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4" r:id="rId9"/>
    <p:sldId id="285" r:id="rId10"/>
    <p:sldId id="263" r:id="rId11"/>
    <p:sldId id="264" r:id="rId12"/>
    <p:sldId id="286" r:id="rId13"/>
    <p:sldId id="289" r:id="rId14"/>
    <p:sldId id="290" r:id="rId15"/>
    <p:sldId id="287" r:id="rId16"/>
    <p:sldId id="288" r:id="rId17"/>
    <p:sldId id="291" r:id="rId18"/>
    <p:sldId id="292" r:id="rId19"/>
    <p:sldId id="295" r:id="rId20"/>
    <p:sldId id="297" r:id="rId21"/>
    <p:sldId id="310" r:id="rId22"/>
    <p:sldId id="311" r:id="rId23"/>
    <p:sldId id="296" r:id="rId24"/>
    <p:sldId id="304" r:id="rId25"/>
    <p:sldId id="305" r:id="rId26"/>
    <p:sldId id="306" r:id="rId27"/>
    <p:sldId id="307" r:id="rId28"/>
    <p:sldId id="298" r:id="rId29"/>
    <p:sldId id="299" r:id="rId30"/>
    <p:sldId id="315" r:id="rId31"/>
    <p:sldId id="316" r:id="rId32"/>
    <p:sldId id="321" r:id="rId33"/>
    <p:sldId id="322" r:id="rId34"/>
    <p:sldId id="308" r:id="rId35"/>
    <p:sldId id="309" r:id="rId36"/>
    <p:sldId id="319" r:id="rId37"/>
    <p:sldId id="320" r:id="rId38"/>
    <p:sldId id="317" r:id="rId39"/>
    <p:sldId id="318" r:id="rId40"/>
    <p:sldId id="323" r:id="rId41"/>
    <p:sldId id="324" r:id="rId42"/>
    <p:sldId id="302" r:id="rId43"/>
    <p:sldId id="303" r:id="rId44"/>
    <p:sldId id="293" r:id="rId45"/>
    <p:sldId id="294" r:id="rId46"/>
    <p:sldId id="300" r:id="rId47"/>
    <p:sldId id="301" r:id="rId48"/>
    <p:sldId id="325" r:id="rId49"/>
    <p:sldId id="326" r:id="rId50"/>
    <p:sldId id="312" r:id="rId51"/>
    <p:sldId id="313" r:id="rId52"/>
    <p:sldId id="31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98" autoAdjust="0"/>
  </p:normalViewPr>
  <p:slideViewPr>
    <p:cSldViewPr snapToGrid="0">
      <p:cViewPr varScale="1">
        <p:scale>
          <a:sx n="96" d="100"/>
          <a:sy n="96" d="100"/>
        </p:scale>
        <p:origin x="639" y="63"/>
      </p:cViewPr>
      <p:guideLst/>
    </p:cSldViewPr>
  </p:slideViewPr>
  <p:outlineViewPr>
    <p:cViewPr>
      <p:scale>
        <a:sx n="33" d="100"/>
        <a:sy n="33" d="100"/>
      </p:scale>
      <p:origin x="0" y="-420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F98F-A5A0-45A4-9A18-F4D2E90D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F575A-A6A8-4EA7-918D-37BFEBCA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C2450-E9CB-4A88-8CB5-B3F8809C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65F47-443D-4A22-A858-730BBEB5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93878-16EC-49E5-903D-19968C2E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208A-304F-4649-B626-72BB2E99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C6EDA-A97F-4B61-8774-89CFF022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3A2D9-B281-4DF6-B03F-C8CF9880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94659-C625-46E2-9E3F-711372F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A5ABB-E85C-40C0-8299-F735C868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12DC9F-CEF3-4C94-8548-DF0D62141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2A5D3-954F-4EA4-B621-1CE49236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CDFEF-EACC-4D86-B0F3-7348ADA7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268EE-E2D2-4A91-A92F-38817495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931CA-FB6A-4234-811A-CE7063F1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B3E80-63CD-4ABA-BCCB-EF3EE63C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3D13-77D2-47B9-A653-3685C403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9724-C73A-4701-A569-E1A963E6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6C0FD-0D9F-4BE6-B40A-C2A71D9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D3EF2-EB1E-489E-9DE0-DE2F202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08FD-440F-413E-BDD2-FCC26B82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4082E-CAAF-42C7-A3FE-642A8F04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98E60-B5D0-40E6-8D17-3A6FEDA4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B4BD-588C-4EF4-B788-4D7E9722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132E3-EE01-4CD0-B924-D925181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1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4C70-9394-4660-BE7F-6D75B88B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F8C-E4B9-468A-8784-95EF081FD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33D51-267E-4604-92C1-CAA7F84D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46D6D-A280-46DD-A64B-DFE47D89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D35D7-ECE2-46A8-9888-63EDD45C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84549-656D-4E94-8D96-D933AFB6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7886-B207-483F-A674-57CE5151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0E292-95A3-428A-85FE-FD82BF8E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13F96-EF8F-4C2A-A14F-D07F4B9A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DC1D1-E43F-4802-998B-9D261DFD0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7C95A-887E-4C3F-B05B-5B42382E8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289E8-B5C7-4633-8E7C-35E5C4A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05687-AE13-436E-9E72-89E7606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DCADB4-625F-4FD9-9049-62C2956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9883-D109-4382-BE13-5657840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39AA8-FD63-4546-8855-BFD763D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B5E053-CFF1-4D65-8056-B62CD6B5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7C93C-8C06-4165-AF52-7FAE3E3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2D1B4-EB6C-45D5-AA39-5C229A7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72EBA-8568-4102-BCC2-13C4A0F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FFCC2-BA99-4881-A878-CD621A5A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9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4612-6491-4DA7-9391-4A9897B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40A41-25BF-43E4-B837-2CA05EE1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D733E-0C41-4A8A-9B48-D911AC49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1A745-EAFF-481D-B6D7-0F8CA56B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57ECC-E530-4439-94E9-F4E66604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553E0-631A-46D5-BB37-86DB292F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30A8-776A-4B9A-BD17-63D366F7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AC3D8-B032-4029-89AE-8EFC27E8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C9BF9-B052-4DD8-81DF-1E3E7B05F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3F749-A6ED-464F-A492-EA533BC7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5ABE6-EE96-4DD4-9599-0041D95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1AC6E-9155-4365-9FB4-8F0B3426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E7FF8-553F-4C98-BBE2-91F838C3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A7D3-0DF1-47CB-B9CF-C1C0EA95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5EE88-59F8-44D1-B469-D944EEFBC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693F-4DB2-477E-89EB-6B61C8F2473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C71F-B85A-4F7C-91E3-F7619A2BA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ABD4C-1C95-489D-9B8E-2AAE34358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824A-5D01-4C21-A561-30532219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1435-8C39-467C-98D2-BD9468650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  <a:r>
              <a:rPr lang="en-US" altLang="zh-CN" dirty="0"/>
              <a:t> – B</a:t>
            </a:r>
            <a:r>
              <a:rPr lang="zh-CN" altLang="en-US" dirty="0"/>
              <a:t>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1328F-A029-4FA1-8951-AA64EFA44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陈孙立</a:t>
            </a:r>
          </a:p>
        </p:txBody>
      </p:sp>
    </p:spTree>
    <p:extLst>
      <p:ext uri="{BB962C8B-B14F-4D97-AF65-F5344CB8AC3E}">
        <p14:creationId xmlns:p14="http://schemas.microsoft.com/office/powerpoint/2010/main" val="70309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B026-81A9-4B48-8C89-CE8D4938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K</a:t>
            </a:r>
            <a:r>
              <a:rPr lang="zh-CN" altLang="en-US" dirty="0"/>
              <a:t>与重建计划 </a:t>
            </a:r>
            <a:r>
              <a:rPr lang="en-US" altLang="zh-CN" dirty="0"/>
              <a:t>(ZROI 879)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051F3-4C9F-4447-A09E-9DFE2922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条边的无向图，点有点权</a:t>
            </a:r>
            <a:r>
              <a:rPr lang="en-US" altLang="zh-CN" dirty="0"/>
              <a:t>a(x)</a:t>
            </a:r>
            <a:r>
              <a:rPr lang="zh-CN" altLang="en-US" dirty="0"/>
              <a:t>，边有边权</a:t>
            </a:r>
            <a:r>
              <a:rPr lang="en-US" altLang="zh-CN" dirty="0"/>
              <a:t>b(x, y)</a:t>
            </a:r>
          </a:p>
          <a:p>
            <a:r>
              <a:rPr lang="zh-CN" altLang="en-US" dirty="0"/>
              <a:t>现在需要依次进行</a:t>
            </a:r>
            <a:r>
              <a:rPr lang="en-US" altLang="zh-CN" dirty="0"/>
              <a:t>n-1</a:t>
            </a:r>
            <a:r>
              <a:rPr lang="zh-CN" altLang="en-US" dirty="0"/>
              <a:t>次缩边操作：每次选择一条边</a:t>
            </a:r>
            <a:r>
              <a:rPr lang="en-US" altLang="zh-CN" dirty="0"/>
              <a:t>(u, v)</a:t>
            </a:r>
            <a:r>
              <a:rPr lang="zh-CN" altLang="en-US" dirty="0"/>
              <a:t>，把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合并成一个点，新的点权</a:t>
            </a:r>
            <a:r>
              <a:rPr lang="en-US" altLang="zh-CN" dirty="0"/>
              <a:t>a’ = a(u) + a(v) – b(u, v)</a:t>
            </a:r>
            <a:r>
              <a:rPr lang="zh-CN" altLang="en-US" dirty="0"/>
              <a:t>。要求任意时刻所有点的点权非负。</a:t>
            </a:r>
            <a:endParaRPr lang="en-US" altLang="zh-CN" dirty="0"/>
          </a:p>
          <a:p>
            <a:r>
              <a:rPr lang="zh-CN" altLang="en-US" b="1" dirty="0"/>
              <a:t>初始点权和边权均非负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判断是否能完成，并给出方案。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63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CCBE2-11A3-47AC-AF02-8912C151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考虑一棵树什么时候有解，一个必要条件是点权和</a:t>
            </a:r>
            <a:r>
              <a:rPr lang="en-US" altLang="zh-CN" dirty="0"/>
              <a:t>&gt;=</a:t>
            </a:r>
            <a:r>
              <a:rPr lang="zh-CN" altLang="en-US" dirty="0"/>
              <a:t>边权和</a:t>
            </a:r>
            <a:endParaRPr lang="en-US" altLang="zh-CN" dirty="0"/>
          </a:p>
          <a:p>
            <a:r>
              <a:rPr lang="zh-CN" altLang="en-US" dirty="0"/>
              <a:t>可以通过归纳证明它也是充分的，因为任意时刻一定有一条可以操作的边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原题的构造等价于最小生成树上的构造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构造：</a:t>
            </a:r>
            <a:r>
              <a:rPr lang="en-US" altLang="zh-CN" dirty="0"/>
              <a:t>dfs</a:t>
            </a:r>
            <a:r>
              <a:rPr lang="zh-CN" altLang="en-US" dirty="0"/>
              <a:t>递归构造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018741D-8821-4369-BAF3-EA62E079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K</a:t>
            </a:r>
            <a:r>
              <a:rPr lang="zh-CN" altLang="en-US" dirty="0"/>
              <a:t>与重建计划 </a:t>
            </a:r>
            <a:r>
              <a:rPr lang="en-US" altLang="zh-CN" dirty="0"/>
              <a:t>(ZROI 879)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89E71-4067-48FA-9A1D-1A66A063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匹配与网络流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16CFE-83EE-4AC0-BA6B-A515367E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匹配相关：</a:t>
            </a:r>
            <a:r>
              <a:rPr lang="en-US" altLang="zh-CN" dirty="0"/>
              <a:t>Hall</a:t>
            </a:r>
            <a:r>
              <a:rPr lang="zh-CN" altLang="en-US" dirty="0"/>
              <a:t>定理、</a:t>
            </a:r>
            <a:r>
              <a:rPr lang="en-US" altLang="zh-CN" dirty="0"/>
              <a:t>KM</a:t>
            </a:r>
          </a:p>
          <a:p>
            <a:endParaRPr lang="en-US" altLang="zh-CN" dirty="0"/>
          </a:p>
          <a:p>
            <a:r>
              <a:rPr lang="zh-CN" altLang="en-US" dirty="0"/>
              <a:t>网络流相关：</a:t>
            </a:r>
            <a:endParaRPr lang="en-US" altLang="zh-CN" dirty="0"/>
          </a:p>
          <a:p>
            <a:pPr lvl="1"/>
            <a:r>
              <a:rPr lang="zh-CN" altLang="en-US" dirty="0"/>
              <a:t>建图：经典模型、数据结构优化</a:t>
            </a:r>
            <a:endParaRPr lang="en-US" altLang="zh-CN" dirty="0"/>
          </a:p>
          <a:p>
            <a:pPr lvl="1"/>
            <a:r>
              <a:rPr lang="zh-CN" altLang="en-US" dirty="0"/>
              <a:t>各种网络流姿势：上下界、最小流、循环流、退流、模拟费用流</a:t>
            </a:r>
            <a:endParaRPr lang="en-US" altLang="zh-CN" dirty="0"/>
          </a:p>
          <a:p>
            <a:pPr lvl="1"/>
            <a:r>
              <a:rPr lang="zh-CN" altLang="en-US"/>
              <a:t>方案</a:t>
            </a:r>
            <a:r>
              <a:rPr lang="zh-CN" altLang="en-US" dirty="0"/>
              <a:t>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14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74ABE-E7AF-465B-886B-62D6602D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Fox and Dinner (Codeforces 512C)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0053D-C6F2-40DD-86E6-8E825A4D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zh-CN" altLang="en-US" dirty="0"/>
              <a:t>，每个数都</a:t>
            </a:r>
            <a:r>
              <a:rPr lang="en-US" altLang="zh-CN" dirty="0"/>
              <a:t>&gt;=2</a:t>
            </a:r>
            <a:r>
              <a:rPr lang="zh-CN" altLang="en-US" dirty="0"/>
              <a:t>。现在要把它们排列成若干个环，满足每个环长</a:t>
            </a:r>
            <a:r>
              <a:rPr lang="en-US" altLang="zh-CN" dirty="0"/>
              <a:t>&gt;=3</a:t>
            </a:r>
            <a:r>
              <a:rPr lang="zh-CN" altLang="en-US" dirty="0"/>
              <a:t>且环上任意相邻两个数的和都是质数，求一个合法方案。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&lt;= 200</a:t>
            </a:r>
          </a:p>
          <a:p>
            <a:r>
              <a:rPr lang="en-US" altLang="zh-CN" dirty="0"/>
              <a:t>a &lt;= 10000</a:t>
            </a:r>
          </a:p>
        </p:txBody>
      </p:sp>
    </p:spTree>
    <p:extLst>
      <p:ext uri="{BB962C8B-B14F-4D97-AF65-F5344CB8AC3E}">
        <p14:creationId xmlns:p14="http://schemas.microsoft.com/office/powerpoint/2010/main" val="28161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25B9D-D4EB-4BE5-8F12-F4A79C89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注意到两个数的和是质数且</a:t>
            </a:r>
            <a:r>
              <a:rPr lang="en-US" altLang="zh-CN" dirty="0"/>
              <a:t>&gt;2</a:t>
            </a:r>
            <a:r>
              <a:rPr lang="zh-CN" altLang="en-US" dirty="0"/>
              <a:t>时，这两个数必定一奇一偶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转化为二分图，每个点匹配和它相邻的两个点即可。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C206C20-4DD5-4B35-BCFF-2D87B189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Fox and Dinner (Codeforces 512C)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8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CC289-A9BB-4890-BA50-8BA8CE8B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in the Ocean (Bytedance Camp 2019)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7C50F-14BA-4142-B2C2-B674B9F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条边的无向图，满足每个点度数相等且是偶数。在里面找出一个边的子集，满足每个点的度数是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789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ABA88-9BB7-4F61-80C5-B8BC0670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无向图不好处理，考虑利用欧拉回路定向成有向图，问题变为每个点入度和出度都相等的有向图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Hall</a:t>
            </a:r>
            <a:r>
              <a:rPr lang="zh-CN" altLang="en-US" dirty="0"/>
              <a:t>定理，正则图一定存在完美匹配，使用</a:t>
            </a:r>
            <a:r>
              <a:rPr lang="en-US" altLang="zh-CN" dirty="0" err="1"/>
              <a:t>Dinic</a:t>
            </a:r>
            <a:r>
              <a:rPr lang="zh-CN" altLang="en-US" dirty="0"/>
              <a:t>求解，复杂度</a:t>
            </a:r>
            <a:r>
              <a:rPr lang="en-US" altLang="zh-CN" dirty="0"/>
              <a:t>O(m*n</a:t>
            </a:r>
            <a:r>
              <a:rPr lang="en-US" altLang="zh-CN" baseline="30000" dirty="0"/>
              <a:t>0.5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C8DD66-8FFD-498A-9811-D7758438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Deep in the Ocean (Bytedance Camp 2019)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E3F57-65D2-4A40-B593-5167168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altLang="zh-CN" dirty="0"/>
              <a:t>Heidi and Library (Codeforces 802C)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83C04-2EF1-489E-B8F4-339011A9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你有一个只能装</a:t>
            </a:r>
            <a:r>
              <a:rPr lang="en-US" altLang="zh-CN" dirty="0"/>
              <a:t>k</a:t>
            </a:r>
            <a:r>
              <a:rPr lang="zh-CN" altLang="en-US" dirty="0"/>
              <a:t>本书的书架，共有</a:t>
            </a:r>
            <a:r>
              <a:rPr lang="en-US" altLang="zh-CN" dirty="0"/>
              <a:t>n</a:t>
            </a:r>
            <a:r>
              <a:rPr lang="zh-CN" altLang="en-US" dirty="0"/>
              <a:t>本不同的书，第</a:t>
            </a:r>
            <a:r>
              <a:rPr lang="en-US" altLang="zh-CN" dirty="0" err="1"/>
              <a:t>i</a:t>
            </a:r>
            <a:r>
              <a:rPr lang="zh-CN" altLang="en-US" dirty="0"/>
              <a:t>本的价格是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en-US" dirty="0"/>
              <a:t>。现在在</a:t>
            </a:r>
            <a:r>
              <a:rPr lang="en-US" altLang="zh-CN" dirty="0"/>
              <a:t>n</a:t>
            </a:r>
            <a:r>
              <a:rPr lang="zh-CN" altLang="en-US" dirty="0"/>
              <a:t>天的时间里，第</a:t>
            </a:r>
            <a:r>
              <a:rPr lang="en-US" altLang="zh-CN" dirty="0" err="1"/>
              <a:t>i</a:t>
            </a:r>
            <a:r>
              <a:rPr lang="zh-CN" altLang="en-US" dirty="0"/>
              <a:t>天你希望书架上有第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本书。每本书可以购买任意多次，你也可以随时扔掉书架上的某一本书（扔掉不能捡回来），但是要时刻保证书架上的书不超过</a:t>
            </a:r>
            <a:r>
              <a:rPr lang="en-US" altLang="zh-CN" dirty="0"/>
              <a:t>k</a:t>
            </a:r>
            <a:r>
              <a:rPr lang="zh-CN" altLang="en-US" dirty="0"/>
              <a:t>本。</a:t>
            </a:r>
            <a:endParaRPr lang="en-US" altLang="zh-CN" dirty="0"/>
          </a:p>
          <a:p>
            <a:r>
              <a:rPr lang="zh-CN" altLang="en-US" dirty="0"/>
              <a:t>求最小花费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 k &lt;= 80</a:t>
            </a:r>
          </a:p>
        </p:txBody>
      </p:sp>
    </p:spTree>
    <p:extLst>
      <p:ext uri="{BB962C8B-B14F-4D97-AF65-F5344CB8AC3E}">
        <p14:creationId xmlns:p14="http://schemas.microsoft.com/office/powerpoint/2010/main" val="245621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6E84-DB91-40AE-B182-D574D6B8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Heidi and Library (Codeforces 802C)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1714D-8007-4678-8D5E-9CF9E6DF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首先假设每次都直接重新买一本然后扔掉，得到总花费，然后考虑如何省掉某次购买：相当于某个区间内被覆盖了一次，要求每段区间覆盖不能超过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转化成区间</a:t>
            </a:r>
            <a:r>
              <a:rPr lang="en-US" altLang="zh-CN" dirty="0"/>
              <a:t>k-</a:t>
            </a:r>
            <a:r>
              <a:rPr lang="zh-CN" altLang="en-US" dirty="0"/>
              <a:t>覆盖问题：从给定区间集合选出若干个，使得权值和最大，且不存在一个点被覆盖超过</a:t>
            </a:r>
            <a:r>
              <a:rPr lang="en-US" altLang="zh-CN" dirty="0"/>
              <a:t>k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654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2042-AE41-40C8-BE87-B0764786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各类不常见算法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7A432-A17E-4631-8FE6-C4E5CC6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各种神仙构造</a:t>
            </a:r>
            <a:endParaRPr lang="en-US" altLang="zh-CN" dirty="0"/>
          </a:p>
          <a:p>
            <a:r>
              <a:rPr lang="zh-CN" altLang="en-US" dirty="0"/>
              <a:t>最小树形图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  <a:endParaRPr lang="en-US" altLang="zh-CN" dirty="0"/>
          </a:p>
          <a:p>
            <a:r>
              <a:rPr lang="zh-CN" altLang="en-US" dirty="0"/>
              <a:t>平面图算法</a:t>
            </a:r>
            <a:endParaRPr lang="en-US" altLang="zh-CN" dirty="0"/>
          </a:p>
          <a:p>
            <a:r>
              <a:rPr lang="zh-CN" altLang="en-US" dirty="0"/>
              <a:t>支配树</a:t>
            </a:r>
            <a:endParaRPr lang="en-US" altLang="zh-CN" dirty="0"/>
          </a:p>
          <a:p>
            <a:r>
              <a:rPr lang="zh-CN" altLang="en-US" dirty="0"/>
              <a:t>一般图匹配</a:t>
            </a:r>
            <a:endParaRPr lang="en-US" altLang="zh-CN" dirty="0"/>
          </a:p>
          <a:p>
            <a:r>
              <a:rPr lang="zh-CN" altLang="en-US" dirty="0"/>
              <a:t>拟阵交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11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D020-BAB5-4C1A-ADD5-D4751136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FAD46-035F-42BB-AB3D-63ED3EC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G=(V,E)</a:t>
            </a:r>
          </a:p>
          <a:p>
            <a:r>
              <a:rPr lang="zh-CN" altLang="en-US" dirty="0"/>
              <a:t>常见的图有：有向图、无向图、树、有向无环图（</a:t>
            </a:r>
            <a:r>
              <a:rPr lang="en-US" altLang="zh-CN" dirty="0"/>
              <a:t>DAG</a:t>
            </a:r>
            <a:r>
              <a:rPr lang="zh-CN" altLang="en-US" dirty="0"/>
              <a:t>）、平面图（包括网格图）、基环树（每个点出度都是</a:t>
            </a:r>
            <a:r>
              <a:rPr lang="en-US" altLang="zh-CN" dirty="0"/>
              <a:t>1</a:t>
            </a:r>
            <a:r>
              <a:rPr lang="zh-CN" altLang="en-US" dirty="0"/>
              <a:t>的有向图）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题目如无说明，数据范围都是</a:t>
            </a:r>
            <a:r>
              <a:rPr lang="en-US" altLang="zh-CN" dirty="0"/>
              <a:t>1e5</a:t>
            </a:r>
            <a:r>
              <a:rPr lang="zh-CN" altLang="en-US" dirty="0"/>
              <a:t>级别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觉得题目太简单请出门右转</a:t>
            </a:r>
            <a:r>
              <a:rPr lang="en-US" altLang="zh-CN" dirty="0"/>
              <a:t>A</a:t>
            </a:r>
            <a:r>
              <a:rPr lang="zh-CN" altLang="en-US" dirty="0"/>
              <a:t>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65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D4FEC-089D-4F54-9224-88321B30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ADB-5BAC-4B4A-8DD2-3BD9DEC1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以上算法一般都是题对题，所以在能力范围内了解即可，不需要特别深入（大概）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今年在省选联考第一次出现保序回归，它在</a:t>
            </a:r>
            <a:r>
              <a:rPr lang="en-US" altLang="zh-CN" dirty="0"/>
              <a:t>2018</a:t>
            </a:r>
            <a:r>
              <a:rPr lang="zh-CN" altLang="en-US" dirty="0"/>
              <a:t>集训队论文里第一次被引入</a:t>
            </a:r>
            <a:r>
              <a:rPr lang="en-US" altLang="zh-CN" dirty="0"/>
              <a:t>OI</a:t>
            </a:r>
            <a:r>
              <a:rPr lang="zh-CN" altLang="en-US" dirty="0"/>
              <a:t>。所以这类少见但不算困难的算法看到就学学总没什么坏处，万一哪次考到就是赚到。</a:t>
            </a:r>
          </a:p>
        </p:txBody>
      </p:sp>
    </p:spTree>
    <p:extLst>
      <p:ext uri="{BB962C8B-B14F-4D97-AF65-F5344CB8AC3E}">
        <p14:creationId xmlns:p14="http://schemas.microsoft.com/office/powerpoint/2010/main" val="134321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8E1D-5BE5-422B-9490-F21C6DD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保序回归问题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0B1CD-7D17-47DA-A630-5E2494D3A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个变量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... , a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，要求你给出一组变量</a:t>
                </a:r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... , b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，满足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的限制，且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的和最小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 &lt;= 200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今年省选：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，且要求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是整数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0B1CD-7D17-47DA-A630-5E2494D3A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6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F45C3-2CE5-49D2-9B66-181099CED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k=1</a:t>
                </a:r>
                <a:r>
                  <a:rPr lang="zh-CN" altLang="en-US" dirty="0"/>
                  <a:t>或要求全整数时：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solve(S, low, high)</a:t>
                </a:r>
                <a:r>
                  <a:rPr lang="zh-CN" altLang="en-US" dirty="0"/>
                  <a:t>表示确认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集合中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的值都在</a:t>
                </a:r>
                <a:r>
                  <a:rPr lang="en-US" altLang="zh-CN" dirty="0"/>
                  <a:t>[low, high]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添加限制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集合里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的值只能在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mid+1</a:t>
                </a:r>
                <a:r>
                  <a:rPr lang="zh-CN" altLang="en-US" dirty="0"/>
                  <a:t>中选择，可以用最小割求解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最终取值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的往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low,mid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递归，取值</a:t>
                </a:r>
                <a:r>
                  <a:rPr lang="en-US" altLang="zh-CN" dirty="0"/>
                  <a:t>mid+1</a:t>
                </a:r>
                <a:r>
                  <a:rPr lang="zh-CN" altLang="en-US" dirty="0"/>
                  <a:t>的往</a:t>
                </a:r>
                <a:r>
                  <a:rPr lang="en-US" altLang="zh-CN" dirty="0"/>
                  <a:t>[mid+1,high]</a:t>
                </a:r>
                <a:r>
                  <a:rPr lang="zh-CN" altLang="en-US" dirty="0"/>
                  <a:t>中递归</a:t>
                </a:r>
                <a:endParaRPr lang="en-US" altLang="zh-CN" dirty="0"/>
              </a:p>
              <a:p>
                <a:r>
                  <a:rPr lang="zh-CN" altLang="en-US" dirty="0"/>
                  <a:t>其他情况可能取值是实数，二分时改为取值在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mid+eps</a:t>
                </a:r>
                <a:r>
                  <a:rPr lang="zh-CN" altLang="en-US" dirty="0"/>
                  <a:t>中选择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F45C3-2CE5-49D2-9B66-181099CED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75FDECCA-D7F4-4C69-9A2D-81FA90C2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保序回归问题</a:t>
            </a:r>
          </a:p>
        </p:txBody>
      </p:sp>
    </p:spTree>
    <p:extLst>
      <p:ext uri="{BB962C8B-B14F-4D97-AF65-F5344CB8AC3E}">
        <p14:creationId xmlns:p14="http://schemas.microsoft.com/office/powerpoint/2010/main" val="105289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9709-55E9-4034-BFC3-269A667F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杂题</a:t>
            </a:r>
          </a:p>
        </p:txBody>
      </p:sp>
    </p:spTree>
    <p:extLst>
      <p:ext uri="{BB962C8B-B14F-4D97-AF65-F5344CB8AC3E}">
        <p14:creationId xmlns:p14="http://schemas.microsoft.com/office/powerpoint/2010/main" val="404566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22E67-D5C7-4EB0-9FCB-B61E5D6D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AB5AE-06F1-43E7-B0D8-47D6C71B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条边的有向图，求有多少个点能到达其他所有点</a:t>
            </a:r>
          </a:p>
        </p:txBody>
      </p:sp>
    </p:spTree>
    <p:extLst>
      <p:ext uri="{BB962C8B-B14F-4D97-AF65-F5344CB8AC3E}">
        <p14:creationId xmlns:p14="http://schemas.microsoft.com/office/powerpoint/2010/main" val="202289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547BE-7624-495B-AFE5-499F468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只可能是唯一一个入度为零的强连通分量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5455744-7CE1-458C-8532-A731131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42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ED5F-3CC2-43AA-BBA8-533EE08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D916E-6073-4CE8-908B-8A202732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n*m</a:t>
            </a:r>
            <a:r>
              <a:rPr lang="zh-CN" altLang="en-US" dirty="0"/>
              <a:t>的方格，有些格子是障碍。多次询问一个正方形能否移动到另一个位置，正方形的边长是整数，移动过程只能平移不能旋转，且不能和障碍有重叠部分。</a:t>
            </a:r>
            <a:endParaRPr lang="en-US" altLang="zh-CN" dirty="0"/>
          </a:p>
          <a:p>
            <a:r>
              <a:rPr lang="zh-CN" altLang="en-US" dirty="0"/>
              <a:t>给出正方形的形式是左上角为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，边长为</a:t>
            </a:r>
            <a:r>
              <a:rPr lang="en-US" altLang="zh-CN" dirty="0"/>
              <a:t>k</a:t>
            </a:r>
          </a:p>
          <a:p>
            <a:endParaRPr lang="en-US" altLang="zh-CN" dirty="0"/>
          </a:p>
          <a:p>
            <a:r>
              <a:rPr lang="en-US" altLang="zh-CN" dirty="0"/>
              <a:t>n, m&lt;=1000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149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13454-1EA9-4012-9807-0EDE1422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63B60-667A-4D6E-B028-D863AD4A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首先对每个位置求出以他为左上角的正方形最大边长，可以二分</a:t>
            </a:r>
            <a:r>
              <a:rPr lang="en-US" altLang="zh-CN" dirty="0"/>
              <a:t>/</a:t>
            </a:r>
            <a:r>
              <a:rPr lang="zh-CN" altLang="en-US" dirty="0"/>
              <a:t>双指针。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问题变成找一条路径使得所有经过的位置上的值都</a:t>
            </a:r>
            <a:r>
              <a:rPr lang="en-US" altLang="zh-CN" dirty="0"/>
              <a:t>&gt;=k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最小生成树后，转化为树上求路径最小值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09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A3F7E-0309-4A80-80F8-7EEDF71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Case of Computer Network (Codeforces 555E)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8A644-0893-4A88-85C9-94EF9222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条边的无向图（可能有重边），判断是否可以给边定向，满足</a:t>
            </a:r>
            <a:r>
              <a:rPr lang="en-US" altLang="zh-CN" dirty="0"/>
              <a:t>k</a:t>
            </a:r>
            <a:r>
              <a:rPr lang="zh-CN" altLang="en-US" dirty="0"/>
              <a:t>条形如点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能到达点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的限制。</a:t>
            </a:r>
          </a:p>
        </p:txBody>
      </p:sp>
    </p:spTree>
    <p:extLst>
      <p:ext uri="{BB962C8B-B14F-4D97-AF65-F5344CB8AC3E}">
        <p14:creationId xmlns:p14="http://schemas.microsoft.com/office/powerpoint/2010/main" val="126190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8FF16-B373-41C8-AE83-EC01E94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观察：可以给一个边双连通分量定向成强连通的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剩下一个边双形成的树，转化成树上的定向问题，使用树上差分解决。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3042672-8883-4412-83AB-72AC1686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Case of Computer Network (Codeforces 555E)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77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004D-41BD-4C2E-B126-B2BA0C6C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图论基础算法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0728B-47F7-46A6-85CA-796547B0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遍历：</a:t>
            </a:r>
            <a:r>
              <a:rPr lang="en-US" altLang="zh-CN" dirty="0"/>
              <a:t>bfs, dfs, </a:t>
            </a:r>
            <a:r>
              <a:rPr lang="zh-CN" altLang="en-US" dirty="0"/>
              <a:t>拓扑序，欧拉回路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最短路：</a:t>
            </a:r>
            <a:r>
              <a:rPr lang="en-US" altLang="zh-CN" dirty="0"/>
              <a:t>dijkstra, floyd, SPFA, </a:t>
            </a:r>
            <a:r>
              <a:rPr lang="zh-CN" altLang="en-US" dirty="0"/>
              <a:t>差分约束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特定算法：强连通、双连通、割点、桥、最小生成树、</a:t>
            </a:r>
            <a:r>
              <a:rPr lang="en-US" altLang="zh-CN" dirty="0"/>
              <a:t>2-SAT</a:t>
            </a:r>
            <a:r>
              <a:rPr lang="zh-CN" altLang="en-US" dirty="0"/>
              <a:t>、圆方树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90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9FBA-6BBE-40C4-8E50-410DA3BC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Joker (AGC044B)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2D9CA-B00D-4154-B9D2-789730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 * n</a:t>
            </a:r>
            <a:r>
              <a:rPr lang="zh-CN" altLang="en-US" dirty="0"/>
              <a:t>的方格，一开始每个格子都坐着一个人。之后这些人要依次走出方格，每个人只能向上下左右移动，且会选择经过的有人的格子最少的一条路径走出去。问每个人会经过多少个有人的格子。</a:t>
            </a:r>
            <a:endParaRPr lang="en-US" altLang="zh-CN" dirty="0"/>
          </a:p>
          <a:p>
            <a:r>
              <a:rPr lang="en-US" altLang="zh-CN" dirty="0"/>
              <a:t>n &lt;= 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18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1C89-5C55-4D61-AF45-15771D83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注意到每个人到边界的距离不会变大，而初始距离总和 </a:t>
            </a:r>
            <a:r>
              <a:rPr lang="en-US" altLang="zh-CN" dirty="0"/>
              <a:t>&lt;= n</a:t>
            </a:r>
            <a:r>
              <a:rPr lang="en-US" altLang="zh-CN" baseline="30000" dirty="0"/>
              <a:t>3</a:t>
            </a:r>
            <a:r>
              <a:rPr lang="zh-CN" altLang="en-US" dirty="0"/>
              <a:t>，因此只要能实现复杂度和距离和相关即可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每次删点后更新周围点，保证每次更新都使某个点距离减少即可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121A4B8-CFA0-4256-80CB-6657C6D4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Joker (AGC044B)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22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9E8D1-D8F4-48C5-BC70-CB04805A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9BD0B-9236-436F-A6D7-8C1074FA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条边的无向正权图，其中有若干个关键点。</a:t>
            </a:r>
            <a:endParaRPr lang="en-US" altLang="zh-CN" dirty="0"/>
          </a:p>
          <a:p>
            <a:r>
              <a:rPr lang="zh-CN" altLang="en-US" dirty="0"/>
              <a:t>求任意两个不同关键点距离的最小值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求到每个关键点距离最近的关键点</a:t>
            </a:r>
          </a:p>
        </p:txBody>
      </p:sp>
    </p:spTree>
    <p:extLst>
      <p:ext uri="{BB962C8B-B14F-4D97-AF65-F5344CB8AC3E}">
        <p14:creationId xmlns:p14="http://schemas.microsoft.com/office/powerpoint/2010/main" val="140200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7E54F-8998-451D-AFE0-CE7346BF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：每次把一半关键点当作起点，另一半当作终点跑一次最短路，对每个二进制位分，</a:t>
            </a:r>
            <a:r>
              <a:rPr lang="en-US" altLang="zh-CN" dirty="0"/>
              <a:t>log</a:t>
            </a:r>
            <a:r>
              <a:rPr lang="zh-CN" altLang="en-US" dirty="0"/>
              <a:t>次就一定包含最优解。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：直接求最短路并记录每个点的最短路是从哪个关键点出发的，多个相等的就记录任意两个，然后对每条边更新。</a:t>
            </a:r>
          </a:p>
          <a:p>
            <a:endParaRPr lang="en-US" altLang="zh-CN" dirty="0"/>
          </a:p>
          <a:p>
            <a:r>
              <a:rPr lang="zh-CN" altLang="en-US" dirty="0"/>
              <a:t>做法</a:t>
            </a:r>
            <a:r>
              <a:rPr lang="en-US" altLang="zh-CN" dirty="0"/>
              <a:t>3</a:t>
            </a:r>
            <a:r>
              <a:rPr lang="zh-CN" altLang="en-US" dirty="0"/>
              <a:t>：对每</a:t>
            </a:r>
            <a:r>
              <a:rPr lang="zh-CN" altLang="en-US"/>
              <a:t>条边更新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81F867-0486-4C07-B7DA-0EF5718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37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5E4A-BA71-4B43-91B8-A54003FC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Phone Network (Codeforces 1023F)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66BF0-51C9-4E64-93D3-50B4D282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个点的图，有</a:t>
            </a:r>
            <a:r>
              <a:rPr lang="en-US" altLang="zh-CN" dirty="0"/>
              <a:t>m</a:t>
            </a:r>
            <a:r>
              <a:rPr lang="zh-CN" altLang="en-US" dirty="0"/>
              <a:t>条无向、带权的黑边和</a:t>
            </a:r>
            <a:r>
              <a:rPr lang="en-US" altLang="zh-CN" dirty="0"/>
              <a:t>k</a:t>
            </a:r>
            <a:r>
              <a:rPr lang="zh-CN" altLang="en-US" dirty="0"/>
              <a:t>条无向的白边。你希望给白边分配权值，使得存在一个最小生成树包含所有白边，且白边的权值和最大。</a:t>
            </a:r>
          </a:p>
        </p:txBody>
      </p:sp>
    </p:spTree>
    <p:extLst>
      <p:ext uri="{BB962C8B-B14F-4D97-AF65-F5344CB8AC3E}">
        <p14:creationId xmlns:p14="http://schemas.microsoft.com/office/powerpoint/2010/main" val="384452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898CF-0D26-4079-96EF-F5AD12F9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注意到最后的最小生成树可以认为只有一棵，就是所有白色边的权值都是负无穷时的最小生成树。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每个不在生成树上的黑色边相当于限制了对应路径上白色边的权值</a:t>
            </a:r>
            <a:r>
              <a:rPr lang="en-US" altLang="zh-CN" dirty="0"/>
              <a:t>&lt;=</a:t>
            </a:r>
            <a:r>
              <a:rPr lang="zh-CN" altLang="en-US" dirty="0"/>
              <a:t>它的权值，也就是路径取</a:t>
            </a:r>
            <a:r>
              <a:rPr lang="en-US" altLang="zh-CN" dirty="0"/>
              <a:t>min</a:t>
            </a:r>
          </a:p>
          <a:p>
            <a:endParaRPr lang="en-US" altLang="zh-CN" dirty="0"/>
          </a:p>
          <a:p>
            <a:r>
              <a:rPr lang="zh-CN" altLang="en-US" dirty="0"/>
              <a:t>数据结构维护，或者按权值</a:t>
            </a:r>
            <a:r>
              <a:rPr lang="en-US" altLang="zh-CN" dirty="0"/>
              <a:t>sort</a:t>
            </a:r>
            <a:r>
              <a:rPr lang="zh-CN" altLang="en-US" dirty="0"/>
              <a:t>之后并查集维护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FE9555E-C4C1-44BF-A9A4-08710B0E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Mobile Phone Network (Codeforces 1023F)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39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54A71-C8EB-4CB7-9422-8D091367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6CED6-0704-4F5E-A464-9698F4F2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张卡片，每张卡片正反面各有一个数。问至少要翻转多少张卡片，才能使正面向上的数互不相同，并求方案数。</a:t>
            </a:r>
          </a:p>
        </p:txBody>
      </p:sp>
    </p:spTree>
    <p:extLst>
      <p:ext uri="{BB962C8B-B14F-4D97-AF65-F5344CB8AC3E}">
        <p14:creationId xmlns:p14="http://schemas.microsoft.com/office/powerpoint/2010/main" val="1205104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752B-B20A-4C01-9C14-20CFB3A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3CBD3-AB36-4DC6-A97C-3CEBF426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考虑正面向反面连一条有向边，问题变成反转若干条边的方向使得每个点出度最多为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每个连通块都要是树或者基环树才有解</a:t>
            </a:r>
          </a:p>
        </p:txBody>
      </p:sp>
    </p:spTree>
    <p:extLst>
      <p:ext uri="{BB962C8B-B14F-4D97-AF65-F5344CB8AC3E}">
        <p14:creationId xmlns:p14="http://schemas.microsoft.com/office/powerpoint/2010/main" val="87289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CA7F-1FB1-4E59-84EF-E93A823F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忘了题目名的题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A6BE3-3E22-4F45-AA0B-09FFC235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 * m</a:t>
            </a:r>
            <a:r>
              <a:rPr lang="zh-CN" altLang="en-US" dirty="0"/>
              <a:t>的方格，你需要在每个方格里填上一个非负实数。每两个相邻方格的公共边上有宝藏，当这两个方格上的数之和</a:t>
            </a:r>
            <a:r>
              <a:rPr lang="en-US" altLang="zh-CN" dirty="0"/>
              <a:t>&gt;=xi</a:t>
            </a:r>
            <a:r>
              <a:rPr lang="zh-CN" altLang="en-US" dirty="0"/>
              <a:t>时第</a:t>
            </a:r>
            <a:r>
              <a:rPr lang="en-US" altLang="zh-CN" dirty="0" err="1"/>
              <a:t>i</a:t>
            </a:r>
            <a:r>
              <a:rPr lang="zh-CN" altLang="en-US" dirty="0"/>
              <a:t>个宝藏就会开启。求在能开启所有宝藏的前提下，方格中数和的最小值。</a:t>
            </a:r>
            <a:endParaRPr lang="en-US" altLang="zh-CN" dirty="0"/>
          </a:p>
          <a:p>
            <a:r>
              <a:rPr lang="en-US" altLang="zh-CN" dirty="0"/>
              <a:t>n * m &lt;= 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16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A5F43-8979-40BC-B4C9-7A9D0486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这是对偶的最简单情形，可以直接使用</a:t>
            </a:r>
            <a:r>
              <a:rPr lang="en-US" altLang="zh-CN" dirty="0"/>
              <a:t>KM</a:t>
            </a:r>
            <a:r>
              <a:rPr lang="zh-CN" altLang="en-US" dirty="0"/>
              <a:t>算法的顶标理解：任意顶标和</a:t>
            </a:r>
            <a:r>
              <a:rPr lang="en-US" altLang="zh-CN" dirty="0"/>
              <a:t>&gt;=</a:t>
            </a:r>
            <a:r>
              <a:rPr lang="zh-CN" altLang="en-US" dirty="0"/>
              <a:t>任意完美匹配的权值和，且</a:t>
            </a:r>
            <a:r>
              <a:rPr lang="en-US" altLang="zh-CN" dirty="0"/>
              <a:t>KM</a:t>
            </a:r>
            <a:r>
              <a:rPr lang="zh-CN" altLang="en-US" dirty="0"/>
              <a:t>算法结束时构造出了一组顶标和</a:t>
            </a:r>
            <a:r>
              <a:rPr lang="en-US" altLang="zh-CN" dirty="0"/>
              <a:t>=</a:t>
            </a:r>
            <a:r>
              <a:rPr lang="zh-CN" altLang="en-US" dirty="0"/>
              <a:t>一组完美匹配的权值和。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需要注意这题不是完美匹配，所以求的不是最大费用最大流而是最大费用的任意大小的流。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复杂度正确的算法要用到</a:t>
            </a:r>
            <a:r>
              <a:rPr lang="en-US" altLang="zh-CN" dirty="0"/>
              <a:t>Johnson</a:t>
            </a:r>
            <a:r>
              <a:rPr lang="zh-CN" altLang="en-US" dirty="0"/>
              <a:t>费用流（先进行一次带负权的增广，之后通过修改边权使得每次增广边权都非负）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C63DCB8-01FD-4F81-A027-FC18C811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忘了题目名的题</a:t>
            </a:r>
          </a:p>
        </p:txBody>
      </p:sp>
    </p:spTree>
    <p:extLst>
      <p:ext uri="{BB962C8B-B14F-4D97-AF65-F5344CB8AC3E}">
        <p14:creationId xmlns:p14="http://schemas.microsoft.com/office/powerpoint/2010/main" val="37137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08039-5096-4E34-B970-E4DFD974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E4310-4F1C-4BE9-84AD-6956C083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个变量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条形如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或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的限制，要求所有的数都是正整数，判断是否有解，并给出一个变量和最小的方案。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563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20294-B3AA-4F2C-A42B-9D8E660F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 </a:t>
            </a:r>
            <a:r>
              <a:rPr lang="en-US" altLang="zh-CN" dirty="0"/>
              <a:t>(ZROI 1254)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A16DF-D5E8-415C-B548-95E18FC1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198" y="1690688"/>
            <a:ext cx="3169602" cy="4486275"/>
          </a:xfrm>
        </p:spPr>
        <p:txBody>
          <a:bodyPr/>
          <a:lstStyle/>
          <a:p>
            <a:r>
              <a:rPr lang="en-US" altLang="zh-CN" dirty="0"/>
              <a:t>k &lt;= 3</a:t>
            </a:r>
          </a:p>
          <a:p>
            <a:r>
              <a:rPr lang="en-US" altLang="zh-CN" dirty="0"/>
              <a:t>n &lt;= 200</a:t>
            </a:r>
          </a:p>
          <a:p>
            <a:r>
              <a:rPr lang="zh-CN" altLang="en-US" dirty="0"/>
              <a:t>移动次数 </a:t>
            </a:r>
            <a:r>
              <a:rPr lang="en-US" altLang="zh-CN" dirty="0"/>
              <a:t>&lt;= 14m</a:t>
            </a:r>
          </a:p>
          <a:p>
            <a:r>
              <a:rPr lang="zh-CN" altLang="en-US" dirty="0"/>
              <a:t>每个点出边编号是固定的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E5B875-0109-41A5-9450-E356C999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45998" cy="46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DF02-C5DC-4AFD-B266-5D13C5DF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r>
              <a:rPr lang="zh-CN" altLang="en-US" dirty="0"/>
              <a:t>恰好可以表示</a:t>
            </a:r>
            <a:r>
              <a:rPr lang="en-US" altLang="zh-CN" dirty="0"/>
              <a:t>dfs</a:t>
            </a:r>
            <a:r>
              <a:rPr lang="zh-CN" altLang="en-US" dirty="0"/>
              <a:t>的状态：未访问、在栈中、已退栈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先用</a:t>
            </a:r>
            <a:r>
              <a:rPr lang="en-US" altLang="zh-CN" dirty="0"/>
              <a:t>4m</a:t>
            </a:r>
            <a:r>
              <a:rPr lang="zh-CN" altLang="en-US" dirty="0"/>
              <a:t>步搞出</a:t>
            </a:r>
            <a:r>
              <a:rPr lang="en-US" altLang="zh-CN" dirty="0"/>
              <a:t>dfs</a:t>
            </a:r>
            <a:r>
              <a:rPr lang="zh-CN" altLang="en-US" dirty="0"/>
              <a:t>树，并记录分别是每个点的哪一条边</a:t>
            </a:r>
            <a:endParaRPr lang="en-US" altLang="zh-CN" dirty="0"/>
          </a:p>
          <a:p>
            <a:r>
              <a:rPr lang="zh-CN" altLang="en-US" dirty="0"/>
              <a:t>用三进制搞出所有返祖边的编号就行了，不超过</a:t>
            </a:r>
            <a:r>
              <a:rPr lang="en-US" altLang="zh-CN" dirty="0"/>
              <a:t>2m * log(3, n)</a:t>
            </a:r>
            <a:r>
              <a:rPr lang="zh-CN" altLang="en-US" dirty="0"/>
              <a:t>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03F0A61-8A9A-4E4E-B5EE-BF32C041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迷宫 </a:t>
            </a:r>
            <a:r>
              <a:rPr lang="en-US" altLang="zh-CN" dirty="0"/>
              <a:t>(ZROI 1254)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58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6DFF-C4AE-426E-B400-31C00B9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Airlines (Bytedance Camp 2020)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73FBF-D258-4273-AB97-1BCACCD8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条边的无向图，边有 </a:t>
            </a:r>
            <a:r>
              <a:rPr lang="en-US" altLang="zh-CN" dirty="0"/>
              <a:t>k </a:t>
            </a:r>
            <a:r>
              <a:rPr lang="zh-CN" altLang="en-US" dirty="0"/>
              <a:t>种颜色之一，且不存在两条端点和颜色都一样的边。求一个经过点 </a:t>
            </a:r>
            <a:r>
              <a:rPr lang="en-US" altLang="zh-CN" dirty="0"/>
              <a:t>1 </a:t>
            </a:r>
            <a:r>
              <a:rPr lang="zh-CN" altLang="en-US" dirty="0"/>
              <a:t>的欧拉回路，满足回路里任意两条相邻的边颜色不同。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原题</a:t>
            </a:r>
            <a:r>
              <a:rPr lang="en-US" altLang="zh-CN" dirty="0"/>
              <a:t>n </a:t>
            </a:r>
            <a:r>
              <a:rPr lang="en-US" altLang="zh-CN" dirty="0">
                <a:sym typeface="Wingdings" panose="05000000000000000000" pitchFamily="2" charset="2"/>
              </a:rPr>
              <a:t>&lt;=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85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89422-8EE4-4D9D-818D-1362CD9F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首先考虑一个必要条件：图存在欧拉回路，每个点没有超过一半的同色边。</a:t>
            </a:r>
            <a:endParaRPr lang="en-US" altLang="zh-CN" dirty="0"/>
          </a:p>
          <a:p>
            <a:r>
              <a:rPr lang="zh-CN" altLang="en-US" dirty="0"/>
              <a:t> 注意到可以合并两个满足条件的环，于是条件放宽为求出图的环划分，使得相邻边颜色不同。</a:t>
            </a:r>
            <a:endParaRPr lang="en-US" altLang="zh-CN" dirty="0"/>
          </a:p>
          <a:p>
            <a:r>
              <a:rPr lang="zh-CN" altLang="en-US" dirty="0"/>
              <a:t> 只需要求出任意欧拉回路再对每个点构造即可，使用双向链表实现复杂度可以做到线性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EFF128-AC5C-454D-B210-C88DF468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Airlines (Bytedance Camp 2020)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649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169EF-6C5E-4538-97D5-15DE8B65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 (Codeforces 786E)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AE793-0B99-433D-9608-40F147A6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</a:t>
            </a:r>
            <a:r>
              <a:rPr lang="en-US" altLang="zh-CN" dirty="0"/>
              <a:t>n</a:t>
            </a:r>
            <a:r>
              <a:rPr lang="zh-CN" altLang="en-US" dirty="0"/>
              <a:t>个点的树，给定</a:t>
            </a:r>
            <a:r>
              <a:rPr lang="en-US" altLang="zh-CN"/>
              <a:t>m</a:t>
            </a:r>
            <a:r>
              <a:rPr lang="zh-CN" altLang="en-US"/>
              <a:t>条</a:t>
            </a:r>
            <a:r>
              <a:rPr lang="zh-CN" altLang="en-US" dirty="0"/>
              <a:t>路径。可以花费</a:t>
            </a:r>
            <a:r>
              <a:rPr lang="en-US" altLang="zh-CN" dirty="0"/>
              <a:t>1</a:t>
            </a:r>
            <a:r>
              <a:rPr lang="zh-CN" altLang="en-US" dirty="0"/>
              <a:t>的代价标记一条路径或标记一条边，使得对于每条给定的路径，要么它本身被标记，要么它经过的所有边被标记，求最小代价和方案。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n&lt;=20000, m&lt;=10000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432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CD693-5748-4956-8450-8A027C0B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可以把条件描述成点覆盖：要么这个点被选中，要么和它有边的所有点被选中。二分图的点覆盖就是最小割，然而边数可能会到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使用倍增优化建图，点数和边数都是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)log n)</a:t>
            </a:r>
            <a:r>
              <a:rPr lang="zh-CN" altLang="en-US" dirty="0"/>
              <a:t>，由于是分层图</a:t>
            </a:r>
            <a:r>
              <a:rPr lang="en-US" altLang="zh-CN" dirty="0" err="1"/>
              <a:t>Dinic</a:t>
            </a:r>
            <a:r>
              <a:rPr lang="zh-CN" altLang="en-US" dirty="0"/>
              <a:t>复杂度正确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A4AAB0A-BE9B-4736-808E-6403D565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ALT (Codeforces 786E)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47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DE640-EBAB-4E69-B2CD-433181A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(SGU 307)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8D477-4531-4E1A-B3B6-49D948A7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有一个值为</a:t>
            </a:r>
            <a:r>
              <a:rPr lang="en-US" altLang="zh-CN" dirty="0"/>
              <a:t>0/1</a:t>
            </a:r>
            <a:r>
              <a:rPr lang="zh-CN" altLang="en-US" dirty="0"/>
              <a:t>的</a:t>
            </a:r>
            <a:r>
              <a:rPr lang="en-US" altLang="zh-CN" dirty="0"/>
              <a:t>n * m</a:t>
            </a:r>
            <a:r>
              <a:rPr lang="zh-CN" altLang="en-US" dirty="0"/>
              <a:t>的二维数组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，现在告诉你每个</a:t>
            </a:r>
            <a:r>
              <a:rPr lang="en-US" altLang="zh-CN" dirty="0"/>
              <a:t>2 * 2</a:t>
            </a:r>
            <a:r>
              <a:rPr lang="zh-CN" altLang="en-US" dirty="0"/>
              <a:t>的小方格里</a:t>
            </a:r>
            <a:r>
              <a:rPr lang="en-US" altLang="zh-CN" dirty="0"/>
              <a:t>a</a:t>
            </a:r>
            <a:r>
              <a:rPr lang="zh-CN" altLang="en-US" dirty="0"/>
              <a:t>的和，即给定所有</a:t>
            </a:r>
            <a:r>
              <a:rPr lang="en-US" altLang="zh-CN" dirty="0"/>
              <a:t>b(</a:t>
            </a:r>
            <a:r>
              <a:rPr lang="en-US" altLang="zh-CN" dirty="0" err="1"/>
              <a:t>i</a:t>
            </a:r>
            <a:r>
              <a:rPr lang="en-US" altLang="zh-CN" dirty="0"/>
              <a:t>, j)=a(</a:t>
            </a:r>
            <a:r>
              <a:rPr lang="en-US" altLang="zh-CN" dirty="0" err="1"/>
              <a:t>i</a:t>
            </a:r>
            <a:r>
              <a:rPr lang="en-US" altLang="zh-CN" dirty="0"/>
              <a:t>, j) + a(</a:t>
            </a:r>
            <a:r>
              <a:rPr lang="en-US" altLang="zh-CN" dirty="0" err="1"/>
              <a:t>i</a:t>
            </a:r>
            <a:r>
              <a:rPr lang="en-US" altLang="zh-CN" dirty="0"/>
              <a:t>, j+1) + a(i+1, j) + a(i+1, j+1)</a:t>
            </a:r>
            <a:r>
              <a:rPr lang="zh-CN" altLang="en-US" dirty="0"/>
              <a:t>，共</a:t>
            </a:r>
            <a:r>
              <a:rPr lang="en-US" altLang="zh-CN" dirty="0"/>
              <a:t>(n-1) * (m-1)</a:t>
            </a:r>
            <a:r>
              <a:rPr lang="zh-CN" altLang="en-US" dirty="0"/>
              <a:t>个。要求还原出一个合法的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 m&lt;=300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52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EF4-D962-4C55-9E01-67D3C21E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(SGU 307)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1B07A-B2AE-41C4-A102-14DC755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对于所有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，都可以写成</a:t>
            </a:r>
            <a:r>
              <a:rPr lang="en-US" altLang="zh-CN" dirty="0"/>
              <a:t>a(1, j) * x + a(</a:t>
            </a:r>
            <a:r>
              <a:rPr lang="en-US" altLang="zh-CN" dirty="0" err="1"/>
              <a:t>i</a:t>
            </a:r>
            <a:r>
              <a:rPr lang="en-US" altLang="zh-CN" dirty="0"/>
              <a:t>, 1) * y + a(1, 1) * z + w</a:t>
            </a:r>
            <a:r>
              <a:rPr lang="zh-CN" altLang="en-US" dirty="0"/>
              <a:t>的形式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a(1,1)</a:t>
            </a:r>
            <a:r>
              <a:rPr lang="zh-CN" altLang="en-US" dirty="0"/>
              <a:t>之后，剩下的不管</a:t>
            </a:r>
            <a:r>
              <a:rPr lang="en-US" altLang="zh-CN" dirty="0" err="1"/>
              <a:t>x,y,w</a:t>
            </a:r>
            <a:r>
              <a:rPr lang="zh-CN" altLang="en-US" dirty="0"/>
              <a:t>取何值都可以写成</a:t>
            </a:r>
            <a:r>
              <a:rPr lang="en-US" altLang="zh-CN" dirty="0"/>
              <a:t>2-SAT</a:t>
            </a:r>
            <a:r>
              <a:rPr lang="zh-CN" altLang="en-US" dirty="0"/>
              <a:t>的形式。</a:t>
            </a:r>
          </a:p>
        </p:txBody>
      </p:sp>
    </p:spTree>
    <p:extLst>
      <p:ext uri="{BB962C8B-B14F-4D97-AF65-F5344CB8AC3E}">
        <p14:creationId xmlns:p14="http://schemas.microsoft.com/office/powerpoint/2010/main" val="3930104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50ED-03DD-458E-8D28-32104D49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Stray Cat (JOISC 2020 Day3)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2213D-6D31-4C33-BFC0-8ED7F775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通信题，给定一棵树，加密者给每条边一个</a:t>
            </a:r>
            <a:r>
              <a:rPr lang="en-US" altLang="zh-CN" dirty="0"/>
              <a:t>0/1</a:t>
            </a:r>
            <a:r>
              <a:rPr lang="zh-CN" altLang="en-US" dirty="0"/>
              <a:t>的标号</a:t>
            </a:r>
            <a:endParaRPr lang="en-US" altLang="zh-CN" dirty="0"/>
          </a:p>
          <a:p>
            <a:r>
              <a:rPr lang="zh-CN" altLang="en-US" dirty="0"/>
              <a:t>解密者会随机传送到某个点，目标是走到</a:t>
            </a:r>
            <a:r>
              <a:rPr lang="en-US" altLang="zh-CN" dirty="0"/>
              <a:t>1</a:t>
            </a:r>
            <a:r>
              <a:rPr lang="zh-CN" altLang="en-US" dirty="0"/>
              <a:t>号点（到了</a:t>
            </a:r>
            <a:r>
              <a:rPr lang="en-US" altLang="zh-CN" dirty="0"/>
              <a:t>1</a:t>
            </a:r>
            <a:r>
              <a:rPr lang="zh-CN" altLang="en-US" dirty="0"/>
              <a:t>号点会知道）。解密者不知道当前在哪里，也无法分辨任何边，只能知道自己来的边是哪一条，以及当前点（除来的边外）的出边有几条是</a:t>
            </a:r>
            <a:r>
              <a:rPr lang="en-US" altLang="zh-CN" dirty="0"/>
              <a:t>0</a:t>
            </a:r>
            <a:r>
              <a:rPr lang="zh-CN" altLang="en-US" dirty="0"/>
              <a:t>几条是</a:t>
            </a:r>
            <a:r>
              <a:rPr lang="en-US" altLang="zh-CN" dirty="0"/>
              <a:t>1</a:t>
            </a:r>
            <a:r>
              <a:rPr lang="zh-CN" altLang="en-US" dirty="0"/>
              <a:t>，然后选一条边走。设距离为</a:t>
            </a:r>
            <a:r>
              <a:rPr lang="en-US" altLang="zh-CN" dirty="0"/>
              <a:t>d</a:t>
            </a:r>
            <a:r>
              <a:rPr lang="zh-CN" altLang="en-US" dirty="0"/>
              <a:t>，则要求在</a:t>
            </a:r>
            <a:r>
              <a:rPr lang="en-US" altLang="zh-CN" dirty="0"/>
              <a:t>d+6</a:t>
            </a:r>
            <a:r>
              <a:rPr lang="zh-CN" altLang="en-US" dirty="0"/>
              <a:t>步之内走到</a:t>
            </a:r>
            <a:r>
              <a:rPr lang="en-US" altLang="zh-CN" dirty="0"/>
              <a:t>1</a:t>
            </a:r>
            <a:r>
              <a:rPr lang="zh-CN" altLang="en-US" dirty="0"/>
              <a:t>号点。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1218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7CAB-3D13-41C2-BA8D-96E39430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对于度数</a:t>
            </a:r>
            <a:r>
              <a:rPr lang="en-US" altLang="zh-CN" dirty="0"/>
              <a:t>&gt;2</a:t>
            </a:r>
            <a:r>
              <a:rPr lang="zh-CN" altLang="en-US" dirty="0"/>
              <a:t>的点可以直接钦定父亲边和其他边颜色不同，这样不断向上走即可。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度点如果已经确定方向也能直接走，否则按链标号可以最多绕</a:t>
            </a:r>
            <a:r>
              <a:rPr lang="en-US" altLang="zh-CN" dirty="0"/>
              <a:t>3</a:t>
            </a:r>
            <a:r>
              <a:rPr lang="zh-CN" altLang="en-US" dirty="0"/>
              <a:t>步，也就知道了相邻五条边的信息。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相当于给链标号，使得读取连续五个就能确定方向。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36E86E-8DDA-4643-BD21-D86433FA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Stray Cat (JOISC 2020 Day3)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82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EC00B-46CE-4016-B9EF-2083E7F2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一个必要条件是不存在</a:t>
            </a:r>
            <a:r>
              <a:rPr lang="en-US" altLang="zh-CN" dirty="0"/>
              <a:t>a &lt;= b &lt; c &lt;= a</a:t>
            </a:r>
            <a:r>
              <a:rPr lang="zh-CN" altLang="en-US" dirty="0"/>
              <a:t>这样的限制，也就是如果按照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  <a:r>
              <a:rPr lang="zh-CN" altLang="en-US" dirty="0"/>
              <a:t>的限制连边，要求每条</a:t>
            </a:r>
            <a:r>
              <a:rPr lang="en-US" altLang="zh-CN" dirty="0"/>
              <a:t>&lt;</a:t>
            </a:r>
            <a:r>
              <a:rPr lang="zh-CN" altLang="en-US" dirty="0"/>
              <a:t>的边不在任何一个环上</a:t>
            </a:r>
            <a:endParaRPr lang="en-US" altLang="zh-CN" dirty="0"/>
          </a:p>
          <a:p>
            <a:r>
              <a:rPr lang="zh-CN" altLang="en-US" dirty="0"/>
              <a:t>等价于强连通分量分解后每个连通分量内只有</a:t>
            </a:r>
            <a:r>
              <a:rPr lang="en-US" altLang="zh-CN" dirty="0"/>
              <a:t>&lt;=</a:t>
            </a:r>
            <a:r>
              <a:rPr lang="zh-CN" altLang="en-US" dirty="0"/>
              <a:t>的边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另一方面，如果满足上面条件，按照拓扑序大小贪心分配就是一个解，且不难发现它是和最小的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9FAA707-29A2-45F6-BF36-3B48D7BD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远古无来源题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102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91E9-8B14-4EBB-AAF8-9DC060EB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Molecules (GYM 100739H)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14630-CDE6-499B-AEBA-EB5D13E5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给定一个图中每个点的度数，构造出一个无自环的无向连通图满足度数要求（可以有重边）</a:t>
            </a:r>
            <a:endParaRPr lang="en-US" altLang="zh-CN" dirty="0"/>
          </a:p>
          <a:p>
            <a:r>
              <a:rPr lang="en-US" altLang="zh-CN" dirty="0"/>
              <a:t>n &lt;= 5000, </a:t>
            </a:r>
            <a:r>
              <a:rPr lang="zh-CN" altLang="en-US" dirty="0"/>
              <a:t>度数</a:t>
            </a:r>
            <a:r>
              <a:rPr lang="en-US" altLang="zh-CN" dirty="0"/>
              <a:t>&lt;=10</a:t>
            </a:r>
            <a:r>
              <a:rPr lang="en-US" altLang="zh-CN" baseline="30000" dirty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72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EEA6A-367A-4B48-A6BA-BF12CDC3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不要求连通：最大度数</a:t>
            </a:r>
            <a:r>
              <a:rPr lang="en-US" altLang="zh-CN" dirty="0"/>
              <a:t>*2&lt;=</a:t>
            </a:r>
            <a:r>
              <a:rPr lang="zh-CN" altLang="en-US" dirty="0"/>
              <a:t>度数和</a:t>
            </a:r>
            <a:endParaRPr lang="en-US" altLang="zh-CN" dirty="0"/>
          </a:p>
          <a:p>
            <a:r>
              <a:rPr lang="zh-CN" altLang="en-US" dirty="0"/>
              <a:t>要求连通：去掉一个生成树之后满足上面条件</a:t>
            </a:r>
            <a:endParaRPr lang="en-US" altLang="zh-CN" dirty="0"/>
          </a:p>
          <a:p>
            <a:r>
              <a:rPr lang="zh-CN" altLang="en-US" dirty="0"/>
              <a:t>生成树的度数限制：度数和</a:t>
            </a:r>
            <a:r>
              <a:rPr lang="en-US" altLang="zh-CN" dirty="0"/>
              <a:t>2n-2</a:t>
            </a:r>
            <a:r>
              <a:rPr lang="zh-CN" altLang="en-US" dirty="0"/>
              <a:t>且每个点的度数都非零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构造：树使用</a:t>
            </a:r>
            <a:r>
              <a:rPr lang="en-US" altLang="zh-CN" dirty="0" err="1"/>
              <a:t>prufer</a:t>
            </a:r>
            <a:r>
              <a:rPr lang="zh-CN" altLang="en-US" dirty="0"/>
              <a:t>序列构造，图直接构造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5BB318F-A78C-48A6-91CB-68D0E1CE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Hard Molecules (GYM 100739H)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33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AEF8-C30A-4612-BAAD-7F07983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Fast as </a:t>
            </a:r>
            <a:r>
              <a:rPr lang="en-US" altLang="zh-CN" sz="4000" dirty="0" err="1"/>
              <a:t>Ryzer</a:t>
            </a:r>
            <a:r>
              <a:rPr lang="en-US" altLang="zh-CN" sz="4000" dirty="0"/>
              <a:t> (XX </a:t>
            </a:r>
            <a:r>
              <a:rPr lang="en-US" altLang="zh-CN" sz="4000" dirty="0" err="1"/>
              <a:t>OpenCup</a:t>
            </a:r>
            <a:r>
              <a:rPr lang="en-US" altLang="zh-CN" sz="4000" dirty="0"/>
              <a:t> GP of Zhejiang F)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9CCE0-5862-47AB-BE6A-558301D9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个点的无向图，一个匹配是指一个没有公共端点的边集。定义一个匹配的权值是</a:t>
            </a:r>
            <a:r>
              <a:rPr lang="en-US" altLang="zh-CN" dirty="0"/>
              <a:t>c</a:t>
            </a:r>
            <a:r>
              <a:rPr lang="en-US" altLang="zh-CN" baseline="30000" dirty="0"/>
              <a:t>k</a:t>
            </a:r>
            <a:r>
              <a:rPr lang="zh-CN" altLang="en-US" dirty="0"/>
              <a:t>，其中</a:t>
            </a:r>
            <a:r>
              <a:rPr lang="en-US" altLang="zh-CN" dirty="0"/>
              <a:t>k</a:t>
            </a:r>
            <a:r>
              <a:rPr lang="zh-CN" altLang="en-US" dirty="0"/>
              <a:t>是边数。求所有匹配的权值和，模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en-US" altLang="zh-CN" dirty="0"/>
              <a:t>+7</a:t>
            </a:r>
          </a:p>
          <a:p>
            <a:endParaRPr lang="en-US" altLang="zh-CN" dirty="0"/>
          </a:p>
          <a:p>
            <a:r>
              <a:rPr lang="en-US" altLang="zh-CN" dirty="0"/>
              <a:t>n &lt;= 36</a:t>
            </a:r>
          </a:p>
        </p:txBody>
      </p:sp>
    </p:spTree>
    <p:extLst>
      <p:ext uri="{BB962C8B-B14F-4D97-AF65-F5344CB8AC3E}">
        <p14:creationId xmlns:p14="http://schemas.microsoft.com/office/powerpoint/2010/main" val="272301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31EF-6C8D-4ED4-A01B-8C806E17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</a:t>
            </a:r>
            <a:r>
              <a:rPr lang="en-US" altLang="zh-CN" dirty="0"/>
              <a:t>-Spanning Tree (Codeforces 723F)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3D99-047E-4328-AD94-45E471A9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条边的无向图以及</a:t>
            </a:r>
            <a:r>
              <a:rPr lang="en-US" altLang="zh-CN" dirty="0"/>
              <a:t>s, t, d</a:t>
            </a:r>
            <a:r>
              <a:rPr lang="en-US" altLang="zh-CN" baseline="-25000" dirty="0"/>
              <a:t>s</a:t>
            </a:r>
            <a:r>
              <a:rPr lang="en-US" altLang="zh-CN" dirty="0"/>
              <a:t>, d</a:t>
            </a:r>
            <a:r>
              <a:rPr lang="en-US" altLang="zh-CN" baseline="-25000" dirty="0"/>
              <a:t>t</a:t>
            </a:r>
          </a:p>
          <a:p>
            <a:endParaRPr lang="en-US" altLang="zh-CN" dirty="0"/>
          </a:p>
          <a:p>
            <a:r>
              <a:rPr lang="zh-CN" altLang="en-US" dirty="0"/>
              <a:t>求出任意一个生成树，满足</a:t>
            </a:r>
            <a:r>
              <a:rPr lang="en-US" altLang="zh-CN" dirty="0"/>
              <a:t>s</a:t>
            </a:r>
            <a:r>
              <a:rPr lang="zh-CN" altLang="en-US" dirty="0"/>
              <a:t>的度数</a:t>
            </a:r>
            <a:r>
              <a:rPr lang="en-US" altLang="zh-CN" dirty="0"/>
              <a:t>&lt;=d</a:t>
            </a:r>
            <a:r>
              <a:rPr lang="en-US" altLang="zh-CN" baseline="-25000" dirty="0"/>
              <a:t>s</a:t>
            </a:r>
            <a:r>
              <a:rPr lang="zh-CN" altLang="en-US" dirty="0"/>
              <a:t>且</a:t>
            </a:r>
            <a:r>
              <a:rPr lang="en-US" altLang="zh-CN" dirty="0"/>
              <a:t>t</a:t>
            </a:r>
            <a:r>
              <a:rPr lang="zh-CN" altLang="en-US" dirty="0"/>
              <a:t>的度数</a:t>
            </a:r>
            <a:r>
              <a:rPr lang="en-US" altLang="zh-CN" dirty="0"/>
              <a:t>&lt;=d</a:t>
            </a:r>
            <a:r>
              <a:rPr lang="en-US" altLang="zh-CN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844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EBDD-AC94-48BA-8BD5-F0222FEA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首先删掉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求出任意一个生成森林，然后考虑每个连通块连向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只和</a:t>
            </a:r>
            <a:r>
              <a:rPr lang="en-US" altLang="zh-CN" dirty="0"/>
              <a:t>s</a:t>
            </a:r>
            <a:r>
              <a:rPr lang="zh-CN" altLang="en-US" dirty="0"/>
              <a:t>有边或只和</a:t>
            </a:r>
            <a:r>
              <a:rPr lang="en-US" altLang="zh-CN" dirty="0"/>
              <a:t>t</a:t>
            </a:r>
            <a:r>
              <a:rPr lang="zh-CN" altLang="en-US" dirty="0"/>
              <a:t>有边直接确定</a:t>
            </a:r>
            <a:endParaRPr lang="en-US" altLang="zh-CN" dirty="0"/>
          </a:p>
          <a:p>
            <a:r>
              <a:rPr lang="zh-CN" altLang="en-US" dirty="0"/>
              <a:t>剩下一些和</a:t>
            </a:r>
            <a:r>
              <a:rPr lang="en-US" altLang="zh-CN" dirty="0"/>
              <a:t>s, t</a:t>
            </a:r>
            <a:r>
              <a:rPr lang="zh-CN" altLang="en-US" dirty="0"/>
              <a:t>都有边的连通块以及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直接连的边，分类讨论一下即可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带权的版本：拟阵交？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73966C-C7E6-4C92-B8B8-29D462E8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</a:t>
            </a:r>
            <a:r>
              <a:rPr lang="en-US" altLang="zh-CN" dirty="0"/>
              <a:t>-Spanning Tree (Codeforces 723F)</a:t>
            </a:r>
          </a:p>
        </p:txBody>
      </p:sp>
    </p:spTree>
    <p:extLst>
      <p:ext uri="{BB962C8B-B14F-4D97-AF65-F5344CB8AC3E}">
        <p14:creationId xmlns:p14="http://schemas.microsoft.com/office/powerpoint/2010/main" val="359003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AA81-53A2-4938-A339-0682D80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for beer (</a:t>
            </a:r>
            <a:r>
              <a:rPr lang="en-US" altLang="zh-CN" dirty="0" err="1"/>
              <a:t>Codeforces</a:t>
            </a:r>
            <a:r>
              <a:rPr lang="en-US" altLang="zh-CN" dirty="0"/>
              <a:t> 575G)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9ECA6-CC95-41A9-8FF5-135A5617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条边的带权图，求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的最小权值的路径，权值为把路径经过的边的权从左往右依次写下组成的十进制数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0&lt;=</a:t>
            </a:r>
            <a:r>
              <a:rPr lang="zh-CN" altLang="en-US" dirty="0"/>
              <a:t>边权</a:t>
            </a:r>
            <a:r>
              <a:rPr lang="en-US" altLang="zh-CN" dirty="0"/>
              <a:t>&lt;=9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71CC7-3AE5-403D-8974-EFA7EF23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先把开始的</a:t>
            </a:r>
            <a:r>
              <a:rPr lang="en-US" altLang="zh-CN" dirty="0"/>
              <a:t>0</a:t>
            </a:r>
            <a:r>
              <a:rPr lang="zh-CN" altLang="en-US" dirty="0"/>
              <a:t>走完，得到一系列等价的起点。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路径权最小首先要求长度最短，因此可以</a:t>
            </a:r>
            <a:r>
              <a:rPr lang="en-US" altLang="zh-CN" dirty="0"/>
              <a:t>bfs</a:t>
            </a:r>
            <a:r>
              <a:rPr lang="zh-CN" altLang="en-US" dirty="0"/>
              <a:t>算出距离，然后分层求最小的权。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FF9B14-985F-4276-AC02-A9815E29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Run for beer (</a:t>
            </a:r>
            <a:r>
              <a:rPr lang="en-US" altLang="zh-CN" dirty="0" err="1"/>
              <a:t>Codeforces</a:t>
            </a:r>
            <a:r>
              <a:rPr lang="en-US" altLang="zh-CN" dirty="0"/>
              <a:t> 575G)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3222</Words>
  <Application>Microsoft Office PowerPoint</Application>
  <PresentationFormat>宽屏</PresentationFormat>
  <Paragraphs>226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等线</vt:lpstr>
      <vt:lpstr>等线 Light</vt:lpstr>
      <vt:lpstr>Arial</vt:lpstr>
      <vt:lpstr>Cambria Math</vt:lpstr>
      <vt:lpstr>Office 主题​​</vt:lpstr>
      <vt:lpstr>图论 – B班</vt:lpstr>
      <vt:lpstr>PowerPoint 演示文稿</vt:lpstr>
      <vt:lpstr>Part 1 图论基础算法</vt:lpstr>
      <vt:lpstr>远古无来源题1</vt:lpstr>
      <vt:lpstr>远古无来源题1</vt:lpstr>
      <vt:lpstr>st-Spanning Tree (Codeforces 723F)</vt:lpstr>
      <vt:lpstr>st-Spanning Tree (Codeforces 723F)</vt:lpstr>
      <vt:lpstr>Run for beer (Codeforces 575G)</vt:lpstr>
      <vt:lpstr>Run for beer (Codeforces 575G)</vt:lpstr>
      <vt:lpstr>小K与重建计划 (ZROI 879)</vt:lpstr>
      <vt:lpstr>小K与重建计划 (ZROI 879)</vt:lpstr>
      <vt:lpstr>Part 2 匹配与网络流</vt:lpstr>
      <vt:lpstr>Fox and Dinner (Codeforces 512C)</vt:lpstr>
      <vt:lpstr>Fox and Dinner (Codeforces 512C)</vt:lpstr>
      <vt:lpstr>Deep in the Ocean (Bytedance Camp 2019)</vt:lpstr>
      <vt:lpstr>Deep in the Ocean (Bytedance Camp 2019)</vt:lpstr>
      <vt:lpstr>Heidi and Library (Codeforces 802C)</vt:lpstr>
      <vt:lpstr>Heidi and Library (Codeforces 802C)</vt:lpstr>
      <vt:lpstr>Part 3 各类不常见算法</vt:lpstr>
      <vt:lpstr>PowerPoint 演示文稿</vt:lpstr>
      <vt:lpstr>保序回归问题</vt:lpstr>
      <vt:lpstr>保序回归问题</vt:lpstr>
      <vt:lpstr>Part 4 杂题</vt:lpstr>
      <vt:lpstr>远古无来源题2</vt:lpstr>
      <vt:lpstr>远古无来源题2</vt:lpstr>
      <vt:lpstr>远古无来源题3</vt:lpstr>
      <vt:lpstr>远古无来源题3</vt:lpstr>
      <vt:lpstr>Case of Computer Network (Codeforces 555E)</vt:lpstr>
      <vt:lpstr>Case of Computer Network (Codeforces 555E)</vt:lpstr>
      <vt:lpstr>Joker (AGC044B)</vt:lpstr>
      <vt:lpstr>Joker (AGC044B)</vt:lpstr>
      <vt:lpstr>远古无来源题4</vt:lpstr>
      <vt:lpstr>远古无来源题4</vt:lpstr>
      <vt:lpstr>Mobile Phone Network (Codeforces 1023F)</vt:lpstr>
      <vt:lpstr>Mobile Phone Network (Codeforces 1023F)</vt:lpstr>
      <vt:lpstr>Card Game</vt:lpstr>
      <vt:lpstr>Card Game</vt:lpstr>
      <vt:lpstr>忘了题目名的题</vt:lpstr>
      <vt:lpstr>忘了题目名的题</vt:lpstr>
      <vt:lpstr>迷宫 (ZROI 1254)</vt:lpstr>
      <vt:lpstr>迷宫 (ZROI 1254)</vt:lpstr>
      <vt:lpstr>Airlines (Bytedance Camp 2020)</vt:lpstr>
      <vt:lpstr>Airlines (Bytedance Camp 2020)</vt:lpstr>
      <vt:lpstr>ALT (Codeforces 786E)</vt:lpstr>
      <vt:lpstr>ALT (Codeforces 786E)</vt:lpstr>
      <vt:lpstr>Cipher (SGU 307)</vt:lpstr>
      <vt:lpstr>Cipher (SGU 307)</vt:lpstr>
      <vt:lpstr>Stray Cat (JOISC 2020 Day3)</vt:lpstr>
      <vt:lpstr>Stray Cat (JOISC 2020 Day3)</vt:lpstr>
      <vt:lpstr>Hard Molecules (GYM 100739H)</vt:lpstr>
      <vt:lpstr>Hard Molecules (GYM 100739H)</vt:lpstr>
      <vt:lpstr>Fast as Ryzer (XX OpenCup GP of Zhejiang 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 – B班</dc:title>
  <dc:creator>Sunli Chen</dc:creator>
  <cp:lastModifiedBy>Sunli Chen</cp:lastModifiedBy>
  <cp:revision>380</cp:revision>
  <dcterms:created xsi:type="dcterms:W3CDTF">2020-07-12T12:00:44Z</dcterms:created>
  <dcterms:modified xsi:type="dcterms:W3CDTF">2020-07-21T07:29:17Z</dcterms:modified>
</cp:coreProperties>
</file>