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77" r:id="rId7"/>
    <p:sldId id="282" r:id="rId8"/>
    <p:sldId id="286" r:id="rId9"/>
    <p:sldId id="283" r:id="rId10"/>
    <p:sldId id="284" r:id="rId11"/>
    <p:sldId id="285" r:id="rId12"/>
    <p:sldId id="287" r:id="rId13"/>
    <p:sldId id="289" r:id="rId14"/>
    <p:sldId id="288" r:id="rId15"/>
    <p:sldId id="290" r:id="rId16"/>
    <p:sldId id="291" r:id="rId17"/>
    <p:sldId id="292" r:id="rId18"/>
    <p:sldId id="293" r:id="rId19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36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54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72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902" algn="l" defTabSz="914361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082" algn="l" defTabSz="914361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263" algn="l" defTabSz="914361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443" algn="l" defTabSz="914361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E42"/>
    <a:srgbClr val="E86EDF"/>
    <a:srgbClr val="FF6600"/>
    <a:srgbClr val="B41CA9"/>
    <a:srgbClr val="66CCFF"/>
    <a:srgbClr val="FF0000"/>
    <a:srgbClr val="CC3300"/>
    <a:srgbClr val="FF3300"/>
    <a:srgbClr val="E6E6E6"/>
    <a:srgbClr val="99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7" autoAdjust="0"/>
    <p:restoredTop sz="94645" autoAdjust="0"/>
  </p:normalViewPr>
  <p:slideViewPr>
    <p:cSldViewPr>
      <p:cViewPr varScale="1">
        <p:scale>
          <a:sx n="67" d="100"/>
          <a:sy n="67" d="100"/>
        </p:scale>
        <p:origin x="-1038" y="-108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5800"/>
            <a:ext cx="4584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EF9AE9-2493-43CB-B027-01BEDCD007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0206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6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4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2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902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2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3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3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25CC-34F7-4986-A5C1-43157DC1F2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2E2AE-67A9-4A01-958A-7D577F3A2DE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87FDD-2BD1-4F4E-8101-DBB134036BF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FC77B-CBC8-4B33-9A32-90A56EB8F68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DDABA-4D7E-4302-B845-1A8E022A2C4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E32B2-AB41-48AC-88C7-0FD2DDC77185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A076A-D954-494D-840A-DF32D31861B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3F9C6-3219-4B36-9B45-970AD2904E6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8405-93AC-440A-B2E1-FE71DFB0D95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8405-93AC-440A-B2E1-FE71DFB0D95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59B31-91AA-4C08-B138-736DCF2348E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5800"/>
            <a:ext cx="45847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86" y="2357774"/>
            <a:ext cx="8627904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571" y="4300908"/>
            <a:ext cx="7105333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53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C481-1DD2-48AF-BF3B-E410284403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65A1-9FDA-48D8-96C6-0A007EC221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9723" y="335570"/>
            <a:ext cx="2534094" cy="7168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915" y="335570"/>
            <a:ext cx="7436633" cy="7168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16-1C37-4AF4-998E-319A58E47F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4"/>
            <a:ext cx="8627904" cy="166027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7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34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0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6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3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0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7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53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2F5D-4A97-48DC-97EC-EBAA33C64C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915" y="1960712"/>
            <a:ext cx="4985364" cy="554304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8461" y="1960712"/>
            <a:ext cx="4985363" cy="554304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D025-0FC8-446D-9826-FACF70F89F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26" indent="0">
              <a:buNone/>
              <a:defRPr sz="2200" b="1"/>
            </a:lvl2pPr>
            <a:lvl3pPr marL="1013444" indent="0">
              <a:buNone/>
              <a:defRPr sz="2000" b="1"/>
            </a:lvl3pPr>
            <a:lvl4pPr marL="1520166" indent="0">
              <a:buNone/>
              <a:defRPr sz="1800" b="1"/>
            </a:lvl4pPr>
            <a:lvl5pPr marL="2026888" indent="0">
              <a:buNone/>
              <a:defRPr sz="1800" b="1"/>
            </a:lvl5pPr>
            <a:lvl6pPr marL="2533609" indent="0">
              <a:buNone/>
              <a:defRPr sz="1800" b="1"/>
            </a:lvl6pPr>
            <a:lvl7pPr marL="3040332" indent="0">
              <a:buNone/>
              <a:defRPr sz="1800" b="1"/>
            </a:lvl7pPr>
            <a:lvl8pPr marL="3547052" indent="0">
              <a:buNone/>
              <a:defRPr sz="1800" b="1"/>
            </a:lvl8pPr>
            <a:lvl9pPr marL="40537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8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26" indent="0">
              <a:buNone/>
              <a:defRPr sz="2200" b="1"/>
            </a:lvl2pPr>
            <a:lvl3pPr marL="1013444" indent="0">
              <a:buNone/>
              <a:defRPr sz="2000" b="1"/>
            </a:lvl3pPr>
            <a:lvl4pPr marL="1520166" indent="0">
              <a:buNone/>
              <a:defRPr sz="1800" b="1"/>
            </a:lvl4pPr>
            <a:lvl5pPr marL="2026888" indent="0">
              <a:buNone/>
              <a:defRPr sz="1800" b="1"/>
            </a:lvl5pPr>
            <a:lvl6pPr marL="2533609" indent="0">
              <a:buNone/>
              <a:defRPr sz="1800" b="1"/>
            </a:lvl6pPr>
            <a:lvl7pPr marL="3040332" indent="0">
              <a:buNone/>
              <a:defRPr sz="1800" b="1"/>
            </a:lvl7pPr>
            <a:lvl8pPr marL="3547052" indent="0">
              <a:buNone/>
              <a:defRPr sz="1800" b="1"/>
            </a:lvl8pPr>
            <a:lvl9pPr marL="40537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8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7B2-BEED-4EF9-8C9F-5B48CE83A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EC45-D131-4542-903D-7CCA56DE00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14F-7251-400C-88CD-42BE4CEE2C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1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26" indent="0">
              <a:buNone/>
              <a:defRPr sz="1300"/>
            </a:lvl2pPr>
            <a:lvl3pPr marL="1013444" indent="0">
              <a:buNone/>
              <a:defRPr sz="1100"/>
            </a:lvl3pPr>
            <a:lvl4pPr marL="1520166" indent="0">
              <a:buNone/>
              <a:defRPr sz="1000"/>
            </a:lvl4pPr>
            <a:lvl5pPr marL="2026888" indent="0">
              <a:buNone/>
              <a:defRPr sz="1000"/>
            </a:lvl5pPr>
            <a:lvl6pPr marL="2533609" indent="0">
              <a:buNone/>
              <a:defRPr sz="1000"/>
            </a:lvl6pPr>
            <a:lvl7pPr marL="3040332" indent="0">
              <a:buNone/>
              <a:defRPr sz="1000"/>
            </a:lvl7pPr>
            <a:lvl8pPr marL="3547052" indent="0">
              <a:buNone/>
              <a:defRPr sz="1000"/>
            </a:lvl8pPr>
            <a:lvl9pPr marL="40537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0E77-8A6E-43D1-8E88-F5CAC9A67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26" indent="0">
              <a:buNone/>
              <a:defRPr sz="3100"/>
            </a:lvl2pPr>
            <a:lvl3pPr marL="1013444" indent="0">
              <a:buNone/>
              <a:defRPr sz="2700"/>
            </a:lvl3pPr>
            <a:lvl4pPr marL="1520166" indent="0">
              <a:buNone/>
              <a:defRPr sz="2200"/>
            </a:lvl4pPr>
            <a:lvl5pPr marL="2026888" indent="0">
              <a:buNone/>
              <a:defRPr sz="2200"/>
            </a:lvl5pPr>
            <a:lvl6pPr marL="2533609" indent="0">
              <a:buNone/>
              <a:defRPr sz="2200"/>
            </a:lvl6pPr>
            <a:lvl7pPr marL="3040332" indent="0">
              <a:buNone/>
              <a:defRPr sz="2200"/>
            </a:lvl7pPr>
            <a:lvl8pPr marL="3547052" indent="0">
              <a:buNone/>
              <a:defRPr sz="2200"/>
            </a:lvl8pPr>
            <a:lvl9pPr marL="4053771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26" indent="0">
              <a:buNone/>
              <a:defRPr sz="1300"/>
            </a:lvl2pPr>
            <a:lvl3pPr marL="1013444" indent="0">
              <a:buNone/>
              <a:defRPr sz="1100"/>
            </a:lvl3pPr>
            <a:lvl4pPr marL="1520166" indent="0">
              <a:buNone/>
              <a:defRPr sz="1000"/>
            </a:lvl4pPr>
            <a:lvl5pPr marL="2026888" indent="0">
              <a:buNone/>
              <a:defRPr sz="1000"/>
            </a:lvl5pPr>
            <a:lvl6pPr marL="2533609" indent="0">
              <a:buNone/>
              <a:defRPr sz="1000"/>
            </a:lvl6pPr>
            <a:lvl7pPr marL="3040332" indent="0">
              <a:buNone/>
              <a:defRPr sz="1000"/>
            </a:lvl7pPr>
            <a:lvl8pPr marL="3547052" indent="0">
              <a:buNone/>
              <a:defRPr sz="1000"/>
            </a:lvl8pPr>
            <a:lvl9pPr marL="40537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1CD-8CFB-420A-9AAE-C39CC0BD52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  <a:prstGeom prst="rect">
            <a:avLst/>
          </a:prstGeom>
        </p:spPr>
        <p:txBody>
          <a:bodyPr vert="horz" lIns="101345" tIns="50672" rIns="101345" bIns="506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770965"/>
            <a:ext cx="9135428" cy="5008942"/>
          </a:xfrm>
          <a:prstGeom prst="rect">
            <a:avLst/>
          </a:prstGeom>
        </p:spPr>
        <p:txBody>
          <a:bodyPr vert="horz" lIns="101345" tIns="50672" rIns="101345" bIns="506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524" y="7034662"/>
            <a:ext cx="2368444" cy="404089"/>
          </a:xfrm>
          <a:prstGeom prst="rect">
            <a:avLst/>
          </a:prstGeom>
        </p:spPr>
        <p:txBody>
          <a:bodyPr vert="horz" lIns="101345" tIns="50672" rIns="101345" bIns="5067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8079" y="7034662"/>
            <a:ext cx="3214317" cy="404089"/>
          </a:xfrm>
          <a:prstGeom prst="rect">
            <a:avLst/>
          </a:prstGeom>
        </p:spPr>
        <p:txBody>
          <a:bodyPr vert="horz" lIns="101345" tIns="50672" rIns="101345" bIns="5067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4507" y="7034662"/>
            <a:ext cx="2368444" cy="404089"/>
          </a:xfrm>
          <a:prstGeom prst="rect">
            <a:avLst/>
          </a:prstGeom>
        </p:spPr>
        <p:txBody>
          <a:bodyPr vert="horz" lIns="101345" tIns="50672" rIns="101345" bIns="5067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E085-A2AA-4716-B938-FE6567A301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101344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041" indent="-380041" algn="l" defTabSz="101344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3422" indent="-316700" algn="l" defTabSz="101344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6805" indent="-253362" algn="l" defTabSz="1013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3527" indent="-253362" algn="l" defTabSz="101344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0248" indent="-253362" algn="l" defTabSz="101344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6969" indent="-253362" algn="l" defTabSz="101344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3691" indent="-253362" algn="l" defTabSz="101344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0414" indent="-253362" algn="l" defTabSz="101344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7136" indent="-253362" algn="l" defTabSz="101344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26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444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66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6888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609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332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052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3771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yaho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837" y="746919"/>
            <a:ext cx="9448800" cy="4175918"/>
          </a:xfrm>
        </p:spPr>
        <p:txBody>
          <a:bodyPr/>
          <a:lstStyle/>
          <a:p>
            <a:r>
              <a:rPr lang="en-CA" dirty="0" smtClean="0"/>
              <a:t>AJAX </a:t>
            </a:r>
            <a:br>
              <a:rPr lang="en-CA" dirty="0" smtClean="0"/>
            </a:br>
            <a:r>
              <a:rPr lang="en-US" sz="3600" dirty="0" smtClean="0"/>
              <a:t>Asynchronous JavaScript and XML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C481-1DD2-48AF-BF3B-E4102844039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Handling the Response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Implementation of the </a:t>
            </a:r>
            <a:r>
              <a:rPr lang="en-US" sz="3000" dirty="0" smtClean="0"/>
              <a:t>JavaScript function </a:t>
            </a:r>
            <a:r>
              <a:rPr lang="en-US" sz="3000" dirty="0"/>
              <a:t>which will be used to handle the response (Event Handler</a:t>
            </a:r>
            <a:r>
              <a:rPr lang="en-US" sz="3000" dirty="0" smtClean="0"/>
              <a:t>):</a:t>
            </a:r>
            <a:br>
              <a:rPr lang="en-US" sz="3000" dirty="0" smtClean="0"/>
            </a:br>
            <a:endParaRPr lang="en-US" dirty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response(ajax){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/* Debug ajax state and status */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//alert(ajax.readyState + " - " + ajax.status);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(ajax.readyState == 4 &amp;&amp; ajax.status == 200)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var str = ajax.responseText;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document.getElementById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("result").innerHTML = 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r>
              <a:rPr lang="en-US" sz="3000" dirty="0"/>
              <a:t>Now the page has communicated with the server without having to refresh the entire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readyState </a:t>
            </a:r>
            <a:r>
              <a:rPr lang="en-US" dirty="0" smtClean="0"/>
              <a:t>&amp; status property</a:t>
            </a:r>
            <a:r>
              <a:rPr lang="en-US" dirty="0"/>
              <a:t>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readyState </a:t>
            </a:r>
            <a:r>
              <a:rPr lang="en-US" sz="2800" dirty="0"/>
              <a:t>property defines the current state of the XMLHttpRequest </a:t>
            </a:r>
            <a:r>
              <a:rPr lang="en-US" sz="2800" dirty="0" smtClean="0"/>
              <a:t>object</a:t>
            </a:r>
            <a:endParaRPr lang="en-US" sz="2800" dirty="0"/>
          </a:p>
          <a:p>
            <a:r>
              <a:rPr lang="en-US" sz="2800" dirty="0"/>
              <a:t>Possible values for the </a:t>
            </a:r>
            <a:r>
              <a:rPr lang="en-US" sz="2800" dirty="0" smtClean="0"/>
              <a:t>readyState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For the status it can either 200 (“OK”) , 404 (Page not found), or 0 (cross domain request restriction)</a:t>
            </a:r>
            <a:endParaRPr lang="en-US" sz="2800" dirty="0"/>
          </a:p>
        </p:txBody>
      </p:sp>
      <p:graphicFrame>
        <p:nvGraphicFramePr>
          <p:cNvPr id="121886" name="Group 30"/>
          <p:cNvGraphicFramePr>
            <a:graphicFrameLocks noGrp="1"/>
          </p:cNvGraphicFramePr>
          <p:nvPr/>
        </p:nvGraphicFramePr>
        <p:xfrm>
          <a:off x="1112837" y="3337719"/>
          <a:ext cx="5867400" cy="2194572"/>
        </p:xfrm>
        <a:graphic>
          <a:graphicData uri="http://schemas.openxmlformats.org/drawingml/2006/table">
            <a:tbl>
              <a:tblPr/>
              <a:tblGrid>
                <a:gridCol w="1254125"/>
                <a:gridCol w="46132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request is not initialized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request has been setup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request has been submitted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request is in process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request is completed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8237" y="2728119"/>
            <a:ext cx="358140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4237" y="1737519"/>
            <a:ext cx="320040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2837" y="2347119"/>
            <a:ext cx="27432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plus2num.html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9237" y="3490119"/>
            <a:ext cx="28194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plus2num.php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98637" y="4175919"/>
            <a:ext cx="12954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5237" y="5097522"/>
            <a:ext cx="240642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&lt;span id="result"&gt;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???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&lt;/span&gt;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1637" y="3947319"/>
            <a:ext cx="2514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echo $_REQUEST["num1"] + $_REQUEST["num2"];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70237" y="4252119"/>
            <a:ext cx="3429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70237" y="4556919"/>
            <a:ext cx="3429000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8637" y="2804319"/>
            <a:ext cx="141897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&lt;form ...&gt;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84437" y="3642519"/>
            <a:ext cx="0" cy="45720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84437" y="4556919"/>
            <a:ext cx="0" cy="533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89504" y="3871119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AJAX (POST/GET)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389437" y="4556919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AJAX(text/plain)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8719"/>
            <a:ext cx="10953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>
          <a:xfrm>
            <a:off x="808037" y="4328319"/>
            <a:ext cx="914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2837" y="39473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[1]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29099" y="37187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[2]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419699" y="39135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[3]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19699" y="45231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[4]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9099" y="45569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[5]</a:t>
            </a:r>
            <a:endParaRPr lang="en-US" sz="1600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023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plus2num.html (body section)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085" y="1737519"/>
            <a:ext cx="84946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&lt;form name="f"&gt;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Num1: &lt;input type="text" name="num1" size=3&gt;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Num2: &lt;input type="text" name="num2" size=3&gt;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&lt;span id="result"&gt;???&lt;/span&gt;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&lt;input type="button" value="Count" onclick="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0899" y="39135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[1]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85237" y="4099719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plus2num.html (head section)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237" y="1661319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 . . ? ? ?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var str = "num1=" + document.f.num1.value + "&amp;" +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"num2=" + document.f.num2.value;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var ajax 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create_ajax();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ajax.onreadystatechange =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 {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response(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/* GET method */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ajax.open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("GET", "http://.../plus2num.php?" + str, true);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ajax.send();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/* POST method */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//ajax.open("POST", "http://.../ajax/plus2num.php", true);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//ajax.setRequestHeader("Content-type",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                      "application/x-www-form-urlencoded");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//ajax.send(str);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499" y="27705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[2]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87099" y="50565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[3]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28904" y="360876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[4] / [5]</a:t>
            </a:r>
            <a:endParaRPr lang="en-US" sz="16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361237" y="2804319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80237" y="2804319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80237" y="3109119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61237" y="2956719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42237" y="3794919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32837" y="4328319"/>
            <a:ext cx="0" cy="1981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351837" y="4328319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351837" y="6309519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732837" y="5242719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85037" y="2880519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85237" y="2600544"/>
            <a:ext cx="118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BE42"/>
                </a:solidFill>
              </a:rPr>
              <a:t>Refer to slide #10</a:t>
            </a:r>
            <a:endParaRPr lang="en-US" sz="1600" dirty="0">
              <a:solidFill>
                <a:srgbClr val="92BE4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plus2num.php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085" y="2849503"/>
            <a:ext cx="68018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header("Content-type:text/plain");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header("Access-Control-Allow-Origin: *");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$_REQUEST["num1"] + $_REQUEST["num2"];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1237" y="493791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/>
              <a:t>Disable cross domain </a:t>
            </a:r>
          </a:p>
          <a:p>
            <a:r>
              <a:rPr lang="en-US" sz="1800" i="1" dirty="0" smtClean="0"/>
              <a:t>request restriction</a:t>
            </a:r>
            <a:endParaRPr lang="en-US" sz="1800" i="1" dirty="0"/>
          </a:p>
        </p:txBody>
      </p:sp>
      <p:cxnSp>
        <p:nvCxnSpPr>
          <p:cNvPr id="7" name="Shape 6"/>
          <p:cNvCxnSpPr/>
          <p:nvPr/>
        </p:nvCxnSpPr>
        <p:spPr>
          <a:xfrm>
            <a:off x="6904037" y="3642519"/>
            <a:ext cx="1586195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62395" y="2118519"/>
            <a:ext cx="293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Change the default “text/html” PHP header</a:t>
            </a:r>
            <a:endParaRPr lang="en-US" sz="1800" i="1" dirty="0"/>
          </a:p>
        </p:txBody>
      </p:sp>
      <p:cxnSp>
        <p:nvCxnSpPr>
          <p:cNvPr id="11" name="Shape 10"/>
          <p:cNvCxnSpPr/>
          <p:nvPr/>
        </p:nvCxnSpPr>
        <p:spPr>
          <a:xfrm flipV="1">
            <a:off x="5761037" y="2728119"/>
            <a:ext cx="2569979" cy="6490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 (AJAX using jQuery)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plus2num_jquery.html (head section)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237" y="1661319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&lt;script src="http://ajax.googleapis.com/ajax/libs/jquery/1.11.0/jquery.min.js&gt;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$(document).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ready(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input#clkbtn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click(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var str = $("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serialize()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/* POST/GET method */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$("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load(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"http://.../plus2num.php", str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7699" y="41759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[2]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5108" y="4980365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[3] / [4] / [5]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13437" y="4362073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98441" y="5166519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7699" y="391356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[1]</a:t>
            </a:r>
            <a:endParaRPr lang="en-US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13437" y="4099719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 (AJAX using jQuery)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plus2num_jquery.html (body section)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237" y="1661319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20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&lt;form name="f"&gt;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Num1: &lt;input type="text" name="num1" size=3&gt;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Num2: &lt;input type="text" name="num2" size=3&gt;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&lt;span id="result"&gt;???&lt;/span&gt;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&lt;input type="button" value="Count" id="clkbtn"&gt;</a:t>
            </a:r>
          </a:p>
          <a:p>
            <a:r>
              <a:rPr lang="en-US" sz="20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61119"/>
            <a:ext cx="9135428" cy="1264973"/>
          </a:xfrm>
        </p:spPr>
        <p:txBody>
          <a:bodyPr/>
          <a:lstStyle/>
          <a:p>
            <a:r>
              <a:rPr lang="en-US" dirty="0" smtClean="0"/>
              <a:t>Example (AJAX using jQuery)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09" y="1051719"/>
            <a:ext cx="9135428" cy="56185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plus2num_jquery.html (head section)</a:t>
            </a:r>
            <a:br>
              <a:rPr lang="en-US" dirty="0" smtClean="0"/>
            </a:br>
            <a:r>
              <a:rPr lang="en-US" sz="2400" dirty="0" smtClean="0"/>
              <a:t>Other options for get/post requests but need extra </a:t>
            </a:r>
            <a:r>
              <a:rPr lang="en-US" sz="2400" dirty="0" smtClean="0">
                <a:solidFill>
                  <a:srgbClr val="92BE42"/>
                </a:solidFill>
              </a:rPr>
              <a:t>setResult</a:t>
            </a:r>
            <a:r>
              <a:rPr lang="en-US" sz="2400" dirty="0" smtClean="0"/>
              <a:t> function.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237" y="2605782"/>
            <a:ext cx="8763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$(document).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ready(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input#clkbtn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click(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var str = $("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").serialize();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/* GET method */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//$.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"http://.../plus2num.php?" + str,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     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data, status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setResult(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data, status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/* POST method */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//$.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post(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"http://.../plus2num.php", str,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     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function(data, status){ 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setResult(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data, status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setResult(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data, status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text(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600" b="1" dirty="0" smtClean="0">
                <a:solidFill>
                  <a:srgbClr val="E86ED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92BE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Outline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AJAX?</a:t>
            </a:r>
          </a:p>
          <a:p>
            <a:r>
              <a:rPr lang="en-CA" dirty="0"/>
              <a:t>Benefits</a:t>
            </a:r>
          </a:p>
          <a:p>
            <a:r>
              <a:rPr lang="en-CA" dirty="0"/>
              <a:t>Real world examples</a:t>
            </a:r>
          </a:p>
          <a:p>
            <a:r>
              <a:rPr lang="en-CA" dirty="0"/>
              <a:t>How it </a:t>
            </a:r>
            <a:r>
              <a:rPr lang="en-CA" dirty="0" smtClean="0"/>
              <a:t>works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JavaScript and </a:t>
            </a:r>
            <a:r>
              <a:rPr lang="en-US" dirty="0" smtClean="0"/>
              <a:t>XML (AJAX)</a:t>
            </a:r>
            <a:endParaRPr lang="en-US" dirty="0"/>
          </a:p>
          <a:p>
            <a:r>
              <a:rPr lang="en-US" dirty="0"/>
              <a:t>Web development technique for creating web applications</a:t>
            </a:r>
          </a:p>
          <a:p>
            <a:r>
              <a:rPr lang="en-US" dirty="0"/>
              <a:t>Makes web pages more responsive by exchanging small amounts of data</a:t>
            </a:r>
          </a:p>
          <a:p>
            <a:r>
              <a:rPr lang="en-US" dirty="0"/>
              <a:t>Allows the web page to change its content without refreshing the whole page</a:t>
            </a:r>
          </a:p>
          <a:p>
            <a:r>
              <a:rPr lang="en-US" dirty="0"/>
              <a:t>A web browser technology independent of web server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Improves the user experience</a:t>
            </a:r>
          </a:p>
          <a:p>
            <a:pPr lvl="1"/>
            <a:r>
              <a:rPr lang="en-US" dirty="0"/>
              <a:t>Analyzing information typed into browser in real time</a:t>
            </a:r>
          </a:p>
          <a:p>
            <a:pPr lvl="1"/>
            <a:r>
              <a:rPr lang="en-US" dirty="0"/>
              <a:t>Provide a richer experience</a:t>
            </a:r>
          </a:p>
          <a:p>
            <a:pPr lvl="1"/>
            <a:r>
              <a:rPr lang="en-US" dirty="0"/>
              <a:t>Increases responsiveness of web pages</a:t>
            </a:r>
          </a:p>
          <a:p>
            <a:endParaRPr lang="en-US" dirty="0"/>
          </a:p>
          <a:p>
            <a:r>
              <a:rPr lang="en-US" dirty="0"/>
              <a:t>Improve bandwidth utilization</a:t>
            </a:r>
          </a:p>
          <a:p>
            <a:pPr lvl="1"/>
            <a:r>
              <a:rPr lang="en-US" dirty="0"/>
              <a:t>Only data which is required is retrieved from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(</a:t>
            </a:r>
            <a:r>
              <a:rPr lang="en-US" dirty="0">
                <a:hlinkClick r:id="rId3"/>
              </a:rPr>
              <a:t>http://maps.google.com/</a:t>
            </a:r>
            <a:r>
              <a:rPr lang="en-US" dirty="0"/>
              <a:t>) (slidable maps)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My Yahoo! (</a:t>
            </a:r>
            <a:r>
              <a:rPr lang="en-US" dirty="0">
                <a:hlinkClick r:id="rId4"/>
              </a:rPr>
              <a:t>http://my.yahoo.com/</a:t>
            </a:r>
            <a:r>
              <a:rPr lang="en-US" dirty="0"/>
              <a:t>) (shuffling windows)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AJAX runs in your browser</a:t>
            </a:r>
          </a:p>
          <a:p>
            <a:endParaRPr lang="en-US" dirty="0"/>
          </a:p>
          <a:p>
            <a:r>
              <a:rPr lang="en-US" dirty="0"/>
              <a:t>Works with asynchronous data transfers(HTTP requests) between the browser and the web server</a:t>
            </a:r>
          </a:p>
          <a:p>
            <a:endParaRPr lang="en-US" dirty="0"/>
          </a:p>
          <a:p>
            <a:r>
              <a:rPr lang="en-US" dirty="0"/>
              <a:t>Http requests are sent by </a:t>
            </a:r>
            <a:r>
              <a:rPr lang="en-US" dirty="0" smtClean="0"/>
              <a:t>JavaScript </a:t>
            </a:r>
            <a:r>
              <a:rPr lang="en-US" dirty="0"/>
              <a:t>calls without having to submit a form</a:t>
            </a:r>
          </a:p>
          <a:p>
            <a:endParaRPr lang="en-US" dirty="0"/>
          </a:p>
          <a:p>
            <a:r>
              <a:rPr lang="en-US" dirty="0"/>
              <a:t>XML is commonly used as the format for receiving server data but plain text may be used as well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XMLHttpRequest object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page element must make a </a:t>
            </a:r>
            <a:r>
              <a:rPr lang="en-US" dirty="0" smtClean="0"/>
              <a:t>JavaScript </a:t>
            </a:r>
            <a:r>
              <a:rPr lang="en-US" dirty="0"/>
              <a:t>call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JavaScript </a:t>
            </a:r>
            <a:r>
              <a:rPr lang="en-US" dirty="0"/>
              <a:t>function must create an XMLHttpRequest object which is used to contact the server</a:t>
            </a:r>
          </a:p>
          <a:p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must determine whether the client is IE or Firefox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ActiveXObject("Microsoft.XMLHTTP");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(IE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 = new XMLHttpRequest(); </a:t>
            </a:r>
            <a:r>
              <a:rPr lang="en-US" dirty="0"/>
              <a:t>(Mozilla)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XMLHttpRequest object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900" dirty="0" smtClean="0"/>
              <a:t>Custom function to return </a:t>
            </a:r>
            <a:r>
              <a:rPr lang="en-US" dirty="0" smtClean="0"/>
              <a:t>XMLHttpRequest object for all possible types of browser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function create_ajax() {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var xmlhttp = null;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if (window.XMLHttpRequest) {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// code for IE7+, Firefox, Chrome, Opera, Safari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xmlhttp = new XMLHttpRequest();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} else { // code for IE6, IE5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xmlhttp = new ActiveXObject("Microsoft.XMLHTTP");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return xmlhttp;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Sending the request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the XMLHttpRequest object has been created it must be set up to call the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var ajax = create_ajax();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ajax.onreadystatechange = </a:t>
            </a:r>
            <a:r>
              <a:rPr lang="en-US" sz="29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function() {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response(ajax); </a:t>
            </a:r>
            <a:r>
              <a:rPr lang="en-US" sz="29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ajax.open(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ajax.send(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code above utilizes the XMLHttpRequest object to contact the server and retrieve server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the response returns </a:t>
            </a:r>
            <a:r>
              <a:rPr lang="en-US" dirty="0" smtClean="0"/>
              <a:t>result the JavaScript function 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response(ajax)</a:t>
            </a:r>
            <a:r>
              <a:rPr lang="en-US" dirty="0" smtClean="0"/>
              <a:t> will be invoked and then can update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8B9E-2F2B-4517-9EE0-5668DBBC56A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1012</Words>
  <Application>Microsoft Office PowerPoint</Application>
  <PresentationFormat>Custom</PresentationFormat>
  <Paragraphs>278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AJAX  Asynchronous JavaScript and XML   </vt:lpstr>
      <vt:lpstr>AJAX Outline</vt:lpstr>
      <vt:lpstr>What is AJAX?</vt:lpstr>
      <vt:lpstr>Benefits</vt:lpstr>
      <vt:lpstr>Real World Examples</vt:lpstr>
      <vt:lpstr>How it works</vt:lpstr>
      <vt:lpstr>1 – XMLHttpRequest object</vt:lpstr>
      <vt:lpstr>1 – XMLHttpRequest object</vt:lpstr>
      <vt:lpstr>2 - Sending the request</vt:lpstr>
      <vt:lpstr>3 - Handling the Response</vt:lpstr>
      <vt:lpstr>readyState &amp; status property </vt:lpstr>
      <vt:lpstr>Example </vt:lpstr>
      <vt:lpstr>Example</vt:lpstr>
      <vt:lpstr>Example</vt:lpstr>
      <vt:lpstr>Example</vt:lpstr>
      <vt:lpstr>Example (AJAX using jQuery)</vt:lpstr>
      <vt:lpstr>Example (AJAX using jQuery)</vt:lpstr>
      <vt:lpstr>Example (AJAX using jQuery)</vt:lpstr>
    </vt:vector>
  </TitlesOfParts>
  <Company>TELUS Communications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Telus</dc:creator>
  <cp:lastModifiedBy>Lecturer</cp:lastModifiedBy>
  <cp:revision>154</cp:revision>
  <dcterms:created xsi:type="dcterms:W3CDTF">2004-01-26T21:56:53Z</dcterms:created>
  <dcterms:modified xsi:type="dcterms:W3CDTF">2015-02-23T06:11:56Z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Powerpoint</vt:lpwstr>
  </property>
</Properties>
</file>