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2" r:id="rId6"/>
    <p:sldId id="264" r:id="rId7"/>
    <p:sldId id="265" r:id="rId8"/>
    <p:sldId id="266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4"/>
    <p:restoredTop sz="94670"/>
  </p:normalViewPr>
  <p:slideViewPr>
    <p:cSldViewPr snapToGrid="0" snapToObjects="1">
      <p:cViewPr varScale="1">
        <p:scale>
          <a:sx n="89" d="100"/>
          <a:sy n="89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24380-F288-2C4E-BA5E-CA807A6077E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CCCA2-EC69-AE4B-849E-41EA0D30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2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CCCA2-EC69-AE4B-849E-41EA0D3011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CF1F-9093-8C40-B781-172855BD9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2A6EA-2207-4E42-8468-F7D114277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4E9D3-5436-6444-8793-3D225168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498-D616-B34B-9323-728F05E5D58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B6B4D-2CBA-2940-9454-6AFD84AE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8DA8-2EB4-F446-A14F-9ED517C2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8C8-7709-BE42-8E16-4E97EF35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5014-8A1A-0746-A52A-1A31DBC7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8399A-27A1-7C46-A0E6-B1A783FD2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A1D91-F5B7-0347-B0A6-61F4C5E3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498-D616-B34B-9323-728F05E5D58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CCDF4-3DFC-C74C-8E0C-FAB15CD8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83750-73A6-CB41-9784-A6E96B77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8C8-7709-BE42-8E16-4E97EF35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7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4118B-8430-244B-A3AE-E760C4823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CBE61-0DA2-A24B-A7A2-005B76678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81394-DDF1-5844-91BD-66C76CF0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498-D616-B34B-9323-728F05E5D58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D80E-1DBC-D448-AA9C-699C9822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69BDA-1E55-3541-9376-E89E68E5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8C8-7709-BE42-8E16-4E97EF35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2B11-A93E-8D49-9F1C-5491040D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C0490-5A8F-994A-B33C-DB4A5BEF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96E8-4E1D-254E-9608-5427E914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498-D616-B34B-9323-728F05E5D58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AAE9-B734-1849-AE89-2774EFB1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90BEC-1C35-C045-9B31-45114034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8C8-7709-BE42-8E16-4E97EF35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F239-CF16-8145-9E63-C601C1BC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6EF5-EFAA-4841-8AA4-3479329B2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73BA-0FAC-7B45-8B51-00E96ED9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498-D616-B34B-9323-728F05E5D58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D717-4095-CC4D-A81A-3BCFC552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D223-C126-F846-9035-83B194B2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8C8-7709-BE42-8E16-4E97EF35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FD66-2490-1B4A-83AE-E5643341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FF37-0D29-3641-8CA4-9B56513C8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ABB2A-67F1-AD4A-ADA8-01C9E6A58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DAC95-4B36-124F-9940-4E4068F3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498-D616-B34B-9323-728F05E5D58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7A3C4-AE96-F747-BA7F-B276CBBC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5C5A7-66E4-4C48-85B9-AEC8B0F8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8C8-7709-BE42-8E16-4E97EF35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FBEE-4E85-644A-9108-2E2C96F5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61790-5951-BD4D-B8F1-AC63A6859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32524-4118-8D44-A662-CA6DDAF72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24238-59CF-6541-9712-2330728FF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980B1-B353-074A-B451-1475D0E7E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192A3-1145-6445-8BAA-A5F22D9C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498-D616-B34B-9323-728F05E5D58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2A958-65C6-9449-A92D-4ED29001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28D1E-5C48-244E-803D-97A771D5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8C8-7709-BE42-8E16-4E97EF35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2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9AC2-A27A-1E41-AE06-B271D791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5AC17-D18B-174C-8A4A-77533CDD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498-D616-B34B-9323-728F05E5D58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A2DC-7361-A34F-933F-291D7C39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A92BC-E730-9A44-AAE7-D3BC4910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8C8-7709-BE42-8E16-4E97EF35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741F5-6CEA-D044-BCA4-A31AB4AF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498-D616-B34B-9323-728F05E5D58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2BB7-7110-6B48-A246-2C1132C7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EA634-C543-A546-8B9B-09B76A17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8C8-7709-BE42-8E16-4E97EF35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185F-6329-9F46-9D94-63230B43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2A10-DFC6-6145-9AC1-841360F67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8F020-4023-224F-8AD0-56EF4D4F0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6167-6308-0640-A885-1F2B7F09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498-D616-B34B-9323-728F05E5D58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A4728-D721-544D-B23F-9A543263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A0CD-0DC4-0947-8295-78A33B1D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8C8-7709-BE42-8E16-4E97EF35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2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6869-3F46-2241-A0E4-DC83D3E3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2C680-9E09-A843-9C90-3EE16E166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64DDE-9D04-FF4F-9C50-16CCC4A15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0267D-CF32-854E-BDB8-C9CE789B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5498-D616-B34B-9323-728F05E5D58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544E4-676E-8349-9885-CBD92843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66248-87FD-8743-88AF-9238098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18C8-7709-BE42-8E16-4E97EF35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40C09-3713-FF4A-A138-B1508BCA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059EF-40D1-2D40-B100-96601C2F3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A9429-BABE-B348-9969-1FAC43C26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5498-D616-B34B-9323-728F05E5D58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6EA6-C7B5-A148-BA6F-2F6242E8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5CE6A-7F93-1049-9459-38EA25306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18C8-7709-BE42-8E16-4E97EF35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01C9-AD94-5442-8062-90273DD2D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549" y="723118"/>
            <a:ext cx="10882647" cy="23876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50"/>
                </a:solidFill>
                <a:latin typeface="+mn-lt"/>
              </a:rPr>
              <a:t>Ne</a:t>
            </a:r>
            <a:r>
              <a:rPr lang="en-US" altLang="zh-CN" sz="3600" dirty="0" err="1">
                <a:solidFill>
                  <a:srgbClr val="00B050"/>
                </a:solidFill>
                <a:latin typeface="+mn-lt"/>
              </a:rPr>
              <a:t>urIPS</a:t>
            </a:r>
            <a:r>
              <a:rPr lang="en-US" altLang="zh-CN" sz="3600" dirty="0">
                <a:solidFill>
                  <a:srgbClr val="00B050"/>
                </a:solidFill>
                <a:latin typeface="+mn-lt"/>
              </a:rPr>
              <a:t> 2020</a:t>
            </a:r>
            <a:br>
              <a:rPr lang="en-US" altLang="zh-CN" sz="3600" dirty="0">
                <a:solidFill>
                  <a:srgbClr val="00B050"/>
                </a:solidFill>
                <a:latin typeface="+mn-lt"/>
              </a:rPr>
            </a:br>
            <a:br>
              <a:rPr lang="en-US" sz="3600" dirty="0">
                <a:latin typeface="+mn-lt"/>
              </a:rPr>
            </a:br>
            <a:r>
              <a:rPr lang="en-US" sz="4400" dirty="0">
                <a:latin typeface="+mn-lt"/>
              </a:rPr>
              <a:t>One-bit Supervision for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ADFA6-DB1D-C042-8DF7-E55A2E8F3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589159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Authors: </a:t>
            </a:r>
            <a:r>
              <a:rPr lang="en-US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Hengtong</a:t>
            </a:r>
            <a:r>
              <a:rPr 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 Hu, </a:t>
            </a:r>
            <a:r>
              <a:rPr lang="en-US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Lingxi</a:t>
            </a:r>
            <a:r>
              <a:rPr 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Xie</a:t>
            </a:r>
            <a:r>
              <a:rPr 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Zewei</a:t>
            </a:r>
            <a:r>
              <a:rPr 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 Du, </a:t>
            </a:r>
            <a:r>
              <a:rPr lang="en-US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Richang</a:t>
            </a:r>
            <a:r>
              <a:rPr 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 Hong, Qi Tian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02E50-C19C-0D40-A72D-FB494D67204A}"/>
              </a:ext>
            </a:extLst>
          </p:cNvPr>
          <p:cNvSpPr txBox="1"/>
          <p:nvPr/>
        </p:nvSpPr>
        <p:spPr>
          <a:xfrm>
            <a:off x="4416285" y="5140836"/>
            <a:ext cx="3359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Hefei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24114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C6F8-499C-2C43-81F2-36CFDE94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Heiti TC Medium" pitchFamily="2" charset="-128"/>
                <a:ea typeface="Heiti TC Medium" pitchFamily="2" charset="-128"/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89712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ADF702-68BF-D34A-B8A5-FC0A38409453}"/>
              </a:ext>
            </a:extLst>
          </p:cNvPr>
          <p:cNvSpPr txBox="1"/>
          <p:nvPr/>
        </p:nvSpPr>
        <p:spPr>
          <a:xfrm>
            <a:off x="965860" y="771896"/>
            <a:ext cx="1026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99A13-0218-B04E-9017-D12BE647120E}"/>
              </a:ext>
            </a:extLst>
          </p:cNvPr>
          <p:cNvSpPr txBox="1"/>
          <p:nvPr/>
        </p:nvSpPr>
        <p:spPr>
          <a:xfrm>
            <a:off x="965860" y="2048494"/>
            <a:ext cx="80989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Introduction</a:t>
            </a:r>
          </a:p>
          <a:p>
            <a:pPr marL="342000" indent="-342000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Motivation</a:t>
            </a:r>
          </a:p>
          <a:p>
            <a:pPr marL="342000" indent="-342000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Learning Framework</a:t>
            </a:r>
          </a:p>
          <a:p>
            <a:pPr marL="342000" indent="-342000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64325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F5CB-8216-104A-95F0-8C21CC55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00BBE-65CF-B248-BB9C-0F68ABFA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83" y="1836135"/>
            <a:ext cx="11084472" cy="30616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annotation cost is huge for the dataset with lots of object categories </a:t>
            </a:r>
          </a:p>
          <a:p>
            <a:pPr>
              <a:lnSpc>
                <a:spcPct val="150000"/>
              </a:lnSpc>
            </a:pPr>
            <a:r>
              <a:rPr lang="en-US" dirty="0"/>
              <a:t>One-bit supervision aims to use WSL to</a:t>
            </a:r>
            <a:r>
              <a:rPr lang="zh-CN" altLang="en-US" dirty="0"/>
              <a:t> </a:t>
            </a:r>
            <a:r>
              <a:rPr lang="en-US" altLang="zh-CN" dirty="0"/>
              <a:t>handle this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Experiments on three benchmarks verify its effectiveness</a:t>
            </a:r>
          </a:p>
        </p:txBody>
      </p:sp>
    </p:spTree>
    <p:extLst>
      <p:ext uri="{BB962C8B-B14F-4D97-AF65-F5344CB8AC3E}">
        <p14:creationId xmlns:p14="http://schemas.microsoft.com/office/powerpoint/2010/main" val="323910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C646-5BDE-E942-BA18-E30F4C27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3C752-B189-5C44-8CB0-3207FB6E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438" y="1804605"/>
            <a:ext cx="965112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Full-bit annotation finds the accurate class labels</a:t>
            </a:r>
            <a:endParaRPr lang="en-US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dirty="0"/>
              <a:t>One-bit annotation answer yes-or-no questions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175B9-8EC4-914C-BE87-FE4CD8D25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17535"/>
              </p:ext>
            </p:extLst>
          </p:nvPr>
        </p:nvGraphicFramePr>
        <p:xfrm>
          <a:off x="1683407" y="3875170"/>
          <a:ext cx="8825186" cy="182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593">
                  <a:extLst>
                    <a:ext uri="{9D8B030D-6E8A-4147-A177-3AD203B41FA5}">
                      <a16:colId xmlns:a16="http://schemas.microsoft.com/office/drawing/2014/main" val="2064383714"/>
                    </a:ext>
                  </a:extLst>
                </a:gridCol>
                <a:gridCol w="4412593">
                  <a:extLst>
                    <a:ext uri="{9D8B030D-6E8A-4147-A177-3AD203B41FA5}">
                      <a16:colId xmlns:a16="http://schemas.microsoft.com/office/drawing/2014/main" val="1883824578"/>
                    </a:ext>
                  </a:extLst>
                </a:gridCol>
              </a:tblGrid>
              <a:tr h="60714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 (per image)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38716"/>
                  </a:ext>
                </a:extLst>
              </a:tr>
              <a:tr h="607146">
                <a:tc>
                  <a:txBody>
                    <a:bodyPr/>
                    <a:lstStyle/>
                    <a:p>
                      <a:r>
                        <a:rPr lang="en-US" sz="2400" dirty="0"/>
                        <a:t>Full-bit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220241"/>
                  </a:ext>
                </a:extLst>
              </a:tr>
              <a:tr h="607146">
                <a:tc>
                  <a:txBody>
                    <a:bodyPr/>
                    <a:lstStyle/>
                    <a:p>
                      <a:r>
                        <a:rPr lang="en-US" sz="2400" dirty="0"/>
                        <a:t>One-bit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2.72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1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99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A0FF-39ED-9946-B485-C902BAFD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</a:rPr>
              <a:t>Learning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EC2339-735E-C340-AAA8-56BF8D5F2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637" y="4884855"/>
            <a:ext cx="697624" cy="697624"/>
          </a:xfrm>
          <a:ln w="25400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4A4B68-3B8C-C245-BFA0-7C412BCD79E8}"/>
              </a:ext>
            </a:extLst>
          </p:cNvPr>
          <p:cNvCxnSpPr>
            <a:stCxn id="5" idx="3"/>
          </p:cNvCxnSpPr>
          <p:nvPr/>
        </p:nvCxnSpPr>
        <p:spPr>
          <a:xfrm>
            <a:off x="2806261" y="5233667"/>
            <a:ext cx="10825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apezoid 7">
            <a:extLst>
              <a:ext uri="{FF2B5EF4-FFF2-40B4-BE49-F238E27FC236}">
                <a16:creationId xmlns:a16="http://schemas.microsoft.com/office/drawing/2014/main" id="{3E70CFEA-27B5-3343-A4BF-0CC7CFDED308}"/>
              </a:ext>
            </a:extLst>
          </p:cNvPr>
          <p:cNvSpPr/>
          <p:nvPr/>
        </p:nvSpPr>
        <p:spPr>
          <a:xfrm>
            <a:off x="3804745" y="4807998"/>
            <a:ext cx="1303282" cy="851338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E3F994-288E-C74E-A987-AD5A9469A80B}"/>
              </a:ext>
            </a:extLst>
          </p:cNvPr>
          <p:cNvCxnSpPr>
            <a:stCxn id="8" idx="3"/>
          </p:cNvCxnSpPr>
          <p:nvPr/>
        </p:nvCxnSpPr>
        <p:spPr>
          <a:xfrm>
            <a:off x="5001610" y="5233667"/>
            <a:ext cx="1094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66FFC3-12B4-4444-B847-F5B6A62B5B7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147036" y="4708478"/>
            <a:ext cx="1094400" cy="5636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809A3A-C5E1-244A-A6C0-93FE0D5C72F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147036" y="5272096"/>
            <a:ext cx="1094400" cy="38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A32DD4C-65AB-E342-80F6-1FF4B22F3B12}"/>
              </a:ext>
            </a:extLst>
          </p:cNvPr>
          <p:cNvSpPr/>
          <p:nvPr/>
        </p:nvSpPr>
        <p:spPr>
          <a:xfrm>
            <a:off x="8241436" y="4366891"/>
            <a:ext cx="2058702" cy="68317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correct guesses (</a:t>
            </a:r>
            <a:r>
              <a:rPr lang="en-US" sz="2000" dirty="0">
                <a:solidFill>
                  <a:srgbClr val="FF0000"/>
                </a:solidFill>
              </a:rPr>
              <a:t>positive labels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DB190E-71ED-5549-8641-9F3BE159A93F}"/>
              </a:ext>
            </a:extLst>
          </p:cNvPr>
          <p:cNvSpPr/>
          <p:nvPr/>
        </p:nvSpPr>
        <p:spPr>
          <a:xfrm>
            <a:off x="8241436" y="5272095"/>
            <a:ext cx="2058702" cy="68317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incorrect guesses (</a:t>
            </a:r>
            <a:r>
              <a:rPr lang="en-US" sz="2000" dirty="0">
                <a:solidFill>
                  <a:srgbClr val="FF0000"/>
                </a:solidFill>
              </a:rPr>
              <a:t>negative labels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5358886-FD3A-2145-B4FD-09ED2E555FA9}"/>
              </a:ext>
            </a:extLst>
          </p:cNvPr>
          <p:cNvSpPr/>
          <p:nvPr/>
        </p:nvSpPr>
        <p:spPr>
          <a:xfrm>
            <a:off x="6096000" y="4884855"/>
            <a:ext cx="1051036" cy="77448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4829896-3D0C-CC47-B326-C4D144F6A92B}"/>
              </a:ext>
            </a:extLst>
          </p:cNvPr>
          <p:cNvSpPr/>
          <p:nvPr/>
        </p:nvSpPr>
        <p:spPr>
          <a:xfrm>
            <a:off x="3804745" y="3783842"/>
            <a:ext cx="1196865" cy="62799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ground truth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62989DD-F45B-9548-9EBE-C11616BAE2BC}"/>
              </a:ext>
            </a:extLst>
          </p:cNvPr>
          <p:cNvCxnSpPr>
            <a:stCxn id="22" idx="3"/>
            <a:endCxn id="19" idx="0"/>
          </p:cNvCxnSpPr>
          <p:nvPr/>
        </p:nvCxnSpPr>
        <p:spPr>
          <a:xfrm>
            <a:off x="5001610" y="4097840"/>
            <a:ext cx="1619908" cy="78701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9D0E67-E432-FB42-9DEC-CFB678023FF3}"/>
              </a:ext>
            </a:extLst>
          </p:cNvPr>
          <p:cNvSpPr txBox="1"/>
          <p:nvPr/>
        </p:nvSpPr>
        <p:spPr>
          <a:xfrm>
            <a:off x="5382334" y="4195177"/>
            <a:ext cx="1239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F6111B-D9B9-374B-BB63-F3FFDCD4317C}"/>
              </a:ext>
            </a:extLst>
          </p:cNvPr>
          <p:cNvSpPr txBox="1"/>
          <p:nvPr/>
        </p:nvSpPr>
        <p:spPr>
          <a:xfrm>
            <a:off x="1170844" y="1442497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Keypoint</a:t>
            </a:r>
            <a:r>
              <a:rPr lang="en-US" sz="2600" dirty="0"/>
              <a:t>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Improve the accuracy of each guess to obtain more positive labels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Making full use of the failure guesses to not waste the negative labels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1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8156-A162-5342-84B9-CB4EBED1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</a:rPr>
              <a:t>Learning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6BEC-CB15-D341-871B-8848F530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369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Multi-Stage Training: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Strengthen the model by stage to obtain more positive labels</a:t>
            </a:r>
          </a:p>
          <a:p>
            <a:pPr>
              <a:lnSpc>
                <a:spcPct val="150000"/>
              </a:lnSpc>
            </a:pPr>
            <a:r>
              <a:rPr lang="en-US" dirty="0"/>
              <a:t>Negative Label Suppression: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Forcing </a:t>
            </a:r>
            <a:r>
              <a:rPr lang="en-US" sz="400" dirty="0"/>
              <a:t> </a:t>
            </a:r>
            <a:r>
              <a:rPr lang="en-US" dirty="0"/>
              <a:t>the algorithm to predict a very low probability on the eliminated class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926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25A1-D21D-1348-99CD-D71BF6A9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</a:rPr>
              <a:t>Learning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16F4-5F0E-524B-8204-F8E3D6E4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training procedure with one-bit supervision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89AA3-4A07-3344-9640-BD86F085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51" y="2628105"/>
            <a:ext cx="8124497" cy="33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6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9F25-F58E-9F42-AAD2-D1F50F7C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</a:rPr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9062-7C93-1442-9B31-DA47F3835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9644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</a:t>
            </a:r>
            <a:r>
              <a:rPr lang="en-US" dirty="0">
                <a:effectLst/>
              </a:rPr>
              <a:t>ne-bit supervision is </a:t>
            </a:r>
            <a:r>
              <a:rPr lang="en-US" dirty="0"/>
              <a:t>superior to SSL under the same bits of supervision</a:t>
            </a:r>
            <a:endParaRPr lang="en-US" dirty="0">
              <a:effectLst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0ACE80-1924-574A-B4CB-3F3AF41AA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0"/>
              </p:ext>
            </p:extLst>
          </p:nvPr>
        </p:nvGraphicFramePr>
        <p:xfrm>
          <a:off x="1425027" y="2838266"/>
          <a:ext cx="9341945" cy="365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751">
                  <a:extLst>
                    <a:ext uri="{9D8B030D-6E8A-4147-A177-3AD203B41FA5}">
                      <a16:colId xmlns:a16="http://schemas.microsoft.com/office/drawing/2014/main" val="2758719100"/>
                    </a:ext>
                  </a:extLst>
                </a:gridCol>
                <a:gridCol w="2446504">
                  <a:extLst>
                    <a:ext uri="{9D8B030D-6E8A-4147-A177-3AD203B41FA5}">
                      <a16:colId xmlns:a16="http://schemas.microsoft.com/office/drawing/2014/main" val="2989096221"/>
                    </a:ext>
                  </a:extLst>
                </a:gridCol>
                <a:gridCol w="2425503">
                  <a:extLst>
                    <a:ext uri="{9D8B030D-6E8A-4147-A177-3AD203B41FA5}">
                      <a16:colId xmlns:a16="http://schemas.microsoft.com/office/drawing/2014/main" val="2950038043"/>
                    </a:ext>
                  </a:extLst>
                </a:gridCol>
                <a:gridCol w="2445187">
                  <a:extLst>
                    <a:ext uri="{9D8B030D-6E8A-4147-A177-3AD203B41FA5}">
                      <a16:colId xmlns:a16="http://schemas.microsoft.com/office/drawing/2014/main" val="1261506818"/>
                    </a:ext>
                  </a:extLst>
                </a:gridCol>
              </a:tblGrid>
              <a:tr h="517163">
                <a:tc>
                  <a:txBody>
                    <a:bodyPr/>
                    <a:lstStyle/>
                    <a:p>
                      <a:r>
                        <a:rPr lang="en-US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CIFAR100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Mini-ImageNet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ImageNet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69760"/>
                  </a:ext>
                </a:extLst>
              </a:tr>
              <a:tr h="517163">
                <a:tc>
                  <a:txBody>
                    <a:bodyPr/>
                    <a:lstStyle/>
                    <a:p>
                      <a:r>
                        <a:rPr lang="en-US" sz="2000" dirty="0"/>
                        <a:t>Mean 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57380"/>
                  </a:ext>
                </a:extLst>
              </a:tr>
              <a:tr h="517163">
                <a:tc>
                  <a:txBody>
                    <a:bodyPr/>
                    <a:lstStyle/>
                    <a:p>
                      <a:r>
                        <a:rPr lang="en-US" sz="2000" dirty="0"/>
                        <a:t>O</a:t>
                      </a:r>
                      <a:r>
                        <a:rPr lang="en-US" altLang="zh-CN" sz="2000" dirty="0"/>
                        <a:t>urs (1-stage base)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51.47 </a:t>
                      </a:r>
                      <a:r>
                        <a:rPr lang="en-US" sz="2000" dirty="0">
                          <a:sym typeface="Wingdings" pitchFamily="2" charset="2"/>
                        </a:rPr>
                        <a:t></a:t>
                      </a:r>
                      <a:r>
                        <a:rPr lang="en-US" sz="2000" dirty="0"/>
                        <a:t> 66.26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22.36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35.88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47.83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54.46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35582"/>
                  </a:ext>
                </a:extLst>
              </a:tr>
              <a:tr h="517163">
                <a:tc>
                  <a:txBody>
                    <a:bodyPr/>
                    <a:lstStyle/>
                    <a:p>
                      <a:r>
                        <a:rPr lang="en-US" sz="2000" dirty="0"/>
                        <a:t>+NLS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51.47 </a:t>
                      </a:r>
                      <a:r>
                        <a:rPr lang="en-US" sz="2000" dirty="0">
                          <a:sym typeface="Wingdings" pitchFamily="2" charset="2"/>
                        </a:rPr>
                        <a:t></a:t>
                      </a:r>
                      <a:r>
                        <a:rPr lang="en-US" sz="2000" dirty="0"/>
                        <a:t> 71.13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22.36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38.30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47.83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54.46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04397"/>
                  </a:ext>
                </a:extLst>
              </a:tr>
              <a:tr h="517163">
                <a:tc>
                  <a:txBody>
                    <a:bodyPr/>
                    <a:lstStyle/>
                    <a:p>
                      <a:r>
                        <a:rPr lang="en-US" sz="2000" dirty="0"/>
                        <a:t>Ours (2-stage 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51.47 </a:t>
                      </a:r>
                      <a:r>
                        <a:rPr lang="en-US" sz="2000" dirty="0">
                          <a:sym typeface="Wingdings" pitchFamily="2" charset="2"/>
                        </a:rPr>
                        <a:t></a:t>
                      </a:r>
                      <a:r>
                        <a:rPr lang="en-US" sz="2000" dirty="0"/>
                        <a:t> 64.83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69.39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22.36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33.97  39.68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47.83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54.04  55.64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60041"/>
                  </a:ext>
                </a:extLst>
              </a:tr>
              <a:tr h="517163">
                <a:tc>
                  <a:txBody>
                    <a:bodyPr/>
                    <a:lstStyle/>
                    <a:p>
                      <a:r>
                        <a:rPr lang="en-US" sz="2000" dirty="0"/>
                        <a:t>+NLS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51.47 </a:t>
                      </a:r>
                      <a:r>
                        <a:rPr lang="en-US" sz="2000" dirty="0">
                          <a:sym typeface="Wingdings" pitchFamily="2" charset="2"/>
                        </a:rPr>
                        <a:t></a:t>
                      </a:r>
                      <a:r>
                        <a:rPr lang="en-US" sz="2000" dirty="0"/>
                        <a:t> 67.82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b="1" dirty="0">
                          <a:sym typeface="Wingdings" pitchFamily="2" charset="2"/>
                        </a:rPr>
                        <a:t>73.76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22.36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37.92  </a:t>
                      </a:r>
                      <a:r>
                        <a:rPr lang="en-US" sz="2000" b="1" dirty="0">
                          <a:sym typeface="Wingdings" pitchFamily="2" charset="2"/>
                        </a:rPr>
                        <a:t>45.54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47.83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57.44  </a:t>
                      </a:r>
                      <a:r>
                        <a:rPr lang="en-US" sz="2000" b="1" dirty="0">
                          <a:sym typeface="Wingdings" pitchFamily="2" charset="2"/>
                        </a:rPr>
                        <a:t>60.40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74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93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7E7D-6F0F-CB44-8153-12C61185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iti TC Medium" pitchFamily="2" charset="-128"/>
                <a:ea typeface="Heiti TC Medium" pitchFamily="2" charset="-128"/>
              </a:rPr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C54FC-4D6B-474B-9023-C65D42DA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Using different numbers of labeled samples at initial stage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Keeping a proper amount of full-bit supervision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Exchange the remaining quota to one-bit supervision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02E5F6-C754-2442-8CE4-8269F871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39287"/>
              </p:ext>
            </p:extLst>
          </p:nvPr>
        </p:nvGraphicFramePr>
        <p:xfrm>
          <a:off x="1754188" y="3899930"/>
          <a:ext cx="8683624" cy="210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187">
                  <a:extLst>
                    <a:ext uri="{9D8B030D-6E8A-4147-A177-3AD203B41FA5}">
                      <a16:colId xmlns:a16="http://schemas.microsoft.com/office/drawing/2014/main" val="1965454841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4037234910"/>
                    </a:ext>
                  </a:extLst>
                </a:gridCol>
                <a:gridCol w="2170906">
                  <a:extLst>
                    <a:ext uri="{9D8B030D-6E8A-4147-A177-3AD203B41FA5}">
                      <a16:colId xmlns:a16="http://schemas.microsoft.com/office/drawing/2014/main" val="4244839372"/>
                    </a:ext>
                  </a:extLst>
                </a:gridCol>
                <a:gridCol w="2170906">
                  <a:extLst>
                    <a:ext uri="{9D8B030D-6E8A-4147-A177-3AD203B41FA5}">
                      <a16:colId xmlns:a16="http://schemas.microsoft.com/office/drawing/2014/main" val="1531669313"/>
                    </a:ext>
                  </a:extLst>
                </a:gridCol>
              </a:tblGrid>
              <a:tr h="525331">
                <a:tc>
                  <a:txBody>
                    <a:bodyPr/>
                    <a:lstStyle/>
                    <a:p>
                      <a:r>
                        <a:rPr lang="en-US" sz="2000" dirty="0"/>
                        <a:t># labels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64790"/>
                  </a:ext>
                </a:extLst>
              </a:tr>
              <a:tr h="5253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CIFAR100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73.76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73.90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13811"/>
                  </a:ext>
                </a:extLst>
              </a:tr>
              <a:tr h="525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Mini-ImageNet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34.85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59340"/>
                  </a:ext>
                </a:extLst>
              </a:tr>
              <a:tr h="5253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ImageNet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65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5941</TotalTime>
  <Words>287</Words>
  <Application>Microsoft Macintosh PowerPoint</Application>
  <PresentationFormat>Widescreen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Heiti TC Medium</vt:lpstr>
      <vt:lpstr>Arial</vt:lpstr>
      <vt:lpstr>Calibri</vt:lpstr>
      <vt:lpstr>Calibri Light</vt:lpstr>
      <vt:lpstr>Wingdings</vt:lpstr>
      <vt:lpstr>Office Theme</vt:lpstr>
      <vt:lpstr>NeurIPS 2020  One-bit Supervision for Image Classification</vt:lpstr>
      <vt:lpstr>PowerPoint Presentation</vt:lpstr>
      <vt:lpstr>Introduction</vt:lpstr>
      <vt:lpstr>Motivation</vt:lpstr>
      <vt:lpstr>Learning Framework</vt:lpstr>
      <vt:lpstr>Learning Framework</vt:lpstr>
      <vt:lpstr>Learning Framework</vt:lpstr>
      <vt:lpstr>Experiments</vt:lpstr>
      <vt:lpstr>Experiments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NeurIPS 2020  One-bit Supervision for Image Classification</dc:title>
  <dc:creator>Microsoft Office User</dc:creator>
  <cp:lastModifiedBy>Microsoft Office User</cp:lastModifiedBy>
  <cp:revision>38</cp:revision>
  <dcterms:created xsi:type="dcterms:W3CDTF">2020-10-16T06:55:57Z</dcterms:created>
  <dcterms:modified xsi:type="dcterms:W3CDTF">2020-10-21T03:12:02Z</dcterms:modified>
</cp:coreProperties>
</file>