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67" r:id="rId6"/>
    <p:sldId id="270" r:id="rId7"/>
    <p:sldId id="279" r:id="rId8"/>
    <p:sldId id="278" r:id="rId9"/>
    <p:sldId id="268" r:id="rId10"/>
    <p:sldId id="271" r:id="rId11"/>
    <p:sldId id="282" r:id="rId12"/>
    <p:sldId id="280" r:id="rId13"/>
    <p:sldId id="269" r:id="rId14"/>
    <p:sldId id="273" r:id="rId15"/>
    <p:sldId id="281" r:id="rId16"/>
    <p:sldId id="257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Menio" initials="MM" lastIdx="7" clrIdx="0">
    <p:extLst>
      <p:ext uri="{19B8F6BF-5375-455C-9EA6-DF929625EA0E}">
        <p15:presenceInfo xmlns:p15="http://schemas.microsoft.com/office/powerpoint/2012/main" userId="170ce17ce9bded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0T22:15:50.916" idx="1">
    <p:pos x="768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0T22:15:50.916" idx="2">
    <p:pos x="768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0T22:15:50.916" idx="3">
    <p:pos x="768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0T22:15:50.916" idx="4">
    <p:pos x="768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0T22:15:50.916" idx="5">
    <p:pos x="768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0T22:15:50.916" idx="6">
    <p:pos x="768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0T22:15:50.916" idx="7">
    <p:pos x="768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EDD305-181B-4277-D7F0-6A5B9C7F3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1B18033-025D-8B0F-2DA6-31316B6BD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D6B62E-5978-9816-2E47-BA4B6612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6BB-F75A-4FFB-B7B9-0148410C60C9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EBF9911-99F1-646E-AB75-45EB0502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3454D0C-9047-2FE1-96C5-0E967341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7AA-D494-47AA-A055-AB1F1E72E2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991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51DF1D-39CE-B7EE-70D9-6C4D9692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E7D3A71-2BE6-5DEF-3B0B-7E1158A80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6A5C86-1E42-2081-E5BE-00388764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6BB-F75A-4FFB-B7B9-0148410C60C9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D107F2A-3351-9D67-1D74-BB28E46F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D87657F-D08A-251F-6801-4FCF4388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7AA-D494-47AA-A055-AB1F1E72E2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071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AC3CAD6-3B28-85C9-7E59-590E3C9AA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CDC6D7D-CA48-0365-904F-BD4C83BEE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4CB9403-3F06-B398-936D-CD39E2CA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6BB-F75A-4FFB-B7B9-0148410C60C9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2C0F00-ED3F-91E6-E872-958F4CC6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BBBA3A2-9ED4-95A4-2C2F-68E6F948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7AA-D494-47AA-A055-AB1F1E72E2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051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7C2F0F-CCA8-0136-4708-604BBD52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9C0498-D01A-0FFF-9B1D-0BC02EE8B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18EB2F-9420-1B1A-8A01-2E2EB3CD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6BB-F75A-4FFB-B7B9-0148410C60C9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3C9D08-4940-BA18-9DD1-4196EF1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E57C0C-12FF-1D45-C38C-F7E1FA2F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7AA-D494-47AA-A055-AB1F1E72E2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566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4852C0-C1F7-405A-2E96-E06C0DCF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62DDF47-0F67-72AB-DE45-B9E2F44F4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C673F5E-7300-478F-32CE-2D73122C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6BB-F75A-4FFB-B7B9-0148410C60C9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2D5D63-1E01-0857-3193-B197F5AC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896660D-49DA-BCA0-0134-9AFB0B51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7AA-D494-47AA-A055-AB1F1E72E2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455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D04A66-F025-D2A6-CB7C-7B6C5007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198911-A7D4-22E1-6291-DDA193EFE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5E90604-BA6C-9C35-2A25-E1C19AC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E489FC8-66CC-2E01-8369-7FF0A69F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6BB-F75A-4FFB-B7B9-0148410C60C9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12284A0-E549-38B1-4BE5-8D64917B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5A610FC-8534-7FCE-C1E1-7490BE3C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7AA-D494-47AA-A055-AB1F1E72E2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771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BA7E25-0467-D814-5D2E-CE9FFD71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728B369-C70F-FD26-2957-090010BCD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A4AB5FF-6614-8271-AAAE-F10FD0B64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BB0ECC-338E-FFD3-0117-4EE1A354E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9A92EA6-6C55-38CD-8EE5-ED07E9FCA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1114418-70FD-AACB-4770-65D90259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6BB-F75A-4FFB-B7B9-0148410C60C9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20DEA3A-5D30-EE25-70B3-EF1C9759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D479036-781E-F811-177D-F0C5D991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7AA-D494-47AA-A055-AB1F1E72E2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65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010C4C-14F9-529C-3D70-2286F6EF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7C11187-3D5A-D8B8-D539-03004AF9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6BB-F75A-4FFB-B7B9-0148410C60C9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BB3EA11-B686-BDA2-7EFB-65268ED9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9F0AEB6-8B6C-74FB-CA91-5ECA5525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7AA-D494-47AA-A055-AB1F1E72E2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199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A3D7BBD-3928-3419-81ED-2C1D562A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6BB-F75A-4FFB-B7B9-0148410C60C9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DB1E2A0-7D0A-FB4F-0D49-2EB94B4B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ADBC459-7BD6-F9EF-64DD-063D7DC6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7AA-D494-47AA-A055-AB1F1E72E2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722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E3E6C1-739A-48AB-4923-2400EF38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DB4450-DD92-9CC3-397D-0F0BB252D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856098C-0FD5-22EC-EC05-4681A2C84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50DF538-68D0-6649-04D6-F7409ACF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6BB-F75A-4FFB-B7B9-0148410C60C9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83C8E15-6DD4-D69D-9E8B-38D6392E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CB3C03F-A8CB-4623-7950-9D68813E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7AA-D494-47AA-A055-AB1F1E72E2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92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51C189-099E-5490-F372-3773FF3F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ECDAB9F-4F67-C5CC-C577-FF18529B9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85C0413-6621-47A2-27F1-11D7DD32F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C00A91-CC23-36BB-1742-ED2F8C26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36BB-F75A-4FFB-B7B9-0148410C60C9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C9F0BC0-7A13-0176-FC8A-FCB264F0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CDB6B1E-8664-1BDA-2AFC-63FD7FCB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7AA-D494-47AA-A055-AB1F1E72E2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270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5172E97-60C7-9491-5827-CAA3E293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5F7CA2C-9475-F837-F203-B4245667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D6A114-E37D-C9E5-72F9-0961FF471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D36BB-F75A-4FFB-B7B9-0148410C60C9}" type="datetimeFigureOut">
              <a:rPr lang="pl-PL" smtClean="0"/>
              <a:t>20.03.2023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FFA3B1-71CD-7EBD-A73E-FC3B75B80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1446C46-FB50-99FA-4C69-481D667A9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C7AA-D494-47AA-A055-AB1F1E72E2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600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comments" Target="../comments/commen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6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4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399E27-A67F-E372-B7A2-F519222D1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BD9CF34-D271-6782-BD49-8D1D502F3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92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42A4065C-9C17-149A-28A8-73BF955FDB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F7E9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14D9D67-189F-A352-3937-AD6E110D2D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62E68A"/>
            </a:solidFill>
          </a:ln>
          <a:effectLst>
            <a:glow rad="546100">
              <a:srgbClr val="00B050">
                <a:alpha val="56000"/>
              </a:srgbClr>
            </a:glo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FF7D-DECC-2344-8166-03625154B1E1}"/>
              </a:ext>
            </a:extLst>
          </p:cNvPr>
          <p:cNvSpPr/>
          <p:nvPr/>
        </p:nvSpPr>
        <p:spPr>
          <a:xfrm>
            <a:off x="-650240" y="260866"/>
            <a:ext cx="13492480" cy="877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4EB3E9-C3F8-66E3-3A84-600FDF6E3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67620"/>
            <a:ext cx="2616518" cy="226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6E25CBD4-430A-FC10-1952-BDBB3E26736C}"/>
              </a:ext>
            </a:extLst>
          </p:cNvPr>
          <p:cNvSpPr txBox="1"/>
          <p:nvPr/>
        </p:nvSpPr>
        <p:spPr>
          <a:xfrm>
            <a:off x="3779520" y="230386"/>
            <a:ext cx="682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dirty="0">
                <a:solidFill>
                  <a:schemeClr val="accent6">
                    <a:lumMod val="50000"/>
                  </a:schemeClr>
                </a:solidFill>
              </a:rPr>
              <a:t>+ AND – OD VUE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1D5DBAE-9CCA-2963-BE10-A96A1688C080}"/>
              </a:ext>
            </a:extLst>
          </p:cNvPr>
          <p:cNvCxnSpPr/>
          <p:nvPr/>
        </p:nvCxnSpPr>
        <p:spPr>
          <a:xfrm flipH="1">
            <a:off x="3200400" y="2773680"/>
            <a:ext cx="79552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68DA925-86A4-E1C6-F357-5C868AB38759}"/>
              </a:ext>
            </a:extLst>
          </p:cNvPr>
          <p:cNvCxnSpPr/>
          <p:nvPr/>
        </p:nvCxnSpPr>
        <p:spPr>
          <a:xfrm>
            <a:off x="7178040" y="1371600"/>
            <a:ext cx="0" cy="49377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nak plus 9">
            <a:extLst>
              <a:ext uri="{FF2B5EF4-FFF2-40B4-BE49-F238E27FC236}">
                <a16:creationId xmlns:a16="http://schemas.microsoft.com/office/drawing/2014/main" id="{5E498F7F-82C5-2A39-C278-004CBF3FB484}"/>
              </a:ext>
            </a:extLst>
          </p:cNvPr>
          <p:cNvSpPr/>
          <p:nvPr/>
        </p:nvSpPr>
        <p:spPr>
          <a:xfrm>
            <a:off x="4589441" y="1408943"/>
            <a:ext cx="1280155" cy="1202174"/>
          </a:xfrm>
          <a:prstGeom prst="mathPl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nak minus 10">
            <a:extLst>
              <a:ext uri="{FF2B5EF4-FFF2-40B4-BE49-F238E27FC236}">
                <a16:creationId xmlns:a16="http://schemas.microsoft.com/office/drawing/2014/main" id="{49194C78-7825-70A3-3E98-71609CCDB786}"/>
              </a:ext>
            </a:extLst>
          </p:cNvPr>
          <p:cNvSpPr/>
          <p:nvPr/>
        </p:nvSpPr>
        <p:spPr>
          <a:xfrm>
            <a:off x="8696961" y="1371600"/>
            <a:ext cx="1402079" cy="1239517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E6F66C2-10FA-B05E-7E8D-AF761F4E2BC9}"/>
              </a:ext>
            </a:extLst>
          </p:cNvPr>
          <p:cNvSpPr txBox="1"/>
          <p:nvPr/>
        </p:nvSpPr>
        <p:spPr>
          <a:xfrm>
            <a:off x="2418080" y="2997203"/>
            <a:ext cx="4683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Easy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to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learn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use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Very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efficient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Good and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intuitive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documentation</a:t>
            </a:r>
            <a:endParaRPr lang="pl-PL" sz="2400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No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advanced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knowlage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needed</a:t>
            </a:r>
            <a:endParaRPr lang="pl-PL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3E44937-E70D-E2EC-7DD5-1F302D22E6E8}"/>
              </a:ext>
            </a:extLst>
          </p:cNvPr>
          <p:cNvSpPr txBox="1"/>
          <p:nvPr/>
        </p:nvSpPr>
        <p:spPr>
          <a:xfrm>
            <a:off x="7325360" y="3200400"/>
            <a:ext cx="4897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Low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popularity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Less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resources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than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other</a:t>
            </a:r>
            <a:r>
              <a:rPr lang="pl-PL" sz="24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frameworks</a:t>
            </a:r>
            <a:endParaRPr lang="pl-PL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8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B4C031A7-21E6-9693-BE08-84993E75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44"/>
            <a:ext cx="12192000" cy="146452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C5B2EED2-A507-C0A5-326F-AFD0404F2AB7}"/>
              </a:ext>
            </a:extLst>
          </p:cNvPr>
          <p:cNvSpPr/>
          <p:nvPr/>
        </p:nvSpPr>
        <p:spPr>
          <a:xfrm>
            <a:off x="2428875" y="180975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CDD16B2-B736-D8C6-1A6C-A66D69F99D38}"/>
              </a:ext>
            </a:extLst>
          </p:cNvPr>
          <p:cNvSpPr/>
          <p:nvPr/>
        </p:nvSpPr>
        <p:spPr>
          <a:xfrm>
            <a:off x="4110990" y="180975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CFF209A1-1572-06EB-F829-919E85CA4B93}"/>
              </a:ext>
            </a:extLst>
          </p:cNvPr>
          <p:cNvSpPr/>
          <p:nvPr/>
        </p:nvSpPr>
        <p:spPr>
          <a:xfrm>
            <a:off x="8201025" y="180975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3BF2EE6C-F9D4-1197-8E38-26C89BFBB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4155"/>
            <a:ext cx="12192000" cy="146452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79BA8946-B294-32A2-BC87-E6020542C701}"/>
              </a:ext>
            </a:extLst>
          </p:cNvPr>
          <p:cNvSpPr/>
          <p:nvPr/>
        </p:nvSpPr>
        <p:spPr>
          <a:xfrm>
            <a:off x="2428875" y="6590686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BF7869C-8DCD-F880-F40C-77DDDC1C6239}"/>
              </a:ext>
            </a:extLst>
          </p:cNvPr>
          <p:cNvSpPr/>
          <p:nvPr/>
        </p:nvSpPr>
        <p:spPr>
          <a:xfrm>
            <a:off x="4110990" y="6590686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77A880B-FC2C-0535-50D0-490EBF88D0CF}"/>
              </a:ext>
            </a:extLst>
          </p:cNvPr>
          <p:cNvSpPr/>
          <p:nvPr/>
        </p:nvSpPr>
        <p:spPr>
          <a:xfrm>
            <a:off x="8201025" y="6590686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rójkąt równoramienny 23">
            <a:extLst>
              <a:ext uri="{FF2B5EF4-FFF2-40B4-BE49-F238E27FC236}">
                <a16:creationId xmlns:a16="http://schemas.microsoft.com/office/drawing/2014/main" id="{AA0CCEAB-C2BD-8CBB-3A15-FB3C9E8088DD}"/>
              </a:ext>
            </a:extLst>
          </p:cNvPr>
          <p:cNvSpPr/>
          <p:nvPr/>
        </p:nvSpPr>
        <p:spPr>
          <a:xfrm>
            <a:off x="4769220" y="163792"/>
            <a:ext cx="2868707" cy="1318720"/>
          </a:xfrm>
          <a:prstGeom prst="triangle">
            <a:avLst>
              <a:gd name="adj" fmla="val 48752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Trójkąt równoramienny 24">
            <a:extLst>
              <a:ext uri="{FF2B5EF4-FFF2-40B4-BE49-F238E27FC236}">
                <a16:creationId xmlns:a16="http://schemas.microsoft.com/office/drawing/2014/main" id="{1CD13D2E-2788-67A6-9CE4-0A6E62E26C41}"/>
              </a:ext>
            </a:extLst>
          </p:cNvPr>
          <p:cNvSpPr/>
          <p:nvPr/>
        </p:nvSpPr>
        <p:spPr>
          <a:xfrm rot="10800000">
            <a:off x="4769221" y="5401888"/>
            <a:ext cx="2868706" cy="1318719"/>
          </a:xfrm>
          <a:prstGeom prst="triangle">
            <a:avLst>
              <a:gd name="adj" fmla="val 50315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6" name="Obraz 25">
            <a:extLst>
              <a:ext uri="{FF2B5EF4-FFF2-40B4-BE49-F238E27FC236}">
                <a16:creationId xmlns:a16="http://schemas.microsoft.com/office/drawing/2014/main" id="{6F4201C7-B469-1F13-CFD2-B6655909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102"/>
            <a:ext cx="12192000" cy="5290990"/>
          </a:xfrm>
          <a:prstGeom prst="rect">
            <a:avLst/>
          </a:prstGeom>
        </p:spPr>
      </p:pic>
      <p:cxnSp>
        <p:nvCxnSpPr>
          <p:cNvPr id="1024" name="Łącznik prosty 1023">
            <a:extLst>
              <a:ext uri="{FF2B5EF4-FFF2-40B4-BE49-F238E27FC236}">
                <a16:creationId xmlns:a16="http://schemas.microsoft.com/office/drawing/2014/main" id="{60111528-AE57-64E9-73A8-1D5993F433BB}"/>
              </a:ext>
            </a:extLst>
          </p:cNvPr>
          <p:cNvCxnSpPr>
            <a:cxnSpLocks/>
          </p:cNvCxnSpPr>
          <p:nvPr/>
        </p:nvCxnSpPr>
        <p:spPr>
          <a:xfrm flipH="1">
            <a:off x="5775960" y="6720607"/>
            <a:ext cx="949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Prostokąt 1029">
            <a:extLst>
              <a:ext uri="{FF2B5EF4-FFF2-40B4-BE49-F238E27FC236}">
                <a16:creationId xmlns:a16="http://schemas.microsoft.com/office/drawing/2014/main" id="{CA99E420-1886-A371-99F8-29D178B40022}"/>
              </a:ext>
            </a:extLst>
          </p:cNvPr>
          <p:cNvSpPr/>
          <p:nvPr/>
        </p:nvSpPr>
        <p:spPr>
          <a:xfrm>
            <a:off x="6136005" y="6729666"/>
            <a:ext cx="11239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9" name="Prostokąt 1028">
            <a:extLst>
              <a:ext uri="{FF2B5EF4-FFF2-40B4-BE49-F238E27FC236}">
                <a16:creationId xmlns:a16="http://schemas.microsoft.com/office/drawing/2014/main" id="{0DB0B7C0-24CB-29E4-AA4D-57108BE54F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2" name="Prostokąt 1031">
            <a:extLst>
              <a:ext uri="{FF2B5EF4-FFF2-40B4-BE49-F238E27FC236}">
                <a16:creationId xmlns:a16="http://schemas.microsoft.com/office/drawing/2014/main" id="{3A053419-DF5F-73BD-85B5-661BA4EF3D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33" name="Prostokąt 1032">
            <a:extLst>
              <a:ext uri="{FF2B5EF4-FFF2-40B4-BE49-F238E27FC236}">
                <a16:creationId xmlns:a16="http://schemas.microsoft.com/office/drawing/2014/main" id="{11B03F84-F34A-CEFA-2A4F-E06650CE86DD}"/>
              </a:ext>
            </a:extLst>
          </p:cNvPr>
          <p:cNvSpPr/>
          <p:nvPr/>
        </p:nvSpPr>
        <p:spPr>
          <a:xfrm>
            <a:off x="0" y="20597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5" name="Prostokąt 1034">
            <a:extLst>
              <a:ext uri="{FF2B5EF4-FFF2-40B4-BE49-F238E27FC236}">
                <a16:creationId xmlns:a16="http://schemas.microsoft.com/office/drawing/2014/main" id="{D3F4491A-1675-9DE2-C6BF-E7720EC53FF7}"/>
              </a:ext>
            </a:extLst>
          </p:cNvPr>
          <p:cNvSpPr/>
          <p:nvPr/>
        </p:nvSpPr>
        <p:spPr>
          <a:xfrm>
            <a:off x="0" y="10299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Picture 2" descr="Miško Hevery na Code Europe - Największym Tech Festivalu w Polsce">
            <a:extLst>
              <a:ext uri="{FF2B5EF4-FFF2-40B4-BE49-F238E27FC236}">
                <a16:creationId xmlns:a16="http://schemas.microsoft.com/office/drawing/2014/main" id="{3D485C22-4251-8B91-F5D0-D7131CD1F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98" y="1197900"/>
            <a:ext cx="2139486" cy="199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210D8469-0E71-E85E-2F02-C513BFC8F5CC}"/>
              </a:ext>
            </a:extLst>
          </p:cNvPr>
          <p:cNvSpPr txBox="1"/>
          <p:nvPr/>
        </p:nvSpPr>
        <p:spPr>
          <a:xfrm>
            <a:off x="336341" y="3611776"/>
            <a:ext cx="3030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Framework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in 2009 by: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Building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highly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interactive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web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applications</a:t>
            </a: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/>
          </a:p>
        </p:txBody>
      </p:sp>
      <p:pic>
        <p:nvPicPr>
          <p:cNvPr id="4" name="Picture 6" descr="Between the Wires: An interview with Vue.js creator Evan You | by Vivian  Cromwell | We've moved to freeCodeCamp.org/news | Medium">
            <a:extLst>
              <a:ext uri="{FF2B5EF4-FFF2-40B4-BE49-F238E27FC236}">
                <a16:creationId xmlns:a16="http://schemas.microsoft.com/office/drawing/2014/main" id="{DEF532F2-A53E-61C4-1125-AF622BEF6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68" y="3429000"/>
            <a:ext cx="2083073" cy="20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DC0BD27-5FFD-173E-D4AE-7CD73B5BC3AC}"/>
              </a:ext>
            </a:extLst>
          </p:cNvPr>
          <p:cNvSpPr txBox="1"/>
          <p:nvPr/>
        </p:nvSpPr>
        <p:spPr>
          <a:xfrm>
            <a:off x="4830961" y="1295949"/>
            <a:ext cx="3245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Framework</a:t>
            </a:r>
          </a:p>
          <a:p>
            <a:endParaRPr lang="pl-PL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in 2014 by: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Creating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huge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web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applications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with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ubgrading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data</a:t>
            </a:r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8" descr="Team – React">
            <a:extLst>
              <a:ext uri="{FF2B5EF4-FFF2-40B4-BE49-F238E27FC236}">
                <a16:creationId xmlns:a16="http://schemas.microsoft.com/office/drawing/2014/main" id="{9A20EB4D-E2DF-4457-173F-15BBB5C6E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153" y="1229630"/>
            <a:ext cx="3343835" cy="18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34F04D8-052F-F3BA-EC1C-5BFBAD01FF2A}"/>
              </a:ext>
            </a:extLst>
          </p:cNvPr>
          <p:cNvSpPr txBox="1"/>
          <p:nvPr/>
        </p:nvSpPr>
        <p:spPr>
          <a:xfrm>
            <a:off x="8580349" y="3429000"/>
            <a:ext cx="3334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Library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in 2013 by: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Adaptable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user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interfaces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sophisticated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single-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page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applications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33E0C966-631A-7A6D-2EB5-70063F3A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66" y="339323"/>
            <a:ext cx="450496" cy="4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feature-vuejs – PrimeFaces">
            <a:extLst>
              <a:ext uri="{FF2B5EF4-FFF2-40B4-BE49-F238E27FC236}">
                <a16:creationId xmlns:a16="http://schemas.microsoft.com/office/drawing/2014/main" id="{791714C5-BF57-126C-C0AE-0C4E225C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15" y="374646"/>
            <a:ext cx="415173" cy="41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CSS Logos: React logo - DEV Community 👩‍💻👨‍💻">
            <a:extLst>
              <a:ext uri="{FF2B5EF4-FFF2-40B4-BE49-F238E27FC236}">
                <a16:creationId xmlns:a16="http://schemas.microsoft.com/office/drawing/2014/main" id="{D4871303-4FDA-8064-DA4C-EB42A6D97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590" y="378573"/>
            <a:ext cx="398389" cy="3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B4C031A7-21E6-9693-BE08-84993E75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44"/>
            <a:ext cx="12192000" cy="146452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C5B2EED2-A507-C0A5-326F-AFD0404F2AB7}"/>
              </a:ext>
            </a:extLst>
          </p:cNvPr>
          <p:cNvSpPr/>
          <p:nvPr/>
        </p:nvSpPr>
        <p:spPr>
          <a:xfrm>
            <a:off x="2428875" y="180975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CDD16B2-B736-D8C6-1A6C-A66D69F99D38}"/>
              </a:ext>
            </a:extLst>
          </p:cNvPr>
          <p:cNvSpPr/>
          <p:nvPr/>
        </p:nvSpPr>
        <p:spPr>
          <a:xfrm>
            <a:off x="4110990" y="180975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CFF209A1-1572-06EB-F829-919E85CA4B93}"/>
              </a:ext>
            </a:extLst>
          </p:cNvPr>
          <p:cNvSpPr/>
          <p:nvPr/>
        </p:nvSpPr>
        <p:spPr>
          <a:xfrm>
            <a:off x="8201025" y="180975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3BF2EE6C-F9D4-1197-8E38-26C89BFBB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4155"/>
            <a:ext cx="12192000" cy="146452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79BA8946-B294-32A2-BC87-E6020542C701}"/>
              </a:ext>
            </a:extLst>
          </p:cNvPr>
          <p:cNvSpPr/>
          <p:nvPr/>
        </p:nvSpPr>
        <p:spPr>
          <a:xfrm>
            <a:off x="2428875" y="6590686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BF7869C-8DCD-F880-F40C-77DDDC1C6239}"/>
              </a:ext>
            </a:extLst>
          </p:cNvPr>
          <p:cNvSpPr/>
          <p:nvPr/>
        </p:nvSpPr>
        <p:spPr>
          <a:xfrm>
            <a:off x="4110990" y="6590686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77A880B-FC2C-0535-50D0-490EBF88D0CF}"/>
              </a:ext>
            </a:extLst>
          </p:cNvPr>
          <p:cNvSpPr/>
          <p:nvPr/>
        </p:nvSpPr>
        <p:spPr>
          <a:xfrm>
            <a:off x="8201025" y="6590686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rójkąt równoramienny 23">
            <a:extLst>
              <a:ext uri="{FF2B5EF4-FFF2-40B4-BE49-F238E27FC236}">
                <a16:creationId xmlns:a16="http://schemas.microsoft.com/office/drawing/2014/main" id="{AA0CCEAB-C2BD-8CBB-3A15-FB3C9E8088DD}"/>
              </a:ext>
            </a:extLst>
          </p:cNvPr>
          <p:cNvSpPr/>
          <p:nvPr/>
        </p:nvSpPr>
        <p:spPr>
          <a:xfrm>
            <a:off x="4769220" y="163792"/>
            <a:ext cx="2868707" cy="1318720"/>
          </a:xfrm>
          <a:prstGeom prst="triangle">
            <a:avLst>
              <a:gd name="adj" fmla="val 48752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Trójkąt równoramienny 24">
            <a:extLst>
              <a:ext uri="{FF2B5EF4-FFF2-40B4-BE49-F238E27FC236}">
                <a16:creationId xmlns:a16="http://schemas.microsoft.com/office/drawing/2014/main" id="{1CD13D2E-2788-67A6-9CE4-0A6E62E26C41}"/>
              </a:ext>
            </a:extLst>
          </p:cNvPr>
          <p:cNvSpPr/>
          <p:nvPr/>
        </p:nvSpPr>
        <p:spPr>
          <a:xfrm rot="10800000">
            <a:off x="4769221" y="5401888"/>
            <a:ext cx="2868706" cy="1318719"/>
          </a:xfrm>
          <a:prstGeom prst="triangle">
            <a:avLst>
              <a:gd name="adj" fmla="val 50315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6" name="Obraz 25">
            <a:extLst>
              <a:ext uri="{FF2B5EF4-FFF2-40B4-BE49-F238E27FC236}">
                <a16:creationId xmlns:a16="http://schemas.microsoft.com/office/drawing/2014/main" id="{6F4201C7-B469-1F13-CFD2-B6655909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102"/>
            <a:ext cx="12192000" cy="5290990"/>
          </a:xfrm>
          <a:prstGeom prst="rect">
            <a:avLst/>
          </a:prstGeom>
        </p:spPr>
      </p:pic>
      <p:cxnSp>
        <p:nvCxnSpPr>
          <p:cNvPr id="1024" name="Łącznik prosty 1023">
            <a:extLst>
              <a:ext uri="{FF2B5EF4-FFF2-40B4-BE49-F238E27FC236}">
                <a16:creationId xmlns:a16="http://schemas.microsoft.com/office/drawing/2014/main" id="{60111528-AE57-64E9-73A8-1D5993F433BB}"/>
              </a:ext>
            </a:extLst>
          </p:cNvPr>
          <p:cNvCxnSpPr>
            <a:cxnSpLocks/>
          </p:cNvCxnSpPr>
          <p:nvPr/>
        </p:nvCxnSpPr>
        <p:spPr>
          <a:xfrm flipH="1">
            <a:off x="5775960" y="6720607"/>
            <a:ext cx="949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Prostokąt 1029">
            <a:extLst>
              <a:ext uri="{FF2B5EF4-FFF2-40B4-BE49-F238E27FC236}">
                <a16:creationId xmlns:a16="http://schemas.microsoft.com/office/drawing/2014/main" id="{CA99E420-1886-A371-99F8-29D178B40022}"/>
              </a:ext>
            </a:extLst>
          </p:cNvPr>
          <p:cNvSpPr/>
          <p:nvPr/>
        </p:nvSpPr>
        <p:spPr>
          <a:xfrm>
            <a:off x="6136005" y="6729666"/>
            <a:ext cx="11239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9" name="Prostokąt 1028">
            <a:extLst>
              <a:ext uri="{FF2B5EF4-FFF2-40B4-BE49-F238E27FC236}">
                <a16:creationId xmlns:a16="http://schemas.microsoft.com/office/drawing/2014/main" id="{0DB0B7C0-24CB-29E4-AA4D-57108BE54F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2" name="Prostokąt 1031">
            <a:extLst>
              <a:ext uri="{FF2B5EF4-FFF2-40B4-BE49-F238E27FC236}">
                <a16:creationId xmlns:a16="http://schemas.microsoft.com/office/drawing/2014/main" id="{3A053419-DF5F-73BD-85B5-661BA4EF3D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33" name="Prostokąt 1032">
            <a:extLst>
              <a:ext uri="{FF2B5EF4-FFF2-40B4-BE49-F238E27FC236}">
                <a16:creationId xmlns:a16="http://schemas.microsoft.com/office/drawing/2014/main" id="{11B03F84-F34A-CEFA-2A4F-E06650CE86DD}"/>
              </a:ext>
            </a:extLst>
          </p:cNvPr>
          <p:cNvSpPr/>
          <p:nvPr/>
        </p:nvSpPr>
        <p:spPr>
          <a:xfrm>
            <a:off x="0" y="20597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5" name="Prostokąt 1034">
            <a:extLst>
              <a:ext uri="{FF2B5EF4-FFF2-40B4-BE49-F238E27FC236}">
                <a16:creationId xmlns:a16="http://schemas.microsoft.com/office/drawing/2014/main" id="{D3F4491A-1675-9DE2-C6BF-E7720EC53FF7}"/>
              </a:ext>
            </a:extLst>
          </p:cNvPr>
          <p:cNvSpPr/>
          <p:nvPr/>
        </p:nvSpPr>
        <p:spPr>
          <a:xfrm>
            <a:off x="0" y="10299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Picture 12" descr="CSS Logos: React logo - DEV Community 👩‍💻👨‍💻">
            <a:extLst>
              <a:ext uri="{FF2B5EF4-FFF2-40B4-BE49-F238E27FC236}">
                <a16:creationId xmlns:a16="http://schemas.microsoft.com/office/drawing/2014/main" id="{C4695A24-90FB-2DCF-74EB-7ED5F99D8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590" y="378573"/>
            <a:ext cx="398389" cy="3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89D5A4F9-C083-6557-7AB5-42DD7997F1B4}"/>
              </a:ext>
            </a:extLst>
          </p:cNvPr>
          <p:cNvSpPr/>
          <p:nvPr/>
        </p:nvSpPr>
        <p:spPr>
          <a:xfrm>
            <a:off x="8190393" y="137393"/>
            <a:ext cx="4001608" cy="6583214"/>
          </a:xfrm>
          <a:prstGeom prst="rect">
            <a:avLst/>
          </a:prstGeom>
          <a:noFill/>
          <a:ln w="38100">
            <a:solidFill>
              <a:srgbClr val="78CFEA"/>
            </a:solidFill>
          </a:ln>
          <a:effectLst>
            <a:glow rad="558800">
              <a:srgbClr val="00B0F0">
                <a:alpha val="40000"/>
              </a:srgbClr>
            </a:glo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6C32397E-8972-3062-13BC-64E0C2EC6C61}"/>
              </a:ext>
            </a:extLst>
          </p:cNvPr>
          <p:cNvSpPr/>
          <p:nvPr/>
        </p:nvSpPr>
        <p:spPr>
          <a:xfrm>
            <a:off x="-3032566" y="-1249633"/>
            <a:ext cx="11956648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DE38B19A-3FD8-74C0-0C1B-4C02E7C50103}"/>
              </a:ext>
            </a:extLst>
          </p:cNvPr>
          <p:cNvSpPr/>
          <p:nvPr/>
        </p:nvSpPr>
        <p:spPr>
          <a:xfrm>
            <a:off x="-3818962" y="-1097233"/>
            <a:ext cx="11956648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0830AEC-A079-65D1-BE44-644BDAAC424C}"/>
              </a:ext>
            </a:extLst>
          </p:cNvPr>
          <p:cNvSpPr/>
          <p:nvPr/>
        </p:nvSpPr>
        <p:spPr>
          <a:xfrm>
            <a:off x="-4943470" y="-1249633"/>
            <a:ext cx="11956648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98ADAE47-9C10-C218-06DF-EDAB68AE0194}"/>
              </a:ext>
            </a:extLst>
          </p:cNvPr>
          <p:cNvSpPr/>
          <p:nvPr/>
        </p:nvSpPr>
        <p:spPr>
          <a:xfrm>
            <a:off x="-6619282" y="-2196828"/>
            <a:ext cx="11956648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1" name="Picture 8" descr="Team – React">
            <a:extLst>
              <a:ext uri="{FF2B5EF4-FFF2-40B4-BE49-F238E27FC236}">
                <a16:creationId xmlns:a16="http://schemas.microsoft.com/office/drawing/2014/main" id="{18995F99-AC57-B4DC-DA71-41FECF895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153" y="1229630"/>
            <a:ext cx="3343835" cy="18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BC0F2D84-44D5-EAF2-BEA5-422E95FB42CE}"/>
              </a:ext>
            </a:extLst>
          </p:cNvPr>
          <p:cNvSpPr txBox="1"/>
          <p:nvPr/>
        </p:nvSpPr>
        <p:spPr>
          <a:xfrm>
            <a:off x="8580349" y="3429000"/>
            <a:ext cx="3334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Library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in 2013 by: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Adaptable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user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interfaces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sophisticated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single-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page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applications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1AAEF0E6-5861-3ACA-5B28-E7505F52885F}"/>
              </a:ext>
            </a:extLst>
          </p:cNvPr>
          <p:cNvSpPr/>
          <p:nvPr/>
        </p:nvSpPr>
        <p:spPr>
          <a:xfrm>
            <a:off x="10879015" y="-5040923"/>
            <a:ext cx="1036204" cy="257908"/>
          </a:xfrm>
          <a:prstGeom prst="rect">
            <a:avLst/>
          </a:prstGeom>
          <a:ln>
            <a:solidFill>
              <a:srgbClr val="ECF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261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B4DEF35F-BFE6-3226-55C4-B16D7A59DD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F8FC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0F5ADC3-B838-96CC-95FE-CD3F5EC784E4}"/>
              </a:ext>
            </a:extLst>
          </p:cNvPr>
          <p:cNvSpPr/>
          <p:nvPr/>
        </p:nvSpPr>
        <p:spPr>
          <a:xfrm>
            <a:off x="0" y="0"/>
            <a:ext cx="12192001" cy="6857999"/>
          </a:xfrm>
          <a:prstGeom prst="rect">
            <a:avLst/>
          </a:prstGeom>
          <a:noFill/>
          <a:ln w="38100">
            <a:solidFill>
              <a:srgbClr val="78CFEA"/>
            </a:solidFill>
          </a:ln>
          <a:effectLst>
            <a:glow rad="558800">
              <a:srgbClr val="00B0F0">
                <a:alpha val="40000"/>
              </a:srgbClr>
            </a:glo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FAAAC97-5C48-140C-BF74-174370C2E3BA}"/>
              </a:ext>
            </a:extLst>
          </p:cNvPr>
          <p:cNvSpPr/>
          <p:nvPr/>
        </p:nvSpPr>
        <p:spPr>
          <a:xfrm>
            <a:off x="-650240" y="260866"/>
            <a:ext cx="13492480" cy="877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Picture 12" descr="CSS Logos: React logo - DEV Community 👩‍💻👨‍💻">
            <a:extLst>
              <a:ext uri="{FF2B5EF4-FFF2-40B4-BE49-F238E27FC236}">
                <a16:creationId xmlns:a16="http://schemas.microsoft.com/office/drawing/2014/main" id="{B73DFD92-F169-D104-6AC3-59C1F7AD5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40" y="260866"/>
            <a:ext cx="2817479" cy="25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E90E0980-E490-FBA6-0E33-C16FA5E5C73A}"/>
              </a:ext>
            </a:extLst>
          </p:cNvPr>
          <p:cNvSpPr txBox="1"/>
          <p:nvPr/>
        </p:nvSpPr>
        <p:spPr>
          <a:xfrm>
            <a:off x="3921760" y="237728"/>
            <a:ext cx="651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dirty="0">
                <a:solidFill>
                  <a:schemeClr val="accent1">
                    <a:lumMod val="50000"/>
                  </a:schemeClr>
                </a:solidFill>
              </a:rPr>
              <a:t>STARTED BY FB?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2714530-435F-70CC-043D-236E916D883D}"/>
              </a:ext>
            </a:extLst>
          </p:cNvPr>
          <p:cNvSpPr txBox="1"/>
          <p:nvPr/>
        </p:nvSpPr>
        <p:spPr>
          <a:xfrm>
            <a:off x="3093314" y="2399477"/>
            <a:ext cx="458589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Uses</a:t>
            </a:r>
            <a:r>
              <a:rPr lang="pl-PL" sz="28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JavaScript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8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Component-</a:t>
            </a:r>
            <a:r>
              <a:rPr lang="pl-PL" sz="28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based</a:t>
            </a:r>
            <a:endParaRPr lang="pl-PL" sz="28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8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Has „</a:t>
            </a:r>
            <a:r>
              <a:rPr lang="pl-PL" sz="28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Styled</a:t>
            </a:r>
            <a:r>
              <a:rPr lang="pl-PL" sz="28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Components”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8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Created</a:t>
            </a:r>
            <a:r>
              <a:rPr lang="pl-PL" sz="28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by </a:t>
            </a:r>
            <a:r>
              <a:rPr lang="pl-PL" sz="28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facebook</a:t>
            </a:r>
            <a:r>
              <a:rPr lang="pl-PL" sz="28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8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worker</a:t>
            </a:r>
            <a:endParaRPr lang="pl-PL" sz="28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1281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B4DEF35F-BFE6-3226-55C4-B16D7A59DD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F8FC"/>
          </a:solidFill>
          <a:ln>
            <a:solidFill>
              <a:srgbClr val="ECF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0F5ADC3-B838-96CC-95FE-CD3F5EC784E4}"/>
              </a:ext>
            </a:extLst>
          </p:cNvPr>
          <p:cNvSpPr/>
          <p:nvPr/>
        </p:nvSpPr>
        <p:spPr>
          <a:xfrm>
            <a:off x="0" y="0"/>
            <a:ext cx="12192001" cy="6857999"/>
          </a:xfrm>
          <a:prstGeom prst="rect">
            <a:avLst/>
          </a:prstGeom>
          <a:noFill/>
          <a:ln w="38100">
            <a:solidFill>
              <a:srgbClr val="78CFEA"/>
            </a:solidFill>
          </a:ln>
          <a:effectLst>
            <a:glow rad="558800">
              <a:srgbClr val="00B0F0">
                <a:alpha val="40000"/>
              </a:srgbClr>
            </a:glo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ADAC1EB4-834B-B023-8C8F-6BC0600402CF}"/>
              </a:ext>
            </a:extLst>
          </p:cNvPr>
          <p:cNvSpPr/>
          <p:nvPr/>
        </p:nvSpPr>
        <p:spPr>
          <a:xfrm>
            <a:off x="-650240" y="260866"/>
            <a:ext cx="13492480" cy="877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12" descr="CSS Logos: React logo - DEV Community 👩‍💻👨‍💻">
            <a:extLst>
              <a:ext uri="{FF2B5EF4-FFF2-40B4-BE49-F238E27FC236}">
                <a16:creationId xmlns:a16="http://schemas.microsoft.com/office/drawing/2014/main" id="{C9BD2FE3-6C6D-7959-3783-F0903D6FE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40" y="260865"/>
            <a:ext cx="2817479" cy="25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F48A528-FE51-CF06-544C-C99A5D8BABFE}"/>
              </a:ext>
            </a:extLst>
          </p:cNvPr>
          <p:cNvSpPr txBox="1"/>
          <p:nvPr/>
        </p:nvSpPr>
        <p:spPr>
          <a:xfrm>
            <a:off x="3921760" y="237728"/>
            <a:ext cx="651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dirty="0">
                <a:solidFill>
                  <a:schemeClr val="accent1">
                    <a:lumMod val="50000"/>
                  </a:schemeClr>
                </a:solidFill>
              </a:rPr>
              <a:t>+ AND – OF REACT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E53DF7F0-181A-3EF5-2904-3FF858DCA2E0}"/>
              </a:ext>
            </a:extLst>
          </p:cNvPr>
          <p:cNvCxnSpPr/>
          <p:nvPr/>
        </p:nvCxnSpPr>
        <p:spPr>
          <a:xfrm flipH="1">
            <a:off x="3200400" y="2773680"/>
            <a:ext cx="79552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87B3E2A9-ADEE-5BDA-850E-6AD6428C39B8}"/>
              </a:ext>
            </a:extLst>
          </p:cNvPr>
          <p:cNvCxnSpPr/>
          <p:nvPr/>
        </p:nvCxnSpPr>
        <p:spPr>
          <a:xfrm>
            <a:off x="7178040" y="1371600"/>
            <a:ext cx="0" cy="49377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nak plus 8">
            <a:extLst>
              <a:ext uri="{FF2B5EF4-FFF2-40B4-BE49-F238E27FC236}">
                <a16:creationId xmlns:a16="http://schemas.microsoft.com/office/drawing/2014/main" id="{70A6ED6B-78BA-E85C-07CF-EACEB7C4F0F5}"/>
              </a:ext>
            </a:extLst>
          </p:cNvPr>
          <p:cNvSpPr/>
          <p:nvPr/>
        </p:nvSpPr>
        <p:spPr>
          <a:xfrm>
            <a:off x="4589441" y="1408943"/>
            <a:ext cx="1280155" cy="1202174"/>
          </a:xfrm>
          <a:prstGeom prst="mathPlus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Znak minus 9">
            <a:extLst>
              <a:ext uri="{FF2B5EF4-FFF2-40B4-BE49-F238E27FC236}">
                <a16:creationId xmlns:a16="http://schemas.microsoft.com/office/drawing/2014/main" id="{735D04B0-B9D9-5999-C046-65FB9CA1DB35}"/>
              </a:ext>
            </a:extLst>
          </p:cNvPr>
          <p:cNvSpPr/>
          <p:nvPr/>
        </p:nvSpPr>
        <p:spPr>
          <a:xfrm>
            <a:off x="8696961" y="1371600"/>
            <a:ext cx="1402079" cy="1239517"/>
          </a:xfrm>
          <a:prstGeom prst="mathMinus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76A8190-F071-6D7E-9EB3-BEBA1CD4EFF6}"/>
              </a:ext>
            </a:extLst>
          </p:cNvPr>
          <p:cNvSpPr txBox="1"/>
          <p:nvPr/>
        </p:nvSpPr>
        <p:spPr>
          <a:xfrm>
            <a:off x="2451397" y="3202692"/>
            <a:ext cx="47266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Easy</a:t>
            </a:r>
            <a:r>
              <a:rPr lang="pl-PL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to </a:t>
            </a:r>
            <a:r>
              <a:rPr lang="pl-PL" sz="24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learn</a:t>
            </a:r>
            <a:r>
              <a:rPr lang="pl-PL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pl-PL" sz="24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use</a:t>
            </a:r>
            <a:endParaRPr lang="pl-PL" sz="24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Large</a:t>
            </a:r>
            <a:r>
              <a:rPr lang="pl-PL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group</a:t>
            </a:r>
            <a:r>
              <a:rPr lang="pl-PL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working</a:t>
            </a:r>
            <a:r>
              <a:rPr lang="pl-PL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on </a:t>
            </a:r>
            <a:r>
              <a:rPr lang="pl-PL" sz="24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its</a:t>
            </a:r>
            <a:r>
              <a:rPr lang="pl-PL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development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The most popular out of </a:t>
            </a:r>
            <a:r>
              <a:rPr lang="pl-PL" sz="2400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mentioned</a:t>
            </a:r>
            <a:r>
              <a:rPr lang="pl-PL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D6D7B75A-35D9-6534-AF36-16C9D554E43C}"/>
              </a:ext>
            </a:extLst>
          </p:cNvPr>
          <p:cNvSpPr txBox="1"/>
          <p:nvPr/>
        </p:nvSpPr>
        <p:spPr>
          <a:xfrm>
            <a:off x="7494493" y="3202692"/>
            <a:ext cx="3695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>
                <a:sym typeface="Wingdings" panose="05000000000000000000" pitchFamily="2" charset="2"/>
              </a:rPr>
              <a:t>Not much </a:t>
            </a:r>
            <a:r>
              <a:rPr lang="pl-PL" sz="2400" dirty="0" err="1">
                <a:sym typeface="Wingdings" panose="05000000000000000000" pitchFamily="2" charset="2"/>
              </a:rPr>
              <a:t>expended</a:t>
            </a:r>
            <a:r>
              <a:rPr lang="pl-PL" sz="2400" dirty="0">
                <a:sym typeface="Wingdings" panose="05000000000000000000" pitchFamily="2" charset="2"/>
              </a:rPr>
              <a:t> </a:t>
            </a:r>
            <a:r>
              <a:rPr lang="pl-PL" sz="2400" dirty="0" err="1">
                <a:sym typeface="Wingdings" panose="05000000000000000000" pitchFamily="2" charset="2"/>
              </a:rPr>
              <a:t>documentation</a:t>
            </a:r>
            <a:endParaRPr lang="pl-PL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 err="1">
                <a:sym typeface="Wingdings" panose="05000000000000000000" pitchFamily="2" charset="2"/>
              </a:rPr>
              <a:t>Because</a:t>
            </a:r>
            <a:r>
              <a:rPr lang="pl-PL" sz="2400" dirty="0">
                <a:sym typeface="Wingdings" panose="05000000000000000000" pitchFamily="2" charset="2"/>
              </a:rPr>
              <a:t> of </a:t>
            </a:r>
            <a:r>
              <a:rPr lang="pl-PL" sz="2400" dirty="0" err="1">
                <a:sym typeface="Wingdings" panose="05000000000000000000" pitchFamily="2" charset="2"/>
              </a:rPr>
              <a:t>typing</a:t>
            </a:r>
            <a:r>
              <a:rPr lang="pl-PL" sz="2400" dirty="0">
                <a:sym typeface="Wingdings" panose="05000000000000000000" pitchFamily="2" charset="2"/>
              </a:rPr>
              <a:t> </a:t>
            </a:r>
            <a:r>
              <a:rPr lang="pl-PL" sz="2400" dirty="0" err="1">
                <a:sym typeface="Wingdings" panose="05000000000000000000" pitchFamily="2" charset="2"/>
              </a:rPr>
              <a:t>styles</a:t>
            </a:r>
            <a:r>
              <a:rPr lang="pl-PL" sz="2400" dirty="0">
                <a:sym typeface="Wingdings" panose="05000000000000000000" pitchFamily="2" charset="2"/>
              </a:rPr>
              <a:t> in style </a:t>
            </a:r>
            <a:r>
              <a:rPr lang="pl-PL" sz="2400" dirty="0" err="1">
                <a:sym typeface="Wingdings" panose="05000000000000000000" pitchFamily="2" charset="2"/>
              </a:rPr>
              <a:t>components</a:t>
            </a:r>
            <a:r>
              <a:rPr lang="pl-PL" sz="2400" dirty="0">
                <a:sym typeface="Wingdings" panose="05000000000000000000" pitchFamily="2" charset="2"/>
              </a:rPr>
              <a:t>, </a:t>
            </a:r>
            <a:r>
              <a:rPr lang="pl-PL" sz="2400" dirty="0" err="1">
                <a:sym typeface="Wingdings" panose="05000000000000000000" pitchFamily="2" charset="2"/>
              </a:rPr>
              <a:t>project</a:t>
            </a:r>
            <a:r>
              <a:rPr lang="pl-PL" sz="2400" dirty="0">
                <a:sym typeface="Wingdings" panose="05000000000000000000" pitchFamily="2" charset="2"/>
              </a:rPr>
              <a:t> </a:t>
            </a:r>
            <a:r>
              <a:rPr lang="pl-PL" sz="2400" dirty="0" err="1">
                <a:sym typeface="Wingdings" panose="05000000000000000000" pitchFamily="2" charset="2"/>
              </a:rPr>
              <a:t>quickly</a:t>
            </a:r>
            <a:r>
              <a:rPr lang="pl-PL" sz="2400" dirty="0">
                <a:sym typeface="Wingdings" panose="05000000000000000000" pitchFamily="2" charset="2"/>
              </a:rPr>
              <a:t> </a:t>
            </a:r>
            <a:r>
              <a:rPr lang="pl-PL" sz="2400" dirty="0" err="1">
                <a:sym typeface="Wingdings" panose="05000000000000000000" pitchFamily="2" charset="2"/>
              </a:rPr>
              <a:t>gains</a:t>
            </a:r>
            <a:r>
              <a:rPr lang="pl-PL" sz="2400" dirty="0">
                <a:sym typeface="Wingdings" panose="05000000000000000000" pitchFamily="2" charset="2"/>
              </a:rPr>
              <a:t> </a:t>
            </a:r>
            <a:r>
              <a:rPr lang="pl-PL" sz="2400" dirty="0" err="1">
                <a:sym typeface="Wingdings" panose="05000000000000000000" pitchFamily="2" charset="2"/>
              </a:rPr>
              <a:t>code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802942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B4C031A7-21E6-9693-BE08-84993E75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44"/>
            <a:ext cx="12192000" cy="146452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C5B2EED2-A507-C0A5-326F-AFD0404F2AB7}"/>
              </a:ext>
            </a:extLst>
          </p:cNvPr>
          <p:cNvSpPr/>
          <p:nvPr/>
        </p:nvSpPr>
        <p:spPr>
          <a:xfrm>
            <a:off x="2428875" y="180975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CDD16B2-B736-D8C6-1A6C-A66D69F99D38}"/>
              </a:ext>
            </a:extLst>
          </p:cNvPr>
          <p:cNvSpPr/>
          <p:nvPr/>
        </p:nvSpPr>
        <p:spPr>
          <a:xfrm>
            <a:off x="4110990" y="180975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CFF209A1-1572-06EB-F829-919E85CA4B93}"/>
              </a:ext>
            </a:extLst>
          </p:cNvPr>
          <p:cNvSpPr/>
          <p:nvPr/>
        </p:nvSpPr>
        <p:spPr>
          <a:xfrm>
            <a:off x="8201025" y="180975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3BF2EE6C-F9D4-1197-8E38-26C89BFBB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4155"/>
            <a:ext cx="12192000" cy="146452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79BA8946-B294-32A2-BC87-E6020542C701}"/>
              </a:ext>
            </a:extLst>
          </p:cNvPr>
          <p:cNvSpPr/>
          <p:nvPr/>
        </p:nvSpPr>
        <p:spPr>
          <a:xfrm>
            <a:off x="2428875" y="6590686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BF7869C-8DCD-F880-F40C-77DDDC1C6239}"/>
              </a:ext>
            </a:extLst>
          </p:cNvPr>
          <p:cNvSpPr/>
          <p:nvPr/>
        </p:nvSpPr>
        <p:spPr>
          <a:xfrm>
            <a:off x="4110990" y="6590686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77A880B-FC2C-0535-50D0-490EBF88D0CF}"/>
              </a:ext>
            </a:extLst>
          </p:cNvPr>
          <p:cNvSpPr/>
          <p:nvPr/>
        </p:nvSpPr>
        <p:spPr>
          <a:xfrm>
            <a:off x="8201025" y="6590686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rójkąt równoramienny 23">
            <a:extLst>
              <a:ext uri="{FF2B5EF4-FFF2-40B4-BE49-F238E27FC236}">
                <a16:creationId xmlns:a16="http://schemas.microsoft.com/office/drawing/2014/main" id="{AA0CCEAB-C2BD-8CBB-3A15-FB3C9E8088DD}"/>
              </a:ext>
            </a:extLst>
          </p:cNvPr>
          <p:cNvSpPr/>
          <p:nvPr/>
        </p:nvSpPr>
        <p:spPr>
          <a:xfrm>
            <a:off x="4769220" y="163792"/>
            <a:ext cx="2868707" cy="1318720"/>
          </a:xfrm>
          <a:prstGeom prst="triangle">
            <a:avLst>
              <a:gd name="adj" fmla="val 48752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Trójkąt równoramienny 24">
            <a:extLst>
              <a:ext uri="{FF2B5EF4-FFF2-40B4-BE49-F238E27FC236}">
                <a16:creationId xmlns:a16="http://schemas.microsoft.com/office/drawing/2014/main" id="{1CD13D2E-2788-67A6-9CE4-0A6E62E26C41}"/>
              </a:ext>
            </a:extLst>
          </p:cNvPr>
          <p:cNvSpPr/>
          <p:nvPr/>
        </p:nvSpPr>
        <p:spPr>
          <a:xfrm rot="10800000">
            <a:off x="4769221" y="5401888"/>
            <a:ext cx="2868706" cy="1318719"/>
          </a:xfrm>
          <a:prstGeom prst="triangle">
            <a:avLst>
              <a:gd name="adj" fmla="val 50315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6" name="Obraz 25">
            <a:extLst>
              <a:ext uri="{FF2B5EF4-FFF2-40B4-BE49-F238E27FC236}">
                <a16:creationId xmlns:a16="http://schemas.microsoft.com/office/drawing/2014/main" id="{6F4201C7-B469-1F13-CFD2-B6655909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102"/>
            <a:ext cx="12192000" cy="5290990"/>
          </a:xfrm>
          <a:prstGeom prst="rect">
            <a:avLst/>
          </a:prstGeom>
        </p:spPr>
      </p:pic>
      <p:cxnSp>
        <p:nvCxnSpPr>
          <p:cNvPr id="1024" name="Łącznik prosty 1023">
            <a:extLst>
              <a:ext uri="{FF2B5EF4-FFF2-40B4-BE49-F238E27FC236}">
                <a16:creationId xmlns:a16="http://schemas.microsoft.com/office/drawing/2014/main" id="{60111528-AE57-64E9-73A8-1D5993F433BB}"/>
              </a:ext>
            </a:extLst>
          </p:cNvPr>
          <p:cNvCxnSpPr>
            <a:cxnSpLocks/>
          </p:cNvCxnSpPr>
          <p:nvPr/>
        </p:nvCxnSpPr>
        <p:spPr>
          <a:xfrm flipH="1">
            <a:off x="5775960" y="6720607"/>
            <a:ext cx="949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Prostokąt 1029">
            <a:extLst>
              <a:ext uri="{FF2B5EF4-FFF2-40B4-BE49-F238E27FC236}">
                <a16:creationId xmlns:a16="http://schemas.microsoft.com/office/drawing/2014/main" id="{CA99E420-1886-A371-99F8-29D178B40022}"/>
              </a:ext>
            </a:extLst>
          </p:cNvPr>
          <p:cNvSpPr/>
          <p:nvPr/>
        </p:nvSpPr>
        <p:spPr>
          <a:xfrm>
            <a:off x="6136005" y="6729666"/>
            <a:ext cx="11239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9" name="Prostokąt 1028">
            <a:extLst>
              <a:ext uri="{FF2B5EF4-FFF2-40B4-BE49-F238E27FC236}">
                <a16:creationId xmlns:a16="http://schemas.microsoft.com/office/drawing/2014/main" id="{0DB0B7C0-24CB-29E4-AA4D-57108BE54F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2" name="Prostokąt 1031">
            <a:extLst>
              <a:ext uri="{FF2B5EF4-FFF2-40B4-BE49-F238E27FC236}">
                <a16:creationId xmlns:a16="http://schemas.microsoft.com/office/drawing/2014/main" id="{3A053419-DF5F-73BD-85B5-661BA4EF3D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33" name="Prostokąt 1032">
            <a:extLst>
              <a:ext uri="{FF2B5EF4-FFF2-40B4-BE49-F238E27FC236}">
                <a16:creationId xmlns:a16="http://schemas.microsoft.com/office/drawing/2014/main" id="{11B03F84-F34A-CEFA-2A4F-E06650CE86DD}"/>
              </a:ext>
            </a:extLst>
          </p:cNvPr>
          <p:cNvSpPr/>
          <p:nvPr/>
        </p:nvSpPr>
        <p:spPr>
          <a:xfrm>
            <a:off x="0" y="20597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5" name="Prostokąt 1034">
            <a:extLst>
              <a:ext uri="{FF2B5EF4-FFF2-40B4-BE49-F238E27FC236}">
                <a16:creationId xmlns:a16="http://schemas.microsoft.com/office/drawing/2014/main" id="{D3F4491A-1675-9DE2-C6BF-E7720EC53FF7}"/>
              </a:ext>
            </a:extLst>
          </p:cNvPr>
          <p:cNvSpPr/>
          <p:nvPr/>
        </p:nvSpPr>
        <p:spPr>
          <a:xfrm>
            <a:off x="0" y="10299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03FA5FD-7B5D-FB31-03E6-02AB9710D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638"/>
            <a:ext cx="121920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05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08D2EB19-DD3D-F491-766F-A7AB761B7646}"/>
              </a:ext>
            </a:extLst>
          </p:cNvPr>
          <p:cNvSpPr/>
          <p:nvPr/>
        </p:nvSpPr>
        <p:spPr>
          <a:xfrm>
            <a:off x="4769220" y="109350"/>
            <a:ext cx="2868707" cy="1318720"/>
          </a:xfrm>
          <a:prstGeom prst="triangle">
            <a:avLst>
              <a:gd name="adj" fmla="val 48752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F168AAF6-A4E9-BDB9-0344-6CA5F5331F05}"/>
              </a:ext>
            </a:extLst>
          </p:cNvPr>
          <p:cNvSpPr/>
          <p:nvPr/>
        </p:nvSpPr>
        <p:spPr>
          <a:xfrm rot="10800000">
            <a:off x="4769221" y="5347446"/>
            <a:ext cx="2868706" cy="1318719"/>
          </a:xfrm>
          <a:prstGeom prst="triangle">
            <a:avLst>
              <a:gd name="adj" fmla="val 50315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73CBF22-6BA6-50D7-A32D-DEDC6B30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660"/>
            <a:ext cx="12192000" cy="529099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A6D9044-14AC-7215-FB28-20BF2CD1E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" y="4763"/>
            <a:ext cx="12298680" cy="684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wal 1">
            <a:extLst>
              <a:ext uri="{FF2B5EF4-FFF2-40B4-BE49-F238E27FC236}">
                <a16:creationId xmlns:a16="http://schemas.microsoft.com/office/drawing/2014/main" id="{9ED84B59-0A4B-4B22-B6B1-9C2E2B841EE8}"/>
              </a:ext>
            </a:extLst>
          </p:cNvPr>
          <p:cNvSpPr/>
          <p:nvPr/>
        </p:nvSpPr>
        <p:spPr>
          <a:xfrm>
            <a:off x="7434654" y="831459"/>
            <a:ext cx="1854126" cy="1858617"/>
          </a:xfrm>
          <a:prstGeom prst="ellipse">
            <a:avLst/>
          </a:prstGeom>
          <a:solidFill>
            <a:srgbClr val="F1902F"/>
          </a:solidFill>
          <a:ln>
            <a:solidFill>
              <a:srgbClr val="F1902F"/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Owal 2">
            <a:extLst>
              <a:ext uri="{FF2B5EF4-FFF2-40B4-BE49-F238E27FC236}">
                <a16:creationId xmlns:a16="http://schemas.microsoft.com/office/drawing/2014/main" id="{EBA58DAA-98C2-CAEA-FD4B-531984D2D936}"/>
              </a:ext>
            </a:extLst>
          </p:cNvPr>
          <p:cNvSpPr/>
          <p:nvPr/>
        </p:nvSpPr>
        <p:spPr>
          <a:xfrm>
            <a:off x="5369634" y="209763"/>
            <a:ext cx="1854126" cy="1858617"/>
          </a:xfrm>
          <a:prstGeom prst="ellipse">
            <a:avLst/>
          </a:prstGeom>
          <a:solidFill>
            <a:srgbClr val="EBD84E"/>
          </a:solidFill>
          <a:ln>
            <a:solidFill>
              <a:srgbClr val="F1902F"/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10" descr="feature-vuejs – PrimeFaces">
            <a:extLst>
              <a:ext uri="{FF2B5EF4-FFF2-40B4-BE49-F238E27FC236}">
                <a16:creationId xmlns:a16="http://schemas.microsoft.com/office/drawing/2014/main" id="{2FA78595-98BC-EB35-7EC3-6012A9EA7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629" y="522633"/>
            <a:ext cx="1238133" cy="1238133"/>
          </a:xfrm>
          <a:prstGeom prst="rect">
            <a:avLst/>
          </a:prstGeom>
          <a:noFill/>
          <a:effectLst>
            <a:glow rad="127000">
              <a:srgbClr val="EBD84E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3E6F5085-26DA-6CB8-B625-6CDFF394DE90}"/>
              </a:ext>
            </a:extLst>
          </p:cNvPr>
          <p:cNvSpPr/>
          <p:nvPr/>
        </p:nvSpPr>
        <p:spPr>
          <a:xfrm rot="3569395">
            <a:off x="5401222" y="1097150"/>
            <a:ext cx="1055715" cy="414483"/>
          </a:xfrm>
          <a:prstGeom prst="rect">
            <a:avLst/>
          </a:prstGeom>
          <a:solidFill>
            <a:srgbClr val="EBD84E"/>
          </a:solidFill>
          <a:ln>
            <a:solidFill>
              <a:srgbClr val="EBD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1F6EDD0C-666F-6EB5-38EF-73DBEB0EEB83}"/>
              </a:ext>
            </a:extLst>
          </p:cNvPr>
          <p:cNvSpPr/>
          <p:nvPr/>
        </p:nvSpPr>
        <p:spPr>
          <a:xfrm rot="18035487">
            <a:off x="6124489" y="1134856"/>
            <a:ext cx="1080481" cy="484206"/>
          </a:xfrm>
          <a:prstGeom prst="rect">
            <a:avLst/>
          </a:prstGeom>
          <a:solidFill>
            <a:srgbClr val="EBD84E"/>
          </a:solidFill>
          <a:ln>
            <a:solidFill>
              <a:srgbClr val="EBD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1BDD529-3DDD-199E-8359-C5A047FD73B3}"/>
              </a:ext>
            </a:extLst>
          </p:cNvPr>
          <p:cNvSpPr/>
          <p:nvPr/>
        </p:nvSpPr>
        <p:spPr>
          <a:xfrm>
            <a:off x="5767600" y="512132"/>
            <a:ext cx="1173699" cy="305217"/>
          </a:xfrm>
          <a:prstGeom prst="rect">
            <a:avLst/>
          </a:prstGeom>
          <a:solidFill>
            <a:srgbClr val="EBD84E"/>
          </a:solidFill>
          <a:ln>
            <a:solidFill>
              <a:srgbClr val="EBD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7663E534-11DC-BC2D-47A8-5C908E90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916" y="1297216"/>
            <a:ext cx="1032126" cy="92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87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B4C031A7-21E6-9693-BE08-84993E75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44"/>
            <a:ext cx="12192000" cy="146452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C5B2EED2-A507-C0A5-326F-AFD0404F2AB7}"/>
              </a:ext>
            </a:extLst>
          </p:cNvPr>
          <p:cNvSpPr/>
          <p:nvPr/>
        </p:nvSpPr>
        <p:spPr>
          <a:xfrm>
            <a:off x="2428875" y="180975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CDD16B2-B736-D8C6-1A6C-A66D69F99D38}"/>
              </a:ext>
            </a:extLst>
          </p:cNvPr>
          <p:cNvSpPr/>
          <p:nvPr/>
        </p:nvSpPr>
        <p:spPr>
          <a:xfrm>
            <a:off x="4110990" y="180975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CFF209A1-1572-06EB-F829-919E85CA4B93}"/>
              </a:ext>
            </a:extLst>
          </p:cNvPr>
          <p:cNvSpPr/>
          <p:nvPr/>
        </p:nvSpPr>
        <p:spPr>
          <a:xfrm>
            <a:off x="8201025" y="180975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3BF2EE6C-F9D4-1197-8E38-26C89BFBB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4155"/>
            <a:ext cx="12192000" cy="146452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79BA8946-B294-32A2-BC87-E6020542C701}"/>
              </a:ext>
            </a:extLst>
          </p:cNvPr>
          <p:cNvSpPr/>
          <p:nvPr/>
        </p:nvSpPr>
        <p:spPr>
          <a:xfrm>
            <a:off x="2428875" y="6590686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BF7869C-8DCD-F880-F40C-77DDDC1C6239}"/>
              </a:ext>
            </a:extLst>
          </p:cNvPr>
          <p:cNvSpPr/>
          <p:nvPr/>
        </p:nvSpPr>
        <p:spPr>
          <a:xfrm>
            <a:off x="4110990" y="6590686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77A880B-FC2C-0535-50D0-490EBF88D0CF}"/>
              </a:ext>
            </a:extLst>
          </p:cNvPr>
          <p:cNvSpPr/>
          <p:nvPr/>
        </p:nvSpPr>
        <p:spPr>
          <a:xfrm>
            <a:off x="8201025" y="6590686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rójkąt równoramienny 23">
            <a:extLst>
              <a:ext uri="{FF2B5EF4-FFF2-40B4-BE49-F238E27FC236}">
                <a16:creationId xmlns:a16="http://schemas.microsoft.com/office/drawing/2014/main" id="{AA0CCEAB-C2BD-8CBB-3A15-FB3C9E8088DD}"/>
              </a:ext>
            </a:extLst>
          </p:cNvPr>
          <p:cNvSpPr/>
          <p:nvPr/>
        </p:nvSpPr>
        <p:spPr>
          <a:xfrm>
            <a:off x="4769220" y="163792"/>
            <a:ext cx="2868707" cy="1318720"/>
          </a:xfrm>
          <a:prstGeom prst="triangle">
            <a:avLst>
              <a:gd name="adj" fmla="val 48752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Trójkąt równoramienny 24">
            <a:extLst>
              <a:ext uri="{FF2B5EF4-FFF2-40B4-BE49-F238E27FC236}">
                <a16:creationId xmlns:a16="http://schemas.microsoft.com/office/drawing/2014/main" id="{1CD13D2E-2788-67A6-9CE4-0A6E62E26C41}"/>
              </a:ext>
            </a:extLst>
          </p:cNvPr>
          <p:cNvSpPr/>
          <p:nvPr/>
        </p:nvSpPr>
        <p:spPr>
          <a:xfrm rot="10800000">
            <a:off x="4769221" y="5401888"/>
            <a:ext cx="2868706" cy="1318719"/>
          </a:xfrm>
          <a:prstGeom prst="triangle">
            <a:avLst>
              <a:gd name="adj" fmla="val 50315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6" name="Obraz 25">
            <a:extLst>
              <a:ext uri="{FF2B5EF4-FFF2-40B4-BE49-F238E27FC236}">
                <a16:creationId xmlns:a16="http://schemas.microsoft.com/office/drawing/2014/main" id="{6F4201C7-B469-1F13-CFD2-B6655909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102"/>
            <a:ext cx="12192000" cy="5290990"/>
          </a:xfrm>
          <a:prstGeom prst="rect">
            <a:avLst/>
          </a:prstGeom>
        </p:spPr>
      </p:pic>
      <p:cxnSp>
        <p:nvCxnSpPr>
          <p:cNvPr id="1024" name="Łącznik prosty 1023">
            <a:extLst>
              <a:ext uri="{FF2B5EF4-FFF2-40B4-BE49-F238E27FC236}">
                <a16:creationId xmlns:a16="http://schemas.microsoft.com/office/drawing/2014/main" id="{60111528-AE57-64E9-73A8-1D5993F433BB}"/>
              </a:ext>
            </a:extLst>
          </p:cNvPr>
          <p:cNvCxnSpPr>
            <a:cxnSpLocks/>
          </p:cNvCxnSpPr>
          <p:nvPr/>
        </p:nvCxnSpPr>
        <p:spPr>
          <a:xfrm flipH="1">
            <a:off x="5775960" y="6720607"/>
            <a:ext cx="949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Prostokąt 1029">
            <a:extLst>
              <a:ext uri="{FF2B5EF4-FFF2-40B4-BE49-F238E27FC236}">
                <a16:creationId xmlns:a16="http://schemas.microsoft.com/office/drawing/2014/main" id="{CA99E420-1886-A371-99F8-29D178B40022}"/>
              </a:ext>
            </a:extLst>
          </p:cNvPr>
          <p:cNvSpPr/>
          <p:nvPr/>
        </p:nvSpPr>
        <p:spPr>
          <a:xfrm>
            <a:off x="6136005" y="6729666"/>
            <a:ext cx="11239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9" name="Prostokąt 1028">
            <a:extLst>
              <a:ext uri="{FF2B5EF4-FFF2-40B4-BE49-F238E27FC236}">
                <a16:creationId xmlns:a16="http://schemas.microsoft.com/office/drawing/2014/main" id="{0DB0B7C0-24CB-29E4-AA4D-57108BE54F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2" name="Prostokąt 1031">
            <a:extLst>
              <a:ext uri="{FF2B5EF4-FFF2-40B4-BE49-F238E27FC236}">
                <a16:creationId xmlns:a16="http://schemas.microsoft.com/office/drawing/2014/main" id="{3A053419-DF5F-73BD-85B5-661BA4EF3D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33" name="Prostokąt 1032">
            <a:extLst>
              <a:ext uri="{FF2B5EF4-FFF2-40B4-BE49-F238E27FC236}">
                <a16:creationId xmlns:a16="http://schemas.microsoft.com/office/drawing/2014/main" id="{11B03F84-F34A-CEFA-2A4F-E06650CE86DD}"/>
              </a:ext>
            </a:extLst>
          </p:cNvPr>
          <p:cNvSpPr/>
          <p:nvPr/>
        </p:nvSpPr>
        <p:spPr>
          <a:xfrm>
            <a:off x="0" y="20597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5" name="Prostokąt 1034">
            <a:extLst>
              <a:ext uri="{FF2B5EF4-FFF2-40B4-BE49-F238E27FC236}">
                <a16:creationId xmlns:a16="http://schemas.microsoft.com/office/drawing/2014/main" id="{D3F4491A-1675-9DE2-C6BF-E7720EC53FF7}"/>
              </a:ext>
            </a:extLst>
          </p:cNvPr>
          <p:cNvSpPr/>
          <p:nvPr/>
        </p:nvSpPr>
        <p:spPr>
          <a:xfrm>
            <a:off x="0" y="10299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40" name="Picture 6">
            <a:extLst>
              <a:ext uri="{FF2B5EF4-FFF2-40B4-BE49-F238E27FC236}">
                <a16:creationId xmlns:a16="http://schemas.microsoft.com/office/drawing/2014/main" id="{BD60CD0B-9A39-754A-C406-BF851CCA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1" y="1610890"/>
            <a:ext cx="3314354" cy="331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0" descr="feature-vuejs – PrimeFaces">
            <a:extLst>
              <a:ext uri="{FF2B5EF4-FFF2-40B4-BE49-F238E27FC236}">
                <a16:creationId xmlns:a16="http://schemas.microsoft.com/office/drawing/2014/main" id="{4F6F3A9F-450A-1F01-5DD5-A5F2D6D90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220" y="1961575"/>
            <a:ext cx="2730613" cy="273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2" descr="CSS Logos: React logo - DEV Community 👩‍💻👨‍💻">
            <a:extLst>
              <a:ext uri="{FF2B5EF4-FFF2-40B4-BE49-F238E27FC236}">
                <a16:creationId xmlns:a16="http://schemas.microsoft.com/office/drawing/2014/main" id="{94FDD7D4-3869-8393-1B09-BDB0212E1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865" y="2323907"/>
            <a:ext cx="2460559" cy="221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8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B4C031A7-21E6-9693-BE08-84993E75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44"/>
            <a:ext cx="12192000" cy="146452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C5B2EED2-A507-C0A5-326F-AFD0404F2AB7}"/>
              </a:ext>
            </a:extLst>
          </p:cNvPr>
          <p:cNvSpPr/>
          <p:nvPr/>
        </p:nvSpPr>
        <p:spPr>
          <a:xfrm>
            <a:off x="2428875" y="180975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CDD16B2-B736-D8C6-1A6C-A66D69F99D38}"/>
              </a:ext>
            </a:extLst>
          </p:cNvPr>
          <p:cNvSpPr/>
          <p:nvPr/>
        </p:nvSpPr>
        <p:spPr>
          <a:xfrm>
            <a:off x="4110990" y="180975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CFF209A1-1572-06EB-F829-919E85CA4B93}"/>
              </a:ext>
            </a:extLst>
          </p:cNvPr>
          <p:cNvSpPr/>
          <p:nvPr/>
        </p:nvSpPr>
        <p:spPr>
          <a:xfrm>
            <a:off x="8201025" y="180975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3BF2EE6C-F9D4-1197-8E38-26C89BFBB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4155"/>
            <a:ext cx="12192000" cy="146452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79BA8946-B294-32A2-BC87-E6020542C701}"/>
              </a:ext>
            </a:extLst>
          </p:cNvPr>
          <p:cNvSpPr/>
          <p:nvPr/>
        </p:nvSpPr>
        <p:spPr>
          <a:xfrm>
            <a:off x="2428875" y="6590686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BF7869C-8DCD-F880-F40C-77DDDC1C6239}"/>
              </a:ext>
            </a:extLst>
          </p:cNvPr>
          <p:cNvSpPr/>
          <p:nvPr/>
        </p:nvSpPr>
        <p:spPr>
          <a:xfrm>
            <a:off x="4110990" y="6590686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77A880B-FC2C-0535-50D0-490EBF88D0CF}"/>
              </a:ext>
            </a:extLst>
          </p:cNvPr>
          <p:cNvSpPr/>
          <p:nvPr/>
        </p:nvSpPr>
        <p:spPr>
          <a:xfrm>
            <a:off x="8201025" y="6590686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rójkąt równoramienny 23">
            <a:extLst>
              <a:ext uri="{FF2B5EF4-FFF2-40B4-BE49-F238E27FC236}">
                <a16:creationId xmlns:a16="http://schemas.microsoft.com/office/drawing/2014/main" id="{AA0CCEAB-C2BD-8CBB-3A15-FB3C9E8088DD}"/>
              </a:ext>
            </a:extLst>
          </p:cNvPr>
          <p:cNvSpPr/>
          <p:nvPr/>
        </p:nvSpPr>
        <p:spPr>
          <a:xfrm>
            <a:off x="4769220" y="163792"/>
            <a:ext cx="2868707" cy="1318720"/>
          </a:xfrm>
          <a:prstGeom prst="triangle">
            <a:avLst>
              <a:gd name="adj" fmla="val 48752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Trójkąt równoramienny 24">
            <a:extLst>
              <a:ext uri="{FF2B5EF4-FFF2-40B4-BE49-F238E27FC236}">
                <a16:creationId xmlns:a16="http://schemas.microsoft.com/office/drawing/2014/main" id="{1CD13D2E-2788-67A6-9CE4-0A6E62E26C41}"/>
              </a:ext>
            </a:extLst>
          </p:cNvPr>
          <p:cNvSpPr/>
          <p:nvPr/>
        </p:nvSpPr>
        <p:spPr>
          <a:xfrm rot="10800000">
            <a:off x="4769221" y="5401888"/>
            <a:ext cx="2868706" cy="1318719"/>
          </a:xfrm>
          <a:prstGeom prst="triangle">
            <a:avLst>
              <a:gd name="adj" fmla="val 50315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6" name="Obraz 25">
            <a:extLst>
              <a:ext uri="{FF2B5EF4-FFF2-40B4-BE49-F238E27FC236}">
                <a16:creationId xmlns:a16="http://schemas.microsoft.com/office/drawing/2014/main" id="{6F4201C7-B469-1F13-CFD2-B6655909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102"/>
            <a:ext cx="12192000" cy="5290990"/>
          </a:xfrm>
          <a:prstGeom prst="rect">
            <a:avLst/>
          </a:prstGeom>
        </p:spPr>
      </p:pic>
      <p:cxnSp>
        <p:nvCxnSpPr>
          <p:cNvPr id="1024" name="Łącznik prosty 1023">
            <a:extLst>
              <a:ext uri="{FF2B5EF4-FFF2-40B4-BE49-F238E27FC236}">
                <a16:creationId xmlns:a16="http://schemas.microsoft.com/office/drawing/2014/main" id="{60111528-AE57-64E9-73A8-1D5993F433BB}"/>
              </a:ext>
            </a:extLst>
          </p:cNvPr>
          <p:cNvCxnSpPr>
            <a:cxnSpLocks/>
          </p:cNvCxnSpPr>
          <p:nvPr/>
        </p:nvCxnSpPr>
        <p:spPr>
          <a:xfrm flipH="1">
            <a:off x="5775960" y="6720607"/>
            <a:ext cx="949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Prostokąt 1029">
            <a:extLst>
              <a:ext uri="{FF2B5EF4-FFF2-40B4-BE49-F238E27FC236}">
                <a16:creationId xmlns:a16="http://schemas.microsoft.com/office/drawing/2014/main" id="{CA99E420-1886-A371-99F8-29D178B40022}"/>
              </a:ext>
            </a:extLst>
          </p:cNvPr>
          <p:cNvSpPr/>
          <p:nvPr/>
        </p:nvSpPr>
        <p:spPr>
          <a:xfrm>
            <a:off x="6136005" y="6729666"/>
            <a:ext cx="11239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9" name="Prostokąt 1028">
            <a:extLst>
              <a:ext uri="{FF2B5EF4-FFF2-40B4-BE49-F238E27FC236}">
                <a16:creationId xmlns:a16="http://schemas.microsoft.com/office/drawing/2014/main" id="{0DB0B7C0-24CB-29E4-AA4D-57108BE54F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2" name="Prostokąt 1031">
            <a:extLst>
              <a:ext uri="{FF2B5EF4-FFF2-40B4-BE49-F238E27FC236}">
                <a16:creationId xmlns:a16="http://schemas.microsoft.com/office/drawing/2014/main" id="{3A053419-DF5F-73BD-85B5-661BA4EF3D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33" name="Prostokąt 1032">
            <a:extLst>
              <a:ext uri="{FF2B5EF4-FFF2-40B4-BE49-F238E27FC236}">
                <a16:creationId xmlns:a16="http://schemas.microsoft.com/office/drawing/2014/main" id="{11B03F84-F34A-CEFA-2A4F-E06650CE86DD}"/>
              </a:ext>
            </a:extLst>
          </p:cNvPr>
          <p:cNvSpPr/>
          <p:nvPr/>
        </p:nvSpPr>
        <p:spPr>
          <a:xfrm>
            <a:off x="0" y="20597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5" name="Prostokąt 1034">
            <a:extLst>
              <a:ext uri="{FF2B5EF4-FFF2-40B4-BE49-F238E27FC236}">
                <a16:creationId xmlns:a16="http://schemas.microsoft.com/office/drawing/2014/main" id="{D3F4491A-1675-9DE2-C6BF-E7720EC53FF7}"/>
              </a:ext>
            </a:extLst>
          </p:cNvPr>
          <p:cNvSpPr/>
          <p:nvPr/>
        </p:nvSpPr>
        <p:spPr>
          <a:xfrm>
            <a:off x="0" y="10299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Picture 2" descr="Miško Hevery na Code Europe - Największym Tech Festivalu w Polsce">
            <a:extLst>
              <a:ext uri="{FF2B5EF4-FFF2-40B4-BE49-F238E27FC236}">
                <a16:creationId xmlns:a16="http://schemas.microsoft.com/office/drawing/2014/main" id="{3D485C22-4251-8B91-F5D0-D7131CD1F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98" y="1197900"/>
            <a:ext cx="2139486" cy="199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210D8469-0E71-E85E-2F02-C513BFC8F5CC}"/>
              </a:ext>
            </a:extLst>
          </p:cNvPr>
          <p:cNvSpPr txBox="1"/>
          <p:nvPr/>
        </p:nvSpPr>
        <p:spPr>
          <a:xfrm>
            <a:off x="336341" y="3611776"/>
            <a:ext cx="3030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Framework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in 2009 by: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Building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highly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interactive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web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applications</a:t>
            </a: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/>
          </a:p>
        </p:txBody>
      </p:sp>
      <p:pic>
        <p:nvPicPr>
          <p:cNvPr id="4" name="Picture 6" descr="Between the Wires: An interview with Vue.js creator Evan You | by Vivian  Cromwell | We've moved to freeCodeCamp.org/news | Medium">
            <a:extLst>
              <a:ext uri="{FF2B5EF4-FFF2-40B4-BE49-F238E27FC236}">
                <a16:creationId xmlns:a16="http://schemas.microsoft.com/office/drawing/2014/main" id="{DEF532F2-A53E-61C4-1125-AF622BEF6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68" y="3429000"/>
            <a:ext cx="2083073" cy="20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DC0BD27-5FFD-173E-D4AE-7CD73B5BC3AC}"/>
              </a:ext>
            </a:extLst>
          </p:cNvPr>
          <p:cNvSpPr txBox="1"/>
          <p:nvPr/>
        </p:nvSpPr>
        <p:spPr>
          <a:xfrm>
            <a:off x="4830961" y="1295949"/>
            <a:ext cx="3245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Framework</a:t>
            </a:r>
          </a:p>
          <a:p>
            <a:endParaRPr lang="pl-PL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in 2014 by: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Creating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huge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web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applications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with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ubgrading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data</a:t>
            </a:r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8" descr="Team – React">
            <a:extLst>
              <a:ext uri="{FF2B5EF4-FFF2-40B4-BE49-F238E27FC236}">
                <a16:creationId xmlns:a16="http://schemas.microsoft.com/office/drawing/2014/main" id="{9A20EB4D-E2DF-4457-173F-15BBB5C6E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153" y="1229630"/>
            <a:ext cx="3343835" cy="18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34F04D8-052F-F3BA-EC1C-5BFBAD01FF2A}"/>
              </a:ext>
            </a:extLst>
          </p:cNvPr>
          <p:cNvSpPr txBox="1"/>
          <p:nvPr/>
        </p:nvSpPr>
        <p:spPr>
          <a:xfrm>
            <a:off x="8580349" y="3429000"/>
            <a:ext cx="3334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Library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in 2013 by: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Adaptable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user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interfaces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sophisticated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single-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page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applications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33E0C966-631A-7A6D-2EB5-70063F3A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66" y="339323"/>
            <a:ext cx="450496" cy="4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feature-vuejs – PrimeFaces">
            <a:extLst>
              <a:ext uri="{FF2B5EF4-FFF2-40B4-BE49-F238E27FC236}">
                <a16:creationId xmlns:a16="http://schemas.microsoft.com/office/drawing/2014/main" id="{791714C5-BF57-126C-C0AE-0C4E225C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15" y="374646"/>
            <a:ext cx="415173" cy="41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CSS Logos: React logo - DEV Community 👩‍💻👨‍💻">
            <a:extLst>
              <a:ext uri="{FF2B5EF4-FFF2-40B4-BE49-F238E27FC236}">
                <a16:creationId xmlns:a16="http://schemas.microsoft.com/office/drawing/2014/main" id="{D4871303-4FDA-8064-DA4C-EB42A6D97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590" y="378573"/>
            <a:ext cx="398389" cy="3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92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B4C031A7-21E6-9693-BE08-84993E75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44"/>
            <a:ext cx="12192000" cy="146452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C5B2EED2-A507-C0A5-326F-AFD0404F2AB7}"/>
              </a:ext>
            </a:extLst>
          </p:cNvPr>
          <p:cNvSpPr/>
          <p:nvPr/>
        </p:nvSpPr>
        <p:spPr>
          <a:xfrm>
            <a:off x="2428875" y="180975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CDD16B2-B736-D8C6-1A6C-A66D69F99D38}"/>
              </a:ext>
            </a:extLst>
          </p:cNvPr>
          <p:cNvSpPr/>
          <p:nvPr/>
        </p:nvSpPr>
        <p:spPr>
          <a:xfrm>
            <a:off x="4110990" y="180975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CFF209A1-1572-06EB-F829-919E85CA4B93}"/>
              </a:ext>
            </a:extLst>
          </p:cNvPr>
          <p:cNvSpPr/>
          <p:nvPr/>
        </p:nvSpPr>
        <p:spPr>
          <a:xfrm>
            <a:off x="8201025" y="180975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3BF2EE6C-F9D4-1197-8E38-26C89BFBB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4155"/>
            <a:ext cx="12192000" cy="146452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79BA8946-B294-32A2-BC87-E6020542C701}"/>
              </a:ext>
            </a:extLst>
          </p:cNvPr>
          <p:cNvSpPr/>
          <p:nvPr/>
        </p:nvSpPr>
        <p:spPr>
          <a:xfrm>
            <a:off x="2428875" y="6590686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BF7869C-8DCD-F880-F40C-77DDDC1C6239}"/>
              </a:ext>
            </a:extLst>
          </p:cNvPr>
          <p:cNvSpPr/>
          <p:nvPr/>
        </p:nvSpPr>
        <p:spPr>
          <a:xfrm>
            <a:off x="4110990" y="6590686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77A880B-FC2C-0535-50D0-490EBF88D0CF}"/>
              </a:ext>
            </a:extLst>
          </p:cNvPr>
          <p:cNvSpPr/>
          <p:nvPr/>
        </p:nvSpPr>
        <p:spPr>
          <a:xfrm>
            <a:off x="8201025" y="6590686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rójkąt równoramienny 23">
            <a:extLst>
              <a:ext uri="{FF2B5EF4-FFF2-40B4-BE49-F238E27FC236}">
                <a16:creationId xmlns:a16="http://schemas.microsoft.com/office/drawing/2014/main" id="{AA0CCEAB-C2BD-8CBB-3A15-FB3C9E8088DD}"/>
              </a:ext>
            </a:extLst>
          </p:cNvPr>
          <p:cNvSpPr/>
          <p:nvPr/>
        </p:nvSpPr>
        <p:spPr>
          <a:xfrm>
            <a:off x="4769220" y="163792"/>
            <a:ext cx="2868707" cy="1318720"/>
          </a:xfrm>
          <a:prstGeom prst="triangle">
            <a:avLst>
              <a:gd name="adj" fmla="val 48752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Trójkąt równoramienny 24">
            <a:extLst>
              <a:ext uri="{FF2B5EF4-FFF2-40B4-BE49-F238E27FC236}">
                <a16:creationId xmlns:a16="http://schemas.microsoft.com/office/drawing/2014/main" id="{1CD13D2E-2788-67A6-9CE4-0A6E62E26C41}"/>
              </a:ext>
            </a:extLst>
          </p:cNvPr>
          <p:cNvSpPr/>
          <p:nvPr/>
        </p:nvSpPr>
        <p:spPr>
          <a:xfrm rot="10800000">
            <a:off x="4769221" y="5401888"/>
            <a:ext cx="2868706" cy="1318719"/>
          </a:xfrm>
          <a:prstGeom prst="triangle">
            <a:avLst>
              <a:gd name="adj" fmla="val 50315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6" name="Obraz 25">
            <a:extLst>
              <a:ext uri="{FF2B5EF4-FFF2-40B4-BE49-F238E27FC236}">
                <a16:creationId xmlns:a16="http://schemas.microsoft.com/office/drawing/2014/main" id="{6F4201C7-B469-1F13-CFD2-B6655909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102"/>
            <a:ext cx="12192000" cy="5290990"/>
          </a:xfrm>
          <a:prstGeom prst="rect">
            <a:avLst/>
          </a:prstGeom>
        </p:spPr>
      </p:pic>
      <p:cxnSp>
        <p:nvCxnSpPr>
          <p:cNvPr id="1024" name="Łącznik prosty 1023">
            <a:extLst>
              <a:ext uri="{FF2B5EF4-FFF2-40B4-BE49-F238E27FC236}">
                <a16:creationId xmlns:a16="http://schemas.microsoft.com/office/drawing/2014/main" id="{60111528-AE57-64E9-73A8-1D5993F433BB}"/>
              </a:ext>
            </a:extLst>
          </p:cNvPr>
          <p:cNvCxnSpPr>
            <a:cxnSpLocks/>
          </p:cNvCxnSpPr>
          <p:nvPr/>
        </p:nvCxnSpPr>
        <p:spPr>
          <a:xfrm flipH="1">
            <a:off x="5775960" y="6720607"/>
            <a:ext cx="949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Prostokąt 1029">
            <a:extLst>
              <a:ext uri="{FF2B5EF4-FFF2-40B4-BE49-F238E27FC236}">
                <a16:creationId xmlns:a16="http://schemas.microsoft.com/office/drawing/2014/main" id="{CA99E420-1886-A371-99F8-29D178B40022}"/>
              </a:ext>
            </a:extLst>
          </p:cNvPr>
          <p:cNvSpPr/>
          <p:nvPr/>
        </p:nvSpPr>
        <p:spPr>
          <a:xfrm>
            <a:off x="6136005" y="6729666"/>
            <a:ext cx="11239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9" name="Prostokąt 1028">
            <a:extLst>
              <a:ext uri="{FF2B5EF4-FFF2-40B4-BE49-F238E27FC236}">
                <a16:creationId xmlns:a16="http://schemas.microsoft.com/office/drawing/2014/main" id="{0DB0B7C0-24CB-29E4-AA4D-57108BE54F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2" name="Prostokąt 1031">
            <a:extLst>
              <a:ext uri="{FF2B5EF4-FFF2-40B4-BE49-F238E27FC236}">
                <a16:creationId xmlns:a16="http://schemas.microsoft.com/office/drawing/2014/main" id="{3A053419-DF5F-73BD-85B5-661BA4EF3D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33" name="Prostokąt 1032">
            <a:extLst>
              <a:ext uri="{FF2B5EF4-FFF2-40B4-BE49-F238E27FC236}">
                <a16:creationId xmlns:a16="http://schemas.microsoft.com/office/drawing/2014/main" id="{11B03F84-F34A-CEFA-2A4F-E06650CE86DD}"/>
              </a:ext>
            </a:extLst>
          </p:cNvPr>
          <p:cNvSpPr/>
          <p:nvPr/>
        </p:nvSpPr>
        <p:spPr>
          <a:xfrm>
            <a:off x="0" y="20597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5" name="Prostokąt 1034">
            <a:extLst>
              <a:ext uri="{FF2B5EF4-FFF2-40B4-BE49-F238E27FC236}">
                <a16:creationId xmlns:a16="http://schemas.microsoft.com/office/drawing/2014/main" id="{D3F4491A-1675-9DE2-C6BF-E7720EC53FF7}"/>
              </a:ext>
            </a:extLst>
          </p:cNvPr>
          <p:cNvSpPr/>
          <p:nvPr/>
        </p:nvSpPr>
        <p:spPr>
          <a:xfrm>
            <a:off x="0" y="10299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31" name="Picture 6">
            <a:extLst>
              <a:ext uri="{FF2B5EF4-FFF2-40B4-BE49-F238E27FC236}">
                <a16:creationId xmlns:a16="http://schemas.microsoft.com/office/drawing/2014/main" id="{99C3CACD-4C45-E334-6D04-EF67E85C5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66" y="339323"/>
            <a:ext cx="450496" cy="4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Prostokąt 1033">
            <a:extLst>
              <a:ext uri="{FF2B5EF4-FFF2-40B4-BE49-F238E27FC236}">
                <a16:creationId xmlns:a16="http://schemas.microsoft.com/office/drawing/2014/main" id="{A6A776C9-5FFA-3AA9-581F-450BD974C357}"/>
              </a:ext>
            </a:extLst>
          </p:cNvPr>
          <p:cNvSpPr/>
          <p:nvPr/>
        </p:nvSpPr>
        <p:spPr>
          <a:xfrm>
            <a:off x="0" y="137393"/>
            <a:ext cx="4061459" cy="6583214"/>
          </a:xfrm>
          <a:prstGeom prst="rect">
            <a:avLst/>
          </a:prstGeom>
          <a:noFill/>
          <a:ln w="38100">
            <a:solidFill>
              <a:srgbClr val="E85D5D"/>
            </a:solidFill>
          </a:ln>
          <a:effectLst>
            <a:glow rad="558800">
              <a:srgbClr val="FF0000">
                <a:alpha val="40000"/>
              </a:srgbClr>
            </a:glo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6" name="Prostokąt 1035">
            <a:extLst>
              <a:ext uri="{FF2B5EF4-FFF2-40B4-BE49-F238E27FC236}">
                <a16:creationId xmlns:a16="http://schemas.microsoft.com/office/drawing/2014/main" id="{D3CF0582-5DFC-209D-EC04-726E3ADA3447}"/>
              </a:ext>
            </a:extLst>
          </p:cNvPr>
          <p:cNvSpPr/>
          <p:nvPr/>
        </p:nvSpPr>
        <p:spPr>
          <a:xfrm>
            <a:off x="3245167" y="-1143677"/>
            <a:ext cx="13781192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5000"/>
            </a:scheme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7" name="Prostokąt 1036">
            <a:extLst>
              <a:ext uri="{FF2B5EF4-FFF2-40B4-BE49-F238E27FC236}">
                <a16:creationId xmlns:a16="http://schemas.microsoft.com/office/drawing/2014/main" id="{BD1CE10B-5220-9691-C76A-528E8BFF7FD6}"/>
              </a:ext>
            </a:extLst>
          </p:cNvPr>
          <p:cNvSpPr/>
          <p:nvPr/>
        </p:nvSpPr>
        <p:spPr>
          <a:xfrm>
            <a:off x="4934610" y="-1018140"/>
            <a:ext cx="9302251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8" name="Prostokąt 1037">
            <a:extLst>
              <a:ext uri="{FF2B5EF4-FFF2-40B4-BE49-F238E27FC236}">
                <a16:creationId xmlns:a16="http://schemas.microsoft.com/office/drawing/2014/main" id="{8D58166C-F237-702A-E330-308B50CC5E57}"/>
              </a:ext>
            </a:extLst>
          </p:cNvPr>
          <p:cNvSpPr/>
          <p:nvPr/>
        </p:nvSpPr>
        <p:spPr>
          <a:xfrm>
            <a:off x="5777471" y="-892603"/>
            <a:ext cx="11956648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9" name="pole tekstowe 1038">
            <a:extLst>
              <a:ext uri="{FF2B5EF4-FFF2-40B4-BE49-F238E27FC236}">
                <a16:creationId xmlns:a16="http://schemas.microsoft.com/office/drawing/2014/main" id="{F1C706BB-B514-64C9-BD10-E2AEB5FBA528}"/>
              </a:ext>
            </a:extLst>
          </p:cNvPr>
          <p:cNvSpPr txBox="1"/>
          <p:nvPr/>
        </p:nvSpPr>
        <p:spPr>
          <a:xfrm>
            <a:off x="336341" y="3611776"/>
            <a:ext cx="3030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Framework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in 2009 by: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Building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highly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interactive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web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applications</a:t>
            </a: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/>
          </a:p>
        </p:txBody>
      </p:sp>
      <p:pic>
        <p:nvPicPr>
          <p:cNvPr id="1040" name="Picture 2" descr="Miško Hevery na Code Europe - Największym Tech Festivalu w Polsce">
            <a:extLst>
              <a:ext uri="{FF2B5EF4-FFF2-40B4-BE49-F238E27FC236}">
                <a16:creationId xmlns:a16="http://schemas.microsoft.com/office/drawing/2014/main" id="{BDE31753-2760-B54E-5250-4CC5F4FE3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98" y="1197900"/>
            <a:ext cx="2139486" cy="199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Prostokąt 1040">
            <a:extLst>
              <a:ext uri="{FF2B5EF4-FFF2-40B4-BE49-F238E27FC236}">
                <a16:creationId xmlns:a16="http://schemas.microsoft.com/office/drawing/2014/main" id="{21A2CB8E-7B32-595F-C44E-D63779E6328A}"/>
              </a:ext>
            </a:extLst>
          </p:cNvPr>
          <p:cNvSpPr/>
          <p:nvPr/>
        </p:nvSpPr>
        <p:spPr>
          <a:xfrm>
            <a:off x="3025367" y="-892603"/>
            <a:ext cx="9302251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42" name="Prostokąt 1041">
            <a:extLst>
              <a:ext uri="{FF2B5EF4-FFF2-40B4-BE49-F238E27FC236}">
                <a16:creationId xmlns:a16="http://schemas.microsoft.com/office/drawing/2014/main" id="{940180B2-956D-354C-3E90-D05111D95FC1}"/>
              </a:ext>
            </a:extLst>
          </p:cNvPr>
          <p:cNvSpPr/>
          <p:nvPr/>
        </p:nvSpPr>
        <p:spPr>
          <a:xfrm>
            <a:off x="3868228" y="-767066"/>
            <a:ext cx="11956648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43" name="Prostokąt 1042">
            <a:extLst>
              <a:ext uri="{FF2B5EF4-FFF2-40B4-BE49-F238E27FC236}">
                <a16:creationId xmlns:a16="http://schemas.microsoft.com/office/drawing/2014/main" id="{9F7EA419-746B-49D7-25C1-762B679C4430}"/>
              </a:ext>
            </a:extLst>
          </p:cNvPr>
          <p:cNvSpPr/>
          <p:nvPr/>
        </p:nvSpPr>
        <p:spPr>
          <a:xfrm>
            <a:off x="7432431" y="-4686442"/>
            <a:ext cx="1008184" cy="34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rgbClr val="FCE9E9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9717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EA5B30BD-2BF8-1168-401A-6364298A60CC}"/>
              </a:ext>
            </a:extLst>
          </p:cNvPr>
          <p:cNvSpPr/>
          <p:nvPr/>
        </p:nvSpPr>
        <p:spPr>
          <a:xfrm>
            <a:off x="0" y="-15473"/>
            <a:ext cx="12192000" cy="6858000"/>
          </a:xfrm>
          <a:prstGeom prst="rect">
            <a:avLst/>
          </a:prstGeom>
          <a:solidFill>
            <a:srgbClr val="FCE9E9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2F2D794-2C93-855F-8EBD-D0E616F87267}"/>
              </a:ext>
            </a:extLst>
          </p:cNvPr>
          <p:cNvSpPr/>
          <p:nvPr/>
        </p:nvSpPr>
        <p:spPr>
          <a:xfrm>
            <a:off x="0" y="-15473"/>
            <a:ext cx="12192000" cy="6858000"/>
          </a:xfrm>
          <a:prstGeom prst="rect">
            <a:avLst/>
          </a:prstGeom>
          <a:noFill/>
          <a:ln w="38100">
            <a:solidFill>
              <a:srgbClr val="E85D5D"/>
            </a:solidFill>
          </a:ln>
          <a:effectLst>
            <a:glow rad="558800">
              <a:srgbClr val="FF0000">
                <a:alpha val="40000"/>
              </a:srgbClr>
            </a:glo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4558D57-D07D-30B8-D6F2-28E2C91C8F9A}"/>
              </a:ext>
            </a:extLst>
          </p:cNvPr>
          <p:cNvSpPr txBox="1"/>
          <p:nvPr/>
        </p:nvSpPr>
        <p:spPr>
          <a:xfrm>
            <a:off x="1910080" y="609600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HOW DOES IT WORK?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5A49CF3-A507-27D4-B4E6-C9E4780BCB7B}"/>
              </a:ext>
            </a:extLst>
          </p:cNvPr>
          <p:cNvSpPr/>
          <p:nvPr/>
        </p:nvSpPr>
        <p:spPr>
          <a:xfrm>
            <a:off x="-650240" y="260866"/>
            <a:ext cx="13492480" cy="877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822E11-E873-AAFF-65BA-B0B3DBA35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73"/>
            <a:ext cx="3314354" cy="331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F96AA11D-7ADB-726C-61D3-3B0AD596B1DC}"/>
              </a:ext>
            </a:extLst>
          </p:cNvPr>
          <p:cNvSpPr txBox="1"/>
          <p:nvPr/>
        </p:nvSpPr>
        <p:spPr>
          <a:xfrm>
            <a:off x="3139440" y="214590"/>
            <a:ext cx="682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dirty="0">
                <a:solidFill>
                  <a:srgbClr val="800000"/>
                </a:solidFill>
              </a:rPr>
              <a:t>HOW DOES IT WORK?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97FC7E9-CF9D-F4EA-241D-DB00E2AEBF48}"/>
              </a:ext>
            </a:extLst>
          </p:cNvPr>
          <p:cNvSpPr txBox="1"/>
          <p:nvPr/>
        </p:nvSpPr>
        <p:spPr>
          <a:xfrm>
            <a:off x="2133600" y="3073587"/>
            <a:ext cx="695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 err="1">
                <a:solidFill>
                  <a:srgbClr val="800000"/>
                </a:solidFill>
                <a:sym typeface="Wingdings" panose="05000000000000000000" pitchFamily="2" charset="2"/>
              </a:rPr>
              <a:t>Uses</a:t>
            </a:r>
            <a:r>
              <a:rPr lang="pl-PL" sz="2800" dirty="0">
                <a:solidFill>
                  <a:srgbClr val="800000"/>
                </a:solidFill>
                <a:sym typeface="Wingdings" panose="05000000000000000000" pitchFamily="2" charset="2"/>
              </a:rPr>
              <a:t> JavaScript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800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>
                <a:solidFill>
                  <a:srgbClr val="800000"/>
                </a:solidFill>
                <a:sym typeface="Wingdings" panose="05000000000000000000" pitchFamily="2" charset="2"/>
              </a:rPr>
              <a:t>A skeleton for web </a:t>
            </a:r>
            <a:r>
              <a:rPr lang="pl-PL" sz="2800" dirty="0" err="1">
                <a:solidFill>
                  <a:srgbClr val="800000"/>
                </a:solidFill>
                <a:sym typeface="Wingdings" panose="05000000000000000000" pitchFamily="2" charset="2"/>
              </a:rPr>
              <a:t>applications</a:t>
            </a:r>
            <a:r>
              <a:rPr lang="pl-PL" sz="28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800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>
                <a:solidFill>
                  <a:srgbClr val="800000"/>
                </a:solidFill>
                <a:sym typeface="Wingdings" panose="05000000000000000000" pitchFamily="2" charset="2"/>
              </a:rPr>
              <a:t>Works on MVW model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800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 err="1">
                <a:solidFill>
                  <a:srgbClr val="800000"/>
                </a:solidFill>
                <a:sym typeface="Wingdings" panose="05000000000000000000" pitchFamily="2" charset="2"/>
              </a:rPr>
              <a:t>Allows</a:t>
            </a:r>
            <a:r>
              <a:rPr lang="pl-PL" sz="28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sz="2800" dirty="0" err="1">
                <a:solidFill>
                  <a:srgbClr val="800000"/>
                </a:solidFill>
                <a:sym typeface="Wingdings" panose="05000000000000000000" pitchFamily="2" charset="2"/>
              </a:rPr>
              <a:t>reconciling</a:t>
            </a:r>
            <a:r>
              <a:rPr lang="pl-PL" sz="2800" dirty="0">
                <a:solidFill>
                  <a:srgbClr val="800000"/>
                </a:solidFill>
                <a:sym typeface="Wingdings" panose="05000000000000000000" pitchFamily="2" charset="2"/>
              </a:rPr>
              <a:t> JS and MVC model</a:t>
            </a:r>
            <a:endParaRPr lang="pl-PL" sz="2800" dirty="0">
              <a:solidFill>
                <a:srgbClr val="800000"/>
              </a:solidFill>
            </a:endParaRPr>
          </a:p>
        </p:txBody>
      </p:sp>
      <p:pic>
        <p:nvPicPr>
          <p:cNvPr id="4098" name="Picture 2" descr="Model–view–controller - Wikipedia">
            <a:extLst>
              <a:ext uri="{FF2B5EF4-FFF2-40B4-BE49-F238E27FC236}">
                <a16:creationId xmlns:a16="http://schemas.microsoft.com/office/drawing/2014/main" id="{9044A297-27A4-6786-5FAE-ED2D69EE1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43" y="1564640"/>
            <a:ext cx="4072954" cy="448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21A11FB7-D2D0-05A5-2B46-A1DA93B7318A}"/>
              </a:ext>
            </a:extLst>
          </p:cNvPr>
          <p:cNvSpPr txBox="1"/>
          <p:nvPr/>
        </p:nvSpPr>
        <p:spPr>
          <a:xfrm>
            <a:off x="9093200" y="6254602"/>
            <a:ext cx="424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https://en.wikipedia.org/wiki/Model–view–controller#/media/File:MVC-Process.svg</a:t>
            </a:r>
          </a:p>
        </p:txBody>
      </p:sp>
    </p:spTree>
    <p:extLst>
      <p:ext uri="{BB962C8B-B14F-4D97-AF65-F5344CB8AC3E}">
        <p14:creationId xmlns:p14="http://schemas.microsoft.com/office/powerpoint/2010/main" val="3106033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EA5B30BD-2BF8-1168-401A-6364298A60CC}"/>
              </a:ext>
            </a:extLst>
          </p:cNvPr>
          <p:cNvSpPr/>
          <p:nvPr/>
        </p:nvSpPr>
        <p:spPr>
          <a:xfrm>
            <a:off x="0" y="-15473"/>
            <a:ext cx="12192000" cy="6858000"/>
          </a:xfrm>
          <a:prstGeom prst="rect">
            <a:avLst/>
          </a:prstGeom>
          <a:solidFill>
            <a:srgbClr val="FCE9E9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2F2D794-2C93-855F-8EBD-D0E616F87267}"/>
              </a:ext>
            </a:extLst>
          </p:cNvPr>
          <p:cNvSpPr/>
          <p:nvPr/>
        </p:nvSpPr>
        <p:spPr>
          <a:xfrm>
            <a:off x="0" y="-15473"/>
            <a:ext cx="12192000" cy="6858000"/>
          </a:xfrm>
          <a:prstGeom prst="rect">
            <a:avLst/>
          </a:prstGeom>
          <a:noFill/>
          <a:ln w="38100">
            <a:solidFill>
              <a:srgbClr val="E85D5D"/>
            </a:solidFill>
          </a:ln>
          <a:effectLst>
            <a:glow rad="558800">
              <a:srgbClr val="FF0000">
                <a:alpha val="40000"/>
              </a:srgbClr>
            </a:glo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4558D57-D07D-30B8-D6F2-28E2C91C8F9A}"/>
              </a:ext>
            </a:extLst>
          </p:cNvPr>
          <p:cNvSpPr txBox="1"/>
          <p:nvPr/>
        </p:nvSpPr>
        <p:spPr>
          <a:xfrm>
            <a:off x="1910080" y="609600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HOW DOES IT WORK?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5A49CF3-A507-27D4-B4E6-C9E4780BCB7B}"/>
              </a:ext>
            </a:extLst>
          </p:cNvPr>
          <p:cNvSpPr/>
          <p:nvPr/>
        </p:nvSpPr>
        <p:spPr>
          <a:xfrm>
            <a:off x="-650240" y="260866"/>
            <a:ext cx="13492480" cy="877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822E11-E873-AAFF-65BA-B0B3DBA35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73"/>
            <a:ext cx="3314354" cy="331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F96AA11D-7ADB-726C-61D3-3B0AD596B1DC}"/>
              </a:ext>
            </a:extLst>
          </p:cNvPr>
          <p:cNvSpPr txBox="1"/>
          <p:nvPr/>
        </p:nvSpPr>
        <p:spPr>
          <a:xfrm>
            <a:off x="3388360" y="260866"/>
            <a:ext cx="682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dirty="0">
                <a:solidFill>
                  <a:srgbClr val="800000"/>
                </a:solidFill>
              </a:rPr>
              <a:t>+ AND – OF ANGULAR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7AED97D3-FCC4-FAB8-A01E-318AF1D87C1E}"/>
              </a:ext>
            </a:extLst>
          </p:cNvPr>
          <p:cNvCxnSpPr/>
          <p:nvPr/>
        </p:nvCxnSpPr>
        <p:spPr>
          <a:xfrm flipH="1">
            <a:off x="3200400" y="2773680"/>
            <a:ext cx="79552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62A3B0CD-9EA4-2AE3-4F71-CA874F7A3A47}"/>
              </a:ext>
            </a:extLst>
          </p:cNvPr>
          <p:cNvCxnSpPr/>
          <p:nvPr/>
        </p:nvCxnSpPr>
        <p:spPr>
          <a:xfrm>
            <a:off x="7178040" y="1371600"/>
            <a:ext cx="0" cy="49377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nak plus 12">
            <a:extLst>
              <a:ext uri="{FF2B5EF4-FFF2-40B4-BE49-F238E27FC236}">
                <a16:creationId xmlns:a16="http://schemas.microsoft.com/office/drawing/2014/main" id="{8811BCE1-29D3-EAAD-3613-49032A1E545D}"/>
              </a:ext>
            </a:extLst>
          </p:cNvPr>
          <p:cNvSpPr/>
          <p:nvPr/>
        </p:nvSpPr>
        <p:spPr>
          <a:xfrm>
            <a:off x="4589441" y="1408943"/>
            <a:ext cx="1280155" cy="1202174"/>
          </a:xfrm>
          <a:prstGeom prst="mathPlus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Znak minus 13">
            <a:extLst>
              <a:ext uri="{FF2B5EF4-FFF2-40B4-BE49-F238E27FC236}">
                <a16:creationId xmlns:a16="http://schemas.microsoft.com/office/drawing/2014/main" id="{86FC3AE6-CC23-3D0E-F59A-C2B4D94E4F7D}"/>
              </a:ext>
            </a:extLst>
          </p:cNvPr>
          <p:cNvSpPr/>
          <p:nvPr/>
        </p:nvSpPr>
        <p:spPr>
          <a:xfrm>
            <a:off x="8696961" y="1371600"/>
            <a:ext cx="1402079" cy="1239517"/>
          </a:xfrm>
          <a:prstGeom prst="mathMinus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4EB8F9B-BA91-F575-9D51-102798F21895}"/>
              </a:ext>
            </a:extLst>
          </p:cNvPr>
          <p:cNvSpPr txBox="1"/>
          <p:nvPr/>
        </p:nvSpPr>
        <p:spPr>
          <a:xfrm>
            <a:off x="2250438" y="3202692"/>
            <a:ext cx="4744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Great for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advanced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projects</a:t>
            </a:r>
            <a:endParaRPr lang="pl-PL" sz="2400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Intuitive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setup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Easier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work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because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of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TypeScript</a:t>
            </a:r>
            <a:endParaRPr lang="pl-PL" sz="2400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Works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also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as skeleton for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apps</a:t>
            </a:r>
            <a:endParaRPr lang="pl-PL" sz="2400" dirty="0">
              <a:solidFill>
                <a:srgbClr val="800000"/>
              </a:solidFill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C96A59D-EA74-0EEE-4FF3-FB6B080BAE51}"/>
              </a:ext>
            </a:extLst>
          </p:cNvPr>
          <p:cNvSpPr txBox="1"/>
          <p:nvPr/>
        </p:nvSpPr>
        <p:spPr>
          <a:xfrm>
            <a:off x="7457440" y="3048000"/>
            <a:ext cx="401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Has a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too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many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realeses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: from JS Framework to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Angular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11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based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on JS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400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Higher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entry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threshold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due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to a lot of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material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to master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right</a:t>
            </a:r>
            <a:r>
              <a:rPr lang="pl-PL" sz="2400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sz="2400" dirty="0" err="1">
                <a:solidFill>
                  <a:srgbClr val="800000"/>
                </a:solidFill>
                <a:sym typeface="Wingdings" panose="05000000000000000000" pitchFamily="2" charset="2"/>
              </a:rPr>
              <a:t>away</a:t>
            </a:r>
            <a:endParaRPr lang="pl-PL" sz="2400" dirty="0">
              <a:solidFill>
                <a:srgbClr val="80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130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B4C031A7-21E6-9693-BE08-84993E75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44"/>
            <a:ext cx="12192000" cy="146452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C5B2EED2-A507-C0A5-326F-AFD0404F2AB7}"/>
              </a:ext>
            </a:extLst>
          </p:cNvPr>
          <p:cNvSpPr/>
          <p:nvPr/>
        </p:nvSpPr>
        <p:spPr>
          <a:xfrm>
            <a:off x="2428875" y="180975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CDD16B2-B736-D8C6-1A6C-A66D69F99D38}"/>
              </a:ext>
            </a:extLst>
          </p:cNvPr>
          <p:cNvSpPr/>
          <p:nvPr/>
        </p:nvSpPr>
        <p:spPr>
          <a:xfrm>
            <a:off x="4110990" y="180975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CFF209A1-1572-06EB-F829-919E85CA4B93}"/>
              </a:ext>
            </a:extLst>
          </p:cNvPr>
          <p:cNvSpPr/>
          <p:nvPr/>
        </p:nvSpPr>
        <p:spPr>
          <a:xfrm>
            <a:off x="8201025" y="180975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3BF2EE6C-F9D4-1197-8E38-26C89BFBB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4155"/>
            <a:ext cx="12192000" cy="146452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79BA8946-B294-32A2-BC87-E6020542C701}"/>
              </a:ext>
            </a:extLst>
          </p:cNvPr>
          <p:cNvSpPr/>
          <p:nvPr/>
        </p:nvSpPr>
        <p:spPr>
          <a:xfrm>
            <a:off x="2428875" y="6590686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BF7869C-8DCD-F880-F40C-77DDDC1C6239}"/>
              </a:ext>
            </a:extLst>
          </p:cNvPr>
          <p:cNvSpPr/>
          <p:nvPr/>
        </p:nvSpPr>
        <p:spPr>
          <a:xfrm>
            <a:off x="4110990" y="6590686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77A880B-FC2C-0535-50D0-490EBF88D0CF}"/>
              </a:ext>
            </a:extLst>
          </p:cNvPr>
          <p:cNvSpPr/>
          <p:nvPr/>
        </p:nvSpPr>
        <p:spPr>
          <a:xfrm>
            <a:off x="8201025" y="6590686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rójkąt równoramienny 23">
            <a:extLst>
              <a:ext uri="{FF2B5EF4-FFF2-40B4-BE49-F238E27FC236}">
                <a16:creationId xmlns:a16="http://schemas.microsoft.com/office/drawing/2014/main" id="{AA0CCEAB-C2BD-8CBB-3A15-FB3C9E8088DD}"/>
              </a:ext>
            </a:extLst>
          </p:cNvPr>
          <p:cNvSpPr/>
          <p:nvPr/>
        </p:nvSpPr>
        <p:spPr>
          <a:xfrm>
            <a:off x="4769220" y="163792"/>
            <a:ext cx="2868707" cy="1318720"/>
          </a:xfrm>
          <a:prstGeom prst="triangle">
            <a:avLst>
              <a:gd name="adj" fmla="val 48752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Trójkąt równoramienny 24">
            <a:extLst>
              <a:ext uri="{FF2B5EF4-FFF2-40B4-BE49-F238E27FC236}">
                <a16:creationId xmlns:a16="http://schemas.microsoft.com/office/drawing/2014/main" id="{1CD13D2E-2788-67A6-9CE4-0A6E62E26C41}"/>
              </a:ext>
            </a:extLst>
          </p:cNvPr>
          <p:cNvSpPr/>
          <p:nvPr/>
        </p:nvSpPr>
        <p:spPr>
          <a:xfrm rot="10800000">
            <a:off x="4769221" y="5401888"/>
            <a:ext cx="2868706" cy="1318719"/>
          </a:xfrm>
          <a:prstGeom prst="triangle">
            <a:avLst>
              <a:gd name="adj" fmla="val 50315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6" name="Obraz 25">
            <a:extLst>
              <a:ext uri="{FF2B5EF4-FFF2-40B4-BE49-F238E27FC236}">
                <a16:creationId xmlns:a16="http://schemas.microsoft.com/office/drawing/2014/main" id="{6F4201C7-B469-1F13-CFD2-B6655909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102"/>
            <a:ext cx="12192000" cy="5290990"/>
          </a:xfrm>
          <a:prstGeom prst="rect">
            <a:avLst/>
          </a:prstGeom>
        </p:spPr>
      </p:pic>
      <p:cxnSp>
        <p:nvCxnSpPr>
          <p:cNvPr id="1024" name="Łącznik prosty 1023">
            <a:extLst>
              <a:ext uri="{FF2B5EF4-FFF2-40B4-BE49-F238E27FC236}">
                <a16:creationId xmlns:a16="http://schemas.microsoft.com/office/drawing/2014/main" id="{60111528-AE57-64E9-73A8-1D5993F433BB}"/>
              </a:ext>
            </a:extLst>
          </p:cNvPr>
          <p:cNvCxnSpPr>
            <a:cxnSpLocks/>
          </p:cNvCxnSpPr>
          <p:nvPr/>
        </p:nvCxnSpPr>
        <p:spPr>
          <a:xfrm flipH="1">
            <a:off x="5775960" y="6720607"/>
            <a:ext cx="949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Prostokąt 1029">
            <a:extLst>
              <a:ext uri="{FF2B5EF4-FFF2-40B4-BE49-F238E27FC236}">
                <a16:creationId xmlns:a16="http://schemas.microsoft.com/office/drawing/2014/main" id="{CA99E420-1886-A371-99F8-29D178B40022}"/>
              </a:ext>
            </a:extLst>
          </p:cNvPr>
          <p:cNvSpPr/>
          <p:nvPr/>
        </p:nvSpPr>
        <p:spPr>
          <a:xfrm>
            <a:off x="6136005" y="6729666"/>
            <a:ext cx="11239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9" name="Prostokąt 1028">
            <a:extLst>
              <a:ext uri="{FF2B5EF4-FFF2-40B4-BE49-F238E27FC236}">
                <a16:creationId xmlns:a16="http://schemas.microsoft.com/office/drawing/2014/main" id="{0DB0B7C0-24CB-29E4-AA4D-57108BE54F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2" name="Prostokąt 1031">
            <a:extLst>
              <a:ext uri="{FF2B5EF4-FFF2-40B4-BE49-F238E27FC236}">
                <a16:creationId xmlns:a16="http://schemas.microsoft.com/office/drawing/2014/main" id="{3A053419-DF5F-73BD-85B5-661BA4EF3D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33" name="Prostokąt 1032">
            <a:extLst>
              <a:ext uri="{FF2B5EF4-FFF2-40B4-BE49-F238E27FC236}">
                <a16:creationId xmlns:a16="http://schemas.microsoft.com/office/drawing/2014/main" id="{11B03F84-F34A-CEFA-2A4F-E06650CE86DD}"/>
              </a:ext>
            </a:extLst>
          </p:cNvPr>
          <p:cNvSpPr/>
          <p:nvPr/>
        </p:nvSpPr>
        <p:spPr>
          <a:xfrm>
            <a:off x="0" y="20597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5" name="Prostokąt 1034">
            <a:extLst>
              <a:ext uri="{FF2B5EF4-FFF2-40B4-BE49-F238E27FC236}">
                <a16:creationId xmlns:a16="http://schemas.microsoft.com/office/drawing/2014/main" id="{D3F4491A-1675-9DE2-C6BF-E7720EC53FF7}"/>
              </a:ext>
            </a:extLst>
          </p:cNvPr>
          <p:cNvSpPr/>
          <p:nvPr/>
        </p:nvSpPr>
        <p:spPr>
          <a:xfrm>
            <a:off x="0" y="10299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Picture 2" descr="Miško Hevery na Code Europe - Największym Tech Festivalu w Polsce">
            <a:extLst>
              <a:ext uri="{FF2B5EF4-FFF2-40B4-BE49-F238E27FC236}">
                <a16:creationId xmlns:a16="http://schemas.microsoft.com/office/drawing/2014/main" id="{3D485C22-4251-8B91-F5D0-D7131CD1F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98" y="1197900"/>
            <a:ext cx="2139486" cy="199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210D8469-0E71-E85E-2F02-C513BFC8F5CC}"/>
              </a:ext>
            </a:extLst>
          </p:cNvPr>
          <p:cNvSpPr txBox="1"/>
          <p:nvPr/>
        </p:nvSpPr>
        <p:spPr>
          <a:xfrm>
            <a:off x="336341" y="3611776"/>
            <a:ext cx="3030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Framework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in 2009 by: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Building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highly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interactive</a:t>
            </a:r>
            <a:r>
              <a:rPr lang="pl-PL" dirty="0">
                <a:solidFill>
                  <a:srgbClr val="800000"/>
                </a:solidFill>
                <a:sym typeface="Wingdings" panose="05000000000000000000" pitchFamily="2" charset="2"/>
              </a:rPr>
              <a:t> web </a:t>
            </a:r>
            <a:r>
              <a:rPr lang="pl-PL" dirty="0" err="1">
                <a:solidFill>
                  <a:srgbClr val="800000"/>
                </a:solidFill>
                <a:sym typeface="Wingdings" panose="05000000000000000000" pitchFamily="2" charset="2"/>
              </a:rPr>
              <a:t>applications</a:t>
            </a:r>
            <a:endParaRPr lang="pl-PL" dirty="0">
              <a:solidFill>
                <a:srgbClr val="8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/>
          </a:p>
        </p:txBody>
      </p:sp>
      <p:pic>
        <p:nvPicPr>
          <p:cNvPr id="4" name="Picture 6" descr="Between the Wires: An interview with Vue.js creator Evan You | by Vivian  Cromwell | We've moved to freeCodeCamp.org/news | Medium">
            <a:extLst>
              <a:ext uri="{FF2B5EF4-FFF2-40B4-BE49-F238E27FC236}">
                <a16:creationId xmlns:a16="http://schemas.microsoft.com/office/drawing/2014/main" id="{DEF532F2-A53E-61C4-1125-AF622BEF6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68" y="3429000"/>
            <a:ext cx="2083073" cy="20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DC0BD27-5FFD-173E-D4AE-7CD73B5BC3AC}"/>
              </a:ext>
            </a:extLst>
          </p:cNvPr>
          <p:cNvSpPr txBox="1"/>
          <p:nvPr/>
        </p:nvSpPr>
        <p:spPr>
          <a:xfrm>
            <a:off x="4830961" y="1295949"/>
            <a:ext cx="3245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Framework</a:t>
            </a:r>
          </a:p>
          <a:p>
            <a:endParaRPr lang="pl-PL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in 2014 by: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Creating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huge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web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applications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with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ubgrading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data</a:t>
            </a:r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8" descr="Team – React">
            <a:extLst>
              <a:ext uri="{FF2B5EF4-FFF2-40B4-BE49-F238E27FC236}">
                <a16:creationId xmlns:a16="http://schemas.microsoft.com/office/drawing/2014/main" id="{9A20EB4D-E2DF-4457-173F-15BBB5C6E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153" y="1229630"/>
            <a:ext cx="3343835" cy="18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34F04D8-052F-F3BA-EC1C-5BFBAD01FF2A}"/>
              </a:ext>
            </a:extLst>
          </p:cNvPr>
          <p:cNvSpPr txBox="1"/>
          <p:nvPr/>
        </p:nvSpPr>
        <p:spPr>
          <a:xfrm>
            <a:off x="8580349" y="3429000"/>
            <a:ext cx="3334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Library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in 2013 by: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Adaptable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user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interfaces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sophisticated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single-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page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applications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33E0C966-631A-7A6D-2EB5-70063F3A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66" y="339323"/>
            <a:ext cx="450496" cy="4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feature-vuejs – PrimeFaces">
            <a:extLst>
              <a:ext uri="{FF2B5EF4-FFF2-40B4-BE49-F238E27FC236}">
                <a16:creationId xmlns:a16="http://schemas.microsoft.com/office/drawing/2014/main" id="{791714C5-BF57-126C-C0AE-0C4E225C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15" y="374646"/>
            <a:ext cx="415173" cy="41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CSS Logos: React logo - DEV Community 👩‍💻👨‍💻">
            <a:extLst>
              <a:ext uri="{FF2B5EF4-FFF2-40B4-BE49-F238E27FC236}">
                <a16:creationId xmlns:a16="http://schemas.microsoft.com/office/drawing/2014/main" id="{D4871303-4FDA-8064-DA4C-EB42A6D97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590" y="378573"/>
            <a:ext cx="398389" cy="3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72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B4C031A7-21E6-9693-BE08-84993E75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44"/>
            <a:ext cx="12192000" cy="146452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C5B2EED2-A507-C0A5-326F-AFD0404F2AB7}"/>
              </a:ext>
            </a:extLst>
          </p:cNvPr>
          <p:cNvSpPr/>
          <p:nvPr/>
        </p:nvSpPr>
        <p:spPr>
          <a:xfrm>
            <a:off x="2428875" y="180975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CDD16B2-B736-D8C6-1A6C-A66D69F99D38}"/>
              </a:ext>
            </a:extLst>
          </p:cNvPr>
          <p:cNvSpPr/>
          <p:nvPr/>
        </p:nvSpPr>
        <p:spPr>
          <a:xfrm>
            <a:off x="4110990" y="180975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CFF209A1-1572-06EB-F829-919E85CA4B93}"/>
              </a:ext>
            </a:extLst>
          </p:cNvPr>
          <p:cNvSpPr/>
          <p:nvPr/>
        </p:nvSpPr>
        <p:spPr>
          <a:xfrm>
            <a:off x="8201025" y="180975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3BF2EE6C-F9D4-1197-8E38-26C89BFBB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4155"/>
            <a:ext cx="12192000" cy="146452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79BA8946-B294-32A2-BC87-E6020542C701}"/>
              </a:ext>
            </a:extLst>
          </p:cNvPr>
          <p:cNvSpPr/>
          <p:nvPr/>
        </p:nvSpPr>
        <p:spPr>
          <a:xfrm>
            <a:off x="2428875" y="6590686"/>
            <a:ext cx="1632585" cy="102870"/>
          </a:xfrm>
          <a:prstGeom prst="rect">
            <a:avLst/>
          </a:prstGeom>
          <a:solidFill>
            <a:srgbClr val="E85D5D"/>
          </a:solidFill>
          <a:ln>
            <a:solidFill>
              <a:srgbClr val="E8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BF7869C-8DCD-F880-F40C-77DDDC1C6239}"/>
              </a:ext>
            </a:extLst>
          </p:cNvPr>
          <p:cNvSpPr/>
          <p:nvPr/>
        </p:nvSpPr>
        <p:spPr>
          <a:xfrm>
            <a:off x="4110990" y="6590686"/>
            <a:ext cx="4040505" cy="102870"/>
          </a:xfrm>
          <a:prstGeom prst="rect">
            <a:avLst/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77A880B-FC2C-0535-50D0-490EBF88D0CF}"/>
              </a:ext>
            </a:extLst>
          </p:cNvPr>
          <p:cNvSpPr/>
          <p:nvPr/>
        </p:nvSpPr>
        <p:spPr>
          <a:xfrm>
            <a:off x="8201025" y="6590686"/>
            <a:ext cx="1632585" cy="102870"/>
          </a:xfrm>
          <a:prstGeom prst="rect">
            <a:avLst/>
          </a:prstGeom>
          <a:solidFill>
            <a:srgbClr val="78CFEA"/>
          </a:solidFill>
          <a:ln>
            <a:solidFill>
              <a:srgbClr val="78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rójkąt równoramienny 23">
            <a:extLst>
              <a:ext uri="{FF2B5EF4-FFF2-40B4-BE49-F238E27FC236}">
                <a16:creationId xmlns:a16="http://schemas.microsoft.com/office/drawing/2014/main" id="{AA0CCEAB-C2BD-8CBB-3A15-FB3C9E8088DD}"/>
              </a:ext>
            </a:extLst>
          </p:cNvPr>
          <p:cNvSpPr/>
          <p:nvPr/>
        </p:nvSpPr>
        <p:spPr>
          <a:xfrm>
            <a:off x="4769220" y="163792"/>
            <a:ext cx="2868707" cy="1318720"/>
          </a:xfrm>
          <a:prstGeom prst="triangle">
            <a:avLst>
              <a:gd name="adj" fmla="val 48752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Trójkąt równoramienny 24">
            <a:extLst>
              <a:ext uri="{FF2B5EF4-FFF2-40B4-BE49-F238E27FC236}">
                <a16:creationId xmlns:a16="http://schemas.microsoft.com/office/drawing/2014/main" id="{1CD13D2E-2788-67A6-9CE4-0A6E62E26C41}"/>
              </a:ext>
            </a:extLst>
          </p:cNvPr>
          <p:cNvSpPr/>
          <p:nvPr/>
        </p:nvSpPr>
        <p:spPr>
          <a:xfrm rot="10800000">
            <a:off x="4769221" y="5401888"/>
            <a:ext cx="2868706" cy="1318719"/>
          </a:xfrm>
          <a:prstGeom prst="triangle">
            <a:avLst>
              <a:gd name="adj" fmla="val 50315"/>
            </a:avLst>
          </a:prstGeom>
          <a:solidFill>
            <a:srgbClr val="62E68A"/>
          </a:solidFill>
          <a:ln>
            <a:solidFill>
              <a:srgbClr val="62E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6" name="Obraz 25">
            <a:extLst>
              <a:ext uri="{FF2B5EF4-FFF2-40B4-BE49-F238E27FC236}">
                <a16:creationId xmlns:a16="http://schemas.microsoft.com/office/drawing/2014/main" id="{6F4201C7-B469-1F13-CFD2-B6655909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102"/>
            <a:ext cx="12192000" cy="5290990"/>
          </a:xfrm>
          <a:prstGeom prst="rect">
            <a:avLst/>
          </a:prstGeom>
        </p:spPr>
      </p:pic>
      <p:cxnSp>
        <p:nvCxnSpPr>
          <p:cNvPr id="1024" name="Łącznik prosty 1023">
            <a:extLst>
              <a:ext uri="{FF2B5EF4-FFF2-40B4-BE49-F238E27FC236}">
                <a16:creationId xmlns:a16="http://schemas.microsoft.com/office/drawing/2014/main" id="{60111528-AE57-64E9-73A8-1D5993F433BB}"/>
              </a:ext>
            </a:extLst>
          </p:cNvPr>
          <p:cNvCxnSpPr>
            <a:cxnSpLocks/>
          </p:cNvCxnSpPr>
          <p:nvPr/>
        </p:nvCxnSpPr>
        <p:spPr>
          <a:xfrm flipH="1">
            <a:off x="5775960" y="6720607"/>
            <a:ext cx="949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Prostokąt 1029">
            <a:extLst>
              <a:ext uri="{FF2B5EF4-FFF2-40B4-BE49-F238E27FC236}">
                <a16:creationId xmlns:a16="http://schemas.microsoft.com/office/drawing/2014/main" id="{CA99E420-1886-A371-99F8-29D178B40022}"/>
              </a:ext>
            </a:extLst>
          </p:cNvPr>
          <p:cNvSpPr/>
          <p:nvPr/>
        </p:nvSpPr>
        <p:spPr>
          <a:xfrm>
            <a:off x="6136005" y="6729666"/>
            <a:ext cx="11239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9" name="Prostokąt 1028">
            <a:extLst>
              <a:ext uri="{FF2B5EF4-FFF2-40B4-BE49-F238E27FC236}">
                <a16:creationId xmlns:a16="http://schemas.microsoft.com/office/drawing/2014/main" id="{0DB0B7C0-24CB-29E4-AA4D-57108BE54F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2" name="Prostokąt 1031">
            <a:extLst>
              <a:ext uri="{FF2B5EF4-FFF2-40B4-BE49-F238E27FC236}">
                <a16:creationId xmlns:a16="http://schemas.microsoft.com/office/drawing/2014/main" id="{3A053419-DF5F-73BD-85B5-661BA4EF3D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33" name="Prostokąt 1032">
            <a:extLst>
              <a:ext uri="{FF2B5EF4-FFF2-40B4-BE49-F238E27FC236}">
                <a16:creationId xmlns:a16="http://schemas.microsoft.com/office/drawing/2014/main" id="{11B03F84-F34A-CEFA-2A4F-E06650CE86DD}"/>
              </a:ext>
            </a:extLst>
          </p:cNvPr>
          <p:cNvSpPr/>
          <p:nvPr/>
        </p:nvSpPr>
        <p:spPr>
          <a:xfrm>
            <a:off x="0" y="20597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5" name="Prostokąt 1034">
            <a:extLst>
              <a:ext uri="{FF2B5EF4-FFF2-40B4-BE49-F238E27FC236}">
                <a16:creationId xmlns:a16="http://schemas.microsoft.com/office/drawing/2014/main" id="{D3F4491A-1675-9DE2-C6BF-E7720EC53FF7}"/>
              </a:ext>
            </a:extLst>
          </p:cNvPr>
          <p:cNvSpPr/>
          <p:nvPr/>
        </p:nvSpPr>
        <p:spPr>
          <a:xfrm>
            <a:off x="0" y="10299"/>
            <a:ext cx="12192000" cy="6858000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" name="Łącznik prosty 1">
            <a:extLst>
              <a:ext uri="{FF2B5EF4-FFF2-40B4-BE49-F238E27FC236}">
                <a16:creationId xmlns:a16="http://schemas.microsoft.com/office/drawing/2014/main" id="{8798780D-19A4-DE1B-2C33-8E65230B65A5}"/>
              </a:ext>
            </a:extLst>
          </p:cNvPr>
          <p:cNvCxnSpPr>
            <a:cxnSpLocks/>
          </p:cNvCxnSpPr>
          <p:nvPr/>
        </p:nvCxnSpPr>
        <p:spPr>
          <a:xfrm flipH="1">
            <a:off x="5775960" y="6720607"/>
            <a:ext cx="949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>
            <a:extLst>
              <a:ext uri="{FF2B5EF4-FFF2-40B4-BE49-F238E27FC236}">
                <a16:creationId xmlns:a16="http://schemas.microsoft.com/office/drawing/2014/main" id="{44123589-435C-8D95-B242-6186B256932B}"/>
              </a:ext>
            </a:extLst>
          </p:cNvPr>
          <p:cNvSpPr/>
          <p:nvPr/>
        </p:nvSpPr>
        <p:spPr>
          <a:xfrm>
            <a:off x="6136005" y="6729666"/>
            <a:ext cx="11239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Picture 10" descr="feature-vuejs – PrimeFaces">
            <a:extLst>
              <a:ext uri="{FF2B5EF4-FFF2-40B4-BE49-F238E27FC236}">
                <a16:creationId xmlns:a16="http://schemas.microsoft.com/office/drawing/2014/main" id="{58E26D9C-BE3E-3886-43F4-0724E0C12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15" y="374646"/>
            <a:ext cx="415173" cy="41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E62DB037-45AD-04EE-0DD7-8AA5A4EA28C2}"/>
              </a:ext>
            </a:extLst>
          </p:cNvPr>
          <p:cNvSpPr/>
          <p:nvPr/>
        </p:nvSpPr>
        <p:spPr>
          <a:xfrm>
            <a:off x="4110990" y="137392"/>
            <a:ext cx="4025890" cy="6556164"/>
          </a:xfrm>
          <a:prstGeom prst="rect">
            <a:avLst/>
          </a:prstGeom>
          <a:noFill/>
          <a:ln w="38100">
            <a:solidFill>
              <a:srgbClr val="62E68A"/>
            </a:solidFill>
          </a:ln>
          <a:effectLst>
            <a:glow rad="546100">
              <a:srgbClr val="00B050">
                <a:alpha val="56000"/>
              </a:srgbClr>
            </a:glo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FBA071EB-4533-CEFA-89E4-5C2D9B1D9786}"/>
              </a:ext>
            </a:extLst>
          </p:cNvPr>
          <p:cNvSpPr/>
          <p:nvPr/>
        </p:nvSpPr>
        <p:spPr>
          <a:xfrm>
            <a:off x="7429050" y="-1354573"/>
            <a:ext cx="5969733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D3F5375-DBC9-E3D9-88E0-EC239DE731B2}"/>
              </a:ext>
            </a:extLst>
          </p:cNvPr>
          <p:cNvSpPr/>
          <p:nvPr/>
        </p:nvSpPr>
        <p:spPr>
          <a:xfrm>
            <a:off x="-1149628" y="-1375170"/>
            <a:ext cx="5969733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158AD91-8645-7C01-4ACC-F350A749F52B}"/>
              </a:ext>
            </a:extLst>
          </p:cNvPr>
          <p:cNvSpPr/>
          <p:nvPr/>
        </p:nvSpPr>
        <p:spPr>
          <a:xfrm>
            <a:off x="-1527004" y="-1222770"/>
            <a:ext cx="6022804" cy="9665730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51F04BC3-1C58-9266-494C-9CA3291A1F7D}"/>
              </a:ext>
            </a:extLst>
          </p:cNvPr>
          <p:cNvSpPr/>
          <p:nvPr/>
        </p:nvSpPr>
        <p:spPr>
          <a:xfrm>
            <a:off x="7678599" y="-1222771"/>
            <a:ext cx="5969733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64C46F2-E861-050F-DA50-1EA1E81405F8}"/>
              </a:ext>
            </a:extLst>
          </p:cNvPr>
          <p:cNvSpPr/>
          <p:nvPr/>
        </p:nvSpPr>
        <p:spPr>
          <a:xfrm>
            <a:off x="-2865579" y="-977773"/>
            <a:ext cx="5969733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9D3D1E53-9E7B-7564-6EEA-65C21F6305FB}"/>
              </a:ext>
            </a:extLst>
          </p:cNvPr>
          <p:cNvSpPr/>
          <p:nvPr/>
        </p:nvSpPr>
        <p:spPr>
          <a:xfrm>
            <a:off x="8854625" y="-827302"/>
            <a:ext cx="5969733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C9DEB3CB-11D7-E1D8-78FE-94B9CFB9A99D}"/>
              </a:ext>
            </a:extLst>
          </p:cNvPr>
          <p:cNvSpPr/>
          <p:nvPr/>
        </p:nvSpPr>
        <p:spPr>
          <a:xfrm>
            <a:off x="-3929615" y="-1070370"/>
            <a:ext cx="5969733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793B4617-0AF1-5C91-FA9D-22C69F0FBD1D}"/>
              </a:ext>
            </a:extLst>
          </p:cNvPr>
          <p:cNvSpPr/>
          <p:nvPr/>
        </p:nvSpPr>
        <p:spPr>
          <a:xfrm>
            <a:off x="9975184" y="-1222771"/>
            <a:ext cx="5969733" cy="9608339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5B15A85-F10B-29BC-410C-350BC70F4C1E}"/>
              </a:ext>
            </a:extLst>
          </p:cNvPr>
          <p:cNvSpPr txBox="1"/>
          <p:nvPr/>
        </p:nvSpPr>
        <p:spPr>
          <a:xfrm>
            <a:off x="4830961" y="1295949"/>
            <a:ext cx="3245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Framework</a:t>
            </a:r>
          </a:p>
          <a:p>
            <a:endParaRPr lang="pl-PL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Created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in 2014 by: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Creating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huge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web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applications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with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ubgrading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data</a:t>
            </a:r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3" name="Picture 6" descr="Between the Wires: An interview with Vue.js creator Evan You | by Vivian  Cromwell | We've moved to freeCodeCamp.org/news | Medium">
            <a:extLst>
              <a:ext uri="{FF2B5EF4-FFF2-40B4-BE49-F238E27FC236}">
                <a16:creationId xmlns:a16="http://schemas.microsoft.com/office/drawing/2014/main" id="{66D1FDDE-3B2E-5DC0-B5EB-C0ECD79CC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68" y="3429000"/>
            <a:ext cx="2083073" cy="20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Prostokąt 26">
            <a:extLst>
              <a:ext uri="{FF2B5EF4-FFF2-40B4-BE49-F238E27FC236}">
                <a16:creationId xmlns:a16="http://schemas.microsoft.com/office/drawing/2014/main" id="{2A3B9D1D-0AF4-6468-1082-A74CEFB6AE0F}"/>
              </a:ext>
            </a:extLst>
          </p:cNvPr>
          <p:cNvSpPr/>
          <p:nvPr/>
        </p:nvSpPr>
        <p:spPr>
          <a:xfrm>
            <a:off x="8557846" y="-5767754"/>
            <a:ext cx="2391508" cy="773723"/>
          </a:xfrm>
          <a:prstGeom prst="rect">
            <a:avLst/>
          </a:prstGeom>
          <a:ln>
            <a:solidFill>
              <a:srgbClr val="E4F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78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42A4065C-9C17-149A-28A8-73BF955FDB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F7E9"/>
          </a:solidFill>
          <a:ln>
            <a:solidFill>
              <a:srgbClr val="E4F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14D9D67-189F-A352-3937-AD6E110D2D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62E68A"/>
            </a:solidFill>
          </a:ln>
          <a:effectLst>
            <a:glow rad="546100">
              <a:srgbClr val="00B050">
                <a:alpha val="56000"/>
              </a:srgbClr>
            </a:glo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FF7D-DECC-2344-8166-03625154B1E1}"/>
              </a:ext>
            </a:extLst>
          </p:cNvPr>
          <p:cNvSpPr/>
          <p:nvPr/>
        </p:nvSpPr>
        <p:spPr>
          <a:xfrm>
            <a:off x="-650240" y="260866"/>
            <a:ext cx="13492480" cy="877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4EB3E9-C3F8-66E3-3A84-600FDF6E3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67620"/>
            <a:ext cx="2616518" cy="226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B3677DC0-9E8F-D880-BB0F-CA9B243C5748}"/>
              </a:ext>
            </a:extLst>
          </p:cNvPr>
          <p:cNvSpPr txBox="1"/>
          <p:nvPr/>
        </p:nvSpPr>
        <p:spPr>
          <a:xfrm>
            <a:off x="3921760" y="237728"/>
            <a:ext cx="651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dirty="0">
                <a:solidFill>
                  <a:schemeClr val="accent6">
                    <a:lumMod val="50000"/>
                  </a:schemeClr>
                </a:solidFill>
              </a:rPr>
              <a:t>VUE – WHAT IS IT?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BB8E6FC-0D7B-4727-2F5B-0AC828FE0D5D}"/>
              </a:ext>
            </a:extLst>
          </p:cNvPr>
          <p:cNvSpPr txBox="1"/>
          <p:nvPr/>
        </p:nvSpPr>
        <p:spPr>
          <a:xfrm>
            <a:off x="2395379" y="2319159"/>
            <a:ext cx="519176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Uses</a:t>
            </a:r>
            <a:r>
              <a:rPr lang="pl-PL" sz="2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JavaScript (and </a:t>
            </a:r>
            <a:r>
              <a:rPr lang="pl-PL" sz="28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TypeScript</a:t>
            </a:r>
            <a:r>
              <a:rPr lang="pl-PL" sz="2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800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Considered</a:t>
            </a:r>
            <a:r>
              <a:rPr lang="pl-PL" sz="2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as </a:t>
            </a:r>
            <a:r>
              <a:rPr lang="pl-PL" sz="28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child</a:t>
            </a:r>
            <a:r>
              <a:rPr lang="pl-PL" sz="2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of </a:t>
            </a:r>
            <a:r>
              <a:rPr lang="pl-PL" sz="28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React</a:t>
            </a:r>
            <a:r>
              <a:rPr lang="pl-PL" sz="2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pl-PL" sz="28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Angular</a:t>
            </a:r>
            <a:r>
              <a:rPr lang="pl-PL" sz="2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800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Uses</a:t>
            </a:r>
            <a:r>
              <a:rPr lang="pl-PL" sz="2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MVC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2800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2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Works with CBA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969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Panoramiczny</PresentationFormat>
  <Paragraphs>120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Maria Menio</dc:creator>
  <cp:lastModifiedBy>Maria Menio</cp:lastModifiedBy>
  <cp:revision>1</cp:revision>
  <dcterms:created xsi:type="dcterms:W3CDTF">2023-03-20T22:43:38Z</dcterms:created>
  <dcterms:modified xsi:type="dcterms:W3CDTF">2023-03-20T22:43:48Z</dcterms:modified>
</cp:coreProperties>
</file>