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Layouts/slideLayout8.xml" ContentType="application/vnd.openxmlformats-officedocument.presentationml.slideLayout+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14.xml" ContentType="application/vnd.openxmlformats-officedocument.presentationml.notesSlide+xml"/>
  <Override PartName="/ppt/notesMasters/notesMaster1.xml" ContentType="application/vnd.openxmlformats-officedocument.presentationml.notesMaster+xml"/>
  <Override PartName="/ppt/theme/theme2.xml" ContentType="application/vnd.openxmlformats-officedocument.theme+xml"/>
  <Override PartName="/ppt/theme/theme1.xml" ContentType="application/vnd.openxmlformats-officedocument.theme+xml"/>
  <Override PartName="/ppt/theme/theme3.xml" ContentType="application/vnd.openxmlformats-officedocument.theme+xml"/>
  <Override PartName="/ppt/viewProps.xml" ContentType="application/vnd.openxmlformats-officedocument.presentationml.viewProps+xml"/>
  <Override PartName="/ppt/tableStyles.xml" ContentType="application/vnd.openxmlformats-officedocument.presentationml.tableStyles+xml"/>
  <Override PartName="/ppt/presProps.xml" ContentType="application/vnd.openxmlformats-officedocument.presentationml.presProps+xml"/>
  <Override PartName="/docProps/core.xml" ContentType="application/vnd.openxmlformats-package.core-properties+xml"/>
  <Override PartName="/docProps/app.xml" ContentType="application/vnd.openxmlformats-officedocument.extended-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62" r:id="rId1"/>
    <p:sldMasterId id="2147483663" r:id="rId2"/>
  </p:sldMasterIdLst>
  <p:notesMasterIdLst>
    <p:notesMasterId r:id="rId27"/>
  </p:notesMasterIdLst>
  <p:sldIdLst>
    <p:sldId id="256" r:id="rId3"/>
    <p:sldId id="257" r:id="rId4"/>
    <p:sldId id="258" r:id="rId5"/>
    <p:sldId id="259" r:id="rId6"/>
    <p:sldId id="260" r:id="rId7"/>
    <p:sldId id="261" r:id="rId8"/>
    <p:sldId id="262" r:id="rId9"/>
    <p:sldId id="263" r:id="rId10"/>
    <p:sldId id="264" r:id="rId11"/>
    <p:sldId id="265" r:id="rId12"/>
    <p:sldId id="266" r:id="rId13"/>
    <p:sldId id="279"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Lst>
  <p:sldSz cx="9144000" cy="5143500" type="screen16x9"/>
  <p:notesSz cx="6858000" cy="9144000"/>
  <p:embeddedFontLst>
    <p:embeddedFont>
      <p:font typeface="Google Sans" panose="020B0604020202020204" charset="0"/>
      <p:regular r:id="rId28"/>
      <p:bold r:id="rId29"/>
      <p:italic r:id="rId30"/>
      <p:boldItalic r:id="rId31"/>
    </p:embeddedFont>
    <p:embeddedFont>
      <p:font typeface="Merriweather" panose="00000500000000000000" pitchFamily="2" charset="0"/>
      <p:regular r:id="rId32"/>
      <p:bold r:id="rId33"/>
      <p:italic r:id="rId34"/>
      <p:boldItalic r:id="rId35"/>
    </p:embeddedFont>
    <p:embeddedFont>
      <p:font typeface="Open Sans" panose="020B0606030504020204" pitchFamily="34" charset="0"/>
      <p:regular r:id="rId36"/>
      <p:bold r:id="rId37"/>
      <p:italic r:id="rId38"/>
      <p:boldItalic r:id="rId39"/>
    </p:embeddedFont>
    <p:embeddedFont>
      <p:font typeface="Roboto" panose="02000000000000000000" pitchFamily="2" charset="0"/>
      <p:regular r:id="rId40"/>
      <p:bold r:id="rId41"/>
      <p:italic r:id="rId42"/>
      <p:boldItalic r:id="rId43"/>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5231" autoAdjust="0"/>
  </p:normalViewPr>
  <p:slideViewPr>
    <p:cSldViewPr snapToGrid="0">
      <p:cViewPr varScale="1">
        <p:scale>
          <a:sx n="120" d="100"/>
          <a:sy n="120" d="100"/>
        </p:scale>
        <p:origin x="56" y="88"/>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font" Target="fonts/font12.fntdata"/><Relationship Id="rId21" Type="http://schemas.openxmlformats.org/officeDocument/2006/relationships/slide" Target="slides/slide19.xml"/><Relationship Id="rId34" Type="http://schemas.openxmlformats.org/officeDocument/2006/relationships/font" Target="fonts/font7.fntdata"/><Relationship Id="rId42" Type="http://schemas.openxmlformats.org/officeDocument/2006/relationships/font" Target="fonts/font15.fntdata"/><Relationship Id="rId47" Type="http://schemas.openxmlformats.org/officeDocument/2006/relationships/tableStyles" Target="tableStyles.xml"/><Relationship Id="rId50" Type="http://schemas.openxmlformats.org/officeDocument/2006/relationships/customXml" Target="../customXml/item3.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font" Target="fonts/font2.fntdata"/><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font" Target="fonts/font5.fntdata"/><Relationship Id="rId37" Type="http://schemas.openxmlformats.org/officeDocument/2006/relationships/font" Target="fonts/font10.fntdata"/><Relationship Id="rId40" Type="http://schemas.openxmlformats.org/officeDocument/2006/relationships/font" Target="fonts/font13.fntdata"/><Relationship Id="rId45"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font" Target="fonts/font1.fntdata"/><Relationship Id="rId36" Type="http://schemas.openxmlformats.org/officeDocument/2006/relationships/font" Target="fonts/font9.fntdata"/><Relationship Id="rId49" Type="http://schemas.openxmlformats.org/officeDocument/2006/relationships/customXml" Target="../customXml/item2.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font" Target="fonts/font4.fntdata"/><Relationship Id="rId44"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notesMaster" Target="notesMasters/notesMaster1.xml"/><Relationship Id="rId30" Type="http://schemas.openxmlformats.org/officeDocument/2006/relationships/font" Target="fonts/font3.fntdata"/><Relationship Id="rId35" Type="http://schemas.openxmlformats.org/officeDocument/2006/relationships/font" Target="fonts/font8.fntdata"/><Relationship Id="rId43" Type="http://schemas.openxmlformats.org/officeDocument/2006/relationships/font" Target="fonts/font16.fntdata"/><Relationship Id="rId48" Type="http://schemas.openxmlformats.org/officeDocument/2006/relationships/customXml" Target="../customXml/item1.xml"/><Relationship Id="rId8" Type="http://schemas.openxmlformats.org/officeDocument/2006/relationships/slide" Target="slides/slide6.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font" Target="fonts/font6.fntdata"/><Relationship Id="rId38" Type="http://schemas.openxmlformats.org/officeDocument/2006/relationships/font" Target="fonts/font11.fntdata"/><Relationship Id="rId46" Type="http://schemas.openxmlformats.org/officeDocument/2006/relationships/theme" Target="theme/theme1.xml"/><Relationship Id="rId20" Type="http://schemas.openxmlformats.org/officeDocument/2006/relationships/slide" Target="slides/slide18.xml"/><Relationship Id="rId41" Type="http://schemas.openxmlformats.org/officeDocument/2006/relationships/font" Target="fonts/font14.fntdata"/><Relationship Id="rId1" Type="http://schemas.openxmlformats.org/officeDocument/2006/relationships/slideMaster" Target="slideMasters/slideMaster1.xml"/><Relationship Id="rId6" Type="http://schemas.openxmlformats.org/officeDocument/2006/relationships/slide" Target="slides/slide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s://developer.android.com/kotlin/first" TargetMode="External"/><Relationship Id="rId2" Type="http://schemas.openxmlformats.org/officeDocument/2006/relationships/slide" Target="../slides/slide10.xml"/><Relationship Id="rId1" Type="http://schemas.openxmlformats.org/officeDocument/2006/relationships/notesMaster" Target="../notesMasters/notesMaster1.xml"/><Relationship Id="rId6" Type="http://schemas.openxmlformats.org/officeDocument/2006/relationships/hyperlink" Target="https://developer.android.com/kotlin/coroutines" TargetMode="External"/><Relationship Id="rId5" Type="http://schemas.openxmlformats.org/officeDocument/2006/relationships/hyperlink" Target="https://developer.android.com/kotlin/learn#interoperability" TargetMode="External"/><Relationship Id="rId4" Type="http://schemas.openxmlformats.org/officeDocument/2006/relationships/hyperlink" Target="https://kotlinlang.org/docs/reference/null-safety.html" TargetMode="External"/></Relationships>
</file>

<file path=ppt/notesSlides/_rels/notesSlide11.xml.rels><?xml version="1.0" encoding="UTF-8" standalone="yes"?>
<Relationships xmlns="http://schemas.openxmlformats.org/package/2006/relationships"><Relationship Id="rId3" Type="http://schemas.openxmlformats.org/officeDocument/2006/relationships/hyperlink" Target="https://kotlinlang.org/docs/reference/idioms.html" TargetMode="External"/><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3" Type="http://schemas.openxmlformats.org/officeDocument/2006/relationships/hyperlink" Target="https://developer.android.com/courses/android-development-with-kotlin/course" TargetMode="External"/><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google.dev/help" TargetMode="External"/><Relationship Id="rId2" Type="http://schemas.openxmlformats.org/officeDocument/2006/relationships/slide" Target="../slides/slide20.xml"/><Relationship Id="rId1" Type="http://schemas.openxmlformats.org/officeDocument/2006/relationships/notesMaster" Target="../notesMasters/notesMaster1.xml"/><Relationship Id="rId4" Type="http://schemas.openxmlformats.org/officeDocument/2006/relationships/hyperlink" Target="https://google.dev/u/me" TargetMode="Externa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3" Type="http://schemas.openxmlformats.org/officeDocument/2006/relationships/hyperlink" Target="https://android-developers.googleblog.com/2017/05/android-announces-support-for-kotlin.html" TargetMode="External"/><Relationship Id="rId2" Type="http://schemas.openxmlformats.org/officeDocument/2006/relationships/slide" Target="../slides/slide8.xml"/><Relationship Id="rId1" Type="http://schemas.openxmlformats.org/officeDocument/2006/relationships/notesMaster" Target="../notesMasters/notesMaster1.xml"/><Relationship Id="rId5" Type="http://schemas.openxmlformats.org/officeDocument/2006/relationships/hyperlink" Target="https://kotlinlang.org/foundation/kotlin-foundation.html" TargetMode="External"/><Relationship Id="rId4" Type="http://schemas.openxmlformats.org/officeDocument/2006/relationships/hyperlink" Target="https://android-developers.googleblog.com/2019/05/google-io-2019-empowering-developers-to-build-experiences-on-Android-Play.html" TargetMode="Externa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s://kotlinlang.org/assets/kotlin-media-kit.pdf" TargetMode="External"/><Relationship Id="rId7" Type="http://schemas.openxmlformats.org/officeDocument/2006/relationships/hyperlink" Target="https://developer.android.com/kotlin/stories" TargetMode="External"/><Relationship Id="rId2" Type="http://schemas.openxmlformats.org/officeDocument/2006/relationships/slide" Target="../slides/slide9.xml"/><Relationship Id="rId1" Type="http://schemas.openxmlformats.org/officeDocument/2006/relationships/notesMaster" Target="../notesMasters/notesMaster1.xml"/><Relationship Id="rId6" Type="http://schemas.openxmlformats.org/officeDocument/2006/relationships/hyperlink" Target="https://kotlinlang.org/docs/reference/evolution/kotlin-evolution.html" TargetMode="External"/><Relationship Id="rId5" Type="http://schemas.openxmlformats.org/officeDocument/2006/relationships/hyperlink" Target="https://blog.jetbrains.com/kotlin/2016/02/kotlin-1-0-released-pragmatic-language-for-jvm-and-android/" TargetMode="External"/><Relationship Id="rId4" Type="http://schemas.openxmlformats.org/officeDocument/2006/relationships/hyperlink" Target="https://insights.stackoverflow.com/survey/2020#technology-most-loved-dreaded-and-wanted-languages"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5"/>
        <p:cNvGrpSpPr/>
        <p:nvPr/>
      </p:nvGrpSpPr>
      <p:grpSpPr>
        <a:xfrm>
          <a:off x="0" y="0"/>
          <a:ext cx="0" cy="0"/>
          <a:chOff x="0" y="0"/>
          <a:chExt cx="0" cy="0"/>
        </a:xfrm>
      </p:grpSpPr>
      <p:sp>
        <p:nvSpPr>
          <p:cNvPr id="76" name="Google Shape;76;gb8813d4be4_1_186: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 name="Google Shape;77;gb8813d4be4_1_18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
        <p:cNvGrpSpPr/>
        <p:nvPr/>
      </p:nvGrpSpPr>
      <p:grpSpPr>
        <a:xfrm>
          <a:off x="0" y="0"/>
          <a:ext cx="0" cy="0"/>
          <a:chOff x="0" y="0"/>
          <a:chExt cx="0" cy="0"/>
        </a:xfrm>
      </p:grpSpPr>
      <p:sp>
        <p:nvSpPr>
          <p:cNvPr id="143" name="Google Shape;143;gb8813d4be4_1_24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 name="Google Shape;144;gb8813d4be4_1_2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Here are some key benefits on why to use Kotlin for Android.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Expressive and concise: </a:t>
            </a:r>
            <a:r>
              <a:rPr lang="en">
                <a:solidFill>
                  <a:schemeClr val="dk1"/>
                </a:solidFill>
              </a:rPr>
              <a:t>With Kotlin, you can express your ideas with less lines of code. There is less boilerplate code. This means development time can be quicker and maintenance is easier. Kotlin also has type inference, so you can omit data types if the Kotlin compiler can infer it, which makes the code more concise.</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Safer code:</a:t>
            </a:r>
            <a:r>
              <a:rPr lang="en">
                <a:solidFill>
                  <a:schemeClr val="dk1"/>
                </a:solidFill>
              </a:rPr>
              <a:t> Kotlin also has language features to help you avoid common programming errors. For example, the type system in Kotlin helps you avoid NullPointerExceptions in your code, which can lead to less crashes in an app.</a:t>
            </a:r>
            <a:endParaRPr>
              <a:solidFill>
                <a:schemeClr val="dk1"/>
              </a:solidFill>
            </a:endParaRPr>
          </a:p>
          <a:p>
            <a:pPr marL="0" lvl="0" indent="0" algn="l" rtl="0">
              <a:spcBef>
                <a:spcPts val="0"/>
              </a:spcBef>
              <a:spcAft>
                <a:spcPts val="0"/>
              </a:spcAft>
              <a:buClr>
                <a:schemeClr val="dk1"/>
              </a:buClr>
              <a:buSzPts val="1100"/>
              <a:buFont typeface="Arial"/>
              <a:buNone/>
            </a:pPr>
            <a:endParaRPr b="1">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Interoperable:</a:t>
            </a:r>
            <a:r>
              <a:rPr lang="en">
                <a:solidFill>
                  <a:schemeClr val="dk1"/>
                </a:solidFill>
              </a:rPr>
              <a:t> Kotlin is 100% interoperable with the Java programming language. That means you can use existing Java classes and libraries with your Kotlin code. You can add Kotlin to an existing Java project, and there’s even a tool to help you convert Java code into Kotlin code.</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Structured Concurrency: </a:t>
            </a:r>
            <a:r>
              <a:rPr lang="en">
                <a:solidFill>
                  <a:schemeClr val="dk1"/>
                </a:solidFill>
              </a:rPr>
              <a:t>With Kotlin coroutines, asynchronous code is as straightforward to work with as blocking code. This simplifies background task management (e.g., for network calls or accessing the database). Using coroutines is the recommended solution for asynchronous programming on Android. </a:t>
            </a:r>
            <a:endParaRPr>
              <a:solidFill>
                <a:schemeClr val="dk1"/>
              </a:solidFill>
            </a:endParaRPr>
          </a:p>
          <a:p>
            <a:pPr marL="0" lvl="0" indent="0" algn="l" rtl="0">
              <a:spcBef>
                <a:spcPts val="0"/>
              </a:spcBef>
              <a:spcAft>
                <a:spcPts val="0"/>
              </a:spcAft>
              <a:buNone/>
            </a:pPr>
            <a:endParaRPr b="1">
              <a:solidFill>
                <a:schemeClr val="dk1"/>
              </a:solidFill>
            </a:endParaRPr>
          </a:p>
          <a:p>
            <a:pPr marL="0" lvl="0" indent="0" algn="l" rtl="0">
              <a:spcBef>
                <a:spcPts val="0"/>
              </a:spcBef>
              <a:spcAft>
                <a:spcPts val="0"/>
              </a:spcAft>
              <a:buNone/>
            </a:pPr>
            <a:r>
              <a:rPr lang="en" b="1">
                <a:solidFill>
                  <a:schemeClr val="dk1"/>
                </a:solidFill>
              </a:rPr>
              <a:t>Resources:</a:t>
            </a:r>
            <a:endParaRPr b="1">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hlink"/>
                </a:solidFill>
                <a:highlight>
                  <a:srgbClr val="FFFFFF"/>
                </a:highlight>
                <a:hlinkClick r:id="rId3"/>
              </a:rPr>
              <a:t>Android's Kotlin-first approach</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hlink"/>
                </a:solidFill>
                <a:hlinkClick r:id="rId4"/>
              </a:rPr>
              <a:t>Null Safety</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accent5"/>
                </a:solidFill>
                <a:highlight>
                  <a:schemeClr val="lt1"/>
                </a:highlight>
                <a:hlinkClick r:id="rId5">
                  <a:extLst>
                    <a:ext uri="{A12FA001-AC4F-418D-AE19-62706E023703}">
                      <ahyp:hlinkClr xmlns:ahyp="http://schemas.microsoft.com/office/drawing/2018/hyperlinkcolor" val="tx"/>
                    </a:ext>
                  </a:extLst>
                </a:hlinkClick>
              </a:rPr>
              <a:t>Interoperability</a:t>
            </a:r>
            <a:endParaRPr>
              <a:solidFill>
                <a:schemeClr val="dk1"/>
              </a:solidFill>
            </a:endParaRPr>
          </a:p>
          <a:p>
            <a:pPr marL="457200" lvl="0" indent="-298450" algn="l" rtl="0">
              <a:lnSpc>
                <a:spcPct val="100000"/>
              </a:lnSpc>
              <a:spcBef>
                <a:spcPts val="0"/>
              </a:spcBef>
              <a:spcAft>
                <a:spcPts val="0"/>
              </a:spcAft>
              <a:buClr>
                <a:schemeClr val="dk1"/>
              </a:buClr>
              <a:buSzPts val="1100"/>
              <a:buChar char="●"/>
            </a:pPr>
            <a:r>
              <a:rPr lang="en" u="sng">
                <a:solidFill>
                  <a:schemeClr val="hlink"/>
                </a:solidFill>
                <a:hlinkClick r:id="rId6"/>
              </a:rPr>
              <a:t>Kotlin coroutines on Android</a:t>
            </a:r>
            <a:br>
              <a:rPr lang="en">
                <a:solidFill>
                  <a:schemeClr val="dk1"/>
                </a:solidFill>
              </a:rPr>
            </a:br>
            <a:endParaRPr>
              <a:solidFill>
                <a:schemeClr val="dk1"/>
              </a:solidFil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b8813d4be4_1_250: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 name="Google Shape;151;gb8813d4be4_1_2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b="1"/>
              <a:t>Resource:</a:t>
            </a:r>
            <a:endParaRPr b="1"/>
          </a:p>
          <a:p>
            <a:pPr marL="457200" lvl="0" indent="-298450" algn="l" rtl="0">
              <a:lnSpc>
                <a:spcPct val="115000"/>
              </a:lnSpc>
              <a:spcBef>
                <a:spcPts val="0"/>
              </a:spcBef>
              <a:spcAft>
                <a:spcPts val="0"/>
              </a:spcAft>
              <a:buClr>
                <a:schemeClr val="dk1"/>
              </a:buClr>
              <a:buSzPts val="1100"/>
              <a:buChar char="●"/>
            </a:pPr>
            <a:r>
              <a:rPr lang="en" u="sng">
                <a:solidFill>
                  <a:schemeClr val="hlink"/>
                </a:solidFill>
                <a:hlinkClick r:id="rId3"/>
              </a:rPr>
              <a:t>Idioms</a:t>
            </a:r>
            <a:endParaRPr>
              <a:solidFill>
                <a:schemeClr val="dk1"/>
              </a:solidFill>
            </a:endParaRPr>
          </a:p>
          <a:p>
            <a:pPr marL="0" lvl="0" indent="0" algn="l" rtl="0">
              <a:spcBef>
                <a:spcPts val="0"/>
              </a:spcBef>
              <a:spcAft>
                <a:spcPts val="0"/>
              </a:spcAft>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
        <p:cNvGrpSpPr/>
        <p:nvPr/>
      </p:nvGrpSpPr>
      <p:grpSpPr>
        <a:xfrm>
          <a:off x="0" y="0"/>
          <a:ext cx="0" cy="0"/>
          <a:chOff x="0" y="0"/>
          <a:chExt cx="0" cy="0"/>
        </a:xfrm>
      </p:grpSpPr>
      <p:sp>
        <p:nvSpPr>
          <p:cNvPr id="157" name="Google Shape;157;gb8813d4be4_1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8" name="Google Shape;158;gb8813d4be4_1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
        <p:cNvGrpSpPr/>
        <p:nvPr/>
      </p:nvGrpSpPr>
      <p:grpSpPr>
        <a:xfrm>
          <a:off x="0" y="0"/>
          <a:ext cx="0" cy="0"/>
          <a:chOff x="0" y="0"/>
          <a:chExt cx="0" cy="0"/>
        </a:xfrm>
      </p:grpSpPr>
      <p:sp>
        <p:nvSpPr>
          <p:cNvPr id="163" name="Google Shape;163;gb8813d4be4_1_2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 name="Google Shape;164;gb8813d4be4_1_2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To build Android apps in Kotlin, we will first focus on learning the essentials of the Kotlin programming language. We’ll cover a range of basic Kotlin language features in the first 3 weeks of the course. Once you become familiar with Kotlin, you will learn about Android development for the remaining 10 weeks of the course. </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Note to instructors: </a:t>
            </a: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The schedule is for a proposed 13-week curriculum, which can be adjusted to be longer or shorter depending on semester length at your university, and the material you’d like to cover.</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gb8813d4be4_1_2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79" name="Google Shape;179;gb8813d4be4_1_2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During class, we’ll be going over important Kotlin and Android topics for each lesson.</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7"/>
        <p:cNvGrpSpPr/>
        <p:nvPr/>
      </p:nvGrpSpPr>
      <p:grpSpPr>
        <a:xfrm>
          <a:off x="0" y="0"/>
          <a:ext cx="0" cy="0"/>
          <a:chOff x="0" y="0"/>
          <a:chExt cx="0" cy="0"/>
        </a:xfrm>
      </p:grpSpPr>
      <p:sp>
        <p:nvSpPr>
          <p:cNvPr id="188" name="Google Shape;188;gb8813d4be4_1_28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9" name="Google Shape;189;gb8813d4be4_1_28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solidFill>
                  <a:schemeClr val="dk1"/>
                </a:solidFill>
              </a:rPr>
              <a:t>While there is a lot of content to cover, the important thing to remember is that you’ll get hands-on practice via learning pathways to apply what you learned.</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t>After each class, you’ll get a link to a learning pathway for you to complete on your own. After you complete the learning activities within the pathway, be sure to complete the quiz to earn a badge.</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5"/>
        <p:cNvGrpSpPr/>
        <p:nvPr/>
      </p:nvGrpSpPr>
      <p:grpSpPr>
        <a:xfrm>
          <a:off x="0" y="0"/>
          <a:ext cx="0" cy="0"/>
          <a:chOff x="0" y="0"/>
          <a:chExt cx="0" cy="0"/>
        </a:xfrm>
      </p:grpSpPr>
      <p:sp>
        <p:nvSpPr>
          <p:cNvPr id="196" name="Google Shape;196;gb8813d4be4_1_29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97" name="Google Shape;197;gb8813d4be4_1_29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This is how you will access the course on the Android Developers website and </a:t>
            </a:r>
            <a:r>
              <a:rPr lang="en">
                <a:solidFill>
                  <a:schemeClr val="dk1"/>
                </a:solidFill>
              </a:rPr>
              <a:t>the pathways within them</a:t>
            </a:r>
            <a:endParaRPr>
              <a:solidFill>
                <a:schemeClr val="dk1"/>
              </a:solidFill>
            </a:endParaRPr>
          </a:p>
          <a:p>
            <a:pPr marL="0" lvl="0" indent="0" algn="l" rtl="0">
              <a:spcBef>
                <a:spcPts val="0"/>
              </a:spcBef>
              <a:spcAft>
                <a:spcPts val="0"/>
              </a:spcAft>
              <a:buNone/>
            </a:pPr>
            <a:r>
              <a:rPr lang="en" u="sng">
                <a:solidFill>
                  <a:schemeClr val="hlink"/>
                </a:solidFill>
                <a:hlinkClick r:id="rId3"/>
              </a:rPr>
              <a:t>https://developer.android.com/courses/android-development-with-kotlin/course</a:t>
            </a:r>
            <a:r>
              <a:rPr lang="en">
                <a:solidFill>
                  <a:schemeClr val="dk1"/>
                </a:solidFill>
              </a:rPr>
              <a:t> </a:t>
            </a:r>
            <a:endParaRPr>
              <a:solidFill>
                <a:schemeClr val="dk1"/>
              </a:solidFil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3"/>
        <p:cNvGrpSpPr/>
        <p:nvPr/>
      </p:nvGrpSpPr>
      <p:grpSpPr>
        <a:xfrm>
          <a:off x="0" y="0"/>
          <a:ext cx="0" cy="0"/>
          <a:chOff x="0" y="0"/>
          <a:chExt cx="0" cy="0"/>
        </a:xfrm>
      </p:grpSpPr>
      <p:sp>
        <p:nvSpPr>
          <p:cNvPr id="204" name="Google Shape;204;gb8813d4be4_1_29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05" name="Google Shape;205;gb8813d4be4_1_2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pathway? It’s an ordered sequence of activities to learn a specific skill. An activity can be a video, hands-on coding tutorial (known as a codelab), an article, or a quiz. You can see three activities in this first pathway. All of these activities are meant to help you reach specific learning objectives by the end of this pathway.</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1"/>
        <p:cNvGrpSpPr/>
        <p:nvPr/>
      </p:nvGrpSpPr>
      <p:grpSpPr>
        <a:xfrm>
          <a:off x="0" y="0"/>
          <a:ext cx="0" cy="0"/>
          <a:chOff x="0" y="0"/>
          <a:chExt cx="0" cy="0"/>
        </a:xfrm>
      </p:grpSpPr>
      <p:sp>
        <p:nvSpPr>
          <p:cNvPr id="212" name="Google Shape;212;gb8813d4be4_1_30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3" name="Google Shape;213;gb8813d4be4_1_30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What is a codelab? It’s a hands-on coding tutorial that provides practical instructions for implementing the concepts presented in the preceding lecture.</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gb8813d4be4_1_3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21" name="Google Shape;221;gb8813d4be4_1_3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chemeClr val="dk1"/>
                </a:solidFill>
              </a:rPr>
              <a:t>At the end of each pathway, there is a quiz to test what you have learned so far. Once you complete the quiz, </a:t>
            </a:r>
            <a:r>
              <a:rPr lang="en"/>
              <a:t>you earn a badge that can be saved to your </a:t>
            </a:r>
            <a:r>
              <a:rPr lang="en" u="sng">
                <a:solidFill>
                  <a:schemeClr val="hlink"/>
                </a:solidFill>
                <a:hlinkClick r:id="rId3"/>
              </a:rPr>
              <a:t>Google Developer Profile</a:t>
            </a:r>
            <a:r>
              <a:rPr lang="en"/>
              <a:t>. Access your profile directly using </a:t>
            </a:r>
            <a:r>
              <a:rPr lang="en" u="sng">
                <a:solidFill>
                  <a:schemeClr val="hlink"/>
                </a:solidFill>
                <a:hlinkClick r:id="rId4"/>
              </a:rPr>
              <a:t>google.dev/u/me</a:t>
            </a:r>
            <a:r>
              <a:rPr lang="en"/>
              <a:t>.</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
        <p:cNvGrpSpPr/>
        <p:nvPr/>
      </p:nvGrpSpPr>
      <p:grpSpPr>
        <a:xfrm>
          <a:off x="0" y="0"/>
          <a:ext cx="0" cy="0"/>
          <a:chOff x="0" y="0"/>
          <a:chExt cx="0" cy="0"/>
        </a:xfrm>
      </p:grpSpPr>
      <p:sp>
        <p:nvSpPr>
          <p:cNvPr id="84" name="Google Shape;84;gb8813d4be4_1_193: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5" name="Google Shape;85;gb8813d4be4_1_19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8"/>
        <p:cNvGrpSpPr/>
        <p:nvPr/>
      </p:nvGrpSpPr>
      <p:grpSpPr>
        <a:xfrm>
          <a:off x="0" y="0"/>
          <a:ext cx="0" cy="0"/>
          <a:chOff x="0" y="0"/>
          <a:chExt cx="0" cy="0"/>
        </a:xfrm>
      </p:grpSpPr>
      <p:sp>
        <p:nvSpPr>
          <p:cNvPr id="229" name="Google Shape;229;gb8813d4be4_1_3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0" name="Google Shape;230;gb8813d4be4_1_3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solidFill>
                  <a:srgbClr val="3C4043"/>
                </a:solidFill>
                <a:highlight>
                  <a:srgbClr val="FFFFFF"/>
                </a:highlight>
              </a:rPr>
              <a:t>You'll need to install IntelliJ IDEA to be able to use Kotlin REPL (Read-Eval-Print-Loop) and to run Kotlin programs.</a:t>
            </a:r>
            <a:endParaRPr>
              <a:solidFill>
                <a:srgbClr val="3C4043"/>
              </a:solidFill>
              <a:highlight>
                <a:srgbClr val="FFFFFF"/>
              </a:highlight>
            </a:endParaRPr>
          </a:p>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5"/>
        <p:cNvGrpSpPr/>
        <p:nvPr/>
      </p:nvGrpSpPr>
      <p:grpSpPr>
        <a:xfrm>
          <a:off x="0" y="0"/>
          <a:ext cx="0" cy="0"/>
          <a:chOff x="0" y="0"/>
          <a:chExt cx="0" cy="0"/>
        </a:xfrm>
      </p:grpSpPr>
      <p:sp>
        <p:nvSpPr>
          <p:cNvPr id="236" name="Google Shape;236;gb8813d4be4_1_3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37" name="Google Shape;237;gb8813d4be4_1_3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1"/>
        <p:cNvGrpSpPr/>
        <p:nvPr/>
      </p:nvGrpSpPr>
      <p:grpSpPr>
        <a:xfrm>
          <a:off x="0" y="0"/>
          <a:ext cx="0" cy="0"/>
          <a:chOff x="0" y="0"/>
          <a:chExt cx="0" cy="0"/>
        </a:xfrm>
      </p:grpSpPr>
      <p:sp>
        <p:nvSpPr>
          <p:cNvPr id="242" name="Google Shape;242;gb8813d4be4_1_33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43" name="Google Shape;243;gb8813d4be4_1_3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8"/>
        <p:cNvGrpSpPr/>
        <p:nvPr/>
      </p:nvGrpSpPr>
      <p:grpSpPr>
        <a:xfrm>
          <a:off x="0" y="0"/>
          <a:ext cx="0" cy="0"/>
          <a:chOff x="0" y="0"/>
          <a:chExt cx="0" cy="0"/>
        </a:xfrm>
      </p:grpSpPr>
      <p:sp>
        <p:nvSpPr>
          <p:cNvPr id="249" name="Google Shape;249;gb8813d4be4_1_33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50" name="Google Shape;250;gb8813d4be4_1_3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9"/>
        <p:cNvGrpSpPr/>
        <p:nvPr/>
      </p:nvGrpSpPr>
      <p:grpSpPr>
        <a:xfrm>
          <a:off x="0" y="0"/>
          <a:ext cx="0" cy="0"/>
          <a:chOff x="0" y="0"/>
          <a:chExt cx="0" cy="0"/>
        </a:xfrm>
      </p:grpSpPr>
      <p:sp>
        <p:nvSpPr>
          <p:cNvPr id="90" name="Google Shape;90;gb8813d4be4_1_19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1" name="Google Shape;91;gb8813d4be4_1_19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6"/>
        <p:cNvGrpSpPr/>
        <p:nvPr/>
      </p:nvGrpSpPr>
      <p:grpSpPr>
        <a:xfrm>
          <a:off x="0" y="0"/>
          <a:ext cx="0" cy="0"/>
          <a:chOff x="0" y="0"/>
          <a:chExt cx="0" cy="0"/>
        </a:xfrm>
      </p:grpSpPr>
      <p:sp>
        <p:nvSpPr>
          <p:cNvPr id="97" name="Google Shape;97;gb8813d4be4_1_204: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8" name="Google Shape;98;gb8813d4be4_1_20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
        <p:cNvGrpSpPr/>
        <p:nvPr/>
      </p:nvGrpSpPr>
      <p:grpSpPr>
        <a:xfrm>
          <a:off x="0" y="0"/>
          <a:ext cx="0" cy="0"/>
          <a:chOff x="0" y="0"/>
          <a:chExt cx="0" cy="0"/>
        </a:xfrm>
      </p:grpSpPr>
      <p:sp>
        <p:nvSpPr>
          <p:cNvPr id="105" name="Google Shape;105;gb8813d4be4_1_21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 name="Google Shape;106;gb8813d4be4_1_2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a:p>
          <a:p>
            <a:pPr marL="0" lvl="0" indent="0" algn="l" rtl="0">
              <a:spcBef>
                <a:spcPts val="0"/>
              </a:spcBef>
              <a:spcAft>
                <a:spcPts val="0"/>
              </a:spcAft>
              <a:buClr>
                <a:schemeClr val="dk1"/>
              </a:buClr>
              <a:buSzPts val="1100"/>
              <a:buFont typeface="Arial"/>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gb8813d4be4_1_218: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14" name="Google Shape;114;gb8813d4be4_1_2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These statistics are as of August 2020.</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0"/>
        <p:cNvGrpSpPr/>
        <p:nvPr/>
      </p:nvGrpSpPr>
      <p:grpSpPr>
        <a:xfrm>
          <a:off x="0" y="0"/>
          <a:ext cx="0" cy="0"/>
          <a:chOff x="0" y="0"/>
          <a:chExt cx="0" cy="0"/>
        </a:xfrm>
      </p:grpSpPr>
      <p:sp>
        <p:nvSpPr>
          <p:cNvPr id="121" name="Google Shape;121;gb8813d4be4_1_225: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2" name="Google Shape;122;gb8813d4be4_1_2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There are Android phones, tablets, TVs, watches, and even cars.</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7"/>
        <p:cNvGrpSpPr/>
        <p:nvPr/>
      </p:nvGrpSpPr>
      <p:grpSpPr>
        <a:xfrm>
          <a:off x="0" y="0"/>
          <a:ext cx="0" cy="0"/>
          <a:chOff x="0" y="0"/>
          <a:chExt cx="0" cy="0"/>
        </a:xfrm>
      </p:grpSpPr>
      <p:sp>
        <p:nvSpPr>
          <p:cNvPr id="128" name="Google Shape;128;gb8813d4be4_1_231: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9" name="Google Shape;129;gb8813d4be4_1_23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In 2017, Kotlin was officially announced as another supported language on Android.</a:t>
            </a:r>
            <a:endParaRPr/>
          </a:p>
          <a:p>
            <a:pPr marL="0" lvl="0" indent="0" algn="l" rtl="0">
              <a:spcBef>
                <a:spcPts val="0"/>
              </a:spcBef>
              <a:spcAft>
                <a:spcPts val="0"/>
              </a:spcAft>
              <a:buNone/>
            </a:pPr>
            <a:endParaRPr/>
          </a:p>
          <a:p>
            <a:pPr marL="0" lvl="0" indent="0" algn="l" rtl="0">
              <a:spcBef>
                <a:spcPts val="0"/>
              </a:spcBef>
              <a:spcAft>
                <a:spcPts val="0"/>
              </a:spcAft>
              <a:buNone/>
            </a:pPr>
            <a:r>
              <a:rPr lang="en"/>
              <a:t>Two years later, in 2019, Google announced their commitment to making Android development increasingly Kotlin-first. That means new platform features and libraries will first be made available in Kotlin. As a result, new developers are encouraged to build their Android apps in Kotlin.</a:t>
            </a:r>
            <a:endParaRPr/>
          </a:p>
          <a:p>
            <a:pPr marL="0" lvl="0" indent="0" algn="l" rtl="0">
              <a:spcBef>
                <a:spcPts val="0"/>
              </a:spcBef>
              <a:spcAft>
                <a:spcPts val="0"/>
              </a:spcAft>
              <a:buNone/>
            </a:pPr>
            <a:endParaRPr/>
          </a:p>
          <a:p>
            <a:pPr marL="0" lvl="0" indent="0" algn="l" rtl="0">
              <a:spcBef>
                <a:spcPts val="0"/>
              </a:spcBef>
              <a:spcAft>
                <a:spcPts val="0"/>
              </a:spcAft>
              <a:buClr>
                <a:schemeClr val="dk1"/>
              </a:buClr>
              <a:buSzPts val="1100"/>
              <a:buFont typeface="Arial"/>
              <a:buNone/>
            </a:pPr>
            <a:r>
              <a:rPr lang="en">
                <a:solidFill>
                  <a:schemeClr val="dk1"/>
                </a:solidFill>
              </a:rPr>
              <a:t>Together, JetBrains and Google created the Kotlin Foundation to protect, promote, and advance the development of the Kotlin language. </a:t>
            </a:r>
            <a:endParaRPr/>
          </a:p>
          <a:p>
            <a:pPr marL="0" lvl="0" indent="0" algn="l" rtl="0">
              <a:spcBef>
                <a:spcPts val="0"/>
              </a:spcBef>
              <a:spcAft>
                <a:spcPts val="0"/>
              </a:spcAft>
              <a:buNone/>
            </a:pPr>
            <a:endParaRPr b="1"/>
          </a:p>
          <a:p>
            <a:pPr marL="0" lvl="0" indent="0" algn="l" rtl="0">
              <a:spcBef>
                <a:spcPts val="0"/>
              </a:spcBef>
              <a:spcAft>
                <a:spcPts val="0"/>
              </a:spcAft>
              <a:buNone/>
            </a:pPr>
            <a:r>
              <a:rPr lang="en" b="1"/>
              <a:t>Resources:</a:t>
            </a:r>
            <a:endParaRPr b="1"/>
          </a:p>
          <a:p>
            <a:pPr marL="457200" lvl="0" indent="-298450" algn="l" rtl="0">
              <a:spcBef>
                <a:spcPts val="0"/>
              </a:spcBef>
              <a:spcAft>
                <a:spcPts val="0"/>
              </a:spcAft>
              <a:buSzPts val="1100"/>
              <a:buChar char="●"/>
            </a:pPr>
            <a:r>
              <a:rPr lang="en" u="sng">
                <a:solidFill>
                  <a:schemeClr val="accent5"/>
                </a:solidFill>
                <a:hlinkClick r:id="rId3">
                  <a:extLst>
                    <a:ext uri="{A12FA001-AC4F-418D-AE19-62706E023703}">
                      <ahyp:hlinkClr xmlns:ahyp="http://schemas.microsoft.com/office/drawing/2018/hyperlinkcolor" val="tx"/>
                    </a:ext>
                  </a:extLst>
                </a:hlinkClick>
              </a:rPr>
              <a:t>Android Announces Support for Kotlin blogpost</a:t>
            </a:r>
            <a:endParaRPr b="1"/>
          </a:p>
          <a:p>
            <a:pPr marL="457200" lvl="0" indent="-298450" algn="l" rtl="0">
              <a:spcBef>
                <a:spcPts val="0"/>
              </a:spcBef>
              <a:spcAft>
                <a:spcPts val="0"/>
              </a:spcAft>
              <a:buSzPts val="1100"/>
              <a:buChar char="●"/>
            </a:pPr>
            <a:r>
              <a:rPr lang="en" u="sng">
                <a:solidFill>
                  <a:schemeClr val="hlink"/>
                </a:solidFill>
                <a:hlinkClick r:id="rId4"/>
              </a:rPr>
              <a:t>Google I/O 2019 blogpost</a:t>
            </a:r>
            <a:endParaRPr/>
          </a:p>
          <a:p>
            <a:pPr marL="457200" lvl="0" indent="-298450" algn="l" rtl="0">
              <a:spcBef>
                <a:spcPts val="0"/>
              </a:spcBef>
              <a:spcAft>
                <a:spcPts val="0"/>
              </a:spcAft>
              <a:buSzPts val="1100"/>
              <a:buChar char="●"/>
            </a:pPr>
            <a:r>
              <a:rPr lang="en" u="sng">
                <a:solidFill>
                  <a:schemeClr val="hlink"/>
                </a:solidFill>
                <a:hlinkClick r:id="rId5"/>
              </a:rPr>
              <a:t>Kotlin Foundation</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4"/>
        <p:cNvGrpSpPr/>
        <p:nvPr/>
      </p:nvGrpSpPr>
      <p:grpSpPr>
        <a:xfrm>
          <a:off x="0" y="0"/>
          <a:ext cx="0" cy="0"/>
          <a:chOff x="0" y="0"/>
          <a:chExt cx="0" cy="0"/>
        </a:xfrm>
      </p:grpSpPr>
      <p:sp>
        <p:nvSpPr>
          <p:cNvPr id="135" name="Google Shape;135;gb8813d4be4_1_237:notes"/>
          <p:cNvSpPr>
            <a:spLocks noGrp="1" noRot="1" noChangeAspect="1"/>
          </p:cNvSpPr>
          <p:nvPr>
            <p:ph type="sldImg" idx="2"/>
          </p:nvPr>
        </p:nvSpPr>
        <p:spPr>
          <a:xfrm>
            <a:off x="3813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6" name="Google Shape;136;gb8813d4be4_1_23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Kotlin is an open-source statically typed language, which supports both functional programming and object-oriented programming styles. Kotlin was designed to be pragmatic for developers, with a focus on interoperability, safety, clarity, and tooling support. </a:t>
            </a:r>
            <a:endParaRPr/>
          </a:p>
          <a:p>
            <a:pPr marL="0" lvl="0" indent="0" algn="l" rtl="0">
              <a:spcBef>
                <a:spcPts val="0"/>
              </a:spcBef>
              <a:spcAft>
                <a:spcPts val="0"/>
              </a:spcAft>
              <a:buClr>
                <a:schemeClr val="dk1"/>
              </a:buClr>
              <a:buSzPts val="1100"/>
              <a:buFont typeface="Arial"/>
              <a:buNone/>
            </a:pPr>
            <a:r>
              <a:rPr lang="en"/>
              <a:t> </a:t>
            </a:r>
            <a:endParaRPr/>
          </a:p>
          <a:p>
            <a:pPr marL="0" lvl="0" indent="0" algn="l" rtl="0">
              <a:spcBef>
                <a:spcPts val="0"/>
              </a:spcBef>
              <a:spcAft>
                <a:spcPts val="0"/>
              </a:spcAft>
              <a:buClr>
                <a:schemeClr val="dk1"/>
              </a:buClr>
              <a:buSzPts val="1100"/>
              <a:buFont typeface="Arial"/>
              <a:buNone/>
            </a:pPr>
            <a:r>
              <a:rPr lang="en"/>
              <a:t>Kotlin is a modern programming language that has rapidly gained momentum in the industry. A</a:t>
            </a:r>
            <a:r>
              <a:rPr lang="en">
                <a:solidFill>
                  <a:schemeClr val="dk1"/>
                </a:solidFill>
              </a:rPr>
              <a:t>ccording to </a:t>
            </a:r>
            <a:r>
              <a:rPr lang="en" u="sng">
                <a:solidFill>
                  <a:schemeClr val="accent5"/>
                </a:solidFill>
                <a:hlinkClick r:id="rId3">
                  <a:extLst>
                    <a:ext uri="{A12FA001-AC4F-418D-AE19-62706E023703}">
                      <ahyp:hlinkClr xmlns:ahyp="http://schemas.microsoft.com/office/drawing/2018/hyperlinkcolor" val="tx"/>
                    </a:ext>
                  </a:extLst>
                </a:hlinkClick>
              </a:rPr>
              <a:t>JetBrains</a:t>
            </a:r>
            <a:r>
              <a:rPr lang="en"/>
              <a:t>, as of December 2019, there are over 4 million developers globally using Kotlin. </a:t>
            </a:r>
            <a:r>
              <a:rPr lang="en">
                <a:solidFill>
                  <a:schemeClr val="dk1"/>
                </a:solidFill>
              </a:rPr>
              <a:t>Kotlin is currently ranked as the #4 most-loved programming language among developers, according to the </a:t>
            </a:r>
            <a:r>
              <a:rPr lang="en" u="sng">
                <a:solidFill>
                  <a:schemeClr val="accent5"/>
                </a:solidFill>
                <a:hlinkClick r:id="rId4">
                  <a:extLst>
                    <a:ext uri="{A12FA001-AC4F-418D-AE19-62706E023703}">
                      <ahyp:hlinkClr xmlns:ahyp="http://schemas.microsoft.com/office/drawing/2018/hyperlinkcolor" val="tx"/>
                    </a:ext>
                  </a:extLst>
                </a:hlinkClick>
              </a:rPr>
              <a:t>2020 Stack Overflow Developer Survey</a:t>
            </a:r>
            <a:r>
              <a:rPr lang="en">
                <a:solidFill>
                  <a:schemeClr val="dk1"/>
                </a:solidFill>
              </a:rPr>
              <a:t>.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a:solidFill>
                  <a:schemeClr val="dk1"/>
                </a:solidFill>
              </a:rPr>
              <a:t>Furthermore, over </a:t>
            </a:r>
            <a:r>
              <a:rPr lang="en"/>
              <a:t>60% of professional Android developers use Kotlin, and over 70% of the top 1000 Android apps contain Kotlin code. </a:t>
            </a:r>
            <a:endParaRPr>
              <a:solidFill>
                <a:schemeClr val="dk1"/>
              </a:solidFill>
            </a:endParaRPr>
          </a:p>
          <a:p>
            <a:pPr marL="0" lvl="0" indent="0" algn="l" rtl="0">
              <a:spcBef>
                <a:spcPts val="0"/>
              </a:spcBef>
              <a:spcAft>
                <a:spcPts val="0"/>
              </a:spcAft>
              <a:buClr>
                <a:schemeClr val="dk1"/>
              </a:buClr>
              <a:buSzPts val="1100"/>
              <a:buFont typeface="Arial"/>
              <a:buNone/>
            </a:pPr>
            <a:endParaRPr>
              <a:solidFill>
                <a:schemeClr val="dk1"/>
              </a:solidFill>
            </a:endParaRPr>
          </a:p>
          <a:p>
            <a:pPr marL="0" lvl="0" indent="0" algn="l" rtl="0">
              <a:spcBef>
                <a:spcPts val="0"/>
              </a:spcBef>
              <a:spcAft>
                <a:spcPts val="0"/>
              </a:spcAft>
              <a:buClr>
                <a:schemeClr val="dk1"/>
              </a:buClr>
              <a:buSzPts val="1100"/>
              <a:buFont typeface="Arial"/>
              <a:buNone/>
            </a:pPr>
            <a:r>
              <a:rPr lang="en" b="1">
                <a:solidFill>
                  <a:schemeClr val="dk1"/>
                </a:solidFill>
              </a:rPr>
              <a:t>Resources:</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accent5"/>
                </a:solidFill>
                <a:hlinkClick r:id="rId5">
                  <a:extLst>
                    <a:ext uri="{A12FA001-AC4F-418D-AE19-62706E023703}">
                      <ahyp:hlinkClr xmlns:ahyp="http://schemas.microsoft.com/office/drawing/2018/hyperlinkcolor" val="tx"/>
                    </a:ext>
                  </a:extLst>
                </a:hlinkClick>
              </a:rPr>
              <a:t>Kotlin 1.0 released</a:t>
            </a:r>
            <a:endParaRPr b="1">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6"/>
              </a:rPr>
              <a:t>Kotlin Evolution</a:t>
            </a:r>
            <a:endParaRPr>
              <a:solidFill>
                <a:schemeClr val="dk1"/>
              </a:solidFill>
            </a:endParaRPr>
          </a:p>
          <a:p>
            <a:pPr marL="457200" lvl="0" indent="-298450" algn="l" rtl="0">
              <a:spcBef>
                <a:spcPts val="0"/>
              </a:spcBef>
              <a:spcAft>
                <a:spcPts val="0"/>
              </a:spcAft>
              <a:buClr>
                <a:schemeClr val="dk1"/>
              </a:buClr>
              <a:buSzPts val="1100"/>
              <a:buChar char="●"/>
            </a:pPr>
            <a:r>
              <a:rPr lang="en" u="sng">
                <a:solidFill>
                  <a:schemeClr val="hlink"/>
                </a:solidFill>
                <a:hlinkClick r:id="rId7"/>
              </a:rPr>
              <a:t>Developer Stories</a:t>
            </a:r>
            <a:endParaRPr>
              <a:solidFill>
                <a:schemeClr val="dk1"/>
              </a:solidFil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hyperlink" Target="https://www.apache.org/licenses/LICENSE-2.0" TargetMode="External"/><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slide" type="title">
  <p:cSld name="TITLE">
    <p:bg>
      <p:bgPr>
        <a:solidFill>
          <a:srgbClr val="073042"/>
        </a:solidFill>
        <a:effectLst/>
      </p:bgPr>
    </p:bg>
    <p:spTree>
      <p:nvGrpSpPr>
        <p:cNvPr id="1" name="Shape 57"/>
        <p:cNvGrpSpPr/>
        <p:nvPr/>
      </p:nvGrpSpPr>
      <p:grpSpPr>
        <a:xfrm>
          <a:off x="0" y="0"/>
          <a:ext cx="0" cy="0"/>
          <a:chOff x="0" y="0"/>
          <a:chExt cx="0" cy="0"/>
        </a:xfrm>
      </p:grpSpPr>
      <p:sp>
        <p:nvSpPr>
          <p:cNvPr id="58" name="Google Shape;58;p14"/>
          <p:cNvSpPr txBox="1">
            <a:spLocks noGrp="1"/>
          </p:cNvSpPr>
          <p:nvPr>
            <p:ph type="ctrTitle"/>
          </p:nvPr>
        </p:nvSpPr>
        <p:spPr>
          <a:xfrm>
            <a:off x="311700" y="14250"/>
            <a:ext cx="8520600" cy="4657800"/>
          </a:xfrm>
          <a:prstGeom prst="rect">
            <a:avLst/>
          </a:prstGeom>
        </p:spPr>
        <p:txBody>
          <a:bodyPr spcFirstLastPara="1" wrap="square" lIns="91425" tIns="91425" rIns="91425" bIns="91425" anchor="ctr" anchorCtr="0">
            <a:noAutofit/>
          </a:bodyPr>
          <a:lstStyle>
            <a:lvl1pPr lvl="0" algn="ctr" rtl="0">
              <a:spcBef>
                <a:spcPts val="0"/>
              </a:spcBef>
              <a:spcAft>
                <a:spcPts val="0"/>
              </a:spcAft>
              <a:buClr>
                <a:srgbClr val="FAFAFA"/>
              </a:buClr>
              <a:buSzPts val="5200"/>
              <a:buNone/>
              <a:defRPr sz="5200" b="1">
                <a:solidFill>
                  <a:srgbClr val="FAFAFA"/>
                </a:solidFill>
              </a:defRPr>
            </a:lvl1pPr>
            <a:lvl2pPr lvl="1" algn="ctr" rtl="0">
              <a:spcBef>
                <a:spcPts val="0"/>
              </a:spcBef>
              <a:spcAft>
                <a:spcPts val="0"/>
              </a:spcAft>
              <a:buSzPts val="5200"/>
              <a:buNone/>
              <a:defRPr sz="5200"/>
            </a:lvl2pPr>
            <a:lvl3pPr lvl="2" algn="ctr" rtl="0">
              <a:spcBef>
                <a:spcPts val="0"/>
              </a:spcBef>
              <a:spcAft>
                <a:spcPts val="0"/>
              </a:spcAft>
              <a:buSzPts val="5200"/>
              <a:buNone/>
              <a:defRPr sz="5200"/>
            </a:lvl3pPr>
            <a:lvl4pPr lvl="3" algn="ctr" rtl="0">
              <a:spcBef>
                <a:spcPts val="0"/>
              </a:spcBef>
              <a:spcAft>
                <a:spcPts val="0"/>
              </a:spcAft>
              <a:buSzPts val="5200"/>
              <a:buNone/>
              <a:defRPr sz="5200"/>
            </a:lvl4pPr>
            <a:lvl5pPr lvl="4" algn="ctr" rtl="0">
              <a:spcBef>
                <a:spcPts val="0"/>
              </a:spcBef>
              <a:spcAft>
                <a:spcPts val="0"/>
              </a:spcAft>
              <a:buSzPts val="5200"/>
              <a:buNone/>
              <a:defRPr sz="5200"/>
            </a:lvl5pPr>
            <a:lvl6pPr lvl="5" algn="ctr" rtl="0">
              <a:spcBef>
                <a:spcPts val="0"/>
              </a:spcBef>
              <a:spcAft>
                <a:spcPts val="0"/>
              </a:spcAft>
              <a:buSzPts val="5200"/>
              <a:buNone/>
              <a:defRPr sz="5200"/>
            </a:lvl6pPr>
            <a:lvl7pPr lvl="6" algn="ctr" rtl="0">
              <a:spcBef>
                <a:spcPts val="0"/>
              </a:spcBef>
              <a:spcAft>
                <a:spcPts val="0"/>
              </a:spcAft>
              <a:buSzPts val="5200"/>
              <a:buNone/>
              <a:defRPr sz="5200"/>
            </a:lvl7pPr>
            <a:lvl8pPr lvl="7" algn="ctr" rtl="0">
              <a:spcBef>
                <a:spcPts val="0"/>
              </a:spcBef>
              <a:spcAft>
                <a:spcPts val="0"/>
              </a:spcAft>
              <a:buSzPts val="5200"/>
              <a:buNone/>
              <a:defRPr sz="5200"/>
            </a:lvl8pPr>
            <a:lvl9pPr lvl="8" algn="ctr" rtl="0">
              <a:spcBef>
                <a:spcPts val="0"/>
              </a:spcBef>
              <a:spcAft>
                <a:spcPts val="0"/>
              </a:spcAft>
              <a:buSzPts val="5200"/>
              <a:buNone/>
              <a:defRPr sz="5200"/>
            </a:lvl9pPr>
          </a:lstStyle>
          <a:p>
            <a:endParaRPr/>
          </a:p>
        </p:txBody>
      </p:sp>
      <p:sp>
        <p:nvSpPr>
          <p:cNvPr id="59" name="Google Shape;59;p1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0" name="Google Shape;60;p14"/>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body" type="tx">
  <p:cSld name="TITLE_AND_BODY">
    <p:bg>
      <p:bgPr>
        <a:solidFill>
          <a:srgbClr val="FFFFFF"/>
        </a:solidFill>
        <a:effectLst/>
      </p:bgPr>
    </p:bg>
    <p:spTree>
      <p:nvGrpSpPr>
        <p:cNvPr id="1" name="Shape 61"/>
        <p:cNvGrpSpPr/>
        <p:nvPr/>
      </p:nvGrpSpPr>
      <p:grpSpPr>
        <a:xfrm>
          <a:off x="0" y="0"/>
          <a:ext cx="0" cy="0"/>
          <a:chOff x="0" y="0"/>
          <a:chExt cx="0" cy="0"/>
        </a:xfrm>
      </p:grpSpPr>
      <p:sp>
        <p:nvSpPr>
          <p:cNvPr id="62" name="Google Shape;62;p15"/>
          <p:cNvSpPr/>
          <p:nvPr/>
        </p:nvSpPr>
        <p:spPr>
          <a:xfrm>
            <a:off x="-11200" y="-37825"/>
            <a:ext cx="9155100" cy="1018500"/>
          </a:xfrm>
          <a:prstGeom prst="rect">
            <a:avLst/>
          </a:prstGeom>
          <a:solidFill>
            <a:srgbClr val="07304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1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lvl1pPr lvl="0" rtl="0">
              <a:spcBef>
                <a:spcPts val="0"/>
              </a:spcBef>
              <a:spcAft>
                <a:spcPts val="0"/>
              </a:spcAft>
              <a:buClr>
                <a:srgbClr val="FAFAFA"/>
              </a:buClr>
              <a:buSzPts val="3600"/>
              <a:buNone/>
              <a:defRPr>
                <a:solidFill>
                  <a:srgbClr val="FAFAFA"/>
                </a:solidFill>
              </a:defRPr>
            </a:lvl1pPr>
            <a:lvl2pPr lvl="1" rtl="0">
              <a:spcBef>
                <a:spcPts val="0"/>
              </a:spcBef>
              <a:spcAft>
                <a:spcPts val="0"/>
              </a:spcAft>
              <a:buSzPts val="3600"/>
              <a:buNone/>
              <a:defRPr/>
            </a:lvl2pPr>
            <a:lvl3pPr lvl="2" rtl="0">
              <a:spcBef>
                <a:spcPts val="0"/>
              </a:spcBef>
              <a:spcAft>
                <a:spcPts val="0"/>
              </a:spcAft>
              <a:buSzPts val="3600"/>
              <a:buNone/>
              <a:defRPr/>
            </a:lvl3pPr>
            <a:lvl4pPr lvl="3" rtl="0">
              <a:spcBef>
                <a:spcPts val="0"/>
              </a:spcBef>
              <a:spcAft>
                <a:spcPts val="0"/>
              </a:spcAft>
              <a:buSzPts val="3600"/>
              <a:buNone/>
              <a:defRPr/>
            </a:lvl4pPr>
            <a:lvl5pPr lvl="4" rtl="0">
              <a:spcBef>
                <a:spcPts val="0"/>
              </a:spcBef>
              <a:spcAft>
                <a:spcPts val="0"/>
              </a:spcAft>
              <a:buSzPts val="3600"/>
              <a:buNone/>
              <a:defRPr/>
            </a:lvl5pPr>
            <a:lvl6pPr lvl="5" rtl="0">
              <a:spcBef>
                <a:spcPts val="0"/>
              </a:spcBef>
              <a:spcAft>
                <a:spcPts val="0"/>
              </a:spcAft>
              <a:buSzPts val="3600"/>
              <a:buNone/>
              <a:defRPr/>
            </a:lvl6pPr>
            <a:lvl7pPr lvl="6" rtl="0">
              <a:spcBef>
                <a:spcPts val="0"/>
              </a:spcBef>
              <a:spcAft>
                <a:spcPts val="0"/>
              </a:spcAft>
              <a:buSzPts val="3600"/>
              <a:buNone/>
              <a:defRPr/>
            </a:lvl7pPr>
            <a:lvl8pPr lvl="7" rtl="0">
              <a:spcBef>
                <a:spcPts val="0"/>
              </a:spcBef>
              <a:spcAft>
                <a:spcPts val="0"/>
              </a:spcAft>
              <a:buSzPts val="3600"/>
              <a:buNone/>
              <a:defRPr/>
            </a:lvl8pPr>
            <a:lvl9pPr lvl="8" rtl="0">
              <a:spcBef>
                <a:spcPts val="0"/>
              </a:spcBef>
              <a:spcAft>
                <a:spcPts val="0"/>
              </a:spcAft>
              <a:buSzPts val="3600"/>
              <a:buNone/>
              <a:defRPr/>
            </a:lvl9pPr>
          </a:lstStyle>
          <a:p>
            <a:endParaRPr/>
          </a:p>
        </p:txBody>
      </p:sp>
      <p:sp>
        <p:nvSpPr>
          <p:cNvPr id="64" name="Google Shape;64;p15"/>
          <p:cNvSpPr txBox="1">
            <a:spLocks noGrp="1"/>
          </p:cNvSpPr>
          <p:nvPr>
            <p:ph type="body" idx="1"/>
          </p:nvPr>
        </p:nvSpPr>
        <p:spPr>
          <a:xfrm>
            <a:off x="311700" y="1076275"/>
            <a:ext cx="8520600" cy="3193800"/>
          </a:xfrm>
          <a:prstGeom prst="rect">
            <a:avLst/>
          </a:prstGeom>
        </p:spPr>
        <p:txBody>
          <a:bodyPr spcFirstLastPara="1" wrap="square" lIns="91425" tIns="91425" rIns="91425" bIns="91425" anchor="t" anchorCtr="0">
            <a:noAutofit/>
          </a:bodyPr>
          <a:lstStyle>
            <a:lvl1pPr marL="457200" lvl="0" indent="-381000" rtl="0">
              <a:lnSpc>
                <a:spcPct val="115000"/>
              </a:lnSpc>
              <a:spcBef>
                <a:spcPts val="1000"/>
              </a:spcBef>
              <a:spcAft>
                <a:spcPts val="0"/>
              </a:spcAft>
              <a:buSzPts val="2400"/>
              <a:buAutoNum type="arabicPeriod"/>
              <a:defRPr/>
            </a:lvl1pPr>
            <a:lvl2pPr marL="914400" lvl="1" indent="-355600" rtl="0">
              <a:lnSpc>
                <a:spcPct val="115000"/>
              </a:lnSpc>
              <a:spcBef>
                <a:spcPts val="1000"/>
              </a:spcBef>
              <a:spcAft>
                <a:spcPts val="0"/>
              </a:spcAft>
              <a:buSzPts val="2000"/>
              <a:buAutoNum type="alphaLcPeriod"/>
              <a:defRPr sz="2000"/>
            </a:lvl2pPr>
            <a:lvl3pPr marL="1371600" lvl="2" indent="-317500" rtl="0">
              <a:spcBef>
                <a:spcPts val="0"/>
              </a:spcBef>
              <a:spcAft>
                <a:spcPts val="0"/>
              </a:spcAft>
              <a:buSzPts val="1400"/>
              <a:buAutoNum type="romanLcPeriod"/>
              <a:defRPr/>
            </a:lvl3pPr>
            <a:lvl4pPr marL="1828800" lvl="3" indent="-317500" rtl="0">
              <a:spcBef>
                <a:spcPts val="0"/>
              </a:spcBef>
              <a:spcAft>
                <a:spcPts val="0"/>
              </a:spcAft>
              <a:buSzPts val="1400"/>
              <a:buAutoNum type="arabicPeriod"/>
              <a:defRPr/>
            </a:lvl4pPr>
            <a:lvl5pPr marL="2286000" lvl="4" indent="-317500" rtl="0">
              <a:spcBef>
                <a:spcPts val="1600"/>
              </a:spcBef>
              <a:spcAft>
                <a:spcPts val="0"/>
              </a:spcAft>
              <a:buSzPts val="1400"/>
              <a:buAutoNum type="alphaLcPeriod"/>
              <a:defRPr/>
            </a:lvl5pPr>
            <a:lvl6pPr marL="2743200" lvl="5" indent="-317500" rtl="0">
              <a:spcBef>
                <a:spcPts val="1600"/>
              </a:spcBef>
              <a:spcAft>
                <a:spcPts val="0"/>
              </a:spcAft>
              <a:buSzPts val="1400"/>
              <a:buAutoNum type="romanLcPeriod"/>
              <a:defRPr/>
            </a:lvl6pPr>
            <a:lvl7pPr marL="3200400" lvl="6" indent="-317500" rtl="0">
              <a:spcBef>
                <a:spcPts val="1600"/>
              </a:spcBef>
              <a:spcAft>
                <a:spcPts val="0"/>
              </a:spcAft>
              <a:buSzPts val="1400"/>
              <a:buAutoNum type="arabicPeriod"/>
              <a:defRPr/>
            </a:lvl7pPr>
            <a:lvl8pPr marL="3657600" lvl="7" indent="-317500" rtl="0">
              <a:spcBef>
                <a:spcPts val="1600"/>
              </a:spcBef>
              <a:spcAft>
                <a:spcPts val="0"/>
              </a:spcAft>
              <a:buSzPts val="1400"/>
              <a:buAutoNum type="alphaLcPeriod"/>
              <a:defRPr/>
            </a:lvl8pPr>
            <a:lvl9pPr marL="4114800" lvl="8" indent="-317500" rtl="0">
              <a:spcBef>
                <a:spcPts val="1600"/>
              </a:spcBef>
              <a:spcAft>
                <a:spcPts val="1600"/>
              </a:spcAft>
              <a:buSzPts val="1400"/>
              <a:buAutoNum type="romanLcPeriod"/>
              <a:defRPr/>
            </a:lvl9pPr>
          </a:lstStyle>
          <a:p>
            <a:endParaRPr/>
          </a:p>
        </p:txBody>
      </p:sp>
      <p:sp>
        <p:nvSpPr>
          <p:cNvPr id="65" name="Google Shape;65;p1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6" name="Google Shape;66;p15"/>
          <p:cNvSpPr txBox="1"/>
          <p:nvPr/>
        </p:nvSpPr>
        <p:spPr>
          <a:xfrm>
            <a:off x="2297350" y="4761300"/>
            <a:ext cx="25896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a:t>
            </a:r>
            <a:endParaRPr sz="1000">
              <a:solidFill>
                <a:srgbClr val="757575"/>
              </a:solidFill>
              <a:latin typeface="Roboto"/>
              <a:ea typeface="Roboto"/>
              <a:cs typeface="Roboto"/>
              <a:sym typeface="Roboto"/>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Lesson Title" type="blank">
  <p:cSld name="BLANK">
    <p:spTree>
      <p:nvGrpSpPr>
        <p:cNvPr id="1" name="Shape 67"/>
        <p:cNvGrpSpPr/>
        <p:nvPr/>
      </p:nvGrpSpPr>
      <p:grpSpPr>
        <a:xfrm>
          <a:off x="0" y="0"/>
          <a:ext cx="0" cy="0"/>
          <a:chOff x="0" y="0"/>
          <a:chExt cx="0" cy="0"/>
        </a:xfrm>
      </p:grpSpPr>
      <p:sp>
        <p:nvSpPr>
          <p:cNvPr id="68" name="Google Shape;68;p1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lvl1pPr lvl="0" rtl="0">
              <a:buNone/>
              <a:defRPr/>
            </a:lvl1pPr>
            <a:lvl2pPr lvl="1" rtl="0">
              <a:buNone/>
              <a:defRPr/>
            </a:lvl2pPr>
            <a:lvl3pPr lvl="2" rtl="0">
              <a:buNone/>
              <a:defRPr/>
            </a:lvl3pPr>
            <a:lvl4pPr lvl="3" rtl="0">
              <a:buNone/>
              <a:defRPr/>
            </a:lvl4pPr>
            <a:lvl5pPr lvl="4" rtl="0">
              <a:buNone/>
              <a:defRPr/>
            </a:lvl5pPr>
            <a:lvl6pPr lvl="5" rtl="0">
              <a:buNone/>
              <a:defRPr/>
            </a:lvl6pPr>
            <a:lvl7pPr lvl="6" rtl="0">
              <a:buNone/>
              <a:defRPr/>
            </a:lvl7pPr>
            <a:lvl8pPr lvl="7" rtl="0">
              <a:buNone/>
              <a:defRPr/>
            </a:lvl8pPr>
            <a:lvl9pPr lvl="8" rtl="0">
              <a:buNone/>
              <a:defRPr/>
            </a:lvl9pPr>
          </a:lstStyle>
          <a:p>
            <a:pPr marL="0" lvl="0" indent="0" algn="r" rtl="0">
              <a:spcBef>
                <a:spcPts val="0"/>
              </a:spcBef>
              <a:spcAft>
                <a:spcPts val="0"/>
              </a:spcAft>
              <a:buNone/>
            </a:pPr>
            <a:fld id="{00000000-1234-1234-1234-123412341234}" type="slidenum">
              <a:rPr lang="en"/>
              <a:t>‹#›</a:t>
            </a:fld>
            <a:endParaRPr/>
          </a:p>
        </p:txBody>
      </p:sp>
      <p:sp>
        <p:nvSpPr>
          <p:cNvPr id="69" name="Google Shape;69;p16"/>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0" name="Google Shape;70;p16"/>
          <p:cNvSpPr txBox="1">
            <a:spLocks noGrp="1"/>
          </p:cNvSpPr>
          <p:nvPr>
            <p:ph type="sldNum" idx="3"/>
          </p:nvPr>
        </p:nvSpPr>
        <p:spPr>
          <a:xfrm>
            <a:off x="8548658" y="4739417"/>
            <a:ext cx="548700" cy="393600"/>
          </a:xfrm>
          <a:prstGeom prst="rect">
            <a:avLst/>
          </a:prstGeom>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71" name="Google Shape;71;p16"/>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2">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
        <p:nvSpPr>
          <p:cNvPr id="72" name="Google Shape;72;p16"/>
          <p:cNvSpPr txBox="1"/>
          <p:nvPr/>
        </p:nvSpPr>
        <p:spPr>
          <a:xfrm>
            <a:off x="811175" y="2182900"/>
            <a:ext cx="3332100" cy="19434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endParaRPr sz="3600" b="0">
              <a:solidFill>
                <a:srgbClr val="FFFFFF"/>
              </a:solidFill>
              <a:latin typeface="Google Sans"/>
              <a:ea typeface="Google Sans"/>
              <a:cs typeface="Google Sans"/>
              <a:sym typeface="Google Sans"/>
            </a:endParaRPr>
          </a:p>
        </p:txBody>
      </p:sp>
      <p:pic>
        <p:nvPicPr>
          <p:cNvPr id="73" name="Google Shape;73;p16"/>
          <p:cNvPicPr preferRelativeResize="0"/>
          <p:nvPr/>
        </p:nvPicPr>
        <p:blipFill>
          <a:blip r:embed="rId3">
            <a:alphaModFix/>
          </a:blip>
          <a:stretch>
            <a:fillRect/>
          </a:stretch>
        </p:blipFill>
        <p:spPr>
          <a:xfrm>
            <a:off x="0" y="0"/>
            <a:ext cx="9144000" cy="4670926"/>
          </a:xfrm>
          <a:prstGeom prst="rect">
            <a:avLst/>
          </a:prstGeom>
          <a:noFill/>
          <a:ln>
            <a:noFill/>
          </a:ln>
        </p:spPr>
      </p:pic>
      <p:sp>
        <p:nvSpPr>
          <p:cNvPr id="74" name="Google Shape;74;p16"/>
          <p:cNvSpPr txBox="1"/>
          <p:nvPr/>
        </p:nvSpPr>
        <p:spPr>
          <a:xfrm>
            <a:off x="2363790" y="4761300"/>
            <a:ext cx="2734800" cy="2952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Clr>
                <a:schemeClr val="dk1"/>
              </a:buClr>
              <a:buSzPts val="1100"/>
              <a:buFont typeface="Arial"/>
              <a:buNone/>
            </a:pPr>
            <a:r>
              <a:rPr lang="en" sz="1000" b="1">
                <a:solidFill>
                  <a:srgbClr val="757575"/>
                </a:solidFill>
                <a:latin typeface="Roboto"/>
                <a:ea typeface="Roboto"/>
                <a:cs typeface="Roboto"/>
                <a:sym typeface="Roboto"/>
              </a:rPr>
              <a:t>Android Development with Kotlin v1.0</a:t>
            </a:r>
            <a:endParaRPr sz="1000">
              <a:solidFill>
                <a:srgbClr val="757575"/>
              </a:solidFill>
              <a:latin typeface="Roboto"/>
              <a:ea typeface="Roboto"/>
              <a:cs typeface="Roboto"/>
              <a:sym typeface="Roboto"/>
            </a:endParaRPr>
          </a:p>
        </p:txBody>
      </p:sp>
    </p:spTree>
  </p:cSld>
  <p:clrMapOvr>
    <a:masterClrMapping/>
  </p:clrMapOvr>
  <p:extLst>
    <p:ext uri="{DCECCB84-F9BA-43D5-87BE-67443E8EF086}">
      <p15:sldGuideLst xmlns:p15="http://schemas.microsoft.com/office/powerpoint/2012/main">
        <p15:guide id="1" orient="horz" pos="3132">
          <p15:clr>
            <a:srgbClr val="FA7B17"/>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SzPts val="1800"/>
              <a:buChar char="●"/>
              <a:defRPr/>
            </a:lvl1pPr>
            <a:lvl2pPr marL="914400" lvl="1" indent="-317500">
              <a:spcBef>
                <a:spcPts val="1600"/>
              </a:spcBef>
              <a:spcAft>
                <a:spcPts val="0"/>
              </a:spcAft>
              <a:buSzPts val="1400"/>
              <a:buChar char="○"/>
              <a:defRPr/>
            </a:lvl2pPr>
            <a:lvl3pPr marL="1371600" lvl="2" indent="-317500">
              <a:spcBef>
                <a:spcPts val="1600"/>
              </a:spcBef>
              <a:spcAft>
                <a:spcPts val="0"/>
              </a:spcAft>
              <a:buSzPts val="1400"/>
              <a:buChar char="■"/>
              <a:defRPr/>
            </a:lvl3pPr>
            <a:lvl4pPr marL="1828800" lvl="3" indent="-317500">
              <a:spcBef>
                <a:spcPts val="1600"/>
              </a:spcBef>
              <a:spcAft>
                <a:spcPts val="0"/>
              </a:spcAft>
              <a:buSzPts val="1400"/>
              <a:buChar char="●"/>
              <a:defRPr/>
            </a:lvl4pPr>
            <a:lvl5pPr marL="2286000" lvl="4" indent="-317500">
              <a:spcBef>
                <a:spcPts val="1600"/>
              </a:spcBef>
              <a:spcAft>
                <a:spcPts val="0"/>
              </a:spcAft>
              <a:buSzPts val="1400"/>
              <a:buChar char="○"/>
              <a:defRPr/>
            </a:lvl5pPr>
            <a:lvl6pPr marL="2743200" lvl="5" indent="-317500">
              <a:spcBef>
                <a:spcPts val="1600"/>
              </a:spcBef>
              <a:spcAft>
                <a:spcPts val="0"/>
              </a:spcAft>
              <a:buSzPts val="1400"/>
              <a:buChar char="■"/>
              <a:defRPr/>
            </a:lvl6pPr>
            <a:lvl7pPr marL="3200400" lvl="6" indent="-317500">
              <a:spcBef>
                <a:spcPts val="1600"/>
              </a:spcBef>
              <a:spcAft>
                <a:spcPts val="0"/>
              </a:spcAft>
              <a:buSzPts val="1400"/>
              <a:buChar char="●"/>
              <a:defRPr/>
            </a:lvl7pPr>
            <a:lvl8pPr marL="3657600" lvl="7" indent="-317500">
              <a:spcBef>
                <a:spcPts val="1600"/>
              </a:spcBef>
              <a:spcAft>
                <a:spcPts val="0"/>
              </a:spcAft>
              <a:buSzPts val="1400"/>
              <a:buChar char="○"/>
              <a:defRPr/>
            </a:lvl8pPr>
            <a:lvl9pPr marL="4114800" lvl="8" indent="-317500">
              <a:spcBef>
                <a:spcPts val="1600"/>
              </a:spcBef>
              <a:spcAft>
                <a:spcPts val="160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4.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hyperlink" Target="https://www.apache.org/licenses/LICENSE-2.0" TargetMode="External"/><Relationship Id="rId5" Type="http://schemas.openxmlformats.org/officeDocument/2006/relationships/image" Target="../media/image1.png"/><Relationship Id="rId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1600"/>
              </a:spcBef>
              <a:spcAft>
                <a:spcPts val="0"/>
              </a:spcAft>
              <a:buClr>
                <a:schemeClr val="dk2"/>
              </a:buClr>
              <a:buSzPts val="1400"/>
              <a:buChar char="○"/>
              <a:defRPr>
                <a:solidFill>
                  <a:schemeClr val="dk2"/>
                </a:solidFill>
              </a:defRPr>
            </a:lvl2pPr>
            <a:lvl3pPr marL="1371600" lvl="2" indent="-317500">
              <a:lnSpc>
                <a:spcPct val="115000"/>
              </a:lnSpc>
              <a:spcBef>
                <a:spcPts val="1600"/>
              </a:spcBef>
              <a:spcAft>
                <a:spcPts val="0"/>
              </a:spcAft>
              <a:buClr>
                <a:schemeClr val="dk2"/>
              </a:buClr>
              <a:buSzPts val="1400"/>
              <a:buChar char="■"/>
              <a:defRPr>
                <a:solidFill>
                  <a:schemeClr val="dk2"/>
                </a:solidFill>
              </a:defRPr>
            </a:lvl3pPr>
            <a:lvl4pPr marL="1828800" lvl="3" indent="-317500">
              <a:lnSpc>
                <a:spcPct val="115000"/>
              </a:lnSpc>
              <a:spcBef>
                <a:spcPts val="1600"/>
              </a:spcBef>
              <a:spcAft>
                <a:spcPts val="0"/>
              </a:spcAft>
              <a:buClr>
                <a:schemeClr val="dk2"/>
              </a:buClr>
              <a:buSzPts val="1400"/>
              <a:buChar char="●"/>
              <a:defRPr>
                <a:solidFill>
                  <a:schemeClr val="dk2"/>
                </a:solidFill>
              </a:defRPr>
            </a:lvl4pPr>
            <a:lvl5pPr marL="2286000" lvl="4" indent="-317500">
              <a:lnSpc>
                <a:spcPct val="115000"/>
              </a:lnSpc>
              <a:spcBef>
                <a:spcPts val="1600"/>
              </a:spcBef>
              <a:spcAft>
                <a:spcPts val="0"/>
              </a:spcAft>
              <a:buClr>
                <a:schemeClr val="dk2"/>
              </a:buClr>
              <a:buSzPts val="1400"/>
              <a:buChar char="○"/>
              <a:defRPr>
                <a:solidFill>
                  <a:schemeClr val="dk2"/>
                </a:solidFill>
              </a:defRPr>
            </a:lvl5pPr>
            <a:lvl6pPr marL="2743200" lvl="5" indent="-317500">
              <a:lnSpc>
                <a:spcPct val="115000"/>
              </a:lnSpc>
              <a:spcBef>
                <a:spcPts val="1600"/>
              </a:spcBef>
              <a:spcAft>
                <a:spcPts val="0"/>
              </a:spcAft>
              <a:buClr>
                <a:schemeClr val="dk2"/>
              </a:buClr>
              <a:buSzPts val="1400"/>
              <a:buChar char="■"/>
              <a:defRPr>
                <a:solidFill>
                  <a:schemeClr val="dk2"/>
                </a:solidFill>
              </a:defRPr>
            </a:lvl6pPr>
            <a:lvl7pPr marL="3200400" lvl="6" indent="-317500">
              <a:lnSpc>
                <a:spcPct val="115000"/>
              </a:lnSpc>
              <a:spcBef>
                <a:spcPts val="1600"/>
              </a:spcBef>
              <a:spcAft>
                <a:spcPts val="0"/>
              </a:spcAft>
              <a:buClr>
                <a:schemeClr val="dk2"/>
              </a:buClr>
              <a:buSzPts val="1400"/>
              <a:buChar char="●"/>
              <a:defRPr>
                <a:solidFill>
                  <a:schemeClr val="dk2"/>
                </a:solidFill>
              </a:defRPr>
            </a:lvl7pPr>
            <a:lvl8pPr marL="3657600" lvl="7" indent="-317500">
              <a:lnSpc>
                <a:spcPct val="115000"/>
              </a:lnSpc>
              <a:spcBef>
                <a:spcPts val="1600"/>
              </a:spcBef>
              <a:spcAft>
                <a:spcPts val="0"/>
              </a:spcAft>
              <a:buClr>
                <a:schemeClr val="dk2"/>
              </a:buClr>
              <a:buSzPts val="1400"/>
              <a:buChar char="○"/>
              <a:defRPr>
                <a:solidFill>
                  <a:schemeClr val="dk2"/>
                </a:solidFill>
              </a:defRPr>
            </a:lvl8pPr>
            <a:lvl9pPr marL="4114800" lvl="8" indent="-317500">
              <a:lnSpc>
                <a:spcPct val="115000"/>
              </a:lnSpc>
              <a:spcBef>
                <a:spcPts val="1600"/>
              </a:spcBef>
              <a:spcAft>
                <a:spcPts val="160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simple-light-2">
    <p:bg>
      <p:bgPr>
        <a:solidFill>
          <a:srgbClr val="FFFFFF"/>
        </a:solidFill>
        <a:effectLst/>
      </p:bgPr>
    </p:bg>
    <p:spTree>
      <p:nvGrpSpPr>
        <p:cNvPr id="1" name="Shape 50"/>
        <p:cNvGrpSpPr/>
        <p:nvPr/>
      </p:nvGrpSpPr>
      <p:grpSpPr>
        <a:xfrm>
          <a:off x="0" y="0"/>
          <a:ext cx="0" cy="0"/>
          <a:chOff x="0" y="0"/>
          <a:chExt cx="0" cy="0"/>
        </a:xfrm>
      </p:grpSpPr>
      <p:pic>
        <p:nvPicPr>
          <p:cNvPr id="51" name="Google Shape;51;p13" descr="footer.png"/>
          <p:cNvPicPr preferRelativeResize="0"/>
          <p:nvPr/>
        </p:nvPicPr>
        <p:blipFill rotWithShape="1">
          <a:blip r:embed="rId5">
            <a:alphaModFix/>
          </a:blip>
          <a:srcRect/>
          <a:stretch/>
        </p:blipFill>
        <p:spPr>
          <a:xfrm>
            <a:off x="0" y="0"/>
            <a:ext cx="9144000" cy="5143500"/>
          </a:xfrm>
          <a:prstGeom prst="rect">
            <a:avLst/>
          </a:prstGeom>
          <a:noFill/>
          <a:ln>
            <a:noFill/>
          </a:ln>
        </p:spPr>
      </p:pic>
      <p:sp>
        <p:nvSpPr>
          <p:cNvPr id="52" name="Google Shape;52;p13"/>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1pPr>
            <a:lvl2pPr lvl="1"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2pPr>
            <a:lvl3pPr lvl="2"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3pPr>
            <a:lvl4pPr lvl="3"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4pPr>
            <a:lvl5pPr lvl="4"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5pPr>
            <a:lvl6pPr lvl="5"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6pPr>
            <a:lvl7pPr lvl="6"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7pPr>
            <a:lvl8pPr lvl="7"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8pPr>
            <a:lvl9pPr lvl="8" rtl="0">
              <a:spcBef>
                <a:spcPts val="0"/>
              </a:spcBef>
              <a:spcAft>
                <a:spcPts val="0"/>
              </a:spcAft>
              <a:buClr>
                <a:srgbClr val="FFFFFF"/>
              </a:buClr>
              <a:buSzPts val="3600"/>
              <a:buFont typeface="Google Sans"/>
              <a:buNone/>
              <a:defRPr sz="3600">
                <a:solidFill>
                  <a:srgbClr val="FFFFFF"/>
                </a:solidFill>
                <a:latin typeface="Google Sans"/>
                <a:ea typeface="Google Sans"/>
                <a:cs typeface="Google Sans"/>
                <a:sym typeface="Google Sans"/>
              </a:defRPr>
            </a:lvl9pPr>
          </a:lstStyle>
          <a:p>
            <a:endParaRPr/>
          </a:p>
        </p:txBody>
      </p:sp>
      <p:sp>
        <p:nvSpPr>
          <p:cNvPr id="53" name="Google Shape;53;p13"/>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Autofit/>
          </a:bodyPr>
          <a:lstStyle>
            <a:lvl1pPr marL="457200" lvl="0" indent="-381000" rtl="0">
              <a:lnSpc>
                <a:spcPct val="150000"/>
              </a:lnSpc>
              <a:spcBef>
                <a:spcPts val="0"/>
              </a:spcBef>
              <a:spcAft>
                <a:spcPts val="0"/>
              </a:spcAft>
              <a:buSzPts val="2400"/>
              <a:buFont typeface="Roboto"/>
              <a:buChar char="●"/>
              <a:defRPr sz="2400">
                <a:latin typeface="Roboto"/>
                <a:ea typeface="Roboto"/>
                <a:cs typeface="Roboto"/>
                <a:sym typeface="Roboto"/>
              </a:defRPr>
            </a:lvl1pPr>
            <a:lvl2pPr marL="914400" lvl="1" indent="-342900" rtl="0">
              <a:lnSpc>
                <a:spcPct val="150000"/>
              </a:lnSpc>
              <a:spcBef>
                <a:spcPts val="0"/>
              </a:spcBef>
              <a:spcAft>
                <a:spcPts val="0"/>
              </a:spcAft>
              <a:buSzPts val="1800"/>
              <a:buFont typeface="Roboto"/>
              <a:buChar char="○"/>
              <a:defRPr sz="1800">
                <a:latin typeface="Roboto"/>
                <a:ea typeface="Roboto"/>
                <a:cs typeface="Roboto"/>
                <a:sym typeface="Roboto"/>
              </a:defRPr>
            </a:lvl2pPr>
            <a:lvl3pPr marL="1371600" lvl="2" indent="-317500" rtl="0">
              <a:lnSpc>
                <a:spcPct val="150000"/>
              </a:lnSpc>
              <a:spcBef>
                <a:spcPts val="0"/>
              </a:spcBef>
              <a:spcAft>
                <a:spcPts val="0"/>
              </a:spcAft>
              <a:buSzPts val="1400"/>
              <a:buFont typeface="Roboto"/>
              <a:buChar char="■"/>
              <a:defRPr>
                <a:latin typeface="Roboto"/>
                <a:ea typeface="Roboto"/>
                <a:cs typeface="Roboto"/>
                <a:sym typeface="Roboto"/>
              </a:defRPr>
            </a:lvl3pPr>
            <a:lvl4pPr marL="1828800" lvl="3" indent="-317500" rtl="0">
              <a:lnSpc>
                <a:spcPct val="115000"/>
              </a:lnSpc>
              <a:spcBef>
                <a:spcPts val="0"/>
              </a:spcBef>
              <a:spcAft>
                <a:spcPts val="0"/>
              </a:spcAft>
              <a:buSzPts val="1400"/>
              <a:buFont typeface="Roboto"/>
              <a:buChar char="●"/>
              <a:defRPr>
                <a:latin typeface="Roboto"/>
                <a:ea typeface="Roboto"/>
                <a:cs typeface="Roboto"/>
                <a:sym typeface="Roboto"/>
              </a:defRPr>
            </a:lvl4pPr>
            <a:lvl5pPr marL="2286000" lvl="4" indent="-317500" rtl="0">
              <a:lnSpc>
                <a:spcPct val="115000"/>
              </a:lnSpc>
              <a:spcBef>
                <a:spcPts val="1600"/>
              </a:spcBef>
              <a:spcAft>
                <a:spcPts val="0"/>
              </a:spcAft>
              <a:buSzPts val="1400"/>
              <a:buFont typeface="Roboto"/>
              <a:buChar char="○"/>
              <a:defRPr>
                <a:latin typeface="Roboto"/>
                <a:ea typeface="Roboto"/>
                <a:cs typeface="Roboto"/>
                <a:sym typeface="Roboto"/>
              </a:defRPr>
            </a:lvl5pPr>
            <a:lvl6pPr marL="2743200" lvl="5" indent="-317500" rtl="0">
              <a:lnSpc>
                <a:spcPct val="115000"/>
              </a:lnSpc>
              <a:spcBef>
                <a:spcPts val="1600"/>
              </a:spcBef>
              <a:spcAft>
                <a:spcPts val="0"/>
              </a:spcAft>
              <a:buSzPts val="1400"/>
              <a:buFont typeface="Roboto"/>
              <a:buChar char="■"/>
              <a:defRPr>
                <a:latin typeface="Roboto"/>
                <a:ea typeface="Roboto"/>
                <a:cs typeface="Roboto"/>
                <a:sym typeface="Roboto"/>
              </a:defRPr>
            </a:lvl6pPr>
            <a:lvl7pPr marL="3200400" lvl="6" indent="-317500" rtl="0">
              <a:lnSpc>
                <a:spcPct val="115000"/>
              </a:lnSpc>
              <a:spcBef>
                <a:spcPts val="1600"/>
              </a:spcBef>
              <a:spcAft>
                <a:spcPts val="0"/>
              </a:spcAft>
              <a:buSzPts val="1400"/>
              <a:buFont typeface="Roboto"/>
              <a:buChar char="●"/>
              <a:defRPr>
                <a:latin typeface="Roboto"/>
                <a:ea typeface="Roboto"/>
                <a:cs typeface="Roboto"/>
                <a:sym typeface="Roboto"/>
              </a:defRPr>
            </a:lvl7pPr>
            <a:lvl8pPr marL="3657600" lvl="7" indent="-317500" rtl="0">
              <a:lnSpc>
                <a:spcPct val="115000"/>
              </a:lnSpc>
              <a:spcBef>
                <a:spcPts val="1600"/>
              </a:spcBef>
              <a:spcAft>
                <a:spcPts val="0"/>
              </a:spcAft>
              <a:buSzPts val="1400"/>
              <a:buFont typeface="Roboto"/>
              <a:buChar char="○"/>
              <a:defRPr>
                <a:latin typeface="Roboto"/>
                <a:ea typeface="Roboto"/>
                <a:cs typeface="Roboto"/>
                <a:sym typeface="Roboto"/>
              </a:defRPr>
            </a:lvl8pPr>
            <a:lvl9pPr marL="4114800" lvl="8" indent="-317500" rtl="0">
              <a:lnSpc>
                <a:spcPct val="115000"/>
              </a:lnSpc>
              <a:spcBef>
                <a:spcPts val="1600"/>
              </a:spcBef>
              <a:spcAft>
                <a:spcPts val="1600"/>
              </a:spcAft>
              <a:buSzPts val="1400"/>
              <a:buFont typeface="Roboto"/>
              <a:buChar char="■"/>
              <a:defRPr>
                <a:latin typeface="Roboto"/>
                <a:ea typeface="Roboto"/>
                <a:cs typeface="Roboto"/>
                <a:sym typeface="Roboto"/>
              </a:defRPr>
            </a:lvl9pPr>
          </a:lstStyle>
          <a:p>
            <a:endParaRPr/>
          </a:p>
        </p:txBody>
      </p:sp>
      <p:sp>
        <p:nvSpPr>
          <p:cNvPr id="54" name="Google Shape;54;p13"/>
          <p:cNvSpPr txBox="1">
            <a:spLocks noGrp="1"/>
          </p:cNvSpPr>
          <p:nvPr>
            <p:ph type="sldNum" idx="12"/>
          </p:nvPr>
        </p:nvSpPr>
        <p:spPr>
          <a:xfrm>
            <a:off x="8548658" y="4739417"/>
            <a:ext cx="548700" cy="393600"/>
          </a:xfrm>
          <a:prstGeom prst="rect">
            <a:avLst/>
          </a:prstGeom>
          <a:noFill/>
          <a:ln>
            <a:noFill/>
          </a:ln>
        </p:spPr>
        <p:txBody>
          <a:bodyPr spcFirstLastPara="1" wrap="square" lIns="91425" tIns="91425" rIns="91425" bIns="91425" anchor="ctr" anchorCtr="0">
            <a:noAutofit/>
          </a:bodyPr>
          <a:lstStyle>
            <a:lvl1pPr lvl="0" algn="r" rtl="0">
              <a:buNone/>
              <a:defRPr sz="1000">
                <a:solidFill>
                  <a:schemeClr val="dk2"/>
                </a:solidFill>
              </a:defRPr>
            </a:lvl1pPr>
            <a:lvl2pPr lvl="1" algn="r" rtl="0">
              <a:buNone/>
              <a:defRPr sz="1000">
                <a:solidFill>
                  <a:schemeClr val="dk2"/>
                </a:solidFill>
              </a:defRPr>
            </a:lvl2pPr>
            <a:lvl3pPr lvl="2" algn="r" rtl="0">
              <a:buNone/>
              <a:defRPr sz="1000">
                <a:solidFill>
                  <a:schemeClr val="dk2"/>
                </a:solidFill>
              </a:defRPr>
            </a:lvl3pPr>
            <a:lvl4pPr lvl="3" algn="r" rtl="0">
              <a:buNone/>
              <a:defRPr sz="1000">
                <a:solidFill>
                  <a:schemeClr val="dk2"/>
                </a:solidFill>
              </a:defRPr>
            </a:lvl4pPr>
            <a:lvl5pPr lvl="4" algn="r" rtl="0">
              <a:buNone/>
              <a:defRPr sz="1000">
                <a:solidFill>
                  <a:schemeClr val="dk2"/>
                </a:solidFill>
              </a:defRPr>
            </a:lvl5pPr>
            <a:lvl6pPr lvl="5" algn="r" rtl="0">
              <a:buNone/>
              <a:defRPr sz="1000">
                <a:solidFill>
                  <a:schemeClr val="dk2"/>
                </a:solidFill>
              </a:defRPr>
            </a:lvl6pPr>
            <a:lvl7pPr lvl="6" algn="r" rtl="0">
              <a:buNone/>
              <a:defRPr sz="1000">
                <a:solidFill>
                  <a:schemeClr val="dk2"/>
                </a:solidFill>
              </a:defRPr>
            </a:lvl7pPr>
            <a:lvl8pPr lvl="7" algn="r" rtl="0">
              <a:buNone/>
              <a:defRPr sz="1000">
                <a:solidFill>
                  <a:schemeClr val="dk2"/>
                </a:solidFill>
              </a:defRPr>
            </a:lvl8pPr>
            <a:lvl9pPr lvl="8" algn="r" rtl="0">
              <a:buNone/>
              <a:defRPr sz="1000">
                <a:solidFill>
                  <a:schemeClr val="dk2"/>
                </a:solidFill>
              </a:defRPr>
            </a:lvl9pPr>
          </a:lstStyle>
          <a:p>
            <a:pPr marL="0" lvl="0" indent="0" algn="r" rtl="0">
              <a:spcBef>
                <a:spcPts val="0"/>
              </a:spcBef>
              <a:spcAft>
                <a:spcPts val="0"/>
              </a:spcAft>
              <a:buNone/>
            </a:pPr>
            <a:fld id="{00000000-1234-1234-1234-123412341234}" type="slidenum">
              <a:rPr lang="en"/>
              <a:t>‹#›</a:t>
            </a:fld>
            <a:endParaRPr/>
          </a:p>
        </p:txBody>
      </p:sp>
      <p:sp>
        <p:nvSpPr>
          <p:cNvPr id="55" name="Google Shape;55;p13"/>
          <p:cNvSpPr txBox="1"/>
          <p:nvPr/>
        </p:nvSpPr>
        <p:spPr>
          <a:xfrm>
            <a:off x="9303675" y="2108450"/>
            <a:ext cx="5446200" cy="6354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6" name="Google Shape;56;p13"/>
          <p:cNvSpPr txBox="1"/>
          <p:nvPr/>
        </p:nvSpPr>
        <p:spPr>
          <a:xfrm>
            <a:off x="5610875" y="4703625"/>
            <a:ext cx="2686500" cy="430200"/>
          </a:xfrm>
          <a:prstGeom prst="rect">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900" i="1">
                <a:solidFill>
                  <a:srgbClr val="666666"/>
                </a:solidFill>
                <a:latin typeface="Open Sans"/>
                <a:ea typeface="Open Sans"/>
                <a:cs typeface="Open Sans"/>
                <a:sym typeface="Open Sans"/>
              </a:rPr>
              <a:t>This work is licensed under the </a:t>
            </a:r>
            <a:r>
              <a:rPr lang="en" sz="900" i="1" u="sng">
                <a:solidFill>
                  <a:srgbClr val="666666"/>
                </a:solidFill>
                <a:latin typeface="Open Sans"/>
                <a:ea typeface="Open Sans"/>
                <a:cs typeface="Open Sans"/>
                <a:sym typeface="Open Sans"/>
                <a:hlinkClick r:id="rId6">
                  <a:extLst>
                    <a:ext uri="{A12FA001-AC4F-418D-AE19-62706E023703}">
                      <ahyp:hlinkClr xmlns:ahyp="http://schemas.microsoft.com/office/drawing/2018/hyperlinkcolor" val="tx"/>
                    </a:ext>
                  </a:extLst>
                </a:hlinkClick>
              </a:rPr>
              <a:t>Apache 2 license</a:t>
            </a:r>
            <a:r>
              <a:rPr lang="en" sz="900" i="1">
                <a:solidFill>
                  <a:srgbClr val="666666"/>
                </a:solidFill>
                <a:latin typeface="Roboto"/>
                <a:ea typeface="Roboto"/>
                <a:cs typeface="Roboto"/>
                <a:sym typeface="Roboto"/>
              </a:rPr>
              <a:t>.</a:t>
            </a:r>
            <a:endParaRPr sz="900" i="1">
              <a:solidFill>
                <a:srgbClr val="666666"/>
              </a:solidFill>
              <a:latin typeface="Roboto"/>
              <a:ea typeface="Roboto"/>
              <a:cs typeface="Roboto"/>
              <a:sym typeface="Roboto"/>
            </a:endParaRPr>
          </a:p>
        </p:txBody>
      </p:sp>
    </p:spTree>
  </p:cSld>
  <p:clrMap bg1="lt1" tx1="dk1" bg2="dk2" tx2="lt2" accent1="accent1" accent2="accent2" accent3="accent3" accent4="accent4" accent5="accent5" accent6="accent6" hlink="hlink" folHlink="folHlink"/>
  <p:sldLayoutIdLst>
    <p:sldLayoutId id="2147483659" r:id="rId1"/>
    <p:sldLayoutId id="2147483660" r:id="rId2"/>
    <p:sldLayoutId id="2147483661" r:id="rId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4.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3" Type="http://schemas.openxmlformats.org/officeDocument/2006/relationships/hyperlink" Target="https://kotlinlang.org/docs/reference/idioms.html" TargetMode="External"/><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3.xml"/><Relationship Id="rId5" Type="http://schemas.openxmlformats.org/officeDocument/2006/relationships/image" Target="../media/image11.png"/><Relationship Id="rId4" Type="http://schemas.openxmlformats.org/officeDocument/2006/relationships/image" Target="../media/image10.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6.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7.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8.xml"/><Relationship Id="rId1" Type="http://schemas.openxmlformats.org/officeDocument/2006/relationships/slideLayout" Target="../slideLayouts/slideLayout13.xml"/><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9.xml"/><Relationship Id="rId1" Type="http://schemas.openxmlformats.org/officeDocument/2006/relationships/slideLayout" Target="../slideLayouts/slideLayout13.xml"/><Relationship Id="rId4" Type="http://schemas.openxmlformats.org/officeDocument/2006/relationships/image" Target="../media/image18.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3" Type="http://schemas.openxmlformats.org/officeDocument/2006/relationships/hyperlink" Target="https://kotlinlang.org/docs/reference/" TargetMode="External"/><Relationship Id="rId7" Type="http://schemas.openxmlformats.org/officeDocument/2006/relationships/hyperlink" Target="https://play.kotlinlang.org/byExample/overview" TargetMode="External"/><Relationship Id="rId2" Type="http://schemas.openxmlformats.org/officeDocument/2006/relationships/notesSlide" Target="../notesSlides/notesSlide22.xml"/><Relationship Id="rId1" Type="http://schemas.openxmlformats.org/officeDocument/2006/relationships/slideLayout" Target="../slideLayouts/slideLayout13.xml"/><Relationship Id="rId6" Type="http://schemas.openxmlformats.org/officeDocument/2006/relationships/hyperlink" Target="https://kotlinlang.org/docs/reference/coding-conventions.html" TargetMode="External"/><Relationship Id="rId5" Type="http://schemas.openxmlformats.org/officeDocument/2006/relationships/hyperlink" Target="https://kotlinlang.org/docs/tutorials/koans.html" TargetMode="External"/><Relationship Id="rId4" Type="http://schemas.openxmlformats.org/officeDocument/2006/relationships/hyperlink" Target="https://kotlinlang.org/docs/kotlin-docs.pdf" TargetMode="External"/></Relationships>
</file>

<file path=ppt/slides/_rels/slide24.xml.rels><?xml version="1.0" encoding="UTF-8" standalone="yes"?>
<Relationships xmlns="http://schemas.openxmlformats.org/package/2006/relationships"><Relationship Id="rId8" Type="http://schemas.openxmlformats.org/officeDocument/2006/relationships/hyperlink" Target="http://d.android.com/subscribe" TargetMode="External"/><Relationship Id="rId3" Type="http://schemas.openxmlformats.org/officeDocument/2006/relationships/hyperlink" Target="https://developer.android.com/" TargetMode="External"/><Relationship Id="rId7" Type="http://schemas.openxmlformats.org/officeDocument/2006/relationships/hyperlink" Target="https://twitter.com/androiddev?lang=en" TargetMode="External"/><Relationship Id="rId2" Type="http://schemas.openxmlformats.org/officeDocument/2006/relationships/notesSlide" Target="../notesSlides/notesSlide23.xml"/><Relationship Id="rId1" Type="http://schemas.openxmlformats.org/officeDocument/2006/relationships/slideLayout" Target="../slideLayouts/slideLayout13.xml"/><Relationship Id="rId6" Type="http://schemas.openxmlformats.org/officeDocument/2006/relationships/hyperlink" Target="https://www.youtube.com/user/androiddevelopers" TargetMode="External"/><Relationship Id="rId5" Type="http://schemas.openxmlformats.org/officeDocument/2006/relationships/hyperlink" Target="https://medium.com/androiddevelopers" TargetMode="External"/><Relationship Id="rId10" Type="http://schemas.openxmlformats.org/officeDocument/2006/relationships/hyperlink" Target="https://developer.android.com/studio/command-line/sdkmanager" TargetMode="External"/><Relationship Id="rId4" Type="http://schemas.openxmlformats.org/officeDocument/2006/relationships/hyperlink" Target="https://android-developers.googleblog.com/" TargetMode="External"/><Relationship Id="rId9" Type="http://schemas.openxmlformats.org/officeDocument/2006/relationships/hyperlink" Target="https://stackoverflow.com/questions/tagged/android"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78"/>
        <p:cNvGrpSpPr/>
        <p:nvPr/>
      </p:nvGrpSpPr>
      <p:grpSpPr>
        <a:xfrm>
          <a:off x="0" y="0"/>
          <a:ext cx="0" cy="0"/>
          <a:chOff x="0" y="0"/>
          <a:chExt cx="0" cy="0"/>
        </a:xfrm>
      </p:grpSpPr>
      <p:sp>
        <p:nvSpPr>
          <p:cNvPr id="79" name="Google Shape;79;p1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0" name="Google Shape;80;p17"/>
          <p:cNvSpPr txBox="1">
            <a:spLocks noGrp="1"/>
          </p:cNvSpPr>
          <p:nvPr>
            <p:ph type="sldNum" idx="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a:t>
            </a:fld>
            <a:endParaRPr/>
          </a:p>
        </p:txBody>
      </p:sp>
      <p:sp>
        <p:nvSpPr>
          <p:cNvPr id="81" name="Google Shape;81;p17"/>
          <p:cNvSpPr txBox="1">
            <a:spLocks noGrp="1"/>
          </p:cNvSpPr>
          <p:nvPr>
            <p:ph type="title" idx="4294967295"/>
          </p:nvPr>
        </p:nvSpPr>
        <p:spPr>
          <a:xfrm>
            <a:off x="811175" y="2182900"/>
            <a:ext cx="3332100" cy="19434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Clr>
                <a:srgbClr val="000000"/>
              </a:buClr>
              <a:buSzPts val="1100"/>
              <a:buFont typeface="Arial"/>
              <a:buNone/>
            </a:pPr>
            <a:r>
              <a:rPr lang="en" sz="3600" b="0">
                <a:latin typeface="Google Sans"/>
                <a:ea typeface="Google Sans"/>
                <a:cs typeface="Google Sans"/>
                <a:sym typeface="Google Sans"/>
              </a:rPr>
              <a:t>Android Development with Kotlin</a:t>
            </a:r>
            <a:endParaRPr sz="3600" b="0">
              <a:latin typeface="Google Sans"/>
              <a:ea typeface="Google Sans"/>
              <a:cs typeface="Google Sans"/>
              <a:sym typeface="Google Sans"/>
            </a:endParaRPr>
          </a:p>
        </p:txBody>
      </p:sp>
      <p:sp>
        <p:nvSpPr>
          <p:cNvPr id="82" name="Google Shape;82;p17"/>
          <p:cNvSpPr txBox="1"/>
          <p:nvPr/>
        </p:nvSpPr>
        <p:spPr>
          <a:xfrm>
            <a:off x="265500" y="3497901"/>
            <a:ext cx="4045200" cy="10770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sz="2100">
              <a:solidFill>
                <a:srgbClr val="FAFAFA"/>
              </a:solidFill>
              <a:latin typeface="Roboto"/>
              <a:ea typeface="Roboto"/>
              <a:cs typeface="Roboto"/>
              <a:sym typeface="Roboto"/>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5"/>
        <p:cNvGrpSpPr/>
        <p:nvPr/>
      </p:nvGrpSpPr>
      <p:grpSpPr>
        <a:xfrm>
          <a:off x="0" y="0"/>
          <a:ext cx="0" cy="0"/>
          <a:chOff x="0" y="0"/>
          <a:chExt cx="0" cy="0"/>
        </a:xfrm>
      </p:grpSpPr>
      <p:sp>
        <p:nvSpPr>
          <p:cNvPr id="146" name="Google Shape;146;p26"/>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Benefits of Kotlin</a:t>
            </a:r>
            <a:endParaRPr>
              <a:solidFill>
                <a:srgbClr val="FFFFFF"/>
              </a:solidFill>
            </a:endParaRPr>
          </a:p>
        </p:txBody>
      </p:sp>
      <p:sp>
        <p:nvSpPr>
          <p:cNvPr id="147" name="Google Shape;147;p26"/>
          <p:cNvSpPr txBox="1">
            <a:spLocks noGrp="1"/>
          </p:cNvSpPr>
          <p:nvPr>
            <p:ph type="body" idx="1"/>
          </p:nvPr>
        </p:nvSpPr>
        <p:spPr>
          <a:xfrm>
            <a:off x="311700" y="1483100"/>
            <a:ext cx="8398800" cy="2382900"/>
          </a:xfrm>
          <a:prstGeom prst="rect">
            <a:avLst/>
          </a:prstGeom>
        </p:spPr>
        <p:txBody>
          <a:bodyPr spcFirstLastPara="1" wrap="square" lIns="91425" tIns="91425" rIns="91425" bIns="91425" anchor="t" anchorCtr="0">
            <a:noAutofit/>
          </a:bodyPr>
          <a:lstStyle/>
          <a:p>
            <a:pPr marL="457200" lvl="0" indent="-381000" algn="l" rtl="0">
              <a:lnSpc>
                <a:spcPct val="150000"/>
              </a:lnSpc>
              <a:spcBef>
                <a:spcPts val="0"/>
              </a:spcBef>
              <a:spcAft>
                <a:spcPts val="0"/>
              </a:spcAft>
              <a:buClr>
                <a:srgbClr val="202124"/>
              </a:buClr>
              <a:buSzPts val="2400"/>
              <a:buChar char="●"/>
            </a:pPr>
            <a:r>
              <a:rPr lang="en">
                <a:solidFill>
                  <a:srgbClr val="202124"/>
                </a:solidFill>
                <a:highlight>
                  <a:srgbClr val="FFFFFF"/>
                </a:highlight>
              </a:rPr>
              <a:t>Expressive and concise</a:t>
            </a:r>
            <a:endParaRPr>
              <a:solidFill>
                <a:srgbClr val="202124"/>
              </a:solidFill>
              <a:highlight>
                <a:srgbClr val="FFFFFF"/>
              </a:highlight>
            </a:endParaRPr>
          </a:p>
          <a:p>
            <a:pPr marL="457200" lvl="0" indent="-381000" algn="l" rtl="0">
              <a:lnSpc>
                <a:spcPct val="150000"/>
              </a:lnSpc>
              <a:spcBef>
                <a:spcPts val="0"/>
              </a:spcBef>
              <a:spcAft>
                <a:spcPts val="0"/>
              </a:spcAft>
              <a:buClr>
                <a:srgbClr val="202124"/>
              </a:buClr>
              <a:buSzPts val="2400"/>
              <a:buChar char="●"/>
            </a:pPr>
            <a:r>
              <a:rPr lang="en">
                <a:solidFill>
                  <a:srgbClr val="202124"/>
                </a:solidFill>
                <a:highlight>
                  <a:srgbClr val="FFFFFF"/>
                </a:highlight>
              </a:rPr>
              <a:t>Safer code</a:t>
            </a:r>
            <a:endParaRPr>
              <a:solidFill>
                <a:srgbClr val="202124"/>
              </a:solidFill>
              <a:highlight>
                <a:srgbClr val="FFFFFF"/>
              </a:highlight>
            </a:endParaRPr>
          </a:p>
          <a:p>
            <a:pPr marL="457200" lvl="0" indent="-381000" algn="l" rtl="0">
              <a:lnSpc>
                <a:spcPct val="150000"/>
              </a:lnSpc>
              <a:spcBef>
                <a:spcPts val="0"/>
              </a:spcBef>
              <a:spcAft>
                <a:spcPts val="0"/>
              </a:spcAft>
              <a:buSzPts val="2400"/>
              <a:buChar char="●"/>
            </a:pPr>
            <a:r>
              <a:rPr lang="en"/>
              <a:t>Interoperable</a:t>
            </a:r>
            <a:endParaRPr/>
          </a:p>
          <a:p>
            <a:pPr marL="457200" lvl="0" indent="-381000" algn="l" rtl="0">
              <a:lnSpc>
                <a:spcPct val="150000"/>
              </a:lnSpc>
              <a:spcBef>
                <a:spcPts val="0"/>
              </a:spcBef>
              <a:spcAft>
                <a:spcPts val="0"/>
              </a:spcAft>
              <a:buSzPts val="2400"/>
              <a:buChar char="●"/>
            </a:pPr>
            <a:r>
              <a:rPr lang="en"/>
              <a:t>Structured Concurrency</a:t>
            </a:r>
            <a:endParaRPr/>
          </a:p>
        </p:txBody>
      </p:sp>
      <p:sp>
        <p:nvSpPr>
          <p:cNvPr id="148" name="Google Shape;148;p2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10</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7"/>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Idiomatic Kotlin</a:t>
            </a:r>
            <a:endParaRPr/>
          </a:p>
        </p:txBody>
      </p:sp>
      <p:sp>
        <p:nvSpPr>
          <p:cNvPr id="154" name="Google Shape;154;p27"/>
          <p:cNvSpPr txBox="1">
            <a:spLocks noGrp="1"/>
          </p:cNvSpPr>
          <p:nvPr>
            <p:ph type="body" idx="1"/>
          </p:nvPr>
        </p:nvSpPr>
        <p:spPr>
          <a:xfrm>
            <a:off x="311700" y="1176650"/>
            <a:ext cx="8520600" cy="3089700"/>
          </a:xfrm>
          <a:prstGeom prst="rect">
            <a:avLst/>
          </a:prstGeom>
        </p:spPr>
        <p:txBody>
          <a:bodyPr spcFirstLastPara="1" wrap="square" lIns="91425" tIns="91425" rIns="91425" bIns="91425" anchor="t" anchorCtr="0">
            <a:noAutofit/>
          </a:bodyPr>
          <a:lstStyle/>
          <a:p>
            <a:pPr marL="457200" lvl="0" indent="-368300" algn="l" rtl="0">
              <a:lnSpc>
                <a:spcPct val="115000"/>
              </a:lnSpc>
              <a:spcBef>
                <a:spcPts val="1000"/>
              </a:spcBef>
              <a:spcAft>
                <a:spcPts val="0"/>
              </a:spcAft>
              <a:buSzPts val="2200"/>
              <a:buChar char="●"/>
            </a:pPr>
            <a:r>
              <a:rPr lang="en" sz="2200"/>
              <a:t>Kotlin is at its best when used idiomatically</a:t>
            </a:r>
            <a:endParaRPr sz="2200"/>
          </a:p>
          <a:p>
            <a:pPr marL="457200" lvl="0" indent="-368300" algn="l" rtl="0">
              <a:lnSpc>
                <a:spcPct val="115000"/>
              </a:lnSpc>
              <a:spcBef>
                <a:spcPts val="1000"/>
              </a:spcBef>
              <a:spcAft>
                <a:spcPts val="0"/>
              </a:spcAft>
              <a:buSzPts val="2200"/>
              <a:buChar char="●"/>
            </a:pPr>
            <a:r>
              <a:rPr lang="en" sz="2200">
                <a:solidFill>
                  <a:schemeClr val="dk1"/>
                </a:solidFill>
              </a:rPr>
              <a:t>Avoid just translating Java into Kotlin</a:t>
            </a:r>
            <a:endParaRPr sz="2200">
              <a:solidFill>
                <a:schemeClr val="dk1"/>
              </a:solidFill>
            </a:endParaRPr>
          </a:p>
          <a:p>
            <a:pPr marL="457200" lvl="0" indent="-368300" algn="l" rtl="0">
              <a:lnSpc>
                <a:spcPct val="115000"/>
              </a:lnSpc>
              <a:spcBef>
                <a:spcPts val="1000"/>
              </a:spcBef>
              <a:spcAft>
                <a:spcPts val="0"/>
              </a:spcAft>
              <a:buClr>
                <a:schemeClr val="dk1"/>
              </a:buClr>
              <a:buSzPts val="2200"/>
              <a:buChar char="●"/>
            </a:pPr>
            <a:r>
              <a:rPr lang="en" sz="2200">
                <a:solidFill>
                  <a:schemeClr val="dk1"/>
                </a:solidFill>
              </a:rPr>
              <a:t>As you learn more Kotlin, you'll find easier, more concise ways to do things</a:t>
            </a:r>
            <a:endParaRPr sz="2200">
              <a:solidFill>
                <a:schemeClr val="dk1"/>
              </a:solidFill>
            </a:endParaRPr>
          </a:p>
          <a:p>
            <a:pPr marL="457200" lvl="0" indent="-368300" algn="l" rtl="0">
              <a:lnSpc>
                <a:spcPct val="115000"/>
              </a:lnSpc>
              <a:spcBef>
                <a:spcPts val="1000"/>
              </a:spcBef>
              <a:spcAft>
                <a:spcPts val="1000"/>
              </a:spcAft>
              <a:buClr>
                <a:schemeClr val="dk1"/>
              </a:buClr>
              <a:buSzPts val="2200"/>
              <a:buChar char="●"/>
            </a:pPr>
            <a:r>
              <a:rPr lang="en" sz="2200">
                <a:solidFill>
                  <a:schemeClr val="dk1"/>
                </a:solidFill>
              </a:rPr>
              <a:t>For a list of common Kotlin idioms, refer to the Kotlin Language Guide on </a:t>
            </a:r>
            <a:r>
              <a:rPr lang="en" sz="2200" u="sng">
                <a:solidFill>
                  <a:schemeClr val="accent5"/>
                </a:solidFill>
                <a:hlinkClick r:id="rId3">
                  <a:extLst>
                    <a:ext uri="{A12FA001-AC4F-418D-AE19-62706E023703}">
                      <ahyp:hlinkClr xmlns:ahyp="http://schemas.microsoft.com/office/drawing/2018/hyperlinkcolor" val="tx"/>
                    </a:ext>
                  </a:extLst>
                </a:hlinkClick>
              </a:rPr>
              <a:t>Idioms</a:t>
            </a:r>
            <a:endParaRPr sz="2200">
              <a:solidFill>
                <a:schemeClr val="dk1"/>
              </a:solidFill>
            </a:endParaRPr>
          </a:p>
        </p:txBody>
      </p:sp>
      <p:sp>
        <p:nvSpPr>
          <p:cNvPr id="155" name="Google Shape;155;p2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11</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518EF0B-4B88-EA70-DE38-3BBBE940F09B}"/>
              </a:ext>
            </a:extLst>
          </p:cNvPr>
          <p:cNvSpPr>
            <a:spLocks noGrp="1"/>
          </p:cNvSpPr>
          <p:nvPr>
            <p:ph type="title"/>
          </p:nvPr>
        </p:nvSpPr>
        <p:spPr/>
        <p:txBody>
          <a:bodyPr/>
          <a:lstStyle/>
          <a:p>
            <a:r>
              <a:rPr lang="en-US"/>
              <a:t>Compare Kotlin with Java</a:t>
            </a:r>
          </a:p>
        </p:txBody>
      </p:sp>
      <p:sp>
        <p:nvSpPr>
          <p:cNvPr id="3" name="Text Placeholder 2">
            <a:extLst>
              <a:ext uri="{FF2B5EF4-FFF2-40B4-BE49-F238E27FC236}">
                <a16:creationId xmlns:a16="http://schemas.microsoft.com/office/drawing/2014/main" id="{15F71A73-A769-4772-56F2-C61EFD16C5A3}"/>
              </a:ext>
            </a:extLst>
          </p:cNvPr>
          <p:cNvSpPr>
            <a:spLocks noGrp="1"/>
          </p:cNvSpPr>
          <p:nvPr>
            <p:ph type="body" idx="1"/>
          </p:nvPr>
        </p:nvSpPr>
        <p:spPr/>
        <p:txBody>
          <a:bodyPr/>
          <a:lstStyle/>
          <a:p>
            <a:endParaRPr lang="en-US"/>
          </a:p>
        </p:txBody>
      </p:sp>
    </p:spTree>
    <p:extLst>
      <p:ext uri="{BB962C8B-B14F-4D97-AF65-F5344CB8AC3E}">
        <p14:creationId xmlns:p14="http://schemas.microsoft.com/office/powerpoint/2010/main" val="159359273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159"/>
        <p:cNvGrpSpPr/>
        <p:nvPr/>
      </p:nvGrpSpPr>
      <p:grpSpPr>
        <a:xfrm>
          <a:off x="0" y="0"/>
          <a:ext cx="0" cy="0"/>
          <a:chOff x="0" y="0"/>
          <a:chExt cx="0" cy="0"/>
        </a:xfrm>
      </p:grpSpPr>
      <p:sp>
        <p:nvSpPr>
          <p:cNvPr id="160" name="Google Shape;160;p2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13</a:t>
            </a:fld>
            <a:endParaRPr/>
          </a:p>
        </p:txBody>
      </p:sp>
      <p:sp>
        <p:nvSpPr>
          <p:cNvPr id="161" name="Google Shape;161;p28"/>
          <p:cNvSpPr txBox="1"/>
          <p:nvPr/>
        </p:nvSpPr>
        <p:spPr>
          <a:xfrm>
            <a:off x="311700" y="1427100"/>
            <a:ext cx="8520600" cy="183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Learning experience</a:t>
            </a:r>
            <a:endParaRPr sz="5200" b="1">
              <a:solidFill>
                <a:srgbClr val="FAFAFA"/>
              </a:solidFill>
              <a:latin typeface="Roboto"/>
              <a:ea typeface="Roboto"/>
              <a:cs typeface="Roboto"/>
              <a:sym typeface="Roboto"/>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65"/>
        <p:cNvGrpSpPr/>
        <p:nvPr/>
      </p:nvGrpSpPr>
      <p:grpSpPr>
        <a:xfrm>
          <a:off x="0" y="0"/>
          <a:ext cx="0" cy="0"/>
          <a:chOff x="0" y="0"/>
          <a:chExt cx="0" cy="0"/>
        </a:xfrm>
      </p:grpSpPr>
      <p:sp>
        <p:nvSpPr>
          <p:cNvPr id="166" name="Google Shape;166;p29"/>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Course structure</a:t>
            </a:r>
            <a:endParaRPr>
              <a:solidFill>
                <a:srgbClr val="FFFFFF"/>
              </a:solidFill>
            </a:endParaRPr>
          </a:p>
        </p:txBody>
      </p:sp>
      <p:sp>
        <p:nvSpPr>
          <p:cNvPr id="167" name="Google Shape;167;p2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14</a:t>
            </a:fld>
            <a:endParaRPr/>
          </a:p>
        </p:txBody>
      </p:sp>
      <p:sp>
        <p:nvSpPr>
          <p:cNvPr id="168" name="Google Shape;168;p29"/>
          <p:cNvSpPr/>
          <p:nvPr/>
        </p:nvSpPr>
        <p:spPr>
          <a:xfrm>
            <a:off x="374300" y="1612700"/>
            <a:ext cx="1877700" cy="473700"/>
          </a:xfrm>
          <a:prstGeom prst="wedgeRoundRectCallout">
            <a:avLst>
              <a:gd name="adj1" fmla="val -20833"/>
              <a:gd name="adj2" fmla="val 62500"/>
              <a:gd name="adj3" fmla="val 0"/>
            </a:avLst>
          </a:prstGeom>
          <a:solidFill>
            <a:srgbClr val="34A853"/>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Open Sans"/>
                <a:ea typeface="Open Sans"/>
                <a:cs typeface="Open Sans"/>
                <a:sym typeface="Open Sans"/>
              </a:rPr>
              <a:t>Unit 1</a:t>
            </a:r>
            <a:r>
              <a:rPr lang="en" sz="900">
                <a:solidFill>
                  <a:srgbClr val="FFFFFF"/>
                </a:solidFill>
                <a:latin typeface="Open Sans"/>
                <a:ea typeface="Open Sans"/>
                <a:cs typeface="Open Sans"/>
                <a:sym typeface="Open Sans"/>
              </a:rPr>
              <a:t>(3 weeks)</a:t>
            </a:r>
            <a:endParaRPr sz="900">
              <a:solidFill>
                <a:srgbClr val="FFFFFF"/>
              </a:solidFill>
              <a:latin typeface="Merriweather"/>
              <a:ea typeface="Merriweather"/>
              <a:cs typeface="Merriweather"/>
              <a:sym typeface="Merriweather"/>
            </a:endParaRPr>
          </a:p>
        </p:txBody>
      </p:sp>
      <p:sp>
        <p:nvSpPr>
          <p:cNvPr id="169" name="Google Shape;169;p29"/>
          <p:cNvSpPr/>
          <p:nvPr/>
        </p:nvSpPr>
        <p:spPr>
          <a:xfrm>
            <a:off x="2496971" y="1612700"/>
            <a:ext cx="1877700" cy="473700"/>
          </a:xfrm>
          <a:prstGeom prst="wedgeRoundRectCallout">
            <a:avLst>
              <a:gd name="adj1" fmla="val -20833"/>
              <a:gd name="adj2" fmla="val 62500"/>
              <a:gd name="adj3" fmla="val 0"/>
            </a:avLst>
          </a:prstGeom>
          <a:solidFill>
            <a:srgbClr val="EA8600"/>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Open Sans"/>
                <a:ea typeface="Open Sans"/>
                <a:cs typeface="Open Sans"/>
                <a:sym typeface="Open Sans"/>
              </a:rPr>
              <a:t>Unit 2 </a:t>
            </a:r>
            <a:r>
              <a:rPr lang="en" sz="900">
                <a:solidFill>
                  <a:schemeClr val="lt1"/>
                </a:solidFill>
                <a:latin typeface="Open Sans"/>
                <a:ea typeface="Open Sans"/>
                <a:cs typeface="Open Sans"/>
                <a:sym typeface="Open Sans"/>
              </a:rPr>
              <a:t>(3 weeks)</a:t>
            </a:r>
            <a:endParaRPr>
              <a:solidFill>
                <a:srgbClr val="FFFFFF"/>
              </a:solidFill>
              <a:latin typeface="Open Sans"/>
              <a:ea typeface="Open Sans"/>
              <a:cs typeface="Open Sans"/>
              <a:sym typeface="Open Sans"/>
            </a:endParaRPr>
          </a:p>
        </p:txBody>
      </p:sp>
      <p:sp>
        <p:nvSpPr>
          <p:cNvPr id="170" name="Google Shape;170;p29"/>
          <p:cNvSpPr/>
          <p:nvPr/>
        </p:nvSpPr>
        <p:spPr>
          <a:xfrm>
            <a:off x="4619641" y="1612700"/>
            <a:ext cx="1877700" cy="464100"/>
          </a:xfrm>
          <a:prstGeom prst="wedgeRoundRectCallout">
            <a:avLst>
              <a:gd name="adj1" fmla="val -20833"/>
              <a:gd name="adj2" fmla="val 62500"/>
              <a:gd name="adj3" fmla="val 0"/>
            </a:avLst>
          </a:prstGeom>
          <a:solidFill>
            <a:srgbClr val="EA4335"/>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Open Sans"/>
                <a:ea typeface="Open Sans"/>
                <a:cs typeface="Open Sans"/>
                <a:sym typeface="Open Sans"/>
              </a:rPr>
              <a:t>Unit 3 </a:t>
            </a:r>
            <a:r>
              <a:rPr lang="en" sz="900">
                <a:solidFill>
                  <a:schemeClr val="lt1"/>
                </a:solidFill>
                <a:latin typeface="Open Sans"/>
                <a:ea typeface="Open Sans"/>
                <a:cs typeface="Open Sans"/>
                <a:sym typeface="Open Sans"/>
              </a:rPr>
              <a:t>(6 weeks)</a:t>
            </a:r>
            <a:endParaRPr>
              <a:solidFill>
                <a:srgbClr val="FFFFFF"/>
              </a:solidFill>
              <a:latin typeface="Open Sans"/>
              <a:ea typeface="Open Sans"/>
              <a:cs typeface="Open Sans"/>
              <a:sym typeface="Open Sans"/>
            </a:endParaRPr>
          </a:p>
        </p:txBody>
      </p:sp>
      <p:sp>
        <p:nvSpPr>
          <p:cNvPr id="171" name="Google Shape;171;p29"/>
          <p:cNvSpPr/>
          <p:nvPr/>
        </p:nvSpPr>
        <p:spPr>
          <a:xfrm>
            <a:off x="396055" y="2203981"/>
            <a:ext cx="1747500" cy="2285100"/>
          </a:xfrm>
          <a:prstGeom prst="roundRect">
            <a:avLst>
              <a:gd name="adj" fmla="val 16667"/>
            </a:avLst>
          </a:prstGeom>
          <a:solidFill>
            <a:srgbClr val="34A853"/>
          </a:solidFill>
          <a:ln>
            <a:noFill/>
          </a:ln>
        </p:spPr>
        <p:txBody>
          <a:bodyPr spcFirstLastPara="1" wrap="square" lIns="91425" tIns="91425" rIns="91425" bIns="91425" anchor="ctr" anchorCtr="0">
            <a:noAutofit/>
          </a:bodyPr>
          <a:lstStyle/>
          <a:p>
            <a:pPr marL="0" lvl="0" indent="0" algn="ctr" rtl="0">
              <a:lnSpc>
                <a:spcPct val="115000"/>
              </a:lnSpc>
              <a:spcBef>
                <a:spcPts val="1400"/>
              </a:spcBef>
              <a:spcAft>
                <a:spcPts val="0"/>
              </a:spcAft>
              <a:buNone/>
            </a:pPr>
            <a:r>
              <a:rPr lang="en" b="1">
                <a:solidFill>
                  <a:srgbClr val="FFFFFF"/>
                </a:solidFill>
              </a:rPr>
              <a:t>Get Started with Kotlin</a:t>
            </a:r>
            <a:endParaRPr b="1">
              <a:solidFill>
                <a:srgbClr val="FFFFFF"/>
              </a:solidFill>
            </a:endParaRPr>
          </a:p>
          <a:p>
            <a:pPr marL="0" lvl="0" indent="0" algn="ctr" rtl="0">
              <a:lnSpc>
                <a:spcPct val="115000"/>
              </a:lnSpc>
              <a:spcBef>
                <a:spcPts val="2400"/>
              </a:spcBef>
              <a:spcAft>
                <a:spcPts val="600"/>
              </a:spcAft>
              <a:buNone/>
            </a:pPr>
            <a:r>
              <a:rPr lang="en" sz="1000" b="1">
                <a:solidFill>
                  <a:srgbClr val="FFFFFF"/>
                </a:solidFill>
              </a:rPr>
              <a:t>Basics, Functions, Classes &amp; Objects, Extensions</a:t>
            </a:r>
            <a:endParaRPr sz="1000" b="1">
              <a:solidFill>
                <a:srgbClr val="FFFFFF"/>
              </a:solidFill>
            </a:endParaRPr>
          </a:p>
        </p:txBody>
      </p:sp>
      <p:sp>
        <p:nvSpPr>
          <p:cNvPr id="172" name="Google Shape;172;p29"/>
          <p:cNvSpPr/>
          <p:nvPr/>
        </p:nvSpPr>
        <p:spPr>
          <a:xfrm>
            <a:off x="2524099" y="2204046"/>
            <a:ext cx="1747500" cy="2285100"/>
          </a:xfrm>
          <a:prstGeom prst="roundRect">
            <a:avLst>
              <a:gd name="adj" fmla="val 16667"/>
            </a:avLst>
          </a:prstGeom>
          <a:solidFill>
            <a:srgbClr val="EA8600"/>
          </a:solidFill>
          <a:ln>
            <a:noFill/>
          </a:ln>
        </p:spPr>
        <p:txBody>
          <a:bodyPr spcFirstLastPara="1" wrap="square" lIns="91425" tIns="91425" rIns="91425" bIns="91425" anchor="ctr" anchorCtr="0">
            <a:noAutofit/>
          </a:bodyPr>
          <a:lstStyle/>
          <a:p>
            <a:pPr marL="0" lvl="0" indent="0" algn="ctr" rtl="0">
              <a:lnSpc>
                <a:spcPct val="115000"/>
              </a:lnSpc>
              <a:spcBef>
                <a:spcPts val="0"/>
              </a:spcBef>
              <a:spcAft>
                <a:spcPts val="0"/>
              </a:spcAft>
              <a:buNone/>
            </a:pPr>
            <a:r>
              <a:rPr lang="en" b="1">
                <a:solidFill>
                  <a:srgbClr val="FFFFFF"/>
                </a:solidFill>
              </a:rPr>
              <a:t>Introduction to Android</a:t>
            </a:r>
            <a:endParaRPr b="1">
              <a:solidFill>
                <a:srgbClr val="FFFFFF"/>
              </a:solidFill>
            </a:endParaRPr>
          </a:p>
          <a:p>
            <a:pPr marL="0" lvl="0" indent="0" algn="ctr" rtl="0">
              <a:lnSpc>
                <a:spcPct val="115000"/>
              </a:lnSpc>
              <a:spcBef>
                <a:spcPts val="2400"/>
              </a:spcBef>
              <a:spcAft>
                <a:spcPts val="600"/>
              </a:spcAft>
              <a:buNone/>
            </a:pPr>
            <a:r>
              <a:rPr lang="en" sz="1000" b="1">
                <a:solidFill>
                  <a:schemeClr val="lt1"/>
                </a:solidFill>
              </a:rPr>
              <a:t>First App, Layouts, Navigation</a:t>
            </a:r>
            <a:endParaRPr sz="1600" b="1">
              <a:solidFill>
                <a:srgbClr val="FFFFFF"/>
              </a:solidFill>
            </a:endParaRPr>
          </a:p>
        </p:txBody>
      </p:sp>
      <p:sp>
        <p:nvSpPr>
          <p:cNvPr id="173" name="Google Shape;173;p29"/>
          <p:cNvSpPr/>
          <p:nvPr/>
        </p:nvSpPr>
        <p:spPr>
          <a:xfrm>
            <a:off x="4647669" y="2248478"/>
            <a:ext cx="1747500" cy="2240700"/>
          </a:xfrm>
          <a:prstGeom prst="roundRect">
            <a:avLst>
              <a:gd name="adj" fmla="val 16667"/>
            </a:avLst>
          </a:prstGeom>
          <a:solidFill>
            <a:srgbClr val="EA4335"/>
          </a:solidFill>
          <a:ln>
            <a:noFill/>
          </a:ln>
        </p:spPr>
        <p:txBody>
          <a:bodyPr spcFirstLastPara="1" wrap="square" lIns="91425" tIns="91425" rIns="91425" bIns="91425" anchor="ctr" anchorCtr="0">
            <a:noAutofit/>
          </a:bodyPr>
          <a:lstStyle/>
          <a:p>
            <a:pPr marL="0" lvl="0" indent="0" algn="ctr" rtl="0">
              <a:lnSpc>
                <a:spcPct val="115000"/>
              </a:lnSpc>
              <a:spcBef>
                <a:spcPts val="3600"/>
              </a:spcBef>
              <a:spcAft>
                <a:spcPts val="0"/>
              </a:spcAft>
              <a:buNone/>
            </a:pPr>
            <a:r>
              <a:rPr lang="en" b="1">
                <a:solidFill>
                  <a:srgbClr val="FFFFFF"/>
                </a:solidFill>
              </a:rPr>
              <a:t>Android App Architecture</a:t>
            </a:r>
            <a:endParaRPr b="1">
              <a:solidFill>
                <a:srgbClr val="FFFFFF"/>
              </a:solidFill>
            </a:endParaRPr>
          </a:p>
          <a:p>
            <a:pPr marL="0" lvl="0" indent="0" algn="ctr" rtl="0">
              <a:lnSpc>
                <a:spcPct val="115000"/>
              </a:lnSpc>
              <a:spcBef>
                <a:spcPts val="2400"/>
              </a:spcBef>
              <a:spcAft>
                <a:spcPts val="600"/>
              </a:spcAft>
              <a:buClr>
                <a:schemeClr val="dk1"/>
              </a:buClr>
              <a:buSzPts val="1100"/>
              <a:buFont typeface="Arial"/>
              <a:buNone/>
            </a:pPr>
            <a:r>
              <a:rPr lang="en" sz="1000" b="1">
                <a:solidFill>
                  <a:schemeClr val="lt1"/>
                </a:solidFill>
              </a:rPr>
              <a:t>App Architecture, Data Persistence, Display Lists, Connect to Internet, Background Work</a:t>
            </a:r>
            <a:endParaRPr sz="1000" b="1">
              <a:solidFill>
                <a:schemeClr val="lt1"/>
              </a:solidFill>
            </a:endParaRPr>
          </a:p>
        </p:txBody>
      </p:sp>
      <p:sp>
        <p:nvSpPr>
          <p:cNvPr id="174" name="Google Shape;174;p29"/>
          <p:cNvSpPr/>
          <p:nvPr/>
        </p:nvSpPr>
        <p:spPr>
          <a:xfrm>
            <a:off x="6803767" y="1612703"/>
            <a:ext cx="1877700" cy="464100"/>
          </a:xfrm>
          <a:prstGeom prst="wedgeRoundRectCallout">
            <a:avLst>
              <a:gd name="adj1" fmla="val -20833"/>
              <a:gd name="adj2" fmla="val 62500"/>
              <a:gd name="adj3" fmla="val 0"/>
            </a:avLst>
          </a:prstGeom>
          <a:solidFill>
            <a:srgbClr val="1C4587"/>
          </a:solid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2600">
                <a:solidFill>
                  <a:srgbClr val="FFFFFF"/>
                </a:solidFill>
                <a:latin typeface="Open Sans"/>
                <a:ea typeface="Open Sans"/>
                <a:cs typeface="Open Sans"/>
                <a:sym typeface="Open Sans"/>
              </a:rPr>
              <a:t>Unit 4 </a:t>
            </a:r>
            <a:r>
              <a:rPr lang="en" sz="900">
                <a:solidFill>
                  <a:schemeClr val="lt1"/>
                </a:solidFill>
                <a:latin typeface="Open Sans"/>
                <a:ea typeface="Open Sans"/>
                <a:cs typeface="Open Sans"/>
                <a:sym typeface="Open Sans"/>
              </a:rPr>
              <a:t>(1 week)</a:t>
            </a:r>
            <a:endParaRPr>
              <a:solidFill>
                <a:srgbClr val="FFFFFF"/>
              </a:solidFill>
              <a:latin typeface="Open Sans"/>
              <a:ea typeface="Open Sans"/>
              <a:cs typeface="Open Sans"/>
              <a:sym typeface="Open Sans"/>
            </a:endParaRPr>
          </a:p>
        </p:txBody>
      </p:sp>
      <p:sp>
        <p:nvSpPr>
          <p:cNvPr id="175" name="Google Shape;175;p29"/>
          <p:cNvSpPr/>
          <p:nvPr/>
        </p:nvSpPr>
        <p:spPr>
          <a:xfrm>
            <a:off x="6831795" y="2248481"/>
            <a:ext cx="1747500" cy="2240700"/>
          </a:xfrm>
          <a:prstGeom prst="roundRect">
            <a:avLst>
              <a:gd name="adj" fmla="val 16667"/>
            </a:avLst>
          </a:prstGeom>
          <a:solidFill>
            <a:srgbClr val="1C4587"/>
          </a:solidFill>
          <a:ln>
            <a:noFill/>
          </a:ln>
        </p:spPr>
        <p:txBody>
          <a:bodyPr spcFirstLastPara="1" wrap="square" lIns="91425" tIns="91425" rIns="91425" bIns="91425" anchor="t" anchorCtr="0">
            <a:noAutofit/>
          </a:bodyPr>
          <a:lstStyle/>
          <a:p>
            <a:pPr marL="0" lvl="0" indent="0" algn="ctr" rtl="0">
              <a:lnSpc>
                <a:spcPct val="115000"/>
              </a:lnSpc>
              <a:spcBef>
                <a:spcPts val="2400"/>
              </a:spcBef>
              <a:spcAft>
                <a:spcPts val="0"/>
              </a:spcAft>
              <a:buNone/>
            </a:pPr>
            <a:r>
              <a:rPr lang="en" b="1">
                <a:solidFill>
                  <a:srgbClr val="FFFFFF"/>
                </a:solidFill>
              </a:rPr>
              <a:t>App Design</a:t>
            </a:r>
            <a:endParaRPr b="1">
              <a:solidFill>
                <a:srgbClr val="FFFFFF"/>
              </a:solidFill>
            </a:endParaRPr>
          </a:p>
          <a:p>
            <a:pPr marL="0" lvl="0" indent="0" algn="ctr" rtl="0">
              <a:lnSpc>
                <a:spcPct val="115000"/>
              </a:lnSpc>
              <a:spcBef>
                <a:spcPts val="4200"/>
              </a:spcBef>
              <a:spcAft>
                <a:spcPts val="600"/>
              </a:spcAft>
              <a:buNone/>
            </a:pPr>
            <a:r>
              <a:rPr lang="en" sz="1000" b="1">
                <a:solidFill>
                  <a:schemeClr val="lt1"/>
                </a:solidFill>
              </a:rPr>
              <a:t>App UI Design</a:t>
            </a:r>
            <a:endParaRPr b="1">
              <a:solidFill>
                <a:srgbClr val="FFFFFF"/>
              </a:solidFill>
            </a:endParaRPr>
          </a:p>
        </p:txBody>
      </p:sp>
      <p:sp>
        <p:nvSpPr>
          <p:cNvPr id="176" name="Google Shape;176;p29"/>
          <p:cNvSpPr txBox="1"/>
          <p:nvPr/>
        </p:nvSpPr>
        <p:spPr>
          <a:xfrm>
            <a:off x="342900" y="1051825"/>
            <a:ext cx="8523000" cy="523200"/>
          </a:xfrm>
          <a:prstGeom prst="rect">
            <a:avLst/>
          </a:prstGeom>
          <a:noFill/>
          <a:ln>
            <a:noFill/>
          </a:ln>
        </p:spPr>
        <p:txBody>
          <a:bodyPr spcFirstLastPara="1" wrap="square" lIns="91425" tIns="91425" rIns="91425" bIns="91425" anchor="t" anchorCtr="0">
            <a:spAutoFit/>
          </a:bodyPr>
          <a:lstStyle/>
          <a:p>
            <a:pPr marL="0" lvl="0" indent="0" algn="l" rtl="0">
              <a:spcBef>
                <a:spcPts val="0"/>
              </a:spcBef>
              <a:spcAft>
                <a:spcPts val="0"/>
              </a:spcAft>
              <a:buNone/>
            </a:pPr>
            <a:r>
              <a:rPr lang="en" sz="2200">
                <a:latin typeface="Roboto"/>
                <a:ea typeface="Roboto"/>
                <a:cs typeface="Roboto"/>
                <a:sym typeface="Roboto"/>
              </a:rPr>
              <a:t>4 units with a total of 13 lessons across 13 weeks</a:t>
            </a:r>
            <a:endParaRPr sz="2200">
              <a:latin typeface="Roboto"/>
              <a:ea typeface="Roboto"/>
              <a:cs typeface="Roboto"/>
              <a:sym typeface="Roboto"/>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68"/>
                                        </p:tgtEl>
                                        <p:attrNameLst>
                                          <p:attrName>style.visibility</p:attrName>
                                        </p:attrNameLst>
                                      </p:cBhvr>
                                      <p:to>
                                        <p:strVal val="visible"/>
                                      </p:to>
                                    </p:set>
                                    <p:animEffect transition="in" filter="fade">
                                      <p:cBhvr>
                                        <p:cTn id="7" dur="1000"/>
                                        <p:tgtEl>
                                          <p:spTgt spid="168"/>
                                        </p:tgtEl>
                                      </p:cBhvr>
                                    </p:animEffect>
                                  </p:childTnLst>
                                </p:cTn>
                              </p:par>
                              <p:par>
                                <p:cTn id="8" presetID="10" presetClass="entr" presetSubtype="0" fill="hold" nodeType="withEffect">
                                  <p:stCondLst>
                                    <p:cond delay="0"/>
                                  </p:stCondLst>
                                  <p:childTnLst>
                                    <p:set>
                                      <p:cBhvr>
                                        <p:cTn id="9" dur="1" fill="hold">
                                          <p:stCondLst>
                                            <p:cond delay="0"/>
                                          </p:stCondLst>
                                        </p:cTn>
                                        <p:tgtEl>
                                          <p:spTgt spid="169"/>
                                        </p:tgtEl>
                                        <p:attrNameLst>
                                          <p:attrName>style.visibility</p:attrName>
                                        </p:attrNameLst>
                                      </p:cBhvr>
                                      <p:to>
                                        <p:strVal val="visible"/>
                                      </p:to>
                                    </p:set>
                                    <p:animEffect transition="in" filter="fade">
                                      <p:cBhvr>
                                        <p:cTn id="10" dur="1000"/>
                                        <p:tgtEl>
                                          <p:spTgt spid="169"/>
                                        </p:tgtEl>
                                      </p:cBhvr>
                                    </p:animEffect>
                                  </p:childTnLst>
                                </p:cTn>
                              </p:par>
                              <p:par>
                                <p:cTn id="11" presetID="10" presetClass="entr" presetSubtype="0" fill="hold" nodeType="withEffect">
                                  <p:stCondLst>
                                    <p:cond delay="0"/>
                                  </p:stCondLst>
                                  <p:childTnLst>
                                    <p:set>
                                      <p:cBhvr>
                                        <p:cTn id="12" dur="1" fill="hold">
                                          <p:stCondLst>
                                            <p:cond delay="0"/>
                                          </p:stCondLst>
                                        </p:cTn>
                                        <p:tgtEl>
                                          <p:spTgt spid="170"/>
                                        </p:tgtEl>
                                        <p:attrNameLst>
                                          <p:attrName>style.visibility</p:attrName>
                                        </p:attrNameLst>
                                      </p:cBhvr>
                                      <p:to>
                                        <p:strVal val="visible"/>
                                      </p:to>
                                    </p:set>
                                    <p:animEffect transition="in" filter="fade">
                                      <p:cBhvr>
                                        <p:cTn id="13" dur="1000"/>
                                        <p:tgtEl>
                                          <p:spTgt spid="170"/>
                                        </p:tgtEl>
                                      </p:cBhvr>
                                    </p:animEffect>
                                  </p:childTnLst>
                                </p:cTn>
                              </p:par>
                              <p:par>
                                <p:cTn id="14" presetID="10" presetClass="entr" presetSubtype="0" fill="hold" nodeType="withEffect">
                                  <p:stCondLst>
                                    <p:cond delay="0"/>
                                  </p:stCondLst>
                                  <p:childTnLst>
                                    <p:set>
                                      <p:cBhvr>
                                        <p:cTn id="15" dur="1" fill="hold">
                                          <p:stCondLst>
                                            <p:cond delay="0"/>
                                          </p:stCondLst>
                                        </p:cTn>
                                        <p:tgtEl>
                                          <p:spTgt spid="171"/>
                                        </p:tgtEl>
                                        <p:attrNameLst>
                                          <p:attrName>style.visibility</p:attrName>
                                        </p:attrNameLst>
                                      </p:cBhvr>
                                      <p:to>
                                        <p:strVal val="visible"/>
                                      </p:to>
                                    </p:set>
                                    <p:animEffect transition="in" filter="fade">
                                      <p:cBhvr>
                                        <p:cTn id="16" dur="1000"/>
                                        <p:tgtEl>
                                          <p:spTgt spid="171"/>
                                        </p:tgtEl>
                                      </p:cBhvr>
                                    </p:animEffect>
                                  </p:childTnLst>
                                </p:cTn>
                              </p:par>
                              <p:par>
                                <p:cTn id="17" presetID="10" presetClass="entr" presetSubtype="0" fill="hold" nodeType="withEffect">
                                  <p:stCondLst>
                                    <p:cond delay="0"/>
                                  </p:stCondLst>
                                  <p:childTnLst>
                                    <p:set>
                                      <p:cBhvr>
                                        <p:cTn id="18" dur="1" fill="hold">
                                          <p:stCondLst>
                                            <p:cond delay="0"/>
                                          </p:stCondLst>
                                        </p:cTn>
                                        <p:tgtEl>
                                          <p:spTgt spid="172"/>
                                        </p:tgtEl>
                                        <p:attrNameLst>
                                          <p:attrName>style.visibility</p:attrName>
                                        </p:attrNameLst>
                                      </p:cBhvr>
                                      <p:to>
                                        <p:strVal val="visible"/>
                                      </p:to>
                                    </p:set>
                                    <p:animEffect transition="in" filter="fade">
                                      <p:cBhvr>
                                        <p:cTn id="19" dur="1000"/>
                                        <p:tgtEl>
                                          <p:spTgt spid="172"/>
                                        </p:tgtEl>
                                      </p:cBhvr>
                                    </p:animEffect>
                                  </p:childTnLst>
                                </p:cTn>
                              </p:par>
                              <p:par>
                                <p:cTn id="20" presetID="10" presetClass="entr" presetSubtype="0" fill="hold" nodeType="withEffect">
                                  <p:stCondLst>
                                    <p:cond delay="0"/>
                                  </p:stCondLst>
                                  <p:childTnLst>
                                    <p:set>
                                      <p:cBhvr>
                                        <p:cTn id="21" dur="1" fill="hold">
                                          <p:stCondLst>
                                            <p:cond delay="0"/>
                                          </p:stCondLst>
                                        </p:cTn>
                                        <p:tgtEl>
                                          <p:spTgt spid="173"/>
                                        </p:tgtEl>
                                        <p:attrNameLst>
                                          <p:attrName>style.visibility</p:attrName>
                                        </p:attrNameLst>
                                      </p:cBhvr>
                                      <p:to>
                                        <p:strVal val="visible"/>
                                      </p:to>
                                    </p:set>
                                    <p:animEffect transition="in" filter="fade">
                                      <p:cBhvr>
                                        <p:cTn id="22" dur="1000"/>
                                        <p:tgtEl>
                                          <p:spTgt spid="173"/>
                                        </p:tgtEl>
                                      </p:cBhvr>
                                    </p:animEffect>
                                  </p:childTnLst>
                                </p:cTn>
                              </p:par>
                              <p:par>
                                <p:cTn id="23" presetID="10" presetClass="entr" presetSubtype="0" fill="hold" nodeType="withEffect">
                                  <p:stCondLst>
                                    <p:cond delay="0"/>
                                  </p:stCondLst>
                                  <p:childTnLst>
                                    <p:set>
                                      <p:cBhvr>
                                        <p:cTn id="24" dur="1" fill="hold">
                                          <p:stCondLst>
                                            <p:cond delay="0"/>
                                          </p:stCondLst>
                                        </p:cTn>
                                        <p:tgtEl>
                                          <p:spTgt spid="174"/>
                                        </p:tgtEl>
                                        <p:attrNameLst>
                                          <p:attrName>style.visibility</p:attrName>
                                        </p:attrNameLst>
                                      </p:cBhvr>
                                      <p:to>
                                        <p:strVal val="visible"/>
                                      </p:to>
                                    </p:set>
                                    <p:animEffect transition="in" filter="fade">
                                      <p:cBhvr>
                                        <p:cTn id="25" dur="1000"/>
                                        <p:tgtEl>
                                          <p:spTgt spid="174"/>
                                        </p:tgtEl>
                                      </p:cBhvr>
                                    </p:animEffect>
                                  </p:childTnLst>
                                </p:cTn>
                              </p:par>
                              <p:par>
                                <p:cTn id="26" presetID="10" presetClass="entr" presetSubtype="0" fill="hold" nodeType="withEffect">
                                  <p:stCondLst>
                                    <p:cond delay="0"/>
                                  </p:stCondLst>
                                  <p:childTnLst>
                                    <p:set>
                                      <p:cBhvr>
                                        <p:cTn id="27" dur="1" fill="hold">
                                          <p:stCondLst>
                                            <p:cond delay="0"/>
                                          </p:stCondLst>
                                        </p:cTn>
                                        <p:tgtEl>
                                          <p:spTgt spid="175"/>
                                        </p:tgtEl>
                                        <p:attrNameLst>
                                          <p:attrName>style.visibility</p:attrName>
                                        </p:attrNameLst>
                                      </p:cBhvr>
                                      <p:to>
                                        <p:strVal val="visible"/>
                                      </p:to>
                                    </p:set>
                                    <p:animEffect transition="in" filter="fade">
                                      <p:cBhvr>
                                        <p:cTn id="28" dur="1000"/>
                                        <p:tgtEl>
                                          <p:spTgt spid="17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80"/>
        <p:cNvGrpSpPr/>
        <p:nvPr/>
      </p:nvGrpSpPr>
      <p:grpSpPr>
        <a:xfrm>
          <a:off x="0" y="0"/>
          <a:ext cx="0" cy="0"/>
          <a:chOff x="0" y="0"/>
          <a:chExt cx="0" cy="0"/>
        </a:xfrm>
      </p:grpSpPr>
      <p:sp>
        <p:nvSpPr>
          <p:cNvPr id="181" name="Google Shape;181;p30"/>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Lectures</a:t>
            </a:r>
            <a:endParaRPr/>
          </a:p>
        </p:txBody>
      </p:sp>
      <p:sp>
        <p:nvSpPr>
          <p:cNvPr id="182" name="Google Shape;182;p30"/>
          <p:cNvSpPr txBox="1">
            <a:spLocks noGrp="1"/>
          </p:cNvSpPr>
          <p:nvPr>
            <p:ph type="body" idx="1"/>
          </p:nvPr>
        </p:nvSpPr>
        <p:spPr>
          <a:xfrm>
            <a:off x="311700" y="1140770"/>
            <a:ext cx="8520600" cy="6381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solidFill>
                  <a:schemeClr val="dk1"/>
                </a:solidFill>
              </a:rPr>
              <a:t>We’ll cover important topics together as a class.</a:t>
            </a:r>
            <a:endParaRPr>
              <a:solidFill>
                <a:schemeClr val="dk1"/>
              </a:solidFill>
            </a:endParaRPr>
          </a:p>
        </p:txBody>
      </p:sp>
      <p:sp>
        <p:nvSpPr>
          <p:cNvPr id="183" name="Google Shape;183;p3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15</a:t>
            </a:fld>
            <a:endParaRPr/>
          </a:p>
        </p:txBody>
      </p:sp>
      <p:pic>
        <p:nvPicPr>
          <p:cNvPr id="184" name="Google Shape;184;p30"/>
          <p:cNvPicPr preferRelativeResize="0"/>
          <p:nvPr/>
        </p:nvPicPr>
        <p:blipFill>
          <a:blip r:embed="rId3">
            <a:alphaModFix/>
          </a:blip>
          <a:stretch>
            <a:fillRect/>
          </a:stretch>
        </p:blipFill>
        <p:spPr>
          <a:xfrm>
            <a:off x="412900" y="1906636"/>
            <a:ext cx="2687107" cy="1484018"/>
          </a:xfrm>
          <a:prstGeom prst="rect">
            <a:avLst/>
          </a:prstGeom>
          <a:noFill/>
          <a:ln>
            <a:noFill/>
          </a:ln>
        </p:spPr>
      </p:pic>
      <p:pic>
        <p:nvPicPr>
          <p:cNvPr id="185" name="Google Shape;185;p30"/>
          <p:cNvPicPr preferRelativeResize="0"/>
          <p:nvPr/>
        </p:nvPicPr>
        <p:blipFill>
          <a:blip r:embed="rId4">
            <a:alphaModFix/>
          </a:blip>
          <a:stretch>
            <a:fillRect/>
          </a:stretch>
        </p:blipFill>
        <p:spPr>
          <a:xfrm>
            <a:off x="3294831" y="1907516"/>
            <a:ext cx="2687107" cy="1482290"/>
          </a:xfrm>
          <a:prstGeom prst="rect">
            <a:avLst/>
          </a:prstGeom>
          <a:noFill/>
          <a:ln w="9525" cap="flat" cmpd="sng">
            <a:solidFill>
              <a:srgbClr val="D9D9D9"/>
            </a:solidFill>
            <a:prstDash val="solid"/>
            <a:round/>
            <a:headEnd type="none" w="sm" len="sm"/>
            <a:tailEnd type="none" w="sm" len="sm"/>
          </a:ln>
        </p:spPr>
      </p:pic>
      <p:pic>
        <p:nvPicPr>
          <p:cNvPr id="186" name="Google Shape;186;p30"/>
          <p:cNvPicPr preferRelativeResize="0"/>
          <p:nvPr/>
        </p:nvPicPr>
        <p:blipFill>
          <a:blip r:embed="rId5">
            <a:alphaModFix/>
          </a:blip>
          <a:stretch>
            <a:fillRect/>
          </a:stretch>
        </p:blipFill>
        <p:spPr>
          <a:xfrm>
            <a:off x="6145194" y="1862925"/>
            <a:ext cx="2687104" cy="1571449"/>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90"/>
        <p:cNvGrpSpPr/>
        <p:nvPr/>
      </p:nvGrpSpPr>
      <p:grpSpPr>
        <a:xfrm>
          <a:off x="0" y="0"/>
          <a:ext cx="0" cy="0"/>
          <a:chOff x="0" y="0"/>
          <a:chExt cx="0" cy="0"/>
        </a:xfrm>
      </p:grpSpPr>
      <p:sp>
        <p:nvSpPr>
          <p:cNvPr id="191" name="Google Shape;191;p31"/>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Learning pathways</a:t>
            </a:r>
            <a:endParaRPr/>
          </a:p>
        </p:txBody>
      </p:sp>
      <p:sp>
        <p:nvSpPr>
          <p:cNvPr id="192" name="Google Shape;192;p31"/>
          <p:cNvSpPr txBox="1">
            <a:spLocks noGrp="1"/>
          </p:cNvSpPr>
          <p:nvPr>
            <p:ph type="body" idx="1"/>
          </p:nvPr>
        </p:nvSpPr>
        <p:spPr>
          <a:xfrm>
            <a:off x="311700" y="1359175"/>
            <a:ext cx="3993300" cy="638100"/>
          </a:xfrm>
          <a:prstGeom prst="rect">
            <a:avLst/>
          </a:prstGeom>
        </p:spPr>
        <p:txBody>
          <a:bodyPr spcFirstLastPara="1" wrap="square" lIns="91425" tIns="91425" rIns="91425" bIns="91425" anchor="t" anchorCtr="0">
            <a:noAutofit/>
          </a:bodyPr>
          <a:lstStyle/>
          <a:p>
            <a:pPr marL="0" lvl="0" indent="0" algn="l" rtl="0">
              <a:spcBef>
                <a:spcPts val="0"/>
              </a:spcBef>
              <a:spcAft>
                <a:spcPts val="1000"/>
              </a:spcAft>
              <a:buNone/>
            </a:pPr>
            <a:r>
              <a:rPr lang="en">
                <a:solidFill>
                  <a:schemeClr val="dk1"/>
                </a:solidFill>
              </a:rPr>
              <a:t>After each class, complete the corresponding learning pathway with articles and codelabs to practice what you learned.</a:t>
            </a:r>
            <a:endParaRPr>
              <a:solidFill>
                <a:schemeClr val="dk1"/>
              </a:solidFill>
            </a:endParaRPr>
          </a:p>
        </p:txBody>
      </p:sp>
      <p:sp>
        <p:nvSpPr>
          <p:cNvPr id="193" name="Google Shape;193;p3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16</a:t>
            </a:fld>
            <a:endParaRPr/>
          </a:p>
        </p:txBody>
      </p:sp>
      <p:pic>
        <p:nvPicPr>
          <p:cNvPr id="194" name="Google Shape;194;p31"/>
          <p:cNvPicPr preferRelativeResize="0"/>
          <p:nvPr/>
        </p:nvPicPr>
        <p:blipFill>
          <a:blip r:embed="rId3">
            <a:alphaModFix/>
          </a:blip>
          <a:stretch>
            <a:fillRect/>
          </a:stretch>
        </p:blipFill>
        <p:spPr>
          <a:xfrm>
            <a:off x="4572000" y="1390475"/>
            <a:ext cx="4168776" cy="2707525"/>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8"/>
        <p:cNvGrpSpPr/>
        <p:nvPr/>
      </p:nvGrpSpPr>
      <p:grpSpPr>
        <a:xfrm>
          <a:off x="0" y="0"/>
          <a:ext cx="0" cy="0"/>
          <a:chOff x="0" y="0"/>
          <a:chExt cx="0" cy="0"/>
        </a:xfrm>
      </p:grpSpPr>
      <p:pic>
        <p:nvPicPr>
          <p:cNvPr id="199" name="Google Shape;199;p32"/>
          <p:cNvPicPr preferRelativeResize="0"/>
          <p:nvPr/>
        </p:nvPicPr>
        <p:blipFill rotWithShape="1">
          <a:blip r:embed="rId3">
            <a:alphaModFix/>
          </a:blip>
          <a:srcRect b="8122"/>
          <a:stretch/>
        </p:blipFill>
        <p:spPr>
          <a:xfrm>
            <a:off x="2417950" y="1469000"/>
            <a:ext cx="4281103" cy="2707076"/>
          </a:xfrm>
          <a:prstGeom prst="rect">
            <a:avLst/>
          </a:prstGeom>
          <a:noFill/>
          <a:ln>
            <a:noFill/>
          </a:ln>
        </p:spPr>
      </p:pic>
      <p:sp>
        <p:nvSpPr>
          <p:cNvPr id="200" name="Google Shape;200;p3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Accessing the pathways</a:t>
            </a:r>
            <a:endParaRPr/>
          </a:p>
        </p:txBody>
      </p:sp>
      <p:sp>
        <p:nvSpPr>
          <p:cNvPr id="201" name="Google Shape;201;p3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17</a:t>
            </a:fld>
            <a:endParaRPr/>
          </a:p>
        </p:txBody>
      </p:sp>
      <p:pic>
        <p:nvPicPr>
          <p:cNvPr id="202" name="Google Shape;202;p32"/>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06"/>
        <p:cNvGrpSpPr/>
        <p:nvPr/>
      </p:nvGrpSpPr>
      <p:grpSpPr>
        <a:xfrm>
          <a:off x="0" y="0"/>
          <a:ext cx="0" cy="0"/>
          <a:chOff x="0" y="0"/>
          <a:chExt cx="0" cy="0"/>
        </a:xfrm>
      </p:grpSpPr>
      <p:pic>
        <p:nvPicPr>
          <p:cNvPr id="207" name="Google Shape;207;p33"/>
          <p:cNvPicPr preferRelativeResize="0"/>
          <p:nvPr/>
        </p:nvPicPr>
        <p:blipFill rotWithShape="1">
          <a:blip r:embed="rId3">
            <a:alphaModFix/>
          </a:blip>
          <a:srcRect b="14111"/>
          <a:stretch/>
        </p:blipFill>
        <p:spPr>
          <a:xfrm>
            <a:off x="2383276" y="1456020"/>
            <a:ext cx="4324223" cy="2784549"/>
          </a:xfrm>
          <a:prstGeom prst="rect">
            <a:avLst/>
          </a:prstGeom>
          <a:noFill/>
          <a:ln>
            <a:noFill/>
          </a:ln>
        </p:spPr>
      </p:pic>
      <p:sp>
        <p:nvSpPr>
          <p:cNvPr id="208" name="Google Shape;208;p3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Pathway</a:t>
            </a:r>
            <a:endParaRPr/>
          </a:p>
        </p:txBody>
      </p:sp>
      <p:sp>
        <p:nvSpPr>
          <p:cNvPr id="209" name="Google Shape;209;p3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18</a:t>
            </a:fld>
            <a:endParaRPr/>
          </a:p>
        </p:txBody>
      </p:sp>
      <p:pic>
        <p:nvPicPr>
          <p:cNvPr id="210" name="Google Shape;210;p33"/>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14"/>
        <p:cNvGrpSpPr/>
        <p:nvPr/>
      </p:nvGrpSpPr>
      <p:grpSpPr>
        <a:xfrm>
          <a:off x="0" y="0"/>
          <a:ext cx="0" cy="0"/>
          <a:chOff x="0" y="0"/>
          <a:chExt cx="0" cy="0"/>
        </a:xfrm>
      </p:grpSpPr>
      <p:pic>
        <p:nvPicPr>
          <p:cNvPr id="215" name="Google Shape;215;p34"/>
          <p:cNvPicPr preferRelativeResize="0"/>
          <p:nvPr/>
        </p:nvPicPr>
        <p:blipFill>
          <a:blip r:embed="rId3">
            <a:alphaModFix/>
          </a:blip>
          <a:stretch>
            <a:fillRect/>
          </a:stretch>
        </p:blipFill>
        <p:spPr>
          <a:xfrm>
            <a:off x="2427619" y="1453364"/>
            <a:ext cx="4321703" cy="2800851"/>
          </a:xfrm>
          <a:prstGeom prst="rect">
            <a:avLst/>
          </a:prstGeom>
          <a:noFill/>
          <a:ln>
            <a:noFill/>
          </a:ln>
        </p:spPr>
      </p:pic>
      <p:sp>
        <p:nvSpPr>
          <p:cNvPr id="216" name="Google Shape;216;p3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Codelab</a:t>
            </a:r>
            <a:endParaRPr/>
          </a:p>
        </p:txBody>
      </p:sp>
      <p:sp>
        <p:nvSpPr>
          <p:cNvPr id="217" name="Google Shape;217;p3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19</a:t>
            </a:fld>
            <a:endParaRPr/>
          </a:p>
        </p:txBody>
      </p:sp>
      <p:pic>
        <p:nvPicPr>
          <p:cNvPr id="218" name="Google Shape;218;p34"/>
          <p:cNvPicPr preferRelativeResize="0"/>
          <p:nvPr/>
        </p:nvPicPr>
        <p:blipFill>
          <a:blip r:embed="rId4">
            <a:alphaModFix/>
          </a:blip>
          <a:stretch>
            <a:fillRect/>
          </a:stretch>
        </p:blipFill>
        <p:spPr>
          <a:xfrm>
            <a:off x="1371614" y="974036"/>
            <a:ext cx="6400780" cy="3866244"/>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86"/>
        <p:cNvGrpSpPr/>
        <p:nvPr/>
      </p:nvGrpSpPr>
      <p:grpSpPr>
        <a:xfrm>
          <a:off x="0" y="0"/>
          <a:ext cx="0" cy="0"/>
          <a:chOff x="0" y="0"/>
          <a:chExt cx="0" cy="0"/>
        </a:xfrm>
      </p:grpSpPr>
      <p:sp>
        <p:nvSpPr>
          <p:cNvPr id="87" name="Google Shape;87;p1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a:t>
            </a:fld>
            <a:endParaRPr/>
          </a:p>
        </p:txBody>
      </p:sp>
      <p:sp>
        <p:nvSpPr>
          <p:cNvPr id="88" name="Google Shape;88;p18"/>
          <p:cNvSpPr txBox="1"/>
          <p:nvPr/>
        </p:nvSpPr>
        <p:spPr>
          <a:xfrm>
            <a:off x="311700" y="1427100"/>
            <a:ext cx="8520600" cy="183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About this course</a:t>
            </a:r>
            <a:endParaRPr sz="5200" b="1">
              <a:solidFill>
                <a:srgbClr val="FAFAFA"/>
              </a:solidFill>
              <a:latin typeface="Roboto"/>
              <a:ea typeface="Roboto"/>
              <a:cs typeface="Roboto"/>
              <a:sym typeface="Roboto"/>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5"/>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Earn badges for your developer profile</a:t>
            </a:r>
            <a:endParaRPr/>
          </a:p>
        </p:txBody>
      </p:sp>
      <p:sp>
        <p:nvSpPr>
          <p:cNvPr id="224" name="Google Shape;224;p3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20</a:t>
            </a:fld>
            <a:endParaRPr/>
          </a:p>
        </p:txBody>
      </p:sp>
      <p:pic>
        <p:nvPicPr>
          <p:cNvPr id="225" name="Google Shape;225;p35"/>
          <p:cNvPicPr preferRelativeResize="0"/>
          <p:nvPr/>
        </p:nvPicPr>
        <p:blipFill>
          <a:blip r:embed="rId3">
            <a:alphaModFix/>
          </a:blip>
          <a:stretch>
            <a:fillRect/>
          </a:stretch>
        </p:blipFill>
        <p:spPr>
          <a:xfrm>
            <a:off x="5183825" y="1396912"/>
            <a:ext cx="2893401" cy="2672426"/>
          </a:xfrm>
          <a:prstGeom prst="rect">
            <a:avLst/>
          </a:prstGeom>
          <a:noFill/>
          <a:ln w="9525" cap="flat" cmpd="sng">
            <a:solidFill>
              <a:srgbClr val="BBC2CF"/>
            </a:solidFill>
            <a:prstDash val="solid"/>
            <a:round/>
            <a:headEnd type="none" w="sm" len="sm"/>
            <a:tailEnd type="none" w="sm" len="sm"/>
          </a:ln>
        </p:spPr>
      </p:pic>
      <p:pic>
        <p:nvPicPr>
          <p:cNvPr id="226" name="Google Shape;226;p35"/>
          <p:cNvPicPr preferRelativeResize="0"/>
          <p:nvPr/>
        </p:nvPicPr>
        <p:blipFill>
          <a:blip r:embed="rId4">
            <a:alphaModFix/>
          </a:blip>
          <a:stretch>
            <a:fillRect/>
          </a:stretch>
        </p:blipFill>
        <p:spPr>
          <a:xfrm>
            <a:off x="833550" y="1605000"/>
            <a:ext cx="2365251" cy="2365251"/>
          </a:xfrm>
          <a:prstGeom prst="rect">
            <a:avLst/>
          </a:prstGeom>
          <a:noFill/>
          <a:ln>
            <a:noFill/>
          </a:ln>
        </p:spPr>
      </p:pic>
      <p:cxnSp>
        <p:nvCxnSpPr>
          <p:cNvPr id="227" name="Google Shape;227;p35"/>
          <p:cNvCxnSpPr/>
          <p:nvPr/>
        </p:nvCxnSpPr>
        <p:spPr>
          <a:xfrm>
            <a:off x="3641050" y="2671700"/>
            <a:ext cx="872100" cy="5100"/>
          </a:xfrm>
          <a:prstGeom prst="straightConnector1">
            <a:avLst/>
          </a:prstGeom>
          <a:noFill/>
          <a:ln w="28575" cap="flat" cmpd="sng">
            <a:solidFill>
              <a:srgbClr val="073042"/>
            </a:solidFill>
            <a:prstDash val="solid"/>
            <a:round/>
            <a:headEnd type="none" w="med" len="med"/>
            <a:tailEnd type="triangle" w="med" len="med"/>
          </a:ln>
        </p:spPr>
      </p:cxn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6"/>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What you need</a:t>
            </a:r>
            <a:endParaRPr>
              <a:solidFill>
                <a:srgbClr val="FFFFFF"/>
              </a:solidFill>
            </a:endParaRPr>
          </a:p>
        </p:txBody>
      </p:sp>
      <p:sp>
        <p:nvSpPr>
          <p:cNvPr id="233" name="Google Shape;233;p36"/>
          <p:cNvSpPr txBox="1">
            <a:spLocks noGrp="1"/>
          </p:cNvSpPr>
          <p:nvPr>
            <p:ph type="body" idx="1"/>
          </p:nvPr>
        </p:nvSpPr>
        <p:spPr>
          <a:xfrm>
            <a:off x="311700" y="1074300"/>
            <a:ext cx="8398800" cy="2681400"/>
          </a:xfrm>
          <a:prstGeom prst="rect">
            <a:avLst/>
          </a:prstGeom>
        </p:spPr>
        <p:txBody>
          <a:bodyPr spcFirstLastPara="1" wrap="square" lIns="91425" tIns="91425" rIns="91425" bIns="91425" anchor="t" anchorCtr="0">
            <a:noAutofit/>
          </a:bodyPr>
          <a:lstStyle/>
          <a:p>
            <a:pPr marL="0" lvl="0" indent="0" algn="l" rtl="0">
              <a:lnSpc>
                <a:spcPct val="115000"/>
              </a:lnSpc>
              <a:spcBef>
                <a:spcPts val="300"/>
              </a:spcBef>
              <a:spcAft>
                <a:spcPts val="0"/>
              </a:spcAft>
              <a:buClr>
                <a:schemeClr val="dk1"/>
              </a:buClr>
              <a:buSzPts val="1100"/>
              <a:buFont typeface="Arial"/>
              <a:buNone/>
            </a:pPr>
            <a:r>
              <a:rPr lang="en" sz="2000"/>
              <a:t>To work through the Kotlin and Android examples in the </a:t>
            </a:r>
            <a:r>
              <a:rPr lang="en" sz="2000" i="1"/>
              <a:t>Android Development with Kotlin</a:t>
            </a:r>
            <a:r>
              <a:rPr lang="en" sz="2000"/>
              <a:t> labs you'll need to install the following software on your computer:</a:t>
            </a:r>
            <a:endParaRPr sz="2000"/>
          </a:p>
          <a:p>
            <a:pPr marL="457200" lvl="0" indent="-355600" algn="l" rtl="0">
              <a:spcBef>
                <a:spcPts val="1000"/>
              </a:spcBef>
              <a:spcAft>
                <a:spcPts val="0"/>
              </a:spcAft>
              <a:buClr>
                <a:schemeClr val="dk1"/>
              </a:buClr>
              <a:buSzPts val="2000"/>
              <a:buChar char="●"/>
            </a:pPr>
            <a:r>
              <a:rPr lang="en" sz="2000">
                <a:solidFill>
                  <a:schemeClr val="dk1"/>
                </a:solidFill>
              </a:rPr>
              <a:t>Java Development Kit</a:t>
            </a:r>
            <a:endParaRPr sz="2000">
              <a:solidFill>
                <a:schemeClr val="dk1"/>
              </a:solidFill>
            </a:endParaRPr>
          </a:p>
          <a:p>
            <a:pPr marL="457200" lvl="0" indent="-355600" algn="l" rtl="0">
              <a:spcBef>
                <a:spcPts val="1000"/>
              </a:spcBef>
              <a:spcAft>
                <a:spcPts val="0"/>
              </a:spcAft>
              <a:buClr>
                <a:schemeClr val="dk1"/>
              </a:buClr>
              <a:buSzPts val="2000"/>
              <a:buChar char="●"/>
            </a:pPr>
            <a:r>
              <a:rPr lang="en" sz="2000">
                <a:solidFill>
                  <a:schemeClr val="dk1"/>
                </a:solidFill>
              </a:rPr>
              <a:t>Java Runtime Engine (Windows only)</a:t>
            </a:r>
            <a:endParaRPr sz="2000"/>
          </a:p>
          <a:p>
            <a:pPr marL="457200" lvl="0" indent="-355600" algn="l" rtl="0">
              <a:lnSpc>
                <a:spcPct val="115000"/>
              </a:lnSpc>
              <a:spcBef>
                <a:spcPts val="1000"/>
              </a:spcBef>
              <a:spcAft>
                <a:spcPts val="0"/>
              </a:spcAft>
              <a:buSzPts val="2000"/>
              <a:buChar char="●"/>
            </a:pPr>
            <a:r>
              <a:rPr lang="en" sz="2000"/>
              <a:t>IntelliJ IDEA</a:t>
            </a:r>
            <a:endParaRPr sz="2000"/>
          </a:p>
          <a:p>
            <a:pPr marL="457200" lvl="0" indent="-355600" algn="l" rtl="0">
              <a:lnSpc>
                <a:spcPct val="115000"/>
              </a:lnSpc>
              <a:spcBef>
                <a:spcPts val="1000"/>
              </a:spcBef>
              <a:spcAft>
                <a:spcPts val="1000"/>
              </a:spcAft>
              <a:buSzPts val="2000"/>
              <a:buChar char="●"/>
            </a:pPr>
            <a:r>
              <a:rPr lang="en" sz="2000"/>
              <a:t>Android Studio </a:t>
            </a:r>
            <a:endParaRPr sz="2000"/>
          </a:p>
        </p:txBody>
      </p:sp>
      <p:sp>
        <p:nvSpPr>
          <p:cNvPr id="234" name="Google Shape;234;p36"/>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21</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rgbClr val="073042"/>
        </a:solidFill>
        <a:effectLst/>
      </p:bgPr>
    </p:bg>
    <p:spTree>
      <p:nvGrpSpPr>
        <p:cNvPr id="1" name="Shape 238"/>
        <p:cNvGrpSpPr/>
        <p:nvPr/>
      </p:nvGrpSpPr>
      <p:grpSpPr>
        <a:xfrm>
          <a:off x="0" y="0"/>
          <a:ext cx="0" cy="0"/>
          <a:chOff x="0" y="0"/>
          <a:chExt cx="0" cy="0"/>
        </a:xfrm>
      </p:grpSpPr>
      <p:sp>
        <p:nvSpPr>
          <p:cNvPr id="239" name="Google Shape;239;p37"/>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22</a:t>
            </a:fld>
            <a:endParaRPr/>
          </a:p>
        </p:txBody>
      </p:sp>
      <p:sp>
        <p:nvSpPr>
          <p:cNvPr id="240" name="Google Shape;240;p37"/>
          <p:cNvSpPr txBox="1"/>
          <p:nvPr/>
        </p:nvSpPr>
        <p:spPr>
          <a:xfrm>
            <a:off x="311700" y="1427100"/>
            <a:ext cx="8520600" cy="18321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5200" b="1">
                <a:solidFill>
                  <a:srgbClr val="FAFAFA"/>
                </a:solidFill>
                <a:latin typeface="Roboto"/>
                <a:ea typeface="Roboto"/>
                <a:cs typeface="Roboto"/>
                <a:sym typeface="Roboto"/>
              </a:rPr>
              <a:t>Resources</a:t>
            </a:r>
            <a:endParaRPr sz="5200" b="1">
              <a:solidFill>
                <a:srgbClr val="FAFAFA"/>
              </a:solidFill>
              <a:latin typeface="Roboto"/>
              <a:ea typeface="Roboto"/>
              <a:cs typeface="Roboto"/>
              <a:sym typeface="Roboto"/>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244"/>
        <p:cNvGrpSpPr/>
        <p:nvPr/>
      </p:nvGrpSpPr>
      <p:grpSpPr>
        <a:xfrm>
          <a:off x="0" y="0"/>
          <a:ext cx="0" cy="0"/>
          <a:chOff x="0" y="0"/>
          <a:chExt cx="0" cy="0"/>
        </a:xfrm>
      </p:grpSpPr>
      <p:sp>
        <p:nvSpPr>
          <p:cNvPr id="245" name="Google Shape;245;p38"/>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Kotlin resources</a:t>
            </a:r>
            <a:endParaRPr>
              <a:solidFill>
                <a:srgbClr val="FFFFFF"/>
              </a:solidFill>
            </a:endParaRPr>
          </a:p>
        </p:txBody>
      </p:sp>
      <p:sp>
        <p:nvSpPr>
          <p:cNvPr id="246" name="Google Shape;246;p38"/>
          <p:cNvSpPr txBox="1">
            <a:spLocks noGrp="1"/>
          </p:cNvSpPr>
          <p:nvPr>
            <p:ph type="body" idx="1"/>
          </p:nvPr>
        </p:nvSpPr>
        <p:spPr>
          <a:xfrm>
            <a:off x="311700" y="1493850"/>
            <a:ext cx="8398800" cy="2694600"/>
          </a:xfrm>
          <a:prstGeom prst="rect">
            <a:avLst/>
          </a:prstGeom>
        </p:spPr>
        <p:txBody>
          <a:bodyPr spcFirstLastPara="1" wrap="square" lIns="91425" tIns="91425" rIns="91425" bIns="91425" anchor="t" anchorCtr="0">
            <a:noAutofit/>
          </a:bodyPr>
          <a:lstStyle/>
          <a:p>
            <a:pPr marL="457200" lvl="0" indent="-355600" algn="l" rtl="0">
              <a:spcBef>
                <a:spcPts val="0"/>
              </a:spcBef>
              <a:spcAft>
                <a:spcPts val="0"/>
              </a:spcAft>
              <a:buClr>
                <a:schemeClr val="dk1"/>
              </a:buClr>
              <a:buSzPts val="2000"/>
              <a:buChar char="●"/>
            </a:pPr>
            <a:r>
              <a:rPr lang="en" sz="2000" u="sng">
                <a:solidFill>
                  <a:schemeClr val="hlink"/>
                </a:solidFill>
                <a:hlinkClick r:id="rId3"/>
              </a:rPr>
              <a:t>Learn Kotlin</a:t>
            </a:r>
            <a:r>
              <a:rPr lang="en" sz="2000">
                <a:solidFill>
                  <a:schemeClr val="dk1"/>
                </a:solidFill>
              </a:rPr>
              <a:t> for a list of official reference materials</a:t>
            </a:r>
            <a:endParaRPr sz="2000">
              <a:solidFill>
                <a:schemeClr val="dk1"/>
              </a:solidFill>
            </a:endParaRPr>
          </a:p>
          <a:p>
            <a:pPr marL="457200" lvl="0" indent="-355600" algn="l" rtl="0">
              <a:lnSpc>
                <a:spcPct val="115000"/>
              </a:lnSpc>
              <a:spcBef>
                <a:spcPts val="1000"/>
              </a:spcBef>
              <a:spcAft>
                <a:spcPts val="0"/>
              </a:spcAft>
              <a:buClr>
                <a:schemeClr val="dk1"/>
              </a:buClr>
              <a:buSzPts val="2000"/>
              <a:buChar char="●"/>
            </a:pPr>
            <a:r>
              <a:rPr lang="en" sz="2000" u="sng">
                <a:solidFill>
                  <a:schemeClr val="hlink"/>
                </a:solidFill>
                <a:hlinkClick r:id="rId4"/>
              </a:rPr>
              <a:t>Kotlin Language Documentation</a:t>
            </a:r>
            <a:r>
              <a:rPr lang="en" sz="2000">
                <a:solidFill>
                  <a:schemeClr val="dk1"/>
                </a:solidFill>
              </a:rPr>
              <a:t> (downloadable PDF)</a:t>
            </a:r>
            <a:endParaRPr sz="2000">
              <a:solidFill>
                <a:schemeClr val="dk1"/>
              </a:solidFill>
            </a:endParaRPr>
          </a:p>
          <a:p>
            <a:pPr marL="457200" lvl="0" indent="-355600" algn="l" rtl="0">
              <a:lnSpc>
                <a:spcPct val="115000"/>
              </a:lnSpc>
              <a:spcBef>
                <a:spcPts val="1000"/>
              </a:spcBef>
              <a:spcAft>
                <a:spcPts val="0"/>
              </a:spcAft>
              <a:buClr>
                <a:schemeClr val="dk1"/>
              </a:buClr>
              <a:buSzPts val="2000"/>
              <a:buChar char="●"/>
            </a:pPr>
            <a:r>
              <a:rPr lang="en" sz="2000" u="sng">
                <a:solidFill>
                  <a:schemeClr val="hlink"/>
                </a:solidFill>
                <a:hlinkClick r:id="rId5"/>
              </a:rPr>
              <a:t>Kotlin Koans</a:t>
            </a:r>
            <a:r>
              <a:rPr lang="en" sz="2000">
                <a:solidFill>
                  <a:schemeClr val="dk1"/>
                </a:solidFill>
              </a:rPr>
              <a:t> for more snippets to practice with</a:t>
            </a:r>
            <a:endParaRPr sz="2000">
              <a:solidFill>
                <a:schemeClr val="dk1"/>
              </a:solidFill>
            </a:endParaRPr>
          </a:p>
          <a:p>
            <a:pPr marL="457200" lvl="0" indent="-355600" algn="l" rtl="0">
              <a:lnSpc>
                <a:spcPct val="115000"/>
              </a:lnSpc>
              <a:spcBef>
                <a:spcPts val="1000"/>
              </a:spcBef>
              <a:spcAft>
                <a:spcPts val="0"/>
              </a:spcAft>
              <a:buClr>
                <a:schemeClr val="dk1"/>
              </a:buClr>
              <a:buSzPts val="2000"/>
              <a:buChar char="●"/>
            </a:pPr>
            <a:r>
              <a:rPr lang="en" sz="2000" u="sng">
                <a:solidFill>
                  <a:schemeClr val="hlink"/>
                </a:solidFill>
                <a:hlinkClick r:id="rId6"/>
              </a:rPr>
              <a:t>Coding Conventions</a:t>
            </a:r>
            <a:r>
              <a:rPr lang="en" sz="2000">
                <a:solidFill>
                  <a:schemeClr val="dk1"/>
                </a:solidFill>
              </a:rPr>
              <a:t> for a coding style guide for the Kotlin language</a:t>
            </a:r>
            <a:endParaRPr sz="2000">
              <a:solidFill>
                <a:schemeClr val="dk1"/>
              </a:solidFill>
            </a:endParaRPr>
          </a:p>
          <a:p>
            <a:pPr marL="457200" lvl="0" indent="-355600" algn="l" rtl="0">
              <a:lnSpc>
                <a:spcPct val="115000"/>
              </a:lnSpc>
              <a:spcBef>
                <a:spcPts val="1000"/>
              </a:spcBef>
              <a:spcAft>
                <a:spcPts val="1000"/>
              </a:spcAft>
              <a:buClr>
                <a:schemeClr val="dk1"/>
              </a:buClr>
              <a:buSzPts val="2000"/>
              <a:buChar char="●"/>
            </a:pPr>
            <a:r>
              <a:rPr lang="en" sz="2000" u="sng">
                <a:solidFill>
                  <a:schemeClr val="hlink"/>
                </a:solidFill>
                <a:hlinkClick r:id="rId7"/>
              </a:rPr>
              <a:t>Learn Kotlin by Example</a:t>
            </a:r>
            <a:r>
              <a:rPr lang="en" sz="2000">
                <a:solidFill>
                  <a:schemeClr val="dk1"/>
                </a:solidFill>
              </a:rPr>
              <a:t> for a set of small and simple annotated examples</a:t>
            </a:r>
            <a:endParaRPr sz="2000">
              <a:solidFill>
                <a:schemeClr val="dk1"/>
              </a:solidFill>
            </a:endParaRPr>
          </a:p>
        </p:txBody>
      </p:sp>
      <p:sp>
        <p:nvSpPr>
          <p:cNvPr id="247" name="Google Shape;247;p38"/>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23</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251"/>
        <p:cNvGrpSpPr/>
        <p:nvPr/>
      </p:nvGrpSpPr>
      <p:grpSpPr>
        <a:xfrm>
          <a:off x="0" y="0"/>
          <a:ext cx="0" cy="0"/>
          <a:chOff x="0" y="0"/>
          <a:chExt cx="0" cy="0"/>
        </a:xfrm>
      </p:grpSpPr>
      <p:sp>
        <p:nvSpPr>
          <p:cNvPr id="252" name="Google Shape;252;p39"/>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 and other resources</a:t>
            </a:r>
            <a:endParaRPr/>
          </a:p>
        </p:txBody>
      </p:sp>
      <p:sp>
        <p:nvSpPr>
          <p:cNvPr id="253" name="Google Shape;253;p39"/>
          <p:cNvSpPr txBox="1">
            <a:spLocks noGrp="1"/>
          </p:cNvSpPr>
          <p:nvPr>
            <p:ph type="body" idx="1"/>
          </p:nvPr>
        </p:nvSpPr>
        <p:spPr>
          <a:xfrm>
            <a:off x="311700" y="1168625"/>
            <a:ext cx="8520600" cy="3177600"/>
          </a:xfrm>
          <a:prstGeom prst="rect">
            <a:avLst/>
          </a:prstGeom>
        </p:spPr>
        <p:txBody>
          <a:bodyPr spcFirstLastPara="1" wrap="square" lIns="91425" tIns="91425" rIns="91425" bIns="91425" anchor="t" anchorCtr="0">
            <a:noAutofit/>
          </a:bodyPr>
          <a:lstStyle/>
          <a:p>
            <a:pPr marL="457200" lvl="0" indent="-330200" algn="l" rtl="0">
              <a:spcBef>
                <a:spcPts val="0"/>
              </a:spcBef>
              <a:spcAft>
                <a:spcPts val="0"/>
              </a:spcAft>
              <a:buClr>
                <a:schemeClr val="dk1"/>
              </a:buClr>
              <a:buSzPts val="1600"/>
              <a:buChar char="●"/>
            </a:pPr>
            <a:r>
              <a:rPr lang="en" sz="1600" u="sng">
                <a:solidFill>
                  <a:schemeClr val="accent5"/>
                </a:solidFill>
                <a:hlinkClick r:id="rId3">
                  <a:extLst>
                    <a:ext uri="{A12FA001-AC4F-418D-AE19-62706E023703}">
                      <ahyp:hlinkClr xmlns:ahyp="http://schemas.microsoft.com/office/drawing/2018/hyperlinkcolor" val="tx"/>
                    </a:ext>
                  </a:extLst>
                </a:hlinkClick>
              </a:rPr>
              <a:t>Official Android developer website</a:t>
            </a:r>
            <a:endParaRPr sz="1600"/>
          </a:p>
          <a:p>
            <a:pPr marL="457200" lvl="0" indent="-330200" algn="l" rtl="0">
              <a:spcBef>
                <a:spcPts val="1000"/>
              </a:spcBef>
              <a:spcAft>
                <a:spcPts val="0"/>
              </a:spcAft>
              <a:buClr>
                <a:schemeClr val="dk1"/>
              </a:buClr>
              <a:buSzPts val="1600"/>
              <a:buChar char="●"/>
            </a:pPr>
            <a:r>
              <a:rPr lang="en" sz="1600" u="sng">
                <a:solidFill>
                  <a:schemeClr val="accent5"/>
                </a:solidFill>
                <a:hlinkClick r:id="rId4">
                  <a:extLst>
                    <a:ext uri="{A12FA001-AC4F-418D-AE19-62706E023703}">
                      <ahyp:hlinkClr xmlns:ahyp="http://schemas.microsoft.com/office/drawing/2018/hyperlinkcolor" val="tx"/>
                    </a:ext>
                  </a:extLst>
                </a:hlinkClick>
              </a:rPr>
              <a:t>Android Developers Blog</a:t>
            </a:r>
            <a:endParaRPr sz="1600">
              <a:solidFill>
                <a:schemeClr val="dk1"/>
              </a:solidFill>
            </a:endParaRPr>
          </a:p>
          <a:p>
            <a:pPr marL="457200" lvl="0" indent="-330200" algn="l" rtl="0">
              <a:spcBef>
                <a:spcPts val="1000"/>
              </a:spcBef>
              <a:spcAft>
                <a:spcPts val="0"/>
              </a:spcAft>
              <a:buClr>
                <a:schemeClr val="dk1"/>
              </a:buClr>
              <a:buSzPts val="1600"/>
              <a:buChar char="●"/>
            </a:pPr>
            <a:r>
              <a:rPr lang="en" sz="1600" u="sng">
                <a:solidFill>
                  <a:schemeClr val="accent5"/>
                </a:solidFill>
                <a:hlinkClick r:id="rId5">
                  <a:extLst>
                    <a:ext uri="{A12FA001-AC4F-418D-AE19-62706E023703}">
                      <ahyp:hlinkClr xmlns:ahyp="http://schemas.microsoft.com/office/drawing/2018/hyperlinkcolor" val="tx"/>
                    </a:ext>
                  </a:extLst>
                </a:hlinkClick>
              </a:rPr>
              <a:t>Android Developers Medium blog</a:t>
            </a:r>
            <a:r>
              <a:rPr lang="en" sz="1600">
                <a:solidFill>
                  <a:schemeClr val="dk1"/>
                </a:solidFill>
              </a:rPr>
              <a:t> </a:t>
            </a:r>
            <a:endParaRPr sz="1600">
              <a:solidFill>
                <a:schemeClr val="dk1"/>
              </a:solidFill>
            </a:endParaRPr>
          </a:p>
          <a:p>
            <a:pPr marL="457200" lvl="0" indent="-330200" algn="l" rtl="0">
              <a:spcBef>
                <a:spcPts val="1000"/>
              </a:spcBef>
              <a:spcAft>
                <a:spcPts val="0"/>
              </a:spcAft>
              <a:buClr>
                <a:schemeClr val="dk1"/>
              </a:buClr>
              <a:buSzPts val="1600"/>
              <a:buChar char="●"/>
            </a:pPr>
            <a:r>
              <a:rPr lang="en" sz="1600" u="sng">
                <a:solidFill>
                  <a:schemeClr val="accent5"/>
                </a:solidFill>
                <a:hlinkClick r:id="rId6">
                  <a:extLst>
                    <a:ext uri="{A12FA001-AC4F-418D-AE19-62706E023703}">
                      <ahyp:hlinkClr xmlns:ahyp="http://schemas.microsoft.com/office/drawing/2018/hyperlinkcolor" val="tx"/>
                    </a:ext>
                  </a:extLst>
                </a:hlinkClick>
              </a:rPr>
              <a:t>Android Developers YouTube channel</a:t>
            </a:r>
            <a:endParaRPr sz="1600">
              <a:solidFill>
                <a:schemeClr val="dk1"/>
              </a:solidFill>
            </a:endParaRPr>
          </a:p>
          <a:p>
            <a:pPr marL="457200" lvl="0" indent="-330200" algn="l" rtl="0">
              <a:spcBef>
                <a:spcPts val="1000"/>
              </a:spcBef>
              <a:spcAft>
                <a:spcPts val="0"/>
              </a:spcAft>
              <a:buClr>
                <a:schemeClr val="dk1"/>
              </a:buClr>
              <a:buSzPts val="1600"/>
              <a:buChar char="●"/>
            </a:pPr>
            <a:r>
              <a:rPr lang="en" sz="1600" u="sng">
                <a:solidFill>
                  <a:schemeClr val="accent5"/>
                </a:solidFill>
                <a:hlinkClick r:id="rId7">
                  <a:extLst>
                    <a:ext uri="{A12FA001-AC4F-418D-AE19-62706E023703}">
                      <ahyp:hlinkClr xmlns:ahyp="http://schemas.microsoft.com/office/drawing/2018/hyperlinkcolor" val="tx"/>
                    </a:ext>
                  </a:extLst>
                </a:hlinkClick>
              </a:rPr>
              <a:t>@AndroidDev on Twitter</a:t>
            </a:r>
            <a:r>
              <a:rPr lang="en" sz="1600">
                <a:solidFill>
                  <a:schemeClr val="dk1"/>
                </a:solidFill>
              </a:rPr>
              <a:t> </a:t>
            </a:r>
            <a:endParaRPr sz="1600">
              <a:solidFill>
                <a:schemeClr val="dk1"/>
              </a:solidFill>
            </a:endParaRPr>
          </a:p>
          <a:p>
            <a:pPr marL="457200" lvl="0" indent="-330200" algn="l" rtl="0">
              <a:spcBef>
                <a:spcPts val="1000"/>
              </a:spcBef>
              <a:spcAft>
                <a:spcPts val="0"/>
              </a:spcAft>
              <a:buClr>
                <a:schemeClr val="dk1"/>
              </a:buClr>
              <a:buSzPts val="1600"/>
              <a:buChar char="●"/>
            </a:pPr>
            <a:r>
              <a:rPr lang="en" sz="1600" u="sng">
                <a:solidFill>
                  <a:schemeClr val="hlink"/>
                </a:solidFill>
                <a:hlinkClick r:id="rId8"/>
              </a:rPr>
              <a:t>Android Developer Newsletter</a:t>
            </a:r>
            <a:endParaRPr sz="1600">
              <a:solidFill>
                <a:schemeClr val="dk1"/>
              </a:solidFill>
            </a:endParaRPr>
          </a:p>
          <a:p>
            <a:pPr marL="457200" lvl="0" indent="-330200" algn="l" rtl="0">
              <a:spcBef>
                <a:spcPts val="1000"/>
              </a:spcBef>
              <a:spcAft>
                <a:spcPts val="0"/>
              </a:spcAft>
              <a:buClr>
                <a:schemeClr val="dk1"/>
              </a:buClr>
              <a:buSzPts val="1600"/>
              <a:buChar char="●"/>
            </a:pPr>
            <a:r>
              <a:rPr lang="en" sz="1600" u="sng">
                <a:solidFill>
                  <a:schemeClr val="accent5"/>
                </a:solidFill>
                <a:hlinkClick r:id="rId9">
                  <a:extLst>
                    <a:ext uri="{A12FA001-AC4F-418D-AE19-62706E023703}">
                      <ahyp:hlinkClr xmlns:ahyp="http://schemas.microsoft.com/office/drawing/2018/hyperlinkcolor" val="tx"/>
                    </a:ext>
                  </a:extLst>
                </a:hlinkClick>
              </a:rPr>
              <a:t>Stack Overflow</a:t>
            </a:r>
            <a:endParaRPr sz="1600">
              <a:solidFill>
                <a:schemeClr val="dk1"/>
              </a:solidFill>
            </a:endParaRPr>
          </a:p>
          <a:p>
            <a:pPr marL="457200" lvl="0" indent="-330200" algn="l" rtl="0">
              <a:spcBef>
                <a:spcPts val="1000"/>
              </a:spcBef>
              <a:spcAft>
                <a:spcPts val="1000"/>
              </a:spcAft>
              <a:buClr>
                <a:schemeClr val="dk1"/>
              </a:buClr>
              <a:buSzPts val="1600"/>
              <a:buChar char="●"/>
            </a:pPr>
            <a:r>
              <a:rPr lang="en" sz="1600">
                <a:solidFill>
                  <a:schemeClr val="dk1"/>
                </a:solidFill>
              </a:rPr>
              <a:t>Offline documentation through </a:t>
            </a:r>
            <a:r>
              <a:rPr lang="en" sz="1600" u="sng">
                <a:solidFill>
                  <a:schemeClr val="accent5"/>
                </a:solidFill>
                <a:hlinkClick r:id="rId10">
                  <a:extLst>
                    <a:ext uri="{A12FA001-AC4F-418D-AE19-62706E023703}">
                      <ahyp:hlinkClr xmlns:ahyp="http://schemas.microsoft.com/office/drawing/2018/hyperlinkcolor" val="tx"/>
                    </a:ext>
                  </a:extLst>
                </a:hlinkClick>
              </a:rPr>
              <a:t>SDK Manager</a:t>
            </a:r>
            <a:endParaRPr sz="1600">
              <a:solidFill>
                <a:schemeClr val="dk1"/>
              </a:solidFill>
            </a:endParaRPr>
          </a:p>
        </p:txBody>
      </p:sp>
      <p:sp>
        <p:nvSpPr>
          <p:cNvPr id="254" name="Google Shape;254;p3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24</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2"/>
        <p:cNvGrpSpPr/>
        <p:nvPr/>
      </p:nvGrpSpPr>
      <p:grpSpPr>
        <a:xfrm>
          <a:off x="0" y="0"/>
          <a:ext cx="0" cy="0"/>
          <a:chOff x="0" y="0"/>
          <a:chExt cx="0" cy="0"/>
        </a:xfrm>
      </p:grpSpPr>
      <p:sp>
        <p:nvSpPr>
          <p:cNvPr id="93" name="Google Shape;93;p19"/>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Prerequisites</a:t>
            </a:r>
            <a:endParaRPr>
              <a:solidFill>
                <a:srgbClr val="FFFFFF"/>
              </a:solidFill>
            </a:endParaRPr>
          </a:p>
        </p:txBody>
      </p:sp>
      <p:sp>
        <p:nvSpPr>
          <p:cNvPr id="94" name="Google Shape;94;p19"/>
          <p:cNvSpPr txBox="1">
            <a:spLocks noGrp="1"/>
          </p:cNvSpPr>
          <p:nvPr>
            <p:ph type="body" idx="1"/>
          </p:nvPr>
        </p:nvSpPr>
        <p:spPr>
          <a:xfrm>
            <a:off x="311700" y="1392300"/>
            <a:ext cx="8531700" cy="30270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Char char="●"/>
            </a:pPr>
            <a:r>
              <a:rPr lang="en">
                <a:solidFill>
                  <a:schemeClr val="dk1"/>
                </a:solidFill>
              </a:rPr>
              <a:t>Experience in an object-oriented programming language</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Comfortable using an IDE</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Familiar with using GitHub</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Access to a computer and internet connection</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(Optional) Android device and USB cable</a:t>
            </a:r>
            <a:endParaRPr>
              <a:solidFill>
                <a:schemeClr val="dk1"/>
              </a:solidFill>
            </a:endParaRPr>
          </a:p>
          <a:p>
            <a:pPr marL="0" lvl="0" indent="0" algn="l" rtl="0">
              <a:lnSpc>
                <a:spcPct val="115000"/>
              </a:lnSpc>
              <a:spcBef>
                <a:spcPts val="1000"/>
              </a:spcBef>
              <a:spcAft>
                <a:spcPts val="0"/>
              </a:spcAft>
              <a:buClr>
                <a:schemeClr val="dk1"/>
              </a:buClr>
              <a:buSzPts val="1100"/>
              <a:buFont typeface="Arial"/>
              <a:buNone/>
            </a:pPr>
            <a:endParaRPr/>
          </a:p>
          <a:p>
            <a:pPr marL="0" lvl="0" indent="0" algn="l" rtl="0">
              <a:lnSpc>
                <a:spcPct val="115000"/>
              </a:lnSpc>
              <a:spcBef>
                <a:spcPts val="1000"/>
              </a:spcBef>
              <a:spcAft>
                <a:spcPts val="1000"/>
              </a:spcAft>
              <a:buClr>
                <a:schemeClr val="dk1"/>
              </a:buClr>
              <a:buSzPts val="1100"/>
              <a:buFont typeface="Arial"/>
              <a:buNone/>
            </a:pPr>
            <a:endParaRPr/>
          </a:p>
        </p:txBody>
      </p:sp>
      <p:sp>
        <p:nvSpPr>
          <p:cNvPr id="95" name="Google Shape;95;p19"/>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3</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9"/>
        <p:cNvGrpSpPr/>
        <p:nvPr/>
      </p:nvGrpSpPr>
      <p:grpSpPr>
        <a:xfrm>
          <a:off x="0" y="0"/>
          <a:ext cx="0" cy="0"/>
          <a:chOff x="0" y="0"/>
          <a:chExt cx="0" cy="0"/>
        </a:xfrm>
      </p:grpSpPr>
      <p:sp>
        <p:nvSpPr>
          <p:cNvPr id="100" name="Google Shape;100;p20"/>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What you'll learn</a:t>
            </a:r>
            <a:endParaRPr>
              <a:solidFill>
                <a:srgbClr val="FFFFFF"/>
              </a:solidFill>
            </a:endParaRPr>
          </a:p>
        </p:txBody>
      </p:sp>
      <p:sp>
        <p:nvSpPr>
          <p:cNvPr id="101" name="Google Shape;101;p20"/>
          <p:cNvSpPr txBox="1">
            <a:spLocks noGrp="1"/>
          </p:cNvSpPr>
          <p:nvPr>
            <p:ph type="body" idx="1"/>
          </p:nvPr>
        </p:nvSpPr>
        <p:spPr>
          <a:xfrm>
            <a:off x="311700" y="858900"/>
            <a:ext cx="5480400" cy="3027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endParaRPr>
              <a:solidFill>
                <a:schemeClr val="dk1"/>
              </a:solidFill>
            </a:endParaRPr>
          </a:p>
          <a:p>
            <a:pPr marL="457200" lvl="0" indent="-381000" algn="l" rtl="0">
              <a:lnSpc>
                <a:spcPct val="115000"/>
              </a:lnSpc>
              <a:spcBef>
                <a:spcPts val="1000"/>
              </a:spcBef>
              <a:spcAft>
                <a:spcPts val="0"/>
              </a:spcAft>
              <a:buSzPts val="2400"/>
              <a:buChar char="●"/>
            </a:pPr>
            <a:r>
              <a:rPr lang="en">
                <a:solidFill>
                  <a:schemeClr val="dk1"/>
                </a:solidFill>
              </a:rPr>
              <a:t>How to build a variety of Android apps in Kotlin</a:t>
            </a:r>
            <a:endParaRPr>
              <a:solidFill>
                <a:schemeClr val="dk1"/>
              </a:solidFill>
            </a:endParaRPr>
          </a:p>
          <a:p>
            <a:pPr marL="457200" lvl="0" indent="-381000" algn="l" rtl="0">
              <a:spcBef>
                <a:spcPts val="1000"/>
              </a:spcBef>
              <a:spcAft>
                <a:spcPts val="0"/>
              </a:spcAft>
              <a:buClr>
                <a:schemeClr val="dk1"/>
              </a:buClr>
              <a:buSzPts val="2400"/>
              <a:buChar char="●"/>
            </a:pPr>
            <a:r>
              <a:rPr lang="en">
                <a:solidFill>
                  <a:schemeClr val="dk1"/>
                </a:solidFill>
              </a:rPr>
              <a:t>Kotlin language essentials</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Best practices for app development</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Resources to keep learning</a:t>
            </a:r>
            <a:endParaRPr>
              <a:solidFill>
                <a:schemeClr val="dk1"/>
              </a:solidFill>
            </a:endParaRPr>
          </a:p>
          <a:p>
            <a:pPr marL="0" lvl="0" indent="0" algn="l" rtl="0">
              <a:lnSpc>
                <a:spcPct val="115000"/>
              </a:lnSpc>
              <a:spcBef>
                <a:spcPts val="1000"/>
              </a:spcBef>
              <a:spcAft>
                <a:spcPts val="1000"/>
              </a:spcAft>
              <a:buClr>
                <a:schemeClr val="dk1"/>
              </a:buClr>
              <a:buSzPts val="1100"/>
              <a:buFont typeface="Arial"/>
              <a:buNone/>
            </a:pPr>
            <a:endParaRPr/>
          </a:p>
        </p:txBody>
      </p:sp>
      <p:sp>
        <p:nvSpPr>
          <p:cNvPr id="102" name="Google Shape;102;p20"/>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4</a:t>
            </a:fld>
            <a:endParaRPr/>
          </a:p>
        </p:txBody>
      </p:sp>
      <p:pic>
        <p:nvPicPr>
          <p:cNvPr id="103" name="Google Shape;103;p20"/>
          <p:cNvPicPr preferRelativeResize="0"/>
          <p:nvPr/>
        </p:nvPicPr>
        <p:blipFill rotWithShape="1">
          <a:blip r:embed="rId3">
            <a:alphaModFix/>
          </a:blip>
          <a:srcRect l="12797" t="12879" r="12273" b="13226"/>
          <a:stretch/>
        </p:blipFill>
        <p:spPr>
          <a:xfrm>
            <a:off x="6010275" y="1338125"/>
            <a:ext cx="2755850" cy="27179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7"/>
        <p:cNvGrpSpPr/>
        <p:nvPr/>
      </p:nvGrpSpPr>
      <p:grpSpPr>
        <a:xfrm>
          <a:off x="0" y="0"/>
          <a:ext cx="0" cy="0"/>
          <a:chOff x="0" y="0"/>
          <a:chExt cx="0" cy="0"/>
        </a:xfrm>
      </p:grpSpPr>
      <p:sp>
        <p:nvSpPr>
          <p:cNvPr id="108" name="Google Shape;108;p21"/>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The opportunity</a:t>
            </a:r>
            <a:endParaRPr>
              <a:solidFill>
                <a:srgbClr val="FFFFFF"/>
              </a:solidFill>
            </a:endParaRPr>
          </a:p>
        </p:txBody>
      </p:sp>
      <p:sp>
        <p:nvSpPr>
          <p:cNvPr id="109" name="Google Shape;109;p21"/>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5</a:t>
            </a:fld>
            <a:endParaRPr/>
          </a:p>
        </p:txBody>
      </p:sp>
      <p:sp>
        <p:nvSpPr>
          <p:cNvPr id="110" name="Google Shape;110;p21"/>
          <p:cNvSpPr txBox="1">
            <a:spLocks noGrp="1"/>
          </p:cNvSpPr>
          <p:nvPr>
            <p:ph type="body" idx="1"/>
          </p:nvPr>
        </p:nvSpPr>
        <p:spPr>
          <a:xfrm>
            <a:off x="247450" y="1080050"/>
            <a:ext cx="6024300" cy="3153900"/>
          </a:xfrm>
          <a:prstGeom prst="rect">
            <a:avLst/>
          </a:prstGeom>
        </p:spPr>
        <p:txBody>
          <a:bodyPr spcFirstLastPara="1" wrap="square" lIns="91425" tIns="91425" rIns="91425" bIns="91425" anchor="t" anchorCtr="0">
            <a:noAutofit/>
          </a:bodyPr>
          <a:lstStyle/>
          <a:p>
            <a:pPr marL="457200" lvl="0" indent="-361950" algn="l" rtl="0">
              <a:lnSpc>
                <a:spcPct val="115000"/>
              </a:lnSpc>
              <a:spcBef>
                <a:spcPts val="0"/>
              </a:spcBef>
              <a:spcAft>
                <a:spcPts val="0"/>
              </a:spcAft>
              <a:buClr>
                <a:schemeClr val="dk1"/>
              </a:buClr>
              <a:buSzPts val="2100"/>
              <a:buChar char="●"/>
            </a:pPr>
            <a:r>
              <a:rPr lang="en" sz="2100">
                <a:solidFill>
                  <a:schemeClr val="dk1"/>
                </a:solidFill>
              </a:rPr>
              <a:t>Mobile devices are becoming increasingly commonplace</a:t>
            </a:r>
            <a:endParaRPr sz="2100">
              <a:solidFill>
                <a:schemeClr val="dk1"/>
              </a:solidFill>
            </a:endParaRPr>
          </a:p>
          <a:p>
            <a:pPr marL="457200" lvl="0" indent="-361950" algn="l" rtl="0">
              <a:spcBef>
                <a:spcPts val="1000"/>
              </a:spcBef>
              <a:spcAft>
                <a:spcPts val="0"/>
              </a:spcAft>
              <a:buClr>
                <a:schemeClr val="dk1"/>
              </a:buClr>
              <a:buSzPts val="2100"/>
              <a:buChar char="●"/>
            </a:pPr>
            <a:r>
              <a:rPr lang="en" sz="2100">
                <a:solidFill>
                  <a:schemeClr val="dk1"/>
                </a:solidFill>
              </a:rPr>
              <a:t>Mobile apps connect users to information and services that can improve their quality of life</a:t>
            </a:r>
            <a:endParaRPr sz="2100">
              <a:solidFill>
                <a:schemeClr val="dk1"/>
              </a:solidFill>
            </a:endParaRPr>
          </a:p>
          <a:p>
            <a:pPr marL="457200" lvl="0" indent="-361950" algn="l" rtl="0">
              <a:lnSpc>
                <a:spcPct val="115000"/>
              </a:lnSpc>
              <a:spcBef>
                <a:spcPts val="1000"/>
              </a:spcBef>
              <a:spcAft>
                <a:spcPts val="1000"/>
              </a:spcAft>
              <a:buClr>
                <a:schemeClr val="dk1"/>
              </a:buClr>
              <a:buSzPts val="2100"/>
              <a:buChar char="●"/>
            </a:pPr>
            <a:r>
              <a:rPr lang="en" sz="2100">
                <a:solidFill>
                  <a:schemeClr val="dk1"/>
                </a:solidFill>
              </a:rPr>
              <a:t>Many industries have yet to be revolutionized through mobile, and offer great opportunities for new businesses and solutions</a:t>
            </a:r>
            <a:endParaRPr sz="2100">
              <a:solidFill>
                <a:schemeClr val="dk1"/>
              </a:solidFill>
            </a:endParaRPr>
          </a:p>
        </p:txBody>
      </p:sp>
      <p:pic>
        <p:nvPicPr>
          <p:cNvPr id="111" name="Google Shape;111;p21"/>
          <p:cNvPicPr preferRelativeResize="0"/>
          <p:nvPr/>
        </p:nvPicPr>
        <p:blipFill>
          <a:blip r:embed="rId3">
            <a:alphaModFix/>
          </a:blip>
          <a:stretch>
            <a:fillRect/>
          </a:stretch>
        </p:blipFill>
        <p:spPr>
          <a:xfrm>
            <a:off x="5336575" y="853128"/>
            <a:ext cx="4036026" cy="4037296"/>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22"/>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Android</a:t>
            </a:r>
            <a:endParaRPr/>
          </a:p>
        </p:txBody>
      </p:sp>
      <p:sp>
        <p:nvSpPr>
          <p:cNvPr id="117" name="Google Shape;117;p22"/>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6</a:t>
            </a:fld>
            <a:endParaRPr/>
          </a:p>
        </p:txBody>
      </p:sp>
      <p:pic>
        <p:nvPicPr>
          <p:cNvPr id="118" name="Google Shape;118;p22"/>
          <p:cNvPicPr preferRelativeResize="0"/>
          <p:nvPr/>
        </p:nvPicPr>
        <p:blipFill>
          <a:blip r:embed="rId3">
            <a:alphaModFix/>
          </a:blip>
          <a:stretch>
            <a:fillRect/>
          </a:stretch>
        </p:blipFill>
        <p:spPr>
          <a:xfrm>
            <a:off x="5680723" y="2804976"/>
            <a:ext cx="3463274" cy="1853801"/>
          </a:xfrm>
          <a:prstGeom prst="rect">
            <a:avLst/>
          </a:prstGeom>
          <a:noFill/>
          <a:ln>
            <a:noFill/>
          </a:ln>
        </p:spPr>
      </p:pic>
      <p:sp>
        <p:nvSpPr>
          <p:cNvPr id="119" name="Google Shape;119;p22"/>
          <p:cNvSpPr txBox="1">
            <a:spLocks noGrp="1"/>
          </p:cNvSpPr>
          <p:nvPr>
            <p:ph type="body" idx="1"/>
          </p:nvPr>
        </p:nvSpPr>
        <p:spPr>
          <a:xfrm>
            <a:off x="311700" y="1468500"/>
            <a:ext cx="6986100" cy="2730600"/>
          </a:xfrm>
          <a:prstGeom prst="rect">
            <a:avLst/>
          </a:prstGeom>
        </p:spPr>
        <p:txBody>
          <a:bodyPr spcFirstLastPara="1" wrap="square" lIns="91425" tIns="91425" rIns="91425" bIns="91425" anchor="t" anchorCtr="0">
            <a:noAutofit/>
          </a:bodyPr>
          <a:lstStyle/>
          <a:p>
            <a:pPr marL="457200" lvl="0" indent="-381000" algn="l" rtl="0">
              <a:lnSpc>
                <a:spcPct val="115000"/>
              </a:lnSpc>
              <a:spcBef>
                <a:spcPts val="0"/>
              </a:spcBef>
              <a:spcAft>
                <a:spcPts val="0"/>
              </a:spcAft>
              <a:buClr>
                <a:schemeClr val="dk1"/>
              </a:buClr>
              <a:buSzPts val="2400"/>
              <a:buChar char="●"/>
            </a:pPr>
            <a:r>
              <a:rPr lang="en">
                <a:solidFill>
                  <a:schemeClr val="dk1"/>
                </a:solidFill>
              </a:rPr>
              <a:t>Open-source mobile platform</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11 major platform releases so far</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2.5 billion monthly active Android devices</a:t>
            </a:r>
            <a:endParaRPr>
              <a:solidFill>
                <a:schemeClr val="dk1"/>
              </a:solidFill>
            </a:endParaRPr>
          </a:p>
          <a:p>
            <a:pPr marL="457200" lvl="0" indent="-381000" algn="l" rtl="0">
              <a:lnSpc>
                <a:spcPct val="115000"/>
              </a:lnSpc>
              <a:spcBef>
                <a:spcPts val="1000"/>
              </a:spcBef>
              <a:spcAft>
                <a:spcPts val="0"/>
              </a:spcAft>
              <a:buClr>
                <a:schemeClr val="dk1"/>
              </a:buClr>
              <a:buSzPts val="2400"/>
              <a:buChar char="●"/>
            </a:pPr>
            <a:r>
              <a:rPr lang="en">
                <a:solidFill>
                  <a:schemeClr val="dk1"/>
                </a:solidFill>
              </a:rPr>
              <a:t>2+ billion monthly active Google Play users</a:t>
            </a:r>
            <a:endParaRPr>
              <a:solidFill>
                <a:schemeClr val="dk1"/>
              </a:solidFill>
            </a:endParaRPr>
          </a:p>
          <a:p>
            <a:pPr marL="0" lvl="0" indent="0" algn="l" rtl="0">
              <a:lnSpc>
                <a:spcPct val="115000"/>
              </a:lnSpc>
              <a:spcBef>
                <a:spcPts val="1000"/>
              </a:spcBef>
              <a:spcAft>
                <a:spcPts val="1000"/>
              </a:spcAft>
              <a:buNone/>
            </a:pPr>
            <a:endParaRPr>
              <a:solidFill>
                <a:schemeClr val="dk1"/>
              </a:solidFil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23"/>
        <p:cNvGrpSpPr/>
        <p:nvPr/>
      </p:nvGrpSpPr>
      <p:grpSpPr>
        <a:xfrm>
          <a:off x="0" y="0"/>
          <a:ext cx="0" cy="0"/>
          <a:chOff x="0" y="0"/>
          <a:chExt cx="0" cy="0"/>
        </a:xfrm>
      </p:grpSpPr>
      <p:sp>
        <p:nvSpPr>
          <p:cNvPr id="124" name="Google Shape;124;p23"/>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Available across different form factors</a:t>
            </a:r>
            <a:endParaRPr/>
          </a:p>
        </p:txBody>
      </p:sp>
      <p:sp>
        <p:nvSpPr>
          <p:cNvPr id="125" name="Google Shape;125;p23"/>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7</a:t>
            </a:fld>
            <a:endParaRPr/>
          </a:p>
        </p:txBody>
      </p:sp>
      <p:pic>
        <p:nvPicPr>
          <p:cNvPr id="126" name="Google Shape;126;p23"/>
          <p:cNvPicPr preferRelativeResize="0"/>
          <p:nvPr/>
        </p:nvPicPr>
        <p:blipFill>
          <a:blip r:embed="rId3">
            <a:alphaModFix/>
          </a:blip>
          <a:stretch>
            <a:fillRect/>
          </a:stretch>
        </p:blipFill>
        <p:spPr>
          <a:xfrm>
            <a:off x="2285587" y="1136050"/>
            <a:ext cx="4572826" cy="33224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30"/>
        <p:cNvGrpSpPr/>
        <p:nvPr/>
      </p:nvGrpSpPr>
      <p:grpSpPr>
        <a:xfrm>
          <a:off x="0" y="0"/>
          <a:ext cx="0" cy="0"/>
          <a:chOff x="0" y="0"/>
          <a:chExt cx="0" cy="0"/>
        </a:xfrm>
      </p:grpSpPr>
      <p:sp>
        <p:nvSpPr>
          <p:cNvPr id="131" name="Google Shape;131;p24"/>
          <p:cNvSpPr txBox="1">
            <a:spLocks noGrp="1"/>
          </p:cNvSpPr>
          <p:nvPr>
            <p:ph type="title"/>
          </p:nvPr>
        </p:nvSpPr>
        <p:spPr>
          <a:xfrm>
            <a:off x="311700" y="170820"/>
            <a:ext cx="85206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Build Android apps in Kotlin</a:t>
            </a:r>
            <a:endParaRPr/>
          </a:p>
        </p:txBody>
      </p:sp>
      <p:sp>
        <p:nvSpPr>
          <p:cNvPr id="132" name="Google Shape;132;p24"/>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8</a:t>
            </a:fld>
            <a:endParaRPr/>
          </a:p>
        </p:txBody>
      </p:sp>
      <p:pic>
        <p:nvPicPr>
          <p:cNvPr id="133" name="Google Shape;133;p24"/>
          <p:cNvPicPr preferRelativeResize="0"/>
          <p:nvPr/>
        </p:nvPicPr>
        <p:blipFill>
          <a:blip r:embed="rId3">
            <a:alphaModFix/>
          </a:blip>
          <a:stretch>
            <a:fillRect/>
          </a:stretch>
        </p:blipFill>
        <p:spPr>
          <a:xfrm>
            <a:off x="35325" y="1714495"/>
            <a:ext cx="8839197" cy="2338347"/>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25"/>
          <p:cNvSpPr txBox="1">
            <a:spLocks noGrp="1"/>
          </p:cNvSpPr>
          <p:nvPr>
            <p:ph type="title"/>
          </p:nvPr>
        </p:nvSpPr>
        <p:spPr>
          <a:xfrm>
            <a:off x="311700" y="170825"/>
            <a:ext cx="8657700" cy="572700"/>
          </a:xfrm>
          <a:prstGeom prst="rect">
            <a:avLst/>
          </a:prstGeom>
        </p:spPr>
        <p:txBody>
          <a:bodyPr spcFirstLastPara="1" wrap="square" lIns="91425" tIns="91425" rIns="91425" bIns="91425" anchor="t" anchorCtr="0">
            <a:noAutofit/>
          </a:bodyPr>
          <a:lstStyle/>
          <a:p>
            <a:pPr marL="0" marR="0" lvl="0" indent="0" algn="l" rtl="0">
              <a:lnSpc>
                <a:spcPct val="100000"/>
              </a:lnSpc>
              <a:spcBef>
                <a:spcPts val="0"/>
              </a:spcBef>
              <a:spcAft>
                <a:spcPts val="0"/>
              </a:spcAft>
              <a:buClr>
                <a:srgbClr val="000000"/>
              </a:buClr>
              <a:buSzPts val="1100"/>
              <a:buFont typeface="Arial"/>
              <a:buNone/>
            </a:pPr>
            <a:r>
              <a:rPr lang="en">
                <a:solidFill>
                  <a:srgbClr val="FFFFFF"/>
                </a:solidFill>
              </a:rPr>
              <a:t>Kotlin</a:t>
            </a:r>
            <a:endParaRPr>
              <a:solidFill>
                <a:srgbClr val="FFFFFF"/>
              </a:solidFill>
            </a:endParaRPr>
          </a:p>
        </p:txBody>
      </p:sp>
      <p:sp>
        <p:nvSpPr>
          <p:cNvPr id="139" name="Google Shape;139;p25"/>
          <p:cNvSpPr txBox="1">
            <a:spLocks noGrp="1"/>
          </p:cNvSpPr>
          <p:nvPr>
            <p:ph type="body" idx="1"/>
          </p:nvPr>
        </p:nvSpPr>
        <p:spPr>
          <a:xfrm>
            <a:off x="311700" y="1714500"/>
            <a:ext cx="4842600" cy="1757100"/>
          </a:xfrm>
          <a:prstGeom prst="rect">
            <a:avLst/>
          </a:prstGeom>
        </p:spPr>
        <p:txBody>
          <a:bodyPr spcFirstLastPara="1" wrap="square" lIns="91425" tIns="91425" rIns="91425" bIns="91425" anchor="t" anchorCtr="0">
            <a:noAutofit/>
          </a:bodyPr>
          <a:lstStyle/>
          <a:p>
            <a:pPr marL="0" lvl="0" indent="0" algn="l" rtl="0">
              <a:lnSpc>
                <a:spcPct val="115000"/>
              </a:lnSpc>
              <a:spcBef>
                <a:spcPts val="1000"/>
              </a:spcBef>
              <a:spcAft>
                <a:spcPts val="0"/>
              </a:spcAft>
              <a:buNone/>
            </a:pPr>
            <a:r>
              <a:rPr lang="en">
                <a:solidFill>
                  <a:schemeClr val="dk1"/>
                </a:solidFill>
              </a:rPr>
              <a:t>A modern programming language that helps developers be more productive.</a:t>
            </a:r>
            <a:endParaRPr>
              <a:solidFill>
                <a:schemeClr val="dk1"/>
              </a:solidFill>
            </a:endParaRPr>
          </a:p>
          <a:p>
            <a:pPr marL="0" lvl="0" indent="0" algn="l" rtl="0">
              <a:lnSpc>
                <a:spcPct val="115000"/>
              </a:lnSpc>
              <a:spcBef>
                <a:spcPts val="1000"/>
              </a:spcBef>
              <a:spcAft>
                <a:spcPts val="1000"/>
              </a:spcAft>
              <a:buClr>
                <a:schemeClr val="dk1"/>
              </a:buClr>
              <a:buSzPts val="1100"/>
              <a:buFont typeface="Arial"/>
              <a:buNone/>
            </a:pPr>
            <a:endParaRPr/>
          </a:p>
        </p:txBody>
      </p:sp>
      <p:sp>
        <p:nvSpPr>
          <p:cNvPr id="140" name="Google Shape;140;p25"/>
          <p:cNvSpPr txBox="1">
            <a:spLocks noGrp="1"/>
          </p:cNvSpPr>
          <p:nvPr>
            <p:ph type="sldNum" idx="12"/>
          </p:nvPr>
        </p:nvSpPr>
        <p:spPr>
          <a:xfrm>
            <a:off x="8548658" y="4739417"/>
            <a:ext cx="548700" cy="393600"/>
          </a:xfrm>
          <a:prstGeom prst="rect">
            <a:avLst/>
          </a:prstGeom>
        </p:spPr>
        <p:txBody>
          <a:bodyPr spcFirstLastPara="1" wrap="square" lIns="91425" tIns="91425" rIns="91425" bIns="91425" anchor="ctr" anchorCtr="0">
            <a:noAutofit/>
          </a:bodyPr>
          <a:lstStyle/>
          <a:p>
            <a:pPr marL="0" lvl="0" indent="0" algn="r" rtl="0">
              <a:spcBef>
                <a:spcPts val="0"/>
              </a:spcBef>
              <a:spcAft>
                <a:spcPts val="0"/>
              </a:spcAft>
              <a:buNone/>
            </a:pPr>
            <a:fld id="{00000000-1234-1234-1234-123412341234}" type="slidenum">
              <a:rPr lang="en"/>
              <a:t>9</a:t>
            </a:fld>
            <a:endParaRPr/>
          </a:p>
        </p:txBody>
      </p:sp>
      <p:pic>
        <p:nvPicPr>
          <p:cNvPr id="141" name="Google Shape;141;p25"/>
          <p:cNvPicPr preferRelativeResize="0"/>
          <p:nvPr/>
        </p:nvPicPr>
        <p:blipFill>
          <a:blip r:embed="rId3">
            <a:alphaModFix/>
          </a:blip>
          <a:stretch>
            <a:fillRect/>
          </a:stretch>
        </p:blipFill>
        <p:spPr>
          <a:xfrm>
            <a:off x="4638575" y="1527975"/>
            <a:ext cx="4426000" cy="2426975"/>
          </a:xfrm>
          <a:prstGeom prst="rect">
            <a:avLst/>
          </a:prstGeom>
          <a:noFill/>
          <a:ln>
            <a:noFill/>
          </a:ln>
        </p:spPr>
      </p:pic>
    </p:spTree>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GDT master">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A950FD4A220AF498C98614768C36890" ma:contentTypeVersion="0" ma:contentTypeDescription="Create a new document." ma:contentTypeScope="" ma:versionID="b096a03e1a6d70c09344c3435a011e20">
  <xsd:schema xmlns:xsd="http://www.w3.org/2001/XMLSchema" xmlns:xs="http://www.w3.org/2001/XMLSchema" xmlns:p="http://schemas.microsoft.com/office/2006/metadata/properties" targetNamespace="http://schemas.microsoft.com/office/2006/metadata/properties" ma:root="true" ma:fieldsID="31d5eec3c12ee2e8127422d567928fa7">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3E8D82FB-C421-475D-B411-EF414DC3F327}"/>
</file>

<file path=customXml/itemProps2.xml><?xml version="1.0" encoding="utf-8"?>
<ds:datastoreItem xmlns:ds="http://schemas.openxmlformats.org/officeDocument/2006/customXml" ds:itemID="{79842E27-D633-4512-A1DC-24A489F06E8C}"/>
</file>

<file path=customXml/itemProps3.xml><?xml version="1.0" encoding="utf-8"?>
<ds:datastoreItem xmlns:ds="http://schemas.openxmlformats.org/officeDocument/2006/customXml" ds:itemID="{C690A2AA-9B39-4ADD-872E-E7ABE759F066}"/>
</file>

<file path=docProps/app.xml><?xml version="1.0" encoding="utf-8"?>
<Properties xmlns="http://schemas.openxmlformats.org/officeDocument/2006/extended-properties" xmlns:vt="http://schemas.openxmlformats.org/officeDocument/2006/docPropsVTypes">
  <TotalTime>8</TotalTime>
  <Words>1369</Words>
  <Application>Microsoft Office PowerPoint</Application>
  <PresentationFormat>On-screen Show (16:9)</PresentationFormat>
  <Paragraphs>160</Paragraphs>
  <Slides>24</Slides>
  <Notes>23</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24</vt:i4>
      </vt:variant>
    </vt:vector>
  </HeadingPairs>
  <TitlesOfParts>
    <vt:vector size="31" baseType="lpstr">
      <vt:lpstr>Google Sans</vt:lpstr>
      <vt:lpstr>Open Sans</vt:lpstr>
      <vt:lpstr>Arial</vt:lpstr>
      <vt:lpstr>Roboto</vt:lpstr>
      <vt:lpstr>Merriweather</vt:lpstr>
      <vt:lpstr>Simple Light</vt:lpstr>
      <vt:lpstr>GDT master</vt:lpstr>
      <vt:lpstr>Android Development with Kotlin</vt:lpstr>
      <vt:lpstr>PowerPoint Presentation</vt:lpstr>
      <vt:lpstr>Prerequisites</vt:lpstr>
      <vt:lpstr>What you'll learn</vt:lpstr>
      <vt:lpstr>The opportunity</vt:lpstr>
      <vt:lpstr>Android</vt:lpstr>
      <vt:lpstr>Available across different form factors</vt:lpstr>
      <vt:lpstr>Build Android apps in Kotlin</vt:lpstr>
      <vt:lpstr>Kotlin</vt:lpstr>
      <vt:lpstr>Benefits of Kotlin</vt:lpstr>
      <vt:lpstr>Idiomatic Kotlin</vt:lpstr>
      <vt:lpstr>Compare Kotlin with Java</vt:lpstr>
      <vt:lpstr>PowerPoint Presentation</vt:lpstr>
      <vt:lpstr>Course structure</vt:lpstr>
      <vt:lpstr>Lectures</vt:lpstr>
      <vt:lpstr>Learning pathways</vt:lpstr>
      <vt:lpstr>Accessing the pathways</vt:lpstr>
      <vt:lpstr>Pathway</vt:lpstr>
      <vt:lpstr>Codelab</vt:lpstr>
      <vt:lpstr>Earn badges for your developer profile</vt:lpstr>
      <vt:lpstr>What you need</vt:lpstr>
      <vt:lpstr>PowerPoint Presentation</vt:lpstr>
      <vt:lpstr>Kotlin resources</vt:lpstr>
      <vt:lpstr>Android and other resources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Android Development with Kotlin</dc:title>
  <cp:lastModifiedBy>Nguyen</cp:lastModifiedBy>
  <cp:revision>4</cp:revision>
  <dcterms:modified xsi:type="dcterms:W3CDTF">2023-09-14T11:20:32Z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0x010100FA950FD4A220AF498C98614768C36890</vt:lpwstr>
  </property>
</Properties>
</file>