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Lst>
  <p:sldSz cy="5143500" cx="9144000"/>
  <p:notesSz cx="6858000" cy="9144000"/>
  <p:embeddedFontLst>
    <p:embeddedFont>
      <p:font typeface="Roboto"/>
      <p:regular r:id="rId68"/>
      <p:bold r:id="rId69"/>
      <p:italic r:id="rId70"/>
      <p:boldItalic r:id="rId71"/>
    </p:embeddedFont>
    <p:embeddedFont>
      <p:font typeface="Google Sans"/>
      <p:regular r:id="rId72"/>
      <p:bold r:id="rId73"/>
      <p:italic r:id="rId74"/>
      <p:boldItalic r:id="rId75"/>
    </p:embeddedFont>
    <p:embeddedFont>
      <p:font typeface="Open Sans"/>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598AF9-8DB1-4495-850C-C1D10585C1FB}">
  <a:tblStyle styleId="{AE598AF9-8DB1-4495-850C-C1D10585C1F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21" Type="http://schemas.openxmlformats.org/officeDocument/2006/relationships/slide" Target="slides/slide13.xml"/><Relationship Id="rId68" Type="http://schemas.openxmlformats.org/officeDocument/2006/relationships/font" Target="fonts/Roboto-regular.fntdata"/><Relationship Id="rId16" Type="http://schemas.openxmlformats.org/officeDocument/2006/relationships/slide" Target="slides/slide8.xml"/><Relationship Id="rId74" Type="http://schemas.openxmlformats.org/officeDocument/2006/relationships/font" Target="fonts/GoogleSans-italic.fntdata"/><Relationship Id="rId32" Type="http://schemas.openxmlformats.org/officeDocument/2006/relationships/slide" Target="slides/slide24.xml"/><Relationship Id="rId79" Type="http://schemas.openxmlformats.org/officeDocument/2006/relationships/font" Target="fonts/OpenSans-boldItalic.fntdata"/><Relationship Id="rId37" Type="http://schemas.openxmlformats.org/officeDocument/2006/relationships/slide" Target="slides/slide29.xml"/><Relationship Id="rId53" Type="http://schemas.openxmlformats.org/officeDocument/2006/relationships/slide" Target="slides/slide45.xml"/><Relationship Id="rId11" Type="http://schemas.openxmlformats.org/officeDocument/2006/relationships/slide" Target="slides/slide3.xml"/><Relationship Id="rId58" Type="http://schemas.openxmlformats.org/officeDocument/2006/relationships/slide" Target="slides/slide50.xml"/><Relationship Id="rId5" Type="http://schemas.openxmlformats.org/officeDocument/2006/relationships/slideMaster" Target="slideMasters/slideMaster1.xml"/><Relationship Id="rId61" Type="http://schemas.openxmlformats.org/officeDocument/2006/relationships/slide" Target="slides/slide53.xml"/><Relationship Id="rId82" Type="http://schemas.openxmlformats.org/officeDocument/2006/relationships/customXml" Target="../customXml/item3.xml"/><Relationship Id="rId19" Type="http://schemas.openxmlformats.org/officeDocument/2006/relationships/slide" Target="slides/slide11.xml"/><Relationship Id="rId43" Type="http://schemas.openxmlformats.org/officeDocument/2006/relationships/slide" Target="slides/slide35.xml"/><Relationship Id="rId48" Type="http://schemas.openxmlformats.org/officeDocument/2006/relationships/slide" Target="slides/slide40.xml"/><Relationship Id="rId30" Type="http://schemas.openxmlformats.org/officeDocument/2006/relationships/slide" Target="slides/slide22.xml"/><Relationship Id="rId77" Type="http://schemas.openxmlformats.org/officeDocument/2006/relationships/font" Target="fonts/OpenSans-bold.fntdata"/><Relationship Id="rId35" Type="http://schemas.openxmlformats.org/officeDocument/2006/relationships/slide" Target="slides/slide27.xml"/><Relationship Id="rId64" Type="http://schemas.openxmlformats.org/officeDocument/2006/relationships/slide" Target="slides/slide56.xml"/><Relationship Id="rId22" Type="http://schemas.openxmlformats.org/officeDocument/2006/relationships/slide" Target="slides/slide14.xml"/><Relationship Id="rId69" Type="http://schemas.openxmlformats.org/officeDocument/2006/relationships/font" Target="fonts/Roboto-bold.fntdata"/><Relationship Id="rId27" Type="http://schemas.openxmlformats.org/officeDocument/2006/relationships/slide" Target="slides/slide19.xml"/><Relationship Id="rId56" Type="http://schemas.openxmlformats.org/officeDocument/2006/relationships/slide" Target="slides/slide48.xml"/><Relationship Id="rId14" Type="http://schemas.openxmlformats.org/officeDocument/2006/relationships/slide" Target="slides/slide6.xml"/><Relationship Id="rId8" Type="http://schemas.openxmlformats.org/officeDocument/2006/relationships/notesMaster" Target="notesMasters/notesMaster1.xml"/><Relationship Id="rId72" Type="http://schemas.openxmlformats.org/officeDocument/2006/relationships/font" Target="fonts/GoogleSans-regular.fntdata"/><Relationship Id="rId51" Type="http://schemas.openxmlformats.org/officeDocument/2006/relationships/slide" Target="slides/slide43.xml"/><Relationship Id="rId80" Type="http://schemas.openxmlformats.org/officeDocument/2006/relationships/customXml" Target="../customXml/item1.xml"/><Relationship Id="rId3" Type="http://schemas.openxmlformats.org/officeDocument/2006/relationships/presProps" Target="presProps.xml"/><Relationship Id="rId46" Type="http://schemas.openxmlformats.org/officeDocument/2006/relationships/slide" Target="slides/slide38.xml"/><Relationship Id="rId33" Type="http://schemas.openxmlformats.org/officeDocument/2006/relationships/slide" Target="slides/slide25.xml"/><Relationship Id="rId38" Type="http://schemas.openxmlformats.org/officeDocument/2006/relationships/slide" Target="slides/slide30.xml"/><Relationship Id="rId67" Type="http://schemas.openxmlformats.org/officeDocument/2006/relationships/slide" Target="slides/slide59.xml"/><Relationship Id="rId25" Type="http://schemas.openxmlformats.org/officeDocument/2006/relationships/slide" Target="slides/slide17.xml"/><Relationship Id="rId12" Type="http://schemas.openxmlformats.org/officeDocument/2006/relationships/slide" Target="slides/slide4.xml"/><Relationship Id="rId59" Type="http://schemas.openxmlformats.org/officeDocument/2006/relationships/slide" Target="slides/slide51.xml"/><Relationship Id="rId17" Type="http://schemas.openxmlformats.org/officeDocument/2006/relationships/slide" Target="slides/slide9.xml"/><Relationship Id="rId41" Type="http://schemas.openxmlformats.org/officeDocument/2006/relationships/slide" Target="slides/slide33.xml"/><Relationship Id="rId75" Type="http://schemas.openxmlformats.org/officeDocument/2006/relationships/font" Target="fonts/GoogleSans-boldItalic.fntdata"/><Relationship Id="rId70" Type="http://schemas.openxmlformats.org/officeDocument/2006/relationships/font" Target="fonts/Roboto-italic.fntdata"/><Relationship Id="rId62" Type="http://schemas.openxmlformats.org/officeDocument/2006/relationships/slide" Target="slides/slide54.xml"/><Relationship Id="rId20" Type="http://schemas.openxmlformats.org/officeDocument/2006/relationships/slide" Target="slides/slide12.xml"/><Relationship Id="rId54" Type="http://schemas.openxmlformats.org/officeDocument/2006/relationships/slide" Target="slides/slide46.xml"/><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slide" Target="slides/slide41.xml"/><Relationship Id="rId36" Type="http://schemas.openxmlformats.org/officeDocument/2006/relationships/slide" Target="slides/slide28.xml"/><Relationship Id="rId23" Type="http://schemas.openxmlformats.org/officeDocument/2006/relationships/slide" Target="slides/slide15.xml"/><Relationship Id="rId28" Type="http://schemas.openxmlformats.org/officeDocument/2006/relationships/slide" Target="slides/slide20.xml"/><Relationship Id="rId57" Type="http://schemas.openxmlformats.org/officeDocument/2006/relationships/slide" Target="slides/slide49.xml"/><Relationship Id="rId15" Type="http://schemas.openxmlformats.org/officeDocument/2006/relationships/slide" Target="slides/slide7.xml"/><Relationship Id="rId44" Type="http://schemas.openxmlformats.org/officeDocument/2006/relationships/slide" Target="slides/slide36.xml"/><Relationship Id="rId73" Type="http://schemas.openxmlformats.org/officeDocument/2006/relationships/font" Target="fonts/GoogleSans-bold.fntdata"/><Relationship Id="rId31" Type="http://schemas.openxmlformats.org/officeDocument/2006/relationships/slide" Target="slides/slide23.xml"/><Relationship Id="rId78" Type="http://schemas.openxmlformats.org/officeDocument/2006/relationships/font" Target="fonts/OpenSans-italic.fntdata"/><Relationship Id="rId65" Type="http://schemas.openxmlformats.org/officeDocument/2006/relationships/slide" Target="slides/slide57.xml"/><Relationship Id="rId60" Type="http://schemas.openxmlformats.org/officeDocument/2006/relationships/slide" Target="slides/slide52.xml"/><Relationship Id="rId52" Type="http://schemas.openxmlformats.org/officeDocument/2006/relationships/slide" Target="slides/slide44.xml"/><Relationship Id="rId10" Type="http://schemas.openxmlformats.org/officeDocument/2006/relationships/slide" Target="slides/slide2.xml"/><Relationship Id="rId81" Type="http://schemas.openxmlformats.org/officeDocument/2006/relationships/customXml" Target="../customXml/item2.xml"/><Relationship Id="rId4" Type="http://schemas.openxmlformats.org/officeDocument/2006/relationships/tableStyles" Target="tableStyles.xml"/><Relationship Id="rId9" Type="http://schemas.openxmlformats.org/officeDocument/2006/relationships/slide" Target="slides/slide1.xml"/><Relationship Id="rId39" Type="http://schemas.openxmlformats.org/officeDocument/2006/relationships/slide" Target="slides/slide31.xml"/><Relationship Id="rId13" Type="http://schemas.openxmlformats.org/officeDocument/2006/relationships/slide" Target="slides/slide5.xml"/><Relationship Id="rId18" Type="http://schemas.openxmlformats.org/officeDocument/2006/relationships/slide" Target="slides/slide10.xml"/><Relationship Id="rId76" Type="http://schemas.openxmlformats.org/officeDocument/2006/relationships/font" Target="fonts/OpenSans-regular.fntdata"/><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3.xml"/><Relationship Id="rId71" Type="http://schemas.openxmlformats.org/officeDocument/2006/relationships/font" Target="fonts/Roboto-boldItalic.fntdata"/><Relationship Id="rId2" Type="http://schemas.openxmlformats.org/officeDocument/2006/relationships/viewProps" Target="viewProps.xml"/><Relationship Id="rId29" Type="http://schemas.openxmlformats.org/officeDocument/2006/relationships/slide" Target="slides/slide21.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24"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developer.android.com/guide/topics/ui/look-and-feel/themes"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themes" TargetMode="External"/><Relationship Id="rId3" Type="http://schemas.openxmlformats.org/officeDocument/2006/relationships/hyperlink" Target="https://medium.com/androiddevelopers/android-styling-themes-vs-styles-ebe05f917578" TargetMode="External"/><Relationship Id="rId4" Type="http://schemas.openxmlformats.org/officeDocument/2006/relationships/hyperlink" Target="https://medium.com/androiddevelopers/android-styling-common-theme-attributes-8f7c50c9eaba"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providing-resources#Alternativ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more-resources#Dimens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developer.android.com/guide/topics/resources/more-resources#Dimension"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typography/the-type-system.html#type-scale"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theming/typography"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 TargetMode="External"/><Relationship Id="rId3" Type="http://schemas.openxmlformats.org/officeDocument/2006/relationships/hyperlink" Target="https://material.io/" TargetMode="External"/><Relationship Id="rId4" Type="http://schemas.openxmlformats.org/officeDocument/2006/relationships/hyperlink" Target="https://material.io/design/introduction#principles" TargetMode="External"/><Relationship Id="rId5" Type="http://schemas.openxmlformats.org/officeDocument/2006/relationships/hyperlink" Target="https://material.io/develop/android"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tools-for-picking-colors" TargetMode="External"/><Relationship Id="rId3" Type="http://schemas.openxmlformats.org/officeDocument/2006/relationships/hyperlink" Target="https://material.io/resources/color/#!/?view.left=0&amp;view.right=0&amp;primary.color=6002ee"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color/the-color-system.html#color-usage-and-palettes" TargetMode="External"/><Relationship Id="rId3" Type="http://schemas.openxmlformats.org/officeDocument/2006/relationships/hyperlink" Target="https://material.io/develop/android/theming/color"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material-components/material-components-android/blob/master/docs/getting-started.md"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over-engineering/setting-up-a-material-components-theme-for-android-fbf7774da739"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look-and-feel/darktheme" TargetMode="External"/><Relationship Id="rId3" Type="http://schemas.openxmlformats.org/officeDocument/2006/relationships/hyperlink" Target="https://developer.android.com/guide/topics/ui/look-and-feel/darktheme" TargetMode="External"/><Relationship Id="rId4" Type="http://schemas.openxmlformats.org/officeDocument/2006/relationships/hyperlink" Target="https://material.io/design/color/dark-theme.ht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 TargetMode="External"/><Relationship Id="rId3" Type="http://schemas.openxmlformats.org/officeDocument/2006/relationships/hyperlink" Target="https://material.io/develop/android/components/butt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text-field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ottom-navig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bottom-navigation" TargetMode="External"/><Relationship Id="rId3" Type="http://schemas.openxmlformats.org/officeDocument/2006/relationships/hyperlink" Target="https://developer.android.com/reference/com/google/android/material/bottomnavigation/BottomNavigationView"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navigation/NavigationView.OnNavigationItemSelectedListener"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velop/android/components/snackbars"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snackbar/Snackbar"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buttons-floating-action-button" TargetMode="External"/><Relationship Id="rId3" Type="http://schemas.openxmlformats.org/officeDocument/2006/relationships/hyperlink" Target="https://material.io/develop/android/components/floating-action-button"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ordinatorlayout/widget/CoordinatorLayout"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floating-action-button" TargetMode="External"/><Relationship Id="rId3" Type="http://schemas.openxmlformats.org/officeDocument/2006/relationships/hyperlink" Target="https://developer.android.com/reference/com/google/android/material/floatingactionbutton/FloatingActionButton" TargetMode="External"/><Relationship Id="rId4" Type="http://schemas.openxmlformats.org/officeDocument/2006/relationships/hyperlink" Target="https://developer.android.com/reference/android/widget/LinearLayout.LayoutParam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components/cards" TargetMode="External"/><Relationship Id="rId3" Type="http://schemas.openxmlformats.org/officeDocument/2006/relationships/hyperlink" Target="https://material.io/develop/android/components/cards#card-example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google/android/material/card/MaterialCardView"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resources/localization" TargetMode="External"/><Relationship Id="rId3" Type="http://schemas.openxmlformats.org/officeDocument/2006/relationships/hyperlink" Target="https://developer.android.com/reference/java/util/Locale" TargetMode="Externa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UseAppResources" TargetMode="External"/><Relationship Id="rId3" Type="http://schemas.openxmlformats.org/officeDocument/2006/relationships/hyperlink" Target="https://developer.android.com/guide/topics/resources/localization" TargetMode="External"/><Relationship Id="rId4" Type="http://schemas.openxmlformats.org/officeDocument/2006/relationships/hyperlink" Target="https://developer.android.com/training/basics/supporting-devices/language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SupportLayoutMirroring" TargetMode="External"/><Relationship Id="rId3" Type="http://schemas.openxmlformats.org/officeDocument/2006/relationships/hyperlink" Target="https://developer.android.com/training/basics/supporting-devices/languages#FormatText"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github.com/android" TargetMode="External"/><Relationship Id="rId3" Type="http://schemas.openxmlformats.org/officeDocument/2006/relationships/hyperlink" Target="https://material.io/design/material-studies/about-our-material-studies.html" TargetMode="External"/><Relationship Id="rId4" Type="http://schemas.openxmlformats.org/officeDocument/2006/relationships/hyperlink" Target="https://github.com/android/sunflower" TargetMode="External"/><Relationship Id="rId5" Type="http://schemas.openxmlformats.org/officeDocument/2006/relationships/hyperlink" Target="https://github.com/android/sunflower" TargetMode="External"/><Relationship Id="rId6" Type="http://schemas.openxmlformats.org/officeDocument/2006/relationships/hyperlink" Target="https://github.com/google/iosched" TargetMode="Externa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edium.com/androiddevelopers/android-styling-themes-vs-styles-ebe05f917578" TargetMode="External"/><Relationship Id="rId3" Type="http://schemas.openxmlformats.org/officeDocument/2006/relationships/hyperlink" Target="https://medium.com/androiddevelopers/android-styling-common-theme-attributes-8f7c50c9eaba"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def153d9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def153d9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9def153d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9def153d9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You’ve learned that the scope of a theme can be applied to a broad set of </a:t>
            </a:r>
            <a:r>
              <a:rPr lang="en">
                <a:solidFill>
                  <a:schemeClr val="dk1"/>
                </a:solidFill>
                <a:latin typeface="Courier New"/>
                <a:ea typeface="Courier New"/>
                <a:cs typeface="Courier New"/>
                <a:sym typeface="Courier New"/>
              </a:rPr>
              <a:t>View</a:t>
            </a:r>
            <a:r>
              <a:rPr lang="en">
                <a:solidFill>
                  <a:schemeClr val="dk1"/>
                </a:solidFill>
              </a:rPr>
              <a:t> and </a:t>
            </a:r>
            <a:r>
              <a:rPr lang="en">
                <a:solidFill>
                  <a:schemeClr val="dk1"/>
                </a:solidFill>
                <a:latin typeface="Courier New"/>
                <a:ea typeface="Courier New"/>
                <a:cs typeface="Courier New"/>
                <a:sym typeface="Courier New"/>
              </a:rPr>
              <a:t>ViewGroups</a:t>
            </a:r>
            <a:r>
              <a:rPr lang="en">
                <a:solidFill>
                  <a:schemeClr val="dk1"/>
                </a:solidFill>
              </a:rPr>
              <a:t>. For defining the visual style across a more narrow scope of views, you may want to use a style instead.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 style is a collection of view attributes that are </a:t>
            </a:r>
            <a:r>
              <a:rPr i="1" lang="en">
                <a:solidFill>
                  <a:schemeClr val="dk1"/>
                </a:solidFill>
              </a:rPr>
              <a:t>specific to a type of view</a:t>
            </a:r>
            <a:r>
              <a:rPr lang="en">
                <a:solidFill>
                  <a:schemeClr val="dk1"/>
                </a:solidFill>
              </a:rPr>
              <a:t>. For example, a style for a </a:t>
            </a:r>
            <a:r>
              <a:rPr lang="en">
                <a:solidFill>
                  <a:schemeClr val="dk1"/>
                </a:solidFill>
                <a:latin typeface="Courier New"/>
                <a:ea typeface="Courier New"/>
                <a:cs typeface="Courier New"/>
                <a:sym typeface="Courier New"/>
              </a:rPr>
              <a:t>TextView</a:t>
            </a:r>
            <a:r>
              <a:rPr lang="en">
                <a:solidFill>
                  <a:schemeClr val="dk1"/>
                </a:solidFill>
              </a:rPr>
              <a:t> can specify attributes such as font color, font size, font family, and much more.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is useful because if you have several views with a similar visual appearance, you can extract the common attributes into a style. By defining the style in one place, it simplifies the rest of the layout XML, improves app consistency, and simplifies visual updates and maintenance. For example, you can use a style to make consistently styled headers or a set of buttons.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9def153d9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9def153d9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create a new style, open your project's </a:t>
            </a:r>
            <a:r>
              <a:rPr lang="en">
                <a:solidFill>
                  <a:schemeClr val="dk1"/>
                </a:solidFill>
                <a:latin typeface="Courier New"/>
                <a:ea typeface="Courier New"/>
                <a:cs typeface="Courier New"/>
                <a:sym typeface="Courier New"/>
              </a:rPr>
              <a:t>res/values/styles.xml</a:t>
            </a:r>
            <a:r>
              <a:rPr lang="en">
                <a:solidFill>
                  <a:schemeClr val="dk1"/>
                </a:solidFill>
              </a:rPr>
              <a:t> file. For each style you create, follow these steps: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Add a </a:t>
            </a:r>
            <a:r>
              <a:rPr lang="en">
                <a:solidFill>
                  <a:schemeClr val="dk1"/>
                </a:solidFill>
                <a:latin typeface="Courier New"/>
                <a:ea typeface="Courier New"/>
                <a:cs typeface="Courier New"/>
                <a:sym typeface="Courier New"/>
              </a:rPr>
              <a:t>&lt;style&gt;</a:t>
            </a:r>
            <a:r>
              <a:rPr lang="en">
                <a:solidFill>
                  <a:schemeClr val="dk1"/>
                </a:solidFill>
              </a:rPr>
              <a:t> element with a name that uniquely identifies the style. In this case, we’ll call it </a:t>
            </a:r>
            <a:r>
              <a:rPr lang="en">
                <a:solidFill>
                  <a:schemeClr val="dk1"/>
                </a:solidFill>
                <a:latin typeface="Courier New"/>
                <a:ea typeface="Courier New"/>
                <a:cs typeface="Courier New"/>
                <a:sym typeface="Courier New"/>
              </a:rPr>
              <a:t>DescriptionStyle.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2. Add an </a:t>
            </a:r>
            <a:r>
              <a:rPr lang="en">
                <a:solidFill>
                  <a:schemeClr val="dk1"/>
                </a:solidFill>
                <a:latin typeface="Courier New"/>
                <a:ea typeface="Courier New"/>
                <a:cs typeface="Courier New"/>
                <a:sym typeface="Courier New"/>
              </a:rPr>
              <a:t>&lt;item&gt;</a:t>
            </a:r>
            <a:r>
              <a:rPr lang="en">
                <a:solidFill>
                  <a:schemeClr val="dk1"/>
                </a:solidFill>
              </a:rPr>
              <a:t> element for each style attribute you want to define.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name in each item specifies an attribute you would otherwise use as an XML attribute in your layout (such as </a:t>
            </a:r>
            <a:r>
              <a:rPr lang="en">
                <a:solidFill>
                  <a:schemeClr val="dk1"/>
                </a:solidFill>
                <a:latin typeface="Courier New"/>
                <a:ea typeface="Courier New"/>
                <a:cs typeface="Courier New"/>
                <a:sym typeface="Courier New"/>
              </a:rPr>
              <a:t>android:textColor</a:t>
            </a:r>
            <a:r>
              <a:rPr lang="en">
                <a:solidFill>
                  <a:schemeClr val="dk1"/>
                </a:solidFill>
              </a:rPr>
              <a:t>). The value in the </a:t>
            </a:r>
            <a:r>
              <a:rPr lang="en">
                <a:solidFill>
                  <a:schemeClr val="dk1"/>
                </a:solidFill>
                <a:latin typeface="Courier New"/>
                <a:ea typeface="Courier New"/>
                <a:cs typeface="Courier New"/>
                <a:sym typeface="Courier New"/>
              </a:rPr>
              <a:t>&lt;item&gt;</a:t>
            </a:r>
            <a:r>
              <a:rPr lang="en">
                <a:solidFill>
                  <a:schemeClr val="dk1"/>
                </a:solidFill>
              </a:rPr>
              <a:t> element is the value for that attribute.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Any </a:t>
            </a:r>
            <a:r>
              <a:rPr lang="en">
                <a:solidFill>
                  <a:schemeClr val="dk1"/>
                </a:solidFill>
                <a:latin typeface="Courier New"/>
                <a:ea typeface="Courier New"/>
                <a:cs typeface="Courier New"/>
                <a:sym typeface="Courier New"/>
              </a:rPr>
              <a:t>TextView</a:t>
            </a:r>
            <a:r>
              <a:rPr lang="en">
                <a:solidFill>
                  <a:schemeClr val="dk1"/>
                </a:solidFill>
              </a:rPr>
              <a:t> with </a:t>
            </a:r>
            <a:r>
              <a:rPr lang="en">
                <a:solidFill>
                  <a:schemeClr val="dk1"/>
                </a:solidFill>
                <a:latin typeface="Courier New"/>
                <a:ea typeface="Courier New"/>
                <a:cs typeface="Courier New"/>
                <a:sym typeface="Courier New"/>
              </a:rPr>
              <a:t>DescriptionStyle</a:t>
            </a:r>
            <a:r>
              <a:rPr lang="en">
                <a:solidFill>
                  <a:schemeClr val="dk1"/>
                </a:solidFill>
              </a:rPr>
              <a:t> will have these </a:t>
            </a:r>
            <a:r>
              <a:rPr lang="en">
                <a:solidFill>
                  <a:schemeClr val="dk1"/>
                </a:solidFill>
                <a:latin typeface="Courier New"/>
                <a:ea typeface="Courier New"/>
                <a:cs typeface="Courier New"/>
                <a:sym typeface="Courier New"/>
              </a:rPr>
              <a:t>textColor</a:t>
            </a:r>
            <a:r>
              <a:rPr lang="en">
                <a:solidFill>
                  <a:schemeClr val="dk1"/>
                </a:solidFill>
              </a:rPr>
              <a:t> and </a:t>
            </a:r>
            <a:r>
              <a:rPr lang="en">
                <a:solidFill>
                  <a:schemeClr val="dk1"/>
                </a:solidFill>
                <a:latin typeface="Courier New"/>
                <a:ea typeface="Courier New"/>
                <a:cs typeface="Courier New"/>
                <a:sym typeface="Courier New"/>
              </a:rPr>
              <a:t>textSize</a:t>
            </a:r>
            <a:r>
              <a:rPr lang="en">
                <a:solidFill>
                  <a:schemeClr val="dk1"/>
                </a:solidFill>
              </a:rPr>
              <a:t> attributes set on the view.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even though a style and theme are both defined with the </a:t>
            </a:r>
            <a:r>
              <a:rPr lang="en">
                <a:solidFill>
                  <a:schemeClr val="dk1"/>
                </a:solidFill>
                <a:latin typeface="Courier New"/>
                <a:ea typeface="Courier New"/>
                <a:cs typeface="Courier New"/>
                <a:sym typeface="Courier New"/>
              </a:rPr>
              <a:t>&lt;style&gt;</a:t>
            </a:r>
            <a:r>
              <a:rPr lang="en">
                <a:solidFill>
                  <a:schemeClr val="dk1"/>
                </a:solidFill>
              </a:rPr>
              <a:t> syntax, they have different purposes. You can check out the blogpost for more on the difference between styles and themes.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Styles and Themes</a:t>
            </a:r>
            <a:endParaRPr>
              <a:solidFill>
                <a:schemeClr val="dk1"/>
              </a:solidFill>
            </a:endParaRPr>
          </a:p>
          <a:p>
            <a:pPr indent="0" lvl="0" marL="0" rtl="0" algn="l">
              <a:spcBef>
                <a:spcPts val="6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b9def153d9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b9def153d9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a layout file, apply the style to a view by specifying its </a:t>
            </a:r>
            <a:r>
              <a:rPr lang="en">
                <a:latin typeface="Courier New"/>
                <a:ea typeface="Courier New"/>
                <a:cs typeface="Courier New"/>
                <a:sym typeface="Courier New"/>
              </a:rPr>
              <a:t>style</a:t>
            </a:r>
            <a:r>
              <a:rPr lang="en"/>
              <a:t> attribute. The value will be the style resource you just created: </a:t>
            </a:r>
            <a:r>
              <a:rPr lang="en">
                <a:latin typeface="Courier New"/>
                <a:ea typeface="Courier New"/>
                <a:cs typeface="Courier New"/>
                <a:sym typeface="Courier New"/>
              </a:rPr>
              <a:t>@style/&lt;name of style&gt;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terms of scope, the style only applies to that view (not any of its children views).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9def153d9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9def153d9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Tying this back to what we learned earlier, you could also refer to a theme attribute within a style. For example, when we declare </a:t>
            </a:r>
            <a:r>
              <a:rPr lang="en">
                <a:latin typeface="Courier New"/>
                <a:ea typeface="Courier New"/>
                <a:cs typeface="Courier New"/>
                <a:sym typeface="Courier New"/>
              </a:rPr>
              <a:t>DescriptionStyle</a:t>
            </a:r>
            <a:r>
              <a:rPr lang="en"/>
              <a:t>, the text color could refer to the theme attribute </a:t>
            </a:r>
            <a:r>
              <a:rPr lang="en">
                <a:latin typeface="Courier New"/>
                <a:ea typeface="Courier New"/>
                <a:cs typeface="Courier New"/>
                <a:sym typeface="Courier New"/>
              </a:rPr>
              <a:t>?attr/colorOnSurface</a:t>
            </a:r>
            <a:r>
              <a:rPr lang="en"/>
              <a:t> (instead of a specific hex value).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9def153d9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9def153d9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t>For styling that is specific to a single view, set the attributes specifically on the view. This will override any styling that gets inherited from the style or theme.</a:t>
            </a:r>
            <a:endParaRPr/>
          </a:p>
          <a:p>
            <a:pPr indent="0" lvl="0" marL="0" rtl="0" algn="l">
              <a:spcBef>
                <a:spcPts val="1415"/>
              </a:spcBef>
              <a:spcAft>
                <a:spcPts val="0"/>
              </a:spcAft>
              <a:buNone/>
            </a:pPr>
            <a:r>
              <a:rPr lang="en">
                <a:solidFill>
                  <a:schemeClr val="dk1"/>
                </a:solidFill>
              </a:rPr>
              <a:t>As you’re starting to see, the Android styling system offers a lot of flexibility. Styles can inherit from other styles, and themes can inherit from other themes, while overriding the attributes you want to customize.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It’ll take practice to understand when’s a good time to define styles and use theme attributes in appropriate places. Overall they will help you make an app that’s visually consistent and easier to maintain.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Resources:</a:t>
            </a:r>
            <a:endParaRPr b="1">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Styles and Themes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Android Styling: Themes vs Styles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0097A7"/>
                </a:solidFill>
                <a:hlinkClick r:id="rId4">
                  <a:extLst>
                    <a:ext uri="{A12FA001-AC4F-418D-AE19-62706E023703}">
                      <ahyp:hlinkClr val="tx"/>
                    </a:ext>
                  </a:extLst>
                </a:hlinkClick>
              </a:rPr>
              <a:t>Android Styling: Common Theme Attributes</a:t>
            </a:r>
            <a:endParaRPr>
              <a:solidFill>
                <a:schemeClr val="dk1"/>
              </a:solidFill>
            </a:endParaRPr>
          </a:p>
          <a:p>
            <a:pPr indent="0" lvl="0" marL="0" marR="360045" rtl="0" algn="l">
              <a:spcBef>
                <a:spcPts val="600"/>
              </a:spcBef>
              <a:spcAft>
                <a:spcPts val="1415"/>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9def153d9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9def153d9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earlier lessons, you learned about resources within an Android app project, and how they are defined within the </a:t>
            </a:r>
            <a:r>
              <a:rPr lang="en">
                <a:latin typeface="Courier New"/>
                <a:ea typeface="Courier New"/>
                <a:cs typeface="Courier New"/>
                <a:sym typeface="Courier New"/>
              </a:rPr>
              <a:t>res</a:t>
            </a:r>
            <a:r>
              <a:rPr lang="en"/>
              <a:t> folder of the project. For example, you declared user-facing strings in the </a:t>
            </a:r>
            <a:r>
              <a:rPr lang="en">
                <a:latin typeface="Courier New"/>
                <a:ea typeface="Courier New"/>
                <a:cs typeface="Courier New"/>
                <a:sym typeface="Courier New"/>
              </a:rPr>
              <a:t>res &gt; values &gt; strings.xml</a:t>
            </a:r>
            <a:r>
              <a:rPr lang="en"/>
              <a:t> file. Most recently, you saw us use a </a:t>
            </a:r>
            <a:r>
              <a:rPr lang="en">
                <a:latin typeface="Courier New"/>
                <a:ea typeface="Courier New"/>
                <a:cs typeface="Courier New"/>
                <a:sym typeface="Courier New"/>
              </a:rPr>
              <a:t>styles.xml</a:t>
            </a:r>
            <a:r>
              <a:rPr lang="en"/>
              <a:t> file for defining styles and use a </a:t>
            </a:r>
            <a:r>
              <a:rPr lang="en">
                <a:latin typeface="Courier New"/>
                <a:ea typeface="Courier New"/>
                <a:cs typeface="Courier New"/>
                <a:sym typeface="Courier New"/>
              </a:rPr>
              <a:t>themes.xml </a:t>
            </a:r>
            <a:r>
              <a:rPr lang="en"/>
              <a:t>for defining themes for your app. This is what our project structure would look like.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Directories with an asterisk (*) can have a number of identifiers based on the locale, screen density, night mode, or API level.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r>
              <a:rPr lang="en">
                <a:solidFill>
                  <a:schemeClr val="dk1"/>
                </a:solidFill>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9def153d9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9def153d9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app can include multiple sets of resources, each customized for a different device configuration. When a user runs the app, Android automatically selects and loads the resources that best match the device.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declare new resource files that will be used instead of the default ones depending on which resource directory (with qualifiers) that you put it in. For example, you can declare your default strings for your app in the </a:t>
            </a:r>
            <a:r>
              <a:rPr lang="en">
                <a:latin typeface="Courier New"/>
                <a:ea typeface="Courier New"/>
                <a:cs typeface="Courier New"/>
                <a:sym typeface="Courier New"/>
              </a:rPr>
              <a:t>res &gt; values &gt; strings.xml</a:t>
            </a:r>
            <a:r>
              <a:rPr lang="en"/>
              <a:t> file. You can put the translated Spanish version of those strings in a </a:t>
            </a:r>
            <a:r>
              <a:rPr lang="en">
                <a:latin typeface="Courier New"/>
                <a:ea typeface="Courier New"/>
                <a:cs typeface="Courier New"/>
                <a:sym typeface="Courier New"/>
              </a:rPr>
              <a:t>values-b+es &gt; strings.xml</a:t>
            </a:r>
            <a:r>
              <a:rPr lang="en"/>
              <a:t> string resource file. These latter strings are automatically picked up in your app when the current locale uses the Spanish language code (</a:t>
            </a:r>
            <a:r>
              <a:rPr lang="en">
                <a:latin typeface="Courier New"/>
                <a:ea typeface="Courier New"/>
                <a:cs typeface="Courier New"/>
                <a:sym typeface="Courier New"/>
              </a:rPr>
              <a:t>es</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Another example is if you want a different theme for when your app is in night mode (you want to specify different primary and secondary colors, for example), you can declare the new theme in the </a:t>
            </a:r>
            <a:r>
              <a:rPr lang="en">
                <a:latin typeface="Courier New"/>
                <a:ea typeface="Courier New"/>
                <a:cs typeface="Courier New"/>
                <a:sym typeface="Courier New"/>
              </a:rPr>
              <a:t>res &gt; values-night &gt; themes.xml</a:t>
            </a:r>
            <a:r>
              <a:rPr lang="en"/>
              <a:t> file, which will be used when the device is in night mode (with dark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another way to keep the core logic of your app separated from the attributes that may change depending on the device configuration.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more details on the different resource directory qualifiers you could use, check the documentation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Providing alternative resources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9def153d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9def153d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Another resource file that’s worth mentioning as you build your app UI is the </a:t>
            </a:r>
            <a:r>
              <a:rPr lang="en">
                <a:latin typeface="Courier New"/>
                <a:ea typeface="Courier New"/>
                <a:cs typeface="Courier New"/>
                <a:sym typeface="Courier New"/>
              </a:rPr>
              <a:t>colors.xml</a:t>
            </a:r>
            <a:r>
              <a:rPr lang="en"/>
              <a:t> file. You can specify colors used in your app in a single place: the </a:t>
            </a:r>
            <a:r>
              <a:rPr lang="en">
                <a:latin typeface="Courier New"/>
                <a:ea typeface="Courier New"/>
                <a:cs typeface="Courier New"/>
                <a:sym typeface="Courier New"/>
              </a:rPr>
              <a:t>res/values/colors.xml</a:t>
            </a:r>
            <a:r>
              <a:rPr lang="en"/>
              <a:t> file. Declaring color resources there gives you a way to name and standardize colors throughout your app. That way, you won’t be using hex color codes directly in your layout files (which could introduce mistakes). You can just refer to </a:t>
            </a:r>
            <a:r>
              <a:rPr lang="en">
                <a:latin typeface="Courier New"/>
                <a:ea typeface="Courier New"/>
                <a:cs typeface="Courier New"/>
                <a:sym typeface="Courier New"/>
              </a:rPr>
              <a:t>@color/purple_500</a:t>
            </a:r>
            <a:r>
              <a:rPr lang="en"/>
              <a:t> or </a:t>
            </a:r>
            <a:r>
              <a:rPr lang="en">
                <a:latin typeface="Courier New"/>
                <a:ea typeface="Courier New"/>
                <a:cs typeface="Courier New"/>
                <a:sym typeface="Courier New"/>
              </a:rPr>
              <a:t>@color/teal_200</a:t>
            </a:r>
            <a:r>
              <a:rPr lang="en"/>
              <a:t>, for example.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Colors are specified in hexadecimal in the form of </a:t>
            </a:r>
            <a:r>
              <a:rPr lang="en">
                <a:latin typeface="Courier New"/>
                <a:ea typeface="Courier New"/>
                <a:cs typeface="Courier New"/>
                <a:sym typeface="Courier New"/>
              </a:rPr>
              <a:t>#AARRGGBB</a:t>
            </a:r>
            <a:r>
              <a:rPr lang="en"/>
              <a:t> where: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AA</a:t>
            </a:r>
            <a:r>
              <a:rPr lang="en"/>
              <a:t> - alpha/opacity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RR</a:t>
            </a:r>
            <a:r>
              <a:rPr lang="en"/>
              <a:t> - red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GG</a:t>
            </a:r>
            <a:r>
              <a:rPr lang="en"/>
              <a:t> - green channel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BB</a:t>
            </a:r>
            <a:r>
              <a:rPr lang="en"/>
              <a:t> - blue channel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def153d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9def153d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resources directory, you may have also noticed a </a:t>
            </a:r>
            <a:r>
              <a:rPr lang="en">
                <a:latin typeface="Courier New"/>
                <a:ea typeface="Courier New"/>
                <a:cs typeface="Courier New"/>
                <a:sym typeface="Courier New"/>
              </a:rPr>
              <a:t>dimens.xml</a:t>
            </a:r>
            <a:r>
              <a:rPr lang="en"/>
              <a:t> file, which we haven’t discussed before. </a:t>
            </a:r>
            <a:r>
              <a:rPr lang="en">
                <a:solidFill>
                  <a:schemeClr val="dk1"/>
                </a:solidFill>
              </a:rPr>
              <a:t>If you notice certain dimension values being used in multiple places in your app, consider declaring a dimension resource for it (for example, a margin value or a specific view width). This makes it easier if you ever need to change the dimension value, you only update it in one place and the change gets applied everywhere the dimension was used.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the</a:t>
            </a:r>
            <a:r>
              <a:rPr lang="en">
                <a:latin typeface="Courier New"/>
                <a:ea typeface="Courier New"/>
                <a:cs typeface="Courier New"/>
                <a:sym typeface="Courier New"/>
              </a:rPr>
              <a:t> res/values/dimens.xml</a:t>
            </a:r>
            <a:r>
              <a:rPr lang="en"/>
              <a:t> file, you can declare dimension resources, such as a </a:t>
            </a:r>
            <a:r>
              <a:rPr lang="en">
                <a:latin typeface="Courier New"/>
                <a:ea typeface="Courier New"/>
                <a:cs typeface="Courier New"/>
                <a:sym typeface="Courier New"/>
              </a:rPr>
              <a:t>top_margin</a:t>
            </a:r>
            <a:r>
              <a:rPr lang="en"/>
              <a:t> dimension with a value of 16dp. A dimension is specified with a number followed by a unit of measure. For example: 10px, 2in, 5sp. See the link below for the units of measure supported on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Refer to the dimension using the syntax </a:t>
            </a:r>
            <a:r>
              <a:rPr lang="en">
                <a:latin typeface="Courier New"/>
                <a:ea typeface="Courier New"/>
                <a:cs typeface="Courier New"/>
                <a:sym typeface="Courier New"/>
              </a:rPr>
              <a:t>@dimen/&lt;name&gt;</a:t>
            </a:r>
            <a:r>
              <a:rPr lang="en"/>
              <a:t> in resource files or as </a:t>
            </a:r>
            <a:r>
              <a:rPr lang="en">
                <a:latin typeface="Courier New"/>
                <a:ea typeface="Courier New"/>
                <a:cs typeface="Courier New"/>
                <a:sym typeface="Courier New"/>
              </a:rPr>
              <a:t>R.dimen.&lt;name&gt;</a:t>
            </a:r>
            <a:r>
              <a:rPr lang="en"/>
              <a:t> in your Kotlin code.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b9def153d9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b9def153d9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next topic we will talk about in app UI design is typography, which is about how text appears so that it can be legible and aesthetically pleasing. Many apps display some type of information as text, so it’s important to think about how your use of typography can make information be conveyed more clearly.</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9def153d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9def153d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9def153d9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9def153d9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Scale-independent pixels (sp) are the measurement unit you should use for anything text-related. </a:t>
            </a:r>
            <a:r>
              <a:rPr lang="en">
                <a:solidFill>
                  <a:schemeClr val="dk1"/>
                </a:solidFill>
              </a:rPr>
              <a:t>While dp is only affected by screen density, sp is also affected by the font and display size selected by the user in their Settings app. sp</a:t>
            </a:r>
            <a:r>
              <a:rPr lang="en"/>
              <a:t> takes these different factors into account to arrive at a final text size.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Supporting different pixel densities</a:t>
            </a:r>
            <a:endParaRPr/>
          </a:p>
          <a:p>
            <a:pPr indent="-298450" lvl="0" marL="457200" rtl="0" algn="l">
              <a:spcBef>
                <a:spcPts val="0"/>
              </a:spcBef>
              <a:spcAft>
                <a:spcPts val="0"/>
              </a:spcAft>
              <a:buSzPts val="1100"/>
              <a:buChar char="●"/>
            </a:pPr>
            <a:r>
              <a:rPr lang="en" u="sng">
                <a:solidFill>
                  <a:schemeClr val="hlink"/>
                </a:solidFill>
                <a:hlinkClick r:id="rId3"/>
              </a:rPr>
              <a:t>Dimension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9def153d9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9def153d9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Type scale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def153d9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9def153d9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predefined style within the type scale can be accessed as a </a:t>
            </a:r>
            <a:r>
              <a:rPr lang="en">
                <a:solidFill>
                  <a:schemeClr val="dk1"/>
                </a:solidFill>
                <a:latin typeface="Courier New"/>
                <a:ea typeface="Courier New"/>
                <a:cs typeface="Courier New"/>
                <a:sym typeface="Courier New"/>
              </a:rPr>
              <a:t>TextAppearance</a:t>
            </a:r>
            <a:r>
              <a:rPr lang="en">
                <a:solidFill>
                  <a:schemeClr val="dk1"/>
                </a:solidFill>
              </a:rPr>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9def153d9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9def153d9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These examples show how to set a </a:t>
            </a:r>
            <a:r>
              <a:rPr lang="en">
                <a:solidFill>
                  <a:schemeClr val="dk1"/>
                </a:solidFill>
                <a:latin typeface="Courier New"/>
                <a:ea typeface="Courier New"/>
                <a:cs typeface="Courier New"/>
                <a:sym typeface="Courier New"/>
              </a:rPr>
              <a:t>TextAppearance</a:t>
            </a:r>
            <a:r>
              <a:rPr lang="en">
                <a:solidFill>
                  <a:schemeClr val="dk1"/>
                </a:solidFill>
              </a:rPr>
              <a:t> on a </a:t>
            </a:r>
            <a:r>
              <a:rPr lang="en">
                <a:solidFill>
                  <a:schemeClr val="dk1"/>
                </a:solidFill>
                <a:latin typeface="Courier New"/>
                <a:ea typeface="Courier New"/>
                <a:cs typeface="Courier New"/>
                <a:sym typeface="Courier New"/>
              </a:rPr>
              <a:t>TextView</a:t>
            </a:r>
            <a:r>
              <a:rPr lang="en">
                <a:solidFill>
                  <a:schemeClr val="dk1"/>
                </a:solidFill>
              </a:rPr>
              <a:t>, instead of setting the individual text attributes on the </a:t>
            </a:r>
            <a:r>
              <a:rPr lang="en">
                <a:solidFill>
                  <a:schemeClr val="dk1"/>
                </a:solidFill>
                <a:latin typeface="Courier New"/>
                <a:ea typeface="Courier New"/>
                <a:cs typeface="Courier New"/>
                <a:sym typeface="Courier New"/>
              </a:rPr>
              <a:t>TextViews</a:t>
            </a:r>
            <a:r>
              <a:rPr lang="en">
                <a:solidFill>
                  <a:schemeClr val="dk1"/>
                </a:solidFill>
              </a:rPr>
              <a: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Type scale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9def153d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9def153d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even inherit from an existing text appearance style and modify it according to your use case. For example, you could customize the text appearance </a:t>
            </a:r>
            <a:r>
              <a:rPr lang="en">
                <a:latin typeface="Courier New"/>
                <a:ea typeface="Courier New"/>
                <a:cs typeface="Courier New"/>
                <a:sym typeface="Courier New"/>
              </a:rPr>
              <a:t>Headline1</a:t>
            </a:r>
            <a:r>
              <a:rPr lang="en"/>
              <a:t> and provide alternative values for </a:t>
            </a:r>
            <a:r>
              <a:rPr lang="en">
                <a:latin typeface="Courier New"/>
                <a:ea typeface="Courier New"/>
                <a:cs typeface="Courier New"/>
                <a:sym typeface="Courier New"/>
              </a:rPr>
              <a:t>textStyle</a:t>
            </a:r>
            <a:r>
              <a:rPr lang="en"/>
              <a:t>, </a:t>
            </a:r>
            <a:r>
              <a:rPr lang="en">
                <a:latin typeface="Courier New"/>
                <a:ea typeface="Courier New"/>
                <a:cs typeface="Courier New"/>
                <a:sym typeface="Courier New"/>
              </a:rPr>
              <a:t>textSize</a:t>
            </a:r>
            <a:r>
              <a:rPr lang="en"/>
              <a:t>, and so forth. Then you could use this style directly in your layout.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9def153d9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9def153d9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 you could use the this new style in a theme. For example, within </a:t>
            </a:r>
            <a:r>
              <a:rPr lang="en">
                <a:latin typeface="Courier New"/>
                <a:ea typeface="Courier New"/>
                <a:cs typeface="Courier New"/>
                <a:sym typeface="Courier New"/>
              </a:rPr>
              <a:t>Theme.MyApp</a:t>
            </a:r>
            <a:r>
              <a:rPr lang="en"/>
              <a:t>, you could provide your own </a:t>
            </a:r>
            <a:r>
              <a:rPr lang="en">
                <a:solidFill>
                  <a:schemeClr val="dk1"/>
                </a:solidFill>
                <a:latin typeface="Courier New"/>
                <a:ea typeface="Courier New"/>
                <a:cs typeface="Courier New"/>
                <a:sym typeface="Courier New"/>
              </a:rPr>
              <a:t>Headline1 </a:t>
            </a:r>
            <a:r>
              <a:rPr lang="en"/>
              <a:t>text appearance style for </a:t>
            </a:r>
            <a:r>
              <a:rPr lang="en">
                <a:solidFill>
                  <a:schemeClr val="dk1"/>
                </a:solidFill>
              </a:rPr>
              <a:t>the </a:t>
            </a:r>
            <a:r>
              <a:rPr lang="en">
                <a:solidFill>
                  <a:schemeClr val="dk1"/>
                </a:solidFill>
                <a:latin typeface="Courier New"/>
                <a:ea typeface="Courier New"/>
                <a:cs typeface="Courier New"/>
                <a:sym typeface="Courier New"/>
              </a:rPr>
              <a:t>textAppearanceHeadline1</a:t>
            </a:r>
            <a:r>
              <a:rPr lang="en">
                <a:solidFill>
                  <a:schemeClr val="dk1"/>
                </a:solidFill>
              </a:rPr>
              <a:t> theme attribute. </a:t>
            </a:r>
            <a:r>
              <a:rPr lang="en"/>
              <a:t>Every time this theme attribute is requested, the value will be your custom text appearance.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a theme, all of the text appearance theme attributes can be overridden with your own values. See the list of possible attributes in the link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Typography Theming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9def153d9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9def153d9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Now that we’ve covered core concepts in UI development on Android, let’s talk how we can use Material Design to create more beautiful and polished apps. Material is a design system created by Google to help people build high-quality experiences on mobile and web.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9def153d9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9def153d9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encourage you to check out the </a:t>
            </a:r>
            <a:r>
              <a:rPr lang="en" u="sng">
                <a:solidFill>
                  <a:schemeClr val="hlink"/>
                </a:solidFill>
                <a:hlinkClick r:id="rId2"/>
              </a:rPr>
              <a:t>Material Design</a:t>
            </a:r>
            <a:r>
              <a:rPr lang="en"/>
              <a:t> site for a wealth of information about Material Design guidelines, components, and implementation guidance.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tools provided by Material Design let you make certain design decisions (e.g., about colors or typography styles), and have them reflected throughout your app UI, even down to how individual components look. This makes it easier to carry your design vision across the whole user experience and make it feel cohesive.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There’s an Android section of the site that talks about Material Design in the context of the Android platform. It is a great reference to keep coming back to as you build your apps and need to make design decisions.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3">
                  <a:extLst>
                    <a:ext uri="{A12FA001-AC4F-418D-AE19-62706E023703}">
                      <ahyp:hlinkClr val="tx"/>
                    </a:ext>
                  </a:extLst>
                </a:hlinkClick>
              </a:rPr>
              <a:t>Material Design</a:t>
            </a:r>
            <a:endParaRPr>
              <a:solidFill>
                <a:schemeClr val="dk1"/>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Principles</a:t>
            </a:r>
            <a:endParaRPr u="sng">
              <a:solidFill>
                <a:srgbClr val="1155CC"/>
              </a:solidFill>
            </a:endParaRPr>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5">
                  <a:extLst>
                    <a:ext uri="{A12FA001-AC4F-418D-AE19-62706E023703}">
                      <ahyp:hlinkClr val="tx"/>
                    </a:ext>
                  </a:extLst>
                </a:hlinkClick>
              </a:rPr>
              <a:t>Develop - Android</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b9def153d9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b9def153d9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Material Components are interactive building blocks for creating a user interface, and come with a built-in way to communicate focus, selection, and other states. This makes it easier for developers to create beautiful and responsive UIs without having to worry about implementing those details themselves (like pressed states when you tap on a 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highly recommend that you use Material Components when building your app, so that you don’t have to reinvent the wheel.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Resources:</a:t>
            </a:r>
            <a:endParaRPr/>
          </a:p>
          <a:p>
            <a:pPr indent="-298450" lvl="0" marL="457200" rtl="0" algn="l">
              <a:spcBef>
                <a:spcPts val="0"/>
              </a:spcBef>
              <a:spcAft>
                <a:spcPts val="0"/>
              </a:spcAft>
              <a:buSzPts val="1100"/>
              <a:buChar char="●"/>
            </a:pPr>
            <a:r>
              <a:rPr lang="en" u="sng">
                <a:solidFill>
                  <a:schemeClr val="hlink"/>
                </a:solidFill>
                <a:hlinkClick r:id="rId2"/>
              </a:rPr>
              <a:t>Material Android GitHub repo</a:t>
            </a:r>
            <a:r>
              <a:rPr lang="en"/>
              <a:t> - where the latest Material Components are being developed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9def153d9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9def153d9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U</a:t>
            </a:r>
            <a:r>
              <a:rPr lang="en"/>
              <a:t>se this color tool to help you pick colors for your app theme. Choose from among the suggested colors in the Material Palette (on the right).  It helps understand the accessibility of the color choices with large and normal sized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Tools for picking colors</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Color Tool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b9def153d9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b9def153d9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build a polished user experience in Android, you’ll first need to understand the building blocks of Android’s styling system. Understanding this will help you separate the details of your app design from the UI structure and behavior.</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9def153d9_0_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9def153d9_0_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don’t have a particular vision in mind, Material Design comes with a built-in baseline theme that can be used as-is, “out of the box.” You can customize it as much as you want.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baseline theme includes default colors for primary and secondary colors (and their variants), background, surface, error, typography, and icon colors, as shown above.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Color usage and palettes</a:t>
            </a:r>
            <a:endParaRPr/>
          </a:p>
          <a:p>
            <a:pPr indent="-298450" lvl="0" marL="457200" rtl="0" algn="l">
              <a:spcBef>
                <a:spcPts val="0"/>
              </a:spcBef>
              <a:spcAft>
                <a:spcPts val="0"/>
              </a:spcAft>
              <a:buSzPts val="1100"/>
              <a:buChar char="●"/>
            </a:pPr>
            <a:r>
              <a:rPr lang="en" u="sng">
                <a:solidFill>
                  <a:schemeClr val="hlink"/>
                </a:solidFill>
                <a:hlinkClick r:id="rId3"/>
              </a:rPr>
              <a:t>Color theming</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9def153d9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9def153d9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We’ve mentioned that there are pre-built components and themes that you can take advantage of. This is all part of the Material Components for Android library. Make sure you include this dependency in your project. This is included in most projects by default, for example if you create a new project from a template in Android Studio.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find out the latest version of the library, check out the </a:t>
            </a:r>
            <a:r>
              <a:rPr i="1" lang="en"/>
              <a:t>Getting Started</a:t>
            </a:r>
            <a:r>
              <a:rPr lang="en"/>
              <a:t> guide linked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Font typeface="Times New Roman"/>
              <a:buChar char="●"/>
            </a:pPr>
            <a:r>
              <a:rPr lang="en" u="sng">
                <a:solidFill>
                  <a:srgbClr val="1155CC"/>
                </a:solidFill>
                <a:hlinkClick r:id="rId2">
                  <a:extLst>
                    <a:ext uri="{A12FA001-AC4F-418D-AE19-62706E023703}">
                      <ahyp:hlinkClr val="tx"/>
                    </a:ext>
                  </a:extLst>
                </a:hlinkClick>
              </a:rPr>
              <a:t>Getting Started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9def153d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9def153d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themes that come with the Material Components library. Inherit from one of these themes, so that you get the latest component styles and theme attributes.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Setting up a Material Components theme for Android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9def153d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9def153d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inheriting from the </a:t>
            </a:r>
            <a:r>
              <a:rPr lang="en">
                <a:latin typeface="Courier New"/>
                <a:ea typeface="Courier New"/>
                <a:cs typeface="Courier New"/>
                <a:sym typeface="Courier New"/>
              </a:rPr>
              <a:t>Theme.MaterialComponents.DayNight.DarkActionBar </a:t>
            </a:r>
            <a:r>
              <a:rPr lang="en"/>
              <a:t>as the app theme. Choosing a DayNight theme gives the app a default Dark theme (when night mode is enabled on the device - see screenshot on the right).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theme name also includes </a:t>
            </a:r>
            <a:r>
              <a:rPr lang="en">
                <a:latin typeface="Courier New"/>
                <a:ea typeface="Courier New"/>
                <a:cs typeface="Courier New"/>
                <a:sym typeface="Courier New"/>
              </a:rPr>
              <a:t>DarkActionBar</a:t>
            </a:r>
            <a:r>
              <a:rPr lang="en"/>
              <a:t>, which means the app bar at the top of the screen is a dark color (purple). If the app bar was a lighter color (like yellow), then you would use </a:t>
            </a:r>
            <a:r>
              <a:rPr lang="en">
                <a:latin typeface="Courier New"/>
                <a:ea typeface="Courier New"/>
                <a:cs typeface="Courier New"/>
                <a:sym typeface="Courier New"/>
              </a:rPr>
              <a:t>Theme.MaterialComponents.DayNight</a:t>
            </a:r>
            <a:r>
              <a:rPr lang="en"/>
              <a:t> instead. Choosing the right option will make sure the default color of the text and icons in the app bar will have sufficient color contrast with the color behind it.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9def153d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9def153d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10 and above, a dark theme is provided in the platform. Dark theme is a low-light UI that displays mostly dark surfaces. It works by replacing light-tinted surfaces and dark text, with dark tinted surfaces and light text. Some of the benefits of the dark theme are shown above. You can enable night mode on a device from the Settings app (under </a:t>
            </a:r>
            <a:r>
              <a:rPr lang="en">
                <a:latin typeface="Courier New"/>
                <a:ea typeface="Courier New"/>
                <a:cs typeface="Courier New"/>
                <a:sym typeface="Courier New"/>
              </a:rPr>
              <a:t>Display &gt; Dark theme</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Dark theme applies to the Android system UI, as well as apps running on the device. Here’s a screenshot of what an app screen would look like in the light mode versus dark mode. There are significantly less bright surfaces in the dark theme version, which makes it easier for users in lower-light settings.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Dark theme</a:t>
            </a:r>
            <a:endParaRPr u="sng">
              <a:solidFill>
                <a:srgbClr val="1155CC"/>
              </a:solidFill>
              <a:hlinkClick r:id="rId3">
                <a:extLst>
                  <a:ext uri="{A12FA001-AC4F-418D-AE19-62706E023703}">
                    <ahyp:hlinkClr val="tx"/>
                  </a:ext>
                </a:extLst>
              </a:hlinkClick>
            </a:endParaRPr>
          </a:p>
          <a:p>
            <a:pPr indent="-298450" lvl="0" marL="457200" rtl="0" algn="l">
              <a:spcBef>
                <a:spcPts val="0"/>
              </a:spcBef>
              <a:spcAft>
                <a:spcPts val="0"/>
              </a:spcAft>
              <a:buClr>
                <a:srgbClr val="1155CC"/>
              </a:buClr>
              <a:buSzPts val="1100"/>
              <a:buChar char="●"/>
            </a:pPr>
            <a:r>
              <a:rPr lang="en" u="sng">
                <a:solidFill>
                  <a:srgbClr val="1155CC"/>
                </a:solidFill>
                <a:hlinkClick r:id="rId4">
                  <a:extLst>
                    <a:ext uri="{A12FA001-AC4F-418D-AE19-62706E023703}">
                      <ahyp:hlinkClr val="tx"/>
                    </a:ext>
                  </a:extLst>
                </a:hlinkClick>
              </a:rPr>
              <a:t>Dark theme</a:t>
            </a:r>
            <a:r>
              <a:rPr lang="en" u="sng">
                <a:solidFill>
                  <a:srgbClr val="1155CC"/>
                </a:solidFill>
              </a:rPr>
              <a:t> - Material Design</a:t>
            </a:r>
            <a:endParaRPr u="sng">
              <a:solidFill>
                <a:srgbClr val="1155CC"/>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b9def153d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b9def153d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 </a:t>
            </a:r>
            <a:r>
              <a:rPr lang="en">
                <a:latin typeface="Courier New"/>
                <a:ea typeface="Courier New"/>
                <a:cs typeface="Courier New"/>
                <a:sym typeface="Courier New"/>
              </a:rPr>
              <a:t>themes.xml </a:t>
            </a:r>
            <a:r>
              <a:rPr lang="en"/>
              <a:t>file will look like when you inherit from a </a:t>
            </a:r>
            <a:r>
              <a:rPr lang="en">
                <a:latin typeface="Courier New"/>
                <a:ea typeface="Courier New"/>
                <a:cs typeface="Courier New"/>
                <a:sym typeface="Courier New"/>
              </a:rPr>
              <a:t>DayNight</a:t>
            </a:r>
            <a:r>
              <a:rPr lang="en"/>
              <a:t> theme to support dark theme in your app.</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you want to define a different theme for night mode, create a new </a:t>
            </a:r>
            <a:r>
              <a:rPr lang="en">
                <a:latin typeface="Courier New"/>
                <a:ea typeface="Courier New"/>
                <a:cs typeface="Courier New"/>
                <a:sym typeface="Courier New"/>
              </a:rPr>
              <a:t>themes.xml</a:t>
            </a:r>
            <a:r>
              <a:rPr lang="en"/>
              <a:t> file in the </a:t>
            </a:r>
            <a:r>
              <a:rPr lang="en">
                <a:latin typeface="Courier New"/>
                <a:ea typeface="Courier New"/>
                <a:cs typeface="Courier New"/>
                <a:sym typeface="Courier New"/>
              </a:rPr>
              <a:t>values-night</a:t>
            </a:r>
            <a:r>
              <a:rPr lang="en"/>
              <a:t> folder and specify the desired attributes. The themes in this file will be used when night mode is enabled on a device. In this example, we’ve set a different primary color (a lighter orange) for the app because desaturated colors are recommended for dark themes.</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b9def153d9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b9def153d9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are a number of widgets in the Material Components library to help you implement your UI more quickly. In this section, we’re going to highlight a couple that are common to many apps.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9def153d9_0_7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9def153d9_0_7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Here are some examples of Material Components.</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We encourage you to look at the full set of components at </a:t>
            </a:r>
            <a:r>
              <a:rPr lang="en" u="sng">
                <a:solidFill>
                  <a:srgbClr val="1155CC"/>
                </a:solidFill>
                <a:hlinkClick r:id="rId2">
                  <a:extLst>
                    <a:ext uri="{A12FA001-AC4F-418D-AE19-62706E023703}">
                      <ahyp:hlinkClr val="tx"/>
                    </a:ext>
                  </a:extLst>
                </a:hlinkClick>
              </a:rPr>
              <a:t>Components</a:t>
            </a:r>
            <a:r>
              <a:rPr lang="en">
                <a:solidFill>
                  <a:schemeClr val="dk1"/>
                </a:solidFill>
              </a:rPr>
              <a:t>.</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Example of Material guidelines on how to use Buttons: </a:t>
            </a:r>
            <a:r>
              <a:rPr lang="en" u="sng">
                <a:solidFill>
                  <a:srgbClr val="1155CC"/>
                </a:solidFill>
                <a:hlinkClick r:id="rId3">
                  <a:extLst>
                    <a:ext uri="{A12FA001-AC4F-418D-AE19-62706E023703}">
                      <ahyp:hlinkClr val="tx"/>
                    </a:ext>
                  </a:extLst>
                </a:hlinkClick>
              </a:rPr>
              <a:t>Buttons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9def153d9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9def153d9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using an </a:t>
            </a:r>
            <a:r>
              <a:rPr lang="en">
                <a:latin typeface="Courier New"/>
                <a:ea typeface="Courier New"/>
                <a:cs typeface="Courier New"/>
                <a:sym typeface="Courier New"/>
              </a:rPr>
              <a:t>EditText</a:t>
            </a:r>
            <a:r>
              <a:rPr lang="en"/>
              <a:t>, we recommend using Material text fields for where users enter and edit text. A </a:t>
            </a:r>
            <a:r>
              <a:rPr lang="en">
                <a:solidFill>
                  <a:schemeClr val="dk1"/>
                </a:solidFill>
              </a:rPr>
              <a:t>Material text field</a:t>
            </a:r>
            <a:r>
              <a:rPr lang="en"/>
              <a:t> is composed of a </a:t>
            </a:r>
            <a:r>
              <a:rPr lang="en">
                <a:latin typeface="Courier New"/>
                <a:ea typeface="Courier New"/>
                <a:cs typeface="Courier New"/>
                <a:sym typeface="Courier New"/>
              </a:rPr>
              <a:t>TextInputLayout</a:t>
            </a:r>
            <a:r>
              <a:rPr lang="en"/>
              <a:t> and a </a:t>
            </a:r>
            <a:r>
              <a:rPr lang="en">
                <a:latin typeface="Courier New"/>
                <a:ea typeface="Courier New"/>
                <a:cs typeface="Courier New"/>
                <a:sym typeface="Courier New"/>
              </a:rPr>
              <a:t>TextInputEditText</a:t>
            </a:r>
            <a:r>
              <a:rPr lang="en"/>
              <a:t> as a child view. These component APIs handle the heavy lifting for you to provide a text field that follows the Material guidelines for text fields on Android. For example, you can add a leading icon to a text field.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two types of text fields as shown in the diagram. If no style is set, then the filled text field is the default style. Filled text fields have more visual emphasis and stand out more compared to the outlined text field.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Font typeface="Arial"/>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def153d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def153d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of declaring a text field in your layout XML. The hint for the text field is set on the </a:t>
            </a:r>
            <a:r>
              <a:rPr lang="en">
                <a:latin typeface="Courier New"/>
                <a:ea typeface="Courier New"/>
                <a:cs typeface="Courier New"/>
                <a:sym typeface="Courier New"/>
              </a:rPr>
              <a:t>TextInputLayout</a:t>
            </a:r>
            <a:r>
              <a:rPr lang="en"/>
              <a:t>. We also set the style to be an outlined text field by using </a:t>
            </a:r>
            <a:r>
              <a:rPr lang="en">
                <a:latin typeface="Courier New"/>
                <a:ea typeface="Courier New"/>
                <a:cs typeface="Courier New"/>
                <a:sym typeface="Courier New"/>
              </a:rPr>
              <a:t>@style/Widget.MaterialComponents.TextInputLayout.OutlinedBox</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Text fields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9def153d9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9def153d9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solidFill>
                  <a:schemeClr val="dk1"/>
                </a:solidFill>
                <a:highlight>
                  <a:srgbClr val="FFFFFF"/>
                </a:highlight>
              </a:rPr>
              <a:t>Android provides a rich styling system that lets you control the appearance of all the views in your app. You can use themes, styles, and view attributes to affect styling.</a:t>
            </a:r>
            <a:endParaRPr sz="1050">
              <a:solidFill>
                <a:schemeClr val="dk1"/>
              </a:solidFill>
              <a:highlight>
                <a:srgbClr val="FFFFFF"/>
              </a:highlight>
            </a:endParaRPr>
          </a:p>
          <a:p>
            <a:pPr indent="0" lvl="0" marL="0" marR="360045" rtl="0" algn="l">
              <a:spcBef>
                <a:spcPts val="1415"/>
              </a:spcBef>
              <a:spcAft>
                <a:spcPts val="0"/>
              </a:spcAft>
              <a:buNone/>
            </a:pPr>
            <a:r>
              <a:rPr lang="en" sz="1050">
                <a:solidFill>
                  <a:schemeClr val="dk1"/>
                </a:solidFill>
                <a:highlight>
                  <a:srgbClr val="FFFFFF"/>
                </a:highlight>
              </a:rPr>
              <a:t>Using a combination of these will help you achieve a consistent look across your app. </a:t>
            </a:r>
            <a:endParaRPr sz="1050">
              <a:solidFill>
                <a:schemeClr val="dk1"/>
              </a:solidFill>
              <a:highlight>
                <a:srgbClr val="FFFFFF"/>
              </a:highlight>
            </a:endParaRPr>
          </a:p>
          <a:p>
            <a:pPr indent="0" lvl="0" marL="0" rtl="0" algn="l">
              <a:spcBef>
                <a:spcPts val="1415"/>
              </a:spcBef>
              <a:spcAft>
                <a:spcPts val="0"/>
              </a:spcAft>
              <a:buNone/>
            </a:pPr>
            <a:r>
              <a:rPr lang="en" sz="1050">
                <a:solidFill>
                  <a:schemeClr val="dk1"/>
                </a:solidFill>
              </a:rPr>
              <a:t>The styling system is hierarchical. You can inherit from parent styles and override only the attributes you want.</a:t>
            </a:r>
            <a:endParaRPr sz="1050">
              <a:solidFill>
                <a:schemeClr val="dk1"/>
              </a:solidFill>
              <a:highlight>
                <a:srgbClr val="FFFFFF"/>
              </a:highlight>
            </a:endParaRPr>
          </a:p>
          <a:p>
            <a:pPr indent="0" lvl="0" marL="0" marR="360045" rtl="0" algn="l">
              <a:spcBef>
                <a:spcPts val="0"/>
              </a:spcBef>
              <a:spcAft>
                <a:spcPts val="1415"/>
              </a:spcAft>
              <a:buNone/>
            </a:pPr>
            <a:r>
              <a:t/>
            </a:r>
            <a:endParaRPr sz="105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9def153d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9def153d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a:solidFill>
                  <a:schemeClr val="dk1"/>
                </a:solidFill>
              </a:rPr>
              <a:t>Another useful component is a Bottom Navigation bar. It lets users navigate between different top-level destinations in your app - sibling screens that are not hierarchically related to each other and may each have their own set of related destinations. Like the navigation drawer and app bar, you specify your locations using a menu resource file.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b9def153d9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b9def153d9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declare the menu destinations in a menu resource file (e.g., </a:t>
            </a:r>
            <a:r>
              <a:rPr lang="en">
                <a:latin typeface="Courier New"/>
                <a:ea typeface="Courier New"/>
                <a:cs typeface="Courier New"/>
                <a:sym typeface="Courier New"/>
              </a:rPr>
              <a:t>res/menu/bottom_navigation_menu.xml</a:t>
            </a:r>
            <a:r>
              <a:rPr lang="en"/>
              <a:t>). Then modify your layout to include a </a:t>
            </a:r>
            <a:r>
              <a:rPr lang="en">
                <a:latin typeface="Courier New"/>
                <a:ea typeface="Courier New"/>
                <a:cs typeface="Courier New"/>
                <a:sym typeface="Courier New"/>
              </a:rPr>
              <a:t>BottomNavigationView</a:t>
            </a:r>
            <a:r>
              <a:rPr lang="en"/>
              <a:t> (which points to the menu resource) as shown above.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Bottom navigation</a:t>
            </a:r>
            <a:endParaRPr>
              <a:solidFill>
                <a:srgbClr val="BBC2CF"/>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BottomNavigationView</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9def153d9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9def153d9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within the activity or fragment code (depending on which layout it was declared in), get a reference to the</a:t>
            </a:r>
            <a:r>
              <a:rPr lang="en">
                <a:solidFill>
                  <a:schemeClr val="dk1"/>
                </a:solidFill>
              </a:rPr>
              <a:t> </a:t>
            </a:r>
            <a:r>
              <a:rPr lang="en">
                <a:solidFill>
                  <a:schemeClr val="dk1"/>
                </a:solidFill>
                <a:latin typeface="Courier New"/>
                <a:ea typeface="Courier New"/>
                <a:cs typeface="Courier New"/>
                <a:sym typeface="Courier New"/>
              </a:rPr>
              <a:t>BottomNavigationView </a:t>
            </a:r>
            <a:r>
              <a:rPr lang="en">
                <a:solidFill>
                  <a:schemeClr val="dk1"/>
                </a:solidFill>
              </a:rPr>
              <a:t>(</a:t>
            </a:r>
            <a:r>
              <a:rPr lang="en">
                <a:solidFill>
                  <a:schemeClr val="dk1"/>
                </a:solidFill>
                <a:latin typeface="Courier New"/>
                <a:ea typeface="Courier New"/>
                <a:cs typeface="Courier New"/>
                <a:sym typeface="Courier New"/>
              </a:rPr>
              <a:t>bottomNav</a:t>
            </a:r>
            <a:r>
              <a:rPr lang="en">
                <a:solidFill>
                  <a:schemeClr val="dk1"/>
                </a:solidFill>
              </a:rPr>
              <a:t> in this case). Next define and set</a:t>
            </a:r>
            <a:r>
              <a:rPr lang="en"/>
              <a:t> an </a:t>
            </a:r>
            <a:r>
              <a:rPr lang="en">
                <a:latin typeface="Courier New"/>
                <a:ea typeface="Courier New"/>
                <a:cs typeface="Courier New"/>
                <a:sym typeface="Courier New"/>
              </a:rPr>
              <a:t>OnNavigationItemSelectedListener</a:t>
            </a:r>
            <a:r>
              <a:rPr lang="en"/>
              <a:t> to the </a:t>
            </a:r>
            <a:r>
              <a:rPr lang="en">
                <a:latin typeface="Courier New"/>
                <a:ea typeface="Courier New"/>
                <a:cs typeface="Courier New"/>
                <a:sym typeface="Courier New"/>
              </a:rPr>
              <a:t>BottomNavigationView</a:t>
            </a:r>
            <a:r>
              <a:rPr lang="en"/>
              <a:t> to handle when each navigation item is selected.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NavigationView.OnNavigationItemSelectedListener</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9def153d9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9def153d9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providing short messages about what’s going on in an app (for example, if some items have been deleted or archived), </a:t>
            </a:r>
            <a:r>
              <a:rPr lang="en">
                <a:latin typeface="Courier New"/>
                <a:ea typeface="Courier New"/>
                <a:cs typeface="Courier New"/>
                <a:sym typeface="Courier New"/>
              </a:rPr>
              <a:t>Snackbars</a:t>
            </a:r>
            <a:r>
              <a:rPr lang="en"/>
              <a:t> give the user the ability to execute an action. This can be simply dismissing the notification, confirming a selection, or undoing the last action.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Snackbars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9def153d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9def153d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marR="360045" rtl="0" algn="l">
              <a:lnSpc>
                <a:spcPct val="115000"/>
              </a:lnSpc>
              <a:spcBef>
                <a:spcPts val="0"/>
              </a:spcBef>
              <a:spcAft>
                <a:spcPts val="0"/>
              </a:spcAft>
              <a:buNone/>
            </a:pPr>
            <a:r>
              <a:rPr lang="en">
                <a:solidFill>
                  <a:schemeClr val="dk1"/>
                </a:solidFill>
              </a:rPr>
              <a:t>To create a </a:t>
            </a:r>
            <a:r>
              <a:rPr lang="en">
                <a:solidFill>
                  <a:schemeClr val="dk1"/>
                </a:solidFill>
                <a:latin typeface="Courier New"/>
                <a:ea typeface="Courier New"/>
                <a:cs typeface="Courier New"/>
                <a:sym typeface="Courier New"/>
              </a:rPr>
              <a:t>Snackbar</a:t>
            </a:r>
            <a:r>
              <a:rPr lang="en">
                <a:solidFill>
                  <a:schemeClr val="dk1"/>
                </a:solidFill>
              </a:rPr>
              <a:t>, you use its static </a:t>
            </a:r>
            <a:r>
              <a:rPr lang="en">
                <a:solidFill>
                  <a:schemeClr val="dk1"/>
                </a:solidFill>
                <a:latin typeface="Courier New"/>
                <a:ea typeface="Courier New"/>
                <a:cs typeface="Courier New"/>
                <a:sym typeface="Courier New"/>
              </a:rPr>
              <a:t>make</a:t>
            </a:r>
            <a:r>
              <a:rPr lang="en">
                <a:solidFill>
                  <a:schemeClr val="dk1"/>
                </a:solidFill>
              </a:rPr>
              <a:t> function and supply a </a:t>
            </a:r>
            <a:r>
              <a:rPr lang="en">
                <a:solidFill>
                  <a:schemeClr val="dk1"/>
                </a:solidFill>
                <a:latin typeface="Courier New"/>
                <a:ea typeface="Courier New"/>
                <a:cs typeface="Courier New"/>
                <a:sym typeface="Courier New"/>
              </a:rPr>
              <a:t>View</a:t>
            </a:r>
            <a:r>
              <a:rPr lang="en">
                <a:solidFill>
                  <a:schemeClr val="dk1"/>
                </a:solidFill>
              </a:rPr>
              <a:t>, a string or a resource ID for the text to display, and a duration for how long to display the message. </a:t>
            </a:r>
            <a:endParaRPr>
              <a:solidFill>
                <a:schemeClr val="dk1"/>
              </a:solidFill>
            </a:endParaRPr>
          </a:p>
          <a:p>
            <a:pPr indent="0" lvl="0" marL="0" marR="360045" rtl="0" algn="l">
              <a:lnSpc>
                <a:spcPct val="115000"/>
              </a:lnSpc>
              <a:spcBef>
                <a:spcPts val="0"/>
              </a:spcBef>
              <a:spcAft>
                <a:spcPts val="0"/>
              </a:spcAft>
              <a:buNone/>
            </a:pPr>
            <a:r>
              <a:t/>
            </a:r>
            <a:endParaRPr>
              <a:solidFill>
                <a:schemeClr val="dk1"/>
              </a:solidFill>
            </a:endParaRPr>
          </a:p>
          <a:p>
            <a:pPr indent="0" lvl="0" marL="0" marR="360045" rtl="0" algn="l">
              <a:lnSpc>
                <a:spcPct val="115000"/>
              </a:lnSpc>
              <a:spcBef>
                <a:spcPts val="0"/>
              </a:spcBef>
              <a:spcAft>
                <a:spcPts val="0"/>
              </a:spcAft>
              <a:buNone/>
            </a:pPr>
            <a:r>
              <a:rPr lang="en">
                <a:solidFill>
                  <a:schemeClr val="dk1"/>
                </a:solidFill>
              </a:rPr>
              <a:t>Note that calling </a:t>
            </a:r>
            <a:r>
              <a:rPr lang="en">
                <a:solidFill>
                  <a:schemeClr val="dk1"/>
                </a:solidFill>
                <a:latin typeface="Courier New"/>
                <a:ea typeface="Courier New"/>
                <a:cs typeface="Courier New"/>
                <a:sym typeface="Courier New"/>
              </a:rPr>
              <a:t>make()</a:t>
            </a:r>
            <a:r>
              <a:rPr lang="en">
                <a:solidFill>
                  <a:schemeClr val="dk1"/>
                </a:solidFill>
              </a:rPr>
              <a:t> creates the </a:t>
            </a:r>
            <a:r>
              <a:rPr lang="en">
                <a:solidFill>
                  <a:schemeClr val="dk1"/>
                </a:solidFill>
                <a:latin typeface="Courier New"/>
                <a:ea typeface="Courier New"/>
                <a:cs typeface="Courier New"/>
                <a:sym typeface="Courier New"/>
              </a:rPr>
              <a:t>Snackbar</a:t>
            </a:r>
            <a:r>
              <a:rPr lang="en">
                <a:solidFill>
                  <a:schemeClr val="dk1"/>
                </a:solidFill>
              </a:rPr>
              <a:t> instance, but doesn't make it visible on screen until you call the </a:t>
            </a:r>
            <a:r>
              <a:rPr lang="en">
                <a:solidFill>
                  <a:schemeClr val="dk1"/>
                </a:solidFill>
                <a:latin typeface="Courier New"/>
                <a:ea typeface="Courier New"/>
                <a:cs typeface="Courier New"/>
                <a:sym typeface="Courier New"/>
              </a:rPr>
              <a:t>show()</a:t>
            </a:r>
            <a:r>
              <a:rPr lang="en">
                <a:solidFill>
                  <a:schemeClr val="dk1"/>
                </a:solidFill>
              </a:rPr>
              <a:t> method on it.</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Snackbar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9def153d9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9def153d9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common UI element you’ll see in apps is a floating action button (as known as FAB), which represents the primary action of the screen.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3 types of FABs. For most cases, use a regular FAB (1) with an enclosed icon. Mini FABs (2) are for cases where the device’s screen is small, or a smaller FAB is needed to maintain continuity with other app elements. Extended FABs (3) include text and an optional icon.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Buttons: floating action button</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Floating action buttons on Android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b9def153d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b9def153d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using a </a:t>
            </a:r>
            <a:r>
              <a:rPr lang="en">
                <a:solidFill>
                  <a:schemeClr val="dk1"/>
                </a:solidFill>
                <a:latin typeface="Courier New"/>
                <a:ea typeface="Courier New"/>
                <a:cs typeface="Courier New"/>
                <a:sym typeface="Courier New"/>
              </a:rPr>
              <a:t>Snackbar</a:t>
            </a:r>
            <a:r>
              <a:rPr lang="en">
                <a:solidFill>
                  <a:schemeClr val="dk1"/>
                </a:solidFill>
              </a:rPr>
              <a:t> or FAB in your layout, it’s recommended to add them as a child of a </a:t>
            </a:r>
            <a:r>
              <a:rPr lang="en">
                <a:solidFill>
                  <a:schemeClr val="dk1"/>
                </a:solidFill>
                <a:latin typeface="Courier New"/>
                <a:ea typeface="Courier New"/>
                <a:cs typeface="Courier New"/>
                <a:sym typeface="Courier New"/>
              </a:rPr>
              <a:t>CoordinatorLayout.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You can think of a </a:t>
            </a:r>
            <a:r>
              <a:rPr lang="en">
                <a:latin typeface="Courier New"/>
                <a:ea typeface="Courier New"/>
                <a:cs typeface="Courier New"/>
                <a:sym typeface="Courier New"/>
              </a:rPr>
              <a:t>CoordinatorLayout</a:t>
            </a:r>
            <a:r>
              <a:rPr lang="en"/>
              <a:t> as a super-powered </a:t>
            </a:r>
            <a:r>
              <a:rPr lang="en">
                <a:latin typeface="Courier New"/>
                <a:ea typeface="Courier New"/>
                <a:cs typeface="Courier New"/>
                <a:sym typeface="Courier New"/>
              </a:rPr>
              <a:t>FrameLayout</a:t>
            </a:r>
            <a:r>
              <a:rPr lang="en"/>
              <a:t>. </a:t>
            </a:r>
            <a:r>
              <a:rPr lang="en">
                <a:latin typeface="Courier New"/>
                <a:ea typeface="Courier New"/>
                <a:cs typeface="Courier New"/>
                <a:sym typeface="Courier New"/>
              </a:rPr>
              <a:t>CoordinatorLayout</a:t>
            </a:r>
            <a:r>
              <a:rPr lang="en"/>
              <a:t> can be used as a container for a specific interaction with one or more child views.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Snackbar</a:t>
            </a:r>
            <a:r>
              <a:rPr lang="en">
                <a:solidFill>
                  <a:schemeClr val="dk1"/>
                </a:solidFill>
              </a:rPr>
              <a:t> works best within a </a:t>
            </a:r>
            <a:r>
              <a:rPr lang="en">
                <a:solidFill>
                  <a:schemeClr val="dk1"/>
                </a:solidFill>
                <a:latin typeface="Courier New"/>
                <a:ea typeface="Courier New"/>
                <a:cs typeface="Courier New"/>
                <a:sym typeface="Courier New"/>
              </a:rPr>
              <a:t>CoordinatorLayout</a:t>
            </a:r>
            <a:r>
              <a:rPr lang="en">
                <a:solidFill>
                  <a:schemeClr val="dk1"/>
                </a:solidFill>
              </a:rPr>
              <a:t> for behavior like being able to swipe-to-dismiss the </a:t>
            </a:r>
            <a:r>
              <a:rPr lang="en">
                <a:solidFill>
                  <a:schemeClr val="dk1"/>
                </a:solidFill>
                <a:latin typeface="Courier New"/>
                <a:ea typeface="Courier New"/>
                <a:cs typeface="Courier New"/>
                <a:sym typeface="Courier New"/>
              </a:rPr>
              <a:t>Snackbar</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When using a FAB within </a:t>
            </a:r>
            <a:r>
              <a:rPr lang="en">
                <a:solidFill>
                  <a:schemeClr val="dk1"/>
                </a:solidFill>
                <a:latin typeface="Courier New"/>
                <a:ea typeface="Courier New"/>
                <a:cs typeface="Courier New"/>
                <a:sym typeface="Courier New"/>
              </a:rPr>
              <a:t>CoordinatorLayout</a:t>
            </a:r>
            <a:r>
              <a:rPr lang="en">
                <a:solidFill>
                  <a:schemeClr val="dk1"/>
                </a:solidFill>
              </a:rPr>
              <a:t>, certain cases are handled automatically (e.g., FAB moving over if a </a:t>
            </a:r>
            <a:r>
              <a:rPr lang="en">
                <a:solidFill>
                  <a:schemeClr val="dk1"/>
                </a:solidFill>
                <a:latin typeface="Courier New"/>
                <a:ea typeface="Courier New"/>
                <a:cs typeface="Courier New"/>
                <a:sym typeface="Courier New"/>
              </a:rPr>
              <a:t>Snackbar</a:t>
            </a:r>
            <a:r>
              <a:rPr lang="en">
                <a:solidFill>
                  <a:schemeClr val="dk1"/>
                </a:solidFill>
              </a:rPr>
              <a:t> appears).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CoordinatorLayout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def153d9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def153d9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example where we add a </a:t>
            </a:r>
            <a:r>
              <a:rPr lang="en">
                <a:latin typeface="Courier New"/>
                <a:ea typeface="Courier New"/>
                <a:cs typeface="Courier New"/>
                <a:sym typeface="Courier New"/>
              </a:rPr>
              <a:t>FloatingActionButton</a:t>
            </a:r>
            <a:r>
              <a:rPr lang="en"/>
              <a:t> within a </a:t>
            </a:r>
            <a:r>
              <a:rPr lang="en">
                <a:latin typeface="Courier New"/>
                <a:ea typeface="Courier New"/>
                <a:cs typeface="Courier New"/>
                <a:sym typeface="Courier New"/>
              </a:rPr>
              <a:t>CoordinatorLayout</a:t>
            </a:r>
            <a:r>
              <a:rPr lang="en"/>
              <a:t>. Most of the attributes in the Android namespace are ones we’ve used before.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Two that need highlighting are </a:t>
            </a:r>
            <a:r>
              <a:rPr lang="en">
                <a:latin typeface="Courier New"/>
                <a:ea typeface="Courier New"/>
                <a:cs typeface="Courier New"/>
                <a:sym typeface="Courier New"/>
              </a:rPr>
              <a:t>layout_gravity</a:t>
            </a:r>
            <a:r>
              <a:rPr lang="en"/>
              <a:t> and </a:t>
            </a:r>
            <a:r>
              <a:rPr lang="en">
                <a:latin typeface="Courier New"/>
                <a:ea typeface="Courier New"/>
                <a:cs typeface="Courier New"/>
                <a:sym typeface="Courier New"/>
              </a:rPr>
              <a:t>contentDescription</a:t>
            </a:r>
            <a:r>
              <a:rPr lang="en"/>
              <a:t>. </a:t>
            </a:r>
            <a:r>
              <a:rPr lang="en">
                <a:latin typeface="Courier New"/>
                <a:ea typeface="Courier New"/>
                <a:cs typeface="Courier New"/>
                <a:sym typeface="Courier New"/>
              </a:rPr>
              <a:t>layout_gravity</a:t>
            </a:r>
            <a:r>
              <a:rPr lang="en"/>
              <a:t> specifies how a view will place itself in its container’s layout. In this case, it positions the FAB to the bottom and end of the containing </a:t>
            </a:r>
            <a:r>
              <a:rPr lang="en">
                <a:latin typeface="Courier New"/>
                <a:ea typeface="Courier New"/>
                <a:cs typeface="Courier New"/>
                <a:sym typeface="Courier New"/>
              </a:rPr>
              <a:t>CoordinatorLayout</a:t>
            </a:r>
            <a:r>
              <a:rPr lang="en"/>
              <a:t> (with a margin) The other relevant attribute is </a:t>
            </a:r>
            <a:r>
              <a:rPr lang="en">
                <a:latin typeface="Courier New"/>
                <a:ea typeface="Courier New"/>
                <a:cs typeface="Courier New"/>
                <a:sym typeface="Courier New"/>
              </a:rPr>
              <a:t>contentDescription</a:t>
            </a:r>
            <a:r>
              <a:rPr lang="en"/>
              <a:t>, which helps screen readers know the purpose of the FAB even when there is no text on the FAB.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fabSize</a:t>
            </a:r>
            <a:r>
              <a:rPr lang="en"/>
              <a:t> can be </a:t>
            </a:r>
            <a:r>
              <a:rPr lang="en">
                <a:latin typeface="Courier New"/>
                <a:ea typeface="Courier New"/>
                <a:cs typeface="Courier New"/>
                <a:sym typeface="Courier New"/>
              </a:rPr>
              <a:t>normal</a:t>
            </a:r>
            <a:r>
              <a:rPr lang="en"/>
              <a:t> (56dp), </a:t>
            </a:r>
            <a:r>
              <a:rPr lang="en">
                <a:latin typeface="Courier New"/>
                <a:ea typeface="Courier New"/>
                <a:cs typeface="Courier New"/>
                <a:sym typeface="Courier New"/>
              </a:rPr>
              <a:t>mini</a:t>
            </a:r>
            <a:r>
              <a:rPr lang="en"/>
              <a:t> (40dp) or </a:t>
            </a:r>
            <a:r>
              <a:rPr lang="en">
                <a:latin typeface="Courier New"/>
                <a:ea typeface="Courier New"/>
                <a:cs typeface="Courier New"/>
                <a:sym typeface="Courier New"/>
              </a:rPr>
              <a:t>auto</a:t>
            </a:r>
            <a:r>
              <a:rPr lang="en"/>
              <a:t>. Auto uses the window size to determine a reasonable button size.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Once the FAB is declared in your layout, you can set a click listener on the button, just as you have done before with other buttons.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Add a Floating Action Button</a:t>
            </a:r>
            <a:endParaRPr>
              <a:solidFill>
                <a:schemeClr val="dk1"/>
              </a:solidFill>
            </a:endParaRPr>
          </a:p>
          <a:p>
            <a:pPr indent="-298450" lvl="0" marL="457200" marR="360045" rtl="0" algn="l">
              <a:spcBef>
                <a:spcPts val="0"/>
              </a:spcBef>
              <a:spcAft>
                <a:spcPts val="0"/>
              </a:spcAft>
              <a:buClr>
                <a:srgbClr val="1155CC"/>
              </a:buClr>
              <a:buSzPts val="1100"/>
              <a:buChar char="●"/>
            </a:pPr>
            <a:r>
              <a:rPr lang="en" u="sng">
                <a:solidFill>
                  <a:srgbClr val="1155CC"/>
                </a:solidFill>
                <a:hlinkClick r:id="rId3">
                  <a:extLst>
                    <a:ext uri="{A12FA001-AC4F-418D-AE19-62706E023703}">
                      <ahyp:hlinkClr val="tx"/>
                    </a:ext>
                  </a:extLst>
                </a:hlinkClick>
              </a:rPr>
              <a:t>FloatingActionButton</a:t>
            </a:r>
            <a:endParaRPr u="sng">
              <a:solidFill>
                <a:srgbClr val="1155CC"/>
              </a:solidFill>
            </a:endParaRPr>
          </a:p>
          <a:p>
            <a:pPr indent="-298450" lvl="0" marL="457200" marR="360045" rtl="0" algn="l">
              <a:spcBef>
                <a:spcPts val="0"/>
              </a:spcBef>
              <a:spcAft>
                <a:spcPts val="0"/>
              </a:spcAft>
              <a:buClr>
                <a:schemeClr val="dk1"/>
              </a:buClr>
              <a:buSzPts val="1100"/>
              <a:buFont typeface="Times New Roman"/>
              <a:buChar char="●"/>
            </a:pPr>
            <a:r>
              <a:rPr lang="en" u="sng">
                <a:solidFill>
                  <a:srgbClr val="1155CC"/>
                </a:solidFill>
                <a:hlinkClick r:id="rId4">
                  <a:extLst>
                    <a:ext uri="{A12FA001-AC4F-418D-AE19-62706E023703}">
                      <ahyp:hlinkClr val="tx"/>
                    </a:ext>
                  </a:extLst>
                </a:hlinkClick>
              </a:rPr>
              <a:t>LinearLayout.LayoutParams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def153d9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def153d9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component we’ll talk about today is cards. You likely have seen apps that display information as a list of cards, where each card may represent a news article or social media post for example. </a:t>
            </a:r>
            <a:r>
              <a:rPr lang="en">
                <a:solidFill>
                  <a:schemeClr val="dk1"/>
                </a:solidFill>
              </a:rPr>
              <a:t>Use </a:t>
            </a:r>
            <a:r>
              <a:rPr lang="en">
                <a:solidFill>
                  <a:schemeClr val="dk1"/>
                </a:solidFill>
                <a:latin typeface="Courier New"/>
                <a:ea typeface="Courier New"/>
                <a:cs typeface="Courier New"/>
                <a:sym typeface="Courier New"/>
              </a:rPr>
              <a:t>MaterialCardView</a:t>
            </a:r>
            <a:r>
              <a:rPr lang="en">
                <a:solidFill>
                  <a:schemeClr val="dk1"/>
                </a:solidFill>
              </a:rPr>
              <a:t> to implement cards in your app.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2"/>
              </a:rPr>
              <a:t>Cards</a:t>
            </a:r>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Cards</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9def153d9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9def153d9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latin typeface="Courier New"/>
                <a:ea typeface="Courier New"/>
                <a:cs typeface="Courier New"/>
                <a:sym typeface="Courier New"/>
              </a:rPr>
              <a:t>MaterialCardView</a:t>
            </a:r>
            <a:r>
              <a:rPr lang="en"/>
              <a:t> extends from </a:t>
            </a:r>
            <a:r>
              <a:rPr lang="en">
                <a:latin typeface="Courier New"/>
                <a:ea typeface="Courier New"/>
                <a:cs typeface="Courier New"/>
                <a:sym typeface="Courier New"/>
              </a:rPr>
              <a:t>FrameLayout</a:t>
            </a:r>
            <a:r>
              <a:rPr lang="en"/>
              <a:t>, which can only display a single child </a:t>
            </a:r>
            <a:r>
              <a:rPr lang="en">
                <a:latin typeface="Courier New"/>
                <a:ea typeface="Courier New"/>
                <a:cs typeface="Courier New"/>
                <a:sym typeface="Courier New"/>
              </a:rPr>
              <a:t>View</a:t>
            </a:r>
            <a:r>
              <a:rPr lang="en"/>
              <a:t>. You will likely need to set the child of </a:t>
            </a:r>
            <a:r>
              <a:rPr lang="en">
                <a:latin typeface="Courier New"/>
                <a:ea typeface="Courier New"/>
                <a:cs typeface="Courier New"/>
                <a:sym typeface="Courier New"/>
              </a:rPr>
              <a:t>MaterialViewGroup</a:t>
            </a:r>
            <a:r>
              <a:rPr lang="en"/>
              <a:t> to be a </a:t>
            </a:r>
            <a:r>
              <a:rPr lang="en">
                <a:latin typeface="Courier New"/>
                <a:ea typeface="Courier New"/>
                <a:cs typeface="Courier New"/>
                <a:sym typeface="Courier New"/>
              </a:rPr>
              <a:t>ViewGroup</a:t>
            </a:r>
            <a:r>
              <a:rPr lang="en"/>
              <a:t>, like </a:t>
            </a:r>
            <a:r>
              <a:rPr lang="en">
                <a:latin typeface="Courier New"/>
                <a:ea typeface="Courier New"/>
                <a:cs typeface="Courier New"/>
                <a:sym typeface="Courier New"/>
              </a:rPr>
              <a:t>ConstraintLayout</a:t>
            </a:r>
            <a:r>
              <a:rPr lang="en"/>
              <a:t> or </a:t>
            </a:r>
            <a:r>
              <a:rPr lang="en">
                <a:latin typeface="Courier New"/>
                <a:ea typeface="Courier New"/>
                <a:cs typeface="Courier New"/>
                <a:sym typeface="Courier New"/>
              </a:rPr>
              <a:t>LinearLayout</a:t>
            </a:r>
            <a:r>
              <a:rPr lang="en"/>
              <a:t>, which can in turn have child views for the contents of the card and position them accordingly.</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The child </a:t>
            </a:r>
            <a:r>
              <a:rPr lang="en">
                <a:latin typeface="Courier New"/>
                <a:ea typeface="Courier New"/>
                <a:cs typeface="Courier New"/>
                <a:sym typeface="Courier New"/>
              </a:rPr>
              <a:t>LinearLayout</a:t>
            </a:r>
            <a:r>
              <a:rPr lang="en"/>
              <a:t> holds the main contents of the card.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com.google.android.material.card.MaterialCardView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9def153d9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9def153d9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marR="360045" rtl="0" algn="l">
              <a:spcBef>
                <a:spcPts val="0"/>
              </a:spcBef>
              <a:spcAft>
                <a:spcPts val="0"/>
              </a:spcAft>
              <a:buNone/>
            </a:pPr>
            <a:r>
              <a:rPr lang="en" sz="1050">
                <a:highlight>
                  <a:srgbClr val="FFFFFF"/>
                </a:highlight>
              </a:rPr>
              <a:t>The diagram shown here summarizes the precedence of each method of styling. The pyramid shows the order in which styling methods are applied by the system, from the bottom up. For example, if you set a text size of 18sp in the theme, set a text size of 16sp in a </a:t>
            </a:r>
            <a:r>
              <a:rPr lang="en" sz="1050">
                <a:highlight>
                  <a:srgbClr val="FFFFFF"/>
                </a:highlight>
                <a:latin typeface="Courier New"/>
                <a:ea typeface="Courier New"/>
                <a:cs typeface="Courier New"/>
                <a:sym typeface="Courier New"/>
              </a:rPr>
              <a:t>TextView</a:t>
            </a:r>
            <a:r>
              <a:rPr lang="en" sz="1050">
                <a:highlight>
                  <a:srgbClr val="FFFFFF"/>
                </a:highlight>
              </a:rPr>
              <a:t> style (that’s applied to the view), and then set the text size to be 14sp directly in the </a:t>
            </a:r>
            <a:r>
              <a:rPr lang="en" sz="1050">
                <a:highlight>
                  <a:srgbClr val="FFFFFF"/>
                </a:highlight>
                <a:latin typeface="Courier New"/>
                <a:ea typeface="Courier New"/>
                <a:cs typeface="Courier New"/>
                <a:sym typeface="Courier New"/>
              </a:rPr>
              <a:t>TextView</a:t>
            </a:r>
            <a:r>
              <a:rPr lang="en" sz="1050">
                <a:highlight>
                  <a:srgbClr val="FFFFFF"/>
                </a:highlight>
              </a:rPr>
              <a:t> attributes, the view attributes will take precedence over what was defined in the style or theme. What ends up being displayed to the user in the </a:t>
            </a:r>
            <a:r>
              <a:rPr lang="en" sz="1050">
                <a:highlight>
                  <a:srgbClr val="FFFFFF"/>
                </a:highlight>
                <a:latin typeface="Courier New"/>
                <a:ea typeface="Courier New"/>
                <a:cs typeface="Courier New"/>
                <a:sym typeface="Courier New"/>
              </a:rPr>
              <a:t>TextView</a:t>
            </a:r>
            <a:r>
              <a:rPr lang="en" sz="1050">
                <a:highlight>
                  <a:srgbClr val="FFFFFF"/>
                </a:highlight>
              </a:rPr>
              <a:t> is text at 14sp.</a:t>
            </a:r>
            <a:endParaRPr sz="1050">
              <a:highlight>
                <a:srgbClr val="FFFFFF"/>
              </a:highlight>
            </a:endParaRPr>
          </a:p>
          <a:p>
            <a:pPr indent="0" lvl="0" marL="0" marR="360045" rtl="0" algn="l">
              <a:spcBef>
                <a:spcPts val="1415"/>
              </a:spcBef>
              <a:spcAft>
                <a:spcPts val="1415"/>
              </a:spcAft>
              <a:buNone/>
            </a:pPr>
            <a:r>
              <a:rPr lang="en">
                <a:solidFill>
                  <a:schemeClr val="dk1"/>
                </a:solidFill>
              </a:rPr>
              <a:t>To summarize, view attributes always overwrite anything specified in a style or theme. And styles always overwrite anything specified in a theme.</a:t>
            </a:r>
            <a:endParaRPr sz="1050">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b9def153d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b9def153d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Building for Android means you could have a global audience. Some resources in your app may only make sense to a specific culture. Therefore, you may want the ability to provide alternative resources depending on the language and culture of the user.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9def153d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9def153d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 good practice to keep language and culture-specific resources separated from the rest of your app. Within your Android project, add support in your app for different locales by providing alternative resources in directories with the appropriate resource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ighlight>
                  <a:srgbClr val="FFFFFF"/>
                </a:highlight>
                <a:hlinkClick r:id="rId2">
                  <a:extLst>
                    <a:ext uri="{A12FA001-AC4F-418D-AE19-62706E023703}">
                      <ahyp:hlinkClr val="tx"/>
                    </a:ext>
                  </a:extLst>
                </a:hlinkClick>
              </a:rPr>
              <a:t>Localize your app</a:t>
            </a:r>
            <a:endParaRPr>
              <a:solidFill>
                <a:srgbClr val="202124"/>
              </a:solidFill>
              <a:highlight>
                <a:srgbClr val="FFFFFF"/>
              </a:highlight>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Locale</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b9def153d9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b9def153d9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Once you have specified default resources for your app, you can provide alternative resources for other locales. Name the locale-specific directories according to the format </a:t>
            </a:r>
            <a:r>
              <a:rPr lang="en">
                <a:latin typeface="Courier New"/>
                <a:ea typeface="Courier New"/>
                <a:cs typeface="Courier New"/>
                <a:sym typeface="Courier New"/>
              </a:rPr>
              <a:t>&lt;resource type&gt;-b+&lt;language code&gt;[+&lt;country code&gt;].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Examples:</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layout-b+en+US</a:t>
            </a:r>
            <a:r>
              <a:rPr lang="en"/>
              <a:t> for locales with English language code and US country code</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values-b+es</a:t>
            </a:r>
            <a:r>
              <a:rPr lang="en"/>
              <a:t> for locales with Spanish language code</a:t>
            </a:r>
            <a:endParaRPr/>
          </a:p>
          <a:p>
            <a:pPr indent="0" lvl="0" marL="0" rtl="0" algn="l">
              <a:spcBef>
                <a:spcPts val="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t>In this graphic, the app uses different string and drawable resources in the default </a:t>
            </a:r>
            <a:r>
              <a:rPr lang="en">
                <a:latin typeface="Courier New"/>
                <a:ea typeface="Courier New"/>
                <a:cs typeface="Courier New"/>
                <a:sym typeface="Courier New"/>
              </a:rPr>
              <a:t>en_US</a:t>
            </a:r>
            <a:r>
              <a:rPr lang="en"/>
              <a:t> locale compared to the </a:t>
            </a:r>
            <a:r>
              <a:rPr lang="en">
                <a:latin typeface="Courier New"/>
                <a:ea typeface="Courier New"/>
                <a:cs typeface="Courier New"/>
                <a:sym typeface="Courier New"/>
              </a:rPr>
              <a:t>es_ES</a:t>
            </a:r>
            <a:r>
              <a:rPr lang="en"/>
              <a:t> locale.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Use the resources in your app</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Localize your app</a:t>
            </a:r>
            <a:endParaRPr/>
          </a:p>
          <a:p>
            <a:pPr indent="-298450" lvl="0" marL="457200" rtl="0" algn="l">
              <a:spcBef>
                <a:spcPts val="0"/>
              </a:spcBef>
              <a:spcAft>
                <a:spcPts val="0"/>
              </a:spcAft>
              <a:buSzPts val="1100"/>
              <a:buChar char="●"/>
            </a:pPr>
            <a:r>
              <a:rPr lang="en" u="sng">
                <a:solidFill>
                  <a:schemeClr val="hlink"/>
                </a:solidFill>
                <a:hlinkClick r:id="rId4"/>
              </a:rPr>
              <a:t>Supporting different languages and cultures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b9def153d9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b9def153d9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 support to your app for languages that use right-to-left (RTL) scripts, such as Arabic or Hebrew, make the following changes. First specify </a:t>
            </a:r>
            <a:r>
              <a:rPr lang="en">
                <a:latin typeface="Courier New"/>
                <a:ea typeface="Courier New"/>
                <a:cs typeface="Courier New"/>
                <a:sym typeface="Courier New"/>
              </a:rPr>
              <a:t>android:supportsRtl="true"</a:t>
            </a:r>
            <a:r>
              <a:rPr lang="en"/>
              <a:t> on the application tag in the </a:t>
            </a:r>
            <a:r>
              <a:rPr lang="en">
                <a:latin typeface="Courier New"/>
                <a:ea typeface="Courier New"/>
                <a:cs typeface="Courier New"/>
                <a:sym typeface="Courier New"/>
              </a:rPr>
              <a:t>AndroidManifest.xml </a:t>
            </a:r>
            <a:r>
              <a:rPr lang="en"/>
              <a:t>file. Be sure that your app’s target SDK version is at least 17 or higher.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People who use RTL scripts prefer an RTL user interface, which includes right-aligned menus, right-aligned text, and forward arrows pointing to the left. If you haven’t already, convert </a:t>
            </a:r>
            <a:r>
              <a:rPr lang="en">
                <a:latin typeface="Courier New"/>
                <a:ea typeface="Courier New"/>
                <a:cs typeface="Courier New"/>
                <a:sym typeface="Courier New"/>
              </a:rPr>
              <a:t>left</a:t>
            </a:r>
            <a:r>
              <a:rPr lang="en"/>
              <a:t> and </a:t>
            </a:r>
            <a:r>
              <a:rPr lang="en">
                <a:latin typeface="Courier New"/>
                <a:ea typeface="Courier New"/>
                <a:cs typeface="Courier New"/>
                <a:sym typeface="Courier New"/>
              </a:rPr>
              <a:t>right</a:t>
            </a:r>
            <a:r>
              <a:rPr lang="en"/>
              <a:t> to </a:t>
            </a:r>
            <a:r>
              <a:rPr lang="en">
                <a:latin typeface="Courier New"/>
                <a:ea typeface="Courier New"/>
                <a:cs typeface="Courier New"/>
                <a:sym typeface="Courier New"/>
              </a:rPr>
              <a:t>start</a:t>
            </a:r>
            <a:r>
              <a:rPr lang="en"/>
              <a:t> and </a:t>
            </a:r>
            <a:r>
              <a:rPr lang="en">
                <a:latin typeface="Courier New"/>
                <a:ea typeface="Courier New"/>
                <a:cs typeface="Courier New"/>
                <a:sym typeface="Courier New"/>
              </a:rPr>
              <a:t>end</a:t>
            </a:r>
            <a:r>
              <a:rPr lang="en"/>
              <a:t>, respectively, in each of your existing layout resource files. By doing this, you allow the framework to align your app's UI elements based on the user's language settings.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localize strings and format text in messages so that they appear correctly. You can also provide specific resources using the </a:t>
            </a:r>
            <a:r>
              <a:rPr lang="en">
                <a:latin typeface="Courier New"/>
                <a:ea typeface="Courier New"/>
                <a:cs typeface="Courier New"/>
                <a:sym typeface="Courier New"/>
              </a:rPr>
              <a:t>-ldrtl </a:t>
            </a:r>
            <a:r>
              <a:rPr lang="en"/>
              <a:t>(layout-direction-right-to-left) and </a:t>
            </a:r>
            <a:r>
              <a:rPr lang="en">
                <a:latin typeface="Courier New"/>
                <a:ea typeface="Courier New"/>
                <a:cs typeface="Courier New"/>
                <a:sym typeface="Courier New"/>
              </a:rPr>
              <a:t>-ldltr </a:t>
            </a:r>
            <a:r>
              <a:rPr lang="en"/>
              <a:t>(layout-direction-left-to-right) resource directory qualifiers.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Support layout mirroring</a:t>
            </a:r>
            <a:endParaRPr/>
          </a:p>
          <a:p>
            <a:pPr indent="-298450" lvl="0" marL="457200" rtl="0" algn="l">
              <a:spcBef>
                <a:spcPts val="0"/>
              </a:spcBef>
              <a:spcAft>
                <a:spcPts val="0"/>
              </a:spcAft>
              <a:buSzPts val="1100"/>
              <a:buChar char="●"/>
            </a:pPr>
            <a:r>
              <a:rPr lang="en" u="sng">
                <a:solidFill>
                  <a:schemeClr val="hlink"/>
                </a:solidFill>
                <a:hlinkClick r:id="rId3"/>
              </a:rPr>
              <a:t>Format text in messages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9def153d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9def153d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There was a lot of information covered in this lesson and this whole course! Sometimes it’s helpful to see all the concepts and best practices interweaved together in end-to-end examples.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9def153d9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9def153d9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a couple of open-source apps created by the Android team to help showcase best practices.The </a:t>
            </a:r>
            <a:r>
              <a:rPr lang="en" u="sng">
                <a:solidFill>
                  <a:schemeClr val="hlink"/>
                </a:solidFill>
                <a:hlinkClick r:id="rId2"/>
              </a:rPr>
              <a:t>Android GitHub account</a:t>
            </a:r>
            <a:r>
              <a:rPr lang="en"/>
              <a:t> has more sample code. Or you can search online for more open-source Android apps that were created by the developer community.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You can also check out </a:t>
            </a:r>
            <a:r>
              <a:rPr lang="en" u="sng">
                <a:solidFill>
                  <a:schemeClr val="accent5"/>
                </a:solidFill>
                <a:hlinkClick r:id="rId3">
                  <a:extLst>
                    <a:ext uri="{A12FA001-AC4F-418D-AE19-62706E023703}">
                      <ahyp:hlinkClr val="tx"/>
                    </a:ext>
                  </a:extLst>
                </a:hlinkClick>
              </a:rPr>
              <a:t>Material Studies</a:t>
            </a:r>
            <a:r>
              <a:rPr lang="en">
                <a:solidFill>
                  <a:schemeClr val="dk1"/>
                </a:solidFill>
              </a:rPr>
              <a:t> for more examples of Material theming and components.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Sunflower app</a:t>
            </a:r>
            <a:endParaRPr u="sng">
              <a:solidFill>
                <a:srgbClr val="1155CC"/>
              </a:solidFill>
              <a:hlinkClick r:id="rId5">
                <a:extLst>
                  <a:ext uri="{A12FA001-AC4F-418D-AE19-62706E023703}">
                    <ahyp:hlinkClr val="tx"/>
                  </a:ext>
                </a:extLst>
              </a:hlinkClick>
            </a:endParaRPr>
          </a:p>
          <a:p>
            <a:pPr indent="-298450" lvl="0" marL="457200" rtl="0" algn="l">
              <a:spcBef>
                <a:spcPts val="0"/>
              </a:spcBef>
              <a:spcAft>
                <a:spcPts val="0"/>
              </a:spcAft>
              <a:buClr>
                <a:schemeClr val="dk1"/>
              </a:buClr>
              <a:buSzPts val="1100"/>
              <a:buChar char="●"/>
            </a:pPr>
            <a:r>
              <a:rPr lang="en" u="sng">
                <a:solidFill>
                  <a:srgbClr val="1155CC"/>
                </a:solidFill>
                <a:hlinkClick r:id="rId6">
                  <a:extLst>
                    <a:ext uri="{A12FA001-AC4F-418D-AE19-62706E023703}">
                      <ahyp:hlinkClr val="tx"/>
                    </a:ext>
                  </a:extLst>
                </a:hlinkClick>
              </a:rPr>
              <a:t>Google I/O Android App</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b9def153d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b9def153d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9def153d9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9def153d9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b9def153d9_0_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b9def153d9_0_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9def153d9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9def153d9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def153d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def153d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None/>
            </a:pPr>
            <a:r>
              <a:rPr lang="en" sz="1050"/>
              <a:t>Let’s learn more about what a theme is.</a:t>
            </a:r>
            <a:endParaRPr sz="1050"/>
          </a:p>
          <a:p>
            <a:pPr indent="0" lvl="0" marL="0" rtl="0" algn="l">
              <a:spcBef>
                <a:spcPts val="1415"/>
              </a:spcBef>
              <a:spcAft>
                <a:spcPts val="0"/>
              </a:spcAft>
              <a:buNone/>
            </a:pPr>
            <a:r>
              <a:rPr lang="en">
                <a:solidFill>
                  <a:schemeClr val="dk1"/>
                </a:solidFill>
              </a:rPr>
              <a:t>A theme is a collection of named resources (known as theme attributes) that can be referenced more broadly across the app. The theme specifies concrete values for these theme attributes. You can reference these theme attributes in layouts, styles, etc..  </a:t>
            </a:r>
            <a:endParaRPr sz="105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b9def153d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b9def153d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Define a theme in your app’s </a:t>
            </a:r>
            <a:r>
              <a:rPr lang="en">
                <a:latin typeface="Courier New"/>
                <a:ea typeface="Courier New"/>
                <a:cs typeface="Courier New"/>
                <a:sym typeface="Courier New"/>
              </a:rPr>
              <a:t>res/values/themes.xml</a:t>
            </a:r>
            <a:r>
              <a:rPr lang="en"/>
              <a:t> file. Use the </a:t>
            </a:r>
            <a:r>
              <a:rPr lang="en">
                <a:latin typeface="Courier New"/>
                <a:ea typeface="Courier New"/>
                <a:cs typeface="Courier New"/>
                <a:sym typeface="Courier New"/>
              </a:rPr>
              <a:t>&lt;style&gt;</a:t>
            </a:r>
            <a:r>
              <a:rPr lang="en"/>
              <a:t> tag.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this example, the theme is called </a:t>
            </a:r>
            <a:r>
              <a:rPr lang="en">
                <a:latin typeface="Courier New"/>
                <a:ea typeface="Courier New"/>
                <a:cs typeface="Courier New"/>
                <a:sym typeface="Courier New"/>
              </a:rPr>
              <a:t>Theme.MyApp.</a:t>
            </a:r>
            <a:r>
              <a:rPr lang="en"/>
              <a:t> The primary color of this theme is determined by the </a:t>
            </a:r>
            <a:r>
              <a:rPr lang="en">
                <a:latin typeface="Courier New"/>
                <a:ea typeface="Courier New"/>
                <a:cs typeface="Courier New"/>
                <a:sym typeface="Courier New"/>
              </a:rPr>
              <a:t>colorPrimary</a:t>
            </a:r>
            <a:r>
              <a:rPr lang="en"/>
              <a:t> attribute, which we set to a shade of orange. Setting this color affects your app broadly - a number of UI widgets (such as </a:t>
            </a:r>
            <a:r>
              <a:rPr lang="en">
                <a:latin typeface="Courier New"/>
                <a:ea typeface="Courier New"/>
                <a:cs typeface="Courier New"/>
                <a:sym typeface="Courier New"/>
              </a:rPr>
              <a:t>Button</a:t>
            </a:r>
            <a:r>
              <a:rPr lang="en"/>
              <a:t>) </a:t>
            </a:r>
            <a:r>
              <a:rPr lang="en">
                <a:solidFill>
                  <a:schemeClr val="dk1"/>
                </a:solidFill>
              </a:rPr>
              <a:t>rely on the primary color of the theme</a:t>
            </a:r>
            <a:r>
              <a:rPr lang="en"/>
              <a:t>. Use theme attributes when defining your styles and layouts, so that these resource files can still be used under a different theme that provides different concrete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When declaring a theme, you don’t have to specify a value for all the possible theme attributes. If you specify a parent theme, you inherit all the attribute values from it, and then you can just override the ones that you want to be different. In this example, we use </a:t>
            </a:r>
            <a:r>
              <a:rPr lang="en">
                <a:latin typeface="Courier New"/>
                <a:ea typeface="Courier New"/>
                <a:cs typeface="Courier New"/>
                <a:sym typeface="Courier New"/>
              </a:rPr>
              <a:t>Theme.MaterialComponents.Light</a:t>
            </a:r>
            <a:r>
              <a:rPr lang="en"/>
              <a:t> as a parent theme, and then only provide resources for </a:t>
            </a:r>
            <a:r>
              <a:rPr lang="en">
                <a:latin typeface="Courier New"/>
                <a:ea typeface="Courier New"/>
                <a:cs typeface="Courier New"/>
                <a:sym typeface="Courier New"/>
              </a:rPr>
              <a:t>colorPrimary</a:t>
            </a:r>
            <a:r>
              <a:rPr lang="en"/>
              <a:t>, </a:t>
            </a:r>
            <a:r>
              <a:rPr lang="en">
                <a:latin typeface="Courier New"/>
                <a:ea typeface="Courier New"/>
                <a:cs typeface="Courier New"/>
                <a:sym typeface="Courier New"/>
              </a:rPr>
              <a:t>colorPrimaryVariant</a:t>
            </a:r>
            <a:r>
              <a:rPr lang="en"/>
              <a:t>, </a:t>
            </a:r>
            <a:r>
              <a:rPr lang="en">
                <a:latin typeface="Courier New"/>
                <a:ea typeface="Courier New"/>
                <a:cs typeface="Courier New"/>
                <a:sym typeface="Courier New"/>
              </a:rPr>
              <a:t>colorSecondary</a:t>
            </a:r>
            <a:r>
              <a:rPr lang="en"/>
              <a:t>, and </a:t>
            </a:r>
            <a:r>
              <a:rPr lang="en">
                <a:latin typeface="Courier New"/>
                <a:ea typeface="Courier New"/>
                <a:cs typeface="Courier New"/>
                <a:sym typeface="Courier New"/>
              </a:rPr>
              <a:t>colorSecondaryVariant</a:t>
            </a:r>
            <a:r>
              <a:rPr lang="en"/>
              <a:t>. To see a list of common theme attributes, check out the link in the resources below.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solidFill>
                  <a:schemeClr val="dk1"/>
                </a:solidFill>
              </a:rPr>
              <a:t>Resources:</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accent5"/>
                </a:solidFill>
                <a:hlinkClick r:id="rId2">
                  <a:extLst>
                    <a:ext uri="{A12FA001-AC4F-418D-AE19-62706E023703}">
                      <ahyp:hlinkClr val="tx"/>
                    </a:ext>
                  </a:extLst>
                </a:hlinkClick>
              </a:rPr>
              <a:t>Android Styling: Themes vs Styles</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Android Styling: Common Theme Attributes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9def153d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9def153d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You can specify a theme on components that have (or are) a </a:t>
            </a:r>
            <a:r>
              <a:rPr lang="en">
                <a:latin typeface="Courier New"/>
                <a:ea typeface="Courier New"/>
                <a:cs typeface="Courier New"/>
                <a:sym typeface="Courier New"/>
              </a:rPr>
              <a:t>Context</a:t>
            </a:r>
            <a:r>
              <a:rPr lang="en"/>
              <a:t> e.g. </a:t>
            </a:r>
            <a:r>
              <a:rPr lang="en">
                <a:latin typeface="Courier New"/>
                <a:ea typeface="Courier New"/>
                <a:cs typeface="Courier New"/>
                <a:sym typeface="Courier New"/>
              </a:rPr>
              <a:t>Activity</a:t>
            </a:r>
            <a:r>
              <a:rPr lang="en"/>
              <a:t> or </a:t>
            </a:r>
            <a:r>
              <a:rPr lang="en">
                <a:latin typeface="Courier New"/>
                <a:ea typeface="Courier New"/>
                <a:cs typeface="Courier New"/>
                <a:sym typeface="Courier New"/>
              </a:rPr>
              <a:t>Views</a:t>
            </a:r>
            <a:r>
              <a:rPr lang="en"/>
              <a:t>/</a:t>
            </a:r>
            <a:r>
              <a:rPr lang="en">
                <a:latin typeface="Courier New"/>
                <a:ea typeface="Courier New"/>
                <a:cs typeface="Courier New"/>
                <a:sym typeface="Courier New"/>
              </a:rPr>
              <a:t>ViewGroups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When you create a project from a template in Android Studio, there’s already a custom theme for your app defined in the </a:t>
            </a:r>
            <a:r>
              <a:rPr lang="en">
                <a:solidFill>
                  <a:schemeClr val="dk1"/>
                </a:solidFill>
                <a:latin typeface="Courier New"/>
                <a:ea typeface="Courier New"/>
                <a:cs typeface="Courier New"/>
                <a:sym typeface="Courier New"/>
              </a:rPr>
              <a:t>themes.xml</a:t>
            </a:r>
            <a:r>
              <a:rPr lang="en">
                <a:solidFill>
                  <a:schemeClr val="dk1"/>
                </a:solidFill>
              </a:rPr>
              <a:t> file. That theme is already applied to the application or activity in the manifest file, so you probably don’t need to do this step manually. You will see this as the </a:t>
            </a:r>
            <a:r>
              <a:rPr lang="en">
                <a:solidFill>
                  <a:schemeClr val="dk1"/>
                </a:solidFill>
                <a:latin typeface="Courier New"/>
                <a:ea typeface="Courier New"/>
                <a:cs typeface="Courier New"/>
                <a:sym typeface="Courier New"/>
              </a:rPr>
              <a:t>android:theme</a:t>
            </a:r>
            <a:r>
              <a:rPr lang="en">
                <a:solidFill>
                  <a:schemeClr val="dk1"/>
                </a:solidFill>
              </a:rPr>
              <a:t> attribute on either the </a:t>
            </a:r>
            <a:r>
              <a:rPr lang="en">
                <a:solidFill>
                  <a:schemeClr val="dk1"/>
                </a:solidFill>
                <a:latin typeface="Courier New"/>
                <a:ea typeface="Courier New"/>
                <a:cs typeface="Courier New"/>
                <a:sym typeface="Courier New"/>
              </a:rPr>
              <a:t>&lt;application&gt;</a:t>
            </a:r>
            <a:r>
              <a:rPr lang="en">
                <a:solidFill>
                  <a:schemeClr val="dk1"/>
                </a:solidFill>
              </a:rPr>
              <a:t> tag or </a:t>
            </a:r>
            <a:r>
              <a:rPr lang="en">
                <a:solidFill>
                  <a:schemeClr val="dk1"/>
                </a:solidFill>
                <a:latin typeface="Courier New"/>
                <a:ea typeface="Courier New"/>
                <a:cs typeface="Courier New"/>
                <a:sym typeface="Courier New"/>
              </a:rPr>
              <a:t>&lt;activity&gt;</a:t>
            </a:r>
            <a:r>
              <a:rPr lang="en">
                <a:solidFill>
                  <a:schemeClr val="dk1"/>
                </a:solidFill>
              </a:rPr>
              <a:t> tag in the </a:t>
            </a:r>
            <a:r>
              <a:rPr lang="en">
                <a:solidFill>
                  <a:schemeClr val="dk1"/>
                </a:solidFill>
                <a:latin typeface="Courier New"/>
                <a:ea typeface="Courier New"/>
                <a:cs typeface="Courier New"/>
                <a:sym typeface="Courier New"/>
              </a:rPr>
              <a:t>AndroidManifest.xml</a:t>
            </a:r>
            <a:r>
              <a:rPr lang="en">
                <a:solidFill>
                  <a:schemeClr val="dk1"/>
                </a:solidFill>
              </a:rPr>
              <a:t> file.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Alternatively, you can apply the theme to a </a:t>
            </a:r>
            <a:r>
              <a:rPr lang="en">
                <a:solidFill>
                  <a:schemeClr val="dk1"/>
                </a:solidFill>
                <a:latin typeface="Courier New"/>
                <a:ea typeface="Courier New"/>
                <a:cs typeface="Courier New"/>
                <a:sym typeface="Courier New"/>
              </a:rPr>
              <a:t>View</a:t>
            </a:r>
            <a:r>
              <a:rPr lang="en">
                <a:solidFill>
                  <a:schemeClr val="dk1"/>
                </a:solidFill>
              </a:rPr>
              <a:t>/</a:t>
            </a:r>
            <a:r>
              <a:rPr lang="en">
                <a:solidFill>
                  <a:schemeClr val="dk1"/>
                </a:solidFill>
                <a:latin typeface="Courier New"/>
                <a:ea typeface="Courier New"/>
                <a:cs typeface="Courier New"/>
                <a:sym typeface="Courier New"/>
              </a:rPr>
              <a:t>ViewGroup</a:t>
            </a:r>
            <a:r>
              <a:rPr lang="en">
                <a:solidFill>
                  <a:schemeClr val="dk1"/>
                </a:solidFill>
              </a:rPr>
              <a:t>, such as the </a:t>
            </a:r>
            <a:r>
              <a:rPr lang="en">
                <a:solidFill>
                  <a:schemeClr val="dk1"/>
                </a:solidFill>
                <a:latin typeface="Courier New"/>
                <a:ea typeface="Courier New"/>
                <a:cs typeface="Courier New"/>
                <a:sym typeface="Courier New"/>
              </a:rPr>
              <a:t>ConstraintLayout</a:t>
            </a:r>
            <a:r>
              <a:rPr lang="en">
                <a:solidFill>
                  <a:schemeClr val="dk1"/>
                </a:solidFill>
              </a:rPr>
              <a:t> in this example.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terms of scope, setting a theme on a </a:t>
            </a:r>
            <a:r>
              <a:rPr lang="en">
                <a:solidFill>
                  <a:schemeClr val="dk1"/>
                </a:solidFill>
                <a:latin typeface="Courier New"/>
                <a:ea typeface="Courier New"/>
                <a:cs typeface="Courier New"/>
                <a:sym typeface="Courier New"/>
              </a:rPr>
              <a:t>ViewGroup</a:t>
            </a:r>
            <a:r>
              <a:rPr lang="en">
                <a:solidFill>
                  <a:schemeClr val="dk1"/>
                </a:solidFill>
              </a:rPr>
              <a:t> applies to all the child views within it. Similarly, setting a theme on an </a:t>
            </a:r>
            <a:r>
              <a:rPr lang="en">
                <a:solidFill>
                  <a:schemeClr val="dk1"/>
                </a:solidFill>
                <a:latin typeface="Courier New"/>
                <a:ea typeface="Courier New"/>
                <a:cs typeface="Courier New"/>
                <a:sym typeface="Courier New"/>
              </a:rPr>
              <a:t>Activity</a:t>
            </a:r>
            <a:r>
              <a:rPr lang="en">
                <a:solidFill>
                  <a:schemeClr val="dk1"/>
                </a:solidFill>
              </a:rPr>
              <a:t> applies to the </a:t>
            </a:r>
            <a:r>
              <a:rPr lang="en">
                <a:solidFill>
                  <a:schemeClr val="dk1"/>
                </a:solidFill>
                <a:latin typeface="Courier New"/>
                <a:ea typeface="Courier New"/>
                <a:cs typeface="Courier New"/>
                <a:sym typeface="Courier New"/>
              </a:rPr>
              <a:t>ViewGroups</a:t>
            </a:r>
            <a:r>
              <a:rPr lang="en">
                <a:solidFill>
                  <a:schemeClr val="dk1"/>
                </a:solidFill>
              </a:rPr>
              <a:t> and </a:t>
            </a:r>
            <a:r>
              <a:rPr lang="en">
                <a:solidFill>
                  <a:schemeClr val="dk1"/>
                </a:solidFill>
                <a:latin typeface="Courier New"/>
                <a:ea typeface="Courier New"/>
                <a:cs typeface="Courier New"/>
                <a:sym typeface="Courier New"/>
              </a:rPr>
              <a:t>Views</a:t>
            </a:r>
            <a:r>
              <a:rPr lang="en">
                <a:solidFill>
                  <a:schemeClr val="dk1"/>
                </a:solidFill>
              </a:rPr>
              <a:t> within its hierarchy.</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9def153d9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9def153d9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more flexible layouts and styles by referring to theme attributes instead of specific resources directly. To refer to a theme attribute, use the syntax </a:t>
            </a:r>
            <a:r>
              <a:rPr lang="en">
                <a:latin typeface="Courier New"/>
                <a:ea typeface="Courier New"/>
                <a:cs typeface="Courier New"/>
                <a:sym typeface="Courier New"/>
              </a:rPr>
              <a:t>?attr/&lt;theme attribute name&gt;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a:t>
            </a:r>
            <a:r>
              <a:rPr lang="en">
                <a:latin typeface="Courier New"/>
                <a:ea typeface="Courier New"/>
                <a:cs typeface="Courier New"/>
                <a:sym typeface="Courier New"/>
              </a:rPr>
              <a:t>LinearLayout</a:t>
            </a:r>
            <a:r>
              <a:rPr lang="en"/>
              <a:t>, instead of setting the background to a specific color, refer to the </a:t>
            </a:r>
            <a:r>
              <a:rPr lang="en">
                <a:latin typeface="Courier New"/>
                <a:ea typeface="Courier New"/>
                <a:cs typeface="Courier New"/>
                <a:sym typeface="Courier New"/>
              </a:rPr>
              <a:t>colorSurface</a:t>
            </a:r>
            <a:r>
              <a:rPr lang="en"/>
              <a:t> theme attribute. This checks the theme for the value of the </a:t>
            </a:r>
            <a:r>
              <a:rPr lang="en">
                <a:latin typeface="Courier New"/>
                <a:ea typeface="Courier New"/>
                <a:cs typeface="Courier New"/>
                <a:sym typeface="Courier New"/>
              </a:rPr>
              <a:t>colorSurface</a:t>
            </a:r>
            <a:r>
              <a:rPr lang="en"/>
              <a:t> attribute. (By the way, </a:t>
            </a:r>
            <a:r>
              <a:rPr lang="en">
                <a:latin typeface="Courier New"/>
                <a:ea typeface="Courier New"/>
                <a:cs typeface="Courier New"/>
                <a:sym typeface="Courier New"/>
              </a:rPr>
              <a:t>colorSurface</a:t>
            </a:r>
            <a:r>
              <a:rPr lang="en"/>
              <a:t> refers to the color used for surfaces like cards, sheets, and menus.) This allows us to define the layout once, but the </a:t>
            </a:r>
            <a:r>
              <a:rPr lang="en">
                <a:latin typeface="Courier New"/>
                <a:ea typeface="Courier New"/>
                <a:cs typeface="Courier New"/>
                <a:sym typeface="Courier New"/>
              </a:rPr>
              <a:t>LinearLayout</a:t>
            </a:r>
            <a:r>
              <a:rPr lang="en"/>
              <a:t> can have a different background color depending on which theme it’s used under.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4CAF50"/>
        </a:solidFill>
      </p:bgPr>
    </p:bg>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4" name="Google Shape;84;p18"/>
          <p:cNvSpPr txBox="1"/>
          <p:nvPr>
            <p:ph idx="1" type="subTitle"/>
          </p:nvPr>
        </p:nvSpPr>
        <p:spPr>
          <a:xfrm>
            <a:off x="311700" y="3096343"/>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AFAFA"/>
              </a:buClr>
              <a:buSzPts val="2800"/>
              <a:buNone/>
              <a:defRPr sz="2800">
                <a:solidFill>
                  <a:srgbClr val="FAFAFA"/>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5" name="Google Shape;85;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86" name="Google Shape;86;p18"/>
          <p:cNvPicPr preferRelativeResize="0"/>
          <p:nvPr/>
        </p:nvPicPr>
        <p:blipFill>
          <a:blip r:embed="rId2">
            <a:alphaModFix/>
          </a:blip>
          <a:stretch>
            <a:fillRect/>
          </a:stretch>
        </p:blipFill>
        <p:spPr>
          <a:xfrm>
            <a:off x="0" y="0"/>
            <a:ext cx="9144000" cy="4681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87" name="Shape 87"/>
        <p:cNvGrpSpPr/>
        <p:nvPr/>
      </p:nvGrpSpPr>
      <p:grpSpPr>
        <a:xfrm>
          <a:off x="0" y="0"/>
          <a:ext cx="0" cy="0"/>
          <a:chOff x="0" y="0"/>
          <a:chExt cx="0" cy="0"/>
        </a:xfrm>
      </p:grpSpPr>
      <p:sp>
        <p:nvSpPr>
          <p:cNvPr id="88" name="Google Shape;88;p19"/>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89" name="Google Shape;89;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90" name="Shape 90"/>
        <p:cNvGrpSpPr/>
        <p:nvPr/>
      </p:nvGrpSpPr>
      <p:grpSpPr>
        <a:xfrm>
          <a:off x="0" y="0"/>
          <a:ext cx="0" cy="0"/>
          <a:chOff x="0" y="0"/>
          <a:chExt cx="0" cy="0"/>
        </a:xfrm>
      </p:grpSpPr>
      <p:sp>
        <p:nvSpPr>
          <p:cNvPr id="91" name="Google Shape;91;p20"/>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2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94" name="Google Shape;94;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74" name="Shape 74"/>
        <p:cNvGrpSpPr/>
        <p:nvPr/>
      </p:nvGrpSpPr>
      <p:grpSpPr>
        <a:xfrm>
          <a:off x="0" y="0"/>
          <a:ext cx="0" cy="0"/>
          <a:chOff x="0" y="0"/>
          <a:chExt cx="0" cy="0"/>
        </a:xfrm>
      </p:grpSpPr>
      <p:pic>
        <p:nvPicPr>
          <p:cNvPr descr="footer.png" id="75" name="Google Shape;75;p17"/>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6" name="Google Shape;7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FFFFFF"/>
              </a:buClr>
              <a:buSzPts val="3600"/>
              <a:buFont typeface="Roboto"/>
              <a:buNone/>
              <a:defRPr b="1" sz="3600">
                <a:solidFill>
                  <a:srgbClr val="FFFFFF"/>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7" name="Google Shape;7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78" name="Google Shape;78;p17"/>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7"/>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81" name="Google Shape;81;p17"/>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9.xml"/><Relationship Id="rId9" Type="http://schemas.openxmlformats.org/officeDocument/2006/relationships/slide" Target="/ppt/slides/slide56.xml"/><Relationship Id="rId5" Type="http://schemas.openxmlformats.org/officeDocument/2006/relationships/slide" Target="/ppt/slides/slide26.xml"/><Relationship Id="rId6" Type="http://schemas.openxmlformats.org/officeDocument/2006/relationships/slide" Target="/ppt/slides/slide36.xml"/><Relationship Id="rId7" Type="http://schemas.openxmlformats.org/officeDocument/2006/relationships/slide" Target="/ppt/slides/slide50.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s://material.io/" TargetMode="Externa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 Id="rId3"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 Id="rId3" Type="http://schemas.openxmlformats.org/officeDocument/2006/relationships/image" Target="../media/image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 Id="rId3" Type="http://schemas.openxmlformats.org/officeDocument/2006/relationships/slide" Target="/ppt/slides/slide3.xml"/><Relationship Id="rId4" Type="http://schemas.openxmlformats.org/officeDocument/2006/relationships/slide" Target="/ppt/slides/slide19.xml"/><Relationship Id="rId5" Type="http://schemas.openxmlformats.org/officeDocument/2006/relationships/slide" Target="/ppt/slides/slide29.xml"/><Relationship Id="rId6" Type="http://schemas.openxmlformats.org/officeDocument/2006/relationships/slide" Target="/ppt/slides/slide36.xml"/><Relationship Id="rId7" Type="http://schemas.openxmlformats.org/officeDocument/2006/relationships/slide" Target="/ppt/slides/slide50.xml"/></Relationships>
</file>

<file path=ppt/slides/_rels/slide58.xml.rels><?xml version="1.0" encoding="UTF-8" standalone="yes"?><Relationships xmlns="http://schemas.openxmlformats.org/package/2006/relationships"><Relationship Id="rId11" Type="http://schemas.openxmlformats.org/officeDocument/2006/relationships/hyperlink" Target="https://medium.com/androiddevelopers/android-styling-themes-overlay-1ffd57745207" TargetMode="External"/><Relationship Id="rId10" Type="http://schemas.openxmlformats.org/officeDocument/2006/relationships/hyperlink" Target="https://medium.com/androiddevelopers/android-styling-prefer-theme-attributes-412caa748774" TargetMode="External"/><Relationship Id="rId13" Type="http://schemas.openxmlformats.org/officeDocument/2006/relationships/hyperlink" Target="https://github.com/google/iosched" TargetMode="External"/><Relationship Id="rId12" Type="http://schemas.openxmlformats.org/officeDocument/2006/relationships/hyperlink" Target="https://github.com/android/sunflower" TargetMode="External"/><Relationship Id="rId1" Type="http://schemas.openxmlformats.org/officeDocument/2006/relationships/slideLayout" Target="../slideLayouts/slideLayout17.xml"/><Relationship Id="rId2" Type="http://schemas.openxmlformats.org/officeDocument/2006/relationships/notesSlide" Target="../notesSlides/notesSlide58.xml"/><Relationship Id="rId3" Type="http://schemas.openxmlformats.org/officeDocument/2006/relationships/hyperlink" Target="https://material.io/" TargetMode="External"/><Relationship Id="rId4" Type="http://schemas.openxmlformats.org/officeDocument/2006/relationships/hyperlink" Target="https://material.io/components" TargetMode="External"/><Relationship Id="rId9" Type="http://schemas.openxmlformats.org/officeDocument/2006/relationships/hyperlink" Target="https://medium.com/androiddevelopers/android-styling-common-theme-attributes-8f7c50c9eaba" TargetMode="External"/><Relationship Id="rId14" Type="http://schemas.openxmlformats.org/officeDocument/2006/relationships/hyperlink" Target="https://github.com/android" TargetMode="External"/><Relationship Id="rId5" Type="http://schemas.openxmlformats.org/officeDocument/2006/relationships/hyperlink" Target="https://material.io/design/color/the-color-system.html#tools-for-picking-colors" TargetMode="External"/><Relationship Id="rId6" Type="http://schemas.openxmlformats.org/officeDocument/2006/relationships/hyperlink" Target="https://material.io/design/color/dark-theme.html" TargetMode="External"/><Relationship Id="rId7" Type="http://schemas.openxmlformats.org/officeDocument/2006/relationships/hyperlink" Target="https://developer.android.com/guide/topics/resources/localization" TargetMode="External"/><Relationship Id="rId8" Type="http://schemas.openxmlformats.org/officeDocument/2006/relationships/hyperlink" Target="https://medium.com/androiddevelopers/android-styling-themes-vs-styles-ebe05f91757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3" TargetMode="Externa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txBox="1"/>
          <p:nvPr/>
        </p:nvSpPr>
        <p:spPr>
          <a:xfrm>
            <a:off x="784275" y="1709000"/>
            <a:ext cx="4139400" cy="2697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13: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UI design</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Styles</a:t>
            </a:r>
            <a:endParaRPr/>
          </a:p>
        </p:txBody>
      </p:sp>
      <p:sp>
        <p:nvSpPr>
          <p:cNvPr id="176" name="Google Shape;176;p30"/>
          <p:cNvSpPr txBox="1"/>
          <p:nvPr>
            <p:ph idx="1" type="body"/>
          </p:nvPr>
        </p:nvSpPr>
        <p:spPr>
          <a:xfrm>
            <a:off x="311700" y="14572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style is a collection of view attributes, specific to a</a:t>
            </a:r>
            <a:br>
              <a:rPr lang="en" sz="2200"/>
            </a:br>
            <a:r>
              <a:rPr lang="en" sz="2200"/>
              <a:t>type of view</a:t>
            </a:r>
            <a:endParaRPr sz="2200"/>
          </a:p>
          <a:p>
            <a:pPr indent="-368300" lvl="0" marL="457200" rtl="0" algn="l">
              <a:spcBef>
                <a:spcPts val="1000"/>
              </a:spcBef>
              <a:spcAft>
                <a:spcPts val="0"/>
              </a:spcAft>
              <a:buSzPts val="2200"/>
              <a:buChar char="●"/>
            </a:pPr>
            <a:r>
              <a:rPr lang="en" sz="2200"/>
              <a:t>Use a style to create a collection of reusable styling information, such as font size or colors</a:t>
            </a:r>
            <a:endParaRPr sz="2200"/>
          </a:p>
          <a:p>
            <a:pPr indent="-368300" lvl="0" marL="457200" rtl="0" algn="l">
              <a:spcBef>
                <a:spcPts val="1000"/>
              </a:spcBef>
              <a:spcAft>
                <a:spcPts val="1000"/>
              </a:spcAft>
              <a:buSzPts val="2200"/>
              <a:buChar char="●"/>
            </a:pPr>
            <a:r>
              <a:rPr lang="en" sz="2200"/>
              <a:t>Good for declaring small sets of common designs used throughout your app</a:t>
            </a:r>
            <a:endParaRPr sz="2200"/>
          </a:p>
        </p:txBody>
      </p:sp>
      <p:sp>
        <p:nvSpPr>
          <p:cNvPr id="177" name="Google Shape;177;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style</a:t>
            </a:r>
            <a:endParaRPr/>
          </a:p>
        </p:txBody>
      </p:sp>
      <p:sp>
        <p:nvSpPr>
          <p:cNvPr id="183" name="Google Shape;183;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1"/>
          <p:cNvSpPr txBox="1"/>
          <p:nvPr/>
        </p:nvSpPr>
        <p:spPr>
          <a:xfrm>
            <a:off x="363625" y="1697691"/>
            <a:ext cx="83007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&gt;#00FF00&lt;/item&gt;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185" name="Google Shape;185;p31"/>
          <p:cNvSpPr txBox="1"/>
          <p:nvPr/>
        </p:nvSpPr>
        <p:spPr>
          <a:xfrm>
            <a:off x="342900" y="12254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style</a:t>
            </a:r>
            <a:endParaRPr/>
          </a:p>
        </p:txBody>
      </p:sp>
      <p:sp>
        <p:nvSpPr>
          <p:cNvPr id="191" name="Google Shape;191;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2"/>
          <p:cNvSpPr txBox="1"/>
          <p:nvPr/>
        </p:nvSpPr>
        <p:spPr>
          <a:xfrm>
            <a:off x="311700" y="1875120"/>
            <a:ext cx="8364000" cy="1477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style=</a:t>
            </a:r>
            <a:r>
              <a:rPr lang="en" sz="1800">
                <a:solidFill>
                  <a:srgbClr val="388E3C"/>
                </a:solidFill>
                <a:latin typeface="Consolas"/>
                <a:ea typeface="Consolas"/>
                <a:cs typeface="Consolas"/>
                <a:sym typeface="Consolas"/>
              </a:rPr>
              <a:t>"@style/DescriptionStyle"</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"@string/description_text"</a:t>
            </a:r>
            <a:r>
              <a:rPr lang="en" sz="1800">
                <a:solidFill>
                  <a:srgbClr val="37474F"/>
                </a:solidFill>
                <a:latin typeface="Consolas"/>
                <a:ea typeface="Consolas"/>
                <a:cs typeface="Consolas"/>
                <a:sym typeface="Consolas"/>
              </a:rPr>
              <a:t> /&gt;</a:t>
            </a:r>
            <a:endParaRPr sz="1800">
              <a:latin typeface="Consolas"/>
              <a:ea typeface="Consolas"/>
              <a:cs typeface="Consolas"/>
              <a:sym typeface="Consolas"/>
            </a:endParaRPr>
          </a:p>
          <a:p>
            <a:pPr indent="0" lvl="0" marL="0" rtl="0" algn="l">
              <a:lnSpc>
                <a:spcPct val="95000"/>
              </a:lnSpc>
              <a:spcBef>
                <a:spcPts val="0"/>
              </a:spcBef>
              <a:spcAft>
                <a:spcPts val="0"/>
              </a:spcAft>
              <a:buNone/>
            </a:pPr>
            <a:r>
              <a:t/>
            </a:r>
            <a:endParaRPr sz="1800">
              <a:latin typeface="Consolas"/>
              <a:ea typeface="Consolas"/>
              <a:cs typeface="Consolas"/>
              <a:sym typeface="Consolas"/>
            </a:endParaRPr>
          </a:p>
        </p:txBody>
      </p:sp>
      <p:sp>
        <p:nvSpPr>
          <p:cNvPr id="193" name="Google Shape;193;p32"/>
          <p:cNvSpPr txBox="1"/>
          <p:nvPr/>
        </p:nvSpPr>
        <p:spPr>
          <a:xfrm>
            <a:off x="326675" y="132387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On a view in a layout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style</a:t>
            </a:r>
            <a:endParaRPr/>
          </a:p>
        </p:txBody>
      </p:sp>
      <p:sp>
        <p:nvSpPr>
          <p:cNvPr id="199" name="Google Shape;19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0" name="Google Shape;200;p33"/>
          <p:cNvSpPr txBox="1"/>
          <p:nvPr/>
        </p:nvSpPr>
        <p:spPr>
          <a:xfrm>
            <a:off x="363625" y="1697700"/>
            <a:ext cx="8780400" cy="14061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"DescriptionStyle"</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"android:textColor"</a:t>
            </a:r>
            <a:r>
              <a:rPr lang="en" sz="1800">
                <a:solidFill>
                  <a:srgbClr val="37474F"/>
                </a:solidFill>
                <a:latin typeface="Consolas"/>
                <a:ea typeface="Consolas"/>
                <a:cs typeface="Consolas"/>
                <a:sym typeface="Consolas"/>
              </a:rPr>
              <a:t>&gt;</a:t>
            </a:r>
            <a:r>
              <a:rPr b="1" lang="en" sz="1800">
                <a:solidFill>
                  <a:srgbClr val="37474F"/>
                </a:solidFill>
                <a:latin typeface="Consolas"/>
                <a:ea typeface="Consolas"/>
                <a:cs typeface="Consolas"/>
                <a:sym typeface="Consolas"/>
              </a:rPr>
              <a:t>?attr/colorOnSurface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&gt;16sp&lt;/item&gt;</a:t>
            </a:r>
            <a:endParaRPr sz="1800">
              <a:solidFill>
                <a:srgbClr val="37474F"/>
              </a:solidFill>
              <a:latin typeface="Consolas"/>
              <a:ea typeface="Consolas"/>
              <a:cs typeface="Consolas"/>
              <a:sym typeface="Consolas"/>
            </a:endParaRPr>
          </a:p>
          <a:p>
            <a:pPr indent="0" lvl="0" marL="0" rtl="0" algn="l">
              <a:lnSpc>
                <a:spcPct val="95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01" name="Google Shape;201;p33"/>
          <p:cNvSpPr txBox="1"/>
          <p:nvPr/>
        </p:nvSpPr>
        <p:spPr>
          <a:xfrm>
            <a:off x="342900" y="1149225"/>
            <a:ext cx="51981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res/values/styles.xml</a:t>
            </a:r>
            <a:r>
              <a:rPr lang="en" sz="1800">
                <a:solidFill>
                  <a:schemeClr val="dk1"/>
                </a:solidFill>
                <a:latin typeface="Roboto"/>
                <a:ea typeface="Roboto"/>
                <a:cs typeface="Roboto"/>
                <a:sym typeface="Roboto"/>
              </a:rPr>
              <a:t>: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attributes</a:t>
            </a:r>
            <a:endParaRPr/>
          </a:p>
        </p:txBody>
      </p:sp>
      <p:sp>
        <p:nvSpPr>
          <p:cNvPr id="207" name="Google Shape;207;p34"/>
          <p:cNvSpPr txBox="1"/>
          <p:nvPr>
            <p:ph idx="1" type="body"/>
          </p:nvPr>
        </p:nvSpPr>
        <p:spPr>
          <a:xfrm>
            <a:off x="311700" y="15334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 view attributes to set attributes explicitly for each view</a:t>
            </a:r>
            <a:endParaRPr sz="2200"/>
          </a:p>
          <a:p>
            <a:pPr indent="-368300" lvl="0" marL="457200" rtl="0" algn="l">
              <a:spcBef>
                <a:spcPts val="1000"/>
              </a:spcBef>
              <a:spcAft>
                <a:spcPts val="0"/>
              </a:spcAft>
              <a:buSzPts val="2200"/>
              <a:buChar char="●"/>
            </a:pPr>
            <a:r>
              <a:rPr lang="en" sz="2200"/>
              <a:t>You can use every property that can be set via styles or themes</a:t>
            </a:r>
            <a:endParaRPr sz="2200"/>
          </a:p>
          <a:p>
            <a:pPr indent="-368300" lvl="0" marL="457200" rtl="0" algn="l">
              <a:spcBef>
                <a:spcPts val="1000"/>
              </a:spcBef>
              <a:spcAft>
                <a:spcPts val="1000"/>
              </a:spcAft>
              <a:buSzPts val="2200"/>
              <a:buChar char="●"/>
            </a:pPr>
            <a:r>
              <a:rPr lang="en" sz="2200"/>
              <a:t>Use for custom or one-off designs such as margins, paddings, or constraints</a:t>
            </a:r>
            <a:endParaRPr sz="2200"/>
          </a:p>
        </p:txBody>
      </p:sp>
      <p:sp>
        <p:nvSpPr>
          <p:cNvPr id="208" name="Google Shape;20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directory</a:t>
            </a:r>
            <a:endParaRPr/>
          </a:p>
        </p:txBody>
      </p:sp>
      <p:sp>
        <p:nvSpPr>
          <p:cNvPr id="214" name="Google Shape;214;p35"/>
          <p:cNvSpPr txBox="1"/>
          <p:nvPr>
            <p:ph idx="1" type="body"/>
          </p:nvPr>
        </p:nvSpPr>
        <p:spPr>
          <a:xfrm>
            <a:off x="311700" y="1051937"/>
            <a:ext cx="8520600" cy="3193800"/>
          </a:xfrm>
          <a:prstGeom prst="rect">
            <a:avLst/>
          </a:prstGeom>
        </p:spPr>
        <p:txBody>
          <a:bodyPr anchorCtr="0" anchor="t" bIns="91425" lIns="91425" spcFirstLastPara="1" rIns="91425" wrap="square" tIns="91425">
            <a:noAutofit/>
          </a:bodyPr>
          <a:lstStyle/>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res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drawable-*</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layout</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menu</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mipmap-*</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navigation</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colors.xml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dimens.xml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strings.xml</a:t>
            </a:r>
            <a:endParaRPr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styles.xml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 </a:t>
            </a:r>
            <a:r>
              <a:rPr b="1" lang="en" sz="1700">
                <a:solidFill>
                  <a:schemeClr val="dk1"/>
                </a:solidFill>
                <a:latin typeface="Courier New"/>
                <a:ea typeface="Courier New"/>
                <a:cs typeface="Courier New"/>
                <a:sym typeface="Courier New"/>
              </a:rPr>
              <a:t>themes.xml</a:t>
            </a:r>
            <a:endParaRPr b="1" sz="1700">
              <a:solidFill>
                <a:schemeClr val="dk1"/>
              </a:solidFill>
              <a:latin typeface="Courier New"/>
              <a:ea typeface="Courier New"/>
              <a:cs typeface="Courier New"/>
              <a:sym typeface="Courier New"/>
            </a:endParaRPr>
          </a:p>
          <a:p>
            <a:pPr indent="0" lvl="0" marL="0" rtl="0" algn="l">
              <a:lnSpc>
                <a:spcPct val="93000"/>
              </a:lnSpc>
              <a:spcBef>
                <a:spcPts val="0"/>
              </a:spcBef>
              <a:spcAft>
                <a:spcPts val="0"/>
              </a:spcAft>
              <a:buClr>
                <a:schemeClr val="dk1"/>
              </a:buClr>
              <a:buSzPts val="1100"/>
              <a:buFont typeface="Arial"/>
              <a:buNone/>
            </a:pPr>
            <a:r>
              <a:rPr lang="en" sz="1700">
                <a:solidFill>
                  <a:schemeClr val="dk1"/>
                </a:solidFill>
                <a:latin typeface="Courier New"/>
                <a:ea typeface="Courier New"/>
                <a:cs typeface="Courier New"/>
                <a:sym typeface="Courier New"/>
              </a:rPr>
              <a:t>   └── values-*</a:t>
            </a:r>
            <a:endParaRPr sz="1700">
              <a:solidFill>
                <a:schemeClr val="dk1"/>
              </a:solidFill>
              <a:latin typeface="Times New Roman"/>
              <a:ea typeface="Times New Roman"/>
              <a:cs typeface="Times New Roman"/>
              <a:sym typeface="Times New Roman"/>
            </a:endParaRPr>
          </a:p>
          <a:p>
            <a:pPr indent="0" lvl="0" marL="0" rtl="0" algn="l">
              <a:lnSpc>
                <a:spcPct val="93000"/>
              </a:lnSpc>
              <a:spcBef>
                <a:spcPts val="0"/>
              </a:spcBef>
              <a:spcAft>
                <a:spcPts val="0"/>
              </a:spcAft>
              <a:buNone/>
            </a:pPr>
            <a:r>
              <a:t/>
            </a:r>
            <a:endParaRPr sz="1700"/>
          </a:p>
        </p:txBody>
      </p:sp>
      <p:sp>
        <p:nvSpPr>
          <p:cNvPr id="215" name="Google Shape;21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Provide alternative resources</a:t>
            </a:r>
            <a:endParaRPr/>
          </a:p>
        </p:txBody>
      </p:sp>
      <p:sp>
        <p:nvSpPr>
          <p:cNvPr id="221" name="Google Shape;221;p36"/>
          <p:cNvSpPr txBox="1"/>
          <p:nvPr>
            <p:ph idx="1" type="body"/>
          </p:nvPr>
        </p:nvSpPr>
        <p:spPr>
          <a:xfrm>
            <a:off x="311700" y="1228675"/>
            <a:ext cx="42561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chemeClr val="dk1"/>
                </a:solidFill>
                <a:latin typeface="Courier New"/>
                <a:ea typeface="Courier New"/>
                <a:cs typeface="Courier New"/>
                <a:sym typeface="Courier New"/>
              </a:rPr>
              <a:t>res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colors.xml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strings.xml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styles.xml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 themes.xml</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values-b+es</a:t>
            </a:r>
            <a:br>
              <a:rPr lang="en" sz="1800">
                <a:solidFill>
                  <a:schemeClr val="dk1"/>
                </a:solidFill>
                <a:latin typeface="Courier New"/>
                <a:ea typeface="Courier New"/>
                <a:cs typeface="Courier New"/>
                <a:sym typeface="Courier New"/>
              </a:rPr>
            </a:br>
            <a:r>
              <a:rPr lang="en" sz="1800">
                <a:solidFill>
                  <a:schemeClr val="dk1"/>
                </a:solidFill>
                <a:latin typeface="Courier New"/>
                <a:ea typeface="Courier New"/>
                <a:cs typeface="Courier New"/>
                <a:sym typeface="Courier New"/>
              </a:rPr>
              <a:t>   │   ├── strings.xml  </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values-night</a:t>
            </a:r>
            <a:endParaRPr sz="1800">
              <a:solidFill>
                <a:schemeClr val="dk1"/>
              </a:solidFill>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 themes.xml </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p:txBody>
      </p:sp>
      <p:sp>
        <p:nvSpPr>
          <p:cNvPr id="222" name="Google Shape;222;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6"/>
          <p:cNvSpPr txBox="1"/>
          <p:nvPr/>
        </p:nvSpPr>
        <p:spPr>
          <a:xfrm>
            <a:off x="4148025" y="3059624"/>
            <a:ext cx="45852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595"/>
              </a:spcAft>
              <a:buNone/>
            </a:pPr>
            <a:r>
              <a:rPr lang="en" sz="1800">
                <a:solidFill>
                  <a:schemeClr val="dk1"/>
                </a:solidFill>
                <a:latin typeface="Roboto"/>
                <a:ea typeface="Roboto"/>
                <a:cs typeface="Roboto"/>
                <a:sym typeface="Roboto"/>
              </a:rPr>
              <a:t>U</a:t>
            </a:r>
            <a:r>
              <a:rPr lang="en" sz="1800">
                <a:solidFill>
                  <a:schemeClr val="dk1"/>
                </a:solidFill>
                <a:latin typeface="Roboto"/>
                <a:ea typeface="Roboto"/>
                <a:cs typeface="Roboto"/>
                <a:sym typeface="Roboto"/>
              </a:rPr>
              <a:t>se </a:t>
            </a:r>
            <a:r>
              <a:rPr lang="en" sz="1800">
                <a:solidFill>
                  <a:schemeClr val="dk1"/>
                </a:solidFill>
                <a:latin typeface="Roboto"/>
                <a:ea typeface="Roboto"/>
                <a:cs typeface="Roboto"/>
                <a:sym typeface="Roboto"/>
              </a:rPr>
              <a:t>when device locale is set to Spanish</a:t>
            </a:r>
            <a:endParaRPr>
              <a:latin typeface="Courier New"/>
              <a:ea typeface="Courier New"/>
              <a:cs typeface="Courier New"/>
              <a:sym typeface="Courier New"/>
            </a:endParaRPr>
          </a:p>
        </p:txBody>
      </p:sp>
      <p:sp>
        <p:nvSpPr>
          <p:cNvPr id="224" name="Google Shape;224;p36"/>
          <p:cNvSpPr txBox="1"/>
          <p:nvPr/>
        </p:nvSpPr>
        <p:spPr>
          <a:xfrm>
            <a:off x="4160147" y="3562642"/>
            <a:ext cx="46830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Use when night mode is turned on</a:t>
            </a:r>
            <a:endParaRPr>
              <a:latin typeface="Roboto"/>
              <a:ea typeface="Roboto"/>
              <a:cs typeface="Roboto"/>
              <a:sym typeface="Roboto"/>
            </a:endParaRPr>
          </a:p>
        </p:txBody>
      </p:sp>
      <p:cxnSp>
        <p:nvCxnSpPr>
          <p:cNvPr id="225" name="Google Shape;225;p36"/>
          <p:cNvCxnSpPr/>
          <p:nvPr/>
        </p:nvCxnSpPr>
        <p:spPr>
          <a:xfrm rot="10800000">
            <a:off x="3653100" y="3276849"/>
            <a:ext cx="460500" cy="0"/>
          </a:xfrm>
          <a:prstGeom prst="straightConnector1">
            <a:avLst/>
          </a:prstGeom>
          <a:noFill/>
          <a:ln cap="flat" cmpd="sng" w="28575">
            <a:solidFill>
              <a:srgbClr val="202124"/>
            </a:solidFill>
            <a:prstDash val="solid"/>
            <a:round/>
            <a:headEnd len="med" w="med" type="none"/>
            <a:tailEnd len="med" w="med" type="triangle"/>
          </a:ln>
        </p:spPr>
      </p:cxnSp>
      <p:cxnSp>
        <p:nvCxnSpPr>
          <p:cNvPr id="226" name="Google Shape;226;p36"/>
          <p:cNvCxnSpPr/>
          <p:nvPr/>
        </p:nvCxnSpPr>
        <p:spPr>
          <a:xfrm rot="10800000">
            <a:off x="3665217" y="3816058"/>
            <a:ext cx="460500" cy="0"/>
          </a:xfrm>
          <a:prstGeom prst="straightConnector1">
            <a:avLst/>
          </a:prstGeom>
          <a:noFill/>
          <a:ln cap="flat" cmpd="sng" w="28575">
            <a:solidFill>
              <a:srgbClr val="202124"/>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 resources</a:t>
            </a:r>
            <a:endParaRPr/>
          </a:p>
        </p:txBody>
      </p:sp>
      <p:sp>
        <p:nvSpPr>
          <p:cNvPr id="232" name="Google Shape;232;p37"/>
          <p:cNvSpPr txBox="1"/>
          <p:nvPr>
            <p:ph idx="1" type="body"/>
          </p:nvPr>
        </p:nvSpPr>
        <p:spPr>
          <a:xfrm>
            <a:off x="311700" y="1002116"/>
            <a:ext cx="8520600" cy="4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way to name and standardize colors throughout your app</a:t>
            </a:r>
            <a:endParaRPr sz="1800"/>
          </a:p>
        </p:txBody>
      </p:sp>
      <p:sp>
        <p:nvSpPr>
          <p:cNvPr id="233" name="Google Shape;233;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7"/>
          <p:cNvSpPr txBox="1"/>
          <p:nvPr/>
        </p:nvSpPr>
        <p:spPr>
          <a:xfrm>
            <a:off x="311700" y="1393250"/>
            <a:ext cx="5547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res/values/colors.xml</a:t>
            </a:r>
            <a:r>
              <a:rPr lang="en" sz="1800">
                <a:latin typeface="Roboto"/>
                <a:ea typeface="Roboto"/>
                <a:cs typeface="Roboto"/>
                <a:sym typeface="Roboto"/>
              </a:rPr>
              <a:t>:</a:t>
            </a:r>
            <a:endParaRPr sz="1800">
              <a:latin typeface="Roboto"/>
              <a:ea typeface="Roboto"/>
              <a:cs typeface="Roboto"/>
              <a:sym typeface="Roboto"/>
            </a:endParaRPr>
          </a:p>
        </p:txBody>
      </p:sp>
      <p:sp>
        <p:nvSpPr>
          <p:cNvPr id="235" name="Google Shape;235;p37"/>
          <p:cNvSpPr txBox="1"/>
          <p:nvPr/>
        </p:nvSpPr>
        <p:spPr>
          <a:xfrm>
            <a:off x="311700" y="1734175"/>
            <a:ext cx="8318100" cy="231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"purple_200"</a:t>
            </a:r>
            <a:r>
              <a:rPr lang="en" sz="1800">
                <a:latin typeface="Consolas"/>
                <a:ea typeface="Consolas"/>
                <a:cs typeface="Consolas"/>
                <a:sym typeface="Consolas"/>
              </a:rPr>
              <a:t>&gt;#FFBB86FC&lt;/color&gt;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"purple_500"</a:t>
            </a:r>
            <a:r>
              <a:rPr lang="en" sz="1800">
                <a:latin typeface="Consolas"/>
                <a:ea typeface="Consolas"/>
                <a:cs typeface="Consolas"/>
                <a:sym typeface="Consolas"/>
              </a:rPr>
              <a:t>&gt;#FF6200EE&lt;/color&gt;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"purple_700"</a:t>
            </a:r>
            <a:r>
              <a:rPr lang="en" sz="1800">
                <a:latin typeface="Consolas"/>
                <a:ea typeface="Consolas"/>
                <a:cs typeface="Consolas"/>
                <a:sym typeface="Consolas"/>
              </a:rPr>
              <a:t>&gt;#FF3700B3&lt;/color&gt;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"teal_200"</a:t>
            </a:r>
            <a:r>
              <a:rPr lang="en" sz="1800">
                <a:latin typeface="Consolas"/>
                <a:ea typeface="Consolas"/>
                <a:cs typeface="Consolas"/>
                <a:sym typeface="Consolas"/>
              </a:rPr>
              <a:t>&gt;#FF03DAC5&lt;/color&gt;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&lt;color name=</a:t>
            </a:r>
            <a:r>
              <a:rPr lang="en" sz="1800">
                <a:solidFill>
                  <a:srgbClr val="388E3C"/>
                </a:solidFill>
                <a:latin typeface="Consolas"/>
                <a:ea typeface="Consolas"/>
                <a:cs typeface="Consolas"/>
                <a:sym typeface="Consolas"/>
              </a:rPr>
              <a:t>"teal_700"</a:t>
            </a:r>
            <a:r>
              <a:rPr lang="en" sz="1800">
                <a:latin typeface="Consolas"/>
                <a:ea typeface="Consolas"/>
                <a:cs typeface="Consolas"/>
                <a:sym typeface="Consolas"/>
              </a:rPr>
              <a:t>&gt;#FF018786&lt;/color&gt;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36" name="Google Shape;236;p37"/>
          <p:cNvSpPr/>
          <p:nvPr/>
        </p:nvSpPr>
        <p:spPr>
          <a:xfrm>
            <a:off x="311700" y="4120300"/>
            <a:ext cx="8520600" cy="3936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Specified as hexadecimal colors in form of </a:t>
            </a:r>
            <a:r>
              <a:rPr lang="en" sz="1800">
                <a:solidFill>
                  <a:schemeClr val="dk1"/>
                </a:solidFill>
                <a:latin typeface="Courier New"/>
                <a:ea typeface="Courier New"/>
                <a:cs typeface="Courier New"/>
                <a:sym typeface="Courier New"/>
              </a:rPr>
              <a:t>#AARRGGBB</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Dimension resources</a:t>
            </a:r>
            <a:endParaRPr/>
          </a:p>
        </p:txBody>
      </p:sp>
      <p:sp>
        <p:nvSpPr>
          <p:cNvPr id="242" name="Google Shape;242;p38"/>
          <p:cNvSpPr txBox="1"/>
          <p:nvPr>
            <p:ph idx="1" type="body"/>
          </p:nvPr>
        </p:nvSpPr>
        <p:spPr>
          <a:xfrm>
            <a:off x="211275" y="1105050"/>
            <a:ext cx="8520600" cy="3543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p>
          <a:p>
            <a:pPr indent="-342900" lvl="0" marL="457200" rtl="0" algn="l">
              <a:spcBef>
                <a:spcPts val="1000"/>
              </a:spcBef>
              <a:spcAft>
                <a:spcPts val="0"/>
              </a:spcAft>
              <a:buSzPts val="1800"/>
              <a:buChar char="●"/>
            </a:pPr>
            <a:r>
              <a:rPr lang="en" sz="1800"/>
              <a:t>Declare your dimension values in </a:t>
            </a:r>
            <a:r>
              <a:rPr lang="en" sz="1800">
                <a:latin typeface="Courier New"/>
                <a:ea typeface="Courier New"/>
                <a:cs typeface="Courier New"/>
                <a:sym typeface="Courier New"/>
              </a:rPr>
              <a:t>res/values/dimens.xml</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0" lvl="0" marL="0" rtl="0" algn="l">
              <a:spcBef>
                <a:spcPts val="1000"/>
              </a:spcBef>
              <a:spcAft>
                <a:spcPts val="0"/>
              </a:spcAft>
              <a:buNone/>
            </a:pPr>
            <a:r>
              <a:t/>
            </a:r>
            <a:endParaRPr sz="800"/>
          </a:p>
          <a:p>
            <a:pPr indent="-342900" lvl="0" marL="457200" rtl="0" algn="l">
              <a:spcBef>
                <a:spcPts val="1000"/>
              </a:spcBef>
              <a:spcAft>
                <a:spcPts val="1000"/>
              </a:spcAft>
              <a:buSzPts val="1800"/>
              <a:buChar char="●"/>
            </a:pPr>
            <a:r>
              <a:rPr lang="en" sz="1800"/>
              <a:t>Refer to them as </a:t>
            </a:r>
            <a:r>
              <a:rPr lang="en" sz="1800">
                <a:latin typeface="Courier New"/>
                <a:ea typeface="Courier New"/>
                <a:cs typeface="Courier New"/>
                <a:sym typeface="Courier New"/>
              </a:rPr>
              <a:t>@dimen/&lt;name&gt;</a:t>
            </a:r>
            <a:r>
              <a:rPr lang="en" sz="1800"/>
              <a:t> in layouts or </a:t>
            </a:r>
            <a:r>
              <a:rPr lang="en" sz="1800">
                <a:latin typeface="Courier New"/>
                <a:ea typeface="Courier New"/>
                <a:cs typeface="Courier New"/>
                <a:sym typeface="Courier New"/>
              </a:rPr>
              <a:t>R.dimen.&lt;name&gt;</a:t>
            </a:r>
            <a:r>
              <a:rPr lang="en" sz="1800"/>
              <a:t> in code:</a:t>
            </a:r>
            <a:endParaRPr sz="1800"/>
          </a:p>
        </p:txBody>
      </p:sp>
      <p:sp>
        <p:nvSpPr>
          <p:cNvPr id="243" name="Google Shape;243;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8"/>
          <p:cNvSpPr txBox="1"/>
          <p:nvPr/>
        </p:nvSpPr>
        <p:spPr>
          <a:xfrm>
            <a:off x="622675" y="18884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&lt;dimen name=</a:t>
            </a:r>
            <a:r>
              <a:rPr lang="en" sz="1800">
                <a:solidFill>
                  <a:srgbClr val="388E3C"/>
                </a:solidFill>
                <a:latin typeface="Consolas"/>
                <a:ea typeface="Consolas"/>
                <a:cs typeface="Consolas"/>
                <a:sym typeface="Consolas"/>
              </a:rPr>
              <a:t>"top_margin"</a:t>
            </a:r>
            <a:r>
              <a:rPr lang="en" sz="1800">
                <a:latin typeface="Consolas"/>
                <a:ea typeface="Consolas"/>
                <a:cs typeface="Consolas"/>
                <a:sym typeface="Consolas"/>
              </a:rPr>
              <a:t>&gt;16dp&lt;/dimen&gt;</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&lt;/resources&gt;</a:t>
            </a:r>
            <a:endParaRPr sz="1800">
              <a:latin typeface="Consolas"/>
              <a:ea typeface="Consolas"/>
              <a:cs typeface="Consolas"/>
              <a:sym typeface="Consolas"/>
            </a:endParaRPr>
          </a:p>
        </p:txBody>
      </p:sp>
      <p:sp>
        <p:nvSpPr>
          <p:cNvPr id="245" name="Google Shape;245;p38"/>
          <p:cNvSpPr txBox="1"/>
          <p:nvPr/>
        </p:nvSpPr>
        <p:spPr>
          <a:xfrm>
            <a:off x="622675" y="3614725"/>
            <a:ext cx="8318100" cy="11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&lt;TextView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    android:layout_marginTop=</a:t>
            </a:r>
            <a:r>
              <a:rPr lang="en" sz="1800">
                <a:solidFill>
                  <a:srgbClr val="388E3C"/>
                </a:solidFill>
                <a:latin typeface="Consolas"/>
                <a:ea typeface="Consolas"/>
                <a:cs typeface="Consolas"/>
                <a:sym typeface="Consolas"/>
              </a:rPr>
              <a:t>"@dimen/top_margin"</a:t>
            </a:r>
            <a:r>
              <a:rPr lang="en" sz="1800">
                <a:latin typeface="Consolas"/>
                <a:ea typeface="Consolas"/>
                <a:cs typeface="Consolas"/>
                <a:sym typeface="Consolas"/>
              </a:rPr>
              <a:t> /&gt;</a:t>
            </a:r>
            <a:endParaRPr sz="1800">
              <a:latin typeface="Consolas"/>
              <a:ea typeface="Consolas"/>
              <a:cs typeface="Consolas"/>
              <a:sym typeface="Consolas"/>
            </a:endParaRPr>
          </a:p>
        </p:txBody>
      </p:sp>
      <p:sp>
        <p:nvSpPr>
          <p:cNvPr id="246" name="Google Shape;246;p38"/>
          <p:cNvSpPr txBox="1"/>
          <p:nvPr/>
        </p:nvSpPr>
        <p:spPr>
          <a:xfrm>
            <a:off x="311700" y="1067275"/>
            <a:ext cx="9282600" cy="49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A way to name and standardize dimension values in your layouts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Typography</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106" name="Google Shape;10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13: App UI design</a:t>
            </a:r>
            <a:endParaRPr sz="2000">
              <a:latin typeface="Courier New"/>
              <a:ea typeface="Courier New"/>
              <a:cs typeface="Courier New"/>
              <a:sym typeface="Courier New"/>
            </a:endParaRPr>
          </a:p>
          <a:p>
            <a:pPr indent="-355600" lvl="0" marL="457200" rtl="0" algn="l">
              <a:spcBef>
                <a:spcPts val="1000"/>
              </a:spcBef>
              <a:spcAft>
                <a:spcPts val="0"/>
              </a:spcAft>
              <a:buSzPts val="2000"/>
              <a:buChar char="●"/>
            </a:pPr>
            <a:r>
              <a:rPr lang="en" sz="2000" u="sng">
                <a:solidFill>
                  <a:schemeClr val="hlink"/>
                </a:solidFill>
                <a:hlinkClick action="ppaction://hlinksldjump" r:id="rId3"/>
              </a:rPr>
              <a:t>Android styling</a:t>
            </a:r>
            <a:endParaRPr/>
          </a:p>
          <a:p>
            <a:pPr indent="-355600" lvl="0" marL="457200" rtl="0" algn="l">
              <a:spcBef>
                <a:spcPts val="0"/>
              </a:spcBef>
              <a:spcAft>
                <a:spcPts val="0"/>
              </a:spcAft>
              <a:buSzPts val="2000"/>
              <a:buChar char="●"/>
            </a:pPr>
            <a:r>
              <a:rPr lang="en" sz="2000" u="sng">
                <a:solidFill>
                  <a:schemeClr val="hlink"/>
                </a:solidFill>
                <a:hlinkClick action="ppaction://hlinksldjump" r:id="rId4"/>
              </a:rPr>
              <a:t>Typography</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Material Design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Material Components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Localization</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Example apps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9"/>
              </a:rPr>
              <a:t>Summary</a:t>
            </a:r>
            <a:endParaRPr sz="2000"/>
          </a:p>
        </p:txBody>
      </p:sp>
      <p:sp>
        <p:nvSpPr>
          <p:cNvPr id="107" name="Google Shape;10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Scale-independent pixels (sp)</a:t>
            </a:r>
            <a:endParaRPr/>
          </a:p>
        </p:txBody>
      </p:sp>
      <p:sp>
        <p:nvSpPr>
          <p:cNvPr id="258" name="Google Shape;258;p40"/>
          <p:cNvSpPr txBox="1"/>
          <p:nvPr>
            <p:ph idx="1" type="body"/>
          </p:nvPr>
        </p:nvSpPr>
        <p:spPr>
          <a:xfrm>
            <a:off x="201250" y="1446875"/>
            <a:ext cx="5189400" cy="2644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textual equivalent to density-independent pixels (dp) </a:t>
            </a:r>
            <a:endParaRPr sz="2000"/>
          </a:p>
          <a:p>
            <a:pPr indent="-355600" lvl="0" marL="457200" rtl="0" algn="l">
              <a:spcBef>
                <a:spcPts val="1000"/>
              </a:spcBef>
              <a:spcAft>
                <a:spcPts val="0"/>
              </a:spcAft>
              <a:buSzPts val="2000"/>
              <a:buChar char="●"/>
            </a:pPr>
            <a:r>
              <a:rPr lang="en" sz="2000"/>
              <a:t>Specify text sizes in sp </a:t>
            </a:r>
            <a:br>
              <a:rPr lang="en" sz="2000"/>
            </a:br>
            <a:r>
              <a:rPr lang="en" sz="2000"/>
              <a:t>(takes into account user preferences)</a:t>
            </a:r>
            <a:endParaRPr sz="2000"/>
          </a:p>
          <a:p>
            <a:pPr indent="-355600" lvl="0" marL="457200" rtl="0" algn="l">
              <a:spcBef>
                <a:spcPts val="1000"/>
              </a:spcBef>
              <a:spcAft>
                <a:spcPts val="1000"/>
              </a:spcAft>
              <a:buSzPts val="2000"/>
              <a:buChar char="●"/>
            </a:pPr>
            <a:r>
              <a:rPr lang="en" sz="2000"/>
              <a:t>Users can adjust Font and Display sizes in the Settings app (after Display)</a:t>
            </a:r>
            <a:endParaRPr sz="2000"/>
          </a:p>
        </p:txBody>
      </p:sp>
      <p:sp>
        <p:nvSpPr>
          <p:cNvPr id="259" name="Google Shape;259;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40"/>
          <p:cNvPicPr preferRelativeResize="0"/>
          <p:nvPr/>
        </p:nvPicPr>
        <p:blipFill>
          <a:blip r:embed="rId3">
            <a:alphaModFix/>
          </a:blip>
          <a:stretch>
            <a:fillRect/>
          </a:stretch>
        </p:blipFill>
        <p:spPr>
          <a:xfrm>
            <a:off x="5348150" y="1190525"/>
            <a:ext cx="1704493" cy="3181400"/>
          </a:xfrm>
          <a:prstGeom prst="rect">
            <a:avLst/>
          </a:prstGeom>
          <a:noFill/>
          <a:ln cap="flat" cmpd="sng" w="9525">
            <a:solidFill>
              <a:srgbClr val="D9D9D9"/>
            </a:solidFill>
            <a:prstDash val="solid"/>
            <a:round/>
            <a:headEnd len="sm" w="sm" type="none"/>
            <a:tailEnd len="sm" w="sm" type="none"/>
          </a:ln>
        </p:spPr>
      </p:pic>
      <p:pic>
        <p:nvPicPr>
          <p:cNvPr id="261" name="Google Shape;261;p40"/>
          <p:cNvPicPr preferRelativeResize="0"/>
          <p:nvPr/>
        </p:nvPicPr>
        <p:blipFill>
          <a:blip r:embed="rId4">
            <a:alphaModFix/>
          </a:blip>
          <a:stretch>
            <a:fillRect/>
          </a:stretch>
        </p:blipFill>
        <p:spPr>
          <a:xfrm>
            <a:off x="7232057" y="1190525"/>
            <a:ext cx="1704493" cy="3181400"/>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scale</a:t>
            </a:r>
            <a:endParaRPr/>
          </a:p>
        </p:txBody>
      </p:sp>
      <p:sp>
        <p:nvSpPr>
          <p:cNvPr id="267" name="Google Shape;267;p41"/>
          <p:cNvSpPr txBox="1"/>
          <p:nvPr>
            <p:ph idx="1" type="body"/>
          </p:nvPr>
        </p:nvSpPr>
        <p:spPr>
          <a:xfrm>
            <a:off x="311700" y="1405075"/>
            <a:ext cx="4716900" cy="23109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SzPts val="2200"/>
              <a:buChar char="●"/>
            </a:pPr>
            <a:r>
              <a:rPr lang="en" sz="2200"/>
              <a:t>A set of styles designed to work together in a cohesive manner for your app and content</a:t>
            </a:r>
            <a:endParaRPr sz="2200"/>
          </a:p>
          <a:p>
            <a:pPr indent="-368300" lvl="0" marL="457200" rtl="0" algn="l">
              <a:lnSpc>
                <a:spcPct val="100000"/>
              </a:lnSpc>
              <a:spcBef>
                <a:spcPts val="1600"/>
              </a:spcBef>
              <a:spcAft>
                <a:spcPts val="1000"/>
              </a:spcAft>
              <a:buSzPts val="2200"/>
              <a:buChar char="●"/>
            </a:pPr>
            <a:r>
              <a:rPr lang="en" sz="2200"/>
              <a:t>Contains reusable categories of text with intended purpose for each (for example, headline, subtitle, caption)</a:t>
            </a:r>
            <a:endParaRPr sz="2200">
              <a:latin typeface="Courier New"/>
              <a:ea typeface="Courier New"/>
              <a:cs typeface="Courier New"/>
              <a:sym typeface="Courier New"/>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9" name="Google Shape;269;p41"/>
          <p:cNvPicPr preferRelativeResize="0"/>
          <p:nvPr/>
        </p:nvPicPr>
        <p:blipFill rotWithShape="1">
          <a:blip r:embed="rId3">
            <a:alphaModFix/>
          </a:blip>
          <a:srcRect b="169" l="1068" r="0" t="179"/>
          <a:stretch/>
        </p:blipFill>
        <p:spPr>
          <a:xfrm>
            <a:off x="5425125" y="1115301"/>
            <a:ext cx="3407175" cy="332302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TextAppearance</a:t>
            </a:r>
            <a:endParaRPr/>
          </a:p>
        </p:txBody>
      </p:sp>
      <p:sp>
        <p:nvSpPr>
          <p:cNvPr id="275" name="Google Shape;275;p42"/>
          <p:cNvSpPr txBox="1"/>
          <p:nvPr>
            <p:ph idx="1" type="body"/>
          </p:nvPr>
        </p:nvSpPr>
        <p:spPr>
          <a:xfrm>
            <a:off x="342900" y="1163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A </a:t>
            </a:r>
            <a:r>
              <a:rPr lang="en" sz="2000">
                <a:latin typeface="Courier New"/>
                <a:ea typeface="Courier New"/>
                <a:cs typeface="Courier New"/>
                <a:sym typeface="Courier New"/>
              </a:rPr>
              <a:t>TextAppearance</a:t>
            </a:r>
            <a:r>
              <a:rPr lang="en" sz="2000"/>
              <a:t> style often alters one or more of these attributes:</a:t>
            </a:r>
            <a:endParaRPr sz="2000"/>
          </a:p>
          <a:p>
            <a:pPr indent="0" lvl="0" marL="0" rtl="0" algn="l">
              <a:spcBef>
                <a:spcPts val="200"/>
              </a:spcBef>
              <a:spcAft>
                <a:spcPts val="200"/>
              </a:spcAft>
              <a:buNone/>
            </a:pPr>
            <a:r>
              <a:t/>
            </a:r>
            <a:endParaRPr sz="2000"/>
          </a:p>
        </p:txBody>
      </p:sp>
      <p:sp>
        <p:nvSpPr>
          <p:cNvPr id="276" name="Google Shape;276;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2"/>
          <p:cNvSpPr txBox="1"/>
          <p:nvPr/>
        </p:nvSpPr>
        <p:spPr>
          <a:xfrm>
            <a:off x="743525" y="1690250"/>
            <a:ext cx="7391100" cy="3000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Font typeface="Roboto"/>
              <a:buChar char="●"/>
            </a:pPr>
            <a:r>
              <a:rPr lang="en" sz="2000">
                <a:solidFill>
                  <a:schemeClr val="dk1"/>
                </a:solidFill>
                <a:latin typeface="Roboto"/>
                <a:ea typeface="Roboto"/>
                <a:cs typeface="Roboto"/>
                <a:sym typeface="Roboto"/>
              </a:rPr>
              <a:t>typeface (</a:t>
            </a:r>
            <a:r>
              <a:rPr lang="en" sz="2000">
                <a:solidFill>
                  <a:schemeClr val="dk1"/>
                </a:solidFill>
                <a:latin typeface="Courier New"/>
                <a:ea typeface="Courier New"/>
                <a:cs typeface="Courier New"/>
                <a:sym typeface="Courier New"/>
              </a:rPr>
              <a:t>android:fontFamily</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weight (</a:t>
            </a:r>
            <a:r>
              <a:rPr lang="en" sz="2000">
                <a:solidFill>
                  <a:schemeClr val="dk1"/>
                </a:solidFill>
                <a:latin typeface="Courier New"/>
                <a:ea typeface="Courier New"/>
                <a:cs typeface="Courier New"/>
                <a:sym typeface="Courier New"/>
              </a:rPr>
              <a:t>android:textStyle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text size (</a:t>
            </a:r>
            <a:r>
              <a:rPr lang="en" sz="2000">
                <a:solidFill>
                  <a:schemeClr val="dk1"/>
                </a:solidFill>
                <a:latin typeface="Courier New"/>
                <a:ea typeface="Courier New"/>
                <a:cs typeface="Courier New"/>
                <a:sym typeface="Courier New"/>
              </a:rPr>
              <a:t>android:textSize</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0"/>
              </a:spcAft>
              <a:buClr>
                <a:schemeClr val="dk1"/>
              </a:buClr>
              <a:buSzPts val="2000"/>
              <a:buFont typeface="Roboto"/>
              <a:buChar char="●"/>
            </a:pPr>
            <a:r>
              <a:rPr lang="en" sz="2000">
                <a:solidFill>
                  <a:schemeClr val="dk1"/>
                </a:solidFill>
                <a:latin typeface="Roboto"/>
                <a:ea typeface="Roboto"/>
                <a:cs typeface="Roboto"/>
                <a:sym typeface="Roboto"/>
              </a:rPr>
              <a:t>capitalization (</a:t>
            </a:r>
            <a:r>
              <a:rPr lang="en" sz="2000">
                <a:solidFill>
                  <a:schemeClr val="dk1"/>
                </a:solidFill>
                <a:latin typeface="Courier New"/>
                <a:ea typeface="Courier New"/>
                <a:cs typeface="Courier New"/>
                <a:sym typeface="Courier New"/>
              </a:rPr>
              <a:t>android:textAllCaps</a:t>
            </a:r>
            <a:r>
              <a:rPr lang="en"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457200" rtl="0" algn="l">
              <a:lnSpc>
                <a:spcPct val="115000"/>
              </a:lnSpc>
              <a:spcBef>
                <a:spcPts val="1000"/>
              </a:spcBef>
              <a:spcAft>
                <a:spcPts val="1000"/>
              </a:spcAft>
              <a:buClr>
                <a:schemeClr val="dk1"/>
              </a:buClr>
              <a:buSzPts val="2000"/>
              <a:buFont typeface="Roboto"/>
              <a:buChar char="●"/>
            </a:pPr>
            <a:r>
              <a:rPr lang="en" sz="2000">
                <a:solidFill>
                  <a:schemeClr val="dk1"/>
                </a:solidFill>
                <a:latin typeface="Roboto"/>
                <a:ea typeface="Roboto"/>
                <a:cs typeface="Roboto"/>
                <a:sym typeface="Roboto"/>
              </a:rPr>
              <a:t>letter spacing (</a:t>
            </a:r>
            <a:r>
              <a:rPr lang="en" sz="2000">
                <a:solidFill>
                  <a:schemeClr val="dk1"/>
                </a:solidFill>
                <a:latin typeface="Courier New"/>
                <a:ea typeface="Courier New"/>
                <a:cs typeface="Courier New"/>
                <a:sym typeface="Courier New"/>
              </a:rPr>
              <a:t>android:letterSpacing</a:t>
            </a:r>
            <a:r>
              <a:rPr lang="en" sz="2000">
                <a:solidFill>
                  <a:schemeClr val="dk1"/>
                </a:solidFill>
                <a:latin typeface="Roboto"/>
                <a:ea typeface="Roboto"/>
                <a:cs typeface="Roboto"/>
                <a:sym typeface="Robot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using TextAppearance</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3"/>
          <p:cNvSpPr txBox="1"/>
          <p:nvPr/>
        </p:nvSpPr>
        <p:spPr>
          <a:xfrm>
            <a:off x="163575" y="1333525"/>
            <a:ext cx="8933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"@style/TextAppearance.MaterialComponents.Headline1"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"@string/title"</a:t>
            </a:r>
            <a:r>
              <a:rPr lang="en" sz="1600">
                <a:latin typeface="Consolas"/>
                <a:ea typeface="Consolas"/>
                <a:cs typeface="Consolas"/>
                <a:sym typeface="Consolas"/>
              </a:rPr>
              <a:t> /&gt;</a:t>
            </a:r>
            <a:endParaRPr sz="1600">
              <a:latin typeface="Consolas"/>
              <a:ea typeface="Consolas"/>
              <a:cs typeface="Consolas"/>
              <a:sym typeface="Consolas"/>
            </a:endParaRPr>
          </a:p>
        </p:txBody>
      </p:sp>
      <p:sp>
        <p:nvSpPr>
          <p:cNvPr id="285" name="Google Shape;285;p43"/>
          <p:cNvSpPr txBox="1"/>
          <p:nvPr/>
        </p:nvSpPr>
        <p:spPr>
          <a:xfrm>
            <a:off x="163575" y="2781325"/>
            <a:ext cx="975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onsolas"/>
                <a:ea typeface="Consolas"/>
                <a:cs typeface="Consolas"/>
                <a:sym typeface="Consolas"/>
              </a:rPr>
              <a:t>&lt;TextView</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android:textAppearance=</a:t>
            </a:r>
            <a:r>
              <a:rPr lang="en" sz="1600">
                <a:solidFill>
                  <a:srgbClr val="388E3C"/>
                </a:solidFill>
                <a:latin typeface="Consolas"/>
                <a:ea typeface="Consolas"/>
                <a:cs typeface="Consolas"/>
                <a:sym typeface="Consolas"/>
              </a:rPr>
              <a:t>"@style/TextAppearance.MaterialComponents.Body1"</a:t>
            </a:r>
            <a:endParaRPr sz="1600">
              <a:solidFill>
                <a:srgbClr val="388E3C"/>
              </a:solidFill>
              <a:latin typeface="Consolas"/>
              <a:ea typeface="Consolas"/>
              <a:cs typeface="Consolas"/>
              <a:sym typeface="Consolas"/>
            </a:endParaRPr>
          </a:p>
          <a:p>
            <a:pPr indent="0" lvl="0" marL="0" rtl="0" algn="l">
              <a:spcBef>
                <a:spcPts val="0"/>
              </a:spcBef>
              <a:spcAft>
                <a:spcPts val="0"/>
              </a:spcAft>
              <a:buNone/>
            </a:pPr>
            <a:r>
              <a:rPr lang="en" sz="1600">
                <a:latin typeface="Consolas"/>
                <a:ea typeface="Consolas"/>
                <a:cs typeface="Consolas"/>
                <a:sym typeface="Consolas"/>
              </a:rPr>
              <a:t>   android:text=</a:t>
            </a:r>
            <a:r>
              <a:rPr lang="en" sz="1600">
                <a:solidFill>
                  <a:srgbClr val="388E3C"/>
                </a:solidFill>
                <a:latin typeface="Consolas"/>
                <a:ea typeface="Consolas"/>
                <a:cs typeface="Consolas"/>
                <a:sym typeface="Consolas"/>
              </a:rPr>
              <a:t>"@string/body_text"</a:t>
            </a:r>
            <a:r>
              <a:rPr lang="en" sz="1600">
                <a:latin typeface="Consolas"/>
                <a:ea typeface="Consolas"/>
                <a:cs typeface="Consolas"/>
                <a:sym typeface="Consolas"/>
              </a:rPr>
              <a:t> /&gt;</a:t>
            </a:r>
            <a:endParaRPr sz="16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Customize your own TextAppearance</a:t>
            </a:r>
            <a:endParaRPr/>
          </a:p>
        </p:txBody>
      </p:sp>
      <p:sp>
        <p:nvSpPr>
          <p:cNvPr id="291" name="Google Shape;291;p44"/>
          <p:cNvSpPr txBox="1"/>
          <p:nvPr>
            <p:ph idx="1" type="body"/>
          </p:nvPr>
        </p:nvSpPr>
        <p:spPr>
          <a:xfrm>
            <a:off x="311700" y="13810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"TextAppearance.MyApp.Headline1"</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"TextAppearance.MaterialComponents.Headline1"</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"android:textStyle"</a:t>
            </a:r>
            <a:r>
              <a:rPr lang="en" sz="1800">
                <a:solidFill>
                  <a:srgbClr val="37474F"/>
                </a:solidFill>
                <a:latin typeface="Consolas"/>
                <a:ea typeface="Consolas"/>
                <a:cs typeface="Consolas"/>
                <a:sym typeface="Consolas"/>
              </a:rPr>
              <a:t>&gt;normal&lt;/item&gt;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"android:textAllCaps"</a:t>
            </a:r>
            <a:r>
              <a:rPr lang="en" sz="1800">
                <a:solidFill>
                  <a:srgbClr val="37474F"/>
                </a:solidFill>
                <a:latin typeface="Consolas"/>
                <a:ea typeface="Consolas"/>
                <a:cs typeface="Consolas"/>
                <a:sym typeface="Consolas"/>
              </a:rPr>
              <a:t>&gt;</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"android:textSize"</a:t>
            </a:r>
            <a:r>
              <a:rPr lang="en" sz="1800">
                <a:solidFill>
                  <a:srgbClr val="37474F"/>
                </a:solidFill>
                <a:latin typeface="Consolas"/>
                <a:ea typeface="Consolas"/>
                <a:cs typeface="Consolas"/>
                <a:sym typeface="Consolas"/>
              </a:rPr>
              <a:t>&gt;64sp&lt;/item&gt;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"android:letterSpacing"</a:t>
            </a:r>
            <a:r>
              <a:rPr lang="en" sz="1800">
                <a:solidFill>
                  <a:srgbClr val="37474F"/>
                </a:solidFill>
                <a:latin typeface="Consolas"/>
                <a:ea typeface="Consolas"/>
                <a:cs typeface="Consolas"/>
                <a:sym typeface="Consolas"/>
              </a:rPr>
              <a:t>&gt;</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latin typeface="Consolas"/>
              <a:ea typeface="Consolas"/>
              <a:cs typeface="Consolas"/>
              <a:sym typeface="Consolas"/>
            </a:endParaRPr>
          </a:p>
        </p:txBody>
      </p:sp>
      <p:sp>
        <p:nvSpPr>
          <p:cNvPr id="292" name="Google Shape;29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Use a custom TextAppearance in a theme</a:t>
            </a:r>
            <a:endParaRPr sz="3500"/>
          </a:p>
        </p:txBody>
      </p:sp>
      <p:sp>
        <p:nvSpPr>
          <p:cNvPr id="298" name="Google Shape;298;p45"/>
          <p:cNvSpPr txBox="1"/>
          <p:nvPr>
            <p:ph idx="1" type="body"/>
          </p:nvPr>
        </p:nvSpPr>
        <p:spPr>
          <a:xfrm>
            <a:off x="152400" y="1999000"/>
            <a:ext cx="8991600" cy="205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&lt;style name=</a:t>
            </a:r>
            <a:r>
              <a:rPr lang="en" sz="1500">
                <a:solidFill>
                  <a:srgbClr val="388E3C"/>
                </a:solidFill>
                <a:latin typeface="Consolas"/>
                <a:ea typeface="Consolas"/>
                <a:cs typeface="Consolas"/>
                <a:sym typeface="Consolas"/>
              </a:rPr>
              <a:t>"Theme.MyApp"</a:t>
            </a:r>
            <a:r>
              <a:rPr lang="en" sz="1500">
                <a:latin typeface="Consolas"/>
                <a:ea typeface="Consolas"/>
                <a:cs typeface="Consolas"/>
                <a:sym typeface="Consolas"/>
              </a:rPr>
              <a:t> parent=</a:t>
            </a:r>
            <a:r>
              <a:rPr lang="en" sz="1500">
                <a:solidFill>
                  <a:srgbClr val="388E3C"/>
                </a:solidFill>
                <a:latin typeface="Consolas"/>
                <a:ea typeface="Consolas"/>
                <a:cs typeface="Consolas"/>
                <a:sym typeface="Consolas"/>
              </a:rPr>
              <a:t>"Theme.MaterialComponents.Light"</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&lt;item</a:t>
            </a:r>
            <a:r>
              <a:rPr lang="en" sz="1100">
                <a:latin typeface="Consolas"/>
                <a:ea typeface="Consolas"/>
                <a:cs typeface="Consolas"/>
                <a:sym typeface="Consolas"/>
              </a:rPr>
              <a:t> </a:t>
            </a:r>
            <a:r>
              <a:rPr lang="en" sz="1500">
                <a:latin typeface="Consolas"/>
                <a:ea typeface="Consolas"/>
                <a:cs typeface="Consolas"/>
                <a:sym typeface="Consolas"/>
              </a:rPr>
              <a:t>name=</a:t>
            </a:r>
            <a:r>
              <a:rPr lang="en" sz="1500">
                <a:solidFill>
                  <a:srgbClr val="388E3C"/>
                </a:solidFill>
                <a:latin typeface="Consolas"/>
                <a:ea typeface="Consolas"/>
                <a:cs typeface="Consolas"/>
                <a:sym typeface="Consolas"/>
              </a:rPr>
              <a:t>"textAppearanceHeadline1"</a:t>
            </a:r>
            <a:r>
              <a:rPr lang="en" sz="1500">
                <a:latin typeface="Consolas"/>
                <a:ea typeface="Consolas"/>
                <a:cs typeface="Consolas"/>
                <a:sym typeface="Consolas"/>
              </a:rPr>
              <a:t>&gt;@style/TextAppearance.MyApp.Headline1&lt;/item&gt;</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500">
                <a:latin typeface="Consolas"/>
                <a:ea typeface="Consolas"/>
                <a:cs typeface="Consolas"/>
                <a:sym typeface="Consolas"/>
              </a:rPr>
              <a:t>&lt;/style&gt;</a:t>
            </a:r>
            <a:endParaRPr sz="1500">
              <a:latin typeface="Consolas"/>
              <a:ea typeface="Consolas"/>
              <a:cs typeface="Consolas"/>
              <a:sym typeface="Consolas"/>
            </a:endParaRPr>
          </a:p>
        </p:txBody>
      </p:sp>
      <p:sp>
        <p:nvSpPr>
          <p:cNvPr id="299" name="Google Shape;29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Design</a:t>
            </a:r>
            <a:endParaRPr b="1" sz="5200">
              <a:solidFill>
                <a:srgbClr val="FAFAFA"/>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 to Material</a:t>
            </a:r>
            <a:endParaRPr/>
          </a:p>
        </p:txBody>
      </p:sp>
      <p:sp>
        <p:nvSpPr>
          <p:cNvPr id="311" name="Google Shape;311;p47"/>
          <p:cNvSpPr txBox="1"/>
          <p:nvPr>
            <p:ph idx="1" type="body"/>
          </p:nvPr>
        </p:nvSpPr>
        <p:spPr>
          <a:xfrm>
            <a:off x="342900" y="1549800"/>
            <a:ext cx="3765900" cy="2454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Adaptable system of guidelines, components, and tools that support best practices for UI design</a:t>
            </a:r>
            <a:endParaRPr sz="2200"/>
          </a:p>
          <a:p>
            <a:pPr indent="0" lvl="0" marL="0" rtl="0" algn="l">
              <a:lnSpc>
                <a:spcPct val="115000"/>
              </a:lnSpc>
              <a:spcBef>
                <a:spcPts val="1000"/>
              </a:spcBef>
              <a:spcAft>
                <a:spcPts val="0"/>
              </a:spcAft>
              <a:buNone/>
            </a:pPr>
            <a:r>
              <a:rPr lang="en" sz="2200" u="sng">
                <a:solidFill>
                  <a:schemeClr val="hlink"/>
                </a:solidFill>
                <a:latin typeface="Arial"/>
                <a:ea typeface="Arial"/>
                <a:cs typeface="Arial"/>
                <a:sym typeface="Arial"/>
                <a:hlinkClick r:id="rId3"/>
              </a:rPr>
              <a:t>Material Design homepage</a:t>
            </a:r>
            <a:endParaRPr sz="2200"/>
          </a:p>
        </p:txBody>
      </p:sp>
      <p:sp>
        <p:nvSpPr>
          <p:cNvPr id="312" name="Google Shape;312;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3" name="Google Shape;313;p47"/>
          <p:cNvPicPr preferRelativeResize="0"/>
          <p:nvPr/>
        </p:nvPicPr>
        <p:blipFill>
          <a:blip r:embed="rId4">
            <a:alphaModFix/>
          </a:blip>
          <a:stretch>
            <a:fillRect/>
          </a:stretch>
        </p:blipFill>
        <p:spPr>
          <a:xfrm>
            <a:off x="4638575" y="1245675"/>
            <a:ext cx="4124600" cy="311066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Components</a:t>
            </a:r>
            <a:endParaRPr/>
          </a:p>
        </p:txBody>
      </p:sp>
      <p:sp>
        <p:nvSpPr>
          <p:cNvPr id="319" name="Google Shape;319;p48"/>
          <p:cNvSpPr txBox="1"/>
          <p:nvPr>
            <p:ph idx="1" type="body"/>
          </p:nvPr>
        </p:nvSpPr>
        <p:spPr>
          <a:xfrm>
            <a:off x="428000" y="2019300"/>
            <a:ext cx="3713700" cy="1450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Interactive building blocks for creating a user interface</a:t>
            </a:r>
            <a:endParaRPr sz="2200"/>
          </a:p>
        </p:txBody>
      </p:sp>
      <p:sp>
        <p:nvSpPr>
          <p:cNvPr id="320" name="Google Shape;320;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1" name="Google Shape;321;p48"/>
          <p:cNvPicPr preferRelativeResize="0"/>
          <p:nvPr/>
        </p:nvPicPr>
        <p:blipFill>
          <a:blip r:embed="rId3">
            <a:alphaModFix/>
          </a:blip>
          <a:stretch>
            <a:fillRect/>
          </a:stretch>
        </p:blipFill>
        <p:spPr>
          <a:xfrm>
            <a:off x="4645175" y="1298700"/>
            <a:ext cx="3912450" cy="2885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color tool</a:t>
            </a:r>
            <a:endParaRPr/>
          </a:p>
        </p:txBody>
      </p:sp>
      <p:sp>
        <p:nvSpPr>
          <p:cNvPr id="327" name="Google Shape;327;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8" name="Google Shape;328;p49"/>
          <p:cNvPicPr preferRelativeResize="0"/>
          <p:nvPr/>
        </p:nvPicPr>
        <p:blipFill>
          <a:blip r:embed="rId3">
            <a:alphaModFix/>
          </a:blip>
          <a:stretch>
            <a:fillRect/>
          </a:stretch>
        </p:blipFill>
        <p:spPr>
          <a:xfrm>
            <a:off x="2257425" y="1181095"/>
            <a:ext cx="4629150" cy="3238500"/>
          </a:xfrm>
          <a:prstGeom prst="rect">
            <a:avLst/>
          </a:prstGeom>
          <a:noFill/>
          <a:ln>
            <a:noFill/>
          </a:ln>
        </p:spPr>
      </p:pic>
      <p:sp>
        <p:nvSpPr>
          <p:cNvPr id="329" name="Google Shape;329;p49"/>
          <p:cNvSpPr/>
          <p:nvPr/>
        </p:nvSpPr>
        <p:spPr>
          <a:xfrm>
            <a:off x="2156750" y="4228700"/>
            <a:ext cx="303000" cy="260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styling</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 Material color theme</a:t>
            </a:r>
            <a:endParaRPr/>
          </a:p>
        </p:txBody>
      </p:sp>
      <p:sp>
        <p:nvSpPr>
          <p:cNvPr id="335" name="Google Shape;33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50"/>
          <p:cNvPicPr preferRelativeResize="0"/>
          <p:nvPr/>
        </p:nvPicPr>
        <p:blipFill rotWithShape="1">
          <a:blip r:embed="rId3">
            <a:alphaModFix/>
          </a:blip>
          <a:srcRect b="4667" l="3505" r="4717" t="5396"/>
          <a:stretch/>
        </p:blipFill>
        <p:spPr>
          <a:xfrm>
            <a:off x="2714525" y="1127075"/>
            <a:ext cx="3848100" cy="33902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Material Components for Android Library</a:t>
            </a:r>
            <a:endParaRPr sz="3500"/>
          </a:p>
        </p:txBody>
      </p:sp>
      <p:sp>
        <p:nvSpPr>
          <p:cNvPr id="342" name="Google Shape;342;p51"/>
          <p:cNvSpPr txBox="1"/>
          <p:nvPr>
            <p:ph idx="1" type="body"/>
          </p:nvPr>
        </p:nvSpPr>
        <p:spPr>
          <a:xfrm>
            <a:off x="311700" y="2304325"/>
            <a:ext cx="8520600" cy="999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implementation </a:t>
            </a:r>
            <a:r>
              <a:rPr lang="en" sz="1800">
                <a:solidFill>
                  <a:srgbClr val="388E3C"/>
                </a:solidFill>
                <a:latin typeface="Consolas"/>
                <a:ea typeface="Consolas"/>
                <a:cs typeface="Consolas"/>
                <a:sym typeface="Consolas"/>
              </a:rPr>
              <a:t>'com.google.android.material:material:&lt;version&gt;'</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43" name="Google Shape;343;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Themes</a:t>
            </a:r>
            <a:endParaRPr/>
          </a:p>
        </p:txBody>
      </p:sp>
      <p:sp>
        <p:nvSpPr>
          <p:cNvPr id="349" name="Google Shape;34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0" name="Google Shape;350;p52"/>
          <p:cNvSpPr txBox="1"/>
          <p:nvPr>
            <p:ph idx="1" type="body"/>
          </p:nvPr>
        </p:nvSpPr>
        <p:spPr>
          <a:xfrm>
            <a:off x="261025" y="1119075"/>
            <a:ext cx="8327400" cy="2259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Theme.MaterialComponents</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Theme.MaterialComponents.Light.NoActionBar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Theme.MaterialComponents.Light.DarkActionBar</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a:t>
            </a:r>
            <a:endParaRPr sz="2000">
              <a:latin typeface="Consolas"/>
              <a:ea typeface="Consolas"/>
              <a:cs typeface="Consolas"/>
              <a:sym typeface="Consolas"/>
            </a:endParaRPr>
          </a:p>
          <a:p>
            <a:pPr indent="-355600" lvl="0" marL="457200" rtl="0" algn="l">
              <a:spcBef>
                <a:spcPts val="500"/>
              </a:spcBef>
              <a:spcAft>
                <a:spcPts val="0"/>
              </a:spcAft>
              <a:buSzPts val="2000"/>
              <a:buFont typeface="Consolas"/>
              <a:buChar char="●"/>
            </a:pPr>
            <a:r>
              <a:rPr lang="en" sz="2000">
                <a:latin typeface="Consolas"/>
                <a:ea typeface="Consolas"/>
                <a:cs typeface="Consolas"/>
                <a:sym typeface="Consolas"/>
              </a:rPr>
              <a:t>Theme.MaterialComponents.DayNight.NoActionBar</a:t>
            </a:r>
            <a:endParaRPr sz="2000">
              <a:latin typeface="Consolas"/>
              <a:ea typeface="Consolas"/>
              <a:cs typeface="Consolas"/>
              <a:sym typeface="Consolas"/>
            </a:endParaRPr>
          </a:p>
          <a:p>
            <a:pPr indent="-355600" lvl="0" marL="457200" rtl="0" algn="l">
              <a:spcBef>
                <a:spcPts val="500"/>
              </a:spcBef>
              <a:spcAft>
                <a:spcPts val="500"/>
              </a:spcAft>
              <a:buSzPts val="2000"/>
              <a:buFont typeface="Consolas"/>
              <a:buChar char="●"/>
            </a:pPr>
            <a:r>
              <a:rPr lang="en" sz="2000">
                <a:latin typeface="Consolas"/>
                <a:ea typeface="Consolas"/>
                <a:cs typeface="Consolas"/>
                <a:sym typeface="Consolas"/>
              </a:rPr>
              <a:t>Theme.MaterialComponents.DayNight.DarkActionBar</a:t>
            </a:r>
            <a:endParaRPr sz="20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theme example</a:t>
            </a:r>
            <a:endParaRPr/>
          </a:p>
        </p:txBody>
      </p:sp>
      <p:sp>
        <p:nvSpPr>
          <p:cNvPr id="356" name="Google Shape;356;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3"/>
          <p:cNvSpPr txBox="1"/>
          <p:nvPr/>
        </p:nvSpPr>
        <p:spPr>
          <a:xfrm>
            <a:off x="311700" y="1083425"/>
            <a:ext cx="78792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Consolas"/>
                <a:ea typeface="Consolas"/>
                <a:cs typeface="Consolas"/>
                <a:sym typeface="Consolas"/>
              </a:rPr>
              <a:t>Theme.MaterialComponents.DayNight.DarkActionBar</a:t>
            </a:r>
            <a:r>
              <a:rPr lang="en" sz="2200">
                <a:solidFill>
                  <a:schemeClr val="dk1"/>
                </a:solidFill>
                <a:latin typeface="Courier New"/>
                <a:ea typeface="Courier New"/>
                <a:cs typeface="Courier New"/>
                <a:sym typeface="Courier New"/>
              </a:rPr>
              <a:t> </a:t>
            </a:r>
            <a:endParaRPr sz="2200">
              <a:latin typeface="Courier New"/>
              <a:ea typeface="Courier New"/>
              <a:cs typeface="Courier New"/>
              <a:sym typeface="Courier New"/>
            </a:endParaRPr>
          </a:p>
        </p:txBody>
      </p:sp>
      <p:pic>
        <p:nvPicPr>
          <p:cNvPr id="358" name="Google Shape;358;p53"/>
          <p:cNvPicPr preferRelativeResize="0"/>
          <p:nvPr/>
        </p:nvPicPr>
        <p:blipFill rotWithShape="1">
          <a:blip r:embed="rId3">
            <a:alphaModFix/>
          </a:blip>
          <a:srcRect b="19" l="0" r="0" t="29"/>
          <a:stretch/>
        </p:blipFill>
        <p:spPr>
          <a:xfrm>
            <a:off x="2865182" y="1756863"/>
            <a:ext cx="1333195" cy="2740455"/>
          </a:xfrm>
          <a:prstGeom prst="rect">
            <a:avLst/>
          </a:prstGeom>
          <a:noFill/>
          <a:ln cap="flat" cmpd="sng" w="9525">
            <a:solidFill>
              <a:srgbClr val="D9D9D9"/>
            </a:solidFill>
            <a:prstDash val="solid"/>
            <a:round/>
            <a:headEnd len="sm" w="sm" type="none"/>
            <a:tailEnd len="sm" w="sm" type="none"/>
          </a:ln>
        </p:spPr>
      </p:pic>
      <p:pic>
        <p:nvPicPr>
          <p:cNvPr id="359" name="Google Shape;359;p53"/>
          <p:cNvPicPr preferRelativeResize="0"/>
          <p:nvPr/>
        </p:nvPicPr>
        <p:blipFill>
          <a:blip r:embed="rId4">
            <a:alphaModFix/>
          </a:blip>
          <a:stretch>
            <a:fillRect/>
          </a:stretch>
        </p:blipFill>
        <p:spPr>
          <a:xfrm>
            <a:off x="5098023" y="1760975"/>
            <a:ext cx="1333195" cy="2732228"/>
          </a:xfrm>
          <a:prstGeom prst="rect">
            <a:avLst/>
          </a:prstGeom>
          <a:noFill/>
          <a:ln cap="flat" cmpd="sng" w="9525">
            <a:solidFill>
              <a:srgbClr val="D9D9D9"/>
            </a:solidFill>
            <a:prstDash val="solid"/>
            <a:round/>
            <a:headEnd len="sm" w="sm" type="none"/>
            <a:tailEnd len="sm" w="sm" type="none"/>
          </a:ln>
        </p:spPr>
      </p:pic>
      <p:sp>
        <p:nvSpPr>
          <p:cNvPr id="360" name="Google Shape;360;p53"/>
          <p:cNvSpPr txBox="1"/>
          <p:nvPr/>
        </p:nvSpPr>
        <p:spPr>
          <a:xfrm>
            <a:off x="15642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Light mode </a:t>
            </a:r>
            <a:endParaRPr sz="1600">
              <a:latin typeface="Roboto"/>
              <a:ea typeface="Roboto"/>
              <a:cs typeface="Roboto"/>
              <a:sym typeface="Roboto"/>
            </a:endParaRPr>
          </a:p>
        </p:txBody>
      </p:sp>
      <p:sp>
        <p:nvSpPr>
          <p:cNvPr id="361" name="Google Shape;361;p53"/>
          <p:cNvSpPr txBox="1"/>
          <p:nvPr/>
        </p:nvSpPr>
        <p:spPr>
          <a:xfrm>
            <a:off x="6677587" y="2703150"/>
            <a:ext cx="1481400" cy="1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Dark mode </a:t>
            </a:r>
            <a:endParaRPr sz="1600">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Dark theme</a:t>
            </a:r>
            <a:endParaRPr/>
          </a:p>
        </p:txBody>
      </p:sp>
      <p:sp>
        <p:nvSpPr>
          <p:cNvPr id="367" name="Google Shape;367;p54"/>
          <p:cNvSpPr txBox="1"/>
          <p:nvPr>
            <p:ph idx="1" type="body"/>
          </p:nvPr>
        </p:nvSpPr>
        <p:spPr>
          <a:xfrm>
            <a:off x="311700" y="1228675"/>
            <a:ext cx="5119200" cy="31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low-light UI that displays mostly dark surfaces</a:t>
            </a:r>
            <a:endParaRPr sz="1800"/>
          </a:p>
          <a:p>
            <a:pPr indent="-342900" lvl="0" marL="457200" rtl="0" algn="l">
              <a:spcBef>
                <a:spcPts val="400"/>
              </a:spcBef>
              <a:spcAft>
                <a:spcPts val="0"/>
              </a:spcAft>
              <a:buSzPts val="1800"/>
              <a:buChar char="●"/>
            </a:pPr>
            <a:r>
              <a:rPr lang="en" sz="1800"/>
              <a:t>Replaces light-tinted surfaces and dark text with dark-tinted surfaces and light text</a:t>
            </a:r>
            <a:endParaRPr sz="1800"/>
          </a:p>
          <a:p>
            <a:pPr indent="-342900" lvl="0" marL="457200" rtl="0" algn="l">
              <a:spcBef>
                <a:spcPts val="400"/>
              </a:spcBef>
              <a:spcAft>
                <a:spcPts val="0"/>
              </a:spcAft>
              <a:buSzPts val="1800"/>
              <a:buChar char="●"/>
            </a:pPr>
            <a:r>
              <a:rPr lang="en" sz="1800"/>
              <a:t>Makes it easier for anyone to use a device in lower-light environments </a:t>
            </a:r>
            <a:endParaRPr sz="1800"/>
          </a:p>
          <a:p>
            <a:pPr indent="-342900" lvl="0" marL="457200" rtl="0" algn="l">
              <a:spcBef>
                <a:spcPts val="400"/>
              </a:spcBef>
              <a:spcAft>
                <a:spcPts val="0"/>
              </a:spcAft>
              <a:buSzPts val="1800"/>
              <a:buChar char="●"/>
            </a:pPr>
            <a:r>
              <a:rPr lang="en" sz="1800"/>
              <a:t>Improves visibility for users with low vision </a:t>
            </a:r>
            <a:br>
              <a:rPr lang="en" sz="1800"/>
            </a:br>
            <a:r>
              <a:rPr lang="en" sz="1800"/>
              <a:t>and those sensitive to bright light</a:t>
            </a:r>
            <a:endParaRPr sz="1800"/>
          </a:p>
          <a:p>
            <a:pPr indent="-342900" lvl="0" marL="457200" rtl="0" algn="l">
              <a:spcBef>
                <a:spcPts val="400"/>
              </a:spcBef>
              <a:spcAft>
                <a:spcPts val="400"/>
              </a:spcAft>
              <a:buSzPts val="1800"/>
              <a:buChar char="●"/>
            </a:pPr>
            <a:r>
              <a:rPr lang="en" sz="1800"/>
              <a:t>Can significantly reduce power usage (depending on the device)</a:t>
            </a:r>
            <a:endParaRPr sz="1800"/>
          </a:p>
        </p:txBody>
      </p:sp>
      <p:sp>
        <p:nvSpPr>
          <p:cNvPr id="368" name="Google Shape;36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9" name="Google Shape;369;p54"/>
          <p:cNvPicPr preferRelativeResize="0"/>
          <p:nvPr/>
        </p:nvPicPr>
        <p:blipFill rotWithShape="1">
          <a:blip r:embed="rId3">
            <a:alphaModFix/>
          </a:blip>
          <a:srcRect b="-1999" l="23135" r="22848" t="10281"/>
          <a:stretch/>
        </p:blipFill>
        <p:spPr>
          <a:xfrm>
            <a:off x="5515125" y="1514600"/>
            <a:ext cx="3389900" cy="2714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dark theme</a:t>
            </a:r>
            <a:endParaRPr/>
          </a:p>
        </p:txBody>
      </p:sp>
      <p:sp>
        <p:nvSpPr>
          <p:cNvPr id="375" name="Google Shape;375;p55"/>
          <p:cNvSpPr txBox="1"/>
          <p:nvPr>
            <p:ph idx="1" type="body"/>
          </p:nvPr>
        </p:nvSpPr>
        <p:spPr>
          <a:xfrm>
            <a:off x="311700" y="11524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values/themes.xml</a:t>
            </a:r>
            <a:r>
              <a:rPr lang="en" sz="1800"/>
              <a:t>:</a:t>
            </a:r>
            <a:endParaRPr sz="1800"/>
          </a:p>
        </p:txBody>
      </p:sp>
      <p:sp>
        <p:nvSpPr>
          <p:cNvPr id="376" name="Google Shape;37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7" name="Google Shape;377;p55"/>
          <p:cNvSpPr txBox="1"/>
          <p:nvPr/>
        </p:nvSpPr>
        <p:spPr>
          <a:xfrm>
            <a:off x="311700" y="1533075"/>
            <a:ext cx="8622000" cy="93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/orange_500&lt;/item&gt;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378" name="Google Shape;378;p55"/>
          <p:cNvSpPr txBox="1"/>
          <p:nvPr>
            <p:ph idx="1" type="body"/>
          </p:nvPr>
        </p:nvSpPr>
        <p:spPr>
          <a:xfrm>
            <a:off x="311700" y="2791275"/>
            <a:ext cx="8520600" cy="47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latin typeface="Courier New"/>
                <a:ea typeface="Courier New"/>
                <a:cs typeface="Courier New"/>
                <a:sym typeface="Courier New"/>
              </a:rPr>
              <a:t>values-night/themes.xml</a:t>
            </a:r>
            <a:r>
              <a:rPr lang="en" sz="1800"/>
              <a:t>:</a:t>
            </a:r>
            <a:endParaRPr sz="1800"/>
          </a:p>
        </p:txBody>
      </p:sp>
      <p:sp>
        <p:nvSpPr>
          <p:cNvPr id="379" name="Google Shape;379;p55"/>
          <p:cNvSpPr txBox="1"/>
          <p:nvPr/>
        </p:nvSpPr>
        <p:spPr>
          <a:xfrm>
            <a:off x="311700" y="3189650"/>
            <a:ext cx="8622000" cy="8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&lt;style name=</a:t>
            </a:r>
            <a:r>
              <a:rPr lang="en" sz="1800">
                <a:solidFill>
                  <a:srgbClr val="388E3C"/>
                </a:solidFill>
                <a:latin typeface="Consolas"/>
                <a:ea typeface="Consolas"/>
                <a:cs typeface="Consolas"/>
                <a:sym typeface="Consolas"/>
              </a:rPr>
              <a:t>"AppTheme"</a:t>
            </a:r>
            <a:r>
              <a:rPr lang="en" sz="1800">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"Theme.MaterialComponents.DayNight"</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latin typeface="Consolas"/>
                <a:ea typeface="Consolas"/>
                <a:cs typeface="Consolas"/>
                <a:sym typeface="Consolas"/>
              </a:rPr>
              <a:t>&gt;</a:t>
            </a:r>
            <a:r>
              <a:rPr lang="en" sz="1800">
                <a:solidFill>
                  <a:srgbClr val="C53929"/>
                </a:solidFill>
                <a:latin typeface="Consolas"/>
                <a:ea typeface="Consolas"/>
                <a:cs typeface="Consolas"/>
                <a:sym typeface="Consolas"/>
              </a:rPr>
              <a:t>@color</a:t>
            </a:r>
            <a:r>
              <a:rPr lang="en" sz="1800">
                <a:latin typeface="Consolas"/>
                <a:ea typeface="Consolas"/>
                <a:cs typeface="Consolas"/>
                <a:sym typeface="Consolas"/>
              </a:rPr>
              <a:t>/orange_200&lt;/item&gt;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5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Material Components</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Material </a:t>
            </a:r>
            <a:r>
              <a:rPr lang="en"/>
              <a:t>Components</a:t>
            </a:r>
            <a:endParaRPr/>
          </a:p>
        </p:txBody>
      </p:sp>
      <p:sp>
        <p:nvSpPr>
          <p:cNvPr id="391" name="Google Shape;391;p57"/>
          <p:cNvSpPr txBox="1"/>
          <p:nvPr>
            <p:ph idx="1" type="body"/>
          </p:nvPr>
        </p:nvSpPr>
        <p:spPr>
          <a:xfrm>
            <a:off x="311075" y="1150887"/>
            <a:ext cx="85206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2200"/>
              <a:t>Component library provided for Android and design guidelines</a:t>
            </a:r>
            <a:endParaRPr sz="2200"/>
          </a:p>
        </p:txBody>
      </p:sp>
      <p:sp>
        <p:nvSpPr>
          <p:cNvPr id="392" name="Google Shape;392;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93" name="Google Shape;393;p57"/>
          <p:cNvGraphicFramePr/>
          <p:nvPr/>
        </p:nvGraphicFramePr>
        <p:xfrm>
          <a:off x="311075" y="1716375"/>
          <a:ext cx="3000000" cy="3000000"/>
        </p:xfrm>
        <a:graphic>
          <a:graphicData uri="http://schemas.openxmlformats.org/drawingml/2006/table">
            <a:tbl>
              <a:tblPr>
                <a:noFill/>
                <a:tableStyleId>{AE598AF9-8DB1-4495-850C-C1D10585C1FB}</a:tableStyleId>
              </a:tblPr>
              <a:tblGrid>
                <a:gridCol w="3529125"/>
                <a:gridCol w="4756725"/>
              </a:tblGrid>
              <a:tr h="46237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Text fields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App bars (top and bottom)</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Buttons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Floating Action Button (FAB)</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Menus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Navigation Drawer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Cards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Bottom navigation</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r h="481925">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Chips</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c>
                  <a:txBody>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Snackbar</a:t>
                      </a:r>
                      <a:endParaRPr sz="2200">
                        <a:latin typeface="Roboto"/>
                        <a:ea typeface="Roboto"/>
                        <a:cs typeface="Roboto"/>
                        <a:sym typeface="Roboto"/>
                      </a:endParaRPr>
                    </a:p>
                  </a:txBody>
                  <a:tcPr marT="91425" marB="91425" marR="91425" marL="91425">
                    <a:lnL cap="flat" cmpd="sng" w="9525">
                      <a:solidFill>
                        <a:srgbClr val="CCCCCC">
                          <a:alpha val="0"/>
                        </a:srgbClr>
                      </a:solidFill>
                      <a:prstDash val="solid"/>
                      <a:round/>
                      <a:headEnd len="sm" w="sm" type="none"/>
                      <a:tailEnd len="sm" w="sm" type="none"/>
                    </a:lnL>
                    <a:lnR cap="flat" cmpd="sng" w="9525">
                      <a:solidFill>
                        <a:srgbClr val="CCCCCC">
                          <a:alpha val="0"/>
                        </a:srgbClr>
                      </a:solidFill>
                      <a:prstDash val="solid"/>
                      <a:round/>
                      <a:headEnd len="sm" w="sm" type="none"/>
                      <a:tailEnd len="sm" w="sm" type="none"/>
                    </a:lnR>
                    <a:lnT cap="flat" cmpd="sng" w="9525">
                      <a:solidFill>
                        <a:srgbClr val="CCCCCC">
                          <a:alpha val="0"/>
                        </a:srgbClr>
                      </a:solidFill>
                      <a:prstDash val="solid"/>
                      <a:round/>
                      <a:headEnd len="sm" w="sm" type="none"/>
                      <a:tailEnd len="sm" w="sm" type="none"/>
                    </a:lnT>
                    <a:lnB cap="flat" cmpd="sng" w="9525">
                      <a:solidFill>
                        <a:srgbClr val="CCCCCC">
                          <a:alpha val="0"/>
                        </a:srgbClr>
                      </a:solidFill>
                      <a:prstDash val="solid"/>
                      <a:round/>
                      <a:headEnd len="sm" w="sm" type="none"/>
                      <a:tailEnd len="sm" w="sm" type="none"/>
                    </a:lnB>
                  </a:tcPr>
                </a:tc>
              </a:tr>
            </a:tbl>
          </a:graphicData>
        </a:graphic>
      </p:graphicFrame>
      <p:sp>
        <p:nvSpPr>
          <p:cNvPr id="394" name="Google Shape;394;p57"/>
          <p:cNvSpPr txBox="1"/>
          <p:nvPr/>
        </p:nvSpPr>
        <p:spPr>
          <a:xfrm>
            <a:off x="5831675" y="4125950"/>
            <a:ext cx="3000000" cy="457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200">
                <a:solidFill>
                  <a:schemeClr val="dk1"/>
                </a:solidFill>
                <a:latin typeface="Roboto"/>
                <a:ea typeface="Roboto"/>
                <a:cs typeface="Roboto"/>
                <a:sym typeface="Roboto"/>
              </a:rPr>
              <a:t>...and more!</a:t>
            </a:r>
            <a:endParaRPr sz="22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a:t>
            </a:r>
            <a:endParaRPr/>
          </a:p>
        </p:txBody>
      </p:sp>
      <p:sp>
        <p:nvSpPr>
          <p:cNvPr id="400" name="Google Shape;400;p58"/>
          <p:cNvSpPr txBox="1"/>
          <p:nvPr>
            <p:ph idx="1" type="body"/>
          </p:nvPr>
        </p:nvSpPr>
        <p:spPr>
          <a:xfrm>
            <a:off x="311700" y="1162100"/>
            <a:ext cx="8490900" cy="239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Composed of </a:t>
            </a:r>
            <a:r>
              <a:rPr lang="en" sz="2200">
                <a:latin typeface="Courier New"/>
                <a:ea typeface="Courier New"/>
                <a:cs typeface="Courier New"/>
                <a:sym typeface="Courier New"/>
              </a:rPr>
              <a:t>TextInputLayout</a:t>
            </a:r>
            <a:r>
              <a:rPr lang="en" sz="2200"/>
              <a:t> with child view </a:t>
            </a:r>
            <a:r>
              <a:rPr lang="en" sz="2200">
                <a:latin typeface="Courier New"/>
                <a:ea typeface="Courier New"/>
                <a:cs typeface="Courier New"/>
                <a:sym typeface="Courier New"/>
              </a:rPr>
              <a:t>TextInputEditText</a:t>
            </a:r>
            <a:r>
              <a:rPr lang="en" sz="2200"/>
              <a:t> </a:t>
            </a:r>
            <a:endParaRPr sz="2200"/>
          </a:p>
          <a:p>
            <a:pPr indent="-368300" lvl="0" marL="457200" rtl="0" algn="l">
              <a:spcBef>
                <a:spcPts val="1000"/>
              </a:spcBef>
              <a:spcAft>
                <a:spcPts val="0"/>
              </a:spcAft>
              <a:buSzPts val="2200"/>
              <a:buChar char="●"/>
            </a:pPr>
            <a:r>
              <a:rPr lang="en" sz="2200"/>
              <a:t>Shows a floating label or a text hint before the user enters text </a:t>
            </a:r>
            <a:endParaRPr sz="2200"/>
          </a:p>
          <a:p>
            <a:pPr indent="-368300" lvl="0" marL="457200" rtl="0" algn="l">
              <a:spcBef>
                <a:spcPts val="1000"/>
              </a:spcBef>
              <a:spcAft>
                <a:spcPts val="1000"/>
              </a:spcAft>
              <a:buSzPts val="2200"/>
              <a:buChar char="●"/>
            </a:pPr>
            <a:r>
              <a:rPr lang="en" sz="2200"/>
              <a:t>Two types:</a:t>
            </a:r>
            <a:endParaRPr sz="2200"/>
          </a:p>
        </p:txBody>
      </p:sp>
      <p:sp>
        <p:nvSpPr>
          <p:cNvPr id="401" name="Google Shape;40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2" name="Google Shape;402;p58"/>
          <p:cNvPicPr preferRelativeResize="0"/>
          <p:nvPr/>
        </p:nvPicPr>
        <p:blipFill rotWithShape="1">
          <a:blip r:embed="rId3">
            <a:alphaModFix/>
          </a:blip>
          <a:srcRect b="20737" l="0" r="0" t="19791"/>
          <a:stretch/>
        </p:blipFill>
        <p:spPr>
          <a:xfrm>
            <a:off x="2339550" y="2584075"/>
            <a:ext cx="5297374" cy="1575225"/>
          </a:xfrm>
          <a:prstGeom prst="rect">
            <a:avLst/>
          </a:prstGeom>
          <a:noFill/>
          <a:ln>
            <a:noFill/>
          </a:ln>
        </p:spPr>
      </p:pic>
      <p:sp>
        <p:nvSpPr>
          <p:cNvPr id="403" name="Google Shape;403;p58"/>
          <p:cNvSpPr txBox="1"/>
          <p:nvPr/>
        </p:nvSpPr>
        <p:spPr>
          <a:xfrm>
            <a:off x="2912375" y="4113575"/>
            <a:ext cx="1845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Filled text field</a:t>
            </a:r>
            <a:endParaRPr sz="800"/>
          </a:p>
        </p:txBody>
      </p:sp>
      <p:sp>
        <p:nvSpPr>
          <p:cNvPr id="404" name="Google Shape;404;p58"/>
          <p:cNvSpPr txBox="1"/>
          <p:nvPr/>
        </p:nvSpPr>
        <p:spPr>
          <a:xfrm>
            <a:off x="5433550" y="4113575"/>
            <a:ext cx="3000000" cy="32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600">
                <a:solidFill>
                  <a:schemeClr val="dk1"/>
                </a:solidFill>
                <a:latin typeface="Roboto"/>
                <a:ea typeface="Roboto"/>
                <a:cs typeface="Roboto"/>
                <a:sym typeface="Roboto"/>
              </a:rPr>
              <a:t>Outlined text field</a:t>
            </a:r>
            <a:endParaRPr sz="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field example</a:t>
            </a:r>
            <a:endParaRPr/>
          </a:p>
        </p:txBody>
      </p:sp>
      <p:sp>
        <p:nvSpPr>
          <p:cNvPr id="410" name="Google Shape;410;p59"/>
          <p:cNvSpPr txBox="1"/>
          <p:nvPr>
            <p:ph idx="1" type="body"/>
          </p:nvPr>
        </p:nvSpPr>
        <p:spPr>
          <a:xfrm>
            <a:off x="204800" y="1144575"/>
            <a:ext cx="948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&lt;com.google.android.material.textfield.TextInputLayout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"@+id/textField"</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android:hint=</a:t>
            </a:r>
            <a:r>
              <a:rPr lang="en" sz="1700">
                <a:solidFill>
                  <a:srgbClr val="388E3C"/>
                </a:solidFill>
                <a:latin typeface="Consolas"/>
                <a:ea typeface="Consolas"/>
                <a:cs typeface="Consolas"/>
                <a:sym typeface="Consolas"/>
              </a:rPr>
              <a:t>"@string/label"</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style=</a:t>
            </a:r>
            <a:r>
              <a:rPr lang="en" sz="1700">
                <a:solidFill>
                  <a:srgbClr val="388E3C"/>
                </a:solidFill>
                <a:latin typeface="Consolas"/>
                <a:ea typeface="Consolas"/>
                <a:cs typeface="Consolas"/>
                <a:sym typeface="Consolas"/>
              </a:rPr>
              <a:t>"@style/Widget.MaterialComponents.TextInputLayout.OutlinedBox"</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&lt;com.google.android.material.textfield.TextInputEditText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&lt;/com.google.android.material.textfield.TextInputLayout&gt;</a:t>
            </a:r>
            <a:endParaRPr sz="1700">
              <a:latin typeface="Consolas"/>
              <a:ea typeface="Consolas"/>
              <a:cs typeface="Consolas"/>
              <a:sym typeface="Consolas"/>
            </a:endParaRPr>
          </a:p>
        </p:txBody>
      </p:sp>
      <p:sp>
        <p:nvSpPr>
          <p:cNvPr id="411" name="Google Shape;411;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styling system</a:t>
            </a:r>
            <a:endParaRPr/>
          </a:p>
        </p:txBody>
      </p:sp>
      <p:sp>
        <p:nvSpPr>
          <p:cNvPr id="119" name="Google Shape;11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4"/>
          <p:cNvSpPr txBox="1"/>
          <p:nvPr>
            <p:ph idx="1" type="body"/>
          </p:nvPr>
        </p:nvSpPr>
        <p:spPr>
          <a:xfrm>
            <a:off x="235500" y="1304875"/>
            <a:ext cx="85206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Used to specify the visual design of your app</a:t>
            </a:r>
            <a:endParaRPr sz="2200"/>
          </a:p>
          <a:p>
            <a:pPr indent="-368300" lvl="0" marL="457200" rtl="0" algn="l">
              <a:spcBef>
                <a:spcPts val="1000"/>
              </a:spcBef>
              <a:spcAft>
                <a:spcPts val="0"/>
              </a:spcAft>
              <a:buSzPts val="2200"/>
              <a:buChar char="●"/>
            </a:pPr>
            <a:r>
              <a:rPr lang="en" sz="2200"/>
              <a:t>Helps you maintain a consistent look across your app</a:t>
            </a:r>
            <a:endParaRPr sz="2200"/>
          </a:p>
          <a:p>
            <a:pPr indent="-368300" lvl="0" marL="457200" rtl="0" algn="l">
              <a:spcBef>
                <a:spcPts val="1000"/>
              </a:spcBef>
              <a:spcAft>
                <a:spcPts val="1000"/>
              </a:spcAft>
              <a:buSzPts val="2200"/>
              <a:buChar char="●"/>
            </a:pPr>
            <a:r>
              <a:rPr lang="en" sz="2200">
                <a:solidFill>
                  <a:schemeClr val="dk1"/>
                </a:solidFill>
              </a:rPr>
              <a:t>Hierarchical (you can inherit from parent styles and override specific attributes)</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a:t>
            </a:r>
            <a:endParaRPr/>
          </a:p>
        </p:txBody>
      </p:sp>
      <p:sp>
        <p:nvSpPr>
          <p:cNvPr id="417" name="Google Shape;417;p60"/>
          <p:cNvSpPr txBox="1"/>
          <p:nvPr>
            <p:ph idx="1" type="body"/>
          </p:nvPr>
        </p:nvSpPr>
        <p:spPr>
          <a:xfrm>
            <a:off x="311700" y="1533475"/>
            <a:ext cx="5415900" cy="28230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Allows movement between top level destinations in your app </a:t>
            </a:r>
            <a:endParaRPr sz="2200"/>
          </a:p>
          <a:p>
            <a:pPr indent="-368300" lvl="0" marL="457200" rtl="0" algn="l">
              <a:spcBef>
                <a:spcPts val="1000"/>
              </a:spcBef>
              <a:spcAft>
                <a:spcPts val="0"/>
              </a:spcAft>
              <a:buSzPts val="2200"/>
              <a:buChar char="●"/>
            </a:pPr>
            <a:r>
              <a:rPr lang="en" sz="2200"/>
              <a:t>Alternate design pattern to a navigation drawer </a:t>
            </a:r>
            <a:endParaRPr sz="2200"/>
          </a:p>
          <a:p>
            <a:pPr indent="-368300" lvl="0" marL="457200" rtl="0" algn="l">
              <a:spcBef>
                <a:spcPts val="1000"/>
              </a:spcBef>
              <a:spcAft>
                <a:spcPts val="1000"/>
              </a:spcAft>
              <a:buSzPts val="2200"/>
              <a:buChar char="●"/>
            </a:pPr>
            <a:r>
              <a:rPr lang="en" sz="2200"/>
              <a:t>Limited to 5 locations max</a:t>
            </a:r>
            <a:endParaRPr sz="2200"/>
          </a:p>
        </p:txBody>
      </p:sp>
      <p:sp>
        <p:nvSpPr>
          <p:cNvPr id="418" name="Google Shape;418;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9" name="Google Shape;419;p60"/>
          <p:cNvPicPr preferRelativeResize="0"/>
          <p:nvPr/>
        </p:nvPicPr>
        <p:blipFill rotWithShape="1">
          <a:blip r:embed="rId3">
            <a:alphaModFix/>
          </a:blip>
          <a:srcRect b="9714" l="19851" r="19162" t="0"/>
          <a:stretch/>
        </p:blipFill>
        <p:spPr>
          <a:xfrm>
            <a:off x="5772725" y="2278727"/>
            <a:ext cx="3009325" cy="1489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example</a:t>
            </a:r>
            <a:endParaRPr/>
          </a:p>
        </p:txBody>
      </p:sp>
      <p:sp>
        <p:nvSpPr>
          <p:cNvPr id="425" name="Google Shape;425;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61"/>
          <p:cNvSpPr txBox="1"/>
          <p:nvPr/>
        </p:nvSpPr>
        <p:spPr>
          <a:xfrm>
            <a:off x="275350" y="1330775"/>
            <a:ext cx="8520600" cy="27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&lt;com.google.android.material.bottomnavigation.BottomNavigationView</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android:id=</a:t>
            </a:r>
            <a:r>
              <a:rPr lang="en" sz="1700">
                <a:solidFill>
                  <a:srgbClr val="388E3C"/>
                </a:solidFill>
                <a:latin typeface="Consolas"/>
                <a:ea typeface="Consolas"/>
                <a:cs typeface="Consolas"/>
                <a:sym typeface="Consolas"/>
              </a:rPr>
              <a:t>"@+id/bottom_navigation"</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app:menu=</a:t>
            </a:r>
            <a:r>
              <a:rPr lang="en" sz="1700">
                <a:solidFill>
                  <a:srgbClr val="388E3C"/>
                </a:solidFill>
                <a:latin typeface="Consolas"/>
                <a:ea typeface="Consolas"/>
                <a:cs typeface="Consolas"/>
                <a:sym typeface="Consolas"/>
              </a:rPr>
              <a:t>"@menu/bottom_navigation_menu"</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&lt;/LinearLayout&gt;</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0"/>
              </a:spcBef>
              <a:spcAft>
                <a:spcPts val="0"/>
              </a:spcAft>
              <a:buNone/>
            </a:pPr>
            <a:r>
              <a:t/>
            </a:r>
            <a:endParaRPr sz="17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Bottom navigation listener</a:t>
            </a:r>
            <a:endParaRPr/>
          </a:p>
        </p:txBody>
      </p:sp>
      <p:sp>
        <p:nvSpPr>
          <p:cNvPr id="432" name="Google Shape;432;p6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bottomNav.setOnNavigationItemSelectedListener { item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when</a:t>
            </a:r>
            <a:r>
              <a:rPr lang="en" sz="1800">
                <a:latin typeface="Consolas"/>
                <a:ea typeface="Consolas"/>
                <a:cs typeface="Consolas"/>
                <a:sym typeface="Consolas"/>
              </a:rPr>
              <a:t>(item.itemId)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R.id.item1 -&gt;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 to navigation item 1 click</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R.id.item2 -&gt;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33" name="Google Shape;433;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a:t>
            </a:r>
            <a:endParaRPr/>
          </a:p>
        </p:txBody>
      </p:sp>
      <p:sp>
        <p:nvSpPr>
          <p:cNvPr id="439" name="Google Shape;439;p63"/>
          <p:cNvSpPr txBox="1"/>
          <p:nvPr>
            <p:ph idx="1" type="body"/>
          </p:nvPr>
        </p:nvSpPr>
        <p:spPr>
          <a:xfrm>
            <a:off x="311700" y="1359425"/>
            <a:ext cx="5788800" cy="3045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Display short messages within the app</a:t>
            </a:r>
            <a:endParaRPr sz="2000"/>
          </a:p>
          <a:p>
            <a:pPr indent="-355600" lvl="0" marL="457200" rtl="0" algn="l">
              <a:spcBef>
                <a:spcPts val="1000"/>
              </a:spcBef>
              <a:spcAft>
                <a:spcPts val="0"/>
              </a:spcAft>
              <a:buSzPts val="2000"/>
              <a:buChar char="●"/>
            </a:pPr>
            <a:r>
              <a:rPr lang="en" sz="2000"/>
              <a:t>Messages have a duration (</a:t>
            </a:r>
            <a:r>
              <a:rPr lang="en" sz="2000">
                <a:latin typeface="Courier New"/>
                <a:ea typeface="Courier New"/>
                <a:cs typeface="Courier New"/>
                <a:sym typeface="Courier New"/>
              </a:rPr>
              <a:t>SHORT</a:t>
            </a:r>
            <a:r>
              <a:rPr lang="en" sz="2000"/>
              <a:t>,</a:t>
            </a:r>
            <a:br>
              <a:rPr lang="en" sz="2000"/>
            </a:br>
            <a:r>
              <a:rPr lang="en" sz="2000">
                <a:latin typeface="Courier New"/>
                <a:ea typeface="Courier New"/>
                <a:cs typeface="Courier New"/>
                <a:sym typeface="Courier New"/>
              </a:rPr>
              <a:t>LONG</a:t>
            </a:r>
            <a:r>
              <a:rPr lang="en" sz="2000"/>
              <a:t>, or </a:t>
            </a:r>
            <a:r>
              <a:rPr lang="en" sz="2000">
                <a:latin typeface="Courier New"/>
                <a:ea typeface="Courier New"/>
                <a:cs typeface="Courier New"/>
                <a:sym typeface="Courier New"/>
              </a:rPr>
              <a:t>INDEFINITE</a:t>
            </a:r>
            <a:r>
              <a:rPr lang="en" sz="2000"/>
              <a:t>) </a:t>
            </a:r>
            <a:endParaRPr sz="2000"/>
          </a:p>
          <a:p>
            <a:pPr indent="-355600" lvl="0" marL="457200" rtl="0" algn="l">
              <a:spcBef>
                <a:spcPts val="1000"/>
              </a:spcBef>
              <a:spcAft>
                <a:spcPts val="0"/>
              </a:spcAft>
              <a:buSzPts val="2000"/>
              <a:buChar char="●"/>
            </a:pPr>
            <a:r>
              <a:rPr lang="en" sz="2000"/>
              <a:t>May contain an optional action </a:t>
            </a:r>
            <a:endParaRPr sz="2000"/>
          </a:p>
          <a:p>
            <a:pPr indent="-355600" lvl="0" marL="457200" rtl="0" algn="l">
              <a:spcBef>
                <a:spcPts val="1000"/>
              </a:spcBef>
              <a:spcAft>
                <a:spcPts val="0"/>
              </a:spcAft>
              <a:buSzPts val="2000"/>
              <a:buChar char="●"/>
            </a:pPr>
            <a:r>
              <a:rPr lang="en" sz="2000"/>
              <a:t>Works best in a </a:t>
            </a:r>
            <a:r>
              <a:rPr lang="en" sz="2000">
                <a:latin typeface="Courier New"/>
                <a:ea typeface="Courier New"/>
                <a:cs typeface="Courier New"/>
                <a:sym typeface="Courier New"/>
              </a:rPr>
              <a:t>CoordinatorLayout</a:t>
            </a:r>
            <a:r>
              <a:rPr lang="en" sz="2000"/>
              <a:t> </a:t>
            </a:r>
            <a:endParaRPr sz="2000"/>
          </a:p>
          <a:p>
            <a:pPr indent="-355600" lvl="0" marL="457200" rtl="0" algn="l">
              <a:spcBef>
                <a:spcPts val="1000"/>
              </a:spcBef>
              <a:spcAft>
                <a:spcPts val="1000"/>
              </a:spcAft>
              <a:buSzPts val="2000"/>
              <a:buChar char="●"/>
            </a:pPr>
            <a:r>
              <a:rPr lang="en" sz="2000"/>
              <a:t>Shown at bottom of enclosing container</a:t>
            </a:r>
            <a:endParaRPr sz="2000"/>
          </a:p>
        </p:txBody>
      </p:sp>
      <p:sp>
        <p:nvSpPr>
          <p:cNvPr id="440" name="Google Shape;440;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1" name="Google Shape;441;p63"/>
          <p:cNvPicPr preferRelativeResize="0"/>
          <p:nvPr/>
        </p:nvPicPr>
        <p:blipFill rotWithShape="1">
          <a:blip r:embed="rId3">
            <a:alphaModFix/>
          </a:blip>
          <a:srcRect b="15622" l="26189" r="26203" t="-3736"/>
          <a:stretch/>
        </p:blipFill>
        <p:spPr>
          <a:xfrm>
            <a:off x="5585000" y="1261725"/>
            <a:ext cx="3312500" cy="3083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Snackbar examples</a:t>
            </a:r>
            <a:endParaRPr/>
          </a:p>
        </p:txBody>
      </p:sp>
      <p:sp>
        <p:nvSpPr>
          <p:cNvPr id="447" name="Google Shape;447;p64"/>
          <p:cNvSpPr txBox="1"/>
          <p:nvPr>
            <p:ph idx="1" type="body"/>
          </p:nvPr>
        </p:nvSpPr>
        <p:spPr>
          <a:xfrm>
            <a:off x="311700" y="1077327"/>
            <a:ext cx="8520600" cy="11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Show a simple message:</a:t>
            </a:r>
            <a:endParaRPr sz="1800"/>
          </a:p>
          <a:p>
            <a:pPr indent="0" lvl="0" marL="0" rtl="0" algn="l">
              <a:lnSpc>
                <a:spcPct val="100000"/>
              </a:lnSpc>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Snackbar.LENGTH_SHORT)</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.show()</a:t>
            </a:r>
            <a:endParaRPr sz="1800">
              <a:latin typeface="Consolas"/>
              <a:ea typeface="Consolas"/>
              <a:cs typeface="Consolas"/>
              <a:sym typeface="Consolas"/>
            </a:endParaRPr>
          </a:p>
        </p:txBody>
      </p:sp>
      <p:sp>
        <p:nvSpPr>
          <p:cNvPr id="448" name="Google Shape;448;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64"/>
          <p:cNvSpPr txBox="1"/>
          <p:nvPr/>
        </p:nvSpPr>
        <p:spPr>
          <a:xfrm>
            <a:off x="338100" y="2291550"/>
            <a:ext cx="8467800" cy="1917300"/>
          </a:xfrm>
          <a:prstGeom prst="rect">
            <a:avLst/>
          </a:prstGeom>
          <a:noFill/>
          <a:ln>
            <a:noFill/>
          </a:ln>
        </p:spPr>
        <p:txBody>
          <a:bodyPr anchorCtr="0" anchor="t" bIns="91425" lIns="91425" spcFirstLastPara="1" rIns="91425" wrap="square" tIns="91425">
            <a:noAutofit/>
          </a:bodyPr>
          <a:lstStyle/>
          <a:p>
            <a:pPr indent="0" lvl="0" marL="0" marR="360045" rtl="0" algn="l">
              <a:spcBef>
                <a:spcPts val="0"/>
              </a:spcBef>
              <a:spcAft>
                <a:spcPts val="0"/>
              </a:spcAft>
              <a:buNone/>
            </a:pPr>
            <a:r>
              <a:rPr lang="en" sz="1800">
                <a:latin typeface="Roboto"/>
                <a:ea typeface="Roboto"/>
                <a:cs typeface="Roboto"/>
                <a:sym typeface="Roboto"/>
              </a:rPr>
              <a:t>Add an action to a Snackbar:</a:t>
            </a:r>
            <a:endParaRPr sz="1800">
              <a:latin typeface="Roboto"/>
              <a:ea typeface="Roboto"/>
              <a:cs typeface="Roboto"/>
              <a:sym typeface="Roboto"/>
            </a:endParaRPr>
          </a:p>
          <a:p>
            <a:pPr indent="0" lvl="0" marL="0" marR="360045" rtl="0" algn="l">
              <a:spcBef>
                <a:spcPts val="600"/>
              </a:spcBef>
              <a:spcAft>
                <a:spcPts val="0"/>
              </a:spcAft>
              <a:buClr>
                <a:schemeClr val="dk1"/>
              </a:buClr>
              <a:buSzPts val="1100"/>
              <a:buFont typeface="Arial"/>
              <a:buNone/>
            </a:pPr>
            <a:r>
              <a:rPr lang="en" sz="1800">
                <a:latin typeface="Consolas"/>
                <a:ea typeface="Consolas"/>
                <a:cs typeface="Consolas"/>
                <a:sym typeface="Consolas"/>
              </a:rPr>
              <a:t>Snackbar.make(view, R.string.text_label, Snackbar.LENGTH_LONG)</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.setAction(R.string.action_text)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 Responds to click on the action</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.show()</a:t>
            </a:r>
            <a:endParaRPr sz="1800">
              <a:latin typeface="Consolas"/>
              <a:ea typeface="Consolas"/>
              <a:cs typeface="Consolas"/>
              <a:sym typeface="Consolas"/>
            </a:endParaRPr>
          </a:p>
        </p:txBody>
      </p:sp>
      <p:pic>
        <p:nvPicPr>
          <p:cNvPr id="450" name="Google Shape;450;p64"/>
          <p:cNvPicPr preferRelativeResize="0"/>
          <p:nvPr/>
        </p:nvPicPr>
        <p:blipFill rotWithShape="1">
          <a:blip r:embed="rId3">
            <a:alphaModFix/>
          </a:blip>
          <a:srcRect b="0" l="0" r="0" t="71999"/>
          <a:stretch/>
        </p:blipFill>
        <p:spPr>
          <a:xfrm>
            <a:off x="5854625" y="3540725"/>
            <a:ext cx="2977675" cy="833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000"/>
                                        <p:tgtEl>
                                          <p:spTgt spid="4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 Action Button (FAB)</a:t>
            </a:r>
            <a:endParaRPr/>
          </a:p>
        </p:txBody>
      </p:sp>
      <p:sp>
        <p:nvSpPr>
          <p:cNvPr id="456" name="Google Shape;456;p65"/>
          <p:cNvSpPr txBox="1"/>
          <p:nvPr>
            <p:ph idx="1" type="body"/>
          </p:nvPr>
        </p:nvSpPr>
        <p:spPr>
          <a:xfrm>
            <a:off x="311700" y="1152475"/>
            <a:ext cx="8520600" cy="857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Perform the most-common action for a screen (for example, creating a new email)</a:t>
            </a:r>
            <a:endParaRPr sz="1800"/>
          </a:p>
          <a:p>
            <a:pPr indent="-342900" lvl="0" marL="457200" rtl="0" algn="l">
              <a:spcBef>
                <a:spcPts val="0"/>
              </a:spcBef>
              <a:spcAft>
                <a:spcPts val="0"/>
              </a:spcAft>
              <a:buSzPts val="1800"/>
              <a:buChar char="●"/>
            </a:pPr>
            <a:r>
              <a:rPr lang="en" sz="1800"/>
              <a:t>Come in multiple sizes (regular, mini, and extended) </a:t>
            </a:r>
            <a:endParaRPr sz="1800"/>
          </a:p>
        </p:txBody>
      </p:sp>
      <p:sp>
        <p:nvSpPr>
          <p:cNvPr id="457" name="Google Shape;457;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58" name="Google Shape;458;p65"/>
          <p:cNvPicPr preferRelativeResize="0"/>
          <p:nvPr/>
        </p:nvPicPr>
        <p:blipFill rotWithShape="1">
          <a:blip r:embed="rId3">
            <a:alphaModFix/>
          </a:blip>
          <a:srcRect b="15664" l="26167" r="26167" t="7958"/>
          <a:stretch/>
        </p:blipFill>
        <p:spPr>
          <a:xfrm>
            <a:off x="531550" y="2335325"/>
            <a:ext cx="2773626" cy="2218625"/>
          </a:xfrm>
          <a:prstGeom prst="rect">
            <a:avLst/>
          </a:prstGeom>
          <a:noFill/>
          <a:ln>
            <a:noFill/>
          </a:ln>
        </p:spPr>
      </p:pic>
      <p:pic>
        <p:nvPicPr>
          <p:cNvPr id="459" name="Google Shape;459;p65"/>
          <p:cNvPicPr preferRelativeResize="0"/>
          <p:nvPr/>
        </p:nvPicPr>
        <p:blipFill>
          <a:blip r:embed="rId4">
            <a:alphaModFix/>
          </a:blip>
          <a:stretch>
            <a:fillRect/>
          </a:stretch>
        </p:blipFill>
        <p:spPr>
          <a:xfrm>
            <a:off x="3419951" y="2717448"/>
            <a:ext cx="5205889" cy="123820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CoordinatorLayout</a:t>
            </a:r>
            <a:endParaRPr/>
          </a:p>
        </p:txBody>
      </p:sp>
      <p:sp>
        <p:nvSpPr>
          <p:cNvPr id="465" name="Google Shape;465;p66"/>
          <p:cNvSpPr txBox="1"/>
          <p:nvPr>
            <p:ph idx="1" type="body"/>
          </p:nvPr>
        </p:nvSpPr>
        <p:spPr>
          <a:xfrm>
            <a:off x="311700" y="1838275"/>
            <a:ext cx="8520600" cy="1886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Acts as top-level container in an app </a:t>
            </a:r>
            <a:endParaRPr/>
          </a:p>
          <a:p>
            <a:pPr indent="-381000" lvl="0" marL="457200" rtl="0" algn="l">
              <a:spcBef>
                <a:spcPts val="1000"/>
              </a:spcBef>
              <a:spcAft>
                <a:spcPts val="0"/>
              </a:spcAft>
              <a:buSzPts val="2400"/>
              <a:buChar char="●"/>
            </a:pPr>
            <a:r>
              <a:rPr lang="en"/>
              <a:t>Manages interaction of its child views, such as gestures</a:t>
            </a:r>
            <a:endParaRPr/>
          </a:p>
          <a:p>
            <a:pPr indent="-381000" lvl="0" marL="457200" rtl="0" algn="l">
              <a:spcBef>
                <a:spcPts val="1000"/>
              </a:spcBef>
              <a:spcAft>
                <a:spcPts val="1000"/>
              </a:spcAft>
              <a:buSzPts val="2400"/>
              <a:buChar char="●"/>
            </a:pPr>
            <a:r>
              <a:rPr lang="en"/>
              <a:t>Recommended for use with views like a Snackbar or FAB </a:t>
            </a:r>
            <a:endParaRPr/>
          </a:p>
        </p:txBody>
      </p:sp>
      <p:sp>
        <p:nvSpPr>
          <p:cNvPr id="466" name="Google Shape;466;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FAB example</a:t>
            </a:r>
            <a:endParaRPr/>
          </a:p>
        </p:txBody>
      </p:sp>
      <p:sp>
        <p:nvSpPr>
          <p:cNvPr id="472" name="Google Shape;472;p67"/>
          <p:cNvSpPr txBox="1"/>
          <p:nvPr>
            <p:ph idx="1" type="body"/>
          </p:nvPr>
        </p:nvSpPr>
        <p:spPr>
          <a:xfrm>
            <a:off x="266125" y="1105177"/>
            <a:ext cx="8696400" cy="3419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 ...&gt;</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&lt;com.google.android.material.floatingactionbutton.FloatingActionButton</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android:id=</a:t>
            </a:r>
            <a:r>
              <a:rPr lang="en" sz="1600">
                <a:solidFill>
                  <a:srgbClr val="388E3C"/>
                </a:solidFill>
                <a:latin typeface="Consolas"/>
                <a:ea typeface="Consolas"/>
                <a:cs typeface="Consolas"/>
                <a:sym typeface="Consolas"/>
              </a:rPr>
              <a:t>"@+id/floating_action_button"</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android:layout_width=</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android:layout_height=</a:t>
            </a:r>
            <a:r>
              <a:rPr lang="en" sz="1600">
                <a:solidFill>
                  <a:srgbClr val="388E3C"/>
                </a:solidFill>
                <a:latin typeface="Consolas"/>
                <a:ea typeface="Consolas"/>
                <a:cs typeface="Consolas"/>
                <a:sym typeface="Consolas"/>
              </a:rPr>
              <a:t>"wrap_content"</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android:layout_gravity=</a:t>
            </a:r>
            <a:r>
              <a:rPr lang="en" sz="1600">
                <a:solidFill>
                  <a:srgbClr val="388E3C"/>
                </a:solidFill>
                <a:latin typeface="Consolas"/>
                <a:ea typeface="Consolas"/>
                <a:cs typeface="Consolas"/>
                <a:sym typeface="Consolas"/>
              </a:rPr>
              <a:t>"bottom|end"</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android:layout_margin=</a:t>
            </a:r>
            <a:r>
              <a:rPr lang="en" sz="1600">
                <a:solidFill>
                  <a:srgbClr val="388E3C"/>
                </a:solidFill>
                <a:latin typeface="Consolas"/>
                <a:ea typeface="Consolas"/>
                <a:cs typeface="Consolas"/>
                <a:sym typeface="Consolas"/>
              </a:rPr>
              <a:t>"16dp"</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android:contentDescription=</a:t>
            </a:r>
            <a:r>
              <a:rPr lang="en" sz="1600">
                <a:solidFill>
                  <a:srgbClr val="388E3C"/>
                </a:solidFill>
                <a:latin typeface="Consolas"/>
                <a:ea typeface="Consolas"/>
                <a:cs typeface="Consolas"/>
                <a:sym typeface="Consolas"/>
              </a:rPr>
              <a:t>"@string/fab_content_desc"</a:t>
            </a:r>
            <a:endParaRPr sz="1600">
              <a:solidFill>
                <a:srgbClr val="388E3C"/>
              </a:solidFill>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app:fabSize=</a:t>
            </a:r>
            <a:r>
              <a:rPr lang="en" sz="1600">
                <a:solidFill>
                  <a:srgbClr val="388E3C"/>
                </a:solidFill>
                <a:latin typeface="Consolas"/>
                <a:ea typeface="Consolas"/>
                <a:cs typeface="Consolas"/>
                <a:sym typeface="Consolas"/>
              </a:rPr>
              <a:t>"normal"</a:t>
            </a:r>
            <a:r>
              <a:rPr lang="en" sz="1600">
                <a:latin typeface="Consolas"/>
                <a:ea typeface="Consolas"/>
                <a:cs typeface="Consolas"/>
                <a:sym typeface="Consolas"/>
              </a:rPr>
              <a:t> &lt;!-- or mini or auto --&gt;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    app:srcCompat=</a:t>
            </a:r>
            <a:r>
              <a:rPr lang="en" sz="1600">
                <a:solidFill>
                  <a:srgbClr val="388E3C"/>
                </a:solidFill>
                <a:latin typeface="Consolas"/>
                <a:ea typeface="Consolas"/>
                <a:cs typeface="Consolas"/>
                <a:sym typeface="Consolas"/>
              </a:rPr>
              <a:t>"@drawable/ic_plus"</a:t>
            </a:r>
            <a:r>
              <a:rPr lang="en" sz="1600">
                <a:latin typeface="Consolas"/>
                <a:ea typeface="Consolas"/>
                <a:cs typeface="Consolas"/>
                <a:sym typeface="Consolas"/>
              </a:rPr>
              <a:t>/&gt;</a:t>
            </a:r>
            <a:endParaRPr sz="1600">
              <a:latin typeface="Consolas"/>
              <a:ea typeface="Consolas"/>
              <a:cs typeface="Consolas"/>
              <a:sym typeface="Consolas"/>
            </a:endParaRPr>
          </a:p>
          <a:p>
            <a:pPr indent="0" lvl="0" marL="457200" rtl="0" algn="l">
              <a:lnSpc>
                <a:spcPct val="100000"/>
              </a:lnSpc>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600">
                <a:latin typeface="Consolas"/>
                <a:ea typeface="Consolas"/>
                <a:cs typeface="Consolas"/>
                <a:sym typeface="Consolas"/>
              </a:rPr>
              <a:t>&lt;/androidx.coordinatorlayout.widget.CoordinatorLayout&gt;</a:t>
            </a:r>
            <a:endParaRPr sz="1600">
              <a:latin typeface="Consolas"/>
              <a:ea typeface="Consolas"/>
              <a:cs typeface="Consolas"/>
              <a:sym typeface="Consolas"/>
            </a:endParaRPr>
          </a:p>
        </p:txBody>
      </p:sp>
      <p:sp>
        <p:nvSpPr>
          <p:cNvPr id="473" name="Google Shape;473;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Cards</a:t>
            </a:r>
            <a:endParaRPr/>
          </a:p>
        </p:txBody>
      </p:sp>
      <p:sp>
        <p:nvSpPr>
          <p:cNvPr id="479" name="Google Shape;479;p68"/>
          <p:cNvSpPr txBox="1"/>
          <p:nvPr>
            <p:ph idx="1" type="body"/>
          </p:nvPr>
        </p:nvSpPr>
        <p:spPr>
          <a:xfrm>
            <a:off x="273175" y="1609800"/>
            <a:ext cx="4734000" cy="2586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 card holds content and actions for a single item.</a:t>
            </a:r>
            <a:endParaRPr sz="2200"/>
          </a:p>
          <a:p>
            <a:pPr indent="-368300" lvl="0" marL="457200" rtl="0" algn="l">
              <a:spcBef>
                <a:spcPts val="1000"/>
              </a:spcBef>
              <a:spcAft>
                <a:spcPts val="0"/>
              </a:spcAft>
              <a:buSzPts val="2200"/>
              <a:buChar char="●"/>
            </a:pPr>
            <a:r>
              <a:rPr lang="en" sz="2200"/>
              <a:t>Cards are often arranged in a list, grid, or dashboard.</a:t>
            </a:r>
            <a:endParaRPr sz="2200"/>
          </a:p>
          <a:p>
            <a:pPr indent="-368300" lvl="0" marL="457200" rtl="0" algn="l">
              <a:spcBef>
                <a:spcPts val="1000"/>
              </a:spcBef>
              <a:spcAft>
                <a:spcPts val="1000"/>
              </a:spcAft>
              <a:buSzPts val="2200"/>
              <a:buChar char="●"/>
            </a:pPr>
            <a:r>
              <a:rPr lang="en" sz="2200"/>
              <a:t>Use </a:t>
            </a:r>
            <a:r>
              <a:rPr lang="en" sz="2200">
                <a:latin typeface="Courier New"/>
                <a:ea typeface="Courier New"/>
                <a:cs typeface="Courier New"/>
                <a:sym typeface="Courier New"/>
              </a:rPr>
              <a:t>MaterialCardView</a:t>
            </a:r>
            <a:r>
              <a:rPr lang="en" sz="2200"/>
              <a:t>.</a:t>
            </a:r>
            <a:endParaRPr sz="2200"/>
          </a:p>
        </p:txBody>
      </p:sp>
      <p:sp>
        <p:nvSpPr>
          <p:cNvPr id="480" name="Google Shape;480;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1" name="Google Shape;481;p68"/>
          <p:cNvPicPr preferRelativeResize="0"/>
          <p:nvPr/>
        </p:nvPicPr>
        <p:blipFill rotWithShape="1">
          <a:blip r:embed="rId3">
            <a:alphaModFix/>
          </a:blip>
          <a:srcRect b="0" l="4222" r="3992" t="12018"/>
          <a:stretch/>
        </p:blipFill>
        <p:spPr>
          <a:xfrm>
            <a:off x="5201350" y="1637475"/>
            <a:ext cx="3661776" cy="23200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MaterialCardView example</a:t>
            </a:r>
            <a:endParaRPr/>
          </a:p>
        </p:txBody>
      </p:sp>
      <p:sp>
        <p:nvSpPr>
          <p:cNvPr id="487" name="Google Shape;487;p69"/>
          <p:cNvSpPr txBox="1"/>
          <p:nvPr>
            <p:ph idx="1" type="body"/>
          </p:nvPr>
        </p:nvSpPr>
        <p:spPr>
          <a:xfrm>
            <a:off x="311700" y="1040621"/>
            <a:ext cx="8520600" cy="361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android:layout_margin=</a:t>
            </a:r>
            <a:r>
              <a:rPr lang="en" sz="1700">
                <a:solidFill>
                  <a:srgbClr val="388E3C"/>
                </a:solidFill>
                <a:latin typeface="Consolas"/>
                <a:ea typeface="Consolas"/>
                <a:cs typeface="Consolas"/>
                <a:sym typeface="Consolas"/>
              </a:rPr>
              <a:t>"8dp"</a:t>
            </a:r>
            <a:r>
              <a:rPr lang="en" sz="1700">
                <a:latin typeface="Consolas"/>
                <a:ea typeface="Consolas"/>
                <a:cs typeface="Consolas"/>
                <a:sym typeface="Consolas"/>
              </a:rPr>
              <a: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t/>
            </a:r>
            <a:endParaRPr sz="8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&lt;/com.google.android.material.card.MaterialCardView&gt;</a:t>
            </a:r>
            <a:endParaRPr sz="1700">
              <a:latin typeface="Consolas"/>
              <a:ea typeface="Consolas"/>
              <a:cs typeface="Consolas"/>
              <a:sym typeface="Consolas"/>
            </a:endParaRPr>
          </a:p>
        </p:txBody>
      </p:sp>
      <p:sp>
        <p:nvSpPr>
          <p:cNvPr id="488" name="Google Shape;48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69"/>
          <p:cNvSpPr txBox="1"/>
          <p:nvPr/>
        </p:nvSpPr>
        <p:spPr>
          <a:xfrm>
            <a:off x="793500" y="2253846"/>
            <a:ext cx="4950000" cy="19248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"match_parent"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android:orientation=</a:t>
            </a:r>
            <a:r>
              <a:rPr lang="en" sz="1700">
                <a:solidFill>
                  <a:srgbClr val="388E3C"/>
                </a:solidFill>
                <a:latin typeface="Consolas"/>
                <a:ea typeface="Consolas"/>
                <a:cs typeface="Consolas"/>
                <a:sym typeface="Consolas"/>
              </a:rPr>
              <a:t>"vertical"</a:t>
            </a:r>
            <a:r>
              <a:rPr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&lt;ImageView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&lt;/LinearLayout&gt;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Precedence of each method of styling</a:t>
            </a:r>
            <a:endParaRPr/>
          </a:p>
        </p:txBody>
      </p:sp>
      <p:sp>
        <p:nvSpPr>
          <p:cNvPr id="126" name="Google Shape;12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7" name="Google Shape;127;p25"/>
          <p:cNvSpPr/>
          <p:nvPr/>
        </p:nvSpPr>
        <p:spPr>
          <a:xfrm>
            <a:off x="2031275" y="1415025"/>
            <a:ext cx="3436500" cy="2874900"/>
          </a:xfrm>
          <a:prstGeom prst="triangle">
            <a:avLst>
              <a:gd fmla="val 50000" name="adj"/>
            </a:avLst>
          </a:prstGeom>
          <a:noFill/>
          <a:ln cap="flat" cmpd="sng" w="28575">
            <a:solidFill>
              <a:srgbClr val="07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8" name="Google Shape;128;p25"/>
          <p:cNvCxnSpPr>
            <a:stCxn id="127" idx="1"/>
            <a:endCxn id="127" idx="5"/>
          </p:cNvCxnSpPr>
          <p:nvPr/>
        </p:nvCxnSpPr>
        <p:spPr>
          <a:xfrm>
            <a:off x="2890400" y="2852475"/>
            <a:ext cx="1718400" cy="0"/>
          </a:xfrm>
          <a:prstGeom prst="straightConnector1">
            <a:avLst/>
          </a:prstGeom>
          <a:noFill/>
          <a:ln cap="flat" cmpd="sng" w="28575">
            <a:solidFill>
              <a:srgbClr val="073042"/>
            </a:solidFill>
            <a:prstDash val="solid"/>
            <a:round/>
            <a:headEnd len="med" w="med" type="none"/>
            <a:tailEnd len="med" w="med" type="none"/>
          </a:ln>
        </p:spPr>
      </p:cxnSp>
      <p:sp>
        <p:nvSpPr>
          <p:cNvPr id="129" name="Google Shape;129;p25"/>
          <p:cNvSpPr txBox="1"/>
          <p:nvPr/>
        </p:nvSpPr>
        <p:spPr>
          <a:xfrm>
            <a:off x="3068827" y="2054957"/>
            <a:ext cx="136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700">
                <a:latin typeface="Roboto"/>
                <a:ea typeface="Roboto"/>
                <a:cs typeface="Roboto"/>
                <a:sym typeface="Roboto"/>
              </a:rPr>
              <a:t>View</a:t>
            </a:r>
            <a:endParaRPr sz="1700">
              <a:latin typeface="Roboto"/>
              <a:ea typeface="Roboto"/>
              <a:cs typeface="Roboto"/>
              <a:sym typeface="Roboto"/>
            </a:endParaRPr>
          </a:p>
          <a:p>
            <a:pPr indent="0" lvl="0" marL="0" rtl="0" algn="ctr">
              <a:spcBef>
                <a:spcPts val="0"/>
              </a:spcBef>
              <a:spcAft>
                <a:spcPts val="0"/>
              </a:spcAft>
              <a:buNone/>
            </a:pPr>
            <a:r>
              <a:rPr lang="en" sz="1700">
                <a:latin typeface="Roboto"/>
                <a:ea typeface="Roboto"/>
                <a:cs typeface="Roboto"/>
                <a:sym typeface="Roboto"/>
              </a:rPr>
              <a:t>attributes</a:t>
            </a:r>
            <a:endParaRPr sz="1700">
              <a:latin typeface="Roboto"/>
              <a:ea typeface="Roboto"/>
              <a:cs typeface="Roboto"/>
              <a:sym typeface="Roboto"/>
            </a:endParaRPr>
          </a:p>
        </p:txBody>
      </p:sp>
      <p:sp>
        <p:nvSpPr>
          <p:cNvPr id="130" name="Google Shape;130;p25"/>
          <p:cNvSpPr txBox="1"/>
          <p:nvPr/>
        </p:nvSpPr>
        <p:spPr>
          <a:xfrm>
            <a:off x="3356464" y="3012450"/>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Style</a:t>
            </a:r>
            <a:endParaRPr sz="1800">
              <a:latin typeface="Roboto"/>
              <a:ea typeface="Roboto"/>
              <a:cs typeface="Roboto"/>
              <a:sym typeface="Roboto"/>
            </a:endParaRPr>
          </a:p>
        </p:txBody>
      </p:sp>
      <p:sp>
        <p:nvSpPr>
          <p:cNvPr id="131" name="Google Shape;131;p25"/>
          <p:cNvSpPr txBox="1"/>
          <p:nvPr/>
        </p:nvSpPr>
        <p:spPr>
          <a:xfrm>
            <a:off x="3293981" y="3759166"/>
            <a:ext cx="1139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Theme</a:t>
            </a:r>
            <a:endParaRPr sz="1800">
              <a:latin typeface="Roboto"/>
              <a:ea typeface="Roboto"/>
              <a:cs typeface="Roboto"/>
              <a:sym typeface="Roboto"/>
            </a:endParaRPr>
          </a:p>
        </p:txBody>
      </p:sp>
      <p:cxnSp>
        <p:nvCxnSpPr>
          <p:cNvPr id="132" name="Google Shape;132;p25"/>
          <p:cNvCxnSpPr/>
          <p:nvPr/>
        </p:nvCxnSpPr>
        <p:spPr>
          <a:xfrm flipH="1" rot="10800000">
            <a:off x="2458043" y="3584700"/>
            <a:ext cx="2606100" cy="9000"/>
          </a:xfrm>
          <a:prstGeom prst="straightConnector1">
            <a:avLst/>
          </a:prstGeom>
          <a:noFill/>
          <a:ln cap="flat" cmpd="sng" w="28575">
            <a:solidFill>
              <a:srgbClr val="073042"/>
            </a:solidFill>
            <a:prstDash val="solid"/>
            <a:round/>
            <a:headEnd len="med" w="med" type="none"/>
            <a:tailEnd len="med" w="med" type="none"/>
          </a:ln>
        </p:spPr>
      </p:cxnSp>
      <p:sp>
        <p:nvSpPr>
          <p:cNvPr id="133" name="Google Shape;133;p25"/>
          <p:cNvSpPr/>
          <p:nvPr/>
        </p:nvSpPr>
        <p:spPr>
          <a:xfrm>
            <a:off x="4733950" y="2299975"/>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4" name="Google Shape;134;p25"/>
          <p:cNvSpPr txBox="1"/>
          <p:nvPr/>
        </p:nvSpPr>
        <p:spPr>
          <a:xfrm>
            <a:off x="5425958" y="2236357"/>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
        <p:nvSpPr>
          <p:cNvPr id="135" name="Google Shape;135;p25"/>
          <p:cNvSpPr/>
          <p:nvPr/>
        </p:nvSpPr>
        <p:spPr>
          <a:xfrm>
            <a:off x="5186944" y="3218450"/>
            <a:ext cx="503200" cy="741478"/>
          </a:xfrm>
          <a:custGeom>
            <a:rect b="b" l="l" r="r" t="t"/>
            <a:pathLst>
              <a:path extrusionOk="0" h="40145" w="32475">
                <a:moveTo>
                  <a:pt x="0" y="0"/>
                </a:moveTo>
                <a:cubicBezTo>
                  <a:pt x="5297" y="1952"/>
                  <a:pt x="28157" y="5018"/>
                  <a:pt x="31781" y="11709"/>
                </a:cubicBezTo>
                <a:cubicBezTo>
                  <a:pt x="35405" y="18400"/>
                  <a:pt x="23418" y="35406"/>
                  <a:pt x="21745" y="40145"/>
                </a:cubicBezTo>
              </a:path>
            </a:pathLst>
          </a:custGeom>
          <a:noFill/>
          <a:ln cap="flat" cmpd="sng" w="28575">
            <a:solidFill>
              <a:srgbClr val="073042"/>
            </a:solidFill>
            <a:prstDash val="solid"/>
            <a:round/>
            <a:headEnd len="med" w="med" type="none"/>
            <a:tailEnd len="med" w="med" type="triangle"/>
          </a:ln>
        </p:spPr>
      </p:sp>
      <p:sp>
        <p:nvSpPr>
          <p:cNvPr id="136" name="Google Shape;136;p25"/>
          <p:cNvSpPr txBox="1"/>
          <p:nvPr/>
        </p:nvSpPr>
        <p:spPr>
          <a:xfrm>
            <a:off x="5940250" y="3218438"/>
            <a:ext cx="190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Overrides this</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Localization</a:t>
            </a:r>
            <a:endParaRPr b="1" sz="5200">
              <a:solidFill>
                <a:srgbClr val="FAFAFA"/>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Localize your app</a:t>
            </a:r>
            <a:endParaRPr/>
          </a:p>
        </p:txBody>
      </p:sp>
      <p:sp>
        <p:nvSpPr>
          <p:cNvPr id="501" name="Google Shape;501;p71"/>
          <p:cNvSpPr txBox="1"/>
          <p:nvPr>
            <p:ph idx="1" type="body"/>
          </p:nvPr>
        </p:nvSpPr>
        <p:spPr>
          <a:xfrm>
            <a:off x="235500" y="1311600"/>
            <a:ext cx="8520600" cy="30417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SzPts val="2000"/>
              <a:buChar char="●"/>
            </a:pPr>
            <a:r>
              <a:rPr lang="en" sz="2000"/>
              <a:t>Separate the localized aspects of your app (for example, text, audio files, currency, and numbers) as much as possible from the core Kotlin functionality of the app.</a:t>
            </a:r>
            <a:endParaRPr sz="2000"/>
          </a:p>
          <a:p>
            <a:pPr indent="0" lvl="0" marL="457200" rtl="0" algn="l">
              <a:spcBef>
                <a:spcPts val="1000"/>
              </a:spcBef>
              <a:spcAft>
                <a:spcPts val="0"/>
              </a:spcAft>
              <a:buNone/>
            </a:pPr>
            <a:r>
              <a:rPr lang="en" sz="2000">
                <a:solidFill>
                  <a:schemeClr val="dk1"/>
                </a:solidFill>
              </a:rPr>
              <a:t>Example: Extract the user facing strings into </a:t>
            </a:r>
            <a:r>
              <a:rPr lang="en" sz="2000">
                <a:solidFill>
                  <a:schemeClr val="dk1"/>
                </a:solidFill>
                <a:latin typeface="Courier New"/>
                <a:ea typeface="Courier New"/>
                <a:cs typeface="Courier New"/>
                <a:sym typeface="Courier New"/>
              </a:rPr>
              <a:t>strings.xml</a:t>
            </a:r>
            <a:r>
              <a:rPr lang="en" sz="2000">
                <a:solidFill>
                  <a:schemeClr val="dk1"/>
                </a:solidFill>
              </a:rPr>
              <a:t>.</a:t>
            </a:r>
            <a:endParaRPr sz="2000"/>
          </a:p>
          <a:p>
            <a:pPr indent="-355600" lvl="0" marL="457200" rtl="0" algn="l">
              <a:lnSpc>
                <a:spcPct val="100000"/>
              </a:lnSpc>
              <a:spcBef>
                <a:spcPts val="1000"/>
              </a:spcBef>
              <a:spcAft>
                <a:spcPts val="0"/>
              </a:spcAft>
              <a:buSzPts val="2000"/>
              <a:buChar char="●"/>
            </a:pPr>
            <a:r>
              <a:rPr lang="en" sz="2000">
                <a:solidFill>
                  <a:schemeClr val="dk1"/>
                </a:solidFill>
              </a:rPr>
              <a:t>When a user runs your app, the Android system selects which resources to load based on the device's locale.</a:t>
            </a:r>
            <a:endParaRPr sz="2000">
              <a:solidFill>
                <a:schemeClr val="dk1"/>
              </a:solidFill>
            </a:endParaRPr>
          </a:p>
          <a:p>
            <a:pPr indent="-355600" lvl="0" marL="457200" rtl="0" algn="l">
              <a:lnSpc>
                <a:spcPct val="100000"/>
              </a:lnSpc>
              <a:spcBef>
                <a:spcPts val="1000"/>
              </a:spcBef>
              <a:spcAft>
                <a:spcPts val="1000"/>
              </a:spcAft>
              <a:buClr>
                <a:schemeClr val="dk1"/>
              </a:buClr>
              <a:buSzPts val="2000"/>
              <a:buChar char="●"/>
            </a:pPr>
            <a:r>
              <a:rPr lang="en" sz="2000">
                <a:solidFill>
                  <a:schemeClr val="dk1"/>
                </a:solidFill>
              </a:rPr>
              <a:t>If locale-specific resources are not found, Android falls back to default resources you defined.</a:t>
            </a:r>
            <a:endParaRPr sz="2000">
              <a:solidFill>
                <a:schemeClr val="dk1"/>
              </a:solidFill>
            </a:endParaRPr>
          </a:p>
        </p:txBody>
      </p:sp>
      <p:sp>
        <p:nvSpPr>
          <p:cNvPr id="502" name="Google Shape;502;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different languages and cultures</a:t>
            </a:r>
            <a:endParaRPr sz="3400"/>
          </a:p>
        </p:txBody>
      </p:sp>
      <p:sp>
        <p:nvSpPr>
          <p:cNvPr id="508" name="Google Shape;508;p72"/>
          <p:cNvSpPr txBox="1"/>
          <p:nvPr>
            <p:ph idx="1" type="body"/>
          </p:nvPr>
        </p:nvSpPr>
        <p:spPr>
          <a:xfrm>
            <a:off x="164700" y="1170050"/>
            <a:ext cx="6275400" cy="34425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Decide which locales to support.</a:t>
            </a:r>
            <a:endParaRPr sz="1900"/>
          </a:p>
          <a:p>
            <a:pPr indent="-349250" lvl="0" marL="457200" rtl="0" algn="l">
              <a:spcBef>
                <a:spcPts val="1000"/>
              </a:spcBef>
              <a:spcAft>
                <a:spcPts val="0"/>
              </a:spcAft>
              <a:buSzPts val="1900"/>
              <a:buChar char="●"/>
            </a:pPr>
            <a:r>
              <a:rPr lang="en" sz="1900"/>
              <a:t>Create locale-specific directories in </a:t>
            </a:r>
            <a:r>
              <a:rPr lang="en" sz="1900">
                <a:latin typeface="Courier New"/>
                <a:ea typeface="Courier New"/>
                <a:cs typeface="Courier New"/>
                <a:sym typeface="Courier New"/>
              </a:rPr>
              <a:t>res</a:t>
            </a:r>
            <a:r>
              <a:rPr lang="en" sz="1900"/>
              <a:t> directory: </a:t>
            </a:r>
            <a:endParaRPr sz="1900"/>
          </a:p>
          <a:p>
            <a:pPr indent="457200" lvl="0" marL="0" rtl="0" algn="l">
              <a:spcBef>
                <a:spcPts val="1000"/>
              </a:spcBef>
              <a:spcAft>
                <a:spcPts val="0"/>
              </a:spcAft>
              <a:buNone/>
            </a:pPr>
            <a:r>
              <a:rPr lang="en" sz="1900">
                <a:latin typeface="Courier New"/>
                <a:ea typeface="Courier New"/>
                <a:cs typeface="Courier New"/>
                <a:sym typeface="Courier New"/>
              </a:rPr>
              <a:t>&lt;resource type&gt;-b+&lt;language code&gt;</a:t>
            </a:r>
            <a:br>
              <a:rPr lang="en" sz="1900">
                <a:latin typeface="Courier New"/>
                <a:ea typeface="Courier New"/>
                <a:cs typeface="Courier New"/>
                <a:sym typeface="Courier New"/>
              </a:rPr>
            </a:br>
            <a:r>
              <a:rPr lang="en" sz="1900">
                <a:latin typeface="Courier New"/>
                <a:ea typeface="Courier New"/>
                <a:cs typeface="Courier New"/>
                <a:sym typeface="Courier New"/>
              </a:rPr>
              <a:t>	[+&lt;country code&gt;]</a:t>
            </a:r>
            <a:r>
              <a:rPr lang="en" sz="1900"/>
              <a:t> </a:t>
            </a:r>
            <a:endParaRPr sz="1900"/>
          </a:p>
          <a:p>
            <a:pPr indent="457200" lvl="0" marL="0" rtl="0" algn="l">
              <a:spcBef>
                <a:spcPts val="1000"/>
              </a:spcBef>
              <a:spcAft>
                <a:spcPts val="0"/>
              </a:spcAft>
              <a:buNone/>
            </a:pPr>
            <a:r>
              <a:rPr lang="en" sz="1900"/>
              <a:t>Examples:</a:t>
            </a:r>
            <a:r>
              <a:rPr lang="en" sz="1900">
                <a:latin typeface="Courier New"/>
                <a:ea typeface="Courier New"/>
                <a:cs typeface="Courier New"/>
                <a:sym typeface="Courier New"/>
              </a:rPr>
              <a:t> layout-b+en+US</a:t>
            </a:r>
            <a:br>
              <a:rPr lang="en" sz="1900"/>
            </a:br>
            <a:r>
              <a:rPr lang="en" sz="1900"/>
              <a:t>		 	      </a:t>
            </a:r>
            <a:r>
              <a:rPr lang="en" sz="1900">
                <a:latin typeface="Courier New"/>
                <a:ea typeface="Courier New"/>
                <a:cs typeface="Courier New"/>
                <a:sym typeface="Courier New"/>
              </a:rPr>
              <a:t>values-b+es</a:t>
            </a:r>
            <a:r>
              <a:rPr lang="en" sz="1900"/>
              <a:t> </a:t>
            </a:r>
            <a:endParaRPr sz="1900"/>
          </a:p>
          <a:p>
            <a:pPr indent="-349250" lvl="0" marL="457200" rtl="0" algn="l">
              <a:spcBef>
                <a:spcPts val="1000"/>
              </a:spcBef>
              <a:spcAft>
                <a:spcPts val="1000"/>
              </a:spcAft>
              <a:buSzPts val="1900"/>
              <a:buChar char="●"/>
            </a:pPr>
            <a:r>
              <a:rPr lang="en" sz="1900"/>
              <a:t>Provide locale-specific resources (such as strings and drawables) in those directories.</a:t>
            </a:r>
            <a:endParaRPr sz="1900"/>
          </a:p>
        </p:txBody>
      </p:sp>
      <p:sp>
        <p:nvSpPr>
          <p:cNvPr id="509" name="Google Shape;509;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72"/>
          <p:cNvPicPr preferRelativeResize="0"/>
          <p:nvPr/>
        </p:nvPicPr>
        <p:blipFill rotWithShape="1">
          <a:blip r:embed="rId3">
            <a:alphaModFix/>
          </a:blip>
          <a:srcRect b="0" l="56991" r="0" t="0"/>
          <a:stretch/>
        </p:blipFill>
        <p:spPr>
          <a:xfrm>
            <a:off x="7561087" y="1617975"/>
            <a:ext cx="1342364" cy="2310800"/>
          </a:xfrm>
          <a:prstGeom prst="rect">
            <a:avLst/>
          </a:prstGeom>
          <a:noFill/>
          <a:ln>
            <a:noFill/>
          </a:ln>
        </p:spPr>
      </p:pic>
      <p:pic>
        <p:nvPicPr>
          <p:cNvPr id="511" name="Google Shape;511;p72"/>
          <p:cNvPicPr preferRelativeResize="0"/>
          <p:nvPr/>
        </p:nvPicPr>
        <p:blipFill rotWithShape="1">
          <a:blip r:embed="rId3">
            <a:alphaModFix/>
          </a:blip>
          <a:srcRect b="0" l="0" r="53716" t="0"/>
          <a:stretch/>
        </p:blipFill>
        <p:spPr>
          <a:xfrm>
            <a:off x="6224400" y="1617975"/>
            <a:ext cx="1444527" cy="23108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Support languages that use RTL scripts</a:t>
            </a:r>
            <a:endParaRPr sz="3400"/>
          </a:p>
        </p:txBody>
      </p:sp>
      <p:sp>
        <p:nvSpPr>
          <p:cNvPr id="517" name="Google Shape;517;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73"/>
          <p:cNvSpPr txBox="1"/>
          <p:nvPr>
            <p:ph idx="1" type="body"/>
          </p:nvPr>
        </p:nvSpPr>
        <p:spPr>
          <a:xfrm>
            <a:off x="127175" y="1305425"/>
            <a:ext cx="8824500" cy="301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Users can choose a language that uses right-to-left (RTL) scripts.</a:t>
            </a:r>
            <a:endParaRPr sz="2000"/>
          </a:p>
          <a:p>
            <a:pPr indent="-355600" lvl="0" marL="457200" rtl="0" algn="l">
              <a:spcBef>
                <a:spcPts val="1000"/>
              </a:spcBef>
              <a:spcAft>
                <a:spcPts val="0"/>
              </a:spcAft>
              <a:buSzPts val="2000"/>
              <a:buChar char="●"/>
            </a:pPr>
            <a:r>
              <a:rPr lang="en" sz="2000"/>
              <a:t>Add </a:t>
            </a:r>
            <a:r>
              <a:rPr lang="en" sz="2000">
                <a:latin typeface="Courier New"/>
                <a:ea typeface="Courier New"/>
                <a:cs typeface="Courier New"/>
                <a:sym typeface="Courier New"/>
              </a:rPr>
              <a:t>android:supportsRtl="true"</a:t>
            </a:r>
            <a:r>
              <a:rPr lang="en" sz="2000"/>
              <a:t> to app tag in manifest.</a:t>
            </a:r>
            <a:endParaRPr sz="2000"/>
          </a:p>
          <a:p>
            <a:pPr indent="-355600" lvl="0" marL="457200" rtl="0" algn="l">
              <a:spcBef>
                <a:spcPts val="1000"/>
              </a:spcBef>
              <a:spcAft>
                <a:spcPts val="0"/>
              </a:spcAft>
              <a:buSzPts val="2000"/>
              <a:buChar char="●"/>
            </a:pPr>
            <a:r>
              <a:rPr lang="en" sz="2000">
                <a:solidFill>
                  <a:schemeClr val="dk1"/>
                </a:solidFill>
              </a:rPr>
              <a:t>Convert </a:t>
            </a:r>
            <a:r>
              <a:rPr lang="en" sz="2000">
                <a:solidFill>
                  <a:schemeClr val="dk1"/>
                </a:solidFill>
                <a:latin typeface="Courier New"/>
                <a:ea typeface="Courier New"/>
                <a:cs typeface="Courier New"/>
                <a:sym typeface="Courier New"/>
              </a:rPr>
              <a:t>left</a:t>
            </a:r>
            <a:r>
              <a:rPr lang="en" sz="2000">
                <a:solidFill>
                  <a:schemeClr val="dk1"/>
                </a:solidFill>
              </a:rPr>
              <a:t> and </a:t>
            </a:r>
            <a:r>
              <a:rPr lang="en" sz="2000">
                <a:solidFill>
                  <a:schemeClr val="dk1"/>
                </a:solidFill>
                <a:latin typeface="Courier New"/>
                <a:ea typeface="Courier New"/>
                <a:cs typeface="Courier New"/>
                <a:sym typeface="Courier New"/>
              </a:rPr>
              <a:t>right</a:t>
            </a:r>
            <a:r>
              <a:rPr lang="en" sz="2000">
                <a:solidFill>
                  <a:schemeClr val="dk1"/>
                </a:solidFill>
              </a:rPr>
              <a:t> to </a:t>
            </a:r>
            <a:r>
              <a:rPr lang="en" sz="2000">
                <a:solidFill>
                  <a:schemeClr val="dk1"/>
                </a:solidFill>
                <a:latin typeface="Courier New"/>
                <a:ea typeface="Courier New"/>
                <a:cs typeface="Courier New"/>
                <a:sym typeface="Courier New"/>
              </a:rPr>
              <a:t>start</a:t>
            </a:r>
            <a:r>
              <a:rPr lang="en" sz="2000">
                <a:solidFill>
                  <a:schemeClr val="dk1"/>
                </a:solidFill>
              </a:rPr>
              <a:t> and </a:t>
            </a:r>
            <a:r>
              <a:rPr lang="en" sz="2000">
                <a:solidFill>
                  <a:schemeClr val="dk1"/>
                </a:solidFill>
                <a:latin typeface="Courier New"/>
                <a:ea typeface="Courier New"/>
                <a:cs typeface="Courier New"/>
                <a:sym typeface="Courier New"/>
              </a:rPr>
              <a:t>end</a:t>
            </a:r>
            <a:r>
              <a:rPr lang="en" sz="2000">
                <a:solidFill>
                  <a:schemeClr val="dk1"/>
                </a:solidFill>
              </a:rPr>
              <a:t>, respectively, in your layout files (change </a:t>
            </a:r>
            <a:r>
              <a:rPr lang="en" sz="2000">
                <a:solidFill>
                  <a:schemeClr val="dk1"/>
                </a:solidFill>
                <a:latin typeface="Courier New"/>
                <a:ea typeface="Courier New"/>
                <a:cs typeface="Courier New"/>
                <a:sym typeface="Courier New"/>
              </a:rPr>
              <a:t>android:paddingLeft</a:t>
            </a:r>
            <a:r>
              <a:rPr lang="en" sz="2000">
                <a:solidFill>
                  <a:schemeClr val="dk1"/>
                </a:solidFill>
              </a:rPr>
              <a:t> to </a:t>
            </a:r>
            <a:r>
              <a:rPr lang="en" sz="2000">
                <a:solidFill>
                  <a:schemeClr val="dk1"/>
                </a:solidFill>
                <a:latin typeface="Courier New"/>
                <a:ea typeface="Courier New"/>
                <a:cs typeface="Courier New"/>
                <a:sym typeface="Courier New"/>
              </a:rPr>
              <a:t>android:paddingStart</a:t>
            </a:r>
            <a:r>
              <a:rPr lang="en" sz="2000">
                <a:solidFill>
                  <a:schemeClr val="dk1"/>
                </a:solidFill>
              </a:rPr>
              <a:t>).</a:t>
            </a:r>
            <a:endParaRPr sz="2000"/>
          </a:p>
          <a:p>
            <a:pPr indent="-355600" lvl="0" marL="457200" rtl="0" algn="l">
              <a:spcBef>
                <a:spcPts val="1000"/>
              </a:spcBef>
              <a:spcAft>
                <a:spcPts val="0"/>
              </a:spcAft>
              <a:buSzPts val="2000"/>
              <a:buChar char="●"/>
            </a:pPr>
            <a:r>
              <a:rPr lang="en" sz="2000"/>
              <a:t>Localize strings and format text in messages.</a:t>
            </a:r>
            <a:endParaRPr sz="2000"/>
          </a:p>
          <a:p>
            <a:pPr indent="-355600" lvl="0" marL="457200" rtl="0" algn="l">
              <a:spcBef>
                <a:spcPts val="1000"/>
              </a:spcBef>
              <a:spcAft>
                <a:spcPts val="1000"/>
              </a:spcAft>
              <a:buSzPts val="2000"/>
              <a:buChar char="●"/>
            </a:pPr>
            <a:r>
              <a:rPr lang="en" sz="2000"/>
              <a:t>Optionally, use </a:t>
            </a:r>
            <a:r>
              <a:rPr lang="en" sz="2000">
                <a:latin typeface="Courier New"/>
                <a:ea typeface="Courier New"/>
                <a:cs typeface="Courier New"/>
                <a:sym typeface="Courier New"/>
              </a:rPr>
              <a:t>-ldrtl</a:t>
            </a:r>
            <a:r>
              <a:rPr lang="en" sz="2000"/>
              <a:t> resource qualifier to provide alternate resources.</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4" name="Google Shape;524;p74"/>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Example apps</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out other apps</a:t>
            </a:r>
            <a:endParaRPr/>
          </a:p>
        </p:txBody>
      </p:sp>
      <p:sp>
        <p:nvSpPr>
          <p:cNvPr id="530" name="Google Shape;530;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31" name="Google Shape;531;p75"/>
          <p:cNvPicPr preferRelativeResize="0"/>
          <p:nvPr/>
        </p:nvPicPr>
        <p:blipFill>
          <a:blip r:embed="rId3">
            <a:alphaModFix/>
          </a:blip>
          <a:stretch>
            <a:fillRect/>
          </a:stretch>
        </p:blipFill>
        <p:spPr>
          <a:xfrm>
            <a:off x="2391525" y="1078808"/>
            <a:ext cx="1632314" cy="3468425"/>
          </a:xfrm>
          <a:prstGeom prst="rect">
            <a:avLst/>
          </a:prstGeom>
          <a:noFill/>
          <a:ln>
            <a:noFill/>
          </a:ln>
        </p:spPr>
      </p:pic>
      <p:pic>
        <p:nvPicPr>
          <p:cNvPr id="532" name="Google Shape;532;p75"/>
          <p:cNvPicPr preferRelativeResize="0"/>
          <p:nvPr/>
        </p:nvPicPr>
        <p:blipFill rotWithShape="1">
          <a:blip r:embed="rId4">
            <a:alphaModFix/>
          </a:blip>
          <a:srcRect b="-230" l="0" r="0" t="230"/>
          <a:stretch/>
        </p:blipFill>
        <p:spPr>
          <a:xfrm>
            <a:off x="4590981" y="1103632"/>
            <a:ext cx="1703594" cy="3418780"/>
          </a:xfrm>
          <a:prstGeom prst="rect">
            <a:avLst/>
          </a:prstGeom>
          <a:noFill/>
          <a:ln cap="flat" cmpd="sng" w="9525">
            <a:solidFill>
              <a:srgbClr val="B7B7B7"/>
            </a:solidFill>
            <a:prstDash val="solid"/>
            <a:round/>
            <a:headEnd len="sm" w="sm" type="none"/>
            <a:tailEnd len="sm" w="sm" type="none"/>
          </a:ln>
        </p:spPr>
      </p:pic>
      <p:sp>
        <p:nvSpPr>
          <p:cNvPr id="533" name="Google Shape;533;p75"/>
          <p:cNvSpPr txBox="1"/>
          <p:nvPr/>
        </p:nvSpPr>
        <p:spPr>
          <a:xfrm>
            <a:off x="699150" y="2052525"/>
            <a:ext cx="1233000" cy="60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Sunflower app</a:t>
            </a:r>
            <a:endParaRPr sz="1800">
              <a:latin typeface="Roboto"/>
              <a:ea typeface="Roboto"/>
              <a:cs typeface="Roboto"/>
              <a:sym typeface="Roboto"/>
            </a:endParaRPr>
          </a:p>
        </p:txBody>
      </p:sp>
      <p:sp>
        <p:nvSpPr>
          <p:cNvPr id="534" name="Google Shape;534;p75"/>
          <p:cNvSpPr txBox="1"/>
          <p:nvPr/>
        </p:nvSpPr>
        <p:spPr>
          <a:xfrm>
            <a:off x="6691275" y="2052525"/>
            <a:ext cx="1330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Google I/O app</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7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46" name="Google Shape;546;p77"/>
          <p:cNvSpPr txBox="1"/>
          <p:nvPr>
            <p:ph idx="1" type="body"/>
          </p:nvPr>
        </p:nvSpPr>
        <p:spPr>
          <a:xfrm>
            <a:off x="311700" y="1243825"/>
            <a:ext cx="8520600" cy="31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13,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Customize the visual look of your app using styles and themes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Choose from predefined type scales for the text in your app (or create your own text appearance)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Select theme colors for your app using Material color tool</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Use Material Components library to speed up UI development</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Localize your app to support different languages and cultures</a:t>
            </a:r>
            <a:endParaRPr sz="2000">
              <a:solidFill>
                <a:srgbClr val="1C4587"/>
              </a:solidFill>
            </a:endParaRPr>
          </a:p>
        </p:txBody>
      </p:sp>
      <p:sp>
        <p:nvSpPr>
          <p:cNvPr id="547" name="Google Shape;547;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53" name="Google Shape;553;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78"/>
          <p:cNvSpPr txBox="1"/>
          <p:nvPr/>
        </p:nvSpPr>
        <p:spPr>
          <a:xfrm>
            <a:off x="311725" y="1109850"/>
            <a:ext cx="8520600" cy="321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u="sng">
                <a:solidFill>
                  <a:srgbClr val="1155CC"/>
                </a:solidFill>
                <a:latin typeface="Roboto"/>
                <a:ea typeface="Roboto"/>
                <a:cs typeface="Roboto"/>
                <a:sym typeface="Roboto"/>
                <a:hlinkClick r:id="rId3">
                  <a:extLst>
                    <a:ext uri="{A12FA001-AC4F-418D-AE19-62706E023703}">
                      <ahyp:hlinkClr val="tx"/>
                    </a:ext>
                  </a:extLst>
                </a:hlinkClick>
              </a:rPr>
              <a:t>Material Design</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4">
                  <a:extLst>
                    <a:ext uri="{A12FA001-AC4F-418D-AE19-62706E023703}">
                      <ahyp:hlinkClr val="tx"/>
                    </a:ext>
                  </a:extLst>
                </a:hlinkClick>
              </a:rPr>
              <a:t>Material Components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5">
                  <a:extLst>
                    <a:ext uri="{A12FA001-AC4F-418D-AE19-62706E023703}">
                      <ahyp:hlinkClr val="tx"/>
                    </a:ext>
                  </a:extLst>
                </a:hlinkClick>
              </a:rPr>
              <a:t>Tools for picking colors</a:t>
            </a:r>
            <a:endParaRPr sz="1800" u="sng">
              <a:solidFill>
                <a:srgbClr val="1155CC"/>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6">
                  <a:extLst>
                    <a:ext uri="{A12FA001-AC4F-418D-AE19-62706E023703}">
                      <ahyp:hlinkClr val="tx"/>
                    </a:ext>
                  </a:extLst>
                </a:hlinkClick>
              </a:rPr>
              <a:t>Dark theme</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Roboto"/>
              <a:buChar char="●"/>
            </a:pPr>
            <a:r>
              <a:rPr lang="en" sz="1800" u="sng">
                <a:solidFill>
                  <a:srgbClr val="1155CC"/>
                </a:solidFill>
                <a:latin typeface="Roboto"/>
                <a:ea typeface="Roboto"/>
                <a:cs typeface="Roboto"/>
                <a:sym typeface="Roboto"/>
                <a:hlinkClick r:id="rId7">
                  <a:extLst>
                    <a:ext uri="{A12FA001-AC4F-418D-AE19-62706E023703}">
                      <ahyp:hlinkClr val="tx"/>
                    </a:ext>
                  </a:extLst>
                </a:hlinkClick>
              </a:rPr>
              <a:t>Localize your app</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0"/>
              </a:spcAft>
              <a:buSzPts val="1800"/>
              <a:buFont typeface="Times New Roman"/>
              <a:buChar char="●"/>
            </a:pPr>
            <a:r>
              <a:rPr lang="en" sz="1800">
                <a:solidFill>
                  <a:schemeClr val="dk1"/>
                </a:solidFill>
                <a:latin typeface="Roboto"/>
                <a:ea typeface="Roboto"/>
                <a:cs typeface="Roboto"/>
                <a:sym typeface="Roboto"/>
              </a:rPr>
              <a:t>Blog posts: </a:t>
            </a:r>
            <a:r>
              <a:rPr lang="en" sz="1800" u="sng">
                <a:solidFill>
                  <a:srgbClr val="1155CC"/>
                </a:solidFill>
                <a:latin typeface="Roboto"/>
                <a:ea typeface="Roboto"/>
                <a:cs typeface="Roboto"/>
                <a:sym typeface="Roboto"/>
                <a:hlinkClick r:id="rId8">
                  <a:extLst>
                    <a:ext uri="{A12FA001-AC4F-418D-AE19-62706E023703}">
                      <ahyp:hlinkClr val="tx"/>
                    </a:ext>
                  </a:extLst>
                </a:hlinkClick>
              </a:rPr>
              <a:t>Themes vs Styles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9">
                  <a:extLst>
                    <a:ext uri="{A12FA001-AC4F-418D-AE19-62706E023703}">
                      <ahyp:hlinkClr val="tx"/>
                    </a:ext>
                  </a:extLst>
                </a:hlinkClick>
              </a:rPr>
              <a:t>Common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0">
                  <a:extLst>
                    <a:ext uri="{A12FA001-AC4F-418D-AE19-62706E023703}">
                      <ahyp:hlinkClr val="tx"/>
                    </a:ext>
                  </a:extLst>
                </a:hlinkClick>
              </a:rPr>
              <a:t>Prefer Theme Attributes</a:t>
            </a:r>
            <a:r>
              <a:rPr lang="en" sz="1800">
                <a:latin typeface="Roboto"/>
                <a:ea typeface="Roboto"/>
                <a:cs typeface="Roboto"/>
                <a:sym typeface="Roboto"/>
              </a:rPr>
              <a:t>, </a:t>
            </a:r>
            <a:r>
              <a:rPr lang="en" sz="1800" u="sng">
                <a:solidFill>
                  <a:srgbClr val="1155CC"/>
                </a:solidFill>
                <a:latin typeface="Roboto"/>
                <a:ea typeface="Roboto"/>
                <a:cs typeface="Roboto"/>
                <a:sym typeface="Roboto"/>
                <a:hlinkClick r:id="rId11">
                  <a:extLst>
                    <a:ext uri="{A12FA001-AC4F-418D-AE19-62706E023703}">
                      <ahyp:hlinkClr val="tx"/>
                    </a:ext>
                  </a:extLst>
                </a:hlinkClick>
              </a:rPr>
              <a:t>Themes Overlay</a:t>
            </a:r>
            <a:endParaRPr sz="1800">
              <a:solidFill>
                <a:schemeClr val="dk1"/>
              </a:solidFill>
              <a:latin typeface="Roboto"/>
              <a:ea typeface="Roboto"/>
              <a:cs typeface="Roboto"/>
              <a:sym typeface="Roboto"/>
            </a:endParaRPr>
          </a:p>
          <a:p>
            <a:pPr indent="-342900" lvl="0" marL="457200" rtl="0" algn="l">
              <a:lnSpc>
                <a:spcPct val="115000"/>
              </a:lnSpc>
              <a:spcBef>
                <a:spcPts val="600"/>
              </a:spcBef>
              <a:spcAft>
                <a:spcPts val="600"/>
              </a:spcAft>
              <a:buSzPts val="1800"/>
              <a:buFont typeface="Roboto"/>
              <a:buChar char="●"/>
            </a:pPr>
            <a:r>
              <a:rPr lang="en" sz="1800">
                <a:solidFill>
                  <a:schemeClr val="dk1"/>
                </a:solidFill>
                <a:latin typeface="Roboto"/>
                <a:ea typeface="Roboto"/>
                <a:cs typeface="Roboto"/>
                <a:sym typeface="Roboto"/>
              </a:rPr>
              <a:t>Sample code: </a:t>
            </a:r>
            <a:r>
              <a:rPr lang="en" sz="1800" u="sng">
                <a:solidFill>
                  <a:srgbClr val="1155CC"/>
                </a:solidFill>
                <a:latin typeface="Roboto"/>
                <a:ea typeface="Roboto"/>
                <a:cs typeface="Roboto"/>
                <a:sym typeface="Roboto"/>
                <a:hlinkClick r:id="rId12">
                  <a:extLst>
                    <a:ext uri="{A12FA001-AC4F-418D-AE19-62706E023703}">
                      <ahyp:hlinkClr val="tx"/>
                    </a:ext>
                  </a:extLst>
                </a:hlinkClick>
              </a:rPr>
              <a:t>Sunflower app</a:t>
            </a:r>
            <a:r>
              <a:rPr lang="en"/>
              <a:t>, </a:t>
            </a:r>
            <a:r>
              <a:rPr lang="en" sz="1800" u="sng">
                <a:solidFill>
                  <a:srgbClr val="1155CC"/>
                </a:solidFill>
                <a:latin typeface="Roboto"/>
                <a:ea typeface="Roboto"/>
                <a:cs typeface="Roboto"/>
                <a:sym typeface="Roboto"/>
                <a:hlinkClick r:id="rId13">
                  <a:extLst>
                    <a:ext uri="{A12FA001-AC4F-418D-AE19-62706E023703}">
                      <ahyp:hlinkClr val="tx"/>
                    </a:ext>
                  </a:extLst>
                </a:hlinkClick>
              </a:rPr>
              <a:t>Google I/O app</a:t>
            </a:r>
            <a:r>
              <a:rPr lang="en"/>
              <a:t>, </a:t>
            </a:r>
            <a:r>
              <a:rPr lang="en" sz="1800" u="sng">
                <a:solidFill>
                  <a:srgbClr val="1155CC"/>
                </a:solidFill>
                <a:latin typeface="Roboto"/>
                <a:ea typeface="Roboto"/>
                <a:cs typeface="Roboto"/>
                <a:sym typeface="Roboto"/>
                <a:hlinkClick r:id="rId14">
                  <a:extLst>
                    <a:ext uri="{A12FA001-AC4F-418D-AE19-62706E023703}">
                      <ahyp:hlinkClr val="tx"/>
                    </a:ext>
                  </a:extLst>
                </a:hlinkClick>
              </a:rPr>
              <a:t>Android GitHub repo</a:t>
            </a:r>
            <a:endParaRPr sz="1800">
              <a:solidFill>
                <a:srgbClr val="1155CC"/>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0" name="Google Shape;56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79"/>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13: App UI Design</a:t>
            </a:r>
            <a:endParaRPr sz="2500">
              <a:solidFill>
                <a:schemeClr val="dk1"/>
              </a:solidFill>
            </a:endParaRPr>
          </a:p>
        </p:txBody>
      </p:sp>
      <p:pic>
        <p:nvPicPr>
          <p:cNvPr id="562" name="Google Shape;562;p79"/>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Themes</a:t>
            </a:r>
            <a:endParaRPr/>
          </a:p>
        </p:txBody>
      </p:sp>
      <p:sp>
        <p:nvSpPr>
          <p:cNvPr id="142" name="Google Shape;142;p26"/>
          <p:cNvSpPr txBox="1"/>
          <p:nvPr>
            <p:ph idx="1" type="body"/>
          </p:nvPr>
        </p:nvSpPr>
        <p:spPr>
          <a:xfrm>
            <a:off x="235500" y="1304875"/>
            <a:ext cx="9144000" cy="2409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Collection of named resources, useful broadly across the app</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Named resources are known as theme attributes</a:t>
            </a:r>
            <a:endParaRPr sz="2200">
              <a:solidFill>
                <a:schemeClr val="dk1"/>
              </a:solidFill>
            </a:endParaRPr>
          </a:p>
          <a:p>
            <a:pPr indent="-368300" lvl="0" marL="457200" rtl="0" algn="l">
              <a:spcBef>
                <a:spcPts val="1000"/>
              </a:spcBef>
              <a:spcAft>
                <a:spcPts val="0"/>
              </a:spcAft>
              <a:buSzPts val="2200"/>
              <a:buChar char="●"/>
            </a:pPr>
            <a:r>
              <a:rPr lang="en" sz="2200"/>
              <a:t>Examples:</a:t>
            </a:r>
            <a:endParaRPr sz="2200"/>
          </a:p>
          <a:p>
            <a:pPr indent="-368300" lvl="1" marL="914400" rtl="0" algn="l">
              <a:spcBef>
                <a:spcPts val="1000"/>
              </a:spcBef>
              <a:spcAft>
                <a:spcPts val="0"/>
              </a:spcAft>
              <a:buSzPts val="2200"/>
              <a:buChar char="○"/>
            </a:pPr>
            <a:r>
              <a:rPr lang="en" sz="2200"/>
              <a:t>Use a theme to define primary &amp; secondary colors in the app</a:t>
            </a:r>
            <a:endParaRPr sz="2200"/>
          </a:p>
          <a:p>
            <a:pPr indent="-368300" lvl="1" marL="914400" rtl="0" algn="l">
              <a:spcBef>
                <a:spcPts val="1000"/>
              </a:spcBef>
              <a:spcAft>
                <a:spcPts val="1000"/>
              </a:spcAft>
              <a:buSzPts val="2200"/>
              <a:buChar char="○"/>
            </a:pPr>
            <a:r>
              <a:rPr lang="en" sz="2200"/>
              <a:t>Use a theme to set the default font for all text within an activity</a:t>
            </a:r>
            <a:endParaRPr sz="2200"/>
          </a:p>
        </p:txBody>
      </p:sp>
      <p:sp>
        <p:nvSpPr>
          <p:cNvPr id="143" name="Google Shape;14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a theme</a:t>
            </a:r>
            <a:endParaRPr/>
          </a:p>
        </p:txBody>
      </p:sp>
      <p:sp>
        <p:nvSpPr>
          <p:cNvPr id="149" name="Google Shape;149;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7"/>
          <p:cNvSpPr txBox="1"/>
          <p:nvPr/>
        </p:nvSpPr>
        <p:spPr>
          <a:xfrm>
            <a:off x="347375" y="1511850"/>
            <a:ext cx="8894100" cy="2248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 name=</a:t>
            </a:r>
            <a:r>
              <a:rPr lang="en" sz="1800">
                <a:solidFill>
                  <a:srgbClr val="388E3C"/>
                </a:solidFill>
                <a:latin typeface="Consolas"/>
                <a:ea typeface="Consolas"/>
                <a:cs typeface="Consolas"/>
                <a:sym typeface="Consolas"/>
              </a:rPr>
              <a:t>"Theme.MyApp"</a:t>
            </a:r>
            <a:r>
              <a:rPr lang="en" sz="1800">
                <a:solidFill>
                  <a:srgbClr val="37474F"/>
                </a:solidFill>
                <a:latin typeface="Consolas"/>
                <a:ea typeface="Consolas"/>
                <a:cs typeface="Consolas"/>
                <a:sym typeface="Consolas"/>
              </a:rPr>
              <a:t> parent=</a:t>
            </a:r>
            <a:r>
              <a:rPr lang="en" sz="1800">
                <a:solidFill>
                  <a:srgbClr val="388E3C"/>
                </a:solidFill>
                <a:latin typeface="Consolas"/>
                <a:ea typeface="Consolas"/>
                <a:cs typeface="Consolas"/>
                <a:sym typeface="Consolas"/>
              </a:rPr>
              <a:t>"Theme.MaterialComponents.Light"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a:t>
            </a:r>
            <a:r>
              <a:rPr lang="en" sz="1800">
                <a:solidFill>
                  <a:srgbClr val="37474F"/>
                </a:solidFill>
                <a:latin typeface="Consolas"/>
                <a:ea typeface="Consolas"/>
                <a:cs typeface="Consolas"/>
                <a:sym typeface="Consolas"/>
              </a:rPr>
              <a:t>&gt;@color/orange_500&lt;/item&gt;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"colorPrimaryVariant"</a:t>
            </a:r>
            <a:r>
              <a:rPr lang="en" sz="1800">
                <a:solidFill>
                  <a:srgbClr val="37474F"/>
                </a:solidFill>
                <a:latin typeface="Consolas"/>
                <a:ea typeface="Consolas"/>
                <a:cs typeface="Consolas"/>
                <a:sym typeface="Consolas"/>
              </a:rPr>
              <a:t>&gt;@color/orange_700&lt;/item&gt;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a:t>
            </a:r>
            <a:r>
              <a:rPr lang="en" sz="1800">
                <a:solidFill>
                  <a:srgbClr val="37474F"/>
                </a:solidFill>
                <a:latin typeface="Consolas"/>
                <a:ea typeface="Consolas"/>
                <a:cs typeface="Consolas"/>
                <a:sym typeface="Consolas"/>
              </a:rPr>
              <a:t>&gt;@color/pink_200&lt;/item&gt;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&lt;item name=</a:t>
            </a:r>
            <a:r>
              <a:rPr lang="en" sz="1800">
                <a:solidFill>
                  <a:srgbClr val="388E3C"/>
                </a:solidFill>
                <a:latin typeface="Consolas"/>
                <a:ea typeface="Consolas"/>
                <a:cs typeface="Consolas"/>
                <a:sym typeface="Consolas"/>
              </a:rPr>
              <a:t>"colorSecondaryVariant"</a:t>
            </a:r>
            <a:r>
              <a:rPr lang="en" sz="1800">
                <a:solidFill>
                  <a:srgbClr val="37474F"/>
                </a:solidFill>
                <a:latin typeface="Consolas"/>
                <a:ea typeface="Consolas"/>
                <a:cs typeface="Consolas"/>
                <a:sym typeface="Consolas"/>
              </a:rPr>
              <a:t>&gt;@color/pink_700&lt;/item&gt;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&lt;/style&gt;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p:txBody>
      </p:sp>
      <p:sp>
        <p:nvSpPr>
          <p:cNvPr id="151" name="Google Shape;151;p27"/>
          <p:cNvSpPr txBox="1"/>
          <p:nvPr/>
        </p:nvSpPr>
        <p:spPr>
          <a:xfrm>
            <a:off x="347375" y="1174776"/>
            <a:ext cx="5076900" cy="29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res/values/themes.xml</a:t>
            </a:r>
            <a:r>
              <a:rPr lang="en" sz="1800">
                <a:solidFill>
                  <a:schemeClr val="dk1"/>
                </a:solidFill>
                <a:latin typeface="Roboto"/>
                <a:ea typeface="Roboto"/>
                <a:cs typeface="Roboto"/>
                <a:sym typeface="Roboto"/>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Apply a theme</a:t>
            </a:r>
            <a:endParaRPr/>
          </a:p>
        </p:txBody>
      </p:sp>
      <p:sp>
        <p:nvSpPr>
          <p:cNvPr id="157" name="Google Shape;157;p28"/>
          <p:cNvSpPr txBox="1"/>
          <p:nvPr>
            <p:ph idx="1" type="body"/>
          </p:nvPr>
        </p:nvSpPr>
        <p:spPr>
          <a:xfrm>
            <a:off x="311700" y="1432253"/>
            <a:ext cx="8520600" cy="172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&lt;manifest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 ...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 ... &gt;</a:t>
            </a:r>
            <a:endParaRPr sz="1800">
              <a:solidFill>
                <a:schemeClr val="dk1"/>
              </a:solidFill>
              <a:latin typeface="Consolas"/>
              <a:ea typeface="Consolas"/>
              <a:cs typeface="Consolas"/>
              <a:sym typeface="Consolas"/>
            </a:endParaRPr>
          </a:p>
          <a:p>
            <a:pPr indent="0" lvl="0" marL="27432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&lt;/activity&gt;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&lt;/application&gt;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&lt;/manifest&gt;</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58" name="Google Shape;15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 name="Google Shape;159;p28"/>
          <p:cNvSpPr txBox="1"/>
          <p:nvPr/>
        </p:nvSpPr>
        <p:spPr>
          <a:xfrm>
            <a:off x="326675" y="1038700"/>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AndroidManifest.xml</a:t>
            </a:r>
            <a:r>
              <a:rPr lang="en" sz="1800">
                <a:solidFill>
                  <a:schemeClr val="dk1"/>
                </a:solidFill>
                <a:latin typeface="Roboto"/>
                <a:ea typeface="Roboto"/>
                <a:cs typeface="Roboto"/>
                <a:sym typeface="Roboto"/>
              </a:rPr>
              <a:t>: </a:t>
            </a:r>
            <a:endParaRPr/>
          </a:p>
        </p:txBody>
      </p:sp>
      <p:sp>
        <p:nvSpPr>
          <p:cNvPr id="160" name="Google Shape;160;p28"/>
          <p:cNvSpPr txBox="1"/>
          <p:nvPr/>
        </p:nvSpPr>
        <p:spPr>
          <a:xfrm>
            <a:off x="378275" y="33644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
        <p:nvSpPr>
          <p:cNvPr id="161" name="Google Shape;161;p28"/>
          <p:cNvSpPr txBox="1"/>
          <p:nvPr>
            <p:ph idx="1" type="body"/>
          </p:nvPr>
        </p:nvSpPr>
        <p:spPr>
          <a:xfrm>
            <a:off x="378275" y="3778750"/>
            <a:ext cx="8520600" cy="78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&lt;ConstraintLayout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android:theme=</a:t>
            </a:r>
            <a:r>
              <a:rPr lang="en" sz="1800">
                <a:solidFill>
                  <a:srgbClr val="388E3C"/>
                </a:solidFill>
                <a:latin typeface="Consolas"/>
                <a:ea typeface="Consolas"/>
                <a:cs typeface="Consolas"/>
                <a:sym typeface="Consolas"/>
              </a:rPr>
              <a:t>"@style/Theme.MyApp"</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 to theme attribute</a:t>
            </a:r>
            <a:r>
              <a:rPr lang="en"/>
              <a:t> in a layout</a:t>
            </a:r>
            <a:endParaRPr/>
          </a:p>
        </p:txBody>
      </p:sp>
      <p:sp>
        <p:nvSpPr>
          <p:cNvPr id="167" name="Google Shape;167;p29"/>
          <p:cNvSpPr txBox="1"/>
          <p:nvPr>
            <p:ph idx="1" type="body"/>
          </p:nvPr>
        </p:nvSpPr>
        <p:spPr>
          <a:xfrm>
            <a:off x="378275" y="2762825"/>
            <a:ext cx="8520600" cy="1551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Use </a:t>
            </a:r>
            <a:r>
              <a:rPr lang="en" sz="1800">
                <a:latin typeface="Courier New"/>
                <a:ea typeface="Courier New"/>
                <a:cs typeface="Courier New"/>
                <a:sym typeface="Courier New"/>
              </a:rPr>
              <a:t>?attr/themeAttributeName</a:t>
            </a:r>
            <a:r>
              <a:rPr lang="en" sz="1800"/>
              <a:t> syntax.</a:t>
            </a:r>
            <a:endParaRPr sz="1800"/>
          </a:p>
          <a:p>
            <a:pPr indent="0" lvl="0" marL="0" rtl="0" algn="l">
              <a:spcBef>
                <a:spcPts val="1000"/>
              </a:spcBef>
              <a:spcAft>
                <a:spcPts val="0"/>
              </a:spcAft>
              <a:buNone/>
            </a:pPr>
            <a:r>
              <a:rPr lang="en" sz="1800"/>
              <a:t>Examples: </a:t>
            </a:r>
            <a:r>
              <a:rPr lang="en" sz="1800">
                <a:latin typeface="Courier New"/>
                <a:ea typeface="Courier New"/>
                <a:cs typeface="Courier New"/>
                <a:sym typeface="Courier New"/>
              </a:rPr>
              <a:t>?attr/colorPrimary</a:t>
            </a:r>
            <a:br>
              <a:rPr lang="en" sz="1800"/>
            </a:br>
            <a:r>
              <a:rPr lang="en" sz="1800"/>
              <a:t>                   </a:t>
            </a:r>
            <a:r>
              <a:rPr lang="en" sz="1800">
                <a:latin typeface="Courier New"/>
                <a:ea typeface="Courier New"/>
                <a:cs typeface="Courier New"/>
                <a:sym typeface="Courier New"/>
              </a:rPr>
              <a:t>?attr/colorPrimaryVariant</a:t>
            </a:r>
            <a:endParaRPr sz="1800">
              <a:latin typeface="Courier New"/>
              <a:ea typeface="Courier New"/>
              <a:cs typeface="Courier New"/>
              <a:sym typeface="Courier New"/>
            </a:endParaRPr>
          </a:p>
        </p:txBody>
      </p:sp>
      <p:sp>
        <p:nvSpPr>
          <p:cNvPr id="168" name="Google Shape;16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9" name="Google Shape;169;p29"/>
          <p:cNvSpPr txBox="1"/>
          <p:nvPr>
            <p:ph idx="1" type="body"/>
          </p:nvPr>
        </p:nvSpPr>
        <p:spPr>
          <a:xfrm>
            <a:off x="378275" y="1670400"/>
            <a:ext cx="8520600" cy="933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&lt;LinearLayout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android:background=</a:t>
            </a:r>
            <a:r>
              <a:rPr lang="en" sz="1800">
                <a:solidFill>
                  <a:srgbClr val="388E3C"/>
                </a:solidFill>
                <a:latin typeface="Consolas"/>
                <a:ea typeface="Consolas"/>
                <a:cs typeface="Consolas"/>
                <a:sym typeface="Consolas"/>
              </a:rPr>
              <a:t>"?attr/colorSurface"</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170" name="Google Shape;170;p29"/>
          <p:cNvSpPr txBox="1"/>
          <p:nvPr/>
        </p:nvSpPr>
        <p:spPr>
          <a:xfrm>
            <a:off x="378275" y="1152225"/>
            <a:ext cx="7688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layout file:</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7F58831-888C-475D-B582-5B4FAF1BCD52}"/>
</file>

<file path=customXml/itemProps2.xml><?xml version="1.0" encoding="utf-8"?>
<ds:datastoreItem xmlns:ds="http://schemas.openxmlformats.org/officeDocument/2006/customXml" ds:itemID="{D6449276-8221-40F5-B29B-9D8B886090BF}"/>
</file>

<file path=customXml/itemProps3.xml><?xml version="1.0" encoding="utf-8"?>
<ds:datastoreItem xmlns:ds="http://schemas.openxmlformats.org/officeDocument/2006/customXml" ds:itemID="{81180BE4-F880-4829-BA11-9D03495AFA83}"/>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