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5143500" cx="9144000"/>
  <p:notesSz cx="6858000" cy="9144000"/>
  <p:embeddedFontLst>
    <p:embeddedFont>
      <p:font typeface="Roboto"/>
      <p:regular r:id="rId63"/>
      <p:bold r:id="rId64"/>
      <p:italic r:id="rId65"/>
      <p:boldItalic r:id="rId66"/>
    </p:embeddedFont>
    <p:embeddedFont>
      <p:font typeface="Google Sans"/>
      <p:regular r:id="rId67"/>
      <p:bold r:id="rId68"/>
      <p:italic r:id="rId69"/>
      <p:boldItalic r:id="rId70"/>
    </p:embeddedFont>
    <p:embeddedFont>
      <p:font typeface="Roboto Condensed"/>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C6F436-B850-4E68-836F-D1D739F040FD}">
  <a:tblStyle styleId="{51C6F436-B850-4E68-836F-D1D739F040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font" Target="fonts/Roboto-regular.fntdata"/><Relationship Id="rId21" Type="http://schemas.openxmlformats.org/officeDocument/2006/relationships/slide" Target="slides/slide14.xml"/><Relationship Id="rId68" Type="http://schemas.openxmlformats.org/officeDocument/2006/relationships/font" Target="fonts/GoogleSans-bold.fntdata"/><Relationship Id="rId84" Type="http://schemas.openxmlformats.org/officeDocument/2006/relationships/customXml" Target="../customXml/item2.xml"/><Relationship Id="rId16" Type="http://schemas.openxmlformats.org/officeDocument/2006/relationships/slide" Target="slides/slide9.xml"/><Relationship Id="rId74" Type="http://schemas.openxmlformats.org/officeDocument/2006/relationships/font" Target="fonts/RobotoCondensed-boldItalic.fntdata"/><Relationship Id="rId32" Type="http://schemas.openxmlformats.org/officeDocument/2006/relationships/slide" Target="slides/slide25.xml"/><Relationship Id="rId79" Type="http://schemas.openxmlformats.org/officeDocument/2006/relationships/font" Target="fonts/OpenSans-regular.fntdata"/><Relationship Id="rId37" Type="http://schemas.openxmlformats.org/officeDocument/2006/relationships/slide" Target="slides/slide30.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slide" Target="slides/slide51.xml"/><Relationship Id="rId5" Type="http://schemas.openxmlformats.org/officeDocument/2006/relationships/slideMaster" Target="slideMasters/slideMaster1.xml"/><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77" Type="http://schemas.openxmlformats.org/officeDocument/2006/relationships/font" Target="fonts/RobotoMono-italic.fntdata"/><Relationship Id="rId35" Type="http://schemas.openxmlformats.org/officeDocument/2006/relationships/slide" Target="slides/slide28.xml"/><Relationship Id="rId64" Type="http://schemas.openxmlformats.org/officeDocument/2006/relationships/font" Target="fonts/Roboto-bold.fntdata"/><Relationship Id="rId22" Type="http://schemas.openxmlformats.org/officeDocument/2006/relationships/slide" Target="slides/slide15.xml"/><Relationship Id="rId69" Type="http://schemas.openxmlformats.org/officeDocument/2006/relationships/font" Target="fonts/GoogleSans-italic.fntdata"/><Relationship Id="rId27" Type="http://schemas.openxmlformats.org/officeDocument/2006/relationships/slide" Target="slides/slide20.xml"/><Relationship Id="rId56" Type="http://schemas.openxmlformats.org/officeDocument/2006/relationships/slide" Target="slides/slide49.xml"/><Relationship Id="rId14" Type="http://schemas.openxmlformats.org/officeDocument/2006/relationships/slide" Target="slides/slide7.xml"/><Relationship Id="rId80" Type="http://schemas.openxmlformats.org/officeDocument/2006/relationships/font" Target="fonts/OpenSans-bold.fntdata"/><Relationship Id="rId8" Type="http://schemas.openxmlformats.org/officeDocument/2006/relationships/slide" Target="slides/slide1.xml"/><Relationship Id="rId72" Type="http://schemas.openxmlformats.org/officeDocument/2006/relationships/font" Target="fonts/RobotoCondensed-bold.fntdata"/><Relationship Id="rId51" Type="http://schemas.openxmlformats.org/officeDocument/2006/relationships/slide" Target="slides/slide44.xml"/><Relationship Id="rId85"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67" Type="http://schemas.openxmlformats.org/officeDocument/2006/relationships/font" Target="fonts/GoogleSans-regular.fntdata"/><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slide" Target="slides/slide52.xml"/><Relationship Id="rId17" Type="http://schemas.openxmlformats.org/officeDocument/2006/relationships/slide" Target="slides/slide10.xml"/><Relationship Id="rId41" Type="http://schemas.openxmlformats.org/officeDocument/2006/relationships/slide" Target="slides/slide34.xml"/><Relationship Id="rId75" Type="http://schemas.openxmlformats.org/officeDocument/2006/relationships/font" Target="fonts/RobotoMono-regular.fntdata"/><Relationship Id="rId70" Type="http://schemas.openxmlformats.org/officeDocument/2006/relationships/font" Target="fonts/GoogleSans-boldItalic.fntdata"/><Relationship Id="rId62" Type="http://schemas.openxmlformats.org/officeDocument/2006/relationships/slide" Target="slides/slide55.xml"/><Relationship Id="rId20" Type="http://schemas.openxmlformats.org/officeDocument/2006/relationships/slide" Target="slides/slide13.xml"/><Relationship Id="rId54" Type="http://schemas.openxmlformats.org/officeDocument/2006/relationships/slide" Target="slides/slide47.xml"/><Relationship Id="rId83"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Master" Target="slideMasters/slideMaster2.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slide" Target="slides/slide50.xml"/><Relationship Id="rId15" Type="http://schemas.openxmlformats.org/officeDocument/2006/relationships/slide" Target="slides/slide8.xml"/><Relationship Id="rId44" Type="http://schemas.openxmlformats.org/officeDocument/2006/relationships/slide" Target="slides/slide37.xml"/><Relationship Id="rId81" Type="http://schemas.openxmlformats.org/officeDocument/2006/relationships/font" Target="fonts/OpenSans-italic.fntdata"/><Relationship Id="rId73" Type="http://schemas.openxmlformats.org/officeDocument/2006/relationships/font" Target="fonts/RobotoCondensed-italic.fntdata"/><Relationship Id="rId31" Type="http://schemas.openxmlformats.org/officeDocument/2006/relationships/slide" Target="slides/slide24.xml"/><Relationship Id="rId78" Type="http://schemas.openxmlformats.org/officeDocument/2006/relationships/font" Target="fonts/RobotoMono-boldItalic.fntdata"/><Relationship Id="rId65" Type="http://schemas.openxmlformats.org/officeDocument/2006/relationships/font" Target="fonts/Roboto-italic.fntdata"/><Relationship Id="rId60" Type="http://schemas.openxmlformats.org/officeDocument/2006/relationships/slide" Target="slides/slide53.xml"/><Relationship Id="rId52" Type="http://schemas.openxmlformats.org/officeDocument/2006/relationships/slide" Target="slides/slide45.xml"/><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 Id="rId76" Type="http://schemas.openxmlformats.org/officeDocument/2006/relationships/font" Target="fonts/RobotoMono-bold.fntdata"/><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notesMaster" Target="notesMasters/notesMaster1.xml"/><Relationship Id="rId71" Type="http://schemas.openxmlformats.org/officeDocument/2006/relationships/font" Target="fonts/RobotoCondensed-regular.fntdata"/><Relationship Id="rId2" Type="http://schemas.openxmlformats.org/officeDocument/2006/relationships/viewProps" Target="viewProps.xml"/><Relationship Id="rId29" Type="http://schemas.openxmlformats.org/officeDocument/2006/relationships/slide" Target="slides/slide22.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font" Target="fonts/Roboto-boldItalic.fntdata"/><Relationship Id="rId24" Type="http://schemas.openxmlformats.org/officeDocument/2006/relationships/slide" Target="slides/slide17.xml"/><Relationship Id="rId82" Type="http://schemas.openxmlformats.org/officeDocument/2006/relationships/font" Target="fonts/OpenSans-boldItalic.fntdata"/><Relationship Id="rId61"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ro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Database" TargetMode="External"/><Relationship Id="rId3" Type="http://schemas.openxmlformats.org/officeDocument/2006/relationships/hyperlink" Target="https://developer.android.com/training/data-storage/room/defining-data" TargetMode="External"/><Relationship Id="rId4" Type="http://schemas.openxmlformats.org/officeDocument/2006/relationships/hyperlink" Target="https://developer.android.com/training/data-storage/room/accessing-data" TargetMode="External"/><Relationship Id="rId5" Type="http://schemas.openxmlformats.org/officeDocument/2006/relationships/hyperlink" Target="https://developer.android.com/training/data-storage/ro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rite/annotations" TargetMode="External"/><Relationship Id="rId3" Type="http://schemas.openxmlformats.org/officeDocument/2006/relationships/hyperlink" Target="https://kotlinlang.org/docs/reference/annotations.html" TargetMode="External"/><Relationship Id="rId4" Type="http://schemas.openxmlformats.org/officeDocument/2006/relationships/hyperlink" Target="https://developer.android.com/reference/kotlin/androidx/room/package-summary.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Entity"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kotlin" TargetMode="External"/><Relationship Id="rId3" Type="http://schemas.openxmlformats.org/officeDocument/2006/relationships/hyperlink" Target="https://developer.android.com/reference/kotlin/androidx/room/Dao"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 TargetMode="External"/><Relationship Id="rId3" Type="http://schemas.openxmlformats.org/officeDocument/2006/relationships/hyperlink" Target="https://kotlinlang.org/docs/reference/functions.html#variable-number-of-arguments-varar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convenience-updat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convenience-delete"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oom/Database" TargetMode="External"/><Relationship Id="rId3" Type="http://schemas.openxmlformats.org/officeDocument/2006/relationships/hyperlink" Target="https://developer.android.com/training/data-storage/room"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migrating-db-version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performance/vitals/rend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 TargetMode="External"/><Relationship Id="rId3" Type="http://schemas.openxmlformats.org/officeDocument/2006/relationships/hyperlink" Target="https://kotlinlang.org/docs/reference/coroutines/basics.html" TargetMode="External"/><Relationship Id="rId4" Type="http://schemas.openxmlformats.org/officeDocument/2006/relationships/hyperlink" Target="https://kotlinlang.org/docs/reference/coroutines/cancellation-and-timeouts.htm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IQf-vtIC-Uc"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accessing-data#kotlin-coroutines" TargetMode="External"/><Relationship Id="rId3" Type="http://schemas.openxmlformats.org/officeDocument/2006/relationships/hyperlink" Target="https://medium.com/androiddevelopers/room-coroutines-422b786dc4c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content/SharedPreferences" TargetMode="External"/><Relationship Id="rId3" Type="http://schemas.openxmlformats.org/officeDocument/2006/relationships/hyperlink" Target="https://developer.android.com/training/data-storage/shared-preferences" TargetMode="External"/><Relationship Id="rId4" Type="http://schemas.openxmlformats.org/officeDocument/2006/relationships/hyperlink" Target="https://developer.android.com/training/data-storage"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adv#main-safety"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coroutines#use-coroutines-for-main-safety"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elizarov/coroutine-context-and-scope-c8b255d59055" TargetMode="External"/><Relationship Id="rId3" Type="http://schemas.openxmlformats.org/officeDocument/2006/relationships/hyperlink" Target="https://kotlinlang.org/docs/reference/coroutines/coroutine-context-and-dispatchers.html" TargetMode="External"/><Relationship Id="rId4" Type="http://schemas.openxmlformats.org/officeDocument/2006/relationships/hyperlink" Target="https://developer.android.com/topic/libraries/architecture/coroutines#dependencie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routines/coroutine-context-and-dispatcher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easy-coroutines-in-android-viewmodelscope-25bffb605471" TargetMode="External"/><Relationship Id="rId3" Type="http://schemas.openxmlformats.org/officeDocument/2006/relationships/hyperlink" Target="https://developer.android.com/topic/libraries/architecture/coroutines" TargetMode="External"/><Relationship Id="rId4" Type="http://schemas.openxmlformats.org/officeDocument/2006/relationships/hyperlink" Target="https://developer.android.com/topic/libraries/architecture/coroutines#dependencie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lifecycle/AndroidViewMode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data-storage/room/testing-db"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ite.org/index.html" TargetMode="External"/><Relationship Id="rId3" Type="http://schemas.openxmlformats.org/officeDocument/2006/relationships/hyperlink" Target="https://www.sqlite.org/lang.html" TargetMode="External"/><Relationship Id="rId4" Type="http://schemas.openxmlformats.org/officeDocument/2006/relationships/hyperlink" Target="https://www.sqlite.org/omitted.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qlite.org/lang.html" TargetMode="External"/><Relationship Id="rId3" Type="http://schemas.openxmlformats.org/officeDocument/2006/relationships/hyperlink" Target="https://sqlite.org/cli.html" TargetMode="External"/><Relationship Id="rId4" Type="http://schemas.openxmlformats.org/officeDocument/2006/relationships/hyperlink" Target="https://www.sqlite.org/lang_keywords.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96a0b0491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6a0b049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96a0b0491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6a0b0491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Room persistence library provides an abstraction layer over SQLite to allow for more robust database access, while harnessing the full power of SQLite.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96a0b0491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6a0b049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C4043"/>
                </a:solidFill>
                <a:highlight>
                  <a:srgbClr val="FFFFFF"/>
                </a:highlight>
              </a:rPr>
              <a:t>To use the Room library, add these dependencies to your app’s </a:t>
            </a:r>
            <a:r>
              <a:rPr lang="en">
                <a:solidFill>
                  <a:srgbClr val="3C4043"/>
                </a:solidFill>
                <a:highlight>
                  <a:srgbClr val="FFFFFF"/>
                </a:highlight>
                <a:latin typeface="Courier New"/>
                <a:ea typeface="Courier New"/>
                <a:cs typeface="Courier New"/>
                <a:sym typeface="Courier New"/>
              </a:rPr>
              <a:t>build.gradle</a:t>
            </a:r>
            <a:r>
              <a:rPr lang="en">
                <a:solidFill>
                  <a:srgbClr val="3C4043"/>
                </a:solidFill>
                <a:highlight>
                  <a:srgbClr val="FFFFFF"/>
                </a:highlight>
              </a:rPr>
              <a:t> file.</a:t>
            </a:r>
            <a:endParaRPr>
              <a:solidFill>
                <a:srgbClr val="3C4043"/>
              </a:solidFill>
              <a:highlight>
                <a:srgbClr val="FFFFFF"/>
              </a:highlight>
            </a:endParaRPr>
          </a:p>
          <a:p>
            <a:pPr indent="0" lvl="0" marL="0" rtl="0" algn="l">
              <a:spcBef>
                <a:spcPts val="0"/>
              </a:spcBef>
              <a:spcAft>
                <a:spcPts val="0"/>
              </a:spcAft>
              <a:buNone/>
            </a:pPr>
            <a:r>
              <a:t/>
            </a:r>
            <a:endParaRPr>
              <a:solidFill>
                <a:srgbClr val="3C4043"/>
              </a:solidFill>
              <a:highlight>
                <a:srgbClr val="FFFFFF"/>
              </a:highlight>
            </a:endParaRPr>
          </a:p>
          <a:p>
            <a:pPr indent="0" lvl="0" marL="0" rtl="0" algn="l">
              <a:spcBef>
                <a:spcPts val="0"/>
              </a:spcBef>
              <a:spcAft>
                <a:spcPts val="0"/>
              </a:spcAft>
              <a:buNone/>
            </a:pPr>
            <a:r>
              <a:rPr lang="en">
                <a:solidFill>
                  <a:srgbClr val="3C4043"/>
                </a:solidFill>
                <a:highlight>
                  <a:srgbClr val="FFFFFF"/>
                </a:highlight>
              </a:rPr>
              <a:t>The current stable version at the time of this writing is 2.2.5. This (or a subsequent stable version), is what you would define as the </a:t>
            </a:r>
            <a:r>
              <a:rPr lang="en">
                <a:solidFill>
                  <a:srgbClr val="3C4043"/>
                </a:solidFill>
                <a:highlight>
                  <a:srgbClr val="FFFFFF"/>
                </a:highlight>
                <a:latin typeface="Courier New"/>
                <a:ea typeface="Courier New"/>
                <a:cs typeface="Courier New"/>
                <a:sym typeface="Courier New"/>
              </a:rPr>
              <a:t>room_version </a:t>
            </a:r>
            <a:r>
              <a:rPr lang="en">
                <a:solidFill>
                  <a:srgbClr val="3C4043"/>
                </a:solidFill>
                <a:highlight>
                  <a:srgbClr val="FFFFFF"/>
                </a:highlight>
                <a:latin typeface="Roboto"/>
                <a:ea typeface="Roboto"/>
                <a:cs typeface="Roboto"/>
                <a:sym typeface="Roboto"/>
              </a:rPr>
              <a:t>(e.g.,</a:t>
            </a:r>
            <a:r>
              <a:rPr lang="en">
                <a:solidFill>
                  <a:srgbClr val="3C4043"/>
                </a:solidFill>
                <a:highlight>
                  <a:srgbClr val="FFFFFF"/>
                </a:highlight>
                <a:latin typeface="Courier New"/>
                <a:ea typeface="Courier New"/>
                <a:cs typeface="Courier New"/>
                <a:sym typeface="Courier New"/>
              </a:rPr>
              <a:t> def room_version = "2.2.5"</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3C4043"/>
                </a:solidFill>
                <a:highlight>
                  <a:srgbClr val="FFFFFF"/>
                </a:highlight>
                <a:latin typeface="Roboto"/>
                <a:ea typeface="Roboto"/>
                <a:cs typeface="Roboto"/>
                <a:sym typeface="Roboto"/>
              </a:rPr>
              <a:t>Note:</a:t>
            </a:r>
            <a:r>
              <a:rPr lang="en">
                <a:solidFill>
                  <a:srgbClr val="3C4043"/>
                </a:solidFill>
                <a:highlight>
                  <a:srgbClr val="FFFFFF"/>
                </a:highlight>
                <a:latin typeface="Roboto"/>
                <a:ea typeface="Roboto"/>
                <a:cs typeface="Roboto"/>
                <a:sym typeface="Roboto"/>
              </a:rPr>
              <a:t> For Kotlin-based apps, be sure to use </a:t>
            </a:r>
            <a:r>
              <a:rPr lang="en">
                <a:solidFill>
                  <a:srgbClr val="3C4043"/>
                </a:solidFill>
                <a:highlight>
                  <a:srgbClr val="FFFFFF"/>
                </a:highlight>
                <a:latin typeface="Courier New"/>
                <a:ea typeface="Courier New"/>
                <a:cs typeface="Courier New"/>
                <a:sym typeface="Courier New"/>
              </a:rPr>
              <a:t>kapt</a:t>
            </a:r>
            <a:r>
              <a:rPr lang="en">
                <a:solidFill>
                  <a:srgbClr val="3C4043"/>
                </a:solidFill>
                <a:highlight>
                  <a:srgbClr val="FFFFFF"/>
                </a:highlight>
                <a:latin typeface="Roboto"/>
                <a:ea typeface="Roboto"/>
                <a:cs typeface="Roboto"/>
                <a:sym typeface="Roboto"/>
              </a:rPr>
              <a:t> instead of </a:t>
            </a:r>
            <a:r>
              <a:rPr lang="en">
                <a:solidFill>
                  <a:srgbClr val="3C4043"/>
                </a:solidFill>
                <a:highlight>
                  <a:srgbClr val="FFFFFF"/>
                </a:highlight>
                <a:latin typeface="Courier New"/>
                <a:ea typeface="Courier New"/>
                <a:cs typeface="Courier New"/>
                <a:sym typeface="Courier New"/>
              </a:rPr>
              <a:t>annotationProcessor</a:t>
            </a:r>
            <a:r>
              <a:rPr lang="en">
                <a:solidFill>
                  <a:srgbClr val="3C4043"/>
                </a:solidFill>
                <a:highlight>
                  <a:srgbClr val="FFFFFF"/>
                </a:highlight>
                <a:latin typeface="Roboto"/>
                <a:ea typeface="Roboto"/>
                <a:cs typeface="Roboto"/>
                <a:sym typeface="Roboto"/>
              </a:rPr>
              <a:t>, and to add the </a:t>
            </a:r>
            <a:r>
              <a:rPr lang="en">
                <a:solidFill>
                  <a:srgbClr val="3C4043"/>
                </a:solidFill>
                <a:highlight>
                  <a:srgbClr val="FFFFFF"/>
                </a:highlight>
                <a:latin typeface="Courier New"/>
                <a:ea typeface="Courier New"/>
                <a:cs typeface="Courier New"/>
                <a:sym typeface="Courier New"/>
              </a:rPr>
              <a:t>kotlin-kapt</a:t>
            </a:r>
            <a:r>
              <a:rPr lang="en">
                <a:solidFill>
                  <a:srgbClr val="3C4043"/>
                </a:solidFill>
                <a:highlight>
                  <a:srgbClr val="FFFFFF"/>
                </a:highlight>
                <a:latin typeface="Roboto"/>
                <a:ea typeface="Roboto"/>
                <a:cs typeface="Roboto"/>
                <a:sym typeface="Roboto"/>
              </a:rPr>
              <a:t> plugin (</a:t>
            </a:r>
            <a:r>
              <a:rPr lang="en">
                <a:latin typeface="Courier New"/>
                <a:ea typeface="Courier New"/>
                <a:cs typeface="Courier New"/>
                <a:sym typeface="Courier New"/>
              </a:rPr>
              <a:t>apply plugin: 'kotlin-kapt'</a:t>
            </a:r>
            <a:r>
              <a:rPr lang="en" sz="1050">
                <a:latin typeface="Roboto Mono"/>
                <a:ea typeface="Roboto Mono"/>
                <a:cs typeface="Roboto Mono"/>
                <a:sym typeface="Roboto Mono"/>
              </a:rPr>
              <a:t>)</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3C4043"/>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3C4043"/>
                </a:solidFill>
                <a:highlight>
                  <a:srgbClr val="FFFFFF"/>
                </a:highlight>
              </a:rPr>
              <a:t>Resource:</a:t>
            </a:r>
            <a:endParaRPr b="1">
              <a:solidFill>
                <a:srgbClr val="3C4043"/>
              </a:solidFill>
              <a:highlight>
                <a:srgbClr val="FFFFFF"/>
              </a:highlight>
            </a:endParaRPr>
          </a:p>
          <a:p>
            <a:pPr indent="-298450" lvl="0" marL="457200" rtl="0" algn="l">
              <a:spcBef>
                <a:spcPts val="0"/>
              </a:spcBef>
              <a:spcAft>
                <a:spcPts val="0"/>
              </a:spcAft>
              <a:buSzPts val="1100"/>
              <a:buChar char="●"/>
            </a:pPr>
            <a:r>
              <a:rPr lang="en" u="sng">
                <a:solidFill>
                  <a:schemeClr val="hlink"/>
                </a:solidFill>
                <a:highlight>
                  <a:srgbClr val="FFFFFF"/>
                </a:highlight>
                <a:hlinkClick r:id="rId2"/>
              </a:rPr>
              <a:t>Room library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96a0b0491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6a0b0491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 is an object relational mapping library that converts data from their representation in a database into objects that we can directly manipulate in the app code. It can also reverse the process, pushing data from the objects back to the database.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96a0b0491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96a0b0491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sample ColorValue app that we’ll follow in the rest of the lesson. It displays a list of colors, and lets you add your own colors and view individual colors.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96a0b0491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96a0b049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There are three major components in Room:</a:t>
            </a:r>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Entity</a:t>
            </a:r>
            <a:r>
              <a:rPr lang="en">
                <a:solidFill>
                  <a:schemeClr val="dk1"/>
                </a:solidFill>
              </a:rPr>
              <a:t>: Represents a table within the database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DAO</a:t>
            </a:r>
            <a:r>
              <a:rPr lang="en">
                <a:solidFill>
                  <a:schemeClr val="dk1"/>
                </a:solidFill>
              </a:rPr>
              <a:t>: Contains the methods used for accessing the database</a:t>
            </a:r>
            <a:endParaRPr>
              <a:solidFill>
                <a:schemeClr val="dk1"/>
              </a:solidFill>
            </a:endParaRPr>
          </a:p>
          <a:p>
            <a:pPr indent="-298450" lvl="0" marL="457200" rtl="0" algn="l">
              <a:lnSpc>
                <a:spcPct val="115000"/>
              </a:lnSpc>
              <a:spcBef>
                <a:spcPts val="0"/>
              </a:spcBef>
              <a:spcAft>
                <a:spcPts val="0"/>
              </a:spcAft>
              <a:buSzPts val="1100"/>
              <a:buChar char="●"/>
            </a:pPr>
            <a:r>
              <a:rPr b="1" lang="en"/>
              <a:t>Database</a:t>
            </a:r>
            <a:r>
              <a:rPr lang="en"/>
              <a:t>: Contains database holder, and is the main access point for the underlying connection to the app's persisted, relational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no limit on the number of Entity or DAO classes, but they must be unique within the database. In the ColorValue app, we will declare three classes: </a:t>
            </a:r>
            <a:r>
              <a:rPr lang="en">
                <a:latin typeface="Courier New"/>
                <a:ea typeface="Courier New"/>
                <a:cs typeface="Courier New"/>
                <a:sym typeface="Courier New"/>
              </a:rPr>
              <a:t>Color</a:t>
            </a:r>
            <a:r>
              <a:rPr lang="en"/>
              <a:t>, </a:t>
            </a:r>
            <a:r>
              <a:rPr lang="en">
                <a:latin typeface="Courier New"/>
                <a:ea typeface="Courier New"/>
                <a:cs typeface="Courier New"/>
                <a:sym typeface="Courier New"/>
              </a:rPr>
              <a:t>ColorDao</a:t>
            </a:r>
            <a:r>
              <a:rPr lang="en"/>
              <a:t>, and </a:t>
            </a:r>
            <a:r>
              <a:rPr lang="en">
                <a:latin typeface="Courier New"/>
                <a:ea typeface="Courier New"/>
                <a:cs typeface="Courier New"/>
                <a:sym typeface="Courier New"/>
              </a:rPr>
              <a:t>ColorDatabase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Database</a:t>
            </a:r>
            <a:endParaRPr/>
          </a:p>
          <a:p>
            <a:pPr indent="-298450" lvl="0" marL="457200" rtl="0" algn="l">
              <a:spcBef>
                <a:spcPts val="0"/>
              </a:spcBef>
              <a:spcAft>
                <a:spcPts val="0"/>
              </a:spcAft>
              <a:buSzPts val="1100"/>
              <a:buChar char="●"/>
            </a:pPr>
            <a:r>
              <a:rPr lang="en" u="sng">
                <a:solidFill>
                  <a:schemeClr val="hlink"/>
                </a:solidFill>
                <a:hlinkClick r:id="rId3"/>
              </a:rPr>
              <a:t>Defining data using Room entities</a:t>
            </a:r>
            <a:endParaRPr/>
          </a:p>
          <a:p>
            <a:pPr indent="-298450" lvl="0" marL="457200" rtl="0" algn="l">
              <a:spcBef>
                <a:spcPts val="0"/>
              </a:spcBef>
              <a:spcAft>
                <a:spcPts val="0"/>
              </a:spcAft>
              <a:buSzPts val="1100"/>
              <a:buChar char="●"/>
            </a:pPr>
            <a:r>
              <a:rPr lang="en" u="sng">
                <a:solidFill>
                  <a:schemeClr val="hlink"/>
                </a:solidFill>
                <a:hlinkClick r:id="rId4"/>
              </a:rPr>
              <a:t>Accessing data using Room DAOs</a:t>
            </a:r>
            <a:endParaRPr/>
          </a:p>
          <a:p>
            <a:pPr indent="-298450" lvl="0" marL="457200" rtl="0" algn="l">
              <a:spcBef>
                <a:spcPts val="0"/>
              </a:spcBef>
              <a:spcAft>
                <a:spcPts val="0"/>
              </a:spcAft>
              <a:buSzPts val="1100"/>
              <a:buChar char="●"/>
            </a:pPr>
            <a:r>
              <a:rPr lang="en" u="sng">
                <a:solidFill>
                  <a:schemeClr val="hlink"/>
                </a:solidFill>
                <a:hlinkClick r:id="rId5"/>
              </a:rPr>
              <a:t>Save data in a local database using Room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96a0b049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96a0b049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define a Color class that will hold the data for a specific color, including color name and hex color value. Note that we declared it as a data class, but this is not required.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However, to make Kotlin classes meaningful to a Room database, you need to annotate them.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2">
                  <a:extLst>
                    <a:ext uri="{A12FA001-AC4F-418D-AE19-62706E023703}">
                      <ahyp:hlinkClr val="tx"/>
                    </a:ext>
                  </a:extLst>
                </a:hlinkClick>
              </a:rPr>
              <a:t>Data Classes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96a0b0491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96a0b0491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general, annotations are notes that explain or highlight words or passages in a text. Similarly, in programming languages, annotations attach metadata to your code and can provide extra information to the compiler. (In Java, you may be familiar with seeing the </a:t>
            </a:r>
            <a:r>
              <a:rPr lang="en">
                <a:latin typeface="Courier New"/>
                <a:ea typeface="Courier New"/>
                <a:cs typeface="Courier New"/>
                <a:sym typeface="Courier New"/>
              </a:rPr>
              <a:t>@Override</a:t>
            </a:r>
            <a:r>
              <a:rPr lang="en"/>
              <a:t> annotation when overriding superclass methods in a subclass.)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Room uses this information to automatically generate code for you.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can find a complete list of annotations in the Room package summary reference.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Improve code inspection with annotations</a:t>
            </a:r>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Annotations</a:t>
            </a:r>
            <a:endParaRPr/>
          </a:p>
          <a:p>
            <a:pPr indent="-298450" lvl="0" marL="457200" rtl="0" algn="l">
              <a:spcBef>
                <a:spcPts val="0"/>
              </a:spcBef>
              <a:spcAft>
                <a:spcPts val="0"/>
              </a:spcAft>
              <a:buClr>
                <a:schemeClr val="dk1"/>
              </a:buClr>
              <a:buSzPts val="1100"/>
              <a:buChar char="●"/>
            </a:pPr>
            <a:r>
              <a:rPr lang="en" u="sng">
                <a:solidFill>
                  <a:schemeClr val="hlink"/>
                </a:solidFill>
                <a:hlinkClick r:id="rId4"/>
              </a:rPr>
              <a:t>Room package summary reference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96a0b049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96a0b049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annotations used with entities, which are classes that map to SQLite tables. </a:t>
            </a:r>
            <a:r>
              <a:rPr lang="en">
                <a:solidFill>
                  <a:schemeClr val="dk1"/>
                </a:solidFill>
              </a:rPr>
              <a:t>Entities</a:t>
            </a:r>
            <a:r>
              <a:rPr lang="en"/>
              <a:t> are generally implemented as data classes.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the </a:t>
            </a:r>
            <a:r>
              <a:rPr lang="en">
                <a:latin typeface="Courier New"/>
                <a:ea typeface="Courier New"/>
                <a:cs typeface="Courier New"/>
                <a:sym typeface="Courier New"/>
              </a:rPr>
              <a:t>@Entity</a:t>
            </a:r>
            <a:r>
              <a:rPr lang="en"/>
              <a:t> annotation on the class. Use </a:t>
            </a:r>
            <a:r>
              <a:rPr lang="en">
                <a:latin typeface="Courier New"/>
                <a:ea typeface="Courier New"/>
                <a:cs typeface="Courier New"/>
                <a:sym typeface="Courier New"/>
              </a:rPr>
              <a:t>@PrimaryKey</a:t>
            </a:r>
            <a:r>
              <a:rPr lang="en"/>
              <a:t> to mark a column as the primary key of a table (the field in a database record that determines uniqueness). In simple databases, an auto-incrementing integer is often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default, Room uses the property name to create the column in the database. You can change that with the </a:t>
            </a:r>
            <a:r>
              <a:rPr lang="en">
                <a:latin typeface="Courier New"/>
                <a:ea typeface="Courier New"/>
                <a:cs typeface="Courier New"/>
                <a:sym typeface="Courier New"/>
              </a:rPr>
              <a:t>@ColumnInfo</a:t>
            </a:r>
            <a:r>
              <a:rPr lang="en"/>
              <a:t> annotation.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96a0b0491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6a0b0491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add the </a:t>
            </a:r>
            <a:r>
              <a:rPr lang="en">
                <a:solidFill>
                  <a:schemeClr val="dk1"/>
                </a:solidFill>
                <a:latin typeface="Courier New"/>
                <a:ea typeface="Courier New"/>
                <a:cs typeface="Courier New"/>
                <a:sym typeface="Courier New"/>
              </a:rPr>
              <a:t>@Entity</a:t>
            </a:r>
            <a:r>
              <a:rPr lang="en">
                <a:solidFill>
                  <a:schemeClr val="dk1"/>
                </a:solidFill>
              </a:rPr>
              <a:t> annotation on the </a:t>
            </a:r>
            <a:r>
              <a:rPr lang="en">
                <a:solidFill>
                  <a:schemeClr val="dk1"/>
                </a:solidFill>
                <a:latin typeface="Courier New"/>
                <a:ea typeface="Courier New"/>
                <a:cs typeface="Courier New"/>
                <a:sym typeface="Courier New"/>
              </a:rPr>
              <a:t>Color</a:t>
            </a:r>
            <a:r>
              <a:rPr lang="en">
                <a:solidFill>
                  <a:schemeClr val="dk1"/>
                </a:solidFill>
              </a:rPr>
              <a:t> class. By default, Room uses the class name as the database table name. If you want the table to have a different name, set the </a:t>
            </a:r>
            <a:r>
              <a:rPr lang="en">
                <a:solidFill>
                  <a:schemeClr val="dk1"/>
                </a:solidFill>
                <a:latin typeface="Courier New"/>
                <a:ea typeface="Courier New"/>
                <a:cs typeface="Courier New"/>
                <a:sym typeface="Courier New"/>
              </a:rPr>
              <a:t>tableName</a:t>
            </a:r>
            <a:r>
              <a:rPr lang="en">
                <a:solidFill>
                  <a:schemeClr val="dk1"/>
                </a:solidFill>
              </a:rPr>
              <a:t> property of the </a:t>
            </a:r>
            <a:r>
              <a:rPr lang="en">
                <a:solidFill>
                  <a:schemeClr val="dk1"/>
                </a:solidFill>
                <a:latin typeface="Courier New"/>
                <a:ea typeface="Courier New"/>
                <a:cs typeface="Courier New"/>
                <a:sym typeface="Courier New"/>
              </a:rPr>
              <a:t>@Entity</a:t>
            </a:r>
            <a:r>
              <a:rPr lang="en">
                <a:solidFill>
                  <a:schemeClr val="dk1"/>
                </a:solidFill>
              </a:rPr>
              <a:t> annotation. In our case, the table name is called “colors”.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add an </a:t>
            </a:r>
            <a:r>
              <a:rPr lang="en">
                <a:latin typeface="Courier New"/>
                <a:ea typeface="Courier New"/>
                <a:cs typeface="Courier New"/>
                <a:sym typeface="Courier New"/>
              </a:rPr>
              <a:t>_id</a:t>
            </a:r>
            <a:r>
              <a:rPr lang="en"/>
              <a:t> field because each entity must define at least one field as a primary key</a:t>
            </a:r>
            <a:r>
              <a:rPr lang="en">
                <a:solidFill>
                  <a:schemeClr val="dk1"/>
                </a:solidFill>
              </a:rPr>
              <a:t>. </a:t>
            </a:r>
            <a:r>
              <a:rPr lang="en"/>
              <a:t>Annotate that field with the </a:t>
            </a:r>
            <a:r>
              <a:rPr lang="en">
                <a:latin typeface="Courier New"/>
                <a:ea typeface="Courier New"/>
                <a:cs typeface="Courier New"/>
                <a:sym typeface="Courier New"/>
              </a:rPr>
              <a:t>@PrimaryKey</a:t>
            </a:r>
            <a:r>
              <a:rPr lang="en"/>
              <a:t> annotation. If you want Room to assign automatic IDs to entities, you can set the </a:t>
            </a:r>
            <a:r>
              <a:rPr lang="en">
                <a:latin typeface="Courier New"/>
                <a:ea typeface="Courier New"/>
                <a:cs typeface="Courier New"/>
                <a:sym typeface="Courier New"/>
              </a:rPr>
              <a:t>@PrimaryKey</a:t>
            </a:r>
            <a:r>
              <a:rPr lang="en"/>
              <a:t>'s </a:t>
            </a:r>
            <a:r>
              <a:rPr lang="en">
                <a:latin typeface="Courier New"/>
                <a:ea typeface="Courier New"/>
                <a:cs typeface="Courier New"/>
                <a:sym typeface="Courier New"/>
              </a:rPr>
              <a:t>autoGenerate</a:t>
            </a:r>
            <a:r>
              <a:rPr lang="en"/>
              <a:t> property to </a:t>
            </a:r>
            <a:r>
              <a:rPr lang="en">
                <a:latin typeface="Courier New"/>
                <a:ea typeface="Courier New"/>
                <a:cs typeface="Courier New"/>
                <a:sym typeface="Courier New"/>
              </a:rPr>
              <a:t>true</a:t>
            </a: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 want the column to be called “</a:t>
            </a:r>
            <a:r>
              <a:rPr lang="en">
                <a:latin typeface="Courier New"/>
                <a:ea typeface="Courier New"/>
                <a:cs typeface="Courier New"/>
                <a:sym typeface="Courier New"/>
              </a:rPr>
              <a:t>hex_color</a:t>
            </a:r>
            <a:r>
              <a:rPr lang="en"/>
              <a:t>”, so we add the </a:t>
            </a:r>
            <a:r>
              <a:rPr lang="en">
                <a:latin typeface="Courier New"/>
                <a:ea typeface="Courier New"/>
                <a:cs typeface="Courier New"/>
                <a:sym typeface="Courier New"/>
              </a:rPr>
              <a:t>@ColumnInfo</a:t>
            </a:r>
            <a:r>
              <a:rPr lang="en"/>
              <a:t> annotation to the hex field and pass in the desired column name.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Entity</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96a0b0491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96a0b0491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access your app's data using the Room persistence library, you work with data access objects, or DAOs. Define the database interactions you’d like to have in the DAO class, instead of using query builders or direct queries.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Room also verifies all of your queries in Dao classes when the application is compiled, so that if there is a problem in one of the queries, you will be notified instantly. </a:t>
            </a:r>
            <a:r>
              <a:rPr lang="en"/>
              <a:t>Furthermore, DAOs let you easily mock database access as you test your app.</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Accessing data using Room DAOs</a:t>
            </a:r>
            <a:endParaRPr sz="1200">
              <a:solidFill>
                <a:schemeClr val="dk1"/>
              </a:solidFill>
              <a:latin typeface="Times New Roman"/>
              <a:ea typeface="Times New Roman"/>
              <a:cs typeface="Times New Roman"/>
              <a:sym typeface="Times New Roman"/>
            </a:endParaRPr>
          </a:p>
          <a:p>
            <a:pPr indent="-304800" lvl="0" marL="457200" marR="360045" rtl="0" algn="l">
              <a:spcBef>
                <a:spcPts val="0"/>
              </a:spcBef>
              <a:spcAft>
                <a:spcPts val="0"/>
              </a:spcAft>
              <a:buClr>
                <a:schemeClr val="dk1"/>
              </a:buClr>
              <a:buSzPts val="1200"/>
              <a:buChar char="●"/>
            </a:pPr>
            <a:r>
              <a:rPr lang="en" sz="1200" u="sng">
                <a:solidFill>
                  <a:schemeClr val="hlink"/>
                </a:solidFill>
                <a:hlinkClick r:id="rId3"/>
              </a:rPr>
              <a:t>Dao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96a0b049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96a0b049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96a0b0491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96a0b0491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@Dao</a:t>
            </a:r>
            <a:r>
              <a:rPr lang="en">
                <a:solidFill>
                  <a:schemeClr val="dk1"/>
                </a:solidFill>
              </a:rPr>
              <a:t> marks our interface as a DAO. Note that it contains methods that are annotated with </a:t>
            </a:r>
            <a:r>
              <a:rPr lang="en">
                <a:solidFill>
                  <a:schemeClr val="dk1"/>
                </a:solidFill>
                <a:latin typeface="Courier New"/>
                <a:ea typeface="Courier New"/>
                <a:cs typeface="Courier New"/>
                <a:sym typeface="Courier New"/>
              </a:rPr>
              <a:t>@Query</a:t>
            </a:r>
            <a:r>
              <a:rPr lang="en">
                <a:solidFill>
                  <a:schemeClr val="dk1"/>
                </a:solidFill>
              </a:rPr>
              <a:t>, </a:t>
            </a:r>
            <a:r>
              <a:rPr lang="en">
                <a:solidFill>
                  <a:schemeClr val="dk1"/>
                </a:solidFill>
                <a:latin typeface="Courier New"/>
                <a:ea typeface="Courier New"/>
                <a:cs typeface="Courier New"/>
                <a:sym typeface="Courier New"/>
              </a:rPr>
              <a:t>@Insert</a:t>
            </a:r>
            <a:r>
              <a:rPr lang="en">
                <a:solidFill>
                  <a:schemeClr val="dk1"/>
                </a:solidFill>
              </a:rPr>
              <a:t>, </a:t>
            </a:r>
            <a:r>
              <a:rPr lang="en">
                <a:solidFill>
                  <a:schemeClr val="dk1"/>
                </a:solidFill>
                <a:latin typeface="Courier New"/>
                <a:ea typeface="Courier New"/>
                <a:cs typeface="Courier New"/>
                <a:sym typeface="Courier New"/>
              </a:rPr>
              <a:t>@Update</a:t>
            </a:r>
            <a:r>
              <a:rPr lang="en">
                <a:solidFill>
                  <a:schemeClr val="dk1"/>
                </a:solidFill>
              </a:rPr>
              <a:t>, and </a:t>
            </a:r>
            <a:r>
              <a:rPr lang="en">
                <a:solidFill>
                  <a:schemeClr val="dk1"/>
                </a:solidFill>
                <a:latin typeface="Courier New"/>
                <a:ea typeface="Courier New"/>
                <a:cs typeface="Courier New"/>
                <a:sym typeface="Courier New"/>
              </a:rPr>
              <a:t>@Delete</a:t>
            </a:r>
            <a:r>
              <a:rPr lang="en">
                <a:solidFill>
                  <a:schemeClr val="dk1"/>
                </a:solidFill>
              </a:rPr>
              <a:t>, which are the operations we want to perform on our colors database.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96a0b0491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96a0b0491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function in the DAO that queries the database, we need a </a:t>
            </a:r>
            <a:r>
              <a:rPr lang="en">
                <a:latin typeface="Courier New"/>
                <a:ea typeface="Courier New"/>
                <a:cs typeface="Courier New"/>
                <a:sym typeface="Courier New"/>
              </a:rPr>
              <a:t>Query</a:t>
            </a:r>
            <a:r>
              <a:rPr lang="en"/>
              <a:t> annotation to tell the database what to retrieve. The table name (</a:t>
            </a:r>
            <a:r>
              <a:rPr lang="en">
                <a:latin typeface="Courier New"/>
                <a:ea typeface="Courier New"/>
                <a:cs typeface="Courier New"/>
                <a:sym typeface="Courier New"/>
              </a:rPr>
              <a:t>colors</a:t>
            </a:r>
            <a:r>
              <a:rPr lang="en"/>
              <a:t>) and column names (</a:t>
            </a:r>
            <a:r>
              <a:rPr lang="en">
                <a:latin typeface="Courier New"/>
                <a:ea typeface="Courier New"/>
                <a:cs typeface="Courier New"/>
                <a:sym typeface="Courier New"/>
              </a:rPr>
              <a:t>name</a:t>
            </a:r>
            <a:r>
              <a:rPr lang="en"/>
              <a:t> and </a:t>
            </a:r>
            <a:r>
              <a:rPr lang="en">
                <a:latin typeface="Courier New"/>
                <a:ea typeface="Courier New"/>
                <a:cs typeface="Courier New"/>
                <a:sym typeface="Courier New"/>
              </a:rPr>
              <a:t>hex_color</a:t>
            </a:r>
            <a:r>
              <a:rPr lang="en"/>
              <a:t>) correspond to what was declared in the </a:t>
            </a:r>
            <a:r>
              <a:rPr lang="en">
                <a:latin typeface="Courier New"/>
                <a:ea typeface="Courier New"/>
                <a:cs typeface="Courier New"/>
                <a:sym typeface="Courier New"/>
              </a:rPr>
              <a:t>Color</a:t>
            </a:r>
            <a:r>
              <a:rPr lang="en"/>
              <a:t> entity class. </a:t>
            </a:r>
            <a:endParaRPr/>
          </a:p>
          <a:p>
            <a:pPr indent="0" lvl="0" marL="0" rtl="0" algn="l">
              <a:spcBef>
                <a:spcPts val="0"/>
              </a:spcBef>
              <a:spcAft>
                <a:spcPts val="0"/>
              </a:spcAft>
              <a:buNone/>
            </a:pPr>
            <a:br>
              <a:rPr lang="en"/>
            </a:br>
            <a:r>
              <a:rPr lang="en"/>
              <a:t>The query uses a domain-specific-language (DSL) that is very close to SQL commands. One key difference is how you specify parameters in the query. Any parameter the function needs to pass to the query must reference the precise function argument name. For example, in </a:t>
            </a:r>
            <a:r>
              <a:rPr lang="en">
                <a:latin typeface="Courier New"/>
                <a:ea typeface="Courier New"/>
                <a:cs typeface="Courier New"/>
                <a:sym typeface="Courier New"/>
              </a:rPr>
              <a:t>getColorByHex()</a:t>
            </a:r>
            <a:r>
              <a:rPr lang="en"/>
              <a:t>, if we pass in the </a:t>
            </a:r>
            <a:r>
              <a:rPr lang="en">
                <a:latin typeface="Courier New"/>
                <a:ea typeface="Courier New"/>
                <a:cs typeface="Courier New"/>
                <a:sym typeface="Courier New"/>
              </a:rPr>
              <a:t>hex</a:t>
            </a:r>
            <a:r>
              <a:rPr lang="en"/>
              <a:t> argument into the query, refer to the argument using “</a:t>
            </a:r>
            <a:r>
              <a:rPr lang="en">
                <a:latin typeface="Courier New"/>
                <a:ea typeface="Courier New"/>
                <a:cs typeface="Courier New"/>
                <a:sym typeface="Courier New"/>
              </a:rPr>
              <a:t>:hex</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You could create constants for the table and column names.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Accessing data using Room DAOs</a:t>
            </a:r>
            <a:r>
              <a:rPr lang="en" sz="1200">
                <a:solidFill>
                  <a:schemeClr val="dk1"/>
                </a:solidFill>
                <a:latin typeface="Times New Roman"/>
                <a:ea typeface="Times New Roman"/>
                <a:cs typeface="Times New Roman"/>
                <a:sym typeface="Times New Roman"/>
              </a:rPr>
              <a:t>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96a0b0491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96a0b0491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 DAO method and annotate it with </a:t>
            </a:r>
            <a:r>
              <a:rPr lang="en">
                <a:latin typeface="Courier New"/>
                <a:ea typeface="Courier New"/>
                <a:cs typeface="Courier New"/>
                <a:sym typeface="Courier New"/>
              </a:rPr>
              <a:t>@Insert</a:t>
            </a:r>
            <a:r>
              <a:rPr lang="en"/>
              <a:t>, Room generates an implementation that inserts all parameters into the database in a single transaction. To allow a variable number of arguments for a function, mark the parameter (usually the last one) with the </a:t>
            </a:r>
            <a:r>
              <a:rPr lang="en">
                <a:latin typeface="Courier New"/>
                <a:ea typeface="Courier New"/>
                <a:cs typeface="Courier New"/>
                <a:sym typeface="Courier New"/>
              </a:rPr>
              <a:t>vararg</a:t>
            </a:r>
            <a:r>
              <a:rPr lang="en"/>
              <a:t> modifier keyword.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5275" lvl="0" marL="457200" marR="360045" rtl="0" algn="l">
              <a:spcBef>
                <a:spcPts val="0"/>
              </a:spcBef>
              <a:spcAft>
                <a:spcPts val="0"/>
              </a:spcAft>
              <a:buClr>
                <a:srgbClr val="333333"/>
              </a:buClr>
              <a:buSzPts val="1050"/>
              <a:buChar char="●"/>
            </a:pPr>
            <a:r>
              <a:rPr lang="en" u="sng">
                <a:solidFill>
                  <a:schemeClr val="hlink"/>
                </a:solidFill>
                <a:hlinkClick r:id="rId2"/>
              </a:rPr>
              <a:t>Insert</a:t>
            </a:r>
            <a:endParaRPr/>
          </a:p>
          <a:p>
            <a:pPr indent="-295275" lvl="0" marL="457200" marR="360045" rtl="0" algn="l">
              <a:spcBef>
                <a:spcPts val="0"/>
              </a:spcBef>
              <a:spcAft>
                <a:spcPts val="0"/>
              </a:spcAft>
              <a:buClr>
                <a:srgbClr val="333333"/>
              </a:buClr>
              <a:buSzPts val="1050"/>
              <a:buChar char="●"/>
            </a:pPr>
            <a:r>
              <a:rPr lang="en" sz="1050" u="sng">
                <a:solidFill>
                  <a:srgbClr val="1155CC"/>
                </a:solidFill>
                <a:highlight>
                  <a:srgbClr val="FFFFFF"/>
                </a:highlight>
                <a:hlinkClick r:id="rId3">
                  <a:extLst>
                    <a:ext uri="{A12FA001-AC4F-418D-AE19-62706E023703}">
                      <ahyp:hlinkClr val="tx"/>
                    </a:ext>
                  </a:extLst>
                </a:hlinkClick>
              </a:rPr>
              <a:t>Variable number of arguments (Varargs)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96a0b049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96a0b049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@Update</a:t>
            </a:r>
            <a:r>
              <a:rPr lang="en"/>
              <a:t> marks a method in a </a:t>
            </a:r>
            <a:r>
              <a:rPr lang="en">
                <a:latin typeface="Courier New"/>
                <a:ea typeface="Courier New"/>
                <a:cs typeface="Courier New"/>
                <a:sym typeface="Courier New"/>
              </a:rPr>
              <a:t>@Dao</a:t>
            </a:r>
            <a:r>
              <a:rPr lang="en"/>
              <a:t> annotated class as an </a:t>
            </a:r>
            <a:r>
              <a:rPr lang="en">
                <a:latin typeface="Courier New"/>
                <a:ea typeface="Courier New"/>
                <a:cs typeface="Courier New"/>
                <a:sym typeface="Courier New"/>
              </a:rPr>
              <a:t>Update</a:t>
            </a:r>
            <a:r>
              <a:rPr lang="en"/>
              <a:t> method, to update the specified </a:t>
            </a:r>
            <a:r>
              <a:rPr lang="en">
                <a:latin typeface="Courier New"/>
                <a:ea typeface="Courier New"/>
                <a:cs typeface="Courier New"/>
                <a:sym typeface="Courier New"/>
              </a:rPr>
              <a:t>Color</a:t>
            </a: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5275" lvl="0" marL="457200" marR="360045" rtl="0" algn="l">
              <a:spcBef>
                <a:spcPts val="0"/>
              </a:spcBef>
              <a:spcAft>
                <a:spcPts val="0"/>
              </a:spcAft>
              <a:buClr>
                <a:srgbClr val="333333"/>
              </a:buClr>
              <a:buSzPts val="1050"/>
              <a:buChar char="●"/>
            </a:pPr>
            <a:r>
              <a:rPr lang="en" u="sng">
                <a:solidFill>
                  <a:schemeClr val="hlink"/>
                </a:solidFill>
                <a:hlinkClick r:id="rId2"/>
              </a:rPr>
              <a:t>Update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96a0b049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96a0b049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@Delete</a:t>
            </a:r>
            <a:r>
              <a:rPr lang="en"/>
              <a:t> marks a method in a </a:t>
            </a:r>
            <a:r>
              <a:rPr lang="en">
                <a:latin typeface="Courier New"/>
                <a:ea typeface="Courier New"/>
                <a:cs typeface="Courier New"/>
                <a:sym typeface="Courier New"/>
              </a:rPr>
              <a:t>@Dao</a:t>
            </a:r>
            <a:r>
              <a:rPr lang="en"/>
              <a:t> annotated class as a </a:t>
            </a:r>
            <a:r>
              <a:rPr lang="en">
                <a:latin typeface="Courier New"/>
                <a:ea typeface="Courier New"/>
                <a:cs typeface="Courier New"/>
                <a:sym typeface="Courier New"/>
              </a:rPr>
              <a:t>Delete</a:t>
            </a:r>
            <a:r>
              <a:rPr lang="en"/>
              <a:t> method, to delete the specified </a:t>
            </a:r>
            <a:r>
              <a:rPr lang="en">
                <a:latin typeface="Courier New"/>
                <a:ea typeface="Courier New"/>
                <a:cs typeface="Courier New"/>
                <a:sym typeface="Courier New"/>
              </a:rPr>
              <a:t>Color</a:t>
            </a:r>
            <a:r>
              <a:rPr lang="en"/>
              <a:t> from the database.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5275" lvl="0" marL="457200" marR="360045" rtl="0" algn="l">
              <a:spcBef>
                <a:spcPts val="0"/>
              </a:spcBef>
              <a:spcAft>
                <a:spcPts val="0"/>
              </a:spcAft>
              <a:buClr>
                <a:srgbClr val="333333"/>
              </a:buClr>
              <a:buSzPts val="1050"/>
              <a:buChar char="●"/>
            </a:pPr>
            <a:r>
              <a:rPr lang="en" u="sng">
                <a:solidFill>
                  <a:schemeClr val="hlink"/>
                </a:solidFill>
                <a:hlinkClick r:id="rId2"/>
              </a:rPr>
              <a:t>Delete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96a0b0491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96a0b0491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Finally, with the DAO declared, we can create our Room database. Annotate the class with </a:t>
            </a:r>
            <a:r>
              <a:rPr lang="en">
                <a:solidFill>
                  <a:schemeClr val="dk1"/>
                </a:solidFill>
                <a:latin typeface="Courier New"/>
                <a:ea typeface="Courier New"/>
                <a:cs typeface="Courier New"/>
                <a:sym typeface="Courier New"/>
              </a:rPr>
              <a:t>@Database</a:t>
            </a:r>
            <a:r>
              <a:rPr lang="en">
                <a:solidFill>
                  <a:schemeClr val="dk1"/>
                </a:solidFill>
              </a:rPr>
              <a:t> and include the list of entities. The entities property of the </a:t>
            </a:r>
            <a:r>
              <a:rPr lang="en">
                <a:solidFill>
                  <a:schemeClr val="dk1"/>
                </a:solidFill>
                <a:latin typeface="Courier New"/>
                <a:ea typeface="Courier New"/>
                <a:cs typeface="Courier New"/>
                <a:sym typeface="Courier New"/>
              </a:rPr>
              <a:t>@Database</a:t>
            </a:r>
            <a:r>
              <a:rPr lang="en">
                <a:solidFill>
                  <a:schemeClr val="dk1"/>
                </a:solidFill>
              </a:rPr>
              <a:t> annotation declares which objects will be stored in this database.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Declare this as an abstract class (</a:t>
            </a:r>
            <a:r>
              <a:rPr lang="en">
                <a:solidFill>
                  <a:schemeClr val="dk1"/>
                </a:solidFill>
                <a:latin typeface="Courier New"/>
                <a:ea typeface="Courier New"/>
                <a:cs typeface="Courier New"/>
                <a:sym typeface="Courier New"/>
              </a:rPr>
              <a:t>ColorDatabase</a:t>
            </a:r>
            <a:r>
              <a:rPr lang="en">
                <a:solidFill>
                  <a:schemeClr val="dk1"/>
                </a:solidFill>
              </a:rPr>
              <a:t>) that extends from </a:t>
            </a:r>
            <a:r>
              <a:rPr lang="en">
                <a:solidFill>
                  <a:schemeClr val="dk1"/>
                </a:solidFill>
                <a:latin typeface="Courier New"/>
                <a:ea typeface="Courier New"/>
                <a:cs typeface="Courier New"/>
                <a:sym typeface="Courier New"/>
              </a:rPr>
              <a:t>RoomDatabase</a:t>
            </a:r>
            <a:r>
              <a:rPr lang="en">
                <a:solidFill>
                  <a:schemeClr val="dk1"/>
                </a:solidFill>
              </a:rPr>
              <a:t>. Within the class, include an abstract method that takes no arguments and returns the class that was annotated with </a:t>
            </a:r>
            <a:r>
              <a:rPr lang="en">
                <a:solidFill>
                  <a:schemeClr val="dk1"/>
                </a:solidFill>
                <a:latin typeface="Courier New"/>
                <a:ea typeface="Courier New"/>
                <a:cs typeface="Courier New"/>
                <a:sym typeface="Courier New"/>
              </a:rPr>
              <a:t>@Dao</a:t>
            </a:r>
            <a:r>
              <a:rPr lang="en">
                <a:solidFill>
                  <a:schemeClr val="dk1"/>
                </a:solidFill>
              </a:rPr>
              <a:t>. You’ll receive an implementation of the </a:t>
            </a:r>
            <a:r>
              <a:rPr lang="en">
                <a:solidFill>
                  <a:schemeClr val="dk1"/>
                </a:solidFill>
                <a:latin typeface="Courier New"/>
                <a:ea typeface="Courier New"/>
                <a:cs typeface="Courier New"/>
                <a:sym typeface="Courier New"/>
              </a:rPr>
              <a:t>ColorDatabase</a:t>
            </a:r>
            <a:r>
              <a:rPr lang="en">
                <a:solidFill>
                  <a:schemeClr val="dk1"/>
                </a:solidFill>
              </a:rPr>
              <a:t> class via </a:t>
            </a:r>
            <a:r>
              <a:rPr lang="en">
                <a:solidFill>
                  <a:schemeClr val="dk1"/>
                </a:solidFill>
                <a:latin typeface="Courier New"/>
                <a:ea typeface="Courier New"/>
                <a:cs typeface="Courier New"/>
                <a:sym typeface="Courier New"/>
              </a:rPr>
              <a:t>Room.databaseBuilder</a:t>
            </a:r>
            <a:r>
              <a:rPr lang="en">
                <a:solidFill>
                  <a:schemeClr val="dk1"/>
                </a:solidFill>
              </a:rPr>
              <a:t> or </a:t>
            </a:r>
            <a:r>
              <a:rPr lang="en">
                <a:solidFill>
                  <a:schemeClr val="dk1"/>
                </a:solidFill>
                <a:latin typeface="Courier New"/>
                <a:ea typeface="Courier New"/>
                <a:cs typeface="Courier New"/>
                <a:sym typeface="Courier New"/>
              </a:rPr>
              <a:t>Room.inMemoryDatabaseBuilder</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Database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Save data in a local database using Room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96a0b0491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96a0b0491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the </a:t>
            </a:r>
            <a:r>
              <a:rPr lang="en">
                <a:latin typeface="Courier New"/>
                <a:ea typeface="Courier New"/>
                <a:cs typeface="Courier New"/>
                <a:sym typeface="Courier New"/>
              </a:rPr>
              <a:t>ColorDatabase</a:t>
            </a:r>
            <a:r>
              <a:rPr lang="en"/>
              <a:t> class looks like. Inside it, we declare a singleton to get an instance of the database. If your app runs in a single process, you should follow the singleton design pattern when instantiating a </a:t>
            </a:r>
            <a:r>
              <a:rPr lang="en">
                <a:latin typeface="Courier New"/>
                <a:ea typeface="Courier New"/>
                <a:cs typeface="Courier New"/>
                <a:sym typeface="Courier New"/>
              </a:rPr>
              <a:t>Database</a:t>
            </a:r>
            <a:r>
              <a:rPr lang="en"/>
              <a:t> object. This is because each </a:t>
            </a:r>
            <a:r>
              <a:rPr lang="en">
                <a:latin typeface="Courier New"/>
                <a:ea typeface="Courier New"/>
                <a:cs typeface="Courier New"/>
                <a:sym typeface="Courier New"/>
              </a:rPr>
              <a:t>RoomDatabase</a:t>
            </a:r>
            <a:r>
              <a:rPr lang="en"/>
              <a:t> instance is fairly expensive, and you rarely need access to multiple instances within a single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latin typeface="Courier New"/>
                <a:ea typeface="Courier New"/>
                <a:cs typeface="Courier New"/>
                <a:sym typeface="Courier New"/>
              </a:rPr>
              <a:t>@Volatile:</a:t>
            </a:r>
            <a:r>
              <a:rPr lang="en"/>
              <a:t> The reason we are making our </a:t>
            </a:r>
            <a:r>
              <a:rPr lang="en">
                <a:latin typeface="Courier New"/>
                <a:ea typeface="Courier New"/>
                <a:cs typeface="Courier New"/>
                <a:sym typeface="Courier New"/>
              </a:rPr>
              <a:t>INSTANCE</a:t>
            </a:r>
            <a:r>
              <a:rPr lang="en"/>
              <a:t> variable volatile is so that its value is never cached, and all read and write operations are done directly in main memory. This ensures that the data integrity (i.e., any changes made to the instance of the database) is visible to all other threads immediately, and prevents, for example, two threads updating the same entity in a cache.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implementation of the </a:t>
            </a:r>
            <a:r>
              <a:rPr lang="en">
                <a:latin typeface="Courier New"/>
                <a:ea typeface="Courier New"/>
                <a:cs typeface="Courier New"/>
                <a:sym typeface="Courier New"/>
              </a:rPr>
              <a:t>getInstance()</a:t>
            </a:r>
            <a:r>
              <a:rPr lang="en"/>
              <a:t> method that returns a </a:t>
            </a:r>
            <a:r>
              <a:rPr lang="en">
                <a:latin typeface="Courier New"/>
                <a:ea typeface="Courier New"/>
                <a:cs typeface="Courier New"/>
                <a:sym typeface="Courier New"/>
              </a:rPr>
              <a:t>ColorDatabase</a:t>
            </a:r>
            <a:r>
              <a:rPr lang="en"/>
              <a:t>, see the next slide.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96a0b0491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96a0b0491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t>
            </a:r>
            <a:r>
              <a:rPr lang="en">
                <a:latin typeface="Courier New"/>
                <a:ea typeface="Courier New"/>
                <a:cs typeface="Courier New"/>
                <a:sym typeface="Courier New"/>
              </a:rPr>
              <a:t>Room.databaseBuilder()</a:t>
            </a:r>
            <a:r>
              <a:rPr lang="en"/>
              <a:t> to create a database using the application context, </a:t>
            </a:r>
            <a:r>
              <a:rPr lang="en">
                <a:latin typeface="Courier New"/>
                <a:ea typeface="Courier New"/>
                <a:cs typeface="Courier New"/>
                <a:sym typeface="Courier New"/>
              </a:rPr>
              <a:t>ColorDatabase</a:t>
            </a:r>
            <a:r>
              <a:rPr lang="en"/>
              <a:t> class, and the database 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Synchronized: Multiple threads can potentially request a database instance at the same time, resulting in two or more databases instead of one. Although it's not likely to happen with this sample app, it is possible for more complex apps. Wrapping the code so that the database is synchronized means that only one thread of execution at a time can enter this block of code, ensuring that the database is only initialized once.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it's acceptable to lose existing data when a migration path is missing, call the </a:t>
            </a:r>
            <a:r>
              <a:rPr lang="en">
                <a:latin typeface="Courier New"/>
                <a:ea typeface="Courier New"/>
                <a:cs typeface="Courier New"/>
                <a:sym typeface="Courier New"/>
              </a:rPr>
              <a:t>fallbackToDestructiveMigration()</a:t>
            </a:r>
            <a:r>
              <a:rPr lang="en"/>
              <a:t> builder method when you create the database. It tells Room to destructively recreate the tables in your app's database when it needs to perform an incremental migration where there is no defined migration path.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Migrating Room databases</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96a0b0491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96a0b0491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Now let's add some data to 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create the instance of DAO named </a:t>
            </a:r>
            <a:r>
              <a:rPr lang="en">
                <a:latin typeface="Courier New"/>
                <a:ea typeface="Courier New"/>
                <a:cs typeface="Courier New"/>
                <a:sym typeface="Courier New"/>
              </a:rPr>
              <a:t>colorDao</a:t>
            </a:r>
            <a:r>
              <a:rPr lang="en"/>
              <a:t> using the </a:t>
            </a:r>
            <a:r>
              <a:rPr lang="en">
                <a:latin typeface="Courier New"/>
                <a:ea typeface="Courier New"/>
                <a:cs typeface="Courier New"/>
                <a:sym typeface="Courier New"/>
              </a:rPr>
              <a:t>getInstance()</a:t>
            </a:r>
            <a:r>
              <a:rPr lang="en"/>
              <a:t> method, which will make sure it provides us with singleton instance.</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Now add a color instance </a:t>
            </a:r>
            <a:r>
              <a:rPr lang="en">
                <a:latin typeface="Courier New"/>
                <a:ea typeface="Courier New"/>
                <a:cs typeface="Courier New"/>
                <a:sym typeface="Courier New"/>
              </a:rPr>
              <a:t>newColor</a:t>
            </a:r>
            <a:r>
              <a:rPr lang="en"/>
              <a:t>, and add it to your DAO instance using the </a:t>
            </a:r>
            <a:r>
              <a:rPr lang="en">
                <a:latin typeface="Courier New"/>
                <a:ea typeface="Courier New"/>
                <a:cs typeface="Courier New"/>
                <a:sym typeface="Courier New"/>
              </a:rPr>
              <a:t>insert()</a:t>
            </a:r>
            <a:r>
              <a:rPr lang="en"/>
              <a:t> method. This adds the </a:t>
            </a:r>
            <a:r>
              <a:rPr lang="en">
                <a:solidFill>
                  <a:schemeClr val="dk1"/>
                </a:solidFill>
                <a:latin typeface="Courier New"/>
                <a:ea typeface="Courier New"/>
                <a:cs typeface="Courier New"/>
                <a:sym typeface="Courier New"/>
              </a:rPr>
              <a:t>newColor </a:t>
            </a:r>
            <a:r>
              <a:rPr lang="en"/>
              <a:t>defined in your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you can use the DAO object to insert, update, search or query your database.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96a0b0491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96a0b0491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6a0b0491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6a0b049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far, the apps we’ve created primarily display data that was stored in memory in our apps. We can build a far more useful app if we learn how to persist data in local storage on the device in a scalable and flexible way.</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96a0b0491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96a0b0491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need to do some of these long-running tasks, you</a:t>
            </a:r>
            <a:r>
              <a:rPr lang="en">
                <a:solidFill>
                  <a:schemeClr val="dk1"/>
                </a:solidFill>
              </a:rPr>
              <a:t> shouldn’t do them on the main thread or your app may become unresponsive to the user. This introduces the need for doing work asynchronously.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96a0b0491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96a0b0491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need for async programming comes down to three things: </a:t>
            </a:r>
            <a:endParaRPr/>
          </a:p>
          <a:p>
            <a:pPr indent="-298450" lvl="0" marL="457200" rtl="0" algn="l">
              <a:lnSpc>
                <a:spcPct val="115000"/>
              </a:lnSpc>
              <a:spcBef>
                <a:spcPts val="0"/>
              </a:spcBef>
              <a:spcAft>
                <a:spcPts val="0"/>
              </a:spcAft>
              <a:buSzPts val="1100"/>
              <a:buChar char="●"/>
            </a:pPr>
            <a:r>
              <a:rPr b="1" lang="en"/>
              <a:t>There is a limited time available to run tasks</a:t>
            </a:r>
            <a:endParaRPr/>
          </a:p>
          <a:p>
            <a:pPr indent="0" lvl="0" marL="457200" rtl="0" algn="l">
              <a:lnSpc>
                <a:spcPct val="115000"/>
              </a:lnSpc>
              <a:spcBef>
                <a:spcPts val="0"/>
              </a:spcBef>
              <a:spcAft>
                <a:spcPts val="0"/>
              </a:spcAft>
              <a:buClr>
                <a:schemeClr val="dk1"/>
              </a:buClr>
              <a:buSzPts val="1100"/>
              <a:buFont typeface="Arial"/>
              <a:buNone/>
            </a:pPr>
            <a:r>
              <a:rPr lang="en"/>
              <a:t>UI frames must be rendered in </a:t>
            </a:r>
            <a:r>
              <a:rPr b="1" lang="en"/>
              <a:t>&lt;16 ms</a:t>
            </a:r>
            <a:r>
              <a:rPr lang="en"/>
              <a:t> to achieve a </a:t>
            </a:r>
            <a:r>
              <a:rPr b="1" lang="en"/>
              <a:t>60 fps refresh rate</a:t>
            </a:r>
            <a:r>
              <a:rPr lang="en"/>
              <a:t>. If your app's UI rendering is slower than that, the system is forced to skip frames causing a kind of stutter referred to as "jank". </a:t>
            </a:r>
            <a:endParaRPr/>
          </a:p>
          <a:p>
            <a:pPr indent="-298450" lvl="0" marL="457200" rtl="0" algn="l">
              <a:lnSpc>
                <a:spcPct val="115000"/>
              </a:lnSpc>
              <a:spcBef>
                <a:spcPts val="0"/>
              </a:spcBef>
              <a:spcAft>
                <a:spcPts val="0"/>
              </a:spcAft>
              <a:buSzPts val="1100"/>
              <a:buChar char="●"/>
            </a:pPr>
            <a:r>
              <a:rPr b="1" lang="en"/>
              <a:t>Some tasks require a long time to complete</a:t>
            </a:r>
            <a:endParaRPr b="1"/>
          </a:p>
          <a:p>
            <a:pPr indent="0" lvl="0" marL="457200" rtl="0" algn="l">
              <a:lnSpc>
                <a:spcPct val="115000"/>
              </a:lnSpc>
              <a:spcBef>
                <a:spcPts val="0"/>
              </a:spcBef>
              <a:spcAft>
                <a:spcPts val="0"/>
              </a:spcAft>
              <a:buClr>
                <a:schemeClr val="dk1"/>
              </a:buClr>
              <a:buSzPts val="1100"/>
              <a:buFont typeface="Arial"/>
              <a:buNone/>
            </a:pPr>
            <a:r>
              <a:rPr lang="en"/>
              <a:t>Although you can optimize your code, some tasks unavoidably take a long time to complete their processing.</a:t>
            </a:r>
            <a:endParaRPr/>
          </a:p>
          <a:p>
            <a:pPr indent="-298450" lvl="0" marL="457200" rtl="0" algn="l">
              <a:lnSpc>
                <a:spcPct val="115000"/>
              </a:lnSpc>
              <a:spcBef>
                <a:spcPts val="0"/>
              </a:spcBef>
              <a:spcAft>
                <a:spcPts val="0"/>
              </a:spcAft>
              <a:buSzPts val="1100"/>
              <a:buChar char="●"/>
            </a:pPr>
            <a:r>
              <a:rPr b="1" lang="en"/>
              <a:t>We need to be able to control both how and where a task runs</a:t>
            </a:r>
            <a:endParaRPr b="1"/>
          </a:p>
          <a:p>
            <a:pPr indent="0" lvl="0" marL="457200" rtl="0" algn="l">
              <a:lnSpc>
                <a:spcPct val="115000"/>
              </a:lnSpc>
              <a:spcBef>
                <a:spcPts val="0"/>
              </a:spcBef>
              <a:spcAft>
                <a:spcPts val="0"/>
              </a:spcAft>
              <a:buNone/>
            </a:pPr>
            <a:r>
              <a:rPr lang="en"/>
              <a:t>For example, we need to be able to control the circumstances under which a task propagates errors or ceases execution.</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Slow rendering</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96a0b0491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96a0b0491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 of the ways we do work asynchronously is by using threads. Threading spawns a unit of execution to run the enclosed code off the main thread. However, there’s overhead with spinning up new threads because the operating system needs to create and allocate memory for the thread.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Another problem with threads is that a lot of needed work is concurrent, but isn’t or can’t be parallel. For example, if you needed to load an order from a database, it might require three requests to get all the data needed. Although you could use a thread for each, if requests 2 and 3 are dependent on request 1, that dependency needs to be preserved so they would necessarily block each other.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could use callbacks, but nested callbacks can become difficult to manage, and error handling is difficult.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many other options available, but they each come with drawbacks and challenges. So what is the recommended way to do asynchronous programming on Android?</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96a0b0491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96a0b0491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coroutines is the recommended solution for asynchronous programming on Android.</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96a0b0491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96a0b0491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coroutine is a concurrency design pattern that you can use on Android to simplify code that executes asynchronously. Coroutines were added to Kotlin in version 1.3, and are based on established concepts from other languages. On Android, coroutines help to manage long-running tasks that might otherwise block the main thread and cause your app to become unresponsive.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Kotlin coroutines on Android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96a0b0491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96a0b0491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02124"/>
                </a:solidFill>
                <a:highlight>
                  <a:srgbClr val="FFFFFF"/>
                </a:highlight>
              </a:rPr>
              <a:t>There are some important benefits to using coroutines:</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Lightweight</a:t>
            </a:r>
            <a:r>
              <a:rPr lang="en">
                <a:solidFill>
                  <a:srgbClr val="202124"/>
                </a:solidFill>
                <a:highlight>
                  <a:srgbClr val="FFFFFF"/>
                </a:highlight>
              </a:rPr>
              <a:t>: You can run many coroutines on a single thread due to support for suspension, which doesn't block the thread where the coroutine is running.</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Fewer memory leaks</a:t>
            </a:r>
            <a:r>
              <a:rPr lang="en">
                <a:solidFill>
                  <a:srgbClr val="202124"/>
                </a:solidFill>
                <a:highlight>
                  <a:srgbClr val="FFFFFF"/>
                </a:highlight>
              </a:rPr>
              <a:t>: Coroutines can use structured concurrency to launch coroutines in the specific scope of the operation we are performing.</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Built-in cancellation support</a:t>
            </a:r>
            <a:r>
              <a:rPr lang="en">
                <a:solidFill>
                  <a:srgbClr val="202124"/>
                </a:solidFill>
                <a:highlight>
                  <a:srgbClr val="FFFFFF"/>
                </a:highlight>
              </a:rPr>
              <a:t>: Cancellation is propagated automatically through the running coroutine hierarchy, enabling suspension of operations that are no longer needed.</a:t>
            </a:r>
            <a:endParaRPr>
              <a:solidFill>
                <a:srgbClr val="202124"/>
              </a:solidFill>
              <a:highlight>
                <a:srgbClr val="FFFFFF"/>
              </a:highlight>
            </a:endParaRPr>
          </a:p>
          <a:p>
            <a:pPr indent="-298450" lvl="0" marL="457200" rtl="0" algn="l">
              <a:lnSpc>
                <a:spcPct val="115000"/>
              </a:lnSpc>
              <a:spcBef>
                <a:spcPts val="0"/>
              </a:spcBef>
              <a:spcAft>
                <a:spcPts val="0"/>
              </a:spcAft>
              <a:buClr>
                <a:srgbClr val="202124"/>
              </a:buClr>
              <a:buSzPts val="1100"/>
              <a:buChar char="●"/>
            </a:pPr>
            <a:r>
              <a:rPr b="1" lang="en">
                <a:solidFill>
                  <a:srgbClr val="202124"/>
                </a:solidFill>
                <a:highlight>
                  <a:srgbClr val="FFFFFF"/>
                </a:highlight>
              </a:rPr>
              <a:t>Jetpack integration</a:t>
            </a:r>
            <a:r>
              <a:rPr lang="en">
                <a:solidFill>
                  <a:srgbClr val="202124"/>
                </a:solidFill>
                <a:highlight>
                  <a:srgbClr val="FFFFFF"/>
                </a:highlight>
              </a:rPr>
              <a:t>: Many Jetpack libraries include extensions that provide full coroutines support. Some libraries also provide their own coroutine scope that you can use for structured concurrency.</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rPr b="1" lang="en">
                <a:solidFill>
                  <a:srgbClr val="202124"/>
                </a:solidFill>
                <a:highlight>
                  <a:srgbClr val="FFFFFF"/>
                </a:highlight>
              </a:rPr>
              <a:t>Resource:</a:t>
            </a:r>
            <a:endParaRPr b="1">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chemeClr val="hlink"/>
                </a:solidFill>
                <a:highlight>
                  <a:srgbClr val="FFFFFF"/>
                </a:highlight>
                <a:hlinkClick r:id="rId2"/>
              </a:rPr>
              <a:t>Kotlin coroutines on Android</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chemeClr val="hlink"/>
                </a:solidFill>
                <a:highlight>
                  <a:srgbClr val="FFFFFF"/>
                </a:highlight>
                <a:hlinkClick r:id="rId3"/>
              </a:rPr>
              <a:t>Coroutine Basics</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chemeClr val="hlink"/>
                </a:solidFill>
                <a:highlight>
                  <a:srgbClr val="FFFFFF"/>
                </a:highlight>
                <a:hlinkClick r:id="rId4"/>
              </a:rPr>
              <a:t>Cancellation and Timeouts</a:t>
            </a:r>
            <a:endParaRPr>
              <a:solidFill>
                <a:srgbClr val="202124"/>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96a0b0491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96a0b0491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t>
            </a:r>
            <a:r>
              <a:rPr lang="en">
                <a:latin typeface="Courier New"/>
                <a:ea typeface="Courier New"/>
                <a:cs typeface="Courier New"/>
                <a:sym typeface="Courier New"/>
              </a:rPr>
              <a:t>suspend</a:t>
            </a:r>
            <a:r>
              <a:rPr lang="en"/>
              <a:t> modifier to declare a function as being available to coroutines. The function can only be called from within a coroutine or from another suspend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Suspend functions are indicated in Android Studio by the icon in the left gutter.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Suspend functions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96a0b0491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96a0b0491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coroutine calls a function marked with the </a:t>
            </a:r>
            <a:r>
              <a:rPr lang="en">
                <a:latin typeface="Courier New"/>
                <a:ea typeface="Courier New"/>
                <a:cs typeface="Courier New"/>
                <a:sym typeface="Courier New"/>
              </a:rPr>
              <a:t>suspend</a:t>
            </a:r>
            <a:r>
              <a:rPr lang="en"/>
              <a:t> modifier, instead of blocking until that function returns like a normal function call, it suspends execution until the result is ready then it resumes where it left off with the result. While it's suspended waiting for a result, it unblocks the thread that it's running on so other functions or coroutines can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Suspending saves memory over blocking while supporting many concurrent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suspend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to replace callbacks.</a:t>
            </a:r>
            <a:r>
              <a:rPr lang="en"/>
              <a:t> In the next slide, </a:t>
            </a:r>
            <a:r>
              <a:rPr lang="en">
                <a:solidFill>
                  <a:schemeClr val="dk1"/>
                </a:solidFill>
              </a:rPr>
              <a:t>let’s walk through a simple example of how </a:t>
            </a:r>
            <a:r>
              <a:rPr lang="en">
                <a:solidFill>
                  <a:schemeClr val="dk1"/>
                </a:solidFill>
                <a:latin typeface="Courier New"/>
                <a:ea typeface="Courier New"/>
                <a:cs typeface="Courier New"/>
                <a:sym typeface="Courier New"/>
              </a:rPr>
              <a:t>suspend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96a0b0491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96a0b0491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we’ve marked the function </a:t>
            </a:r>
            <a:r>
              <a:rPr lang="en">
                <a:solidFill>
                  <a:schemeClr val="dk1"/>
                </a:solidFill>
                <a:latin typeface="Courier New"/>
                <a:ea typeface="Courier New"/>
                <a:cs typeface="Courier New"/>
                <a:sym typeface="Courier New"/>
              </a:rPr>
              <a:t>fetchDocs()</a:t>
            </a:r>
            <a:r>
              <a:rPr lang="en">
                <a:solidFill>
                  <a:schemeClr val="dk1"/>
                </a:solidFill>
              </a:rPr>
              <a:t> as a suspending function. </a:t>
            </a:r>
            <a:r>
              <a:rPr lang="en">
                <a:solidFill>
                  <a:schemeClr val="dk1"/>
                </a:solidFill>
                <a:latin typeface="Courier New"/>
                <a:ea typeface="Courier New"/>
                <a:cs typeface="Courier New"/>
                <a:sym typeface="Courier New"/>
              </a:rPr>
              <a:t>fetchDocs()</a:t>
            </a:r>
            <a:r>
              <a:rPr lang="en">
                <a:solidFill>
                  <a:schemeClr val="dk1"/>
                </a:solidFill>
              </a:rPr>
              <a:t> keeps track of its state and executes normally until it can no longer run when it reaches </a:t>
            </a:r>
            <a:r>
              <a:rPr lang="en">
                <a:solidFill>
                  <a:schemeClr val="dk1"/>
                </a:solidFill>
                <a:latin typeface="Courier New"/>
                <a:ea typeface="Courier New"/>
                <a:cs typeface="Courier New"/>
                <a:sym typeface="Courier New"/>
              </a:rPr>
              <a:t>get()</a:t>
            </a:r>
            <a:r>
              <a:rPr lang="en">
                <a:solidFill>
                  <a:schemeClr val="dk1"/>
                </a:solidFill>
              </a:rPr>
              <a:t>, which is also a </a:t>
            </a:r>
            <a:r>
              <a:rPr lang="en">
                <a:solidFill>
                  <a:schemeClr val="dk1"/>
                </a:solidFill>
                <a:latin typeface="Courier New"/>
                <a:ea typeface="Courier New"/>
                <a:cs typeface="Courier New"/>
                <a:sym typeface="Courier New"/>
              </a:rPr>
              <a:t>suspend</a:t>
            </a:r>
            <a:r>
              <a:rPr lang="en">
                <a:solidFill>
                  <a:schemeClr val="dk1"/>
                </a:solidFill>
              </a:rPr>
              <a:t> function. Execution control is handed over to </a:t>
            </a:r>
            <a:r>
              <a:rPr lang="en">
                <a:solidFill>
                  <a:schemeClr val="dk1"/>
                </a:solidFill>
                <a:latin typeface="Courier New"/>
                <a:ea typeface="Courier New"/>
                <a:cs typeface="Courier New"/>
                <a:sym typeface="Courier New"/>
              </a:rPr>
              <a:t>get()</a:t>
            </a:r>
            <a:r>
              <a:rPr lang="en">
                <a:solidFill>
                  <a:schemeClr val="dk1"/>
                </a:solidFill>
              </a:rPr>
              <a:t> which stores its state and attempts to run. Eventually the tasks </a:t>
            </a:r>
            <a:r>
              <a:rPr lang="en">
                <a:solidFill>
                  <a:schemeClr val="dk1"/>
                </a:solidFill>
                <a:latin typeface="Courier New"/>
                <a:ea typeface="Courier New"/>
                <a:cs typeface="Courier New"/>
                <a:sym typeface="Courier New"/>
              </a:rPr>
              <a:t>get()</a:t>
            </a:r>
            <a:r>
              <a:rPr lang="en">
                <a:solidFill>
                  <a:schemeClr val="dk1"/>
                </a:solidFill>
              </a:rPr>
              <a:t> was waiting for return and </a:t>
            </a:r>
            <a:r>
              <a:rPr lang="en">
                <a:solidFill>
                  <a:schemeClr val="dk1"/>
                </a:solidFill>
                <a:latin typeface="Courier New"/>
                <a:ea typeface="Courier New"/>
                <a:cs typeface="Courier New"/>
                <a:sym typeface="Courier New"/>
              </a:rPr>
              <a:t>get()</a:t>
            </a:r>
            <a:r>
              <a:rPr lang="en">
                <a:solidFill>
                  <a:schemeClr val="dk1"/>
                </a:solidFill>
              </a:rPr>
              <a:t> resumes execution. In this case, </a:t>
            </a:r>
            <a:r>
              <a:rPr lang="en">
                <a:solidFill>
                  <a:schemeClr val="dk1"/>
                </a:solidFill>
                <a:latin typeface="Courier New"/>
                <a:ea typeface="Courier New"/>
                <a:cs typeface="Courier New"/>
                <a:sym typeface="Courier New"/>
              </a:rPr>
              <a:t>get()</a:t>
            </a:r>
            <a:r>
              <a:rPr lang="en">
                <a:solidFill>
                  <a:schemeClr val="dk1"/>
                </a:solidFill>
              </a:rPr>
              <a:t> had no other tasks and it yields back to </a:t>
            </a:r>
            <a:r>
              <a:rPr lang="en">
                <a:solidFill>
                  <a:schemeClr val="dk1"/>
                </a:solidFill>
                <a:latin typeface="Courier New"/>
                <a:ea typeface="Courier New"/>
                <a:cs typeface="Courier New"/>
                <a:sym typeface="Courier New"/>
              </a:rPr>
              <a:t>fetchDocs()</a:t>
            </a:r>
            <a:r>
              <a:rPr lang="en">
                <a:solidFill>
                  <a:schemeClr val="dk1"/>
                </a:solidFill>
              </a:rPr>
              <a:t> so it can resume. It plugs the values from the returned </a:t>
            </a:r>
            <a:r>
              <a:rPr lang="en">
                <a:solidFill>
                  <a:schemeClr val="dk1"/>
                </a:solidFill>
                <a:latin typeface="Courier New"/>
                <a:ea typeface="Courier New"/>
                <a:cs typeface="Courier New"/>
                <a:sym typeface="Courier New"/>
              </a:rPr>
              <a:t>get()</a:t>
            </a:r>
            <a:r>
              <a:rPr lang="en">
                <a:solidFill>
                  <a:schemeClr val="dk1"/>
                </a:solidFill>
              </a:rPr>
              <a:t> into its execution flow and runs to completion.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96a0b0491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96a0b0491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 has coroutines support, so add the suspend modifier to your DAO methods in order to enforce that they can only called from within a coroutine or from another suspend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Coroutines and Room</a:t>
            </a:r>
            <a:endParaRPr/>
          </a:p>
          <a:p>
            <a:pPr indent="-298450" lvl="0" marL="457200" rtl="0" algn="l">
              <a:spcBef>
                <a:spcPts val="0"/>
              </a:spcBef>
              <a:spcAft>
                <a:spcPts val="0"/>
              </a:spcAft>
              <a:buSzPts val="1100"/>
              <a:buChar char="●"/>
            </a:pPr>
            <a:r>
              <a:rPr lang="en" u="sng">
                <a:solidFill>
                  <a:schemeClr val="hlink"/>
                </a:solidFill>
                <a:hlinkClick r:id="rId3"/>
              </a:rPr>
              <a:t>Coroutines and Room blogpost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96a0b0491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96a0b0491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Android uses a file system that's similar to disk-based file systems on other platforms. The system provides several options for you to save your app data:</a:t>
            </a:r>
            <a:endParaRPr/>
          </a:p>
          <a:p>
            <a:pPr indent="-298450" lvl="0" marL="457200" rtl="0" algn="l">
              <a:lnSpc>
                <a:spcPct val="115000"/>
              </a:lnSpc>
              <a:spcBef>
                <a:spcPts val="0"/>
              </a:spcBef>
              <a:spcAft>
                <a:spcPts val="0"/>
              </a:spcAft>
              <a:buSzPts val="1100"/>
              <a:buChar char="●"/>
            </a:pPr>
            <a:r>
              <a:rPr b="1" lang="en"/>
              <a:t>App-specific files:</a:t>
            </a:r>
            <a:r>
              <a:rPr lang="en"/>
              <a:t> Store files that are meant for your app's use only. Examples: structured data files (JSON files), plain text files, media files.</a:t>
            </a:r>
            <a:endParaRPr/>
          </a:p>
          <a:p>
            <a:pPr indent="-298450" lvl="0" marL="457200" rtl="0" algn="l">
              <a:lnSpc>
                <a:spcPct val="115000"/>
              </a:lnSpc>
              <a:spcBef>
                <a:spcPts val="0"/>
              </a:spcBef>
              <a:spcAft>
                <a:spcPts val="0"/>
              </a:spcAft>
              <a:buSzPts val="1100"/>
              <a:buChar char="●"/>
            </a:pPr>
            <a:r>
              <a:rPr b="1" lang="en"/>
              <a:t>Shared files:</a:t>
            </a:r>
            <a:r>
              <a:rPr lang="en"/>
              <a:t> Store files that your app intends to share with other apps, such as media or documents.</a:t>
            </a:r>
            <a:endParaRPr/>
          </a:p>
          <a:p>
            <a:pPr indent="-298450" lvl="0" marL="457200" rtl="0" algn="l">
              <a:lnSpc>
                <a:spcPct val="115000"/>
              </a:lnSpc>
              <a:spcBef>
                <a:spcPts val="0"/>
              </a:spcBef>
              <a:spcAft>
                <a:spcPts val="0"/>
              </a:spcAft>
              <a:buSzPts val="1100"/>
              <a:buChar char="●"/>
            </a:pPr>
            <a:r>
              <a:rPr b="1" lang="en"/>
              <a:t>Preferences:</a:t>
            </a:r>
            <a:r>
              <a:rPr lang="en"/>
              <a:t> Store private, primitive data in key-value pairs. See </a:t>
            </a:r>
            <a:r>
              <a:rPr lang="en" u="sng">
                <a:solidFill>
                  <a:schemeClr val="accent5"/>
                </a:solidFill>
                <a:hlinkClick r:id="rId2">
                  <a:extLst>
                    <a:ext uri="{A12FA001-AC4F-418D-AE19-62706E023703}">
                      <ahyp:hlinkClr val="tx"/>
                    </a:ext>
                  </a:extLst>
                </a:hlinkClick>
              </a:rPr>
              <a:t>SharedPreferences</a:t>
            </a:r>
            <a:r>
              <a:rPr lang="en"/>
              <a:t> and how to </a:t>
            </a:r>
            <a:r>
              <a:rPr lang="en" u="sng">
                <a:solidFill>
                  <a:schemeClr val="accent5"/>
                </a:solidFill>
                <a:hlinkClick r:id="rId3">
                  <a:extLst>
                    <a:ext uri="{A12FA001-AC4F-418D-AE19-62706E023703}">
                      <ahyp:hlinkClr val="tx"/>
                    </a:ext>
                  </a:extLst>
                </a:hlinkClick>
              </a:rPr>
              <a:t>save key-value data</a:t>
            </a:r>
            <a:r>
              <a:rPr lang="en"/>
              <a:t>.</a:t>
            </a:r>
            <a:endParaRPr/>
          </a:p>
          <a:p>
            <a:pPr indent="-298450" lvl="0" marL="457200" rtl="0" algn="l">
              <a:lnSpc>
                <a:spcPct val="115000"/>
              </a:lnSpc>
              <a:spcBef>
                <a:spcPts val="0"/>
              </a:spcBef>
              <a:spcAft>
                <a:spcPts val="0"/>
              </a:spcAft>
              <a:buSzPts val="1100"/>
              <a:buChar char="●"/>
            </a:pPr>
            <a:r>
              <a:rPr b="1" lang="en"/>
              <a:t>Databases:</a:t>
            </a:r>
            <a:r>
              <a:rPr lang="en"/>
              <a:t> Store structured data in a database that’s private to your app.</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lang="en">
                <a:solidFill>
                  <a:schemeClr val="dk1"/>
                </a:solidFill>
              </a:rPr>
              <a:t>In this lecture, we’re going to focus on the last option: storing and retrieving local data using a database.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4"/>
              </a:rPr>
              <a:t>Data and file storage overview</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96a0b0491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96a0b0491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a:t>
            </a:r>
            <a:r>
              <a:rPr lang="en">
                <a:latin typeface="Courier New"/>
                <a:ea typeface="Courier New"/>
                <a:cs typeface="Courier New"/>
                <a:sym typeface="Courier New"/>
              </a:rPr>
              <a:t>suspend</a:t>
            </a:r>
            <a:r>
              <a:rPr lang="en"/>
              <a:t> doesn’t tell Kotlin to run a function on a background thread. Coroutines can run on the main thread. For example, you can launch a coroutine on the main thread in response to a UI event and if you don’t end up doing a long-running task, then the UI can update immediately afterwards.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Kotlin has several dispatchers that you can use to specify where coroutines should run, depending on what task you are doing. They are </a:t>
            </a:r>
            <a:r>
              <a:rPr lang="en">
                <a:solidFill>
                  <a:schemeClr val="dk1"/>
                </a:solidFill>
                <a:latin typeface="Courier New"/>
                <a:ea typeface="Courier New"/>
                <a:cs typeface="Courier New"/>
                <a:sym typeface="Courier New"/>
              </a:rPr>
              <a:t>Dispatchers.Main</a:t>
            </a:r>
            <a:r>
              <a:rPr lang="en">
                <a:solidFill>
                  <a:schemeClr val="dk1"/>
                </a:solidFill>
              </a:rPr>
              <a:t>, </a:t>
            </a:r>
            <a:r>
              <a:rPr lang="en">
                <a:solidFill>
                  <a:schemeClr val="dk1"/>
                </a:solidFill>
                <a:latin typeface="Courier New"/>
                <a:ea typeface="Courier New"/>
                <a:cs typeface="Courier New"/>
                <a:sym typeface="Courier New"/>
              </a:rPr>
              <a:t>Dispatchers.IO</a:t>
            </a:r>
            <a:r>
              <a:rPr lang="en">
                <a:solidFill>
                  <a:schemeClr val="dk1"/>
                </a:solidFill>
              </a:rPr>
              <a:t>, and </a:t>
            </a:r>
            <a:r>
              <a:rPr lang="en">
                <a:solidFill>
                  <a:schemeClr val="dk1"/>
                </a:solidFill>
                <a:latin typeface="Courier New"/>
                <a:ea typeface="Courier New"/>
                <a:cs typeface="Courier New"/>
                <a:sym typeface="Courier New"/>
              </a:rPr>
              <a:t>Dispatchers.Default</a:t>
            </a:r>
            <a:r>
              <a:rPr lang="en">
                <a:solidFill>
                  <a:schemeClr val="dk1"/>
                </a:solidFill>
              </a:rPr>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Use coroutines for main-safety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96a0b0491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96a0b0491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withContext</a:t>
            </a:r>
            <a:r>
              <a:rPr lang="en"/>
              <a:t> keyword lets you specify on which dispatcher the enclosed code should run. In this case,</a:t>
            </a:r>
            <a:r>
              <a:rPr lang="en">
                <a:latin typeface="Courier New"/>
                <a:ea typeface="Courier New"/>
                <a:cs typeface="Courier New"/>
                <a:sym typeface="Courier New"/>
              </a:rPr>
              <a:t> withContext(Dispatchers.IO)</a:t>
            </a:r>
            <a:r>
              <a:rPr lang="en"/>
              <a:t> moves the execution of the coroutine to an I/O thread. Since </a:t>
            </a:r>
            <a:r>
              <a:rPr lang="en">
                <a:solidFill>
                  <a:schemeClr val="dk1"/>
                </a:solidFill>
                <a:latin typeface="Courier New"/>
                <a:ea typeface="Courier New"/>
                <a:cs typeface="Courier New"/>
                <a:sym typeface="Courier New"/>
              </a:rPr>
              <a:t>withContext</a:t>
            </a:r>
            <a:r>
              <a:rPr lang="en">
                <a:solidFill>
                  <a:schemeClr val="dk1"/>
                </a:solidFill>
              </a:rPr>
              <a:t> is itself a suspend function, our calling function is main-safe and can update the UI as needed. The coroutine on the main thread will be resumed as soon as the </a:t>
            </a:r>
            <a:r>
              <a:rPr lang="en">
                <a:solidFill>
                  <a:schemeClr val="dk1"/>
                </a:solidFill>
                <a:latin typeface="Courier New"/>
                <a:ea typeface="Courier New"/>
                <a:cs typeface="Courier New"/>
                <a:sym typeface="Courier New"/>
              </a:rPr>
              <a:t>withContext</a:t>
            </a:r>
            <a:r>
              <a:rPr lang="en">
                <a:solidFill>
                  <a:schemeClr val="dk1"/>
                </a:solidFill>
              </a:rPr>
              <a:t> block is complete.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Use coroutines for main-safety</a:t>
            </a:r>
            <a:endParaRPr/>
          </a:p>
          <a:p>
            <a:pPr indent="0" lvl="0" marL="0" marR="360045" rtl="0" algn="l">
              <a:spcBef>
                <a:spcPts val="1415"/>
              </a:spcBef>
              <a:spcAft>
                <a:spcPts val="0"/>
              </a:spcAft>
              <a:buNone/>
            </a:pPr>
            <a:r>
              <a:t/>
            </a:r>
            <a:endParaRPr/>
          </a:p>
          <a:p>
            <a:pPr indent="0" lvl="0" marL="0" marR="360045" rtl="0" algn="l">
              <a:spcBef>
                <a:spcPts val="1415"/>
              </a:spcBef>
              <a:spcAft>
                <a:spcPts val="1415"/>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796a0b0491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96a0b0491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does not allow you to start a new coroutine without a </a:t>
            </a:r>
            <a:r>
              <a:rPr lang="en">
                <a:solidFill>
                  <a:schemeClr val="dk1"/>
                </a:solidFill>
                <a:latin typeface="Courier New"/>
                <a:ea typeface="Courier New"/>
                <a:cs typeface="Courier New"/>
                <a:sym typeface="Courier New"/>
              </a:rPr>
              <a:t>CoroutineScope</a:t>
            </a:r>
            <a:r>
              <a:rPr lang="en">
                <a:solidFill>
                  <a:schemeClr val="dk1"/>
                </a:solidFill>
              </a:rPr>
              <a:t>. A </a:t>
            </a:r>
            <a:r>
              <a:rPr lang="en">
                <a:solidFill>
                  <a:schemeClr val="dk1"/>
                </a:solidFill>
                <a:latin typeface="Courier New"/>
                <a:ea typeface="Courier New"/>
                <a:cs typeface="Courier New"/>
                <a:sym typeface="Courier New"/>
              </a:rPr>
              <a:t>CoroutineScope</a:t>
            </a:r>
            <a:r>
              <a:rPr lang="en">
                <a:solidFill>
                  <a:schemeClr val="dk1"/>
                </a:solidFill>
              </a:rPr>
              <a:t> keeps track of all your coroutines, and it can cancel all of the coroutines started in it. It doesn’t actually execute your coroutines, it just makes sure you don’t lose track of them.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default, coroutines run in the </a:t>
            </a:r>
            <a:r>
              <a:rPr lang="en">
                <a:solidFill>
                  <a:schemeClr val="dk1"/>
                </a:solidFill>
                <a:latin typeface="Courier New"/>
                <a:ea typeface="Courier New"/>
                <a:cs typeface="Courier New"/>
                <a:sym typeface="Courier New"/>
              </a:rPr>
              <a:t>GlobalScope</a:t>
            </a:r>
            <a:r>
              <a:rPr lang="en">
                <a:solidFill>
                  <a:schemeClr val="dk1"/>
                </a:solidFill>
              </a:rPr>
              <a:t>. The Jetpack libraries define some built-in scopes that you can use in your app such as </a:t>
            </a:r>
            <a:r>
              <a:rPr lang="en">
                <a:solidFill>
                  <a:schemeClr val="dk1"/>
                </a:solidFill>
                <a:latin typeface="Courier New"/>
                <a:ea typeface="Courier New"/>
                <a:cs typeface="Courier New"/>
                <a:sym typeface="Courier New"/>
              </a:rPr>
              <a:t>viewModelScope</a:t>
            </a:r>
            <a:r>
              <a:rPr lang="en">
                <a:solidFill>
                  <a:schemeClr val="dk1"/>
                </a:solidFill>
              </a:rPr>
              <a:t> and </a:t>
            </a:r>
            <a:r>
              <a:rPr lang="en">
                <a:solidFill>
                  <a:schemeClr val="dk1"/>
                </a:solidFill>
                <a:latin typeface="Courier New"/>
                <a:ea typeface="Courier New"/>
                <a:cs typeface="Courier New"/>
                <a:sym typeface="Courier New"/>
              </a:rPr>
              <a:t>lifecycleScope</a:t>
            </a:r>
            <a:r>
              <a:rPr lang="en">
                <a:solidFill>
                  <a:schemeClr val="dk1"/>
                </a:solidFill>
              </a:rPr>
              <a:t>. Add the dependencies listed in the link below to use these scopes in your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Coroutine Context and Scope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Coroutine Context and Dispatchers</a:t>
            </a:r>
            <a:endParaRPr/>
          </a:p>
          <a:p>
            <a:pPr indent="-298450" lvl="0" marL="457200" rtl="0" algn="l">
              <a:spcBef>
                <a:spcPts val="0"/>
              </a:spcBef>
              <a:spcAft>
                <a:spcPts val="0"/>
              </a:spcAft>
              <a:buClr>
                <a:schemeClr val="dk1"/>
              </a:buClr>
              <a:buSzPts val="1100"/>
              <a:buChar char="●"/>
            </a:pPr>
            <a:r>
              <a:rPr lang="en" u="sng">
                <a:solidFill>
                  <a:schemeClr val="hlink"/>
                </a:solidFill>
                <a:hlinkClick r:id="rId4"/>
              </a:rPr>
              <a:t>Add KTX dependencies</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96a0b0491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96a0b0491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look at how to start a new coroutine so you can call </a:t>
            </a:r>
            <a:r>
              <a:rPr lang="en">
                <a:solidFill>
                  <a:schemeClr val="dk1"/>
                </a:solidFill>
                <a:latin typeface="Courier New"/>
                <a:ea typeface="Courier New"/>
                <a:cs typeface="Courier New"/>
                <a:sym typeface="Courier New"/>
              </a:rPr>
              <a:t>suspend</a:t>
            </a:r>
            <a:r>
              <a:rPr lang="en">
                <a:solidFill>
                  <a:schemeClr val="dk1"/>
                </a:solidFill>
              </a:rPr>
              <a:t> functions. </a:t>
            </a:r>
            <a:r>
              <a:rPr lang="en">
                <a:latin typeface="Courier New"/>
                <a:ea typeface="Courier New"/>
                <a:cs typeface="Courier New"/>
                <a:sym typeface="Courier New"/>
              </a:rPr>
              <a:t>launch</a:t>
            </a:r>
            <a:r>
              <a:rPr lang="en"/>
              <a:t> creates a new coroutine job in the given scope that won’t return a value. </a:t>
            </a:r>
            <a:r>
              <a:rPr lang="en">
                <a:latin typeface="Courier New"/>
                <a:ea typeface="Courier New"/>
                <a:cs typeface="Courier New"/>
                <a:sym typeface="Courier New"/>
              </a:rPr>
              <a:t>async</a:t>
            </a:r>
            <a:r>
              <a:rPr lang="en"/>
              <a:t> lets you start a coroutine and return a value with the </a:t>
            </a:r>
            <a:r>
              <a:rPr lang="en">
                <a:latin typeface="Courier New"/>
                <a:ea typeface="Courier New"/>
                <a:cs typeface="Courier New"/>
                <a:sym typeface="Courier New"/>
              </a:rPr>
              <a:t>await</a:t>
            </a:r>
            <a:r>
              <a:rPr lang="en"/>
              <a:t> keyword. For this lesson, we will be focusing on </a:t>
            </a:r>
            <a:r>
              <a:rPr lang="en">
                <a:latin typeface="Courier New"/>
                <a:ea typeface="Courier New"/>
                <a:cs typeface="Courier New"/>
                <a:sym typeface="Courier New"/>
              </a:rPr>
              <a:t>launch</a:t>
            </a:r>
            <a:r>
              <a:rPr lang="en"/>
              <a: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example, the </a:t>
            </a:r>
            <a:r>
              <a:rPr lang="en">
                <a:solidFill>
                  <a:schemeClr val="dk1"/>
                </a:solidFill>
                <a:latin typeface="Courier New"/>
                <a:ea typeface="Courier New"/>
                <a:cs typeface="Courier New"/>
                <a:sym typeface="Courier New"/>
              </a:rPr>
              <a:t>launch</a:t>
            </a:r>
            <a:r>
              <a:rPr lang="en">
                <a:solidFill>
                  <a:schemeClr val="dk1"/>
                </a:solidFill>
              </a:rPr>
              <a:t> block starts a new coroutine in the default coroutine scope with the default dispatcher. It can call suspend functions like call </a:t>
            </a:r>
            <a:r>
              <a:rPr lang="en">
                <a:solidFill>
                  <a:schemeClr val="dk1"/>
                </a:solidFill>
                <a:latin typeface="Courier New"/>
                <a:ea typeface="Courier New"/>
                <a:cs typeface="Courier New"/>
                <a:sym typeface="Courier New"/>
              </a:rPr>
              <a:t>fetchDocs</a:t>
            </a: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Coroutine Context and Dispatchers</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96a0b0491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96a0b0491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latin typeface="Courier New"/>
                <a:ea typeface="Courier New"/>
                <a:cs typeface="Courier New"/>
                <a:sym typeface="Courier New"/>
              </a:rPr>
              <a:t>viewModelScope</a:t>
            </a:r>
            <a:r>
              <a:rPr lang="en"/>
              <a:t> is defined for each </a:t>
            </a:r>
            <a:r>
              <a:rPr lang="en">
                <a:latin typeface="Courier New"/>
                <a:ea typeface="Courier New"/>
                <a:cs typeface="Courier New"/>
                <a:sym typeface="Courier New"/>
              </a:rPr>
              <a:t>ViewModel</a:t>
            </a:r>
            <a:r>
              <a:rPr lang="en"/>
              <a:t> in your app. </a:t>
            </a:r>
            <a:r>
              <a:rPr lang="en">
                <a:solidFill>
                  <a:schemeClr val="dk1"/>
                </a:solidFill>
              </a:rPr>
              <a:t>You can access the </a:t>
            </a:r>
            <a:r>
              <a:rPr lang="en">
                <a:solidFill>
                  <a:schemeClr val="dk1"/>
                </a:solidFill>
                <a:latin typeface="Courier New"/>
                <a:ea typeface="Courier New"/>
                <a:cs typeface="Courier New"/>
                <a:sym typeface="Courier New"/>
              </a:rPr>
              <a:t>CoroutineScope</a:t>
            </a:r>
            <a:r>
              <a:rPr lang="en">
                <a:solidFill>
                  <a:schemeClr val="dk1"/>
                </a:solidFill>
              </a:rPr>
              <a:t> of a </a:t>
            </a:r>
            <a:r>
              <a:rPr lang="en">
                <a:solidFill>
                  <a:schemeClr val="dk1"/>
                </a:solidFill>
                <a:latin typeface="Courier New"/>
                <a:ea typeface="Courier New"/>
                <a:cs typeface="Courier New"/>
                <a:sym typeface="Courier New"/>
              </a:rPr>
              <a:t>ViewModel</a:t>
            </a:r>
            <a:r>
              <a:rPr lang="en">
                <a:solidFill>
                  <a:schemeClr val="dk1"/>
                </a:solidFill>
              </a:rPr>
              <a:t> through the </a:t>
            </a:r>
            <a:r>
              <a:rPr lang="en">
                <a:solidFill>
                  <a:schemeClr val="dk1"/>
                </a:solidFill>
                <a:latin typeface="Courier New"/>
                <a:ea typeface="Courier New"/>
                <a:cs typeface="Courier New"/>
                <a:sym typeface="Courier New"/>
              </a:rPr>
              <a:t>viewModelScope</a:t>
            </a:r>
            <a:r>
              <a:rPr lang="en">
                <a:solidFill>
                  <a:schemeClr val="dk1"/>
                </a:solidFill>
              </a:rPr>
              <a:t> property of the </a:t>
            </a:r>
            <a:r>
              <a:rPr lang="en">
                <a:solidFill>
                  <a:schemeClr val="dk1"/>
                </a:solidFill>
                <a:latin typeface="Courier New"/>
                <a:ea typeface="Courier New"/>
                <a:cs typeface="Courier New"/>
                <a:sym typeface="Courier New"/>
              </a:rPr>
              <a:t>ViewModel</a:t>
            </a:r>
            <a:r>
              <a:rPr lang="en">
                <a:solidFill>
                  <a:schemeClr val="dk1"/>
                </a:solidFill>
              </a:rPr>
              <a:t> (assuming you’ve added the proper KTX dependency). </a:t>
            </a:r>
            <a:r>
              <a:rPr lang="en"/>
              <a:t>Any coroutine launched in this scope is automatically canceled if the </a:t>
            </a:r>
            <a:r>
              <a:rPr lang="en">
                <a:latin typeface="Courier New"/>
                <a:ea typeface="Courier New"/>
                <a:cs typeface="Courier New"/>
                <a:sym typeface="Courier New"/>
              </a:rPr>
              <a:t>ViewModel</a:t>
            </a:r>
            <a:r>
              <a:rPr lang="en"/>
              <a:t> is cleared. Coroutines are useful here for when you have work that needs to be done only if the </a:t>
            </a:r>
            <a:r>
              <a:rPr lang="en">
                <a:latin typeface="Courier New"/>
                <a:ea typeface="Courier New"/>
                <a:cs typeface="Courier New"/>
                <a:sym typeface="Courier New"/>
              </a:rPr>
              <a:t>ViewModel</a:t>
            </a:r>
            <a:r>
              <a:rPr lang="en"/>
              <a:t> is active. For example, if you are fetching data for a layout, you should scope the work to the </a:t>
            </a:r>
            <a:r>
              <a:rPr lang="en">
                <a:latin typeface="Courier New"/>
                <a:ea typeface="Courier New"/>
                <a:cs typeface="Courier New"/>
                <a:sym typeface="Courier New"/>
              </a:rPr>
              <a:t>ViewModel</a:t>
            </a:r>
            <a:r>
              <a:rPr lang="en"/>
              <a:t> so that if the </a:t>
            </a:r>
            <a:r>
              <a:rPr lang="en">
                <a:latin typeface="Courier New"/>
                <a:ea typeface="Courier New"/>
                <a:cs typeface="Courier New"/>
                <a:sym typeface="Courier New"/>
              </a:rPr>
              <a:t>ViewModel</a:t>
            </a:r>
            <a:r>
              <a:rPr lang="en"/>
              <a:t> is cleared, the work is canceled automatically to avoid consuming unnecessary resources.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Easy Coroutines in Android: viewModelScope</a:t>
            </a:r>
            <a:r>
              <a:rPr lang="en" sz="1200">
                <a:solidFill>
                  <a:schemeClr val="dk1"/>
                </a:solidFill>
                <a:latin typeface="Times New Roman"/>
                <a:ea typeface="Times New Roman"/>
                <a:cs typeface="Times New Roman"/>
                <a:sym typeface="Times New Roman"/>
              </a:rPr>
              <a:t> </a:t>
            </a:r>
            <a:endParaRPr/>
          </a:p>
          <a:p>
            <a:pPr indent="-298450" lvl="0" marL="457200" rtl="0" algn="l">
              <a:spcBef>
                <a:spcPts val="0"/>
              </a:spcBef>
              <a:spcAft>
                <a:spcPts val="0"/>
              </a:spcAft>
              <a:buSzPts val="1100"/>
              <a:buChar char="●"/>
            </a:pPr>
            <a:r>
              <a:rPr lang="en" u="sng">
                <a:solidFill>
                  <a:schemeClr val="hlink"/>
                </a:solidFill>
                <a:hlinkClick r:id="rId3"/>
              </a:rPr>
              <a:t>Use Kotlin coroutines with Architecture components</a:t>
            </a:r>
            <a:endParaRPr/>
          </a:p>
          <a:p>
            <a:pPr indent="-298450" lvl="0" marL="457200" rtl="0" algn="l">
              <a:spcBef>
                <a:spcPts val="0"/>
              </a:spcBef>
              <a:spcAft>
                <a:spcPts val="0"/>
              </a:spcAft>
              <a:buSzPts val="1100"/>
              <a:buChar char="●"/>
            </a:pPr>
            <a:r>
              <a:rPr lang="en" u="sng">
                <a:solidFill>
                  <a:schemeClr val="hlink"/>
                </a:solidFill>
                <a:hlinkClick r:id="rId4"/>
              </a:rPr>
              <a:t>Add KTX dependencies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96a0b0491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96a0b0491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put all the concepts we learned together for the </a:t>
            </a:r>
            <a:r>
              <a:rPr lang="en">
                <a:solidFill>
                  <a:schemeClr val="dk1"/>
                </a:solidFill>
                <a:latin typeface="Courier New"/>
                <a:ea typeface="Courier New"/>
                <a:cs typeface="Courier New"/>
                <a:sym typeface="Courier New"/>
              </a:rPr>
              <a:t>ColorValue</a:t>
            </a:r>
            <a:r>
              <a:rPr lang="en">
                <a:solidFill>
                  <a:schemeClr val="dk1"/>
                </a:solidFill>
              </a:rPr>
              <a:t>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 our </a:t>
            </a:r>
            <a:r>
              <a:rPr lang="en">
                <a:solidFill>
                  <a:schemeClr val="dk1"/>
                </a:solidFill>
                <a:latin typeface="Courier New"/>
                <a:ea typeface="Courier New"/>
                <a:cs typeface="Courier New"/>
                <a:sym typeface="Courier New"/>
              </a:rPr>
              <a:t>ViewModel</a:t>
            </a:r>
            <a:r>
              <a:rPr lang="en">
                <a:solidFill>
                  <a:schemeClr val="dk1"/>
                </a:solidFill>
              </a:rPr>
              <a:t>, we can interact with our DAO. For the </a:t>
            </a:r>
            <a:r>
              <a:rPr lang="en">
                <a:solidFill>
                  <a:schemeClr val="dk1"/>
                </a:solidFill>
                <a:latin typeface="Courier New"/>
                <a:ea typeface="Courier New"/>
                <a:cs typeface="Courier New"/>
                <a:sym typeface="Courier New"/>
              </a:rPr>
              <a:t>ColorViewModel</a:t>
            </a:r>
            <a:r>
              <a:rPr lang="en">
                <a:solidFill>
                  <a:schemeClr val="dk1"/>
                </a:solidFill>
              </a:rPr>
              <a:t> class, we extend from </a:t>
            </a:r>
            <a:r>
              <a:rPr lang="en">
                <a:solidFill>
                  <a:schemeClr val="dk1"/>
                </a:solidFill>
                <a:latin typeface="Courier New"/>
                <a:ea typeface="Courier New"/>
                <a:cs typeface="Courier New"/>
                <a:sym typeface="Courier New"/>
              </a:rPr>
              <a:t>AndroidViewModel</a:t>
            </a:r>
            <a:r>
              <a:rPr lang="en">
                <a:solidFill>
                  <a:schemeClr val="dk1"/>
                </a:solidFill>
              </a:rPr>
              <a:t> instead of </a:t>
            </a:r>
            <a:r>
              <a:rPr lang="en">
                <a:solidFill>
                  <a:schemeClr val="dk1"/>
                </a:solidFill>
                <a:latin typeface="Courier New"/>
                <a:ea typeface="Courier New"/>
                <a:cs typeface="Courier New"/>
                <a:sym typeface="Courier New"/>
              </a:rPr>
              <a:t>ViewModel</a:t>
            </a:r>
            <a:r>
              <a:rPr lang="en">
                <a:solidFill>
                  <a:schemeClr val="dk1"/>
                </a:solidFill>
              </a:rPr>
              <a:t> because it's the version that can reference the application context to instantiate the database in a lifecycle-aware way.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latin typeface="Courier New"/>
                <a:ea typeface="Courier New"/>
                <a:cs typeface="Courier New"/>
                <a:sym typeface="Courier New"/>
              </a:rPr>
              <a:t>ColorViewModel</a:t>
            </a:r>
            <a:r>
              <a:rPr lang="en"/>
              <a:t> has a save function that launches a new coroutine using </a:t>
            </a:r>
            <a:r>
              <a:rPr lang="en">
                <a:latin typeface="Courier New"/>
                <a:ea typeface="Courier New"/>
                <a:cs typeface="Courier New"/>
                <a:sym typeface="Courier New"/>
              </a:rPr>
              <a:t>viewModelScope</a:t>
            </a:r>
            <a:r>
              <a:rPr lang="en"/>
              <a:t>, which inserts the new color in the database using the DAO.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2">
                  <a:extLst>
                    <a:ext uri="{A12FA001-AC4F-418D-AE19-62706E023703}">
                      <ahyp:hlinkClr val="tx"/>
                    </a:ext>
                  </a:extLst>
                </a:hlinkClick>
              </a:rPr>
              <a:t>AndroidViewModel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96a0b0491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96a0b0491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Testing is an integral part of any app’s development, especially when it comes to database and networking. You should write tests for your database code to make sure it works as expected.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796a0b0491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96a0b0491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Test and debug your database</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96a0b0491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96a0b0491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AndroidJUnit4</a:t>
            </a:r>
            <a:r>
              <a:rPr lang="en"/>
              <a:t> runner provides us with the proper references and contexts to run Android specific code. </a:t>
            </a:r>
            <a:r>
              <a:rPr lang="en">
                <a:latin typeface="Courier New"/>
                <a:ea typeface="Courier New"/>
                <a:cs typeface="Courier New"/>
                <a:sym typeface="Courier New"/>
              </a:rPr>
              <a:t>@Before</a:t>
            </a:r>
            <a:r>
              <a:rPr lang="en"/>
              <a:t> and </a:t>
            </a:r>
            <a:r>
              <a:rPr lang="en">
                <a:latin typeface="Courier New"/>
                <a:ea typeface="Courier New"/>
                <a:cs typeface="Courier New"/>
                <a:sym typeface="Courier New"/>
              </a:rPr>
              <a:t>@After</a:t>
            </a:r>
            <a:r>
              <a:rPr lang="en"/>
              <a:t> will run code just before and after each test function marked with the </a:t>
            </a:r>
            <a:r>
              <a:rPr lang="en">
                <a:latin typeface="Courier New"/>
                <a:ea typeface="Courier New"/>
                <a:cs typeface="Courier New"/>
                <a:sym typeface="Courier New"/>
              </a:rPr>
              <a:t>@Test</a:t>
            </a:r>
            <a:r>
              <a:rPr lang="en"/>
              <a:t> annotation.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96a0b0491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96a0b0491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we need to do in our test class is declare our DAO and database objects. We’ve created three </a:t>
            </a:r>
            <a:r>
              <a:rPr lang="en">
                <a:latin typeface="Courier New"/>
                <a:ea typeface="Courier New"/>
                <a:cs typeface="Courier New"/>
                <a:sym typeface="Courier New"/>
              </a:rPr>
              <a:t>Color</a:t>
            </a:r>
            <a:r>
              <a:rPr lang="en"/>
              <a:t> instances that will be used later.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6a0b0491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6a0b0491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 database is a collection of structured data that can be easily accessed, searched, and organized. Data is stored in tables, and each table holds related fields of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we have a </a:t>
            </a:r>
            <a:r>
              <a:rPr lang="en">
                <a:latin typeface="Courier New"/>
                <a:ea typeface="Courier New"/>
                <a:cs typeface="Courier New"/>
                <a:sym typeface="Courier New"/>
              </a:rPr>
              <a:t>person</a:t>
            </a:r>
            <a:r>
              <a:rPr lang="en"/>
              <a:t> table that holds information related to people. We can have a </a:t>
            </a:r>
            <a:r>
              <a:rPr lang="en">
                <a:latin typeface="Courier New"/>
                <a:ea typeface="Courier New"/>
                <a:cs typeface="Courier New"/>
                <a:sym typeface="Courier New"/>
              </a:rPr>
              <a:t>car</a:t>
            </a:r>
            <a:r>
              <a:rPr lang="en"/>
              <a:t> table that holds information related to cars in our app. Each table can have any number of rows, with each row representing a single item. The columns describe the type of data held for each row. A single row in the </a:t>
            </a:r>
            <a:r>
              <a:rPr lang="en">
                <a:latin typeface="Courier New"/>
                <a:ea typeface="Courier New"/>
                <a:cs typeface="Courier New"/>
                <a:sym typeface="Courier New"/>
              </a:rPr>
              <a:t>person</a:t>
            </a:r>
            <a:r>
              <a:rPr lang="en"/>
              <a:t> table represents one person with a </a:t>
            </a:r>
            <a:r>
              <a:rPr lang="en">
                <a:latin typeface="Courier New"/>
                <a:ea typeface="Courier New"/>
                <a:cs typeface="Courier New"/>
                <a:sym typeface="Courier New"/>
              </a:rPr>
              <a:t>name</a:t>
            </a:r>
            <a:r>
              <a:rPr lang="en"/>
              <a:t>, </a:t>
            </a:r>
            <a:r>
              <a:rPr lang="en">
                <a:latin typeface="Courier New"/>
                <a:ea typeface="Courier New"/>
                <a:cs typeface="Courier New"/>
                <a:sym typeface="Courier New"/>
              </a:rPr>
              <a:t>age</a:t>
            </a:r>
            <a:r>
              <a:rPr lang="en"/>
              <a:t>, and </a:t>
            </a:r>
            <a:r>
              <a:rPr lang="en">
                <a:latin typeface="Courier New"/>
                <a:ea typeface="Courier New"/>
                <a:cs typeface="Courier New"/>
                <a:sym typeface="Courier New"/>
              </a:rPr>
              <a:t>email</a:t>
            </a:r>
            <a:r>
              <a:rPr lang="en"/>
              <a:t> address. A single row in the </a:t>
            </a:r>
            <a:r>
              <a:rPr lang="en">
                <a:latin typeface="Courier New"/>
                <a:ea typeface="Courier New"/>
                <a:cs typeface="Courier New"/>
                <a:sym typeface="Courier New"/>
              </a:rPr>
              <a:t>car</a:t>
            </a:r>
            <a:r>
              <a:rPr lang="en"/>
              <a:t> table represents one car with a </a:t>
            </a:r>
            <a:r>
              <a:rPr lang="en">
                <a:latin typeface="Courier New"/>
                <a:ea typeface="Courier New"/>
                <a:cs typeface="Courier New"/>
                <a:sym typeface="Courier New"/>
              </a:rPr>
              <a:t>make</a:t>
            </a:r>
            <a:r>
              <a:rPr lang="en"/>
              <a:t>, </a:t>
            </a:r>
            <a:r>
              <a:rPr lang="en">
                <a:latin typeface="Courier New"/>
                <a:ea typeface="Courier New"/>
                <a:cs typeface="Courier New"/>
                <a:sym typeface="Courier New"/>
              </a:rPr>
              <a:t>model</a:t>
            </a:r>
            <a:r>
              <a:rPr lang="en"/>
              <a:t>, and </a:t>
            </a:r>
            <a:r>
              <a:rPr lang="en">
                <a:latin typeface="Courier New"/>
                <a:ea typeface="Courier New"/>
                <a:cs typeface="Courier New"/>
                <a:sym typeface="Courier New"/>
              </a:rPr>
              <a:t>year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table also has an </a:t>
            </a:r>
            <a:r>
              <a:rPr lang="en">
                <a:latin typeface="Courier New"/>
                <a:ea typeface="Courier New"/>
                <a:cs typeface="Courier New"/>
                <a:sym typeface="Courier New"/>
              </a:rPr>
              <a:t>_id</a:t>
            </a:r>
            <a:r>
              <a:rPr lang="en"/>
              <a:t> column that provides a unique identifier for each row in the table (called the primary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relational database because the structure of the database (with tables, rows, and columns) provides us with the ability to establish relationships and constraints among the data.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796a0b0491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796a0b0491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function annotated with </a:t>
            </a:r>
            <a:r>
              <a:rPr lang="en">
                <a:latin typeface="Courier New"/>
                <a:ea typeface="Courier New"/>
                <a:cs typeface="Courier New"/>
                <a:sym typeface="Courier New"/>
              </a:rPr>
              <a:t>@Before</a:t>
            </a:r>
            <a:r>
              <a:rPr lang="en"/>
              <a:t>, we create our database and DAO instance. This is run before every test case in the class. To keep the production database (with actual user data) clean, it spins up an in-memory database for testing purposes that's discarded when it's no longer in use. </a:t>
            </a:r>
            <a:r>
              <a:rPr lang="en">
                <a:latin typeface="Courier New"/>
                <a:ea typeface="Courier New"/>
                <a:cs typeface="Courier New"/>
                <a:sym typeface="Courier New"/>
              </a:rPr>
              <a:t>closeDb()</a:t>
            </a:r>
            <a:r>
              <a:rPr lang="en"/>
              <a:t>, annotated with </a:t>
            </a:r>
            <a:r>
              <a:rPr lang="en">
                <a:latin typeface="Courier New"/>
                <a:ea typeface="Courier New"/>
                <a:cs typeface="Courier New"/>
                <a:sym typeface="Courier New"/>
              </a:rPr>
              <a:t>@After</a:t>
            </a:r>
            <a:r>
              <a:rPr lang="en"/>
              <a:t>, does cleanup after each test completes.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96a0b0491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96a0b0491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that work done, we can test our database. In this code, we insert the three colors we created into the database via the DAO and attempt to retrieve them.</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96a0b0491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96a0b0491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96a0b0491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96a0b0491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96a0b0491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96a0b0491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796a0b0491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96a0b0491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96a0b049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96a0b049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interact with a relational database, we use SQL (or Structured Query Language), which is a </a:t>
            </a:r>
            <a:r>
              <a:rPr lang="en">
                <a:solidFill>
                  <a:schemeClr val="dk1"/>
                </a:solidFill>
              </a:rPr>
              <a:t>domain-specific </a:t>
            </a:r>
            <a:r>
              <a:rPr lang="en"/>
              <a:t>language for databases.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SQL has a lot of capabilities, but </a:t>
            </a:r>
            <a:r>
              <a:rPr lang="en">
                <a:solidFill>
                  <a:schemeClr val="dk1"/>
                </a:solidFill>
              </a:rPr>
              <a:t>we’ll be focusing on</a:t>
            </a:r>
            <a:r>
              <a:rPr lang="en"/>
              <a:t> some of the crucial functionality, such as being able create tables in the database, querying for data, inserting and updating data, and deleting data from the database.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96a0b0491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6a0b0491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mobile devices are limited in terms of hardware and computing capabilities, Android uses SQLite, which is based on the SQL standard. </a:t>
            </a:r>
            <a:r>
              <a:rPr lang="en">
                <a:solidFill>
                  <a:schemeClr val="dk1"/>
                </a:solidFill>
              </a:rPr>
              <a:t>SQLite</a:t>
            </a:r>
            <a:r>
              <a:rPr lang="en"/>
              <a:t> is lightweight, open-source, and ideal for embedded devices, and what you will be using to store data in a database in your Android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SQLite supports most of the features of SQL. (To see what’s not supported, check the link below.)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some common SQLite commands you’ll need to know.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SQLite Home Page</a:t>
            </a:r>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Query Language Understood by SQLite</a:t>
            </a:r>
            <a:endParaRPr/>
          </a:p>
          <a:p>
            <a:pPr indent="-298450" lvl="0" marL="457200" rtl="0" algn="l">
              <a:spcBef>
                <a:spcPts val="0"/>
              </a:spcBef>
              <a:spcAft>
                <a:spcPts val="0"/>
              </a:spcAft>
              <a:buSzPts val="1100"/>
              <a:buChar char="●"/>
            </a:pPr>
            <a:r>
              <a:rPr lang="en" u="sng">
                <a:solidFill>
                  <a:schemeClr val="hlink"/>
                </a:solidFill>
                <a:hlinkClick r:id="rId4"/>
              </a:rPr>
              <a:t>SQL Features that SQLite Does Not Implement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96a0b0491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6a0b0491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t>
            </a:r>
            <a:r>
              <a:rPr lang="en">
                <a:solidFill>
                  <a:schemeClr val="dk1"/>
                </a:solidFill>
              </a:rPr>
              <a:t>example commands for operating on a database table called </a:t>
            </a:r>
            <a:r>
              <a:rPr lang="en">
                <a:solidFill>
                  <a:schemeClr val="dk1"/>
                </a:solidFill>
                <a:latin typeface="Courier New"/>
                <a:ea typeface="Courier New"/>
                <a:cs typeface="Courier New"/>
                <a:sym typeface="Courier New"/>
              </a:rPr>
              <a:t>colors</a:t>
            </a:r>
            <a:r>
              <a:rPr lang="en">
                <a:solidFill>
                  <a:schemeClr val="dk1"/>
                </a:solidFill>
              </a:rPr>
              <a:t>, which holds color names and hexadecimal color codes.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insert new rows into the </a:t>
            </a:r>
            <a:r>
              <a:rPr lang="en">
                <a:solidFill>
                  <a:schemeClr val="dk1"/>
                </a:solidFill>
                <a:latin typeface="Courier New"/>
                <a:ea typeface="Courier New"/>
                <a:cs typeface="Courier New"/>
                <a:sym typeface="Courier New"/>
              </a:rPr>
              <a:t>colors</a:t>
            </a:r>
            <a:r>
              <a:rPr lang="en">
                <a:solidFill>
                  <a:schemeClr val="dk1"/>
                </a:solidFill>
              </a:rPr>
              <a:t> table, read existing data from the table, update rows, and also delete rows that match the given criteria.</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Create-Read-Update-Delete operations are also known as CRUD operations. As mentioned earlier, these are the most common interactions you will have with your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capitalized words are SQLite keywords (like </a:t>
            </a:r>
            <a:r>
              <a:rPr lang="en">
                <a:latin typeface="Courier New"/>
                <a:ea typeface="Courier New"/>
                <a:cs typeface="Courier New"/>
                <a:sym typeface="Courier New"/>
              </a:rPr>
              <a:t>INSERT</a:t>
            </a:r>
            <a:r>
              <a:rPr lang="en"/>
              <a:t>, </a:t>
            </a:r>
            <a:r>
              <a:rPr lang="en">
                <a:latin typeface="Courier New"/>
                <a:ea typeface="Courier New"/>
                <a:cs typeface="Courier New"/>
                <a:sym typeface="Courier New"/>
              </a:rPr>
              <a:t>UPDATE</a:t>
            </a:r>
            <a:r>
              <a:rPr lang="en"/>
              <a:t>, </a:t>
            </a:r>
            <a:r>
              <a:rPr lang="en">
                <a:latin typeface="Courier New"/>
                <a:ea typeface="Courier New"/>
                <a:cs typeface="Courier New"/>
                <a:sym typeface="Courier New"/>
              </a:rPr>
              <a:t>DELETE</a:t>
            </a:r>
            <a:r>
              <a:rPr lang="en"/>
              <a:t>, </a:t>
            </a:r>
            <a:r>
              <a:rPr lang="en">
                <a:latin typeface="Courier New"/>
                <a:ea typeface="Courier New"/>
                <a:cs typeface="Courier New"/>
                <a:sym typeface="Courier New"/>
              </a:rPr>
              <a:t>VALUES</a:t>
            </a:r>
            <a:r>
              <a:rPr lang="en"/>
              <a:t>, </a:t>
            </a:r>
            <a:r>
              <a:rPr lang="en">
                <a:latin typeface="Courier New"/>
                <a:ea typeface="Courier New"/>
                <a:cs typeface="Courier New"/>
                <a:sym typeface="Courier New"/>
              </a:rPr>
              <a:t>WHERE</a:t>
            </a:r>
            <a:r>
              <a:rPr lang="en"/>
              <a:t>, etc.), so you cannot use these names for table or column names. See the full list of protected keywords in the documentation linked below.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Query Language Understood by SQLite</a:t>
            </a:r>
            <a:endParaRPr/>
          </a:p>
          <a:p>
            <a:pPr indent="-298450" lvl="0" marL="457200" marR="360045" rtl="0" algn="l">
              <a:spcBef>
                <a:spcPts val="0"/>
              </a:spcBef>
              <a:spcAft>
                <a:spcPts val="0"/>
              </a:spcAft>
              <a:buSzPts val="1100"/>
              <a:buChar char="●"/>
            </a:pPr>
            <a:r>
              <a:rPr lang="en" u="sng">
                <a:solidFill>
                  <a:schemeClr val="hlink"/>
                </a:solidFill>
                <a:hlinkClick r:id="rId3"/>
              </a:rPr>
              <a:t>Command Line Shell For SQLite</a:t>
            </a:r>
            <a:endParaRPr/>
          </a:p>
          <a:p>
            <a:pPr indent="-298450" lvl="0" marL="457200" marR="360045" rtl="0" algn="l">
              <a:spcBef>
                <a:spcPts val="0"/>
              </a:spcBef>
              <a:spcAft>
                <a:spcPts val="0"/>
              </a:spcAft>
              <a:buSzPts val="1100"/>
              <a:buChar char="●"/>
            </a:pPr>
            <a:r>
              <a:rPr lang="en" u="sng">
                <a:solidFill>
                  <a:schemeClr val="hlink"/>
                </a:solidFill>
                <a:hlinkClick r:id="rId4"/>
              </a:rPr>
              <a:t>SQLite Keywords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96a0b0491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96a0b0491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Android provides APIs to help you create and manage a SQLite database directly in your app. Interacting directly with the database is powerful, but does require a great deal of time and attention to use properly, and to avoid mistakes. For example, you don’t get compile-time verification of raw SQL queries. You also need to write lots of boilerplate code to convert between SQL queries and data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Fortunately, Android Jetpack introduced the Room persistence library, which offers a layer of abstraction that lets you more easily interact with a database in your app.</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52.xml"/><Relationship Id="rId5" Type="http://schemas.openxmlformats.org/officeDocument/2006/relationships/slide" Target="/ppt/slides/slide29.xml"/><Relationship Id="rId6" Type="http://schemas.openxmlformats.org/officeDocument/2006/relationships/slide" Target="/ppt/slides/slide33.xml"/><Relationship Id="rId7" Type="http://schemas.openxmlformats.org/officeDocument/2006/relationships/slide" Target="/ppt/slides/slide46.xml"/><Relationship Id="rId8" Type="http://schemas.openxmlformats.org/officeDocument/2006/relationships/slide" Target="/ppt/slides/slide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slide" Target="/ppt/slides/slide10.xml"/><Relationship Id="rId4" Type="http://schemas.openxmlformats.org/officeDocument/2006/relationships/slide" Target="/ppt/slides/slide33.xml"/><Relationship Id="rId5" Type="http://schemas.openxmlformats.org/officeDocument/2006/relationships/slide" Target="/ppt/slides/slide39.xml"/><Relationship Id="rId6" Type="http://schemas.openxmlformats.org/officeDocument/2006/relationships/slide" Target="/ppt/slid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s://medium.com/androiddevelopers/7-pro-tips-for-room-fbadea4bfbd1" TargetMode="External"/><Relationship Id="rId4" Type="http://schemas.openxmlformats.org/officeDocument/2006/relationships/hyperlink" Target="https://developer.android.com/topic/libraries/architecture/room" TargetMode="External"/><Relationship Id="rId11" Type="http://schemas.openxmlformats.org/officeDocument/2006/relationships/hyperlink" Target="https://medium.com/androiddevelopers/easy-coroutines-in-android-viewmodelscope-25bffb605471" TargetMode="External"/><Relationship Id="rId10" Type="http://schemas.openxmlformats.org/officeDocument/2006/relationships/hyperlink" Target="https://medium.com/androiddevelopers/coroutines-on-android-part-ii-getting-started-3bff117176dd" TargetMode="External"/><Relationship Id="rId12" Type="http://schemas.openxmlformats.org/officeDocument/2006/relationships/hyperlink" Target="https://www.youtube.com/watch?v=ZTDXo0-SKuU" TargetMode="External"/><Relationship Id="rId9" Type="http://schemas.openxmlformats.org/officeDocument/2006/relationships/hyperlink" Target="https://medium.com/androiddevelopers/coroutines-on-android-part-i-getting-the-background-3e0e54d20bb" TargetMode="External"/><Relationship Id="rId5" Type="http://schemas.openxmlformats.org/officeDocument/2006/relationships/hyperlink" Target="https://www.sqlite.org/" TargetMode="External"/><Relationship Id="rId6" Type="http://schemas.openxmlformats.org/officeDocument/2006/relationships/hyperlink" Target="https://developer.android.com/training/data-storage/sqlite" TargetMode="External"/><Relationship Id="rId7" Type="http://schemas.openxmlformats.org/officeDocument/2006/relationships/hyperlink" Target="https://kotlinlang.org/docs/reference/coroutines/coroutines-guide.html" TargetMode="External"/><Relationship Id="rId8" Type="http://schemas.openxmlformats.org/officeDocument/2006/relationships/hyperlink" Target="https://kotlin.github.io/kotlinx.coroutines/kotlinx-coroutines-core/kotlinx.coroutines/-dispatchers/index.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hyperlink" Target="http://developer.android.com/courses/pathways/android-development-with-kotlin-9" TargetMode="External"/><Relationship Id="rId4" Type="http://schemas.openxmlformats.org/officeDocument/2006/relationships/hyperlink" Target="http://developer.android.com/courses/pathways/android-development-with-kotlin-9" TargetMode="External"/><Relationship Id="rId5" Type="http://schemas.openxmlformats.org/officeDocument/2006/relationships/hyperlink" Target="http://developer.android.com/courses/pathways/android-development-with-kotlin-9" TargetMode="External"/><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7"/>
          <p:cNvPicPr preferRelativeResize="0"/>
          <p:nvPr/>
        </p:nvPicPr>
        <p:blipFill>
          <a:blip r:embed="rId3">
            <a:alphaModFix/>
          </a:blip>
          <a:stretch>
            <a:fillRect/>
          </a:stretch>
        </p:blipFill>
        <p:spPr>
          <a:xfrm>
            <a:off x="0" y="-1100"/>
            <a:ext cx="9144000" cy="4677501"/>
          </a:xfrm>
          <a:prstGeom prst="rect">
            <a:avLst/>
          </a:prstGeom>
          <a:noFill/>
          <a:ln>
            <a:noFill/>
          </a:ln>
        </p:spPr>
      </p:pic>
      <p:sp>
        <p:nvSpPr>
          <p:cNvPr id="80" name="Google Shape;80;p17"/>
          <p:cNvSpPr txBox="1"/>
          <p:nvPr/>
        </p:nvSpPr>
        <p:spPr>
          <a:xfrm>
            <a:off x="806275" y="2176100"/>
            <a:ext cx="4084500" cy="18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9: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architecture (persistence)</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Room persistence library</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dependencies</a:t>
            </a:r>
            <a:endParaRPr/>
          </a:p>
        </p:txBody>
      </p:sp>
      <p:sp>
        <p:nvSpPr>
          <p:cNvPr id="163" name="Google Shape;163;p27"/>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dependencies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implementation </a:t>
            </a:r>
            <a:r>
              <a:rPr lang="en" sz="1800">
                <a:solidFill>
                  <a:srgbClr val="388E3C"/>
                </a:solidFill>
                <a:latin typeface="Consolas"/>
                <a:ea typeface="Consolas"/>
                <a:cs typeface="Consolas"/>
                <a:sym typeface="Consolas"/>
              </a:rPr>
              <a:t>"androidx.room:room-runtime:</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kapt </a:t>
            </a:r>
            <a:r>
              <a:rPr lang="en" sz="1800">
                <a:solidFill>
                  <a:srgbClr val="388E3C"/>
                </a:solidFill>
                <a:latin typeface="Consolas"/>
                <a:ea typeface="Consolas"/>
                <a:cs typeface="Consolas"/>
                <a:sym typeface="Consolas"/>
              </a:rPr>
              <a:t>"androidx.room:room-compiler:</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Kotlin Extensions and Coroutines support for Room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implementation </a:t>
            </a:r>
            <a:r>
              <a:rPr lang="en" sz="1800">
                <a:solidFill>
                  <a:srgbClr val="388E3C"/>
                </a:solidFill>
                <a:latin typeface="Consolas"/>
                <a:ea typeface="Consolas"/>
                <a:cs typeface="Consolas"/>
                <a:sym typeface="Consolas"/>
              </a:rPr>
              <a:t>"androidx.room:room-ktx:</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Test helpers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testImplementation </a:t>
            </a:r>
            <a:r>
              <a:rPr lang="en" sz="1800">
                <a:solidFill>
                  <a:srgbClr val="388E3C"/>
                </a:solidFill>
                <a:latin typeface="Consolas"/>
                <a:ea typeface="Consolas"/>
                <a:cs typeface="Consolas"/>
                <a:sym typeface="Consolas"/>
              </a:rPr>
              <a:t>"androidx.room:room-testing:</a:t>
            </a:r>
            <a:r>
              <a:rPr lang="en" sz="1800">
                <a:solidFill>
                  <a:srgbClr val="C53929"/>
                </a:solidFill>
                <a:latin typeface="Consolas"/>
                <a:ea typeface="Consolas"/>
                <a:cs typeface="Consolas"/>
                <a:sym typeface="Consolas"/>
              </a:rPr>
              <a:t>$room_version</a:t>
            </a:r>
            <a:r>
              <a:rPr lang="en" sz="1800">
                <a:solidFill>
                  <a:srgbClr val="388E3C"/>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164" name="Google Shape;164;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p:nvPr/>
        </p:nvSpPr>
        <p:spPr>
          <a:xfrm>
            <a:off x="6327189" y="3476175"/>
            <a:ext cx="2522100" cy="486600"/>
          </a:xfrm>
          <a:prstGeom prst="roundRect">
            <a:avLst>
              <a:gd fmla="val 16667" name="adj"/>
            </a:avLst>
          </a:prstGeom>
          <a:solidFill>
            <a:srgbClr val="4282F2"/>
          </a:solidFill>
          <a:ln cap="flat" cmpd="sng" w="28575">
            <a:solidFill>
              <a:srgbClr val="428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6316603" y="2740265"/>
            <a:ext cx="2571600" cy="525900"/>
          </a:xfrm>
          <a:prstGeom prst="roundRect">
            <a:avLst>
              <a:gd fmla="val 16667" name="adj"/>
            </a:avLst>
          </a:prstGeom>
          <a:solidFill>
            <a:srgbClr val="4282F2"/>
          </a:solidFill>
          <a:ln cap="flat" cmpd="sng" w="28575">
            <a:solidFill>
              <a:srgbClr val="428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a:off x="6327775" y="1965300"/>
            <a:ext cx="2571600" cy="525900"/>
          </a:xfrm>
          <a:prstGeom prst="roundRect">
            <a:avLst>
              <a:gd fmla="val 16667" name="adj"/>
            </a:avLst>
          </a:prstGeom>
          <a:solidFill>
            <a:srgbClr val="4282F2"/>
          </a:solidFill>
          <a:ln cap="flat" cmpd="sng" w="28575">
            <a:solidFill>
              <a:srgbClr val="428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a:off x="2939150" y="2724075"/>
            <a:ext cx="2226000" cy="48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a:off x="2706100" y="2058450"/>
            <a:ext cx="2571600" cy="1636200"/>
          </a:xfrm>
          <a:prstGeom prst="roundRect">
            <a:avLst>
              <a:gd fmla="val 16667" name="adj"/>
            </a:avLst>
          </a:prstGeom>
          <a:solidFill>
            <a:srgbClr val="08304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a:t>
            </a:r>
            <a:endParaRPr/>
          </a:p>
        </p:txBody>
      </p:sp>
      <p:sp>
        <p:nvSpPr>
          <p:cNvPr id="175" name="Google Shape;175;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8"/>
          <p:cNvSpPr/>
          <p:nvPr/>
        </p:nvSpPr>
        <p:spPr>
          <a:xfrm>
            <a:off x="374525" y="2337800"/>
            <a:ext cx="1281525" cy="1323650"/>
          </a:xfrm>
          <a:prstGeom prst="flowChartMagneticDisk">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Condensed"/>
              <a:ea typeface="Roboto Condensed"/>
              <a:cs typeface="Roboto Condensed"/>
              <a:sym typeface="Roboto Condensed"/>
            </a:endParaRPr>
          </a:p>
        </p:txBody>
      </p:sp>
      <p:sp>
        <p:nvSpPr>
          <p:cNvPr id="177" name="Google Shape;177;p28"/>
          <p:cNvSpPr txBox="1"/>
          <p:nvPr/>
        </p:nvSpPr>
        <p:spPr>
          <a:xfrm>
            <a:off x="3272663" y="2213650"/>
            <a:ext cx="1438500" cy="3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Room</a:t>
            </a:r>
            <a:endParaRPr sz="1800">
              <a:solidFill>
                <a:srgbClr val="FFFFFF"/>
              </a:solidFill>
              <a:latin typeface="Roboto Condensed"/>
              <a:ea typeface="Roboto Condensed"/>
              <a:cs typeface="Roboto Condensed"/>
              <a:sym typeface="Roboto Condensed"/>
            </a:endParaRPr>
          </a:p>
        </p:txBody>
      </p:sp>
      <p:sp>
        <p:nvSpPr>
          <p:cNvPr id="178" name="Google Shape;178;p28"/>
          <p:cNvSpPr/>
          <p:nvPr/>
        </p:nvSpPr>
        <p:spPr>
          <a:xfrm>
            <a:off x="6273243" y="2780911"/>
            <a:ext cx="26949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Color("#4CAF50", "green")</a:t>
            </a:r>
            <a:endParaRPr sz="1800">
              <a:solidFill>
                <a:srgbClr val="FFFFFF"/>
              </a:solidFill>
              <a:latin typeface="Roboto Condensed"/>
              <a:ea typeface="Roboto Condensed"/>
              <a:cs typeface="Roboto Condensed"/>
              <a:sym typeface="Roboto Condensed"/>
            </a:endParaRPr>
          </a:p>
        </p:txBody>
      </p:sp>
      <p:sp>
        <p:nvSpPr>
          <p:cNvPr id="179" name="Google Shape;179;p28"/>
          <p:cNvSpPr/>
          <p:nvPr/>
        </p:nvSpPr>
        <p:spPr>
          <a:xfrm>
            <a:off x="6168632" y="2013972"/>
            <a:ext cx="26949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Color("#FF0000", "</a:t>
            </a:r>
            <a:r>
              <a:rPr lang="en" sz="1800">
                <a:solidFill>
                  <a:srgbClr val="FFFFFF"/>
                </a:solidFill>
                <a:latin typeface="Roboto Condensed"/>
                <a:ea typeface="Roboto Condensed"/>
                <a:cs typeface="Roboto Condensed"/>
                <a:sym typeface="Roboto Condensed"/>
              </a:rPr>
              <a:t>red</a:t>
            </a:r>
            <a:r>
              <a:rPr lang="en" sz="1800">
                <a:solidFill>
                  <a:srgbClr val="FFFFFF"/>
                </a:solidFill>
                <a:latin typeface="Roboto Condensed"/>
                <a:ea typeface="Roboto Condensed"/>
                <a:cs typeface="Roboto Condensed"/>
                <a:sym typeface="Roboto Condensed"/>
              </a:rPr>
              <a:t>")</a:t>
            </a:r>
            <a:endParaRPr sz="1800">
              <a:solidFill>
                <a:srgbClr val="FFFFFF"/>
              </a:solidFill>
              <a:latin typeface="Roboto Condensed"/>
              <a:ea typeface="Roboto Condensed"/>
              <a:cs typeface="Roboto Condensed"/>
              <a:sym typeface="Roboto Condensed"/>
            </a:endParaRPr>
          </a:p>
        </p:txBody>
      </p:sp>
      <p:sp>
        <p:nvSpPr>
          <p:cNvPr id="180" name="Google Shape;180;p28"/>
          <p:cNvSpPr/>
          <p:nvPr/>
        </p:nvSpPr>
        <p:spPr>
          <a:xfrm>
            <a:off x="6237403" y="3511375"/>
            <a:ext cx="26949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Color("#1155CC", "blue")</a:t>
            </a:r>
            <a:endParaRPr sz="1800">
              <a:solidFill>
                <a:srgbClr val="FFFFFF"/>
              </a:solidFill>
              <a:latin typeface="Roboto Condensed"/>
              <a:ea typeface="Roboto Condensed"/>
              <a:cs typeface="Roboto Condensed"/>
              <a:sym typeface="Roboto Condensed"/>
            </a:endParaRPr>
          </a:p>
        </p:txBody>
      </p:sp>
      <p:sp>
        <p:nvSpPr>
          <p:cNvPr id="181" name="Google Shape;181;p28"/>
          <p:cNvSpPr txBox="1"/>
          <p:nvPr/>
        </p:nvSpPr>
        <p:spPr>
          <a:xfrm>
            <a:off x="6500425" y="1341650"/>
            <a:ext cx="31308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Rest of the app code</a:t>
            </a:r>
            <a:endParaRPr sz="1800">
              <a:latin typeface="Roboto"/>
              <a:ea typeface="Roboto"/>
              <a:cs typeface="Roboto"/>
              <a:sym typeface="Roboto"/>
            </a:endParaRPr>
          </a:p>
        </p:txBody>
      </p:sp>
      <p:sp>
        <p:nvSpPr>
          <p:cNvPr id="182" name="Google Shape;182;p28"/>
          <p:cNvSpPr/>
          <p:nvPr/>
        </p:nvSpPr>
        <p:spPr>
          <a:xfrm>
            <a:off x="3046675" y="2742000"/>
            <a:ext cx="1968900" cy="486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2970475" y="2767350"/>
            <a:ext cx="2125200" cy="43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Data access object</a:t>
            </a:r>
            <a:endParaRPr sz="1800">
              <a:latin typeface="Roboto Condensed"/>
              <a:ea typeface="Roboto Condensed"/>
              <a:cs typeface="Roboto Condensed"/>
              <a:sym typeface="Roboto Condensed"/>
            </a:endParaRPr>
          </a:p>
        </p:txBody>
      </p:sp>
      <p:sp>
        <p:nvSpPr>
          <p:cNvPr id="184" name="Google Shape;184;p28"/>
          <p:cNvSpPr txBox="1"/>
          <p:nvPr/>
        </p:nvSpPr>
        <p:spPr>
          <a:xfrm>
            <a:off x="287057" y="2828283"/>
            <a:ext cx="1438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Roboto Condensed"/>
                <a:ea typeface="Roboto Condensed"/>
                <a:cs typeface="Roboto Condensed"/>
                <a:sym typeface="Roboto Condensed"/>
              </a:rPr>
              <a:t>Colors database</a:t>
            </a:r>
            <a:endParaRPr/>
          </a:p>
        </p:txBody>
      </p:sp>
      <p:cxnSp>
        <p:nvCxnSpPr>
          <p:cNvPr id="185" name="Google Shape;185;p28"/>
          <p:cNvCxnSpPr/>
          <p:nvPr/>
        </p:nvCxnSpPr>
        <p:spPr>
          <a:xfrm flipH="1" rot="10800000">
            <a:off x="5400313" y="2178650"/>
            <a:ext cx="750300" cy="577500"/>
          </a:xfrm>
          <a:prstGeom prst="straightConnector1">
            <a:avLst/>
          </a:prstGeom>
          <a:noFill/>
          <a:ln cap="flat" cmpd="sng" w="28575">
            <a:solidFill>
              <a:srgbClr val="083042"/>
            </a:solidFill>
            <a:prstDash val="solid"/>
            <a:round/>
            <a:headEnd len="sm" w="sm" type="none"/>
            <a:tailEnd len="med" w="med" type="triangle"/>
          </a:ln>
        </p:spPr>
      </p:cxnSp>
      <p:cxnSp>
        <p:nvCxnSpPr>
          <p:cNvPr id="186" name="Google Shape;186;p28"/>
          <p:cNvCxnSpPr/>
          <p:nvPr/>
        </p:nvCxnSpPr>
        <p:spPr>
          <a:xfrm flipH="1" rot="10800000">
            <a:off x="5353931" y="2975097"/>
            <a:ext cx="846900" cy="24600"/>
          </a:xfrm>
          <a:prstGeom prst="straightConnector1">
            <a:avLst/>
          </a:prstGeom>
          <a:noFill/>
          <a:ln cap="flat" cmpd="sng" w="28575">
            <a:solidFill>
              <a:srgbClr val="083042"/>
            </a:solidFill>
            <a:prstDash val="solid"/>
            <a:round/>
            <a:headEnd len="sm" w="sm" type="none"/>
            <a:tailEnd len="med" w="med" type="triangle"/>
          </a:ln>
        </p:spPr>
      </p:cxnSp>
      <p:cxnSp>
        <p:nvCxnSpPr>
          <p:cNvPr id="187" name="Google Shape;187;p28"/>
          <p:cNvCxnSpPr/>
          <p:nvPr/>
        </p:nvCxnSpPr>
        <p:spPr>
          <a:xfrm>
            <a:off x="5386002" y="3218652"/>
            <a:ext cx="814800" cy="580800"/>
          </a:xfrm>
          <a:prstGeom prst="straightConnector1">
            <a:avLst/>
          </a:prstGeom>
          <a:noFill/>
          <a:ln cap="flat" cmpd="sng" w="28575">
            <a:solidFill>
              <a:srgbClr val="083042"/>
            </a:solidFill>
            <a:prstDash val="solid"/>
            <a:round/>
            <a:headEnd len="sm" w="sm" type="none"/>
            <a:tailEnd len="med" w="med" type="triangle"/>
          </a:ln>
        </p:spPr>
      </p:cxnSp>
      <p:cxnSp>
        <p:nvCxnSpPr>
          <p:cNvPr id="188" name="Google Shape;188;p28"/>
          <p:cNvCxnSpPr/>
          <p:nvPr/>
        </p:nvCxnSpPr>
        <p:spPr>
          <a:xfrm flipH="1" rot="10800000">
            <a:off x="1736613" y="2756150"/>
            <a:ext cx="888900" cy="8100"/>
          </a:xfrm>
          <a:prstGeom prst="straightConnector1">
            <a:avLst/>
          </a:prstGeom>
          <a:noFill/>
          <a:ln cap="flat" cmpd="sng" w="28575">
            <a:solidFill>
              <a:srgbClr val="083042"/>
            </a:solidFill>
            <a:prstDash val="solid"/>
            <a:round/>
            <a:headEnd len="sm" w="sm" type="none"/>
            <a:tailEnd len="med" w="med" type="triangle"/>
          </a:ln>
        </p:spPr>
      </p:cxnSp>
      <p:cxnSp>
        <p:nvCxnSpPr>
          <p:cNvPr id="189" name="Google Shape;189;p28"/>
          <p:cNvCxnSpPr/>
          <p:nvPr/>
        </p:nvCxnSpPr>
        <p:spPr>
          <a:xfrm flipH="1" rot="10800000">
            <a:off x="1736613" y="3137150"/>
            <a:ext cx="888900" cy="8100"/>
          </a:xfrm>
          <a:prstGeom prst="straightConnector1">
            <a:avLst/>
          </a:prstGeom>
          <a:noFill/>
          <a:ln cap="flat" cmpd="sng" w="28575">
            <a:solidFill>
              <a:srgbClr val="083042"/>
            </a:solidFill>
            <a:prstDash val="dash"/>
            <a:round/>
            <a:headEnd len="sm" w="sm" type="triangl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ColorValue app</a:t>
            </a:r>
            <a:endParaRPr/>
          </a:p>
        </p:txBody>
      </p:sp>
      <p:sp>
        <p:nvSpPr>
          <p:cNvPr id="195" name="Google Shape;19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9"/>
          <p:cNvPicPr preferRelativeResize="0"/>
          <p:nvPr/>
        </p:nvPicPr>
        <p:blipFill>
          <a:blip r:embed="rId3">
            <a:alphaModFix/>
          </a:blip>
          <a:stretch>
            <a:fillRect/>
          </a:stretch>
        </p:blipFill>
        <p:spPr>
          <a:xfrm>
            <a:off x="1016338" y="1080320"/>
            <a:ext cx="1882725" cy="3340034"/>
          </a:xfrm>
          <a:prstGeom prst="rect">
            <a:avLst/>
          </a:prstGeom>
          <a:noFill/>
          <a:ln cap="flat" cmpd="sng" w="9525">
            <a:solidFill>
              <a:srgbClr val="D9D9D9"/>
            </a:solidFill>
            <a:prstDash val="solid"/>
            <a:round/>
            <a:headEnd len="sm" w="sm" type="none"/>
            <a:tailEnd len="sm" w="sm" type="none"/>
          </a:ln>
        </p:spPr>
      </p:pic>
      <p:pic>
        <p:nvPicPr>
          <p:cNvPr id="197" name="Google Shape;197;p29"/>
          <p:cNvPicPr preferRelativeResize="0"/>
          <p:nvPr/>
        </p:nvPicPr>
        <p:blipFill>
          <a:blip r:embed="rId4">
            <a:alphaModFix/>
          </a:blip>
          <a:stretch>
            <a:fillRect/>
          </a:stretch>
        </p:blipFill>
        <p:spPr>
          <a:xfrm>
            <a:off x="3630638" y="1080320"/>
            <a:ext cx="1882724" cy="3340034"/>
          </a:xfrm>
          <a:prstGeom prst="rect">
            <a:avLst/>
          </a:prstGeom>
          <a:noFill/>
          <a:ln cap="flat" cmpd="sng" w="9525">
            <a:solidFill>
              <a:srgbClr val="D9D9D9"/>
            </a:solidFill>
            <a:prstDash val="solid"/>
            <a:round/>
            <a:headEnd len="sm" w="sm" type="none"/>
            <a:tailEnd len="sm" w="sm" type="none"/>
          </a:ln>
        </p:spPr>
      </p:pic>
      <p:pic>
        <p:nvPicPr>
          <p:cNvPr id="198" name="Google Shape;198;p29"/>
          <p:cNvPicPr preferRelativeResize="0"/>
          <p:nvPr/>
        </p:nvPicPr>
        <p:blipFill>
          <a:blip r:embed="rId5">
            <a:alphaModFix/>
          </a:blip>
          <a:stretch>
            <a:fillRect/>
          </a:stretch>
        </p:blipFill>
        <p:spPr>
          <a:xfrm>
            <a:off x="6244938" y="1080320"/>
            <a:ext cx="1882724" cy="334003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a:t>
            </a:r>
            <a:endParaRPr/>
          </a:p>
        </p:txBody>
      </p:sp>
      <p:sp>
        <p:nvSpPr>
          <p:cNvPr id="204" name="Google Shape;204;p30"/>
          <p:cNvSpPr txBox="1"/>
          <p:nvPr>
            <p:ph idx="1" type="body"/>
          </p:nvPr>
        </p:nvSpPr>
        <p:spPr>
          <a:xfrm>
            <a:off x="342900" y="1853225"/>
            <a:ext cx="8520600" cy="18900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highlight>
                  <a:srgbClr val="FFFFFF"/>
                </a:highlight>
              </a:rPr>
              <a:t>Entity				</a:t>
            </a:r>
            <a:r>
              <a:rPr lang="en" sz="2200">
                <a:solidFill>
                  <a:schemeClr val="dk1"/>
                </a:solidFill>
                <a:latin typeface="Courier New"/>
                <a:ea typeface="Courier New"/>
                <a:cs typeface="Courier New"/>
                <a:sym typeface="Courier New"/>
              </a:rPr>
              <a:t>Color</a:t>
            </a:r>
            <a:endParaRPr sz="2200">
              <a:highlight>
                <a:srgbClr val="FFFFFF"/>
              </a:highlight>
            </a:endParaRPr>
          </a:p>
          <a:p>
            <a:pPr indent="-368300" lvl="0" marL="457200" rtl="0" algn="l">
              <a:lnSpc>
                <a:spcPct val="115000"/>
              </a:lnSpc>
              <a:spcBef>
                <a:spcPts val="1000"/>
              </a:spcBef>
              <a:spcAft>
                <a:spcPts val="0"/>
              </a:spcAft>
              <a:buSzPts val="2200"/>
              <a:buChar char="●"/>
            </a:pPr>
            <a:r>
              <a:rPr lang="en" sz="2200">
                <a:solidFill>
                  <a:srgbClr val="202124"/>
                </a:solidFill>
                <a:highlight>
                  <a:srgbClr val="FFFFFF"/>
                </a:highlight>
              </a:rPr>
              <a:t>DAO				</a:t>
            </a:r>
            <a:r>
              <a:rPr lang="en" sz="2200">
                <a:solidFill>
                  <a:schemeClr val="dk1"/>
                </a:solidFill>
                <a:latin typeface="Courier New"/>
                <a:ea typeface="Courier New"/>
                <a:cs typeface="Courier New"/>
                <a:sym typeface="Courier New"/>
              </a:rPr>
              <a:t>ColorDao</a:t>
            </a:r>
            <a:endParaRPr sz="2200">
              <a:solidFill>
                <a:srgbClr val="202124"/>
              </a:solidFill>
              <a:highlight>
                <a:srgbClr val="FFFFFF"/>
              </a:highlight>
            </a:endParaRPr>
          </a:p>
          <a:p>
            <a:pPr indent="-368300" lvl="0" marL="457200" rtl="0" algn="l">
              <a:lnSpc>
                <a:spcPct val="115000"/>
              </a:lnSpc>
              <a:spcBef>
                <a:spcPts val="1000"/>
              </a:spcBef>
              <a:spcAft>
                <a:spcPts val="1000"/>
              </a:spcAft>
              <a:buClr>
                <a:srgbClr val="202124"/>
              </a:buClr>
              <a:buSzPts val="2200"/>
              <a:buChar char="●"/>
            </a:pPr>
            <a:r>
              <a:rPr lang="en" sz="2200">
                <a:solidFill>
                  <a:srgbClr val="202124"/>
                </a:solidFill>
                <a:highlight>
                  <a:schemeClr val="lt1"/>
                </a:highlight>
              </a:rPr>
              <a:t>Database			</a:t>
            </a:r>
            <a:r>
              <a:rPr lang="en" sz="2200">
                <a:solidFill>
                  <a:schemeClr val="dk1"/>
                </a:solidFill>
                <a:latin typeface="Courier New"/>
                <a:ea typeface="Courier New"/>
                <a:cs typeface="Courier New"/>
                <a:sym typeface="Courier New"/>
              </a:rPr>
              <a:t>ColorDatabase</a:t>
            </a:r>
            <a:endParaRPr sz="2200">
              <a:solidFill>
                <a:srgbClr val="202124"/>
              </a:solidFill>
              <a:highlight>
                <a:srgbClr val="FFFFFF"/>
              </a:highlight>
            </a:endParaRPr>
          </a:p>
        </p:txBody>
      </p:sp>
      <p:sp>
        <p:nvSpPr>
          <p:cNvPr id="205" name="Google Shape;205;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class</a:t>
            </a:r>
            <a:endParaRPr/>
          </a:p>
        </p:txBody>
      </p:sp>
      <p:sp>
        <p:nvSpPr>
          <p:cNvPr id="211" name="Google Shape;211;p31"/>
          <p:cNvSpPr txBox="1"/>
          <p:nvPr>
            <p:ph idx="1" type="body"/>
          </p:nvPr>
        </p:nvSpPr>
        <p:spPr>
          <a:xfrm>
            <a:off x="316750" y="1752600"/>
            <a:ext cx="8425500" cy="2117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 {</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hex: String,</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12" name="Google Shape;21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Annotations</a:t>
            </a:r>
            <a:endParaRPr/>
          </a:p>
        </p:txBody>
      </p:sp>
      <p:sp>
        <p:nvSpPr>
          <p:cNvPr id="218" name="Google Shape;218;p32"/>
          <p:cNvSpPr txBox="1"/>
          <p:nvPr>
            <p:ph idx="1" type="body"/>
          </p:nvPr>
        </p:nvSpPr>
        <p:spPr>
          <a:xfrm>
            <a:off x="311700" y="1533475"/>
            <a:ext cx="8832300" cy="2535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Provide extra information to the compiler</a:t>
            </a:r>
            <a:endParaRPr sz="2000"/>
          </a:p>
          <a:p>
            <a:pPr indent="457200" lvl="0" marL="0" rtl="0" algn="l">
              <a:spcBef>
                <a:spcPts val="1000"/>
              </a:spcBef>
              <a:spcAft>
                <a:spcPts val="0"/>
              </a:spcAft>
              <a:buNone/>
            </a:pPr>
            <a:r>
              <a:rPr lang="en" sz="2000">
                <a:solidFill>
                  <a:srgbClr val="9C27B0"/>
                </a:solidFill>
                <a:latin typeface="Courier New"/>
                <a:ea typeface="Courier New"/>
                <a:cs typeface="Courier New"/>
                <a:sym typeface="Courier New"/>
              </a:rPr>
              <a:t>@Entity</a:t>
            </a:r>
            <a:r>
              <a:rPr lang="en" sz="2000"/>
              <a:t> marks entity class, </a:t>
            </a:r>
            <a:r>
              <a:rPr lang="en" sz="2000">
                <a:solidFill>
                  <a:srgbClr val="9C27B0"/>
                </a:solidFill>
                <a:latin typeface="Courier New"/>
                <a:ea typeface="Courier New"/>
                <a:cs typeface="Courier New"/>
                <a:sym typeface="Courier New"/>
              </a:rPr>
              <a:t>@Dao</a:t>
            </a:r>
            <a:r>
              <a:rPr lang="en" sz="2000"/>
              <a:t> for DAO, </a:t>
            </a:r>
            <a:r>
              <a:rPr lang="en" sz="2000">
                <a:solidFill>
                  <a:srgbClr val="9C27B0"/>
                </a:solidFill>
                <a:latin typeface="Courier New"/>
                <a:ea typeface="Courier New"/>
                <a:cs typeface="Courier New"/>
                <a:sym typeface="Courier New"/>
              </a:rPr>
              <a:t>@Database</a:t>
            </a:r>
            <a:r>
              <a:rPr lang="en" sz="2000"/>
              <a:t> for database</a:t>
            </a:r>
            <a:endParaRPr sz="2000"/>
          </a:p>
          <a:p>
            <a:pPr indent="-355600" lvl="0" marL="457200" rtl="0" algn="l">
              <a:spcBef>
                <a:spcPts val="1000"/>
              </a:spcBef>
              <a:spcAft>
                <a:spcPts val="0"/>
              </a:spcAft>
              <a:buSzPts val="2000"/>
              <a:buChar char="●"/>
            </a:pPr>
            <a:r>
              <a:rPr lang="en" sz="2000"/>
              <a:t>Can take parameters</a:t>
            </a:r>
            <a:endParaRPr sz="2000"/>
          </a:p>
          <a:p>
            <a:pPr indent="0" lvl="0" marL="457200" rtl="0" algn="l">
              <a:lnSpc>
                <a:spcPct val="150000"/>
              </a:lnSpc>
              <a:spcBef>
                <a:spcPts val="1000"/>
              </a:spcBef>
              <a:spcAft>
                <a:spcPts val="0"/>
              </a:spcAft>
              <a:buNone/>
            </a:pPr>
            <a:r>
              <a:rPr lang="en" sz="2000">
                <a:solidFill>
                  <a:srgbClr val="9C27B0"/>
                </a:solidFill>
                <a:latin typeface="Courier New"/>
                <a:ea typeface="Courier New"/>
                <a:cs typeface="Courier New"/>
                <a:sym typeface="Courier New"/>
              </a:rPr>
              <a:t>@Entity</a:t>
            </a:r>
            <a:r>
              <a:rPr lang="en" sz="2000">
                <a:solidFill>
                  <a:srgbClr val="37474F"/>
                </a:solidFill>
                <a:latin typeface="Courier New"/>
                <a:ea typeface="Courier New"/>
                <a:cs typeface="Courier New"/>
                <a:sym typeface="Courier New"/>
              </a:rPr>
              <a:t>(tableName = </a:t>
            </a:r>
            <a:r>
              <a:rPr lang="en" sz="2000">
                <a:solidFill>
                  <a:srgbClr val="388E3C"/>
                </a:solidFill>
                <a:latin typeface="Courier New"/>
                <a:ea typeface="Courier New"/>
                <a:cs typeface="Courier New"/>
                <a:sym typeface="Courier New"/>
              </a:rPr>
              <a:t>"colors"</a:t>
            </a:r>
            <a:r>
              <a:rPr lang="en" sz="2000">
                <a:solidFill>
                  <a:srgbClr val="37474F"/>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355600" lvl="0" marL="457200" rtl="0" algn="l">
              <a:spcBef>
                <a:spcPts val="0"/>
              </a:spcBef>
              <a:spcAft>
                <a:spcPts val="1000"/>
              </a:spcAft>
              <a:buClr>
                <a:schemeClr val="dk1"/>
              </a:buClr>
              <a:buSzPts val="2000"/>
              <a:buChar char="●"/>
            </a:pPr>
            <a:r>
              <a:rPr lang="en" sz="2000">
                <a:solidFill>
                  <a:schemeClr val="dk1"/>
                </a:solidFill>
              </a:rPr>
              <a:t>Can autogenerate code for you</a:t>
            </a:r>
            <a:endParaRPr sz="2000"/>
          </a:p>
        </p:txBody>
      </p:sp>
      <p:sp>
        <p:nvSpPr>
          <p:cNvPr id="219" name="Google Shape;219;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Entity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25" name="Google Shape;225;p33"/>
          <p:cNvSpPr txBox="1"/>
          <p:nvPr>
            <p:ph idx="1" type="body"/>
          </p:nvPr>
        </p:nvSpPr>
        <p:spPr>
          <a:xfrm>
            <a:off x="311700" y="1735500"/>
            <a:ext cx="8592300" cy="21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Class that maps to a SQLite database table</a:t>
            </a:r>
            <a:endParaRPr sz="2200"/>
          </a:p>
          <a:p>
            <a:pPr indent="-368300" lvl="0" marL="457200" rtl="0" algn="l">
              <a:spcBef>
                <a:spcPts val="1000"/>
              </a:spcBef>
              <a:spcAft>
                <a:spcPts val="0"/>
              </a:spcAft>
              <a:buSzPts val="2200"/>
              <a:buChar char="●"/>
            </a:pPr>
            <a:r>
              <a:rPr lang="en" sz="2200">
                <a:solidFill>
                  <a:srgbClr val="9C27B0"/>
                </a:solidFill>
                <a:latin typeface="Courier New"/>
                <a:ea typeface="Courier New"/>
                <a:cs typeface="Courier New"/>
                <a:sym typeface="Courier New"/>
              </a:rPr>
              <a:t>@Entity</a:t>
            </a:r>
            <a:endParaRPr sz="2200">
              <a:solidFill>
                <a:srgbClr val="9C27B0"/>
              </a:solidFill>
            </a:endParaRPr>
          </a:p>
          <a:p>
            <a:pPr indent="-368300" lvl="0" marL="457200" rtl="0" algn="l">
              <a:spcBef>
                <a:spcPts val="1000"/>
              </a:spcBef>
              <a:spcAft>
                <a:spcPts val="0"/>
              </a:spcAft>
              <a:buSzPts val="2200"/>
              <a:buChar char="●"/>
            </a:pPr>
            <a:r>
              <a:rPr lang="en" sz="2200">
                <a:solidFill>
                  <a:srgbClr val="9C27B0"/>
                </a:solidFill>
                <a:latin typeface="Courier New"/>
                <a:ea typeface="Courier New"/>
                <a:cs typeface="Courier New"/>
                <a:sym typeface="Courier New"/>
              </a:rPr>
              <a:t>@PrimaryKey</a:t>
            </a:r>
            <a:r>
              <a:rPr lang="en" sz="2200">
                <a:solidFill>
                  <a:schemeClr val="dk1"/>
                </a:solidFill>
              </a:rPr>
              <a:t> </a:t>
            </a:r>
            <a:endParaRPr sz="2200">
              <a:latin typeface="Courier New"/>
              <a:ea typeface="Courier New"/>
              <a:cs typeface="Courier New"/>
              <a:sym typeface="Courier New"/>
            </a:endParaRPr>
          </a:p>
          <a:p>
            <a:pPr indent="-368300" lvl="0" marL="457200" rtl="0" algn="l">
              <a:spcBef>
                <a:spcPts val="1000"/>
              </a:spcBef>
              <a:spcAft>
                <a:spcPts val="1000"/>
              </a:spcAft>
              <a:buSzPts val="2200"/>
              <a:buChar char="●"/>
            </a:pPr>
            <a:r>
              <a:rPr lang="en" sz="2200">
                <a:solidFill>
                  <a:srgbClr val="9C27B0"/>
                </a:solidFill>
                <a:latin typeface="Courier New"/>
                <a:ea typeface="Courier New"/>
                <a:cs typeface="Courier New"/>
                <a:sym typeface="Courier New"/>
              </a:rPr>
              <a:t>@ColumnInfo</a:t>
            </a:r>
            <a:r>
              <a:rPr lang="en" sz="2200"/>
              <a:t> </a:t>
            </a:r>
            <a:endParaRPr sz="2200">
              <a:latin typeface="Courier New"/>
              <a:ea typeface="Courier New"/>
              <a:cs typeface="Courier New"/>
              <a:sym typeface="Courier New"/>
            </a:endParaRPr>
          </a:p>
        </p:txBody>
      </p:sp>
      <p:sp>
        <p:nvSpPr>
          <p:cNvPr id="226" name="Google Shape;226;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entity</a:t>
            </a:r>
            <a:endParaRPr/>
          </a:p>
        </p:txBody>
      </p:sp>
      <p:sp>
        <p:nvSpPr>
          <p:cNvPr id="232" name="Google Shape;232;p34"/>
          <p:cNvSpPr txBox="1"/>
          <p:nvPr>
            <p:ph idx="1" type="body"/>
          </p:nvPr>
        </p:nvSpPr>
        <p:spPr>
          <a:xfrm>
            <a:off x="311700" y="1306650"/>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800">
                <a:solidFill>
                  <a:srgbClr val="9C27B0"/>
                </a:solidFill>
                <a:latin typeface="Consolas"/>
                <a:ea typeface="Consolas"/>
                <a:cs typeface="Consolas"/>
                <a:sym typeface="Consolas"/>
              </a:rPr>
              <a:t>@Entity</a:t>
            </a:r>
            <a:r>
              <a:rPr b="1" lang="en" sz="1800">
                <a:latin typeface="Consolas"/>
                <a:ea typeface="Consolas"/>
                <a:cs typeface="Consolas"/>
                <a:sym typeface="Consolas"/>
              </a:rPr>
              <a:t>(tableName = "colors")</a:t>
            </a:r>
            <a:endParaRPr b="1"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data class</a:t>
            </a:r>
            <a:r>
              <a:rPr lang="en" sz="1800">
                <a:latin typeface="Consolas"/>
                <a:ea typeface="Consolas"/>
                <a:cs typeface="Consolas"/>
                <a:sym typeface="Consolas"/>
              </a:rPr>
              <a:t> Color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@PrimaryKey</a:t>
            </a:r>
            <a:r>
              <a:rPr b="1" lang="en" sz="1800">
                <a:latin typeface="Consolas"/>
                <a:ea typeface="Consolas"/>
                <a:cs typeface="Consolas"/>
                <a:sym typeface="Consolas"/>
              </a:rPr>
              <a:t>(autoGenerate = </a:t>
            </a:r>
            <a:r>
              <a:rPr b="1" lang="en" sz="1800">
                <a:solidFill>
                  <a:srgbClr val="3F51B5"/>
                </a:solidFill>
                <a:latin typeface="Consolas"/>
                <a:ea typeface="Consolas"/>
                <a:cs typeface="Consolas"/>
                <a:sym typeface="Consolas"/>
              </a:rPr>
              <a:t>true</a:t>
            </a:r>
            <a:r>
              <a:rPr b="1" lang="en" sz="1800">
                <a:latin typeface="Consolas"/>
                <a:ea typeface="Consolas"/>
                <a:cs typeface="Consolas"/>
                <a:sym typeface="Consolas"/>
              </a:rPr>
              <a:t>)</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_id: Int,</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@ColumnInfo</a:t>
            </a:r>
            <a:r>
              <a:rPr b="1" lang="en" sz="1800">
                <a:latin typeface="Consolas"/>
                <a:ea typeface="Consolas"/>
                <a:cs typeface="Consolas"/>
                <a:sym typeface="Consolas"/>
              </a:rPr>
              <a:t>(name = </a:t>
            </a:r>
            <a:r>
              <a:rPr b="1" lang="en" sz="1800">
                <a:solidFill>
                  <a:srgbClr val="388E3C"/>
                </a:solidFill>
                <a:latin typeface="Consolas"/>
                <a:ea typeface="Consolas"/>
                <a:cs typeface="Consolas"/>
                <a:sym typeface="Consolas"/>
              </a:rPr>
              <a:t>"hex_color"</a:t>
            </a:r>
            <a:r>
              <a:rPr b="1" lang="en" sz="1800">
                <a:latin typeface="Consolas"/>
                <a:ea typeface="Consolas"/>
                <a:cs typeface="Consolas"/>
                <a:sym typeface="Consolas"/>
              </a:rPr>
              <a:t>)</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hex: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name: String</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33" name="Google Shape;233;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4" name="Google Shape;234;p34"/>
          <p:cNvGraphicFramePr/>
          <p:nvPr/>
        </p:nvGraphicFramePr>
        <p:xfrm>
          <a:off x="7364338" y="1577438"/>
          <a:ext cx="3000000" cy="3000000"/>
        </p:xfrm>
        <a:graphic>
          <a:graphicData uri="http://schemas.openxmlformats.org/drawingml/2006/table">
            <a:tbl>
              <a:tblPr>
                <a:noFill/>
                <a:tableStyleId>{51C6F436-B850-4E68-836F-D1D739F040FD}</a:tableStyleId>
              </a:tblPr>
              <a:tblGrid>
                <a:gridCol w="1397750"/>
              </a:tblGrid>
              <a:tr h="247525">
                <a:tc>
                  <a:txBody>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colors</a:t>
                      </a:r>
                      <a:endParaRPr b="1" sz="1600">
                        <a:solidFill>
                          <a:srgbClr val="FFFFFF"/>
                        </a:solidFill>
                        <a:latin typeface="Roboto"/>
                        <a:ea typeface="Roboto"/>
                        <a:cs typeface="Roboto"/>
                        <a:sym typeface="Robot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4285F4"/>
                    </a:solidFill>
                  </a:tcPr>
                </a:tc>
              </a:tr>
              <a:tr h="1218050">
                <a:tc>
                  <a:txBody>
                    <a:bodyPr/>
                    <a:lstStyle/>
                    <a:p>
                      <a:pPr indent="0" lvl="0" marL="0" rtl="0" algn="l">
                        <a:spcBef>
                          <a:spcPts val="0"/>
                        </a:spcBef>
                        <a:spcAft>
                          <a:spcPts val="0"/>
                        </a:spcAft>
                        <a:buNone/>
                      </a:pPr>
                      <a:r>
                        <a:rPr b="1" lang="en" sz="1600">
                          <a:latin typeface="Consolas"/>
                          <a:ea typeface="Consolas"/>
                          <a:cs typeface="Consolas"/>
                          <a:sym typeface="Consolas"/>
                        </a:rPr>
                        <a:t>_id</a:t>
                      </a:r>
                      <a:endParaRPr b="1" sz="1600">
                        <a:latin typeface="Consolas"/>
                        <a:ea typeface="Consolas"/>
                        <a:cs typeface="Consolas"/>
                        <a:sym typeface="Consolas"/>
                      </a:endParaRPr>
                    </a:p>
                    <a:p>
                      <a:pPr indent="0" lvl="0" marL="0" rtl="0" algn="l">
                        <a:spcBef>
                          <a:spcPts val="0"/>
                        </a:spcBef>
                        <a:spcAft>
                          <a:spcPts val="0"/>
                        </a:spcAft>
                        <a:buNone/>
                      </a:pPr>
                      <a:r>
                        <a:rPr b="1" lang="en" sz="1600">
                          <a:latin typeface="Consolas"/>
                          <a:ea typeface="Consolas"/>
                          <a:cs typeface="Consolas"/>
                          <a:sym typeface="Consolas"/>
                        </a:rPr>
                        <a:t>hex_color</a:t>
                      </a:r>
                      <a:endParaRPr b="1" sz="1600">
                        <a:latin typeface="Consolas"/>
                        <a:ea typeface="Consolas"/>
                        <a:cs typeface="Consolas"/>
                        <a:sym typeface="Consolas"/>
                      </a:endParaRPr>
                    </a:p>
                    <a:p>
                      <a:pPr indent="0" lvl="0" marL="0" rtl="0" algn="l">
                        <a:spcBef>
                          <a:spcPts val="0"/>
                        </a:spcBef>
                        <a:spcAft>
                          <a:spcPts val="0"/>
                        </a:spcAft>
                        <a:buNone/>
                      </a:pPr>
                      <a:r>
                        <a:rPr b="1" lang="en" sz="1600">
                          <a:latin typeface="Consolas"/>
                          <a:ea typeface="Consolas"/>
                          <a:cs typeface="Consolas"/>
                          <a:sym typeface="Consolas"/>
                        </a:rPr>
                        <a:t>name</a:t>
                      </a:r>
                      <a:endParaRPr b="1" sz="1600">
                        <a:latin typeface="Consolas"/>
                        <a:ea typeface="Consolas"/>
                        <a:cs typeface="Consolas"/>
                        <a:sym typeface="Consola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access object (DAO)</a:t>
            </a:r>
            <a:endParaRPr/>
          </a:p>
        </p:txBody>
      </p:sp>
      <p:sp>
        <p:nvSpPr>
          <p:cNvPr id="240" name="Google Shape;240;p35"/>
          <p:cNvSpPr txBox="1"/>
          <p:nvPr>
            <p:ph idx="1" type="body"/>
          </p:nvPr>
        </p:nvSpPr>
        <p:spPr>
          <a:xfrm>
            <a:off x="311700" y="1467375"/>
            <a:ext cx="8520600" cy="24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Work with DAO classes instead of accessing database directly:</a:t>
            </a:r>
            <a:endParaRPr sz="2200"/>
          </a:p>
          <a:p>
            <a:pPr indent="-368300" lvl="0" marL="457200" rtl="0" algn="l">
              <a:spcBef>
                <a:spcPts val="1000"/>
              </a:spcBef>
              <a:spcAft>
                <a:spcPts val="0"/>
              </a:spcAft>
              <a:buSzPts val="2200"/>
              <a:buChar char="●"/>
            </a:pPr>
            <a:r>
              <a:rPr lang="en" sz="2200"/>
              <a:t>Define database interactions in the DAO.</a:t>
            </a:r>
            <a:endParaRPr sz="2200"/>
          </a:p>
          <a:p>
            <a:pPr indent="-368300" lvl="0" marL="457200" rtl="0" algn="l">
              <a:spcBef>
                <a:spcPts val="1000"/>
              </a:spcBef>
              <a:spcAft>
                <a:spcPts val="0"/>
              </a:spcAft>
              <a:buSzPts val="2200"/>
              <a:buChar char="●"/>
            </a:pPr>
            <a:r>
              <a:rPr lang="en" sz="2200"/>
              <a:t>Declare DAO as an interface or abstract class.</a:t>
            </a:r>
            <a:endParaRPr sz="2200"/>
          </a:p>
          <a:p>
            <a:pPr indent="-368300" lvl="0" marL="457200" rtl="0" algn="l">
              <a:spcBef>
                <a:spcPts val="1000"/>
              </a:spcBef>
              <a:spcAft>
                <a:spcPts val="0"/>
              </a:spcAft>
              <a:buSzPts val="2200"/>
              <a:buChar char="●"/>
            </a:pPr>
            <a:r>
              <a:rPr lang="en" sz="2200"/>
              <a:t>Room creates DAO implementation at compile time.</a:t>
            </a:r>
            <a:endParaRPr sz="2200"/>
          </a:p>
          <a:p>
            <a:pPr indent="-368300" lvl="0" marL="457200" rtl="0" algn="l">
              <a:spcBef>
                <a:spcPts val="1000"/>
              </a:spcBef>
              <a:spcAft>
                <a:spcPts val="1000"/>
              </a:spcAft>
              <a:buSzPts val="2200"/>
              <a:buChar char="●"/>
            </a:pPr>
            <a:r>
              <a:rPr lang="en" sz="2200">
                <a:solidFill>
                  <a:schemeClr val="dk1"/>
                </a:solidFill>
              </a:rPr>
              <a:t>Room verifies all of your DAO queries at compile-time.</a:t>
            </a:r>
            <a:endParaRPr sz="2200"/>
          </a:p>
        </p:txBody>
      </p:sp>
      <p:sp>
        <p:nvSpPr>
          <p:cNvPr id="241" name="Google Shape;241;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9: App architecture (persistence)</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Storing data</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Room persistence library</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Asynchronous programming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Coroutines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Testing</a:t>
            </a:r>
            <a:r>
              <a:rPr lang="en" sz="2000" u="sng">
                <a:solidFill>
                  <a:schemeClr val="hlink"/>
                </a:solidFill>
                <a:hlinkClick action="ppaction://hlinksldjump" r:id="rId8"/>
              </a:rPr>
              <a:t> databases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DAO</a:t>
            </a:r>
            <a:endParaRPr/>
          </a:p>
        </p:txBody>
      </p:sp>
      <p:sp>
        <p:nvSpPr>
          <p:cNvPr id="247" name="Google Shape;247;p36"/>
          <p:cNvSpPr txBox="1"/>
          <p:nvPr>
            <p:ph idx="1" type="body"/>
          </p:nvPr>
        </p:nvSpPr>
        <p:spPr>
          <a:xfrm>
            <a:off x="311700" y="1074950"/>
            <a:ext cx="8520600" cy="32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solidFill>
                  <a:srgbClr val="9C27B0"/>
                </a:solidFill>
                <a:latin typeface="Consolas"/>
                <a:ea typeface="Consolas"/>
                <a:cs typeface="Consolas"/>
                <a:sym typeface="Consolas"/>
              </a:rPr>
              <a:t>@Dao</a:t>
            </a:r>
            <a:endParaRPr b="1"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interface ColorDao {</a:t>
            </a:r>
            <a:endParaRPr b="1"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@Query</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"SELECT * FROM colors"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getAll(): Array&lt;Color&gt;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@Insert</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insert(vararg 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@Update</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@Delete</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delete(color: Color)</a:t>
            </a:r>
            <a:endParaRPr sz="1800">
              <a:latin typeface="Consolas"/>
              <a:ea typeface="Consolas"/>
              <a:cs typeface="Consolas"/>
              <a:sym typeface="Consolas"/>
            </a:endParaRPr>
          </a:p>
        </p:txBody>
      </p:sp>
      <p:sp>
        <p:nvSpPr>
          <p:cNvPr id="248" name="Google Shape;24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a:t>
            </a:r>
            <a:endParaRPr/>
          </a:p>
        </p:txBody>
      </p:sp>
      <p:sp>
        <p:nvSpPr>
          <p:cNvPr id="254" name="Google Shape;254;p37"/>
          <p:cNvSpPr txBox="1"/>
          <p:nvPr>
            <p:ph idx="1" type="body"/>
          </p:nvPr>
        </p:nvSpPr>
        <p:spPr>
          <a:xfrm>
            <a:off x="311700" y="1091575"/>
            <a:ext cx="8520600" cy="32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@Query</a:t>
            </a:r>
            <a:r>
              <a:rPr b="1" lang="en" sz="1800">
                <a:latin typeface="Consolas"/>
                <a:ea typeface="Consolas"/>
                <a:cs typeface="Consolas"/>
                <a:sym typeface="Consolas"/>
              </a:rPr>
              <a:t>(</a:t>
            </a:r>
            <a:r>
              <a:rPr b="1" lang="en" sz="1800">
                <a:solidFill>
                  <a:srgbClr val="388E3C"/>
                </a:solidFill>
                <a:latin typeface="Consolas"/>
                <a:ea typeface="Consolas"/>
                <a:cs typeface="Consolas"/>
                <a:sym typeface="Consolas"/>
              </a:rPr>
              <a:t>"SELECT * FROM colors"</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getAll(): Array&lt;Color&gt;</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  </a:t>
            </a:r>
            <a:r>
              <a:rPr b="1" lang="en" sz="1800">
                <a:solidFill>
                  <a:srgbClr val="9C27B0"/>
                </a:solidFill>
                <a:latin typeface="Consolas"/>
                <a:ea typeface="Consolas"/>
                <a:cs typeface="Consolas"/>
                <a:sym typeface="Consolas"/>
              </a:rPr>
              <a:t>@Query</a:t>
            </a:r>
            <a:r>
              <a:rPr b="1" lang="en" sz="1800">
                <a:latin typeface="Consolas"/>
                <a:ea typeface="Consolas"/>
                <a:cs typeface="Consolas"/>
                <a:sym typeface="Consolas"/>
              </a:rPr>
              <a:t>(</a:t>
            </a:r>
            <a:r>
              <a:rPr b="1" lang="en" sz="1800">
                <a:solidFill>
                  <a:srgbClr val="388E3C"/>
                </a:solidFill>
                <a:latin typeface="Consolas"/>
                <a:ea typeface="Consolas"/>
                <a:cs typeface="Consolas"/>
                <a:sym typeface="Consolas"/>
              </a:rPr>
              <a:t>"SELECT * FROM colors WHERE name </a:t>
            </a:r>
            <a:r>
              <a:rPr b="1"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 :name"</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getColorByName(name: String): LiveData&lt;Color&gt;</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3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9C27B0"/>
                </a:solidFill>
                <a:latin typeface="Consolas"/>
                <a:ea typeface="Consolas"/>
                <a:cs typeface="Consolas"/>
                <a:sym typeface="Consolas"/>
              </a:rPr>
              <a:t>@Query</a:t>
            </a:r>
            <a:r>
              <a:rPr b="1" lang="en" sz="1800">
                <a:latin typeface="Consolas"/>
                <a:ea typeface="Consolas"/>
                <a:cs typeface="Consolas"/>
                <a:sym typeface="Consolas"/>
              </a:rPr>
              <a:t>(</a:t>
            </a:r>
            <a:r>
              <a:rPr b="1" lang="en" sz="1800">
                <a:solidFill>
                  <a:srgbClr val="388E3C"/>
                </a:solidFill>
                <a:latin typeface="Consolas"/>
                <a:ea typeface="Consolas"/>
                <a:cs typeface="Consolas"/>
                <a:sym typeface="Consolas"/>
              </a:rPr>
              <a:t>"SELECT * FROM colors WHERE hex_color </a:t>
            </a:r>
            <a:r>
              <a:rPr b="1"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 :hex"</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getColorByHex(hex: String): LiveData&lt;Color&gt;</a:t>
            </a:r>
            <a:endParaRPr sz="1800">
              <a:latin typeface="Consolas"/>
              <a:ea typeface="Consolas"/>
              <a:cs typeface="Consolas"/>
              <a:sym typeface="Consolas"/>
            </a:endParaRPr>
          </a:p>
        </p:txBody>
      </p:sp>
      <p:sp>
        <p:nvSpPr>
          <p:cNvPr id="255" name="Google Shape;255;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261" name="Google Shape;261;p38"/>
          <p:cNvSpPr txBox="1"/>
          <p:nvPr>
            <p:ph idx="1" type="body"/>
          </p:nvPr>
        </p:nvSpPr>
        <p:spPr>
          <a:xfrm>
            <a:off x="311700" y="1381075"/>
            <a:ext cx="8520600" cy="288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 </a:t>
            </a:r>
            <a:r>
              <a:rPr b="1" lang="en" sz="1800">
                <a:solidFill>
                  <a:srgbClr val="9C27B0"/>
                </a:solidFill>
                <a:latin typeface="Consolas"/>
                <a:ea typeface="Consolas"/>
                <a:cs typeface="Consolas"/>
                <a:sym typeface="Consolas"/>
              </a:rPr>
              <a:t>@Insert</a:t>
            </a:r>
            <a:endParaRPr b="1"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insert(</a:t>
            </a:r>
            <a:r>
              <a:rPr lang="en" sz="1800">
                <a:solidFill>
                  <a:srgbClr val="3F51B5"/>
                </a:solidFill>
                <a:latin typeface="Consolas"/>
                <a:ea typeface="Consolas"/>
                <a:cs typeface="Consolas"/>
                <a:sym typeface="Consolas"/>
              </a:rPr>
              <a:t>vararg</a:t>
            </a:r>
            <a:r>
              <a:rPr lang="en" sz="1800">
                <a:latin typeface="Consolas"/>
                <a:ea typeface="Consolas"/>
                <a:cs typeface="Consolas"/>
                <a:sym typeface="Consolas"/>
              </a:rPr>
              <a:t> color: Color)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2" name="Google Shape;262;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a:t>
            </a:r>
            <a:endParaRPr/>
          </a:p>
        </p:txBody>
      </p:sp>
      <p:sp>
        <p:nvSpPr>
          <p:cNvPr id="268" name="Google Shape;268;p39"/>
          <p:cNvSpPr txBox="1"/>
          <p:nvPr>
            <p:ph idx="1" type="body"/>
          </p:nvPr>
        </p:nvSpPr>
        <p:spPr>
          <a:xfrm>
            <a:off x="311700" y="1381075"/>
            <a:ext cx="8520600" cy="234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@Update</a:t>
            </a:r>
            <a:endParaRPr b="1"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 Color)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9" name="Google Shape;269;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sp>
        <p:nvSpPr>
          <p:cNvPr id="275" name="Google Shape;275;p40"/>
          <p:cNvSpPr txBox="1"/>
          <p:nvPr>
            <p:ph idx="1" type="body"/>
          </p:nvPr>
        </p:nvSpPr>
        <p:spPr>
          <a:xfrm>
            <a:off x="311700" y="1373055"/>
            <a:ext cx="8520600" cy="24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9C27B0"/>
                </a:solidFill>
                <a:latin typeface="Consolas"/>
                <a:ea typeface="Consolas"/>
                <a:cs typeface="Consolas"/>
                <a:sym typeface="Consolas"/>
              </a:rPr>
              <a:t>@Delete</a:t>
            </a:r>
            <a:endParaRPr b="1"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delete(color: Color)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6" name="Google Shape;27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Room database</a:t>
            </a:r>
            <a:endParaRPr/>
          </a:p>
        </p:txBody>
      </p:sp>
      <p:sp>
        <p:nvSpPr>
          <p:cNvPr id="282" name="Google Shape;282;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41"/>
          <p:cNvSpPr txBox="1"/>
          <p:nvPr>
            <p:ph idx="1" type="body"/>
          </p:nvPr>
        </p:nvSpPr>
        <p:spPr>
          <a:xfrm>
            <a:off x="205000" y="1304875"/>
            <a:ext cx="8520600" cy="1266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1500"/>
              </a:spcAft>
              <a:buClr>
                <a:schemeClr val="dk1"/>
              </a:buClr>
              <a:buSzPts val="2200"/>
              <a:buChar char="●"/>
            </a:pPr>
            <a:r>
              <a:rPr lang="en" sz="2200">
                <a:solidFill>
                  <a:schemeClr val="dk1"/>
                </a:solidFill>
              </a:rPr>
              <a:t>Annotate class with </a:t>
            </a:r>
            <a:r>
              <a:rPr lang="en" sz="2200">
                <a:solidFill>
                  <a:srgbClr val="9C27B0"/>
                </a:solidFill>
                <a:latin typeface="Courier New"/>
                <a:ea typeface="Courier New"/>
                <a:cs typeface="Courier New"/>
                <a:sym typeface="Courier New"/>
              </a:rPr>
              <a:t>@Database</a:t>
            </a:r>
            <a:r>
              <a:rPr lang="en" sz="2200">
                <a:solidFill>
                  <a:schemeClr val="dk1"/>
                </a:solidFill>
              </a:rPr>
              <a:t> and include list of entities:</a:t>
            </a:r>
            <a:br>
              <a:rPr lang="en" sz="2200">
                <a:solidFill>
                  <a:schemeClr val="dk1"/>
                </a:solidFill>
              </a:rPr>
            </a:br>
            <a:r>
              <a:rPr lang="en" sz="2000">
                <a:solidFill>
                  <a:srgbClr val="9C27B0"/>
                </a:solidFill>
                <a:latin typeface="Courier New"/>
                <a:ea typeface="Courier New"/>
                <a:cs typeface="Courier New"/>
                <a:sym typeface="Courier New"/>
              </a:rPr>
              <a:t>@Database</a:t>
            </a:r>
            <a:r>
              <a:rPr lang="en" sz="2000">
                <a:solidFill>
                  <a:schemeClr val="dk1"/>
                </a:solidFill>
                <a:latin typeface="Courier New"/>
                <a:ea typeface="Courier New"/>
                <a:cs typeface="Courier New"/>
                <a:sym typeface="Courier New"/>
              </a:rPr>
              <a:t>(entities = [Color::</a:t>
            </a:r>
            <a:r>
              <a:rPr lang="en" sz="2000">
                <a:solidFill>
                  <a:srgbClr val="3F51B5"/>
                </a:solidFill>
                <a:latin typeface="Courier New"/>
                <a:ea typeface="Courier New"/>
                <a:cs typeface="Courier New"/>
                <a:sym typeface="Courier New"/>
              </a:rPr>
              <a:t>class</a:t>
            </a:r>
            <a:r>
              <a:rPr lang="en" sz="2000">
                <a:solidFill>
                  <a:schemeClr val="dk1"/>
                </a:solidFill>
                <a:latin typeface="Courier New"/>
                <a:ea typeface="Courier New"/>
                <a:cs typeface="Courier New"/>
                <a:sym typeface="Courier New"/>
              </a:rPr>
              <a:t>], version = </a:t>
            </a:r>
            <a:r>
              <a:rPr lang="en" sz="2000">
                <a:solidFill>
                  <a:srgbClr val="D81B60"/>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284" name="Google Shape;284;p41"/>
          <p:cNvSpPr txBox="1"/>
          <p:nvPr/>
        </p:nvSpPr>
        <p:spPr>
          <a:xfrm>
            <a:off x="182955" y="2401815"/>
            <a:ext cx="8520600" cy="3000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Declare abstract class that extends </a:t>
            </a:r>
            <a:r>
              <a:rPr lang="en" sz="2200">
                <a:solidFill>
                  <a:schemeClr val="dk1"/>
                </a:solidFill>
                <a:latin typeface="Courier New"/>
                <a:ea typeface="Courier New"/>
                <a:cs typeface="Courier New"/>
                <a:sym typeface="Courier New"/>
              </a:rPr>
              <a:t>RoomDatabase</a:t>
            </a:r>
            <a:r>
              <a:rPr lang="en" sz="2200">
                <a:solidFill>
                  <a:schemeClr val="dk1"/>
                </a:solidFill>
                <a:latin typeface="Roboto"/>
                <a:ea typeface="Roboto"/>
                <a:cs typeface="Roboto"/>
                <a:sym typeface="Roboto"/>
              </a:rPr>
              <a:t>:</a:t>
            </a:r>
            <a:br>
              <a:rPr lang="en" sz="2200">
                <a:solidFill>
                  <a:schemeClr val="dk1"/>
                </a:solidFill>
                <a:latin typeface="Roboto"/>
                <a:ea typeface="Roboto"/>
                <a:cs typeface="Roboto"/>
                <a:sym typeface="Roboto"/>
              </a:rPr>
            </a:br>
            <a:r>
              <a:rPr lang="en" sz="2000">
                <a:solidFill>
                  <a:srgbClr val="3F51B5"/>
                </a:solidFill>
                <a:latin typeface="Courier New"/>
                <a:ea typeface="Courier New"/>
                <a:cs typeface="Courier New"/>
                <a:sym typeface="Courier New"/>
              </a:rPr>
              <a:t>abstract class</a:t>
            </a:r>
            <a:r>
              <a:rPr lang="en" sz="2000">
                <a:solidFill>
                  <a:schemeClr val="dk1"/>
                </a:solidFill>
                <a:latin typeface="Courier New"/>
                <a:ea typeface="Courier New"/>
                <a:cs typeface="Courier New"/>
                <a:sym typeface="Courier New"/>
              </a:rPr>
              <a:t> ColorDatabase : RoomDatabase() {</a:t>
            </a:r>
            <a:endParaRPr sz="2000">
              <a:solidFill>
                <a:schemeClr val="dk1"/>
              </a:solidFill>
              <a:latin typeface="Courier New"/>
              <a:ea typeface="Courier New"/>
              <a:cs typeface="Courier New"/>
              <a:sym typeface="Courier New"/>
            </a:endParaRPr>
          </a:p>
          <a:p>
            <a:pPr indent="-368300" lvl="1" marL="914400" rtl="0" algn="l">
              <a:lnSpc>
                <a:spcPct val="115000"/>
              </a:lnSpc>
              <a:spcBef>
                <a:spcPts val="1500"/>
              </a:spcBef>
              <a:spcAft>
                <a:spcPts val="1500"/>
              </a:spcAft>
              <a:buClr>
                <a:schemeClr val="dk1"/>
              </a:buClr>
              <a:buSzPts val="2200"/>
              <a:buFont typeface="Roboto"/>
              <a:buChar char="○"/>
            </a:pPr>
            <a:r>
              <a:rPr lang="en" sz="2200">
                <a:solidFill>
                  <a:schemeClr val="dk1"/>
                </a:solidFill>
                <a:latin typeface="Roboto"/>
                <a:ea typeface="Roboto"/>
                <a:cs typeface="Roboto"/>
                <a:sym typeface="Roboto"/>
              </a:rPr>
              <a:t>Declare abstract method with no args that returns the DAO:</a:t>
            </a:r>
            <a:br>
              <a:rPr lang="en" sz="2200">
                <a:solidFill>
                  <a:schemeClr val="dk1"/>
                </a:solidFill>
                <a:latin typeface="Roboto"/>
                <a:ea typeface="Roboto"/>
                <a:cs typeface="Roboto"/>
                <a:sym typeface="Roboto"/>
              </a:rPr>
            </a:br>
            <a:r>
              <a:rPr lang="en" sz="2000">
                <a:solidFill>
                  <a:srgbClr val="3F51B5"/>
                </a:solidFill>
                <a:latin typeface="Courier New"/>
                <a:ea typeface="Courier New"/>
                <a:cs typeface="Courier New"/>
                <a:sym typeface="Courier New"/>
              </a:rPr>
              <a:t>abstract fun</a:t>
            </a:r>
            <a:r>
              <a:rPr lang="en" sz="2000">
                <a:solidFill>
                  <a:schemeClr val="dk1"/>
                </a:solidFill>
                <a:latin typeface="Courier New"/>
                <a:ea typeface="Courier New"/>
                <a:cs typeface="Courier New"/>
                <a:sym typeface="Courier New"/>
              </a:rPr>
              <a:t> colorDao(): ColorDao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Room database</a:t>
            </a:r>
            <a:endParaRPr/>
          </a:p>
        </p:txBody>
      </p:sp>
      <p:sp>
        <p:nvSpPr>
          <p:cNvPr id="290" name="Google Shape;290;p42"/>
          <p:cNvSpPr txBox="1"/>
          <p:nvPr>
            <p:ph idx="1" type="body"/>
          </p:nvPr>
        </p:nvSpPr>
        <p:spPr>
          <a:xfrm>
            <a:off x="311700" y="1037269"/>
            <a:ext cx="8520600" cy="355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700">
                <a:solidFill>
                  <a:srgbClr val="9C27B0"/>
                </a:solidFill>
                <a:latin typeface="Consolas"/>
                <a:ea typeface="Consolas"/>
                <a:cs typeface="Consolas"/>
                <a:sym typeface="Consolas"/>
              </a:rPr>
              <a:t>@Database</a:t>
            </a:r>
            <a:r>
              <a:rPr lang="en" sz="1700">
                <a:latin typeface="Consolas"/>
                <a:ea typeface="Consolas"/>
                <a:cs typeface="Consolas"/>
                <a:sym typeface="Consolas"/>
              </a:rPr>
              <a:t>(entities = [Color::</a:t>
            </a: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version = </a:t>
            </a:r>
            <a:r>
              <a:rPr lang="en" sz="1700">
                <a:solidFill>
                  <a:srgbClr val="D81B60"/>
                </a:solidFill>
                <a:latin typeface="Consolas"/>
                <a:ea typeface="Consolas"/>
                <a:cs typeface="Consolas"/>
                <a:sym typeface="Consolas"/>
              </a:rPr>
              <a:t>1</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b="1" lang="en" sz="1700">
                <a:solidFill>
                  <a:srgbClr val="3F51B5"/>
                </a:solidFill>
                <a:latin typeface="Consolas"/>
                <a:ea typeface="Consolas"/>
                <a:cs typeface="Consolas"/>
                <a:sym typeface="Consolas"/>
              </a:rPr>
              <a:t>abstract class</a:t>
            </a:r>
            <a:r>
              <a:rPr b="1" lang="en" sz="1700">
                <a:latin typeface="Consolas"/>
                <a:ea typeface="Consolas"/>
                <a:cs typeface="Consolas"/>
                <a:sym typeface="Consolas"/>
              </a:rPr>
              <a:t> ColorDatabase : RoomDatabase()</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abstract fun</a:t>
            </a:r>
            <a:r>
              <a:rPr b="1" lang="en" sz="1700">
                <a:latin typeface="Consolas"/>
                <a:ea typeface="Consolas"/>
                <a:cs typeface="Consolas"/>
                <a:sym typeface="Consolas"/>
              </a:rPr>
              <a:t> colorDao(): ColorDao</a:t>
            </a:r>
            <a:endParaRPr b="1"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9C27B0"/>
                </a:solidFill>
                <a:latin typeface="Consolas"/>
                <a:ea typeface="Consolas"/>
                <a:cs typeface="Consolas"/>
                <a:sym typeface="Consolas"/>
              </a:rPr>
              <a:t>@Volatile</a:t>
            </a:r>
            <a:endParaRPr sz="17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var</a:t>
            </a:r>
            <a:r>
              <a:rPr lang="en" sz="1700">
                <a:latin typeface="Consolas"/>
                <a:ea typeface="Consolas"/>
                <a:cs typeface="Consolas"/>
                <a:sym typeface="Consolas"/>
              </a:rPr>
              <a:t> INSTANCE: ColorDatabase? = </a:t>
            </a:r>
            <a:r>
              <a:rPr lang="en" sz="1700">
                <a:solidFill>
                  <a:srgbClr val="3F51B5"/>
                </a:solidFill>
                <a:latin typeface="Consolas"/>
                <a:ea typeface="Consolas"/>
                <a:cs typeface="Consolas"/>
                <a:sym typeface="Consolas"/>
              </a:rPr>
              <a:t>null</a:t>
            </a:r>
            <a:endParaRPr sz="1700">
              <a:solidFill>
                <a:srgbClr val="3F51B5"/>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getInstance(context: Context): ColorDatabase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p:txBody>
      </p:sp>
      <p:sp>
        <p:nvSpPr>
          <p:cNvPr id="291" name="Google Shape;29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database instance</a:t>
            </a:r>
            <a:endParaRPr/>
          </a:p>
        </p:txBody>
      </p:sp>
      <p:sp>
        <p:nvSpPr>
          <p:cNvPr id="297" name="Google Shape;297;p43"/>
          <p:cNvSpPr txBox="1"/>
          <p:nvPr>
            <p:ph idx="1" type="body"/>
          </p:nvPr>
        </p:nvSpPr>
        <p:spPr>
          <a:xfrm>
            <a:off x="311700" y="1243975"/>
            <a:ext cx="8520600" cy="32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getInstance(context: Context): </a:t>
            </a:r>
            <a:r>
              <a:rPr lang="en" sz="1800">
                <a:solidFill>
                  <a:schemeClr val="dk1"/>
                </a:solidFill>
                <a:latin typeface="Consolas"/>
                <a:ea typeface="Consolas"/>
                <a:cs typeface="Consolas"/>
                <a:sym typeface="Consolas"/>
              </a:rPr>
              <a:t>ColorDatabase</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INSTANCE ?: synchronized(</a:t>
            </a:r>
            <a:r>
              <a:rPr lang="en" sz="1800">
                <a:solidFill>
                  <a:srgbClr val="3F51B5"/>
                </a:solidFill>
                <a:latin typeface="Consolas"/>
                <a:ea typeface="Consolas"/>
                <a:cs typeface="Consolas"/>
                <a:sym typeface="Consolas"/>
              </a:rPr>
              <a:t>this</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INSTANCE ?: </a:t>
            </a:r>
            <a:r>
              <a:rPr b="1" lang="en" sz="1800">
                <a:latin typeface="Consolas"/>
                <a:ea typeface="Consolas"/>
                <a:cs typeface="Consolas"/>
                <a:sym typeface="Consolas"/>
              </a:rPr>
              <a:t>Room.databaseBuilder(</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context.applicationContext,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ColorDatabase::</a:t>
            </a:r>
            <a:r>
              <a:rPr b="1" lang="en" sz="1800">
                <a:solidFill>
                  <a:srgbClr val="3F51B5"/>
                </a:solidFill>
                <a:latin typeface="Consolas"/>
                <a:ea typeface="Consolas"/>
                <a:cs typeface="Consolas"/>
                <a:sym typeface="Consolas"/>
              </a:rPr>
              <a:t>class</a:t>
            </a:r>
            <a:r>
              <a:rPr b="1" lang="en" sz="1800">
                <a:latin typeface="Consolas"/>
                <a:ea typeface="Consolas"/>
                <a:cs typeface="Consolas"/>
                <a:sym typeface="Consolas"/>
              </a:rPr>
              <a:t>.java, </a:t>
            </a:r>
            <a:r>
              <a:rPr b="1" lang="en" sz="1800">
                <a:solidFill>
                  <a:srgbClr val="3F51B5"/>
                </a:solidFill>
                <a:latin typeface="Consolas"/>
                <a:ea typeface="Consolas"/>
                <a:cs typeface="Consolas"/>
                <a:sym typeface="Consolas"/>
              </a:rPr>
              <a:t>"color_database"</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.fallbackToDestructiveMigration()</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.build()</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.also { INSTANCE = it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98" name="Google Shape;298;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and use a DAO</a:t>
            </a:r>
            <a:endParaRPr/>
          </a:p>
        </p:txBody>
      </p:sp>
      <p:sp>
        <p:nvSpPr>
          <p:cNvPr id="304" name="Google Shape;304;p44"/>
          <p:cNvSpPr txBox="1"/>
          <p:nvPr>
            <p:ph idx="1" type="body"/>
          </p:nvPr>
        </p:nvSpPr>
        <p:spPr>
          <a:xfrm>
            <a:off x="203225" y="1289600"/>
            <a:ext cx="8820300" cy="99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t>Get the DAO from the database:</a:t>
            </a:r>
            <a:endParaRPr sz="2200"/>
          </a:p>
          <a:p>
            <a:pPr indent="0" lvl="0" marL="0" rtl="0" algn="l">
              <a:lnSpc>
                <a:spcPct val="100000"/>
              </a:lnSpc>
              <a:spcBef>
                <a:spcPts val="595"/>
              </a:spcBef>
              <a:spcAft>
                <a:spcPts val="595"/>
              </a:spcAft>
              <a:buClr>
                <a:schemeClr val="dk1"/>
              </a:buClr>
              <a:buSzPts val="1100"/>
              <a:buFont typeface="Arial"/>
              <a:buNone/>
            </a:pPr>
            <a:r>
              <a:rPr lang="en" sz="1800">
                <a:solidFill>
                  <a:srgbClr val="3F51B5"/>
                </a:solidFill>
                <a:latin typeface="Courier New"/>
                <a:ea typeface="Courier New"/>
                <a:cs typeface="Courier New"/>
                <a:sym typeface="Courier New"/>
              </a:rPr>
              <a:t>val</a:t>
            </a:r>
            <a:r>
              <a:rPr lang="en" sz="1000">
                <a:latin typeface="Courier New"/>
                <a:ea typeface="Courier New"/>
                <a:cs typeface="Courier New"/>
                <a:sym typeface="Courier New"/>
              </a:rPr>
              <a:t> </a:t>
            </a:r>
            <a:r>
              <a:rPr lang="en" sz="1800">
                <a:latin typeface="Courier New"/>
                <a:ea typeface="Courier New"/>
                <a:cs typeface="Courier New"/>
                <a:sym typeface="Courier New"/>
              </a:rPr>
              <a:t>colorDao</a:t>
            </a:r>
            <a:r>
              <a:rPr lang="en" sz="1000">
                <a:latin typeface="Courier New"/>
                <a:ea typeface="Courier New"/>
                <a:cs typeface="Courier New"/>
                <a:sym typeface="Courier New"/>
              </a:rPr>
              <a:t> </a:t>
            </a:r>
            <a:r>
              <a:rPr lang="en" sz="1800">
                <a:latin typeface="Courier New"/>
                <a:ea typeface="Courier New"/>
                <a:cs typeface="Courier New"/>
                <a:sym typeface="Courier New"/>
              </a:rPr>
              <a:t>=</a:t>
            </a:r>
            <a:r>
              <a:rPr lang="en" sz="1000">
                <a:latin typeface="Courier New"/>
                <a:ea typeface="Courier New"/>
                <a:cs typeface="Courier New"/>
                <a:sym typeface="Courier New"/>
              </a:rPr>
              <a:t> </a:t>
            </a:r>
            <a:r>
              <a:rPr lang="en" sz="1800">
                <a:latin typeface="Courier New"/>
                <a:ea typeface="Courier New"/>
                <a:cs typeface="Courier New"/>
                <a:sym typeface="Courier New"/>
              </a:rPr>
              <a:t>ColorDatabase.getInstance(application).colorDao()</a:t>
            </a:r>
            <a:endParaRPr sz="1800">
              <a:latin typeface="Courier New"/>
              <a:ea typeface="Courier New"/>
              <a:cs typeface="Courier New"/>
              <a:sym typeface="Courier New"/>
            </a:endParaRPr>
          </a:p>
        </p:txBody>
      </p:sp>
      <p:sp>
        <p:nvSpPr>
          <p:cNvPr id="305" name="Google Shape;305;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44"/>
          <p:cNvSpPr txBox="1"/>
          <p:nvPr>
            <p:ph idx="1" type="body"/>
          </p:nvPr>
        </p:nvSpPr>
        <p:spPr>
          <a:xfrm>
            <a:off x="228600" y="2508800"/>
            <a:ext cx="9009600" cy="15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t>Create new Color and use DAO to insert it into database:</a:t>
            </a:r>
            <a:endParaRPr sz="2200"/>
          </a:p>
          <a:p>
            <a:pPr indent="0" lvl="0" marL="0" rtl="0" algn="l">
              <a:lnSpc>
                <a:spcPct val="142857"/>
              </a:lnSpc>
              <a:spcBef>
                <a:spcPts val="595"/>
              </a:spcBef>
              <a:spcAft>
                <a:spcPts val="0"/>
              </a:spcAft>
              <a:buNone/>
            </a:pPr>
            <a:r>
              <a:rPr lang="en" sz="1800">
                <a:solidFill>
                  <a:srgbClr val="3F51B5"/>
                </a:solidFill>
                <a:highlight>
                  <a:srgbClr val="FFFFFF"/>
                </a:highlight>
                <a:latin typeface="Courier New"/>
                <a:ea typeface="Courier New"/>
                <a:cs typeface="Courier New"/>
                <a:sym typeface="Courier New"/>
              </a:rPr>
              <a:t>val</a:t>
            </a:r>
            <a:r>
              <a:rPr lang="en" sz="1800">
                <a:solidFill>
                  <a:srgbClr val="24292E"/>
                </a:solidFill>
                <a:highlight>
                  <a:srgbClr val="FFFFFF"/>
                </a:highlight>
                <a:latin typeface="Courier New"/>
                <a:ea typeface="Courier New"/>
                <a:cs typeface="Courier New"/>
                <a:sym typeface="Courier New"/>
              </a:rPr>
              <a:t> newColor = Color(hex = </a:t>
            </a:r>
            <a:r>
              <a:rPr lang="en" sz="1800">
                <a:solidFill>
                  <a:srgbClr val="388E3C"/>
                </a:solidFill>
                <a:latin typeface="Courier New"/>
                <a:ea typeface="Courier New"/>
                <a:cs typeface="Courier New"/>
                <a:sym typeface="Courier New"/>
              </a:rPr>
              <a:t>"#6200EE"</a:t>
            </a:r>
            <a:r>
              <a:rPr lang="en" sz="1800">
                <a:solidFill>
                  <a:schemeClr val="dk1"/>
                </a:solidFill>
                <a:latin typeface="Courier New"/>
                <a:ea typeface="Courier New"/>
                <a:cs typeface="Courier New"/>
                <a:sym typeface="Courier New"/>
              </a:rPr>
              <a:t>, name = </a:t>
            </a:r>
            <a:r>
              <a:rPr lang="en" sz="1800">
                <a:solidFill>
                  <a:srgbClr val="388E3C"/>
                </a:solidFill>
                <a:latin typeface="Courier New"/>
                <a:ea typeface="Courier New"/>
                <a:cs typeface="Courier New"/>
                <a:sym typeface="Courier New"/>
              </a:rPr>
              <a:t>"purple"</a:t>
            </a:r>
            <a:r>
              <a:rPr lang="en" sz="1800">
                <a:solidFill>
                  <a:schemeClr val="dk1"/>
                </a:solidFill>
                <a:latin typeface="Courier New"/>
                <a:ea typeface="Courier New"/>
                <a:cs typeface="Courier New"/>
                <a:sym typeface="Courier New"/>
              </a:rPr>
              <a:t>)</a:t>
            </a:r>
            <a:endParaRPr sz="18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800">
                <a:solidFill>
                  <a:srgbClr val="24292E"/>
                </a:solidFill>
                <a:highlight>
                  <a:srgbClr val="FFFFFF"/>
                </a:highlight>
                <a:latin typeface="Courier New"/>
                <a:ea typeface="Courier New"/>
                <a:cs typeface="Courier New"/>
                <a:sym typeface="Courier New"/>
              </a:rPr>
              <a:t>colorDao.insert(newColor)</a:t>
            </a:r>
            <a:endParaRPr sz="1800">
              <a:solidFill>
                <a:srgbClr val="24292E"/>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595"/>
              </a:spcAft>
              <a:buClr>
                <a:schemeClr val="dk1"/>
              </a:buClr>
              <a:buSzPts val="1100"/>
              <a:buFont typeface="Arial"/>
              <a:buNone/>
            </a:pPr>
            <a:r>
              <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Asynchronous programming</a:t>
            </a:r>
            <a:endParaRPr b="1" sz="5200">
              <a:solidFill>
                <a:srgbClr val="FAFAFA"/>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Storing data</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idx="1" type="body"/>
          </p:nvPr>
        </p:nvSpPr>
        <p:spPr>
          <a:xfrm>
            <a:off x="311700" y="1363125"/>
            <a:ext cx="8520600" cy="2983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Download information</a:t>
            </a:r>
            <a:endParaRPr sz="2200"/>
          </a:p>
          <a:p>
            <a:pPr indent="-368300" lvl="0" marL="457200" rtl="0" algn="l">
              <a:lnSpc>
                <a:spcPct val="150000"/>
              </a:lnSpc>
              <a:spcBef>
                <a:spcPts val="0"/>
              </a:spcBef>
              <a:spcAft>
                <a:spcPts val="0"/>
              </a:spcAft>
              <a:buSzPts val="2200"/>
              <a:buChar char="●"/>
            </a:pPr>
            <a:r>
              <a:rPr lang="en" sz="2200"/>
              <a:t>Sync with a server</a:t>
            </a:r>
            <a:endParaRPr sz="2200"/>
          </a:p>
          <a:p>
            <a:pPr indent="-368300" lvl="0" marL="457200" rtl="0" algn="l">
              <a:lnSpc>
                <a:spcPct val="150000"/>
              </a:lnSpc>
              <a:spcBef>
                <a:spcPts val="0"/>
              </a:spcBef>
              <a:spcAft>
                <a:spcPts val="0"/>
              </a:spcAft>
              <a:buSzPts val="2200"/>
              <a:buChar char="●"/>
            </a:pPr>
            <a:r>
              <a:rPr lang="en" sz="2200">
                <a:solidFill>
                  <a:schemeClr val="dk1"/>
                </a:solidFill>
              </a:rPr>
              <a:t>Write to a file</a:t>
            </a:r>
            <a:endParaRPr sz="2200">
              <a:solidFill>
                <a:schemeClr val="dk1"/>
              </a:solidFill>
            </a:endParaRPr>
          </a:p>
          <a:p>
            <a:pPr indent="-368300" lvl="0" marL="457200" rtl="0" algn="l">
              <a:lnSpc>
                <a:spcPct val="150000"/>
              </a:lnSpc>
              <a:spcBef>
                <a:spcPts val="0"/>
              </a:spcBef>
              <a:spcAft>
                <a:spcPts val="0"/>
              </a:spcAft>
              <a:buSzPts val="2200"/>
              <a:buChar char="●"/>
            </a:pPr>
            <a:r>
              <a:rPr lang="en" sz="2200">
                <a:solidFill>
                  <a:schemeClr val="dk1"/>
                </a:solidFill>
              </a:rPr>
              <a:t>Heavy computation</a:t>
            </a:r>
            <a:endParaRPr sz="2200">
              <a:solidFill>
                <a:schemeClr val="dk1"/>
              </a:solidFill>
            </a:endParaRPr>
          </a:p>
          <a:p>
            <a:pPr indent="-368300" lvl="0" marL="457200" rtl="0" algn="l">
              <a:lnSpc>
                <a:spcPct val="150000"/>
              </a:lnSpc>
              <a:spcBef>
                <a:spcPts val="0"/>
              </a:spcBef>
              <a:spcAft>
                <a:spcPts val="0"/>
              </a:spcAft>
              <a:buSzPts val="2200"/>
              <a:buChar char="●"/>
            </a:pPr>
            <a:r>
              <a:rPr lang="en" sz="2200"/>
              <a:t>Read from, or write to, a database</a:t>
            </a:r>
            <a:endParaRPr sz="2200"/>
          </a:p>
        </p:txBody>
      </p:sp>
      <p:sp>
        <p:nvSpPr>
          <p:cNvPr id="318" name="Google Shape;318;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Long-running tasks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311700" y="170825"/>
            <a:ext cx="870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Need for async programming</a:t>
            </a:r>
            <a:endParaRPr sz="3500"/>
          </a:p>
        </p:txBody>
      </p:sp>
      <p:sp>
        <p:nvSpPr>
          <p:cNvPr id="325" name="Google Shape;325;p47"/>
          <p:cNvSpPr txBox="1"/>
          <p:nvPr>
            <p:ph idx="1" type="body"/>
          </p:nvPr>
        </p:nvSpPr>
        <p:spPr>
          <a:xfrm>
            <a:off x="291300" y="1954900"/>
            <a:ext cx="8520600" cy="1711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Limited time to do tasks and remain responsive </a:t>
            </a:r>
            <a:endParaRPr sz="2200"/>
          </a:p>
          <a:p>
            <a:pPr indent="-368300" lvl="0" marL="457200" rtl="0" algn="l">
              <a:spcBef>
                <a:spcPts val="1000"/>
              </a:spcBef>
              <a:spcAft>
                <a:spcPts val="0"/>
              </a:spcAft>
              <a:buSzPts val="2200"/>
              <a:buChar char="●"/>
            </a:pPr>
            <a:r>
              <a:rPr lang="en" sz="2200"/>
              <a:t>Balanced with the need to execute long-running tasks </a:t>
            </a:r>
            <a:endParaRPr sz="2200"/>
          </a:p>
          <a:p>
            <a:pPr indent="-368300" lvl="0" marL="457200" rtl="0" algn="l">
              <a:spcBef>
                <a:spcPts val="1000"/>
              </a:spcBef>
              <a:spcAft>
                <a:spcPts val="1000"/>
              </a:spcAft>
              <a:buSzPts val="2200"/>
              <a:buChar char="●"/>
            </a:pPr>
            <a:r>
              <a:rPr lang="en" sz="2200"/>
              <a:t>Control over how and where tasks are executed</a:t>
            </a:r>
            <a:endParaRPr sz="2200"/>
          </a:p>
        </p:txBody>
      </p:sp>
      <p:sp>
        <p:nvSpPr>
          <p:cNvPr id="326" name="Google Shape;326;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170825"/>
            <a:ext cx="870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Async programming on Android</a:t>
            </a:r>
            <a:endParaRPr sz="3500"/>
          </a:p>
        </p:txBody>
      </p:sp>
      <p:sp>
        <p:nvSpPr>
          <p:cNvPr id="332" name="Google Shape;332;p48"/>
          <p:cNvSpPr txBox="1"/>
          <p:nvPr>
            <p:ph idx="1" type="body"/>
          </p:nvPr>
        </p:nvSpPr>
        <p:spPr>
          <a:xfrm>
            <a:off x="291300" y="1573900"/>
            <a:ext cx="8520600" cy="1711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Threading</a:t>
            </a:r>
            <a:endParaRPr sz="2200"/>
          </a:p>
          <a:p>
            <a:pPr indent="-368300" lvl="0" marL="457200" rtl="0" algn="l">
              <a:spcBef>
                <a:spcPts val="1000"/>
              </a:spcBef>
              <a:spcAft>
                <a:spcPts val="0"/>
              </a:spcAft>
              <a:buSzPts val="2200"/>
              <a:buChar char="●"/>
            </a:pPr>
            <a:r>
              <a:rPr lang="en" sz="2200"/>
              <a:t>Callbacks</a:t>
            </a:r>
            <a:endParaRPr sz="2200"/>
          </a:p>
          <a:p>
            <a:pPr indent="-368300" lvl="0" marL="457200" rtl="0" algn="l">
              <a:spcBef>
                <a:spcPts val="1000"/>
              </a:spcBef>
              <a:spcAft>
                <a:spcPts val="1000"/>
              </a:spcAft>
              <a:buSzPts val="2200"/>
              <a:buChar char="●"/>
            </a:pPr>
            <a:r>
              <a:rPr lang="en" sz="2200"/>
              <a:t>Plus many other options</a:t>
            </a:r>
            <a:endParaRPr sz="2200"/>
          </a:p>
        </p:txBody>
      </p:sp>
      <p:sp>
        <p:nvSpPr>
          <p:cNvPr id="333" name="Google Shape;33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8"/>
          <p:cNvSpPr txBox="1"/>
          <p:nvPr>
            <p:ph idx="1" type="body"/>
          </p:nvPr>
        </p:nvSpPr>
        <p:spPr>
          <a:xfrm>
            <a:off x="311700" y="3386475"/>
            <a:ext cx="8520600" cy="935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200"/>
              <a:t>What is the recommended way?</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4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Coroutines</a:t>
            </a:r>
            <a:endParaRPr b="1" sz="5200">
              <a:solidFill>
                <a:srgbClr val="FAFAFA"/>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Coroutines</a:t>
            </a:r>
            <a:endParaRPr/>
          </a:p>
        </p:txBody>
      </p:sp>
      <p:sp>
        <p:nvSpPr>
          <p:cNvPr id="346" name="Google Shape;346;p50"/>
          <p:cNvSpPr txBox="1"/>
          <p:nvPr>
            <p:ph idx="1" type="body"/>
          </p:nvPr>
        </p:nvSpPr>
        <p:spPr>
          <a:xfrm>
            <a:off x="311700" y="1754450"/>
            <a:ext cx="8520600" cy="203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solidFill>
                  <a:schemeClr val="dk1"/>
                </a:solidFill>
              </a:rPr>
              <a:t>Keep your app responsive while managing long-running tasks.</a:t>
            </a:r>
            <a:endParaRPr sz="2200"/>
          </a:p>
          <a:p>
            <a:pPr indent="-368300" lvl="0" marL="457200" rtl="0" algn="l">
              <a:spcBef>
                <a:spcPts val="1000"/>
              </a:spcBef>
              <a:spcAft>
                <a:spcPts val="0"/>
              </a:spcAft>
              <a:buSzPts val="2200"/>
              <a:buChar char="●"/>
            </a:pPr>
            <a:r>
              <a:rPr lang="en" sz="2200"/>
              <a:t>Simplify asynchronous code in your Android app.</a:t>
            </a:r>
            <a:endParaRPr sz="2200"/>
          </a:p>
          <a:p>
            <a:pPr indent="-368300" lvl="0" marL="457200" rtl="0" algn="l">
              <a:spcBef>
                <a:spcPts val="1000"/>
              </a:spcBef>
              <a:spcAft>
                <a:spcPts val="0"/>
              </a:spcAft>
              <a:buSzPts val="2200"/>
              <a:buChar char="●"/>
            </a:pPr>
            <a:r>
              <a:rPr lang="en" sz="2200"/>
              <a:t>Write code in sequential way</a:t>
            </a:r>
            <a:endParaRPr sz="2200"/>
          </a:p>
          <a:p>
            <a:pPr indent="-368300" lvl="0" marL="457200" rtl="0" algn="l">
              <a:spcBef>
                <a:spcPts val="1000"/>
              </a:spcBef>
              <a:spcAft>
                <a:spcPts val="1000"/>
              </a:spcAft>
              <a:buSzPts val="2200"/>
              <a:buChar char="●"/>
            </a:pPr>
            <a:r>
              <a:rPr lang="en" sz="2200"/>
              <a:t>Handle exceptions with </a:t>
            </a:r>
            <a:r>
              <a:rPr lang="en" sz="2200">
                <a:latin typeface="Courier New"/>
                <a:ea typeface="Courier New"/>
                <a:cs typeface="Courier New"/>
                <a:sym typeface="Courier New"/>
              </a:rPr>
              <a:t>try/catch</a:t>
            </a:r>
            <a:r>
              <a:rPr lang="en" sz="2200"/>
              <a:t> block</a:t>
            </a:r>
            <a:endParaRPr sz="2200"/>
          </a:p>
        </p:txBody>
      </p:sp>
      <p:sp>
        <p:nvSpPr>
          <p:cNvPr id="347" name="Google Shape;347;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coroutines</a:t>
            </a:r>
            <a:endParaRPr/>
          </a:p>
        </p:txBody>
      </p:sp>
      <p:sp>
        <p:nvSpPr>
          <p:cNvPr id="353" name="Google Shape;353;p51"/>
          <p:cNvSpPr txBox="1"/>
          <p:nvPr>
            <p:ph idx="1" type="body"/>
          </p:nvPr>
        </p:nvSpPr>
        <p:spPr>
          <a:xfrm>
            <a:off x="311700" y="1435825"/>
            <a:ext cx="8520600" cy="2834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1000"/>
              </a:spcBef>
              <a:spcAft>
                <a:spcPts val="0"/>
              </a:spcAft>
              <a:buSzPts val="2400"/>
              <a:buChar char="●"/>
            </a:pPr>
            <a:r>
              <a:rPr lang="en"/>
              <a:t>Lightweight</a:t>
            </a:r>
            <a:endParaRPr/>
          </a:p>
          <a:p>
            <a:pPr indent="-381000" lvl="0" marL="457200" rtl="0" algn="l">
              <a:lnSpc>
                <a:spcPct val="150000"/>
              </a:lnSpc>
              <a:spcBef>
                <a:spcPts val="0"/>
              </a:spcBef>
              <a:spcAft>
                <a:spcPts val="0"/>
              </a:spcAft>
              <a:buSzPts val="2400"/>
              <a:buChar char="●"/>
            </a:pPr>
            <a:r>
              <a:rPr lang="en"/>
              <a:t>Fewer memory leaks</a:t>
            </a:r>
            <a:endParaRPr/>
          </a:p>
          <a:p>
            <a:pPr indent="-381000" lvl="0" marL="457200" rtl="0" algn="l">
              <a:lnSpc>
                <a:spcPct val="150000"/>
              </a:lnSpc>
              <a:spcBef>
                <a:spcPts val="0"/>
              </a:spcBef>
              <a:spcAft>
                <a:spcPts val="0"/>
              </a:spcAft>
              <a:buSzPts val="2400"/>
              <a:buChar char="●"/>
            </a:pPr>
            <a:r>
              <a:rPr lang="en"/>
              <a:t>Built-in cancellation support</a:t>
            </a:r>
            <a:endParaRPr/>
          </a:p>
          <a:p>
            <a:pPr indent="-381000" lvl="0" marL="457200" rtl="0" algn="l">
              <a:lnSpc>
                <a:spcPct val="150000"/>
              </a:lnSpc>
              <a:spcBef>
                <a:spcPts val="0"/>
              </a:spcBef>
              <a:spcAft>
                <a:spcPts val="0"/>
              </a:spcAft>
              <a:buSzPts val="2400"/>
              <a:buChar char="●"/>
            </a:pPr>
            <a:r>
              <a:rPr lang="en"/>
              <a:t>Jetpack integration</a:t>
            </a:r>
            <a:endParaRPr/>
          </a:p>
        </p:txBody>
      </p:sp>
      <p:sp>
        <p:nvSpPr>
          <p:cNvPr id="354" name="Google Shape;35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Suspend functions</a:t>
            </a:r>
            <a:endParaRPr/>
          </a:p>
        </p:txBody>
      </p:sp>
      <p:sp>
        <p:nvSpPr>
          <p:cNvPr id="360" name="Google Shape;360;p52"/>
          <p:cNvSpPr txBox="1"/>
          <p:nvPr>
            <p:ph idx="1" type="body"/>
          </p:nvPr>
        </p:nvSpPr>
        <p:spPr>
          <a:xfrm>
            <a:off x="311700" y="1369100"/>
            <a:ext cx="8520600" cy="13551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Add </a:t>
            </a:r>
            <a:r>
              <a:rPr lang="en" sz="2200">
                <a:latin typeface="Courier New"/>
                <a:ea typeface="Courier New"/>
                <a:cs typeface="Courier New"/>
                <a:sym typeface="Courier New"/>
              </a:rPr>
              <a:t>suspend</a:t>
            </a:r>
            <a:r>
              <a:rPr lang="en" sz="2200"/>
              <a:t> modifier</a:t>
            </a:r>
            <a:endParaRPr sz="2200"/>
          </a:p>
          <a:p>
            <a:pPr indent="-368300" lvl="0" marL="457200" rtl="0" algn="l">
              <a:lnSpc>
                <a:spcPct val="150000"/>
              </a:lnSpc>
              <a:spcBef>
                <a:spcPts val="0"/>
              </a:spcBef>
              <a:spcAft>
                <a:spcPts val="0"/>
              </a:spcAft>
              <a:buSzPts val="2200"/>
              <a:buChar char="●"/>
            </a:pPr>
            <a:r>
              <a:rPr lang="en" sz="2200"/>
              <a:t>Must be called by other </a:t>
            </a:r>
            <a:r>
              <a:rPr lang="en" sz="2200">
                <a:latin typeface="Courier New"/>
                <a:ea typeface="Courier New"/>
                <a:cs typeface="Courier New"/>
                <a:sym typeface="Courier New"/>
              </a:rPr>
              <a:t>suspend</a:t>
            </a:r>
            <a:r>
              <a:rPr lang="en" sz="2200"/>
              <a:t> functions or coroutines </a:t>
            </a:r>
            <a:endParaRPr sz="2200"/>
          </a:p>
        </p:txBody>
      </p:sp>
      <p:sp>
        <p:nvSpPr>
          <p:cNvPr id="361" name="Google Shape;361;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2" name="Google Shape;362;p52"/>
          <p:cNvPicPr preferRelativeResize="0"/>
          <p:nvPr/>
        </p:nvPicPr>
        <p:blipFill>
          <a:blip r:embed="rId3">
            <a:alphaModFix/>
          </a:blip>
          <a:stretch>
            <a:fillRect/>
          </a:stretch>
        </p:blipFill>
        <p:spPr>
          <a:xfrm>
            <a:off x="523075" y="2943600"/>
            <a:ext cx="6274725" cy="109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Suspend and resume</a:t>
            </a:r>
            <a:endParaRPr/>
          </a:p>
        </p:txBody>
      </p:sp>
      <p:sp>
        <p:nvSpPr>
          <p:cNvPr id="368" name="Google Shape;368;p53"/>
          <p:cNvSpPr txBox="1"/>
          <p:nvPr>
            <p:ph idx="1" type="body"/>
          </p:nvPr>
        </p:nvSpPr>
        <p:spPr>
          <a:xfrm>
            <a:off x="311700" y="1487000"/>
            <a:ext cx="8520600" cy="280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ourier New"/>
              <a:buChar char="●"/>
            </a:pPr>
            <a:r>
              <a:rPr lang="en" sz="2200">
                <a:latin typeface="Courier New"/>
                <a:ea typeface="Courier New"/>
                <a:cs typeface="Courier New"/>
                <a:sym typeface="Courier New"/>
              </a:rPr>
              <a:t>suspend</a:t>
            </a:r>
            <a:endParaRPr sz="2200">
              <a:latin typeface="Courier New"/>
              <a:ea typeface="Courier New"/>
              <a:cs typeface="Courier New"/>
              <a:sym typeface="Courier New"/>
            </a:endParaRPr>
          </a:p>
          <a:p>
            <a:pPr indent="0" lvl="0" marL="457200" rtl="0" algn="l">
              <a:spcBef>
                <a:spcPts val="1000"/>
              </a:spcBef>
              <a:spcAft>
                <a:spcPts val="0"/>
              </a:spcAft>
              <a:buNone/>
            </a:pPr>
            <a:r>
              <a:rPr lang="en" sz="2200"/>
              <a:t>Pauses execution of current coroutine and saves local variables </a:t>
            </a:r>
            <a:endParaRPr sz="2200"/>
          </a:p>
          <a:p>
            <a:pPr indent="-368300" lvl="0" marL="457200" rtl="0" algn="l">
              <a:spcBef>
                <a:spcPts val="1000"/>
              </a:spcBef>
              <a:spcAft>
                <a:spcPts val="0"/>
              </a:spcAft>
              <a:buSzPts val="2200"/>
              <a:buFont typeface="Courier New"/>
              <a:buChar char="●"/>
            </a:pPr>
            <a:r>
              <a:rPr lang="en" sz="2200">
                <a:latin typeface="Courier New"/>
                <a:ea typeface="Courier New"/>
                <a:cs typeface="Courier New"/>
                <a:sym typeface="Courier New"/>
              </a:rPr>
              <a:t>resume</a:t>
            </a:r>
            <a:endParaRPr sz="2200">
              <a:latin typeface="Courier New"/>
              <a:ea typeface="Courier New"/>
              <a:cs typeface="Courier New"/>
              <a:sym typeface="Courier New"/>
            </a:endParaRPr>
          </a:p>
          <a:p>
            <a:pPr indent="0" lvl="0" marL="457200" rtl="0" algn="l">
              <a:spcBef>
                <a:spcPts val="1000"/>
              </a:spcBef>
              <a:spcAft>
                <a:spcPts val="1000"/>
              </a:spcAft>
              <a:buNone/>
            </a:pPr>
            <a:r>
              <a:rPr lang="en" sz="2200"/>
              <a:t>Automatically loads saved state and continues execution from the point the code was suspended</a:t>
            </a:r>
            <a:endParaRPr sz="2200"/>
          </a:p>
        </p:txBody>
      </p:sp>
      <p:sp>
        <p:nvSpPr>
          <p:cNvPr id="369" name="Google Shape;369;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75" name="Google Shape;375;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6" name="Google Shape;376;p54"/>
          <p:cNvPicPr preferRelativeResize="0"/>
          <p:nvPr/>
        </p:nvPicPr>
        <p:blipFill>
          <a:blip r:embed="rId3">
            <a:alphaModFix/>
          </a:blip>
          <a:stretch>
            <a:fillRect/>
          </a:stretch>
        </p:blipFill>
        <p:spPr>
          <a:xfrm>
            <a:off x="1611625" y="1076275"/>
            <a:ext cx="5920740" cy="33364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suspend modifier to DAO methods</a:t>
            </a:r>
            <a:endParaRPr/>
          </a:p>
        </p:txBody>
      </p:sp>
      <p:sp>
        <p:nvSpPr>
          <p:cNvPr id="382" name="Google Shape;382;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55"/>
          <p:cNvSpPr txBox="1"/>
          <p:nvPr>
            <p:ph idx="1" type="body"/>
          </p:nvPr>
        </p:nvSpPr>
        <p:spPr>
          <a:xfrm>
            <a:off x="311700" y="1074950"/>
            <a:ext cx="8520600" cy="327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@Dao</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interface</a:t>
            </a:r>
            <a:r>
              <a:rPr lang="en" sz="1800">
                <a:latin typeface="Consolas"/>
                <a:ea typeface="Consolas"/>
                <a:cs typeface="Consolas"/>
                <a:sym typeface="Consolas"/>
              </a:rPr>
              <a:t> ColorDao {</a:t>
            </a:r>
            <a:endParaRPr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@Query</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"SELECT * FROM colors"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getAll(): Array&lt;Color&gt;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@Insert</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insert(</a:t>
            </a:r>
            <a:r>
              <a:rPr lang="en" sz="1800">
                <a:solidFill>
                  <a:srgbClr val="3F51B5"/>
                </a:solidFill>
                <a:latin typeface="Consolas"/>
                <a:ea typeface="Consolas"/>
                <a:cs typeface="Consolas"/>
                <a:sym typeface="Consolas"/>
              </a:rPr>
              <a:t>vararg</a:t>
            </a:r>
            <a:r>
              <a:rPr lang="en" sz="1800">
                <a:latin typeface="Consolas"/>
                <a:ea typeface="Consolas"/>
                <a:cs typeface="Consolas"/>
                <a:sym typeface="Consolas"/>
              </a:rPr>
              <a:t> 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@Update</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update(color: Color)</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@Delete</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100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suspend</a:t>
            </a:r>
            <a:r>
              <a:rPr lang="en" sz="1800">
                <a:solidFill>
                  <a:srgbClr val="3F51B5"/>
                </a:solidFill>
                <a:latin typeface="Consolas"/>
                <a:ea typeface="Consolas"/>
                <a:cs typeface="Consolas"/>
                <a:sym typeface="Consolas"/>
              </a:rPr>
              <a:t> fun</a:t>
            </a:r>
            <a:r>
              <a:rPr lang="en" sz="1800">
                <a:latin typeface="Consolas"/>
                <a:ea typeface="Consolas"/>
                <a:cs typeface="Consolas"/>
                <a:sym typeface="Consolas"/>
              </a:rPr>
              <a:t> delete(color: Color)</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store data in an Android app</a:t>
            </a:r>
            <a:endParaRPr/>
          </a:p>
        </p:txBody>
      </p:sp>
      <p:sp>
        <p:nvSpPr>
          <p:cNvPr id="99" name="Google Shape;99;p20"/>
          <p:cNvSpPr txBox="1"/>
          <p:nvPr>
            <p:ph idx="1" type="body"/>
          </p:nvPr>
        </p:nvSpPr>
        <p:spPr>
          <a:xfrm>
            <a:off x="311700" y="1514750"/>
            <a:ext cx="8520600" cy="2755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App-specific storage</a:t>
            </a:r>
            <a:endParaRPr sz="2200"/>
          </a:p>
          <a:p>
            <a:pPr indent="-368300" lvl="0" marL="457200" rtl="0" algn="l">
              <a:lnSpc>
                <a:spcPct val="150000"/>
              </a:lnSpc>
              <a:spcBef>
                <a:spcPts val="0"/>
              </a:spcBef>
              <a:spcAft>
                <a:spcPts val="0"/>
              </a:spcAft>
              <a:buSzPts val="2200"/>
              <a:buChar char="●"/>
            </a:pPr>
            <a:r>
              <a:rPr lang="en" sz="2200"/>
              <a:t>Shared storage (files to be shared with other apps)</a:t>
            </a:r>
            <a:endParaRPr sz="2200"/>
          </a:p>
          <a:p>
            <a:pPr indent="-368300" lvl="0" marL="457200" rtl="0" algn="l">
              <a:lnSpc>
                <a:spcPct val="150000"/>
              </a:lnSpc>
              <a:spcBef>
                <a:spcPts val="0"/>
              </a:spcBef>
              <a:spcAft>
                <a:spcPts val="0"/>
              </a:spcAft>
              <a:buSzPts val="2200"/>
              <a:buChar char="●"/>
            </a:pPr>
            <a:r>
              <a:rPr lang="en" sz="2200"/>
              <a:t>Preferences</a:t>
            </a:r>
            <a:endParaRPr sz="2200"/>
          </a:p>
          <a:p>
            <a:pPr indent="-368300" lvl="0" marL="457200" rtl="0" algn="l">
              <a:lnSpc>
                <a:spcPct val="150000"/>
              </a:lnSpc>
              <a:spcBef>
                <a:spcPts val="0"/>
              </a:spcBef>
              <a:spcAft>
                <a:spcPts val="0"/>
              </a:spcAft>
              <a:buSzPts val="2200"/>
              <a:buChar char="●"/>
            </a:pPr>
            <a:r>
              <a:rPr lang="en" sz="2200"/>
              <a:t>Databases</a:t>
            </a:r>
            <a:endParaRPr sz="2200">
              <a:latin typeface="Courier New"/>
              <a:ea typeface="Courier New"/>
              <a:cs typeface="Courier New"/>
              <a:sym typeface="Courier New"/>
            </a:endParaRPr>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where coroutines run</a:t>
            </a:r>
            <a:endParaRPr/>
          </a:p>
        </p:txBody>
      </p:sp>
      <p:sp>
        <p:nvSpPr>
          <p:cNvPr id="389" name="Google Shape;389;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90" name="Google Shape;390;p56"/>
          <p:cNvGraphicFramePr/>
          <p:nvPr/>
        </p:nvGraphicFramePr>
        <p:xfrm>
          <a:off x="429488" y="1597288"/>
          <a:ext cx="3000000" cy="3000000"/>
        </p:xfrm>
        <a:graphic>
          <a:graphicData uri="http://schemas.openxmlformats.org/drawingml/2006/table">
            <a:tbl>
              <a:tblPr>
                <a:noFill/>
                <a:tableStyleId>{51C6F436-B850-4E68-836F-D1D739F040FD}</a:tableStyleId>
              </a:tblPr>
              <a:tblGrid>
                <a:gridCol w="2761675"/>
                <a:gridCol w="2761675"/>
                <a:gridCol w="2761675"/>
              </a:tblGrid>
              <a:tr h="437975">
                <a:tc>
                  <a:txBody>
                    <a:bodyPr/>
                    <a:lstStyle/>
                    <a:p>
                      <a:pPr indent="0" lvl="0" marL="0" rtl="0" algn="l">
                        <a:spcBef>
                          <a:spcPts val="0"/>
                        </a:spcBef>
                        <a:spcAft>
                          <a:spcPts val="600"/>
                        </a:spcAft>
                        <a:buNone/>
                      </a:pPr>
                      <a:r>
                        <a:rPr b="1" lang="en" sz="1800">
                          <a:latin typeface="Roboto"/>
                          <a:ea typeface="Roboto"/>
                          <a:cs typeface="Roboto"/>
                          <a:sym typeface="Roboto"/>
                        </a:rPr>
                        <a:t>Dispatcher</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Description of work</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Examples of work</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634975">
                <a:tc>
                  <a:txBody>
                    <a:bodyPr/>
                    <a:lstStyle/>
                    <a:p>
                      <a:pPr indent="0" lvl="0" marL="0" rtl="0" algn="l">
                        <a:spcBef>
                          <a:spcPts val="0"/>
                        </a:spcBef>
                        <a:spcAft>
                          <a:spcPts val="600"/>
                        </a:spcAft>
                        <a:buNone/>
                      </a:pPr>
                      <a:r>
                        <a:rPr lang="en" sz="1800">
                          <a:latin typeface="Courier New"/>
                          <a:ea typeface="Courier New"/>
                          <a:cs typeface="Courier New"/>
                          <a:sym typeface="Courier New"/>
                        </a:rPr>
                        <a:t>Dispatchers.Main</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UI and nonblocking (short) tasks</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Updating LiveData, calling suspend functions</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7975">
                <a:tc>
                  <a:txBody>
                    <a:bodyPr/>
                    <a:lstStyle/>
                    <a:p>
                      <a:pPr indent="0" lvl="0" marL="0" rtl="0" algn="l">
                        <a:spcBef>
                          <a:spcPts val="0"/>
                        </a:spcBef>
                        <a:spcAft>
                          <a:spcPts val="600"/>
                        </a:spcAft>
                        <a:buNone/>
                      </a:pPr>
                      <a:r>
                        <a:rPr lang="en" sz="1800">
                          <a:latin typeface="Courier New"/>
                          <a:ea typeface="Courier New"/>
                          <a:cs typeface="Courier New"/>
                          <a:sym typeface="Courier New"/>
                        </a:rPr>
                        <a:t>Dispatchers.IO</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Network and disk tasks</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Database, file IO</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7975">
                <a:tc>
                  <a:txBody>
                    <a:bodyPr/>
                    <a:lstStyle/>
                    <a:p>
                      <a:pPr indent="0" lvl="0" marL="0" rtl="0" algn="l">
                        <a:spcBef>
                          <a:spcPts val="0"/>
                        </a:spcBef>
                        <a:spcAft>
                          <a:spcPts val="600"/>
                        </a:spcAft>
                        <a:buNone/>
                      </a:pPr>
                      <a:r>
                        <a:rPr lang="en" sz="1800">
                          <a:latin typeface="Courier New"/>
                          <a:ea typeface="Courier New"/>
                          <a:cs typeface="Courier New"/>
                          <a:sym typeface="Courier New"/>
                        </a:rPr>
                        <a:t>Dispatchers.Default</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CPU intensive</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Parsing JSON</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withContext</a:t>
            </a:r>
            <a:endParaRPr/>
          </a:p>
        </p:txBody>
      </p:sp>
      <p:sp>
        <p:nvSpPr>
          <p:cNvPr id="396" name="Google Shape;396;p57"/>
          <p:cNvSpPr txBox="1"/>
          <p:nvPr>
            <p:ph idx="1" type="body"/>
          </p:nvPr>
        </p:nvSpPr>
        <p:spPr>
          <a:xfrm>
            <a:off x="311700" y="121050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suspend fun get</a:t>
            </a:r>
            <a:r>
              <a:rPr lang="en" sz="1800">
                <a:latin typeface="Consolas"/>
                <a:ea typeface="Consolas"/>
                <a:cs typeface="Consolas"/>
                <a:sym typeface="Consolas"/>
              </a:rPr>
              <a:t>(url: 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Start on Dispatchers.Main</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withContext(Dispatchers.IO)</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Switches to Dispatchers.IO</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D81B60"/>
                </a:solidFill>
                <a:latin typeface="Consolas"/>
                <a:ea typeface="Consolas"/>
                <a:cs typeface="Consolas"/>
                <a:sym typeface="Consolas"/>
              </a:rPr>
              <a:t>        // Perform blocking network IO here</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Returns to Dispatchers.Main</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97" name="Google Shape;397;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CoroutineScope</a:t>
            </a:r>
            <a:endParaRPr/>
          </a:p>
        </p:txBody>
      </p:sp>
      <p:sp>
        <p:nvSpPr>
          <p:cNvPr id="403" name="Google Shape;403;p58"/>
          <p:cNvSpPr txBox="1"/>
          <p:nvPr>
            <p:ph idx="1" type="body"/>
          </p:nvPr>
        </p:nvSpPr>
        <p:spPr>
          <a:xfrm>
            <a:off x="311700" y="1153575"/>
            <a:ext cx="8520600" cy="21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Coroutines must run in a </a:t>
            </a:r>
            <a:r>
              <a:rPr lang="en" sz="2000">
                <a:latin typeface="Courier New"/>
                <a:ea typeface="Courier New"/>
                <a:cs typeface="Courier New"/>
                <a:sym typeface="Courier New"/>
              </a:rPr>
              <a:t>CoroutineScope</a:t>
            </a:r>
            <a:r>
              <a:rPr lang="en" sz="2000"/>
              <a:t>:</a:t>
            </a:r>
            <a:endParaRPr sz="2000"/>
          </a:p>
          <a:p>
            <a:pPr indent="-355600" lvl="0" marL="457200" rtl="0" algn="l">
              <a:spcBef>
                <a:spcPts val="1000"/>
              </a:spcBef>
              <a:spcAft>
                <a:spcPts val="0"/>
              </a:spcAft>
              <a:buSzPts val="2000"/>
              <a:buChar char="●"/>
            </a:pPr>
            <a:r>
              <a:rPr lang="en" sz="2000"/>
              <a:t>Keeps track of all coroutines started in it (even suspended ones) </a:t>
            </a:r>
            <a:endParaRPr sz="2000"/>
          </a:p>
          <a:p>
            <a:pPr indent="-355600" lvl="0" marL="457200" rtl="0" algn="l">
              <a:spcBef>
                <a:spcPts val="1000"/>
              </a:spcBef>
              <a:spcAft>
                <a:spcPts val="0"/>
              </a:spcAft>
              <a:buSzPts val="2000"/>
              <a:buChar char="●"/>
            </a:pPr>
            <a:r>
              <a:rPr lang="en" sz="2000"/>
              <a:t>Provides a way to cancel coroutines in a scope </a:t>
            </a:r>
            <a:endParaRPr sz="2000"/>
          </a:p>
          <a:p>
            <a:pPr indent="-355600" lvl="0" marL="457200" rtl="0" algn="l">
              <a:spcBef>
                <a:spcPts val="1000"/>
              </a:spcBef>
              <a:spcAft>
                <a:spcPts val="0"/>
              </a:spcAft>
              <a:buSzPts val="2000"/>
              <a:buChar char="●"/>
            </a:pPr>
            <a:r>
              <a:rPr lang="en" sz="2000"/>
              <a:t>Provides a bridge between regular functions and coroutines</a:t>
            </a:r>
            <a:endParaRPr sz="2000"/>
          </a:p>
          <a:p>
            <a:pPr indent="0" lvl="0" marL="457200" rtl="0" algn="l">
              <a:spcBef>
                <a:spcPts val="1000"/>
              </a:spcBef>
              <a:spcAft>
                <a:spcPts val="0"/>
              </a:spcAft>
              <a:buNone/>
            </a:pPr>
            <a:r>
              <a:t/>
            </a:r>
            <a:endParaRPr sz="2000"/>
          </a:p>
          <a:p>
            <a:pPr indent="0" lvl="0" marL="457200" rtl="0" algn="l">
              <a:spcBef>
                <a:spcPts val="1000"/>
              </a:spcBef>
              <a:spcAft>
                <a:spcPts val="1000"/>
              </a:spcAft>
              <a:buNone/>
            </a:pPr>
            <a:r>
              <a:t/>
            </a:r>
            <a:endParaRPr sz="2000">
              <a:latin typeface="Courier New"/>
              <a:ea typeface="Courier New"/>
              <a:cs typeface="Courier New"/>
              <a:sym typeface="Courier New"/>
            </a:endParaRPr>
          </a:p>
        </p:txBody>
      </p:sp>
      <p:sp>
        <p:nvSpPr>
          <p:cNvPr id="404" name="Google Shape;404;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8"/>
          <p:cNvSpPr txBox="1"/>
          <p:nvPr/>
        </p:nvSpPr>
        <p:spPr>
          <a:xfrm>
            <a:off x="1977975" y="3142224"/>
            <a:ext cx="5709900" cy="1401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Courier New"/>
                <a:ea typeface="Courier New"/>
                <a:cs typeface="Courier New"/>
                <a:sym typeface="Courier New"/>
              </a:rPr>
              <a:t>GlobalScope</a:t>
            </a:r>
            <a:endParaRPr sz="2000">
              <a:solidFill>
                <a:schemeClr val="dk1"/>
              </a:solidFill>
              <a:latin typeface="Courier New"/>
              <a:ea typeface="Courier New"/>
              <a:cs typeface="Courier New"/>
              <a:sym typeface="Courier New"/>
            </a:endParaRPr>
          </a:p>
          <a:p>
            <a:pPr indent="0" lvl="0" marL="457200" rtl="0" algn="l">
              <a:lnSpc>
                <a:spcPct val="115000"/>
              </a:lnSpc>
              <a:spcBef>
                <a:spcPts val="500"/>
              </a:spcBef>
              <a:spcAft>
                <a:spcPts val="0"/>
              </a:spcAft>
              <a:buNone/>
            </a:pPr>
            <a:r>
              <a:rPr lang="en" sz="2000">
                <a:solidFill>
                  <a:schemeClr val="dk1"/>
                </a:solidFill>
                <a:latin typeface="Courier New"/>
                <a:ea typeface="Courier New"/>
                <a:cs typeface="Courier New"/>
                <a:sym typeface="Courier New"/>
              </a:rPr>
              <a:t>ViewModel</a:t>
            </a:r>
            <a:r>
              <a:rPr lang="en" sz="2000">
                <a:solidFill>
                  <a:schemeClr val="dk1"/>
                </a:solidFill>
                <a:latin typeface="Roboto"/>
                <a:ea typeface="Roboto"/>
                <a:cs typeface="Roboto"/>
                <a:sym typeface="Roboto"/>
              </a:rPr>
              <a:t> has </a:t>
            </a:r>
            <a:r>
              <a:rPr lang="en" sz="2000">
                <a:solidFill>
                  <a:schemeClr val="dk1"/>
                </a:solidFill>
                <a:latin typeface="Courier New"/>
                <a:ea typeface="Courier New"/>
                <a:cs typeface="Courier New"/>
                <a:sym typeface="Courier New"/>
              </a:rPr>
              <a:t>viewModelScope</a:t>
            </a:r>
            <a:endParaRPr sz="2000">
              <a:solidFill>
                <a:schemeClr val="dk1"/>
              </a:solidFill>
              <a:latin typeface="Courier New"/>
              <a:ea typeface="Courier New"/>
              <a:cs typeface="Courier New"/>
              <a:sym typeface="Courier New"/>
            </a:endParaRPr>
          </a:p>
          <a:p>
            <a:pPr indent="0" lvl="0" marL="457200" rtl="0" algn="l">
              <a:lnSpc>
                <a:spcPct val="115000"/>
              </a:lnSpc>
              <a:spcBef>
                <a:spcPts val="500"/>
              </a:spcBef>
              <a:spcAft>
                <a:spcPts val="500"/>
              </a:spcAft>
              <a:buNone/>
            </a:pPr>
            <a:r>
              <a:rPr lang="en" sz="2000">
                <a:solidFill>
                  <a:schemeClr val="dk1"/>
                </a:solidFill>
                <a:latin typeface="Courier New"/>
                <a:ea typeface="Courier New"/>
                <a:cs typeface="Courier New"/>
                <a:sym typeface="Courier New"/>
              </a:rPr>
              <a:t>Lifecycle</a:t>
            </a:r>
            <a:r>
              <a:rPr lang="en" sz="2000">
                <a:solidFill>
                  <a:schemeClr val="dk1"/>
                </a:solidFill>
                <a:latin typeface="Roboto"/>
                <a:ea typeface="Roboto"/>
                <a:cs typeface="Roboto"/>
                <a:sym typeface="Roboto"/>
              </a:rPr>
              <a:t> has </a:t>
            </a:r>
            <a:r>
              <a:rPr lang="en" sz="2000">
                <a:solidFill>
                  <a:schemeClr val="dk1"/>
                </a:solidFill>
                <a:latin typeface="Courier New"/>
                <a:ea typeface="Courier New"/>
                <a:cs typeface="Courier New"/>
                <a:sym typeface="Courier New"/>
              </a:rPr>
              <a:t>lifecycleScope</a:t>
            </a:r>
            <a:endParaRPr sz="1200"/>
          </a:p>
        </p:txBody>
      </p:sp>
      <p:sp>
        <p:nvSpPr>
          <p:cNvPr id="406" name="Google Shape;406;p58"/>
          <p:cNvSpPr txBox="1"/>
          <p:nvPr/>
        </p:nvSpPr>
        <p:spPr>
          <a:xfrm>
            <a:off x="758000" y="3133325"/>
            <a:ext cx="15561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Examples:</a:t>
            </a:r>
            <a:endParaRPr sz="20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new coroutines</a:t>
            </a:r>
            <a:endParaRPr/>
          </a:p>
        </p:txBody>
      </p:sp>
      <p:sp>
        <p:nvSpPr>
          <p:cNvPr id="412" name="Google Shape;412;p59"/>
          <p:cNvSpPr txBox="1"/>
          <p:nvPr>
            <p:ph idx="1" type="body"/>
          </p:nvPr>
        </p:nvSpPr>
        <p:spPr>
          <a:xfrm>
            <a:off x="326975" y="1235700"/>
            <a:ext cx="8520600" cy="32814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Font typeface="Consolas"/>
              <a:buChar char="●"/>
            </a:pPr>
            <a:r>
              <a:rPr lang="en" sz="2200">
                <a:latin typeface="Courier New"/>
                <a:ea typeface="Courier New"/>
                <a:cs typeface="Courier New"/>
                <a:sym typeface="Courier New"/>
              </a:rPr>
              <a:t>launch</a:t>
            </a:r>
            <a:r>
              <a:rPr lang="en" sz="2200"/>
              <a:t> - no result needed </a:t>
            </a:r>
            <a:endParaRPr sz="2200"/>
          </a:p>
          <a:p>
            <a:pPr indent="0" lvl="0" marL="457200" rtl="0" algn="l">
              <a:lnSpc>
                <a:spcPct val="115000"/>
              </a:lnSpc>
              <a:spcBef>
                <a:spcPts val="0"/>
              </a:spcBef>
              <a:spcAft>
                <a:spcPts val="0"/>
              </a:spcAft>
              <a:buNone/>
            </a:pPr>
            <a:r>
              <a:rPr lang="en" sz="2000">
                <a:solidFill>
                  <a:srgbClr val="3F51B5"/>
                </a:solidFill>
                <a:latin typeface="Consolas"/>
                <a:ea typeface="Consolas"/>
                <a:cs typeface="Consolas"/>
                <a:sym typeface="Consolas"/>
              </a:rPr>
              <a:t>fun</a:t>
            </a:r>
            <a:r>
              <a:rPr lang="en" sz="2000">
                <a:solidFill>
                  <a:schemeClr val="dk1"/>
                </a:solidFill>
                <a:latin typeface="Consolas"/>
                <a:ea typeface="Consolas"/>
                <a:cs typeface="Consolas"/>
                <a:sym typeface="Consolas"/>
              </a:rPr>
              <a:t> loadUI() {</a:t>
            </a:r>
            <a:endParaRPr sz="20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None/>
            </a:pPr>
            <a:r>
              <a:rPr lang="en" sz="2000">
                <a:solidFill>
                  <a:schemeClr val="dk1"/>
                </a:solidFill>
                <a:latin typeface="Consolas"/>
                <a:ea typeface="Consolas"/>
                <a:cs typeface="Consolas"/>
                <a:sym typeface="Consolas"/>
              </a:rPr>
              <a:t>    launch {</a:t>
            </a:r>
            <a:endParaRPr sz="20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None/>
            </a:pPr>
            <a:r>
              <a:rPr lang="en" sz="2000">
                <a:solidFill>
                  <a:schemeClr val="dk1"/>
                </a:solidFill>
                <a:latin typeface="Consolas"/>
                <a:ea typeface="Consolas"/>
                <a:cs typeface="Consolas"/>
                <a:sym typeface="Consolas"/>
              </a:rPr>
              <a:t>       </a:t>
            </a:r>
            <a:r>
              <a:rPr lang="en" sz="2000">
                <a:solidFill>
                  <a:schemeClr val="dk1"/>
                </a:solidFill>
                <a:latin typeface="Consolas"/>
                <a:ea typeface="Consolas"/>
                <a:cs typeface="Consolas"/>
                <a:sym typeface="Consolas"/>
              </a:rPr>
              <a:t> fetchDocs()</a:t>
            </a:r>
            <a:endParaRPr sz="20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457200" rtl="0" algn="l">
              <a:lnSpc>
                <a:spcPct val="115000"/>
              </a:lnSpc>
              <a:spcBef>
                <a:spcPts val="0"/>
              </a:spcBef>
              <a:spcAft>
                <a:spcPts val="0"/>
              </a:spcAft>
              <a:buNone/>
            </a:pPr>
            <a:r>
              <a:rPr lang="en" sz="2000">
                <a:solidFill>
                  <a:schemeClr val="dk1"/>
                </a:solidFill>
                <a:latin typeface="Consolas"/>
                <a:ea typeface="Consolas"/>
                <a:cs typeface="Consolas"/>
                <a:sym typeface="Consolas"/>
              </a:rPr>
              <a:t>}</a:t>
            </a:r>
            <a:endParaRPr sz="2000">
              <a:latin typeface="Consolas"/>
              <a:ea typeface="Consolas"/>
              <a:cs typeface="Consolas"/>
              <a:sym typeface="Consolas"/>
            </a:endParaRPr>
          </a:p>
          <a:p>
            <a:pPr indent="-368300" lvl="0" marL="457200" rtl="0" algn="l">
              <a:lnSpc>
                <a:spcPct val="150000"/>
              </a:lnSpc>
              <a:spcBef>
                <a:spcPts val="1000"/>
              </a:spcBef>
              <a:spcAft>
                <a:spcPts val="0"/>
              </a:spcAft>
              <a:buSzPts val="2200"/>
              <a:buFont typeface="Consolas"/>
              <a:buChar char="●"/>
            </a:pPr>
            <a:r>
              <a:rPr lang="en" sz="2200">
                <a:latin typeface="Courier New"/>
                <a:ea typeface="Courier New"/>
                <a:cs typeface="Courier New"/>
                <a:sym typeface="Courier New"/>
              </a:rPr>
              <a:t>async</a:t>
            </a:r>
            <a:r>
              <a:rPr lang="en" sz="2200"/>
              <a:t> - can return a result</a:t>
            </a:r>
            <a:endParaRPr sz="2200"/>
          </a:p>
        </p:txBody>
      </p:sp>
      <p:sp>
        <p:nvSpPr>
          <p:cNvPr id="413" name="Google Shape;41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ViewModelScope</a:t>
            </a:r>
            <a:endParaRPr/>
          </a:p>
        </p:txBody>
      </p:sp>
      <p:sp>
        <p:nvSpPr>
          <p:cNvPr id="419" name="Google Shape;419;p60"/>
          <p:cNvSpPr txBox="1"/>
          <p:nvPr>
            <p:ph idx="1" type="body"/>
          </p:nvPr>
        </p:nvSpPr>
        <p:spPr>
          <a:xfrm>
            <a:off x="311700" y="1472650"/>
            <a:ext cx="8520600" cy="28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MyViewModel: ViewModel()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r>
              <a:rPr b="1" lang="en" sz="1800">
                <a:latin typeface="Consolas"/>
                <a:ea typeface="Consolas"/>
                <a:cs typeface="Consolas"/>
                <a:sym typeface="Consolas"/>
              </a:rPr>
              <a:t>viewModelScope</a:t>
            </a:r>
            <a:r>
              <a:rPr lang="en" sz="1800">
                <a:latin typeface="Consolas"/>
                <a:ea typeface="Consolas"/>
                <a:cs typeface="Consolas"/>
                <a:sym typeface="Consolas"/>
              </a:rPr>
              <a:t>.</a:t>
            </a:r>
            <a:r>
              <a:rPr lang="en" sz="1800">
                <a:latin typeface="Consolas"/>
                <a:ea typeface="Consolas"/>
                <a:cs typeface="Consolas"/>
                <a:sym typeface="Consolas"/>
              </a:rPr>
              <a:t>launch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 Coroutine that will be canceled</a:t>
            </a:r>
            <a:endParaRPr sz="1800">
              <a:solidFill>
                <a:srgbClr val="D81B60"/>
              </a:solidFill>
              <a:latin typeface="Consolas"/>
              <a:ea typeface="Consolas"/>
              <a:cs typeface="Consolas"/>
              <a:sym typeface="Consolas"/>
            </a:endParaRPr>
          </a:p>
          <a:p>
            <a:pPr indent="0" lvl="0" marL="0" rtl="0" algn="l">
              <a:spcBef>
                <a:spcPts val="0"/>
              </a:spcBef>
              <a:spcAft>
                <a:spcPts val="0"/>
              </a:spcAft>
              <a:buNone/>
            </a:pPr>
            <a:r>
              <a:rPr lang="en" sz="1800">
                <a:solidFill>
                  <a:srgbClr val="D81B60"/>
                </a:solidFill>
                <a:latin typeface="Consolas"/>
                <a:ea typeface="Consolas"/>
                <a:cs typeface="Consolas"/>
                <a:sym typeface="Consolas"/>
              </a:rPr>
              <a:t>            // when the ViewModel is cleared</a:t>
            </a:r>
            <a:endParaRPr sz="1800">
              <a:solidFill>
                <a:srgbClr val="D81B60"/>
              </a:solidFill>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0" name="Google Shape;420;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viewModelScope</a:t>
            </a:r>
            <a:endParaRPr/>
          </a:p>
        </p:txBody>
      </p:sp>
      <p:sp>
        <p:nvSpPr>
          <p:cNvPr id="426" name="Google Shape;426;p61"/>
          <p:cNvSpPr txBox="1"/>
          <p:nvPr>
            <p:ph idx="1" type="body"/>
          </p:nvPr>
        </p:nvSpPr>
        <p:spPr>
          <a:xfrm>
            <a:off x="247825" y="1330875"/>
            <a:ext cx="8520600" cy="264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ColorViewModel(</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dao: ColorDao, application: Application)</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 AndroidViewModel(application)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save(color: Color) {</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   </a:t>
            </a:r>
            <a:r>
              <a:rPr b="1" lang="en" sz="1800">
                <a:latin typeface="Consolas"/>
                <a:ea typeface="Consolas"/>
                <a:cs typeface="Consolas"/>
                <a:sym typeface="Consolas"/>
              </a:rPr>
              <a:t>viewModelScope.launch</a:t>
            </a:r>
            <a:r>
              <a:rPr lang="en" sz="1800">
                <a:latin typeface="Consolas"/>
                <a:ea typeface="Consolas"/>
                <a:cs typeface="Consolas"/>
                <a:sym typeface="Consolas"/>
              </a:rPr>
              <a:t> {</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colorDao.insert(color)</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457200" rtl="0" algn="l">
              <a:lnSpc>
                <a:spcPct val="100000"/>
              </a:lnSpc>
              <a:spcBef>
                <a:spcPts val="595"/>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457200" rtl="0" algn="l">
              <a:lnSpc>
                <a:spcPct val="100000"/>
              </a:lnSpc>
              <a:spcBef>
                <a:spcPts val="595"/>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27" name="Google Shape;427;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6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Testing databases</a:t>
            </a:r>
            <a:endParaRPr b="1" sz="5200">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dependencies</a:t>
            </a:r>
            <a:endParaRPr/>
          </a:p>
        </p:txBody>
      </p:sp>
      <p:sp>
        <p:nvSpPr>
          <p:cNvPr id="439" name="Google Shape;439;p63"/>
          <p:cNvSpPr txBox="1"/>
          <p:nvPr>
            <p:ph idx="1" type="body"/>
          </p:nvPr>
        </p:nvSpPr>
        <p:spPr>
          <a:xfrm>
            <a:off x="103050" y="1025675"/>
            <a:ext cx="9040800" cy="361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android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defaultConfig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testInstrumentationRunner </a:t>
            </a:r>
            <a:r>
              <a:rPr lang="en" sz="1700">
                <a:solidFill>
                  <a:srgbClr val="388E3C"/>
                </a:solidFill>
                <a:latin typeface="Consolas"/>
                <a:ea typeface="Consolas"/>
                <a:cs typeface="Consolas"/>
                <a:sym typeface="Consolas"/>
              </a:rPr>
              <a:t>"androidx.test.runner</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rgbClr val="388E3C"/>
                </a:solidFill>
                <a:latin typeface="Consolas"/>
                <a:ea typeface="Consolas"/>
                <a:cs typeface="Consolas"/>
                <a:sym typeface="Consolas"/>
              </a:rPr>
              <a:t>         .AndroidJUnitRunner"</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testInstrumentationRunnerArguments clearPackageData: </a:t>
            </a:r>
            <a:r>
              <a:rPr lang="en" sz="1700">
                <a:solidFill>
                  <a:srgbClr val="388E3C"/>
                </a:solidFill>
                <a:latin typeface="Consolas"/>
                <a:ea typeface="Consolas"/>
                <a:cs typeface="Consolas"/>
                <a:sym typeface="Consolas"/>
              </a:rPr>
              <a:t>'true'</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1000"/>
              </a:spcBef>
              <a:spcAft>
                <a:spcPts val="0"/>
              </a:spcAft>
              <a:buClr>
                <a:schemeClr val="dk1"/>
              </a:buClr>
              <a:buSzPts val="1100"/>
              <a:buFont typeface="Arial"/>
              <a:buNone/>
            </a:pPr>
            <a:r>
              <a:rPr lang="en" sz="1700">
                <a:latin typeface="Consolas"/>
                <a:ea typeface="Consolas"/>
                <a:cs typeface="Consolas"/>
                <a:sym typeface="Consolas"/>
              </a:rPr>
              <a:t>dependencies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testImplementation </a:t>
            </a:r>
            <a:r>
              <a:rPr lang="en" sz="1700">
                <a:solidFill>
                  <a:srgbClr val="388E3C"/>
                </a:solidFill>
                <a:latin typeface="Consolas"/>
                <a:ea typeface="Consolas"/>
                <a:cs typeface="Consolas"/>
                <a:sym typeface="Consolas"/>
              </a:rPr>
              <a:t>'junit:junit:4.12'</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androidTestImplementation </a:t>
            </a:r>
            <a:r>
              <a:rPr lang="en" sz="1700">
                <a:solidFill>
                  <a:srgbClr val="388E3C"/>
                </a:solidFill>
                <a:latin typeface="Consolas"/>
                <a:ea typeface="Consolas"/>
                <a:cs typeface="Consolas"/>
                <a:sym typeface="Consolas"/>
              </a:rPr>
              <a:t>'androidx.test.ext:junit:1.1.0'</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androidTestImplementation </a:t>
            </a:r>
            <a:r>
              <a:rPr lang="en" sz="1700">
                <a:solidFill>
                  <a:srgbClr val="388E3C"/>
                </a:solidFill>
                <a:latin typeface="Consolas"/>
                <a:ea typeface="Consolas"/>
                <a:cs typeface="Consolas"/>
                <a:sym typeface="Consolas"/>
              </a:rPr>
              <a:t>'androidx.test.espresso:espresso-core:3.1.1'</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40" name="Google Shape;440;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Android code</a:t>
            </a:r>
            <a:endParaRPr/>
          </a:p>
        </p:txBody>
      </p:sp>
      <p:sp>
        <p:nvSpPr>
          <p:cNvPr id="446" name="Google Shape;446;p64"/>
          <p:cNvSpPr txBox="1"/>
          <p:nvPr>
            <p:ph idx="1" type="body"/>
          </p:nvPr>
        </p:nvSpPr>
        <p:spPr>
          <a:xfrm>
            <a:off x="311700" y="1680350"/>
            <a:ext cx="8520600" cy="22263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Font typeface="Noto Sans Symbols"/>
              <a:buChar char="●"/>
            </a:pPr>
            <a:r>
              <a:rPr lang="en" sz="2200">
                <a:solidFill>
                  <a:schemeClr val="dk1"/>
                </a:solidFill>
                <a:latin typeface="Courier New"/>
                <a:ea typeface="Courier New"/>
                <a:cs typeface="Courier New"/>
                <a:sym typeface="Courier New"/>
              </a:rPr>
              <a:t>@RunWith(AndroidJUnit4::</a:t>
            </a:r>
            <a:r>
              <a:rPr lang="en" sz="2200">
                <a:solidFill>
                  <a:srgbClr val="3F51B5"/>
                </a:solidFill>
                <a:latin typeface="Courier New"/>
                <a:ea typeface="Courier New"/>
                <a:cs typeface="Courier New"/>
                <a:sym typeface="Courier New"/>
              </a:rPr>
              <a:t>class</a:t>
            </a:r>
            <a:r>
              <a:rPr lang="en"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indent="-368300" lvl="0" marL="457200" rtl="0" algn="l">
              <a:lnSpc>
                <a:spcPct val="100000"/>
              </a:lnSpc>
              <a:spcBef>
                <a:spcPts val="600"/>
              </a:spcBef>
              <a:spcAft>
                <a:spcPts val="0"/>
              </a:spcAft>
              <a:buClr>
                <a:schemeClr val="dk1"/>
              </a:buClr>
              <a:buSzPts val="2200"/>
              <a:buFont typeface="Noto Sans Symbols"/>
              <a:buChar char="●"/>
            </a:pPr>
            <a:r>
              <a:rPr lang="en" sz="2200">
                <a:solidFill>
                  <a:srgbClr val="9C27B0"/>
                </a:solidFill>
                <a:latin typeface="Courier New"/>
                <a:ea typeface="Courier New"/>
                <a:cs typeface="Courier New"/>
                <a:sym typeface="Courier New"/>
              </a:rPr>
              <a:t>@Before</a:t>
            </a:r>
            <a:r>
              <a:rPr lang="en"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indent="-368300" lvl="0" marL="457200" rtl="0" algn="l">
              <a:lnSpc>
                <a:spcPct val="100000"/>
              </a:lnSpc>
              <a:spcBef>
                <a:spcPts val="600"/>
              </a:spcBef>
              <a:spcAft>
                <a:spcPts val="0"/>
              </a:spcAft>
              <a:buClr>
                <a:schemeClr val="dk1"/>
              </a:buClr>
              <a:buSzPts val="2200"/>
              <a:buFont typeface="Noto Sans Symbols"/>
              <a:buChar char="●"/>
            </a:pPr>
            <a:r>
              <a:rPr lang="en" sz="2200">
                <a:solidFill>
                  <a:srgbClr val="9C27B0"/>
                </a:solidFill>
                <a:latin typeface="Courier New"/>
                <a:ea typeface="Courier New"/>
                <a:cs typeface="Courier New"/>
                <a:sym typeface="Courier New"/>
              </a:rPr>
              <a:t>@After</a:t>
            </a:r>
            <a:r>
              <a:rPr lang="en"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indent="-368300" lvl="0" marL="457200" rtl="0" algn="l">
              <a:lnSpc>
                <a:spcPct val="100000"/>
              </a:lnSpc>
              <a:spcBef>
                <a:spcPts val="600"/>
              </a:spcBef>
              <a:spcAft>
                <a:spcPts val="600"/>
              </a:spcAft>
              <a:buClr>
                <a:schemeClr val="dk1"/>
              </a:buClr>
              <a:buSzPts val="2200"/>
              <a:buFont typeface="Noto Sans Symbols"/>
              <a:buChar char="●"/>
            </a:pPr>
            <a:r>
              <a:rPr lang="en" sz="2200">
                <a:solidFill>
                  <a:srgbClr val="9C27B0"/>
                </a:solidFill>
                <a:latin typeface="Courier New"/>
                <a:ea typeface="Courier New"/>
                <a:cs typeface="Courier New"/>
                <a:sym typeface="Courier New"/>
              </a:rPr>
              <a:t>@Test</a:t>
            </a:r>
            <a:r>
              <a:rPr lang="en" sz="2200">
                <a:solidFill>
                  <a:schemeClr val="dk1"/>
                </a:solidFill>
                <a:latin typeface="Courier New"/>
                <a:ea typeface="Courier New"/>
                <a:cs typeface="Courier New"/>
                <a:sym typeface="Courier New"/>
              </a:rPr>
              <a:t> </a:t>
            </a:r>
            <a:endParaRPr sz="2200">
              <a:latin typeface="Courier New"/>
              <a:ea typeface="Courier New"/>
              <a:cs typeface="Courier New"/>
              <a:sym typeface="Courier New"/>
            </a:endParaRPr>
          </a:p>
        </p:txBody>
      </p:sp>
      <p:sp>
        <p:nvSpPr>
          <p:cNvPr id="447" name="Google Shape;447;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test class</a:t>
            </a:r>
            <a:endParaRPr/>
          </a:p>
        </p:txBody>
      </p:sp>
      <p:sp>
        <p:nvSpPr>
          <p:cNvPr id="453" name="Google Shape;453;p65"/>
          <p:cNvSpPr txBox="1"/>
          <p:nvPr>
            <p:ph idx="1" type="body"/>
          </p:nvPr>
        </p:nvSpPr>
        <p:spPr>
          <a:xfrm>
            <a:off x="311700" y="122875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9C27B0"/>
                </a:solidFill>
                <a:latin typeface="Consolas"/>
                <a:ea typeface="Consolas"/>
                <a:cs typeface="Consolas"/>
                <a:sym typeface="Consolas"/>
              </a:rPr>
              <a:t>@RunWith</a:t>
            </a:r>
            <a:r>
              <a:rPr lang="en" sz="1800">
                <a:latin typeface="Consolas"/>
                <a:ea typeface="Consolas"/>
                <a:cs typeface="Consolas"/>
                <a:sym typeface="Consolas"/>
              </a:rPr>
              <a:t>(AndroidJUnit4::</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DatabaseTest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lateinit val</a:t>
            </a:r>
            <a:r>
              <a:rPr lang="en" sz="1800">
                <a:latin typeface="Consolas"/>
                <a:ea typeface="Consolas"/>
                <a:cs typeface="Consolas"/>
                <a:sym typeface="Consolas"/>
              </a:rPr>
              <a:t> colorDao: ColorDao</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lateinit val</a:t>
            </a:r>
            <a:r>
              <a:rPr lang="en" sz="1800">
                <a:latin typeface="Consolas"/>
                <a:ea typeface="Consolas"/>
                <a:cs typeface="Consolas"/>
                <a:sym typeface="Consolas"/>
              </a:rPr>
              <a:t> db: ColorDatabase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red = Color(hex = </a:t>
            </a:r>
            <a:r>
              <a:rPr lang="en" sz="1800">
                <a:solidFill>
                  <a:srgbClr val="388E3C"/>
                </a:solidFill>
                <a:latin typeface="Consolas"/>
                <a:ea typeface="Consolas"/>
                <a:cs typeface="Consolas"/>
                <a:sym typeface="Consolas"/>
              </a:rPr>
              <a:t>"#FF0000"</a:t>
            </a:r>
            <a:r>
              <a:rPr lang="en" sz="1800">
                <a:latin typeface="Consolas"/>
                <a:ea typeface="Consolas"/>
                <a:cs typeface="Consolas"/>
                <a:sym typeface="Consolas"/>
              </a:rPr>
              <a:t>, name = </a:t>
            </a:r>
            <a:r>
              <a:rPr lang="en" sz="1800">
                <a:solidFill>
                  <a:srgbClr val="388E3C"/>
                </a:solidFill>
                <a:latin typeface="Consolas"/>
                <a:ea typeface="Consolas"/>
                <a:cs typeface="Consolas"/>
                <a:sym typeface="Consolas"/>
              </a:rPr>
              <a:t>"red"</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green = Color(hex = </a:t>
            </a:r>
            <a:r>
              <a:rPr lang="en" sz="1800">
                <a:solidFill>
                  <a:srgbClr val="388E3C"/>
                </a:solidFill>
                <a:latin typeface="Consolas"/>
                <a:ea typeface="Consolas"/>
                <a:cs typeface="Consolas"/>
                <a:sym typeface="Consolas"/>
              </a:rPr>
              <a:t>"#00FF00"</a:t>
            </a:r>
            <a:r>
              <a:rPr lang="en" sz="1800">
                <a:latin typeface="Consolas"/>
                <a:ea typeface="Consolas"/>
                <a:cs typeface="Consolas"/>
                <a:sym typeface="Consolas"/>
              </a:rPr>
              <a:t>, name = </a:t>
            </a:r>
            <a:r>
              <a:rPr lang="en" sz="1800">
                <a:solidFill>
                  <a:srgbClr val="388E3C"/>
                </a:solidFill>
                <a:latin typeface="Consolas"/>
                <a:ea typeface="Consolas"/>
                <a:cs typeface="Consolas"/>
                <a:sym typeface="Consolas"/>
              </a:rPr>
              <a:t>"green"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blue = Color(hex = </a:t>
            </a:r>
            <a:r>
              <a:rPr lang="en" sz="1800">
                <a:solidFill>
                  <a:srgbClr val="388E3C"/>
                </a:solidFill>
                <a:latin typeface="Consolas"/>
                <a:ea typeface="Consolas"/>
                <a:cs typeface="Consolas"/>
                <a:sym typeface="Consolas"/>
              </a:rPr>
              <a:t>"#0000FF"</a:t>
            </a:r>
            <a:r>
              <a:rPr lang="en" sz="1800">
                <a:latin typeface="Consolas"/>
                <a:ea typeface="Consolas"/>
                <a:cs typeface="Consolas"/>
                <a:sym typeface="Consolas"/>
              </a:rPr>
              <a:t>, name = </a:t>
            </a:r>
            <a:r>
              <a:rPr lang="en" sz="1800">
                <a:solidFill>
                  <a:srgbClr val="388E3C"/>
                </a:solidFill>
                <a:latin typeface="Consolas"/>
                <a:ea typeface="Consolas"/>
                <a:cs typeface="Consolas"/>
                <a:sym typeface="Consolas"/>
              </a:rPr>
              <a:t>"blue"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454" name="Google Shape;45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database?</a:t>
            </a:r>
            <a:endParaRPr/>
          </a:p>
        </p:txBody>
      </p:sp>
      <p:sp>
        <p:nvSpPr>
          <p:cNvPr id="106" name="Google Shape;106;p21"/>
          <p:cNvSpPr txBox="1"/>
          <p:nvPr>
            <p:ph idx="1" type="body"/>
          </p:nvPr>
        </p:nvSpPr>
        <p:spPr>
          <a:xfrm>
            <a:off x="311700" y="1228675"/>
            <a:ext cx="84522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Collection of structured data that can be easily accessed, searched, and organized</a:t>
            </a:r>
            <a:r>
              <a:rPr lang="en" sz="2200">
                <a:solidFill>
                  <a:schemeClr val="dk1"/>
                </a:solidFill>
              </a:rPr>
              <a:t>, consisting of:</a:t>
            </a:r>
            <a:endParaRPr sz="2200"/>
          </a:p>
        </p:txBody>
      </p:sp>
      <p:sp>
        <p:nvSpPr>
          <p:cNvPr id="107" name="Google Shape;107;p21"/>
          <p:cNvSpPr txBox="1"/>
          <p:nvPr>
            <p:ph idx="12" type="sldNum"/>
          </p:nvPr>
        </p:nvSpPr>
        <p:spPr>
          <a:xfrm>
            <a:off x="8172308" y="4631704"/>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8" name="Google Shape;108;p21"/>
          <p:cNvGraphicFramePr/>
          <p:nvPr/>
        </p:nvGraphicFramePr>
        <p:xfrm>
          <a:off x="3906600" y="2778913"/>
          <a:ext cx="3000000" cy="3000000"/>
        </p:xfrm>
        <a:graphic>
          <a:graphicData uri="http://schemas.openxmlformats.org/drawingml/2006/table">
            <a:tbl>
              <a:tblPr>
                <a:noFill/>
                <a:tableStyleId>{51C6F436-B850-4E68-836F-D1D739F040FD}</a:tableStyleId>
              </a:tblPr>
              <a:tblGrid>
                <a:gridCol w="1987075"/>
              </a:tblGrid>
              <a:tr h="346600">
                <a:tc>
                  <a:txBody>
                    <a:bodyPr/>
                    <a:lstStyle/>
                    <a:p>
                      <a:pPr indent="0" lvl="0" marL="0" rtl="0" algn="ctr">
                        <a:spcBef>
                          <a:spcPts val="0"/>
                        </a:spcBef>
                        <a:spcAft>
                          <a:spcPts val="0"/>
                        </a:spcAft>
                        <a:buNone/>
                      </a:pPr>
                      <a:r>
                        <a:rPr b="1" lang="en">
                          <a:solidFill>
                            <a:srgbClr val="FFFFFF"/>
                          </a:solidFill>
                        </a:rPr>
                        <a:t>person</a:t>
                      </a:r>
                      <a:endParaRPr b="1">
                        <a:solidFill>
                          <a:srgbClr val="FFFFFF"/>
                        </a:solidFill>
                      </a:endParaRPr>
                    </a:p>
                  </a:txBody>
                  <a:tcPr marT="91425" marB="91425" marR="91425" marL="91425">
                    <a:solidFill>
                      <a:srgbClr val="4285F4"/>
                    </a:solidFill>
                  </a:tcPr>
                </a:tc>
              </a:tr>
              <a:tr h="1190725">
                <a:tc>
                  <a:txBody>
                    <a:bodyPr/>
                    <a:lstStyle/>
                    <a:p>
                      <a:pPr indent="0" lvl="0" marL="0" rtl="0" algn="l">
                        <a:spcBef>
                          <a:spcPts val="0"/>
                        </a:spcBef>
                        <a:spcAft>
                          <a:spcPts val="0"/>
                        </a:spcAft>
                        <a:buNone/>
                      </a:pPr>
                      <a:r>
                        <a:rPr b="1" lang="en"/>
                        <a:t>_id</a:t>
                      </a:r>
                      <a:endParaRPr b="1"/>
                    </a:p>
                    <a:p>
                      <a:pPr indent="0" lvl="0" marL="0" rtl="0" algn="l">
                        <a:spcBef>
                          <a:spcPts val="0"/>
                        </a:spcBef>
                        <a:spcAft>
                          <a:spcPts val="0"/>
                        </a:spcAft>
                        <a:buNone/>
                      </a:pPr>
                      <a:r>
                        <a:rPr b="1" lang="en"/>
                        <a:t>name</a:t>
                      </a:r>
                      <a:endParaRPr/>
                    </a:p>
                    <a:p>
                      <a:pPr indent="0" lvl="0" marL="0" rtl="0" algn="l">
                        <a:spcBef>
                          <a:spcPts val="0"/>
                        </a:spcBef>
                        <a:spcAft>
                          <a:spcPts val="0"/>
                        </a:spcAft>
                        <a:buNone/>
                      </a:pPr>
                      <a:r>
                        <a:rPr b="1" lang="en"/>
                        <a:t>age</a:t>
                      </a:r>
                      <a:endParaRPr b="1"/>
                    </a:p>
                    <a:p>
                      <a:pPr indent="0" lvl="0" marL="0" rtl="0" algn="l">
                        <a:spcBef>
                          <a:spcPts val="0"/>
                        </a:spcBef>
                        <a:spcAft>
                          <a:spcPts val="0"/>
                        </a:spcAft>
                        <a:buNone/>
                      </a:pPr>
                      <a:r>
                        <a:rPr b="1" lang="en"/>
                        <a:t>email</a:t>
                      </a:r>
                      <a:endParaRPr b="1"/>
                    </a:p>
                  </a:txBody>
                  <a:tcPr marT="91425" marB="91425" marR="91425" marL="91425"/>
                </a:tc>
              </a:tr>
            </a:tbl>
          </a:graphicData>
        </a:graphic>
      </p:graphicFrame>
      <p:graphicFrame>
        <p:nvGraphicFramePr>
          <p:cNvPr id="109" name="Google Shape;109;p21"/>
          <p:cNvGraphicFramePr/>
          <p:nvPr/>
        </p:nvGraphicFramePr>
        <p:xfrm>
          <a:off x="6293600" y="2778913"/>
          <a:ext cx="3000000" cy="3000000"/>
        </p:xfrm>
        <a:graphic>
          <a:graphicData uri="http://schemas.openxmlformats.org/drawingml/2006/table">
            <a:tbl>
              <a:tblPr>
                <a:noFill/>
                <a:tableStyleId>{51C6F436-B850-4E68-836F-D1D739F040FD}</a:tableStyleId>
              </a:tblPr>
              <a:tblGrid>
                <a:gridCol w="1987075"/>
              </a:tblGrid>
              <a:tr h="331250">
                <a:tc>
                  <a:txBody>
                    <a:bodyPr/>
                    <a:lstStyle/>
                    <a:p>
                      <a:pPr indent="0" lvl="0" marL="0" rtl="0" algn="ctr">
                        <a:spcBef>
                          <a:spcPts val="0"/>
                        </a:spcBef>
                        <a:spcAft>
                          <a:spcPts val="0"/>
                        </a:spcAft>
                        <a:buNone/>
                      </a:pPr>
                      <a:r>
                        <a:rPr b="1" lang="en">
                          <a:solidFill>
                            <a:srgbClr val="FFFFFF"/>
                          </a:solidFill>
                        </a:rPr>
                        <a:t>car</a:t>
                      </a:r>
                      <a:endParaRPr b="1">
                        <a:solidFill>
                          <a:srgbClr val="FFFFFF"/>
                        </a:solidFill>
                      </a:endParaRPr>
                    </a:p>
                  </a:txBody>
                  <a:tcPr marT="91425" marB="91425" marR="91425" marL="91425">
                    <a:solidFill>
                      <a:srgbClr val="C5221F"/>
                    </a:solidFill>
                  </a:tcPr>
                </a:tc>
              </a:tr>
              <a:tr h="1144925">
                <a:tc>
                  <a:txBody>
                    <a:bodyPr/>
                    <a:lstStyle/>
                    <a:p>
                      <a:pPr indent="0" lvl="0" marL="0" rtl="0" algn="l">
                        <a:spcBef>
                          <a:spcPts val="0"/>
                        </a:spcBef>
                        <a:spcAft>
                          <a:spcPts val="0"/>
                        </a:spcAft>
                        <a:buNone/>
                      </a:pPr>
                      <a:r>
                        <a:rPr b="1" lang="en"/>
                        <a:t>_id</a:t>
                      </a:r>
                      <a:endParaRPr b="1"/>
                    </a:p>
                    <a:p>
                      <a:pPr indent="0" lvl="0" marL="0" rtl="0" algn="l">
                        <a:spcBef>
                          <a:spcPts val="0"/>
                        </a:spcBef>
                        <a:spcAft>
                          <a:spcPts val="0"/>
                        </a:spcAft>
                        <a:buNone/>
                      </a:pPr>
                      <a:r>
                        <a:rPr b="1" lang="en"/>
                        <a:t>make</a:t>
                      </a:r>
                      <a:endParaRPr b="1"/>
                    </a:p>
                    <a:p>
                      <a:pPr indent="0" lvl="0" marL="0" rtl="0" algn="l">
                        <a:spcBef>
                          <a:spcPts val="0"/>
                        </a:spcBef>
                        <a:spcAft>
                          <a:spcPts val="0"/>
                        </a:spcAft>
                        <a:buNone/>
                      </a:pPr>
                      <a:r>
                        <a:rPr b="1" lang="en"/>
                        <a:t>model</a:t>
                      </a:r>
                      <a:endParaRPr b="1"/>
                    </a:p>
                    <a:p>
                      <a:pPr indent="0" lvl="0" marL="0" rtl="0" algn="l">
                        <a:spcBef>
                          <a:spcPts val="0"/>
                        </a:spcBef>
                        <a:spcAft>
                          <a:spcPts val="0"/>
                        </a:spcAft>
                        <a:buNone/>
                      </a:pPr>
                      <a:r>
                        <a:rPr b="1" lang="en"/>
                        <a:t>year</a:t>
                      </a:r>
                      <a:endParaRPr b="1"/>
                    </a:p>
                  </a:txBody>
                  <a:tcPr marT="91425" marB="91425" marR="91425" marL="91425"/>
                </a:tc>
              </a:tr>
            </a:tbl>
          </a:graphicData>
        </a:graphic>
      </p:graphicFrame>
      <p:sp>
        <p:nvSpPr>
          <p:cNvPr id="110" name="Google Shape;110;p21"/>
          <p:cNvSpPr txBox="1"/>
          <p:nvPr/>
        </p:nvSpPr>
        <p:spPr>
          <a:xfrm>
            <a:off x="3914500" y="2232488"/>
            <a:ext cx="4377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Example Database</a:t>
            </a:r>
            <a:endParaRPr b="1" sz="1800">
              <a:latin typeface="Roboto"/>
              <a:ea typeface="Roboto"/>
              <a:cs typeface="Roboto"/>
              <a:sym typeface="Roboto"/>
            </a:endParaRPr>
          </a:p>
        </p:txBody>
      </p:sp>
      <p:sp>
        <p:nvSpPr>
          <p:cNvPr id="111" name="Google Shape;111;p21"/>
          <p:cNvSpPr txBox="1"/>
          <p:nvPr/>
        </p:nvSpPr>
        <p:spPr>
          <a:xfrm>
            <a:off x="311700" y="2205100"/>
            <a:ext cx="3000000" cy="2157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6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Tables </a:t>
            </a:r>
            <a:endParaRPr sz="2200">
              <a:solidFill>
                <a:schemeClr val="dk1"/>
              </a:solidFill>
              <a:latin typeface="Roboto"/>
              <a:ea typeface="Roboto"/>
              <a:cs typeface="Roboto"/>
              <a:sym typeface="Roboto"/>
            </a:endParaRPr>
          </a:p>
          <a:p>
            <a:pPr indent="-368300" lvl="0" marL="457200" rtl="0" algn="l">
              <a:lnSpc>
                <a:spcPct val="15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Rows </a:t>
            </a:r>
            <a:endParaRPr sz="2200">
              <a:solidFill>
                <a:schemeClr val="dk1"/>
              </a:solidFill>
              <a:latin typeface="Roboto"/>
              <a:ea typeface="Roboto"/>
              <a:cs typeface="Roboto"/>
              <a:sym typeface="Roboto"/>
            </a:endParaRPr>
          </a:p>
          <a:p>
            <a:pPr indent="-368300" lvl="0" marL="457200" rtl="0" algn="l">
              <a:lnSpc>
                <a:spcPct val="15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Columns </a:t>
            </a:r>
            <a:endParaRPr/>
          </a:p>
        </p:txBody>
      </p:sp>
      <p:sp>
        <p:nvSpPr>
          <p:cNvPr id="112" name="Google Shape;112;p21"/>
          <p:cNvSpPr/>
          <p:nvPr/>
        </p:nvSpPr>
        <p:spPr>
          <a:xfrm>
            <a:off x="3700700" y="2276625"/>
            <a:ext cx="4768800" cy="22392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Create and close database for each test </a:t>
            </a:r>
            <a:endParaRPr sz="3500"/>
          </a:p>
        </p:txBody>
      </p:sp>
      <p:sp>
        <p:nvSpPr>
          <p:cNvPr id="460" name="Google Shape;460;p66"/>
          <p:cNvSpPr txBox="1"/>
          <p:nvPr>
            <p:ph idx="1" type="body"/>
          </p:nvPr>
        </p:nvSpPr>
        <p:spPr>
          <a:xfrm>
            <a:off x="311700" y="1518750"/>
            <a:ext cx="8685000" cy="31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50">
                <a:solidFill>
                  <a:srgbClr val="9C27B0"/>
                </a:solidFill>
                <a:latin typeface="Consolas"/>
                <a:ea typeface="Consolas"/>
                <a:cs typeface="Consolas"/>
                <a:sym typeface="Consolas"/>
              </a:rPr>
              <a:t>@Before</a:t>
            </a:r>
            <a:endParaRPr sz="165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solidFill>
                  <a:srgbClr val="3F51B5"/>
                </a:solidFill>
                <a:latin typeface="Consolas"/>
                <a:ea typeface="Consolas"/>
                <a:cs typeface="Consolas"/>
                <a:sym typeface="Consolas"/>
              </a:rPr>
              <a:t>fun</a:t>
            </a:r>
            <a:r>
              <a:rPr lang="en" sz="1650">
                <a:latin typeface="Consolas"/>
                <a:ea typeface="Consolas"/>
                <a:cs typeface="Consolas"/>
                <a:sym typeface="Consolas"/>
              </a:rPr>
              <a:t> createDb() {</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a:t>
            </a:r>
            <a:r>
              <a:rPr lang="en" sz="1650">
                <a:solidFill>
                  <a:srgbClr val="3F51B5"/>
                </a:solidFill>
                <a:latin typeface="Consolas"/>
                <a:ea typeface="Consolas"/>
                <a:cs typeface="Consolas"/>
                <a:sym typeface="Consolas"/>
              </a:rPr>
              <a:t>val</a:t>
            </a:r>
            <a:r>
              <a:rPr lang="en" sz="1650">
                <a:latin typeface="Consolas"/>
                <a:ea typeface="Consolas"/>
                <a:cs typeface="Consolas"/>
                <a:sym typeface="Consolas"/>
              </a:rPr>
              <a:t> context: Context = ApplicationProvider.getApplicationContext()</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db = Room.inMemoryDatabaseBuilder(context, ColorDatabase::</a:t>
            </a:r>
            <a:r>
              <a:rPr lang="en" sz="1650">
                <a:solidFill>
                  <a:srgbClr val="3F51B5"/>
                </a:solidFill>
                <a:latin typeface="Consolas"/>
                <a:ea typeface="Consolas"/>
                <a:cs typeface="Consolas"/>
                <a:sym typeface="Consolas"/>
              </a:rPr>
              <a:t>class</a:t>
            </a:r>
            <a:r>
              <a:rPr lang="en" sz="1650">
                <a:latin typeface="Consolas"/>
                <a:ea typeface="Consolas"/>
                <a:cs typeface="Consolas"/>
                <a:sym typeface="Consolas"/>
              </a:rPr>
              <a:t>.java)</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.allowMainThreadQueries()</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.build()</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    colorDao = db.colorDao()</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latin typeface="Consolas"/>
                <a:ea typeface="Consolas"/>
                <a:cs typeface="Consolas"/>
                <a:sym typeface="Consolas"/>
              </a:rPr>
              <a:t>}</a:t>
            </a:r>
            <a:endParaRPr sz="165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650">
                <a:solidFill>
                  <a:srgbClr val="9C27B0"/>
                </a:solidFill>
                <a:latin typeface="Consolas"/>
                <a:ea typeface="Consolas"/>
                <a:cs typeface="Consolas"/>
                <a:sym typeface="Consolas"/>
              </a:rPr>
              <a:t>@After</a:t>
            </a:r>
            <a:endParaRPr sz="165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solidFill>
                  <a:srgbClr val="9C27B0"/>
                </a:solidFill>
                <a:latin typeface="Consolas"/>
                <a:ea typeface="Consolas"/>
                <a:cs typeface="Consolas"/>
                <a:sym typeface="Consolas"/>
              </a:rPr>
              <a:t>@Throws</a:t>
            </a:r>
            <a:r>
              <a:rPr lang="en" sz="1650">
                <a:latin typeface="Consolas"/>
                <a:ea typeface="Consolas"/>
                <a:cs typeface="Consolas"/>
                <a:sym typeface="Consolas"/>
              </a:rPr>
              <a:t>(IOException::</a:t>
            </a:r>
            <a:r>
              <a:rPr lang="en" sz="1650">
                <a:solidFill>
                  <a:srgbClr val="3F51B5"/>
                </a:solidFill>
                <a:latin typeface="Consolas"/>
                <a:ea typeface="Consolas"/>
                <a:cs typeface="Consolas"/>
                <a:sym typeface="Consolas"/>
              </a:rPr>
              <a:t>class</a:t>
            </a:r>
            <a:r>
              <a:rPr lang="en" sz="1650">
                <a:latin typeface="Consolas"/>
                <a:ea typeface="Consolas"/>
                <a:cs typeface="Consolas"/>
                <a:sym typeface="Consolas"/>
              </a:rPr>
              <a:t>)</a:t>
            </a:r>
            <a:endParaRPr sz="165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50">
                <a:solidFill>
                  <a:srgbClr val="3F51B5"/>
                </a:solidFill>
                <a:latin typeface="Consolas"/>
                <a:ea typeface="Consolas"/>
                <a:cs typeface="Consolas"/>
                <a:sym typeface="Consolas"/>
              </a:rPr>
              <a:t>fun</a:t>
            </a:r>
            <a:r>
              <a:rPr lang="en" sz="1650">
                <a:latin typeface="Consolas"/>
                <a:ea typeface="Consolas"/>
                <a:cs typeface="Consolas"/>
                <a:sym typeface="Consolas"/>
              </a:rPr>
              <a:t> closeDb() = db.close()</a:t>
            </a:r>
            <a:endParaRPr sz="165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650">
              <a:latin typeface="Consolas"/>
              <a:ea typeface="Consolas"/>
              <a:cs typeface="Consolas"/>
              <a:sym typeface="Consolas"/>
            </a:endParaRPr>
          </a:p>
        </p:txBody>
      </p:sp>
      <p:sp>
        <p:nvSpPr>
          <p:cNvPr id="461" name="Google Shape;461;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2" name="Google Shape;462;p66"/>
          <p:cNvSpPr txBox="1"/>
          <p:nvPr/>
        </p:nvSpPr>
        <p:spPr>
          <a:xfrm>
            <a:off x="342900" y="1081400"/>
            <a:ext cx="55161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DatabaseTest.kt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Test insert and retrieve from a database</a:t>
            </a:r>
            <a:endParaRPr sz="3500"/>
          </a:p>
        </p:txBody>
      </p:sp>
      <p:sp>
        <p:nvSpPr>
          <p:cNvPr id="468" name="Google Shape;468;p67"/>
          <p:cNvSpPr txBox="1"/>
          <p:nvPr>
            <p:ph idx="1" type="body"/>
          </p:nvPr>
        </p:nvSpPr>
        <p:spPr>
          <a:xfrm>
            <a:off x="311700" y="1469900"/>
            <a:ext cx="8520600" cy="285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In </a:t>
            </a:r>
            <a:r>
              <a:rPr lang="en" sz="1800">
                <a:solidFill>
                  <a:schemeClr val="dk1"/>
                </a:solidFill>
                <a:latin typeface="Courier New"/>
                <a:ea typeface="Courier New"/>
                <a:cs typeface="Courier New"/>
                <a:sym typeface="Courier New"/>
              </a:rPr>
              <a:t>DatabaseTest.kt</a:t>
            </a:r>
            <a:r>
              <a:rPr lang="en" sz="1800">
                <a:solidFill>
                  <a:schemeClr val="dk1"/>
                </a:solidFill>
              </a:rPr>
              <a:t>:</a:t>
            </a:r>
            <a:endParaRPr sz="18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@Test</a:t>
            </a:r>
            <a:endParaRPr sz="1800">
              <a:solidFill>
                <a:srgbClr val="9C27B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9C27B0"/>
                </a:solidFill>
                <a:latin typeface="Consolas"/>
                <a:ea typeface="Consolas"/>
                <a:cs typeface="Consolas"/>
                <a:sym typeface="Consolas"/>
              </a:rPr>
              <a:t>@Throws</a:t>
            </a:r>
            <a:r>
              <a:rPr lang="en" sz="1800">
                <a:latin typeface="Consolas"/>
                <a:ea typeface="Consolas"/>
                <a:cs typeface="Consolas"/>
                <a:sym typeface="Consolas"/>
              </a:rPr>
              <a:t>(Exception::</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insertAndRetrieve()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colorDao.insert(red, green, blue)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colors = colorDao.getAll()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assert(colors.size == </a:t>
            </a:r>
            <a:r>
              <a:rPr lang="en" sz="1800">
                <a:solidFill>
                  <a:srgbClr val="D81B60"/>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469" name="Google Shape;469;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6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81" name="Google Shape;481;p69"/>
          <p:cNvSpPr txBox="1"/>
          <p:nvPr>
            <p:ph idx="1" type="body"/>
          </p:nvPr>
        </p:nvSpPr>
        <p:spPr>
          <a:xfrm>
            <a:off x="311700" y="1106300"/>
            <a:ext cx="8520600" cy="32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9,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Set up and configure a database using the Room library</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a:t>
            </a:r>
            <a:r>
              <a:rPr lang="en" sz="2000">
                <a:solidFill>
                  <a:srgbClr val="1C4587"/>
                </a:solidFill>
                <a:uFill>
                  <a:noFill/>
                </a:uFill>
                <a:hlinkClick action="ppaction://hlinksldjump" r:id="rId4">
                  <a:extLst>
                    <a:ext uri="{A12FA001-AC4F-418D-AE19-62706E023703}">
                      <ahyp:hlinkClr val="tx"/>
                    </a:ext>
                  </a:extLst>
                </a:hlinkClick>
              </a:rPr>
              <a:t> coroutines for asynchronous programming</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Use coroutines with Room</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Test a database</a:t>
            </a:r>
            <a:endParaRPr sz="2000">
              <a:solidFill>
                <a:srgbClr val="1C4587"/>
              </a:solidFill>
            </a:endParaRPr>
          </a:p>
        </p:txBody>
      </p:sp>
      <p:sp>
        <p:nvSpPr>
          <p:cNvPr id="482" name="Google Shape;482;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88" name="Google Shape;488;p70"/>
          <p:cNvSpPr txBox="1"/>
          <p:nvPr>
            <p:ph idx="1" type="body"/>
          </p:nvPr>
        </p:nvSpPr>
        <p:spPr>
          <a:xfrm>
            <a:off x="311700" y="995075"/>
            <a:ext cx="8520600" cy="3275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7 Pro-tips for Room</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Room Persistence Library</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SQLite Home Page</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Save data using SQLite</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val="tx"/>
                    </a:ext>
                  </a:extLst>
                </a:hlinkClick>
              </a:rPr>
              <a:t>Coroutines Guide</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val="tx"/>
                    </a:ext>
                  </a:extLst>
                </a:hlinkClick>
              </a:rPr>
              <a:t>Dispatchers - kotlinx-coroutines-core</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9">
                  <a:extLst>
                    <a:ext uri="{A12FA001-AC4F-418D-AE19-62706E023703}">
                      <ahyp:hlinkClr val="tx"/>
                    </a:ext>
                  </a:extLst>
                </a:hlinkClick>
              </a:rPr>
              <a:t>Coroutines on Android (part I): Getting the background</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10">
                  <a:extLst>
                    <a:ext uri="{A12FA001-AC4F-418D-AE19-62706E023703}">
                      <ahyp:hlinkClr val="tx"/>
                    </a:ext>
                  </a:extLst>
                </a:hlinkClick>
              </a:rPr>
              <a:t>Coroutines on Android (part II): Getting started</a:t>
            </a:r>
            <a:r>
              <a:rPr lang="en" sz="2000" u="sng">
                <a:solidFill>
                  <a:schemeClr val="dk1"/>
                </a:solidFill>
              </a:rPr>
              <a:t> </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11">
                  <a:extLst>
                    <a:ext uri="{A12FA001-AC4F-418D-AE19-62706E023703}">
                      <ahyp:hlinkClr val="tx"/>
                    </a:ext>
                  </a:extLst>
                </a:hlinkClick>
              </a:rPr>
              <a:t>Easy Coroutines in Android: viewModelScope</a:t>
            </a:r>
            <a:endParaRPr sz="2000" u="sng">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12">
                  <a:extLst>
                    <a:ext uri="{A12FA001-AC4F-418D-AE19-62706E023703}">
                      <ahyp:hlinkClr val="tx"/>
                    </a:ext>
                  </a:extLst>
                </a:hlinkClick>
              </a:rPr>
              <a:t>Kotlin Coroutines 101</a:t>
            </a:r>
            <a:r>
              <a:rPr lang="en" sz="2000" u="sng">
                <a:solidFill>
                  <a:schemeClr val="dk1"/>
                </a:solidFill>
              </a:rPr>
              <a:t> </a:t>
            </a:r>
            <a:endParaRPr sz="2000" u="sng"/>
          </a:p>
        </p:txBody>
      </p:sp>
      <p:sp>
        <p:nvSpPr>
          <p:cNvPr id="489" name="Google Shape;489;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95" name="Google Shape;495;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71"/>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9: App architecture</a:t>
            </a:r>
            <a:br>
              <a:rPr lang="en" sz="2500" u="sng">
                <a:solidFill>
                  <a:schemeClr val="hlink"/>
                </a:solidFill>
                <a:hlinkClick r:id="rId4"/>
              </a:rPr>
            </a:br>
            <a:r>
              <a:rPr lang="en" sz="2500" u="sng">
                <a:solidFill>
                  <a:schemeClr val="hlink"/>
                </a:solidFill>
                <a:hlinkClick r:id="rId5"/>
              </a:rPr>
              <a:t>(persistence)</a:t>
            </a:r>
            <a:endParaRPr sz="2500">
              <a:solidFill>
                <a:schemeClr val="dk1"/>
              </a:solidFill>
            </a:endParaRPr>
          </a:p>
        </p:txBody>
      </p:sp>
      <p:pic>
        <p:nvPicPr>
          <p:cNvPr id="497" name="Google Shape;497;p71"/>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Structured Query Language (SQL)</a:t>
            </a:r>
            <a:endParaRPr/>
          </a:p>
        </p:txBody>
      </p:sp>
      <p:sp>
        <p:nvSpPr>
          <p:cNvPr id="118" name="Google Shape;118;p22"/>
          <p:cNvSpPr txBox="1"/>
          <p:nvPr>
            <p:ph idx="1" type="body"/>
          </p:nvPr>
        </p:nvSpPr>
        <p:spPr>
          <a:xfrm>
            <a:off x="322500" y="1610000"/>
            <a:ext cx="8520600" cy="28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
          </a:p>
          <a:p>
            <a:pPr indent="-368300" lvl="0" marL="457200" rtl="0" algn="l">
              <a:spcBef>
                <a:spcPts val="1000"/>
              </a:spcBef>
              <a:spcAft>
                <a:spcPts val="0"/>
              </a:spcAft>
              <a:buSzPts val="2200"/>
              <a:buChar char="●"/>
            </a:pPr>
            <a:r>
              <a:rPr lang="en" sz="2200"/>
              <a:t>Create new tables</a:t>
            </a:r>
            <a:endParaRPr sz="2200"/>
          </a:p>
          <a:p>
            <a:pPr indent="-368300" lvl="0" marL="457200" rtl="0" algn="l">
              <a:spcBef>
                <a:spcPts val="1000"/>
              </a:spcBef>
              <a:spcAft>
                <a:spcPts val="0"/>
              </a:spcAft>
              <a:buSzPts val="2200"/>
              <a:buChar char="●"/>
            </a:pPr>
            <a:r>
              <a:rPr lang="en" sz="2200"/>
              <a:t>Query for data</a:t>
            </a:r>
            <a:endParaRPr sz="2200"/>
          </a:p>
          <a:p>
            <a:pPr indent="-368300" lvl="0" marL="457200" rtl="0" algn="l">
              <a:spcBef>
                <a:spcPts val="1000"/>
              </a:spcBef>
              <a:spcAft>
                <a:spcPts val="0"/>
              </a:spcAft>
              <a:buSzPts val="2200"/>
              <a:buChar char="●"/>
            </a:pPr>
            <a:r>
              <a:rPr lang="en" sz="2200"/>
              <a:t>Insert new data</a:t>
            </a:r>
            <a:endParaRPr sz="2200"/>
          </a:p>
          <a:p>
            <a:pPr indent="-368300" lvl="0" marL="457200" rtl="0" algn="l">
              <a:spcBef>
                <a:spcPts val="1000"/>
              </a:spcBef>
              <a:spcAft>
                <a:spcPts val="0"/>
              </a:spcAft>
              <a:buSzPts val="2200"/>
              <a:buChar char="●"/>
            </a:pPr>
            <a:r>
              <a:rPr lang="en" sz="2200"/>
              <a:t>Update data</a:t>
            </a:r>
            <a:endParaRPr sz="2200"/>
          </a:p>
          <a:p>
            <a:pPr indent="-368300" lvl="0" marL="457200" rtl="0" algn="l">
              <a:spcBef>
                <a:spcPts val="1000"/>
              </a:spcBef>
              <a:spcAft>
                <a:spcPts val="1000"/>
              </a:spcAft>
              <a:buSzPts val="2200"/>
              <a:buChar char="●"/>
            </a:pPr>
            <a:r>
              <a:rPr lang="en" sz="2200"/>
              <a:t>Delete data</a:t>
            </a:r>
            <a:endParaRPr sz="2200"/>
          </a:p>
        </p:txBody>
      </p:sp>
      <p:sp>
        <p:nvSpPr>
          <p:cNvPr id="119" name="Google Shape;119;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2"/>
          <p:cNvSpPr txBox="1"/>
          <p:nvPr/>
        </p:nvSpPr>
        <p:spPr>
          <a:xfrm>
            <a:off x="333475" y="1165313"/>
            <a:ext cx="77199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dk1"/>
                </a:solidFill>
                <a:latin typeface="Roboto"/>
                <a:ea typeface="Roboto"/>
                <a:cs typeface="Roboto"/>
                <a:sym typeface="Roboto"/>
              </a:rPr>
              <a:t>Use SQL to access and modify a relational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522525" y="1178100"/>
            <a:ext cx="1719550" cy="3284350"/>
          </a:xfrm>
          <a:prstGeom prst="rect">
            <a:avLst/>
          </a:prstGeom>
          <a:noFill/>
          <a:ln>
            <a:noFill/>
          </a:ln>
        </p:spPr>
      </p:pic>
      <p:sp>
        <p:nvSpPr>
          <p:cNvPr id="126" name="Google Shape;126;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SQLite in Android</a:t>
            </a:r>
            <a:endParaRPr/>
          </a:p>
        </p:txBody>
      </p:sp>
      <p:sp>
        <p:nvSpPr>
          <p:cNvPr id="127" name="Google Shape;127;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3"/>
          <p:cNvSpPr/>
          <p:nvPr/>
        </p:nvSpPr>
        <p:spPr>
          <a:xfrm>
            <a:off x="3139402" y="2915099"/>
            <a:ext cx="1034350" cy="819400"/>
          </a:xfrm>
          <a:prstGeom prst="flowChartMagneticDisk">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txBox="1"/>
          <p:nvPr/>
        </p:nvSpPr>
        <p:spPr>
          <a:xfrm>
            <a:off x="2457177" y="3734488"/>
            <a:ext cx="24159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SQLite database</a:t>
            </a:r>
            <a:endParaRPr sz="1800">
              <a:latin typeface="Roboto"/>
              <a:ea typeface="Roboto"/>
              <a:cs typeface="Roboto"/>
              <a:sym typeface="Roboto"/>
            </a:endParaRPr>
          </a:p>
        </p:txBody>
      </p:sp>
      <p:sp>
        <p:nvSpPr>
          <p:cNvPr id="130" name="Google Shape;130;p23"/>
          <p:cNvSpPr txBox="1"/>
          <p:nvPr/>
        </p:nvSpPr>
        <p:spPr>
          <a:xfrm>
            <a:off x="730107" y="2281674"/>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Your app</a:t>
            </a:r>
            <a:endParaRPr sz="1800">
              <a:solidFill>
                <a:srgbClr val="FFFFFF"/>
              </a:solidFill>
              <a:latin typeface="Roboto"/>
              <a:ea typeface="Roboto"/>
              <a:cs typeface="Roboto"/>
              <a:sym typeface="Roboto"/>
            </a:endParaRPr>
          </a:p>
        </p:txBody>
      </p:sp>
      <p:sp>
        <p:nvSpPr>
          <p:cNvPr id="131" name="Google Shape;131;p23"/>
          <p:cNvSpPr txBox="1"/>
          <p:nvPr/>
        </p:nvSpPr>
        <p:spPr>
          <a:xfrm>
            <a:off x="2588238" y="1654713"/>
            <a:ext cx="15855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Store data</a:t>
            </a:r>
            <a:endParaRPr sz="1800">
              <a:latin typeface="Roboto"/>
              <a:ea typeface="Roboto"/>
              <a:cs typeface="Roboto"/>
              <a:sym typeface="Roboto"/>
            </a:endParaRPr>
          </a:p>
        </p:txBody>
      </p:sp>
      <p:cxnSp>
        <p:nvCxnSpPr>
          <p:cNvPr id="132" name="Google Shape;132;p23"/>
          <p:cNvCxnSpPr/>
          <p:nvPr/>
        </p:nvCxnSpPr>
        <p:spPr>
          <a:xfrm>
            <a:off x="2343150" y="2196200"/>
            <a:ext cx="1251900" cy="631500"/>
          </a:xfrm>
          <a:prstGeom prst="curvedConnector3">
            <a:avLst>
              <a:gd fmla="val 86556" name="adj1"/>
            </a:avLst>
          </a:prstGeom>
          <a:noFill/>
          <a:ln cap="flat" cmpd="sng" w="28575">
            <a:solidFill>
              <a:srgbClr val="08304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SQLite commands</a:t>
            </a:r>
            <a:endParaRPr/>
          </a:p>
        </p:txBody>
      </p:sp>
      <p:sp>
        <p:nvSpPr>
          <p:cNvPr id="138" name="Google Shape;13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4"/>
          <p:cNvSpPr txBox="1"/>
          <p:nvPr>
            <p:ph idx="1" type="body"/>
          </p:nvPr>
        </p:nvSpPr>
        <p:spPr>
          <a:xfrm>
            <a:off x="1719525" y="1243075"/>
            <a:ext cx="7112700" cy="3271200"/>
          </a:xfrm>
          <a:prstGeom prst="rect">
            <a:avLst/>
          </a:prstGeom>
        </p:spPr>
        <p:txBody>
          <a:bodyPr anchorCtr="0" anchor="t" bIns="91425" lIns="91425" spcFirstLastPara="1" rIns="91425" wrap="square" tIns="91425">
            <a:noAutofit/>
          </a:bodyPr>
          <a:lstStyle/>
          <a:p>
            <a:pPr indent="0" lvl="0" marL="0" rtl="0" algn="l">
              <a:lnSpc>
                <a:spcPct val="200000"/>
              </a:lnSpc>
              <a:spcBef>
                <a:spcPts val="500"/>
              </a:spcBef>
              <a:spcAft>
                <a:spcPts val="0"/>
              </a:spcAft>
              <a:buClr>
                <a:schemeClr val="dk1"/>
              </a:buClr>
              <a:buSzPts val="1100"/>
              <a:buFont typeface="Arial"/>
              <a:buNone/>
            </a:pPr>
            <a:r>
              <a:rPr lang="en" sz="1800">
                <a:latin typeface="Courier New"/>
                <a:ea typeface="Courier New"/>
                <a:cs typeface="Courier New"/>
                <a:sym typeface="Courier New"/>
              </a:rPr>
              <a:t>INSERT INTO colors VALUES ("red", "#FF0000");</a:t>
            </a:r>
            <a:r>
              <a:rPr lang="en" sz="1800"/>
              <a:t> </a:t>
            </a:r>
            <a:endParaRPr sz="1800"/>
          </a:p>
          <a:p>
            <a:pPr indent="0" lvl="0" marL="0" rtl="0" algn="l">
              <a:lnSpc>
                <a:spcPct val="200000"/>
              </a:lnSpc>
              <a:spcBef>
                <a:spcPts val="2000"/>
              </a:spcBef>
              <a:spcAft>
                <a:spcPts val="0"/>
              </a:spcAft>
              <a:buClr>
                <a:schemeClr val="dk1"/>
              </a:buClr>
              <a:buSzPts val="1100"/>
              <a:buFont typeface="Arial"/>
              <a:buNone/>
            </a:pPr>
            <a:r>
              <a:rPr lang="en" sz="1800">
                <a:latin typeface="Courier New"/>
                <a:ea typeface="Courier New"/>
                <a:cs typeface="Courier New"/>
                <a:sym typeface="Courier New"/>
              </a:rPr>
              <a:t>SELECT * from colors;</a:t>
            </a:r>
            <a:r>
              <a:rPr lang="en" sz="1800"/>
              <a:t> 		</a:t>
            </a:r>
            <a:endParaRPr sz="1800"/>
          </a:p>
          <a:p>
            <a:pPr indent="0" lvl="0" marL="0" rtl="0" algn="l">
              <a:lnSpc>
                <a:spcPct val="200000"/>
              </a:lnSpc>
              <a:spcBef>
                <a:spcPts val="2000"/>
              </a:spcBef>
              <a:spcAft>
                <a:spcPts val="0"/>
              </a:spcAft>
              <a:buClr>
                <a:schemeClr val="dk1"/>
              </a:buClr>
              <a:buSzPts val="1100"/>
              <a:buFont typeface="Arial"/>
              <a:buNone/>
            </a:pPr>
            <a:r>
              <a:rPr lang="en" sz="1800">
                <a:latin typeface="Courier New"/>
                <a:ea typeface="Courier New"/>
                <a:cs typeface="Courier New"/>
                <a:sym typeface="Courier New"/>
              </a:rPr>
              <a:t>UPDATE colors SET hex="#DD0000" WHERE name="red";</a:t>
            </a:r>
            <a:r>
              <a:rPr lang="en" sz="1800"/>
              <a:t> </a:t>
            </a:r>
            <a:endParaRPr sz="1800"/>
          </a:p>
          <a:p>
            <a:pPr indent="0" lvl="0" marL="0" rtl="0" algn="l">
              <a:lnSpc>
                <a:spcPct val="200000"/>
              </a:lnSpc>
              <a:spcBef>
                <a:spcPts val="2000"/>
              </a:spcBef>
              <a:spcAft>
                <a:spcPts val="2000"/>
              </a:spcAft>
              <a:buNone/>
            </a:pPr>
            <a:r>
              <a:rPr lang="en" sz="1800">
                <a:latin typeface="Courier New"/>
                <a:ea typeface="Courier New"/>
                <a:cs typeface="Courier New"/>
                <a:sym typeface="Courier New"/>
              </a:rPr>
              <a:t>DELETE FROM colors WHERE name = "red"; </a:t>
            </a:r>
            <a:endParaRPr sz="1800">
              <a:latin typeface="Courier New"/>
              <a:ea typeface="Courier New"/>
              <a:cs typeface="Courier New"/>
              <a:sym typeface="Courier New"/>
            </a:endParaRPr>
          </a:p>
        </p:txBody>
      </p:sp>
      <p:sp>
        <p:nvSpPr>
          <p:cNvPr id="140" name="Google Shape;140;p24"/>
          <p:cNvSpPr txBox="1"/>
          <p:nvPr/>
        </p:nvSpPr>
        <p:spPr>
          <a:xfrm>
            <a:off x="320350" y="1290850"/>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C</a:t>
            </a:r>
            <a:r>
              <a:rPr lang="en" sz="2200">
                <a:latin typeface="Roboto"/>
                <a:ea typeface="Roboto"/>
                <a:cs typeface="Roboto"/>
                <a:sym typeface="Roboto"/>
              </a:rPr>
              <a:t>reate</a:t>
            </a:r>
            <a:endParaRPr sz="2200">
              <a:latin typeface="Roboto"/>
              <a:ea typeface="Roboto"/>
              <a:cs typeface="Roboto"/>
              <a:sym typeface="Roboto"/>
            </a:endParaRPr>
          </a:p>
        </p:txBody>
      </p:sp>
      <p:sp>
        <p:nvSpPr>
          <p:cNvPr id="141" name="Google Shape;141;p24"/>
          <p:cNvSpPr txBox="1"/>
          <p:nvPr/>
        </p:nvSpPr>
        <p:spPr>
          <a:xfrm>
            <a:off x="330525" y="2081275"/>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R</a:t>
            </a:r>
            <a:r>
              <a:rPr lang="en" sz="2200">
                <a:latin typeface="Roboto"/>
                <a:ea typeface="Roboto"/>
                <a:cs typeface="Roboto"/>
                <a:sym typeface="Roboto"/>
              </a:rPr>
              <a:t>ead</a:t>
            </a:r>
            <a:endParaRPr sz="2200">
              <a:latin typeface="Roboto"/>
              <a:ea typeface="Roboto"/>
              <a:cs typeface="Roboto"/>
              <a:sym typeface="Roboto"/>
            </a:endParaRPr>
          </a:p>
        </p:txBody>
      </p:sp>
      <p:sp>
        <p:nvSpPr>
          <p:cNvPr id="142" name="Google Shape;142;p24"/>
          <p:cNvSpPr txBox="1"/>
          <p:nvPr/>
        </p:nvSpPr>
        <p:spPr>
          <a:xfrm>
            <a:off x="320360" y="2871690"/>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U</a:t>
            </a:r>
            <a:r>
              <a:rPr lang="en" sz="2200">
                <a:latin typeface="Roboto"/>
                <a:ea typeface="Roboto"/>
                <a:cs typeface="Roboto"/>
                <a:sym typeface="Roboto"/>
              </a:rPr>
              <a:t>pdate</a:t>
            </a:r>
            <a:endParaRPr sz="2200">
              <a:latin typeface="Roboto"/>
              <a:ea typeface="Roboto"/>
              <a:cs typeface="Roboto"/>
              <a:sym typeface="Roboto"/>
            </a:endParaRPr>
          </a:p>
        </p:txBody>
      </p:sp>
      <p:sp>
        <p:nvSpPr>
          <p:cNvPr id="143" name="Google Shape;143;p24"/>
          <p:cNvSpPr txBox="1"/>
          <p:nvPr/>
        </p:nvSpPr>
        <p:spPr>
          <a:xfrm>
            <a:off x="330525" y="3682435"/>
            <a:ext cx="138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a:ea typeface="Roboto"/>
                <a:cs typeface="Roboto"/>
                <a:sym typeface="Roboto"/>
              </a:rPr>
              <a:t>D</a:t>
            </a:r>
            <a:r>
              <a:rPr lang="en" sz="2200">
                <a:latin typeface="Roboto"/>
                <a:ea typeface="Roboto"/>
                <a:cs typeface="Roboto"/>
                <a:sym typeface="Roboto"/>
              </a:rPr>
              <a:t>elete</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Interacting directly with a database</a:t>
            </a:r>
            <a:endParaRPr/>
          </a:p>
        </p:txBody>
      </p:sp>
      <p:sp>
        <p:nvSpPr>
          <p:cNvPr id="149" name="Google Shape;149;p25"/>
          <p:cNvSpPr txBox="1"/>
          <p:nvPr>
            <p:ph idx="1" type="body"/>
          </p:nvPr>
        </p:nvSpPr>
        <p:spPr>
          <a:xfrm>
            <a:off x="311700" y="1777875"/>
            <a:ext cx="8520600" cy="1839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No compile-time verification of raw SQL queries</a:t>
            </a:r>
            <a:endParaRPr sz="2200"/>
          </a:p>
          <a:p>
            <a:pPr indent="-368300" lvl="0" marL="457200" rtl="0" algn="l">
              <a:lnSpc>
                <a:spcPct val="115000"/>
              </a:lnSpc>
              <a:spcBef>
                <a:spcPts val="1000"/>
              </a:spcBef>
              <a:spcAft>
                <a:spcPts val="1000"/>
              </a:spcAft>
              <a:buSzPts val="2200"/>
              <a:buChar char="●"/>
            </a:pPr>
            <a:r>
              <a:rPr lang="en" sz="2200"/>
              <a:t>Need lots of boilerplate code to convert between</a:t>
            </a:r>
            <a:br>
              <a:rPr lang="en" sz="2200"/>
            </a:br>
            <a:r>
              <a:rPr lang="en" sz="2200"/>
              <a:t>SQL queries             data objects</a:t>
            </a:r>
            <a:endParaRPr sz="2200"/>
          </a:p>
        </p:txBody>
      </p:sp>
      <p:sp>
        <p:nvSpPr>
          <p:cNvPr id="150" name="Google Shape;15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51" name="Google Shape;151;p25"/>
          <p:cNvCxnSpPr/>
          <p:nvPr/>
        </p:nvCxnSpPr>
        <p:spPr>
          <a:xfrm>
            <a:off x="2521150" y="3075125"/>
            <a:ext cx="528600" cy="0"/>
          </a:xfrm>
          <a:prstGeom prst="straightConnector1">
            <a:avLst/>
          </a:prstGeom>
          <a:noFill/>
          <a:ln cap="flat" cmpd="sng" w="19050">
            <a:solidFill>
              <a:srgbClr val="083042"/>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193F48-D497-4CBA-9232-9E1DC6AAC162}"/>
</file>

<file path=customXml/itemProps2.xml><?xml version="1.0" encoding="utf-8"?>
<ds:datastoreItem xmlns:ds="http://schemas.openxmlformats.org/officeDocument/2006/customXml" ds:itemID="{03539C59-4693-4176-8931-B82D60A13548}"/>
</file>

<file path=customXml/itemProps3.xml><?xml version="1.0" encoding="utf-8"?>
<ds:datastoreItem xmlns:ds="http://schemas.openxmlformats.org/officeDocument/2006/customXml" ds:itemID="{6BA7A9F7-2F89-471A-BE82-2F8175334FD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