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6858000" cy="5143500"/>
  <p:notesSz cx="6858000" cy="9144000"/>
  <p:embeddedFontLst>
    <p:embeddedFont>
      <p:font typeface="Google Sans" panose="020B0604020202020204" charset="0"/>
      <p:regular r:id="rId26"/>
      <p:bold r:id="rId27"/>
      <p:italic r:id="rId28"/>
      <p:boldItalic r:id="rId29"/>
    </p:embeddedFont>
    <p:embeddedFont>
      <p:font typeface="Merriweather" panose="00000500000000000000" pitchFamily="2" charset="0"/>
      <p:regular r:id="rId30"/>
      <p:bold r:id="rId31"/>
      <p:italic r:id="rId32"/>
      <p:boldItalic r:id="rId33"/>
    </p:embeddedFont>
    <p:embeddedFont>
      <p:font typeface="Open Sans" panose="020B0606030504020204" pitchFamily="34" charset="0"/>
      <p:regular r:id="rId34"/>
      <p:bold r:id="rId35"/>
      <p:italic r:id="rId36"/>
      <p:boldItalic r:id="rId37"/>
    </p:embeddedFont>
    <p:embeddedFont>
      <p:font typeface="Roboto" panose="020000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5926" autoAdjust="0"/>
  </p:normalViewPr>
  <p:slideViewPr>
    <p:cSldViewPr snapToGrid="0">
      <p:cViewPr varScale="1">
        <p:scale>
          <a:sx n="99" d="100"/>
          <a:sy n="99" d="100"/>
        </p:scale>
        <p:origin x="1596" y="288"/>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presProps" Target="presProps.xml"/><Relationship Id="rId47"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viewProps" Target="viewProps.xml"/><Relationship Id="rId48" Type="http://schemas.openxmlformats.org/officeDocument/2006/relationships/customXml" Target="../customXml/item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08CCE623-AA75-4A6B-A00D-96A569991ADA}"/>
    <pc:docChg chg="undo custSel modSld">
      <pc:chgData name="Vui Le Ba" userId="052109168efbc39a" providerId="LiveId" clId="{08CCE623-AA75-4A6B-A00D-96A569991ADA}" dt="2025-02-09T14:00:24.524" v="3" actId="20577"/>
      <pc:docMkLst>
        <pc:docMk/>
      </pc:docMkLst>
      <pc:sldChg chg="modSp mod">
        <pc:chgData name="Vui Le Ba" userId="052109168efbc39a" providerId="LiveId" clId="{08CCE623-AA75-4A6B-A00D-96A569991ADA}" dt="2025-02-09T14:00:24.524" v="3" actId="20577"/>
        <pc:sldMkLst>
          <pc:docMk/>
          <pc:sldMk cId="0" sldId="261"/>
        </pc:sldMkLst>
        <pc:spChg chg="mod">
          <ac:chgData name="Vui Le Ba" userId="052109168efbc39a" providerId="LiveId" clId="{08CCE623-AA75-4A6B-A00D-96A569991ADA}" dt="2025-02-09T14:00:24.524" v="3" actId="20577"/>
          <ac:spMkLst>
            <pc:docMk/>
            <pc:sldMk cId="0" sldId="261"/>
            <ac:spMk id="119" creationId="{00000000-0000-0000-0000-000000000000}"/>
          </ac:spMkLst>
        </pc:spChg>
      </pc:sldChg>
    </pc:docChg>
  </pc:docChgLst>
  <pc:docChgLst>
    <pc:chgData name="Vui Le Ba" userId="052109168efbc39a" providerId="LiveId" clId="{14E44336-FF90-40AA-B4A6-8BB75725A256}"/>
    <pc:docChg chg="undo custSel modSld">
      <pc:chgData name="Vui Le Ba" userId="052109168efbc39a" providerId="LiveId" clId="{14E44336-FF90-40AA-B4A6-8BB75725A256}" dt="2023-09-20T02:20:20.720" v="205" actId="403"/>
      <pc:docMkLst>
        <pc:docMk/>
      </pc:docMkLst>
      <pc:sldChg chg="modSp mod">
        <pc:chgData name="Vui Le Ba" userId="052109168efbc39a" providerId="LiveId" clId="{14E44336-FF90-40AA-B4A6-8BB75725A256}" dt="2023-09-20T02:17:09.607" v="50" actId="1036"/>
        <pc:sldMkLst>
          <pc:docMk/>
          <pc:sldMk cId="0" sldId="263"/>
        </pc:sldMkLst>
      </pc:sldChg>
      <pc:sldChg chg="addSp modSp mod">
        <pc:chgData name="Vui Le Ba" userId="052109168efbc39a" providerId="LiveId" clId="{14E44336-FF90-40AA-B4A6-8BB75725A256}" dt="2023-09-20T02:20:20.720" v="205" actId="403"/>
        <pc:sldMkLst>
          <pc:docMk/>
          <pc:sldMk cId="0" sldId="264"/>
        </pc:sldMkLst>
      </pc:sldChg>
    </pc:docChg>
  </pc:docChgLst>
  <pc:docChgLst>
    <pc:chgData name="Vui Le Ba" userId="052109168efbc39a" providerId="LiveId" clId="{58A8A21D-373C-4C78-8522-7CBF6EF91116}"/>
    <pc:docChg chg="undo redo custSel delSld modSld">
      <pc:chgData name="Vui Le Ba" userId="052109168efbc39a" providerId="LiveId" clId="{58A8A21D-373C-4C78-8522-7CBF6EF91116}" dt="2023-09-20T13:57:42.639" v="350" actId="404"/>
      <pc:docMkLst>
        <pc:docMk/>
      </pc:docMkLst>
      <pc:sldChg chg="addSp delSp modSp mod chgLayout">
        <pc:chgData name="Vui Le Ba" userId="052109168efbc39a" providerId="LiveId" clId="{58A8A21D-373C-4C78-8522-7CBF6EF91116}" dt="2023-09-15T11:56:26.171" v="4" actId="1076"/>
        <pc:sldMkLst>
          <pc:docMk/>
          <pc:sldMk cId="0" sldId="256"/>
        </pc:sldMkLst>
      </pc:sldChg>
      <pc:sldChg chg="addSp delSp modSp mod chgLayout">
        <pc:chgData name="Vui Le Ba" userId="052109168efbc39a" providerId="LiveId" clId="{58A8A21D-373C-4C78-8522-7CBF6EF91116}" dt="2023-09-15T11:56:38.391" v="6" actId="478"/>
        <pc:sldMkLst>
          <pc:docMk/>
          <pc:sldMk cId="0" sldId="257"/>
        </pc:sldMkLst>
      </pc:sldChg>
      <pc:sldChg chg="modSp mod">
        <pc:chgData name="Vui Le Ba" userId="052109168efbc39a" providerId="LiveId" clId="{58A8A21D-373C-4C78-8522-7CBF6EF91116}" dt="2023-09-15T11:56:55.032" v="10" actId="403"/>
        <pc:sldMkLst>
          <pc:docMk/>
          <pc:sldMk cId="0" sldId="258"/>
        </pc:sldMkLst>
      </pc:sldChg>
      <pc:sldChg chg="addSp delSp modSp mod chgLayout">
        <pc:chgData name="Vui Le Ba" userId="052109168efbc39a" providerId="LiveId" clId="{58A8A21D-373C-4C78-8522-7CBF6EF91116}" dt="2023-09-15T11:57:50.378" v="16" actId="14100"/>
        <pc:sldMkLst>
          <pc:docMk/>
          <pc:sldMk cId="0" sldId="260"/>
        </pc:sldMkLst>
      </pc:sldChg>
      <pc:sldChg chg="modNotesTx">
        <pc:chgData name="Vui Le Ba" userId="052109168efbc39a" providerId="LiveId" clId="{58A8A21D-373C-4C78-8522-7CBF6EF91116}" dt="2023-09-17T15:34:47.487" v="102" actId="20577"/>
        <pc:sldMkLst>
          <pc:docMk/>
          <pc:sldMk cId="0" sldId="261"/>
        </pc:sldMkLst>
      </pc:sldChg>
      <pc:sldChg chg="modSp mod modNotesTx">
        <pc:chgData name="Vui Le Ba" userId="052109168efbc39a" providerId="LiveId" clId="{58A8A21D-373C-4C78-8522-7CBF6EF91116}" dt="2023-09-17T15:41:06.646" v="313" actId="5793"/>
        <pc:sldMkLst>
          <pc:docMk/>
          <pc:sldMk cId="0" sldId="262"/>
        </pc:sldMkLst>
      </pc:sldChg>
      <pc:sldChg chg="modNotesTx">
        <pc:chgData name="Vui Le Ba" userId="052109168efbc39a" providerId="LiveId" clId="{58A8A21D-373C-4C78-8522-7CBF6EF91116}" dt="2023-09-17T15:43:13.506" v="315" actId="20577"/>
        <pc:sldMkLst>
          <pc:docMk/>
          <pc:sldMk cId="0" sldId="263"/>
        </pc:sldMkLst>
      </pc:sldChg>
      <pc:sldChg chg="modSp mod modNotesTx">
        <pc:chgData name="Vui Le Ba" userId="052109168efbc39a" providerId="LiveId" clId="{58A8A21D-373C-4C78-8522-7CBF6EF91116}" dt="2023-09-20T13:57:42.639" v="350" actId="404"/>
        <pc:sldMkLst>
          <pc:docMk/>
          <pc:sldMk cId="0" sldId="264"/>
        </pc:sldMkLst>
      </pc:sldChg>
      <pc:sldChg chg="modNotesTx">
        <pc:chgData name="Vui Le Ba" userId="052109168efbc39a" providerId="LiveId" clId="{58A8A21D-373C-4C78-8522-7CBF6EF91116}" dt="2023-09-17T15:48:14.255" v="320" actId="20577"/>
        <pc:sldMkLst>
          <pc:docMk/>
          <pc:sldMk cId="0" sldId="265"/>
        </pc:sldMkLst>
      </pc:sldChg>
      <pc:sldChg chg="modNotesTx">
        <pc:chgData name="Vui Le Ba" userId="052109168efbc39a" providerId="LiveId" clId="{58A8A21D-373C-4C78-8522-7CBF6EF91116}" dt="2023-09-16T08:32:15.777" v="18" actId="20577"/>
        <pc:sldMkLst>
          <pc:docMk/>
          <pc:sldMk cId="0" sldId="266"/>
        </pc:sldMkLst>
      </pc:sldChg>
      <pc:sldChg chg="del">
        <pc:chgData name="Vui Le Ba" userId="052109168efbc39a" providerId="LiveId" clId="{58A8A21D-373C-4C78-8522-7CBF6EF91116}" dt="2023-09-15T12:13:54.977" v="17" actId="47"/>
        <pc:sldMkLst>
          <pc:docMk/>
          <pc:sldMk cId="1593592735"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courses/android-development-with-kotlin/course"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ogle.dev/help"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assets/kotlin-media-kit.pdf"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insights.stackoverflow.com/survey/2020#technology-most-loved-dreaded-and-wanted-langu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13d4be4_1_1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13d4be4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813d4be4_1_2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813d4be4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813d4be4_1_2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813d4be4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813d4be4_1_2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813d4be4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813d4be4_1_2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813d4be4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build Android apps in Kotlin, we will first focus on learning the essentials of the Kotlin programming language. We’ll cover a range of basic Kotlin language features in the first 3 weeks of the course. Once you become familiar with Kotlin, you will learn about Android development for the remaining 10 weeks of the course.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Note to instructors: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schedule is for a proposed 13-week curriculum, which can be adjusted to be longer or shorter depending on semester length at your university, and the material you’d like to cover.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8813d4be4_1_2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8813d4be4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8813d4be4_1_2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8813d4be4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813d4be4_1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813d4be4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marL="0" lvl="0" indent="0" algn="l" rtl="0">
              <a:spcBef>
                <a:spcPts val="0"/>
              </a:spcBef>
              <a:spcAft>
                <a:spcPts val="0"/>
              </a:spcAft>
              <a:buNone/>
            </a:pPr>
            <a:r>
              <a:rPr lang="en" u="sng">
                <a:solidFill>
                  <a:schemeClr val="hlink"/>
                </a:solidFill>
                <a:hlinkClick r:id="rId3"/>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13d4be4_1_2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13d4be4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8813d4be4_1_3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8813d4be4_1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813d4be4_1_3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813d4be4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3"/>
              </a:rPr>
              <a:t>Google Developer Profile</a:t>
            </a:r>
            <a:r>
              <a:rPr lang="en"/>
              <a:t>. Access your profile directly using </a:t>
            </a:r>
            <a:r>
              <a:rPr lang="en" u="sng">
                <a:solidFill>
                  <a:schemeClr val="hlink"/>
                </a:solidFill>
                <a:hlinkClick r:id="rId4"/>
              </a:rPr>
              <a:t>google.dev/u/me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813d4be4_1_1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813d4be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8813d4be4_1_3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8813d4be4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8813d4be4_1_3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8813d4be4_1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8813d4be4_1_3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8813d4be4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813d4be4_1_3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813d4be4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13d4be4_1_19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13d4be4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8813d4be4_1_2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8813d4be4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813d4be4_1_2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8813d4be4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8813d4be4_1_2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8813d4be4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statistics are as of August 2020.</a:t>
            </a:r>
          </a:p>
          <a:p>
            <a:pPr marL="0" lvl="0" indent="0" algn="l" rtl="0">
              <a:spcBef>
                <a:spcPts val="0"/>
              </a:spcBef>
              <a:spcAft>
                <a:spcPts val="0"/>
              </a:spcAft>
              <a:buNone/>
            </a:pPr>
            <a:r>
              <a:rPr lang="en"/>
              <a:t>major platform =&gt; version</a:t>
            </a:r>
          </a:p>
          <a:p>
            <a:pPr marL="0" lvl="0" indent="0" algn="l" rtl="0">
              <a:spcBef>
                <a:spcPts val="0"/>
              </a:spcBef>
              <a:spcAft>
                <a:spcPts val="0"/>
              </a:spcAft>
              <a:buNone/>
            </a:pPr>
            <a:r>
              <a:rPr lang="en"/>
              <a:t>Present: 13 versions</a:t>
            </a:r>
          </a:p>
          <a:p>
            <a:pPr marL="0" lvl="0" indent="0" algn="l" rtl="0">
              <a:spcBef>
                <a:spcPts val="0"/>
              </a:spcBef>
              <a:spcAft>
                <a:spcPts val="0"/>
              </a:spcAft>
              <a:buNone/>
            </a:pPr>
            <a:endParaRPr lang="e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8813d4be4_1_2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8813d4be4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Android phones, tablets, TVs, watches, and even cars.</a:t>
            </a:r>
          </a:p>
          <a:p>
            <a:pPr marL="0" lvl="0" indent="0" algn="l" rtl="0">
              <a:spcBef>
                <a:spcPts val="0"/>
              </a:spcBef>
              <a:spcAft>
                <a:spcPts val="0"/>
              </a:spcAft>
              <a:buNone/>
            </a:pPr>
            <a:r>
              <a:rPr lang="en"/>
              <a:t>Các thiết bị cùng loại khác nhau về cấu hình: kích thước màn hình, tốc độ xử lý, kích thước bộ nhớ,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813d4be4_1_2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813d4be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2017, Kotlin was officially announced as another supported language on Android.</a:t>
            </a:r>
            <a:endParaRPr/>
          </a:p>
          <a:p>
            <a:pPr marL="0" lvl="0" indent="0" algn="l" rtl="0">
              <a:spcBef>
                <a:spcPts val="0"/>
              </a:spcBef>
              <a:spcAft>
                <a:spcPts val="0"/>
              </a:spcAft>
              <a:buNone/>
            </a:pPr>
            <a:endParaRPr/>
          </a:p>
          <a:p>
            <a:pPr marL="0" lvl="0" indent="0" algn="l" rtl="0">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813d4be4_1_2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8813d4be4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3">
                  <a:extLst>
                    <a:ext uri="{A12FA001-AC4F-418D-AE19-62706E023703}">
                      <ahyp:hlinkClr xmlns:ahyp="http://schemas.microsoft.com/office/drawing/2018/hyperlinkcolo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4">
                  <a:extLst>
                    <a:ext uri="{A12FA001-AC4F-418D-AE19-62706E023703}">
                      <ahyp:hlinkClr xmlns:ahyp="http://schemas.microsoft.com/office/drawing/2018/hyperlinkcolor" val="tx"/>
                    </a:ext>
                  </a:extLst>
                </a:hlinkClick>
              </a:rPr>
              <a:t>2020 Stack Overflow Developer Survey</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233775" y="1425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59" name="Google Shape;59;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0" name="Google Shape;60;p14"/>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1"/>
        <p:cNvGrpSpPr/>
        <p:nvPr/>
      </p:nvGrpSpPr>
      <p:grpSpPr>
        <a:xfrm>
          <a:off x="0" y="0"/>
          <a:ext cx="0" cy="0"/>
          <a:chOff x="0" y="0"/>
          <a:chExt cx="0" cy="0"/>
        </a:xfrm>
      </p:grpSpPr>
      <p:sp>
        <p:nvSpPr>
          <p:cNvPr id="62" name="Google Shape;62;p15"/>
          <p:cNvSpPr/>
          <p:nvPr/>
        </p:nvSpPr>
        <p:spPr>
          <a:xfrm>
            <a:off x="-8399"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3" name="Google Shape;63;p15"/>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5"/>
          <p:cNvSpPr txBox="1">
            <a:spLocks noGrp="1"/>
          </p:cNvSpPr>
          <p:nvPr>
            <p:ph type="body" idx="1"/>
          </p:nvPr>
        </p:nvSpPr>
        <p:spPr>
          <a:xfrm>
            <a:off x="233775" y="1076275"/>
            <a:ext cx="6390450" cy="3193800"/>
          </a:xfrm>
          <a:prstGeom prst="rect">
            <a:avLst/>
          </a:prstGeom>
        </p:spPr>
        <p:txBody>
          <a:bodyPr spcFirstLastPara="1" wrap="square" lIns="91425" tIns="91425" rIns="91425" bIns="91425" anchor="t" anchorCtr="0">
            <a:noAutofit/>
          </a:bodyPr>
          <a:lstStyle>
            <a:lvl1pPr marL="342892" lvl="0" indent="-285743" rtl="0">
              <a:lnSpc>
                <a:spcPct val="115000"/>
              </a:lnSpc>
              <a:spcBef>
                <a:spcPts val="750"/>
              </a:spcBef>
              <a:spcAft>
                <a:spcPts val="0"/>
              </a:spcAft>
              <a:buSzPts val="2400"/>
              <a:buAutoNum type="arabicPeriod"/>
              <a:defRPr/>
            </a:lvl1pPr>
            <a:lvl2pPr marL="685783" lvl="1" indent="-266693" rtl="0">
              <a:lnSpc>
                <a:spcPct val="115000"/>
              </a:lnSpc>
              <a:spcBef>
                <a:spcPts val="750"/>
              </a:spcBef>
              <a:spcAft>
                <a:spcPts val="0"/>
              </a:spcAft>
              <a:buSzPts val="2000"/>
              <a:buAutoNum type="alphaLcPeriod"/>
              <a:defRPr sz="1500"/>
            </a:lvl2pPr>
            <a:lvl3pPr marL="1028675" lvl="2" indent="-238119" rtl="0">
              <a:spcBef>
                <a:spcPts val="0"/>
              </a:spcBef>
              <a:spcAft>
                <a:spcPts val="0"/>
              </a:spcAft>
              <a:buSzPts val="1400"/>
              <a:buAutoNum type="romanLcPeriod"/>
              <a:defRPr/>
            </a:lvl3pPr>
            <a:lvl4pPr marL="1371566" lvl="3" indent="-238119" rtl="0">
              <a:spcBef>
                <a:spcPts val="0"/>
              </a:spcBef>
              <a:spcAft>
                <a:spcPts val="0"/>
              </a:spcAft>
              <a:buSzPts val="1400"/>
              <a:buAutoNum type="arabicPeriod"/>
              <a:defRPr/>
            </a:lvl4pPr>
            <a:lvl5pPr marL="1714457" lvl="4" indent="-238119" rtl="0">
              <a:spcBef>
                <a:spcPts val="1200"/>
              </a:spcBef>
              <a:spcAft>
                <a:spcPts val="0"/>
              </a:spcAft>
              <a:buSzPts val="1400"/>
              <a:buAutoNum type="alphaLcPeriod"/>
              <a:defRPr/>
            </a:lvl5pPr>
            <a:lvl6pPr marL="2057348" lvl="5" indent="-238119" rtl="0">
              <a:spcBef>
                <a:spcPts val="1200"/>
              </a:spcBef>
              <a:spcAft>
                <a:spcPts val="0"/>
              </a:spcAft>
              <a:buSzPts val="1400"/>
              <a:buAutoNum type="romanLcPeriod"/>
              <a:defRPr/>
            </a:lvl6pPr>
            <a:lvl7pPr marL="2400240" lvl="6" indent="-238119" rtl="0">
              <a:spcBef>
                <a:spcPts val="1200"/>
              </a:spcBef>
              <a:spcAft>
                <a:spcPts val="0"/>
              </a:spcAft>
              <a:buSzPts val="1400"/>
              <a:buAutoNum type="arabicPeriod"/>
              <a:defRPr/>
            </a:lvl7pPr>
            <a:lvl8pPr marL="2743132" lvl="7" indent="-238119" rtl="0">
              <a:spcBef>
                <a:spcPts val="1200"/>
              </a:spcBef>
              <a:spcAft>
                <a:spcPts val="0"/>
              </a:spcAft>
              <a:buSzPts val="1400"/>
              <a:buAutoNum type="alphaLcPeriod"/>
              <a:defRPr/>
            </a:lvl8pPr>
            <a:lvl9pPr marL="3086023" lvl="8" indent="-238119" rtl="0">
              <a:spcBef>
                <a:spcPts val="1200"/>
              </a:spcBef>
              <a:spcAft>
                <a:spcPts val="1200"/>
              </a:spcAft>
              <a:buSzPts val="1400"/>
              <a:buAutoNum type="romanLcPeriod"/>
              <a:defRPr/>
            </a:lvl9pPr>
          </a:lstStyle>
          <a:p>
            <a:endParaRPr/>
          </a:p>
        </p:txBody>
      </p:sp>
      <p:sp>
        <p:nvSpPr>
          <p:cNvPr id="65" name="Google Shape;65;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6" name="Google Shape;66;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Lesson Title" type="blank">
  <p:cSld name="BLANK">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9" name="Google Shape;69;p16"/>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70" name="Google Shape;70;p16"/>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71" name="Google Shape;71;p16"/>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
        <p:nvSpPr>
          <p:cNvPr id="72" name="Google Shape;72;p16"/>
          <p:cNvSpPr txBox="1"/>
          <p:nvPr/>
        </p:nvSpPr>
        <p:spPr>
          <a:xfrm>
            <a:off x="608381" y="2182900"/>
            <a:ext cx="2499075" cy="19434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endParaRPr sz="2700" b="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6858000" cy="4670926"/>
          </a:xfrm>
          <a:prstGeom prst="rect">
            <a:avLst/>
          </a:prstGeom>
          <a:noFill/>
          <a:ln>
            <a:noFill/>
          </a:ln>
        </p:spPr>
      </p:pic>
      <p:sp>
        <p:nvSpPr>
          <p:cNvPr id="74" name="Google Shape;74;p16"/>
          <p:cNvSpPr txBox="1"/>
          <p:nvPr/>
        </p:nvSpPr>
        <p:spPr>
          <a:xfrm>
            <a:off x="1772843" y="4761300"/>
            <a:ext cx="20511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chemeClr val="dk1"/>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kotlinlang.org/docs/reference/" TargetMode="External"/><Relationship Id="rId7" Type="http://schemas.openxmlformats.org/officeDocument/2006/relationships/hyperlink" Target="https://play.kotlinlang.org/byExample/overview"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kotlinlang.org/docs/reference/coding-conventions.html" TargetMode="External"/><Relationship Id="rId5" Type="http://schemas.openxmlformats.org/officeDocument/2006/relationships/hyperlink" Target="https://kotlinlang.org/docs/tutorials/koans.html" TargetMode="External"/><Relationship Id="rId4" Type="http://schemas.openxmlformats.org/officeDocument/2006/relationships/hyperlink" Target="https://kotlinlang.org/docs/kotlin-docs.pdf"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d.android.com/subscribe" TargetMode="External"/><Relationship Id="rId3" Type="http://schemas.openxmlformats.org/officeDocument/2006/relationships/hyperlink" Target="https://developer.android.com/" TargetMode="External"/><Relationship Id="rId7" Type="http://schemas.openxmlformats.org/officeDocument/2006/relationships/hyperlink" Target="https://twitter.com/androiddev?lang=en"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www.youtube.com/user/androiddevelopers" TargetMode="External"/><Relationship Id="rId5" Type="http://schemas.openxmlformats.org/officeDocument/2006/relationships/hyperlink" Target="https://medium.com/androiddevelopers" TargetMode="External"/><Relationship Id="rId10" Type="http://schemas.openxmlformats.org/officeDocument/2006/relationships/hyperlink" Target="https://developer.android.com/studio/command-line/sdkmanager" TargetMode="External"/><Relationship Id="rId4" Type="http://schemas.openxmlformats.org/officeDocument/2006/relationships/hyperlink" Target="https://android-developers.googleblog.com/" TargetMode="External"/><Relationship Id="rId9" Type="http://schemas.openxmlformats.org/officeDocument/2006/relationships/hyperlink" Target="https://stackoverflow.com/questions/tagged/andro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a:t>
            </a:fld>
            <a:endParaRPr lang="en"/>
          </a:p>
        </p:txBody>
      </p:sp>
      <p:sp>
        <p:nvSpPr>
          <p:cNvPr id="80" name="Google Shape;80;p17"/>
          <p:cNvSpPr txBox="1">
            <a:spLocks noGrp="1"/>
          </p:cNvSpPr>
          <p:nvPr>
            <p:ph type="sldNum" idx="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1</a:t>
            </a:fld>
            <a:endParaRPr lang="en"/>
          </a:p>
        </p:txBody>
      </p:sp>
      <p:sp>
        <p:nvSpPr>
          <p:cNvPr id="81" name="Google Shape;81;p17"/>
          <p:cNvSpPr txBox="1">
            <a:spLocks noGrp="1"/>
          </p:cNvSpPr>
          <p:nvPr>
            <p:ph type="title" idx="4294967295"/>
          </p:nvPr>
        </p:nvSpPr>
        <p:spPr>
          <a:xfrm>
            <a:off x="300037" y="2288117"/>
            <a:ext cx="3128963" cy="1457325"/>
          </a:xfrm>
          <a:prstGeom prst="rect">
            <a:avLst/>
          </a:prstGeom>
        </p:spPr>
        <p:txBody>
          <a:bodyPr spcFirstLastPara="1" wrap="square" lIns="68569" tIns="68569" rIns="68569" bIns="68569" anchor="ctr" anchorCtr="0">
            <a:noAutofit/>
          </a:bodyPr>
          <a:lstStyle/>
          <a:p>
            <a:pPr>
              <a:buClr>
                <a:srgbClr val="000000"/>
              </a:buClr>
              <a:buSzPts val="1100"/>
            </a:pPr>
            <a:r>
              <a:rPr lang="en"/>
              <a:t>Android Development with Kotlin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Benefits of Kotlin</a:t>
            </a:r>
          </a:p>
        </p:txBody>
      </p:sp>
      <p:sp>
        <p:nvSpPr>
          <p:cNvPr id="147" name="Google Shape;147;p26"/>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49" indent="-342900">
              <a:buFont typeface="Arial" panose="020B0604020202020204" pitchFamily="34" charset="0"/>
              <a:buChar char="•"/>
            </a:pPr>
            <a:r>
              <a:rPr lang="en-US"/>
              <a:t>Expressive and concise</a:t>
            </a:r>
          </a:p>
          <a:p>
            <a:pPr marL="400049" indent="-342900">
              <a:buFont typeface="Arial" panose="020B0604020202020204" pitchFamily="34" charset="0"/>
              <a:buChar char="•"/>
            </a:pPr>
            <a:r>
              <a:rPr lang="en-US"/>
              <a:t>Safer code</a:t>
            </a:r>
          </a:p>
          <a:p>
            <a:pPr marL="400049" indent="-342900">
              <a:buFont typeface="Arial" panose="020B0604020202020204" pitchFamily="34" charset="0"/>
              <a:buChar char="•"/>
            </a:pPr>
            <a:r>
              <a:rPr lang="en-US"/>
              <a:t>Interoperable</a:t>
            </a:r>
          </a:p>
          <a:p>
            <a:pPr marL="400049" indent="-342900">
              <a:buFont typeface="Arial" panose="020B0604020202020204" pitchFamily="34" charset="0"/>
              <a:buChar char="•"/>
            </a:pPr>
            <a:r>
              <a:rPr lang="en-US"/>
              <a:t>Structured Concurrency</a:t>
            </a:r>
          </a:p>
        </p:txBody>
      </p:sp>
      <p:sp>
        <p:nvSpPr>
          <p:cNvPr id="148" name="Google Shape;148;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Idiomatic Kotlin</a:t>
            </a:r>
          </a:p>
        </p:txBody>
      </p:sp>
      <p:sp>
        <p:nvSpPr>
          <p:cNvPr id="154" name="Google Shape;154;p27"/>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49" indent="-342900">
              <a:buFont typeface="Arial" panose="020B0604020202020204" pitchFamily="34" charset="0"/>
              <a:buChar char="•"/>
            </a:pPr>
            <a:r>
              <a:rPr lang="en-US"/>
              <a:t>Kotlin is at its best when used idiomatically</a:t>
            </a:r>
          </a:p>
          <a:p>
            <a:pPr marL="400049" indent="-342900">
              <a:buFont typeface="Arial" panose="020B0604020202020204" pitchFamily="34" charset="0"/>
              <a:buChar char="•"/>
            </a:pPr>
            <a:r>
              <a:rPr lang="en-US"/>
              <a:t>Avoid just translating Java into Kotlin</a:t>
            </a:r>
          </a:p>
          <a:p>
            <a:pPr marL="400049" indent="-342900">
              <a:buFont typeface="Arial" panose="020B0604020202020204" pitchFamily="34" charset="0"/>
              <a:buChar char="•"/>
            </a:pPr>
            <a:r>
              <a:rPr lang="en-US"/>
              <a:t>As you learn more Kotlin, you'll find easier, more concise ways to do things</a:t>
            </a:r>
          </a:p>
          <a:p>
            <a:pPr marL="400049" indent="-342900">
              <a:buFont typeface="Arial" panose="020B0604020202020204" pitchFamily="34" charset="0"/>
              <a:buChar char="•"/>
            </a:pPr>
            <a:r>
              <a:rPr lang="en-US"/>
              <a:t>For a list of common Kotlin idioms, refer to the Kotlin Language Guide on </a:t>
            </a:r>
            <a:r>
              <a:rPr lang="en-US">
                <a:hlinkClick r:id="rId3">
                  <a:extLst>
                    <a:ext uri="{A12FA001-AC4F-418D-AE19-62706E023703}">
                      <ahyp:hlinkClr xmlns:ahyp="http://schemas.microsoft.com/office/drawing/2018/hyperlinkcolor" val="tx"/>
                    </a:ext>
                  </a:extLst>
                </a:hlinkClick>
              </a:rPr>
              <a:t>Idioms</a:t>
            </a:r>
            <a:endParaRPr lang="en-US"/>
          </a:p>
        </p:txBody>
      </p:sp>
      <p:sp>
        <p:nvSpPr>
          <p:cNvPr id="155" name="Google Shape;155;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159"/>
        <p:cNvGrpSpPr/>
        <p:nvPr/>
      </p:nvGrpSpPr>
      <p:grpSpPr>
        <a:xfrm>
          <a:off x="0" y="0"/>
          <a:ext cx="0" cy="0"/>
          <a:chOff x="0" y="0"/>
          <a:chExt cx="0" cy="0"/>
        </a:xfrm>
      </p:grpSpPr>
      <p:sp>
        <p:nvSpPr>
          <p:cNvPr id="160" name="Google Shape;160;p28"/>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smtClean="0"/>
              <a:pPr/>
              <a:t>12</a:t>
            </a:fld>
            <a:endParaRPr lang="en"/>
          </a:p>
        </p:txBody>
      </p:sp>
      <p:sp>
        <p:nvSpPr>
          <p:cNvPr id="161" name="Google Shape;161;p28"/>
          <p:cNvSpPr txBox="1"/>
          <p:nvPr/>
        </p:nvSpPr>
        <p:spPr>
          <a:xfrm>
            <a:off x="233775" y="1713263"/>
            <a:ext cx="6390450" cy="1374075"/>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Learning experience</a:t>
            </a:r>
            <a:endParaRPr sz="3900" b="1">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Course structure</a:t>
            </a:r>
          </a:p>
        </p:txBody>
      </p:sp>
      <p:sp>
        <p:nvSpPr>
          <p:cNvPr id="167" name="Google Shape;167;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68" name="Google Shape;168;p29"/>
          <p:cNvSpPr/>
          <p:nvPr/>
        </p:nvSpPr>
        <p:spPr>
          <a:xfrm>
            <a:off x="280726" y="1852463"/>
            <a:ext cx="1408275" cy="355275"/>
          </a:xfrm>
          <a:prstGeom prst="wedgeRoundRectCallout">
            <a:avLst>
              <a:gd name="adj1" fmla="val -20833"/>
              <a:gd name="adj2" fmla="val 62500"/>
              <a:gd name="adj3" fmla="val 0"/>
            </a:avLst>
          </a:prstGeom>
          <a:solidFill>
            <a:srgbClr val="34A853"/>
          </a:solidFill>
          <a:ln>
            <a:noFill/>
          </a:ln>
        </p:spPr>
        <p:txBody>
          <a:bodyPr spcFirstLastPara="1" wrap="square" lIns="68569" tIns="68569" rIns="68569" bIns="68569" anchor="ctr" anchorCtr="0">
            <a:noAutofit/>
          </a:bodyPr>
          <a:lstStyle/>
          <a:p>
            <a:pPr algn="ctr"/>
            <a:r>
              <a:rPr lang="en" sz="1950">
                <a:solidFill>
                  <a:srgbClr val="FFFFFF"/>
                </a:solidFill>
                <a:latin typeface="Open Sans"/>
                <a:ea typeface="Open Sans"/>
                <a:cs typeface="Open Sans"/>
                <a:sym typeface="Open Sans"/>
              </a:rPr>
              <a:t>Unit 1</a:t>
            </a:r>
            <a:r>
              <a:rPr lang="en" sz="675">
                <a:solidFill>
                  <a:srgbClr val="FFFFFF"/>
                </a:solidFill>
                <a:latin typeface="Open Sans"/>
                <a:ea typeface="Open Sans"/>
                <a:cs typeface="Open Sans"/>
                <a:sym typeface="Open Sans"/>
              </a:rPr>
              <a:t>(3 weeks)</a:t>
            </a:r>
            <a:endParaRPr sz="675">
              <a:solidFill>
                <a:srgbClr val="FFFFFF"/>
              </a:solidFill>
              <a:latin typeface="Merriweather"/>
              <a:ea typeface="Merriweather"/>
              <a:cs typeface="Merriweather"/>
              <a:sym typeface="Merriweather"/>
            </a:endParaRPr>
          </a:p>
        </p:txBody>
      </p:sp>
      <p:sp>
        <p:nvSpPr>
          <p:cNvPr id="169" name="Google Shape;169;p29"/>
          <p:cNvSpPr/>
          <p:nvPr/>
        </p:nvSpPr>
        <p:spPr>
          <a:xfrm>
            <a:off x="1872728" y="1852463"/>
            <a:ext cx="1408275" cy="355275"/>
          </a:xfrm>
          <a:prstGeom prst="wedgeRoundRectCallout">
            <a:avLst>
              <a:gd name="adj1" fmla="val -20833"/>
              <a:gd name="adj2" fmla="val 62500"/>
              <a:gd name="adj3" fmla="val 0"/>
            </a:avLst>
          </a:prstGeom>
          <a:solidFill>
            <a:srgbClr val="EA8600"/>
          </a:solidFill>
          <a:ln>
            <a:noFill/>
          </a:ln>
        </p:spPr>
        <p:txBody>
          <a:bodyPr spcFirstLastPara="1" wrap="square" lIns="68569" tIns="68569" rIns="68569" bIns="68569" anchor="ctr" anchorCtr="0">
            <a:noAutofit/>
          </a:bodyPr>
          <a:lstStyle/>
          <a:p>
            <a:pPr algn="ctr"/>
            <a:r>
              <a:rPr lang="en" sz="1950">
                <a:solidFill>
                  <a:srgbClr val="FFFFFF"/>
                </a:solidFill>
                <a:latin typeface="Open Sans"/>
                <a:ea typeface="Open Sans"/>
                <a:cs typeface="Open Sans"/>
                <a:sym typeface="Open Sans"/>
              </a:rPr>
              <a:t>Unit 2 </a:t>
            </a:r>
            <a:r>
              <a:rPr lang="en" sz="675">
                <a:solidFill>
                  <a:schemeClr val="lt1"/>
                </a:solidFill>
                <a:latin typeface="Open Sans"/>
                <a:ea typeface="Open Sans"/>
                <a:cs typeface="Open Sans"/>
                <a:sym typeface="Open Sans"/>
              </a:rPr>
              <a:t>(3 weeks)</a:t>
            </a:r>
            <a:endParaRPr sz="1050">
              <a:solidFill>
                <a:srgbClr val="FFFFFF"/>
              </a:solidFill>
              <a:latin typeface="Open Sans"/>
              <a:ea typeface="Open Sans"/>
              <a:cs typeface="Open Sans"/>
              <a:sym typeface="Open Sans"/>
            </a:endParaRPr>
          </a:p>
        </p:txBody>
      </p:sp>
      <p:sp>
        <p:nvSpPr>
          <p:cNvPr id="170" name="Google Shape;170;p29"/>
          <p:cNvSpPr/>
          <p:nvPr/>
        </p:nvSpPr>
        <p:spPr>
          <a:xfrm>
            <a:off x="3464732" y="1852463"/>
            <a:ext cx="1408275" cy="348075"/>
          </a:xfrm>
          <a:prstGeom prst="wedgeRoundRectCallout">
            <a:avLst>
              <a:gd name="adj1" fmla="val -20833"/>
              <a:gd name="adj2" fmla="val 62500"/>
              <a:gd name="adj3" fmla="val 0"/>
            </a:avLst>
          </a:prstGeom>
          <a:solidFill>
            <a:srgbClr val="EA4335"/>
          </a:solidFill>
          <a:ln>
            <a:noFill/>
          </a:ln>
        </p:spPr>
        <p:txBody>
          <a:bodyPr spcFirstLastPara="1" wrap="square" lIns="68569" tIns="68569" rIns="68569" bIns="68569" anchor="ctr" anchorCtr="0">
            <a:noAutofit/>
          </a:bodyPr>
          <a:lstStyle/>
          <a:p>
            <a:pPr algn="ctr"/>
            <a:r>
              <a:rPr lang="en" sz="1950">
                <a:solidFill>
                  <a:srgbClr val="FFFFFF"/>
                </a:solidFill>
                <a:latin typeface="Open Sans"/>
                <a:ea typeface="Open Sans"/>
                <a:cs typeface="Open Sans"/>
                <a:sym typeface="Open Sans"/>
              </a:rPr>
              <a:t>Unit 3 </a:t>
            </a:r>
            <a:r>
              <a:rPr lang="en" sz="675">
                <a:solidFill>
                  <a:schemeClr val="lt1"/>
                </a:solidFill>
                <a:latin typeface="Open Sans"/>
                <a:ea typeface="Open Sans"/>
                <a:cs typeface="Open Sans"/>
                <a:sym typeface="Open Sans"/>
              </a:rPr>
              <a:t>(6 weeks)</a:t>
            </a:r>
            <a:endParaRPr sz="1050">
              <a:solidFill>
                <a:srgbClr val="FFFFFF"/>
              </a:solidFill>
              <a:latin typeface="Open Sans"/>
              <a:ea typeface="Open Sans"/>
              <a:cs typeface="Open Sans"/>
              <a:sym typeface="Open Sans"/>
            </a:endParaRPr>
          </a:p>
        </p:txBody>
      </p:sp>
      <p:sp>
        <p:nvSpPr>
          <p:cNvPr id="171" name="Google Shape;171;p29"/>
          <p:cNvSpPr/>
          <p:nvPr/>
        </p:nvSpPr>
        <p:spPr>
          <a:xfrm>
            <a:off x="297041" y="2295923"/>
            <a:ext cx="1310625" cy="1713825"/>
          </a:xfrm>
          <a:prstGeom prst="roundRect">
            <a:avLst>
              <a:gd name="adj" fmla="val 16667"/>
            </a:avLst>
          </a:prstGeom>
          <a:solidFill>
            <a:srgbClr val="34A853"/>
          </a:solidFill>
          <a:ln>
            <a:noFill/>
          </a:ln>
        </p:spPr>
        <p:txBody>
          <a:bodyPr spcFirstLastPara="1" wrap="square" lIns="68569" tIns="68569" rIns="68569" bIns="68569" anchor="ctr" anchorCtr="0">
            <a:noAutofit/>
          </a:bodyPr>
          <a:lstStyle/>
          <a:p>
            <a:pPr algn="ctr">
              <a:lnSpc>
                <a:spcPct val="115000"/>
              </a:lnSpc>
              <a:spcBef>
                <a:spcPts val="1050"/>
              </a:spcBef>
            </a:pPr>
            <a:r>
              <a:rPr lang="en" sz="1050" b="1">
                <a:solidFill>
                  <a:srgbClr val="FFFFFF"/>
                </a:solidFill>
              </a:rPr>
              <a:t>Get Started with Kotlin</a:t>
            </a:r>
            <a:endParaRPr sz="1050" b="1">
              <a:solidFill>
                <a:srgbClr val="FFFFFF"/>
              </a:solidFill>
            </a:endParaRPr>
          </a:p>
          <a:p>
            <a:pPr algn="ctr">
              <a:lnSpc>
                <a:spcPct val="115000"/>
              </a:lnSpc>
              <a:spcBef>
                <a:spcPts val="1800"/>
              </a:spcBef>
              <a:spcAft>
                <a:spcPts val="450"/>
              </a:spcAft>
            </a:pPr>
            <a:r>
              <a:rPr lang="en" sz="750" b="1">
                <a:solidFill>
                  <a:srgbClr val="FFFFFF"/>
                </a:solidFill>
              </a:rPr>
              <a:t>Basics, Functions, Classes &amp; Objects, Extensions</a:t>
            </a:r>
            <a:endParaRPr sz="750" b="1">
              <a:solidFill>
                <a:srgbClr val="FFFFFF"/>
              </a:solidFill>
            </a:endParaRPr>
          </a:p>
        </p:txBody>
      </p:sp>
      <p:sp>
        <p:nvSpPr>
          <p:cNvPr id="172" name="Google Shape;172;p29"/>
          <p:cNvSpPr/>
          <p:nvPr/>
        </p:nvSpPr>
        <p:spPr>
          <a:xfrm>
            <a:off x="1893074" y="2295973"/>
            <a:ext cx="1310625" cy="1713825"/>
          </a:xfrm>
          <a:prstGeom prst="roundRect">
            <a:avLst>
              <a:gd name="adj" fmla="val 16667"/>
            </a:avLst>
          </a:prstGeom>
          <a:solidFill>
            <a:srgbClr val="EA8600"/>
          </a:solidFill>
          <a:ln>
            <a:noFill/>
          </a:ln>
        </p:spPr>
        <p:txBody>
          <a:bodyPr spcFirstLastPara="1" wrap="square" lIns="68569" tIns="68569" rIns="68569" bIns="68569" anchor="ctr" anchorCtr="0">
            <a:noAutofit/>
          </a:bodyPr>
          <a:lstStyle/>
          <a:p>
            <a:pPr algn="ctr">
              <a:lnSpc>
                <a:spcPct val="115000"/>
              </a:lnSpc>
            </a:pPr>
            <a:r>
              <a:rPr lang="en" sz="1050" b="1">
                <a:solidFill>
                  <a:srgbClr val="FFFFFF"/>
                </a:solidFill>
              </a:rPr>
              <a:t>Introduction to Android</a:t>
            </a:r>
            <a:endParaRPr sz="1050" b="1">
              <a:solidFill>
                <a:srgbClr val="FFFFFF"/>
              </a:solidFill>
            </a:endParaRPr>
          </a:p>
          <a:p>
            <a:pPr algn="ctr">
              <a:lnSpc>
                <a:spcPct val="115000"/>
              </a:lnSpc>
              <a:spcBef>
                <a:spcPts val="1800"/>
              </a:spcBef>
              <a:spcAft>
                <a:spcPts val="450"/>
              </a:spcAft>
            </a:pPr>
            <a:r>
              <a:rPr lang="en" sz="750" b="1">
                <a:solidFill>
                  <a:schemeClr val="lt1"/>
                </a:solidFill>
              </a:rPr>
              <a:t>First App, Layouts, Navigation</a:t>
            </a:r>
            <a:endParaRPr sz="1200" b="1">
              <a:solidFill>
                <a:srgbClr val="FFFFFF"/>
              </a:solidFill>
            </a:endParaRPr>
          </a:p>
        </p:txBody>
      </p:sp>
      <p:sp>
        <p:nvSpPr>
          <p:cNvPr id="173" name="Google Shape;173;p29"/>
          <p:cNvSpPr/>
          <p:nvPr/>
        </p:nvSpPr>
        <p:spPr>
          <a:xfrm>
            <a:off x="3485753" y="2329297"/>
            <a:ext cx="1310625" cy="1680525"/>
          </a:xfrm>
          <a:prstGeom prst="roundRect">
            <a:avLst>
              <a:gd name="adj" fmla="val 16667"/>
            </a:avLst>
          </a:prstGeom>
          <a:solidFill>
            <a:srgbClr val="EA4335"/>
          </a:solidFill>
          <a:ln>
            <a:noFill/>
          </a:ln>
        </p:spPr>
        <p:txBody>
          <a:bodyPr spcFirstLastPara="1" wrap="square" lIns="68569" tIns="68569" rIns="68569" bIns="68569" anchor="ctr" anchorCtr="0">
            <a:noAutofit/>
          </a:bodyPr>
          <a:lstStyle/>
          <a:p>
            <a:pPr algn="ctr">
              <a:lnSpc>
                <a:spcPct val="115000"/>
              </a:lnSpc>
              <a:spcBef>
                <a:spcPts val="2700"/>
              </a:spcBef>
            </a:pPr>
            <a:r>
              <a:rPr lang="en" sz="1050" b="1">
                <a:solidFill>
                  <a:srgbClr val="FFFFFF"/>
                </a:solidFill>
              </a:rPr>
              <a:t>Android App Architecture</a:t>
            </a:r>
            <a:endParaRPr sz="1050" b="1">
              <a:solidFill>
                <a:srgbClr val="FFFFFF"/>
              </a:solidFill>
            </a:endParaRPr>
          </a:p>
          <a:p>
            <a:pPr algn="ctr">
              <a:lnSpc>
                <a:spcPct val="115000"/>
              </a:lnSpc>
              <a:spcBef>
                <a:spcPts val="1800"/>
              </a:spcBef>
              <a:spcAft>
                <a:spcPts val="450"/>
              </a:spcAft>
              <a:buClr>
                <a:schemeClr val="dk1"/>
              </a:buClr>
              <a:buSzPts val="1100"/>
            </a:pPr>
            <a:r>
              <a:rPr lang="en" sz="750" b="1">
                <a:solidFill>
                  <a:schemeClr val="lt1"/>
                </a:solidFill>
              </a:rPr>
              <a:t>App Architecture, Data Persistence, Display Lists, Connect to Internet, Background Work</a:t>
            </a:r>
            <a:endParaRPr sz="750" b="1">
              <a:solidFill>
                <a:schemeClr val="lt1"/>
              </a:solidFill>
            </a:endParaRPr>
          </a:p>
        </p:txBody>
      </p:sp>
      <p:sp>
        <p:nvSpPr>
          <p:cNvPr id="174" name="Google Shape;174;p29"/>
          <p:cNvSpPr/>
          <p:nvPr/>
        </p:nvSpPr>
        <p:spPr>
          <a:xfrm>
            <a:off x="5102825" y="1852466"/>
            <a:ext cx="1408275" cy="348075"/>
          </a:xfrm>
          <a:prstGeom prst="wedgeRoundRectCallout">
            <a:avLst>
              <a:gd name="adj1" fmla="val -20833"/>
              <a:gd name="adj2" fmla="val 62500"/>
              <a:gd name="adj3" fmla="val 0"/>
            </a:avLst>
          </a:prstGeom>
          <a:solidFill>
            <a:srgbClr val="1C4587"/>
          </a:solidFill>
          <a:ln>
            <a:noFill/>
          </a:ln>
        </p:spPr>
        <p:txBody>
          <a:bodyPr spcFirstLastPara="1" wrap="square" lIns="68569" tIns="68569" rIns="68569" bIns="68569" anchor="ctr" anchorCtr="0">
            <a:noAutofit/>
          </a:bodyPr>
          <a:lstStyle/>
          <a:p>
            <a:pPr algn="ctr"/>
            <a:r>
              <a:rPr lang="en" sz="1950">
                <a:solidFill>
                  <a:srgbClr val="FFFFFF"/>
                </a:solidFill>
                <a:latin typeface="Open Sans"/>
                <a:ea typeface="Open Sans"/>
                <a:cs typeface="Open Sans"/>
                <a:sym typeface="Open Sans"/>
              </a:rPr>
              <a:t>Unit 4 </a:t>
            </a:r>
            <a:r>
              <a:rPr lang="en" sz="675">
                <a:solidFill>
                  <a:schemeClr val="lt1"/>
                </a:solidFill>
                <a:latin typeface="Open Sans"/>
                <a:ea typeface="Open Sans"/>
                <a:cs typeface="Open Sans"/>
                <a:sym typeface="Open Sans"/>
              </a:rPr>
              <a:t>(1 week)</a:t>
            </a:r>
            <a:endParaRPr sz="1050">
              <a:solidFill>
                <a:srgbClr val="FFFFFF"/>
              </a:solidFill>
              <a:latin typeface="Open Sans"/>
              <a:ea typeface="Open Sans"/>
              <a:cs typeface="Open Sans"/>
              <a:sym typeface="Open Sans"/>
            </a:endParaRPr>
          </a:p>
        </p:txBody>
      </p:sp>
      <p:sp>
        <p:nvSpPr>
          <p:cNvPr id="175" name="Google Shape;175;p29"/>
          <p:cNvSpPr/>
          <p:nvPr/>
        </p:nvSpPr>
        <p:spPr>
          <a:xfrm>
            <a:off x="5123846" y="2329298"/>
            <a:ext cx="1310625" cy="1680525"/>
          </a:xfrm>
          <a:prstGeom prst="roundRect">
            <a:avLst>
              <a:gd name="adj" fmla="val 16667"/>
            </a:avLst>
          </a:prstGeom>
          <a:solidFill>
            <a:srgbClr val="1C4587"/>
          </a:solidFill>
          <a:ln>
            <a:noFill/>
          </a:ln>
        </p:spPr>
        <p:txBody>
          <a:bodyPr spcFirstLastPara="1" wrap="square" lIns="68569" tIns="68569" rIns="68569" bIns="68569" anchor="t" anchorCtr="0">
            <a:noAutofit/>
          </a:bodyPr>
          <a:lstStyle/>
          <a:p>
            <a:pPr algn="ctr">
              <a:lnSpc>
                <a:spcPct val="115000"/>
              </a:lnSpc>
              <a:spcBef>
                <a:spcPts val="1800"/>
              </a:spcBef>
            </a:pPr>
            <a:r>
              <a:rPr lang="en" sz="1050" b="1">
                <a:solidFill>
                  <a:srgbClr val="FFFFFF"/>
                </a:solidFill>
              </a:rPr>
              <a:t>App Design</a:t>
            </a:r>
            <a:endParaRPr sz="1050" b="1">
              <a:solidFill>
                <a:srgbClr val="FFFFFF"/>
              </a:solidFill>
            </a:endParaRPr>
          </a:p>
          <a:p>
            <a:pPr algn="ctr">
              <a:lnSpc>
                <a:spcPct val="115000"/>
              </a:lnSpc>
              <a:spcBef>
                <a:spcPts val="3150"/>
              </a:spcBef>
              <a:spcAft>
                <a:spcPts val="450"/>
              </a:spcAft>
            </a:pPr>
            <a:r>
              <a:rPr lang="en" sz="750" b="1">
                <a:solidFill>
                  <a:schemeClr val="lt1"/>
                </a:solidFill>
              </a:rPr>
              <a:t>App UI Design</a:t>
            </a:r>
            <a:endParaRPr sz="1050" b="1">
              <a:solidFill>
                <a:srgbClr val="FFFFFF"/>
              </a:solidFill>
            </a:endParaRPr>
          </a:p>
        </p:txBody>
      </p:sp>
      <p:sp>
        <p:nvSpPr>
          <p:cNvPr id="176" name="Google Shape;176;p29"/>
          <p:cNvSpPr txBox="1"/>
          <p:nvPr/>
        </p:nvSpPr>
        <p:spPr>
          <a:xfrm>
            <a:off x="257175" y="1261687"/>
            <a:ext cx="6392250" cy="392393"/>
          </a:xfrm>
          <a:prstGeom prst="rect">
            <a:avLst/>
          </a:prstGeom>
          <a:noFill/>
          <a:ln>
            <a:noFill/>
          </a:ln>
        </p:spPr>
        <p:txBody>
          <a:bodyPr spcFirstLastPara="1" wrap="square" lIns="68569" tIns="68569" rIns="68569" bIns="68569" anchor="t" anchorCtr="0">
            <a:spAutoFit/>
          </a:bodyPr>
          <a:lstStyle/>
          <a:p>
            <a:r>
              <a:rPr lang="en" sz="1650">
                <a:latin typeface="Roboto"/>
                <a:ea typeface="Roboto"/>
                <a:cs typeface="Roboto"/>
                <a:sym typeface="Roboto"/>
              </a:rPr>
              <a:t>4 units with a total of 13 lessons across 13 weeks</a:t>
            </a:r>
            <a:endParaRPr sz="16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000"/>
                                        <p:tgtEl>
                                          <p:spTgt spid="169"/>
                                        </p:tgtEl>
                                      </p:cBhvr>
                                    </p:animEffect>
                                  </p:childTnLst>
                                </p:cTn>
                              </p:par>
                              <p:par>
                                <p:cTn id="11" presetID="10"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fade">
                                      <p:cBhvr>
                                        <p:cTn id="13" dur="1000"/>
                                        <p:tgtEl>
                                          <p:spTgt spid="170"/>
                                        </p:tgtEl>
                                      </p:cBhvr>
                                    </p:animEffect>
                                  </p:childTnLst>
                                </p:cTn>
                              </p:par>
                              <p:par>
                                <p:cTn id="14" presetID="10" presetClass="entr" presetSubtype="0" fill="hold"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1000"/>
                                        <p:tgtEl>
                                          <p:spTgt spid="171"/>
                                        </p:tgtEl>
                                      </p:cBhvr>
                                    </p:animEffect>
                                  </p:childTnLst>
                                </p:cTn>
                              </p:par>
                              <p:par>
                                <p:cTn id="17" presetID="10"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000"/>
                                        <p:tgtEl>
                                          <p:spTgt spid="172"/>
                                        </p:tgtEl>
                                      </p:cBhvr>
                                    </p:animEffect>
                                  </p:childTnLst>
                                </p:cTn>
                              </p:par>
                              <p:par>
                                <p:cTn id="20" presetID="10" presetClass="entr" presetSubtype="0" fill="hold"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childTnLst>
                                </p:cTn>
                              </p:par>
                              <p:par>
                                <p:cTn id="23" presetID="10" presetClass="entr" presetSubtype="0"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1000"/>
                                        <p:tgtEl>
                                          <p:spTgt spid="174"/>
                                        </p:tgtEl>
                                      </p:cBhvr>
                                    </p:animEffect>
                                  </p:childTnLst>
                                </p:cTn>
                              </p:par>
                              <p:par>
                                <p:cTn id="26" presetID="10" presetClass="entr" presetSubtype="0" fill="hold"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fade">
                                      <p:cBhvr>
                                        <p:cTn id="28"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Lectures</a:t>
            </a:r>
          </a:p>
        </p:txBody>
      </p:sp>
      <p:sp>
        <p:nvSpPr>
          <p:cNvPr id="182" name="Google Shape;182;p30"/>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49" indent="0">
              <a:buNone/>
            </a:pPr>
            <a:r>
              <a:rPr lang="en-US"/>
              <a:t>We’ll cover important topics together as a class.</a:t>
            </a:r>
          </a:p>
        </p:txBody>
      </p:sp>
      <p:sp>
        <p:nvSpPr>
          <p:cNvPr id="183" name="Google Shape;183;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pic>
        <p:nvPicPr>
          <p:cNvPr id="184" name="Google Shape;184;p30"/>
          <p:cNvPicPr preferRelativeResize="0"/>
          <p:nvPr/>
        </p:nvPicPr>
        <p:blipFill>
          <a:blip r:embed="rId3">
            <a:alphaModFix/>
          </a:blip>
          <a:stretch>
            <a:fillRect/>
          </a:stretch>
        </p:blipFill>
        <p:spPr>
          <a:xfrm>
            <a:off x="309676" y="2258983"/>
            <a:ext cx="2015330" cy="1113014"/>
          </a:xfrm>
          <a:prstGeom prst="rect">
            <a:avLst/>
          </a:prstGeom>
          <a:noFill/>
          <a:ln>
            <a:noFill/>
          </a:ln>
        </p:spPr>
      </p:pic>
      <p:pic>
        <p:nvPicPr>
          <p:cNvPr id="185" name="Google Shape;185;p30"/>
          <p:cNvPicPr preferRelativeResize="0"/>
          <p:nvPr/>
        </p:nvPicPr>
        <p:blipFill>
          <a:blip r:embed="rId4">
            <a:alphaModFix/>
          </a:blip>
          <a:stretch>
            <a:fillRect/>
          </a:stretch>
        </p:blipFill>
        <p:spPr>
          <a:xfrm>
            <a:off x="2471125" y="2259643"/>
            <a:ext cx="2015330" cy="1111718"/>
          </a:xfrm>
          <a:prstGeom prst="rect">
            <a:avLst/>
          </a:prstGeom>
          <a:noFill/>
          <a:ln w="9525" cap="flat" cmpd="sng">
            <a:solidFill>
              <a:srgbClr val="D9D9D9"/>
            </a:solidFill>
            <a:prstDash val="solid"/>
            <a:round/>
            <a:headEnd type="none" w="sm" len="sm"/>
            <a:tailEnd type="none" w="sm" len="sm"/>
          </a:ln>
        </p:spPr>
      </p:pic>
      <p:pic>
        <p:nvPicPr>
          <p:cNvPr id="186" name="Google Shape;186;p30"/>
          <p:cNvPicPr preferRelativeResize="0"/>
          <p:nvPr/>
        </p:nvPicPr>
        <p:blipFill>
          <a:blip r:embed="rId5">
            <a:alphaModFix/>
          </a:blip>
          <a:stretch>
            <a:fillRect/>
          </a:stretch>
        </p:blipFill>
        <p:spPr>
          <a:xfrm>
            <a:off x="4608896" y="2226202"/>
            <a:ext cx="2015328" cy="11785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Learning pathways</a:t>
            </a:r>
          </a:p>
        </p:txBody>
      </p:sp>
      <p:sp>
        <p:nvSpPr>
          <p:cNvPr id="192" name="Google Shape;192;p31"/>
          <p:cNvSpPr txBox="1">
            <a:spLocks noGrp="1"/>
          </p:cNvSpPr>
          <p:nvPr>
            <p:ph type="body" idx="1"/>
          </p:nvPr>
        </p:nvSpPr>
        <p:spPr>
          <a:xfrm>
            <a:off x="233363" y="1076325"/>
            <a:ext cx="3195637" cy="3194050"/>
          </a:xfrm>
        </p:spPr>
        <p:txBody>
          <a:bodyPr spcFirstLastPara="1" wrap="square" lIns="68569" tIns="68569" rIns="68569" bIns="68569" anchor="t" anchorCtr="0">
            <a:noAutofit/>
          </a:bodyPr>
          <a:lstStyle/>
          <a:p>
            <a:pPr marL="57149" indent="0">
              <a:buNone/>
            </a:pPr>
            <a:r>
              <a:rPr lang="en-US"/>
              <a:t>After each class, complete the corresponding learning pathway with articles and codelabs to practice what you learned.</a:t>
            </a:r>
          </a:p>
        </p:txBody>
      </p:sp>
      <p:sp>
        <p:nvSpPr>
          <p:cNvPr id="193" name="Google Shape;193;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pic>
        <p:nvPicPr>
          <p:cNvPr id="194" name="Google Shape;194;p31"/>
          <p:cNvPicPr preferRelativeResize="0"/>
          <p:nvPr/>
        </p:nvPicPr>
        <p:blipFill>
          <a:blip r:embed="rId3">
            <a:alphaModFix/>
          </a:blip>
          <a:stretch>
            <a:fillRect/>
          </a:stretch>
        </p:blipFill>
        <p:spPr>
          <a:xfrm>
            <a:off x="3429000" y="1685795"/>
            <a:ext cx="3126582" cy="203064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8122"/>
          <a:stretch/>
        </p:blipFill>
        <p:spPr>
          <a:xfrm>
            <a:off x="1813464" y="1744688"/>
            <a:ext cx="3210827" cy="2030307"/>
          </a:xfrm>
          <a:prstGeom prst="rect">
            <a:avLst/>
          </a:prstGeom>
          <a:noFill/>
          <a:ln>
            <a:noFill/>
          </a:ln>
        </p:spPr>
      </p:pic>
      <p:sp>
        <p:nvSpPr>
          <p:cNvPr id="200" name="Google Shape;200;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Accessing the pathways</a:t>
            </a:r>
          </a:p>
        </p:txBody>
      </p:sp>
      <p:sp>
        <p:nvSpPr>
          <p:cNvPr id="201" name="Google Shape;201;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pic>
        <p:nvPicPr>
          <p:cNvPr id="202" name="Google Shape;202;p32"/>
          <p:cNvPicPr preferRelativeResize="0"/>
          <p:nvPr/>
        </p:nvPicPr>
        <p:blipFill>
          <a:blip r:embed="rId4">
            <a:alphaModFix/>
          </a:blip>
          <a:stretch>
            <a:fillRect/>
          </a:stretch>
        </p:blipFill>
        <p:spPr>
          <a:xfrm>
            <a:off x="408882" y="941723"/>
            <a:ext cx="6019990" cy="363623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14111"/>
          <a:stretch/>
        </p:blipFill>
        <p:spPr>
          <a:xfrm>
            <a:off x="1787459" y="1734954"/>
            <a:ext cx="3243167" cy="2088412"/>
          </a:xfrm>
          <a:prstGeom prst="rect">
            <a:avLst/>
          </a:prstGeom>
          <a:noFill/>
          <a:ln>
            <a:noFill/>
          </a:ln>
        </p:spPr>
      </p:pic>
      <p:sp>
        <p:nvSpPr>
          <p:cNvPr id="208" name="Google Shape;208;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209" name="Google Shape;209;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pic>
        <p:nvPicPr>
          <p:cNvPr id="210" name="Google Shape;210;p33"/>
          <p:cNvPicPr preferRelativeResize="0"/>
          <p:nvPr/>
        </p:nvPicPr>
        <p:blipFill>
          <a:blip r:embed="rId4">
            <a:alphaModFix/>
          </a:blip>
          <a:stretch>
            <a:fillRect/>
          </a:stretch>
        </p:blipFill>
        <p:spPr>
          <a:xfrm>
            <a:off x="467833" y="983513"/>
            <a:ext cx="5741581" cy="36097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1820716" y="1732962"/>
            <a:ext cx="3241277" cy="2100638"/>
          </a:xfrm>
          <a:prstGeom prst="rect">
            <a:avLst/>
          </a:prstGeom>
          <a:noFill/>
          <a:ln>
            <a:noFill/>
          </a:ln>
        </p:spPr>
      </p:pic>
      <p:sp>
        <p:nvSpPr>
          <p:cNvPr id="216" name="Google Shape;216;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Codelab</a:t>
            </a:r>
          </a:p>
        </p:txBody>
      </p:sp>
      <p:sp>
        <p:nvSpPr>
          <p:cNvPr id="217" name="Google Shape;217;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pic>
        <p:nvPicPr>
          <p:cNvPr id="218" name="Google Shape;218;p34"/>
          <p:cNvPicPr preferRelativeResize="0"/>
          <p:nvPr/>
        </p:nvPicPr>
        <p:blipFill>
          <a:blip r:embed="rId4">
            <a:alphaModFix/>
          </a:blip>
          <a:stretch>
            <a:fillRect/>
          </a:stretch>
        </p:blipFill>
        <p:spPr>
          <a:xfrm>
            <a:off x="547577" y="978195"/>
            <a:ext cx="5854511" cy="365228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Earn badges for your developer profile</a:t>
            </a:r>
          </a:p>
        </p:txBody>
      </p:sp>
      <p:sp>
        <p:nvSpPr>
          <p:cNvPr id="224" name="Google Shape;224;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pic>
        <p:nvPicPr>
          <p:cNvPr id="225" name="Google Shape;225;p35"/>
          <p:cNvPicPr preferRelativeResize="0"/>
          <p:nvPr/>
        </p:nvPicPr>
        <p:blipFill>
          <a:blip r:embed="rId3">
            <a:alphaModFix/>
          </a:blip>
          <a:stretch>
            <a:fillRect/>
          </a:stretch>
        </p:blipFill>
        <p:spPr>
          <a:xfrm>
            <a:off x="3887870" y="1690621"/>
            <a:ext cx="2170051" cy="2004320"/>
          </a:xfrm>
          <a:prstGeom prst="rect">
            <a:avLst/>
          </a:prstGeom>
          <a:noFill/>
          <a:ln w="9525" cap="flat" cmpd="sng">
            <a:solidFill>
              <a:srgbClr val="BBC2CF"/>
            </a:solidFill>
            <a:prstDash val="solid"/>
            <a:round/>
            <a:headEnd type="none" w="sm" len="sm"/>
            <a:tailEnd type="none" w="sm" len="sm"/>
          </a:ln>
        </p:spPr>
      </p:pic>
      <p:pic>
        <p:nvPicPr>
          <p:cNvPr id="226" name="Google Shape;226;p35"/>
          <p:cNvPicPr preferRelativeResize="0"/>
          <p:nvPr/>
        </p:nvPicPr>
        <p:blipFill>
          <a:blip r:embed="rId4">
            <a:alphaModFix/>
          </a:blip>
          <a:stretch>
            <a:fillRect/>
          </a:stretch>
        </p:blipFill>
        <p:spPr>
          <a:xfrm>
            <a:off x="625164" y="1846689"/>
            <a:ext cx="1773938" cy="1773938"/>
          </a:xfrm>
          <a:prstGeom prst="rect">
            <a:avLst/>
          </a:prstGeom>
          <a:noFill/>
          <a:ln>
            <a:noFill/>
          </a:ln>
        </p:spPr>
      </p:pic>
      <p:cxnSp>
        <p:nvCxnSpPr>
          <p:cNvPr id="227" name="Google Shape;227;p35"/>
          <p:cNvCxnSpPr/>
          <p:nvPr/>
        </p:nvCxnSpPr>
        <p:spPr>
          <a:xfrm>
            <a:off x="2730788" y="2646713"/>
            <a:ext cx="654075" cy="3825"/>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8" name="Google Shape;88;p18"/>
          <p:cNvSpPr txBox="1"/>
          <p:nvPr/>
        </p:nvSpPr>
        <p:spPr>
          <a:xfrm>
            <a:off x="233775" y="1713263"/>
            <a:ext cx="6390450" cy="1374075"/>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About this course</a:t>
            </a:r>
            <a:endParaRPr sz="3900" b="1">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What you need</a:t>
            </a:r>
          </a:p>
        </p:txBody>
      </p:sp>
      <p:sp>
        <p:nvSpPr>
          <p:cNvPr id="233" name="Google Shape;233;p36"/>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57149" indent="0" algn="just">
              <a:buNone/>
            </a:pPr>
            <a:r>
              <a:rPr lang="en-US" sz="2000"/>
              <a:t>To work through the Kotlin and Android examples in the Android Development with Kotlin labs you'll need to install the following software on your computer:</a:t>
            </a:r>
          </a:p>
          <a:p>
            <a:pPr marL="400049" indent="-342900">
              <a:buFont typeface="Arial" panose="020B0604020202020204" pitchFamily="34" charset="0"/>
              <a:buChar char="•"/>
            </a:pPr>
            <a:r>
              <a:rPr lang="en-US" sz="2000"/>
              <a:t>Java Development Kit</a:t>
            </a:r>
          </a:p>
          <a:p>
            <a:pPr marL="400049" indent="-342900">
              <a:buFont typeface="Arial" panose="020B0604020202020204" pitchFamily="34" charset="0"/>
              <a:buChar char="•"/>
            </a:pPr>
            <a:r>
              <a:rPr lang="en-US" sz="2000"/>
              <a:t>Java Runtime Engine (Windows only)</a:t>
            </a:r>
          </a:p>
          <a:p>
            <a:pPr marL="400049" indent="-342900">
              <a:buFont typeface="Arial" panose="020B0604020202020204" pitchFamily="34" charset="0"/>
              <a:buChar char="•"/>
            </a:pPr>
            <a:r>
              <a:rPr lang="en-US" sz="2000"/>
              <a:t>IntelliJ IDEA</a:t>
            </a:r>
          </a:p>
          <a:p>
            <a:pPr marL="400049" indent="-342900">
              <a:buFont typeface="Arial" panose="020B0604020202020204" pitchFamily="34" charset="0"/>
              <a:buChar char="•"/>
            </a:pPr>
            <a:r>
              <a:rPr lang="en-US" sz="2000"/>
              <a:t>Android Studio </a:t>
            </a:r>
          </a:p>
        </p:txBody>
      </p:sp>
      <p:sp>
        <p:nvSpPr>
          <p:cNvPr id="234" name="Google Shape;234;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238"/>
        <p:cNvGrpSpPr/>
        <p:nvPr/>
      </p:nvGrpSpPr>
      <p:grpSpPr>
        <a:xfrm>
          <a:off x="0" y="0"/>
          <a:ext cx="0" cy="0"/>
          <a:chOff x="0" y="0"/>
          <a:chExt cx="0" cy="0"/>
        </a:xfrm>
      </p:grpSpPr>
      <p:sp>
        <p:nvSpPr>
          <p:cNvPr id="239" name="Google Shape;239;p3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21</a:t>
            </a:fld>
            <a:endParaRPr/>
          </a:p>
        </p:txBody>
      </p:sp>
      <p:sp>
        <p:nvSpPr>
          <p:cNvPr id="240" name="Google Shape;240;p37"/>
          <p:cNvSpPr txBox="1"/>
          <p:nvPr/>
        </p:nvSpPr>
        <p:spPr>
          <a:xfrm>
            <a:off x="233775" y="1713263"/>
            <a:ext cx="6390450" cy="1374075"/>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Resources</a:t>
            </a:r>
            <a:endParaRPr sz="3900" b="1">
              <a:solidFill>
                <a:srgbClr val="FAFAFA"/>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Kotlin resources</a:t>
            </a:r>
          </a:p>
        </p:txBody>
      </p:sp>
      <p:sp>
        <p:nvSpPr>
          <p:cNvPr id="246" name="Google Shape;246;p38"/>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49" indent="-342900">
              <a:buFont typeface="Arial" panose="020B0604020202020204" pitchFamily="34" charset="0"/>
              <a:buChar char="•"/>
            </a:pPr>
            <a:r>
              <a:rPr lang="en-US" sz="1800">
                <a:hlinkClick r:id="rId3"/>
              </a:rPr>
              <a:t>Learn Kotlin</a:t>
            </a:r>
            <a:r>
              <a:rPr lang="en-US" sz="1800"/>
              <a:t> for a list of official reference materials</a:t>
            </a:r>
          </a:p>
          <a:p>
            <a:pPr marL="400049" indent="-342900">
              <a:buFont typeface="Arial" panose="020B0604020202020204" pitchFamily="34" charset="0"/>
              <a:buChar char="•"/>
            </a:pPr>
            <a:r>
              <a:rPr lang="en-US" sz="1800">
                <a:hlinkClick r:id="rId4"/>
              </a:rPr>
              <a:t>Kotlin Language Documentation</a:t>
            </a:r>
            <a:r>
              <a:rPr lang="en-US" sz="1800"/>
              <a:t> (downloadable PDF)</a:t>
            </a:r>
          </a:p>
          <a:p>
            <a:pPr marL="400049" indent="-342900">
              <a:buFont typeface="Arial" panose="020B0604020202020204" pitchFamily="34" charset="0"/>
              <a:buChar char="•"/>
            </a:pPr>
            <a:r>
              <a:rPr lang="en-US" sz="1800">
                <a:hlinkClick r:id="rId5"/>
              </a:rPr>
              <a:t>Kotlin Koans</a:t>
            </a:r>
            <a:r>
              <a:rPr lang="en-US" sz="1800"/>
              <a:t> for more snippets to practice with</a:t>
            </a:r>
          </a:p>
          <a:p>
            <a:pPr marL="400049" indent="-342900">
              <a:buFont typeface="Arial" panose="020B0604020202020204" pitchFamily="34" charset="0"/>
              <a:buChar char="•"/>
            </a:pPr>
            <a:r>
              <a:rPr lang="en-US" sz="1800">
                <a:hlinkClick r:id="rId6"/>
              </a:rPr>
              <a:t>Coding Conventions</a:t>
            </a:r>
            <a:r>
              <a:rPr lang="en-US" sz="1800"/>
              <a:t> for a coding style guide for the Kotlin language</a:t>
            </a:r>
          </a:p>
          <a:p>
            <a:pPr marL="400049" indent="-342900">
              <a:buFont typeface="Arial" panose="020B0604020202020204" pitchFamily="34" charset="0"/>
              <a:buChar char="•"/>
            </a:pPr>
            <a:r>
              <a:rPr lang="en-US" sz="1800">
                <a:hlinkClick r:id="rId7"/>
              </a:rPr>
              <a:t>Learn Kotlin by Example</a:t>
            </a:r>
            <a:r>
              <a:rPr lang="en-US" sz="1800"/>
              <a:t> for a set of small and simple annotated examples</a:t>
            </a:r>
          </a:p>
        </p:txBody>
      </p:sp>
      <p:sp>
        <p:nvSpPr>
          <p:cNvPr id="247" name="Google Shape;247;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 and other resources</a:t>
            </a:r>
          </a:p>
        </p:txBody>
      </p:sp>
      <p:sp>
        <p:nvSpPr>
          <p:cNvPr id="253" name="Google Shape;253;p39"/>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49" indent="-342900">
              <a:buFont typeface="Arial" panose="020B0604020202020204" pitchFamily="34" charset="0"/>
              <a:buChar char="•"/>
            </a:pPr>
            <a:r>
              <a:rPr lang="en-US" sz="1600">
                <a:hlinkClick r:id="rId3">
                  <a:extLst>
                    <a:ext uri="{A12FA001-AC4F-418D-AE19-62706E023703}">
                      <ahyp:hlinkClr xmlns:ahyp="http://schemas.microsoft.com/office/drawing/2018/hyperlinkcolor" val="tx"/>
                    </a:ext>
                  </a:extLst>
                </a:hlinkClick>
              </a:rPr>
              <a:t>Official Android developer website</a:t>
            </a:r>
            <a:endParaRPr lang="en-US" sz="1600"/>
          </a:p>
          <a:p>
            <a:pPr marL="400049" indent="-342900">
              <a:buFont typeface="Arial" panose="020B0604020202020204" pitchFamily="34" charset="0"/>
              <a:buChar char="•"/>
            </a:pPr>
            <a:r>
              <a:rPr lang="en-US" sz="1600">
                <a:hlinkClick r:id="rId4">
                  <a:extLst>
                    <a:ext uri="{A12FA001-AC4F-418D-AE19-62706E023703}">
                      <ahyp:hlinkClr xmlns:ahyp="http://schemas.microsoft.com/office/drawing/2018/hyperlinkcolor" val="tx"/>
                    </a:ext>
                  </a:extLst>
                </a:hlinkClick>
              </a:rPr>
              <a:t>Android Developers Blog</a:t>
            </a:r>
            <a:endParaRPr lang="en-US" sz="1600"/>
          </a:p>
          <a:p>
            <a:pPr marL="400049" indent="-342900">
              <a:buFont typeface="Arial" panose="020B0604020202020204" pitchFamily="34" charset="0"/>
              <a:buChar char="•"/>
            </a:pPr>
            <a:r>
              <a:rPr lang="en-US" sz="1600">
                <a:hlinkClick r:id="rId5">
                  <a:extLst>
                    <a:ext uri="{A12FA001-AC4F-418D-AE19-62706E023703}">
                      <ahyp:hlinkClr xmlns:ahyp="http://schemas.microsoft.com/office/drawing/2018/hyperlinkcolor" val="tx"/>
                    </a:ext>
                  </a:extLst>
                </a:hlinkClick>
              </a:rPr>
              <a:t>Android Developers Medium blog</a:t>
            </a:r>
            <a:r>
              <a:rPr lang="en-US" sz="1600"/>
              <a:t> </a:t>
            </a:r>
          </a:p>
          <a:p>
            <a:pPr marL="400049" indent="-342900">
              <a:buFont typeface="Arial" panose="020B0604020202020204" pitchFamily="34" charset="0"/>
              <a:buChar char="•"/>
            </a:pPr>
            <a:r>
              <a:rPr lang="en-US" sz="1600">
                <a:hlinkClick r:id="rId6">
                  <a:extLst>
                    <a:ext uri="{A12FA001-AC4F-418D-AE19-62706E023703}">
                      <ahyp:hlinkClr xmlns:ahyp="http://schemas.microsoft.com/office/drawing/2018/hyperlinkcolor" val="tx"/>
                    </a:ext>
                  </a:extLst>
                </a:hlinkClick>
              </a:rPr>
              <a:t>Android Developers YouTube channel</a:t>
            </a:r>
            <a:endParaRPr lang="en-US" sz="1600"/>
          </a:p>
          <a:p>
            <a:pPr marL="400049" indent="-342900">
              <a:buFont typeface="Arial" panose="020B0604020202020204" pitchFamily="34" charset="0"/>
              <a:buChar char="•"/>
            </a:pPr>
            <a:r>
              <a:rPr lang="en-US" sz="1600">
                <a:hlinkClick r:id="rId7">
                  <a:extLst>
                    <a:ext uri="{A12FA001-AC4F-418D-AE19-62706E023703}">
                      <ahyp:hlinkClr xmlns:ahyp="http://schemas.microsoft.com/office/drawing/2018/hyperlinkcolor" val="tx"/>
                    </a:ext>
                  </a:extLst>
                </a:hlinkClick>
              </a:rPr>
              <a:t>@AndroidDev on Twitter</a:t>
            </a:r>
            <a:r>
              <a:rPr lang="en-US" sz="1600"/>
              <a:t> </a:t>
            </a:r>
          </a:p>
          <a:p>
            <a:pPr marL="400049" indent="-342900">
              <a:buFont typeface="Arial" panose="020B0604020202020204" pitchFamily="34" charset="0"/>
              <a:buChar char="•"/>
            </a:pPr>
            <a:r>
              <a:rPr lang="en-US" sz="1600">
                <a:hlinkClick r:id="rId8"/>
              </a:rPr>
              <a:t>Android Developer Newsletter</a:t>
            </a:r>
            <a:endParaRPr lang="en-US" sz="1600"/>
          </a:p>
          <a:p>
            <a:pPr marL="400049" indent="-342900">
              <a:buFont typeface="Arial" panose="020B0604020202020204" pitchFamily="34" charset="0"/>
              <a:buChar char="•"/>
            </a:pPr>
            <a:r>
              <a:rPr lang="en-US" sz="1600">
                <a:hlinkClick r:id="rId9">
                  <a:extLst>
                    <a:ext uri="{A12FA001-AC4F-418D-AE19-62706E023703}">
                      <ahyp:hlinkClr xmlns:ahyp="http://schemas.microsoft.com/office/drawing/2018/hyperlinkcolor" val="tx"/>
                    </a:ext>
                  </a:extLst>
                </a:hlinkClick>
              </a:rPr>
              <a:t>Stack Overflow</a:t>
            </a:r>
            <a:endParaRPr lang="en-US" sz="1600"/>
          </a:p>
          <a:p>
            <a:pPr marL="400049" indent="-342900">
              <a:buFont typeface="Arial" panose="020B0604020202020204" pitchFamily="34" charset="0"/>
              <a:buChar char="•"/>
            </a:pPr>
            <a:r>
              <a:rPr lang="en-US" sz="1600"/>
              <a:t>Offline documentation through </a:t>
            </a:r>
            <a:r>
              <a:rPr lang="en-US" sz="1600">
                <a:hlinkClick r:id="rId10">
                  <a:extLst>
                    <a:ext uri="{A12FA001-AC4F-418D-AE19-62706E023703}">
                      <ahyp:hlinkClr xmlns:ahyp="http://schemas.microsoft.com/office/drawing/2018/hyperlinkcolor" val="tx"/>
                    </a:ext>
                  </a:extLst>
                </a:hlinkClick>
              </a:rPr>
              <a:t>SDK Manager</a:t>
            </a:r>
            <a:endParaRPr lang="en-US" sz="1600"/>
          </a:p>
        </p:txBody>
      </p:sp>
      <p:sp>
        <p:nvSpPr>
          <p:cNvPr id="254" name="Google Shape;254;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Prerequisites</a:t>
            </a:r>
          </a:p>
        </p:txBody>
      </p:sp>
      <p:sp>
        <p:nvSpPr>
          <p:cNvPr id="94" name="Google Shape;94;p19"/>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r>
              <a:rPr lang="en-US"/>
              <a:t>Experience in an object-oriented programming language</a:t>
            </a:r>
          </a:p>
          <a:p>
            <a:r>
              <a:rPr lang="en-US"/>
              <a:t>Comfortable using an IDE</a:t>
            </a:r>
          </a:p>
          <a:p>
            <a:r>
              <a:rPr lang="en-US"/>
              <a:t>Familiar with using GitHub</a:t>
            </a:r>
          </a:p>
          <a:p>
            <a:r>
              <a:rPr lang="en-US"/>
              <a:t>Access to a computer and internet connection</a:t>
            </a:r>
          </a:p>
          <a:p>
            <a:r>
              <a:rPr lang="en-US"/>
              <a:t>(Optional) Android device and USB cable</a:t>
            </a:r>
          </a:p>
        </p:txBody>
      </p:sp>
      <p:sp>
        <p:nvSpPr>
          <p:cNvPr id="95" name="Google Shape;95;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What you'll learn</a:t>
            </a:r>
          </a:p>
        </p:txBody>
      </p:sp>
      <p:sp>
        <p:nvSpPr>
          <p:cNvPr id="101" name="Google Shape;101;p20"/>
          <p:cNvSpPr txBox="1">
            <a:spLocks noGrp="1"/>
          </p:cNvSpPr>
          <p:nvPr>
            <p:ph type="body" idx="1"/>
          </p:nvPr>
        </p:nvSpPr>
        <p:spPr>
          <a:xfrm>
            <a:off x="233775" y="1076275"/>
            <a:ext cx="4273932" cy="3193800"/>
          </a:xfrm>
        </p:spPr>
        <p:txBody>
          <a:bodyPr spcFirstLastPara="1" wrap="square" lIns="68569" tIns="68569" rIns="68569" bIns="68569" anchor="t" anchorCtr="0">
            <a:noAutofit/>
          </a:bodyPr>
          <a:lstStyle/>
          <a:p>
            <a:r>
              <a:rPr lang="en-US"/>
              <a:t>How to build a variety of Android apps in Kotlin</a:t>
            </a:r>
          </a:p>
          <a:p>
            <a:r>
              <a:rPr lang="en-US"/>
              <a:t>Kotlin language essentials</a:t>
            </a:r>
          </a:p>
          <a:p>
            <a:r>
              <a:rPr lang="en-US"/>
              <a:t>Best practices for app development</a:t>
            </a:r>
          </a:p>
          <a:p>
            <a:r>
              <a:rPr lang="en-US"/>
              <a:t>Resources to keep learning</a:t>
            </a:r>
          </a:p>
          <a:p>
            <a:endParaRPr lang="en-US"/>
          </a:p>
        </p:txBody>
      </p:sp>
      <p:sp>
        <p:nvSpPr>
          <p:cNvPr id="102" name="Google Shape;102;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4</a:t>
            </a:fld>
            <a:endParaRPr lang="en"/>
          </a:p>
        </p:txBody>
      </p:sp>
      <p:pic>
        <p:nvPicPr>
          <p:cNvPr id="103" name="Google Shape;103;p20"/>
          <p:cNvPicPr preferRelativeResize="0"/>
          <p:nvPr/>
        </p:nvPicPr>
        <p:blipFill rotWithShape="1">
          <a:blip r:embed="rId3">
            <a:alphaModFix/>
          </a:blip>
          <a:srcRect l="12797" t="12879" r="12273" b="13226"/>
          <a:stretch/>
        </p:blipFill>
        <p:spPr>
          <a:xfrm>
            <a:off x="4507707" y="1646532"/>
            <a:ext cx="2066888" cy="2038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The opportunity</a:t>
            </a:r>
          </a:p>
        </p:txBody>
      </p:sp>
      <p:sp>
        <p:nvSpPr>
          <p:cNvPr id="110" name="Google Shape;110;p21"/>
          <p:cNvSpPr txBox="1">
            <a:spLocks noGrp="1"/>
          </p:cNvSpPr>
          <p:nvPr>
            <p:ph type="body" idx="1"/>
          </p:nvPr>
        </p:nvSpPr>
        <p:spPr>
          <a:xfrm>
            <a:off x="233363" y="1076325"/>
            <a:ext cx="4719637" cy="3194050"/>
          </a:xfrm>
        </p:spPr>
        <p:txBody>
          <a:bodyPr spcFirstLastPara="1" wrap="square" lIns="68569" tIns="68569" rIns="68569" bIns="68569" anchor="t" anchorCtr="0">
            <a:noAutofit/>
          </a:bodyPr>
          <a:lstStyle/>
          <a:p>
            <a:r>
              <a:rPr lang="en-US" sz="2000"/>
              <a:t>Mobile devices are becoming increasingly commonplace</a:t>
            </a:r>
          </a:p>
          <a:p>
            <a:r>
              <a:rPr lang="en-US" sz="2000"/>
              <a:t>Mobile apps connect users to information and services that can improve their quality of life</a:t>
            </a:r>
          </a:p>
          <a:p>
            <a:r>
              <a:rPr lang="en-US" sz="2000"/>
              <a:t>Many industries have yet to be revolutionized through mobile, and offer great opportunities for new businesses and solutions</a:t>
            </a:r>
          </a:p>
        </p:txBody>
      </p:sp>
      <p:sp>
        <p:nvSpPr>
          <p:cNvPr id="109" name="Google Shape;109;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pic>
        <p:nvPicPr>
          <p:cNvPr id="111" name="Google Shape;111;p21"/>
          <p:cNvPicPr preferRelativeResize="0"/>
          <p:nvPr/>
        </p:nvPicPr>
        <p:blipFill>
          <a:blip r:embed="rId3">
            <a:alphaModFix/>
          </a:blip>
          <a:stretch>
            <a:fillRect/>
          </a:stretch>
        </p:blipFill>
        <p:spPr>
          <a:xfrm>
            <a:off x="4002432" y="1282784"/>
            <a:ext cx="3027020" cy="302797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a:t>
            </a:r>
          </a:p>
        </p:txBody>
      </p:sp>
      <p:sp>
        <p:nvSpPr>
          <p:cNvPr id="119" name="Google Shape;119;p22"/>
          <p:cNvSpPr txBox="1">
            <a:spLocks noGrp="1"/>
          </p:cNvSpPr>
          <p:nvPr>
            <p:ph type="body" idx="1"/>
          </p:nvPr>
        </p:nvSpPr>
        <p:spPr>
          <a:xfrm>
            <a:off x="233775" y="1076275"/>
            <a:ext cx="6390450" cy="3193800"/>
          </a:xfrm>
        </p:spPr>
        <p:txBody>
          <a:bodyPr spcFirstLastPara="1" wrap="square" lIns="68569" tIns="68569" rIns="68569" bIns="68569" anchor="t" anchorCtr="0">
            <a:noAutofit/>
          </a:bodyPr>
          <a:lstStyle/>
          <a:p>
            <a:pPr marL="400049" indent="-342900">
              <a:buFont typeface="Arial" panose="020B0604020202020204" pitchFamily="34" charset="0"/>
              <a:buChar char="•"/>
            </a:pPr>
            <a:r>
              <a:rPr lang="en-US"/>
              <a:t>Open-source mobile platform</a:t>
            </a:r>
          </a:p>
          <a:p>
            <a:pPr marL="400049" indent="-342900">
              <a:buFont typeface="Arial" panose="020B0604020202020204" pitchFamily="34" charset="0"/>
              <a:buChar char="•"/>
            </a:pPr>
            <a:r>
              <a:rPr lang="en-US"/>
              <a:t>15 major platform releases so far</a:t>
            </a:r>
          </a:p>
          <a:p>
            <a:pPr marL="400049" indent="-342900">
              <a:buFont typeface="Arial" panose="020B0604020202020204" pitchFamily="34" charset="0"/>
              <a:buChar char="•"/>
            </a:pPr>
            <a:r>
              <a:rPr lang="en-US"/>
              <a:t>2.5 billion monthly active Android devices</a:t>
            </a:r>
          </a:p>
          <a:p>
            <a:pPr marL="400049" indent="-342900">
              <a:buFont typeface="Arial" panose="020B0604020202020204" pitchFamily="34" charset="0"/>
              <a:buChar char="•"/>
            </a:pPr>
            <a:r>
              <a:rPr lang="en-US"/>
              <a:t>2+ billion monthly active Google Play users</a:t>
            </a:r>
          </a:p>
          <a:p>
            <a:pPr marL="400049" indent="-342900">
              <a:buFont typeface="Arial" panose="020B0604020202020204" pitchFamily="34" charset="0"/>
              <a:buChar char="•"/>
            </a:pPr>
            <a:endParaRPr lang="en-US"/>
          </a:p>
        </p:txBody>
      </p:sp>
      <p:sp>
        <p:nvSpPr>
          <p:cNvPr id="117" name="Google Shape;117;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6</a:t>
            </a:fld>
            <a:endParaRPr lang="en"/>
          </a:p>
        </p:txBody>
      </p:sp>
      <p:pic>
        <p:nvPicPr>
          <p:cNvPr id="118" name="Google Shape;118;p22"/>
          <p:cNvPicPr preferRelativeResize="0"/>
          <p:nvPr/>
        </p:nvPicPr>
        <p:blipFill>
          <a:blip r:embed="rId3">
            <a:alphaModFix/>
          </a:blip>
          <a:stretch>
            <a:fillRect/>
          </a:stretch>
        </p:blipFill>
        <p:spPr>
          <a:xfrm>
            <a:off x="4260543" y="2916791"/>
            <a:ext cx="2597456" cy="1390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Available across different form factors</a:t>
            </a:r>
          </a:p>
        </p:txBody>
      </p:sp>
      <p:sp>
        <p:nvSpPr>
          <p:cNvPr id="125" name="Google Shape;125;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7</a:t>
            </a:fld>
            <a:endParaRPr lang="en"/>
          </a:p>
        </p:txBody>
      </p:sp>
      <p:pic>
        <p:nvPicPr>
          <p:cNvPr id="126" name="Google Shape;126;p23"/>
          <p:cNvPicPr preferRelativeResize="0"/>
          <p:nvPr/>
        </p:nvPicPr>
        <p:blipFill>
          <a:blip r:embed="rId3">
            <a:alphaModFix/>
          </a:blip>
          <a:stretch>
            <a:fillRect/>
          </a:stretch>
        </p:blipFill>
        <p:spPr>
          <a:xfrm>
            <a:off x="1069820" y="1088576"/>
            <a:ext cx="4718359" cy="342816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Build Android apps in Kotlin</a:t>
            </a:r>
          </a:p>
        </p:txBody>
      </p:sp>
      <p:sp>
        <p:nvSpPr>
          <p:cNvPr id="132" name="Google Shape;132;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8</a:t>
            </a:fld>
            <a:endParaRPr lang="en"/>
          </a:p>
        </p:txBody>
      </p:sp>
      <p:pic>
        <p:nvPicPr>
          <p:cNvPr id="133" name="Google Shape;133;p24"/>
          <p:cNvPicPr preferRelativeResize="0"/>
          <p:nvPr/>
        </p:nvPicPr>
        <p:blipFill>
          <a:blip r:embed="rId3">
            <a:alphaModFix/>
          </a:blip>
          <a:stretch>
            <a:fillRect/>
          </a:stretch>
        </p:blipFill>
        <p:spPr>
          <a:xfrm>
            <a:off x="95503" y="1368092"/>
            <a:ext cx="6629398" cy="1753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Kotlin</a:t>
            </a:r>
          </a:p>
        </p:txBody>
      </p:sp>
      <p:sp>
        <p:nvSpPr>
          <p:cNvPr id="139" name="Google Shape;139;p25"/>
          <p:cNvSpPr txBox="1">
            <a:spLocks noGrp="1"/>
          </p:cNvSpPr>
          <p:nvPr>
            <p:ph type="body" idx="1"/>
          </p:nvPr>
        </p:nvSpPr>
        <p:spPr>
          <a:xfrm>
            <a:off x="233775" y="1076275"/>
            <a:ext cx="6390450" cy="1097582"/>
          </a:xfrm>
        </p:spPr>
        <p:txBody>
          <a:bodyPr spcFirstLastPara="1" wrap="square" lIns="68569" tIns="68569" rIns="68569" bIns="68569" anchor="t" anchorCtr="0">
            <a:noAutofit/>
          </a:bodyPr>
          <a:lstStyle/>
          <a:p>
            <a:pPr marL="57149" indent="0">
              <a:buNone/>
            </a:pPr>
            <a:r>
              <a:rPr lang="en-US"/>
              <a:t>A modern programming language that helps developers be more productive.</a:t>
            </a:r>
          </a:p>
          <a:p>
            <a:endParaRPr lang="en-US"/>
          </a:p>
        </p:txBody>
      </p:sp>
      <p:sp>
        <p:nvSpPr>
          <p:cNvPr id="140" name="Google Shape;140;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smtClean="0"/>
              <a:pPr/>
              <a:t>9</a:t>
            </a:fld>
            <a:endParaRPr lang="en"/>
          </a:p>
        </p:txBody>
      </p:sp>
      <p:pic>
        <p:nvPicPr>
          <p:cNvPr id="141" name="Google Shape;141;p25"/>
          <p:cNvPicPr preferRelativeResize="0"/>
          <p:nvPr/>
        </p:nvPicPr>
        <p:blipFill>
          <a:blip r:embed="rId3">
            <a:alphaModFix/>
          </a:blip>
          <a:stretch>
            <a:fillRect/>
          </a:stretch>
        </p:blipFill>
        <p:spPr>
          <a:xfrm>
            <a:off x="3503519" y="2394976"/>
            <a:ext cx="3319500" cy="1820231"/>
          </a:xfrm>
          <a:prstGeom prst="rect">
            <a:avLst/>
          </a:prstGeom>
          <a:noFill/>
          <a:ln>
            <a:noFill/>
          </a:ln>
        </p:spPr>
      </p:pic>
      <p:sp>
        <p:nvSpPr>
          <p:cNvPr id="2" name="Google Shape;139;p25">
            <a:extLst>
              <a:ext uri="{FF2B5EF4-FFF2-40B4-BE49-F238E27FC236}">
                <a16:creationId xmlns:a16="http://schemas.microsoft.com/office/drawing/2014/main" id="{FA4E7158-8506-DCD7-77B5-0275062B41FA}"/>
              </a:ext>
            </a:extLst>
          </p:cNvPr>
          <p:cNvSpPr txBox="1">
            <a:spLocks/>
          </p:cNvSpPr>
          <p:nvPr/>
        </p:nvSpPr>
        <p:spPr>
          <a:xfrm>
            <a:off x="308294" y="2506612"/>
            <a:ext cx="3887529" cy="1097582"/>
          </a:xfrm>
          <a:prstGeom prst="rect">
            <a:avLst/>
          </a:prstGeom>
          <a:noFill/>
          <a:ln>
            <a:noFill/>
          </a:ln>
        </p:spPr>
        <p:txBody>
          <a:bodyPr spcFirstLastPara="1" wrap="square" lIns="68569" tIns="68569" rIns="68569" bIns="68569" anchor="t" anchorCtr="0">
            <a:noAutofit/>
          </a:bodyPr>
          <a:lstStyle>
            <a:defPPr marR="0" lvl="0" algn="l" rtl="0">
              <a:lnSpc>
                <a:spcPct val="100000"/>
              </a:lnSpc>
              <a:spcBef>
                <a:spcPts val="0"/>
              </a:spcBef>
              <a:spcAft>
                <a:spcPts val="0"/>
              </a:spcAft>
            </a:defPPr>
            <a:lvl1pPr marL="342892" marR="0" lvl="0" indent="-285743" algn="l" rtl="0">
              <a:lnSpc>
                <a:spcPct val="115000"/>
              </a:lnSpc>
              <a:spcBef>
                <a:spcPts val="750"/>
              </a:spcBef>
              <a:spcAft>
                <a:spcPts val="0"/>
              </a:spcAft>
              <a:buClr>
                <a:srgbClr val="000000"/>
              </a:buClr>
              <a:buSzPts val="2400"/>
              <a:buFont typeface="Roboto"/>
              <a:buAutoNum type="arabicPeriod"/>
              <a:defRPr sz="2400" b="0" i="0" u="none" strike="noStrike" cap="none">
                <a:solidFill>
                  <a:srgbClr val="000000"/>
                </a:solidFill>
                <a:latin typeface="Roboto"/>
                <a:ea typeface="Roboto"/>
                <a:cs typeface="Roboto"/>
                <a:sym typeface="Roboto"/>
              </a:defRPr>
            </a:lvl1pPr>
            <a:lvl2pPr marL="685783" marR="0" lvl="1" indent="-266693" algn="l" rtl="0">
              <a:lnSpc>
                <a:spcPct val="115000"/>
              </a:lnSpc>
              <a:spcBef>
                <a:spcPts val="750"/>
              </a:spcBef>
              <a:spcAft>
                <a:spcPts val="0"/>
              </a:spcAft>
              <a:buClr>
                <a:srgbClr val="000000"/>
              </a:buClr>
              <a:buSzPts val="2000"/>
              <a:buFont typeface="Roboto"/>
              <a:buAutoNum type="alphaLcPeriod"/>
              <a:defRPr sz="1500" b="0" i="0" u="none" strike="noStrike" cap="none">
                <a:solidFill>
                  <a:srgbClr val="000000"/>
                </a:solidFill>
                <a:latin typeface="Roboto"/>
                <a:ea typeface="Roboto"/>
                <a:cs typeface="Roboto"/>
                <a:sym typeface="Roboto"/>
              </a:defRPr>
            </a:lvl2pPr>
            <a:lvl3pPr marL="1028675" marR="0" lvl="2" indent="-238119" algn="l" rtl="0">
              <a:lnSpc>
                <a:spcPct val="150000"/>
              </a:lnSpc>
              <a:spcBef>
                <a:spcPts val="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3pPr>
            <a:lvl4pPr marL="1371566" marR="0" lvl="3" indent="-238119" algn="l" rtl="0">
              <a:lnSpc>
                <a:spcPct val="115000"/>
              </a:lnSpc>
              <a:spcBef>
                <a:spcPts val="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4pPr>
            <a:lvl5pPr marL="1714457" marR="0" lvl="4" indent="-238119"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5pPr>
            <a:lvl6pPr marL="2057348" marR="0" lvl="5" indent="-238119" algn="l" rtl="0">
              <a:lnSpc>
                <a:spcPct val="115000"/>
              </a:lnSpc>
              <a:spcBef>
                <a:spcPts val="1200"/>
              </a:spcBef>
              <a:spcAft>
                <a:spcPts val="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6pPr>
            <a:lvl7pPr marL="2400240" marR="0" lvl="6" indent="-238119" algn="l" rtl="0">
              <a:lnSpc>
                <a:spcPct val="115000"/>
              </a:lnSpc>
              <a:spcBef>
                <a:spcPts val="1200"/>
              </a:spcBef>
              <a:spcAft>
                <a:spcPts val="0"/>
              </a:spcAft>
              <a:buClr>
                <a:srgbClr val="000000"/>
              </a:buClr>
              <a:buSzPts val="1400"/>
              <a:buFont typeface="Roboto"/>
              <a:buAutoNum type="arabicPeriod"/>
              <a:defRPr sz="1050" b="0" i="0" u="none" strike="noStrike" cap="none">
                <a:solidFill>
                  <a:srgbClr val="000000"/>
                </a:solidFill>
                <a:latin typeface="Roboto"/>
                <a:ea typeface="Roboto"/>
                <a:cs typeface="Roboto"/>
                <a:sym typeface="Roboto"/>
              </a:defRPr>
            </a:lvl7pPr>
            <a:lvl8pPr marL="2743132" marR="0" lvl="7" indent="-238119" algn="l" rtl="0">
              <a:lnSpc>
                <a:spcPct val="115000"/>
              </a:lnSpc>
              <a:spcBef>
                <a:spcPts val="1200"/>
              </a:spcBef>
              <a:spcAft>
                <a:spcPts val="0"/>
              </a:spcAft>
              <a:buClr>
                <a:srgbClr val="000000"/>
              </a:buClr>
              <a:buSzPts val="1400"/>
              <a:buFont typeface="Roboto"/>
              <a:buAutoNum type="alphaLcPeriod"/>
              <a:defRPr sz="1050" b="0" i="0" u="none" strike="noStrike" cap="none">
                <a:solidFill>
                  <a:srgbClr val="000000"/>
                </a:solidFill>
                <a:latin typeface="Roboto"/>
                <a:ea typeface="Roboto"/>
                <a:cs typeface="Roboto"/>
                <a:sym typeface="Roboto"/>
              </a:defRPr>
            </a:lvl8pPr>
            <a:lvl9pPr marL="3086023" marR="0" lvl="8" indent="-238119" algn="l" rtl="0">
              <a:lnSpc>
                <a:spcPct val="115000"/>
              </a:lnSpc>
              <a:spcBef>
                <a:spcPts val="1200"/>
              </a:spcBef>
              <a:spcAft>
                <a:spcPts val="1200"/>
              </a:spcAft>
              <a:buClr>
                <a:srgbClr val="000000"/>
              </a:buClr>
              <a:buSzPts val="1400"/>
              <a:buFont typeface="Roboto"/>
              <a:buAutoNum type="romanLcPeriod"/>
              <a:defRPr sz="1050" b="0" i="0" u="none" strike="noStrike" cap="none">
                <a:solidFill>
                  <a:srgbClr val="000000"/>
                </a:solidFill>
                <a:latin typeface="Roboto"/>
                <a:ea typeface="Roboto"/>
                <a:cs typeface="Roboto"/>
                <a:sym typeface="Roboto"/>
              </a:defRPr>
            </a:lvl9pPr>
          </a:lstStyle>
          <a:p>
            <a:pPr marL="57149" indent="0">
              <a:buFont typeface="Roboto"/>
              <a:buNone/>
            </a:pPr>
            <a:r>
              <a:rPr lang="en-US" sz="2000"/>
              <a:t>4 million developers</a:t>
            </a:r>
          </a:p>
          <a:p>
            <a:pPr marL="57149" indent="0">
              <a:buFont typeface="Roboto"/>
              <a:buNone/>
            </a:pPr>
            <a:r>
              <a:rPr lang="en-US" sz="2000"/>
              <a:t>60% of professional Android developers</a:t>
            </a:r>
          </a:p>
          <a:p>
            <a:pPr marL="57149" indent="0">
              <a:buFont typeface="Roboto"/>
              <a:buNone/>
            </a:pPr>
            <a:r>
              <a:rPr lang="en-US" sz="2000"/>
              <a:t>70% of the top 1000 Android apps</a:t>
            </a:r>
          </a:p>
        </p:txBody>
      </p:sp>
    </p:spTree>
  </p:cSld>
  <p:clrMapOvr>
    <a:masterClrMapping/>
  </p:clrMapOvr>
</p:sld>
</file>

<file path=ppt/theme/theme1.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C9BC86-2DB1-40E1-8FD9-69927A5CA736}"/>
</file>

<file path=customXml/itemProps2.xml><?xml version="1.0" encoding="utf-8"?>
<ds:datastoreItem xmlns:ds="http://schemas.openxmlformats.org/officeDocument/2006/customXml" ds:itemID="{4225497B-A870-4177-8F5F-B81C32AADA25}"/>
</file>

<file path=customXml/itemProps3.xml><?xml version="1.0" encoding="utf-8"?>
<ds:datastoreItem xmlns:ds="http://schemas.openxmlformats.org/officeDocument/2006/customXml" ds:itemID="{1028F4E2-0E7B-4189-95F1-487600BCD85D}"/>
</file>

<file path=docProps/app.xml><?xml version="1.0" encoding="utf-8"?>
<Properties xmlns="http://schemas.openxmlformats.org/officeDocument/2006/extended-properties" xmlns:vt="http://schemas.openxmlformats.org/officeDocument/2006/docPropsVTypes">
  <TotalTime>463</TotalTime>
  <Words>1377</Words>
  <Application>Microsoft Office PowerPoint</Application>
  <PresentationFormat>Custom</PresentationFormat>
  <Paragraphs>146</Paragraphs>
  <Slides>23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Open Sans</vt:lpstr>
      <vt:lpstr>Roboto</vt:lpstr>
      <vt:lpstr>Google Sans</vt:lpstr>
      <vt:lpstr>Arial</vt:lpstr>
      <vt:lpstr>Merriweather</vt:lpstr>
      <vt:lpstr>GDT master</vt:lpstr>
      <vt:lpstr>Android Development with Kotlin</vt:lpstr>
      <vt:lpstr>PowerPoint Presentation</vt:lpstr>
      <vt:lpstr>Prerequisites</vt:lpstr>
      <vt:lpstr>What you'll learn</vt:lpstr>
      <vt:lpstr>The opportunity</vt:lpstr>
      <vt:lpstr>Android</vt:lpstr>
      <vt:lpstr>Available across different form factors</vt:lpstr>
      <vt:lpstr>Build Android apps in Kotlin</vt:lpstr>
      <vt:lpstr>Kotlin</vt:lpstr>
      <vt:lpstr>Benefits of Kotlin</vt:lpstr>
      <vt:lpstr>Idiomatic Kotlin</vt:lpstr>
      <vt:lpstr>PowerPoint Presentation</vt:lpstr>
      <vt:lpstr>Course structure</vt:lpstr>
      <vt:lpstr>Lectures</vt:lpstr>
      <vt:lpstr>Learning pathways</vt:lpstr>
      <vt:lpstr>Accessing the pathways</vt:lpstr>
      <vt:lpstr>Pathway</vt:lpstr>
      <vt:lpstr>Codelab</vt:lpstr>
      <vt:lpstr>Earn badges for your developer profile</vt:lpstr>
      <vt:lpstr>What you need</vt:lpstr>
      <vt:lpstr>PowerPoint Presentation</vt:lpstr>
      <vt:lpstr>Kotlin resources</vt:lpstr>
      <vt:lpstr>Android and other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with Kotlin</dc:title>
  <cp:lastModifiedBy>Nguyen</cp:lastModifiedBy>
  <cp:revision>6</cp:revision>
  <dcterms:modified xsi:type="dcterms:W3CDTF">2025-02-09T14:00:24Z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