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6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6858000" cy="5143500"/>
  <p:notesSz cx="6858000" cy="9144000"/>
  <p:embeddedFontLst>
    <p:embeddedFont>
      <p:font typeface="Consolas" panose="020B0609020204030204" pitchFamily="49" charset="0"/>
      <p:regular r:id="rId63"/>
      <p:bold r:id="rId64"/>
      <p:italic r:id="rId65"/>
      <p:boldItalic r:id="rId66"/>
    </p:embeddedFont>
    <p:embeddedFont>
      <p:font typeface="Google Sans" panose="020B0604020202020204" charset="0"/>
      <p:regular r:id="rId67"/>
      <p:bold r:id="rId68"/>
      <p:italic r:id="rId69"/>
      <p:boldItalic r:id="rId70"/>
    </p:embeddedFont>
    <p:embeddedFont>
      <p:font typeface="Open Sans" panose="020B0606030504020204" pitchFamily="34" charset="0"/>
      <p:regular r:id="rId71"/>
      <p:bold r:id="rId72"/>
      <p:italic r:id="rId73"/>
      <p:boldItalic r:id="rId74"/>
    </p:embeddedFont>
    <p:embeddedFont>
      <p:font typeface="Roboto" panose="02000000000000000000" pitchFamily="2" charset="0"/>
      <p:regular r:id="rId75"/>
      <p:bold r:id="rId76"/>
      <p:italic r:id="rId77"/>
      <p:boldItalic r:id="rId78"/>
    </p:embeddedFont>
    <p:embeddedFont>
      <p:font typeface="Roboto Mono" panose="00000009000000000000"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9AA0A6"/>
          </p15:clr>
        </p15:guide>
        <p15:guide id="2" pos="216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69DAA8-1C4B-4866-A4D3-6D895315BE70}" v="6" dt="2024-09-12T04:17:28.920"/>
  </p1510:revLst>
</p1510:revInfo>
</file>

<file path=ppt/tableStyles.xml><?xml version="1.0" encoding="utf-8"?>
<a:tblStyleLst xmlns:a="http://schemas.openxmlformats.org/drawingml/2006/main" def="{DF36F409-0117-4770-A795-0CD48C3E616C}">
  <a:tblStyle styleId="{DF36F409-0117-4770-A795-0CD48C3E6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736" autoAdjust="0"/>
  </p:normalViewPr>
  <p:slideViewPr>
    <p:cSldViewPr snapToGrid="0">
      <p:cViewPr varScale="1">
        <p:scale>
          <a:sx n="142" d="100"/>
          <a:sy n="142" d="100"/>
        </p:scale>
        <p:origin x="68" y="84"/>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viewProps" Target="viewProps.xml"/><Relationship Id="rId89" Type="http://schemas.openxmlformats.org/officeDocument/2006/relationships/customXml" Target="../customXml/item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3.xml"/><Relationship Id="rId90" Type="http://schemas.openxmlformats.org/officeDocument/2006/relationships/customXml" Target="../customXml/item2.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presProps" Target="presProps.xml"/><Relationship Id="rId88" Type="http://schemas.microsoft.com/office/2015/10/relationships/revisionInfo" Target="revisionInfo.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4.fntdata"/><Relationship Id="rId87"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font" Target="fonts/font20.fntdata"/><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9305C214-A56C-4DC9-BAFA-8B02A0424AA0}"/>
    <pc:docChg chg="modSld">
      <pc:chgData name="Vui Le Ba" userId="052109168efbc39a" providerId="LiveId" clId="{9305C214-A56C-4DC9-BAFA-8B02A0424AA0}" dt="2024-09-09T09:04:01.449" v="20" actId="20577"/>
      <pc:docMkLst>
        <pc:docMk/>
      </pc:docMkLst>
      <pc:sldChg chg="modNotesTx">
        <pc:chgData name="Vui Le Ba" userId="052109168efbc39a" providerId="LiveId" clId="{9305C214-A56C-4DC9-BAFA-8B02A0424AA0}" dt="2024-09-09T09:04:01.449" v="20" actId="20577"/>
        <pc:sldMkLst>
          <pc:docMk/>
          <pc:sldMk cId="0" sldId="290"/>
        </pc:sldMkLst>
      </pc:sldChg>
    </pc:docChg>
  </pc:docChgLst>
  <pc:docChgLst>
    <pc:chgData name="Vui Le Ba" userId="052109168efbc39a" providerId="LiveId" clId="{B169DAA8-1C4B-4866-A4D3-6D895315BE70}"/>
    <pc:docChg chg="undo custSel modSld">
      <pc:chgData name="Vui Le Ba" userId="052109168efbc39a" providerId="LiveId" clId="{B169DAA8-1C4B-4866-A4D3-6D895315BE70}" dt="2024-09-12T04:21:07.119" v="822" actId="20577"/>
      <pc:docMkLst>
        <pc:docMk/>
      </pc:docMkLst>
      <pc:sldChg chg="addSp delSp modSp mod chgLayout">
        <pc:chgData name="Vui Le Ba" userId="052109168efbc39a" providerId="LiveId" clId="{B169DAA8-1C4B-4866-A4D3-6D895315BE70}" dt="2023-09-15T14:51:54.820" v="0" actId="6264"/>
        <pc:sldMkLst>
          <pc:docMk/>
          <pc:sldMk cId="0" sldId="258"/>
        </pc:sldMkLst>
        <pc:spChg chg="add del mod">
          <ac:chgData name="Vui Le Ba" userId="052109168efbc39a" providerId="LiveId" clId="{B169DAA8-1C4B-4866-A4D3-6D895315BE70}" dt="2023-09-15T14:51:54.820" v="0" actId="6264"/>
          <ac:spMkLst>
            <pc:docMk/>
            <pc:sldMk cId="0" sldId="258"/>
            <ac:spMk id="2" creationId="{EC690A40-ED20-F2EC-40B7-387E6C4FDB3F}"/>
          </ac:spMkLst>
        </pc:spChg>
        <pc:spChg chg="add del mod">
          <ac:chgData name="Vui Le Ba" userId="052109168efbc39a" providerId="LiveId" clId="{B169DAA8-1C4B-4866-A4D3-6D895315BE70}" dt="2023-09-15T14:51:54.820" v="0" actId="6264"/>
          <ac:spMkLst>
            <pc:docMk/>
            <pc:sldMk cId="0" sldId="258"/>
            <ac:spMk id="3" creationId="{0A32A9C5-B061-6BA4-FEA8-EC041B2C9900}"/>
          </ac:spMkLst>
        </pc:spChg>
        <pc:spChg chg="mod ord">
          <ac:chgData name="Vui Le Ba" userId="052109168efbc39a" providerId="LiveId" clId="{B169DAA8-1C4B-4866-A4D3-6D895315BE70}" dt="2023-09-15T14:51:54.820" v="0" actId="6264"/>
          <ac:spMkLst>
            <pc:docMk/>
            <pc:sldMk cId="0" sldId="258"/>
            <ac:spMk id="73" creationId="{00000000-0000-0000-0000-000000000000}"/>
          </ac:spMkLst>
        </pc:spChg>
        <pc:spChg chg="mod ord">
          <ac:chgData name="Vui Le Ba" userId="052109168efbc39a" providerId="LiveId" clId="{B169DAA8-1C4B-4866-A4D3-6D895315BE70}" dt="2023-09-15T14:51:54.820" v="0" actId="6264"/>
          <ac:spMkLst>
            <pc:docMk/>
            <pc:sldMk cId="0" sldId="258"/>
            <ac:spMk id="74" creationId="{00000000-0000-0000-0000-000000000000}"/>
          </ac:spMkLst>
        </pc:spChg>
      </pc:sldChg>
      <pc:sldChg chg="addSp delSp modSp mod chgLayout">
        <pc:chgData name="Vui Le Ba" userId="052109168efbc39a" providerId="LiveId" clId="{B169DAA8-1C4B-4866-A4D3-6D895315BE70}" dt="2023-09-15T14:51:59.524" v="1" actId="6264"/>
        <pc:sldMkLst>
          <pc:docMk/>
          <pc:sldMk cId="0" sldId="264"/>
        </pc:sldMkLst>
        <pc:spChg chg="add del mod">
          <ac:chgData name="Vui Le Ba" userId="052109168efbc39a" providerId="LiveId" clId="{B169DAA8-1C4B-4866-A4D3-6D895315BE70}" dt="2023-09-15T14:51:59.524" v="1" actId="6264"/>
          <ac:spMkLst>
            <pc:docMk/>
            <pc:sldMk cId="0" sldId="264"/>
            <ac:spMk id="2" creationId="{E79A9A4D-FE92-39E0-8462-78D4254F37F5}"/>
          </ac:spMkLst>
        </pc:spChg>
        <pc:spChg chg="add del mod">
          <ac:chgData name="Vui Le Ba" userId="052109168efbc39a" providerId="LiveId" clId="{B169DAA8-1C4B-4866-A4D3-6D895315BE70}" dt="2023-09-15T14:51:59.524" v="1" actId="6264"/>
          <ac:spMkLst>
            <pc:docMk/>
            <pc:sldMk cId="0" sldId="264"/>
            <ac:spMk id="3" creationId="{E2D1D388-136C-AB92-6904-AC96DE40D1E8}"/>
          </ac:spMkLst>
        </pc:spChg>
        <pc:spChg chg="mod ord">
          <ac:chgData name="Vui Le Ba" userId="052109168efbc39a" providerId="LiveId" clId="{B169DAA8-1C4B-4866-A4D3-6D895315BE70}" dt="2023-09-15T14:51:59.524" v="1" actId="6264"/>
          <ac:spMkLst>
            <pc:docMk/>
            <pc:sldMk cId="0" sldId="264"/>
            <ac:spMk id="119" creationId="{00000000-0000-0000-0000-000000000000}"/>
          </ac:spMkLst>
        </pc:spChg>
        <pc:spChg chg="mod ord">
          <ac:chgData name="Vui Le Ba" userId="052109168efbc39a" providerId="LiveId" clId="{B169DAA8-1C4B-4866-A4D3-6D895315BE70}" dt="2023-09-15T14:51:59.524" v="1" actId="6264"/>
          <ac:spMkLst>
            <pc:docMk/>
            <pc:sldMk cId="0" sldId="264"/>
            <ac:spMk id="120" creationId="{00000000-0000-0000-0000-000000000000}"/>
          </ac:spMkLst>
        </pc:spChg>
      </pc:sldChg>
      <pc:sldChg chg="addSp delSp modSp mod chgLayout">
        <pc:chgData name="Vui Le Ba" userId="052109168efbc39a" providerId="LiveId" clId="{B169DAA8-1C4B-4866-A4D3-6D895315BE70}" dt="2023-09-15T14:52:04.303" v="2" actId="6264"/>
        <pc:sldMkLst>
          <pc:docMk/>
          <pc:sldMk cId="0" sldId="270"/>
        </pc:sldMkLst>
        <pc:spChg chg="add del mod">
          <ac:chgData name="Vui Le Ba" userId="052109168efbc39a" providerId="LiveId" clId="{B169DAA8-1C4B-4866-A4D3-6D895315BE70}" dt="2023-09-15T14:52:04.303" v="2" actId="6264"/>
          <ac:spMkLst>
            <pc:docMk/>
            <pc:sldMk cId="0" sldId="270"/>
            <ac:spMk id="2" creationId="{C57A03C5-6279-7A45-712B-E02AB1098E8E}"/>
          </ac:spMkLst>
        </pc:spChg>
        <pc:spChg chg="add del mod">
          <ac:chgData name="Vui Le Ba" userId="052109168efbc39a" providerId="LiveId" clId="{B169DAA8-1C4B-4866-A4D3-6D895315BE70}" dt="2023-09-15T14:52:04.303" v="2" actId="6264"/>
          <ac:spMkLst>
            <pc:docMk/>
            <pc:sldMk cId="0" sldId="270"/>
            <ac:spMk id="3" creationId="{1BBB78AA-9524-AE52-3D26-71E913044E25}"/>
          </ac:spMkLst>
        </pc:spChg>
        <pc:spChg chg="mod ord">
          <ac:chgData name="Vui Le Ba" userId="052109168efbc39a" providerId="LiveId" clId="{B169DAA8-1C4B-4866-A4D3-6D895315BE70}" dt="2023-09-15T14:52:04.303" v="2" actId="6264"/>
          <ac:spMkLst>
            <pc:docMk/>
            <pc:sldMk cId="0" sldId="270"/>
            <ac:spMk id="187" creationId="{00000000-0000-0000-0000-000000000000}"/>
          </ac:spMkLst>
        </pc:spChg>
        <pc:spChg chg="mod ord">
          <ac:chgData name="Vui Le Ba" userId="052109168efbc39a" providerId="LiveId" clId="{B169DAA8-1C4B-4866-A4D3-6D895315BE70}" dt="2023-09-15T14:52:04.303" v="2" actId="6264"/>
          <ac:spMkLst>
            <pc:docMk/>
            <pc:sldMk cId="0" sldId="270"/>
            <ac:spMk id="188" creationId="{00000000-0000-0000-0000-000000000000}"/>
          </ac:spMkLst>
        </pc:spChg>
      </pc:sldChg>
      <pc:sldChg chg="modSp mod">
        <pc:chgData name="Vui Le Ba" userId="052109168efbc39a" providerId="LiveId" clId="{B169DAA8-1C4B-4866-A4D3-6D895315BE70}" dt="2024-09-12T04:07:29.468" v="803" actId="20577"/>
        <pc:sldMkLst>
          <pc:docMk/>
          <pc:sldMk cId="0" sldId="275"/>
        </pc:sldMkLst>
        <pc:spChg chg="mod">
          <ac:chgData name="Vui Le Ba" userId="052109168efbc39a" providerId="LiveId" clId="{B169DAA8-1C4B-4866-A4D3-6D895315BE70}" dt="2024-09-12T04:07:29.468" v="803" actId="20577"/>
          <ac:spMkLst>
            <pc:docMk/>
            <pc:sldMk cId="0" sldId="275"/>
            <ac:spMk id="7" creationId="{B532B6BE-9237-E1D7-2E3B-BED9269DBA4D}"/>
          </ac:spMkLst>
        </pc:spChg>
      </pc:sldChg>
      <pc:sldChg chg="modSp modAnim">
        <pc:chgData name="Vui Le Ba" userId="052109168efbc39a" providerId="LiveId" clId="{B169DAA8-1C4B-4866-A4D3-6D895315BE70}" dt="2024-09-12T04:17:28.920" v="807" actId="20577"/>
        <pc:sldMkLst>
          <pc:docMk/>
          <pc:sldMk cId="0" sldId="278"/>
        </pc:sldMkLst>
        <pc:spChg chg="mod">
          <ac:chgData name="Vui Le Ba" userId="052109168efbc39a" providerId="LiveId" clId="{B169DAA8-1C4B-4866-A4D3-6D895315BE70}" dt="2024-09-12T04:17:25.671" v="806" actId="20577"/>
          <ac:spMkLst>
            <pc:docMk/>
            <pc:sldMk cId="0" sldId="278"/>
            <ac:spMk id="261" creationId="{00000000-0000-0000-0000-000000000000}"/>
          </ac:spMkLst>
        </pc:spChg>
      </pc:sldChg>
      <pc:sldChg chg="addSp delSp modSp mod chgLayout">
        <pc:chgData name="Vui Le Ba" userId="052109168efbc39a" providerId="LiveId" clId="{B169DAA8-1C4B-4866-A4D3-6D895315BE70}" dt="2023-09-15T14:52:09.852" v="3" actId="6264"/>
        <pc:sldMkLst>
          <pc:docMk/>
          <pc:sldMk cId="0" sldId="280"/>
        </pc:sldMkLst>
        <pc:spChg chg="add del mod">
          <ac:chgData name="Vui Le Ba" userId="052109168efbc39a" providerId="LiveId" clId="{B169DAA8-1C4B-4866-A4D3-6D895315BE70}" dt="2023-09-15T14:52:09.852" v="3" actId="6264"/>
          <ac:spMkLst>
            <pc:docMk/>
            <pc:sldMk cId="0" sldId="280"/>
            <ac:spMk id="2" creationId="{158736CD-6476-E897-846C-0F04740160F5}"/>
          </ac:spMkLst>
        </pc:spChg>
        <pc:spChg chg="add del mod">
          <ac:chgData name="Vui Le Ba" userId="052109168efbc39a" providerId="LiveId" clId="{B169DAA8-1C4B-4866-A4D3-6D895315BE70}" dt="2023-09-15T14:52:09.852" v="3" actId="6264"/>
          <ac:spMkLst>
            <pc:docMk/>
            <pc:sldMk cId="0" sldId="280"/>
            <ac:spMk id="3" creationId="{31EF6E7F-51A3-E9EA-15F5-93EEF3FF74A3}"/>
          </ac:spMkLst>
        </pc:spChg>
        <pc:spChg chg="mod ord">
          <ac:chgData name="Vui Le Ba" userId="052109168efbc39a" providerId="LiveId" clId="{B169DAA8-1C4B-4866-A4D3-6D895315BE70}" dt="2023-09-15T14:52:09.852" v="3" actId="6264"/>
          <ac:spMkLst>
            <pc:docMk/>
            <pc:sldMk cId="0" sldId="280"/>
            <ac:spMk id="275" creationId="{00000000-0000-0000-0000-000000000000}"/>
          </ac:spMkLst>
        </pc:spChg>
        <pc:spChg chg="mod ord">
          <ac:chgData name="Vui Le Ba" userId="052109168efbc39a" providerId="LiveId" clId="{B169DAA8-1C4B-4866-A4D3-6D895315BE70}" dt="2023-09-15T14:52:09.852" v="3" actId="6264"/>
          <ac:spMkLst>
            <pc:docMk/>
            <pc:sldMk cId="0" sldId="280"/>
            <ac:spMk id="276" creationId="{00000000-0000-0000-0000-000000000000}"/>
          </ac:spMkLst>
        </pc:spChg>
      </pc:sldChg>
      <pc:sldChg chg="modSp mod">
        <pc:chgData name="Vui Le Ba" userId="052109168efbc39a" providerId="LiveId" clId="{B169DAA8-1C4B-4866-A4D3-6D895315BE70}" dt="2024-09-12T04:21:07.119" v="822" actId="20577"/>
        <pc:sldMkLst>
          <pc:docMk/>
          <pc:sldMk cId="0" sldId="282"/>
        </pc:sldMkLst>
        <pc:spChg chg="mod">
          <ac:chgData name="Vui Le Ba" userId="052109168efbc39a" providerId="LiveId" clId="{B169DAA8-1C4B-4866-A4D3-6D895315BE70}" dt="2024-09-12T04:21:07.119" v="822" actId="20577"/>
          <ac:spMkLst>
            <pc:docMk/>
            <pc:sldMk cId="0" sldId="282"/>
            <ac:spMk id="7" creationId="{F81F3F2C-A07D-1210-F899-0B54FB07CCA0}"/>
          </ac:spMkLst>
        </pc:spChg>
      </pc:sldChg>
      <pc:sldChg chg="addSp delSp modSp mod chgLayout">
        <pc:chgData name="Vui Le Ba" userId="052109168efbc39a" providerId="LiveId" clId="{B169DAA8-1C4B-4866-A4D3-6D895315BE70}" dt="2023-09-15T14:52:14.344" v="4" actId="6264"/>
        <pc:sldMkLst>
          <pc:docMk/>
          <pc:sldMk cId="0" sldId="285"/>
        </pc:sldMkLst>
        <pc:spChg chg="add del mod">
          <ac:chgData name="Vui Le Ba" userId="052109168efbc39a" providerId="LiveId" clId="{B169DAA8-1C4B-4866-A4D3-6D895315BE70}" dt="2023-09-15T14:52:14.344" v="4" actId="6264"/>
          <ac:spMkLst>
            <pc:docMk/>
            <pc:sldMk cId="0" sldId="285"/>
            <ac:spMk id="2" creationId="{C6B569C6-F570-2438-A646-295DB6687B1C}"/>
          </ac:spMkLst>
        </pc:spChg>
        <pc:spChg chg="add del mod">
          <ac:chgData name="Vui Le Ba" userId="052109168efbc39a" providerId="LiveId" clId="{B169DAA8-1C4B-4866-A4D3-6D895315BE70}" dt="2023-09-15T14:52:14.344" v="4" actId="6264"/>
          <ac:spMkLst>
            <pc:docMk/>
            <pc:sldMk cId="0" sldId="285"/>
            <ac:spMk id="3" creationId="{42240AF7-9B0E-607B-B405-5792FFA67319}"/>
          </ac:spMkLst>
        </pc:spChg>
        <pc:spChg chg="mod ord">
          <ac:chgData name="Vui Le Ba" userId="052109168efbc39a" providerId="LiveId" clId="{B169DAA8-1C4B-4866-A4D3-6D895315BE70}" dt="2023-09-15T14:52:14.344" v="4" actId="6264"/>
          <ac:spMkLst>
            <pc:docMk/>
            <pc:sldMk cId="0" sldId="285"/>
            <ac:spMk id="320" creationId="{00000000-0000-0000-0000-000000000000}"/>
          </ac:spMkLst>
        </pc:spChg>
        <pc:spChg chg="mod ord">
          <ac:chgData name="Vui Le Ba" userId="052109168efbc39a" providerId="LiveId" clId="{B169DAA8-1C4B-4866-A4D3-6D895315BE70}" dt="2023-09-15T14:52:14.344" v="4" actId="6264"/>
          <ac:spMkLst>
            <pc:docMk/>
            <pc:sldMk cId="0" sldId="285"/>
            <ac:spMk id="321" creationId="{00000000-0000-0000-0000-000000000000}"/>
          </ac:spMkLst>
        </pc:spChg>
      </pc:sldChg>
      <pc:sldChg chg="modNotesTx">
        <pc:chgData name="Vui Le Ba" userId="052109168efbc39a" providerId="LiveId" clId="{B169DAA8-1C4B-4866-A4D3-6D895315BE70}" dt="2023-09-17T16:55:04.426" v="161" actId="20577"/>
        <pc:sldMkLst>
          <pc:docMk/>
          <pc:sldMk cId="0" sldId="290"/>
        </pc:sldMkLst>
      </pc:sldChg>
      <pc:sldChg chg="modNotesTx">
        <pc:chgData name="Vui Le Ba" userId="052109168efbc39a" providerId="LiveId" clId="{B169DAA8-1C4B-4866-A4D3-6D895315BE70}" dt="2023-09-17T16:53:11.848" v="121" actId="20577"/>
        <pc:sldMkLst>
          <pc:docMk/>
          <pc:sldMk cId="0" sldId="291"/>
        </pc:sldMkLst>
      </pc:sldChg>
      <pc:sldChg chg="modNotesTx">
        <pc:chgData name="Vui Le Ba" userId="052109168efbc39a" providerId="LiveId" clId="{B169DAA8-1C4B-4866-A4D3-6D895315BE70}" dt="2023-09-17T17:05:02.695" v="594" actId="20577"/>
        <pc:sldMkLst>
          <pc:docMk/>
          <pc:sldMk cId="0" sldId="294"/>
        </pc:sldMkLst>
      </pc:sldChg>
      <pc:sldChg chg="modNotesTx">
        <pc:chgData name="Vui Le Ba" userId="052109168efbc39a" providerId="LiveId" clId="{B169DAA8-1C4B-4866-A4D3-6D895315BE70}" dt="2023-09-17T17:00:18.582" v="505" actId="20577"/>
        <pc:sldMkLst>
          <pc:docMk/>
          <pc:sldMk cId="0" sldId="295"/>
        </pc:sldMkLst>
      </pc:sldChg>
      <pc:sldChg chg="addSp delSp modSp mod chgLayout">
        <pc:chgData name="Vui Le Ba" userId="052109168efbc39a" providerId="LiveId" clId="{B169DAA8-1C4B-4866-A4D3-6D895315BE70}" dt="2023-09-15T14:52:21.546" v="5" actId="6264"/>
        <pc:sldMkLst>
          <pc:docMk/>
          <pc:sldMk cId="0" sldId="297"/>
        </pc:sldMkLst>
        <pc:spChg chg="add del mod">
          <ac:chgData name="Vui Le Ba" userId="052109168efbc39a" providerId="LiveId" clId="{B169DAA8-1C4B-4866-A4D3-6D895315BE70}" dt="2023-09-15T14:52:21.546" v="5" actId="6264"/>
          <ac:spMkLst>
            <pc:docMk/>
            <pc:sldMk cId="0" sldId="297"/>
            <ac:spMk id="2" creationId="{62D36F0D-678B-7898-46FD-D09C5B32291C}"/>
          </ac:spMkLst>
        </pc:spChg>
        <pc:spChg chg="add del mod">
          <ac:chgData name="Vui Le Ba" userId="052109168efbc39a" providerId="LiveId" clId="{B169DAA8-1C4B-4866-A4D3-6D895315BE70}" dt="2023-09-15T14:52:21.546" v="5" actId="6264"/>
          <ac:spMkLst>
            <pc:docMk/>
            <pc:sldMk cId="0" sldId="297"/>
            <ac:spMk id="3" creationId="{7720CA05-21E2-FA9C-7110-92E81852F00F}"/>
          </ac:spMkLst>
        </pc:spChg>
        <pc:spChg chg="mod ord">
          <ac:chgData name="Vui Le Ba" userId="052109168efbc39a" providerId="LiveId" clId="{B169DAA8-1C4B-4866-A4D3-6D895315BE70}" dt="2023-09-15T14:52:21.546" v="5" actId="6264"/>
          <ac:spMkLst>
            <pc:docMk/>
            <pc:sldMk cId="0" sldId="297"/>
            <ac:spMk id="422" creationId="{00000000-0000-0000-0000-000000000000}"/>
          </ac:spMkLst>
        </pc:spChg>
        <pc:spChg chg="mod ord">
          <ac:chgData name="Vui Le Ba" userId="052109168efbc39a" providerId="LiveId" clId="{B169DAA8-1C4B-4866-A4D3-6D895315BE70}" dt="2023-09-15T14:52:21.546" v="5" actId="6264"/>
          <ac:spMkLst>
            <pc:docMk/>
            <pc:sldMk cId="0" sldId="297"/>
            <ac:spMk id="423" creationId="{00000000-0000-0000-0000-000000000000}"/>
          </ac:spMkLst>
        </pc:spChg>
      </pc:sldChg>
      <pc:sldChg chg="modNotesTx">
        <pc:chgData name="Vui Le Ba" userId="052109168efbc39a" providerId="LiveId" clId="{B169DAA8-1C4B-4866-A4D3-6D895315BE70}" dt="2023-09-17T17:06:10.231" v="752" actId="20577"/>
        <pc:sldMkLst>
          <pc:docMk/>
          <pc:sldMk cId="0" sldId="300"/>
        </pc:sldMkLst>
      </pc:sldChg>
      <pc:sldChg chg="addSp delSp modSp mod chgLayout">
        <pc:chgData name="Vui Le Ba" userId="052109168efbc39a" providerId="LiveId" clId="{B169DAA8-1C4B-4866-A4D3-6D895315BE70}" dt="2023-09-15T14:52:27.462" v="6" actId="6264"/>
        <pc:sldMkLst>
          <pc:docMk/>
          <pc:sldMk cId="0" sldId="305"/>
        </pc:sldMkLst>
        <pc:spChg chg="add del mod">
          <ac:chgData name="Vui Le Ba" userId="052109168efbc39a" providerId="LiveId" clId="{B169DAA8-1C4B-4866-A4D3-6D895315BE70}" dt="2023-09-15T14:52:27.462" v="6" actId="6264"/>
          <ac:spMkLst>
            <pc:docMk/>
            <pc:sldMk cId="0" sldId="305"/>
            <ac:spMk id="2" creationId="{47571084-8BF2-ABB1-BC0A-2741761B94AC}"/>
          </ac:spMkLst>
        </pc:spChg>
        <pc:spChg chg="add del mod">
          <ac:chgData name="Vui Le Ba" userId="052109168efbc39a" providerId="LiveId" clId="{B169DAA8-1C4B-4866-A4D3-6D895315BE70}" dt="2023-09-15T14:52:27.462" v="6" actId="6264"/>
          <ac:spMkLst>
            <pc:docMk/>
            <pc:sldMk cId="0" sldId="305"/>
            <ac:spMk id="3" creationId="{03FEF6E8-CB86-550F-3CF8-ACF41B08DAD8}"/>
          </ac:spMkLst>
        </pc:spChg>
        <pc:spChg chg="mod ord">
          <ac:chgData name="Vui Le Ba" userId="052109168efbc39a" providerId="LiveId" clId="{B169DAA8-1C4B-4866-A4D3-6D895315BE70}" dt="2023-09-15T14:52:27.462" v="6" actId="6264"/>
          <ac:spMkLst>
            <pc:docMk/>
            <pc:sldMk cId="0" sldId="305"/>
            <ac:spMk id="490" creationId="{00000000-0000-0000-0000-000000000000}"/>
          </ac:spMkLst>
        </pc:spChg>
        <pc:spChg chg="mod ord">
          <ac:chgData name="Vui Le Ba" userId="052109168efbc39a" providerId="LiveId" clId="{B169DAA8-1C4B-4866-A4D3-6D895315BE70}" dt="2023-09-15T14:52:27.462" v="6" actId="6264"/>
          <ac:spMkLst>
            <pc:docMk/>
            <pc:sldMk cId="0" sldId="305"/>
            <ac:spMk id="491" creationId="{00000000-0000-0000-0000-000000000000}"/>
          </ac:spMkLst>
        </pc:spChg>
      </pc:sldChg>
      <pc:sldChg chg="addSp delSp modSp mod chgLayout">
        <pc:chgData name="Vui Le Ba" userId="052109168efbc39a" providerId="LiveId" clId="{B169DAA8-1C4B-4866-A4D3-6D895315BE70}" dt="2023-09-15T14:52:33.184" v="7" actId="6264"/>
        <pc:sldMkLst>
          <pc:docMk/>
          <pc:sldMk cId="0" sldId="312"/>
        </pc:sldMkLst>
        <pc:spChg chg="add del mod">
          <ac:chgData name="Vui Le Ba" userId="052109168efbc39a" providerId="LiveId" clId="{B169DAA8-1C4B-4866-A4D3-6D895315BE70}" dt="2023-09-15T14:52:33.184" v="7" actId="6264"/>
          <ac:spMkLst>
            <pc:docMk/>
            <pc:sldMk cId="0" sldId="312"/>
            <ac:spMk id="2" creationId="{8219A378-46E6-AC48-29A4-1F8B51B83FE3}"/>
          </ac:spMkLst>
        </pc:spChg>
        <pc:spChg chg="add del mod">
          <ac:chgData name="Vui Le Ba" userId="052109168efbc39a" providerId="LiveId" clId="{B169DAA8-1C4B-4866-A4D3-6D895315BE70}" dt="2023-09-15T14:52:33.184" v="7" actId="6264"/>
          <ac:spMkLst>
            <pc:docMk/>
            <pc:sldMk cId="0" sldId="312"/>
            <ac:spMk id="3" creationId="{36EAB035-3572-F4C9-5360-0B5DD69A4F54}"/>
          </ac:spMkLst>
        </pc:spChg>
        <pc:spChg chg="mod ord">
          <ac:chgData name="Vui Le Ba" userId="052109168efbc39a" providerId="LiveId" clId="{B169DAA8-1C4B-4866-A4D3-6D895315BE70}" dt="2023-09-15T14:52:33.184" v="7" actId="6264"/>
          <ac:spMkLst>
            <pc:docMk/>
            <pc:sldMk cId="0" sldId="312"/>
            <ac:spMk id="553" creationId="{00000000-0000-0000-0000-000000000000}"/>
          </ac:spMkLst>
        </pc:spChg>
        <pc:spChg chg="mod ord">
          <ac:chgData name="Vui Le Ba" userId="052109168efbc39a" providerId="LiveId" clId="{B169DAA8-1C4B-4866-A4D3-6D895315BE70}" dt="2023-09-15T14:52:33.184" v="7" actId="6264"/>
          <ac:spMkLst>
            <pc:docMk/>
            <pc:sldMk cId="0" sldId="312"/>
            <ac:spMk id="55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kotlinlang.org/api/latest/jvm/stdlib/kotlin.rang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8cdc7f5e8_0_5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lang="en" b="1">
                <a:solidFill>
                  <a:schemeClr val="dk1"/>
                </a:solidFill>
              </a:rPr>
              <a:t>plus</a:t>
            </a:r>
            <a:r>
              <a:rPr lang="en">
                <a:solidFill>
                  <a:schemeClr val="dk1"/>
                </a:solidFill>
              </a:rPr>
              <a:t>, </a:t>
            </a:r>
            <a:r>
              <a:rPr lang="en" b="1">
                <a:solidFill>
                  <a:schemeClr val="dk1"/>
                </a:solidFill>
              </a:rPr>
              <a:t>minus</a:t>
            </a:r>
            <a:r>
              <a:rPr lang="en">
                <a:solidFill>
                  <a:schemeClr val="dk1"/>
                </a:solidFill>
              </a:rPr>
              <a:t>, </a:t>
            </a:r>
            <a:r>
              <a:rPr lang="en" b="1">
                <a:solidFill>
                  <a:schemeClr val="dk1"/>
                </a:solidFill>
              </a:rPr>
              <a:t>times</a:t>
            </a:r>
            <a:r>
              <a:rPr lang="en">
                <a:solidFill>
                  <a:schemeClr val="dk1"/>
                </a:solidFill>
              </a:rPr>
              <a:t>, </a:t>
            </a:r>
            <a:r>
              <a:rPr lang="en" b="1">
                <a:solidFill>
                  <a:schemeClr val="dk1"/>
                </a:solidFill>
              </a:rPr>
              <a:t>division</a:t>
            </a:r>
            <a:r>
              <a:rPr lang="en">
                <a:solidFill>
                  <a:schemeClr val="dk1"/>
                </a:solidFill>
              </a:rPr>
              <a:t> and </a:t>
            </a:r>
            <a:r>
              <a:rPr lang="en" b="1">
                <a:solidFill>
                  <a:schemeClr val="dk1"/>
                </a:solidFill>
              </a:rPr>
              <a:t>modulus </a:t>
            </a:r>
            <a:r>
              <a:rPr lang="en">
                <a:solidFill>
                  <a:schemeClr val="dk1"/>
                </a:solidFill>
              </a:rPr>
              <a:t>(or</a:t>
            </a:r>
            <a:r>
              <a:rPr lang="en" b="1">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dc7f5e8_0_5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cdc7f5e8_0_5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cdc7f5e8_0_5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Kotlin supports different number types, such as </a:t>
            </a:r>
            <a:r>
              <a:rPr lang="en" b="1">
                <a:solidFill>
                  <a:schemeClr val="dk1"/>
                </a:solidFill>
              </a:rPr>
              <a:t>Int</a:t>
            </a:r>
            <a:r>
              <a:rPr lang="en">
                <a:solidFill>
                  <a:schemeClr val="dk1"/>
                </a:solidFill>
              </a:rPr>
              <a:t>, </a:t>
            </a:r>
            <a:r>
              <a:rPr lang="en" b="1">
                <a:solidFill>
                  <a:schemeClr val="dk1"/>
                </a:solidFill>
              </a:rPr>
              <a:t>Long</a:t>
            </a:r>
            <a:r>
              <a:rPr lang="en">
                <a:solidFill>
                  <a:schemeClr val="dk1"/>
                </a:solidFill>
              </a:rPr>
              <a:t>, </a:t>
            </a:r>
            <a:r>
              <a:rPr lang="en" b="1">
                <a:solidFill>
                  <a:schemeClr val="dk1"/>
                </a:solidFill>
              </a:rPr>
              <a:t>Double</a:t>
            </a:r>
            <a:r>
              <a:rPr lang="en">
                <a:solidFill>
                  <a:schemeClr val="dk1"/>
                </a:solidFill>
              </a:rPr>
              <a:t>, and </a:t>
            </a:r>
            <a:r>
              <a:rPr lang="en" b="1">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lang="en" b="1">
                <a:solidFill>
                  <a:schemeClr val="dk1"/>
                </a:solidFill>
              </a:rPr>
              <a:t>Kotlin represents objects using initial caps</a:t>
            </a:r>
            <a:r>
              <a:rPr lang="en">
                <a:solidFill>
                  <a:schemeClr val="dk1"/>
                </a:solidFill>
              </a:rPr>
              <a:t>. More on this later.</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cdc7f5e8_0_5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cdc7f5e8_0_5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cdc7f5e8_0_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cdc7f5e8_0_6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the non-integer numeric types: </a:t>
            </a:r>
            <a:r>
              <a:rPr lang="en" b="1"/>
              <a:t>Double</a:t>
            </a:r>
            <a:r>
              <a:rPr lang="en"/>
              <a:t>, </a:t>
            </a:r>
            <a:r>
              <a:rPr lang="en" b="1"/>
              <a:t>Float</a:t>
            </a:r>
            <a:r>
              <a:rPr lang="en"/>
              <a:t>, </a:t>
            </a:r>
            <a:r>
              <a:rPr lang="en" b="1"/>
              <a:t>Char</a:t>
            </a:r>
            <a:r>
              <a:rPr lang="en"/>
              <a:t>, and </a:t>
            </a:r>
            <a:r>
              <a:rPr lang="en" b="1"/>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cdc7f5e8_0_6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cdc7f5e8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cdc7f5e8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8cdc7f5e8_0_6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cdc7f5e8_0_6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marL="0" lvl="0" indent="0" algn="l" rtl="0">
              <a:spcBef>
                <a:spcPts val="0"/>
              </a:spcBef>
              <a:spcAft>
                <a:spcPts val="0"/>
              </a:spcAft>
              <a:buNone/>
            </a:pPr>
            <a:endParaRPr/>
          </a:p>
          <a:p>
            <a:pPr marL="0" lvl="0" indent="0" algn="l" rtl="0">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cdc7f5e8_0_6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lang="en" b="1" i="1">
                <a:solidFill>
                  <a:schemeClr val="dk1"/>
                </a:solidFill>
              </a:rPr>
              <a:t>variable interpolation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cdc7f5e8_0_6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cdc7f5e8_0_6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cdc7f5e8_0_6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8cdc7f5e8_0_6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8cdc7f5e8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lang="en" b="1"/>
              <a:t>colon notation</a:t>
            </a:r>
            <a:r>
              <a:rPr lang="en"/>
              <a:t>. </a:t>
            </a:r>
            <a:endParaRPr/>
          </a:p>
          <a:p>
            <a:pPr marL="0" lvl="0" indent="0" algn="l" rtl="0">
              <a:spcBef>
                <a:spcPts val="1000"/>
              </a:spcBef>
              <a:spcAft>
                <a:spcPts val="0"/>
              </a:spcAft>
              <a:buClr>
                <a:schemeClr val="dk1"/>
              </a:buClr>
              <a:buSzPts val="1100"/>
              <a:buFont typeface="Arial"/>
              <a:buNone/>
            </a:pPr>
            <a:r>
              <a:rPr lang="en"/>
              <a:t>Some things to note about colon notation:</a:t>
            </a:r>
            <a:endParaRPr/>
          </a:p>
          <a:p>
            <a:pPr marL="457200" lvl="0" indent="-317500" algn="l" rtl="0">
              <a:spcBef>
                <a:spcPts val="1000"/>
              </a:spcBef>
              <a:spcAft>
                <a:spcPts val="0"/>
              </a:spcAft>
              <a:buSzPts val="1400"/>
              <a:buChar char="●"/>
            </a:pPr>
            <a:r>
              <a:rPr lang="en">
                <a:solidFill>
                  <a:schemeClr val="dk1"/>
                </a:solidFill>
              </a:rPr>
              <a:t>T</a:t>
            </a:r>
            <a:r>
              <a:rPr lang="en"/>
              <a:t>he data type comes after the variable name</a:t>
            </a:r>
            <a:endParaRPr/>
          </a:p>
          <a:p>
            <a:pPr marL="457200" lvl="0" indent="-317500" algn="l" rtl="0">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cdc7f5e8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cdc7f5e8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cdc7f5e8_0_7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cdc7f5e8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lang="en" b="1">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lang="en" b="1">
                <a:solidFill>
                  <a:schemeClr val="dk1"/>
                </a:solidFill>
              </a:rPr>
              <a:t>val</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cdc7f5e8_0_4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cdc7f5e8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8cdc7f5e8_0_7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cdc7f5e8_0_7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8cdc7f5e8_0_7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cdc7f5e8_0_7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r:id="rId3" action="ppaction://hlinksldjump"/>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cdc7f5e8_0_7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cdc7f5e8_0_7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Optional</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3"/>
              </a:rPr>
              <a:t>Ranges</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Example:</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cdc7f5e8_0_7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b="1">
                <a:solidFill>
                  <a:schemeClr val="dk1"/>
                </a:solidFill>
              </a:rPr>
              <a:t>Ví dụ:</a:t>
            </a:r>
          </a:p>
          <a:p>
            <a:pPr marL="0" lvl="0" indent="0" algn="l" rtl="0">
              <a:spcBef>
                <a:spcPts val="0"/>
              </a:spcBef>
              <a:spcAft>
                <a:spcPts val="0"/>
              </a:spcAft>
              <a:buNone/>
            </a:pPr>
            <a:r>
              <a:rPr lang="en-US" b="0">
                <a:solidFill>
                  <a:schemeClr val="dk1"/>
                </a:solidFill>
              </a:rPr>
              <a:t>+ Nhập vào tháng, đưa ra số ngày tương ứng</a:t>
            </a:r>
            <a:endParaRPr b="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8cdc7f5e8_0_7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cdc7f5e8_0_7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8cdc7f5e8_0_7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p>
          <a:p>
            <a:pPr marL="0" lvl="0" indent="0" algn="l" rtl="0">
              <a:spcBef>
                <a:spcPts val="0"/>
              </a:spcBef>
              <a:spcAft>
                <a:spcPts val="0"/>
              </a:spcAft>
              <a:buNone/>
            </a:pPr>
            <a:r>
              <a:rPr lang="en"/>
              <a:t>Ví dụ:</a:t>
            </a:r>
          </a:p>
          <a:p>
            <a:pPr marL="0" lvl="0" indent="0" algn="l" rtl="0">
              <a:spcBef>
                <a:spcPts val="0"/>
              </a:spcBef>
              <a:spcAft>
                <a:spcPts val="0"/>
              </a:spcAft>
              <a:buNone/>
            </a:pPr>
            <a:r>
              <a:rPr lang="en"/>
              <a:t>+ Tính tổng các số từ 1 đến 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cdc7f5e8_0_5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cdc7f5e8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Click </a:t>
            </a:r>
            <a:r>
              <a:rPr lang="en" b="1"/>
              <a:t>+ Create New Project</a:t>
            </a:r>
            <a:r>
              <a:rPr lang="en"/>
              <a:t> to start a new project.</a:t>
            </a:r>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cdc7f5e8_0_7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p>
          <a:p>
            <a:pPr marL="0" lvl="0" indent="0" algn="l" rtl="0">
              <a:lnSpc>
                <a:spcPct val="115000"/>
              </a:lnSpc>
              <a:spcBef>
                <a:spcPts val="0"/>
              </a:spcBef>
              <a:spcAft>
                <a:spcPts val="0"/>
              </a:spcAft>
              <a:buClr>
                <a:schemeClr val="dk1"/>
              </a:buClr>
              <a:buSzPts val="1100"/>
              <a:buFont typeface="Arial"/>
              <a:buNone/>
            </a:pPr>
            <a:endParaRPr lang="en">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Ví dụ: </a:t>
            </a:r>
          </a:p>
          <a:p>
            <a:pPr marL="0" lvl="0" indent="0" algn="l" rtl="0">
              <a:lnSpc>
                <a:spcPct val="115000"/>
              </a:lnSpc>
              <a:spcBef>
                <a:spcPts val="0"/>
              </a:spcBef>
              <a:spcAft>
                <a:spcPts val="0"/>
              </a:spcAft>
              <a:buClr>
                <a:schemeClr val="dk1"/>
              </a:buClr>
              <a:buSzPts val="1100"/>
              <a:buFont typeface="Arial"/>
              <a:buNone/>
            </a:pPr>
            <a:r>
              <a:rPr lang="en">
                <a:solidFill>
                  <a:schemeClr val="dk1"/>
                </a:solidFill>
              </a:rPr>
              <a:t>+ Cho số nguyên n, tính tổng các chữ số của 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cdc7f5e8_0_7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cdc7f5e8_0_8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cdc7f5e8_0_8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cdc7f5e8_0_8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cdc7f5e8_0_8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p>
          <a:p>
            <a:pPr marL="0" lvl="0" indent="0" algn="l" rtl="0">
              <a:spcBef>
                <a:spcPts val="0"/>
              </a:spcBef>
              <a:spcAft>
                <a:spcPts val="0"/>
              </a:spcAft>
              <a:buNone/>
            </a:pPr>
            <a:r>
              <a:rPr lang="en"/>
              <a:t>Ví dụ:</a:t>
            </a:r>
          </a:p>
          <a:p>
            <a:pPr marL="0" lvl="0" indent="0" algn="l" rtl="0">
              <a:spcBef>
                <a:spcPts val="0"/>
              </a:spcBef>
              <a:spcAft>
                <a:spcPts val="0"/>
              </a:spcAft>
              <a:buNone/>
            </a:pPr>
            <a:r>
              <a:rPr lang="en"/>
              <a:t>+ Tìm phần tử lớn nhất trong mảng</a:t>
            </a:r>
          </a:p>
          <a:p>
            <a:pPr marL="0" lvl="0" indent="0" algn="l" rtl="0">
              <a:spcBef>
                <a:spcPts val="0"/>
              </a:spcBef>
              <a:spcAft>
                <a:spcPts val="0"/>
              </a:spcAft>
              <a:buNone/>
            </a:pPr>
            <a:r>
              <a:rPr lang="en"/>
              <a:t>+ Sắp xếp các giá trị của mảng</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cdc7f5e8_0_8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cdc7f5e8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are used to organize data so that a related set of values can be easily sorted or searched.</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cdc7f5e8_0_8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cdc7f5e8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languages, Kotlin has arrays. Unlike lists in Kotlin, which have mutable and immutable versions, there is </a:t>
            </a:r>
            <a:r>
              <a:rPr lang="en" b="1"/>
              <a:t>no mutable version of an Array</a:t>
            </a:r>
            <a:r>
              <a:rPr lang="en"/>
              <a:t>. Once you create an array, the size is fixed. You can't add or remove elements, except by copying to a new array.</a:t>
            </a:r>
            <a:endParaRPr/>
          </a:p>
          <a:p>
            <a:pPr marL="0" lvl="0" indent="0" algn="l" rtl="0">
              <a:spcBef>
                <a:spcPts val="0"/>
              </a:spcBef>
              <a:spcAft>
                <a:spcPts val="0"/>
              </a:spcAft>
              <a:buNone/>
            </a:pPr>
            <a:endParaRPr/>
          </a:p>
          <a:p>
            <a:pPr marL="0" lvl="0" indent="0" algn="l" rtl="0">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marL="0" lvl="0" indent="0" algn="l" rtl="0">
              <a:spcBef>
                <a:spcPts val="0"/>
              </a:spcBef>
              <a:spcAft>
                <a:spcPts val="0"/>
              </a:spcAft>
              <a:buNone/>
            </a:pPr>
            <a:endParaRPr/>
          </a:p>
          <a:p>
            <a:pPr marL="0" lvl="0" indent="0" algn="l" rtl="0">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cdc7f5e8_0_8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cdc7f5e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cdc7f5e8_0_8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cdc7f5e8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marL="0" lvl="0" indent="0" algn="l" rtl="0">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marL="0" lvl="0" indent="0" algn="l" rtl="0">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cdc7f5e8_0_5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cdc7f5e8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Select </a:t>
            </a:r>
            <a:r>
              <a:rPr lang="en" b="1"/>
              <a:t>Kotlin</a:t>
            </a:r>
            <a:r>
              <a:rPr lang="en"/>
              <a:t> and </a:t>
            </a:r>
            <a:r>
              <a:rPr lang="en" b="1"/>
              <a:t>JVM | IDEA</a:t>
            </a:r>
            <a:r>
              <a:rPr lang="en"/>
              <a:t>, and click </a:t>
            </a:r>
            <a:r>
              <a:rPr lang="en" b="1"/>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8cdc7f5e8_0_8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cdc7f5e8_0_8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8cdc7f5e8_0_8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8cdc7f5e8_0_8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cdc7f5e8_0_8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8cdc7f5e8_0_9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8cdc7f5e8_0_9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b8cdc7f5e8_0_9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b8cdc7f5e8_0_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b8cdc7f5e8_0_9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8cdc7f5e8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b8cdc7f5e8_0_9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b8cdc7f5e8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8cdc7f5e8_0_5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8cdc7f5e8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t>Name the project and click </a:t>
            </a:r>
            <a:r>
              <a:rPr lang="en" b="1"/>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b8cdc7f5e8_0_5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8cdc7f5e8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t>Select </a:t>
            </a:r>
            <a:r>
              <a:rPr lang="en" b="1"/>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8cdc7f5e8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b8cdc7f5e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lang="en" b="1">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lang="en" b="1">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marL="457200" lvl="0" indent="-317500" algn="l" rtl="0">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marL="457200" lvl="0" indent="-317500" algn="l" rtl="0">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marL="457200" lvl="0" indent="-317500" algn="l" rtl="0">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cdc7f5e8_0_5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15" name="Google Shape;15;p2"/>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16" name="Google Shape;16;p2"/>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17" name="Google Shape;17;p2"/>
          <p:cNvSpPr txBox="1">
            <a:spLocks noGrp="1"/>
          </p:cNvSpPr>
          <p:nvPr>
            <p:ph type="subTitle" idx="1"/>
          </p:nvPr>
        </p:nvSpPr>
        <p:spPr>
          <a:xfrm>
            <a:off x="199125" y="564125"/>
            <a:ext cx="30339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
        <p:nvSpPr>
          <p:cNvPr id="19" name="Google Shape;19;p2"/>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6858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33775" y="0"/>
            <a:ext cx="639045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3900">
                <a:solidFill>
                  <a:srgbClr val="FAFAFA"/>
                </a:solidFill>
              </a:defRPr>
            </a:lvl1pPr>
            <a:lvl2pPr lvl="1" algn="ctr">
              <a:spcBef>
                <a:spcPts val="0"/>
              </a:spcBef>
              <a:spcAft>
                <a:spcPts val="0"/>
              </a:spcAft>
              <a:buSzPts val="5200"/>
              <a:buFont typeface="Roboto"/>
              <a:buNone/>
              <a:defRPr sz="3900">
                <a:latin typeface="Roboto"/>
                <a:ea typeface="Roboto"/>
                <a:cs typeface="Roboto"/>
                <a:sym typeface="Roboto"/>
              </a:defRPr>
            </a:lvl2pPr>
            <a:lvl3pPr lvl="2" algn="ctr">
              <a:spcBef>
                <a:spcPts val="0"/>
              </a:spcBef>
              <a:spcAft>
                <a:spcPts val="0"/>
              </a:spcAft>
              <a:buSzPts val="5200"/>
              <a:buFont typeface="Roboto"/>
              <a:buNone/>
              <a:defRPr sz="3900">
                <a:latin typeface="Roboto"/>
                <a:ea typeface="Roboto"/>
                <a:cs typeface="Roboto"/>
                <a:sym typeface="Roboto"/>
              </a:defRPr>
            </a:lvl3pPr>
            <a:lvl4pPr lvl="3" algn="ctr">
              <a:spcBef>
                <a:spcPts val="0"/>
              </a:spcBef>
              <a:spcAft>
                <a:spcPts val="0"/>
              </a:spcAft>
              <a:buSzPts val="5200"/>
              <a:buFont typeface="Roboto"/>
              <a:buNone/>
              <a:defRPr sz="3900">
                <a:latin typeface="Roboto"/>
                <a:ea typeface="Roboto"/>
                <a:cs typeface="Roboto"/>
                <a:sym typeface="Roboto"/>
              </a:defRPr>
            </a:lvl4pPr>
            <a:lvl5pPr lvl="4" algn="ctr">
              <a:spcBef>
                <a:spcPts val="0"/>
              </a:spcBef>
              <a:spcAft>
                <a:spcPts val="0"/>
              </a:spcAft>
              <a:buSzPts val="5200"/>
              <a:buFont typeface="Roboto"/>
              <a:buNone/>
              <a:defRPr sz="3900">
                <a:latin typeface="Roboto"/>
                <a:ea typeface="Roboto"/>
                <a:cs typeface="Roboto"/>
                <a:sym typeface="Roboto"/>
              </a:defRPr>
            </a:lvl5pPr>
            <a:lvl6pPr lvl="5" algn="ctr">
              <a:spcBef>
                <a:spcPts val="0"/>
              </a:spcBef>
              <a:spcAft>
                <a:spcPts val="0"/>
              </a:spcAft>
              <a:buSzPts val="5200"/>
              <a:buFont typeface="Roboto"/>
              <a:buNone/>
              <a:defRPr sz="3900">
                <a:latin typeface="Roboto"/>
                <a:ea typeface="Roboto"/>
                <a:cs typeface="Roboto"/>
                <a:sym typeface="Roboto"/>
              </a:defRPr>
            </a:lvl6pPr>
            <a:lvl7pPr lvl="6" algn="ctr">
              <a:spcBef>
                <a:spcPts val="0"/>
              </a:spcBef>
              <a:spcAft>
                <a:spcPts val="0"/>
              </a:spcAft>
              <a:buSzPts val="5200"/>
              <a:buFont typeface="Roboto"/>
              <a:buNone/>
              <a:defRPr sz="3900">
                <a:latin typeface="Roboto"/>
                <a:ea typeface="Roboto"/>
                <a:cs typeface="Roboto"/>
                <a:sym typeface="Roboto"/>
              </a:defRPr>
            </a:lvl7pPr>
            <a:lvl8pPr lvl="7" algn="ctr">
              <a:spcBef>
                <a:spcPts val="0"/>
              </a:spcBef>
              <a:spcAft>
                <a:spcPts val="0"/>
              </a:spcAft>
              <a:buSzPts val="5200"/>
              <a:buFont typeface="Roboto"/>
              <a:buNone/>
              <a:defRPr sz="3900">
                <a:latin typeface="Roboto"/>
                <a:ea typeface="Roboto"/>
                <a:cs typeface="Roboto"/>
                <a:sym typeface="Roboto"/>
              </a:defRPr>
            </a:lvl8pPr>
            <a:lvl9pPr lvl="8" algn="ctr">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extLst>
    <p:ext uri="{DCECCB84-F9BA-43D5-87BE-67443E8EF086}">
      <p15:sldGuideLst xmlns:p15="http://schemas.microsoft.com/office/powerpoint/2012/main">
        <p15:guide id="1" orient="horz" pos="3133" userDrawn="1">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26" name="Google Shape;26;p4"/>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233775" y="1076275"/>
            <a:ext cx="6390450" cy="3193800"/>
          </a:xfrm>
          <a:prstGeom prst="rect">
            <a:avLst/>
          </a:prstGeom>
        </p:spPr>
        <p:txBody>
          <a:bodyPr spcFirstLastPara="1" wrap="square" lIns="91425" tIns="91425" rIns="91425" bIns="91425" anchor="t" anchorCtr="0">
            <a:noAutofit/>
          </a:bodyPr>
          <a:lstStyle>
            <a:lvl1pPr marL="342900" lvl="0" indent="-285750">
              <a:lnSpc>
                <a:spcPct val="115000"/>
              </a:lnSpc>
              <a:spcBef>
                <a:spcPts val="750"/>
              </a:spcBef>
              <a:spcAft>
                <a:spcPts val="0"/>
              </a:spcAft>
              <a:buSzPts val="2400"/>
              <a:buAutoNum type="arabicPeriod"/>
              <a:defRPr/>
            </a:lvl1pPr>
            <a:lvl2pPr marL="685800" lvl="1" indent="-266700">
              <a:lnSpc>
                <a:spcPct val="115000"/>
              </a:lnSpc>
              <a:spcBef>
                <a:spcPts val="750"/>
              </a:spcBef>
              <a:spcAft>
                <a:spcPts val="0"/>
              </a:spcAft>
              <a:buSzPts val="2000"/>
              <a:buAutoNum type="alphaLcPeriod"/>
              <a:defRPr sz="1500"/>
            </a:lvl2pPr>
            <a:lvl3pPr marL="1028700" lvl="2" indent="-238125">
              <a:spcBef>
                <a:spcPts val="0"/>
              </a:spcBef>
              <a:spcAft>
                <a:spcPts val="0"/>
              </a:spcAft>
              <a:buSzPts val="1400"/>
              <a:buAutoNum type="romanLcPeriod"/>
              <a:defRPr/>
            </a:lvl3pPr>
            <a:lvl4pPr marL="1371600" lvl="3" indent="-238125">
              <a:spcBef>
                <a:spcPts val="0"/>
              </a:spcBef>
              <a:spcAft>
                <a:spcPts val="0"/>
              </a:spcAft>
              <a:buSzPts val="1400"/>
              <a:buAutoNum type="arabicPeriod"/>
              <a:defRPr/>
            </a:lvl4pPr>
            <a:lvl5pPr marL="1714500" lvl="4" indent="-238125">
              <a:spcBef>
                <a:spcPts val="1200"/>
              </a:spcBef>
              <a:spcAft>
                <a:spcPts val="0"/>
              </a:spcAft>
              <a:buSzPts val="1400"/>
              <a:buAutoNum type="alphaLcPeriod"/>
              <a:defRPr/>
            </a:lvl5pPr>
            <a:lvl6pPr marL="2057400" lvl="5" indent="-238125">
              <a:spcBef>
                <a:spcPts val="1200"/>
              </a:spcBef>
              <a:spcAft>
                <a:spcPts val="0"/>
              </a:spcAft>
              <a:buSzPts val="1400"/>
              <a:buAutoNum type="romanLcPeriod"/>
              <a:defRPr/>
            </a:lvl6pPr>
            <a:lvl7pPr marL="2400300" lvl="6" indent="-238125">
              <a:spcBef>
                <a:spcPts val="1200"/>
              </a:spcBef>
              <a:spcAft>
                <a:spcPts val="0"/>
              </a:spcAft>
              <a:buSzPts val="1400"/>
              <a:buAutoNum type="arabicPeriod"/>
              <a:defRPr/>
            </a:lvl7pPr>
            <a:lvl8pPr marL="2743200" lvl="7" indent="-238125">
              <a:spcBef>
                <a:spcPts val="1200"/>
              </a:spcBef>
              <a:spcAft>
                <a:spcPts val="0"/>
              </a:spcAft>
              <a:buSzPts val="1400"/>
              <a:buAutoNum type="alphaLcPeriod"/>
              <a:defRPr/>
            </a:lvl8pPr>
            <a:lvl9pPr marL="3086100" lvl="8" indent="-238125">
              <a:spcBef>
                <a:spcPts val="1200"/>
              </a:spcBef>
              <a:spcAft>
                <a:spcPts val="1200"/>
              </a:spcAft>
              <a:buSzPts val="1400"/>
              <a:buAutoNum type="romanLcPeriod"/>
              <a:defRPr/>
            </a:lvl9pPr>
          </a:lstStyle>
          <a:p>
            <a:endParaRPr/>
          </a:p>
        </p:txBody>
      </p:sp>
      <p:sp>
        <p:nvSpPr>
          <p:cNvPr id="28" name="Google Shape;28;p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8" name="Google Shape;38;p6"/>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39" name="Google Shape;39;p6"/>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40" name="Google Shape;40;p6"/>
          <p:cNvSpPr txBox="1">
            <a:spLocks noGrp="1"/>
          </p:cNvSpPr>
          <p:nvPr>
            <p:ph type="subTitle" idx="1"/>
          </p:nvPr>
        </p:nvSpPr>
        <p:spPr>
          <a:xfrm>
            <a:off x="199125" y="564125"/>
            <a:ext cx="30339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6858000" cy="4670926"/>
          </a:xfrm>
          <a:prstGeom prst="rect">
            <a:avLst/>
          </a:prstGeom>
          <a:noFill/>
          <a:ln>
            <a:noFill/>
          </a:ln>
        </p:spPr>
      </p:pic>
      <p:sp>
        <p:nvSpPr>
          <p:cNvPr id="43" name="Google Shape;43;p6"/>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33775" y="0"/>
            <a:ext cx="639045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Font typeface="Roboto"/>
              <a:buNone/>
              <a:defRPr sz="3900">
                <a:latin typeface="Roboto"/>
                <a:ea typeface="Roboto"/>
                <a:cs typeface="Roboto"/>
                <a:sym typeface="Roboto"/>
              </a:defRPr>
            </a:lvl2pPr>
            <a:lvl3pPr lvl="2" algn="ctr" rtl="0">
              <a:spcBef>
                <a:spcPts val="0"/>
              </a:spcBef>
              <a:spcAft>
                <a:spcPts val="0"/>
              </a:spcAft>
              <a:buSzPts val="5200"/>
              <a:buFont typeface="Roboto"/>
              <a:buNone/>
              <a:defRPr sz="3900">
                <a:latin typeface="Roboto"/>
                <a:ea typeface="Roboto"/>
                <a:cs typeface="Roboto"/>
                <a:sym typeface="Roboto"/>
              </a:defRPr>
            </a:lvl3pPr>
            <a:lvl4pPr lvl="3" algn="ctr" rtl="0">
              <a:spcBef>
                <a:spcPts val="0"/>
              </a:spcBef>
              <a:spcAft>
                <a:spcPts val="0"/>
              </a:spcAft>
              <a:buSzPts val="5200"/>
              <a:buFont typeface="Roboto"/>
              <a:buNone/>
              <a:defRPr sz="3900">
                <a:latin typeface="Roboto"/>
                <a:ea typeface="Roboto"/>
                <a:cs typeface="Roboto"/>
                <a:sym typeface="Roboto"/>
              </a:defRPr>
            </a:lvl4pPr>
            <a:lvl5pPr lvl="4" algn="ctr" rtl="0">
              <a:spcBef>
                <a:spcPts val="0"/>
              </a:spcBef>
              <a:spcAft>
                <a:spcPts val="0"/>
              </a:spcAft>
              <a:buSzPts val="5200"/>
              <a:buFont typeface="Roboto"/>
              <a:buNone/>
              <a:defRPr sz="3900">
                <a:latin typeface="Roboto"/>
                <a:ea typeface="Roboto"/>
                <a:cs typeface="Roboto"/>
                <a:sym typeface="Roboto"/>
              </a:defRPr>
            </a:lvl5pPr>
            <a:lvl6pPr lvl="5" algn="ctr" rtl="0">
              <a:spcBef>
                <a:spcPts val="0"/>
              </a:spcBef>
              <a:spcAft>
                <a:spcPts val="0"/>
              </a:spcAft>
              <a:buSzPts val="5200"/>
              <a:buFont typeface="Roboto"/>
              <a:buNone/>
              <a:defRPr sz="3900">
                <a:latin typeface="Roboto"/>
                <a:ea typeface="Roboto"/>
                <a:cs typeface="Roboto"/>
                <a:sym typeface="Roboto"/>
              </a:defRPr>
            </a:lvl6pPr>
            <a:lvl7pPr lvl="6" algn="ctr" rtl="0">
              <a:spcBef>
                <a:spcPts val="0"/>
              </a:spcBef>
              <a:spcAft>
                <a:spcPts val="0"/>
              </a:spcAft>
              <a:buSzPts val="5200"/>
              <a:buFont typeface="Roboto"/>
              <a:buNone/>
              <a:defRPr sz="3900">
                <a:latin typeface="Roboto"/>
                <a:ea typeface="Roboto"/>
                <a:cs typeface="Roboto"/>
                <a:sym typeface="Roboto"/>
              </a:defRPr>
            </a:lvl7pPr>
            <a:lvl8pPr lvl="7" algn="ctr" rtl="0">
              <a:spcBef>
                <a:spcPts val="0"/>
              </a:spcBef>
              <a:spcAft>
                <a:spcPts val="0"/>
              </a:spcAft>
              <a:buSzPts val="5200"/>
              <a:buFont typeface="Roboto"/>
              <a:buNone/>
              <a:defRPr sz="3900">
                <a:latin typeface="Roboto"/>
                <a:ea typeface="Roboto"/>
                <a:cs typeface="Roboto"/>
                <a:sym typeface="Roboto"/>
              </a:defRPr>
            </a:lvl8pPr>
            <a:lvl9pPr lvl="8" algn="ctr" rtl="0">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7" name="Google Shape;47;p7"/>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userDrawn="1">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50" name="Google Shape;50;p8"/>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233775" y="1076275"/>
            <a:ext cx="6390450" cy="3193800"/>
          </a:xfrm>
          <a:prstGeom prst="rect">
            <a:avLst/>
          </a:prstGeom>
        </p:spPr>
        <p:txBody>
          <a:bodyPr spcFirstLastPara="1" wrap="square" lIns="91425" tIns="91425" rIns="91425" bIns="91425" anchor="t" anchorCtr="0">
            <a:noAutofit/>
          </a:bodyPr>
          <a:lstStyle>
            <a:lvl1pPr marL="342900" lvl="0" indent="-285750" rtl="0">
              <a:lnSpc>
                <a:spcPct val="115000"/>
              </a:lnSpc>
              <a:spcBef>
                <a:spcPts val="750"/>
              </a:spcBef>
              <a:spcAft>
                <a:spcPts val="0"/>
              </a:spcAft>
              <a:buSzPts val="2400"/>
              <a:buAutoNum type="arabicPeriod"/>
              <a:defRPr/>
            </a:lvl1pPr>
            <a:lvl2pPr marL="685800" lvl="1" indent="-266700" rtl="0">
              <a:lnSpc>
                <a:spcPct val="115000"/>
              </a:lnSpc>
              <a:spcBef>
                <a:spcPts val="750"/>
              </a:spcBef>
              <a:spcAft>
                <a:spcPts val="0"/>
              </a:spcAft>
              <a:buSzPts val="2000"/>
              <a:buAutoNum type="alphaLcPeriod"/>
              <a:defRPr sz="1500"/>
            </a:lvl2pPr>
            <a:lvl3pPr marL="1028700" lvl="2" indent="-238125" rtl="0">
              <a:spcBef>
                <a:spcPts val="0"/>
              </a:spcBef>
              <a:spcAft>
                <a:spcPts val="0"/>
              </a:spcAft>
              <a:buSzPts val="1400"/>
              <a:buAutoNum type="romanLcPeriod"/>
              <a:defRPr/>
            </a:lvl3pPr>
            <a:lvl4pPr marL="1371600" lvl="3" indent="-238125" rtl="0">
              <a:spcBef>
                <a:spcPts val="0"/>
              </a:spcBef>
              <a:spcAft>
                <a:spcPts val="0"/>
              </a:spcAft>
              <a:buSzPts val="1400"/>
              <a:buAutoNum type="arabicPeriod"/>
              <a:defRPr/>
            </a:lvl4pPr>
            <a:lvl5pPr marL="1714500" lvl="4" indent="-238125" rtl="0">
              <a:spcBef>
                <a:spcPts val="1200"/>
              </a:spcBef>
              <a:spcAft>
                <a:spcPts val="0"/>
              </a:spcAft>
              <a:buSzPts val="1400"/>
              <a:buAutoNum type="alphaLcPeriod"/>
              <a:defRPr/>
            </a:lvl5pPr>
            <a:lvl6pPr marL="2057400" lvl="5" indent="-238125" rtl="0">
              <a:spcBef>
                <a:spcPts val="1200"/>
              </a:spcBef>
              <a:spcAft>
                <a:spcPts val="0"/>
              </a:spcAft>
              <a:buSzPts val="1400"/>
              <a:buAutoNum type="romanLcPeriod"/>
              <a:defRPr/>
            </a:lvl6pPr>
            <a:lvl7pPr marL="2400300" lvl="6" indent="-238125" rtl="0">
              <a:spcBef>
                <a:spcPts val="1200"/>
              </a:spcBef>
              <a:spcAft>
                <a:spcPts val="0"/>
              </a:spcAft>
              <a:buSzPts val="1400"/>
              <a:buAutoNum type="arabicPeriod"/>
              <a:defRPr/>
            </a:lvl7pPr>
            <a:lvl8pPr marL="2743200" lvl="7" indent="-238125" rtl="0">
              <a:spcBef>
                <a:spcPts val="1200"/>
              </a:spcBef>
              <a:spcAft>
                <a:spcPts val="0"/>
              </a:spcAft>
              <a:buSzPts val="1400"/>
              <a:buAutoNum type="alphaLcPeriod"/>
              <a:defRPr/>
            </a:lvl8pPr>
            <a:lvl9pPr marL="3086100" lvl="8" indent="-238125" rtl="0">
              <a:spcBef>
                <a:spcPts val="1200"/>
              </a:spcBef>
              <a:spcAft>
                <a:spcPts val="1200"/>
              </a:spcAft>
              <a:buSzPts val="1400"/>
              <a:buAutoNum type="romanLcPeriod"/>
              <a:defRPr/>
            </a:lvl9pPr>
          </a:lstStyle>
          <a:p>
            <a:endParaRPr/>
          </a:p>
        </p:txBody>
      </p:sp>
      <p:sp>
        <p:nvSpPr>
          <p:cNvPr id="52" name="Google Shape;52;p8"/>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3" name="Google Shape;53;p8"/>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7" name="Google Shape;7;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
        <p:nvSpPr>
          <p:cNvPr id="10" name="Google Shape;10;p1"/>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11" name="Google Shape;11;p1"/>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
        <p:nvSpPr>
          <p:cNvPr id="12" name="Google Shape;12;p1"/>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chemeClr val="dk1"/>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userDrawn="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31" name="Google Shape;31;p5"/>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34" name="Google Shape;34;p5"/>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35" name="Google Shape;35;p5"/>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chemeClr val="dk1"/>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userDrawn="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10" Type="http://schemas.openxmlformats.org/officeDocument/2006/relationships/slide" Target="slide57.xml"/><Relationship Id="rId4" Type="http://schemas.openxmlformats.org/officeDocument/2006/relationships/slide" Target="slide9.xml"/><Relationship Id="rId9" Type="http://schemas.openxmlformats.org/officeDocument/2006/relationships/slide" Target="slide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58.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4" Type="http://schemas.openxmlformats.org/officeDocument/2006/relationships/slide" Target="slide9.xml"/><Relationship Id="rId9" Type="http://schemas.openxmlformats.org/officeDocument/2006/relationships/slide" Target="slide50.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6.xml"/><Relationship Id="rId4" Type="http://schemas.openxmlformats.org/officeDocument/2006/relationships/hyperlink" Target="http://developer.android.com/courses/pathways/android-development-with-kotlin-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59" name="Google Shape;59;p9"/>
          <p:cNvSpPr txBox="1"/>
          <p:nvPr/>
        </p:nvSpPr>
        <p:spPr>
          <a:xfrm>
            <a:off x="567488" y="2076581"/>
            <a:ext cx="3420450" cy="137407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1: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Kotlin basics</a:t>
            </a:r>
            <a:endParaRPr sz="27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61" name="Google Shape;61;p9"/>
          <p:cNvSpPr txBox="1">
            <a:spLocks noGrp="1"/>
          </p:cNvSpPr>
          <p:nvPr>
            <p:ph type="sldNum" idx="3"/>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Operators</a:t>
            </a:r>
          </a:p>
        </p:txBody>
      </p:sp>
      <p:sp>
        <p:nvSpPr>
          <p:cNvPr id="126" name="Google Shape;126;p18"/>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50" indent="-342900">
              <a:buFont typeface="Arial" panose="020B0604020202020204" pitchFamily="34" charset="0"/>
              <a:buChar char="•"/>
            </a:pPr>
            <a:r>
              <a:rPr lang="en-US"/>
              <a:t>Mathematical operators  +  -  *  /  %</a:t>
            </a:r>
          </a:p>
          <a:p>
            <a:pPr marL="400050" indent="-342900">
              <a:buFont typeface="Arial" panose="020B0604020202020204" pitchFamily="34" charset="0"/>
              <a:buChar char="•"/>
            </a:pPr>
            <a:r>
              <a:rPr lang="en"/>
              <a:t>Increment and decrement operators</a:t>
            </a:r>
            <a:r>
              <a:rPr lang="en-US"/>
              <a:t>  ++  --</a:t>
            </a:r>
          </a:p>
          <a:p>
            <a:pPr marL="400050" indent="-342900">
              <a:buFont typeface="Arial" panose="020B0604020202020204" pitchFamily="34" charset="0"/>
              <a:buChar char="•"/>
            </a:pPr>
            <a:r>
              <a:rPr lang="en-US"/>
              <a:t>Comparison operators  </a:t>
            </a:r>
            <a:r>
              <a:rPr lang="en" sz="2400">
                <a:solidFill>
                  <a:schemeClr val="dk1"/>
                </a:solidFill>
                <a:latin typeface="Consolas"/>
                <a:ea typeface="Consolas"/>
                <a:cs typeface="Consolas"/>
                <a:sym typeface="Consolas"/>
              </a:rPr>
              <a:t>&lt;  &lt;=  &gt;  &gt;=</a:t>
            </a:r>
          </a:p>
          <a:p>
            <a:pPr marL="400050" indent="-342900">
              <a:buFont typeface="Arial" panose="020B0604020202020204" pitchFamily="34" charset="0"/>
              <a:buChar char="•"/>
            </a:pPr>
            <a:r>
              <a:rPr lang="en"/>
              <a:t>Assignment operator  =</a:t>
            </a:r>
          </a:p>
          <a:p>
            <a:pPr marL="400050" indent="-342900">
              <a:buFont typeface="Arial" panose="020B0604020202020204" pitchFamily="34" charset="0"/>
              <a:buChar char="•"/>
            </a:pPr>
            <a:r>
              <a:rPr lang="en-US"/>
              <a:t>Equality operators  ==  !=</a:t>
            </a:r>
            <a:endParaRPr lang="en" sz="2400">
              <a:latin typeface="Consolas"/>
              <a:ea typeface="Consolas"/>
              <a:cs typeface="Consolas"/>
              <a:sym typeface="Consolas"/>
            </a:endParaRPr>
          </a:p>
          <a:p>
            <a:pPr marL="57150" indent="0">
              <a:buNone/>
            </a:pPr>
            <a:endParaRPr lang="en-US"/>
          </a:p>
          <a:p>
            <a:pPr marL="57150" indent="0">
              <a:buNone/>
            </a:pPr>
            <a:r>
              <a:rPr lang="en-US"/>
              <a:t>  </a:t>
            </a:r>
          </a:p>
        </p:txBody>
      </p:sp>
      <p:sp>
        <p:nvSpPr>
          <p:cNvPr id="127" name="Google Shape;127;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Math operators with integers</a:t>
            </a:r>
          </a:p>
        </p:txBody>
      </p:sp>
      <p:sp>
        <p:nvSpPr>
          <p:cNvPr id="143" name="Google Shape;143;p19"/>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50" indent="0">
              <a:buNone/>
            </a:pPr>
            <a:r>
              <a:rPr lang="en" sz="2800">
                <a:latin typeface="Consolas" panose="020B0609020204030204" pitchFamily="49" charset="0"/>
                <a:sym typeface="Consolas"/>
              </a:rPr>
              <a:t>1 + 1     =&gt; 2</a:t>
            </a:r>
          </a:p>
          <a:p>
            <a:pPr marL="57150" indent="0">
              <a:buNone/>
            </a:pPr>
            <a:r>
              <a:rPr lang="en" sz="2800">
                <a:latin typeface="Consolas" panose="020B0609020204030204" pitchFamily="49" charset="0"/>
                <a:ea typeface="Consolas"/>
                <a:cs typeface="Consolas"/>
                <a:sym typeface="Consolas"/>
              </a:rPr>
              <a:t>53 - 3    </a:t>
            </a:r>
            <a:r>
              <a:rPr lang="en" sz="2800">
                <a:solidFill>
                  <a:schemeClr val="dk1"/>
                </a:solidFill>
                <a:latin typeface="Consolas" panose="020B0609020204030204" pitchFamily="49" charset="0"/>
                <a:ea typeface="Consolas"/>
                <a:cs typeface="Consolas"/>
                <a:sym typeface="Consolas"/>
              </a:rPr>
              <a:t>=&gt; 50</a:t>
            </a:r>
          </a:p>
          <a:p>
            <a:pPr marL="57150" indent="0">
              <a:buNone/>
            </a:pPr>
            <a:r>
              <a:rPr lang="en" sz="2800">
                <a:latin typeface="Consolas" panose="020B0609020204030204" pitchFamily="49" charset="0"/>
                <a:ea typeface="Consolas"/>
                <a:cs typeface="Consolas"/>
                <a:sym typeface="Consolas"/>
              </a:rPr>
              <a:t>50 / 10   </a:t>
            </a:r>
            <a:r>
              <a:rPr lang="en" sz="2800">
                <a:solidFill>
                  <a:schemeClr val="dk1"/>
                </a:solidFill>
                <a:latin typeface="Consolas" panose="020B0609020204030204" pitchFamily="49" charset="0"/>
                <a:ea typeface="Consolas"/>
                <a:cs typeface="Consolas"/>
                <a:sym typeface="Consolas"/>
              </a:rPr>
              <a:t>=&gt; 5</a:t>
            </a:r>
          </a:p>
          <a:p>
            <a:pPr marL="57150" indent="0">
              <a:buNone/>
            </a:pPr>
            <a:r>
              <a:rPr lang="en" sz="2800">
                <a:latin typeface="Consolas" panose="020B0609020204030204" pitchFamily="49" charset="0"/>
                <a:ea typeface="Consolas"/>
                <a:cs typeface="Consolas"/>
                <a:sym typeface="Consolas"/>
              </a:rPr>
              <a:t>9 % 3     </a:t>
            </a:r>
            <a:r>
              <a:rPr lang="en" sz="2800">
                <a:solidFill>
                  <a:schemeClr val="dk1"/>
                </a:solidFill>
                <a:latin typeface="Consolas" panose="020B0609020204030204" pitchFamily="49" charset="0"/>
                <a:ea typeface="Consolas"/>
                <a:cs typeface="Consolas"/>
                <a:sym typeface="Consolas"/>
              </a:rPr>
              <a:t>=&gt; 0</a:t>
            </a:r>
            <a:endParaRPr lang="en" sz="2800">
              <a:latin typeface="Consolas" panose="020B0609020204030204" pitchFamily="49" charset="0"/>
              <a:ea typeface="Consolas"/>
              <a:cs typeface="Consolas"/>
              <a:sym typeface="Consolas"/>
            </a:endParaRPr>
          </a:p>
          <a:p>
            <a:pPr marL="57150" indent="0">
              <a:buNone/>
            </a:pPr>
            <a:endParaRPr lang="en" sz="2800">
              <a:latin typeface="Consolas" panose="020B0609020204030204" pitchFamily="49" charset="0"/>
              <a:sym typeface="Consolas"/>
            </a:endParaRPr>
          </a:p>
        </p:txBody>
      </p:sp>
      <p:sp>
        <p:nvSpPr>
          <p:cNvPr id="142" name="Google Shape;142;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Math operators with doubles</a:t>
            </a:r>
          </a:p>
        </p:txBody>
      </p:sp>
      <p:sp>
        <p:nvSpPr>
          <p:cNvPr id="157" name="Google Shape;157;p20"/>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50" indent="0">
              <a:buNone/>
            </a:pPr>
            <a:r>
              <a:rPr lang="en" sz="2800">
                <a:latin typeface="Consolas" panose="020B0609020204030204" pitchFamily="49" charset="0"/>
                <a:sym typeface="Consolas"/>
              </a:rPr>
              <a:t>1.0 / 2.0   =&gt; 0.5</a:t>
            </a:r>
          </a:p>
          <a:p>
            <a:pPr marL="57150" indent="0">
              <a:buNone/>
            </a:pPr>
            <a:r>
              <a:rPr lang="en" sz="2800">
                <a:latin typeface="Consolas" panose="020B0609020204030204" pitchFamily="49" charset="0"/>
                <a:ea typeface="Consolas"/>
                <a:cs typeface="Consolas"/>
                <a:sym typeface="Consolas"/>
              </a:rPr>
              <a:t>2.0 * 3.5   </a:t>
            </a:r>
            <a:r>
              <a:rPr lang="en" sz="2800">
                <a:solidFill>
                  <a:schemeClr val="dk1"/>
                </a:solidFill>
                <a:latin typeface="Consolas" panose="020B0609020204030204" pitchFamily="49" charset="0"/>
                <a:ea typeface="Consolas"/>
                <a:cs typeface="Consolas"/>
                <a:sym typeface="Consolas"/>
              </a:rPr>
              <a:t>=&gt; 7.0</a:t>
            </a:r>
            <a:endParaRPr lang="en" sz="2800">
              <a:latin typeface="Consolas" panose="020B0609020204030204" pitchFamily="49" charset="0"/>
              <a:sym typeface="Consolas"/>
            </a:endParaRPr>
          </a:p>
        </p:txBody>
      </p:sp>
      <p:sp>
        <p:nvSpPr>
          <p:cNvPr id="156" name="Google Shape;156;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8" name="Google Shape;168;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Math operators</a:t>
            </a:r>
          </a:p>
        </p:txBody>
      </p:sp>
      <p:sp>
        <p:nvSpPr>
          <p:cNvPr id="166" name="Google Shape;166;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13</a:t>
            </a:fld>
            <a:endParaRPr lang="en"/>
          </a:p>
        </p:txBody>
      </p:sp>
      <p:sp>
        <p:nvSpPr>
          <p:cNvPr id="167" name="Google Shape;167;p21"/>
          <p:cNvSpPr txBox="1"/>
          <p:nvPr/>
        </p:nvSpPr>
        <p:spPr>
          <a:xfrm>
            <a:off x="4998206" y="2571750"/>
            <a:ext cx="1705050" cy="1298925"/>
          </a:xfrm>
          <a:prstGeom prst="rect">
            <a:avLst/>
          </a:prstGeom>
          <a:solidFill>
            <a:srgbClr val="D6F0FF"/>
          </a:solidFill>
          <a:ln>
            <a:noFill/>
          </a:ln>
        </p:spPr>
        <p:txBody>
          <a:bodyPr spcFirstLastPara="1" wrap="square" lIns="68569" tIns="68569" rIns="68569" bIns="68569" anchor="t" anchorCtr="0">
            <a:noAutofit/>
          </a:bodyPr>
          <a:lstStyle/>
          <a:p>
            <a:pPr>
              <a:buClr>
                <a:schemeClr val="dk1"/>
              </a:buClr>
              <a:buSzPts val="1100"/>
            </a:pPr>
            <a:r>
              <a:rPr lang="en" sz="1350" b="1">
                <a:solidFill>
                  <a:srgbClr val="1155CC"/>
                </a:solidFill>
                <a:latin typeface="Roboto"/>
                <a:ea typeface="Roboto"/>
                <a:cs typeface="Roboto"/>
                <a:sym typeface="Roboto"/>
              </a:rPr>
              <a:t>⇒</a:t>
            </a:r>
            <a:r>
              <a:rPr lang="en" sz="1350" b="1">
                <a:solidFill>
                  <a:schemeClr val="dk1"/>
                </a:solidFill>
                <a:latin typeface="Roboto"/>
                <a:ea typeface="Roboto"/>
                <a:cs typeface="Roboto"/>
                <a:sym typeface="Roboto"/>
              </a:rPr>
              <a:t> </a:t>
            </a:r>
            <a:r>
              <a:rPr lang="en" sz="1350">
                <a:solidFill>
                  <a:srgbClr val="3C4043"/>
                </a:solidFill>
                <a:latin typeface="Roboto"/>
                <a:ea typeface="Roboto"/>
                <a:cs typeface="Roboto"/>
                <a:sym typeface="Roboto"/>
              </a:rPr>
              <a:t>indicates output from your code. </a:t>
            </a:r>
            <a:endParaRPr sz="1350">
              <a:solidFill>
                <a:srgbClr val="3C4043"/>
              </a:solidFill>
              <a:latin typeface="Roboto"/>
              <a:ea typeface="Roboto"/>
              <a:cs typeface="Roboto"/>
              <a:sym typeface="Roboto"/>
            </a:endParaRPr>
          </a:p>
          <a:p>
            <a:pPr>
              <a:buClr>
                <a:schemeClr val="dk1"/>
              </a:buClr>
              <a:buSzPts val="1100"/>
            </a:pPr>
            <a:endParaRPr sz="1350">
              <a:solidFill>
                <a:srgbClr val="3C4043"/>
              </a:solidFill>
              <a:latin typeface="Roboto"/>
              <a:ea typeface="Roboto"/>
              <a:cs typeface="Roboto"/>
              <a:sym typeface="Roboto"/>
            </a:endParaRPr>
          </a:p>
          <a:p>
            <a:pPr>
              <a:buClr>
                <a:schemeClr val="dk1"/>
              </a:buClr>
              <a:buSzPts val="1100"/>
            </a:pPr>
            <a:r>
              <a:rPr lang="en" sz="1350">
                <a:solidFill>
                  <a:srgbClr val="3C4043"/>
                </a:solidFill>
                <a:latin typeface="Roboto"/>
                <a:ea typeface="Roboto"/>
                <a:cs typeface="Roboto"/>
                <a:sym typeface="Roboto"/>
              </a:rPr>
              <a:t>Result includes the type (</a:t>
            </a:r>
            <a:r>
              <a:rPr lang="en" sz="1350" b="1">
                <a:solidFill>
                  <a:srgbClr val="1155CC"/>
                </a:solidFill>
                <a:latin typeface="Courier New"/>
                <a:ea typeface="Courier New"/>
                <a:cs typeface="Courier New"/>
                <a:sym typeface="Courier New"/>
              </a:rPr>
              <a:t>kotlin.Int</a:t>
            </a:r>
            <a:r>
              <a:rPr lang="en" sz="1350">
                <a:solidFill>
                  <a:srgbClr val="3C4043"/>
                </a:solidFill>
                <a:latin typeface="Roboto"/>
                <a:ea typeface="Roboto"/>
                <a:cs typeface="Roboto"/>
                <a:sym typeface="Roboto"/>
              </a:rPr>
              <a:t>).</a:t>
            </a:r>
            <a:endParaRPr sz="1350">
              <a:solidFill>
                <a:srgbClr val="3C4043"/>
              </a:solidFill>
              <a:latin typeface="Roboto"/>
              <a:ea typeface="Roboto"/>
              <a:cs typeface="Roboto"/>
              <a:sym typeface="Roboto"/>
            </a:endParaRPr>
          </a:p>
        </p:txBody>
      </p:sp>
      <p:sp>
        <p:nvSpPr>
          <p:cNvPr id="169" name="Google Shape;169;p21"/>
          <p:cNvSpPr txBox="1"/>
          <p:nvPr/>
        </p:nvSpPr>
        <p:spPr>
          <a:xfrm>
            <a:off x="2667751" y="2570318"/>
            <a:ext cx="2439721" cy="4851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a:solidFill>
                  <a:schemeClr val="dk1"/>
                </a:solidFill>
                <a:latin typeface="Consolas"/>
                <a:ea typeface="Consolas"/>
                <a:cs typeface="Consolas"/>
                <a:sym typeface="Consolas"/>
              </a:rPr>
              <a:t>2.0*3.5</a:t>
            </a:r>
            <a:endParaRPr>
              <a:solidFill>
                <a:schemeClr val="dk1"/>
              </a:solidFill>
              <a:latin typeface="Consolas"/>
              <a:ea typeface="Consolas"/>
              <a:cs typeface="Consolas"/>
              <a:sym typeface="Consolas"/>
            </a:endParaRPr>
          </a:p>
          <a:p>
            <a:pPr>
              <a:spcBef>
                <a:spcPts val="450"/>
              </a:spcBef>
              <a:buClr>
                <a:schemeClr val="dk1"/>
              </a:buClr>
              <a:buSzPts val="1100"/>
            </a:pPr>
            <a:r>
              <a:rPr lang="en">
                <a:solidFill>
                  <a:srgbClr val="1155CC"/>
                </a:solidFill>
                <a:latin typeface="Consolas"/>
                <a:ea typeface="Consolas"/>
                <a:cs typeface="Consolas"/>
                <a:sym typeface="Consolas"/>
              </a:rPr>
              <a:t>⇒ kotlin.Double = 7.0</a:t>
            </a:r>
            <a:endParaRPr>
              <a:solidFill>
                <a:srgbClr val="1155CC"/>
              </a:solidFill>
              <a:latin typeface="Consolas"/>
              <a:ea typeface="Consolas"/>
              <a:cs typeface="Consolas"/>
              <a:sym typeface="Consolas"/>
            </a:endParaRPr>
          </a:p>
          <a:p>
            <a:pPr>
              <a:spcBef>
                <a:spcPts val="450"/>
              </a:spcBef>
            </a:pPr>
            <a:endParaRPr sz="1100">
              <a:latin typeface="Roboto"/>
              <a:ea typeface="Roboto"/>
              <a:cs typeface="Roboto"/>
              <a:sym typeface="Roboto"/>
            </a:endParaRPr>
          </a:p>
        </p:txBody>
      </p:sp>
      <p:sp>
        <p:nvSpPr>
          <p:cNvPr id="170" name="Google Shape;170;p21"/>
          <p:cNvSpPr txBox="1"/>
          <p:nvPr/>
        </p:nvSpPr>
        <p:spPr>
          <a:xfrm>
            <a:off x="2646825" y="1700654"/>
            <a:ext cx="2486393"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a:solidFill>
                  <a:schemeClr val="dk1"/>
                </a:solidFill>
                <a:latin typeface="Consolas"/>
                <a:ea typeface="Consolas"/>
                <a:cs typeface="Consolas"/>
                <a:sym typeface="Consolas"/>
              </a:rPr>
              <a:t>1.0/2.0</a:t>
            </a:r>
            <a:endParaRPr>
              <a:solidFill>
                <a:schemeClr val="dk1"/>
              </a:solidFill>
              <a:latin typeface="Consolas"/>
              <a:ea typeface="Consolas"/>
              <a:cs typeface="Consolas"/>
              <a:sym typeface="Consolas"/>
            </a:endParaRPr>
          </a:p>
          <a:p>
            <a:pPr>
              <a:spcBef>
                <a:spcPts val="450"/>
              </a:spcBef>
              <a:buClr>
                <a:schemeClr val="dk1"/>
              </a:buClr>
              <a:buSzPts val="1100"/>
            </a:pPr>
            <a:r>
              <a:rPr lang="en">
                <a:solidFill>
                  <a:srgbClr val="1155CC"/>
                </a:solidFill>
                <a:latin typeface="Consolas"/>
                <a:ea typeface="Consolas"/>
                <a:cs typeface="Consolas"/>
                <a:sym typeface="Consolas"/>
              </a:rPr>
              <a:t>⇒ kotlin.Double = 0.5</a:t>
            </a:r>
            <a:endParaRPr>
              <a:solidFill>
                <a:srgbClr val="1155CC"/>
              </a:solidFill>
              <a:latin typeface="Consolas"/>
              <a:ea typeface="Consolas"/>
              <a:cs typeface="Consolas"/>
              <a:sym typeface="Consolas"/>
            </a:endParaRPr>
          </a:p>
          <a:p>
            <a:pPr>
              <a:spcBef>
                <a:spcPts val="450"/>
              </a:spcBef>
            </a:pPr>
            <a:endParaRPr sz="1100">
              <a:latin typeface="Roboto"/>
              <a:ea typeface="Roboto"/>
              <a:cs typeface="Roboto"/>
              <a:sym typeface="Roboto"/>
            </a:endParaRPr>
          </a:p>
        </p:txBody>
      </p:sp>
      <p:sp>
        <p:nvSpPr>
          <p:cNvPr id="171" name="Google Shape;171;p21"/>
          <p:cNvSpPr txBox="1"/>
          <p:nvPr/>
        </p:nvSpPr>
        <p:spPr>
          <a:xfrm>
            <a:off x="233775" y="3358660"/>
            <a:ext cx="2238732"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a:solidFill>
                  <a:schemeClr val="dk1"/>
                </a:solidFill>
                <a:latin typeface="Consolas"/>
                <a:ea typeface="Consolas"/>
                <a:cs typeface="Consolas"/>
                <a:sym typeface="Consolas"/>
              </a:rPr>
              <a:t>50/10</a:t>
            </a:r>
            <a:endParaRPr>
              <a:solidFill>
                <a:schemeClr val="dk1"/>
              </a:solidFill>
              <a:latin typeface="Consolas"/>
              <a:ea typeface="Consolas"/>
              <a:cs typeface="Consolas"/>
              <a:sym typeface="Consolas"/>
            </a:endParaRPr>
          </a:p>
          <a:p>
            <a:pPr>
              <a:spcBef>
                <a:spcPts val="450"/>
              </a:spcBef>
              <a:buClr>
                <a:schemeClr val="dk1"/>
              </a:buClr>
              <a:buSzPts val="1100"/>
            </a:pPr>
            <a:r>
              <a:rPr lang="en">
                <a:solidFill>
                  <a:srgbClr val="1155CC"/>
                </a:solidFill>
                <a:latin typeface="Consolas"/>
                <a:ea typeface="Consolas"/>
                <a:cs typeface="Consolas"/>
                <a:sym typeface="Consolas"/>
              </a:rPr>
              <a:t>⇒ kotlin.Int = 5</a:t>
            </a:r>
            <a:endParaRPr>
              <a:solidFill>
                <a:srgbClr val="1155CC"/>
              </a:solidFill>
              <a:latin typeface="Consolas"/>
              <a:ea typeface="Consolas"/>
              <a:cs typeface="Consolas"/>
              <a:sym typeface="Consolas"/>
            </a:endParaRPr>
          </a:p>
          <a:p>
            <a:pPr>
              <a:spcBef>
                <a:spcPts val="450"/>
              </a:spcBef>
            </a:pPr>
            <a:endParaRPr sz="1100">
              <a:latin typeface="Roboto"/>
              <a:ea typeface="Roboto"/>
              <a:cs typeface="Roboto"/>
              <a:sym typeface="Roboto"/>
            </a:endParaRPr>
          </a:p>
        </p:txBody>
      </p:sp>
      <p:sp>
        <p:nvSpPr>
          <p:cNvPr id="172" name="Google Shape;172;p21"/>
          <p:cNvSpPr txBox="1"/>
          <p:nvPr/>
        </p:nvSpPr>
        <p:spPr>
          <a:xfrm>
            <a:off x="233775" y="2566047"/>
            <a:ext cx="205857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a:solidFill>
                  <a:schemeClr val="dk1"/>
                </a:solidFill>
                <a:latin typeface="Consolas"/>
                <a:ea typeface="Consolas"/>
                <a:cs typeface="Consolas"/>
                <a:sym typeface="Consolas"/>
              </a:rPr>
              <a:t>53-3</a:t>
            </a:r>
            <a:endParaRPr>
              <a:solidFill>
                <a:schemeClr val="dk1"/>
              </a:solidFill>
              <a:latin typeface="Consolas"/>
              <a:ea typeface="Consolas"/>
              <a:cs typeface="Consolas"/>
              <a:sym typeface="Consolas"/>
            </a:endParaRPr>
          </a:p>
          <a:p>
            <a:pPr>
              <a:spcBef>
                <a:spcPts val="450"/>
              </a:spcBef>
              <a:spcAft>
                <a:spcPts val="450"/>
              </a:spcAft>
              <a:buClr>
                <a:schemeClr val="dk1"/>
              </a:buClr>
              <a:buSzPts val="1100"/>
            </a:pPr>
            <a:r>
              <a:rPr lang="en">
                <a:solidFill>
                  <a:srgbClr val="1155CC"/>
                </a:solidFill>
                <a:latin typeface="Consolas"/>
                <a:ea typeface="Consolas"/>
                <a:cs typeface="Consolas"/>
                <a:sym typeface="Consolas"/>
              </a:rPr>
              <a:t>⇒ kotlin.Int = 50</a:t>
            </a:r>
            <a:endParaRPr>
              <a:latin typeface="Consolas"/>
              <a:ea typeface="Consolas"/>
              <a:cs typeface="Consolas"/>
              <a:sym typeface="Consolas"/>
            </a:endParaRPr>
          </a:p>
        </p:txBody>
      </p:sp>
      <p:sp>
        <p:nvSpPr>
          <p:cNvPr id="10" name="Google Shape;165;p21">
            <a:extLst>
              <a:ext uri="{FF2B5EF4-FFF2-40B4-BE49-F238E27FC236}">
                <a16:creationId xmlns:a16="http://schemas.microsoft.com/office/drawing/2014/main" id="{89802014-3C9D-EF02-DD56-0E8BDABAFFEF}"/>
              </a:ext>
            </a:extLst>
          </p:cNvPr>
          <p:cNvSpPr txBox="1">
            <a:spLocks/>
          </p:cNvSpPr>
          <p:nvPr/>
        </p:nvSpPr>
        <p:spPr>
          <a:xfrm>
            <a:off x="242531" y="1442888"/>
            <a:ext cx="2238732" cy="76005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lnSpc>
                <a:spcPct val="100000"/>
              </a:lnSpc>
              <a:spcBef>
                <a:spcPts val="0"/>
              </a:spcBef>
              <a:buFont typeface="Roboto"/>
              <a:buNone/>
            </a:pPr>
            <a:endParaRPr lang="en-US" sz="1400"/>
          </a:p>
          <a:p>
            <a:pPr marL="0" indent="0">
              <a:lnSpc>
                <a:spcPct val="100000"/>
              </a:lnSpc>
              <a:spcBef>
                <a:spcPts val="450"/>
              </a:spcBef>
              <a:buFont typeface="Roboto"/>
              <a:buNone/>
            </a:pPr>
            <a:r>
              <a:rPr lang="en-US" sz="1400">
                <a:latin typeface="Consolas"/>
                <a:ea typeface="Consolas"/>
                <a:cs typeface="Consolas"/>
                <a:sym typeface="Consolas"/>
              </a:rPr>
              <a:t>1+1</a:t>
            </a:r>
          </a:p>
          <a:p>
            <a:pPr marL="0" indent="0">
              <a:lnSpc>
                <a:spcPct val="100000"/>
              </a:lnSpc>
              <a:spcBef>
                <a:spcPts val="450"/>
              </a:spcBef>
              <a:buFont typeface="Roboto"/>
              <a:buNone/>
            </a:pPr>
            <a:r>
              <a:rPr lang="en-US" sz="1400">
                <a:solidFill>
                  <a:srgbClr val="1155CC"/>
                </a:solidFill>
                <a:latin typeface="Consolas"/>
                <a:ea typeface="Consolas"/>
                <a:cs typeface="Consolas"/>
                <a:sym typeface="Consolas"/>
              </a:rPr>
              <a:t>⇒ kotlin.Int = 2</a:t>
            </a:r>
          </a:p>
          <a:p>
            <a:pPr marL="0" indent="0">
              <a:lnSpc>
                <a:spcPct val="100000"/>
              </a:lnSpc>
              <a:spcBef>
                <a:spcPts val="450"/>
              </a:spcBef>
              <a:buFont typeface="Roboto"/>
              <a:buNone/>
            </a:pPr>
            <a:endParaRPr lang="en-US" sz="1100">
              <a:solidFill>
                <a:srgbClr val="1155CC"/>
              </a:solidFill>
              <a:latin typeface="Courier New"/>
              <a:ea typeface="Courier New"/>
              <a:cs typeface="Courier New"/>
              <a:sym typeface="Courier New"/>
            </a:endParaRPr>
          </a:p>
          <a:p>
            <a:pPr marL="0" indent="0">
              <a:lnSpc>
                <a:spcPct val="100000"/>
              </a:lnSpc>
              <a:spcBef>
                <a:spcPts val="450"/>
              </a:spcBef>
              <a:spcAft>
                <a:spcPts val="450"/>
              </a:spcAft>
              <a:buFont typeface="Roboto"/>
              <a:buNone/>
            </a:pPr>
            <a:endParaRPr lang="en-US" sz="1100">
              <a:solidFill>
                <a:srgbClr val="1155CC"/>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9" name="Google Shape;179;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Numeric operator methods</a:t>
            </a:r>
          </a:p>
        </p:txBody>
      </p:sp>
      <p:sp>
        <p:nvSpPr>
          <p:cNvPr id="177" name="Google Shape;177;p22"/>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50" indent="0">
              <a:buNone/>
            </a:pPr>
            <a:r>
              <a:rPr lang="en-US" sz="2000"/>
              <a:t>Kotlin keeps numbers as primitives, but lets you call methods on numbers as if they were objects.</a:t>
            </a:r>
          </a:p>
          <a:p>
            <a:endParaRPr lang="en-US" sz="2000"/>
          </a:p>
          <a:p>
            <a:endParaRPr lang="en-US" sz="2000"/>
          </a:p>
          <a:p>
            <a:endParaRPr lang="en-US" sz="2000"/>
          </a:p>
          <a:p>
            <a:endParaRPr lang="en-US" sz="2000"/>
          </a:p>
          <a:p>
            <a:endParaRPr lang="en-US" sz="2000"/>
          </a:p>
          <a:p>
            <a:endParaRPr lang="en-US" sz="2000"/>
          </a:p>
        </p:txBody>
      </p:sp>
      <p:sp>
        <p:nvSpPr>
          <p:cNvPr id="178" name="Google Shape;178;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180" name="Google Shape;180;p22"/>
          <p:cNvSpPr txBox="1"/>
          <p:nvPr/>
        </p:nvSpPr>
        <p:spPr>
          <a:xfrm>
            <a:off x="254287" y="3462825"/>
            <a:ext cx="2459700" cy="295200"/>
          </a:xfrm>
          <a:prstGeom prst="rect">
            <a:avLst/>
          </a:prstGeom>
          <a:noFill/>
          <a:ln>
            <a:noFill/>
          </a:ln>
        </p:spPr>
        <p:txBody>
          <a:bodyPr spcFirstLastPara="1" wrap="square" lIns="68569" tIns="68569" rIns="68569" bIns="68569" anchor="t" anchorCtr="0">
            <a:noAutofit/>
          </a:bodyPr>
          <a:lstStyle/>
          <a:p>
            <a:pPr>
              <a:lnSpc>
                <a:spcPct val="115000"/>
              </a:lnSpc>
              <a:spcBef>
                <a:spcPts val="300"/>
              </a:spcBef>
              <a:buClr>
                <a:schemeClr val="dk1"/>
              </a:buClr>
              <a:buSzPts val="1100"/>
            </a:pPr>
            <a:r>
              <a:rPr lang="en">
                <a:solidFill>
                  <a:schemeClr val="dk1"/>
                </a:solidFill>
                <a:latin typeface="Consolas"/>
                <a:ea typeface="Consolas"/>
                <a:cs typeface="Consolas"/>
                <a:sym typeface="Consolas"/>
              </a:rPr>
              <a:t>  2.4.div(2)</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 kotlin.Double = 1.2</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
        <p:nvSpPr>
          <p:cNvPr id="181" name="Google Shape;181;p22"/>
          <p:cNvSpPr txBox="1"/>
          <p:nvPr/>
        </p:nvSpPr>
        <p:spPr>
          <a:xfrm>
            <a:off x="254288" y="2772581"/>
            <a:ext cx="2459700" cy="573525"/>
          </a:xfrm>
          <a:prstGeom prst="rect">
            <a:avLst/>
          </a:prstGeom>
          <a:noFill/>
          <a:ln>
            <a:noFill/>
          </a:ln>
        </p:spPr>
        <p:txBody>
          <a:bodyPr spcFirstLastPara="1" wrap="square" lIns="68569" tIns="68569" rIns="68569" bIns="68569" anchor="t" anchorCtr="0">
            <a:noAutofit/>
          </a:bodyPr>
          <a:lstStyle/>
          <a:p>
            <a:pPr>
              <a:lnSpc>
                <a:spcPct val="115000"/>
              </a:lnSpc>
              <a:spcBef>
                <a:spcPts val="300"/>
              </a:spcBef>
              <a:buClr>
                <a:schemeClr val="dk1"/>
              </a:buClr>
              <a:buSzPts val="1100"/>
            </a:pPr>
            <a:r>
              <a:rPr lang="en">
                <a:solidFill>
                  <a:schemeClr val="dk1"/>
                </a:solidFill>
                <a:latin typeface="Consolas"/>
                <a:ea typeface="Consolas"/>
                <a:cs typeface="Consolas"/>
                <a:sym typeface="Consolas"/>
              </a:rPr>
              <a:t>  3.5.plus(4)</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 kotlin.Double = 7.5</a:t>
            </a:r>
            <a:endParaRPr>
              <a:latin typeface="Consolas"/>
              <a:ea typeface="Consolas"/>
              <a:cs typeface="Consolas"/>
              <a:sym typeface="Consolas"/>
            </a:endParaRPr>
          </a:p>
        </p:txBody>
      </p:sp>
      <p:sp>
        <p:nvSpPr>
          <p:cNvPr id="182" name="Google Shape;182;p22"/>
          <p:cNvSpPr txBox="1"/>
          <p:nvPr/>
        </p:nvSpPr>
        <p:spPr>
          <a:xfrm>
            <a:off x="254283" y="2111550"/>
            <a:ext cx="2391300"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  2.times(3)</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 kotlin.Int = 6</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Data types</a:t>
            </a:r>
          </a:p>
        </p:txBody>
      </p:sp>
      <p:sp>
        <p:nvSpPr>
          <p:cNvPr id="188" name="Google Shape;188;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Integer types</a:t>
            </a:r>
          </a:p>
        </p:txBody>
      </p:sp>
      <p:sp>
        <p:nvSpPr>
          <p:cNvPr id="194" name="Google Shape;194;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graphicFrame>
        <p:nvGraphicFramePr>
          <p:cNvPr id="195" name="Google Shape;195;p24"/>
          <p:cNvGraphicFramePr/>
          <p:nvPr/>
        </p:nvGraphicFramePr>
        <p:xfrm>
          <a:off x="296756" y="1517288"/>
          <a:ext cx="6194925" cy="2432815"/>
        </p:xfrm>
        <a:graphic>
          <a:graphicData uri="http://schemas.openxmlformats.org/drawingml/2006/table">
            <a:tbl>
              <a:tblPr>
                <a:noFill/>
                <a:tableStyleId>{DF36F409-0117-4770-A795-0CD48C3E616C}</a:tableStyleId>
              </a:tblPr>
              <a:tblGrid>
                <a:gridCol w="1383919">
                  <a:extLst>
                    <a:ext uri="{9D8B030D-6E8A-4147-A177-3AD203B41FA5}">
                      <a16:colId xmlns:a16="http://schemas.microsoft.com/office/drawing/2014/main" val="20000"/>
                    </a:ext>
                  </a:extLst>
                </a:gridCol>
                <a:gridCol w="890606">
                  <a:extLst>
                    <a:ext uri="{9D8B030D-6E8A-4147-A177-3AD203B41FA5}">
                      <a16:colId xmlns:a16="http://schemas.microsoft.com/office/drawing/2014/main" val="20001"/>
                    </a:ext>
                  </a:extLst>
                </a:gridCol>
                <a:gridCol w="3920400">
                  <a:extLst>
                    <a:ext uri="{9D8B030D-6E8A-4147-A177-3AD203B41FA5}">
                      <a16:colId xmlns:a16="http://schemas.microsoft.com/office/drawing/2014/main" val="20002"/>
                    </a:ext>
                  </a:extLst>
                </a:gridCol>
              </a:tblGrid>
              <a:tr h="486563">
                <a:tc>
                  <a:txBody>
                    <a:bodyPr/>
                    <a:lstStyle/>
                    <a:p>
                      <a:pPr marL="0" lvl="0" indent="0" algn="l" rtl="0">
                        <a:spcBef>
                          <a:spcPts val="0"/>
                        </a:spcBef>
                        <a:spcAft>
                          <a:spcPts val="0"/>
                        </a:spcAft>
                        <a:buNone/>
                      </a:pPr>
                      <a:r>
                        <a:rPr lang="en" sz="1700" b="1">
                          <a:latin typeface="Roboto"/>
                          <a:ea typeface="Roboto"/>
                          <a:cs typeface="Roboto"/>
                          <a:sym typeface="Roboto"/>
                        </a:rPr>
                        <a:t>Type</a:t>
                      </a:r>
                      <a:endParaRPr sz="17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700" b="1">
                          <a:latin typeface="Roboto"/>
                          <a:ea typeface="Roboto"/>
                          <a:cs typeface="Roboto"/>
                          <a:sym typeface="Roboto"/>
                        </a:rPr>
                        <a:t>Bits</a:t>
                      </a:r>
                      <a:endParaRPr sz="17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700" b="1">
                          <a:latin typeface="Roboto"/>
                          <a:ea typeface="Roboto"/>
                          <a:cs typeface="Roboto"/>
                          <a:sym typeface="Roboto"/>
                        </a:rPr>
                        <a:t>Notes</a:t>
                      </a:r>
                      <a:endParaRPr sz="17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6563">
                <a:tc>
                  <a:txBody>
                    <a:bodyPr/>
                    <a:lstStyle/>
                    <a:p>
                      <a:pPr marL="0" lvl="0" indent="0" algn="l" rtl="0">
                        <a:spcBef>
                          <a:spcPts val="0"/>
                        </a:spcBef>
                        <a:spcAft>
                          <a:spcPts val="0"/>
                        </a:spcAft>
                        <a:buNone/>
                      </a:pPr>
                      <a:r>
                        <a:rPr lang="en" sz="1700">
                          <a:latin typeface="Roboto"/>
                          <a:ea typeface="Roboto"/>
                          <a:cs typeface="Roboto"/>
                          <a:sym typeface="Roboto"/>
                        </a:rPr>
                        <a:t>Long</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64</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From </a:t>
                      </a:r>
                      <a:r>
                        <a:rPr lang="en" sz="1700">
                          <a:solidFill>
                            <a:schemeClr val="dk1"/>
                          </a:solidFill>
                          <a:latin typeface="Roboto"/>
                          <a:ea typeface="Roboto"/>
                          <a:cs typeface="Roboto"/>
                          <a:sym typeface="Roboto"/>
                        </a:rPr>
                        <a:t>-2</a:t>
                      </a:r>
                      <a:r>
                        <a:rPr lang="en" sz="1700" baseline="30000">
                          <a:solidFill>
                            <a:schemeClr val="dk1"/>
                          </a:solidFill>
                          <a:latin typeface="Roboto"/>
                          <a:ea typeface="Roboto"/>
                          <a:cs typeface="Roboto"/>
                          <a:sym typeface="Roboto"/>
                        </a:rPr>
                        <a:t>63</a:t>
                      </a:r>
                      <a:r>
                        <a:rPr lang="en" sz="1700">
                          <a:solidFill>
                            <a:schemeClr val="dk1"/>
                          </a:solidFill>
                          <a:latin typeface="Roboto"/>
                          <a:ea typeface="Roboto"/>
                          <a:cs typeface="Roboto"/>
                          <a:sym typeface="Roboto"/>
                        </a:rPr>
                        <a:t> to 2</a:t>
                      </a:r>
                      <a:r>
                        <a:rPr lang="en" sz="1700" baseline="30000">
                          <a:solidFill>
                            <a:schemeClr val="dk1"/>
                          </a:solidFill>
                          <a:latin typeface="Roboto"/>
                          <a:ea typeface="Roboto"/>
                          <a:cs typeface="Roboto"/>
                          <a:sym typeface="Roboto"/>
                        </a:rPr>
                        <a:t>63</a:t>
                      </a:r>
                      <a:r>
                        <a:rPr lang="en" sz="1700">
                          <a:solidFill>
                            <a:schemeClr val="dk1"/>
                          </a:solidFill>
                          <a:latin typeface="Roboto"/>
                          <a:ea typeface="Roboto"/>
                          <a:cs typeface="Roboto"/>
                          <a:sym typeface="Roboto"/>
                        </a:rPr>
                        <a:t>-1</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86563">
                <a:tc>
                  <a:txBody>
                    <a:bodyPr/>
                    <a:lstStyle/>
                    <a:p>
                      <a:pPr marL="0" lvl="0" indent="0" algn="l" rtl="0">
                        <a:spcBef>
                          <a:spcPts val="0"/>
                        </a:spcBef>
                        <a:spcAft>
                          <a:spcPts val="0"/>
                        </a:spcAft>
                        <a:buNone/>
                      </a:pPr>
                      <a:r>
                        <a:rPr lang="en" sz="1700">
                          <a:latin typeface="Roboto"/>
                          <a:ea typeface="Roboto"/>
                          <a:cs typeface="Roboto"/>
                          <a:sym typeface="Roboto"/>
                        </a:rPr>
                        <a:t>Int</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32</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From -2</a:t>
                      </a:r>
                      <a:r>
                        <a:rPr lang="en" sz="1700" baseline="30000">
                          <a:latin typeface="Roboto"/>
                          <a:ea typeface="Roboto"/>
                          <a:cs typeface="Roboto"/>
                          <a:sym typeface="Roboto"/>
                        </a:rPr>
                        <a:t>31</a:t>
                      </a:r>
                      <a:r>
                        <a:rPr lang="en" sz="1700">
                          <a:latin typeface="Roboto"/>
                          <a:ea typeface="Roboto"/>
                          <a:cs typeface="Roboto"/>
                          <a:sym typeface="Roboto"/>
                        </a:rPr>
                        <a:t> to </a:t>
                      </a:r>
                      <a:r>
                        <a:rPr lang="en" sz="1700">
                          <a:solidFill>
                            <a:schemeClr val="dk1"/>
                          </a:solidFill>
                          <a:latin typeface="Roboto"/>
                          <a:ea typeface="Roboto"/>
                          <a:cs typeface="Roboto"/>
                          <a:sym typeface="Roboto"/>
                        </a:rPr>
                        <a:t>2</a:t>
                      </a:r>
                      <a:r>
                        <a:rPr lang="en" sz="1700" baseline="30000">
                          <a:solidFill>
                            <a:schemeClr val="dk1"/>
                          </a:solidFill>
                          <a:latin typeface="Roboto"/>
                          <a:ea typeface="Roboto"/>
                          <a:cs typeface="Roboto"/>
                          <a:sym typeface="Roboto"/>
                        </a:rPr>
                        <a:t>31</a:t>
                      </a:r>
                      <a:r>
                        <a:rPr lang="en" sz="1700">
                          <a:solidFill>
                            <a:schemeClr val="dk1"/>
                          </a:solidFill>
                          <a:latin typeface="Roboto"/>
                          <a:ea typeface="Roboto"/>
                          <a:cs typeface="Roboto"/>
                          <a:sym typeface="Roboto"/>
                        </a:rPr>
                        <a:t>-1</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86563">
                <a:tc>
                  <a:txBody>
                    <a:bodyPr/>
                    <a:lstStyle/>
                    <a:p>
                      <a:pPr marL="0" lvl="0" indent="0" algn="l" rtl="0">
                        <a:spcBef>
                          <a:spcPts val="0"/>
                        </a:spcBef>
                        <a:spcAft>
                          <a:spcPts val="0"/>
                        </a:spcAft>
                        <a:buNone/>
                      </a:pPr>
                      <a:r>
                        <a:rPr lang="en" sz="1700">
                          <a:latin typeface="Roboto"/>
                          <a:ea typeface="Roboto"/>
                          <a:cs typeface="Roboto"/>
                          <a:sym typeface="Roboto"/>
                        </a:rPr>
                        <a:t>Short</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16</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From -32768 to </a:t>
                      </a:r>
                      <a:r>
                        <a:rPr lang="en" sz="1700">
                          <a:solidFill>
                            <a:schemeClr val="dk1"/>
                          </a:solidFill>
                          <a:latin typeface="Roboto"/>
                          <a:ea typeface="Roboto"/>
                          <a:cs typeface="Roboto"/>
                          <a:sym typeface="Roboto"/>
                        </a:rPr>
                        <a:t>32767</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86563">
                <a:tc>
                  <a:txBody>
                    <a:bodyPr/>
                    <a:lstStyle/>
                    <a:p>
                      <a:pPr marL="0" lvl="0" indent="0" algn="l" rtl="0">
                        <a:spcBef>
                          <a:spcPts val="0"/>
                        </a:spcBef>
                        <a:spcAft>
                          <a:spcPts val="0"/>
                        </a:spcAft>
                        <a:buNone/>
                      </a:pPr>
                      <a:r>
                        <a:rPr lang="en" sz="1700">
                          <a:latin typeface="Roboto"/>
                          <a:ea typeface="Roboto"/>
                          <a:cs typeface="Roboto"/>
                          <a:sym typeface="Roboto"/>
                        </a:rPr>
                        <a:t>Byte</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8</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700">
                          <a:latin typeface="Roboto"/>
                          <a:ea typeface="Roboto"/>
                          <a:cs typeface="Roboto"/>
                          <a:sym typeface="Roboto"/>
                        </a:rPr>
                        <a:t>From -128 to </a:t>
                      </a:r>
                      <a:r>
                        <a:rPr lang="en" sz="1700">
                          <a:solidFill>
                            <a:schemeClr val="dk1"/>
                          </a:solidFill>
                          <a:latin typeface="Roboto"/>
                          <a:ea typeface="Roboto"/>
                          <a:cs typeface="Roboto"/>
                          <a:sym typeface="Roboto"/>
                        </a:rPr>
                        <a:t>127</a:t>
                      </a:r>
                      <a:endParaRPr sz="1700">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Floating-point and other numeric types</a:t>
            </a:r>
          </a:p>
        </p:txBody>
      </p:sp>
      <p:sp>
        <p:nvSpPr>
          <p:cNvPr id="201" name="Google Shape;201;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graphicFrame>
        <p:nvGraphicFramePr>
          <p:cNvPr id="202" name="Google Shape;202;p25"/>
          <p:cNvGraphicFramePr/>
          <p:nvPr/>
        </p:nvGraphicFramePr>
        <p:xfrm>
          <a:off x="293813" y="1485056"/>
          <a:ext cx="6270375" cy="2470126"/>
        </p:xfrm>
        <a:graphic>
          <a:graphicData uri="http://schemas.openxmlformats.org/drawingml/2006/table">
            <a:tbl>
              <a:tblPr>
                <a:noFill/>
                <a:tableStyleId>{DF36F409-0117-4770-A795-0CD48C3E616C}</a:tableStyleId>
              </a:tblPr>
              <a:tblGrid>
                <a:gridCol w="1400775">
                  <a:extLst>
                    <a:ext uri="{9D8B030D-6E8A-4147-A177-3AD203B41FA5}">
                      <a16:colId xmlns:a16="http://schemas.microsoft.com/office/drawing/2014/main" val="20000"/>
                    </a:ext>
                  </a:extLst>
                </a:gridCol>
                <a:gridCol w="901444">
                  <a:extLst>
                    <a:ext uri="{9D8B030D-6E8A-4147-A177-3AD203B41FA5}">
                      <a16:colId xmlns:a16="http://schemas.microsoft.com/office/drawing/2014/main" val="20001"/>
                    </a:ext>
                  </a:extLst>
                </a:gridCol>
                <a:gridCol w="3968156">
                  <a:extLst>
                    <a:ext uri="{9D8B030D-6E8A-4147-A177-3AD203B41FA5}">
                      <a16:colId xmlns:a16="http://schemas.microsoft.com/office/drawing/2014/main" val="20002"/>
                    </a:ext>
                  </a:extLst>
                </a:gridCol>
              </a:tblGrid>
              <a:tr h="430106">
                <a:tc>
                  <a:txBody>
                    <a:bodyPr/>
                    <a:lstStyle/>
                    <a:p>
                      <a:pPr marL="0" lvl="0" indent="0" algn="l" rtl="0">
                        <a:spcBef>
                          <a:spcPts val="0"/>
                        </a:spcBef>
                        <a:spcAft>
                          <a:spcPts val="0"/>
                        </a:spcAft>
                        <a:buNone/>
                      </a:pPr>
                      <a:r>
                        <a:rPr lang="en" sz="1500" b="1">
                          <a:latin typeface="Roboto"/>
                          <a:ea typeface="Roboto"/>
                          <a:cs typeface="Roboto"/>
                          <a:sym typeface="Roboto"/>
                        </a:rPr>
                        <a:t>Type</a:t>
                      </a:r>
                      <a:endParaRPr sz="15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500" b="1">
                          <a:latin typeface="Roboto"/>
                          <a:ea typeface="Roboto"/>
                          <a:cs typeface="Roboto"/>
                          <a:sym typeface="Roboto"/>
                        </a:rPr>
                        <a:t>Bits</a:t>
                      </a:r>
                      <a:endParaRPr sz="15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500" b="1">
                          <a:latin typeface="Roboto"/>
                          <a:ea typeface="Roboto"/>
                          <a:cs typeface="Roboto"/>
                          <a:sym typeface="Roboto"/>
                        </a:rPr>
                        <a:t>Notes</a:t>
                      </a:r>
                      <a:endParaRPr sz="1500" b="1">
                        <a:latin typeface="Roboto"/>
                        <a:ea typeface="Roboto"/>
                        <a:cs typeface="Roboto"/>
                        <a:sym typeface="Roboto"/>
                      </a:endParaRPr>
                    </a:p>
                  </a:txBody>
                  <a:tcPr marL="68569" marR="68569" marT="68569" marB="68569"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65738">
                <a:tc>
                  <a:txBody>
                    <a:bodyPr/>
                    <a:lstStyle/>
                    <a:p>
                      <a:pPr marL="0" lvl="0" indent="0" algn="l" rtl="0">
                        <a:spcBef>
                          <a:spcPts val="0"/>
                        </a:spcBef>
                        <a:spcAft>
                          <a:spcPts val="0"/>
                        </a:spcAft>
                        <a:buNone/>
                      </a:pPr>
                      <a:r>
                        <a:rPr lang="en" sz="1500">
                          <a:latin typeface="Roboto"/>
                          <a:ea typeface="Roboto"/>
                          <a:cs typeface="Roboto"/>
                          <a:sym typeface="Roboto"/>
                        </a:rPr>
                        <a:t>Double</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64</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16 - 17 significant digits</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65738">
                <a:tc>
                  <a:txBody>
                    <a:bodyPr/>
                    <a:lstStyle/>
                    <a:p>
                      <a:pPr marL="0" lvl="0" indent="0" algn="l" rtl="0">
                        <a:spcBef>
                          <a:spcPts val="0"/>
                        </a:spcBef>
                        <a:spcAft>
                          <a:spcPts val="0"/>
                        </a:spcAft>
                        <a:buNone/>
                      </a:pPr>
                      <a:r>
                        <a:rPr lang="en" sz="1500">
                          <a:latin typeface="Roboto"/>
                          <a:ea typeface="Roboto"/>
                          <a:cs typeface="Roboto"/>
                          <a:sym typeface="Roboto"/>
                        </a:rPr>
                        <a:t>Float</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32</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6 - 7 significant digits</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71788">
                <a:tc>
                  <a:txBody>
                    <a:bodyPr/>
                    <a:lstStyle/>
                    <a:p>
                      <a:pPr marL="0" lvl="0" indent="0" algn="l" rtl="0">
                        <a:spcBef>
                          <a:spcPts val="0"/>
                        </a:spcBef>
                        <a:spcAft>
                          <a:spcPts val="0"/>
                        </a:spcAft>
                        <a:buNone/>
                      </a:pPr>
                      <a:r>
                        <a:rPr lang="en" sz="1500">
                          <a:latin typeface="Roboto"/>
                          <a:ea typeface="Roboto"/>
                          <a:cs typeface="Roboto"/>
                          <a:sym typeface="Roboto"/>
                        </a:rPr>
                        <a:t>Char</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16</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solidFill>
                            <a:schemeClr val="dk1"/>
                          </a:solidFill>
                          <a:latin typeface="Roboto"/>
                          <a:ea typeface="Roboto"/>
                          <a:cs typeface="Roboto"/>
                          <a:sym typeface="Roboto"/>
                        </a:rPr>
                        <a:t>16-bit Unicode character</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836756">
                <a:tc>
                  <a:txBody>
                    <a:bodyPr/>
                    <a:lstStyle/>
                    <a:p>
                      <a:pPr marL="0" lvl="0" indent="0" algn="l" rtl="0">
                        <a:spcBef>
                          <a:spcPts val="0"/>
                        </a:spcBef>
                        <a:spcAft>
                          <a:spcPts val="0"/>
                        </a:spcAft>
                        <a:buNone/>
                      </a:pPr>
                      <a:r>
                        <a:rPr lang="en" sz="1500">
                          <a:latin typeface="Roboto"/>
                          <a:ea typeface="Roboto"/>
                          <a:cs typeface="Roboto"/>
                          <a:sym typeface="Roboto"/>
                        </a:rPr>
                        <a:t>Boolean</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8</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500">
                          <a:latin typeface="Roboto"/>
                          <a:ea typeface="Roboto"/>
                          <a:cs typeface="Roboto"/>
                          <a:sym typeface="Roboto"/>
                        </a:rPr>
                        <a:t>True or false. Operations include: </a:t>
                      </a:r>
                      <a:endParaRPr sz="1500">
                        <a:latin typeface="Roboto"/>
                        <a:ea typeface="Roboto"/>
                        <a:cs typeface="Roboto"/>
                        <a:sym typeface="Roboto"/>
                      </a:endParaRPr>
                    </a:p>
                    <a:p>
                      <a:pPr marL="0" lvl="0" indent="0" algn="l" rtl="0">
                        <a:spcBef>
                          <a:spcPts val="0"/>
                        </a:spcBef>
                        <a:spcAft>
                          <a:spcPts val="0"/>
                        </a:spcAft>
                        <a:buNone/>
                      </a:pPr>
                      <a:r>
                        <a:rPr lang="en" sz="1500">
                          <a:latin typeface="Consolas"/>
                          <a:ea typeface="Consolas"/>
                          <a:cs typeface="Consolas"/>
                          <a:sym typeface="Consolas"/>
                        </a:rPr>
                        <a:t>||</a:t>
                      </a:r>
                      <a:r>
                        <a:rPr lang="en" sz="1500">
                          <a:latin typeface="Roboto"/>
                          <a:ea typeface="Roboto"/>
                          <a:cs typeface="Roboto"/>
                          <a:sym typeface="Roboto"/>
                        </a:rPr>
                        <a:t> - lazy disjunction, </a:t>
                      </a:r>
                      <a:r>
                        <a:rPr lang="en" sz="1500">
                          <a:latin typeface="Consolas"/>
                          <a:ea typeface="Consolas"/>
                          <a:cs typeface="Consolas"/>
                          <a:sym typeface="Consolas"/>
                        </a:rPr>
                        <a:t>&amp;&amp;</a:t>
                      </a:r>
                      <a:r>
                        <a:rPr lang="en" sz="1500">
                          <a:latin typeface="Roboto"/>
                          <a:ea typeface="Roboto"/>
                          <a:cs typeface="Roboto"/>
                          <a:sym typeface="Roboto"/>
                        </a:rPr>
                        <a:t> - lazy conjunction, </a:t>
                      </a:r>
                      <a:endParaRPr sz="1500">
                        <a:latin typeface="Roboto"/>
                        <a:ea typeface="Roboto"/>
                        <a:cs typeface="Roboto"/>
                        <a:sym typeface="Roboto"/>
                      </a:endParaRPr>
                    </a:p>
                    <a:p>
                      <a:pPr marL="0" lvl="0" indent="0" algn="l" rtl="0">
                        <a:spcBef>
                          <a:spcPts val="0"/>
                        </a:spcBef>
                        <a:spcAft>
                          <a:spcPts val="0"/>
                        </a:spcAft>
                        <a:buNone/>
                      </a:pPr>
                      <a:r>
                        <a:rPr lang="en" sz="1500">
                          <a:latin typeface="Consolas"/>
                          <a:ea typeface="Consolas"/>
                          <a:cs typeface="Consolas"/>
                          <a:sym typeface="Consolas"/>
                        </a:rPr>
                        <a:t>!</a:t>
                      </a:r>
                      <a:r>
                        <a:rPr lang="en" sz="1500">
                          <a:latin typeface="Roboto"/>
                          <a:ea typeface="Roboto"/>
                          <a:cs typeface="Roboto"/>
                          <a:sym typeface="Roboto"/>
                        </a:rPr>
                        <a:t> - negation</a:t>
                      </a:r>
                      <a:endParaRPr sz="1500">
                        <a:latin typeface="Roboto"/>
                        <a:ea typeface="Roboto"/>
                        <a:cs typeface="Roboto"/>
                        <a:sym typeface="Roboto"/>
                      </a:endParaRPr>
                    </a:p>
                  </a:txBody>
                  <a:tcPr marL="68569" marR="68569" marT="68569" marB="68569">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Operand types</a:t>
            </a:r>
          </a:p>
        </p:txBody>
      </p:sp>
      <p:sp>
        <p:nvSpPr>
          <p:cNvPr id="207" name="Google Shape;207;p26"/>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50" indent="0">
              <a:buNone/>
            </a:pPr>
            <a:r>
              <a:rPr lang="en-US" sz="2000"/>
              <a:t>Results of operations keep the types of the operands</a:t>
            </a:r>
            <a:endParaRPr lang="en-US" sz="2000">
              <a:sym typeface="Courier New"/>
            </a:endParaRPr>
          </a:p>
        </p:txBody>
      </p:sp>
      <p:sp>
        <p:nvSpPr>
          <p:cNvPr id="208" name="Google Shape;208;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10" name="Google Shape;210;p26"/>
          <p:cNvSpPr txBox="1"/>
          <p:nvPr/>
        </p:nvSpPr>
        <p:spPr>
          <a:xfrm>
            <a:off x="185381" y="3290250"/>
            <a:ext cx="2568628" cy="4851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6.0*50</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kotlin.Double = 300.0</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
        <p:nvSpPr>
          <p:cNvPr id="211" name="Google Shape;211;p26"/>
          <p:cNvSpPr txBox="1"/>
          <p:nvPr/>
        </p:nvSpPr>
        <p:spPr>
          <a:xfrm>
            <a:off x="212325" y="2606813"/>
            <a:ext cx="2497538" cy="4295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6.0*50.0</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kotlin.Double = 300.0</a:t>
            </a:r>
            <a:endParaRPr>
              <a:latin typeface="Consolas"/>
              <a:ea typeface="Consolas"/>
              <a:cs typeface="Consolas"/>
              <a:sym typeface="Consolas"/>
            </a:endParaRPr>
          </a:p>
        </p:txBody>
      </p:sp>
      <p:sp>
        <p:nvSpPr>
          <p:cNvPr id="212" name="Google Shape;212;p26"/>
          <p:cNvSpPr txBox="1"/>
          <p:nvPr/>
        </p:nvSpPr>
        <p:spPr>
          <a:xfrm>
            <a:off x="242531" y="1903388"/>
            <a:ext cx="2101042"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6*50</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kotlin.Int = 300</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
        <p:nvSpPr>
          <p:cNvPr id="213" name="Google Shape;213;p26"/>
          <p:cNvSpPr txBox="1"/>
          <p:nvPr/>
        </p:nvSpPr>
        <p:spPr>
          <a:xfrm>
            <a:off x="3253631" y="1910531"/>
            <a:ext cx="2101042"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1/2</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kotlin.Int = 0</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
        <p:nvSpPr>
          <p:cNvPr id="214" name="Google Shape;214;p26"/>
          <p:cNvSpPr txBox="1"/>
          <p:nvPr/>
        </p:nvSpPr>
        <p:spPr>
          <a:xfrm>
            <a:off x="3253630" y="2609714"/>
            <a:ext cx="2382189"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a:solidFill>
                  <a:schemeClr val="dk1"/>
                </a:solidFill>
                <a:latin typeface="Consolas"/>
                <a:ea typeface="Consolas"/>
                <a:cs typeface="Consolas"/>
                <a:sym typeface="Consolas"/>
              </a:rPr>
              <a:t>1.0*2.0</a:t>
            </a:r>
            <a:endParaRPr>
              <a:solidFill>
                <a:schemeClr val="dk1"/>
              </a:solidFill>
              <a:latin typeface="Consolas"/>
              <a:ea typeface="Consolas"/>
              <a:cs typeface="Consolas"/>
              <a:sym typeface="Consolas"/>
            </a:endParaRPr>
          </a:p>
          <a:p>
            <a:pPr>
              <a:lnSpc>
                <a:spcPct val="115000"/>
              </a:lnSpc>
              <a:buClr>
                <a:schemeClr val="dk1"/>
              </a:buClr>
              <a:buSzPts val="1100"/>
            </a:pPr>
            <a:r>
              <a:rPr lang="en">
                <a:solidFill>
                  <a:srgbClr val="1155CC"/>
                </a:solidFill>
                <a:latin typeface="Consolas"/>
                <a:ea typeface="Consolas"/>
                <a:cs typeface="Consolas"/>
                <a:sym typeface="Consolas"/>
              </a:rPr>
              <a:t>⇒ kotlin.Double = 0.5</a:t>
            </a:r>
            <a:endParaRPr>
              <a:solidFill>
                <a:srgbClr val="1155CC"/>
              </a:solidFill>
              <a:latin typeface="Consolas"/>
              <a:ea typeface="Consolas"/>
              <a:cs typeface="Consolas"/>
              <a:sym typeface="Consolas"/>
            </a:endParaRPr>
          </a:p>
          <a:p>
            <a:endParaRPr>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Type casting</a:t>
            </a:r>
          </a:p>
        </p:txBody>
      </p:sp>
      <p:sp>
        <p:nvSpPr>
          <p:cNvPr id="221" name="Google Shape;221;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28" name="Google Shape;228;p27"/>
          <p:cNvSpPr txBox="1">
            <a:spLocks noGrp="1"/>
          </p:cNvSpPr>
          <p:nvPr>
            <p:ph type="body" idx="4294967295"/>
          </p:nvPr>
        </p:nvSpPr>
        <p:spPr>
          <a:xfrm>
            <a:off x="0" y="2828925"/>
            <a:ext cx="6330950" cy="355600"/>
          </a:xfrm>
          <a:prstGeom prst="rect">
            <a:avLst/>
          </a:prstGeom>
        </p:spPr>
        <p:txBody>
          <a:bodyPr spcFirstLastPara="1" wrap="square" lIns="68569" tIns="68569" rIns="68569" bIns="68569" anchor="t" anchorCtr="0">
            <a:noAutofit/>
          </a:bodyPr>
          <a:lstStyle/>
          <a:p>
            <a:pPr marL="0" indent="0">
              <a:spcBef>
                <a:spcPts val="0"/>
              </a:spcBef>
              <a:buNone/>
            </a:pPr>
            <a:r>
              <a:rPr lang="en" sz="1350"/>
              <a:t>Convert </a:t>
            </a:r>
            <a:r>
              <a:rPr lang="en" sz="1350">
                <a:latin typeface="Courier New"/>
                <a:ea typeface="Courier New"/>
                <a:cs typeface="Courier New"/>
                <a:sym typeface="Courier New"/>
              </a:rPr>
              <a:t>Int</a:t>
            </a:r>
            <a:r>
              <a:rPr lang="en" sz="1350"/>
              <a:t> to </a:t>
            </a:r>
            <a:r>
              <a:rPr lang="en" sz="1350">
                <a:latin typeface="Courier New"/>
                <a:ea typeface="Courier New"/>
                <a:cs typeface="Courier New"/>
                <a:sym typeface="Courier New"/>
              </a:rPr>
              <a:t>Byte</a:t>
            </a:r>
            <a:r>
              <a:rPr lang="en" sz="1350"/>
              <a:t> with casting</a:t>
            </a:r>
            <a:endParaRPr sz="1350"/>
          </a:p>
        </p:txBody>
      </p:sp>
      <p:sp>
        <p:nvSpPr>
          <p:cNvPr id="222" name="Google Shape;222;p27"/>
          <p:cNvSpPr txBox="1"/>
          <p:nvPr/>
        </p:nvSpPr>
        <p:spPr>
          <a:xfrm>
            <a:off x="405225" y="3109838"/>
            <a:ext cx="6227325"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i: Int = </a:t>
            </a:r>
            <a:r>
              <a:rPr lang="en" sz="1350">
                <a:solidFill>
                  <a:srgbClr val="C53929"/>
                </a:solidFill>
                <a:latin typeface="Consolas"/>
                <a:ea typeface="Consolas"/>
                <a:cs typeface="Consolas"/>
                <a:sym typeface="Consolas"/>
              </a:rPr>
              <a:t>6</a:t>
            </a:r>
            <a:endParaRPr sz="1350">
              <a:solidFill>
                <a:srgbClr val="C53929"/>
              </a:solidFill>
              <a:latin typeface="Consolas"/>
              <a:ea typeface="Consolas"/>
              <a:cs typeface="Consolas"/>
              <a:sym typeface="Consolas"/>
            </a:endParaRPr>
          </a:p>
          <a:p>
            <a:endParaRPr sz="1350">
              <a:latin typeface="Consolas"/>
              <a:ea typeface="Consolas"/>
              <a:cs typeface="Consolas"/>
              <a:sym typeface="Consolas"/>
            </a:endParaRPr>
          </a:p>
        </p:txBody>
      </p:sp>
      <p:sp>
        <p:nvSpPr>
          <p:cNvPr id="223" name="Google Shape;223;p27"/>
          <p:cNvSpPr txBox="1"/>
          <p:nvPr/>
        </p:nvSpPr>
        <p:spPr>
          <a:xfrm>
            <a:off x="405225" y="3359008"/>
            <a:ext cx="3907350" cy="3557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chemeClr val="dk1"/>
                </a:solidFill>
                <a:latin typeface="Consolas"/>
                <a:ea typeface="Consolas"/>
                <a:cs typeface="Consolas"/>
                <a:sym typeface="Consolas"/>
              </a:rPr>
              <a:t>println(i.toByte())</a:t>
            </a:r>
            <a:endParaRPr sz="1350">
              <a:solidFill>
                <a:schemeClr val="dk1"/>
              </a:solidFill>
              <a:latin typeface="Consolas"/>
              <a:ea typeface="Consolas"/>
              <a:cs typeface="Consolas"/>
              <a:sym typeface="Consolas"/>
            </a:endParaRPr>
          </a:p>
          <a:p>
            <a:endParaRPr sz="1050">
              <a:latin typeface="Roboto"/>
              <a:ea typeface="Roboto"/>
              <a:cs typeface="Roboto"/>
              <a:sym typeface="Roboto"/>
            </a:endParaRPr>
          </a:p>
        </p:txBody>
      </p:sp>
      <p:sp>
        <p:nvSpPr>
          <p:cNvPr id="224" name="Google Shape;224;p27"/>
          <p:cNvSpPr txBox="1"/>
          <p:nvPr/>
        </p:nvSpPr>
        <p:spPr>
          <a:xfrm>
            <a:off x="519527" y="3722798"/>
            <a:ext cx="916200" cy="20205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1155CC"/>
                </a:solidFill>
                <a:latin typeface="Consolas"/>
                <a:ea typeface="Consolas"/>
                <a:cs typeface="Consolas"/>
                <a:sym typeface="Consolas"/>
              </a:rPr>
              <a:t>⇒ 6</a:t>
            </a:r>
            <a:endParaRPr sz="1350">
              <a:latin typeface="Consolas"/>
              <a:ea typeface="Consolas"/>
              <a:cs typeface="Consolas"/>
              <a:sym typeface="Consolas"/>
            </a:endParaRPr>
          </a:p>
        </p:txBody>
      </p:sp>
      <p:sp>
        <p:nvSpPr>
          <p:cNvPr id="225" name="Google Shape;225;p27"/>
          <p:cNvSpPr txBox="1"/>
          <p:nvPr/>
        </p:nvSpPr>
        <p:spPr>
          <a:xfrm>
            <a:off x="440175" y="1703864"/>
            <a:ext cx="2270700"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i: Int = </a:t>
            </a:r>
            <a:r>
              <a:rPr lang="en" sz="1350">
                <a:solidFill>
                  <a:srgbClr val="C53929"/>
                </a:solidFill>
                <a:latin typeface="Consolas"/>
                <a:ea typeface="Consolas"/>
                <a:cs typeface="Consolas"/>
                <a:sym typeface="Consolas"/>
              </a:rPr>
              <a:t>6</a:t>
            </a:r>
            <a:endParaRPr sz="1350">
              <a:solidFill>
                <a:srgbClr val="C53929"/>
              </a:solidFill>
              <a:latin typeface="Consolas"/>
              <a:ea typeface="Consolas"/>
              <a:cs typeface="Consolas"/>
              <a:sym typeface="Consolas"/>
            </a:endParaRPr>
          </a:p>
          <a:p>
            <a:endParaRPr sz="1350">
              <a:latin typeface="Consolas"/>
              <a:ea typeface="Consolas"/>
              <a:cs typeface="Consolas"/>
              <a:sym typeface="Consolas"/>
            </a:endParaRPr>
          </a:p>
        </p:txBody>
      </p:sp>
      <p:sp>
        <p:nvSpPr>
          <p:cNvPr id="226" name="Google Shape;226;p27"/>
          <p:cNvSpPr txBox="1"/>
          <p:nvPr/>
        </p:nvSpPr>
        <p:spPr>
          <a:xfrm>
            <a:off x="440175" y="1917859"/>
            <a:ext cx="1997100"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b: Byte = i</a:t>
            </a:r>
            <a:endParaRPr sz="1350">
              <a:latin typeface="Consolas"/>
              <a:ea typeface="Consolas"/>
              <a:cs typeface="Consolas"/>
              <a:sym typeface="Consolas"/>
            </a:endParaRPr>
          </a:p>
        </p:txBody>
      </p:sp>
      <p:sp>
        <p:nvSpPr>
          <p:cNvPr id="227" name="Google Shape;227;p27"/>
          <p:cNvSpPr txBox="1"/>
          <p:nvPr/>
        </p:nvSpPr>
        <p:spPr>
          <a:xfrm>
            <a:off x="469969" y="2490578"/>
            <a:ext cx="6390450" cy="202050"/>
          </a:xfrm>
          <a:prstGeom prst="rect">
            <a:avLst/>
          </a:prstGeom>
          <a:noFill/>
          <a:ln>
            <a:noFill/>
          </a:ln>
        </p:spPr>
        <p:txBody>
          <a:bodyPr spcFirstLastPara="1" wrap="square" lIns="68569" tIns="68569" rIns="68569" bIns="68569" anchor="t" anchorCtr="0">
            <a:noAutofit/>
          </a:bodyPr>
          <a:lstStyle/>
          <a:p>
            <a:pPr>
              <a:lnSpc>
                <a:spcPct val="115000"/>
              </a:lnSpc>
              <a:spcAft>
                <a:spcPts val="750"/>
              </a:spcAft>
              <a:buClr>
                <a:schemeClr val="dk1"/>
              </a:buClr>
              <a:buSzPts val="1100"/>
            </a:pPr>
            <a:r>
              <a:rPr lang="en" sz="1350">
                <a:solidFill>
                  <a:srgbClr val="1155CC"/>
                </a:solidFill>
                <a:latin typeface="Consolas"/>
                <a:ea typeface="Consolas"/>
                <a:cs typeface="Consolas"/>
                <a:sym typeface="Consolas"/>
              </a:rPr>
              <a:t>⇒ error: type mismatch: inferred type is Int but Byte was expected</a:t>
            </a:r>
            <a:endParaRPr sz="1350">
              <a:latin typeface="Consolas"/>
              <a:ea typeface="Consolas"/>
              <a:cs typeface="Consolas"/>
              <a:sym typeface="Consolas"/>
            </a:endParaRPr>
          </a:p>
        </p:txBody>
      </p:sp>
      <p:sp>
        <p:nvSpPr>
          <p:cNvPr id="229" name="Google Shape;229;p27"/>
          <p:cNvSpPr txBox="1"/>
          <p:nvPr/>
        </p:nvSpPr>
        <p:spPr>
          <a:xfrm>
            <a:off x="433481" y="2151938"/>
            <a:ext cx="2220300" cy="187425"/>
          </a:xfrm>
          <a:prstGeom prst="rect">
            <a:avLst/>
          </a:prstGeom>
          <a:noFill/>
          <a:ln>
            <a:noFill/>
          </a:ln>
        </p:spPr>
        <p:txBody>
          <a:bodyPr spcFirstLastPara="1" wrap="square" lIns="68569" tIns="68569" rIns="68569" bIns="68569" anchor="t" anchorCtr="0">
            <a:noAutofit/>
          </a:bodyPr>
          <a:lstStyle/>
          <a:p>
            <a:r>
              <a:rPr lang="en" sz="1350">
                <a:latin typeface="Consolas"/>
                <a:ea typeface="Consolas"/>
                <a:cs typeface="Consolas"/>
                <a:sym typeface="Consolas"/>
              </a:rPr>
              <a:t>println(b)</a:t>
            </a:r>
            <a:endParaRPr sz="1350">
              <a:latin typeface="Consolas"/>
              <a:ea typeface="Consolas"/>
              <a:cs typeface="Consolas"/>
              <a:sym typeface="Consolas"/>
            </a:endParaRPr>
          </a:p>
        </p:txBody>
      </p:sp>
      <p:sp>
        <p:nvSpPr>
          <p:cNvPr id="7" name="Google Shape;220;p27">
            <a:extLst>
              <a:ext uri="{FF2B5EF4-FFF2-40B4-BE49-F238E27FC236}">
                <a16:creationId xmlns:a16="http://schemas.microsoft.com/office/drawing/2014/main" id="{8B508B41-339E-3AD7-33F8-C2141CDD8FF8}"/>
              </a:ext>
            </a:extLst>
          </p:cNvPr>
          <p:cNvSpPr txBox="1">
            <a:spLocks/>
          </p:cNvSpPr>
          <p:nvPr/>
        </p:nvSpPr>
        <p:spPr>
          <a:xfrm>
            <a:off x="233775" y="1450144"/>
            <a:ext cx="6332175" cy="3557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spcBef>
                <a:spcPts val="0"/>
              </a:spcBef>
              <a:buFont typeface="Roboto"/>
              <a:buNone/>
            </a:pPr>
            <a:r>
              <a:rPr lang="en-US" sz="1350"/>
              <a:t>Assign an </a:t>
            </a:r>
            <a:r>
              <a:rPr lang="en-US" sz="1350">
                <a:latin typeface="Courier New"/>
                <a:ea typeface="Courier New"/>
                <a:cs typeface="Courier New"/>
                <a:sym typeface="Courier New"/>
              </a:rPr>
              <a:t>Int</a:t>
            </a:r>
            <a:r>
              <a:rPr lang="en-US" sz="1350"/>
              <a:t> to a </a:t>
            </a:r>
            <a:r>
              <a:rPr lang="en-US" sz="1350">
                <a:latin typeface="Courier New"/>
                <a:ea typeface="Courier New"/>
                <a:cs typeface="Courier New"/>
                <a:sym typeface="Courier New"/>
              </a:rPr>
              <a:t>Byte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1000"/>
                                        <p:tgtEl>
                                          <p:spTgt spid="223"/>
                                        </p:tgtEl>
                                      </p:cBhvr>
                                    </p:animEffect>
                                  </p:childTnLst>
                                </p:cTn>
                              </p:par>
                              <p:par>
                                <p:cTn id="11" presetID="10"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fade">
                                      <p:cBhvr>
                                        <p:cTn id="13" dur="1000"/>
                                        <p:tgtEl>
                                          <p:spTgt spid="224"/>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67" name="Google Shape;67;p10"/>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50" indent="0">
              <a:buNone/>
            </a:pPr>
            <a:r>
              <a:rPr lang="en-US" sz="2000"/>
              <a:t>Lesson 1: Kotlin basics</a:t>
            </a:r>
          </a:p>
          <a:p>
            <a:pPr marL="704850" lvl="1" indent="-285750">
              <a:buFont typeface="Courier New" panose="02070309020205020404" pitchFamily="49" charset="0"/>
              <a:buChar char="o"/>
            </a:pPr>
            <a:r>
              <a:rPr lang="en-US" sz="1400">
                <a:hlinkClick r:id="rId3" action="ppaction://hlinksldjump"/>
              </a:rPr>
              <a:t>Get started</a:t>
            </a:r>
            <a:endParaRPr lang="en-US" sz="1400"/>
          </a:p>
          <a:p>
            <a:pPr marL="704850" lvl="1" indent="-285750">
              <a:buFont typeface="Courier New" panose="02070309020205020404" pitchFamily="49" charset="0"/>
              <a:buChar char="o"/>
            </a:pPr>
            <a:r>
              <a:rPr lang="en-US" sz="1400">
                <a:hlinkClick r:id="rId4" action="ppaction://hlinksldjump"/>
              </a:rPr>
              <a:t>Operators</a:t>
            </a:r>
            <a:endParaRPr lang="en-US" sz="1400"/>
          </a:p>
          <a:p>
            <a:pPr marL="704850" lvl="1" indent="-285750">
              <a:buFont typeface="Courier New" panose="02070309020205020404" pitchFamily="49" charset="0"/>
              <a:buChar char="o"/>
            </a:pPr>
            <a:r>
              <a:rPr lang="en-US" sz="1400">
                <a:hlinkClick r:id="rId5" action="ppaction://hlinksldjump"/>
              </a:rPr>
              <a:t>Data types</a:t>
            </a:r>
            <a:endParaRPr lang="en-US" sz="1400"/>
          </a:p>
          <a:p>
            <a:pPr marL="704850" lvl="1" indent="-285750">
              <a:buFont typeface="Courier New" panose="02070309020205020404" pitchFamily="49" charset="0"/>
              <a:buChar char="o"/>
            </a:pPr>
            <a:r>
              <a:rPr lang="en-US" sz="1400">
                <a:hlinkClick r:id="rId6" action="ppaction://hlinksldjump"/>
              </a:rPr>
              <a:t>Variables</a:t>
            </a:r>
            <a:endParaRPr lang="en-US" sz="1400"/>
          </a:p>
          <a:p>
            <a:pPr marL="704850" lvl="1" indent="-285750">
              <a:buFont typeface="Courier New" panose="02070309020205020404" pitchFamily="49" charset="0"/>
              <a:buChar char="o"/>
            </a:pPr>
            <a:r>
              <a:rPr lang="en-US" sz="1400">
                <a:hlinkClick r:id="rId7" action="ppaction://hlinksldjump"/>
              </a:rPr>
              <a:t>Conditionals</a:t>
            </a:r>
            <a:endParaRPr lang="en-US" sz="1400"/>
          </a:p>
          <a:p>
            <a:pPr marL="704850" lvl="1" indent="-285750">
              <a:buFont typeface="Courier New" panose="02070309020205020404" pitchFamily="49" charset="0"/>
              <a:buChar char="o"/>
            </a:pPr>
            <a:r>
              <a:rPr lang="en-US" sz="1400">
                <a:hlinkClick r:id="rId8" action="ppaction://hlinksldjump"/>
              </a:rPr>
              <a:t>Lists and arrays</a:t>
            </a:r>
            <a:endParaRPr lang="en-US" sz="1400"/>
          </a:p>
          <a:p>
            <a:pPr marL="704850" lvl="1" indent="-285750">
              <a:buFont typeface="Courier New" panose="02070309020205020404" pitchFamily="49" charset="0"/>
              <a:buChar char="o"/>
            </a:pPr>
            <a:r>
              <a:rPr lang="en-US" sz="1400">
                <a:hlinkClick r:id="rId9" action="ppaction://hlinksldjump"/>
              </a:rPr>
              <a:t>Null safety</a:t>
            </a:r>
            <a:endParaRPr lang="en-US" sz="1400"/>
          </a:p>
          <a:p>
            <a:pPr marL="704850" lvl="1" indent="-285750">
              <a:buFont typeface="Courier New" panose="02070309020205020404" pitchFamily="49" charset="0"/>
              <a:buChar char="o"/>
            </a:pPr>
            <a:r>
              <a:rPr lang="en-US" sz="1400">
                <a:hlinkClick r:id="rId10" action="ppaction://hlinksldjump"/>
              </a:rPr>
              <a:t>Summary</a:t>
            </a:r>
            <a:endParaRPr lang="en-US" sz="1400"/>
          </a:p>
        </p:txBody>
      </p:sp>
      <p:sp>
        <p:nvSpPr>
          <p:cNvPr id="68" name="Google Shape;68;p1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Underscores for long numbers</a:t>
            </a:r>
          </a:p>
        </p:txBody>
      </p:sp>
      <p:sp>
        <p:nvSpPr>
          <p:cNvPr id="236" name="Google Shape;236;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20</a:t>
            </a:fld>
            <a:endParaRPr lang="en"/>
          </a:p>
        </p:txBody>
      </p:sp>
      <p:sp>
        <p:nvSpPr>
          <p:cNvPr id="7" name="Google Shape;235;p28">
            <a:extLst>
              <a:ext uri="{FF2B5EF4-FFF2-40B4-BE49-F238E27FC236}">
                <a16:creationId xmlns:a16="http://schemas.microsoft.com/office/drawing/2014/main" id="{B532B6BE-9237-E1D7-2E3B-BED9269DBA4D}"/>
              </a:ext>
            </a:extLst>
          </p:cNvPr>
          <p:cNvSpPr txBox="1">
            <a:spLocks noGrp="1"/>
          </p:cNvSpPr>
          <p:nvPr>
            <p:ph type="body" idx="1"/>
          </p:nvPr>
        </p:nvSpPr>
        <p:spPr>
          <a:xfrm>
            <a:off x="233775" y="1173712"/>
            <a:ext cx="6390450" cy="2655338"/>
          </a:xfrm>
          <a:prstGeom prst="rect">
            <a:avLst/>
          </a:prstGeom>
        </p:spPr>
        <p:txBody>
          <a:bodyPr spcFirstLastPara="1" wrap="square" lIns="68569" tIns="68569" rIns="68569" bIns="68569" anchor="t" anchorCtr="0">
            <a:noAutofit/>
          </a:bodyPr>
          <a:lstStyle/>
          <a:p>
            <a:pPr marL="0" indent="0">
              <a:buNone/>
            </a:pPr>
            <a:r>
              <a:rPr lang="en-US" sz="1800">
                <a:solidFill>
                  <a:schemeClr val="dk1"/>
                </a:solidFill>
              </a:rPr>
              <a:t>Use underscores to make long numeric constants more readable. </a:t>
            </a:r>
            <a:endParaRPr lang="en-US" sz="1600" b="1">
              <a:solidFill>
                <a:schemeClr val="dk1"/>
              </a:solidFill>
            </a:endParaRPr>
          </a:p>
          <a:p>
            <a:pPr marL="0" indent="0">
              <a:lnSpc>
                <a:spcPct val="150000"/>
              </a:lnSpc>
              <a:spcBef>
                <a:spcPts val="1050"/>
              </a:spcBef>
              <a:buNone/>
            </a:pPr>
            <a:r>
              <a:rPr lang="en-US" sz="1600">
                <a:latin typeface="Consolas"/>
                <a:ea typeface="Consolas"/>
                <a:cs typeface="Consolas"/>
                <a:sym typeface="Consolas"/>
              </a:rPr>
              <a:t>  </a:t>
            </a:r>
            <a:r>
              <a:rPr lang="en-US" sz="1600">
                <a:solidFill>
                  <a:srgbClr val="3F51B5"/>
                </a:solidFill>
                <a:latin typeface="Consolas"/>
                <a:ea typeface="Consolas"/>
                <a:cs typeface="Consolas"/>
                <a:sym typeface="Consolas"/>
              </a:rPr>
              <a:t>val</a:t>
            </a:r>
            <a:r>
              <a:rPr lang="en-US" sz="1600">
                <a:latin typeface="Consolas"/>
                <a:ea typeface="Consolas"/>
                <a:cs typeface="Consolas"/>
                <a:sym typeface="Consolas"/>
              </a:rPr>
              <a:t> oneMillion = </a:t>
            </a:r>
            <a:r>
              <a:rPr lang="en-US" sz="1600">
                <a:solidFill>
                  <a:srgbClr val="C53929"/>
                </a:solidFill>
                <a:latin typeface="Consolas"/>
                <a:ea typeface="Consolas"/>
                <a:cs typeface="Consolas"/>
                <a:sym typeface="Consolas"/>
              </a:rPr>
              <a:t>1_000_000</a:t>
            </a:r>
          </a:p>
          <a:p>
            <a:pPr marL="0" indent="0">
              <a:lnSpc>
                <a:spcPct val="150000"/>
              </a:lnSpc>
              <a:spcBef>
                <a:spcPts val="300"/>
              </a:spcBef>
              <a:buNone/>
            </a:pPr>
            <a:r>
              <a:rPr lang="en-US" sz="1600">
                <a:latin typeface="Consolas"/>
                <a:ea typeface="Consolas"/>
                <a:cs typeface="Consolas"/>
                <a:sym typeface="Consolas"/>
              </a:rPr>
              <a:t>  </a:t>
            </a:r>
            <a:r>
              <a:rPr lang="en-US" sz="1600">
                <a:solidFill>
                  <a:srgbClr val="3F51B5"/>
                </a:solidFill>
                <a:latin typeface="Consolas"/>
                <a:ea typeface="Consolas"/>
                <a:cs typeface="Consolas"/>
                <a:sym typeface="Consolas"/>
              </a:rPr>
              <a:t>val</a:t>
            </a:r>
            <a:r>
              <a:rPr lang="en-US" sz="1600">
                <a:latin typeface="Consolas"/>
                <a:ea typeface="Consolas"/>
                <a:cs typeface="Consolas"/>
                <a:sym typeface="Consolas"/>
              </a:rPr>
              <a:t> idNumber = </a:t>
            </a:r>
            <a:r>
              <a:rPr lang="en-US" sz="1600">
                <a:solidFill>
                  <a:srgbClr val="C53929"/>
                </a:solidFill>
                <a:latin typeface="Consolas"/>
                <a:ea typeface="Consolas"/>
                <a:cs typeface="Consolas"/>
                <a:sym typeface="Consolas"/>
              </a:rPr>
              <a:t>999_99_9999L</a:t>
            </a:r>
          </a:p>
          <a:p>
            <a:pPr marL="0" indent="0">
              <a:lnSpc>
                <a:spcPct val="150000"/>
              </a:lnSpc>
              <a:spcBef>
                <a:spcPts val="300"/>
              </a:spcBef>
              <a:buNone/>
            </a:pPr>
            <a:r>
              <a:rPr lang="en-US" sz="1600">
                <a:latin typeface="Consolas"/>
                <a:ea typeface="Consolas"/>
                <a:cs typeface="Consolas"/>
                <a:sym typeface="Consolas"/>
              </a:rPr>
              <a:t>  </a:t>
            </a:r>
            <a:r>
              <a:rPr lang="en-US" sz="1600">
                <a:solidFill>
                  <a:srgbClr val="3F51B5"/>
                </a:solidFill>
                <a:latin typeface="Consolas"/>
                <a:ea typeface="Consolas"/>
                <a:cs typeface="Consolas"/>
                <a:sym typeface="Consolas"/>
              </a:rPr>
              <a:t>val</a:t>
            </a:r>
            <a:r>
              <a:rPr lang="en-US" sz="1600">
                <a:latin typeface="Consolas"/>
                <a:ea typeface="Consolas"/>
                <a:cs typeface="Consolas"/>
                <a:sym typeface="Consolas"/>
              </a:rPr>
              <a:t> hexBytes = </a:t>
            </a:r>
            <a:r>
              <a:rPr lang="en-US" sz="1600">
                <a:solidFill>
                  <a:srgbClr val="C53929"/>
                </a:solidFill>
                <a:latin typeface="Consolas"/>
                <a:ea typeface="Consolas"/>
                <a:cs typeface="Consolas"/>
                <a:sym typeface="Consolas"/>
              </a:rPr>
              <a:t>0xFF_EC_DE_5E</a:t>
            </a:r>
          </a:p>
          <a:p>
            <a:pPr marL="0" indent="0">
              <a:lnSpc>
                <a:spcPct val="150000"/>
              </a:lnSpc>
              <a:spcBef>
                <a:spcPts val="300"/>
              </a:spcBef>
              <a:buNone/>
            </a:pPr>
            <a:r>
              <a:rPr lang="en-US" sz="1600">
                <a:latin typeface="Consolas"/>
                <a:ea typeface="Consolas"/>
                <a:cs typeface="Consolas"/>
                <a:sym typeface="Consolas"/>
              </a:rPr>
              <a:t>  </a:t>
            </a:r>
            <a:r>
              <a:rPr lang="en-US" sz="1600">
                <a:solidFill>
                  <a:srgbClr val="3F51B5"/>
                </a:solidFill>
                <a:latin typeface="Consolas"/>
                <a:ea typeface="Consolas"/>
                <a:cs typeface="Consolas"/>
                <a:sym typeface="Consolas"/>
              </a:rPr>
              <a:t>val</a:t>
            </a:r>
            <a:r>
              <a:rPr lang="en-US" sz="1600">
                <a:latin typeface="Consolas"/>
                <a:ea typeface="Consolas"/>
                <a:cs typeface="Consolas"/>
                <a:sym typeface="Consolas"/>
              </a:rPr>
              <a:t> bytes = </a:t>
            </a:r>
            <a:r>
              <a:rPr lang="en-US" sz="1600">
                <a:solidFill>
                  <a:srgbClr val="C53929"/>
                </a:solidFill>
                <a:latin typeface="Consolas"/>
                <a:ea typeface="Consolas"/>
                <a:cs typeface="Consolas"/>
                <a:sym typeface="Consolas"/>
              </a:rPr>
              <a:t>0b11010010_01101001_10010100_10010010</a:t>
            </a:r>
          </a:p>
          <a:p>
            <a:pPr marL="0" indent="0">
              <a:buNone/>
            </a:pPr>
            <a:endParaRPr lang="en-US" sz="1050"/>
          </a:p>
          <a:p>
            <a:pPr indent="0">
              <a:spcBef>
                <a:spcPts val="0"/>
              </a:spcBef>
              <a:buNone/>
            </a:pPr>
            <a:endParaRPr lang="en-US" sz="1050">
              <a:latin typeface="Courier New"/>
              <a:ea typeface="Courier New"/>
              <a:cs typeface="Courier New"/>
              <a:sym typeface="Courier New"/>
            </a:endParaRPr>
          </a:p>
          <a:p>
            <a:pPr indent="0">
              <a:spcBef>
                <a:spcPts val="0"/>
              </a:spcBef>
              <a:buNone/>
            </a:pPr>
            <a:endParaRPr lang="en-US" sz="1050">
              <a:latin typeface="Courier New"/>
              <a:ea typeface="Courier New"/>
              <a:cs typeface="Courier New"/>
              <a:sym typeface="Courier New"/>
            </a:endParaRPr>
          </a:p>
          <a:p>
            <a:pPr indent="0">
              <a:spcBef>
                <a:spcPts val="0"/>
              </a:spcBef>
              <a:buNone/>
            </a:pPr>
            <a:endParaRPr lang="en-US" sz="1050">
              <a:latin typeface="Courier New"/>
              <a:ea typeface="Courier New"/>
              <a:cs typeface="Courier New"/>
              <a:sym typeface="Courier New"/>
            </a:endParaRPr>
          </a:p>
          <a:p>
            <a:pPr indent="0">
              <a:spcBef>
                <a:spcPts val="0"/>
              </a:spcBef>
              <a:buNone/>
            </a:pPr>
            <a:endParaRPr lang="en-US" sz="105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Strings</a:t>
            </a:r>
          </a:p>
        </p:txBody>
      </p:sp>
      <p:sp>
        <p:nvSpPr>
          <p:cNvPr id="243" name="Google Shape;243;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21</a:t>
            </a:fld>
            <a:endParaRPr lang="en"/>
          </a:p>
        </p:txBody>
      </p:sp>
      <p:sp>
        <p:nvSpPr>
          <p:cNvPr id="10" name="Google Shape;242;p29">
            <a:extLst>
              <a:ext uri="{FF2B5EF4-FFF2-40B4-BE49-F238E27FC236}">
                <a16:creationId xmlns:a16="http://schemas.microsoft.com/office/drawing/2014/main" id="{C5696333-DAB2-A44D-979A-21BA370A5B5E}"/>
              </a:ext>
            </a:extLst>
          </p:cNvPr>
          <p:cNvSpPr txBox="1">
            <a:spLocks noGrp="1"/>
          </p:cNvSpPr>
          <p:nvPr>
            <p:ph type="body" idx="1"/>
          </p:nvPr>
        </p:nvSpPr>
        <p:spPr>
          <a:xfrm>
            <a:off x="215550" y="1195875"/>
            <a:ext cx="6426900" cy="2366550"/>
          </a:xfrm>
          <a:prstGeom prst="rect">
            <a:avLst/>
          </a:prstGeom>
        </p:spPr>
        <p:txBody>
          <a:bodyPr spcFirstLastPara="1" wrap="square" lIns="68569" tIns="68569" rIns="68569" bIns="68569" anchor="t" anchorCtr="0">
            <a:noAutofit/>
          </a:bodyPr>
          <a:lstStyle/>
          <a:p>
            <a:pPr marL="0" indent="0">
              <a:spcBef>
                <a:spcPts val="0"/>
              </a:spcBef>
              <a:buNone/>
            </a:pPr>
            <a:r>
              <a:rPr lang="en" sz="1600"/>
              <a:t>Strings are any sequence of characters enclosed by double quotes.</a:t>
            </a:r>
            <a:endParaRPr sz="1600"/>
          </a:p>
          <a:p>
            <a:pPr marL="0" indent="0">
              <a:spcBef>
                <a:spcPts val="0"/>
              </a:spcBef>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s1 = </a:t>
            </a:r>
            <a:r>
              <a:rPr lang="en" sz="1600">
                <a:solidFill>
                  <a:srgbClr val="388E3C"/>
                </a:solidFill>
                <a:latin typeface="Consolas"/>
                <a:ea typeface="Consolas"/>
                <a:cs typeface="Consolas"/>
                <a:sym typeface="Consolas"/>
              </a:rPr>
              <a:t>"Hello world!"</a:t>
            </a:r>
            <a:endParaRPr sz="1600">
              <a:solidFill>
                <a:srgbClr val="388E3C"/>
              </a:solidFill>
              <a:latin typeface="Consolas"/>
              <a:ea typeface="Consolas"/>
              <a:cs typeface="Consolas"/>
              <a:sym typeface="Consolas"/>
            </a:endParaRPr>
          </a:p>
          <a:p>
            <a:pPr marL="0" indent="0">
              <a:spcBef>
                <a:spcPts val="1200"/>
              </a:spcBef>
              <a:buClr>
                <a:schemeClr val="dk1"/>
              </a:buClr>
              <a:buSzPts val="1100"/>
              <a:buNone/>
            </a:pPr>
            <a:r>
              <a:rPr lang="en" sz="1600">
                <a:solidFill>
                  <a:schemeClr val="dk1"/>
                </a:solidFill>
              </a:rPr>
              <a:t>String literals can contain escape characters</a:t>
            </a:r>
            <a:endParaRPr sz="1600">
              <a:solidFill>
                <a:schemeClr val="dk1"/>
              </a:solidFill>
            </a:endParaRPr>
          </a:p>
          <a:p>
            <a:pPr marL="0" indent="0">
              <a:spcBef>
                <a:spcPts val="0"/>
              </a:spcBef>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s2 = </a:t>
            </a:r>
            <a:r>
              <a:rPr lang="en" sz="1600">
                <a:solidFill>
                  <a:srgbClr val="388E3C"/>
                </a:solidFill>
                <a:latin typeface="Consolas"/>
                <a:ea typeface="Consolas"/>
                <a:cs typeface="Consolas"/>
                <a:sym typeface="Consolas"/>
              </a:rPr>
              <a:t>"Hello world!\n"</a:t>
            </a:r>
            <a:endParaRPr sz="1600">
              <a:solidFill>
                <a:srgbClr val="388E3C"/>
              </a:solidFill>
              <a:latin typeface="Consolas"/>
              <a:ea typeface="Consolas"/>
              <a:cs typeface="Consolas"/>
              <a:sym typeface="Consolas"/>
            </a:endParaRPr>
          </a:p>
          <a:p>
            <a:pPr marL="0" indent="0">
              <a:spcBef>
                <a:spcPts val="1200"/>
              </a:spcBef>
              <a:buNone/>
            </a:pPr>
            <a:r>
              <a:rPr lang="en" sz="1600"/>
              <a:t>Or any arbitrary text delimited by a triple quote (</a:t>
            </a:r>
            <a:r>
              <a:rPr lang="en" sz="1600">
                <a:latin typeface="Courier New"/>
                <a:ea typeface="Courier New"/>
                <a:cs typeface="Courier New"/>
                <a:sym typeface="Courier New"/>
              </a:rPr>
              <a:t>"""</a:t>
            </a:r>
            <a:r>
              <a:rPr lang="en" sz="1600"/>
              <a:t>)</a:t>
            </a:r>
            <a:endParaRPr sz="1600"/>
          </a:p>
          <a:p>
            <a:pPr marL="0" indent="0">
              <a:spcBef>
                <a:spcPts val="0"/>
              </a:spcBef>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text = </a:t>
            </a:r>
            <a:r>
              <a:rPr lang="en" sz="1600">
                <a:solidFill>
                  <a:srgbClr val="388E3C"/>
                </a:solidFill>
                <a:latin typeface="Consolas"/>
                <a:ea typeface="Consolas"/>
                <a:cs typeface="Consolas"/>
                <a:sym typeface="Consolas"/>
              </a:rPr>
              <a:t>"""</a:t>
            </a:r>
            <a:endParaRPr sz="1600">
              <a:solidFill>
                <a:srgbClr val="388E3C"/>
              </a:solidFill>
              <a:latin typeface="Consolas"/>
              <a:ea typeface="Consolas"/>
              <a:cs typeface="Consolas"/>
              <a:sym typeface="Consolas"/>
            </a:endParaRPr>
          </a:p>
          <a:p>
            <a:pPr marL="0" indent="342900">
              <a:spcBef>
                <a:spcPts val="0"/>
              </a:spcBef>
              <a:buNone/>
            </a:pPr>
            <a:r>
              <a:rPr lang="en" sz="1600">
                <a:solidFill>
                  <a:srgbClr val="388E3C"/>
                </a:solidFill>
                <a:latin typeface="Consolas"/>
                <a:ea typeface="Consolas"/>
                <a:cs typeface="Consolas"/>
                <a:sym typeface="Consolas"/>
              </a:rPr>
              <a:t>  var bikes = 50 </a:t>
            </a:r>
            <a:endParaRPr sz="1600">
              <a:solidFill>
                <a:srgbClr val="388E3C"/>
              </a:solidFill>
              <a:latin typeface="Consolas"/>
              <a:ea typeface="Consolas"/>
              <a:cs typeface="Consolas"/>
              <a:sym typeface="Consolas"/>
            </a:endParaRPr>
          </a:p>
          <a:p>
            <a:pPr marL="0" indent="0">
              <a:spcBef>
                <a:spcPts val="0"/>
              </a:spcBef>
              <a:buClr>
                <a:schemeClr val="dk1"/>
              </a:buClr>
              <a:buSzPts val="1100"/>
              <a:buNone/>
            </a:pPr>
            <a:r>
              <a:rPr lang="en" sz="1600">
                <a:solidFill>
                  <a:srgbClr val="388E3C"/>
                </a:solidFill>
                <a:latin typeface="Consolas"/>
                <a:ea typeface="Consolas"/>
                <a:cs typeface="Consolas"/>
                <a:sym typeface="Consolas"/>
              </a:rPr>
              <a:t>  """</a:t>
            </a:r>
            <a:endParaRPr sz="1100">
              <a:solidFill>
                <a:srgbClr val="388E3C"/>
              </a:solidFill>
              <a:latin typeface="Arial"/>
              <a:ea typeface="Arial"/>
              <a:cs typeface="Arial"/>
              <a:sym typeface="Arial"/>
            </a:endParaRPr>
          </a:p>
          <a:p>
            <a:pPr marL="0" indent="0">
              <a:spcBef>
                <a:spcPts val="0"/>
              </a:spcBef>
              <a:buClr>
                <a:schemeClr val="dk1"/>
              </a:buClr>
              <a:buSzPts val="1100"/>
              <a:buNone/>
            </a:pPr>
            <a:endParaRPr sz="1600">
              <a:latin typeface="Consolas"/>
              <a:ea typeface="Consolas"/>
              <a:cs typeface="Consolas"/>
              <a:sym typeface="Consolas"/>
            </a:endParaRPr>
          </a:p>
          <a:p>
            <a:pPr marL="0" indent="0">
              <a:buNone/>
            </a:pPr>
            <a:endParaRPr sz="1600"/>
          </a:p>
          <a:p>
            <a:pPr marL="0" indent="0">
              <a:buNone/>
            </a:pPr>
            <a:endParaRPr sz="16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50" name="Google Shape;250;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String concatenation</a:t>
            </a:r>
          </a:p>
        </p:txBody>
      </p:sp>
      <p:sp>
        <p:nvSpPr>
          <p:cNvPr id="249" name="Google Shape;249;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22</a:t>
            </a:fld>
            <a:endParaRPr lang="en"/>
          </a:p>
        </p:txBody>
      </p:sp>
      <p:sp>
        <p:nvSpPr>
          <p:cNvPr id="251" name="Google Shape;251;p30"/>
          <p:cNvSpPr/>
          <p:nvPr/>
        </p:nvSpPr>
        <p:spPr>
          <a:xfrm>
            <a:off x="347456" y="3010481"/>
            <a:ext cx="5979825" cy="510525"/>
          </a:xfrm>
          <a:prstGeom prst="rect">
            <a:avLst/>
          </a:prstGeom>
          <a:noFill/>
          <a:ln>
            <a:noFill/>
          </a:ln>
        </p:spPr>
        <p:txBody>
          <a:bodyPr spcFirstLastPara="1" wrap="square" lIns="68569" tIns="68569" rIns="68569" bIns="68569" anchor="ctr" anchorCtr="0">
            <a:noAutofit/>
          </a:bodyPr>
          <a:lstStyle/>
          <a:p>
            <a:r>
              <a:rPr lang="en" sz="1350">
                <a:solidFill>
                  <a:srgbClr val="1155CC"/>
                </a:solidFill>
                <a:latin typeface="Consolas"/>
                <a:ea typeface="Consolas"/>
                <a:cs typeface="Consolas"/>
                <a:sym typeface="Consolas"/>
              </a:rPr>
              <a:t>=&gt; I have 3 dogs and 2 cats</a:t>
            </a:r>
            <a:endParaRPr sz="1350">
              <a:solidFill>
                <a:srgbClr val="1155CC"/>
              </a:solidFill>
              <a:latin typeface="Consolas"/>
              <a:ea typeface="Consolas"/>
              <a:cs typeface="Consolas"/>
              <a:sym typeface="Consolas"/>
            </a:endParaRPr>
          </a:p>
        </p:txBody>
      </p:sp>
      <p:sp>
        <p:nvSpPr>
          <p:cNvPr id="252" name="Google Shape;252;p30"/>
          <p:cNvSpPr txBox="1"/>
          <p:nvPr/>
        </p:nvSpPr>
        <p:spPr>
          <a:xfrm>
            <a:off x="348075" y="2503575"/>
            <a:ext cx="6390450" cy="429525"/>
          </a:xfrm>
          <a:prstGeom prst="rect">
            <a:avLst/>
          </a:prstGeom>
          <a:noFill/>
          <a:ln>
            <a:noFill/>
          </a:ln>
        </p:spPr>
        <p:txBody>
          <a:bodyPr spcFirstLastPara="1" wrap="square" lIns="68569" tIns="68569" rIns="68569" bIns="68569" anchor="t" anchorCtr="0">
            <a:noAutofit/>
          </a:bodyPr>
          <a:lstStyle/>
          <a:p>
            <a:pPr>
              <a:lnSpc>
                <a:spcPct val="200000"/>
              </a:lnSpc>
              <a:buClr>
                <a:schemeClr val="dk1"/>
              </a:buClr>
              <a:buSzPts val="1100"/>
            </a:pPr>
            <a:r>
              <a:rPr lang="en" sz="1350">
                <a:solidFill>
                  <a:srgbClr val="388E3C"/>
                </a:solidFill>
                <a:latin typeface="Consolas"/>
                <a:ea typeface="Consolas"/>
                <a:cs typeface="Consolas"/>
                <a:sym typeface="Consolas"/>
              </a:rPr>
              <a:t>"I have </a:t>
            </a:r>
            <a:r>
              <a:rPr lang="en" sz="1350" b="1">
                <a:solidFill>
                  <a:srgbClr val="C53929"/>
                </a:solidFill>
                <a:latin typeface="Consolas"/>
                <a:ea typeface="Consolas"/>
                <a:cs typeface="Consolas"/>
                <a:sym typeface="Consolas"/>
              </a:rPr>
              <a:t>$numberOfDogs</a:t>
            </a:r>
            <a:r>
              <a:rPr lang="en" sz="1350">
                <a:solidFill>
                  <a:srgbClr val="388E3C"/>
                </a:solidFill>
                <a:latin typeface="Consolas"/>
                <a:ea typeface="Consolas"/>
                <a:cs typeface="Consolas"/>
                <a:sym typeface="Consolas"/>
              </a:rPr>
              <a:t> dogs" + " and </a:t>
            </a:r>
            <a:r>
              <a:rPr lang="en" sz="1350" b="1">
                <a:solidFill>
                  <a:srgbClr val="C53929"/>
                </a:solidFill>
                <a:latin typeface="Consolas"/>
                <a:ea typeface="Consolas"/>
                <a:cs typeface="Consolas"/>
                <a:sym typeface="Consolas"/>
              </a:rPr>
              <a:t>$numberOfCats</a:t>
            </a:r>
            <a:r>
              <a:rPr lang="en" sz="1350">
                <a:solidFill>
                  <a:srgbClr val="388E3C"/>
                </a:solidFill>
                <a:latin typeface="Consolas"/>
                <a:ea typeface="Consolas"/>
                <a:cs typeface="Consolas"/>
                <a:sym typeface="Consolas"/>
              </a:rPr>
              <a:t> cats"</a:t>
            </a:r>
            <a:endParaRPr sz="1350">
              <a:solidFill>
                <a:srgbClr val="388E3C"/>
              </a:solidFill>
              <a:latin typeface="Consolas"/>
              <a:ea typeface="Consolas"/>
              <a:cs typeface="Consolas"/>
              <a:sym typeface="Consolas"/>
            </a:endParaRPr>
          </a:p>
          <a:p>
            <a:endParaRPr sz="1350">
              <a:latin typeface="Consolas"/>
              <a:ea typeface="Consolas"/>
              <a:cs typeface="Consolas"/>
              <a:sym typeface="Consolas"/>
            </a:endParaRPr>
          </a:p>
        </p:txBody>
      </p:sp>
      <p:sp>
        <p:nvSpPr>
          <p:cNvPr id="10" name="Google Shape;248;p30">
            <a:extLst>
              <a:ext uri="{FF2B5EF4-FFF2-40B4-BE49-F238E27FC236}">
                <a16:creationId xmlns:a16="http://schemas.microsoft.com/office/drawing/2014/main" id="{BB3FCDF6-4C8A-1D41-E218-313661B0A3A6}"/>
              </a:ext>
            </a:extLst>
          </p:cNvPr>
          <p:cNvSpPr txBox="1">
            <a:spLocks noGrp="1"/>
          </p:cNvSpPr>
          <p:nvPr>
            <p:ph type="body" idx="1"/>
          </p:nvPr>
        </p:nvSpPr>
        <p:spPr>
          <a:xfrm>
            <a:off x="347456" y="1666613"/>
            <a:ext cx="6329700" cy="645300"/>
          </a:xfrm>
          <a:prstGeom prst="rect">
            <a:avLst/>
          </a:prstGeom>
        </p:spPr>
        <p:txBody>
          <a:bodyPr spcFirstLastPara="1" wrap="square" lIns="68569" tIns="68569" rIns="68569" bIns="68569" anchor="t" anchorCtr="0">
            <a:noAutofit/>
          </a:bodyPr>
          <a:lstStyle/>
          <a:p>
            <a:pPr marL="0" indent="0">
              <a:lnSpc>
                <a:spcPct val="150000"/>
              </a:lnSpc>
              <a:spcBef>
                <a:spcPts val="0"/>
              </a:spcBef>
              <a:buClr>
                <a:schemeClr val="dk1"/>
              </a:buClr>
              <a:buSzPts val="1100"/>
              <a:buNone/>
            </a:pPr>
            <a:r>
              <a:rPr lang="sv-SE" sz="1350">
                <a:solidFill>
                  <a:srgbClr val="3F51B5"/>
                </a:solidFill>
                <a:latin typeface="Consolas"/>
                <a:ea typeface="Consolas"/>
                <a:cs typeface="Consolas"/>
                <a:sym typeface="Consolas"/>
              </a:rPr>
              <a:t>val</a:t>
            </a:r>
            <a:r>
              <a:rPr lang="sv-SE" sz="1350">
                <a:solidFill>
                  <a:schemeClr val="dk1"/>
                </a:solidFill>
                <a:latin typeface="Consolas"/>
                <a:ea typeface="Consolas"/>
                <a:cs typeface="Consolas"/>
                <a:sym typeface="Consolas"/>
              </a:rPr>
              <a:t> numberOfDogs = </a:t>
            </a:r>
            <a:r>
              <a:rPr lang="sv-SE" sz="1350">
                <a:solidFill>
                  <a:srgbClr val="C53929"/>
                </a:solidFill>
                <a:latin typeface="Consolas"/>
                <a:ea typeface="Consolas"/>
                <a:cs typeface="Consolas"/>
                <a:sym typeface="Consolas"/>
              </a:rPr>
              <a:t>3  </a:t>
            </a:r>
          </a:p>
          <a:p>
            <a:pPr marL="0" indent="0">
              <a:lnSpc>
                <a:spcPct val="150000"/>
              </a:lnSpc>
              <a:spcBef>
                <a:spcPts val="0"/>
              </a:spcBef>
              <a:buClr>
                <a:schemeClr val="dk1"/>
              </a:buClr>
              <a:buSzPts val="1100"/>
              <a:buNone/>
            </a:pPr>
            <a:r>
              <a:rPr lang="sv-SE" sz="1350">
                <a:solidFill>
                  <a:srgbClr val="3F51B5"/>
                </a:solidFill>
                <a:latin typeface="Consolas"/>
                <a:ea typeface="Consolas"/>
                <a:cs typeface="Consolas"/>
                <a:sym typeface="Consolas"/>
              </a:rPr>
              <a:t>val</a:t>
            </a:r>
            <a:r>
              <a:rPr lang="sv-SE" sz="1350">
                <a:solidFill>
                  <a:schemeClr val="dk1"/>
                </a:solidFill>
                <a:latin typeface="Consolas"/>
                <a:ea typeface="Consolas"/>
                <a:cs typeface="Consolas"/>
                <a:sym typeface="Consolas"/>
              </a:rPr>
              <a:t> numberOfCats = </a:t>
            </a:r>
            <a:r>
              <a:rPr lang="sv-SE" sz="1350">
                <a:solidFill>
                  <a:srgbClr val="C53929"/>
                </a:solidFill>
                <a:latin typeface="Consolas"/>
                <a:ea typeface="Consolas"/>
                <a:cs typeface="Consolas"/>
                <a:sym typeface="Consolas"/>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String templates</a:t>
            </a:r>
          </a:p>
        </p:txBody>
      </p:sp>
      <p:sp>
        <p:nvSpPr>
          <p:cNvPr id="258" name="Google Shape;258;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23</a:t>
            </a:fld>
            <a:endParaRPr lang="en"/>
          </a:p>
        </p:txBody>
      </p:sp>
      <p:sp>
        <p:nvSpPr>
          <p:cNvPr id="260" name="Google Shape;260;p31"/>
          <p:cNvSpPr/>
          <p:nvPr/>
        </p:nvSpPr>
        <p:spPr>
          <a:xfrm>
            <a:off x="233831" y="3258413"/>
            <a:ext cx="6093450" cy="510525"/>
          </a:xfrm>
          <a:prstGeom prst="rect">
            <a:avLst/>
          </a:prstGeom>
          <a:noFill/>
          <a:ln>
            <a:noFill/>
          </a:ln>
        </p:spPr>
        <p:txBody>
          <a:bodyPr spcFirstLastPara="1" wrap="square" lIns="68569" tIns="68569" rIns="68569" bIns="68569" anchor="ctr" anchorCtr="0">
            <a:noAutofit/>
          </a:bodyPr>
          <a:lstStyle/>
          <a:p>
            <a:endParaRPr sz="1650">
              <a:latin typeface="Consolas"/>
              <a:ea typeface="Consolas"/>
              <a:cs typeface="Consolas"/>
              <a:sym typeface="Consolas"/>
            </a:endParaRPr>
          </a:p>
        </p:txBody>
      </p:sp>
      <p:sp>
        <p:nvSpPr>
          <p:cNvPr id="261" name="Google Shape;261;p31"/>
          <p:cNvSpPr txBox="1"/>
          <p:nvPr/>
        </p:nvSpPr>
        <p:spPr>
          <a:xfrm>
            <a:off x="233775" y="2782069"/>
            <a:ext cx="6390450" cy="135427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chemeClr val="dk1"/>
                </a:solidFill>
                <a:latin typeface="Roboto"/>
                <a:ea typeface="Roboto"/>
                <a:cs typeface="Roboto"/>
                <a:sym typeface="Roboto"/>
              </a:rPr>
              <a:t>Or an expression inside curly braces:</a:t>
            </a:r>
            <a:endParaRPr sz="1350">
              <a:solidFill>
                <a:schemeClr val="dk1"/>
              </a:solidFill>
              <a:latin typeface="Roboto"/>
              <a:ea typeface="Roboto"/>
              <a:cs typeface="Roboto"/>
              <a:sym typeface="Roboto"/>
            </a:endParaRPr>
          </a:p>
          <a:p>
            <a:pPr marL="342900">
              <a:lnSpc>
                <a:spcPct val="150000"/>
              </a:lnSpc>
              <a:spcBef>
                <a:spcPts val="450"/>
              </a:spcBef>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s = </a:t>
            </a:r>
            <a:r>
              <a:rPr lang="en" sz="1350">
                <a:solidFill>
                  <a:srgbClr val="388E3C"/>
                </a:solidFill>
                <a:latin typeface="Consolas"/>
                <a:ea typeface="Consolas"/>
                <a:cs typeface="Consolas"/>
                <a:sym typeface="Consolas"/>
              </a:rPr>
              <a:t>"abc"</a:t>
            </a:r>
            <a:endParaRPr sz="1350">
              <a:solidFill>
                <a:schemeClr val="dk1"/>
              </a:solidFill>
              <a:latin typeface="Consolas"/>
              <a:ea typeface="Consolas"/>
              <a:cs typeface="Consolas"/>
              <a:sym typeface="Consolas"/>
            </a:endParaRPr>
          </a:p>
          <a:p>
            <a:pPr indent="342900">
              <a:lnSpc>
                <a:spcPct val="150000"/>
              </a:lnSpc>
              <a:buClr>
                <a:schemeClr val="dk1"/>
              </a:buClr>
              <a:buSzPts val="1100"/>
            </a:pPr>
            <a:r>
              <a:rPr lang="en" sz="1350">
                <a:solidFill>
                  <a:srgbClr val="37474F"/>
                </a:solidFill>
                <a:latin typeface="Consolas"/>
                <a:ea typeface="Consolas"/>
                <a:cs typeface="Consolas"/>
                <a:sym typeface="Consolas"/>
              </a:rPr>
              <a:t>println(</a:t>
            </a:r>
            <a:r>
              <a:rPr lang="en" sz="1350">
                <a:solidFill>
                  <a:srgbClr val="388E3C"/>
                </a:solidFill>
                <a:latin typeface="Consolas"/>
                <a:ea typeface="Consolas"/>
                <a:cs typeface="Consolas"/>
                <a:sym typeface="Consolas"/>
              </a:rPr>
              <a:t>"</a:t>
            </a:r>
            <a:r>
              <a:rPr lang="en" sz="1350">
                <a:solidFill>
                  <a:srgbClr val="C53929"/>
                </a:solidFill>
                <a:latin typeface="Consolas"/>
                <a:ea typeface="Consolas"/>
                <a:cs typeface="Consolas"/>
                <a:sym typeface="Consolas"/>
              </a:rPr>
              <a:t>$s</a:t>
            </a:r>
            <a:r>
              <a:rPr lang="en" sz="1350">
                <a:solidFill>
                  <a:srgbClr val="388E3C"/>
                </a:solidFill>
                <a:latin typeface="Consolas"/>
                <a:ea typeface="Consolas"/>
                <a:cs typeface="Consolas"/>
                <a:sym typeface="Consolas"/>
              </a:rPr>
              <a:t>.length is </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s</a:t>
            </a:r>
            <a:r>
              <a:rPr lang="en" sz="1350">
                <a:solidFill>
                  <a:srgbClr val="37474F"/>
                </a:solidFill>
                <a:latin typeface="Consolas"/>
                <a:ea typeface="Consolas"/>
                <a:cs typeface="Consolas"/>
                <a:sym typeface="Consolas"/>
              </a:rPr>
              <a:t>.</a:t>
            </a:r>
            <a:r>
              <a:rPr lang="en" sz="1350">
                <a:solidFill>
                  <a:srgbClr val="388E3C"/>
                </a:solidFill>
                <a:latin typeface="Consolas"/>
                <a:ea typeface="Consolas"/>
                <a:cs typeface="Consolas"/>
                <a:sym typeface="Consolas"/>
              </a:rPr>
              <a:t>length</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a:t>
            </a: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indent="342900">
              <a:lnSpc>
                <a:spcPct val="150000"/>
              </a:lnSpc>
              <a:buClr>
                <a:schemeClr val="dk1"/>
              </a:buClr>
              <a:buSzPts val="1100"/>
            </a:pPr>
            <a:r>
              <a:rPr lang="en" sz="1350">
                <a:solidFill>
                  <a:srgbClr val="1155CC"/>
                </a:solidFill>
                <a:latin typeface="Consolas"/>
                <a:ea typeface="Consolas"/>
                <a:cs typeface="Consolas"/>
                <a:sym typeface="Consolas"/>
              </a:rPr>
              <a:t>=&gt;</a:t>
            </a:r>
            <a:r>
              <a:rPr lang="en" sz="1350">
                <a:solidFill>
                  <a:schemeClr val="dk1"/>
                </a:solidFill>
                <a:latin typeface="Consolas"/>
                <a:ea typeface="Consolas"/>
                <a:cs typeface="Consolas"/>
                <a:sym typeface="Consolas"/>
              </a:rPr>
              <a:t> </a:t>
            </a:r>
            <a:r>
              <a:rPr lang="en" sz="1350">
                <a:solidFill>
                  <a:srgbClr val="1155CC"/>
                </a:solidFill>
                <a:latin typeface="Consolas"/>
                <a:ea typeface="Consolas"/>
                <a:cs typeface="Consolas"/>
                <a:sym typeface="Consolas"/>
              </a:rPr>
              <a:t>abc.length is 3</a:t>
            </a:r>
            <a:endParaRPr sz="1350">
              <a:solidFill>
                <a:srgbClr val="1155CC"/>
              </a:solidFill>
              <a:latin typeface="Consolas"/>
              <a:ea typeface="Consolas"/>
              <a:cs typeface="Consolas"/>
              <a:sym typeface="Consolas"/>
            </a:endParaRPr>
          </a:p>
        </p:txBody>
      </p:sp>
      <p:sp>
        <p:nvSpPr>
          <p:cNvPr id="10" name="Google Shape;257;p31">
            <a:extLst>
              <a:ext uri="{FF2B5EF4-FFF2-40B4-BE49-F238E27FC236}">
                <a16:creationId xmlns:a16="http://schemas.microsoft.com/office/drawing/2014/main" id="{F2FBA6CE-76D0-6D30-7DB2-A14F19AB4128}"/>
              </a:ext>
            </a:extLst>
          </p:cNvPr>
          <p:cNvSpPr txBox="1">
            <a:spLocks/>
          </p:cNvSpPr>
          <p:nvPr/>
        </p:nvSpPr>
        <p:spPr>
          <a:xfrm>
            <a:off x="233831" y="1364636"/>
            <a:ext cx="6443325" cy="135427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buFont typeface="Roboto"/>
              <a:buNone/>
            </a:pPr>
            <a:r>
              <a:rPr lang="en-US" sz="1350"/>
              <a:t>A template expression starts with a dollar sign (</a:t>
            </a:r>
            <a:r>
              <a:rPr lang="en-US" sz="1350">
                <a:latin typeface="Courier New"/>
                <a:ea typeface="Courier New"/>
                <a:cs typeface="Courier New"/>
                <a:sym typeface="Courier New"/>
              </a:rPr>
              <a:t>$</a:t>
            </a:r>
            <a:r>
              <a:rPr lang="en-US" sz="1350"/>
              <a:t>) and can be a simple value:</a:t>
            </a:r>
          </a:p>
          <a:p>
            <a:pPr marL="0" indent="342900">
              <a:lnSpc>
                <a:spcPct val="150000"/>
              </a:lnSpc>
              <a:buFont typeface="Roboto"/>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i = </a:t>
            </a:r>
            <a:r>
              <a:rPr lang="en-US" sz="1350">
                <a:solidFill>
                  <a:srgbClr val="C53929"/>
                </a:solidFill>
                <a:latin typeface="Consolas"/>
                <a:ea typeface="Consolas"/>
                <a:cs typeface="Consolas"/>
                <a:sym typeface="Consolas"/>
              </a:rPr>
              <a:t>10</a:t>
            </a:r>
          </a:p>
          <a:p>
            <a:pPr marL="0" indent="342900">
              <a:lnSpc>
                <a:spcPct val="150000"/>
              </a:lnSpc>
              <a:spcBef>
                <a:spcPts val="0"/>
              </a:spcBef>
              <a:buFont typeface="Roboto"/>
              <a:buNone/>
            </a:pPr>
            <a:r>
              <a:rPr lang="en-US" sz="1350">
                <a:latin typeface="Consolas"/>
                <a:ea typeface="Consolas"/>
                <a:cs typeface="Consolas"/>
                <a:sym typeface="Consolas"/>
              </a:rPr>
              <a:t>println(</a:t>
            </a:r>
            <a:r>
              <a:rPr lang="en-US" sz="1350">
                <a:solidFill>
                  <a:srgbClr val="388E3C"/>
                </a:solidFill>
                <a:latin typeface="Consolas"/>
                <a:ea typeface="Consolas"/>
                <a:cs typeface="Consolas"/>
                <a:sym typeface="Consolas"/>
              </a:rPr>
              <a:t>"i =</a:t>
            </a:r>
            <a:r>
              <a:rPr lang="en-US" sz="1350">
                <a:latin typeface="Consolas"/>
                <a:ea typeface="Consolas"/>
                <a:cs typeface="Consolas"/>
                <a:sym typeface="Consolas"/>
              </a:rPr>
              <a:t> </a:t>
            </a:r>
            <a:r>
              <a:rPr lang="en-US" sz="1350" b="1">
                <a:solidFill>
                  <a:srgbClr val="C53929"/>
                </a:solidFill>
                <a:latin typeface="Consolas"/>
                <a:ea typeface="Consolas"/>
                <a:cs typeface="Consolas"/>
                <a:sym typeface="Consolas"/>
              </a:rPr>
              <a:t>$</a:t>
            </a:r>
            <a:r>
              <a:rPr lang="en-US" sz="1350">
                <a:solidFill>
                  <a:srgbClr val="C53929"/>
                </a:solidFill>
                <a:latin typeface="Consolas"/>
                <a:ea typeface="Consolas"/>
                <a:cs typeface="Consolas"/>
                <a:sym typeface="Consolas"/>
              </a:rPr>
              <a:t>i</a:t>
            </a:r>
            <a:r>
              <a:rPr lang="en-US" sz="1350">
                <a:solidFill>
                  <a:srgbClr val="388E3C"/>
                </a:solidFill>
                <a:latin typeface="Consolas"/>
                <a:ea typeface="Consolas"/>
                <a:cs typeface="Consolas"/>
                <a:sym typeface="Consolas"/>
              </a:rPr>
              <a:t>"</a:t>
            </a:r>
            <a:r>
              <a:rPr lang="en-US" sz="1350">
                <a:latin typeface="Consolas"/>
                <a:ea typeface="Consolas"/>
                <a:cs typeface="Consolas"/>
                <a:sym typeface="Consolas"/>
              </a:rPr>
              <a:t>)</a:t>
            </a:r>
          </a:p>
          <a:p>
            <a:pPr marL="0" indent="342900">
              <a:lnSpc>
                <a:spcPct val="150000"/>
              </a:lnSpc>
              <a:spcBef>
                <a:spcPts val="0"/>
              </a:spcBef>
              <a:buClr>
                <a:schemeClr val="dk1"/>
              </a:buClr>
              <a:buSzPts val="1100"/>
              <a:buFont typeface="Roboto"/>
              <a:buNone/>
            </a:pPr>
            <a:r>
              <a:rPr lang="en-US" sz="1350">
                <a:solidFill>
                  <a:srgbClr val="1155CC"/>
                </a:solidFill>
                <a:latin typeface="Consolas"/>
                <a:ea typeface="Consolas"/>
                <a:cs typeface="Consolas"/>
                <a:sym typeface="Consolas"/>
              </a:rPr>
              <a:t>=&gt; i = 10</a:t>
            </a:r>
            <a:endParaRPr lang="en-US" sz="15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1000"/>
                                        <p:tgtEl>
                                          <p:spTgt spid="2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8" name="Google Shape;268;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String template expressions</a:t>
            </a:r>
          </a:p>
        </p:txBody>
      </p:sp>
      <p:sp>
        <p:nvSpPr>
          <p:cNvPr id="267" name="Google Shape;267;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69" name="Google Shape;269;p32"/>
          <p:cNvSpPr/>
          <p:nvPr/>
        </p:nvSpPr>
        <p:spPr>
          <a:xfrm>
            <a:off x="242951" y="2850450"/>
            <a:ext cx="6093450" cy="510525"/>
          </a:xfrm>
          <a:prstGeom prst="rect">
            <a:avLst/>
          </a:prstGeom>
          <a:noFill/>
          <a:ln>
            <a:noFill/>
          </a:ln>
        </p:spPr>
        <p:txBody>
          <a:bodyPr spcFirstLastPara="1" wrap="square" lIns="68569" tIns="68569" rIns="68569" bIns="68569" anchor="ctr" anchorCtr="0">
            <a:noAutofit/>
          </a:bodyPr>
          <a:lstStyle/>
          <a:p>
            <a:r>
              <a:rPr lang="en" sz="1350">
                <a:solidFill>
                  <a:srgbClr val="1155CC"/>
                </a:solidFill>
                <a:latin typeface="Consolas"/>
                <a:ea typeface="Consolas"/>
                <a:cs typeface="Consolas"/>
                <a:sym typeface="Consolas"/>
              </a:rPr>
              <a:t>=&gt; I have 15 items of clothing</a:t>
            </a:r>
            <a:endParaRPr sz="1350">
              <a:solidFill>
                <a:srgbClr val="1155CC"/>
              </a:solidFill>
              <a:latin typeface="Consolas"/>
              <a:ea typeface="Consolas"/>
              <a:cs typeface="Consolas"/>
              <a:sym typeface="Consolas"/>
            </a:endParaRPr>
          </a:p>
        </p:txBody>
      </p:sp>
      <p:sp>
        <p:nvSpPr>
          <p:cNvPr id="270" name="Google Shape;270;p32"/>
          <p:cNvSpPr txBox="1"/>
          <p:nvPr/>
        </p:nvSpPr>
        <p:spPr>
          <a:xfrm>
            <a:off x="171675" y="2452163"/>
            <a:ext cx="6686550" cy="429525"/>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88E3C"/>
                </a:solidFill>
                <a:latin typeface="Consolas"/>
                <a:ea typeface="Consolas"/>
                <a:cs typeface="Consolas"/>
                <a:sym typeface="Consolas"/>
              </a:rPr>
              <a:t>"I have </a:t>
            </a:r>
            <a:r>
              <a:rPr lang="en" sz="1350">
                <a:solidFill>
                  <a:srgbClr val="C53929"/>
                </a:solidFill>
                <a:latin typeface="Consolas"/>
                <a:ea typeface="Consolas"/>
                <a:cs typeface="Consolas"/>
                <a:sym typeface="Consolas"/>
              </a:rPr>
              <a:t>${</a:t>
            </a:r>
            <a:r>
              <a:rPr lang="en" sz="1350" b="1">
                <a:solidFill>
                  <a:srgbClr val="388E3C"/>
                </a:solidFill>
                <a:latin typeface="Consolas"/>
                <a:ea typeface="Consolas"/>
                <a:cs typeface="Consolas"/>
                <a:sym typeface="Consolas"/>
              </a:rPr>
              <a:t>numberOfShirts</a:t>
            </a:r>
            <a:r>
              <a:rPr lang="en" sz="1350">
                <a:solidFill>
                  <a:srgbClr val="388E3C"/>
                </a:solidFill>
                <a:latin typeface="Consolas"/>
                <a:ea typeface="Consolas"/>
                <a:cs typeface="Consolas"/>
                <a:sym typeface="Consolas"/>
              </a:rPr>
              <a:t> </a:t>
            </a:r>
            <a:r>
              <a:rPr lang="en" sz="1350">
                <a:solidFill>
                  <a:srgbClr val="37474F"/>
                </a:solidFill>
                <a:latin typeface="Consolas"/>
                <a:ea typeface="Consolas"/>
                <a:cs typeface="Consolas"/>
                <a:sym typeface="Consolas"/>
              </a:rPr>
              <a:t>+</a:t>
            </a:r>
            <a:r>
              <a:rPr lang="en" sz="1350">
                <a:solidFill>
                  <a:srgbClr val="388E3C"/>
                </a:solidFill>
                <a:latin typeface="Consolas"/>
                <a:ea typeface="Consolas"/>
                <a:cs typeface="Consolas"/>
                <a:sym typeface="Consolas"/>
              </a:rPr>
              <a:t> </a:t>
            </a:r>
            <a:r>
              <a:rPr lang="en" sz="1350" b="1">
                <a:solidFill>
                  <a:srgbClr val="388E3C"/>
                </a:solidFill>
                <a:latin typeface="Consolas"/>
                <a:ea typeface="Consolas"/>
                <a:cs typeface="Consolas"/>
                <a:sym typeface="Consolas"/>
              </a:rPr>
              <a:t>numberOfPants</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 items of clothing"</a:t>
            </a:r>
            <a:endParaRPr sz="1350">
              <a:solidFill>
                <a:schemeClr val="dk1"/>
              </a:solidFill>
              <a:latin typeface="Consolas"/>
              <a:ea typeface="Consolas"/>
              <a:cs typeface="Consolas"/>
              <a:sym typeface="Consolas"/>
            </a:endParaRPr>
          </a:p>
        </p:txBody>
      </p:sp>
      <p:sp>
        <p:nvSpPr>
          <p:cNvPr id="7" name="Google Shape;266;p32">
            <a:extLst>
              <a:ext uri="{FF2B5EF4-FFF2-40B4-BE49-F238E27FC236}">
                <a16:creationId xmlns:a16="http://schemas.microsoft.com/office/drawing/2014/main" id="{33BB60FE-0C1B-98D5-27CE-E45BFB160896}"/>
              </a:ext>
            </a:extLst>
          </p:cNvPr>
          <p:cNvSpPr txBox="1">
            <a:spLocks noGrp="1"/>
          </p:cNvSpPr>
          <p:nvPr>
            <p:ph type="body" idx="1"/>
          </p:nvPr>
        </p:nvSpPr>
        <p:spPr>
          <a:xfrm>
            <a:off x="233831" y="1751288"/>
            <a:ext cx="6360525" cy="700875"/>
          </a:xfrm>
          <a:prstGeom prst="rect">
            <a:avLst/>
          </a:prstGeom>
        </p:spPr>
        <p:txBody>
          <a:bodyPr spcFirstLastPara="1" wrap="square" lIns="68569" tIns="68569" rIns="68569" bIns="68569" anchor="t" anchorCtr="0">
            <a:noAutofit/>
          </a:bodyPr>
          <a:lstStyle/>
          <a:p>
            <a:pPr marL="0" indent="0">
              <a:lnSpc>
                <a:spcPct val="150000"/>
              </a:lnSpc>
              <a:spcBef>
                <a:spcPts val="0"/>
              </a:spcBef>
              <a:buNone/>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a:t>
            </a:r>
            <a:r>
              <a:rPr lang="en" sz="1350">
                <a:solidFill>
                  <a:schemeClr val="dk1"/>
                </a:solidFill>
                <a:latin typeface="Consolas"/>
                <a:ea typeface="Consolas"/>
                <a:cs typeface="Consolas"/>
                <a:sym typeface="Consolas"/>
              </a:rPr>
              <a:t>numberOfShirts</a:t>
            </a:r>
            <a:r>
              <a:rPr lang="en" sz="1350">
                <a:solidFill>
                  <a:srgbClr val="37474F"/>
                </a:solidFill>
                <a:latin typeface="Consolas"/>
                <a:ea typeface="Consolas"/>
                <a:cs typeface="Consolas"/>
                <a:sym typeface="Consolas"/>
              </a:rPr>
              <a:t> = </a:t>
            </a:r>
            <a:r>
              <a:rPr lang="en" sz="1350">
                <a:solidFill>
                  <a:srgbClr val="C53929"/>
                </a:solidFill>
                <a:latin typeface="Consolas"/>
                <a:ea typeface="Consolas"/>
                <a:cs typeface="Consolas"/>
                <a:sym typeface="Consolas"/>
              </a:rPr>
              <a:t>10</a:t>
            </a:r>
            <a:endParaRPr sz="1575">
              <a:latin typeface="Consolas"/>
              <a:ea typeface="Consolas"/>
              <a:cs typeface="Consolas"/>
              <a:sym typeface="Consolas"/>
            </a:endParaRPr>
          </a:p>
          <a:p>
            <a:pPr marL="0" indent="0">
              <a:lnSpc>
                <a:spcPct val="150000"/>
              </a:lnSpc>
              <a:spcBef>
                <a:spcPts val="0"/>
              </a:spcBef>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numberOfPants = </a:t>
            </a:r>
            <a:r>
              <a:rPr lang="en" sz="1350">
                <a:solidFill>
                  <a:srgbClr val="C53929"/>
                </a:solidFill>
                <a:latin typeface="Consolas"/>
                <a:ea typeface="Consolas"/>
                <a:cs typeface="Consolas"/>
                <a:sym typeface="Consolas"/>
              </a:rPr>
              <a:t>5</a:t>
            </a:r>
            <a:endParaRPr sz="1350">
              <a:solidFill>
                <a:srgbClr val="C53929"/>
              </a:solidFill>
              <a:latin typeface="Consolas"/>
              <a:ea typeface="Consolas"/>
              <a:cs typeface="Consolas"/>
              <a:sym typeface="Consolas"/>
            </a:endParaRPr>
          </a:p>
          <a:p>
            <a:pPr marL="0" indent="0">
              <a:lnSpc>
                <a:spcPct val="200000"/>
              </a:lnSpc>
              <a:spcBef>
                <a:spcPts val="0"/>
              </a:spcBef>
              <a:buNone/>
            </a:pPr>
            <a:endParaRPr sz="1350">
              <a:latin typeface="Consolas"/>
              <a:ea typeface="Consolas"/>
              <a:cs typeface="Consolas"/>
              <a:sym typeface="Consolas"/>
            </a:endParaRPr>
          </a:p>
          <a:p>
            <a:pPr marL="0" indent="0">
              <a:lnSpc>
                <a:spcPct val="200000"/>
              </a:lnSpc>
              <a:spcBef>
                <a:spcPts val="0"/>
              </a:spcBef>
              <a:buNone/>
            </a:pPr>
            <a:endParaRPr sz="135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Variables</a:t>
            </a:r>
          </a:p>
        </p:txBody>
      </p:sp>
      <p:sp>
        <p:nvSpPr>
          <p:cNvPr id="276" name="Google Shape;276;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Variables</a:t>
            </a:r>
          </a:p>
        </p:txBody>
      </p:sp>
      <p:sp>
        <p:nvSpPr>
          <p:cNvPr id="283" name="Google Shape;283;p34"/>
          <p:cNvSpPr txBox="1">
            <a:spLocks noGrp="1"/>
          </p:cNvSpPr>
          <p:nvPr>
            <p:ph type="body" idx="1"/>
          </p:nvPr>
        </p:nvSpPr>
        <p:spPr>
          <a:xfrm>
            <a:off x="233363" y="1076325"/>
            <a:ext cx="6391275" cy="2347781"/>
          </a:xfrm>
        </p:spPr>
        <p:txBody>
          <a:bodyPr spcFirstLastPara="1" wrap="square" lIns="68569" tIns="68569" rIns="68569" bIns="68569" anchor="t" anchorCtr="0">
            <a:noAutofit/>
          </a:bodyPr>
          <a:lstStyle/>
          <a:p>
            <a:pPr marL="400050" indent="-342900">
              <a:buFont typeface="Arial" panose="020B0604020202020204" pitchFamily="34" charset="0"/>
              <a:buChar char="•"/>
            </a:pPr>
            <a:r>
              <a:rPr lang="en-US"/>
              <a:t>Powerful type inference</a:t>
            </a:r>
          </a:p>
          <a:p>
            <a:pPr marL="752475" lvl="1" indent="-342900">
              <a:buSzPts val="2200"/>
              <a:buFont typeface="Arial" panose="020B0604020202020204" pitchFamily="34" charset="0"/>
              <a:buChar char="•"/>
            </a:pPr>
            <a:r>
              <a:rPr lang="en-US">
                <a:latin typeface="Roboto"/>
                <a:ea typeface="Roboto"/>
                <a:cs typeface="Roboto"/>
                <a:sym typeface="Roboto"/>
              </a:rPr>
              <a:t>Let the compiler infer the type</a:t>
            </a:r>
          </a:p>
          <a:p>
            <a:pPr marL="752475" lvl="1" indent="-342900">
              <a:buSzPts val="2200"/>
              <a:buFont typeface="Arial" panose="020B0604020202020204" pitchFamily="34" charset="0"/>
              <a:buChar char="•"/>
            </a:pPr>
            <a:r>
              <a:rPr lang="en-US">
                <a:latin typeface="Roboto"/>
                <a:ea typeface="Roboto"/>
                <a:cs typeface="Roboto"/>
                <a:sym typeface="Roboto"/>
              </a:rPr>
              <a:t>You can explicitly declare the type if needed</a:t>
            </a:r>
          </a:p>
          <a:p>
            <a:pPr marL="409575" indent="-342900">
              <a:buSzPts val="2200"/>
              <a:buFont typeface="Arial" panose="020B0604020202020204" pitchFamily="34" charset="0"/>
              <a:buChar char="•"/>
            </a:pPr>
            <a:r>
              <a:rPr lang="en-US"/>
              <a:t>Mutable and immutable variables</a:t>
            </a:r>
          </a:p>
          <a:p>
            <a:pPr marL="752475" lvl="1" indent="-342900">
              <a:buSzPts val="2200"/>
              <a:buFont typeface="Arial" panose="020B0604020202020204" pitchFamily="34" charset="0"/>
              <a:buChar char="•"/>
            </a:pPr>
            <a:r>
              <a:rPr lang="en-US">
                <a:latin typeface="Roboto"/>
                <a:ea typeface="Roboto"/>
                <a:cs typeface="Roboto"/>
                <a:sym typeface="Roboto"/>
              </a:rPr>
              <a:t>Immutability not enforced, but recommended</a:t>
            </a:r>
            <a:endParaRPr lang="en-US"/>
          </a:p>
        </p:txBody>
      </p:sp>
      <p:sp>
        <p:nvSpPr>
          <p:cNvPr id="281" name="Google Shape;281;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26</a:t>
            </a:fld>
            <a:endParaRPr lang="en"/>
          </a:p>
        </p:txBody>
      </p:sp>
      <p:sp>
        <p:nvSpPr>
          <p:cNvPr id="287" name="Google Shape;287;p34"/>
          <p:cNvSpPr txBox="1"/>
          <p:nvPr/>
        </p:nvSpPr>
        <p:spPr>
          <a:xfrm>
            <a:off x="416700" y="3847969"/>
            <a:ext cx="6024600" cy="547875"/>
          </a:xfrm>
          <a:prstGeom prst="rect">
            <a:avLst/>
          </a:prstGeom>
          <a:solidFill>
            <a:srgbClr val="D6F0FF"/>
          </a:solidFill>
          <a:ln>
            <a:noFill/>
          </a:ln>
        </p:spPr>
        <p:txBody>
          <a:bodyPr spcFirstLastPara="1" wrap="square" lIns="68569" tIns="68569" rIns="68569" bIns="68569" anchor="t" anchorCtr="0">
            <a:noAutofit/>
          </a:bodyPr>
          <a:lstStyle/>
          <a:p>
            <a:r>
              <a:rPr lang="en" sz="1350">
                <a:latin typeface="Roboto"/>
                <a:ea typeface="Roboto"/>
                <a:cs typeface="Roboto"/>
                <a:sym typeface="Roboto"/>
              </a:rPr>
              <a:t>Kotlin is a statically-typed language. The type is resolved at compile time and never changes.</a:t>
            </a:r>
            <a:endParaRPr sz="135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Specifying the variable type</a:t>
            </a:r>
          </a:p>
        </p:txBody>
      </p:sp>
      <p:sp>
        <p:nvSpPr>
          <p:cNvPr id="294" name="Google Shape;294;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295" name="Google Shape;295;p35"/>
          <p:cNvSpPr txBox="1"/>
          <p:nvPr/>
        </p:nvSpPr>
        <p:spPr>
          <a:xfrm>
            <a:off x="417263" y="3393750"/>
            <a:ext cx="5947425" cy="560250"/>
          </a:xfrm>
          <a:prstGeom prst="rect">
            <a:avLst/>
          </a:prstGeom>
          <a:solidFill>
            <a:srgbClr val="D6F0FF"/>
          </a:solidFill>
          <a:ln>
            <a:noFill/>
          </a:ln>
        </p:spPr>
        <p:txBody>
          <a:bodyPr spcFirstLastPara="1" wrap="square" lIns="68569" tIns="68569" rIns="68569" bIns="68569" anchor="t" anchorCtr="0">
            <a:noAutofit/>
          </a:bodyPr>
          <a:lstStyle/>
          <a:p>
            <a:pPr>
              <a:buClr>
                <a:schemeClr val="dk1"/>
              </a:buClr>
              <a:buSzPts val="1100"/>
            </a:pPr>
            <a:r>
              <a:rPr lang="en" sz="1350" b="1">
                <a:latin typeface="Roboto"/>
                <a:ea typeface="Roboto"/>
                <a:cs typeface="Roboto"/>
                <a:sym typeface="Roboto"/>
              </a:rPr>
              <a:t>Important</a:t>
            </a:r>
            <a:r>
              <a:rPr lang="en" sz="1350">
                <a:latin typeface="Roboto"/>
                <a:ea typeface="Roboto"/>
                <a:cs typeface="Roboto"/>
                <a:sym typeface="Roboto"/>
              </a:rPr>
              <a:t>: Once a type has been assigned by you or the compiler, you can't change the type or you get an error.</a:t>
            </a:r>
            <a:endParaRPr sz="1350">
              <a:latin typeface="Roboto"/>
              <a:ea typeface="Roboto"/>
              <a:cs typeface="Roboto"/>
              <a:sym typeface="Roboto"/>
            </a:endParaRPr>
          </a:p>
          <a:p>
            <a:pPr>
              <a:buClr>
                <a:schemeClr val="dk1"/>
              </a:buClr>
              <a:buSzPts val="1100"/>
            </a:pPr>
            <a:endParaRPr sz="1350">
              <a:latin typeface="Roboto"/>
              <a:ea typeface="Roboto"/>
              <a:cs typeface="Roboto"/>
              <a:sym typeface="Roboto"/>
            </a:endParaRPr>
          </a:p>
          <a:p>
            <a:endParaRPr sz="1350">
              <a:latin typeface="Roboto"/>
              <a:ea typeface="Roboto"/>
              <a:cs typeface="Roboto"/>
              <a:sym typeface="Roboto"/>
            </a:endParaRPr>
          </a:p>
        </p:txBody>
      </p:sp>
      <p:sp>
        <p:nvSpPr>
          <p:cNvPr id="7" name="Google Shape;293;p35">
            <a:extLst>
              <a:ext uri="{FF2B5EF4-FFF2-40B4-BE49-F238E27FC236}">
                <a16:creationId xmlns:a16="http://schemas.microsoft.com/office/drawing/2014/main" id="{F81F3F2C-A07D-1210-F899-0B54FB07CCA0}"/>
              </a:ext>
            </a:extLst>
          </p:cNvPr>
          <p:cNvSpPr txBox="1">
            <a:spLocks noGrp="1"/>
          </p:cNvSpPr>
          <p:nvPr>
            <p:ph type="body" idx="1"/>
          </p:nvPr>
        </p:nvSpPr>
        <p:spPr>
          <a:xfrm>
            <a:off x="233775" y="1630819"/>
            <a:ext cx="5853600" cy="1718550"/>
          </a:xfrm>
          <a:prstGeom prst="rect">
            <a:avLst/>
          </a:prstGeom>
        </p:spPr>
        <p:txBody>
          <a:bodyPr spcFirstLastPara="1" wrap="square" lIns="68569" tIns="68569" rIns="68569" bIns="68569" anchor="t" anchorCtr="0">
            <a:noAutofit/>
          </a:bodyPr>
          <a:lstStyle/>
          <a:p>
            <a:pPr marL="0" indent="0">
              <a:buNone/>
            </a:pPr>
            <a:r>
              <a:rPr lang="en" sz="1600" b="1"/>
              <a:t>Colon Notation</a:t>
            </a:r>
            <a:endParaRPr sz="1200" b="1"/>
          </a:p>
          <a:p>
            <a:pPr marL="0" indent="0">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var</a:t>
            </a:r>
            <a:r>
              <a:rPr lang="en" sz="1600">
                <a:latin typeface="Consolas"/>
                <a:ea typeface="Consolas"/>
                <a:cs typeface="Consolas"/>
                <a:sym typeface="Consolas"/>
              </a:rPr>
              <a:t> width: Int = </a:t>
            </a:r>
            <a:r>
              <a:rPr lang="en" sz="1600">
                <a:solidFill>
                  <a:srgbClr val="C53929"/>
                </a:solidFill>
                <a:latin typeface="Consolas"/>
                <a:ea typeface="Consolas"/>
                <a:cs typeface="Consolas"/>
                <a:sym typeface="Consolas"/>
              </a:rPr>
              <a:t>12</a:t>
            </a:r>
            <a:endParaRPr sz="1600">
              <a:solidFill>
                <a:srgbClr val="C53929"/>
              </a:solidFill>
              <a:latin typeface="Consolas"/>
              <a:ea typeface="Consolas"/>
              <a:cs typeface="Consolas"/>
              <a:sym typeface="Consolas"/>
            </a:endParaRPr>
          </a:p>
          <a:p>
            <a:pPr marL="0" indent="0">
              <a:spcBef>
                <a:spcPts val="0"/>
              </a:spcBef>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var</a:t>
            </a:r>
            <a:r>
              <a:rPr lang="en" sz="1600">
                <a:latin typeface="Consolas"/>
                <a:ea typeface="Consolas"/>
                <a:cs typeface="Consolas"/>
                <a:sym typeface="Consolas"/>
              </a:rPr>
              <a:t> length: Double = </a:t>
            </a:r>
            <a:r>
              <a:rPr lang="en" sz="1600">
                <a:solidFill>
                  <a:srgbClr val="C53929"/>
                </a:solidFill>
                <a:latin typeface="Consolas"/>
                <a:ea typeface="Consolas"/>
                <a:cs typeface="Consolas"/>
                <a:sym typeface="Consolas"/>
              </a:rPr>
              <a:t>2.5</a:t>
            </a:r>
            <a:endParaRPr sz="1400">
              <a:solidFill>
                <a:srgbClr val="C53929"/>
              </a:solidFill>
              <a:latin typeface="Arial"/>
              <a:ea typeface="Arial"/>
              <a:cs typeface="Arial"/>
              <a:sym typeface="Arial"/>
            </a:endParaRPr>
          </a:p>
          <a:p>
            <a:pPr marL="0" indent="0">
              <a:spcBef>
                <a:spcPts val="0"/>
              </a:spcBef>
              <a:buNone/>
            </a:pP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Mutable and immutable variables</a:t>
            </a:r>
          </a:p>
        </p:txBody>
      </p:sp>
      <p:sp>
        <p:nvSpPr>
          <p:cNvPr id="300" name="Google Shape;300;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28</a:t>
            </a:fld>
            <a:endParaRPr lang="en"/>
          </a:p>
        </p:txBody>
      </p:sp>
      <p:sp>
        <p:nvSpPr>
          <p:cNvPr id="302" name="Google Shape;302;p36"/>
          <p:cNvSpPr txBox="1">
            <a:spLocks noGrp="1"/>
          </p:cNvSpPr>
          <p:nvPr>
            <p:ph type="body" idx="4294967295"/>
          </p:nvPr>
        </p:nvSpPr>
        <p:spPr>
          <a:xfrm>
            <a:off x="415106" y="1475910"/>
            <a:ext cx="6324600" cy="430212"/>
          </a:xfrm>
          <a:prstGeom prst="rect">
            <a:avLst/>
          </a:prstGeom>
        </p:spPr>
        <p:txBody>
          <a:bodyPr spcFirstLastPara="1" wrap="square" lIns="68569" tIns="68569" rIns="68569" bIns="68569" anchor="t" anchorCtr="0">
            <a:noAutofit/>
          </a:bodyPr>
          <a:lstStyle/>
          <a:p>
            <a:pPr indent="-276225">
              <a:buSzPts val="2200"/>
              <a:buChar char="●"/>
            </a:pPr>
            <a:r>
              <a:rPr lang="en" sz="1650"/>
              <a:t>Mutable (Changeable)</a:t>
            </a:r>
            <a:endParaRPr sz="1650"/>
          </a:p>
          <a:p>
            <a:pPr marL="0" indent="0">
              <a:buNone/>
            </a:pPr>
            <a:r>
              <a:rPr lang="en"/>
              <a:t>	</a:t>
            </a:r>
            <a:endParaRPr>
              <a:latin typeface="Consolas"/>
              <a:ea typeface="Consolas"/>
              <a:cs typeface="Consolas"/>
              <a:sym typeface="Consolas"/>
            </a:endParaRPr>
          </a:p>
        </p:txBody>
      </p:sp>
      <p:sp>
        <p:nvSpPr>
          <p:cNvPr id="304" name="Google Shape;304;p36"/>
          <p:cNvSpPr txBox="1"/>
          <p:nvPr/>
        </p:nvSpPr>
        <p:spPr>
          <a:xfrm>
            <a:off x="683306" y="2025829"/>
            <a:ext cx="2250000" cy="295200"/>
          </a:xfrm>
          <a:prstGeom prst="rect">
            <a:avLst/>
          </a:prstGeom>
          <a:noFill/>
          <a:ln>
            <a:noFill/>
          </a:ln>
        </p:spPr>
        <p:txBody>
          <a:bodyPr spcFirstLastPara="1" wrap="square" lIns="68569" tIns="68569" rIns="68569" bIns="68569" anchor="t" anchorCtr="0">
            <a:noAutofit/>
          </a:bodyPr>
          <a:lstStyle/>
          <a:p>
            <a:pPr>
              <a:lnSpc>
                <a:spcPct val="150000"/>
              </a:lnSpc>
            </a:pPr>
            <a:r>
              <a:rPr lang="en" sz="1350" b="1">
                <a:solidFill>
                  <a:srgbClr val="3F51B5"/>
                </a:solidFill>
                <a:latin typeface="Consolas"/>
                <a:ea typeface="Consolas"/>
                <a:cs typeface="Consolas"/>
                <a:sym typeface="Consolas"/>
              </a:rPr>
              <a:t>var</a:t>
            </a:r>
            <a:r>
              <a:rPr lang="en" sz="1350">
                <a:solidFill>
                  <a:srgbClr val="37474F"/>
                </a:solidFill>
                <a:latin typeface="Consolas"/>
                <a:ea typeface="Consolas"/>
                <a:cs typeface="Consolas"/>
                <a:sym typeface="Consolas"/>
              </a:rPr>
              <a:t> score = </a:t>
            </a:r>
            <a:r>
              <a:rPr lang="en" sz="1350">
                <a:solidFill>
                  <a:srgbClr val="C53929"/>
                </a:solidFill>
                <a:latin typeface="Consolas"/>
                <a:ea typeface="Consolas"/>
                <a:cs typeface="Consolas"/>
                <a:sym typeface="Consolas"/>
              </a:rPr>
              <a:t>10</a:t>
            </a:r>
            <a:endParaRPr sz="1350" b="1">
              <a:solidFill>
                <a:schemeClr val="dk1"/>
              </a:solidFill>
              <a:latin typeface="Consolas"/>
              <a:ea typeface="Consolas"/>
              <a:cs typeface="Consolas"/>
              <a:sym typeface="Consolas"/>
            </a:endParaRPr>
          </a:p>
        </p:txBody>
      </p:sp>
      <p:sp>
        <p:nvSpPr>
          <p:cNvPr id="305" name="Google Shape;305;p36"/>
          <p:cNvSpPr txBox="1"/>
          <p:nvPr/>
        </p:nvSpPr>
        <p:spPr>
          <a:xfrm>
            <a:off x="683306" y="2963598"/>
            <a:ext cx="3950100" cy="429525"/>
          </a:xfrm>
          <a:prstGeom prst="rect">
            <a:avLst/>
          </a:prstGeom>
          <a:noFill/>
          <a:ln>
            <a:noFill/>
          </a:ln>
        </p:spPr>
        <p:txBody>
          <a:bodyPr spcFirstLastPara="1" wrap="square" lIns="68569" tIns="68569" rIns="68569" bIns="68569" anchor="t" anchorCtr="0">
            <a:noAutofit/>
          </a:bodyPr>
          <a:lstStyle/>
          <a:p>
            <a:pPr>
              <a:lnSpc>
                <a:spcPct val="115000"/>
              </a:lnSpc>
            </a:pPr>
            <a:r>
              <a:rPr lang="en" sz="1350" b="1">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name = </a:t>
            </a:r>
            <a:r>
              <a:rPr lang="en" sz="1350">
                <a:solidFill>
                  <a:srgbClr val="388E3C"/>
                </a:solidFill>
                <a:latin typeface="Consolas"/>
                <a:ea typeface="Consolas"/>
                <a:cs typeface="Consolas"/>
                <a:sym typeface="Consolas"/>
              </a:rPr>
              <a:t>"Jennifer"</a:t>
            </a:r>
            <a:endParaRPr sz="1350">
              <a:solidFill>
                <a:srgbClr val="388E3C"/>
              </a:solidFill>
            </a:endParaRPr>
          </a:p>
        </p:txBody>
      </p:sp>
      <p:sp>
        <p:nvSpPr>
          <p:cNvPr id="306" name="Google Shape;306;p36"/>
          <p:cNvSpPr txBox="1"/>
          <p:nvPr/>
        </p:nvSpPr>
        <p:spPr>
          <a:xfrm>
            <a:off x="415106" y="3667796"/>
            <a:ext cx="6030900" cy="507375"/>
          </a:xfrm>
          <a:prstGeom prst="rect">
            <a:avLst/>
          </a:prstGeom>
          <a:solidFill>
            <a:srgbClr val="D6F0FF"/>
          </a:solidFill>
          <a:ln>
            <a:noFill/>
          </a:ln>
        </p:spPr>
        <p:txBody>
          <a:bodyPr spcFirstLastPara="1" wrap="square" lIns="68569" tIns="68569" rIns="68569" bIns="68569" anchor="t" anchorCtr="0">
            <a:noAutofit/>
          </a:bodyPr>
          <a:lstStyle/>
          <a:p>
            <a:r>
              <a:rPr lang="en" sz="1350">
                <a:latin typeface="Roboto"/>
                <a:ea typeface="Roboto"/>
                <a:cs typeface="Roboto"/>
                <a:sym typeface="Roboto"/>
              </a:rPr>
              <a:t>Although not strictly enforced, using immutable variables is recommended in most cases.</a:t>
            </a:r>
            <a:endParaRPr sz="1350">
              <a:latin typeface="Roboto"/>
              <a:ea typeface="Roboto"/>
              <a:cs typeface="Roboto"/>
              <a:sym typeface="Roboto"/>
            </a:endParaRPr>
          </a:p>
        </p:txBody>
      </p:sp>
      <p:sp>
        <p:nvSpPr>
          <p:cNvPr id="15" name="Google Shape;302;p36">
            <a:extLst>
              <a:ext uri="{FF2B5EF4-FFF2-40B4-BE49-F238E27FC236}">
                <a16:creationId xmlns:a16="http://schemas.microsoft.com/office/drawing/2014/main" id="{BEE71AA8-CAFC-DFBD-AAD3-7D17A00D65C1}"/>
              </a:ext>
            </a:extLst>
          </p:cNvPr>
          <p:cNvSpPr txBox="1">
            <a:spLocks noGrp="1"/>
          </p:cNvSpPr>
          <p:nvPr>
            <p:ph type="body" idx="1"/>
          </p:nvPr>
        </p:nvSpPr>
        <p:spPr>
          <a:xfrm>
            <a:off x="534600" y="2455021"/>
            <a:ext cx="6323400" cy="429525"/>
          </a:xfrm>
          <a:prstGeom prst="rect">
            <a:avLst/>
          </a:prstGeom>
        </p:spPr>
        <p:txBody>
          <a:bodyPr spcFirstLastPara="1" wrap="square" lIns="68569" tIns="68569" rIns="68569" bIns="68569" anchor="t" anchorCtr="0">
            <a:noAutofit/>
          </a:bodyPr>
          <a:lstStyle/>
          <a:p>
            <a:pPr indent="-276225">
              <a:buSzPts val="2200"/>
              <a:buChar char="●"/>
            </a:pPr>
            <a:r>
              <a:rPr lang="en" sz="1650"/>
              <a:t>Immutable (Unchangeable)</a:t>
            </a:r>
            <a:endParaRPr sz="1650"/>
          </a:p>
          <a:p>
            <a:pPr marL="0" indent="0">
              <a:buNone/>
            </a:pPr>
            <a:r>
              <a:rPr lang="en"/>
              <a:t>	</a:t>
            </a:r>
            <a:endParaRPr>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3" name="Google Shape;313;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var and val</a:t>
            </a:r>
          </a:p>
        </p:txBody>
      </p:sp>
      <p:sp>
        <p:nvSpPr>
          <p:cNvPr id="312" name="Google Shape;312;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314" name="Google Shape;314;p37"/>
          <p:cNvSpPr txBox="1"/>
          <p:nvPr/>
        </p:nvSpPr>
        <p:spPr>
          <a:xfrm>
            <a:off x="320719" y="2485106"/>
            <a:ext cx="3339000" cy="6165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500" b="1">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size = </a:t>
            </a:r>
            <a:r>
              <a:rPr lang="en" sz="1350">
                <a:solidFill>
                  <a:srgbClr val="C53929"/>
                </a:solidFill>
                <a:latin typeface="Consolas"/>
                <a:ea typeface="Consolas"/>
                <a:cs typeface="Consolas"/>
                <a:sym typeface="Consolas"/>
              </a:rPr>
              <a:t>1</a:t>
            </a:r>
            <a:endParaRPr sz="1350">
              <a:solidFill>
                <a:srgbClr val="C53929"/>
              </a:solidFill>
              <a:latin typeface="Consolas"/>
              <a:ea typeface="Consolas"/>
              <a:cs typeface="Consolas"/>
              <a:sym typeface="Consolas"/>
            </a:endParaRPr>
          </a:p>
          <a:p>
            <a:pPr>
              <a:lnSpc>
                <a:spcPct val="150000"/>
              </a:lnSpc>
              <a:buClr>
                <a:schemeClr val="dk1"/>
              </a:buClr>
              <a:buSzPts val="1100"/>
            </a:pPr>
            <a:r>
              <a:rPr lang="en" sz="1350">
                <a:solidFill>
                  <a:schemeClr val="dk1"/>
                </a:solidFill>
                <a:latin typeface="Consolas"/>
                <a:ea typeface="Consolas"/>
                <a:cs typeface="Consolas"/>
                <a:sym typeface="Consolas"/>
              </a:rPr>
              <a:t>size = </a:t>
            </a:r>
            <a:r>
              <a:rPr lang="en" sz="1350">
                <a:solidFill>
                  <a:srgbClr val="C53929"/>
                </a:solidFill>
                <a:latin typeface="Consolas"/>
                <a:ea typeface="Consolas"/>
                <a:cs typeface="Consolas"/>
                <a:sym typeface="Consolas"/>
              </a:rPr>
              <a:t>2</a:t>
            </a:r>
            <a:endParaRPr sz="1350">
              <a:solidFill>
                <a:srgbClr val="C53929"/>
              </a:solidFill>
              <a:latin typeface="Consolas"/>
              <a:ea typeface="Consolas"/>
              <a:cs typeface="Consolas"/>
              <a:sym typeface="Consolas"/>
            </a:endParaRPr>
          </a:p>
          <a:p>
            <a:endParaRPr sz="1350" b="1">
              <a:latin typeface="Consolas"/>
              <a:ea typeface="Consolas"/>
              <a:cs typeface="Consolas"/>
              <a:sym typeface="Consolas"/>
            </a:endParaRPr>
          </a:p>
        </p:txBody>
      </p:sp>
      <p:sp>
        <p:nvSpPr>
          <p:cNvPr id="315" name="Google Shape;315;p37"/>
          <p:cNvSpPr txBox="1"/>
          <p:nvPr/>
        </p:nvSpPr>
        <p:spPr>
          <a:xfrm>
            <a:off x="320719" y="3280575"/>
            <a:ext cx="488025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=&gt; Error: val cannot be reassigned</a:t>
            </a:r>
            <a:endParaRPr sz="1350">
              <a:solidFill>
                <a:srgbClr val="1155CC"/>
              </a:solidFill>
              <a:latin typeface="Consolas"/>
              <a:ea typeface="Consolas"/>
              <a:cs typeface="Consolas"/>
              <a:sym typeface="Consolas"/>
            </a:endParaRPr>
          </a:p>
          <a:p>
            <a:endParaRPr sz="1350">
              <a:latin typeface="Consolas"/>
              <a:ea typeface="Consolas"/>
              <a:cs typeface="Consolas"/>
              <a:sym typeface="Consolas"/>
            </a:endParaRPr>
          </a:p>
        </p:txBody>
      </p:sp>
      <p:sp>
        <p:nvSpPr>
          <p:cNvPr id="7" name="Google Shape;311;p37">
            <a:extLst>
              <a:ext uri="{FF2B5EF4-FFF2-40B4-BE49-F238E27FC236}">
                <a16:creationId xmlns:a16="http://schemas.microsoft.com/office/drawing/2014/main" id="{FE3AA222-B53B-0798-E35E-6BA40E9FF16D}"/>
              </a:ext>
            </a:extLst>
          </p:cNvPr>
          <p:cNvSpPr txBox="1">
            <a:spLocks noGrp="1"/>
          </p:cNvSpPr>
          <p:nvPr>
            <p:ph type="body" idx="1"/>
          </p:nvPr>
        </p:nvSpPr>
        <p:spPr>
          <a:xfrm>
            <a:off x="320719" y="1696256"/>
            <a:ext cx="6390450" cy="788850"/>
          </a:xfrm>
          <a:prstGeom prst="rect">
            <a:avLst/>
          </a:prstGeom>
        </p:spPr>
        <p:txBody>
          <a:bodyPr spcFirstLastPara="1" wrap="square" lIns="68569" tIns="68569" rIns="68569" bIns="68569" anchor="t" anchorCtr="0">
            <a:noAutofit/>
          </a:bodyPr>
          <a:lstStyle/>
          <a:p>
            <a:pPr marL="0" indent="0">
              <a:lnSpc>
                <a:spcPct val="150000"/>
              </a:lnSpc>
              <a:spcBef>
                <a:spcPts val="0"/>
              </a:spcBef>
              <a:buNone/>
            </a:pPr>
            <a:r>
              <a:rPr lang="en" sz="1575" b="1">
                <a:solidFill>
                  <a:srgbClr val="3F51B5"/>
                </a:solidFill>
                <a:latin typeface="Consolas"/>
                <a:ea typeface="Consolas"/>
                <a:cs typeface="Consolas"/>
                <a:sym typeface="Consolas"/>
              </a:rPr>
              <a:t>var</a:t>
            </a:r>
            <a:r>
              <a:rPr lang="en" sz="1350" b="1">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count = </a:t>
            </a:r>
            <a:r>
              <a:rPr lang="en" sz="1350">
                <a:solidFill>
                  <a:srgbClr val="C53929"/>
                </a:solidFill>
                <a:latin typeface="Consolas"/>
                <a:ea typeface="Consolas"/>
                <a:cs typeface="Consolas"/>
                <a:sym typeface="Consolas"/>
              </a:rPr>
              <a:t>1</a:t>
            </a:r>
            <a:endParaRPr sz="1350">
              <a:solidFill>
                <a:srgbClr val="C53929"/>
              </a:solidFill>
              <a:latin typeface="Consolas"/>
              <a:ea typeface="Consolas"/>
              <a:cs typeface="Consolas"/>
              <a:sym typeface="Consolas"/>
            </a:endParaRPr>
          </a:p>
          <a:p>
            <a:pPr marL="0" indent="0">
              <a:lnSpc>
                <a:spcPct val="150000"/>
              </a:lnSpc>
              <a:spcBef>
                <a:spcPts val="0"/>
              </a:spcBef>
              <a:buNone/>
            </a:pPr>
            <a:r>
              <a:rPr lang="en" sz="1350">
                <a:solidFill>
                  <a:schemeClr val="dk1"/>
                </a:solidFill>
                <a:latin typeface="Consolas"/>
                <a:ea typeface="Consolas"/>
                <a:cs typeface="Consolas"/>
                <a:sym typeface="Consolas"/>
              </a:rPr>
              <a:t>count = 2</a:t>
            </a:r>
            <a:endParaRPr sz="1350">
              <a:solidFill>
                <a:schemeClr val="dk1"/>
              </a:solidFill>
              <a:latin typeface="Consolas"/>
              <a:ea typeface="Consolas"/>
              <a:cs typeface="Consolas"/>
              <a:sym typeface="Consolas"/>
            </a:endParaRPr>
          </a:p>
          <a:p>
            <a:pPr indent="0">
              <a:lnSpc>
                <a:spcPct val="150000"/>
              </a:lnSpc>
              <a:spcBef>
                <a:spcPts val="0"/>
              </a:spcBef>
              <a:buNone/>
            </a:pPr>
            <a:endParaRPr sz="1350">
              <a:latin typeface="Consolas"/>
              <a:ea typeface="Consolas"/>
              <a:cs typeface="Consolas"/>
              <a:sym typeface="Consolas"/>
            </a:endParaRPr>
          </a:p>
          <a:p>
            <a:pPr marL="0" indent="0">
              <a:lnSpc>
                <a:spcPct val="150000"/>
              </a:lnSpc>
              <a:spcBef>
                <a:spcPts val="0"/>
              </a:spcBef>
              <a:buNone/>
            </a:pPr>
            <a:endParaRPr sz="1350">
              <a:latin typeface="Consolas"/>
              <a:ea typeface="Consolas"/>
              <a:cs typeface="Consolas"/>
              <a:sym typeface="Consolas"/>
            </a:endParaRPr>
          </a:p>
          <a:p>
            <a:pPr marL="0" indent="0">
              <a:lnSpc>
                <a:spcPct val="150000"/>
              </a:lnSpc>
              <a:spcBef>
                <a:spcPts val="0"/>
              </a:spcBef>
              <a:buNone/>
            </a:pPr>
            <a:endParaRPr sz="1500">
              <a:latin typeface="Consolas"/>
              <a:ea typeface="Consolas"/>
              <a:cs typeface="Consolas"/>
              <a:sym typeface="Consolas"/>
            </a:endParaRPr>
          </a:p>
          <a:p>
            <a:pPr indent="0">
              <a:lnSpc>
                <a:spcPct val="150000"/>
              </a:lnSpc>
              <a:spcBef>
                <a:spcPts val="0"/>
              </a:spcBef>
              <a:buNone/>
            </a:pPr>
            <a:endParaRPr sz="1500">
              <a:latin typeface="Consolas"/>
              <a:ea typeface="Consolas"/>
              <a:cs typeface="Consolas"/>
              <a:sym typeface="Consolas"/>
            </a:endParaRPr>
          </a:p>
          <a:p>
            <a:pPr marL="0" indent="0">
              <a:lnSpc>
                <a:spcPct val="150000"/>
              </a:lnSpc>
              <a:spcBef>
                <a:spcPts val="0"/>
              </a:spcBef>
              <a:buNone/>
            </a:pPr>
            <a:endParaRPr sz="1500">
              <a:latin typeface="Consolas"/>
              <a:ea typeface="Consolas"/>
              <a:cs typeface="Consolas"/>
              <a:sym typeface="Consolas"/>
            </a:endParaRPr>
          </a:p>
          <a:p>
            <a:pPr marL="0" indent="0">
              <a:lnSpc>
                <a:spcPct val="150000"/>
              </a:lnSpc>
              <a:spcBef>
                <a:spcPts val="0"/>
              </a:spcBef>
              <a:buNone/>
            </a:pPr>
            <a:endParaRPr sz="15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Get started</a:t>
            </a:r>
          </a:p>
        </p:txBody>
      </p:sp>
      <p:sp>
        <p:nvSpPr>
          <p:cNvPr id="74" name="Google Shape;74;p1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Conditionals</a:t>
            </a:r>
          </a:p>
        </p:txBody>
      </p:sp>
      <p:sp>
        <p:nvSpPr>
          <p:cNvPr id="321" name="Google Shape;321;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Control flow</a:t>
            </a:r>
          </a:p>
        </p:txBody>
      </p:sp>
      <p:sp>
        <p:nvSpPr>
          <p:cNvPr id="326" name="Google Shape;326;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28" name="Google Shape;328;p39"/>
          <p:cNvSpPr txBox="1"/>
          <p:nvPr/>
        </p:nvSpPr>
        <p:spPr>
          <a:xfrm>
            <a:off x="233775" y="1731225"/>
            <a:ext cx="6095250" cy="1910700"/>
          </a:xfrm>
          <a:prstGeom prst="rect">
            <a:avLst/>
          </a:prstGeom>
          <a:noFill/>
          <a:ln>
            <a:noFill/>
          </a:ln>
        </p:spPr>
        <p:txBody>
          <a:bodyPr spcFirstLastPara="1" wrap="square" lIns="68569" tIns="68569" rIns="68569" bIns="68569" anchor="t" anchorCtr="0">
            <a:noAutofit/>
          </a:bodyPr>
          <a:lstStyle/>
          <a:p>
            <a:pPr marL="57150" marR="57150">
              <a:lnSpc>
                <a:spcPct val="115000"/>
              </a:lnSpc>
            </a:pPr>
            <a:r>
              <a:rPr lang="en" sz="1650">
                <a:solidFill>
                  <a:srgbClr val="333333"/>
                </a:solidFill>
                <a:highlight>
                  <a:srgbClr val="FFFFFF"/>
                </a:highlight>
                <a:latin typeface="Roboto"/>
                <a:ea typeface="Roboto"/>
                <a:cs typeface="Roboto"/>
                <a:sym typeface="Roboto"/>
              </a:rPr>
              <a:t>Kotlin features several ways to implement conditional logic:</a:t>
            </a:r>
            <a:r>
              <a:rPr lang="en" sz="1350">
                <a:solidFill>
                  <a:srgbClr val="333333"/>
                </a:solidFill>
                <a:highlight>
                  <a:srgbClr val="FFFFFF"/>
                </a:highlight>
                <a:latin typeface="Roboto"/>
                <a:ea typeface="Roboto"/>
                <a:cs typeface="Roboto"/>
                <a:sym typeface="Roboto"/>
              </a:rPr>
              <a:t> </a:t>
            </a:r>
            <a:endParaRPr sz="1350">
              <a:solidFill>
                <a:srgbClr val="333333"/>
              </a:solidFill>
              <a:highlight>
                <a:srgbClr val="FFFFFF"/>
              </a:highlight>
              <a:latin typeface="Roboto"/>
              <a:ea typeface="Roboto"/>
              <a:cs typeface="Roboto"/>
              <a:sym typeface="Roboto"/>
            </a:endParaRPr>
          </a:p>
          <a:p>
            <a:pPr marL="342900" marR="57150" indent="-276225">
              <a:lnSpc>
                <a:spcPct val="150000"/>
              </a:lnSpc>
              <a:spcBef>
                <a:spcPts val="750"/>
              </a:spcBef>
              <a:buClr>
                <a:srgbClr val="333333"/>
              </a:buClr>
              <a:buSzPts val="2200"/>
              <a:buFont typeface="Roboto"/>
              <a:buChar char="●"/>
            </a:pPr>
            <a:r>
              <a:rPr lang="en" sz="1650">
                <a:solidFill>
                  <a:srgbClr val="333333"/>
                </a:solidFill>
                <a:highlight>
                  <a:srgbClr val="FFFFFF"/>
                </a:highlight>
                <a:latin typeface="Roboto"/>
                <a:ea typeface="Roboto"/>
                <a:cs typeface="Roboto"/>
                <a:sym typeface="Roboto"/>
              </a:rPr>
              <a:t>If/Else statements</a:t>
            </a:r>
            <a:endParaRPr sz="1650">
              <a:solidFill>
                <a:srgbClr val="333333"/>
              </a:solidFill>
              <a:highlight>
                <a:srgbClr val="FFFFFF"/>
              </a:highlight>
              <a:latin typeface="Roboto"/>
              <a:ea typeface="Roboto"/>
              <a:cs typeface="Roboto"/>
              <a:sym typeface="Roboto"/>
            </a:endParaRPr>
          </a:p>
          <a:p>
            <a:pPr marL="342900" marR="57150" indent="-276225">
              <a:lnSpc>
                <a:spcPct val="150000"/>
              </a:lnSpc>
              <a:buClr>
                <a:srgbClr val="333333"/>
              </a:buClr>
              <a:buSzPts val="2200"/>
              <a:buFont typeface="Roboto"/>
              <a:buChar char="●"/>
            </a:pPr>
            <a:r>
              <a:rPr lang="en" sz="1650">
                <a:solidFill>
                  <a:srgbClr val="333333"/>
                </a:solidFill>
                <a:highlight>
                  <a:srgbClr val="FFFFFF"/>
                </a:highlight>
                <a:latin typeface="Roboto"/>
                <a:ea typeface="Roboto"/>
                <a:cs typeface="Roboto"/>
                <a:sym typeface="Roboto"/>
              </a:rPr>
              <a:t>When statements</a:t>
            </a:r>
            <a:endParaRPr sz="1650">
              <a:solidFill>
                <a:srgbClr val="333333"/>
              </a:solidFill>
              <a:highlight>
                <a:srgbClr val="FFFFFF"/>
              </a:highlight>
              <a:latin typeface="Roboto"/>
              <a:ea typeface="Roboto"/>
              <a:cs typeface="Roboto"/>
              <a:sym typeface="Roboto"/>
            </a:endParaRPr>
          </a:p>
          <a:p>
            <a:pPr marL="342900" marR="57150" indent="-276225">
              <a:lnSpc>
                <a:spcPct val="150000"/>
              </a:lnSpc>
              <a:buClr>
                <a:srgbClr val="333333"/>
              </a:buClr>
              <a:buSzPts val="2200"/>
              <a:buFont typeface="Roboto"/>
              <a:buChar char="●"/>
            </a:pPr>
            <a:r>
              <a:rPr lang="en" sz="1650">
                <a:solidFill>
                  <a:srgbClr val="333333"/>
                </a:solidFill>
                <a:highlight>
                  <a:srgbClr val="FFFFFF"/>
                </a:highlight>
                <a:latin typeface="Roboto"/>
                <a:ea typeface="Roboto"/>
                <a:cs typeface="Roboto"/>
                <a:sym typeface="Roboto"/>
              </a:rPr>
              <a:t>For loops</a:t>
            </a:r>
            <a:endParaRPr sz="1650">
              <a:solidFill>
                <a:srgbClr val="333333"/>
              </a:solidFill>
              <a:highlight>
                <a:srgbClr val="FFFFFF"/>
              </a:highlight>
              <a:latin typeface="Roboto"/>
              <a:ea typeface="Roboto"/>
              <a:cs typeface="Roboto"/>
              <a:sym typeface="Roboto"/>
            </a:endParaRPr>
          </a:p>
          <a:p>
            <a:pPr marL="342900" marR="57150" indent="-276225">
              <a:lnSpc>
                <a:spcPct val="150000"/>
              </a:lnSpc>
              <a:buClr>
                <a:srgbClr val="333333"/>
              </a:buClr>
              <a:buSzPts val="2200"/>
              <a:buFont typeface="Roboto"/>
              <a:buChar char="●"/>
            </a:pPr>
            <a:r>
              <a:rPr lang="en" sz="1650">
                <a:solidFill>
                  <a:srgbClr val="333333"/>
                </a:solidFill>
                <a:highlight>
                  <a:srgbClr val="FFFFFF"/>
                </a:highlight>
                <a:latin typeface="Roboto"/>
                <a:ea typeface="Roboto"/>
                <a:cs typeface="Roboto"/>
                <a:sym typeface="Roboto"/>
              </a:rPr>
              <a:t>While loops</a:t>
            </a:r>
            <a:endParaRPr sz="1650">
              <a:solidFill>
                <a:srgbClr val="333333"/>
              </a:solidFill>
              <a:highlight>
                <a:srgbClr val="FFFFFF"/>
              </a:highlight>
              <a:latin typeface="Roboto"/>
              <a:ea typeface="Roboto"/>
              <a:cs typeface="Roboto"/>
              <a:sym typeface="Roboto"/>
            </a:endParaRPr>
          </a:p>
          <a:p>
            <a:pPr>
              <a:buClr>
                <a:schemeClr val="dk1"/>
              </a:buClr>
              <a:buSzPts val="1100"/>
            </a:pPr>
            <a:endParaRPr sz="1050">
              <a:latin typeface="Roboto"/>
              <a:ea typeface="Roboto"/>
              <a:cs typeface="Roboto"/>
              <a:sym typeface="Roboto"/>
            </a:endParaRPr>
          </a:p>
          <a:p>
            <a:endParaRPr sz="105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5" name="Google Shape;335;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if/else statements</a:t>
            </a:r>
          </a:p>
        </p:txBody>
      </p:sp>
      <p:sp>
        <p:nvSpPr>
          <p:cNvPr id="334" name="Google Shape;334;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36" name="Google Shape;336;p40"/>
          <p:cNvSpPr/>
          <p:nvPr/>
        </p:nvSpPr>
        <p:spPr>
          <a:xfrm>
            <a:off x="202106" y="3508163"/>
            <a:ext cx="2453400" cy="510525"/>
          </a:xfrm>
          <a:prstGeom prst="rect">
            <a:avLst/>
          </a:prstGeom>
          <a:noFill/>
          <a:ln>
            <a:noFill/>
          </a:ln>
        </p:spPr>
        <p:txBody>
          <a:bodyPr spcFirstLastPara="1" wrap="square" lIns="68569" tIns="68569" rIns="68569" bIns="68569" anchor="ctr" anchorCtr="0">
            <a:noAutofit/>
          </a:bodyPr>
          <a:lstStyle/>
          <a:p>
            <a:r>
              <a:rPr lang="en" sz="1350">
                <a:solidFill>
                  <a:srgbClr val="1155CC"/>
                </a:solidFill>
                <a:latin typeface="Consolas"/>
                <a:ea typeface="Consolas"/>
                <a:cs typeface="Consolas"/>
                <a:sym typeface="Consolas"/>
              </a:rPr>
              <a:t>=&gt; Not enough cups!</a:t>
            </a:r>
            <a:endParaRPr sz="1350">
              <a:solidFill>
                <a:srgbClr val="1155CC"/>
              </a:solidFill>
              <a:latin typeface="Consolas"/>
              <a:ea typeface="Consolas"/>
              <a:cs typeface="Consolas"/>
              <a:sym typeface="Consolas"/>
            </a:endParaRPr>
          </a:p>
        </p:txBody>
      </p:sp>
      <p:sp>
        <p:nvSpPr>
          <p:cNvPr id="337" name="Google Shape;337;p40"/>
          <p:cNvSpPr txBox="1"/>
          <p:nvPr/>
        </p:nvSpPr>
        <p:spPr>
          <a:xfrm>
            <a:off x="231488" y="2157938"/>
            <a:ext cx="4447800" cy="1673550"/>
          </a:xfrm>
          <a:prstGeom prst="rect">
            <a:avLst/>
          </a:prstGeom>
          <a:noFill/>
          <a:ln>
            <a:noFill/>
          </a:ln>
        </p:spPr>
        <p:txBody>
          <a:bodyPr spcFirstLastPara="1" wrap="square" lIns="68569" tIns="68569" rIns="68569" bIns="68569" anchor="t" anchorCtr="0">
            <a:noAutofit/>
          </a:bodyPr>
          <a:lstStyle/>
          <a:p>
            <a:pPr>
              <a:lnSpc>
                <a:spcPct val="115000"/>
              </a:lnSpc>
              <a:spcBef>
                <a:spcPts val="225"/>
              </a:spcBef>
            </a:pPr>
            <a:r>
              <a:rPr lang="en" sz="1350" b="1">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(numberOfCups &gt; numberOfPlates) {</a:t>
            </a:r>
            <a:endParaRPr sz="1350">
              <a:solidFill>
                <a:srgbClr val="37474F"/>
              </a:solidFill>
              <a:latin typeface="Consolas"/>
              <a:ea typeface="Consolas"/>
              <a:cs typeface="Consolas"/>
              <a:sym typeface="Consolas"/>
            </a:endParaRPr>
          </a:p>
          <a:p>
            <a:pPr>
              <a:lnSpc>
                <a:spcPct val="115000"/>
              </a:lnSpc>
              <a:spcBef>
                <a:spcPts val="225"/>
              </a:spcBef>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"Too many cups!"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225"/>
              </a:spcBef>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lnSpc>
                <a:spcPct val="115000"/>
              </a:lnSpc>
              <a:spcBef>
                <a:spcPts val="225"/>
              </a:spcBef>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"Not enough cups!"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a:t>
            </a:r>
            <a:endParaRPr sz="1350" b="1">
              <a:solidFill>
                <a:schemeClr val="dk1"/>
              </a:solidFill>
              <a:highlight>
                <a:schemeClr val="lt1"/>
              </a:highlight>
              <a:latin typeface="Consolas"/>
              <a:ea typeface="Consolas"/>
              <a:cs typeface="Consolas"/>
              <a:sym typeface="Consolas"/>
            </a:endParaRPr>
          </a:p>
        </p:txBody>
      </p:sp>
      <p:sp>
        <p:nvSpPr>
          <p:cNvPr id="7" name="Google Shape;333;p40">
            <a:extLst>
              <a:ext uri="{FF2B5EF4-FFF2-40B4-BE49-F238E27FC236}">
                <a16:creationId xmlns:a16="http://schemas.microsoft.com/office/drawing/2014/main" id="{2DFF8B05-A8E4-514D-BD0A-2BF7805EB839}"/>
              </a:ext>
            </a:extLst>
          </p:cNvPr>
          <p:cNvSpPr txBox="1">
            <a:spLocks noGrp="1"/>
          </p:cNvSpPr>
          <p:nvPr>
            <p:ph type="body" idx="1"/>
          </p:nvPr>
        </p:nvSpPr>
        <p:spPr>
          <a:xfrm>
            <a:off x="229538" y="1459313"/>
            <a:ext cx="6390450" cy="601650"/>
          </a:xfrm>
          <a:prstGeom prst="rect">
            <a:avLst/>
          </a:prstGeom>
        </p:spPr>
        <p:txBody>
          <a:bodyPr spcFirstLastPara="1" wrap="square" lIns="68569" tIns="68569" rIns="68569" bIns="68569" anchor="t" anchorCtr="0">
            <a:noAutofit/>
          </a:bodyPr>
          <a:lstStyle/>
          <a:p>
            <a:pPr marL="0" indent="0">
              <a:spcBef>
                <a:spcPts val="225"/>
              </a:spcBef>
              <a:buNone/>
            </a:pPr>
            <a:r>
              <a:rPr lang="en" sz="1350">
                <a:solidFill>
                  <a:srgbClr val="3F51B5"/>
                </a:solidFill>
                <a:highlight>
                  <a:srgbClr val="FFFFFF"/>
                </a:highlight>
                <a:latin typeface="Consolas"/>
                <a:ea typeface="Consolas"/>
                <a:cs typeface="Consolas"/>
                <a:sym typeface="Consolas"/>
              </a:rPr>
              <a:t>val</a:t>
            </a:r>
            <a:r>
              <a:rPr lang="en" sz="1350">
                <a:highlight>
                  <a:srgbClr val="FFFFFF"/>
                </a:highlight>
                <a:latin typeface="Consolas"/>
                <a:ea typeface="Consolas"/>
                <a:cs typeface="Consolas"/>
                <a:sym typeface="Consolas"/>
              </a:rPr>
              <a:t> </a:t>
            </a:r>
            <a:r>
              <a:rPr lang="en" sz="1350">
                <a:solidFill>
                  <a:schemeClr val="dk1"/>
                </a:solidFill>
                <a:latin typeface="Consolas"/>
                <a:ea typeface="Consolas"/>
                <a:cs typeface="Consolas"/>
                <a:sym typeface="Consolas"/>
              </a:rPr>
              <a:t>numberOfCups</a:t>
            </a:r>
            <a:r>
              <a:rPr lang="en" sz="1350">
                <a:highlight>
                  <a:srgbClr val="FFFFFF"/>
                </a:highlight>
                <a:latin typeface="Consolas"/>
                <a:ea typeface="Consolas"/>
                <a:cs typeface="Consolas"/>
                <a:sym typeface="Consolas"/>
              </a:rPr>
              <a:t> = </a:t>
            </a:r>
            <a:r>
              <a:rPr lang="en" sz="1350">
                <a:solidFill>
                  <a:srgbClr val="C53929"/>
                </a:solidFill>
                <a:highlight>
                  <a:srgbClr val="FFFFFF"/>
                </a:highlight>
                <a:latin typeface="Consolas"/>
                <a:ea typeface="Consolas"/>
                <a:cs typeface="Consolas"/>
                <a:sym typeface="Consolas"/>
              </a:rPr>
              <a:t>30</a:t>
            </a:r>
            <a:endParaRPr sz="1350">
              <a:solidFill>
                <a:srgbClr val="C53929"/>
              </a:solidFill>
              <a:highlight>
                <a:srgbClr val="FFFFFF"/>
              </a:highlight>
              <a:latin typeface="Consolas"/>
              <a:ea typeface="Consolas"/>
              <a:cs typeface="Consolas"/>
              <a:sym typeface="Consolas"/>
            </a:endParaRPr>
          </a:p>
          <a:p>
            <a:pPr marL="0" indent="0">
              <a:spcBef>
                <a:spcPts val="225"/>
              </a:spcBef>
              <a:buNone/>
            </a:pPr>
            <a:r>
              <a:rPr lang="en" sz="1350">
                <a:solidFill>
                  <a:srgbClr val="3F51B5"/>
                </a:solidFill>
                <a:highlight>
                  <a:srgbClr val="FFFFFF"/>
                </a:highlight>
                <a:latin typeface="Consolas"/>
                <a:ea typeface="Consolas"/>
                <a:cs typeface="Consolas"/>
                <a:sym typeface="Consolas"/>
              </a:rPr>
              <a:t>val</a:t>
            </a:r>
            <a:r>
              <a:rPr lang="en" sz="1350">
                <a:highlight>
                  <a:srgbClr val="FFFFFF"/>
                </a:highlight>
                <a:latin typeface="Consolas"/>
                <a:ea typeface="Consolas"/>
                <a:cs typeface="Consolas"/>
                <a:sym typeface="Consolas"/>
              </a:rPr>
              <a:t> numberOfPlates = </a:t>
            </a:r>
            <a:r>
              <a:rPr lang="en" sz="1350">
                <a:solidFill>
                  <a:srgbClr val="C53929"/>
                </a:solidFill>
                <a:highlight>
                  <a:srgbClr val="FFFFFF"/>
                </a:highlight>
                <a:latin typeface="Consolas"/>
                <a:ea typeface="Consolas"/>
                <a:cs typeface="Consolas"/>
                <a:sym typeface="Consolas"/>
              </a:rPr>
              <a:t>50</a:t>
            </a:r>
            <a:endParaRPr sz="1350">
              <a:solidFill>
                <a:srgbClr val="C53929"/>
              </a:solidFill>
              <a:highlight>
                <a:srgbClr val="FFFFFF"/>
              </a:highlight>
              <a:latin typeface="Consolas"/>
              <a:ea typeface="Consolas"/>
              <a:cs typeface="Consolas"/>
              <a:sym typeface="Consolas"/>
            </a:endParaRPr>
          </a:p>
          <a:p>
            <a:pPr marL="0" indent="0">
              <a:spcBef>
                <a:spcPts val="225"/>
              </a:spcBef>
              <a:buNone/>
            </a:pP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4" name="Google Shape;344;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if statement with multiple cases</a:t>
            </a:r>
          </a:p>
        </p:txBody>
      </p:sp>
      <p:sp>
        <p:nvSpPr>
          <p:cNvPr id="343" name="Google Shape;343;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45" name="Google Shape;345;p41"/>
          <p:cNvSpPr txBox="1"/>
          <p:nvPr/>
        </p:nvSpPr>
        <p:spPr>
          <a:xfrm>
            <a:off x="231638" y="3631163"/>
            <a:ext cx="5006925" cy="295200"/>
          </a:xfrm>
          <a:prstGeom prst="rect">
            <a:avLst/>
          </a:prstGeom>
          <a:noFill/>
          <a:ln>
            <a:noFill/>
          </a:ln>
        </p:spPr>
        <p:txBody>
          <a:bodyPr spcFirstLastPara="1" wrap="square" lIns="68569" tIns="68569" rIns="68569" bIns="68569" anchor="t" anchorCtr="0">
            <a:noAutofit/>
          </a:bodyPr>
          <a:lstStyle/>
          <a:p>
            <a:pPr>
              <a:spcAft>
                <a:spcPts val="450"/>
              </a:spcAft>
              <a:buClr>
                <a:schemeClr val="dk1"/>
              </a:buClr>
              <a:buSzPts val="1100"/>
            </a:pPr>
            <a:r>
              <a:rPr lang="en" sz="1350">
                <a:solidFill>
                  <a:srgbClr val="1155CC"/>
                </a:solidFill>
                <a:latin typeface="Consolas"/>
                <a:ea typeface="Consolas"/>
                <a:cs typeface="Consolas"/>
                <a:sym typeface="Consolas"/>
              </a:rPr>
              <a:t>⇒ Large group of people!</a:t>
            </a:r>
            <a:endParaRPr sz="1350">
              <a:latin typeface="Consolas"/>
              <a:ea typeface="Consolas"/>
              <a:cs typeface="Consolas"/>
              <a:sym typeface="Consolas"/>
            </a:endParaRPr>
          </a:p>
        </p:txBody>
      </p:sp>
      <p:sp>
        <p:nvSpPr>
          <p:cNvPr id="7" name="Google Shape;342;p41">
            <a:extLst>
              <a:ext uri="{FF2B5EF4-FFF2-40B4-BE49-F238E27FC236}">
                <a16:creationId xmlns:a16="http://schemas.microsoft.com/office/drawing/2014/main" id="{DBE435AF-8ED9-9C72-DBBF-30F5F46AAB28}"/>
              </a:ext>
            </a:extLst>
          </p:cNvPr>
          <p:cNvSpPr txBox="1">
            <a:spLocks noGrp="1"/>
          </p:cNvSpPr>
          <p:nvPr>
            <p:ph type="body" idx="1"/>
          </p:nvPr>
        </p:nvSpPr>
        <p:spPr>
          <a:xfrm>
            <a:off x="233775" y="1458843"/>
            <a:ext cx="6299100" cy="1849500"/>
          </a:xfrm>
          <a:prstGeom prst="rect">
            <a:avLst/>
          </a:prstGeom>
        </p:spPr>
        <p:txBody>
          <a:bodyPr spcFirstLastPara="1" wrap="square" lIns="68569" tIns="68569" rIns="68569" bIns="68569" anchor="t" anchorCtr="0">
            <a:noAutofit/>
          </a:bodyPr>
          <a:lstStyle/>
          <a:p>
            <a:pPr marL="0" indent="0">
              <a:spcBef>
                <a:spcPts val="225"/>
              </a:spcBef>
              <a:buClr>
                <a:schemeClr val="dk1"/>
              </a:buClr>
              <a:buSzPts val="1100"/>
              <a:buNone/>
            </a:pPr>
            <a:r>
              <a:rPr lang="en" sz="1350">
                <a:solidFill>
                  <a:srgbClr val="3F51B5"/>
                </a:solidFill>
                <a:highlight>
                  <a:schemeClr val="lt1"/>
                </a:highlight>
                <a:latin typeface="Consolas"/>
                <a:ea typeface="Consolas"/>
                <a:cs typeface="Consolas"/>
                <a:sym typeface="Consolas"/>
              </a:rPr>
              <a:t>val</a:t>
            </a:r>
            <a:r>
              <a:rPr lang="en" sz="1350">
                <a:solidFill>
                  <a:schemeClr val="dk1"/>
                </a:solidFill>
                <a:highlight>
                  <a:schemeClr val="lt1"/>
                </a:highlight>
                <a:latin typeface="Consolas"/>
                <a:ea typeface="Consolas"/>
                <a:cs typeface="Consolas"/>
                <a:sym typeface="Consolas"/>
              </a:rPr>
              <a:t> </a:t>
            </a:r>
            <a:r>
              <a:rPr lang="en" sz="1350">
                <a:solidFill>
                  <a:srgbClr val="37474F"/>
                </a:solidFill>
                <a:latin typeface="Consolas"/>
                <a:ea typeface="Consolas"/>
                <a:cs typeface="Consolas"/>
                <a:sym typeface="Consolas"/>
              </a:rPr>
              <a:t>guests</a:t>
            </a:r>
            <a:r>
              <a:rPr lang="en" sz="1350">
                <a:solidFill>
                  <a:schemeClr val="dk1"/>
                </a:solidFill>
                <a:highlight>
                  <a:schemeClr val="lt1"/>
                </a:highlight>
                <a:latin typeface="Consolas"/>
                <a:ea typeface="Consolas"/>
                <a:cs typeface="Consolas"/>
                <a:sym typeface="Consolas"/>
              </a:rPr>
              <a:t> = </a:t>
            </a:r>
            <a:r>
              <a:rPr lang="en" sz="1350">
                <a:solidFill>
                  <a:srgbClr val="C53929"/>
                </a:solidFill>
                <a:highlight>
                  <a:schemeClr val="lt1"/>
                </a:highlight>
                <a:latin typeface="Consolas"/>
                <a:ea typeface="Consolas"/>
                <a:cs typeface="Consolas"/>
                <a:sym typeface="Consolas"/>
              </a:rPr>
              <a:t>30</a:t>
            </a:r>
            <a:endParaRPr sz="1350" b="1">
              <a:solidFill>
                <a:srgbClr val="3F51B5"/>
              </a:solidFill>
              <a:latin typeface="Consolas"/>
              <a:ea typeface="Consolas"/>
              <a:cs typeface="Consolas"/>
              <a:sym typeface="Consolas"/>
            </a:endParaRPr>
          </a:p>
          <a:p>
            <a:pPr marL="0" indent="0">
              <a:spcBef>
                <a:spcPts val="225"/>
              </a:spcBef>
              <a:buNone/>
            </a:pPr>
            <a:r>
              <a:rPr lang="en" sz="1350" b="1">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(guests ==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"No guests"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else</a:t>
            </a:r>
            <a:r>
              <a:rPr lang="en" sz="1350" b="1">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(guests &lt; </a:t>
            </a:r>
            <a:r>
              <a:rPr lang="en" sz="1350">
                <a:solidFill>
                  <a:srgbClr val="C53929"/>
                </a:solidFill>
                <a:latin typeface="Consolas"/>
                <a:ea typeface="Consolas"/>
                <a:cs typeface="Consolas"/>
                <a:sym typeface="Consolas"/>
              </a:rPr>
              <a:t>20</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"Small group of people"</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"Large group of people!"</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225"/>
              </a:spcBef>
              <a:buNone/>
            </a:pPr>
            <a:r>
              <a:rPr lang="en" sz="1350">
                <a:solidFill>
                  <a:srgbClr val="37474F"/>
                </a:solidFill>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a:spcBef>
                <a:spcPts val="225"/>
              </a:spcBef>
              <a:buNone/>
            </a:pPr>
            <a:endParaRPr sz="1350">
              <a:solidFill>
                <a:schemeClr val="dk1"/>
              </a:solidFill>
              <a:highlight>
                <a:srgbClr val="FFFFFF"/>
              </a:highlight>
              <a:latin typeface="Consolas"/>
              <a:ea typeface="Consolas"/>
              <a:cs typeface="Consolas"/>
              <a:sym typeface="Consolas"/>
            </a:endParaRPr>
          </a:p>
          <a:p>
            <a:pPr indent="0">
              <a:spcBef>
                <a:spcPts val="225"/>
              </a:spcBef>
              <a:buNone/>
            </a:pP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2" name="Google Shape;352;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Ranges</a:t>
            </a:r>
          </a:p>
        </p:txBody>
      </p:sp>
      <p:sp>
        <p:nvSpPr>
          <p:cNvPr id="351" name="Google Shape;351;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53" name="Google Shape;353;p42"/>
          <p:cNvSpPr txBox="1"/>
          <p:nvPr/>
        </p:nvSpPr>
        <p:spPr>
          <a:xfrm>
            <a:off x="230615" y="2523658"/>
            <a:ext cx="5313825" cy="52695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Ranges are bounded</a:t>
            </a:r>
            <a:endParaRPr sz="1650">
              <a:latin typeface="Roboto"/>
              <a:ea typeface="Roboto"/>
              <a:cs typeface="Roboto"/>
              <a:sym typeface="Roboto"/>
            </a:endParaRPr>
          </a:p>
        </p:txBody>
      </p:sp>
      <p:sp>
        <p:nvSpPr>
          <p:cNvPr id="354" name="Google Shape;354;p42"/>
          <p:cNvSpPr txBox="1"/>
          <p:nvPr/>
        </p:nvSpPr>
        <p:spPr>
          <a:xfrm>
            <a:off x="227781" y="2893125"/>
            <a:ext cx="5835375" cy="429525"/>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Objects within a range can be mutable or immutable</a:t>
            </a:r>
            <a:endParaRPr sz="1650">
              <a:latin typeface="Roboto"/>
              <a:ea typeface="Roboto"/>
              <a:cs typeface="Roboto"/>
              <a:sym typeface="Roboto"/>
            </a:endParaRPr>
          </a:p>
        </p:txBody>
      </p:sp>
      <p:sp>
        <p:nvSpPr>
          <p:cNvPr id="7" name="Google Shape;350;p42">
            <a:extLst>
              <a:ext uri="{FF2B5EF4-FFF2-40B4-BE49-F238E27FC236}">
                <a16:creationId xmlns:a16="http://schemas.microsoft.com/office/drawing/2014/main" id="{C8FB4ECB-3B2A-ED15-AAD4-3AE66B2C9A95}"/>
              </a:ext>
            </a:extLst>
          </p:cNvPr>
          <p:cNvSpPr txBox="1">
            <a:spLocks noGrp="1"/>
          </p:cNvSpPr>
          <p:nvPr>
            <p:ph type="body" idx="1"/>
          </p:nvPr>
        </p:nvSpPr>
        <p:spPr>
          <a:xfrm>
            <a:off x="229538" y="1811700"/>
            <a:ext cx="6390450" cy="731925"/>
          </a:xfrm>
          <a:prstGeom prst="rect">
            <a:avLst/>
          </a:prstGeom>
        </p:spPr>
        <p:txBody>
          <a:bodyPr spcFirstLastPara="1" wrap="square" lIns="68569" tIns="68569" rIns="68569" bIns="68569" anchor="t" anchorCtr="0">
            <a:noAutofit/>
          </a:bodyPr>
          <a:lstStyle/>
          <a:p>
            <a:pPr indent="-276225">
              <a:spcBef>
                <a:spcPts val="225"/>
              </a:spcBef>
              <a:buClr>
                <a:schemeClr val="dk1"/>
              </a:buClr>
              <a:buSzPts val="2200"/>
              <a:buChar char="●"/>
            </a:pPr>
            <a:r>
              <a:rPr lang="en" sz="1650">
                <a:solidFill>
                  <a:schemeClr val="dk1"/>
                </a:solidFill>
                <a:highlight>
                  <a:srgbClr val="FFFFFF"/>
                </a:highlight>
              </a:rPr>
              <a:t>Data type containing a span of comparable values (</a:t>
            </a:r>
            <a:r>
              <a:rPr lang="en" sz="1650">
                <a:solidFill>
                  <a:schemeClr val="dk1"/>
                </a:solidFill>
              </a:rPr>
              <a:t>e.g., integers from 1 to 100 inclusive)</a:t>
            </a:r>
            <a:endParaRPr sz="165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60" name="Google Shape;360;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Ranges in if/else statements</a:t>
            </a:r>
          </a:p>
        </p:txBody>
      </p:sp>
      <p:sp>
        <p:nvSpPr>
          <p:cNvPr id="359" name="Google Shape;359;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61" name="Google Shape;361;p43"/>
          <p:cNvSpPr/>
          <p:nvPr/>
        </p:nvSpPr>
        <p:spPr>
          <a:xfrm>
            <a:off x="241388" y="2843494"/>
            <a:ext cx="6126975" cy="510525"/>
          </a:xfrm>
          <a:prstGeom prst="rect">
            <a:avLst/>
          </a:prstGeom>
          <a:noFill/>
          <a:ln>
            <a:noFill/>
          </a:ln>
        </p:spPr>
        <p:txBody>
          <a:bodyPr spcFirstLastPara="1" wrap="square" lIns="68569" tIns="68569" rIns="68569" bIns="68569" anchor="ctr" anchorCtr="0">
            <a:noAutofit/>
          </a:bodyPr>
          <a:lstStyle/>
          <a:p>
            <a:r>
              <a:rPr lang="en" sz="1350">
                <a:solidFill>
                  <a:srgbClr val="1155CC"/>
                </a:solidFill>
                <a:latin typeface="Consolas"/>
                <a:ea typeface="Consolas"/>
                <a:cs typeface="Consolas"/>
                <a:sym typeface="Consolas"/>
              </a:rPr>
              <a:t>=&gt; 50</a:t>
            </a:r>
            <a:endParaRPr sz="1350">
              <a:solidFill>
                <a:srgbClr val="1155CC"/>
              </a:solidFill>
              <a:latin typeface="Consolas"/>
              <a:ea typeface="Consolas"/>
              <a:cs typeface="Consolas"/>
              <a:sym typeface="Consolas"/>
            </a:endParaRPr>
          </a:p>
        </p:txBody>
      </p:sp>
      <p:sp>
        <p:nvSpPr>
          <p:cNvPr id="362" name="Google Shape;362;p43"/>
          <p:cNvSpPr txBox="1"/>
          <p:nvPr/>
        </p:nvSpPr>
        <p:spPr>
          <a:xfrm>
            <a:off x="241388" y="1734019"/>
            <a:ext cx="4171050" cy="1219050"/>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numberOfStudents = </a:t>
            </a:r>
            <a:r>
              <a:rPr lang="en" sz="1350">
                <a:solidFill>
                  <a:srgbClr val="C53929"/>
                </a:solidFill>
                <a:latin typeface="Consolas"/>
                <a:ea typeface="Consolas"/>
                <a:cs typeface="Consolas"/>
                <a:sym typeface="Consolas"/>
              </a:rPr>
              <a:t>50</a:t>
            </a:r>
            <a:endParaRPr sz="1350">
              <a:solidFill>
                <a:srgbClr val="37474F"/>
              </a:solidFill>
              <a:latin typeface="Consolas"/>
              <a:ea typeface="Consolas"/>
              <a:cs typeface="Consolas"/>
              <a:sym typeface="Consolas"/>
            </a:endParaRPr>
          </a:p>
          <a:p>
            <a:pPr>
              <a:spcBef>
                <a:spcPts val="450"/>
              </a:spcBef>
            </a:pPr>
            <a:r>
              <a:rPr lang="en" sz="1350">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(numberOfStudents </a:t>
            </a:r>
            <a:r>
              <a:rPr lang="en" sz="1350">
                <a:solidFill>
                  <a:srgbClr val="3F51B5"/>
                </a:solidFill>
                <a:latin typeface="Consolas"/>
                <a:ea typeface="Consolas"/>
                <a:cs typeface="Consolas"/>
                <a:sym typeface="Consolas"/>
              </a:rPr>
              <a:t>in</a:t>
            </a:r>
            <a:r>
              <a:rPr lang="en" sz="1350">
                <a:solidFill>
                  <a:srgbClr val="37474F"/>
                </a:solidFill>
                <a:latin typeface="Consolas"/>
                <a:ea typeface="Consolas"/>
                <a:cs typeface="Consolas"/>
                <a:sym typeface="Consolas"/>
              </a:rPr>
              <a:t> </a:t>
            </a:r>
            <a:r>
              <a:rPr lang="en" sz="1350" b="1">
                <a:solidFill>
                  <a:srgbClr val="C53929"/>
                </a:solidFill>
                <a:latin typeface="Consolas"/>
                <a:ea typeface="Consolas"/>
                <a:cs typeface="Consolas"/>
                <a:sym typeface="Consolas"/>
              </a:rPr>
              <a:t>1</a:t>
            </a:r>
            <a:r>
              <a:rPr lang="en" sz="1350" b="1">
                <a:solidFill>
                  <a:srgbClr val="37474F"/>
                </a:solidFill>
                <a:latin typeface="Consolas"/>
                <a:ea typeface="Consolas"/>
                <a:cs typeface="Consolas"/>
                <a:sym typeface="Consolas"/>
              </a:rPr>
              <a:t>..</a:t>
            </a:r>
            <a:r>
              <a:rPr lang="en" sz="1350" b="1">
                <a:solidFill>
                  <a:srgbClr val="C53929"/>
                </a:solidFill>
                <a:latin typeface="Consolas"/>
                <a:ea typeface="Consolas"/>
                <a:cs typeface="Consolas"/>
                <a:sym typeface="Consolas"/>
              </a:rPr>
              <a:t>100</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spcBef>
                <a:spcPts val="450"/>
              </a:spcBef>
            </a:pPr>
            <a:r>
              <a:rPr lang="en" sz="1350">
                <a:solidFill>
                  <a:srgbClr val="37474F"/>
                </a:solidFill>
                <a:latin typeface="Consolas"/>
                <a:ea typeface="Consolas"/>
                <a:cs typeface="Consolas"/>
                <a:sym typeface="Consolas"/>
              </a:rPr>
              <a:t>    println(numberOfStudents)</a:t>
            </a:r>
            <a:endParaRPr sz="1350">
              <a:solidFill>
                <a:srgbClr val="37474F"/>
              </a:solidFill>
              <a:latin typeface="Consolas"/>
              <a:ea typeface="Consolas"/>
              <a:cs typeface="Consolas"/>
              <a:sym typeface="Consolas"/>
            </a:endParaRPr>
          </a:p>
          <a:p>
            <a:pPr>
              <a:lnSpc>
                <a:spcPct val="150000"/>
              </a:lnSpc>
              <a:spcBef>
                <a:spcPts val="450"/>
              </a:spcBef>
              <a:buClr>
                <a:schemeClr val="dk1"/>
              </a:buClr>
              <a:buSzPts val="1100"/>
            </a:pP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spcAft>
                <a:spcPts val="450"/>
              </a:spcAft>
            </a:pPr>
            <a:endParaRPr sz="135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282525" y="3599006"/>
            <a:ext cx="6337350" cy="353025"/>
          </a:xfrm>
          <a:prstGeom prst="rect">
            <a:avLst/>
          </a:prstGeom>
          <a:solidFill>
            <a:srgbClr val="D6F0FF"/>
          </a:solidFill>
          <a:ln>
            <a:noFill/>
          </a:ln>
        </p:spPr>
        <p:txBody>
          <a:bodyPr spcFirstLastPara="1" wrap="square" lIns="68569" tIns="68569" rIns="68569" bIns="68569" anchor="t" anchorCtr="0">
            <a:noAutofit/>
          </a:bodyPr>
          <a:lstStyle/>
          <a:p>
            <a:r>
              <a:rPr lang="en" sz="1350" b="1">
                <a:solidFill>
                  <a:srgbClr val="3C4043"/>
                </a:solidFill>
                <a:latin typeface="Roboto"/>
                <a:ea typeface="Roboto"/>
                <a:cs typeface="Roboto"/>
                <a:sym typeface="Roboto"/>
              </a:rPr>
              <a:t>Note:</a:t>
            </a:r>
            <a:r>
              <a:rPr lang="en" sz="1350">
                <a:solidFill>
                  <a:srgbClr val="3C4043"/>
                </a:solidFill>
                <a:latin typeface="Roboto"/>
                <a:ea typeface="Roboto"/>
                <a:cs typeface="Roboto"/>
                <a:sym typeface="Roboto"/>
              </a:rPr>
              <a:t> There are no spaces around the "range to" operator </a:t>
            </a:r>
            <a:r>
              <a:rPr lang="en" sz="1350">
                <a:solidFill>
                  <a:srgbClr val="3C4043"/>
                </a:solidFill>
                <a:latin typeface="Courier New"/>
                <a:ea typeface="Courier New"/>
                <a:cs typeface="Courier New"/>
                <a:sym typeface="Courier New"/>
              </a:rPr>
              <a:t>(1</a:t>
            </a:r>
            <a:r>
              <a:rPr lang="en" sz="1350" b="1">
                <a:solidFill>
                  <a:srgbClr val="3C4043"/>
                </a:solidFill>
                <a:latin typeface="Courier New"/>
                <a:ea typeface="Courier New"/>
                <a:cs typeface="Courier New"/>
                <a:sym typeface="Courier New"/>
              </a:rPr>
              <a:t>..</a:t>
            </a:r>
            <a:r>
              <a:rPr lang="en" sz="1350">
                <a:solidFill>
                  <a:srgbClr val="3C4043"/>
                </a:solidFill>
                <a:latin typeface="Courier New"/>
                <a:ea typeface="Courier New"/>
                <a:cs typeface="Courier New"/>
                <a:sym typeface="Courier New"/>
              </a:rPr>
              <a:t>100)</a:t>
            </a:r>
            <a:endParaRPr sz="135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70" name="Google Shape;370;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when statement</a:t>
            </a:r>
          </a:p>
        </p:txBody>
      </p:sp>
      <p:sp>
        <p:nvSpPr>
          <p:cNvPr id="369" name="Google Shape;369;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71" name="Google Shape;371;p44"/>
          <p:cNvSpPr txBox="1"/>
          <p:nvPr/>
        </p:nvSpPr>
        <p:spPr>
          <a:xfrm>
            <a:off x="233775" y="2995575"/>
            <a:ext cx="4775175"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That's a lot of results!</a:t>
            </a:r>
            <a:endParaRPr sz="1350">
              <a:solidFill>
                <a:srgbClr val="1155CC"/>
              </a:solidFill>
              <a:latin typeface="Consolas"/>
              <a:ea typeface="Consolas"/>
              <a:cs typeface="Consolas"/>
              <a:sym typeface="Consolas"/>
            </a:endParaRPr>
          </a:p>
          <a:p>
            <a:pPr>
              <a:spcBef>
                <a:spcPts val="450"/>
              </a:spcBef>
            </a:pPr>
            <a:endParaRPr sz="1350">
              <a:latin typeface="Consolas"/>
              <a:ea typeface="Consolas"/>
              <a:cs typeface="Consolas"/>
              <a:sym typeface="Consolas"/>
            </a:endParaRPr>
          </a:p>
        </p:txBody>
      </p:sp>
      <p:sp>
        <p:nvSpPr>
          <p:cNvPr id="372" name="Google Shape;372;p44"/>
          <p:cNvSpPr txBox="1"/>
          <p:nvPr/>
        </p:nvSpPr>
        <p:spPr>
          <a:xfrm>
            <a:off x="282525" y="3487594"/>
            <a:ext cx="5756175" cy="518850"/>
          </a:xfrm>
          <a:prstGeom prst="rect">
            <a:avLst/>
          </a:prstGeom>
          <a:solidFill>
            <a:srgbClr val="D6F0FF"/>
          </a:solidFill>
          <a:ln>
            <a:noFill/>
          </a:ln>
        </p:spPr>
        <p:txBody>
          <a:bodyPr spcFirstLastPara="1" wrap="square" lIns="68569" tIns="68569" rIns="68569" bIns="68569" anchor="t" anchorCtr="0">
            <a:noAutofit/>
          </a:bodyPr>
          <a:lstStyle/>
          <a:p>
            <a:r>
              <a:rPr lang="en" sz="1350">
                <a:latin typeface="Roboto"/>
                <a:ea typeface="Roboto"/>
                <a:cs typeface="Roboto"/>
                <a:sym typeface="Roboto"/>
              </a:rPr>
              <a:t>As well as a </a:t>
            </a:r>
            <a:r>
              <a:rPr lang="en" sz="1350">
                <a:latin typeface="Courier New"/>
                <a:ea typeface="Courier New"/>
                <a:cs typeface="Courier New"/>
                <a:sym typeface="Courier New"/>
              </a:rPr>
              <a:t>when</a:t>
            </a:r>
            <a:r>
              <a:rPr lang="en" sz="1350">
                <a:latin typeface="Roboto"/>
                <a:ea typeface="Roboto"/>
                <a:cs typeface="Roboto"/>
                <a:sym typeface="Roboto"/>
              </a:rPr>
              <a:t> statement, you can also define a </a:t>
            </a:r>
            <a:r>
              <a:rPr lang="en" sz="1350">
                <a:latin typeface="Courier New"/>
                <a:ea typeface="Courier New"/>
                <a:cs typeface="Courier New"/>
                <a:sym typeface="Courier New"/>
              </a:rPr>
              <a:t>when</a:t>
            </a:r>
            <a:r>
              <a:rPr lang="en" sz="1350">
                <a:latin typeface="Roboto"/>
                <a:ea typeface="Roboto"/>
                <a:cs typeface="Roboto"/>
                <a:sym typeface="Roboto"/>
              </a:rPr>
              <a:t> expression that provides a return value. </a:t>
            </a:r>
            <a:endParaRPr sz="1350">
              <a:latin typeface="Roboto"/>
              <a:ea typeface="Roboto"/>
              <a:cs typeface="Roboto"/>
              <a:sym typeface="Roboto"/>
            </a:endParaRPr>
          </a:p>
        </p:txBody>
      </p:sp>
      <p:sp>
        <p:nvSpPr>
          <p:cNvPr id="7" name="Google Shape;368;p44">
            <a:extLst>
              <a:ext uri="{FF2B5EF4-FFF2-40B4-BE49-F238E27FC236}">
                <a16:creationId xmlns:a16="http://schemas.microsoft.com/office/drawing/2014/main" id="{6D7CBBAE-F382-4260-AA47-59B5A664B9A6}"/>
              </a:ext>
            </a:extLst>
          </p:cNvPr>
          <p:cNvSpPr txBox="1">
            <a:spLocks noGrp="1"/>
          </p:cNvSpPr>
          <p:nvPr>
            <p:ph type="body" idx="1"/>
          </p:nvPr>
        </p:nvSpPr>
        <p:spPr>
          <a:xfrm>
            <a:off x="233775" y="1543822"/>
            <a:ext cx="6299100" cy="1735425"/>
          </a:xfrm>
          <a:prstGeom prst="rect">
            <a:avLst/>
          </a:prstGeom>
        </p:spPr>
        <p:txBody>
          <a:bodyPr spcFirstLastPara="1" wrap="square" lIns="68569" tIns="68569" rIns="68569" bIns="68569" anchor="t" anchorCtr="0">
            <a:noAutofit/>
          </a:bodyPr>
          <a:lstStyle/>
          <a:p>
            <a:pPr marL="0" indent="0">
              <a:spcBef>
                <a:spcPts val="0"/>
              </a:spcBef>
              <a:buNone/>
            </a:pPr>
            <a:r>
              <a:rPr lang="en" sz="1350" b="1">
                <a:solidFill>
                  <a:srgbClr val="3F51B5"/>
                </a:solidFill>
                <a:latin typeface="Consolas"/>
                <a:ea typeface="Consolas"/>
                <a:cs typeface="Consolas"/>
                <a:sym typeface="Consolas"/>
              </a:rPr>
              <a:t>when</a:t>
            </a:r>
            <a:r>
              <a:rPr lang="en" sz="1350">
                <a:solidFill>
                  <a:srgbClr val="37474F"/>
                </a:solidFill>
                <a:latin typeface="Consolas"/>
                <a:ea typeface="Consolas"/>
                <a:cs typeface="Consolas"/>
                <a:sym typeface="Consolas"/>
              </a:rPr>
              <a:t> (results) {</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-&gt; println(</a:t>
            </a:r>
            <a:r>
              <a:rPr lang="en" sz="1350">
                <a:solidFill>
                  <a:srgbClr val="388E3C"/>
                </a:solidFill>
                <a:latin typeface="Consolas"/>
                <a:ea typeface="Consolas"/>
                <a:cs typeface="Consolas"/>
                <a:sym typeface="Consolas"/>
              </a:rPr>
              <a:t>"No results"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in</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39</a:t>
            </a:r>
            <a:r>
              <a:rPr lang="en" sz="1350">
                <a:solidFill>
                  <a:srgbClr val="37474F"/>
                </a:solidFill>
                <a:latin typeface="Consolas"/>
                <a:ea typeface="Consolas"/>
                <a:cs typeface="Consolas"/>
                <a:sym typeface="Consolas"/>
              </a:rPr>
              <a:t> -&gt; println(</a:t>
            </a:r>
            <a:r>
              <a:rPr lang="en" sz="1350">
                <a:solidFill>
                  <a:srgbClr val="388E3C"/>
                </a:solidFill>
                <a:latin typeface="Consolas"/>
                <a:ea typeface="Consolas"/>
                <a:cs typeface="Consolas"/>
                <a:sym typeface="Consolas"/>
              </a:rPr>
              <a:t>"Got results!"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-&gt; println(</a:t>
            </a:r>
            <a:r>
              <a:rPr lang="en" sz="1350">
                <a:solidFill>
                  <a:srgbClr val="388E3C"/>
                </a:solidFill>
                <a:latin typeface="Consolas"/>
                <a:ea typeface="Consolas"/>
                <a:cs typeface="Consolas"/>
                <a:sym typeface="Consolas"/>
              </a:rPr>
              <a:t>"That's a lot of results!"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a:t>
            </a:r>
            <a:endParaRPr sz="1350" b="1">
              <a:highlight>
                <a:srgbClr val="FFFFFF"/>
              </a:highlight>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for loops</a:t>
            </a:r>
          </a:p>
        </p:txBody>
      </p:sp>
      <p:sp>
        <p:nvSpPr>
          <p:cNvPr id="379" name="Google Shape;379;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380" name="Google Shape;380;p45"/>
          <p:cNvSpPr txBox="1"/>
          <p:nvPr/>
        </p:nvSpPr>
        <p:spPr>
          <a:xfrm>
            <a:off x="249450" y="2792194"/>
            <a:ext cx="2824200" cy="3474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1155CC"/>
                </a:solidFill>
                <a:latin typeface="Consolas"/>
                <a:ea typeface="Consolas"/>
                <a:cs typeface="Consolas"/>
                <a:sym typeface="Consolas"/>
              </a:rPr>
              <a:t>⇒ dog cat canary</a:t>
            </a:r>
            <a:endParaRPr sz="1350">
              <a:solidFill>
                <a:srgbClr val="1155CC"/>
              </a:solidFill>
              <a:latin typeface="Consolas"/>
              <a:ea typeface="Consolas"/>
              <a:cs typeface="Consolas"/>
              <a:sym typeface="Consolas"/>
            </a:endParaRPr>
          </a:p>
          <a:p>
            <a:pPr>
              <a:spcBef>
                <a:spcPts val="450"/>
              </a:spcBef>
            </a:pPr>
            <a:endParaRPr sz="1350">
              <a:latin typeface="Consolas"/>
              <a:ea typeface="Consolas"/>
              <a:cs typeface="Consolas"/>
              <a:sym typeface="Consolas"/>
            </a:endParaRPr>
          </a:p>
        </p:txBody>
      </p:sp>
      <p:sp>
        <p:nvSpPr>
          <p:cNvPr id="381" name="Google Shape;381;p45"/>
          <p:cNvSpPr txBox="1"/>
          <p:nvPr/>
        </p:nvSpPr>
        <p:spPr>
          <a:xfrm>
            <a:off x="300956" y="3582075"/>
            <a:ext cx="5868000" cy="387900"/>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You don’t need to define an iterator variable and increment it for each pass.</a:t>
            </a:r>
            <a:endParaRPr sz="1350">
              <a:solidFill>
                <a:srgbClr val="3C4043"/>
              </a:solidFill>
              <a:latin typeface="Roboto"/>
              <a:ea typeface="Roboto"/>
              <a:cs typeface="Roboto"/>
              <a:sym typeface="Roboto"/>
            </a:endParaRPr>
          </a:p>
        </p:txBody>
      </p:sp>
      <p:sp>
        <p:nvSpPr>
          <p:cNvPr id="7" name="Google Shape;378;p45">
            <a:extLst>
              <a:ext uri="{FF2B5EF4-FFF2-40B4-BE49-F238E27FC236}">
                <a16:creationId xmlns:a16="http://schemas.microsoft.com/office/drawing/2014/main" id="{05A8473E-28D8-AC7D-79F5-3FC57767FE6A}"/>
              </a:ext>
            </a:extLst>
          </p:cNvPr>
          <p:cNvSpPr txBox="1">
            <a:spLocks noGrp="1"/>
          </p:cNvSpPr>
          <p:nvPr>
            <p:ph type="body" idx="1"/>
          </p:nvPr>
        </p:nvSpPr>
        <p:spPr>
          <a:xfrm>
            <a:off x="233775" y="1628801"/>
            <a:ext cx="6299100" cy="102712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pets = arrayOf(</a:t>
            </a:r>
            <a:r>
              <a:rPr lang="en" sz="1350">
                <a:solidFill>
                  <a:srgbClr val="388E3C"/>
                </a:solidFill>
                <a:latin typeface="Consolas"/>
                <a:ea typeface="Consolas"/>
                <a:cs typeface="Consolas"/>
                <a:sym typeface="Consolas"/>
              </a:rPr>
              <a:t>"dog"</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"cat"</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"canary"</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b="1">
                <a:solidFill>
                  <a:srgbClr val="3F51B5"/>
                </a:solidFill>
                <a:latin typeface="Consolas"/>
                <a:ea typeface="Consolas"/>
                <a:cs typeface="Consolas"/>
                <a:sym typeface="Consolas"/>
              </a:rPr>
              <a:t>for</a:t>
            </a:r>
            <a:r>
              <a:rPr lang="en" sz="1350">
                <a:solidFill>
                  <a:srgbClr val="37474F"/>
                </a:solidFill>
                <a:latin typeface="Consolas"/>
                <a:ea typeface="Consolas"/>
                <a:cs typeface="Consolas"/>
                <a:sym typeface="Consolas"/>
              </a:rPr>
              <a:t> (element </a:t>
            </a:r>
            <a:r>
              <a:rPr lang="en" sz="1350">
                <a:solidFill>
                  <a:srgbClr val="3F51B5"/>
                </a:solidFill>
                <a:latin typeface="Consolas"/>
                <a:ea typeface="Consolas"/>
                <a:cs typeface="Consolas"/>
                <a:sym typeface="Consolas"/>
              </a:rPr>
              <a:t>in</a:t>
            </a:r>
            <a:r>
              <a:rPr lang="en" sz="1350">
                <a:solidFill>
                  <a:srgbClr val="37474F"/>
                </a:solidFill>
                <a:latin typeface="Consolas"/>
                <a:ea typeface="Consolas"/>
                <a:cs typeface="Consolas"/>
                <a:sym typeface="Consolas"/>
              </a:rPr>
              <a:t> pets) {</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print(element + </a:t>
            </a:r>
            <a:r>
              <a:rPr lang="en" sz="1350">
                <a:solidFill>
                  <a:srgbClr val="388E3C"/>
                </a:solidFill>
                <a:latin typeface="Consolas"/>
                <a:ea typeface="Consolas"/>
                <a:cs typeface="Consolas"/>
                <a:sym typeface="Consolas"/>
              </a:rPr>
              <a:t>" "</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sz="3200"/>
              <a:t>for loops: elements and indexes</a:t>
            </a:r>
          </a:p>
        </p:txBody>
      </p:sp>
      <p:sp>
        <p:nvSpPr>
          <p:cNvPr id="388" name="Google Shape;388;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sp>
        <p:nvSpPr>
          <p:cNvPr id="389" name="Google Shape;389;p46"/>
          <p:cNvSpPr txBox="1"/>
          <p:nvPr/>
        </p:nvSpPr>
        <p:spPr>
          <a:xfrm>
            <a:off x="249450" y="2578388"/>
            <a:ext cx="5015700" cy="7598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1155CC"/>
                </a:solidFill>
                <a:latin typeface="Consolas"/>
                <a:ea typeface="Consolas"/>
                <a:cs typeface="Consolas"/>
                <a:sym typeface="Consolas"/>
              </a:rPr>
              <a:t>⇒ Item at 0 is dog</a:t>
            </a:r>
            <a:endParaRPr sz="1350">
              <a:solidFill>
                <a:srgbClr val="1155CC"/>
              </a:solidFill>
              <a:latin typeface="Consolas"/>
              <a:ea typeface="Consolas"/>
              <a:cs typeface="Consolas"/>
              <a:sym typeface="Consolas"/>
            </a:endParaRPr>
          </a:p>
          <a:p>
            <a:pPr>
              <a:lnSpc>
                <a:spcPct val="115000"/>
              </a:lnSpc>
              <a:spcBef>
                <a:spcPts val="450"/>
              </a:spcBef>
              <a:buClr>
                <a:schemeClr val="dk1"/>
              </a:buClr>
              <a:buSzPts val="1100"/>
            </a:pPr>
            <a:r>
              <a:rPr lang="en" sz="1350">
                <a:solidFill>
                  <a:srgbClr val="1155CC"/>
                </a:solidFill>
                <a:latin typeface="Consolas"/>
                <a:ea typeface="Consolas"/>
                <a:cs typeface="Consolas"/>
                <a:sym typeface="Consolas"/>
              </a:rPr>
              <a:t>Item at 1 is cat</a:t>
            </a:r>
            <a:endParaRPr sz="1350">
              <a:solidFill>
                <a:srgbClr val="1155CC"/>
              </a:solidFill>
              <a:latin typeface="Consolas"/>
              <a:ea typeface="Consolas"/>
              <a:cs typeface="Consolas"/>
              <a:sym typeface="Consolas"/>
            </a:endParaRPr>
          </a:p>
          <a:p>
            <a:pPr>
              <a:lnSpc>
                <a:spcPct val="115000"/>
              </a:lnSpc>
              <a:spcBef>
                <a:spcPts val="450"/>
              </a:spcBef>
              <a:spcAft>
                <a:spcPts val="450"/>
              </a:spcAft>
              <a:buClr>
                <a:schemeClr val="dk1"/>
              </a:buClr>
              <a:buSzPts val="1100"/>
            </a:pPr>
            <a:r>
              <a:rPr lang="en" sz="1350">
                <a:solidFill>
                  <a:srgbClr val="1155CC"/>
                </a:solidFill>
                <a:latin typeface="Consolas"/>
                <a:ea typeface="Consolas"/>
                <a:cs typeface="Consolas"/>
                <a:sym typeface="Consolas"/>
              </a:rPr>
              <a:t>Item at 2 is canary</a:t>
            </a:r>
            <a:endParaRPr sz="1350">
              <a:latin typeface="Consolas"/>
              <a:ea typeface="Consolas"/>
              <a:cs typeface="Consolas"/>
              <a:sym typeface="Consolas"/>
            </a:endParaRPr>
          </a:p>
        </p:txBody>
      </p:sp>
      <p:sp>
        <p:nvSpPr>
          <p:cNvPr id="7" name="Google Shape;387;p46">
            <a:extLst>
              <a:ext uri="{FF2B5EF4-FFF2-40B4-BE49-F238E27FC236}">
                <a16:creationId xmlns:a16="http://schemas.microsoft.com/office/drawing/2014/main" id="{9D42F895-E380-F5BD-9E22-E6CAB27283B1}"/>
              </a:ext>
            </a:extLst>
          </p:cNvPr>
          <p:cNvSpPr txBox="1">
            <a:spLocks noGrp="1"/>
          </p:cNvSpPr>
          <p:nvPr>
            <p:ph type="body" idx="1"/>
          </p:nvPr>
        </p:nvSpPr>
        <p:spPr>
          <a:xfrm>
            <a:off x="233775" y="1658112"/>
            <a:ext cx="6299100" cy="75982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F51B5"/>
                </a:solidFill>
                <a:latin typeface="Consolas"/>
                <a:ea typeface="Consolas"/>
                <a:cs typeface="Consolas"/>
                <a:sym typeface="Consolas"/>
              </a:rPr>
              <a:t>for</a:t>
            </a: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index, element</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in</a:t>
            </a:r>
            <a:r>
              <a:rPr lang="en" sz="1350">
                <a:solidFill>
                  <a:srgbClr val="37474F"/>
                </a:solidFill>
                <a:latin typeface="Consolas"/>
                <a:ea typeface="Consolas"/>
                <a:cs typeface="Consolas"/>
                <a:sym typeface="Consolas"/>
              </a:rPr>
              <a:t> pets.withIndex()) {</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"Item at </a:t>
            </a:r>
            <a:r>
              <a:rPr lang="en" sz="1350">
                <a:solidFill>
                  <a:srgbClr val="C53929"/>
                </a:solidFill>
                <a:latin typeface="Consolas"/>
                <a:ea typeface="Consolas"/>
                <a:cs typeface="Consolas"/>
                <a:sym typeface="Consolas"/>
              </a:rPr>
              <a:t>$index</a:t>
            </a:r>
            <a:r>
              <a:rPr lang="en" sz="1350">
                <a:solidFill>
                  <a:srgbClr val="388E3C"/>
                </a:solidFill>
                <a:latin typeface="Consolas"/>
                <a:ea typeface="Consolas"/>
                <a:cs typeface="Consolas"/>
                <a:sym typeface="Consolas"/>
              </a:rPr>
              <a:t> is </a:t>
            </a:r>
            <a:r>
              <a:rPr lang="en" sz="1350">
                <a:solidFill>
                  <a:srgbClr val="C53929"/>
                </a:solidFill>
                <a:latin typeface="Consolas"/>
                <a:ea typeface="Consolas"/>
                <a:cs typeface="Consolas"/>
                <a:sym typeface="Consolas"/>
              </a:rPr>
              <a:t>$element</a:t>
            </a:r>
            <a:r>
              <a:rPr lang="en" sz="1350">
                <a:solidFill>
                  <a:srgbClr val="388E3C"/>
                </a:solidFill>
                <a:latin typeface="Consolas"/>
                <a:ea typeface="Consolas"/>
                <a:cs typeface="Consolas"/>
                <a:sym typeface="Consolas"/>
              </a:rPr>
              <a:t>\n"</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50000"/>
              </a:lnSpc>
              <a:spcBef>
                <a:spcPts val="450"/>
              </a:spcBef>
              <a:buNone/>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spcBef>
                <a:spcPts val="0"/>
              </a:spcBef>
              <a:buNone/>
            </a:pPr>
            <a:endParaRPr sz="1350">
              <a:solidFill>
                <a:srgbClr val="1155CC"/>
              </a:solidFill>
              <a:latin typeface="Consolas"/>
              <a:ea typeface="Consolas"/>
              <a:cs typeface="Consolas"/>
              <a:sym typeface="Consolas"/>
            </a:endParaRPr>
          </a:p>
          <a:p>
            <a:pPr indent="0">
              <a:spcBef>
                <a:spcPts val="450"/>
              </a:spcBef>
              <a:buNone/>
            </a:pPr>
            <a:endParaRPr sz="1350">
              <a:solidFill>
                <a:schemeClr val="dk1"/>
              </a:solidFill>
              <a:latin typeface="Consolas"/>
              <a:ea typeface="Consolas"/>
              <a:cs typeface="Consolas"/>
              <a:sym typeface="Consolas"/>
            </a:endParaRPr>
          </a:p>
          <a:p>
            <a:pPr marL="0" indent="0">
              <a:spcBef>
                <a:spcPts val="450"/>
              </a:spcBef>
              <a:buNone/>
            </a:pPr>
            <a:endParaRPr sz="1350">
              <a:solidFill>
                <a:schemeClr val="dk1"/>
              </a:solidFill>
              <a:latin typeface="Consolas"/>
              <a:ea typeface="Consolas"/>
              <a:cs typeface="Consolas"/>
              <a:sym typeface="Consolas"/>
            </a:endParaRPr>
          </a:p>
          <a:p>
            <a:pPr indent="0">
              <a:buNone/>
            </a:pPr>
            <a:endParaRPr sz="1350">
              <a:solidFill>
                <a:schemeClr val="dk1"/>
              </a:solidFill>
              <a:latin typeface="Consolas"/>
              <a:ea typeface="Consolas"/>
              <a:cs typeface="Consolas"/>
              <a:sym typeface="Consolas"/>
            </a:endParaRPr>
          </a:p>
          <a:p>
            <a:pPr indent="0">
              <a:lnSpc>
                <a:spcPct val="100000"/>
              </a:lnSpc>
              <a:spcBef>
                <a:spcPts val="225"/>
              </a:spcBef>
              <a:spcAft>
                <a:spcPts val="750"/>
              </a:spcAft>
              <a:buNone/>
            </a:pP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sz="3200"/>
              <a:t>for loops: step sizes and ranges</a:t>
            </a:r>
          </a:p>
        </p:txBody>
      </p:sp>
      <p:sp>
        <p:nvSpPr>
          <p:cNvPr id="396" name="Google Shape;396;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sp>
        <p:nvSpPr>
          <p:cNvPr id="397" name="Google Shape;397;p47"/>
          <p:cNvSpPr txBox="1"/>
          <p:nvPr/>
        </p:nvSpPr>
        <p:spPr>
          <a:xfrm>
            <a:off x="233775" y="2095106"/>
            <a:ext cx="4844250" cy="5193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Consolas"/>
                <a:ea typeface="Consolas"/>
                <a:cs typeface="Consolas"/>
                <a:sym typeface="Consolas"/>
              </a:rPr>
              <a:t>for</a:t>
            </a:r>
            <a:r>
              <a:rPr lang="en" sz="1350">
                <a:solidFill>
                  <a:srgbClr val="37474F"/>
                </a:solidFill>
                <a:latin typeface="Consolas"/>
                <a:ea typeface="Consolas"/>
                <a:cs typeface="Consolas"/>
                <a:sym typeface="Consolas"/>
              </a:rPr>
              <a:t> (i </a:t>
            </a:r>
            <a:r>
              <a:rPr lang="en" sz="1350" b="1">
                <a:solidFill>
                  <a:srgbClr val="3F51B5"/>
                </a:solidFill>
                <a:latin typeface="Consolas"/>
                <a:ea typeface="Consolas"/>
                <a:cs typeface="Consolas"/>
                <a:sym typeface="Consolas"/>
              </a:rPr>
              <a:t>in</a:t>
            </a:r>
            <a:r>
              <a:rPr lang="en" sz="1350" b="1">
                <a:solidFill>
                  <a:srgbClr val="37474F"/>
                </a:solidFill>
                <a:latin typeface="Consolas"/>
                <a:ea typeface="Consolas"/>
                <a:cs typeface="Consolas"/>
                <a:sym typeface="Consolas"/>
              </a:rPr>
              <a:t> </a:t>
            </a:r>
            <a:r>
              <a:rPr lang="en" sz="1350" b="1">
                <a:solidFill>
                  <a:srgbClr val="C53929"/>
                </a:solidFill>
                <a:latin typeface="Consolas"/>
                <a:ea typeface="Consolas"/>
                <a:cs typeface="Consolas"/>
                <a:sym typeface="Consolas"/>
              </a:rPr>
              <a:t>5</a:t>
            </a:r>
            <a:r>
              <a:rPr lang="en" sz="1350" b="1">
                <a:solidFill>
                  <a:srgbClr val="37474F"/>
                </a:solidFill>
                <a:latin typeface="Consolas"/>
                <a:ea typeface="Consolas"/>
                <a:cs typeface="Consolas"/>
                <a:sym typeface="Consolas"/>
              </a:rPr>
              <a:t> downTo </a:t>
            </a:r>
            <a:r>
              <a:rPr lang="en" sz="1350" b="1">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 print(i)</a:t>
            </a:r>
            <a:endParaRPr sz="1350">
              <a:solidFill>
                <a:schemeClr val="dk1"/>
              </a:solidFill>
              <a:latin typeface="Consolas"/>
              <a:ea typeface="Consolas"/>
              <a:cs typeface="Consolas"/>
              <a:sym typeface="Consolas"/>
            </a:endParaRPr>
          </a:p>
          <a:p>
            <a:pPr>
              <a:lnSpc>
                <a:spcPct val="115000"/>
              </a:lnSpc>
              <a:spcAft>
                <a:spcPts val="450"/>
              </a:spcAft>
              <a:buClr>
                <a:schemeClr val="dk1"/>
              </a:buClr>
              <a:buSzPts val="1100"/>
            </a:pPr>
            <a:r>
              <a:rPr lang="en" sz="1350">
                <a:solidFill>
                  <a:srgbClr val="1155CC"/>
                </a:solidFill>
                <a:latin typeface="Consolas"/>
                <a:ea typeface="Consolas"/>
                <a:cs typeface="Consolas"/>
                <a:sym typeface="Consolas"/>
              </a:rPr>
              <a:t>⇒ 54321</a:t>
            </a:r>
            <a:endParaRPr sz="1350">
              <a:latin typeface="Consolas"/>
              <a:ea typeface="Consolas"/>
              <a:cs typeface="Consolas"/>
              <a:sym typeface="Consolas"/>
            </a:endParaRPr>
          </a:p>
        </p:txBody>
      </p:sp>
      <p:sp>
        <p:nvSpPr>
          <p:cNvPr id="398" name="Google Shape;398;p47"/>
          <p:cNvSpPr txBox="1"/>
          <p:nvPr/>
        </p:nvSpPr>
        <p:spPr>
          <a:xfrm>
            <a:off x="233775" y="2718733"/>
            <a:ext cx="3597300" cy="5193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Roboto Mono"/>
                <a:ea typeface="Roboto Mono"/>
                <a:cs typeface="Roboto Mono"/>
                <a:sym typeface="Roboto Mono"/>
              </a:rPr>
              <a:t>for</a:t>
            </a:r>
            <a:r>
              <a:rPr lang="en" sz="1350">
                <a:solidFill>
                  <a:srgbClr val="37474F"/>
                </a:solidFill>
                <a:latin typeface="Roboto Mono"/>
                <a:ea typeface="Roboto Mono"/>
                <a:cs typeface="Roboto Mono"/>
                <a:sym typeface="Roboto Mono"/>
              </a:rPr>
              <a:t> (i </a:t>
            </a:r>
            <a:r>
              <a:rPr lang="en" sz="1350" b="1">
                <a:solidFill>
                  <a:srgbClr val="3F51B5"/>
                </a:solidFill>
                <a:latin typeface="Roboto Mono"/>
                <a:ea typeface="Roboto Mono"/>
                <a:cs typeface="Roboto Mono"/>
                <a:sym typeface="Roboto Mono"/>
              </a:rPr>
              <a:t>in</a:t>
            </a:r>
            <a:r>
              <a:rPr lang="en" sz="1350" b="1">
                <a:solidFill>
                  <a:srgbClr val="37474F"/>
                </a:solidFill>
                <a:latin typeface="Roboto Mono"/>
                <a:ea typeface="Roboto Mono"/>
                <a:cs typeface="Roboto Mono"/>
                <a:sym typeface="Roboto Mono"/>
              </a:rPr>
              <a:t> </a:t>
            </a:r>
            <a:r>
              <a:rPr lang="en" sz="1350" b="1">
                <a:solidFill>
                  <a:srgbClr val="C53929"/>
                </a:solidFill>
                <a:latin typeface="Roboto Mono"/>
                <a:ea typeface="Roboto Mono"/>
                <a:cs typeface="Roboto Mono"/>
                <a:sym typeface="Roboto Mono"/>
              </a:rPr>
              <a:t>3</a:t>
            </a:r>
            <a:r>
              <a:rPr lang="en" sz="1350" b="1">
                <a:solidFill>
                  <a:srgbClr val="37474F"/>
                </a:solidFill>
                <a:latin typeface="Roboto Mono"/>
                <a:ea typeface="Roboto Mono"/>
                <a:cs typeface="Roboto Mono"/>
                <a:sym typeface="Roboto Mono"/>
              </a:rPr>
              <a:t>..</a:t>
            </a:r>
            <a:r>
              <a:rPr lang="en" sz="1350" b="1">
                <a:solidFill>
                  <a:srgbClr val="C53929"/>
                </a:solidFill>
                <a:latin typeface="Roboto Mono"/>
                <a:ea typeface="Roboto Mono"/>
                <a:cs typeface="Roboto Mono"/>
                <a:sym typeface="Roboto Mono"/>
              </a:rPr>
              <a:t>6</a:t>
            </a:r>
            <a:r>
              <a:rPr lang="en" sz="1350" b="1">
                <a:solidFill>
                  <a:srgbClr val="37474F"/>
                </a:solidFill>
                <a:latin typeface="Roboto Mono"/>
                <a:ea typeface="Roboto Mono"/>
                <a:cs typeface="Roboto Mono"/>
                <a:sym typeface="Roboto Mono"/>
              </a:rPr>
              <a:t> step </a:t>
            </a:r>
            <a:r>
              <a:rPr lang="en" sz="1350" b="1">
                <a:solidFill>
                  <a:srgbClr val="C53929"/>
                </a:solidFill>
                <a:latin typeface="Roboto Mono"/>
                <a:ea typeface="Roboto Mono"/>
                <a:cs typeface="Roboto Mono"/>
                <a:sym typeface="Roboto Mono"/>
              </a:rPr>
              <a:t>2</a:t>
            </a:r>
            <a:r>
              <a:rPr lang="en" sz="1350">
                <a:solidFill>
                  <a:srgbClr val="37474F"/>
                </a:solidFill>
                <a:latin typeface="Roboto Mono"/>
                <a:ea typeface="Roboto Mono"/>
                <a:cs typeface="Roboto Mono"/>
                <a:sym typeface="Roboto Mono"/>
              </a:rPr>
              <a:t>) print(i)</a:t>
            </a:r>
            <a:endParaRPr sz="1350">
              <a:solidFill>
                <a:schemeClr val="dk1"/>
              </a:solidFill>
              <a:latin typeface="Consolas"/>
              <a:ea typeface="Consolas"/>
              <a:cs typeface="Consolas"/>
              <a:sym typeface="Consolas"/>
            </a:endParaRPr>
          </a:p>
          <a:p>
            <a:pPr>
              <a:lnSpc>
                <a:spcPct val="115000"/>
              </a:lnSpc>
              <a:buClr>
                <a:schemeClr val="dk1"/>
              </a:buClr>
              <a:buSzPts val="1100"/>
            </a:pPr>
            <a:r>
              <a:rPr lang="en" sz="1350">
                <a:solidFill>
                  <a:srgbClr val="1155CC"/>
                </a:solidFill>
                <a:latin typeface="Consolas"/>
                <a:ea typeface="Consolas"/>
                <a:cs typeface="Consolas"/>
                <a:sym typeface="Consolas"/>
              </a:rPr>
              <a:t>⇒ 35</a:t>
            </a:r>
            <a:endParaRPr sz="1350">
              <a:solidFill>
                <a:srgbClr val="1155CC"/>
              </a:solidFill>
              <a:latin typeface="Consolas"/>
              <a:ea typeface="Consolas"/>
              <a:cs typeface="Consolas"/>
              <a:sym typeface="Consolas"/>
            </a:endParaRPr>
          </a:p>
          <a:p>
            <a:pPr>
              <a:spcBef>
                <a:spcPts val="450"/>
              </a:spcBef>
            </a:pPr>
            <a:endParaRPr sz="1050">
              <a:latin typeface="Roboto"/>
              <a:ea typeface="Roboto"/>
              <a:cs typeface="Roboto"/>
              <a:sym typeface="Roboto"/>
            </a:endParaRPr>
          </a:p>
        </p:txBody>
      </p:sp>
      <p:sp>
        <p:nvSpPr>
          <p:cNvPr id="399" name="Google Shape;399;p47"/>
          <p:cNvSpPr txBox="1"/>
          <p:nvPr/>
        </p:nvSpPr>
        <p:spPr>
          <a:xfrm>
            <a:off x="233775" y="3403238"/>
            <a:ext cx="3195225" cy="5193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Roboto Mono"/>
                <a:ea typeface="Roboto Mono"/>
                <a:cs typeface="Roboto Mono"/>
                <a:sym typeface="Roboto Mono"/>
              </a:rPr>
              <a:t>for</a:t>
            </a:r>
            <a:r>
              <a:rPr lang="en" sz="1350">
                <a:solidFill>
                  <a:srgbClr val="37474F"/>
                </a:solidFill>
                <a:latin typeface="Roboto Mono"/>
                <a:ea typeface="Roboto Mono"/>
                <a:cs typeface="Roboto Mono"/>
                <a:sym typeface="Roboto Mono"/>
              </a:rPr>
              <a:t> (i </a:t>
            </a:r>
            <a:r>
              <a:rPr lang="en" sz="1350" b="1">
                <a:solidFill>
                  <a:srgbClr val="3F51B5"/>
                </a:solidFill>
                <a:latin typeface="Roboto Mono"/>
                <a:ea typeface="Roboto Mono"/>
                <a:cs typeface="Roboto Mono"/>
                <a:sym typeface="Roboto Mono"/>
              </a:rPr>
              <a:t>in</a:t>
            </a:r>
            <a:r>
              <a:rPr lang="en" sz="1350" b="1">
                <a:solidFill>
                  <a:srgbClr val="37474F"/>
                </a:solidFill>
                <a:latin typeface="Roboto Mono"/>
                <a:ea typeface="Roboto Mono"/>
                <a:cs typeface="Roboto Mono"/>
                <a:sym typeface="Roboto Mono"/>
              </a:rPr>
              <a:t> </a:t>
            </a:r>
            <a:r>
              <a:rPr lang="en" sz="1350" b="1">
                <a:solidFill>
                  <a:srgbClr val="388E3C"/>
                </a:solidFill>
                <a:latin typeface="Roboto Mono"/>
                <a:ea typeface="Roboto Mono"/>
                <a:cs typeface="Roboto Mono"/>
                <a:sym typeface="Roboto Mono"/>
              </a:rPr>
              <a:t>'d'</a:t>
            </a:r>
            <a:r>
              <a:rPr lang="en" sz="1350" b="1">
                <a:solidFill>
                  <a:srgbClr val="37474F"/>
                </a:solidFill>
                <a:latin typeface="Roboto Mono"/>
                <a:ea typeface="Roboto Mono"/>
                <a:cs typeface="Roboto Mono"/>
                <a:sym typeface="Roboto Mono"/>
              </a:rPr>
              <a:t>..</a:t>
            </a:r>
            <a:r>
              <a:rPr lang="en" sz="1350" b="1">
                <a:solidFill>
                  <a:srgbClr val="388E3C"/>
                </a:solidFill>
                <a:latin typeface="Roboto Mono"/>
                <a:ea typeface="Roboto Mono"/>
                <a:cs typeface="Roboto Mono"/>
                <a:sym typeface="Roboto Mono"/>
              </a:rPr>
              <a:t>'g'</a:t>
            </a:r>
            <a:r>
              <a:rPr lang="en" sz="1350">
                <a:solidFill>
                  <a:srgbClr val="37474F"/>
                </a:solidFill>
                <a:latin typeface="Roboto Mono"/>
                <a:ea typeface="Roboto Mono"/>
                <a:cs typeface="Roboto Mono"/>
                <a:sym typeface="Roboto Mono"/>
              </a:rPr>
              <a:t>) print (i)</a:t>
            </a:r>
            <a:endParaRPr sz="1350">
              <a:solidFill>
                <a:schemeClr val="dk1"/>
              </a:solidFill>
              <a:latin typeface="Consolas"/>
              <a:ea typeface="Consolas"/>
              <a:cs typeface="Consolas"/>
              <a:sym typeface="Consolas"/>
            </a:endParaRPr>
          </a:p>
          <a:p>
            <a:pPr>
              <a:lnSpc>
                <a:spcPct val="115000"/>
              </a:lnSpc>
              <a:spcAft>
                <a:spcPts val="450"/>
              </a:spcAft>
              <a:buClr>
                <a:schemeClr val="dk1"/>
              </a:buClr>
              <a:buSzPts val="1100"/>
            </a:pPr>
            <a:r>
              <a:rPr lang="en" sz="1350">
                <a:solidFill>
                  <a:srgbClr val="1155CC"/>
                </a:solidFill>
                <a:latin typeface="Consolas"/>
                <a:ea typeface="Consolas"/>
                <a:cs typeface="Consolas"/>
                <a:sym typeface="Consolas"/>
              </a:rPr>
              <a:t>⇒ defg</a:t>
            </a:r>
            <a:endParaRPr sz="1350">
              <a:latin typeface="Consolas"/>
              <a:ea typeface="Consolas"/>
              <a:cs typeface="Consolas"/>
              <a:sym typeface="Consolas"/>
            </a:endParaRPr>
          </a:p>
        </p:txBody>
      </p:sp>
      <p:sp>
        <p:nvSpPr>
          <p:cNvPr id="7" name="Google Shape;395;p47">
            <a:extLst>
              <a:ext uri="{FF2B5EF4-FFF2-40B4-BE49-F238E27FC236}">
                <a16:creationId xmlns:a16="http://schemas.microsoft.com/office/drawing/2014/main" id="{24D35773-E09D-A2C2-D282-58C23E896FC4}"/>
              </a:ext>
            </a:extLst>
          </p:cNvPr>
          <p:cNvSpPr txBox="1">
            <a:spLocks noGrp="1"/>
          </p:cNvSpPr>
          <p:nvPr>
            <p:ph type="body" idx="1"/>
          </p:nvPr>
        </p:nvSpPr>
        <p:spPr>
          <a:xfrm>
            <a:off x="233775" y="1486661"/>
            <a:ext cx="6299100" cy="519300"/>
          </a:xfrm>
          <a:prstGeom prst="rect">
            <a:avLst/>
          </a:prstGeom>
        </p:spPr>
        <p:txBody>
          <a:bodyPr spcFirstLastPara="1" wrap="square" lIns="68569" tIns="68569" rIns="68569" bIns="68569" anchor="t" anchorCtr="0">
            <a:noAutofit/>
          </a:bodyPr>
          <a:lstStyle/>
          <a:p>
            <a:pPr marL="0" indent="0">
              <a:lnSpc>
                <a:spcPct val="150000"/>
              </a:lnSpc>
              <a:spcBef>
                <a:spcPts val="0"/>
              </a:spcBef>
              <a:buNone/>
            </a:pPr>
            <a:r>
              <a:rPr lang="en" sz="1350">
                <a:solidFill>
                  <a:srgbClr val="3F51B5"/>
                </a:solidFill>
                <a:latin typeface="Consolas"/>
                <a:ea typeface="Consolas"/>
                <a:cs typeface="Consolas"/>
                <a:sym typeface="Consolas"/>
              </a:rPr>
              <a:t>for</a:t>
            </a:r>
            <a:r>
              <a:rPr lang="en" sz="1350">
                <a:solidFill>
                  <a:srgbClr val="37474F"/>
                </a:solidFill>
                <a:latin typeface="Consolas"/>
                <a:ea typeface="Consolas"/>
                <a:cs typeface="Consolas"/>
                <a:sym typeface="Consolas"/>
              </a:rPr>
              <a:t> (i</a:t>
            </a:r>
            <a:r>
              <a:rPr lang="en" sz="1350" b="1">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in</a:t>
            </a:r>
            <a:r>
              <a:rPr lang="en" sz="1350" b="1">
                <a:solidFill>
                  <a:srgbClr val="37474F"/>
                </a:solidFill>
                <a:latin typeface="Consolas"/>
                <a:ea typeface="Consolas"/>
                <a:cs typeface="Consolas"/>
                <a:sym typeface="Consolas"/>
              </a:rPr>
              <a:t> </a:t>
            </a:r>
            <a:r>
              <a:rPr lang="en" sz="1350" b="1">
                <a:solidFill>
                  <a:srgbClr val="C53929"/>
                </a:solidFill>
                <a:latin typeface="Consolas"/>
                <a:ea typeface="Consolas"/>
                <a:cs typeface="Consolas"/>
                <a:sym typeface="Consolas"/>
              </a:rPr>
              <a:t>1</a:t>
            </a:r>
            <a:r>
              <a:rPr lang="en" sz="1350" b="1">
                <a:solidFill>
                  <a:srgbClr val="37474F"/>
                </a:solidFill>
                <a:latin typeface="Consolas"/>
                <a:ea typeface="Consolas"/>
                <a:cs typeface="Consolas"/>
                <a:sym typeface="Consolas"/>
              </a:rPr>
              <a:t>..</a:t>
            </a:r>
            <a:r>
              <a:rPr lang="en" sz="1350" b="1">
                <a:solidFill>
                  <a:srgbClr val="C53929"/>
                </a:solidFill>
                <a:latin typeface="Consolas"/>
                <a:ea typeface="Consolas"/>
                <a:cs typeface="Consolas"/>
                <a:sym typeface="Consolas"/>
              </a:rPr>
              <a:t>5</a:t>
            </a:r>
            <a:r>
              <a:rPr lang="en" sz="1350">
                <a:solidFill>
                  <a:srgbClr val="37474F"/>
                </a:solidFill>
                <a:latin typeface="Consolas"/>
                <a:ea typeface="Consolas"/>
                <a:cs typeface="Consolas"/>
                <a:sym typeface="Consolas"/>
              </a:rPr>
              <a:t>) print(i)</a:t>
            </a:r>
            <a:endParaRPr sz="1350">
              <a:latin typeface="Consolas"/>
              <a:ea typeface="Consolas"/>
              <a:cs typeface="Consolas"/>
              <a:sym typeface="Consolas"/>
            </a:endParaRPr>
          </a:p>
          <a:p>
            <a:pPr marL="0" indent="0">
              <a:spcBef>
                <a:spcPts val="0"/>
              </a:spcBef>
              <a:buNone/>
            </a:pPr>
            <a:r>
              <a:rPr lang="en" sz="1350">
                <a:solidFill>
                  <a:srgbClr val="1155CC"/>
                </a:solidFill>
                <a:latin typeface="Consolas"/>
                <a:ea typeface="Consolas"/>
                <a:cs typeface="Consolas"/>
                <a:sym typeface="Consolas"/>
              </a:rPr>
              <a:t>⇒ 12345</a:t>
            </a:r>
            <a:endParaRPr sz="1350">
              <a:solidFill>
                <a:srgbClr val="1155CC"/>
              </a:solidFill>
              <a:latin typeface="Consolas"/>
              <a:ea typeface="Consolas"/>
              <a:cs typeface="Consolas"/>
              <a:sym typeface="Consolas"/>
            </a:endParaRPr>
          </a:p>
          <a:p>
            <a:pPr marL="0" indent="0">
              <a:spcBef>
                <a:spcPts val="450"/>
              </a:spcBef>
              <a:buNone/>
            </a:pPr>
            <a:endParaRPr sz="1350">
              <a:solidFill>
                <a:srgbClr val="1155CC"/>
              </a:solidFill>
              <a:latin typeface="Consolas"/>
              <a:ea typeface="Consolas"/>
              <a:cs typeface="Consolas"/>
              <a:sym typeface="Consolas"/>
            </a:endParaRPr>
          </a:p>
          <a:p>
            <a:pPr marL="0" indent="0">
              <a:spcBef>
                <a:spcPts val="450"/>
              </a:spcBef>
              <a:buNone/>
            </a:pPr>
            <a:endParaRPr sz="1350" b="1">
              <a:latin typeface="Consolas"/>
              <a:ea typeface="Consolas"/>
              <a:cs typeface="Consolas"/>
              <a:sym typeface="Consolas"/>
            </a:endParaRPr>
          </a:p>
          <a:p>
            <a:pPr marL="0" indent="0">
              <a:spcBef>
                <a:spcPts val="450"/>
              </a:spcBef>
              <a:buNone/>
            </a:pPr>
            <a:endParaRPr sz="1350" b="1">
              <a:latin typeface="Consolas"/>
              <a:ea typeface="Consolas"/>
              <a:cs typeface="Consolas"/>
              <a:sym typeface="Consolas"/>
            </a:endParaRPr>
          </a:p>
          <a:p>
            <a:pPr marL="0" indent="0">
              <a:spcBef>
                <a:spcPts val="450"/>
              </a:spcBef>
              <a:buNone/>
            </a:pPr>
            <a:endParaRPr sz="1350" b="1">
              <a:latin typeface="Consolas"/>
              <a:ea typeface="Consolas"/>
              <a:cs typeface="Consolas"/>
              <a:sym typeface="Consolas"/>
            </a:endParaRPr>
          </a:p>
          <a:p>
            <a:pPr marL="0" indent="0">
              <a:spcBef>
                <a:spcPts val="450"/>
              </a:spcBef>
              <a:buNone/>
            </a:pPr>
            <a:endParaRPr sz="1350" b="1">
              <a:latin typeface="Consolas"/>
              <a:ea typeface="Consolas"/>
              <a:cs typeface="Consolas"/>
              <a:sym typeface="Consolas"/>
            </a:endParaRPr>
          </a:p>
          <a:p>
            <a:pPr marL="0" indent="0">
              <a:spcBef>
                <a:spcPts val="450"/>
              </a:spcBef>
              <a:buNone/>
            </a:pPr>
            <a:endParaRPr sz="1350">
              <a:solidFill>
                <a:srgbClr val="1155CC"/>
              </a:solidFill>
              <a:latin typeface="Consolas"/>
              <a:ea typeface="Consolas"/>
              <a:cs typeface="Consolas"/>
              <a:sym typeface="Consolas"/>
            </a:endParaRPr>
          </a:p>
          <a:p>
            <a:pPr indent="0">
              <a:spcBef>
                <a:spcPts val="450"/>
              </a:spcBef>
              <a:buNone/>
            </a:pPr>
            <a:endParaRPr sz="1350">
              <a:solidFill>
                <a:schemeClr val="dk1"/>
              </a:solidFill>
              <a:latin typeface="Consolas"/>
              <a:ea typeface="Consolas"/>
              <a:cs typeface="Consolas"/>
              <a:sym typeface="Consolas"/>
            </a:endParaRPr>
          </a:p>
          <a:p>
            <a:pPr marL="0" indent="0">
              <a:spcBef>
                <a:spcPts val="450"/>
              </a:spcBef>
              <a:buNone/>
            </a:pPr>
            <a:endParaRPr sz="1350">
              <a:solidFill>
                <a:schemeClr val="dk1"/>
              </a:solidFill>
              <a:latin typeface="Consolas"/>
              <a:ea typeface="Consolas"/>
              <a:cs typeface="Consolas"/>
              <a:sym typeface="Consolas"/>
            </a:endParaRPr>
          </a:p>
          <a:p>
            <a:pPr indent="0">
              <a:spcBef>
                <a:spcPts val="450"/>
              </a:spcBef>
              <a:buNone/>
            </a:pPr>
            <a:endParaRPr sz="1350">
              <a:solidFill>
                <a:schemeClr val="dk1"/>
              </a:solidFill>
              <a:latin typeface="Consolas"/>
              <a:ea typeface="Consolas"/>
              <a:cs typeface="Consolas"/>
              <a:sym typeface="Consolas"/>
            </a:endParaRPr>
          </a:p>
          <a:p>
            <a:pPr indent="0">
              <a:spcBef>
                <a:spcPts val="450"/>
              </a:spcBef>
              <a:spcAft>
                <a:spcPts val="450"/>
              </a:spcAft>
              <a:buNone/>
            </a:pP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Open IntelliJ IDEA</a:t>
            </a:r>
          </a:p>
        </p:txBody>
      </p:sp>
      <p:sp>
        <p:nvSpPr>
          <p:cNvPr id="80" name="Google Shape;80;p1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pic>
        <p:nvPicPr>
          <p:cNvPr id="81" name="Google Shape;81;p12"/>
          <p:cNvPicPr preferRelativeResize="0"/>
          <p:nvPr/>
        </p:nvPicPr>
        <p:blipFill>
          <a:blip r:embed="rId3">
            <a:alphaModFix/>
          </a:blip>
          <a:stretch>
            <a:fillRect/>
          </a:stretch>
        </p:blipFill>
        <p:spPr>
          <a:xfrm>
            <a:off x="554124" y="1040606"/>
            <a:ext cx="5749751" cy="351948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while loops</a:t>
            </a:r>
          </a:p>
        </p:txBody>
      </p:sp>
      <p:sp>
        <p:nvSpPr>
          <p:cNvPr id="406" name="Google Shape;406;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407" name="Google Shape;407;p48"/>
          <p:cNvSpPr txBox="1"/>
          <p:nvPr/>
        </p:nvSpPr>
        <p:spPr>
          <a:xfrm>
            <a:off x="194269" y="3786488"/>
            <a:ext cx="5084775" cy="29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49 bicycles in the bicycle rack</a:t>
            </a:r>
            <a:endParaRPr sz="1350">
              <a:latin typeface="Consolas"/>
              <a:ea typeface="Consolas"/>
              <a:cs typeface="Consolas"/>
              <a:sym typeface="Consolas"/>
            </a:endParaRPr>
          </a:p>
        </p:txBody>
      </p:sp>
      <p:sp>
        <p:nvSpPr>
          <p:cNvPr id="408" name="Google Shape;408;p48"/>
          <p:cNvSpPr txBox="1"/>
          <p:nvPr/>
        </p:nvSpPr>
        <p:spPr>
          <a:xfrm>
            <a:off x="194269" y="2897475"/>
            <a:ext cx="6369300" cy="7787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b="1">
                <a:solidFill>
                  <a:srgbClr val="3F51B5"/>
                </a:solidFill>
                <a:latin typeface="Roboto Mono"/>
                <a:ea typeface="Roboto Mono"/>
                <a:cs typeface="Roboto Mono"/>
                <a:sym typeface="Roboto Mono"/>
              </a:rPr>
              <a:t>do</a:t>
            </a: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a:buClr>
                <a:schemeClr val="dk1"/>
              </a:buClr>
              <a:buSzPts val="1100"/>
            </a:pPr>
            <a:r>
              <a:rPr lang="en" sz="1350">
                <a:solidFill>
                  <a:srgbClr val="37474F"/>
                </a:solidFill>
                <a:latin typeface="Roboto Mono"/>
                <a:ea typeface="Roboto Mono"/>
                <a:cs typeface="Roboto Mono"/>
                <a:sym typeface="Roboto Mono"/>
              </a:rPr>
              <a:t>    bicycles--</a:t>
            </a:r>
            <a:endParaRPr sz="1350">
              <a:solidFill>
                <a:srgbClr val="37474F"/>
              </a:solidFill>
              <a:latin typeface="Roboto Mono"/>
              <a:ea typeface="Roboto Mono"/>
              <a:cs typeface="Roboto Mono"/>
              <a:sym typeface="Roboto Mono"/>
            </a:endParaRPr>
          </a:p>
          <a:p>
            <a:pPr>
              <a:buClr>
                <a:schemeClr val="dk1"/>
              </a:buClr>
              <a:buSzPts val="1100"/>
            </a:pPr>
            <a:r>
              <a:rPr lang="en" sz="1350">
                <a:solidFill>
                  <a:srgbClr val="37474F"/>
                </a:solidFill>
                <a:latin typeface="Roboto Mono"/>
                <a:ea typeface="Roboto Mono"/>
                <a:cs typeface="Roboto Mono"/>
                <a:sym typeface="Roboto Mono"/>
              </a:rPr>
              <a:t>} </a:t>
            </a:r>
            <a:r>
              <a:rPr lang="en" sz="1350" b="1">
                <a:solidFill>
                  <a:srgbClr val="3F51B5"/>
                </a:solidFill>
                <a:latin typeface="Roboto Mono"/>
                <a:ea typeface="Roboto Mono"/>
                <a:cs typeface="Roboto Mono"/>
                <a:sym typeface="Roboto Mono"/>
              </a:rPr>
              <a:t>while</a:t>
            </a:r>
            <a:r>
              <a:rPr lang="en" sz="1350">
                <a:solidFill>
                  <a:srgbClr val="37474F"/>
                </a:solidFill>
                <a:latin typeface="Roboto Mono"/>
                <a:ea typeface="Roboto Mono"/>
                <a:cs typeface="Roboto Mono"/>
                <a:sym typeface="Roboto Mono"/>
              </a:rPr>
              <a:t> (bicycles &gt; </a:t>
            </a:r>
            <a:r>
              <a:rPr lang="en" sz="1350">
                <a:solidFill>
                  <a:srgbClr val="C53929"/>
                </a:solidFill>
                <a:latin typeface="Roboto Mono"/>
                <a:ea typeface="Roboto Mono"/>
                <a:cs typeface="Roboto Mono"/>
                <a:sym typeface="Roboto Mono"/>
              </a:rPr>
              <a:t>50</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a:lnSpc>
                <a:spcPct val="150000"/>
              </a:lnSpc>
              <a:buClr>
                <a:schemeClr val="dk1"/>
              </a:buClr>
              <a:buSzPts val="1100"/>
            </a:pPr>
            <a:r>
              <a:rPr lang="en" sz="1350">
                <a:solidFill>
                  <a:srgbClr val="37474F"/>
                </a:solidFill>
                <a:latin typeface="Roboto Mono"/>
                <a:ea typeface="Roboto Mono"/>
                <a:cs typeface="Roboto Mono"/>
                <a:sym typeface="Roboto Mono"/>
              </a:rPr>
              <a:t>println(</a:t>
            </a:r>
            <a:r>
              <a:rPr lang="en" sz="1350">
                <a:solidFill>
                  <a:srgbClr val="388E3C"/>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$bicycles</a:t>
            </a:r>
            <a:r>
              <a:rPr lang="en" sz="1350">
                <a:solidFill>
                  <a:srgbClr val="388E3C"/>
                </a:solidFill>
                <a:latin typeface="Roboto Mono"/>
                <a:ea typeface="Roboto Mono"/>
                <a:cs typeface="Roboto Mono"/>
                <a:sym typeface="Roboto Mono"/>
              </a:rPr>
              <a:t> bicycles in the bicycle rack\n"</a:t>
            </a:r>
            <a:r>
              <a:rPr lang="en" sz="1350">
                <a:solidFill>
                  <a:srgbClr val="37474F"/>
                </a:solidFill>
                <a:latin typeface="Roboto Mono"/>
                <a:ea typeface="Roboto Mono"/>
                <a:cs typeface="Roboto Mono"/>
                <a:sym typeface="Roboto Mono"/>
              </a:rPr>
              <a:t>)</a:t>
            </a:r>
            <a:endParaRPr sz="1050">
              <a:latin typeface="Roboto"/>
              <a:ea typeface="Roboto"/>
              <a:cs typeface="Roboto"/>
              <a:sym typeface="Roboto"/>
            </a:endParaRPr>
          </a:p>
        </p:txBody>
      </p:sp>
      <p:sp>
        <p:nvSpPr>
          <p:cNvPr id="409" name="Google Shape;409;p48"/>
          <p:cNvSpPr txBox="1"/>
          <p:nvPr/>
        </p:nvSpPr>
        <p:spPr>
          <a:xfrm>
            <a:off x="194269" y="2506763"/>
            <a:ext cx="5084775" cy="33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50 bicycles in the bicycle rack</a:t>
            </a:r>
            <a:endParaRPr sz="1350">
              <a:latin typeface="Consolas"/>
              <a:ea typeface="Consolas"/>
              <a:cs typeface="Consolas"/>
              <a:sym typeface="Consolas"/>
            </a:endParaRPr>
          </a:p>
        </p:txBody>
      </p:sp>
      <p:sp>
        <p:nvSpPr>
          <p:cNvPr id="7" name="Google Shape;405;p48">
            <a:extLst>
              <a:ext uri="{FF2B5EF4-FFF2-40B4-BE49-F238E27FC236}">
                <a16:creationId xmlns:a16="http://schemas.microsoft.com/office/drawing/2014/main" id="{A10C4D58-C075-7F94-E1B1-FA6F27611FD8}"/>
              </a:ext>
            </a:extLst>
          </p:cNvPr>
          <p:cNvSpPr txBox="1">
            <a:spLocks noGrp="1"/>
          </p:cNvSpPr>
          <p:nvPr>
            <p:ph type="body" idx="1"/>
          </p:nvPr>
        </p:nvSpPr>
        <p:spPr>
          <a:xfrm>
            <a:off x="233775" y="1406081"/>
            <a:ext cx="6299100" cy="116572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F51B5"/>
                </a:solidFill>
                <a:latin typeface="Roboto Mono"/>
                <a:ea typeface="Roboto Mono"/>
                <a:cs typeface="Roboto Mono"/>
                <a:sym typeface="Roboto Mono"/>
              </a:rPr>
              <a:t>var</a:t>
            </a:r>
            <a:r>
              <a:rPr lang="en" sz="1350">
                <a:solidFill>
                  <a:srgbClr val="37474F"/>
                </a:solidFill>
                <a:latin typeface="Roboto Mono"/>
                <a:ea typeface="Roboto Mono"/>
                <a:cs typeface="Roboto Mono"/>
                <a:sym typeface="Roboto Mono"/>
              </a:rPr>
              <a:t> bicycles = </a:t>
            </a:r>
            <a:r>
              <a:rPr lang="en" sz="1350">
                <a:solidFill>
                  <a:srgbClr val="C53929"/>
                </a:solidFill>
                <a:latin typeface="Roboto Mono"/>
                <a:ea typeface="Roboto Mono"/>
                <a:cs typeface="Roboto Mono"/>
                <a:sym typeface="Roboto Mono"/>
              </a:rPr>
              <a:t>0</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b="1">
                <a:solidFill>
                  <a:srgbClr val="3F51B5"/>
                </a:solidFill>
                <a:latin typeface="Roboto Mono"/>
                <a:ea typeface="Roboto Mono"/>
                <a:cs typeface="Roboto Mono"/>
                <a:sym typeface="Roboto Mono"/>
              </a:rPr>
              <a:t>while</a:t>
            </a:r>
            <a:r>
              <a:rPr lang="en" sz="1350">
                <a:solidFill>
                  <a:srgbClr val="37474F"/>
                </a:solidFill>
                <a:latin typeface="Roboto Mono"/>
                <a:ea typeface="Roboto Mono"/>
                <a:cs typeface="Roboto Mono"/>
                <a:sym typeface="Roboto Mono"/>
              </a:rPr>
              <a:t> (bicycles &lt; </a:t>
            </a:r>
            <a:r>
              <a:rPr lang="en" sz="1350">
                <a:solidFill>
                  <a:srgbClr val="C53929"/>
                </a:solidFill>
                <a:latin typeface="Roboto Mono"/>
                <a:ea typeface="Roboto Mono"/>
                <a:cs typeface="Roboto Mono"/>
                <a:sym typeface="Roboto Mono"/>
              </a:rPr>
              <a:t>50</a:t>
            </a:r>
            <a:r>
              <a:rPr lang="en" sz="1350">
                <a:solidFill>
                  <a:srgbClr val="37474F"/>
                </a:solidFill>
                <a:latin typeface="Roboto Mono"/>
                <a:ea typeface="Roboto Mono"/>
                <a:cs typeface="Roboto Mono"/>
                <a:sym typeface="Roboto Mono"/>
              </a:rPr>
              <a:t>) {</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bicycles++</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marL="0" indent="0">
              <a:lnSpc>
                <a:spcPct val="150000"/>
              </a:lnSpc>
              <a:spcBef>
                <a:spcPts val="0"/>
              </a:spcBef>
              <a:buClr>
                <a:schemeClr val="dk1"/>
              </a:buClr>
              <a:buSzPts val="1100"/>
              <a:buNone/>
            </a:pPr>
            <a:r>
              <a:rPr lang="en" sz="1350">
                <a:solidFill>
                  <a:srgbClr val="37474F"/>
                </a:solidFill>
                <a:latin typeface="Roboto Mono"/>
                <a:ea typeface="Roboto Mono"/>
                <a:cs typeface="Roboto Mono"/>
                <a:sym typeface="Roboto Mono"/>
              </a:rPr>
              <a:t>println(</a:t>
            </a:r>
            <a:r>
              <a:rPr lang="en" sz="1350">
                <a:solidFill>
                  <a:srgbClr val="388E3C"/>
                </a:solidFill>
                <a:latin typeface="Roboto Mono"/>
                <a:ea typeface="Roboto Mono"/>
                <a:cs typeface="Roboto Mono"/>
                <a:sym typeface="Roboto Mono"/>
              </a:rPr>
              <a:t>"</a:t>
            </a:r>
            <a:r>
              <a:rPr lang="en" sz="1350">
                <a:solidFill>
                  <a:srgbClr val="C53929"/>
                </a:solidFill>
                <a:latin typeface="Roboto Mono"/>
                <a:ea typeface="Roboto Mono"/>
                <a:cs typeface="Roboto Mono"/>
                <a:sym typeface="Roboto Mono"/>
              </a:rPr>
              <a:t>$bicycles</a:t>
            </a:r>
            <a:r>
              <a:rPr lang="en" sz="1350">
                <a:solidFill>
                  <a:srgbClr val="388E3C"/>
                </a:solidFill>
                <a:latin typeface="Roboto Mono"/>
                <a:ea typeface="Roboto Mono"/>
                <a:cs typeface="Roboto Mono"/>
                <a:sym typeface="Roboto Mono"/>
              </a:rPr>
              <a:t> bicycles in the bicycle rack\n"</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marL="0" indent="0">
              <a:lnSpc>
                <a:spcPct val="100000"/>
              </a:lnSpc>
              <a:spcBef>
                <a:spcPts val="0"/>
              </a:spcBef>
              <a:buNone/>
            </a:pPr>
            <a:endParaRPr sz="1350">
              <a:latin typeface="Consolas"/>
              <a:ea typeface="Consolas"/>
              <a:cs typeface="Consolas"/>
              <a:sym typeface="Consolas"/>
            </a:endParaRPr>
          </a:p>
          <a:p>
            <a:pPr indent="0">
              <a:spcBef>
                <a:spcPts val="0"/>
              </a:spcBef>
              <a:buNone/>
            </a:pPr>
            <a:endParaRPr sz="1050">
              <a:solidFill>
                <a:schemeClr val="dk1"/>
              </a:solidFill>
            </a:endParaRPr>
          </a:p>
          <a:p>
            <a:pPr indent="0">
              <a:spcBef>
                <a:spcPts val="450"/>
              </a:spcBef>
              <a:spcAft>
                <a:spcPts val="450"/>
              </a:spcAft>
              <a:buNone/>
            </a:pP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repeat loops</a:t>
            </a:r>
          </a:p>
        </p:txBody>
      </p:sp>
      <p:sp>
        <p:nvSpPr>
          <p:cNvPr id="416" name="Google Shape;416;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417" name="Google Shape;417;p49"/>
          <p:cNvSpPr txBox="1"/>
          <p:nvPr/>
        </p:nvSpPr>
        <p:spPr>
          <a:xfrm>
            <a:off x="233775" y="2697975"/>
            <a:ext cx="5084775" cy="5523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Hello!Hello!</a:t>
            </a:r>
            <a:endParaRPr sz="1350">
              <a:solidFill>
                <a:srgbClr val="1155CC"/>
              </a:solidFill>
              <a:latin typeface="Consolas"/>
              <a:ea typeface="Consolas"/>
              <a:cs typeface="Consolas"/>
              <a:sym typeface="Consolas"/>
            </a:endParaRPr>
          </a:p>
          <a:p>
            <a:endParaRPr sz="1350">
              <a:latin typeface="Consolas"/>
              <a:ea typeface="Consolas"/>
              <a:cs typeface="Consolas"/>
              <a:sym typeface="Consolas"/>
            </a:endParaRPr>
          </a:p>
        </p:txBody>
      </p:sp>
      <p:sp>
        <p:nvSpPr>
          <p:cNvPr id="7" name="Google Shape;415;p49">
            <a:extLst>
              <a:ext uri="{FF2B5EF4-FFF2-40B4-BE49-F238E27FC236}">
                <a16:creationId xmlns:a16="http://schemas.microsoft.com/office/drawing/2014/main" id="{E7658B12-5D0C-6610-17DB-779F45C20695}"/>
              </a:ext>
            </a:extLst>
          </p:cNvPr>
          <p:cNvSpPr txBox="1">
            <a:spLocks noGrp="1"/>
          </p:cNvSpPr>
          <p:nvPr>
            <p:ph type="body" idx="1"/>
          </p:nvPr>
        </p:nvSpPr>
        <p:spPr>
          <a:xfrm>
            <a:off x="233775" y="1863281"/>
            <a:ext cx="6299100" cy="850950"/>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b="1">
                <a:solidFill>
                  <a:srgbClr val="37474F"/>
                </a:solidFill>
                <a:latin typeface="Consolas"/>
                <a:ea typeface="Consolas"/>
                <a:cs typeface="Consolas"/>
                <a:sym typeface="Consolas"/>
              </a:rPr>
              <a:t>repeat(</a:t>
            </a:r>
            <a:r>
              <a:rPr lang="en" sz="1350" b="1">
                <a:solidFill>
                  <a:srgbClr val="C53929"/>
                </a:solidFill>
                <a:latin typeface="Consolas"/>
                <a:ea typeface="Consolas"/>
                <a:cs typeface="Consolas"/>
                <a:sym typeface="Consolas"/>
              </a:rPr>
              <a:t>2</a:t>
            </a:r>
            <a:r>
              <a:rPr lang="en" sz="1350" b="1">
                <a:solidFill>
                  <a:srgbClr val="37474F"/>
                </a:solidFill>
                <a:latin typeface="Consolas"/>
                <a:ea typeface="Consolas"/>
                <a:cs typeface="Consolas"/>
                <a:sym typeface="Consolas"/>
              </a:rPr>
              <a:t>)</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print(</a:t>
            </a:r>
            <a:r>
              <a:rPr lang="en" sz="1350">
                <a:solidFill>
                  <a:srgbClr val="388E3C"/>
                </a:solidFill>
                <a:latin typeface="Consolas"/>
                <a:ea typeface="Consolas"/>
                <a:cs typeface="Consolas"/>
                <a:sym typeface="Consolas"/>
              </a:rPr>
              <a:t>"Hello!"</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50000"/>
              </a:lnSpc>
              <a:spcBef>
                <a:spcPts val="0"/>
              </a:spcBef>
              <a:buNone/>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spcBef>
                <a:spcPts val="0"/>
              </a:spcBef>
              <a:buNone/>
            </a:pPr>
            <a:endParaRPr sz="1350">
              <a:solidFill>
                <a:schemeClr val="dk1"/>
              </a:solidFill>
              <a:latin typeface="Consolas"/>
              <a:ea typeface="Consolas"/>
              <a:cs typeface="Consolas"/>
              <a:sym typeface="Consolas"/>
            </a:endParaRPr>
          </a:p>
          <a:p>
            <a:pPr marL="0" indent="0">
              <a:spcBef>
                <a:spcPts val="450"/>
              </a:spcBef>
              <a:buNone/>
            </a:pPr>
            <a:endParaRPr sz="1350">
              <a:solidFill>
                <a:schemeClr val="dk1"/>
              </a:solidFill>
              <a:latin typeface="Consolas"/>
              <a:ea typeface="Consolas"/>
              <a:cs typeface="Consolas"/>
              <a:sym typeface="Consolas"/>
            </a:endParaRPr>
          </a:p>
          <a:p>
            <a:pPr indent="0">
              <a:spcBef>
                <a:spcPts val="450"/>
              </a:spcBef>
              <a:buNone/>
            </a:pPr>
            <a:endParaRPr sz="1350">
              <a:solidFill>
                <a:schemeClr val="dk1"/>
              </a:solidFill>
              <a:latin typeface="Consolas"/>
              <a:ea typeface="Consolas"/>
              <a:cs typeface="Consolas"/>
              <a:sym typeface="Consolas"/>
            </a:endParaRPr>
          </a:p>
          <a:p>
            <a:pPr indent="0">
              <a:spcBef>
                <a:spcPts val="450"/>
              </a:spcBef>
              <a:spcAft>
                <a:spcPts val="450"/>
              </a:spcAft>
              <a:buNone/>
            </a:pPr>
            <a:endParaRPr sz="135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Lists and arrays</a:t>
            </a:r>
          </a:p>
        </p:txBody>
      </p:sp>
      <p:sp>
        <p:nvSpPr>
          <p:cNvPr id="423" name="Google Shape;423;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Lists</a:t>
            </a:r>
          </a:p>
        </p:txBody>
      </p:sp>
      <p:sp>
        <p:nvSpPr>
          <p:cNvPr id="430" name="Google Shape;430;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43</a:t>
            </a:fld>
            <a:endParaRPr lang="en"/>
          </a:p>
        </p:txBody>
      </p:sp>
      <p:sp>
        <p:nvSpPr>
          <p:cNvPr id="431" name="Google Shape;431;p51"/>
          <p:cNvSpPr txBox="1"/>
          <p:nvPr/>
        </p:nvSpPr>
        <p:spPr>
          <a:xfrm>
            <a:off x="244294" y="2717606"/>
            <a:ext cx="5791950" cy="521550"/>
          </a:xfrm>
          <a:prstGeom prst="rect">
            <a:avLst/>
          </a:prstGeom>
          <a:noFill/>
          <a:ln>
            <a:noFill/>
          </a:ln>
        </p:spPr>
        <p:txBody>
          <a:bodyPr spcFirstLastPara="1" wrap="square" lIns="68569" tIns="68569" rIns="68569" bIns="68569" anchor="t" anchorCtr="0">
            <a:noAutofit/>
          </a:bodyPr>
          <a:lstStyle/>
          <a:p>
            <a:pPr marL="342900" indent="-276225">
              <a:lnSpc>
                <a:spcPct val="115000"/>
              </a:lnSpc>
              <a:spcBef>
                <a:spcPts val="750"/>
              </a:spcBef>
              <a:buClr>
                <a:schemeClr val="dk1"/>
              </a:buClr>
              <a:buSzPts val="2200"/>
              <a:buFont typeface="Roboto"/>
              <a:buChar char="●"/>
            </a:pPr>
            <a:r>
              <a:rPr lang="en" sz="1650">
                <a:solidFill>
                  <a:schemeClr val="dk1"/>
                </a:solidFill>
                <a:latin typeface="Roboto"/>
                <a:ea typeface="Roboto"/>
                <a:cs typeface="Roboto"/>
                <a:sym typeface="Roboto"/>
              </a:rPr>
              <a:t>Elements can occur more than once in a list</a:t>
            </a:r>
            <a:endParaRPr sz="1050">
              <a:latin typeface="Roboto"/>
              <a:ea typeface="Roboto"/>
              <a:cs typeface="Roboto"/>
              <a:sym typeface="Roboto"/>
            </a:endParaRPr>
          </a:p>
        </p:txBody>
      </p:sp>
      <p:sp>
        <p:nvSpPr>
          <p:cNvPr id="432" name="Google Shape;432;p51"/>
          <p:cNvSpPr txBox="1"/>
          <p:nvPr/>
        </p:nvSpPr>
        <p:spPr>
          <a:xfrm>
            <a:off x="239063" y="2008948"/>
            <a:ext cx="6259050" cy="521550"/>
          </a:xfrm>
          <a:prstGeom prst="rect">
            <a:avLst/>
          </a:prstGeom>
          <a:noFill/>
          <a:ln>
            <a:noFill/>
          </a:ln>
        </p:spPr>
        <p:txBody>
          <a:bodyPr spcFirstLastPara="1" wrap="square" lIns="68569" tIns="68569" rIns="68569" bIns="68569" anchor="t" anchorCtr="0">
            <a:noAutofit/>
          </a:bodyPr>
          <a:lstStyle/>
          <a:p>
            <a:pPr marL="342900" indent="-276225">
              <a:lnSpc>
                <a:spcPct val="115000"/>
              </a:lnSpc>
              <a:spcBef>
                <a:spcPts val="750"/>
              </a:spcBef>
              <a:buClr>
                <a:schemeClr val="dk1"/>
              </a:buClr>
              <a:buSzPts val="2200"/>
              <a:buFont typeface="Roboto"/>
              <a:buChar char="●"/>
            </a:pPr>
            <a:r>
              <a:rPr lang="en" sz="1650">
                <a:solidFill>
                  <a:schemeClr val="dk1"/>
                </a:solidFill>
                <a:latin typeface="Roboto"/>
                <a:ea typeface="Roboto"/>
                <a:cs typeface="Roboto"/>
                <a:sym typeface="Roboto"/>
              </a:rPr>
              <a:t>List elements can be accessed programmatically through their indices</a:t>
            </a:r>
            <a:endParaRPr sz="1050">
              <a:latin typeface="Roboto"/>
              <a:ea typeface="Roboto"/>
              <a:cs typeface="Roboto"/>
              <a:sym typeface="Roboto"/>
            </a:endParaRPr>
          </a:p>
        </p:txBody>
      </p:sp>
      <p:sp>
        <p:nvSpPr>
          <p:cNvPr id="433" name="Google Shape;433;p51"/>
          <p:cNvSpPr txBox="1"/>
          <p:nvPr/>
        </p:nvSpPr>
        <p:spPr>
          <a:xfrm>
            <a:off x="323365" y="3445538"/>
            <a:ext cx="6259050" cy="521550"/>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An example of a list is a sentence: it's a group of words, their order is important, and they can repeat.</a:t>
            </a:r>
            <a:endParaRPr sz="1350">
              <a:solidFill>
                <a:srgbClr val="3C4043"/>
              </a:solidFill>
              <a:latin typeface="Roboto"/>
              <a:ea typeface="Roboto"/>
              <a:cs typeface="Roboto"/>
              <a:sym typeface="Roboto"/>
            </a:endParaRPr>
          </a:p>
        </p:txBody>
      </p:sp>
      <p:sp>
        <p:nvSpPr>
          <p:cNvPr id="7" name="Google Shape;429;p51">
            <a:extLst>
              <a:ext uri="{FF2B5EF4-FFF2-40B4-BE49-F238E27FC236}">
                <a16:creationId xmlns:a16="http://schemas.microsoft.com/office/drawing/2014/main" id="{80329953-23ED-C142-3313-F532B0BFB05B}"/>
              </a:ext>
            </a:extLst>
          </p:cNvPr>
          <p:cNvSpPr txBox="1">
            <a:spLocks noGrp="1"/>
          </p:cNvSpPr>
          <p:nvPr>
            <p:ph type="body" idx="1"/>
          </p:nvPr>
        </p:nvSpPr>
        <p:spPr>
          <a:xfrm>
            <a:off x="233775" y="1605317"/>
            <a:ext cx="6390450" cy="521550"/>
          </a:xfrm>
          <a:prstGeom prst="rect">
            <a:avLst/>
          </a:prstGeom>
        </p:spPr>
        <p:txBody>
          <a:bodyPr spcFirstLastPara="1" wrap="square" lIns="68569" tIns="68569" rIns="68569" bIns="68569" anchor="t" anchorCtr="0">
            <a:noAutofit/>
          </a:bodyPr>
          <a:lstStyle/>
          <a:p>
            <a:pPr indent="-276225">
              <a:buClr>
                <a:schemeClr val="dk1"/>
              </a:buClr>
              <a:buSzPts val="2200"/>
              <a:buChar char="●"/>
            </a:pPr>
            <a:r>
              <a:rPr lang="en" sz="1650">
                <a:solidFill>
                  <a:schemeClr val="dk1"/>
                </a:solidFill>
              </a:rPr>
              <a:t>Lists are ordered collections of elements</a:t>
            </a:r>
            <a:endParaRPr sz="1650">
              <a:solidFill>
                <a:schemeClr val="dk1"/>
              </a:solidFill>
            </a:endParaRPr>
          </a:p>
          <a:p>
            <a:pPr marL="0" indent="0">
              <a:buNone/>
            </a:pPr>
            <a:endParaRPr sz="1650">
              <a:solidFill>
                <a:schemeClr val="dk1"/>
              </a:solidFill>
            </a:endParaRPr>
          </a:p>
          <a:p>
            <a:pPr marL="0" indent="0">
              <a:buNone/>
            </a:pPr>
            <a:endParaRPr sz="165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40" name="Google Shape;440;p52"/>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Immutable list using listOf()</a:t>
            </a:r>
          </a:p>
        </p:txBody>
      </p:sp>
      <p:sp>
        <p:nvSpPr>
          <p:cNvPr id="439" name="Google Shape;439;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441" name="Google Shape;441;p52"/>
          <p:cNvSpPr txBox="1"/>
          <p:nvPr/>
        </p:nvSpPr>
        <p:spPr>
          <a:xfrm>
            <a:off x="233775" y="2856769"/>
            <a:ext cx="5566050" cy="3741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urier New"/>
                <a:ea typeface="Courier New"/>
                <a:cs typeface="Courier New"/>
                <a:sym typeface="Courier New"/>
              </a:rPr>
              <a:t>  ⇒ [trumpet, piano, violin]</a:t>
            </a:r>
            <a:endParaRPr sz="1350">
              <a:solidFill>
                <a:srgbClr val="1155CC"/>
              </a:solidFill>
              <a:latin typeface="Courier New"/>
              <a:ea typeface="Courier New"/>
              <a:cs typeface="Courier New"/>
              <a:sym typeface="Courier New"/>
            </a:endParaRPr>
          </a:p>
          <a:p>
            <a:pPr>
              <a:buClr>
                <a:schemeClr val="dk1"/>
              </a:buClr>
              <a:buSzPts val="1100"/>
            </a:pPr>
            <a:endParaRPr sz="1350">
              <a:latin typeface="Roboto"/>
              <a:ea typeface="Roboto"/>
              <a:cs typeface="Roboto"/>
              <a:sym typeface="Roboto"/>
            </a:endParaRPr>
          </a:p>
          <a:p>
            <a:endParaRPr sz="1350">
              <a:latin typeface="Roboto"/>
              <a:ea typeface="Roboto"/>
              <a:cs typeface="Roboto"/>
              <a:sym typeface="Roboto"/>
            </a:endParaRPr>
          </a:p>
        </p:txBody>
      </p:sp>
      <p:sp>
        <p:nvSpPr>
          <p:cNvPr id="7" name="Google Shape;438;p52">
            <a:extLst>
              <a:ext uri="{FF2B5EF4-FFF2-40B4-BE49-F238E27FC236}">
                <a16:creationId xmlns:a16="http://schemas.microsoft.com/office/drawing/2014/main" id="{C38D7CBF-1348-0193-4192-02E4A579D24A}"/>
              </a:ext>
            </a:extLst>
          </p:cNvPr>
          <p:cNvSpPr txBox="1">
            <a:spLocks noGrp="1"/>
          </p:cNvSpPr>
          <p:nvPr>
            <p:ph type="body" idx="1"/>
          </p:nvPr>
        </p:nvSpPr>
        <p:spPr>
          <a:xfrm>
            <a:off x="233775" y="1829568"/>
            <a:ext cx="6299100" cy="90697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Declare a list using </a:t>
            </a:r>
            <a:r>
              <a:rPr lang="en" sz="1350">
                <a:solidFill>
                  <a:schemeClr val="dk1"/>
                </a:solidFill>
                <a:latin typeface="Consolas"/>
                <a:ea typeface="Consolas"/>
                <a:cs typeface="Consolas"/>
                <a:sym typeface="Consolas"/>
              </a:rPr>
              <a:t>listOf()</a:t>
            </a:r>
            <a:r>
              <a:rPr lang="en" sz="1350">
                <a:solidFill>
                  <a:schemeClr val="dk1"/>
                </a:solidFill>
              </a:rPr>
              <a:t> and print it out.</a:t>
            </a: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marL="0" indent="0">
              <a:spcBef>
                <a:spcPts val="1050"/>
              </a:spcBef>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instruments = listOf(</a:t>
            </a:r>
            <a:r>
              <a:rPr lang="en" sz="1350">
                <a:solidFill>
                  <a:srgbClr val="388E3C"/>
                </a:solidFill>
                <a:latin typeface="Consolas"/>
                <a:ea typeface="Consolas"/>
                <a:cs typeface="Consolas"/>
                <a:sym typeface="Consolas"/>
              </a:rPr>
              <a:t>"trumpet"</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"piano"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"violin"</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spcAft>
                <a:spcPts val="450"/>
              </a:spcAft>
              <a:buNone/>
            </a:pPr>
            <a:r>
              <a:rPr lang="en" sz="1350">
                <a:solidFill>
                  <a:srgbClr val="37474F"/>
                </a:solidFill>
                <a:latin typeface="Consolas"/>
                <a:ea typeface="Consolas"/>
                <a:cs typeface="Consolas"/>
                <a:sym typeface="Consolas"/>
              </a:rPr>
              <a:t>  println(instruments)</a:t>
            </a:r>
            <a:endParaRPr sz="135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53"/>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sz="3200"/>
              <a:t>Mutable list using mutableListOf()</a:t>
            </a:r>
          </a:p>
        </p:txBody>
      </p:sp>
      <p:sp>
        <p:nvSpPr>
          <p:cNvPr id="447" name="Google Shape;447;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448" name="Google Shape;448;p53"/>
          <p:cNvSpPr txBox="1"/>
          <p:nvPr/>
        </p:nvSpPr>
        <p:spPr>
          <a:xfrm>
            <a:off x="233775" y="3395175"/>
            <a:ext cx="6299100" cy="522675"/>
          </a:xfrm>
          <a:prstGeom prst="rect">
            <a:avLst/>
          </a:prstGeom>
          <a:solidFill>
            <a:srgbClr val="D6F0FF"/>
          </a:solidFill>
          <a:ln>
            <a:noFill/>
          </a:ln>
        </p:spPr>
        <p:txBody>
          <a:bodyPr spcFirstLastPara="1" wrap="square" lIns="68569" tIns="68569" rIns="68569" bIns="68569" anchor="t" anchorCtr="0">
            <a:noAutofit/>
          </a:bodyPr>
          <a:lstStyle/>
          <a:p>
            <a:pPr>
              <a:buClr>
                <a:schemeClr val="dk1"/>
              </a:buClr>
              <a:buSzPts val="1100"/>
            </a:pPr>
            <a:r>
              <a:rPr lang="en" sz="1350">
                <a:solidFill>
                  <a:srgbClr val="3C4043"/>
                </a:solidFill>
                <a:latin typeface="Roboto"/>
                <a:ea typeface="Roboto"/>
                <a:cs typeface="Roboto"/>
                <a:sym typeface="Roboto"/>
              </a:rPr>
              <a:t>With a list defined with </a:t>
            </a:r>
            <a:r>
              <a:rPr lang="en" sz="1350">
                <a:solidFill>
                  <a:srgbClr val="3C4043"/>
                </a:solidFill>
                <a:latin typeface="Courier New"/>
                <a:ea typeface="Courier New"/>
                <a:cs typeface="Courier New"/>
                <a:sym typeface="Courier New"/>
              </a:rPr>
              <a:t>val</a:t>
            </a:r>
            <a:r>
              <a:rPr lang="en" sz="1350">
                <a:solidFill>
                  <a:srgbClr val="3C4043"/>
                </a:solidFill>
                <a:latin typeface="Roboto"/>
                <a:ea typeface="Roboto"/>
                <a:cs typeface="Roboto"/>
                <a:sym typeface="Roboto"/>
              </a:rPr>
              <a:t>, you can't change which list the variable refers to, but you can still change the contents of the list.</a:t>
            </a:r>
            <a:endParaRPr sz="1350">
              <a:solidFill>
                <a:srgbClr val="3C4043"/>
              </a:solidFill>
              <a:latin typeface="Roboto"/>
              <a:ea typeface="Roboto"/>
              <a:cs typeface="Roboto"/>
              <a:sym typeface="Roboto"/>
            </a:endParaRPr>
          </a:p>
        </p:txBody>
      </p:sp>
      <p:sp>
        <p:nvSpPr>
          <p:cNvPr id="450" name="Google Shape;450;p53"/>
          <p:cNvSpPr txBox="1"/>
          <p:nvPr/>
        </p:nvSpPr>
        <p:spPr>
          <a:xfrm>
            <a:off x="233775" y="2683800"/>
            <a:ext cx="5247450" cy="3474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 kotlin.Boolean = true</a:t>
            </a:r>
            <a:endParaRPr sz="1350">
              <a:solidFill>
                <a:srgbClr val="1155CC"/>
              </a:solidFill>
              <a:latin typeface="Consolas"/>
              <a:ea typeface="Consolas"/>
              <a:cs typeface="Consolas"/>
              <a:sym typeface="Consolas"/>
            </a:endParaRPr>
          </a:p>
          <a:p>
            <a:pPr>
              <a:buClr>
                <a:schemeClr val="dk1"/>
              </a:buClr>
              <a:buSzPts val="1100"/>
            </a:pPr>
            <a:endParaRPr sz="1350">
              <a:latin typeface="Consolas"/>
              <a:ea typeface="Consolas"/>
              <a:cs typeface="Consolas"/>
              <a:sym typeface="Consolas"/>
            </a:endParaRPr>
          </a:p>
          <a:p>
            <a:endParaRPr sz="1350">
              <a:latin typeface="Consolas"/>
              <a:ea typeface="Consolas"/>
              <a:cs typeface="Consolas"/>
              <a:sym typeface="Consolas"/>
            </a:endParaRPr>
          </a:p>
        </p:txBody>
      </p:sp>
      <p:sp>
        <p:nvSpPr>
          <p:cNvPr id="7" name="Google Shape;446;p53">
            <a:extLst>
              <a:ext uri="{FF2B5EF4-FFF2-40B4-BE49-F238E27FC236}">
                <a16:creationId xmlns:a16="http://schemas.microsoft.com/office/drawing/2014/main" id="{7AC9B88C-D854-AC1E-E86D-E88504993721}"/>
              </a:ext>
            </a:extLst>
          </p:cNvPr>
          <p:cNvSpPr txBox="1">
            <a:spLocks noGrp="1"/>
          </p:cNvSpPr>
          <p:nvPr>
            <p:ph type="body" idx="1"/>
          </p:nvPr>
        </p:nvSpPr>
        <p:spPr>
          <a:xfrm>
            <a:off x="233775" y="1600969"/>
            <a:ext cx="6299100" cy="929250"/>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Lists can be changed using </a:t>
            </a:r>
            <a:r>
              <a:rPr lang="en" sz="1350">
                <a:solidFill>
                  <a:schemeClr val="dk1"/>
                </a:solidFill>
                <a:latin typeface="Courier New"/>
                <a:ea typeface="Courier New"/>
                <a:cs typeface="Courier New"/>
                <a:sym typeface="Courier New"/>
              </a:rPr>
              <a:t>mutableListOf()</a:t>
            </a:r>
            <a:endParaRPr sz="1350">
              <a:solidFill>
                <a:schemeClr val="dk1"/>
              </a:solidFill>
            </a:endParaRPr>
          </a:p>
          <a:p>
            <a:pPr marL="0" indent="0">
              <a:spcBef>
                <a:spcPts val="1050"/>
              </a:spcBef>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myList = mutableListOf(</a:t>
            </a:r>
            <a:r>
              <a:rPr lang="en" sz="1350">
                <a:solidFill>
                  <a:srgbClr val="388E3C"/>
                </a:solidFill>
                <a:latin typeface="Consolas"/>
                <a:ea typeface="Consolas"/>
                <a:cs typeface="Consolas"/>
                <a:sym typeface="Consolas"/>
              </a:rPr>
              <a:t>"trumpet"</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"piano"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"violin"</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myList.remove(</a:t>
            </a:r>
            <a:r>
              <a:rPr lang="en" sz="1350">
                <a:solidFill>
                  <a:srgbClr val="388E3C"/>
                </a:solidFill>
                <a:latin typeface="Consolas"/>
                <a:ea typeface="Consolas"/>
                <a:cs typeface="Consolas"/>
                <a:sym typeface="Consolas"/>
              </a:rPr>
              <a:t>"violin"</a:t>
            </a: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450"/>
              </a:spcBef>
              <a:spcAft>
                <a:spcPts val="750"/>
              </a:spcAft>
              <a:buNone/>
            </a:pP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Arrays</a:t>
            </a:r>
          </a:p>
        </p:txBody>
      </p:sp>
      <p:sp>
        <p:nvSpPr>
          <p:cNvPr id="457" name="Google Shape;457;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46</a:t>
            </a:fld>
            <a:endParaRPr lang="en"/>
          </a:p>
        </p:txBody>
      </p:sp>
      <p:sp>
        <p:nvSpPr>
          <p:cNvPr id="458" name="Google Shape;458;p54"/>
          <p:cNvSpPr txBox="1"/>
          <p:nvPr/>
        </p:nvSpPr>
        <p:spPr>
          <a:xfrm>
            <a:off x="233775" y="2104688"/>
            <a:ext cx="6177825" cy="429525"/>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Array elements can be accessed programmatically through their indices</a:t>
            </a:r>
            <a:endParaRPr sz="1650">
              <a:latin typeface="Roboto"/>
              <a:ea typeface="Roboto"/>
              <a:cs typeface="Roboto"/>
              <a:sym typeface="Roboto"/>
            </a:endParaRPr>
          </a:p>
        </p:txBody>
      </p:sp>
      <p:sp>
        <p:nvSpPr>
          <p:cNvPr id="459" name="Google Shape;459;p54"/>
          <p:cNvSpPr txBox="1"/>
          <p:nvPr/>
        </p:nvSpPr>
        <p:spPr>
          <a:xfrm>
            <a:off x="233775" y="2800350"/>
            <a:ext cx="5541975" cy="540225"/>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Array elements are mutable</a:t>
            </a:r>
            <a:endParaRPr sz="1650">
              <a:latin typeface="Roboto"/>
              <a:ea typeface="Roboto"/>
              <a:cs typeface="Roboto"/>
              <a:sym typeface="Roboto"/>
            </a:endParaRPr>
          </a:p>
        </p:txBody>
      </p:sp>
      <p:sp>
        <p:nvSpPr>
          <p:cNvPr id="460" name="Google Shape;460;p54"/>
          <p:cNvSpPr txBox="1"/>
          <p:nvPr/>
        </p:nvSpPr>
        <p:spPr>
          <a:xfrm>
            <a:off x="233775" y="3218719"/>
            <a:ext cx="3488175" cy="35865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Array size is fixed</a:t>
            </a:r>
            <a:endParaRPr sz="1650">
              <a:latin typeface="Roboto"/>
              <a:ea typeface="Roboto"/>
              <a:cs typeface="Roboto"/>
              <a:sym typeface="Roboto"/>
            </a:endParaRPr>
          </a:p>
        </p:txBody>
      </p:sp>
      <p:sp>
        <p:nvSpPr>
          <p:cNvPr id="10" name="Google Shape;456;p54">
            <a:extLst>
              <a:ext uri="{FF2B5EF4-FFF2-40B4-BE49-F238E27FC236}">
                <a16:creationId xmlns:a16="http://schemas.microsoft.com/office/drawing/2014/main" id="{7549D608-B7CE-2DF9-47E4-A063710D014E}"/>
              </a:ext>
            </a:extLst>
          </p:cNvPr>
          <p:cNvSpPr txBox="1">
            <a:spLocks noGrp="1"/>
          </p:cNvSpPr>
          <p:nvPr>
            <p:ph type="body" idx="1"/>
          </p:nvPr>
        </p:nvSpPr>
        <p:spPr>
          <a:xfrm>
            <a:off x="233775" y="1564444"/>
            <a:ext cx="6390450" cy="540225"/>
          </a:xfrm>
          <a:prstGeom prst="rect">
            <a:avLst/>
          </a:prstGeom>
        </p:spPr>
        <p:txBody>
          <a:bodyPr spcFirstLastPara="1" wrap="square" lIns="68569" tIns="68569" rIns="68569" bIns="68569" anchor="t" anchorCtr="0">
            <a:noAutofit/>
          </a:bodyPr>
          <a:lstStyle/>
          <a:p>
            <a:pPr indent="-276225">
              <a:buSzPts val="2200"/>
              <a:buChar char="●"/>
            </a:pPr>
            <a:r>
              <a:rPr lang="en-US" sz="1650"/>
              <a:t>Arrays store multiple items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8" name="Google Shape;468;p55"/>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Array using arrayOf()</a:t>
            </a:r>
          </a:p>
        </p:txBody>
      </p:sp>
      <p:sp>
        <p:nvSpPr>
          <p:cNvPr id="466" name="Google Shape;466;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47</a:t>
            </a:fld>
            <a:endParaRPr lang="en"/>
          </a:p>
        </p:txBody>
      </p:sp>
      <p:sp>
        <p:nvSpPr>
          <p:cNvPr id="467" name="Google Shape;467;p55"/>
          <p:cNvSpPr txBox="1"/>
          <p:nvPr/>
        </p:nvSpPr>
        <p:spPr>
          <a:xfrm>
            <a:off x="285094" y="3391144"/>
            <a:ext cx="6127425" cy="545400"/>
          </a:xfrm>
          <a:prstGeom prst="rect">
            <a:avLst/>
          </a:prstGeom>
          <a:solidFill>
            <a:srgbClr val="D6F0FF"/>
          </a:solidFill>
          <a:ln>
            <a:noFill/>
          </a:ln>
        </p:spPr>
        <p:txBody>
          <a:bodyPr spcFirstLastPara="1" wrap="square" lIns="68569" tIns="68569" rIns="68569" bIns="68569" anchor="t" anchorCtr="0">
            <a:noAutofit/>
          </a:bodyPr>
          <a:lstStyle/>
          <a:p>
            <a:pPr>
              <a:buClr>
                <a:schemeClr val="dk1"/>
              </a:buClr>
              <a:buSzPts val="1100"/>
            </a:pPr>
            <a:r>
              <a:rPr lang="en" sz="1350">
                <a:solidFill>
                  <a:srgbClr val="3C4043"/>
                </a:solidFill>
                <a:latin typeface="Roboto"/>
                <a:ea typeface="Roboto"/>
                <a:cs typeface="Roboto"/>
                <a:sym typeface="Roboto"/>
              </a:rPr>
              <a:t>With an array defined with </a:t>
            </a:r>
            <a:r>
              <a:rPr lang="en" sz="1350">
                <a:solidFill>
                  <a:srgbClr val="3C4043"/>
                </a:solidFill>
                <a:latin typeface="Courier New"/>
                <a:ea typeface="Courier New"/>
                <a:cs typeface="Courier New"/>
                <a:sym typeface="Courier New"/>
              </a:rPr>
              <a:t>val</a:t>
            </a:r>
            <a:r>
              <a:rPr lang="en" sz="1350">
                <a:solidFill>
                  <a:srgbClr val="3C4043"/>
                </a:solidFill>
                <a:latin typeface="Roboto"/>
                <a:ea typeface="Roboto"/>
                <a:cs typeface="Roboto"/>
                <a:sym typeface="Roboto"/>
              </a:rPr>
              <a:t>, you can't change which array the variable refers to, but you can still change the contents of the array.</a:t>
            </a:r>
            <a:endParaRPr sz="1350">
              <a:solidFill>
                <a:srgbClr val="3C4043"/>
              </a:solidFill>
              <a:latin typeface="Roboto"/>
              <a:ea typeface="Roboto"/>
              <a:cs typeface="Roboto"/>
              <a:sym typeface="Roboto"/>
            </a:endParaRPr>
          </a:p>
        </p:txBody>
      </p:sp>
      <p:sp>
        <p:nvSpPr>
          <p:cNvPr id="469" name="Google Shape;469;p55"/>
          <p:cNvSpPr txBox="1"/>
          <p:nvPr/>
        </p:nvSpPr>
        <p:spPr>
          <a:xfrm>
            <a:off x="221756" y="2595600"/>
            <a:ext cx="6254100" cy="295200"/>
          </a:xfrm>
          <a:prstGeom prst="rect">
            <a:avLst/>
          </a:prstGeom>
          <a:noFill/>
          <a:ln>
            <a:noFill/>
          </a:ln>
        </p:spPr>
        <p:txBody>
          <a:bodyPr spcFirstLastPara="1" wrap="square" lIns="68569" tIns="68569" rIns="68569" bIns="68569" anchor="t" anchorCtr="0">
            <a:noAutofit/>
          </a:bodyPr>
          <a:lstStyle/>
          <a:p>
            <a:pPr>
              <a:lnSpc>
                <a:spcPct val="115000"/>
              </a:lnSpc>
              <a:spcAft>
                <a:spcPts val="450"/>
              </a:spcAft>
              <a:buClr>
                <a:schemeClr val="dk1"/>
              </a:buClr>
              <a:buSzPts val="1100"/>
            </a:pPr>
            <a:r>
              <a:rPr lang="en" sz="1350">
                <a:solidFill>
                  <a:srgbClr val="1155CC"/>
                </a:solidFill>
                <a:latin typeface="Consolas"/>
                <a:ea typeface="Consolas"/>
                <a:cs typeface="Consolas"/>
                <a:sym typeface="Consolas"/>
              </a:rPr>
              <a:t>  ⇒ [dog, cat, canary]</a:t>
            </a:r>
            <a:endParaRPr sz="1350">
              <a:latin typeface="Consolas"/>
              <a:ea typeface="Consolas"/>
              <a:cs typeface="Consolas"/>
              <a:sym typeface="Consolas"/>
            </a:endParaRPr>
          </a:p>
        </p:txBody>
      </p:sp>
      <p:sp>
        <p:nvSpPr>
          <p:cNvPr id="7" name="Google Shape;465;p55">
            <a:extLst>
              <a:ext uri="{FF2B5EF4-FFF2-40B4-BE49-F238E27FC236}">
                <a16:creationId xmlns:a16="http://schemas.microsoft.com/office/drawing/2014/main" id="{78C19E93-64B1-AC1E-6C0E-346248A37FD4}"/>
              </a:ext>
            </a:extLst>
          </p:cNvPr>
          <p:cNvSpPr txBox="1">
            <a:spLocks noGrp="1"/>
          </p:cNvSpPr>
          <p:nvPr>
            <p:ph type="body" idx="1"/>
          </p:nvPr>
        </p:nvSpPr>
        <p:spPr>
          <a:xfrm>
            <a:off x="233775" y="1658119"/>
            <a:ext cx="6299100" cy="115132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An array of strings can be created using </a:t>
            </a:r>
            <a:r>
              <a:rPr lang="en" sz="1350">
                <a:solidFill>
                  <a:schemeClr val="dk1"/>
                </a:solidFill>
                <a:latin typeface="Courier New"/>
                <a:ea typeface="Courier New"/>
                <a:cs typeface="Courier New"/>
                <a:sym typeface="Courier New"/>
              </a:rPr>
              <a:t>arrayOf()</a:t>
            </a:r>
            <a:endParaRPr sz="1350">
              <a:solidFill>
                <a:schemeClr val="dk1"/>
              </a:solidFill>
              <a:latin typeface="Courier New"/>
              <a:ea typeface="Courier New"/>
              <a:cs typeface="Courier New"/>
              <a:sym typeface="Courier New"/>
            </a:endParaRPr>
          </a:p>
          <a:p>
            <a:pPr marL="0" indent="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pets = arrayOf(</a:t>
            </a:r>
            <a:r>
              <a:rPr lang="en" sz="1350">
                <a:solidFill>
                  <a:srgbClr val="388E3C"/>
                </a:solidFill>
                <a:latin typeface="Consolas"/>
                <a:ea typeface="Consolas"/>
                <a:cs typeface="Consolas"/>
                <a:sym typeface="Consolas"/>
              </a:rPr>
              <a:t>"dog"</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"cat"</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"canary"</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println(java.util.Arrays.toString(pets))</a:t>
            </a:r>
            <a:endParaRPr sz="1350">
              <a:latin typeface="Consolas"/>
              <a:ea typeface="Consolas"/>
              <a:cs typeface="Consolas"/>
              <a:sym typeface="Consolas"/>
            </a:endParaRPr>
          </a:p>
          <a:p>
            <a:pPr marL="0" indent="0">
              <a:spcBef>
                <a:spcPts val="450"/>
              </a:spcBef>
              <a:buNone/>
            </a:pPr>
            <a:endParaRPr sz="1050">
              <a:solidFill>
                <a:srgbClr val="1155CC"/>
              </a:solidFill>
              <a:latin typeface="Courier New"/>
              <a:ea typeface="Courier New"/>
              <a:cs typeface="Courier New"/>
              <a:sym typeface="Courier New"/>
            </a:endParaRPr>
          </a:p>
          <a:p>
            <a:pPr indent="0">
              <a:spcBef>
                <a:spcPts val="450"/>
              </a:spcBef>
              <a:buNone/>
            </a:pPr>
            <a:endParaRPr sz="900">
              <a:solidFill>
                <a:schemeClr val="dk1"/>
              </a:solidFill>
              <a:latin typeface="Courier New"/>
              <a:ea typeface="Courier New"/>
              <a:cs typeface="Courier New"/>
              <a:sym typeface="Courier New"/>
            </a:endParaRPr>
          </a:p>
          <a:p>
            <a:pPr marL="0" indent="0">
              <a:buNone/>
            </a:pPr>
            <a:endParaRPr sz="1050">
              <a:solidFill>
                <a:schemeClr val="dk1"/>
              </a:solidFill>
            </a:endParaRPr>
          </a:p>
          <a:p>
            <a:pPr indent="0">
              <a:lnSpc>
                <a:spcPct val="100000"/>
              </a:lnSpc>
              <a:spcBef>
                <a:spcPts val="225"/>
              </a:spcBef>
              <a:spcAft>
                <a:spcPts val="750"/>
              </a:spcAft>
              <a:buNone/>
            </a:pP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6" name="Google Shape;476;p56"/>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sz="3200"/>
              <a:t>Arrays with mixed or single types</a:t>
            </a:r>
          </a:p>
        </p:txBody>
      </p:sp>
      <p:sp>
        <p:nvSpPr>
          <p:cNvPr id="475" name="Google Shape;475;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48</a:t>
            </a:fld>
            <a:endParaRPr lang="en"/>
          </a:p>
        </p:txBody>
      </p:sp>
      <p:sp>
        <p:nvSpPr>
          <p:cNvPr id="477" name="Google Shape;477;p56"/>
          <p:cNvSpPr txBox="1"/>
          <p:nvPr/>
        </p:nvSpPr>
        <p:spPr>
          <a:xfrm>
            <a:off x="221513" y="2608800"/>
            <a:ext cx="6323625" cy="55237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chemeClr val="dk1"/>
                </a:solidFill>
                <a:latin typeface="Roboto"/>
                <a:ea typeface="Roboto"/>
                <a:cs typeface="Roboto"/>
                <a:sym typeface="Roboto"/>
              </a:rPr>
              <a:t>An array can also contain just one type (integers in this case).</a:t>
            </a:r>
            <a:endParaRPr sz="1350">
              <a:solidFill>
                <a:schemeClr val="dk1"/>
              </a:solidFill>
              <a:latin typeface="Roboto"/>
              <a:ea typeface="Roboto"/>
              <a:cs typeface="Roboto"/>
              <a:sym typeface="Roboto"/>
            </a:endParaRPr>
          </a:p>
          <a:p>
            <a:pPr>
              <a:lnSpc>
                <a:spcPct val="115000"/>
              </a:lnSpc>
              <a:spcBef>
                <a:spcPts val="450"/>
              </a:spcBef>
              <a:spcAft>
                <a:spcPts val="450"/>
              </a:spcAft>
              <a:buClr>
                <a:schemeClr val="dk1"/>
              </a:buClr>
              <a:buSzPts val="1100"/>
            </a:pP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numbers = intArrayOf(</a:t>
            </a:r>
            <a:r>
              <a:rPr lang="en" sz="1350">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3</a:t>
            </a: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
        <p:nvSpPr>
          <p:cNvPr id="7" name="Google Shape;474;p56">
            <a:extLst>
              <a:ext uri="{FF2B5EF4-FFF2-40B4-BE49-F238E27FC236}">
                <a16:creationId xmlns:a16="http://schemas.microsoft.com/office/drawing/2014/main" id="{80C27BAC-5CAD-6558-3397-691144F1E810}"/>
              </a:ext>
            </a:extLst>
          </p:cNvPr>
          <p:cNvSpPr txBox="1">
            <a:spLocks noGrp="1"/>
          </p:cNvSpPr>
          <p:nvPr>
            <p:ph type="body" idx="1"/>
          </p:nvPr>
        </p:nvSpPr>
        <p:spPr>
          <a:xfrm>
            <a:off x="233775" y="1715287"/>
            <a:ext cx="6299100" cy="72382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An array can contain different types.</a:t>
            </a:r>
            <a:endParaRPr sz="1350">
              <a:solidFill>
                <a:schemeClr val="dk1"/>
              </a:solidFill>
            </a:endParaRPr>
          </a:p>
          <a:p>
            <a:pPr marL="0" indent="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mix = arrayOf(</a:t>
            </a:r>
            <a:r>
              <a:rPr lang="en" sz="1350">
                <a:solidFill>
                  <a:srgbClr val="388E3C"/>
                </a:solidFill>
                <a:latin typeface="Consolas"/>
                <a:ea typeface="Consolas"/>
                <a:cs typeface="Consolas"/>
                <a:sym typeface="Consolas"/>
              </a:rPr>
              <a:t>"hats"</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spcBef>
                <a:spcPts val="450"/>
              </a:spcBef>
              <a:buNone/>
            </a:pPr>
            <a:endParaRPr sz="1050" b="1">
              <a:solidFill>
                <a:schemeClr val="dk1"/>
              </a:solidFill>
              <a:latin typeface="Courier New"/>
              <a:ea typeface="Courier New"/>
              <a:cs typeface="Courier New"/>
              <a:sym typeface="Courier New"/>
            </a:endParaRPr>
          </a:p>
          <a:p>
            <a:pPr indent="0">
              <a:buNone/>
            </a:pPr>
            <a:endParaRPr sz="1050">
              <a:solidFill>
                <a:schemeClr val="dk1"/>
              </a:solidFill>
            </a:endParaRPr>
          </a:p>
          <a:p>
            <a:pPr indent="0">
              <a:lnSpc>
                <a:spcPct val="100000"/>
              </a:lnSpc>
              <a:spcBef>
                <a:spcPts val="225"/>
              </a:spcBef>
              <a:spcAft>
                <a:spcPts val="750"/>
              </a:spcAft>
              <a:buNone/>
            </a:pP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4" name="Google Shape;484;p57"/>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Combining arrays</a:t>
            </a:r>
          </a:p>
        </p:txBody>
      </p:sp>
      <p:sp>
        <p:nvSpPr>
          <p:cNvPr id="483" name="Google Shape;483;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49</a:t>
            </a:fld>
            <a:endParaRPr lang="en"/>
          </a:p>
        </p:txBody>
      </p:sp>
      <p:sp>
        <p:nvSpPr>
          <p:cNvPr id="485" name="Google Shape;485;p57"/>
          <p:cNvSpPr txBox="1"/>
          <p:nvPr/>
        </p:nvSpPr>
        <p:spPr>
          <a:xfrm>
            <a:off x="233775" y="3262744"/>
            <a:ext cx="3037950" cy="258300"/>
          </a:xfrm>
          <a:prstGeom prst="rect">
            <a:avLst/>
          </a:prstGeom>
          <a:noFill/>
          <a:ln>
            <a:noFill/>
          </a:ln>
        </p:spPr>
        <p:txBody>
          <a:bodyPr spcFirstLastPara="1" wrap="square" lIns="68569" tIns="68569" rIns="68569" bIns="68569" anchor="t" anchorCtr="0">
            <a:noAutofit/>
          </a:bodyPr>
          <a:lstStyle/>
          <a:p>
            <a:pPr>
              <a:lnSpc>
                <a:spcPct val="115000"/>
              </a:lnSpc>
              <a:spcAft>
                <a:spcPts val="450"/>
              </a:spcAft>
              <a:buClr>
                <a:schemeClr val="dk1"/>
              </a:buClr>
              <a:buSzPts val="1100"/>
            </a:pPr>
            <a:r>
              <a:rPr lang="en" sz="1350">
                <a:solidFill>
                  <a:srgbClr val="1155CC"/>
                </a:solidFill>
                <a:latin typeface="Consolas"/>
                <a:ea typeface="Consolas"/>
                <a:cs typeface="Consolas"/>
                <a:sym typeface="Consolas"/>
              </a:rPr>
              <a:t>  =&gt; [4, 5, 6, 1, 2, 3]</a:t>
            </a:r>
            <a:endParaRPr sz="1350">
              <a:latin typeface="Consolas"/>
              <a:ea typeface="Consolas"/>
              <a:cs typeface="Consolas"/>
              <a:sym typeface="Consolas"/>
            </a:endParaRPr>
          </a:p>
        </p:txBody>
      </p:sp>
      <p:sp>
        <p:nvSpPr>
          <p:cNvPr id="7" name="Google Shape;482;p57">
            <a:extLst>
              <a:ext uri="{FF2B5EF4-FFF2-40B4-BE49-F238E27FC236}">
                <a16:creationId xmlns:a16="http://schemas.microsoft.com/office/drawing/2014/main" id="{65008428-60D9-0AA9-5E9A-430BF0B74874}"/>
              </a:ext>
            </a:extLst>
          </p:cNvPr>
          <p:cNvSpPr txBox="1">
            <a:spLocks noGrp="1"/>
          </p:cNvSpPr>
          <p:nvPr>
            <p:ph type="body" idx="1"/>
          </p:nvPr>
        </p:nvSpPr>
        <p:spPr>
          <a:xfrm>
            <a:off x="233775" y="1600964"/>
            <a:ext cx="6299100" cy="1335150"/>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Use the </a:t>
            </a:r>
            <a:r>
              <a:rPr lang="en" sz="1350">
                <a:solidFill>
                  <a:schemeClr val="dk1"/>
                </a:solidFill>
                <a:latin typeface="Courier New"/>
                <a:ea typeface="Courier New"/>
                <a:cs typeface="Courier New"/>
                <a:sym typeface="Courier New"/>
              </a:rPr>
              <a:t>+</a:t>
            </a:r>
            <a:r>
              <a:rPr lang="en" sz="1350">
                <a:solidFill>
                  <a:schemeClr val="dk1"/>
                </a:solidFill>
              </a:rPr>
              <a:t> operator.</a:t>
            </a:r>
            <a:endParaRPr sz="1350">
              <a:solidFill>
                <a:schemeClr val="dk1"/>
              </a:solidFill>
            </a:endParaRPr>
          </a:p>
          <a:p>
            <a:pPr marL="0" indent="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numbers = intArrayOf(</a:t>
            </a:r>
            <a:r>
              <a:rPr lang="en" sz="1350">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3</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numbers2 = intArrayOf(</a:t>
            </a:r>
            <a:r>
              <a:rPr lang="en" sz="1350">
                <a:solidFill>
                  <a:srgbClr val="C53929"/>
                </a:solidFill>
                <a:latin typeface="Consolas"/>
                <a:ea typeface="Consolas"/>
                <a:cs typeface="Consolas"/>
                <a:sym typeface="Consolas"/>
              </a:rPr>
              <a:t>4</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5</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6</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combined = numbers2 + numbers</a:t>
            </a:r>
            <a:endParaRPr sz="1350">
              <a:solidFill>
                <a:srgbClr val="37474F"/>
              </a:solidFill>
              <a:latin typeface="Consolas"/>
              <a:ea typeface="Consolas"/>
              <a:cs typeface="Consolas"/>
              <a:sym typeface="Consolas"/>
            </a:endParaRPr>
          </a:p>
          <a:p>
            <a:pPr marL="0" indent="0">
              <a:spcBef>
                <a:spcPts val="450"/>
              </a:spcBef>
              <a:buNone/>
            </a:pPr>
            <a:r>
              <a:rPr lang="en" sz="1350">
                <a:solidFill>
                  <a:srgbClr val="37474F"/>
                </a:solidFill>
                <a:latin typeface="Consolas"/>
                <a:ea typeface="Consolas"/>
                <a:cs typeface="Consolas"/>
                <a:sym typeface="Consolas"/>
              </a:rPr>
              <a:t>  println(Arrays.toString(combined))</a:t>
            </a:r>
            <a:endParaRPr sz="1350">
              <a:latin typeface="Consolas"/>
              <a:ea typeface="Consolas"/>
              <a:cs typeface="Consolas"/>
              <a:sym typeface="Consolas"/>
            </a:endParaRPr>
          </a:p>
          <a:p>
            <a:pPr marL="0" indent="0">
              <a:spcBef>
                <a:spcPts val="450"/>
              </a:spcBef>
              <a:buNone/>
            </a:pPr>
            <a:endParaRPr sz="900">
              <a:solidFill>
                <a:schemeClr val="dk1"/>
              </a:solidFill>
              <a:latin typeface="Courier New"/>
              <a:ea typeface="Courier New"/>
              <a:cs typeface="Courier New"/>
              <a:sym typeface="Courier New"/>
            </a:endParaRPr>
          </a:p>
          <a:p>
            <a:pPr indent="0">
              <a:buNone/>
            </a:pPr>
            <a:endParaRPr sz="1050">
              <a:solidFill>
                <a:schemeClr val="dk1"/>
              </a:solidFill>
            </a:endParaRPr>
          </a:p>
          <a:p>
            <a:pPr indent="0">
              <a:lnSpc>
                <a:spcPct val="100000"/>
              </a:lnSpc>
              <a:spcBef>
                <a:spcPts val="225"/>
              </a:spcBef>
              <a:spcAft>
                <a:spcPts val="750"/>
              </a:spcAft>
              <a:buNone/>
            </a:pP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new project</a:t>
            </a:r>
          </a:p>
        </p:txBody>
      </p:sp>
      <p:sp>
        <p:nvSpPr>
          <p:cNvPr id="88" name="Google Shape;88;p1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pic>
        <p:nvPicPr>
          <p:cNvPr id="89" name="Google Shape;89;p13"/>
          <p:cNvPicPr preferRelativeResize="0"/>
          <p:nvPr/>
        </p:nvPicPr>
        <p:blipFill rotWithShape="1">
          <a:blip r:embed="rId3">
            <a:alphaModFix/>
          </a:blip>
          <a:srcRect l="238" r="545"/>
          <a:stretch/>
        </p:blipFill>
        <p:spPr>
          <a:xfrm>
            <a:off x="367927" y="1047750"/>
            <a:ext cx="6122145" cy="3552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Null safety</a:t>
            </a:r>
          </a:p>
        </p:txBody>
      </p:sp>
      <p:sp>
        <p:nvSpPr>
          <p:cNvPr id="491" name="Google Shape;491;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50</a:t>
            </a:fld>
            <a:endParaRPr lang="e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7" name="Google Shape;497;p59"/>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Null safety</a:t>
            </a:r>
          </a:p>
        </p:txBody>
      </p:sp>
      <p:sp>
        <p:nvSpPr>
          <p:cNvPr id="496" name="Google Shape;496;p5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51</a:t>
            </a:fld>
            <a:endParaRPr lang="en"/>
          </a:p>
        </p:txBody>
      </p:sp>
      <p:sp>
        <p:nvSpPr>
          <p:cNvPr id="498" name="Google Shape;498;p59"/>
          <p:cNvSpPr txBox="1"/>
          <p:nvPr/>
        </p:nvSpPr>
        <p:spPr>
          <a:xfrm>
            <a:off x="252338" y="1702621"/>
            <a:ext cx="5454900" cy="36945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In Kotlin, variables cannot be null by default</a:t>
            </a:r>
            <a:endParaRPr sz="1650">
              <a:latin typeface="Roboto"/>
              <a:ea typeface="Roboto"/>
              <a:cs typeface="Roboto"/>
              <a:sym typeface="Roboto"/>
            </a:endParaRPr>
          </a:p>
        </p:txBody>
      </p:sp>
      <p:sp>
        <p:nvSpPr>
          <p:cNvPr id="499" name="Google Shape;499;p59"/>
          <p:cNvSpPr txBox="1"/>
          <p:nvPr/>
        </p:nvSpPr>
        <p:spPr>
          <a:xfrm>
            <a:off x="270861" y="2740136"/>
            <a:ext cx="5607225" cy="619425"/>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Allow null-pointer exceptions using the </a:t>
            </a:r>
            <a:r>
              <a:rPr lang="en" sz="1650">
                <a:latin typeface="Courier New"/>
                <a:ea typeface="Courier New"/>
                <a:cs typeface="Courier New"/>
                <a:sym typeface="Courier New"/>
              </a:rPr>
              <a:t>!!</a:t>
            </a:r>
            <a:r>
              <a:rPr lang="en" sz="1650">
                <a:latin typeface="Roboto"/>
                <a:ea typeface="Roboto"/>
                <a:cs typeface="Roboto"/>
                <a:sym typeface="Roboto"/>
              </a:rPr>
              <a:t> operator</a:t>
            </a:r>
            <a:endParaRPr sz="1650">
              <a:latin typeface="Roboto"/>
              <a:ea typeface="Roboto"/>
              <a:cs typeface="Roboto"/>
              <a:sym typeface="Roboto"/>
            </a:endParaRPr>
          </a:p>
        </p:txBody>
      </p:sp>
      <p:sp>
        <p:nvSpPr>
          <p:cNvPr id="500" name="Google Shape;500;p59"/>
          <p:cNvSpPr txBox="1"/>
          <p:nvPr/>
        </p:nvSpPr>
        <p:spPr>
          <a:xfrm>
            <a:off x="270867" y="3130969"/>
            <a:ext cx="5520150" cy="57600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You can test for null using the elvis (</a:t>
            </a:r>
            <a:r>
              <a:rPr lang="en" sz="1650">
                <a:latin typeface="Courier New"/>
                <a:ea typeface="Courier New"/>
                <a:cs typeface="Courier New"/>
                <a:sym typeface="Courier New"/>
              </a:rPr>
              <a:t>?:</a:t>
            </a:r>
            <a:r>
              <a:rPr lang="en" sz="1650">
                <a:latin typeface="Roboto"/>
                <a:ea typeface="Roboto"/>
                <a:cs typeface="Roboto"/>
                <a:sym typeface="Roboto"/>
              </a:rPr>
              <a:t>) operator</a:t>
            </a:r>
            <a:endParaRPr sz="1650">
              <a:latin typeface="Roboto"/>
              <a:ea typeface="Roboto"/>
              <a:cs typeface="Roboto"/>
              <a:sym typeface="Roboto"/>
            </a:endParaRPr>
          </a:p>
        </p:txBody>
      </p:sp>
      <p:sp>
        <p:nvSpPr>
          <p:cNvPr id="501" name="Google Shape;501;p59"/>
          <p:cNvSpPr txBox="1"/>
          <p:nvPr/>
        </p:nvSpPr>
        <p:spPr>
          <a:xfrm>
            <a:off x="250379" y="2096127"/>
            <a:ext cx="6150375" cy="57600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You can </a:t>
            </a:r>
            <a:r>
              <a:rPr lang="en" sz="1650">
                <a:solidFill>
                  <a:schemeClr val="dk1"/>
                </a:solidFill>
                <a:latin typeface="Roboto"/>
                <a:ea typeface="Roboto"/>
                <a:cs typeface="Roboto"/>
                <a:sym typeface="Roboto"/>
              </a:rPr>
              <a:t>explicitly assign a variable to null</a:t>
            </a:r>
            <a:r>
              <a:rPr lang="en" sz="1650">
                <a:latin typeface="Roboto"/>
                <a:ea typeface="Roboto"/>
                <a:cs typeface="Roboto"/>
                <a:sym typeface="Roboto"/>
              </a:rPr>
              <a:t> using the safe call operator</a:t>
            </a:r>
            <a:endParaRPr sz="165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7" name="Google Shape;507;p60"/>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Variables cannot be null</a:t>
            </a:r>
          </a:p>
        </p:txBody>
      </p:sp>
      <p:sp>
        <p:nvSpPr>
          <p:cNvPr id="506" name="Google Shape;506;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52</a:t>
            </a:fld>
            <a:endParaRPr lang="en"/>
          </a:p>
        </p:txBody>
      </p:sp>
      <p:sp>
        <p:nvSpPr>
          <p:cNvPr id="508" name="Google Shape;508;p60"/>
          <p:cNvSpPr txBox="1"/>
          <p:nvPr/>
        </p:nvSpPr>
        <p:spPr>
          <a:xfrm>
            <a:off x="233775" y="2135756"/>
            <a:ext cx="5211900" cy="641475"/>
          </a:xfrm>
          <a:prstGeom prst="rect">
            <a:avLst/>
          </a:prstGeom>
          <a:noFill/>
          <a:ln>
            <a:noFill/>
          </a:ln>
        </p:spPr>
        <p:txBody>
          <a:bodyPr spcFirstLastPara="1" wrap="square" lIns="68569" tIns="68569" rIns="68569" bIns="68569" anchor="t" anchorCtr="0">
            <a:noAutofit/>
          </a:bodyPr>
          <a:lstStyle/>
          <a:p>
            <a:pPr>
              <a:spcBef>
                <a:spcPts val="450"/>
              </a:spcBef>
              <a:buClr>
                <a:schemeClr val="dk1"/>
              </a:buClr>
              <a:buSzPts val="1100"/>
            </a:pPr>
            <a:r>
              <a:rPr lang="en" sz="1350">
                <a:solidFill>
                  <a:schemeClr val="dk1"/>
                </a:solidFill>
                <a:highlight>
                  <a:schemeClr val="lt1"/>
                </a:highlight>
                <a:latin typeface="Roboto"/>
                <a:ea typeface="Roboto"/>
                <a:cs typeface="Roboto"/>
                <a:sym typeface="Roboto"/>
              </a:rPr>
              <a:t>Declare an </a:t>
            </a:r>
            <a:r>
              <a:rPr lang="en" sz="1350">
                <a:solidFill>
                  <a:schemeClr val="dk1"/>
                </a:solidFill>
                <a:highlight>
                  <a:schemeClr val="lt1"/>
                </a:highlight>
                <a:latin typeface="Courier New"/>
                <a:ea typeface="Courier New"/>
                <a:cs typeface="Courier New"/>
                <a:sym typeface="Courier New"/>
              </a:rPr>
              <a:t>Int</a:t>
            </a:r>
            <a:r>
              <a:rPr lang="en" sz="1350">
                <a:solidFill>
                  <a:schemeClr val="dk1"/>
                </a:solidFill>
                <a:highlight>
                  <a:schemeClr val="lt1"/>
                </a:highlight>
                <a:latin typeface="Roboto"/>
                <a:ea typeface="Roboto"/>
                <a:cs typeface="Roboto"/>
                <a:sym typeface="Roboto"/>
              </a:rPr>
              <a:t> and assign </a:t>
            </a:r>
            <a:r>
              <a:rPr lang="en" sz="1350">
                <a:solidFill>
                  <a:schemeClr val="dk1"/>
                </a:solidFill>
                <a:highlight>
                  <a:schemeClr val="lt1"/>
                </a:highlight>
                <a:latin typeface="Courier New"/>
                <a:ea typeface="Courier New"/>
                <a:cs typeface="Courier New"/>
                <a:sym typeface="Courier New"/>
              </a:rPr>
              <a:t>null</a:t>
            </a:r>
            <a:r>
              <a:rPr lang="en" sz="1350">
                <a:solidFill>
                  <a:schemeClr val="dk1"/>
                </a:solidFill>
                <a:highlight>
                  <a:schemeClr val="lt1"/>
                </a:highlight>
                <a:latin typeface="Roboto"/>
                <a:ea typeface="Roboto"/>
                <a:cs typeface="Roboto"/>
                <a:sym typeface="Roboto"/>
              </a:rPr>
              <a:t> to it.</a:t>
            </a:r>
            <a:r>
              <a:rPr lang="en" sz="1050">
                <a:solidFill>
                  <a:schemeClr val="dk1"/>
                </a:solidFill>
                <a:highlight>
                  <a:schemeClr val="lt1"/>
                </a:highlight>
                <a:latin typeface="Roboto"/>
                <a:ea typeface="Roboto"/>
                <a:cs typeface="Roboto"/>
                <a:sym typeface="Roboto"/>
              </a:rPr>
              <a:t> </a:t>
            </a:r>
            <a:endParaRPr sz="1050">
              <a:solidFill>
                <a:schemeClr val="dk1"/>
              </a:solidFill>
              <a:highlight>
                <a:schemeClr val="lt1"/>
              </a:highlight>
              <a:latin typeface="Roboto"/>
              <a:ea typeface="Roboto"/>
              <a:cs typeface="Roboto"/>
              <a:sym typeface="Roboto"/>
            </a:endParaRPr>
          </a:p>
          <a:p>
            <a:pPr>
              <a:spcBef>
                <a:spcPts val="750"/>
              </a:spcBef>
              <a:buClr>
                <a:schemeClr val="dk1"/>
              </a:buClr>
              <a:buSzPts val="1100"/>
            </a:pPr>
            <a:r>
              <a:rPr lang="en" sz="1350">
                <a:solidFill>
                  <a:schemeClr val="dk1"/>
                </a:solidFill>
                <a:highlight>
                  <a:schemeClr val="lt1"/>
                </a:highlight>
                <a:latin typeface="Consolas"/>
                <a:ea typeface="Consolas"/>
                <a:cs typeface="Consolas"/>
                <a:sym typeface="Consolas"/>
              </a:rPr>
              <a:t>  </a:t>
            </a:r>
            <a:r>
              <a:rPr lang="en" sz="1350">
                <a:solidFill>
                  <a:srgbClr val="3F51B5"/>
                </a:solidFill>
                <a:latin typeface="Consolas"/>
                <a:ea typeface="Consolas"/>
                <a:cs typeface="Consolas"/>
                <a:sym typeface="Consolas"/>
              </a:rPr>
              <a:t>var</a:t>
            </a:r>
            <a:r>
              <a:rPr lang="en" sz="1350">
                <a:solidFill>
                  <a:srgbClr val="37474F"/>
                </a:solidFill>
                <a:latin typeface="Consolas"/>
                <a:ea typeface="Consolas"/>
                <a:cs typeface="Consolas"/>
                <a:sym typeface="Consolas"/>
              </a:rPr>
              <a:t> numberOfBooks: Int = </a:t>
            </a:r>
            <a:r>
              <a:rPr lang="en" sz="1350">
                <a:solidFill>
                  <a:srgbClr val="3F51B5"/>
                </a:solidFill>
                <a:latin typeface="Consolas"/>
                <a:ea typeface="Consolas"/>
                <a:cs typeface="Consolas"/>
                <a:sym typeface="Consolas"/>
              </a:rPr>
              <a:t>null</a:t>
            </a:r>
            <a:endParaRPr sz="1350">
              <a:solidFill>
                <a:schemeClr val="dk1"/>
              </a:solidFill>
              <a:highlight>
                <a:schemeClr val="lt1"/>
              </a:highlight>
              <a:latin typeface="Consolas"/>
              <a:ea typeface="Consolas"/>
              <a:cs typeface="Consolas"/>
              <a:sym typeface="Consolas"/>
            </a:endParaRPr>
          </a:p>
          <a:p>
            <a:pPr>
              <a:spcBef>
                <a:spcPts val="450"/>
              </a:spcBef>
              <a:buClr>
                <a:schemeClr val="dk1"/>
              </a:buClr>
              <a:buSzPts val="1100"/>
            </a:pPr>
            <a:endParaRPr sz="1050">
              <a:solidFill>
                <a:srgbClr val="1155CC"/>
              </a:solidFill>
              <a:latin typeface="Courier New"/>
              <a:ea typeface="Courier New"/>
              <a:cs typeface="Courier New"/>
              <a:sym typeface="Courier New"/>
            </a:endParaRPr>
          </a:p>
          <a:p>
            <a:pPr>
              <a:spcBef>
                <a:spcPts val="450"/>
              </a:spcBef>
            </a:pPr>
            <a:endParaRPr sz="1050">
              <a:latin typeface="Roboto"/>
              <a:ea typeface="Roboto"/>
              <a:cs typeface="Roboto"/>
              <a:sym typeface="Roboto"/>
            </a:endParaRPr>
          </a:p>
        </p:txBody>
      </p:sp>
      <p:sp>
        <p:nvSpPr>
          <p:cNvPr id="509" name="Google Shape;509;p60"/>
          <p:cNvSpPr txBox="1"/>
          <p:nvPr/>
        </p:nvSpPr>
        <p:spPr>
          <a:xfrm>
            <a:off x="233775" y="2827744"/>
            <a:ext cx="5624550" cy="356400"/>
          </a:xfrm>
          <a:prstGeom prst="rect">
            <a:avLst/>
          </a:prstGeom>
          <a:noFill/>
          <a:ln>
            <a:noFill/>
          </a:ln>
        </p:spPr>
        <p:txBody>
          <a:bodyPr spcFirstLastPara="1" wrap="square" lIns="68569" tIns="68569" rIns="68569" bIns="68569" anchor="t" anchorCtr="0">
            <a:noAutofit/>
          </a:bodyPr>
          <a:lstStyle/>
          <a:p>
            <a:pPr>
              <a:spcAft>
                <a:spcPts val="450"/>
              </a:spcAft>
              <a:buClr>
                <a:schemeClr val="dk1"/>
              </a:buClr>
              <a:buSzPts val="1100"/>
            </a:pPr>
            <a:r>
              <a:rPr lang="en" sz="1350">
                <a:solidFill>
                  <a:srgbClr val="1155CC"/>
                </a:solidFill>
                <a:latin typeface="Consolas"/>
                <a:ea typeface="Consolas"/>
                <a:cs typeface="Consolas"/>
                <a:sym typeface="Consolas"/>
              </a:rPr>
              <a:t>  ⇒ error: null can not be a value of a non-null type Int</a:t>
            </a:r>
            <a:endParaRPr sz="1350">
              <a:latin typeface="Consolas"/>
              <a:ea typeface="Consolas"/>
              <a:cs typeface="Consolas"/>
              <a:sym typeface="Consolas"/>
            </a:endParaRPr>
          </a:p>
        </p:txBody>
      </p:sp>
      <p:sp>
        <p:nvSpPr>
          <p:cNvPr id="510" name="Google Shape;510;p60"/>
          <p:cNvSpPr txBox="1"/>
          <p:nvPr/>
        </p:nvSpPr>
        <p:spPr>
          <a:xfrm>
            <a:off x="217500" y="1672819"/>
            <a:ext cx="4326975" cy="356400"/>
          </a:xfrm>
          <a:prstGeom prst="rect">
            <a:avLst/>
          </a:prstGeom>
          <a:noFill/>
          <a:ln>
            <a:noFill/>
          </a:ln>
        </p:spPr>
        <p:txBody>
          <a:bodyPr spcFirstLastPara="1" wrap="square" lIns="68569" tIns="68569" rIns="68569" bIns="68569" anchor="t" anchorCtr="0">
            <a:noAutofit/>
          </a:bodyPr>
          <a:lstStyle/>
          <a:p>
            <a:pPr>
              <a:spcBef>
                <a:spcPts val="450"/>
              </a:spcBef>
              <a:buClr>
                <a:schemeClr val="dk1"/>
              </a:buClr>
              <a:buSzPts val="1100"/>
            </a:pPr>
            <a:r>
              <a:rPr lang="en" sz="1350">
                <a:solidFill>
                  <a:schemeClr val="dk1"/>
                </a:solidFill>
                <a:highlight>
                  <a:schemeClr val="lt1"/>
                </a:highlight>
                <a:latin typeface="Roboto"/>
                <a:ea typeface="Roboto"/>
                <a:cs typeface="Roboto"/>
                <a:sym typeface="Roboto"/>
              </a:rPr>
              <a:t>In Kotlin, </a:t>
            </a:r>
            <a:r>
              <a:rPr lang="en" sz="1350">
                <a:solidFill>
                  <a:schemeClr val="dk1"/>
                </a:solidFill>
                <a:highlight>
                  <a:schemeClr val="lt1"/>
                </a:highlight>
                <a:latin typeface="Courier New"/>
                <a:ea typeface="Courier New"/>
                <a:cs typeface="Courier New"/>
                <a:sym typeface="Courier New"/>
              </a:rPr>
              <a:t>null</a:t>
            </a:r>
            <a:r>
              <a:rPr lang="en" sz="1350">
                <a:solidFill>
                  <a:schemeClr val="dk1"/>
                </a:solidFill>
                <a:highlight>
                  <a:schemeClr val="lt1"/>
                </a:highlight>
                <a:latin typeface="Roboto"/>
                <a:ea typeface="Roboto"/>
                <a:cs typeface="Roboto"/>
                <a:sym typeface="Roboto"/>
              </a:rPr>
              <a:t> variables are not allowed by default.</a:t>
            </a:r>
            <a:endParaRPr sz="1050">
              <a:solidFill>
                <a:schemeClr val="dk1"/>
              </a:solidFill>
              <a:highlight>
                <a:schemeClr val="lt1"/>
              </a:highlight>
              <a:latin typeface="Courier New"/>
              <a:ea typeface="Courier New"/>
              <a:cs typeface="Courier New"/>
              <a:sym typeface="Courier New"/>
            </a:endParaRPr>
          </a:p>
          <a:p>
            <a:pPr>
              <a:spcBef>
                <a:spcPts val="750"/>
              </a:spcBef>
            </a:pPr>
            <a:endParaRPr sz="1050">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Safe call operator</a:t>
            </a:r>
          </a:p>
        </p:txBody>
      </p:sp>
      <p:sp>
        <p:nvSpPr>
          <p:cNvPr id="517" name="Google Shape;517;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53</a:t>
            </a:fld>
            <a:endParaRPr lang="en"/>
          </a:p>
        </p:txBody>
      </p:sp>
      <p:sp>
        <p:nvSpPr>
          <p:cNvPr id="518" name="Google Shape;518;p61"/>
          <p:cNvSpPr txBox="1"/>
          <p:nvPr/>
        </p:nvSpPr>
        <p:spPr>
          <a:xfrm>
            <a:off x="213975" y="1803000"/>
            <a:ext cx="6259500" cy="4072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Roboto"/>
                <a:ea typeface="Roboto"/>
                <a:cs typeface="Roboto"/>
                <a:sym typeface="Roboto"/>
              </a:rPr>
              <a:t>The safe call operator (</a:t>
            </a:r>
            <a:r>
              <a:rPr lang="en" sz="1350">
                <a:latin typeface="Courier New"/>
                <a:ea typeface="Courier New"/>
                <a:cs typeface="Courier New"/>
                <a:sym typeface="Courier New"/>
              </a:rPr>
              <a:t>?</a:t>
            </a:r>
            <a:r>
              <a:rPr lang="en" sz="1350">
                <a:latin typeface="Roboto"/>
                <a:ea typeface="Roboto"/>
                <a:cs typeface="Roboto"/>
                <a:sym typeface="Roboto"/>
              </a:rPr>
              <a:t>), after the type indicates that a variable can be </a:t>
            </a:r>
            <a:r>
              <a:rPr lang="en" sz="1350">
                <a:latin typeface="Courier New"/>
                <a:ea typeface="Courier New"/>
                <a:cs typeface="Courier New"/>
                <a:sym typeface="Courier New"/>
              </a:rPr>
              <a:t>null</a:t>
            </a:r>
            <a:r>
              <a:rPr lang="en" sz="1350">
                <a:latin typeface="Roboto"/>
                <a:ea typeface="Roboto"/>
                <a:cs typeface="Roboto"/>
                <a:sym typeface="Roboto"/>
              </a:rPr>
              <a:t>. </a:t>
            </a:r>
            <a:endParaRPr sz="1350">
              <a:latin typeface="Roboto"/>
              <a:ea typeface="Roboto"/>
              <a:cs typeface="Roboto"/>
              <a:sym typeface="Roboto"/>
            </a:endParaRPr>
          </a:p>
          <a:p>
            <a:pPr>
              <a:buClr>
                <a:schemeClr val="dk1"/>
              </a:buClr>
              <a:buSzPts val="1100"/>
            </a:pPr>
            <a:endParaRPr sz="1350">
              <a:latin typeface="Roboto"/>
              <a:ea typeface="Roboto"/>
              <a:cs typeface="Roboto"/>
              <a:sym typeface="Roboto"/>
            </a:endParaRPr>
          </a:p>
          <a:p>
            <a:endParaRPr sz="1350">
              <a:latin typeface="Roboto"/>
              <a:ea typeface="Roboto"/>
              <a:cs typeface="Roboto"/>
              <a:sym typeface="Roboto"/>
            </a:endParaRPr>
          </a:p>
        </p:txBody>
      </p:sp>
      <p:sp>
        <p:nvSpPr>
          <p:cNvPr id="519" name="Google Shape;519;p61"/>
          <p:cNvSpPr txBox="1"/>
          <p:nvPr/>
        </p:nvSpPr>
        <p:spPr>
          <a:xfrm>
            <a:off x="263588" y="3617944"/>
            <a:ext cx="6199875" cy="369450"/>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In general, do not set a variable to null as it may have unwanted consequences.</a:t>
            </a:r>
            <a:endParaRPr sz="1350">
              <a:solidFill>
                <a:srgbClr val="3C4043"/>
              </a:solidFill>
              <a:latin typeface="Roboto"/>
              <a:ea typeface="Roboto"/>
              <a:cs typeface="Roboto"/>
              <a:sym typeface="Roboto"/>
            </a:endParaRPr>
          </a:p>
        </p:txBody>
      </p:sp>
      <p:sp>
        <p:nvSpPr>
          <p:cNvPr id="10" name="Google Shape;516;p61">
            <a:extLst>
              <a:ext uri="{FF2B5EF4-FFF2-40B4-BE49-F238E27FC236}">
                <a16:creationId xmlns:a16="http://schemas.microsoft.com/office/drawing/2014/main" id="{FE92D39C-D679-4EFC-78C2-2B3544EFE9A7}"/>
              </a:ext>
            </a:extLst>
          </p:cNvPr>
          <p:cNvSpPr txBox="1">
            <a:spLocks noGrp="1"/>
          </p:cNvSpPr>
          <p:nvPr>
            <p:ph type="body" idx="1"/>
          </p:nvPr>
        </p:nvSpPr>
        <p:spPr>
          <a:xfrm>
            <a:off x="213975" y="2210250"/>
            <a:ext cx="6299100" cy="941850"/>
          </a:xfrm>
          <a:prstGeom prst="rect">
            <a:avLst/>
          </a:prstGeom>
        </p:spPr>
        <p:txBody>
          <a:bodyPr spcFirstLastPara="1" wrap="square" lIns="68569" tIns="68569" rIns="68569" bIns="68569" anchor="t" anchorCtr="0">
            <a:noAutofit/>
          </a:bodyPr>
          <a:lstStyle/>
          <a:p>
            <a:pPr marL="0" indent="0">
              <a:lnSpc>
                <a:spcPct val="100000"/>
              </a:lnSpc>
              <a:spcBef>
                <a:spcPts val="450"/>
              </a:spcBef>
              <a:buNone/>
            </a:pPr>
            <a:r>
              <a:rPr lang="en-US" sz="1350">
                <a:solidFill>
                  <a:schemeClr val="dk1"/>
                </a:solidFill>
                <a:highlight>
                  <a:srgbClr val="FFFFFF"/>
                </a:highlight>
              </a:rPr>
              <a:t>Declare an </a:t>
            </a:r>
            <a:r>
              <a:rPr lang="en-US" sz="1350">
                <a:solidFill>
                  <a:schemeClr val="dk1"/>
                </a:solidFill>
                <a:highlight>
                  <a:srgbClr val="FFFFFF"/>
                </a:highlight>
                <a:latin typeface="Courier New"/>
                <a:ea typeface="Courier New"/>
                <a:cs typeface="Courier New"/>
                <a:sym typeface="Courier New"/>
              </a:rPr>
              <a:t>Int?</a:t>
            </a:r>
            <a:r>
              <a:rPr lang="en-US" sz="1350">
                <a:solidFill>
                  <a:schemeClr val="dk1"/>
                </a:solidFill>
                <a:highlight>
                  <a:srgbClr val="FFFFFF"/>
                </a:highlight>
              </a:rPr>
              <a:t> as nullable </a:t>
            </a:r>
          </a:p>
          <a:p>
            <a:pPr marL="0" indent="0">
              <a:lnSpc>
                <a:spcPct val="100000"/>
              </a:lnSpc>
              <a:buNone/>
            </a:pPr>
            <a:r>
              <a:rPr lang="en-US" sz="1350">
                <a:highlight>
                  <a:srgbClr val="FFFFFF"/>
                </a:highlight>
                <a:latin typeface="Consolas"/>
                <a:ea typeface="Consolas"/>
                <a:cs typeface="Consolas"/>
                <a:sym typeface="Consolas"/>
              </a:rPr>
              <a:t>  </a:t>
            </a:r>
            <a:r>
              <a:rPr lang="en-US" sz="1350">
                <a:solidFill>
                  <a:srgbClr val="3F51B5"/>
                </a:solidFill>
                <a:latin typeface="Consolas"/>
                <a:ea typeface="Consolas"/>
                <a:cs typeface="Consolas"/>
                <a:sym typeface="Consolas"/>
              </a:rPr>
              <a:t>var</a:t>
            </a:r>
            <a:r>
              <a:rPr lang="en-US" sz="1350">
                <a:solidFill>
                  <a:srgbClr val="37474F"/>
                </a:solidFill>
                <a:latin typeface="Consolas"/>
                <a:ea typeface="Consolas"/>
                <a:cs typeface="Consolas"/>
                <a:sym typeface="Consolas"/>
              </a:rPr>
              <a:t> numberOfBooks: Int? = </a:t>
            </a:r>
            <a:r>
              <a:rPr lang="en-US" sz="1350">
                <a:solidFill>
                  <a:srgbClr val="3F51B5"/>
                </a:solidFill>
                <a:latin typeface="Consolas"/>
                <a:ea typeface="Consolas"/>
                <a:cs typeface="Consolas"/>
                <a:sym typeface="Consolas"/>
              </a:rPr>
              <a:t>null</a:t>
            </a:r>
            <a:endParaRPr lang="en-US" sz="1350">
              <a:highlight>
                <a:srgbClr val="FFFFFF"/>
              </a:highlight>
              <a:latin typeface="Consolas"/>
              <a:ea typeface="Consolas"/>
              <a:cs typeface="Consolas"/>
              <a:sym typeface="Consolas"/>
            </a:endParaRPr>
          </a:p>
          <a:p>
            <a:pPr indent="0">
              <a:lnSpc>
                <a:spcPct val="100000"/>
              </a:lnSpc>
              <a:spcBef>
                <a:spcPts val="450"/>
              </a:spcBef>
              <a:buNone/>
            </a:pPr>
            <a:endParaRPr lang="en-US" sz="900">
              <a:highlight>
                <a:srgbClr val="FFFFFF"/>
              </a:highlight>
              <a:latin typeface="Courier New"/>
              <a:ea typeface="Courier New"/>
              <a:cs typeface="Courier New"/>
              <a:sym typeface="Courier New"/>
            </a:endParaRPr>
          </a:p>
          <a:p>
            <a:pPr indent="0">
              <a:lnSpc>
                <a:spcPct val="100000"/>
              </a:lnSpc>
              <a:spcBef>
                <a:spcPts val="450"/>
              </a:spcBef>
              <a:spcAft>
                <a:spcPts val="750"/>
              </a:spcAft>
              <a:buNone/>
            </a:pPr>
            <a:endParaRPr lang="en-US" sz="1050">
              <a:solidFill>
                <a:schemeClr val="dk1"/>
              </a:solidFill>
              <a:highlight>
                <a:srgbClr val="FFFFFF"/>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6" name="Google Shape;526;p62"/>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Testing for null</a:t>
            </a:r>
          </a:p>
        </p:txBody>
      </p:sp>
      <p:sp>
        <p:nvSpPr>
          <p:cNvPr id="525" name="Google Shape;525;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54</a:t>
            </a:fld>
            <a:endParaRPr lang="en"/>
          </a:p>
        </p:txBody>
      </p:sp>
      <p:sp>
        <p:nvSpPr>
          <p:cNvPr id="527" name="Google Shape;527;p62"/>
          <p:cNvSpPr txBox="1"/>
          <p:nvPr/>
        </p:nvSpPr>
        <p:spPr>
          <a:xfrm>
            <a:off x="240544" y="3100313"/>
            <a:ext cx="6298650" cy="328950"/>
          </a:xfrm>
          <a:prstGeom prst="rect">
            <a:avLst/>
          </a:prstGeom>
          <a:noFill/>
          <a:ln>
            <a:noFill/>
          </a:ln>
        </p:spPr>
        <p:txBody>
          <a:bodyPr spcFirstLastPara="1" wrap="square" lIns="68569" tIns="68569" rIns="68569" bIns="68569" anchor="t" anchorCtr="0">
            <a:noAutofit/>
          </a:bodyPr>
          <a:lstStyle/>
          <a:p>
            <a:pPr>
              <a:spcBef>
                <a:spcPts val="225"/>
              </a:spcBef>
              <a:buClr>
                <a:schemeClr val="dk1"/>
              </a:buClr>
              <a:buSzPts val="1100"/>
            </a:pPr>
            <a:r>
              <a:rPr lang="en" sz="1350">
                <a:solidFill>
                  <a:schemeClr val="dk1"/>
                </a:solidFill>
                <a:highlight>
                  <a:schemeClr val="lt1"/>
                </a:highlight>
                <a:latin typeface="Roboto"/>
                <a:ea typeface="Roboto"/>
                <a:cs typeface="Roboto"/>
                <a:sym typeface="Roboto"/>
              </a:rPr>
              <a:t>Now look at the Kotlin way of writing it, using the safe call operator.</a:t>
            </a:r>
            <a:r>
              <a:rPr lang="en" sz="1050">
                <a:solidFill>
                  <a:schemeClr val="dk1"/>
                </a:solidFill>
                <a:highlight>
                  <a:schemeClr val="lt1"/>
                </a:highlight>
                <a:latin typeface="Roboto"/>
                <a:ea typeface="Roboto"/>
                <a:cs typeface="Roboto"/>
                <a:sym typeface="Roboto"/>
              </a:rPr>
              <a:t> </a:t>
            </a:r>
            <a:endParaRPr sz="1050">
              <a:solidFill>
                <a:schemeClr val="dk1"/>
              </a:solidFill>
              <a:highlight>
                <a:schemeClr val="lt1"/>
              </a:highlight>
              <a:latin typeface="Roboto"/>
              <a:ea typeface="Roboto"/>
              <a:cs typeface="Roboto"/>
              <a:sym typeface="Roboto"/>
            </a:endParaRPr>
          </a:p>
          <a:p>
            <a:pPr>
              <a:spcBef>
                <a:spcPts val="750"/>
              </a:spcBef>
              <a:spcAft>
                <a:spcPts val="750"/>
              </a:spcAft>
              <a:buClr>
                <a:schemeClr val="dk1"/>
              </a:buClr>
              <a:buSzPts val="1100"/>
            </a:pPr>
            <a:endParaRPr sz="1050" b="1">
              <a:latin typeface="Roboto"/>
              <a:ea typeface="Roboto"/>
              <a:cs typeface="Roboto"/>
              <a:sym typeface="Roboto"/>
            </a:endParaRPr>
          </a:p>
        </p:txBody>
      </p:sp>
      <p:sp>
        <p:nvSpPr>
          <p:cNvPr id="528" name="Google Shape;528;p62"/>
          <p:cNvSpPr txBox="1"/>
          <p:nvPr/>
        </p:nvSpPr>
        <p:spPr>
          <a:xfrm>
            <a:off x="233775" y="1943513"/>
            <a:ext cx="5503725" cy="10356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highlight>
                  <a:schemeClr val="lt1"/>
                </a:highlight>
                <a:latin typeface="Consolas"/>
                <a:ea typeface="Consolas"/>
                <a:cs typeface="Consolas"/>
                <a:sym typeface="Consolas"/>
              </a:rPr>
              <a:t>  </a:t>
            </a:r>
            <a:r>
              <a:rPr lang="en" sz="1350">
                <a:solidFill>
                  <a:srgbClr val="3F51B5"/>
                </a:solidFill>
                <a:latin typeface="Consolas"/>
                <a:ea typeface="Consolas"/>
                <a:cs typeface="Consolas"/>
                <a:sym typeface="Consolas"/>
              </a:rPr>
              <a:t>var</a:t>
            </a:r>
            <a:r>
              <a:rPr lang="en" sz="1350">
                <a:solidFill>
                  <a:srgbClr val="37474F"/>
                </a:solidFill>
                <a:latin typeface="Consolas"/>
                <a:ea typeface="Consolas"/>
                <a:cs typeface="Consolas"/>
                <a:sym typeface="Consolas"/>
              </a:rPr>
              <a:t> </a:t>
            </a:r>
            <a:r>
              <a:rPr lang="en" sz="1350">
                <a:solidFill>
                  <a:srgbClr val="37474F"/>
                </a:solidFill>
                <a:highlight>
                  <a:schemeClr val="lt1"/>
                </a:highlight>
                <a:latin typeface="Consolas"/>
                <a:ea typeface="Consolas"/>
                <a:cs typeface="Consolas"/>
                <a:sym typeface="Consolas"/>
              </a:rPr>
              <a:t>numberOf</a:t>
            </a:r>
            <a:r>
              <a:rPr lang="en" sz="1350">
                <a:solidFill>
                  <a:srgbClr val="37474F"/>
                </a:solidFill>
                <a:latin typeface="Consolas"/>
                <a:ea typeface="Consolas"/>
                <a:cs typeface="Consolas"/>
                <a:sym typeface="Consolas"/>
              </a:rPr>
              <a:t>Books = </a:t>
            </a:r>
            <a:r>
              <a:rPr lang="en" sz="1350">
                <a:solidFill>
                  <a:srgbClr val="C53929"/>
                </a:solidFill>
                <a:latin typeface="Consolas"/>
                <a:ea typeface="Consolas"/>
                <a:cs typeface="Consolas"/>
                <a:sym typeface="Consolas"/>
              </a:rPr>
              <a:t>6</a:t>
            </a:r>
            <a:endParaRPr sz="1350">
              <a:solidFill>
                <a:srgbClr val="37474F"/>
              </a:solidFill>
              <a:latin typeface="Consolas"/>
              <a:ea typeface="Consolas"/>
              <a:cs typeface="Consolas"/>
              <a:sym typeface="Consolas"/>
            </a:endParaRPr>
          </a:p>
          <a:p>
            <a:pPr>
              <a:spcBef>
                <a:spcPts val="450"/>
              </a:spcBef>
              <a:buClr>
                <a:schemeClr val="dk1"/>
              </a:buClr>
              <a:buSzPts val="1100"/>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a:t>
            </a:r>
            <a:r>
              <a:rPr lang="en" sz="1350">
                <a:solidFill>
                  <a:srgbClr val="37474F"/>
                </a:solidFill>
                <a:highlight>
                  <a:schemeClr val="lt1"/>
                </a:highlight>
                <a:latin typeface="Consolas"/>
                <a:ea typeface="Consolas"/>
                <a:cs typeface="Consolas"/>
                <a:sym typeface="Consolas"/>
              </a:rPr>
              <a:t>numberOf</a:t>
            </a:r>
            <a:r>
              <a:rPr lang="en" sz="1350">
                <a:solidFill>
                  <a:srgbClr val="37474F"/>
                </a:solidFill>
                <a:latin typeface="Consolas"/>
                <a:ea typeface="Consolas"/>
                <a:cs typeface="Consolas"/>
                <a:sym typeface="Consolas"/>
              </a:rPr>
              <a:t>Books != </a:t>
            </a:r>
            <a:r>
              <a:rPr lang="en" sz="1350">
                <a:solidFill>
                  <a:srgbClr val="3F51B5"/>
                </a:solidFill>
                <a:latin typeface="Consolas"/>
                <a:ea typeface="Consolas"/>
                <a:cs typeface="Consolas"/>
                <a:sym typeface="Consolas"/>
              </a:rPr>
              <a:t>null</a:t>
            </a:r>
            <a:r>
              <a:rPr lang="en" sz="1350">
                <a:solidFill>
                  <a:schemeClr val="dk1"/>
                </a:solidFill>
                <a:latin typeface="Consolas"/>
                <a:ea typeface="Consolas"/>
                <a:cs typeface="Consolas"/>
                <a:sym typeface="Consolas"/>
              </a:rPr>
              <a:t>)</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spcBef>
                <a:spcPts val="450"/>
              </a:spcBef>
              <a:buClr>
                <a:schemeClr val="dk1"/>
              </a:buClr>
              <a:buSzPts val="1100"/>
            </a:pPr>
            <a:r>
              <a:rPr lang="en" sz="1350">
                <a:solidFill>
                  <a:srgbClr val="37474F"/>
                </a:solidFill>
                <a:latin typeface="Consolas"/>
                <a:ea typeface="Consolas"/>
                <a:cs typeface="Consolas"/>
                <a:sym typeface="Consolas"/>
              </a:rPr>
              <a:t>      </a:t>
            </a:r>
            <a:r>
              <a:rPr lang="en" sz="1350">
                <a:solidFill>
                  <a:srgbClr val="37474F"/>
                </a:solidFill>
                <a:highlight>
                  <a:schemeClr val="lt1"/>
                </a:highlight>
                <a:latin typeface="Consolas"/>
                <a:ea typeface="Consolas"/>
                <a:cs typeface="Consolas"/>
                <a:sym typeface="Consolas"/>
              </a:rPr>
              <a:t>numberOf</a:t>
            </a:r>
            <a:r>
              <a:rPr lang="en" sz="1350">
                <a:solidFill>
                  <a:srgbClr val="37474F"/>
                </a:solidFill>
                <a:latin typeface="Consolas"/>
                <a:ea typeface="Consolas"/>
                <a:cs typeface="Consolas"/>
                <a:sym typeface="Consolas"/>
              </a:rPr>
              <a:t>Books = </a:t>
            </a:r>
            <a:r>
              <a:rPr lang="en" sz="1350">
                <a:solidFill>
                  <a:srgbClr val="37474F"/>
                </a:solidFill>
                <a:highlight>
                  <a:schemeClr val="lt1"/>
                </a:highlight>
                <a:latin typeface="Consolas"/>
                <a:ea typeface="Consolas"/>
                <a:cs typeface="Consolas"/>
                <a:sym typeface="Consolas"/>
              </a:rPr>
              <a:t>numberOf</a:t>
            </a:r>
            <a:r>
              <a:rPr lang="en" sz="1350">
                <a:solidFill>
                  <a:srgbClr val="37474F"/>
                </a:solidFill>
                <a:latin typeface="Consolas"/>
                <a:ea typeface="Consolas"/>
                <a:cs typeface="Consolas"/>
                <a:sym typeface="Consolas"/>
              </a:rPr>
              <a:t>Books.dec()</a:t>
            </a:r>
            <a:endParaRPr sz="1350">
              <a:solidFill>
                <a:srgbClr val="37474F"/>
              </a:solidFill>
              <a:latin typeface="Consolas"/>
              <a:ea typeface="Consolas"/>
              <a:cs typeface="Consolas"/>
              <a:sym typeface="Consolas"/>
            </a:endParaRPr>
          </a:p>
          <a:p>
            <a:pPr>
              <a:spcBef>
                <a:spcPts val="450"/>
              </a:spcBef>
              <a:buClr>
                <a:schemeClr val="dk1"/>
              </a:buClr>
              <a:buSzPts val="1100"/>
            </a:pPr>
            <a:r>
              <a:rPr lang="en" sz="1350">
                <a:solidFill>
                  <a:srgbClr val="37474F"/>
                </a:solidFill>
                <a:latin typeface="Consolas"/>
                <a:ea typeface="Consolas"/>
                <a:cs typeface="Consolas"/>
                <a:sym typeface="Consolas"/>
              </a:rPr>
              <a:t>  }</a:t>
            </a:r>
            <a:endParaRPr sz="1350">
              <a:solidFill>
                <a:srgbClr val="37474F"/>
              </a:solidFill>
              <a:highlight>
                <a:schemeClr val="lt1"/>
              </a:highlight>
              <a:latin typeface="Consolas"/>
              <a:ea typeface="Consolas"/>
              <a:cs typeface="Consolas"/>
              <a:sym typeface="Consolas"/>
            </a:endParaRPr>
          </a:p>
          <a:p>
            <a:pPr>
              <a:spcBef>
                <a:spcPts val="450"/>
              </a:spcBef>
              <a:spcAft>
                <a:spcPts val="450"/>
              </a:spcAft>
              <a:buClr>
                <a:schemeClr val="dk1"/>
              </a:buClr>
              <a:buSzPts val="1100"/>
            </a:pPr>
            <a:endParaRPr sz="1350" b="1">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240544" y="3405091"/>
            <a:ext cx="465885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highlight>
                  <a:schemeClr val="lt1"/>
                </a:highlight>
                <a:latin typeface="Consolas"/>
                <a:ea typeface="Consolas"/>
                <a:cs typeface="Consolas"/>
                <a:sym typeface="Consolas"/>
              </a:rPr>
              <a:t>  </a:t>
            </a:r>
            <a:r>
              <a:rPr lang="en" sz="1350">
                <a:solidFill>
                  <a:srgbClr val="3F51B5"/>
                </a:solidFill>
                <a:highlight>
                  <a:schemeClr val="lt1"/>
                </a:highlight>
                <a:latin typeface="Consolas"/>
                <a:ea typeface="Consolas"/>
                <a:cs typeface="Consolas"/>
                <a:sym typeface="Consolas"/>
              </a:rPr>
              <a:t>var</a:t>
            </a:r>
            <a:r>
              <a:rPr lang="en" sz="1350">
                <a:solidFill>
                  <a:schemeClr val="dk1"/>
                </a:solidFill>
                <a:highlight>
                  <a:schemeClr val="lt1"/>
                </a:highlight>
                <a:latin typeface="Consolas"/>
                <a:ea typeface="Consolas"/>
                <a:cs typeface="Consolas"/>
                <a:sym typeface="Consolas"/>
              </a:rPr>
              <a:t> </a:t>
            </a:r>
            <a:r>
              <a:rPr lang="en" sz="1350">
                <a:solidFill>
                  <a:srgbClr val="37474F"/>
                </a:solidFill>
                <a:highlight>
                  <a:schemeClr val="lt1"/>
                </a:highlight>
                <a:latin typeface="Consolas"/>
                <a:ea typeface="Consolas"/>
                <a:cs typeface="Consolas"/>
                <a:sym typeface="Consolas"/>
              </a:rPr>
              <a:t>numberOf</a:t>
            </a:r>
            <a:r>
              <a:rPr lang="en" sz="1350">
                <a:solidFill>
                  <a:srgbClr val="37474F"/>
                </a:solidFill>
                <a:latin typeface="Consolas"/>
                <a:ea typeface="Consolas"/>
                <a:cs typeface="Consolas"/>
                <a:sym typeface="Consolas"/>
              </a:rPr>
              <a:t>Books</a:t>
            </a:r>
            <a:r>
              <a:rPr lang="en" sz="1350">
                <a:solidFill>
                  <a:srgbClr val="37474F"/>
                </a:solidFill>
                <a:highlight>
                  <a:schemeClr val="lt1"/>
                </a:highlight>
                <a:latin typeface="Consolas"/>
                <a:ea typeface="Consolas"/>
                <a:cs typeface="Consolas"/>
                <a:sym typeface="Consolas"/>
              </a:rPr>
              <a:t> =</a:t>
            </a:r>
            <a:r>
              <a:rPr lang="en" sz="1350">
                <a:solidFill>
                  <a:schemeClr val="dk1"/>
                </a:solidFill>
                <a:highlight>
                  <a:schemeClr val="lt1"/>
                </a:highlight>
                <a:latin typeface="Consolas"/>
                <a:ea typeface="Consolas"/>
                <a:cs typeface="Consolas"/>
                <a:sym typeface="Consolas"/>
              </a:rPr>
              <a:t> </a:t>
            </a:r>
            <a:r>
              <a:rPr lang="en" sz="1350">
                <a:solidFill>
                  <a:srgbClr val="C53929"/>
                </a:solidFill>
                <a:highlight>
                  <a:schemeClr val="lt1"/>
                </a:highlight>
                <a:latin typeface="Consolas"/>
                <a:ea typeface="Consolas"/>
                <a:cs typeface="Consolas"/>
                <a:sym typeface="Consolas"/>
              </a:rPr>
              <a:t>6</a:t>
            </a:r>
            <a:endParaRPr sz="1350">
              <a:solidFill>
                <a:srgbClr val="C53929"/>
              </a:solidFill>
              <a:highlight>
                <a:schemeClr val="lt1"/>
              </a:highlight>
              <a:latin typeface="Consolas"/>
              <a:ea typeface="Consolas"/>
              <a:cs typeface="Consolas"/>
              <a:sym typeface="Consolas"/>
            </a:endParaRPr>
          </a:p>
          <a:p>
            <a:pPr>
              <a:spcBef>
                <a:spcPts val="450"/>
              </a:spcBef>
              <a:buClr>
                <a:schemeClr val="dk1"/>
              </a:buClr>
              <a:buSzPts val="1100"/>
            </a:pPr>
            <a:r>
              <a:rPr lang="en" sz="1350">
                <a:solidFill>
                  <a:srgbClr val="37474F"/>
                </a:solidFill>
                <a:highlight>
                  <a:schemeClr val="lt1"/>
                </a:highlight>
                <a:latin typeface="Consolas"/>
                <a:ea typeface="Consolas"/>
                <a:cs typeface="Consolas"/>
                <a:sym typeface="Consolas"/>
              </a:rPr>
              <a:t>  numberOf</a:t>
            </a:r>
            <a:r>
              <a:rPr lang="en" sz="1350">
                <a:solidFill>
                  <a:srgbClr val="37474F"/>
                </a:solidFill>
                <a:latin typeface="Consolas"/>
                <a:ea typeface="Consolas"/>
                <a:cs typeface="Consolas"/>
                <a:sym typeface="Consolas"/>
              </a:rPr>
              <a:t>Books</a:t>
            </a:r>
            <a:r>
              <a:rPr lang="en" sz="1350">
                <a:solidFill>
                  <a:srgbClr val="37474F"/>
                </a:solidFill>
                <a:highlight>
                  <a:schemeClr val="lt1"/>
                </a:highlight>
                <a:latin typeface="Consolas"/>
                <a:ea typeface="Consolas"/>
                <a:cs typeface="Consolas"/>
                <a:sym typeface="Consolas"/>
              </a:rPr>
              <a:t> = numberOf</a:t>
            </a:r>
            <a:r>
              <a:rPr lang="en" sz="1350">
                <a:solidFill>
                  <a:srgbClr val="37474F"/>
                </a:solidFill>
                <a:latin typeface="Consolas"/>
                <a:ea typeface="Consolas"/>
                <a:cs typeface="Consolas"/>
                <a:sym typeface="Consolas"/>
              </a:rPr>
              <a:t>Books</a:t>
            </a:r>
            <a:r>
              <a:rPr lang="en" sz="1350">
                <a:solidFill>
                  <a:srgbClr val="37474F"/>
                </a:solidFill>
                <a:highlight>
                  <a:schemeClr val="lt1"/>
                </a:highlight>
                <a:latin typeface="Consolas"/>
                <a:ea typeface="Consolas"/>
                <a:cs typeface="Consolas"/>
                <a:sym typeface="Consolas"/>
              </a:rPr>
              <a:t>?.dec()</a:t>
            </a:r>
            <a:endParaRPr sz="1350">
              <a:solidFill>
                <a:srgbClr val="37474F"/>
              </a:solidFill>
              <a:latin typeface="Consolas"/>
              <a:ea typeface="Consolas"/>
              <a:cs typeface="Consolas"/>
              <a:sym typeface="Consolas"/>
            </a:endParaRPr>
          </a:p>
          <a:p>
            <a:pPr>
              <a:spcBef>
                <a:spcPts val="750"/>
              </a:spcBef>
            </a:pPr>
            <a:endParaRPr sz="1350">
              <a:latin typeface="Consolas"/>
              <a:ea typeface="Consolas"/>
              <a:cs typeface="Consolas"/>
              <a:sym typeface="Consolas"/>
            </a:endParaRPr>
          </a:p>
        </p:txBody>
      </p:sp>
      <p:sp>
        <p:nvSpPr>
          <p:cNvPr id="10" name="Google Shape;524;p62">
            <a:extLst>
              <a:ext uri="{FF2B5EF4-FFF2-40B4-BE49-F238E27FC236}">
                <a16:creationId xmlns:a16="http://schemas.microsoft.com/office/drawing/2014/main" id="{0BDDFE4E-F5B5-D571-1804-098E9543F847}"/>
              </a:ext>
            </a:extLst>
          </p:cNvPr>
          <p:cNvSpPr txBox="1">
            <a:spLocks noGrp="1"/>
          </p:cNvSpPr>
          <p:nvPr>
            <p:ph type="body" idx="1"/>
          </p:nvPr>
        </p:nvSpPr>
        <p:spPr>
          <a:xfrm>
            <a:off x="233775" y="1429517"/>
            <a:ext cx="6299100" cy="57577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US" sz="1350">
                <a:solidFill>
                  <a:schemeClr val="dk1"/>
                </a:solidFill>
                <a:highlight>
                  <a:srgbClr val="FFFFFF"/>
                </a:highlight>
              </a:rPr>
              <a:t>Check whether the </a:t>
            </a:r>
            <a:r>
              <a:rPr lang="en-US" sz="1350">
                <a:solidFill>
                  <a:schemeClr val="dk1"/>
                </a:solidFill>
                <a:highlight>
                  <a:srgbClr val="FFFFFF"/>
                </a:highlight>
                <a:latin typeface="Courier New"/>
                <a:ea typeface="Courier New"/>
                <a:cs typeface="Courier New"/>
                <a:sym typeface="Courier New"/>
              </a:rPr>
              <a:t>numberOfBooks</a:t>
            </a:r>
            <a:r>
              <a:rPr lang="en-US" sz="1350">
                <a:solidFill>
                  <a:schemeClr val="dk1"/>
                </a:solidFill>
                <a:highlight>
                  <a:srgbClr val="FFFFFF"/>
                </a:highlight>
              </a:rPr>
              <a:t> variable is not </a:t>
            </a:r>
            <a:r>
              <a:rPr lang="en-US" sz="1350">
                <a:solidFill>
                  <a:schemeClr val="dk1"/>
                </a:solidFill>
                <a:highlight>
                  <a:srgbClr val="FFFFFF"/>
                </a:highlight>
                <a:latin typeface="Courier New"/>
                <a:ea typeface="Courier New"/>
                <a:cs typeface="Courier New"/>
                <a:sym typeface="Courier New"/>
              </a:rPr>
              <a:t>null</a:t>
            </a:r>
            <a:r>
              <a:rPr lang="en-US" sz="1350">
                <a:solidFill>
                  <a:schemeClr val="dk1"/>
                </a:solidFill>
                <a:highlight>
                  <a:srgbClr val="FFFFFF"/>
                </a:highlight>
              </a:rPr>
              <a:t>. Then decrement that variable. </a:t>
            </a:r>
          </a:p>
          <a:p>
            <a:pPr marL="0" indent="0">
              <a:lnSpc>
                <a:spcPct val="100000"/>
              </a:lnSpc>
              <a:spcBef>
                <a:spcPts val="1050"/>
              </a:spcBef>
              <a:spcAft>
                <a:spcPts val="450"/>
              </a:spcAft>
              <a:buNone/>
            </a:pPr>
            <a:endParaRPr lang="en-US" sz="1050" b="1">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1000"/>
                                        <p:tgtEl>
                                          <p:spTgt spid="527"/>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The !! operator</a:t>
            </a:r>
          </a:p>
        </p:txBody>
      </p:sp>
      <p:sp>
        <p:nvSpPr>
          <p:cNvPr id="534" name="Google Shape;534;p6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55</a:t>
            </a:fld>
            <a:endParaRPr lang="en"/>
          </a:p>
        </p:txBody>
      </p:sp>
      <p:sp>
        <p:nvSpPr>
          <p:cNvPr id="536" name="Google Shape;536;p63"/>
          <p:cNvSpPr txBox="1"/>
          <p:nvPr/>
        </p:nvSpPr>
        <p:spPr>
          <a:xfrm>
            <a:off x="1675605" y="2789786"/>
            <a:ext cx="4600575" cy="429525"/>
          </a:xfrm>
          <a:prstGeom prst="rect">
            <a:avLst/>
          </a:prstGeom>
          <a:noFill/>
          <a:ln>
            <a:noFill/>
          </a:ln>
        </p:spPr>
        <p:txBody>
          <a:bodyPr spcFirstLastPara="1" wrap="square" lIns="68569" tIns="68569" rIns="68569" bIns="68569" anchor="t" anchorCtr="0">
            <a:noAutofit/>
          </a:bodyPr>
          <a:lstStyle/>
          <a:p>
            <a:pPr>
              <a:lnSpc>
                <a:spcPct val="115000"/>
              </a:lnSpc>
            </a:pPr>
            <a:r>
              <a:rPr lang="en" sz="1350" i="1">
                <a:solidFill>
                  <a:srgbClr val="4CAF50"/>
                </a:solidFill>
                <a:latin typeface="Roboto"/>
                <a:ea typeface="Roboto"/>
                <a:cs typeface="Roboto"/>
                <a:sym typeface="Roboto"/>
              </a:rPr>
              <a:t>throws NullPointerException if s is null</a:t>
            </a:r>
            <a:endParaRPr sz="1350">
              <a:solidFill>
                <a:srgbClr val="3C4043"/>
              </a:solidFill>
              <a:latin typeface="Roboto"/>
              <a:ea typeface="Roboto"/>
              <a:cs typeface="Roboto"/>
              <a:sym typeface="Roboto"/>
            </a:endParaRPr>
          </a:p>
        </p:txBody>
      </p:sp>
      <p:cxnSp>
        <p:nvCxnSpPr>
          <p:cNvPr id="537" name="Google Shape;537;p63"/>
          <p:cNvCxnSpPr/>
          <p:nvPr/>
        </p:nvCxnSpPr>
        <p:spPr>
          <a:xfrm rot="10800000">
            <a:off x="1487719" y="2550769"/>
            <a:ext cx="218925" cy="339075"/>
          </a:xfrm>
          <a:prstGeom prst="straightConnector1">
            <a:avLst/>
          </a:prstGeom>
          <a:noFill/>
          <a:ln w="28575" cap="flat" cmpd="sng">
            <a:solidFill>
              <a:srgbClr val="3C4043"/>
            </a:solidFill>
            <a:prstDash val="solid"/>
            <a:round/>
            <a:headEnd type="none" w="med" len="med"/>
            <a:tailEnd type="triangle" w="med" len="med"/>
          </a:ln>
        </p:spPr>
      </p:cxnSp>
      <p:sp>
        <p:nvSpPr>
          <p:cNvPr id="539" name="Google Shape;539;p63"/>
          <p:cNvSpPr txBox="1"/>
          <p:nvPr/>
        </p:nvSpPr>
        <p:spPr>
          <a:xfrm>
            <a:off x="277763" y="2250506"/>
            <a:ext cx="2479050" cy="429525"/>
          </a:xfrm>
          <a:prstGeom prst="rect">
            <a:avLst/>
          </a:prstGeom>
          <a:noFill/>
          <a:ln>
            <a:noFill/>
          </a:ln>
        </p:spPr>
        <p:txBody>
          <a:bodyPr spcFirstLastPara="1" wrap="square" lIns="68569" tIns="68569" rIns="68569" bIns="68569" anchor="t" anchorCtr="0">
            <a:noAutofit/>
          </a:bodyPr>
          <a:lstStyle/>
          <a:p>
            <a:pPr>
              <a:lnSpc>
                <a:spcPct val="150000"/>
              </a:lnSpc>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len = s!!.length</a:t>
            </a:r>
            <a:endParaRPr sz="1350">
              <a:latin typeface="Consolas"/>
              <a:ea typeface="Consolas"/>
              <a:cs typeface="Consolas"/>
              <a:sym typeface="Consolas"/>
            </a:endParaRPr>
          </a:p>
        </p:txBody>
      </p:sp>
      <p:sp>
        <p:nvSpPr>
          <p:cNvPr id="540" name="Google Shape;540;p63"/>
          <p:cNvSpPr txBox="1"/>
          <p:nvPr/>
        </p:nvSpPr>
        <p:spPr>
          <a:xfrm>
            <a:off x="330600" y="3344287"/>
            <a:ext cx="6096375" cy="562500"/>
          </a:xfrm>
          <a:prstGeom prst="rect">
            <a:avLst/>
          </a:prstGeom>
          <a:solidFill>
            <a:srgbClr val="D6F0FF"/>
          </a:solidFill>
          <a:ln>
            <a:noFill/>
          </a:ln>
        </p:spPr>
        <p:txBody>
          <a:bodyPr spcFirstLastPara="1" wrap="square" lIns="68569" tIns="68569" rIns="68569" bIns="68569" anchor="ctr" anchorCtr="0">
            <a:noAutofit/>
          </a:bodyPr>
          <a:lstStyle/>
          <a:p>
            <a:r>
              <a:rPr lang="en" sz="1350" b="1">
                <a:latin typeface="Roboto"/>
                <a:ea typeface="Roboto"/>
                <a:cs typeface="Roboto"/>
                <a:sym typeface="Roboto"/>
              </a:rPr>
              <a:t>Warning: </a:t>
            </a:r>
            <a:r>
              <a:rPr lang="en" sz="1350">
                <a:latin typeface="Roboto"/>
                <a:ea typeface="Roboto"/>
                <a:cs typeface="Roboto"/>
                <a:sym typeface="Roboto"/>
              </a:rPr>
              <a:t> Because </a:t>
            </a:r>
            <a:r>
              <a:rPr lang="en" sz="1350">
                <a:latin typeface="Courier New"/>
                <a:ea typeface="Courier New"/>
                <a:cs typeface="Courier New"/>
                <a:sym typeface="Courier New"/>
              </a:rPr>
              <a:t>!!</a:t>
            </a:r>
            <a:r>
              <a:rPr lang="en" sz="1350">
                <a:latin typeface="Roboto"/>
                <a:ea typeface="Roboto"/>
                <a:cs typeface="Roboto"/>
                <a:sym typeface="Roboto"/>
              </a:rPr>
              <a:t> will throw an exception, it should only be used when it would be exceptional to hold a null value.</a:t>
            </a:r>
            <a:endParaRPr sz="1350">
              <a:latin typeface="Roboto"/>
              <a:ea typeface="Roboto"/>
              <a:cs typeface="Roboto"/>
              <a:sym typeface="Roboto"/>
            </a:endParaRPr>
          </a:p>
        </p:txBody>
      </p:sp>
      <p:sp>
        <p:nvSpPr>
          <p:cNvPr id="7" name="Google Shape;538;p63">
            <a:extLst>
              <a:ext uri="{FF2B5EF4-FFF2-40B4-BE49-F238E27FC236}">
                <a16:creationId xmlns:a16="http://schemas.microsoft.com/office/drawing/2014/main" id="{AD0E4163-38F3-FF2A-2C4B-EDA9713DD34B}"/>
              </a:ext>
            </a:extLst>
          </p:cNvPr>
          <p:cNvSpPr txBox="1">
            <a:spLocks noGrp="1"/>
          </p:cNvSpPr>
          <p:nvPr>
            <p:ph type="body" idx="1"/>
          </p:nvPr>
        </p:nvSpPr>
        <p:spPr>
          <a:xfrm>
            <a:off x="227552" y="1449525"/>
            <a:ext cx="6302475" cy="529875"/>
          </a:xfrm>
          <a:prstGeom prst="rect">
            <a:avLst/>
          </a:prstGeom>
        </p:spPr>
        <p:txBody>
          <a:bodyPr spcFirstLastPara="1" wrap="square" lIns="68569" tIns="68569" rIns="68569" bIns="68569" anchor="t" anchorCtr="0">
            <a:noAutofit/>
          </a:bodyPr>
          <a:lstStyle/>
          <a:p>
            <a:pPr marL="0" indent="0">
              <a:lnSpc>
                <a:spcPct val="100000"/>
              </a:lnSpc>
              <a:buNone/>
            </a:pPr>
            <a:r>
              <a:rPr lang="en" sz="1350"/>
              <a:t>If you’re certain a variable won’t be null, use </a:t>
            </a:r>
            <a:r>
              <a:rPr lang="en" sz="1350">
                <a:latin typeface="Courier New"/>
                <a:ea typeface="Courier New"/>
                <a:cs typeface="Courier New"/>
                <a:sym typeface="Courier New"/>
              </a:rPr>
              <a:t>!!</a:t>
            </a:r>
            <a:r>
              <a:rPr lang="en" sz="1350"/>
              <a:t> to force the variable into a non-null type. Then you can call methods/properties on it.</a:t>
            </a:r>
            <a:endParaRPr sz="1350">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8" name="Google Shape;548;p64"/>
          <p:cNvSpPr txBox="1">
            <a:spLocks noGrp="1"/>
          </p:cNvSpPr>
          <p:nvPr>
            <p:ph type="title"/>
          </p:nvPr>
        </p:nvSpPr>
        <p:spPr>
          <a:xfrm>
            <a:off x="233775" y="170820"/>
            <a:ext cx="6390450" cy="572700"/>
          </a:xfrm>
        </p:spPr>
        <p:txBody>
          <a:bodyPr spcFirstLastPara="1" wrap="square" lIns="68569" tIns="68569" rIns="68569" bIns="68569" anchor="b" anchorCtr="0">
            <a:noAutofit/>
          </a:bodyPr>
          <a:lstStyle/>
          <a:p>
            <a:r>
              <a:rPr lang="en-US"/>
              <a:t>Elvis operator</a:t>
            </a:r>
          </a:p>
        </p:txBody>
      </p:sp>
      <p:sp>
        <p:nvSpPr>
          <p:cNvPr id="546" name="Google Shape;546;p6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56</a:t>
            </a:fld>
            <a:endParaRPr lang="en"/>
          </a:p>
        </p:txBody>
      </p:sp>
      <p:sp>
        <p:nvSpPr>
          <p:cNvPr id="547" name="Google Shape;547;p64"/>
          <p:cNvSpPr txBox="1"/>
          <p:nvPr/>
        </p:nvSpPr>
        <p:spPr>
          <a:xfrm>
            <a:off x="233775" y="3381506"/>
            <a:ext cx="6376725" cy="526500"/>
          </a:xfrm>
          <a:prstGeom prst="rect">
            <a:avLst/>
          </a:prstGeom>
          <a:solidFill>
            <a:srgbClr val="D6F0FF"/>
          </a:solidFill>
          <a:ln>
            <a:noFill/>
          </a:ln>
        </p:spPr>
        <p:txBody>
          <a:bodyPr spcFirstLastPara="1" wrap="square" lIns="68569" tIns="68569" rIns="68569" bIns="68569" anchor="t" anchorCtr="0">
            <a:noAutofit/>
          </a:bodyPr>
          <a:lstStyle/>
          <a:p>
            <a:pPr>
              <a:buClr>
                <a:schemeClr val="dk1"/>
              </a:buClr>
              <a:buSzPts val="1100"/>
            </a:pPr>
            <a:r>
              <a:rPr lang="en" sz="1350">
                <a:solidFill>
                  <a:srgbClr val="3C4043"/>
                </a:solidFill>
                <a:latin typeface="Roboto"/>
                <a:ea typeface="Roboto"/>
                <a:cs typeface="Roboto"/>
                <a:sym typeface="Roboto"/>
              </a:rPr>
              <a:t>The </a:t>
            </a:r>
            <a:r>
              <a:rPr lang="en" sz="1350">
                <a:solidFill>
                  <a:srgbClr val="3C4043"/>
                </a:solidFill>
                <a:latin typeface="Courier New"/>
                <a:ea typeface="Courier New"/>
                <a:cs typeface="Courier New"/>
                <a:sym typeface="Courier New"/>
              </a:rPr>
              <a:t>?:</a:t>
            </a:r>
            <a:r>
              <a:rPr lang="en" sz="1350">
                <a:solidFill>
                  <a:srgbClr val="3C4043"/>
                </a:solidFill>
                <a:latin typeface="Roboto"/>
                <a:ea typeface="Roboto"/>
                <a:cs typeface="Roboto"/>
                <a:sym typeface="Roboto"/>
              </a:rPr>
              <a:t> operator is sometimes called the "Elvis operator," because it's like a smiley on its side with a pompadour hairstyle, like Elvis Presley styled his hair. </a:t>
            </a:r>
            <a:endParaRPr sz="1350">
              <a:solidFill>
                <a:srgbClr val="3C4043"/>
              </a:solidFill>
              <a:latin typeface="Roboto"/>
              <a:ea typeface="Roboto"/>
              <a:cs typeface="Roboto"/>
              <a:sym typeface="Roboto"/>
            </a:endParaRPr>
          </a:p>
        </p:txBody>
      </p:sp>
      <p:sp>
        <p:nvSpPr>
          <p:cNvPr id="7" name="Google Shape;545;p64">
            <a:extLst>
              <a:ext uri="{FF2B5EF4-FFF2-40B4-BE49-F238E27FC236}">
                <a16:creationId xmlns:a16="http://schemas.microsoft.com/office/drawing/2014/main" id="{406B693F-1D64-7F0B-BDD7-0B59827E477F}"/>
              </a:ext>
            </a:extLst>
          </p:cNvPr>
          <p:cNvSpPr txBox="1">
            <a:spLocks noGrp="1"/>
          </p:cNvSpPr>
          <p:nvPr>
            <p:ph type="body" idx="1"/>
          </p:nvPr>
        </p:nvSpPr>
        <p:spPr>
          <a:xfrm>
            <a:off x="233775" y="1772419"/>
            <a:ext cx="6299100" cy="816075"/>
          </a:xfrm>
          <a:prstGeom prst="rect">
            <a:avLst/>
          </a:prstGeom>
        </p:spPr>
        <p:txBody>
          <a:bodyPr spcFirstLastPara="1" wrap="square" lIns="68569" tIns="68569" rIns="68569" bIns="68569" anchor="t" anchorCtr="0">
            <a:noAutofit/>
          </a:bodyPr>
          <a:lstStyle/>
          <a:p>
            <a:pPr marL="0" indent="0">
              <a:lnSpc>
                <a:spcPct val="100000"/>
              </a:lnSpc>
              <a:buNone/>
            </a:pPr>
            <a:r>
              <a:rPr lang="en" sz="1350">
                <a:highlight>
                  <a:srgbClr val="FFFFFF"/>
                </a:highlight>
              </a:rPr>
              <a:t>Chain null tests with the </a:t>
            </a:r>
            <a:r>
              <a:rPr lang="en" sz="1350">
                <a:highlight>
                  <a:srgbClr val="FFFFFF"/>
                </a:highlight>
                <a:latin typeface="Courier New"/>
                <a:ea typeface="Courier New"/>
                <a:cs typeface="Courier New"/>
                <a:sym typeface="Courier New"/>
              </a:rPr>
              <a:t>?:</a:t>
            </a:r>
            <a:r>
              <a:rPr lang="en" sz="1350">
                <a:highlight>
                  <a:srgbClr val="FFFFFF"/>
                </a:highlight>
              </a:rPr>
              <a:t> operator. </a:t>
            </a:r>
            <a:endParaRPr sz="1350">
              <a:highlight>
                <a:srgbClr val="FFFFFF"/>
              </a:highlight>
            </a:endParaRPr>
          </a:p>
          <a:p>
            <a:pPr marL="0" indent="0">
              <a:lnSpc>
                <a:spcPct val="100000"/>
              </a:lnSpc>
              <a:spcAft>
                <a:spcPts val="750"/>
              </a:spcAft>
              <a:buNone/>
            </a:pPr>
            <a:r>
              <a:rPr lang="en" sz="1350">
                <a:solidFill>
                  <a:schemeClr val="dk1"/>
                </a:solidFill>
                <a:highlight>
                  <a:srgbClr val="FFFFFF"/>
                </a:highlight>
                <a:latin typeface="Consolas"/>
                <a:ea typeface="Consolas"/>
                <a:cs typeface="Consolas"/>
                <a:sym typeface="Consolas"/>
              </a:rPr>
              <a:t>  </a:t>
            </a:r>
            <a:r>
              <a:rPr lang="en" sz="1350">
                <a:solidFill>
                  <a:srgbClr val="37474F"/>
                </a:solidFill>
                <a:latin typeface="Consolas"/>
                <a:ea typeface="Consolas"/>
                <a:cs typeface="Consolas"/>
                <a:sym typeface="Consolas"/>
              </a:rPr>
              <a:t>numberOfBooks = numberOfBooks?.dec() ?: </a:t>
            </a:r>
            <a:r>
              <a:rPr lang="en" sz="1350">
                <a:solidFill>
                  <a:srgbClr val="C53929"/>
                </a:solidFill>
                <a:latin typeface="Consolas"/>
                <a:ea typeface="Consolas"/>
                <a:cs typeface="Consolas"/>
                <a:sym typeface="Consolas"/>
              </a:rPr>
              <a:t>0</a:t>
            </a:r>
            <a:endParaRPr sz="1350">
              <a:solidFill>
                <a:schemeClr val="dk1"/>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5"/>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Summary</a:t>
            </a:r>
          </a:p>
        </p:txBody>
      </p:sp>
      <p:sp>
        <p:nvSpPr>
          <p:cNvPr id="554" name="Google Shape;554;p6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57</a:t>
            </a:fld>
            <a:endParaRPr lang="e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61" name="Google Shape;561;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58</a:t>
            </a:fld>
            <a:endParaRPr lang="en"/>
          </a:p>
        </p:txBody>
      </p:sp>
      <p:sp>
        <p:nvSpPr>
          <p:cNvPr id="562" name="Google Shape;562;p66"/>
          <p:cNvSpPr txBox="1"/>
          <p:nvPr/>
        </p:nvSpPr>
        <p:spPr>
          <a:xfrm>
            <a:off x="188175" y="1392265"/>
            <a:ext cx="3163725" cy="271350"/>
          </a:xfrm>
          <a:prstGeom prst="rect">
            <a:avLst/>
          </a:prstGeom>
          <a:noFill/>
          <a:ln>
            <a:noFill/>
          </a:ln>
        </p:spPr>
        <p:txBody>
          <a:bodyPr spcFirstLastPara="1" wrap="square" lIns="68569" tIns="68569" rIns="68569" bIns="68569" anchor="t" anchorCtr="0">
            <a:noAutofit/>
          </a:bodyPr>
          <a:lstStyle/>
          <a:p>
            <a:r>
              <a:rPr lang="en" sz="1500">
                <a:latin typeface="Roboto"/>
                <a:ea typeface="Roboto"/>
                <a:cs typeface="Roboto"/>
                <a:sym typeface="Roboto"/>
              </a:rPr>
              <a:t>In Lesson 1, you learned how to:</a:t>
            </a:r>
            <a:endParaRPr sz="1500">
              <a:latin typeface="Roboto"/>
              <a:ea typeface="Roboto"/>
              <a:cs typeface="Roboto"/>
              <a:sym typeface="Roboto"/>
            </a:endParaRPr>
          </a:p>
        </p:txBody>
      </p:sp>
      <p:sp>
        <p:nvSpPr>
          <p:cNvPr id="10" name="Google Shape;560;p66">
            <a:extLst>
              <a:ext uri="{FF2B5EF4-FFF2-40B4-BE49-F238E27FC236}">
                <a16:creationId xmlns:a16="http://schemas.microsoft.com/office/drawing/2014/main" id="{9CE388CA-2C85-8411-7B3B-937CDB337AC6}"/>
              </a:ext>
            </a:extLst>
          </p:cNvPr>
          <p:cNvSpPr txBox="1">
            <a:spLocks noGrp="1"/>
          </p:cNvSpPr>
          <p:nvPr>
            <p:ph type="body" idx="1"/>
          </p:nvPr>
        </p:nvSpPr>
        <p:spPr>
          <a:xfrm>
            <a:off x="233775" y="1725312"/>
            <a:ext cx="6390450" cy="2395350"/>
          </a:xfrm>
          <a:prstGeom prst="rect">
            <a:avLst/>
          </a:prstGeom>
        </p:spPr>
        <p:txBody>
          <a:bodyPr spcFirstLastPara="1" wrap="square" lIns="68569" tIns="68569" rIns="68569" bIns="68569" anchor="t" anchorCtr="0">
            <a:noAutofit/>
          </a:bodyPr>
          <a:lstStyle/>
          <a:p>
            <a:pPr indent="-266700">
              <a:spcBef>
                <a:spcPts val="0"/>
              </a:spcBef>
              <a:buClr>
                <a:srgbClr val="1C4587"/>
              </a:buClr>
              <a:buSzPts val="2000"/>
              <a:buChar char="●"/>
            </a:pPr>
            <a:r>
              <a:rPr lang="en-US"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an IntelliJ IDEA project, opening REPL, and execute a function</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o</a:t>
            </a:r>
            <a:r>
              <a:rPr lang="en-US"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perators and numeric operator methods</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d</a:t>
            </a:r>
            <a:r>
              <a:rPr lang="en-US"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ata types, type casting, strings, and string templates</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v</a:t>
            </a:r>
            <a:r>
              <a:rPr lang="en-US"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ariables and type inference, and mutable and immutable variables</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c</a:t>
            </a:r>
            <a:r>
              <a:rPr lang="en-US"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onditionals, control flow, and looping structures</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l</a:t>
            </a:r>
            <a:r>
              <a:rPr lang="en-US"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ists and arrays</a:t>
            </a:r>
            <a:endParaRPr lang="en-US" sz="1500">
              <a:solidFill>
                <a:srgbClr val="1C4587"/>
              </a:solidFill>
            </a:endParaRPr>
          </a:p>
          <a:p>
            <a:pPr indent="-266700">
              <a:spcBef>
                <a:spcPts val="300"/>
              </a:spcBef>
              <a:buClr>
                <a:srgbClr val="1C4587"/>
              </a:buClr>
              <a:buSzPts val="2000"/>
              <a:buChar char="●"/>
            </a:pPr>
            <a:r>
              <a:rPr lang="en-US" sz="1500">
                <a:solidFill>
                  <a:srgbClr val="1C4587"/>
                </a:solidFill>
              </a:rPr>
              <a:t>Use Kotlin's n</a:t>
            </a:r>
            <a:r>
              <a:rPr lang="en-US" sz="1500">
                <a:solidFill>
                  <a:srgbClr val="1C4587"/>
                </a:solidFill>
                <a:uFill>
                  <a:noFill/>
                </a:uFill>
                <a:hlinkClick r:id="rId9" action="ppaction://hlinksldjump">
                  <a:extLst>
                    <a:ext uri="{A12FA001-AC4F-418D-AE19-62706E023703}">
                      <ahyp:hlinkClr xmlns:ahyp="http://schemas.microsoft.com/office/drawing/2018/hyperlinkcolor" val="tx"/>
                    </a:ext>
                  </a:extLst>
                </a:hlinkClick>
              </a:rPr>
              <a:t>ull safety</a:t>
            </a:r>
            <a:r>
              <a:rPr lang="en-US" sz="1500">
                <a:solidFill>
                  <a:srgbClr val="1C4587"/>
                </a:solidFill>
              </a:rPr>
              <a:t> features</a:t>
            </a:r>
          </a:p>
          <a:p>
            <a:pPr marL="0" indent="0">
              <a:spcBef>
                <a:spcPts val="300"/>
              </a:spcBef>
              <a:buClr>
                <a:schemeClr val="dk1"/>
              </a:buClr>
              <a:buSzPts val="1100"/>
              <a:buNone/>
            </a:pPr>
            <a:endParaRPr lang="en-US" sz="1500"/>
          </a:p>
          <a:p>
            <a:pPr marL="0" indent="0">
              <a:spcBef>
                <a:spcPts val="0"/>
              </a:spcBef>
              <a:buNone/>
            </a:pPr>
            <a:endParaRPr lang="en-US" sz="15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6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68" name="Google Shape;568;p6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59</a:t>
            </a:fld>
            <a:endParaRPr lang="en"/>
          </a:p>
        </p:txBody>
      </p:sp>
      <p:pic>
        <p:nvPicPr>
          <p:cNvPr id="570" name="Google Shape;570;p67"/>
          <p:cNvPicPr preferRelativeResize="0"/>
          <p:nvPr/>
        </p:nvPicPr>
        <p:blipFill rotWithShape="1">
          <a:blip r:embed="rId3">
            <a:alphaModFix/>
          </a:blip>
          <a:srcRect l="12797" t="12879" r="12273" b="13226"/>
          <a:stretch/>
        </p:blipFill>
        <p:spPr>
          <a:xfrm>
            <a:off x="4328737" y="1679809"/>
            <a:ext cx="2066888" cy="2038463"/>
          </a:xfrm>
          <a:prstGeom prst="rect">
            <a:avLst/>
          </a:prstGeom>
          <a:noFill/>
          <a:ln>
            <a:noFill/>
          </a:ln>
        </p:spPr>
      </p:pic>
      <p:sp>
        <p:nvSpPr>
          <p:cNvPr id="7" name="Google Shape;569;p67">
            <a:extLst>
              <a:ext uri="{FF2B5EF4-FFF2-40B4-BE49-F238E27FC236}">
                <a16:creationId xmlns:a16="http://schemas.microsoft.com/office/drawing/2014/main" id="{DA72CC78-AF65-5F7E-65E7-1D9F540B1148}"/>
              </a:ext>
            </a:extLst>
          </p:cNvPr>
          <p:cNvSpPr txBox="1">
            <a:spLocks noGrp="1"/>
          </p:cNvSpPr>
          <p:nvPr>
            <p:ph type="body" idx="1"/>
          </p:nvPr>
        </p:nvSpPr>
        <p:spPr>
          <a:xfrm>
            <a:off x="233783" y="1760827"/>
            <a:ext cx="6390450" cy="670500"/>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buNone/>
            </a:pPr>
            <a:r>
              <a:rPr lang="en" sz="1875" u="sng">
                <a:solidFill>
                  <a:schemeClr val="hlink"/>
                </a:solidFill>
                <a:hlinkClick r:id="rId4"/>
              </a:rPr>
              <a:t>Lesson 1: Kotlin basics</a:t>
            </a:r>
            <a:endParaRPr sz="1875">
              <a:solidFill>
                <a:schemeClr val="dk1"/>
              </a:solidFill>
            </a:endParaRPr>
          </a:p>
          <a:p>
            <a:pPr marL="0" indent="0">
              <a:spcAft>
                <a:spcPts val="750"/>
              </a:spcAft>
              <a:buNone/>
            </a:pPr>
            <a:endParaRPr sz="187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Name the project</a:t>
            </a:r>
          </a:p>
        </p:txBody>
      </p:sp>
      <p:sp>
        <p:nvSpPr>
          <p:cNvPr id="95" name="Google Shape;95;p1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pic>
        <p:nvPicPr>
          <p:cNvPr id="96" name="Google Shape;96;p14"/>
          <p:cNvPicPr preferRelativeResize="0"/>
          <p:nvPr/>
        </p:nvPicPr>
        <p:blipFill>
          <a:blip r:embed="rId3">
            <a:alphaModFix/>
          </a:blip>
          <a:stretch>
            <a:fillRect/>
          </a:stretch>
        </p:blipFill>
        <p:spPr>
          <a:xfrm>
            <a:off x="282773" y="1009650"/>
            <a:ext cx="6292453" cy="3595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Open REPL (Read-Eval-Print-Loop)</a:t>
            </a:r>
          </a:p>
        </p:txBody>
      </p:sp>
      <p:sp>
        <p:nvSpPr>
          <p:cNvPr id="102" name="Google Shape;102;p15"/>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endParaRPr lang="en-US"/>
          </a:p>
          <a:p>
            <a:endParaRPr lang="en-US"/>
          </a:p>
        </p:txBody>
      </p:sp>
      <p:sp>
        <p:nvSpPr>
          <p:cNvPr id="103" name="Google Shape;103;p1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04" name="Google Shape;104;p15"/>
          <p:cNvSpPr txBox="1"/>
          <p:nvPr/>
        </p:nvSpPr>
        <p:spPr>
          <a:xfrm>
            <a:off x="4728600" y="2821519"/>
            <a:ext cx="1744425" cy="1046925"/>
          </a:xfrm>
          <a:prstGeom prst="rect">
            <a:avLst/>
          </a:prstGeom>
          <a:solidFill>
            <a:srgbClr val="D6F0FF"/>
          </a:solid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C4043"/>
                </a:solidFill>
                <a:latin typeface="Roboto"/>
                <a:ea typeface="Roboto"/>
                <a:cs typeface="Roboto"/>
                <a:sym typeface="Roboto"/>
              </a:rPr>
              <a:t>It may take a few moments before the Kotlin menu appears under </a:t>
            </a:r>
            <a:r>
              <a:rPr lang="en" sz="1350" b="1">
                <a:solidFill>
                  <a:srgbClr val="3C4043"/>
                </a:solidFill>
                <a:latin typeface="Roboto"/>
                <a:ea typeface="Roboto"/>
                <a:cs typeface="Roboto"/>
                <a:sym typeface="Roboto"/>
              </a:rPr>
              <a:t>Tools</a:t>
            </a:r>
            <a:r>
              <a:rPr lang="en" sz="1350">
                <a:solidFill>
                  <a:srgbClr val="3C4043"/>
                </a:solidFill>
                <a:latin typeface="Roboto"/>
                <a:ea typeface="Roboto"/>
                <a:cs typeface="Roboto"/>
                <a:sym typeface="Roboto"/>
              </a:rPr>
              <a:t>.</a:t>
            </a:r>
            <a:endParaRPr sz="1350">
              <a:solidFill>
                <a:srgbClr val="3C4043"/>
              </a:solidFill>
              <a:latin typeface="Roboto"/>
              <a:ea typeface="Roboto"/>
              <a:cs typeface="Roboto"/>
              <a:sym typeface="Roboto"/>
            </a:endParaRPr>
          </a:p>
          <a:p>
            <a:endParaRPr sz="135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141322" y="1109663"/>
            <a:ext cx="4383053" cy="30184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printHello() function</a:t>
            </a:r>
          </a:p>
        </p:txBody>
      </p:sp>
      <p:sp>
        <p:nvSpPr>
          <p:cNvPr id="111" name="Google Shape;111;p16"/>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endParaRPr lang="en-US"/>
          </a:p>
          <a:p>
            <a:endParaRPr lang="en-US"/>
          </a:p>
        </p:txBody>
      </p:sp>
      <p:sp>
        <p:nvSpPr>
          <p:cNvPr id="112" name="Google Shape;112;p1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pic>
        <p:nvPicPr>
          <p:cNvPr id="113" name="Google Shape;113;p16"/>
          <p:cNvPicPr preferRelativeResize="0"/>
          <p:nvPr/>
        </p:nvPicPr>
        <p:blipFill rotWithShape="1">
          <a:blip r:embed="rId3">
            <a:alphaModFix/>
          </a:blip>
          <a:srcRect r="2467"/>
          <a:stretch/>
        </p:blipFill>
        <p:spPr>
          <a:xfrm>
            <a:off x="157571" y="1483312"/>
            <a:ext cx="4371192" cy="2488713"/>
          </a:xfrm>
          <a:prstGeom prst="rect">
            <a:avLst/>
          </a:prstGeom>
          <a:noFill/>
          <a:ln>
            <a:noFill/>
          </a:ln>
        </p:spPr>
      </p:pic>
      <p:sp>
        <p:nvSpPr>
          <p:cNvPr id="114" name="Google Shape;114;p16"/>
          <p:cNvSpPr txBox="1"/>
          <p:nvPr/>
        </p:nvSpPr>
        <p:spPr>
          <a:xfrm>
            <a:off x="4741238" y="2960550"/>
            <a:ext cx="1747125" cy="837000"/>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Press </a:t>
            </a:r>
            <a:r>
              <a:rPr lang="en" sz="1350" b="1">
                <a:solidFill>
                  <a:srgbClr val="3C4043"/>
                </a:solidFill>
                <a:latin typeface="Roboto"/>
                <a:ea typeface="Roboto"/>
                <a:cs typeface="Roboto"/>
                <a:sym typeface="Roboto"/>
              </a:rPr>
              <a:t>Control+Enter</a:t>
            </a:r>
            <a:r>
              <a:rPr lang="en" sz="1350">
                <a:solidFill>
                  <a:srgbClr val="3C4043"/>
                </a:solidFill>
                <a:latin typeface="Roboto"/>
                <a:ea typeface="Roboto"/>
                <a:cs typeface="Roboto"/>
                <a:sym typeface="Roboto"/>
              </a:rPr>
              <a:t> (</a:t>
            </a:r>
            <a:r>
              <a:rPr lang="en" sz="1350" b="1">
                <a:solidFill>
                  <a:srgbClr val="3C4043"/>
                </a:solidFill>
                <a:latin typeface="Roboto"/>
                <a:ea typeface="Roboto"/>
                <a:cs typeface="Roboto"/>
                <a:sym typeface="Roboto"/>
              </a:rPr>
              <a:t>Command+Enter</a:t>
            </a:r>
            <a:r>
              <a:rPr lang="en" sz="1350">
                <a:solidFill>
                  <a:srgbClr val="3C4043"/>
                </a:solidFill>
                <a:latin typeface="Roboto"/>
                <a:ea typeface="Roboto"/>
                <a:cs typeface="Roboto"/>
                <a:sym typeface="Roboto"/>
              </a:rPr>
              <a:t> on a Mac) to execute.</a:t>
            </a:r>
            <a:r>
              <a:rPr lang="en" sz="1350">
                <a:latin typeface="Roboto"/>
                <a:ea typeface="Roboto"/>
                <a:cs typeface="Roboto"/>
                <a:sym typeface="Roboto"/>
              </a:rPr>
              <a:t> </a:t>
            </a:r>
            <a:endParaRPr sz="135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233775" y="0"/>
            <a:ext cx="6390450" cy="4641600"/>
          </a:xfrm>
        </p:spPr>
        <p:txBody>
          <a:bodyPr spcFirstLastPara="1" wrap="square" lIns="68569" tIns="68569" rIns="68569" bIns="68569" anchor="ctr" anchorCtr="0">
            <a:noAutofit/>
          </a:bodyPr>
          <a:lstStyle/>
          <a:p>
            <a:r>
              <a:rPr lang="en-US"/>
              <a:t>Operators</a:t>
            </a:r>
          </a:p>
        </p:txBody>
      </p:sp>
      <p:sp>
        <p:nvSpPr>
          <p:cNvPr id="120" name="Google Shape;120;p1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A37274-9DDC-410B-B6A5-5E7E3F1A16CC}"/>
</file>

<file path=customXml/itemProps2.xml><?xml version="1.0" encoding="utf-8"?>
<ds:datastoreItem xmlns:ds="http://schemas.openxmlformats.org/officeDocument/2006/customXml" ds:itemID="{A9EE9954-6917-42EB-BC86-B82FBAB16EE4}"/>
</file>

<file path=customXml/itemProps3.xml><?xml version="1.0" encoding="utf-8"?>
<ds:datastoreItem xmlns:ds="http://schemas.openxmlformats.org/officeDocument/2006/customXml" ds:itemID="{16BBBE28-2088-4856-BF34-DA3C3BDD49F2}"/>
</file>

<file path=docProps/app.xml><?xml version="1.0" encoding="utf-8"?>
<Properties xmlns="http://schemas.openxmlformats.org/officeDocument/2006/extended-properties" xmlns:vt="http://schemas.openxmlformats.org/officeDocument/2006/docPropsVTypes">
  <TotalTime>310</TotalTime>
  <Words>4598</Words>
  <Application>Microsoft Office PowerPoint</Application>
  <PresentationFormat>Custom</PresentationFormat>
  <Paragraphs>578</Paragraphs>
  <Slides>59</Slides>
  <Notes>59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59</vt:i4>
      </vt:variant>
    </vt:vector>
  </HeadingPairs>
  <TitlesOfParts>
    <vt:vector size="68" baseType="lpstr">
      <vt:lpstr>Open Sans</vt:lpstr>
      <vt:lpstr>Google Sans</vt:lpstr>
      <vt:lpstr>Roboto Mono</vt:lpstr>
      <vt:lpstr>Courier New</vt:lpstr>
      <vt:lpstr>Consolas</vt:lpstr>
      <vt:lpstr>Arial</vt:lpstr>
      <vt:lpstr>Roboto</vt:lpstr>
      <vt:lpstr>GDT master</vt:lpstr>
      <vt:lpstr>GDT master</vt:lpstr>
      <vt:lpstr>PowerPoint Presentation</vt:lpstr>
      <vt:lpstr>About this lesson</vt:lpstr>
      <vt:lpstr>Get started</vt:lpstr>
      <vt:lpstr>Open IntelliJ IDEA</vt:lpstr>
      <vt:lpstr>Create a new project</vt:lpstr>
      <vt:lpstr>Name the project</vt:lpstr>
      <vt:lpstr>Open REPL (Read-Eval-Print-Loop)</vt:lpstr>
      <vt:lpstr>Create a printHello() function</vt:lpstr>
      <vt:lpstr>Operators</vt:lpstr>
      <vt:lpstr>Operators</vt:lpstr>
      <vt:lpstr>Math operators with integers</vt:lpstr>
      <vt:lpstr>Math operators with doubles</vt:lpstr>
      <vt:lpstr>Math operators</vt:lpstr>
      <vt:lpstr>Numeric operator methods</vt:lpstr>
      <vt:lpstr>Data types</vt:lpstr>
      <vt:lpstr>Integer types</vt:lpstr>
      <vt:lpstr>Floating-point and other numeric types</vt:lpstr>
      <vt:lpstr>Operand types</vt:lpstr>
      <vt:lpstr>Type casting</vt:lpstr>
      <vt:lpstr>Underscores for long numbers</vt:lpstr>
      <vt:lpstr>Strings</vt:lpstr>
      <vt:lpstr>String concatenation</vt:lpstr>
      <vt:lpstr>String templates</vt:lpstr>
      <vt:lpstr>String template expressions</vt:lpstr>
      <vt:lpstr>Variables</vt:lpstr>
      <vt:lpstr>Variables</vt:lpstr>
      <vt:lpstr>Specifying the variable type</vt:lpstr>
      <vt:lpstr>Mutable and immutable variables</vt:lpstr>
      <vt:lpstr>var and val</vt:lpstr>
      <vt:lpstr>Conditionals</vt:lpstr>
      <vt:lpstr>Control flow</vt:lpstr>
      <vt:lpstr>if/else statements</vt:lpstr>
      <vt:lpstr>if statement with multiple cases</vt:lpstr>
      <vt:lpstr>Ranges</vt:lpstr>
      <vt:lpstr>Ranges in if/else statements</vt:lpstr>
      <vt:lpstr>when statement</vt:lpstr>
      <vt:lpstr>for loops</vt:lpstr>
      <vt:lpstr>for loops: elements and indexes</vt:lpstr>
      <vt:lpstr>for loops: step sizes and ranges</vt:lpstr>
      <vt:lpstr>while loops</vt:lpstr>
      <vt:lpstr>repeat loops</vt:lpstr>
      <vt:lpstr>Lists and arrays</vt:lpstr>
      <vt:lpstr>Lists</vt:lpstr>
      <vt:lpstr>Immutable list using listOf()</vt:lpstr>
      <vt:lpstr>Mutable list using mutableListOf()</vt:lpstr>
      <vt:lpstr>Arrays</vt:lpstr>
      <vt:lpstr>Array using arrayOf()</vt:lpstr>
      <vt:lpstr>Arrays with mixed or single types</vt:lpstr>
      <vt:lpstr>Combining arrays</vt:lpstr>
      <vt:lpstr>Null safety</vt:lpstr>
      <vt:lpstr>Null safety</vt:lpstr>
      <vt:lpstr>Variables cannot be null</vt:lpstr>
      <vt:lpstr>Safe call operator</vt:lpstr>
      <vt:lpstr>Testing for null</vt:lpstr>
      <vt:lpstr>The !! operator</vt:lpstr>
      <vt:lpstr>Elvis operator</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35</cp:revision>
  <dcterms:modified xsi:type="dcterms:W3CDTF">2024-09-12T04:21:17Z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