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4"/>
  </p:sldMasterIdLst>
  <p:notesMasterIdLst>
    <p:notesMasterId r:id="rId94"/>
  </p:notesMasterIdLst>
  <p:handoutMasterIdLst>
    <p:handoutMasterId r:id="rId95"/>
  </p:handoutMasterIdLst>
  <p:sldIdLst>
    <p:sldId id="256" r:id="rId5"/>
    <p:sldId id="257" r:id="rId6"/>
    <p:sldId id="259" r:id="rId7"/>
    <p:sldId id="258" r:id="rId8"/>
    <p:sldId id="260" r:id="rId9"/>
    <p:sldId id="368" r:id="rId10"/>
    <p:sldId id="435" r:id="rId11"/>
    <p:sldId id="436" r:id="rId12"/>
    <p:sldId id="265" r:id="rId13"/>
    <p:sldId id="264" r:id="rId14"/>
    <p:sldId id="287" r:id="rId15"/>
    <p:sldId id="288" r:id="rId16"/>
    <p:sldId id="448" r:id="rId17"/>
    <p:sldId id="340" r:id="rId18"/>
    <p:sldId id="341" r:id="rId19"/>
    <p:sldId id="438" r:id="rId20"/>
    <p:sldId id="456" r:id="rId21"/>
    <p:sldId id="266" r:id="rId22"/>
    <p:sldId id="322" r:id="rId23"/>
    <p:sldId id="365" r:id="rId24"/>
    <p:sldId id="325" r:id="rId25"/>
    <p:sldId id="289" r:id="rId26"/>
    <p:sldId id="334" r:id="rId27"/>
    <p:sldId id="343" r:id="rId28"/>
    <p:sldId id="291" r:id="rId29"/>
    <p:sldId id="292" r:id="rId30"/>
    <p:sldId id="364" r:id="rId31"/>
    <p:sldId id="294" r:id="rId32"/>
    <p:sldId id="295" r:id="rId33"/>
    <p:sldId id="296" r:id="rId34"/>
    <p:sldId id="467" r:id="rId35"/>
    <p:sldId id="468" r:id="rId36"/>
    <p:sldId id="458" r:id="rId37"/>
    <p:sldId id="293" r:id="rId38"/>
    <p:sldId id="457" r:id="rId39"/>
    <p:sldId id="273" r:id="rId40"/>
    <p:sldId id="297" r:id="rId41"/>
    <p:sldId id="298" r:id="rId42"/>
    <p:sldId id="455" r:id="rId43"/>
    <p:sldId id="474" r:id="rId44"/>
    <p:sldId id="442" r:id="rId45"/>
    <p:sldId id="475" r:id="rId46"/>
    <p:sldId id="476" r:id="rId47"/>
    <p:sldId id="300" r:id="rId48"/>
    <p:sldId id="301" r:id="rId49"/>
    <p:sldId id="302" r:id="rId50"/>
    <p:sldId id="477" r:id="rId51"/>
    <p:sldId id="478" r:id="rId52"/>
    <p:sldId id="275" r:id="rId53"/>
    <p:sldId id="329" r:id="rId54"/>
    <p:sldId id="330" r:id="rId55"/>
    <p:sldId id="331" r:id="rId56"/>
    <p:sldId id="326" r:id="rId57"/>
    <p:sldId id="327" r:id="rId58"/>
    <p:sldId id="328" r:id="rId59"/>
    <p:sldId id="339" r:id="rId60"/>
    <p:sldId id="367" r:id="rId61"/>
    <p:sldId id="303" r:id="rId62"/>
    <p:sldId id="444" r:id="rId63"/>
    <p:sldId id="366" r:id="rId64"/>
    <p:sldId id="451" r:id="rId65"/>
    <p:sldId id="281" r:id="rId66"/>
    <p:sldId id="452" r:id="rId67"/>
    <p:sldId id="338" r:id="rId68"/>
    <p:sldId id="453" r:id="rId69"/>
    <p:sldId id="463" r:id="rId70"/>
    <p:sldId id="459" r:id="rId71"/>
    <p:sldId id="460" r:id="rId72"/>
    <p:sldId id="461" r:id="rId73"/>
    <p:sldId id="462" r:id="rId74"/>
    <p:sldId id="464" r:id="rId75"/>
    <p:sldId id="345" r:id="rId76"/>
    <p:sldId id="454" r:id="rId77"/>
    <p:sldId id="346" r:id="rId78"/>
    <p:sldId id="465" r:id="rId79"/>
    <p:sldId id="344" r:id="rId80"/>
    <p:sldId id="304" r:id="rId81"/>
    <p:sldId id="306" r:id="rId82"/>
    <p:sldId id="307" r:id="rId83"/>
    <p:sldId id="350" r:id="rId84"/>
    <p:sldId id="351" r:id="rId85"/>
    <p:sldId id="308" r:id="rId86"/>
    <p:sldId id="352" r:id="rId87"/>
    <p:sldId id="309" r:id="rId88"/>
    <p:sldId id="469" r:id="rId89"/>
    <p:sldId id="470" r:id="rId90"/>
    <p:sldId id="471" r:id="rId91"/>
    <p:sldId id="472" r:id="rId92"/>
    <p:sldId id="473" r:id="rId93"/>
  </p:sldIdLst>
  <p:sldSz cx="9144000" cy="6858000" type="screen4x3"/>
  <p:notesSz cx="7102475" cy="102330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ui Trong Tung" initials="BTT" lastIdx="2" clrIdx="0">
    <p:extLst>
      <p:ext uri="{19B8F6BF-5375-455C-9EA6-DF929625EA0E}">
        <p15:presenceInfo xmlns:p15="http://schemas.microsoft.com/office/powerpoint/2012/main" userId="4272bdfd3ce47de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BD0FF"/>
    <a:srgbClr val="000000"/>
    <a:srgbClr val="EE8512"/>
    <a:srgbClr val="008000"/>
    <a:srgbClr val="F60000"/>
    <a:srgbClr val="FFCC29"/>
    <a:srgbClr val="F7C793"/>
    <a:srgbClr val="F6BF82"/>
    <a:srgbClr val="FFD54F"/>
    <a:srgbClr val="FF75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handoutMaster" Target="handoutMasters/handoutMaster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notesMaster" Target="notesMasters/notesMaster1.xml"/><Relationship Id="rId9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7739" cy="511652"/>
          </a:xfrm>
          <a:prstGeom prst="rect">
            <a:avLst/>
          </a:prstGeom>
        </p:spPr>
        <p:txBody>
          <a:bodyPr vert="horz" lIns="99057" tIns="49528" rIns="99057" bIns="49528" rtlCol="0"/>
          <a:lstStyle>
            <a:lvl1pPr algn="l">
              <a:defRPr sz="1300"/>
            </a:lvl1pPr>
          </a:lstStyle>
          <a:p>
            <a:endParaRPr lang="en-GB"/>
          </a:p>
        </p:txBody>
      </p:sp>
      <p:sp>
        <p:nvSpPr>
          <p:cNvPr id="3" name="Date Placeholder 2"/>
          <p:cNvSpPr>
            <a:spLocks noGrp="1"/>
          </p:cNvSpPr>
          <p:nvPr>
            <p:ph type="dt" sz="quarter" idx="1"/>
          </p:nvPr>
        </p:nvSpPr>
        <p:spPr>
          <a:xfrm>
            <a:off x="4023093" y="0"/>
            <a:ext cx="3077739" cy="511652"/>
          </a:xfrm>
          <a:prstGeom prst="rect">
            <a:avLst/>
          </a:prstGeom>
        </p:spPr>
        <p:txBody>
          <a:bodyPr vert="horz" lIns="99057" tIns="49528" rIns="99057" bIns="49528" rtlCol="0"/>
          <a:lstStyle>
            <a:lvl1pPr algn="r">
              <a:defRPr sz="1300"/>
            </a:lvl1pPr>
          </a:lstStyle>
          <a:p>
            <a:endParaRPr lang="en-GB"/>
          </a:p>
        </p:txBody>
      </p:sp>
      <p:sp>
        <p:nvSpPr>
          <p:cNvPr id="4" name="Footer Placeholder 3"/>
          <p:cNvSpPr>
            <a:spLocks noGrp="1"/>
          </p:cNvSpPr>
          <p:nvPr>
            <p:ph type="ftr" sz="quarter" idx="2"/>
          </p:nvPr>
        </p:nvSpPr>
        <p:spPr>
          <a:xfrm>
            <a:off x="1" y="9719598"/>
            <a:ext cx="3077739" cy="511652"/>
          </a:xfrm>
          <a:prstGeom prst="rect">
            <a:avLst/>
          </a:prstGeom>
        </p:spPr>
        <p:txBody>
          <a:bodyPr vert="horz" lIns="99057" tIns="49528" rIns="99057" bIns="49528" rtlCol="0" anchor="b"/>
          <a:lstStyle>
            <a:lvl1pPr algn="l">
              <a:defRPr sz="1300"/>
            </a:lvl1pPr>
          </a:lstStyle>
          <a:p>
            <a:endParaRPr lang="en-GB"/>
          </a:p>
        </p:txBody>
      </p:sp>
      <p:sp>
        <p:nvSpPr>
          <p:cNvPr id="5" name="Slide Number Placeholder 4"/>
          <p:cNvSpPr>
            <a:spLocks noGrp="1"/>
          </p:cNvSpPr>
          <p:nvPr>
            <p:ph type="sldNum" sz="quarter" idx="3"/>
          </p:nvPr>
        </p:nvSpPr>
        <p:spPr>
          <a:xfrm>
            <a:off x="4023093" y="9719598"/>
            <a:ext cx="3077739" cy="511652"/>
          </a:xfrm>
          <a:prstGeom prst="rect">
            <a:avLst/>
          </a:prstGeom>
        </p:spPr>
        <p:txBody>
          <a:bodyPr vert="horz" lIns="99057" tIns="49528" rIns="99057" bIns="49528" rtlCol="0" anchor="b"/>
          <a:lstStyle>
            <a:lvl1pPr algn="r">
              <a:defRPr sz="1300"/>
            </a:lvl1pPr>
          </a:lstStyle>
          <a:p>
            <a:fld id="{938AC179-C1BA-4A61-B3F2-155DEC75A87E}" type="slidenum">
              <a:rPr lang="en-GB" smtClean="0"/>
              <a:t>‹#›</a:t>
            </a:fld>
            <a:endParaRPr lang="en-GB"/>
          </a:p>
        </p:txBody>
      </p:sp>
    </p:spTree>
    <p:extLst>
      <p:ext uri="{BB962C8B-B14F-4D97-AF65-F5344CB8AC3E}">
        <p14:creationId xmlns:p14="http://schemas.microsoft.com/office/powerpoint/2010/main" val="325133016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7739" cy="511652"/>
          </a:xfrm>
          <a:prstGeom prst="rect">
            <a:avLst/>
          </a:prstGeom>
        </p:spPr>
        <p:txBody>
          <a:bodyPr vert="horz" lIns="99057" tIns="49528" rIns="99057" bIns="49528" rtlCol="0"/>
          <a:lstStyle>
            <a:lvl1pPr algn="l">
              <a:defRPr sz="1300"/>
            </a:lvl1pPr>
          </a:lstStyle>
          <a:p>
            <a:endParaRPr lang="en-GB"/>
          </a:p>
        </p:txBody>
      </p:sp>
      <p:sp>
        <p:nvSpPr>
          <p:cNvPr id="3" name="Date Placeholder 2"/>
          <p:cNvSpPr>
            <a:spLocks noGrp="1"/>
          </p:cNvSpPr>
          <p:nvPr>
            <p:ph type="dt" idx="1"/>
          </p:nvPr>
        </p:nvSpPr>
        <p:spPr>
          <a:xfrm>
            <a:off x="4023093" y="0"/>
            <a:ext cx="3077739" cy="511652"/>
          </a:xfrm>
          <a:prstGeom prst="rect">
            <a:avLst/>
          </a:prstGeom>
        </p:spPr>
        <p:txBody>
          <a:bodyPr vert="horz" lIns="99057" tIns="49528" rIns="99057" bIns="49528" rtlCol="0"/>
          <a:lstStyle>
            <a:lvl1pPr algn="r">
              <a:defRPr sz="1300"/>
            </a:lvl1pPr>
          </a:lstStyle>
          <a:p>
            <a:endParaRPr lang="en-GB"/>
          </a:p>
        </p:txBody>
      </p:sp>
      <p:sp>
        <p:nvSpPr>
          <p:cNvPr id="4" name="Slide Image Placeholder 3"/>
          <p:cNvSpPr>
            <a:spLocks noGrp="1" noRot="1" noChangeAspect="1"/>
          </p:cNvSpPr>
          <p:nvPr>
            <p:ph type="sldImg" idx="2"/>
          </p:nvPr>
        </p:nvSpPr>
        <p:spPr>
          <a:xfrm>
            <a:off x="992188" y="766763"/>
            <a:ext cx="5118100" cy="3840162"/>
          </a:xfrm>
          <a:prstGeom prst="rect">
            <a:avLst/>
          </a:prstGeom>
          <a:noFill/>
          <a:ln w="12700">
            <a:solidFill>
              <a:prstClr val="black"/>
            </a:solidFill>
          </a:ln>
        </p:spPr>
        <p:txBody>
          <a:bodyPr vert="horz" lIns="99057" tIns="49528" rIns="99057" bIns="49528" rtlCol="0" anchor="ctr"/>
          <a:lstStyle/>
          <a:p>
            <a:endParaRPr lang="en-GB"/>
          </a:p>
        </p:txBody>
      </p:sp>
      <p:sp>
        <p:nvSpPr>
          <p:cNvPr id="5" name="Notes Placeholder 4"/>
          <p:cNvSpPr>
            <a:spLocks noGrp="1"/>
          </p:cNvSpPr>
          <p:nvPr>
            <p:ph type="body" sz="quarter" idx="3"/>
          </p:nvPr>
        </p:nvSpPr>
        <p:spPr>
          <a:xfrm>
            <a:off x="710248" y="4860687"/>
            <a:ext cx="5681980" cy="4604862"/>
          </a:xfrm>
          <a:prstGeom prst="rect">
            <a:avLst/>
          </a:prstGeom>
        </p:spPr>
        <p:txBody>
          <a:bodyPr vert="horz" lIns="99057" tIns="49528" rIns="99057" bIns="4952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19598"/>
            <a:ext cx="3077739" cy="511652"/>
          </a:xfrm>
          <a:prstGeom prst="rect">
            <a:avLst/>
          </a:prstGeom>
        </p:spPr>
        <p:txBody>
          <a:bodyPr vert="horz" lIns="99057" tIns="49528" rIns="99057" bIns="49528" rtlCol="0" anchor="b"/>
          <a:lstStyle>
            <a:lvl1pPr algn="l">
              <a:defRPr sz="1300"/>
            </a:lvl1pPr>
          </a:lstStyle>
          <a:p>
            <a:endParaRPr lang="en-GB"/>
          </a:p>
        </p:txBody>
      </p:sp>
      <p:sp>
        <p:nvSpPr>
          <p:cNvPr id="7" name="Slide Number Placeholder 6"/>
          <p:cNvSpPr>
            <a:spLocks noGrp="1"/>
          </p:cNvSpPr>
          <p:nvPr>
            <p:ph type="sldNum" sz="quarter" idx="5"/>
          </p:nvPr>
        </p:nvSpPr>
        <p:spPr>
          <a:xfrm>
            <a:off x="4023093" y="9719598"/>
            <a:ext cx="3077739" cy="511652"/>
          </a:xfrm>
          <a:prstGeom prst="rect">
            <a:avLst/>
          </a:prstGeom>
        </p:spPr>
        <p:txBody>
          <a:bodyPr vert="horz" lIns="99057" tIns="49528" rIns="99057" bIns="49528" rtlCol="0" anchor="b"/>
          <a:lstStyle>
            <a:lvl1pPr algn="r">
              <a:defRPr sz="1300"/>
            </a:lvl1pPr>
          </a:lstStyle>
          <a:p>
            <a:fld id="{5B3C3A60-6FB8-4956-A90F-2277D2577F5C}" type="slidenum">
              <a:rPr lang="en-GB" smtClean="0"/>
              <a:t>‹#›</a:t>
            </a:fld>
            <a:endParaRPr lang="en-GB"/>
          </a:p>
        </p:txBody>
      </p:sp>
    </p:spTree>
    <p:extLst>
      <p:ext uri="{BB962C8B-B14F-4D97-AF65-F5344CB8AC3E}">
        <p14:creationId xmlns:p14="http://schemas.microsoft.com/office/powerpoint/2010/main" val="407238012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3C3A60-6FB8-4956-A90F-2277D2577F5C}" type="slidenum">
              <a:rPr lang="en-GB" smtClean="0"/>
              <a:t>1</a:t>
            </a:fld>
            <a:endParaRPr lang="en-GB"/>
          </a:p>
        </p:txBody>
      </p:sp>
      <p:sp>
        <p:nvSpPr>
          <p:cNvPr id="5" name="Date Placeholder 4"/>
          <p:cNvSpPr>
            <a:spLocks noGrp="1"/>
          </p:cNvSpPr>
          <p:nvPr>
            <p:ph type="dt" idx="11"/>
          </p:nvPr>
        </p:nvSpPr>
        <p:spPr/>
        <p:txBody>
          <a:bodyPr/>
          <a:lstStyle/>
          <a:p>
            <a:endParaRPr lang="en-GB"/>
          </a:p>
        </p:txBody>
      </p:sp>
    </p:spTree>
    <p:extLst>
      <p:ext uri="{BB962C8B-B14F-4D97-AF65-F5344CB8AC3E}">
        <p14:creationId xmlns:p14="http://schemas.microsoft.com/office/powerpoint/2010/main" val="2443051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Nhận xét: Biết biết kết quả trung gian (trạng thái bên trong) ở bước p-1 của của quá trình tính toán thì tiếp tục thực hiện từ khối m[p] mà không cần biết giá trị của p-1 khối trước đó</a:t>
            </a:r>
          </a:p>
        </p:txBody>
      </p:sp>
      <p:sp>
        <p:nvSpPr>
          <p:cNvPr id="4" name="Date Placeholder 3"/>
          <p:cNvSpPr>
            <a:spLocks noGrp="1"/>
          </p:cNvSpPr>
          <p:nvPr>
            <p:ph type="dt" idx="1"/>
          </p:nvPr>
        </p:nvSpPr>
        <p:spPr/>
        <p:txBody>
          <a:bodyPr/>
          <a:lstStyle/>
          <a:p>
            <a:endParaRPr lang="en-GB"/>
          </a:p>
        </p:txBody>
      </p:sp>
      <p:sp>
        <p:nvSpPr>
          <p:cNvPr id="5" name="Slide Number Placeholder 4"/>
          <p:cNvSpPr>
            <a:spLocks noGrp="1"/>
          </p:cNvSpPr>
          <p:nvPr>
            <p:ph type="sldNum" sz="quarter" idx="5"/>
          </p:nvPr>
        </p:nvSpPr>
        <p:spPr/>
        <p:txBody>
          <a:bodyPr/>
          <a:lstStyle/>
          <a:p>
            <a:fld id="{5B3C3A60-6FB8-4956-A90F-2277D2577F5C}" type="slidenum">
              <a:rPr lang="en-GB" smtClean="0"/>
              <a:t>47</a:t>
            </a:fld>
            <a:endParaRPr lang="en-GB"/>
          </a:p>
        </p:txBody>
      </p:sp>
    </p:spTree>
    <p:extLst>
      <p:ext uri="{BB962C8B-B14F-4D97-AF65-F5344CB8AC3E}">
        <p14:creationId xmlns:p14="http://schemas.microsoft.com/office/powerpoint/2010/main" val="781130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Ví dụ:</a:t>
            </a:r>
          </a:p>
          <a:p>
            <a:r>
              <a:rPr lang="en-US"/>
              <a:t>Sub Resource Integrity: </a:t>
            </a:r>
            <a:r>
              <a:rPr lang="en-GB"/>
              <a:t>Các thư viện lập trình Javascript được cung cấp kèm với mã băm để kiểm tra toàn vẹn</a:t>
            </a:r>
          </a:p>
        </p:txBody>
      </p:sp>
      <p:sp>
        <p:nvSpPr>
          <p:cNvPr id="4" name="Date Placeholder 3"/>
          <p:cNvSpPr>
            <a:spLocks noGrp="1"/>
          </p:cNvSpPr>
          <p:nvPr>
            <p:ph type="dt" idx="1"/>
          </p:nvPr>
        </p:nvSpPr>
        <p:spPr/>
        <p:txBody>
          <a:bodyPr/>
          <a:lstStyle/>
          <a:p>
            <a:endParaRPr lang="en-GB"/>
          </a:p>
        </p:txBody>
      </p:sp>
      <p:sp>
        <p:nvSpPr>
          <p:cNvPr id="5" name="Slide Number Placeholder 4"/>
          <p:cNvSpPr>
            <a:spLocks noGrp="1"/>
          </p:cNvSpPr>
          <p:nvPr>
            <p:ph type="sldNum" sz="quarter" idx="5"/>
          </p:nvPr>
        </p:nvSpPr>
        <p:spPr/>
        <p:txBody>
          <a:bodyPr/>
          <a:lstStyle/>
          <a:p>
            <a:fld id="{5B3C3A60-6FB8-4956-A90F-2277D2577F5C}" type="slidenum">
              <a:rPr lang="en-GB" smtClean="0"/>
              <a:t>56</a:t>
            </a:fld>
            <a:endParaRPr lang="en-GB"/>
          </a:p>
        </p:txBody>
      </p:sp>
    </p:spTree>
    <p:extLst>
      <p:ext uri="{BB962C8B-B14F-4D97-AF65-F5344CB8AC3E}">
        <p14:creationId xmlns:p14="http://schemas.microsoft.com/office/powerpoint/2010/main" val="893412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ipad: inner pad</a:t>
            </a:r>
          </a:p>
          <a:p>
            <a:r>
              <a:rPr lang="en-US"/>
              <a:t>Opad: outter pad</a:t>
            </a:r>
            <a:endParaRPr lang="vi-VN"/>
          </a:p>
        </p:txBody>
      </p:sp>
      <p:sp>
        <p:nvSpPr>
          <p:cNvPr id="4" name="Date Placeholder 3"/>
          <p:cNvSpPr>
            <a:spLocks noGrp="1"/>
          </p:cNvSpPr>
          <p:nvPr>
            <p:ph type="dt" idx="1"/>
          </p:nvPr>
        </p:nvSpPr>
        <p:spPr/>
        <p:txBody>
          <a:bodyPr/>
          <a:lstStyle/>
          <a:p>
            <a:endParaRPr lang="en-GB"/>
          </a:p>
        </p:txBody>
      </p:sp>
      <p:sp>
        <p:nvSpPr>
          <p:cNvPr id="5" name="Slide Number Placeholder 4"/>
          <p:cNvSpPr>
            <a:spLocks noGrp="1"/>
          </p:cNvSpPr>
          <p:nvPr>
            <p:ph type="sldNum" sz="quarter" idx="5"/>
          </p:nvPr>
        </p:nvSpPr>
        <p:spPr/>
        <p:txBody>
          <a:bodyPr/>
          <a:lstStyle/>
          <a:p>
            <a:fld id="{5B3C3A60-6FB8-4956-A90F-2277D2577F5C}" type="slidenum">
              <a:rPr lang="en-GB" smtClean="0"/>
              <a:t>58</a:t>
            </a:fld>
            <a:endParaRPr lang="en-GB"/>
          </a:p>
        </p:txBody>
      </p:sp>
    </p:spTree>
    <p:extLst>
      <p:ext uri="{BB962C8B-B14F-4D97-AF65-F5344CB8AC3E}">
        <p14:creationId xmlns:p14="http://schemas.microsoft.com/office/powerpoint/2010/main" val="1268599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Không an toàn</a:t>
            </a:r>
          </a:p>
        </p:txBody>
      </p:sp>
      <p:sp>
        <p:nvSpPr>
          <p:cNvPr id="4" name="Date Placeholder 3"/>
          <p:cNvSpPr>
            <a:spLocks noGrp="1"/>
          </p:cNvSpPr>
          <p:nvPr>
            <p:ph type="dt" idx="1"/>
          </p:nvPr>
        </p:nvSpPr>
        <p:spPr/>
        <p:txBody>
          <a:bodyPr/>
          <a:lstStyle/>
          <a:p>
            <a:endParaRPr lang="en-GB"/>
          </a:p>
        </p:txBody>
      </p:sp>
      <p:sp>
        <p:nvSpPr>
          <p:cNvPr id="5" name="Slide Number Placeholder 4"/>
          <p:cNvSpPr>
            <a:spLocks noGrp="1"/>
          </p:cNvSpPr>
          <p:nvPr>
            <p:ph type="sldNum" sz="quarter" idx="5"/>
          </p:nvPr>
        </p:nvSpPr>
        <p:spPr/>
        <p:txBody>
          <a:bodyPr/>
          <a:lstStyle/>
          <a:p>
            <a:fld id="{5B3C3A60-6FB8-4956-A90F-2277D2577F5C}" type="slidenum">
              <a:rPr lang="en-GB" smtClean="0"/>
              <a:t>64</a:t>
            </a:fld>
            <a:endParaRPr lang="en-GB"/>
          </a:p>
        </p:txBody>
      </p:sp>
    </p:spTree>
    <p:extLst>
      <p:ext uri="{BB962C8B-B14F-4D97-AF65-F5344CB8AC3E}">
        <p14:creationId xmlns:p14="http://schemas.microsoft.com/office/powerpoint/2010/main" val="3083432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Post quantum Cryptography</a:t>
            </a:r>
          </a:p>
          <a:p>
            <a:r>
              <a:rPr lang="en-GB"/>
              <a:t>Safe-quantum cryptography</a:t>
            </a:r>
          </a:p>
        </p:txBody>
      </p:sp>
      <p:sp>
        <p:nvSpPr>
          <p:cNvPr id="4" name="Date Placeholder 3"/>
          <p:cNvSpPr>
            <a:spLocks noGrp="1"/>
          </p:cNvSpPr>
          <p:nvPr>
            <p:ph type="dt" idx="1"/>
          </p:nvPr>
        </p:nvSpPr>
        <p:spPr/>
        <p:txBody>
          <a:bodyPr/>
          <a:lstStyle/>
          <a:p>
            <a:endParaRPr lang="en-GB"/>
          </a:p>
        </p:txBody>
      </p:sp>
      <p:sp>
        <p:nvSpPr>
          <p:cNvPr id="5" name="Slide Number Placeholder 4"/>
          <p:cNvSpPr>
            <a:spLocks noGrp="1"/>
          </p:cNvSpPr>
          <p:nvPr>
            <p:ph type="sldNum" sz="quarter" idx="5"/>
          </p:nvPr>
        </p:nvSpPr>
        <p:spPr/>
        <p:txBody>
          <a:bodyPr/>
          <a:lstStyle/>
          <a:p>
            <a:fld id="{5B3C3A60-6FB8-4956-A90F-2277D2577F5C}" type="slidenum">
              <a:rPr lang="en-GB" smtClean="0"/>
              <a:t>88</a:t>
            </a:fld>
            <a:endParaRPr lang="en-GB"/>
          </a:p>
        </p:txBody>
      </p:sp>
    </p:spTree>
    <p:extLst>
      <p:ext uri="{BB962C8B-B14F-4D97-AF65-F5344CB8AC3E}">
        <p14:creationId xmlns:p14="http://schemas.microsoft.com/office/powerpoint/2010/main" val="1376621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B3C3A60-6FB8-4956-A90F-2277D2577F5C}" type="slidenum">
              <a:rPr lang="en-GB" smtClean="0"/>
              <a:t>6</a:t>
            </a:fld>
            <a:endParaRPr lang="en-GB"/>
          </a:p>
        </p:txBody>
      </p:sp>
    </p:spTree>
    <p:extLst>
      <p:ext uri="{BB962C8B-B14F-4D97-AF65-F5344CB8AC3E}">
        <p14:creationId xmlns:p14="http://schemas.microsoft.com/office/powerpoint/2010/main" val="3176409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Mã MAC cần được tính trên toàn bộ bản tin</a:t>
            </a:r>
          </a:p>
        </p:txBody>
      </p:sp>
      <p:sp>
        <p:nvSpPr>
          <p:cNvPr id="4" name="Date Placeholder 3"/>
          <p:cNvSpPr>
            <a:spLocks noGrp="1"/>
          </p:cNvSpPr>
          <p:nvPr>
            <p:ph type="dt" idx="1"/>
          </p:nvPr>
        </p:nvSpPr>
        <p:spPr/>
        <p:txBody>
          <a:bodyPr/>
          <a:lstStyle/>
          <a:p>
            <a:endParaRPr lang="en-GB"/>
          </a:p>
        </p:txBody>
      </p:sp>
      <p:sp>
        <p:nvSpPr>
          <p:cNvPr id="5" name="Slide Number Placeholder 4"/>
          <p:cNvSpPr>
            <a:spLocks noGrp="1"/>
          </p:cNvSpPr>
          <p:nvPr>
            <p:ph type="sldNum" sz="quarter" idx="5"/>
          </p:nvPr>
        </p:nvSpPr>
        <p:spPr/>
        <p:txBody>
          <a:bodyPr/>
          <a:lstStyle/>
          <a:p>
            <a:fld id="{5B3C3A60-6FB8-4956-A90F-2277D2577F5C}" type="slidenum">
              <a:rPr lang="en-GB" smtClean="0"/>
              <a:t>16</a:t>
            </a:fld>
            <a:endParaRPr lang="en-GB"/>
          </a:p>
        </p:txBody>
      </p:sp>
    </p:spTree>
    <p:extLst>
      <p:ext uri="{BB962C8B-B14F-4D97-AF65-F5344CB8AC3E}">
        <p14:creationId xmlns:p14="http://schemas.microsoft.com/office/powerpoint/2010/main" val="1430362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3C3A60-6FB8-4956-A90F-2277D2577F5C}" type="slidenum">
              <a:rPr lang="en-GB" smtClean="0"/>
              <a:t>19</a:t>
            </a:fld>
            <a:endParaRPr lang="en-GB"/>
          </a:p>
        </p:txBody>
      </p:sp>
    </p:spTree>
    <p:extLst>
      <p:ext uri="{BB962C8B-B14F-4D97-AF65-F5344CB8AC3E}">
        <p14:creationId xmlns:p14="http://schemas.microsoft.com/office/powerpoint/2010/main" val="3560923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vi-VN"/>
          </a:p>
        </p:txBody>
      </p:sp>
      <p:sp>
        <p:nvSpPr>
          <p:cNvPr id="4" name="Date Placeholder 3"/>
          <p:cNvSpPr>
            <a:spLocks noGrp="1"/>
          </p:cNvSpPr>
          <p:nvPr>
            <p:ph type="dt" idx="1"/>
          </p:nvPr>
        </p:nvSpPr>
        <p:spPr/>
        <p:txBody>
          <a:bodyPr/>
          <a:lstStyle/>
          <a:p>
            <a:endParaRPr lang="en-GB"/>
          </a:p>
        </p:txBody>
      </p:sp>
      <p:sp>
        <p:nvSpPr>
          <p:cNvPr id="5" name="Slide Number Placeholder 4"/>
          <p:cNvSpPr>
            <a:spLocks noGrp="1"/>
          </p:cNvSpPr>
          <p:nvPr>
            <p:ph type="sldNum" sz="quarter" idx="5"/>
          </p:nvPr>
        </p:nvSpPr>
        <p:spPr/>
        <p:txBody>
          <a:bodyPr/>
          <a:lstStyle/>
          <a:p>
            <a:fld id="{5B3C3A60-6FB8-4956-A90F-2277D2577F5C}" type="slidenum">
              <a:rPr lang="en-GB" smtClean="0"/>
              <a:t>25</a:t>
            </a:fld>
            <a:endParaRPr lang="en-GB"/>
          </a:p>
        </p:txBody>
      </p:sp>
    </p:spTree>
    <p:extLst>
      <p:ext uri="{BB962C8B-B14F-4D97-AF65-F5344CB8AC3E}">
        <p14:creationId xmlns:p14="http://schemas.microsoft.com/office/powerpoint/2010/main" val="1865834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Không phân tích tấn công có thể xảy ra</a:t>
            </a:r>
          </a:p>
        </p:txBody>
      </p:sp>
      <p:sp>
        <p:nvSpPr>
          <p:cNvPr id="4" name="Date Placeholder 3"/>
          <p:cNvSpPr>
            <a:spLocks noGrp="1"/>
          </p:cNvSpPr>
          <p:nvPr>
            <p:ph type="dt" idx="1"/>
          </p:nvPr>
        </p:nvSpPr>
        <p:spPr/>
        <p:txBody>
          <a:bodyPr/>
          <a:lstStyle/>
          <a:p>
            <a:endParaRPr lang="en-GB"/>
          </a:p>
        </p:txBody>
      </p:sp>
      <p:sp>
        <p:nvSpPr>
          <p:cNvPr id="5" name="Slide Number Placeholder 4"/>
          <p:cNvSpPr>
            <a:spLocks noGrp="1"/>
          </p:cNvSpPr>
          <p:nvPr>
            <p:ph type="sldNum" sz="quarter" idx="5"/>
          </p:nvPr>
        </p:nvSpPr>
        <p:spPr/>
        <p:txBody>
          <a:bodyPr/>
          <a:lstStyle/>
          <a:p>
            <a:fld id="{5B3C3A60-6FB8-4956-A90F-2277D2577F5C}" type="slidenum">
              <a:rPr lang="en-GB" smtClean="0"/>
              <a:t>33</a:t>
            </a:fld>
            <a:endParaRPr lang="en-GB"/>
          </a:p>
        </p:txBody>
      </p:sp>
    </p:spTree>
    <p:extLst>
      <p:ext uri="{BB962C8B-B14F-4D97-AF65-F5344CB8AC3E}">
        <p14:creationId xmlns:p14="http://schemas.microsoft.com/office/powerpoint/2010/main" val="4017014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Tính đúng đắn: Mã băm có kích thước cố định được coi là “vân tay” của bản tin. Ví dụ: nếu Alice và Bob có 2 file</a:t>
            </a:r>
          </a:p>
          <a:p>
            <a:r>
              <a:rPr lang="en-GB"/>
              <a:t>- Nếu mã băm của 2 file là khác nhau thì nội dung các file chắc chắn khác nhau</a:t>
            </a:r>
          </a:p>
          <a:p>
            <a:r>
              <a:rPr lang="en-GB"/>
              <a:t>- Nếu mã băm của 2 file là giống nhau thì nội dung 2 file “gần như chắc chắn” là giống nhau </a:t>
            </a:r>
          </a:p>
        </p:txBody>
      </p:sp>
      <p:sp>
        <p:nvSpPr>
          <p:cNvPr id="4" name="Date Placeholder 3"/>
          <p:cNvSpPr>
            <a:spLocks noGrp="1"/>
          </p:cNvSpPr>
          <p:nvPr>
            <p:ph type="dt" idx="1"/>
          </p:nvPr>
        </p:nvSpPr>
        <p:spPr/>
        <p:txBody>
          <a:bodyPr/>
          <a:lstStyle/>
          <a:p>
            <a:endParaRPr lang="en-GB"/>
          </a:p>
        </p:txBody>
      </p:sp>
      <p:sp>
        <p:nvSpPr>
          <p:cNvPr id="5" name="Slide Number Placeholder 4"/>
          <p:cNvSpPr>
            <a:spLocks noGrp="1"/>
          </p:cNvSpPr>
          <p:nvPr>
            <p:ph type="sldNum" sz="quarter" idx="5"/>
          </p:nvPr>
        </p:nvSpPr>
        <p:spPr/>
        <p:txBody>
          <a:bodyPr/>
          <a:lstStyle/>
          <a:p>
            <a:fld id="{5B3C3A60-6FB8-4956-A90F-2277D2577F5C}" type="slidenum">
              <a:rPr lang="en-GB" smtClean="0"/>
              <a:t>37</a:t>
            </a:fld>
            <a:endParaRPr lang="en-GB"/>
          </a:p>
        </p:txBody>
      </p:sp>
    </p:spTree>
    <p:extLst>
      <p:ext uri="{BB962C8B-B14F-4D97-AF65-F5344CB8AC3E}">
        <p14:creationId xmlns:p14="http://schemas.microsoft.com/office/powerpoint/2010/main" val="1148271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Bỏ</a:t>
            </a:r>
          </a:p>
        </p:txBody>
      </p:sp>
      <p:sp>
        <p:nvSpPr>
          <p:cNvPr id="4" name="Date Placeholder 3"/>
          <p:cNvSpPr>
            <a:spLocks noGrp="1"/>
          </p:cNvSpPr>
          <p:nvPr>
            <p:ph type="dt" idx="1"/>
          </p:nvPr>
        </p:nvSpPr>
        <p:spPr/>
        <p:txBody>
          <a:bodyPr/>
          <a:lstStyle/>
          <a:p>
            <a:endParaRPr lang="en-GB"/>
          </a:p>
        </p:txBody>
      </p:sp>
      <p:sp>
        <p:nvSpPr>
          <p:cNvPr id="5" name="Slide Number Placeholder 4"/>
          <p:cNvSpPr>
            <a:spLocks noGrp="1"/>
          </p:cNvSpPr>
          <p:nvPr>
            <p:ph type="sldNum" sz="quarter" idx="5"/>
          </p:nvPr>
        </p:nvSpPr>
        <p:spPr/>
        <p:txBody>
          <a:bodyPr/>
          <a:lstStyle/>
          <a:p>
            <a:fld id="{5B3C3A60-6FB8-4956-A90F-2277D2577F5C}" type="slidenum">
              <a:rPr lang="en-GB" smtClean="0"/>
              <a:t>38</a:t>
            </a:fld>
            <a:endParaRPr lang="en-GB"/>
          </a:p>
        </p:txBody>
      </p:sp>
    </p:spTree>
    <p:extLst>
      <p:ext uri="{BB962C8B-B14F-4D97-AF65-F5344CB8AC3E}">
        <p14:creationId xmlns:p14="http://schemas.microsoft.com/office/powerpoint/2010/main" val="3488217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Nguyên lý Dirichlet</a:t>
            </a:r>
          </a:p>
        </p:txBody>
      </p:sp>
      <p:sp>
        <p:nvSpPr>
          <p:cNvPr id="4" name="Date Placeholder 3"/>
          <p:cNvSpPr>
            <a:spLocks noGrp="1"/>
          </p:cNvSpPr>
          <p:nvPr>
            <p:ph type="dt" idx="1"/>
          </p:nvPr>
        </p:nvSpPr>
        <p:spPr/>
        <p:txBody>
          <a:bodyPr/>
          <a:lstStyle/>
          <a:p>
            <a:endParaRPr lang="en-GB"/>
          </a:p>
        </p:txBody>
      </p:sp>
      <p:sp>
        <p:nvSpPr>
          <p:cNvPr id="5" name="Slide Number Placeholder 4"/>
          <p:cNvSpPr>
            <a:spLocks noGrp="1"/>
          </p:cNvSpPr>
          <p:nvPr>
            <p:ph type="sldNum" sz="quarter" idx="5"/>
          </p:nvPr>
        </p:nvSpPr>
        <p:spPr/>
        <p:txBody>
          <a:bodyPr/>
          <a:lstStyle/>
          <a:p>
            <a:fld id="{5B3C3A60-6FB8-4956-A90F-2277D2577F5C}" type="slidenum">
              <a:rPr lang="en-GB" smtClean="0"/>
              <a:t>39</a:t>
            </a:fld>
            <a:endParaRPr lang="en-GB"/>
          </a:p>
        </p:txBody>
      </p:sp>
    </p:spTree>
    <p:extLst>
      <p:ext uri="{BB962C8B-B14F-4D97-AF65-F5344CB8AC3E}">
        <p14:creationId xmlns:p14="http://schemas.microsoft.com/office/powerpoint/2010/main" val="41358801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03443"/>
            <a:ext cx="7772400" cy="1216550"/>
          </a:xfrm>
        </p:spPr>
        <p:txBody>
          <a:bodyPr anchor="b"/>
          <a:lstStyle>
            <a:lvl1pPr algn="ctr">
              <a:defRPr sz="6000">
                <a:solidFill>
                  <a:srgbClr val="002060"/>
                </a:solidFill>
              </a:defRPr>
            </a:lvl1pPr>
          </a:lstStyle>
          <a:p>
            <a:r>
              <a:rPr lang="en-US"/>
              <a:t>Click to edit Master title style</a:t>
            </a:r>
          </a:p>
        </p:txBody>
      </p:sp>
      <p:sp>
        <p:nvSpPr>
          <p:cNvPr id="3" name="Subtitle 2"/>
          <p:cNvSpPr>
            <a:spLocks noGrp="1"/>
          </p:cNvSpPr>
          <p:nvPr>
            <p:ph type="subTitle" idx="1"/>
          </p:nvPr>
        </p:nvSpPr>
        <p:spPr>
          <a:xfrm>
            <a:off x="1143000" y="4341412"/>
            <a:ext cx="6858000" cy="916388"/>
          </a:xfrm>
        </p:spPr>
        <p:txBody>
          <a:bodyPr/>
          <a:lstStyle>
            <a:lvl1pPr marL="0" indent="0" algn="ctr">
              <a:buNone/>
              <a:defRPr sz="2400">
                <a:solidFill>
                  <a:srgbClr val="00206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762D127-7DB1-4EC3-8454-302E49EF21E5}" type="datetime1">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27307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4A9BF7-9B6B-4A00-AB72-E89BA0CF982B}" type="datetime1">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60538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208598"/>
            <a:ext cx="3886200" cy="49683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208598"/>
            <a:ext cx="3886200" cy="49683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D838FA-3342-4178-BDDD-6F27FE6B3431}" type="datetime1">
              <a:rPr lang="en-US" smtClean="0"/>
              <a:t>3/12/2025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4531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66D92-000C-E8F7-BE74-82AC054850E6}"/>
              </a:ext>
            </a:extLst>
          </p:cNvPr>
          <p:cNvSpPr>
            <a:spLocks noGrp="1"/>
          </p:cNvSpPr>
          <p:nvPr>
            <p:ph type="title"/>
          </p:nvPr>
        </p:nvSpPr>
        <p:spPr>
          <a:xfrm>
            <a:off x="3657600" y="71562"/>
            <a:ext cx="5263762" cy="560821"/>
          </a:xfrm>
        </p:spPr>
        <p:txBody>
          <a:bodyPr/>
          <a:lstStyle>
            <a:lvl1pPr>
              <a:defRPr>
                <a:solidFill>
                  <a:srgbClr val="002060"/>
                </a:solidFill>
              </a:defRPr>
            </a:lvl1pPr>
          </a:lstStyle>
          <a:p>
            <a:r>
              <a:rPr lang="en-US"/>
              <a:t>Click to edit Master title style</a:t>
            </a:r>
            <a:endParaRPr lang="en-GB"/>
          </a:p>
        </p:txBody>
      </p:sp>
      <p:sp>
        <p:nvSpPr>
          <p:cNvPr id="3" name="Date Placeholder 2">
            <a:extLst>
              <a:ext uri="{FF2B5EF4-FFF2-40B4-BE49-F238E27FC236}">
                <a16:creationId xmlns:a16="http://schemas.microsoft.com/office/drawing/2014/main" id="{D25707D1-9D9E-35E8-FDCF-3E3AD0BE43F9}"/>
              </a:ext>
            </a:extLst>
          </p:cNvPr>
          <p:cNvSpPr>
            <a:spLocks noGrp="1"/>
          </p:cNvSpPr>
          <p:nvPr>
            <p:ph type="dt" sz="half" idx="10"/>
          </p:nvPr>
        </p:nvSpPr>
        <p:spPr/>
        <p:txBody>
          <a:bodyPr/>
          <a:lstStyle/>
          <a:p>
            <a:fld id="{30634F7F-1BA2-4ACC-B9B3-8B3DEBB4A009}" type="datetime1">
              <a:rPr lang="en-US" smtClean="0"/>
              <a:t>3/12/2025</a:t>
            </a:fld>
            <a:endParaRPr lang="en-US"/>
          </a:p>
        </p:txBody>
      </p:sp>
      <p:sp>
        <p:nvSpPr>
          <p:cNvPr id="4" name="Footer Placeholder 3">
            <a:extLst>
              <a:ext uri="{FF2B5EF4-FFF2-40B4-BE49-F238E27FC236}">
                <a16:creationId xmlns:a16="http://schemas.microsoft.com/office/drawing/2014/main" id="{C4062CF8-B466-B12F-F6C6-02116B10AF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3D4B51-3577-807F-958D-E6DDE7B12FCE}"/>
              </a:ext>
            </a:extLst>
          </p:cNvPr>
          <p:cNvSpPr>
            <a:spLocks noGrp="1"/>
          </p:cNvSpPr>
          <p:nvPr>
            <p:ph type="sldNum" sz="quarter" idx="12"/>
          </p:nvPr>
        </p:nvSpPr>
        <p:spPr/>
        <p:txBody>
          <a:bodyPr/>
          <a:lstStyle/>
          <a:p>
            <a:fld id="{B6F15528-21DE-4FAA-801E-634DDDAF4B2B}" type="slidenum">
              <a:rPr lang="en-US" smtClean="0"/>
              <a:pPr/>
              <a:t>‹#›</a:t>
            </a:fld>
            <a:endParaRPr lang="en-US"/>
          </a:p>
        </p:txBody>
      </p:sp>
      <p:sp>
        <p:nvSpPr>
          <p:cNvPr id="7" name="Content Placeholder 2">
            <a:extLst>
              <a:ext uri="{FF2B5EF4-FFF2-40B4-BE49-F238E27FC236}">
                <a16:creationId xmlns:a16="http://schemas.microsoft.com/office/drawing/2014/main" id="{E5204753-D591-A5FB-03B1-FE0CF1990DA8}"/>
              </a:ext>
            </a:extLst>
          </p:cNvPr>
          <p:cNvSpPr>
            <a:spLocks noGrp="1"/>
          </p:cNvSpPr>
          <p:nvPr>
            <p:ph idx="1"/>
          </p:nvPr>
        </p:nvSpPr>
        <p:spPr>
          <a:xfrm>
            <a:off x="3657600" y="1081379"/>
            <a:ext cx="4857750" cy="50955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941371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535347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2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41849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113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Section Header">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EDB606-F694-754B-F605-385B454BE0E2}"/>
              </a:ext>
            </a:extLst>
          </p:cNvPr>
          <p:cNvSpPr/>
          <p:nvPr userDrawn="1"/>
        </p:nvSpPr>
        <p:spPr>
          <a:xfrm>
            <a:off x="0" y="9852"/>
            <a:ext cx="9144000" cy="622530"/>
          </a:xfrm>
          <a:prstGeom prst="rect">
            <a:avLst/>
          </a:prstGeom>
          <a:solidFill>
            <a:srgbClr val="00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DB30FC03-A82E-4B34-AE4B-8AC40A0CD5B2}"/>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C545ACC-FFC6-4198-A760-2D6EEB81FC56}" type="datetime1">
              <a:rPr lang="en-US" smtClean="0"/>
              <a:t>3/12/2025</a:t>
            </a:fld>
            <a:endParaRPr lang="en-US"/>
          </a:p>
        </p:txBody>
      </p:sp>
      <p:sp>
        <p:nvSpPr>
          <p:cNvPr id="5" name="Footer Placeholder 4">
            <a:extLst>
              <a:ext uri="{FF2B5EF4-FFF2-40B4-BE49-F238E27FC236}">
                <a16:creationId xmlns:a16="http://schemas.microsoft.com/office/drawing/2014/main" id="{D149FB7E-C73B-452D-861A-6C73FF59EC9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a:extLst>
              <a:ext uri="{FF2B5EF4-FFF2-40B4-BE49-F238E27FC236}">
                <a16:creationId xmlns:a16="http://schemas.microsoft.com/office/drawing/2014/main" id="{8A5733BD-32DD-483E-A597-B70529CBDA53}"/>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
        <p:nvSpPr>
          <p:cNvPr id="10" name="Title 6">
            <a:extLst>
              <a:ext uri="{FF2B5EF4-FFF2-40B4-BE49-F238E27FC236}">
                <a16:creationId xmlns:a16="http://schemas.microsoft.com/office/drawing/2014/main" id="{44DCE4FD-DEE1-4DE9-A40E-616ACEB2FECC}"/>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a:t>Title 1: ………………………………………</a:t>
            </a:r>
          </a:p>
        </p:txBody>
      </p:sp>
      <p:sp>
        <p:nvSpPr>
          <p:cNvPr id="11" name="Content Placeholder 8">
            <a:extLst>
              <a:ext uri="{FF2B5EF4-FFF2-40B4-BE49-F238E27FC236}">
                <a16:creationId xmlns:a16="http://schemas.microsoft.com/office/drawing/2014/main" id="{90DFCEB3-810D-48E5-B7BA-1A6C924A64A4}"/>
              </a:ext>
            </a:extLst>
          </p:cNvPr>
          <p:cNvSpPr>
            <a:spLocks noGrp="1"/>
          </p:cNvSpPr>
          <p:nvPr>
            <p:ph sz="quarter" idx="13"/>
          </p:nvPr>
        </p:nvSpPr>
        <p:spPr>
          <a:xfrm>
            <a:off x="341906" y="1049087"/>
            <a:ext cx="8567271" cy="509555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a:extLst>
              <a:ext uri="{FF2B5EF4-FFF2-40B4-BE49-F238E27FC236}">
                <a16:creationId xmlns:a16="http://schemas.microsoft.com/office/drawing/2014/main" id="{BE4F642B-7D93-0DE0-3EE5-DD020AA057F0}"/>
              </a:ext>
            </a:extLst>
          </p:cNvPr>
          <p:cNvPicPr>
            <a:picLocks noChangeAspect="1"/>
          </p:cNvPicPr>
          <p:nvPr userDrawn="1"/>
        </p:nvPicPr>
        <p:blipFill rotWithShape="1">
          <a:blip r:embed="rId2"/>
          <a:srcRect l="-12703" r="1"/>
          <a:stretch/>
        </p:blipFill>
        <p:spPr>
          <a:xfrm>
            <a:off x="110239" y="6247804"/>
            <a:ext cx="1061334" cy="382106"/>
          </a:xfrm>
          <a:prstGeom prst="rect">
            <a:avLst/>
          </a:prstGeom>
        </p:spPr>
      </p:pic>
      <p:cxnSp>
        <p:nvCxnSpPr>
          <p:cNvPr id="7" name="Straight Connector 6">
            <a:extLst>
              <a:ext uri="{FF2B5EF4-FFF2-40B4-BE49-F238E27FC236}">
                <a16:creationId xmlns:a16="http://schemas.microsoft.com/office/drawing/2014/main" id="{B9E5266D-374B-0579-62F5-ECA086EA46D8}"/>
              </a:ext>
            </a:extLst>
          </p:cNvPr>
          <p:cNvCxnSpPr>
            <a:cxnSpLocks/>
          </p:cNvCxnSpPr>
          <p:nvPr userDrawn="1"/>
        </p:nvCxnSpPr>
        <p:spPr>
          <a:xfrm flipV="1">
            <a:off x="3359150" y="6438092"/>
            <a:ext cx="5549773" cy="765"/>
          </a:xfrm>
          <a:prstGeom prst="line">
            <a:avLst/>
          </a:prstGeom>
          <a:ln w="19050">
            <a:solidFill>
              <a:srgbClr val="C02034"/>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2FC0E53-1DF9-69B3-3436-8EF30F959338}"/>
              </a:ext>
            </a:extLst>
          </p:cNvPr>
          <p:cNvCxnSpPr>
            <a:cxnSpLocks/>
          </p:cNvCxnSpPr>
          <p:nvPr userDrawn="1"/>
        </p:nvCxnSpPr>
        <p:spPr>
          <a:xfrm>
            <a:off x="-9525" y="784186"/>
            <a:ext cx="9148759" cy="0"/>
          </a:xfrm>
          <a:prstGeom prst="line">
            <a:avLst/>
          </a:prstGeom>
          <a:ln w="44450">
            <a:solidFill>
              <a:srgbClr val="C02034"/>
            </a:solidFill>
          </a:ln>
        </p:spPr>
        <p:style>
          <a:lnRef idx="1">
            <a:schemeClr val="accent1"/>
          </a:lnRef>
          <a:fillRef idx="0">
            <a:schemeClr val="accent1"/>
          </a:fillRef>
          <a:effectRef idx="0">
            <a:schemeClr val="accent1"/>
          </a:effectRef>
          <a:fontRef idx="minor">
            <a:schemeClr val="tx1"/>
          </a:fontRef>
        </p:style>
      </p:cxnSp>
      <p:pic>
        <p:nvPicPr>
          <p:cNvPr id="13" name="Picture 12" descr="A logo with a key and a blue and red letter&#10;&#10;Description automatically generated">
            <a:extLst>
              <a:ext uri="{FF2B5EF4-FFF2-40B4-BE49-F238E27FC236}">
                <a16:creationId xmlns:a16="http://schemas.microsoft.com/office/drawing/2014/main" id="{90802C2F-9B77-CC66-B757-1D03F6A7E95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11962" y="6274879"/>
            <a:ext cx="792348" cy="326425"/>
          </a:xfrm>
          <a:prstGeom prst="rect">
            <a:avLst/>
          </a:prstGeom>
        </p:spPr>
      </p:pic>
      <p:pic>
        <p:nvPicPr>
          <p:cNvPr id="12" name="Picture 11" descr="A logo with a circle and stars&#10;&#10;Description automatically generated">
            <a:extLst>
              <a:ext uri="{FF2B5EF4-FFF2-40B4-BE49-F238E27FC236}">
                <a16:creationId xmlns:a16="http://schemas.microsoft.com/office/drawing/2014/main" id="{F1101EF4-8DE9-F455-2732-C63A2293397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289250" y="6176964"/>
            <a:ext cx="516979" cy="516107"/>
          </a:xfrm>
          <a:prstGeom prst="rect">
            <a:avLst/>
          </a:prstGeom>
        </p:spPr>
      </p:pic>
    </p:spTree>
    <p:extLst>
      <p:ext uri="{BB962C8B-B14F-4D97-AF65-F5344CB8AC3E}">
        <p14:creationId xmlns:p14="http://schemas.microsoft.com/office/powerpoint/2010/main" val="463710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descr="A black and blue screen&#10;&#10;Description automatically generated">
            <a:extLst>
              <a:ext uri="{FF2B5EF4-FFF2-40B4-BE49-F238E27FC236}">
                <a16:creationId xmlns:a16="http://schemas.microsoft.com/office/drawing/2014/main" id="{B7234041-91F2-C943-27AB-0D5BBE92732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Rectangle 6">
            <a:extLst>
              <a:ext uri="{FF2B5EF4-FFF2-40B4-BE49-F238E27FC236}">
                <a16:creationId xmlns:a16="http://schemas.microsoft.com/office/drawing/2014/main" id="{D5B8DD78-B698-16E9-DC12-508FF0697A49}"/>
              </a:ext>
            </a:extLst>
          </p:cNvPr>
          <p:cNvSpPr/>
          <p:nvPr/>
        </p:nvSpPr>
        <p:spPr>
          <a:xfrm>
            <a:off x="0" y="9852"/>
            <a:ext cx="9144000" cy="622530"/>
          </a:xfrm>
          <a:prstGeom prst="rect">
            <a:avLst/>
          </a:prstGeom>
          <a:solidFill>
            <a:srgbClr val="00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71562"/>
            <a:ext cx="8058150" cy="56082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066801"/>
            <a:ext cx="8229600" cy="5110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491520"/>
            <a:ext cx="2057400" cy="365125"/>
          </a:xfrm>
          <a:prstGeom prst="rect">
            <a:avLst/>
          </a:prstGeom>
        </p:spPr>
        <p:txBody>
          <a:bodyPr vert="horz" lIns="91440" tIns="45720" rIns="91440" bIns="45720" rtlCol="0" anchor="ctr"/>
          <a:lstStyle>
            <a:lvl1pPr algn="l">
              <a:defRPr sz="1200">
                <a:solidFill>
                  <a:schemeClr val="tx1">
                    <a:tint val="75000"/>
                  </a:schemeClr>
                </a:solidFill>
                <a:latin typeface="Lato" panose="020F0502020204030203" pitchFamily="34" charset="0"/>
                <a:ea typeface="Lato" panose="020F0502020204030203" pitchFamily="34" charset="0"/>
                <a:cs typeface="Lato" panose="020F0502020204030203" pitchFamily="34" charset="0"/>
              </a:defRPr>
            </a:lvl1pPr>
          </a:lstStyle>
          <a:p>
            <a:fld id="{30634F7F-1BA2-4ACC-B9B3-8B3DEBB4A009}" type="datetime1">
              <a:rPr lang="en-US" smtClean="0"/>
              <a:t>3/12/2025</a:t>
            </a:fld>
            <a:endParaRPr lang="en-US"/>
          </a:p>
        </p:txBody>
      </p:sp>
      <p:sp>
        <p:nvSpPr>
          <p:cNvPr id="5" name="Footer Placeholder 4"/>
          <p:cNvSpPr>
            <a:spLocks noGrp="1"/>
          </p:cNvSpPr>
          <p:nvPr>
            <p:ph type="ftr" sz="quarter" idx="3"/>
          </p:nvPr>
        </p:nvSpPr>
        <p:spPr>
          <a:xfrm>
            <a:off x="3028950" y="649947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p:cNvSpPr>
            <a:spLocks noGrp="1"/>
          </p:cNvSpPr>
          <p:nvPr>
            <p:ph type="sldNum" sz="quarter" idx="4"/>
          </p:nvPr>
        </p:nvSpPr>
        <p:spPr>
          <a:xfrm>
            <a:off x="6457950" y="6491518"/>
            <a:ext cx="2057400" cy="365125"/>
          </a:xfrm>
          <a:prstGeom prst="rect">
            <a:avLst/>
          </a:prstGeom>
        </p:spPr>
        <p:txBody>
          <a:bodyPr vert="horz" lIns="91440" tIns="45720" rIns="91440" bIns="45720" rtlCol="0" anchor="ctr"/>
          <a:lstStyle>
            <a:lvl1pPr algn="r">
              <a:defRPr sz="1200" b="1">
                <a:solidFill>
                  <a:srgbClr val="002060"/>
                </a:solidFill>
                <a:latin typeface="Lato" panose="020F0502020204030203" pitchFamily="34" charset="0"/>
                <a:ea typeface="Lato" panose="020F0502020204030203" pitchFamily="34" charset="0"/>
                <a:cs typeface="Lato" panose="020F0502020204030203" pitchFamily="34" charset="0"/>
              </a:defRPr>
            </a:lvl1pPr>
          </a:lstStyle>
          <a:p>
            <a:fld id="{B6F15528-21DE-4FAA-801E-634DDDAF4B2B}" type="slidenum">
              <a:rPr lang="en-US" smtClean="0"/>
              <a:pPr/>
              <a:t>‹#›</a:t>
            </a:fld>
            <a:endParaRPr lang="en-US"/>
          </a:p>
        </p:txBody>
      </p:sp>
      <p:cxnSp>
        <p:nvCxnSpPr>
          <p:cNvPr id="8" name="Straight Connector 7">
            <a:extLst>
              <a:ext uri="{FF2B5EF4-FFF2-40B4-BE49-F238E27FC236}">
                <a16:creationId xmlns:a16="http://schemas.microsoft.com/office/drawing/2014/main" id="{5F1CF223-1BB8-ABED-B352-F11BFF182212}"/>
              </a:ext>
            </a:extLst>
          </p:cNvPr>
          <p:cNvCxnSpPr>
            <a:cxnSpLocks/>
          </p:cNvCxnSpPr>
          <p:nvPr/>
        </p:nvCxnSpPr>
        <p:spPr>
          <a:xfrm>
            <a:off x="-9525" y="784186"/>
            <a:ext cx="9148759" cy="0"/>
          </a:xfrm>
          <a:prstGeom prst="line">
            <a:avLst/>
          </a:prstGeom>
          <a:ln w="44450">
            <a:solidFill>
              <a:srgbClr val="C0203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72B8C83-0055-42B7-ED25-569DD3267D1A}"/>
              </a:ext>
            </a:extLst>
          </p:cNvPr>
          <p:cNvCxnSpPr>
            <a:cxnSpLocks/>
          </p:cNvCxnSpPr>
          <p:nvPr/>
        </p:nvCxnSpPr>
        <p:spPr>
          <a:xfrm flipV="1">
            <a:off x="3359150" y="6438092"/>
            <a:ext cx="5549773" cy="765"/>
          </a:xfrm>
          <a:prstGeom prst="line">
            <a:avLst/>
          </a:prstGeom>
          <a:ln w="19050">
            <a:solidFill>
              <a:srgbClr val="C0203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3013754"/>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Lst>
  <p:hf hdr="0" ftr="0" dt="0"/>
  <p:txStyles>
    <p:titleStyle>
      <a:lvl1pPr algn="l" defTabSz="914400" rtl="0" eaLnBrk="1" latinLnBrk="0" hangingPunct="1">
        <a:lnSpc>
          <a:spcPct val="90000"/>
        </a:lnSpc>
        <a:spcBef>
          <a:spcPct val="0"/>
        </a:spcBef>
        <a:buNone/>
        <a:defRPr sz="3200" b="1" kern="1200">
          <a:solidFill>
            <a:schemeClr val="bg1"/>
          </a:solidFill>
          <a:latin typeface="Lato" panose="020F0502020204030203" pitchFamily="34" charset="0"/>
          <a:ea typeface="Lato" panose="020F0502020204030203" pitchFamily="34" charset="0"/>
          <a:cs typeface="Lato" panose="020F050202020403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wmf"/><Relationship Id="rId5" Type="http://schemas.openxmlformats.org/officeDocument/2006/relationships/oleObject" Target="../embeddings/oleObject2.bin"/><Relationship Id="rId4" Type="http://schemas.openxmlformats.org/officeDocument/2006/relationships/image" Target="../media/image22.w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jpeg"/><Relationship Id="rId5" Type="http://schemas.openxmlformats.org/officeDocument/2006/relationships/image" Target="../media/image36.png"/><Relationship Id="rId4" Type="http://schemas.openxmlformats.org/officeDocument/2006/relationships/image" Target="../media/image35.jpeg"/></Relationships>
</file>

<file path=ppt/slides/_rels/slide6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jpeg"/><Relationship Id="rId1" Type="http://schemas.openxmlformats.org/officeDocument/2006/relationships/slideLayout" Target="../slideLayouts/slideLayout2.xml"/><Relationship Id="rId4" Type="http://schemas.openxmlformats.org/officeDocument/2006/relationships/image" Target="../media/image52.jpeg"/></Relationships>
</file>

<file path=ppt/slides/_rels/slide83.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8077200" cy="2590800"/>
          </a:xfrm>
        </p:spPr>
        <p:txBody>
          <a:bodyPr>
            <a:normAutofit/>
          </a:bodyPr>
          <a:lstStyle/>
          <a:p>
            <a:pPr algn="l"/>
            <a:r>
              <a:rPr lang="en-GB" sz="3200" err="1"/>
              <a:t>Bài</a:t>
            </a:r>
            <a:r>
              <a:rPr lang="en-GB" sz="3200"/>
              <a:t> 3.</a:t>
            </a:r>
            <a:br>
              <a:rPr lang="en-GB" sz="3600"/>
            </a:br>
            <a:r>
              <a:rPr lang="en-GB" sz="5400"/>
              <a:t>Mật mã học</a:t>
            </a:r>
            <a:br>
              <a:rPr lang="en-GB"/>
            </a:br>
            <a:r>
              <a:rPr lang="en-GB" sz="3600" i="1"/>
              <a:t>(Phần 2 – Xác thực thông điệp)</a:t>
            </a:r>
            <a:endParaRPr lang="en-GB" sz="3600"/>
          </a:p>
        </p:txBody>
      </p:sp>
      <p:sp>
        <p:nvSpPr>
          <p:cNvPr id="6" name="Subtitle 5">
            <a:extLst>
              <a:ext uri="{FF2B5EF4-FFF2-40B4-BE49-F238E27FC236}">
                <a16:creationId xmlns:a16="http://schemas.microsoft.com/office/drawing/2014/main" id="{C9728DA1-F9E7-5B8A-FD88-26116B9AAF85}"/>
              </a:ext>
            </a:extLst>
          </p:cNvPr>
          <p:cNvSpPr>
            <a:spLocks noGrp="1"/>
          </p:cNvSpPr>
          <p:nvPr>
            <p:ph type="subTitle" idx="1"/>
          </p:nvPr>
        </p:nvSpPr>
        <p:spPr/>
        <p:txBody>
          <a:bodyPr/>
          <a:lstStyle/>
          <a:p>
            <a:endParaRPr lang="en-GB"/>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721029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t>Message Authentication Code</a:t>
            </a:r>
          </a:p>
        </p:txBody>
      </p:sp>
      <p:sp>
        <p:nvSpPr>
          <p:cNvPr id="3" name="Content Placeholder 2"/>
          <p:cNvSpPr>
            <a:spLocks noGrp="1"/>
          </p:cNvSpPr>
          <p:nvPr>
            <p:ph idx="1"/>
          </p:nvPr>
        </p:nvSpPr>
        <p:spPr>
          <a:xfrm>
            <a:off x="457200" y="1102484"/>
            <a:ext cx="8382000" cy="3158566"/>
          </a:xfrm>
        </p:spPr>
        <p:txBody>
          <a:bodyPr>
            <a:normAutofit fontScale="92500" lnSpcReduction="10000"/>
          </a:bodyPr>
          <a:lstStyle/>
          <a:p>
            <a:r>
              <a:rPr lang="en-GB" sz="2800"/>
              <a:t>Hai bên đã trao đổi một cách an toàn khóa mật k</a:t>
            </a:r>
          </a:p>
          <a:p>
            <a:pPr algn="just"/>
            <a:r>
              <a:rPr lang="en-GB" sz="2800"/>
              <a:t>Hàm MAC = (S, V) là một cặp thuật toán</a:t>
            </a:r>
          </a:p>
          <a:p>
            <a:pPr algn="just"/>
            <a:r>
              <a:rPr lang="en-GB" sz="2800"/>
              <a:t>Sinh mã: t = S(k, m)</a:t>
            </a:r>
          </a:p>
          <a:p>
            <a:pPr lvl="1" algn="just"/>
            <a:r>
              <a:rPr lang="en-GB" sz="2400"/>
              <a:t>Đầu ra: kích thước cố định, không phụ thuộc kích thước của bản tin đầu vào m</a:t>
            </a:r>
          </a:p>
          <a:p>
            <a:pPr algn="just"/>
            <a:r>
              <a:rPr lang="en-GB" sz="2800"/>
              <a:t>Xác minh: V(k, m, t)</a:t>
            </a:r>
          </a:p>
          <a:p>
            <a:pPr lvl="1" algn="just"/>
            <a:r>
              <a:rPr lang="en-GB" sz="2400"/>
              <a:t>Tính t’ = S(k, m)</a:t>
            </a:r>
          </a:p>
          <a:p>
            <a:pPr lvl="1" algn="just"/>
            <a:r>
              <a:rPr lang="en-GB" sz="2400"/>
              <a:t>Nếu t’ = t thì V = true, ngược lại V = false</a:t>
            </a:r>
          </a:p>
          <a:p>
            <a:endParaRPr lang="en-GB" sz="2800"/>
          </a:p>
          <a:p>
            <a:endParaRPr lang="en-GB" sz="280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17" name="Google Shape;106;p21">
            <a:extLst>
              <a:ext uri="{FF2B5EF4-FFF2-40B4-BE49-F238E27FC236}">
                <a16:creationId xmlns:a16="http://schemas.microsoft.com/office/drawing/2014/main" id="{3B321407-7646-A2FF-331B-6B9724CC1494}"/>
              </a:ext>
            </a:extLst>
          </p:cNvPr>
          <p:cNvSpPr/>
          <p:nvPr/>
        </p:nvSpPr>
        <p:spPr>
          <a:xfrm>
            <a:off x="5604000" y="4419600"/>
            <a:ext cx="3235200" cy="14391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18" name="Google Shape;107;p21">
            <a:extLst>
              <a:ext uri="{FF2B5EF4-FFF2-40B4-BE49-F238E27FC236}">
                <a16:creationId xmlns:a16="http://schemas.microsoft.com/office/drawing/2014/main" id="{95E762A2-AABA-A7A8-D2AA-1B8A85210EAA}"/>
              </a:ext>
            </a:extLst>
          </p:cNvPr>
          <p:cNvSpPr/>
          <p:nvPr/>
        </p:nvSpPr>
        <p:spPr>
          <a:xfrm>
            <a:off x="410100" y="4419600"/>
            <a:ext cx="3235200" cy="14391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ndParaRPr>
          </a:p>
        </p:txBody>
      </p:sp>
      <p:sp>
        <p:nvSpPr>
          <p:cNvPr id="19" name="Google Shape;108;p21">
            <a:extLst>
              <a:ext uri="{FF2B5EF4-FFF2-40B4-BE49-F238E27FC236}">
                <a16:creationId xmlns:a16="http://schemas.microsoft.com/office/drawing/2014/main" id="{4EFB96A4-C565-A536-FE00-E306123049F6}"/>
              </a:ext>
            </a:extLst>
          </p:cNvPr>
          <p:cNvSpPr/>
          <p:nvPr/>
        </p:nvSpPr>
        <p:spPr>
          <a:xfrm>
            <a:off x="533650" y="5296325"/>
            <a:ext cx="11352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panose="020F0502020204030203" pitchFamily="34" charset="0"/>
              </a:rPr>
              <a:t>m</a:t>
            </a:r>
            <a:endParaRPr>
              <a:latin typeface="Lato" panose="020F0502020204030203" pitchFamily="34" charset="0"/>
            </a:endParaRPr>
          </a:p>
        </p:txBody>
      </p:sp>
      <p:sp>
        <p:nvSpPr>
          <p:cNvPr id="20" name="Google Shape;109;p21">
            <a:extLst>
              <a:ext uri="{FF2B5EF4-FFF2-40B4-BE49-F238E27FC236}">
                <a16:creationId xmlns:a16="http://schemas.microsoft.com/office/drawing/2014/main" id="{03322642-EDB0-DDA8-00BB-ADC093CA5EA2}"/>
              </a:ext>
            </a:extLst>
          </p:cNvPr>
          <p:cNvSpPr/>
          <p:nvPr/>
        </p:nvSpPr>
        <p:spPr>
          <a:xfrm>
            <a:off x="2588600" y="4515275"/>
            <a:ext cx="5487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panose="020F0502020204030203" pitchFamily="34" charset="0"/>
              </a:rPr>
              <a:t>k</a:t>
            </a:r>
            <a:endParaRPr>
              <a:latin typeface="Lato" panose="020F0502020204030203" pitchFamily="34" charset="0"/>
            </a:endParaRPr>
          </a:p>
        </p:txBody>
      </p:sp>
      <p:sp>
        <p:nvSpPr>
          <p:cNvPr id="21" name="Google Shape;110;p21">
            <a:extLst>
              <a:ext uri="{FF2B5EF4-FFF2-40B4-BE49-F238E27FC236}">
                <a16:creationId xmlns:a16="http://schemas.microsoft.com/office/drawing/2014/main" id="{2BF1C828-BE57-BCD5-915A-FCAEB13C101A}"/>
              </a:ext>
            </a:extLst>
          </p:cNvPr>
          <p:cNvSpPr/>
          <p:nvPr/>
        </p:nvSpPr>
        <p:spPr>
          <a:xfrm>
            <a:off x="2295350" y="5296325"/>
            <a:ext cx="11352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panose="020F0502020204030203" pitchFamily="34" charset="0"/>
              </a:rPr>
              <a:t>S(k, m)</a:t>
            </a:r>
            <a:endParaRPr>
              <a:latin typeface="Lato" panose="020F0502020204030203" pitchFamily="34" charset="0"/>
            </a:endParaRPr>
          </a:p>
        </p:txBody>
      </p:sp>
      <p:cxnSp>
        <p:nvCxnSpPr>
          <p:cNvPr id="22" name="Google Shape;111;p21">
            <a:extLst>
              <a:ext uri="{FF2B5EF4-FFF2-40B4-BE49-F238E27FC236}">
                <a16:creationId xmlns:a16="http://schemas.microsoft.com/office/drawing/2014/main" id="{0C509311-3100-769E-CD0B-A0B8FF61A7DE}"/>
              </a:ext>
            </a:extLst>
          </p:cNvPr>
          <p:cNvCxnSpPr>
            <a:stCxn id="20" idx="2"/>
            <a:endCxn id="21" idx="0"/>
          </p:cNvCxnSpPr>
          <p:nvPr/>
        </p:nvCxnSpPr>
        <p:spPr>
          <a:xfrm>
            <a:off x="2862950" y="4985375"/>
            <a:ext cx="0" cy="311100"/>
          </a:xfrm>
          <a:prstGeom prst="straightConnector1">
            <a:avLst/>
          </a:prstGeom>
          <a:noFill/>
          <a:ln w="9525" cap="flat" cmpd="sng">
            <a:solidFill>
              <a:srgbClr val="595959"/>
            </a:solidFill>
            <a:prstDash val="solid"/>
            <a:round/>
            <a:headEnd type="none" w="med" len="med"/>
            <a:tailEnd type="triangle" w="med" len="med"/>
          </a:ln>
        </p:spPr>
      </p:cxnSp>
      <p:cxnSp>
        <p:nvCxnSpPr>
          <p:cNvPr id="23" name="Google Shape;112;p21">
            <a:extLst>
              <a:ext uri="{FF2B5EF4-FFF2-40B4-BE49-F238E27FC236}">
                <a16:creationId xmlns:a16="http://schemas.microsoft.com/office/drawing/2014/main" id="{6B55270E-74D1-62C0-4594-B3F739DB2A1A}"/>
              </a:ext>
            </a:extLst>
          </p:cNvPr>
          <p:cNvCxnSpPr>
            <a:endCxn id="21" idx="1"/>
          </p:cNvCxnSpPr>
          <p:nvPr/>
        </p:nvCxnSpPr>
        <p:spPr>
          <a:xfrm>
            <a:off x="1668950" y="5531375"/>
            <a:ext cx="626400" cy="0"/>
          </a:xfrm>
          <a:prstGeom prst="straightConnector1">
            <a:avLst/>
          </a:prstGeom>
          <a:noFill/>
          <a:ln w="9525" cap="flat" cmpd="sng">
            <a:solidFill>
              <a:srgbClr val="595959"/>
            </a:solidFill>
            <a:prstDash val="solid"/>
            <a:round/>
            <a:headEnd type="none" w="med" len="med"/>
            <a:tailEnd type="triangle" w="med" len="med"/>
          </a:ln>
        </p:spPr>
      </p:cxnSp>
      <p:sp>
        <p:nvSpPr>
          <p:cNvPr id="24" name="Google Shape;113;p21">
            <a:extLst>
              <a:ext uri="{FF2B5EF4-FFF2-40B4-BE49-F238E27FC236}">
                <a16:creationId xmlns:a16="http://schemas.microsoft.com/office/drawing/2014/main" id="{03407A38-56F7-8191-B7DA-2CED10169C59}"/>
              </a:ext>
            </a:extLst>
          </p:cNvPr>
          <p:cNvSpPr/>
          <p:nvPr/>
        </p:nvSpPr>
        <p:spPr>
          <a:xfrm>
            <a:off x="4057050" y="5296325"/>
            <a:ext cx="11352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panose="020F0502020204030203" pitchFamily="34" charset="0"/>
              </a:rPr>
              <a:t>m</a:t>
            </a:r>
            <a:endParaRPr>
              <a:latin typeface="Lato" panose="020F0502020204030203" pitchFamily="34" charset="0"/>
            </a:endParaRPr>
          </a:p>
        </p:txBody>
      </p:sp>
      <p:cxnSp>
        <p:nvCxnSpPr>
          <p:cNvPr id="25" name="Google Shape;114;p21">
            <a:extLst>
              <a:ext uri="{FF2B5EF4-FFF2-40B4-BE49-F238E27FC236}">
                <a16:creationId xmlns:a16="http://schemas.microsoft.com/office/drawing/2014/main" id="{6ABEE5CC-EF31-4DF6-2650-A6F927A1CA1E}"/>
              </a:ext>
            </a:extLst>
          </p:cNvPr>
          <p:cNvCxnSpPr>
            <a:stCxn id="21" idx="3"/>
            <a:endCxn id="24" idx="1"/>
          </p:cNvCxnSpPr>
          <p:nvPr/>
        </p:nvCxnSpPr>
        <p:spPr>
          <a:xfrm>
            <a:off x="3430550" y="5531375"/>
            <a:ext cx="626400" cy="0"/>
          </a:xfrm>
          <a:prstGeom prst="straightConnector1">
            <a:avLst/>
          </a:prstGeom>
          <a:noFill/>
          <a:ln w="9525" cap="flat" cmpd="sng">
            <a:solidFill>
              <a:srgbClr val="595959"/>
            </a:solidFill>
            <a:prstDash val="solid"/>
            <a:round/>
            <a:headEnd type="none" w="med" len="med"/>
            <a:tailEnd type="triangle" w="med" len="med"/>
          </a:ln>
        </p:spPr>
      </p:cxnSp>
      <p:cxnSp>
        <p:nvCxnSpPr>
          <p:cNvPr id="26" name="Google Shape;115;p21">
            <a:extLst>
              <a:ext uri="{FF2B5EF4-FFF2-40B4-BE49-F238E27FC236}">
                <a16:creationId xmlns:a16="http://schemas.microsoft.com/office/drawing/2014/main" id="{FFFABFB6-2E00-8E79-AB97-8E637C6DD3FD}"/>
              </a:ext>
            </a:extLst>
          </p:cNvPr>
          <p:cNvCxnSpPr>
            <a:stCxn id="24" idx="3"/>
            <a:endCxn id="28" idx="1"/>
          </p:cNvCxnSpPr>
          <p:nvPr/>
        </p:nvCxnSpPr>
        <p:spPr>
          <a:xfrm>
            <a:off x="5192250" y="5531375"/>
            <a:ext cx="626400" cy="0"/>
          </a:xfrm>
          <a:prstGeom prst="straightConnector1">
            <a:avLst/>
          </a:prstGeom>
          <a:noFill/>
          <a:ln w="9525" cap="flat" cmpd="sng">
            <a:solidFill>
              <a:srgbClr val="595959"/>
            </a:solidFill>
            <a:prstDash val="solid"/>
            <a:round/>
            <a:headEnd type="none" w="med" len="med"/>
            <a:tailEnd type="triangle" w="med" len="med"/>
          </a:ln>
        </p:spPr>
      </p:cxnSp>
      <p:sp>
        <p:nvSpPr>
          <p:cNvPr id="27" name="Google Shape;117;p21">
            <a:extLst>
              <a:ext uri="{FF2B5EF4-FFF2-40B4-BE49-F238E27FC236}">
                <a16:creationId xmlns:a16="http://schemas.microsoft.com/office/drawing/2014/main" id="{70FB73B6-0EAB-6856-E04F-9B8407F4C030}"/>
              </a:ext>
            </a:extLst>
          </p:cNvPr>
          <p:cNvSpPr/>
          <p:nvPr/>
        </p:nvSpPr>
        <p:spPr>
          <a:xfrm>
            <a:off x="6112000" y="4515350"/>
            <a:ext cx="5487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panose="020F0502020204030203" pitchFamily="34" charset="0"/>
              </a:rPr>
              <a:t>k</a:t>
            </a:r>
            <a:endParaRPr>
              <a:latin typeface="Lato" panose="020F0502020204030203" pitchFamily="34" charset="0"/>
            </a:endParaRPr>
          </a:p>
        </p:txBody>
      </p:sp>
      <p:sp>
        <p:nvSpPr>
          <p:cNvPr id="28" name="Google Shape;116;p21">
            <a:extLst>
              <a:ext uri="{FF2B5EF4-FFF2-40B4-BE49-F238E27FC236}">
                <a16:creationId xmlns:a16="http://schemas.microsoft.com/office/drawing/2014/main" id="{1A3649D0-799F-F6BF-3418-F566CF87ADE2}"/>
              </a:ext>
            </a:extLst>
          </p:cNvPr>
          <p:cNvSpPr/>
          <p:nvPr/>
        </p:nvSpPr>
        <p:spPr>
          <a:xfrm>
            <a:off x="5818750" y="5296400"/>
            <a:ext cx="11352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panose="020F0502020204030203" pitchFamily="34" charset="0"/>
              </a:rPr>
              <a:t>V(k, m, t)</a:t>
            </a:r>
            <a:endParaRPr>
              <a:latin typeface="Lato" panose="020F0502020204030203" pitchFamily="34" charset="0"/>
            </a:endParaRPr>
          </a:p>
        </p:txBody>
      </p:sp>
      <p:cxnSp>
        <p:nvCxnSpPr>
          <p:cNvPr id="29" name="Google Shape;118;p21">
            <a:extLst>
              <a:ext uri="{FF2B5EF4-FFF2-40B4-BE49-F238E27FC236}">
                <a16:creationId xmlns:a16="http://schemas.microsoft.com/office/drawing/2014/main" id="{9DEDA93C-0AFF-7F94-B0F3-D993CEDC3E46}"/>
              </a:ext>
            </a:extLst>
          </p:cNvPr>
          <p:cNvCxnSpPr>
            <a:stCxn id="27" idx="2"/>
            <a:endCxn id="28" idx="0"/>
          </p:cNvCxnSpPr>
          <p:nvPr/>
        </p:nvCxnSpPr>
        <p:spPr>
          <a:xfrm>
            <a:off x="6386350" y="4985450"/>
            <a:ext cx="0" cy="311100"/>
          </a:xfrm>
          <a:prstGeom prst="straightConnector1">
            <a:avLst/>
          </a:prstGeom>
          <a:noFill/>
          <a:ln w="9525" cap="flat" cmpd="sng">
            <a:solidFill>
              <a:srgbClr val="595959"/>
            </a:solidFill>
            <a:prstDash val="solid"/>
            <a:round/>
            <a:headEnd type="none" w="med" len="med"/>
            <a:tailEnd type="triangle" w="med" len="med"/>
          </a:ln>
        </p:spPr>
      </p:cxnSp>
      <p:cxnSp>
        <p:nvCxnSpPr>
          <p:cNvPr id="31" name="Google Shape;120;p21">
            <a:extLst>
              <a:ext uri="{FF2B5EF4-FFF2-40B4-BE49-F238E27FC236}">
                <a16:creationId xmlns:a16="http://schemas.microsoft.com/office/drawing/2014/main" id="{03CD4B57-ABF4-A07D-B991-90ECCE874981}"/>
              </a:ext>
            </a:extLst>
          </p:cNvPr>
          <p:cNvCxnSpPr>
            <a:cxnSpLocks/>
            <a:stCxn id="28" idx="3"/>
          </p:cNvCxnSpPr>
          <p:nvPr/>
        </p:nvCxnSpPr>
        <p:spPr>
          <a:xfrm>
            <a:off x="6953950" y="5531450"/>
            <a:ext cx="626400" cy="0"/>
          </a:xfrm>
          <a:prstGeom prst="straightConnector1">
            <a:avLst/>
          </a:prstGeom>
          <a:noFill/>
          <a:ln w="9525" cap="flat" cmpd="sng">
            <a:solidFill>
              <a:srgbClr val="595959"/>
            </a:solidFill>
            <a:prstDash val="solid"/>
            <a:round/>
            <a:headEnd type="none" w="med" len="med"/>
            <a:tailEnd type="triangle" w="med" len="med"/>
          </a:ln>
        </p:spPr>
      </p:cxnSp>
      <p:sp>
        <p:nvSpPr>
          <p:cNvPr id="32" name="Google Shape;121;p21">
            <a:extLst>
              <a:ext uri="{FF2B5EF4-FFF2-40B4-BE49-F238E27FC236}">
                <a16:creationId xmlns:a16="http://schemas.microsoft.com/office/drawing/2014/main" id="{ECDC01E9-06BF-F6EF-364B-77F892BB597A}"/>
              </a:ext>
            </a:extLst>
          </p:cNvPr>
          <p:cNvSpPr txBox="1"/>
          <p:nvPr/>
        </p:nvSpPr>
        <p:spPr>
          <a:xfrm>
            <a:off x="410100" y="4419600"/>
            <a:ext cx="76530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panose="020F0502020204030203" pitchFamily="34" charset="0"/>
              </a:rPr>
              <a:t>Alice</a:t>
            </a:r>
            <a:endParaRPr>
              <a:latin typeface="Lato" panose="020F0502020204030203" pitchFamily="34" charset="0"/>
            </a:endParaRPr>
          </a:p>
        </p:txBody>
      </p:sp>
      <p:sp>
        <p:nvSpPr>
          <p:cNvPr id="33" name="Google Shape;122;p21">
            <a:extLst>
              <a:ext uri="{FF2B5EF4-FFF2-40B4-BE49-F238E27FC236}">
                <a16:creationId xmlns:a16="http://schemas.microsoft.com/office/drawing/2014/main" id="{EF841ECC-6480-E1EE-D4AB-0C07FAAAB561}"/>
              </a:ext>
            </a:extLst>
          </p:cNvPr>
          <p:cNvSpPr txBox="1"/>
          <p:nvPr/>
        </p:nvSpPr>
        <p:spPr>
          <a:xfrm>
            <a:off x="8073900" y="4419600"/>
            <a:ext cx="765300" cy="461635"/>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latin typeface="Lato" panose="020F0502020204030203" pitchFamily="34" charset="0"/>
              </a:rPr>
              <a:t>Bob</a:t>
            </a:r>
            <a:endParaRPr>
              <a:latin typeface="Lato" panose="020F0502020204030203" pitchFamily="34" charset="0"/>
            </a:endParaRPr>
          </a:p>
        </p:txBody>
      </p:sp>
      <p:sp>
        <p:nvSpPr>
          <p:cNvPr id="34" name="Google Shape;123;p21">
            <a:extLst>
              <a:ext uri="{FF2B5EF4-FFF2-40B4-BE49-F238E27FC236}">
                <a16:creationId xmlns:a16="http://schemas.microsoft.com/office/drawing/2014/main" id="{F660AF07-4FC2-156C-DD4D-21528A0BF331}"/>
              </a:ext>
            </a:extLst>
          </p:cNvPr>
          <p:cNvSpPr txBox="1"/>
          <p:nvPr/>
        </p:nvSpPr>
        <p:spPr>
          <a:xfrm>
            <a:off x="3645300" y="4419600"/>
            <a:ext cx="1958700" cy="46163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Lato" panose="020F0502020204030203" pitchFamily="34" charset="0"/>
              </a:rPr>
              <a:t>Insecure Channel</a:t>
            </a:r>
            <a:endParaRPr>
              <a:latin typeface="Lato" panose="020F0502020204030203" pitchFamily="34" charset="0"/>
            </a:endParaRPr>
          </a:p>
        </p:txBody>
      </p:sp>
      <p:sp>
        <p:nvSpPr>
          <p:cNvPr id="35" name="Google Shape;124;p21">
            <a:extLst>
              <a:ext uri="{FF2B5EF4-FFF2-40B4-BE49-F238E27FC236}">
                <a16:creationId xmlns:a16="http://schemas.microsoft.com/office/drawing/2014/main" id="{E660E81F-0D1D-39FB-50DE-7516BFCF5158}"/>
              </a:ext>
            </a:extLst>
          </p:cNvPr>
          <p:cNvSpPr/>
          <p:nvPr/>
        </p:nvSpPr>
        <p:spPr>
          <a:xfrm>
            <a:off x="4057050" y="5766425"/>
            <a:ext cx="1135200" cy="256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panose="020F0502020204030203" pitchFamily="34" charset="0"/>
              </a:rPr>
              <a:t>t</a:t>
            </a:r>
            <a:endParaRPr>
              <a:latin typeface="Lato" panose="020F0502020204030203" pitchFamily="34" charset="0"/>
            </a:endParaRPr>
          </a:p>
        </p:txBody>
      </p:sp>
      <p:sp>
        <p:nvSpPr>
          <p:cNvPr id="36" name="Google Shape;122;p21">
            <a:extLst>
              <a:ext uri="{FF2B5EF4-FFF2-40B4-BE49-F238E27FC236}">
                <a16:creationId xmlns:a16="http://schemas.microsoft.com/office/drawing/2014/main" id="{7451B1D7-199E-9825-97F4-8B1114AE51E1}"/>
              </a:ext>
            </a:extLst>
          </p:cNvPr>
          <p:cNvSpPr txBox="1"/>
          <p:nvPr/>
        </p:nvSpPr>
        <p:spPr>
          <a:xfrm>
            <a:off x="7325282" y="5330109"/>
            <a:ext cx="1497236" cy="400079"/>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400">
                <a:latin typeface="Lato" panose="020F0502020204030203" pitchFamily="34" charset="0"/>
              </a:rPr>
              <a:t>authenticated</a:t>
            </a:r>
            <a:endParaRPr sz="1400">
              <a:latin typeface="Lato" panose="020F0502020204030203" pitchFamily="34" charset="0"/>
            </a:endParaRPr>
          </a:p>
        </p:txBody>
      </p:sp>
    </p:spTree>
    <p:extLst>
      <p:ext uri="{BB962C8B-B14F-4D97-AF65-F5344CB8AC3E}">
        <p14:creationId xmlns:p14="http://schemas.microsoft.com/office/powerpoint/2010/main" val="4090792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MAC – Ví dụ 1</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15" name="Rounded Rectangle 14"/>
          <p:cNvSpPr/>
          <p:nvPr/>
        </p:nvSpPr>
        <p:spPr>
          <a:xfrm>
            <a:off x="457200" y="1219200"/>
            <a:ext cx="3276600" cy="2057400"/>
          </a:xfrm>
          <a:prstGeom prst="roundRect">
            <a:avLst/>
          </a:prstGeom>
          <a:solidFill>
            <a:srgbClr val="FFFFFF"/>
          </a:solidFill>
          <a:ln w="25400" cap="flat" cmpd="sng" algn="ctr">
            <a:solidFill>
              <a:srgbClr val="00709E"/>
            </a:solidFill>
            <a:prstDash val="solid"/>
          </a:ln>
          <a:effectLst/>
        </p:spPr>
        <p:txBody>
          <a:bodyPr wrap="square" lIns="0" tIns="0" rIns="0" bIns="0" rtlCol="0" anchor="t" anchorCtr="0">
            <a:noAutofit/>
          </a:bodyPr>
          <a:lstStyle/>
          <a:p>
            <a:pPr algn="ctr">
              <a:defRPr/>
            </a:pPr>
            <a:r>
              <a:rPr lang="en-US" sz="2000" b="1" kern="0">
                <a:solidFill>
                  <a:srgbClr val="000000"/>
                </a:solidFill>
                <a:cs typeface="Arial" charset="0"/>
              </a:rPr>
              <a:t>Khách hàng chuyển khoản</a:t>
            </a:r>
          </a:p>
          <a:p>
            <a:pPr marL="457200" indent="-457200">
              <a:buAutoNum type="arabicPeriod"/>
              <a:defRPr/>
            </a:pPr>
            <a:r>
              <a:rPr lang="en-US" sz="2000" kern="0">
                <a:solidFill>
                  <a:srgbClr val="000000"/>
                </a:solidFill>
                <a:cs typeface="Arial" charset="0"/>
              </a:rPr>
              <a:t>Chia sẻ khóa k</a:t>
            </a:r>
          </a:p>
          <a:p>
            <a:pPr marL="457200" indent="-457200">
              <a:buAutoNum type="arabicPeriod"/>
              <a:defRPr/>
            </a:pPr>
            <a:r>
              <a:rPr lang="en-US" sz="2000" kern="0">
                <a:solidFill>
                  <a:srgbClr val="000000"/>
                </a:solidFill>
                <a:cs typeface="Arial" charset="0"/>
              </a:rPr>
              <a:t>m = account || money</a:t>
            </a:r>
          </a:p>
          <a:p>
            <a:pPr marL="457200" indent="-457200">
              <a:buFont typeface="+mj-lt"/>
              <a:buAutoNum type="arabicPeriod"/>
              <a:defRPr/>
            </a:pPr>
            <a:r>
              <a:rPr lang="en-US" sz="2000" kern="0">
                <a:solidFill>
                  <a:srgbClr val="000000"/>
                </a:solidFill>
                <a:cs typeface="Arial" charset="0"/>
              </a:rPr>
              <a:t>t = S(k, m)</a:t>
            </a:r>
          </a:p>
        </p:txBody>
      </p:sp>
      <p:cxnSp>
        <p:nvCxnSpPr>
          <p:cNvPr id="16" name="Straight Arrow Connector 15"/>
          <p:cNvCxnSpPr/>
          <p:nvPr/>
        </p:nvCxnSpPr>
        <p:spPr>
          <a:xfrm>
            <a:off x="3747911" y="2286000"/>
            <a:ext cx="3110089" cy="0"/>
          </a:xfrm>
          <a:prstGeom prst="straightConnector1">
            <a:avLst/>
          </a:prstGeom>
          <a:noFill/>
          <a:ln w="28575" cap="rnd" cmpd="sng" algn="ctr">
            <a:solidFill>
              <a:srgbClr val="000000"/>
            </a:solidFill>
            <a:prstDash val="solid"/>
            <a:miter lim="800000"/>
            <a:headEnd type="none"/>
            <a:tailEnd type="arrow"/>
          </a:ln>
          <a:effectLst/>
        </p:spPr>
      </p:cxnSp>
      <p:grpSp>
        <p:nvGrpSpPr>
          <p:cNvPr id="18" name="Group 17"/>
          <p:cNvGrpSpPr/>
          <p:nvPr/>
        </p:nvGrpSpPr>
        <p:grpSpPr>
          <a:xfrm>
            <a:off x="457200" y="3581400"/>
            <a:ext cx="8229600" cy="2286000"/>
            <a:chOff x="457200" y="3962400"/>
            <a:chExt cx="8229600" cy="2286000"/>
          </a:xfrm>
        </p:grpSpPr>
        <p:sp>
          <p:nvSpPr>
            <p:cNvPr id="19" name="Rounded Rectangle 18"/>
            <p:cNvSpPr/>
            <p:nvPr/>
          </p:nvSpPr>
          <p:spPr>
            <a:xfrm>
              <a:off x="457200" y="3962400"/>
              <a:ext cx="3581400" cy="1524000"/>
            </a:xfrm>
            <a:prstGeom prst="roundRect">
              <a:avLst/>
            </a:prstGeom>
            <a:solidFill>
              <a:srgbClr val="FFFFFF"/>
            </a:solidFill>
            <a:ln w="25400" cap="flat" cmpd="sng" algn="ctr">
              <a:solidFill>
                <a:srgbClr val="990000"/>
              </a:solidFill>
              <a:prstDash val="solid"/>
            </a:ln>
            <a:effectLst/>
          </p:spPr>
          <p:txBody>
            <a:bodyPr wrap="square" lIns="0" tIns="0" rIns="0" bIns="0" rtlCol="0" anchor="t" anchorCtr="0">
              <a:noAutofit/>
            </a:bodyPr>
            <a:lstStyle/>
            <a:p>
              <a:pPr algn="ctr">
                <a:defRPr/>
              </a:pPr>
              <a:r>
                <a:rPr lang="en-US" sz="2000" b="1" kern="0">
                  <a:solidFill>
                    <a:srgbClr val="000000"/>
                  </a:solidFill>
                  <a:cs typeface="Arial" charset="0"/>
                </a:rPr>
                <a:t>Kẻ tấn công</a:t>
              </a:r>
            </a:p>
            <a:p>
              <a:pPr marL="457200" indent="-457200">
                <a:buAutoNum type="arabicPeriod"/>
                <a:defRPr/>
              </a:pPr>
              <a:r>
                <a:rPr lang="en-US" sz="2000" kern="0">
                  <a:solidFill>
                    <a:srgbClr val="000000"/>
                  </a:solidFill>
                  <a:cs typeface="Arial" charset="0"/>
                </a:rPr>
                <a:t>Không biết k</a:t>
              </a:r>
            </a:p>
            <a:p>
              <a:pPr marL="457200" indent="-457200">
                <a:buAutoNum type="arabicPeriod"/>
                <a:defRPr/>
              </a:pPr>
              <a:r>
                <a:rPr lang="en-US" sz="2000" kern="0">
                  <a:solidFill>
                    <a:srgbClr val="000000"/>
                  </a:solidFill>
                  <a:cs typeface="Arial" charset="0"/>
                </a:rPr>
                <a:t>Tạo m* = account*||money</a:t>
              </a:r>
            </a:p>
            <a:p>
              <a:pPr marL="457200" indent="-457200">
                <a:buAutoNum type="arabicPeriod"/>
                <a:defRPr/>
              </a:pPr>
              <a:r>
                <a:rPr lang="en-US" sz="2000" kern="0">
                  <a:solidFill>
                    <a:srgbClr val="000000"/>
                  </a:solidFill>
                  <a:cs typeface="Arial" charset="0"/>
                </a:rPr>
                <a:t>Tạo t* trong khi không biết k</a:t>
              </a:r>
            </a:p>
          </p:txBody>
        </p:sp>
        <p:sp>
          <p:nvSpPr>
            <p:cNvPr id="20" name="Rounded Rectangular Callout 19"/>
            <p:cNvSpPr/>
            <p:nvPr/>
          </p:nvSpPr>
          <p:spPr>
            <a:xfrm>
              <a:off x="4697173" y="5334000"/>
              <a:ext cx="2743200" cy="914400"/>
            </a:xfrm>
            <a:prstGeom prst="wedgeRoundRectCallout">
              <a:avLst>
                <a:gd name="adj1" fmla="val -77270"/>
                <a:gd name="adj2" fmla="val -40895"/>
                <a:gd name="adj3" fmla="val 16667"/>
              </a:avLst>
            </a:prstGeom>
            <a:solidFill>
              <a:srgbClr val="009446"/>
            </a:solidFill>
            <a:ln w="28575" cap="rnd" cmpd="sng" algn="ctr">
              <a:noFill/>
              <a:prstDash val="solid"/>
              <a:miter lim="800000"/>
            </a:ln>
            <a:effectLst/>
          </p:spPr>
          <p:txBody>
            <a:bodyPr wrap="square" lIns="0" tIns="0" rIns="0" bIns="0" rtlCol="0" anchor="ctr" anchorCtr="1">
              <a:noAutofit/>
            </a:bodyPr>
            <a:lstStyle/>
            <a:p>
              <a:pPr algn="ctr">
                <a:defRPr/>
              </a:pPr>
              <a:r>
                <a:rPr lang="en-US" sz="2400" kern="0">
                  <a:solidFill>
                    <a:srgbClr val="FFFFFF"/>
                  </a:solidFill>
                  <a:cs typeface="Arial" charset="0"/>
                </a:rPr>
                <a:t>Thay đổi số tài khoản nhận tiền</a:t>
              </a:r>
            </a:p>
          </p:txBody>
        </p:sp>
        <p:sp>
          <p:nvSpPr>
            <p:cNvPr id="21" name="Rounded Rectangle 20"/>
            <p:cNvSpPr/>
            <p:nvPr/>
          </p:nvSpPr>
          <p:spPr>
            <a:xfrm>
              <a:off x="5410200" y="3962400"/>
              <a:ext cx="3276600" cy="1143000"/>
            </a:xfrm>
            <a:prstGeom prst="roundRect">
              <a:avLst/>
            </a:prstGeom>
            <a:solidFill>
              <a:srgbClr val="009446"/>
            </a:solidFill>
            <a:ln w="28575" cap="rnd" cmpd="sng" algn="ctr">
              <a:noFill/>
              <a:prstDash val="solid"/>
              <a:miter lim="800000"/>
            </a:ln>
            <a:effectLst/>
          </p:spPr>
          <p:txBody>
            <a:bodyPr wrap="square" lIns="0" tIns="0" rIns="0" bIns="0" rtlCol="0" anchor="ctr" anchorCtr="1">
              <a:noAutofit/>
            </a:bodyPr>
            <a:lstStyle/>
            <a:p>
              <a:pPr algn="ctr">
                <a:defRPr/>
              </a:pPr>
              <a:r>
                <a:rPr lang="en-US" sz="2400" kern="0">
                  <a:solidFill>
                    <a:srgbClr val="FFFFFF"/>
                  </a:solidFill>
                  <a:cs typeface="Arial" charset="0"/>
                </a:rPr>
                <a:t>Mã MAC cho phép phát hiện thông tin bị sửa đổi</a:t>
              </a:r>
            </a:p>
          </p:txBody>
        </p:sp>
      </p:grpSp>
      <p:sp>
        <p:nvSpPr>
          <p:cNvPr id="22" name="Rounded Rectangle 21"/>
          <p:cNvSpPr/>
          <p:nvPr/>
        </p:nvSpPr>
        <p:spPr>
          <a:xfrm>
            <a:off x="7355904" y="1981200"/>
            <a:ext cx="1524000" cy="609600"/>
          </a:xfrm>
          <a:prstGeom prst="roundRect">
            <a:avLst/>
          </a:prstGeom>
          <a:solidFill>
            <a:srgbClr val="FFFFFF"/>
          </a:solidFill>
          <a:ln w="25400" cap="flat" cmpd="sng" algn="ctr">
            <a:solidFill>
              <a:srgbClr val="00709E"/>
            </a:solidFill>
            <a:prstDash val="solid"/>
          </a:ln>
          <a:effectLst/>
        </p:spPr>
        <p:txBody>
          <a:bodyPr wrap="square" lIns="0" tIns="0" rIns="0" bIns="0" rtlCol="0" anchor="ctr" anchorCtr="1">
            <a:noAutofit/>
          </a:bodyPr>
          <a:lstStyle/>
          <a:p>
            <a:pPr algn="ctr">
              <a:defRPr/>
            </a:pPr>
            <a:r>
              <a:rPr lang="en-US" sz="2000" b="1" kern="0">
                <a:solidFill>
                  <a:srgbClr val="000000"/>
                </a:solidFill>
                <a:cs typeface="Arial" charset="0"/>
              </a:rPr>
              <a:t>Ngân hàng</a:t>
            </a:r>
          </a:p>
        </p:txBody>
      </p:sp>
      <p:sp>
        <p:nvSpPr>
          <p:cNvPr id="23" name="Rectangle 22"/>
          <p:cNvSpPr/>
          <p:nvPr/>
        </p:nvSpPr>
        <p:spPr>
          <a:xfrm>
            <a:off x="6888209" y="1981200"/>
            <a:ext cx="533400" cy="609600"/>
          </a:xfrm>
          <a:prstGeom prst="rect">
            <a:avLst/>
          </a:prstGeom>
          <a:solidFill>
            <a:srgbClr val="FFFFFF"/>
          </a:solidFill>
          <a:ln w="25400" cap="flat" cmpd="sng" algn="ctr">
            <a:solidFill>
              <a:srgbClr val="00709E"/>
            </a:solidFill>
            <a:prstDash val="solid"/>
          </a:ln>
          <a:effec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defRPr/>
            </a:pPr>
            <a:r>
              <a:rPr lang="en-US" sz="2400" b="1" i="1" kern="0">
                <a:solidFill>
                  <a:srgbClr val="000000"/>
                </a:solidFill>
                <a:cs typeface="Arial" charset="0"/>
              </a:rPr>
              <a:t>V</a:t>
            </a:r>
          </a:p>
        </p:txBody>
      </p:sp>
      <p:cxnSp>
        <p:nvCxnSpPr>
          <p:cNvPr id="24" name="Straight Arrow Connector 23"/>
          <p:cNvCxnSpPr>
            <a:cxnSpLocks/>
            <a:stCxn id="19" idx="3"/>
          </p:cNvCxnSpPr>
          <p:nvPr/>
        </p:nvCxnSpPr>
        <p:spPr>
          <a:xfrm flipV="1">
            <a:off x="4038600" y="2590800"/>
            <a:ext cx="2819400" cy="1752600"/>
          </a:xfrm>
          <a:prstGeom prst="straightConnector1">
            <a:avLst/>
          </a:prstGeom>
          <a:noFill/>
          <a:ln w="28575" cap="rnd" cmpd="sng" algn="ctr">
            <a:solidFill>
              <a:srgbClr val="000000"/>
            </a:solidFill>
            <a:prstDash val="solid"/>
            <a:miter lim="800000"/>
            <a:headEnd type="none"/>
            <a:tailEnd type="arrow"/>
          </a:ln>
          <a:effectLst/>
        </p:spPr>
      </p:cxnSp>
      <p:graphicFrame>
        <p:nvGraphicFramePr>
          <p:cNvPr id="14" name="Table 13">
            <a:extLst>
              <a:ext uri="{FF2B5EF4-FFF2-40B4-BE49-F238E27FC236}">
                <a16:creationId xmlns:a16="http://schemas.microsoft.com/office/drawing/2014/main" id="{8F54B7A6-BE83-4A82-959D-4AD7E39078D3}"/>
              </a:ext>
            </a:extLst>
          </p:cNvPr>
          <p:cNvGraphicFramePr>
            <a:graphicFrameLocks noGrp="1"/>
          </p:cNvGraphicFramePr>
          <p:nvPr>
            <p:extLst>
              <p:ext uri="{D42A27DB-BD31-4B8C-83A1-F6EECF244321}">
                <p14:modId xmlns:p14="http://schemas.microsoft.com/office/powerpoint/2010/main" val="3743329570"/>
              </p:ext>
            </p:extLst>
          </p:nvPr>
        </p:nvGraphicFramePr>
        <p:xfrm>
          <a:off x="4676775" y="1714501"/>
          <a:ext cx="1219200" cy="457200"/>
        </p:xfrm>
        <a:graphic>
          <a:graphicData uri="http://schemas.openxmlformats.org/drawingml/2006/table">
            <a:tbl>
              <a:tblPr firstRow="1" bandRow="1"/>
              <a:tblGrid>
                <a:gridCol w="781873">
                  <a:extLst>
                    <a:ext uri="{9D8B030D-6E8A-4147-A177-3AD203B41FA5}">
                      <a16:colId xmlns:a16="http://schemas.microsoft.com/office/drawing/2014/main" val="20000"/>
                    </a:ext>
                  </a:extLst>
                </a:gridCol>
                <a:gridCol w="437327">
                  <a:extLst>
                    <a:ext uri="{9D8B030D-6E8A-4147-A177-3AD203B41FA5}">
                      <a16:colId xmlns:a16="http://schemas.microsoft.com/office/drawing/2014/main" val="20001"/>
                    </a:ext>
                  </a:extLst>
                </a:gridCol>
              </a:tblGrid>
              <a:tr h="370840">
                <a:tc>
                  <a:txBody>
                    <a:bodyPr/>
                    <a:lstStyle>
                      <a:lvl1pPr marL="0" algn="l" defTabSz="914400" rtl="0" eaLnBrk="1" latinLnBrk="0" hangingPunct="1">
                        <a:defRPr sz="1800" kern="1200">
                          <a:solidFill>
                            <a:schemeClr val="tx1"/>
                          </a:solidFill>
                          <a:latin typeface="Cambria"/>
                        </a:defRPr>
                      </a:lvl1pPr>
                      <a:lvl2pPr marL="457200" algn="l" defTabSz="914400" rtl="0" eaLnBrk="1" latinLnBrk="0" hangingPunct="1">
                        <a:defRPr sz="1800" kern="1200">
                          <a:solidFill>
                            <a:schemeClr val="tx1"/>
                          </a:solidFill>
                          <a:latin typeface="Cambria"/>
                        </a:defRPr>
                      </a:lvl2pPr>
                      <a:lvl3pPr marL="914400" algn="l" defTabSz="914400" rtl="0" eaLnBrk="1" latinLnBrk="0" hangingPunct="1">
                        <a:defRPr sz="1800" kern="1200">
                          <a:solidFill>
                            <a:schemeClr val="tx1"/>
                          </a:solidFill>
                          <a:latin typeface="Cambria"/>
                        </a:defRPr>
                      </a:lvl3pPr>
                      <a:lvl4pPr marL="1371600" algn="l" defTabSz="914400" rtl="0" eaLnBrk="1" latinLnBrk="0" hangingPunct="1">
                        <a:defRPr sz="1800" kern="1200">
                          <a:solidFill>
                            <a:schemeClr val="tx1"/>
                          </a:solidFill>
                          <a:latin typeface="Cambria"/>
                        </a:defRPr>
                      </a:lvl4pPr>
                      <a:lvl5pPr marL="1828800" algn="l" defTabSz="914400" rtl="0" eaLnBrk="1" latinLnBrk="0" hangingPunct="1">
                        <a:defRPr sz="1800" kern="1200">
                          <a:solidFill>
                            <a:schemeClr val="tx1"/>
                          </a:solidFill>
                          <a:latin typeface="Cambria"/>
                        </a:defRPr>
                      </a:lvl5pPr>
                      <a:lvl6pPr marL="2286000" algn="l" defTabSz="914400" rtl="0" eaLnBrk="1" latinLnBrk="0" hangingPunct="1">
                        <a:defRPr sz="1800" kern="1200">
                          <a:solidFill>
                            <a:schemeClr val="tx1"/>
                          </a:solidFill>
                          <a:latin typeface="Cambria"/>
                        </a:defRPr>
                      </a:lvl6pPr>
                      <a:lvl7pPr marL="2743200" algn="l" defTabSz="914400" rtl="0" eaLnBrk="1" latinLnBrk="0" hangingPunct="1">
                        <a:defRPr sz="1800" kern="1200">
                          <a:solidFill>
                            <a:schemeClr val="tx1"/>
                          </a:solidFill>
                          <a:latin typeface="Cambria"/>
                        </a:defRPr>
                      </a:lvl7pPr>
                      <a:lvl8pPr marL="3200400" algn="l" defTabSz="914400" rtl="0" eaLnBrk="1" latinLnBrk="0" hangingPunct="1">
                        <a:defRPr sz="1800" kern="1200">
                          <a:solidFill>
                            <a:schemeClr val="tx1"/>
                          </a:solidFill>
                          <a:latin typeface="Cambria"/>
                        </a:defRPr>
                      </a:lvl8pPr>
                      <a:lvl9pPr marL="3657600" algn="l" defTabSz="914400" rtl="0" eaLnBrk="1" latinLnBrk="0" hangingPunct="1">
                        <a:defRPr sz="1800" kern="1200">
                          <a:solidFill>
                            <a:schemeClr val="tx1"/>
                          </a:solidFill>
                          <a:latin typeface="Cambria"/>
                        </a:defRPr>
                      </a:lvl9pPr>
                    </a:lstStyle>
                    <a:p>
                      <a:pPr algn="ctr"/>
                      <a:r>
                        <a:rPr lang="en-US" sz="2400"/>
                        <a:t>m</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mbria"/>
                        </a:defRPr>
                      </a:lvl1pPr>
                      <a:lvl2pPr marL="457200" algn="l" defTabSz="914400" rtl="0" eaLnBrk="1" latinLnBrk="0" hangingPunct="1">
                        <a:defRPr sz="1800" kern="1200">
                          <a:solidFill>
                            <a:schemeClr val="tx1"/>
                          </a:solidFill>
                          <a:latin typeface="Cambria"/>
                        </a:defRPr>
                      </a:lvl2pPr>
                      <a:lvl3pPr marL="914400" algn="l" defTabSz="914400" rtl="0" eaLnBrk="1" latinLnBrk="0" hangingPunct="1">
                        <a:defRPr sz="1800" kern="1200">
                          <a:solidFill>
                            <a:schemeClr val="tx1"/>
                          </a:solidFill>
                          <a:latin typeface="Cambria"/>
                        </a:defRPr>
                      </a:lvl3pPr>
                      <a:lvl4pPr marL="1371600" algn="l" defTabSz="914400" rtl="0" eaLnBrk="1" latinLnBrk="0" hangingPunct="1">
                        <a:defRPr sz="1800" kern="1200">
                          <a:solidFill>
                            <a:schemeClr val="tx1"/>
                          </a:solidFill>
                          <a:latin typeface="Cambria"/>
                        </a:defRPr>
                      </a:lvl4pPr>
                      <a:lvl5pPr marL="1828800" algn="l" defTabSz="914400" rtl="0" eaLnBrk="1" latinLnBrk="0" hangingPunct="1">
                        <a:defRPr sz="1800" kern="1200">
                          <a:solidFill>
                            <a:schemeClr val="tx1"/>
                          </a:solidFill>
                          <a:latin typeface="Cambria"/>
                        </a:defRPr>
                      </a:lvl5pPr>
                      <a:lvl6pPr marL="2286000" algn="l" defTabSz="914400" rtl="0" eaLnBrk="1" latinLnBrk="0" hangingPunct="1">
                        <a:defRPr sz="1800" kern="1200">
                          <a:solidFill>
                            <a:schemeClr val="tx1"/>
                          </a:solidFill>
                          <a:latin typeface="Cambria"/>
                        </a:defRPr>
                      </a:lvl6pPr>
                      <a:lvl7pPr marL="2743200" algn="l" defTabSz="914400" rtl="0" eaLnBrk="1" latinLnBrk="0" hangingPunct="1">
                        <a:defRPr sz="1800" kern="1200">
                          <a:solidFill>
                            <a:schemeClr val="tx1"/>
                          </a:solidFill>
                          <a:latin typeface="Cambria"/>
                        </a:defRPr>
                      </a:lvl7pPr>
                      <a:lvl8pPr marL="3200400" algn="l" defTabSz="914400" rtl="0" eaLnBrk="1" latinLnBrk="0" hangingPunct="1">
                        <a:defRPr sz="1800" kern="1200">
                          <a:solidFill>
                            <a:schemeClr val="tx1"/>
                          </a:solidFill>
                          <a:latin typeface="Cambria"/>
                        </a:defRPr>
                      </a:lvl8pPr>
                      <a:lvl9pPr marL="3657600" algn="l" defTabSz="914400" rtl="0" eaLnBrk="1" latinLnBrk="0" hangingPunct="1">
                        <a:defRPr sz="1800" kern="1200">
                          <a:solidFill>
                            <a:schemeClr val="tx1"/>
                          </a:solidFill>
                          <a:latin typeface="Cambria"/>
                        </a:defRPr>
                      </a:lvl9pPr>
                    </a:lstStyle>
                    <a:p>
                      <a:pPr algn="ctr"/>
                      <a:r>
                        <a:rPr lang="en-US" sz="2400"/>
                        <a:t>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7" name="Table 16">
            <a:extLst>
              <a:ext uri="{FF2B5EF4-FFF2-40B4-BE49-F238E27FC236}">
                <a16:creationId xmlns:a16="http://schemas.microsoft.com/office/drawing/2014/main" id="{92D30EA3-FA18-4B86-ABFC-CBF3C0EBCC72}"/>
              </a:ext>
            </a:extLst>
          </p:cNvPr>
          <p:cNvGraphicFramePr>
            <a:graphicFrameLocks noGrp="1"/>
          </p:cNvGraphicFramePr>
          <p:nvPr>
            <p:extLst>
              <p:ext uri="{D42A27DB-BD31-4B8C-83A1-F6EECF244321}">
                <p14:modId xmlns:p14="http://schemas.microsoft.com/office/powerpoint/2010/main" val="2210628735"/>
              </p:ext>
            </p:extLst>
          </p:nvPr>
        </p:nvGraphicFramePr>
        <p:xfrm>
          <a:off x="4038600" y="3048000"/>
          <a:ext cx="1219200" cy="457200"/>
        </p:xfrm>
        <a:graphic>
          <a:graphicData uri="http://schemas.openxmlformats.org/drawingml/2006/table">
            <a:tbl>
              <a:tblPr firstRow="1" bandRow="1"/>
              <a:tblGrid>
                <a:gridCol w="781873">
                  <a:extLst>
                    <a:ext uri="{9D8B030D-6E8A-4147-A177-3AD203B41FA5}">
                      <a16:colId xmlns:a16="http://schemas.microsoft.com/office/drawing/2014/main" val="20000"/>
                    </a:ext>
                  </a:extLst>
                </a:gridCol>
                <a:gridCol w="437327">
                  <a:extLst>
                    <a:ext uri="{9D8B030D-6E8A-4147-A177-3AD203B41FA5}">
                      <a16:colId xmlns:a16="http://schemas.microsoft.com/office/drawing/2014/main" val="20001"/>
                    </a:ext>
                  </a:extLst>
                </a:gridCol>
              </a:tblGrid>
              <a:tr h="370840">
                <a:tc>
                  <a:txBody>
                    <a:bodyPr/>
                    <a:lstStyle>
                      <a:lvl1pPr marL="0" algn="l" defTabSz="914400" rtl="0" eaLnBrk="1" latinLnBrk="0" hangingPunct="1">
                        <a:defRPr sz="1800" kern="1200">
                          <a:solidFill>
                            <a:schemeClr val="tx1"/>
                          </a:solidFill>
                          <a:latin typeface="Cambria"/>
                        </a:defRPr>
                      </a:lvl1pPr>
                      <a:lvl2pPr marL="457200" algn="l" defTabSz="914400" rtl="0" eaLnBrk="1" latinLnBrk="0" hangingPunct="1">
                        <a:defRPr sz="1800" kern="1200">
                          <a:solidFill>
                            <a:schemeClr val="tx1"/>
                          </a:solidFill>
                          <a:latin typeface="Cambria"/>
                        </a:defRPr>
                      </a:lvl2pPr>
                      <a:lvl3pPr marL="914400" algn="l" defTabSz="914400" rtl="0" eaLnBrk="1" latinLnBrk="0" hangingPunct="1">
                        <a:defRPr sz="1800" kern="1200">
                          <a:solidFill>
                            <a:schemeClr val="tx1"/>
                          </a:solidFill>
                          <a:latin typeface="Cambria"/>
                        </a:defRPr>
                      </a:lvl3pPr>
                      <a:lvl4pPr marL="1371600" algn="l" defTabSz="914400" rtl="0" eaLnBrk="1" latinLnBrk="0" hangingPunct="1">
                        <a:defRPr sz="1800" kern="1200">
                          <a:solidFill>
                            <a:schemeClr val="tx1"/>
                          </a:solidFill>
                          <a:latin typeface="Cambria"/>
                        </a:defRPr>
                      </a:lvl4pPr>
                      <a:lvl5pPr marL="1828800" algn="l" defTabSz="914400" rtl="0" eaLnBrk="1" latinLnBrk="0" hangingPunct="1">
                        <a:defRPr sz="1800" kern="1200">
                          <a:solidFill>
                            <a:schemeClr val="tx1"/>
                          </a:solidFill>
                          <a:latin typeface="Cambria"/>
                        </a:defRPr>
                      </a:lvl5pPr>
                      <a:lvl6pPr marL="2286000" algn="l" defTabSz="914400" rtl="0" eaLnBrk="1" latinLnBrk="0" hangingPunct="1">
                        <a:defRPr sz="1800" kern="1200">
                          <a:solidFill>
                            <a:schemeClr val="tx1"/>
                          </a:solidFill>
                          <a:latin typeface="Cambria"/>
                        </a:defRPr>
                      </a:lvl6pPr>
                      <a:lvl7pPr marL="2743200" algn="l" defTabSz="914400" rtl="0" eaLnBrk="1" latinLnBrk="0" hangingPunct="1">
                        <a:defRPr sz="1800" kern="1200">
                          <a:solidFill>
                            <a:schemeClr val="tx1"/>
                          </a:solidFill>
                          <a:latin typeface="Cambria"/>
                        </a:defRPr>
                      </a:lvl7pPr>
                      <a:lvl8pPr marL="3200400" algn="l" defTabSz="914400" rtl="0" eaLnBrk="1" latinLnBrk="0" hangingPunct="1">
                        <a:defRPr sz="1800" kern="1200">
                          <a:solidFill>
                            <a:schemeClr val="tx1"/>
                          </a:solidFill>
                          <a:latin typeface="Cambria"/>
                        </a:defRPr>
                      </a:lvl8pPr>
                      <a:lvl9pPr marL="3657600" algn="l" defTabSz="914400" rtl="0" eaLnBrk="1" latinLnBrk="0" hangingPunct="1">
                        <a:defRPr sz="1800" kern="1200">
                          <a:solidFill>
                            <a:schemeClr val="tx1"/>
                          </a:solidFill>
                          <a:latin typeface="Cambria"/>
                        </a:defRPr>
                      </a:lvl9pPr>
                    </a:lstStyle>
                    <a:p>
                      <a:pPr algn="ctr"/>
                      <a:r>
                        <a:rPr lang="en-US" sz="2400"/>
                        <a:t>m*</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mbria"/>
                        </a:defRPr>
                      </a:lvl1pPr>
                      <a:lvl2pPr marL="457200" algn="l" defTabSz="914400" rtl="0" eaLnBrk="1" latinLnBrk="0" hangingPunct="1">
                        <a:defRPr sz="1800" kern="1200">
                          <a:solidFill>
                            <a:schemeClr val="tx1"/>
                          </a:solidFill>
                          <a:latin typeface="Cambria"/>
                        </a:defRPr>
                      </a:lvl2pPr>
                      <a:lvl3pPr marL="914400" algn="l" defTabSz="914400" rtl="0" eaLnBrk="1" latinLnBrk="0" hangingPunct="1">
                        <a:defRPr sz="1800" kern="1200">
                          <a:solidFill>
                            <a:schemeClr val="tx1"/>
                          </a:solidFill>
                          <a:latin typeface="Cambria"/>
                        </a:defRPr>
                      </a:lvl3pPr>
                      <a:lvl4pPr marL="1371600" algn="l" defTabSz="914400" rtl="0" eaLnBrk="1" latinLnBrk="0" hangingPunct="1">
                        <a:defRPr sz="1800" kern="1200">
                          <a:solidFill>
                            <a:schemeClr val="tx1"/>
                          </a:solidFill>
                          <a:latin typeface="Cambria"/>
                        </a:defRPr>
                      </a:lvl4pPr>
                      <a:lvl5pPr marL="1828800" algn="l" defTabSz="914400" rtl="0" eaLnBrk="1" latinLnBrk="0" hangingPunct="1">
                        <a:defRPr sz="1800" kern="1200">
                          <a:solidFill>
                            <a:schemeClr val="tx1"/>
                          </a:solidFill>
                          <a:latin typeface="Cambria"/>
                        </a:defRPr>
                      </a:lvl5pPr>
                      <a:lvl6pPr marL="2286000" algn="l" defTabSz="914400" rtl="0" eaLnBrk="1" latinLnBrk="0" hangingPunct="1">
                        <a:defRPr sz="1800" kern="1200">
                          <a:solidFill>
                            <a:schemeClr val="tx1"/>
                          </a:solidFill>
                          <a:latin typeface="Cambria"/>
                        </a:defRPr>
                      </a:lvl6pPr>
                      <a:lvl7pPr marL="2743200" algn="l" defTabSz="914400" rtl="0" eaLnBrk="1" latinLnBrk="0" hangingPunct="1">
                        <a:defRPr sz="1800" kern="1200">
                          <a:solidFill>
                            <a:schemeClr val="tx1"/>
                          </a:solidFill>
                          <a:latin typeface="Cambria"/>
                        </a:defRPr>
                      </a:lvl7pPr>
                      <a:lvl8pPr marL="3200400" algn="l" defTabSz="914400" rtl="0" eaLnBrk="1" latinLnBrk="0" hangingPunct="1">
                        <a:defRPr sz="1800" kern="1200">
                          <a:solidFill>
                            <a:schemeClr val="tx1"/>
                          </a:solidFill>
                          <a:latin typeface="Cambria"/>
                        </a:defRPr>
                      </a:lvl8pPr>
                      <a:lvl9pPr marL="3657600" algn="l" defTabSz="914400" rtl="0" eaLnBrk="1" latinLnBrk="0" hangingPunct="1">
                        <a:defRPr sz="1800" kern="1200">
                          <a:solidFill>
                            <a:schemeClr val="tx1"/>
                          </a:solidFill>
                          <a:latin typeface="Cambria"/>
                        </a:defRPr>
                      </a:lvl9pPr>
                    </a:lstStyle>
                    <a:p>
                      <a:pPr algn="ctr"/>
                      <a:r>
                        <a:rPr lang="en-US" sz="2400"/>
                        <a:t>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5" name="Rectangle 24">
            <a:extLst>
              <a:ext uri="{FF2B5EF4-FFF2-40B4-BE49-F238E27FC236}">
                <a16:creationId xmlns:a16="http://schemas.microsoft.com/office/drawing/2014/main" id="{2CECD6EE-A382-478D-AE37-BBD3912D9EC5}"/>
              </a:ext>
            </a:extLst>
          </p:cNvPr>
          <p:cNvSpPr/>
          <p:nvPr/>
        </p:nvSpPr>
        <p:spPr>
          <a:xfrm>
            <a:off x="6068773" y="3021568"/>
            <a:ext cx="2330703" cy="400110"/>
          </a:xfrm>
          <a:prstGeom prst="rect">
            <a:avLst/>
          </a:prstGeom>
        </p:spPr>
        <p:txBody>
          <a:bodyPr wrap="none">
            <a:spAutoFit/>
          </a:bodyPr>
          <a:lstStyle/>
          <a:p>
            <a:r>
              <a:rPr lang="en-GB" sz="2000">
                <a:solidFill>
                  <a:srgbClr val="000000"/>
                </a:solidFill>
                <a:latin typeface="Cambria" panose="02040503050406030204" pitchFamily="18" charset="0"/>
                <a:ea typeface="Cambria" panose="02040503050406030204" pitchFamily="18" charset="0"/>
              </a:rPr>
              <a:t>V (k, m*, t*) = False </a:t>
            </a:r>
            <a:endParaRPr lang="vi-VN" sz="2000">
              <a:solidFill>
                <a:srgbClr val="000000"/>
              </a:solidFill>
              <a:latin typeface="Cambria" panose="02040503050406030204" pitchFamily="18" charset="0"/>
              <a:ea typeface="Cambria" panose="02040503050406030204" pitchFamily="18" charset="0"/>
            </a:endParaRPr>
          </a:p>
        </p:txBody>
      </p:sp>
      <p:sp>
        <p:nvSpPr>
          <p:cNvPr id="26" name="Rectangle 25">
            <a:extLst>
              <a:ext uri="{FF2B5EF4-FFF2-40B4-BE49-F238E27FC236}">
                <a16:creationId xmlns:a16="http://schemas.microsoft.com/office/drawing/2014/main" id="{9955D28C-9451-49E8-A3E2-6D8FB7F7C913}"/>
              </a:ext>
            </a:extLst>
          </p:cNvPr>
          <p:cNvSpPr/>
          <p:nvPr/>
        </p:nvSpPr>
        <p:spPr>
          <a:xfrm>
            <a:off x="6093841" y="1422349"/>
            <a:ext cx="2065822" cy="400110"/>
          </a:xfrm>
          <a:prstGeom prst="rect">
            <a:avLst/>
          </a:prstGeom>
        </p:spPr>
        <p:txBody>
          <a:bodyPr wrap="none">
            <a:spAutoFit/>
          </a:bodyPr>
          <a:lstStyle/>
          <a:p>
            <a:r>
              <a:rPr lang="en-GB" sz="2000">
                <a:solidFill>
                  <a:srgbClr val="000000"/>
                </a:solidFill>
                <a:latin typeface="Cambria" panose="02040503050406030204" pitchFamily="18" charset="0"/>
                <a:ea typeface="Cambria" panose="02040503050406030204" pitchFamily="18" charset="0"/>
              </a:rPr>
              <a:t>V (k, m t) = True </a:t>
            </a:r>
            <a:endParaRPr lang="vi-VN" sz="2000">
              <a:solidFill>
                <a:srgbClr val="00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58727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MAC – Ví dụ 2: Phần mềm Tripwire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17" name="Content Placeholder 2"/>
          <p:cNvSpPr txBox="1">
            <a:spLocks/>
          </p:cNvSpPr>
          <p:nvPr/>
        </p:nvSpPr>
        <p:spPr>
          <a:xfrm>
            <a:off x="457200" y="1066800"/>
            <a:ext cx="8229600" cy="5257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000000"/>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Wingdings" panose="05000000000000000000" pitchFamily="2" charset="2"/>
              <a:buChar char="Ø"/>
              <a:defRPr sz="2000" kern="1200">
                <a:solidFill>
                  <a:srgbClr val="000000"/>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Wingdings" panose="05000000000000000000" pitchFamily="2" charset="2"/>
              <a:buChar char="ü"/>
              <a:defRPr sz="1800" kern="1200">
                <a:solidFill>
                  <a:srgbClr val="000000"/>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000000"/>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000000"/>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en-US" sz="2400" b="0" i="0" u="none" strike="noStrike" kern="1200" cap="none" spc="0" normalizeH="0" baseline="0" noProof="0">
                <a:ln>
                  <a:noFill/>
                </a:ln>
                <a:solidFill>
                  <a:srgbClr val="000000"/>
                </a:solidFill>
                <a:effectLst/>
                <a:uLnTx/>
                <a:uFillTx/>
                <a:latin typeface="Arial"/>
                <a:ea typeface="+mn-ea"/>
                <a:cs typeface="+mn-cs"/>
              </a:rPr>
              <a:t>Khi cài đặt, tính giá trị MAC của các file cần bảo vệ</a:t>
            </a:r>
          </a:p>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en-US" sz="2400" b="0" i="0" u="none" strike="noStrike" kern="1200" cap="none" spc="0" normalizeH="0" baseline="0" noProof="0">
                <a:ln>
                  <a:noFill/>
                </a:ln>
                <a:solidFill>
                  <a:srgbClr val="000000"/>
                </a:solidFill>
                <a:effectLst/>
                <a:uLnTx/>
                <a:uFillTx/>
                <a:latin typeface="Arial"/>
                <a:ea typeface="+mn-ea"/>
                <a:cs typeface="+mn-cs"/>
              </a:rPr>
              <a:t>Khi máy tính khởi động, các file được kiểm tra mã MAC</a:t>
            </a:r>
          </a:p>
          <a:p>
            <a:pPr marL="0" marR="0" lvl="0" indent="0" algn="l" defTabSz="914400" rtl="0" eaLnBrk="1" fontAlgn="auto" latinLnBrk="0" hangingPunct="1">
              <a:lnSpc>
                <a:spcPct val="100000"/>
              </a:lnSpc>
              <a:spcBef>
                <a:spcPct val="20000"/>
              </a:spcBef>
              <a:spcAft>
                <a:spcPts val="0"/>
              </a:spcAft>
              <a:buClr>
                <a:srgbClr val="93A299"/>
              </a:buClr>
              <a:buSzPct val="85000"/>
              <a:buFont typeface="Arial" pitchFamily="34" charset="0"/>
              <a:buNone/>
              <a:tabLst/>
              <a:defRPr/>
            </a:pPr>
            <a:r>
              <a:rPr kumimoji="0" lang="en-US" sz="2400" b="0" i="0" u="none" strike="noStrike" kern="1200" cap="none" spc="0" normalizeH="0" baseline="0" noProof="0">
                <a:ln>
                  <a:noFill/>
                </a:ln>
                <a:solidFill>
                  <a:srgbClr val="000000"/>
                </a:solidFill>
                <a:effectLst/>
                <a:uLnTx/>
                <a:uFillTx/>
                <a:latin typeface="Arial"/>
                <a:ea typeface="+mn-ea"/>
                <a:cs typeface="+mn-cs"/>
                <a:sym typeface="Wingdings" panose="05000000000000000000" pitchFamily="2" charset="2"/>
              </a:rPr>
              <a:t> </a:t>
            </a:r>
            <a:r>
              <a:rPr kumimoji="0" lang="en-US" sz="2400" b="0" i="0" u="none" strike="noStrike" kern="1200" cap="none" spc="0" normalizeH="0" baseline="0" noProof="0">
                <a:ln>
                  <a:noFill/>
                </a:ln>
                <a:solidFill>
                  <a:srgbClr val="000000"/>
                </a:solidFill>
                <a:effectLst/>
                <a:uLnTx/>
                <a:uFillTx/>
                <a:latin typeface="Arial"/>
                <a:ea typeface="+mn-ea"/>
                <a:cs typeface="+mn-cs"/>
              </a:rPr>
              <a:t>Cho phép phát hiện các file bị sửa đổi (ví dụ do nhiễm virus)</a:t>
            </a:r>
          </a:p>
          <a:p>
            <a:pPr marL="457200" marR="0" lvl="1" indent="-182880" algn="l" defTabSz="914400" rtl="0" eaLnBrk="1" fontAlgn="auto" latinLnBrk="0" hangingPunct="1">
              <a:lnSpc>
                <a:spcPct val="100000"/>
              </a:lnSpc>
              <a:spcBef>
                <a:spcPct val="20000"/>
              </a:spcBef>
              <a:spcAft>
                <a:spcPts val="0"/>
              </a:spcAft>
              <a:buClr>
                <a:srgbClr val="93A299"/>
              </a:buClr>
              <a:buSzPct val="85000"/>
              <a:buFont typeface="Wingdings" panose="05000000000000000000" pitchFamily="2" charset="2"/>
              <a:buChar char="Ø"/>
              <a:tabLst/>
              <a:defRPr/>
            </a:pPr>
            <a:endParaRPr kumimoji="0" lang="en-US" sz="2000" b="0" i="0" u="none" strike="noStrike" kern="1200" cap="none" spc="0" normalizeH="0" baseline="0" noProof="0">
              <a:ln>
                <a:noFill/>
              </a:ln>
              <a:solidFill>
                <a:srgbClr val="000000"/>
              </a:solidFill>
              <a:effectLst/>
              <a:uLnTx/>
              <a:uFillTx/>
              <a:latin typeface="Arial"/>
              <a:ea typeface="+mn-ea"/>
              <a:cs typeface="+mn-cs"/>
            </a:endParaRPr>
          </a:p>
        </p:txBody>
      </p:sp>
      <p:sp>
        <p:nvSpPr>
          <p:cNvPr id="19" name="Rectangle 18"/>
          <p:cNvSpPr/>
          <p:nvPr/>
        </p:nvSpPr>
        <p:spPr>
          <a:xfrm>
            <a:off x="960800" y="1822803"/>
            <a:ext cx="1714500" cy="1320800"/>
          </a:xfrm>
          <a:prstGeom prst="rect">
            <a:avLst/>
          </a:prstGeom>
          <a:solidFill>
            <a:srgbClr val="FFFFFF"/>
          </a:solidFill>
          <a:ln w="25400" cap="flat" cmpd="sng" algn="ctr">
            <a:solidFill>
              <a:srgbClr val="00709E"/>
            </a:solidFill>
            <a:prstDash val="solid"/>
          </a:ln>
          <a:effectLst/>
        </p:spPr>
        <p:txBody>
          <a:bodyPr rtlCol="0" anchor="ctr"/>
          <a:lstStyle/>
          <a:p>
            <a:pPr algn="ctr">
              <a:defRPr/>
            </a:pPr>
            <a:r>
              <a:rPr lang="en-US" sz="2400" kern="0">
                <a:solidFill>
                  <a:srgbClr val="000000"/>
                </a:solidFill>
                <a:latin typeface="Cambria"/>
                <a:cs typeface="Arial" charset="0"/>
              </a:rPr>
              <a:t>F</a:t>
            </a:r>
            <a:endParaRPr lang="en-US" sz="2400" kern="0" baseline="-25000">
              <a:solidFill>
                <a:srgbClr val="000000"/>
              </a:solidFill>
              <a:latin typeface="Cambria"/>
              <a:cs typeface="Arial" charset="0"/>
            </a:endParaRPr>
          </a:p>
        </p:txBody>
      </p:sp>
      <p:sp>
        <p:nvSpPr>
          <p:cNvPr id="20" name="Rectangle 19"/>
          <p:cNvSpPr/>
          <p:nvPr/>
        </p:nvSpPr>
        <p:spPr>
          <a:xfrm>
            <a:off x="960800" y="3183114"/>
            <a:ext cx="1714500" cy="508000"/>
          </a:xfrm>
          <a:prstGeom prst="rect">
            <a:avLst/>
          </a:prstGeom>
          <a:solidFill>
            <a:srgbClr val="FFFFFF"/>
          </a:solidFill>
          <a:ln w="25400" cap="flat" cmpd="sng" algn="ctr">
            <a:solidFill>
              <a:srgbClr val="990000"/>
            </a:solidFill>
            <a:prstDash val="solid"/>
          </a:ln>
          <a:effectLst/>
        </p:spPr>
        <p:txBody>
          <a:bodyPr rtlCol="0" anchor="ctr"/>
          <a:lstStyle/>
          <a:p>
            <a:pPr algn="ctr">
              <a:defRPr/>
            </a:pPr>
            <a:r>
              <a:rPr lang="en-US" sz="2000" kern="0">
                <a:solidFill>
                  <a:srgbClr val="000000"/>
                </a:solidFill>
                <a:latin typeface="Cambria"/>
                <a:cs typeface="Arial" charset="0"/>
              </a:rPr>
              <a:t>t = S(k, F)</a:t>
            </a:r>
          </a:p>
        </p:txBody>
      </p:sp>
      <p:sp>
        <p:nvSpPr>
          <p:cNvPr id="26" name="TextBox 25"/>
          <p:cNvSpPr txBox="1"/>
          <p:nvPr/>
        </p:nvSpPr>
        <p:spPr>
          <a:xfrm>
            <a:off x="960801" y="1783671"/>
            <a:ext cx="585054" cy="369332"/>
          </a:xfrm>
          <a:prstGeom prst="rect">
            <a:avLst/>
          </a:prstGeom>
          <a:noFill/>
        </p:spPr>
        <p:txBody>
          <a:bodyPr wrap="square" rtlCol="0">
            <a:spAutoFit/>
          </a:bodyPr>
          <a:lstStyle/>
          <a:p>
            <a:pPr>
              <a:defRPr/>
            </a:pPr>
            <a:r>
              <a:rPr lang="en-US" kern="0">
                <a:solidFill>
                  <a:srgbClr val="000000"/>
                </a:solidFill>
                <a:latin typeface="Cambria"/>
                <a:cs typeface="Arial" charset="0"/>
              </a:rPr>
              <a:t>file</a:t>
            </a:r>
          </a:p>
        </p:txBody>
      </p:sp>
      <p:sp>
        <p:nvSpPr>
          <p:cNvPr id="16" name="Rectangle 15">
            <a:extLst>
              <a:ext uri="{FF2B5EF4-FFF2-40B4-BE49-F238E27FC236}">
                <a16:creationId xmlns:a16="http://schemas.microsoft.com/office/drawing/2014/main" id="{8D7F50B6-5298-4EAE-9EBD-6D5B318D3004}"/>
              </a:ext>
            </a:extLst>
          </p:cNvPr>
          <p:cNvSpPr/>
          <p:nvPr/>
        </p:nvSpPr>
        <p:spPr>
          <a:xfrm>
            <a:off x="4268722" y="1862314"/>
            <a:ext cx="2064178" cy="1320800"/>
          </a:xfrm>
          <a:prstGeom prst="rect">
            <a:avLst/>
          </a:prstGeom>
          <a:solidFill>
            <a:srgbClr val="FFFFFF"/>
          </a:solidFill>
          <a:ln w="25400" cap="flat" cmpd="sng" algn="ctr">
            <a:solidFill>
              <a:srgbClr val="00709E"/>
            </a:solidFill>
            <a:prstDash val="solid"/>
          </a:ln>
          <a:effectLst/>
        </p:spPr>
        <p:txBody>
          <a:bodyPr rtlCol="0" anchor="ctr"/>
          <a:lstStyle/>
          <a:p>
            <a:pPr algn="ctr">
              <a:defRPr/>
            </a:pPr>
            <a:r>
              <a:rPr lang="en-US" sz="2400" kern="0">
                <a:solidFill>
                  <a:srgbClr val="000000"/>
                </a:solidFill>
                <a:latin typeface="Cambria"/>
                <a:cs typeface="Arial" charset="0"/>
              </a:rPr>
              <a:t>F*</a:t>
            </a:r>
            <a:endParaRPr lang="en-US" sz="2400" kern="0" baseline="-25000">
              <a:solidFill>
                <a:srgbClr val="000000"/>
              </a:solidFill>
              <a:latin typeface="Cambria"/>
              <a:cs typeface="Arial" charset="0"/>
            </a:endParaRPr>
          </a:p>
        </p:txBody>
      </p:sp>
      <p:sp>
        <p:nvSpPr>
          <p:cNvPr id="29" name="Rectangle 28">
            <a:extLst>
              <a:ext uri="{FF2B5EF4-FFF2-40B4-BE49-F238E27FC236}">
                <a16:creationId xmlns:a16="http://schemas.microsoft.com/office/drawing/2014/main" id="{105116A4-C5B0-4387-87A6-35C84E36ADD2}"/>
              </a:ext>
            </a:extLst>
          </p:cNvPr>
          <p:cNvSpPr/>
          <p:nvPr/>
        </p:nvSpPr>
        <p:spPr>
          <a:xfrm>
            <a:off x="4268722" y="3222625"/>
            <a:ext cx="2064178" cy="508000"/>
          </a:xfrm>
          <a:prstGeom prst="rect">
            <a:avLst/>
          </a:prstGeom>
          <a:solidFill>
            <a:srgbClr val="FFFFFF"/>
          </a:solidFill>
          <a:ln w="25400" cap="flat" cmpd="sng" algn="ctr">
            <a:solidFill>
              <a:srgbClr val="990000"/>
            </a:solidFill>
            <a:prstDash val="solid"/>
          </a:ln>
          <a:effectLst/>
        </p:spPr>
        <p:txBody>
          <a:bodyPr rtlCol="0" anchor="ctr"/>
          <a:lstStyle/>
          <a:p>
            <a:pPr algn="ctr">
              <a:defRPr/>
            </a:pPr>
            <a:r>
              <a:rPr lang="en-US" sz="2000" kern="0">
                <a:solidFill>
                  <a:srgbClr val="000000"/>
                </a:solidFill>
                <a:latin typeface="Cambria"/>
                <a:cs typeface="Arial" charset="0"/>
              </a:rPr>
              <a:t>t = S(k, F)</a:t>
            </a:r>
          </a:p>
        </p:txBody>
      </p:sp>
      <p:sp>
        <p:nvSpPr>
          <p:cNvPr id="30" name="TextBox 29">
            <a:extLst>
              <a:ext uri="{FF2B5EF4-FFF2-40B4-BE49-F238E27FC236}">
                <a16:creationId xmlns:a16="http://schemas.microsoft.com/office/drawing/2014/main" id="{E97A3BD2-3D92-44BA-A1F5-E663CDC051C1}"/>
              </a:ext>
            </a:extLst>
          </p:cNvPr>
          <p:cNvSpPr txBox="1"/>
          <p:nvPr/>
        </p:nvSpPr>
        <p:spPr>
          <a:xfrm>
            <a:off x="4268723" y="1823182"/>
            <a:ext cx="585054" cy="369332"/>
          </a:xfrm>
          <a:prstGeom prst="rect">
            <a:avLst/>
          </a:prstGeom>
          <a:noFill/>
        </p:spPr>
        <p:txBody>
          <a:bodyPr wrap="square" rtlCol="0">
            <a:spAutoFit/>
          </a:bodyPr>
          <a:lstStyle/>
          <a:p>
            <a:pPr>
              <a:defRPr/>
            </a:pPr>
            <a:r>
              <a:rPr lang="en-US" kern="0">
                <a:solidFill>
                  <a:srgbClr val="000000"/>
                </a:solidFill>
                <a:latin typeface="Cambria"/>
                <a:cs typeface="Arial" charset="0"/>
              </a:rPr>
              <a:t>file</a:t>
            </a:r>
          </a:p>
        </p:txBody>
      </p:sp>
      <p:cxnSp>
        <p:nvCxnSpPr>
          <p:cNvPr id="5" name="Straight Arrow Connector 4">
            <a:extLst>
              <a:ext uri="{FF2B5EF4-FFF2-40B4-BE49-F238E27FC236}">
                <a16:creationId xmlns:a16="http://schemas.microsoft.com/office/drawing/2014/main" id="{4963D6C6-2AE5-4B22-B838-B43364E34648}"/>
              </a:ext>
            </a:extLst>
          </p:cNvPr>
          <p:cNvCxnSpPr/>
          <p:nvPr/>
        </p:nvCxnSpPr>
        <p:spPr>
          <a:xfrm>
            <a:off x="2827700" y="2471914"/>
            <a:ext cx="12192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0E58AAF3-19EE-49D7-9A65-FEFB1954310F}"/>
              </a:ext>
            </a:extLst>
          </p:cNvPr>
          <p:cNvPicPr>
            <a:picLocks noChangeAspect="1"/>
          </p:cNvPicPr>
          <p:nvPr/>
        </p:nvPicPr>
        <p:blipFill>
          <a:blip r:embed="rId2"/>
          <a:stretch>
            <a:fillRect/>
          </a:stretch>
        </p:blipFill>
        <p:spPr>
          <a:xfrm>
            <a:off x="3120215" y="1752600"/>
            <a:ext cx="583785" cy="605014"/>
          </a:xfrm>
          <a:prstGeom prst="rect">
            <a:avLst/>
          </a:prstGeom>
        </p:spPr>
      </p:pic>
      <p:pic>
        <p:nvPicPr>
          <p:cNvPr id="31" name="Picture 30">
            <a:extLst>
              <a:ext uri="{FF2B5EF4-FFF2-40B4-BE49-F238E27FC236}">
                <a16:creationId xmlns:a16="http://schemas.microsoft.com/office/drawing/2014/main" id="{A2621665-A524-4815-97F3-8ADF143AE4CB}"/>
              </a:ext>
            </a:extLst>
          </p:cNvPr>
          <p:cNvPicPr>
            <a:picLocks noChangeAspect="1"/>
          </p:cNvPicPr>
          <p:nvPr/>
        </p:nvPicPr>
        <p:blipFill>
          <a:blip r:embed="rId2"/>
          <a:stretch>
            <a:fillRect/>
          </a:stretch>
        </p:blipFill>
        <p:spPr>
          <a:xfrm>
            <a:off x="5735642" y="2002746"/>
            <a:ext cx="356373" cy="369332"/>
          </a:xfrm>
          <a:prstGeom prst="rect">
            <a:avLst/>
          </a:prstGeom>
        </p:spPr>
      </p:pic>
      <p:sp>
        <p:nvSpPr>
          <p:cNvPr id="7" name="Rectangle 6">
            <a:extLst>
              <a:ext uri="{FF2B5EF4-FFF2-40B4-BE49-F238E27FC236}">
                <a16:creationId xmlns:a16="http://schemas.microsoft.com/office/drawing/2014/main" id="{A7FDA52F-1A08-4478-AE20-980EEDBCBF97}"/>
              </a:ext>
            </a:extLst>
          </p:cNvPr>
          <p:cNvSpPr/>
          <p:nvPr/>
        </p:nvSpPr>
        <p:spPr>
          <a:xfrm>
            <a:off x="6447200" y="3340040"/>
            <a:ext cx="2091470" cy="400110"/>
          </a:xfrm>
          <a:prstGeom prst="rect">
            <a:avLst/>
          </a:prstGeom>
        </p:spPr>
        <p:txBody>
          <a:bodyPr wrap="none">
            <a:spAutoFit/>
          </a:bodyPr>
          <a:lstStyle/>
          <a:p>
            <a:r>
              <a:rPr lang="en-GB" sz="2000">
                <a:solidFill>
                  <a:srgbClr val="000000"/>
                </a:solidFill>
                <a:latin typeface="Cambria" panose="02040503050406030204" pitchFamily="18" charset="0"/>
                <a:ea typeface="Cambria" panose="02040503050406030204" pitchFamily="18" charset="0"/>
              </a:rPr>
              <a:t>V(k, F*, t) = False </a:t>
            </a:r>
            <a:endParaRPr lang="vi-VN" sz="2000">
              <a:solidFill>
                <a:srgbClr val="00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32340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left)">
                                      <p:cBhvr>
                                        <p:cTn id="16" dur="500"/>
                                        <p:tgtEl>
                                          <p:spTgt spid="2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left)">
                                      <p:cBhvr>
                                        <p:cTn id="19" dur="500"/>
                                        <p:tgtEl>
                                          <p:spTgt spid="30"/>
                                        </p:tgtEl>
                                      </p:cBhvr>
                                    </p:animEffect>
                                  </p:childTnLst>
                                </p:cTn>
                              </p:par>
                              <p:par>
                                <p:cTn id="20" presetID="22" presetClass="entr" presetSubtype="8" fill="hold"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left)">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9" grpId="0" animBg="1"/>
      <p:bldP spid="30"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3DD31-F894-603D-0D02-71D5416289FD}"/>
              </a:ext>
            </a:extLst>
          </p:cNvPr>
          <p:cNvSpPr>
            <a:spLocks noGrp="1"/>
          </p:cNvSpPr>
          <p:nvPr>
            <p:ph type="title"/>
          </p:nvPr>
        </p:nvSpPr>
        <p:spPr/>
        <p:txBody>
          <a:bodyPr/>
          <a:lstStyle/>
          <a:p>
            <a:r>
              <a:rPr lang="en-GB"/>
              <a:t>Đặc tính của MAC</a:t>
            </a:r>
          </a:p>
        </p:txBody>
      </p:sp>
      <p:sp>
        <p:nvSpPr>
          <p:cNvPr id="3" name="Content Placeholder 2">
            <a:extLst>
              <a:ext uri="{FF2B5EF4-FFF2-40B4-BE49-F238E27FC236}">
                <a16:creationId xmlns:a16="http://schemas.microsoft.com/office/drawing/2014/main" id="{68598036-5C70-AE73-0C2C-A771B59C27A3}"/>
              </a:ext>
            </a:extLst>
          </p:cNvPr>
          <p:cNvSpPr>
            <a:spLocks noGrp="1"/>
          </p:cNvSpPr>
          <p:nvPr>
            <p:ph idx="1"/>
          </p:nvPr>
        </p:nvSpPr>
        <p:spPr>
          <a:xfrm>
            <a:off x="457200" y="1066801"/>
            <a:ext cx="8382000" cy="5110161"/>
          </a:xfrm>
        </p:spPr>
        <p:txBody>
          <a:bodyPr/>
          <a:lstStyle/>
          <a:p>
            <a:r>
              <a:rPr lang="en-GB"/>
              <a:t>Tính xác định: nếu m</a:t>
            </a:r>
            <a:r>
              <a:rPr lang="en-GB" baseline="-25000"/>
              <a:t>1</a:t>
            </a:r>
            <a:r>
              <a:rPr lang="en-GB"/>
              <a:t> = m</a:t>
            </a:r>
            <a:r>
              <a:rPr lang="en-GB" baseline="-25000"/>
              <a:t>2</a:t>
            </a:r>
            <a:r>
              <a:rPr lang="en-GB"/>
              <a:t> </a:t>
            </a:r>
            <a:r>
              <a:rPr lang="en-GB">
                <a:sym typeface="Wingdings" panose="05000000000000000000" pitchFamily="2" charset="2"/>
              </a:rPr>
              <a:t> S(k, m</a:t>
            </a:r>
            <a:r>
              <a:rPr lang="en-GB" baseline="-25000">
                <a:sym typeface="Wingdings" panose="05000000000000000000" pitchFamily="2" charset="2"/>
              </a:rPr>
              <a:t>1</a:t>
            </a:r>
            <a:r>
              <a:rPr lang="en-GB">
                <a:sym typeface="Wingdings" panose="05000000000000000000" pitchFamily="2" charset="2"/>
              </a:rPr>
              <a:t>) = S(k, m</a:t>
            </a:r>
            <a:r>
              <a:rPr lang="en-GB" baseline="-25000">
                <a:sym typeface="Wingdings" panose="05000000000000000000" pitchFamily="2" charset="2"/>
              </a:rPr>
              <a:t>2</a:t>
            </a:r>
            <a:r>
              <a:rPr lang="en-GB">
                <a:sym typeface="Wingdings" panose="05000000000000000000" pitchFamily="2" charset="2"/>
              </a:rPr>
              <a:t>)</a:t>
            </a:r>
            <a:endParaRPr lang="en-GB"/>
          </a:p>
          <a:p>
            <a:r>
              <a:rPr lang="en-GB"/>
              <a:t>Tính đúng đắn: V(k, m, S(k,m)) = True</a:t>
            </a:r>
          </a:p>
          <a:p>
            <a:r>
              <a:rPr lang="en-GB"/>
              <a:t>Tính hiệu quả: tính toán được với mọi m trong thời gian chấp nhận được</a:t>
            </a:r>
          </a:p>
          <a:p>
            <a:r>
              <a:rPr lang="en-GB"/>
              <a:t>Tính an toàn: nếu đối phương không biết k</a:t>
            </a:r>
          </a:p>
          <a:p>
            <a:pPr lvl="1"/>
            <a:r>
              <a:rPr lang="en-GB"/>
              <a:t>Không thể tính được t = S(k, m)</a:t>
            </a:r>
          </a:p>
          <a:p>
            <a:pPr lvl="1"/>
            <a:r>
              <a:rPr lang="en-GB"/>
              <a:t>Với t cho trước, không thể tìm được m sao cho S(k, m) = t</a:t>
            </a:r>
          </a:p>
          <a:p>
            <a:pPr lvl="1"/>
            <a:r>
              <a:rPr lang="en-GB"/>
              <a:t>Không thể tìm được m và m* sao cho S(k, m) = S(k, m*)</a:t>
            </a:r>
          </a:p>
        </p:txBody>
      </p:sp>
      <p:sp>
        <p:nvSpPr>
          <p:cNvPr id="4" name="Slide Number Placeholder 3">
            <a:extLst>
              <a:ext uri="{FF2B5EF4-FFF2-40B4-BE49-F238E27FC236}">
                <a16:creationId xmlns:a16="http://schemas.microsoft.com/office/drawing/2014/main" id="{98AD7309-E135-4533-E453-5252E9027242}"/>
              </a:ext>
            </a:extLst>
          </p:cNvPr>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89944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07153-3B1A-42BD-98C7-837FBD72FB71}"/>
              </a:ext>
            </a:extLst>
          </p:cNvPr>
          <p:cNvSpPr>
            <a:spLocks noGrp="1"/>
          </p:cNvSpPr>
          <p:nvPr>
            <p:ph type="title"/>
          </p:nvPr>
        </p:nvSpPr>
        <p:spPr/>
        <p:txBody>
          <a:bodyPr/>
          <a:lstStyle/>
          <a:p>
            <a:r>
              <a:rPr lang="en-US"/>
              <a:t>An toàn của MAC</a:t>
            </a:r>
            <a:endParaRPr lang="vi-VN"/>
          </a:p>
        </p:txBody>
      </p:sp>
      <p:sp>
        <p:nvSpPr>
          <p:cNvPr id="3" name="Content Placeholder 2">
            <a:extLst>
              <a:ext uri="{FF2B5EF4-FFF2-40B4-BE49-F238E27FC236}">
                <a16:creationId xmlns:a16="http://schemas.microsoft.com/office/drawing/2014/main" id="{976BB025-D3E6-4020-9A8E-305E2E1721F6}"/>
              </a:ext>
            </a:extLst>
          </p:cNvPr>
          <p:cNvSpPr>
            <a:spLocks noGrp="1"/>
          </p:cNvSpPr>
          <p:nvPr>
            <p:ph idx="1"/>
          </p:nvPr>
        </p:nvSpPr>
        <p:spPr>
          <a:xfrm>
            <a:off x="457200" y="4721812"/>
            <a:ext cx="8229600" cy="1361830"/>
          </a:xfrm>
        </p:spPr>
        <p:txBody>
          <a:bodyPr>
            <a:normAutofit fontScale="77500" lnSpcReduction="20000"/>
          </a:bodyPr>
          <a:lstStyle/>
          <a:p>
            <a:pPr>
              <a:lnSpc>
                <a:spcPct val="120000"/>
              </a:lnSpc>
            </a:pPr>
            <a:r>
              <a:rPr lang="en-US"/>
              <a:t>MAC là an toàn nếu với mọi thuật toán tấn công hiệu quả thì xác suất P(b = true) </a:t>
            </a:r>
            <a:r>
              <a:rPr lang="en-GB"/>
              <a:t>≤ </a:t>
            </a:r>
            <a:r>
              <a:rPr lang="en-US"/>
              <a:t>ε</a:t>
            </a:r>
          </a:p>
          <a:p>
            <a:pPr marL="0" indent="0">
              <a:lnSpc>
                <a:spcPct val="120000"/>
              </a:lnSpc>
              <a:buNone/>
            </a:pPr>
            <a:r>
              <a:rPr lang="en-US">
                <a:sym typeface="Wingdings" panose="05000000000000000000" pitchFamily="2" charset="2"/>
              </a:rPr>
              <a:t> kẻ tấn công không thể tạo giá trị t hợp lệ nếu không có khóa k</a:t>
            </a:r>
            <a:endParaRPr lang="vi-VN"/>
          </a:p>
        </p:txBody>
      </p:sp>
      <p:sp>
        <p:nvSpPr>
          <p:cNvPr id="4" name="Slide Number Placeholder 3">
            <a:extLst>
              <a:ext uri="{FF2B5EF4-FFF2-40B4-BE49-F238E27FC236}">
                <a16:creationId xmlns:a16="http://schemas.microsoft.com/office/drawing/2014/main" id="{1E2B4FF3-C5BC-4C50-9ADC-CEC405F0BFBA}"/>
              </a:ext>
            </a:extLst>
          </p:cNvPr>
          <p:cNvSpPr>
            <a:spLocks noGrp="1"/>
          </p:cNvSpPr>
          <p:nvPr>
            <p:ph type="sldNum" sz="quarter" idx="12"/>
          </p:nvPr>
        </p:nvSpPr>
        <p:spPr/>
        <p:txBody>
          <a:bodyPr/>
          <a:lstStyle/>
          <a:p>
            <a:fld id="{B6F15528-21DE-4FAA-801E-634DDDAF4B2B}" type="slidenum">
              <a:rPr lang="en-US" smtClean="0"/>
              <a:pPr/>
              <a:t>14</a:t>
            </a:fld>
            <a:endParaRPr lang="en-US"/>
          </a:p>
        </p:txBody>
      </p:sp>
      <p:sp>
        <p:nvSpPr>
          <p:cNvPr id="15" name="Rounded Rectangle 16">
            <a:extLst>
              <a:ext uri="{FF2B5EF4-FFF2-40B4-BE49-F238E27FC236}">
                <a16:creationId xmlns:a16="http://schemas.microsoft.com/office/drawing/2014/main" id="{97BFC31A-C8CE-476F-A34B-4A31122516F6}"/>
              </a:ext>
            </a:extLst>
          </p:cNvPr>
          <p:cNvSpPr/>
          <p:nvPr/>
        </p:nvSpPr>
        <p:spPr>
          <a:xfrm>
            <a:off x="304800" y="1143000"/>
            <a:ext cx="3048000" cy="2836508"/>
          </a:xfrm>
          <a:prstGeom prst="roundRect">
            <a:avLst>
              <a:gd name="adj" fmla="val 10074"/>
            </a:avLst>
          </a:prstGeom>
          <a:solidFill>
            <a:srgbClr val="FFFFFF"/>
          </a:solidFill>
          <a:ln w="25400" cap="flat" cmpd="sng" algn="ctr">
            <a:solidFill>
              <a:srgbClr val="00709E"/>
            </a:solidFill>
            <a:prstDash val="solid"/>
          </a:ln>
          <a:effectLst/>
        </p:spPr>
        <p:txBody>
          <a:bodyPr wrap="square" lIns="0" tIns="0" rIns="0" bIns="0" rtlCol="0" anchor="t"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1" u="none" strike="noStrike" kern="0" cap="none" spc="0" normalizeH="0" baseline="0" noProof="0">
                <a:ln>
                  <a:noFill/>
                </a:ln>
                <a:solidFill>
                  <a:srgbClr val="000000"/>
                </a:solidFill>
                <a:effectLst/>
                <a:uLnTx/>
                <a:uFillTx/>
              </a:rPr>
              <a:t>Thử thách</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000000"/>
                </a:solidFill>
                <a:effectLst/>
                <a:uLnTx/>
                <a:uFillTx/>
              </a:rPr>
              <a:t>1. Sinh khóa k</a:t>
            </a:r>
            <a:br>
              <a:rPr kumimoji="0" lang="en-US" sz="2000" b="0" i="0" u="none" strike="noStrike" kern="0" cap="none" spc="0" normalizeH="0" baseline="0" noProof="0">
                <a:ln>
                  <a:noFill/>
                </a:ln>
                <a:solidFill>
                  <a:srgbClr val="000000"/>
                </a:solidFill>
                <a:effectLst/>
                <a:uLnTx/>
                <a:uFillTx/>
              </a:rPr>
            </a:br>
            <a:endParaRPr kumimoji="0" lang="en-US" sz="2000" b="0" i="0" u="none" strike="noStrike" kern="0" cap="none" spc="0" normalizeH="0" baseline="0" noProof="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000000"/>
                </a:solidFill>
                <a:effectLst/>
                <a:uLnTx/>
                <a:uFillTx/>
              </a:rPr>
              <a:t>3. Tính t</a:t>
            </a:r>
            <a:r>
              <a:rPr kumimoji="0" lang="en-US" sz="2000" b="0" i="0" u="none" strike="noStrike" kern="0" cap="none" spc="0" normalizeH="0" baseline="-25000" noProof="0">
                <a:ln>
                  <a:noFill/>
                </a:ln>
                <a:solidFill>
                  <a:srgbClr val="000000"/>
                </a:solidFill>
                <a:effectLst/>
                <a:uLnTx/>
                <a:uFillTx/>
              </a:rPr>
              <a:t>i</a:t>
            </a:r>
            <a:r>
              <a:rPr kumimoji="0" lang="en-US" sz="2000" b="0" i="0" u="none" strike="noStrike" kern="0" cap="none" spc="0" normalizeH="0" baseline="0" noProof="0">
                <a:ln>
                  <a:noFill/>
                </a:ln>
                <a:solidFill>
                  <a:srgbClr val="000000"/>
                </a:solidFill>
                <a:effectLst/>
                <a:uLnTx/>
                <a:uFillTx/>
              </a:rPr>
              <a:t> = S(k, m</a:t>
            </a:r>
            <a:r>
              <a:rPr kumimoji="0" lang="en-US" sz="2000" b="0" i="0" u="none" strike="noStrike" kern="0" cap="none" spc="0" normalizeH="0" baseline="-25000" noProof="0">
                <a:ln>
                  <a:noFill/>
                </a:ln>
                <a:solidFill>
                  <a:srgbClr val="000000"/>
                </a:solidFill>
                <a:effectLst/>
                <a:uLnTx/>
                <a:uFillTx/>
              </a:rPr>
              <a:t>i</a:t>
            </a:r>
            <a:r>
              <a:rPr kumimoji="0" lang="en-US" sz="2000" b="0" i="0" u="none" strike="noStrike" kern="0" cap="none" spc="0" normalizeH="0" baseline="0" noProof="0">
                <a:ln>
                  <a:noFill/>
                </a:ln>
                <a:solidFill>
                  <a:srgbClr val="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br>
              <a:rPr kumimoji="0" lang="en-US" sz="2000" b="0" i="0" u="none" strike="noStrike" kern="0" cap="none" spc="0" normalizeH="0" baseline="0" noProof="0">
                <a:ln>
                  <a:noFill/>
                </a:ln>
                <a:solidFill>
                  <a:srgbClr val="000000"/>
                </a:solidFill>
                <a:effectLst/>
                <a:uLnTx/>
                <a:uFillTx/>
              </a:rPr>
            </a:br>
            <a:endParaRPr kumimoji="0" lang="en-US" sz="2000" b="0" i="0" u="none" strike="noStrike" kern="0" cap="none" spc="0" normalizeH="0" baseline="0" noProof="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000" kern="0">
              <a:solidFill>
                <a:srgbClr val="000000"/>
              </a:solidFill>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000000"/>
                </a:solidFill>
                <a:effectLst/>
                <a:uLnTx/>
                <a:uFillTx/>
              </a:rPr>
              <a:t>5. b = V(k, m*, t*) </a:t>
            </a:r>
          </a:p>
        </p:txBody>
      </p:sp>
      <p:sp>
        <p:nvSpPr>
          <p:cNvPr id="16" name="Rounded Rectangle 21">
            <a:extLst>
              <a:ext uri="{FF2B5EF4-FFF2-40B4-BE49-F238E27FC236}">
                <a16:creationId xmlns:a16="http://schemas.microsoft.com/office/drawing/2014/main" id="{5C20B026-EF20-4CAC-B27E-1E529C8588FC}"/>
              </a:ext>
            </a:extLst>
          </p:cNvPr>
          <p:cNvSpPr/>
          <p:nvPr/>
        </p:nvSpPr>
        <p:spPr>
          <a:xfrm>
            <a:off x="5486400" y="1143000"/>
            <a:ext cx="3352800" cy="2836508"/>
          </a:xfrm>
          <a:prstGeom prst="roundRect">
            <a:avLst>
              <a:gd name="adj" fmla="val 10623"/>
            </a:avLst>
          </a:prstGeom>
          <a:solidFill>
            <a:srgbClr val="FFFFFF"/>
          </a:solidFill>
          <a:ln w="25400" cap="flat" cmpd="sng" algn="ctr">
            <a:solidFill>
              <a:srgbClr val="990000"/>
            </a:solidFill>
            <a:prstDash val="solid"/>
          </a:ln>
          <a:effectLst/>
        </p:spPr>
        <p:txBody>
          <a:bodyPr wrap="square" lIns="0" tIns="0" rIns="0" bIns="0" rtlCol="0" anchor="t"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1" u="none" strike="noStrike" kern="0" cap="none" spc="0" normalizeH="0" baseline="0" noProof="0">
                <a:ln>
                  <a:noFill/>
                </a:ln>
                <a:solidFill>
                  <a:srgbClr val="000000"/>
                </a:solidFill>
                <a:effectLst/>
                <a:uLnTx/>
                <a:uFillTx/>
              </a:rPr>
              <a:t>Tấn công</a:t>
            </a:r>
            <a:br>
              <a:rPr kumimoji="0" lang="en-US" sz="2000" b="1" i="1" u="none" strike="noStrike" kern="0" cap="none" spc="0" normalizeH="0" baseline="0" noProof="0">
                <a:ln>
                  <a:noFill/>
                </a:ln>
                <a:solidFill>
                  <a:srgbClr val="000000"/>
                </a:solidFill>
                <a:effectLst/>
                <a:uLnTx/>
                <a:uFillTx/>
              </a:rPr>
            </a:br>
            <a:endParaRPr kumimoji="0" lang="en-US" sz="2000" b="1" i="1" u="none" strike="noStrike" kern="0" cap="none" spc="0" normalizeH="0" baseline="0" noProof="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000000"/>
                </a:solidFill>
                <a:effectLst/>
                <a:uLnTx/>
                <a:uFillTx/>
              </a:rPr>
              <a:t>2. Chọn  m</a:t>
            </a:r>
            <a:r>
              <a:rPr kumimoji="0" lang="en-US" sz="2000" b="0" i="0" u="none" strike="noStrike" kern="0" cap="none" spc="0" normalizeH="0" baseline="-25000" noProof="0">
                <a:ln>
                  <a:noFill/>
                </a:ln>
                <a:solidFill>
                  <a:srgbClr val="000000"/>
                </a:solidFill>
                <a:effectLst/>
                <a:uLnTx/>
                <a:uFillTx/>
              </a:rPr>
              <a:t>1</a:t>
            </a:r>
            <a:r>
              <a:rPr kumimoji="0" lang="en-US" sz="2000" b="0" i="0" u="none" strike="noStrike" kern="0" cap="none" spc="0" normalizeH="0" baseline="0" noProof="0">
                <a:ln>
                  <a:noFill/>
                </a:ln>
                <a:solidFill>
                  <a:srgbClr val="000000"/>
                </a:solidFill>
                <a:effectLst/>
                <a:uLnTx/>
                <a:uFillTx/>
              </a:rPr>
              <a:t>, ..., </a:t>
            </a:r>
            <a:r>
              <a:rPr kumimoji="0" lang="en-US" sz="2000" b="0" i="0" u="none" strike="noStrike" kern="0" cap="none" spc="0" normalizeH="0" baseline="0" noProof="0" err="1">
                <a:ln>
                  <a:noFill/>
                </a:ln>
                <a:solidFill>
                  <a:srgbClr val="000000"/>
                </a:solidFill>
                <a:effectLst/>
                <a:uLnTx/>
                <a:uFillTx/>
              </a:rPr>
              <a:t>m</a:t>
            </a:r>
            <a:r>
              <a:rPr kumimoji="0" lang="en-US" sz="2000" b="0" i="0" u="none" strike="noStrike" kern="0" cap="none" spc="0" normalizeH="0" baseline="-25000" noProof="0" err="1">
                <a:ln>
                  <a:noFill/>
                </a:ln>
                <a:solidFill>
                  <a:srgbClr val="000000"/>
                </a:solidFill>
                <a:effectLst/>
                <a:uLnTx/>
                <a:uFillTx/>
              </a:rPr>
              <a:t>q</a:t>
            </a:r>
            <a:r>
              <a:rPr kumimoji="0" lang="en-US" sz="2000" b="0" i="0" u="none" strike="noStrike" kern="0" cap="none" spc="0" normalizeH="0" baseline="0" noProof="0">
                <a:ln>
                  <a:noFill/>
                </a:ln>
                <a:solidFill>
                  <a:srgbClr val="000000"/>
                </a:solidFill>
                <a:effectLst/>
                <a:uLnTx/>
                <a:uFillTx/>
              </a:rPr>
              <a:t> </a:t>
            </a:r>
            <a:br>
              <a:rPr kumimoji="0" lang="en-US" sz="2000" b="0" i="0" u="none" strike="noStrike" kern="0" cap="none" spc="0" normalizeH="0" baseline="0" noProof="0">
                <a:ln>
                  <a:noFill/>
                </a:ln>
                <a:solidFill>
                  <a:srgbClr val="000000"/>
                </a:solidFill>
                <a:effectLst/>
                <a:uLnTx/>
                <a:uFillTx/>
              </a:rPr>
            </a:br>
            <a:endParaRPr kumimoji="0" lang="en-US" sz="2000" b="0" i="0" u="none" strike="noStrike" kern="0" cap="none" spc="0" normalizeH="0" baseline="0" noProof="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000000"/>
                </a:solidFill>
                <a:effectLst/>
                <a:uLnTx/>
                <a:uFillTx/>
              </a:rPr>
              <a:t>4. Chọn m* và t* sao cho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000000"/>
                </a:solidFill>
                <a:effectLst/>
                <a:uLnTx/>
                <a:uFillTx/>
              </a:rPr>
              <a:t>(m*,t*) </a:t>
            </a:r>
            <a:r>
              <a:rPr lang="en-US" sz="2400">
                <a:sym typeface="Symbol" charset="0"/>
              </a:rPr>
              <a:t></a:t>
            </a:r>
            <a:r>
              <a:rPr lang="en-US" sz="1800">
                <a:sym typeface="Symbol" charset="0"/>
              </a:rPr>
              <a:t> </a:t>
            </a:r>
            <a:r>
              <a:rPr kumimoji="0" lang="en-US" sz="2000" b="0" i="0" u="none" strike="noStrike" kern="0" cap="none" spc="0" normalizeH="0" baseline="0" noProof="0">
                <a:ln>
                  <a:noFill/>
                </a:ln>
                <a:solidFill>
                  <a:srgbClr val="000000"/>
                </a:solidFill>
                <a:effectLst/>
                <a:uLnTx/>
                <a:uFillTx/>
              </a:rPr>
              <a:t>{(m</a:t>
            </a:r>
            <a:r>
              <a:rPr kumimoji="0" lang="en-US" sz="2000" b="0" i="0" u="none" strike="noStrike" kern="0" cap="none" spc="0" normalizeH="0" baseline="-25000" noProof="0">
                <a:ln>
                  <a:noFill/>
                </a:ln>
                <a:solidFill>
                  <a:srgbClr val="000000"/>
                </a:solidFill>
                <a:effectLst/>
                <a:uLnTx/>
                <a:uFillTx/>
              </a:rPr>
              <a:t>1</a:t>
            </a:r>
            <a:r>
              <a:rPr kumimoji="0" lang="en-US" sz="2000" b="0" i="0" u="none" strike="noStrike" kern="0" cap="none" spc="0" normalizeH="0" noProof="0">
                <a:ln>
                  <a:noFill/>
                </a:ln>
                <a:solidFill>
                  <a:srgbClr val="000000"/>
                </a:solidFill>
                <a:effectLst/>
                <a:uLnTx/>
                <a:uFillTx/>
              </a:rPr>
              <a:t>,t</a:t>
            </a:r>
            <a:r>
              <a:rPr kumimoji="0" lang="en-US" sz="2000" b="0" i="0" u="none" strike="noStrike" kern="0" cap="none" spc="0" normalizeH="0" baseline="-25000" noProof="0">
                <a:ln>
                  <a:noFill/>
                </a:ln>
                <a:solidFill>
                  <a:srgbClr val="000000"/>
                </a:solidFill>
                <a:effectLst/>
                <a:uLnTx/>
                <a:uFillTx/>
              </a:rPr>
              <a:t>1</a:t>
            </a:r>
            <a:r>
              <a:rPr kumimoji="0" lang="en-US" sz="2000" b="0" i="0" u="none" strike="noStrike" kern="0" cap="none" spc="0" normalizeH="0" noProof="0">
                <a:ln>
                  <a:noFill/>
                </a:ln>
                <a:solidFill>
                  <a:srgbClr val="000000"/>
                </a:solidFill>
                <a:effectLst/>
                <a:uLnTx/>
                <a:uFillTx/>
              </a:rPr>
              <a:t>)</a:t>
            </a:r>
            <a:r>
              <a:rPr kumimoji="0" lang="en-US" sz="2000" b="0" i="0" u="none" strike="noStrike" kern="0" cap="none" spc="0" normalizeH="0" baseline="0" noProof="0">
                <a:ln>
                  <a:noFill/>
                </a:ln>
                <a:solidFill>
                  <a:srgbClr val="000000"/>
                </a:solidFill>
                <a:effectLst/>
                <a:uLnTx/>
                <a:uFillTx/>
              </a:rPr>
              <a:t>,...,(m</a:t>
            </a:r>
            <a:r>
              <a:rPr kumimoji="0" lang="en-US" sz="2000" b="0" i="0" u="none" strike="noStrike" kern="0" cap="none" spc="0" normalizeH="0" baseline="-25000" noProof="0">
                <a:ln>
                  <a:noFill/>
                </a:ln>
                <a:solidFill>
                  <a:srgbClr val="000000"/>
                </a:solidFill>
                <a:effectLst/>
                <a:uLnTx/>
                <a:uFillTx/>
              </a:rPr>
              <a:t>q</a:t>
            </a:r>
            <a:r>
              <a:rPr kumimoji="0" lang="en-US" sz="2000" b="0" i="0" u="none" strike="noStrike" kern="0" cap="none" spc="0" normalizeH="0" noProof="0">
                <a:ln>
                  <a:noFill/>
                </a:ln>
                <a:solidFill>
                  <a:srgbClr val="000000"/>
                </a:solidFill>
                <a:effectLst/>
                <a:uLnTx/>
                <a:uFillTx/>
              </a:rPr>
              <a:t>,t</a:t>
            </a:r>
            <a:r>
              <a:rPr kumimoji="0" lang="en-US" sz="2000" b="0" i="0" u="none" strike="noStrike" kern="0" cap="none" spc="0" normalizeH="0" baseline="-25000" noProof="0">
                <a:ln>
                  <a:noFill/>
                </a:ln>
                <a:solidFill>
                  <a:srgbClr val="000000"/>
                </a:solidFill>
                <a:effectLst/>
                <a:uLnTx/>
                <a:uFillTx/>
              </a:rPr>
              <a:t>q</a:t>
            </a:r>
            <a:r>
              <a:rPr kumimoji="0" lang="en-US" sz="2000" b="0" i="0" u="none" strike="noStrike" kern="0" cap="none" spc="0" normalizeH="0" noProof="0">
                <a:ln>
                  <a:noFill/>
                </a:ln>
                <a:solidFill>
                  <a:srgbClr val="000000"/>
                </a:solidFill>
                <a:effectLst/>
                <a:uLnTx/>
                <a:uFillTx/>
              </a:rPr>
              <a:t>)</a:t>
            </a:r>
            <a:r>
              <a:rPr lang="en-US" sz="2000" kern="0">
                <a:solidFill>
                  <a:srgbClr val="000000"/>
                </a:solidFill>
              </a:rPr>
              <a:t>}</a:t>
            </a:r>
            <a:endParaRPr kumimoji="0" lang="en-US" sz="2000" b="0" i="0" u="none" strike="noStrike" kern="0" cap="none" spc="0" normalizeH="0" baseline="-25000" noProof="0">
              <a:ln>
                <a:noFill/>
              </a:ln>
              <a:solidFill>
                <a:srgbClr val="000000"/>
              </a:solidFill>
              <a:effectLst/>
              <a:uLnTx/>
              <a:uFillTx/>
            </a:endParaRPr>
          </a:p>
        </p:txBody>
      </p:sp>
      <p:cxnSp>
        <p:nvCxnSpPr>
          <p:cNvPr id="17" name="Straight Arrow Connector 16">
            <a:extLst>
              <a:ext uri="{FF2B5EF4-FFF2-40B4-BE49-F238E27FC236}">
                <a16:creationId xmlns:a16="http://schemas.microsoft.com/office/drawing/2014/main" id="{ABA0DC9E-3C2D-4602-9184-C9CF27A1F11B}"/>
              </a:ext>
            </a:extLst>
          </p:cNvPr>
          <p:cNvCxnSpPr/>
          <p:nvPr/>
        </p:nvCxnSpPr>
        <p:spPr>
          <a:xfrm flipH="1">
            <a:off x="3505200" y="2209800"/>
            <a:ext cx="1828800" cy="0"/>
          </a:xfrm>
          <a:prstGeom prst="straightConnector1">
            <a:avLst/>
          </a:prstGeom>
          <a:noFill/>
          <a:ln w="28575" cap="rnd" cmpd="sng" algn="ctr">
            <a:solidFill>
              <a:srgbClr val="000000"/>
            </a:solidFill>
            <a:prstDash val="solid"/>
            <a:miter lim="800000"/>
            <a:headEnd type="none"/>
            <a:tailEnd type="arrow"/>
          </a:ln>
          <a:effectLst/>
        </p:spPr>
      </p:cxnSp>
      <p:sp>
        <p:nvSpPr>
          <p:cNvPr id="18" name="TextBox 17">
            <a:extLst>
              <a:ext uri="{FF2B5EF4-FFF2-40B4-BE49-F238E27FC236}">
                <a16:creationId xmlns:a16="http://schemas.microsoft.com/office/drawing/2014/main" id="{D4AC2424-FCBB-4A74-BE8F-BAE9D17ED59B}"/>
              </a:ext>
            </a:extLst>
          </p:cNvPr>
          <p:cNvSpPr txBox="1"/>
          <p:nvPr/>
        </p:nvSpPr>
        <p:spPr>
          <a:xfrm>
            <a:off x="3962400" y="1752600"/>
            <a:ext cx="914400" cy="533400"/>
          </a:xfrm>
          <a:prstGeom prst="rect">
            <a:avLst/>
          </a:prstGeom>
        </p:spPr>
        <p:txBody>
          <a:bodyPr vert="horz" wrap="none" lIns="91440" tIns="45720" rIns="91440" bIns="45720" rtlCol="0" anchor="t" anchorCtr="0">
            <a:normAutofit/>
          </a:bodyPr>
          <a:lstStyle/>
          <a:p>
            <a:pPr algn="ctr">
              <a:buFont typeface="Arial"/>
              <a:buNone/>
            </a:pPr>
            <a:r>
              <a:rPr lang="en-US" sz="2000">
                <a:solidFill>
                  <a:srgbClr val="000000"/>
                </a:solidFill>
              </a:rPr>
              <a:t>m</a:t>
            </a:r>
            <a:r>
              <a:rPr lang="en-US" sz="2000" baseline="-25000">
                <a:solidFill>
                  <a:srgbClr val="000000"/>
                </a:solidFill>
              </a:rPr>
              <a:t>1</a:t>
            </a:r>
            <a:r>
              <a:rPr lang="en-US" sz="2000">
                <a:solidFill>
                  <a:srgbClr val="000000"/>
                </a:solidFill>
              </a:rPr>
              <a:t>,...,</a:t>
            </a:r>
            <a:r>
              <a:rPr lang="en-US" sz="2000" err="1">
                <a:solidFill>
                  <a:srgbClr val="000000"/>
                </a:solidFill>
              </a:rPr>
              <a:t>m</a:t>
            </a:r>
            <a:r>
              <a:rPr lang="en-US" sz="2000" baseline="-25000" err="1">
                <a:solidFill>
                  <a:srgbClr val="000000"/>
                </a:solidFill>
              </a:rPr>
              <a:t>q</a:t>
            </a:r>
            <a:endParaRPr lang="en-US" sz="2000" baseline="-25000">
              <a:solidFill>
                <a:srgbClr val="000000"/>
              </a:solidFill>
            </a:endParaRPr>
          </a:p>
        </p:txBody>
      </p:sp>
      <p:cxnSp>
        <p:nvCxnSpPr>
          <p:cNvPr id="19" name="Straight Arrow Connector 18">
            <a:extLst>
              <a:ext uri="{FF2B5EF4-FFF2-40B4-BE49-F238E27FC236}">
                <a16:creationId xmlns:a16="http://schemas.microsoft.com/office/drawing/2014/main" id="{0EE99FDF-3694-4C53-9E31-6D622167C86B}"/>
              </a:ext>
            </a:extLst>
          </p:cNvPr>
          <p:cNvCxnSpPr/>
          <p:nvPr/>
        </p:nvCxnSpPr>
        <p:spPr>
          <a:xfrm flipH="1">
            <a:off x="3505200" y="2760308"/>
            <a:ext cx="1828800" cy="0"/>
          </a:xfrm>
          <a:prstGeom prst="straightConnector1">
            <a:avLst/>
          </a:prstGeom>
          <a:noFill/>
          <a:ln w="28575" cap="rnd" cmpd="sng" algn="ctr">
            <a:solidFill>
              <a:srgbClr val="000000"/>
            </a:solidFill>
            <a:prstDash val="solid"/>
            <a:miter lim="800000"/>
            <a:headEnd type="arrow"/>
            <a:tailEnd type="none"/>
          </a:ln>
          <a:effectLst/>
        </p:spPr>
      </p:cxnSp>
      <p:sp>
        <p:nvSpPr>
          <p:cNvPr id="20" name="TextBox 19">
            <a:extLst>
              <a:ext uri="{FF2B5EF4-FFF2-40B4-BE49-F238E27FC236}">
                <a16:creationId xmlns:a16="http://schemas.microsoft.com/office/drawing/2014/main" id="{3E0878C1-E5AC-4B89-8B11-EFF1F79557A8}"/>
              </a:ext>
            </a:extLst>
          </p:cNvPr>
          <p:cNvSpPr txBox="1"/>
          <p:nvPr/>
        </p:nvSpPr>
        <p:spPr>
          <a:xfrm>
            <a:off x="3962400" y="2379308"/>
            <a:ext cx="914400" cy="381000"/>
          </a:xfrm>
          <a:prstGeom prst="rect">
            <a:avLst/>
          </a:prstGeom>
        </p:spPr>
        <p:txBody>
          <a:bodyPr vert="horz" wrap="none" lIns="91440" tIns="45720" rIns="91440" bIns="45720" rtlCol="0" anchor="t" anchorCtr="0">
            <a:noAutofit/>
          </a:bodyPr>
          <a:lstStyle/>
          <a:p>
            <a:pPr algn="ctr">
              <a:buFont typeface="Arial"/>
              <a:buNone/>
            </a:pPr>
            <a:r>
              <a:rPr lang="en-US" sz="2000">
                <a:solidFill>
                  <a:srgbClr val="000000"/>
                </a:solidFill>
              </a:rPr>
              <a:t>t</a:t>
            </a:r>
            <a:r>
              <a:rPr lang="en-US" sz="2000" baseline="-25000">
                <a:solidFill>
                  <a:srgbClr val="000000"/>
                </a:solidFill>
              </a:rPr>
              <a:t>1</a:t>
            </a:r>
            <a:r>
              <a:rPr lang="en-US" sz="2000">
                <a:solidFill>
                  <a:srgbClr val="000000"/>
                </a:solidFill>
              </a:rPr>
              <a:t>,...,</a:t>
            </a:r>
            <a:r>
              <a:rPr lang="en-US" sz="2000" err="1">
                <a:solidFill>
                  <a:srgbClr val="000000"/>
                </a:solidFill>
              </a:rPr>
              <a:t>t</a:t>
            </a:r>
            <a:r>
              <a:rPr lang="en-US" sz="2000" baseline="-25000" err="1">
                <a:solidFill>
                  <a:srgbClr val="000000"/>
                </a:solidFill>
              </a:rPr>
              <a:t>q</a:t>
            </a:r>
            <a:endParaRPr lang="en-US" sz="2000" baseline="-25000">
              <a:solidFill>
                <a:srgbClr val="000000"/>
              </a:solidFill>
            </a:endParaRPr>
          </a:p>
        </p:txBody>
      </p:sp>
      <p:cxnSp>
        <p:nvCxnSpPr>
          <p:cNvPr id="21" name="Straight Arrow Connector 20">
            <a:extLst>
              <a:ext uri="{FF2B5EF4-FFF2-40B4-BE49-F238E27FC236}">
                <a16:creationId xmlns:a16="http://schemas.microsoft.com/office/drawing/2014/main" id="{845487A5-4B23-4E66-B80E-BD505EC036AE}"/>
              </a:ext>
            </a:extLst>
          </p:cNvPr>
          <p:cNvCxnSpPr/>
          <p:nvPr/>
        </p:nvCxnSpPr>
        <p:spPr>
          <a:xfrm flipH="1">
            <a:off x="3505200" y="3571631"/>
            <a:ext cx="1828800" cy="0"/>
          </a:xfrm>
          <a:prstGeom prst="straightConnector1">
            <a:avLst/>
          </a:prstGeom>
          <a:noFill/>
          <a:ln w="28575" cap="rnd" cmpd="sng" algn="ctr">
            <a:solidFill>
              <a:srgbClr val="000000"/>
            </a:solidFill>
            <a:prstDash val="solid"/>
            <a:miter lim="800000"/>
            <a:headEnd type="none"/>
            <a:tailEnd type="arrow"/>
          </a:ln>
          <a:effectLst/>
        </p:spPr>
      </p:cxnSp>
      <p:sp>
        <p:nvSpPr>
          <p:cNvPr id="22" name="TextBox 21">
            <a:extLst>
              <a:ext uri="{FF2B5EF4-FFF2-40B4-BE49-F238E27FC236}">
                <a16:creationId xmlns:a16="http://schemas.microsoft.com/office/drawing/2014/main" id="{42BE1EC6-4001-4606-AFB2-012BCB6A926B}"/>
              </a:ext>
            </a:extLst>
          </p:cNvPr>
          <p:cNvSpPr txBox="1"/>
          <p:nvPr/>
        </p:nvSpPr>
        <p:spPr>
          <a:xfrm>
            <a:off x="3962400" y="3200400"/>
            <a:ext cx="914400" cy="533400"/>
          </a:xfrm>
          <a:prstGeom prst="rect">
            <a:avLst/>
          </a:prstGeom>
        </p:spPr>
        <p:txBody>
          <a:bodyPr vert="horz" wrap="none" lIns="91440" tIns="45720" rIns="91440" bIns="45720" rtlCol="0" anchor="t" anchorCtr="0">
            <a:normAutofit/>
          </a:bodyPr>
          <a:lstStyle/>
          <a:p>
            <a:pPr algn="ctr">
              <a:buFont typeface="Arial"/>
              <a:buNone/>
            </a:pPr>
            <a:r>
              <a:rPr lang="en-US" sz="2000" err="1">
                <a:solidFill>
                  <a:srgbClr val="000000"/>
                </a:solidFill>
              </a:rPr>
              <a:t>m</a:t>
            </a:r>
            <a:r>
              <a:rPr lang="en-US" sz="2000">
                <a:solidFill>
                  <a:srgbClr val="000000"/>
                </a:solidFill>
              </a:rPr>
              <a:t>, t</a:t>
            </a:r>
            <a:endParaRPr lang="en-US" sz="2000" baseline="-25000">
              <a:solidFill>
                <a:srgbClr val="000000"/>
              </a:solidFill>
            </a:endParaRPr>
          </a:p>
        </p:txBody>
      </p:sp>
      <p:cxnSp>
        <p:nvCxnSpPr>
          <p:cNvPr id="23" name="Straight Arrow Connector 22">
            <a:extLst>
              <a:ext uri="{FF2B5EF4-FFF2-40B4-BE49-F238E27FC236}">
                <a16:creationId xmlns:a16="http://schemas.microsoft.com/office/drawing/2014/main" id="{673C65E0-C7D1-4ED1-B832-B517F7C23B38}"/>
              </a:ext>
            </a:extLst>
          </p:cNvPr>
          <p:cNvCxnSpPr/>
          <p:nvPr/>
        </p:nvCxnSpPr>
        <p:spPr>
          <a:xfrm>
            <a:off x="914400" y="4038600"/>
            <a:ext cx="0" cy="474308"/>
          </a:xfrm>
          <a:prstGeom prst="straightConnector1">
            <a:avLst/>
          </a:prstGeom>
          <a:noFill/>
          <a:ln w="28575" cap="rnd" cmpd="sng" algn="ctr">
            <a:solidFill>
              <a:srgbClr val="000000"/>
            </a:solidFill>
            <a:prstDash val="solid"/>
            <a:miter lim="800000"/>
            <a:headEnd type="none"/>
            <a:tailEnd type="arrow"/>
          </a:ln>
          <a:effectLst/>
        </p:spPr>
      </p:cxnSp>
      <p:sp>
        <p:nvSpPr>
          <p:cNvPr id="24" name="TextBox 23">
            <a:extLst>
              <a:ext uri="{FF2B5EF4-FFF2-40B4-BE49-F238E27FC236}">
                <a16:creationId xmlns:a16="http://schemas.microsoft.com/office/drawing/2014/main" id="{EF19C4FE-033A-44A5-8CE6-1ECDFDE75BBE}"/>
              </a:ext>
            </a:extLst>
          </p:cNvPr>
          <p:cNvSpPr txBox="1"/>
          <p:nvPr/>
        </p:nvSpPr>
        <p:spPr>
          <a:xfrm>
            <a:off x="990600" y="4131908"/>
            <a:ext cx="1527469" cy="307777"/>
          </a:xfrm>
          <a:prstGeom prst="rect">
            <a:avLst/>
          </a:prstGeom>
          <a:noFill/>
        </p:spPr>
        <p:txBody>
          <a:bodyPr wrap="none" lIns="0" tIns="0" rIns="0" bIns="0" rtlCol="0" anchor="t" anchorCtr="0">
            <a:spAutoFit/>
          </a:bodyPr>
          <a:lstStyle/>
          <a:p>
            <a:r>
              <a:rPr lang="en-US" sz="2000">
                <a:solidFill>
                  <a:srgbClr val="000000"/>
                </a:solidFill>
              </a:rPr>
              <a:t>b = {true,false}</a:t>
            </a:r>
          </a:p>
        </p:txBody>
      </p:sp>
    </p:spTree>
    <p:extLst>
      <p:ext uri="{BB962C8B-B14F-4D97-AF65-F5344CB8AC3E}">
        <p14:creationId xmlns:p14="http://schemas.microsoft.com/office/powerpoint/2010/main" val="3967788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E318-F70B-452B-824D-EC93A22261F6}"/>
              </a:ext>
            </a:extLst>
          </p:cNvPr>
          <p:cNvSpPr>
            <a:spLocks noGrp="1"/>
          </p:cNvSpPr>
          <p:nvPr>
            <p:ph type="title"/>
          </p:nvPr>
        </p:nvSpPr>
        <p:spPr/>
        <p:txBody>
          <a:bodyPr/>
          <a:lstStyle/>
          <a:p>
            <a:r>
              <a:rPr lang="en-US"/>
              <a:t>An toàn của MAC</a:t>
            </a:r>
            <a:endParaRPr lang="vi-VN"/>
          </a:p>
        </p:txBody>
      </p:sp>
      <p:sp>
        <p:nvSpPr>
          <p:cNvPr id="3" name="Content Placeholder 2">
            <a:extLst>
              <a:ext uri="{FF2B5EF4-FFF2-40B4-BE49-F238E27FC236}">
                <a16:creationId xmlns:a16="http://schemas.microsoft.com/office/drawing/2014/main" id="{D5933C62-FD1C-4774-9A02-615330DFBD8C}"/>
              </a:ext>
            </a:extLst>
          </p:cNvPr>
          <p:cNvSpPr>
            <a:spLocks noGrp="1"/>
          </p:cNvSpPr>
          <p:nvPr>
            <p:ph idx="1"/>
          </p:nvPr>
        </p:nvSpPr>
        <p:spPr/>
        <p:txBody>
          <a:bodyPr>
            <a:normAutofit/>
          </a:bodyPr>
          <a:lstStyle/>
          <a:p>
            <a:r>
              <a:rPr lang="en-US" sz="2800"/>
              <a:t>MAC còn an toàn không nếu tồn tại thuật toán hiệu quả cho một trong các tình huống sau:</a:t>
            </a:r>
          </a:p>
          <a:p>
            <a:pPr marL="457200" indent="-457200">
              <a:buAutoNum type="arabicParenBoth"/>
            </a:pPr>
            <a:r>
              <a:rPr lang="en-US" sz="2800"/>
              <a:t>Tìm được m* sao cho S(?, m*) = t với t chọn trước</a:t>
            </a:r>
          </a:p>
          <a:p>
            <a:pPr marL="457200" indent="-457200">
              <a:buAutoNum type="arabicParenBoth"/>
            </a:pPr>
            <a:r>
              <a:rPr lang="en-US" sz="2800"/>
              <a:t>Tìm được m* sao cho S(?, m*) = S(?, m) với m chọn trước</a:t>
            </a:r>
          </a:p>
          <a:p>
            <a:pPr marL="457200" indent="-457200">
              <a:buAutoNum type="arabicParenBoth"/>
            </a:pPr>
            <a:r>
              <a:rPr lang="en-US" sz="2800"/>
              <a:t>Tìm được m và m* sao cho S(?, m*) = S(?, m)</a:t>
            </a:r>
          </a:p>
          <a:p>
            <a:r>
              <a:rPr lang="en-US" sz="2800"/>
              <a:t>Hoặc giá trị t có kích thước 10 bit</a:t>
            </a:r>
            <a:endParaRPr lang="vi-VN" sz="2800"/>
          </a:p>
        </p:txBody>
      </p:sp>
      <p:sp>
        <p:nvSpPr>
          <p:cNvPr id="4" name="Slide Number Placeholder 3">
            <a:extLst>
              <a:ext uri="{FF2B5EF4-FFF2-40B4-BE49-F238E27FC236}">
                <a16:creationId xmlns:a16="http://schemas.microsoft.com/office/drawing/2014/main" id="{57139F0B-31C4-4C4F-8241-BB28489287EF}"/>
              </a:ext>
            </a:extLst>
          </p:cNvPr>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693711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515FC-D208-4FF3-B368-06DDE3631EA9}"/>
              </a:ext>
            </a:extLst>
          </p:cNvPr>
          <p:cNvSpPr>
            <a:spLocks noGrp="1"/>
          </p:cNvSpPr>
          <p:nvPr>
            <p:ph type="title"/>
          </p:nvPr>
        </p:nvSpPr>
        <p:spPr/>
        <p:txBody>
          <a:bodyPr/>
          <a:lstStyle/>
          <a:p>
            <a:r>
              <a:rPr lang="en-US"/>
              <a:t>Một ví dụ khác</a:t>
            </a:r>
            <a:endParaRPr lang="vi-VN"/>
          </a:p>
        </p:txBody>
      </p:sp>
      <p:sp>
        <p:nvSpPr>
          <p:cNvPr id="3" name="Content Placeholder 2">
            <a:extLst>
              <a:ext uri="{FF2B5EF4-FFF2-40B4-BE49-F238E27FC236}">
                <a16:creationId xmlns:a16="http://schemas.microsoft.com/office/drawing/2014/main" id="{3688FC40-D373-4E48-8053-2D0FFC659728}"/>
              </a:ext>
            </a:extLst>
          </p:cNvPr>
          <p:cNvSpPr>
            <a:spLocks noGrp="1"/>
          </p:cNvSpPr>
          <p:nvPr>
            <p:ph idx="1"/>
          </p:nvPr>
        </p:nvSpPr>
        <p:spPr>
          <a:xfrm>
            <a:off x="457200" y="990600"/>
            <a:ext cx="8229600" cy="5486400"/>
          </a:xfrm>
        </p:spPr>
        <p:txBody>
          <a:bodyPr/>
          <a:lstStyle/>
          <a:p>
            <a:r>
              <a:rPr lang="en-US"/>
              <a:t>Một hàm MAC được tạo ra như sau:</a:t>
            </a:r>
          </a:p>
          <a:p>
            <a:pPr marL="0" indent="0">
              <a:buNone/>
            </a:pPr>
            <a:r>
              <a:rPr lang="en-US"/>
              <a:t>S’(k, m</a:t>
            </a:r>
            <a:r>
              <a:rPr lang="en-US" baseline="-25000"/>
              <a:t>1</a:t>
            </a:r>
            <a:r>
              <a:rPr lang="en-US"/>
              <a:t> || m</a:t>
            </a:r>
            <a:r>
              <a:rPr lang="en-US" baseline="-25000"/>
              <a:t>2</a:t>
            </a:r>
            <a:r>
              <a:rPr lang="en-US"/>
              <a:t>) = S(k, m</a:t>
            </a:r>
            <a:r>
              <a:rPr lang="en-US" baseline="-25000"/>
              <a:t>1</a:t>
            </a:r>
            <a:r>
              <a:rPr lang="en-US"/>
              <a:t>) || S(k, m</a:t>
            </a:r>
            <a:r>
              <a:rPr lang="en-US" baseline="-25000"/>
              <a:t>2</a:t>
            </a:r>
            <a:r>
              <a:rPr lang="en-US"/>
              <a:t>)</a:t>
            </a:r>
          </a:p>
          <a:p>
            <a:pPr marL="0" indent="0">
              <a:buNone/>
            </a:pPr>
            <a:r>
              <a:rPr lang="en-US"/>
              <a:t>Trong đó S là hàm tạo mã MAC an toàn. S’ có phải là hàm MAC an toàn hay không?</a:t>
            </a:r>
            <a:endParaRPr lang="vi-VN"/>
          </a:p>
        </p:txBody>
      </p:sp>
      <p:sp>
        <p:nvSpPr>
          <p:cNvPr id="4" name="Slide Number Placeholder 3">
            <a:extLst>
              <a:ext uri="{FF2B5EF4-FFF2-40B4-BE49-F238E27FC236}">
                <a16:creationId xmlns:a16="http://schemas.microsoft.com/office/drawing/2014/main" id="{D0D4B2AE-165E-4BC3-B266-DAF459CABDBE}"/>
              </a:ext>
            </a:extLst>
          </p:cNvPr>
          <p:cNvSpPr>
            <a:spLocks noGrp="1"/>
          </p:cNvSpPr>
          <p:nvPr>
            <p:ph type="sldNum" sz="quarter" idx="12"/>
          </p:nvPr>
        </p:nvSpPr>
        <p:spPr/>
        <p:txBody>
          <a:bodyPr/>
          <a:lstStyle/>
          <a:p>
            <a:fld id="{B6F15528-21DE-4FAA-801E-634DDDAF4B2B}" type="slidenum">
              <a:rPr lang="en-US" smtClean="0"/>
              <a:pPr/>
              <a:t>16</a:t>
            </a:fld>
            <a:endParaRPr lang="en-US"/>
          </a:p>
        </p:txBody>
      </p:sp>
      <p:sp>
        <p:nvSpPr>
          <p:cNvPr id="5" name="Rounded Rectangle 16">
            <a:extLst>
              <a:ext uri="{FF2B5EF4-FFF2-40B4-BE49-F238E27FC236}">
                <a16:creationId xmlns:a16="http://schemas.microsoft.com/office/drawing/2014/main" id="{B4B1EEF7-00F4-4766-A11C-D58144C50DEF}"/>
              </a:ext>
            </a:extLst>
          </p:cNvPr>
          <p:cNvSpPr/>
          <p:nvPr/>
        </p:nvSpPr>
        <p:spPr>
          <a:xfrm>
            <a:off x="381000" y="2971800"/>
            <a:ext cx="3048000" cy="2836508"/>
          </a:xfrm>
          <a:prstGeom prst="roundRect">
            <a:avLst>
              <a:gd name="adj" fmla="val 10074"/>
            </a:avLst>
          </a:prstGeom>
          <a:solidFill>
            <a:srgbClr val="FFFFFF"/>
          </a:solidFill>
          <a:ln w="25400" cap="flat" cmpd="sng" algn="ctr">
            <a:solidFill>
              <a:srgbClr val="00709E"/>
            </a:solidFill>
            <a:prstDash val="solid"/>
          </a:ln>
          <a:effectLst/>
        </p:spPr>
        <p:txBody>
          <a:bodyPr wrap="square" lIns="0" tIns="0" rIns="0" bIns="0" rtlCol="0" anchor="t"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1" u="none" strike="noStrike" kern="0" cap="none" spc="0" normalizeH="0" baseline="0" noProof="0">
                <a:ln>
                  <a:noFill/>
                </a:ln>
                <a:solidFill>
                  <a:srgbClr val="000000"/>
                </a:solidFill>
                <a:effectLst/>
                <a:uLnTx/>
                <a:uFillTx/>
              </a:rPr>
              <a:t>Thử thách</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000000"/>
                </a:solidFill>
                <a:effectLst/>
                <a:uLnTx/>
                <a:uFillTx/>
              </a:rPr>
              <a:t>1. Sinh khóa k</a:t>
            </a:r>
            <a:br>
              <a:rPr kumimoji="0" lang="en-US" sz="2000" b="0" i="0" u="none" strike="noStrike" kern="0" cap="none" spc="0" normalizeH="0" baseline="0" noProof="0">
                <a:ln>
                  <a:noFill/>
                </a:ln>
                <a:solidFill>
                  <a:srgbClr val="000000"/>
                </a:solidFill>
                <a:effectLst/>
                <a:uLnTx/>
                <a:uFillTx/>
              </a:rPr>
            </a:br>
            <a:endParaRPr kumimoji="0" lang="en-US" sz="2000" b="0" i="0" u="none" strike="noStrike" kern="0" cap="none" spc="0" normalizeH="0" baseline="0" noProof="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000000"/>
                </a:solidFill>
                <a:effectLst/>
                <a:uLnTx/>
                <a:uFillTx/>
              </a:rPr>
              <a:t>3. Tính t = S’(k, m)</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000000"/>
                </a:solidFill>
                <a:effectLst/>
                <a:uLnTx/>
                <a:uFillTx/>
              </a:rPr>
              <a:t>= S(k, m</a:t>
            </a:r>
            <a:r>
              <a:rPr kumimoji="0" lang="en-US" sz="2000" b="0" i="0" u="none" strike="noStrike" kern="0" cap="none" spc="0" normalizeH="0" baseline="-25000" noProof="0">
                <a:ln>
                  <a:noFill/>
                </a:ln>
                <a:solidFill>
                  <a:srgbClr val="000000"/>
                </a:solidFill>
                <a:effectLst/>
                <a:uLnTx/>
                <a:uFillTx/>
              </a:rPr>
              <a:t>1</a:t>
            </a:r>
            <a:r>
              <a:rPr kumimoji="0" lang="en-US" sz="2000" b="0" i="0" u="none" strike="noStrike" kern="0" cap="none" spc="0" normalizeH="0" baseline="0" noProof="0">
                <a:ln>
                  <a:noFill/>
                </a:ln>
                <a:solidFill>
                  <a:srgbClr val="000000"/>
                </a:solidFill>
                <a:effectLst/>
                <a:uLnTx/>
                <a:uFillTx/>
              </a:rPr>
              <a:t>) || S(k, m</a:t>
            </a:r>
            <a:r>
              <a:rPr kumimoji="0" lang="en-US" sz="2000" b="0" i="0" u="none" strike="noStrike" kern="0" cap="none" spc="0" normalizeH="0" baseline="-25000" noProof="0">
                <a:ln>
                  <a:noFill/>
                </a:ln>
                <a:solidFill>
                  <a:srgbClr val="000000"/>
                </a:solidFill>
                <a:effectLst/>
                <a:uLnTx/>
                <a:uFillTx/>
              </a:rPr>
              <a:t>2</a:t>
            </a:r>
            <a:r>
              <a:rPr kumimoji="0" lang="en-US" sz="2000" b="0" i="0" u="none" strike="noStrike" kern="0" cap="none" spc="0" normalizeH="0" baseline="0" noProof="0">
                <a:ln>
                  <a:noFill/>
                </a:ln>
                <a:solidFill>
                  <a:srgbClr val="000000"/>
                </a:solidFill>
                <a:effectLst/>
                <a:uLnTx/>
                <a:uFillTx/>
              </a:rPr>
              <a:t>)</a:t>
            </a:r>
            <a:endParaRPr lang="en-US" sz="2000" kern="0">
              <a:solidFill>
                <a:srgbClr val="000000"/>
              </a:solidFill>
            </a:endParaRPr>
          </a:p>
          <a:p>
            <a:pPr marL="0" marR="0" lvl="0" indent="0" defTabSz="914400" eaLnBrk="1" fontAlgn="auto" latinLnBrk="0" hangingPunct="1">
              <a:lnSpc>
                <a:spcPct val="100000"/>
              </a:lnSpc>
              <a:spcBef>
                <a:spcPts val="0"/>
              </a:spcBef>
              <a:spcAft>
                <a:spcPts val="0"/>
              </a:spcAft>
              <a:buClrTx/>
              <a:buSzTx/>
              <a:buFontTx/>
              <a:buNone/>
              <a:tabLst/>
              <a:defRPr/>
            </a:pPr>
            <a:r>
              <a:rPr lang="en-US" sz="2000" kern="0">
                <a:solidFill>
                  <a:srgbClr val="000000"/>
                </a:solidFill>
              </a:rPr>
              <a:t>= t</a:t>
            </a:r>
            <a:r>
              <a:rPr lang="en-US" sz="2000" kern="0" baseline="-25000">
                <a:solidFill>
                  <a:srgbClr val="000000"/>
                </a:solidFill>
              </a:rPr>
              <a:t>1</a:t>
            </a:r>
            <a:r>
              <a:rPr lang="en-US" sz="2000" kern="0">
                <a:solidFill>
                  <a:srgbClr val="000000"/>
                </a:solidFill>
              </a:rPr>
              <a:t> || t</a:t>
            </a:r>
            <a:r>
              <a:rPr lang="en-US" sz="2000" kern="0" baseline="-25000">
                <a:solidFill>
                  <a:srgbClr val="000000"/>
                </a:solidFill>
              </a:rPr>
              <a:t>2</a:t>
            </a:r>
            <a:endParaRPr kumimoji="0" lang="en-US" sz="2000" b="0" i="0" u="none" strike="noStrike" kern="0" cap="none" spc="0" normalizeH="0" baseline="-25000" noProof="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000" kern="0">
              <a:solidFill>
                <a:srgbClr val="000000"/>
              </a:solidFill>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000000"/>
                </a:solidFill>
                <a:effectLst/>
                <a:uLnTx/>
                <a:uFillTx/>
              </a:rPr>
              <a:t>5. b = V(k, m*, t*) = true </a:t>
            </a:r>
          </a:p>
        </p:txBody>
      </p:sp>
      <p:sp>
        <p:nvSpPr>
          <p:cNvPr id="6" name="Rounded Rectangle 21">
            <a:extLst>
              <a:ext uri="{FF2B5EF4-FFF2-40B4-BE49-F238E27FC236}">
                <a16:creationId xmlns:a16="http://schemas.microsoft.com/office/drawing/2014/main" id="{792729BD-B6EC-4927-A138-EF7E7070F72A}"/>
              </a:ext>
            </a:extLst>
          </p:cNvPr>
          <p:cNvSpPr/>
          <p:nvPr/>
        </p:nvSpPr>
        <p:spPr>
          <a:xfrm>
            <a:off x="5562600" y="2971800"/>
            <a:ext cx="3352800" cy="2836508"/>
          </a:xfrm>
          <a:prstGeom prst="roundRect">
            <a:avLst>
              <a:gd name="adj" fmla="val 10623"/>
            </a:avLst>
          </a:prstGeom>
          <a:solidFill>
            <a:srgbClr val="FFFFFF"/>
          </a:solidFill>
          <a:ln w="25400" cap="flat" cmpd="sng" algn="ctr">
            <a:solidFill>
              <a:srgbClr val="990000"/>
            </a:solidFill>
            <a:prstDash val="solid"/>
          </a:ln>
          <a:effectLst/>
        </p:spPr>
        <p:txBody>
          <a:bodyPr wrap="square" lIns="0" tIns="0" rIns="0" bIns="0" rtlCol="0" anchor="t"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1" u="none" strike="noStrike" kern="0" cap="none" spc="0" normalizeH="0" baseline="0" noProof="0">
                <a:ln>
                  <a:noFill/>
                </a:ln>
                <a:solidFill>
                  <a:srgbClr val="000000"/>
                </a:solidFill>
                <a:effectLst/>
                <a:uLnTx/>
                <a:uFillTx/>
              </a:rPr>
              <a:t>Tấn công</a:t>
            </a:r>
            <a:br>
              <a:rPr kumimoji="0" lang="en-US" sz="2000" b="1" i="1" u="none" strike="noStrike" kern="0" cap="none" spc="0" normalizeH="0" baseline="0" noProof="0">
                <a:ln>
                  <a:noFill/>
                </a:ln>
                <a:solidFill>
                  <a:srgbClr val="000000"/>
                </a:solidFill>
                <a:effectLst/>
                <a:uLnTx/>
                <a:uFillTx/>
              </a:rPr>
            </a:br>
            <a:endParaRPr kumimoji="0" lang="en-US" sz="2000" b="1" i="1" u="none" strike="noStrike" kern="0" cap="none" spc="0" normalizeH="0" baseline="0" noProof="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000000"/>
                </a:solidFill>
                <a:effectLst/>
                <a:uLnTx/>
                <a:uFillTx/>
              </a:rPr>
              <a:t>2. Chọn  m</a:t>
            </a:r>
            <a:r>
              <a:rPr kumimoji="0" lang="en-US" sz="2000" b="0" i="0" u="none" strike="noStrike" kern="0" cap="none" spc="0" normalizeH="0" baseline="-25000" noProof="0">
                <a:ln>
                  <a:noFill/>
                </a:ln>
                <a:solidFill>
                  <a:srgbClr val="000000"/>
                </a:solidFill>
                <a:effectLst/>
                <a:uLnTx/>
                <a:uFillTx/>
              </a:rPr>
              <a:t> </a:t>
            </a:r>
            <a:r>
              <a:rPr kumimoji="0" lang="en-US" sz="2000" b="0" i="0" u="none" strike="noStrike" kern="0" cap="none" spc="0" normalizeH="0" baseline="30000" noProof="0">
                <a:ln>
                  <a:noFill/>
                </a:ln>
                <a:solidFill>
                  <a:srgbClr val="000000"/>
                </a:solidFill>
                <a:effectLst/>
                <a:uLnTx/>
                <a:uFillTx/>
              </a:rPr>
              <a:t> </a:t>
            </a:r>
            <a:r>
              <a:rPr kumimoji="0" lang="en-US" sz="2000" b="0" i="0" u="none" strike="noStrike" kern="0" cap="none" spc="0" normalizeH="0" noProof="0">
                <a:ln>
                  <a:noFill/>
                </a:ln>
                <a:solidFill>
                  <a:srgbClr val="000000"/>
                </a:solidFill>
                <a:effectLst/>
                <a:uLnTx/>
                <a:uFillTx/>
              </a:rPr>
              <a:t>= m</a:t>
            </a:r>
            <a:r>
              <a:rPr kumimoji="0" lang="en-US" sz="2000" b="0" i="0" u="none" strike="noStrike" kern="0" cap="none" spc="0" normalizeH="0" baseline="-25000" noProof="0">
                <a:ln>
                  <a:noFill/>
                </a:ln>
                <a:solidFill>
                  <a:srgbClr val="000000"/>
                </a:solidFill>
                <a:effectLst/>
                <a:uLnTx/>
                <a:uFillTx/>
              </a:rPr>
              <a:t>1</a:t>
            </a:r>
            <a:r>
              <a:rPr kumimoji="0" lang="en-US" sz="2000" b="0" i="0" u="none" strike="noStrike" kern="0" cap="none" spc="0" normalizeH="0" noProof="0">
                <a:ln>
                  <a:noFill/>
                </a:ln>
                <a:solidFill>
                  <a:srgbClr val="000000"/>
                </a:solidFill>
                <a:effectLst/>
                <a:uLnTx/>
                <a:uFillTx/>
              </a:rPr>
              <a:t> || m</a:t>
            </a:r>
            <a:r>
              <a:rPr kumimoji="0" lang="en-US" sz="2000" b="0" i="0" u="none" strike="noStrike" kern="0" cap="none" spc="0" normalizeH="0" baseline="-25000" noProof="0">
                <a:ln>
                  <a:noFill/>
                </a:ln>
                <a:solidFill>
                  <a:srgbClr val="000000"/>
                </a:solidFill>
                <a:effectLst/>
                <a:uLnTx/>
                <a:uFillTx/>
              </a:rPr>
              <a:t>2</a:t>
            </a:r>
            <a:r>
              <a:rPr kumimoji="0" lang="en-US" sz="2000" b="0" i="0" u="none" strike="noStrike" kern="0" cap="none" spc="0" normalizeH="0" baseline="0" noProof="0">
                <a:ln>
                  <a:noFill/>
                </a:ln>
                <a:solidFill>
                  <a:srgbClr val="000000"/>
                </a:solidFill>
                <a:effectLst/>
                <a:uLnTx/>
                <a:uFillTx/>
              </a:rPr>
              <a:t> </a:t>
            </a:r>
            <a:br>
              <a:rPr kumimoji="0" lang="en-US" sz="2000" b="0" i="0" u="none" strike="noStrike" kern="0" cap="none" spc="0" normalizeH="0" baseline="0" noProof="0">
                <a:ln>
                  <a:noFill/>
                </a:ln>
                <a:solidFill>
                  <a:srgbClr val="000000"/>
                </a:solidFill>
                <a:effectLst/>
                <a:uLnTx/>
                <a:uFillTx/>
              </a:rPr>
            </a:br>
            <a:endParaRPr kumimoji="0" lang="en-US" sz="2000" b="0" i="0" u="none" strike="noStrike" kern="0" cap="none" spc="0" normalizeH="0" baseline="0" noProof="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000000"/>
                </a:solidFill>
                <a:effectLst/>
                <a:uLnTx/>
                <a:uFillTx/>
              </a:rPr>
              <a:t>4. Chọn m* = m</a:t>
            </a:r>
            <a:r>
              <a:rPr kumimoji="0" lang="en-US" sz="2000" b="0" i="0" u="none" strike="noStrike" kern="0" cap="none" spc="0" normalizeH="0" baseline="-25000" noProof="0">
                <a:ln>
                  <a:noFill/>
                </a:ln>
                <a:solidFill>
                  <a:srgbClr val="000000"/>
                </a:solidFill>
                <a:effectLst/>
                <a:uLnTx/>
                <a:uFillTx/>
              </a:rPr>
              <a:t>2</a:t>
            </a:r>
            <a:r>
              <a:rPr kumimoji="0" lang="en-US" sz="2000" b="0" i="0" u="none" strike="noStrike" kern="0" cap="none" spc="0" normalizeH="0" baseline="0" noProof="0">
                <a:ln>
                  <a:noFill/>
                </a:ln>
                <a:solidFill>
                  <a:srgbClr val="000000"/>
                </a:solidFill>
                <a:effectLst/>
                <a:uLnTx/>
                <a:uFillTx/>
              </a:rPr>
              <a:t> || m</a:t>
            </a:r>
            <a:r>
              <a:rPr kumimoji="0" lang="en-US" sz="2000" b="0" i="0" u="none" strike="noStrike" kern="0" cap="none" spc="0" normalizeH="0" baseline="-25000" noProof="0">
                <a:ln>
                  <a:noFill/>
                </a:ln>
                <a:solidFill>
                  <a:srgbClr val="000000"/>
                </a:solidFill>
                <a:effectLst/>
                <a:uLnTx/>
                <a:uFillTx/>
              </a:rPr>
              <a:t>1</a:t>
            </a:r>
          </a:p>
          <a:p>
            <a:pPr marL="0" marR="0" lvl="0" indent="0" defTabSz="914400" eaLnBrk="1" fontAlgn="auto" latinLnBrk="0" hangingPunct="1">
              <a:lnSpc>
                <a:spcPct val="100000"/>
              </a:lnSpc>
              <a:spcBef>
                <a:spcPts val="0"/>
              </a:spcBef>
              <a:spcAft>
                <a:spcPts val="0"/>
              </a:spcAft>
              <a:buClrTx/>
              <a:buSzTx/>
              <a:buFontTx/>
              <a:buNone/>
              <a:tabLst/>
              <a:defRPr/>
            </a:pPr>
            <a:r>
              <a:rPr lang="en-US" sz="2000" kern="0">
                <a:solidFill>
                  <a:srgbClr val="000000"/>
                </a:solidFill>
              </a:rPr>
              <a:t>t* = t</a:t>
            </a:r>
            <a:r>
              <a:rPr lang="en-US" sz="2000" kern="0" baseline="-25000">
                <a:solidFill>
                  <a:srgbClr val="000000"/>
                </a:solidFill>
              </a:rPr>
              <a:t>2</a:t>
            </a:r>
            <a:r>
              <a:rPr lang="en-US" sz="2000" kern="0">
                <a:solidFill>
                  <a:srgbClr val="000000"/>
                </a:solidFill>
              </a:rPr>
              <a:t> || t</a:t>
            </a:r>
            <a:r>
              <a:rPr lang="en-US" sz="2000" kern="0" baseline="-25000">
                <a:solidFill>
                  <a:srgbClr val="000000"/>
                </a:solidFill>
              </a:rPr>
              <a:t>1</a:t>
            </a:r>
            <a:endParaRPr kumimoji="0" lang="en-US" sz="2000" b="0" i="0" u="none" strike="noStrike" kern="0" cap="none" spc="0" normalizeH="0" baseline="-25000" noProof="0">
              <a:ln>
                <a:noFill/>
              </a:ln>
              <a:solidFill>
                <a:srgbClr val="000000"/>
              </a:solidFill>
              <a:effectLst/>
              <a:uLnTx/>
              <a:uFillTx/>
            </a:endParaRPr>
          </a:p>
        </p:txBody>
      </p:sp>
      <p:cxnSp>
        <p:nvCxnSpPr>
          <p:cNvPr id="7" name="Straight Arrow Connector 6">
            <a:extLst>
              <a:ext uri="{FF2B5EF4-FFF2-40B4-BE49-F238E27FC236}">
                <a16:creationId xmlns:a16="http://schemas.microsoft.com/office/drawing/2014/main" id="{5CAB57EB-E7F1-4043-AAAF-5094E9BC92C1}"/>
              </a:ext>
            </a:extLst>
          </p:cNvPr>
          <p:cNvCxnSpPr/>
          <p:nvPr/>
        </p:nvCxnSpPr>
        <p:spPr>
          <a:xfrm flipH="1">
            <a:off x="3581400" y="4038600"/>
            <a:ext cx="1828800" cy="0"/>
          </a:xfrm>
          <a:prstGeom prst="straightConnector1">
            <a:avLst/>
          </a:prstGeom>
          <a:noFill/>
          <a:ln w="28575" cap="rnd" cmpd="sng" algn="ctr">
            <a:solidFill>
              <a:srgbClr val="000000"/>
            </a:solidFill>
            <a:prstDash val="solid"/>
            <a:miter lim="800000"/>
            <a:headEnd type="none"/>
            <a:tailEnd type="arrow"/>
          </a:ln>
          <a:effectLst/>
        </p:spPr>
      </p:cxnSp>
      <p:sp>
        <p:nvSpPr>
          <p:cNvPr id="8" name="TextBox 7">
            <a:extLst>
              <a:ext uri="{FF2B5EF4-FFF2-40B4-BE49-F238E27FC236}">
                <a16:creationId xmlns:a16="http://schemas.microsoft.com/office/drawing/2014/main" id="{6FE0B03A-E09A-4591-8D0B-72585FB3EEBF}"/>
              </a:ext>
            </a:extLst>
          </p:cNvPr>
          <p:cNvSpPr txBox="1"/>
          <p:nvPr/>
        </p:nvSpPr>
        <p:spPr>
          <a:xfrm>
            <a:off x="4038600" y="3581400"/>
            <a:ext cx="914400" cy="533400"/>
          </a:xfrm>
          <a:prstGeom prst="rect">
            <a:avLst/>
          </a:prstGeom>
        </p:spPr>
        <p:txBody>
          <a:bodyPr vert="horz" wrap="none" lIns="91440" tIns="45720" rIns="91440" bIns="45720" rtlCol="0" anchor="t" anchorCtr="0">
            <a:normAutofit/>
          </a:bodyPr>
          <a:lstStyle/>
          <a:p>
            <a:pPr algn="ctr">
              <a:buFont typeface="Arial"/>
              <a:buNone/>
            </a:pPr>
            <a:r>
              <a:rPr lang="en-US" sz="2000">
                <a:solidFill>
                  <a:srgbClr val="000000"/>
                </a:solidFill>
              </a:rPr>
              <a:t>m</a:t>
            </a:r>
            <a:endParaRPr lang="en-US" sz="2000" baseline="-25000">
              <a:solidFill>
                <a:srgbClr val="000000"/>
              </a:solidFill>
            </a:endParaRPr>
          </a:p>
        </p:txBody>
      </p:sp>
      <p:cxnSp>
        <p:nvCxnSpPr>
          <p:cNvPr id="9" name="Straight Arrow Connector 8">
            <a:extLst>
              <a:ext uri="{FF2B5EF4-FFF2-40B4-BE49-F238E27FC236}">
                <a16:creationId xmlns:a16="http://schemas.microsoft.com/office/drawing/2014/main" id="{31FBF112-FF39-472B-966A-8DD98410CC9E}"/>
              </a:ext>
            </a:extLst>
          </p:cNvPr>
          <p:cNvCxnSpPr/>
          <p:nvPr/>
        </p:nvCxnSpPr>
        <p:spPr>
          <a:xfrm flipH="1">
            <a:off x="3581400" y="4589108"/>
            <a:ext cx="1828800" cy="0"/>
          </a:xfrm>
          <a:prstGeom prst="straightConnector1">
            <a:avLst/>
          </a:prstGeom>
          <a:noFill/>
          <a:ln w="28575" cap="rnd" cmpd="sng" algn="ctr">
            <a:solidFill>
              <a:srgbClr val="000000"/>
            </a:solidFill>
            <a:prstDash val="solid"/>
            <a:miter lim="800000"/>
            <a:headEnd type="arrow"/>
            <a:tailEnd type="none"/>
          </a:ln>
          <a:effectLst/>
        </p:spPr>
      </p:cxnSp>
      <p:sp>
        <p:nvSpPr>
          <p:cNvPr id="10" name="TextBox 9">
            <a:extLst>
              <a:ext uri="{FF2B5EF4-FFF2-40B4-BE49-F238E27FC236}">
                <a16:creationId xmlns:a16="http://schemas.microsoft.com/office/drawing/2014/main" id="{17134DFF-868F-4809-8099-A244CE488A21}"/>
              </a:ext>
            </a:extLst>
          </p:cNvPr>
          <p:cNvSpPr txBox="1"/>
          <p:nvPr/>
        </p:nvSpPr>
        <p:spPr>
          <a:xfrm>
            <a:off x="4038600" y="4208108"/>
            <a:ext cx="914400" cy="381000"/>
          </a:xfrm>
          <a:prstGeom prst="rect">
            <a:avLst/>
          </a:prstGeom>
        </p:spPr>
        <p:txBody>
          <a:bodyPr vert="horz" wrap="none" lIns="91440" tIns="45720" rIns="91440" bIns="45720" rtlCol="0" anchor="t" anchorCtr="0">
            <a:noAutofit/>
          </a:bodyPr>
          <a:lstStyle/>
          <a:p>
            <a:pPr algn="ctr">
              <a:buFont typeface="Arial"/>
              <a:buNone/>
            </a:pPr>
            <a:r>
              <a:rPr lang="en-US" sz="2000">
                <a:solidFill>
                  <a:srgbClr val="000000"/>
                </a:solidFill>
              </a:rPr>
              <a:t>t</a:t>
            </a:r>
            <a:endParaRPr lang="en-US" sz="2000" baseline="-25000">
              <a:solidFill>
                <a:srgbClr val="000000"/>
              </a:solidFill>
            </a:endParaRPr>
          </a:p>
        </p:txBody>
      </p:sp>
      <p:cxnSp>
        <p:nvCxnSpPr>
          <p:cNvPr id="11" name="Straight Arrow Connector 10">
            <a:extLst>
              <a:ext uri="{FF2B5EF4-FFF2-40B4-BE49-F238E27FC236}">
                <a16:creationId xmlns:a16="http://schemas.microsoft.com/office/drawing/2014/main" id="{F40B2BFE-C0FD-458D-9BD1-99810A3F7355}"/>
              </a:ext>
            </a:extLst>
          </p:cNvPr>
          <p:cNvCxnSpPr/>
          <p:nvPr/>
        </p:nvCxnSpPr>
        <p:spPr>
          <a:xfrm flipH="1">
            <a:off x="3581400" y="5400431"/>
            <a:ext cx="1828800" cy="0"/>
          </a:xfrm>
          <a:prstGeom prst="straightConnector1">
            <a:avLst/>
          </a:prstGeom>
          <a:noFill/>
          <a:ln w="28575" cap="rnd" cmpd="sng" algn="ctr">
            <a:solidFill>
              <a:srgbClr val="000000"/>
            </a:solidFill>
            <a:prstDash val="solid"/>
            <a:miter lim="800000"/>
            <a:headEnd type="none"/>
            <a:tailEnd type="arrow"/>
          </a:ln>
          <a:effectLst/>
        </p:spPr>
      </p:cxnSp>
      <p:sp>
        <p:nvSpPr>
          <p:cNvPr id="12" name="TextBox 11">
            <a:extLst>
              <a:ext uri="{FF2B5EF4-FFF2-40B4-BE49-F238E27FC236}">
                <a16:creationId xmlns:a16="http://schemas.microsoft.com/office/drawing/2014/main" id="{48C51743-2D25-48BE-93DE-9C3BD6D07620}"/>
              </a:ext>
            </a:extLst>
          </p:cNvPr>
          <p:cNvSpPr txBox="1"/>
          <p:nvPr/>
        </p:nvSpPr>
        <p:spPr>
          <a:xfrm>
            <a:off x="4038600" y="5029200"/>
            <a:ext cx="914400" cy="533400"/>
          </a:xfrm>
          <a:prstGeom prst="rect">
            <a:avLst/>
          </a:prstGeom>
        </p:spPr>
        <p:txBody>
          <a:bodyPr vert="horz" wrap="none" lIns="91440" tIns="45720" rIns="91440" bIns="45720" rtlCol="0" anchor="t" anchorCtr="0">
            <a:normAutofit/>
          </a:bodyPr>
          <a:lstStyle/>
          <a:p>
            <a:pPr algn="ctr">
              <a:buFont typeface="Arial"/>
              <a:buNone/>
            </a:pPr>
            <a:r>
              <a:rPr lang="en-US" sz="2000">
                <a:solidFill>
                  <a:srgbClr val="000000"/>
                </a:solidFill>
              </a:rPr>
              <a:t>m*, t*</a:t>
            </a:r>
            <a:endParaRPr lang="en-US" sz="2000" baseline="-25000">
              <a:solidFill>
                <a:srgbClr val="000000"/>
              </a:solidFill>
            </a:endParaRPr>
          </a:p>
        </p:txBody>
      </p:sp>
    </p:spTree>
    <p:extLst>
      <p:ext uri="{BB962C8B-B14F-4D97-AF65-F5344CB8AC3E}">
        <p14:creationId xmlns:p14="http://schemas.microsoft.com/office/powerpoint/2010/main" val="2161678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10"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4785E-B15C-F2DF-16A4-9B538997641A}"/>
              </a:ext>
            </a:extLst>
          </p:cNvPr>
          <p:cNvSpPr>
            <a:spLocks noGrp="1"/>
          </p:cNvSpPr>
          <p:nvPr>
            <p:ph type="title"/>
          </p:nvPr>
        </p:nvSpPr>
        <p:spPr/>
        <p:txBody>
          <a:bodyPr/>
          <a:lstStyle/>
          <a:p>
            <a:r>
              <a:rPr lang="en-GB"/>
              <a:t>MAC cung cấp dịch vụ nào?</a:t>
            </a:r>
          </a:p>
        </p:txBody>
      </p:sp>
      <p:sp>
        <p:nvSpPr>
          <p:cNvPr id="3" name="Content Placeholder 2">
            <a:extLst>
              <a:ext uri="{FF2B5EF4-FFF2-40B4-BE49-F238E27FC236}">
                <a16:creationId xmlns:a16="http://schemas.microsoft.com/office/drawing/2014/main" id="{76985AA4-BB7B-83CF-A80C-5DF3D85E7ED6}"/>
              </a:ext>
            </a:extLst>
          </p:cNvPr>
          <p:cNvSpPr>
            <a:spLocks noGrp="1"/>
          </p:cNvSpPr>
          <p:nvPr>
            <p:ph idx="1"/>
          </p:nvPr>
        </p:nvSpPr>
        <p:spPr/>
        <p:txBody>
          <a:bodyPr/>
          <a:lstStyle/>
          <a:p>
            <a:r>
              <a:rPr lang="en-GB"/>
              <a:t>Toàn vẹn: đối phương không thể thay đổi bản tin mà không bị phát hiện</a:t>
            </a:r>
          </a:p>
          <a:p>
            <a:r>
              <a:rPr lang="en-GB"/>
              <a:t>Xác thực danh tính: Nếu Alice nhận được một bản tin có mã MAC hợp lệ với khóa bí mật đã chia sẻ với Bob thì Alice có thể xác định được người tạo bản tin là Bob</a:t>
            </a:r>
          </a:p>
          <a:p>
            <a:r>
              <a:rPr lang="en-GB"/>
              <a:t>Không có khả năng chống từ chối: Bob không có cách nào thuyết phục được với bên thứ ba rằng Alice là người tạo bản tin</a:t>
            </a:r>
          </a:p>
          <a:p>
            <a:r>
              <a:rPr lang="en-GB"/>
              <a:t>Không có khả năng giữ bí mật:</a:t>
            </a:r>
          </a:p>
          <a:p>
            <a:pPr lvl="1"/>
            <a:r>
              <a:rPr lang="en-GB"/>
              <a:t>Nếu khóa tạo MAC không thay đổi, kẻ tấn công có thêm thông tin về bản tin gốc</a:t>
            </a:r>
          </a:p>
        </p:txBody>
      </p:sp>
      <p:sp>
        <p:nvSpPr>
          <p:cNvPr id="4" name="Slide Number Placeholder 3">
            <a:extLst>
              <a:ext uri="{FF2B5EF4-FFF2-40B4-BE49-F238E27FC236}">
                <a16:creationId xmlns:a16="http://schemas.microsoft.com/office/drawing/2014/main" id="{7846B2C9-90FB-60A1-2AC3-193F00E4C666}"/>
              </a:ext>
            </a:extLst>
          </p:cNvPr>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699452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Xây dựng MAC: CBC-MAC</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5" name="Rectangle 40"/>
          <p:cNvSpPr>
            <a:spLocks noChangeArrowheads="1"/>
          </p:cNvSpPr>
          <p:nvPr/>
        </p:nvSpPr>
        <p:spPr bwMode="auto">
          <a:xfrm>
            <a:off x="752484" y="1443593"/>
            <a:ext cx="6629400" cy="717550"/>
          </a:xfrm>
          <a:prstGeom prst="rect">
            <a:avLst/>
          </a:prstGeom>
          <a:solidFill>
            <a:srgbClr val="92D050"/>
          </a:solidFill>
          <a:ln w="9525">
            <a:solidFill>
              <a:schemeClr val="tx1"/>
            </a:solidFill>
            <a:miter lim="800000"/>
            <a:headEnd/>
            <a:tailEnd/>
          </a:ln>
        </p:spPr>
        <p:txBody>
          <a:bodyPr wrap="none" anchor="ctr"/>
          <a:lstStyle/>
          <a:p>
            <a:endParaRPr lang="en-US"/>
          </a:p>
        </p:txBody>
      </p:sp>
      <p:sp>
        <p:nvSpPr>
          <p:cNvPr id="7" name="Rectangle 4"/>
          <p:cNvSpPr>
            <a:spLocks noChangeArrowheads="1"/>
          </p:cNvSpPr>
          <p:nvPr/>
        </p:nvSpPr>
        <p:spPr bwMode="auto">
          <a:xfrm>
            <a:off x="1209684" y="3059668"/>
            <a:ext cx="914400" cy="838200"/>
          </a:xfrm>
          <a:prstGeom prst="rect">
            <a:avLst/>
          </a:prstGeom>
          <a:solidFill>
            <a:srgbClr val="F7C793"/>
          </a:solidFill>
          <a:ln w="9525">
            <a:solidFill>
              <a:schemeClr val="tx1"/>
            </a:solidFill>
            <a:miter lim="800000"/>
            <a:headEnd/>
            <a:tailEnd/>
          </a:ln>
        </p:spPr>
        <p:txBody>
          <a:bodyPr wrap="none" anchor="ctr"/>
          <a:lstStyle/>
          <a:p>
            <a:pPr algn="ctr"/>
            <a:r>
              <a:rPr lang="en-US" sz="2000">
                <a:latin typeface="Arial" charset="0"/>
              </a:rPr>
              <a:t>Mã</a:t>
            </a:r>
          </a:p>
          <a:p>
            <a:pPr algn="ctr"/>
            <a:r>
              <a:rPr lang="en-US" sz="2000">
                <a:latin typeface="Arial" charset="0"/>
              </a:rPr>
              <a:t>hóa</a:t>
            </a:r>
            <a:endParaRPr lang="en-US">
              <a:latin typeface="Arial" charset="0"/>
              <a:sym typeface="Symbol" pitchFamily="18" charset="2"/>
            </a:endParaRPr>
          </a:p>
        </p:txBody>
      </p:sp>
      <p:sp>
        <p:nvSpPr>
          <p:cNvPr id="8" name="Rectangle 5"/>
          <p:cNvSpPr>
            <a:spLocks noChangeArrowheads="1"/>
          </p:cNvSpPr>
          <p:nvPr/>
        </p:nvSpPr>
        <p:spPr bwMode="auto">
          <a:xfrm>
            <a:off x="2886084" y="3059668"/>
            <a:ext cx="914400" cy="838200"/>
          </a:xfrm>
          <a:prstGeom prst="rect">
            <a:avLst/>
          </a:prstGeom>
          <a:solidFill>
            <a:srgbClr val="F7C793"/>
          </a:solidFill>
          <a:ln w="9525">
            <a:solidFill>
              <a:schemeClr val="tx1"/>
            </a:solidFill>
            <a:miter lim="800000"/>
            <a:headEnd/>
            <a:tailEnd/>
          </a:ln>
        </p:spPr>
        <p:txBody>
          <a:bodyPr wrap="none" anchor="ctr"/>
          <a:lstStyle/>
          <a:p>
            <a:pPr lvl="0" algn="ctr"/>
            <a:r>
              <a:rPr lang="en-US" sz="2000">
                <a:solidFill>
                  <a:srgbClr val="292934"/>
                </a:solidFill>
                <a:latin typeface="Arial" charset="0"/>
              </a:rPr>
              <a:t>Mã</a:t>
            </a:r>
          </a:p>
          <a:p>
            <a:pPr lvl="0" algn="ctr"/>
            <a:r>
              <a:rPr lang="en-US" sz="2000">
                <a:solidFill>
                  <a:srgbClr val="292934"/>
                </a:solidFill>
                <a:latin typeface="Arial" charset="0"/>
              </a:rPr>
              <a:t>hóa</a:t>
            </a:r>
            <a:endParaRPr lang="en-US">
              <a:solidFill>
                <a:srgbClr val="292934"/>
              </a:solidFill>
              <a:latin typeface="Arial" charset="0"/>
              <a:sym typeface="Symbol" pitchFamily="18" charset="2"/>
            </a:endParaRPr>
          </a:p>
        </p:txBody>
      </p:sp>
      <p:sp>
        <p:nvSpPr>
          <p:cNvPr id="9" name="Rectangle 6"/>
          <p:cNvSpPr>
            <a:spLocks noChangeArrowheads="1"/>
          </p:cNvSpPr>
          <p:nvPr/>
        </p:nvSpPr>
        <p:spPr bwMode="auto">
          <a:xfrm>
            <a:off x="6086484" y="3059668"/>
            <a:ext cx="914400" cy="838200"/>
          </a:xfrm>
          <a:prstGeom prst="rect">
            <a:avLst/>
          </a:prstGeom>
          <a:solidFill>
            <a:srgbClr val="F7C793"/>
          </a:solidFill>
          <a:ln w="9525">
            <a:solidFill>
              <a:schemeClr val="tx1"/>
            </a:solidFill>
            <a:miter lim="800000"/>
            <a:headEnd/>
            <a:tailEnd/>
          </a:ln>
        </p:spPr>
        <p:txBody>
          <a:bodyPr wrap="none" anchor="ctr"/>
          <a:lstStyle/>
          <a:p>
            <a:pPr lvl="0" algn="ctr"/>
            <a:r>
              <a:rPr lang="en-US" sz="2000">
                <a:solidFill>
                  <a:srgbClr val="292934"/>
                </a:solidFill>
                <a:latin typeface="Arial" charset="0"/>
              </a:rPr>
              <a:t>Mã</a:t>
            </a:r>
          </a:p>
          <a:p>
            <a:pPr lvl="0" algn="ctr"/>
            <a:r>
              <a:rPr lang="en-US" sz="2000">
                <a:solidFill>
                  <a:srgbClr val="292934"/>
                </a:solidFill>
                <a:latin typeface="Arial" charset="0"/>
              </a:rPr>
              <a:t>hóa</a:t>
            </a:r>
            <a:endParaRPr lang="en-US">
              <a:solidFill>
                <a:srgbClr val="292934"/>
              </a:solidFill>
              <a:latin typeface="Arial" charset="0"/>
              <a:sym typeface="Symbol" pitchFamily="18" charset="2"/>
            </a:endParaRPr>
          </a:p>
        </p:txBody>
      </p:sp>
      <p:sp>
        <p:nvSpPr>
          <p:cNvPr id="10" name="Rectangle 7"/>
          <p:cNvSpPr>
            <a:spLocks noChangeArrowheads="1"/>
          </p:cNvSpPr>
          <p:nvPr/>
        </p:nvSpPr>
        <p:spPr bwMode="auto">
          <a:xfrm>
            <a:off x="904884" y="1611868"/>
            <a:ext cx="1524000" cy="381000"/>
          </a:xfrm>
          <a:prstGeom prst="rect">
            <a:avLst/>
          </a:prstGeom>
          <a:solidFill>
            <a:srgbClr val="F7C793"/>
          </a:solidFill>
          <a:ln w="9525">
            <a:solidFill>
              <a:schemeClr val="tx1"/>
            </a:solidFill>
            <a:miter lim="800000"/>
            <a:headEnd/>
            <a:tailEnd/>
          </a:ln>
        </p:spPr>
        <p:txBody>
          <a:bodyPr wrap="none" anchor="ctr"/>
          <a:lstStyle/>
          <a:p>
            <a:pPr algn="ctr"/>
            <a:r>
              <a:rPr lang="en-US" sz="1800">
                <a:latin typeface="Arial" charset="0"/>
              </a:rPr>
              <a:t>m[1]</a:t>
            </a:r>
          </a:p>
        </p:txBody>
      </p:sp>
      <p:sp>
        <p:nvSpPr>
          <p:cNvPr id="11" name="Rectangle 8"/>
          <p:cNvSpPr>
            <a:spLocks noChangeArrowheads="1"/>
          </p:cNvSpPr>
          <p:nvPr/>
        </p:nvSpPr>
        <p:spPr bwMode="auto">
          <a:xfrm>
            <a:off x="2428884" y="1611868"/>
            <a:ext cx="1676400" cy="381000"/>
          </a:xfrm>
          <a:prstGeom prst="rect">
            <a:avLst/>
          </a:prstGeom>
          <a:solidFill>
            <a:srgbClr val="F7C793"/>
          </a:solidFill>
          <a:ln w="9525">
            <a:solidFill>
              <a:schemeClr val="tx1"/>
            </a:solidFill>
            <a:miter lim="800000"/>
            <a:headEnd/>
            <a:tailEnd/>
          </a:ln>
        </p:spPr>
        <p:txBody>
          <a:bodyPr wrap="none" anchor="ctr"/>
          <a:lstStyle/>
          <a:p>
            <a:pPr algn="ctr"/>
            <a:r>
              <a:rPr lang="en-US" sz="1800">
                <a:latin typeface="Arial" charset="0"/>
              </a:rPr>
              <a:t>m[2]</a:t>
            </a:r>
          </a:p>
        </p:txBody>
      </p:sp>
      <p:sp>
        <p:nvSpPr>
          <p:cNvPr id="12" name="Rectangle 9"/>
          <p:cNvSpPr>
            <a:spLocks noChangeArrowheads="1"/>
          </p:cNvSpPr>
          <p:nvPr/>
        </p:nvSpPr>
        <p:spPr bwMode="auto">
          <a:xfrm>
            <a:off x="4105284" y="1611868"/>
            <a:ext cx="1600200" cy="381000"/>
          </a:xfrm>
          <a:prstGeom prst="rect">
            <a:avLst/>
          </a:prstGeom>
          <a:solidFill>
            <a:srgbClr val="F7C793"/>
          </a:solidFill>
          <a:ln w="9525">
            <a:solidFill>
              <a:schemeClr val="tx1"/>
            </a:solidFill>
            <a:miter lim="800000"/>
            <a:headEnd/>
            <a:tailEnd/>
          </a:ln>
        </p:spPr>
        <p:txBody>
          <a:bodyPr wrap="none" anchor="ctr"/>
          <a:lstStyle/>
          <a:p>
            <a:pPr algn="ctr"/>
            <a:r>
              <a:rPr lang="en-US" sz="1800">
                <a:latin typeface="Arial" charset="0"/>
              </a:rPr>
              <a:t>…</a:t>
            </a:r>
          </a:p>
        </p:txBody>
      </p:sp>
      <p:sp>
        <p:nvSpPr>
          <p:cNvPr id="13" name="Rectangle 10"/>
          <p:cNvSpPr>
            <a:spLocks noChangeArrowheads="1"/>
          </p:cNvSpPr>
          <p:nvPr/>
        </p:nvSpPr>
        <p:spPr bwMode="auto">
          <a:xfrm>
            <a:off x="5705484" y="1611868"/>
            <a:ext cx="1524000" cy="381000"/>
          </a:xfrm>
          <a:prstGeom prst="rect">
            <a:avLst/>
          </a:prstGeom>
          <a:solidFill>
            <a:srgbClr val="F7C793"/>
          </a:solidFill>
          <a:ln w="9525">
            <a:solidFill>
              <a:schemeClr val="tx1"/>
            </a:solidFill>
            <a:miter lim="800000"/>
            <a:headEnd/>
            <a:tailEnd/>
          </a:ln>
        </p:spPr>
        <p:txBody>
          <a:bodyPr wrap="none" anchor="ctr"/>
          <a:lstStyle/>
          <a:p>
            <a:pPr algn="ctr"/>
            <a:r>
              <a:rPr lang="en-US" sz="1800">
                <a:latin typeface="Arial" charset="0"/>
              </a:rPr>
              <a:t>m[L]</a:t>
            </a:r>
          </a:p>
        </p:txBody>
      </p:sp>
      <p:sp>
        <p:nvSpPr>
          <p:cNvPr id="15" name="Text Box 12"/>
          <p:cNvSpPr txBox="1">
            <a:spLocks noChangeArrowheads="1"/>
          </p:cNvSpPr>
          <p:nvPr/>
        </p:nvSpPr>
        <p:spPr bwMode="auto">
          <a:xfrm>
            <a:off x="1398597" y="2251631"/>
            <a:ext cx="4968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pPr eaLnBrk="1" hangingPunct="1"/>
            <a:r>
              <a:rPr lang="en-US" sz="3200">
                <a:latin typeface="Arial" charset="0"/>
                <a:sym typeface="Symbol" pitchFamily="18" charset="2"/>
              </a:rPr>
              <a:t></a:t>
            </a:r>
          </a:p>
        </p:txBody>
      </p:sp>
      <p:sp>
        <p:nvSpPr>
          <p:cNvPr id="16" name="Text Box 13"/>
          <p:cNvSpPr txBox="1">
            <a:spLocks noChangeArrowheads="1"/>
          </p:cNvSpPr>
          <p:nvPr/>
        </p:nvSpPr>
        <p:spPr bwMode="auto">
          <a:xfrm>
            <a:off x="6248400" y="2251631"/>
            <a:ext cx="4968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pPr eaLnBrk="1" hangingPunct="1"/>
            <a:r>
              <a:rPr lang="en-US" sz="3200">
                <a:latin typeface="Arial" charset="0"/>
                <a:sym typeface="Symbol" pitchFamily="18" charset="2"/>
              </a:rPr>
              <a:t></a:t>
            </a:r>
          </a:p>
        </p:txBody>
      </p:sp>
      <p:sp>
        <p:nvSpPr>
          <p:cNvPr id="17" name="Text Box 14"/>
          <p:cNvSpPr txBox="1">
            <a:spLocks noChangeArrowheads="1"/>
          </p:cNvSpPr>
          <p:nvPr/>
        </p:nvSpPr>
        <p:spPr bwMode="auto">
          <a:xfrm>
            <a:off x="3114684" y="2251631"/>
            <a:ext cx="4968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pPr eaLnBrk="1" hangingPunct="1"/>
            <a:r>
              <a:rPr lang="en-US" sz="3200">
                <a:latin typeface="Arial" charset="0"/>
                <a:sym typeface="Symbol" pitchFamily="18" charset="2"/>
              </a:rPr>
              <a:t></a:t>
            </a:r>
          </a:p>
        </p:txBody>
      </p:sp>
      <p:sp>
        <p:nvSpPr>
          <p:cNvPr id="18" name="Line 15"/>
          <p:cNvSpPr>
            <a:spLocks noChangeShapeType="1"/>
          </p:cNvSpPr>
          <p:nvPr/>
        </p:nvSpPr>
        <p:spPr bwMode="auto">
          <a:xfrm>
            <a:off x="1635134" y="1992868"/>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 name="Line 16"/>
          <p:cNvSpPr>
            <a:spLocks noChangeShapeType="1"/>
          </p:cNvSpPr>
          <p:nvPr/>
        </p:nvSpPr>
        <p:spPr bwMode="auto">
          <a:xfrm>
            <a:off x="3343284" y="2024618"/>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 name="Line 17"/>
          <p:cNvSpPr>
            <a:spLocks noChangeShapeType="1"/>
          </p:cNvSpPr>
          <p:nvPr/>
        </p:nvSpPr>
        <p:spPr bwMode="auto">
          <a:xfrm>
            <a:off x="6477000" y="1992868"/>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 name="Line 18"/>
          <p:cNvSpPr>
            <a:spLocks noChangeShapeType="1"/>
          </p:cNvSpPr>
          <p:nvPr/>
        </p:nvSpPr>
        <p:spPr bwMode="auto">
          <a:xfrm>
            <a:off x="3343284" y="2678668"/>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 name="Line 19"/>
          <p:cNvSpPr>
            <a:spLocks noChangeShapeType="1"/>
          </p:cNvSpPr>
          <p:nvPr/>
        </p:nvSpPr>
        <p:spPr bwMode="auto">
          <a:xfrm>
            <a:off x="6477000" y="2678668"/>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 name="Line 20"/>
          <p:cNvSpPr>
            <a:spLocks noChangeShapeType="1"/>
          </p:cNvSpPr>
          <p:nvPr/>
        </p:nvSpPr>
        <p:spPr bwMode="auto">
          <a:xfrm>
            <a:off x="1590684" y="2678668"/>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 name="Freeform 23"/>
          <p:cNvSpPr>
            <a:spLocks/>
          </p:cNvSpPr>
          <p:nvPr/>
        </p:nvSpPr>
        <p:spPr bwMode="auto">
          <a:xfrm>
            <a:off x="1590684" y="2526268"/>
            <a:ext cx="1600200" cy="1676400"/>
          </a:xfrm>
          <a:custGeom>
            <a:avLst/>
            <a:gdLst>
              <a:gd name="T0" fmla="*/ 0 w 1008"/>
              <a:gd name="T1" fmla="*/ 2147483647 h 1056"/>
              <a:gd name="T2" fmla="*/ 2147483647 w 1008"/>
              <a:gd name="T3" fmla="*/ 2147483647 h 1056"/>
              <a:gd name="T4" fmla="*/ 2147483647 w 1008"/>
              <a:gd name="T5" fmla="*/ 0 h 1056"/>
              <a:gd name="T6" fmla="*/ 2147483647 w 1008"/>
              <a:gd name="T7" fmla="*/ 0 h 1056"/>
              <a:gd name="T8" fmla="*/ 0 60000 65536"/>
              <a:gd name="T9" fmla="*/ 0 60000 65536"/>
              <a:gd name="T10" fmla="*/ 0 60000 65536"/>
              <a:gd name="T11" fmla="*/ 0 60000 65536"/>
              <a:gd name="T12" fmla="*/ 0 w 1008"/>
              <a:gd name="T13" fmla="*/ 0 h 1056"/>
              <a:gd name="T14" fmla="*/ 1008 w 1008"/>
              <a:gd name="T15" fmla="*/ 1056 h 1056"/>
            </a:gdLst>
            <a:ahLst/>
            <a:cxnLst>
              <a:cxn ang="T8">
                <a:pos x="T0" y="T1"/>
              </a:cxn>
              <a:cxn ang="T9">
                <a:pos x="T2" y="T3"/>
              </a:cxn>
              <a:cxn ang="T10">
                <a:pos x="T4" y="T5"/>
              </a:cxn>
              <a:cxn ang="T11">
                <a:pos x="T6" y="T7"/>
              </a:cxn>
            </a:cxnLst>
            <a:rect l="T12" t="T13" r="T14" b="T15"/>
            <a:pathLst>
              <a:path w="1008" h="1056">
                <a:moveTo>
                  <a:pt x="0" y="1056"/>
                </a:moveTo>
                <a:lnTo>
                  <a:pt x="576" y="1056"/>
                </a:lnTo>
                <a:lnTo>
                  <a:pt x="576" y="0"/>
                </a:lnTo>
                <a:lnTo>
                  <a:pt x="1008" y="0"/>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Line 24"/>
          <p:cNvSpPr>
            <a:spLocks noChangeShapeType="1"/>
          </p:cNvSpPr>
          <p:nvPr/>
        </p:nvSpPr>
        <p:spPr bwMode="auto">
          <a:xfrm>
            <a:off x="3343284" y="3897868"/>
            <a:ext cx="0" cy="304800"/>
          </a:xfrm>
          <a:prstGeom prst="line">
            <a:avLst/>
          </a:prstGeom>
          <a:noFill/>
          <a:ln w="952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en-US"/>
          </a:p>
        </p:txBody>
      </p:sp>
      <p:sp>
        <p:nvSpPr>
          <p:cNvPr id="29" name="Freeform 26"/>
          <p:cNvSpPr>
            <a:spLocks/>
          </p:cNvSpPr>
          <p:nvPr/>
        </p:nvSpPr>
        <p:spPr bwMode="auto">
          <a:xfrm>
            <a:off x="3343284" y="2526268"/>
            <a:ext cx="1600200" cy="1676400"/>
          </a:xfrm>
          <a:custGeom>
            <a:avLst/>
            <a:gdLst>
              <a:gd name="T0" fmla="*/ 0 w 1008"/>
              <a:gd name="T1" fmla="*/ 2147483647 h 1056"/>
              <a:gd name="T2" fmla="*/ 2147483647 w 1008"/>
              <a:gd name="T3" fmla="*/ 2147483647 h 1056"/>
              <a:gd name="T4" fmla="*/ 2147483647 w 1008"/>
              <a:gd name="T5" fmla="*/ 0 h 1056"/>
              <a:gd name="T6" fmla="*/ 2147483647 w 1008"/>
              <a:gd name="T7" fmla="*/ 0 h 1056"/>
              <a:gd name="T8" fmla="*/ 0 60000 65536"/>
              <a:gd name="T9" fmla="*/ 0 60000 65536"/>
              <a:gd name="T10" fmla="*/ 0 60000 65536"/>
              <a:gd name="T11" fmla="*/ 0 60000 65536"/>
              <a:gd name="T12" fmla="*/ 0 w 1008"/>
              <a:gd name="T13" fmla="*/ 0 h 1056"/>
              <a:gd name="T14" fmla="*/ 1008 w 1008"/>
              <a:gd name="T15" fmla="*/ 1056 h 1056"/>
            </a:gdLst>
            <a:ahLst/>
            <a:cxnLst>
              <a:cxn ang="T8">
                <a:pos x="T0" y="T1"/>
              </a:cxn>
              <a:cxn ang="T9">
                <a:pos x="T2" y="T3"/>
              </a:cxn>
              <a:cxn ang="T10">
                <a:pos x="T4" y="T5"/>
              </a:cxn>
              <a:cxn ang="T11">
                <a:pos x="T6" y="T7"/>
              </a:cxn>
            </a:cxnLst>
            <a:rect l="T12" t="T13" r="T14" b="T15"/>
            <a:pathLst>
              <a:path w="1008" h="1056">
                <a:moveTo>
                  <a:pt x="0" y="1056"/>
                </a:moveTo>
                <a:lnTo>
                  <a:pt x="576" y="1056"/>
                </a:lnTo>
                <a:lnTo>
                  <a:pt x="576" y="0"/>
                </a:lnTo>
                <a:lnTo>
                  <a:pt x="1008" y="0"/>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Freeform 27"/>
          <p:cNvSpPr>
            <a:spLocks/>
          </p:cNvSpPr>
          <p:nvPr/>
        </p:nvSpPr>
        <p:spPr bwMode="auto">
          <a:xfrm>
            <a:off x="4800600" y="2542142"/>
            <a:ext cx="1581150" cy="1660525"/>
          </a:xfrm>
          <a:custGeom>
            <a:avLst/>
            <a:gdLst>
              <a:gd name="T0" fmla="*/ 0 w 1008"/>
              <a:gd name="T1" fmla="*/ 2147483647 h 1056"/>
              <a:gd name="T2" fmla="*/ 2147483647 w 1008"/>
              <a:gd name="T3" fmla="*/ 2147483647 h 1056"/>
              <a:gd name="T4" fmla="*/ 2147483647 w 1008"/>
              <a:gd name="T5" fmla="*/ 0 h 1056"/>
              <a:gd name="T6" fmla="*/ 2147483647 w 1008"/>
              <a:gd name="T7" fmla="*/ 0 h 1056"/>
              <a:gd name="T8" fmla="*/ 0 60000 65536"/>
              <a:gd name="T9" fmla="*/ 0 60000 65536"/>
              <a:gd name="T10" fmla="*/ 0 60000 65536"/>
              <a:gd name="T11" fmla="*/ 0 60000 65536"/>
              <a:gd name="T12" fmla="*/ 0 w 1008"/>
              <a:gd name="T13" fmla="*/ 0 h 1056"/>
              <a:gd name="T14" fmla="*/ 1008 w 1008"/>
              <a:gd name="T15" fmla="*/ 1056 h 1056"/>
            </a:gdLst>
            <a:ahLst/>
            <a:cxnLst>
              <a:cxn ang="T8">
                <a:pos x="T0" y="T1"/>
              </a:cxn>
              <a:cxn ang="T9">
                <a:pos x="T2" y="T3"/>
              </a:cxn>
              <a:cxn ang="T10">
                <a:pos x="T4" y="T5"/>
              </a:cxn>
              <a:cxn ang="T11">
                <a:pos x="T6" y="T7"/>
              </a:cxn>
            </a:cxnLst>
            <a:rect l="T12" t="T13" r="T14" b="T15"/>
            <a:pathLst>
              <a:path w="1008" h="1056">
                <a:moveTo>
                  <a:pt x="0" y="1056"/>
                </a:moveTo>
                <a:lnTo>
                  <a:pt x="576" y="1056"/>
                </a:lnTo>
                <a:lnTo>
                  <a:pt x="576" y="0"/>
                </a:lnTo>
                <a:lnTo>
                  <a:pt x="1008" y="0"/>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 name="Line 32"/>
          <p:cNvSpPr>
            <a:spLocks noChangeShapeType="1"/>
          </p:cNvSpPr>
          <p:nvPr/>
        </p:nvSpPr>
        <p:spPr bwMode="auto">
          <a:xfrm>
            <a:off x="6542097" y="3897868"/>
            <a:ext cx="1587"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 name="Line 24"/>
          <p:cNvSpPr>
            <a:spLocks noChangeShapeType="1"/>
          </p:cNvSpPr>
          <p:nvPr/>
        </p:nvSpPr>
        <p:spPr bwMode="auto">
          <a:xfrm>
            <a:off x="1583757" y="3897868"/>
            <a:ext cx="0" cy="304800"/>
          </a:xfrm>
          <a:prstGeom prst="line">
            <a:avLst/>
          </a:prstGeom>
          <a:noFill/>
          <a:ln w="952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en-US"/>
          </a:p>
        </p:txBody>
      </p:sp>
      <p:grpSp>
        <p:nvGrpSpPr>
          <p:cNvPr id="43" name="Group 42"/>
          <p:cNvGrpSpPr/>
          <p:nvPr/>
        </p:nvGrpSpPr>
        <p:grpSpPr>
          <a:xfrm>
            <a:off x="657243" y="3124200"/>
            <a:ext cx="609600" cy="400110"/>
            <a:chOff x="1828800" y="4114800"/>
            <a:chExt cx="609600" cy="400110"/>
          </a:xfrm>
        </p:grpSpPr>
        <p:sp>
          <p:nvSpPr>
            <p:cNvPr id="44" name="Line 15"/>
            <p:cNvSpPr>
              <a:spLocks noChangeShapeType="1"/>
            </p:cNvSpPr>
            <p:nvPr/>
          </p:nvSpPr>
          <p:spPr bwMode="auto">
            <a:xfrm flipV="1">
              <a:off x="2057400" y="44958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 name="TextBox 44"/>
            <p:cNvSpPr txBox="1"/>
            <p:nvPr/>
          </p:nvSpPr>
          <p:spPr>
            <a:xfrm>
              <a:off x="1828800" y="4114800"/>
              <a:ext cx="609600" cy="400110"/>
            </a:xfrm>
            <a:prstGeom prst="rect">
              <a:avLst/>
            </a:prstGeom>
            <a:noFill/>
          </p:spPr>
          <p:txBody>
            <a:bodyPr wrap="square" rtlCol="0">
              <a:spAutoFit/>
            </a:bodyPr>
            <a:lstStyle/>
            <a:p>
              <a:r>
                <a:rPr lang="en-GB" sz="2000" b="1"/>
                <a:t>k</a:t>
              </a:r>
              <a:r>
                <a:rPr lang="en-GB" sz="2000" b="1" baseline="-25000"/>
                <a:t>1</a:t>
              </a:r>
              <a:endParaRPr lang="en-GB" sz="2000" b="1"/>
            </a:p>
          </p:txBody>
        </p:sp>
      </p:grpSp>
      <p:grpSp>
        <p:nvGrpSpPr>
          <p:cNvPr id="46" name="Group 45"/>
          <p:cNvGrpSpPr/>
          <p:nvPr/>
        </p:nvGrpSpPr>
        <p:grpSpPr>
          <a:xfrm>
            <a:off x="2514600" y="3124200"/>
            <a:ext cx="609600" cy="400110"/>
            <a:chOff x="1990716" y="4114800"/>
            <a:chExt cx="609600" cy="400110"/>
          </a:xfrm>
        </p:grpSpPr>
        <p:sp>
          <p:nvSpPr>
            <p:cNvPr id="47" name="Line 15"/>
            <p:cNvSpPr>
              <a:spLocks noChangeShapeType="1"/>
            </p:cNvSpPr>
            <p:nvPr/>
          </p:nvSpPr>
          <p:spPr bwMode="auto">
            <a:xfrm flipV="1">
              <a:off x="2057400" y="44958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 name="TextBox 47"/>
            <p:cNvSpPr txBox="1"/>
            <p:nvPr/>
          </p:nvSpPr>
          <p:spPr>
            <a:xfrm>
              <a:off x="1990716" y="4114800"/>
              <a:ext cx="609600" cy="400110"/>
            </a:xfrm>
            <a:prstGeom prst="rect">
              <a:avLst/>
            </a:prstGeom>
            <a:noFill/>
          </p:spPr>
          <p:txBody>
            <a:bodyPr wrap="square" rtlCol="0">
              <a:spAutoFit/>
            </a:bodyPr>
            <a:lstStyle/>
            <a:p>
              <a:r>
                <a:rPr lang="en-GB" sz="2000" b="1"/>
                <a:t>k</a:t>
              </a:r>
              <a:r>
                <a:rPr lang="en-GB" sz="2000" b="1" baseline="-25000"/>
                <a:t>1</a:t>
              </a:r>
              <a:endParaRPr lang="en-GB" sz="2000" b="1"/>
            </a:p>
          </p:txBody>
        </p:sp>
      </p:grpSp>
      <p:grpSp>
        <p:nvGrpSpPr>
          <p:cNvPr id="52" name="Group 51"/>
          <p:cNvGrpSpPr/>
          <p:nvPr/>
        </p:nvGrpSpPr>
        <p:grpSpPr>
          <a:xfrm>
            <a:off x="5715000" y="3124200"/>
            <a:ext cx="609600" cy="400110"/>
            <a:chOff x="1981200" y="4114800"/>
            <a:chExt cx="609600" cy="400110"/>
          </a:xfrm>
        </p:grpSpPr>
        <p:sp>
          <p:nvSpPr>
            <p:cNvPr id="53" name="Line 15"/>
            <p:cNvSpPr>
              <a:spLocks noChangeShapeType="1"/>
            </p:cNvSpPr>
            <p:nvPr/>
          </p:nvSpPr>
          <p:spPr bwMode="auto">
            <a:xfrm flipV="1">
              <a:off x="2057400" y="44958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 name="TextBox 53"/>
            <p:cNvSpPr txBox="1"/>
            <p:nvPr/>
          </p:nvSpPr>
          <p:spPr>
            <a:xfrm>
              <a:off x="1981200" y="4114800"/>
              <a:ext cx="609600" cy="400110"/>
            </a:xfrm>
            <a:prstGeom prst="rect">
              <a:avLst/>
            </a:prstGeom>
            <a:noFill/>
          </p:spPr>
          <p:txBody>
            <a:bodyPr wrap="square" rtlCol="0">
              <a:spAutoFit/>
            </a:bodyPr>
            <a:lstStyle/>
            <a:p>
              <a:r>
                <a:rPr lang="en-GB" sz="2000" b="1"/>
                <a:t>k</a:t>
              </a:r>
              <a:r>
                <a:rPr lang="en-GB" sz="2000" b="1" baseline="-25000"/>
                <a:t>1</a:t>
              </a:r>
              <a:endParaRPr lang="en-GB" sz="2000" b="1"/>
            </a:p>
          </p:txBody>
        </p:sp>
      </p:grpSp>
      <p:sp>
        <p:nvSpPr>
          <p:cNvPr id="62" name="TextBox 61"/>
          <p:cNvSpPr txBox="1"/>
          <p:nvPr/>
        </p:nvSpPr>
        <p:spPr>
          <a:xfrm>
            <a:off x="1895484" y="4507468"/>
            <a:ext cx="2743200" cy="461665"/>
          </a:xfrm>
          <a:prstGeom prst="rect">
            <a:avLst/>
          </a:prstGeom>
          <a:noFill/>
        </p:spPr>
        <p:txBody>
          <a:bodyPr wrap="square" rtlCol="0">
            <a:spAutoFit/>
          </a:bodyPr>
          <a:lstStyle/>
          <a:p>
            <a:r>
              <a:rPr lang="en-GB" sz="2400"/>
              <a:t>k = (k</a:t>
            </a:r>
            <a:r>
              <a:rPr lang="en-GB" sz="2400" baseline="-25000"/>
              <a:t>1</a:t>
            </a:r>
            <a:r>
              <a:rPr lang="en-GB" sz="2400"/>
              <a:t>, k</a:t>
            </a:r>
            <a:r>
              <a:rPr lang="en-GB" sz="2400" baseline="-25000"/>
              <a:t>2</a:t>
            </a:r>
            <a:r>
              <a:rPr lang="en-GB" sz="2400"/>
              <a:t>)</a:t>
            </a:r>
            <a:endParaRPr lang="en-GB"/>
          </a:p>
        </p:txBody>
      </p:sp>
      <p:sp>
        <p:nvSpPr>
          <p:cNvPr id="24" name="Rectangle 23">
            <a:extLst>
              <a:ext uri="{FF2B5EF4-FFF2-40B4-BE49-F238E27FC236}">
                <a16:creationId xmlns:a16="http://schemas.microsoft.com/office/drawing/2014/main" id="{C9B15419-6075-4FDD-98CE-4DBF2571EDF5}"/>
              </a:ext>
            </a:extLst>
          </p:cNvPr>
          <p:cNvSpPr/>
          <p:nvPr/>
        </p:nvSpPr>
        <p:spPr>
          <a:xfrm>
            <a:off x="533400" y="1219200"/>
            <a:ext cx="6924683" cy="3124200"/>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3" name="TextBox 62">
            <a:extLst>
              <a:ext uri="{FF2B5EF4-FFF2-40B4-BE49-F238E27FC236}">
                <a16:creationId xmlns:a16="http://schemas.microsoft.com/office/drawing/2014/main" id="{A90F2433-9B9E-4717-A64B-76026AE456EC}"/>
              </a:ext>
            </a:extLst>
          </p:cNvPr>
          <p:cNvSpPr txBox="1"/>
          <p:nvPr/>
        </p:nvSpPr>
        <p:spPr>
          <a:xfrm>
            <a:off x="7519995" y="2526271"/>
            <a:ext cx="1219200" cy="400110"/>
          </a:xfrm>
          <a:prstGeom prst="rect">
            <a:avLst/>
          </a:prstGeom>
          <a:noFill/>
        </p:spPr>
        <p:txBody>
          <a:bodyPr wrap="square" rtlCol="0">
            <a:spAutoFit/>
          </a:bodyPr>
          <a:lstStyle/>
          <a:p>
            <a:r>
              <a:rPr lang="en-US" sz="2000">
                <a:solidFill>
                  <a:srgbClr val="0070C0"/>
                </a:solidFill>
              </a:rPr>
              <a:t>rawCBC</a:t>
            </a:r>
            <a:endParaRPr lang="vi-VN">
              <a:solidFill>
                <a:srgbClr val="0070C0"/>
              </a:solidFill>
            </a:endParaRPr>
          </a:p>
        </p:txBody>
      </p:sp>
      <p:sp>
        <p:nvSpPr>
          <p:cNvPr id="3" name="TextBox 2">
            <a:extLst>
              <a:ext uri="{FF2B5EF4-FFF2-40B4-BE49-F238E27FC236}">
                <a16:creationId xmlns:a16="http://schemas.microsoft.com/office/drawing/2014/main" id="{261F811E-6744-DB1C-C62C-C8FDF765FFE1}"/>
              </a:ext>
            </a:extLst>
          </p:cNvPr>
          <p:cNvSpPr txBox="1"/>
          <p:nvPr/>
        </p:nvSpPr>
        <p:spPr>
          <a:xfrm>
            <a:off x="6584017" y="5629408"/>
            <a:ext cx="760413" cy="369332"/>
          </a:xfrm>
          <a:prstGeom prst="rect">
            <a:avLst/>
          </a:prstGeom>
          <a:noFill/>
        </p:spPr>
        <p:txBody>
          <a:bodyPr wrap="square" rtlCol="0">
            <a:spAutoFit/>
          </a:bodyPr>
          <a:lstStyle/>
          <a:p>
            <a:r>
              <a:rPr lang="en-GB" b="1"/>
              <a:t>t</a:t>
            </a:r>
          </a:p>
        </p:txBody>
      </p:sp>
      <p:sp>
        <p:nvSpPr>
          <p:cNvPr id="6" name="Rectangle 6">
            <a:extLst>
              <a:ext uri="{FF2B5EF4-FFF2-40B4-BE49-F238E27FC236}">
                <a16:creationId xmlns:a16="http://schemas.microsoft.com/office/drawing/2014/main" id="{6B7EDE85-E654-CF90-5C24-78CAB306B688}"/>
              </a:ext>
            </a:extLst>
          </p:cNvPr>
          <p:cNvSpPr>
            <a:spLocks noChangeArrowheads="1"/>
          </p:cNvSpPr>
          <p:nvPr/>
        </p:nvSpPr>
        <p:spPr bwMode="auto">
          <a:xfrm>
            <a:off x="6086484" y="4507468"/>
            <a:ext cx="914400" cy="838200"/>
          </a:xfrm>
          <a:prstGeom prst="rect">
            <a:avLst/>
          </a:prstGeom>
          <a:solidFill>
            <a:srgbClr val="F7C793"/>
          </a:solidFill>
          <a:ln w="9525">
            <a:solidFill>
              <a:schemeClr val="tx1"/>
            </a:solidFill>
            <a:miter lim="800000"/>
            <a:headEnd/>
            <a:tailEnd/>
          </a:ln>
        </p:spPr>
        <p:txBody>
          <a:bodyPr wrap="none" anchor="ctr"/>
          <a:lstStyle/>
          <a:p>
            <a:pPr lvl="0" algn="ctr"/>
            <a:r>
              <a:rPr lang="en-US" sz="2000">
                <a:solidFill>
                  <a:srgbClr val="292934"/>
                </a:solidFill>
                <a:latin typeface="Arial" charset="0"/>
              </a:rPr>
              <a:t>Mã</a:t>
            </a:r>
          </a:p>
          <a:p>
            <a:pPr lvl="0" algn="ctr"/>
            <a:r>
              <a:rPr lang="en-US" sz="2000">
                <a:solidFill>
                  <a:srgbClr val="292934"/>
                </a:solidFill>
                <a:latin typeface="Arial" charset="0"/>
              </a:rPr>
              <a:t>hóa</a:t>
            </a:r>
            <a:endParaRPr lang="en-US">
              <a:solidFill>
                <a:srgbClr val="292934"/>
              </a:solidFill>
              <a:latin typeface="Arial" charset="0"/>
              <a:sym typeface="Symbol" pitchFamily="18" charset="2"/>
            </a:endParaRPr>
          </a:p>
        </p:txBody>
      </p:sp>
      <p:grpSp>
        <p:nvGrpSpPr>
          <p:cNvPr id="14" name="Group 13">
            <a:extLst>
              <a:ext uri="{FF2B5EF4-FFF2-40B4-BE49-F238E27FC236}">
                <a16:creationId xmlns:a16="http://schemas.microsoft.com/office/drawing/2014/main" id="{23479231-FBAA-0B89-2F44-17DCF1004321}"/>
              </a:ext>
            </a:extLst>
          </p:cNvPr>
          <p:cNvGrpSpPr/>
          <p:nvPr/>
        </p:nvGrpSpPr>
        <p:grpSpPr>
          <a:xfrm>
            <a:off x="5553084" y="4572000"/>
            <a:ext cx="609600" cy="400110"/>
            <a:chOff x="1828800" y="4114800"/>
            <a:chExt cx="609600" cy="400110"/>
          </a:xfrm>
        </p:grpSpPr>
        <p:sp>
          <p:nvSpPr>
            <p:cNvPr id="25" name="Line 15">
              <a:extLst>
                <a:ext uri="{FF2B5EF4-FFF2-40B4-BE49-F238E27FC236}">
                  <a16:creationId xmlns:a16="http://schemas.microsoft.com/office/drawing/2014/main" id="{F190098E-1473-AAD2-3D2D-01D85C6E0C92}"/>
                </a:ext>
              </a:extLst>
            </p:cNvPr>
            <p:cNvSpPr>
              <a:spLocks noChangeShapeType="1"/>
            </p:cNvSpPr>
            <p:nvPr/>
          </p:nvSpPr>
          <p:spPr bwMode="auto">
            <a:xfrm flipV="1">
              <a:off x="2057400" y="44958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 name="TextBox 35">
              <a:extLst>
                <a:ext uri="{FF2B5EF4-FFF2-40B4-BE49-F238E27FC236}">
                  <a16:creationId xmlns:a16="http://schemas.microsoft.com/office/drawing/2014/main" id="{36DF5EFB-FBD3-7A17-6D5E-B8BC150C10AE}"/>
                </a:ext>
              </a:extLst>
            </p:cNvPr>
            <p:cNvSpPr txBox="1"/>
            <p:nvPr/>
          </p:nvSpPr>
          <p:spPr>
            <a:xfrm>
              <a:off x="1828800" y="4114800"/>
              <a:ext cx="609600" cy="400110"/>
            </a:xfrm>
            <a:prstGeom prst="rect">
              <a:avLst/>
            </a:prstGeom>
            <a:noFill/>
          </p:spPr>
          <p:txBody>
            <a:bodyPr wrap="square" rtlCol="0">
              <a:spAutoFit/>
            </a:bodyPr>
            <a:lstStyle/>
            <a:p>
              <a:r>
                <a:rPr lang="en-GB" sz="2000" b="1"/>
                <a:t>k</a:t>
              </a:r>
              <a:r>
                <a:rPr lang="en-GB" sz="2000" b="1" baseline="-25000"/>
                <a:t>2</a:t>
              </a:r>
              <a:endParaRPr lang="en-GB" sz="2000" b="1"/>
            </a:p>
          </p:txBody>
        </p:sp>
      </p:grpSp>
      <p:sp>
        <p:nvSpPr>
          <p:cNvPr id="37" name="Line 32">
            <a:extLst>
              <a:ext uri="{FF2B5EF4-FFF2-40B4-BE49-F238E27FC236}">
                <a16:creationId xmlns:a16="http://schemas.microsoft.com/office/drawing/2014/main" id="{6A099C29-405B-A5BA-50A1-C47A16F52A81}"/>
              </a:ext>
            </a:extLst>
          </p:cNvPr>
          <p:cNvSpPr>
            <a:spLocks noChangeShapeType="1"/>
          </p:cNvSpPr>
          <p:nvPr/>
        </p:nvSpPr>
        <p:spPr bwMode="auto">
          <a:xfrm>
            <a:off x="6563528" y="5352771"/>
            <a:ext cx="1587"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684764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rawCBC-Tấn công chọn trước bản rõ</a:t>
            </a:r>
          </a:p>
        </p:txBody>
      </p:sp>
      <p:sp>
        <p:nvSpPr>
          <p:cNvPr id="36" name="Text Box 53"/>
          <p:cNvSpPr txBox="1">
            <a:spLocks noChangeArrowheads="1"/>
          </p:cNvSpPr>
          <p:nvPr/>
        </p:nvSpPr>
        <p:spPr bwMode="auto">
          <a:xfrm>
            <a:off x="2328333" y="4538990"/>
            <a:ext cx="2551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fontAlgn="auto">
              <a:spcBef>
                <a:spcPts val="0"/>
              </a:spcBef>
              <a:spcAft>
                <a:spcPts val="0"/>
              </a:spcAft>
            </a:pPr>
            <a:r>
              <a:rPr lang="en-US" sz="2000">
                <a:solidFill>
                  <a:srgbClr val="000000"/>
                </a:solidFill>
                <a:latin typeface="Arial"/>
                <a:cs typeface="+mn-cs"/>
              </a:rPr>
              <a:t>t</a:t>
            </a:r>
          </a:p>
        </p:txBody>
      </p:sp>
      <p:sp>
        <p:nvSpPr>
          <p:cNvPr id="37" name="AutoShape 55"/>
          <p:cNvSpPr>
            <a:spLocks noChangeArrowheads="1"/>
          </p:cNvSpPr>
          <p:nvPr/>
        </p:nvSpPr>
        <p:spPr bwMode="auto">
          <a:xfrm>
            <a:off x="1066800" y="1190656"/>
            <a:ext cx="2362200" cy="3124201"/>
          </a:xfrm>
          <a:prstGeom prst="roundRect">
            <a:avLst>
              <a:gd name="adj" fmla="val 16667"/>
            </a:avLst>
          </a:prstGeom>
          <a:solidFill>
            <a:srgbClr val="FFFFFF"/>
          </a:solidFill>
          <a:ln w="25400" cap="flat" cmpd="sng" algn="ctr">
            <a:solidFill>
              <a:srgbClr val="000000"/>
            </a:solidFill>
            <a:prstDash val="solid"/>
          </a:ln>
          <a:effectLst/>
        </p:spPr>
        <p:txBody>
          <a:bodyPr wrap="none" anchor="ctr"/>
          <a:lstStyle/>
          <a:p>
            <a:pPr fontAlgn="auto">
              <a:spcBef>
                <a:spcPts val="0"/>
              </a:spcBef>
              <a:spcAft>
                <a:spcPts val="0"/>
              </a:spcAft>
              <a:defRPr/>
            </a:pPr>
            <a:endParaRPr lang="en-US" sz="1800" kern="0">
              <a:solidFill>
                <a:srgbClr val="000000"/>
              </a:solidFill>
              <a:latin typeface="Arial"/>
              <a:cs typeface="+mn-cs"/>
            </a:endParaRPr>
          </a:p>
        </p:txBody>
      </p:sp>
      <p:sp>
        <p:nvSpPr>
          <p:cNvPr id="38" name="Rectangle 8"/>
          <p:cNvSpPr>
            <a:spLocks noChangeArrowheads="1"/>
          </p:cNvSpPr>
          <p:nvPr/>
        </p:nvSpPr>
        <p:spPr bwMode="auto">
          <a:xfrm>
            <a:off x="1485900" y="2943255"/>
            <a:ext cx="1524000" cy="838200"/>
          </a:xfrm>
          <a:prstGeom prst="rect">
            <a:avLst/>
          </a:prstGeom>
          <a:solidFill>
            <a:srgbClr val="FFFFFF"/>
          </a:solidFill>
          <a:ln w="25400" cap="flat" cmpd="sng" algn="ctr">
            <a:solidFill>
              <a:srgbClr val="00709E"/>
            </a:solidFill>
            <a:prstDash val="solid"/>
            <a:headEnd/>
            <a:tailEnd/>
          </a:ln>
          <a:effectLst/>
        </p:spPr>
        <p:txBody>
          <a:bodyPr wrap="none" anchor="ctr"/>
          <a:lstStyle/>
          <a:p>
            <a:pPr algn="ctr" fontAlgn="auto">
              <a:spcBef>
                <a:spcPts val="0"/>
              </a:spcBef>
              <a:spcAft>
                <a:spcPts val="0"/>
              </a:spcAft>
              <a:defRPr/>
            </a:pPr>
            <a:r>
              <a:rPr lang="en-US" sz="2400" kern="0">
                <a:solidFill>
                  <a:srgbClr val="000000"/>
                </a:solidFill>
                <a:latin typeface="Arial"/>
                <a:cs typeface="+mn-cs"/>
              </a:rPr>
              <a:t>E(k,</a:t>
            </a:r>
            <a:r>
              <a:rPr lang="en-US" sz="2400" kern="0">
                <a:solidFill>
                  <a:srgbClr val="000000"/>
                </a:solidFill>
                <a:latin typeface="Arial"/>
                <a:cs typeface="+mn-cs"/>
                <a:sym typeface="Symbol" charset="0"/>
              </a:rPr>
              <a:t>)</a:t>
            </a:r>
          </a:p>
        </p:txBody>
      </p:sp>
      <p:sp>
        <p:nvSpPr>
          <p:cNvPr id="39" name="Rectangle 13"/>
          <p:cNvSpPr>
            <a:spLocks noChangeArrowheads="1"/>
          </p:cNvSpPr>
          <p:nvPr/>
        </p:nvSpPr>
        <p:spPr bwMode="auto">
          <a:xfrm>
            <a:off x="1485900" y="1495455"/>
            <a:ext cx="1524000" cy="381000"/>
          </a:xfrm>
          <a:prstGeom prst="rect">
            <a:avLst/>
          </a:prstGeom>
          <a:solidFill>
            <a:srgbClr val="FFFFFF"/>
          </a:solidFill>
          <a:ln w="25400" cap="flat" cmpd="sng" algn="ctr">
            <a:solidFill>
              <a:srgbClr val="000000"/>
            </a:solidFill>
            <a:prstDash val="solid"/>
            <a:headEnd/>
            <a:tailEnd/>
          </a:ln>
          <a:effectLst/>
        </p:spPr>
        <p:txBody>
          <a:bodyPr wrap="none" anchor="ctr"/>
          <a:lstStyle/>
          <a:p>
            <a:pPr algn="ctr" fontAlgn="auto">
              <a:spcBef>
                <a:spcPts val="0"/>
              </a:spcBef>
              <a:spcAft>
                <a:spcPts val="0"/>
              </a:spcAft>
              <a:defRPr/>
            </a:pPr>
            <a:r>
              <a:rPr lang="en-US" sz="2400" kern="0">
                <a:solidFill>
                  <a:srgbClr val="000000"/>
                </a:solidFill>
                <a:latin typeface="Arial"/>
                <a:cs typeface="+mn-cs"/>
              </a:rPr>
              <a:t>m</a:t>
            </a:r>
          </a:p>
        </p:txBody>
      </p:sp>
      <p:sp>
        <p:nvSpPr>
          <p:cNvPr id="40" name="Line 43"/>
          <p:cNvSpPr>
            <a:spLocks noChangeShapeType="1"/>
          </p:cNvSpPr>
          <p:nvPr/>
        </p:nvSpPr>
        <p:spPr bwMode="auto">
          <a:xfrm>
            <a:off x="2247900" y="3781455"/>
            <a:ext cx="0" cy="126717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auto">
              <a:spcBef>
                <a:spcPts val="0"/>
              </a:spcBef>
              <a:spcAft>
                <a:spcPts val="0"/>
              </a:spcAft>
              <a:defRPr/>
            </a:pPr>
            <a:endParaRPr lang="en-US" sz="1800" kern="0">
              <a:solidFill>
                <a:srgbClr val="000000"/>
              </a:solidFill>
              <a:latin typeface="Arial"/>
              <a:cs typeface="+mn-cs"/>
            </a:endParaRPr>
          </a:p>
        </p:txBody>
      </p:sp>
      <p:sp>
        <p:nvSpPr>
          <p:cNvPr id="41" name="Rectangle 40"/>
          <p:cNvSpPr/>
          <p:nvPr/>
        </p:nvSpPr>
        <p:spPr>
          <a:xfrm>
            <a:off x="609600" y="5207170"/>
            <a:ext cx="8305800" cy="1015663"/>
          </a:xfrm>
          <a:prstGeom prst="rect">
            <a:avLst/>
          </a:prstGeom>
        </p:spPr>
        <p:txBody>
          <a:bodyPr wrap="square">
            <a:spAutoFit/>
          </a:bodyPr>
          <a:lstStyle/>
          <a:p>
            <a:pPr fontAlgn="auto">
              <a:spcBef>
                <a:spcPts val="0"/>
              </a:spcBef>
              <a:spcAft>
                <a:spcPts val="0"/>
              </a:spcAft>
            </a:pPr>
            <a:r>
              <a:rPr lang="en-US" sz="2000">
                <a:solidFill>
                  <a:srgbClr val="000000"/>
                </a:solidFill>
                <a:latin typeface="Arial"/>
                <a:cs typeface="+mn-cs"/>
                <a:sym typeface="Symbol" charset="0"/>
              </a:rPr>
              <a:t>Vấn đề:    S(k, m || </a:t>
            </a:r>
            <a:r>
              <a:rPr lang="en-US" sz="2000" err="1">
                <a:solidFill>
                  <a:srgbClr val="000000"/>
                </a:solidFill>
                <a:latin typeface="Arial"/>
                <a:cs typeface="+mn-cs"/>
                <a:sym typeface="Symbol" charset="0"/>
              </a:rPr>
              <a:t>tm</a:t>
            </a:r>
            <a:r>
              <a:rPr lang="en-US" sz="2000">
                <a:solidFill>
                  <a:srgbClr val="000000"/>
                </a:solidFill>
                <a:latin typeface="Arial"/>
                <a:cs typeface="+mn-cs"/>
                <a:sym typeface="Symbol" charset="0"/>
              </a:rPr>
              <a:t> ) = S(k, E(k,m)(</a:t>
            </a:r>
            <a:r>
              <a:rPr lang="en-US" sz="2000" err="1">
                <a:solidFill>
                  <a:srgbClr val="000000"/>
                </a:solidFill>
                <a:latin typeface="Arial"/>
                <a:cs typeface="+mn-cs"/>
                <a:sym typeface="Symbol" charset="0"/>
              </a:rPr>
              <a:t>tm</a:t>
            </a:r>
            <a:r>
              <a:rPr lang="en-US" sz="2000">
                <a:solidFill>
                  <a:srgbClr val="000000"/>
                </a:solidFill>
                <a:latin typeface="Arial"/>
                <a:cs typeface="+mn-cs"/>
                <a:sym typeface="Symbol" charset="0"/>
              </a:rPr>
              <a:t>) ) =</a:t>
            </a:r>
          </a:p>
          <a:p>
            <a:pPr fontAlgn="auto">
              <a:spcBef>
                <a:spcPts val="0"/>
              </a:spcBef>
              <a:spcAft>
                <a:spcPts val="0"/>
              </a:spcAft>
            </a:pPr>
            <a:r>
              <a:rPr lang="en-US" sz="2000">
                <a:solidFill>
                  <a:srgbClr val="000000"/>
                </a:solidFill>
                <a:latin typeface="Arial"/>
                <a:cs typeface="+mn-cs"/>
                <a:sym typeface="Symbol" charset="0"/>
              </a:rPr>
              <a:t>			    S(k, t(</a:t>
            </a:r>
            <a:r>
              <a:rPr lang="en-US" sz="2000" err="1">
                <a:solidFill>
                  <a:srgbClr val="000000"/>
                </a:solidFill>
                <a:latin typeface="Arial"/>
                <a:cs typeface="+mn-cs"/>
                <a:sym typeface="Symbol" charset="0"/>
              </a:rPr>
              <a:t>tm</a:t>
            </a:r>
            <a:r>
              <a:rPr lang="en-US" sz="2000">
                <a:solidFill>
                  <a:srgbClr val="000000"/>
                </a:solidFill>
                <a:latin typeface="Arial"/>
                <a:cs typeface="+mn-cs"/>
                <a:sym typeface="Symbol" charset="0"/>
              </a:rPr>
              <a:t>) ) =</a:t>
            </a:r>
          </a:p>
          <a:p>
            <a:pPr fontAlgn="auto">
              <a:spcBef>
                <a:spcPts val="0"/>
              </a:spcBef>
              <a:spcAft>
                <a:spcPts val="0"/>
              </a:spcAft>
            </a:pPr>
            <a:r>
              <a:rPr lang="en-US" sz="2000">
                <a:solidFill>
                  <a:srgbClr val="000000"/>
                </a:solidFill>
                <a:latin typeface="Arial"/>
                <a:sym typeface="Symbol" charset="0"/>
              </a:rPr>
              <a:t>			    </a:t>
            </a:r>
            <a:r>
              <a:rPr lang="en-US" sz="2000">
                <a:solidFill>
                  <a:srgbClr val="000000"/>
                </a:solidFill>
                <a:latin typeface="Arial"/>
                <a:cs typeface="+mn-cs"/>
                <a:sym typeface="Symbol" charset="0"/>
              </a:rPr>
              <a:t>S(k,m) =  t</a:t>
            </a:r>
          </a:p>
        </p:txBody>
      </p:sp>
      <p:grpSp>
        <p:nvGrpSpPr>
          <p:cNvPr id="42" name="Group 41"/>
          <p:cNvGrpSpPr/>
          <p:nvPr/>
        </p:nvGrpSpPr>
        <p:grpSpPr>
          <a:xfrm>
            <a:off x="2019594" y="1879984"/>
            <a:ext cx="499856" cy="1035049"/>
            <a:chOff x="1938544" y="2819400"/>
            <a:chExt cx="499856" cy="1035049"/>
          </a:xfrm>
        </p:grpSpPr>
        <p:sp>
          <p:nvSpPr>
            <p:cNvPr id="43" name="Text Box 17"/>
            <p:cNvSpPr txBox="1">
              <a:spLocks noChangeArrowheads="1"/>
            </p:cNvSpPr>
            <p:nvPr/>
          </p:nvSpPr>
          <p:spPr bwMode="auto">
            <a:xfrm>
              <a:off x="1938544" y="2922348"/>
              <a:ext cx="499856" cy="584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fontAlgn="auto">
                <a:spcBef>
                  <a:spcPts val="0"/>
                </a:spcBef>
                <a:spcAft>
                  <a:spcPts val="0"/>
                </a:spcAft>
                <a:defRPr/>
              </a:pPr>
              <a:r>
                <a:rPr lang="en-US" sz="3200" kern="0">
                  <a:solidFill>
                    <a:srgbClr val="000000"/>
                  </a:solidFill>
                  <a:latin typeface="Arial"/>
                  <a:cs typeface="+mn-cs"/>
                  <a:sym typeface="Symbol" charset="0"/>
                </a:rPr>
                <a:t></a:t>
              </a:r>
            </a:p>
          </p:txBody>
        </p:sp>
        <p:sp>
          <p:nvSpPr>
            <p:cNvPr id="44" name="Line 20"/>
            <p:cNvSpPr>
              <a:spLocks noChangeShapeType="1"/>
            </p:cNvSpPr>
            <p:nvPr/>
          </p:nvSpPr>
          <p:spPr bwMode="auto">
            <a:xfrm>
              <a:off x="2167144" y="2819400"/>
              <a:ext cx="0" cy="24476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auto">
                <a:spcBef>
                  <a:spcPts val="0"/>
                </a:spcBef>
                <a:spcAft>
                  <a:spcPts val="0"/>
                </a:spcAft>
                <a:defRPr/>
              </a:pPr>
              <a:endParaRPr lang="en-US" sz="1800" kern="0">
                <a:solidFill>
                  <a:srgbClr val="000000"/>
                </a:solidFill>
                <a:latin typeface="Arial"/>
                <a:cs typeface="+mn-cs"/>
              </a:endParaRPr>
            </a:p>
          </p:txBody>
        </p:sp>
        <p:sp>
          <p:nvSpPr>
            <p:cNvPr id="45" name="Line 22"/>
            <p:cNvSpPr>
              <a:spLocks noChangeShapeType="1"/>
            </p:cNvSpPr>
            <p:nvPr/>
          </p:nvSpPr>
          <p:spPr bwMode="auto">
            <a:xfrm>
              <a:off x="2167144" y="3473449"/>
              <a:ext cx="0" cy="3810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auto">
                <a:spcBef>
                  <a:spcPts val="0"/>
                </a:spcBef>
                <a:spcAft>
                  <a:spcPts val="0"/>
                </a:spcAft>
                <a:defRPr/>
              </a:pPr>
              <a:endParaRPr lang="en-US" sz="1800" kern="0">
                <a:solidFill>
                  <a:srgbClr val="000000"/>
                </a:solidFill>
                <a:latin typeface="Arial"/>
                <a:cs typeface="+mn-cs"/>
              </a:endParaRPr>
            </a:p>
          </p:txBody>
        </p:sp>
      </p:grpSp>
      <p:grpSp>
        <p:nvGrpSpPr>
          <p:cNvPr id="48" name="Group 47"/>
          <p:cNvGrpSpPr/>
          <p:nvPr/>
        </p:nvGrpSpPr>
        <p:grpSpPr>
          <a:xfrm>
            <a:off x="3962400" y="1190656"/>
            <a:ext cx="4114800" cy="3809999"/>
            <a:chOff x="3962400" y="2161823"/>
            <a:chExt cx="4114800" cy="3809999"/>
          </a:xfrm>
        </p:grpSpPr>
        <p:grpSp>
          <p:nvGrpSpPr>
            <p:cNvPr id="49" name="Group 48"/>
            <p:cNvGrpSpPr/>
            <p:nvPr/>
          </p:nvGrpSpPr>
          <p:grpSpPr>
            <a:xfrm>
              <a:off x="3962400" y="2161823"/>
              <a:ext cx="4114800" cy="3809999"/>
              <a:chOff x="3962400" y="2161823"/>
              <a:chExt cx="4114800" cy="3809999"/>
            </a:xfrm>
          </p:grpSpPr>
          <p:sp>
            <p:nvSpPr>
              <p:cNvPr id="56" name="AutoShape 55"/>
              <p:cNvSpPr>
                <a:spLocks noChangeArrowheads="1"/>
              </p:cNvSpPr>
              <p:nvPr/>
            </p:nvSpPr>
            <p:spPr bwMode="auto">
              <a:xfrm>
                <a:off x="3962400" y="2161823"/>
                <a:ext cx="4114800" cy="3124201"/>
              </a:xfrm>
              <a:prstGeom prst="roundRect">
                <a:avLst>
                  <a:gd name="adj" fmla="val 16667"/>
                </a:avLst>
              </a:prstGeom>
              <a:solidFill>
                <a:srgbClr val="FFFFFF"/>
              </a:solidFill>
              <a:ln w="25400" cap="flat" cmpd="sng" algn="ctr">
                <a:solidFill>
                  <a:srgbClr val="000000"/>
                </a:solidFill>
                <a:prstDash val="solid"/>
              </a:ln>
              <a:effectLst/>
            </p:spPr>
            <p:txBody>
              <a:bodyPr wrap="none" anchor="ctr"/>
              <a:lstStyle/>
              <a:p>
                <a:pPr fontAlgn="auto">
                  <a:spcBef>
                    <a:spcPts val="0"/>
                  </a:spcBef>
                  <a:spcAft>
                    <a:spcPts val="0"/>
                  </a:spcAft>
                  <a:defRPr/>
                </a:pPr>
                <a:endParaRPr lang="en-US" sz="1800" kern="0">
                  <a:solidFill>
                    <a:srgbClr val="000000"/>
                  </a:solidFill>
                  <a:latin typeface="Arial"/>
                  <a:cs typeface="+mn-cs"/>
                </a:endParaRPr>
              </a:p>
            </p:txBody>
          </p:sp>
          <p:sp>
            <p:nvSpPr>
              <p:cNvPr id="57" name="Rectangle 8"/>
              <p:cNvSpPr>
                <a:spLocks noChangeArrowheads="1"/>
              </p:cNvSpPr>
              <p:nvPr/>
            </p:nvSpPr>
            <p:spPr bwMode="auto">
              <a:xfrm>
                <a:off x="6248400" y="3914422"/>
                <a:ext cx="1219200" cy="838200"/>
              </a:xfrm>
              <a:prstGeom prst="rect">
                <a:avLst/>
              </a:prstGeom>
              <a:solidFill>
                <a:srgbClr val="FFFFFF"/>
              </a:solidFill>
              <a:ln w="25400" cap="flat" cmpd="sng" algn="ctr">
                <a:solidFill>
                  <a:srgbClr val="00709E"/>
                </a:solidFill>
                <a:prstDash val="solid"/>
                <a:headEnd/>
                <a:tailEnd/>
              </a:ln>
              <a:effectLst/>
            </p:spPr>
            <p:txBody>
              <a:bodyPr wrap="none" anchor="ctr"/>
              <a:lstStyle/>
              <a:p>
                <a:pPr algn="ctr" fontAlgn="auto">
                  <a:spcBef>
                    <a:spcPts val="0"/>
                  </a:spcBef>
                  <a:spcAft>
                    <a:spcPts val="0"/>
                  </a:spcAft>
                  <a:defRPr/>
                </a:pPr>
                <a:r>
                  <a:rPr lang="en-US" sz="2400" kern="0">
                    <a:solidFill>
                      <a:srgbClr val="000000"/>
                    </a:solidFill>
                    <a:latin typeface="Arial"/>
                    <a:cs typeface="+mn-cs"/>
                  </a:rPr>
                  <a:t>E(k,</a:t>
                </a:r>
                <a:r>
                  <a:rPr lang="en-US" sz="2400" kern="0">
                    <a:solidFill>
                      <a:srgbClr val="000000"/>
                    </a:solidFill>
                    <a:latin typeface="Arial"/>
                    <a:cs typeface="+mn-cs"/>
                    <a:sym typeface="Symbol" charset="0"/>
                  </a:rPr>
                  <a:t>)</a:t>
                </a:r>
              </a:p>
            </p:txBody>
          </p:sp>
          <p:sp>
            <p:nvSpPr>
              <p:cNvPr id="58" name="Rectangle 12"/>
              <p:cNvSpPr>
                <a:spLocks noChangeArrowheads="1"/>
              </p:cNvSpPr>
              <p:nvPr/>
            </p:nvSpPr>
            <p:spPr bwMode="auto">
              <a:xfrm>
                <a:off x="4343400" y="2466622"/>
                <a:ext cx="1600200" cy="381000"/>
              </a:xfrm>
              <a:prstGeom prst="rect">
                <a:avLst/>
              </a:prstGeom>
              <a:solidFill>
                <a:srgbClr val="FFFFFF"/>
              </a:solidFill>
              <a:ln w="25400" cap="flat" cmpd="sng" algn="ctr">
                <a:solidFill>
                  <a:srgbClr val="000000"/>
                </a:solidFill>
                <a:prstDash val="solid"/>
                <a:headEnd/>
                <a:tailEnd/>
              </a:ln>
              <a:effectLst/>
            </p:spPr>
            <p:txBody>
              <a:bodyPr wrap="none" anchor="ctr"/>
              <a:lstStyle/>
              <a:p>
                <a:pPr algn="ctr" fontAlgn="auto">
                  <a:spcBef>
                    <a:spcPts val="0"/>
                  </a:spcBef>
                  <a:spcAft>
                    <a:spcPts val="0"/>
                  </a:spcAft>
                  <a:defRPr/>
                </a:pPr>
                <a:r>
                  <a:rPr lang="en-US" sz="2400" kern="0">
                    <a:solidFill>
                      <a:srgbClr val="000000"/>
                    </a:solidFill>
                    <a:latin typeface="Arial"/>
                    <a:cs typeface="+mn-cs"/>
                  </a:rPr>
                  <a:t>m</a:t>
                </a:r>
              </a:p>
            </p:txBody>
          </p:sp>
          <p:sp>
            <p:nvSpPr>
              <p:cNvPr id="59" name="Rectangle 13"/>
              <p:cNvSpPr>
                <a:spLocks noChangeArrowheads="1"/>
              </p:cNvSpPr>
              <p:nvPr/>
            </p:nvSpPr>
            <p:spPr bwMode="auto">
              <a:xfrm>
                <a:off x="5943600" y="2466622"/>
                <a:ext cx="1524000" cy="381000"/>
              </a:xfrm>
              <a:prstGeom prst="rect">
                <a:avLst/>
              </a:prstGeom>
              <a:solidFill>
                <a:srgbClr val="FFFFFF"/>
              </a:solidFill>
              <a:ln w="25400" cap="flat" cmpd="sng" algn="ctr">
                <a:solidFill>
                  <a:srgbClr val="000000"/>
                </a:solidFill>
                <a:prstDash val="solid"/>
                <a:headEnd/>
                <a:tailEnd/>
              </a:ln>
              <a:effectLst/>
            </p:spPr>
            <p:txBody>
              <a:bodyPr wrap="none" anchor="ctr"/>
              <a:lstStyle/>
              <a:p>
                <a:pPr algn="ctr" fontAlgn="auto">
                  <a:spcBef>
                    <a:spcPts val="0"/>
                  </a:spcBef>
                  <a:spcAft>
                    <a:spcPts val="0"/>
                  </a:spcAft>
                  <a:defRPr/>
                </a:pPr>
                <a:r>
                  <a:rPr lang="en-US" sz="2400" kern="0" err="1">
                    <a:solidFill>
                      <a:srgbClr val="000000"/>
                    </a:solidFill>
                    <a:latin typeface="Arial"/>
                    <a:cs typeface="+mn-cs"/>
                  </a:rPr>
                  <a:t>t</a:t>
                </a:r>
                <a:r>
                  <a:rPr lang="en-US" sz="2400" kern="0" err="1">
                    <a:solidFill>
                      <a:srgbClr val="000000"/>
                    </a:solidFill>
                    <a:latin typeface="Arial"/>
                    <a:cs typeface="+mn-cs"/>
                    <a:sym typeface="Symbol" charset="0"/>
                  </a:rPr>
                  <a:t>m</a:t>
                </a:r>
                <a:r>
                  <a:rPr lang="en-US" sz="2400" kern="0">
                    <a:solidFill>
                      <a:srgbClr val="000000"/>
                    </a:solidFill>
                    <a:latin typeface="Arial"/>
                    <a:cs typeface="+mn-cs"/>
                  </a:rPr>
                  <a:t> </a:t>
                </a:r>
              </a:p>
            </p:txBody>
          </p:sp>
          <p:sp>
            <p:nvSpPr>
              <p:cNvPr id="60" name="Text Box 16"/>
              <p:cNvSpPr txBox="1">
                <a:spLocks noChangeArrowheads="1"/>
              </p:cNvSpPr>
              <p:nvPr/>
            </p:nvSpPr>
            <p:spPr bwMode="auto">
              <a:xfrm>
                <a:off x="6539167" y="2982321"/>
                <a:ext cx="499856" cy="584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fontAlgn="auto">
                  <a:spcBef>
                    <a:spcPts val="0"/>
                  </a:spcBef>
                  <a:spcAft>
                    <a:spcPts val="0"/>
                  </a:spcAft>
                  <a:defRPr/>
                </a:pPr>
                <a:r>
                  <a:rPr lang="en-US" sz="3200" kern="0">
                    <a:solidFill>
                      <a:srgbClr val="000000"/>
                    </a:solidFill>
                    <a:latin typeface="Arial"/>
                    <a:cs typeface="+mn-cs"/>
                    <a:sym typeface="Symbol" charset="0"/>
                  </a:rPr>
                  <a:t></a:t>
                </a:r>
              </a:p>
            </p:txBody>
          </p:sp>
          <p:sp>
            <p:nvSpPr>
              <p:cNvPr id="61" name="Line 21"/>
              <p:cNvSpPr>
                <a:spLocks noChangeShapeType="1"/>
              </p:cNvSpPr>
              <p:nvPr/>
            </p:nvSpPr>
            <p:spPr bwMode="auto">
              <a:xfrm flipH="1">
                <a:off x="6781800" y="2852411"/>
                <a:ext cx="1585" cy="30167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auto">
                  <a:spcBef>
                    <a:spcPts val="0"/>
                  </a:spcBef>
                  <a:spcAft>
                    <a:spcPts val="0"/>
                  </a:spcAft>
                  <a:defRPr/>
                </a:pPr>
                <a:endParaRPr lang="en-US" sz="1800" kern="0">
                  <a:solidFill>
                    <a:srgbClr val="000000"/>
                  </a:solidFill>
                  <a:latin typeface="Arial"/>
                  <a:cs typeface="+mn-cs"/>
                </a:endParaRPr>
              </a:p>
            </p:txBody>
          </p:sp>
          <p:sp>
            <p:nvSpPr>
              <p:cNvPr id="62" name="Line 23"/>
              <p:cNvSpPr>
                <a:spLocks noChangeShapeType="1"/>
              </p:cNvSpPr>
              <p:nvPr/>
            </p:nvSpPr>
            <p:spPr bwMode="auto">
              <a:xfrm>
                <a:off x="6781800" y="3533422"/>
                <a:ext cx="0" cy="3810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auto">
                  <a:spcBef>
                    <a:spcPts val="0"/>
                  </a:spcBef>
                  <a:spcAft>
                    <a:spcPts val="0"/>
                  </a:spcAft>
                  <a:defRPr/>
                </a:pPr>
                <a:endParaRPr lang="en-US" sz="1800" kern="0">
                  <a:solidFill>
                    <a:srgbClr val="000000"/>
                  </a:solidFill>
                  <a:latin typeface="Arial"/>
                  <a:cs typeface="+mn-cs"/>
                </a:endParaRPr>
              </a:p>
            </p:txBody>
          </p:sp>
          <p:sp>
            <p:nvSpPr>
              <p:cNvPr id="63" name="Rectangle 36"/>
              <p:cNvSpPr>
                <a:spLocks noChangeArrowheads="1"/>
              </p:cNvSpPr>
              <p:nvPr/>
            </p:nvSpPr>
            <p:spPr bwMode="auto">
              <a:xfrm>
                <a:off x="4343400" y="3914422"/>
                <a:ext cx="1371600" cy="838200"/>
              </a:xfrm>
              <a:prstGeom prst="rect">
                <a:avLst/>
              </a:prstGeom>
              <a:solidFill>
                <a:srgbClr val="FFFFFF"/>
              </a:solidFill>
              <a:ln w="25400" cap="flat" cmpd="sng" algn="ctr">
                <a:solidFill>
                  <a:srgbClr val="00709E"/>
                </a:solidFill>
                <a:prstDash val="solid"/>
                <a:headEnd/>
                <a:tailEnd/>
              </a:ln>
              <a:effectLst/>
            </p:spPr>
            <p:txBody>
              <a:bodyPr wrap="none" anchor="ctr"/>
              <a:lstStyle/>
              <a:p>
                <a:pPr algn="ctr" fontAlgn="auto">
                  <a:spcBef>
                    <a:spcPts val="0"/>
                  </a:spcBef>
                  <a:spcAft>
                    <a:spcPts val="0"/>
                  </a:spcAft>
                  <a:defRPr/>
                </a:pPr>
                <a:r>
                  <a:rPr lang="en-US" sz="2400" kern="0">
                    <a:solidFill>
                      <a:srgbClr val="000000"/>
                    </a:solidFill>
                    <a:latin typeface="Arial"/>
                    <a:cs typeface="+mn-cs"/>
                  </a:rPr>
                  <a:t>E(k,</a:t>
                </a:r>
                <a:r>
                  <a:rPr lang="en-US" sz="2400" kern="0">
                    <a:solidFill>
                      <a:srgbClr val="000000"/>
                    </a:solidFill>
                    <a:latin typeface="Arial"/>
                    <a:cs typeface="+mn-cs"/>
                    <a:sym typeface="Symbol" charset="0"/>
                  </a:rPr>
                  <a:t>)</a:t>
                </a:r>
              </a:p>
            </p:txBody>
          </p:sp>
          <p:sp>
            <p:nvSpPr>
              <p:cNvPr id="64" name="Freeform 38"/>
              <p:cNvSpPr>
                <a:spLocks/>
              </p:cNvSpPr>
              <p:nvPr/>
            </p:nvSpPr>
            <p:spPr bwMode="auto">
              <a:xfrm>
                <a:off x="5161757" y="3276600"/>
                <a:ext cx="1391443" cy="1780822"/>
              </a:xfrm>
              <a:custGeom>
                <a:avLst/>
                <a:gdLst>
                  <a:gd name="T0" fmla="*/ 0 w 1008"/>
                  <a:gd name="T1" fmla="*/ 1056 h 1056"/>
                  <a:gd name="T2" fmla="*/ 576 w 1008"/>
                  <a:gd name="T3" fmla="*/ 1056 h 1056"/>
                  <a:gd name="T4" fmla="*/ 576 w 1008"/>
                  <a:gd name="T5" fmla="*/ 0 h 1056"/>
                  <a:gd name="T6" fmla="*/ 1008 w 1008"/>
                  <a:gd name="T7" fmla="*/ 0 h 1056"/>
                </a:gdLst>
                <a:ahLst/>
                <a:cxnLst>
                  <a:cxn ang="0">
                    <a:pos x="T0" y="T1"/>
                  </a:cxn>
                  <a:cxn ang="0">
                    <a:pos x="T2" y="T3"/>
                  </a:cxn>
                  <a:cxn ang="0">
                    <a:pos x="T4" y="T5"/>
                  </a:cxn>
                  <a:cxn ang="0">
                    <a:pos x="T6" y="T7"/>
                  </a:cxn>
                </a:cxnLst>
                <a:rect l="0" t="0" r="r" b="b"/>
                <a:pathLst>
                  <a:path w="1008" h="1056">
                    <a:moveTo>
                      <a:pt x="0" y="1056"/>
                    </a:moveTo>
                    <a:lnTo>
                      <a:pt x="576" y="1056"/>
                    </a:lnTo>
                    <a:lnTo>
                      <a:pt x="576" y="0"/>
                    </a:lnTo>
                    <a:lnTo>
                      <a:pt x="1008" y="0"/>
                    </a:lnTo>
                  </a:path>
                </a:pathLst>
              </a:custGeom>
              <a:noFill/>
              <a:ln w="9525">
                <a:solidFill>
                  <a:srgbClr val="00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auto">
                  <a:spcBef>
                    <a:spcPts val="0"/>
                  </a:spcBef>
                  <a:spcAft>
                    <a:spcPts val="0"/>
                  </a:spcAft>
                  <a:defRPr/>
                </a:pPr>
                <a:endParaRPr lang="en-US" sz="1800" kern="0">
                  <a:solidFill>
                    <a:srgbClr val="000000"/>
                  </a:solidFill>
                  <a:latin typeface="Arial"/>
                  <a:cs typeface="+mn-cs"/>
                </a:endParaRPr>
              </a:p>
            </p:txBody>
          </p:sp>
          <p:sp>
            <p:nvSpPr>
              <p:cNvPr id="65" name="Line 43"/>
              <p:cNvSpPr>
                <a:spLocks noChangeShapeType="1"/>
              </p:cNvSpPr>
              <p:nvPr/>
            </p:nvSpPr>
            <p:spPr bwMode="auto">
              <a:xfrm>
                <a:off x="6780215" y="4752622"/>
                <a:ext cx="1587" cy="12192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auto">
                  <a:spcBef>
                    <a:spcPts val="0"/>
                  </a:spcBef>
                  <a:spcAft>
                    <a:spcPts val="0"/>
                  </a:spcAft>
                  <a:defRPr/>
                </a:pPr>
                <a:endParaRPr lang="en-US" sz="1800" kern="0">
                  <a:solidFill>
                    <a:srgbClr val="000000"/>
                  </a:solidFill>
                  <a:latin typeface="Arial"/>
                  <a:cs typeface="+mn-cs"/>
                </a:endParaRPr>
              </a:p>
            </p:txBody>
          </p:sp>
          <p:sp>
            <p:nvSpPr>
              <p:cNvPr id="66" name="Line 41"/>
              <p:cNvSpPr>
                <a:spLocks noChangeShapeType="1"/>
              </p:cNvSpPr>
              <p:nvPr/>
            </p:nvSpPr>
            <p:spPr bwMode="auto">
              <a:xfrm>
                <a:off x="5167489" y="4752622"/>
                <a:ext cx="0" cy="304800"/>
              </a:xfrm>
              <a:prstGeom prst="line">
                <a:avLst/>
              </a:prstGeom>
              <a:noFill/>
              <a:ln w="9525">
                <a:solidFill>
                  <a:srgbClr val="000000"/>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auto">
                  <a:spcBef>
                    <a:spcPts val="0"/>
                  </a:spcBef>
                  <a:spcAft>
                    <a:spcPts val="0"/>
                  </a:spcAft>
                  <a:defRPr/>
                </a:pPr>
                <a:endParaRPr lang="en-US" sz="1800" kern="0">
                  <a:solidFill>
                    <a:srgbClr val="000000"/>
                  </a:solidFill>
                  <a:latin typeface="Arial"/>
                  <a:cs typeface="+mn-cs"/>
                </a:endParaRPr>
              </a:p>
            </p:txBody>
          </p:sp>
          <p:sp>
            <p:nvSpPr>
              <p:cNvPr id="67" name="TextBox 66"/>
              <p:cNvSpPr txBox="1"/>
              <p:nvPr/>
            </p:nvSpPr>
            <p:spPr>
              <a:xfrm>
                <a:off x="6906320" y="3533422"/>
                <a:ext cx="256480" cy="369332"/>
              </a:xfrm>
              <a:prstGeom prst="rect">
                <a:avLst/>
              </a:prstGeom>
              <a:noFill/>
            </p:spPr>
            <p:txBody>
              <a:bodyPr wrap="none" lIns="0" tIns="0" rIns="0" bIns="0" rtlCol="0" anchor="t" anchorCtr="0">
                <a:spAutoFit/>
              </a:bodyPr>
              <a:lstStyle/>
              <a:p>
                <a:pPr fontAlgn="auto">
                  <a:spcBef>
                    <a:spcPts val="0"/>
                  </a:spcBef>
                  <a:spcAft>
                    <a:spcPts val="0"/>
                  </a:spcAft>
                  <a:defRPr/>
                </a:pPr>
                <a:r>
                  <a:rPr lang="en-US" sz="2400" kern="0">
                    <a:solidFill>
                      <a:srgbClr val="000000"/>
                    </a:solidFill>
                    <a:latin typeface="Arial"/>
                    <a:cs typeface="+mn-cs"/>
                  </a:rPr>
                  <a:t>m</a:t>
                </a:r>
              </a:p>
            </p:txBody>
          </p:sp>
          <p:sp>
            <p:nvSpPr>
              <p:cNvPr id="68" name="Text Box 53"/>
              <p:cNvSpPr txBox="1">
                <a:spLocks noChangeArrowheads="1"/>
              </p:cNvSpPr>
              <p:nvPr/>
            </p:nvSpPr>
            <p:spPr bwMode="auto">
              <a:xfrm>
                <a:off x="6956777" y="5431724"/>
                <a:ext cx="2696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fontAlgn="auto">
                  <a:spcBef>
                    <a:spcPts val="0"/>
                  </a:spcBef>
                  <a:spcAft>
                    <a:spcPts val="0"/>
                  </a:spcAft>
                  <a:defRPr/>
                </a:pPr>
                <a:r>
                  <a:rPr lang="en-US" sz="2400" kern="0">
                    <a:solidFill>
                      <a:srgbClr val="000000"/>
                    </a:solidFill>
                    <a:latin typeface="Arial"/>
                    <a:cs typeface="+mn-cs"/>
                  </a:rPr>
                  <a:t>t</a:t>
                </a:r>
              </a:p>
            </p:txBody>
          </p:sp>
        </p:grpSp>
        <p:grpSp>
          <p:nvGrpSpPr>
            <p:cNvPr id="50" name="Group 49"/>
            <p:cNvGrpSpPr/>
            <p:nvPr/>
          </p:nvGrpSpPr>
          <p:grpSpPr>
            <a:xfrm>
              <a:off x="4910344" y="2858285"/>
              <a:ext cx="499856" cy="1035049"/>
              <a:chOff x="1938544" y="2819400"/>
              <a:chExt cx="499856" cy="1035049"/>
            </a:xfrm>
          </p:grpSpPr>
          <p:sp>
            <p:nvSpPr>
              <p:cNvPr id="51" name="Text Box 17"/>
              <p:cNvSpPr txBox="1">
                <a:spLocks noChangeArrowheads="1"/>
              </p:cNvSpPr>
              <p:nvPr/>
            </p:nvSpPr>
            <p:spPr bwMode="auto">
              <a:xfrm>
                <a:off x="1938544" y="2922348"/>
                <a:ext cx="499856" cy="584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fontAlgn="auto">
                  <a:spcBef>
                    <a:spcPts val="0"/>
                  </a:spcBef>
                  <a:spcAft>
                    <a:spcPts val="0"/>
                  </a:spcAft>
                  <a:defRPr/>
                </a:pPr>
                <a:r>
                  <a:rPr lang="en-US" sz="3200" kern="0">
                    <a:solidFill>
                      <a:srgbClr val="000000"/>
                    </a:solidFill>
                    <a:latin typeface="Arial"/>
                    <a:cs typeface="+mn-cs"/>
                    <a:sym typeface="Symbol" charset="0"/>
                  </a:rPr>
                  <a:t></a:t>
                </a:r>
              </a:p>
            </p:txBody>
          </p:sp>
          <p:sp>
            <p:nvSpPr>
              <p:cNvPr id="52" name="Line 20"/>
              <p:cNvSpPr>
                <a:spLocks noChangeShapeType="1"/>
              </p:cNvSpPr>
              <p:nvPr/>
            </p:nvSpPr>
            <p:spPr bwMode="auto">
              <a:xfrm>
                <a:off x="2167144" y="2819400"/>
                <a:ext cx="0" cy="24476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auto">
                  <a:spcBef>
                    <a:spcPts val="0"/>
                  </a:spcBef>
                  <a:spcAft>
                    <a:spcPts val="0"/>
                  </a:spcAft>
                  <a:defRPr/>
                </a:pPr>
                <a:endParaRPr lang="en-US" sz="1800" kern="0">
                  <a:solidFill>
                    <a:srgbClr val="000000"/>
                  </a:solidFill>
                  <a:latin typeface="Arial"/>
                  <a:cs typeface="+mn-cs"/>
                </a:endParaRPr>
              </a:p>
            </p:txBody>
          </p:sp>
          <p:sp>
            <p:nvSpPr>
              <p:cNvPr id="53" name="Line 22"/>
              <p:cNvSpPr>
                <a:spLocks noChangeShapeType="1"/>
              </p:cNvSpPr>
              <p:nvPr/>
            </p:nvSpPr>
            <p:spPr bwMode="auto">
              <a:xfrm>
                <a:off x="2167144" y="3473449"/>
                <a:ext cx="0" cy="3810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auto">
                  <a:spcBef>
                    <a:spcPts val="0"/>
                  </a:spcBef>
                  <a:spcAft>
                    <a:spcPts val="0"/>
                  </a:spcAft>
                  <a:defRPr/>
                </a:pPr>
                <a:endParaRPr lang="en-US" sz="1800" kern="0">
                  <a:solidFill>
                    <a:srgbClr val="000000"/>
                  </a:solidFill>
                  <a:latin typeface="Arial"/>
                  <a:cs typeface="+mn-cs"/>
                </a:endParaRPr>
              </a:p>
            </p:txBody>
          </p:sp>
        </p:grpSp>
      </p:grpSp>
      <p:sp>
        <p:nvSpPr>
          <p:cNvPr id="69" name="Text Box 53">
            <a:extLst>
              <a:ext uri="{FF2B5EF4-FFF2-40B4-BE49-F238E27FC236}">
                <a16:creationId xmlns:a16="http://schemas.microsoft.com/office/drawing/2014/main" id="{9BB52C9E-D484-4FD9-BBE4-4FA883D5E945}"/>
              </a:ext>
            </a:extLst>
          </p:cNvPr>
          <p:cNvSpPr txBox="1">
            <a:spLocks noChangeArrowheads="1"/>
          </p:cNvSpPr>
          <p:nvPr/>
        </p:nvSpPr>
        <p:spPr bwMode="auto">
          <a:xfrm>
            <a:off x="4850202" y="3867092"/>
            <a:ext cx="2551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fontAlgn="auto">
              <a:spcBef>
                <a:spcPts val="0"/>
              </a:spcBef>
              <a:spcAft>
                <a:spcPts val="0"/>
              </a:spcAft>
            </a:pPr>
            <a:r>
              <a:rPr lang="en-US" sz="2000">
                <a:solidFill>
                  <a:srgbClr val="FF0000"/>
                </a:solidFill>
                <a:latin typeface="Arial"/>
                <a:cs typeface="+mn-cs"/>
              </a:rPr>
              <a:t>t</a:t>
            </a:r>
          </a:p>
        </p:txBody>
      </p:sp>
      <p:sp>
        <p:nvSpPr>
          <p:cNvPr id="3" name="TextBox 2">
            <a:extLst>
              <a:ext uri="{FF2B5EF4-FFF2-40B4-BE49-F238E27FC236}">
                <a16:creationId xmlns:a16="http://schemas.microsoft.com/office/drawing/2014/main" id="{F678FA47-CC9E-4AE3-BDF5-13D60C91A2C2}"/>
              </a:ext>
            </a:extLst>
          </p:cNvPr>
          <p:cNvSpPr txBox="1"/>
          <p:nvPr/>
        </p:nvSpPr>
        <p:spPr>
          <a:xfrm>
            <a:off x="2290879" y="859727"/>
            <a:ext cx="1272183" cy="369332"/>
          </a:xfrm>
          <a:prstGeom prst="rect">
            <a:avLst/>
          </a:prstGeom>
          <a:noFill/>
        </p:spPr>
        <p:txBody>
          <a:bodyPr wrap="square" rtlCol="0">
            <a:spAutoFit/>
          </a:bodyPr>
          <a:lstStyle/>
          <a:p>
            <a:r>
              <a:rPr lang="en-US">
                <a:solidFill>
                  <a:srgbClr val="000000"/>
                </a:solidFill>
              </a:rPr>
              <a:t>rawCBC</a:t>
            </a:r>
            <a:endParaRPr lang="vi-VN">
              <a:solidFill>
                <a:srgbClr val="000000"/>
              </a:solidFill>
            </a:endParaRPr>
          </a:p>
        </p:txBody>
      </p:sp>
      <p:sp>
        <p:nvSpPr>
          <p:cNvPr id="93" name="TextBox 92">
            <a:extLst>
              <a:ext uri="{FF2B5EF4-FFF2-40B4-BE49-F238E27FC236}">
                <a16:creationId xmlns:a16="http://schemas.microsoft.com/office/drawing/2014/main" id="{62070634-D388-4BC4-AD36-31E2B9586AEB}"/>
              </a:ext>
            </a:extLst>
          </p:cNvPr>
          <p:cNvSpPr txBox="1"/>
          <p:nvPr/>
        </p:nvSpPr>
        <p:spPr>
          <a:xfrm>
            <a:off x="6654913" y="838200"/>
            <a:ext cx="1272183" cy="369332"/>
          </a:xfrm>
          <a:prstGeom prst="rect">
            <a:avLst/>
          </a:prstGeom>
          <a:noFill/>
        </p:spPr>
        <p:txBody>
          <a:bodyPr wrap="square" rtlCol="0">
            <a:spAutoFit/>
          </a:bodyPr>
          <a:lstStyle/>
          <a:p>
            <a:r>
              <a:rPr lang="en-US">
                <a:solidFill>
                  <a:srgbClr val="000000"/>
                </a:solidFill>
              </a:rPr>
              <a:t>rawCBC</a:t>
            </a:r>
            <a:endParaRPr lang="vi-VN">
              <a:solidFill>
                <a:srgbClr val="000000"/>
              </a:solidFill>
            </a:endParaRPr>
          </a:p>
        </p:txBody>
      </p:sp>
      <p:sp>
        <p:nvSpPr>
          <p:cNvPr id="4" name="Slide Number Placeholder 3">
            <a:extLst>
              <a:ext uri="{FF2B5EF4-FFF2-40B4-BE49-F238E27FC236}">
                <a16:creationId xmlns:a16="http://schemas.microsoft.com/office/drawing/2014/main" id="{A0774BCB-DA32-3143-FD4D-CC45145EE156}"/>
              </a:ext>
            </a:extLst>
          </p:cNvPr>
          <p:cNvSpPr txBox="1">
            <a:spLocks/>
          </p:cNvSpPr>
          <p:nvPr/>
        </p:nvSpPr>
        <p:spPr>
          <a:xfrm>
            <a:off x="8077200" y="6491518"/>
            <a:ext cx="8382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6F15528-21DE-4FAA-801E-634DDDAF4B2B}" type="slidenum">
              <a:rPr lang="en-US" smtClean="0"/>
              <a:pPr/>
              <a:t>19</a:t>
            </a:fld>
            <a:endParaRPr lang="en-US"/>
          </a:p>
        </p:txBody>
      </p:sp>
    </p:spTree>
    <p:extLst>
      <p:ext uri="{BB962C8B-B14F-4D97-AF65-F5344CB8AC3E}">
        <p14:creationId xmlns:p14="http://schemas.microsoft.com/office/powerpoint/2010/main" val="3957837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Nội dung</a:t>
            </a:r>
          </a:p>
        </p:txBody>
      </p:sp>
      <p:sp>
        <p:nvSpPr>
          <p:cNvPr id="3" name="Content Placeholder 2"/>
          <p:cNvSpPr>
            <a:spLocks noGrp="1"/>
          </p:cNvSpPr>
          <p:nvPr>
            <p:ph idx="1"/>
          </p:nvPr>
        </p:nvSpPr>
        <p:spPr/>
        <p:txBody>
          <a:bodyPr/>
          <a:lstStyle/>
          <a:p>
            <a:r>
              <a:rPr lang="en-GB"/>
              <a:t>Các vấn đề xác thực thông điệp</a:t>
            </a:r>
          </a:p>
          <a:p>
            <a:r>
              <a:rPr lang="en-GB"/>
              <a:t>Mã xác thực thông điệp (MAC)</a:t>
            </a:r>
          </a:p>
          <a:p>
            <a:r>
              <a:rPr lang="en-GB"/>
              <a:t>Hàm băm và hàm băm HMAC</a:t>
            </a:r>
          </a:p>
          <a:p>
            <a:r>
              <a:rPr lang="en-GB"/>
              <a:t>Chữ ký số</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4222083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Xây dựng MAC: CBC-MAC</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5" name="Rectangle 40"/>
          <p:cNvSpPr>
            <a:spLocks noChangeArrowheads="1"/>
          </p:cNvSpPr>
          <p:nvPr/>
        </p:nvSpPr>
        <p:spPr bwMode="auto">
          <a:xfrm>
            <a:off x="752484" y="2140390"/>
            <a:ext cx="6629400" cy="717550"/>
          </a:xfrm>
          <a:prstGeom prst="rect">
            <a:avLst/>
          </a:prstGeom>
          <a:solidFill>
            <a:srgbClr val="92D050"/>
          </a:solidFill>
          <a:ln w="9525">
            <a:solidFill>
              <a:schemeClr val="tx1"/>
            </a:solidFill>
            <a:miter lim="800000"/>
            <a:headEnd/>
            <a:tailEnd/>
          </a:ln>
        </p:spPr>
        <p:txBody>
          <a:bodyPr wrap="none" anchor="ctr"/>
          <a:lstStyle/>
          <a:p>
            <a:endParaRPr lang="en-US"/>
          </a:p>
        </p:txBody>
      </p:sp>
      <p:sp>
        <p:nvSpPr>
          <p:cNvPr id="7" name="Rectangle 4"/>
          <p:cNvSpPr>
            <a:spLocks noChangeArrowheads="1"/>
          </p:cNvSpPr>
          <p:nvPr/>
        </p:nvSpPr>
        <p:spPr bwMode="auto">
          <a:xfrm>
            <a:off x="1209684" y="3756465"/>
            <a:ext cx="914400" cy="838200"/>
          </a:xfrm>
          <a:prstGeom prst="rect">
            <a:avLst/>
          </a:prstGeom>
          <a:solidFill>
            <a:srgbClr val="F7C793"/>
          </a:solidFill>
          <a:ln w="9525">
            <a:solidFill>
              <a:schemeClr val="tx1"/>
            </a:solidFill>
            <a:miter lim="800000"/>
            <a:headEnd/>
            <a:tailEnd/>
          </a:ln>
        </p:spPr>
        <p:txBody>
          <a:bodyPr wrap="none" anchor="ctr"/>
          <a:lstStyle/>
          <a:p>
            <a:pPr algn="ctr"/>
            <a:r>
              <a:rPr lang="en-US" sz="2000">
                <a:latin typeface="Arial" charset="0"/>
              </a:rPr>
              <a:t>Mã</a:t>
            </a:r>
          </a:p>
          <a:p>
            <a:pPr algn="ctr"/>
            <a:r>
              <a:rPr lang="en-US" sz="2000">
                <a:latin typeface="Arial" charset="0"/>
              </a:rPr>
              <a:t>hóa</a:t>
            </a:r>
            <a:endParaRPr lang="en-US">
              <a:latin typeface="Arial" charset="0"/>
              <a:sym typeface="Symbol" pitchFamily="18" charset="2"/>
            </a:endParaRPr>
          </a:p>
        </p:txBody>
      </p:sp>
      <p:sp>
        <p:nvSpPr>
          <p:cNvPr id="8" name="Rectangle 5"/>
          <p:cNvSpPr>
            <a:spLocks noChangeArrowheads="1"/>
          </p:cNvSpPr>
          <p:nvPr/>
        </p:nvSpPr>
        <p:spPr bwMode="auto">
          <a:xfrm>
            <a:off x="2886084" y="3756465"/>
            <a:ext cx="914400" cy="838200"/>
          </a:xfrm>
          <a:prstGeom prst="rect">
            <a:avLst/>
          </a:prstGeom>
          <a:solidFill>
            <a:srgbClr val="F7C793"/>
          </a:solidFill>
          <a:ln w="9525">
            <a:solidFill>
              <a:schemeClr val="tx1"/>
            </a:solidFill>
            <a:miter lim="800000"/>
            <a:headEnd/>
            <a:tailEnd/>
          </a:ln>
        </p:spPr>
        <p:txBody>
          <a:bodyPr wrap="none" anchor="ctr"/>
          <a:lstStyle/>
          <a:p>
            <a:pPr lvl="0" algn="ctr"/>
            <a:r>
              <a:rPr lang="en-US" sz="2000">
                <a:solidFill>
                  <a:srgbClr val="292934"/>
                </a:solidFill>
                <a:latin typeface="Arial" charset="0"/>
              </a:rPr>
              <a:t>Mã</a:t>
            </a:r>
          </a:p>
          <a:p>
            <a:pPr lvl="0" algn="ctr"/>
            <a:r>
              <a:rPr lang="en-US" sz="2000">
                <a:solidFill>
                  <a:srgbClr val="292934"/>
                </a:solidFill>
                <a:latin typeface="Arial" charset="0"/>
              </a:rPr>
              <a:t>hóa</a:t>
            </a:r>
            <a:endParaRPr lang="en-US">
              <a:solidFill>
                <a:srgbClr val="292934"/>
              </a:solidFill>
              <a:latin typeface="Arial" charset="0"/>
              <a:sym typeface="Symbol" pitchFamily="18" charset="2"/>
            </a:endParaRPr>
          </a:p>
        </p:txBody>
      </p:sp>
      <p:sp>
        <p:nvSpPr>
          <p:cNvPr id="9" name="Rectangle 6"/>
          <p:cNvSpPr>
            <a:spLocks noChangeArrowheads="1"/>
          </p:cNvSpPr>
          <p:nvPr/>
        </p:nvSpPr>
        <p:spPr bwMode="auto">
          <a:xfrm>
            <a:off x="6086484" y="3756465"/>
            <a:ext cx="914400" cy="838200"/>
          </a:xfrm>
          <a:prstGeom prst="rect">
            <a:avLst/>
          </a:prstGeom>
          <a:solidFill>
            <a:srgbClr val="F7C793"/>
          </a:solidFill>
          <a:ln w="9525">
            <a:solidFill>
              <a:schemeClr val="tx1"/>
            </a:solidFill>
            <a:miter lim="800000"/>
            <a:headEnd/>
            <a:tailEnd/>
          </a:ln>
        </p:spPr>
        <p:txBody>
          <a:bodyPr wrap="none" anchor="ctr"/>
          <a:lstStyle/>
          <a:p>
            <a:pPr lvl="0" algn="ctr"/>
            <a:r>
              <a:rPr lang="en-US" sz="2000">
                <a:solidFill>
                  <a:srgbClr val="292934"/>
                </a:solidFill>
                <a:latin typeface="Arial" charset="0"/>
              </a:rPr>
              <a:t>Mã</a:t>
            </a:r>
          </a:p>
          <a:p>
            <a:pPr lvl="0" algn="ctr"/>
            <a:r>
              <a:rPr lang="en-US" sz="2000">
                <a:solidFill>
                  <a:srgbClr val="292934"/>
                </a:solidFill>
                <a:latin typeface="Arial" charset="0"/>
              </a:rPr>
              <a:t>hóa</a:t>
            </a:r>
            <a:endParaRPr lang="en-US">
              <a:solidFill>
                <a:srgbClr val="292934"/>
              </a:solidFill>
              <a:latin typeface="Arial" charset="0"/>
              <a:sym typeface="Symbol" pitchFamily="18" charset="2"/>
            </a:endParaRPr>
          </a:p>
        </p:txBody>
      </p:sp>
      <p:sp>
        <p:nvSpPr>
          <p:cNvPr id="10" name="Rectangle 7"/>
          <p:cNvSpPr>
            <a:spLocks noChangeArrowheads="1"/>
          </p:cNvSpPr>
          <p:nvPr/>
        </p:nvSpPr>
        <p:spPr bwMode="auto">
          <a:xfrm>
            <a:off x="904884" y="2308665"/>
            <a:ext cx="1524000" cy="381000"/>
          </a:xfrm>
          <a:prstGeom prst="rect">
            <a:avLst/>
          </a:prstGeom>
          <a:solidFill>
            <a:srgbClr val="F7C793"/>
          </a:solidFill>
          <a:ln w="9525">
            <a:solidFill>
              <a:schemeClr val="tx1"/>
            </a:solidFill>
            <a:miter lim="800000"/>
            <a:headEnd/>
            <a:tailEnd/>
          </a:ln>
        </p:spPr>
        <p:txBody>
          <a:bodyPr wrap="none" anchor="ctr"/>
          <a:lstStyle/>
          <a:p>
            <a:pPr algn="ctr"/>
            <a:r>
              <a:rPr lang="en-US" sz="1800">
                <a:latin typeface="Arial" charset="0"/>
              </a:rPr>
              <a:t>m[1]</a:t>
            </a:r>
          </a:p>
        </p:txBody>
      </p:sp>
      <p:sp>
        <p:nvSpPr>
          <p:cNvPr id="11" name="Rectangle 8"/>
          <p:cNvSpPr>
            <a:spLocks noChangeArrowheads="1"/>
          </p:cNvSpPr>
          <p:nvPr/>
        </p:nvSpPr>
        <p:spPr bwMode="auto">
          <a:xfrm>
            <a:off x="2428884" y="2308665"/>
            <a:ext cx="1676400" cy="381000"/>
          </a:xfrm>
          <a:prstGeom prst="rect">
            <a:avLst/>
          </a:prstGeom>
          <a:solidFill>
            <a:srgbClr val="F7C793"/>
          </a:solidFill>
          <a:ln w="9525">
            <a:solidFill>
              <a:schemeClr val="tx1"/>
            </a:solidFill>
            <a:miter lim="800000"/>
            <a:headEnd/>
            <a:tailEnd/>
          </a:ln>
        </p:spPr>
        <p:txBody>
          <a:bodyPr wrap="none" anchor="ctr"/>
          <a:lstStyle/>
          <a:p>
            <a:pPr algn="ctr"/>
            <a:r>
              <a:rPr lang="en-US" sz="1800">
                <a:latin typeface="Arial" charset="0"/>
              </a:rPr>
              <a:t>m[2]</a:t>
            </a:r>
          </a:p>
        </p:txBody>
      </p:sp>
      <p:sp>
        <p:nvSpPr>
          <p:cNvPr id="12" name="Rectangle 9"/>
          <p:cNvSpPr>
            <a:spLocks noChangeArrowheads="1"/>
          </p:cNvSpPr>
          <p:nvPr/>
        </p:nvSpPr>
        <p:spPr bwMode="auto">
          <a:xfrm>
            <a:off x="4105284" y="2308665"/>
            <a:ext cx="1600200" cy="381000"/>
          </a:xfrm>
          <a:prstGeom prst="rect">
            <a:avLst/>
          </a:prstGeom>
          <a:solidFill>
            <a:srgbClr val="F7C793"/>
          </a:solidFill>
          <a:ln w="9525">
            <a:solidFill>
              <a:schemeClr val="tx1"/>
            </a:solidFill>
            <a:miter lim="800000"/>
            <a:headEnd/>
            <a:tailEnd/>
          </a:ln>
        </p:spPr>
        <p:txBody>
          <a:bodyPr wrap="none" anchor="ctr"/>
          <a:lstStyle/>
          <a:p>
            <a:pPr algn="ctr"/>
            <a:r>
              <a:rPr lang="en-US" sz="1800">
                <a:latin typeface="Arial" charset="0"/>
              </a:rPr>
              <a:t>…</a:t>
            </a:r>
          </a:p>
        </p:txBody>
      </p:sp>
      <p:sp>
        <p:nvSpPr>
          <p:cNvPr id="13" name="Rectangle 10"/>
          <p:cNvSpPr>
            <a:spLocks noChangeArrowheads="1"/>
          </p:cNvSpPr>
          <p:nvPr/>
        </p:nvSpPr>
        <p:spPr bwMode="auto">
          <a:xfrm>
            <a:off x="5705484" y="2308665"/>
            <a:ext cx="685799" cy="381000"/>
          </a:xfrm>
          <a:prstGeom prst="rect">
            <a:avLst/>
          </a:prstGeom>
          <a:solidFill>
            <a:srgbClr val="F7C793"/>
          </a:solidFill>
          <a:ln w="9525">
            <a:solidFill>
              <a:schemeClr val="tx1"/>
            </a:solidFill>
            <a:miter lim="800000"/>
            <a:headEnd/>
            <a:tailEnd/>
          </a:ln>
        </p:spPr>
        <p:txBody>
          <a:bodyPr wrap="none" anchor="ctr"/>
          <a:lstStyle/>
          <a:p>
            <a:pPr algn="ctr"/>
            <a:r>
              <a:rPr lang="en-US" sz="1800">
                <a:latin typeface="Arial" charset="0"/>
              </a:rPr>
              <a:t>m[L]</a:t>
            </a:r>
          </a:p>
        </p:txBody>
      </p:sp>
      <p:sp>
        <p:nvSpPr>
          <p:cNvPr id="15" name="Text Box 12"/>
          <p:cNvSpPr txBox="1">
            <a:spLocks noChangeArrowheads="1"/>
          </p:cNvSpPr>
          <p:nvPr/>
        </p:nvSpPr>
        <p:spPr bwMode="auto">
          <a:xfrm>
            <a:off x="1398597" y="2948428"/>
            <a:ext cx="4968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pPr eaLnBrk="1" hangingPunct="1"/>
            <a:r>
              <a:rPr lang="en-US" sz="3200">
                <a:latin typeface="Arial" charset="0"/>
                <a:sym typeface="Symbol" pitchFamily="18" charset="2"/>
              </a:rPr>
              <a:t></a:t>
            </a:r>
          </a:p>
        </p:txBody>
      </p:sp>
      <p:sp>
        <p:nvSpPr>
          <p:cNvPr id="16" name="Text Box 13"/>
          <p:cNvSpPr txBox="1">
            <a:spLocks noChangeArrowheads="1"/>
          </p:cNvSpPr>
          <p:nvPr/>
        </p:nvSpPr>
        <p:spPr bwMode="auto">
          <a:xfrm>
            <a:off x="6315084" y="2948428"/>
            <a:ext cx="4968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pPr eaLnBrk="1" hangingPunct="1"/>
            <a:r>
              <a:rPr lang="en-US" sz="3200">
                <a:latin typeface="Arial" charset="0"/>
                <a:sym typeface="Symbol" pitchFamily="18" charset="2"/>
              </a:rPr>
              <a:t></a:t>
            </a:r>
          </a:p>
        </p:txBody>
      </p:sp>
      <p:sp>
        <p:nvSpPr>
          <p:cNvPr id="17" name="Text Box 14"/>
          <p:cNvSpPr txBox="1">
            <a:spLocks noChangeArrowheads="1"/>
          </p:cNvSpPr>
          <p:nvPr/>
        </p:nvSpPr>
        <p:spPr bwMode="auto">
          <a:xfrm>
            <a:off x="3114684" y="2948428"/>
            <a:ext cx="4968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pPr eaLnBrk="1" hangingPunct="1"/>
            <a:r>
              <a:rPr lang="en-US" sz="3200">
                <a:latin typeface="Arial" charset="0"/>
                <a:sym typeface="Symbol" pitchFamily="18" charset="2"/>
              </a:rPr>
              <a:t></a:t>
            </a:r>
          </a:p>
        </p:txBody>
      </p:sp>
      <p:sp>
        <p:nvSpPr>
          <p:cNvPr id="18" name="Line 15"/>
          <p:cNvSpPr>
            <a:spLocks noChangeShapeType="1"/>
          </p:cNvSpPr>
          <p:nvPr/>
        </p:nvSpPr>
        <p:spPr bwMode="auto">
          <a:xfrm>
            <a:off x="1635134" y="268966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 name="Line 16"/>
          <p:cNvSpPr>
            <a:spLocks noChangeShapeType="1"/>
          </p:cNvSpPr>
          <p:nvPr/>
        </p:nvSpPr>
        <p:spPr bwMode="auto">
          <a:xfrm>
            <a:off x="3343284" y="272141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 name="Line 17"/>
          <p:cNvSpPr>
            <a:spLocks noChangeShapeType="1"/>
          </p:cNvSpPr>
          <p:nvPr/>
        </p:nvSpPr>
        <p:spPr bwMode="auto">
          <a:xfrm>
            <a:off x="6543684" y="268966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 name="Line 18"/>
          <p:cNvSpPr>
            <a:spLocks noChangeShapeType="1"/>
          </p:cNvSpPr>
          <p:nvPr/>
        </p:nvSpPr>
        <p:spPr bwMode="auto">
          <a:xfrm>
            <a:off x="3343284" y="337546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 name="Line 19"/>
          <p:cNvSpPr>
            <a:spLocks noChangeShapeType="1"/>
          </p:cNvSpPr>
          <p:nvPr/>
        </p:nvSpPr>
        <p:spPr bwMode="auto">
          <a:xfrm>
            <a:off x="6543684" y="337546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 name="Line 20"/>
          <p:cNvSpPr>
            <a:spLocks noChangeShapeType="1"/>
          </p:cNvSpPr>
          <p:nvPr/>
        </p:nvSpPr>
        <p:spPr bwMode="auto">
          <a:xfrm>
            <a:off x="1590684" y="337546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 name="Freeform 23"/>
          <p:cNvSpPr>
            <a:spLocks/>
          </p:cNvSpPr>
          <p:nvPr/>
        </p:nvSpPr>
        <p:spPr bwMode="auto">
          <a:xfrm>
            <a:off x="1590684" y="3223065"/>
            <a:ext cx="1600200" cy="1676400"/>
          </a:xfrm>
          <a:custGeom>
            <a:avLst/>
            <a:gdLst>
              <a:gd name="T0" fmla="*/ 0 w 1008"/>
              <a:gd name="T1" fmla="*/ 2147483647 h 1056"/>
              <a:gd name="T2" fmla="*/ 2147483647 w 1008"/>
              <a:gd name="T3" fmla="*/ 2147483647 h 1056"/>
              <a:gd name="T4" fmla="*/ 2147483647 w 1008"/>
              <a:gd name="T5" fmla="*/ 0 h 1056"/>
              <a:gd name="T6" fmla="*/ 2147483647 w 1008"/>
              <a:gd name="T7" fmla="*/ 0 h 1056"/>
              <a:gd name="T8" fmla="*/ 0 60000 65536"/>
              <a:gd name="T9" fmla="*/ 0 60000 65536"/>
              <a:gd name="T10" fmla="*/ 0 60000 65536"/>
              <a:gd name="T11" fmla="*/ 0 60000 65536"/>
              <a:gd name="T12" fmla="*/ 0 w 1008"/>
              <a:gd name="T13" fmla="*/ 0 h 1056"/>
              <a:gd name="T14" fmla="*/ 1008 w 1008"/>
              <a:gd name="T15" fmla="*/ 1056 h 1056"/>
            </a:gdLst>
            <a:ahLst/>
            <a:cxnLst>
              <a:cxn ang="T8">
                <a:pos x="T0" y="T1"/>
              </a:cxn>
              <a:cxn ang="T9">
                <a:pos x="T2" y="T3"/>
              </a:cxn>
              <a:cxn ang="T10">
                <a:pos x="T4" y="T5"/>
              </a:cxn>
              <a:cxn ang="T11">
                <a:pos x="T6" y="T7"/>
              </a:cxn>
            </a:cxnLst>
            <a:rect l="T12" t="T13" r="T14" b="T15"/>
            <a:pathLst>
              <a:path w="1008" h="1056">
                <a:moveTo>
                  <a:pt x="0" y="1056"/>
                </a:moveTo>
                <a:lnTo>
                  <a:pt x="576" y="1056"/>
                </a:lnTo>
                <a:lnTo>
                  <a:pt x="576" y="0"/>
                </a:lnTo>
                <a:lnTo>
                  <a:pt x="1008" y="0"/>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Line 24"/>
          <p:cNvSpPr>
            <a:spLocks noChangeShapeType="1"/>
          </p:cNvSpPr>
          <p:nvPr/>
        </p:nvSpPr>
        <p:spPr bwMode="auto">
          <a:xfrm>
            <a:off x="3343284" y="4594665"/>
            <a:ext cx="0" cy="304800"/>
          </a:xfrm>
          <a:prstGeom prst="line">
            <a:avLst/>
          </a:prstGeom>
          <a:noFill/>
          <a:ln w="952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en-US"/>
          </a:p>
        </p:txBody>
      </p:sp>
      <p:sp>
        <p:nvSpPr>
          <p:cNvPr id="29" name="Freeform 26"/>
          <p:cNvSpPr>
            <a:spLocks/>
          </p:cNvSpPr>
          <p:nvPr/>
        </p:nvSpPr>
        <p:spPr bwMode="auto">
          <a:xfrm>
            <a:off x="3343284" y="3223065"/>
            <a:ext cx="1600200" cy="1676400"/>
          </a:xfrm>
          <a:custGeom>
            <a:avLst/>
            <a:gdLst>
              <a:gd name="T0" fmla="*/ 0 w 1008"/>
              <a:gd name="T1" fmla="*/ 2147483647 h 1056"/>
              <a:gd name="T2" fmla="*/ 2147483647 w 1008"/>
              <a:gd name="T3" fmla="*/ 2147483647 h 1056"/>
              <a:gd name="T4" fmla="*/ 2147483647 w 1008"/>
              <a:gd name="T5" fmla="*/ 0 h 1056"/>
              <a:gd name="T6" fmla="*/ 2147483647 w 1008"/>
              <a:gd name="T7" fmla="*/ 0 h 1056"/>
              <a:gd name="T8" fmla="*/ 0 60000 65536"/>
              <a:gd name="T9" fmla="*/ 0 60000 65536"/>
              <a:gd name="T10" fmla="*/ 0 60000 65536"/>
              <a:gd name="T11" fmla="*/ 0 60000 65536"/>
              <a:gd name="T12" fmla="*/ 0 w 1008"/>
              <a:gd name="T13" fmla="*/ 0 h 1056"/>
              <a:gd name="T14" fmla="*/ 1008 w 1008"/>
              <a:gd name="T15" fmla="*/ 1056 h 1056"/>
            </a:gdLst>
            <a:ahLst/>
            <a:cxnLst>
              <a:cxn ang="T8">
                <a:pos x="T0" y="T1"/>
              </a:cxn>
              <a:cxn ang="T9">
                <a:pos x="T2" y="T3"/>
              </a:cxn>
              <a:cxn ang="T10">
                <a:pos x="T4" y="T5"/>
              </a:cxn>
              <a:cxn ang="T11">
                <a:pos x="T6" y="T7"/>
              </a:cxn>
            </a:cxnLst>
            <a:rect l="T12" t="T13" r="T14" b="T15"/>
            <a:pathLst>
              <a:path w="1008" h="1056">
                <a:moveTo>
                  <a:pt x="0" y="1056"/>
                </a:moveTo>
                <a:lnTo>
                  <a:pt x="576" y="1056"/>
                </a:lnTo>
                <a:lnTo>
                  <a:pt x="576" y="0"/>
                </a:lnTo>
                <a:lnTo>
                  <a:pt x="1008" y="0"/>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Freeform 27"/>
          <p:cNvSpPr>
            <a:spLocks/>
          </p:cNvSpPr>
          <p:nvPr/>
        </p:nvSpPr>
        <p:spPr bwMode="auto">
          <a:xfrm>
            <a:off x="5019684" y="3223065"/>
            <a:ext cx="1371600" cy="1676400"/>
          </a:xfrm>
          <a:custGeom>
            <a:avLst/>
            <a:gdLst>
              <a:gd name="T0" fmla="*/ 0 w 1008"/>
              <a:gd name="T1" fmla="*/ 2147483647 h 1056"/>
              <a:gd name="T2" fmla="*/ 2147483647 w 1008"/>
              <a:gd name="T3" fmla="*/ 2147483647 h 1056"/>
              <a:gd name="T4" fmla="*/ 2147483647 w 1008"/>
              <a:gd name="T5" fmla="*/ 0 h 1056"/>
              <a:gd name="T6" fmla="*/ 2147483647 w 1008"/>
              <a:gd name="T7" fmla="*/ 0 h 1056"/>
              <a:gd name="T8" fmla="*/ 0 60000 65536"/>
              <a:gd name="T9" fmla="*/ 0 60000 65536"/>
              <a:gd name="T10" fmla="*/ 0 60000 65536"/>
              <a:gd name="T11" fmla="*/ 0 60000 65536"/>
              <a:gd name="T12" fmla="*/ 0 w 1008"/>
              <a:gd name="T13" fmla="*/ 0 h 1056"/>
              <a:gd name="T14" fmla="*/ 1008 w 1008"/>
              <a:gd name="T15" fmla="*/ 1056 h 1056"/>
            </a:gdLst>
            <a:ahLst/>
            <a:cxnLst>
              <a:cxn ang="T8">
                <a:pos x="T0" y="T1"/>
              </a:cxn>
              <a:cxn ang="T9">
                <a:pos x="T2" y="T3"/>
              </a:cxn>
              <a:cxn ang="T10">
                <a:pos x="T4" y="T5"/>
              </a:cxn>
              <a:cxn ang="T11">
                <a:pos x="T6" y="T7"/>
              </a:cxn>
            </a:cxnLst>
            <a:rect l="T12" t="T13" r="T14" b="T15"/>
            <a:pathLst>
              <a:path w="1008" h="1056">
                <a:moveTo>
                  <a:pt x="0" y="1056"/>
                </a:moveTo>
                <a:lnTo>
                  <a:pt x="576" y="1056"/>
                </a:lnTo>
                <a:lnTo>
                  <a:pt x="576" y="0"/>
                </a:lnTo>
                <a:lnTo>
                  <a:pt x="1008" y="0"/>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 name="Line 32"/>
          <p:cNvSpPr>
            <a:spLocks noChangeShapeType="1"/>
          </p:cNvSpPr>
          <p:nvPr/>
        </p:nvSpPr>
        <p:spPr bwMode="auto">
          <a:xfrm>
            <a:off x="6542097" y="4594665"/>
            <a:ext cx="1587"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 name="Line 24"/>
          <p:cNvSpPr>
            <a:spLocks noChangeShapeType="1"/>
          </p:cNvSpPr>
          <p:nvPr/>
        </p:nvSpPr>
        <p:spPr bwMode="auto">
          <a:xfrm>
            <a:off x="1583757" y="4594665"/>
            <a:ext cx="0" cy="304800"/>
          </a:xfrm>
          <a:prstGeom prst="line">
            <a:avLst/>
          </a:prstGeom>
          <a:noFill/>
          <a:ln w="952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en-US"/>
          </a:p>
        </p:txBody>
      </p:sp>
      <p:sp>
        <p:nvSpPr>
          <p:cNvPr id="42" name="TextBox 41"/>
          <p:cNvSpPr txBox="1"/>
          <p:nvPr/>
        </p:nvSpPr>
        <p:spPr>
          <a:xfrm>
            <a:off x="6351596" y="5204265"/>
            <a:ext cx="573088" cy="369332"/>
          </a:xfrm>
          <a:prstGeom prst="rect">
            <a:avLst/>
          </a:prstGeom>
          <a:noFill/>
        </p:spPr>
        <p:txBody>
          <a:bodyPr wrap="square" rtlCol="0">
            <a:spAutoFit/>
          </a:bodyPr>
          <a:lstStyle/>
          <a:p>
            <a:r>
              <a:rPr lang="en-GB"/>
              <a:t>tag</a:t>
            </a:r>
          </a:p>
        </p:txBody>
      </p:sp>
      <p:grpSp>
        <p:nvGrpSpPr>
          <p:cNvPr id="43" name="Group 42"/>
          <p:cNvGrpSpPr/>
          <p:nvPr/>
        </p:nvGrpSpPr>
        <p:grpSpPr>
          <a:xfrm>
            <a:off x="657243" y="3820997"/>
            <a:ext cx="609600" cy="400110"/>
            <a:chOff x="1828800" y="4114800"/>
            <a:chExt cx="609600" cy="400110"/>
          </a:xfrm>
        </p:grpSpPr>
        <p:sp>
          <p:nvSpPr>
            <p:cNvPr id="44" name="Line 15"/>
            <p:cNvSpPr>
              <a:spLocks noChangeShapeType="1"/>
            </p:cNvSpPr>
            <p:nvPr/>
          </p:nvSpPr>
          <p:spPr bwMode="auto">
            <a:xfrm flipV="1">
              <a:off x="2057400" y="44958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 name="TextBox 44"/>
            <p:cNvSpPr txBox="1"/>
            <p:nvPr/>
          </p:nvSpPr>
          <p:spPr>
            <a:xfrm>
              <a:off x="1828800" y="4114800"/>
              <a:ext cx="609600" cy="400110"/>
            </a:xfrm>
            <a:prstGeom prst="rect">
              <a:avLst/>
            </a:prstGeom>
            <a:noFill/>
          </p:spPr>
          <p:txBody>
            <a:bodyPr wrap="square" rtlCol="0">
              <a:spAutoFit/>
            </a:bodyPr>
            <a:lstStyle/>
            <a:p>
              <a:r>
                <a:rPr lang="en-GB" sz="2000" b="1"/>
                <a:t>k</a:t>
              </a:r>
              <a:r>
                <a:rPr lang="en-GB" sz="2000" b="1" baseline="-25000"/>
                <a:t>1</a:t>
              </a:r>
              <a:endParaRPr lang="en-GB" sz="2000" b="1"/>
            </a:p>
          </p:txBody>
        </p:sp>
      </p:grpSp>
      <p:grpSp>
        <p:nvGrpSpPr>
          <p:cNvPr id="46" name="Group 45"/>
          <p:cNvGrpSpPr/>
          <p:nvPr/>
        </p:nvGrpSpPr>
        <p:grpSpPr>
          <a:xfrm>
            <a:off x="2514600" y="3820997"/>
            <a:ext cx="609600" cy="400110"/>
            <a:chOff x="1990716" y="4114800"/>
            <a:chExt cx="609600" cy="400110"/>
          </a:xfrm>
        </p:grpSpPr>
        <p:sp>
          <p:nvSpPr>
            <p:cNvPr id="47" name="Line 15"/>
            <p:cNvSpPr>
              <a:spLocks noChangeShapeType="1"/>
            </p:cNvSpPr>
            <p:nvPr/>
          </p:nvSpPr>
          <p:spPr bwMode="auto">
            <a:xfrm flipV="1">
              <a:off x="2057400" y="44958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 name="TextBox 47"/>
            <p:cNvSpPr txBox="1"/>
            <p:nvPr/>
          </p:nvSpPr>
          <p:spPr>
            <a:xfrm>
              <a:off x="1990716" y="4114800"/>
              <a:ext cx="609600" cy="400110"/>
            </a:xfrm>
            <a:prstGeom prst="rect">
              <a:avLst/>
            </a:prstGeom>
            <a:noFill/>
          </p:spPr>
          <p:txBody>
            <a:bodyPr wrap="square" rtlCol="0">
              <a:spAutoFit/>
            </a:bodyPr>
            <a:lstStyle/>
            <a:p>
              <a:r>
                <a:rPr lang="en-GB" sz="2000" b="1"/>
                <a:t>k</a:t>
              </a:r>
              <a:r>
                <a:rPr lang="en-GB" sz="2000" b="1" baseline="-25000"/>
                <a:t>1</a:t>
              </a:r>
              <a:endParaRPr lang="en-GB" sz="2000" b="1"/>
            </a:p>
          </p:txBody>
        </p:sp>
      </p:grpSp>
      <p:grpSp>
        <p:nvGrpSpPr>
          <p:cNvPr id="52" name="Group 51"/>
          <p:cNvGrpSpPr/>
          <p:nvPr/>
        </p:nvGrpSpPr>
        <p:grpSpPr>
          <a:xfrm>
            <a:off x="5781684" y="3820997"/>
            <a:ext cx="619116" cy="400110"/>
            <a:chOff x="2057400" y="4114800"/>
            <a:chExt cx="619116" cy="400110"/>
          </a:xfrm>
        </p:grpSpPr>
        <p:sp>
          <p:nvSpPr>
            <p:cNvPr id="53" name="Line 15"/>
            <p:cNvSpPr>
              <a:spLocks noChangeShapeType="1"/>
            </p:cNvSpPr>
            <p:nvPr/>
          </p:nvSpPr>
          <p:spPr bwMode="auto">
            <a:xfrm flipV="1">
              <a:off x="2057400" y="44958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 name="TextBox 53"/>
            <p:cNvSpPr txBox="1"/>
            <p:nvPr/>
          </p:nvSpPr>
          <p:spPr>
            <a:xfrm>
              <a:off x="2066916" y="4114800"/>
              <a:ext cx="609600" cy="400110"/>
            </a:xfrm>
            <a:prstGeom prst="rect">
              <a:avLst/>
            </a:prstGeom>
            <a:noFill/>
          </p:spPr>
          <p:txBody>
            <a:bodyPr wrap="square" rtlCol="0">
              <a:spAutoFit/>
            </a:bodyPr>
            <a:lstStyle/>
            <a:p>
              <a:r>
                <a:rPr lang="en-GB" sz="2000" b="1"/>
                <a:t>k</a:t>
              </a:r>
              <a:r>
                <a:rPr lang="en-GB" sz="2000" b="1" baseline="-25000"/>
                <a:t>1</a:t>
              </a:r>
              <a:endParaRPr lang="en-GB" sz="2000" b="1"/>
            </a:p>
          </p:txBody>
        </p:sp>
      </p:grpSp>
      <p:sp>
        <p:nvSpPr>
          <p:cNvPr id="56" name="Rectangle 6"/>
          <p:cNvSpPr>
            <a:spLocks noChangeArrowheads="1"/>
          </p:cNvSpPr>
          <p:nvPr/>
        </p:nvSpPr>
        <p:spPr bwMode="auto">
          <a:xfrm>
            <a:off x="6162684" y="5204265"/>
            <a:ext cx="914400" cy="838200"/>
          </a:xfrm>
          <a:prstGeom prst="rect">
            <a:avLst/>
          </a:prstGeom>
          <a:solidFill>
            <a:srgbClr val="F7C793"/>
          </a:solidFill>
          <a:ln w="9525">
            <a:solidFill>
              <a:schemeClr val="tx1"/>
            </a:solidFill>
            <a:miter lim="800000"/>
            <a:headEnd/>
            <a:tailEnd/>
          </a:ln>
        </p:spPr>
        <p:txBody>
          <a:bodyPr wrap="none" anchor="ctr"/>
          <a:lstStyle/>
          <a:p>
            <a:pPr lvl="0" algn="ctr"/>
            <a:r>
              <a:rPr lang="en-US" sz="2000">
                <a:solidFill>
                  <a:srgbClr val="292934"/>
                </a:solidFill>
                <a:latin typeface="Arial" charset="0"/>
              </a:rPr>
              <a:t>Mã</a:t>
            </a:r>
          </a:p>
          <a:p>
            <a:pPr lvl="0" algn="ctr"/>
            <a:r>
              <a:rPr lang="en-US" sz="2000">
                <a:solidFill>
                  <a:srgbClr val="292934"/>
                </a:solidFill>
                <a:latin typeface="Arial" charset="0"/>
              </a:rPr>
              <a:t>hóa</a:t>
            </a:r>
            <a:endParaRPr lang="en-US">
              <a:solidFill>
                <a:srgbClr val="292934"/>
              </a:solidFill>
              <a:latin typeface="Arial" charset="0"/>
              <a:sym typeface="Symbol" pitchFamily="18" charset="2"/>
            </a:endParaRPr>
          </a:p>
        </p:txBody>
      </p:sp>
      <p:sp>
        <p:nvSpPr>
          <p:cNvPr id="57" name="Line 32"/>
          <p:cNvSpPr>
            <a:spLocks noChangeShapeType="1"/>
          </p:cNvSpPr>
          <p:nvPr/>
        </p:nvSpPr>
        <p:spPr bwMode="auto">
          <a:xfrm>
            <a:off x="6618298" y="6042465"/>
            <a:ext cx="0" cy="43453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58" name="Group 57"/>
          <p:cNvGrpSpPr/>
          <p:nvPr/>
        </p:nvGrpSpPr>
        <p:grpSpPr>
          <a:xfrm>
            <a:off x="5629284" y="5373542"/>
            <a:ext cx="1282638" cy="1103458"/>
            <a:chOff x="1828800" y="4114800"/>
            <a:chExt cx="1282638" cy="1103458"/>
          </a:xfrm>
        </p:grpSpPr>
        <p:sp>
          <p:nvSpPr>
            <p:cNvPr id="59" name="Line 15"/>
            <p:cNvSpPr>
              <a:spLocks noChangeShapeType="1"/>
            </p:cNvSpPr>
            <p:nvPr/>
          </p:nvSpPr>
          <p:spPr bwMode="auto">
            <a:xfrm flipV="1">
              <a:off x="2057400" y="44958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0" name="TextBox 59"/>
            <p:cNvSpPr txBox="1"/>
            <p:nvPr/>
          </p:nvSpPr>
          <p:spPr>
            <a:xfrm>
              <a:off x="1828800" y="4114800"/>
              <a:ext cx="609600" cy="400110"/>
            </a:xfrm>
            <a:prstGeom prst="rect">
              <a:avLst/>
            </a:prstGeom>
            <a:noFill/>
          </p:spPr>
          <p:txBody>
            <a:bodyPr wrap="square" rtlCol="0">
              <a:spAutoFit/>
            </a:bodyPr>
            <a:lstStyle/>
            <a:p>
              <a:r>
                <a:rPr lang="en-GB" sz="2000" b="1"/>
                <a:t>k</a:t>
              </a:r>
              <a:r>
                <a:rPr lang="en-GB" sz="2000" b="1" baseline="-25000"/>
                <a:t>2</a:t>
              </a:r>
              <a:endParaRPr lang="en-GB" sz="2000" b="1"/>
            </a:p>
          </p:txBody>
        </p:sp>
        <p:sp>
          <p:nvSpPr>
            <p:cNvPr id="61" name="TextBox 60"/>
            <p:cNvSpPr txBox="1"/>
            <p:nvPr/>
          </p:nvSpPr>
          <p:spPr>
            <a:xfrm>
              <a:off x="2501838" y="4818148"/>
              <a:ext cx="609600" cy="400110"/>
            </a:xfrm>
            <a:prstGeom prst="rect">
              <a:avLst/>
            </a:prstGeom>
            <a:noFill/>
          </p:spPr>
          <p:txBody>
            <a:bodyPr wrap="square" rtlCol="0">
              <a:spAutoFit/>
            </a:bodyPr>
            <a:lstStyle/>
            <a:p>
              <a:r>
                <a:rPr lang="en-GB" sz="2000" b="1"/>
                <a:t>t</a:t>
              </a:r>
            </a:p>
          </p:txBody>
        </p:sp>
      </p:grpSp>
      <p:sp>
        <p:nvSpPr>
          <p:cNvPr id="62" name="TextBox 61"/>
          <p:cNvSpPr txBox="1"/>
          <p:nvPr/>
        </p:nvSpPr>
        <p:spPr>
          <a:xfrm>
            <a:off x="1895484" y="5204265"/>
            <a:ext cx="2743200" cy="461665"/>
          </a:xfrm>
          <a:prstGeom prst="rect">
            <a:avLst/>
          </a:prstGeom>
          <a:noFill/>
        </p:spPr>
        <p:txBody>
          <a:bodyPr wrap="square" rtlCol="0">
            <a:spAutoFit/>
          </a:bodyPr>
          <a:lstStyle/>
          <a:p>
            <a:r>
              <a:rPr lang="en-GB" sz="2400"/>
              <a:t>k = (k</a:t>
            </a:r>
            <a:r>
              <a:rPr lang="en-GB" sz="2400" baseline="-25000"/>
              <a:t>1</a:t>
            </a:r>
            <a:r>
              <a:rPr lang="en-GB" sz="2400"/>
              <a:t>, k</a:t>
            </a:r>
            <a:r>
              <a:rPr lang="en-GB" sz="2400" baseline="-25000"/>
              <a:t>2</a:t>
            </a:r>
            <a:r>
              <a:rPr lang="en-GB" sz="2400"/>
              <a:t>)</a:t>
            </a:r>
            <a:endParaRPr lang="en-GB"/>
          </a:p>
        </p:txBody>
      </p:sp>
      <p:sp>
        <p:nvSpPr>
          <p:cNvPr id="64" name="Rectangle 10">
            <a:extLst>
              <a:ext uri="{FF2B5EF4-FFF2-40B4-BE49-F238E27FC236}">
                <a16:creationId xmlns:a16="http://schemas.microsoft.com/office/drawing/2014/main" id="{7B9725B0-6EE2-4DE8-B696-9FA1EC12163F}"/>
              </a:ext>
            </a:extLst>
          </p:cNvPr>
          <p:cNvSpPr>
            <a:spLocks noChangeArrowheads="1"/>
          </p:cNvSpPr>
          <p:nvPr/>
        </p:nvSpPr>
        <p:spPr bwMode="auto">
          <a:xfrm>
            <a:off x="6391285" y="2307593"/>
            <a:ext cx="914394" cy="381000"/>
          </a:xfrm>
          <a:prstGeom prst="rect">
            <a:avLst/>
          </a:prstGeom>
          <a:solidFill>
            <a:srgbClr val="00B0F0"/>
          </a:solidFill>
          <a:ln w="9525">
            <a:solidFill>
              <a:schemeClr val="tx1"/>
            </a:solidFill>
            <a:miter lim="800000"/>
            <a:headEnd/>
            <a:tailEnd/>
          </a:ln>
        </p:spPr>
        <p:txBody>
          <a:bodyPr wrap="none" anchor="ctr"/>
          <a:lstStyle/>
          <a:p>
            <a:pPr algn="ctr"/>
            <a:r>
              <a:rPr lang="en-US" sz="1800">
                <a:latin typeface="Arial" charset="0"/>
              </a:rPr>
              <a:t>padding</a:t>
            </a:r>
          </a:p>
        </p:txBody>
      </p:sp>
      <p:sp>
        <p:nvSpPr>
          <p:cNvPr id="66" name="Folded Corner 61">
            <a:extLst>
              <a:ext uri="{FF2B5EF4-FFF2-40B4-BE49-F238E27FC236}">
                <a16:creationId xmlns:a16="http://schemas.microsoft.com/office/drawing/2014/main" id="{970E2C61-E96A-4C01-A892-A5F82956E7A9}"/>
              </a:ext>
            </a:extLst>
          </p:cNvPr>
          <p:cNvSpPr/>
          <p:nvPr/>
        </p:nvSpPr>
        <p:spPr>
          <a:xfrm>
            <a:off x="4905384" y="1143000"/>
            <a:ext cx="3867648" cy="697907"/>
          </a:xfrm>
          <a:prstGeom prst="foldedCorner">
            <a:avLst/>
          </a:prstGeom>
          <a:solidFill>
            <a:srgbClr val="00B0F0"/>
          </a:solidFill>
          <a:ln w="28575" cap="rnd" cmpd="sng" algn="ctr">
            <a:noFill/>
            <a:prstDash val="solid"/>
            <a:miter lim="800000"/>
          </a:ln>
          <a:effectLst>
            <a:outerShdw blurRad="50800" dist="38100" dir="2700000" algn="tl" rotWithShape="0">
              <a:prstClr val="black">
                <a:alpha val="40000"/>
              </a:prstClr>
            </a:outerShdw>
          </a:effectLst>
        </p:spPr>
        <p:txBody>
          <a:bodyPr wrap="square" lIns="0" tIns="91440" rIns="0" bIns="0" rtlCol="0" anchor="ctr" anchorCtr="1">
            <a:noAutofit/>
          </a:bodyPr>
          <a:lstStyle/>
          <a:p>
            <a:pPr algn="ctr" fontAlgn="auto">
              <a:spcBef>
                <a:spcPts val="0"/>
              </a:spcBef>
              <a:spcAft>
                <a:spcPts val="0"/>
              </a:spcAft>
              <a:defRPr/>
            </a:pPr>
            <a:r>
              <a:rPr lang="en-US" sz="2000" kern="0">
                <a:latin typeface="Arial"/>
                <a:cs typeface="+mn-cs"/>
              </a:rPr>
              <a:t>Kích thước thông điệp không chia hết cho kích thước một khối?</a:t>
            </a:r>
          </a:p>
        </p:txBody>
      </p:sp>
      <p:cxnSp>
        <p:nvCxnSpPr>
          <p:cNvPr id="25" name="Straight Connector 24">
            <a:extLst>
              <a:ext uri="{FF2B5EF4-FFF2-40B4-BE49-F238E27FC236}">
                <a16:creationId xmlns:a16="http://schemas.microsoft.com/office/drawing/2014/main" id="{67954AA4-B189-4AC5-A716-A5C5183A5966}"/>
              </a:ext>
            </a:extLst>
          </p:cNvPr>
          <p:cNvCxnSpPr>
            <a:cxnSpLocks/>
          </p:cNvCxnSpPr>
          <p:nvPr/>
        </p:nvCxnSpPr>
        <p:spPr>
          <a:xfrm flipH="1">
            <a:off x="6238884" y="1851465"/>
            <a:ext cx="990602" cy="427574"/>
          </a:xfrm>
          <a:prstGeom prst="line">
            <a:avLst/>
          </a:prstGeom>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55246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Padding cho CBC-MAC</a:t>
            </a:r>
          </a:p>
        </p:txBody>
      </p:sp>
      <p:sp>
        <p:nvSpPr>
          <p:cNvPr id="16" name="Content Placeholder 2"/>
          <p:cNvSpPr txBox="1">
            <a:spLocks/>
          </p:cNvSpPr>
          <p:nvPr/>
        </p:nvSpPr>
        <p:spPr>
          <a:xfrm>
            <a:off x="457200" y="1066800"/>
            <a:ext cx="8229600" cy="54102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000000"/>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Wingdings" panose="05000000000000000000" pitchFamily="2" charset="2"/>
              <a:buChar char="Ø"/>
              <a:defRPr sz="2000" kern="1200">
                <a:solidFill>
                  <a:srgbClr val="000000"/>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Wingdings" panose="05000000000000000000" pitchFamily="2" charset="2"/>
              <a:buChar char="ü"/>
              <a:defRPr sz="1800" kern="1200">
                <a:solidFill>
                  <a:srgbClr val="000000"/>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000000"/>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000000"/>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182880" marR="0" lvl="0" indent="-182880" algn="just"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en-US" sz="2400" b="0" i="0" u="none" strike="noStrike" kern="1200" cap="none" spc="0" normalizeH="0" baseline="0" noProof="0">
                <a:ln>
                  <a:noFill/>
                </a:ln>
                <a:solidFill>
                  <a:srgbClr val="000000"/>
                </a:solidFill>
                <a:effectLst/>
                <a:uLnTx/>
                <a:uFillTx/>
                <a:latin typeface="Arial"/>
                <a:ea typeface="+mn-ea"/>
                <a:cs typeface="+mn-cs"/>
              </a:rPr>
              <a:t>Yêu cầu: m</a:t>
            </a:r>
            <a:r>
              <a:rPr kumimoji="0" lang="en-US" sz="2400" b="0" i="0" u="none" strike="noStrike" kern="1200" cap="none" spc="0" normalizeH="0" baseline="-25000" noProof="0">
                <a:ln>
                  <a:noFill/>
                </a:ln>
                <a:solidFill>
                  <a:srgbClr val="000000"/>
                </a:solidFill>
                <a:effectLst/>
                <a:uLnTx/>
                <a:uFillTx/>
                <a:latin typeface="Arial"/>
                <a:ea typeface="+mn-ea"/>
                <a:cs typeface="+mn-cs"/>
              </a:rPr>
              <a:t>i</a:t>
            </a:r>
            <a:r>
              <a:rPr kumimoji="0" lang="en-US" sz="2400" b="0" i="0" u="none" strike="noStrike" kern="1200" cap="none" spc="0" normalizeH="0" baseline="0" noProof="0">
                <a:ln>
                  <a:noFill/>
                </a:ln>
                <a:solidFill>
                  <a:srgbClr val="000000"/>
                </a:solidFill>
                <a:effectLst/>
                <a:uLnTx/>
                <a:uFillTx/>
                <a:latin typeface="Arial"/>
                <a:ea typeface="+mn-ea"/>
                <a:cs typeface="+mn-cs"/>
              </a:rPr>
              <a:t> ≠ m</a:t>
            </a:r>
            <a:r>
              <a:rPr kumimoji="0" lang="en-US" sz="2400" b="0" i="0" u="none" strike="noStrike" kern="1200" cap="none" spc="0" normalizeH="0" baseline="-25000" noProof="0">
                <a:ln>
                  <a:noFill/>
                </a:ln>
                <a:solidFill>
                  <a:srgbClr val="000000"/>
                </a:solidFill>
                <a:effectLst/>
                <a:uLnTx/>
                <a:uFillTx/>
                <a:latin typeface="Arial"/>
                <a:ea typeface="+mn-ea"/>
                <a:cs typeface="+mn-cs"/>
              </a:rPr>
              <a:t>j</a:t>
            </a:r>
            <a:r>
              <a:rPr kumimoji="0" lang="en-US" sz="2400" b="0" i="0" u="none" strike="noStrike" kern="1200" cap="none" spc="0" normalizeH="0" baseline="0" noProof="0">
                <a:ln>
                  <a:noFill/>
                </a:ln>
                <a:solidFill>
                  <a:srgbClr val="000000"/>
                </a:solidFill>
                <a:effectLst/>
                <a:uLnTx/>
                <a:uFillTx/>
                <a:latin typeface="Arial"/>
                <a:ea typeface="+mn-ea"/>
                <a:cs typeface="+mn-cs"/>
              </a:rPr>
              <a:t> thì pad(m</a:t>
            </a:r>
            <a:r>
              <a:rPr kumimoji="0" lang="en-US" sz="2400" b="0" i="0" u="none" strike="noStrike" kern="1200" cap="none" spc="0" normalizeH="0" baseline="-25000" noProof="0">
                <a:ln>
                  <a:noFill/>
                </a:ln>
                <a:solidFill>
                  <a:srgbClr val="000000"/>
                </a:solidFill>
                <a:effectLst/>
                <a:uLnTx/>
                <a:uFillTx/>
                <a:latin typeface="Arial"/>
                <a:ea typeface="+mn-ea"/>
                <a:cs typeface="+mn-cs"/>
              </a:rPr>
              <a:t>i</a:t>
            </a:r>
            <a:r>
              <a:rPr kumimoji="0" lang="en-US" sz="2400" b="0" i="0" u="none" strike="noStrike" kern="1200" cap="none" spc="0" normalizeH="0" baseline="0" noProof="0">
                <a:ln>
                  <a:noFill/>
                </a:ln>
                <a:solidFill>
                  <a:srgbClr val="000000"/>
                </a:solidFill>
                <a:effectLst/>
                <a:uLnTx/>
                <a:uFillTx/>
                <a:latin typeface="Arial"/>
                <a:ea typeface="+mn-ea"/>
                <a:cs typeface="+mn-cs"/>
              </a:rPr>
              <a:t>) ≠ pad(m</a:t>
            </a:r>
            <a:r>
              <a:rPr kumimoji="0" lang="en-US" sz="2400" b="0" i="0" u="none" strike="noStrike" kern="1200" cap="none" spc="0" normalizeH="0" baseline="-25000" noProof="0">
                <a:ln>
                  <a:noFill/>
                </a:ln>
                <a:solidFill>
                  <a:srgbClr val="000000"/>
                </a:solidFill>
                <a:effectLst/>
                <a:uLnTx/>
                <a:uFillTx/>
                <a:latin typeface="Arial"/>
                <a:ea typeface="+mn-ea"/>
                <a:cs typeface="+mn-cs"/>
              </a:rPr>
              <a:t>j</a:t>
            </a:r>
            <a:r>
              <a:rPr kumimoji="0" lang="en-US" sz="2400" b="0" i="0" u="none" strike="noStrike" kern="1200" cap="none" spc="0" normalizeH="0" baseline="0" noProof="0">
                <a:ln>
                  <a:noFill/>
                </a:ln>
                <a:solidFill>
                  <a:srgbClr val="000000"/>
                </a:solidFill>
                <a:effectLst/>
                <a:uLnTx/>
                <a:uFillTx/>
                <a:latin typeface="Arial"/>
                <a:ea typeface="+mn-ea"/>
                <a:cs typeface="+mn-cs"/>
              </a:rPr>
              <a:t>)</a:t>
            </a:r>
          </a:p>
          <a:p>
            <a:pPr marL="182880" marR="0" lvl="0" indent="-182880" algn="just"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en-US" sz="2400" b="0" i="0" u="none" strike="noStrike" kern="1200" cap="none" spc="0" normalizeH="0" baseline="0" noProof="0">
                <a:ln>
                  <a:noFill/>
                </a:ln>
                <a:solidFill>
                  <a:srgbClr val="000000"/>
                </a:solidFill>
                <a:effectLst/>
                <a:uLnTx/>
                <a:uFillTx/>
                <a:latin typeface="Arial"/>
                <a:ea typeface="+mn-ea"/>
                <a:cs typeface="+mn-cs"/>
              </a:rPr>
              <a:t>Chuẩn ISO/IEC 9797-1: </a:t>
            </a:r>
          </a:p>
          <a:p>
            <a:pPr marL="457200" marR="0" lvl="1" indent="-182880" algn="just" defTabSz="914400" rtl="0" eaLnBrk="1" fontAlgn="auto" latinLnBrk="0" hangingPunct="1">
              <a:lnSpc>
                <a:spcPct val="100000"/>
              </a:lnSpc>
              <a:spcBef>
                <a:spcPct val="20000"/>
              </a:spcBef>
              <a:spcAft>
                <a:spcPts val="0"/>
              </a:spcAft>
              <a:buClr>
                <a:srgbClr val="93A299"/>
              </a:buClr>
              <a:buSzPct val="85000"/>
              <a:buFont typeface="Wingdings" panose="05000000000000000000" pitchFamily="2" charset="2"/>
              <a:buChar char="Ø"/>
              <a:tabLst/>
              <a:defRPr/>
            </a:pPr>
            <a:r>
              <a:rPr kumimoji="0" lang="en-US" sz="2000" b="0" i="0" u="none" strike="noStrike" kern="1200" cap="none" spc="0" normalizeH="0" baseline="0" noProof="0">
                <a:ln>
                  <a:noFill/>
                </a:ln>
                <a:solidFill>
                  <a:srgbClr val="000000"/>
                </a:solidFill>
                <a:effectLst/>
                <a:uLnTx/>
                <a:uFillTx/>
                <a:latin typeface="Arial"/>
                <a:ea typeface="+mn-ea"/>
                <a:cs typeface="+mn-cs"/>
              </a:rPr>
              <a:t>Sử dụng chuỗi padding bắt đầu bởi bit 1</a:t>
            </a:r>
          </a:p>
          <a:p>
            <a:pPr marL="457200" marR="0" lvl="1" indent="-182880" algn="just" defTabSz="914400" rtl="0" eaLnBrk="1" fontAlgn="auto" latinLnBrk="0" hangingPunct="1">
              <a:lnSpc>
                <a:spcPct val="100000"/>
              </a:lnSpc>
              <a:spcBef>
                <a:spcPct val="20000"/>
              </a:spcBef>
              <a:spcAft>
                <a:spcPts val="0"/>
              </a:spcAft>
              <a:buClr>
                <a:srgbClr val="93A299"/>
              </a:buClr>
              <a:buSzPct val="85000"/>
              <a:buFont typeface="Wingdings" panose="05000000000000000000" pitchFamily="2" charset="2"/>
              <a:buChar char="Ø"/>
              <a:tabLst/>
              <a:defRPr/>
            </a:pPr>
            <a:endParaRPr kumimoji="0" lang="en-US" sz="2000" b="0" i="0" u="none" strike="noStrike" kern="1200" cap="none" spc="0" normalizeH="0" baseline="0" noProof="0">
              <a:ln>
                <a:noFill/>
              </a:ln>
              <a:solidFill>
                <a:srgbClr val="000000"/>
              </a:solidFill>
              <a:effectLst/>
              <a:uLnTx/>
              <a:uFillTx/>
              <a:latin typeface="Arial"/>
              <a:ea typeface="+mn-ea"/>
              <a:cs typeface="+mn-cs"/>
            </a:endParaRPr>
          </a:p>
          <a:p>
            <a:pPr marL="457200" marR="0" lvl="1" indent="-182880" algn="just" defTabSz="914400" rtl="0" eaLnBrk="1" fontAlgn="auto" latinLnBrk="0" hangingPunct="1">
              <a:lnSpc>
                <a:spcPct val="100000"/>
              </a:lnSpc>
              <a:spcBef>
                <a:spcPct val="20000"/>
              </a:spcBef>
              <a:spcAft>
                <a:spcPts val="0"/>
              </a:spcAft>
              <a:buClr>
                <a:srgbClr val="93A299"/>
              </a:buClr>
              <a:buSzPct val="85000"/>
              <a:buFont typeface="Wingdings" panose="05000000000000000000" pitchFamily="2" charset="2"/>
              <a:buChar char="Ø"/>
              <a:tabLst/>
              <a:defRPr/>
            </a:pPr>
            <a:endParaRPr lang="en-US">
              <a:latin typeface="Arial"/>
            </a:endParaRPr>
          </a:p>
          <a:p>
            <a:pPr marL="457200" marR="0" lvl="1" indent="-182880" algn="just" defTabSz="914400" rtl="0" eaLnBrk="1" fontAlgn="auto" latinLnBrk="0" hangingPunct="1">
              <a:lnSpc>
                <a:spcPct val="100000"/>
              </a:lnSpc>
              <a:spcBef>
                <a:spcPct val="20000"/>
              </a:spcBef>
              <a:spcAft>
                <a:spcPts val="0"/>
              </a:spcAft>
              <a:buClr>
                <a:srgbClr val="93A299"/>
              </a:buClr>
              <a:buSzPct val="85000"/>
              <a:buFont typeface="Wingdings" panose="05000000000000000000" pitchFamily="2" charset="2"/>
              <a:buChar char="Ø"/>
              <a:tabLst/>
              <a:defRPr/>
            </a:pPr>
            <a:endParaRPr kumimoji="0" lang="en-US" sz="2000" b="0" i="0" u="none" strike="noStrike" kern="1200" cap="none" spc="0" normalizeH="0" baseline="0" noProof="0">
              <a:ln>
                <a:noFill/>
              </a:ln>
              <a:solidFill>
                <a:srgbClr val="000000"/>
              </a:solidFill>
              <a:effectLst/>
              <a:uLnTx/>
              <a:uFillTx/>
              <a:latin typeface="Arial"/>
              <a:ea typeface="+mn-ea"/>
              <a:cs typeface="+mn-cs"/>
            </a:endParaRPr>
          </a:p>
          <a:p>
            <a:pPr marL="457200" marR="0" lvl="1" indent="-182880" algn="just" defTabSz="914400" rtl="0" eaLnBrk="1" fontAlgn="auto" latinLnBrk="0" hangingPunct="1">
              <a:lnSpc>
                <a:spcPct val="100000"/>
              </a:lnSpc>
              <a:spcBef>
                <a:spcPct val="20000"/>
              </a:spcBef>
              <a:spcAft>
                <a:spcPts val="0"/>
              </a:spcAft>
              <a:buClr>
                <a:srgbClr val="93A299"/>
              </a:buClr>
              <a:buSzPct val="85000"/>
              <a:buFont typeface="Wingdings" panose="05000000000000000000" pitchFamily="2" charset="2"/>
              <a:buChar char="Ø"/>
              <a:tabLst/>
              <a:defRPr/>
            </a:pPr>
            <a:r>
              <a:rPr kumimoji="0" lang="en-US" sz="2000" b="0" i="0" u="none" strike="noStrike" kern="1200" cap="none" spc="0" normalizeH="0" baseline="0" noProof="0">
                <a:ln>
                  <a:noFill/>
                </a:ln>
                <a:solidFill>
                  <a:srgbClr val="000000"/>
                </a:solidFill>
                <a:effectLst/>
                <a:uLnTx/>
                <a:uFillTx/>
                <a:latin typeface="Arial"/>
                <a:ea typeface="+mn-ea"/>
                <a:cs typeface="+mn-cs"/>
              </a:rPr>
              <a:t>Nếu kích thước thông điệp là bội số kích thước của khối, luôn thêm 1 khối padding</a:t>
            </a:r>
          </a:p>
        </p:txBody>
      </p:sp>
      <p:sp>
        <p:nvSpPr>
          <p:cNvPr id="17" name="Rectangle 12"/>
          <p:cNvSpPr>
            <a:spLocks noChangeArrowheads="1"/>
          </p:cNvSpPr>
          <p:nvPr/>
        </p:nvSpPr>
        <p:spPr bwMode="auto">
          <a:xfrm>
            <a:off x="1016530" y="2592456"/>
            <a:ext cx="1328737" cy="455544"/>
          </a:xfrm>
          <a:prstGeom prst="rect">
            <a:avLst/>
          </a:prstGeom>
          <a:solidFill>
            <a:srgbClr val="FFFFFF"/>
          </a:solidFill>
          <a:ln w="25400" cap="flat" cmpd="sng" algn="ctr">
            <a:solidFill>
              <a:srgbClr val="000000"/>
            </a:solidFill>
            <a:prstDash val="solid"/>
            <a:headEnd/>
            <a:tailEnd/>
          </a:ln>
          <a:effectLst/>
        </p:spPr>
        <p:txBody>
          <a:bodyPr wrap="none" anchor="ctr"/>
          <a:lstStyle/>
          <a:p>
            <a:pPr algn="ctr" fontAlgn="auto">
              <a:spcBef>
                <a:spcPts val="0"/>
              </a:spcBef>
              <a:spcAft>
                <a:spcPts val="0"/>
              </a:spcAft>
              <a:defRPr/>
            </a:pPr>
            <a:r>
              <a:rPr lang="en-US" sz="1800" kern="0">
                <a:solidFill>
                  <a:srgbClr val="000000"/>
                </a:solidFill>
                <a:latin typeface="Cambria"/>
                <a:cs typeface="+mn-cs"/>
              </a:rPr>
              <a:t>m[1]</a:t>
            </a:r>
          </a:p>
        </p:txBody>
      </p:sp>
      <p:sp>
        <p:nvSpPr>
          <p:cNvPr id="18" name="Right Arrow 17"/>
          <p:cNvSpPr/>
          <p:nvPr/>
        </p:nvSpPr>
        <p:spPr>
          <a:xfrm>
            <a:off x="3835930" y="2732367"/>
            <a:ext cx="685800" cy="203200"/>
          </a:xfrm>
          <a:prstGeom prst="rightArrow">
            <a:avLst/>
          </a:prstGeom>
          <a:solidFill>
            <a:srgbClr val="009446"/>
          </a:solidFill>
          <a:ln w="25400" cap="flat" cmpd="sng" algn="ctr">
            <a:solidFill>
              <a:srgbClr val="009446">
                <a:shade val="50000"/>
              </a:srgbClr>
            </a:solidFill>
            <a:prstDash val="solid"/>
          </a:ln>
          <a:effectLst/>
        </p:spPr>
        <p:txBody>
          <a:bodyPr rtlCol="0" anchor="ctr"/>
          <a:lstStyle/>
          <a:p>
            <a:pPr algn="ctr" fontAlgn="auto">
              <a:spcBef>
                <a:spcPts val="0"/>
              </a:spcBef>
              <a:spcAft>
                <a:spcPts val="0"/>
              </a:spcAft>
              <a:defRPr/>
            </a:pPr>
            <a:endParaRPr lang="en-US" sz="1800" kern="0">
              <a:solidFill>
                <a:srgbClr val="FFFFFF"/>
              </a:solidFill>
              <a:latin typeface="Cambria"/>
              <a:cs typeface="+mn-cs"/>
            </a:endParaRPr>
          </a:p>
        </p:txBody>
      </p:sp>
      <p:sp>
        <p:nvSpPr>
          <p:cNvPr id="19" name="Right Arrow 18"/>
          <p:cNvSpPr/>
          <p:nvPr/>
        </p:nvSpPr>
        <p:spPr>
          <a:xfrm>
            <a:off x="3810000" y="4442667"/>
            <a:ext cx="685800" cy="203200"/>
          </a:xfrm>
          <a:prstGeom prst="rightArrow">
            <a:avLst/>
          </a:prstGeom>
          <a:solidFill>
            <a:srgbClr val="009446"/>
          </a:solidFill>
          <a:ln w="25400" cap="flat" cmpd="sng" algn="ctr">
            <a:solidFill>
              <a:srgbClr val="009446">
                <a:shade val="50000"/>
              </a:srgbClr>
            </a:solidFill>
            <a:prstDash val="solid"/>
          </a:ln>
          <a:effectLst/>
        </p:spPr>
        <p:txBody>
          <a:bodyPr rtlCol="0" anchor="ctr"/>
          <a:lstStyle/>
          <a:p>
            <a:pPr algn="ctr" fontAlgn="auto">
              <a:spcBef>
                <a:spcPts val="0"/>
              </a:spcBef>
              <a:spcAft>
                <a:spcPts val="0"/>
              </a:spcAft>
              <a:defRPr/>
            </a:pPr>
            <a:endParaRPr lang="en-US" sz="1800" kern="0">
              <a:solidFill>
                <a:srgbClr val="FFFFFF"/>
              </a:solidFill>
              <a:latin typeface="Cambria"/>
              <a:cs typeface="+mn-cs"/>
            </a:endParaRPr>
          </a:p>
        </p:txBody>
      </p:sp>
      <p:sp>
        <p:nvSpPr>
          <p:cNvPr id="20" name="Rectangle 12"/>
          <p:cNvSpPr>
            <a:spLocks noChangeArrowheads="1"/>
          </p:cNvSpPr>
          <p:nvPr/>
        </p:nvSpPr>
        <p:spPr bwMode="auto">
          <a:xfrm>
            <a:off x="2354793" y="2592456"/>
            <a:ext cx="642937" cy="455544"/>
          </a:xfrm>
          <a:prstGeom prst="rect">
            <a:avLst/>
          </a:prstGeom>
          <a:solidFill>
            <a:srgbClr val="FFFFFF"/>
          </a:solidFill>
          <a:ln w="25400" cap="flat" cmpd="sng" algn="ctr">
            <a:solidFill>
              <a:srgbClr val="000000"/>
            </a:solidFill>
            <a:prstDash val="solid"/>
            <a:headEnd/>
            <a:tailEnd/>
          </a:ln>
          <a:effectLst/>
        </p:spPr>
        <p:txBody>
          <a:bodyPr wrap="none" anchor="ctr"/>
          <a:lstStyle/>
          <a:p>
            <a:pPr algn="ctr" fontAlgn="auto">
              <a:spcBef>
                <a:spcPts val="0"/>
              </a:spcBef>
              <a:spcAft>
                <a:spcPts val="0"/>
              </a:spcAft>
              <a:defRPr/>
            </a:pPr>
            <a:r>
              <a:rPr lang="en-US" sz="1800" kern="0">
                <a:solidFill>
                  <a:srgbClr val="000000"/>
                </a:solidFill>
                <a:latin typeface="Cambria"/>
                <a:cs typeface="+mn-cs"/>
              </a:rPr>
              <a:t>m[2]</a:t>
            </a:r>
          </a:p>
        </p:txBody>
      </p:sp>
      <p:sp>
        <p:nvSpPr>
          <p:cNvPr id="21" name="Rectangle 12"/>
          <p:cNvSpPr>
            <a:spLocks noChangeArrowheads="1"/>
          </p:cNvSpPr>
          <p:nvPr/>
        </p:nvSpPr>
        <p:spPr bwMode="auto">
          <a:xfrm>
            <a:off x="4674130" y="2592456"/>
            <a:ext cx="1328737" cy="455544"/>
          </a:xfrm>
          <a:prstGeom prst="rect">
            <a:avLst/>
          </a:prstGeom>
          <a:solidFill>
            <a:srgbClr val="FFFFFF"/>
          </a:solidFill>
          <a:ln w="25400" cap="flat" cmpd="sng" algn="ctr">
            <a:solidFill>
              <a:srgbClr val="000000"/>
            </a:solidFill>
            <a:prstDash val="solid"/>
            <a:headEnd/>
            <a:tailEnd/>
          </a:ln>
          <a:effectLst/>
        </p:spPr>
        <p:txBody>
          <a:bodyPr wrap="none" anchor="ctr"/>
          <a:lstStyle/>
          <a:p>
            <a:pPr algn="ctr" fontAlgn="auto">
              <a:spcBef>
                <a:spcPts val="0"/>
              </a:spcBef>
              <a:spcAft>
                <a:spcPts val="0"/>
              </a:spcAft>
              <a:defRPr/>
            </a:pPr>
            <a:r>
              <a:rPr lang="en-US" sz="1800" kern="0">
                <a:solidFill>
                  <a:srgbClr val="000000"/>
                </a:solidFill>
                <a:latin typeface="Cambria"/>
                <a:cs typeface="+mn-cs"/>
              </a:rPr>
              <a:t>m[1]</a:t>
            </a:r>
          </a:p>
        </p:txBody>
      </p:sp>
      <p:sp>
        <p:nvSpPr>
          <p:cNvPr id="22" name="Rectangle 12"/>
          <p:cNvSpPr>
            <a:spLocks noChangeArrowheads="1"/>
          </p:cNvSpPr>
          <p:nvPr/>
        </p:nvSpPr>
        <p:spPr bwMode="auto">
          <a:xfrm>
            <a:off x="6012393" y="2592456"/>
            <a:ext cx="642937" cy="455544"/>
          </a:xfrm>
          <a:prstGeom prst="rect">
            <a:avLst/>
          </a:prstGeom>
          <a:solidFill>
            <a:srgbClr val="FFFFFF"/>
          </a:solidFill>
          <a:ln w="25400" cap="flat" cmpd="sng" algn="ctr">
            <a:solidFill>
              <a:srgbClr val="000000"/>
            </a:solidFill>
            <a:prstDash val="solid"/>
            <a:headEnd/>
            <a:tailEnd/>
          </a:ln>
          <a:effectLst/>
        </p:spPr>
        <p:txBody>
          <a:bodyPr wrap="none" anchor="ctr"/>
          <a:lstStyle/>
          <a:p>
            <a:pPr algn="ctr" fontAlgn="auto">
              <a:spcBef>
                <a:spcPts val="0"/>
              </a:spcBef>
              <a:spcAft>
                <a:spcPts val="0"/>
              </a:spcAft>
              <a:defRPr/>
            </a:pPr>
            <a:r>
              <a:rPr lang="en-US" sz="1800" kern="0">
                <a:solidFill>
                  <a:srgbClr val="000000"/>
                </a:solidFill>
                <a:latin typeface="Cambria"/>
                <a:cs typeface="+mn-cs"/>
              </a:rPr>
              <a:t>m[2]</a:t>
            </a:r>
          </a:p>
        </p:txBody>
      </p:sp>
      <p:sp>
        <p:nvSpPr>
          <p:cNvPr id="23" name="Rectangle 12"/>
          <p:cNvSpPr>
            <a:spLocks noChangeArrowheads="1"/>
          </p:cNvSpPr>
          <p:nvPr/>
        </p:nvSpPr>
        <p:spPr bwMode="auto">
          <a:xfrm>
            <a:off x="6672263" y="2592456"/>
            <a:ext cx="642937" cy="455544"/>
          </a:xfrm>
          <a:prstGeom prst="rect">
            <a:avLst/>
          </a:prstGeom>
          <a:solidFill>
            <a:srgbClr val="FFFFFF"/>
          </a:solidFill>
          <a:ln w="25400" cap="flat" cmpd="sng" algn="ctr">
            <a:solidFill>
              <a:srgbClr val="990000"/>
            </a:solidFill>
            <a:prstDash val="solid"/>
            <a:headEnd/>
            <a:tailEnd/>
          </a:ln>
          <a:effectLst/>
        </p:spPr>
        <p:txBody>
          <a:bodyPr wrap="none" anchor="ctr"/>
          <a:lstStyle/>
          <a:p>
            <a:pPr algn="ctr" fontAlgn="auto">
              <a:spcBef>
                <a:spcPts val="0"/>
              </a:spcBef>
              <a:spcAft>
                <a:spcPts val="0"/>
              </a:spcAft>
              <a:defRPr/>
            </a:pPr>
            <a:r>
              <a:rPr lang="en-US" sz="1800" kern="0">
                <a:solidFill>
                  <a:srgbClr val="000000"/>
                </a:solidFill>
                <a:latin typeface="Cambria"/>
                <a:cs typeface="+mn-cs"/>
              </a:rPr>
              <a:t>1000</a:t>
            </a:r>
          </a:p>
        </p:txBody>
      </p:sp>
      <p:sp>
        <p:nvSpPr>
          <p:cNvPr id="24" name="Rectangle 12"/>
          <p:cNvSpPr>
            <a:spLocks noChangeArrowheads="1"/>
          </p:cNvSpPr>
          <p:nvPr/>
        </p:nvSpPr>
        <p:spPr bwMode="auto">
          <a:xfrm>
            <a:off x="1010356" y="4345056"/>
            <a:ext cx="1328737" cy="455544"/>
          </a:xfrm>
          <a:prstGeom prst="rect">
            <a:avLst/>
          </a:prstGeom>
          <a:solidFill>
            <a:srgbClr val="FFFFFF"/>
          </a:solidFill>
          <a:ln w="25400" cap="flat" cmpd="sng" algn="ctr">
            <a:solidFill>
              <a:srgbClr val="000000"/>
            </a:solidFill>
            <a:prstDash val="solid"/>
            <a:headEnd/>
            <a:tailEnd/>
          </a:ln>
          <a:effectLst/>
        </p:spPr>
        <p:txBody>
          <a:bodyPr wrap="none" anchor="ctr"/>
          <a:lstStyle/>
          <a:p>
            <a:pPr algn="ctr" fontAlgn="auto">
              <a:spcBef>
                <a:spcPts val="0"/>
              </a:spcBef>
              <a:spcAft>
                <a:spcPts val="0"/>
              </a:spcAft>
              <a:defRPr/>
            </a:pPr>
            <a:r>
              <a:rPr lang="en-US" sz="1800" kern="0">
                <a:solidFill>
                  <a:srgbClr val="000000"/>
                </a:solidFill>
                <a:latin typeface="Cambria"/>
                <a:cs typeface="+mn-cs"/>
              </a:rPr>
              <a:t>m[1]</a:t>
            </a:r>
          </a:p>
        </p:txBody>
      </p:sp>
      <p:sp>
        <p:nvSpPr>
          <p:cNvPr id="25" name="Rectangle 12"/>
          <p:cNvSpPr>
            <a:spLocks noChangeArrowheads="1"/>
          </p:cNvSpPr>
          <p:nvPr/>
        </p:nvSpPr>
        <p:spPr bwMode="auto">
          <a:xfrm>
            <a:off x="2359907" y="4345056"/>
            <a:ext cx="1328737" cy="455544"/>
          </a:xfrm>
          <a:prstGeom prst="rect">
            <a:avLst/>
          </a:prstGeom>
          <a:solidFill>
            <a:srgbClr val="FFFFFF"/>
          </a:solidFill>
          <a:ln w="25400" cap="flat" cmpd="sng" algn="ctr">
            <a:solidFill>
              <a:srgbClr val="000000"/>
            </a:solidFill>
            <a:prstDash val="solid"/>
            <a:headEnd/>
            <a:tailEnd/>
          </a:ln>
          <a:effectLst/>
        </p:spPr>
        <p:txBody>
          <a:bodyPr wrap="none" anchor="ctr"/>
          <a:lstStyle/>
          <a:p>
            <a:pPr algn="ctr" fontAlgn="auto">
              <a:spcBef>
                <a:spcPts val="0"/>
              </a:spcBef>
              <a:spcAft>
                <a:spcPts val="0"/>
              </a:spcAft>
              <a:defRPr/>
            </a:pPr>
            <a:r>
              <a:rPr lang="en-US" sz="1800" kern="0">
                <a:solidFill>
                  <a:srgbClr val="000000"/>
                </a:solidFill>
                <a:latin typeface="Cambria"/>
                <a:cs typeface="+mn-cs"/>
              </a:rPr>
              <a:t>m[2]</a:t>
            </a:r>
          </a:p>
        </p:txBody>
      </p:sp>
      <p:sp>
        <p:nvSpPr>
          <p:cNvPr id="26" name="Rectangle 12"/>
          <p:cNvSpPr>
            <a:spLocks noChangeArrowheads="1"/>
          </p:cNvSpPr>
          <p:nvPr/>
        </p:nvSpPr>
        <p:spPr bwMode="auto">
          <a:xfrm>
            <a:off x="4657726" y="4345056"/>
            <a:ext cx="1328737" cy="455544"/>
          </a:xfrm>
          <a:prstGeom prst="rect">
            <a:avLst/>
          </a:prstGeom>
          <a:solidFill>
            <a:srgbClr val="FFFFFF"/>
          </a:solidFill>
          <a:ln w="25400" cap="flat" cmpd="sng" algn="ctr">
            <a:solidFill>
              <a:srgbClr val="000000"/>
            </a:solidFill>
            <a:prstDash val="solid"/>
            <a:headEnd/>
            <a:tailEnd/>
          </a:ln>
          <a:effectLst/>
        </p:spPr>
        <p:txBody>
          <a:bodyPr wrap="none" anchor="ctr"/>
          <a:lstStyle/>
          <a:p>
            <a:pPr algn="ctr" fontAlgn="auto">
              <a:spcBef>
                <a:spcPts val="0"/>
              </a:spcBef>
              <a:spcAft>
                <a:spcPts val="0"/>
              </a:spcAft>
              <a:defRPr/>
            </a:pPr>
            <a:r>
              <a:rPr lang="en-US" sz="1800" kern="0">
                <a:solidFill>
                  <a:srgbClr val="000000"/>
                </a:solidFill>
                <a:latin typeface="Cambria"/>
                <a:cs typeface="+mn-cs"/>
              </a:rPr>
              <a:t>m[1]</a:t>
            </a:r>
          </a:p>
        </p:txBody>
      </p:sp>
      <p:sp>
        <p:nvSpPr>
          <p:cNvPr id="27" name="Rectangle 12"/>
          <p:cNvSpPr>
            <a:spLocks noChangeArrowheads="1"/>
          </p:cNvSpPr>
          <p:nvPr/>
        </p:nvSpPr>
        <p:spPr bwMode="auto">
          <a:xfrm>
            <a:off x="6007277" y="4345056"/>
            <a:ext cx="1328737" cy="455544"/>
          </a:xfrm>
          <a:prstGeom prst="rect">
            <a:avLst/>
          </a:prstGeom>
          <a:solidFill>
            <a:srgbClr val="FFFFFF"/>
          </a:solidFill>
          <a:ln w="25400" cap="flat" cmpd="sng" algn="ctr">
            <a:solidFill>
              <a:srgbClr val="000000"/>
            </a:solidFill>
            <a:prstDash val="solid"/>
            <a:headEnd/>
            <a:tailEnd/>
          </a:ln>
          <a:effectLst/>
        </p:spPr>
        <p:txBody>
          <a:bodyPr wrap="none" anchor="ctr"/>
          <a:lstStyle/>
          <a:p>
            <a:pPr algn="ctr" fontAlgn="auto">
              <a:spcBef>
                <a:spcPts val="0"/>
              </a:spcBef>
              <a:spcAft>
                <a:spcPts val="0"/>
              </a:spcAft>
              <a:defRPr/>
            </a:pPr>
            <a:r>
              <a:rPr lang="en-US" sz="1800" kern="0">
                <a:solidFill>
                  <a:srgbClr val="000000"/>
                </a:solidFill>
                <a:latin typeface="Cambria"/>
                <a:cs typeface="+mn-cs"/>
              </a:rPr>
              <a:t>m[2]</a:t>
            </a:r>
          </a:p>
        </p:txBody>
      </p:sp>
      <p:sp>
        <p:nvSpPr>
          <p:cNvPr id="28" name="Rectangle 12"/>
          <p:cNvSpPr>
            <a:spLocks noChangeArrowheads="1"/>
          </p:cNvSpPr>
          <p:nvPr/>
        </p:nvSpPr>
        <p:spPr bwMode="auto">
          <a:xfrm>
            <a:off x="7336014" y="4345056"/>
            <a:ext cx="1579386" cy="455544"/>
          </a:xfrm>
          <a:prstGeom prst="rect">
            <a:avLst/>
          </a:prstGeom>
          <a:solidFill>
            <a:srgbClr val="FFFFFF"/>
          </a:solidFill>
          <a:ln w="25400" cap="flat" cmpd="sng" algn="ctr">
            <a:solidFill>
              <a:srgbClr val="990000"/>
            </a:solidFill>
            <a:prstDash val="solid"/>
            <a:headEnd/>
            <a:tailEnd/>
          </a:ln>
          <a:effectLst/>
        </p:spPr>
        <p:txBody>
          <a:bodyPr wrap="none" anchor="ctr"/>
          <a:lstStyle/>
          <a:p>
            <a:pPr algn="ctr" fontAlgn="auto">
              <a:spcBef>
                <a:spcPts val="0"/>
              </a:spcBef>
              <a:spcAft>
                <a:spcPts val="0"/>
              </a:spcAft>
              <a:defRPr/>
            </a:pPr>
            <a:r>
              <a:rPr lang="en-US" sz="1800" kern="0">
                <a:solidFill>
                  <a:srgbClr val="000000"/>
                </a:solidFill>
                <a:latin typeface="Cambria"/>
                <a:cs typeface="+mn-cs"/>
              </a:rPr>
              <a:t>10000000</a:t>
            </a:r>
          </a:p>
        </p:txBody>
      </p:sp>
    </p:spTree>
    <p:extLst>
      <p:ext uri="{BB962C8B-B14F-4D97-AF65-F5344CB8AC3E}">
        <p14:creationId xmlns:p14="http://schemas.microsoft.com/office/powerpoint/2010/main" val="122825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Độ an toàn của CBC-MAC</a:t>
            </a:r>
          </a:p>
        </p:txBody>
      </p:sp>
      <p:sp>
        <p:nvSpPr>
          <p:cNvPr id="3" name="Content Placeholder 2"/>
          <p:cNvSpPr>
            <a:spLocks noGrp="1"/>
          </p:cNvSpPr>
          <p:nvPr>
            <p:ph idx="1"/>
          </p:nvPr>
        </p:nvSpPr>
        <p:spPr>
          <a:xfrm>
            <a:off x="457200" y="1066801"/>
            <a:ext cx="8229600" cy="5110161"/>
          </a:xfrm>
        </p:spPr>
        <p:txBody>
          <a:bodyPr>
            <a:normAutofit/>
          </a:bodyPr>
          <a:lstStyle/>
          <a:p>
            <a:pPr lvl="0">
              <a:buClr>
                <a:srgbClr val="93A299"/>
              </a:buClr>
              <a:defRPr/>
            </a:pPr>
            <a:r>
              <a:rPr lang="en-US"/>
              <a:t>Giả sử m và m* là hai bản tin có mã MAC giống nhau:S(k, m) = S(k, m*)</a:t>
            </a:r>
          </a:p>
          <a:p>
            <a:pPr lvl="0">
              <a:buClr>
                <a:srgbClr val="93A299"/>
              </a:buClr>
              <a:buFont typeface="Wingdings"/>
              <a:buChar char="à"/>
              <a:defRPr/>
            </a:pPr>
            <a:r>
              <a:rPr lang="en-US">
                <a:sym typeface="Wingdings" panose="05000000000000000000" pitchFamily="2" charset="2"/>
              </a:rPr>
              <a:t>S(k, m||W) = S(k, m*||W) với W bất kỳ</a:t>
            </a:r>
          </a:p>
          <a:p>
            <a:pPr lvl="0">
              <a:buClr>
                <a:srgbClr val="93A299"/>
              </a:buClr>
              <a:defRPr/>
            </a:pPr>
            <a:r>
              <a:rPr lang="en-US">
                <a:sym typeface="Wingdings" panose="05000000000000000000" pitchFamily="2" charset="2"/>
              </a:rPr>
              <a:t>Kịch bản tấn công:</a:t>
            </a:r>
          </a:p>
          <a:p>
            <a:pPr marL="457200" lvl="0" indent="-457200">
              <a:buClr>
                <a:srgbClr val="93A299"/>
              </a:buClr>
              <a:buFont typeface="+mj-lt"/>
              <a:buAutoNum type="arabicPeriod"/>
              <a:defRPr/>
            </a:pPr>
            <a:r>
              <a:rPr lang="en-US">
                <a:sym typeface="Wingdings" panose="05000000000000000000" pitchFamily="2" charset="2"/>
              </a:rPr>
              <a:t>Kẻ tấn công nhận được t</a:t>
            </a:r>
            <a:r>
              <a:rPr lang="en-US" baseline="-25000">
                <a:sym typeface="Wingdings" panose="05000000000000000000" pitchFamily="2" charset="2"/>
              </a:rPr>
              <a:t>x</a:t>
            </a:r>
            <a:r>
              <a:rPr lang="en-US">
                <a:sym typeface="Wingdings" panose="05000000000000000000" pitchFamily="2" charset="2"/>
              </a:rPr>
              <a:t> = S(k, m</a:t>
            </a:r>
            <a:r>
              <a:rPr lang="en-US" baseline="-25000">
                <a:sym typeface="Wingdings" panose="05000000000000000000" pitchFamily="2" charset="2"/>
              </a:rPr>
              <a:t>x</a:t>
            </a:r>
            <a:r>
              <a:rPr lang="en-US">
                <a:sym typeface="Wingdings" panose="05000000000000000000" pitchFamily="2" charset="2"/>
              </a:rPr>
              <a:t>) với x = 1, …, N</a:t>
            </a:r>
          </a:p>
          <a:p>
            <a:pPr marL="457200" lvl="0" indent="-457200">
              <a:buClr>
                <a:srgbClr val="93A299"/>
              </a:buClr>
              <a:buFont typeface="+mj-lt"/>
              <a:buAutoNum type="arabicPeriod"/>
              <a:defRPr/>
            </a:pPr>
            <a:r>
              <a:rPr lang="en-US">
                <a:sym typeface="Wingdings" panose="05000000000000000000" pitchFamily="2" charset="2"/>
              </a:rPr>
              <a:t>Tìm cặp bản tin (m</a:t>
            </a:r>
            <a:r>
              <a:rPr lang="en-US" baseline="-25000">
                <a:sym typeface="Wingdings" panose="05000000000000000000" pitchFamily="2" charset="2"/>
              </a:rPr>
              <a:t>i</a:t>
            </a:r>
            <a:r>
              <a:rPr lang="en-US">
                <a:sym typeface="Wingdings" panose="05000000000000000000" pitchFamily="2" charset="2"/>
              </a:rPr>
              <a:t>, m</a:t>
            </a:r>
            <a:r>
              <a:rPr lang="en-US" baseline="-25000">
                <a:sym typeface="Wingdings" panose="05000000000000000000" pitchFamily="2" charset="2"/>
              </a:rPr>
              <a:t>j</a:t>
            </a:r>
            <a:r>
              <a:rPr lang="en-US">
                <a:sym typeface="Wingdings" panose="05000000000000000000" pitchFamily="2" charset="2"/>
              </a:rPr>
              <a:t>) có  t</a:t>
            </a:r>
            <a:r>
              <a:rPr lang="en-US" baseline="-25000">
                <a:sym typeface="Wingdings" panose="05000000000000000000" pitchFamily="2" charset="2"/>
              </a:rPr>
              <a:t>i</a:t>
            </a:r>
            <a:r>
              <a:rPr lang="en-US">
                <a:sym typeface="Wingdings" panose="05000000000000000000" pitchFamily="2" charset="2"/>
              </a:rPr>
              <a:t> = t</a:t>
            </a:r>
            <a:r>
              <a:rPr lang="en-US" baseline="-25000">
                <a:sym typeface="Wingdings" panose="05000000000000000000" pitchFamily="2" charset="2"/>
              </a:rPr>
              <a:t>j</a:t>
            </a:r>
            <a:r>
              <a:rPr lang="en-US">
                <a:sym typeface="Wingdings" panose="05000000000000000000" pitchFamily="2" charset="2"/>
              </a:rPr>
              <a:t>. Nếu không tìm thấy thực hiện lại bước 1</a:t>
            </a:r>
          </a:p>
          <a:p>
            <a:pPr marL="457200" lvl="0" indent="-457200">
              <a:buClr>
                <a:srgbClr val="93A299"/>
              </a:buClr>
              <a:buFont typeface="+mj-lt"/>
              <a:buAutoNum type="arabicPeriod"/>
              <a:defRPr/>
            </a:pPr>
            <a:r>
              <a:rPr lang="en-US">
                <a:sym typeface="Wingdings" panose="05000000000000000000" pitchFamily="2" charset="2"/>
              </a:rPr>
              <a:t>Chọn bản tin W và tính t = S(k, m</a:t>
            </a:r>
            <a:r>
              <a:rPr lang="en-US" baseline="-25000">
                <a:sym typeface="Wingdings" panose="05000000000000000000" pitchFamily="2" charset="2"/>
              </a:rPr>
              <a:t>i </a:t>
            </a:r>
            <a:r>
              <a:rPr lang="en-US">
                <a:sym typeface="Wingdings" panose="05000000000000000000" pitchFamily="2" charset="2"/>
              </a:rPr>
              <a:t>||W)</a:t>
            </a:r>
          </a:p>
          <a:p>
            <a:pPr marL="457200" lvl="0" indent="-457200" algn="just">
              <a:buClr>
                <a:srgbClr val="93A299"/>
              </a:buClr>
              <a:buFont typeface="+mj-lt"/>
              <a:buAutoNum type="arabicPeriod"/>
              <a:defRPr/>
            </a:pPr>
            <a:r>
              <a:rPr lang="en-US">
                <a:sym typeface="Wingdings" panose="05000000000000000000" pitchFamily="2" charset="2"/>
              </a:rPr>
              <a:t>Thay m</a:t>
            </a:r>
            <a:r>
              <a:rPr lang="en-US" baseline="-25000">
                <a:sym typeface="Wingdings" panose="05000000000000000000" pitchFamily="2" charset="2"/>
              </a:rPr>
              <a:t>i</a:t>
            </a:r>
            <a:r>
              <a:rPr lang="en-US">
                <a:sym typeface="Wingdings" panose="05000000000000000000" pitchFamily="2" charset="2"/>
              </a:rPr>
              <a:t> || W bằng m</a:t>
            </a:r>
            <a:r>
              <a:rPr lang="en-US" baseline="-25000">
                <a:sym typeface="Wingdings" panose="05000000000000000000" pitchFamily="2" charset="2"/>
              </a:rPr>
              <a:t>j</a:t>
            </a:r>
            <a:r>
              <a:rPr lang="en-US">
                <a:sym typeface="Wingdings" panose="05000000000000000000" pitchFamily="2" charset="2"/>
              </a:rPr>
              <a:t> || W có lợi cho kẻ tấn công</a:t>
            </a:r>
          </a:p>
          <a:p>
            <a:pPr lvl="0">
              <a:buClr>
                <a:srgbClr val="93A299"/>
              </a:buClr>
              <a:defRPr/>
            </a:pP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5473642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EF09B-4AD0-429A-8CC7-E3497CF48B09}"/>
              </a:ext>
            </a:extLst>
          </p:cNvPr>
          <p:cNvSpPr>
            <a:spLocks noGrp="1"/>
          </p:cNvSpPr>
          <p:nvPr>
            <p:ph type="title"/>
          </p:nvPr>
        </p:nvSpPr>
        <p:spPr/>
        <p:txBody>
          <a:bodyPr/>
          <a:lstStyle/>
          <a:p>
            <a:r>
              <a:rPr lang="en-US"/>
              <a:t>Ví dụ tấn công vào tính đụng độ</a:t>
            </a:r>
            <a:endParaRPr lang="vi-VN"/>
          </a:p>
        </p:txBody>
      </p:sp>
      <p:sp>
        <p:nvSpPr>
          <p:cNvPr id="3" name="Content Placeholder 2">
            <a:extLst>
              <a:ext uri="{FF2B5EF4-FFF2-40B4-BE49-F238E27FC236}">
                <a16:creationId xmlns:a16="http://schemas.microsoft.com/office/drawing/2014/main" id="{62BDA0C5-2D2E-4510-AAE5-86E59B97E312}"/>
              </a:ext>
            </a:extLst>
          </p:cNvPr>
          <p:cNvSpPr>
            <a:spLocks noGrp="1"/>
          </p:cNvSpPr>
          <p:nvPr>
            <p:ph idx="1"/>
          </p:nvPr>
        </p:nvSpPr>
        <p:spPr>
          <a:xfrm>
            <a:off x="457200" y="990600"/>
            <a:ext cx="8229600" cy="5486400"/>
          </a:xfrm>
        </p:spPr>
        <p:txBody>
          <a:bodyPr>
            <a:normAutofit/>
          </a:bodyPr>
          <a:lstStyle/>
          <a:p>
            <a:pPr marL="0" indent="0">
              <a:buNone/>
            </a:pPr>
            <a:r>
              <a:rPr lang="en-US" sz="2400"/>
              <a:t>(1) Kẻ tấn công(Mr. Tung) tìm đ</a:t>
            </a:r>
            <a:r>
              <a:rPr lang="vi-VN" sz="2400"/>
              <a:t>ư</a:t>
            </a:r>
            <a:r>
              <a:rPr lang="en-US" sz="2400"/>
              <a:t>ợc 2 bản tin có mã MAC giống nhau:</a:t>
            </a:r>
          </a:p>
          <a:p>
            <a:pPr marL="0" indent="0">
              <a:buNone/>
            </a:pPr>
            <a:r>
              <a:rPr lang="en-US" sz="2400"/>
              <a:t>m: ‘I will pay 1’</a:t>
            </a:r>
          </a:p>
          <a:p>
            <a:pPr marL="0" indent="0">
              <a:buNone/>
            </a:pPr>
            <a:r>
              <a:rPr lang="en-US" sz="2400"/>
              <a:t>m*: ‘I will pay 2’</a:t>
            </a:r>
          </a:p>
          <a:p>
            <a:pPr marL="0" indent="0">
              <a:buNone/>
            </a:pPr>
            <a:r>
              <a:rPr lang="en-US" sz="2400"/>
              <a:t>Chọn W = ‘000$ to Mr.Tung’</a:t>
            </a:r>
          </a:p>
          <a:p>
            <a:pPr marL="0" indent="0">
              <a:buNone/>
            </a:pPr>
            <a:r>
              <a:rPr lang="en-US" sz="2400"/>
              <a:t>m || W = ‘I will pay 1000$ to Mr.Tung’</a:t>
            </a:r>
          </a:p>
          <a:p>
            <a:pPr marL="0" indent="0">
              <a:buNone/>
            </a:pPr>
            <a:r>
              <a:rPr lang="en-US" sz="2400"/>
              <a:t>m* || W = ‘I will pay 2000$ to Mr.Tung’</a:t>
            </a:r>
          </a:p>
          <a:p>
            <a:pPr marL="0" indent="0">
              <a:buNone/>
            </a:pPr>
            <a:r>
              <a:rPr lang="en-US" sz="2400"/>
              <a:t>(2) Đánh lừa ng</a:t>
            </a:r>
            <a:r>
              <a:rPr lang="vi-VN" sz="2400"/>
              <a:t>ư</a:t>
            </a:r>
            <a:r>
              <a:rPr lang="en-US" sz="2400"/>
              <a:t>ời dùng gửi bản tin ‘I will pay 1000$ to Mr.Tung’ || </a:t>
            </a:r>
            <a:r>
              <a:rPr lang="en-US" sz="2400">
                <a:highlight>
                  <a:srgbClr val="FFFF00"/>
                </a:highlight>
              </a:rPr>
              <a:t>S(k, ‘I will pay 1000$ to Mr.Tung</a:t>
            </a:r>
            <a:r>
              <a:rPr lang="en-US" sz="2400"/>
              <a:t>’) cho ngân hàng</a:t>
            </a:r>
          </a:p>
          <a:p>
            <a:pPr marL="0" indent="0">
              <a:buNone/>
            </a:pPr>
            <a:r>
              <a:rPr lang="en-US" sz="2400"/>
              <a:t>(3) Thay thế bằng ‘I will pay 2000$ to Mr.Tung’ || </a:t>
            </a:r>
            <a:r>
              <a:rPr lang="en-US" sz="2400">
                <a:highlight>
                  <a:srgbClr val="FFFF00"/>
                </a:highlight>
              </a:rPr>
              <a:t>S(k, ‘I will pay 1000$ to Mr.Tung</a:t>
            </a:r>
            <a:r>
              <a:rPr lang="en-US" sz="2400"/>
              <a:t>’) </a:t>
            </a:r>
            <a:r>
              <a:rPr lang="en-US" sz="2400">
                <a:sym typeface="Wingdings" panose="05000000000000000000" pitchFamily="2" charset="2"/>
              </a:rPr>
              <a:t> Ngân hàng chấp nhận</a:t>
            </a:r>
            <a:endParaRPr lang="en-US" sz="2400"/>
          </a:p>
          <a:p>
            <a:endParaRPr lang="en-US" sz="2400"/>
          </a:p>
          <a:p>
            <a:endParaRPr lang="vi-VN" sz="2400"/>
          </a:p>
        </p:txBody>
      </p:sp>
      <p:sp>
        <p:nvSpPr>
          <p:cNvPr id="4" name="Slide Number Placeholder 3">
            <a:extLst>
              <a:ext uri="{FF2B5EF4-FFF2-40B4-BE49-F238E27FC236}">
                <a16:creationId xmlns:a16="http://schemas.microsoft.com/office/drawing/2014/main" id="{826E7889-D7AF-411C-A362-066DE9770262}"/>
              </a:ext>
            </a:extLst>
          </p:cNvPr>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265299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9875D-3314-4040-B144-CCEEE28DE0B9}"/>
              </a:ext>
            </a:extLst>
          </p:cNvPr>
          <p:cNvSpPr>
            <a:spLocks noGrp="1"/>
          </p:cNvSpPr>
          <p:nvPr>
            <p:ph type="title"/>
          </p:nvPr>
        </p:nvSpPr>
        <p:spPr/>
        <p:txBody>
          <a:bodyPr/>
          <a:lstStyle/>
          <a:p>
            <a:r>
              <a:rPr lang="en-US"/>
              <a:t>An toàn của CBC-MAC</a:t>
            </a:r>
            <a:endParaRPr lang="vi-VN"/>
          </a:p>
        </p:txBody>
      </p:sp>
      <p:sp>
        <p:nvSpPr>
          <p:cNvPr id="3" name="Content Placeholder 2">
            <a:extLst>
              <a:ext uri="{FF2B5EF4-FFF2-40B4-BE49-F238E27FC236}">
                <a16:creationId xmlns:a16="http://schemas.microsoft.com/office/drawing/2014/main" id="{49AF4056-3828-45FF-8DA9-10E4636CE280}"/>
              </a:ext>
            </a:extLst>
          </p:cNvPr>
          <p:cNvSpPr>
            <a:spLocks noGrp="1"/>
          </p:cNvSpPr>
          <p:nvPr>
            <p:ph idx="1"/>
          </p:nvPr>
        </p:nvSpPr>
        <p:spPr/>
        <p:txBody>
          <a:bodyPr>
            <a:normAutofit/>
          </a:bodyPr>
          <a:lstStyle/>
          <a:p>
            <a:r>
              <a:rPr lang="en-US" sz="2800"/>
              <a:t>Khóa được dùng nhiều lần </a:t>
            </a:r>
            <a:r>
              <a:rPr lang="en-US" sz="2800">
                <a:sym typeface="Wingdings" panose="05000000000000000000" pitchFamily="2" charset="2"/>
              </a:rPr>
              <a:t> giảm độ an toàn</a:t>
            </a:r>
          </a:p>
          <a:p>
            <a:r>
              <a:rPr lang="en-US" sz="2800">
                <a:sym typeface="Wingdings" panose="05000000000000000000" pitchFamily="2" charset="2"/>
              </a:rPr>
              <a:t>Nếu gọi:</a:t>
            </a:r>
          </a:p>
          <a:p>
            <a:pPr lvl="1"/>
            <a:r>
              <a:rPr lang="en-US" sz="2400"/>
              <a:t>q: số bản tin được tính MAC cùng với khóa không đổi</a:t>
            </a:r>
          </a:p>
          <a:p>
            <a:pPr lvl="1"/>
            <a:r>
              <a:rPr lang="en-US" sz="2400"/>
              <a:t>X: Số lượng giá trị có thể của t</a:t>
            </a:r>
          </a:p>
          <a:p>
            <a:r>
              <a:rPr lang="en-US" sz="2800"/>
              <a:t>Xác suất tấn công thành công ≤ 2*q</a:t>
            </a:r>
            <a:r>
              <a:rPr lang="en-US" sz="2800" baseline="30000"/>
              <a:t>2 </a:t>
            </a:r>
            <a:r>
              <a:rPr lang="en-US" sz="2800"/>
              <a:t>/ X</a:t>
            </a:r>
          </a:p>
          <a:p>
            <a:r>
              <a:rPr lang="en-US" sz="2800"/>
              <a:t>Để xác suất tấn công là không đáng kể (≤ 2</a:t>
            </a:r>
            <a:r>
              <a:rPr lang="en-US" sz="2800" baseline="30000"/>
              <a:t>-80</a:t>
            </a:r>
            <a:r>
              <a:rPr lang="en-US" sz="2800"/>
              <a:t>) thì sau bao nhiêu lần tính MAC phải đổi khóa?</a:t>
            </a:r>
          </a:p>
          <a:p>
            <a:r>
              <a:rPr lang="en-US" sz="2800"/>
              <a:t>Ví dụ: Sử dụng AES-CBC-MAC:</a:t>
            </a:r>
          </a:p>
          <a:p>
            <a:pPr marL="0" indent="0">
              <a:buNone/>
            </a:pPr>
            <a:r>
              <a:rPr lang="en-US" sz="2800"/>
              <a:t>2*q</a:t>
            </a:r>
            <a:r>
              <a:rPr lang="en-US" sz="2800" baseline="30000"/>
              <a:t>2 </a:t>
            </a:r>
            <a:r>
              <a:rPr lang="en-US" sz="2800"/>
              <a:t>/ 2</a:t>
            </a:r>
            <a:r>
              <a:rPr lang="en-US" sz="2800" baseline="30000"/>
              <a:t>128</a:t>
            </a:r>
            <a:r>
              <a:rPr lang="en-US" sz="2800"/>
              <a:t> ≤ 2</a:t>
            </a:r>
            <a:r>
              <a:rPr lang="en-US" sz="2800" baseline="30000"/>
              <a:t>-80</a:t>
            </a:r>
            <a:r>
              <a:rPr lang="en-US" sz="2800"/>
              <a:t> </a:t>
            </a:r>
            <a:r>
              <a:rPr lang="en-US" sz="2800">
                <a:sym typeface="Wingdings" panose="05000000000000000000" pitchFamily="2" charset="2"/>
              </a:rPr>
              <a:t> q = ?</a:t>
            </a:r>
            <a:endParaRPr lang="vi-VN" sz="2800"/>
          </a:p>
        </p:txBody>
      </p:sp>
    </p:spTree>
    <p:extLst>
      <p:ext uri="{BB962C8B-B14F-4D97-AF65-F5344CB8AC3E}">
        <p14:creationId xmlns:p14="http://schemas.microsoft.com/office/powerpoint/2010/main" val="841192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1038"/>
          </a:xfrm>
        </p:spPr>
        <p:txBody>
          <a:bodyPr>
            <a:normAutofit/>
          </a:bodyPr>
          <a:lstStyle/>
          <a:p>
            <a:r>
              <a:rPr lang="en-GB"/>
              <a:t>Tấn công phát lại (Replay attack)</a:t>
            </a:r>
          </a:p>
        </p:txBody>
      </p:sp>
      <p:sp>
        <p:nvSpPr>
          <p:cNvPr id="3" name="Content Placeholder 2"/>
          <p:cNvSpPr>
            <a:spLocks noGrp="1"/>
          </p:cNvSpPr>
          <p:nvPr>
            <p:ph idx="1"/>
          </p:nvPr>
        </p:nvSpPr>
        <p:spPr/>
        <p:txBody>
          <a:bodyPr>
            <a:normAutofit/>
          </a:bodyPr>
          <a:lstStyle/>
          <a:p>
            <a:pPr lvl="0">
              <a:buClr>
                <a:srgbClr val="93A299"/>
              </a:buClr>
              <a:defRPr/>
            </a:pPr>
            <a:r>
              <a:rPr lang="en-GB" sz="2800"/>
              <a:t>Kẻ tấn công phát lại bản tin M đã được chứng thực trong phiên truyền thông trước đó</a:t>
            </a:r>
          </a:p>
          <a:p>
            <a:pPr lvl="0">
              <a:buClr>
                <a:srgbClr val="93A299"/>
              </a:buClr>
              <a:defRPr/>
            </a:pPr>
            <a:r>
              <a:rPr lang="en-GB" sz="2800"/>
              <a:t>Thiết kế MAC không chống tấn công phát lại</a:t>
            </a:r>
          </a:p>
          <a:p>
            <a:pPr marL="0" lvl="0" indent="0">
              <a:buClr>
                <a:srgbClr val="93A299"/>
              </a:buClr>
              <a:buNone/>
              <a:defRPr/>
            </a:pPr>
            <a:r>
              <a:rPr lang="en-GB" sz="2800">
                <a:sym typeface="Wingdings" panose="05000000000000000000" pitchFamily="2" charset="2"/>
              </a:rPr>
              <a:t> cần thêm các yếu tố chống tấn công phát lại trong các giao thức truyền thông sử dụng MAC</a:t>
            </a:r>
            <a:endParaRPr lang="en-GB" sz="2800"/>
          </a:p>
          <a:p>
            <a:pPr lvl="0">
              <a:buClr>
                <a:srgbClr val="93A299"/>
              </a:buClr>
              <a:defRPr/>
            </a:pPr>
            <a:r>
              <a:rPr lang="en-GB" sz="2800"/>
              <a:t>Một số kỹ thuật chống tấn công phát lại:</a:t>
            </a:r>
          </a:p>
          <a:p>
            <a:pPr lvl="1">
              <a:buClr>
                <a:srgbClr val="93A299"/>
              </a:buClr>
              <a:defRPr/>
            </a:pPr>
            <a:r>
              <a:rPr lang="en-GB" sz="2400"/>
              <a:t>Giá trị dùng 1 lần(nonce): S</a:t>
            </a:r>
            <a:r>
              <a:rPr lang="en-US" sz="2400"/>
              <a:t>(</a:t>
            </a:r>
            <a:r>
              <a:rPr lang="en-GB" sz="2400"/>
              <a:t>k,</a:t>
            </a:r>
            <a:r>
              <a:rPr lang="en-GB" sz="2400" baseline="-25000"/>
              <a:t> </a:t>
            </a:r>
            <a:r>
              <a:rPr lang="en-GB" sz="2400"/>
              <a:t>m || nonce)</a:t>
            </a:r>
          </a:p>
          <a:p>
            <a:pPr lvl="1">
              <a:buClr>
                <a:srgbClr val="93A299"/>
              </a:buClr>
              <a:defRPr/>
            </a:pPr>
            <a:r>
              <a:rPr lang="en-GB" sz="2400"/>
              <a:t>Tem thời gian: S</a:t>
            </a:r>
            <a:r>
              <a:rPr lang="en-US" sz="2400"/>
              <a:t>(</a:t>
            </a:r>
            <a:r>
              <a:rPr lang="en-GB" sz="2400"/>
              <a:t>k,</a:t>
            </a:r>
            <a:r>
              <a:rPr lang="en-GB" sz="2400" baseline="-25000"/>
              <a:t> </a:t>
            </a:r>
            <a:r>
              <a:rPr lang="en-GB" sz="2400"/>
              <a:t>m || timestamp)</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2483954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Tấn công phát lại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14" name="Rounded Rectangle 13"/>
          <p:cNvSpPr/>
          <p:nvPr/>
        </p:nvSpPr>
        <p:spPr>
          <a:xfrm>
            <a:off x="457200" y="1447800"/>
            <a:ext cx="3276600" cy="2057400"/>
          </a:xfrm>
          <a:prstGeom prst="roundRect">
            <a:avLst/>
          </a:prstGeom>
          <a:solidFill>
            <a:srgbClr val="FFFFFF"/>
          </a:solidFill>
          <a:ln w="25400" cap="flat" cmpd="sng" algn="ctr">
            <a:solidFill>
              <a:srgbClr val="00709E"/>
            </a:solidFill>
            <a:prstDash val="solid"/>
          </a:ln>
          <a:effectLst/>
        </p:spPr>
        <p:txBody>
          <a:bodyPr wrap="square" lIns="0" tIns="0" rIns="0" bIns="0" rtlCol="0" anchor="t" anchorCtr="0">
            <a:noAutofit/>
          </a:bodyPr>
          <a:lstStyle/>
          <a:p>
            <a:pPr algn="ctr">
              <a:defRPr/>
            </a:pPr>
            <a:r>
              <a:rPr lang="en-US" sz="2000" b="1" kern="0">
                <a:solidFill>
                  <a:srgbClr val="000000"/>
                </a:solidFill>
                <a:cs typeface="Arial" charset="0"/>
              </a:rPr>
              <a:t>Khách hàng chuyển khoản</a:t>
            </a:r>
          </a:p>
          <a:p>
            <a:pPr>
              <a:defRPr/>
            </a:pPr>
            <a:r>
              <a:rPr lang="en-US" sz="2000" kern="0">
                <a:solidFill>
                  <a:srgbClr val="000000"/>
                </a:solidFill>
                <a:cs typeface="Arial" charset="0"/>
              </a:rPr>
              <a:t>1. K = </a:t>
            </a:r>
            <a:r>
              <a:rPr lang="en-US" sz="2000" kern="0" err="1">
                <a:solidFill>
                  <a:srgbClr val="000000"/>
                </a:solidFill>
                <a:cs typeface="Arial" charset="0"/>
              </a:rPr>
              <a:t>KeyGen</a:t>
            </a:r>
            <a:r>
              <a:rPr lang="en-US" sz="2000" kern="0">
                <a:solidFill>
                  <a:srgbClr val="000000"/>
                </a:solidFill>
                <a:cs typeface="Arial" charset="0"/>
              </a:rPr>
              <a:t>(l)</a:t>
            </a:r>
            <a:br>
              <a:rPr lang="en-US" sz="2000" kern="0">
                <a:solidFill>
                  <a:srgbClr val="000000"/>
                </a:solidFill>
                <a:cs typeface="Arial" charset="0"/>
              </a:rPr>
            </a:br>
            <a:r>
              <a:rPr lang="en-US" sz="2000" kern="0">
                <a:solidFill>
                  <a:srgbClr val="000000"/>
                </a:solidFill>
                <a:cs typeface="Arial" charset="0"/>
              </a:rPr>
              <a:t>2. Xác thực thông tin CK:</a:t>
            </a:r>
          </a:p>
          <a:p>
            <a:pPr>
              <a:defRPr/>
            </a:pPr>
            <a:r>
              <a:rPr lang="en-US" sz="2000" kern="0">
                <a:solidFill>
                  <a:srgbClr val="000000"/>
                </a:solidFill>
                <a:cs typeface="Arial" charset="0"/>
              </a:rPr>
              <a:t>   t = S(k, SoTK||money)</a:t>
            </a:r>
          </a:p>
        </p:txBody>
      </p:sp>
      <p:cxnSp>
        <p:nvCxnSpPr>
          <p:cNvPr id="15" name="Straight Arrow Connector 14"/>
          <p:cNvCxnSpPr/>
          <p:nvPr/>
        </p:nvCxnSpPr>
        <p:spPr>
          <a:xfrm>
            <a:off x="3747911" y="2514600"/>
            <a:ext cx="3110089" cy="0"/>
          </a:xfrm>
          <a:prstGeom prst="straightConnector1">
            <a:avLst/>
          </a:prstGeom>
          <a:noFill/>
          <a:ln w="28575" cap="rnd" cmpd="sng" algn="ctr">
            <a:solidFill>
              <a:srgbClr val="000000"/>
            </a:solidFill>
            <a:prstDash val="solid"/>
            <a:miter lim="800000"/>
            <a:headEnd type="none"/>
            <a:tailEnd type="arrow"/>
          </a:ln>
          <a:effectLst/>
        </p:spPr>
      </p:cxnSp>
      <p:sp>
        <p:nvSpPr>
          <p:cNvPr id="16" name="TextBox 15"/>
          <p:cNvSpPr txBox="1"/>
          <p:nvPr/>
        </p:nvSpPr>
        <p:spPr>
          <a:xfrm>
            <a:off x="4800600" y="2069068"/>
            <a:ext cx="1011495" cy="369332"/>
          </a:xfrm>
          <a:prstGeom prst="rect">
            <a:avLst/>
          </a:prstGeom>
          <a:noFill/>
        </p:spPr>
        <p:txBody>
          <a:bodyPr wrap="none" lIns="0" tIns="0" rIns="0" bIns="0" rtlCol="0" anchor="t" anchorCtr="0">
            <a:spAutoFit/>
          </a:bodyPr>
          <a:lstStyle/>
          <a:p>
            <a:r>
              <a:rPr lang="en-US" sz="2400">
                <a:solidFill>
                  <a:srgbClr val="000000"/>
                </a:solidFill>
                <a:cs typeface="Arial" charset="0"/>
              </a:rPr>
              <a:t>Publish</a:t>
            </a:r>
          </a:p>
        </p:txBody>
      </p:sp>
      <p:grpSp>
        <p:nvGrpSpPr>
          <p:cNvPr id="17" name="Group 16"/>
          <p:cNvGrpSpPr/>
          <p:nvPr/>
        </p:nvGrpSpPr>
        <p:grpSpPr>
          <a:xfrm>
            <a:off x="457200" y="3810000"/>
            <a:ext cx="6996288" cy="2209800"/>
            <a:chOff x="457200" y="3962400"/>
            <a:chExt cx="6996288" cy="2209800"/>
          </a:xfrm>
        </p:grpSpPr>
        <p:sp>
          <p:nvSpPr>
            <p:cNvPr id="18" name="Rounded Rectangle 17"/>
            <p:cNvSpPr/>
            <p:nvPr/>
          </p:nvSpPr>
          <p:spPr>
            <a:xfrm>
              <a:off x="457200" y="3962400"/>
              <a:ext cx="3276600" cy="1524000"/>
            </a:xfrm>
            <a:prstGeom prst="roundRect">
              <a:avLst/>
            </a:prstGeom>
            <a:solidFill>
              <a:srgbClr val="FFFFFF"/>
            </a:solidFill>
            <a:ln w="25400" cap="flat" cmpd="sng" algn="ctr">
              <a:solidFill>
                <a:srgbClr val="990000"/>
              </a:solidFill>
              <a:prstDash val="solid"/>
            </a:ln>
            <a:effectLst/>
          </p:spPr>
          <p:txBody>
            <a:bodyPr wrap="square" lIns="0" tIns="0" rIns="0" bIns="0" rtlCol="0" anchor="t" anchorCtr="0">
              <a:noAutofit/>
            </a:bodyPr>
            <a:lstStyle/>
            <a:p>
              <a:pPr algn="ctr">
                <a:defRPr/>
              </a:pPr>
              <a:r>
                <a:rPr lang="en-US" sz="2000" b="1" kern="0">
                  <a:solidFill>
                    <a:srgbClr val="000000"/>
                  </a:solidFill>
                  <a:cs typeface="Arial" charset="0"/>
                </a:rPr>
                <a:t>Kẻ tấn công</a:t>
              </a:r>
              <a:br>
                <a:rPr lang="en-US" sz="2000" b="1" kern="0">
                  <a:solidFill>
                    <a:srgbClr val="000000"/>
                  </a:solidFill>
                  <a:cs typeface="Arial" charset="0"/>
                </a:rPr>
              </a:br>
              <a:r>
                <a:rPr lang="en-US" sz="2000" kern="0">
                  <a:solidFill>
                    <a:srgbClr val="000000"/>
                  </a:solidFill>
                  <a:cs typeface="Arial" charset="0"/>
                </a:rPr>
                <a:t>t = S(k, SoTK||money)</a:t>
              </a:r>
            </a:p>
          </p:txBody>
        </p:sp>
        <p:sp>
          <p:nvSpPr>
            <p:cNvPr id="19" name="Rounded Rectangular Callout 18"/>
            <p:cNvSpPr/>
            <p:nvPr/>
          </p:nvSpPr>
          <p:spPr>
            <a:xfrm>
              <a:off x="4343399" y="5257800"/>
              <a:ext cx="3110089" cy="914400"/>
            </a:xfrm>
            <a:prstGeom prst="wedgeRoundRectCallout">
              <a:avLst>
                <a:gd name="adj1" fmla="val -77270"/>
                <a:gd name="adj2" fmla="val -40895"/>
                <a:gd name="adj3" fmla="val 16667"/>
              </a:avLst>
            </a:prstGeom>
            <a:solidFill>
              <a:srgbClr val="009446"/>
            </a:solidFill>
            <a:ln w="28575" cap="rnd" cmpd="sng" algn="ctr">
              <a:noFill/>
              <a:prstDash val="solid"/>
              <a:miter lim="800000"/>
            </a:ln>
            <a:effectLst/>
          </p:spPr>
          <p:txBody>
            <a:bodyPr wrap="square" lIns="0" tIns="0" rIns="0" bIns="0" rtlCol="0" anchor="ctr" anchorCtr="1">
              <a:noAutofit/>
            </a:bodyPr>
            <a:lstStyle/>
            <a:p>
              <a:pPr algn="ctr">
                <a:defRPr/>
              </a:pPr>
              <a:r>
                <a:rPr lang="en-US" sz="2000" kern="0">
                  <a:solidFill>
                    <a:srgbClr val="FFFFFF"/>
                  </a:solidFill>
                  <a:cs typeface="Arial" charset="0"/>
                </a:rPr>
                <a:t>Sao chép và và phát lại các yêu cầu chuyển khoản</a:t>
              </a:r>
            </a:p>
          </p:txBody>
        </p:sp>
      </p:grpSp>
      <p:sp>
        <p:nvSpPr>
          <p:cNvPr id="20" name="Rounded Rectangle 19"/>
          <p:cNvSpPr/>
          <p:nvPr/>
        </p:nvSpPr>
        <p:spPr>
          <a:xfrm>
            <a:off x="7355904" y="2209800"/>
            <a:ext cx="1524000" cy="609600"/>
          </a:xfrm>
          <a:prstGeom prst="roundRect">
            <a:avLst/>
          </a:prstGeom>
          <a:solidFill>
            <a:srgbClr val="FFFFFF"/>
          </a:solidFill>
          <a:ln w="25400" cap="flat" cmpd="sng" algn="ctr">
            <a:solidFill>
              <a:srgbClr val="00709E"/>
            </a:solidFill>
            <a:prstDash val="solid"/>
          </a:ln>
          <a:effectLst/>
        </p:spPr>
        <p:txBody>
          <a:bodyPr wrap="square" lIns="0" tIns="0" rIns="0" bIns="0" rtlCol="0" anchor="ctr" anchorCtr="1">
            <a:noAutofit/>
          </a:bodyPr>
          <a:lstStyle/>
          <a:p>
            <a:pPr algn="ctr">
              <a:defRPr/>
            </a:pPr>
            <a:r>
              <a:rPr lang="en-US" sz="2000" b="1" kern="0">
                <a:solidFill>
                  <a:srgbClr val="000000"/>
                </a:solidFill>
                <a:cs typeface="Arial" charset="0"/>
              </a:rPr>
              <a:t>Ngân hàng</a:t>
            </a:r>
          </a:p>
        </p:txBody>
      </p:sp>
      <p:sp>
        <p:nvSpPr>
          <p:cNvPr id="21" name="Rectangle 20"/>
          <p:cNvSpPr/>
          <p:nvPr/>
        </p:nvSpPr>
        <p:spPr>
          <a:xfrm>
            <a:off x="6888209" y="2209800"/>
            <a:ext cx="533400" cy="609600"/>
          </a:xfrm>
          <a:prstGeom prst="rect">
            <a:avLst/>
          </a:prstGeom>
          <a:solidFill>
            <a:srgbClr val="FFFFFF"/>
          </a:solidFill>
          <a:ln w="25400" cap="flat" cmpd="sng" algn="ctr">
            <a:solidFill>
              <a:srgbClr val="00709E"/>
            </a:solidFill>
            <a:prstDash val="solid"/>
          </a:ln>
          <a:effec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defRPr/>
            </a:pPr>
            <a:r>
              <a:rPr lang="en-US" sz="2400" b="1" i="1" kern="0">
                <a:solidFill>
                  <a:srgbClr val="000000"/>
                </a:solidFill>
                <a:cs typeface="Arial" charset="0"/>
              </a:rPr>
              <a:t>V</a:t>
            </a:r>
          </a:p>
        </p:txBody>
      </p:sp>
      <p:cxnSp>
        <p:nvCxnSpPr>
          <p:cNvPr id="22" name="Straight Arrow Connector 21"/>
          <p:cNvCxnSpPr/>
          <p:nvPr/>
        </p:nvCxnSpPr>
        <p:spPr>
          <a:xfrm flipV="1">
            <a:off x="3733800" y="2514600"/>
            <a:ext cx="1066800" cy="1600200"/>
          </a:xfrm>
          <a:prstGeom prst="straightConnector1">
            <a:avLst/>
          </a:prstGeom>
          <a:noFill/>
          <a:ln w="28575" cap="rnd" cmpd="sng" algn="ctr">
            <a:solidFill>
              <a:srgbClr val="000000"/>
            </a:solidFill>
            <a:prstDash val="solid"/>
            <a:miter lim="800000"/>
            <a:headEnd type="arrow" w="med" len="med"/>
            <a:tailEnd type="none" w="med" len="med"/>
          </a:ln>
          <a:effectLst/>
        </p:spPr>
      </p:cxnSp>
    </p:spTree>
    <p:extLst>
      <p:ext uri="{BB962C8B-B14F-4D97-AF65-F5344CB8AC3E}">
        <p14:creationId xmlns:p14="http://schemas.microsoft.com/office/powerpoint/2010/main" val="16431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Tấn công CCA – Nhắc lại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mc:AlternateContent xmlns:mc="http://schemas.openxmlformats.org/markup-compatibility/2006">
        <mc:Choice xmlns:a14="http://schemas.microsoft.com/office/drawing/2010/main" Requires="a14">
          <p:sp>
            <p:nvSpPr>
              <p:cNvPr id="12" name="Rectangle 11">
                <a:extLst>
                  <a:ext uri="{FF2B5EF4-FFF2-40B4-BE49-F238E27FC236}">
                    <a16:creationId xmlns:a16="http://schemas.microsoft.com/office/drawing/2014/main" id="{FB35515F-08C5-49BF-8BCD-53C5DB173F15}"/>
                  </a:ext>
                </a:extLst>
              </p:cNvPr>
              <p:cNvSpPr/>
              <p:nvPr/>
            </p:nvSpPr>
            <p:spPr>
              <a:xfrm>
                <a:off x="1066800" y="990602"/>
                <a:ext cx="2362200" cy="385282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a:solidFill>
                      <a:srgbClr val="002060"/>
                    </a:solidFill>
                  </a:rPr>
                  <a:t>Thử thách</a:t>
                </a:r>
              </a:p>
              <a:p>
                <a:pPr algn="ctr"/>
                <a:r>
                  <a:rPr lang="en-US" sz="2000">
                    <a:solidFill>
                      <a:srgbClr val="002060"/>
                    </a:solidFill>
                  </a:rPr>
                  <a:t>Sinh khóa k</a:t>
                </a:r>
              </a:p>
              <a:p>
                <a:pPr algn="ctr"/>
                <a:endParaRPr lang="en-US" sz="2000">
                  <a:solidFill>
                    <a:srgbClr val="002060"/>
                  </a:solidFill>
                </a:endParaRPr>
              </a:p>
              <a:p>
                <a:pPr algn="ctr"/>
                <a:endParaRPr lang="en-US" sz="2000">
                  <a:solidFill>
                    <a:srgbClr val="002060"/>
                  </a:solidFill>
                </a:endParaRPr>
              </a:p>
              <a:p>
                <a:pPr algn="ctr"/>
                <a:endParaRPr lang="en-US" sz="2400">
                  <a:solidFill>
                    <a:srgbClr val="002060"/>
                  </a:solidFill>
                </a:endParaRPr>
              </a:p>
              <a:p>
                <a:pPr algn="ctr"/>
                <a:endParaRPr lang="en-US">
                  <a:solidFill>
                    <a:srgbClr val="002060"/>
                  </a:solidFill>
                </a:endParaRPr>
              </a:p>
              <a:p>
                <a:pPr algn="ctr"/>
                <a:r>
                  <a:rPr lang="en-US" sz="2000">
                    <a:solidFill>
                      <a:srgbClr val="002060"/>
                    </a:solidFill>
                  </a:rPr>
                  <a:t>Chọn b </a:t>
                </a:r>
                <a14:m>
                  <m:oMath xmlns:m="http://schemas.openxmlformats.org/officeDocument/2006/math">
                    <m:r>
                      <a:rPr lang="en-US" sz="2000" i="0" smtClean="0">
                        <a:solidFill>
                          <a:srgbClr val="002060"/>
                        </a:solidFill>
                        <a:latin typeface="Cambria Math" panose="02040503050406030204" pitchFamily="18" charset="0"/>
                        <a:ea typeface="Cambria Math" panose="02040503050406030204" pitchFamily="18" charset="0"/>
                      </a:rPr>
                      <m:t>∈</m:t>
                    </m:r>
                  </m:oMath>
                </a14:m>
                <a:r>
                  <a:rPr lang="en-US" sz="2000">
                    <a:solidFill>
                      <a:srgbClr val="002060"/>
                    </a:solidFill>
                  </a:rPr>
                  <a:t> {0, 1}</a:t>
                </a:r>
              </a:p>
              <a:p>
                <a:pPr algn="ctr"/>
                <a:r>
                  <a:rPr lang="en-US" sz="2000">
                    <a:solidFill>
                      <a:srgbClr val="002060"/>
                    </a:solidFill>
                  </a:rPr>
                  <a:t>c* =  E(k, m</a:t>
                </a:r>
                <a:r>
                  <a:rPr lang="en-US" sz="2000" baseline="-25000">
                    <a:solidFill>
                      <a:srgbClr val="002060"/>
                    </a:solidFill>
                  </a:rPr>
                  <a:t>b</a:t>
                </a:r>
                <a:r>
                  <a:rPr lang="en-US" sz="2000">
                    <a:solidFill>
                      <a:srgbClr val="002060"/>
                    </a:solidFill>
                  </a:rPr>
                  <a:t>)</a:t>
                </a:r>
                <a:endParaRPr lang="vi-VN" sz="2000" baseline="-25000">
                  <a:solidFill>
                    <a:srgbClr val="002060"/>
                  </a:solidFill>
                </a:endParaRPr>
              </a:p>
              <a:p>
                <a:pPr algn="ctr"/>
                <a:endParaRPr lang="en-US" sz="2000">
                  <a:solidFill>
                    <a:srgbClr val="002060"/>
                  </a:solidFill>
                </a:endParaRPr>
              </a:p>
              <a:p>
                <a:pPr algn="ctr"/>
                <a:endParaRPr lang="en-US" sz="2000">
                  <a:solidFill>
                    <a:srgbClr val="002060"/>
                  </a:solidFill>
                </a:endParaRPr>
              </a:p>
              <a:p>
                <a:pPr algn="ctr"/>
                <a:endParaRPr lang="en-US" sz="2000">
                  <a:solidFill>
                    <a:srgbClr val="002060"/>
                  </a:solidFill>
                </a:endParaRPr>
              </a:p>
              <a:p>
                <a:pPr algn="ctr"/>
                <a:r>
                  <a:rPr lang="en-US" sz="2000">
                    <a:solidFill>
                      <a:srgbClr val="002060"/>
                    </a:solidFill>
                  </a:rPr>
                  <a:t> </a:t>
                </a:r>
                <a:endParaRPr lang="vi-VN" sz="2000">
                  <a:solidFill>
                    <a:srgbClr val="002060"/>
                  </a:solidFill>
                </a:endParaRPr>
              </a:p>
            </p:txBody>
          </p:sp>
        </mc:Choice>
        <mc:Fallback>
          <p:sp>
            <p:nvSpPr>
              <p:cNvPr id="12" name="Rectangle 11">
                <a:extLst>
                  <a:ext uri="{FF2B5EF4-FFF2-40B4-BE49-F238E27FC236}">
                    <a16:creationId xmlns:a16="http://schemas.microsoft.com/office/drawing/2014/main" id="{FB35515F-08C5-49BF-8BCD-53C5DB173F15}"/>
                  </a:ext>
                </a:extLst>
              </p:cNvPr>
              <p:cNvSpPr>
                <a:spLocks noRot="1" noChangeAspect="1" noMove="1" noResize="1" noEditPoints="1" noAdjustHandles="1" noChangeArrowheads="1" noChangeShapeType="1" noTextEdit="1"/>
              </p:cNvSpPr>
              <p:nvPr/>
            </p:nvSpPr>
            <p:spPr>
              <a:xfrm>
                <a:off x="1066800" y="990602"/>
                <a:ext cx="2362200" cy="3852820"/>
              </a:xfrm>
              <a:prstGeom prst="rect">
                <a:avLst/>
              </a:prstGeom>
              <a:blipFill>
                <a:blip r:embed="rId2"/>
                <a:stretch>
                  <a:fillRect t="-789"/>
                </a:stretch>
              </a:blipFill>
              <a:ln>
                <a:solidFill>
                  <a:srgbClr val="0070C0"/>
                </a:solidFill>
              </a:ln>
            </p:spPr>
            <p:txBody>
              <a:bodyPr/>
              <a:lstStyle/>
              <a:p>
                <a:r>
                  <a:rPr lang="vi-VN">
                    <a:noFill/>
                  </a:rPr>
                  <a:t> </a:t>
                </a:r>
              </a:p>
            </p:txBody>
          </p:sp>
        </mc:Fallback>
      </mc:AlternateContent>
      <mc:AlternateContent xmlns:mc="http://schemas.openxmlformats.org/markup-compatibility/2006">
        <mc:Choice xmlns:a14="http://schemas.microsoft.com/office/drawing/2010/main" Requires="a14">
          <p:sp>
            <p:nvSpPr>
              <p:cNvPr id="13" name="Rectangle 12">
                <a:extLst>
                  <a:ext uri="{FF2B5EF4-FFF2-40B4-BE49-F238E27FC236}">
                    <a16:creationId xmlns:a16="http://schemas.microsoft.com/office/drawing/2014/main" id="{C087BD16-43D0-429B-87E9-7740A896CB0E}"/>
                  </a:ext>
                </a:extLst>
              </p:cNvPr>
              <p:cNvSpPr/>
              <p:nvPr/>
            </p:nvSpPr>
            <p:spPr>
              <a:xfrm>
                <a:off x="5791200" y="990600"/>
                <a:ext cx="2590800" cy="385282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a:solidFill>
                      <a:srgbClr val="002060"/>
                    </a:solidFill>
                  </a:rPr>
                  <a:t>Tấn công</a:t>
                </a:r>
              </a:p>
              <a:p>
                <a:pPr algn="ctr"/>
                <a:endParaRPr lang="en-US" sz="1100">
                  <a:solidFill>
                    <a:srgbClr val="002060"/>
                  </a:solidFill>
                </a:endParaRPr>
              </a:p>
              <a:p>
                <a:pPr algn="ctr"/>
                <a:r>
                  <a:rPr lang="en-US" sz="2000">
                    <a:solidFill>
                      <a:srgbClr val="002060"/>
                    </a:solidFill>
                  </a:rPr>
                  <a:t>Sinh c</a:t>
                </a:r>
                <a:r>
                  <a:rPr lang="en-US" sz="2000" baseline="-25000">
                    <a:solidFill>
                      <a:srgbClr val="002060"/>
                    </a:solidFill>
                  </a:rPr>
                  <a:t>i</a:t>
                </a:r>
                <a:r>
                  <a:rPr lang="en-US" sz="2000">
                    <a:solidFill>
                      <a:srgbClr val="002060"/>
                    </a:solidFill>
                  </a:rPr>
                  <a:t>, m</a:t>
                </a:r>
                <a:r>
                  <a:rPr lang="en-US" sz="2000" baseline="-25000">
                    <a:solidFill>
                      <a:srgbClr val="002060"/>
                    </a:solidFill>
                  </a:rPr>
                  <a:t>j</a:t>
                </a:r>
              </a:p>
              <a:p>
                <a:pPr algn="ctr"/>
                <a:endParaRPr lang="en-US" sz="2000">
                  <a:solidFill>
                    <a:srgbClr val="002060"/>
                  </a:solidFill>
                </a:endParaRPr>
              </a:p>
              <a:p>
                <a:pPr algn="ctr"/>
                <a:endParaRPr lang="en-US" sz="2000">
                  <a:solidFill>
                    <a:srgbClr val="002060"/>
                  </a:solidFill>
                </a:endParaRPr>
              </a:p>
              <a:p>
                <a:pPr algn="ctr"/>
                <a:r>
                  <a:rPr lang="en-US" sz="2000">
                    <a:solidFill>
                      <a:srgbClr val="002060"/>
                    </a:solidFill>
                  </a:rPr>
                  <a:t>Sinh m</a:t>
                </a:r>
                <a:r>
                  <a:rPr lang="en-US" sz="2000" baseline="-25000">
                    <a:solidFill>
                      <a:srgbClr val="002060"/>
                    </a:solidFill>
                  </a:rPr>
                  <a:t>0</a:t>
                </a:r>
                <a:r>
                  <a:rPr lang="en-US" sz="2000">
                    <a:solidFill>
                      <a:srgbClr val="002060"/>
                    </a:solidFill>
                  </a:rPr>
                  <a:t>, m</a:t>
                </a:r>
                <a:r>
                  <a:rPr lang="en-US" sz="2000" baseline="-25000">
                    <a:solidFill>
                      <a:srgbClr val="002060"/>
                    </a:solidFill>
                  </a:rPr>
                  <a:t>1</a:t>
                </a:r>
              </a:p>
              <a:p>
                <a:pPr algn="ctr"/>
                <a:endParaRPr lang="en-US" sz="2000">
                  <a:solidFill>
                    <a:srgbClr val="002060"/>
                  </a:solidFill>
                </a:endParaRPr>
              </a:p>
              <a:p>
                <a:pPr algn="ctr"/>
                <a:endParaRPr lang="en-US" sz="2000">
                  <a:solidFill>
                    <a:srgbClr val="002060"/>
                  </a:solidFill>
                </a:endParaRPr>
              </a:p>
              <a:p>
                <a:pPr algn="ctr"/>
                <a:endParaRPr lang="en-US" sz="1600">
                  <a:solidFill>
                    <a:srgbClr val="002060"/>
                  </a:solidFill>
                </a:endParaRPr>
              </a:p>
              <a:p>
                <a:pPr algn="ctr"/>
                <a:r>
                  <a:rPr lang="en-US" sz="2000">
                    <a:solidFill>
                      <a:srgbClr val="002060"/>
                    </a:solidFill>
                  </a:rPr>
                  <a:t>Sinh c’</a:t>
                </a:r>
                <a:r>
                  <a:rPr lang="en-US" sz="2000" baseline="-25000">
                    <a:solidFill>
                      <a:srgbClr val="002060"/>
                    </a:solidFill>
                  </a:rPr>
                  <a:t>i</a:t>
                </a:r>
                <a:r>
                  <a:rPr lang="en-US" sz="2000">
                    <a:solidFill>
                      <a:srgbClr val="002060"/>
                    </a:solidFill>
                  </a:rPr>
                  <a:t>, m’</a:t>
                </a:r>
                <a:r>
                  <a:rPr lang="en-US" sz="2000" baseline="-25000">
                    <a:solidFill>
                      <a:srgbClr val="002060"/>
                    </a:solidFill>
                  </a:rPr>
                  <a:t>j     </a:t>
                </a:r>
                <a:r>
                  <a:rPr lang="en-US" sz="2000">
                    <a:solidFill>
                      <a:srgbClr val="002060"/>
                    </a:solidFill>
                  </a:rPr>
                  <a:t>(c’</a:t>
                </a:r>
                <a:r>
                  <a:rPr lang="en-US" sz="2000" baseline="-25000">
                    <a:solidFill>
                      <a:srgbClr val="002060"/>
                    </a:solidFill>
                  </a:rPr>
                  <a:t>i</a:t>
                </a:r>
                <a:r>
                  <a:rPr lang="en-US" sz="2000" baseline="30000">
                    <a:solidFill>
                      <a:srgbClr val="002060"/>
                    </a:solidFill>
                  </a:rPr>
                  <a:t> </a:t>
                </a:r>
                <a:r>
                  <a:rPr lang="en-US" sz="2000">
                    <a:solidFill>
                      <a:srgbClr val="002060"/>
                    </a:solidFill>
                  </a:rPr>
                  <a:t>≠ c*)</a:t>
                </a:r>
              </a:p>
              <a:p>
                <a:pPr algn="ctr"/>
                <a:endParaRPr lang="en-US" sz="2000">
                  <a:solidFill>
                    <a:srgbClr val="002060"/>
                  </a:solidFill>
                </a:endParaRPr>
              </a:p>
              <a:p>
                <a:pPr algn="ctr"/>
                <a:endParaRPr lang="en-US" sz="2000">
                  <a:solidFill>
                    <a:srgbClr val="002060"/>
                  </a:solidFill>
                </a:endParaRPr>
              </a:p>
              <a:p>
                <a:pPr algn="ctr"/>
                <a:r>
                  <a:rPr lang="en-US" sz="2000">
                    <a:solidFill>
                      <a:srgbClr val="002060"/>
                    </a:solidFill>
                  </a:rPr>
                  <a:t>Đoán b’ </a:t>
                </a:r>
                <a14:m>
                  <m:oMath xmlns:m="http://schemas.openxmlformats.org/officeDocument/2006/math">
                    <m:r>
                      <a:rPr lang="en-US" sz="2000" i="0" smtClean="0">
                        <a:solidFill>
                          <a:srgbClr val="002060"/>
                        </a:solidFill>
                        <a:latin typeface="Cambria Math" panose="02040503050406030204" pitchFamily="18" charset="0"/>
                        <a:ea typeface="Cambria Math" panose="02040503050406030204" pitchFamily="18" charset="0"/>
                      </a:rPr>
                      <m:t>∈</m:t>
                    </m:r>
                  </m:oMath>
                </a14:m>
                <a:r>
                  <a:rPr lang="en-US" sz="2000">
                    <a:solidFill>
                      <a:srgbClr val="002060"/>
                    </a:solidFill>
                  </a:rPr>
                  <a:t> {0, 1}</a:t>
                </a:r>
              </a:p>
            </p:txBody>
          </p:sp>
        </mc:Choice>
        <mc:Fallback>
          <p:sp>
            <p:nvSpPr>
              <p:cNvPr id="13" name="Rectangle 12">
                <a:extLst>
                  <a:ext uri="{FF2B5EF4-FFF2-40B4-BE49-F238E27FC236}">
                    <a16:creationId xmlns:a16="http://schemas.microsoft.com/office/drawing/2014/main" id="{C087BD16-43D0-429B-87E9-7740A896CB0E}"/>
                  </a:ext>
                </a:extLst>
              </p:cNvPr>
              <p:cNvSpPr>
                <a:spLocks noRot="1" noChangeAspect="1" noMove="1" noResize="1" noEditPoints="1" noAdjustHandles="1" noChangeArrowheads="1" noChangeShapeType="1" noTextEdit="1"/>
              </p:cNvSpPr>
              <p:nvPr/>
            </p:nvSpPr>
            <p:spPr>
              <a:xfrm>
                <a:off x="5791200" y="990600"/>
                <a:ext cx="2590800" cy="3852821"/>
              </a:xfrm>
              <a:prstGeom prst="rect">
                <a:avLst/>
              </a:prstGeom>
              <a:blipFill>
                <a:blip r:embed="rId3"/>
                <a:stretch>
                  <a:fillRect t="-789" b="-2681"/>
                </a:stretch>
              </a:blipFill>
              <a:ln>
                <a:solidFill>
                  <a:srgbClr val="0070C0"/>
                </a:solidFill>
              </a:ln>
            </p:spPr>
            <p:txBody>
              <a:bodyPr/>
              <a:lstStyle/>
              <a:p>
                <a:r>
                  <a:rPr lang="vi-VN">
                    <a:noFill/>
                  </a:rPr>
                  <a:t> </a:t>
                </a:r>
              </a:p>
            </p:txBody>
          </p:sp>
        </mc:Fallback>
      </mc:AlternateContent>
      <p:cxnSp>
        <p:nvCxnSpPr>
          <p:cNvPr id="14" name="Straight Arrow Connector 13">
            <a:extLst>
              <a:ext uri="{FF2B5EF4-FFF2-40B4-BE49-F238E27FC236}">
                <a16:creationId xmlns:a16="http://schemas.microsoft.com/office/drawing/2014/main" id="{C4CBA152-195C-4234-8D4A-3241ED322C0C}"/>
              </a:ext>
            </a:extLst>
          </p:cNvPr>
          <p:cNvCxnSpPr>
            <a:cxnSpLocks/>
          </p:cNvCxnSpPr>
          <p:nvPr/>
        </p:nvCxnSpPr>
        <p:spPr>
          <a:xfrm flipH="1">
            <a:off x="3581400" y="2978425"/>
            <a:ext cx="2133600"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762121B-D087-43A8-9F44-6C84175AAAC9}"/>
              </a:ext>
            </a:extLst>
          </p:cNvPr>
          <p:cNvSpPr txBox="1"/>
          <p:nvPr/>
        </p:nvSpPr>
        <p:spPr>
          <a:xfrm>
            <a:off x="3810000" y="2521225"/>
            <a:ext cx="1600200" cy="461665"/>
          </a:xfrm>
          <a:prstGeom prst="rect">
            <a:avLst/>
          </a:prstGeom>
          <a:noFill/>
          <a:ln>
            <a:noFill/>
          </a:ln>
        </p:spPr>
        <p:txBody>
          <a:bodyPr wrap="square" rtlCol="0">
            <a:spAutoFit/>
          </a:bodyPr>
          <a:lstStyle/>
          <a:p>
            <a:pPr algn="ctr"/>
            <a:r>
              <a:rPr lang="en-US" sz="2400">
                <a:solidFill>
                  <a:srgbClr val="002060"/>
                </a:solidFill>
              </a:rPr>
              <a:t>m</a:t>
            </a:r>
            <a:r>
              <a:rPr lang="en-US" sz="2400" baseline="-25000">
                <a:solidFill>
                  <a:srgbClr val="002060"/>
                </a:solidFill>
              </a:rPr>
              <a:t>0</a:t>
            </a:r>
            <a:r>
              <a:rPr lang="en-US" sz="2400">
                <a:solidFill>
                  <a:srgbClr val="002060"/>
                </a:solidFill>
              </a:rPr>
              <a:t>, m</a:t>
            </a:r>
            <a:r>
              <a:rPr lang="en-US" sz="2400" baseline="-25000">
                <a:solidFill>
                  <a:srgbClr val="002060"/>
                </a:solidFill>
              </a:rPr>
              <a:t>1</a:t>
            </a:r>
            <a:endParaRPr lang="vi-VN" sz="2400" baseline="-25000">
              <a:solidFill>
                <a:srgbClr val="002060"/>
              </a:solidFill>
            </a:endParaRPr>
          </a:p>
        </p:txBody>
      </p:sp>
      <p:cxnSp>
        <p:nvCxnSpPr>
          <p:cNvPr id="16" name="Straight Arrow Connector 15">
            <a:extLst>
              <a:ext uri="{FF2B5EF4-FFF2-40B4-BE49-F238E27FC236}">
                <a16:creationId xmlns:a16="http://schemas.microsoft.com/office/drawing/2014/main" id="{CE84EA5F-0A3A-489B-B46D-04E8518DE269}"/>
              </a:ext>
            </a:extLst>
          </p:cNvPr>
          <p:cNvCxnSpPr>
            <a:cxnSpLocks/>
          </p:cNvCxnSpPr>
          <p:nvPr/>
        </p:nvCxnSpPr>
        <p:spPr>
          <a:xfrm>
            <a:off x="3581400" y="3472068"/>
            <a:ext cx="2133600"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EE46D4D-72EF-4C99-8169-3C03D832A102}"/>
              </a:ext>
            </a:extLst>
          </p:cNvPr>
          <p:cNvSpPr txBox="1"/>
          <p:nvPr/>
        </p:nvSpPr>
        <p:spPr>
          <a:xfrm>
            <a:off x="3810000" y="3054625"/>
            <a:ext cx="1600200" cy="461665"/>
          </a:xfrm>
          <a:prstGeom prst="rect">
            <a:avLst/>
          </a:prstGeom>
          <a:noFill/>
          <a:ln>
            <a:noFill/>
          </a:ln>
        </p:spPr>
        <p:txBody>
          <a:bodyPr wrap="square" rtlCol="0">
            <a:spAutoFit/>
          </a:bodyPr>
          <a:lstStyle/>
          <a:p>
            <a:pPr algn="ctr"/>
            <a:r>
              <a:rPr lang="en-US" sz="2400">
                <a:solidFill>
                  <a:srgbClr val="002060"/>
                </a:solidFill>
              </a:rPr>
              <a:t>c*</a:t>
            </a:r>
            <a:endParaRPr lang="vi-VN" sz="2400" baseline="-25000">
              <a:solidFill>
                <a:srgbClr val="002060"/>
              </a:solidFill>
            </a:endParaRPr>
          </a:p>
        </p:txBody>
      </p:sp>
      <p:cxnSp>
        <p:nvCxnSpPr>
          <p:cNvPr id="18" name="Straight Arrow Connector 17">
            <a:extLst>
              <a:ext uri="{FF2B5EF4-FFF2-40B4-BE49-F238E27FC236}">
                <a16:creationId xmlns:a16="http://schemas.microsoft.com/office/drawing/2014/main" id="{53DB9F3A-CD27-4E53-81A6-E1AE7AB7E594}"/>
              </a:ext>
            </a:extLst>
          </p:cNvPr>
          <p:cNvCxnSpPr>
            <a:cxnSpLocks/>
          </p:cNvCxnSpPr>
          <p:nvPr/>
        </p:nvCxnSpPr>
        <p:spPr>
          <a:xfrm flipH="1">
            <a:off x="3581400" y="1865243"/>
            <a:ext cx="2133600"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69B5FB7-0184-41D6-BEEA-FDF14B31587D}"/>
              </a:ext>
            </a:extLst>
          </p:cNvPr>
          <p:cNvSpPr txBox="1"/>
          <p:nvPr/>
        </p:nvSpPr>
        <p:spPr>
          <a:xfrm>
            <a:off x="3810000" y="1378225"/>
            <a:ext cx="1600200" cy="461665"/>
          </a:xfrm>
          <a:prstGeom prst="rect">
            <a:avLst/>
          </a:prstGeom>
          <a:noFill/>
          <a:ln>
            <a:noFill/>
          </a:ln>
        </p:spPr>
        <p:txBody>
          <a:bodyPr wrap="square" rtlCol="0">
            <a:spAutoFit/>
          </a:bodyPr>
          <a:lstStyle/>
          <a:p>
            <a:pPr algn="ctr"/>
            <a:r>
              <a:rPr lang="en-US" sz="2400">
                <a:solidFill>
                  <a:srgbClr val="002060"/>
                </a:solidFill>
              </a:rPr>
              <a:t>c</a:t>
            </a:r>
            <a:r>
              <a:rPr lang="en-US" sz="2400" baseline="-25000">
                <a:solidFill>
                  <a:srgbClr val="002060"/>
                </a:solidFill>
              </a:rPr>
              <a:t>i</a:t>
            </a:r>
            <a:r>
              <a:rPr lang="en-US" sz="2400">
                <a:solidFill>
                  <a:srgbClr val="002060"/>
                </a:solidFill>
              </a:rPr>
              <a:t>, m</a:t>
            </a:r>
            <a:r>
              <a:rPr lang="en-US" sz="2400" baseline="-25000">
                <a:solidFill>
                  <a:srgbClr val="002060"/>
                </a:solidFill>
              </a:rPr>
              <a:t>j</a:t>
            </a:r>
            <a:endParaRPr lang="vi-VN" sz="2400" baseline="-25000">
              <a:solidFill>
                <a:srgbClr val="002060"/>
              </a:solidFill>
            </a:endParaRPr>
          </a:p>
        </p:txBody>
      </p:sp>
      <p:cxnSp>
        <p:nvCxnSpPr>
          <p:cNvPr id="20" name="Straight Arrow Connector 19">
            <a:extLst>
              <a:ext uri="{FF2B5EF4-FFF2-40B4-BE49-F238E27FC236}">
                <a16:creationId xmlns:a16="http://schemas.microsoft.com/office/drawing/2014/main" id="{9322E1FB-D425-4B81-A534-58AC5050D356}"/>
              </a:ext>
            </a:extLst>
          </p:cNvPr>
          <p:cNvCxnSpPr>
            <a:cxnSpLocks/>
          </p:cNvCxnSpPr>
          <p:nvPr/>
        </p:nvCxnSpPr>
        <p:spPr>
          <a:xfrm>
            <a:off x="3581400" y="2445025"/>
            <a:ext cx="2133600"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66FC281-A1A1-4417-A2CC-95BEA040EACC}"/>
              </a:ext>
            </a:extLst>
          </p:cNvPr>
          <p:cNvCxnSpPr>
            <a:cxnSpLocks/>
          </p:cNvCxnSpPr>
          <p:nvPr/>
        </p:nvCxnSpPr>
        <p:spPr>
          <a:xfrm flipH="1">
            <a:off x="3581400" y="4114176"/>
            <a:ext cx="2133600"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13CAD46-4ED5-4723-BC7C-F145317F5891}"/>
              </a:ext>
            </a:extLst>
          </p:cNvPr>
          <p:cNvCxnSpPr>
            <a:cxnSpLocks/>
          </p:cNvCxnSpPr>
          <p:nvPr/>
        </p:nvCxnSpPr>
        <p:spPr>
          <a:xfrm>
            <a:off x="3581400" y="4654825"/>
            <a:ext cx="2133600"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0BB78D4-52A2-4962-B3CB-343C74088571}"/>
              </a:ext>
            </a:extLst>
          </p:cNvPr>
          <p:cNvSpPr txBox="1"/>
          <p:nvPr/>
        </p:nvSpPr>
        <p:spPr>
          <a:xfrm>
            <a:off x="3848100" y="3659760"/>
            <a:ext cx="1600200" cy="461665"/>
          </a:xfrm>
          <a:prstGeom prst="rect">
            <a:avLst/>
          </a:prstGeom>
          <a:noFill/>
          <a:ln>
            <a:noFill/>
          </a:ln>
        </p:spPr>
        <p:txBody>
          <a:bodyPr wrap="square" rtlCol="0">
            <a:spAutoFit/>
          </a:bodyPr>
          <a:lstStyle/>
          <a:p>
            <a:pPr algn="ctr"/>
            <a:r>
              <a:rPr lang="en-US" sz="2400">
                <a:solidFill>
                  <a:srgbClr val="002060"/>
                </a:solidFill>
              </a:rPr>
              <a:t>c’</a:t>
            </a:r>
            <a:r>
              <a:rPr lang="en-US" sz="2400" baseline="-25000">
                <a:solidFill>
                  <a:srgbClr val="002060"/>
                </a:solidFill>
              </a:rPr>
              <a:t>i</a:t>
            </a:r>
            <a:r>
              <a:rPr lang="en-US" sz="2400">
                <a:solidFill>
                  <a:srgbClr val="002060"/>
                </a:solidFill>
              </a:rPr>
              <a:t>, m’</a:t>
            </a:r>
            <a:r>
              <a:rPr lang="en-US" sz="2400" baseline="-25000">
                <a:solidFill>
                  <a:srgbClr val="002060"/>
                </a:solidFill>
              </a:rPr>
              <a:t>j</a:t>
            </a:r>
            <a:endParaRPr lang="vi-VN" sz="2400" baseline="-25000">
              <a:solidFill>
                <a:srgbClr val="002060"/>
              </a:solidFill>
            </a:endParaRPr>
          </a:p>
        </p:txBody>
      </p:sp>
      <p:sp>
        <p:nvSpPr>
          <p:cNvPr id="26" name="Content Placeholder 2">
            <a:extLst>
              <a:ext uri="{FF2B5EF4-FFF2-40B4-BE49-F238E27FC236}">
                <a16:creationId xmlns:a16="http://schemas.microsoft.com/office/drawing/2014/main" id="{34AD7CCA-B55A-4352-A5E6-EDD12766778B}"/>
              </a:ext>
            </a:extLst>
          </p:cNvPr>
          <p:cNvSpPr txBox="1">
            <a:spLocks/>
          </p:cNvSpPr>
          <p:nvPr/>
        </p:nvSpPr>
        <p:spPr>
          <a:xfrm>
            <a:off x="450574" y="5199938"/>
            <a:ext cx="8229600" cy="876341"/>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000000"/>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Wingdings" panose="05000000000000000000" pitchFamily="2" charset="2"/>
              <a:buChar char="Ø"/>
              <a:defRPr sz="2000" kern="1200">
                <a:solidFill>
                  <a:srgbClr val="000000"/>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Wingdings" panose="05000000000000000000" pitchFamily="2" charset="2"/>
              <a:buChar char="ü"/>
              <a:defRPr sz="1800" kern="1200">
                <a:solidFill>
                  <a:srgbClr val="000000"/>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000000"/>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000000"/>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2200"/>
              <a:t>Hệ mật chống lại được tấn công CCA (độ an toàn IND-CCA) nếu với mọi thuật toán tấn công hiệu quả thì P(b’ = b) ≤ ½ + </a:t>
            </a:r>
            <a:r>
              <a:rPr lang="el-GR" sz="2200"/>
              <a:t>ε</a:t>
            </a:r>
            <a:endParaRPr lang="en-GB" sz="2200"/>
          </a:p>
        </p:txBody>
      </p:sp>
      <p:sp>
        <p:nvSpPr>
          <p:cNvPr id="27" name="TextBox 26">
            <a:extLst>
              <a:ext uri="{FF2B5EF4-FFF2-40B4-BE49-F238E27FC236}">
                <a16:creationId xmlns:a16="http://schemas.microsoft.com/office/drawing/2014/main" id="{485BC7FE-8FF6-466E-AC0A-ADDB1DB4F866}"/>
              </a:ext>
            </a:extLst>
          </p:cNvPr>
          <p:cNvSpPr txBox="1"/>
          <p:nvPr/>
        </p:nvSpPr>
        <p:spPr>
          <a:xfrm>
            <a:off x="1219200" y="1835425"/>
            <a:ext cx="1908313" cy="707886"/>
          </a:xfrm>
          <a:prstGeom prst="rect">
            <a:avLst/>
          </a:prstGeom>
          <a:noFill/>
          <a:ln>
            <a:noFill/>
          </a:ln>
        </p:spPr>
        <p:txBody>
          <a:bodyPr wrap="square" rtlCol="0">
            <a:spAutoFit/>
          </a:bodyPr>
          <a:lstStyle/>
          <a:p>
            <a:pPr algn="ctr"/>
            <a:r>
              <a:rPr lang="en-US" sz="2000">
                <a:solidFill>
                  <a:srgbClr val="002060"/>
                </a:solidFill>
              </a:rPr>
              <a:t>m</a:t>
            </a:r>
            <a:r>
              <a:rPr lang="en-US" sz="2000" baseline="-25000">
                <a:solidFill>
                  <a:srgbClr val="002060"/>
                </a:solidFill>
              </a:rPr>
              <a:t>i</a:t>
            </a:r>
            <a:r>
              <a:rPr lang="en-US" sz="2000">
                <a:solidFill>
                  <a:srgbClr val="002060"/>
                </a:solidFill>
              </a:rPr>
              <a:t> = D(k, c</a:t>
            </a:r>
            <a:r>
              <a:rPr lang="en-US" sz="2000" baseline="-25000">
                <a:solidFill>
                  <a:srgbClr val="002060"/>
                </a:solidFill>
              </a:rPr>
              <a:t>i</a:t>
            </a:r>
            <a:r>
              <a:rPr lang="en-US" sz="2000">
                <a:solidFill>
                  <a:srgbClr val="002060"/>
                </a:solidFill>
              </a:rPr>
              <a:t>)</a:t>
            </a:r>
          </a:p>
          <a:p>
            <a:pPr algn="ctr"/>
            <a:r>
              <a:rPr lang="en-US" sz="2000">
                <a:solidFill>
                  <a:srgbClr val="002060"/>
                </a:solidFill>
              </a:rPr>
              <a:t>c</a:t>
            </a:r>
            <a:r>
              <a:rPr lang="en-US" sz="2000" baseline="-25000">
                <a:solidFill>
                  <a:srgbClr val="002060"/>
                </a:solidFill>
              </a:rPr>
              <a:t>j</a:t>
            </a:r>
            <a:r>
              <a:rPr lang="en-US" sz="2000">
                <a:solidFill>
                  <a:srgbClr val="002060"/>
                </a:solidFill>
              </a:rPr>
              <a:t> = E(k, m</a:t>
            </a:r>
            <a:r>
              <a:rPr lang="en-US" sz="2000" baseline="-25000">
                <a:solidFill>
                  <a:srgbClr val="002060"/>
                </a:solidFill>
              </a:rPr>
              <a:t>j</a:t>
            </a:r>
            <a:r>
              <a:rPr lang="en-US" sz="2000">
                <a:solidFill>
                  <a:srgbClr val="002060"/>
                </a:solidFill>
              </a:rPr>
              <a:t>)</a:t>
            </a:r>
            <a:endParaRPr lang="vi-VN" sz="2000" baseline="-25000">
              <a:solidFill>
                <a:srgbClr val="002060"/>
              </a:solidFill>
            </a:endParaRPr>
          </a:p>
        </p:txBody>
      </p:sp>
      <p:sp>
        <p:nvSpPr>
          <p:cNvPr id="28" name="TextBox 27">
            <a:extLst>
              <a:ext uri="{FF2B5EF4-FFF2-40B4-BE49-F238E27FC236}">
                <a16:creationId xmlns:a16="http://schemas.microsoft.com/office/drawing/2014/main" id="{9FCC1260-5C55-45B0-B12A-50568A03D0DB}"/>
              </a:ext>
            </a:extLst>
          </p:cNvPr>
          <p:cNvSpPr txBox="1"/>
          <p:nvPr/>
        </p:nvSpPr>
        <p:spPr>
          <a:xfrm>
            <a:off x="3810000" y="1987825"/>
            <a:ext cx="1600200" cy="461665"/>
          </a:xfrm>
          <a:prstGeom prst="rect">
            <a:avLst/>
          </a:prstGeom>
          <a:noFill/>
          <a:ln>
            <a:noFill/>
          </a:ln>
        </p:spPr>
        <p:txBody>
          <a:bodyPr wrap="square" rtlCol="0">
            <a:spAutoFit/>
          </a:bodyPr>
          <a:lstStyle/>
          <a:p>
            <a:pPr algn="ctr"/>
            <a:r>
              <a:rPr lang="en-US" sz="2400">
                <a:solidFill>
                  <a:srgbClr val="002060"/>
                </a:solidFill>
              </a:rPr>
              <a:t>m</a:t>
            </a:r>
            <a:r>
              <a:rPr lang="en-US" sz="2400" baseline="-25000">
                <a:solidFill>
                  <a:srgbClr val="002060"/>
                </a:solidFill>
              </a:rPr>
              <a:t>i</a:t>
            </a:r>
            <a:r>
              <a:rPr lang="en-US" sz="2400">
                <a:solidFill>
                  <a:srgbClr val="002060"/>
                </a:solidFill>
              </a:rPr>
              <a:t>, c</a:t>
            </a:r>
            <a:r>
              <a:rPr lang="en-US" sz="2400" baseline="-25000">
                <a:solidFill>
                  <a:srgbClr val="002060"/>
                </a:solidFill>
              </a:rPr>
              <a:t>j</a:t>
            </a:r>
            <a:endParaRPr lang="vi-VN" sz="2400" baseline="-25000">
              <a:solidFill>
                <a:srgbClr val="002060"/>
              </a:solidFill>
            </a:endParaRPr>
          </a:p>
        </p:txBody>
      </p:sp>
      <p:sp>
        <p:nvSpPr>
          <p:cNvPr id="29" name="TextBox 28">
            <a:extLst>
              <a:ext uri="{FF2B5EF4-FFF2-40B4-BE49-F238E27FC236}">
                <a16:creationId xmlns:a16="http://schemas.microsoft.com/office/drawing/2014/main" id="{5EE55F30-31FF-4592-9B1E-CC38EA45F9E6}"/>
              </a:ext>
            </a:extLst>
          </p:cNvPr>
          <p:cNvSpPr txBox="1"/>
          <p:nvPr/>
        </p:nvSpPr>
        <p:spPr>
          <a:xfrm>
            <a:off x="3810000" y="4197625"/>
            <a:ext cx="1600200" cy="461665"/>
          </a:xfrm>
          <a:prstGeom prst="rect">
            <a:avLst/>
          </a:prstGeom>
          <a:noFill/>
          <a:ln>
            <a:noFill/>
          </a:ln>
        </p:spPr>
        <p:txBody>
          <a:bodyPr wrap="square" rtlCol="0">
            <a:spAutoFit/>
          </a:bodyPr>
          <a:lstStyle/>
          <a:p>
            <a:pPr algn="ctr"/>
            <a:r>
              <a:rPr lang="en-US" sz="2400">
                <a:solidFill>
                  <a:srgbClr val="002060"/>
                </a:solidFill>
              </a:rPr>
              <a:t>m’</a:t>
            </a:r>
            <a:r>
              <a:rPr lang="en-US" sz="2400" baseline="-25000">
                <a:solidFill>
                  <a:srgbClr val="002060"/>
                </a:solidFill>
              </a:rPr>
              <a:t>i</a:t>
            </a:r>
            <a:r>
              <a:rPr lang="en-US" sz="2400">
                <a:solidFill>
                  <a:srgbClr val="002060"/>
                </a:solidFill>
              </a:rPr>
              <a:t>, c’</a:t>
            </a:r>
            <a:r>
              <a:rPr lang="en-US" sz="2400" baseline="-25000">
                <a:solidFill>
                  <a:srgbClr val="002060"/>
                </a:solidFill>
              </a:rPr>
              <a:t>j</a:t>
            </a:r>
            <a:endParaRPr lang="vi-VN" sz="2400" baseline="-25000">
              <a:solidFill>
                <a:srgbClr val="002060"/>
              </a:solidFill>
            </a:endParaRPr>
          </a:p>
        </p:txBody>
      </p:sp>
      <p:sp>
        <p:nvSpPr>
          <p:cNvPr id="21" name="TextBox 20">
            <a:extLst>
              <a:ext uri="{FF2B5EF4-FFF2-40B4-BE49-F238E27FC236}">
                <a16:creationId xmlns:a16="http://schemas.microsoft.com/office/drawing/2014/main" id="{B6AF2919-4FCF-4ADE-B7C8-8E7C104A4476}"/>
              </a:ext>
            </a:extLst>
          </p:cNvPr>
          <p:cNvSpPr txBox="1"/>
          <p:nvPr/>
        </p:nvSpPr>
        <p:spPr>
          <a:xfrm>
            <a:off x="1321904" y="4023139"/>
            <a:ext cx="1908313" cy="707886"/>
          </a:xfrm>
          <a:prstGeom prst="rect">
            <a:avLst/>
          </a:prstGeom>
          <a:noFill/>
          <a:ln>
            <a:noFill/>
          </a:ln>
        </p:spPr>
        <p:txBody>
          <a:bodyPr wrap="square" rtlCol="0">
            <a:spAutoFit/>
          </a:bodyPr>
          <a:lstStyle/>
          <a:p>
            <a:pPr algn="ctr"/>
            <a:r>
              <a:rPr lang="en-US" sz="2000">
                <a:solidFill>
                  <a:srgbClr val="002060"/>
                </a:solidFill>
              </a:rPr>
              <a:t>m’</a:t>
            </a:r>
            <a:r>
              <a:rPr lang="en-US" sz="2000" baseline="-25000">
                <a:solidFill>
                  <a:srgbClr val="002060"/>
                </a:solidFill>
              </a:rPr>
              <a:t>i</a:t>
            </a:r>
            <a:r>
              <a:rPr lang="en-US" sz="2000">
                <a:solidFill>
                  <a:srgbClr val="002060"/>
                </a:solidFill>
              </a:rPr>
              <a:t> = D(k, c’</a:t>
            </a:r>
            <a:r>
              <a:rPr lang="en-US" sz="2000" baseline="-25000">
                <a:solidFill>
                  <a:srgbClr val="002060"/>
                </a:solidFill>
              </a:rPr>
              <a:t>i</a:t>
            </a:r>
            <a:r>
              <a:rPr lang="en-US" sz="2000">
                <a:solidFill>
                  <a:srgbClr val="002060"/>
                </a:solidFill>
              </a:rPr>
              <a:t>)</a:t>
            </a:r>
          </a:p>
          <a:p>
            <a:pPr algn="ctr"/>
            <a:r>
              <a:rPr lang="en-US" sz="2000">
                <a:solidFill>
                  <a:srgbClr val="002060"/>
                </a:solidFill>
              </a:rPr>
              <a:t>c’</a:t>
            </a:r>
            <a:r>
              <a:rPr lang="en-US" sz="2000" baseline="-25000">
                <a:solidFill>
                  <a:srgbClr val="002060"/>
                </a:solidFill>
              </a:rPr>
              <a:t>j</a:t>
            </a:r>
            <a:r>
              <a:rPr lang="en-US" sz="2000">
                <a:solidFill>
                  <a:srgbClr val="002060"/>
                </a:solidFill>
              </a:rPr>
              <a:t> = E(k, m’</a:t>
            </a:r>
            <a:r>
              <a:rPr lang="en-US" sz="2000" baseline="-25000">
                <a:solidFill>
                  <a:srgbClr val="002060"/>
                </a:solidFill>
              </a:rPr>
              <a:t>j</a:t>
            </a:r>
            <a:r>
              <a:rPr lang="en-US" sz="2000">
                <a:solidFill>
                  <a:srgbClr val="002060"/>
                </a:solidFill>
              </a:rPr>
              <a:t>)</a:t>
            </a:r>
            <a:endParaRPr lang="vi-VN" sz="2000" baseline="-25000">
              <a:solidFill>
                <a:srgbClr val="002060"/>
              </a:solidFill>
            </a:endParaRPr>
          </a:p>
        </p:txBody>
      </p:sp>
    </p:spTree>
    <p:extLst>
      <p:ext uri="{BB962C8B-B14F-4D97-AF65-F5344CB8AC3E}">
        <p14:creationId xmlns:p14="http://schemas.microsoft.com/office/powerpoint/2010/main" val="9058066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Mật mã có xác thực(Authenticated Encryption)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
        <p:nvSpPr>
          <p:cNvPr id="169" name="Rectangle 168"/>
          <p:cNvSpPr/>
          <p:nvPr/>
        </p:nvSpPr>
        <p:spPr>
          <a:xfrm>
            <a:off x="2286000" y="4618333"/>
            <a:ext cx="533400" cy="391391"/>
          </a:xfrm>
          <a:prstGeom prst="rect">
            <a:avLst/>
          </a:prstGeom>
          <a:solidFill>
            <a:srgbClr val="00B050"/>
          </a:solidFill>
          <a:ln w="3175" cap="flat" cmpd="sng" algn="ctr">
            <a:solidFill>
              <a:srgbClr val="292934"/>
            </a:solidFill>
            <a:prstDash val="solid"/>
          </a:ln>
          <a:effectLst/>
        </p:spPr>
        <p:txBody>
          <a:bodyPr rtlCol="0" anchor="ctr"/>
          <a:lstStyle/>
          <a:p>
            <a:pPr algn="ctr">
              <a:defRPr/>
            </a:pPr>
            <a:r>
              <a:rPr lang="en-GB" sz="2400" b="1" kern="0">
                <a:solidFill>
                  <a:srgbClr val="000000"/>
                </a:solidFill>
                <a:cs typeface="Arial" charset="0"/>
              </a:rPr>
              <a:t>t</a:t>
            </a:r>
          </a:p>
        </p:txBody>
      </p:sp>
      <p:sp>
        <p:nvSpPr>
          <p:cNvPr id="170" name="Rectangle 169"/>
          <p:cNvSpPr/>
          <p:nvPr/>
        </p:nvSpPr>
        <p:spPr>
          <a:xfrm>
            <a:off x="381000" y="4161133"/>
            <a:ext cx="561109" cy="613063"/>
          </a:xfrm>
          <a:prstGeom prst="rect">
            <a:avLst/>
          </a:prstGeom>
          <a:solidFill>
            <a:srgbClr val="FFCC29"/>
          </a:solidFill>
          <a:ln w="3175" cap="flat" cmpd="sng" algn="ctr">
            <a:solidFill>
              <a:srgbClr val="292934"/>
            </a:solidFill>
            <a:prstDash val="solid"/>
          </a:ln>
          <a:effectLst/>
        </p:spPr>
        <p:txBody>
          <a:bodyPr rtlCol="0" anchor="ctr"/>
          <a:lstStyle/>
          <a:p>
            <a:pPr algn="ctr">
              <a:defRPr/>
            </a:pPr>
            <a:r>
              <a:rPr lang="en-GB" sz="2400" b="1" kern="0">
                <a:solidFill>
                  <a:srgbClr val="000000"/>
                </a:solidFill>
                <a:cs typeface="Arial" charset="0"/>
              </a:rPr>
              <a:t>m</a:t>
            </a:r>
          </a:p>
        </p:txBody>
      </p:sp>
      <p:sp>
        <p:nvSpPr>
          <p:cNvPr id="172" name="Oval 171"/>
          <p:cNvSpPr/>
          <p:nvPr/>
        </p:nvSpPr>
        <p:spPr>
          <a:xfrm>
            <a:off x="1524000" y="4161133"/>
            <a:ext cx="381000" cy="381000"/>
          </a:xfrm>
          <a:prstGeom prst="ellipse">
            <a:avLst/>
          </a:prstGeom>
          <a:noFill/>
          <a:ln w="3175" cap="flat" cmpd="sng" algn="ctr">
            <a:solidFill>
              <a:srgbClr val="000000"/>
            </a:solidFill>
            <a:prstDash val="solid"/>
          </a:ln>
          <a:effectLst/>
        </p:spPr>
        <p:txBody>
          <a:bodyPr lIns="0" rIns="0" rtlCol="0" anchor="ctr"/>
          <a:lstStyle/>
          <a:p>
            <a:pPr algn="ctr">
              <a:defRPr/>
            </a:pPr>
            <a:r>
              <a:rPr lang="en-GB" sz="2000" b="1" kern="0">
                <a:solidFill>
                  <a:srgbClr val="000000"/>
                </a:solidFill>
                <a:cs typeface="Arial" charset="0"/>
              </a:rPr>
              <a:t>||</a:t>
            </a:r>
            <a:endParaRPr lang="en-GB" b="1" kern="0">
              <a:solidFill>
                <a:srgbClr val="000000"/>
              </a:solidFill>
              <a:cs typeface="Arial" charset="0"/>
            </a:endParaRPr>
          </a:p>
        </p:txBody>
      </p:sp>
      <p:cxnSp>
        <p:nvCxnSpPr>
          <p:cNvPr id="173" name="Elbow Connector 172"/>
          <p:cNvCxnSpPr>
            <a:cxnSpLocks/>
            <a:stCxn id="170" idx="2"/>
            <a:endCxn id="3" idx="1"/>
          </p:cNvCxnSpPr>
          <p:nvPr/>
        </p:nvCxnSpPr>
        <p:spPr>
          <a:xfrm rot="16200000" flipH="1">
            <a:off x="798802" y="4636948"/>
            <a:ext cx="362818" cy="637313"/>
          </a:xfrm>
          <a:prstGeom prst="bentConnector2">
            <a:avLst/>
          </a:prstGeom>
          <a:noFill/>
          <a:ln w="28575" cap="flat" cmpd="sng" algn="ctr">
            <a:solidFill>
              <a:srgbClr val="000000"/>
            </a:solidFill>
            <a:prstDash val="solid"/>
            <a:tailEnd type="arrow"/>
          </a:ln>
          <a:effectLst/>
        </p:spPr>
      </p:cxnSp>
      <p:cxnSp>
        <p:nvCxnSpPr>
          <p:cNvPr id="174" name="Straight Arrow Connector 173"/>
          <p:cNvCxnSpPr/>
          <p:nvPr/>
        </p:nvCxnSpPr>
        <p:spPr>
          <a:xfrm>
            <a:off x="942109" y="4393197"/>
            <a:ext cx="581892" cy="0"/>
          </a:xfrm>
          <a:prstGeom prst="straightConnector1">
            <a:avLst/>
          </a:prstGeom>
          <a:noFill/>
          <a:ln w="28575" cap="flat" cmpd="sng" algn="ctr">
            <a:solidFill>
              <a:srgbClr val="000000"/>
            </a:solidFill>
            <a:prstDash val="solid"/>
            <a:tailEnd type="arrow"/>
          </a:ln>
          <a:effectLst/>
        </p:spPr>
      </p:cxnSp>
      <p:cxnSp>
        <p:nvCxnSpPr>
          <p:cNvPr id="175" name="Elbow Connector 174"/>
          <p:cNvCxnSpPr>
            <a:cxnSpLocks/>
            <a:stCxn id="3" idx="0"/>
            <a:endCxn id="172" idx="4"/>
          </p:cNvCxnSpPr>
          <p:nvPr/>
        </p:nvCxnSpPr>
        <p:spPr>
          <a:xfrm rot="16200000" flipV="1">
            <a:off x="1531144" y="4725489"/>
            <a:ext cx="366714" cy="1"/>
          </a:xfrm>
          <a:prstGeom prst="bentConnector3">
            <a:avLst/>
          </a:prstGeom>
          <a:noFill/>
          <a:ln w="28575" cap="flat" cmpd="sng" algn="ctr">
            <a:solidFill>
              <a:srgbClr val="000000"/>
            </a:solidFill>
            <a:prstDash val="solid"/>
            <a:tailEnd type="arrow"/>
          </a:ln>
          <a:effectLst/>
        </p:spPr>
      </p:cxnSp>
      <p:sp>
        <p:nvSpPr>
          <p:cNvPr id="176" name="Rectangle 175"/>
          <p:cNvSpPr/>
          <p:nvPr/>
        </p:nvSpPr>
        <p:spPr>
          <a:xfrm>
            <a:off x="2286000" y="4048564"/>
            <a:ext cx="533400" cy="613063"/>
          </a:xfrm>
          <a:prstGeom prst="rect">
            <a:avLst/>
          </a:prstGeom>
          <a:solidFill>
            <a:srgbClr val="FFCC29"/>
          </a:solidFill>
          <a:ln w="3175" cap="flat" cmpd="sng" algn="ctr">
            <a:solidFill>
              <a:srgbClr val="292934"/>
            </a:solidFill>
            <a:prstDash val="solid"/>
          </a:ln>
          <a:effectLst/>
        </p:spPr>
        <p:txBody>
          <a:bodyPr rtlCol="0" anchor="ctr"/>
          <a:lstStyle/>
          <a:p>
            <a:pPr algn="ctr">
              <a:defRPr/>
            </a:pPr>
            <a:r>
              <a:rPr lang="en-GB" sz="2400" b="1" kern="0">
                <a:solidFill>
                  <a:srgbClr val="000000"/>
                </a:solidFill>
                <a:cs typeface="Arial" charset="0"/>
              </a:rPr>
              <a:t>m</a:t>
            </a:r>
          </a:p>
        </p:txBody>
      </p:sp>
      <p:cxnSp>
        <p:nvCxnSpPr>
          <p:cNvPr id="177" name="Straight Arrow Connector 176"/>
          <p:cNvCxnSpPr>
            <a:stCxn id="172" idx="6"/>
            <a:endCxn id="176" idx="1"/>
          </p:cNvCxnSpPr>
          <p:nvPr/>
        </p:nvCxnSpPr>
        <p:spPr>
          <a:xfrm>
            <a:off x="1905000" y="4351633"/>
            <a:ext cx="381000" cy="3463"/>
          </a:xfrm>
          <a:prstGeom prst="straightConnector1">
            <a:avLst/>
          </a:prstGeom>
          <a:noFill/>
          <a:ln w="28575" cap="flat" cmpd="sng" algn="ctr">
            <a:solidFill>
              <a:srgbClr val="000000"/>
            </a:solidFill>
            <a:prstDash val="solid"/>
            <a:tailEnd type="arrow"/>
          </a:ln>
          <a:effectLst/>
        </p:spPr>
      </p:cxnSp>
      <p:cxnSp>
        <p:nvCxnSpPr>
          <p:cNvPr id="178" name="Straight Arrow Connector 177"/>
          <p:cNvCxnSpPr>
            <a:stCxn id="176" idx="3"/>
          </p:cNvCxnSpPr>
          <p:nvPr/>
        </p:nvCxnSpPr>
        <p:spPr>
          <a:xfrm flipV="1">
            <a:off x="2819400" y="4351633"/>
            <a:ext cx="342901" cy="3463"/>
          </a:xfrm>
          <a:prstGeom prst="straightConnector1">
            <a:avLst/>
          </a:prstGeom>
          <a:noFill/>
          <a:ln w="28575" cap="flat" cmpd="sng" algn="ctr">
            <a:solidFill>
              <a:srgbClr val="000000"/>
            </a:solidFill>
            <a:prstDash val="solid"/>
            <a:tailEnd type="arrow"/>
          </a:ln>
          <a:effectLst/>
        </p:spPr>
      </p:cxnSp>
      <p:sp>
        <p:nvSpPr>
          <p:cNvPr id="179" name="Rectangle 178"/>
          <p:cNvSpPr/>
          <p:nvPr/>
        </p:nvSpPr>
        <p:spPr>
          <a:xfrm>
            <a:off x="6400800" y="4774196"/>
            <a:ext cx="533400" cy="471054"/>
          </a:xfrm>
          <a:prstGeom prst="rect">
            <a:avLst/>
          </a:prstGeom>
          <a:solidFill>
            <a:srgbClr val="00B050"/>
          </a:solidFill>
          <a:ln w="3175" cap="flat" cmpd="sng" algn="ctr">
            <a:solidFill>
              <a:srgbClr val="292934"/>
            </a:solidFill>
            <a:prstDash val="solid"/>
          </a:ln>
          <a:effectLst/>
        </p:spPr>
        <p:txBody>
          <a:bodyPr rtlCol="0" anchor="ctr"/>
          <a:lstStyle/>
          <a:p>
            <a:pPr algn="ctr">
              <a:defRPr/>
            </a:pPr>
            <a:r>
              <a:rPr lang="en-GB" sz="2400" b="1" kern="0">
                <a:solidFill>
                  <a:srgbClr val="000000"/>
                </a:solidFill>
                <a:cs typeface="Arial" charset="0"/>
              </a:rPr>
              <a:t>t’</a:t>
            </a:r>
          </a:p>
        </p:txBody>
      </p:sp>
      <p:sp>
        <p:nvSpPr>
          <p:cNvPr id="180" name="Rectangle 179"/>
          <p:cNvSpPr/>
          <p:nvPr/>
        </p:nvSpPr>
        <p:spPr>
          <a:xfrm>
            <a:off x="6400800" y="3935996"/>
            <a:ext cx="533400" cy="838200"/>
          </a:xfrm>
          <a:prstGeom prst="rect">
            <a:avLst/>
          </a:prstGeom>
          <a:solidFill>
            <a:srgbClr val="FFCC29"/>
          </a:solidFill>
          <a:ln w="3175" cap="flat" cmpd="sng" algn="ctr">
            <a:solidFill>
              <a:srgbClr val="292934"/>
            </a:solidFill>
            <a:prstDash val="solid"/>
          </a:ln>
          <a:effectLst/>
        </p:spPr>
        <p:txBody>
          <a:bodyPr rtlCol="0" anchor="ctr"/>
          <a:lstStyle/>
          <a:p>
            <a:pPr algn="ctr">
              <a:defRPr/>
            </a:pPr>
            <a:r>
              <a:rPr lang="en-GB" sz="2300" b="1" kern="0">
                <a:solidFill>
                  <a:srgbClr val="000000"/>
                </a:solidFill>
                <a:cs typeface="Arial" charset="0"/>
              </a:rPr>
              <a:t>m’</a:t>
            </a:r>
          </a:p>
        </p:txBody>
      </p:sp>
      <p:cxnSp>
        <p:nvCxnSpPr>
          <p:cNvPr id="182" name="Elbow Connector 181"/>
          <p:cNvCxnSpPr>
            <a:cxnSpLocks/>
            <a:stCxn id="180" idx="3"/>
            <a:endCxn id="90" idx="1"/>
          </p:cNvCxnSpPr>
          <p:nvPr/>
        </p:nvCxnSpPr>
        <p:spPr>
          <a:xfrm flipV="1">
            <a:off x="6934200" y="4353724"/>
            <a:ext cx="259777" cy="1372"/>
          </a:xfrm>
          <a:prstGeom prst="bentConnector3">
            <a:avLst>
              <a:gd name="adj1" fmla="val 50000"/>
            </a:avLst>
          </a:prstGeom>
          <a:noFill/>
          <a:ln w="28575" cap="flat" cmpd="sng" algn="ctr">
            <a:solidFill>
              <a:srgbClr val="000000"/>
            </a:solidFill>
            <a:prstDash val="solid"/>
            <a:tailEnd type="arrow"/>
          </a:ln>
          <a:effectLst/>
        </p:spPr>
      </p:cxnSp>
      <p:sp>
        <p:nvSpPr>
          <p:cNvPr id="183" name="Rounded Rectangle 182"/>
          <p:cNvSpPr/>
          <p:nvPr/>
        </p:nvSpPr>
        <p:spPr>
          <a:xfrm>
            <a:off x="8198434" y="3935996"/>
            <a:ext cx="793166" cy="1305791"/>
          </a:xfrm>
          <a:prstGeom prst="roundRect">
            <a:avLst/>
          </a:prstGeom>
          <a:solidFill>
            <a:srgbClr val="4BD0FF"/>
          </a:solidFill>
          <a:ln w="3175" cap="flat" cmpd="sng" algn="ctr">
            <a:solidFill>
              <a:srgbClr val="000000"/>
            </a:solidFill>
            <a:prstDash val="solid"/>
          </a:ln>
          <a:effectLst/>
        </p:spPr>
        <p:txBody>
          <a:bodyPr lIns="45720" rIns="45720" rtlCol="0" anchor="ctr"/>
          <a:lstStyle/>
          <a:p>
            <a:pPr algn="ctr">
              <a:defRPr/>
            </a:pPr>
            <a:r>
              <a:rPr lang="en-GB" sz="2000" b="1" kern="0">
                <a:solidFill>
                  <a:srgbClr val="292934"/>
                </a:solidFill>
                <a:cs typeface="Arial" charset="0"/>
              </a:rPr>
              <a:t>So</a:t>
            </a:r>
          </a:p>
          <a:p>
            <a:pPr algn="ctr">
              <a:defRPr/>
            </a:pPr>
            <a:r>
              <a:rPr lang="en-GB" sz="2000" b="1" kern="0">
                <a:solidFill>
                  <a:srgbClr val="292934"/>
                </a:solidFill>
                <a:cs typeface="Arial" charset="0"/>
              </a:rPr>
              <a:t>sánh</a:t>
            </a:r>
          </a:p>
        </p:txBody>
      </p:sp>
      <p:cxnSp>
        <p:nvCxnSpPr>
          <p:cNvPr id="184" name="Elbow Connector 183"/>
          <p:cNvCxnSpPr>
            <a:cxnSpLocks/>
            <a:stCxn id="179" idx="3"/>
          </p:cNvCxnSpPr>
          <p:nvPr/>
        </p:nvCxnSpPr>
        <p:spPr>
          <a:xfrm flipV="1">
            <a:off x="6934200" y="5007810"/>
            <a:ext cx="1264234" cy="1913"/>
          </a:xfrm>
          <a:prstGeom prst="bentConnector3">
            <a:avLst>
              <a:gd name="adj1" fmla="val 50000"/>
            </a:avLst>
          </a:prstGeom>
          <a:noFill/>
          <a:ln w="28575" cap="flat" cmpd="sng" algn="ctr">
            <a:solidFill>
              <a:srgbClr val="000000"/>
            </a:solidFill>
            <a:prstDash val="solid"/>
            <a:tailEnd type="arrow"/>
          </a:ln>
          <a:effectLst/>
        </p:spPr>
      </p:cxnSp>
      <p:cxnSp>
        <p:nvCxnSpPr>
          <p:cNvPr id="185" name="Elbow Connector 184"/>
          <p:cNvCxnSpPr>
            <a:cxnSpLocks/>
          </p:cNvCxnSpPr>
          <p:nvPr/>
        </p:nvCxnSpPr>
        <p:spPr>
          <a:xfrm>
            <a:off x="7924800" y="4324290"/>
            <a:ext cx="304800" cy="1"/>
          </a:xfrm>
          <a:prstGeom prst="bentConnector3">
            <a:avLst>
              <a:gd name="adj1" fmla="val 50000"/>
            </a:avLst>
          </a:prstGeom>
          <a:noFill/>
          <a:ln w="28575" cap="flat" cmpd="sng" algn="ctr">
            <a:solidFill>
              <a:srgbClr val="000000"/>
            </a:solidFill>
            <a:prstDash val="solid"/>
            <a:tailEnd type="arrow"/>
          </a:ln>
          <a:effectLst/>
        </p:spPr>
      </p:cxnSp>
      <p:sp>
        <p:nvSpPr>
          <p:cNvPr id="186" name="Rectangle 185"/>
          <p:cNvSpPr/>
          <p:nvPr/>
        </p:nvSpPr>
        <p:spPr>
          <a:xfrm>
            <a:off x="3886200" y="4654702"/>
            <a:ext cx="533400" cy="391391"/>
          </a:xfrm>
          <a:prstGeom prst="rect">
            <a:avLst/>
          </a:prstGeom>
          <a:solidFill>
            <a:srgbClr val="00B050"/>
          </a:solidFill>
          <a:ln w="3175" cap="flat" cmpd="sng" algn="ctr">
            <a:solidFill>
              <a:srgbClr val="292934"/>
            </a:solidFill>
            <a:prstDash val="solid"/>
          </a:ln>
          <a:effectLst/>
        </p:spPr>
        <p:txBody>
          <a:bodyPr rtlCol="0" anchor="ctr"/>
          <a:lstStyle/>
          <a:p>
            <a:pPr algn="ctr">
              <a:defRPr/>
            </a:pPr>
            <a:r>
              <a:rPr lang="en-GB" sz="2400" b="1" kern="0">
                <a:solidFill>
                  <a:srgbClr val="000000"/>
                </a:solidFill>
                <a:cs typeface="Arial" charset="0"/>
              </a:rPr>
              <a:t>t</a:t>
            </a:r>
          </a:p>
        </p:txBody>
      </p:sp>
      <p:sp>
        <p:nvSpPr>
          <p:cNvPr id="187" name="Rectangle 186"/>
          <p:cNvSpPr/>
          <p:nvPr/>
        </p:nvSpPr>
        <p:spPr>
          <a:xfrm>
            <a:off x="3886200" y="4084933"/>
            <a:ext cx="533400" cy="961160"/>
          </a:xfrm>
          <a:prstGeom prst="rect">
            <a:avLst/>
          </a:prstGeom>
          <a:pattFill prst="pct60">
            <a:fgClr>
              <a:srgbClr val="F60000"/>
            </a:fgClr>
            <a:bgClr>
              <a:srgbClr val="FFFFFF"/>
            </a:bgClr>
          </a:pattFill>
          <a:ln w="3175" cap="flat" cmpd="sng" algn="ctr">
            <a:solidFill>
              <a:srgbClr val="292934"/>
            </a:solidFill>
            <a:prstDash val="solid"/>
          </a:ln>
          <a:effectLst/>
        </p:spPr>
        <p:txBody>
          <a:bodyPr rtlCol="0" anchor="ctr"/>
          <a:lstStyle/>
          <a:p>
            <a:pPr algn="ctr">
              <a:defRPr/>
            </a:pPr>
            <a:endParaRPr lang="en-GB" sz="2400" b="1" kern="0">
              <a:solidFill>
                <a:srgbClr val="000000"/>
              </a:solidFill>
              <a:cs typeface="Arial" charset="0"/>
            </a:endParaRPr>
          </a:p>
        </p:txBody>
      </p:sp>
      <p:sp>
        <p:nvSpPr>
          <p:cNvPr id="188" name="Oval 187"/>
          <p:cNvSpPr/>
          <p:nvPr/>
        </p:nvSpPr>
        <p:spPr>
          <a:xfrm>
            <a:off x="3162301" y="4147279"/>
            <a:ext cx="381000" cy="381000"/>
          </a:xfrm>
          <a:prstGeom prst="ellipse">
            <a:avLst/>
          </a:prstGeom>
          <a:noFill/>
          <a:ln w="3175" cap="flat" cmpd="sng" algn="ctr">
            <a:solidFill>
              <a:srgbClr val="000000"/>
            </a:solidFill>
            <a:prstDash val="solid"/>
          </a:ln>
          <a:effectLst/>
        </p:spPr>
        <p:txBody>
          <a:bodyPr rtlCol="0" anchor="ctr"/>
          <a:lstStyle/>
          <a:p>
            <a:pPr algn="ctr">
              <a:defRPr/>
            </a:pPr>
            <a:r>
              <a:rPr lang="en-GB" sz="2000" b="1" kern="0">
                <a:solidFill>
                  <a:srgbClr val="000000"/>
                </a:solidFill>
                <a:cs typeface="Arial" charset="0"/>
              </a:rPr>
              <a:t>E</a:t>
            </a:r>
            <a:endParaRPr lang="en-GB" b="1" kern="0">
              <a:solidFill>
                <a:srgbClr val="000000"/>
              </a:solidFill>
              <a:cs typeface="Arial" charset="0"/>
            </a:endParaRPr>
          </a:p>
        </p:txBody>
      </p:sp>
      <p:cxnSp>
        <p:nvCxnSpPr>
          <p:cNvPr id="189" name="Straight Arrow Connector 188"/>
          <p:cNvCxnSpPr/>
          <p:nvPr/>
        </p:nvCxnSpPr>
        <p:spPr>
          <a:xfrm flipV="1">
            <a:off x="3543301" y="4358560"/>
            <a:ext cx="342901" cy="3463"/>
          </a:xfrm>
          <a:prstGeom prst="straightConnector1">
            <a:avLst/>
          </a:prstGeom>
          <a:noFill/>
          <a:ln w="28575" cap="flat" cmpd="sng" algn="ctr">
            <a:solidFill>
              <a:srgbClr val="000000"/>
            </a:solidFill>
            <a:prstDash val="solid"/>
            <a:tailEnd type="arrow"/>
          </a:ln>
          <a:effectLst/>
        </p:spPr>
      </p:cxnSp>
      <p:sp>
        <p:nvSpPr>
          <p:cNvPr id="190" name="Rectangle 189"/>
          <p:cNvSpPr/>
          <p:nvPr/>
        </p:nvSpPr>
        <p:spPr>
          <a:xfrm>
            <a:off x="4790209" y="4084933"/>
            <a:ext cx="533400" cy="961160"/>
          </a:xfrm>
          <a:prstGeom prst="rect">
            <a:avLst/>
          </a:prstGeom>
          <a:pattFill prst="zigZag">
            <a:fgClr>
              <a:srgbClr val="F60000"/>
            </a:fgClr>
            <a:bgClr>
              <a:srgbClr val="FFFFFF"/>
            </a:bgClr>
          </a:pattFill>
          <a:ln w="3175" cap="flat" cmpd="sng" algn="ctr">
            <a:solidFill>
              <a:srgbClr val="292934"/>
            </a:solidFill>
            <a:prstDash val="solid"/>
          </a:ln>
          <a:effectLst/>
        </p:spPr>
        <p:txBody>
          <a:bodyPr rtlCol="0" anchor="ctr"/>
          <a:lstStyle/>
          <a:p>
            <a:pPr algn="ctr">
              <a:defRPr/>
            </a:pPr>
            <a:endParaRPr lang="en-GB" sz="2400" b="1" kern="0">
              <a:solidFill>
                <a:srgbClr val="000000"/>
              </a:solidFill>
              <a:cs typeface="Arial" charset="0"/>
            </a:endParaRPr>
          </a:p>
        </p:txBody>
      </p:sp>
      <p:cxnSp>
        <p:nvCxnSpPr>
          <p:cNvPr id="191" name="Straight Arrow Connector 190"/>
          <p:cNvCxnSpPr/>
          <p:nvPr/>
        </p:nvCxnSpPr>
        <p:spPr>
          <a:xfrm flipV="1">
            <a:off x="5301094" y="4416577"/>
            <a:ext cx="342901" cy="3463"/>
          </a:xfrm>
          <a:prstGeom prst="straightConnector1">
            <a:avLst/>
          </a:prstGeom>
          <a:noFill/>
          <a:ln w="28575" cap="flat" cmpd="sng" algn="ctr">
            <a:solidFill>
              <a:srgbClr val="000000"/>
            </a:solidFill>
            <a:prstDash val="solid"/>
            <a:tailEnd type="arrow"/>
          </a:ln>
          <a:effectLst/>
        </p:spPr>
      </p:cxnSp>
      <p:sp>
        <p:nvSpPr>
          <p:cNvPr id="192" name="Oval 191"/>
          <p:cNvSpPr/>
          <p:nvPr/>
        </p:nvSpPr>
        <p:spPr>
          <a:xfrm>
            <a:off x="5643995" y="4212223"/>
            <a:ext cx="381000" cy="381000"/>
          </a:xfrm>
          <a:prstGeom prst="ellipse">
            <a:avLst/>
          </a:prstGeom>
          <a:noFill/>
          <a:ln w="3175" cap="flat" cmpd="sng" algn="ctr">
            <a:solidFill>
              <a:srgbClr val="000000"/>
            </a:solidFill>
            <a:prstDash val="solid"/>
          </a:ln>
          <a:effectLst/>
        </p:spPr>
        <p:txBody>
          <a:bodyPr rtlCol="0" anchor="ctr"/>
          <a:lstStyle/>
          <a:p>
            <a:pPr algn="ctr">
              <a:defRPr/>
            </a:pPr>
            <a:r>
              <a:rPr lang="en-GB" sz="2000" b="1" kern="0">
                <a:solidFill>
                  <a:srgbClr val="000000"/>
                </a:solidFill>
                <a:cs typeface="Arial" charset="0"/>
              </a:rPr>
              <a:t>D</a:t>
            </a:r>
            <a:endParaRPr lang="en-GB" b="1" kern="0">
              <a:solidFill>
                <a:srgbClr val="000000"/>
              </a:solidFill>
              <a:cs typeface="Arial" charset="0"/>
            </a:endParaRPr>
          </a:p>
        </p:txBody>
      </p:sp>
      <p:cxnSp>
        <p:nvCxnSpPr>
          <p:cNvPr id="193" name="Straight Arrow Connector 192"/>
          <p:cNvCxnSpPr/>
          <p:nvPr/>
        </p:nvCxnSpPr>
        <p:spPr>
          <a:xfrm flipV="1">
            <a:off x="6024995" y="4423504"/>
            <a:ext cx="342901" cy="3463"/>
          </a:xfrm>
          <a:prstGeom prst="straightConnector1">
            <a:avLst/>
          </a:prstGeom>
          <a:noFill/>
          <a:ln w="28575" cap="flat" cmpd="sng" algn="ctr">
            <a:solidFill>
              <a:srgbClr val="000000"/>
            </a:solidFill>
            <a:prstDash val="solid"/>
            <a:tailEnd type="arrow"/>
          </a:ln>
          <a:effectLst/>
        </p:spPr>
      </p:cxnSp>
      <p:sp>
        <p:nvSpPr>
          <p:cNvPr id="194" name="TextBox 193"/>
          <p:cNvSpPr txBox="1"/>
          <p:nvPr/>
        </p:nvSpPr>
        <p:spPr>
          <a:xfrm>
            <a:off x="1381990" y="5532733"/>
            <a:ext cx="523010" cy="400110"/>
          </a:xfrm>
          <a:prstGeom prst="rect">
            <a:avLst/>
          </a:prstGeom>
          <a:noFill/>
        </p:spPr>
        <p:txBody>
          <a:bodyPr wrap="square" rtlCol="0">
            <a:spAutoFit/>
          </a:bodyPr>
          <a:lstStyle/>
          <a:p>
            <a:r>
              <a:rPr lang="en-GB" sz="2000" b="1">
                <a:solidFill>
                  <a:srgbClr val="000000"/>
                </a:solidFill>
                <a:cs typeface="Arial" charset="0"/>
              </a:rPr>
              <a:t>k</a:t>
            </a:r>
            <a:r>
              <a:rPr lang="en-GB" sz="2000" b="1" baseline="-25000">
                <a:solidFill>
                  <a:srgbClr val="000000"/>
                </a:solidFill>
                <a:cs typeface="Arial" charset="0"/>
              </a:rPr>
              <a:t>1</a:t>
            </a:r>
            <a:endParaRPr lang="en-GB" sz="2000" b="1">
              <a:solidFill>
                <a:srgbClr val="000000"/>
              </a:solidFill>
              <a:cs typeface="Arial" charset="0"/>
            </a:endParaRPr>
          </a:p>
        </p:txBody>
      </p:sp>
      <p:cxnSp>
        <p:nvCxnSpPr>
          <p:cNvPr id="195" name="Straight Arrow Connector 194"/>
          <p:cNvCxnSpPr/>
          <p:nvPr/>
        </p:nvCxnSpPr>
        <p:spPr>
          <a:xfrm flipV="1">
            <a:off x="1714500" y="5352624"/>
            <a:ext cx="0" cy="304800"/>
          </a:xfrm>
          <a:prstGeom prst="straightConnector1">
            <a:avLst/>
          </a:prstGeom>
          <a:noFill/>
          <a:ln w="28575" cap="flat" cmpd="sng" algn="ctr">
            <a:solidFill>
              <a:srgbClr val="000000"/>
            </a:solidFill>
            <a:prstDash val="solid"/>
            <a:tailEnd type="arrow"/>
          </a:ln>
          <a:effectLst/>
        </p:spPr>
      </p:cxnSp>
      <p:sp>
        <p:nvSpPr>
          <p:cNvPr id="196" name="TextBox 195"/>
          <p:cNvSpPr txBox="1"/>
          <p:nvPr/>
        </p:nvSpPr>
        <p:spPr>
          <a:xfrm>
            <a:off x="3091296" y="3468771"/>
            <a:ext cx="523010" cy="400110"/>
          </a:xfrm>
          <a:prstGeom prst="rect">
            <a:avLst/>
          </a:prstGeom>
          <a:noFill/>
        </p:spPr>
        <p:txBody>
          <a:bodyPr wrap="square" rtlCol="0">
            <a:spAutoFit/>
          </a:bodyPr>
          <a:lstStyle/>
          <a:p>
            <a:r>
              <a:rPr lang="en-GB" sz="2000" b="1">
                <a:solidFill>
                  <a:srgbClr val="000000"/>
                </a:solidFill>
                <a:cs typeface="Arial" charset="0"/>
              </a:rPr>
              <a:t>k</a:t>
            </a:r>
            <a:r>
              <a:rPr lang="en-GB" sz="2000" b="1" baseline="-25000">
                <a:solidFill>
                  <a:srgbClr val="000000"/>
                </a:solidFill>
                <a:cs typeface="Arial" charset="0"/>
              </a:rPr>
              <a:t>2</a:t>
            </a:r>
            <a:endParaRPr lang="en-GB" sz="2000" b="1">
              <a:solidFill>
                <a:srgbClr val="000000"/>
              </a:solidFill>
              <a:cs typeface="Arial" charset="0"/>
            </a:endParaRPr>
          </a:p>
        </p:txBody>
      </p:sp>
      <p:sp>
        <p:nvSpPr>
          <p:cNvPr id="197" name="TextBox 196"/>
          <p:cNvSpPr txBox="1"/>
          <p:nvPr/>
        </p:nvSpPr>
        <p:spPr>
          <a:xfrm>
            <a:off x="5643995" y="4904023"/>
            <a:ext cx="523010" cy="400110"/>
          </a:xfrm>
          <a:prstGeom prst="rect">
            <a:avLst/>
          </a:prstGeom>
          <a:noFill/>
        </p:spPr>
        <p:txBody>
          <a:bodyPr wrap="square" rtlCol="0">
            <a:spAutoFit/>
          </a:bodyPr>
          <a:lstStyle/>
          <a:p>
            <a:r>
              <a:rPr lang="en-GB" sz="2000" b="1">
                <a:solidFill>
                  <a:srgbClr val="000000"/>
                </a:solidFill>
                <a:cs typeface="Arial" charset="0"/>
              </a:rPr>
              <a:t>k</a:t>
            </a:r>
            <a:r>
              <a:rPr lang="en-GB" sz="2000" b="1" baseline="-25000">
                <a:solidFill>
                  <a:srgbClr val="000000"/>
                </a:solidFill>
                <a:cs typeface="Arial" charset="0"/>
              </a:rPr>
              <a:t>2</a:t>
            </a:r>
            <a:endParaRPr lang="en-GB" sz="2000" b="1">
              <a:solidFill>
                <a:srgbClr val="000000"/>
              </a:solidFill>
              <a:cs typeface="Arial" charset="0"/>
            </a:endParaRPr>
          </a:p>
        </p:txBody>
      </p:sp>
      <p:sp>
        <p:nvSpPr>
          <p:cNvPr id="198" name="TextBox 197"/>
          <p:cNvSpPr txBox="1"/>
          <p:nvPr/>
        </p:nvSpPr>
        <p:spPr>
          <a:xfrm>
            <a:off x="7264977" y="3409890"/>
            <a:ext cx="523010" cy="400110"/>
          </a:xfrm>
          <a:prstGeom prst="rect">
            <a:avLst/>
          </a:prstGeom>
          <a:noFill/>
        </p:spPr>
        <p:txBody>
          <a:bodyPr wrap="square" rtlCol="0">
            <a:spAutoFit/>
          </a:bodyPr>
          <a:lstStyle/>
          <a:p>
            <a:r>
              <a:rPr lang="en-GB" sz="2000" b="1">
                <a:solidFill>
                  <a:srgbClr val="000000"/>
                </a:solidFill>
                <a:cs typeface="Arial" charset="0"/>
              </a:rPr>
              <a:t>k</a:t>
            </a:r>
            <a:r>
              <a:rPr lang="en-GB" sz="2000" b="1" baseline="-25000">
                <a:solidFill>
                  <a:srgbClr val="000000"/>
                </a:solidFill>
                <a:cs typeface="Arial" charset="0"/>
              </a:rPr>
              <a:t>1</a:t>
            </a:r>
            <a:endParaRPr lang="en-GB" sz="2000" b="1">
              <a:solidFill>
                <a:srgbClr val="000000"/>
              </a:solidFill>
              <a:cs typeface="Arial" charset="0"/>
            </a:endParaRPr>
          </a:p>
        </p:txBody>
      </p:sp>
      <p:cxnSp>
        <p:nvCxnSpPr>
          <p:cNvPr id="199" name="Straight Arrow Connector 198"/>
          <p:cNvCxnSpPr/>
          <p:nvPr/>
        </p:nvCxnSpPr>
        <p:spPr>
          <a:xfrm>
            <a:off x="3352801" y="3856333"/>
            <a:ext cx="0" cy="304800"/>
          </a:xfrm>
          <a:prstGeom prst="straightConnector1">
            <a:avLst/>
          </a:prstGeom>
          <a:noFill/>
          <a:ln w="28575" cap="flat" cmpd="sng" algn="ctr">
            <a:solidFill>
              <a:srgbClr val="000000"/>
            </a:solidFill>
            <a:prstDash val="solid"/>
            <a:tailEnd type="arrow"/>
          </a:ln>
          <a:effectLst/>
        </p:spPr>
      </p:cxnSp>
      <p:cxnSp>
        <p:nvCxnSpPr>
          <p:cNvPr id="200" name="Straight Arrow Connector 199"/>
          <p:cNvCxnSpPr/>
          <p:nvPr/>
        </p:nvCxnSpPr>
        <p:spPr>
          <a:xfrm>
            <a:off x="7543800" y="3790890"/>
            <a:ext cx="0" cy="304800"/>
          </a:xfrm>
          <a:prstGeom prst="straightConnector1">
            <a:avLst/>
          </a:prstGeom>
          <a:noFill/>
          <a:ln w="28575" cap="flat" cmpd="sng" algn="ctr">
            <a:solidFill>
              <a:srgbClr val="000000"/>
            </a:solidFill>
            <a:prstDash val="solid"/>
            <a:tailEnd type="arrow"/>
          </a:ln>
          <a:effectLst/>
        </p:spPr>
      </p:cxnSp>
      <p:cxnSp>
        <p:nvCxnSpPr>
          <p:cNvPr id="201" name="Straight Arrow Connector 200"/>
          <p:cNvCxnSpPr/>
          <p:nvPr/>
        </p:nvCxnSpPr>
        <p:spPr>
          <a:xfrm flipV="1">
            <a:off x="5841422" y="4604479"/>
            <a:ext cx="0" cy="304800"/>
          </a:xfrm>
          <a:prstGeom prst="straightConnector1">
            <a:avLst/>
          </a:prstGeom>
          <a:noFill/>
          <a:ln w="28575" cap="flat" cmpd="sng" algn="ctr">
            <a:solidFill>
              <a:srgbClr val="000000"/>
            </a:solidFill>
            <a:prstDash val="solid"/>
            <a:tailEnd type="arrow"/>
          </a:ln>
          <a:effectLst/>
        </p:spPr>
      </p:cxnSp>
      <p:cxnSp>
        <p:nvCxnSpPr>
          <p:cNvPr id="202" name="Straight Arrow Connector 201"/>
          <p:cNvCxnSpPr/>
          <p:nvPr/>
        </p:nvCxnSpPr>
        <p:spPr>
          <a:xfrm flipV="1">
            <a:off x="4447308" y="4358560"/>
            <a:ext cx="342901" cy="3463"/>
          </a:xfrm>
          <a:prstGeom prst="straightConnector1">
            <a:avLst/>
          </a:prstGeom>
          <a:noFill/>
          <a:ln w="28575" cap="flat" cmpd="sng" algn="ctr">
            <a:solidFill>
              <a:srgbClr val="000000"/>
            </a:solidFill>
            <a:prstDash val="solid"/>
            <a:tailEnd type="arrow"/>
          </a:ln>
          <a:effectLst/>
        </p:spPr>
      </p:cxnSp>
      <p:sp>
        <p:nvSpPr>
          <p:cNvPr id="203" name="TextBox 202"/>
          <p:cNvSpPr txBox="1"/>
          <p:nvPr/>
        </p:nvSpPr>
        <p:spPr>
          <a:xfrm>
            <a:off x="381000" y="5848290"/>
            <a:ext cx="8534399" cy="400110"/>
          </a:xfrm>
          <a:prstGeom prst="rect">
            <a:avLst/>
          </a:prstGeom>
          <a:noFill/>
        </p:spPr>
        <p:txBody>
          <a:bodyPr wrap="square" rtlCol="0">
            <a:spAutoFit/>
          </a:bodyPr>
          <a:lstStyle/>
          <a:p>
            <a:pPr algn="ctr"/>
            <a:r>
              <a:rPr lang="en-GB" sz="2000" i="1">
                <a:solidFill>
                  <a:srgbClr val="000000"/>
                </a:solidFill>
                <a:cs typeface="Arial" charset="0"/>
              </a:rPr>
              <a:t>a) MAC-then-encrypt (SSL)</a:t>
            </a:r>
          </a:p>
        </p:txBody>
      </p:sp>
      <p:sp>
        <p:nvSpPr>
          <p:cNvPr id="3" name="Rectangle: Rounded Corners 2">
            <a:extLst>
              <a:ext uri="{FF2B5EF4-FFF2-40B4-BE49-F238E27FC236}">
                <a16:creationId xmlns:a16="http://schemas.microsoft.com/office/drawing/2014/main" id="{1AA66F3A-EE86-414B-9F98-94CD07E10CC0}"/>
              </a:ext>
            </a:extLst>
          </p:cNvPr>
          <p:cNvSpPr/>
          <p:nvPr/>
        </p:nvSpPr>
        <p:spPr>
          <a:xfrm>
            <a:off x="1298868" y="4908847"/>
            <a:ext cx="831266" cy="456334"/>
          </a:xfrm>
          <a:prstGeom prst="round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rgbClr val="000000"/>
                </a:solidFill>
              </a:rPr>
              <a:t>S</a:t>
            </a:r>
            <a:endParaRPr lang="vi-VN" sz="2000" b="1">
              <a:solidFill>
                <a:srgbClr val="000000"/>
              </a:solidFill>
            </a:endParaRPr>
          </a:p>
        </p:txBody>
      </p:sp>
      <p:sp>
        <p:nvSpPr>
          <p:cNvPr id="90" name="Rectangle: Rounded Corners 89">
            <a:extLst>
              <a:ext uri="{FF2B5EF4-FFF2-40B4-BE49-F238E27FC236}">
                <a16:creationId xmlns:a16="http://schemas.microsoft.com/office/drawing/2014/main" id="{9E736C04-4D40-4A96-85F7-0A81EDE61C8E}"/>
              </a:ext>
            </a:extLst>
          </p:cNvPr>
          <p:cNvSpPr/>
          <p:nvPr/>
        </p:nvSpPr>
        <p:spPr>
          <a:xfrm>
            <a:off x="7193977" y="4125557"/>
            <a:ext cx="730823" cy="456334"/>
          </a:xfrm>
          <a:prstGeom prst="round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2000" b="1">
                <a:solidFill>
                  <a:srgbClr val="000000"/>
                </a:solidFill>
              </a:rPr>
              <a:t>S</a:t>
            </a:r>
            <a:endParaRPr lang="vi-VN" sz="2000" b="1">
              <a:solidFill>
                <a:srgbClr val="000000"/>
              </a:solidFill>
            </a:endParaRPr>
          </a:p>
        </p:txBody>
      </p:sp>
      <p:sp>
        <p:nvSpPr>
          <p:cNvPr id="5" name="Rectangle: Rounded Corners 4">
            <a:extLst>
              <a:ext uri="{FF2B5EF4-FFF2-40B4-BE49-F238E27FC236}">
                <a16:creationId xmlns:a16="http://schemas.microsoft.com/office/drawing/2014/main" id="{753E4911-D13B-4CDB-ACF1-F64953381C63}"/>
              </a:ext>
            </a:extLst>
          </p:cNvPr>
          <p:cNvSpPr/>
          <p:nvPr/>
        </p:nvSpPr>
        <p:spPr>
          <a:xfrm>
            <a:off x="7128167" y="3409891"/>
            <a:ext cx="1939632" cy="1975382"/>
          </a:xfrm>
          <a:prstGeom prst="roundRect">
            <a:avLst/>
          </a:prstGeom>
          <a:noFill/>
          <a:ln>
            <a:solidFill>
              <a:schemeClr val="tx1"/>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70" name="TextBox 69">
            <a:extLst>
              <a:ext uri="{FF2B5EF4-FFF2-40B4-BE49-F238E27FC236}">
                <a16:creationId xmlns:a16="http://schemas.microsoft.com/office/drawing/2014/main" id="{0D73C405-5924-4332-9939-0C0409A2F6A7}"/>
              </a:ext>
            </a:extLst>
          </p:cNvPr>
          <p:cNvSpPr txBox="1"/>
          <p:nvPr/>
        </p:nvSpPr>
        <p:spPr>
          <a:xfrm>
            <a:off x="7264978" y="5391090"/>
            <a:ext cx="1626180" cy="400110"/>
          </a:xfrm>
          <a:prstGeom prst="rect">
            <a:avLst/>
          </a:prstGeom>
          <a:noFill/>
        </p:spPr>
        <p:txBody>
          <a:bodyPr wrap="square" rtlCol="0">
            <a:spAutoFit/>
          </a:bodyPr>
          <a:lstStyle/>
          <a:p>
            <a:pPr algn="ctr"/>
            <a:r>
              <a:rPr lang="en-GB" sz="2000" b="1">
                <a:solidFill>
                  <a:srgbClr val="000000"/>
                </a:solidFill>
                <a:cs typeface="Arial" charset="0"/>
              </a:rPr>
              <a:t>V(k</a:t>
            </a:r>
            <a:r>
              <a:rPr lang="en-GB" sz="2000" b="1" baseline="-25000">
                <a:solidFill>
                  <a:srgbClr val="000000"/>
                </a:solidFill>
                <a:cs typeface="Arial" charset="0"/>
              </a:rPr>
              <a:t>1</a:t>
            </a:r>
            <a:r>
              <a:rPr lang="en-GB" sz="2000" b="1">
                <a:solidFill>
                  <a:srgbClr val="000000"/>
                </a:solidFill>
                <a:cs typeface="Arial" charset="0"/>
              </a:rPr>
              <a:t>, m’,t’)</a:t>
            </a:r>
          </a:p>
        </p:txBody>
      </p:sp>
      <p:sp>
        <p:nvSpPr>
          <p:cNvPr id="6" name="TextBox 5">
            <a:extLst>
              <a:ext uri="{FF2B5EF4-FFF2-40B4-BE49-F238E27FC236}">
                <a16:creationId xmlns:a16="http://schemas.microsoft.com/office/drawing/2014/main" id="{80C48936-614B-ED9E-6F7A-E4D18B52E69D}"/>
              </a:ext>
            </a:extLst>
          </p:cNvPr>
          <p:cNvSpPr txBox="1"/>
          <p:nvPr/>
        </p:nvSpPr>
        <p:spPr>
          <a:xfrm>
            <a:off x="533400" y="1066800"/>
            <a:ext cx="8153400" cy="2492990"/>
          </a:xfrm>
          <a:prstGeom prst="rect">
            <a:avLst/>
          </a:prstGeom>
          <a:noFill/>
        </p:spPr>
        <p:txBody>
          <a:bodyPr wrap="square" rtlCol="0">
            <a:spAutoFit/>
          </a:bodyPr>
          <a:lstStyle/>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en-US" sz="2400" b="0" i="0" u="none" strike="noStrike" kern="1200" cap="none" spc="0" normalizeH="0" baseline="0" noProof="0">
                <a:ln>
                  <a:noFill/>
                </a:ln>
                <a:solidFill>
                  <a:srgbClr val="000000"/>
                </a:solidFill>
                <a:effectLst/>
                <a:uLnTx/>
                <a:uFillTx/>
                <a:latin typeface="Lato" panose="020F0502020204030203" pitchFamily="34" charset="0"/>
              </a:rPr>
              <a:t>Các sơ đồ mật mã đã xem xét không chống lại được tấn công CCA(chosen-cipher attack)</a:t>
            </a:r>
          </a:p>
          <a:p>
            <a:pPr marL="742950" lvl="1" indent="-285750">
              <a:buClr>
                <a:srgbClr val="93A299"/>
              </a:buClr>
              <a:buFont typeface="Wingdings" panose="05000000000000000000" pitchFamily="2" charset="2"/>
              <a:buChar char="Ø"/>
              <a:defRPr/>
            </a:pPr>
            <a:r>
              <a:rPr kumimoji="0" lang="en-US" b="0" i="0" u="none" strike="noStrike" kern="1200" cap="none" spc="0" normalizeH="0" baseline="0" noProof="0">
                <a:ln>
                  <a:noFill/>
                </a:ln>
                <a:solidFill>
                  <a:srgbClr val="000000"/>
                </a:solidFill>
                <a:effectLst/>
                <a:uLnTx/>
                <a:uFillTx/>
                <a:latin typeface="Lato" panose="020F0502020204030203" pitchFamily="34" charset="0"/>
              </a:rPr>
              <a:t>Cách thức chung: kẻ tấn công sửa bản mã c* thành c’</a:t>
            </a:r>
            <a:r>
              <a:rPr kumimoji="0" lang="en-US" b="0" i="0" u="none" strike="noStrike" kern="1200" cap="none" spc="0" normalizeH="0" baseline="-25000" noProof="0">
                <a:ln>
                  <a:noFill/>
                </a:ln>
                <a:solidFill>
                  <a:srgbClr val="000000"/>
                </a:solidFill>
                <a:effectLst/>
                <a:uLnTx/>
                <a:uFillTx/>
                <a:latin typeface="Lato" panose="020F0502020204030203" pitchFamily="34" charset="0"/>
              </a:rPr>
              <a:t>i</a:t>
            </a:r>
            <a:r>
              <a:rPr kumimoji="0" lang="en-US" b="0" i="0" u="none" strike="noStrike" kern="1200" cap="none" spc="0" normalizeH="0" baseline="0" noProof="0">
                <a:ln>
                  <a:noFill/>
                </a:ln>
                <a:solidFill>
                  <a:srgbClr val="000000"/>
                </a:solidFill>
                <a:effectLst/>
                <a:uLnTx/>
                <a:uFillTx/>
                <a:latin typeface="Lato" panose="020F0502020204030203" pitchFamily="34" charset="0"/>
              </a:rPr>
              <a:t> và yêu cầu giải mã. Dựa trên kết quả giải mã, hắn có thể thu được thêm thông tin.</a:t>
            </a:r>
          </a:p>
          <a:p>
            <a:pPr marL="285750" indent="-285750">
              <a:buFont typeface="Arial" panose="020B0604020202020204" pitchFamily="34" charset="0"/>
              <a:buChar char="•"/>
            </a:pPr>
            <a:r>
              <a:rPr lang="vi-VN" sz="2400">
                <a:sym typeface="Wingdings" panose="05000000000000000000" pitchFamily="2" charset="2"/>
              </a:rPr>
              <a:t>Mật mã có xác thực: sơ đồ mật mã đảm bảo đồng thời tính bí mật và toàn vẹn</a:t>
            </a:r>
          </a:p>
          <a:p>
            <a:pPr marL="285750" indent="-285750">
              <a:buFont typeface="Arial" panose="020B0604020202020204" pitchFamily="34" charset="0"/>
              <a:buChar char="•"/>
            </a:pPr>
            <a:r>
              <a:rPr lang="vi-VN" sz="2400">
                <a:sym typeface="Wingdings" panose="05000000000000000000" pitchFamily="2" charset="2"/>
              </a:rPr>
              <a:t>Cách thức 1: </a:t>
            </a:r>
            <a:r>
              <a:rPr lang="en-GB" sz="2400">
                <a:sym typeface="Wingdings" panose="05000000000000000000" pitchFamily="2" charset="2"/>
              </a:rPr>
              <a:t>Kết hợp lược đồ mật mã và lược đồ MAC</a:t>
            </a:r>
            <a:endParaRPr lang="en-GB" sz="2400">
              <a:latin typeface="Lato" panose="020F0502020204030203" pitchFamily="34" charset="0"/>
            </a:endParaRPr>
          </a:p>
        </p:txBody>
      </p:sp>
    </p:spTree>
    <p:extLst>
      <p:ext uri="{BB962C8B-B14F-4D97-AF65-F5344CB8AC3E}">
        <p14:creationId xmlns:p14="http://schemas.microsoft.com/office/powerpoint/2010/main" val="18270217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Một số sơ đồ sử dụng mã MAC(tiếp)</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
        <p:nvSpPr>
          <p:cNvPr id="37" name="Rectangle 36"/>
          <p:cNvSpPr/>
          <p:nvPr/>
        </p:nvSpPr>
        <p:spPr>
          <a:xfrm>
            <a:off x="2774374" y="4885519"/>
            <a:ext cx="533400" cy="391391"/>
          </a:xfrm>
          <a:prstGeom prst="rect">
            <a:avLst/>
          </a:prstGeom>
          <a:solidFill>
            <a:schemeClr val="tx2">
              <a:lumMod val="60000"/>
              <a:lumOff val="40000"/>
            </a:schemeClr>
          </a:solidFill>
          <a:ln w="3175" cap="flat" cmpd="sng" algn="ctr">
            <a:solidFill>
              <a:srgbClr val="29293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400" b="1" i="0" u="none" strike="noStrike" kern="0" cap="none" spc="0" normalizeH="0" baseline="0" noProof="0">
                <a:ln>
                  <a:noFill/>
                </a:ln>
                <a:solidFill>
                  <a:srgbClr val="000000"/>
                </a:solidFill>
                <a:effectLst/>
                <a:uLnTx/>
                <a:uFillTx/>
                <a:latin typeface="Arial"/>
                <a:ea typeface="+mn-ea"/>
                <a:cs typeface="+mn-cs"/>
              </a:rPr>
              <a:t>t</a:t>
            </a:r>
          </a:p>
        </p:txBody>
      </p:sp>
      <p:sp>
        <p:nvSpPr>
          <p:cNvPr id="40" name="Rectangle 39"/>
          <p:cNvSpPr/>
          <p:nvPr/>
        </p:nvSpPr>
        <p:spPr>
          <a:xfrm>
            <a:off x="304800" y="4381620"/>
            <a:ext cx="561109" cy="613063"/>
          </a:xfrm>
          <a:prstGeom prst="rect">
            <a:avLst/>
          </a:prstGeom>
          <a:solidFill>
            <a:srgbClr val="FFCC29"/>
          </a:solidFill>
          <a:ln w="3175" cap="flat" cmpd="sng" algn="ctr">
            <a:solidFill>
              <a:srgbClr val="29293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400" b="1" i="0" u="none" strike="noStrike" kern="0" cap="none" spc="0" normalizeH="0" baseline="0" noProof="0">
                <a:ln>
                  <a:noFill/>
                </a:ln>
                <a:solidFill>
                  <a:srgbClr val="000000"/>
                </a:solidFill>
                <a:effectLst/>
                <a:uLnTx/>
                <a:uFillTx/>
                <a:latin typeface="Arial"/>
                <a:ea typeface="+mn-ea"/>
                <a:cs typeface="+mn-cs"/>
              </a:rPr>
              <a:t>m</a:t>
            </a:r>
          </a:p>
        </p:txBody>
      </p:sp>
      <p:cxnSp>
        <p:nvCxnSpPr>
          <p:cNvPr id="42" name="Elbow Connector 41"/>
          <p:cNvCxnSpPr>
            <a:cxnSpLocks/>
            <a:stCxn id="51" idx="4"/>
          </p:cNvCxnSpPr>
          <p:nvPr/>
        </p:nvCxnSpPr>
        <p:spPr>
          <a:xfrm rot="16200000" flipH="1">
            <a:off x="1470171" y="4988248"/>
            <a:ext cx="310859" cy="1"/>
          </a:xfrm>
          <a:prstGeom prst="bentConnector3">
            <a:avLst>
              <a:gd name="adj1" fmla="val 50000"/>
            </a:avLst>
          </a:prstGeom>
          <a:noFill/>
          <a:ln w="28575" cap="flat" cmpd="sng" algn="ctr">
            <a:solidFill>
              <a:srgbClr val="000000"/>
            </a:solidFill>
            <a:prstDash val="solid"/>
            <a:tailEnd type="arrow"/>
          </a:ln>
          <a:effectLst/>
        </p:spPr>
      </p:cxnSp>
      <p:cxnSp>
        <p:nvCxnSpPr>
          <p:cNvPr id="44" name="Straight Arrow Connector 43"/>
          <p:cNvCxnSpPr/>
          <p:nvPr/>
        </p:nvCxnSpPr>
        <p:spPr>
          <a:xfrm>
            <a:off x="865909" y="4613684"/>
            <a:ext cx="581892" cy="0"/>
          </a:xfrm>
          <a:prstGeom prst="straightConnector1">
            <a:avLst/>
          </a:prstGeom>
          <a:noFill/>
          <a:ln w="28575" cap="flat" cmpd="sng" algn="ctr">
            <a:solidFill>
              <a:srgbClr val="000000"/>
            </a:solidFill>
            <a:prstDash val="solid"/>
            <a:tailEnd type="arrow"/>
          </a:ln>
          <a:effectLst/>
        </p:spPr>
      </p:cxnSp>
      <p:cxnSp>
        <p:nvCxnSpPr>
          <p:cNvPr id="45" name="Straight Arrow Connector 44"/>
          <p:cNvCxnSpPr>
            <a:stCxn id="51" idx="6"/>
          </p:cNvCxnSpPr>
          <p:nvPr/>
        </p:nvCxnSpPr>
        <p:spPr>
          <a:xfrm flipV="1">
            <a:off x="1816100" y="4637064"/>
            <a:ext cx="241300" cy="5256"/>
          </a:xfrm>
          <a:prstGeom prst="straightConnector1">
            <a:avLst/>
          </a:prstGeom>
          <a:noFill/>
          <a:ln w="28575" cap="flat" cmpd="sng" algn="ctr">
            <a:solidFill>
              <a:srgbClr val="000000"/>
            </a:solidFill>
            <a:prstDash val="solid"/>
            <a:tailEnd type="arrow"/>
          </a:ln>
          <a:effectLst/>
        </p:spPr>
      </p:cxnSp>
      <p:cxnSp>
        <p:nvCxnSpPr>
          <p:cNvPr id="46" name="Straight Arrow Connector 45"/>
          <p:cNvCxnSpPr/>
          <p:nvPr/>
        </p:nvCxnSpPr>
        <p:spPr>
          <a:xfrm flipV="1">
            <a:off x="2431473" y="4630258"/>
            <a:ext cx="342901" cy="1"/>
          </a:xfrm>
          <a:prstGeom prst="straightConnector1">
            <a:avLst/>
          </a:prstGeom>
          <a:noFill/>
          <a:ln w="28575" cap="flat" cmpd="sng" algn="ctr">
            <a:solidFill>
              <a:srgbClr val="000000"/>
            </a:solidFill>
            <a:prstDash val="solid"/>
            <a:tailEnd type="arrow"/>
          </a:ln>
          <a:effectLst/>
        </p:spPr>
      </p:cxnSp>
      <p:sp>
        <p:nvSpPr>
          <p:cNvPr id="48" name="Rounded Rectangle 47"/>
          <p:cNvSpPr/>
          <p:nvPr/>
        </p:nvSpPr>
        <p:spPr>
          <a:xfrm>
            <a:off x="6553200" y="4061173"/>
            <a:ext cx="914400" cy="1305791"/>
          </a:xfrm>
          <a:prstGeom prst="roundRect">
            <a:avLst/>
          </a:prstGeom>
          <a:solidFill>
            <a:srgbClr val="4BD0FF"/>
          </a:solid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000" b="1" i="0" u="none" strike="noStrike" kern="0" cap="none" spc="0" normalizeH="0" baseline="0" noProof="0">
                <a:ln>
                  <a:noFill/>
                </a:ln>
                <a:solidFill>
                  <a:srgbClr val="292934"/>
                </a:solidFill>
                <a:effectLst/>
                <a:uLnTx/>
                <a:uFillTx/>
                <a:latin typeface="Arial"/>
                <a:ea typeface="+mn-ea"/>
                <a:cs typeface="+mn-cs"/>
              </a:rPr>
              <a:t>So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000" b="1" i="0" u="none" strike="noStrike" kern="0" cap="none" spc="0" normalizeH="0" baseline="0" noProof="0">
                <a:ln>
                  <a:noFill/>
                </a:ln>
                <a:solidFill>
                  <a:srgbClr val="292934"/>
                </a:solidFill>
                <a:effectLst/>
                <a:uLnTx/>
                <a:uFillTx/>
                <a:latin typeface="Arial"/>
                <a:ea typeface="+mn-ea"/>
                <a:cs typeface="+mn-cs"/>
              </a:rPr>
              <a:t>sánh</a:t>
            </a:r>
          </a:p>
        </p:txBody>
      </p:sp>
      <p:cxnSp>
        <p:nvCxnSpPr>
          <p:cNvPr id="49" name="Elbow Connector 48"/>
          <p:cNvCxnSpPr>
            <a:cxnSpLocks/>
            <a:stCxn id="64" idx="3"/>
          </p:cNvCxnSpPr>
          <p:nvPr/>
        </p:nvCxnSpPr>
        <p:spPr>
          <a:xfrm flipV="1">
            <a:off x="4953000" y="5081214"/>
            <a:ext cx="1600200" cy="1"/>
          </a:xfrm>
          <a:prstGeom prst="bentConnector3">
            <a:avLst>
              <a:gd name="adj1" fmla="val 50000"/>
            </a:avLst>
          </a:prstGeom>
          <a:noFill/>
          <a:ln w="28575" cap="flat" cmpd="sng" algn="ctr">
            <a:solidFill>
              <a:srgbClr val="000000"/>
            </a:solidFill>
            <a:prstDash val="solid"/>
            <a:tailEnd type="arrow"/>
          </a:ln>
          <a:effectLst/>
        </p:spPr>
      </p:cxnSp>
      <p:sp>
        <p:nvSpPr>
          <p:cNvPr id="50" name="Rectangle 49"/>
          <p:cNvSpPr/>
          <p:nvPr/>
        </p:nvSpPr>
        <p:spPr>
          <a:xfrm>
            <a:off x="2774374" y="4275979"/>
            <a:ext cx="533400" cy="613062"/>
          </a:xfrm>
          <a:prstGeom prst="rect">
            <a:avLst/>
          </a:prstGeom>
          <a:pattFill prst="pct60">
            <a:fgClr>
              <a:srgbClr val="F60000"/>
            </a:fgClr>
            <a:bgClr>
              <a:srgbClr val="FFFFFF"/>
            </a:bgClr>
          </a:pattFill>
          <a:ln w="3175" cap="flat" cmpd="sng" algn="ctr">
            <a:solidFill>
              <a:srgbClr val="29293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2400" b="1" i="0" u="none" strike="noStrike" kern="0" cap="none" spc="0" normalizeH="0" baseline="0" noProof="0">
              <a:ln>
                <a:noFill/>
              </a:ln>
              <a:solidFill>
                <a:srgbClr val="000000"/>
              </a:solidFill>
              <a:effectLst/>
              <a:uLnTx/>
              <a:uFillTx/>
              <a:latin typeface="Arial"/>
              <a:ea typeface="+mn-ea"/>
              <a:cs typeface="+mn-cs"/>
            </a:endParaRPr>
          </a:p>
        </p:txBody>
      </p:sp>
      <p:sp>
        <p:nvSpPr>
          <p:cNvPr id="51" name="Oval 50"/>
          <p:cNvSpPr/>
          <p:nvPr/>
        </p:nvSpPr>
        <p:spPr>
          <a:xfrm>
            <a:off x="1435100" y="4451820"/>
            <a:ext cx="381000" cy="381000"/>
          </a:xfrm>
          <a:prstGeom prst="ellipse">
            <a:avLst/>
          </a:prstGeom>
          <a:no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000" b="1" i="0" u="none" strike="noStrike" kern="0" cap="none" spc="0" normalizeH="0" baseline="0" noProof="0">
                <a:ln>
                  <a:noFill/>
                </a:ln>
                <a:solidFill>
                  <a:srgbClr val="000000"/>
                </a:solidFill>
                <a:effectLst/>
                <a:uLnTx/>
                <a:uFillTx/>
                <a:latin typeface="Arial"/>
                <a:ea typeface="+mn-ea"/>
                <a:cs typeface="+mn-cs"/>
              </a:rPr>
              <a:t>E</a:t>
            </a:r>
            <a:endParaRPr kumimoji="0" lang="en-GB" sz="1800" b="1" i="0" u="none" strike="noStrike" kern="0" cap="none" spc="0" normalizeH="0" baseline="0" noProof="0">
              <a:ln>
                <a:noFill/>
              </a:ln>
              <a:solidFill>
                <a:srgbClr val="000000"/>
              </a:solidFill>
              <a:effectLst/>
              <a:uLnTx/>
              <a:uFillTx/>
              <a:latin typeface="Arial"/>
              <a:ea typeface="+mn-ea"/>
              <a:cs typeface="+mn-cs"/>
            </a:endParaRPr>
          </a:p>
        </p:txBody>
      </p:sp>
      <p:sp>
        <p:nvSpPr>
          <p:cNvPr id="52" name="Rectangle 51"/>
          <p:cNvSpPr/>
          <p:nvPr/>
        </p:nvSpPr>
        <p:spPr>
          <a:xfrm>
            <a:off x="4419600" y="4275979"/>
            <a:ext cx="533400" cy="609539"/>
          </a:xfrm>
          <a:prstGeom prst="rect">
            <a:avLst/>
          </a:prstGeom>
          <a:pattFill prst="zigZag">
            <a:fgClr>
              <a:srgbClr val="F60000"/>
            </a:fgClr>
            <a:bgClr>
              <a:srgbClr val="FFFFFF"/>
            </a:bgClr>
          </a:pattFill>
          <a:ln w="3175" cap="flat" cmpd="sng" algn="ctr">
            <a:solidFill>
              <a:srgbClr val="29293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2400" b="1" i="0" u="none" strike="noStrike" kern="0" cap="none" spc="0" normalizeH="0" baseline="0" noProof="0">
              <a:ln>
                <a:noFill/>
              </a:ln>
              <a:solidFill>
                <a:srgbClr val="000000"/>
              </a:solidFill>
              <a:effectLst/>
              <a:uLnTx/>
              <a:uFillTx/>
              <a:latin typeface="Arial"/>
              <a:ea typeface="+mn-ea"/>
              <a:cs typeface="+mn-cs"/>
            </a:endParaRPr>
          </a:p>
        </p:txBody>
      </p:sp>
      <p:sp>
        <p:nvSpPr>
          <p:cNvPr id="53" name="Oval 52"/>
          <p:cNvSpPr/>
          <p:nvPr/>
        </p:nvSpPr>
        <p:spPr>
          <a:xfrm>
            <a:off x="8179375" y="4545338"/>
            <a:ext cx="381000" cy="381000"/>
          </a:xfrm>
          <a:prstGeom prst="ellipse">
            <a:avLst/>
          </a:prstGeom>
          <a:noFill/>
          <a:ln w="31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000" b="1" i="0" u="none" strike="noStrike" kern="0" cap="none" spc="0" normalizeH="0" baseline="0" noProof="0">
                <a:ln>
                  <a:noFill/>
                </a:ln>
                <a:solidFill>
                  <a:srgbClr val="000000"/>
                </a:solidFill>
                <a:effectLst/>
                <a:uLnTx/>
                <a:uFillTx/>
                <a:latin typeface="Arial"/>
                <a:ea typeface="+mn-ea"/>
                <a:cs typeface="+mn-cs"/>
              </a:rPr>
              <a:t>D</a:t>
            </a:r>
            <a:endParaRPr kumimoji="0" lang="en-GB" sz="1800" b="1" i="0" u="none" strike="noStrike" kern="0" cap="none" spc="0" normalizeH="0" baseline="0" noProof="0">
              <a:ln>
                <a:noFill/>
              </a:ln>
              <a:solidFill>
                <a:srgbClr val="000000"/>
              </a:solidFill>
              <a:effectLst/>
              <a:uLnTx/>
              <a:uFillTx/>
              <a:latin typeface="Arial"/>
              <a:ea typeface="+mn-ea"/>
              <a:cs typeface="+mn-cs"/>
            </a:endParaRPr>
          </a:p>
        </p:txBody>
      </p:sp>
      <p:cxnSp>
        <p:nvCxnSpPr>
          <p:cNvPr id="54" name="Straight Arrow Connector 53"/>
          <p:cNvCxnSpPr>
            <a:cxnSpLocks/>
          </p:cNvCxnSpPr>
          <p:nvPr/>
        </p:nvCxnSpPr>
        <p:spPr>
          <a:xfrm>
            <a:off x="4953000" y="4466479"/>
            <a:ext cx="479716" cy="0"/>
          </a:xfrm>
          <a:prstGeom prst="straightConnector1">
            <a:avLst/>
          </a:prstGeom>
          <a:noFill/>
          <a:ln w="28575" cap="flat" cmpd="sng" algn="ctr">
            <a:solidFill>
              <a:srgbClr val="000000"/>
            </a:solidFill>
            <a:prstDash val="solid"/>
            <a:tailEnd type="arrow"/>
          </a:ln>
          <a:effectLst/>
        </p:spPr>
      </p:cxnSp>
      <p:sp>
        <p:nvSpPr>
          <p:cNvPr id="55" name="TextBox 54"/>
          <p:cNvSpPr txBox="1"/>
          <p:nvPr/>
        </p:nvSpPr>
        <p:spPr>
          <a:xfrm>
            <a:off x="1229590" y="5715000"/>
            <a:ext cx="523010" cy="400110"/>
          </a:xfrm>
          <a:prstGeom prst="rect">
            <a:avLst/>
          </a:prstGeom>
          <a:noFill/>
        </p:spPr>
        <p:txBody>
          <a:bodyPr wrap="square" rtlCol="0">
            <a:spAutoFit/>
          </a:bodyPr>
          <a:lstStyle/>
          <a:p>
            <a:pPr fontAlgn="auto">
              <a:spcBef>
                <a:spcPts val="0"/>
              </a:spcBef>
              <a:spcAft>
                <a:spcPts val="0"/>
              </a:spcAft>
            </a:pPr>
            <a:r>
              <a:rPr lang="en-GB" sz="2000" b="1">
                <a:solidFill>
                  <a:srgbClr val="000000"/>
                </a:solidFill>
                <a:latin typeface="Arial"/>
                <a:cs typeface="+mn-cs"/>
              </a:rPr>
              <a:t>k</a:t>
            </a:r>
            <a:r>
              <a:rPr lang="en-GB" sz="2000" b="1" baseline="-25000">
                <a:solidFill>
                  <a:srgbClr val="000000"/>
                </a:solidFill>
                <a:latin typeface="Arial"/>
                <a:cs typeface="+mn-cs"/>
              </a:rPr>
              <a:t>1</a:t>
            </a:r>
            <a:endParaRPr lang="en-GB" sz="2000" b="1">
              <a:solidFill>
                <a:srgbClr val="000000"/>
              </a:solidFill>
              <a:latin typeface="Arial"/>
              <a:cs typeface="+mn-cs"/>
            </a:endParaRPr>
          </a:p>
        </p:txBody>
      </p:sp>
      <p:cxnSp>
        <p:nvCxnSpPr>
          <p:cNvPr id="56" name="Straight Arrow Connector 55"/>
          <p:cNvCxnSpPr/>
          <p:nvPr/>
        </p:nvCxnSpPr>
        <p:spPr>
          <a:xfrm flipV="1">
            <a:off x="1638300" y="5638800"/>
            <a:ext cx="0" cy="304800"/>
          </a:xfrm>
          <a:prstGeom prst="straightConnector1">
            <a:avLst/>
          </a:prstGeom>
          <a:noFill/>
          <a:ln w="28575" cap="flat" cmpd="sng" algn="ctr">
            <a:solidFill>
              <a:srgbClr val="000000"/>
            </a:solidFill>
            <a:prstDash val="solid"/>
            <a:tailEnd type="arrow"/>
          </a:ln>
          <a:effectLst/>
        </p:spPr>
      </p:cxnSp>
      <p:sp>
        <p:nvSpPr>
          <p:cNvPr id="57" name="TextBox 56"/>
          <p:cNvSpPr txBox="1"/>
          <p:nvPr/>
        </p:nvSpPr>
        <p:spPr>
          <a:xfrm>
            <a:off x="5715000" y="3581400"/>
            <a:ext cx="523010" cy="400110"/>
          </a:xfrm>
          <a:prstGeom prst="rect">
            <a:avLst/>
          </a:prstGeom>
          <a:noFill/>
        </p:spPr>
        <p:txBody>
          <a:bodyPr wrap="square" rtlCol="0">
            <a:spAutoFit/>
          </a:bodyPr>
          <a:lstStyle/>
          <a:p>
            <a:pPr fontAlgn="auto">
              <a:spcBef>
                <a:spcPts val="0"/>
              </a:spcBef>
              <a:spcAft>
                <a:spcPts val="0"/>
              </a:spcAft>
            </a:pPr>
            <a:r>
              <a:rPr lang="en-GB" sz="2000" b="1">
                <a:solidFill>
                  <a:srgbClr val="000000"/>
                </a:solidFill>
                <a:latin typeface="Arial"/>
                <a:cs typeface="+mn-cs"/>
              </a:rPr>
              <a:t>k</a:t>
            </a:r>
            <a:r>
              <a:rPr lang="en-GB" sz="2000" b="1" baseline="-25000">
                <a:solidFill>
                  <a:srgbClr val="000000"/>
                </a:solidFill>
                <a:latin typeface="Arial"/>
                <a:cs typeface="+mn-cs"/>
              </a:rPr>
              <a:t>1</a:t>
            </a:r>
            <a:endParaRPr lang="en-GB" sz="2000" b="1">
              <a:solidFill>
                <a:srgbClr val="000000"/>
              </a:solidFill>
              <a:latin typeface="Arial"/>
              <a:cs typeface="+mn-cs"/>
            </a:endParaRPr>
          </a:p>
        </p:txBody>
      </p:sp>
      <p:cxnSp>
        <p:nvCxnSpPr>
          <p:cNvPr id="58" name="Straight Arrow Connector 57"/>
          <p:cNvCxnSpPr/>
          <p:nvPr/>
        </p:nvCxnSpPr>
        <p:spPr>
          <a:xfrm>
            <a:off x="1638300" y="4076819"/>
            <a:ext cx="0" cy="304800"/>
          </a:xfrm>
          <a:prstGeom prst="straightConnector1">
            <a:avLst/>
          </a:prstGeom>
          <a:noFill/>
          <a:ln w="28575" cap="flat" cmpd="sng" algn="ctr">
            <a:solidFill>
              <a:srgbClr val="000000"/>
            </a:solidFill>
            <a:prstDash val="solid"/>
            <a:tailEnd type="arrow"/>
          </a:ln>
          <a:effectLst/>
        </p:spPr>
      </p:cxnSp>
      <p:cxnSp>
        <p:nvCxnSpPr>
          <p:cNvPr id="59" name="Straight Arrow Connector 58"/>
          <p:cNvCxnSpPr/>
          <p:nvPr/>
        </p:nvCxnSpPr>
        <p:spPr>
          <a:xfrm>
            <a:off x="5791200" y="3886200"/>
            <a:ext cx="0" cy="304800"/>
          </a:xfrm>
          <a:prstGeom prst="straightConnector1">
            <a:avLst/>
          </a:prstGeom>
          <a:noFill/>
          <a:ln w="28575" cap="flat" cmpd="sng" algn="ctr">
            <a:solidFill>
              <a:srgbClr val="000000"/>
            </a:solidFill>
            <a:prstDash val="solid"/>
            <a:tailEnd type="arrow"/>
          </a:ln>
          <a:effectLst/>
        </p:spPr>
      </p:cxnSp>
      <p:cxnSp>
        <p:nvCxnSpPr>
          <p:cNvPr id="60" name="Straight Arrow Connector 59"/>
          <p:cNvCxnSpPr>
            <a:cxnSpLocks/>
            <a:stCxn id="50" idx="3"/>
            <a:endCxn id="52" idx="1"/>
          </p:cNvCxnSpPr>
          <p:nvPr/>
        </p:nvCxnSpPr>
        <p:spPr>
          <a:xfrm flipV="1">
            <a:off x="3307774" y="4580749"/>
            <a:ext cx="1111826" cy="1761"/>
          </a:xfrm>
          <a:prstGeom prst="straightConnector1">
            <a:avLst/>
          </a:prstGeom>
          <a:noFill/>
          <a:ln w="28575" cap="flat" cmpd="sng" algn="ctr">
            <a:solidFill>
              <a:srgbClr val="000000"/>
            </a:solidFill>
            <a:prstDash val="solid"/>
            <a:tailEnd type="arrow"/>
          </a:ln>
          <a:effectLst/>
        </p:spPr>
      </p:cxnSp>
      <p:sp>
        <p:nvSpPr>
          <p:cNvPr id="61" name="TextBox 60"/>
          <p:cNvSpPr txBox="1"/>
          <p:nvPr/>
        </p:nvSpPr>
        <p:spPr>
          <a:xfrm>
            <a:off x="304800" y="6019800"/>
            <a:ext cx="8534399" cy="400110"/>
          </a:xfrm>
          <a:prstGeom prst="rect">
            <a:avLst/>
          </a:prstGeom>
          <a:solidFill>
            <a:schemeClr val="bg1"/>
          </a:solidFill>
        </p:spPr>
        <p:txBody>
          <a:bodyPr wrap="square" rtlCol="0">
            <a:spAutoFit/>
          </a:bodyPr>
          <a:lstStyle/>
          <a:p>
            <a:pPr algn="ctr" fontAlgn="auto">
              <a:spcBef>
                <a:spcPts val="0"/>
              </a:spcBef>
              <a:spcAft>
                <a:spcPts val="0"/>
              </a:spcAft>
            </a:pPr>
            <a:r>
              <a:rPr lang="en-GB" sz="2000" i="1">
                <a:solidFill>
                  <a:srgbClr val="000000"/>
                </a:solidFill>
                <a:latin typeface="Arial"/>
                <a:cs typeface="+mn-cs"/>
              </a:rPr>
              <a:t>c) Encrypt-then-MAC (IPSec)</a:t>
            </a:r>
          </a:p>
        </p:txBody>
      </p:sp>
      <p:sp>
        <p:nvSpPr>
          <p:cNvPr id="63" name="Oval 62"/>
          <p:cNvSpPr/>
          <p:nvPr/>
        </p:nvSpPr>
        <p:spPr>
          <a:xfrm>
            <a:off x="2050473" y="4439758"/>
            <a:ext cx="381000" cy="381000"/>
          </a:xfrm>
          <a:prstGeom prst="ellipse">
            <a:avLst/>
          </a:prstGeom>
          <a:noFill/>
          <a:ln w="3175" cap="flat" cmpd="sng" algn="ctr">
            <a:solidFill>
              <a:srgbClr val="000000"/>
            </a:solid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000" b="1" i="0" u="none" strike="noStrike" kern="0" cap="none" spc="0" normalizeH="0" baseline="0" noProof="0">
                <a:ln>
                  <a:noFill/>
                </a:ln>
                <a:solidFill>
                  <a:srgbClr val="000000"/>
                </a:solidFill>
                <a:effectLst/>
                <a:uLnTx/>
                <a:uFillTx/>
                <a:latin typeface="Arial"/>
                <a:ea typeface="+mn-ea"/>
                <a:cs typeface="+mn-cs"/>
              </a:rPr>
              <a:t>||</a:t>
            </a:r>
            <a:endParaRPr kumimoji="0" lang="en-GB" sz="1800" b="1" i="0" u="none" strike="noStrike" kern="0" cap="none" spc="0" normalizeH="0" baseline="0" noProof="0">
              <a:ln>
                <a:noFill/>
              </a:ln>
              <a:solidFill>
                <a:srgbClr val="000000"/>
              </a:solidFill>
              <a:effectLst/>
              <a:uLnTx/>
              <a:uFillTx/>
              <a:latin typeface="Arial"/>
              <a:ea typeface="+mn-ea"/>
              <a:cs typeface="+mn-cs"/>
            </a:endParaRPr>
          </a:p>
        </p:txBody>
      </p:sp>
      <p:sp>
        <p:nvSpPr>
          <p:cNvPr id="64" name="Rectangle 63"/>
          <p:cNvSpPr/>
          <p:nvPr/>
        </p:nvSpPr>
        <p:spPr>
          <a:xfrm>
            <a:off x="4419600" y="4885519"/>
            <a:ext cx="533400" cy="391391"/>
          </a:xfrm>
          <a:prstGeom prst="rect">
            <a:avLst/>
          </a:prstGeom>
          <a:solidFill>
            <a:schemeClr val="tx2">
              <a:lumMod val="60000"/>
              <a:lumOff val="40000"/>
            </a:schemeClr>
          </a:solidFill>
          <a:ln w="3175" cap="flat" cmpd="sng" algn="ctr">
            <a:solidFill>
              <a:srgbClr val="29293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400" b="1" i="0" u="none" strike="noStrike" kern="0" cap="none" spc="0" normalizeH="0" baseline="0" noProof="0">
                <a:ln>
                  <a:noFill/>
                </a:ln>
                <a:solidFill>
                  <a:srgbClr val="000000"/>
                </a:solidFill>
                <a:effectLst/>
                <a:uLnTx/>
                <a:uFillTx/>
                <a:latin typeface="Arial"/>
                <a:ea typeface="+mn-ea"/>
                <a:cs typeface="+mn-cs"/>
              </a:rPr>
              <a:t>t’</a:t>
            </a:r>
          </a:p>
        </p:txBody>
      </p:sp>
      <p:cxnSp>
        <p:nvCxnSpPr>
          <p:cNvPr id="65" name="Elbow Connector 64"/>
          <p:cNvCxnSpPr>
            <a:cxnSpLocks/>
            <a:stCxn id="36" idx="3"/>
            <a:endCxn id="63" idx="4"/>
          </p:cNvCxnSpPr>
          <p:nvPr/>
        </p:nvCxnSpPr>
        <p:spPr>
          <a:xfrm flipV="1">
            <a:off x="2036613" y="4820758"/>
            <a:ext cx="204360" cy="558079"/>
          </a:xfrm>
          <a:prstGeom prst="bentConnector2">
            <a:avLst/>
          </a:prstGeom>
          <a:noFill/>
          <a:ln w="28575" cap="flat" cmpd="sng" algn="ctr">
            <a:solidFill>
              <a:srgbClr val="000000"/>
            </a:solidFill>
            <a:prstDash val="solid"/>
            <a:tailEnd type="arrow"/>
          </a:ln>
          <a:effectLst/>
        </p:spPr>
      </p:cxnSp>
      <p:cxnSp>
        <p:nvCxnSpPr>
          <p:cNvPr id="66" name="Straight Arrow Connector 65"/>
          <p:cNvCxnSpPr>
            <a:endCxn id="53" idx="0"/>
          </p:cNvCxnSpPr>
          <p:nvPr/>
        </p:nvCxnSpPr>
        <p:spPr>
          <a:xfrm flipH="1">
            <a:off x="8369875" y="4141793"/>
            <a:ext cx="6927" cy="403545"/>
          </a:xfrm>
          <a:prstGeom prst="straightConnector1">
            <a:avLst/>
          </a:prstGeom>
          <a:noFill/>
          <a:ln w="28575" cap="flat" cmpd="sng" algn="ctr">
            <a:solidFill>
              <a:srgbClr val="000000"/>
            </a:solidFill>
            <a:prstDash val="solid"/>
            <a:tailEnd type="arrow"/>
          </a:ln>
          <a:effectLst/>
        </p:spPr>
      </p:cxnSp>
      <p:sp>
        <p:nvSpPr>
          <p:cNvPr id="67" name="TextBox 66"/>
          <p:cNvSpPr txBox="1"/>
          <p:nvPr/>
        </p:nvSpPr>
        <p:spPr>
          <a:xfrm>
            <a:off x="8163790" y="3732248"/>
            <a:ext cx="523010" cy="400110"/>
          </a:xfrm>
          <a:prstGeom prst="rect">
            <a:avLst/>
          </a:prstGeom>
          <a:noFill/>
        </p:spPr>
        <p:txBody>
          <a:bodyPr wrap="square" rtlCol="0">
            <a:spAutoFit/>
          </a:bodyPr>
          <a:lstStyle/>
          <a:p>
            <a:pPr fontAlgn="auto">
              <a:spcBef>
                <a:spcPts val="0"/>
              </a:spcBef>
              <a:spcAft>
                <a:spcPts val="0"/>
              </a:spcAft>
            </a:pPr>
            <a:r>
              <a:rPr lang="en-GB" sz="2000" b="1">
                <a:solidFill>
                  <a:srgbClr val="000000"/>
                </a:solidFill>
                <a:latin typeface="Arial"/>
                <a:cs typeface="+mn-cs"/>
              </a:rPr>
              <a:t>k</a:t>
            </a:r>
            <a:r>
              <a:rPr lang="en-GB" sz="2000" b="1" baseline="-25000">
                <a:solidFill>
                  <a:srgbClr val="000000"/>
                </a:solidFill>
                <a:latin typeface="Arial"/>
                <a:cs typeface="+mn-cs"/>
              </a:rPr>
              <a:t>2</a:t>
            </a:r>
            <a:endParaRPr lang="en-GB" sz="2000" b="1">
              <a:solidFill>
                <a:srgbClr val="000000"/>
              </a:solidFill>
              <a:latin typeface="Arial"/>
              <a:cs typeface="+mn-cs"/>
            </a:endParaRPr>
          </a:p>
        </p:txBody>
      </p:sp>
      <p:cxnSp>
        <p:nvCxnSpPr>
          <p:cNvPr id="69" name="Straight Arrow Connector 68"/>
          <p:cNvCxnSpPr>
            <a:cxnSpLocks/>
            <a:stCxn id="39" idx="3"/>
          </p:cNvCxnSpPr>
          <p:nvPr/>
        </p:nvCxnSpPr>
        <p:spPr>
          <a:xfrm>
            <a:off x="6141023" y="4464315"/>
            <a:ext cx="412177" cy="0"/>
          </a:xfrm>
          <a:prstGeom prst="straightConnector1">
            <a:avLst/>
          </a:prstGeom>
          <a:noFill/>
          <a:ln w="28575" cap="flat" cmpd="sng" algn="ctr">
            <a:solidFill>
              <a:srgbClr val="000000"/>
            </a:solidFill>
            <a:prstDash val="solid"/>
            <a:tailEnd type="arrow"/>
          </a:ln>
          <a:effectLst/>
        </p:spPr>
      </p:cxnSp>
      <p:sp>
        <p:nvSpPr>
          <p:cNvPr id="70" name="TextBox 69"/>
          <p:cNvSpPr txBox="1"/>
          <p:nvPr/>
        </p:nvSpPr>
        <p:spPr>
          <a:xfrm>
            <a:off x="1458190" y="3733800"/>
            <a:ext cx="523010" cy="400110"/>
          </a:xfrm>
          <a:prstGeom prst="rect">
            <a:avLst/>
          </a:prstGeom>
          <a:noFill/>
        </p:spPr>
        <p:txBody>
          <a:bodyPr wrap="square" rtlCol="0">
            <a:spAutoFit/>
          </a:bodyPr>
          <a:lstStyle/>
          <a:p>
            <a:pPr fontAlgn="auto">
              <a:spcBef>
                <a:spcPts val="0"/>
              </a:spcBef>
              <a:spcAft>
                <a:spcPts val="0"/>
              </a:spcAft>
            </a:pPr>
            <a:r>
              <a:rPr lang="en-GB" sz="2000" b="1">
                <a:solidFill>
                  <a:srgbClr val="000000"/>
                </a:solidFill>
                <a:latin typeface="Arial"/>
                <a:cs typeface="+mn-cs"/>
              </a:rPr>
              <a:t>k</a:t>
            </a:r>
            <a:r>
              <a:rPr lang="en-GB" sz="2000" b="1" baseline="-25000">
                <a:solidFill>
                  <a:srgbClr val="000000"/>
                </a:solidFill>
                <a:latin typeface="Arial"/>
                <a:cs typeface="+mn-cs"/>
              </a:rPr>
              <a:t>2</a:t>
            </a:r>
            <a:endParaRPr lang="en-GB" sz="2000" b="1">
              <a:solidFill>
                <a:srgbClr val="000000"/>
              </a:solidFill>
              <a:latin typeface="Arial"/>
              <a:cs typeface="+mn-cs"/>
            </a:endParaRPr>
          </a:p>
        </p:txBody>
      </p:sp>
      <p:cxnSp>
        <p:nvCxnSpPr>
          <p:cNvPr id="71" name="Straight Arrow Connector 70"/>
          <p:cNvCxnSpPr/>
          <p:nvPr/>
        </p:nvCxnSpPr>
        <p:spPr>
          <a:xfrm>
            <a:off x="7467599" y="4743510"/>
            <a:ext cx="685801" cy="0"/>
          </a:xfrm>
          <a:prstGeom prst="straightConnector1">
            <a:avLst/>
          </a:prstGeom>
          <a:noFill/>
          <a:ln w="28575" cap="flat" cmpd="sng" algn="ctr">
            <a:solidFill>
              <a:srgbClr val="000000"/>
            </a:solidFill>
            <a:prstDash val="solid"/>
            <a:tailEnd type="arrow"/>
          </a:ln>
          <a:effectLst/>
        </p:spPr>
      </p:cxnSp>
      <p:sp>
        <p:nvSpPr>
          <p:cNvPr id="73" name="TextBox 72"/>
          <p:cNvSpPr txBox="1"/>
          <p:nvPr/>
        </p:nvSpPr>
        <p:spPr>
          <a:xfrm>
            <a:off x="7467600" y="4362510"/>
            <a:ext cx="800102" cy="338554"/>
          </a:xfrm>
          <a:prstGeom prst="rect">
            <a:avLst/>
          </a:prstGeom>
          <a:noFill/>
        </p:spPr>
        <p:txBody>
          <a:bodyPr wrap="square" rtlCol="0">
            <a:spAutoFit/>
          </a:bodyPr>
          <a:lstStyle/>
          <a:p>
            <a:pPr fontAlgn="auto">
              <a:spcBef>
                <a:spcPts val="0"/>
              </a:spcBef>
              <a:spcAft>
                <a:spcPts val="0"/>
              </a:spcAft>
            </a:pPr>
            <a:r>
              <a:rPr lang="en-GB" sz="1600" b="1">
                <a:solidFill>
                  <a:srgbClr val="000000"/>
                </a:solidFill>
                <a:latin typeface="Arial"/>
                <a:cs typeface="+mn-cs"/>
              </a:rPr>
              <a:t>True</a:t>
            </a:r>
            <a:endParaRPr lang="en-GB" sz="1400" b="1">
              <a:solidFill>
                <a:srgbClr val="000000"/>
              </a:solidFill>
              <a:latin typeface="Arial"/>
              <a:cs typeface="+mn-cs"/>
            </a:endParaRPr>
          </a:p>
        </p:txBody>
      </p:sp>
      <p:sp>
        <p:nvSpPr>
          <p:cNvPr id="74" name="Content Placeholder 2"/>
          <p:cNvSpPr txBox="1">
            <a:spLocks/>
          </p:cNvSpPr>
          <p:nvPr/>
        </p:nvSpPr>
        <p:spPr>
          <a:xfrm>
            <a:off x="457200" y="3874258"/>
            <a:ext cx="8229600" cy="20574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000000"/>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Wingdings" panose="05000000000000000000" pitchFamily="2" charset="2"/>
              <a:buChar char="Ø"/>
              <a:defRPr sz="2000" kern="1200">
                <a:solidFill>
                  <a:srgbClr val="000000"/>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Wingdings" panose="05000000000000000000" pitchFamily="2" charset="2"/>
              <a:buChar char="ü"/>
              <a:defRPr sz="1800" kern="1200">
                <a:solidFill>
                  <a:srgbClr val="000000"/>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000000"/>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000000"/>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endParaRPr kumimoji="0" lang="en-US" sz="2000" b="0" i="0" u="none" strike="noStrike" kern="1200" cap="none" spc="0" normalizeH="0" baseline="0" noProof="0">
              <a:ln>
                <a:noFill/>
              </a:ln>
              <a:solidFill>
                <a:srgbClr val="000000"/>
              </a:solidFill>
              <a:effectLst/>
              <a:uLnTx/>
              <a:uFillTx/>
              <a:latin typeface="Arial"/>
              <a:ea typeface="+mn-ea"/>
              <a:cs typeface="+mn-cs"/>
            </a:endParaRPr>
          </a:p>
        </p:txBody>
      </p:sp>
      <p:sp>
        <p:nvSpPr>
          <p:cNvPr id="36" name="Rectangle: Rounded Corners 35">
            <a:extLst>
              <a:ext uri="{FF2B5EF4-FFF2-40B4-BE49-F238E27FC236}">
                <a16:creationId xmlns:a16="http://schemas.microsoft.com/office/drawing/2014/main" id="{68116944-74ED-4427-951B-F447BC06F063}"/>
              </a:ext>
            </a:extLst>
          </p:cNvPr>
          <p:cNvSpPr/>
          <p:nvPr/>
        </p:nvSpPr>
        <p:spPr>
          <a:xfrm>
            <a:off x="1305790" y="5150670"/>
            <a:ext cx="730823" cy="456334"/>
          </a:xfrm>
          <a:prstGeom prst="round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2000" b="1">
                <a:solidFill>
                  <a:srgbClr val="000000"/>
                </a:solidFill>
              </a:rPr>
              <a:t>S</a:t>
            </a:r>
            <a:endParaRPr lang="vi-VN" sz="2000" b="1">
              <a:solidFill>
                <a:srgbClr val="000000"/>
              </a:solidFill>
            </a:endParaRPr>
          </a:p>
        </p:txBody>
      </p:sp>
      <p:sp>
        <p:nvSpPr>
          <p:cNvPr id="39" name="Rectangle: Rounded Corners 38">
            <a:extLst>
              <a:ext uri="{FF2B5EF4-FFF2-40B4-BE49-F238E27FC236}">
                <a16:creationId xmlns:a16="http://schemas.microsoft.com/office/drawing/2014/main" id="{FF72DDF8-0BA8-4988-ADF2-02EC79AAEE17}"/>
              </a:ext>
            </a:extLst>
          </p:cNvPr>
          <p:cNvSpPr/>
          <p:nvPr/>
        </p:nvSpPr>
        <p:spPr>
          <a:xfrm>
            <a:off x="5410200" y="4236148"/>
            <a:ext cx="730823" cy="456334"/>
          </a:xfrm>
          <a:prstGeom prst="round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2000" b="1">
                <a:solidFill>
                  <a:srgbClr val="000000"/>
                </a:solidFill>
              </a:rPr>
              <a:t>S</a:t>
            </a:r>
            <a:endParaRPr lang="vi-VN" sz="2000" b="1">
              <a:solidFill>
                <a:srgbClr val="000000"/>
              </a:solidFill>
            </a:endParaRPr>
          </a:p>
        </p:txBody>
      </p:sp>
      <p:cxnSp>
        <p:nvCxnSpPr>
          <p:cNvPr id="62" name="Straight Arrow Connector 61">
            <a:extLst>
              <a:ext uri="{FF2B5EF4-FFF2-40B4-BE49-F238E27FC236}">
                <a16:creationId xmlns:a16="http://schemas.microsoft.com/office/drawing/2014/main" id="{1CEC1D57-4102-41B3-A227-8746421BECDE}"/>
              </a:ext>
            </a:extLst>
          </p:cNvPr>
          <p:cNvCxnSpPr>
            <a:cxnSpLocks/>
            <a:stCxn id="53" idx="6"/>
          </p:cNvCxnSpPr>
          <p:nvPr/>
        </p:nvCxnSpPr>
        <p:spPr>
          <a:xfrm>
            <a:off x="8560375" y="4735838"/>
            <a:ext cx="381000" cy="0"/>
          </a:xfrm>
          <a:prstGeom prst="straightConnector1">
            <a:avLst/>
          </a:prstGeom>
          <a:noFill/>
          <a:ln w="28575" cap="flat" cmpd="sng" algn="ctr">
            <a:solidFill>
              <a:srgbClr val="000000"/>
            </a:solidFill>
            <a:prstDash val="solid"/>
            <a:tailEnd type="arrow"/>
          </a:ln>
          <a:effectLst/>
        </p:spPr>
      </p:cxnSp>
      <p:sp>
        <p:nvSpPr>
          <p:cNvPr id="68" name="TextBox 67">
            <a:extLst>
              <a:ext uri="{FF2B5EF4-FFF2-40B4-BE49-F238E27FC236}">
                <a16:creationId xmlns:a16="http://schemas.microsoft.com/office/drawing/2014/main" id="{A34B702E-7D62-499D-9A66-E8489F24BCFD}"/>
              </a:ext>
            </a:extLst>
          </p:cNvPr>
          <p:cNvSpPr txBox="1"/>
          <p:nvPr/>
        </p:nvSpPr>
        <p:spPr>
          <a:xfrm>
            <a:off x="8686800" y="4324290"/>
            <a:ext cx="523010" cy="400110"/>
          </a:xfrm>
          <a:prstGeom prst="rect">
            <a:avLst/>
          </a:prstGeom>
          <a:noFill/>
        </p:spPr>
        <p:txBody>
          <a:bodyPr wrap="square" rtlCol="0">
            <a:spAutoFit/>
          </a:bodyPr>
          <a:lstStyle/>
          <a:p>
            <a:pPr fontAlgn="auto">
              <a:spcBef>
                <a:spcPts val="0"/>
              </a:spcBef>
              <a:spcAft>
                <a:spcPts val="0"/>
              </a:spcAft>
            </a:pPr>
            <a:r>
              <a:rPr lang="en-GB" sz="2000" b="1">
                <a:solidFill>
                  <a:srgbClr val="000000"/>
                </a:solidFill>
                <a:latin typeface="Arial"/>
                <a:cs typeface="+mn-cs"/>
              </a:rPr>
              <a:t>m</a:t>
            </a:r>
          </a:p>
        </p:txBody>
      </p:sp>
      <p:sp>
        <p:nvSpPr>
          <p:cNvPr id="38" name="Rectangle: Rounded Corners 37">
            <a:extLst>
              <a:ext uri="{FF2B5EF4-FFF2-40B4-BE49-F238E27FC236}">
                <a16:creationId xmlns:a16="http://schemas.microsoft.com/office/drawing/2014/main" id="{675C01A0-59D3-4013-9AFC-E6C8C62DD876}"/>
              </a:ext>
            </a:extLst>
          </p:cNvPr>
          <p:cNvSpPr/>
          <p:nvPr/>
        </p:nvSpPr>
        <p:spPr>
          <a:xfrm>
            <a:off x="5247267" y="3593058"/>
            <a:ext cx="2271125" cy="1975382"/>
          </a:xfrm>
          <a:prstGeom prst="roundRect">
            <a:avLst/>
          </a:prstGeom>
          <a:noFill/>
          <a:ln>
            <a:solidFill>
              <a:schemeClr val="tx1"/>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41" name="TextBox 40">
            <a:extLst>
              <a:ext uri="{FF2B5EF4-FFF2-40B4-BE49-F238E27FC236}">
                <a16:creationId xmlns:a16="http://schemas.microsoft.com/office/drawing/2014/main" id="{61E9F6C9-1DA7-4F9F-882F-FF592840DD64}"/>
              </a:ext>
            </a:extLst>
          </p:cNvPr>
          <p:cNvSpPr txBox="1"/>
          <p:nvPr/>
        </p:nvSpPr>
        <p:spPr>
          <a:xfrm>
            <a:off x="5384079" y="5574257"/>
            <a:ext cx="1904102" cy="400110"/>
          </a:xfrm>
          <a:prstGeom prst="rect">
            <a:avLst/>
          </a:prstGeom>
          <a:noFill/>
        </p:spPr>
        <p:txBody>
          <a:bodyPr wrap="square" rtlCol="0">
            <a:spAutoFit/>
          </a:bodyPr>
          <a:lstStyle/>
          <a:p>
            <a:pPr algn="ctr"/>
            <a:r>
              <a:rPr lang="en-GB" sz="2000" b="1">
                <a:solidFill>
                  <a:srgbClr val="000000"/>
                </a:solidFill>
                <a:cs typeface="Arial" charset="0"/>
              </a:rPr>
              <a:t>V(k</a:t>
            </a:r>
            <a:r>
              <a:rPr lang="en-GB" sz="2000" b="1" baseline="-25000">
                <a:solidFill>
                  <a:srgbClr val="000000"/>
                </a:solidFill>
                <a:cs typeface="Arial" charset="0"/>
              </a:rPr>
              <a:t>1</a:t>
            </a:r>
            <a:r>
              <a:rPr lang="en-GB" sz="2000" b="1">
                <a:solidFill>
                  <a:srgbClr val="000000"/>
                </a:solidFill>
                <a:cs typeface="Arial" charset="0"/>
              </a:rPr>
              <a:t>, c’, t’)</a:t>
            </a:r>
          </a:p>
        </p:txBody>
      </p:sp>
      <p:sp>
        <p:nvSpPr>
          <p:cNvPr id="3" name="Rectangle 2">
            <a:extLst>
              <a:ext uri="{FF2B5EF4-FFF2-40B4-BE49-F238E27FC236}">
                <a16:creationId xmlns:a16="http://schemas.microsoft.com/office/drawing/2014/main" id="{BD3D6FDF-123F-EE0C-D7B3-4A5D4596378B}"/>
              </a:ext>
            </a:extLst>
          </p:cNvPr>
          <p:cNvSpPr/>
          <p:nvPr/>
        </p:nvSpPr>
        <p:spPr>
          <a:xfrm>
            <a:off x="2774374" y="2047884"/>
            <a:ext cx="533400" cy="391391"/>
          </a:xfrm>
          <a:prstGeom prst="rect">
            <a:avLst/>
          </a:prstGeom>
          <a:solidFill>
            <a:srgbClr val="00B050"/>
          </a:solidFill>
          <a:ln w="3175" cap="flat" cmpd="sng" algn="ctr">
            <a:solidFill>
              <a:srgbClr val="292934"/>
            </a:solidFill>
            <a:prstDash val="solid"/>
          </a:ln>
          <a:effectLst/>
        </p:spPr>
        <p:txBody>
          <a:bodyPr rtlCol="0" anchor="ctr"/>
          <a:lstStyle/>
          <a:p>
            <a:pPr algn="ctr">
              <a:defRPr/>
            </a:pPr>
            <a:r>
              <a:rPr lang="en-GB" sz="2400" b="1" kern="0">
                <a:solidFill>
                  <a:srgbClr val="000000"/>
                </a:solidFill>
                <a:cs typeface="Arial" charset="0"/>
              </a:rPr>
              <a:t>t</a:t>
            </a:r>
          </a:p>
        </p:txBody>
      </p:sp>
      <p:sp>
        <p:nvSpPr>
          <p:cNvPr id="5" name="Rectangle 4">
            <a:extLst>
              <a:ext uri="{FF2B5EF4-FFF2-40B4-BE49-F238E27FC236}">
                <a16:creationId xmlns:a16="http://schemas.microsoft.com/office/drawing/2014/main" id="{E8494345-2B7C-58AA-3026-981D6057A604}"/>
              </a:ext>
            </a:extLst>
          </p:cNvPr>
          <p:cNvSpPr/>
          <p:nvPr/>
        </p:nvSpPr>
        <p:spPr>
          <a:xfrm>
            <a:off x="304800" y="1543985"/>
            <a:ext cx="561109" cy="613063"/>
          </a:xfrm>
          <a:prstGeom prst="rect">
            <a:avLst/>
          </a:prstGeom>
          <a:solidFill>
            <a:srgbClr val="FFCC29"/>
          </a:solidFill>
          <a:ln w="3175" cap="flat" cmpd="sng" algn="ctr">
            <a:solidFill>
              <a:srgbClr val="292934"/>
            </a:solidFill>
            <a:prstDash val="solid"/>
          </a:ln>
          <a:effectLst/>
        </p:spPr>
        <p:txBody>
          <a:bodyPr rtlCol="0" anchor="ctr"/>
          <a:lstStyle/>
          <a:p>
            <a:pPr algn="ctr">
              <a:defRPr/>
            </a:pPr>
            <a:r>
              <a:rPr lang="en-GB" sz="2400" b="1" kern="0">
                <a:solidFill>
                  <a:srgbClr val="000000"/>
                </a:solidFill>
                <a:cs typeface="Arial" charset="0"/>
              </a:rPr>
              <a:t>m</a:t>
            </a:r>
          </a:p>
        </p:txBody>
      </p:sp>
      <p:cxnSp>
        <p:nvCxnSpPr>
          <p:cNvPr id="6" name="Elbow Connector 206">
            <a:extLst>
              <a:ext uri="{FF2B5EF4-FFF2-40B4-BE49-F238E27FC236}">
                <a16:creationId xmlns:a16="http://schemas.microsoft.com/office/drawing/2014/main" id="{EC009538-0025-6867-9598-A0147C94B984}"/>
              </a:ext>
            </a:extLst>
          </p:cNvPr>
          <p:cNvCxnSpPr>
            <a:cxnSpLocks/>
            <a:stCxn id="5" idx="2"/>
            <a:endCxn id="32" idx="1"/>
          </p:cNvCxnSpPr>
          <p:nvPr/>
        </p:nvCxnSpPr>
        <p:spPr>
          <a:xfrm rot="16200000" flipH="1">
            <a:off x="673573" y="2068830"/>
            <a:ext cx="336187" cy="512622"/>
          </a:xfrm>
          <a:prstGeom prst="bentConnector2">
            <a:avLst/>
          </a:prstGeom>
          <a:noFill/>
          <a:ln w="28575" cap="flat" cmpd="sng" algn="ctr">
            <a:solidFill>
              <a:srgbClr val="000000"/>
            </a:solidFill>
            <a:prstDash val="solid"/>
            <a:tailEnd type="arrow"/>
          </a:ln>
          <a:effectLst/>
        </p:spPr>
      </p:cxnSp>
      <p:cxnSp>
        <p:nvCxnSpPr>
          <p:cNvPr id="7" name="Straight Arrow Connector 6">
            <a:extLst>
              <a:ext uri="{FF2B5EF4-FFF2-40B4-BE49-F238E27FC236}">
                <a16:creationId xmlns:a16="http://schemas.microsoft.com/office/drawing/2014/main" id="{FDE25E14-B44F-4F36-7D6C-6A38BDD6A8F5}"/>
              </a:ext>
            </a:extLst>
          </p:cNvPr>
          <p:cNvCxnSpPr/>
          <p:nvPr/>
        </p:nvCxnSpPr>
        <p:spPr>
          <a:xfrm>
            <a:off x="865909" y="1776049"/>
            <a:ext cx="581892" cy="0"/>
          </a:xfrm>
          <a:prstGeom prst="straightConnector1">
            <a:avLst/>
          </a:prstGeom>
          <a:noFill/>
          <a:ln w="28575" cap="flat" cmpd="sng" algn="ctr">
            <a:solidFill>
              <a:srgbClr val="000000"/>
            </a:solidFill>
            <a:prstDash val="solid"/>
            <a:tailEnd type="arrow"/>
          </a:ln>
          <a:effectLst/>
        </p:spPr>
      </p:cxnSp>
      <p:cxnSp>
        <p:nvCxnSpPr>
          <p:cNvPr id="8" name="Straight Arrow Connector 7">
            <a:extLst>
              <a:ext uri="{FF2B5EF4-FFF2-40B4-BE49-F238E27FC236}">
                <a16:creationId xmlns:a16="http://schemas.microsoft.com/office/drawing/2014/main" id="{E36921DF-81D0-E58D-E857-E4349BBC4AE8}"/>
              </a:ext>
            </a:extLst>
          </p:cNvPr>
          <p:cNvCxnSpPr>
            <a:stCxn id="13" idx="6"/>
          </p:cNvCxnSpPr>
          <p:nvPr/>
        </p:nvCxnSpPr>
        <p:spPr>
          <a:xfrm flipV="1">
            <a:off x="1816100" y="1799429"/>
            <a:ext cx="241300" cy="5256"/>
          </a:xfrm>
          <a:prstGeom prst="straightConnector1">
            <a:avLst/>
          </a:prstGeom>
          <a:noFill/>
          <a:ln w="28575" cap="flat" cmpd="sng" algn="ctr">
            <a:solidFill>
              <a:srgbClr val="000000"/>
            </a:solidFill>
            <a:prstDash val="solid"/>
            <a:tailEnd type="arrow"/>
          </a:ln>
          <a:effectLst/>
        </p:spPr>
      </p:cxnSp>
      <p:cxnSp>
        <p:nvCxnSpPr>
          <p:cNvPr id="9" name="Straight Arrow Connector 8">
            <a:extLst>
              <a:ext uri="{FF2B5EF4-FFF2-40B4-BE49-F238E27FC236}">
                <a16:creationId xmlns:a16="http://schemas.microsoft.com/office/drawing/2014/main" id="{3FE463C2-2391-7891-5DAF-6CDFFEA61CEF}"/>
              </a:ext>
            </a:extLst>
          </p:cNvPr>
          <p:cNvCxnSpPr/>
          <p:nvPr/>
        </p:nvCxnSpPr>
        <p:spPr>
          <a:xfrm flipV="1">
            <a:off x="2431473" y="1792623"/>
            <a:ext cx="342901" cy="1"/>
          </a:xfrm>
          <a:prstGeom prst="straightConnector1">
            <a:avLst/>
          </a:prstGeom>
          <a:noFill/>
          <a:ln w="28575" cap="flat" cmpd="sng" algn="ctr">
            <a:solidFill>
              <a:srgbClr val="000000"/>
            </a:solidFill>
            <a:prstDash val="solid"/>
            <a:tailEnd type="arrow"/>
          </a:ln>
          <a:effectLst/>
        </p:spPr>
      </p:cxnSp>
      <p:sp>
        <p:nvSpPr>
          <p:cNvPr id="10" name="Rounded Rectangle 211">
            <a:extLst>
              <a:ext uri="{FF2B5EF4-FFF2-40B4-BE49-F238E27FC236}">
                <a16:creationId xmlns:a16="http://schemas.microsoft.com/office/drawing/2014/main" id="{AC7A4D42-EBFF-5462-F579-BD10048C0ED0}"/>
              </a:ext>
            </a:extLst>
          </p:cNvPr>
          <p:cNvSpPr/>
          <p:nvPr/>
        </p:nvSpPr>
        <p:spPr>
          <a:xfrm>
            <a:off x="7467600" y="1223538"/>
            <a:ext cx="914400" cy="1305791"/>
          </a:xfrm>
          <a:prstGeom prst="roundRect">
            <a:avLst/>
          </a:prstGeom>
          <a:solidFill>
            <a:srgbClr val="4BD0FF"/>
          </a:solidFill>
          <a:ln w="3175" cap="flat" cmpd="sng" algn="ctr">
            <a:solidFill>
              <a:srgbClr val="000000"/>
            </a:solidFill>
            <a:prstDash val="solid"/>
          </a:ln>
          <a:effectLst/>
        </p:spPr>
        <p:txBody>
          <a:bodyPr rtlCol="0" anchor="ctr"/>
          <a:lstStyle/>
          <a:p>
            <a:pPr algn="ctr">
              <a:defRPr/>
            </a:pPr>
            <a:r>
              <a:rPr lang="en-GB" sz="2000" b="1" kern="0">
                <a:solidFill>
                  <a:srgbClr val="292934"/>
                </a:solidFill>
                <a:cs typeface="Arial" charset="0"/>
              </a:rPr>
              <a:t>So</a:t>
            </a:r>
          </a:p>
          <a:p>
            <a:pPr algn="ctr">
              <a:defRPr/>
            </a:pPr>
            <a:r>
              <a:rPr lang="en-GB" sz="2000" b="1" kern="0">
                <a:solidFill>
                  <a:srgbClr val="292934"/>
                </a:solidFill>
                <a:cs typeface="Arial" charset="0"/>
              </a:rPr>
              <a:t>sánh</a:t>
            </a:r>
          </a:p>
        </p:txBody>
      </p:sp>
      <p:cxnSp>
        <p:nvCxnSpPr>
          <p:cNvPr id="11" name="Elbow Connector 212">
            <a:extLst>
              <a:ext uri="{FF2B5EF4-FFF2-40B4-BE49-F238E27FC236}">
                <a16:creationId xmlns:a16="http://schemas.microsoft.com/office/drawing/2014/main" id="{F6656315-95AD-E29A-F1BA-5DE3038F06BC}"/>
              </a:ext>
            </a:extLst>
          </p:cNvPr>
          <p:cNvCxnSpPr>
            <a:stCxn id="26" idx="3"/>
          </p:cNvCxnSpPr>
          <p:nvPr/>
        </p:nvCxnSpPr>
        <p:spPr>
          <a:xfrm flipV="1">
            <a:off x="5230089" y="2243579"/>
            <a:ext cx="2237511" cy="1"/>
          </a:xfrm>
          <a:prstGeom prst="bentConnector3">
            <a:avLst>
              <a:gd name="adj1" fmla="val 50000"/>
            </a:avLst>
          </a:prstGeom>
          <a:noFill/>
          <a:ln w="28575" cap="flat" cmpd="sng" algn="ctr">
            <a:solidFill>
              <a:srgbClr val="000000"/>
            </a:solidFill>
            <a:prstDash val="solid"/>
            <a:tailEnd type="arrow"/>
          </a:ln>
          <a:effectLst/>
        </p:spPr>
      </p:cxnSp>
      <p:sp>
        <p:nvSpPr>
          <p:cNvPr id="12" name="Rectangle 11">
            <a:extLst>
              <a:ext uri="{FF2B5EF4-FFF2-40B4-BE49-F238E27FC236}">
                <a16:creationId xmlns:a16="http://schemas.microsoft.com/office/drawing/2014/main" id="{45D5C274-9FF3-8ED3-4AFC-EC4616C47997}"/>
              </a:ext>
            </a:extLst>
          </p:cNvPr>
          <p:cNvSpPr/>
          <p:nvPr/>
        </p:nvSpPr>
        <p:spPr>
          <a:xfrm>
            <a:off x="2774374" y="1438344"/>
            <a:ext cx="533400" cy="613062"/>
          </a:xfrm>
          <a:prstGeom prst="rect">
            <a:avLst/>
          </a:prstGeom>
          <a:pattFill prst="pct60">
            <a:fgClr>
              <a:srgbClr val="F60000"/>
            </a:fgClr>
            <a:bgClr>
              <a:srgbClr val="FFFFFF"/>
            </a:bgClr>
          </a:pattFill>
          <a:ln w="3175" cap="flat" cmpd="sng" algn="ctr">
            <a:solidFill>
              <a:srgbClr val="292934"/>
            </a:solidFill>
            <a:prstDash val="solid"/>
          </a:ln>
          <a:effectLst/>
        </p:spPr>
        <p:txBody>
          <a:bodyPr rtlCol="0" anchor="ctr"/>
          <a:lstStyle/>
          <a:p>
            <a:pPr algn="ctr">
              <a:defRPr/>
            </a:pPr>
            <a:endParaRPr lang="en-GB" sz="2400" b="1" kern="0">
              <a:solidFill>
                <a:srgbClr val="000000"/>
              </a:solidFill>
              <a:cs typeface="Arial" charset="0"/>
            </a:endParaRPr>
          </a:p>
        </p:txBody>
      </p:sp>
      <p:sp>
        <p:nvSpPr>
          <p:cNvPr id="13" name="Oval 12">
            <a:extLst>
              <a:ext uri="{FF2B5EF4-FFF2-40B4-BE49-F238E27FC236}">
                <a16:creationId xmlns:a16="http://schemas.microsoft.com/office/drawing/2014/main" id="{170491A8-618A-AA17-DF01-F80471F5CC5C}"/>
              </a:ext>
            </a:extLst>
          </p:cNvPr>
          <p:cNvSpPr/>
          <p:nvPr/>
        </p:nvSpPr>
        <p:spPr>
          <a:xfrm>
            <a:off x="1435100" y="1614185"/>
            <a:ext cx="381000" cy="381000"/>
          </a:xfrm>
          <a:prstGeom prst="ellipse">
            <a:avLst/>
          </a:prstGeom>
          <a:noFill/>
          <a:ln w="3175" cap="flat" cmpd="sng" algn="ctr">
            <a:solidFill>
              <a:srgbClr val="000000"/>
            </a:solidFill>
            <a:prstDash val="solid"/>
          </a:ln>
          <a:effectLst/>
        </p:spPr>
        <p:txBody>
          <a:bodyPr rtlCol="0" anchor="ctr"/>
          <a:lstStyle/>
          <a:p>
            <a:pPr algn="ctr">
              <a:defRPr/>
            </a:pPr>
            <a:r>
              <a:rPr lang="en-GB" sz="2000" b="1" kern="0">
                <a:solidFill>
                  <a:srgbClr val="000000"/>
                </a:solidFill>
                <a:cs typeface="Arial" charset="0"/>
              </a:rPr>
              <a:t>E</a:t>
            </a:r>
            <a:endParaRPr lang="en-GB" b="1" kern="0">
              <a:solidFill>
                <a:srgbClr val="000000"/>
              </a:solidFill>
              <a:cs typeface="Arial" charset="0"/>
            </a:endParaRPr>
          </a:p>
        </p:txBody>
      </p:sp>
      <p:sp>
        <p:nvSpPr>
          <p:cNvPr id="14" name="Rectangle 13">
            <a:extLst>
              <a:ext uri="{FF2B5EF4-FFF2-40B4-BE49-F238E27FC236}">
                <a16:creationId xmlns:a16="http://schemas.microsoft.com/office/drawing/2014/main" id="{749C5B58-4DEB-B012-58F2-E29B80EB2D80}"/>
              </a:ext>
            </a:extLst>
          </p:cNvPr>
          <p:cNvSpPr/>
          <p:nvPr/>
        </p:nvSpPr>
        <p:spPr>
          <a:xfrm>
            <a:off x="4696689" y="1438344"/>
            <a:ext cx="533400" cy="678872"/>
          </a:xfrm>
          <a:prstGeom prst="rect">
            <a:avLst/>
          </a:prstGeom>
          <a:pattFill prst="zigZag">
            <a:fgClr>
              <a:srgbClr val="F60000"/>
            </a:fgClr>
            <a:bgClr>
              <a:srgbClr val="FFFFFF"/>
            </a:bgClr>
          </a:pattFill>
          <a:ln w="3175" cap="flat" cmpd="sng" algn="ctr">
            <a:solidFill>
              <a:srgbClr val="292934"/>
            </a:solidFill>
            <a:prstDash val="solid"/>
          </a:ln>
          <a:effectLst/>
        </p:spPr>
        <p:txBody>
          <a:bodyPr rtlCol="0" anchor="ctr"/>
          <a:lstStyle/>
          <a:p>
            <a:pPr algn="ctr">
              <a:defRPr/>
            </a:pPr>
            <a:endParaRPr lang="en-GB" sz="2400" b="1" kern="0">
              <a:solidFill>
                <a:srgbClr val="000000"/>
              </a:solidFill>
              <a:cs typeface="Arial" charset="0"/>
            </a:endParaRPr>
          </a:p>
        </p:txBody>
      </p:sp>
      <p:cxnSp>
        <p:nvCxnSpPr>
          <p:cNvPr id="15" name="Straight Arrow Connector 14">
            <a:extLst>
              <a:ext uri="{FF2B5EF4-FFF2-40B4-BE49-F238E27FC236}">
                <a16:creationId xmlns:a16="http://schemas.microsoft.com/office/drawing/2014/main" id="{EFB2B340-0BD5-47E2-6CD0-6EBEE8740658}"/>
              </a:ext>
            </a:extLst>
          </p:cNvPr>
          <p:cNvCxnSpPr/>
          <p:nvPr/>
        </p:nvCxnSpPr>
        <p:spPr>
          <a:xfrm flipV="1">
            <a:off x="5235284" y="1704119"/>
            <a:ext cx="342901" cy="3463"/>
          </a:xfrm>
          <a:prstGeom prst="straightConnector1">
            <a:avLst/>
          </a:prstGeom>
          <a:noFill/>
          <a:ln w="28575" cap="flat" cmpd="sng" algn="ctr">
            <a:solidFill>
              <a:srgbClr val="000000"/>
            </a:solidFill>
            <a:prstDash val="solid"/>
            <a:tailEnd type="arrow"/>
          </a:ln>
          <a:effectLst/>
        </p:spPr>
      </p:cxnSp>
      <p:sp>
        <p:nvSpPr>
          <p:cNvPr id="16" name="Oval 15">
            <a:extLst>
              <a:ext uri="{FF2B5EF4-FFF2-40B4-BE49-F238E27FC236}">
                <a16:creationId xmlns:a16="http://schemas.microsoft.com/office/drawing/2014/main" id="{8DD342CB-61AD-09AC-5C48-F6AA32EB35AB}"/>
              </a:ext>
            </a:extLst>
          </p:cNvPr>
          <p:cNvSpPr/>
          <p:nvPr/>
        </p:nvSpPr>
        <p:spPr>
          <a:xfrm>
            <a:off x="5578185" y="1499765"/>
            <a:ext cx="381000" cy="381000"/>
          </a:xfrm>
          <a:prstGeom prst="ellipse">
            <a:avLst/>
          </a:prstGeom>
          <a:noFill/>
          <a:ln w="3175" cap="flat" cmpd="sng" algn="ctr">
            <a:solidFill>
              <a:srgbClr val="000000"/>
            </a:solidFill>
            <a:prstDash val="solid"/>
          </a:ln>
          <a:effectLst/>
        </p:spPr>
        <p:txBody>
          <a:bodyPr rtlCol="0" anchor="ctr"/>
          <a:lstStyle/>
          <a:p>
            <a:pPr algn="ctr">
              <a:defRPr/>
            </a:pPr>
            <a:r>
              <a:rPr lang="en-GB" sz="2000" b="1" kern="0">
                <a:solidFill>
                  <a:srgbClr val="000000"/>
                </a:solidFill>
                <a:cs typeface="Arial" charset="0"/>
              </a:rPr>
              <a:t>D</a:t>
            </a:r>
            <a:endParaRPr lang="en-GB" b="1" kern="0">
              <a:solidFill>
                <a:srgbClr val="000000"/>
              </a:solidFill>
              <a:cs typeface="Arial" charset="0"/>
            </a:endParaRPr>
          </a:p>
        </p:txBody>
      </p:sp>
      <p:cxnSp>
        <p:nvCxnSpPr>
          <p:cNvPr id="17" name="Straight Arrow Connector 16">
            <a:extLst>
              <a:ext uri="{FF2B5EF4-FFF2-40B4-BE49-F238E27FC236}">
                <a16:creationId xmlns:a16="http://schemas.microsoft.com/office/drawing/2014/main" id="{5C25611D-D520-6DFB-93D7-4E403F84DB0A}"/>
              </a:ext>
            </a:extLst>
          </p:cNvPr>
          <p:cNvCxnSpPr>
            <a:cxnSpLocks/>
            <a:stCxn id="16" idx="6"/>
            <a:endCxn id="33" idx="1"/>
          </p:cNvCxnSpPr>
          <p:nvPr/>
        </p:nvCxnSpPr>
        <p:spPr>
          <a:xfrm>
            <a:off x="5959185" y="1690265"/>
            <a:ext cx="396592" cy="0"/>
          </a:xfrm>
          <a:prstGeom prst="straightConnector1">
            <a:avLst/>
          </a:prstGeom>
          <a:noFill/>
          <a:ln w="28575" cap="flat" cmpd="sng" algn="ctr">
            <a:solidFill>
              <a:srgbClr val="000000"/>
            </a:solidFill>
            <a:prstDash val="solid"/>
            <a:tailEnd type="arrow"/>
          </a:ln>
          <a:effectLst/>
        </p:spPr>
      </p:cxnSp>
      <p:sp>
        <p:nvSpPr>
          <p:cNvPr id="18" name="TextBox 17">
            <a:extLst>
              <a:ext uri="{FF2B5EF4-FFF2-40B4-BE49-F238E27FC236}">
                <a16:creationId xmlns:a16="http://schemas.microsoft.com/office/drawing/2014/main" id="{3CF9DDD9-9D1A-B6B2-6A71-7063586C9466}"/>
              </a:ext>
            </a:extLst>
          </p:cNvPr>
          <p:cNvSpPr txBox="1"/>
          <p:nvPr/>
        </p:nvSpPr>
        <p:spPr>
          <a:xfrm>
            <a:off x="1066800" y="2915585"/>
            <a:ext cx="523010" cy="400110"/>
          </a:xfrm>
          <a:prstGeom prst="rect">
            <a:avLst/>
          </a:prstGeom>
          <a:noFill/>
        </p:spPr>
        <p:txBody>
          <a:bodyPr wrap="square" rtlCol="0">
            <a:spAutoFit/>
          </a:bodyPr>
          <a:lstStyle/>
          <a:p>
            <a:r>
              <a:rPr lang="en-GB" sz="2000" b="1">
                <a:solidFill>
                  <a:srgbClr val="000000"/>
                </a:solidFill>
                <a:cs typeface="Arial" charset="0"/>
              </a:rPr>
              <a:t>k</a:t>
            </a:r>
            <a:r>
              <a:rPr lang="en-GB" sz="2000" b="1" baseline="-25000">
                <a:solidFill>
                  <a:srgbClr val="000000"/>
                </a:solidFill>
                <a:cs typeface="Arial" charset="0"/>
              </a:rPr>
              <a:t>1</a:t>
            </a:r>
            <a:endParaRPr lang="en-GB" sz="2000" b="1">
              <a:solidFill>
                <a:srgbClr val="000000"/>
              </a:solidFill>
              <a:cs typeface="Arial" charset="0"/>
            </a:endParaRPr>
          </a:p>
        </p:txBody>
      </p:sp>
      <p:cxnSp>
        <p:nvCxnSpPr>
          <p:cNvPr id="19" name="Straight Arrow Connector 18">
            <a:extLst>
              <a:ext uri="{FF2B5EF4-FFF2-40B4-BE49-F238E27FC236}">
                <a16:creationId xmlns:a16="http://schemas.microsoft.com/office/drawing/2014/main" id="{83D4EF32-8A17-C6E3-0DAE-31D8ECCB1BCE}"/>
              </a:ext>
            </a:extLst>
          </p:cNvPr>
          <p:cNvCxnSpPr/>
          <p:nvPr/>
        </p:nvCxnSpPr>
        <p:spPr>
          <a:xfrm flipV="1">
            <a:off x="1524000" y="2735476"/>
            <a:ext cx="0" cy="304800"/>
          </a:xfrm>
          <a:prstGeom prst="straightConnector1">
            <a:avLst/>
          </a:prstGeom>
          <a:noFill/>
          <a:ln w="28575" cap="flat" cmpd="sng" algn="ctr">
            <a:solidFill>
              <a:srgbClr val="000000"/>
            </a:solidFill>
            <a:prstDash val="solid"/>
            <a:tailEnd type="arrow"/>
          </a:ln>
          <a:effectLst/>
        </p:spPr>
      </p:cxnSp>
      <p:sp>
        <p:nvSpPr>
          <p:cNvPr id="20" name="TextBox 19">
            <a:extLst>
              <a:ext uri="{FF2B5EF4-FFF2-40B4-BE49-F238E27FC236}">
                <a16:creationId xmlns:a16="http://schemas.microsoft.com/office/drawing/2014/main" id="{05EAF9F0-97C8-5236-5384-AF059D876265}"/>
              </a:ext>
            </a:extLst>
          </p:cNvPr>
          <p:cNvSpPr txBox="1"/>
          <p:nvPr/>
        </p:nvSpPr>
        <p:spPr>
          <a:xfrm>
            <a:off x="6477000" y="801095"/>
            <a:ext cx="523010" cy="400110"/>
          </a:xfrm>
          <a:prstGeom prst="rect">
            <a:avLst/>
          </a:prstGeom>
          <a:noFill/>
        </p:spPr>
        <p:txBody>
          <a:bodyPr wrap="square" rtlCol="0">
            <a:spAutoFit/>
          </a:bodyPr>
          <a:lstStyle/>
          <a:p>
            <a:r>
              <a:rPr lang="en-GB" sz="2000" b="1">
                <a:solidFill>
                  <a:srgbClr val="000000"/>
                </a:solidFill>
                <a:cs typeface="Arial" charset="0"/>
              </a:rPr>
              <a:t>k</a:t>
            </a:r>
            <a:r>
              <a:rPr lang="en-GB" sz="2000" b="1" baseline="-25000">
                <a:solidFill>
                  <a:srgbClr val="000000"/>
                </a:solidFill>
                <a:cs typeface="Arial" charset="0"/>
              </a:rPr>
              <a:t>1</a:t>
            </a:r>
            <a:endParaRPr lang="en-GB" sz="2000" b="1">
              <a:solidFill>
                <a:srgbClr val="000000"/>
              </a:solidFill>
              <a:cs typeface="Arial" charset="0"/>
            </a:endParaRPr>
          </a:p>
        </p:txBody>
      </p:sp>
      <p:cxnSp>
        <p:nvCxnSpPr>
          <p:cNvPr id="21" name="Straight Arrow Connector 20">
            <a:extLst>
              <a:ext uri="{FF2B5EF4-FFF2-40B4-BE49-F238E27FC236}">
                <a16:creationId xmlns:a16="http://schemas.microsoft.com/office/drawing/2014/main" id="{070F762A-1C9E-6B61-BB65-15ABE3E9AFF1}"/>
              </a:ext>
            </a:extLst>
          </p:cNvPr>
          <p:cNvCxnSpPr/>
          <p:nvPr/>
        </p:nvCxnSpPr>
        <p:spPr>
          <a:xfrm>
            <a:off x="1638300" y="1258295"/>
            <a:ext cx="0" cy="304800"/>
          </a:xfrm>
          <a:prstGeom prst="straightConnector1">
            <a:avLst/>
          </a:prstGeom>
          <a:noFill/>
          <a:ln w="28575" cap="flat" cmpd="sng" algn="ctr">
            <a:solidFill>
              <a:srgbClr val="000000"/>
            </a:solidFill>
            <a:prstDash val="solid"/>
            <a:tailEnd type="arrow"/>
          </a:ln>
          <a:effectLst/>
        </p:spPr>
      </p:cxnSp>
      <p:cxnSp>
        <p:nvCxnSpPr>
          <p:cNvPr id="22" name="Straight Arrow Connector 21">
            <a:extLst>
              <a:ext uri="{FF2B5EF4-FFF2-40B4-BE49-F238E27FC236}">
                <a16:creationId xmlns:a16="http://schemas.microsoft.com/office/drawing/2014/main" id="{0B11835E-EAD2-507A-12E3-6C6D519CB0B1}"/>
              </a:ext>
            </a:extLst>
          </p:cNvPr>
          <p:cNvCxnSpPr/>
          <p:nvPr/>
        </p:nvCxnSpPr>
        <p:spPr>
          <a:xfrm>
            <a:off x="6653646" y="1143875"/>
            <a:ext cx="0" cy="304800"/>
          </a:xfrm>
          <a:prstGeom prst="straightConnector1">
            <a:avLst/>
          </a:prstGeom>
          <a:noFill/>
          <a:ln w="28575" cap="flat" cmpd="sng" algn="ctr">
            <a:solidFill>
              <a:srgbClr val="000000"/>
            </a:solidFill>
            <a:prstDash val="solid"/>
            <a:tailEnd type="arrow"/>
          </a:ln>
          <a:effectLst/>
        </p:spPr>
      </p:cxnSp>
      <p:cxnSp>
        <p:nvCxnSpPr>
          <p:cNvPr id="23" name="Straight Arrow Connector 22">
            <a:extLst>
              <a:ext uri="{FF2B5EF4-FFF2-40B4-BE49-F238E27FC236}">
                <a16:creationId xmlns:a16="http://schemas.microsoft.com/office/drawing/2014/main" id="{60AD78D4-93B3-58FC-292E-FF121E7AE99A}"/>
              </a:ext>
            </a:extLst>
          </p:cNvPr>
          <p:cNvCxnSpPr>
            <a:endCxn id="14" idx="1"/>
          </p:cNvCxnSpPr>
          <p:nvPr/>
        </p:nvCxnSpPr>
        <p:spPr>
          <a:xfrm>
            <a:off x="3319896" y="1773636"/>
            <a:ext cx="1376793" cy="4144"/>
          </a:xfrm>
          <a:prstGeom prst="straightConnector1">
            <a:avLst/>
          </a:prstGeom>
          <a:noFill/>
          <a:ln w="28575" cap="flat" cmpd="sng" algn="ctr">
            <a:solidFill>
              <a:srgbClr val="000000"/>
            </a:solidFill>
            <a:prstDash val="solid"/>
            <a:tailEnd type="arrow"/>
          </a:ln>
          <a:effectLst/>
        </p:spPr>
      </p:cxnSp>
      <p:sp>
        <p:nvSpPr>
          <p:cNvPr id="24" name="TextBox 23">
            <a:extLst>
              <a:ext uri="{FF2B5EF4-FFF2-40B4-BE49-F238E27FC236}">
                <a16:creationId xmlns:a16="http://schemas.microsoft.com/office/drawing/2014/main" id="{ED5E363C-CA9D-B0FE-D03B-B60509E3A41E}"/>
              </a:ext>
            </a:extLst>
          </p:cNvPr>
          <p:cNvSpPr txBox="1"/>
          <p:nvPr/>
        </p:nvSpPr>
        <p:spPr>
          <a:xfrm>
            <a:off x="304801" y="3200400"/>
            <a:ext cx="8001000" cy="400110"/>
          </a:xfrm>
          <a:prstGeom prst="rect">
            <a:avLst/>
          </a:prstGeom>
          <a:noFill/>
        </p:spPr>
        <p:txBody>
          <a:bodyPr wrap="square" rtlCol="0">
            <a:spAutoFit/>
          </a:bodyPr>
          <a:lstStyle/>
          <a:p>
            <a:pPr algn="ctr"/>
            <a:r>
              <a:rPr lang="en-GB" sz="2000" i="1">
                <a:solidFill>
                  <a:srgbClr val="000000"/>
                </a:solidFill>
                <a:cs typeface="Arial" charset="0"/>
              </a:rPr>
              <a:t>b) Encrypt-and-MAC (SSH)</a:t>
            </a:r>
          </a:p>
        </p:txBody>
      </p:sp>
      <p:sp>
        <p:nvSpPr>
          <p:cNvPr id="25" name="Oval 24">
            <a:extLst>
              <a:ext uri="{FF2B5EF4-FFF2-40B4-BE49-F238E27FC236}">
                <a16:creationId xmlns:a16="http://schemas.microsoft.com/office/drawing/2014/main" id="{5A1549FB-03DC-7E27-1FC2-AC6E55DD7810}"/>
              </a:ext>
            </a:extLst>
          </p:cNvPr>
          <p:cNvSpPr/>
          <p:nvPr/>
        </p:nvSpPr>
        <p:spPr>
          <a:xfrm>
            <a:off x="2050473" y="1602123"/>
            <a:ext cx="381000" cy="381000"/>
          </a:xfrm>
          <a:prstGeom prst="ellipse">
            <a:avLst/>
          </a:prstGeom>
          <a:noFill/>
          <a:ln w="3175" cap="flat" cmpd="sng" algn="ctr">
            <a:solidFill>
              <a:srgbClr val="000000"/>
            </a:solidFill>
            <a:prstDash val="solid"/>
          </a:ln>
          <a:effectLst/>
        </p:spPr>
        <p:txBody>
          <a:bodyPr lIns="0" rIns="0" rtlCol="0" anchor="ctr"/>
          <a:lstStyle/>
          <a:p>
            <a:pPr algn="ctr">
              <a:defRPr/>
            </a:pPr>
            <a:r>
              <a:rPr lang="en-GB" sz="2000" b="1" kern="0">
                <a:solidFill>
                  <a:srgbClr val="000000"/>
                </a:solidFill>
                <a:cs typeface="Arial" charset="0"/>
              </a:rPr>
              <a:t>||</a:t>
            </a:r>
            <a:endParaRPr lang="en-GB" b="1" kern="0">
              <a:solidFill>
                <a:srgbClr val="000000"/>
              </a:solidFill>
              <a:cs typeface="Arial" charset="0"/>
            </a:endParaRPr>
          </a:p>
        </p:txBody>
      </p:sp>
      <p:sp>
        <p:nvSpPr>
          <p:cNvPr id="26" name="Rectangle 25">
            <a:extLst>
              <a:ext uri="{FF2B5EF4-FFF2-40B4-BE49-F238E27FC236}">
                <a16:creationId xmlns:a16="http://schemas.microsoft.com/office/drawing/2014/main" id="{ECDBCCEB-7461-0409-EBDE-74435E61F7B8}"/>
              </a:ext>
            </a:extLst>
          </p:cNvPr>
          <p:cNvSpPr/>
          <p:nvPr/>
        </p:nvSpPr>
        <p:spPr>
          <a:xfrm>
            <a:off x="4696689" y="2047884"/>
            <a:ext cx="533400" cy="391391"/>
          </a:xfrm>
          <a:prstGeom prst="rect">
            <a:avLst/>
          </a:prstGeom>
          <a:solidFill>
            <a:srgbClr val="00B050"/>
          </a:solidFill>
          <a:ln w="3175" cap="flat" cmpd="sng" algn="ctr">
            <a:solidFill>
              <a:srgbClr val="292934"/>
            </a:solidFill>
            <a:prstDash val="solid"/>
          </a:ln>
          <a:effectLst/>
        </p:spPr>
        <p:txBody>
          <a:bodyPr rtlCol="0" anchor="ctr"/>
          <a:lstStyle/>
          <a:p>
            <a:pPr algn="ctr">
              <a:defRPr/>
            </a:pPr>
            <a:r>
              <a:rPr lang="en-GB" sz="2400" b="1" kern="0">
                <a:solidFill>
                  <a:srgbClr val="000000"/>
                </a:solidFill>
                <a:cs typeface="Arial" charset="0"/>
              </a:rPr>
              <a:t>t’</a:t>
            </a:r>
          </a:p>
        </p:txBody>
      </p:sp>
      <p:cxnSp>
        <p:nvCxnSpPr>
          <p:cNvPr id="27" name="Elbow Connector 228">
            <a:extLst>
              <a:ext uri="{FF2B5EF4-FFF2-40B4-BE49-F238E27FC236}">
                <a16:creationId xmlns:a16="http://schemas.microsoft.com/office/drawing/2014/main" id="{3744B35F-034E-1BC0-E4B0-76D030985BF9}"/>
              </a:ext>
            </a:extLst>
          </p:cNvPr>
          <p:cNvCxnSpPr>
            <a:cxnSpLocks/>
            <a:endCxn id="25" idx="4"/>
          </p:cNvCxnSpPr>
          <p:nvPr/>
        </p:nvCxnSpPr>
        <p:spPr>
          <a:xfrm flipV="1">
            <a:off x="1822450" y="1983123"/>
            <a:ext cx="418523" cy="529007"/>
          </a:xfrm>
          <a:prstGeom prst="bentConnector2">
            <a:avLst/>
          </a:prstGeom>
          <a:noFill/>
          <a:ln w="28575" cap="flat" cmpd="sng" algn="ctr">
            <a:solidFill>
              <a:srgbClr val="000000"/>
            </a:solidFill>
            <a:prstDash val="solid"/>
            <a:tailEnd type="arrow"/>
          </a:ln>
          <a:effectLst/>
        </p:spPr>
      </p:cxnSp>
      <p:cxnSp>
        <p:nvCxnSpPr>
          <p:cNvPr id="28" name="Straight Arrow Connector 27">
            <a:extLst>
              <a:ext uri="{FF2B5EF4-FFF2-40B4-BE49-F238E27FC236}">
                <a16:creationId xmlns:a16="http://schemas.microsoft.com/office/drawing/2014/main" id="{87760CDB-EAA3-989F-C7E4-1B37B664FD60}"/>
              </a:ext>
            </a:extLst>
          </p:cNvPr>
          <p:cNvCxnSpPr>
            <a:endCxn id="16" idx="0"/>
          </p:cNvCxnSpPr>
          <p:nvPr/>
        </p:nvCxnSpPr>
        <p:spPr>
          <a:xfrm flipH="1">
            <a:off x="5768685" y="1096220"/>
            <a:ext cx="6927" cy="403545"/>
          </a:xfrm>
          <a:prstGeom prst="straightConnector1">
            <a:avLst/>
          </a:prstGeom>
          <a:noFill/>
          <a:ln w="28575" cap="flat" cmpd="sng" algn="ctr">
            <a:solidFill>
              <a:srgbClr val="000000"/>
            </a:solidFill>
            <a:prstDash val="solid"/>
            <a:tailEnd type="arrow"/>
          </a:ln>
          <a:effectLst/>
        </p:spPr>
      </p:cxnSp>
      <p:sp>
        <p:nvSpPr>
          <p:cNvPr id="29" name="TextBox 28">
            <a:extLst>
              <a:ext uri="{FF2B5EF4-FFF2-40B4-BE49-F238E27FC236}">
                <a16:creationId xmlns:a16="http://schemas.microsoft.com/office/drawing/2014/main" id="{8C04C1EA-F00D-110D-5DFB-1CB8DF303888}"/>
              </a:ext>
            </a:extLst>
          </p:cNvPr>
          <p:cNvSpPr txBox="1"/>
          <p:nvPr/>
        </p:nvSpPr>
        <p:spPr>
          <a:xfrm>
            <a:off x="5725390" y="801095"/>
            <a:ext cx="523010" cy="400110"/>
          </a:xfrm>
          <a:prstGeom prst="rect">
            <a:avLst/>
          </a:prstGeom>
          <a:noFill/>
        </p:spPr>
        <p:txBody>
          <a:bodyPr wrap="square" rtlCol="0">
            <a:spAutoFit/>
          </a:bodyPr>
          <a:lstStyle/>
          <a:p>
            <a:r>
              <a:rPr lang="en-GB" sz="2000" b="1">
                <a:solidFill>
                  <a:srgbClr val="000000"/>
                </a:solidFill>
                <a:cs typeface="Arial" charset="0"/>
              </a:rPr>
              <a:t>k</a:t>
            </a:r>
            <a:r>
              <a:rPr lang="en-GB" sz="2000" b="1" baseline="-25000">
                <a:solidFill>
                  <a:srgbClr val="000000"/>
                </a:solidFill>
                <a:cs typeface="Arial" charset="0"/>
              </a:rPr>
              <a:t>2</a:t>
            </a:r>
            <a:endParaRPr lang="en-GB" sz="2000" b="1">
              <a:solidFill>
                <a:srgbClr val="000000"/>
              </a:solidFill>
              <a:cs typeface="Arial" charset="0"/>
            </a:endParaRPr>
          </a:p>
        </p:txBody>
      </p:sp>
      <p:cxnSp>
        <p:nvCxnSpPr>
          <p:cNvPr id="30" name="Straight Arrow Connector 29">
            <a:extLst>
              <a:ext uri="{FF2B5EF4-FFF2-40B4-BE49-F238E27FC236}">
                <a16:creationId xmlns:a16="http://schemas.microsoft.com/office/drawing/2014/main" id="{63C4AB01-AE2D-93B6-57EE-D82A6FCF378A}"/>
              </a:ext>
            </a:extLst>
          </p:cNvPr>
          <p:cNvCxnSpPr>
            <a:cxnSpLocks/>
            <a:stCxn id="33" idx="3"/>
          </p:cNvCxnSpPr>
          <p:nvPr/>
        </p:nvCxnSpPr>
        <p:spPr>
          <a:xfrm>
            <a:off x="7086600" y="1690265"/>
            <a:ext cx="416502" cy="0"/>
          </a:xfrm>
          <a:prstGeom prst="straightConnector1">
            <a:avLst/>
          </a:prstGeom>
          <a:noFill/>
          <a:ln w="28575" cap="flat" cmpd="sng" algn="ctr">
            <a:solidFill>
              <a:srgbClr val="000000"/>
            </a:solidFill>
            <a:prstDash val="solid"/>
            <a:tailEnd type="arrow"/>
          </a:ln>
          <a:effectLst/>
        </p:spPr>
      </p:cxnSp>
      <p:sp>
        <p:nvSpPr>
          <p:cNvPr id="31" name="TextBox 30">
            <a:extLst>
              <a:ext uri="{FF2B5EF4-FFF2-40B4-BE49-F238E27FC236}">
                <a16:creationId xmlns:a16="http://schemas.microsoft.com/office/drawing/2014/main" id="{3E50D4FD-87B8-F362-07B0-253779221709}"/>
              </a:ext>
            </a:extLst>
          </p:cNvPr>
          <p:cNvSpPr txBox="1"/>
          <p:nvPr/>
        </p:nvSpPr>
        <p:spPr>
          <a:xfrm>
            <a:off x="1458190" y="877295"/>
            <a:ext cx="523010" cy="400110"/>
          </a:xfrm>
          <a:prstGeom prst="rect">
            <a:avLst/>
          </a:prstGeom>
          <a:noFill/>
        </p:spPr>
        <p:txBody>
          <a:bodyPr wrap="square" rtlCol="0">
            <a:spAutoFit/>
          </a:bodyPr>
          <a:lstStyle/>
          <a:p>
            <a:r>
              <a:rPr lang="en-GB" sz="2000" b="1">
                <a:solidFill>
                  <a:srgbClr val="000000"/>
                </a:solidFill>
                <a:cs typeface="Arial" charset="0"/>
              </a:rPr>
              <a:t>k</a:t>
            </a:r>
            <a:r>
              <a:rPr lang="en-GB" sz="2000" b="1" baseline="-25000">
                <a:solidFill>
                  <a:srgbClr val="000000"/>
                </a:solidFill>
                <a:cs typeface="Arial" charset="0"/>
              </a:rPr>
              <a:t>2</a:t>
            </a:r>
            <a:endParaRPr lang="en-GB" sz="2000" b="1">
              <a:solidFill>
                <a:srgbClr val="000000"/>
              </a:solidFill>
              <a:cs typeface="Arial" charset="0"/>
            </a:endParaRPr>
          </a:p>
        </p:txBody>
      </p:sp>
      <p:sp>
        <p:nvSpPr>
          <p:cNvPr id="32" name="Rectangle: Rounded Corners 31">
            <a:extLst>
              <a:ext uri="{FF2B5EF4-FFF2-40B4-BE49-F238E27FC236}">
                <a16:creationId xmlns:a16="http://schemas.microsoft.com/office/drawing/2014/main" id="{A2878F7F-4DB2-7027-17F1-85542EE2D3E5}"/>
              </a:ext>
            </a:extLst>
          </p:cNvPr>
          <p:cNvSpPr/>
          <p:nvPr/>
        </p:nvSpPr>
        <p:spPr>
          <a:xfrm>
            <a:off x="1097977" y="2265068"/>
            <a:ext cx="730823" cy="456334"/>
          </a:xfrm>
          <a:prstGeom prst="round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2000" b="1">
                <a:solidFill>
                  <a:srgbClr val="000000"/>
                </a:solidFill>
              </a:rPr>
              <a:t>S</a:t>
            </a:r>
            <a:endParaRPr lang="vi-VN" sz="2000" b="1">
              <a:solidFill>
                <a:srgbClr val="000000"/>
              </a:solidFill>
            </a:endParaRPr>
          </a:p>
        </p:txBody>
      </p:sp>
      <p:sp>
        <p:nvSpPr>
          <p:cNvPr id="33" name="Rectangle: Rounded Corners 32">
            <a:extLst>
              <a:ext uri="{FF2B5EF4-FFF2-40B4-BE49-F238E27FC236}">
                <a16:creationId xmlns:a16="http://schemas.microsoft.com/office/drawing/2014/main" id="{84692C21-AA24-BE64-FAF7-B199546AC6E1}"/>
              </a:ext>
            </a:extLst>
          </p:cNvPr>
          <p:cNvSpPr/>
          <p:nvPr/>
        </p:nvSpPr>
        <p:spPr>
          <a:xfrm>
            <a:off x="6355777" y="1462098"/>
            <a:ext cx="730823" cy="456334"/>
          </a:xfrm>
          <a:prstGeom prst="round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2000" b="1">
                <a:solidFill>
                  <a:srgbClr val="000000"/>
                </a:solidFill>
              </a:rPr>
              <a:t>S</a:t>
            </a:r>
            <a:endParaRPr lang="vi-VN" sz="2000" b="1">
              <a:solidFill>
                <a:srgbClr val="000000"/>
              </a:solidFill>
            </a:endParaRPr>
          </a:p>
        </p:txBody>
      </p:sp>
      <p:sp>
        <p:nvSpPr>
          <p:cNvPr id="34" name="Rectangle: Rounded Corners 33">
            <a:extLst>
              <a:ext uri="{FF2B5EF4-FFF2-40B4-BE49-F238E27FC236}">
                <a16:creationId xmlns:a16="http://schemas.microsoft.com/office/drawing/2014/main" id="{9316A3DC-FC06-68BA-6315-DF532D368A7D}"/>
              </a:ext>
            </a:extLst>
          </p:cNvPr>
          <p:cNvSpPr/>
          <p:nvPr/>
        </p:nvSpPr>
        <p:spPr>
          <a:xfrm>
            <a:off x="6149686" y="762000"/>
            <a:ext cx="2318674" cy="1975382"/>
          </a:xfrm>
          <a:prstGeom prst="roundRect">
            <a:avLst/>
          </a:prstGeom>
          <a:noFill/>
          <a:ln>
            <a:solidFill>
              <a:schemeClr val="tx1"/>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35" name="TextBox 34">
            <a:extLst>
              <a:ext uri="{FF2B5EF4-FFF2-40B4-BE49-F238E27FC236}">
                <a16:creationId xmlns:a16="http://schemas.microsoft.com/office/drawing/2014/main" id="{10786A12-6D1D-3295-781A-CD8621BFAB4C}"/>
              </a:ext>
            </a:extLst>
          </p:cNvPr>
          <p:cNvSpPr txBox="1"/>
          <p:nvPr/>
        </p:nvSpPr>
        <p:spPr>
          <a:xfrm>
            <a:off x="6658280" y="2743199"/>
            <a:ext cx="1633438" cy="400110"/>
          </a:xfrm>
          <a:prstGeom prst="rect">
            <a:avLst/>
          </a:prstGeom>
          <a:noFill/>
        </p:spPr>
        <p:txBody>
          <a:bodyPr wrap="square" rtlCol="0">
            <a:spAutoFit/>
          </a:bodyPr>
          <a:lstStyle/>
          <a:p>
            <a:pPr algn="ctr"/>
            <a:r>
              <a:rPr lang="en-GB" sz="2000" b="1">
                <a:solidFill>
                  <a:srgbClr val="000000"/>
                </a:solidFill>
                <a:cs typeface="Arial" charset="0"/>
              </a:rPr>
              <a:t>V(k</a:t>
            </a:r>
            <a:r>
              <a:rPr lang="en-GB" sz="2000" b="1" baseline="-25000">
                <a:solidFill>
                  <a:srgbClr val="000000"/>
                </a:solidFill>
                <a:cs typeface="Arial" charset="0"/>
              </a:rPr>
              <a:t>1</a:t>
            </a:r>
            <a:r>
              <a:rPr lang="en-GB" sz="2000" b="1">
                <a:solidFill>
                  <a:srgbClr val="000000"/>
                </a:solidFill>
                <a:cs typeface="Arial" charset="0"/>
              </a:rPr>
              <a:t>, m’,t’)</a:t>
            </a:r>
          </a:p>
        </p:txBody>
      </p:sp>
      <p:sp>
        <p:nvSpPr>
          <p:cNvPr id="43" name="TextBox 42">
            <a:extLst>
              <a:ext uri="{FF2B5EF4-FFF2-40B4-BE49-F238E27FC236}">
                <a16:creationId xmlns:a16="http://schemas.microsoft.com/office/drawing/2014/main" id="{DAA37D0C-739B-F7BB-2FF7-ED7F1733E13D}"/>
              </a:ext>
            </a:extLst>
          </p:cNvPr>
          <p:cNvSpPr txBox="1"/>
          <p:nvPr/>
        </p:nvSpPr>
        <p:spPr>
          <a:xfrm>
            <a:off x="5953990" y="1344765"/>
            <a:ext cx="523010" cy="400110"/>
          </a:xfrm>
          <a:prstGeom prst="rect">
            <a:avLst/>
          </a:prstGeom>
          <a:noFill/>
        </p:spPr>
        <p:txBody>
          <a:bodyPr wrap="square" rtlCol="0">
            <a:spAutoFit/>
          </a:bodyPr>
          <a:lstStyle/>
          <a:p>
            <a:r>
              <a:rPr lang="en-GB" sz="2000" b="1">
                <a:solidFill>
                  <a:srgbClr val="000000"/>
                </a:solidFill>
                <a:cs typeface="Arial" charset="0"/>
              </a:rPr>
              <a:t>m'</a:t>
            </a:r>
          </a:p>
        </p:txBody>
      </p:sp>
    </p:spTree>
    <p:extLst>
      <p:ext uri="{BB962C8B-B14F-4D97-AF65-F5344CB8AC3E}">
        <p14:creationId xmlns:p14="http://schemas.microsoft.com/office/powerpoint/2010/main" val="776980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8077200" cy="1927225"/>
          </a:xfrm>
        </p:spPr>
        <p:txBody>
          <a:bodyPr>
            <a:normAutofit/>
          </a:bodyPr>
          <a:lstStyle/>
          <a:p>
            <a:pPr algn="l"/>
            <a:r>
              <a:rPr lang="en-GB" sz="4400"/>
              <a:t>1. Đặt vấn đề</a:t>
            </a:r>
            <a:endParaRPr lang="en-GB" sz="4800"/>
          </a:p>
        </p:txBody>
      </p:sp>
      <p:sp>
        <p:nvSpPr>
          <p:cNvPr id="3" name="Subtitle 2"/>
          <p:cNvSpPr>
            <a:spLocks noGrp="1"/>
          </p:cNvSpPr>
          <p:nvPr>
            <p:ph type="subTitle" idx="1"/>
          </p:nvPr>
        </p:nvSpPr>
        <p:spPr/>
        <p:txBody>
          <a:bodyPr/>
          <a:lstStyle/>
          <a:p>
            <a:endParaRPr lang="en-GB"/>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979585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Nhận xét</a:t>
            </a:r>
          </a:p>
        </p:txBody>
      </p:sp>
      <p:sp>
        <p:nvSpPr>
          <p:cNvPr id="11" name="Content Placeholder 2"/>
          <p:cNvSpPr txBox="1">
            <a:spLocks/>
          </p:cNvSpPr>
          <p:nvPr/>
        </p:nvSpPr>
        <p:spPr>
          <a:xfrm>
            <a:off x="3276600" y="1371600"/>
            <a:ext cx="2743200" cy="4718304"/>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rgbClr val="000000"/>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Wingdings" panose="05000000000000000000" pitchFamily="2" charset="2"/>
              <a:buChar char="Ø"/>
              <a:defRPr sz="2400" kern="1200">
                <a:solidFill>
                  <a:srgbClr val="000000"/>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Wingdings" panose="05000000000000000000" pitchFamily="2" charset="2"/>
              <a:buChar char="ü"/>
              <a:defRPr sz="2000" kern="1200">
                <a:solidFill>
                  <a:srgbClr val="000000"/>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rgbClr val="000000"/>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800" kern="1200" baseline="0">
                <a:solidFill>
                  <a:srgbClr val="000000"/>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9pPr>
          </a:lstStyle>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en-US" sz="2400" b="0" i="0" u="none" strike="noStrike" kern="1200" cap="none" spc="0" normalizeH="0" baseline="0" noProof="0">
                <a:ln>
                  <a:noFill/>
                </a:ln>
                <a:solidFill>
                  <a:srgbClr val="000000"/>
                </a:solidFill>
                <a:effectLst/>
                <a:uLnTx/>
                <a:uFillTx/>
                <a:latin typeface="Arial"/>
                <a:ea typeface="+mn-ea"/>
                <a:cs typeface="+mn-cs"/>
              </a:rPr>
              <a:t>Xác thực toàn vẹn bản rõ</a:t>
            </a:r>
          </a:p>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en-US" sz="2400" b="0" i="0" u="none" strike="noStrike" kern="1200" cap="none" spc="0" normalizeH="0" baseline="0" noProof="0">
                <a:ln>
                  <a:noFill/>
                </a:ln>
                <a:solidFill>
                  <a:srgbClr val="000000"/>
                </a:solidFill>
                <a:effectLst/>
                <a:uLnTx/>
                <a:uFillTx/>
                <a:latin typeface="Arial"/>
                <a:ea typeface="+mn-ea"/>
                <a:cs typeface="+mn-cs"/>
              </a:rPr>
              <a:t>Không</a:t>
            </a:r>
            <a:r>
              <a:rPr kumimoji="0" lang="en-US" sz="2400" b="0" i="0" u="none" strike="noStrike" kern="1200" cap="none" spc="0" normalizeH="0" noProof="0">
                <a:ln>
                  <a:noFill/>
                </a:ln>
                <a:solidFill>
                  <a:srgbClr val="000000"/>
                </a:solidFill>
                <a:effectLst/>
                <a:uLnTx/>
                <a:uFillTx/>
                <a:latin typeface="Arial"/>
                <a:ea typeface="+mn-ea"/>
                <a:cs typeface="+mn-cs"/>
              </a:rPr>
              <a:t> x</a:t>
            </a:r>
            <a:r>
              <a:rPr kumimoji="0" lang="en-US" sz="2400" b="0" i="0" u="none" strike="noStrike" kern="1200" cap="none" spc="0" normalizeH="0" baseline="0" noProof="0">
                <a:ln>
                  <a:noFill/>
                </a:ln>
                <a:solidFill>
                  <a:srgbClr val="000000"/>
                </a:solidFill>
                <a:effectLst/>
                <a:uLnTx/>
                <a:uFillTx/>
                <a:latin typeface="Arial"/>
                <a:ea typeface="+mn-ea"/>
                <a:cs typeface="+mn-cs"/>
              </a:rPr>
              <a:t>ác thực toàn vẹn bản mật(không phát hiện bản mật bị thay thế)</a:t>
            </a:r>
          </a:p>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en-US" sz="2400" b="0" i="0" u="none" strike="noStrike" kern="1200" cap="none" spc="0" normalizeH="0" baseline="0" noProof="0">
                <a:ln>
                  <a:noFill/>
                </a:ln>
                <a:solidFill>
                  <a:srgbClr val="000000"/>
                </a:solidFill>
                <a:effectLst/>
                <a:uLnTx/>
                <a:uFillTx/>
                <a:latin typeface="Arial"/>
                <a:ea typeface="+mn-ea"/>
                <a:cs typeface="+mn-cs"/>
              </a:rPr>
              <a:t>MAC chứa thông tin bản rõ</a:t>
            </a:r>
          </a:p>
          <a:p>
            <a:pPr>
              <a:buClr>
                <a:srgbClr val="93A299"/>
              </a:buClr>
              <a:defRPr/>
            </a:pPr>
            <a:r>
              <a:rPr lang="en-US" sz="2400"/>
              <a:t>Có thể giảm sự an toàn mã mật</a:t>
            </a:r>
          </a:p>
        </p:txBody>
      </p:sp>
      <p:sp>
        <p:nvSpPr>
          <p:cNvPr id="12" name="Content Placeholder 7"/>
          <p:cNvSpPr txBox="1">
            <a:spLocks/>
          </p:cNvSpPr>
          <p:nvPr/>
        </p:nvSpPr>
        <p:spPr>
          <a:xfrm>
            <a:off x="304800" y="1371600"/>
            <a:ext cx="2743200" cy="4718304"/>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rgbClr val="000000"/>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Wingdings" panose="05000000000000000000" pitchFamily="2" charset="2"/>
              <a:buChar char="Ø"/>
              <a:defRPr sz="2400" kern="1200">
                <a:solidFill>
                  <a:srgbClr val="000000"/>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Wingdings" panose="05000000000000000000" pitchFamily="2" charset="2"/>
              <a:buChar char="ü"/>
              <a:defRPr sz="2000" kern="1200">
                <a:solidFill>
                  <a:srgbClr val="000000"/>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rgbClr val="000000"/>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800" kern="1200" baseline="0">
                <a:solidFill>
                  <a:srgbClr val="000000"/>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9pPr>
          </a:lstStyle>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en-US" sz="2400" b="0" i="0" u="none" strike="noStrike" kern="1200" cap="none" spc="0" normalizeH="0" baseline="0" noProof="0">
                <a:ln>
                  <a:noFill/>
                </a:ln>
                <a:solidFill>
                  <a:srgbClr val="000000"/>
                </a:solidFill>
                <a:effectLst/>
                <a:uLnTx/>
                <a:uFillTx/>
                <a:latin typeface="Arial"/>
                <a:ea typeface="+mn-ea"/>
                <a:cs typeface="+mn-cs"/>
              </a:rPr>
              <a:t>Xác thực toàn vẹn bản rõ</a:t>
            </a:r>
          </a:p>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en-US" sz="2400" b="0" i="0" u="none" strike="noStrike" kern="1200" cap="none" spc="0" normalizeH="0" baseline="0" noProof="0">
                <a:ln>
                  <a:noFill/>
                </a:ln>
                <a:solidFill>
                  <a:srgbClr val="000000"/>
                </a:solidFill>
                <a:effectLst/>
                <a:uLnTx/>
                <a:uFillTx/>
                <a:latin typeface="Arial"/>
                <a:ea typeface="+mn-ea"/>
                <a:cs typeface="+mn-cs"/>
              </a:rPr>
              <a:t>Không</a:t>
            </a:r>
            <a:r>
              <a:rPr kumimoji="0" lang="en-US" sz="2400" b="0" i="0" u="none" strike="noStrike" kern="1200" cap="none" spc="0" normalizeH="0" noProof="0">
                <a:ln>
                  <a:noFill/>
                </a:ln>
                <a:solidFill>
                  <a:srgbClr val="000000"/>
                </a:solidFill>
                <a:effectLst/>
                <a:uLnTx/>
                <a:uFillTx/>
                <a:latin typeface="Arial"/>
                <a:ea typeface="+mn-ea"/>
                <a:cs typeface="+mn-cs"/>
              </a:rPr>
              <a:t> x</a:t>
            </a:r>
            <a:r>
              <a:rPr kumimoji="0" lang="en-US" sz="2400" b="0" i="0" u="none" strike="noStrike" kern="1200" cap="none" spc="0" normalizeH="0" baseline="0" noProof="0">
                <a:ln>
                  <a:noFill/>
                </a:ln>
                <a:solidFill>
                  <a:srgbClr val="000000"/>
                </a:solidFill>
                <a:effectLst/>
                <a:uLnTx/>
                <a:uFillTx/>
                <a:latin typeface="Arial"/>
                <a:ea typeface="+mn-ea"/>
                <a:cs typeface="+mn-cs"/>
              </a:rPr>
              <a:t>ác thực toàn vẹn bản mật(không phát hiện tấn công thay thế bản mật)</a:t>
            </a:r>
          </a:p>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en-US" sz="2400" b="0" i="0" u="none" strike="noStrike" kern="1200" cap="none" spc="0" normalizeH="0" baseline="0" noProof="0">
                <a:ln>
                  <a:noFill/>
                </a:ln>
                <a:solidFill>
                  <a:srgbClr val="000000"/>
                </a:solidFill>
                <a:effectLst/>
                <a:uLnTx/>
                <a:uFillTx/>
                <a:latin typeface="Arial"/>
                <a:ea typeface="+mn-ea"/>
                <a:cs typeface="+mn-cs"/>
              </a:rPr>
              <a:t>Không</a:t>
            </a:r>
            <a:r>
              <a:rPr kumimoji="0" lang="en-US" sz="2400" b="0" i="0" u="none" strike="noStrike" kern="1200" cap="none" spc="0" normalizeH="0" noProof="0">
                <a:ln>
                  <a:noFill/>
                </a:ln>
                <a:solidFill>
                  <a:srgbClr val="000000"/>
                </a:solidFill>
                <a:effectLst/>
                <a:uLnTx/>
                <a:uFillTx/>
                <a:latin typeface="Arial"/>
                <a:ea typeface="+mn-ea"/>
                <a:cs typeface="+mn-cs"/>
              </a:rPr>
              <a:t> có thông tin về bản rõ từ MAC</a:t>
            </a:r>
          </a:p>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en-US" sz="2400" b="0" i="0" u="none" strike="noStrike" kern="1200" cap="none" spc="0" normalizeH="0" noProof="0">
                <a:ln>
                  <a:noFill/>
                </a:ln>
                <a:solidFill>
                  <a:srgbClr val="000000"/>
                </a:solidFill>
                <a:effectLst/>
                <a:uLnTx/>
                <a:uFillTx/>
                <a:latin typeface="Arial"/>
                <a:ea typeface="+mn-ea"/>
                <a:cs typeface="+mn-cs"/>
              </a:rPr>
              <a:t>Kh</a:t>
            </a:r>
            <a:r>
              <a:rPr lang="en-US" sz="2400">
                <a:latin typeface="Arial"/>
              </a:rPr>
              <a:t>ông an toàn với tấn công kênh bên</a:t>
            </a:r>
            <a:endParaRPr kumimoji="0" lang="en-US" sz="2400" b="0" i="0" u="none" strike="noStrike" kern="1200" cap="none" spc="0" normalizeH="0" baseline="0" noProof="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ct val="20000"/>
              </a:spcBef>
              <a:spcAft>
                <a:spcPts val="0"/>
              </a:spcAft>
              <a:buClr>
                <a:srgbClr val="93A299"/>
              </a:buClr>
              <a:buSzPct val="85000"/>
              <a:buFont typeface="Arial" pitchFamily="34" charset="0"/>
              <a:buNone/>
              <a:tabLst/>
              <a:defRPr/>
            </a:pPr>
            <a:endParaRPr kumimoji="0" lang="en-US" sz="2800" b="0" i="0" u="none" strike="noStrike" kern="1200" cap="none" spc="0" normalizeH="0" baseline="0" noProof="0">
              <a:ln>
                <a:noFill/>
              </a:ln>
              <a:solidFill>
                <a:srgbClr val="000000"/>
              </a:solidFill>
              <a:effectLst/>
              <a:uLnTx/>
              <a:uFillTx/>
              <a:latin typeface="Arial"/>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endParaRPr kumimoji="0" lang="en-US" sz="2800" b="0" i="0" u="none" strike="noStrike" kern="1200" cap="none" spc="0" normalizeH="0" baseline="0" noProof="0">
              <a:ln>
                <a:noFill/>
              </a:ln>
              <a:solidFill>
                <a:srgbClr val="000000"/>
              </a:solidFill>
              <a:effectLst/>
              <a:uLnTx/>
              <a:uFillTx/>
              <a:latin typeface="Arial"/>
              <a:ea typeface="+mn-ea"/>
              <a:cs typeface="+mn-cs"/>
            </a:endParaRPr>
          </a:p>
        </p:txBody>
      </p:sp>
      <p:sp>
        <p:nvSpPr>
          <p:cNvPr id="13" name="Content Placeholder 7"/>
          <p:cNvSpPr txBox="1">
            <a:spLocks/>
          </p:cNvSpPr>
          <p:nvPr/>
        </p:nvSpPr>
        <p:spPr>
          <a:xfrm>
            <a:off x="6248400" y="1371600"/>
            <a:ext cx="2743200" cy="4718304"/>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rgbClr val="000000"/>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Wingdings" panose="05000000000000000000" pitchFamily="2" charset="2"/>
              <a:buChar char="Ø"/>
              <a:defRPr sz="2400" kern="1200">
                <a:solidFill>
                  <a:srgbClr val="000000"/>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Wingdings" panose="05000000000000000000" pitchFamily="2" charset="2"/>
              <a:buChar char="ü"/>
              <a:defRPr sz="2000" kern="1200">
                <a:solidFill>
                  <a:srgbClr val="000000"/>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rgbClr val="000000"/>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800" kern="1200" baseline="0">
                <a:solidFill>
                  <a:srgbClr val="000000"/>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9pPr>
          </a:lstStyle>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en-US" sz="2400" b="0" i="0" u="none" strike="noStrike" kern="1200" cap="none" spc="0" normalizeH="0" baseline="0" noProof="0">
                <a:ln>
                  <a:noFill/>
                </a:ln>
                <a:solidFill>
                  <a:srgbClr val="000000"/>
                </a:solidFill>
                <a:effectLst/>
                <a:uLnTx/>
                <a:uFillTx/>
                <a:latin typeface="Arial"/>
                <a:ea typeface="+mn-ea"/>
                <a:cs typeface="+mn-cs"/>
              </a:rPr>
              <a:t>Xác thực toàn vẹn bản rõ</a:t>
            </a:r>
          </a:p>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en-US" sz="2400" b="0" i="0" u="none" strike="noStrike" kern="1200" cap="none" spc="0" normalizeH="0" baseline="0" noProof="0">
                <a:ln>
                  <a:noFill/>
                </a:ln>
                <a:solidFill>
                  <a:srgbClr val="000000"/>
                </a:solidFill>
                <a:effectLst/>
                <a:uLnTx/>
                <a:uFillTx/>
                <a:latin typeface="Arial"/>
                <a:ea typeface="+mn-ea"/>
                <a:cs typeface="+mn-cs"/>
              </a:rPr>
              <a:t>Xác thực toàn vẹn bản mật(có thể phát hiện bản mật bị thay thế)</a:t>
            </a:r>
          </a:p>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en-US" sz="2400" b="0" i="0" u="none" strike="noStrike" kern="1200" cap="none" spc="0" normalizeH="0" baseline="0" noProof="0">
                <a:ln>
                  <a:noFill/>
                </a:ln>
                <a:solidFill>
                  <a:srgbClr val="000000"/>
                </a:solidFill>
                <a:effectLst/>
                <a:uLnTx/>
                <a:uFillTx/>
                <a:latin typeface="Arial"/>
                <a:ea typeface="+mn-ea"/>
                <a:cs typeface="+mn-cs"/>
              </a:rPr>
              <a:t>MAC không</a:t>
            </a:r>
            <a:r>
              <a:rPr kumimoji="0" lang="en-US" sz="2400" b="0" i="0" u="none" strike="noStrike" kern="1200" cap="none" spc="0" normalizeH="0" noProof="0">
                <a:ln>
                  <a:noFill/>
                </a:ln>
                <a:solidFill>
                  <a:srgbClr val="000000"/>
                </a:solidFill>
                <a:effectLst/>
                <a:uLnTx/>
                <a:uFillTx/>
                <a:latin typeface="Arial"/>
                <a:ea typeface="+mn-ea"/>
                <a:cs typeface="+mn-cs"/>
              </a:rPr>
              <a:t> </a:t>
            </a:r>
            <a:r>
              <a:rPr kumimoji="0" lang="en-US" sz="2400" b="0" i="0" u="none" strike="noStrike" kern="1200" cap="none" spc="0" normalizeH="0" baseline="0" noProof="0">
                <a:ln>
                  <a:noFill/>
                </a:ln>
                <a:solidFill>
                  <a:srgbClr val="000000"/>
                </a:solidFill>
                <a:effectLst/>
                <a:uLnTx/>
                <a:uFillTx/>
                <a:latin typeface="Arial"/>
                <a:ea typeface="+mn-ea"/>
                <a:cs typeface="+mn-cs"/>
              </a:rPr>
              <a:t>chứa thông tin bản rõ</a:t>
            </a:r>
          </a:p>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lang="en-US" sz="2400">
                <a:latin typeface="Arial"/>
              </a:rPr>
              <a:t>Luôn đảm bảo an toàn CCA</a:t>
            </a:r>
            <a:endParaRPr kumimoji="0" lang="en-US" sz="2400" b="0" i="0" u="none" strike="noStrike" kern="1200" cap="none" spc="0" normalizeH="0" baseline="0" noProof="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ct val="20000"/>
              </a:spcBef>
              <a:spcAft>
                <a:spcPts val="0"/>
              </a:spcAft>
              <a:buClr>
                <a:srgbClr val="93A299"/>
              </a:buClr>
              <a:buSzPct val="85000"/>
              <a:buFont typeface="Arial" pitchFamily="34" charset="0"/>
              <a:buNone/>
              <a:tabLst/>
              <a:defRPr/>
            </a:pPr>
            <a:endParaRPr kumimoji="0" lang="en-US" sz="2800" b="0" i="0" u="none" strike="noStrike" kern="1200" cap="none" spc="0" normalizeH="0" baseline="0" noProof="0">
              <a:ln>
                <a:noFill/>
              </a:ln>
              <a:solidFill>
                <a:srgbClr val="000000"/>
              </a:solidFill>
              <a:effectLst/>
              <a:uLnTx/>
              <a:uFillTx/>
              <a:latin typeface="Arial"/>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endParaRPr kumimoji="0" lang="en-US" sz="2800" b="0" i="0" u="none" strike="noStrike" kern="1200" cap="none" spc="0" normalizeH="0" baseline="0" noProof="0">
              <a:ln>
                <a:noFill/>
              </a:ln>
              <a:solidFill>
                <a:srgbClr val="000000"/>
              </a:solidFill>
              <a:effectLst/>
              <a:uLnTx/>
              <a:uFillTx/>
              <a:latin typeface="Arial"/>
              <a:ea typeface="+mn-ea"/>
              <a:cs typeface="+mn-cs"/>
            </a:endParaRPr>
          </a:p>
        </p:txBody>
      </p:sp>
      <p:cxnSp>
        <p:nvCxnSpPr>
          <p:cNvPr id="14" name="Straight Connector 13"/>
          <p:cNvCxnSpPr/>
          <p:nvPr/>
        </p:nvCxnSpPr>
        <p:spPr>
          <a:xfrm>
            <a:off x="3200400" y="1371600"/>
            <a:ext cx="0" cy="4718304"/>
          </a:xfrm>
          <a:prstGeom prst="line">
            <a:avLst/>
          </a:prstGeom>
          <a:noFill/>
          <a:ln w="19050" cap="flat" cmpd="sng" algn="ctr">
            <a:solidFill>
              <a:srgbClr val="C00000"/>
            </a:solidFill>
            <a:prstDash val="solid"/>
          </a:ln>
          <a:effectLst/>
        </p:spPr>
      </p:cxnSp>
      <p:cxnSp>
        <p:nvCxnSpPr>
          <p:cNvPr id="15" name="Straight Connector 14"/>
          <p:cNvCxnSpPr/>
          <p:nvPr/>
        </p:nvCxnSpPr>
        <p:spPr>
          <a:xfrm>
            <a:off x="6248400" y="1371600"/>
            <a:ext cx="0" cy="4718304"/>
          </a:xfrm>
          <a:prstGeom prst="line">
            <a:avLst/>
          </a:prstGeom>
          <a:noFill/>
          <a:ln w="19050" cap="flat" cmpd="sng" algn="ctr">
            <a:solidFill>
              <a:srgbClr val="C00000"/>
            </a:solidFill>
            <a:prstDash val="solid"/>
          </a:ln>
          <a:effectLst/>
        </p:spPr>
      </p:cxnSp>
      <p:sp>
        <p:nvSpPr>
          <p:cNvPr id="16" name="TextBox 15"/>
          <p:cNvSpPr txBox="1"/>
          <p:nvPr/>
        </p:nvSpPr>
        <p:spPr>
          <a:xfrm>
            <a:off x="685800" y="914400"/>
            <a:ext cx="1981200" cy="461665"/>
          </a:xfrm>
          <a:prstGeom prst="rect">
            <a:avLst/>
          </a:prstGeom>
          <a:noFill/>
        </p:spPr>
        <p:txBody>
          <a:bodyPr wrap="square" rtlCol="0">
            <a:spAutoFit/>
          </a:bodyPr>
          <a:lstStyle/>
          <a:p>
            <a:pPr fontAlgn="auto">
              <a:spcBef>
                <a:spcPts val="0"/>
              </a:spcBef>
              <a:spcAft>
                <a:spcPts val="0"/>
              </a:spcAft>
            </a:pPr>
            <a:r>
              <a:rPr lang="en-US" sz="2400">
                <a:solidFill>
                  <a:srgbClr val="000000"/>
                </a:solidFill>
                <a:latin typeface="Arial"/>
                <a:cs typeface="+mn-cs"/>
              </a:rPr>
              <a:t>Sơ đồ a</a:t>
            </a:r>
          </a:p>
        </p:txBody>
      </p:sp>
      <p:sp>
        <p:nvSpPr>
          <p:cNvPr id="17" name="TextBox 16"/>
          <p:cNvSpPr txBox="1"/>
          <p:nvPr/>
        </p:nvSpPr>
        <p:spPr>
          <a:xfrm>
            <a:off x="3657600" y="914400"/>
            <a:ext cx="1981200" cy="461665"/>
          </a:xfrm>
          <a:prstGeom prst="rect">
            <a:avLst/>
          </a:prstGeom>
          <a:noFill/>
        </p:spPr>
        <p:txBody>
          <a:bodyPr wrap="square" rtlCol="0">
            <a:spAutoFit/>
          </a:bodyPr>
          <a:lstStyle/>
          <a:p>
            <a:pPr fontAlgn="auto">
              <a:spcBef>
                <a:spcPts val="0"/>
              </a:spcBef>
              <a:spcAft>
                <a:spcPts val="0"/>
              </a:spcAft>
            </a:pPr>
            <a:r>
              <a:rPr lang="en-US" sz="2400">
                <a:solidFill>
                  <a:srgbClr val="000000"/>
                </a:solidFill>
                <a:latin typeface="Arial"/>
                <a:cs typeface="+mn-cs"/>
              </a:rPr>
              <a:t>Sơ đồ b</a:t>
            </a:r>
          </a:p>
        </p:txBody>
      </p:sp>
      <p:sp>
        <p:nvSpPr>
          <p:cNvPr id="18" name="TextBox 17"/>
          <p:cNvSpPr txBox="1"/>
          <p:nvPr/>
        </p:nvSpPr>
        <p:spPr>
          <a:xfrm>
            <a:off x="6629400" y="914400"/>
            <a:ext cx="1981200" cy="461665"/>
          </a:xfrm>
          <a:prstGeom prst="rect">
            <a:avLst/>
          </a:prstGeom>
          <a:noFill/>
        </p:spPr>
        <p:txBody>
          <a:bodyPr wrap="square" rtlCol="0">
            <a:spAutoFit/>
          </a:bodyPr>
          <a:lstStyle/>
          <a:p>
            <a:pPr fontAlgn="auto">
              <a:spcBef>
                <a:spcPts val="0"/>
              </a:spcBef>
              <a:spcAft>
                <a:spcPts val="0"/>
              </a:spcAft>
            </a:pPr>
            <a:r>
              <a:rPr lang="en-US" sz="2400">
                <a:solidFill>
                  <a:srgbClr val="000000"/>
                </a:solidFill>
                <a:latin typeface="Arial"/>
                <a:cs typeface="+mn-cs"/>
              </a:rPr>
              <a:t>Sơ đồ c</a:t>
            </a:r>
          </a:p>
        </p:txBody>
      </p:sp>
      <p:sp>
        <p:nvSpPr>
          <p:cNvPr id="3" name="Slide Number Placeholder 3">
            <a:extLst>
              <a:ext uri="{FF2B5EF4-FFF2-40B4-BE49-F238E27FC236}">
                <a16:creationId xmlns:a16="http://schemas.microsoft.com/office/drawing/2014/main" id="{5F36020A-83A8-0C46-8C96-1564AECB67E2}"/>
              </a:ext>
            </a:extLst>
          </p:cNvPr>
          <p:cNvSpPr txBox="1">
            <a:spLocks/>
          </p:cNvSpPr>
          <p:nvPr/>
        </p:nvSpPr>
        <p:spPr>
          <a:xfrm>
            <a:off x="7924800" y="6491518"/>
            <a:ext cx="59055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6F15528-21DE-4FAA-801E-634DDDAF4B2B}" type="slidenum">
              <a:rPr lang="en-US" smtClean="0"/>
              <a:pPr/>
              <a:t>30</a:t>
            </a:fld>
            <a:endParaRPr lang="en-US"/>
          </a:p>
        </p:txBody>
      </p:sp>
    </p:spTree>
    <p:extLst>
      <p:ext uri="{BB962C8B-B14F-4D97-AF65-F5344CB8AC3E}">
        <p14:creationId xmlns:p14="http://schemas.microsoft.com/office/powerpoint/2010/main" val="35027809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AB1A60-CD36-D667-2742-6F5D6DBFFD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09DBCB-0B4E-D9A4-2260-69F34EBA4C33}"/>
              </a:ext>
            </a:extLst>
          </p:cNvPr>
          <p:cNvSpPr>
            <a:spLocks noGrp="1"/>
          </p:cNvSpPr>
          <p:nvPr>
            <p:ph type="title"/>
          </p:nvPr>
        </p:nvSpPr>
        <p:spPr/>
        <p:txBody>
          <a:bodyPr/>
          <a:lstStyle/>
          <a:p>
            <a:r>
              <a:rPr lang="en-GB"/>
              <a:t>Đọc thêm: Tấn công Lucky 13 (1)</a:t>
            </a:r>
          </a:p>
        </p:txBody>
      </p:sp>
      <p:sp>
        <p:nvSpPr>
          <p:cNvPr id="3" name="Content Placeholder 2">
            <a:extLst>
              <a:ext uri="{FF2B5EF4-FFF2-40B4-BE49-F238E27FC236}">
                <a16:creationId xmlns:a16="http://schemas.microsoft.com/office/drawing/2014/main" id="{62E95C27-1A0D-E120-44DA-DB029A8D61F2}"/>
              </a:ext>
            </a:extLst>
          </p:cNvPr>
          <p:cNvSpPr>
            <a:spLocks noGrp="1"/>
          </p:cNvSpPr>
          <p:nvPr>
            <p:ph idx="1"/>
          </p:nvPr>
        </p:nvSpPr>
        <p:spPr/>
        <p:txBody>
          <a:bodyPr/>
          <a:lstStyle/>
          <a:p>
            <a:r>
              <a:rPr lang="en-GB"/>
              <a:t>Giao thức SSL/TLS sử dụng lược đồ MAC-then-encrypt với nhiều bộ thuật toán, trong đó phổ biến là AES-CBC-HMAC</a:t>
            </a:r>
          </a:p>
        </p:txBody>
      </p:sp>
      <p:sp>
        <p:nvSpPr>
          <p:cNvPr id="4" name="Slide Number Placeholder 3">
            <a:extLst>
              <a:ext uri="{FF2B5EF4-FFF2-40B4-BE49-F238E27FC236}">
                <a16:creationId xmlns:a16="http://schemas.microsoft.com/office/drawing/2014/main" id="{01049CE1-6316-44DF-27C4-23F7BD62807F}"/>
              </a:ext>
            </a:extLst>
          </p:cNvPr>
          <p:cNvSpPr>
            <a:spLocks noGrp="1"/>
          </p:cNvSpPr>
          <p:nvPr>
            <p:ph type="sldNum" sz="quarter" idx="12"/>
          </p:nvPr>
        </p:nvSpPr>
        <p:spPr/>
        <p:txBody>
          <a:bodyPr/>
          <a:lstStyle/>
          <a:p>
            <a:fld id="{B6F15528-21DE-4FAA-801E-634DDDAF4B2B}" type="slidenum">
              <a:rPr lang="en-US" smtClean="0"/>
              <a:pPr/>
              <a:t>31</a:t>
            </a:fld>
            <a:endParaRPr lang="en-US"/>
          </a:p>
        </p:txBody>
      </p:sp>
      <p:pic>
        <p:nvPicPr>
          <p:cNvPr id="6" name="Picture 5">
            <a:extLst>
              <a:ext uri="{FF2B5EF4-FFF2-40B4-BE49-F238E27FC236}">
                <a16:creationId xmlns:a16="http://schemas.microsoft.com/office/drawing/2014/main" id="{C54F1111-3989-E219-B958-C37F074608B1}"/>
              </a:ext>
            </a:extLst>
          </p:cNvPr>
          <p:cNvPicPr>
            <a:picLocks noChangeAspect="1"/>
          </p:cNvPicPr>
          <p:nvPr/>
        </p:nvPicPr>
        <p:blipFill>
          <a:blip r:embed="rId2"/>
          <a:stretch>
            <a:fillRect/>
          </a:stretch>
        </p:blipFill>
        <p:spPr>
          <a:xfrm>
            <a:off x="1057456" y="2362200"/>
            <a:ext cx="7791670" cy="3657600"/>
          </a:xfrm>
          <a:prstGeom prst="rect">
            <a:avLst/>
          </a:prstGeom>
        </p:spPr>
      </p:pic>
    </p:spTree>
    <p:extLst>
      <p:ext uri="{BB962C8B-B14F-4D97-AF65-F5344CB8AC3E}">
        <p14:creationId xmlns:p14="http://schemas.microsoft.com/office/powerpoint/2010/main" val="17161830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ABF5C-1C99-2B10-952B-DEA9FD065CED}"/>
              </a:ext>
            </a:extLst>
          </p:cNvPr>
          <p:cNvSpPr>
            <a:spLocks noGrp="1"/>
          </p:cNvSpPr>
          <p:nvPr>
            <p:ph type="title"/>
          </p:nvPr>
        </p:nvSpPr>
        <p:spPr/>
        <p:txBody>
          <a:bodyPr/>
          <a:lstStyle/>
          <a:p>
            <a:r>
              <a:rPr lang="en-GB"/>
              <a:t>Đọc thêm: Tấn công Lucky 13 (2)</a:t>
            </a:r>
          </a:p>
        </p:txBody>
      </p:sp>
      <p:sp>
        <p:nvSpPr>
          <p:cNvPr id="3" name="Content Placeholder 2">
            <a:extLst>
              <a:ext uri="{FF2B5EF4-FFF2-40B4-BE49-F238E27FC236}">
                <a16:creationId xmlns:a16="http://schemas.microsoft.com/office/drawing/2014/main" id="{93C37E24-2093-8689-FD95-928040BEC200}"/>
              </a:ext>
            </a:extLst>
          </p:cNvPr>
          <p:cNvSpPr>
            <a:spLocks noGrp="1"/>
          </p:cNvSpPr>
          <p:nvPr>
            <p:ph idx="1"/>
          </p:nvPr>
        </p:nvSpPr>
        <p:spPr/>
        <p:txBody>
          <a:bodyPr/>
          <a:lstStyle/>
          <a:p>
            <a:r>
              <a:rPr lang="en-GB"/>
              <a:t>Kết hợp 2 kỹ thuật tấn công kênh bên</a:t>
            </a:r>
          </a:p>
          <a:p>
            <a:pPr lvl="1"/>
            <a:r>
              <a:rPr lang="en-GB"/>
              <a:t>Padding oracle attack: sử dụng kết quả kiểm tra phần đệm khi giải mã trong chế độ mã CBC</a:t>
            </a:r>
          </a:p>
          <a:p>
            <a:pPr lvl="1"/>
            <a:r>
              <a:rPr lang="en-GB"/>
              <a:t>Timing attack: sử dụng sự khác biệt về thời gian tính toán HMAC với các bản tin có kích thước khác nhau:</a:t>
            </a:r>
          </a:p>
          <a:p>
            <a:pPr lvl="2"/>
            <a:r>
              <a:rPr lang="en-GB"/>
              <a:t>Bản tin 55 byte: Cần 4 chu kỳ CPU</a:t>
            </a:r>
          </a:p>
          <a:p>
            <a:pPr lvl="2"/>
            <a:r>
              <a:rPr lang="en-GB"/>
              <a:t>Bản tin 56 byte: Cần 5 chu kỳ CPU</a:t>
            </a:r>
          </a:p>
          <a:p>
            <a:r>
              <a:rPr lang="en-GB"/>
              <a:t>Chi tiết:</a:t>
            </a:r>
          </a:p>
          <a:p>
            <a:pPr marL="0" indent="0">
              <a:buNone/>
            </a:pPr>
            <a:r>
              <a:rPr lang="en-GB" sz="2000"/>
              <a:t>https://www.ieee-security.org/TC/SP2013/papers/4977a526.pdf</a:t>
            </a:r>
          </a:p>
        </p:txBody>
      </p:sp>
      <p:sp>
        <p:nvSpPr>
          <p:cNvPr id="4" name="Slide Number Placeholder 3">
            <a:extLst>
              <a:ext uri="{FF2B5EF4-FFF2-40B4-BE49-F238E27FC236}">
                <a16:creationId xmlns:a16="http://schemas.microsoft.com/office/drawing/2014/main" id="{C2CFD2EF-32DE-5FBA-B229-5F0CD25E6DA5}"/>
              </a:ext>
            </a:extLst>
          </p:cNvPr>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9283864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5A5AC-E481-A3D4-DA50-7A27DB4703EE}"/>
              </a:ext>
            </a:extLst>
          </p:cNvPr>
          <p:cNvSpPr>
            <a:spLocks noGrp="1"/>
          </p:cNvSpPr>
          <p:nvPr>
            <p:ph type="title"/>
          </p:nvPr>
        </p:nvSpPr>
        <p:spPr/>
        <p:txBody>
          <a:bodyPr/>
          <a:lstStyle/>
          <a:p>
            <a:r>
              <a:rPr lang="en-GB"/>
              <a:t>Tái sử dụng khóa</a:t>
            </a:r>
          </a:p>
        </p:txBody>
      </p:sp>
      <p:sp>
        <p:nvSpPr>
          <p:cNvPr id="3" name="Content Placeholder 2">
            <a:extLst>
              <a:ext uri="{FF2B5EF4-FFF2-40B4-BE49-F238E27FC236}">
                <a16:creationId xmlns:a16="http://schemas.microsoft.com/office/drawing/2014/main" id="{C8CDDDC4-D967-F93C-048D-04B256A2DE28}"/>
              </a:ext>
            </a:extLst>
          </p:cNvPr>
          <p:cNvSpPr>
            <a:spLocks noGrp="1"/>
          </p:cNvSpPr>
          <p:nvPr>
            <p:ph idx="1"/>
          </p:nvPr>
        </p:nvSpPr>
        <p:spPr>
          <a:xfrm>
            <a:off x="457200" y="1066801"/>
            <a:ext cx="8229600" cy="5257799"/>
          </a:xfrm>
        </p:spPr>
        <p:txBody>
          <a:bodyPr>
            <a:normAutofit/>
          </a:bodyPr>
          <a:lstStyle/>
          <a:p>
            <a:r>
              <a:rPr lang="en-GB" sz="2400"/>
              <a:t>Tái sử dụng khóa(Key reuse): sử dụng cùng khóa cho cả mã mật và MAC</a:t>
            </a:r>
          </a:p>
          <a:p>
            <a:r>
              <a:rPr lang="en-GB" sz="2400"/>
              <a:t>Hậu quả của tái sử dụng khóa:</a:t>
            </a:r>
          </a:p>
          <a:p>
            <a:pPr lvl="1"/>
            <a:r>
              <a:rPr lang="en-GB" sz="2000"/>
              <a:t>Tăng rủi ro: lộ khóa khiến sơ đồ mất cả tính bí mật và toàn vẹn</a:t>
            </a:r>
          </a:p>
          <a:p>
            <a:pPr lvl="1"/>
            <a:r>
              <a:rPr lang="en-GB" sz="2000"/>
              <a:t>Giảm an toàn của sơ đồ. Ví dụ sử dụng CBC-MAC và CBC-Encryption với khóa giống nhau</a:t>
            </a:r>
          </a:p>
          <a:p>
            <a:r>
              <a:rPr lang="en-GB" sz="2400" b="1"/>
              <a:t>Dùng khóa khác nhau cho mục đích khác nhau</a:t>
            </a:r>
            <a:r>
              <a:rPr lang="en-GB" sz="2400"/>
              <a:t>:</a:t>
            </a:r>
          </a:p>
          <a:p>
            <a:pPr lvl="1"/>
            <a:r>
              <a:rPr lang="en-GB" sz="2000"/>
              <a:t>Khóa mã mật và khóa MAC khác nhau</a:t>
            </a:r>
          </a:p>
          <a:p>
            <a:pPr lvl="1"/>
            <a:r>
              <a:rPr lang="en-GB" sz="2000"/>
              <a:t>Mở rộng: khóa khác nhau cho các chiều truyền tin khác nhau</a:t>
            </a:r>
          </a:p>
          <a:p>
            <a:pPr lvl="1"/>
            <a:r>
              <a:rPr lang="en-GB" sz="2000"/>
              <a:t>Mở rộng: khóa khác nhau cho các loại dữ liệu khác nhau</a:t>
            </a:r>
          </a:p>
          <a:p>
            <a:pPr lvl="1"/>
            <a:r>
              <a:rPr lang="en-GB" sz="2000"/>
              <a:t>An toàn hơn nhưng tốn nhiều chi phí hơn</a:t>
            </a:r>
          </a:p>
        </p:txBody>
      </p:sp>
    </p:spTree>
    <p:extLst>
      <p:ext uri="{BB962C8B-B14F-4D97-AF65-F5344CB8AC3E}">
        <p14:creationId xmlns:p14="http://schemas.microsoft.com/office/powerpoint/2010/main" val="17381069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Cách thức 2: </a:t>
            </a:r>
            <a:r>
              <a:rPr lang="en"/>
              <a:t>AEAD Encryption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
        <p:nvSpPr>
          <p:cNvPr id="5" name="Content Placeholder 2"/>
          <p:cNvSpPr txBox="1">
            <a:spLocks/>
          </p:cNvSpPr>
          <p:nvPr/>
        </p:nvSpPr>
        <p:spPr>
          <a:xfrm>
            <a:off x="457200" y="1066800"/>
            <a:ext cx="8229600" cy="54102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000000"/>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Wingdings" panose="05000000000000000000" pitchFamily="2" charset="2"/>
              <a:buChar char="Ø"/>
              <a:defRPr sz="2000" kern="1200">
                <a:solidFill>
                  <a:srgbClr val="000000"/>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Wingdings" panose="05000000000000000000" pitchFamily="2" charset="2"/>
              <a:buChar char="ü"/>
              <a:defRPr sz="1800" kern="1200">
                <a:solidFill>
                  <a:srgbClr val="000000"/>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000000"/>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000000"/>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lang="en">
                <a:latin typeface="Lato" panose="020F0502020204030203" pitchFamily="34" charset="0"/>
              </a:rPr>
              <a:t>Authenticated encryption with additional data (AEAD)</a:t>
            </a:r>
            <a:endParaRPr kumimoji="0" lang="en-GB" sz="2400" i="0" u="none" strike="noStrike" kern="1200" cap="none" spc="0" normalizeH="0" baseline="0" noProof="0">
              <a:ln>
                <a:noFill/>
              </a:ln>
              <a:solidFill>
                <a:srgbClr val="000000"/>
              </a:solidFill>
              <a:effectLst/>
              <a:uLnTx/>
              <a:uFillTx/>
              <a:latin typeface="Lato" panose="020F0502020204030203" pitchFamily="34" charset="0"/>
            </a:endParaRPr>
          </a:p>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vi-VN" sz="2400" b="0" i="0" u="none" strike="noStrike" kern="1200" cap="none" spc="0" normalizeH="0" baseline="0" noProof="0">
                <a:ln>
                  <a:noFill/>
                </a:ln>
                <a:solidFill>
                  <a:srgbClr val="000000"/>
                </a:solidFill>
                <a:effectLst/>
                <a:uLnTx/>
                <a:uFillTx/>
                <a:latin typeface="Arial"/>
              </a:rPr>
              <a:t>Là các phương pháp mật mã </a:t>
            </a:r>
            <a:endParaRPr kumimoji="0" lang="en-US" sz="2400" b="0" i="0" u="none" strike="noStrike" kern="1200" cap="none" spc="0" normalizeH="0" baseline="0" noProof="0">
              <a:ln>
                <a:noFill/>
              </a:ln>
              <a:solidFill>
                <a:srgbClr val="000000"/>
              </a:solidFill>
              <a:effectLst/>
              <a:uLnTx/>
              <a:uFillTx/>
              <a:latin typeface="Lato" panose="020F0502020204030203" pitchFamily="34" charset="0"/>
            </a:endParaRPr>
          </a:p>
          <a:p>
            <a:pPr marL="0" marR="0" lvl="0" indent="0" algn="l" defTabSz="914400" rtl="0" eaLnBrk="1" fontAlgn="auto" latinLnBrk="0" hangingPunct="1">
              <a:lnSpc>
                <a:spcPct val="100000"/>
              </a:lnSpc>
              <a:spcBef>
                <a:spcPct val="20000"/>
              </a:spcBef>
              <a:spcAft>
                <a:spcPts val="0"/>
              </a:spcAft>
              <a:buClr>
                <a:srgbClr val="93A299"/>
              </a:buClr>
              <a:buSzPct val="85000"/>
              <a:buFont typeface="Arial" pitchFamily="34" charset="0"/>
              <a:buNone/>
              <a:tabLst/>
              <a:defRPr/>
            </a:pPr>
            <a:r>
              <a:rPr kumimoji="0" lang="en-US" sz="2400" b="0" i="0" u="none" strike="noStrike" kern="1200" cap="none" spc="0" normalizeH="0" baseline="0" noProof="0">
                <a:ln>
                  <a:noFill/>
                </a:ln>
                <a:solidFill>
                  <a:srgbClr val="000000"/>
                </a:solidFill>
                <a:effectLst/>
                <a:uLnTx/>
                <a:uFillTx/>
                <a:latin typeface="Lato" panose="020F0502020204030203" pitchFamily="34" charset="0"/>
              </a:rPr>
              <a:t>Hàm mã hóa E: K x M </a:t>
            </a:r>
            <a:r>
              <a:rPr kumimoji="0" lang="en-US" sz="2400" b="0" i="0" u="none" strike="noStrike" kern="1200" cap="none" spc="0" normalizeH="0" baseline="0" noProof="0">
                <a:ln>
                  <a:noFill/>
                </a:ln>
                <a:solidFill>
                  <a:srgbClr val="000000"/>
                </a:solidFill>
                <a:effectLst/>
                <a:uLnTx/>
                <a:uFillTx/>
                <a:latin typeface="Lato" panose="020F0502020204030203" pitchFamily="34" charset="0"/>
                <a:sym typeface="Wingdings" panose="05000000000000000000" pitchFamily="2" charset="2"/>
              </a:rPr>
              <a:t> C || Auth Tag</a:t>
            </a:r>
          </a:p>
          <a:p>
            <a:pPr marL="0" marR="0" lvl="0" indent="0" algn="l" defTabSz="914400" rtl="0" eaLnBrk="1" fontAlgn="auto" latinLnBrk="0" hangingPunct="1">
              <a:lnSpc>
                <a:spcPct val="100000"/>
              </a:lnSpc>
              <a:spcBef>
                <a:spcPct val="20000"/>
              </a:spcBef>
              <a:spcAft>
                <a:spcPts val="0"/>
              </a:spcAft>
              <a:buClr>
                <a:srgbClr val="93A299"/>
              </a:buClr>
              <a:buSzPct val="85000"/>
              <a:buFont typeface="Arial" pitchFamily="34" charset="0"/>
              <a:buNone/>
              <a:tabLst/>
              <a:defRPr/>
            </a:pPr>
            <a:r>
              <a:rPr kumimoji="0" lang="en-US" sz="2400" b="0" i="0" u="none" strike="noStrike" kern="1200" cap="none" spc="0" normalizeH="0" baseline="0" noProof="0">
                <a:ln>
                  <a:noFill/>
                </a:ln>
                <a:solidFill>
                  <a:srgbClr val="000000"/>
                </a:solidFill>
                <a:effectLst/>
                <a:uLnTx/>
                <a:uFillTx/>
                <a:latin typeface="Lato" panose="020F0502020204030203" pitchFamily="34" charset="0"/>
                <a:sym typeface="Wingdings" panose="05000000000000000000" pitchFamily="2" charset="2"/>
              </a:rPr>
              <a:t>Hàm giải mã D: K x C || Auth Tag  </a:t>
            </a:r>
            <a:r>
              <a:rPr kumimoji="0" lang="en-US" sz="3200" b="0" i="0" u="none" strike="noStrike" kern="1200" cap="none" spc="0" normalizeH="0" baseline="0" noProof="0">
                <a:ln>
                  <a:noFill/>
                </a:ln>
                <a:solidFill>
                  <a:srgbClr val="000000"/>
                </a:solidFill>
                <a:effectLst/>
                <a:uLnTx/>
                <a:uFillTx/>
                <a:latin typeface="Lato" panose="020F0502020204030203" pitchFamily="34" charset="0"/>
                <a:cs typeface="Calibri"/>
              </a:rPr>
              <a:t>M ∪ {⊥}</a:t>
            </a:r>
          </a:p>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en-US" sz="2400" b="0" i="0" u="none" strike="noStrike" kern="1200" cap="none" spc="0" normalizeH="0" baseline="0" noProof="0">
                <a:ln>
                  <a:noFill/>
                </a:ln>
                <a:solidFill>
                  <a:srgbClr val="000000"/>
                </a:solidFill>
                <a:effectLst/>
                <a:uLnTx/>
                <a:uFillTx/>
                <a:latin typeface="Lato" panose="020F0502020204030203" pitchFamily="34" charset="0"/>
                <a:ea typeface="Tahoma" panose="020B0604030504040204" pitchFamily="34" charset="0"/>
                <a:cs typeface="Tahoma" panose="020B0604030504040204" pitchFamily="34" charset="0"/>
              </a:rPr>
              <a:t>Trong đó t là </a:t>
            </a:r>
            <a:r>
              <a:rPr kumimoji="0" lang="en-GB" sz="2400" b="0" i="0" u="none" strike="noStrike" kern="1200" cap="none" spc="0" normalizeH="0" baseline="0" noProof="0">
                <a:ln>
                  <a:noFill/>
                </a:ln>
                <a:solidFill>
                  <a:srgbClr val="000000"/>
                </a:solidFill>
                <a:effectLst/>
                <a:uLnTx/>
                <a:uFillTx/>
                <a:latin typeface="Lato" panose="020F0502020204030203" pitchFamily="34" charset="0"/>
                <a:ea typeface="Tahoma" panose="020B0604030504040204" pitchFamily="34" charset="0"/>
                <a:cs typeface="Tahoma" panose="020B0604030504040204" pitchFamily="34" charset="0"/>
              </a:rPr>
              <a:t>mã MAC được tính toán trong quá trình mã hóa</a:t>
            </a:r>
            <a:endParaRPr kumimoji="0" lang="en-US" sz="2400" b="0" i="0" u="none" strike="noStrike" kern="1200" cap="none" spc="0" normalizeH="0" baseline="0" noProof="0">
              <a:ln>
                <a:noFill/>
              </a:ln>
              <a:solidFill>
                <a:srgbClr val="000000"/>
              </a:solidFill>
              <a:effectLst/>
              <a:uLnTx/>
              <a:uFillTx/>
              <a:latin typeface="Lato" panose="020F0502020204030203" pitchFamily="34" charset="0"/>
              <a:ea typeface="Tahoma" panose="020B0604030504040204" pitchFamily="34" charset="0"/>
              <a:cs typeface="Tahoma" panose="020B0604030504040204" pitchFamily="34" charset="0"/>
            </a:endParaRPr>
          </a:p>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en-GB" b="0" i="0" u="none" strike="noStrike" kern="1200" cap="none" spc="0" normalizeH="0" baseline="0" noProof="0">
                <a:ln>
                  <a:noFill/>
                </a:ln>
                <a:solidFill>
                  <a:srgbClr val="000000"/>
                </a:solidFill>
                <a:effectLst/>
                <a:uLnTx/>
                <a:uFillTx/>
                <a:latin typeface="Lato" panose="020F0502020204030203" pitchFamily="34" charset="0"/>
              </a:rPr>
              <a:t>Một số chuẩn:</a:t>
            </a:r>
          </a:p>
          <a:p>
            <a:pPr lvl="1">
              <a:buClr>
                <a:srgbClr val="93A299"/>
              </a:buClr>
              <a:defRPr/>
            </a:pPr>
            <a:r>
              <a:rPr kumimoji="0" lang="en-US" sz="1800" b="0" i="0" u="none" strike="noStrike" kern="1200" cap="none" spc="0" normalizeH="0" baseline="0" noProof="0">
                <a:ln>
                  <a:noFill/>
                </a:ln>
                <a:solidFill>
                  <a:srgbClr val="000000"/>
                </a:solidFill>
                <a:effectLst/>
                <a:uLnTx/>
                <a:uFillTx/>
                <a:latin typeface="Lato" panose="020F0502020204030203" pitchFamily="34" charset="0"/>
              </a:rPr>
              <a:t>GCM: Mã hóa ở chế độ CTR sau đó tính CW-MAC</a:t>
            </a:r>
          </a:p>
          <a:p>
            <a:pPr lvl="1">
              <a:buClr>
                <a:srgbClr val="93A299"/>
              </a:buClr>
              <a:defRPr/>
            </a:pPr>
            <a:r>
              <a:rPr kumimoji="0" lang="en-US" sz="1800" b="0" i="0" u="none" strike="noStrike" kern="1200" cap="none" spc="0" normalizeH="0" baseline="0" noProof="0">
                <a:ln>
                  <a:noFill/>
                </a:ln>
                <a:solidFill>
                  <a:srgbClr val="000000"/>
                </a:solidFill>
                <a:effectLst/>
                <a:uLnTx/>
                <a:uFillTx/>
                <a:latin typeface="Lato" panose="020F0502020204030203" pitchFamily="34" charset="0"/>
              </a:rPr>
              <a:t>CCM: Tính CBC-MAC sau đó mã hóa ở chế độ CTR (802.11i)</a:t>
            </a:r>
          </a:p>
          <a:p>
            <a:pPr lvl="1">
              <a:buClr>
                <a:srgbClr val="93A299"/>
              </a:buClr>
              <a:defRPr/>
            </a:pPr>
            <a:r>
              <a:rPr kumimoji="0" lang="en-US" sz="1800" b="0" i="0" u="none" strike="noStrike" kern="1200" cap="none" spc="0" normalizeH="0" baseline="0" noProof="0">
                <a:ln>
                  <a:noFill/>
                </a:ln>
                <a:solidFill>
                  <a:srgbClr val="000000"/>
                </a:solidFill>
                <a:effectLst/>
                <a:uLnTx/>
                <a:uFillTx/>
                <a:latin typeface="Lato" panose="020F0502020204030203" pitchFamily="34" charset="0"/>
              </a:rPr>
              <a:t>EAX: Mã hóa ở chế độ CTR sau đó tính CMAC</a:t>
            </a:r>
          </a:p>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lang="en-US">
                <a:latin typeface="Lato" panose="020F0502020204030203" pitchFamily="34" charset="0"/>
                <a:ea typeface="Tahoma" panose="020B0604030504040204" pitchFamily="34" charset="0"/>
                <a:cs typeface="Tahoma" panose="020B0604030504040204" pitchFamily="34" charset="0"/>
              </a:rPr>
              <a:t>Ưu điểm:</a:t>
            </a:r>
          </a:p>
          <a:p>
            <a:pPr lvl="1">
              <a:buClr>
                <a:srgbClr val="93A299"/>
              </a:buClr>
              <a:buFont typeface="Arial" pitchFamily="34" charset="0"/>
              <a:buChar char="•"/>
              <a:defRPr/>
            </a:pPr>
            <a:r>
              <a:rPr lang="en-US">
                <a:latin typeface="Lato" panose="020F0502020204030203" pitchFamily="34" charset="0"/>
                <a:ea typeface="Tahoma" panose="020B0604030504040204" pitchFamily="34" charset="0"/>
                <a:cs typeface="Tahoma" panose="020B0604030504040204" pitchFamily="34" charset="0"/>
              </a:rPr>
              <a:t>Tốc độ tính toán nhanh hơn</a:t>
            </a:r>
          </a:p>
          <a:p>
            <a:pPr lvl="1">
              <a:buClr>
                <a:srgbClr val="93A299"/>
              </a:buClr>
              <a:buFont typeface="Arial" pitchFamily="34" charset="0"/>
              <a:buChar char="•"/>
              <a:defRPr/>
            </a:pPr>
            <a:r>
              <a:rPr kumimoji="0" lang="en-US" b="0" i="0" u="none" strike="noStrike" kern="1200" cap="none" spc="0" normalizeH="0" baseline="0" noProof="0">
                <a:ln>
                  <a:noFill/>
                </a:ln>
                <a:solidFill>
                  <a:srgbClr val="000000"/>
                </a:solidFill>
                <a:effectLst/>
                <a:uLnTx/>
                <a:uFillTx/>
                <a:latin typeface="Lato" panose="020F0502020204030203" pitchFamily="34" charset="0"/>
                <a:ea typeface="Tahoma" panose="020B0604030504040204" pitchFamily="34" charset="0"/>
                <a:cs typeface="Tahoma" panose="020B0604030504040204" pitchFamily="34" charset="0"/>
              </a:rPr>
              <a:t>Lu</a:t>
            </a:r>
            <a:r>
              <a:rPr lang="en-US">
                <a:latin typeface="Lato" panose="020F0502020204030203" pitchFamily="34" charset="0"/>
                <a:ea typeface="Tahoma" panose="020B0604030504040204" pitchFamily="34" charset="0"/>
                <a:cs typeface="Tahoma" panose="020B0604030504040204" pitchFamily="34" charset="0"/>
              </a:rPr>
              <a:t>ôn chống được CCA khi được dùng đúng</a:t>
            </a:r>
            <a:endParaRPr kumimoji="0" lang="en-US" b="0" i="0" u="none" strike="noStrike" kern="1200" cap="none" spc="0" normalizeH="0" baseline="0" noProof="0">
              <a:ln>
                <a:noFill/>
              </a:ln>
              <a:solidFill>
                <a:srgbClr val="000000"/>
              </a:solidFill>
              <a:effectLst/>
              <a:uLnTx/>
              <a:uFillTx/>
              <a:latin typeface="Lato" panose="020F0502020204030203" pitchFamily="34" charset="0"/>
              <a:ea typeface="Tahoma" panose="020B0604030504040204" pitchFamily="34" charset="0"/>
              <a:cs typeface="Tahoma" panose="020B0604030504040204" pitchFamily="34" charset="0"/>
            </a:endParaRPr>
          </a:p>
        </p:txBody>
      </p:sp>
      <p:sp>
        <p:nvSpPr>
          <p:cNvPr id="6" name="Rounded Rectangular Callout 5"/>
          <p:cNvSpPr/>
          <p:nvPr/>
        </p:nvSpPr>
        <p:spPr>
          <a:xfrm>
            <a:off x="6457950" y="1544628"/>
            <a:ext cx="2590800" cy="762000"/>
          </a:xfrm>
          <a:prstGeom prst="wedgeRoundRectCallout">
            <a:avLst>
              <a:gd name="adj1" fmla="val -45973"/>
              <a:gd name="adj2" fmla="val 97959"/>
              <a:gd name="adj3" fmla="val 16667"/>
            </a:avLst>
          </a:prstGeom>
          <a:solidFill>
            <a:srgbClr val="009446"/>
          </a:solidFill>
          <a:ln w="28575" cap="rnd" cmpd="sng" algn="ctr">
            <a:noFill/>
            <a:prstDash val="solid"/>
            <a:miter lim="800000"/>
          </a:ln>
          <a:effectLst/>
        </p:spPr>
        <p:txBody>
          <a:bodyPr wrap="square" lIns="0" tIns="0" rIns="0" bIns="0" rtlCol="0" anchor="ctr" anchorCtr="1">
            <a:noAutofit/>
          </a:bodyPr>
          <a:lstStyle/>
          <a:p>
            <a:pPr algn="ctr" fontAlgn="auto">
              <a:spcBef>
                <a:spcPts val="0"/>
              </a:spcBef>
              <a:spcAft>
                <a:spcPts val="0"/>
              </a:spcAft>
              <a:defRPr/>
            </a:pPr>
            <a:r>
              <a:rPr lang="en-US" sz="2000" kern="0">
                <a:solidFill>
                  <a:srgbClr val="FFFFFF"/>
                </a:solidFill>
                <a:latin typeface="Arial"/>
                <a:cs typeface="+mn-cs"/>
              </a:rPr>
              <a:t>Từ chối giải mã các bản mã không hợp lệ</a:t>
            </a:r>
          </a:p>
        </p:txBody>
      </p:sp>
      <p:cxnSp>
        <p:nvCxnSpPr>
          <p:cNvPr id="7" name="Straight Connector 6"/>
          <p:cNvCxnSpPr/>
          <p:nvPr/>
        </p:nvCxnSpPr>
        <p:spPr>
          <a:xfrm>
            <a:off x="5943600" y="2895600"/>
            <a:ext cx="624703" cy="0"/>
          </a:xfrm>
          <a:prstGeom prst="line">
            <a:avLst/>
          </a:prstGeom>
          <a:noFill/>
          <a:ln w="28575" cap="flat" cmpd="sng" algn="ctr">
            <a:solidFill>
              <a:srgbClr val="00B050"/>
            </a:solidFill>
            <a:prstDash val="solid"/>
          </a:ln>
          <a:effectLst/>
        </p:spPr>
      </p:cxnSp>
    </p:spTree>
    <p:extLst>
      <p:ext uri="{BB962C8B-B14F-4D97-AF65-F5344CB8AC3E}">
        <p14:creationId xmlns:p14="http://schemas.microsoft.com/office/powerpoint/2010/main" val="41664893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8F440-31A1-027B-FCB6-DA19A65CC0C3}"/>
              </a:ext>
            </a:extLst>
          </p:cNvPr>
          <p:cNvSpPr>
            <a:spLocks noGrp="1"/>
          </p:cNvSpPr>
          <p:nvPr>
            <p:ph type="title"/>
          </p:nvPr>
        </p:nvSpPr>
        <p:spPr/>
        <p:txBody>
          <a:bodyPr/>
          <a:lstStyle/>
          <a:p>
            <a:r>
              <a:rPr lang="en-GB"/>
              <a:t>AEAD-Ví dụ: GCM(Đọc thêm)</a:t>
            </a:r>
          </a:p>
        </p:txBody>
      </p:sp>
      <p:sp>
        <p:nvSpPr>
          <p:cNvPr id="4" name="Slide Number Placeholder 3">
            <a:extLst>
              <a:ext uri="{FF2B5EF4-FFF2-40B4-BE49-F238E27FC236}">
                <a16:creationId xmlns:a16="http://schemas.microsoft.com/office/drawing/2014/main" id="{BFCCFF59-8825-312D-32BB-E0E54D8E3183}"/>
              </a:ext>
            </a:extLst>
          </p:cNvPr>
          <p:cNvSpPr>
            <a:spLocks noGrp="1"/>
          </p:cNvSpPr>
          <p:nvPr>
            <p:ph type="sldNum" sz="quarter" idx="12"/>
          </p:nvPr>
        </p:nvSpPr>
        <p:spPr/>
        <p:txBody>
          <a:bodyPr/>
          <a:lstStyle/>
          <a:p>
            <a:fld id="{B6F15528-21DE-4FAA-801E-634DDDAF4B2B}" type="slidenum">
              <a:rPr lang="en-US" smtClean="0"/>
              <a:pPr/>
              <a:t>35</a:t>
            </a:fld>
            <a:endParaRPr lang="en-US"/>
          </a:p>
        </p:txBody>
      </p:sp>
      <p:sp>
        <p:nvSpPr>
          <p:cNvPr id="11" name="Content Placeholder 10">
            <a:extLst>
              <a:ext uri="{FF2B5EF4-FFF2-40B4-BE49-F238E27FC236}">
                <a16:creationId xmlns:a16="http://schemas.microsoft.com/office/drawing/2014/main" id="{AC40A72F-4F46-0FDB-E182-7F066A2AFF55}"/>
              </a:ext>
            </a:extLst>
          </p:cNvPr>
          <p:cNvSpPr>
            <a:spLocks noGrp="1"/>
          </p:cNvSpPr>
          <p:nvPr>
            <p:ph sz="half" idx="1"/>
          </p:nvPr>
        </p:nvSpPr>
        <p:spPr/>
        <p:txBody>
          <a:bodyPr/>
          <a:lstStyle/>
          <a:p>
            <a:r>
              <a:rPr lang="en-GB"/>
              <a:t>Hạn chế: tái sử dụng IV gây mất an toàn</a:t>
            </a:r>
          </a:p>
        </p:txBody>
      </p:sp>
      <p:pic>
        <p:nvPicPr>
          <p:cNvPr id="12" name="Content Placeholder 7" descr="A computer screen shot of a black background&#10;&#10;Description automatically generated">
            <a:extLst>
              <a:ext uri="{FF2B5EF4-FFF2-40B4-BE49-F238E27FC236}">
                <a16:creationId xmlns:a16="http://schemas.microsoft.com/office/drawing/2014/main" id="{16976A05-5359-8B16-A3AC-97F23174D63A}"/>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629150" y="1199767"/>
            <a:ext cx="4210050" cy="4629409"/>
          </a:xfrm>
        </p:spPr>
      </p:pic>
    </p:spTree>
    <p:extLst>
      <p:ext uri="{BB962C8B-B14F-4D97-AF65-F5344CB8AC3E}">
        <p14:creationId xmlns:p14="http://schemas.microsoft.com/office/powerpoint/2010/main" val="18529633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8077200" cy="1927225"/>
          </a:xfrm>
        </p:spPr>
        <p:txBody>
          <a:bodyPr>
            <a:normAutofit/>
          </a:bodyPr>
          <a:lstStyle/>
          <a:p>
            <a:pPr algn="l"/>
            <a:r>
              <a:rPr lang="en-GB" sz="4800"/>
              <a:t>3. Hàm băm</a:t>
            </a:r>
            <a:endParaRPr lang="en-GB" sz="5400"/>
          </a:p>
        </p:txBody>
      </p:sp>
      <p:sp>
        <p:nvSpPr>
          <p:cNvPr id="3" name="Subtitle 2"/>
          <p:cNvSpPr>
            <a:spLocks noGrp="1"/>
          </p:cNvSpPr>
          <p:nvPr>
            <p:ph type="subTitle" idx="1"/>
          </p:nvPr>
        </p:nvSpPr>
        <p:spPr/>
        <p:txBody>
          <a:bodyPr/>
          <a:lstStyle/>
          <a:p>
            <a:endParaRPr lang="en-GB"/>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25169476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Khái niệm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
        <p:nvSpPr>
          <p:cNvPr id="6" name="Content Placeholder 2"/>
          <p:cNvSpPr txBox="1">
            <a:spLocks/>
          </p:cNvSpPr>
          <p:nvPr/>
        </p:nvSpPr>
        <p:spPr>
          <a:xfrm>
            <a:off x="457200" y="1066800"/>
            <a:ext cx="8229600" cy="54102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000000"/>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Wingdings" panose="05000000000000000000" pitchFamily="2" charset="2"/>
              <a:buChar char="Ø"/>
              <a:defRPr sz="2000" kern="1200">
                <a:solidFill>
                  <a:srgbClr val="000000"/>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Wingdings" panose="05000000000000000000" pitchFamily="2" charset="2"/>
              <a:buChar char="ü"/>
              <a:defRPr sz="1800" kern="1200">
                <a:solidFill>
                  <a:srgbClr val="000000"/>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000000"/>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000000"/>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en-GB" sz="2600" b="0" i="1" u="none" strike="noStrike" kern="1200" cap="none" spc="0" normalizeH="0" baseline="0" noProof="0">
                <a:ln>
                  <a:noFill/>
                </a:ln>
                <a:solidFill>
                  <a:srgbClr val="000000"/>
                </a:solidFill>
                <a:effectLst/>
                <a:uLnTx/>
                <a:uFillTx/>
                <a:latin typeface="Lato" panose="020F0502020204030203" pitchFamily="34" charset="0"/>
              </a:rPr>
              <a:t>Hàm băm H</a:t>
            </a:r>
            <a:r>
              <a:rPr kumimoji="0" lang="en-GB" sz="2600" b="0" i="0" u="none" strike="noStrike" kern="1200" cap="none" spc="0" normalizeH="0" baseline="0" noProof="0">
                <a:ln>
                  <a:noFill/>
                </a:ln>
                <a:solidFill>
                  <a:srgbClr val="000000"/>
                </a:solidFill>
                <a:effectLst/>
                <a:uLnTx/>
                <a:uFillTx/>
                <a:latin typeface="Lato" panose="020F0502020204030203" pitchFamily="34" charset="0"/>
              </a:rPr>
              <a:t>: thực hiện xử lý</a:t>
            </a:r>
          </a:p>
          <a:p>
            <a:pPr marL="457200" marR="0" lvl="1" indent="-182880" algn="l" defTabSz="914400" rtl="0" eaLnBrk="1" fontAlgn="auto" latinLnBrk="0" hangingPunct="1">
              <a:lnSpc>
                <a:spcPct val="100000"/>
              </a:lnSpc>
              <a:spcBef>
                <a:spcPct val="20000"/>
              </a:spcBef>
              <a:spcAft>
                <a:spcPts val="0"/>
              </a:spcAft>
              <a:buClr>
                <a:srgbClr val="93A299"/>
              </a:buClr>
              <a:buSzPct val="85000"/>
              <a:buFont typeface="Wingdings" panose="05000000000000000000" pitchFamily="2" charset="2"/>
              <a:buChar char="Ø"/>
              <a:tabLst/>
              <a:defRPr/>
            </a:pPr>
            <a:r>
              <a:rPr kumimoji="0" lang="en-GB" sz="2200" b="0" i="0" u="none" strike="noStrike" kern="1200" cap="none" spc="0" normalizeH="0" baseline="0" noProof="0">
                <a:ln>
                  <a:noFill/>
                </a:ln>
                <a:solidFill>
                  <a:srgbClr val="000000"/>
                </a:solidFill>
                <a:effectLst/>
                <a:uLnTx/>
                <a:uFillTx/>
                <a:latin typeface="Lato" panose="020F0502020204030203" pitchFamily="34" charset="0"/>
              </a:rPr>
              <a:t> Đầu vào: bản tin có kích thước bất kỳ</a:t>
            </a:r>
          </a:p>
          <a:p>
            <a:pPr marL="457200" marR="0" lvl="1" indent="-182880" algn="l" defTabSz="914400" rtl="0" eaLnBrk="1" fontAlgn="auto" latinLnBrk="0" hangingPunct="1">
              <a:lnSpc>
                <a:spcPct val="100000"/>
              </a:lnSpc>
              <a:spcBef>
                <a:spcPct val="20000"/>
              </a:spcBef>
              <a:spcAft>
                <a:spcPts val="0"/>
              </a:spcAft>
              <a:buClr>
                <a:srgbClr val="93A299"/>
              </a:buClr>
              <a:buSzPct val="85000"/>
              <a:buFont typeface="Wingdings" panose="05000000000000000000" pitchFamily="2" charset="2"/>
              <a:buChar char="Ø"/>
              <a:tabLst/>
              <a:defRPr/>
            </a:pPr>
            <a:r>
              <a:rPr kumimoji="0" lang="en-GB" sz="2200" b="0" i="0" u="none" strike="noStrike" kern="1200" cap="none" spc="0" normalizeH="0" baseline="0" noProof="0">
                <a:ln>
                  <a:noFill/>
                </a:ln>
                <a:solidFill>
                  <a:srgbClr val="000000"/>
                </a:solidFill>
                <a:effectLst/>
                <a:uLnTx/>
                <a:uFillTx/>
                <a:latin typeface="Lato" panose="020F0502020204030203" pitchFamily="34" charset="0"/>
              </a:rPr>
              <a:t> Đầu ra: giá trị mã băm(</a:t>
            </a:r>
            <a:r>
              <a:rPr kumimoji="0" lang="en-GB" sz="2200" b="0" i="1" u="none" strike="noStrike" kern="1200" cap="none" spc="0" normalizeH="0" baseline="0" noProof="0">
                <a:ln>
                  <a:noFill/>
                </a:ln>
                <a:solidFill>
                  <a:srgbClr val="000000"/>
                </a:solidFill>
                <a:effectLst/>
                <a:uLnTx/>
                <a:uFillTx/>
                <a:latin typeface="Lato" panose="020F0502020204030203" pitchFamily="34" charset="0"/>
              </a:rPr>
              <a:t>digest) h = H(m)</a:t>
            </a:r>
            <a:r>
              <a:rPr kumimoji="0" lang="en-GB" sz="2200" b="0" i="0" u="none" strike="noStrike" kern="1200" cap="none" spc="0" normalizeH="0" baseline="0" noProof="0">
                <a:ln>
                  <a:noFill/>
                </a:ln>
                <a:solidFill>
                  <a:srgbClr val="000000"/>
                </a:solidFill>
                <a:effectLst/>
                <a:uLnTx/>
                <a:uFillTx/>
                <a:latin typeface="Lato" panose="020F0502020204030203" pitchFamily="34" charset="0"/>
              </a:rPr>
              <a:t>có kích thước </a:t>
            </a:r>
            <a:r>
              <a:rPr kumimoji="0" lang="en-GB" sz="2200" b="0" i="1" u="none" strike="noStrike" kern="1200" cap="none" spc="0" normalizeH="0" baseline="0" noProof="0">
                <a:ln>
                  <a:noFill/>
                </a:ln>
                <a:solidFill>
                  <a:srgbClr val="000000"/>
                </a:solidFill>
                <a:effectLst/>
                <a:uLnTx/>
                <a:uFillTx/>
                <a:latin typeface="Lato" panose="020F0502020204030203" pitchFamily="34" charset="0"/>
              </a:rPr>
              <a:t>n</a:t>
            </a:r>
            <a:r>
              <a:rPr kumimoji="0" lang="en-GB" sz="2200" b="0" i="0" u="none" strike="noStrike" kern="1200" cap="none" spc="0" normalizeH="0" baseline="0" noProof="0">
                <a:ln>
                  <a:noFill/>
                </a:ln>
                <a:solidFill>
                  <a:srgbClr val="000000"/>
                </a:solidFill>
                <a:effectLst/>
                <a:uLnTx/>
                <a:uFillTx/>
                <a:latin typeface="Lato" panose="020F0502020204030203" pitchFamily="34" charset="0"/>
              </a:rPr>
              <a:t> bit (thường nhỏ hơn rất nhiều so với kích thước bản tin đầu vào)</a:t>
            </a:r>
          </a:p>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lang="en-GB" sz="2600">
                <a:latin typeface="Lato" panose="020F0502020204030203" pitchFamily="34" charset="0"/>
              </a:rPr>
              <a:t>Đặc tính của hàm băm mật mã:</a:t>
            </a:r>
          </a:p>
          <a:p>
            <a:pPr lvl="1">
              <a:buClr>
                <a:srgbClr val="93A299"/>
              </a:buClr>
              <a:defRPr/>
            </a:pPr>
            <a:r>
              <a:rPr lang="en-GB" sz="2200">
                <a:latin typeface="Lato" panose="020F0502020204030203" pitchFamily="34" charset="0"/>
              </a:rPr>
              <a:t>Tính đúng đắn: đầu vào giống nhau thì đầu ra giống nhau</a:t>
            </a:r>
          </a:p>
          <a:p>
            <a:pPr lvl="1">
              <a:buClr>
                <a:srgbClr val="93A299"/>
              </a:buClr>
              <a:defRPr/>
            </a:pPr>
            <a:r>
              <a:rPr kumimoji="0" lang="en-GB" sz="2200" b="0" i="0" u="none" strike="noStrike" kern="1200" cap="none" spc="0" normalizeH="0" baseline="0" noProof="0">
                <a:ln>
                  <a:noFill/>
                </a:ln>
                <a:solidFill>
                  <a:srgbClr val="000000"/>
                </a:solidFill>
                <a:effectLst/>
                <a:uLnTx/>
                <a:uFillTx/>
                <a:latin typeface="Lato" panose="020F0502020204030203" pitchFamily="34" charset="0"/>
              </a:rPr>
              <a:t>Tính hiệu quả: thực hiện trong thời gian chấp nhận được</a:t>
            </a:r>
          </a:p>
          <a:p>
            <a:pPr lvl="1">
              <a:buClr>
                <a:srgbClr val="93A299"/>
              </a:buClr>
              <a:defRPr/>
            </a:pPr>
            <a:r>
              <a:rPr lang="en-GB" sz="2200">
                <a:latin typeface="Lato" panose="020F0502020204030203" pitchFamily="34" charset="0"/>
              </a:rPr>
              <a:t>Tính một chiều: không thể xác định bản tin từ mã băm</a:t>
            </a:r>
          </a:p>
          <a:p>
            <a:pPr lvl="1">
              <a:buClr>
                <a:srgbClr val="93A299"/>
              </a:buClr>
              <a:defRPr/>
            </a:pPr>
            <a:r>
              <a:rPr kumimoji="0" lang="en-GB" sz="2200" b="0" i="0" u="none" strike="noStrike" kern="1200" cap="none" spc="0" normalizeH="0" baseline="0" noProof="0">
                <a:ln>
                  <a:noFill/>
                </a:ln>
                <a:solidFill>
                  <a:srgbClr val="000000"/>
                </a:solidFill>
                <a:effectLst/>
                <a:uLnTx/>
                <a:uFillTx/>
                <a:latin typeface="Lato" panose="020F0502020204030203" pitchFamily="34" charset="0"/>
              </a:rPr>
              <a:t>Tính chống đụng độ</a:t>
            </a:r>
          </a:p>
          <a:p>
            <a:pPr lvl="1">
              <a:buClr>
                <a:srgbClr val="93A299"/>
              </a:buClr>
              <a:defRPr/>
            </a:pPr>
            <a:r>
              <a:rPr kumimoji="0" lang="en-GB" sz="2200" b="0" i="0" u="none" strike="noStrike" kern="1200" cap="none" spc="0" normalizeH="0" baseline="0" noProof="0">
                <a:ln>
                  <a:noFill/>
                </a:ln>
                <a:solidFill>
                  <a:srgbClr val="000000"/>
                </a:solidFill>
                <a:effectLst/>
                <a:uLnTx/>
                <a:uFillTx/>
                <a:latin typeface="Lato" panose="020F0502020204030203" pitchFamily="34" charset="0"/>
              </a:rPr>
              <a:t>Tính ngẫu nhiên:không thể đoán được sự thay đổi của đầu ra khi thay đổi đầu vào</a:t>
            </a:r>
          </a:p>
          <a:p>
            <a:pPr lvl="2">
              <a:buClr>
                <a:srgbClr val="93A299"/>
              </a:buClr>
              <a:buFont typeface="Arial" pitchFamily="34" charset="0"/>
              <a:buChar char="•"/>
              <a:defRPr/>
            </a:pPr>
            <a:r>
              <a:rPr kumimoji="0" lang="en-GB" sz="2000" b="0" i="0" u="none" strike="noStrike" kern="1200" cap="none" spc="0" normalizeH="0" baseline="0" noProof="0">
                <a:ln>
                  <a:noFill/>
                </a:ln>
                <a:solidFill>
                  <a:srgbClr val="000000"/>
                </a:solidFill>
                <a:effectLst/>
                <a:uLnTx/>
                <a:uFillTx/>
                <a:latin typeface="Lato" panose="020F0502020204030203" pitchFamily="34" charset="0"/>
              </a:rPr>
              <a:t>Chỉ thay đổi 1 bit đầu vào, làm thay đổi hoàn toàn giá trị đầu ra</a:t>
            </a:r>
          </a:p>
          <a:p>
            <a:pPr lvl="2">
              <a:buClr>
                <a:srgbClr val="93A299"/>
              </a:buClr>
              <a:buFont typeface="Arial" pitchFamily="34" charset="0"/>
              <a:buChar char="•"/>
              <a:defRPr/>
            </a:pPr>
            <a:r>
              <a:rPr lang="en-GB" sz="2000">
                <a:latin typeface="Lato" panose="020F0502020204030203" pitchFamily="34" charset="0"/>
              </a:rPr>
              <a:t>Xác suất xuất hiện của mọi giá trị mã băm là như nhau (= 2</a:t>
            </a:r>
            <a:r>
              <a:rPr lang="en-GB" sz="2000" baseline="30000">
                <a:latin typeface="Lato" panose="020F0502020204030203" pitchFamily="34" charset="0"/>
              </a:rPr>
              <a:t>-n</a:t>
            </a:r>
            <a:r>
              <a:rPr lang="en-GB" sz="2000">
                <a:latin typeface="Lato" panose="020F0502020204030203" pitchFamily="34" charset="0"/>
              </a:rPr>
              <a:t>)</a:t>
            </a:r>
            <a:endParaRPr kumimoji="0" lang="en-GB" sz="2000" b="0" i="0" u="none" strike="noStrike" kern="1200" cap="none" spc="0" normalizeH="0" baseline="0" noProof="0">
              <a:ln>
                <a:noFill/>
              </a:ln>
              <a:solidFill>
                <a:srgbClr val="000000"/>
              </a:solidFill>
              <a:effectLst/>
              <a:uLnTx/>
              <a:uFillTx/>
              <a:latin typeface="Lato" panose="020F0502020204030203" pitchFamily="34" charset="0"/>
            </a:endParaRPr>
          </a:p>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endParaRPr kumimoji="0" lang="en-GB" sz="2400" b="0" i="0" u="none" strike="noStrike" kern="1200" cap="none" spc="0" normalizeH="0" baseline="0" noProof="0">
              <a:ln>
                <a:noFill/>
              </a:ln>
              <a:solidFill>
                <a:srgbClr val="000000"/>
              </a:solidFill>
              <a:effectLst/>
              <a:uLnTx/>
              <a:uFillTx/>
              <a:latin typeface="Lato" panose="020F0502020204030203" pitchFamily="34" charset="0"/>
            </a:endParaRPr>
          </a:p>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endParaRPr kumimoji="0" lang="en-GB" sz="2400" b="0" i="0" u="none" strike="noStrike" kern="1200" cap="none" spc="0" normalizeH="0" baseline="0" noProof="0">
              <a:ln>
                <a:noFill/>
              </a:ln>
              <a:solidFill>
                <a:srgbClr val="000000"/>
              </a:solidFill>
              <a:effectLst/>
              <a:uLnTx/>
              <a:uFillTx/>
              <a:latin typeface="Lato" panose="020F0502020204030203" pitchFamily="34" charset="0"/>
            </a:endParaRPr>
          </a:p>
        </p:txBody>
      </p:sp>
    </p:spTree>
    <p:extLst>
      <p:ext uri="{BB962C8B-B14F-4D97-AF65-F5344CB8AC3E}">
        <p14:creationId xmlns:p14="http://schemas.microsoft.com/office/powerpoint/2010/main" val="18271136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Một hàm băm đơn giản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
        <p:nvSpPr>
          <p:cNvPr id="5" name="Content Placeholder 2"/>
          <p:cNvSpPr txBox="1">
            <a:spLocks/>
          </p:cNvSpPr>
          <p:nvPr/>
        </p:nvSpPr>
        <p:spPr>
          <a:xfrm>
            <a:off x="457200" y="1066800"/>
            <a:ext cx="3810000" cy="54102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000000"/>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Wingdings" panose="05000000000000000000" pitchFamily="2" charset="2"/>
              <a:buChar char="Ø"/>
              <a:defRPr sz="2000" kern="1200">
                <a:solidFill>
                  <a:srgbClr val="000000"/>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Wingdings" panose="05000000000000000000" pitchFamily="2" charset="2"/>
              <a:buChar char="ü"/>
              <a:defRPr sz="1800" kern="1200">
                <a:solidFill>
                  <a:srgbClr val="000000"/>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000000"/>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000000"/>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en-US" sz="2400" b="0" i="0" u="none" strike="noStrike" kern="1200" cap="none" spc="0" normalizeH="0" baseline="0" noProof="0">
                <a:ln>
                  <a:noFill/>
                </a:ln>
                <a:solidFill>
                  <a:srgbClr val="000000"/>
                </a:solidFill>
                <a:effectLst/>
                <a:uLnTx/>
                <a:uFillTx/>
                <a:latin typeface="Arial"/>
                <a:ea typeface="+mn-ea"/>
                <a:cs typeface="+mn-cs"/>
              </a:rPr>
              <a:t>Chia thông điệp thành các khối có kích thước n-bit</a:t>
            </a:r>
          </a:p>
          <a:p>
            <a:pPr marL="457200" marR="0" lvl="1" indent="-182880" algn="l" defTabSz="914400" rtl="0" eaLnBrk="1" fontAlgn="auto" latinLnBrk="0" hangingPunct="1">
              <a:lnSpc>
                <a:spcPct val="100000"/>
              </a:lnSpc>
              <a:spcBef>
                <a:spcPct val="20000"/>
              </a:spcBef>
              <a:spcAft>
                <a:spcPts val="0"/>
              </a:spcAft>
              <a:buClr>
                <a:srgbClr val="93A299"/>
              </a:buClr>
              <a:buSzPct val="85000"/>
              <a:buFont typeface="Wingdings" panose="05000000000000000000" pitchFamily="2" charset="2"/>
              <a:buChar char="Ø"/>
              <a:tabLst/>
              <a:defRPr/>
            </a:pPr>
            <a:r>
              <a:rPr kumimoji="0" lang="en-US" sz="2000" b="0" i="0" u="none" strike="noStrike" kern="1200" cap="none" spc="0" normalizeH="0" baseline="0" noProof="0">
                <a:ln>
                  <a:noFill/>
                </a:ln>
                <a:solidFill>
                  <a:srgbClr val="000000"/>
                </a:solidFill>
                <a:effectLst/>
                <a:uLnTx/>
                <a:uFillTx/>
                <a:latin typeface="Arial"/>
                <a:ea typeface="+mn-ea"/>
                <a:cs typeface="+mn-cs"/>
              </a:rPr>
              <a:t> Padding nếu cần</a:t>
            </a:r>
          </a:p>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en-US" sz="2400" b="0" i="0" u="none" strike="noStrike" kern="1200" cap="none" spc="0" normalizeH="0" baseline="0" noProof="0">
                <a:ln>
                  <a:noFill/>
                </a:ln>
                <a:solidFill>
                  <a:srgbClr val="000000"/>
                </a:solidFill>
                <a:effectLst/>
                <a:uLnTx/>
                <a:uFillTx/>
                <a:latin typeface="Arial"/>
                <a:ea typeface="+mn-ea"/>
                <a:cs typeface="+mn-cs"/>
              </a:rPr>
              <a:t>Thực hiện XOR tất cả các khối </a:t>
            </a:r>
            <a:r>
              <a:rPr kumimoji="0" lang="en-US" sz="2400" b="0" i="0" u="none" strike="noStrike" kern="1200" cap="none" spc="0" normalizeH="0" baseline="0" noProof="0">
                <a:ln>
                  <a:noFill/>
                </a:ln>
                <a:solidFill>
                  <a:srgbClr val="000000"/>
                </a:solidFill>
                <a:effectLst/>
                <a:uLnTx/>
                <a:uFillTx/>
                <a:latin typeface="Arial"/>
                <a:ea typeface="+mn-ea"/>
                <a:cs typeface="+mn-cs"/>
                <a:sym typeface="Wingdings" panose="05000000000000000000" pitchFamily="2" charset="2"/>
              </a:rPr>
              <a:t> mã băm có kích thước n bit</a:t>
            </a:r>
          </a:p>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en-US" sz="2400" b="0" i="0" u="none" strike="noStrike" kern="1200" cap="none" spc="0" normalizeH="0" baseline="0" noProof="0">
                <a:ln>
                  <a:noFill/>
                </a:ln>
                <a:solidFill>
                  <a:srgbClr val="000000"/>
                </a:solidFill>
                <a:effectLst/>
                <a:uLnTx/>
                <a:uFillTx/>
                <a:latin typeface="Arial"/>
                <a:ea typeface="+mn-ea"/>
                <a:cs typeface="+mn-cs"/>
                <a:sym typeface="Wingdings" panose="05000000000000000000" pitchFamily="2" charset="2"/>
              </a:rPr>
              <a:t>Tất nhiên, hàm băm này không đủ an toàn để sử dụng trong bài toán xác thực thông điệp</a:t>
            </a: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graphicFrame>
        <p:nvGraphicFramePr>
          <p:cNvPr id="6" name="Object 5"/>
          <p:cNvGraphicFramePr>
            <a:graphicFrameLocks noChangeAspect="1"/>
          </p:cNvGraphicFramePr>
          <p:nvPr/>
        </p:nvGraphicFramePr>
        <p:xfrm>
          <a:off x="4267200" y="1447800"/>
          <a:ext cx="4077730" cy="1828800"/>
        </p:xfrm>
        <a:graphic>
          <a:graphicData uri="http://schemas.openxmlformats.org/presentationml/2006/ole">
            <mc:AlternateContent xmlns:mc="http://schemas.openxmlformats.org/markup-compatibility/2006">
              <mc:Choice xmlns:v="urn:schemas-microsoft-com:vml" Requires="v">
                <p:oleObj name="Equation" r:id="rId3" imgW="2095200" imgH="939600" progId="Equation.3">
                  <p:embed/>
                </p:oleObj>
              </mc:Choice>
              <mc:Fallback>
                <p:oleObj name="Equation" r:id="rId3" imgW="2095200" imgH="939600" progId="Equation.3">
                  <p:embed/>
                  <p:pic>
                    <p:nvPicPr>
                      <p:cNvPr id="6" name="Object 5"/>
                      <p:cNvPicPr/>
                      <p:nvPr/>
                    </p:nvPicPr>
                    <p:blipFill>
                      <a:blip r:embed="rId4"/>
                      <a:stretch>
                        <a:fillRect/>
                      </a:stretch>
                    </p:blipFill>
                    <p:spPr>
                      <a:xfrm>
                        <a:off x="4267200" y="1447800"/>
                        <a:ext cx="4077730" cy="1828800"/>
                      </a:xfrm>
                      <a:prstGeom prst="rect">
                        <a:avLst/>
                      </a:prstGeom>
                    </p:spPr>
                  </p:pic>
                </p:oleObj>
              </mc:Fallback>
            </mc:AlternateContent>
          </a:graphicData>
        </a:graphic>
      </p:graphicFrame>
      <p:graphicFrame>
        <p:nvGraphicFramePr>
          <p:cNvPr id="7" name="Object 6"/>
          <p:cNvGraphicFramePr>
            <a:graphicFrameLocks noChangeAspect="1"/>
          </p:cNvGraphicFramePr>
          <p:nvPr/>
        </p:nvGraphicFramePr>
        <p:xfrm>
          <a:off x="5783765" y="3276601"/>
          <a:ext cx="2370665" cy="1600199"/>
        </p:xfrm>
        <a:graphic>
          <a:graphicData uri="http://schemas.openxmlformats.org/presentationml/2006/ole">
            <mc:AlternateContent xmlns:mc="http://schemas.openxmlformats.org/markup-compatibility/2006">
              <mc:Choice xmlns:v="urn:schemas-microsoft-com:vml" Requires="v">
                <p:oleObj name="Equation" r:id="rId5" imgW="1015920" imgH="685800" progId="Equation.3">
                  <p:embed/>
                </p:oleObj>
              </mc:Choice>
              <mc:Fallback>
                <p:oleObj name="Equation" r:id="rId5" imgW="1015920" imgH="685800" progId="Equation.3">
                  <p:embed/>
                  <p:pic>
                    <p:nvPicPr>
                      <p:cNvPr id="7" name="Object 6"/>
                      <p:cNvPicPr/>
                      <p:nvPr/>
                    </p:nvPicPr>
                    <p:blipFill>
                      <a:blip r:embed="rId6"/>
                      <a:stretch>
                        <a:fillRect/>
                      </a:stretch>
                    </p:blipFill>
                    <p:spPr>
                      <a:xfrm>
                        <a:off x="5783765" y="3276601"/>
                        <a:ext cx="2370665" cy="1600199"/>
                      </a:xfrm>
                      <a:prstGeom prst="rect">
                        <a:avLst/>
                      </a:prstGeom>
                    </p:spPr>
                  </p:pic>
                </p:oleObj>
              </mc:Fallback>
            </mc:AlternateContent>
          </a:graphicData>
        </a:graphic>
      </p:graphicFrame>
      <p:sp>
        <p:nvSpPr>
          <p:cNvPr id="8" name="Text Box 10"/>
          <p:cNvSpPr txBox="1">
            <a:spLocks noChangeArrowheads="1"/>
          </p:cNvSpPr>
          <p:nvPr/>
        </p:nvSpPr>
        <p:spPr bwMode="auto">
          <a:xfrm>
            <a:off x="8052830" y="4357687"/>
            <a:ext cx="10486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Arial" charset="0"/>
                <a:cs typeface="+mn-cs"/>
              </a:rPr>
              <a:t>=H(m)</a:t>
            </a:r>
          </a:p>
        </p:txBody>
      </p:sp>
    </p:spTree>
    <p:extLst>
      <p:ext uri="{BB962C8B-B14F-4D97-AF65-F5344CB8AC3E}">
        <p14:creationId xmlns:p14="http://schemas.microsoft.com/office/powerpoint/2010/main" val="9329834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7B489-4210-C293-22E6-8B2192626F27}"/>
              </a:ext>
            </a:extLst>
          </p:cNvPr>
          <p:cNvSpPr>
            <a:spLocks noGrp="1"/>
          </p:cNvSpPr>
          <p:nvPr>
            <p:ph type="title"/>
          </p:nvPr>
        </p:nvSpPr>
        <p:spPr/>
        <p:txBody>
          <a:bodyPr/>
          <a:lstStyle/>
          <a:p>
            <a:r>
              <a:rPr lang="en-GB"/>
              <a:t>Tính chống đụng độ (Collision Resistance)</a:t>
            </a:r>
          </a:p>
        </p:txBody>
      </p:sp>
      <p:sp>
        <p:nvSpPr>
          <p:cNvPr id="3" name="Content Placeholder 2">
            <a:extLst>
              <a:ext uri="{FF2B5EF4-FFF2-40B4-BE49-F238E27FC236}">
                <a16:creationId xmlns:a16="http://schemas.microsoft.com/office/drawing/2014/main" id="{822D8DFD-5BFF-5C08-9997-2CA496B139E9}"/>
              </a:ext>
            </a:extLst>
          </p:cNvPr>
          <p:cNvSpPr>
            <a:spLocks noGrp="1"/>
          </p:cNvSpPr>
          <p:nvPr>
            <p:ph idx="1"/>
          </p:nvPr>
        </p:nvSpPr>
        <p:spPr/>
        <p:txBody>
          <a:bodyPr/>
          <a:lstStyle/>
          <a:p>
            <a:pPr>
              <a:buClr>
                <a:srgbClr val="93A299"/>
              </a:buClr>
              <a:defRPr/>
            </a:pPr>
            <a:r>
              <a:rPr lang="en-GB">
                <a:solidFill>
                  <a:srgbClr val="000000"/>
                </a:solidFill>
              </a:rPr>
              <a:t>Đụng độ: Hai bản tin m</a:t>
            </a:r>
            <a:r>
              <a:rPr lang="en-GB" baseline="-25000">
                <a:solidFill>
                  <a:srgbClr val="000000"/>
                </a:solidFill>
              </a:rPr>
              <a:t>1</a:t>
            </a:r>
            <a:r>
              <a:rPr lang="en-GB">
                <a:solidFill>
                  <a:srgbClr val="000000"/>
                </a:solidFill>
              </a:rPr>
              <a:t> ≠ m</a:t>
            </a:r>
            <a:r>
              <a:rPr lang="en-GB" baseline="-25000">
                <a:solidFill>
                  <a:srgbClr val="000000"/>
                </a:solidFill>
              </a:rPr>
              <a:t>2</a:t>
            </a:r>
            <a:r>
              <a:rPr lang="en-GB">
                <a:solidFill>
                  <a:srgbClr val="000000"/>
                </a:solidFill>
              </a:rPr>
              <a:t> có H(m</a:t>
            </a:r>
            <a:r>
              <a:rPr lang="en-GB" baseline="-25000">
                <a:solidFill>
                  <a:srgbClr val="000000"/>
                </a:solidFill>
              </a:rPr>
              <a:t>1</a:t>
            </a:r>
            <a:r>
              <a:rPr lang="en-GB">
                <a:solidFill>
                  <a:srgbClr val="000000"/>
                </a:solidFill>
              </a:rPr>
              <a:t>) = H(m</a:t>
            </a:r>
            <a:r>
              <a:rPr lang="en-GB" baseline="-25000">
                <a:solidFill>
                  <a:srgbClr val="000000"/>
                </a:solidFill>
              </a:rPr>
              <a:t>2</a:t>
            </a:r>
            <a:r>
              <a:rPr lang="en-GB">
                <a:solidFill>
                  <a:srgbClr val="000000"/>
                </a:solidFill>
              </a:rPr>
              <a:t>)</a:t>
            </a:r>
          </a:p>
          <a:p>
            <a:pPr lvl="1">
              <a:buClr>
                <a:srgbClr val="93A299"/>
              </a:buClr>
              <a:defRPr/>
            </a:pPr>
            <a:r>
              <a:rPr kumimoji="0" lang="en-GB" b="0" i="0" u="none" strike="noStrike" kern="1200" cap="none" spc="0" normalizeH="0" baseline="0" noProof="0">
                <a:ln>
                  <a:noFill/>
                </a:ln>
                <a:solidFill>
                  <a:srgbClr val="000000"/>
                </a:solidFill>
                <a:effectLst/>
                <a:uLnTx/>
                <a:uFillTx/>
                <a:latin typeface="Lato" panose="020F0502020204030203" pitchFamily="34" charset="0"/>
              </a:rPr>
              <a:t>Trong hàm băm, luôn tồn tại các bản tin </a:t>
            </a:r>
            <a:r>
              <a:rPr lang="en-GB">
                <a:solidFill>
                  <a:srgbClr val="000000"/>
                </a:solidFill>
              </a:rPr>
              <a:t>đụng độ</a:t>
            </a:r>
            <a:endParaRPr kumimoji="0" lang="en-GB" b="0" i="0" u="none" strike="noStrike" kern="1200" cap="none" spc="0" normalizeH="0" baseline="0" noProof="0">
              <a:ln>
                <a:noFill/>
              </a:ln>
              <a:solidFill>
                <a:srgbClr val="000000"/>
              </a:solidFill>
              <a:effectLst/>
              <a:uLnTx/>
              <a:uFillTx/>
              <a:latin typeface="Lato" panose="020F0502020204030203" pitchFamily="34" charset="0"/>
            </a:endParaRPr>
          </a:p>
          <a:p>
            <a:pPr>
              <a:buClr>
                <a:srgbClr val="93A299"/>
              </a:buClr>
              <a:defRPr/>
            </a:pPr>
            <a:r>
              <a:rPr kumimoji="0" lang="en-GB" b="0" i="0" u="none" strike="noStrike" kern="1200" cap="none" spc="0" normalizeH="0" baseline="0" noProof="0">
                <a:ln>
                  <a:noFill/>
                </a:ln>
                <a:solidFill>
                  <a:srgbClr val="000000"/>
                </a:solidFill>
                <a:effectLst/>
                <a:uLnTx/>
                <a:uFillTx/>
                <a:latin typeface="Lato" panose="020F0502020204030203" pitchFamily="34" charset="0"/>
              </a:rPr>
              <a:t>Tính chống đụng độ: với mọi thuật toán tấn công hiệu quả, xác suất tìm ra hai bản tin bất kỳ mà chúng đụng độ là không đáng kể</a:t>
            </a:r>
          </a:p>
          <a:p>
            <a:endParaRPr lang="en-GB"/>
          </a:p>
        </p:txBody>
      </p:sp>
      <p:sp>
        <p:nvSpPr>
          <p:cNvPr id="4" name="Slide Number Placeholder 3">
            <a:extLst>
              <a:ext uri="{FF2B5EF4-FFF2-40B4-BE49-F238E27FC236}">
                <a16:creationId xmlns:a16="http://schemas.microsoft.com/office/drawing/2014/main" id="{8EE1BB26-3BF7-D66B-73D9-ABA849811844}"/>
              </a:ext>
            </a:extLst>
          </p:cNvPr>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2014702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56993"/>
          </a:xfrm>
        </p:spPr>
        <p:txBody>
          <a:bodyPr/>
          <a:lstStyle/>
          <a:p>
            <a:r>
              <a:rPr lang="en-GB"/>
              <a:t>Đặt vấn đề</a:t>
            </a: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4800" y="2095186"/>
            <a:ext cx="1066800" cy="1009904"/>
          </a:xfrm>
        </p:spPr>
      </p:pic>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6558" y="2102625"/>
            <a:ext cx="1012642" cy="100246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14800" y="3729930"/>
            <a:ext cx="1219200" cy="975360"/>
          </a:xfrm>
          <a:prstGeom prst="rect">
            <a:avLst/>
          </a:prstGeom>
        </p:spPr>
      </p:pic>
      <p:sp>
        <p:nvSpPr>
          <p:cNvPr id="12" name="Can 11"/>
          <p:cNvSpPr/>
          <p:nvPr/>
        </p:nvSpPr>
        <p:spPr>
          <a:xfrm rot="16200000">
            <a:off x="4345487" y="-367946"/>
            <a:ext cx="453027" cy="5943601"/>
          </a:xfrm>
          <a:prstGeom prst="can">
            <a:avLst/>
          </a:prstGeom>
          <a:solidFill>
            <a:schemeClr val="tx2">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GB" b="1">
                <a:solidFill>
                  <a:schemeClr val="tx1"/>
                </a:solidFill>
              </a:rPr>
              <a:t>Kênh truyền</a:t>
            </a:r>
          </a:p>
        </p:txBody>
      </p:sp>
      <p:sp>
        <p:nvSpPr>
          <p:cNvPr id="13" name="TextBox 12"/>
          <p:cNvSpPr txBox="1"/>
          <p:nvPr/>
        </p:nvSpPr>
        <p:spPr>
          <a:xfrm>
            <a:off x="285410" y="3192660"/>
            <a:ext cx="914400" cy="400110"/>
          </a:xfrm>
          <a:prstGeom prst="rect">
            <a:avLst/>
          </a:prstGeom>
          <a:noFill/>
        </p:spPr>
        <p:txBody>
          <a:bodyPr wrap="square" rtlCol="0">
            <a:spAutoFit/>
          </a:bodyPr>
          <a:lstStyle/>
          <a:p>
            <a:pPr algn="ctr"/>
            <a:r>
              <a:rPr lang="en-GB" sz="2000" b="1">
                <a:solidFill>
                  <a:srgbClr val="000000"/>
                </a:solidFill>
              </a:rPr>
              <a:t>Alice</a:t>
            </a:r>
            <a:endParaRPr lang="en-GB" b="1">
              <a:solidFill>
                <a:srgbClr val="000000"/>
              </a:solidFill>
            </a:endParaRPr>
          </a:p>
        </p:txBody>
      </p:sp>
      <p:sp>
        <p:nvSpPr>
          <p:cNvPr id="14" name="TextBox 13"/>
          <p:cNvSpPr txBox="1"/>
          <p:nvPr/>
        </p:nvSpPr>
        <p:spPr>
          <a:xfrm>
            <a:off x="7938655" y="3207900"/>
            <a:ext cx="914400" cy="400110"/>
          </a:xfrm>
          <a:prstGeom prst="rect">
            <a:avLst/>
          </a:prstGeom>
          <a:noFill/>
        </p:spPr>
        <p:txBody>
          <a:bodyPr wrap="square" rtlCol="0">
            <a:spAutoFit/>
          </a:bodyPr>
          <a:lstStyle/>
          <a:p>
            <a:pPr algn="ctr"/>
            <a:r>
              <a:rPr lang="en-GB" sz="2000" b="1">
                <a:solidFill>
                  <a:srgbClr val="000000"/>
                </a:solidFill>
              </a:rPr>
              <a:t>Bob</a:t>
            </a:r>
            <a:endParaRPr lang="en-GB" b="1">
              <a:solidFill>
                <a:srgbClr val="000000"/>
              </a:solidFill>
            </a:endParaRPr>
          </a:p>
        </p:txBody>
      </p:sp>
      <p:sp>
        <p:nvSpPr>
          <p:cNvPr id="15" name="TextBox 14"/>
          <p:cNvSpPr txBox="1"/>
          <p:nvPr/>
        </p:nvSpPr>
        <p:spPr>
          <a:xfrm>
            <a:off x="4114800" y="4705290"/>
            <a:ext cx="1219200" cy="400110"/>
          </a:xfrm>
          <a:prstGeom prst="rect">
            <a:avLst/>
          </a:prstGeom>
          <a:noFill/>
        </p:spPr>
        <p:txBody>
          <a:bodyPr wrap="square" rtlCol="0">
            <a:spAutoFit/>
          </a:bodyPr>
          <a:lstStyle/>
          <a:p>
            <a:pPr algn="ctr"/>
            <a:r>
              <a:rPr lang="en-GB" sz="2000" b="1">
                <a:solidFill>
                  <a:srgbClr val="000000"/>
                </a:solidFill>
              </a:rPr>
              <a:t>Mallory</a:t>
            </a:r>
            <a:endParaRPr lang="en-GB" b="1">
              <a:solidFill>
                <a:srgbClr val="000000"/>
              </a:solidFill>
            </a:endParaRPr>
          </a:p>
        </p:txBody>
      </p:sp>
      <p:sp>
        <p:nvSpPr>
          <p:cNvPr id="18" name="Up-Down Arrow 17"/>
          <p:cNvSpPr/>
          <p:nvPr/>
        </p:nvSpPr>
        <p:spPr>
          <a:xfrm>
            <a:off x="4595615" y="2923748"/>
            <a:ext cx="282757" cy="714742"/>
          </a:xfrm>
          <a:prstGeom prst="upDownArrow">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0000"/>
              </a:solidFill>
            </a:endParaRPr>
          </a:p>
        </p:txBody>
      </p:sp>
      <p:grpSp>
        <p:nvGrpSpPr>
          <p:cNvPr id="21" name="Group 20"/>
          <p:cNvGrpSpPr/>
          <p:nvPr/>
        </p:nvGrpSpPr>
        <p:grpSpPr>
          <a:xfrm>
            <a:off x="1066800" y="1451860"/>
            <a:ext cx="990600" cy="769639"/>
            <a:chOff x="1066800" y="1242370"/>
            <a:chExt cx="990600" cy="769639"/>
          </a:xfrm>
        </p:grpSpPr>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56119" y="1242370"/>
              <a:ext cx="601281" cy="769639"/>
            </a:xfrm>
            <a:prstGeom prst="rect">
              <a:avLst/>
            </a:prstGeom>
          </p:spPr>
        </p:pic>
        <p:sp>
          <p:nvSpPr>
            <p:cNvPr id="19" name="TextBox 18"/>
            <p:cNvSpPr txBox="1"/>
            <p:nvPr/>
          </p:nvSpPr>
          <p:spPr>
            <a:xfrm>
              <a:off x="1066800" y="1427134"/>
              <a:ext cx="457200" cy="400110"/>
            </a:xfrm>
            <a:prstGeom prst="rect">
              <a:avLst/>
            </a:prstGeom>
            <a:noFill/>
          </p:spPr>
          <p:txBody>
            <a:bodyPr wrap="square" rtlCol="0">
              <a:spAutoFit/>
            </a:bodyPr>
            <a:lstStyle/>
            <a:p>
              <a:pPr algn="ctr"/>
              <a:r>
                <a:rPr lang="en-GB" sz="2000" b="1">
                  <a:solidFill>
                    <a:srgbClr val="000000"/>
                  </a:solidFill>
                </a:rPr>
                <a:t>m</a:t>
              </a:r>
              <a:endParaRPr lang="en-GB" b="1">
                <a:solidFill>
                  <a:srgbClr val="000000"/>
                </a:solidFill>
              </a:endParaRPr>
            </a:p>
          </p:txBody>
        </p:sp>
      </p:grpSp>
      <p:grpSp>
        <p:nvGrpSpPr>
          <p:cNvPr id="22" name="Group 21"/>
          <p:cNvGrpSpPr/>
          <p:nvPr/>
        </p:nvGrpSpPr>
        <p:grpSpPr>
          <a:xfrm>
            <a:off x="5562600" y="3723155"/>
            <a:ext cx="1066800" cy="780288"/>
            <a:chOff x="5562600" y="3513665"/>
            <a:chExt cx="1066800" cy="780288"/>
          </a:xfrm>
        </p:grpSpPr>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62600" y="3513665"/>
              <a:ext cx="609600" cy="780288"/>
            </a:xfrm>
            <a:prstGeom prst="rect">
              <a:avLst/>
            </a:prstGeom>
          </p:spPr>
        </p:pic>
        <p:sp>
          <p:nvSpPr>
            <p:cNvPr id="20" name="TextBox 19"/>
            <p:cNvSpPr txBox="1"/>
            <p:nvPr/>
          </p:nvSpPr>
          <p:spPr>
            <a:xfrm>
              <a:off x="6019800" y="3703754"/>
              <a:ext cx="609600" cy="400110"/>
            </a:xfrm>
            <a:prstGeom prst="rect">
              <a:avLst/>
            </a:prstGeom>
            <a:noFill/>
          </p:spPr>
          <p:txBody>
            <a:bodyPr wrap="square" rtlCol="0">
              <a:spAutoFit/>
            </a:bodyPr>
            <a:lstStyle/>
            <a:p>
              <a:pPr algn="ctr"/>
              <a:r>
                <a:rPr lang="en-GB" sz="2000" b="1">
                  <a:solidFill>
                    <a:srgbClr val="000000"/>
                  </a:solidFill>
                </a:rPr>
                <a:t>m*</a:t>
              </a:r>
              <a:endParaRPr lang="en-GB" b="1">
                <a:solidFill>
                  <a:srgbClr val="000000"/>
                </a:solidFill>
              </a:endParaRPr>
            </a:p>
          </p:txBody>
        </p:sp>
      </p:grpSp>
      <p:grpSp>
        <p:nvGrpSpPr>
          <p:cNvPr id="23" name="Group 22"/>
          <p:cNvGrpSpPr/>
          <p:nvPr/>
        </p:nvGrpSpPr>
        <p:grpSpPr>
          <a:xfrm>
            <a:off x="5562600" y="4800600"/>
            <a:ext cx="1219200" cy="780288"/>
            <a:chOff x="5562600" y="3513665"/>
            <a:chExt cx="1219200" cy="780288"/>
          </a:xfrm>
        </p:grpSpPr>
        <p:pic>
          <p:nvPicPr>
            <p:cNvPr id="24" name="Picture 23"/>
            <p:cNvPicPr>
              <a:picLocks noChangeAspect="1"/>
            </p:cNvPicPr>
            <p:nvPr/>
          </p:nvPicPr>
          <p:blipFill>
            <a:blip r:embed="rId7" cstate="print">
              <a:duotone>
                <a:prstClr val="black"/>
                <a:schemeClr val="accent1">
                  <a:tint val="45000"/>
                  <a:satMod val="400000"/>
                </a:schemeClr>
              </a:duotone>
              <a:extLst>
                <a:ext uri="{BEBA8EAE-BF5A-486C-A8C5-ECC9F3942E4B}">
                  <a14:imgProps xmlns:a14="http://schemas.microsoft.com/office/drawing/2010/main">
                    <a14:imgLayer r:embed="rId8">
                      <a14:imgEffect>
                        <a14:colorTemperature colorTemp="6875"/>
                      </a14:imgEffect>
                      <a14:imgEffect>
                        <a14:saturation sat="225000"/>
                      </a14:imgEffect>
                    </a14:imgLayer>
                  </a14:imgProps>
                </a:ext>
                <a:ext uri="{28A0092B-C50C-407E-A947-70E740481C1C}">
                  <a14:useLocalDpi xmlns:a14="http://schemas.microsoft.com/office/drawing/2010/main" val="0"/>
                </a:ext>
              </a:extLst>
            </a:blip>
            <a:stretch>
              <a:fillRect/>
            </a:stretch>
          </p:blipFill>
          <p:spPr>
            <a:xfrm>
              <a:off x="5562600" y="3513665"/>
              <a:ext cx="609600" cy="780288"/>
            </a:xfrm>
            <a:prstGeom prst="rect">
              <a:avLst/>
            </a:prstGeom>
          </p:spPr>
        </p:pic>
        <p:sp>
          <p:nvSpPr>
            <p:cNvPr id="25" name="TextBox 24"/>
            <p:cNvSpPr txBox="1"/>
            <p:nvPr/>
          </p:nvSpPr>
          <p:spPr>
            <a:xfrm>
              <a:off x="6096000" y="3703754"/>
              <a:ext cx="685800" cy="400110"/>
            </a:xfrm>
            <a:prstGeom prst="rect">
              <a:avLst/>
            </a:prstGeom>
            <a:noFill/>
          </p:spPr>
          <p:txBody>
            <a:bodyPr wrap="square" rtlCol="0">
              <a:spAutoFit/>
            </a:bodyPr>
            <a:lstStyle/>
            <a:p>
              <a:pPr algn="ctr"/>
              <a:r>
                <a:rPr lang="en-GB" sz="2000" b="1">
                  <a:solidFill>
                    <a:srgbClr val="000000"/>
                  </a:solidFill>
                </a:rPr>
                <a:t>m**</a:t>
              </a:r>
              <a:endParaRPr lang="en-GB" b="1">
                <a:solidFill>
                  <a:srgbClr val="000000"/>
                </a:solidFill>
              </a:endParaRPr>
            </a:p>
          </p:txBody>
        </p:sp>
      </p:grpSp>
      <p:sp>
        <p:nvSpPr>
          <p:cNvPr id="3" name="TextBox 2"/>
          <p:cNvSpPr txBox="1"/>
          <p:nvPr/>
        </p:nvSpPr>
        <p:spPr>
          <a:xfrm>
            <a:off x="6553200" y="3810000"/>
            <a:ext cx="2209800" cy="646331"/>
          </a:xfrm>
          <a:prstGeom prst="rect">
            <a:avLst/>
          </a:prstGeom>
          <a:noFill/>
        </p:spPr>
        <p:txBody>
          <a:bodyPr wrap="square" rtlCol="0">
            <a:spAutoFit/>
          </a:bodyPr>
          <a:lstStyle/>
          <a:p>
            <a:r>
              <a:rPr lang="en-US" err="1">
                <a:solidFill>
                  <a:srgbClr val="000000"/>
                </a:solidFill>
              </a:rPr>
              <a:t>Thay</a:t>
            </a:r>
            <a:r>
              <a:rPr lang="en-US">
                <a:solidFill>
                  <a:srgbClr val="000000"/>
                </a:solidFill>
              </a:rPr>
              <a:t> </a:t>
            </a:r>
            <a:r>
              <a:rPr lang="en-US" err="1">
                <a:solidFill>
                  <a:srgbClr val="000000"/>
                </a:solidFill>
              </a:rPr>
              <a:t>đổi</a:t>
            </a:r>
            <a:r>
              <a:rPr lang="en-US">
                <a:solidFill>
                  <a:srgbClr val="000000"/>
                </a:solidFill>
              </a:rPr>
              <a:t> </a:t>
            </a:r>
            <a:r>
              <a:rPr lang="en-US" err="1">
                <a:solidFill>
                  <a:srgbClr val="000000"/>
                </a:solidFill>
              </a:rPr>
              <a:t>nội</a:t>
            </a:r>
            <a:r>
              <a:rPr lang="en-US">
                <a:solidFill>
                  <a:srgbClr val="000000"/>
                </a:solidFill>
              </a:rPr>
              <a:t> dung m </a:t>
            </a:r>
            <a:r>
              <a:rPr lang="en-US" err="1">
                <a:solidFill>
                  <a:srgbClr val="000000"/>
                </a:solidFill>
              </a:rPr>
              <a:t>thành</a:t>
            </a:r>
            <a:r>
              <a:rPr lang="en-US">
                <a:solidFill>
                  <a:srgbClr val="000000"/>
                </a:solidFill>
              </a:rPr>
              <a:t> M’</a:t>
            </a:r>
          </a:p>
        </p:txBody>
      </p:sp>
      <p:sp>
        <p:nvSpPr>
          <p:cNvPr id="26" name="TextBox 25"/>
          <p:cNvSpPr txBox="1"/>
          <p:nvPr/>
        </p:nvSpPr>
        <p:spPr>
          <a:xfrm>
            <a:off x="6705600" y="4807527"/>
            <a:ext cx="2209800" cy="646331"/>
          </a:xfrm>
          <a:prstGeom prst="rect">
            <a:avLst/>
          </a:prstGeom>
          <a:noFill/>
        </p:spPr>
        <p:txBody>
          <a:bodyPr wrap="square" rtlCol="0">
            <a:spAutoFit/>
          </a:bodyPr>
          <a:lstStyle/>
          <a:p>
            <a:r>
              <a:rPr lang="en-US" err="1">
                <a:solidFill>
                  <a:srgbClr val="000000"/>
                </a:solidFill>
              </a:rPr>
              <a:t>Hoặc</a:t>
            </a:r>
            <a:r>
              <a:rPr lang="en-US">
                <a:solidFill>
                  <a:srgbClr val="000000"/>
                </a:solidFill>
              </a:rPr>
              <a:t>, </a:t>
            </a:r>
            <a:r>
              <a:rPr lang="en-US" err="1">
                <a:solidFill>
                  <a:srgbClr val="000000"/>
                </a:solidFill>
              </a:rPr>
              <a:t>bản</a:t>
            </a:r>
            <a:r>
              <a:rPr lang="en-US">
                <a:solidFill>
                  <a:srgbClr val="000000"/>
                </a:solidFill>
              </a:rPr>
              <a:t> tin m** giả </a:t>
            </a:r>
            <a:r>
              <a:rPr lang="en-US" err="1">
                <a:solidFill>
                  <a:srgbClr val="000000"/>
                </a:solidFill>
              </a:rPr>
              <a:t>danh</a:t>
            </a:r>
            <a:r>
              <a:rPr lang="en-US">
                <a:solidFill>
                  <a:srgbClr val="000000"/>
                </a:solidFill>
              </a:rPr>
              <a:t> Alice </a:t>
            </a:r>
          </a:p>
        </p:txBody>
      </p:sp>
    </p:spTree>
    <p:extLst>
      <p:ext uri="{BB962C8B-B14F-4D97-AF65-F5344CB8AC3E}">
        <p14:creationId xmlns:p14="http://schemas.microsoft.com/office/powerpoint/2010/main" val="182328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63" presetClass="path" presetSubtype="0" accel="50000" decel="50000" fill="hold" nodeType="clickEffect">
                                  <p:stCondLst>
                                    <p:cond delay="0"/>
                                  </p:stCondLst>
                                  <p:childTnLst>
                                    <p:animMotion origin="layout" path="M 0 1.48148E-6 L 0.20833 1.48148E-6 " pathEditMode="relative" rAng="0" ptsTypes="AA">
                                      <p:cBhvr>
                                        <p:cTn id="11" dur="2000" fill="hold"/>
                                        <p:tgtEl>
                                          <p:spTgt spid="21"/>
                                        </p:tgtEl>
                                        <p:attrNameLst>
                                          <p:attrName>ppt_x</p:attrName>
                                          <p:attrName>ppt_y</p:attrName>
                                        </p:attrNameLst>
                                      </p:cBhvr>
                                      <p:rCtr x="10417" y="0"/>
                                    </p:animMotion>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nodeType="clickEffect">
                                  <p:stCondLst>
                                    <p:cond delay="0"/>
                                  </p:stCondLst>
                                  <p:childTnLst>
                                    <p:animMotion origin="layout" path="M 0.20833 1.48148E-6 L 0.20833 0.31829 " pathEditMode="relative" rAng="0" ptsTypes="AA">
                                      <p:cBhvr>
                                        <p:cTn id="26" dur="2000" fill="hold"/>
                                        <p:tgtEl>
                                          <p:spTgt spid="21"/>
                                        </p:tgtEl>
                                        <p:attrNameLst>
                                          <p:attrName>ppt_x</p:attrName>
                                          <p:attrName>ppt_y</p:attrName>
                                        </p:attrNameLst>
                                      </p:cBhvr>
                                      <p:rCtr x="0" y="15903"/>
                                    </p:animMotion>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 presetClass="entr" presetSubtype="0"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50" presetClass="path" presetSubtype="0" accel="50000" decel="50000" fill="hold" nodeType="clickEffect">
                                  <p:stCondLst>
                                    <p:cond delay="0"/>
                                  </p:stCondLst>
                                  <p:childTnLst>
                                    <p:animMotion origin="layout" path="M -0.02292 0.0081 L -0.02292 -0.15856 C -0.02292 -0.23333 0.02708 -0.32523 0.06771 -0.32523 L 0.15833 -0.32523 " pathEditMode="relative" rAng="16200000" ptsTypes="FfFF">
                                      <p:cBhvr>
                                        <p:cTn id="37" dur="2000" fill="hold"/>
                                        <p:tgtEl>
                                          <p:spTgt spid="22"/>
                                        </p:tgtEl>
                                        <p:attrNameLst>
                                          <p:attrName>ppt_x</p:attrName>
                                          <p:attrName>ppt_y</p:attrName>
                                        </p:attrNameLst>
                                      </p:cBhvr>
                                      <p:rCtr x="9063" y="-16667"/>
                                    </p:animMotion>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childTnLst>
                                </p:cTn>
                              </p:par>
                              <p:par>
                                <p:cTn id="42" presetID="10" presetClass="entr" presetSubtype="0"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50" presetClass="path" presetSubtype="0" accel="50000" decel="50000" fill="hold" nodeType="clickEffect">
                                  <p:stCondLst>
                                    <p:cond delay="0"/>
                                  </p:stCondLst>
                                  <p:childTnLst>
                                    <p:animMotion origin="layout" path="M -0.02292 0.0081 L -0.02292 -0.15856 C -0.02292 -0.23333 0.02708 -0.32523 0.06771 -0.32523 L 0.15833 -0.32523 " pathEditMode="relative" rAng="16200000" ptsTypes="FfFF">
                                      <p:cBhvr>
                                        <p:cTn id="48" dur="2000" fill="hold"/>
                                        <p:tgtEl>
                                          <p:spTgt spid="23"/>
                                        </p:tgtEl>
                                        <p:attrNameLst>
                                          <p:attrName>ppt_x</p:attrName>
                                          <p:attrName>ppt_y</p:attrName>
                                        </p:attrNameLst>
                                      </p:cBhvr>
                                      <p:rCtr x="9063" y="-166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animBg="1"/>
      <p:bldP spid="3" grpId="0"/>
      <p:bldP spid="2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CB4BF-AD15-C93A-B0B2-20A62530A864}"/>
              </a:ext>
            </a:extLst>
          </p:cNvPr>
          <p:cNvSpPr>
            <a:spLocks noGrp="1"/>
          </p:cNvSpPr>
          <p:nvPr>
            <p:ph type="title"/>
          </p:nvPr>
        </p:nvSpPr>
        <p:spPr/>
        <p:txBody>
          <a:bodyPr/>
          <a:lstStyle/>
          <a:p>
            <a:r>
              <a:rPr lang="en-GB"/>
              <a:t>Tấn công vào hàm băm</a:t>
            </a:r>
          </a:p>
        </p:txBody>
      </p:sp>
      <p:sp>
        <p:nvSpPr>
          <p:cNvPr id="3" name="Content Placeholder 2">
            <a:extLst>
              <a:ext uri="{FF2B5EF4-FFF2-40B4-BE49-F238E27FC236}">
                <a16:creationId xmlns:a16="http://schemas.microsoft.com/office/drawing/2014/main" id="{1FBD6445-85D0-1595-89D1-ED61FD7671D6}"/>
              </a:ext>
            </a:extLst>
          </p:cNvPr>
          <p:cNvSpPr>
            <a:spLocks noGrp="1"/>
          </p:cNvSpPr>
          <p:nvPr>
            <p:ph idx="1"/>
          </p:nvPr>
        </p:nvSpPr>
        <p:spPr/>
        <p:txBody>
          <a:bodyPr>
            <a:normAutofit/>
          </a:bodyPr>
          <a:lstStyle/>
          <a:p>
            <a:r>
              <a:rPr lang="en-GB"/>
              <a:t>Tấn công vào tính 1 chiều</a:t>
            </a:r>
          </a:p>
          <a:p>
            <a:pPr lvl="1"/>
            <a:r>
              <a:rPr lang="en-GB"/>
              <a:t>Mục tiêu: Tìm ra bản tin gốc m từ mã băm h cho trước</a:t>
            </a:r>
          </a:p>
          <a:p>
            <a:pPr lvl="1"/>
            <a:r>
              <a:rPr lang="en-GB"/>
              <a:t>Cách thức: tấn công vét cạn</a:t>
            </a:r>
          </a:p>
          <a:p>
            <a:pPr marL="914400" lvl="1" indent="-457200">
              <a:buAutoNum type="arabicParenBoth"/>
            </a:pPr>
            <a:r>
              <a:rPr lang="en-GB"/>
              <a:t>Chọn 2</a:t>
            </a:r>
            <a:r>
              <a:rPr lang="en-GB" baseline="30000"/>
              <a:t>n</a:t>
            </a:r>
            <a:r>
              <a:rPr lang="en-GB"/>
              <a:t> bản tin ngẫu nhiên</a:t>
            </a:r>
          </a:p>
          <a:p>
            <a:pPr marL="914400" lvl="1" indent="-457200">
              <a:buAutoNum type="arabicParenBoth"/>
            </a:pPr>
            <a:r>
              <a:rPr lang="en-GB"/>
              <a:t>Tính mã băm cho mỗi bản tin</a:t>
            </a:r>
          </a:p>
          <a:p>
            <a:pPr marL="914400" lvl="1" indent="-457200">
              <a:buAutoNum type="arabicParenBoth"/>
            </a:pPr>
            <a:r>
              <a:rPr lang="en-GB"/>
              <a:t>Nếu h không phải là mã băm của một trong số 2</a:t>
            </a:r>
            <a:r>
              <a:rPr lang="en-GB" baseline="30000"/>
              <a:t>n</a:t>
            </a:r>
            <a:r>
              <a:rPr lang="en-GB"/>
              <a:t> bản tin đã chọn, quay lại bước 1</a:t>
            </a:r>
          </a:p>
          <a:p>
            <a:pPr lvl="1"/>
            <a:r>
              <a:rPr lang="en-GB"/>
              <a:t>Vì xác suất xuất hiện của mọi giá trị băm là như nhau nên theo kỳ vọng, tấn công thành công với 1 lần thử</a:t>
            </a:r>
          </a:p>
          <a:p>
            <a:pPr lvl="1"/>
            <a:r>
              <a:rPr lang="en-GB"/>
              <a:t>Nhận xét: kích thước mã băm (n-bit) càng lớn thì hàm băm càng an toàn</a:t>
            </a:r>
          </a:p>
        </p:txBody>
      </p:sp>
      <p:sp>
        <p:nvSpPr>
          <p:cNvPr id="4" name="Slide Number Placeholder 3">
            <a:extLst>
              <a:ext uri="{FF2B5EF4-FFF2-40B4-BE49-F238E27FC236}">
                <a16:creationId xmlns:a16="http://schemas.microsoft.com/office/drawing/2014/main" id="{18540029-3036-0774-6FEF-BE5E729D6526}"/>
              </a:ext>
            </a:extLst>
          </p:cNvPr>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11058436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1CB06-7D48-4DE8-A954-5651F0A787FA}"/>
              </a:ext>
            </a:extLst>
          </p:cNvPr>
          <p:cNvSpPr>
            <a:spLocks noGrp="1"/>
          </p:cNvSpPr>
          <p:nvPr>
            <p:ph type="title"/>
          </p:nvPr>
        </p:nvSpPr>
        <p:spPr/>
        <p:txBody>
          <a:bodyPr/>
          <a:lstStyle/>
          <a:p>
            <a:r>
              <a:rPr lang="en-US"/>
              <a:t>Ví dụ</a:t>
            </a:r>
            <a:endParaRPr lang="vi-VN"/>
          </a:p>
        </p:txBody>
      </p:sp>
      <p:sp>
        <p:nvSpPr>
          <p:cNvPr id="3" name="Content Placeholder 2">
            <a:extLst>
              <a:ext uri="{FF2B5EF4-FFF2-40B4-BE49-F238E27FC236}">
                <a16:creationId xmlns:a16="http://schemas.microsoft.com/office/drawing/2014/main" id="{175E77D6-3C61-46A5-898E-919D3673859C}"/>
              </a:ext>
            </a:extLst>
          </p:cNvPr>
          <p:cNvSpPr>
            <a:spLocks noGrp="1"/>
          </p:cNvSpPr>
          <p:nvPr>
            <p:ph idx="1"/>
          </p:nvPr>
        </p:nvSpPr>
        <p:spPr/>
        <p:txBody>
          <a:bodyPr/>
          <a:lstStyle/>
          <a:p>
            <a:r>
              <a:rPr lang="en-US"/>
              <a:t>Đối phương muốn tấn công vét cạn để tìm bản tin gốc của mã băm. Giả sử hắn có khả năng tính toán 1.000.000 mã băm mỗi giây. Kích thước mã băm là bao nhiêu để khi thực hiện tấn công trong 100 năm, xác suất thành công cao nhất là là 2</a:t>
            </a:r>
            <a:r>
              <a:rPr lang="en-US" baseline="30000"/>
              <a:t>-80</a:t>
            </a:r>
            <a:endParaRPr lang="en-US"/>
          </a:p>
          <a:p>
            <a:r>
              <a:rPr lang="en-US"/>
              <a:t>Lời giải:</a:t>
            </a:r>
          </a:p>
          <a:p>
            <a:pPr lvl="1"/>
            <a:r>
              <a:rPr lang="en-US"/>
              <a:t>Kích thước mã băm: n bit </a:t>
            </a:r>
            <a:r>
              <a:rPr lang="en-US">
                <a:sym typeface="Wingdings" panose="05000000000000000000" pitchFamily="2" charset="2"/>
              </a:rPr>
              <a:t> số mã băm có thể là 2</a:t>
            </a:r>
            <a:r>
              <a:rPr lang="en-US" baseline="30000">
                <a:sym typeface="Wingdings" panose="05000000000000000000" pitchFamily="2" charset="2"/>
              </a:rPr>
              <a:t>n</a:t>
            </a:r>
            <a:endParaRPr lang="en-US">
              <a:sym typeface="Wingdings" panose="05000000000000000000" pitchFamily="2" charset="2"/>
            </a:endParaRPr>
          </a:p>
          <a:p>
            <a:pPr lvl="1"/>
            <a:r>
              <a:rPr lang="en-US">
                <a:sym typeface="Wingdings" panose="05000000000000000000" pitchFamily="2" charset="2"/>
              </a:rPr>
              <a:t>Số mã băm kẻ tấn công tính được trong 100 năm là: X</a:t>
            </a:r>
          </a:p>
          <a:p>
            <a:pPr lvl="1"/>
            <a:r>
              <a:rPr lang="en-US"/>
              <a:t>Thỏa mãn: X/2</a:t>
            </a:r>
            <a:r>
              <a:rPr lang="en-US" baseline="30000"/>
              <a:t>n</a:t>
            </a:r>
            <a:r>
              <a:rPr lang="en-US"/>
              <a:t> &lt;= 2</a:t>
            </a:r>
            <a:r>
              <a:rPr lang="en-US" baseline="30000"/>
              <a:t>-80</a:t>
            </a:r>
          </a:p>
          <a:p>
            <a:endParaRPr lang="en-US"/>
          </a:p>
        </p:txBody>
      </p:sp>
      <p:sp>
        <p:nvSpPr>
          <p:cNvPr id="4" name="Slide Number Placeholder 3">
            <a:extLst>
              <a:ext uri="{FF2B5EF4-FFF2-40B4-BE49-F238E27FC236}">
                <a16:creationId xmlns:a16="http://schemas.microsoft.com/office/drawing/2014/main" id="{8D8DFB7A-E3A2-4590-A60A-C7F89928A015}"/>
              </a:ext>
            </a:extLst>
          </p:cNvPr>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1334769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63414-2514-E084-CE39-E9DEDA870438}"/>
              </a:ext>
            </a:extLst>
          </p:cNvPr>
          <p:cNvSpPr>
            <a:spLocks noGrp="1"/>
          </p:cNvSpPr>
          <p:nvPr>
            <p:ph type="title"/>
          </p:nvPr>
        </p:nvSpPr>
        <p:spPr/>
        <p:txBody>
          <a:bodyPr/>
          <a:lstStyle/>
          <a:p>
            <a:r>
              <a:rPr lang="en-GB"/>
              <a:t>Tấn công vào hàm băm (tiếp)</a:t>
            </a:r>
          </a:p>
        </p:txBody>
      </p:sp>
      <p:sp>
        <p:nvSpPr>
          <p:cNvPr id="3" name="Content Placeholder 2">
            <a:extLst>
              <a:ext uri="{FF2B5EF4-FFF2-40B4-BE49-F238E27FC236}">
                <a16:creationId xmlns:a16="http://schemas.microsoft.com/office/drawing/2014/main" id="{DB02F1B6-724A-685D-06F5-9325E5C95014}"/>
              </a:ext>
            </a:extLst>
          </p:cNvPr>
          <p:cNvSpPr>
            <a:spLocks noGrp="1"/>
          </p:cNvSpPr>
          <p:nvPr>
            <p:ph idx="1"/>
          </p:nvPr>
        </p:nvSpPr>
        <p:spPr>
          <a:xfrm>
            <a:off x="457200" y="1066801"/>
            <a:ext cx="8229600" cy="5029199"/>
          </a:xfrm>
        </p:spPr>
        <p:txBody>
          <a:bodyPr>
            <a:normAutofit lnSpcReduction="10000"/>
          </a:bodyPr>
          <a:lstStyle/>
          <a:p>
            <a:r>
              <a:rPr lang="en-GB"/>
              <a:t>Tấn công vào tính đụng độ (1)</a:t>
            </a:r>
          </a:p>
          <a:p>
            <a:pPr lvl="1"/>
            <a:r>
              <a:rPr lang="en-GB"/>
              <a:t>Mục tiêu: Tìm ra bản tin m* có mã băm trùng với m cho trước</a:t>
            </a:r>
          </a:p>
          <a:p>
            <a:pPr lvl="1"/>
            <a:r>
              <a:rPr lang="en-GB"/>
              <a:t>Cách thức: tấn công vét cạn</a:t>
            </a:r>
          </a:p>
          <a:p>
            <a:pPr marL="914400" lvl="1" indent="-457200">
              <a:buAutoNum type="arabicParenBoth"/>
            </a:pPr>
            <a:r>
              <a:rPr lang="en-GB"/>
              <a:t>Tính h = H(m)</a:t>
            </a:r>
          </a:p>
          <a:p>
            <a:pPr marL="914400" lvl="1" indent="-457200">
              <a:buAutoNum type="arabicParenBoth"/>
            </a:pPr>
            <a:r>
              <a:rPr lang="en-GB"/>
              <a:t>Chọn 2</a:t>
            </a:r>
            <a:r>
              <a:rPr lang="en-GB" baseline="30000"/>
              <a:t>n</a:t>
            </a:r>
            <a:r>
              <a:rPr lang="en-GB"/>
              <a:t> bản tin ngẫu nhiên</a:t>
            </a:r>
          </a:p>
          <a:p>
            <a:pPr marL="914400" lvl="1" indent="-457200">
              <a:buAutoNum type="arabicParenBoth"/>
            </a:pPr>
            <a:r>
              <a:rPr lang="en-GB"/>
              <a:t>Tính mã băm cho mỗi bản tin</a:t>
            </a:r>
          </a:p>
          <a:p>
            <a:pPr marL="914400" lvl="1" indent="-457200">
              <a:buAutoNum type="arabicParenBoth"/>
            </a:pPr>
            <a:r>
              <a:rPr lang="en-GB"/>
              <a:t>Nếu H(m</a:t>
            </a:r>
            <a:r>
              <a:rPr lang="en-GB" baseline="-25000"/>
              <a:t>i</a:t>
            </a:r>
            <a:r>
              <a:rPr lang="en-GB"/>
              <a:t>) = h thì m</a:t>
            </a:r>
            <a:r>
              <a:rPr lang="en-GB" baseline="-25000"/>
              <a:t>i</a:t>
            </a:r>
            <a:r>
              <a:rPr lang="en-GB"/>
              <a:t> là bản tin cần tìm</a:t>
            </a:r>
          </a:p>
          <a:p>
            <a:pPr marL="914400" lvl="1" indent="-457200">
              <a:buAutoNum type="arabicParenBoth"/>
            </a:pPr>
            <a:r>
              <a:rPr lang="en-GB"/>
              <a:t>Nếu không thấy m* trong số 2</a:t>
            </a:r>
            <a:r>
              <a:rPr lang="en-GB" baseline="30000"/>
              <a:t>n</a:t>
            </a:r>
            <a:r>
              <a:rPr lang="en-GB"/>
              <a:t> bản tin đã chọn, quay lại bước 2</a:t>
            </a:r>
          </a:p>
          <a:p>
            <a:pPr lvl="1"/>
            <a:r>
              <a:rPr lang="en-GB"/>
              <a:t>Vì xác suất xuất hiện của mọi giá trị băm là như nhau nên theo kỳ vọng, tấn công thành công với 1 lần thử</a:t>
            </a:r>
          </a:p>
          <a:p>
            <a:pPr lvl="1"/>
            <a:r>
              <a:rPr lang="en-GB"/>
              <a:t>Nhận xét: kích thước mã băm (n-bit) càng lớn thì hàm băm càng an toàn</a:t>
            </a:r>
          </a:p>
          <a:p>
            <a:pPr marL="914400" lvl="1" indent="-457200">
              <a:buAutoNum type="arabicParenBoth"/>
            </a:pPr>
            <a:endParaRPr lang="en-GB"/>
          </a:p>
        </p:txBody>
      </p:sp>
      <p:sp>
        <p:nvSpPr>
          <p:cNvPr id="4" name="Slide Number Placeholder 3">
            <a:extLst>
              <a:ext uri="{FF2B5EF4-FFF2-40B4-BE49-F238E27FC236}">
                <a16:creationId xmlns:a16="http://schemas.microsoft.com/office/drawing/2014/main" id="{3BE8F192-B90E-C71B-097E-F49D84A9C987}"/>
              </a:ext>
            </a:extLst>
          </p:cNvPr>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38506597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F3AC3-B02B-423D-5FB5-56D1115371D6}"/>
              </a:ext>
            </a:extLst>
          </p:cNvPr>
          <p:cNvSpPr>
            <a:spLocks noGrp="1"/>
          </p:cNvSpPr>
          <p:nvPr>
            <p:ph type="title"/>
          </p:nvPr>
        </p:nvSpPr>
        <p:spPr/>
        <p:txBody>
          <a:bodyPr/>
          <a:lstStyle/>
          <a:p>
            <a:r>
              <a:rPr lang="en-GB"/>
              <a:t>Tấn công vào hàm băm (tiếp)</a:t>
            </a:r>
          </a:p>
        </p:txBody>
      </p:sp>
      <p:sp>
        <p:nvSpPr>
          <p:cNvPr id="3" name="Content Placeholder 2">
            <a:extLst>
              <a:ext uri="{FF2B5EF4-FFF2-40B4-BE49-F238E27FC236}">
                <a16:creationId xmlns:a16="http://schemas.microsoft.com/office/drawing/2014/main" id="{9EF1B59F-D02D-AC4C-3A5E-6A608F4A75C2}"/>
              </a:ext>
            </a:extLst>
          </p:cNvPr>
          <p:cNvSpPr>
            <a:spLocks noGrp="1"/>
          </p:cNvSpPr>
          <p:nvPr>
            <p:ph idx="1"/>
          </p:nvPr>
        </p:nvSpPr>
        <p:spPr/>
        <p:txBody>
          <a:bodyPr>
            <a:normAutofit/>
          </a:bodyPr>
          <a:lstStyle/>
          <a:p>
            <a:r>
              <a:rPr lang="en-GB"/>
              <a:t>Tấn công vào tính đụng độ (2)</a:t>
            </a:r>
          </a:p>
          <a:p>
            <a:pPr lvl="1"/>
            <a:r>
              <a:rPr lang="en-GB"/>
              <a:t>Mục tiêu: Tìm ra cặp bản tin (m, m*) có mã băm trùng nhau</a:t>
            </a:r>
          </a:p>
          <a:p>
            <a:pPr lvl="1"/>
            <a:r>
              <a:rPr lang="en-GB"/>
              <a:t>Cách thức: tấn công vét cạn</a:t>
            </a:r>
          </a:p>
          <a:p>
            <a:pPr marL="914400" lvl="1" indent="-457200">
              <a:buAutoNum type="arabicParenBoth"/>
            </a:pPr>
            <a:r>
              <a:rPr lang="en-GB"/>
              <a:t>Chọn 2</a:t>
            </a:r>
            <a:r>
              <a:rPr lang="en-GB" baseline="30000"/>
              <a:t>n</a:t>
            </a:r>
            <a:r>
              <a:rPr lang="en-GB"/>
              <a:t> + 1 bản tin ngẫu nhiên</a:t>
            </a:r>
          </a:p>
          <a:p>
            <a:pPr marL="914400" lvl="1" indent="-457200">
              <a:buAutoNum type="arabicParenBoth"/>
            </a:pPr>
            <a:r>
              <a:rPr lang="en-GB"/>
              <a:t>Tính mã băm cho mỗi bản tin</a:t>
            </a:r>
          </a:p>
          <a:p>
            <a:pPr marL="914400" lvl="1" indent="-457200">
              <a:buAutoNum type="arabicParenBoth"/>
            </a:pPr>
            <a:r>
              <a:rPr lang="en-GB"/>
              <a:t>Luôn tìm thấy (m, m*) thỏa mãn</a:t>
            </a:r>
          </a:p>
          <a:p>
            <a:pPr lvl="1"/>
            <a:r>
              <a:rPr lang="en-GB"/>
              <a:t>Nhận xét: kích thước mã băm (n-bit) càng lớn thì hàm băm càng an toàn</a:t>
            </a:r>
          </a:p>
          <a:p>
            <a:pPr lvl="1"/>
            <a:r>
              <a:rPr lang="en-GB"/>
              <a:t>Cách thức tấn công khác dựa trên nghịch lý ngày sinh hiệu quả hơn (được trình bày sau)</a:t>
            </a:r>
          </a:p>
          <a:p>
            <a:pPr marL="914400" lvl="1" indent="-457200">
              <a:buAutoNum type="arabicParenBoth"/>
            </a:pPr>
            <a:endParaRPr lang="en-GB"/>
          </a:p>
          <a:p>
            <a:endParaRPr lang="en-GB"/>
          </a:p>
        </p:txBody>
      </p:sp>
      <p:sp>
        <p:nvSpPr>
          <p:cNvPr id="4" name="Slide Number Placeholder 3">
            <a:extLst>
              <a:ext uri="{FF2B5EF4-FFF2-40B4-BE49-F238E27FC236}">
                <a16:creationId xmlns:a16="http://schemas.microsoft.com/office/drawing/2014/main" id="{AA7C689A-A880-CE76-9F31-86A9A094B5A1}"/>
              </a:ext>
            </a:extLst>
          </p:cNvPr>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14016286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Nghịch lý ngày sinh (Birthday paradox)</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066800"/>
                <a:ext cx="8229600" cy="5410200"/>
              </a:xfrm>
            </p:spPr>
            <p:txBody>
              <a:bodyPr/>
              <a:lstStyle/>
              <a:p>
                <a:pPr lvl="0">
                  <a:buClr>
                    <a:srgbClr val="93A299"/>
                  </a:buClr>
                  <a:defRPr/>
                </a:pPr>
                <a:r>
                  <a:rPr lang="en-US"/>
                  <a:t>Bài toán: Khi chọn n người bất kỳ, xác suất để có tối thiểu 2 người có trùng ngày sinh là bao nhiêu?</a:t>
                </a:r>
              </a:p>
              <a:p>
                <a:pPr lvl="0">
                  <a:buClr>
                    <a:srgbClr val="93A299"/>
                  </a:buClr>
                  <a:defRPr/>
                </a:pPr>
                <a:r>
                  <a:rPr lang="en-US"/>
                  <a:t>Số cách chọn ra n người bất kỳ: 365</a:t>
                </a:r>
                <a:r>
                  <a:rPr lang="en-US" baseline="30000"/>
                  <a:t>n</a:t>
                </a:r>
                <a:r>
                  <a:rPr lang="en-US"/>
                  <a:t> </a:t>
                </a:r>
              </a:p>
              <a:p>
                <a:pPr lvl="0">
                  <a:buClr>
                    <a:srgbClr val="93A299"/>
                  </a:buClr>
                  <a:defRPr/>
                </a:pPr>
                <a:r>
                  <a:rPr lang="en-US"/>
                  <a:t>Số cách chọn ra n người không có cặp nào trùng ngày sinh: 365 x 364 x … x (365-(n-1)) = C</a:t>
                </a:r>
                <a:r>
                  <a:rPr lang="en-US" baseline="30000"/>
                  <a:t>n</a:t>
                </a:r>
                <a:r>
                  <a:rPr lang="en-US" baseline="-25000"/>
                  <a:t>365</a:t>
                </a:r>
              </a:p>
              <a:p>
                <a:pPr lvl="0">
                  <a:buClr>
                    <a:srgbClr val="93A299"/>
                  </a:buClr>
                  <a:defRPr/>
                </a:pPr>
                <a:r>
                  <a:rPr lang="en-US"/>
                  <a:t>Xác suất để chọn ra n người không có cặp nào trùng ngày sinh</a:t>
                </a:r>
              </a:p>
              <a:p>
                <a:pPr marL="0" lvl="0" indent="0">
                  <a:buClr>
                    <a:srgbClr val="93A299"/>
                  </a:buClr>
                  <a:buNone/>
                  <a:defRPr/>
                </a:pPr>
                <a14:m>
                  <m:oMathPara xmlns:m="http://schemas.openxmlformats.org/officeDocument/2006/math">
                    <m:oMathParaPr>
                      <m:jc m:val="centerGroup"/>
                    </m:oMathParaPr>
                    <m:oMath xmlns:m="http://schemas.openxmlformats.org/officeDocument/2006/math">
                      <m:r>
                        <a:rPr lang="en-US" i="1">
                          <a:latin typeface="Cambria Math"/>
                        </a:rPr>
                        <m:t>𝑄</m:t>
                      </m:r>
                      <m:r>
                        <a:rPr lang="en-US" i="1">
                          <a:latin typeface="Cambria Math"/>
                        </a:rPr>
                        <m:t>=</m:t>
                      </m:r>
                      <m:f>
                        <m:fPr>
                          <m:ctrlPr>
                            <a:rPr lang="en-US" i="1">
                              <a:latin typeface="Cambria Math" panose="02040503050406030204" pitchFamily="18" charset="0"/>
                            </a:rPr>
                          </m:ctrlPr>
                        </m:fPr>
                        <m:num>
                          <m:r>
                            <a:rPr lang="en-US" i="1">
                              <a:latin typeface="Cambria Math"/>
                            </a:rPr>
                            <m:t>365</m:t>
                          </m:r>
                          <m:r>
                            <a:rPr lang="en-US" i="1">
                              <a:latin typeface="Cambria Math"/>
                              <a:ea typeface="Cambria Math"/>
                            </a:rPr>
                            <m:t>×364×…×(365−(</m:t>
                          </m:r>
                          <m:r>
                            <a:rPr lang="en-US" i="1">
                              <a:latin typeface="Cambria Math"/>
                              <a:ea typeface="Cambria Math"/>
                            </a:rPr>
                            <m:t>𝑛</m:t>
                          </m:r>
                          <m:r>
                            <a:rPr lang="en-US" i="1">
                              <a:latin typeface="Cambria Math"/>
                              <a:ea typeface="Cambria Math"/>
                            </a:rPr>
                            <m:t>−1))</m:t>
                          </m:r>
                        </m:num>
                        <m:den>
                          <m:sSup>
                            <m:sSupPr>
                              <m:ctrlPr>
                                <a:rPr lang="en-US" i="1">
                                  <a:latin typeface="Cambria Math" panose="02040503050406030204" pitchFamily="18" charset="0"/>
                                </a:rPr>
                              </m:ctrlPr>
                            </m:sSupPr>
                            <m:e>
                              <m:r>
                                <a:rPr lang="en-US" i="1">
                                  <a:latin typeface="Cambria Math"/>
                                </a:rPr>
                                <m:t>365</m:t>
                              </m:r>
                            </m:e>
                            <m:sup>
                              <m:r>
                                <a:rPr lang="en-US" i="1">
                                  <a:latin typeface="Cambria Math"/>
                                </a:rPr>
                                <m:t>𝑛</m:t>
                              </m:r>
                            </m:sup>
                          </m:sSup>
                        </m:den>
                      </m:f>
                    </m:oMath>
                  </m:oMathPara>
                </a14:m>
                <a:endParaRPr lang="en-US"/>
              </a:p>
              <a:p>
                <a:pPr lvl="0">
                  <a:buClr>
                    <a:srgbClr val="93A299"/>
                  </a:buClr>
                  <a:defRPr/>
                </a:pPr>
                <a:r>
                  <a:rPr lang="en-US"/>
                  <a:t>Xác suất cần tính: P = 1 – Q</a:t>
                </a:r>
              </a:p>
              <a:p>
                <a:pPr lvl="0">
                  <a:buClr>
                    <a:srgbClr val="93A299"/>
                  </a:buClr>
                  <a:defRPr/>
                </a:pPr>
                <a:r>
                  <a:rPr lang="en-US"/>
                  <a:t>n = ? để P &gt; 0.5 (mỗi 2 lần chọn thì có 1 lần thỏa mãn) </a:t>
                </a:r>
              </a:p>
              <a:p>
                <a:endParaRPr lang="en-US"/>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066800"/>
                <a:ext cx="8229600" cy="5410200"/>
              </a:xfrm>
              <a:blipFill>
                <a:blip r:embed="rId2"/>
                <a:stretch>
                  <a:fillRect l="-1333" t="-1914" b="-1014"/>
                </a:stretch>
              </a:blipFill>
            </p:spPr>
            <p:txBody>
              <a:bodyPr/>
              <a:lstStyle/>
              <a:p>
                <a:r>
                  <a:rPr lang="vi-VN">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13234763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Nghịch lý ngày sinh</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pic>
        <p:nvPicPr>
          <p:cNvPr id="5" name="Picture 2" descr="Image resul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990600"/>
            <a:ext cx="8001000" cy="5153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2015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685800"/>
          </a:xfrm>
        </p:spPr>
        <p:txBody>
          <a:bodyPr>
            <a:noAutofit/>
          </a:bodyPr>
          <a:lstStyle/>
          <a:p>
            <a:r>
              <a:rPr lang="en-GB" sz="2400"/>
              <a:t>Tấn công dựa trên nghịch lý ngày sinh (Birthday paradox attack)</a:t>
            </a:r>
          </a:p>
        </p:txBody>
      </p:sp>
      <p:sp>
        <p:nvSpPr>
          <p:cNvPr id="3" name="Content Placeholder 2"/>
          <p:cNvSpPr>
            <a:spLocks noGrp="1"/>
          </p:cNvSpPr>
          <p:nvPr>
            <p:ph idx="1"/>
          </p:nvPr>
        </p:nvSpPr>
        <p:spPr>
          <a:xfrm>
            <a:off x="457200" y="1066800"/>
            <a:ext cx="8229600" cy="5257800"/>
          </a:xfrm>
        </p:spPr>
        <p:txBody>
          <a:bodyPr>
            <a:normAutofit/>
          </a:bodyPr>
          <a:lstStyle/>
          <a:p>
            <a:r>
              <a:rPr lang="en-GB" sz="2800">
                <a:sym typeface="Wingdings" panose="05000000000000000000" pitchFamily="2" charset="2"/>
              </a:rPr>
              <a:t>Kiểm tra 2</a:t>
            </a:r>
            <a:r>
              <a:rPr lang="en-GB" sz="2800" baseline="30000">
                <a:sym typeface="Wingdings" panose="05000000000000000000" pitchFamily="2" charset="2"/>
              </a:rPr>
              <a:t>n/2</a:t>
            </a:r>
            <a:r>
              <a:rPr lang="en-GB" sz="2800" i="1">
                <a:sym typeface="Wingdings" panose="05000000000000000000" pitchFamily="2" charset="2"/>
              </a:rPr>
              <a:t> </a:t>
            </a:r>
            <a:r>
              <a:rPr lang="en-GB" sz="2800">
                <a:sym typeface="Wingdings" panose="05000000000000000000" pitchFamily="2" charset="2"/>
              </a:rPr>
              <a:t>bản tin có thể tìm ra các bản tin đụng độ </a:t>
            </a:r>
            <a:r>
              <a:rPr lang="en-GB">
                <a:sym typeface="Wingdings" panose="05000000000000000000" pitchFamily="2" charset="2"/>
              </a:rPr>
              <a:t>với xác suất </a:t>
            </a:r>
            <a:r>
              <a:rPr lang="en-GB" sz="2800">
                <a:sym typeface="Wingdings" panose="05000000000000000000" pitchFamily="2" charset="2"/>
              </a:rPr>
              <a:t>~ 0.5</a:t>
            </a:r>
          </a:p>
          <a:p>
            <a:r>
              <a:rPr lang="en-GB" sz="2800">
                <a:solidFill>
                  <a:srgbClr val="000000"/>
                </a:solidFill>
                <a:sym typeface="Wingdings" panose="05000000000000000000" pitchFamily="2" charset="2"/>
              </a:rPr>
              <a:t>C</a:t>
            </a:r>
            <a:r>
              <a:rPr lang="en-GB" sz="2800">
                <a:sym typeface="Wingdings" panose="05000000000000000000" pitchFamily="2" charset="2"/>
              </a:rPr>
              <a:t>ách thức tấn công:</a:t>
            </a:r>
          </a:p>
          <a:p>
            <a:pPr lvl="1"/>
            <a:r>
              <a:rPr lang="en-GB" sz="2800">
                <a:solidFill>
                  <a:srgbClr val="000000"/>
                </a:solidFill>
              </a:rPr>
              <a:t>Bước 1: Chọn ra 2</a:t>
            </a:r>
            <a:r>
              <a:rPr lang="en-GB" sz="2800" baseline="30000">
                <a:solidFill>
                  <a:srgbClr val="000000"/>
                </a:solidFill>
              </a:rPr>
              <a:t>n/2</a:t>
            </a:r>
            <a:r>
              <a:rPr lang="en-GB" sz="2800">
                <a:solidFill>
                  <a:srgbClr val="000000"/>
                </a:solidFill>
              </a:rPr>
              <a:t> bản tin ngẫu nhiên</a:t>
            </a:r>
          </a:p>
          <a:p>
            <a:pPr lvl="1"/>
            <a:r>
              <a:rPr lang="en-GB" sz="2800"/>
              <a:t>Bước 2: Tính mã băm cho các bản tin</a:t>
            </a:r>
          </a:p>
          <a:p>
            <a:pPr lvl="1"/>
            <a:r>
              <a:rPr lang="en-GB" sz="2800"/>
              <a:t>Bước 3: Kiểm tra sự tồn tại của các bản tin đụng độ. Nếu không có, quay lại bước 1.</a:t>
            </a:r>
          </a:p>
          <a:p>
            <a:pPr lvl="1"/>
            <a:r>
              <a:rPr lang="en-GB" sz="2800">
                <a:solidFill>
                  <a:srgbClr val="000000"/>
                </a:solidFill>
              </a:rPr>
              <a:t>K</a:t>
            </a:r>
            <a:r>
              <a:rPr lang="en-GB" sz="2800"/>
              <a:t>ỳ vọng: thành công sau 2 lần thử</a:t>
            </a:r>
          </a:p>
          <a:p>
            <a:pPr lvl="1"/>
            <a:r>
              <a:rPr lang="en-GB" sz="2800"/>
              <a:t>Nhận xét: kích thước mã băm (n-bit) càng lớn thì hàm băm càng an toàn</a:t>
            </a:r>
          </a:p>
          <a:p>
            <a:pPr lvl="1"/>
            <a:endParaRPr lang="en-GB" sz="2800">
              <a:solidFill>
                <a:srgbClr val="00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30374083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DB732-DF9E-1B4B-CA15-2D36B6A4EC88}"/>
              </a:ext>
            </a:extLst>
          </p:cNvPr>
          <p:cNvSpPr>
            <a:spLocks noGrp="1"/>
          </p:cNvSpPr>
          <p:nvPr>
            <p:ph type="title"/>
          </p:nvPr>
        </p:nvSpPr>
        <p:spPr/>
        <p:txBody>
          <a:bodyPr/>
          <a:lstStyle/>
          <a:p>
            <a:r>
              <a:rPr lang="en-GB"/>
              <a:t>Kiến trúc hàm băm Merkle-Damgard</a:t>
            </a:r>
          </a:p>
        </p:txBody>
      </p:sp>
      <p:sp>
        <p:nvSpPr>
          <p:cNvPr id="3" name="Content Placeholder 2">
            <a:extLst>
              <a:ext uri="{FF2B5EF4-FFF2-40B4-BE49-F238E27FC236}">
                <a16:creationId xmlns:a16="http://schemas.microsoft.com/office/drawing/2014/main" id="{4804A235-161E-6994-82BA-4D10CDFC4C37}"/>
              </a:ext>
            </a:extLst>
          </p:cNvPr>
          <p:cNvSpPr>
            <a:spLocks noGrp="1"/>
          </p:cNvSpPr>
          <p:nvPr>
            <p:ph idx="1"/>
          </p:nvPr>
        </p:nvSpPr>
        <p:spPr/>
        <p:txBody>
          <a:bodyPr>
            <a:normAutofit/>
          </a:bodyPr>
          <a:lstStyle/>
          <a:p>
            <a:r>
              <a:rPr lang="en-GB" sz="2400"/>
              <a:t>Bản tin đầu vào được chia thành các khối có kích thước </a:t>
            </a:r>
            <a:r>
              <a:rPr lang="en-GB" sz="2400">
                <a:latin typeface="Lucida Sans Unicode" panose="020B0602030504020204" pitchFamily="34" charset="0"/>
                <a:cs typeface="Lucida Sans Unicode" panose="020B0602030504020204" pitchFamily="34" charset="0"/>
              </a:rPr>
              <a:t>s </a:t>
            </a:r>
            <a:r>
              <a:rPr lang="en-GB" sz="2400"/>
              <a:t>bit</a:t>
            </a:r>
          </a:p>
          <a:p>
            <a:pPr lvl="1"/>
            <a:r>
              <a:rPr lang="en-GB" sz="2000"/>
              <a:t>Thêm phần đệm nếu cần</a:t>
            </a:r>
          </a:p>
          <a:p>
            <a:r>
              <a:rPr lang="en-GB" sz="2400"/>
              <a:t>Hàm nén: z = C(x) cung cấp đầu ra z có kích thước n bit</a:t>
            </a:r>
          </a:p>
          <a:p>
            <a:r>
              <a:rPr lang="en-GB" sz="2400"/>
              <a:t>Kiến trúc Merkle-Damgard: h = H(m)</a:t>
            </a:r>
          </a:p>
          <a:p>
            <a:endParaRPr lang="en-GB" sz="2400"/>
          </a:p>
          <a:p>
            <a:endParaRPr lang="en-GB" sz="2400"/>
          </a:p>
          <a:p>
            <a:endParaRPr lang="en-GB" sz="2400"/>
          </a:p>
          <a:p>
            <a:endParaRPr lang="en-GB" sz="2400"/>
          </a:p>
          <a:p>
            <a:endParaRPr lang="en-GB" sz="2400"/>
          </a:p>
          <a:p>
            <a:r>
              <a:rPr lang="en-GB" sz="2400"/>
              <a:t>Các hàm băm sử dụng: MD5, SHA-1, SHA-2</a:t>
            </a:r>
          </a:p>
        </p:txBody>
      </p:sp>
      <p:sp>
        <p:nvSpPr>
          <p:cNvPr id="4" name="Slide Number Placeholder 3">
            <a:extLst>
              <a:ext uri="{FF2B5EF4-FFF2-40B4-BE49-F238E27FC236}">
                <a16:creationId xmlns:a16="http://schemas.microsoft.com/office/drawing/2014/main" id="{55930327-001E-0402-0F73-EF971501BC8B}"/>
              </a:ext>
            </a:extLst>
          </p:cNvPr>
          <p:cNvSpPr>
            <a:spLocks noGrp="1"/>
          </p:cNvSpPr>
          <p:nvPr>
            <p:ph type="sldNum" sz="quarter" idx="12"/>
          </p:nvPr>
        </p:nvSpPr>
        <p:spPr/>
        <p:txBody>
          <a:bodyPr/>
          <a:lstStyle/>
          <a:p>
            <a:fld id="{B6F15528-21DE-4FAA-801E-634DDDAF4B2B}" type="slidenum">
              <a:rPr lang="en-US" smtClean="0"/>
              <a:pPr/>
              <a:t>47</a:t>
            </a:fld>
            <a:endParaRPr lang="en-US"/>
          </a:p>
        </p:txBody>
      </p:sp>
      <p:sp>
        <p:nvSpPr>
          <p:cNvPr id="5" name="Rectangle 4">
            <a:extLst>
              <a:ext uri="{FF2B5EF4-FFF2-40B4-BE49-F238E27FC236}">
                <a16:creationId xmlns:a16="http://schemas.microsoft.com/office/drawing/2014/main" id="{B9D5F69F-C7D7-F279-4708-5741707F457F}"/>
              </a:ext>
            </a:extLst>
          </p:cNvPr>
          <p:cNvSpPr/>
          <p:nvPr/>
        </p:nvSpPr>
        <p:spPr>
          <a:xfrm>
            <a:off x="990600" y="2943144"/>
            <a:ext cx="1066800" cy="457200"/>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a:solidFill>
                  <a:srgbClr val="000000"/>
                </a:solidFill>
                <a:latin typeface="Calibri (Body)"/>
              </a:rPr>
              <a:t>m[1]</a:t>
            </a:r>
          </a:p>
        </p:txBody>
      </p:sp>
      <p:sp>
        <p:nvSpPr>
          <p:cNvPr id="6" name="Rectangle 5">
            <a:extLst>
              <a:ext uri="{FF2B5EF4-FFF2-40B4-BE49-F238E27FC236}">
                <a16:creationId xmlns:a16="http://schemas.microsoft.com/office/drawing/2014/main" id="{F68CDC9D-8FAB-5019-BFDE-7773D8730D62}"/>
              </a:ext>
            </a:extLst>
          </p:cNvPr>
          <p:cNvSpPr/>
          <p:nvPr/>
        </p:nvSpPr>
        <p:spPr>
          <a:xfrm>
            <a:off x="2057400" y="2943144"/>
            <a:ext cx="1066800" cy="457200"/>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a:solidFill>
                  <a:srgbClr val="000000"/>
                </a:solidFill>
                <a:latin typeface="Calibri (Body)"/>
              </a:rPr>
              <a:t>m[2]</a:t>
            </a:r>
          </a:p>
        </p:txBody>
      </p:sp>
      <p:sp>
        <p:nvSpPr>
          <p:cNvPr id="7" name="Rectangle 6">
            <a:extLst>
              <a:ext uri="{FF2B5EF4-FFF2-40B4-BE49-F238E27FC236}">
                <a16:creationId xmlns:a16="http://schemas.microsoft.com/office/drawing/2014/main" id="{C02D8C29-EA7B-310C-BD4E-7477F30702A4}"/>
              </a:ext>
            </a:extLst>
          </p:cNvPr>
          <p:cNvSpPr/>
          <p:nvPr/>
        </p:nvSpPr>
        <p:spPr>
          <a:xfrm>
            <a:off x="3124200" y="2943144"/>
            <a:ext cx="1066800" cy="457200"/>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a:solidFill>
                  <a:srgbClr val="000000"/>
                </a:solidFill>
                <a:latin typeface="Calibri (Body)"/>
              </a:rPr>
              <a:t>m[3]</a:t>
            </a:r>
          </a:p>
        </p:txBody>
      </p:sp>
      <p:sp>
        <p:nvSpPr>
          <p:cNvPr id="8" name="Rectangle 7">
            <a:extLst>
              <a:ext uri="{FF2B5EF4-FFF2-40B4-BE49-F238E27FC236}">
                <a16:creationId xmlns:a16="http://schemas.microsoft.com/office/drawing/2014/main" id="{0A55ACF0-5BFD-EC17-FAD9-605D0445E85D}"/>
              </a:ext>
            </a:extLst>
          </p:cNvPr>
          <p:cNvSpPr/>
          <p:nvPr/>
        </p:nvSpPr>
        <p:spPr>
          <a:xfrm>
            <a:off x="4180840" y="2943144"/>
            <a:ext cx="2249021" cy="457200"/>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a:solidFill>
                  <a:srgbClr val="000000"/>
                </a:solidFill>
                <a:latin typeface="Calibri (Body)"/>
              </a:rPr>
              <a:t>…</a:t>
            </a:r>
          </a:p>
        </p:txBody>
      </p:sp>
      <p:sp>
        <p:nvSpPr>
          <p:cNvPr id="9" name="Rectangle 8">
            <a:extLst>
              <a:ext uri="{FF2B5EF4-FFF2-40B4-BE49-F238E27FC236}">
                <a16:creationId xmlns:a16="http://schemas.microsoft.com/office/drawing/2014/main" id="{53331832-753E-5800-60F2-267206FBAAD4}"/>
              </a:ext>
            </a:extLst>
          </p:cNvPr>
          <p:cNvSpPr/>
          <p:nvPr/>
        </p:nvSpPr>
        <p:spPr>
          <a:xfrm>
            <a:off x="6429861" y="2943144"/>
            <a:ext cx="737308" cy="457200"/>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a:solidFill>
                  <a:srgbClr val="000000"/>
                </a:solidFill>
                <a:latin typeface="Calibri (Body)"/>
              </a:rPr>
              <a:t>m[L]</a:t>
            </a:r>
          </a:p>
        </p:txBody>
      </p:sp>
      <p:sp>
        <p:nvSpPr>
          <p:cNvPr id="10" name="Trapezoid 9">
            <a:extLst>
              <a:ext uri="{FF2B5EF4-FFF2-40B4-BE49-F238E27FC236}">
                <a16:creationId xmlns:a16="http://schemas.microsoft.com/office/drawing/2014/main" id="{77583328-59A7-0AF8-905A-3ECFEC676842}"/>
              </a:ext>
            </a:extLst>
          </p:cNvPr>
          <p:cNvSpPr/>
          <p:nvPr/>
        </p:nvSpPr>
        <p:spPr>
          <a:xfrm rot="5400000">
            <a:off x="1257300" y="3895644"/>
            <a:ext cx="838200" cy="457200"/>
          </a:xfrm>
          <a:prstGeom prst="trapezoid">
            <a:avLst>
              <a:gd name="adj" fmla="val 50000"/>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GB" sz="2400">
                <a:solidFill>
                  <a:srgbClr val="000000"/>
                </a:solidFill>
              </a:rPr>
              <a:t>C</a:t>
            </a:r>
            <a:endParaRPr lang="en-GB" sz="2800">
              <a:solidFill>
                <a:srgbClr val="000000"/>
              </a:solidFill>
            </a:endParaRPr>
          </a:p>
        </p:txBody>
      </p:sp>
      <p:cxnSp>
        <p:nvCxnSpPr>
          <p:cNvPr id="12" name="Connector: Elbow 11">
            <a:extLst>
              <a:ext uri="{FF2B5EF4-FFF2-40B4-BE49-F238E27FC236}">
                <a16:creationId xmlns:a16="http://schemas.microsoft.com/office/drawing/2014/main" id="{68B5EDB9-10DF-4344-5A80-A7A8B6A4203B}"/>
              </a:ext>
            </a:extLst>
          </p:cNvPr>
          <p:cNvCxnSpPr>
            <a:cxnSpLocks/>
          </p:cNvCxnSpPr>
          <p:nvPr/>
        </p:nvCxnSpPr>
        <p:spPr>
          <a:xfrm rot="16200000" flipH="1">
            <a:off x="1072515" y="3547028"/>
            <a:ext cx="521972" cy="228602"/>
          </a:xfrm>
          <a:prstGeom prst="bentConnector3">
            <a:avLst>
              <a:gd name="adj1" fmla="val 100608"/>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088B422-2EE8-73D1-190A-52AAEC3DC753}"/>
              </a:ext>
            </a:extLst>
          </p:cNvPr>
          <p:cNvCxnSpPr/>
          <p:nvPr/>
        </p:nvCxnSpPr>
        <p:spPr>
          <a:xfrm>
            <a:off x="990600" y="4238544"/>
            <a:ext cx="457200"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D0115E4-FE03-F1A8-6790-22C4FEDD5B13}"/>
              </a:ext>
            </a:extLst>
          </p:cNvPr>
          <p:cNvSpPr txBox="1"/>
          <p:nvPr/>
        </p:nvSpPr>
        <p:spPr>
          <a:xfrm>
            <a:off x="616249" y="4122003"/>
            <a:ext cx="952500" cy="830997"/>
          </a:xfrm>
          <a:prstGeom prst="rect">
            <a:avLst/>
          </a:prstGeom>
          <a:noFill/>
        </p:spPr>
        <p:txBody>
          <a:bodyPr wrap="square" rtlCol="0">
            <a:spAutoFit/>
          </a:bodyPr>
          <a:lstStyle/>
          <a:p>
            <a:r>
              <a:rPr lang="en-GB" sz="1600"/>
              <a:t>IV</a:t>
            </a:r>
          </a:p>
          <a:p>
            <a:r>
              <a:rPr lang="en-GB" sz="1600"/>
              <a:t>(Initial Vector)</a:t>
            </a:r>
          </a:p>
        </p:txBody>
      </p:sp>
      <p:sp>
        <p:nvSpPr>
          <p:cNvPr id="18" name="Trapezoid 17">
            <a:extLst>
              <a:ext uri="{FF2B5EF4-FFF2-40B4-BE49-F238E27FC236}">
                <a16:creationId xmlns:a16="http://schemas.microsoft.com/office/drawing/2014/main" id="{4789948E-274A-4D56-4E09-A934E1D12E24}"/>
              </a:ext>
            </a:extLst>
          </p:cNvPr>
          <p:cNvSpPr/>
          <p:nvPr/>
        </p:nvSpPr>
        <p:spPr>
          <a:xfrm rot="5400000">
            <a:off x="2232659" y="3895644"/>
            <a:ext cx="838200" cy="457200"/>
          </a:xfrm>
          <a:prstGeom prst="trapezoid">
            <a:avLst>
              <a:gd name="adj" fmla="val 50000"/>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GB" sz="2400">
                <a:solidFill>
                  <a:srgbClr val="000000"/>
                </a:solidFill>
              </a:rPr>
              <a:t>C</a:t>
            </a:r>
            <a:endParaRPr lang="en-GB" sz="2800">
              <a:solidFill>
                <a:srgbClr val="000000"/>
              </a:solidFill>
            </a:endParaRPr>
          </a:p>
        </p:txBody>
      </p:sp>
      <p:cxnSp>
        <p:nvCxnSpPr>
          <p:cNvPr id="19" name="Connector: Elbow 18">
            <a:extLst>
              <a:ext uri="{FF2B5EF4-FFF2-40B4-BE49-F238E27FC236}">
                <a16:creationId xmlns:a16="http://schemas.microsoft.com/office/drawing/2014/main" id="{482E02D6-4EF1-19E9-39F6-5193860E4B4A}"/>
              </a:ext>
            </a:extLst>
          </p:cNvPr>
          <p:cNvCxnSpPr>
            <a:cxnSpLocks/>
          </p:cNvCxnSpPr>
          <p:nvPr/>
        </p:nvCxnSpPr>
        <p:spPr>
          <a:xfrm rot="16200000" flipH="1">
            <a:off x="2047874" y="3547028"/>
            <a:ext cx="521972" cy="228602"/>
          </a:xfrm>
          <a:prstGeom prst="bentConnector3">
            <a:avLst>
              <a:gd name="adj1" fmla="val 100608"/>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8DE2055-2EC4-7B4C-8412-6AC3689524A1}"/>
              </a:ext>
            </a:extLst>
          </p:cNvPr>
          <p:cNvCxnSpPr>
            <a:cxnSpLocks/>
            <a:stCxn id="10" idx="0"/>
            <a:endCxn id="18" idx="2"/>
          </p:cNvCxnSpPr>
          <p:nvPr/>
        </p:nvCxnSpPr>
        <p:spPr>
          <a:xfrm>
            <a:off x="1905000" y="4124244"/>
            <a:ext cx="518159"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3" name="Trapezoid 22">
            <a:extLst>
              <a:ext uri="{FF2B5EF4-FFF2-40B4-BE49-F238E27FC236}">
                <a16:creationId xmlns:a16="http://schemas.microsoft.com/office/drawing/2014/main" id="{C5557FA2-26DC-7EB2-2397-43CFC20D4F1F}"/>
              </a:ext>
            </a:extLst>
          </p:cNvPr>
          <p:cNvSpPr/>
          <p:nvPr/>
        </p:nvSpPr>
        <p:spPr>
          <a:xfrm rot="5400000">
            <a:off x="3253030" y="3895644"/>
            <a:ext cx="838200" cy="457200"/>
          </a:xfrm>
          <a:prstGeom prst="trapezoid">
            <a:avLst>
              <a:gd name="adj" fmla="val 50000"/>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GB" sz="2400">
                <a:solidFill>
                  <a:srgbClr val="000000"/>
                </a:solidFill>
              </a:rPr>
              <a:t>C</a:t>
            </a:r>
            <a:endParaRPr lang="en-GB" sz="2800">
              <a:solidFill>
                <a:srgbClr val="000000"/>
              </a:solidFill>
            </a:endParaRPr>
          </a:p>
        </p:txBody>
      </p:sp>
      <p:cxnSp>
        <p:nvCxnSpPr>
          <p:cNvPr id="24" name="Connector: Elbow 23">
            <a:extLst>
              <a:ext uri="{FF2B5EF4-FFF2-40B4-BE49-F238E27FC236}">
                <a16:creationId xmlns:a16="http://schemas.microsoft.com/office/drawing/2014/main" id="{F7FC3F36-38BB-4100-D7EE-1B963D849400}"/>
              </a:ext>
            </a:extLst>
          </p:cNvPr>
          <p:cNvCxnSpPr>
            <a:cxnSpLocks/>
          </p:cNvCxnSpPr>
          <p:nvPr/>
        </p:nvCxnSpPr>
        <p:spPr>
          <a:xfrm rot="16200000" flipH="1">
            <a:off x="3068245" y="3547028"/>
            <a:ext cx="521972" cy="228602"/>
          </a:xfrm>
          <a:prstGeom prst="bentConnector3">
            <a:avLst>
              <a:gd name="adj1" fmla="val 100608"/>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AA4D5D9-46AA-E6F1-9DDD-24D61801678F}"/>
              </a:ext>
            </a:extLst>
          </p:cNvPr>
          <p:cNvCxnSpPr>
            <a:cxnSpLocks/>
            <a:stCxn id="18" idx="0"/>
            <a:endCxn id="23" idx="2"/>
          </p:cNvCxnSpPr>
          <p:nvPr/>
        </p:nvCxnSpPr>
        <p:spPr>
          <a:xfrm>
            <a:off x="2880359" y="4124244"/>
            <a:ext cx="563171"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53394D4-DEB0-EA64-4203-6B227362E2E6}"/>
              </a:ext>
            </a:extLst>
          </p:cNvPr>
          <p:cNvCxnSpPr>
            <a:cxnSpLocks/>
          </p:cNvCxnSpPr>
          <p:nvPr/>
        </p:nvCxnSpPr>
        <p:spPr>
          <a:xfrm>
            <a:off x="3909414" y="4086144"/>
            <a:ext cx="563171"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2" name="Trapezoid 31">
            <a:extLst>
              <a:ext uri="{FF2B5EF4-FFF2-40B4-BE49-F238E27FC236}">
                <a16:creationId xmlns:a16="http://schemas.microsoft.com/office/drawing/2014/main" id="{3FDD8A5D-0CF4-13D7-BDE7-D1633E021842}"/>
              </a:ext>
            </a:extLst>
          </p:cNvPr>
          <p:cNvSpPr/>
          <p:nvPr/>
        </p:nvSpPr>
        <p:spPr>
          <a:xfrm rot="5400000">
            <a:off x="6591300" y="3895644"/>
            <a:ext cx="838200" cy="457200"/>
          </a:xfrm>
          <a:prstGeom prst="trapezoid">
            <a:avLst>
              <a:gd name="adj" fmla="val 50000"/>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GB" sz="2400">
                <a:solidFill>
                  <a:srgbClr val="000000"/>
                </a:solidFill>
              </a:rPr>
              <a:t>C</a:t>
            </a:r>
            <a:endParaRPr lang="en-GB" sz="2800">
              <a:solidFill>
                <a:srgbClr val="000000"/>
              </a:solidFill>
            </a:endParaRPr>
          </a:p>
        </p:txBody>
      </p:sp>
      <p:cxnSp>
        <p:nvCxnSpPr>
          <p:cNvPr id="33" name="Connector: Elbow 32">
            <a:extLst>
              <a:ext uri="{FF2B5EF4-FFF2-40B4-BE49-F238E27FC236}">
                <a16:creationId xmlns:a16="http://schemas.microsoft.com/office/drawing/2014/main" id="{B8B8D343-27E2-A59F-4540-FAA03595A198}"/>
              </a:ext>
            </a:extLst>
          </p:cNvPr>
          <p:cNvCxnSpPr>
            <a:cxnSpLocks/>
          </p:cNvCxnSpPr>
          <p:nvPr/>
        </p:nvCxnSpPr>
        <p:spPr>
          <a:xfrm rot="16200000" flipH="1">
            <a:off x="6406515" y="3547028"/>
            <a:ext cx="521972" cy="228602"/>
          </a:xfrm>
          <a:prstGeom prst="bentConnector3">
            <a:avLst>
              <a:gd name="adj1" fmla="val 100608"/>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8BBD75C-93E6-B0B8-F438-9A58EA87ED45}"/>
              </a:ext>
            </a:extLst>
          </p:cNvPr>
          <p:cNvCxnSpPr>
            <a:cxnSpLocks/>
            <a:endCxn id="32" idx="2"/>
          </p:cNvCxnSpPr>
          <p:nvPr/>
        </p:nvCxnSpPr>
        <p:spPr>
          <a:xfrm>
            <a:off x="6218629" y="4124244"/>
            <a:ext cx="563171"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E38CA2B-B119-C612-D383-2741F1C55D08}"/>
              </a:ext>
            </a:extLst>
          </p:cNvPr>
          <p:cNvCxnSpPr>
            <a:cxnSpLocks/>
          </p:cNvCxnSpPr>
          <p:nvPr/>
        </p:nvCxnSpPr>
        <p:spPr>
          <a:xfrm>
            <a:off x="7247684" y="4086144"/>
            <a:ext cx="563171"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94903F1-B91A-4B9A-5C54-DB3656CD781E}"/>
              </a:ext>
            </a:extLst>
          </p:cNvPr>
          <p:cNvSpPr txBox="1"/>
          <p:nvPr/>
        </p:nvSpPr>
        <p:spPr>
          <a:xfrm>
            <a:off x="1897378" y="4005479"/>
            <a:ext cx="807721" cy="461665"/>
          </a:xfrm>
          <a:prstGeom prst="rect">
            <a:avLst/>
          </a:prstGeom>
          <a:noFill/>
        </p:spPr>
        <p:txBody>
          <a:bodyPr wrap="square" rtlCol="0">
            <a:spAutoFit/>
          </a:bodyPr>
          <a:lstStyle/>
          <a:p>
            <a:r>
              <a:rPr lang="en-GB" sz="2400"/>
              <a:t>z</a:t>
            </a:r>
            <a:r>
              <a:rPr lang="en-GB" sz="2400" baseline="-25000"/>
              <a:t>1</a:t>
            </a:r>
          </a:p>
        </p:txBody>
      </p:sp>
      <p:sp>
        <p:nvSpPr>
          <p:cNvPr id="37" name="TextBox 36">
            <a:extLst>
              <a:ext uri="{FF2B5EF4-FFF2-40B4-BE49-F238E27FC236}">
                <a16:creationId xmlns:a16="http://schemas.microsoft.com/office/drawing/2014/main" id="{71A08007-1741-3AFD-75F3-18BFF26127F3}"/>
              </a:ext>
            </a:extLst>
          </p:cNvPr>
          <p:cNvSpPr txBox="1"/>
          <p:nvPr/>
        </p:nvSpPr>
        <p:spPr>
          <a:xfrm>
            <a:off x="2847449" y="4017056"/>
            <a:ext cx="807721" cy="461665"/>
          </a:xfrm>
          <a:prstGeom prst="rect">
            <a:avLst/>
          </a:prstGeom>
          <a:noFill/>
        </p:spPr>
        <p:txBody>
          <a:bodyPr wrap="square" rtlCol="0">
            <a:spAutoFit/>
          </a:bodyPr>
          <a:lstStyle/>
          <a:p>
            <a:r>
              <a:rPr lang="en-GB" sz="2400"/>
              <a:t>z</a:t>
            </a:r>
            <a:r>
              <a:rPr lang="en-GB" sz="2400" baseline="-25000"/>
              <a:t>2</a:t>
            </a:r>
          </a:p>
        </p:txBody>
      </p:sp>
      <p:sp>
        <p:nvSpPr>
          <p:cNvPr id="38" name="TextBox 37">
            <a:extLst>
              <a:ext uri="{FF2B5EF4-FFF2-40B4-BE49-F238E27FC236}">
                <a16:creationId xmlns:a16="http://schemas.microsoft.com/office/drawing/2014/main" id="{3A69BBCB-E651-D33D-45D5-42D7B6620F70}"/>
              </a:ext>
            </a:extLst>
          </p:cNvPr>
          <p:cNvSpPr txBox="1"/>
          <p:nvPr/>
        </p:nvSpPr>
        <p:spPr>
          <a:xfrm>
            <a:off x="3886200" y="3962400"/>
            <a:ext cx="807721" cy="461665"/>
          </a:xfrm>
          <a:prstGeom prst="rect">
            <a:avLst/>
          </a:prstGeom>
          <a:noFill/>
        </p:spPr>
        <p:txBody>
          <a:bodyPr wrap="square" rtlCol="0">
            <a:spAutoFit/>
          </a:bodyPr>
          <a:lstStyle/>
          <a:p>
            <a:r>
              <a:rPr lang="en-GB" sz="2400"/>
              <a:t>z</a:t>
            </a:r>
            <a:r>
              <a:rPr lang="en-GB" sz="2400" baseline="-25000"/>
              <a:t>3</a:t>
            </a:r>
          </a:p>
        </p:txBody>
      </p:sp>
      <p:sp>
        <p:nvSpPr>
          <p:cNvPr id="39" name="TextBox 38">
            <a:extLst>
              <a:ext uri="{FF2B5EF4-FFF2-40B4-BE49-F238E27FC236}">
                <a16:creationId xmlns:a16="http://schemas.microsoft.com/office/drawing/2014/main" id="{6EB998F8-0BDA-7854-C34D-EF2B6AA52FF1}"/>
              </a:ext>
            </a:extLst>
          </p:cNvPr>
          <p:cNvSpPr txBox="1"/>
          <p:nvPr/>
        </p:nvSpPr>
        <p:spPr>
          <a:xfrm>
            <a:off x="6171135" y="4026021"/>
            <a:ext cx="807721" cy="461665"/>
          </a:xfrm>
          <a:prstGeom prst="rect">
            <a:avLst/>
          </a:prstGeom>
          <a:noFill/>
        </p:spPr>
        <p:txBody>
          <a:bodyPr wrap="square" rtlCol="0">
            <a:spAutoFit/>
          </a:bodyPr>
          <a:lstStyle/>
          <a:p>
            <a:r>
              <a:rPr lang="en-GB" sz="2400"/>
              <a:t>z</a:t>
            </a:r>
            <a:r>
              <a:rPr lang="en-GB" sz="2400" baseline="-25000"/>
              <a:t>L-1</a:t>
            </a:r>
          </a:p>
        </p:txBody>
      </p:sp>
      <p:sp>
        <p:nvSpPr>
          <p:cNvPr id="40" name="TextBox 39">
            <a:extLst>
              <a:ext uri="{FF2B5EF4-FFF2-40B4-BE49-F238E27FC236}">
                <a16:creationId xmlns:a16="http://schemas.microsoft.com/office/drawing/2014/main" id="{6A34857E-C004-6452-3A45-80D4095EE6F4}"/>
              </a:ext>
            </a:extLst>
          </p:cNvPr>
          <p:cNvSpPr txBox="1"/>
          <p:nvPr/>
        </p:nvSpPr>
        <p:spPr>
          <a:xfrm>
            <a:off x="7562849" y="4081679"/>
            <a:ext cx="807721" cy="461665"/>
          </a:xfrm>
          <a:prstGeom prst="rect">
            <a:avLst/>
          </a:prstGeom>
          <a:noFill/>
        </p:spPr>
        <p:txBody>
          <a:bodyPr wrap="square" rtlCol="0">
            <a:spAutoFit/>
          </a:bodyPr>
          <a:lstStyle/>
          <a:p>
            <a:r>
              <a:rPr lang="en-GB" sz="2400"/>
              <a:t>h</a:t>
            </a:r>
          </a:p>
        </p:txBody>
      </p:sp>
      <p:sp>
        <p:nvSpPr>
          <p:cNvPr id="11" name="Rectangle 10">
            <a:extLst>
              <a:ext uri="{FF2B5EF4-FFF2-40B4-BE49-F238E27FC236}">
                <a16:creationId xmlns:a16="http://schemas.microsoft.com/office/drawing/2014/main" id="{9D2325D4-9E10-CCD2-7885-B1004AD45EDE}"/>
              </a:ext>
            </a:extLst>
          </p:cNvPr>
          <p:cNvSpPr/>
          <p:nvPr/>
        </p:nvSpPr>
        <p:spPr>
          <a:xfrm>
            <a:off x="7141228" y="2943144"/>
            <a:ext cx="369570" cy="457200"/>
          </a:xfrm>
          <a:prstGeom prst="rect">
            <a:avLst/>
          </a:prstGeom>
          <a:solidFill>
            <a:srgbClr val="7030A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35B45F95-DCB0-FBF1-6131-0442E6C64231}"/>
              </a:ext>
            </a:extLst>
          </p:cNvPr>
          <p:cNvSpPr txBox="1"/>
          <p:nvPr/>
        </p:nvSpPr>
        <p:spPr>
          <a:xfrm>
            <a:off x="6778426" y="2373868"/>
            <a:ext cx="1374974" cy="369332"/>
          </a:xfrm>
          <a:prstGeom prst="rect">
            <a:avLst/>
          </a:prstGeom>
          <a:noFill/>
        </p:spPr>
        <p:txBody>
          <a:bodyPr wrap="square" rtlCol="0">
            <a:spAutoFit/>
          </a:bodyPr>
          <a:lstStyle/>
          <a:p>
            <a:r>
              <a:rPr lang="en-GB"/>
              <a:t>Padding(m)</a:t>
            </a:r>
          </a:p>
        </p:txBody>
      </p:sp>
      <p:cxnSp>
        <p:nvCxnSpPr>
          <p:cNvPr id="14" name="Straight Arrow Connector 13">
            <a:extLst>
              <a:ext uri="{FF2B5EF4-FFF2-40B4-BE49-F238E27FC236}">
                <a16:creationId xmlns:a16="http://schemas.microsoft.com/office/drawing/2014/main" id="{55E9D853-50A0-A6A1-479F-7CB4DAD3F811}"/>
              </a:ext>
            </a:extLst>
          </p:cNvPr>
          <p:cNvCxnSpPr>
            <a:cxnSpLocks/>
            <a:stCxn id="13" idx="2"/>
            <a:endCxn id="11" idx="0"/>
          </p:cNvCxnSpPr>
          <p:nvPr/>
        </p:nvCxnSpPr>
        <p:spPr>
          <a:xfrm flipH="1">
            <a:off x="7326013" y="2743200"/>
            <a:ext cx="139900" cy="199944"/>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96391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C162D-B5B8-3703-C709-0C470C807F1E}"/>
              </a:ext>
            </a:extLst>
          </p:cNvPr>
          <p:cNvSpPr>
            <a:spLocks noGrp="1"/>
          </p:cNvSpPr>
          <p:nvPr>
            <p:ph type="title"/>
          </p:nvPr>
        </p:nvSpPr>
        <p:spPr/>
        <p:txBody>
          <a:bodyPr/>
          <a:lstStyle/>
          <a:p>
            <a:r>
              <a:rPr lang="en-GB"/>
              <a:t>Hệ quả của kiến trúc Merkle-Damgard</a:t>
            </a:r>
          </a:p>
        </p:txBody>
      </p:sp>
      <p:sp>
        <p:nvSpPr>
          <p:cNvPr id="3" name="Content Placeholder 2">
            <a:extLst>
              <a:ext uri="{FF2B5EF4-FFF2-40B4-BE49-F238E27FC236}">
                <a16:creationId xmlns:a16="http://schemas.microsoft.com/office/drawing/2014/main" id="{65CF85B6-DB42-1A01-0F57-461A491BBCA9}"/>
              </a:ext>
            </a:extLst>
          </p:cNvPr>
          <p:cNvSpPr>
            <a:spLocks noGrp="1"/>
          </p:cNvSpPr>
          <p:nvPr>
            <p:ph idx="1"/>
          </p:nvPr>
        </p:nvSpPr>
        <p:spPr/>
        <p:txBody>
          <a:bodyPr>
            <a:normAutofit/>
          </a:bodyPr>
          <a:lstStyle/>
          <a:p>
            <a:r>
              <a:rPr lang="en-GB" sz="2400"/>
              <a:t>Hệ quả 1: Nếu biết độ dài bản tin m và h = H(m) thì có thể tính h* = H(m || </a:t>
            </a:r>
            <a:r>
              <a:rPr lang="en-GB" sz="2400">
                <a:solidFill>
                  <a:srgbClr val="7030A0"/>
                </a:solidFill>
              </a:rPr>
              <a:t>Padding(m) </a:t>
            </a:r>
            <a:r>
              <a:rPr lang="en-GB" sz="2400"/>
              <a:t>|| </a:t>
            </a:r>
            <a:r>
              <a:rPr lang="en-GB" sz="2400">
                <a:solidFill>
                  <a:srgbClr val="FF0000"/>
                </a:solidFill>
              </a:rPr>
              <a:t>W</a:t>
            </a:r>
            <a:r>
              <a:rPr lang="en-GB" sz="2400"/>
              <a:t>) </a:t>
            </a:r>
          </a:p>
          <a:p>
            <a:pPr lvl="1"/>
            <a:r>
              <a:rPr lang="en-GB" sz="2000"/>
              <a:t>Dễ dàng tính toán padding(m) nếu biết độ dài của m</a:t>
            </a:r>
          </a:p>
          <a:p>
            <a:endParaRPr lang="en-GB" sz="2400"/>
          </a:p>
          <a:p>
            <a:endParaRPr lang="en-GB" sz="2400"/>
          </a:p>
          <a:p>
            <a:endParaRPr lang="en-GB" sz="2400"/>
          </a:p>
          <a:p>
            <a:endParaRPr lang="en-GB" sz="2400"/>
          </a:p>
          <a:p>
            <a:endParaRPr lang="en-GB" sz="2400"/>
          </a:p>
          <a:p>
            <a:endParaRPr lang="en-GB" sz="2400"/>
          </a:p>
          <a:p>
            <a:endParaRPr lang="en-GB" sz="2400"/>
          </a:p>
          <a:p>
            <a:r>
              <a:rPr lang="en-GB" sz="2400"/>
              <a:t>Hệ quả 2: Nếu H(m) = H(m*) thì H(m||W) = H(m*||W), với mọi W</a:t>
            </a:r>
          </a:p>
        </p:txBody>
      </p:sp>
      <p:sp>
        <p:nvSpPr>
          <p:cNvPr id="4" name="Slide Number Placeholder 3">
            <a:extLst>
              <a:ext uri="{FF2B5EF4-FFF2-40B4-BE49-F238E27FC236}">
                <a16:creationId xmlns:a16="http://schemas.microsoft.com/office/drawing/2014/main" id="{43F6CA84-7E94-D7A5-83C9-EC58353989B5}"/>
              </a:ext>
            </a:extLst>
          </p:cNvPr>
          <p:cNvSpPr>
            <a:spLocks noGrp="1"/>
          </p:cNvSpPr>
          <p:nvPr>
            <p:ph type="sldNum" sz="quarter" idx="12"/>
          </p:nvPr>
        </p:nvSpPr>
        <p:spPr/>
        <p:txBody>
          <a:bodyPr/>
          <a:lstStyle/>
          <a:p>
            <a:fld id="{B6F15528-21DE-4FAA-801E-634DDDAF4B2B}" type="slidenum">
              <a:rPr lang="en-US" smtClean="0"/>
              <a:pPr/>
              <a:t>48</a:t>
            </a:fld>
            <a:endParaRPr lang="en-US"/>
          </a:p>
        </p:txBody>
      </p:sp>
      <p:sp>
        <p:nvSpPr>
          <p:cNvPr id="5" name="Rectangle 4">
            <a:extLst>
              <a:ext uri="{FF2B5EF4-FFF2-40B4-BE49-F238E27FC236}">
                <a16:creationId xmlns:a16="http://schemas.microsoft.com/office/drawing/2014/main" id="{F6DCC51C-CABF-E820-0B84-B4D896C0AF01}"/>
              </a:ext>
            </a:extLst>
          </p:cNvPr>
          <p:cNvSpPr/>
          <p:nvPr/>
        </p:nvSpPr>
        <p:spPr>
          <a:xfrm>
            <a:off x="869573" y="2866944"/>
            <a:ext cx="1066800" cy="457200"/>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a:solidFill>
                  <a:srgbClr val="000000"/>
                </a:solidFill>
                <a:latin typeface="Calibri (Body)"/>
              </a:rPr>
              <a:t>m</a:t>
            </a:r>
          </a:p>
        </p:txBody>
      </p:sp>
      <p:sp>
        <p:nvSpPr>
          <p:cNvPr id="6" name="Rectangle 5">
            <a:extLst>
              <a:ext uri="{FF2B5EF4-FFF2-40B4-BE49-F238E27FC236}">
                <a16:creationId xmlns:a16="http://schemas.microsoft.com/office/drawing/2014/main" id="{BFE9B078-F122-63B7-20AF-1DFE4EB52BC4}"/>
              </a:ext>
            </a:extLst>
          </p:cNvPr>
          <p:cNvSpPr/>
          <p:nvPr/>
        </p:nvSpPr>
        <p:spPr>
          <a:xfrm>
            <a:off x="2362200" y="2866944"/>
            <a:ext cx="1066800" cy="457200"/>
          </a:xfrm>
          <a:prstGeom prst="rect">
            <a:avLst/>
          </a:prstGeom>
          <a:solidFill>
            <a:srgbClr val="FF000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a:solidFill>
                  <a:srgbClr val="000000"/>
                </a:solidFill>
                <a:latin typeface="Calibri (Body)"/>
              </a:rPr>
              <a:t>W[1]</a:t>
            </a:r>
          </a:p>
        </p:txBody>
      </p:sp>
      <p:sp>
        <p:nvSpPr>
          <p:cNvPr id="7" name="Rectangle 6">
            <a:extLst>
              <a:ext uri="{FF2B5EF4-FFF2-40B4-BE49-F238E27FC236}">
                <a16:creationId xmlns:a16="http://schemas.microsoft.com/office/drawing/2014/main" id="{3809D408-3D91-E5ED-B952-ADC31A960ECE}"/>
              </a:ext>
            </a:extLst>
          </p:cNvPr>
          <p:cNvSpPr/>
          <p:nvPr/>
        </p:nvSpPr>
        <p:spPr>
          <a:xfrm>
            <a:off x="3429000" y="2866944"/>
            <a:ext cx="1066800" cy="457200"/>
          </a:xfrm>
          <a:prstGeom prst="rect">
            <a:avLst/>
          </a:prstGeom>
          <a:solidFill>
            <a:srgbClr val="FF000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a:solidFill>
                  <a:srgbClr val="000000"/>
                </a:solidFill>
                <a:latin typeface="Calibri (Body)"/>
              </a:rPr>
              <a:t>W[2]</a:t>
            </a:r>
          </a:p>
        </p:txBody>
      </p:sp>
      <p:sp>
        <p:nvSpPr>
          <p:cNvPr id="8" name="Rectangle 7">
            <a:extLst>
              <a:ext uri="{FF2B5EF4-FFF2-40B4-BE49-F238E27FC236}">
                <a16:creationId xmlns:a16="http://schemas.microsoft.com/office/drawing/2014/main" id="{C07E2E20-3557-8E92-E229-2EA446B1EA32}"/>
              </a:ext>
            </a:extLst>
          </p:cNvPr>
          <p:cNvSpPr/>
          <p:nvPr/>
        </p:nvSpPr>
        <p:spPr>
          <a:xfrm>
            <a:off x="4485640" y="2866944"/>
            <a:ext cx="2249021" cy="457200"/>
          </a:xfrm>
          <a:prstGeom prst="rect">
            <a:avLst/>
          </a:prstGeom>
          <a:solidFill>
            <a:srgbClr val="FF000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a:solidFill>
                  <a:srgbClr val="000000"/>
                </a:solidFill>
                <a:latin typeface="Calibri (Body)"/>
              </a:rPr>
              <a:t>…</a:t>
            </a:r>
          </a:p>
        </p:txBody>
      </p:sp>
      <p:sp>
        <p:nvSpPr>
          <p:cNvPr id="9" name="Rectangle 8">
            <a:extLst>
              <a:ext uri="{FF2B5EF4-FFF2-40B4-BE49-F238E27FC236}">
                <a16:creationId xmlns:a16="http://schemas.microsoft.com/office/drawing/2014/main" id="{CB042CDE-5DD8-68B0-4980-10669F744C59}"/>
              </a:ext>
            </a:extLst>
          </p:cNvPr>
          <p:cNvSpPr/>
          <p:nvPr/>
        </p:nvSpPr>
        <p:spPr>
          <a:xfrm>
            <a:off x="6734661" y="2866944"/>
            <a:ext cx="1066800" cy="457200"/>
          </a:xfrm>
          <a:prstGeom prst="rect">
            <a:avLst/>
          </a:prstGeom>
          <a:solidFill>
            <a:srgbClr val="FF000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a:solidFill>
                  <a:srgbClr val="000000"/>
                </a:solidFill>
                <a:latin typeface="Calibri (Body)"/>
              </a:rPr>
              <a:t>W[L]</a:t>
            </a:r>
          </a:p>
        </p:txBody>
      </p:sp>
      <p:sp>
        <p:nvSpPr>
          <p:cNvPr id="10" name="Trapezoid 9">
            <a:extLst>
              <a:ext uri="{FF2B5EF4-FFF2-40B4-BE49-F238E27FC236}">
                <a16:creationId xmlns:a16="http://schemas.microsoft.com/office/drawing/2014/main" id="{671410A0-DFD3-A2DA-7198-97CD1B7A4FF7}"/>
              </a:ext>
            </a:extLst>
          </p:cNvPr>
          <p:cNvSpPr/>
          <p:nvPr/>
        </p:nvSpPr>
        <p:spPr>
          <a:xfrm rot="5400000">
            <a:off x="1638300" y="3971844"/>
            <a:ext cx="838200" cy="457200"/>
          </a:xfrm>
          <a:prstGeom prst="trapezoid">
            <a:avLst>
              <a:gd name="adj" fmla="val 50000"/>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GB" sz="2400">
                <a:solidFill>
                  <a:srgbClr val="000000"/>
                </a:solidFill>
              </a:rPr>
              <a:t>H</a:t>
            </a:r>
            <a:endParaRPr lang="en-GB" sz="2800">
              <a:solidFill>
                <a:srgbClr val="000000"/>
              </a:solidFill>
            </a:endParaRPr>
          </a:p>
        </p:txBody>
      </p:sp>
      <p:cxnSp>
        <p:nvCxnSpPr>
          <p:cNvPr id="11" name="Connector: Elbow 10">
            <a:extLst>
              <a:ext uri="{FF2B5EF4-FFF2-40B4-BE49-F238E27FC236}">
                <a16:creationId xmlns:a16="http://schemas.microsoft.com/office/drawing/2014/main" id="{60AAE903-CBD1-BF15-7F19-8BDB5A98711E}"/>
              </a:ext>
            </a:extLst>
          </p:cNvPr>
          <p:cNvCxnSpPr>
            <a:cxnSpLocks/>
          </p:cNvCxnSpPr>
          <p:nvPr/>
        </p:nvCxnSpPr>
        <p:spPr>
          <a:xfrm rot="16200000" flipH="1">
            <a:off x="1563088" y="3732800"/>
            <a:ext cx="369571" cy="161857"/>
          </a:xfrm>
          <a:prstGeom prst="bentConnector3">
            <a:avLst>
              <a:gd name="adj1" fmla="val 99485"/>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02EFD0A-046F-86BA-2D01-8260A8DA762C}"/>
              </a:ext>
            </a:extLst>
          </p:cNvPr>
          <p:cNvCxnSpPr/>
          <p:nvPr/>
        </p:nvCxnSpPr>
        <p:spPr>
          <a:xfrm>
            <a:off x="1371600" y="4314744"/>
            <a:ext cx="457200"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E9F8B43-F6DF-E814-A180-99389BB318D0}"/>
              </a:ext>
            </a:extLst>
          </p:cNvPr>
          <p:cNvSpPr txBox="1"/>
          <p:nvPr/>
        </p:nvSpPr>
        <p:spPr>
          <a:xfrm>
            <a:off x="997249" y="4198203"/>
            <a:ext cx="952500" cy="830997"/>
          </a:xfrm>
          <a:prstGeom prst="rect">
            <a:avLst/>
          </a:prstGeom>
          <a:noFill/>
        </p:spPr>
        <p:txBody>
          <a:bodyPr wrap="square" rtlCol="0">
            <a:spAutoFit/>
          </a:bodyPr>
          <a:lstStyle/>
          <a:p>
            <a:r>
              <a:rPr lang="en-GB" sz="1600"/>
              <a:t>IV</a:t>
            </a:r>
          </a:p>
          <a:p>
            <a:r>
              <a:rPr lang="en-GB" sz="1600"/>
              <a:t>(Initial Vector)</a:t>
            </a:r>
          </a:p>
        </p:txBody>
      </p:sp>
      <p:sp>
        <p:nvSpPr>
          <p:cNvPr id="14" name="Trapezoid 13">
            <a:extLst>
              <a:ext uri="{FF2B5EF4-FFF2-40B4-BE49-F238E27FC236}">
                <a16:creationId xmlns:a16="http://schemas.microsoft.com/office/drawing/2014/main" id="{54DD2ABC-320A-F61A-BF90-799FAD32425B}"/>
              </a:ext>
            </a:extLst>
          </p:cNvPr>
          <p:cNvSpPr/>
          <p:nvPr/>
        </p:nvSpPr>
        <p:spPr>
          <a:xfrm rot="5400000">
            <a:off x="2537459" y="3819444"/>
            <a:ext cx="838200" cy="457200"/>
          </a:xfrm>
          <a:prstGeom prst="trapezoid">
            <a:avLst>
              <a:gd name="adj" fmla="val 50000"/>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GB" sz="2400">
                <a:solidFill>
                  <a:srgbClr val="000000"/>
                </a:solidFill>
              </a:rPr>
              <a:t>C</a:t>
            </a:r>
            <a:endParaRPr lang="en-GB" sz="2800">
              <a:solidFill>
                <a:srgbClr val="000000"/>
              </a:solidFill>
            </a:endParaRPr>
          </a:p>
        </p:txBody>
      </p:sp>
      <p:cxnSp>
        <p:nvCxnSpPr>
          <p:cNvPr id="15" name="Connector: Elbow 14">
            <a:extLst>
              <a:ext uri="{FF2B5EF4-FFF2-40B4-BE49-F238E27FC236}">
                <a16:creationId xmlns:a16="http://schemas.microsoft.com/office/drawing/2014/main" id="{C04530F6-F768-807D-E9C3-42305BEA74DF}"/>
              </a:ext>
            </a:extLst>
          </p:cNvPr>
          <p:cNvCxnSpPr>
            <a:cxnSpLocks/>
          </p:cNvCxnSpPr>
          <p:nvPr/>
        </p:nvCxnSpPr>
        <p:spPr>
          <a:xfrm rot="16200000" flipH="1">
            <a:off x="2352674" y="3470828"/>
            <a:ext cx="521972" cy="228602"/>
          </a:xfrm>
          <a:prstGeom prst="bentConnector3">
            <a:avLst>
              <a:gd name="adj1" fmla="val 100608"/>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6AB375D-B504-E78B-60DD-9A8A1EE2C7E8}"/>
              </a:ext>
            </a:extLst>
          </p:cNvPr>
          <p:cNvCxnSpPr>
            <a:cxnSpLocks/>
            <a:stCxn id="10" idx="0"/>
          </p:cNvCxnSpPr>
          <p:nvPr/>
        </p:nvCxnSpPr>
        <p:spPr>
          <a:xfrm>
            <a:off x="2286000" y="4200444"/>
            <a:ext cx="441959"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7" name="Trapezoid 16">
            <a:extLst>
              <a:ext uri="{FF2B5EF4-FFF2-40B4-BE49-F238E27FC236}">
                <a16:creationId xmlns:a16="http://schemas.microsoft.com/office/drawing/2014/main" id="{FC9049AA-3DB9-4007-9F66-5E110F4CCFF5}"/>
              </a:ext>
            </a:extLst>
          </p:cNvPr>
          <p:cNvSpPr/>
          <p:nvPr/>
        </p:nvSpPr>
        <p:spPr>
          <a:xfrm rot="5400000">
            <a:off x="3557830" y="3819444"/>
            <a:ext cx="838200" cy="457200"/>
          </a:xfrm>
          <a:prstGeom prst="trapezoid">
            <a:avLst>
              <a:gd name="adj" fmla="val 50000"/>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GB" sz="2400">
                <a:solidFill>
                  <a:srgbClr val="000000"/>
                </a:solidFill>
              </a:rPr>
              <a:t>C</a:t>
            </a:r>
            <a:endParaRPr lang="en-GB" sz="2800">
              <a:solidFill>
                <a:srgbClr val="000000"/>
              </a:solidFill>
            </a:endParaRPr>
          </a:p>
        </p:txBody>
      </p:sp>
      <p:cxnSp>
        <p:nvCxnSpPr>
          <p:cNvPr id="18" name="Connector: Elbow 17">
            <a:extLst>
              <a:ext uri="{FF2B5EF4-FFF2-40B4-BE49-F238E27FC236}">
                <a16:creationId xmlns:a16="http://schemas.microsoft.com/office/drawing/2014/main" id="{CFDB8386-AF40-5FB5-5556-DBFF7436BF06}"/>
              </a:ext>
            </a:extLst>
          </p:cNvPr>
          <p:cNvCxnSpPr>
            <a:cxnSpLocks/>
          </p:cNvCxnSpPr>
          <p:nvPr/>
        </p:nvCxnSpPr>
        <p:spPr>
          <a:xfrm rot="16200000" flipH="1">
            <a:off x="3373045" y="3470828"/>
            <a:ext cx="521972" cy="228602"/>
          </a:xfrm>
          <a:prstGeom prst="bentConnector3">
            <a:avLst>
              <a:gd name="adj1" fmla="val 100608"/>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15AEC6E-F09A-DC71-C0FE-D05015D44AE0}"/>
              </a:ext>
            </a:extLst>
          </p:cNvPr>
          <p:cNvCxnSpPr>
            <a:cxnSpLocks/>
            <a:stCxn id="14" idx="0"/>
            <a:endCxn id="17" idx="2"/>
          </p:cNvCxnSpPr>
          <p:nvPr/>
        </p:nvCxnSpPr>
        <p:spPr>
          <a:xfrm>
            <a:off x="3185159" y="4048044"/>
            <a:ext cx="563171"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BDFF085-8C7E-75FA-C2BE-B6C7302883BE}"/>
              </a:ext>
            </a:extLst>
          </p:cNvPr>
          <p:cNvCxnSpPr>
            <a:cxnSpLocks/>
          </p:cNvCxnSpPr>
          <p:nvPr/>
        </p:nvCxnSpPr>
        <p:spPr>
          <a:xfrm>
            <a:off x="4214214" y="4009944"/>
            <a:ext cx="563171"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1" name="Trapezoid 20">
            <a:extLst>
              <a:ext uri="{FF2B5EF4-FFF2-40B4-BE49-F238E27FC236}">
                <a16:creationId xmlns:a16="http://schemas.microsoft.com/office/drawing/2014/main" id="{60527204-8262-07D1-5CF6-D1F0078D0036}"/>
              </a:ext>
            </a:extLst>
          </p:cNvPr>
          <p:cNvSpPr/>
          <p:nvPr/>
        </p:nvSpPr>
        <p:spPr>
          <a:xfrm rot="5400000">
            <a:off x="6896100" y="3819444"/>
            <a:ext cx="838200" cy="457200"/>
          </a:xfrm>
          <a:prstGeom prst="trapezoid">
            <a:avLst>
              <a:gd name="adj" fmla="val 50000"/>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GB" sz="2400">
                <a:solidFill>
                  <a:srgbClr val="000000"/>
                </a:solidFill>
              </a:rPr>
              <a:t>C</a:t>
            </a:r>
            <a:endParaRPr lang="en-GB" sz="2800">
              <a:solidFill>
                <a:srgbClr val="000000"/>
              </a:solidFill>
            </a:endParaRPr>
          </a:p>
        </p:txBody>
      </p:sp>
      <p:cxnSp>
        <p:nvCxnSpPr>
          <p:cNvPr id="22" name="Connector: Elbow 21">
            <a:extLst>
              <a:ext uri="{FF2B5EF4-FFF2-40B4-BE49-F238E27FC236}">
                <a16:creationId xmlns:a16="http://schemas.microsoft.com/office/drawing/2014/main" id="{E6CEB943-51BD-09FF-F8AC-50729880B9AA}"/>
              </a:ext>
            </a:extLst>
          </p:cNvPr>
          <p:cNvCxnSpPr>
            <a:cxnSpLocks/>
          </p:cNvCxnSpPr>
          <p:nvPr/>
        </p:nvCxnSpPr>
        <p:spPr>
          <a:xfrm rot="16200000" flipH="1">
            <a:off x="6711315" y="3470828"/>
            <a:ext cx="521972" cy="228602"/>
          </a:xfrm>
          <a:prstGeom prst="bentConnector3">
            <a:avLst>
              <a:gd name="adj1" fmla="val 100608"/>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FE132FE-B4F7-8F83-D1CB-F158C130C19D}"/>
              </a:ext>
            </a:extLst>
          </p:cNvPr>
          <p:cNvCxnSpPr>
            <a:cxnSpLocks/>
            <a:endCxn id="21" idx="2"/>
          </p:cNvCxnSpPr>
          <p:nvPr/>
        </p:nvCxnSpPr>
        <p:spPr>
          <a:xfrm>
            <a:off x="6523429" y="4048044"/>
            <a:ext cx="563171"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522213A-842D-F2D9-8FF9-BA9DAFF1480A}"/>
              </a:ext>
            </a:extLst>
          </p:cNvPr>
          <p:cNvCxnSpPr>
            <a:cxnSpLocks/>
          </p:cNvCxnSpPr>
          <p:nvPr/>
        </p:nvCxnSpPr>
        <p:spPr>
          <a:xfrm>
            <a:off x="7552484" y="4009944"/>
            <a:ext cx="563171"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0644469-EC85-EDB3-FAEB-C4CCE776C2D9}"/>
              </a:ext>
            </a:extLst>
          </p:cNvPr>
          <p:cNvSpPr txBox="1"/>
          <p:nvPr/>
        </p:nvSpPr>
        <p:spPr>
          <a:xfrm>
            <a:off x="3192778" y="3940856"/>
            <a:ext cx="807721" cy="461665"/>
          </a:xfrm>
          <a:prstGeom prst="rect">
            <a:avLst/>
          </a:prstGeom>
          <a:noFill/>
        </p:spPr>
        <p:txBody>
          <a:bodyPr wrap="square" rtlCol="0">
            <a:spAutoFit/>
          </a:bodyPr>
          <a:lstStyle/>
          <a:p>
            <a:r>
              <a:rPr lang="en-GB" sz="2400"/>
              <a:t>z</a:t>
            </a:r>
            <a:r>
              <a:rPr lang="en-GB" sz="2400" baseline="-25000"/>
              <a:t>1</a:t>
            </a:r>
          </a:p>
        </p:txBody>
      </p:sp>
      <p:sp>
        <p:nvSpPr>
          <p:cNvPr id="27" name="TextBox 26">
            <a:extLst>
              <a:ext uri="{FF2B5EF4-FFF2-40B4-BE49-F238E27FC236}">
                <a16:creationId xmlns:a16="http://schemas.microsoft.com/office/drawing/2014/main" id="{FAC849FF-C2BF-DE20-DAA5-27BD737E5312}"/>
              </a:ext>
            </a:extLst>
          </p:cNvPr>
          <p:cNvSpPr txBox="1"/>
          <p:nvPr/>
        </p:nvSpPr>
        <p:spPr>
          <a:xfrm>
            <a:off x="4183378" y="3886200"/>
            <a:ext cx="807721" cy="461665"/>
          </a:xfrm>
          <a:prstGeom prst="rect">
            <a:avLst/>
          </a:prstGeom>
          <a:noFill/>
        </p:spPr>
        <p:txBody>
          <a:bodyPr wrap="square" rtlCol="0">
            <a:spAutoFit/>
          </a:bodyPr>
          <a:lstStyle/>
          <a:p>
            <a:r>
              <a:rPr lang="en-GB" sz="2400"/>
              <a:t>z</a:t>
            </a:r>
            <a:r>
              <a:rPr lang="en-GB" sz="2400" baseline="-25000"/>
              <a:t>2</a:t>
            </a:r>
          </a:p>
        </p:txBody>
      </p:sp>
      <p:sp>
        <p:nvSpPr>
          <p:cNvPr id="28" name="TextBox 27">
            <a:extLst>
              <a:ext uri="{FF2B5EF4-FFF2-40B4-BE49-F238E27FC236}">
                <a16:creationId xmlns:a16="http://schemas.microsoft.com/office/drawing/2014/main" id="{AF3E9EB5-4A8E-4107-8D84-A1D6F83A60DB}"/>
              </a:ext>
            </a:extLst>
          </p:cNvPr>
          <p:cNvSpPr txBox="1"/>
          <p:nvPr/>
        </p:nvSpPr>
        <p:spPr>
          <a:xfrm>
            <a:off x="6475935" y="3949821"/>
            <a:ext cx="807721" cy="461665"/>
          </a:xfrm>
          <a:prstGeom prst="rect">
            <a:avLst/>
          </a:prstGeom>
          <a:noFill/>
        </p:spPr>
        <p:txBody>
          <a:bodyPr wrap="square" rtlCol="0">
            <a:spAutoFit/>
          </a:bodyPr>
          <a:lstStyle/>
          <a:p>
            <a:r>
              <a:rPr lang="en-GB" sz="2400"/>
              <a:t>z</a:t>
            </a:r>
            <a:r>
              <a:rPr lang="en-GB" sz="2400" baseline="-25000"/>
              <a:t>L-1</a:t>
            </a:r>
          </a:p>
        </p:txBody>
      </p:sp>
      <p:sp>
        <p:nvSpPr>
          <p:cNvPr id="29" name="TextBox 28">
            <a:extLst>
              <a:ext uri="{FF2B5EF4-FFF2-40B4-BE49-F238E27FC236}">
                <a16:creationId xmlns:a16="http://schemas.microsoft.com/office/drawing/2014/main" id="{51ADB8BD-1103-02DB-DD8C-3F36E1649586}"/>
              </a:ext>
            </a:extLst>
          </p:cNvPr>
          <p:cNvSpPr txBox="1"/>
          <p:nvPr/>
        </p:nvSpPr>
        <p:spPr>
          <a:xfrm>
            <a:off x="7867649" y="4005479"/>
            <a:ext cx="807721" cy="461665"/>
          </a:xfrm>
          <a:prstGeom prst="rect">
            <a:avLst/>
          </a:prstGeom>
          <a:noFill/>
        </p:spPr>
        <p:txBody>
          <a:bodyPr wrap="square" rtlCol="0">
            <a:spAutoFit/>
          </a:bodyPr>
          <a:lstStyle/>
          <a:p>
            <a:r>
              <a:rPr lang="en-GB" sz="2400"/>
              <a:t>h</a:t>
            </a:r>
          </a:p>
        </p:txBody>
      </p:sp>
      <p:sp>
        <p:nvSpPr>
          <p:cNvPr id="31" name="TextBox 30">
            <a:extLst>
              <a:ext uri="{FF2B5EF4-FFF2-40B4-BE49-F238E27FC236}">
                <a16:creationId xmlns:a16="http://schemas.microsoft.com/office/drawing/2014/main" id="{3022CF66-4E40-A81B-2E3F-7B9CF1E59B94}"/>
              </a:ext>
            </a:extLst>
          </p:cNvPr>
          <p:cNvSpPr txBox="1"/>
          <p:nvPr/>
        </p:nvSpPr>
        <p:spPr>
          <a:xfrm>
            <a:off x="2286000" y="4186535"/>
            <a:ext cx="807721" cy="461665"/>
          </a:xfrm>
          <a:prstGeom prst="rect">
            <a:avLst/>
          </a:prstGeom>
          <a:noFill/>
        </p:spPr>
        <p:txBody>
          <a:bodyPr wrap="square" rtlCol="0">
            <a:spAutoFit/>
          </a:bodyPr>
          <a:lstStyle/>
          <a:p>
            <a:r>
              <a:rPr lang="en-GB" sz="2400"/>
              <a:t>h</a:t>
            </a:r>
            <a:endParaRPr lang="en-GB" sz="2400" baseline="-25000"/>
          </a:p>
        </p:txBody>
      </p:sp>
      <p:sp>
        <p:nvSpPr>
          <p:cNvPr id="32" name="Rectangle 31">
            <a:extLst>
              <a:ext uri="{FF2B5EF4-FFF2-40B4-BE49-F238E27FC236}">
                <a16:creationId xmlns:a16="http://schemas.microsoft.com/office/drawing/2014/main" id="{36FDD04D-47F3-332F-43B3-78CFDD829DE0}"/>
              </a:ext>
            </a:extLst>
          </p:cNvPr>
          <p:cNvSpPr/>
          <p:nvPr/>
        </p:nvSpPr>
        <p:spPr>
          <a:xfrm>
            <a:off x="1916430" y="2866944"/>
            <a:ext cx="457200" cy="457200"/>
          </a:xfrm>
          <a:prstGeom prst="rect">
            <a:avLst/>
          </a:prstGeom>
          <a:solidFill>
            <a:srgbClr val="7030A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2000">
              <a:solidFill>
                <a:srgbClr val="000000"/>
              </a:solidFill>
              <a:latin typeface="Calibri (Body)"/>
            </a:endParaRPr>
          </a:p>
        </p:txBody>
      </p:sp>
      <p:sp>
        <p:nvSpPr>
          <p:cNvPr id="33" name="TextBox 32">
            <a:extLst>
              <a:ext uri="{FF2B5EF4-FFF2-40B4-BE49-F238E27FC236}">
                <a16:creationId xmlns:a16="http://schemas.microsoft.com/office/drawing/2014/main" id="{69425F19-794B-8A49-FB4E-66981EC62E02}"/>
              </a:ext>
            </a:extLst>
          </p:cNvPr>
          <p:cNvSpPr txBox="1"/>
          <p:nvPr/>
        </p:nvSpPr>
        <p:spPr>
          <a:xfrm>
            <a:off x="1345824" y="2328703"/>
            <a:ext cx="1181099" cy="338554"/>
          </a:xfrm>
          <a:prstGeom prst="rect">
            <a:avLst/>
          </a:prstGeom>
          <a:noFill/>
        </p:spPr>
        <p:txBody>
          <a:bodyPr wrap="square" rtlCol="0">
            <a:spAutoFit/>
          </a:bodyPr>
          <a:lstStyle/>
          <a:p>
            <a:r>
              <a:rPr lang="en-GB" sz="1600"/>
              <a:t>Padding(m)</a:t>
            </a:r>
          </a:p>
        </p:txBody>
      </p:sp>
      <p:cxnSp>
        <p:nvCxnSpPr>
          <p:cNvPr id="37" name="Straight Arrow Connector 36">
            <a:extLst>
              <a:ext uri="{FF2B5EF4-FFF2-40B4-BE49-F238E27FC236}">
                <a16:creationId xmlns:a16="http://schemas.microsoft.com/office/drawing/2014/main" id="{50DF20D3-1ACC-1409-6B44-ACBF66380841}"/>
              </a:ext>
            </a:extLst>
          </p:cNvPr>
          <p:cNvCxnSpPr>
            <a:stCxn id="33" idx="2"/>
            <a:endCxn id="32" idx="0"/>
          </p:cNvCxnSpPr>
          <p:nvPr/>
        </p:nvCxnSpPr>
        <p:spPr>
          <a:xfrm>
            <a:off x="1936374" y="2667257"/>
            <a:ext cx="208656" cy="199687"/>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0" name="Left Brace 39">
            <a:extLst>
              <a:ext uri="{FF2B5EF4-FFF2-40B4-BE49-F238E27FC236}">
                <a16:creationId xmlns:a16="http://schemas.microsoft.com/office/drawing/2014/main" id="{E2C8A997-B85A-8638-6D41-3FF2B1D27EE8}"/>
              </a:ext>
            </a:extLst>
          </p:cNvPr>
          <p:cNvSpPr/>
          <p:nvPr/>
        </p:nvSpPr>
        <p:spPr>
          <a:xfrm rot="16200000">
            <a:off x="1509217" y="2728415"/>
            <a:ext cx="228600" cy="1477371"/>
          </a:xfrm>
          <a:prstGeom prst="leftBrace">
            <a:avLst>
              <a:gd name="adj1" fmla="val 8333"/>
              <a:gd name="adj2" fmla="val 52583"/>
            </a:avLst>
          </a:prstGeom>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5852634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Một số hàm băm phổ biến</a:t>
            </a:r>
          </a:p>
        </p:txBody>
      </p:sp>
      <p:sp>
        <p:nvSpPr>
          <p:cNvPr id="3" name="Content Placeholder 2"/>
          <p:cNvSpPr>
            <a:spLocks noGrp="1"/>
          </p:cNvSpPr>
          <p:nvPr>
            <p:ph idx="1"/>
          </p:nvPr>
        </p:nvSpPr>
        <p:spPr>
          <a:xfrm>
            <a:off x="457200" y="1066800"/>
            <a:ext cx="8229600" cy="4876800"/>
          </a:xfrm>
        </p:spPr>
        <p:txBody>
          <a:bodyPr>
            <a:normAutofit/>
          </a:bodyPr>
          <a:lstStyle/>
          <a:p>
            <a:pPr lvl="0">
              <a:buClr>
                <a:srgbClr val="93A299"/>
              </a:buClr>
              <a:defRPr/>
            </a:pPr>
            <a:r>
              <a:rPr lang="en-GB" sz="2800"/>
              <a:t>MD5</a:t>
            </a:r>
          </a:p>
          <a:p>
            <a:pPr lvl="1">
              <a:buClr>
                <a:srgbClr val="93A299"/>
              </a:buClr>
              <a:defRPr/>
            </a:pPr>
            <a:r>
              <a:rPr lang="en-GB" sz="2400"/>
              <a:t> Kích thước digest: 128 bit</a:t>
            </a:r>
          </a:p>
          <a:p>
            <a:pPr lvl="1">
              <a:buClr>
                <a:srgbClr val="93A299"/>
              </a:buClr>
              <a:defRPr/>
            </a:pPr>
            <a:r>
              <a:rPr lang="en-GB" sz="2400"/>
              <a:t> Công bố thuật toán tấn công đụng độ (collision attack) vào 1995</a:t>
            </a:r>
          </a:p>
          <a:p>
            <a:pPr lvl="1">
              <a:buClr>
                <a:srgbClr val="93A299"/>
              </a:buClr>
              <a:defRPr/>
            </a:pPr>
            <a:r>
              <a:rPr lang="en-GB" sz="2400"/>
              <a:t> Đã bị tấn công thành công vào năm 2005</a:t>
            </a:r>
          </a:p>
          <a:p>
            <a:pPr lvl="0">
              <a:buClr>
                <a:srgbClr val="93A299"/>
              </a:buClr>
              <a:defRPr/>
            </a:pPr>
            <a:r>
              <a:rPr lang="en-GB" sz="2800"/>
              <a:t>SHA-1</a:t>
            </a:r>
          </a:p>
          <a:p>
            <a:pPr lvl="1">
              <a:buClr>
                <a:srgbClr val="93A299"/>
              </a:buClr>
              <a:defRPr/>
            </a:pPr>
            <a:r>
              <a:rPr lang="en-GB" sz="2400"/>
              <a:t>Kích thước digest: 160 bit</a:t>
            </a:r>
          </a:p>
          <a:p>
            <a:pPr lvl="1">
              <a:buClr>
                <a:srgbClr val="93A299"/>
              </a:buClr>
              <a:defRPr/>
            </a:pPr>
            <a:r>
              <a:rPr lang="en-GB" sz="2400"/>
              <a:t>Đã bị tấn công thành công vào năm 2017</a:t>
            </a:r>
          </a:p>
          <a:p>
            <a:pPr lvl="1">
              <a:buClr>
                <a:srgbClr val="93A299"/>
              </a:buClr>
              <a:defRPr/>
            </a:pPr>
            <a:r>
              <a:rPr lang="en-GB" sz="2400"/>
              <a:t>Hết hạn vào năm 2030</a:t>
            </a:r>
          </a:p>
          <a:p>
            <a:pPr lvl="0">
              <a:buClr>
                <a:srgbClr val="93A299"/>
              </a:buClr>
              <a:defRPr/>
            </a:pPr>
            <a:r>
              <a:rPr lang="en-GB" sz="2800"/>
              <a:t>SHA-2: </a:t>
            </a:r>
            <a:r>
              <a:rPr lang="en-US" sz="2800"/>
              <a:t>224/</a:t>
            </a:r>
            <a:r>
              <a:rPr lang="en-GB" sz="2800"/>
              <a:t>256/384/512 bit</a:t>
            </a:r>
          </a:p>
          <a:p>
            <a:pPr lvl="0">
              <a:buClr>
                <a:srgbClr val="93A299"/>
              </a:buClr>
              <a:defRPr/>
            </a:pPr>
            <a:r>
              <a:rPr lang="en-GB" sz="2800"/>
              <a:t>SHA-3: </a:t>
            </a:r>
            <a:r>
              <a:rPr lang="en-US" sz="2800"/>
              <a:t>224/</a:t>
            </a:r>
            <a:r>
              <a:rPr lang="en-GB" sz="2800"/>
              <a:t>256/384/512 bit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1796978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Xác thực thông điệp</a:t>
            </a:r>
          </a:p>
        </p:txBody>
      </p:sp>
      <p:sp>
        <p:nvSpPr>
          <p:cNvPr id="3" name="Content Placeholder 2"/>
          <p:cNvSpPr>
            <a:spLocks noGrp="1"/>
          </p:cNvSpPr>
          <p:nvPr>
            <p:ph idx="1"/>
          </p:nvPr>
        </p:nvSpPr>
        <p:spPr>
          <a:xfrm>
            <a:off x="457200" y="1066800"/>
            <a:ext cx="8229600" cy="5181600"/>
          </a:xfrm>
        </p:spPr>
        <p:txBody>
          <a:bodyPr>
            <a:normAutofit/>
          </a:bodyPr>
          <a:lstStyle/>
          <a:p>
            <a:r>
              <a:rPr lang="en-GB" sz="2800" err="1"/>
              <a:t>Bản</a:t>
            </a:r>
            <a:r>
              <a:rPr lang="en-GB" sz="2800"/>
              <a:t> tin </a:t>
            </a:r>
            <a:r>
              <a:rPr lang="en-GB" sz="2800" err="1"/>
              <a:t>phải</a:t>
            </a:r>
            <a:r>
              <a:rPr lang="en-GB" sz="2800"/>
              <a:t> </a:t>
            </a:r>
            <a:r>
              <a:rPr lang="en-GB" sz="2800" err="1"/>
              <a:t>được</a:t>
            </a:r>
            <a:r>
              <a:rPr lang="en-GB" sz="2800"/>
              <a:t> </a:t>
            </a:r>
            <a:r>
              <a:rPr lang="en-GB" sz="2800" err="1"/>
              <a:t>xác</a:t>
            </a:r>
            <a:r>
              <a:rPr lang="en-GB" sz="2800"/>
              <a:t> minh:</a:t>
            </a:r>
          </a:p>
          <a:p>
            <a:pPr lvl="1"/>
            <a:r>
              <a:rPr lang="en-GB" sz="2400" err="1"/>
              <a:t>Nội</a:t>
            </a:r>
            <a:r>
              <a:rPr lang="en-GB" sz="2400"/>
              <a:t> dung </a:t>
            </a:r>
            <a:r>
              <a:rPr lang="en-GB" sz="2400" err="1"/>
              <a:t>toàn</a:t>
            </a:r>
            <a:r>
              <a:rPr lang="en-GB" sz="2400"/>
              <a:t> </a:t>
            </a:r>
            <a:r>
              <a:rPr lang="en-GB" sz="2400" err="1"/>
              <a:t>vẹn</a:t>
            </a:r>
            <a:r>
              <a:rPr lang="en-GB" sz="2400"/>
              <a:t>: </a:t>
            </a:r>
            <a:r>
              <a:rPr lang="en-GB" sz="2400" err="1"/>
              <a:t>bản</a:t>
            </a:r>
            <a:r>
              <a:rPr lang="en-GB" sz="2400"/>
              <a:t> tin </a:t>
            </a:r>
            <a:r>
              <a:rPr lang="en-GB" sz="2400" err="1"/>
              <a:t>không</a:t>
            </a:r>
            <a:r>
              <a:rPr lang="en-GB" sz="2400"/>
              <a:t> </a:t>
            </a:r>
            <a:r>
              <a:rPr lang="en-GB" sz="2400" err="1"/>
              <a:t>bị</a:t>
            </a:r>
            <a:r>
              <a:rPr lang="en-GB" sz="2400"/>
              <a:t> </a:t>
            </a:r>
            <a:r>
              <a:rPr lang="en-GB" sz="2400" err="1"/>
              <a:t>sửa</a:t>
            </a:r>
            <a:r>
              <a:rPr lang="en-GB" sz="2400"/>
              <a:t> </a:t>
            </a:r>
            <a:r>
              <a:rPr lang="en-GB" sz="2400" err="1"/>
              <a:t>đổi</a:t>
            </a:r>
            <a:endParaRPr lang="en-GB" sz="2400"/>
          </a:p>
          <a:p>
            <a:pPr lvl="2"/>
            <a:r>
              <a:rPr lang="en-GB" sz="2000" err="1"/>
              <a:t>Bao</a:t>
            </a:r>
            <a:r>
              <a:rPr lang="en-GB" sz="2000"/>
              <a:t> </a:t>
            </a:r>
            <a:r>
              <a:rPr lang="en-GB" sz="2000" err="1"/>
              <a:t>hàm</a:t>
            </a:r>
            <a:r>
              <a:rPr lang="en-GB" sz="2000"/>
              <a:t> </a:t>
            </a:r>
            <a:r>
              <a:rPr lang="en-GB" sz="2000" err="1"/>
              <a:t>cả</a:t>
            </a:r>
            <a:r>
              <a:rPr lang="en-GB" sz="2000"/>
              <a:t> </a:t>
            </a:r>
            <a:r>
              <a:rPr lang="en-GB" sz="2000" err="1"/>
              <a:t>trường</a:t>
            </a:r>
            <a:r>
              <a:rPr lang="en-GB" sz="2000"/>
              <a:t> </a:t>
            </a:r>
            <a:r>
              <a:rPr lang="en-GB" sz="2000" err="1"/>
              <a:t>hợp</a:t>
            </a:r>
            <a:r>
              <a:rPr lang="en-GB" sz="2000"/>
              <a:t> Bob </a:t>
            </a:r>
            <a:r>
              <a:rPr lang="en-GB" sz="2000" err="1"/>
              <a:t>cố</a:t>
            </a:r>
            <a:r>
              <a:rPr lang="en-GB" sz="2000"/>
              <a:t> </a:t>
            </a:r>
            <a:r>
              <a:rPr lang="en-GB" sz="2000" err="1"/>
              <a:t>tình</a:t>
            </a:r>
            <a:r>
              <a:rPr lang="en-GB" sz="2000"/>
              <a:t> </a:t>
            </a:r>
            <a:r>
              <a:rPr lang="en-GB" sz="2000" err="1"/>
              <a:t>sửa</a:t>
            </a:r>
            <a:r>
              <a:rPr lang="en-GB" sz="2000"/>
              <a:t> </a:t>
            </a:r>
            <a:r>
              <a:rPr lang="en-GB" sz="2000" err="1"/>
              <a:t>đổi</a:t>
            </a:r>
            <a:endParaRPr lang="en-GB" sz="2000"/>
          </a:p>
          <a:p>
            <a:pPr lvl="1"/>
            <a:r>
              <a:rPr lang="en-GB" sz="2400" err="1"/>
              <a:t>Nguồn</a:t>
            </a:r>
            <a:r>
              <a:rPr lang="en-GB" sz="2400"/>
              <a:t> </a:t>
            </a:r>
            <a:r>
              <a:rPr lang="en-GB" sz="2400" err="1"/>
              <a:t>gốc</a:t>
            </a:r>
            <a:r>
              <a:rPr lang="en-GB" sz="2400"/>
              <a:t> tin </a:t>
            </a:r>
            <a:r>
              <a:rPr lang="en-GB" sz="2400" err="1"/>
              <a:t>cậy</a:t>
            </a:r>
            <a:r>
              <a:rPr lang="en-GB" sz="2400"/>
              <a:t>:</a:t>
            </a:r>
          </a:p>
          <a:p>
            <a:pPr lvl="2"/>
            <a:r>
              <a:rPr lang="en-GB" sz="2000" err="1"/>
              <a:t>Bao</a:t>
            </a:r>
            <a:r>
              <a:rPr lang="en-GB" sz="2000"/>
              <a:t> </a:t>
            </a:r>
            <a:r>
              <a:rPr lang="en-GB" sz="2000" err="1"/>
              <a:t>hàm</a:t>
            </a:r>
            <a:r>
              <a:rPr lang="en-GB" sz="2000"/>
              <a:t> </a:t>
            </a:r>
            <a:r>
              <a:rPr lang="en-GB" sz="2000" err="1"/>
              <a:t>cả</a:t>
            </a:r>
            <a:r>
              <a:rPr lang="en-GB" sz="2000"/>
              <a:t> </a:t>
            </a:r>
            <a:r>
              <a:rPr lang="en-GB" sz="2000" err="1"/>
              <a:t>trường</a:t>
            </a:r>
            <a:r>
              <a:rPr lang="en-GB" sz="2000"/>
              <a:t> </a:t>
            </a:r>
            <a:r>
              <a:rPr lang="en-GB" sz="2000" err="1"/>
              <a:t>hợp</a:t>
            </a:r>
            <a:r>
              <a:rPr lang="en-GB" sz="2000"/>
              <a:t> Alice </a:t>
            </a:r>
            <a:r>
              <a:rPr lang="en-GB" sz="2000" err="1"/>
              <a:t>phủ</a:t>
            </a:r>
            <a:r>
              <a:rPr lang="en-GB" sz="2000"/>
              <a:t> </a:t>
            </a:r>
            <a:r>
              <a:rPr lang="en-GB" sz="2000" err="1"/>
              <a:t>nhận</a:t>
            </a:r>
            <a:r>
              <a:rPr lang="en-GB" sz="2000"/>
              <a:t> </a:t>
            </a:r>
            <a:r>
              <a:rPr lang="en-GB" sz="2000" err="1"/>
              <a:t>bản</a:t>
            </a:r>
            <a:r>
              <a:rPr lang="en-GB" sz="2000"/>
              <a:t> tin</a:t>
            </a:r>
          </a:p>
          <a:p>
            <a:pPr lvl="2"/>
            <a:r>
              <a:rPr lang="en-GB" sz="2000" err="1"/>
              <a:t>Bao</a:t>
            </a:r>
            <a:r>
              <a:rPr lang="en-GB" sz="2000"/>
              <a:t> </a:t>
            </a:r>
            <a:r>
              <a:rPr lang="en-GB" sz="2000" err="1"/>
              <a:t>hàm</a:t>
            </a:r>
            <a:r>
              <a:rPr lang="en-GB" sz="2000"/>
              <a:t> </a:t>
            </a:r>
            <a:r>
              <a:rPr lang="en-GB" sz="2000" err="1"/>
              <a:t>cả</a:t>
            </a:r>
            <a:r>
              <a:rPr lang="en-GB" sz="2000"/>
              <a:t> </a:t>
            </a:r>
            <a:r>
              <a:rPr lang="en-GB" sz="2000" err="1"/>
              <a:t>trường</a:t>
            </a:r>
            <a:r>
              <a:rPr lang="en-GB" sz="2000"/>
              <a:t> </a:t>
            </a:r>
            <a:r>
              <a:rPr lang="en-GB" sz="2000" err="1"/>
              <a:t>hợp</a:t>
            </a:r>
            <a:r>
              <a:rPr lang="en-GB" sz="2000"/>
              <a:t> Bob </a:t>
            </a:r>
            <a:r>
              <a:rPr lang="en-GB" sz="2000" err="1"/>
              <a:t>tự</a:t>
            </a:r>
            <a:r>
              <a:rPr lang="en-GB" sz="2000"/>
              <a:t> </a:t>
            </a:r>
            <a:r>
              <a:rPr lang="en-GB" sz="2000" err="1"/>
              <a:t>tạo</a:t>
            </a:r>
            <a:r>
              <a:rPr lang="en-GB" sz="2000"/>
              <a:t> </a:t>
            </a:r>
            <a:r>
              <a:rPr lang="en-GB" sz="2000" err="1"/>
              <a:t>thông</a:t>
            </a:r>
            <a:r>
              <a:rPr lang="en-GB" sz="2000"/>
              <a:t> </a:t>
            </a:r>
            <a:r>
              <a:rPr lang="en-GB" sz="2000" err="1"/>
              <a:t>báo</a:t>
            </a:r>
            <a:r>
              <a:rPr lang="en-GB" sz="2000"/>
              <a:t> </a:t>
            </a:r>
            <a:r>
              <a:rPr lang="en-GB" sz="2000" err="1"/>
              <a:t>và</a:t>
            </a:r>
            <a:r>
              <a:rPr lang="en-GB" sz="2000"/>
              <a:t> “vu </a:t>
            </a:r>
            <a:r>
              <a:rPr lang="en-GB" sz="2000" err="1"/>
              <a:t>khống</a:t>
            </a:r>
            <a:r>
              <a:rPr lang="en-GB" sz="2000"/>
              <a:t>” Alice </a:t>
            </a:r>
            <a:r>
              <a:rPr lang="en-GB" sz="2000" err="1"/>
              <a:t>tạo</a:t>
            </a:r>
            <a:r>
              <a:rPr lang="en-GB" sz="2000"/>
              <a:t> </a:t>
            </a:r>
            <a:r>
              <a:rPr lang="en-GB" sz="2000" err="1"/>
              <a:t>ra</a:t>
            </a:r>
            <a:r>
              <a:rPr lang="en-GB" sz="2000"/>
              <a:t> </a:t>
            </a:r>
            <a:r>
              <a:rPr lang="en-GB" sz="2000" err="1"/>
              <a:t>thông</a:t>
            </a:r>
            <a:r>
              <a:rPr lang="en-GB" sz="2000"/>
              <a:t> </a:t>
            </a:r>
            <a:r>
              <a:rPr lang="en-GB" sz="2000" err="1"/>
              <a:t>báo</a:t>
            </a:r>
            <a:r>
              <a:rPr lang="en-GB" sz="2000"/>
              <a:t> </a:t>
            </a:r>
            <a:r>
              <a:rPr lang="en-GB" sz="2000" err="1"/>
              <a:t>này</a:t>
            </a:r>
            <a:endParaRPr lang="en-GB" sz="2000"/>
          </a:p>
          <a:p>
            <a:pPr lvl="1"/>
            <a:r>
              <a:rPr lang="en-GB" sz="2400" err="1"/>
              <a:t>Đúng</a:t>
            </a:r>
            <a:r>
              <a:rPr lang="en-GB" sz="2400"/>
              <a:t> </a:t>
            </a:r>
            <a:r>
              <a:rPr lang="en-GB" sz="2400" err="1"/>
              <a:t>thời</a:t>
            </a:r>
            <a:r>
              <a:rPr lang="en-GB" sz="2400"/>
              <a:t> </a:t>
            </a:r>
            <a:r>
              <a:rPr lang="en-GB" sz="2400" err="1"/>
              <a:t>điểm</a:t>
            </a:r>
            <a:endParaRPr lang="en-GB" sz="2400"/>
          </a:p>
          <a:p>
            <a:pPr lvl="1">
              <a:buFont typeface="Wingdings" pitchFamily="2" charset="2"/>
              <a:buChar char="à"/>
            </a:pPr>
            <a:r>
              <a:rPr lang="en-GB" sz="2400" err="1">
                <a:sym typeface="Wingdings" panose="05000000000000000000" pitchFamily="2" charset="2"/>
              </a:rPr>
              <a:t>Các</a:t>
            </a:r>
            <a:r>
              <a:rPr lang="en-GB" sz="2400">
                <a:sym typeface="Wingdings" panose="05000000000000000000" pitchFamily="2" charset="2"/>
              </a:rPr>
              <a:t> </a:t>
            </a:r>
            <a:r>
              <a:rPr lang="en-GB" sz="2400" err="1">
                <a:sym typeface="Wingdings" panose="05000000000000000000" pitchFamily="2" charset="2"/>
              </a:rPr>
              <a:t>dạng</a:t>
            </a:r>
            <a:r>
              <a:rPr lang="en-GB" sz="2400">
                <a:sym typeface="Wingdings" panose="05000000000000000000" pitchFamily="2" charset="2"/>
              </a:rPr>
              <a:t> </a:t>
            </a:r>
            <a:r>
              <a:rPr lang="en-GB" sz="2400" err="1">
                <a:sym typeface="Wingdings" panose="05000000000000000000" pitchFamily="2" charset="2"/>
              </a:rPr>
              <a:t>tấn</a:t>
            </a:r>
            <a:r>
              <a:rPr lang="en-GB" sz="2400">
                <a:sym typeface="Wingdings" panose="05000000000000000000" pitchFamily="2" charset="2"/>
              </a:rPr>
              <a:t> </a:t>
            </a:r>
            <a:r>
              <a:rPr lang="en-GB" sz="2400" err="1">
                <a:sym typeface="Wingdings" panose="05000000000000000000" pitchFamily="2" charset="2"/>
              </a:rPr>
              <a:t>công</a:t>
            </a:r>
            <a:r>
              <a:rPr lang="en-GB" sz="2400">
                <a:sym typeface="Wingdings" panose="05000000000000000000" pitchFamily="2" charset="2"/>
              </a:rPr>
              <a:t> </a:t>
            </a:r>
            <a:r>
              <a:rPr lang="en-GB" sz="2400" err="1">
                <a:sym typeface="Wingdings" panose="05000000000000000000" pitchFamily="2" charset="2"/>
              </a:rPr>
              <a:t>điển</a:t>
            </a:r>
            <a:r>
              <a:rPr lang="en-GB" sz="2400">
                <a:sym typeface="Wingdings" panose="05000000000000000000" pitchFamily="2" charset="2"/>
              </a:rPr>
              <a:t> </a:t>
            </a:r>
            <a:r>
              <a:rPr lang="en-GB" sz="2400" err="1">
                <a:sym typeface="Wingdings" panose="05000000000000000000" pitchFamily="2" charset="2"/>
              </a:rPr>
              <a:t>hình</a:t>
            </a:r>
            <a:r>
              <a:rPr lang="en-GB" sz="2400">
                <a:sym typeface="Wingdings" panose="05000000000000000000" pitchFamily="2" charset="2"/>
              </a:rPr>
              <a:t> </a:t>
            </a:r>
            <a:r>
              <a:rPr lang="en-GB" sz="2400" err="1">
                <a:sym typeface="Wingdings" panose="05000000000000000000" pitchFamily="2" charset="2"/>
              </a:rPr>
              <a:t>vào</a:t>
            </a:r>
            <a:r>
              <a:rPr lang="en-GB" sz="2400">
                <a:sym typeface="Wingdings" panose="05000000000000000000" pitchFamily="2" charset="2"/>
              </a:rPr>
              <a:t> </a:t>
            </a:r>
            <a:r>
              <a:rPr lang="en-GB" sz="2400" err="1">
                <a:sym typeface="Wingdings" panose="05000000000000000000" pitchFamily="2" charset="2"/>
              </a:rPr>
              <a:t>tính</a:t>
            </a:r>
            <a:r>
              <a:rPr lang="en-GB" sz="2400">
                <a:sym typeface="Wingdings" panose="05000000000000000000" pitchFamily="2" charset="2"/>
              </a:rPr>
              <a:t> </a:t>
            </a:r>
            <a:r>
              <a:rPr lang="en-GB" sz="2400" err="1">
                <a:sym typeface="Wingdings" panose="05000000000000000000" pitchFamily="2" charset="2"/>
              </a:rPr>
              <a:t>xác</a:t>
            </a:r>
            <a:r>
              <a:rPr lang="en-GB" sz="2400">
                <a:sym typeface="Wingdings" panose="05000000000000000000" pitchFamily="2" charset="2"/>
              </a:rPr>
              <a:t> </a:t>
            </a:r>
            <a:r>
              <a:rPr lang="en-GB" sz="2400" err="1">
                <a:sym typeface="Wingdings" panose="05000000000000000000" pitchFamily="2" charset="2"/>
              </a:rPr>
              <a:t>thực</a:t>
            </a:r>
            <a:r>
              <a:rPr lang="en-GB" sz="2400">
                <a:sym typeface="Wingdings" panose="05000000000000000000" pitchFamily="2" charset="2"/>
              </a:rPr>
              <a:t>: </a:t>
            </a:r>
            <a:r>
              <a:rPr lang="en-GB" sz="2400" err="1">
                <a:sym typeface="Wingdings" panose="05000000000000000000" pitchFamily="2" charset="2"/>
              </a:rPr>
              <a:t>Thay</a:t>
            </a:r>
            <a:r>
              <a:rPr lang="en-GB" sz="2400">
                <a:sym typeface="Wingdings" panose="05000000000000000000" pitchFamily="2" charset="2"/>
              </a:rPr>
              <a:t> </a:t>
            </a:r>
            <a:r>
              <a:rPr lang="en-GB" sz="2400" err="1">
                <a:sym typeface="Wingdings" panose="05000000000000000000" pitchFamily="2" charset="2"/>
              </a:rPr>
              <a:t>thế</a:t>
            </a:r>
            <a:r>
              <a:rPr lang="en-GB" sz="2400">
                <a:sym typeface="Wingdings" panose="05000000000000000000" pitchFamily="2" charset="2"/>
              </a:rPr>
              <a:t> (Substitution), </a:t>
            </a:r>
            <a:r>
              <a:rPr lang="en-GB" sz="2400" err="1">
                <a:sym typeface="Wingdings" panose="05000000000000000000" pitchFamily="2" charset="2"/>
              </a:rPr>
              <a:t>Giả</a:t>
            </a:r>
            <a:r>
              <a:rPr lang="en-GB" sz="2400">
                <a:sym typeface="Wingdings" panose="05000000000000000000" pitchFamily="2" charset="2"/>
              </a:rPr>
              <a:t> </a:t>
            </a:r>
            <a:r>
              <a:rPr lang="en-GB" sz="2400" err="1">
                <a:sym typeface="Wingdings" panose="05000000000000000000" pitchFamily="2" charset="2"/>
              </a:rPr>
              <a:t>danh</a:t>
            </a:r>
            <a:r>
              <a:rPr lang="en-GB" sz="2400">
                <a:sym typeface="Wingdings" panose="05000000000000000000" pitchFamily="2" charset="2"/>
              </a:rPr>
              <a:t> (</a:t>
            </a:r>
            <a:r>
              <a:rPr lang="en-GB" sz="2400"/>
              <a:t>Masquerade)</a:t>
            </a:r>
            <a:r>
              <a:rPr lang="en-GB" sz="2400">
                <a:sym typeface="Wingdings" panose="05000000000000000000" pitchFamily="2" charset="2"/>
              </a:rPr>
              <a:t>, </a:t>
            </a:r>
            <a:r>
              <a:rPr lang="en-GB" sz="2400" err="1">
                <a:sym typeface="Wingdings" panose="05000000000000000000" pitchFamily="2" charset="2"/>
              </a:rPr>
              <a:t>tấn</a:t>
            </a:r>
            <a:r>
              <a:rPr lang="en-GB" sz="2400">
                <a:sym typeface="Wingdings" panose="05000000000000000000" pitchFamily="2" charset="2"/>
              </a:rPr>
              <a:t> </a:t>
            </a:r>
            <a:r>
              <a:rPr lang="en-GB" sz="2400" err="1">
                <a:sym typeface="Wingdings" panose="05000000000000000000" pitchFamily="2" charset="2"/>
              </a:rPr>
              <a:t>công</a:t>
            </a:r>
            <a:r>
              <a:rPr lang="en-GB" sz="2400">
                <a:sym typeface="Wingdings" panose="05000000000000000000" pitchFamily="2" charset="2"/>
              </a:rPr>
              <a:t> </a:t>
            </a:r>
            <a:r>
              <a:rPr lang="en-GB" sz="2400" err="1">
                <a:sym typeface="Wingdings" panose="05000000000000000000" pitchFamily="2" charset="2"/>
              </a:rPr>
              <a:t>phát</a:t>
            </a:r>
            <a:r>
              <a:rPr lang="en-GB" sz="2400">
                <a:sym typeface="Wingdings" panose="05000000000000000000" pitchFamily="2" charset="2"/>
              </a:rPr>
              <a:t> </a:t>
            </a:r>
            <a:r>
              <a:rPr lang="en-GB" sz="2400" err="1">
                <a:sym typeface="Wingdings" panose="05000000000000000000" pitchFamily="2" charset="2"/>
              </a:rPr>
              <a:t>lại</a:t>
            </a:r>
            <a:r>
              <a:rPr lang="en-GB" sz="2400">
                <a:sym typeface="Wingdings" panose="05000000000000000000" pitchFamily="2" charset="2"/>
              </a:rPr>
              <a:t> (Replay attack), </a:t>
            </a:r>
            <a:r>
              <a:rPr lang="en-GB" sz="2400" err="1">
                <a:sym typeface="Wingdings" panose="05000000000000000000" pitchFamily="2" charset="2"/>
              </a:rPr>
              <a:t>Phủ</a:t>
            </a:r>
            <a:r>
              <a:rPr lang="en-GB" sz="2400">
                <a:sym typeface="Wingdings" panose="05000000000000000000" pitchFamily="2" charset="2"/>
              </a:rPr>
              <a:t> </a:t>
            </a:r>
            <a:r>
              <a:rPr lang="en-GB" sz="2400" err="1">
                <a:sym typeface="Wingdings" panose="05000000000000000000" pitchFamily="2" charset="2"/>
              </a:rPr>
              <a:t>nhận</a:t>
            </a:r>
            <a:r>
              <a:rPr lang="en-GB" sz="2400">
                <a:sym typeface="Wingdings" panose="05000000000000000000" pitchFamily="2" charset="2"/>
              </a:rPr>
              <a:t> (Repudiation)</a:t>
            </a:r>
          </a:p>
          <a:p>
            <a:pPr lvl="1">
              <a:buFont typeface="Wingdings" pitchFamily="2" charset="2"/>
              <a:buChar char="à"/>
            </a:pPr>
            <a:endParaRPr lang="en-GB" sz="240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41166843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SHA-1 (Đọc thêm)</a:t>
            </a:r>
          </a:p>
        </p:txBody>
      </p:sp>
      <p:sp>
        <p:nvSpPr>
          <p:cNvPr id="3" name="Content Placeholder 2"/>
          <p:cNvSpPr txBox="1">
            <a:spLocks/>
          </p:cNvSpPr>
          <p:nvPr/>
        </p:nvSpPr>
        <p:spPr>
          <a:xfrm>
            <a:off x="457200" y="10668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000000"/>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Wingdings" panose="05000000000000000000" pitchFamily="2" charset="2"/>
              <a:buChar char="Ø"/>
              <a:defRPr sz="2000" kern="1200">
                <a:solidFill>
                  <a:srgbClr val="000000"/>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Wingdings" panose="05000000000000000000" pitchFamily="2" charset="2"/>
              <a:buChar char="ü"/>
              <a:defRPr sz="1800" kern="1200">
                <a:solidFill>
                  <a:srgbClr val="000000"/>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000000"/>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000000"/>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en-GB" sz="2400" b="0" i="0" u="none" strike="noStrike" kern="1200" cap="none" spc="0" normalizeH="0" baseline="0" noProof="0">
                <a:ln>
                  <a:noFill/>
                </a:ln>
                <a:solidFill>
                  <a:srgbClr val="000000"/>
                </a:solidFill>
                <a:effectLst/>
                <a:uLnTx/>
                <a:uFillTx/>
                <a:latin typeface="Lato" panose="020F0502020204030203" pitchFamily="34" charset="0"/>
              </a:rPr>
              <a:t>Bước</a:t>
            </a:r>
            <a:r>
              <a:rPr kumimoji="0" lang="en-GB" sz="2400" b="0" i="0" u="none" strike="noStrike" kern="1200" cap="none" spc="0" normalizeH="0" noProof="0">
                <a:ln>
                  <a:noFill/>
                </a:ln>
                <a:solidFill>
                  <a:srgbClr val="000000"/>
                </a:solidFill>
                <a:effectLst/>
                <a:uLnTx/>
                <a:uFillTx/>
                <a:latin typeface="Lato" panose="020F0502020204030203" pitchFamily="34" charset="0"/>
              </a:rPr>
              <a:t> 1: Padding dữ liệu sao cho bản tin đầu vào có độ dài L sao cho L mod 512 = 448</a:t>
            </a:r>
          </a:p>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lang="en-GB" baseline="0">
                <a:latin typeface="Lato" panose="020F0502020204030203" pitchFamily="34" charset="0"/>
              </a:rPr>
              <a:t>Bước</a:t>
            </a:r>
            <a:r>
              <a:rPr lang="en-GB">
                <a:latin typeface="Lato" panose="020F0502020204030203" pitchFamily="34" charset="0"/>
              </a:rPr>
              <a:t> 2: Biểu diễn độ dài của dữ liệu ban đầu dưới dạng 64 bit. Thêm giá trị độ dài này vào khối dữ liệu.</a:t>
            </a:r>
          </a:p>
          <a:p>
            <a:pPr lvl="1" fontAlgn="auto">
              <a:spcAft>
                <a:spcPts val="0"/>
              </a:spcAft>
              <a:buClr>
                <a:srgbClr val="93A299"/>
              </a:buClr>
              <a:buFont typeface="Arial" pitchFamily="34" charset="0"/>
              <a:buChar char="•"/>
              <a:defRPr/>
            </a:pPr>
            <a:r>
              <a:rPr lang="en-GB">
                <a:latin typeface="Lato" panose="020F0502020204030203" pitchFamily="34" charset="0"/>
              </a:rPr>
              <a:t>Coi dữ liệu là một chuỗi các khối 512 bit: Y</a:t>
            </a:r>
            <a:r>
              <a:rPr lang="en-GB" baseline="-25000">
                <a:latin typeface="Lato" panose="020F0502020204030203" pitchFamily="34" charset="0"/>
              </a:rPr>
              <a:t>0</a:t>
            </a:r>
            <a:r>
              <a:rPr lang="en-GB">
                <a:latin typeface="Lato" panose="020F0502020204030203" pitchFamily="34" charset="0"/>
              </a:rPr>
              <a:t>, Y</a:t>
            </a:r>
            <a:r>
              <a:rPr lang="en-GB" baseline="-25000">
                <a:latin typeface="Lato" panose="020F0502020204030203" pitchFamily="34" charset="0"/>
              </a:rPr>
              <a:t>1</a:t>
            </a:r>
            <a:r>
              <a:rPr lang="en-GB">
                <a:latin typeface="Lato" panose="020F0502020204030203" pitchFamily="34" charset="0"/>
              </a:rPr>
              <a:t>, …, Y</a:t>
            </a:r>
            <a:r>
              <a:rPr lang="en-GB" baseline="-25000">
                <a:latin typeface="Lato" panose="020F0502020204030203" pitchFamily="34" charset="0"/>
              </a:rPr>
              <a:t>K-1</a:t>
            </a:r>
            <a:endParaRPr lang="en-GB">
              <a:latin typeface="Lato" panose="020F0502020204030203" pitchFamily="34" charset="0"/>
            </a:endParaRPr>
          </a:p>
          <a:p>
            <a:pPr fontAlgn="auto">
              <a:spcAft>
                <a:spcPts val="0"/>
              </a:spcAft>
              <a:buClr>
                <a:srgbClr val="93A299"/>
              </a:buClr>
              <a:defRPr/>
            </a:pPr>
            <a:r>
              <a:rPr lang="en-GB">
                <a:latin typeface="Lato" panose="020F0502020204030203" pitchFamily="34" charset="0"/>
              </a:rPr>
              <a:t>Bước 3: Khởi tạo các giá trị hằng số A, B, C, D, E</a:t>
            </a:r>
          </a:p>
          <a:p>
            <a:pPr lvl="1" fontAlgn="auto">
              <a:spcAft>
                <a:spcPts val="0"/>
              </a:spcAft>
              <a:buClr>
                <a:srgbClr val="93A299"/>
              </a:buClr>
              <a:defRPr/>
            </a:pPr>
            <a:r>
              <a:rPr lang="pt-BR" spc="-5">
                <a:latin typeface="Lato" panose="020F0502020204030203" pitchFamily="34" charset="0"/>
                <a:cs typeface="Tahoma"/>
              </a:rPr>
              <a:t>A</a:t>
            </a:r>
            <a:r>
              <a:rPr lang="pt-BR" spc="-35">
                <a:latin typeface="Lato" panose="020F0502020204030203" pitchFamily="34" charset="0"/>
                <a:cs typeface="Tahoma"/>
              </a:rPr>
              <a:t> </a:t>
            </a:r>
            <a:r>
              <a:rPr lang="pt-BR" spc="-5">
                <a:latin typeface="Lato" panose="020F0502020204030203" pitchFamily="34" charset="0"/>
                <a:cs typeface="Tahoma"/>
              </a:rPr>
              <a:t>=</a:t>
            </a:r>
            <a:r>
              <a:rPr lang="pt-BR">
                <a:latin typeface="Lato" panose="020F0502020204030203" pitchFamily="34" charset="0"/>
                <a:cs typeface="Tahoma"/>
              </a:rPr>
              <a:t> 0x67 45 23 01</a:t>
            </a:r>
          </a:p>
          <a:p>
            <a:pPr lvl="1" fontAlgn="auto">
              <a:spcAft>
                <a:spcPts val="0"/>
              </a:spcAft>
              <a:buClr>
                <a:srgbClr val="93A299"/>
              </a:buClr>
              <a:defRPr/>
            </a:pPr>
            <a:r>
              <a:rPr lang="pt-BR">
                <a:latin typeface="Lato" panose="020F0502020204030203" pitchFamily="34" charset="0"/>
              </a:rPr>
              <a:t>B = 0xEF CD AB 89</a:t>
            </a:r>
          </a:p>
          <a:p>
            <a:pPr lvl="1" fontAlgn="auto">
              <a:spcAft>
                <a:spcPts val="0"/>
              </a:spcAft>
              <a:buClr>
                <a:srgbClr val="93A299"/>
              </a:buClr>
              <a:defRPr/>
            </a:pPr>
            <a:r>
              <a:rPr lang="pt-BR">
                <a:latin typeface="Lato" panose="020F0502020204030203" pitchFamily="34" charset="0"/>
              </a:rPr>
              <a:t>C = 0x98 BA DC FE</a:t>
            </a:r>
          </a:p>
          <a:p>
            <a:pPr lvl="1" fontAlgn="auto">
              <a:spcAft>
                <a:spcPts val="0"/>
              </a:spcAft>
              <a:buClr>
                <a:srgbClr val="93A299"/>
              </a:buClr>
              <a:defRPr/>
            </a:pPr>
            <a:r>
              <a:rPr lang="pt-BR">
                <a:latin typeface="Lato" panose="020F0502020204030203" pitchFamily="34" charset="0"/>
              </a:rPr>
              <a:t>D = 0x10 32 54 76</a:t>
            </a:r>
          </a:p>
          <a:p>
            <a:pPr lvl="1" fontAlgn="auto">
              <a:spcAft>
                <a:spcPts val="0"/>
              </a:spcAft>
              <a:buClr>
                <a:srgbClr val="93A299"/>
              </a:buClr>
              <a:defRPr/>
            </a:pPr>
            <a:r>
              <a:rPr lang="pt-BR">
                <a:latin typeface="Lato" panose="020F0502020204030203" pitchFamily="34" charset="0"/>
              </a:rPr>
              <a:t>E = 0xC3 D2 E1 F0</a:t>
            </a:r>
            <a:endParaRPr lang="en-GB">
              <a:latin typeface="Lato" panose="020F0502020204030203" pitchFamily="34" charset="0"/>
            </a:endParaRPr>
          </a:p>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endParaRPr kumimoji="0" lang="en-GB" sz="2400" b="0" i="0" u="none" strike="noStrike" kern="1200" cap="none" spc="0" normalizeH="0" baseline="0" noProof="0">
              <a:ln>
                <a:noFill/>
              </a:ln>
              <a:solidFill>
                <a:srgbClr val="000000"/>
              </a:solidFill>
              <a:effectLst/>
              <a:uLnTx/>
              <a:uFillTx/>
              <a:latin typeface="Lato" panose="020F0502020204030203" pitchFamily="34" charset="0"/>
            </a:endParaRPr>
          </a:p>
        </p:txBody>
      </p:sp>
    </p:spTree>
    <p:extLst>
      <p:ext uri="{BB962C8B-B14F-4D97-AF65-F5344CB8AC3E}">
        <p14:creationId xmlns:p14="http://schemas.microsoft.com/office/powerpoint/2010/main" val="16818028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SHA-1</a:t>
            </a:r>
          </a:p>
        </p:txBody>
      </p:sp>
      <p:sp>
        <p:nvSpPr>
          <p:cNvPr id="4" name="Content Placeholder 2"/>
          <p:cNvSpPr txBox="1">
            <a:spLocks/>
          </p:cNvSpPr>
          <p:nvPr/>
        </p:nvSpPr>
        <p:spPr>
          <a:xfrm>
            <a:off x="457200" y="1447800"/>
            <a:ext cx="3429000" cy="4495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000000"/>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Wingdings" panose="05000000000000000000" pitchFamily="2" charset="2"/>
              <a:buChar char="Ø"/>
              <a:defRPr sz="2000" kern="1200">
                <a:solidFill>
                  <a:srgbClr val="000000"/>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Wingdings" panose="05000000000000000000" pitchFamily="2" charset="2"/>
              <a:buChar char="ü"/>
              <a:defRPr sz="1800" kern="1200">
                <a:solidFill>
                  <a:srgbClr val="000000"/>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000000"/>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000000"/>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endParaRPr kumimoji="0" lang="en-GB" sz="2400" b="0" i="0" u="none" strike="noStrike" kern="1200" cap="none" spc="0" normalizeH="0" baseline="0" noProof="0">
              <a:ln>
                <a:noFill/>
              </a:ln>
              <a:solidFill>
                <a:srgbClr val="000000"/>
              </a:solidFill>
              <a:effectLst/>
              <a:uLnTx/>
              <a:uFillTx/>
              <a:latin typeface="Arial"/>
              <a:ea typeface="+mn-ea"/>
              <a:cs typeface="+mn-cs"/>
            </a:endParaRPr>
          </a:p>
        </p:txBody>
      </p:sp>
      <p:sp>
        <p:nvSpPr>
          <p:cNvPr id="5" name="object 6"/>
          <p:cNvSpPr/>
          <p:nvPr/>
        </p:nvSpPr>
        <p:spPr>
          <a:xfrm>
            <a:off x="5283200" y="1066800"/>
            <a:ext cx="4546600" cy="5334000"/>
          </a:xfrm>
          <a:prstGeom prst="rect">
            <a:avLst/>
          </a:prstGeom>
          <a:blipFill>
            <a:blip r:embed="rId2" cstate="print"/>
            <a:stretch>
              <a:fillRect/>
            </a:stretch>
          </a:blipFill>
        </p:spPr>
        <p:txBody>
          <a:bodyPr wrap="square" lIns="0" tIns="0" rIns="0" bIns="0" rtlCol="0"/>
          <a:lstStyle/>
          <a:p>
            <a:endParaRPr/>
          </a:p>
        </p:txBody>
      </p:sp>
      <p:sp>
        <p:nvSpPr>
          <p:cNvPr id="6" name="Content Placeholder 2"/>
          <p:cNvSpPr txBox="1">
            <a:spLocks/>
          </p:cNvSpPr>
          <p:nvPr/>
        </p:nvSpPr>
        <p:spPr>
          <a:xfrm>
            <a:off x="457200" y="1066800"/>
            <a:ext cx="4495800" cy="54102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000000"/>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Wingdings" panose="05000000000000000000" pitchFamily="2" charset="2"/>
              <a:buChar char="Ø"/>
              <a:defRPr sz="2000" kern="1200">
                <a:solidFill>
                  <a:srgbClr val="000000"/>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Wingdings" panose="05000000000000000000" pitchFamily="2" charset="2"/>
              <a:buChar char="ü"/>
              <a:defRPr sz="1800" kern="1200">
                <a:solidFill>
                  <a:srgbClr val="000000"/>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000000"/>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000000"/>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en-US" sz="2400" b="0" i="0" u="none" strike="noStrike" kern="1200" cap="none" spc="0" normalizeH="0" baseline="0" noProof="0">
                <a:ln>
                  <a:noFill/>
                </a:ln>
                <a:solidFill>
                  <a:srgbClr val="000000"/>
                </a:solidFill>
                <a:effectLst/>
                <a:uLnTx/>
                <a:uFillTx/>
                <a:latin typeface="Lato" panose="020F0502020204030203" pitchFamily="34" charset="0"/>
              </a:rPr>
              <a:t>Bước</a:t>
            </a:r>
            <a:r>
              <a:rPr kumimoji="0" lang="en-US" sz="2400" b="0" i="0" u="none" strike="noStrike" kern="1200" cap="none" spc="0" normalizeH="0" noProof="0">
                <a:ln>
                  <a:noFill/>
                </a:ln>
                <a:solidFill>
                  <a:srgbClr val="000000"/>
                </a:solidFill>
                <a:effectLst/>
                <a:uLnTx/>
                <a:uFillTx/>
                <a:latin typeface="Lato" panose="020F0502020204030203" pitchFamily="34" charset="0"/>
              </a:rPr>
              <a:t> 4: Thực hiện vòng lặp xử lý các khối 512 bit</a:t>
            </a:r>
          </a:p>
          <a:p>
            <a:pPr marL="0" marR="0" lvl="0" indent="0" algn="ctr" defTabSz="914400" rtl="0" eaLnBrk="1" fontAlgn="auto" latinLnBrk="0" hangingPunct="1">
              <a:lnSpc>
                <a:spcPct val="100000"/>
              </a:lnSpc>
              <a:spcBef>
                <a:spcPct val="20000"/>
              </a:spcBef>
              <a:spcAft>
                <a:spcPts val="0"/>
              </a:spcAft>
              <a:buClr>
                <a:srgbClr val="93A299"/>
              </a:buClr>
              <a:buSzPct val="85000"/>
              <a:buNone/>
              <a:tabLst/>
              <a:defRPr/>
            </a:pPr>
            <a:r>
              <a:rPr lang="en-US" baseline="0">
                <a:latin typeface="Lato" panose="020F0502020204030203" pitchFamily="34" charset="0"/>
              </a:rPr>
              <a:t>CV</a:t>
            </a:r>
            <a:r>
              <a:rPr lang="en-US" baseline="-25000">
                <a:latin typeface="Lato" panose="020F0502020204030203" pitchFamily="34" charset="0"/>
              </a:rPr>
              <a:t>q+1</a:t>
            </a:r>
            <a:r>
              <a:rPr lang="en-US" baseline="0">
                <a:latin typeface="Lato" panose="020F0502020204030203" pitchFamily="34" charset="0"/>
              </a:rPr>
              <a:t> = F(Y</a:t>
            </a:r>
            <a:r>
              <a:rPr lang="en-US" baseline="-25000">
                <a:latin typeface="Lato" panose="020F0502020204030203" pitchFamily="34" charset="0"/>
              </a:rPr>
              <a:t>q</a:t>
            </a:r>
            <a:r>
              <a:rPr lang="en-US" baseline="0">
                <a:latin typeface="Lato" panose="020F0502020204030203" pitchFamily="34" charset="0"/>
              </a:rPr>
              <a:t>, CV</a:t>
            </a:r>
            <a:r>
              <a:rPr lang="en-US" baseline="-25000">
                <a:latin typeface="Lato" panose="020F0502020204030203" pitchFamily="34" charset="0"/>
              </a:rPr>
              <a:t>q</a:t>
            </a:r>
            <a:r>
              <a:rPr lang="en-US" baseline="0">
                <a:latin typeface="Lato" panose="020F0502020204030203" pitchFamily="34" charset="0"/>
              </a:rPr>
              <a:t>)</a:t>
            </a:r>
            <a:endParaRPr kumimoji="0" lang="en-US" sz="2400" b="0" i="0" u="none" strike="noStrike" kern="1200" cap="none" spc="0" normalizeH="0" baseline="0" noProof="0">
              <a:ln>
                <a:noFill/>
              </a:ln>
              <a:solidFill>
                <a:srgbClr val="000000"/>
              </a:solidFill>
              <a:effectLst/>
              <a:uLnTx/>
              <a:uFillTx/>
              <a:latin typeface="Lato" panose="020F0502020204030203" pitchFamily="34" charset="0"/>
            </a:endParaRPr>
          </a:p>
          <a:p>
            <a:pPr lvl="1" fontAlgn="auto">
              <a:spcAft>
                <a:spcPts val="0"/>
              </a:spcAft>
              <a:buClr>
                <a:srgbClr val="93A299"/>
              </a:buClr>
              <a:defRPr/>
            </a:pPr>
            <a:r>
              <a:rPr kumimoji="0" lang="en-US" sz="2000" b="0" i="0" u="none" strike="noStrike" kern="1200" cap="none" spc="0" normalizeH="0" baseline="0" noProof="0">
                <a:ln>
                  <a:noFill/>
                </a:ln>
                <a:solidFill>
                  <a:srgbClr val="000000"/>
                </a:solidFill>
                <a:effectLst/>
                <a:uLnTx/>
                <a:uFillTx/>
                <a:latin typeface="Lato" panose="020F0502020204030203" pitchFamily="34" charset="0"/>
              </a:rPr>
              <a:t>Xử</a:t>
            </a:r>
            <a:r>
              <a:rPr kumimoji="0" lang="en-US" sz="2000" b="0" i="0" u="none" strike="noStrike" kern="1200" cap="none" spc="0" normalizeH="0" noProof="0">
                <a:ln>
                  <a:noFill/>
                </a:ln>
                <a:solidFill>
                  <a:srgbClr val="000000"/>
                </a:solidFill>
                <a:effectLst/>
                <a:uLnTx/>
                <a:uFillTx/>
                <a:latin typeface="Lato" panose="020F0502020204030203" pitchFamily="34" charset="0"/>
              </a:rPr>
              <a:t> lý khối dữ liệu Y</a:t>
            </a:r>
            <a:r>
              <a:rPr kumimoji="0" lang="en-US" sz="2000" b="0" i="0" u="none" strike="noStrike" kern="1200" cap="none" spc="0" normalizeH="0" baseline="-25000" noProof="0">
                <a:ln>
                  <a:noFill/>
                </a:ln>
                <a:solidFill>
                  <a:srgbClr val="000000"/>
                </a:solidFill>
                <a:effectLst/>
                <a:uLnTx/>
                <a:uFillTx/>
                <a:latin typeface="Lato" panose="020F0502020204030203" pitchFamily="34" charset="0"/>
              </a:rPr>
              <a:t>q</a:t>
            </a:r>
            <a:r>
              <a:rPr kumimoji="0" lang="en-US" sz="2000" b="0" i="0" u="none" strike="noStrike" kern="1200" cap="none" spc="0" normalizeH="0" noProof="0">
                <a:ln>
                  <a:noFill/>
                </a:ln>
                <a:solidFill>
                  <a:srgbClr val="000000"/>
                </a:solidFill>
                <a:effectLst/>
                <a:uLnTx/>
                <a:uFillTx/>
                <a:latin typeface="Lato" panose="020F0502020204030203" pitchFamily="34" charset="0"/>
              </a:rPr>
              <a:t>: thực hiện 4 vòng lặp. Mỗi vòng lặp áp dụng hàm nén với K là hằng số xác định trước</a:t>
            </a:r>
            <a:endParaRPr lang="en-US">
              <a:latin typeface="Lato" panose="020F0502020204030203" pitchFamily="34" charset="0"/>
              <a:cs typeface="Tahoma"/>
            </a:endParaRPr>
          </a:p>
          <a:p>
            <a:pPr lvl="1" fontAlgn="auto">
              <a:spcAft>
                <a:spcPts val="0"/>
              </a:spcAft>
              <a:buClr>
                <a:srgbClr val="93A299"/>
              </a:buClr>
              <a:defRPr/>
            </a:pPr>
            <a:r>
              <a:rPr lang="en-GB">
                <a:latin typeface="Lato" panose="020F0502020204030203" pitchFamily="34" charset="0"/>
              </a:rPr>
              <a:t>Cộng modulo 2</a:t>
            </a:r>
            <a:r>
              <a:rPr lang="en-GB" baseline="30000">
                <a:latin typeface="Lato" panose="020F0502020204030203" pitchFamily="34" charset="0"/>
              </a:rPr>
              <a:t>32</a:t>
            </a:r>
            <a:r>
              <a:rPr lang="en-GB">
                <a:latin typeface="Lato" panose="020F0502020204030203" pitchFamily="34" charset="0"/>
              </a:rPr>
              <a:t> mỗi khối với giá trị CV</a:t>
            </a:r>
            <a:r>
              <a:rPr lang="en-GB" baseline="-25000">
                <a:latin typeface="Lato" panose="020F0502020204030203" pitchFamily="34" charset="0"/>
              </a:rPr>
              <a:t>q</a:t>
            </a:r>
            <a:r>
              <a:rPr lang="en-GB">
                <a:latin typeface="Lato" panose="020F0502020204030203" pitchFamily="34" charset="0"/>
              </a:rPr>
              <a:t> để có CV</a:t>
            </a:r>
            <a:r>
              <a:rPr lang="en-GB" baseline="-25000">
                <a:latin typeface="Lato" panose="020F0502020204030203" pitchFamily="34" charset="0"/>
              </a:rPr>
              <a:t>q+1</a:t>
            </a:r>
            <a:r>
              <a:rPr lang="en-GB">
                <a:latin typeface="Lato" panose="020F0502020204030203" pitchFamily="34" charset="0"/>
              </a:rPr>
              <a:t> </a:t>
            </a:r>
          </a:p>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en-GB" sz="2400" b="0" i="0" u="none" strike="noStrike" kern="1200" cap="none" spc="0" normalizeH="0" baseline="0" noProof="0">
                <a:ln>
                  <a:noFill/>
                </a:ln>
                <a:solidFill>
                  <a:srgbClr val="000000"/>
                </a:solidFill>
                <a:effectLst/>
                <a:uLnTx/>
                <a:uFillTx/>
                <a:latin typeface="Lato" panose="020F0502020204030203" pitchFamily="34" charset="0"/>
              </a:rPr>
              <a:t>Bước</a:t>
            </a:r>
            <a:r>
              <a:rPr kumimoji="0" lang="en-GB" sz="2400" b="0" i="0" u="none" strike="noStrike" kern="1200" cap="none" spc="0" normalizeH="0" noProof="0">
                <a:ln>
                  <a:noFill/>
                </a:ln>
                <a:solidFill>
                  <a:srgbClr val="000000"/>
                </a:solidFill>
                <a:effectLst/>
                <a:uLnTx/>
                <a:uFillTx/>
                <a:latin typeface="Lato" panose="020F0502020204030203" pitchFamily="34" charset="0"/>
              </a:rPr>
              <a:t> 5: Kết quả xử lý khối 512 bit cuối cùng là giá trị băm của thông điệp</a:t>
            </a:r>
            <a:endParaRPr kumimoji="0" lang="en-GB" sz="2400" b="0" i="0" u="none" strike="noStrike" kern="1200" cap="none" spc="0" normalizeH="0" baseline="0" noProof="0">
              <a:ln>
                <a:noFill/>
              </a:ln>
              <a:solidFill>
                <a:srgbClr val="000000"/>
              </a:solidFill>
              <a:effectLst/>
              <a:uLnTx/>
              <a:uFillTx/>
              <a:latin typeface="Lato" panose="020F0502020204030203" pitchFamily="34" charset="0"/>
            </a:endParaRPr>
          </a:p>
        </p:txBody>
      </p:sp>
    </p:spTree>
    <p:extLst>
      <p:ext uri="{BB962C8B-B14F-4D97-AF65-F5344CB8AC3E}">
        <p14:creationId xmlns:p14="http://schemas.microsoft.com/office/powerpoint/2010/main" val="30363961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Hàm nén trong SHA-1</a:t>
            </a:r>
          </a:p>
        </p:txBody>
      </p:sp>
      <p:pic>
        <p:nvPicPr>
          <p:cNvPr id="4098" name="Picture 2" descr="https://upload.wikimedia.org/wikipedia/commons/thumb/e/e2/SHA-1.svg/300px-SHA-1.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600200"/>
            <a:ext cx="3809999" cy="396240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p:cNvSpPr txBox="1">
            <a:spLocks/>
          </p:cNvSpPr>
          <p:nvPr/>
        </p:nvSpPr>
        <p:spPr>
          <a:xfrm>
            <a:off x="457200" y="1066800"/>
            <a:ext cx="4572000" cy="5257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000000"/>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Wingdings" panose="05000000000000000000" pitchFamily="2" charset="2"/>
              <a:buChar char="Ø"/>
              <a:defRPr sz="2000" kern="1200">
                <a:solidFill>
                  <a:srgbClr val="000000"/>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Wingdings" panose="05000000000000000000" pitchFamily="2" charset="2"/>
              <a:buChar char="ü"/>
              <a:defRPr sz="1800" kern="1200">
                <a:solidFill>
                  <a:srgbClr val="000000"/>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000000"/>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000000"/>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lang="en-US">
                <a:latin typeface="Lato" panose="020F0502020204030203" pitchFamily="34" charset="0"/>
              </a:rPr>
              <a:t>Đầu vào:</a:t>
            </a:r>
          </a:p>
          <a:p>
            <a:pPr lvl="1">
              <a:buClr>
                <a:srgbClr val="93A299"/>
              </a:buClr>
              <a:buFont typeface="Arial" pitchFamily="34" charset="0"/>
              <a:buChar char="•"/>
              <a:defRPr/>
            </a:pPr>
            <a:r>
              <a:rPr lang="en-US">
                <a:latin typeface="Lato" panose="020F0502020204030203" pitchFamily="34" charset="0"/>
              </a:rPr>
              <a:t>CV: Khối 160 bit</a:t>
            </a:r>
          </a:p>
          <a:p>
            <a:pPr lvl="1">
              <a:buClr>
                <a:srgbClr val="93A299"/>
              </a:buClr>
              <a:buFont typeface="Arial" pitchFamily="34" charset="0"/>
              <a:buChar char="•"/>
              <a:defRPr/>
            </a:pPr>
            <a:r>
              <a:rPr lang="en-US">
                <a:latin typeface="Lato" panose="020F0502020204030203" pitchFamily="34" charset="0"/>
              </a:rPr>
              <a:t>W</a:t>
            </a:r>
            <a:r>
              <a:rPr lang="en-US" baseline="-25000">
                <a:latin typeface="Lato" panose="020F0502020204030203" pitchFamily="34" charset="0"/>
              </a:rPr>
              <a:t>t</a:t>
            </a:r>
            <a:r>
              <a:rPr lang="en-US">
                <a:latin typeface="Lato" panose="020F0502020204030203" pitchFamily="34" charset="0"/>
              </a:rPr>
              <a:t>: Khối dữ liệu mở rộng 32 bit</a:t>
            </a:r>
          </a:p>
          <a:p>
            <a:pPr lvl="1">
              <a:buClr>
                <a:srgbClr val="93A299"/>
              </a:buClr>
              <a:buFont typeface="Arial" pitchFamily="34" charset="0"/>
              <a:buChar char="•"/>
              <a:defRPr/>
            </a:pPr>
            <a:r>
              <a:rPr lang="en-US">
                <a:latin typeface="Lato" panose="020F0502020204030203" pitchFamily="34" charset="0"/>
              </a:rPr>
              <a:t>K</a:t>
            </a:r>
            <a:r>
              <a:rPr lang="en-US" baseline="-25000">
                <a:latin typeface="Lato" panose="020F0502020204030203" pitchFamily="34" charset="0"/>
              </a:rPr>
              <a:t>t</a:t>
            </a:r>
            <a:r>
              <a:rPr lang="en-US">
                <a:latin typeface="Lato" panose="020F0502020204030203" pitchFamily="34" charset="0"/>
              </a:rPr>
              <a:t>: Hằng số</a:t>
            </a:r>
          </a:p>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lang="en-US">
                <a:latin typeface="Lato" panose="020F0502020204030203" pitchFamily="34" charset="0"/>
              </a:rPr>
              <a:t>     Cộng modulo 2</a:t>
            </a:r>
            <a:r>
              <a:rPr lang="en-US" baseline="30000">
                <a:latin typeface="Lato" panose="020F0502020204030203" pitchFamily="34" charset="0"/>
              </a:rPr>
              <a:t>32</a:t>
            </a:r>
            <a:endParaRPr lang="en-US">
              <a:latin typeface="Lato" panose="020F0502020204030203" pitchFamily="34" charset="0"/>
            </a:endParaRPr>
          </a:p>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lang="en-US">
                <a:latin typeface="Lato" panose="020F0502020204030203" pitchFamily="34" charset="0"/>
                <a:cs typeface="Tahoma"/>
              </a:rPr>
              <a:t>&lt;&lt;&lt;5(30): dịch trái 5(30) bit</a:t>
            </a:r>
          </a:p>
          <a:p>
            <a:pPr>
              <a:buClr>
                <a:srgbClr val="93A299"/>
              </a:buClr>
              <a:defRPr/>
            </a:pPr>
            <a:r>
              <a:rPr lang="en-US">
                <a:latin typeface="Lato" panose="020F0502020204030203" pitchFamily="34" charset="0"/>
                <a:cs typeface="Tahoma"/>
              </a:rPr>
              <a:t>˄: AND, v: OR, ¬: NOT </a:t>
            </a:r>
          </a:p>
          <a:p>
            <a:pPr marL="0" lvl="0" indent="0" fontAlgn="auto">
              <a:spcAft>
                <a:spcPts val="0"/>
              </a:spcAft>
              <a:buClr>
                <a:srgbClr val="93A299"/>
              </a:buClr>
              <a:buNone/>
              <a:defRPr/>
            </a:pPr>
            <a:r>
              <a:rPr lang="en-US">
                <a:latin typeface="Lato" panose="020F0502020204030203" pitchFamily="34" charset="0"/>
                <a:cs typeface="Tahoma"/>
              </a:rPr>
              <a:t>F1 = (B˄C)˅(¬B ˄ D)</a:t>
            </a:r>
          </a:p>
          <a:p>
            <a:pPr marL="0" indent="0" fontAlgn="auto">
              <a:spcAft>
                <a:spcPts val="0"/>
              </a:spcAft>
              <a:buClr>
                <a:srgbClr val="93A299"/>
              </a:buClr>
              <a:buNone/>
              <a:defRPr/>
            </a:pPr>
            <a:r>
              <a:rPr lang="en-US">
                <a:latin typeface="Lato" panose="020F0502020204030203" pitchFamily="34" charset="0"/>
                <a:cs typeface="Tahoma"/>
              </a:rPr>
              <a:t>F2 = B </a:t>
            </a:r>
            <a:r>
              <a:rPr lang="en-US">
                <a:latin typeface="Symbol"/>
                <a:cs typeface="Symbol"/>
              </a:rPr>
              <a:t></a:t>
            </a:r>
            <a:r>
              <a:rPr lang="en-US">
                <a:latin typeface="Lato" panose="020F0502020204030203" pitchFamily="34" charset="0"/>
                <a:cs typeface="Tahoma"/>
              </a:rPr>
              <a:t> C </a:t>
            </a:r>
            <a:r>
              <a:rPr lang="en-US">
                <a:latin typeface="Symbol"/>
                <a:cs typeface="Symbol"/>
              </a:rPr>
              <a:t></a:t>
            </a:r>
            <a:r>
              <a:rPr lang="en-US">
                <a:latin typeface="Lato" panose="020F0502020204030203" pitchFamily="34" charset="0"/>
                <a:cs typeface="Tahoma"/>
              </a:rPr>
              <a:t> D</a:t>
            </a:r>
          </a:p>
          <a:p>
            <a:pPr marL="0" lvl="0" indent="0" fontAlgn="auto">
              <a:spcAft>
                <a:spcPts val="0"/>
              </a:spcAft>
              <a:buClr>
                <a:srgbClr val="93A299"/>
              </a:buClr>
              <a:buNone/>
              <a:defRPr/>
            </a:pPr>
            <a:r>
              <a:rPr lang="en-US">
                <a:latin typeface="Lato" panose="020F0502020204030203" pitchFamily="34" charset="0"/>
                <a:cs typeface="Tahoma"/>
              </a:rPr>
              <a:t>F3 = (B ˄ C) ˅ (B ˄ D) ˅ (C ˄ D)</a:t>
            </a:r>
          </a:p>
          <a:p>
            <a:pPr marL="0" indent="0" fontAlgn="auto">
              <a:spcAft>
                <a:spcPts val="0"/>
              </a:spcAft>
              <a:buClr>
                <a:srgbClr val="93A299"/>
              </a:buClr>
              <a:buNone/>
              <a:defRPr/>
            </a:pPr>
            <a:r>
              <a:rPr lang="en-US">
                <a:latin typeface="Lato" panose="020F0502020204030203" pitchFamily="34" charset="0"/>
                <a:cs typeface="Tahoma"/>
              </a:rPr>
              <a:t>F4 = B </a:t>
            </a:r>
            <a:r>
              <a:rPr lang="en-US">
                <a:latin typeface="Symbol"/>
                <a:cs typeface="Symbol"/>
              </a:rPr>
              <a:t></a:t>
            </a:r>
            <a:r>
              <a:rPr lang="en-US">
                <a:latin typeface="Lato" panose="020F0502020204030203" pitchFamily="34" charset="0"/>
                <a:cs typeface="Tahoma"/>
              </a:rPr>
              <a:t> C </a:t>
            </a:r>
            <a:r>
              <a:rPr lang="en-US">
                <a:latin typeface="Symbol"/>
                <a:cs typeface="Symbol"/>
              </a:rPr>
              <a:t></a:t>
            </a:r>
            <a:r>
              <a:rPr lang="en-US">
                <a:latin typeface="Lato" panose="020F0502020204030203" pitchFamily="34" charset="0"/>
                <a:cs typeface="Tahoma"/>
              </a:rPr>
              <a:t> D</a:t>
            </a:r>
          </a:p>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lang="en-US">
                <a:latin typeface="Lato" panose="020F0502020204030203" pitchFamily="34" charset="0"/>
                <a:cs typeface="Tahoma"/>
              </a:rPr>
              <a:t>Thực hiện vòng lặp 20 bước</a:t>
            </a:r>
          </a:p>
          <a:p>
            <a:pPr lvl="1" fontAlgn="auto">
              <a:spcAft>
                <a:spcPts val="0"/>
              </a:spcAft>
              <a:buClr>
                <a:srgbClr val="93A299"/>
              </a:buClr>
              <a:defRPr/>
            </a:pPr>
            <a:endParaRPr lang="en-GB">
              <a:latin typeface="Lato" panose="020F0502020204030203" pitchFamily="34" charset="0"/>
            </a:endParaRPr>
          </a:p>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endParaRPr kumimoji="0" lang="en-GB" sz="2400" b="0" i="0" u="none" strike="noStrike" kern="1200" cap="none" spc="0" normalizeH="0" baseline="0" noProof="0">
              <a:ln>
                <a:noFill/>
              </a:ln>
              <a:solidFill>
                <a:srgbClr val="000000"/>
              </a:solidFill>
              <a:effectLst/>
              <a:uLnTx/>
              <a:uFillTx/>
              <a:latin typeface="Lato" panose="020F0502020204030203" pitchFamily="34" charset="0"/>
            </a:endParaRPr>
          </a:p>
        </p:txBody>
      </p:sp>
      <p:pic>
        <p:nvPicPr>
          <p:cNvPr id="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714625"/>
            <a:ext cx="257175" cy="25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78593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B9FE0A-B5F9-7661-0C98-5E1E8A3464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A21D3C-2DB4-3C12-3B69-B54491368FE0}"/>
              </a:ext>
            </a:extLst>
          </p:cNvPr>
          <p:cNvSpPr>
            <a:spLocks noGrp="1"/>
          </p:cNvSpPr>
          <p:nvPr>
            <p:ph type="title"/>
          </p:nvPr>
        </p:nvSpPr>
        <p:spPr/>
        <p:txBody>
          <a:bodyPr/>
          <a:lstStyle/>
          <a:p>
            <a:r>
              <a:rPr lang="en-US"/>
              <a:t>MD5 (Đọc thêm)</a:t>
            </a:r>
          </a:p>
        </p:txBody>
      </p:sp>
      <p:sp>
        <p:nvSpPr>
          <p:cNvPr id="3" name="Content Placeholder 2">
            <a:extLst>
              <a:ext uri="{FF2B5EF4-FFF2-40B4-BE49-F238E27FC236}">
                <a16:creationId xmlns:a16="http://schemas.microsoft.com/office/drawing/2014/main" id="{F2759B76-B856-E651-E79D-FD411769C640}"/>
              </a:ext>
            </a:extLst>
          </p:cNvPr>
          <p:cNvSpPr txBox="1">
            <a:spLocks/>
          </p:cNvSpPr>
          <p:nvPr/>
        </p:nvSpPr>
        <p:spPr>
          <a:xfrm>
            <a:off x="457200" y="10668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000000"/>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Wingdings" panose="05000000000000000000" pitchFamily="2" charset="2"/>
              <a:buChar char="Ø"/>
              <a:defRPr sz="2000" kern="1200">
                <a:solidFill>
                  <a:srgbClr val="000000"/>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Wingdings" panose="05000000000000000000" pitchFamily="2" charset="2"/>
              <a:buChar char="ü"/>
              <a:defRPr sz="1800" kern="1200">
                <a:solidFill>
                  <a:srgbClr val="000000"/>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000000"/>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000000"/>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en-GB" sz="2400" b="0" i="0" u="none" strike="noStrike" kern="1200" cap="none" spc="0" normalizeH="0" baseline="0" noProof="0">
                <a:ln>
                  <a:noFill/>
                </a:ln>
                <a:solidFill>
                  <a:srgbClr val="000000"/>
                </a:solidFill>
                <a:effectLst/>
                <a:uLnTx/>
                <a:uFillTx/>
                <a:latin typeface="Lato" panose="020F0502020204030203" pitchFamily="34" charset="0"/>
              </a:rPr>
              <a:t>Bước</a:t>
            </a:r>
            <a:r>
              <a:rPr kumimoji="0" lang="en-GB" sz="2400" b="0" i="0" u="none" strike="noStrike" kern="1200" cap="none" spc="0" normalizeH="0" noProof="0">
                <a:ln>
                  <a:noFill/>
                </a:ln>
                <a:solidFill>
                  <a:srgbClr val="000000"/>
                </a:solidFill>
                <a:effectLst/>
                <a:uLnTx/>
                <a:uFillTx/>
                <a:latin typeface="Lato" panose="020F0502020204030203" pitchFamily="34" charset="0"/>
              </a:rPr>
              <a:t> 1: Padding dữ liệu sao cho bản tin đầu vào có độ dài L sao cho L mod 512 = 448</a:t>
            </a:r>
          </a:p>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lang="en-GB" baseline="0">
                <a:latin typeface="Lato" panose="020F0502020204030203" pitchFamily="34" charset="0"/>
              </a:rPr>
              <a:t>Bước</a:t>
            </a:r>
            <a:r>
              <a:rPr lang="en-GB">
                <a:latin typeface="Lato" panose="020F0502020204030203" pitchFamily="34" charset="0"/>
              </a:rPr>
              <a:t> 2: Biểu diễn độ dài của dữ liệu ban đầu dưới dạng 64 bit. Thêm giá trị độ dài này vào khối dữ liệu.</a:t>
            </a:r>
          </a:p>
          <a:p>
            <a:pPr lvl="1" fontAlgn="auto">
              <a:spcAft>
                <a:spcPts val="0"/>
              </a:spcAft>
              <a:buClr>
                <a:srgbClr val="93A299"/>
              </a:buClr>
              <a:buFont typeface="Arial" pitchFamily="34" charset="0"/>
              <a:buChar char="•"/>
              <a:defRPr/>
            </a:pPr>
            <a:r>
              <a:rPr lang="en-GB">
                <a:latin typeface="Lato" panose="020F0502020204030203" pitchFamily="34" charset="0"/>
              </a:rPr>
              <a:t>Coi dữ liệu là một chuỗi các khối 512 bit: Y</a:t>
            </a:r>
            <a:r>
              <a:rPr lang="en-GB" baseline="-25000">
                <a:latin typeface="Lato" panose="020F0502020204030203" pitchFamily="34" charset="0"/>
              </a:rPr>
              <a:t>0</a:t>
            </a:r>
            <a:r>
              <a:rPr lang="en-GB">
                <a:latin typeface="Lato" panose="020F0502020204030203" pitchFamily="34" charset="0"/>
              </a:rPr>
              <a:t>, Y</a:t>
            </a:r>
            <a:r>
              <a:rPr lang="en-GB" baseline="-25000">
                <a:latin typeface="Lato" panose="020F0502020204030203" pitchFamily="34" charset="0"/>
              </a:rPr>
              <a:t>1</a:t>
            </a:r>
            <a:r>
              <a:rPr lang="en-GB">
                <a:latin typeface="Lato" panose="020F0502020204030203" pitchFamily="34" charset="0"/>
              </a:rPr>
              <a:t>, …, Y</a:t>
            </a:r>
            <a:r>
              <a:rPr lang="en-GB" baseline="-25000">
                <a:latin typeface="Lato" panose="020F0502020204030203" pitchFamily="34" charset="0"/>
              </a:rPr>
              <a:t>K-1</a:t>
            </a:r>
            <a:endParaRPr lang="en-GB">
              <a:latin typeface="Lato" panose="020F0502020204030203" pitchFamily="34" charset="0"/>
            </a:endParaRPr>
          </a:p>
          <a:p>
            <a:pPr fontAlgn="auto">
              <a:spcAft>
                <a:spcPts val="0"/>
              </a:spcAft>
              <a:buClr>
                <a:srgbClr val="93A299"/>
              </a:buClr>
              <a:defRPr/>
            </a:pPr>
            <a:r>
              <a:rPr lang="en-GB">
                <a:latin typeface="Lato" panose="020F0502020204030203" pitchFamily="34" charset="0"/>
              </a:rPr>
              <a:t>Bước 3: Khởi tạo các giá trị hằng số A, B, C, D</a:t>
            </a:r>
          </a:p>
          <a:p>
            <a:pPr lvl="1" fontAlgn="auto">
              <a:spcAft>
                <a:spcPts val="0"/>
              </a:spcAft>
              <a:buClr>
                <a:srgbClr val="93A299"/>
              </a:buClr>
              <a:defRPr/>
            </a:pPr>
            <a:r>
              <a:rPr lang="pt-BR" spc="-5">
                <a:latin typeface="Lato" panose="020F0502020204030203" pitchFamily="34" charset="0"/>
                <a:cs typeface="Tahoma"/>
              </a:rPr>
              <a:t>A</a:t>
            </a:r>
            <a:r>
              <a:rPr lang="pt-BR" spc="-35">
                <a:latin typeface="Lato" panose="020F0502020204030203" pitchFamily="34" charset="0"/>
                <a:cs typeface="Tahoma"/>
              </a:rPr>
              <a:t> </a:t>
            </a:r>
            <a:r>
              <a:rPr lang="pt-BR" spc="-5">
                <a:latin typeface="Lato" panose="020F0502020204030203" pitchFamily="34" charset="0"/>
                <a:cs typeface="Tahoma"/>
              </a:rPr>
              <a:t>=</a:t>
            </a:r>
            <a:r>
              <a:rPr lang="pt-BR">
                <a:latin typeface="Lato" panose="020F0502020204030203" pitchFamily="34" charset="0"/>
                <a:cs typeface="Tahoma"/>
              </a:rPr>
              <a:t> </a:t>
            </a:r>
            <a:r>
              <a:rPr lang="en-US">
                <a:latin typeface="Lato" panose="020F0502020204030203" pitchFamily="34" charset="0"/>
              </a:rPr>
              <a:t>0x67 45 23 01</a:t>
            </a:r>
            <a:endParaRPr lang="pt-BR">
              <a:latin typeface="Lato" panose="020F0502020204030203" pitchFamily="34" charset="0"/>
              <a:cs typeface="Tahoma"/>
            </a:endParaRPr>
          </a:p>
          <a:p>
            <a:pPr lvl="1" fontAlgn="auto">
              <a:spcAft>
                <a:spcPts val="0"/>
              </a:spcAft>
              <a:buClr>
                <a:srgbClr val="93A299"/>
              </a:buClr>
              <a:defRPr/>
            </a:pPr>
            <a:r>
              <a:rPr lang="de-DE">
                <a:latin typeface="Lato" panose="020F0502020204030203" pitchFamily="34" charset="0"/>
                <a:cs typeface="Tahoma"/>
              </a:rPr>
              <a:t>B</a:t>
            </a:r>
            <a:r>
              <a:rPr lang="de-DE" spc="-20">
                <a:latin typeface="Lato" panose="020F0502020204030203" pitchFamily="34" charset="0"/>
                <a:cs typeface="Tahoma"/>
              </a:rPr>
              <a:t> </a:t>
            </a:r>
            <a:r>
              <a:rPr lang="de-DE" spc="-5">
                <a:latin typeface="Lato" panose="020F0502020204030203" pitchFamily="34" charset="0"/>
                <a:cs typeface="Tahoma"/>
              </a:rPr>
              <a:t>=</a:t>
            </a:r>
            <a:r>
              <a:rPr lang="de-DE">
                <a:latin typeface="Lato" panose="020F0502020204030203" pitchFamily="34" charset="0"/>
                <a:cs typeface="Tahoma"/>
              </a:rPr>
              <a:t> </a:t>
            </a:r>
            <a:r>
              <a:rPr lang="en-US">
                <a:latin typeface="Lato" panose="020F0502020204030203" pitchFamily="34" charset="0"/>
              </a:rPr>
              <a:t>0xEF CD AB 89</a:t>
            </a:r>
            <a:endParaRPr lang="de-DE">
              <a:latin typeface="Lato" panose="020F0502020204030203" pitchFamily="34" charset="0"/>
              <a:cs typeface="Tahoma"/>
            </a:endParaRPr>
          </a:p>
          <a:p>
            <a:pPr lvl="1" fontAlgn="auto">
              <a:spcAft>
                <a:spcPts val="0"/>
              </a:spcAft>
              <a:buClr>
                <a:srgbClr val="93A299"/>
              </a:buClr>
              <a:defRPr/>
            </a:pPr>
            <a:r>
              <a:rPr lang="en-US" spc="-5">
                <a:latin typeface="Lato" panose="020F0502020204030203" pitchFamily="34" charset="0"/>
                <a:cs typeface="Tahoma"/>
              </a:rPr>
              <a:t>C</a:t>
            </a:r>
            <a:r>
              <a:rPr lang="en-US" spc="-35">
                <a:latin typeface="Lato" panose="020F0502020204030203" pitchFamily="34" charset="0"/>
                <a:cs typeface="Tahoma"/>
              </a:rPr>
              <a:t> </a:t>
            </a:r>
            <a:r>
              <a:rPr lang="en-US" spc="-5">
                <a:latin typeface="Lato" panose="020F0502020204030203" pitchFamily="34" charset="0"/>
                <a:cs typeface="Tahoma"/>
              </a:rPr>
              <a:t>=</a:t>
            </a:r>
            <a:r>
              <a:rPr lang="en-US">
                <a:latin typeface="Lato" panose="020F0502020204030203" pitchFamily="34" charset="0"/>
                <a:cs typeface="Tahoma"/>
              </a:rPr>
              <a:t> </a:t>
            </a:r>
            <a:r>
              <a:rPr lang="en-US">
                <a:latin typeface="Lato" panose="020F0502020204030203" pitchFamily="34" charset="0"/>
              </a:rPr>
              <a:t>0x98 BA DC FE</a:t>
            </a:r>
            <a:endParaRPr lang="en-US">
              <a:latin typeface="Lato" panose="020F0502020204030203" pitchFamily="34" charset="0"/>
              <a:cs typeface="Tahoma"/>
            </a:endParaRPr>
          </a:p>
          <a:p>
            <a:pPr lvl="1" fontAlgn="auto">
              <a:spcAft>
                <a:spcPts val="0"/>
              </a:spcAft>
              <a:buClr>
                <a:srgbClr val="93A299"/>
              </a:buClr>
              <a:defRPr/>
            </a:pPr>
            <a:r>
              <a:rPr lang="en-US">
                <a:latin typeface="Lato" panose="020F0502020204030203" pitchFamily="34" charset="0"/>
                <a:cs typeface="Tahoma"/>
              </a:rPr>
              <a:t>D</a:t>
            </a:r>
            <a:r>
              <a:rPr lang="en-US" spc="-35">
                <a:latin typeface="Lato" panose="020F0502020204030203" pitchFamily="34" charset="0"/>
                <a:cs typeface="Tahoma"/>
              </a:rPr>
              <a:t> </a:t>
            </a:r>
            <a:r>
              <a:rPr lang="en-US" spc="-5">
                <a:latin typeface="Lato" panose="020F0502020204030203" pitchFamily="34" charset="0"/>
                <a:cs typeface="Tahoma"/>
              </a:rPr>
              <a:t>=</a:t>
            </a:r>
            <a:r>
              <a:rPr lang="en-US" spc="20">
                <a:latin typeface="Lato" panose="020F0502020204030203" pitchFamily="34" charset="0"/>
                <a:cs typeface="Tahoma"/>
              </a:rPr>
              <a:t> </a:t>
            </a:r>
            <a:r>
              <a:rPr lang="en-US">
                <a:latin typeface="Lato" panose="020F0502020204030203" pitchFamily="34" charset="0"/>
              </a:rPr>
              <a:t>0x10 32 54 76</a:t>
            </a:r>
            <a:endParaRPr lang="en-GB">
              <a:latin typeface="Lato" panose="020F0502020204030203" pitchFamily="34" charset="0"/>
            </a:endParaRPr>
          </a:p>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endParaRPr kumimoji="0" lang="en-GB" sz="2400" b="0" i="0" u="none" strike="noStrike" kern="1200" cap="none" spc="0" normalizeH="0" baseline="0" noProof="0">
              <a:ln>
                <a:noFill/>
              </a:ln>
              <a:solidFill>
                <a:srgbClr val="000000"/>
              </a:solidFill>
              <a:effectLst/>
              <a:uLnTx/>
              <a:uFillTx/>
              <a:latin typeface="Lato" panose="020F0502020204030203" pitchFamily="34" charset="0"/>
            </a:endParaRPr>
          </a:p>
        </p:txBody>
      </p:sp>
    </p:spTree>
    <p:extLst>
      <p:ext uri="{BB962C8B-B14F-4D97-AF65-F5344CB8AC3E}">
        <p14:creationId xmlns:p14="http://schemas.microsoft.com/office/powerpoint/2010/main" val="35993675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F78382-6AF6-947F-1920-834174D7A5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EA9EFB-8FAE-7352-BE36-AC1CAD9F50F9}"/>
              </a:ext>
            </a:extLst>
          </p:cNvPr>
          <p:cNvSpPr>
            <a:spLocks noGrp="1"/>
          </p:cNvSpPr>
          <p:nvPr>
            <p:ph type="title"/>
          </p:nvPr>
        </p:nvSpPr>
        <p:spPr/>
        <p:txBody>
          <a:bodyPr/>
          <a:lstStyle/>
          <a:p>
            <a:r>
              <a:rPr lang="en-US"/>
              <a:t>MD5</a:t>
            </a:r>
          </a:p>
        </p:txBody>
      </p:sp>
      <p:sp>
        <p:nvSpPr>
          <p:cNvPr id="3" name="Content Placeholder 2">
            <a:extLst>
              <a:ext uri="{FF2B5EF4-FFF2-40B4-BE49-F238E27FC236}">
                <a16:creationId xmlns:a16="http://schemas.microsoft.com/office/drawing/2014/main" id="{3007E80D-919C-C9ED-10C3-5BED515A136F}"/>
              </a:ext>
            </a:extLst>
          </p:cNvPr>
          <p:cNvSpPr txBox="1">
            <a:spLocks/>
          </p:cNvSpPr>
          <p:nvPr/>
        </p:nvSpPr>
        <p:spPr>
          <a:xfrm>
            <a:off x="457200" y="990600"/>
            <a:ext cx="4495800" cy="54864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000000"/>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Wingdings" panose="05000000000000000000" pitchFamily="2" charset="2"/>
              <a:buChar char="Ø"/>
              <a:defRPr sz="2000" kern="1200">
                <a:solidFill>
                  <a:srgbClr val="000000"/>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Wingdings" panose="05000000000000000000" pitchFamily="2" charset="2"/>
              <a:buChar char="ü"/>
              <a:defRPr sz="1800" kern="1200">
                <a:solidFill>
                  <a:srgbClr val="000000"/>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000000"/>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000000"/>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en-US" sz="2400" b="0" i="0" u="none" strike="noStrike" kern="1200" cap="none" spc="0" normalizeH="0" baseline="0" noProof="0">
                <a:ln>
                  <a:noFill/>
                </a:ln>
                <a:solidFill>
                  <a:srgbClr val="000000"/>
                </a:solidFill>
                <a:effectLst/>
                <a:uLnTx/>
                <a:uFillTx/>
                <a:latin typeface="Lato" panose="020F0502020204030203" pitchFamily="34" charset="0"/>
              </a:rPr>
              <a:t>Bước</a:t>
            </a:r>
            <a:r>
              <a:rPr kumimoji="0" lang="en-US" sz="2400" b="0" i="0" u="none" strike="noStrike" kern="1200" cap="none" spc="0" normalizeH="0" noProof="0">
                <a:ln>
                  <a:noFill/>
                </a:ln>
                <a:solidFill>
                  <a:srgbClr val="000000"/>
                </a:solidFill>
                <a:effectLst/>
                <a:uLnTx/>
                <a:uFillTx/>
                <a:latin typeface="Lato" panose="020F0502020204030203" pitchFamily="34" charset="0"/>
              </a:rPr>
              <a:t> 4: Thực hiện vòng lặp xử lý các khối 512 bit</a:t>
            </a:r>
          </a:p>
          <a:p>
            <a:pPr marL="0" indent="0" algn="ctr">
              <a:buClr>
                <a:srgbClr val="93A299"/>
              </a:buClr>
              <a:buNone/>
              <a:defRPr/>
            </a:pPr>
            <a:r>
              <a:rPr lang="en-US" baseline="0">
                <a:latin typeface="Lato" panose="020F0502020204030203" pitchFamily="34" charset="0"/>
              </a:rPr>
              <a:t>CV</a:t>
            </a:r>
            <a:r>
              <a:rPr lang="en-US" baseline="-25000">
                <a:latin typeface="Lato" panose="020F0502020204030203" pitchFamily="34" charset="0"/>
              </a:rPr>
              <a:t>q+1</a:t>
            </a:r>
            <a:r>
              <a:rPr lang="en-US" baseline="0">
                <a:latin typeface="Lato" panose="020F0502020204030203" pitchFamily="34" charset="0"/>
              </a:rPr>
              <a:t> = F(Y</a:t>
            </a:r>
            <a:r>
              <a:rPr lang="en-US" baseline="-25000">
                <a:latin typeface="Lato" panose="020F0502020204030203" pitchFamily="34" charset="0"/>
              </a:rPr>
              <a:t>q</a:t>
            </a:r>
            <a:r>
              <a:rPr lang="en-US" baseline="0">
                <a:latin typeface="Lato" panose="020F0502020204030203" pitchFamily="34" charset="0"/>
              </a:rPr>
              <a:t>, CV</a:t>
            </a:r>
            <a:r>
              <a:rPr lang="en-US" baseline="-25000">
                <a:latin typeface="Lato" panose="020F0502020204030203" pitchFamily="34" charset="0"/>
              </a:rPr>
              <a:t>q</a:t>
            </a:r>
            <a:r>
              <a:rPr lang="en-US" baseline="0">
                <a:latin typeface="Lato" panose="020F0502020204030203" pitchFamily="34" charset="0"/>
              </a:rPr>
              <a:t>)</a:t>
            </a:r>
            <a:endParaRPr kumimoji="0" lang="en-US" sz="3200" b="0" i="0" u="none" strike="noStrike" kern="1200" cap="none" spc="0" normalizeH="0" baseline="0" noProof="0">
              <a:ln>
                <a:noFill/>
              </a:ln>
              <a:solidFill>
                <a:srgbClr val="000000"/>
              </a:solidFill>
              <a:effectLst/>
              <a:uLnTx/>
              <a:uFillTx/>
              <a:latin typeface="Lato" panose="020F0502020204030203" pitchFamily="34" charset="0"/>
            </a:endParaRPr>
          </a:p>
          <a:p>
            <a:pPr lvl="1" fontAlgn="auto">
              <a:spcAft>
                <a:spcPts val="0"/>
              </a:spcAft>
              <a:buClr>
                <a:srgbClr val="93A299"/>
              </a:buClr>
              <a:defRPr/>
            </a:pPr>
            <a:r>
              <a:rPr kumimoji="0" lang="en-US" sz="2000" b="0" i="0" u="none" strike="noStrike" kern="1200" cap="none" spc="0" normalizeH="0" baseline="0" noProof="0">
                <a:ln>
                  <a:noFill/>
                </a:ln>
                <a:solidFill>
                  <a:srgbClr val="000000"/>
                </a:solidFill>
                <a:effectLst/>
                <a:uLnTx/>
                <a:uFillTx/>
                <a:latin typeface="Lato" panose="020F0502020204030203" pitchFamily="34" charset="0"/>
              </a:rPr>
              <a:t>Xử</a:t>
            </a:r>
            <a:r>
              <a:rPr kumimoji="0" lang="en-US" sz="2000" b="0" i="0" u="none" strike="noStrike" kern="1200" cap="none" spc="0" normalizeH="0" noProof="0">
                <a:ln>
                  <a:noFill/>
                </a:ln>
                <a:solidFill>
                  <a:srgbClr val="000000"/>
                </a:solidFill>
                <a:effectLst/>
                <a:uLnTx/>
                <a:uFillTx/>
                <a:latin typeface="Lato" panose="020F0502020204030203" pitchFamily="34" charset="0"/>
              </a:rPr>
              <a:t> lý khối dữ liệu Y</a:t>
            </a:r>
            <a:r>
              <a:rPr kumimoji="0" lang="en-US" sz="2000" b="0" i="0" u="none" strike="noStrike" kern="1200" cap="none" spc="0" normalizeH="0" baseline="-25000" noProof="0">
                <a:ln>
                  <a:noFill/>
                </a:ln>
                <a:solidFill>
                  <a:srgbClr val="000000"/>
                </a:solidFill>
                <a:effectLst/>
                <a:uLnTx/>
                <a:uFillTx/>
                <a:latin typeface="Lato" panose="020F0502020204030203" pitchFamily="34" charset="0"/>
              </a:rPr>
              <a:t>q</a:t>
            </a:r>
            <a:r>
              <a:rPr kumimoji="0" lang="en-US" sz="2000" b="0" i="0" u="none" strike="noStrike" kern="1200" cap="none" spc="0" normalizeH="0" noProof="0">
                <a:ln>
                  <a:noFill/>
                </a:ln>
                <a:solidFill>
                  <a:srgbClr val="000000"/>
                </a:solidFill>
                <a:effectLst/>
                <a:uLnTx/>
                <a:uFillTx/>
                <a:latin typeface="Lato" panose="020F0502020204030203" pitchFamily="34" charset="0"/>
              </a:rPr>
              <a:t>: thực hiện 4 vòng lặp. Mỗi vòng lặp áp dụng hàm nén với T[1..64] là mảng hằng số xác định trước</a:t>
            </a:r>
            <a:endParaRPr lang="en-US">
              <a:latin typeface="Lato" panose="020F0502020204030203" pitchFamily="34" charset="0"/>
              <a:cs typeface="Tahoma"/>
            </a:endParaRPr>
          </a:p>
          <a:p>
            <a:pPr lvl="1" fontAlgn="auto">
              <a:spcAft>
                <a:spcPts val="0"/>
              </a:spcAft>
              <a:buClr>
                <a:srgbClr val="93A299"/>
              </a:buClr>
              <a:defRPr/>
            </a:pPr>
            <a:r>
              <a:rPr lang="en-GB">
                <a:latin typeface="Lato" panose="020F0502020204030203" pitchFamily="34" charset="0"/>
              </a:rPr>
              <a:t>Cộng modulo 2</a:t>
            </a:r>
            <a:r>
              <a:rPr lang="en-GB" baseline="30000">
                <a:latin typeface="Lato" panose="020F0502020204030203" pitchFamily="34" charset="0"/>
              </a:rPr>
              <a:t>32</a:t>
            </a:r>
            <a:r>
              <a:rPr lang="en-GB">
                <a:latin typeface="Lato" panose="020F0502020204030203" pitchFamily="34" charset="0"/>
              </a:rPr>
              <a:t> mỗi khối với giá trị CV</a:t>
            </a:r>
            <a:r>
              <a:rPr lang="en-GB" baseline="-25000">
                <a:latin typeface="Lato" panose="020F0502020204030203" pitchFamily="34" charset="0"/>
              </a:rPr>
              <a:t>q</a:t>
            </a:r>
            <a:r>
              <a:rPr lang="en-GB">
                <a:latin typeface="Lato" panose="020F0502020204030203" pitchFamily="34" charset="0"/>
              </a:rPr>
              <a:t> để có CV</a:t>
            </a:r>
            <a:r>
              <a:rPr lang="en-GB" baseline="-25000">
                <a:latin typeface="Lato" panose="020F0502020204030203" pitchFamily="34" charset="0"/>
              </a:rPr>
              <a:t>q+1</a:t>
            </a:r>
            <a:r>
              <a:rPr lang="en-GB">
                <a:latin typeface="Lato" panose="020F0502020204030203" pitchFamily="34" charset="0"/>
              </a:rPr>
              <a:t> </a:t>
            </a:r>
          </a:p>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en-GB" sz="2400" b="0" i="0" u="none" strike="noStrike" kern="1200" cap="none" spc="0" normalizeH="0" baseline="0" noProof="0">
                <a:ln>
                  <a:noFill/>
                </a:ln>
                <a:solidFill>
                  <a:srgbClr val="000000"/>
                </a:solidFill>
                <a:effectLst/>
                <a:uLnTx/>
                <a:uFillTx/>
                <a:latin typeface="Lato" panose="020F0502020204030203" pitchFamily="34" charset="0"/>
              </a:rPr>
              <a:t>Bước</a:t>
            </a:r>
            <a:r>
              <a:rPr kumimoji="0" lang="en-GB" sz="2400" b="0" i="0" u="none" strike="noStrike" kern="1200" cap="none" spc="0" normalizeH="0" noProof="0">
                <a:ln>
                  <a:noFill/>
                </a:ln>
                <a:solidFill>
                  <a:srgbClr val="000000"/>
                </a:solidFill>
                <a:effectLst/>
                <a:uLnTx/>
                <a:uFillTx/>
                <a:latin typeface="Lato" panose="020F0502020204030203" pitchFamily="34" charset="0"/>
              </a:rPr>
              <a:t> 5: Kết quả xử lý khối 512 bit cuối cùng là giá trị băm của thông điệp</a:t>
            </a:r>
            <a:endParaRPr kumimoji="0" lang="en-GB" sz="2400" b="0" i="0" u="none" strike="noStrike" kern="1200" cap="none" spc="0" normalizeH="0" baseline="0" noProof="0">
              <a:ln>
                <a:noFill/>
              </a:ln>
              <a:solidFill>
                <a:srgbClr val="000000"/>
              </a:solidFill>
              <a:effectLst/>
              <a:uLnTx/>
              <a:uFillTx/>
              <a:latin typeface="Lato" panose="020F0502020204030203" pitchFamily="34" charset="0"/>
            </a:endParaRPr>
          </a:p>
        </p:txBody>
      </p:sp>
      <p:sp>
        <p:nvSpPr>
          <p:cNvPr id="4" name="object 6">
            <a:extLst>
              <a:ext uri="{FF2B5EF4-FFF2-40B4-BE49-F238E27FC236}">
                <a16:creationId xmlns:a16="http://schemas.microsoft.com/office/drawing/2014/main" id="{8F8310B5-3DA5-9AF5-2999-898ADF3941D5}"/>
              </a:ext>
            </a:extLst>
          </p:cNvPr>
          <p:cNvSpPr/>
          <p:nvPr/>
        </p:nvSpPr>
        <p:spPr>
          <a:xfrm>
            <a:off x="4800600" y="1143000"/>
            <a:ext cx="4876800" cy="53340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5552309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65543A-C523-B755-B930-9F006FBE72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1BA226-B588-2F8D-16B2-D89024ACE225}"/>
              </a:ext>
            </a:extLst>
          </p:cNvPr>
          <p:cNvSpPr>
            <a:spLocks noGrp="1"/>
          </p:cNvSpPr>
          <p:nvPr>
            <p:ph type="title"/>
          </p:nvPr>
        </p:nvSpPr>
        <p:spPr/>
        <p:txBody>
          <a:bodyPr/>
          <a:lstStyle/>
          <a:p>
            <a:r>
              <a:rPr lang="en-US"/>
              <a:t>Hàm nén trong MD5 (Tham khảo)</a:t>
            </a:r>
          </a:p>
        </p:txBody>
      </p:sp>
      <p:sp>
        <p:nvSpPr>
          <p:cNvPr id="3" name="Content Placeholder 2">
            <a:extLst>
              <a:ext uri="{FF2B5EF4-FFF2-40B4-BE49-F238E27FC236}">
                <a16:creationId xmlns:a16="http://schemas.microsoft.com/office/drawing/2014/main" id="{3885C2CA-A5A3-B858-1474-3039B745BF36}"/>
              </a:ext>
            </a:extLst>
          </p:cNvPr>
          <p:cNvSpPr txBox="1">
            <a:spLocks/>
          </p:cNvSpPr>
          <p:nvPr/>
        </p:nvSpPr>
        <p:spPr>
          <a:xfrm>
            <a:off x="457200" y="1066800"/>
            <a:ext cx="3886200" cy="5257800"/>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000000"/>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Wingdings" panose="05000000000000000000" pitchFamily="2" charset="2"/>
              <a:buChar char="Ø"/>
              <a:defRPr sz="2000" kern="1200">
                <a:solidFill>
                  <a:srgbClr val="000000"/>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Wingdings" panose="05000000000000000000" pitchFamily="2" charset="2"/>
              <a:buChar char="ü"/>
              <a:defRPr sz="1800" kern="1200">
                <a:solidFill>
                  <a:srgbClr val="000000"/>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000000"/>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000000"/>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lang="en-US">
                <a:latin typeface="Lato" panose="020F0502020204030203" pitchFamily="34" charset="0"/>
              </a:rPr>
              <a:t>Đầu vào:</a:t>
            </a:r>
          </a:p>
          <a:p>
            <a:pPr lvl="1">
              <a:buClr>
                <a:srgbClr val="93A299"/>
              </a:buClr>
              <a:buFont typeface="Arial" pitchFamily="34" charset="0"/>
              <a:buChar char="•"/>
              <a:defRPr/>
            </a:pPr>
            <a:r>
              <a:rPr lang="en-US">
                <a:latin typeface="Lato" panose="020F0502020204030203" pitchFamily="34" charset="0"/>
              </a:rPr>
              <a:t>CV: Khối 128 bit</a:t>
            </a:r>
          </a:p>
          <a:p>
            <a:pPr lvl="1">
              <a:buClr>
                <a:srgbClr val="93A299"/>
              </a:buClr>
              <a:defRPr/>
            </a:pPr>
            <a:r>
              <a:rPr lang="en-US" sz="2200">
                <a:latin typeface="Lato" panose="020F0502020204030203" pitchFamily="34" charset="0"/>
              </a:rPr>
              <a:t>M</a:t>
            </a:r>
            <a:r>
              <a:rPr lang="en-US" sz="2200" baseline="-25000">
                <a:latin typeface="Lato" panose="020F0502020204030203" pitchFamily="34" charset="0"/>
              </a:rPr>
              <a:t>i</a:t>
            </a:r>
            <a:r>
              <a:rPr lang="en-US" sz="2200">
                <a:latin typeface="Lato" panose="020F0502020204030203" pitchFamily="34" charset="0"/>
              </a:rPr>
              <a:t>: khối dữ liệu 32-bit</a:t>
            </a:r>
          </a:p>
          <a:p>
            <a:pPr lvl="1">
              <a:buClr>
                <a:srgbClr val="93A299"/>
              </a:buClr>
              <a:defRPr/>
            </a:pPr>
            <a:r>
              <a:rPr lang="en-US" sz="2200">
                <a:latin typeface="Lato" panose="020F0502020204030203" pitchFamily="34" charset="0"/>
              </a:rPr>
              <a:t>T</a:t>
            </a:r>
            <a:r>
              <a:rPr lang="en-US" sz="2200" baseline="-25000">
                <a:latin typeface="Lato" panose="020F0502020204030203" pitchFamily="34" charset="0"/>
              </a:rPr>
              <a:t>i</a:t>
            </a:r>
            <a:r>
              <a:rPr lang="en-US" sz="2200">
                <a:latin typeface="Lato" panose="020F0502020204030203" pitchFamily="34" charset="0"/>
              </a:rPr>
              <a:t>: Hằng số</a:t>
            </a:r>
          </a:p>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lang="en-US">
                <a:latin typeface="Lato" panose="020F0502020204030203" pitchFamily="34" charset="0"/>
              </a:rPr>
              <a:t>     Cộng modulo 2</a:t>
            </a:r>
            <a:r>
              <a:rPr lang="en-US" baseline="30000">
                <a:latin typeface="Lato" panose="020F0502020204030203" pitchFamily="34" charset="0"/>
              </a:rPr>
              <a:t>32</a:t>
            </a:r>
            <a:endParaRPr lang="en-US">
              <a:latin typeface="Lato" panose="020F0502020204030203" pitchFamily="34" charset="0"/>
            </a:endParaRPr>
          </a:p>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lang="en-US">
                <a:latin typeface="Lato" panose="020F0502020204030203" pitchFamily="34" charset="0"/>
                <a:cs typeface="Tahoma"/>
              </a:rPr>
              <a:t>&lt;&lt;&lt;s: dịch trái s bit</a:t>
            </a:r>
          </a:p>
          <a:p>
            <a:pPr lvl="0">
              <a:buClr>
                <a:srgbClr val="93A299"/>
              </a:buClr>
              <a:defRPr/>
            </a:pPr>
            <a:r>
              <a:rPr lang="en-US">
                <a:latin typeface="Lato" panose="020F0502020204030203" pitchFamily="34" charset="0"/>
                <a:cs typeface="Tahoma"/>
              </a:rPr>
              <a:t>˄: AND, v: OR, ¬: NOT </a:t>
            </a:r>
          </a:p>
          <a:p>
            <a:pPr marL="0" lvl="0" indent="0" fontAlgn="auto">
              <a:spcAft>
                <a:spcPts val="0"/>
              </a:spcAft>
              <a:buClr>
                <a:srgbClr val="93A299"/>
              </a:buClr>
              <a:buNone/>
              <a:defRPr/>
            </a:pPr>
            <a:r>
              <a:rPr lang="en-US">
                <a:latin typeface="Lato" panose="020F0502020204030203" pitchFamily="34" charset="0"/>
                <a:cs typeface="Tahoma"/>
              </a:rPr>
              <a:t>F1 = (B˄C)˅(¬B ˄ D)</a:t>
            </a:r>
          </a:p>
          <a:p>
            <a:pPr marL="0" lvl="0" indent="0" fontAlgn="auto">
              <a:spcAft>
                <a:spcPts val="0"/>
              </a:spcAft>
              <a:buClr>
                <a:srgbClr val="93A299"/>
              </a:buClr>
              <a:buNone/>
              <a:defRPr/>
            </a:pPr>
            <a:r>
              <a:rPr lang="en-US">
                <a:latin typeface="Lato" panose="020F0502020204030203" pitchFamily="34" charset="0"/>
                <a:cs typeface="Tahoma"/>
              </a:rPr>
              <a:t>F2 = (B ˄ D) ˅(C ˄ ¬D)</a:t>
            </a:r>
          </a:p>
          <a:p>
            <a:pPr marL="0" lvl="0" indent="0" fontAlgn="auto">
              <a:spcAft>
                <a:spcPts val="0"/>
              </a:spcAft>
              <a:buClr>
                <a:srgbClr val="93A299"/>
              </a:buClr>
              <a:buNone/>
              <a:defRPr/>
            </a:pPr>
            <a:r>
              <a:rPr lang="en-US">
                <a:latin typeface="Lato" panose="020F0502020204030203" pitchFamily="34" charset="0"/>
                <a:cs typeface="Tahoma"/>
              </a:rPr>
              <a:t>F3 = B </a:t>
            </a:r>
            <a:r>
              <a:rPr lang="en-US">
                <a:latin typeface="Symbol"/>
                <a:cs typeface="Symbol"/>
              </a:rPr>
              <a:t></a:t>
            </a:r>
            <a:r>
              <a:rPr lang="en-US">
                <a:latin typeface="Lato" panose="020F0502020204030203" pitchFamily="34" charset="0"/>
                <a:cs typeface="Tahoma"/>
              </a:rPr>
              <a:t> C </a:t>
            </a:r>
            <a:r>
              <a:rPr lang="en-US">
                <a:latin typeface="Symbol"/>
                <a:cs typeface="Symbol"/>
              </a:rPr>
              <a:t></a:t>
            </a:r>
            <a:r>
              <a:rPr lang="en-US">
                <a:latin typeface="Lato" panose="020F0502020204030203" pitchFamily="34" charset="0"/>
                <a:cs typeface="Tahoma"/>
              </a:rPr>
              <a:t> D</a:t>
            </a:r>
          </a:p>
          <a:p>
            <a:pPr marL="0" lvl="0" indent="0" fontAlgn="auto">
              <a:spcAft>
                <a:spcPts val="0"/>
              </a:spcAft>
              <a:buClr>
                <a:srgbClr val="93A299"/>
              </a:buClr>
              <a:buNone/>
              <a:defRPr/>
            </a:pPr>
            <a:r>
              <a:rPr lang="en-US">
                <a:latin typeface="Lato" panose="020F0502020204030203" pitchFamily="34" charset="0"/>
                <a:cs typeface="Tahoma"/>
              </a:rPr>
              <a:t>F4=C </a:t>
            </a:r>
            <a:r>
              <a:rPr lang="en-US">
                <a:latin typeface="Symbol"/>
                <a:cs typeface="Symbol"/>
              </a:rPr>
              <a:t></a:t>
            </a:r>
            <a:r>
              <a:rPr lang="en-US">
                <a:latin typeface="Lato" panose="020F0502020204030203" pitchFamily="34" charset="0"/>
                <a:cs typeface="Tahoma"/>
              </a:rPr>
              <a:t> (B ˅ ¬D)</a:t>
            </a:r>
          </a:p>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lang="en-US">
                <a:latin typeface="Lato" panose="020F0502020204030203" pitchFamily="34" charset="0"/>
                <a:cs typeface="Tahoma"/>
              </a:rPr>
              <a:t>Thực hiện vòng lặp 16 bước</a:t>
            </a:r>
          </a:p>
        </p:txBody>
      </p:sp>
      <p:pic>
        <p:nvPicPr>
          <p:cNvPr id="2050" name="Picture 2" descr="https://upload.wikimedia.org/wikipedia/commons/thumb/d/d8/MD5.svg/300px-MD5.svg.png">
            <a:extLst>
              <a:ext uri="{FF2B5EF4-FFF2-40B4-BE49-F238E27FC236}">
                <a16:creationId xmlns:a16="http://schemas.microsoft.com/office/drawing/2014/main" id="{60358718-8032-C5B9-F40D-D4A1CD8601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0764" y="1676400"/>
            <a:ext cx="3844636" cy="422910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begin{aligned}F(B,C,D)&amp;=(B\wedge {C})\vee (\neg {B}\wedge {D})\\G(B,C,D)&amp;=(B\wedge {D})\vee (C\wedge \neg {D})\\H(B,C,D)&amp;=B\oplus C\oplus D\\I(B,C,D)&amp;=C\oplus (B\vee \neg {D})\end{aligned}}">
            <a:extLst>
              <a:ext uri="{FF2B5EF4-FFF2-40B4-BE49-F238E27FC236}">
                <a16:creationId xmlns:a16="http://schemas.microsoft.com/office/drawing/2014/main" id="{CC2D15A4-8EBB-3D0F-DC57-E8F1B0B40B0E}"/>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begin{aligned}F(B,C,D)&amp;=(B\wedge {C})\vee (\neg {B}\wedge {D})\\G(B,C,D)&amp;=(B\wedge {D})\vee (C\wedge \neg {D})\\H(B,C,D)&amp;=B\oplus C\oplus D\\I(B,C,D)&amp;=C\oplus (B\vee \neg {D})\end{aligned}}">
            <a:extLst>
              <a:ext uri="{FF2B5EF4-FFF2-40B4-BE49-F238E27FC236}">
                <a16:creationId xmlns:a16="http://schemas.microsoft.com/office/drawing/2014/main" id="{7BB7B4BB-58A1-3A6F-8987-38A12F892E58}"/>
              </a:ext>
            </a:extLst>
          </p:cNvP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8A6FCCBF-62DA-C2C3-0F25-FC27D54BD621}"/>
              </a:ext>
            </a:extLst>
          </p:cNvPr>
          <p:cNvSpPr txBox="1"/>
          <p:nvPr/>
        </p:nvSpPr>
        <p:spPr>
          <a:xfrm>
            <a:off x="4876800" y="2895600"/>
            <a:ext cx="457200" cy="400110"/>
          </a:xfrm>
          <a:prstGeom prst="rect">
            <a:avLst/>
          </a:prstGeom>
          <a:solidFill>
            <a:schemeClr val="bg1"/>
          </a:solidFill>
        </p:spPr>
        <p:txBody>
          <a:bodyPr wrap="square" rtlCol="0">
            <a:spAutoFit/>
          </a:bodyPr>
          <a:lstStyle/>
          <a:p>
            <a:r>
              <a:rPr lang="en-US" sz="2000"/>
              <a:t>M</a:t>
            </a:r>
            <a:r>
              <a:rPr lang="en-US" sz="2000" baseline="-25000"/>
              <a:t>i</a:t>
            </a:r>
            <a:endParaRPr lang="en-US" sz="2000"/>
          </a:p>
        </p:txBody>
      </p:sp>
      <p:sp>
        <p:nvSpPr>
          <p:cNvPr id="9" name="TextBox 8">
            <a:extLst>
              <a:ext uri="{FF2B5EF4-FFF2-40B4-BE49-F238E27FC236}">
                <a16:creationId xmlns:a16="http://schemas.microsoft.com/office/drawing/2014/main" id="{4CE04923-5BA2-9864-9221-B2A3EACA93E3}"/>
              </a:ext>
            </a:extLst>
          </p:cNvPr>
          <p:cNvSpPr txBox="1"/>
          <p:nvPr/>
        </p:nvSpPr>
        <p:spPr>
          <a:xfrm>
            <a:off x="4835236" y="3409890"/>
            <a:ext cx="498764" cy="400110"/>
          </a:xfrm>
          <a:prstGeom prst="rect">
            <a:avLst/>
          </a:prstGeom>
          <a:solidFill>
            <a:schemeClr val="bg1"/>
          </a:solidFill>
        </p:spPr>
        <p:txBody>
          <a:bodyPr wrap="square" rtlCol="0">
            <a:spAutoFit/>
          </a:bodyPr>
          <a:lstStyle/>
          <a:p>
            <a:r>
              <a:rPr lang="en-US" sz="2000"/>
              <a:t>T</a:t>
            </a:r>
            <a:r>
              <a:rPr lang="en-US" sz="2000" baseline="-25000"/>
              <a:t>i</a:t>
            </a:r>
            <a:endParaRPr lang="en-US" sz="2000"/>
          </a:p>
        </p:txBody>
      </p:sp>
      <p:pic>
        <p:nvPicPr>
          <p:cNvPr id="2057" name="Picture 9">
            <a:extLst>
              <a:ext uri="{FF2B5EF4-FFF2-40B4-BE49-F238E27FC236}">
                <a16:creationId xmlns:a16="http://schemas.microsoft.com/office/drawing/2014/main" id="{A5E28144-3515-AC07-0608-E3CB8E152D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425" y="2620032"/>
            <a:ext cx="257175" cy="25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67748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2A88E-D22A-4C96-9778-57896573C3F5}"/>
              </a:ext>
            </a:extLst>
          </p:cNvPr>
          <p:cNvSpPr>
            <a:spLocks noGrp="1"/>
          </p:cNvSpPr>
          <p:nvPr>
            <p:ph type="title"/>
          </p:nvPr>
        </p:nvSpPr>
        <p:spPr/>
        <p:txBody>
          <a:bodyPr/>
          <a:lstStyle/>
          <a:p>
            <a:r>
              <a:rPr lang="en-US"/>
              <a:t>Sử dụng hàm băm</a:t>
            </a:r>
            <a:endParaRPr lang="vi-VN"/>
          </a:p>
        </p:txBody>
      </p:sp>
      <p:sp>
        <p:nvSpPr>
          <p:cNvPr id="3" name="Content Placeholder 2">
            <a:extLst>
              <a:ext uri="{FF2B5EF4-FFF2-40B4-BE49-F238E27FC236}">
                <a16:creationId xmlns:a16="http://schemas.microsoft.com/office/drawing/2014/main" id="{E074EEB6-E5CA-45EA-8ADE-7311570DA2BF}"/>
              </a:ext>
            </a:extLst>
          </p:cNvPr>
          <p:cNvSpPr>
            <a:spLocks noGrp="1"/>
          </p:cNvSpPr>
          <p:nvPr>
            <p:ph idx="1"/>
          </p:nvPr>
        </p:nvSpPr>
        <p:spPr>
          <a:xfrm>
            <a:off x="457200" y="1089583"/>
            <a:ext cx="8229600" cy="2718101"/>
          </a:xfrm>
        </p:spPr>
        <p:txBody>
          <a:bodyPr>
            <a:normAutofit/>
          </a:bodyPr>
          <a:lstStyle/>
          <a:p>
            <a:r>
              <a:rPr lang="en-US" sz="2400"/>
              <a:t>Xác thực toàn vẹn dữ liệu khi công bố</a:t>
            </a:r>
          </a:p>
          <a:p>
            <a:pPr lvl="1"/>
            <a:r>
              <a:rPr lang="en-US" sz="2000"/>
              <a:t>Công bố mã băm của dữ liệu. Ví dụ: công bố trên website</a:t>
            </a:r>
          </a:p>
          <a:p>
            <a:pPr lvl="1"/>
            <a:r>
              <a:rPr lang="en-US" sz="2000"/>
              <a:t>Yêu cầu: truy cập dịch vụ web phải an toàn</a:t>
            </a:r>
          </a:p>
          <a:p>
            <a:r>
              <a:rPr lang="en-US" sz="2400"/>
              <a:t>Xác thực toàn vẹn dữ liệu khi truyền:</a:t>
            </a:r>
          </a:p>
          <a:p>
            <a:pPr lvl="1"/>
            <a:r>
              <a:rPr lang="en-US" sz="2000"/>
              <a:t>Chỉ phát hiện đ</a:t>
            </a:r>
            <a:r>
              <a:rPr lang="vi-VN" sz="2000"/>
              <a:t>ư</a:t>
            </a:r>
            <a:r>
              <a:rPr lang="en-US" sz="2000"/>
              <a:t>ợc lỗi ngẫu nhiên trong quá trình truyền</a:t>
            </a:r>
          </a:p>
          <a:p>
            <a:pPr lvl="1"/>
            <a:r>
              <a:rPr lang="en-US" sz="2000"/>
              <a:t>Khi có tấn công chủ động: băm bản tin cùng với khóa bí mật đã chia sẻ trước</a:t>
            </a:r>
            <a:endParaRPr lang="vi-VN" sz="2000"/>
          </a:p>
          <a:p>
            <a:endParaRPr lang="vi-VN" sz="2400"/>
          </a:p>
        </p:txBody>
      </p:sp>
      <p:sp>
        <p:nvSpPr>
          <p:cNvPr id="4" name="Slide Number Placeholder 3">
            <a:extLst>
              <a:ext uri="{FF2B5EF4-FFF2-40B4-BE49-F238E27FC236}">
                <a16:creationId xmlns:a16="http://schemas.microsoft.com/office/drawing/2014/main" id="{7E304ABD-BCCA-47C1-A4A2-F742FF96C8A8}"/>
              </a:ext>
            </a:extLst>
          </p:cNvPr>
          <p:cNvSpPr>
            <a:spLocks noGrp="1"/>
          </p:cNvSpPr>
          <p:nvPr>
            <p:ph type="sldNum" sz="quarter" idx="12"/>
          </p:nvPr>
        </p:nvSpPr>
        <p:spPr/>
        <p:txBody>
          <a:bodyPr/>
          <a:lstStyle/>
          <a:p>
            <a:fld id="{B6F15528-21DE-4FAA-801E-634DDDAF4B2B}" type="slidenum">
              <a:rPr lang="en-US" smtClean="0"/>
              <a:pPr/>
              <a:t>56</a:t>
            </a:fld>
            <a:endParaRPr lang="en-US"/>
          </a:p>
        </p:txBody>
      </p:sp>
      <p:sp>
        <p:nvSpPr>
          <p:cNvPr id="5" name="Rectangle 4">
            <a:extLst>
              <a:ext uri="{FF2B5EF4-FFF2-40B4-BE49-F238E27FC236}">
                <a16:creationId xmlns:a16="http://schemas.microsoft.com/office/drawing/2014/main" id="{7DB5CBB0-3374-46EA-9D29-1DBAC631ED4D}"/>
              </a:ext>
            </a:extLst>
          </p:cNvPr>
          <p:cNvSpPr/>
          <p:nvPr/>
        </p:nvSpPr>
        <p:spPr>
          <a:xfrm>
            <a:off x="440086" y="3744043"/>
            <a:ext cx="609600" cy="685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rPr>
              <a:t>m</a:t>
            </a:r>
            <a:endParaRPr lang="vi-VN">
              <a:solidFill>
                <a:srgbClr val="000000"/>
              </a:solidFill>
            </a:endParaRPr>
          </a:p>
        </p:txBody>
      </p:sp>
      <p:sp>
        <p:nvSpPr>
          <p:cNvPr id="6" name="Oval 5">
            <a:extLst>
              <a:ext uri="{FF2B5EF4-FFF2-40B4-BE49-F238E27FC236}">
                <a16:creationId xmlns:a16="http://schemas.microsoft.com/office/drawing/2014/main" id="{C270BA74-D4DC-4A09-A183-87E300494710}"/>
              </a:ext>
            </a:extLst>
          </p:cNvPr>
          <p:cNvSpPr/>
          <p:nvPr/>
        </p:nvSpPr>
        <p:spPr>
          <a:xfrm>
            <a:off x="1785486" y="4800600"/>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H</a:t>
            </a:r>
            <a:endParaRPr lang="vi-VN"/>
          </a:p>
        </p:txBody>
      </p:sp>
      <p:sp>
        <p:nvSpPr>
          <p:cNvPr id="7" name="Oval 6">
            <a:extLst>
              <a:ext uri="{FF2B5EF4-FFF2-40B4-BE49-F238E27FC236}">
                <a16:creationId xmlns:a16="http://schemas.microsoft.com/office/drawing/2014/main" id="{5A196A4F-4ABD-4C2C-8C4D-BCA9D84025F3}"/>
              </a:ext>
            </a:extLst>
          </p:cNvPr>
          <p:cNvSpPr/>
          <p:nvPr/>
        </p:nvSpPr>
        <p:spPr>
          <a:xfrm>
            <a:off x="1785486" y="3819527"/>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a:t>
            </a:r>
            <a:endParaRPr lang="vi-VN" sz="1600"/>
          </a:p>
        </p:txBody>
      </p:sp>
      <p:cxnSp>
        <p:nvCxnSpPr>
          <p:cNvPr id="9" name="Connector: Elbow 8">
            <a:extLst>
              <a:ext uri="{FF2B5EF4-FFF2-40B4-BE49-F238E27FC236}">
                <a16:creationId xmlns:a16="http://schemas.microsoft.com/office/drawing/2014/main" id="{E7C76D5E-9AB1-4E9B-BC27-1595F7FBC0D2}"/>
              </a:ext>
            </a:extLst>
          </p:cNvPr>
          <p:cNvCxnSpPr>
            <a:cxnSpLocks/>
            <a:stCxn id="5" idx="2"/>
            <a:endCxn id="6" idx="2"/>
          </p:cNvCxnSpPr>
          <p:nvPr/>
        </p:nvCxnSpPr>
        <p:spPr>
          <a:xfrm rot="16200000" flipH="1">
            <a:off x="946458" y="4228271"/>
            <a:ext cx="637457" cy="104060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850213BC-C52D-41A0-A613-6200D5C03679}"/>
              </a:ext>
            </a:extLst>
          </p:cNvPr>
          <p:cNvCxnSpPr>
            <a:cxnSpLocks/>
            <a:stCxn id="5" idx="3"/>
            <a:endCxn id="7" idx="2"/>
          </p:cNvCxnSpPr>
          <p:nvPr/>
        </p:nvCxnSpPr>
        <p:spPr>
          <a:xfrm flipV="1">
            <a:off x="1049686" y="4086227"/>
            <a:ext cx="735800" cy="7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55AD7929-1FAF-42DF-B955-B766D6B13511}"/>
              </a:ext>
            </a:extLst>
          </p:cNvPr>
          <p:cNvCxnSpPr>
            <a:cxnSpLocks/>
            <a:stCxn id="6" idx="0"/>
            <a:endCxn id="7" idx="4"/>
          </p:cNvCxnSpPr>
          <p:nvPr/>
        </p:nvCxnSpPr>
        <p:spPr>
          <a:xfrm flipV="1">
            <a:off x="2052186" y="4352927"/>
            <a:ext cx="0" cy="4476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2060D689-F591-4F91-9665-5F1A88FA7A7D}"/>
              </a:ext>
            </a:extLst>
          </p:cNvPr>
          <p:cNvSpPr/>
          <p:nvPr/>
        </p:nvSpPr>
        <p:spPr>
          <a:xfrm>
            <a:off x="2807839" y="3772617"/>
            <a:ext cx="609600" cy="61912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rPr>
              <a:t>m</a:t>
            </a:r>
            <a:endParaRPr lang="vi-VN">
              <a:solidFill>
                <a:srgbClr val="000000"/>
              </a:solidFill>
            </a:endParaRPr>
          </a:p>
        </p:txBody>
      </p:sp>
      <p:sp>
        <p:nvSpPr>
          <p:cNvPr id="17" name="Rectangle 16">
            <a:extLst>
              <a:ext uri="{FF2B5EF4-FFF2-40B4-BE49-F238E27FC236}">
                <a16:creationId xmlns:a16="http://schemas.microsoft.com/office/drawing/2014/main" id="{58A665E5-1937-4A9E-88CB-2F9C0D9AA599}"/>
              </a:ext>
            </a:extLst>
          </p:cNvPr>
          <p:cNvSpPr/>
          <p:nvPr/>
        </p:nvSpPr>
        <p:spPr>
          <a:xfrm>
            <a:off x="2807839" y="4374449"/>
            <a:ext cx="609600" cy="39052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rPr>
              <a:t>h</a:t>
            </a:r>
            <a:endParaRPr lang="vi-VN">
              <a:solidFill>
                <a:srgbClr val="000000"/>
              </a:solidFill>
            </a:endParaRPr>
          </a:p>
        </p:txBody>
      </p:sp>
      <p:cxnSp>
        <p:nvCxnSpPr>
          <p:cNvPr id="19" name="Straight Arrow Connector 18">
            <a:extLst>
              <a:ext uri="{FF2B5EF4-FFF2-40B4-BE49-F238E27FC236}">
                <a16:creationId xmlns:a16="http://schemas.microsoft.com/office/drawing/2014/main" id="{F629BA4E-6672-4C48-8051-B852E4D1B690}"/>
              </a:ext>
            </a:extLst>
          </p:cNvPr>
          <p:cNvCxnSpPr>
            <a:cxnSpLocks/>
            <a:stCxn id="7" idx="6"/>
            <a:endCxn id="16" idx="1"/>
          </p:cNvCxnSpPr>
          <p:nvPr/>
        </p:nvCxnSpPr>
        <p:spPr>
          <a:xfrm flipV="1">
            <a:off x="2318886" y="4082181"/>
            <a:ext cx="488953" cy="40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4E310AAF-9B0B-4951-86E7-827B6E491DD0}"/>
              </a:ext>
            </a:extLst>
          </p:cNvPr>
          <p:cNvSpPr/>
          <p:nvPr/>
        </p:nvSpPr>
        <p:spPr>
          <a:xfrm>
            <a:off x="5252586" y="3772617"/>
            <a:ext cx="609600" cy="61912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rPr>
              <a:t>m*</a:t>
            </a:r>
            <a:endParaRPr lang="vi-VN">
              <a:solidFill>
                <a:srgbClr val="000000"/>
              </a:solidFill>
            </a:endParaRPr>
          </a:p>
        </p:txBody>
      </p:sp>
      <p:sp>
        <p:nvSpPr>
          <p:cNvPr id="22" name="Rectangle 21">
            <a:extLst>
              <a:ext uri="{FF2B5EF4-FFF2-40B4-BE49-F238E27FC236}">
                <a16:creationId xmlns:a16="http://schemas.microsoft.com/office/drawing/2014/main" id="{E0AE2952-2580-4B60-B0D0-A4EC7A777707}"/>
              </a:ext>
            </a:extLst>
          </p:cNvPr>
          <p:cNvSpPr/>
          <p:nvPr/>
        </p:nvSpPr>
        <p:spPr>
          <a:xfrm>
            <a:off x="5252586" y="4400734"/>
            <a:ext cx="609600" cy="39052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rPr>
              <a:t>h*</a:t>
            </a:r>
            <a:endParaRPr lang="vi-VN">
              <a:solidFill>
                <a:srgbClr val="000000"/>
              </a:solidFill>
            </a:endParaRPr>
          </a:p>
        </p:txBody>
      </p:sp>
      <p:sp>
        <p:nvSpPr>
          <p:cNvPr id="25" name="Oval 24">
            <a:extLst>
              <a:ext uri="{FF2B5EF4-FFF2-40B4-BE49-F238E27FC236}">
                <a16:creationId xmlns:a16="http://schemas.microsoft.com/office/drawing/2014/main" id="{72BDD4F3-937E-47F9-BC23-CF521897A546}"/>
              </a:ext>
            </a:extLst>
          </p:cNvPr>
          <p:cNvSpPr/>
          <p:nvPr/>
        </p:nvSpPr>
        <p:spPr>
          <a:xfrm>
            <a:off x="6243186" y="3810000"/>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H</a:t>
            </a:r>
            <a:endParaRPr lang="vi-VN"/>
          </a:p>
        </p:txBody>
      </p:sp>
      <p:cxnSp>
        <p:nvCxnSpPr>
          <p:cNvPr id="27" name="Straight Arrow Connector 26">
            <a:extLst>
              <a:ext uri="{FF2B5EF4-FFF2-40B4-BE49-F238E27FC236}">
                <a16:creationId xmlns:a16="http://schemas.microsoft.com/office/drawing/2014/main" id="{279B72D3-0AE6-48D0-AAD8-150E83429D88}"/>
              </a:ext>
            </a:extLst>
          </p:cNvPr>
          <p:cNvCxnSpPr>
            <a:cxnSpLocks/>
            <a:stCxn id="21" idx="3"/>
            <a:endCxn id="25" idx="2"/>
          </p:cNvCxnSpPr>
          <p:nvPr/>
        </p:nvCxnSpPr>
        <p:spPr>
          <a:xfrm flipV="1">
            <a:off x="5862186" y="4076700"/>
            <a:ext cx="381000" cy="54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FFEBB692-CB67-4A98-AB24-F691BB94D63A}"/>
              </a:ext>
            </a:extLst>
          </p:cNvPr>
          <p:cNvCxnSpPr>
            <a:cxnSpLocks/>
            <a:stCxn id="22" idx="3"/>
          </p:cNvCxnSpPr>
          <p:nvPr/>
        </p:nvCxnSpPr>
        <p:spPr>
          <a:xfrm flipV="1">
            <a:off x="5862186" y="4595997"/>
            <a:ext cx="16764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Rectangle 32">
            <a:extLst>
              <a:ext uri="{FF2B5EF4-FFF2-40B4-BE49-F238E27FC236}">
                <a16:creationId xmlns:a16="http://schemas.microsoft.com/office/drawing/2014/main" id="{16426191-AED5-40AB-A864-59304E71391A}"/>
              </a:ext>
            </a:extLst>
          </p:cNvPr>
          <p:cNvSpPr/>
          <p:nvPr/>
        </p:nvSpPr>
        <p:spPr>
          <a:xfrm>
            <a:off x="7524297" y="3744043"/>
            <a:ext cx="1081087" cy="101846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rPr>
              <a:t>So sánh</a:t>
            </a:r>
            <a:endParaRPr lang="vi-VN">
              <a:solidFill>
                <a:srgbClr val="000000"/>
              </a:solidFill>
            </a:endParaRPr>
          </a:p>
        </p:txBody>
      </p:sp>
      <p:cxnSp>
        <p:nvCxnSpPr>
          <p:cNvPr id="34" name="Straight Arrow Connector 33">
            <a:extLst>
              <a:ext uri="{FF2B5EF4-FFF2-40B4-BE49-F238E27FC236}">
                <a16:creationId xmlns:a16="http://schemas.microsoft.com/office/drawing/2014/main" id="{E35B69C4-1288-41D2-8E65-1895C9A6B87C}"/>
              </a:ext>
            </a:extLst>
          </p:cNvPr>
          <p:cNvCxnSpPr>
            <a:cxnSpLocks/>
          </p:cNvCxnSpPr>
          <p:nvPr/>
        </p:nvCxnSpPr>
        <p:spPr>
          <a:xfrm>
            <a:off x="6776586" y="4081463"/>
            <a:ext cx="762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22EAD589-51E0-4A4E-9741-F2F204191F35}"/>
              </a:ext>
            </a:extLst>
          </p:cNvPr>
          <p:cNvSpPr txBox="1"/>
          <p:nvPr/>
        </p:nvSpPr>
        <p:spPr>
          <a:xfrm>
            <a:off x="7386186" y="5334000"/>
            <a:ext cx="1309689" cy="707886"/>
          </a:xfrm>
          <a:prstGeom prst="rect">
            <a:avLst/>
          </a:prstGeom>
          <a:noFill/>
        </p:spPr>
        <p:txBody>
          <a:bodyPr wrap="square" rtlCol="0">
            <a:spAutoFit/>
          </a:bodyPr>
          <a:lstStyle/>
          <a:p>
            <a:pPr algn="ctr"/>
            <a:r>
              <a:rPr lang="en-US" sz="2000">
                <a:solidFill>
                  <a:srgbClr val="000000"/>
                </a:solidFill>
              </a:rPr>
              <a:t>Bản tin toàn vẹn?</a:t>
            </a:r>
            <a:endParaRPr lang="vi-VN" sz="2000">
              <a:solidFill>
                <a:srgbClr val="000000"/>
              </a:solidFill>
            </a:endParaRPr>
          </a:p>
        </p:txBody>
      </p:sp>
      <p:cxnSp>
        <p:nvCxnSpPr>
          <p:cNvPr id="37" name="Straight Arrow Connector 36">
            <a:extLst>
              <a:ext uri="{FF2B5EF4-FFF2-40B4-BE49-F238E27FC236}">
                <a16:creationId xmlns:a16="http://schemas.microsoft.com/office/drawing/2014/main" id="{BF56BD08-11D2-4E57-968F-D8FF7ACFF960}"/>
              </a:ext>
            </a:extLst>
          </p:cNvPr>
          <p:cNvCxnSpPr>
            <a:cxnSpLocks/>
            <a:stCxn id="33" idx="2"/>
          </p:cNvCxnSpPr>
          <p:nvPr/>
        </p:nvCxnSpPr>
        <p:spPr>
          <a:xfrm>
            <a:off x="8064841" y="4762504"/>
            <a:ext cx="0" cy="533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6F0FAB8B-E849-427A-B3BA-C6BF5F1F06AD}"/>
              </a:ext>
            </a:extLst>
          </p:cNvPr>
          <p:cNvSpPr txBox="1"/>
          <p:nvPr/>
        </p:nvSpPr>
        <p:spPr>
          <a:xfrm>
            <a:off x="1209817" y="6003788"/>
            <a:ext cx="1309689" cy="369332"/>
          </a:xfrm>
          <a:prstGeom prst="rect">
            <a:avLst/>
          </a:prstGeom>
          <a:solidFill>
            <a:schemeClr val="bg1"/>
          </a:solidFill>
        </p:spPr>
        <p:txBody>
          <a:bodyPr wrap="square" rtlCol="0">
            <a:spAutoFit/>
          </a:bodyPr>
          <a:lstStyle/>
          <a:p>
            <a:pPr algn="ctr"/>
            <a:r>
              <a:rPr lang="en-US" b="1">
                <a:solidFill>
                  <a:srgbClr val="000000"/>
                </a:solidFill>
              </a:rPr>
              <a:t>Bên gửi</a:t>
            </a:r>
            <a:endParaRPr lang="vi-VN" b="1">
              <a:solidFill>
                <a:srgbClr val="000000"/>
              </a:solidFill>
            </a:endParaRPr>
          </a:p>
        </p:txBody>
      </p:sp>
      <p:sp>
        <p:nvSpPr>
          <p:cNvPr id="44" name="TextBox 43">
            <a:extLst>
              <a:ext uri="{FF2B5EF4-FFF2-40B4-BE49-F238E27FC236}">
                <a16:creationId xmlns:a16="http://schemas.microsoft.com/office/drawing/2014/main" id="{EF1BBDD0-A82D-4F05-9168-FB45BE096880}"/>
              </a:ext>
            </a:extLst>
          </p:cNvPr>
          <p:cNvSpPr txBox="1"/>
          <p:nvPr/>
        </p:nvSpPr>
        <p:spPr>
          <a:xfrm>
            <a:off x="6810745" y="6035530"/>
            <a:ext cx="1309689" cy="369332"/>
          </a:xfrm>
          <a:prstGeom prst="rect">
            <a:avLst/>
          </a:prstGeom>
          <a:noFill/>
        </p:spPr>
        <p:txBody>
          <a:bodyPr wrap="square" rtlCol="0">
            <a:spAutoFit/>
          </a:bodyPr>
          <a:lstStyle/>
          <a:p>
            <a:pPr algn="ctr"/>
            <a:r>
              <a:rPr lang="en-US" b="1">
                <a:solidFill>
                  <a:srgbClr val="000000"/>
                </a:solidFill>
              </a:rPr>
              <a:t>Bên nhận</a:t>
            </a:r>
            <a:endParaRPr lang="vi-VN" b="1">
              <a:solidFill>
                <a:srgbClr val="000000"/>
              </a:solidFill>
            </a:endParaRPr>
          </a:p>
        </p:txBody>
      </p:sp>
      <p:sp>
        <p:nvSpPr>
          <p:cNvPr id="45" name="TextBox 44">
            <a:extLst>
              <a:ext uri="{FF2B5EF4-FFF2-40B4-BE49-F238E27FC236}">
                <a16:creationId xmlns:a16="http://schemas.microsoft.com/office/drawing/2014/main" id="{EA665A1E-FE18-47CE-B0A7-D9554026CED1}"/>
              </a:ext>
            </a:extLst>
          </p:cNvPr>
          <p:cNvSpPr txBox="1"/>
          <p:nvPr/>
        </p:nvSpPr>
        <p:spPr>
          <a:xfrm>
            <a:off x="3417439" y="5043858"/>
            <a:ext cx="2991447" cy="1323439"/>
          </a:xfrm>
          <a:prstGeom prst="rect">
            <a:avLst/>
          </a:prstGeom>
          <a:noFill/>
        </p:spPr>
        <p:txBody>
          <a:bodyPr wrap="square" rtlCol="0">
            <a:spAutoFit/>
          </a:bodyPr>
          <a:lstStyle/>
          <a:p>
            <a:r>
              <a:rPr lang="en-US" sz="2000" b="1">
                <a:solidFill>
                  <a:srgbClr val="000000"/>
                </a:solidFill>
              </a:rPr>
              <a:t>Tấn công:</a:t>
            </a:r>
            <a:endParaRPr lang="en-US" sz="2000">
              <a:solidFill>
                <a:srgbClr val="000000"/>
              </a:solidFill>
            </a:endParaRPr>
          </a:p>
          <a:p>
            <a:r>
              <a:rPr lang="en-US" sz="2000">
                <a:solidFill>
                  <a:srgbClr val="000000"/>
                </a:solidFill>
              </a:rPr>
              <a:t>Thay m </a:t>
            </a:r>
            <a:r>
              <a:rPr lang="en-US" sz="2000">
                <a:solidFill>
                  <a:srgbClr val="000000"/>
                </a:solidFill>
                <a:sym typeface="Wingdings" panose="05000000000000000000" pitchFamily="2" charset="2"/>
              </a:rPr>
              <a:t>bằng m*</a:t>
            </a:r>
          </a:p>
          <a:p>
            <a:r>
              <a:rPr lang="en-US" sz="2000">
                <a:solidFill>
                  <a:srgbClr val="000000"/>
                </a:solidFill>
                <a:sym typeface="Wingdings" panose="05000000000000000000" pitchFamily="2" charset="2"/>
              </a:rPr>
              <a:t>Tính lại h* = H(k, m*) rất khó vì không biết k</a:t>
            </a:r>
            <a:endParaRPr lang="vi-VN" sz="2000">
              <a:solidFill>
                <a:srgbClr val="000000"/>
              </a:solidFill>
            </a:endParaRPr>
          </a:p>
        </p:txBody>
      </p:sp>
      <p:cxnSp>
        <p:nvCxnSpPr>
          <p:cNvPr id="28" name="Straight Arrow Connector 27">
            <a:extLst>
              <a:ext uri="{FF2B5EF4-FFF2-40B4-BE49-F238E27FC236}">
                <a16:creationId xmlns:a16="http://schemas.microsoft.com/office/drawing/2014/main" id="{BAC287AC-E7EC-4578-9F81-9CC3D35992E9}"/>
              </a:ext>
            </a:extLst>
          </p:cNvPr>
          <p:cNvCxnSpPr>
            <a:cxnSpLocks/>
          </p:cNvCxnSpPr>
          <p:nvPr/>
        </p:nvCxnSpPr>
        <p:spPr>
          <a:xfrm flipV="1">
            <a:off x="3499988" y="4038599"/>
            <a:ext cx="16764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Content Placeholder 2">
            <a:extLst>
              <a:ext uri="{FF2B5EF4-FFF2-40B4-BE49-F238E27FC236}">
                <a16:creationId xmlns:a16="http://schemas.microsoft.com/office/drawing/2014/main" id="{6E7FDAA1-42E2-4980-9034-9683D85AE9C0}"/>
              </a:ext>
            </a:extLst>
          </p:cNvPr>
          <p:cNvSpPr txBox="1">
            <a:spLocks/>
          </p:cNvSpPr>
          <p:nvPr/>
        </p:nvSpPr>
        <p:spPr>
          <a:xfrm>
            <a:off x="438151" y="5053198"/>
            <a:ext cx="8229600" cy="9144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000000"/>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Wingdings" panose="05000000000000000000" pitchFamily="2" charset="2"/>
              <a:buChar char="Ø"/>
              <a:defRPr sz="2000" kern="1200">
                <a:solidFill>
                  <a:srgbClr val="000000"/>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Wingdings" panose="05000000000000000000" pitchFamily="2" charset="2"/>
              <a:buChar char="ü"/>
              <a:defRPr sz="1800" kern="1200">
                <a:solidFill>
                  <a:srgbClr val="000000"/>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000000"/>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000000"/>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endParaRPr lang="vi-VN"/>
          </a:p>
        </p:txBody>
      </p:sp>
      <p:cxnSp>
        <p:nvCxnSpPr>
          <p:cNvPr id="10" name="Straight Arrow Connector 9">
            <a:extLst>
              <a:ext uri="{FF2B5EF4-FFF2-40B4-BE49-F238E27FC236}">
                <a16:creationId xmlns:a16="http://schemas.microsoft.com/office/drawing/2014/main" id="{0576042F-B038-4582-9CB2-26B04B59F5F6}"/>
              </a:ext>
            </a:extLst>
          </p:cNvPr>
          <p:cNvCxnSpPr>
            <a:cxnSpLocks/>
            <a:endCxn id="6" idx="4"/>
          </p:cNvCxnSpPr>
          <p:nvPr/>
        </p:nvCxnSpPr>
        <p:spPr>
          <a:xfrm flipV="1">
            <a:off x="2052186" y="5334000"/>
            <a:ext cx="0" cy="3810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B0AB8A8D-80C3-4337-A13C-631C3339C1C7}"/>
              </a:ext>
            </a:extLst>
          </p:cNvPr>
          <p:cNvCxnSpPr>
            <a:cxnSpLocks/>
            <a:endCxn id="25" idx="0"/>
          </p:cNvCxnSpPr>
          <p:nvPr/>
        </p:nvCxnSpPr>
        <p:spPr>
          <a:xfrm>
            <a:off x="6509886" y="3505200"/>
            <a:ext cx="0" cy="3048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5" name="TextBox 34">
            <a:extLst>
              <a:ext uri="{FF2B5EF4-FFF2-40B4-BE49-F238E27FC236}">
                <a16:creationId xmlns:a16="http://schemas.microsoft.com/office/drawing/2014/main" id="{7CF99653-8F0F-4B58-A094-7A868A2D54FF}"/>
              </a:ext>
            </a:extLst>
          </p:cNvPr>
          <p:cNvSpPr txBox="1"/>
          <p:nvPr/>
        </p:nvSpPr>
        <p:spPr>
          <a:xfrm>
            <a:off x="1181318" y="5352208"/>
            <a:ext cx="1309689" cy="400110"/>
          </a:xfrm>
          <a:prstGeom prst="rect">
            <a:avLst/>
          </a:prstGeom>
          <a:noFill/>
        </p:spPr>
        <p:txBody>
          <a:bodyPr wrap="square" rtlCol="0">
            <a:spAutoFit/>
          </a:bodyPr>
          <a:lstStyle/>
          <a:p>
            <a:pPr algn="ctr"/>
            <a:r>
              <a:rPr lang="en-US" sz="2000" b="1">
                <a:solidFill>
                  <a:srgbClr val="000000"/>
                </a:solidFill>
              </a:rPr>
              <a:t>k</a:t>
            </a:r>
            <a:endParaRPr lang="vi-VN" sz="2000" b="1">
              <a:solidFill>
                <a:srgbClr val="000000"/>
              </a:solidFill>
            </a:endParaRPr>
          </a:p>
        </p:txBody>
      </p:sp>
      <p:sp>
        <p:nvSpPr>
          <p:cNvPr id="38" name="TextBox 37">
            <a:extLst>
              <a:ext uri="{FF2B5EF4-FFF2-40B4-BE49-F238E27FC236}">
                <a16:creationId xmlns:a16="http://schemas.microsoft.com/office/drawing/2014/main" id="{2AC658F5-403E-494A-B68F-687C68C79DF8}"/>
              </a:ext>
            </a:extLst>
          </p:cNvPr>
          <p:cNvSpPr txBox="1"/>
          <p:nvPr/>
        </p:nvSpPr>
        <p:spPr>
          <a:xfrm>
            <a:off x="5709786" y="3436749"/>
            <a:ext cx="1309689" cy="400110"/>
          </a:xfrm>
          <a:prstGeom prst="rect">
            <a:avLst/>
          </a:prstGeom>
          <a:noFill/>
        </p:spPr>
        <p:txBody>
          <a:bodyPr wrap="square" rtlCol="0">
            <a:spAutoFit/>
          </a:bodyPr>
          <a:lstStyle/>
          <a:p>
            <a:pPr algn="ctr"/>
            <a:r>
              <a:rPr lang="en-US" sz="2000" b="1">
                <a:solidFill>
                  <a:srgbClr val="000000"/>
                </a:solidFill>
              </a:rPr>
              <a:t>k</a:t>
            </a:r>
            <a:endParaRPr lang="vi-VN" sz="2000" b="1">
              <a:solidFill>
                <a:srgbClr val="000000"/>
              </a:solidFill>
            </a:endParaRPr>
          </a:p>
        </p:txBody>
      </p:sp>
      <p:cxnSp>
        <p:nvCxnSpPr>
          <p:cNvPr id="12" name="Straight Arrow Connector 11">
            <a:extLst>
              <a:ext uri="{FF2B5EF4-FFF2-40B4-BE49-F238E27FC236}">
                <a16:creationId xmlns:a16="http://schemas.microsoft.com/office/drawing/2014/main" id="{8477F686-557D-04C6-D685-1375B9EEF8F4}"/>
              </a:ext>
            </a:extLst>
          </p:cNvPr>
          <p:cNvCxnSpPr/>
          <p:nvPr/>
        </p:nvCxnSpPr>
        <p:spPr>
          <a:xfrm flipV="1">
            <a:off x="4038600" y="4084204"/>
            <a:ext cx="0" cy="9450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7316912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8C569-1608-4C01-BF87-F952A93CCC61}"/>
              </a:ext>
            </a:extLst>
          </p:cNvPr>
          <p:cNvSpPr>
            <a:spLocks noGrp="1"/>
          </p:cNvSpPr>
          <p:nvPr>
            <p:ph type="title"/>
          </p:nvPr>
        </p:nvSpPr>
        <p:spPr/>
        <p:txBody>
          <a:bodyPr/>
          <a:lstStyle/>
          <a:p>
            <a:r>
              <a:rPr lang="en-US"/>
              <a:t>H(k || m) có an toàn?</a:t>
            </a:r>
            <a:endParaRPr lang="vi-VN"/>
          </a:p>
        </p:txBody>
      </p:sp>
      <p:sp>
        <p:nvSpPr>
          <p:cNvPr id="3" name="Content Placeholder 2">
            <a:extLst>
              <a:ext uri="{FF2B5EF4-FFF2-40B4-BE49-F238E27FC236}">
                <a16:creationId xmlns:a16="http://schemas.microsoft.com/office/drawing/2014/main" id="{4B4099C6-F43B-4954-BDA9-4CC81A00BA24}"/>
              </a:ext>
            </a:extLst>
          </p:cNvPr>
          <p:cNvSpPr>
            <a:spLocks noGrp="1"/>
          </p:cNvSpPr>
          <p:nvPr>
            <p:ph idx="1"/>
          </p:nvPr>
        </p:nvSpPr>
        <p:spPr/>
        <p:txBody>
          <a:bodyPr>
            <a:normAutofit/>
          </a:bodyPr>
          <a:lstStyle/>
          <a:p>
            <a:r>
              <a:rPr lang="en-US" sz="2400"/>
              <a:t>Tấn công mở rộng kích thước (Length extension attack)</a:t>
            </a:r>
          </a:p>
          <a:p>
            <a:r>
              <a:rPr lang="en-US" sz="2400"/>
              <a:t>Có thể tính được H(k || (m</a:t>
            </a:r>
            <a:r>
              <a:rPr lang="en-US" sz="2400" baseline="-25000"/>
              <a:t>1</a:t>
            </a:r>
            <a:r>
              <a:rPr lang="en-US" sz="2400"/>
              <a:t> || m</a:t>
            </a:r>
            <a:r>
              <a:rPr lang="en-US" sz="2400" baseline="-25000"/>
              <a:t>2</a:t>
            </a:r>
            <a:r>
              <a:rPr lang="en-US" sz="2400"/>
              <a:t>)) nếu biết length(k), length(m</a:t>
            </a:r>
            <a:r>
              <a:rPr lang="en-US" sz="2400" baseline="-25000"/>
              <a:t>1</a:t>
            </a:r>
            <a:r>
              <a:rPr lang="en-US" sz="2400"/>
              <a:t>) và h</a:t>
            </a:r>
            <a:r>
              <a:rPr lang="en-US" sz="2400" baseline="-25000"/>
              <a:t>1</a:t>
            </a:r>
            <a:r>
              <a:rPr lang="en-US" sz="2400"/>
              <a:t> = H(k || m</a:t>
            </a:r>
            <a:r>
              <a:rPr lang="en-US" sz="2400" baseline="-25000"/>
              <a:t>1</a:t>
            </a:r>
            <a:r>
              <a:rPr lang="en-US" sz="2400"/>
              <a:t>)</a:t>
            </a:r>
          </a:p>
          <a:p>
            <a:pPr lvl="1"/>
            <a:r>
              <a:rPr lang="en-US" sz="2000"/>
              <a:t>Kẻ tấn công thay m</a:t>
            </a:r>
            <a:r>
              <a:rPr lang="en-US" sz="2000" baseline="-25000"/>
              <a:t>1</a:t>
            </a:r>
            <a:r>
              <a:rPr lang="en-US" sz="2000"/>
              <a:t> bằng m</a:t>
            </a:r>
            <a:r>
              <a:rPr lang="en-US" sz="2000" baseline="-25000"/>
              <a:t>1</a:t>
            </a:r>
            <a:r>
              <a:rPr lang="en-US" sz="2000"/>
              <a:t> || m</a:t>
            </a:r>
            <a:r>
              <a:rPr lang="en-US" sz="2000" baseline="-25000"/>
              <a:t>2</a:t>
            </a:r>
            <a:r>
              <a:rPr lang="en-US" sz="2000"/>
              <a:t> và tính được H(k || m</a:t>
            </a:r>
            <a:r>
              <a:rPr lang="en-US" sz="2000" baseline="-25000"/>
              <a:t>1</a:t>
            </a:r>
            <a:r>
              <a:rPr lang="en-US" sz="2000"/>
              <a:t> || m</a:t>
            </a:r>
            <a:r>
              <a:rPr lang="en-US" sz="2000" baseline="-25000"/>
              <a:t>2</a:t>
            </a:r>
            <a:r>
              <a:rPr lang="en-US" sz="2000"/>
              <a:t>) dù không biết k</a:t>
            </a:r>
          </a:p>
          <a:p>
            <a:endParaRPr lang="en-US" sz="2400"/>
          </a:p>
          <a:p>
            <a:endParaRPr lang="en-US" sz="2400"/>
          </a:p>
          <a:p>
            <a:endParaRPr lang="en-US" sz="2400"/>
          </a:p>
          <a:p>
            <a:endParaRPr lang="en-US" sz="2400"/>
          </a:p>
          <a:p>
            <a:r>
              <a:rPr lang="en-US" sz="2400"/>
              <a:t>Các hàm băm bị ảnh hưởng: MD5, SHA-1, SHA-2</a:t>
            </a:r>
          </a:p>
          <a:p>
            <a:r>
              <a:rPr lang="en-US" sz="2400"/>
              <a:t>Sửa đổi: sử dụng H(m || k)</a:t>
            </a:r>
          </a:p>
          <a:p>
            <a:r>
              <a:rPr lang="en-US" sz="2400"/>
              <a:t>An toàn hơn: sử dụng HMAC</a:t>
            </a:r>
            <a:endParaRPr lang="vi-VN" sz="2400"/>
          </a:p>
        </p:txBody>
      </p:sp>
      <p:sp>
        <p:nvSpPr>
          <p:cNvPr id="4" name="Slide Number Placeholder 3">
            <a:extLst>
              <a:ext uri="{FF2B5EF4-FFF2-40B4-BE49-F238E27FC236}">
                <a16:creationId xmlns:a16="http://schemas.microsoft.com/office/drawing/2014/main" id="{44CDCE2A-815D-46F7-985B-15D8E543FB7B}"/>
              </a:ext>
            </a:extLst>
          </p:cNvPr>
          <p:cNvSpPr>
            <a:spLocks noGrp="1"/>
          </p:cNvSpPr>
          <p:nvPr>
            <p:ph type="sldNum" sz="quarter" idx="12"/>
          </p:nvPr>
        </p:nvSpPr>
        <p:spPr/>
        <p:txBody>
          <a:bodyPr/>
          <a:lstStyle/>
          <a:p>
            <a:fld id="{B6F15528-21DE-4FAA-801E-634DDDAF4B2B}" type="slidenum">
              <a:rPr lang="en-US" smtClean="0"/>
              <a:pPr/>
              <a:t>57</a:t>
            </a:fld>
            <a:endParaRPr lang="en-US"/>
          </a:p>
        </p:txBody>
      </p:sp>
      <p:sp>
        <p:nvSpPr>
          <p:cNvPr id="23" name="Rectangle 22">
            <a:extLst>
              <a:ext uri="{FF2B5EF4-FFF2-40B4-BE49-F238E27FC236}">
                <a16:creationId xmlns:a16="http://schemas.microsoft.com/office/drawing/2014/main" id="{C9EB81CD-B3AC-3995-A36C-54590A1A2D9E}"/>
              </a:ext>
            </a:extLst>
          </p:cNvPr>
          <p:cNvSpPr/>
          <p:nvPr/>
        </p:nvSpPr>
        <p:spPr>
          <a:xfrm>
            <a:off x="869573" y="2943144"/>
            <a:ext cx="1066800" cy="457200"/>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a:solidFill>
                  <a:srgbClr val="000000"/>
                </a:solidFill>
                <a:latin typeface="Calibri (Body)"/>
              </a:rPr>
              <a:t>k || m</a:t>
            </a:r>
            <a:r>
              <a:rPr lang="en-GB" sz="2000" baseline="-25000">
                <a:solidFill>
                  <a:srgbClr val="000000"/>
                </a:solidFill>
                <a:latin typeface="Calibri (Body)"/>
              </a:rPr>
              <a:t>1</a:t>
            </a:r>
          </a:p>
        </p:txBody>
      </p:sp>
      <p:sp>
        <p:nvSpPr>
          <p:cNvPr id="24" name="Rectangle 23">
            <a:extLst>
              <a:ext uri="{FF2B5EF4-FFF2-40B4-BE49-F238E27FC236}">
                <a16:creationId xmlns:a16="http://schemas.microsoft.com/office/drawing/2014/main" id="{D47195D8-4B78-D937-C423-AE8F4788399C}"/>
              </a:ext>
            </a:extLst>
          </p:cNvPr>
          <p:cNvSpPr/>
          <p:nvPr/>
        </p:nvSpPr>
        <p:spPr>
          <a:xfrm>
            <a:off x="2362200" y="2943144"/>
            <a:ext cx="1066800" cy="457200"/>
          </a:xfrm>
          <a:prstGeom prst="rect">
            <a:avLst/>
          </a:prstGeom>
          <a:solidFill>
            <a:srgbClr val="FF000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a:solidFill>
                  <a:srgbClr val="000000"/>
                </a:solidFill>
                <a:latin typeface="Calibri (Body)"/>
              </a:rPr>
              <a:t>W[1]</a:t>
            </a:r>
          </a:p>
        </p:txBody>
      </p:sp>
      <p:sp>
        <p:nvSpPr>
          <p:cNvPr id="25" name="Rectangle 24">
            <a:extLst>
              <a:ext uri="{FF2B5EF4-FFF2-40B4-BE49-F238E27FC236}">
                <a16:creationId xmlns:a16="http://schemas.microsoft.com/office/drawing/2014/main" id="{2A186DFB-0EAC-15DA-2432-8F6A5C467AF0}"/>
              </a:ext>
            </a:extLst>
          </p:cNvPr>
          <p:cNvSpPr/>
          <p:nvPr/>
        </p:nvSpPr>
        <p:spPr>
          <a:xfrm>
            <a:off x="3429000" y="2943144"/>
            <a:ext cx="1066800" cy="457200"/>
          </a:xfrm>
          <a:prstGeom prst="rect">
            <a:avLst/>
          </a:prstGeom>
          <a:solidFill>
            <a:srgbClr val="FF000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a:solidFill>
                  <a:srgbClr val="000000"/>
                </a:solidFill>
                <a:latin typeface="Calibri (Body)"/>
              </a:rPr>
              <a:t>W[2]</a:t>
            </a:r>
          </a:p>
        </p:txBody>
      </p:sp>
      <p:sp>
        <p:nvSpPr>
          <p:cNvPr id="26" name="Rectangle 25">
            <a:extLst>
              <a:ext uri="{FF2B5EF4-FFF2-40B4-BE49-F238E27FC236}">
                <a16:creationId xmlns:a16="http://schemas.microsoft.com/office/drawing/2014/main" id="{138E90BF-DBA3-963F-F648-845BB7A47884}"/>
              </a:ext>
            </a:extLst>
          </p:cNvPr>
          <p:cNvSpPr/>
          <p:nvPr/>
        </p:nvSpPr>
        <p:spPr>
          <a:xfrm>
            <a:off x="4485640" y="2943144"/>
            <a:ext cx="2249021" cy="457200"/>
          </a:xfrm>
          <a:prstGeom prst="rect">
            <a:avLst/>
          </a:prstGeom>
          <a:solidFill>
            <a:srgbClr val="FF000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a:solidFill>
                  <a:srgbClr val="000000"/>
                </a:solidFill>
                <a:latin typeface="Calibri (Body)"/>
              </a:rPr>
              <a:t>…</a:t>
            </a:r>
          </a:p>
        </p:txBody>
      </p:sp>
      <p:sp>
        <p:nvSpPr>
          <p:cNvPr id="27" name="Rectangle 26">
            <a:extLst>
              <a:ext uri="{FF2B5EF4-FFF2-40B4-BE49-F238E27FC236}">
                <a16:creationId xmlns:a16="http://schemas.microsoft.com/office/drawing/2014/main" id="{9FFCF154-D55D-2C89-5BA2-964A817F56F7}"/>
              </a:ext>
            </a:extLst>
          </p:cNvPr>
          <p:cNvSpPr/>
          <p:nvPr/>
        </p:nvSpPr>
        <p:spPr>
          <a:xfrm>
            <a:off x="6734661" y="2943144"/>
            <a:ext cx="1066800" cy="457200"/>
          </a:xfrm>
          <a:prstGeom prst="rect">
            <a:avLst/>
          </a:prstGeom>
          <a:solidFill>
            <a:srgbClr val="FF000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a:solidFill>
                  <a:srgbClr val="000000"/>
                </a:solidFill>
                <a:latin typeface="Calibri (Body)"/>
              </a:rPr>
              <a:t>W[L]</a:t>
            </a:r>
          </a:p>
        </p:txBody>
      </p:sp>
      <p:sp>
        <p:nvSpPr>
          <p:cNvPr id="28" name="Trapezoid 27">
            <a:extLst>
              <a:ext uri="{FF2B5EF4-FFF2-40B4-BE49-F238E27FC236}">
                <a16:creationId xmlns:a16="http://schemas.microsoft.com/office/drawing/2014/main" id="{A2952FFB-751E-4B63-8684-BE4A1AF45350}"/>
              </a:ext>
            </a:extLst>
          </p:cNvPr>
          <p:cNvSpPr/>
          <p:nvPr/>
        </p:nvSpPr>
        <p:spPr>
          <a:xfrm rot="5400000">
            <a:off x="1638300" y="4048044"/>
            <a:ext cx="838200" cy="457200"/>
          </a:xfrm>
          <a:prstGeom prst="trapezoid">
            <a:avLst>
              <a:gd name="adj" fmla="val 50000"/>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GB" sz="2400">
                <a:solidFill>
                  <a:srgbClr val="000000"/>
                </a:solidFill>
              </a:rPr>
              <a:t>H</a:t>
            </a:r>
            <a:endParaRPr lang="en-GB" sz="2800">
              <a:solidFill>
                <a:srgbClr val="000000"/>
              </a:solidFill>
            </a:endParaRPr>
          </a:p>
        </p:txBody>
      </p:sp>
      <p:cxnSp>
        <p:nvCxnSpPr>
          <p:cNvPr id="29" name="Connector: Elbow 28">
            <a:extLst>
              <a:ext uri="{FF2B5EF4-FFF2-40B4-BE49-F238E27FC236}">
                <a16:creationId xmlns:a16="http://schemas.microsoft.com/office/drawing/2014/main" id="{251198DB-8D24-0115-20CF-0FA89E3CDA8D}"/>
              </a:ext>
            </a:extLst>
          </p:cNvPr>
          <p:cNvCxnSpPr>
            <a:cxnSpLocks/>
          </p:cNvCxnSpPr>
          <p:nvPr/>
        </p:nvCxnSpPr>
        <p:spPr>
          <a:xfrm rot="16200000" flipH="1">
            <a:off x="1563088" y="3809000"/>
            <a:ext cx="369571" cy="161857"/>
          </a:xfrm>
          <a:prstGeom prst="bentConnector3">
            <a:avLst>
              <a:gd name="adj1" fmla="val 99485"/>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6EAFF07-ABC5-D3B5-9170-A461D2DE7ED5}"/>
              </a:ext>
            </a:extLst>
          </p:cNvPr>
          <p:cNvCxnSpPr/>
          <p:nvPr/>
        </p:nvCxnSpPr>
        <p:spPr>
          <a:xfrm>
            <a:off x="1371600" y="4390944"/>
            <a:ext cx="457200"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AF26EC2-9466-46DF-A1A9-5D2A1717158B}"/>
              </a:ext>
            </a:extLst>
          </p:cNvPr>
          <p:cNvSpPr txBox="1"/>
          <p:nvPr/>
        </p:nvSpPr>
        <p:spPr>
          <a:xfrm>
            <a:off x="997249" y="4274403"/>
            <a:ext cx="952500" cy="338554"/>
          </a:xfrm>
          <a:prstGeom prst="rect">
            <a:avLst/>
          </a:prstGeom>
          <a:noFill/>
        </p:spPr>
        <p:txBody>
          <a:bodyPr wrap="square" rtlCol="0">
            <a:spAutoFit/>
          </a:bodyPr>
          <a:lstStyle/>
          <a:p>
            <a:r>
              <a:rPr lang="en-GB" sz="1600"/>
              <a:t>IV</a:t>
            </a:r>
          </a:p>
        </p:txBody>
      </p:sp>
      <p:sp>
        <p:nvSpPr>
          <p:cNvPr id="32" name="Trapezoid 31">
            <a:extLst>
              <a:ext uri="{FF2B5EF4-FFF2-40B4-BE49-F238E27FC236}">
                <a16:creationId xmlns:a16="http://schemas.microsoft.com/office/drawing/2014/main" id="{F6353610-C726-979E-473E-BF7D5BC5F924}"/>
              </a:ext>
            </a:extLst>
          </p:cNvPr>
          <p:cNvSpPr/>
          <p:nvPr/>
        </p:nvSpPr>
        <p:spPr>
          <a:xfrm rot="5400000">
            <a:off x="2537459" y="3895644"/>
            <a:ext cx="838200" cy="457200"/>
          </a:xfrm>
          <a:prstGeom prst="trapezoid">
            <a:avLst>
              <a:gd name="adj" fmla="val 50000"/>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GB" sz="2400">
                <a:solidFill>
                  <a:srgbClr val="000000"/>
                </a:solidFill>
              </a:rPr>
              <a:t>C</a:t>
            </a:r>
            <a:endParaRPr lang="en-GB" sz="2800">
              <a:solidFill>
                <a:srgbClr val="000000"/>
              </a:solidFill>
            </a:endParaRPr>
          </a:p>
        </p:txBody>
      </p:sp>
      <p:cxnSp>
        <p:nvCxnSpPr>
          <p:cNvPr id="33" name="Connector: Elbow 32">
            <a:extLst>
              <a:ext uri="{FF2B5EF4-FFF2-40B4-BE49-F238E27FC236}">
                <a16:creationId xmlns:a16="http://schemas.microsoft.com/office/drawing/2014/main" id="{C1E2DF91-9A37-98C5-6CC4-1D8F2186BC27}"/>
              </a:ext>
            </a:extLst>
          </p:cNvPr>
          <p:cNvCxnSpPr>
            <a:cxnSpLocks/>
          </p:cNvCxnSpPr>
          <p:nvPr/>
        </p:nvCxnSpPr>
        <p:spPr>
          <a:xfrm rot="16200000" flipH="1">
            <a:off x="2352674" y="3547028"/>
            <a:ext cx="521972" cy="228602"/>
          </a:xfrm>
          <a:prstGeom prst="bentConnector3">
            <a:avLst>
              <a:gd name="adj1" fmla="val 100608"/>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A1ACCB4-F52F-C951-C13B-772014F94512}"/>
              </a:ext>
            </a:extLst>
          </p:cNvPr>
          <p:cNvCxnSpPr>
            <a:cxnSpLocks/>
            <a:stCxn id="28" idx="0"/>
          </p:cNvCxnSpPr>
          <p:nvPr/>
        </p:nvCxnSpPr>
        <p:spPr>
          <a:xfrm>
            <a:off x="2286000" y="4276644"/>
            <a:ext cx="441959"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5" name="Trapezoid 34">
            <a:extLst>
              <a:ext uri="{FF2B5EF4-FFF2-40B4-BE49-F238E27FC236}">
                <a16:creationId xmlns:a16="http://schemas.microsoft.com/office/drawing/2014/main" id="{177C45BE-C586-03BB-E50A-05A3176DE266}"/>
              </a:ext>
            </a:extLst>
          </p:cNvPr>
          <p:cNvSpPr/>
          <p:nvPr/>
        </p:nvSpPr>
        <p:spPr>
          <a:xfrm rot="5400000">
            <a:off x="3557830" y="3895644"/>
            <a:ext cx="838200" cy="457200"/>
          </a:xfrm>
          <a:prstGeom prst="trapezoid">
            <a:avLst>
              <a:gd name="adj" fmla="val 50000"/>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GB" sz="2400">
                <a:solidFill>
                  <a:srgbClr val="000000"/>
                </a:solidFill>
              </a:rPr>
              <a:t>C</a:t>
            </a:r>
            <a:endParaRPr lang="en-GB" sz="2800">
              <a:solidFill>
                <a:srgbClr val="000000"/>
              </a:solidFill>
            </a:endParaRPr>
          </a:p>
        </p:txBody>
      </p:sp>
      <p:cxnSp>
        <p:nvCxnSpPr>
          <p:cNvPr id="36" name="Connector: Elbow 35">
            <a:extLst>
              <a:ext uri="{FF2B5EF4-FFF2-40B4-BE49-F238E27FC236}">
                <a16:creationId xmlns:a16="http://schemas.microsoft.com/office/drawing/2014/main" id="{F93D185D-AEAB-B4B9-D237-3617A863CF06}"/>
              </a:ext>
            </a:extLst>
          </p:cNvPr>
          <p:cNvCxnSpPr>
            <a:cxnSpLocks/>
          </p:cNvCxnSpPr>
          <p:nvPr/>
        </p:nvCxnSpPr>
        <p:spPr>
          <a:xfrm rot="16200000" flipH="1">
            <a:off x="3373045" y="3547028"/>
            <a:ext cx="521972" cy="228602"/>
          </a:xfrm>
          <a:prstGeom prst="bentConnector3">
            <a:avLst>
              <a:gd name="adj1" fmla="val 100608"/>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7AB9016-FA63-FEF8-DDF3-3A9E43EA8BE2}"/>
              </a:ext>
            </a:extLst>
          </p:cNvPr>
          <p:cNvCxnSpPr>
            <a:cxnSpLocks/>
            <a:stCxn id="32" idx="0"/>
            <a:endCxn id="35" idx="2"/>
          </p:cNvCxnSpPr>
          <p:nvPr/>
        </p:nvCxnSpPr>
        <p:spPr>
          <a:xfrm>
            <a:off x="3185159" y="4124244"/>
            <a:ext cx="563171"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CB17528-E097-25BC-8801-AF539BE3DB73}"/>
              </a:ext>
            </a:extLst>
          </p:cNvPr>
          <p:cNvCxnSpPr>
            <a:cxnSpLocks/>
          </p:cNvCxnSpPr>
          <p:nvPr/>
        </p:nvCxnSpPr>
        <p:spPr>
          <a:xfrm>
            <a:off x="4214214" y="4114800"/>
            <a:ext cx="563171"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9" name="Trapezoid 38">
            <a:extLst>
              <a:ext uri="{FF2B5EF4-FFF2-40B4-BE49-F238E27FC236}">
                <a16:creationId xmlns:a16="http://schemas.microsoft.com/office/drawing/2014/main" id="{9F04FB5B-1656-0B17-DB3B-5219D23C1CCB}"/>
              </a:ext>
            </a:extLst>
          </p:cNvPr>
          <p:cNvSpPr/>
          <p:nvPr/>
        </p:nvSpPr>
        <p:spPr>
          <a:xfrm rot="5400000">
            <a:off x="6896100" y="3895644"/>
            <a:ext cx="838200" cy="457200"/>
          </a:xfrm>
          <a:prstGeom prst="trapezoid">
            <a:avLst>
              <a:gd name="adj" fmla="val 50000"/>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GB" sz="2400">
                <a:solidFill>
                  <a:srgbClr val="000000"/>
                </a:solidFill>
              </a:rPr>
              <a:t>C</a:t>
            </a:r>
            <a:endParaRPr lang="en-GB" sz="2800">
              <a:solidFill>
                <a:srgbClr val="000000"/>
              </a:solidFill>
            </a:endParaRPr>
          </a:p>
        </p:txBody>
      </p:sp>
      <p:cxnSp>
        <p:nvCxnSpPr>
          <p:cNvPr id="40" name="Connector: Elbow 39">
            <a:extLst>
              <a:ext uri="{FF2B5EF4-FFF2-40B4-BE49-F238E27FC236}">
                <a16:creationId xmlns:a16="http://schemas.microsoft.com/office/drawing/2014/main" id="{D67AF436-584C-7C96-B9C5-A15735431BD7}"/>
              </a:ext>
            </a:extLst>
          </p:cNvPr>
          <p:cNvCxnSpPr>
            <a:cxnSpLocks/>
          </p:cNvCxnSpPr>
          <p:nvPr/>
        </p:nvCxnSpPr>
        <p:spPr>
          <a:xfrm rot="16200000" flipH="1">
            <a:off x="6711315" y="3547028"/>
            <a:ext cx="521972" cy="228602"/>
          </a:xfrm>
          <a:prstGeom prst="bentConnector3">
            <a:avLst>
              <a:gd name="adj1" fmla="val 100608"/>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DE46322-46B6-2F80-3ABB-1D1C391FF3A1}"/>
              </a:ext>
            </a:extLst>
          </p:cNvPr>
          <p:cNvCxnSpPr>
            <a:cxnSpLocks/>
            <a:endCxn id="39" idx="2"/>
          </p:cNvCxnSpPr>
          <p:nvPr/>
        </p:nvCxnSpPr>
        <p:spPr>
          <a:xfrm>
            <a:off x="6523429" y="4124244"/>
            <a:ext cx="563171"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F4AE0D0-512A-8E0C-DD41-CE8034F5CA9B}"/>
              </a:ext>
            </a:extLst>
          </p:cNvPr>
          <p:cNvCxnSpPr>
            <a:cxnSpLocks/>
          </p:cNvCxnSpPr>
          <p:nvPr/>
        </p:nvCxnSpPr>
        <p:spPr>
          <a:xfrm>
            <a:off x="7552484" y="4086144"/>
            <a:ext cx="563171"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A8F9E25E-C835-232C-9E6C-98FACB36232A}"/>
              </a:ext>
            </a:extLst>
          </p:cNvPr>
          <p:cNvSpPr txBox="1"/>
          <p:nvPr/>
        </p:nvSpPr>
        <p:spPr>
          <a:xfrm>
            <a:off x="3192778" y="4017056"/>
            <a:ext cx="807721" cy="461665"/>
          </a:xfrm>
          <a:prstGeom prst="rect">
            <a:avLst/>
          </a:prstGeom>
          <a:noFill/>
        </p:spPr>
        <p:txBody>
          <a:bodyPr wrap="square" rtlCol="0">
            <a:spAutoFit/>
          </a:bodyPr>
          <a:lstStyle/>
          <a:p>
            <a:r>
              <a:rPr lang="en-GB" sz="2400"/>
              <a:t>z</a:t>
            </a:r>
            <a:r>
              <a:rPr lang="en-GB" sz="2400" baseline="-25000"/>
              <a:t>1</a:t>
            </a:r>
          </a:p>
        </p:txBody>
      </p:sp>
      <p:sp>
        <p:nvSpPr>
          <p:cNvPr id="44" name="TextBox 43">
            <a:extLst>
              <a:ext uri="{FF2B5EF4-FFF2-40B4-BE49-F238E27FC236}">
                <a16:creationId xmlns:a16="http://schemas.microsoft.com/office/drawing/2014/main" id="{D4B4473F-C760-EB83-E72E-68883C30C33B}"/>
              </a:ext>
            </a:extLst>
          </p:cNvPr>
          <p:cNvSpPr txBox="1"/>
          <p:nvPr/>
        </p:nvSpPr>
        <p:spPr>
          <a:xfrm>
            <a:off x="4183378" y="4034135"/>
            <a:ext cx="807721" cy="461665"/>
          </a:xfrm>
          <a:prstGeom prst="rect">
            <a:avLst/>
          </a:prstGeom>
          <a:noFill/>
        </p:spPr>
        <p:txBody>
          <a:bodyPr wrap="square" rtlCol="0">
            <a:spAutoFit/>
          </a:bodyPr>
          <a:lstStyle/>
          <a:p>
            <a:r>
              <a:rPr lang="en-GB" sz="2400"/>
              <a:t>z</a:t>
            </a:r>
            <a:r>
              <a:rPr lang="en-GB" sz="2400" baseline="-25000"/>
              <a:t>2</a:t>
            </a:r>
          </a:p>
        </p:txBody>
      </p:sp>
      <p:sp>
        <p:nvSpPr>
          <p:cNvPr id="45" name="TextBox 44">
            <a:extLst>
              <a:ext uri="{FF2B5EF4-FFF2-40B4-BE49-F238E27FC236}">
                <a16:creationId xmlns:a16="http://schemas.microsoft.com/office/drawing/2014/main" id="{24AE1452-0D40-A4AC-D946-2BA1BE08A9D6}"/>
              </a:ext>
            </a:extLst>
          </p:cNvPr>
          <p:cNvSpPr txBox="1"/>
          <p:nvPr/>
        </p:nvSpPr>
        <p:spPr>
          <a:xfrm>
            <a:off x="6475935" y="4026021"/>
            <a:ext cx="807721" cy="461665"/>
          </a:xfrm>
          <a:prstGeom prst="rect">
            <a:avLst/>
          </a:prstGeom>
          <a:noFill/>
        </p:spPr>
        <p:txBody>
          <a:bodyPr wrap="square" rtlCol="0">
            <a:spAutoFit/>
          </a:bodyPr>
          <a:lstStyle/>
          <a:p>
            <a:r>
              <a:rPr lang="en-GB" sz="2400"/>
              <a:t>z</a:t>
            </a:r>
            <a:r>
              <a:rPr lang="en-GB" sz="2400" baseline="-25000"/>
              <a:t>L-1</a:t>
            </a:r>
          </a:p>
        </p:txBody>
      </p:sp>
      <p:sp>
        <p:nvSpPr>
          <p:cNvPr id="46" name="TextBox 45">
            <a:extLst>
              <a:ext uri="{FF2B5EF4-FFF2-40B4-BE49-F238E27FC236}">
                <a16:creationId xmlns:a16="http://schemas.microsoft.com/office/drawing/2014/main" id="{F08A49EA-1416-1FEE-CAED-5DC65710F448}"/>
              </a:ext>
            </a:extLst>
          </p:cNvPr>
          <p:cNvSpPr txBox="1"/>
          <p:nvPr/>
        </p:nvSpPr>
        <p:spPr>
          <a:xfrm>
            <a:off x="7867649" y="4081679"/>
            <a:ext cx="807721" cy="461665"/>
          </a:xfrm>
          <a:prstGeom prst="rect">
            <a:avLst/>
          </a:prstGeom>
          <a:noFill/>
        </p:spPr>
        <p:txBody>
          <a:bodyPr wrap="square" rtlCol="0">
            <a:spAutoFit/>
          </a:bodyPr>
          <a:lstStyle/>
          <a:p>
            <a:r>
              <a:rPr lang="en-GB" sz="2400"/>
              <a:t>h</a:t>
            </a:r>
          </a:p>
        </p:txBody>
      </p:sp>
      <p:sp>
        <p:nvSpPr>
          <p:cNvPr id="47" name="TextBox 46">
            <a:extLst>
              <a:ext uri="{FF2B5EF4-FFF2-40B4-BE49-F238E27FC236}">
                <a16:creationId xmlns:a16="http://schemas.microsoft.com/office/drawing/2014/main" id="{B25C958F-B00D-A32D-7D09-45DA7A73C11E}"/>
              </a:ext>
            </a:extLst>
          </p:cNvPr>
          <p:cNvSpPr txBox="1"/>
          <p:nvPr/>
        </p:nvSpPr>
        <p:spPr>
          <a:xfrm>
            <a:off x="2286000" y="4262735"/>
            <a:ext cx="807721" cy="461665"/>
          </a:xfrm>
          <a:prstGeom prst="rect">
            <a:avLst/>
          </a:prstGeom>
          <a:noFill/>
        </p:spPr>
        <p:txBody>
          <a:bodyPr wrap="square" rtlCol="0">
            <a:spAutoFit/>
          </a:bodyPr>
          <a:lstStyle/>
          <a:p>
            <a:r>
              <a:rPr lang="en-GB" sz="2400"/>
              <a:t>h</a:t>
            </a:r>
            <a:r>
              <a:rPr lang="en-GB" sz="2400" baseline="-25000"/>
              <a:t>1</a:t>
            </a:r>
          </a:p>
        </p:txBody>
      </p:sp>
      <p:sp>
        <p:nvSpPr>
          <p:cNvPr id="48" name="Rectangle 47">
            <a:extLst>
              <a:ext uri="{FF2B5EF4-FFF2-40B4-BE49-F238E27FC236}">
                <a16:creationId xmlns:a16="http://schemas.microsoft.com/office/drawing/2014/main" id="{558D7F42-6811-4B11-573B-7E2F4038813B}"/>
              </a:ext>
            </a:extLst>
          </p:cNvPr>
          <p:cNvSpPr/>
          <p:nvPr/>
        </p:nvSpPr>
        <p:spPr>
          <a:xfrm>
            <a:off x="1916430" y="2943144"/>
            <a:ext cx="457200" cy="457200"/>
          </a:xfrm>
          <a:prstGeom prst="rect">
            <a:avLst/>
          </a:prstGeom>
          <a:solidFill>
            <a:srgbClr val="7030A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2000">
              <a:solidFill>
                <a:srgbClr val="000000"/>
              </a:solidFill>
              <a:latin typeface="Calibri (Body)"/>
            </a:endParaRPr>
          </a:p>
        </p:txBody>
      </p:sp>
      <p:sp>
        <p:nvSpPr>
          <p:cNvPr id="51" name="Left Brace 50">
            <a:extLst>
              <a:ext uri="{FF2B5EF4-FFF2-40B4-BE49-F238E27FC236}">
                <a16:creationId xmlns:a16="http://schemas.microsoft.com/office/drawing/2014/main" id="{83AB65AF-B5F2-DB4D-62CF-989306F53CA3}"/>
              </a:ext>
            </a:extLst>
          </p:cNvPr>
          <p:cNvSpPr/>
          <p:nvPr/>
        </p:nvSpPr>
        <p:spPr>
          <a:xfrm rot="16200000">
            <a:off x="1509217" y="2804615"/>
            <a:ext cx="228600" cy="1477371"/>
          </a:xfrm>
          <a:prstGeom prst="leftBrace">
            <a:avLst>
              <a:gd name="adj1" fmla="val 8333"/>
              <a:gd name="adj2" fmla="val 52583"/>
            </a:avLst>
          </a:prstGeom>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5296058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HMAC</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sp>
        <p:nvSpPr>
          <p:cNvPr id="18" name="Content Placeholder 2"/>
          <p:cNvSpPr txBox="1">
            <a:spLocks/>
          </p:cNvSpPr>
          <p:nvPr/>
        </p:nvSpPr>
        <p:spPr>
          <a:xfrm>
            <a:off x="457200" y="992188"/>
            <a:ext cx="8229600" cy="548481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000000"/>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Wingdings" panose="05000000000000000000" pitchFamily="2" charset="2"/>
              <a:buChar char="Ø"/>
              <a:defRPr sz="2000" kern="1200">
                <a:solidFill>
                  <a:srgbClr val="000000"/>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Wingdings" panose="05000000000000000000" pitchFamily="2" charset="2"/>
              <a:buChar char="ü"/>
              <a:defRPr sz="1800" kern="1200">
                <a:solidFill>
                  <a:srgbClr val="000000"/>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000000"/>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000000"/>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en-GB" sz="2400" b="0" i="0" u="none" strike="noStrike" kern="1200" cap="none" spc="0" normalizeH="0" baseline="0" noProof="0">
                <a:ln>
                  <a:noFill/>
                </a:ln>
                <a:solidFill>
                  <a:srgbClr val="000000"/>
                </a:solidFill>
                <a:effectLst/>
                <a:uLnTx/>
                <a:uFillTx/>
                <a:latin typeface="Arial"/>
                <a:ea typeface="+mn-ea"/>
                <a:cs typeface="+mn-cs"/>
              </a:rPr>
              <a:t>Hashed MAC: xây dựng MAC dựa trên hàm băm</a:t>
            </a:r>
          </a:p>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endParaRPr lang="en-GB">
              <a:latin typeface="Arial"/>
            </a:endParaRPr>
          </a:p>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endParaRPr kumimoji="0" lang="en-GB" sz="2400" b="0" i="0" u="none" strike="noStrike" kern="1200" cap="none" spc="0" normalizeH="0" baseline="0" noProof="0">
              <a:ln>
                <a:noFill/>
              </a:ln>
              <a:solidFill>
                <a:srgbClr val="000000"/>
              </a:solidFill>
              <a:effectLst/>
              <a:uLnTx/>
              <a:uFillTx/>
              <a:latin typeface="Arial"/>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endParaRPr lang="en-GB">
              <a:latin typeface="Arial"/>
            </a:endParaRPr>
          </a:p>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endParaRPr kumimoji="0" lang="en-GB" sz="2400" b="0" i="0" u="none" strike="noStrike" kern="1200" cap="none" spc="0" normalizeH="0" baseline="0" noProof="0">
              <a:ln>
                <a:noFill/>
              </a:ln>
              <a:solidFill>
                <a:srgbClr val="000000"/>
              </a:solidFill>
              <a:effectLst/>
              <a:uLnTx/>
              <a:uFillTx/>
              <a:latin typeface="Arial"/>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endParaRPr lang="en-GB">
              <a:latin typeface="Arial"/>
            </a:endParaRPr>
          </a:p>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endParaRPr kumimoji="0" lang="en-GB" sz="2400" b="0" i="0" u="none" strike="noStrike" kern="1200" cap="none" spc="0" normalizeH="0" baseline="0" noProof="0">
              <a:ln>
                <a:noFill/>
              </a:ln>
              <a:solidFill>
                <a:srgbClr val="000000"/>
              </a:solidFill>
              <a:effectLst/>
              <a:uLnTx/>
              <a:uFillTx/>
              <a:latin typeface="Arial"/>
              <a:ea typeface="+mn-ea"/>
              <a:cs typeface="+mn-cs"/>
            </a:endParaRPr>
          </a:p>
        </p:txBody>
      </p:sp>
      <p:sp>
        <p:nvSpPr>
          <p:cNvPr id="74" name="Rectangle 11">
            <a:extLst>
              <a:ext uri="{FF2B5EF4-FFF2-40B4-BE49-F238E27FC236}">
                <a16:creationId xmlns:a16="http://schemas.microsoft.com/office/drawing/2014/main" id="{04ED41A2-CDC1-4279-9FC5-82EE62905D23}"/>
              </a:ext>
            </a:extLst>
          </p:cNvPr>
          <p:cNvSpPr>
            <a:spLocks noChangeArrowheads="1"/>
          </p:cNvSpPr>
          <p:nvPr/>
        </p:nvSpPr>
        <p:spPr bwMode="auto">
          <a:xfrm>
            <a:off x="2838472" y="1973758"/>
            <a:ext cx="1676400" cy="381000"/>
          </a:xfrm>
          <a:prstGeom prst="rect">
            <a:avLst/>
          </a:prstGeom>
          <a:solidFill>
            <a:srgbClr val="FFFFFF"/>
          </a:solidFill>
          <a:ln w="25400" cap="flat" cmpd="sng" algn="ctr">
            <a:solidFill>
              <a:srgbClr val="000000"/>
            </a:solidFill>
            <a:prstDash val="soli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mbria"/>
                <a:ea typeface="+mn-ea"/>
                <a:cs typeface="+mn-cs"/>
              </a:rPr>
              <a:t>m[1]</a:t>
            </a:r>
          </a:p>
        </p:txBody>
      </p:sp>
      <p:sp>
        <p:nvSpPr>
          <p:cNvPr id="75" name="Rectangle 12">
            <a:extLst>
              <a:ext uri="{FF2B5EF4-FFF2-40B4-BE49-F238E27FC236}">
                <a16:creationId xmlns:a16="http://schemas.microsoft.com/office/drawing/2014/main" id="{304603FB-1BCF-4645-853C-B799110E22DF}"/>
              </a:ext>
            </a:extLst>
          </p:cNvPr>
          <p:cNvSpPr>
            <a:spLocks noChangeArrowheads="1"/>
          </p:cNvSpPr>
          <p:nvPr/>
        </p:nvSpPr>
        <p:spPr bwMode="auto">
          <a:xfrm>
            <a:off x="4514872" y="1973758"/>
            <a:ext cx="1600200" cy="381000"/>
          </a:xfrm>
          <a:prstGeom prst="rect">
            <a:avLst/>
          </a:prstGeom>
          <a:solidFill>
            <a:srgbClr val="FFFFFF"/>
          </a:solidFill>
          <a:ln w="25400" cap="flat" cmpd="sng" algn="ctr">
            <a:solidFill>
              <a:srgbClr val="000000"/>
            </a:solidFill>
            <a:prstDash val="soli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mbria"/>
                <a:ea typeface="+mn-ea"/>
                <a:cs typeface="+mn-cs"/>
              </a:rPr>
              <a:t>m[2]</a:t>
            </a:r>
          </a:p>
        </p:txBody>
      </p:sp>
      <p:sp>
        <p:nvSpPr>
          <p:cNvPr id="76" name="Rectangle 13">
            <a:extLst>
              <a:ext uri="{FF2B5EF4-FFF2-40B4-BE49-F238E27FC236}">
                <a16:creationId xmlns:a16="http://schemas.microsoft.com/office/drawing/2014/main" id="{6436C18E-9228-424F-9505-F00D6AD342C0}"/>
              </a:ext>
            </a:extLst>
          </p:cNvPr>
          <p:cNvSpPr>
            <a:spLocks noChangeArrowheads="1"/>
          </p:cNvSpPr>
          <p:nvPr/>
        </p:nvSpPr>
        <p:spPr bwMode="auto">
          <a:xfrm>
            <a:off x="6115072" y="1973758"/>
            <a:ext cx="1524000" cy="381000"/>
          </a:xfrm>
          <a:prstGeom prst="rect">
            <a:avLst/>
          </a:prstGeom>
          <a:solidFill>
            <a:srgbClr val="FFFFFF"/>
          </a:solidFill>
          <a:ln w="25400" cap="flat" cmpd="sng" algn="ctr">
            <a:solidFill>
              <a:srgbClr val="000000"/>
            </a:solidFill>
            <a:prstDash val="soli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mbria"/>
                <a:ea typeface="+mn-ea"/>
                <a:cs typeface="+mn-cs"/>
              </a:rPr>
              <a:t>m[3] || PB</a:t>
            </a:r>
            <a:endParaRPr kumimoji="0" lang="en-US" sz="1800" b="1" i="0" u="none" strike="noStrike" kern="0" cap="none" spc="0" normalizeH="0" baseline="0" noProof="0">
              <a:ln>
                <a:noFill/>
              </a:ln>
              <a:solidFill>
                <a:srgbClr val="000000"/>
              </a:solidFill>
              <a:effectLst/>
              <a:uLnTx/>
              <a:uFillTx/>
              <a:latin typeface="Cambria"/>
              <a:ea typeface="+mn-ea"/>
              <a:cs typeface="+mn-cs"/>
            </a:endParaRPr>
          </a:p>
        </p:txBody>
      </p:sp>
      <p:grpSp>
        <p:nvGrpSpPr>
          <p:cNvPr id="77" name="Group 76">
            <a:extLst>
              <a:ext uri="{FF2B5EF4-FFF2-40B4-BE49-F238E27FC236}">
                <a16:creationId xmlns:a16="http://schemas.microsoft.com/office/drawing/2014/main" id="{CC79B19C-3110-4DF3-BD5F-1E186E216827}"/>
              </a:ext>
            </a:extLst>
          </p:cNvPr>
          <p:cNvGrpSpPr/>
          <p:nvPr/>
        </p:nvGrpSpPr>
        <p:grpSpPr>
          <a:xfrm>
            <a:off x="3219472" y="2354758"/>
            <a:ext cx="305594" cy="838995"/>
            <a:chOff x="1218406" y="2134394"/>
            <a:chExt cx="305594" cy="838994"/>
          </a:xfrm>
        </p:grpSpPr>
        <p:cxnSp>
          <p:nvCxnSpPr>
            <p:cNvPr id="78" name="Straight Connector 77">
              <a:extLst>
                <a:ext uri="{FF2B5EF4-FFF2-40B4-BE49-F238E27FC236}">
                  <a16:creationId xmlns:a16="http://schemas.microsoft.com/office/drawing/2014/main" id="{5434866A-4BA3-419B-9FE0-46CBC5245161}"/>
                </a:ext>
              </a:extLst>
            </p:cNvPr>
            <p:cNvCxnSpPr/>
            <p:nvPr/>
          </p:nvCxnSpPr>
          <p:spPr bwMode="auto">
            <a:xfrm rot="5400000">
              <a:off x="800100" y="2552700"/>
              <a:ext cx="838200" cy="1588"/>
            </a:xfrm>
            <a:prstGeom prst="line">
              <a:avLst/>
            </a:prstGeom>
            <a:solidFill>
              <a:srgbClr val="990000"/>
            </a:solidFill>
            <a:ln w="9525" cap="flat" cmpd="sng" algn="ctr">
              <a:solidFill>
                <a:srgbClr val="000000"/>
              </a:solidFill>
              <a:prstDash val="solid"/>
              <a:round/>
              <a:headEnd type="none" w="med" len="med"/>
              <a:tailEnd type="none" w="med" len="med"/>
            </a:ln>
            <a:effectLst/>
          </p:spPr>
        </p:cxnSp>
        <p:cxnSp>
          <p:nvCxnSpPr>
            <p:cNvPr id="79" name="Straight Arrow Connector 78">
              <a:extLst>
                <a:ext uri="{FF2B5EF4-FFF2-40B4-BE49-F238E27FC236}">
                  <a16:creationId xmlns:a16="http://schemas.microsoft.com/office/drawing/2014/main" id="{02A1A8F3-E3A8-4234-9C93-618A12E75EDA}"/>
                </a:ext>
              </a:extLst>
            </p:cNvPr>
            <p:cNvCxnSpPr/>
            <p:nvPr/>
          </p:nvCxnSpPr>
          <p:spPr bwMode="auto">
            <a:xfrm>
              <a:off x="1219200" y="2971800"/>
              <a:ext cx="304800" cy="1588"/>
            </a:xfrm>
            <a:prstGeom prst="straightConnector1">
              <a:avLst/>
            </a:prstGeom>
            <a:solidFill>
              <a:srgbClr val="990000"/>
            </a:solidFill>
            <a:ln w="9525" cap="flat" cmpd="sng" algn="ctr">
              <a:solidFill>
                <a:srgbClr val="000000"/>
              </a:solidFill>
              <a:prstDash val="solid"/>
              <a:round/>
              <a:headEnd type="none" w="med" len="med"/>
              <a:tailEnd type="arrow"/>
            </a:ln>
            <a:effectLst/>
          </p:spPr>
        </p:cxnSp>
      </p:grpSp>
      <p:grpSp>
        <p:nvGrpSpPr>
          <p:cNvPr id="80" name="Group 79">
            <a:extLst>
              <a:ext uri="{FF2B5EF4-FFF2-40B4-BE49-F238E27FC236}">
                <a16:creationId xmlns:a16="http://schemas.microsoft.com/office/drawing/2014/main" id="{1D07EACD-4569-421F-8C0D-640B8F472466}"/>
              </a:ext>
            </a:extLst>
          </p:cNvPr>
          <p:cNvGrpSpPr/>
          <p:nvPr/>
        </p:nvGrpSpPr>
        <p:grpSpPr>
          <a:xfrm>
            <a:off x="4895872" y="2354758"/>
            <a:ext cx="305594" cy="838995"/>
            <a:chOff x="1218406" y="2134394"/>
            <a:chExt cx="305594" cy="838994"/>
          </a:xfrm>
        </p:grpSpPr>
        <p:cxnSp>
          <p:nvCxnSpPr>
            <p:cNvPr id="81" name="Straight Connector 80">
              <a:extLst>
                <a:ext uri="{FF2B5EF4-FFF2-40B4-BE49-F238E27FC236}">
                  <a16:creationId xmlns:a16="http://schemas.microsoft.com/office/drawing/2014/main" id="{F93D1FB1-6CF1-4774-B616-D85AC9F9C5E9}"/>
                </a:ext>
              </a:extLst>
            </p:cNvPr>
            <p:cNvCxnSpPr/>
            <p:nvPr/>
          </p:nvCxnSpPr>
          <p:spPr bwMode="auto">
            <a:xfrm rot="5400000">
              <a:off x="800100" y="2552700"/>
              <a:ext cx="838200" cy="1588"/>
            </a:xfrm>
            <a:prstGeom prst="line">
              <a:avLst/>
            </a:prstGeom>
            <a:solidFill>
              <a:srgbClr val="990000"/>
            </a:solidFill>
            <a:ln w="9525" cap="flat" cmpd="sng" algn="ctr">
              <a:solidFill>
                <a:srgbClr val="000000"/>
              </a:solidFill>
              <a:prstDash val="solid"/>
              <a:round/>
              <a:headEnd type="none" w="med" len="med"/>
              <a:tailEnd type="none" w="med" len="med"/>
            </a:ln>
            <a:effectLst/>
          </p:spPr>
        </p:cxnSp>
        <p:cxnSp>
          <p:nvCxnSpPr>
            <p:cNvPr id="82" name="Straight Arrow Connector 81">
              <a:extLst>
                <a:ext uri="{FF2B5EF4-FFF2-40B4-BE49-F238E27FC236}">
                  <a16:creationId xmlns:a16="http://schemas.microsoft.com/office/drawing/2014/main" id="{AEBB1A29-4601-4AA1-BC1F-D4048C9813EB}"/>
                </a:ext>
              </a:extLst>
            </p:cNvPr>
            <p:cNvCxnSpPr/>
            <p:nvPr/>
          </p:nvCxnSpPr>
          <p:spPr bwMode="auto">
            <a:xfrm>
              <a:off x="1219200" y="2971800"/>
              <a:ext cx="304800" cy="1588"/>
            </a:xfrm>
            <a:prstGeom prst="straightConnector1">
              <a:avLst/>
            </a:prstGeom>
            <a:solidFill>
              <a:srgbClr val="990000"/>
            </a:solidFill>
            <a:ln w="9525" cap="flat" cmpd="sng" algn="ctr">
              <a:solidFill>
                <a:srgbClr val="000000"/>
              </a:solidFill>
              <a:prstDash val="solid"/>
              <a:round/>
              <a:headEnd type="none" w="med" len="med"/>
              <a:tailEnd type="arrow"/>
            </a:ln>
            <a:effectLst/>
          </p:spPr>
        </p:cxnSp>
      </p:grpSp>
      <p:grpSp>
        <p:nvGrpSpPr>
          <p:cNvPr id="83" name="Group 82">
            <a:extLst>
              <a:ext uri="{FF2B5EF4-FFF2-40B4-BE49-F238E27FC236}">
                <a16:creationId xmlns:a16="http://schemas.microsoft.com/office/drawing/2014/main" id="{C2B1CC03-7469-4B95-B8EC-02124E58C305}"/>
              </a:ext>
            </a:extLst>
          </p:cNvPr>
          <p:cNvGrpSpPr/>
          <p:nvPr/>
        </p:nvGrpSpPr>
        <p:grpSpPr>
          <a:xfrm>
            <a:off x="6496072" y="2354758"/>
            <a:ext cx="305594" cy="838995"/>
            <a:chOff x="1218406" y="2134394"/>
            <a:chExt cx="305594" cy="838994"/>
          </a:xfrm>
        </p:grpSpPr>
        <p:cxnSp>
          <p:nvCxnSpPr>
            <p:cNvPr id="84" name="Straight Connector 83">
              <a:extLst>
                <a:ext uri="{FF2B5EF4-FFF2-40B4-BE49-F238E27FC236}">
                  <a16:creationId xmlns:a16="http://schemas.microsoft.com/office/drawing/2014/main" id="{FDADE0B7-C444-4789-A792-36047A0A4C73}"/>
                </a:ext>
              </a:extLst>
            </p:cNvPr>
            <p:cNvCxnSpPr/>
            <p:nvPr/>
          </p:nvCxnSpPr>
          <p:spPr bwMode="auto">
            <a:xfrm rot="5400000">
              <a:off x="800100" y="2552700"/>
              <a:ext cx="838200" cy="1588"/>
            </a:xfrm>
            <a:prstGeom prst="line">
              <a:avLst/>
            </a:prstGeom>
            <a:solidFill>
              <a:srgbClr val="990000"/>
            </a:solidFill>
            <a:ln w="9525" cap="flat" cmpd="sng" algn="ctr">
              <a:solidFill>
                <a:srgbClr val="000000"/>
              </a:solidFill>
              <a:prstDash val="solid"/>
              <a:round/>
              <a:headEnd type="none" w="med" len="med"/>
              <a:tailEnd type="none" w="med" len="med"/>
            </a:ln>
            <a:effectLst/>
          </p:spPr>
        </p:cxnSp>
        <p:cxnSp>
          <p:nvCxnSpPr>
            <p:cNvPr id="85" name="Straight Arrow Connector 84">
              <a:extLst>
                <a:ext uri="{FF2B5EF4-FFF2-40B4-BE49-F238E27FC236}">
                  <a16:creationId xmlns:a16="http://schemas.microsoft.com/office/drawing/2014/main" id="{EEC868B3-960D-4AC8-A618-18F1A3FA3845}"/>
                </a:ext>
              </a:extLst>
            </p:cNvPr>
            <p:cNvCxnSpPr/>
            <p:nvPr/>
          </p:nvCxnSpPr>
          <p:spPr bwMode="auto">
            <a:xfrm>
              <a:off x="1219200" y="2971800"/>
              <a:ext cx="304800" cy="1588"/>
            </a:xfrm>
            <a:prstGeom prst="straightConnector1">
              <a:avLst/>
            </a:prstGeom>
            <a:solidFill>
              <a:srgbClr val="990000"/>
            </a:solidFill>
            <a:ln w="9525" cap="flat" cmpd="sng" algn="ctr">
              <a:solidFill>
                <a:srgbClr val="000000"/>
              </a:solidFill>
              <a:prstDash val="solid"/>
              <a:round/>
              <a:headEnd type="none" w="med" len="med"/>
              <a:tailEnd type="arrow"/>
            </a:ln>
            <a:effectLst/>
          </p:spPr>
        </p:cxnSp>
      </p:grpSp>
      <p:cxnSp>
        <p:nvCxnSpPr>
          <p:cNvPr id="86" name="Straight Arrow Connector 85">
            <a:extLst>
              <a:ext uri="{FF2B5EF4-FFF2-40B4-BE49-F238E27FC236}">
                <a16:creationId xmlns:a16="http://schemas.microsoft.com/office/drawing/2014/main" id="{FA154E46-8608-43FD-8659-BECAC644DF96}"/>
              </a:ext>
            </a:extLst>
          </p:cNvPr>
          <p:cNvCxnSpPr/>
          <p:nvPr/>
        </p:nvCxnSpPr>
        <p:spPr bwMode="auto">
          <a:xfrm>
            <a:off x="2762272" y="3465803"/>
            <a:ext cx="762000" cy="1588"/>
          </a:xfrm>
          <a:prstGeom prst="straightConnector1">
            <a:avLst/>
          </a:prstGeom>
          <a:solidFill>
            <a:srgbClr val="990000"/>
          </a:solidFill>
          <a:ln w="9525" cap="flat" cmpd="sng" algn="ctr">
            <a:solidFill>
              <a:srgbClr val="000000"/>
            </a:solidFill>
            <a:prstDash val="solid"/>
            <a:round/>
            <a:headEnd type="none" w="med" len="med"/>
            <a:tailEnd type="arrow"/>
          </a:ln>
          <a:effectLst/>
        </p:spPr>
      </p:cxnSp>
      <p:cxnSp>
        <p:nvCxnSpPr>
          <p:cNvPr id="87" name="Straight Arrow Connector 86">
            <a:extLst>
              <a:ext uri="{FF2B5EF4-FFF2-40B4-BE49-F238E27FC236}">
                <a16:creationId xmlns:a16="http://schemas.microsoft.com/office/drawing/2014/main" id="{70313D8E-B590-4923-94F6-2F11CAC0DBF7}"/>
              </a:ext>
            </a:extLst>
          </p:cNvPr>
          <p:cNvCxnSpPr/>
          <p:nvPr/>
        </p:nvCxnSpPr>
        <p:spPr bwMode="auto">
          <a:xfrm>
            <a:off x="4438672" y="3465803"/>
            <a:ext cx="762000" cy="1588"/>
          </a:xfrm>
          <a:prstGeom prst="straightConnector1">
            <a:avLst/>
          </a:prstGeom>
          <a:solidFill>
            <a:srgbClr val="990000"/>
          </a:solidFill>
          <a:ln w="9525" cap="flat" cmpd="sng" algn="ctr">
            <a:solidFill>
              <a:srgbClr val="000000"/>
            </a:solidFill>
            <a:prstDash val="solid"/>
            <a:round/>
            <a:headEnd type="none" w="med" len="med"/>
            <a:tailEnd type="arrow"/>
          </a:ln>
          <a:effectLst/>
        </p:spPr>
      </p:cxnSp>
      <p:cxnSp>
        <p:nvCxnSpPr>
          <p:cNvPr id="88" name="Straight Arrow Connector 87">
            <a:extLst>
              <a:ext uri="{FF2B5EF4-FFF2-40B4-BE49-F238E27FC236}">
                <a16:creationId xmlns:a16="http://schemas.microsoft.com/office/drawing/2014/main" id="{8C3DAF44-3A18-4E1E-8B47-6C56108F4245}"/>
              </a:ext>
            </a:extLst>
          </p:cNvPr>
          <p:cNvCxnSpPr/>
          <p:nvPr/>
        </p:nvCxnSpPr>
        <p:spPr bwMode="auto">
          <a:xfrm>
            <a:off x="6115072" y="3496171"/>
            <a:ext cx="685800" cy="1588"/>
          </a:xfrm>
          <a:prstGeom prst="straightConnector1">
            <a:avLst/>
          </a:prstGeom>
          <a:solidFill>
            <a:srgbClr val="990000"/>
          </a:solidFill>
          <a:ln w="9525" cap="flat" cmpd="sng" algn="ctr">
            <a:solidFill>
              <a:srgbClr val="000000"/>
            </a:solidFill>
            <a:prstDash val="solid"/>
            <a:round/>
            <a:headEnd type="none" w="med" len="med"/>
            <a:tailEnd type="arrow"/>
          </a:ln>
          <a:effectLst/>
        </p:spPr>
      </p:cxnSp>
      <p:sp>
        <p:nvSpPr>
          <p:cNvPr id="90" name="TextBox 89">
            <a:extLst>
              <a:ext uri="{FF2B5EF4-FFF2-40B4-BE49-F238E27FC236}">
                <a16:creationId xmlns:a16="http://schemas.microsoft.com/office/drawing/2014/main" id="{D057102E-4032-4CC2-812F-0A8D7FBE97C0}"/>
              </a:ext>
            </a:extLst>
          </p:cNvPr>
          <p:cNvSpPr txBox="1"/>
          <p:nvPr/>
        </p:nvSpPr>
        <p:spPr>
          <a:xfrm>
            <a:off x="2921508" y="3457279"/>
            <a:ext cx="437940" cy="461665"/>
          </a:xfrm>
          <a:prstGeom prst="rect">
            <a:avLst/>
          </a:prstGeom>
          <a:noFill/>
        </p:spPr>
        <p:txBody>
          <a:bodyPr wrap="none" rtlCol="0">
            <a:spAutoFit/>
          </a:bodyPr>
          <a:lstStyle/>
          <a:p>
            <a:r>
              <a:rPr lang="en-US" sz="2400">
                <a:solidFill>
                  <a:srgbClr val="000000"/>
                </a:solidFill>
                <a:latin typeface="Cambria"/>
              </a:rPr>
              <a:t>z</a:t>
            </a:r>
            <a:r>
              <a:rPr lang="en-US" sz="2400" baseline="-25000">
                <a:solidFill>
                  <a:srgbClr val="000000"/>
                </a:solidFill>
                <a:latin typeface="Cambria"/>
              </a:rPr>
              <a:t>0</a:t>
            </a:r>
          </a:p>
        </p:txBody>
      </p:sp>
      <p:sp>
        <p:nvSpPr>
          <p:cNvPr id="91" name="TextBox 90">
            <a:extLst>
              <a:ext uri="{FF2B5EF4-FFF2-40B4-BE49-F238E27FC236}">
                <a16:creationId xmlns:a16="http://schemas.microsoft.com/office/drawing/2014/main" id="{C8FCC83E-F1CC-4B60-95A6-B857A632613B}"/>
              </a:ext>
            </a:extLst>
          </p:cNvPr>
          <p:cNvSpPr txBox="1"/>
          <p:nvPr/>
        </p:nvSpPr>
        <p:spPr>
          <a:xfrm>
            <a:off x="4597908" y="3457279"/>
            <a:ext cx="437940" cy="461665"/>
          </a:xfrm>
          <a:prstGeom prst="rect">
            <a:avLst/>
          </a:prstGeom>
          <a:noFill/>
        </p:spPr>
        <p:txBody>
          <a:bodyPr wrap="none" rtlCol="0">
            <a:spAutoFit/>
          </a:bodyPr>
          <a:lstStyle/>
          <a:p>
            <a:r>
              <a:rPr lang="en-US" sz="2400">
                <a:solidFill>
                  <a:srgbClr val="000000"/>
                </a:solidFill>
                <a:latin typeface="Cambria"/>
              </a:rPr>
              <a:t>z</a:t>
            </a:r>
            <a:r>
              <a:rPr lang="en-US" sz="2400" baseline="-25000">
                <a:solidFill>
                  <a:srgbClr val="000000"/>
                </a:solidFill>
                <a:latin typeface="Cambria"/>
              </a:rPr>
              <a:t>1</a:t>
            </a:r>
          </a:p>
        </p:txBody>
      </p:sp>
      <p:sp>
        <p:nvSpPr>
          <p:cNvPr id="92" name="TextBox 91">
            <a:extLst>
              <a:ext uri="{FF2B5EF4-FFF2-40B4-BE49-F238E27FC236}">
                <a16:creationId xmlns:a16="http://schemas.microsoft.com/office/drawing/2014/main" id="{720E291B-E600-4FE4-A9D5-5555A5DDA350}"/>
              </a:ext>
            </a:extLst>
          </p:cNvPr>
          <p:cNvSpPr txBox="1"/>
          <p:nvPr/>
        </p:nvSpPr>
        <p:spPr>
          <a:xfrm>
            <a:off x="6274308" y="3457279"/>
            <a:ext cx="437940" cy="461665"/>
          </a:xfrm>
          <a:prstGeom prst="rect">
            <a:avLst/>
          </a:prstGeom>
          <a:noFill/>
        </p:spPr>
        <p:txBody>
          <a:bodyPr wrap="none" rtlCol="0">
            <a:spAutoFit/>
          </a:bodyPr>
          <a:lstStyle/>
          <a:p>
            <a:r>
              <a:rPr lang="en-US" sz="2400">
                <a:solidFill>
                  <a:srgbClr val="000000"/>
                </a:solidFill>
                <a:latin typeface="Cambria"/>
              </a:rPr>
              <a:t>z</a:t>
            </a:r>
            <a:r>
              <a:rPr lang="en-US" sz="2400" baseline="-25000">
                <a:solidFill>
                  <a:srgbClr val="000000"/>
                </a:solidFill>
                <a:latin typeface="Cambria"/>
              </a:rPr>
              <a:t>2</a:t>
            </a:r>
          </a:p>
        </p:txBody>
      </p:sp>
      <p:sp>
        <p:nvSpPr>
          <p:cNvPr id="93" name="TextBox 92">
            <a:extLst>
              <a:ext uri="{FF2B5EF4-FFF2-40B4-BE49-F238E27FC236}">
                <a16:creationId xmlns:a16="http://schemas.microsoft.com/office/drawing/2014/main" id="{FDEFE1BE-B674-4596-A29F-FD968ADCA049}"/>
              </a:ext>
            </a:extLst>
          </p:cNvPr>
          <p:cNvSpPr txBox="1"/>
          <p:nvPr/>
        </p:nvSpPr>
        <p:spPr>
          <a:xfrm>
            <a:off x="8077397" y="3343124"/>
            <a:ext cx="437940" cy="461665"/>
          </a:xfrm>
          <a:prstGeom prst="rect">
            <a:avLst/>
          </a:prstGeom>
          <a:noFill/>
        </p:spPr>
        <p:txBody>
          <a:bodyPr wrap="none" rtlCol="0">
            <a:spAutoFit/>
          </a:bodyPr>
          <a:lstStyle/>
          <a:p>
            <a:r>
              <a:rPr lang="en-US" sz="2400">
                <a:solidFill>
                  <a:srgbClr val="000000"/>
                </a:solidFill>
                <a:latin typeface="Cambria"/>
              </a:rPr>
              <a:t>z</a:t>
            </a:r>
            <a:r>
              <a:rPr lang="en-US" sz="2400" baseline="-25000">
                <a:solidFill>
                  <a:srgbClr val="000000"/>
                </a:solidFill>
                <a:latin typeface="Cambria"/>
              </a:rPr>
              <a:t>3</a:t>
            </a:r>
          </a:p>
        </p:txBody>
      </p:sp>
      <p:sp>
        <p:nvSpPr>
          <p:cNvPr id="94" name="Trapezoid 93">
            <a:extLst>
              <a:ext uri="{FF2B5EF4-FFF2-40B4-BE49-F238E27FC236}">
                <a16:creationId xmlns:a16="http://schemas.microsoft.com/office/drawing/2014/main" id="{FBB1B713-1C1F-4778-8EB4-7EBEAAEAD974}"/>
              </a:ext>
            </a:extLst>
          </p:cNvPr>
          <p:cNvSpPr/>
          <p:nvPr/>
        </p:nvSpPr>
        <p:spPr>
          <a:xfrm rot="5400000">
            <a:off x="3634379" y="2915675"/>
            <a:ext cx="859366" cy="1066800"/>
          </a:xfrm>
          <a:prstGeom prst="trapezoid">
            <a:avLst/>
          </a:prstGeom>
          <a:solidFill>
            <a:srgbClr val="FFFFFF"/>
          </a:solidFill>
          <a:ln w="25400" cap="flat" cmpd="sng" algn="ctr">
            <a:solidFill>
              <a:srgbClr val="00709E"/>
            </a:solidFill>
            <a:prstDash val="solid"/>
          </a:ln>
          <a:effectLst/>
        </p:spPr>
        <p:txBody>
          <a:bodyPr vert="vert270" wrap="square" lIns="0" tIns="0" rIns="0" bIns="0" rtlCol="0" anchor="ctr" anchorCtr="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rgbClr val="000000"/>
                </a:solidFill>
                <a:effectLst/>
                <a:uLnTx/>
                <a:uFillTx/>
                <a:latin typeface="Cambria"/>
                <a:ea typeface="+mn-ea"/>
                <a:cs typeface="+mn-cs"/>
              </a:rPr>
              <a:t>C</a:t>
            </a:r>
          </a:p>
        </p:txBody>
      </p:sp>
      <p:sp>
        <p:nvSpPr>
          <p:cNvPr id="95" name="Trapezoid 94">
            <a:extLst>
              <a:ext uri="{FF2B5EF4-FFF2-40B4-BE49-F238E27FC236}">
                <a16:creationId xmlns:a16="http://schemas.microsoft.com/office/drawing/2014/main" id="{30F46EE9-17D6-47B9-952C-EA34941E8FAD}"/>
              </a:ext>
            </a:extLst>
          </p:cNvPr>
          <p:cNvSpPr/>
          <p:nvPr/>
        </p:nvSpPr>
        <p:spPr>
          <a:xfrm rot="5400000">
            <a:off x="5310779" y="2877792"/>
            <a:ext cx="859366" cy="1066800"/>
          </a:xfrm>
          <a:prstGeom prst="trapezoid">
            <a:avLst/>
          </a:prstGeom>
          <a:solidFill>
            <a:srgbClr val="FFFFFF"/>
          </a:solidFill>
          <a:ln w="25400" cap="flat" cmpd="sng" algn="ctr">
            <a:solidFill>
              <a:srgbClr val="00709E"/>
            </a:solidFill>
            <a:prstDash val="solid"/>
          </a:ln>
          <a:effectLst/>
        </p:spPr>
        <p:txBody>
          <a:bodyPr vert="vert270" wrap="square" lIns="0" tIns="0" rIns="0" bIns="0" rtlCol="0" anchor="ctr" anchorCtr="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rgbClr val="000000"/>
                </a:solidFill>
                <a:effectLst/>
                <a:uLnTx/>
                <a:uFillTx/>
                <a:latin typeface="Cambria"/>
                <a:ea typeface="+mn-ea"/>
                <a:cs typeface="+mn-cs"/>
              </a:rPr>
              <a:t>C</a:t>
            </a:r>
          </a:p>
        </p:txBody>
      </p:sp>
      <p:sp>
        <p:nvSpPr>
          <p:cNvPr id="96" name="Trapezoid 95">
            <a:extLst>
              <a:ext uri="{FF2B5EF4-FFF2-40B4-BE49-F238E27FC236}">
                <a16:creationId xmlns:a16="http://schemas.microsoft.com/office/drawing/2014/main" id="{1E8115A2-439A-4815-83ED-E0F47004FE82}"/>
              </a:ext>
            </a:extLst>
          </p:cNvPr>
          <p:cNvSpPr/>
          <p:nvPr/>
        </p:nvSpPr>
        <p:spPr>
          <a:xfrm rot="5400000">
            <a:off x="6887600" y="4312410"/>
            <a:ext cx="859366" cy="1066800"/>
          </a:xfrm>
          <a:prstGeom prst="trapezoid">
            <a:avLst/>
          </a:prstGeom>
          <a:solidFill>
            <a:srgbClr val="FFFFFF"/>
          </a:solidFill>
          <a:ln w="25400" cap="flat" cmpd="sng" algn="ctr">
            <a:solidFill>
              <a:srgbClr val="00709E"/>
            </a:solidFill>
            <a:prstDash val="solid"/>
          </a:ln>
          <a:effectLst/>
        </p:spPr>
        <p:txBody>
          <a:bodyPr vert="vert270" wrap="square" lIns="0" tIns="0" rIns="0" bIns="0" rtlCol="0" anchor="ctr" anchorCtr="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rgbClr val="000000"/>
                </a:solidFill>
                <a:effectLst/>
                <a:uLnTx/>
                <a:uFillTx/>
                <a:latin typeface="Cambria"/>
                <a:ea typeface="+mn-ea"/>
                <a:cs typeface="+mn-cs"/>
              </a:rPr>
              <a:t>C</a:t>
            </a:r>
          </a:p>
        </p:txBody>
      </p:sp>
      <p:cxnSp>
        <p:nvCxnSpPr>
          <p:cNvPr id="97" name="Straight Arrow Connector 96">
            <a:extLst>
              <a:ext uri="{FF2B5EF4-FFF2-40B4-BE49-F238E27FC236}">
                <a16:creationId xmlns:a16="http://schemas.microsoft.com/office/drawing/2014/main" id="{90836BE6-50BF-47E9-9894-E7DFFF4A68D5}"/>
              </a:ext>
            </a:extLst>
          </p:cNvPr>
          <p:cNvCxnSpPr/>
          <p:nvPr/>
        </p:nvCxnSpPr>
        <p:spPr bwMode="auto">
          <a:xfrm>
            <a:off x="6288583" y="5020170"/>
            <a:ext cx="513083" cy="1588"/>
          </a:xfrm>
          <a:prstGeom prst="straightConnector1">
            <a:avLst/>
          </a:prstGeom>
          <a:solidFill>
            <a:srgbClr val="990000"/>
          </a:solidFill>
          <a:ln w="9525" cap="flat" cmpd="sng" algn="ctr">
            <a:solidFill>
              <a:srgbClr val="000000"/>
            </a:solidFill>
            <a:prstDash val="solid"/>
            <a:round/>
            <a:headEnd type="none" w="med" len="med"/>
            <a:tailEnd type="arrow"/>
          </a:ln>
          <a:effectLst/>
        </p:spPr>
      </p:cxnSp>
      <p:sp>
        <p:nvSpPr>
          <p:cNvPr id="98" name="Trapezoid 97">
            <a:extLst>
              <a:ext uri="{FF2B5EF4-FFF2-40B4-BE49-F238E27FC236}">
                <a16:creationId xmlns:a16="http://schemas.microsoft.com/office/drawing/2014/main" id="{B90371E5-E6CE-408F-AF0F-7D3F207B04EE}"/>
              </a:ext>
            </a:extLst>
          </p:cNvPr>
          <p:cNvSpPr/>
          <p:nvPr/>
        </p:nvSpPr>
        <p:spPr>
          <a:xfrm rot="5400000">
            <a:off x="6910979" y="2941389"/>
            <a:ext cx="859366" cy="1066800"/>
          </a:xfrm>
          <a:prstGeom prst="trapezoid">
            <a:avLst/>
          </a:prstGeom>
          <a:solidFill>
            <a:srgbClr val="FFFFFF"/>
          </a:solidFill>
          <a:ln w="25400" cap="flat" cmpd="sng" algn="ctr">
            <a:solidFill>
              <a:srgbClr val="00709E"/>
            </a:solidFill>
            <a:prstDash val="solid"/>
          </a:ln>
          <a:effectLst/>
        </p:spPr>
        <p:txBody>
          <a:bodyPr vert="vert270" wrap="square" lIns="0" tIns="0" rIns="0" bIns="0" rtlCol="0" anchor="ctr" anchorCtr="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rgbClr val="000000"/>
                </a:solidFill>
                <a:effectLst/>
                <a:uLnTx/>
                <a:uFillTx/>
                <a:latin typeface="Cambria"/>
                <a:ea typeface="+mn-ea"/>
                <a:cs typeface="+mn-cs"/>
              </a:rPr>
              <a:t>C</a:t>
            </a:r>
          </a:p>
        </p:txBody>
      </p:sp>
      <p:sp>
        <p:nvSpPr>
          <p:cNvPr id="99" name="TextBox 98">
            <a:extLst>
              <a:ext uri="{FF2B5EF4-FFF2-40B4-BE49-F238E27FC236}">
                <a16:creationId xmlns:a16="http://schemas.microsoft.com/office/drawing/2014/main" id="{16ED32E3-4352-4026-90D2-003B45A78467}"/>
              </a:ext>
            </a:extLst>
          </p:cNvPr>
          <p:cNvSpPr txBox="1"/>
          <p:nvPr/>
        </p:nvSpPr>
        <p:spPr>
          <a:xfrm>
            <a:off x="3683062" y="5021758"/>
            <a:ext cx="285535" cy="369332"/>
          </a:xfrm>
          <a:prstGeom prst="rect">
            <a:avLst/>
          </a:prstGeom>
          <a:noFill/>
        </p:spPr>
        <p:txBody>
          <a:bodyPr wrap="none" lIns="0" tIns="0" rIns="0" bIns="0" rtlCol="0" anchor="t" anchorCtr="0">
            <a:spAutoFit/>
          </a:bodyPr>
          <a:lstStyle/>
          <a:p>
            <a:r>
              <a:rPr lang="en-US" sz="2400">
                <a:solidFill>
                  <a:srgbClr val="000000"/>
                </a:solidFill>
                <a:latin typeface="Cambria"/>
              </a:rPr>
              <a:t>IV</a:t>
            </a:r>
          </a:p>
        </p:txBody>
      </p:sp>
      <p:grpSp>
        <p:nvGrpSpPr>
          <p:cNvPr id="100" name="Group 99">
            <a:extLst>
              <a:ext uri="{FF2B5EF4-FFF2-40B4-BE49-F238E27FC236}">
                <a16:creationId xmlns:a16="http://schemas.microsoft.com/office/drawing/2014/main" id="{0D7E7077-FE8F-4DC1-9C8E-2108B6801F76}"/>
              </a:ext>
            </a:extLst>
          </p:cNvPr>
          <p:cNvGrpSpPr/>
          <p:nvPr/>
        </p:nvGrpSpPr>
        <p:grpSpPr>
          <a:xfrm>
            <a:off x="177862" y="1973758"/>
            <a:ext cx="6096000" cy="3477830"/>
            <a:chOff x="0" y="1295400"/>
            <a:chExt cx="6096000" cy="3477830"/>
          </a:xfrm>
        </p:grpSpPr>
        <p:sp>
          <p:nvSpPr>
            <p:cNvPr id="101" name="Rectangle 10">
              <a:extLst>
                <a:ext uri="{FF2B5EF4-FFF2-40B4-BE49-F238E27FC236}">
                  <a16:creationId xmlns:a16="http://schemas.microsoft.com/office/drawing/2014/main" id="{922FF7E8-7213-4C55-B23F-E45FAFBBE7CD}"/>
                </a:ext>
              </a:extLst>
            </p:cNvPr>
            <p:cNvSpPr>
              <a:spLocks noChangeArrowheads="1"/>
            </p:cNvSpPr>
            <p:nvPr/>
          </p:nvSpPr>
          <p:spPr bwMode="auto">
            <a:xfrm>
              <a:off x="1176814" y="1295400"/>
              <a:ext cx="1524000" cy="381000"/>
            </a:xfrm>
            <a:prstGeom prst="rect">
              <a:avLst/>
            </a:prstGeom>
            <a:solidFill>
              <a:srgbClr val="FFFFFF"/>
            </a:solidFill>
            <a:ln w="25400" cap="flat" cmpd="sng" algn="ctr">
              <a:solidFill>
                <a:srgbClr val="000000"/>
              </a:solidFill>
              <a:prstDash val="soli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mbria"/>
                  <a:ea typeface="+mn-ea"/>
                  <a:cs typeface="+mn-cs"/>
                </a:rPr>
                <a:t>k </a:t>
              </a:r>
              <a:r>
                <a:rPr kumimoji="0" lang="en-US" sz="1800" b="0" i="0" u="none" strike="noStrike" kern="0" cap="none" spc="0" normalizeH="0" baseline="0" noProof="0">
                  <a:ln>
                    <a:noFill/>
                  </a:ln>
                  <a:solidFill>
                    <a:srgbClr val="000000"/>
                  </a:solidFill>
                  <a:effectLst/>
                  <a:uLnTx/>
                  <a:uFillTx/>
                  <a:latin typeface="Cambria"/>
                  <a:ea typeface="+mn-ea"/>
                  <a:cs typeface="Cambria"/>
                </a:rPr>
                <a:t>⨁</a:t>
              </a:r>
              <a:r>
                <a:rPr kumimoji="0" lang="en-US" sz="1800" b="0" i="0" u="none" strike="noStrike" kern="0" cap="none" spc="0" normalizeH="0" baseline="0" noProof="0">
                  <a:ln>
                    <a:noFill/>
                  </a:ln>
                  <a:solidFill>
                    <a:srgbClr val="000000"/>
                  </a:solidFill>
                  <a:effectLst/>
                  <a:uLnTx/>
                  <a:uFillTx/>
                  <a:latin typeface="Cambria"/>
                  <a:ea typeface="+mn-ea"/>
                  <a:cs typeface="+mn-cs"/>
                </a:rPr>
                <a:t> </a:t>
              </a:r>
              <a:r>
                <a:rPr kumimoji="0" lang="en-US" sz="1800" b="0" i="0" u="none" strike="noStrike" kern="0" cap="none" spc="0" normalizeH="0" baseline="0" noProof="0" err="1">
                  <a:ln>
                    <a:noFill/>
                  </a:ln>
                  <a:solidFill>
                    <a:srgbClr val="000000"/>
                  </a:solidFill>
                  <a:effectLst/>
                  <a:uLnTx/>
                  <a:uFillTx/>
                  <a:latin typeface="Cambria"/>
                  <a:ea typeface="+mn-ea"/>
                  <a:cs typeface="+mn-cs"/>
                </a:rPr>
                <a:t>ipad</a:t>
              </a:r>
              <a:endParaRPr kumimoji="0" lang="en-US" sz="1800" b="0" i="0" u="none" strike="noStrike" kern="0" cap="none" spc="0" normalizeH="0" baseline="0" noProof="0">
                <a:ln>
                  <a:noFill/>
                </a:ln>
                <a:solidFill>
                  <a:srgbClr val="000000"/>
                </a:solidFill>
                <a:effectLst/>
                <a:uLnTx/>
                <a:uFillTx/>
                <a:latin typeface="Cambria"/>
                <a:ea typeface="+mn-ea"/>
                <a:cs typeface="+mn-cs"/>
              </a:endParaRPr>
            </a:p>
          </p:txBody>
        </p:sp>
        <p:grpSp>
          <p:nvGrpSpPr>
            <p:cNvPr id="102" name="Group 101">
              <a:extLst>
                <a:ext uri="{FF2B5EF4-FFF2-40B4-BE49-F238E27FC236}">
                  <a16:creationId xmlns:a16="http://schemas.microsoft.com/office/drawing/2014/main" id="{03CD24DB-E024-44CE-87C8-120F2522C953}"/>
                </a:ext>
              </a:extLst>
            </p:cNvPr>
            <p:cNvGrpSpPr/>
            <p:nvPr/>
          </p:nvGrpSpPr>
          <p:grpSpPr>
            <a:xfrm>
              <a:off x="0" y="2572434"/>
              <a:ext cx="1710214" cy="646331"/>
              <a:chOff x="-262414" y="3152543"/>
              <a:chExt cx="1710214" cy="646332"/>
            </a:xfrm>
          </p:grpSpPr>
          <p:cxnSp>
            <p:nvCxnSpPr>
              <p:cNvPr id="111" name="Straight Arrow Connector 110">
                <a:extLst>
                  <a:ext uri="{FF2B5EF4-FFF2-40B4-BE49-F238E27FC236}">
                    <a16:creationId xmlns:a16="http://schemas.microsoft.com/office/drawing/2014/main" id="{070A14D7-4156-494B-B3BC-B1B016175E8E}"/>
                  </a:ext>
                </a:extLst>
              </p:cNvPr>
              <p:cNvCxnSpPr/>
              <p:nvPr/>
            </p:nvCxnSpPr>
            <p:spPr bwMode="auto">
              <a:xfrm>
                <a:off x="304800" y="3364468"/>
                <a:ext cx="1143000" cy="1588"/>
              </a:xfrm>
              <a:prstGeom prst="straightConnector1">
                <a:avLst/>
              </a:prstGeom>
              <a:solidFill>
                <a:srgbClr val="990000"/>
              </a:solidFill>
              <a:ln w="9525" cap="flat" cmpd="sng" algn="ctr">
                <a:solidFill>
                  <a:srgbClr val="000000"/>
                </a:solidFill>
                <a:prstDash val="solid"/>
                <a:round/>
                <a:headEnd type="none" w="med" len="med"/>
                <a:tailEnd type="arrow"/>
              </a:ln>
              <a:effectLst/>
            </p:spPr>
          </p:cxnSp>
          <p:sp>
            <p:nvSpPr>
              <p:cNvPr id="112" name="TextBox 111">
                <a:extLst>
                  <a:ext uri="{FF2B5EF4-FFF2-40B4-BE49-F238E27FC236}">
                    <a16:creationId xmlns:a16="http://schemas.microsoft.com/office/drawing/2014/main" id="{33EFD338-0639-44A2-B560-F8BB3660640E}"/>
                  </a:ext>
                </a:extLst>
              </p:cNvPr>
              <p:cNvSpPr txBox="1"/>
              <p:nvPr/>
            </p:nvSpPr>
            <p:spPr>
              <a:xfrm>
                <a:off x="-262414" y="3152543"/>
                <a:ext cx="847182" cy="6463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mbria"/>
                  </a:rPr>
                  <a:t>IV</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mbria"/>
                  </a:rPr>
                  <a:t>(fixed)</a:t>
                </a:r>
              </a:p>
            </p:txBody>
          </p:sp>
        </p:grpSp>
        <p:grpSp>
          <p:nvGrpSpPr>
            <p:cNvPr id="103" name="Group 102">
              <a:extLst>
                <a:ext uri="{FF2B5EF4-FFF2-40B4-BE49-F238E27FC236}">
                  <a16:creationId xmlns:a16="http://schemas.microsoft.com/office/drawing/2014/main" id="{4E393BF8-E122-4D7F-B320-1EA799866865}"/>
                </a:ext>
              </a:extLst>
            </p:cNvPr>
            <p:cNvGrpSpPr/>
            <p:nvPr/>
          </p:nvGrpSpPr>
          <p:grpSpPr>
            <a:xfrm>
              <a:off x="1364416" y="1677193"/>
              <a:ext cx="305594" cy="838995"/>
              <a:chOff x="1218406" y="2134394"/>
              <a:chExt cx="305594" cy="838994"/>
            </a:xfrm>
          </p:grpSpPr>
          <p:cxnSp>
            <p:nvCxnSpPr>
              <p:cNvPr id="109" name="Straight Connector 108">
                <a:extLst>
                  <a:ext uri="{FF2B5EF4-FFF2-40B4-BE49-F238E27FC236}">
                    <a16:creationId xmlns:a16="http://schemas.microsoft.com/office/drawing/2014/main" id="{BEFD1E90-89BD-4515-9D13-02585FE4E6BA}"/>
                  </a:ext>
                </a:extLst>
              </p:cNvPr>
              <p:cNvCxnSpPr/>
              <p:nvPr/>
            </p:nvCxnSpPr>
            <p:spPr bwMode="auto">
              <a:xfrm rot="5400000">
                <a:off x="800100" y="2552700"/>
                <a:ext cx="838200" cy="1588"/>
              </a:xfrm>
              <a:prstGeom prst="line">
                <a:avLst/>
              </a:prstGeom>
              <a:solidFill>
                <a:srgbClr val="990000"/>
              </a:solidFill>
              <a:ln w="9525" cap="flat" cmpd="sng" algn="ctr">
                <a:solidFill>
                  <a:srgbClr val="000000"/>
                </a:solidFill>
                <a:prstDash val="solid"/>
                <a:round/>
                <a:headEnd type="none" w="med" len="med"/>
                <a:tailEnd type="none" w="med" len="med"/>
              </a:ln>
              <a:effectLst/>
            </p:spPr>
          </p:cxnSp>
          <p:cxnSp>
            <p:nvCxnSpPr>
              <p:cNvPr id="110" name="Straight Arrow Connector 109">
                <a:extLst>
                  <a:ext uri="{FF2B5EF4-FFF2-40B4-BE49-F238E27FC236}">
                    <a16:creationId xmlns:a16="http://schemas.microsoft.com/office/drawing/2014/main" id="{730398A2-E7B3-454F-A5A3-9BD79CE8C022}"/>
                  </a:ext>
                </a:extLst>
              </p:cNvPr>
              <p:cNvCxnSpPr/>
              <p:nvPr/>
            </p:nvCxnSpPr>
            <p:spPr bwMode="auto">
              <a:xfrm>
                <a:off x="1219200" y="2971800"/>
                <a:ext cx="304800" cy="1588"/>
              </a:xfrm>
              <a:prstGeom prst="straightConnector1">
                <a:avLst/>
              </a:prstGeom>
              <a:solidFill>
                <a:srgbClr val="990000"/>
              </a:solidFill>
              <a:ln w="9525" cap="flat" cmpd="sng" algn="ctr">
                <a:solidFill>
                  <a:srgbClr val="000000"/>
                </a:solidFill>
                <a:prstDash val="solid"/>
                <a:round/>
                <a:headEnd type="none" w="med" len="med"/>
                <a:tailEnd type="arrow"/>
              </a:ln>
              <a:effectLst/>
            </p:spPr>
          </p:cxnSp>
        </p:grpSp>
        <p:sp>
          <p:nvSpPr>
            <p:cNvPr id="104" name="Trapezoid 103">
              <a:extLst>
                <a:ext uri="{FF2B5EF4-FFF2-40B4-BE49-F238E27FC236}">
                  <a16:creationId xmlns:a16="http://schemas.microsoft.com/office/drawing/2014/main" id="{C790246D-AB02-4F2A-8850-98DF2795CE21}"/>
                </a:ext>
              </a:extLst>
            </p:cNvPr>
            <p:cNvSpPr/>
            <p:nvPr/>
          </p:nvSpPr>
          <p:spPr>
            <a:xfrm rot="5400000">
              <a:off x="1780563" y="2199434"/>
              <a:ext cx="859366" cy="1066800"/>
            </a:xfrm>
            <a:prstGeom prst="trapezoid">
              <a:avLst/>
            </a:prstGeom>
            <a:solidFill>
              <a:srgbClr val="FFFFFF"/>
            </a:solidFill>
            <a:ln w="25400" cap="flat" cmpd="sng" algn="ctr">
              <a:solidFill>
                <a:srgbClr val="00709E"/>
              </a:solidFill>
              <a:prstDash val="solid"/>
            </a:ln>
            <a:effectLst/>
          </p:spPr>
          <p:txBody>
            <a:bodyPr vert="vert270" wrap="square" lIns="0" tIns="0" rIns="0" bIns="0" rtlCol="0" anchor="ctr" anchorCtr="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rgbClr val="000000"/>
                  </a:solidFill>
                  <a:effectLst/>
                  <a:uLnTx/>
                  <a:uFillTx/>
                  <a:latin typeface="Cambria"/>
                  <a:ea typeface="+mn-ea"/>
                  <a:cs typeface="+mn-cs"/>
                </a:rPr>
                <a:t>C</a:t>
              </a:r>
            </a:p>
          </p:txBody>
        </p:sp>
        <p:sp>
          <p:nvSpPr>
            <p:cNvPr id="105" name="Trapezoid 104">
              <a:extLst>
                <a:ext uri="{FF2B5EF4-FFF2-40B4-BE49-F238E27FC236}">
                  <a16:creationId xmlns:a16="http://schemas.microsoft.com/office/drawing/2014/main" id="{2D6D4A1A-21FB-434A-B177-7E9985635165}"/>
                </a:ext>
              </a:extLst>
            </p:cNvPr>
            <p:cNvSpPr/>
            <p:nvPr/>
          </p:nvSpPr>
          <p:spPr>
            <a:xfrm rot="5400000">
              <a:off x="5132917" y="3810147"/>
              <a:ext cx="859366" cy="1066800"/>
            </a:xfrm>
            <a:prstGeom prst="trapezoid">
              <a:avLst/>
            </a:prstGeom>
            <a:solidFill>
              <a:srgbClr val="FFFFFF"/>
            </a:solidFill>
            <a:ln w="25400" cap="flat" cmpd="sng" algn="ctr">
              <a:solidFill>
                <a:srgbClr val="00709E"/>
              </a:solidFill>
              <a:prstDash val="solid"/>
            </a:ln>
            <a:effectLst/>
          </p:spPr>
          <p:txBody>
            <a:bodyPr vert="vert270" wrap="square" lIns="0" tIns="0" rIns="0" bIns="0" rtlCol="0" anchor="ctr" anchorCtr="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rgbClr val="000000"/>
                  </a:solidFill>
                  <a:effectLst/>
                  <a:uLnTx/>
                  <a:uFillTx/>
                  <a:latin typeface="Cambria"/>
                  <a:ea typeface="+mn-ea"/>
                  <a:cs typeface="+mn-cs"/>
                </a:rPr>
                <a:t>C</a:t>
              </a:r>
            </a:p>
          </p:txBody>
        </p:sp>
        <p:sp>
          <p:nvSpPr>
            <p:cNvPr id="106" name="Rectangle 10">
              <a:extLst>
                <a:ext uri="{FF2B5EF4-FFF2-40B4-BE49-F238E27FC236}">
                  <a16:creationId xmlns:a16="http://schemas.microsoft.com/office/drawing/2014/main" id="{9F9688D8-BEFC-4879-81C8-23AA9BBDF5F5}"/>
                </a:ext>
              </a:extLst>
            </p:cNvPr>
            <p:cNvSpPr>
              <a:spLocks noChangeArrowheads="1"/>
            </p:cNvSpPr>
            <p:nvPr/>
          </p:nvSpPr>
          <p:spPr bwMode="auto">
            <a:xfrm>
              <a:off x="2819400" y="3886199"/>
              <a:ext cx="1524000" cy="381000"/>
            </a:xfrm>
            <a:prstGeom prst="rect">
              <a:avLst/>
            </a:prstGeom>
            <a:solidFill>
              <a:srgbClr val="FFFFFF"/>
            </a:solidFill>
            <a:ln w="25400" cap="flat" cmpd="sng" algn="ctr">
              <a:solidFill>
                <a:srgbClr val="595A5A"/>
              </a:solidFill>
              <a:prstDash val="soli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err="1">
                  <a:ln>
                    <a:noFill/>
                  </a:ln>
                  <a:solidFill>
                    <a:srgbClr val="000000"/>
                  </a:solidFill>
                  <a:effectLst/>
                  <a:uLnTx/>
                  <a:uFillTx/>
                  <a:latin typeface="Cambria"/>
                  <a:ea typeface="+mn-ea"/>
                  <a:cs typeface="Cambria"/>
                </a:rPr>
                <a:t>k⨁opad</a:t>
              </a:r>
              <a:endParaRPr kumimoji="0" lang="en-US" sz="1800" b="0" i="0" u="none" strike="noStrike" kern="0" cap="none" spc="0" normalizeH="0" baseline="0" noProof="0">
                <a:ln>
                  <a:noFill/>
                </a:ln>
                <a:solidFill>
                  <a:srgbClr val="000000"/>
                </a:solidFill>
                <a:effectLst/>
                <a:uLnTx/>
                <a:uFillTx/>
                <a:latin typeface="Cambria"/>
                <a:ea typeface="+mn-ea"/>
                <a:cs typeface="Cambria"/>
              </a:endParaRPr>
            </a:p>
          </p:txBody>
        </p:sp>
        <p:cxnSp>
          <p:nvCxnSpPr>
            <p:cNvPr id="107" name="Straight Arrow Connector 106">
              <a:extLst>
                <a:ext uri="{FF2B5EF4-FFF2-40B4-BE49-F238E27FC236}">
                  <a16:creationId xmlns:a16="http://schemas.microsoft.com/office/drawing/2014/main" id="{4F0C9521-DCB6-43E8-BA6B-DC27F6A5FC8B}"/>
                </a:ext>
              </a:extLst>
            </p:cNvPr>
            <p:cNvCxnSpPr>
              <a:stCxn id="106" idx="3"/>
            </p:cNvCxnSpPr>
            <p:nvPr/>
          </p:nvCxnSpPr>
          <p:spPr bwMode="auto">
            <a:xfrm>
              <a:off x="4343400" y="4076699"/>
              <a:ext cx="685800" cy="0"/>
            </a:xfrm>
            <a:prstGeom prst="straightConnector1">
              <a:avLst/>
            </a:prstGeom>
            <a:solidFill>
              <a:srgbClr val="990000"/>
            </a:solidFill>
            <a:ln w="9525" cap="flat" cmpd="sng" algn="ctr">
              <a:solidFill>
                <a:srgbClr val="000000"/>
              </a:solidFill>
              <a:prstDash val="solid"/>
              <a:round/>
              <a:headEnd type="none" w="med" len="med"/>
              <a:tailEnd type="arrow"/>
            </a:ln>
            <a:effectLst/>
          </p:spPr>
        </p:cxnSp>
        <p:cxnSp>
          <p:nvCxnSpPr>
            <p:cNvPr id="108" name="Straight Arrow Connector 107">
              <a:extLst>
                <a:ext uri="{FF2B5EF4-FFF2-40B4-BE49-F238E27FC236}">
                  <a16:creationId xmlns:a16="http://schemas.microsoft.com/office/drawing/2014/main" id="{D4B96B64-7DB7-4DF2-91BF-F0495E034FD6}"/>
                </a:ext>
              </a:extLst>
            </p:cNvPr>
            <p:cNvCxnSpPr/>
            <p:nvPr/>
          </p:nvCxnSpPr>
          <p:spPr bwMode="auto">
            <a:xfrm>
              <a:off x="3886200" y="4572000"/>
              <a:ext cx="1143000" cy="0"/>
            </a:xfrm>
            <a:prstGeom prst="straightConnector1">
              <a:avLst/>
            </a:prstGeom>
            <a:solidFill>
              <a:srgbClr val="990000"/>
            </a:solidFill>
            <a:ln w="9525" cap="flat" cmpd="sng" algn="ctr">
              <a:solidFill>
                <a:srgbClr val="000000"/>
              </a:solidFill>
              <a:prstDash val="solid"/>
              <a:round/>
              <a:headEnd type="none" w="med" len="med"/>
              <a:tailEnd type="arrow"/>
            </a:ln>
            <a:effectLst/>
          </p:spPr>
        </p:cxnSp>
      </p:grpSp>
      <p:cxnSp>
        <p:nvCxnSpPr>
          <p:cNvPr id="113" name="Elbow Connector 22">
            <a:extLst>
              <a:ext uri="{FF2B5EF4-FFF2-40B4-BE49-F238E27FC236}">
                <a16:creationId xmlns:a16="http://schemas.microsoft.com/office/drawing/2014/main" id="{877A3F47-2EC4-4380-99A7-0FDF67068E53}"/>
              </a:ext>
            </a:extLst>
          </p:cNvPr>
          <p:cNvCxnSpPr>
            <a:stCxn id="98" idx="0"/>
            <a:endCxn id="96" idx="2"/>
          </p:cNvCxnSpPr>
          <p:nvPr/>
        </p:nvCxnSpPr>
        <p:spPr>
          <a:xfrm flipH="1">
            <a:off x="6783883" y="3474789"/>
            <a:ext cx="1090179" cy="1371021"/>
          </a:xfrm>
          <a:prstGeom prst="bentConnector5">
            <a:avLst>
              <a:gd name="adj1" fmla="val -20969"/>
              <a:gd name="adj2" fmla="val 50000"/>
              <a:gd name="adj3" fmla="val 120969"/>
            </a:avLst>
          </a:prstGeom>
          <a:noFill/>
          <a:ln w="12700" cap="rnd" cmpd="sng" algn="ctr">
            <a:solidFill>
              <a:srgbClr val="000000"/>
            </a:solidFill>
            <a:prstDash val="solid"/>
            <a:miter lim="800000"/>
            <a:headEnd type="none"/>
            <a:tailEnd type="arrow"/>
          </a:ln>
          <a:effectLst/>
        </p:spPr>
      </p:cxnSp>
      <p:cxnSp>
        <p:nvCxnSpPr>
          <p:cNvPr id="114" name="Straight Arrow Connector 113">
            <a:extLst>
              <a:ext uri="{FF2B5EF4-FFF2-40B4-BE49-F238E27FC236}">
                <a16:creationId xmlns:a16="http://schemas.microsoft.com/office/drawing/2014/main" id="{EC25B949-DB88-4E51-831B-8E47C8AAB5B5}"/>
              </a:ext>
            </a:extLst>
          </p:cNvPr>
          <p:cNvCxnSpPr/>
          <p:nvPr/>
        </p:nvCxnSpPr>
        <p:spPr bwMode="auto">
          <a:xfrm>
            <a:off x="7841172" y="4845810"/>
            <a:ext cx="947290" cy="1588"/>
          </a:xfrm>
          <a:prstGeom prst="straightConnector1">
            <a:avLst/>
          </a:prstGeom>
          <a:solidFill>
            <a:srgbClr val="990000"/>
          </a:solidFill>
          <a:ln w="9525" cap="flat" cmpd="sng" algn="ctr">
            <a:solidFill>
              <a:srgbClr val="000000"/>
            </a:solidFill>
            <a:prstDash val="solid"/>
            <a:round/>
            <a:headEnd type="none" w="med" len="med"/>
            <a:tailEnd type="arrow"/>
          </a:ln>
          <a:effectLst/>
        </p:spPr>
      </p:cxnSp>
      <p:sp>
        <p:nvSpPr>
          <p:cNvPr id="115" name="TextBox 114">
            <a:extLst>
              <a:ext uri="{FF2B5EF4-FFF2-40B4-BE49-F238E27FC236}">
                <a16:creationId xmlns:a16="http://schemas.microsoft.com/office/drawing/2014/main" id="{58A33434-C78B-4C11-BA86-E6ECDC45E69F}"/>
              </a:ext>
            </a:extLst>
          </p:cNvPr>
          <p:cNvSpPr txBox="1"/>
          <p:nvPr/>
        </p:nvSpPr>
        <p:spPr>
          <a:xfrm>
            <a:off x="8320365" y="4335958"/>
            <a:ext cx="595035" cy="461665"/>
          </a:xfrm>
          <a:prstGeom prst="rect">
            <a:avLst/>
          </a:prstGeom>
          <a:noFill/>
        </p:spPr>
        <p:txBody>
          <a:bodyPr wrap="none" rtlCol="0">
            <a:spAutoFit/>
          </a:bodyPr>
          <a:lstStyle/>
          <a:p>
            <a:r>
              <a:rPr lang="en-US" sz="2400">
                <a:solidFill>
                  <a:srgbClr val="000000"/>
                </a:solidFill>
                <a:latin typeface="Cambria"/>
              </a:rPr>
              <a:t>tag</a:t>
            </a:r>
            <a:endParaRPr lang="en-US" sz="2400" baseline="-25000">
              <a:solidFill>
                <a:srgbClr val="000000"/>
              </a:solidFill>
              <a:latin typeface="Cambria"/>
            </a:endParaRPr>
          </a:p>
        </p:txBody>
      </p:sp>
      <p:sp>
        <p:nvSpPr>
          <p:cNvPr id="3" name="TextBox 2">
            <a:extLst>
              <a:ext uri="{FF2B5EF4-FFF2-40B4-BE49-F238E27FC236}">
                <a16:creationId xmlns:a16="http://schemas.microsoft.com/office/drawing/2014/main" id="{0E64F4C7-151D-4CF9-8BCD-43BBADF4EE2F}"/>
              </a:ext>
            </a:extLst>
          </p:cNvPr>
          <p:cNvSpPr txBox="1"/>
          <p:nvPr/>
        </p:nvSpPr>
        <p:spPr>
          <a:xfrm>
            <a:off x="482662" y="5391090"/>
            <a:ext cx="2736810" cy="400110"/>
          </a:xfrm>
          <a:prstGeom prst="rect">
            <a:avLst/>
          </a:prstGeom>
          <a:noFill/>
        </p:spPr>
        <p:txBody>
          <a:bodyPr wrap="square" rtlCol="0">
            <a:spAutoFit/>
          </a:bodyPr>
          <a:lstStyle/>
          <a:p>
            <a:r>
              <a:rPr lang="en-US" sz="2000">
                <a:solidFill>
                  <a:srgbClr val="000000"/>
                </a:solidFill>
              </a:rPr>
              <a:t>PB: Padding Block</a:t>
            </a:r>
            <a:endParaRPr lang="vi-VN" sz="2000">
              <a:solidFill>
                <a:srgbClr val="000000"/>
              </a:solidFill>
            </a:endParaRPr>
          </a:p>
        </p:txBody>
      </p:sp>
    </p:spTree>
    <p:extLst>
      <p:ext uri="{BB962C8B-B14F-4D97-AF65-F5344CB8AC3E}">
        <p14:creationId xmlns:p14="http://schemas.microsoft.com/office/powerpoint/2010/main" val="10085564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BB158-CF1F-4180-A6D4-2A59AB556285}"/>
              </a:ext>
            </a:extLst>
          </p:cNvPr>
          <p:cNvSpPr>
            <a:spLocks noGrp="1"/>
          </p:cNvSpPr>
          <p:nvPr>
            <p:ph type="title"/>
          </p:nvPr>
        </p:nvSpPr>
        <p:spPr/>
        <p:txBody>
          <a:bodyPr>
            <a:normAutofit/>
          </a:bodyPr>
          <a:lstStyle/>
          <a:p>
            <a:r>
              <a:rPr lang="en-US"/>
              <a:t>HMAC chống lại length extension attack</a:t>
            </a:r>
            <a:endParaRPr lang="vi-VN"/>
          </a:p>
        </p:txBody>
      </p:sp>
      <p:sp>
        <p:nvSpPr>
          <p:cNvPr id="4" name="Slide Number Placeholder 3">
            <a:extLst>
              <a:ext uri="{FF2B5EF4-FFF2-40B4-BE49-F238E27FC236}">
                <a16:creationId xmlns:a16="http://schemas.microsoft.com/office/drawing/2014/main" id="{8194343F-7224-4D6F-ABAC-8981AC5023F9}"/>
              </a:ext>
            </a:extLst>
          </p:cNvPr>
          <p:cNvSpPr>
            <a:spLocks noGrp="1"/>
          </p:cNvSpPr>
          <p:nvPr>
            <p:ph type="sldNum" sz="quarter" idx="12"/>
          </p:nvPr>
        </p:nvSpPr>
        <p:spPr/>
        <p:txBody>
          <a:bodyPr/>
          <a:lstStyle/>
          <a:p>
            <a:fld id="{B6F15528-21DE-4FAA-801E-634DDDAF4B2B}" type="slidenum">
              <a:rPr lang="en-US" smtClean="0"/>
              <a:pPr/>
              <a:t>59</a:t>
            </a:fld>
            <a:endParaRPr lang="en-US"/>
          </a:p>
        </p:txBody>
      </p:sp>
      <p:sp>
        <p:nvSpPr>
          <p:cNvPr id="5" name="Rectangle 4">
            <a:extLst>
              <a:ext uri="{FF2B5EF4-FFF2-40B4-BE49-F238E27FC236}">
                <a16:creationId xmlns:a16="http://schemas.microsoft.com/office/drawing/2014/main" id="{4DD9FF79-A42D-4036-A9C8-670DEEFCCF98}"/>
              </a:ext>
            </a:extLst>
          </p:cNvPr>
          <p:cNvSpPr/>
          <p:nvPr/>
        </p:nvSpPr>
        <p:spPr>
          <a:xfrm>
            <a:off x="1596887" y="1299761"/>
            <a:ext cx="1143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000000"/>
                </a:solidFill>
              </a:rPr>
              <a:t>H</a:t>
            </a:r>
            <a:endParaRPr lang="vi-VN" sz="2400">
              <a:solidFill>
                <a:srgbClr val="000000"/>
              </a:solidFill>
            </a:endParaRPr>
          </a:p>
        </p:txBody>
      </p:sp>
      <p:cxnSp>
        <p:nvCxnSpPr>
          <p:cNvPr id="6" name="Straight Arrow Connector 5">
            <a:extLst>
              <a:ext uri="{FF2B5EF4-FFF2-40B4-BE49-F238E27FC236}">
                <a16:creationId xmlns:a16="http://schemas.microsoft.com/office/drawing/2014/main" id="{4A6D4148-159E-473D-B90D-D153FA812DA6}"/>
              </a:ext>
            </a:extLst>
          </p:cNvPr>
          <p:cNvCxnSpPr>
            <a:endCxn id="5" idx="1"/>
          </p:cNvCxnSpPr>
          <p:nvPr/>
        </p:nvCxnSpPr>
        <p:spPr>
          <a:xfrm>
            <a:off x="1139687" y="1756961"/>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F8A7517-6195-46D6-A314-5E9E866B16A1}"/>
              </a:ext>
            </a:extLst>
          </p:cNvPr>
          <p:cNvSpPr txBox="1"/>
          <p:nvPr/>
        </p:nvSpPr>
        <p:spPr>
          <a:xfrm>
            <a:off x="301487" y="1452161"/>
            <a:ext cx="990600" cy="400110"/>
          </a:xfrm>
          <a:prstGeom prst="rect">
            <a:avLst/>
          </a:prstGeom>
          <a:noFill/>
        </p:spPr>
        <p:txBody>
          <a:bodyPr wrap="square" rtlCol="0">
            <a:spAutoFit/>
          </a:bodyPr>
          <a:lstStyle/>
          <a:p>
            <a:r>
              <a:rPr lang="en-US" sz="2000">
                <a:solidFill>
                  <a:srgbClr val="000000"/>
                </a:solidFill>
              </a:rPr>
              <a:t>k || m</a:t>
            </a:r>
            <a:r>
              <a:rPr lang="en-US" sz="2000" baseline="-25000">
                <a:solidFill>
                  <a:srgbClr val="000000"/>
                </a:solidFill>
              </a:rPr>
              <a:t>1</a:t>
            </a:r>
            <a:endParaRPr lang="vi-VN" sz="2000" baseline="-25000">
              <a:solidFill>
                <a:srgbClr val="000000"/>
              </a:solidFill>
            </a:endParaRPr>
          </a:p>
        </p:txBody>
      </p:sp>
      <p:cxnSp>
        <p:nvCxnSpPr>
          <p:cNvPr id="8" name="Straight Arrow Connector 7">
            <a:extLst>
              <a:ext uri="{FF2B5EF4-FFF2-40B4-BE49-F238E27FC236}">
                <a16:creationId xmlns:a16="http://schemas.microsoft.com/office/drawing/2014/main" id="{AFDAA257-D58B-43E6-98DB-1C60700411C1}"/>
              </a:ext>
            </a:extLst>
          </p:cNvPr>
          <p:cNvCxnSpPr>
            <a:cxnSpLocks/>
          </p:cNvCxnSpPr>
          <p:nvPr/>
        </p:nvCxnSpPr>
        <p:spPr>
          <a:xfrm>
            <a:off x="2739887" y="1756961"/>
            <a:ext cx="1524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67FAB5B-D1D4-4D63-BB08-B8A9E3771C21}"/>
              </a:ext>
            </a:extLst>
          </p:cNvPr>
          <p:cNvSpPr txBox="1"/>
          <p:nvPr/>
        </p:nvSpPr>
        <p:spPr>
          <a:xfrm>
            <a:off x="2739887" y="1768629"/>
            <a:ext cx="1295400" cy="400110"/>
          </a:xfrm>
          <a:prstGeom prst="rect">
            <a:avLst/>
          </a:prstGeom>
          <a:noFill/>
        </p:spPr>
        <p:txBody>
          <a:bodyPr wrap="square" rtlCol="0">
            <a:spAutoFit/>
          </a:bodyPr>
          <a:lstStyle/>
          <a:p>
            <a:r>
              <a:rPr lang="en-US" sz="2000">
                <a:solidFill>
                  <a:srgbClr val="000000"/>
                </a:solidFill>
              </a:rPr>
              <a:t>h</a:t>
            </a:r>
            <a:r>
              <a:rPr lang="en-US" sz="2000" baseline="-25000">
                <a:solidFill>
                  <a:srgbClr val="000000"/>
                </a:solidFill>
              </a:rPr>
              <a:t>1</a:t>
            </a:r>
            <a:endParaRPr lang="vi-VN" sz="2000" baseline="-25000">
              <a:solidFill>
                <a:srgbClr val="000000"/>
              </a:solidFill>
            </a:endParaRPr>
          </a:p>
        </p:txBody>
      </p:sp>
      <p:sp>
        <p:nvSpPr>
          <p:cNvPr id="10" name="Rectangle 9">
            <a:extLst>
              <a:ext uri="{FF2B5EF4-FFF2-40B4-BE49-F238E27FC236}">
                <a16:creationId xmlns:a16="http://schemas.microsoft.com/office/drawing/2014/main" id="{5802AD8F-233A-430E-ABCF-00BEDB41BE1F}"/>
              </a:ext>
            </a:extLst>
          </p:cNvPr>
          <p:cNvSpPr/>
          <p:nvPr/>
        </p:nvSpPr>
        <p:spPr>
          <a:xfrm>
            <a:off x="4267200" y="1311429"/>
            <a:ext cx="1143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000000"/>
                </a:solidFill>
              </a:rPr>
              <a:t>H</a:t>
            </a:r>
            <a:endParaRPr lang="vi-VN" sz="2400">
              <a:solidFill>
                <a:srgbClr val="000000"/>
              </a:solidFill>
            </a:endParaRPr>
          </a:p>
        </p:txBody>
      </p:sp>
      <p:cxnSp>
        <p:nvCxnSpPr>
          <p:cNvPr id="11" name="Straight Arrow Connector 10">
            <a:extLst>
              <a:ext uri="{FF2B5EF4-FFF2-40B4-BE49-F238E27FC236}">
                <a16:creationId xmlns:a16="http://schemas.microsoft.com/office/drawing/2014/main" id="{EC4FF167-C1FA-4218-AE96-25426E0336DF}"/>
              </a:ext>
            </a:extLst>
          </p:cNvPr>
          <p:cNvCxnSpPr/>
          <p:nvPr/>
        </p:nvCxnSpPr>
        <p:spPr>
          <a:xfrm>
            <a:off x="3806687" y="1452161"/>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6D5E494-1FF1-4862-AD00-69DE87F13484}"/>
              </a:ext>
            </a:extLst>
          </p:cNvPr>
          <p:cNvSpPr txBox="1"/>
          <p:nvPr/>
        </p:nvSpPr>
        <p:spPr>
          <a:xfrm>
            <a:off x="3367709" y="1143000"/>
            <a:ext cx="990600" cy="400110"/>
          </a:xfrm>
          <a:prstGeom prst="rect">
            <a:avLst/>
          </a:prstGeom>
          <a:noFill/>
        </p:spPr>
        <p:txBody>
          <a:bodyPr wrap="square" rtlCol="0">
            <a:spAutoFit/>
          </a:bodyPr>
          <a:lstStyle/>
          <a:p>
            <a:r>
              <a:rPr lang="en-US" sz="2000">
                <a:solidFill>
                  <a:srgbClr val="000000"/>
                </a:solidFill>
              </a:rPr>
              <a:t>m</a:t>
            </a:r>
            <a:r>
              <a:rPr lang="en-US" sz="2000" baseline="-25000">
                <a:solidFill>
                  <a:srgbClr val="000000"/>
                </a:solidFill>
              </a:rPr>
              <a:t>2</a:t>
            </a:r>
            <a:endParaRPr lang="vi-VN" sz="2000" baseline="-25000">
              <a:solidFill>
                <a:srgbClr val="000000"/>
              </a:solidFill>
            </a:endParaRPr>
          </a:p>
        </p:txBody>
      </p:sp>
      <p:sp>
        <p:nvSpPr>
          <p:cNvPr id="13" name="TextBox 12">
            <a:extLst>
              <a:ext uri="{FF2B5EF4-FFF2-40B4-BE49-F238E27FC236}">
                <a16:creationId xmlns:a16="http://schemas.microsoft.com/office/drawing/2014/main" id="{21E40D76-EBF0-49F7-8F99-46ADF003B701}"/>
              </a:ext>
            </a:extLst>
          </p:cNvPr>
          <p:cNvSpPr txBox="1"/>
          <p:nvPr/>
        </p:nvSpPr>
        <p:spPr>
          <a:xfrm>
            <a:off x="5562600" y="1359219"/>
            <a:ext cx="3657600" cy="707886"/>
          </a:xfrm>
          <a:prstGeom prst="rect">
            <a:avLst/>
          </a:prstGeom>
          <a:noFill/>
        </p:spPr>
        <p:txBody>
          <a:bodyPr wrap="square" rtlCol="0">
            <a:spAutoFit/>
          </a:bodyPr>
          <a:lstStyle/>
          <a:p>
            <a:r>
              <a:rPr lang="en-US" sz="2000">
                <a:solidFill>
                  <a:srgbClr val="000000"/>
                </a:solidFill>
              </a:rPr>
              <a:t>m</a:t>
            </a:r>
            <a:r>
              <a:rPr lang="en-US" sz="2000" baseline="-25000">
                <a:solidFill>
                  <a:srgbClr val="000000"/>
                </a:solidFill>
              </a:rPr>
              <a:t>1</a:t>
            </a:r>
            <a:r>
              <a:rPr lang="en-US" sz="2000">
                <a:solidFill>
                  <a:srgbClr val="000000"/>
                </a:solidFill>
              </a:rPr>
              <a:t> || H(</a:t>
            </a:r>
            <a:r>
              <a:rPr lang="en-US" sz="2000">
                <a:solidFill>
                  <a:srgbClr val="C00000"/>
                </a:solidFill>
              </a:rPr>
              <a:t>k || m</a:t>
            </a:r>
            <a:r>
              <a:rPr lang="en-US" sz="2000" baseline="-25000">
                <a:solidFill>
                  <a:srgbClr val="C00000"/>
                </a:solidFill>
              </a:rPr>
              <a:t>1</a:t>
            </a:r>
            <a:r>
              <a:rPr lang="en-US" sz="2000">
                <a:solidFill>
                  <a:srgbClr val="000000"/>
                </a:solidFill>
              </a:rPr>
              <a:t>)</a:t>
            </a:r>
          </a:p>
          <a:p>
            <a:r>
              <a:rPr lang="en-US" sz="2000">
                <a:solidFill>
                  <a:srgbClr val="000000"/>
                </a:solidFill>
                <a:sym typeface="Wingdings" panose="05000000000000000000" pitchFamily="2" charset="2"/>
              </a:rPr>
              <a:t> (m</a:t>
            </a:r>
            <a:r>
              <a:rPr lang="en-US" sz="2000" baseline="-25000">
                <a:solidFill>
                  <a:srgbClr val="000000"/>
                </a:solidFill>
                <a:sym typeface="Wingdings" panose="05000000000000000000" pitchFamily="2" charset="2"/>
              </a:rPr>
              <a:t>1</a:t>
            </a:r>
            <a:r>
              <a:rPr lang="en-US" sz="2000">
                <a:solidFill>
                  <a:srgbClr val="000000"/>
                </a:solidFill>
                <a:sym typeface="Wingdings" panose="05000000000000000000" pitchFamily="2" charset="2"/>
              </a:rPr>
              <a:t> || m</a:t>
            </a:r>
            <a:r>
              <a:rPr lang="en-US" sz="2000" baseline="-25000">
                <a:solidFill>
                  <a:srgbClr val="000000"/>
                </a:solidFill>
                <a:sym typeface="Wingdings" panose="05000000000000000000" pitchFamily="2" charset="2"/>
              </a:rPr>
              <a:t>2</a:t>
            </a:r>
            <a:r>
              <a:rPr lang="en-US" sz="2000">
                <a:solidFill>
                  <a:srgbClr val="000000"/>
                </a:solidFill>
                <a:sym typeface="Wingdings" panose="05000000000000000000" pitchFamily="2" charset="2"/>
              </a:rPr>
              <a:t>) || H(</a:t>
            </a:r>
            <a:r>
              <a:rPr lang="en-US" sz="2000">
                <a:solidFill>
                  <a:srgbClr val="C00000"/>
                </a:solidFill>
                <a:sym typeface="Wingdings" panose="05000000000000000000" pitchFamily="2" charset="2"/>
              </a:rPr>
              <a:t>k || m</a:t>
            </a:r>
            <a:r>
              <a:rPr lang="en-US" sz="2000" baseline="-25000">
                <a:solidFill>
                  <a:srgbClr val="C00000"/>
                </a:solidFill>
                <a:sym typeface="Wingdings" panose="05000000000000000000" pitchFamily="2" charset="2"/>
              </a:rPr>
              <a:t>1</a:t>
            </a:r>
            <a:r>
              <a:rPr lang="en-US" sz="2000">
                <a:solidFill>
                  <a:srgbClr val="C00000"/>
                </a:solidFill>
                <a:sym typeface="Wingdings" panose="05000000000000000000" pitchFamily="2" charset="2"/>
              </a:rPr>
              <a:t> </a:t>
            </a:r>
            <a:r>
              <a:rPr lang="en-US" sz="2000">
                <a:solidFill>
                  <a:srgbClr val="000000"/>
                </a:solidFill>
                <a:sym typeface="Wingdings" panose="05000000000000000000" pitchFamily="2" charset="2"/>
              </a:rPr>
              <a:t>|| m</a:t>
            </a:r>
            <a:r>
              <a:rPr lang="en-US" sz="2000" baseline="-25000">
                <a:solidFill>
                  <a:srgbClr val="000000"/>
                </a:solidFill>
                <a:sym typeface="Wingdings" panose="05000000000000000000" pitchFamily="2" charset="2"/>
              </a:rPr>
              <a:t>2</a:t>
            </a:r>
            <a:r>
              <a:rPr lang="en-US" sz="2000">
                <a:solidFill>
                  <a:srgbClr val="000000"/>
                </a:solidFill>
                <a:sym typeface="Wingdings" panose="05000000000000000000" pitchFamily="2" charset="2"/>
              </a:rPr>
              <a:t>)</a:t>
            </a:r>
            <a:endParaRPr lang="vi-VN" sz="2000">
              <a:solidFill>
                <a:srgbClr val="000000"/>
              </a:solidFill>
            </a:endParaRPr>
          </a:p>
        </p:txBody>
      </p:sp>
      <p:sp>
        <p:nvSpPr>
          <p:cNvPr id="14" name="Rectangle 13">
            <a:extLst>
              <a:ext uri="{FF2B5EF4-FFF2-40B4-BE49-F238E27FC236}">
                <a16:creationId xmlns:a16="http://schemas.microsoft.com/office/drawing/2014/main" id="{52A7905B-D1C4-4A6F-B10E-13C8E23B2C3C}"/>
              </a:ext>
            </a:extLst>
          </p:cNvPr>
          <p:cNvSpPr/>
          <p:nvPr/>
        </p:nvSpPr>
        <p:spPr>
          <a:xfrm>
            <a:off x="1732722" y="3004250"/>
            <a:ext cx="1143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000000"/>
                </a:solidFill>
              </a:rPr>
              <a:t>HMAC</a:t>
            </a:r>
            <a:endParaRPr lang="vi-VN" sz="2400">
              <a:solidFill>
                <a:srgbClr val="000000"/>
              </a:solidFill>
            </a:endParaRPr>
          </a:p>
        </p:txBody>
      </p:sp>
      <p:cxnSp>
        <p:nvCxnSpPr>
          <p:cNvPr id="15" name="Straight Arrow Connector 14">
            <a:extLst>
              <a:ext uri="{FF2B5EF4-FFF2-40B4-BE49-F238E27FC236}">
                <a16:creationId xmlns:a16="http://schemas.microsoft.com/office/drawing/2014/main" id="{BF05920F-733B-490B-8AF9-C642021404CD}"/>
              </a:ext>
            </a:extLst>
          </p:cNvPr>
          <p:cNvCxnSpPr>
            <a:endCxn id="14" idx="1"/>
          </p:cNvCxnSpPr>
          <p:nvPr/>
        </p:nvCxnSpPr>
        <p:spPr>
          <a:xfrm>
            <a:off x="1275522" y="3461450"/>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AD384F9-269B-44FF-84BE-ECC4C58A55AB}"/>
              </a:ext>
            </a:extLst>
          </p:cNvPr>
          <p:cNvSpPr txBox="1"/>
          <p:nvPr/>
        </p:nvSpPr>
        <p:spPr>
          <a:xfrm>
            <a:off x="742122" y="3270231"/>
            <a:ext cx="990600" cy="400110"/>
          </a:xfrm>
          <a:prstGeom prst="rect">
            <a:avLst/>
          </a:prstGeom>
          <a:noFill/>
        </p:spPr>
        <p:txBody>
          <a:bodyPr wrap="square" rtlCol="0">
            <a:spAutoFit/>
          </a:bodyPr>
          <a:lstStyle/>
          <a:p>
            <a:r>
              <a:rPr lang="en-US" sz="2000">
                <a:solidFill>
                  <a:srgbClr val="000000"/>
                </a:solidFill>
              </a:rPr>
              <a:t>m</a:t>
            </a:r>
            <a:r>
              <a:rPr lang="en-US" sz="2000" baseline="-25000">
                <a:solidFill>
                  <a:srgbClr val="000000"/>
                </a:solidFill>
              </a:rPr>
              <a:t>1</a:t>
            </a:r>
            <a:endParaRPr lang="vi-VN" sz="2000" baseline="-25000">
              <a:solidFill>
                <a:srgbClr val="000000"/>
              </a:solidFill>
            </a:endParaRPr>
          </a:p>
        </p:txBody>
      </p:sp>
      <p:cxnSp>
        <p:nvCxnSpPr>
          <p:cNvPr id="17" name="Straight Arrow Connector 16">
            <a:extLst>
              <a:ext uri="{FF2B5EF4-FFF2-40B4-BE49-F238E27FC236}">
                <a16:creationId xmlns:a16="http://schemas.microsoft.com/office/drawing/2014/main" id="{F7234603-3F73-4C5C-A6A9-C771DD5D6FC2}"/>
              </a:ext>
            </a:extLst>
          </p:cNvPr>
          <p:cNvCxnSpPr>
            <a:cxnSpLocks/>
          </p:cNvCxnSpPr>
          <p:nvPr/>
        </p:nvCxnSpPr>
        <p:spPr>
          <a:xfrm flipV="1">
            <a:off x="2739887" y="3525982"/>
            <a:ext cx="0" cy="681047"/>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2" name="TextBox 21">
            <a:extLst>
              <a:ext uri="{FF2B5EF4-FFF2-40B4-BE49-F238E27FC236}">
                <a16:creationId xmlns:a16="http://schemas.microsoft.com/office/drawing/2014/main" id="{0D89D123-C455-4618-B387-A90112DD727D}"/>
              </a:ext>
            </a:extLst>
          </p:cNvPr>
          <p:cNvSpPr txBox="1"/>
          <p:nvPr/>
        </p:nvSpPr>
        <p:spPr>
          <a:xfrm>
            <a:off x="2503005" y="4191904"/>
            <a:ext cx="990600" cy="369332"/>
          </a:xfrm>
          <a:prstGeom prst="rect">
            <a:avLst/>
          </a:prstGeom>
          <a:noFill/>
        </p:spPr>
        <p:txBody>
          <a:bodyPr wrap="square" rtlCol="0">
            <a:spAutoFit/>
          </a:bodyPr>
          <a:lstStyle/>
          <a:p>
            <a:r>
              <a:rPr lang="en-US">
                <a:solidFill>
                  <a:srgbClr val="000000"/>
                </a:solidFill>
              </a:rPr>
              <a:t>opad</a:t>
            </a:r>
            <a:endParaRPr lang="vi-VN">
              <a:solidFill>
                <a:srgbClr val="000000"/>
              </a:solidFill>
            </a:endParaRPr>
          </a:p>
        </p:txBody>
      </p:sp>
      <p:sp>
        <p:nvSpPr>
          <p:cNvPr id="23" name="Rectangle 22">
            <a:extLst>
              <a:ext uri="{FF2B5EF4-FFF2-40B4-BE49-F238E27FC236}">
                <a16:creationId xmlns:a16="http://schemas.microsoft.com/office/drawing/2014/main" id="{945A6623-5130-49EE-BBD1-2A77BAB60B19}"/>
              </a:ext>
            </a:extLst>
          </p:cNvPr>
          <p:cNvSpPr/>
          <p:nvPr/>
        </p:nvSpPr>
        <p:spPr>
          <a:xfrm>
            <a:off x="1752600" y="4644207"/>
            <a:ext cx="2362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000000"/>
                </a:solidFill>
              </a:rPr>
              <a:t>HMAC</a:t>
            </a:r>
            <a:endParaRPr lang="vi-VN" sz="2400">
              <a:solidFill>
                <a:srgbClr val="000000"/>
              </a:solidFill>
            </a:endParaRPr>
          </a:p>
        </p:txBody>
      </p:sp>
      <p:cxnSp>
        <p:nvCxnSpPr>
          <p:cNvPr id="24" name="Straight Arrow Connector 23">
            <a:extLst>
              <a:ext uri="{FF2B5EF4-FFF2-40B4-BE49-F238E27FC236}">
                <a16:creationId xmlns:a16="http://schemas.microsoft.com/office/drawing/2014/main" id="{8CC27EC4-0D8F-4803-A3E5-1DCFD3CAB77D}"/>
              </a:ext>
            </a:extLst>
          </p:cNvPr>
          <p:cNvCxnSpPr>
            <a:cxnSpLocks/>
            <a:endCxn id="23" idx="1"/>
          </p:cNvCxnSpPr>
          <p:nvPr/>
        </p:nvCxnSpPr>
        <p:spPr>
          <a:xfrm>
            <a:off x="1295400" y="5101407"/>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08A8531-5402-4D0C-B607-4B50E46D2036}"/>
              </a:ext>
            </a:extLst>
          </p:cNvPr>
          <p:cNvSpPr txBox="1"/>
          <p:nvPr/>
        </p:nvSpPr>
        <p:spPr>
          <a:xfrm>
            <a:off x="152400" y="4796607"/>
            <a:ext cx="1295400" cy="400110"/>
          </a:xfrm>
          <a:prstGeom prst="rect">
            <a:avLst/>
          </a:prstGeom>
          <a:noFill/>
        </p:spPr>
        <p:txBody>
          <a:bodyPr wrap="square" rtlCol="0">
            <a:spAutoFit/>
          </a:bodyPr>
          <a:lstStyle/>
          <a:p>
            <a:r>
              <a:rPr lang="en-US" sz="2000">
                <a:solidFill>
                  <a:srgbClr val="000000"/>
                </a:solidFill>
              </a:rPr>
              <a:t>m</a:t>
            </a:r>
            <a:r>
              <a:rPr lang="en-US" sz="2000" baseline="-25000">
                <a:solidFill>
                  <a:srgbClr val="000000"/>
                </a:solidFill>
              </a:rPr>
              <a:t>1</a:t>
            </a:r>
            <a:r>
              <a:rPr lang="en-US" sz="2000">
                <a:solidFill>
                  <a:srgbClr val="000000"/>
                </a:solidFill>
              </a:rPr>
              <a:t> || m</a:t>
            </a:r>
            <a:r>
              <a:rPr lang="en-US" sz="2000" baseline="-25000">
                <a:solidFill>
                  <a:srgbClr val="000000"/>
                </a:solidFill>
              </a:rPr>
              <a:t>2</a:t>
            </a:r>
            <a:endParaRPr lang="vi-VN" sz="2000" baseline="-25000">
              <a:solidFill>
                <a:srgbClr val="000000"/>
              </a:solidFill>
            </a:endParaRPr>
          </a:p>
        </p:txBody>
      </p:sp>
      <p:cxnSp>
        <p:nvCxnSpPr>
          <p:cNvPr id="26" name="Straight Arrow Connector 25">
            <a:extLst>
              <a:ext uri="{FF2B5EF4-FFF2-40B4-BE49-F238E27FC236}">
                <a16:creationId xmlns:a16="http://schemas.microsoft.com/office/drawing/2014/main" id="{A134E1C4-5585-4D4F-9F27-A733C677FDB0}"/>
              </a:ext>
            </a:extLst>
          </p:cNvPr>
          <p:cNvCxnSpPr>
            <a:cxnSpLocks/>
          </p:cNvCxnSpPr>
          <p:nvPr/>
        </p:nvCxnSpPr>
        <p:spPr>
          <a:xfrm flipV="1">
            <a:off x="4041913" y="5165939"/>
            <a:ext cx="0" cy="681047"/>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7" name="TextBox 26">
            <a:extLst>
              <a:ext uri="{FF2B5EF4-FFF2-40B4-BE49-F238E27FC236}">
                <a16:creationId xmlns:a16="http://schemas.microsoft.com/office/drawing/2014/main" id="{0BC61AD1-AB04-4F29-AE73-3FE6DC947559}"/>
              </a:ext>
            </a:extLst>
          </p:cNvPr>
          <p:cNvSpPr txBox="1"/>
          <p:nvPr/>
        </p:nvSpPr>
        <p:spPr>
          <a:xfrm>
            <a:off x="3657600" y="5765600"/>
            <a:ext cx="990600" cy="369332"/>
          </a:xfrm>
          <a:prstGeom prst="rect">
            <a:avLst/>
          </a:prstGeom>
          <a:noFill/>
        </p:spPr>
        <p:txBody>
          <a:bodyPr wrap="square" rtlCol="0">
            <a:spAutoFit/>
          </a:bodyPr>
          <a:lstStyle/>
          <a:p>
            <a:r>
              <a:rPr lang="en-US">
                <a:solidFill>
                  <a:srgbClr val="000000"/>
                </a:solidFill>
              </a:rPr>
              <a:t>opad</a:t>
            </a:r>
            <a:endParaRPr lang="vi-VN">
              <a:solidFill>
                <a:srgbClr val="000000"/>
              </a:solidFill>
            </a:endParaRPr>
          </a:p>
        </p:txBody>
      </p:sp>
    </p:spTree>
    <p:extLst>
      <p:ext uri="{BB962C8B-B14F-4D97-AF65-F5344CB8AC3E}">
        <p14:creationId xmlns:p14="http://schemas.microsoft.com/office/powerpoint/2010/main" val="3370427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Tấn công thay thế</a:t>
            </a:r>
          </a:p>
        </p:txBody>
      </p:sp>
      <p:sp>
        <p:nvSpPr>
          <p:cNvPr id="3" name="Content Placeholder 2"/>
          <p:cNvSpPr>
            <a:spLocks noGrp="1"/>
          </p:cNvSpPr>
          <p:nvPr>
            <p:ph idx="1"/>
          </p:nvPr>
        </p:nvSpPr>
        <p:spPr>
          <a:xfrm>
            <a:off x="457200" y="1089499"/>
            <a:ext cx="8229600" cy="739301"/>
          </a:xfrm>
        </p:spPr>
        <p:txBody>
          <a:bodyPr>
            <a:normAutofit fontScale="92500" lnSpcReduction="10000"/>
          </a:bodyPr>
          <a:lstStyle/>
          <a:p>
            <a:r>
              <a:rPr lang="en-GB"/>
              <a:t>Chặn thông điệp, thay đổi nội dung và chuyển tiếp cho bên kia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TextBox 72"/>
          <p:cNvSpPr txBox="1">
            <a:spLocks noChangeArrowheads="1"/>
          </p:cNvSpPr>
          <p:nvPr/>
        </p:nvSpPr>
        <p:spPr bwMode="auto">
          <a:xfrm>
            <a:off x="-76200" y="3516313"/>
            <a:ext cx="13573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r>
              <a:rPr lang="en-GB" altLang="en-US" b="1">
                <a:solidFill>
                  <a:srgbClr val="000000"/>
                </a:solidFill>
              </a:rPr>
              <a:t>Alice</a:t>
            </a:r>
          </a:p>
        </p:txBody>
      </p:sp>
      <p:sp>
        <p:nvSpPr>
          <p:cNvPr id="6" name="TextBox 73"/>
          <p:cNvSpPr txBox="1">
            <a:spLocks noChangeArrowheads="1"/>
          </p:cNvSpPr>
          <p:nvPr/>
        </p:nvSpPr>
        <p:spPr bwMode="auto">
          <a:xfrm>
            <a:off x="7391400" y="3560763"/>
            <a:ext cx="13573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r>
              <a:rPr lang="en-GB" altLang="en-US" b="1">
                <a:solidFill>
                  <a:srgbClr val="000000"/>
                </a:solidFill>
              </a:rPr>
              <a:t>Bob</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2259965"/>
            <a:ext cx="1066800" cy="1702435"/>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43800" y="2247521"/>
            <a:ext cx="1066800" cy="1702435"/>
          </a:xfrm>
          <a:prstGeom prst="rect">
            <a:avLst/>
          </a:prstGeom>
        </p:spPr>
      </p:pic>
      <p:grpSp>
        <p:nvGrpSpPr>
          <p:cNvPr id="9" name="Group 18"/>
          <p:cNvGrpSpPr>
            <a:grpSpLocks/>
          </p:cNvGrpSpPr>
          <p:nvPr/>
        </p:nvGrpSpPr>
        <p:grpSpPr bwMode="auto">
          <a:xfrm>
            <a:off x="4835237" y="4143805"/>
            <a:ext cx="671512" cy="1682750"/>
            <a:chOff x="6507899" y="4717416"/>
            <a:chExt cx="671064" cy="1683384"/>
          </a:xfrm>
        </p:grpSpPr>
        <p:grpSp>
          <p:nvGrpSpPr>
            <p:cNvPr id="10" name="Group 7"/>
            <p:cNvGrpSpPr>
              <a:grpSpLocks/>
            </p:cNvGrpSpPr>
            <p:nvPr/>
          </p:nvGrpSpPr>
          <p:grpSpPr bwMode="auto">
            <a:xfrm>
              <a:off x="6507899" y="4717416"/>
              <a:ext cx="661987" cy="1226181"/>
              <a:chOff x="6896100" y="3945082"/>
              <a:chExt cx="914400" cy="1693718"/>
            </a:xfrm>
          </p:grpSpPr>
          <p:sp>
            <p:nvSpPr>
              <p:cNvPr id="12" name="Right Triangle 11"/>
              <p:cNvSpPr/>
              <p:nvPr/>
            </p:nvSpPr>
            <p:spPr>
              <a:xfrm>
                <a:off x="7086746" y="3962631"/>
                <a:ext cx="151203" cy="548408"/>
              </a:xfrm>
              <a:prstGeom prst="rtTriangle">
                <a:avLst/>
              </a:prstGeom>
              <a:solidFill>
                <a:srgbClr val="E175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3" name="Right Triangle 12"/>
              <p:cNvSpPr/>
              <p:nvPr/>
            </p:nvSpPr>
            <p:spPr>
              <a:xfrm flipH="1">
                <a:off x="7468040" y="3945082"/>
                <a:ext cx="151203" cy="565957"/>
              </a:xfrm>
              <a:prstGeom prst="rtTriangle">
                <a:avLst/>
              </a:prstGeom>
              <a:solidFill>
                <a:srgbClr val="E175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4" name="Trapezoid 13"/>
              <p:cNvSpPr/>
              <p:nvPr/>
            </p:nvSpPr>
            <p:spPr>
              <a:xfrm>
                <a:off x="6896100" y="4647044"/>
                <a:ext cx="913790" cy="991522"/>
              </a:xfrm>
              <a:prstGeom prst="trapezoid">
                <a:avLst>
                  <a:gd name="adj" fmla="val 37121"/>
                </a:avLst>
              </a:prstGeom>
              <a:gradFill flip="none" rotWithShape="1">
                <a:gsLst>
                  <a:gs pos="0">
                    <a:srgbClr val="F60000"/>
                  </a:gs>
                  <a:gs pos="100000">
                    <a:srgbClr val="FFC000"/>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5" name="Oval 14"/>
              <p:cNvSpPr/>
              <p:nvPr/>
            </p:nvSpPr>
            <p:spPr>
              <a:xfrm>
                <a:off x="7086746" y="4190769"/>
                <a:ext cx="532497" cy="640541"/>
              </a:xfrm>
              <a:prstGeom prst="ellipse">
                <a:avLst/>
              </a:prstGeom>
              <a:gradFill flip="none" rotWithShape="1">
                <a:gsLst>
                  <a:gs pos="0">
                    <a:srgbClr val="D00000"/>
                  </a:gs>
                  <a:gs pos="100000">
                    <a:srgbClr val="FFC000"/>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grpSp>
        <p:cxnSp>
          <p:nvCxnSpPr>
            <p:cNvPr id="11" name="Curved Connector 10"/>
            <p:cNvCxnSpPr/>
            <p:nvPr/>
          </p:nvCxnSpPr>
          <p:spPr>
            <a:xfrm rot="16200000" flipH="1">
              <a:off x="6784495" y="6006331"/>
              <a:ext cx="457372" cy="331566"/>
            </a:xfrm>
            <a:prstGeom prst="curvedConnector3">
              <a:avLst>
                <a:gd name="adj1" fmla="val 50000"/>
              </a:avLst>
            </a:prstGeom>
            <a:ln w="571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6200" y="4630663"/>
            <a:ext cx="872837" cy="872837"/>
          </a:xfrm>
          <a:prstGeom prst="rect">
            <a:avLst/>
          </a:prstGeom>
        </p:spPr>
      </p:pic>
      <p:cxnSp>
        <p:nvCxnSpPr>
          <p:cNvPr id="17" name="Curved Connector 16"/>
          <p:cNvCxnSpPr>
            <a:cxnSpLocks/>
            <a:stCxn id="15" idx="0"/>
          </p:cNvCxnSpPr>
          <p:nvPr/>
        </p:nvCxnSpPr>
        <p:spPr>
          <a:xfrm rot="5400000" flipH="1" flipV="1">
            <a:off x="4681829" y="3837203"/>
            <a:ext cx="968805" cy="12700"/>
          </a:xfrm>
          <a:prstGeom prst="curvedConnector3">
            <a:avLst>
              <a:gd name="adj1" fmla="val 50000"/>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Curved Connector 17"/>
          <p:cNvCxnSpPr/>
          <p:nvPr/>
        </p:nvCxnSpPr>
        <p:spPr>
          <a:xfrm flipH="1">
            <a:off x="1143000" y="3009522"/>
            <a:ext cx="1600200" cy="0"/>
          </a:xfrm>
          <a:prstGeom prst="straightConnector1">
            <a:avLst/>
          </a:prstGeom>
          <a:ln w="38100">
            <a:solidFill>
              <a:srgbClr val="008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2299" y="3661260"/>
            <a:ext cx="2043112" cy="1477328"/>
          </a:xfrm>
          <a:prstGeom prst="rect">
            <a:avLst/>
          </a:prstGeom>
          <a:noFill/>
        </p:spPr>
        <p:txBody>
          <a:bodyPr wrap="square" rtlCol="0">
            <a:spAutoFit/>
          </a:bodyPr>
          <a:lstStyle/>
          <a:p>
            <a:r>
              <a:rPr lang="en-GB" b="1">
                <a:solidFill>
                  <a:srgbClr val="FF0000"/>
                </a:solidFill>
              </a:rPr>
              <a:t>“Tôi là Alice. </a:t>
            </a:r>
          </a:p>
          <a:p>
            <a:r>
              <a:rPr lang="en-GB" b="1">
                <a:solidFill>
                  <a:srgbClr val="FF0000"/>
                </a:solidFill>
              </a:rPr>
              <a:t>Số tài khoản của tôi là 456. Hãy chuyển tiền cho tôi!”</a:t>
            </a:r>
          </a:p>
        </p:txBody>
      </p:sp>
      <p:sp>
        <p:nvSpPr>
          <p:cNvPr id="20" name="TextBox 74"/>
          <p:cNvSpPr txBox="1">
            <a:spLocks noChangeArrowheads="1"/>
          </p:cNvSpPr>
          <p:nvPr/>
        </p:nvSpPr>
        <p:spPr bwMode="auto">
          <a:xfrm>
            <a:off x="4496305" y="5830887"/>
            <a:ext cx="13573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r>
              <a:rPr lang="en-GB" altLang="en-US" b="1">
                <a:solidFill>
                  <a:srgbClr val="000000"/>
                </a:solidFill>
              </a:rPr>
              <a:t>Kẻ tấn công</a:t>
            </a:r>
          </a:p>
        </p:txBody>
      </p:sp>
      <p:sp>
        <p:nvSpPr>
          <p:cNvPr id="21" name="TextBox 20"/>
          <p:cNvSpPr txBox="1"/>
          <p:nvPr/>
        </p:nvSpPr>
        <p:spPr>
          <a:xfrm>
            <a:off x="990600" y="1752600"/>
            <a:ext cx="2464654" cy="1200329"/>
          </a:xfrm>
          <a:prstGeom prst="rect">
            <a:avLst/>
          </a:prstGeom>
          <a:noFill/>
        </p:spPr>
        <p:txBody>
          <a:bodyPr wrap="square" rtlCol="0">
            <a:spAutoFit/>
          </a:bodyPr>
          <a:lstStyle/>
          <a:p>
            <a:r>
              <a:rPr lang="en-GB" b="1">
                <a:solidFill>
                  <a:srgbClr val="008000"/>
                </a:solidFill>
              </a:rPr>
              <a:t>“Tôi là Alice. </a:t>
            </a:r>
          </a:p>
          <a:p>
            <a:r>
              <a:rPr lang="en-GB" b="1">
                <a:solidFill>
                  <a:srgbClr val="008000"/>
                </a:solidFill>
              </a:rPr>
              <a:t>Số tài khoản của tôi là 123. Hãy chuyển tiền cho tôi!”</a:t>
            </a:r>
          </a:p>
        </p:txBody>
      </p:sp>
      <p:sp>
        <p:nvSpPr>
          <p:cNvPr id="27" name="Can 26"/>
          <p:cNvSpPr/>
          <p:nvPr/>
        </p:nvSpPr>
        <p:spPr>
          <a:xfrm rot="16200000">
            <a:off x="4071397" y="1473919"/>
            <a:ext cx="454025" cy="3110420"/>
          </a:xfrm>
          <a:prstGeom prst="can">
            <a:avLst/>
          </a:prstGeom>
          <a:solidFill>
            <a:schemeClr val="tx2">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fontAlgn="auto">
              <a:spcBef>
                <a:spcPts val="0"/>
              </a:spcBef>
              <a:spcAft>
                <a:spcPts val="0"/>
              </a:spcAft>
              <a:defRPr/>
            </a:pPr>
            <a:r>
              <a:rPr lang="en-GB" b="1">
                <a:solidFill>
                  <a:schemeClr val="tx1"/>
                </a:solidFill>
              </a:rPr>
              <a:t>Kênh truyền</a:t>
            </a:r>
          </a:p>
        </p:txBody>
      </p:sp>
      <p:cxnSp>
        <p:nvCxnSpPr>
          <p:cNvPr id="28" name="Curved Connector 17"/>
          <p:cNvCxnSpPr/>
          <p:nvPr/>
        </p:nvCxnSpPr>
        <p:spPr>
          <a:xfrm flipV="1">
            <a:off x="4035137" y="3352800"/>
            <a:ext cx="0" cy="1299005"/>
          </a:xfrm>
          <a:prstGeom prst="straightConnector1">
            <a:avLst/>
          </a:prstGeom>
          <a:ln w="38100">
            <a:solidFill>
              <a:srgbClr val="008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Curved Connector 17"/>
          <p:cNvCxnSpPr>
            <a:cxnSpLocks/>
          </p:cNvCxnSpPr>
          <p:nvPr/>
        </p:nvCxnSpPr>
        <p:spPr>
          <a:xfrm flipH="1">
            <a:off x="5943600" y="3050061"/>
            <a:ext cx="1561811"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3198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wipe(left)">
                                      <p:cBhvr>
                                        <p:cTn id="14" dur="500"/>
                                        <p:tgtEl>
                                          <p:spTgt spid="30"/>
                                        </p:tgtEl>
                                      </p:cBhvr>
                                    </p:animEffect>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up)">
                                      <p:cBhvr>
                                        <p:cTn id="18" dur="50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left)">
                                      <p:cBhvr>
                                        <p:cTn id="2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83250-644B-4C71-8DCF-E35EDD6C85ED}"/>
              </a:ext>
            </a:extLst>
          </p:cNvPr>
          <p:cNvSpPr>
            <a:spLocks noGrp="1"/>
          </p:cNvSpPr>
          <p:nvPr>
            <p:ph type="title"/>
          </p:nvPr>
        </p:nvSpPr>
        <p:spPr/>
        <p:txBody>
          <a:bodyPr/>
          <a:lstStyle/>
          <a:p>
            <a:r>
              <a:rPr lang="en-US"/>
              <a:t>HMAC và MAC</a:t>
            </a:r>
            <a:endParaRPr lang="vi-VN"/>
          </a:p>
        </p:txBody>
      </p:sp>
      <p:sp>
        <p:nvSpPr>
          <p:cNvPr id="3" name="Content Placeholder 2">
            <a:extLst>
              <a:ext uri="{FF2B5EF4-FFF2-40B4-BE49-F238E27FC236}">
                <a16:creationId xmlns:a16="http://schemas.microsoft.com/office/drawing/2014/main" id="{21F1E940-AF0D-4C28-A378-9FCA11BE7E90}"/>
              </a:ext>
            </a:extLst>
          </p:cNvPr>
          <p:cNvSpPr>
            <a:spLocks noGrp="1"/>
          </p:cNvSpPr>
          <p:nvPr>
            <p:ph idx="1"/>
          </p:nvPr>
        </p:nvSpPr>
        <p:spPr/>
        <p:txBody>
          <a:bodyPr>
            <a:normAutofit/>
          </a:bodyPr>
          <a:lstStyle/>
          <a:p>
            <a:pPr>
              <a:lnSpc>
                <a:spcPct val="100000"/>
              </a:lnSpc>
            </a:pPr>
            <a:r>
              <a:rPr lang="en-US" sz="2800"/>
              <a:t>HMAC có tính chống đụng độ chắc chắn hơn do sử dụng hàm băm</a:t>
            </a:r>
          </a:p>
          <a:p>
            <a:pPr>
              <a:lnSpc>
                <a:spcPct val="100000"/>
              </a:lnSpc>
            </a:pPr>
            <a:r>
              <a:rPr lang="en-US" sz="2800"/>
              <a:t>Tốc độ tính toán của HMAC nhanh hơn</a:t>
            </a:r>
          </a:p>
          <a:p>
            <a:pPr>
              <a:lnSpc>
                <a:spcPct val="100000"/>
              </a:lnSpc>
            </a:pPr>
            <a:r>
              <a:rPr lang="en-US" sz="2800"/>
              <a:t>Kích thước giá trị tag được tạo bởi HMAC lớn hơn </a:t>
            </a:r>
            <a:r>
              <a:rPr lang="en-US" sz="2800">
                <a:sym typeface="Wingdings" panose="05000000000000000000" pitchFamily="2" charset="2"/>
              </a:rPr>
              <a:t> an toàn hơn trước các tấn công</a:t>
            </a:r>
            <a:endParaRPr lang="vi-VN" sz="2800"/>
          </a:p>
        </p:txBody>
      </p:sp>
      <p:sp>
        <p:nvSpPr>
          <p:cNvPr id="4" name="Slide Number Placeholder 3">
            <a:extLst>
              <a:ext uri="{FF2B5EF4-FFF2-40B4-BE49-F238E27FC236}">
                <a16:creationId xmlns:a16="http://schemas.microsoft.com/office/drawing/2014/main" id="{5526D1BD-5CB3-4BC3-AC94-95660E3AAC27}"/>
              </a:ext>
            </a:extLst>
          </p:cNvPr>
          <p:cNvSpPr>
            <a:spLocks noGrp="1"/>
          </p:cNvSpPr>
          <p:nvPr>
            <p:ph type="sldNum" sz="quarter" idx="12"/>
          </p:nvPr>
        </p:nvSpPr>
        <p:spPr/>
        <p:txBody>
          <a:bodyPr/>
          <a:lstStyle/>
          <a:p>
            <a:fld id="{B6F15528-21DE-4FAA-801E-634DDDAF4B2B}" type="slidenum">
              <a:rPr lang="en-US" smtClean="0"/>
              <a:pPr/>
              <a:t>60</a:t>
            </a:fld>
            <a:endParaRPr lang="en-US"/>
          </a:p>
        </p:txBody>
      </p:sp>
    </p:spTree>
    <p:extLst>
      <p:ext uri="{BB962C8B-B14F-4D97-AF65-F5344CB8AC3E}">
        <p14:creationId xmlns:p14="http://schemas.microsoft.com/office/powerpoint/2010/main" val="5942170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8077200" cy="1927225"/>
          </a:xfrm>
        </p:spPr>
        <p:txBody>
          <a:bodyPr/>
          <a:lstStyle/>
          <a:p>
            <a:pPr algn="l"/>
            <a:r>
              <a:rPr lang="en-GB" sz="3600"/>
              <a:t>4. Chữ ký số</a:t>
            </a:r>
            <a:endParaRPr lang="en-GB" sz="4000"/>
          </a:p>
        </p:txBody>
      </p:sp>
      <p:sp>
        <p:nvSpPr>
          <p:cNvPr id="3" name="Subtitle 2"/>
          <p:cNvSpPr>
            <a:spLocks noGrp="1"/>
          </p:cNvSpPr>
          <p:nvPr>
            <p:ph type="subTitle" idx="1"/>
          </p:nvPr>
        </p:nvSpPr>
        <p:spPr/>
        <p:txBody>
          <a:bodyPr/>
          <a:lstStyle/>
          <a:p>
            <a:endParaRPr lang="en-GB"/>
          </a:p>
        </p:txBody>
      </p:sp>
      <p:sp>
        <p:nvSpPr>
          <p:cNvPr id="4" name="Slide Number Placeholder 3"/>
          <p:cNvSpPr>
            <a:spLocks noGrp="1"/>
          </p:cNvSpPr>
          <p:nvPr>
            <p:ph type="sldNum" sz="quarter" idx="12"/>
          </p:nvPr>
        </p:nvSpPr>
        <p:spPr/>
        <p:txBody>
          <a:bodyPr/>
          <a:lstStyle/>
          <a:p>
            <a:fld id="{B6F15528-21DE-4FAA-801E-634DDDAF4B2B}" type="slidenum">
              <a:rPr lang="en-US" smtClean="0"/>
              <a:pPr/>
              <a:t>61</a:t>
            </a:fld>
            <a:endParaRPr lang="en-US"/>
          </a:p>
        </p:txBody>
      </p:sp>
    </p:spTree>
    <p:extLst>
      <p:ext uri="{BB962C8B-B14F-4D97-AF65-F5344CB8AC3E}">
        <p14:creationId xmlns:p14="http://schemas.microsoft.com/office/powerpoint/2010/main" val="22969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Khái niệm – Digital Signature </a:t>
            </a:r>
          </a:p>
        </p:txBody>
      </p:sp>
      <p:sp>
        <p:nvSpPr>
          <p:cNvPr id="3" name="Content Placeholder 2"/>
          <p:cNvSpPr>
            <a:spLocks noGrp="1"/>
          </p:cNvSpPr>
          <p:nvPr>
            <p:ph idx="1"/>
          </p:nvPr>
        </p:nvSpPr>
        <p:spPr>
          <a:xfrm>
            <a:off x="457200" y="1066800"/>
            <a:ext cx="8229600" cy="5410200"/>
          </a:xfrm>
        </p:spPr>
        <p:txBody>
          <a:bodyPr>
            <a:normAutofit fontScale="92500"/>
          </a:bodyPr>
          <a:lstStyle/>
          <a:p>
            <a:pPr lvl="0" algn="just">
              <a:buClr>
                <a:srgbClr val="93A299"/>
              </a:buClr>
              <a:defRPr/>
            </a:pPr>
            <a:r>
              <a:rPr lang="en-US"/>
              <a:t>Chữ kí số(Digital Signature) hay còn gọi là chữ ký điện tử là đoạn dữ liệu được bên gửi gắn vào văn bản gốc để chứng thực nguồn gốc và nội dung của văn bản</a:t>
            </a:r>
          </a:p>
          <a:p>
            <a:pPr lvl="0" algn="just">
              <a:buClr>
                <a:srgbClr val="93A299"/>
              </a:buClr>
              <a:defRPr/>
            </a:pPr>
            <a:r>
              <a:rPr lang="en-US"/>
              <a:t>Yêu cầu:</a:t>
            </a:r>
          </a:p>
          <a:p>
            <a:pPr lvl="1" algn="just">
              <a:buClr>
                <a:srgbClr val="93A299"/>
              </a:buClr>
              <a:buFont typeface="Arial" pitchFamily="34" charset="0"/>
              <a:buChar char="•"/>
              <a:defRPr/>
            </a:pPr>
            <a:r>
              <a:rPr lang="en-US"/>
              <a:t>Tính xác thực: người nhận có thể chứng minh được văn bản được ký bởi người gửi</a:t>
            </a:r>
          </a:p>
          <a:p>
            <a:pPr lvl="1" algn="just">
              <a:buClr>
                <a:srgbClr val="93A299"/>
              </a:buClr>
              <a:buFont typeface="Arial" pitchFamily="34" charset="0"/>
              <a:buChar char="•"/>
              <a:defRPr/>
            </a:pPr>
            <a:r>
              <a:rPr lang="en-US"/>
              <a:t>Chống từ chối: người gửi không thể phủ nhận được hành động ký vào văn bản</a:t>
            </a:r>
          </a:p>
          <a:p>
            <a:pPr lvl="1" algn="just">
              <a:buClr>
                <a:srgbClr val="93A299"/>
              </a:buClr>
              <a:buFont typeface="Arial" pitchFamily="34" charset="0"/>
              <a:buChar char="•"/>
              <a:defRPr/>
            </a:pPr>
            <a:r>
              <a:rPr lang="en-US"/>
              <a:t>Tính toàn vẹn: người nhận có thể chứng minh được không có ai sửa đổi văn bản đã được ký</a:t>
            </a:r>
          </a:p>
          <a:p>
            <a:pPr lvl="1" algn="just">
              <a:buClr>
                <a:srgbClr val="93A299"/>
              </a:buClr>
              <a:buFont typeface="Arial" pitchFamily="34" charset="0"/>
              <a:buChar char="•"/>
              <a:defRPr/>
            </a:pPr>
            <a:r>
              <a:rPr lang="en-US"/>
              <a:t>Không thể tái sử dụng: mỗi chữ ký chỉ có giá trị trên 1 văn bản</a:t>
            </a:r>
          </a:p>
          <a:p>
            <a:pPr lvl="1" algn="just">
              <a:buClr>
                <a:srgbClr val="93A299"/>
              </a:buClr>
              <a:buFont typeface="Arial" pitchFamily="34" charset="0"/>
              <a:buChar char="•"/>
              <a:defRPr/>
            </a:pPr>
            <a:r>
              <a:rPr lang="en-US"/>
              <a:t>Không thể giả mạo</a:t>
            </a:r>
          </a:p>
          <a:p>
            <a:pPr algn="just">
              <a:buClr>
                <a:srgbClr val="93A299"/>
              </a:buClr>
              <a:defRPr/>
            </a:pPr>
            <a:r>
              <a:rPr lang="en-US"/>
              <a:t>Đề nghị của Diffie-Hellman: Sử dụng khóa cá nhân trong mật mã công khai để tạo chữ ký.</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a:p>
        </p:txBody>
      </p:sp>
    </p:spTree>
    <p:extLst>
      <p:ext uri="{BB962C8B-B14F-4D97-AF65-F5344CB8AC3E}">
        <p14:creationId xmlns:p14="http://schemas.microsoft.com/office/powerpoint/2010/main" val="27775227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Chữ ký số</a:t>
            </a:r>
          </a:p>
        </p:txBody>
      </p:sp>
      <p:sp>
        <p:nvSpPr>
          <p:cNvPr id="3" name="Slide Number Placeholder 2"/>
          <p:cNvSpPr>
            <a:spLocks noGrp="1"/>
          </p:cNvSpPr>
          <p:nvPr>
            <p:ph type="sldNum" sz="quarter" idx="12"/>
          </p:nvPr>
        </p:nvSpPr>
        <p:spPr/>
        <p:txBody>
          <a:bodyPr/>
          <a:lstStyle/>
          <a:p>
            <a:fld id="{B6F15528-21DE-4FAA-801E-634DDDAF4B2B}" type="slidenum">
              <a:rPr lang="en-US" smtClean="0"/>
              <a:pPr/>
              <a:t>63</a:t>
            </a:fld>
            <a:endParaRPr lang="en-US"/>
          </a:p>
        </p:txBody>
      </p:sp>
      <mc:AlternateContent xmlns:mc="http://schemas.openxmlformats.org/markup-compatibility/2006">
        <mc:Choice xmlns:a14="http://schemas.microsoft.com/office/drawing/2010/main" Requires="a14">
          <p:sp>
            <p:nvSpPr>
              <p:cNvPr id="9" name="Content Placeholder 4"/>
              <p:cNvSpPr txBox="1">
                <a:spLocks/>
              </p:cNvSpPr>
              <p:nvPr/>
            </p:nvSpPr>
            <p:spPr>
              <a:xfrm>
                <a:off x="457200" y="1066800"/>
                <a:ext cx="4953000" cy="44196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rgbClr val="000000"/>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rgbClr val="000000"/>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000" kern="1200">
                    <a:solidFill>
                      <a:srgbClr val="000000"/>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rgbClr val="000000"/>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800" kern="1200" baseline="0">
                    <a:solidFill>
                      <a:srgbClr val="000000"/>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9pPr>
              </a:lstStyle>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en-US" sz="2400" b="0" i="0" u="none" strike="noStrike" kern="1200" cap="none" spc="0" normalizeH="0" baseline="0" noProof="0">
                    <a:ln>
                      <a:noFill/>
                    </a:ln>
                    <a:solidFill>
                      <a:srgbClr val="000000"/>
                    </a:solidFill>
                    <a:effectLst/>
                    <a:uLnTx/>
                    <a:uFillTx/>
                    <a:latin typeface="Lato" panose="020F0502020204030203" pitchFamily="34" charset="0"/>
                  </a:rPr>
                  <a:t>Hàm</a:t>
                </a:r>
                <a:r>
                  <a:rPr kumimoji="0" lang="en-US" sz="2400" b="0" i="0" u="none" strike="noStrike" kern="1200" cap="none" spc="0" normalizeH="0" noProof="0">
                    <a:ln>
                      <a:noFill/>
                    </a:ln>
                    <a:solidFill>
                      <a:srgbClr val="000000"/>
                    </a:solidFill>
                    <a:effectLst/>
                    <a:uLnTx/>
                    <a:uFillTx/>
                    <a:latin typeface="Lato" panose="020F0502020204030203" pitchFamily="34" charset="0"/>
                  </a:rPr>
                  <a:t> sinh khóa: </a:t>
                </a:r>
                <a:r>
                  <a:rPr kumimoji="0" lang="en-US" sz="2400" b="0" u="none" strike="noStrike" kern="1200" cap="none" spc="0" normalizeH="0" noProof="0">
                    <a:ln>
                      <a:noFill/>
                    </a:ln>
                    <a:solidFill>
                      <a:srgbClr val="000000"/>
                    </a:solidFill>
                    <a:effectLst/>
                    <a:uLnTx/>
                    <a:uFillTx/>
                    <a:latin typeface="Lato" panose="020F0502020204030203" pitchFamily="34" charset="0"/>
                    <a:ea typeface="Cambria Math" panose="02040503050406030204" pitchFamily="18" charset="0"/>
                  </a:rPr>
                  <a:t>Gen()</a:t>
                </a:r>
                <a:endParaRPr kumimoji="0" lang="en-US" sz="2400" b="0" u="none" strike="noStrike" kern="1200" cap="none" spc="0" normalizeH="0" baseline="0" noProof="0">
                  <a:ln>
                    <a:noFill/>
                  </a:ln>
                  <a:solidFill>
                    <a:srgbClr val="000000"/>
                  </a:solidFill>
                  <a:effectLst/>
                  <a:uLnTx/>
                  <a:uFillTx/>
                  <a:latin typeface="Lato" panose="020F0502020204030203" pitchFamily="34" charset="0"/>
                  <a:ea typeface="Cambria Math" panose="02040503050406030204" pitchFamily="18" charset="0"/>
                </a:endParaRPr>
              </a:p>
              <a:p>
                <a:pPr lvl="0">
                  <a:buClr>
                    <a:srgbClr val="93A299"/>
                  </a:buClr>
                  <a:defRPr/>
                </a:pPr>
                <a:r>
                  <a:rPr kumimoji="0" lang="en-US" sz="2400" b="0" i="0" u="none" strike="noStrike" kern="1200" cap="none" spc="0" normalizeH="0" baseline="0" noProof="0">
                    <a:ln>
                      <a:noFill/>
                    </a:ln>
                    <a:solidFill>
                      <a:srgbClr val="000000"/>
                    </a:solidFill>
                    <a:effectLst/>
                    <a:uLnTx/>
                    <a:uFillTx/>
                    <a:latin typeface="Lato" panose="020F0502020204030203" pitchFamily="34" charset="0"/>
                  </a:rPr>
                  <a:t>Hàm ký </a:t>
                </a:r>
                <a14:m>
                  <m:oMath xmlns:m="http://schemas.openxmlformats.org/officeDocument/2006/math">
                    <m:r>
                      <m:rPr>
                        <m:sty m:val="p"/>
                      </m:rPr>
                      <a:rPr lang="en-US" sz="2400" i="0">
                        <a:latin typeface="Cambria Math" panose="02040503050406030204" pitchFamily="18" charset="0"/>
                        <a:ea typeface="Cambria Math" panose="02040503050406030204" pitchFamily="18" charset="0"/>
                      </a:rPr>
                      <m:t>S</m:t>
                    </m:r>
                    <m:r>
                      <a:rPr lang="en-US" sz="2400" i="0">
                        <a:latin typeface="Cambria Math" panose="02040503050406030204" pitchFamily="18" charset="0"/>
                        <a:ea typeface="Cambria Math" panose="02040503050406030204" pitchFamily="18" charset="0"/>
                      </a:rPr>
                      <m:t>(</m:t>
                    </m:r>
                    <m:r>
                      <m:rPr>
                        <m:sty m:val="p"/>
                      </m:rPr>
                      <a:rPr lang="en-US" sz="2400" i="0">
                        <a:latin typeface="Cambria Math" panose="02040503050406030204" pitchFamily="18" charset="0"/>
                        <a:ea typeface="Cambria Math" panose="02040503050406030204" pitchFamily="18" charset="0"/>
                      </a:rPr>
                      <m:t>sk</m:t>
                    </m:r>
                    <m:r>
                      <a:rPr lang="en-US" sz="2400" i="0">
                        <a:latin typeface="Cambria Math" panose="02040503050406030204" pitchFamily="18" charset="0"/>
                        <a:ea typeface="Cambria Math" panose="02040503050406030204" pitchFamily="18" charset="0"/>
                      </a:rPr>
                      <m:t>, </m:t>
                    </m:r>
                    <m:r>
                      <m:rPr>
                        <m:sty m:val="p"/>
                      </m:rPr>
                      <a:rPr lang="en-US" sz="2400" i="0">
                        <a:latin typeface="Cambria Math" panose="02040503050406030204" pitchFamily="18" charset="0"/>
                        <a:ea typeface="Cambria Math" panose="02040503050406030204" pitchFamily="18" charset="0"/>
                      </a:rPr>
                      <m:t>m</m:t>
                    </m:r>
                    <m:r>
                      <a:rPr lang="en-US" sz="2400" i="0">
                        <a:latin typeface="Cambria Math" panose="02040503050406030204" pitchFamily="18" charset="0"/>
                        <a:ea typeface="Cambria Math" panose="02040503050406030204" pitchFamily="18" charset="0"/>
                      </a:rPr>
                      <m:t>)</m:t>
                    </m:r>
                  </m:oMath>
                </a14:m>
                <a:endParaRPr kumimoji="0" lang="en-US" sz="2400" b="0" u="none" strike="noStrike" kern="1200" cap="none" spc="0" normalizeH="0" baseline="0" noProof="0">
                  <a:ln>
                    <a:noFill/>
                  </a:ln>
                  <a:solidFill>
                    <a:srgbClr val="000000"/>
                  </a:solidFill>
                  <a:effectLst/>
                  <a:uLnTx/>
                  <a:uFillTx/>
                  <a:latin typeface="Lato" panose="020F0502020204030203" pitchFamily="34" charset="0"/>
                </a:endParaRPr>
              </a:p>
              <a:p>
                <a:pPr marL="457200" marR="0" lvl="1"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en-US" sz="2000" b="0" i="0" u="none" strike="noStrike" kern="1200" cap="none" spc="0" normalizeH="0" baseline="0" noProof="0">
                    <a:ln>
                      <a:noFill/>
                    </a:ln>
                    <a:solidFill>
                      <a:srgbClr val="000000"/>
                    </a:solidFill>
                    <a:effectLst/>
                    <a:uLnTx/>
                    <a:uFillTx/>
                    <a:latin typeface="Lato" panose="020F0502020204030203" pitchFamily="34" charset="0"/>
                  </a:rPr>
                  <a:t>Đầu vào: </a:t>
                </a:r>
              </a:p>
              <a:p>
                <a:pPr marL="731520" marR="0" lvl="2" indent="-182880" algn="l" defTabSz="914400" rtl="0" eaLnBrk="1" fontAlgn="auto" latinLnBrk="0" hangingPunct="1">
                  <a:lnSpc>
                    <a:spcPct val="100000"/>
                  </a:lnSpc>
                  <a:spcBef>
                    <a:spcPct val="20000"/>
                  </a:spcBef>
                  <a:spcAft>
                    <a:spcPts val="0"/>
                  </a:spcAft>
                  <a:buClr>
                    <a:srgbClr val="93A299"/>
                  </a:buClr>
                  <a:buSzPct val="90000"/>
                  <a:buFont typeface="Arial" pitchFamily="34" charset="0"/>
                  <a:buChar char="•"/>
                  <a:tabLst/>
                  <a:defRPr/>
                </a:pPr>
                <a:r>
                  <a:rPr kumimoji="0" lang="en-US" sz="1800" b="0" i="0" u="none" strike="noStrike" kern="1200" cap="none" spc="0" normalizeH="0" baseline="0" noProof="0">
                    <a:ln>
                      <a:noFill/>
                    </a:ln>
                    <a:solidFill>
                      <a:srgbClr val="000000"/>
                    </a:solidFill>
                    <a:effectLst/>
                    <a:uLnTx/>
                    <a:uFillTx/>
                    <a:latin typeface="Lato" panose="020F0502020204030203" pitchFamily="34" charset="0"/>
                  </a:rPr>
                  <a:t>sk: Khóa ký</a:t>
                </a:r>
              </a:p>
              <a:p>
                <a:pPr marL="731520" marR="0" lvl="2" indent="-182880" algn="l" defTabSz="914400" rtl="0" eaLnBrk="1" fontAlgn="auto" latinLnBrk="0" hangingPunct="1">
                  <a:lnSpc>
                    <a:spcPct val="100000"/>
                  </a:lnSpc>
                  <a:spcBef>
                    <a:spcPct val="20000"/>
                  </a:spcBef>
                  <a:spcAft>
                    <a:spcPts val="0"/>
                  </a:spcAft>
                  <a:buClr>
                    <a:srgbClr val="93A299"/>
                  </a:buClr>
                  <a:buSzPct val="90000"/>
                  <a:buFont typeface="Arial" pitchFamily="34" charset="0"/>
                  <a:buChar char="•"/>
                  <a:tabLst/>
                  <a:defRPr/>
                </a:pPr>
                <a:r>
                  <a:rPr kumimoji="0" lang="en-US" sz="1800" b="0" i="0" u="none" strike="noStrike" kern="1200" cap="none" spc="0" normalizeH="0" baseline="0" noProof="0">
                    <a:ln>
                      <a:noFill/>
                    </a:ln>
                    <a:solidFill>
                      <a:srgbClr val="000000"/>
                    </a:solidFill>
                    <a:effectLst/>
                    <a:uLnTx/>
                    <a:uFillTx/>
                    <a:latin typeface="Lato" panose="020F0502020204030203" pitchFamily="34" charset="0"/>
                  </a:rPr>
                  <a:t>m: Văn bản cần ký</a:t>
                </a:r>
              </a:p>
              <a:p>
                <a:pPr marL="457200" marR="0" lvl="1"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en-US" sz="2000" b="0" i="0" u="none" strike="noStrike" kern="1200" cap="none" spc="0" normalizeH="0" baseline="0" noProof="0">
                    <a:ln>
                      <a:noFill/>
                    </a:ln>
                    <a:solidFill>
                      <a:srgbClr val="000000"/>
                    </a:solidFill>
                    <a:effectLst/>
                    <a:uLnTx/>
                    <a:uFillTx/>
                    <a:latin typeface="Lato" panose="020F0502020204030203" pitchFamily="34" charset="0"/>
                  </a:rPr>
                  <a:t>Đầu ra: chữ ký số sig</a:t>
                </a:r>
              </a:p>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en-US" sz="2400" b="0" i="0" u="none" strike="noStrike" kern="1200" cap="none" spc="0" normalizeH="0" baseline="0" noProof="0">
                    <a:ln>
                      <a:noFill/>
                    </a:ln>
                    <a:solidFill>
                      <a:srgbClr val="000000"/>
                    </a:solidFill>
                    <a:effectLst/>
                    <a:uLnTx/>
                    <a:uFillTx/>
                    <a:latin typeface="Lato" panose="020F0502020204030203" pitchFamily="34" charset="0"/>
                  </a:rPr>
                  <a:t> Hàm kiểm tra: </a:t>
                </a:r>
                <a:r>
                  <a:rPr kumimoji="0" lang="en-US" sz="2400" b="0" i="0" u="none" strike="noStrike" kern="1200" cap="none" spc="0" normalizeH="0" baseline="0" noProof="0">
                    <a:ln>
                      <a:noFill/>
                    </a:ln>
                    <a:solidFill>
                      <a:srgbClr val="000000"/>
                    </a:solidFill>
                    <a:effectLst/>
                    <a:uLnTx/>
                    <a:uFillTx/>
                    <a:latin typeface="Lato" panose="020F0502020204030203" pitchFamily="34" charset="0"/>
                    <a:ea typeface="Cambria Math" panose="02040503050406030204" pitchFamily="18" charset="0"/>
                  </a:rPr>
                  <a:t>V(pk, m, sig)</a:t>
                </a:r>
              </a:p>
              <a:p>
                <a:pPr marL="457200" marR="0" lvl="1"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en-US" sz="2000" b="0" i="0" u="none" strike="noStrike" kern="1200" cap="none" spc="0" normalizeH="0" baseline="0" noProof="0">
                    <a:ln>
                      <a:noFill/>
                    </a:ln>
                    <a:solidFill>
                      <a:srgbClr val="000000"/>
                    </a:solidFill>
                    <a:effectLst/>
                    <a:uLnTx/>
                    <a:uFillTx/>
                    <a:latin typeface="Lato" panose="020F0502020204030203" pitchFamily="34" charset="0"/>
                  </a:rPr>
                  <a:t>Đầu vào:</a:t>
                </a:r>
              </a:p>
              <a:p>
                <a:pPr marL="731520" marR="0" lvl="2" indent="-182880" algn="l" defTabSz="914400" rtl="0" eaLnBrk="1" fontAlgn="auto" latinLnBrk="0" hangingPunct="1">
                  <a:lnSpc>
                    <a:spcPct val="100000"/>
                  </a:lnSpc>
                  <a:spcBef>
                    <a:spcPct val="20000"/>
                  </a:spcBef>
                  <a:spcAft>
                    <a:spcPts val="0"/>
                  </a:spcAft>
                  <a:buClr>
                    <a:srgbClr val="93A299"/>
                  </a:buClr>
                  <a:buSzPct val="90000"/>
                  <a:buFont typeface="Arial" pitchFamily="34" charset="0"/>
                  <a:buChar char="•"/>
                  <a:tabLst/>
                  <a:defRPr/>
                </a:pPr>
                <a:r>
                  <a:rPr lang="en-US" sz="1800">
                    <a:latin typeface="Lato" panose="020F0502020204030203" pitchFamily="34" charset="0"/>
                  </a:rPr>
                  <a:t>pk</a:t>
                </a:r>
                <a:r>
                  <a:rPr kumimoji="0" lang="en-US" sz="1800" b="0" i="0" u="none" strike="noStrike" kern="1200" cap="none" spc="0" normalizeH="0" baseline="0" noProof="0">
                    <a:ln>
                      <a:noFill/>
                    </a:ln>
                    <a:solidFill>
                      <a:srgbClr val="000000"/>
                    </a:solidFill>
                    <a:effectLst/>
                    <a:uLnTx/>
                    <a:uFillTx/>
                    <a:latin typeface="Lato" panose="020F0502020204030203" pitchFamily="34" charset="0"/>
                  </a:rPr>
                  <a:t>: Khóa thẩm</a:t>
                </a:r>
                <a:r>
                  <a:rPr kumimoji="0" lang="en-US" sz="1800" b="0" i="0" u="none" strike="noStrike" kern="1200" cap="none" spc="0" normalizeH="0" noProof="0">
                    <a:ln>
                      <a:noFill/>
                    </a:ln>
                    <a:solidFill>
                      <a:srgbClr val="000000"/>
                    </a:solidFill>
                    <a:effectLst/>
                    <a:uLnTx/>
                    <a:uFillTx/>
                    <a:latin typeface="Lato" panose="020F0502020204030203" pitchFamily="34" charset="0"/>
                  </a:rPr>
                  <a:t> tra</a:t>
                </a:r>
                <a:endParaRPr kumimoji="0" lang="en-US" sz="1800" b="0" i="0" u="none" strike="noStrike" kern="1200" cap="none" spc="0" normalizeH="0" baseline="0" noProof="0">
                  <a:ln>
                    <a:noFill/>
                  </a:ln>
                  <a:solidFill>
                    <a:srgbClr val="000000"/>
                  </a:solidFill>
                  <a:effectLst/>
                  <a:uLnTx/>
                  <a:uFillTx/>
                  <a:latin typeface="Lato" panose="020F0502020204030203" pitchFamily="34" charset="0"/>
                </a:endParaRPr>
              </a:p>
              <a:p>
                <a:pPr marL="731520" marR="0" lvl="2" indent="-182880" algn="l" defTabSz="914400" rtl="0" eaLnBrk="1" fontAlgn="auto" latinLnBrk="0" hangingPunct="1">
                  <a:lnSpc>
                    <a:spcPct val="100000"/>
                  </a:lnSpc>
                  <a:spcBef>
                    <a:spcPct val="20000"/>
                  </a:spcBef>
                  <a:spcAft>
                    <a:spcPts val="0"/>
                  </a:spcAft>
                  <a:buClr>
                    <a:srgbClr val="93A299"/>
                  </a:buClr>
                  <a:buSzPct val="90000"/>
                  <a:buFont typeface="Arial" pitchFamily="34" charset="0"/>
                  <a:buChar char="•"/>
                  <a:tabLst/>
                  <a:defRPr/>
                </a:pPr>
                <a:r>
                  <a:rPr kumimoji="0" lang="en-US" sz="1800" b="0" i="0" u="none" strike="noStrike" kern="1200" cap="none" spc="0" normalizeH="0" baseline="0" noProof="0">
                    <a:ln>
                      <a:noFill/>
                    </a:ln>
                    <a:solidFill>
                      <a:srgbClr val="000000"/>
                    </a:solidFill>
                    <a:effectLst/>
                    <a:uLnTx/>
                    <a:uFillTx/>
                    <a:latin typeface="Lato" panose="020F0502020204030203" pitchFamily="34" charset="0"/>
                  </a:rPr>
                  <a:t>m, sig</a:t>
                </a:r>
              </a:p>
              <a:p>
                <a:pPr marL="457200" marR="0" lvl="1"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en-US" sz="2000" b="0" i="0" u="none" strike="noStrike" kern="1200" cap="none" spc="0" normalizeH="0" baseline="0" noProof="0">
                    <a:ln>
                      <a:noFill/>
                    </a:ln>
                    <a:solidFill>
                      <a:srgbClr val="000000"/>
                    </a:solidFill>
                    <a:effectLst/>
                    <a:uLnTx/>
                    <a:uFillTx/>
                    <a:latin typeface="Lato" panose="020F0502020204030203" pitchFamily="34" charset="0"/>
                  </a:rPr>
                  <a:t>Đầu ra: True/False</a:t>
                </a:r>
              </a:p>
            </p:txBody>
          </p:sp>
        </mc:Choice>
        <mc:Fallback>
          <p:sp>
            <p:nvSpPr>
              <p:cNvPr id="9" name="Content Placeholder 4"/>
              <p:cNvSpPr txBox="1">
                <a:spLocks noRot="1" noChangeAspect="1" noMove="1" noResize="1" noEditPoints="1" noAdjustHandles="1" noChangeArrowheads="1" noChangeShapeType="1" noTextEdit="1"/>
              </p:cNvSpPr>
              <p:nvPr/>
            </p:nvSpPr>
            <p:spPr>
              <a:xfrm>
                <a:off x="457200" y="1066800"/>
                <a:ext cx="4953000" cy="4419600"/>
              </a:xfrm>
              <a:prstGeom prst="rect">
                <a:avLst/>
              </a:prstGeom>
              <a:blipFill>
                <a:blip r:embed="rId2"/>
                <a:stretch>
                  <a:fillRect l="-1107" t="-1103"/>
                </a:stretch>
              </a:blipFill>
            </p:spPr>
            <p:txBody>
              <a:bodyPr/>
              <a:lstStyle/>
              <a:p>
                <a:r>
                  <a:rPr lang="vi-VN">
                    <a:noFill/>
                  </a:rPr>
                  <a:t> </a:t>
                </a:r>
              </a:p>
            </p:txBody>
          </p:sp>
        </mc:Fallback>
      </mc:AlternateContent>
      <p:sp>
        <p:nvSpPr>
          <p:cNvPr id="10" name="TextBox 9"/>
          <p:cNvSpPr txBox="1"/>
          <p:nvPr/>
        </p:nvSpPr>
        <p:spPr>
          <a:xfrm>
            <a:off x="5029200" y="1600200"/>
            <a:ext cx="3810000" cy="1569660"/>
          </a:xfrm>
          <a:prstGeom prst="rect">
            <a:avLst/>
          </a:prstGeom>
          <a:noFill/>
        </p:spPr>
        <p:txBody>
          <a:bodyPr wrap="square" rtlCol="0">
            <a:spAutoFit/>
          </a:bodyPr>
          <a:lstStyle/>
          <a:p>
            <a:pPr marL="285750" indent="-285750" fontAlgn="auto">
              <a:spcBef>
                <a:spcPts val="0"/>
              </a:spcBef>
              <a:spcAft>
                <a:spcPts val="0"/>
              </a:spcAft>
              <a:buFont typeface="Arial" panose="020B0604020202020204" pitchFamily="34" charset="0"/>
              <a:buChar char="•"/>
            </a:pPr>
            <a:r>
              <a:rPr lang="en-US" sz="2400">
                <a:solidFill>
                  <a:srgbClr val="000000"/>
                </a:solidFill>
                <a:latin typeface="Lato" panose="020F0502020204030203" pitchFamily="34" charset="0"/>
              </a:rPr>
              <a:t>Hàm ký phải có tính ngẫu nhiên</a:t>
            </a:r>
          </a:p>
          <a:p>
            <a:pPr marL="285750" indent="-285750" fontAlgn="auto">
              <a:spcBef>
                <a:spcPts val="0"/>
              </a:spcBef>
              <a:spcAft>
                <a:spcPts val="0"/>
              </a:spcAft>
              <a:buFont typeface="Arial" panose="020B0604020202020204" pitchFamily="34" charset="0"/>
              <a:buChar char="•"/>
            </a:pPr>
            <a:r>
              <a:rPr lang="en-US" sz="2400">
                <a:solidFill>
                  <a:srgbClr val="000000"/>
                </a:solidFill>
                <a:latin typeface="Lato" panose="020F0502020204030203" pitchFamily="34" charset="0"/>
              </a:rPr>
              <a:t>Chỉ ai có khóa sk mới tạo được chữ ký</a:t>
            </a:r>
          </a:p>
        </p:txBody>
      </p:sp>
      <p:sp>
        <p:nvSpPr>
          <p:cNvPr id="11" name="TextBox 10"/>
          <p:cNvSpPr txBox="1"/>
          <p:nvPr/>
        </p:nvSpPr>
        <p:spPr>
          <a:xfrm>
            <a:off x="5029200" y="3352800"/>
            <a:ext cx="3810000" cy="830997"/>
          </a:xfrm>
          <a:prstGeom prst="rect">
            <a:avLst/>
          </a:prstGeom>
          <a:noFill/>
        </p:spPr>
        <p:txBody>
          <a:bodyPr wrap="square" rtlCol="0">
            <a:spAutoFit/>
          </a:bodyPr>
          <a:lstStyle/>
          <a:p>
            <a:pPr marL="285750" indent="-285750" fontAlgn="auto">
              <a:spcBef>
                <a:spcPts val="0"/>
              </a:spcBef>
              <a:spcAft>
                <a:spcPts val="0"/>
              </a:spcAft>
              <a:buFont typeface="Arial" panose="020B0604020202020204" pitchFamily="34" charset="0"/>
              <a:buChar char="•"/>
            </a:pPr>
            <a:r>
              <a:rPr lang="en-US" sz="2400">
                <a:solidFill>
                  <a:srgbClr val="000000"/>
                </a:solidFill>
                <a:latin typeface="Lato" panose="020F0502020204030203" pitchFamily="34" charset="0"/>
              </a:rPr>
              <a:t>Bất kỳ ai có khóa pk đều có thể kiểm tra chữ ký</a:t>
            </a:r>
          </a:p>
        </p:txBody>
      </p:sp>
      <p:sp>
        <p:nvSpPr>
          <p:cNvPr id="4" name="TextBox 3">
            <a:extLst>
              <a:ext uri="{FF2B5EF4-FFF2-40B4-BE49-F238E27FC236}">
                <a16:creationId xmlns:a16="http://schemas.microsoft.com/office/drawing/2014/main" id="{E0D7C063-9C7D-4BE5-A1B4-761D7D231602}"/>
              </a:ext>
            </a:extLst>
          </p:cNvPr>
          <p:cNvSpPr txBox="1"/>
          <p:nvPr/>
        </p:nvSpPr>
        <p:spPr>
          <a:xfrm>
            <a:off x="533400" y="5257800"/>
            <a:ext cx="7239000" cy="461665"/>
          </a:xfrm>
          <a:prstGeom prst="rect">
            <a:avLst/>
          </a:prstGeom>
          <a:noFill/>
        </p:spPr>
        <p:txBody>
          <a:bodyPr wrap="square" rtlCol="0">
            <a:spAutoFit/>
          </a:bodyPr>
          <a:lstStyle/>
          <a:p>
            <a:pPr marL="342900" indent="-342900">
              <a:buFont typeface="Arial" panose="020B0604020202020204" pitchFamily="34" charset="0"/>
              <a:buChar char="•"/>
            </a:pPr>
            <a:r>
              <a:rPr lang="en-US" sz="2400">
                <a:solidFill>
                  <a:srgbClr val="000000"/>
                </a:solidFill>
              </a:rPr>
              <a:t>Tính đúng đắn: </a:t>
            </a:r>
            <a:r>
              <a:rPr lang="en-US" sz="2400">
                <a:solidFill>
                  <a:srgbClr val="000000"/>
                </a:solidFill>
                <a:latin typeface="Cambria Math" panose="02040503050406030204" pitchFamily="18" charset="0"/>
                <a:ea typeface="Cambria Math" panose="02040503050406030204" pitchFamily="18" charset="0"/>
              </a:rPr>
              <a:t>V(pk, m, S(sk,m)) = True</a:t>
            </a:r>
            <a:endParaRPr lang="vi-VN" sz="2400">
              <a:solidFill>
                <a:srgbClr val="00000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32094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anim calcmode="lin" valueType="num">
                                      <p:cBhvr additive="base">
                                        <p:cTn id="1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6" end="6"/>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anim calcmode="lin" valueType="num">
                                      <p:cBhvr additive="base">
                                        <p:cTn id="17"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7" end="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
                                            <p:txEl>
                                              <p:pRg st="8" end="8"/>
                                            </p:txEl>
                                          </p:spTgt>
                                        </p:tgtEl>
                                        <p:attrNameLst>
                                          <p:attrName>style.visibility</p:attrName>
                                        </p:attrNameLst>
                                      </p:cBhvr>
                                      <p:to>
                                        <p:strVal val="visible"/>
                                      </p:to>
                                    </p:set>
                                    <p:anim calcmode="lin" valueType="num">
                                      <p:cBhvr additive="base">
                                        <p:cTn id="21"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
                                            <p:txEl>
                                              <p:pRg st="8" end="8"/>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xEl>
                                              <p:pRg st="9" end="9"/>
                                            </p:txEl>
                                          </p:spTgt>
                                        </p:tgtEl>
                                        <p:attrNameLst>
                                          <p:attrName>style.visibility</p:attrName>
                                        </p:attrNameLst>
                                      </p:cBhvr>
                                      <p:to>
                                        <p:strVal val="visible"/>
                                      </p:to>
                                    </p:set>
                                    <p:anim calcmode="lin" valueType="num">
                                      <p:cBhvr additive="base">
                                        <p:cTn id="25"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9" end="9"/>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9">
                                            <p:txEl>
                                              <p:pRg st="10" end="10"/>
                                            </p:txEl>
                                          </p:spTgt>
                                        </p:tgtEl>
                                        <p:attrNameLst>
                                          <p:attrName>style.visibility</p:attrName>
                                        </p:attrNameLst>
                                      </p:cBhvr>
                                      <p:to>
                                        <p:strVal val="visible"/>
                                      </p:to>
                                    </p:set>
                                    <p:anim calcmode="lin" valueType="num">
                                      <p:cBhvr additive="base">
                                        <p:cTn id="29"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AC838-65CF-4042-8B3C-8DAD3F529C18}"/>
              </a:ext>
            </a:extLst>
          </p:cNvPr>
          <p:cNvSpPr>
            <a:spLocks noGrp="1"/>
          </p:cNvSpPr>
          <p:nvPr>
            <p:ph type="title"/>
          </p:nvPr>
        </p:nvSpPr>
        <p:spPr/>
        <p:txBody>
          <a:bodyPr/>
          <a:lstStyle/>
          <a:p>
            <a:r>
              <a:rPr lang="en-US"/>
              <a:t>Tấn công vào chữ ký số</a:t>
            </a:r>
            <a:endParaRPr lang="vi-VN"/>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9191546-D7C5-49B7-B507-81B879993A5E}"/>
                  </a:ext>
                </a:extLst>
              </p:cNvPr>
              <p:cNvSpPr>
                <a:spLocks noGrp="1"/>
              </p:cNvSpPr>
              <p:nvPr>
                <p:ph idx="1"/>
              </p:nvPr>
            </p:nvSpPr>
            <p:spPr>
              <a:xfrm>
                <a:off x="457200" y="1066801"/>
                <a:ext cx="8229600" cy="4952999"/>
              </a:xfrm>
            </p:spPr>
            <p:txBody>
              <a:bodyPr/>
              <a:lstStyle/>
              <a:p>
                <a:pPr>
                  <a:lnSpc>
                    <a:spcPct val="100000"/>
                  </a:lnSpc>
                </a:pPr>
                <a:r>
                  <a:rPr lang="en-US"/>
                  <a:t>Kẻ tấn công chọn tr</a:t>
                </a:r>
                <a:r>
                  <a:rPr lang="vi-VN"/>
                  <a:t>ư</a:t>
                </a:r>
                <a:r>
                  <a:rPr lang="en-US"/>
                  <a:t>ớc một số bản tin </a:t>
                </a:r>
                <a14:m>
                  <m:oMath xmlns:m="http://schemas.openxmlformats.org/officeDocument/2006/math">
                    <m:r>
                      <a:rPr lang="en-US" i="1">
                        <a:latin typeface="Cambria Math" panose="02040503050406030204" pitchFamily="18" charset="0"/>
                        <a:ea typeface="Cambria Math" panose="02040503050406030204" pitchFamily="18" charset="0"/>
                      </a:rPr>
                      <m:t>𝑚</m:t>
                    </m:r>
                    <m:r>
                      <a:rPr lang="en-US" i="1" baseline="-2500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𝑚</m:t>
                    </m:r>
                    <m:r>
                      <a:rPr lang="en-US" i="1" baseline="-2500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𝑚𝑞</m:t>
                    </m:r>
                  </m:oMath>
                </a14:m>
                <a:r>
                  <a:rPr lang="en-US"/>
                  <a:t> và có chữ ký của bản tin đó </a:t>
                </a:r>
                <a14:m>
                  <m:oMath xmlns:m="http://schemas.openxmlformats.org/officeDocument/2006/math">
                    <m:r>
                      <a:rPr lang="en-US" b="0" i="1" smtClean="0">
                        <a:latin typeface="Cambria Math" panose="02040503050406030204" pitchFamily="18" charset="0"/>
                      </a:rPr>
                      <m:t>𝑠𝑖𝑔</m:t>
                    </m:r>
                    <m:r>
                      <a:rPr lang="en-US" b="0" i="1" baseline="-25000" smtClean="0">
                        <a:latin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𝑆</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𝑠𝑘</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𝑚𝑖</m:t>
                    </m:r>
                    <m:r>
                      <a:rPr lang="en-US" b="0" i="1" smtClean="0">
                        <a:latin typeface="Cambria Math" panose="02040503050406030204" pitchFamily="18" charset="0"/>
                        <a:ea typeface="Cambria Math" panose="02040503050406030204" pitchFamily="18" charset="0"/>
                      </a:rPr>
                      <m:t>)</m:t>
                    </m:r>
                  </m:oMath>
                </a14:m>
                <a:endParaRPr lang="en-US"/>
              </a:p>
              <a:p>
                <a:pPr>
                  <a:lnSpc>
                    <a:spcPct val="100000"/>
                  </a:lnSpc>
                </a:pPr>
                <a:r>
                  <a:rPr lang="en-US"/>
                  <a:t>Mục tiêu: Tạo ra chữ ký cho bản tin m*</a:t>
                </a:r>
              </a:p>
              <a:p>
                <a:pPr marL="0" indent="0">
                  <a:lnSpc>
                    <a:spcPct val="100000"/>
                  </a:lnSpc>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GB" b="0" i="1" smtClean="0">
                              <a:latin typeface="Cambria Math" panose="02040503050406030204" pitchFamily="18" charset="0"/>
                            </a:rPr>
                            <m:t>𝑚</m:t>
                          </m:r>
                        </m:e>
                        <m:sup>
                          <m:r>
                            <a:rPr lang="en-GB" b="0" i="1" smtClean="0">
                              <a:latin typeface="Cambria Math" panose="02040503050406030204" pitchFamily="18" charset="0"/>
                            </a:rPr>
                            <m:t>∗</m:t>
                          </m:r>
                        </m:sup>
                      </m:sSup>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m:t>
                      </m:r>
                      <m:r>
                        <a:rPr lang="en-US" b="0" i="1" baseline="-25000"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m:t>
                      </m:r>
                      <m:r>
                        <a:rPr lang="en-US" b="0" i="1" baseline="-25000"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𝑚𝑞</m:t>
                      </m:r>
                      <m:r>
                        <a:rPr lang="en-US" b="0" i="1" smtClean="0">
                          <a:latin typeface="Cambria Math" panose="02040503050406030204" pitchFamily="18" charset="0"/>
                          <a:ea typeface="Cambria Math" panose="02040503050406030204" pitchFamily="18" charset="0"/>
                        </a:rPr>
                        <m:t>}</m:t>
                      </m:r>
                    </m:oMath>
                  </m:oMathPara>
                </a14:m>
                <a:endParaRPr lang="en-US"/>
              </a:p>
              <a:p>
                <a:pPr>
                  <a:lnSpc>
                    <a:spcPct val="100000"/>
                  </a:lnSpc>
                </a:pPr>
                <a:r>
                  <a:rPr lang="en-US"/>
                  <a:t>Yêu cầu đối với chữ ký số: Xác suất tấn công thành công là không đáng kể</a:t>
                </a:r>
              </a:p>
              <a:p>
                <a:pPr>
                  <a:lnSpc>
                    <a:spcPct val="100000"/>
                  </a:lnSpc>
                </a:pPr>
                <a:r>
                  <a:rPr lang="en-US"/>
                  <a:t>Quiz: Nếu kẻ tấn công tìm đ</a:t>
                </a:r>
                <a:r>
                  <a:rPr lang="vi-VN"/>
                  <a:t>ư</a:t>
                </a:r>
                <a:r>
                  <a:rPr lang="en-US"/>
                  <a:t>ợc 2 bản tin </a:t>
                </a:r>
                <a:r>
                  <a:rPr lang="en-US">
                    <a:latin typeface="Cambria Math" panose="02040503050406030204" pitchFamily="18" charset="0"/>
                    <a:ea typeface="Cambria Math" panose="02040503050406030204" pitchFamily="18" charset="0"/>
                  </a:rPr>
                  <a:t>m</a:t>
                </a:r>
                <a:r>
                  <a:rPr lang="en-US" baseline="-25000">
                    <a:latin typeface="Cambria Math" panose="02040503050406030204" pitchFamily="18" charset="0"/>
                    <a:ea typeface="Cambria Math" panose="02040503050406030204" pitchFamily="18" charset="0"/>
                  </a:rPr>
                  <a:t>1</a:t>
                </a:r>
                <a:r>
                  <a:rPr lang="en-US">
                    <a:latin typeface="Cambria Math" panose="02040503050406030204" pitchFamily="18" charset="0"/>
                    <a:ea typeface="Cambria Math" panose="02040503050406030204" pitchFamily="18" charset="0"/>
                  </a:rPr>
                  <a:t>, m</a:t>
                </a:r>
                <a:r>
                  <a:rPr lang="en-US" baseline="-25000">
                    <a:latin typeface="Cambria Math" panose="02040503050406030204" pitchFamily="18" charset="0"/>
                    <a:ea typeface="Cambria Math" panose="02040503050406030204" pitchFamily="18" charset="0"/>
                  </a:rPr>
                  <a:t>2</a:t>
                </a:r>
                <a:r>
                  <a:rPr lang="en-US"/>
                  <a:t> sao cho </a:t>
                </a:r>
                <a:r>
                  <a:rPr lang="en-US">
                    <a:latin typeface="Cambria Math" panose="02040503050406030204" pitchFamily="18" charset="0"/>
                    <a:ea typeface="Cambria Math" panose="02040503050406030204" pitchFamily="18" charset="0"/>
                  </a:rPr>
                  <a:t>V(pk, m</a:t>
                </a:r>
                <a:r>
                  <a:rPr lang="en-US" baseline="-25000">
                    <a:latin typeface="Cambria Math" panose="02040503050406030204" pitchFamily="18" charset="0"/>
                    <a:ea typeface="Cambria Math" panose="02040503050406030204" pitchFamily="18" charset="0"/>
                  </a:rPr>
                  <a:t>1</a:t>
                </a:r>
                <a:r>
                  <a:rPr lang="en-US">
                    <a:latin typeface="Cambria Math" panose="02040503050406030204" pitchFamily="18" charset="0"/>
                    <a:ea typeface="Cambria Math" panose="02040503050406030204" pitchFamily="18" charset="0"/>
                  </a:rPr>
                  <a:t>, sig) = V(pk, m</a:t>
                </a:r>
                <a:r>
                  <a:rPr lang="en-US" baseline="-25000">
                    <a:latin typeface="Cambria Math" panose="02040503050406030204" pitchFamily="18" charset="0"/>
                    <a:ea typeface="Cambria Math" panose="02040503050406030204" pitchFamily="18" charset="0"/>
                  </a:rPr>
                  <a:t>2</a:t>
                </a:r>
                <a:r>
                  <a:rPr lang="en-US">
                    <a:latin typeface="Cambria Math" panose="02040503050406030204" pitchFamily="18" charset="0"/>
                    <a:ea typeface="Cambria Math" panose="02040503050406030204" pitchFamily="18" charset="0"/>
                  </a:rPr>
                  <a:t>, sig)</a:t>
                </a:r>
                <a:r>
                  <a:rPr lang="en-US"/>
                  <a:t> </a:t>
                </a:r>
                <a14:m>
                  <m:oMath xmlns:m="http://schemas.openxmlformats.org/officeDocument/2006/math">
                    <m:r>
                      <a:rPr lang="en-US" i="0"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sk</m:t>
                    </m:r>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pk</m:t>
                    </m:r>
                    <m:r>
                      <a:rPr lang="en-US" b="0" i="0" smtClean="0">
                        <a:latin typeface="Cambria Math" panose="02040503050406030204" pitchFamily="18" charset="0"/>
                        <a:ea typeface="Cambria Math" panose="02040503050406030204" pitchFamily="18" charset="0"/>
                      </a:rPr>
                      <m:t>)</m:t>
                    </m:r>
                  </m:oMath>
                </a14:m>
                <a:r>
                  <a:rPr lang="en-US"/>
                  <a:t>thì chữ ký số đó có an toàn không?</a:t>
                </a:r>
                <a:endParaRPr lang="vi-VN"/>
              </a:p>
            </p:txBody>
          </p:sp>
        </mc:Choice>
        <mc:Fallback>
          <p:sp>
            <p:nvSpPr>
              <p:cNvPr id="3" name="Content Placeholder 2">
                <a:extLst>
                  <a:ext uri="{FF2B5EF4-FFF2-40B4-BE49-F238E27FC236}">
                    <a16:creationId xmlns:a16="http://schemas.microsoft.com/office/drawing/2014/main" id="{A9191546-D7C5-49B7-B507-81B879993A5E}"/>
                  </a:ext>
                </a:extLst>
              </p:cNvPr>
              <p:cNvSpPr>
                <a:spLocks noGrp="1" noRot="1" noChangeAspect="1" noMove="1" noResize="1" noEditPoints="1" noAdjustHandles="1" noChangeArrowheads="1" noChangeShapeType="1" noTextEdit="1"/>
              </p:cNvSpPr>
              <p:nvPr>
                <p:ph idx="1"/>
              </p:nvPr>
            </p:nvSpPr>
            <p:spPr>
              <a:xfrm>
                <a:off x="457200" y="1066801"/>
                <a:ext cx="8229600" cy="4952999"/>
              </a:xfrm>
              <a:blipFill>
                <a:blip r:embed="rId3"/>
                <a:stretch>
                  <a:fillRect l="-1333" t="-1230" r="-889"/>
                </a:stretch>
              </a:blipFill>
            </p:spPr>
            <p:txBody>
              <a:bodyPr/>
              <a:lstStyle/>
              <a:p>
                <a:r>
                  <a:rPr lang="vi-VN">
                    <a:noFill/>
                  </a:rPr>
                  <a:t> </a:t>
                </a:r>
              </a:p>
            </p:txBody>
          </p:sp>
        </mc:Fallback>
      </mc:AlternateContent>
      <p:sp>
        <p:nvSpPr>
          <p:cNvPr id="4" name="Slide Number Placeholder 3">
            <a:extLst>
              <a:ext uri="{FF2B5EF4-FFF2-40B4-BE49-F238E27FC236}">
                <a16:creationId xmlns:a16="http://schemas.microsoft.com/office/drawing/2014/main" id="{42334A37-60A9-4301-BC38-048B510BCB01}"/>
              </a:ext>
            </a:extLst>
          </p:cNvPr>
          <p:cNvSpPr>
            <a:spLocks noGrp="1"/>
          </p:cNvSpPr>
          <p:nvPr>
            <p:ph type="sldNum" sz="quarter" idx="12"/>
          </p:nvPr>
        </p:nvSpPr>
        <p:spPr/>
        <p:txBody>
          <a:bodyPr/>
          <a:lstStyle/>
          <a:p>
            <a:fld id="{B6F15528-21DE-4FAA-801E-634DDDAF4B2B}" type="slidenum">
              <a:rPr lang="en-US" smtClean="0"/>
              <a:pPr/>
              <a:t>64</a:t>
            </a:fld>
            <a:endParaRPr lang="en-US"/>
          </a:p>
        </p:txBody>
      </p:sp>
    </p:spTree>
    <p:extLst>
      <p:ext uri="{BB962C8B-B14F-4D97-AF65-F5344CB8AC3E}">
        <p14:creationId xmlns:p14="http://schemas.microsoft.com/office/powerpoint/2010/main" val="18394893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88E6C-573B-4790-B735-467753F60F40}"/>
              </a:ext>
            </a:extLst>
          </p:cNvPr>
          <p:cNvSpPr>
            <a:spLocks noGrp="1"/>
          </p:cNvSpPr>
          <p:nvPr>
            <p:ph type="title"/>
          </p:nvPr>
        </p:nvSpPr>
        <p:spPr/>
        <p:txBody>
          <a:bodyPr/>
          <a:lstStyle/>
          <a:p>
            <a:r>
              <a:rPr lang="en-US"/>
              <a:t>Một số ứng dụng của chữ ký số</a:t>
            </a:r>
            <a:endParaRPr lang="vi-VN"/>
          </a:p>
        </p:txBody>
      </p:sp>
      <p:sp>
        <p:nvSpPr>
          <p:cNvPr id="3" name="Content Placeholder 2">
            <a:extLst>
              <a:ext uri="{FF2B5EF4-FFF2-40B4-BE49-F238E27FC236}">
                <a16:creationId xmlns:a16="http://schemas.microsoft.com/office/drawing/2014/main" id="{432427BD-B553-4D27-BA30-02F36E1ACA4C}"/>
              </a:ext>
            </a:extLst>
          </p:cNvPr>
          <p:cNvSpPr>
            <a:spLocks noGrp="1"/>
          </p:cNvSpPr>
          <p:nvPr>
            <p:ph idx="1"/>
          </p:nvPr>
        </p:nvSpPr>
        <p:spPr>
          <a:xfrm>
            <a:off x="457200" y="1143000"/>
            <a:ext cx="8229600" cy="5334000"/>
          </a:xfrm>
        </p:spPr>
        <p:txBody>
          <a:bodyPr>
            <a:normAutofit lnSpcReduction="10000"/>
          </a:bodyPr>
          <a:lstStyle/>
          <a:p>
            <a:r>
              <a:rPr lang="en-US"/>
              <a:t>Chữ ký xác thực phần mềm</a:t>
            </a:r>
          </a:p>
          <a:p>
            <a:endParaRPr lang="en-US"/>
          </a:p>
          <a:p>
            <a:endParaRPr lang="en-US"/>
          </a:p>
          <a:p>
            <a:endParaRPr lang="en-US"/>
          </a:p>
          <a:p>
            <a:r>
              <a:rPr lang="en-US"/>
              <a:t>Chữ ký xác thực giao dịch</a:t>
            </a:r>
          </a:p>
          <a:p>
            <a:endParaRPr lang="en-US"/>
          </a:p>
          <a:p>
            <a:endParaRPr lang="en-US"/>
          </a:p>
          <a:p>
            <a:endParaRPr lang="en-US"/>
          </a:p>
          <a:p>
            <a:endParaRPr lang="en-US"/>
          </a:p>
          <a:p>
            <a:r>
              <a:rPr lang="en-US"/>
              <a:t>Chữ ký xác thực thư điện tử: DKIM</a:t>
            </a:r>
          </a:p>
          <a:p>
            <a:r>
              <a:rPr lang="en-US"/>
              <a:t>…</a:t>
            </a:r>
            <a:endParaRPr lang="vi-VN"/>
          </a:p>
        </p:txBody>
      </p:sp>
      <p:sp>
        <p:nvSpPr>
          <p:cNvPr id="4" name="Slide Number Placeholder 3">
            <a:extLst>
              <a:ext uri="{FF2B5EF4-FFF2-40B4-BE49-F238E27FC236}">
                <a16:creationId xmlns:a16="http://schemas.microsoft.com/office/drawing/2014/main" id="{8C708E26-5D45-4CD9-A832-3EE1BCFA1ABC}"/>
              </a:ext>
            </a:extLst>
          </p:cNvPr>
          <p:cNvSpPr>
            <a:spLocks noGrp="1"/>
          </p:cNvSpPr>
          <p:nvPr>
            <p:ph type="sldNum" sz="quarter" idx="12"/>
          </p:nvPr>
        </p:nvSpPr>
        <p:spPr/>
        <p:txBody>
          <a:bodyPr/>
          <a:lstStyle/>
          <a:p>
            <a:fld id="{B6F15528-21DE-4FAA-801E-634DDDAF4B2B}" type="slidenum">
              <a:rPr lang="en-US" smtClean="0"/>
              <a:pPr/>
              <a:t>65</a:t>
            </a:fld>
            <a:endParaRPr lang="en-US"/>
          </a:p>
        </p:txBody>
      </p:sp>
      <p:pic>
        <p:nvPicPr>
          <p:cNvPr id="5" name="Picture 4">
            <a:extLst>
              <a:ext uri="{FF2B5EF4-FFF2-40B4-BE49-F238E27FC236}">
                <a16:creationId xmlns:a16="http://schemas.microsoft.com/office/drawing/2014/main" id="{0F11CA71-FA7E-402D-8B08-D436B2CECD6F}"/>
              </a:ext>
            </a:extLst>
          </p:cNvPr>
          <p:cNvPicPr>
            <a:picLocks noChangeAspect="1"/>
          </p:cNvPicPr>
          <p:nvPr/>
        </p:nvPicPr>
        <p:blipFill>
          <a:blip r:embed="rId2"/>
          <a:stretch>
            <a:fillRect/>
          </a:stretch>
        </p:blipFill>
        <p:spPr>
          <a:xfrm>
            <a:off x="771189" y="1790699"/>
            <a:ext cx="1600871" cy="1014413"/>
          </a:xfrm>
          <a:prstGeom prst="rect">
            <a:avLst/>
          </a:prstGeom>
        </p:spPr>
      </p:pic>
      <p:pic>
        <p:nvPicPr>
          <p:cNvPr id="6" name="Picture 5">
            <a:extLst>
              <a:ext uri="{FF2B5EF4-FFF2-40B4-BE49-F238E27FC236}">
                <a16:creationId xmlns:a16="http://schemas.microsoft.com/office/drawing/2014/main" id="{54878C1E-03B3-496A-9540-BCE4B96C9546}"/>
              </a:ext>
            </a:extLst>
          </p:cNvPr>
          <p:cNvPicPr>
            <a:picLocks noChangeAspect="1"/>
          </p:cNvPicPr>
          <p:nvPr/>
        </p:nvPicPr>
        <p:blipFill>
          <a:blip r:embed="rId3"/>
          <a:stretch>
            <a:fillRect/>
          </a:stretch>
        </p:blipFill>
        <p:spPr>
          <a:xfrm>
            <a:off x="5791200" y="1524000"/>
            <a:ext cx="1781175" cy="1752600"/>
          </a:xfrm>
          <a:prstGeom prst="rect">
            <a:avLst/>
          </a:prstGeom>
        </p:spPr>
      </p:pic>
      <p:sp>
        <p:nvSpPr>
          <p:cNvPr id="7" name="TextBox 6">
            <a:extLst>
              <a:ext uri="{FF2B5EF4-FFF2-40B4-BE49-F238E27FC236}">
                <a16:creationId xmlns:a16="http://schemas.microsoft.com/office/drawing/2014/main" id="{ADC87798-B7F6-4B41-A13E-A334780F0B76}"/>
              </a:ext>
            </a:extLst>
          </p:cNvPr>
          <p:cNvSpPr txBox="1"/>
          <p:nvPr/>
        </p:nvSpPr>
        <p:spPr>
          <a:xfrm>
            <a:off x="219411" y="2095499"/>
            <a:ext cx="466389" cy="400110"/>
          </a:xfrm>
          <a:prstGeom prst="rect">
            <a:avLst/>
          </a:prstGeom>
          <a:noFill/>
          <a:ln>
            <a:solidFill>
              <a:srgbClr val="C00000"/>
            </a:solidFill>
          </a:ln>
        </p:spPr>
        <p:txBody>
          <a:bodyPr wrap="square" rtlCol="0">
            <a:spAutoFit/>
          </a:bodyPr>
          <a:lstStyle/>
          <a:p>
            <a:r>
              <a:rPr lang="en-US" sz="2000" b="1">
                <a:solidFill>
                  <a:srgbClr val="C00000"/>
                </a:solidFill>
              </a:rPr>
              <a:t>sk</a:t>
            </a:r>
            <a:endParaRPr lang="vi-VN" sz="2000" b="1">
              <a:solidFill>
                <a:srgbClr val="C00000"/>
              </a:solidFill>
            </a:endParaRPr>
          </a:p>
        </p:txBody>
      </p:sp>
      <p:cxnSp>
        <p:nvCxnSpPr>
          <p:cNvPr id="9" name="Straight Arrow Connector 8">
            <a:extLst>
              <a:ext uri="{FF2B5EF4-FFF2-40B4-BE49-F238E27FC236}">
                <a16:creationId xmlns:a16="http://schemas.microsoft.com/office/drawing/2014/main" id="{158F481A-5118-4AB3-BF21-8D2E4DC409A0}"/>
              </a:ext>
            </a:extLst>
          </p:cNvPr>
          <p:cNvCxnSpPr>
            <a:cxnSpLocks/>
          </p:cNvCxnSpPr>
          <p:nvPr/>
        </p:nvCxnSpPr>
        <p:spPr>
          <a:xfrm>
            <a:off x="2667000" y="2095499"/>
            <a:ext cx="2895600"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B3A54B6-5166-49DC-9CAF-06FB9DD07C4F}"/>
              </a:ext>
            </a:extLst>
          </p:cNvPr>
          <p:cNvCxnSpPr>
            <a:cxnSpLocks/>
          </p:cNvCxnSpPr>
          <p:nvPr/>
        </p:nvCxnSpPr>
        <p:spPr>
          <a:xfrm>
            <a:off x="2667000" y="2628899"/>
            <a:ext cx="2895600"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9B714C2-1DB2-4B80-BD9A-298996738862}"/>
              </a:ext>
            </a:extLst>
          </p:cNvPr>
          <p:cNvSpPr txBox="1"/>
          <p:nvPr/>
        </p:nvSpPr>
        <p:spPr>
          <a:xfrm>
            <a:off x="3048000" y="1714499"/>
            <a:ext cx="2209800" cy="369332"/>
          </a:xfrm>
          <a:prstGeom prst="rect">
            <a:avLst/>
          </a:prstGeom>
          <a:noFill/>
        </p:spPr>
        <p:txBody>
          <a:bodyPr wrap="square" rtlCol="0">
            <a:spAutoFit/>
          </a:bodyPr>
          <a:lstStyle/>
          <a:p>
            <a:r>
              <a:rPr lang="en-US">
                <a:solidFill>
                  <a:srgbClr val="000000"/>
                </a:solidFill>
              </a:rPr>
              <a:t>Khởi tạo cài đặt, pk</a:t>
            </a:r>
            <a:endParaRPr lang="vi-VN">
              <a:solidFill>
                <a:srgbClr val="000000"/>
              </a:solidFill>
            </a:endParaRPr>
          </a:p>
        </p:txBody>
      </p:sp>
      <p:sp>
        <p:nvSpPr>
          <p:cNvPr id="17" name="TextBox 16">
            <a:extLst>
              <a:ext uri="{FF2B5EF4-FFF2-40B4-BE49-F238E27FC236}">
                <a16:creationId xmlns:a16="http://schemas.microsoft.com/office/drawing/2014/main" id="{8379B0A9-BE97-4F45-BAE9-35C3B02E0D98}"/>
              </a:ext>
            </a:extLst>
          </p:cNvPr>
          <p:cNvSpPr txBox="1"/>
          <p:nvPr/>
        </p:nvSpPr>
        <p:spPr>
          <a:xfrm>
            <a:off x="3352800" y="2280165"/>
            <a:ext cx="2209800" cy="369332"/>
          </a:xfrm>
          <a:prstGeom prst="rect">
            <a:avLst/>
          </a:prstGeom>
          <a:noFill/>
        </p:spPr>
        <p:txBody>
          <a:bodyPr wrap="square" rtlCol="0">
            <a:spAutoFit/>
          </a:bodyPr>
          <a:lstStyle/>
          <a:p>
            <a:r>
              <a:rPr lang="en-US">
                <a:solidFill>
                  <a:srgbClr val="000000"/>
                </a:solidFill>
              </a:rPr>
              <a:t>Cập nhật, sig</a:t>
            </a:r>
            <a:endParaRPr lang="vi-VN">
              <a:solidFill>
                <a:srgbClr val="000000"/>
              </a:solidFill>
            </a:endParaRPr>
          </a:p>
        </p:txBody>
      </p:sp>
      <p:pic>
        <p:nvPicPr>
          <p:cNvPr id="19" name="Picture 18" descr="A remote control&#10;&#10;Description automatically generated">
            <a:extLst>
              <a:ext uri="{FF2B5EF4-FFF2-40B4-BE49-F238E27FC236}">
                <a16:creationId xmlns:a16="http://schemas.microsoft.com/office/drawing/2014/main" id="{A1DD1479-F216-4C65-8D0B-80E6FDC23E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0856" y="3818984"/>
            <a:ext cx="1684544" cy="1219189"/>
          </a:xfrm>
          <a:prstGeom prst="rect">
            <a:avLst/>
          </a:prstGeom>
        </p:spPr>
      </p:pic>
      <p:pic>
        <p:nvPicPr>
          <p:cNvPr id="21" name="Picture 20" descr="A close up of a sign&#10;&#10;Description automatically generated">
            <a:extLst>
              <a:ext uri="{FF2B5EF4-FFF2-40B4-BE49-F238E27FC236}">
                <a16:creationId xmlns:a16="http://schemas.microsoft.com/office/drawing/2014/main" id="{CAD99FF2-4975-4126-B000-C139304A89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62800" y="4030136"/>
            <a:ext cx="1314450" cy="850011"/>
          </a:xfrm>
          <a:prstGeom prst="rect">
            <a:avLst/>
          </a:prstGeom>
        </p:spPr>
      </p:pic>
      <p:pic>
        <p:nvPicPr>
          <p:cNvPr id="23" name="Picture 22" descr="A picture containing building, window&#10;&#10;Description automatically generated">
            <a:extLst>
              <a:ext uri="{FF2B5EF4-FFF2-40B4-BE49-F238E27FC236}">
                <a16:creationId xmlns:a16="http://schemas.microsoft.com/office/drawing/2014/main" id="{6275AC03-661E-415D-AD3A-93095AC1E85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6365" y="3844350"/>
            <a:ext cx="1628775" cy="1221581"/>
          </a:xfrm>
          <a:prstGeom prst="rect">
            <a:avLst/>
          </a:prstGeom>
        </p:spPr>
      </p:pic>
      <p:cxnSp>
        <p:nvCxnSpPr>
          <p:cNvPr id="24" name="Straight Arrow Connector 23">
            <a:extLst>
              <a:ext uri="{FF2B5EF4-FFF2-40B4-BE49-F238E27FC236}">
                <a16:creationId xmlns:a16="http://schemas.microsoft.com/office/drawing/2014/main" id="{B84EABF8-A3B6-455A-934F-A6ABBF27DE60}"/>
              </a:ext>
            </a:extLst>
          </p:cNvPr>
          <p:cNvCxnSpPr>
            <a:cxnSpLocks/>
          </p:cNvCxnSpPr>
          <p:nvPr/>
        </p:nvCxnSpPr>
        <p:spPr>
          <a:xfrm>
            <a:off x="4957072" y="4151531"/>
            <a:ext cx="2096190"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BF820C2-D787-452D-A8C2-EF3B36C04810}"/>
              </a:ext>
            </a:extLst>
          </p:cNvPr>
          <p:cNvSpPr txBox="1"/>
          <p:nvPr/>
        </p:nvSpPr>
        <p:spPr>
          <a:xfrm>
            <a:off x="4953000" y="3810000"/>
            <a:ext cx="2209800" cy="646331"/>
          </a:xfrm>
          <a:prstGeom prst="rect">
            <a:avLst/>
          </a:prstGeom>
          <a:noFill/>
        </p:spPr>
        <p:txBody>
          <a:bodyPr wrap="square" rtlCol="0">
            <a:spAutoFit/>
          </a:bodyPr>
          <a:lstStyle/>
          <a:p>
            <a:r>
              <a:rPr lang="en-US">
                <a:solidFill>
                  <a:srgbClr val="000000"/>
                </a:solidFill>
              </a:rPr>
              <a:t>Chi tiết giao dịch,</a:t>
            </a:r>
          </a:p>
          <a:p>
            <a:r>
              <a:rPr lang="en-US">
                <a:solidFill>
                  <a:srgbClr val="000000"/>
                </a:solidFill>
              </a:rPr>
              <a:t>Mã PIN (nếu có)</a:t>
            </a:r>
            <a:endParaRPr lang="vi-VN">
              <a:solidFill>
                <a:srgbClr val="000000"/>
              </a:solidFill>
            </a:endParaRPr>
          </a:p>
        </p:txBody>
      </p:sp>
      <p:sp>
        <p:nvSpPr>
          <p:cNvPr id="27" name="TextBox 26">
            <a:extLst>
              <a:ext uri="{FF2B5EF4-FFF2-40B4-BE49-F238E27FC236}">
                <a16:creationId xmlns:a16="http://schemas.microsoft.com/office/drawing/2014/main" id="{7BC81CBB-E182-4B1F-BD1C-1645F0C7B8CB}"/>
              </a:ext>
            </a:extLst>
          </p:cNvPr>
          <p:cNvSpPr txBox="1"/>
          <p:nvPr/>
        </p:nvSpPr>
        <p:spPr>
          <a:xfrm>
            <a:off x="8534400" y="4056221"/>
            <a:ext cx="466389" cy="400110"/>
          </a:xfrm>
          <a:prstGeom prst="rect">
            <a:avLst/>
          </a:prstGeom>
          <a:noFill/>
          <a:ln>
            <a:solidFill>
              <a:srgbClr val="C00000"/>
            </a:solidFill>
          </a:ln>
        </p:spPr>
        <p:txBody>
          <a:bodyPr wrap="square" rtlCol="0">
            <a:spAutoFit/>
          </a:bodyPr>
          <a:lstStyle/>
          <a:p>
            <a:r>
              <a:rPr lang="en-US" sz="2000" b="1">
                <a:solidFill>
                  <a:srgbClr val="C00000"/>
                </a:solidFill>
              </a:rPr>
              <a:t>sk</a:t>
            </a:r>
            <a:endParaRPr lang="vi-VN" sz="2000" b="1">
              <a:solidFill>
                <a:srgbClr val="C00000"/>
              </a:solidFill>
            </a:endParaRPr>
          </a:p>
        </p:txBody>
      </p:sp>
      <p:cxnSp>
        <p:nvCxnSpPr>
          <p:cNvPr id="28" name="Straight Arrow Connector 27">
            <a:extLst>
              <a:ext uri="{FF2B5EF4-FFF2-40B4-BE49-F238E27FC236}">
                <a16:creationId xmlns:a16="http://schemas.microsoft.com/office/drawing/2014/main" id="{D27DEFD9-EB58-4EA6-8A96-A97A56BCC5B2}"/>
              </a:ext>
            </a:extLst>
          </p:cNvPr>
          <p:cNvCxnSpPr>
            <a:cxnSpLocks/>
          </p:cNvCxnSpPr>
          <p:nvPr/>
        </p:nvCxnSpPr>
        <p:spPr>
          <a:xfrm flipH="1">
            <a:off x="1600200" y="4456331"/>
            <a:ext cx="1943100"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FAAE1ED-317A-48C4-8278-BB1397D3BF92}"/>
              </a:ext>
            </a:extLst>
          </p:cNvPr>
          <p:cNvSpPr txBox="1"/>
          <p:nvPr/>
        </p:nvSpPr>
        <p:spPr>
          <a:xfrm>
            <a:off x="1671983" y="4114800"/>
            <a:ext cx="2209800" cy="646331"/>
          </a:xfrm>
          <a:prstGeom prst="rect">
            <a:avLst/>
          </a:prstGeom>
          <a:noFill/>
        </p:spPr>
        <p:txBody>
          <a:bodyPr wrap="square" rtlCol="0">
            <a:spAutoFit/>
          </a:bodyPr>
          <a:lstStyle/>
          <a:p>
            <a:r>
              <a:rPr lang="en-US">
                <a:solidFill>
                  <a:srgbClr val="000000"/>
                </a:solidFill>
              </a:rPr>
              <a:t>Chi tiết giao dịch và Chữ ký số</a:t>
            </a:r>
            <a:endParaRPr lang="vi-VN">
              <a:solidFill>
                <a:srgbClr val="000000"/>
              </a:solidFill>
            </a:endParaRPr>
          </a:p>
        </p:txBody>
      </p:sp>
      <p:cxnSp>
        <p:nvCxnSpPr>
          <p:cNvPr id="34" name="Straight Arrow Connector 33">
            <a:extLst>
              <a:ext uri="{FF2B5EF4-FFF2-40B4-BE49-F238E27FC236}">
                <a16:creationId xmlns:a16="http://schemas.microsoft.com/office/drawing/2014/main" id="{FA030CC1-F9DD-46E9-B4E7-9A474D2403B9}"/>
              </a:ext>
            </a:extLst>
          </p:cNvPr>
          <p:cNvCxnSpPr>
            <a:cxnSpLocks/>
          </p:cNvCxnSpPr>
          <p:nvPr/>
        </p:nvCxnSpPr>
        <p:spPr>
          <a:xfrm flipH="1">
            <a:off x="4863883" y="4774734"/>
            <a:ext cx="1943100"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BF7420C-910B-4857-AB1B-9AB04D206898}"/>
              </a:ext>
            </a:extLst>
          </p:cNvPr>
          <p:cNvSpPr txBox="1"/>
          <p:nvPr/>
        </p:nvSpPr>
        <p:spPr>
          <a:xfrm>
            <a:off x="5257800" y="4433203"/>
            <a:ext cx="2209800" cy="369332"/>
          </a:xfrm>
          <a:prstGeom prst="rect">
            <a:avLst/>
          </a:prstGeom>
          <a:noFill/>
        </p:spPr>
        <p:txBody>
          <a:bodyPr wrap="square" rtlCol="0">
            <a:spAutoFit/>
          </a:bodyPr>
          <a:lstStyle/>
          <a:p>
            <a:r>
              <a:rPr lang="en-US">
                <a:solidFill>
                  <a:srgbClr val="000000"/>
                </a:solidFill>
              </a:rPr>
              <a:t>Chữ ký số</a:t>
            </a:r>
            <a:endParaRPr lang="vi-VN">
              <a:solidFill>
                <a:srgbClr val="000000"/>
              </a:solidFill>
            </a:endParaRPr>
          </a:p>
        </p:txBody>
      </p:sp>
      <p:sp>
        <p:nvSpPr>
          <p:cNvPr id="8" name="TextBox 7">
            <a:extLst>
              <a:ext uri="{FF2B5EF4-FFF2-40B4-BE49-F238E27FC236}">
                <a16:creationId xmlns:a16="http://schemas.microsoft.com/office/drawing/2014/main" id="{D209F9BE-64C3-E605-D529-875F5F602171}"/>
              </a:ext>
            </a:extLst>
          </p:cNvPr>
          <p:cNvSpPr txBox="1"/>
          <p:nvPr/>
        </p:nvSpPr>
        <p:spPr>
          <a:xfrm>
            <a:off x="40682" y="4256276"/>
            <a:ext cx="466389" cy="400110"/>
          </a:xfrm>
          <a:prstGeom prst="rect">
            <a:avLst/>
          </a:prstGeom>
          <a:noFill/>
          <a:ln>
            <a:solidFill>
              <a:srgbClr val="C00000"/>
            </a:solidFill>
          </a:ln>
        </p:spPr>
        <p:txBody>
          <a:bodyPr wrap="square" rtlCol="0">
            <a:spAutoFit/>
          </a:bodyPr>
          <a:lstStyle/>
          <a:p>
            <a:r>
              <a:rPr lang="en-US" sz="2000" b="1">
                <a:solidFill>
                  <a:srgbClr val="C00000"/>
                </a:solidFill>
              </a:rPr>
              <a:t>pk</a:t>
            </a:r>
            <a:endParaRPr lang="vi-VN" sz="2000" b="1">
              <a:solidFill>
                <a:srgbClr val="C00000"/>
              </a:solidFill>
            </a:endParaRPr>
          </a:p>
        </p:txBody>
      </p:sp>
    </p:spTree>
    <p:extLst>
      <p:ext uri="{BB962C8B-B14F-4D97-AF65-F5344CB8AC3E}">
        <p14:creationId xmlns:p14="http://schemas.microsoft.com/office/powerpoint/2010/main" val="19507042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9063FCC-D7FE-AB45-AF33-1A50FB2549F0}"/>
              </a:ext>
            </a:extLst>
          </p:cNvPr>
          <p:cNvSpPr>
            <a:spLocks noGrp="1"/>
          </p:cNvSpPr>
          <p:nvPr>
            <p:ph type="sldNum" sz="quarter" idx="12"/>
          </p:nvPr>
        </p:nvSpPr>
        <p:spPr/>
        <p:txBody>
          <a:bodyPr/>
          <a:lstStyle/>
          <a:p>
            <a:fld id="{9EA0BE3B-158A-4EDF-80DC-E394A0D1600F}" type="slidenum">
              <a:rPr lang="en-US" smtClean="0"/>
              <a:pPr/>
              <a:t>66</a:t>
            </a:fld>
            <a:endParaRPr lang="en-US"/>
          </a:p>
        </p:txBody>
      </p:sp>
      <p:sp>
        <p:nvSpPr>
          <p:cNvPr id="3" name="Title 2">
            <a:extLst>
              <a:ext uri="{FF2B5EF4-FFF2-40B4-BE49-F238E27FC236}">
                <a16:creationId xmlns:a16="http://schemas.microsoft.com/office/drawing/2014/main" id="{8A57D28D-92D5-A3A3-D3AF-1A884163EEA2}"/>
              </a:ext>
            </a:extLst>
          </p:cNvPr>
          <p:cNvSpPr>
            <a:spLocks noGrp="1"/>
          </p:cNvSpPr>
          <p:nvPr>
            <p:ph type="title"/>
          </p:nvPr>
        </p:nvSpPr>
        <p:spPr>
          <a:xfrm>
            <a:off x="473241" y="0"/>
            <a:ext cx="8435681" cy="663377"/>
          </a:xfrm>
        </p:spPr>
        <p:txBody>
          <a:bodyPr>
            <a:normAutofit/>
          </a:bodyPr>
          <a:lstStyle/>
          <a:p>
            <a:r>
              <a:rPr lang="en-US"/>
              <a:t>Một số ứng dụng của chữ ký số (1)</a:t>
            </a:r>
            <a:endParaRPr lang="en-GB"/>
          </a:p>
        </p:txBody>
      </p:sp>
      <p:sp>
        <p:nvSpPr>
          <p:cNvPr id="4" name="Content Placeholder 3">
            <a:extLst>
              <a:ext uri="{FF2B5EF4-FFF2-40B4-BE49-F238E27FC236}">
                <a16:creationId xmlns:a16="http://schemas.microsoft.com/office/drawing/2014/main" id="{C29A962F-9E0F-E4B2-C662-B183A1A5FDA0}"/>
              </a:ext>
            </a:extLst>
          </p:cNvPr>
          <p:cNvSpPr>
            <a:spLocks noGrp="1"/>
          </p:cNvSpPr>
          <p:nvPr>
            <p:ph sz="quarter" idx="13"/>
          </p:nvPr>
        </p:nvSpPr>
        <p:spPr>
          <a:xfrm>
            <a:off x="235077" y="1090863"/>
            <a:ext cx="8674100" cy="5053777"/>
          </a:xfrm>
        </p:spPr>
        <p:txBody>
          <a:bodyPr/>
          <a:lstStyle/>
          <a:p>
            <a:r>
              <a:rPr lang="en-GB"/>
              <a:t>Ký văn bản trên hệ thống doffice.hust.edu.vn</a:t>
            </a:r>
            <a:endParaRPr lang="vi-VN"/>
          </a:p>
          <a:p>
            <a:endParaRPr lang="en-GB"/>
          </a:p>
        </p:txBody>
      </p:sp>
      <p:pic>
        <p:nvPicPr>
          <p:cNvPr id="7" name="Picture 6">
            <a:extLst>
              <a:ext uri="{FF2B5EF4-FFF2-40B4-BE49-F238E27FC236}">
                <a16:creationId xmlns:a16="http://schemas.microsoft.com/office/drawing/2014/main" id="{1E01720F-7657-8974-0C98-B1CB4373C3F7}"/>
              </a:ext>
            </a:extLst>
          </p:cNvPr>
          <p:cNvPicPr>
            <a:picLocks noChangeAspect="1"/>
          </p:cNvPicPr>
          <p:nvPr/>
        </p:nvPicPr>
        <p:blipFill>
          <a:blip r:embed="rId2"/>
          <a:stretch>
            <a:fillRect/>
          </a:stretch>
        </p:blipFill>
        <p:spPr>
          <a:xfrm>
            <a:off x="473242" y="1817463"/>
            <a:ext cx="7860632" cy="3363703"/>
          </a:xfrm>
          <a:prstGeom prst="rect">
            <a:avLst/>
          </a:prstGeom>
          <a:ln>
            <a:solidFill>
              <a:srgbClr val="0070C0"/>
            </a:solidFill>
          </a:ln>
        </p:spPr>
      </p:pic>
    </p:spTree>
    <p:extLst>
      <p:ext uri="{BB962C8B-B14F-4D97-AF65-F5344CB8AC3E}">
        <p14:creationId xmlns:p14="http://schemas.microsoft.com/office/powerpoint/2010/main" val="37908337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9063FCC-D7FE-AB45-AF33-1A50FB2549F0}"/>
              </a:ext>
            </a:extLst>
          </p:cNvPr>
          <p:cNvSpPr>
            <a:spLocks noGrp="1"/>
          </p:cNvSpPr>
          <p:nvPr>
            <p:ph type="sldNum" sz="quarter" idx="12"/>
          </p:nvPr>
        </p:nvSpPr>
        <p:spPr/>
        <p:txBody>
          <a:bodyPr/>
          <a:lstStyle/>
          <a:p>
            <a:fld id="{9EA0BE3B-158A-4EDF-80DC-E394A0D1600F}" type="slidenum">
              <a:rPr lang="en-US" smtClean="0"/>
              <a:pPr/>
              <a:t>67</a:t>
            </a:fld>
            <a:endParaRPr lang="en-US"/>
          </a:p>
        </p:txBody>
      </p:sp>
      <p:sp>
        <p:nvSpPr>
          <p:cNvPr id="3" name="Title 2">
            <a:extLst>
              <a:ext uri="{FF2B5EF4-FFF2-40B4-BE49-F238E27FC236}">
                <a16:creationId xmlns:a16="http://schemas.microsoft.com/office/drawing/2014/main" id="{8A57D28D-92D5-A3A3-D3AF-1A884163EEA2}"/>
              </a:ext>
            </a:extLst>
          </p:cNvPr>
          <p:cNvSpPr>
            <a:spLocks noGrp="1"/>
          </p:cNvSpPr>
          <p:nvPr>
            <p:ph type="title"/>
          </p:nvPr>
        </p:nvSpPr>
        <p:spPr>
          <a:xfrm>
            <a:off x="457199" y="7509"/>
            <a:ext cx="8451723" cy="614092"/>
          </a:xfrm>
        </p:spPr>
        <p:txBody>
          <a:bodyPr>
            <a:normAutofit/>
          </a:bodyPr>
          <a:lstStyle/>
          <a:p>
            <a:r>
              <a:rPr lang="en-US"/>
              <a:t>Một số ứng dụng của chữ ký số (2)</a:t>
            </a:r>
            <a:endParaRPr lang="en-GB"/>
          </a:p>
        </p:txBody>
      </p:sp>
      <p:sp>
        <p:nvSpPr>
          <p:cNvPr id="4" name="Content Placeholder 3">
            <a:extLst>
              <a:ext uri="{FF2B5EF4-FFF2-40B4-BE49-F238E27FC236}">
                <a16:creationId xmlns:a16="http://schemas.microsoft.com/office/drawing/2014/main" id="{C29A962F-9E0F-E4B2-C662-B183A1A5FDA0}"/>
              </a:ext>
            </a:extLst>
          </p:cNvPr>
          <p:cNvSpPr>
            <a:spLocks noGrp="1"/>
          </p:cNvSpPr>
          <p:nvPr>
            <p:ph sz="quarter" idx="13"/>
          </p:nvPr>
        </p:nvSpPr>
        <p:spPr/>
        <p:txBody>
          <a:bodyPr/>
          <a:lstStyle/>
          <a:p>
            <a:r>
              <a:rPr lang="en-GB"/>
              <a:t>Nộp hồ sơ khi sử dụng dịch vụ công trực tuyến</a:t>
            </a:r>
          </a:p>
          <a:p>
            <a:pPr lvl="1"/>
            <a:r>
              <a:rPr lang="en-GB"/>
              <a:t>Ví dụ: doanh nghiệp nộp thuế điện tử</a:t>
            </a:r>
          </a:p>
          <a:p>
            <a:pPr lvl="1"/>
            <a:endParaRPr lang="en-GB"/>
          </a:p>
          <a:p>
            <a:pPr lvl="1"/>
            <a:endParaRPr lang="en-GB"/>
          </a:p>
          <a:p>
            <a:pPr lvl="1"/>
            <a:endParaRPr lang="en-GB"/>
          </a:p>
          <a:p>
            <a:pPr lvl="1"/>
            <a:endParaRPr lang="en-GB"/>
          </a:p>
          <a:p>
            <a:pPr lvl="1"/>
            <a:endParaRPr lang="en-GB"/>
          </a:p>
          <a:p>
            <a:pPr lvl="1"/>
            <a:endParaRPr lang="en-GB"/>
          </a:p>
          <a:p>
            <a:pPr lvl="1"/>
            <a:r>
              <a:rPr lang="en-GB"/>
              <a:t>Nghị quyết 130/NQ-CP vào tháng 09/2022: Cung cấp chữ ký số cá nhân cho người dân khi sử dụng dịch vụ công trực tuyến</a:t>
            </a:r>
            <a:endParaRPr lang="vi-VN"/>
          </a:p>
          <a:p>
            <a:endParaRPr lang="en-GB"/>
          </a:p>
        </p:txBody>
      </p:sp>
      <p:pic>
        <p:nvPicPr>
          <p:cNvPr id="5" name="Picture 4">
            <a:extLst>
              <a:ext uri="{FF2B5EF4-FFF2-40B4-BE49-F238E27FC236}">
                <a16:creationId xmlns:a16="http://schemas.microsoft.com/office/drawing/2014/main" id="{2A980134-E450-ADEE-2C0C-4B8613E4F591}"/>
              </a:ext>
            </a:extLst>
          </p:cNvPr>
          <p:cNvPicPr>
            <a:picLocks noChangeAspect="1"/>
          </p:cNvPicPr>
          <p:nvPr/>
        </p:nvPicPr>
        <p:blipFill>
          <a:blip r:embed="rId2"/>
          <a:stretch>
            <a:fillRect/>
          </a:stretch>
        </p:blipFill>
        <p:spPr>
          <a:xfrm>
            <a:off x="1482458" y="2118812"/>
            <a:ext cx="5761990" cy="1914525"/>
          </a:xfrm>
          <a:prstGeom prst="rect">
            <a:avLst/>
          </a:prstGeom>
        </p:spPr>
      </p:pic>
    </p:spTree>
    <p:extLst>
      <p:ext uri="{BB962C8B-B14F-4D97-AF65-F5344CB8AC3E}">
        <p14:creationId xmlns:p14="http://schemas.microsoft.com/office/powerpoint/2010/main" val="27379144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1FFA1B-24FB-6198-E31D-512E530BDF2E}"/>
              </a:ext>
            </a:extLst>
          </p:cNvPr>
          <p:cNvSpPr>
            <a:spLocks noGrp="1"/>
          </p:cNvSpPr>
          <p:nvPr>
            <p:ph type="sldNum" sz="quarter" idx="12"/>
          </p:nvPr>
        </p:nvSpPr>
        <p:spPr/>
        <p:txBody>
          <a:bodyPr/>
          <a:lstStyle/>
          <a:p>
            <a:fld id="{9EA0BE3B-158A-4EDF-80DC-E394A0D1600F}" type="slidenum">
              <a:rPr lang="en-US" smtClean="0"/>
              <a:pPr/>
              <a:t>68</a:t>
            </a:fld>
            <a:endParaRPr lang="en-US"/>
          </a:p>
        </p:txBody>
      </p:sp>
      <p:sp>
        <p:nvSpPr>
          <p:cNvPr id="3" name="Title 2">
            <a:extLst>
              <a:ext uri="{FF2B5EF4-FFF2-40B4-BE49-F238E27FC236}">
                <a16:creationId xmlns:a16="http://schemas.microsoft.com/office/drawing/2014/main" id="{9A81157A-AA68-141F-BEAE-3397E9848B36}"/>
              </a:ext>
            </a:extLst>
          </p:cNvPr>
          <p:cNvSpPr>
            <a:spLocks noGrp="1"/>
          </p:cNvSpPr>
          <p:nvPr>
            <p:ph type="title"/>
          </p:nvPr>
        </p:nvSpPr>
        <p:spPr>
          <a:xfrm>
            <a:off x="457199" y="1"/>
            <a:ext cx="8451723" cy="609600"/>
          </a:xfrm>
        </p:spPr>
        <p:txBody>
          <a:bodyPr>
            <a:normAutofit/>
          </a:bodyPr>
          <a:lstStyle/>
          <a:p>
            <a:r>
              <a:rPr lang="en-US"/>
              <a:t>Một số ứng dụng của chữ ký số (3)</a:t>
            </a:r>
            <a:endParaRPr lang="en-GB"/>
          </a:p>
        </p:txBody>
      </p:sp>
      <p:sp>
        <p:nvSpPr>
          <p:cNvPr id="4" name="Content Placeholder 3">
            <a:extLst>
              <a:ext uri="{FF2B5EF4-FFF2-40B4-BE49-F238E27FC236}">
                <a16:creationId xmlns:a16="http://schemas.microsoft.com/office/drawing/2014/main" id="{4933F092-0451-DB47-3635-3630103D4D9A}"/>
              </a:ext>
            </a:extLst>
          </p:cNvPr>
          <p:cNvSpPr>
            <a:spLocks noGrp="1"/>
          </p:cNvSpPr>
          <p:nvPr>
            <p:ph sz="quarter" idx="13"/>
          </p:nvPr>
        </p:nvSpPr>
        <p:spPr>
          <a:xfrm>
            <a:off x="341906" y="1049088"/>
            <a:ext cx="8567271" cy="619292"/>
          </a:xfrm>
        </p:spPr>
        <p:txBody>
          <a:bodyPr/>
          <a:lstStyle/>
          <a:p>
            <a:r>
              <a:rPr lang="en-GB"/>
              <a:t>Chữ ký số văn bản điện tử</a:t>
            </a:r>
          </a:p>
          <a:p>
            <a:endParaRPr lang="en-GB"/>
          </a:p>
        </p:txBody>
      </p:sp>
      <p:pic>
        <p:nvPicPr>
          <p:cNvPr id="5" name="Picture 4" descr="A close-up of a document&#10;&#10;Description automatically generated">
            <a:extLst>
              <a:ext uri="{FF2B5EF4-FFF2-40B4-BE49-F238E27FC236}">
                <a16:creationId xmlns:a16="http://schemas.microsoft.com/office/drawing/2014/main" id="{C64F0209-6774-5919-3C50-2F40BD34CA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652" y="1483896"/>
            <a:ext cx="4464846" cy="4432433"/>
          </a:xfrm>
          <a:prstGeom prst="rect">
            <a:avLst/>
          </a:prstGeom>
        </p:spPr>
      </p:pic>
      <p:pic>
        <p:nvPicPr>
          <p:cNvPr id="6" name="Picture 5" descr="A close-up of a document&#10;&#10;Description automatically generated">
            <a:extLst>
              <a:ext uri="{FF2B5EF4-FFF2-40B4-BE49-F238E27FC236}">
                <a16:creationId xmlns:a16="http://schemas.microsoft.com/office/drawing/2014/main" id="{3AB48B96-B757-6799-FCCD-2C46A1D13D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1385" y="1483894"/>
            <a:ext cx="4612617" cy="3806276"/>
          </a:xfrm>
          <a:prstGeom prst="rect">
            <a:avLst/>
          </a:prstGeom>
        </p:spPr>
      </p:pic>
    </p:spTree>
    <p:extLst>
      <p:ext uri="{BB962C8B-B14F-4D97-AF65-F5344CB8AC3E}">
        <p14:creationId xmlns:p14="http://schemas.microsoft.com/office/powerpoint/2010/main" val="24199956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EE800E-99EB-A159-CEDA-05BA21389C69}"/>
              </a:ext>
            </a:extLst>
          </p:cNvPr>
          <p:cNvSpPr>
            <a:spLocks noGrp="1"/>
          </p:cNvSpPr>
          <p:nvPr>
            <p:ph type="sldNum" sz="quarter" idx="12"/>
          </p:nvPr>
        </p:nvSpPr>
        <p:spPr/>
        <p:txBody>
          <a:bodyPr/>
          <a:lstStyle/>
          <a:p>
            <a:fld id="{9EA0BE3B-158A-4EDF-80DC-E394A0D1600F}" type="slidenum">
              <a:rPr lang="en-US" smtClean="0"/>
              <a:pPr/>
              <a:t>69</a:t>
            </a:fld>
            <a:endParaRPr lang="en-US"/>
          </a:p>
        </p:txBody>
      </p:sp>
      <p:sp>
        <p:nvSpPr>
          <p:cNvPr id="3" name="Title 2">
            <a:extLst>
              <a:ext uri="{FF2B5EF4-FFF2-40B4-BE49-F238E27FC236}">
                <a16:creationId xmlns:a16="http://schemas.microsoft.com/office/drawing/2014/main" id="{5095AB09-EA13-C49E-36DC-6C3238613D15}"/>
              </a:ext>
            </a:extLst>
          </p:cNvPr>
          <p:cNvSpPr>
            <a:spLocks noGrp="1"/>
          </p:cNvSpPr>
          <p:nvPr>
            <p:ph type="title"/>
          </p:nvPr>
        </p:nvSpPr>
        <p:spPr>
          <a:xfrm>
            <a:off x="457199" y="1"/>
            <a:ext cx="8451723" cy="621600"/>
          </a:xfrm>
        </p:spPr>
        <p:txBody>
          <a:bodyPr>
            <a:normAutofit/>
          </a:bodyPr>
          <a:lstStyle/>
          <a:p>
            <a:r>
              <a:rPr lang="en-US"/>
              <a:t>Một số ứng dụng của chữ ký số (4)</a:t>
            </a:r>
            <a:endParaRPr lang="en-GB"/>
          </a:p>
        </p:txBody>
      </p:sp>
      <p:sp>
        <p:nvSpPr>
          <p:cNvPr id="4" name="Content Placeholder 3">
            <a:extLst>
              <a:ext uri="{FF2B5EF4-FFF2-40B4-BE49-F238E27FC236}">
                <a16:creationId xmlns:a16="http://schemas.microsoft.com/office/drawing/2014/main" id="{24024C5B-5C28-AB6B-63FD-6B5288032F5B}"/>
              </a:ext>
            </a:extLst>
          </p:cNvPr>
          <p:cNvSpPr>
            <a:spLocks noGrp="1"/>
          </p:cNvSpPr>
          <p:nvPr>
            <p:ph sz="quarter" idx="13"/>
          </p:nvPr>
        </p:nvSpPr>
        <p:spPr/>
        <p:txBody>
          <a:bodyPr/>
          <a:lstStyle/>
          <a:p>
            <a:r>
              <a:rPr lang="en-GB"/>
              <a:t>Chữ ký số phần mềm</a:t>
            </a:r>
          </a:p>
          <a:p>
            <a:pPr lvl="1"/>
            <a:r>
              <a:rPr lang="en-GB"/>
              <a:t>Công ty phát hành phần mềm ký lên bộ cài đặt</a:t>
            </a:r>
          </a:p>
          <a:p>
            <a:pPr lvl="1"/>
            <a:r>
              <a:rPr lang="en-GB"/>
              <a:t>Hệ điều hành chứng thực khi người dùng cài đặt</a:t>
            </a:r>
          </a:p>
          <a:p>
            <a:endParaRPr lang="en-GB"/>
          </a:p>
        </p:txBody>
      </p:sp>
      <p:pic>
        <p:nvPicPr>
          <p:cNvPr id="5" name="Picture 4" descr="A screenshot of a phone&#10;&#10;Description automatically generated">
            <a:extLst>
              <a:ext uri="{FF2B5EF4-FFF2-40B4-BE49-F238E27FC236}">
                <a16:creationId xmlns:a16="http://schemas.microsoft.com/office/drawing/2014/main" id="{221198B4-9C84-2611-30AA-D63209A7B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56" y="2559322"/>
            <a:ext cx="3613336" cy="2413124"/>
          </a:xfrm>
          <a:prstGeom prst="rect">
            <a:avLst/>
          </a:prstGeom>
        </p:spPr>
      </p:pic>
      <p:pic>
        <p:nvPicPr>
          <p:cNvPr id="6" name="Picture 5" descr="A screenshot of a computer error&#10;&#10;Description automatically generated">
            <a:extLst>
              <a:ext uri="{FF2B5EF4-FFF2-40B4-BE49-F238E27FC236}">
                <a16:creationId xmlns:a16="http://schemas.microsoft.com/office/drawing/2014/main" id="{1CA518E0-B0F4-3898-2CC3-E5C13AA3C4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9170" y="2559322"/>
            <a:ext cx="3912455" cy="2413124"/>
          </a:xfrm>
          <a:prstGeom prst="rect">
            <a:avLst/>
          </a:prstGeom>
        </p:spPr>
      </p:pic>
      <p:sp>
        <p:nvSpPr>
          <p:cNvPr id="7" name="TextBox 6">
            <a:extLst>
              <a:ext uri="{FF2B5EF4-FFF2-40B4-BE49-F238E27FC236}">
                <a16:creationId xmlns:a16="http://schemas.microsoft.com/office/drawing/2014/main" id="{26837471-C357-7E54-1C44-2A32AFE16458}"/>
              </a:ext>
            </a:extLst>
          </p:cNvPr>
          <p:cNvSpPr txBox="1"/>
          <p:nvPr/>
        </p:nvSpPr>
        <p:spPr>
          <a:xfrm>
            <a:off x="906381" y="5189621"/>
            <a:ext cx="3360821" cy="369332"/>
          </a:xfrm>
          <a:prstGeom prst="rect">
            <a:avLst/>
          </a:prstGeom>
          <a:noFill/>
        </p:spPr>
        <p:txBody>
          <a:bodyPr wrap="square" rtlCol="0">
            <a:spAutoFit/>
          </a:bodyPr>
          <a:lstStyle/>
          <a:p>
            <a:pPr algn="ctr"/>
            <a:r>
              <a:rPr lang="en-GB"/>
              <a:t>Phần mềm có chữ ký số tin cậy</a:t>
            </a:r>
          </a:p>
        </p:txBody>
      </p:sp>
      <p:sp>
        <p:nvSpPr>
          <p:cNvPr id="8" name="TextBox 7">
            <a:extLst>
              <a:ext uri="{FF2B5EF4-FFF2-40B4-BE49-F238E27FC236}">
                <a16:creationId xmlns:a16="http://schemas.microsoft.com/office/drawing/2014/main" id="{53A4817D-6E22-0F5F-8EF1-EFBB869CC1B0}"/>
              </a:ext>
            </a:extLst>
          </p:cNvPr>
          <p:cNvSpPr txBox="1"/>
          <p:nvPr/>
        </p:nvSpPr>
        <p:spPr>
          <a:xfrm>
            <a:off x="4982259" y="5171586"/>
            <a:ext cx="3706275" cy="369332"/>
          </a:xfrm>
          <a:prstGeom prst="rect">
            <a:avLst/>
          </a:prstGeom>
          <a:noFill/>
        </p:spPr>
        <p:txBody>
          <a:bodyPr wrap="square" rtlCol="0">
            <a:spAutoFit/>
          </a:bodyPr>
          <a:lstStyle/>
          <a:p>
            <a:pPr algn="ctr"/>
            <a:r>
              <a:rPr lang="en-GB"/>
              <a:t>Phần mềm không có chữ ký số tin cậy</a:t>
            </a:r>
          </a:p>
        </p:txBody>
      </p:sp>
    </p:spTree>
    <p:extLst>
      <p:ext uri="{BB962C8B-B14F-4D97-AF65-F5344CB8AC3E}">
        <p14:creationId xmlns:p14="http://schemas.microsoft.com/office/powerpoint/2010/main" val="1670081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Tấn công giả danh</a:t>
            </a:r>
          </a:p>
        </p:txBody>
      </p:sp>
      <p:sp>
        <p:nvSpPr>
          <p:cNvPr id="3" name="Content Placeholder 2"/>
          <p:cNvSpPr>
            <a:spLocks noGrp="1"/>
          </p:cNvSpPr>
          <p:nvPr>
            <p:ph idx="1"/>
          </p:nvPr>
        </p:nvSpPr>
        <p:spPr>
          <a:xfrm>
            <a:off x="457200" y="1066800"/>
            <a:ext cx="8229600" cy="5334000"/>
          </a:xfrm>
        </p:spPr>
        <p:txBody>
          <a:bodyPr/>
          <a:lstStyle/>
          <a:p>
            <a:r>
              <a:rPr lang="en-GB"/>
              <a:t>Kẻ tấn công mạo danh một bên và chuyển các thông điệp cho bên kia.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7" name="TextBox 72"/>
          <p:cNvSpPr txBox="1">
            <a:spLocks noChangeArrowheads="1"/>
          </p:cNvSpPr>
          <p:nvPr/>
        </p:nvSpPr>
        <p:spPr bwMode="auto">
          <a:xfrm>
            <a:off x="623887" y="3097592"/>
            <a:ext cx="13573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r>
              <a:rPr lang="en-GB" altLang="en-US" b="1">
                <a:solidFill>
                  <a:srgbClr val="000000"/>
                </a:solidFill>
              </a:rPr>
              <a:t>Alice</a:t>
            </a:r>
          </a:p>
        </p:txBody>
      </p:sp>
      <p:sp>
        <p:nvSpPr>
          <p:cNvPr id="8" name="TextBox 73"/>
          <p:cNvSpPr txBox="1">
            <a:spLocks noChangeArrowheads="1"/>
          </p:cNvSpPr>
          <p:nvPr/>
        </p:nvSpPr>
        <p:spPr bwMode="auto">
          <a:xfrm>
            <a:off x="7391400" y="3142042"/>
            <a:ext cx="13573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r>
              <a:rPr lang="en-GB" altLang="en-US" b="1">
                <a:solidFill>
                  <a:srgbClr val="000000"/>
                </a:solidFill>
              </a:rPr>
              <a:t>Bob</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0" y="1841244"/>
            <a:ext cx="1066800" cy="1702435"/>
          </a:xfrm>
          <a:prstGeom prst="rect">
            <a:avLst/>
          </a:prstGeom>
        </p:spPr>
      </p:pic>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43800" y="1828800"/>
            <a:ext cx="1066800" cy="1702435"/>
          </a:xfrm>
          <a:prstGeom prst="rect">
            <a:avLst/>
          </a:prstGeom>
        </p:spPr>
      </p:pic>
      <p:grpSp>
        <p:nvGrpSpPr>
          <p:cNvPr id="11" name="Group 18"/>
          <p:cNvGrpSpPr>
            <a:grpSpLocks/>
          </p:cNvGrpSpPr>
          <p:nvPr/>
        </p:nvGrpSpPr>
        <p:grpSpPr bwMode="auto">
          <a:xfrm>
            <a:off x="4835237" y="3721479"/>
            <a:ext cx="671512" cy="1682750"/>
            <a:chOff x="6507899" y="4717416"/>
            <a:chExt cx="671064" cy="1683384"/>
          </a:xfrm>
        </p:grpSpPr>
        <p:grpSp>
          <p:nvGrpSpPr>
            <p:cNvPr id="12" name="Group 7"/>
            <p:cNvGrpSpPr>
              <a:grpSpLocks/>
            </p:cNvGrpSpPr>
            <p:nvPr/>
          </p:nvGrpSpPr>
          <p:grpSpPr bwMode="auto">
            <a:xfrm>
              <a:off x="6507899" y="4717416"/>
              <a:ext cx="661987" cy="1226181"/>
              <a:chOff x="6896100" y="3945082"/>
              <a:chExt cx="914400" cy="1693718"/>
            </a:xfrm>
          </p:grpSpPr>
          <p:sp>
            <p:nvSpPr>
              <p:cNvPr id="14" name="Right Triangle 13"/>
              <p:cNvSpPr/>
              <p:nvPr/>
            </p:nvSpPr>
            <p:spPr>
              <a:xfrm>
                <a:off x="7086746" y="3962631"/>
                <a:ext cx="151203" cy="548408"/>
              </a:xfrm>
              <a:prstGeom prst="rtTriangle">
                <a:avLst/>
              </a:prstGeom>
              <a:solidFill>
                <a:srgbClr val="E175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5" name="Right Triangle 14"/>
              <p:cNvSpPr/>
              <p:nvPr/>
            </p:nvSpPr>
            <p:spPr>
              <a:xfrm flipH="1">
                <a:off x="7468040" y="3945082"/>
                <a:ext cx="151203" cy="565957"/>
              </a:xfrm>
              <a:prstGeom prst="rtTriangle">
                <a:avLst/>
              </a:prstGeom>
              <a:solidFill>
                <a:srgbClr val="E175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6" name="Trapezoid 15"/>
              <p:cNvSpPr/>
              <p:nvPr/>
            </p:nvSpPr>
            <p:spPr>
              <a:xfrm>
                <a:off x="6896100" y="4647044"/>
                <a:ext cx="913790" cy="991522"/>
              </a:xfrm>
              <a:prstGeom prst="trapezoid">
                <a:avLst>
                  <a:gd name="adj" fmla="val 37121"/>
                </a:avLst>
              </a:prstGeom>
              <a:gradFill flip="none" rotWithShape="1">
                <a:gsLst>
                  <a:gs pos="0">
                    <a:srgbClr val="F60000"/>
                  </a:gs>
                  <a:gs pos="100000">
                    <a:srgbClr val="FFC000"/>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7" name="Oval 16"/>
              <p:cNvSpPr/>
              <p:nvPr/>
            </p:nvSpPr>
            <p:spPr>
              <a:xfrm>
                <a:off x="7086746" y="4190769"/>
                <a:ext cx="532497" cy="640541"/>
              </a:xfrm>
              <a:prstGeom prst="ellipse">
                <a:avLst/>
              </a:prstGeom>
              <a:gradFill flip="none" rotWithShape="1">
                <a:gsLst>
                  <a:gs pos="0">
                    <a:srgbClr val="D00000"/>
                  </a:gs>
                  <a:gs pos="100000">
                    <a:srgbClr val="FFC000"/>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grpSp>
        <p:cxnSp>
          <p:nvCxnSpPr>
            <p:cNvPr id="13" name="Curved Connector 12"/>
            <p:cNvCxnSpPr/>
            <p:nvPr/>
          </p:nvCxnSpPr>
          <p:spPr>
            <a:xfrm rot="16200000" flipH="1">
              <a:off x="6784495" y="6006331"/>
              <a:ext cx="457372" cy="331566"/>
            </a:xfrm>
            <a:prstGeom prst="curvedConnector3">
              <a:avLst>
                <a:gd name="adj1" fmla="val 50000"/>
              </a:avLst>
            </a:prstGeom>
            <a:ln w="571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86200" y="4208337"/>
            <a:ext cx="872837" cy="872837"/>
          </a:xfrm>
          <a:prstGeom prst="rect">
            <a:avLst/>
          </a:prstGeom>
        </p:spPr>
      </p:pic>
      <p:cxnSp>
        <p:nvCxnSpPr>
          <p:cNvPr id="20" name="Curved Connector 19"/>
          <p:cNvCxnSpPr>
            <a:endCxn id="8" idx="2"/>
          </p:cNvCxnSpPr>
          <p:nvPr/>
        </p:nvCxnSpPr>
        <p:spPr>
          <a:xfrm flipV="1">
            <a:off x="5791200" y="3511374"/>
            <a:ext cx="2278856" cy="1076880"/>
          </a:xfrm>
          <a:prstGeom prst="curvedConnector2">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Curved Connector 20"/>
          <p:cNvCxnSpPr>
            <a:endCxn id="9" idx="2"/>
          </p:cNvCxnSpPr>
          <p:nvPr/>
        </p:nvCxnSpPr>
        <p:spPr>
          <a:xfrm rot="10800000">
            <a:off x="1295401" y="3543679"/>
            <a:ext cx="2324209" cy="1101076"/>
          </a:xfrm>
          <a:prstGeom prst="curvedConnector2">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629400" y="4534279"/>
            <a:ext cx="2043112" cy="1477328"/>
          </a:xfrm>
          <a:prstGeom prst="rect">
            <a:avLst/>
          </a:prstGeom>
          <a:noFill/>
        </p:spPr>
        <p:txBody>
          <a:bodyPr wrap="square" rtlCol="0">
            <a:spAutoFit/>
          </a:bodyPr>
          <a:lstStyle/>
          <a:p>
            <a:r>
              <a:rPr lang="en-GB" b="1">
                <a:solidFill>
                  <a:srgbClr val="FF0000"/>
                </a:solidFill>
              </a:rPr>
              <a:t>“Tôi là Alice.  Đây là số tài khoản của tôi. Hãy chuyển tiền cho tôi!”</a:t>
            </a:r>
          </a:p>
        </p:txBody>
      </p:sp>
      <p:sp>
        <p:nvSpPr>
          <p:cNvPr id="25" name="TextBox 74"/>
          <p:cNvSpPr txBox="1">
            <a:spLocks noChangeArrowheads="1"/>
          </p:cNvSpPr>
          <p:nvPr/>
        </p:nvSpPr>
        <p:spPr bwMode="auto">
          <a:xfrm>
            <a:off x="4496305" y="5408561"/>
            <a:ext cx="13573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r>
              <a:rPr lang="en-GB" altLang="en-US" b="1">
                <a:solidFill>
                  <a:srgbClr val="000000"/>
                </a:solidFill>
              </a:rPr>
              <a:t>Kẻ tấn công</a:t>
            </a:r>
          </a:p>
        </p:txBody>
      </p:sp>
      <p:sp>
        <p:nvSpPr>
          <p:cNvPr id="26" name="TextBox 25"/>
          <p:cNvSpPr txBox="1"/>
          <p:nvPr/>
        </p:nvSpPr>
        <p:spPr>
          <a:xfrm>
            <a:off x="700088" y="4458079"/>
            <a:ext cx="2043112" cy="1477328"/>
          </a:xfrm>
          <a:prstGeom prst="rect">
            <a:avLst/>
          </a:prstGeom>
          <a:noFill/>
        </p:spPr>
        <p:txBody>
          <a:bodyPr wrap="square" rtlCol="0">
            <a:spAutoFit/>
          </a:bodyPr>
          <a:lstStyle/>
          <a:p>
            <a:r>
              <a:rPr lang="en-GB" b="1">
                <a:solidFill>
                  <a:srgbClr val="FF0000"/>
                </a:solidFill>
              </a:rPr>
              <a:t>“Tôi là Bob. </a:t>
            </a:r>
          </a:p>
          <a:p>
            <a:r>
              <a:rPr lang="en-GB" b="1">
                <a:solidFill>
                  <a:srgbClr val="FF0000"/>
                </a:solidFill>
              </a:rPr>
              <a:t>Đây là số tài khoản của tôi. Hãy chuyển tiền cho tôi!”</a:t>
            </a:r>
          </a:p>
        </p:txBody>
      </p:sp>
    </p:spTree>
    <p:extLst>
      <p:ext uri="{BB962C8B-B14F-4D97-AF65-F5344CB8AC3E}">
        <p14:creationId xmlns:p14="http://schemas.microsoft.com/office/powerpoint/2010/main" val="2708913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left)">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right)">
                                      <p:cBhvr>
                                        <p:cTn id="15" dur="500"/>
                                        <p:tgtEl>
                                          <p:spTgt spid="21"/>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right)">
                                      <p:cBhvr>
                                        <p:cTn id="1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89F398E-1593-28C5-7D7D-0D4E1614FBE3}"/>
              </a:ext>
            </a:extLst>
          </p:cNvPr>
          <p:cNvSpPr>
            <a:spLocks noGrp="1"/>
          </p:cNvSpPr>
          <p:nvPr>
            <p:ph type="sldNum" sz="quarter" idx="12"/>
          </p:nvPr>
        </p:nvSpPr>
        <p:spPr/>
        <p:txBody>
          <a:bodyPr/>
          <a:lstStyle/>
          <a:p>
            <a:fld id="{9EA0BE3B-158A-4EDF-80DC-E394A0D1600F}" type="slidenum">
              <a:rPr lang="en-US" smtClean="0"/>
              <a:pPr/>
              <a:t>70</a:t>
            </a:fld>
            <a:endParaRPr lang="en-US"/>
          </a:p>
        </p:txBody>
      </p:sp>
      <p:sp>
        <p:nvSpPr>
          <p:cNvPr id="3" name="Title 2">
            <a:extLst>
              <a:ext uri="{FF2B5EF4-FFF2-40B4-BE49-F238E27FC236}">
                <a16:creationId xmlns:a16="http://schemas.microsoft.com/office/drawing/2014/main" id="{08C78FFC-0172-328B-D9EC-9B4ABF691401}"/>
              </a:ext>
            </a:extLst>
          </p:cNvPr>
          <p:cNvSpPr>
            <a:spLocks noGrp="1"/>
          </p:cNvSpPr>
          <p:nvPr>
            <p:ph type="title"/>
          </p:nvPr>
        </p:nvSpPr>
        <p:spPr>
          <a:xfrm>
            <a:off x="457199" y="0"/>
            <a:ext cx="8451723" cy="621601"/>
          </a:xfrm>
        </p:spPr>
        <p:txBody>
          <a:bodyPr>
            <a:normAutofit/>
          </a:bodyPr>
          <a:lstStyle/>
          <a:p>
            <a:r>
              <a:rPr lang="en-US"/>
              <a:t>Một số ứng dụng của chữ ký số (5)</a:t>
            </a:r>
            <a:endParaRPr lang="en-GB"/>
          </a:p>
        </p:txBody>
      </p:sp>
      <p:sp>
        <p:nvSpPr>
          <p:cNvPr id="4" name="Content Placeholder 3">
            <a:extLst>
              <a:ext uri="{FF2B5EF4-FFF2-40B4-BE49-F238E27FC236}">
                <a16:creationId xmlns:a16="http://schemas.microsoft.com/office/drawing/2014/main" id="{DD36886D-9B31-41F6-1852-3C5031719BD4}"/>
              </a:ext>
            </a:extLst>
          </p:cNvPr>
          <p:cNvSpPr>
            <a:spLocks noGrp="1"/>
          </p:cNvSpPr>
          <p:nvPr>
            <p:ph sz="quarter" idx="13"/>
          </p:nvPr>
        </p:nvSpPr>
        <p:spPr/>
        <p:txBody>
          <a:bodyPr/>
          <a:lstStyle/>
          <a:p>
            <a:r>
              <a:rPr lang="en-GB"/>
              <a:t>Chữ ký số xác thực đăng nhập</a:t>
            </a:r>
          </a:p>
          <a:p>
            <a:endParaRPr lang="en-GB"/>
          </a:p>
        </p:txBody>
      </p:sp>
      <p:pic>
        <p:nvPicPr>
          <p:cNvPr id="5" name="Picture 4" descr="A screenshot of a computer&#10;&#10;Description automatically generated">
            <a:extLst>
              <a:ext uri="{FF2B5EF4-FFF2-40B4-BE49-F238E27FC236}">
                <a16:creationId xmlns:a16="http://schemas.microsoft.com/office/drawing/2014/main" id="{B16A3AF0-3AF9-014B-301A-5E3C479286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2" y="1502256"/>
            <a:ext cx="4220403" cy="4546370"/>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AEDAB2F8-C42A-F67D-B064-C5E898785F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9305" y="1502258"/>
            <a:ext cx="3885684" cy="4598879"/>
          </a:xfrm>
          <a:prstGeom prst="rect">
            <a:avLst/>
          </a:prstGeom>
        </p:spPr>
      </p:pic>
    </p:spTree>
    <p:extLst>
      <p:ext uri="{BB962C8B-B14F-4D97-AF65-F5344CB8AC3E}">
        <p14:creationId xmlns:p14="http://schemas.microsoft.com/office/powerpoint/2010/main" val="16430073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55063D-1305-A294-68F3-675FDEC467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45FC58-7402-BEEA-B6C9-164AB3D86B98}"/>
              </a:ext>
            </a:extLst>
          </p:cNvPr>
          <p:cNvSpPr>
            <a:spLocks noGrp="1"/>
          </p:cNvSpPr>
          <p:nvPr>
            <p:ph type="title"/>
          </p:nvPr>
        </p:nvSpPr>
        <p:spPr/>
        <p:txBody>
          <a:bodyPr/>
          <a:lstStyle/>
          <a:p>
            <a:r>
              <a:rPr lang="en-GB"/>
              <a:t>Ch</a:t>
            </a:r>
            <a:r>
              <a:rPr lang="en-US"/>
              <a:t>ữ ký số sử dụng mật mã KCK</a:t>
            </a:r>
            <a:endParaRPr lang="en-GB"/>
          </a:p>
        </p:txBody>
      </p:sp>
      <p:sp>
        <p:nvSpPr>
          <p:cNvPr id="4" name="Slide Number Placeholder 3">
            <a:extLst>
              <a:ext uri="{FF2B5EF4-FFF2-40B4-BE49-F238E27FC236}">
                <a16:creationId xmlns:a16="http://schemas.microsoft.com/office/drawing/2014/main" id="{FDD657C2-CEC2-6918-7863-F2A1D354F165}"/>
              </a:ext>
            </a:extLst>
          </p:cNvPr>
          <p:cNvSpPr>
            <a:spLocks noGrp="1"/>
          </p:cNvSpPr>
          <p:nvPr>
            <p:ph type="sldNum" sz="quarter" idx="12"/>
          </p:nvPr>
        </p:nvSpPr>
        <p:spPr/>
        <p:txBody>
          <a:bodyPr/>
          <a:lstStyle/>
          <a:p>
            <a:fld id="{B6F15528-21DE-4FAA-801E-634DDDAF4B2B}" type="slidenum">
              <a:rPr lang="en-US" smtClean="0"/>
              <a:pPr/>
              <a:t>71</a:t>
            </a:fld>
            <a:endParaRPr lang="en-US"/>
          </a:p>
        </p:txBody>
      </p:sp>
      <p:sp>
        <p:nvSpPr>
          <p:cNvPr id="5" name="Text Placeholder 4">
            <a:extLst>
              <a:ext uri="{FF2B5EF4-FFF2-40B4-BE49-F238E27FC236}">
                <a16:creationId xmlns:a16="http://schemas.microsoft.com/office/drawing/2014/main" id="{D4379C92-B3EB-ECBF-3663-5C083815CC90}"/>
              </a:ext>
            </a:extLst>
          </p:cNvPr>
          <p:cNvSpPr txBox="1">
            <a:spLocks/>
          </p:cNvSpPr>
          <p:nvPr/>
        </p:nvSpPr>
        <p:spPr>
          <a:xfrm>
            <a:off x="304800" y="1066800"/>
            <a:ext cx="5099050" cy="5395912"/>
          </a:xfrm>
          <a:prstGeom prst="rect">
            <a:avLst/>
          </a:prstGeom>
        </p:spPr>
        <p:txBody>
          <a:bodyPr>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000000"/>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Wingdings" panose="05000000000000000000" pitchFamily="2" charset="2"/>
              <a:buChar char="Ø"/>
              <a:defRPr sz="2000" kern="1200">
                <a:solidFill>
                  <a:srgbClr val="000000"/>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Wingdings" panose="05000000000000000000" pitchFamily="2" charset="2"/>
              <a:buChar char="ü"/>
              <a:defRPr sz="1800" kern="1200">
                <a:solidFill>
                  <a:srgbClr val="000000"/>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000000"/>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000000"/>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gn="just">
              <a:lnSpc>
                <a:spcPct val="80000"/>
              </a:lnSpc>
              <a:buFont typeface="Arial" charset="0"/>
              <a:buChar char="•"/>
            </a:pPr>
            <a:r>
              <a:rPr lang="en-US" altLang="en-US" b="1">
                <a:latin typeface="Lato" panose="020F0502020204030203" pitchFamily="34" charset="0"/>
                <a:cs typeface="Arial" charset="0"/>
              </a:rPr>
              <a:t>Phía gửi : </a:t>
            </a:r>
            <a:r>
              <a:rPr lang="en-US" altLang="en-US">
                <a:latin typeface="Lato" panose="020F0502020204030203" pitchFamily="34" charset="0"/>
                <a:cs typeface="Arial" charset="0"/>
              </a:rPr>
              <a:t>hàm ký</a:t>
            </a:r>
          </a:p>
          <a:p>
            <a:pPr marL="640080" indent="-457200" algn="just">
              <a:lnSpc>
                <a:spcPct val="80000"/>
              </a:lnSpc>
              <a:buFont typeface="Calibri" pitchFamily="34" charset="0"/>
              <a:buAutoNum type="arabicPeriod"/>
            </a:pPr>
            <a:r>
              <a:rPr lang="en-US" altLang="en-US">
                <a:latin typeface="Lato" panose="020F0502020204030203" pitchFamily="34" charset="0"/>
                <a:cs typeface="Arial" charset="0"/>
              </a:rPr>
              <a:t>Băm bản tin gốc</a:t>
            </a:r>
            <a:r>
              <a:rPr lang="en-US" altLang="en-US">
                <a:latin typeface="Lato" panose="020F0502020204030203" pitchFamily="34" charset="0"/>
                <a:cs typeface="Arial" charset="0"/>
                <a:sym typeface="Wingdings" pitchFamily="2" charset="2"/>
              </a:rPr>
              <a:t>, thu được giá trị băm h</a:t>
            </a:r>
            <a:endParaRPr lang="en-US" altLang="en-US">
              <a:latin typeface="Lato" panose="020F0502020204030203" pitchFamily="34" charset="0"/>
              <a:cs typeface="Arial" charset="0"/>
            </a:endParaRPr>
          </a:p>
          <a:p>
            <a:pPr marL="640080" indent="-457200" algn="just">
              <a:lnSpc>
                <a:spcPct val="80000"/>
              </a:lnSpc>
              <a:buFont typeface="Calibri" pitchFamily="34" charset="0"/>
              <a:buAutoNum type="arabicPeriod"/>
            </a:pPr>
            <a:r>
              <a:rPr lang="en-US" altLang="en-US">
                <a:latin typeface="Lato" panose="020F0502020204030203" pitchFamily="34" charset="0"/>
                <a:cs typeface="Arial" charset="0"/>
              </a:rPr>
              <a:t>Mã hóa giá trị băm bằng khóa riêng </a:t>
            </a:r>
            <a:r>
              <a:rPr lang="en-US" altLang="en-US">
                <a:latin typeface="Lato" panose="020F0502020204030203" pitchFamily="34" charset="0"/>
                <a:cs typeface="Arial" charset="0"/>
                <a:sym typeface="Wingdings" pitchFamily="2" charset="2"/>
              </a:rPr>
              <a:t> chữ kí số sig</a:t>
            </a:r>
            <a:endParaRPr lang="en-US" altLang="en-US">
              <a:latin typeface="Lato" panose="020F0502020204030203" pitchFamily="34" charset="0"/>
              <a:cs typeface="Arial" charset="0"/>
            </a:endParaRPr>
          </a:p>
          <a:p>
            <a:pPr marL="640080" indent="-457200" algn="just">
              <a:lnSpc>
                <a:spcPct val="80000"/>
              </a:lnSpc>
              <a:buFont typeface="Calibri" pitchFamily="34" charset="0"/>
              <a:buAutoNum type="arabicPeriod"/>
            </a:pPr>
            <a:r>
              <a:rPr lang="en-US" altLang="en-US">
                <a:latin typeface="Lato" panose="020F0502020204030203" pitchFamily="34" charset="0"/>
                <a:cs typeface="Arial" charset="0"/>
              </a:rPr>
              <a:t>Gắn chữ kí số lên bản tin gốc (m || sig)</a:t>
            </a:r>
          </a:p>
          <a:p>
            <a:pPr marL="914400" lvl="1" indent="-457200" algn="just">
              <a:lnSpc>
                <a:spcPct val="80000"/>
              </a:lnSpc>
            </a:pPr>
            <a:endParaRPr lang="en-US" altLang="en-US">
              <a:latin typeface="Lato" panose="020F0502020204030203" pitchFamily="34" charset="0"/>
              <a:cs typeface="Arial" charset="0"/>
            </a:endParaRPr>
          </a:p>
          <a:p>
            <a:pPr algn="just">
              <a:lnSpc>
                <a:spcPct val="80000"/>
              </a:lnSpc>
              <a:buFont typeface="Arial" charset="0"/>
              <a:buChar char="•"/>
            </a:pPr>
            <a:r>
              <a:rPr lang="en-US" altLang="en-US" b="1">
                <a:latin typeface="Lato" panose="020F0502020204030203" pitchFamily="34" charset="0"/>
                <a:cs typeface="Arial" charset="0"/>
              </a:rPr>
              <a:t>Phía nhận : </a:t>
            </a:r>
            <a:r>
              <a:rPr lang="en-US" altLang="en-US">
                <a:latin typeface="Lato" panose="020F0502020204030203" pitchFamily="34" charset="0"/>
                <a:cs typeface="Arial" charset="0"/>
              </a:rPr>
              <a:t>hàm xác thực</a:t>
            </a:r>
            <a:endParaRPr lang="en-US" altLang="en-US" b="1">
              <a:latin typeface="Lato" panose="020F0502020204030203" pitchFamily="34" charset="0"/>
              <a:cs typeface="Arial" charset="0"/>
            </a:endParaRPr>
          </a:p>
          <a:p>
            <a:pPr marL="640080" indent="-457200" algn="just">
              <a:lnSpc>
                <a:spcPct val="80000"/>
              </a:lnSpc>
              <a:buFont typeface="Calibri" pitchFamily="34" charset="0"/>
              <a:buAutoNum type="arabicPeriod"/>
            </a:pPr>
            <a:r>
              <a:rPr lang="en-US" altLang="en-US">
                <a:latin typeface="Lato" panose="020F0502020204030203" pitchFamily="34" charset="0"/>
                <a:cs typeface="Arial" charset="0"/>
              </a:rPr>
              <a:t>Tách chữ kí số sig khỏi bản tin.</a:t>
            </a:r>
          </a:p>
          <a:p>
            <a:pPr marL="640080" indent="-457200" algn="just">
              <a:lnSpc>
                <a:spcPct val="80000"/>
              </a:lnSpc>
              <a:buFont typeface="Calibri" pitchFamily="34" charset="0"/>
              <a:buAutoNum type="arabicPeriod"/>
            </a:pPr>
            <a:r>
              <a:rPr lang="en-US" altLang="en-US">
                <a:latin typeface="Lato" panose="020F0502020204030203" pitchFamily="34" charset="0"/>
                <a:cs typeface="Arial" charset="0"/>
              </a:rPr>
              <a:t>Băm bản tin m, thu được giá trị băm h </a:t>
            </a:r>
          </a:p>
          <a:p>
            <a:pPr marL="640080" indent="-457200" algn="just">
              <a:lnSpc>
                <a:spcPct val="80000"/>
              </a:lnSpc>
              <a:buFont typeface="Calibri" pitchFamily="34" charset="0"/>
              <a:buAutoNum type="arabicPeriod"/>
            </a:pPr>
            <a:r>
              <a:rPr lang="en-US" altLang="en-US">
                <a:latin typeface="Lato" panose="020F0502020204030203" pitchFamily="34" charset="0"/>
                <a:cs typeface="Arial" charset="0"/>
              </a:rPr>
              <a:t>Giải mã sig với khóa công khai của người gửi, thu được h’</a:t>
            </a:r>
          </a:p>
          <a:p>
            <a:pPr marL="640080" indent="-457200" algn="just">
              <a:lnSpc>
                <a:spcPct val="80000"/>
              </a:lnSpc>
              <a:buFont typeface="Calibri" pitchFamily="34" charset="0"/>
              <a:buAutoNum type="arabicPeriod"/>
            </a:pPr>
            <a:r>
              <a:rPr lang="en-US" altLang="en-US">
                <a:latin typeface="Lato" panose="020F0502020204030203" pitchFamily="34" charset="0"/>
                <a:cs typeface="Arial" charset="0"/>
              </a:rPr>
              <a:t>So sánh : h và h’. Kết luận.</a:t>
            </a:r>
          </a:p>
        </p:txBody>
      </p:sp>
      <p:pic>
        <p:nvPicPr>
          <p:cNvPr id="6" name="Content Placeholder 7" descr="dIGI.bmp">
            <a:extLst>
              <a:ext uri="{FF2B5EF4-FFF2-40B4-BE49-F238E27FC236}">
                <a16:creationId xmlns:a16="http://schemas.microsoft.com/office/drawing/2014/main" id="{8B8912BF-987A-DE17-DCF7-2102D21815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5556250" y="838200"/>
            <a:ext cx="3435350" cy="5548312"/>
          </a:xfrm>
          <a:prstGeom prst="rect">
            <a:avLst/>
          </a:prstGeom>
        </p:spPr>
      </p:pic>
    </p:spTree>
    <p:extLst>
      <p:ext uri="{BB962C8B-B14F-4D97-AF65-F5344CB8AC3E}">
        <p14:creationId xmlns:p14="http://schemas.microsoft.com/office/powerpoint/2010/main" val="237876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linds(horizontal)">
                                      <p:cBhvr>
                                        <p:cTn id="13" dur="500"/>
                                        <p:tgtEl>
                                          <p:spTgt spid="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linds(horizontal)">
                                      <p:cBhvr>
                                        <p:cTn id="16" dur="500"/>
                                        <p:tgtEl>
                                          <p:spTgt spid="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blinds(horizontal)">
                                      <p:cBhvr>
                                        <p:cTn id="21" dur="500"/>
                                        <p:tgtEl>
                                          <p:spTgt spid="5">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blinds(horizontal)">
                                      <p:cBhvr>
                                        <p:cTn id="24" dur="500"/>
                                        <p:tgtEl>
                                          <p:spTgt spid="5">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blinds(horizontal)">
                                      <p:cBhvr>
                                        <p:cTn id="27" dur="500"/>
                                        <p:tgtEl>
                                          <p:spTgt spid="5">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5">
                                            <p:txEl>
                                              <p:pRg st="8" end="8"/>
                                            </p:txEl>
                                          </p:spTgt>
                                        </p:tgtEl>
                                        <p:attrNameLst>
                                          <p:attrName>style.visibility</p:attrName>
                                        </p:attrNameLst>
                                      </p:cBhvr>
                                      <p:to>
                                        <p:strVal val="visible"/>
                                      </p:to>
                                    </p:set>
                                    <p:animEffect transition="in" filter="blinds(horizontal)">
                                      <p:cBhvr>
                                        <p:cTn id="30" dur="500"/>
                                        <p:tgtEl>
                                          <p:spTgt spid="5">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animEffect transition="in" filter="blinds(horizontal)">
                                      <p:cBhvr>
                                        <p:cTn id="33"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A60A-7120-490D-9C66-FB464707E9E5}"/>
              </a:ext>
            </a:extLst>
          </p:cNvPr>
          <p:cNvSpPr>
            <a:spLocks noGrp="1"/>
          </p:cNvSpPr>
          <p:nvPr>
            <p:ph type="title"/>
          </p:nvPr>
        </p:nvSpPr>
        <p:spPr/>
        <p:txBody>
          <a:bodyPr/>
          <a:lstStyle/>
          <a:p>
            <a:r>
              <a:rPr lang="en-US"/>
              <a:t>Chữ ký số RSA</a:t>
            </a:r>
            <a:endParaRPr lang="vi-VN"/>
          </a:p>
        </p:txBody>
      </p:sp>
      <p:sp>
        <p:nvSpPr>
          <p:cNvPr id="3" name="Content Placeholder 2">
            <a:extLst>
              <a:ext uri="{FF2B5EF4-FFF2-40B4-BE49-F238E27FC236}">
                <a16:creationId xmlns:a16="http://schemas.microsoft.com/office/drawing/2014/main" id="{7A56B7BD-78B5-453E-8DD1-80712F6413D7}"/>
              </a:ext>
            </a:extLst>
          </p:cNvPr>
          <p:cNvSpPr>
            <a:spLocks noGrp="1"/>
          </p:cNvSpPr>
          <p:nvPr>
            <p:ph idx="1"/>
          </p:nvPr>
        </p:nvSpPr>
        <p:spPr/>
        <p:txBody>
          <a:bodyPr/>
          <a:lstStyle/>
          <a:p>
            <a:r>
              <a:rPr lang="en-US"/>
              <a:t>Sinh cặp khóa: k</a:t>
            </a:r>
            <a:r>
              <a:rPr lang="en-US" baseline="-25000"/>
              <a:t>U</a:t>
            </a:r>
            <a:r>
              <a:rPr lang="en-US"/>
              <a:t> = (n, e), k</a:t>
            </a:r>
            <a:r>
              <a:rPr lang="en-US" baseline="-25000"/>
              <a:t>R</a:t>
            </a:r>
            <a:r>
              <a:rPr lang="en-US"/>
              <a:t> = (n, d)</a:t>
            </a:r>
          </a:p>
          <a:p>
            <a:r>
              <a:rPr lang="en-US"/>
              <a:t>Chữ ký: sig = E(k</a:t>
            </a:r>
            <a:r>
              <a:rPr lang="en-US" baseline="-25000"/>
              <a:t>R</a:t>
            </a:r>
            <a:r>
              <a:rPr lang="en-US"/>
              <a:t>, H(m)) = H(m)</a:t>
            </a:r>
            <a:r>
              <a:rPr lang="en-US" baseline="30000"/>
              <a:t>d</a:t>
            </a:r>
            <a:r>
              <a:rPr lang="en-US"/>
              <a:t> mod n</a:t>
            </a:r>
          </a:p>
          <a:p>
            <a:r>
              <a:rPr lang="en-US"/>
              <a:t>Thẩm tra: nếu H(m) = sig</a:t>
            </a:r>
            <a:r>
              <a:rPr lang="en-US" baseline="30000"/>
              <a:t>e</a:t>
            </a:r>
            <a:r>
              <a:rPr lang="en-US"/>
              <a:t> mod n thì chấp nhận</a:t>
            </a:r>
          </a:p>
        </p:txBody>
      </p:sp>
      <p:sp>
        <p:nvSpPr>
          <p:cNvPr id="4" name="Slide Number Placeholder 3">
            <a:extLst>
              <a:ext uri="{FF2B5EF4-FFF2-40B4-BE49-F238E27FC236}">
                <a16:creationId xmlns:a16="http://schemas.microsoft.com/office/drawing/2014/main" id="{C1809AEB-7030-4425-B3EF-C93E5FF8AFCB}"/>
              </a:ext>
            </a:extLst>
          </p:cNvPr>
          <p:cNvSpPr>
            <a:spLocks noGrp="1"/>
          </p:cNvSpPr>
          <p:nvPr>
            <p:ph type="sldNum" sz="quarter" idx="12"/>
          </p:nvPr>
        </p:nvSpPr>
        <p:spPr/>
        <p:txBody>
          <a:bodyPr/>
          <a:lstStyle/>
          <a:p>
            <a:fld id="{B6F15528-21DE-4FAA-801E-634DDDAF4B2B}" type="slidenum">
              <a:rPr lang="en-US" smtClean="0"/>
              <a:pPr/>
              <a:t>72</a:t>
            </a:fld>
            <a:endParaRPr lang="en-US"/>
          </a:p>
        </p:txBody>
      </p:sp>
      <p:sp>
        <p:nvSpPr>
          <p:cNvPr id="5" name="Left Brace 4">
            <a:extLst>
              <a:ext uri="{FF2B5EF4-FFF2-40B4-BE49-F238E27FC236}">
                <a16:creationId xmlns:a16="http://schemas.microsoft.com/office/drawing/2014/main" id="{80FACE68-924C-4D6F-ABBD-D2186A11CD75}"/>
              </a:ext>
            </a:extLst>
          </p:cNvPr>
          <p:cNvSpPr/>
          <p:nvPr/>
        </p:nvSpPr>
        <p:spPr>
          <a:xfrm rot="16200000">
            <a:off x="4714094" y="1919584"/>
            <a:ext cx="304800" cy="14859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vi-VN"/>
          </a:p>
        </p:txBody>
      </p:sp>
      <p:sp>
        <p:nvSpPr>
          <p:cNvPr id="6" name="TextBox 5">
            <a:extLst>
              <a:ext uri="{FF2B5EF4-FFF2-40B4-BE49-F238E27FC236}">
                <a16:creationId xmlns:a16="http://schemas.microsoft.com/office/drawing/2014/main" id="{9E9E36EC-4BD1-4016-A380-E471280251B6}"/>
              </a:ext>
            </a:extLst>
          </p:cNvPr>
          <p:cNvSpPr txBox="1"/>
          <p:nvPr/>
        </p:nvSpPr>
        <p:spPr>
          <a:xfrm>
            <a:off x="4114800" y="2814935"/>
            <a:ext cx="2667000" cy="461665"/>
          </a:xfrm>
          <a:prstGeom prst="rect">
            <a:avLst/>
          </a:prstGeom>
          <a:noFill/>
        </p:spPr>
        <p:txBody>
          <a:bodyPr wrap="square" rtlCol="0">
            <a:spAutoFit/>
          </a:bodyPr>
          <a:lstStyle/>
          <a:p>
            <a:r>
              <a:rPr lang="en-US" sz="2400"/>
              <a:t>D(k</a:t>
            </a:r>
            <a:r>
              <a:rPr lang="en-US" sz="2400" baseline="-25000"/>
              <a:t>U</a:t>
            </a:r>
            <a:r>
              <a:rPr lang="en-US" sz="2400"/>
              <a:t>, sig)</a:t>
            </a:r>
            <a:endParaRPr lang="vi-VN" sz="2400"/>
          </a:p>
        </p:txBody>
      </p:sp>
    </p:spTree>
    <p:extLst>
      <p:ext uri="{BB962C8B-B14F-4D97-AF65-F5344CB8AC3E}">
        <p14:creationId xmlns:p14="http://schemas.microsoft.com/office/powerpoint/2010/main" val="2115010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82907-A06F-4572-96D1-ED3F62AA8098}"/>
              </a:ext>
            </a:extLst>
          </p:cNvPr>
          <p:cNvSpPr>
            <a:spLocks noGrp="1"/>
          </p:cNvSpPr>
          <p:nvPr>
            <p:ph type="title"/>
          </p:nvPr>
        </p:nvSpPr>
        <p:spPr/>
        <p:txBody>
          <a:bodyPr/>
          <a:lstStyle/>
          <a:p>
            <a:r>
              <a:rPr lang="en-US"/>
              <a:t>Chuẩn chữ ký số DSS (Đọc thêm)</a:t>
            </a:r>
            <a:endParaRPr lang="vi-VN"/>
          </a:p>
        </p:txBody>
      </p:sp>
      <p:sp>
        <p:nvSpPr>
          <p:cNvPr id="3" name="Content Placeholder 2">
            <a:extLst>
              <a:ext uri="{FF2B5EF4-FFF2-40B4-BE49-F238E27FC236}">
                <a16:creationId xmlns:a16="http://schemas.microsoft.com/office/drawing/2014/main" id="{9594C3D7-613F-482D-A822-8CEA26C37025}"/>
              </a:ext>
            </a:extLst>
          </p:cNvPr>
          <p:cNvSpPr>
            <a:spLocks noGrp="1"/>
          </p:cNvSpPr>
          <p:nvPr>
            <p:ph idx="1"/>
          </p:nvPr>
        </p:nvSpPr>
        <p:spPr/>
        <p:txBody>
          <a:bodyPr>
            <a:normAutofit/>
          </a:bodyPr>
          <a:lstStyle/>
          <a:p>
            <a:r>
              <a:rPr lang="en-US"/>
              <a:t>Digital Signature Standard</a:t>
            </a:r>
          </a:p>
          <a:p>
            <a:r>
              <a:rPr lang="en-US"/>
              <a:t>Các tham số:</a:t>
            </a:r>
          </a:p>
          <a:p>
            <a:pPr lvl="1"/>
            <a:r>
              <a:rPr lang="en-US"/>
              <a:t>Hàm băm H</a:t>
            </a:r>
          </a:p>
          <a:p>
            <a:pPr lvl="1"/>
            <a:r>
              <a:rPr lang="en-US"/>
              <a:t>L: là bội số của 64, N ≤ Kích thước mã băm</a:t>
            </a:r>
          </a:p>
          <a:p>
            <a:r>
              <a:rPr lang="en-US"/>
              <a:t>Tạo khóa nhóm k</a:t>
            </a:r>
            <a:r>
              <a:rPr lang="en-US" baseline="-25000"/>
              <a:t>UG</a:t>
            </a:r>
            <a:r>
              <a:rPr lang="en-US"/>
              <a:t> = (p, q, g):</a:t>
            </a:r>
          </a:p>
          <a:p>
            <a:pPr lvl="1"/>
            <a:r>
              <a:rPr lang="en-US"/>
              <a:t>Số nguyên tố q kích th</a:t>
            </a:r>
            <a:r>
              <a:rPr lang="vi-VN"/>
              <a:t>ư</a:t>
            </a:r>
            <a:r>
              <a:rPr lang="en-US"/>
              <a:t>ớc N bit</a:t>
            </a:r>
          </a:p>
          <a:p>
            <a:pPr lvl="1"/>
            <a:r>
              <a:rPr lang="en-US"/>
              <a:t>Số nguyên p kích thước L bit, sao cho p−1 là bội số của q</a:t>
            </a:r>
          </a:p>
          <a:p>
            <a:pPr lvl="1"/>
            <a:r>
              <a:rPr lang="en-US"/>
              <a:t>Chọn h là ngẫu nhiên 2 ≤  h ≤  p − 2</a:t>
            </a:r>
          </a:p>
          <a:p>
            <a:pPr lvl="1"/>
            <a:r>
              <a:rPr lang="en-US"/>
              <a:t>g = h</a:t>
            </a:r>
            <a:r>
              <a:rPr lang="en-US" baseline="30000"/>
              <a:t>(p - 1)/q</a:t>
            </a:r>
            <a:r>
              <a:rPr lang="en-US"/>
              <a:t> mod p</a:t>
            </a:r>
          </a:p>
          <a:p>
            <a:r>
              <a:rPr lang="en-US"/>
              <a:t>Khóa riêng: x ngẫu nhiên thỏa mãn 0 &lt; x &lt; q</a:t>
            </a:r>
          </a:p>
          <a:p>
            <a:r>
              <a:rPr lang="en-US"/>
              <a:t>Khóa công khai: y = g</a:t>
            </a:r>
            <a:r>
              <a:rPr lang="en-US" baseline="30000"/>
              <a:t>x</a:t>
            </a:r>
            <a:r>
              <a:rPr lang="en-US"/>
              <a:t> mod p</a:t>
            </a:r>
            <a:endParaRPr lang="vi-VN"/>
          </a:p>
        </p:txBody>
      </p:sp>
      <p:sp>
        <p:nvSpPr>
          <p:cNvPr id="4" name="Slide Number Placeholder 3">
            <a:extLst>
              <a:ext uri="{FF2B5EF4-FFF2-40B4-BE49-F238E27FC236}">
                <a16:creationId xmlns:a16="http://schemas.microsoft.com/office/drawing/2014/main" id="{896DCB09-0173-4C8D-995D-07F95BE65CE0}"/>
              </a:ext>
            </a:extLst>
          </p:cNvPr>
          <p:cNvSpPr>
            <a:spLocks noGrp="1"/>
          </p:cNvSpPr>
          <p:nvPr>
            <p:ph type="sldNum" sz="quarter" idx="12"/>
          </p:nvPr>
        </p:nvSpPr>
        <p:spPr/>
        <p:txBody>
          <a:bodyPr/>
          <a:lstStyle/>
          <a:p>
            <a:fld id="{B6F15528-21DE-4FAA-801E-634DDDAF4B2B}" type="slidenum">
              <a:rPr lang="en-US" smtClean="0"/>
              <a:pPr/>
              <a:t>73</a:t>
            </a:fld>
            <a:endParaRPr lang="en-US"/>
          </a:p>
        </p:txBody>
      </p:sp>
    </p:spTree>
    <p:extLst>
      <p:ext uri="{BB962C8B-B14F-4D97-AF65-F5344CB8AC3E}">
        <p14:creationId xmlns:p14="http://schemas.microsoft.com/office/powerpoint/2010/main" val="36124688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CE0FD-BDA6-484E-8E24-68C16133879F}"/>
              </a:ext>
            </a:extLst>
          </p:cNvPr>
          <p:cNvSpPr>
            <a:spLocks noGrp="1"/>
          </p:cNvSpPr>
          <p:nvPr>
            <p:ph type="title"/>
          </p:nvPr>
        </p:nvSpPr>
        <p:spPr/>
        <p:txBody>
          <a:bodyPr/>
          <a:lstStyle/>
          <a:p>
            <a:r>
              <a:rPr lang="en-US"/>
              <a:t>Chuẩn chữ ký số DSS</a:t>
            </a:r>
            <a:endParaRPr lang="vi-VN"/>
          </a:p>
        </p:txBody>
      </p:sp>
      <p:sp>
        <p:nvSpPr>
          <p:cNvPr id="3" name="Content Placeholder 2">
            <a:extLst>
              <a:ext uri="{FF2B5EF4-FFF2-40B4-BE49-F238E27FC236}">
                <a16:creationId xmlns:a16="http://schemas.microsoft.com/office/drawing/2014/main" id="{0E5CFE82-FFEE-43B5-AA97-33B29FCC3BB8}"/>
              </a:ext>
            </a:extLst>
          </p:cNvPr>
          <p:cNvSpPr>
            <a:spLocks noGrp="1"/>
          </p:cNvSpPr>
          <p:nvPr>
            <p:ph idx="1"/>
          </p:nvPr>
        </p:nvSpPr>
        <p:spPr/>
        <p:txBody>
          <a:bodyPr/>
          <a:lstStyle/>
          <a:p>
            <a:r>
              <a:rPr lang="en-US"/>
              <a:t>Tạo chữ ký:</a:t>
            </a:r>
          </a:p>
          <a:p>
            <a:pPr lvl="1"/>
            <a:r>
              <a:rPr lang="en-US"/>
              <a:t>Chọn giá trị 0 &lt; k &lt; q ngẫu nhiên</a:t>
            </a:r>
          </a:p>
          <a:p>
            <a:pPr lvl="1"/>
            <a:r>
              <a:rPr lang="en-US"/>
              <a:t>Tính r =  (g</a:t>
            </a:r>
            <a:r>
              <a:rPr lang="en-US" baseline="30000"/>
              <a:t>k</a:t>
            </a:r>
            <a:r>
              <a:rPr lang="en-US"/>
              <a:t> mod p) mod q ; nếu r = 0 thì chọn lại k</a:t>
            </a:r>
            <a:endParaRPr lang="vi-VN"/>
          </a:p>
          <a:p>
            <a:pPr lvl="1"/>
            <a:r>
              <a:rPr lang="en-US"/>
              <a:t>Tính s = [k </a:t>
            </a:r>
            <a:r>
              <a:rPr lang="en-US" baseline="30000"/>
              <a:t>-1</a:t>
            </a:r>
            <a:r>
              <a:rPr lang="en-US"/>
              <a:t> (H(m) + xr)] mod q; nếu s = 0 thì chọn lại k</a:t>
            </a:r>
          </a:p>
          <a:p>
            <a:pPr lvl="1"/>
            <a:r>
              <a:rPr lang="en-US"/>
              <a:t>Chữ ký (r, s)</a:t>
            </a:r>
          </a:p>
          <a:p>
            <a:r>
              <a:rPr lang="en-US"/>
              <a:t>Thẩm tra chữ ký:</a:t>
            </a:r>
          </a:p>
          <a:p>
            <a:pPr lvl="1"/>
            <a:r>
              <a:rPr lang="es-ES"/>
              <a:t>w = (s)</a:t>
            </a:r>
            <a:r>
              <a:rPr lang="es-ES" baseline="30000"/>
              <a:t>-1</a:t>
            </a:r>
            <a:r>
              <a:rPr lang="es-ES"/>
              <a:t> mod q</a:t>
            </a:r>
            <a:endParaRPr lang="vi-VN"/>
          </a:p>
          <a:p>
            <a:pPr lvl="1"/>
            <a:r>
              <a:rPr lang="es-ES"/>
              <a:t>u1 = [H(m)w] mod q</a:t>
            </a:r>
            <a:endParaRPr lang="vi-VN"/>
          </a:p>
          <a:p>
            <a:pPr lvl="1"/>
            <a:r>
              <a:rPr lang="es-ES"/>
              <a:t>u2 = rw mod q</a:t>
            </a:r>
            <a:endParaRPr lang="vi-VN"/>
          </a:p>
          <a:p>
            <a:pPr lvl="1"/>
            <a:r>
              <a:rPr lang="es-ES"/>
              <a:t>v = [(g</a:t>
            </a:r>
            <a:r>
              <a:rPr lang="es-ES" baseline="30000"/>
              <a:t>u1</a:t>
            </a:r>
            <a:r>
              <a:rPr lang="es-ES"/>
              <a:t>y</a:t>
            </a:r>
            <a:r>
              <a:rPr lang="es-ES" baseline="30000"/>
              <a:t>u2</a:t>
            </a:r>
            <a:r>
              <a:rPr lang="es-ES"/>
              <a:t>) mod p] mod q</a:t>
            </a:r>
          </a:p>
          <a:p>
            <a:pPr lvl="1"/>
            <a:r>
              <a:rPr lang="es-ES"/>
              <a:t>Nếu v = r thì chữ ký hợp lệ</a:t>
            </a:r>
            <a:endParaRPr lang="vi-VN"/>
          </a:p>
        </p:txBody>
      </p:sp>
      <p:sp>
        <p:nvSpPr>
          <p:cNvPr id="4" name="Slide Number Placeholder 3">
            <a:extLst>
              <a:ext uri="{FF2B5EF4-FFF2-40B4-BE49-F238E27FC236}">
                <a16:creationId xmlns:a16="http://schemas.microsoft.com/office/drawing/2014/main" id="{6B22AA42-F781-4388-8309-75FCD24C624C}"/>
              </a:ext>
            </a:extLst>
          </p:cNvPr>
          <p:cNvSpPr>
            <a:spLocks noGrp="1"/>
          </p:cNvSpPr>
          <p:nvPr>
            <p:ph type="sldNum" sz="quarter" idx="12"/>
          </p:nvPr>
        </p:nvSpPr>
        <p:spPr/>
        <p:txBody>
          <a:bodyPr/>
          <a:lstStyle/>
          <a:p>
            <a:fld id="{B6F15528-21DE-4FAA-801E-634DDDAF4B2B}" type="slidenum">
              <a:rPr lang="en-US" smtClean="0"/>
              <a:pPr/>
              <a:t>74</a:t>
            </a:fld>
            <a:endParaRPr lang="en-US"/>
          </a:p>
        </p:txBody>
      </p:sp>
    </p:spTree>
    <p:extLst>
      <p:ext uri="{BB962C8B-B14F-4D97-AF65-F5344CB8AC3E}">
        <p14:creationId xmlns:p14="http://schemas.microsoft.com/office/powerpoint/2010/main" val="33015471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08C24-9F33-9136-F44A-53578AC384C6}"/>
              </a:ext>
            </a:extLst>
          </p:cNvPr>
          <p:cNvSpPr>
            <a:spLocks noGrp="1"/>
          </p:cNvSpPr>
          <p:nvPr>
            <p:ph type="title"/>
          </p:nvPr>
        </p:nvSpPr>
        <p:spPr/>
        <p:txBody>
          <a:bodyPr/>
          <a:lstStyle/>
          <a:p>
            <a:r>
              <a:rPr lang="en-GB"/>
              <a:t>Chữ ký số KCK cung cấp dịch vụ nào?</a:t>
            </a:r>
          </a:p>
        </p:txBody>
      </p:sp>
      <p:sp>
        <p:nvSpPr>
          <p:cNvPr id="3" name="Content Placeholder 2">
            <a:extLst>
              <a:ext uri="{FF2B5EF4-FFF2-40B4-BE49-F238E27FC236}">
                <a16:creationId xmlns:a16="http://schemas.microsoft.com/office/drawing/2014/main" id="{5F32D001-2820-950D-1014-2CECC5B30F4B}"/>
              </a:ext>
            </a:extLst>
          </p:cNvPr>
          <p:cNvSpPr>
            <a:spLocks noGrp="1"/>
          </p:cNvSpPr>
          <p:nvPr>
            <p:ph idx="1"/>
          </p:nvPr>
        </p:nvSpPr>
        <p:spPr/>
        <p:txBody>
          <a:bodyPr/>
          <a:lstStyle/>
          <a:p>
            <a:r>
              <a:rPr lang="en-GB"/>
              <a:t>Toàn vẹn: đối phương không thể thay đổi bản tin mà không bị phát hiện</a:t>
            </a:r>
          </a:p>
          <a:p>
            <a:r>
              <a:rPr lang="en-GB"/>
              <a:t>Xác thực danh tính: Nếu Alice xác thực chữ ký hợp lệ với khóa công khai của Bob thì Alice có thể xác định được người tạo bản tin là Bob</a:t>
            </a:r>
          </a:p>
          <a:p>
            <a:r>
              <a:rPr lang="en-GB"/>
              <a:t>Chống từ chối: Bob không thể phủ nhận được bản tin mà anh ta đã tạo ra</a:t>
            </a:r>
          </a:p>
          <a:p>
            <a:r>
              <a:rPr lang="en-GB"/>
              <a:t>Không có khả năng giữ bí mật:</a:t>
            </a:r>
          </a:p>
          <a:p>
            <a:pPr lvl="1"/>
            <a:r>
              <a:rPr lang="en-GB"/>
              <a:t>Nếu chữ ký số không thay đổi, kẻ tấn công có thêm thông tin về bản tin gốc</a:t>
            </a:r>
          </a:p>
          <a:p>
            <a:endParaRPr lang="en-GB"/>
          </a:p>
        </p:txBody>
      </p:sp>
      <p:sp>
        <p:nvSpPr>
          <p:cNvPr id="4" name="Slide Number Placeholder 3">
            <a:extLst>
              <a:ext uri="{FF2B5EF4-FFF2-40B4-BE49-F238E27FC236}">
                <a16:creationId xmlns:a16="http://schemas.microsoft.com/office/drawing/2014/main" id="{8BF23BD6-BAF2-BFCF-E5D1-300451F134B3}"/>
              </a:ext>
            </a:extLst>
          </p:cNvPr>
          <p:cNvSpPr>
            <a:spLocks noGrp="1"/>
          </p:cNvSpPr>
          <p:nvPr>
            <p:ph type="sldNum" sz="quarter" idx="12"/>
          </p:nvPr>
        </p:nvSpPr>
        <p:spPr/>
        <p:txBody>
          <a:bodyPr/>
          <a:lstStyle/>
          <a:p>
            <a:fld id="{B6F15528-21DE-4FAA-801E-634DDDAF4B2B}" type="slidenum">
              <a:rPr lang="en-US" smtClean="0"/>
              <a:pPr/>
              <a:t>75</a:t>
            </a:fld>
            <a:endParaRPr lang="en-US"/>
          </a:p>
        </p:txBody>
      </p:sp>
    </p:spTree>
    <p:extLst>
      <p:ext uri="{BB962C8B-B14F-4D97-AF65-F5344CB8AC3E}">
        <p14:creationId xmlns:p14="http://schemas.microsoft.com/office/powerpoint/2010/main" val="345223456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Chữ ký mù (Blind Signature)</a:t>
            </a:r>
          </a:p>
        </p:txBody>
      </p:sp>
      <p:sp>
        <p:nvSpPr>
          <p:cNvPr id="3" name="Content Placeholder 2"/>
          <p:cNvSpPr>
            <a:spLocks noGrp="1"/>
          </p:cNvSpPr>
          <p:nvPr>
            <p:ph idx="1"/>
          </p:nvPr>
        </p:nvSpPr>
        <p:spPr/>
        <p:txBody>
          <a:bodyPr>
            <a:normAutofit/>
          </a:bodyPr>
          <a:lstStyle/>
          <a:p>
            <a:r>
              <a:rPr lang="en-GB" sz="2800"/>
              <a:t>Một số giao dịch điện tử yêu cầu cần che giấu thông tin cá nhân của các bên tham gia:</a:t>
            </a:r>
          </a:p>
          <a:p>
            <a:pPr lvl="1"/>
            <a:r>
              <a:rPr lang="en-GB" sz="2400"/>
              <a:t>Thương mại điện tử</a:t>
            </a:r>
          </a:p>
          <a:p>
            <a:pPr lvl="1"/>
            <a:r>
              <a:rPr lang="en-GB" sz="2400"/>
              <a:t>Bầu cử điện tử</a:t>
            </a:r>
          </a:p>
          <a:p>
            <a:r>
              <a:rPr lang="en-GB" sz="2800"/>
              <a:t>Chữ ký mù: người ký không biết nội dung của văn bản</a:t>
            </a:r>
          </a:p>
          <a:p>
            <a:pPr lvl="1"/>
            <a:r>
              <a:rPr lang="en-GB" sz="2400"/>
              <a:t>Người kiểm tra tính hợp lệ của phiếu bầu không được phép biết nội dung của phiếu (tên cử tri, người được cử tri bầu...)</a:t>
            </a:r>
          </a:p>
          <a:p>
            <a:pPr lvl="1"/>
            <a:r>
              <a:rPr lang="en-GB" sz="2400"/>
              <a:t>Sau khi xác minh và chấp nhận cho khách hàng rút tiền, ngân hàng không thể kiểm tra lại trên tờ tiền điện tử lưu thông có tên người rút là gì.</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76</a:t>
            </a:fld>
            <a:endParaRPr lang="en-US"/>
          </a:p>
        </p:txBody>
      </p:sp>
    </p:spTree>
    <p:extLst>
      <p:ext uri="{BB962C8B-B14F-4D97-AF65-F5344CB8AC3E}">
        <p14:creationId xmlns:p14="http://schemas.microsoft.com/office/powerpoint/2010/main" val="22500362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t>Chữ ký mù RSA cho Phiếu bầu điện tử</a:t>
            </a:r>
          </a:p>
        </p:txBody>
      </p:sp>
      <p:sp>
        <p:nvSpPr>
          <p:cNvPr id="3" name="Content Placeholder 2"/>
          <p:cNvSpPr>
            <a:spLocks noGrp="1"/>
          </p:cNvSpPr>
          <p:nvPr>
            <p:ph idx="1"/>
          </p:nvPr>
        </p:nvSpPr>
        <p:spPr>
          <a:xfrm>
            <a:off x="457200" y="1143000"/>
            <a:ext cx="8229600" cy="5334000"/>
          </a:xfrm>
        </p:spPr>
        <p:txBody>
          <a:bodyPr>
            <a:normAutofit fontScale="92500" lnSpcReduction="20000"/>
          </a:bodyPr>
          <a:lstStyle/>
          <a:p>
            <a:r>
              <a:rPr lang="en-GB"/>
              <a:t>Cơ quan bầu cử sử dụng cặp khóa k</a:t>
            </a:r>
            <a:r>
              <a:rPr lang="en-GB" baseline="-25000"/>
              <a:t>U</a:t>
            </a:r>
            <a:r>
              <a:rPr lang="en-GB"/>
              <a:t> = (e,n), k</a:t>
            </a:r>
            <a:r>
              <a:rPr lang="en-GB" baseline="-25000"/>
              <a:t>R</a:t>
            </a:r>
            <a:r>
              <a:rPr lang="en-GB"/>
              <a:t> = (d,n)</a:t>
            </a:r>
          </a:p>
          <a:p>
            <a:r>
              <a:rPr lang="en-GB"/>
              <a:t>Sau khi đã thực hiện xác thực với cơ quan bầu cử, Alice điền thông tin trên phiếu bầu. Thông tin này được ghi lên bản tin x:</a:t>
            </a:r>
          </a:p>
          <a:p>
            <a:pPr lvl="1"/>
            <a:r>
              <a:rPr lang="en-GB"/>
              <a:t>Chọn 1 giá trị ngẫu nhiên r</a:t>
            </a:r>
          </a:p>
          <a:p>
            <a:pPr lvl="1"/>
            <a:r>
              <a:rPr lang="en-GB"/>
              <a:t>Làm mù nội dung lá phiếu: m’ = (H(x).r</a:t>
            </a:r>
            <a:r>
              <a:rPr lang="en-GB" baseline="30000"/>
              <a:t>e</a:t>
            </a:r>
            <a:r>
              <a:rPr lang="en-GB"/>
              <a:t>) mod n</a:t>
            </a:r>
          </a:p>
          <a:p>
            <a:pPr lvl="1"/>
            <a:r>
              <a:rPr lang="en-GB"/>
              <a:t>Đưa cho cơ quan bầu cử ký</a:t>
            </a:r>
          </a:p>
          <a:p>
            <a:r>
              <a:rPr lang="en-GB"/>
              <a:t>Cơ quan BC thực hiện ký mù</a:t>
            </a:r>
          </a:p>
          <a:p>
            <a:pPr marL="0" indent="0" algn="ctr">
              <a:buNone/>
            </a:pPr>
            <a:r>
              <a:rPr lang="en-GB"/>
              <a:t>s’ = (m’)</a:t>
            </a:r>
            <a:r>
              <a:rPr lang="en-GB" baseline="30000"/>
              <a:t>d</a:t>
            </a:r>
            <a:r>
              <a:rPr lang="en-GB"/>
              <a:t> mod n = ((H(x))</a:t>
            </a:r>
            <a:r>
              <a:rPr lang="en-GB" baseline="30000"/>
              <a:t>d</a:t>
            </a:r>
            <a:r>
              <a:rPr lang="en-GB"/>
              <a:t>.r) mod n</a:t>
            </a:r>
            <a:endParaRPr lang="en-GB" baseline="30000"/>
          </a:p>
          <a:p>
            <a:r>
              <a:rPr lang="en-GB"/>
              <a:t>Alice xóa mù chữ ký: s = s’.r</a:t>
            </a:r>
            <a:r>
              <a:rPr lang="en-GB" baseline="30000"/>
              <a:t>−1</a:t>
            </a:r>
            <a:r>
              <a:rPr lang="en-GB"/>
              <a:t> mod n = (H(x))</a:t>
            </a:r>
            <a:r>
              <a:rPr lang="en-GB" baseline="30000"/>
              <a:t>d </a:t>
            </a:r>
            <a:r>
              <a:rPr lang="en-GB"/>
              <a:t>mod n</a:t>
            </a:r>
          </a:p>
          <a:p>
            <a:pPr marL="0" indent="0">
              <a:buNone/>
            </a:pPr>
            <a:r>
              <a:rPr lang="en-GB"/>
              <a:t>Lưu ý 1 &lt; r</a:t>
            </a:r>
            <a:r>
              <a:rPr lang="en-GB" baseline="30000"/>
              <a:t>−1</a:t>
            </a:r>
            <a:r>
              <a:rPr lang="en-GB"/>
              <a:t> &lt; n là giá trị sao cho r.r</a:t>
            </a:r>
            <a:r>
              <a:rPr lang="en-GB" baseline="30000"/>
              <a:t>−1</a:t>
            </a:r>
            <a:r>
              <a:rPr lang="en-GB"/>
              <a:t> mod n = 1</a:t>
            </a:r>
          </a:p>
          <a:p>
            <a:r>
              <a:rPr lang="en-GB"/>
              <a:t>Phiếu điện tử của Alice (x, s)</a:t>
            </a:r>
          </a:p>
          <a:p>
            <a:r>
              <a:rPr lang="en-GB"/>
              <a:t>Làm thế nào để cơ quan kiểm phiếu tin tưởng đây là phiếu bầu do cơ quan bầu cử phát hành?</a:t>
            </a:r>
            <a:endParaRPr lang="en-GB" baseline="30000"/>
          </a:p>
        </p:txBody>
      </p:sp>
      <p:sp>
        <p:nvSpPr>
          <p:cNvPr id="4" name="Slide Number Placeholder 3"/>
          <p:cNvSpPr>
            <a:spLocks noGrp="1"/>
          </p:cNvSpPr>
          <p:nvPr>
            <p:ph type="sldNum" sz="quarter" idx="12"/>
          </p:nvPr>
        </p:nvSpPr>
        <p:spPr/>
        <p:txBody>
          <a:bodyPr/>
          <a:lstStyle/>
          <a:p>
            <a:fld id="{B6F15528-21DE-4FAA-801E-634DDDAF4B2B}" type="slidenum">
              <a:rPr lang="en-US" smtClean="0"/>
              <a:pPr/>
              <a:t>77</a:t>
            </a:fld>
            <a:endParaRPr lang="en-US"/>
          </a:p>
        </p:txBody>
      </p:sp>
      <p:sp>
        <p:nvSpPr>
          <p:cNvPr id="5" name="Rounded Rectangle 4"/>
          <p:cNvSpPr/>
          <p:nvPr/>
        </p:nvSpPr>
        <p:spPr>
          <a:xfrm>
            <a:off x="6096000" y="4117416"/>
            <a:ext cx="2057400" cy="454583"/>
          </a:xfrm>
          <a:prstGeom prst="roundRect">
            <a:avLst/>
          </a:prstGeom>
          <a:solidFill>
            <a:srgbClr val="00B0F0">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Callout 5"/>
          <p:cNvSpPr/>
          <p:nvPr/>
        </p:nvSpPr>
        <p:spPr>
          <a:xfrm>
            <a:off x="7162800" y="2628900"/>
            <a:ext cx="1828800" cy="1333500"/>
          </a:xfrm>
          <a:prstGeom prst="wedgeEllipseCallout">
            <a:avLst>
              <a:gd name="adj1" fmla="val -52651"/>
              <a:gd name="adj2" fmla="val 61462"/>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rgbClr val="000000"/>
                </a:solidFill>
              </a:rPr>
              <a:t>Chữ ký điện tử của cơ quan BC lên X</a:t>
            </a:r>
          </a:p>
        </p:txBody>
      </p:sp>
    </p:spTree>
    <p:extLst>
      <p:ext uri="{BB962C8B-B14F-4D97-AF65-F5344CB8AC3E}">
        <p14:creationId xmlns:p14="http://schemas.microsoft.com/office/powerpoint/2010/main" val="12698432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a:t>An toàn cho chữ ký số</a:t>
            </a:r>
          </a:p>
        </p:txBody>
      </p:sp>
      <p:sp>
        <p:nvSpPr>
          <p:cNvPr id="3" name="Slide Number Placeholder 2"/>
          <p:cNvSpPr>
            <a:spLocks noGrp="1"/>
          </p:cNvSpPr>
          <p:nvPr>
            <p:ph type="sldNum" sz="quarter" idx="12"/>
          </p:nvPr>
        </p:nvSpPr>
        <p:spPr/>
        <p:txBody>
          <a:bodyPr/>
          <a:lstStyle/>
          <a:p>
            <a:fld id="{B6F15528-21DE-4FAA-801E-634DDDAF4B2B}" type="slidenum">
              <a:rPr lang="en-US" smtClean="0"/>
              <a:pPr/>
              <a:t>78</a:t>
            </a:fld>
            <a:endParaRPr lang="en-US"/>
          </a:p>
        </p:txBody>
      </p:sp>
      <p:sp>
        <p:nvSpPr>
          <p:cNvPr id="5" name="Content Placeholder 2"/>
          <p:cNvSpPr txBox="1">
            <a:spLocks/>
          </p:cNvSpPr>
          <p:nvPr/>
        </p:nvSpPr>
        <p:spPr>
          <a:xfrm>
            <a:off x="457200" y="1066800"/>
            <a:ext cx="8229600" cy="5257800"/>
          </a:xfrm>
          <a:prstGeom prst="rect">
            <a:avLst/>
          </a:prstGeom>
        </p:spPr>
        <p:txBody>
          <a:bodyPr vert="horz" lIns="91440" tIns="45720" rIns="91440" bIns="45720" rtlCol="0">
            <a:normAutofit fontScale="925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000000"/>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000000"/>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000000"/>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000000"/>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000000"/>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lvl="0" fontAlgn="auto">
              <a:spcAft>
                <a:spcPts val="0"/>
              </a:spcAft>
              <a:buClr>
                <a:srgbClr val="93A299"/>
              </a:buClr>
            </a:pPr>
            <a:r>
              <a:rPr lang="en-US" sz="2800">
                <a:latin typeface="Lato" panose="020F0502020204030203" pitchFamily="34" charset="0"/>
              </a:rPr>
              <a:t>Tấn công phát lại</a:t>
            </a:r>
          </a:p>
          <a:p>
            <a:pPr lvl="0" fontAlgn="auto">
              <a:spcAft>
                <a:spcPts val="0"/>
              </a:spcAft>
              <a:buClr>
                <a:srgbClr val="93A299"/>
              </a:buClr>
            </a:pPr>
            <a:r>
              <a:rPr lang="en-US" sz="2800">
                <a:latin typeface="Lato" panose="020F0502020204030203" pitchFamily="34" charset="0"/>
              </a:rPr>
              <a:t>Sự an toàn của khóa cá nhân</a:t>
            </a:r>
          </a:p>
          <a:p>
            <a:pPr lvl="1" fontAlgn="auto">
              <a:spcAft>
                <a:spcPts val="0"/>
              </a:spcAft>
              <a:buClr>
                <a:srgbClr val="93A299"/>
              </a:buClr>
            </a:pPr>
            <a:r>
              <a:rPr lang="en-US" sz="2400">
                <a:latin typeface="Lato" panose="020F0502020204030203" pitchFamily="34" charset="0"/>
              </a:rPr>
              <a:t>Vấn đề: nếu khóa cá nhân bị kẻ tấn công đánh cắp, hắn có thể giả mạo chữ ký của người sở hữu khóa.</a:t>
            </a:r>
          </a:p>
          <a:p>
            <a:pPr lvl="1" fontAlgn="auto">
              <a:spcAft>
                <a:spcPts val="0"/>
              </a:spcAft>
              <a:buClr>
                <a:srgbClr val="93A299"/>
              </a:buClr>
            </a:pPr>
            <a:r>
              <a:rPr lang="en-US" sz="2400">
                <a:latin typeface="Lato" panose="020F0502020204030203" pitchFamily="34" charset="0"/>
              </a:rPr>
              <a:t>Giải pháp:</a:t>
            </a:r>
          </a:p>
          <a:p>
            <a:pPr lvl="2" fontAlgn="auto">
              <a:spcAft>
                <a:spcPts val="0"/>
              </a:spcAft>
              <a:buClr>
                <a:srgbClr val="93A299"/>
              </a:buClr>
            </a:pPr>
            <a:r>
              <a:rPr lang="en-US" sz="2000">
                <a:latin typeface="Lato" panose="020F0502020204030203" pitchFamily="34" charset="0"/>
              </a:rPr>
              <a:t>Bảo vệ bằng mật khẩu</a:t>
            </a:r>
          </a:p>
          <a:p>
            <a:pPr lvl="2" fontAlgn="auto">
              <a:spcAft>
                <a:spcPts val="0"/>
              </a:spcAft>
              <a:buClr>
                <a:srgbClr val="93A299"/>
              </a:buClr>
            </a:pPr>
            <a:r>
              <a:rPr lang="en-US" sz="2000">
                <a:latin typeface="Lato" panose="020F0502020204030203" pitchFamily="34" charset="0"/>
              </a:rPr>
              <a:t>Sử dụng thẻ thông minh(Smart Card)</a:t>
            </a:r>
          </a:p>
          <a:p>
            <a:pPr lvl="2" fontAlgn="auto">
              <a:spcAft>
                <a:spcPts val="0"/>
              </a:spcAft>
              <a:buClr>
                <a:srgbClr val="93A299"/>
              </a:buClr>
            </a:pPr>
            <a:r>
              <a:rPr lang="en-US" sz="2000">
                <a:latin typeface="Lato" panose="020F0502020204030203" pitchFamily="34" charset="0"/>
              </a:rPr>
              <a:t>Sử dụng thiết bị lưu trữ an toàn (USB Token)</a:t>
            </a:r>
            <a:endParaRPr lang="en-US" sz="2800">
              <a:latin typeface="Lato" panose="020F0502020204030203" pitchFamily="34" charset="0"/>
            </a:endParaRPr>
          </a:p>
          <a:p>
            <a:pPr lvl="0" fontAlgn="auto">
              <a:spcAft>
                <a:spcPts val="0"/>
              </a:spcAft>
              <a:buClr>
                <a:srgbClr val="93A299"/>
              </a:buClr>
            </a:pPr>
            <a:r>
              <a:rPr lang="en-US" sz="2800">
                <a:latin typeface="Lato" panose="020F0502020204030203" pitchFamily="34" charset="0"/>
              </a:rPr>
              <a:t>Sự tin cậy của khóa công khai.</a:t>
            </a:r>
          </a:p>
          <a:p>
            <a:pPr lvl="1" fontAlgn="auto">
              <a:spcAft>
                <a:spcPts val="0"/>
              </a:spcAft>
              <a:buClr>
                <a:srgbClr val="93A299"/>
              </a:buClr>
            </a:pPr>
            <a:r>
              <a:rPr lang="en-US" sz="2400">
                <a:latin typeface="Lato" panose="020F0502020204030203" pitchFamily="34" charset="0"/>
              </a:rPr>
              <a:t>Vấn đề: kẻ tấn công làm sử dụng khóa công khai giả mạo. Nếu người dùng bị đánh lừa, họ sẽ tin cậy vào chữ ký giả mạo</a:t>
            </a:r>
          </a:p>
          <a:p>
            <a:pPr lvl="1" fontAlgn="auto">
              <a:spcAft>
                <a:spcPts val="0"/>
              </a:spcAft>
              <a:buClr>
                <a:srgbClr val="93A299"/>
              </a:buClr>
            </a:pPr>
            <a:r>
              <a:rPr lang="en-US" sz="2400">
                <a:latin typeface="Lato" panose="020F0502020204030203" pitchFamily="34" charset="0"/>
              </a:rPr>
              <a:t>Giải pháp: sử dụng hệ thống PKI để phát hành khóa công khai dưới dạng chứng thư số</a:t>
            </a:r>
          </a:p>
          <a:p>
            <a:pPr lvl="0" fontAlgn="auto">
              <a:spcAft>
                <a:spcPts val="0"/>
              </a:spcAft>
              <a:buClr>
                <a:srgbClr val="93A299"/>
              </a:buClr>
            </a:pPr>
            <a:endParaRPr lang="en-US" sz="2000">
              <a:latin typeface="Lato" panose="020F0502020204030203" pitchFamily="34" charset="0"/>
            </a:endParaRPr>
          </a:p>
        </p:txBody>
      </p:sp>
    </p:spTree>
    <p:extLst>
      <p:ext uri="{BB962C8B-B14F-4D97-AF65-F5344CB8AC3E}">
        <p14:creationId xmlns:p14="http://schemas.microsoft.com/office/powerpoint/2010/main" val="1030691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Bảo vệ khóa cá nhân(1)</a:t>
            </a:r>
          </a:p>
        </p:txBody>
      </p:sp>
      <p:sp>
        <p:nvSpPr>
          <p:cNvPr id="3" name="Slide Number Placeholder 2"/>
          <p:cNvSpPr>
            <a:spLocks noGrp="1"/>
          </p:cNvSpPr>
          <p:nvPr>
            <p:ph type="sldNum" sz="quarter" idx="12"/>
          </p:nvPr>
        </p:nvSpPr>
        <p:spPr/>
        <p:txBody>
          <a:bodyPr/>
          <a:lstStyle/>
          <a:p>
            <a:fld id="{B6F15528-21DE-4FAA-801E-634DDDAF4B2B}" type="slidenum">
              <a:rPr lang="en-US" smtClean="0"/>
              <a:pPr/>
              <a:t>79</a:t>
            </a:fld>
            <a:endParaRPr lang="en-US"/>
          </a:p>
        </p:txBody>
      </p:sp>
      <p:sp>
        <p:nvSpPr>
          <p:cNvPr id="7" name="Content Placeholder 2"/>
          <p:cNvSpPr txBox="1">
            <a:spLocks/>
          </p:cNvSpPr>
          <p:nvPr/>
        </p:nvSpPr>
        <p:spPr>
          <a:xfrm>
            <a:off x="457200" y="1066800"/>
            <a:ext cx="5029200" cy="5257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000000"/>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000000"/>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000000"/>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000000"/>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000000"/>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en-US" sz="2400" b="0" i="0" u="none" strike="noStrike" kern="1200" cap="none" spc="0" normalizeH="0" baseline="0" noProof="0">
                <a:ln>
                  <a:noFill/>
                </a:ln>
                <a:solidFill>
                  <a:srgbClr val="000000"/>
                </a:solidFill>
                <a:effectLst/>
                <a:uLnTx/>
                <a:uFillTx/>
                <a:latin typeface="Lato" panose="020F0502020204030203" pitchFamily="34" charset="0"/>
              </a:rPr>
              <a:t>Khóa cá nhân được đóng gói vào file(ví dụ .pfx), lưu trên thiết bị nhớ thông thường (ổ cứng, USB…)</a:t>
            </a:r>
          </a:p>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en-US" sz="2400" b="0" i="0" u="none" strike="noStrike" kern="1200" cap="none" spc="0" normalizeH="0" baseline="0" noProof="0">
                <a:ln>
                  <a:noFill/>
                </a:ln>
                <a:solidFill>
                  <a:srgbClr val="000000"/>
                </a:solidFill>
                <a:effectLst/>
                <a:uLnTx/>
                <a:uFillTx/>
                <a:latin typeface="Lato" panose="020F0502020204030203" pitchFamily="34" charset="0"/>
              </a:rPr>
              <a:t>File được bảo vệ bởi mật khẩu dạng mã PIN</a:t>
            </a:r>
          </a:p>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en-US" sz="2400" b="0" i="0" u="none" strike="noStrike" kern="1200" cap="none" spc="0" normalizeH="0" baseline="0" noProof="0">
                <a:ln>
                  <a:noFill/>
                </a:ln>
                <a:solidFill>
                  <a:srgbClr val="000000"/>
                </a:solidFill>
                <a:effectLst/>
                <a:uLnTx/>
                <a:uFillTx/>
                <a:latin typeface="Lato" panose="020F0502020204030203" pitchFamily="34" charset="0"/>
              </a:rPr>
              <a:t>Mức an toàn thấp nhất:</a:t>
            </a:r>
          </a:p>
          <a:p>
            <a:pPr marL="457200" marR="0" lvl="1"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en-US" sz="2000" b="0" i="0" u="none" strike="noStrike" kern="1200" cap="none" spc="0" normalizeH="0" baseline="0" noProof="0">
                <a:ln>
                  <a:noFill/>
                </a:ln>
                <a:solidFill>
                  <a:srgbClr val="000000"/>
                </a:solidFill>
                <a:effectLst/>
                <a:uLnTx/>
                <a:uFillTx/>
                <a:latin typeface="Lato" panose="020F0502020204030203" pitchFamily="34" charset="0"/>
              </a:rPr>
              <a:t>Dễ dàng sao chép file chứa khóa</a:t>
            </a:r>
          </a:p>
          <a:p>
            <a:pPr marL="457200" marR="0" lvl="1"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en-US" sz="2000" b="0" i="0" u="none" strike="noStrike" kern="1200" cap="none" spc="0" normalizeH="0" baseline="0" noProof="0">
                <a:ln>
                  <a:noFill/>
                </a:ln>
                <a:solidFill>
                  <a:srgbClr val="000000"/>
                </a:solidFill>
                <a:effectLst/>
                <a:uLnTx/>
                <a:uFillTx/>
                <a:latin typeface="Lato" panose="020F0502020204030203" pitchFamily="34" charset="0"/>
              </a:rPr>
              <a:t>Mã PIN có thể bị đoán nhận</a:t>
            </a:r>
          </a:p>
          <a:p>
            <a:pPr marL="457200" marR="0" lvl="1"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endParaRPr kumimoji="0" lang="en-US" sz="2000" b="0" i="0" u="none" strike="noStrike" kern="1200" cap="none" spc="0" normalizeH="0" baseline="0" noProof="0">
              <a:ln>
                <a:noFill/>
              </a:ln>
              <a:solidFill>
                <a:srgbClr val="000000"/>
              </a:solidFill>
              <a:effectLst/>
              <a:uLnTx/>
              <a:uFillTx/>
              <a:latin typeface="Lato" panose="020F0502020204030203" pitchFamily="34" charset="0"/>
            </a:endParaRPr>
          </a:p>
          <a:p>
            <a:pPr marL="731520" marR="0" lvl="2" indent="-182880" algn="l" defTabSz="914400" rtl="0" eaLnBrk="1" fontAlgn="auto" latinLnBrk="0" hangingPunct="1">
              <a:lnSpc>
                <a:spcPct val="100000"/>
              </a:lnSpc>
              <a:spcBef>
                <a:spcPct val="20000"/>
              </a:spcBef>
              <a:spcAft>
                <a:spcPts val="0"/>
              </a:spcAft>
              <a:buClr>
                <a:srgbClr val="93A299"/>
              </a:buClr>
              <a:buSzPct val="90000"/>
              <a:buFont typeface="Arial" pitchFamily="34" charset="0"/>
              <a:buChar char="•"/>
              <a:tabLst/>
              <a:defRPr/>
            </a:pPr>
            <a:endParaRPr kumimoji="0" lang="en-US" sz="1800" b="0" i="0" u="none" strike="noStrike" kern="1200" cap="none" spc="0" normalizeH="0" baseline="0" noProof="0">
              <a:ln>
                <a:noFill/>
              </a:ln>
              <a:solidFill>
                <a:srgbClr val="000000"/>
              </a:solidFill>
              <a:effectLst/>
              <a:uLnTx/>
              <a:uFillTx/>
              <a:latin typeface="Lato" panose="020F0502020204030203" pitchFamily="34" charset="0"/>
            </a:endParaRPr>
          </a:p>
        </p:txBody>
      </p:sp>
      <p:pic>
        <p:nvPicPr>
          <p:cNvPr id="8" name="Picture 7" descr="C:\Documents and Settings\compaq\Application Data\Microsoft\Media Catalog\Downloaded Clips\cl72\j028537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5715000" y="1130819"/>
            <a:ext cx="3212757" cy="2971800"/>
          </a:xfrm>
          <a:prstGeom prst="rect">
            <a:avLst/>
          </a:prstGeom>
        </p:spPr>
      </p:pic>
    </p:spTree>
    <p:extLst>
      <p:ext uri="{BB962C8B-B14F-4D97-AF65-F5344CB8AC3E}">
        <p14:creationId xmlns:p14="http://schemas.microsoft.com/office/powerpoint/2010/main" val="3512456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Tấn công phủ nhận gửi</a:t>
            </a:r>
          </a:p>
        </p:txBody>
      </p:sp>
      <p:sp>
        <p:nvSpPr>
          <p:cNvPr id="3" name="Content Placeholder 2"/>
          <p:cNvSpPr>
            <a:spLocks noGrp="1"/>
          </p:cNvSpPr>
          <p:nvPr>
            <p:ph idx="1"/>
          </p:nvPr>
        </p:nvSpPr>
        <p:spPr>
          <a:xfrm>
            <a:off x="457200" y="1074677"/>
            <a:ext cx="8229600" cy="610653"/>
          </a:xfrm>
        </p:spPr>
        <p:txBody>
          <a:bodyPr/>
          <a:lstStyle/>
          <a:p>
            <a:r>
              <a:rPr lang="en-GB"/>
              <a:t>Bên gửi phủ nhận việc đã gửi đi một thông tin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1752600"/>
            <a:ext cx="1066800" cy="170243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0" y="1828800"/>
            <a:ext cx="1066800" cy="1702435"/>
          </a:xfrm>
          <a:prstGeom prst="rect">
            <a:avLst/>
          </a:prstGeom>
        </p:spPr>
      </p:pic>
      <p:sp>
        <p:nvSpPr>
          <p:cNvPr id="7" name="TextBox 74"/>
          <p:cNvSpPr txBox="1">
            <a:spLocks noChangeArrowheads="1"/>
          </p:cNvSpPr>
          <p:nvPr/>
        </p:nvSpPr>
        <p:spPr bwMode="auto">
          <a:xfrm>
            <a:off x="700086" y="3119267"/>
            <a:ext cx="13573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r>
              <a:rPr lang="en-GB" altLang="en-US" b="1">
                <a:solidFill>
                  <a:srgbClr val="000000"/>
                </a:solidFill>
              </a:rPr>
              <a:t>Alice</a:t>
            </a:r>
          </a:p>
        </p:txBody>
      </p:sp>
      <p:sp>
        <p:nvSpPr>
          <p:cNvPr id="8" name="TextBox 74"/>
          <p:cNvSpPr txBox="1">
            <a:spLocks noChangeArrowheads="1"/>
          </p:cNvSpPr>
          <p:nvPr/>
        </p:nvSpPr>
        <p:spPr bwMode="auto">
          <a:xfrm>
            <a:off x="6712743" y="3194424"/>
            <a:ext cx="13573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r>
              <a:rPr lang="en-GB" altLang="en-US" b="1">
                <a:solidFill>
                  <a:srgbClr val="000000"/>
                </a:solidFill>
              </a:rPr>
              <a:t>Bob</a:t>
            </a:r>
          </a:p>
        </p:txBody>
      </p:sp>
      <p:cxnSp>
        <p:nvCxnSpPr>
          <p:cNvPr id="9" name="Curved Connector 17"/>
          <p:cNvCxnSpPr/>
          <p:nvPr/>
        </p:nvCxnSpPr>
        <p:spPr>
          <a:xfrm flipH="1">
            <a:off x="2540854" y="2743200"/>
            <a:ext cx="4012346" cy="0"/>
          </a:xfrm>
          <a:prstGeom prst="straightConnector1">
            <a:avLst/>
          </a:prstGeom>
          <a:ln w="38100">
            <a:solidFill>
              <a:srgbClr val="008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514599" y="1828800"/>
            <a:ext cx="4198143" cy="923330"/>
          </a:xfrm>
          <a:prstGeom prst="rect">
            <a:avLst/>
          </a:prstGeom>
          <a:noFill/>
        </p:spPr>
        <p:txBody>
          <a:bodyPr wrap="square" rtlCol="0">
            <a:spAutoFit/>
          </a:bodyPr>
          <a:lstStyle/>
          <a:p>
            <a:r>
              <a:rPr lang="en-GB" b="1">
                <a:solidFill>
                  <a:srgbClr val="008000"/>
                </a:solidFill>
              </a:rPr>
              <a:t>“Tôi là Alice. </a:t>
            </a:r>
          </a:p>
          <a:p>
            <a:r>
              <a:rPr lang="en-GB" b="1">
                <a:solidFill>
                  <a:srgbClr val="008000"/>
                </a:solidFill>
              </a:rPr>
              <a:t>Hãy chuyển tiền của tôi vào tài khoản 123!”</a:t>
            </a:r>
          </a:p>
        </p:txBody>
      </p:sp>
      <p:cxnSp>
        <p:nvCxnSpPr>
          <p:cNvPr id="12" name="Curved Connector 17"/>
          <p:cNvCxnSpPr/>
          <p:nvPr/>
        </p:nvCxnSpPr>
        <p:spPr>
          <a:xfrm flipH="1">
            <a:off x="2512441" y="3886200"/>
            <a:ext cx="4012346" cy="0"/>
          </a:xfrm>
          <a:prstGeom prst="straightConnector1">
            <a:avLst/>
          </a:prstGeom>
          <a:ln w="38100">
            <a:solidFill>
              <a:srgbClr val="008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486186" y="2971800"/>
            <a:ext cx="4198143" cy="923330"/>
          </a:xfrm>
          <a:prstGeom prst="rect">
            <a:avLst/>
          </a:prstGeom>
          <a:noFill/>
        </p:spPr>
        <p:txBody>
          <a:bodyPr wrap="square" rtlCol="0">
            <a:spAutoFit/>
          </a:bodyPr>
          <a:lstStyle/>
          <a:p>
            <a:r>
              <a:rPr lang="en-GB" b="1">
                <a:solidFill>
                  <a:srgbClr val="008000"/>
                </a:solidFill>
              </a:rPr>
              <a:t>“Tôi là Bob. </a:t>
            </a:r>
          </a:p>
          <a:p>
            <a:r>
              <a:rPr lang="en-GB" b="1">
                <a:solidFill>
                  <a:srgbClr val="008000"/>
                </a:solidFill>
              </a:rPr>
              <a:t>Tôi đã chuyển tiền của cô vào tài khoản 123.”</a:t>
            </a:r>
          </a:p>
        </p:txBody>
      </p:sp>
      <p:cxnSp>
        <p:nvCxnSpPr>
          <p:cNvPr id="14" name="Curved Connector 17"/>
          <p:cNvCxnSpPr/>
          <p:nvPr/>
        </p:nvCxnSpPr>
        <p:spPr>
          <a:xfrm flipH="1">
            <a:off x="2521482" y="5334000"/>
            <a:ext cx="4012346"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495227" y="4419600"/>
            <a:ext cx="4198143" cy="923330"/>
          </a:xfrm>
          <a:prstGeom prst="rect">
            <a:avLst/>
          </a:prstGeom>
          <a:noFill/>
          <a:ln>
            <a:noFill/>
          </a:ln>
        </p:spPr>
        <p:txBody>
          <a:bodyPr wrap="square" rtlCol="0">
            <a:spAutoFit/>
          </a:bodyPr>
          <a:lstStyle/>
          <a:p>
            <a:r>
              <a:rPr lang="en-GB" b="1">
                <a:solidFill>
                  <a:srgbClr val="FF0000"/>
                </a:solidFill>
              </a:rPr>
              <a:t>“Không. </a:t>
            </a:r>
          </a:p>
          <a:p>
            <a:r>
              <a:rPr lang="en-GB" b="1">
                <a:solidFill>
                  <a:srgbClr val="FF0000"/>
                </a:solidFill>
              </a:rPr>
              <a:t>Tôi chưa bao giờ yêu cầu chuyển tiền của tôi vào tài khoản 123!”</a:t>
            </a:r>
          </a:p>
        </p:txBody>
      </p:sp>
    </p:spTree>
    <p:extLst>
      <p:ext uri="{BB962C8B-B14F-4D97-AF65-F5344CB8AC3E}">
        <p14:creationId xmlns:p14="http://schemas.microsoft.com/office/powerpoint/2010/main" val="1154796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right)">
                                      <p:cBhvr>
                                        <p:cTn id="15" dur="500"/>
                                        <p:tgtEl>
                                          <p:spTgt spid="12"/>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right)">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left)">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5"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C4CF8-BD7E-46E6-9E2D-A196E6F2DB89}"/>
              </a:ext>
            </a:extLst>
          </p:cNvPr>
          <p:cNvSpPr>
            <a:spLocks noGrp="1"/>
          </p:cNvSpPr>
          <p:nvPr>
            <p:ph type="title"/>
          </p:nvPr>
        </p:nvSpPr>
        <p:spPr/>
        <p:txBody>
          <a:bodyPr/>
          <a:lstStyle/>
          <a:p>
            <a:r>
              <a:rPr lang="en-US"/>
              <a:t>Mô hình sử dụng</a:t>
            </a:r>
            <a:endParaRPr lang="vi-VN"/>
          </a:p>
        </p:txBody>
      </p:sp>
      <p:sp>
        <p:nvSpPr>
          <p:cNvPr id="3" name="Content Placeholder 2">
            <a:extLst>
              <a:ext uri="{FF2B5EF4-FFF2-40B4-BE49-F238E27FC236}">
                <a16:creationId xmlns:a16="http://schemas.microsoft.com/office/drawing/2014/main" id="{D360EC39-4A1B-4ECB-BFF1-9712C7EAC520}"/>
              </a:ext>
            </a:extLst>
          </p:cNvPr>
          <p:cNvSpPr>
            <a:spLocks noGrp="1"/>
          </p:cNvSpPr>
          <p:nvPr>
            <p:ph idx="1"/>
          </p:nvPr>
        </p:nvSpPr>
        <p:spPr>
          <a:xfrm>
            <a:off x="457200" y="1019590"/>
            <a:ext cx="8229600" cy="5457410"/>
          </a:xfrm>
        </p:spPr>
        <p:txBody>
          <a:bodyPr/>
          <a:lstStyle/>
          <a:p>
            <a:r>
              <a:rPr lang="en-US"/>
              <a:t>Bảo vệ khóa cá nhân</a:t>
            </a:r>
          </a:p>
          <a:p>
            <a:endParaRPr lang="en-US"/>
          </a:p>
          <a:p>
            <a:endParaRPr lang="en-US"/>
          </a:p>
          <a:p>
            <a:endParaRPr lang="en-US"/>
          </a:p>
          <a:p>
            <a:r>
              <a:rPr lang="en-US"/>
              <a:t>Sử dụng khóa để tạo chữ ký</a:t>
            </a:r>
          </a:p>
          <a:p>
            <a:endParaRPr lang="vi-VN"/>
          </a:p>
        </p:txBody>
      </p:sp>
      <p:sp>
        <p:nvSpPr>
          <p:cNvPr id="4" name="Slide Number Placeholder 3">
            <a:extLst>
              <a:ext uri="{FF2B5EF4-FFF2-40B4-BE49-F238E27FC236}">
                <a16:creationId xmlns:a16="http://schemas.microsoft.com/office/drawing/2014/main" id="{0A743E26-FDA1-4332-AF4E-E7DF7DCE7BF8}"/>
              </a:ext>
            </a:extLst>
          </p:cNvPr>
          <p:cNvSpPr>
            <a:spLocks noGrp="1"/>
          </p:cNvSpPr>
          <p:nvPr>
            <p:ph type="sldNum" sz="quarter" idx="12"/>
          </p:nvPr>
        </p:nvSpPr>
        <p:spPr/>
        <p:txBody>
          <a:bodyPr/>
          <a:lstStyle/>
          <a:p>
            <a:fld id="{B6F15528-21DE-4FAA-801E-634DDDAF4B2B}" type="slidenum">
              <a:rPr lang="en-US" smtClean="0"/>
              <a:pPr/>
              <a:t>80</a:t>
            </a:fld>
            <a:endParaRPr lang="en-US"/>
          </a:p>
        </p:txBody>
      </p:sp>
      <p:pic>
        <p:nvPicPr>
          <p:cNvPr id="6" name="Graphic 5" descr="User with solid fill">
            <a:extLst>
              <a:ext uri="{FF2B5EF4-FFF2-40B4-BE49-F238E27FC236}">
                <a16:creationId xmlns:a16="http://schemas.microsoft.com/office/drawing/2014/main" id="{91E697B7-538B-4CB2-BE8F-2A375314FD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800" y="1752600"/>
            <a:ext cx="914400" cy="914400"/>
          </a:xfrm>
          <a:prstGeom prst="rect">
            <a:avLst/>
          </a:prstGeom>
        </p:spPr>
      </p:pic>
      <p:sp>
        <p:nvSpPr>
          <p:cNvPr id="7" name="TextBox 6">
            <a:extLst>
              <a:ext uri="{FF2B5EF4-FFF2-40B4-BE49-F238E27FC236}">
                <a16:creationId xmlns:a16="http://schemas.microsoft.com/office/drawing/2014/main" id="{CAD13DF6-E9B9-4624-ADE6-ECB8F1E8C067}"/>
              </a:ext>
            </a:extLst>
          </p:cNvPr>
          <p:cNvSpPr txBox="1"/>
          <p:nvPr/>
        </p:nvSpPr>
        <p:spPr>
          <a:xfrm>
            <a:off x="457200" y="2667000"/>
            <a:ext cx="1524000" cy="369332"/>
          </a:xfrm>
          <a:prstGeom prst="rect">
            <a:avLst/>
          </a:prstGeom>
          <a:noFill/>
        </p:spPr>
        <p:txBody>
          <a:bodyPr wrap="square" rtlCol="0">
            <a:spAutoFit/>
          </a:bodyPr>
          <a:lstStyle/>
          <a:p>
            <a:r>
              <a:rPr lang="en-US"/>
              <a:t>Người dùng</a:t>
            </a:r>
            <a:endParaRPr lang="vi-VN"/>
          </a:p>
        </p:txBody>
      </p:sp>
      <p:sp>
        <p:nvSpPr>
          <p:cNvPr id="8" name="Rectangle 7">
            <a:extLst>
              <a:ext uri="{FF2B5EF4-FFF2-40B4-BE49-F238E27FC236}">
                <a16:creationId xmlns:a16="http://schemas.microsoft.com/office/drawing/2014/main" id="{EAD0F81B-26DD-4E84-B492-6DCBADB74ED1}"/>
              </a:ext>
            </a:extLst>
          </p:cNvPr>
          <p:cNvSpPr/>
          <p:nvPr/>
        </p:nvSpPr>
        <p:spPr>
          <a:xfrm>
            <a:off x="2819400" y="1866900"/>
            <a:ext cx="1371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rPr>
              <a:t>Tạo khóa mã bảo vệ</a:t>
            </a:r>
          </a:p>
        </p:txBody>
      </p:sp>
      <p:cxnSp>
        <p:nvCxnSpPr>
          <p:cNvPr id="10" name="Straight Arrow Connector 9">
            <a:extLst>
              <a:ext uri="{FF2B5EF4-FFF2-40B4-BE49-F238E27FC236}">
                <a16:creationId xmlns:a16="http://schemas.microsoft.com/office/drawing/2014/main" id="{160C428E-2629-434B-83C4-D7CAE326B6D7}"/>
              </a:ext>
            </a:extLst>
          </p:cNvPr>
          <p:cNvCxnSpPr>
            <a:cxnSpLocks/>
            <a:endCxn id="15" idx="1"/>
          </p:cNvCxnSpPr>
          <p:nvPr/>
        </p:nvCxnSpPr>
        <p:spPr>
          <a:xfrm>
            <a:off x="4195916" y="2207342"/>
            <a:ext cx="1155290" cy="2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7B47FD7-3604-4B41-B7D9-4D16F4A36C55}"/>
              </a:ext>
            </a:extLst>
          </p:cNvPr>
          <p:cNvSpPr txBox="1"/>
          <p:nvPr/>
        </p:nvSpPr>
        <p:spPr>
          <a:xfrm>
            <a:off x="1676400" y="1840468"/>
            <a:ext cx="1524000" cy="369332"/>
          </a:xfrm>
          <a:prstGeom prst="rect">
            <a:avLst/>
          </a:prstGeom>
          <a:noFill/>
        </p:spPr>
        <p:txBody>
          <a:bodyPr wrap="square" rtlCol="0">
            <a:spAutoFit/>
          </a:bodyPr>
          <a:lstStyle/>
          <a:p>
            <a:r>
              <a:rPr lang="en-US"/>
              <a:t>Mật khẩu</a:t>
            </a:r>
            <a:endParaRPr lang="vi-VN"/>
          </a:p>
        </p:txBody>
      </p:sp>
      <p:sp>
        <p:nvSpPr>
          <p:cNvPr id="15" name="Rectangle 14">
            <a:extLst>
              <a:ext uri="{FF2B5EF4-FFF2-40B4-BE49-F238E27FC236}">
                <a16:creationId xmlns:a16="http://schemas.microsoft.com/office/drawing/2014/main" id="{CA10C53A-C414-4E78-B5C0-98CDD6195B9E}"/>
              </a:ext>
            </a:extLst>
          </p:cNvPr>
          <p:cNvSpPr/>
          <p:nvPr/>
        </p:nvSpPr>
        <p:spPr>
          <a:xfrm>
            <a:off x="5351206" y="1866900"/>
            <a:ext cx="1371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rPr>
              <a:t>Mã hóa</a:t>
            </a:r>
          </a:p>
        </p:txBody>
      </p:sp>
      <p:cxnSp>
        <p:nvCxnSpPr>
          <p:cNvPr id="16" name="Straight Arrow Connector 15">
            <a:extLst>
              <a:ext uri="{FF2B5EF4-FFF2-40B4-BE49-F238E27FC236}">
                <a16:creationId xmlns:a16="http://schemas.microsoft.com/office/drawing/2014/main" id="{4858517C-5EF0-448E-9EE1-CF1928BF260C}"/>
              </a:ext>
            </a:extLst>
          </p:cNvPr>
          <p:cNvCxnSpPr>
            <a:cxnSpLocks/>
            <a:endCxn id="15" idx="0"/>
          </p:cNvCxnSpPr>
          <p:nvPr/>
        </p:nvCxnSpPr>
        <p:spPr>
          <a:xfrm>
            <a:off x="6037006" y="1118616"/>
            <a:ext cx="0" cy="748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3C689E9-7BB8-46DC-949D-B2B94F7DCD32}"/>
              </a:ext>
            </a:extLst>
          </p:cNvPr>
          <p:cNvSpPr txBox="1"/>
          <p:nvPr/>
        </p:nvSpPr>
        <p:spPr>
          <a:xfrm>
            <a:off x="6037005" y="1230868"/>
            <a:ext cx="1735393" cy="369332"/>
          </a:xfrm>
          <a:prstGeom prst="rect">
            <a:avLst/>
          </a:prstGeom>
          <a:noFill/>
        </p:spPr>
        <p:txBody>
          <a:bodyPr wrap="square" rtlCol="0">
            <a:spAutoFit/>
          </a:bodyPr>
          <a:lstStyle/>
          <a:p>
            <a:r>
              <a:rPr lang="en-US"/>
              <a:t>Khóa cá nhân</a:t>
            </a:r>
            <a:endParaRPr lang="vi-VN"/>
          </a:p>
        </p:txBody>
      </p:sp>
      <p:sp>
        <p:nvSpPr>
          <p:cNvPr id="20" name="TextBox 19">
            <a:extLst>
              <a:ext uri="{FF2B5EF4-FFF2-40B4-BE49-F238E27FC236}">
                <a16:creationId xmlns:a16="http://schemas.microsoft.com/office/drawing/2014/main" id="{C8B1EC3F-3250-45D2-A677-0A678E631F78}"/>
              </a:ext>
            </a:extLst>
          </p:cNvPr>
          <p:cNvSpPr txBox="1"/>
          <p:nvPr/>
        </p:nvSpPr>
        <p:spPr>
          <a:xfrm>
            <a:off x="7433802" y="1868269"/>
            <a:ext cx="1743996" cy="646331"/>
          </a:xfrm>
          <a:prstGeom prst="rect">
            <a:avLst/>
          </a:prstGeom>
          <a:noFill/>
        </p:spPr>
        <p:txBody>
          <a:bodyPr wrap="square" rtlCol="0">
            <a:spAutoFit/>
          </a:bodyPr>
          <a:lstStyle/>
          <a:p>
            <a:r>
              <a:rPr lang="en-US"/>
              <a:t>File mã của khóa cá nhân</a:t>
            </a:r>
            <a:endParaRPr lang="vi-VN"/>
          </a:p>
        </p:txBody>
      </p:sp>
      <p:cxnSp>
        <p:nvCxnSpPr>
          <p:cNvPr id="22" name="Straight Arrow Connector 21">
            <a:extLst>
              <a:ext uri="{FF2B5EF4-FFF2-40B4-BE49-F238E27FC236}">
                <a16:creationId xmlns:a16="http://schemas.microsoft.com/office/drawing/2014/main" id="{197E1780-76AB-487C-A8A5-099BEE322A1D}"/>
              </a:ext>
            </a:extLst>
          </p:cNvPr>
          <p:cNvCxnSpPr>
            <a:cxnSpLocks/>
            <a:endCxn id="20" idx="1"/>
          </p:cNvCxnSpPr>
          <p:nvPr/>
        </p:nvCxnSpPr>
        <p:spPr>
          <a:xfrm>
            <a:off x="6722806" y="2182458"/>
            <a:ext cx="710996" cy="8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71CC9AF-F869-4D71-8EE5-318486F992AE}"/>
              </a:ext>
            </a:extLst>
          </p:cNvPr>
          <p:cNvCxnSpPr>
            <a:cxnSpLocks/>
          </p:cNvCxnSpPr>
          <p:nvPr/>
        </p:nvCxnSpPr>
        <p:spPr>
          <a:xfrm>
            <a:off x="1805140" y="2301407"/>
            <a:ext cx="710996" cy="8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EEDCB569-F218-4058-A18C-D3721A96313E}"/>
              </a:ext>
            </a:extLst>
          </p:cNvPr>
          <p:cNvSpPr/>
          <p:nvPr/>
        </p:nvSpPr>
        <p:spPr>
          <a:xfrm>
            <a:off x="2945374" y="3863046"/>
            <a:ext cx="3531626" cy="13947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rgbClr val="000000"/>
                </a:solidFill>
              </a:rPr>
              <a:t>Chương trình ký</a:t>
            </a:r>
          </a:p>
        </p:txBody>
      </p:sp>
      <p:sp>
        <p:nvSpPr>
          <p:cNvPr id="26" name="Rectangle 25">
            <a:extLst>
              <a:ext uri="{FF2B5EF4-FFF2-40B4-BE49-F238E27FC236}">
                <a16:creationId xmlns:a16="http://schemas.microsoft.com/office/drawing/2014/main" id="{B0D91183-7450-4044-92C0-7866C10843DA}"/>
              </a:ext>
            </a:extLst>
          </p:cNvPr>
          <p:cNvSpPr/>
          <p:nvPr/>
        </p:nvSpPr>
        <p:spPr>
          <a:xfrm>
            <a:off x="3153696" y="4495800"/>
            <a:ext cx="1371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rPr>
              <a:t>Giải mã</a:t>
            </a:r>
          </a:p>
        </p:txBody>
      </p:sp>
      <p:pic>
        <p:nvPicPr>
          <p:cNvPr id="27" name="Graphic 26" descr="User with solid fill">
            <a:extLst>
              <a:ext uri="{FF2B5EF4-FFF2-40B4-BE49-F238E27FC236}">
                <a16:creationId xmlns:a16="http://schemas.microsoft.com/office/drawing/2014/main" id="{8CBD477A-B7B4-4FC1-AAA1-88BA7BA83C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8600" y="4396446"/>
            <a:ext cx="914400" cy="914400"/>
          </a:xfrm>
          <a:prstGeom prst="rect">
            <a:avLst/>
          </a:prstGeom>
        </p:spPr>
      </p:pic>
      <p:sp>
        <p:nvSpPr>
          <p:cNvPr id="28" name="TextBox 27">
            <a:extLst>
              <a:ext uri="{FF2B5EF4-FFF2-40B4-BE49-F238E27FC236}">
                <a16:creationId xmlns:a16="http://schemas.microsoft.com/office/drawing/2014/main" id="{9AE8DE5B-C1BC-44B6-AE47-292A5BAC2C09}"/>
              </a:ext>
            </a:extLst>
          </p:cNvPr>
          <p:cNvSpPr txBox="1"/>
          <p:nvPr/>
        </p:nvSpPr>
        <p:spPr>
          <a:xfrm>
            <a:off x="1752600" y="4431268"/>
            <a:ext cx="1192774" cy="369332"/>
          </a:xfrm>
          <a:prstGeom prst="rect">
            <a:avLst/>
          </a:prstGeom>
          <a:noFill/>
        </p:spPr>
        <p:txBody>
          <a:bodyPr wrap="square" rtlCol="0">
            <a:spAutoFit/>
          </a:bodyPr>
          <a:lstStyle/>
          <a:p>
            <a:r>
              <a:rPr lang="en-US"/>
              <a:t>Mật khẩu</a:t>
            </a:r>
            <a:endParaRPr lang="vi-VN"/>
          </a:p>
        </p:txBody>
      </p:sp>
      <p:cxnSp>
        <p:nvCxnSpPr>
          <p:cNvPr id="29" name="Straight Arrow Connector 28">
            <a:extLst>
              <a:ext uri="{FF2B5EF4-FFF2-40B4-BE49-F238E27FC236}">
                <a16:creationId xmlns:a16="http://schemas.microsoft.com/office/drawing/2014/main" id="{EC1FBD42-483E-4A2C-9131-D987A81F1078}"/>
              </a:ext>
            </a:extLst>
          </p:cNvPr>
          <p:cNvCxnSpPr>
            <a:cxnSpLocks/>
            <a:endCxn id="26" idx="1"/>
          </p:cNvCxnSpPr>
          <p:nvPr/>
        </p:nvCxnSpPr>
        <p:spPr>
          <a:xfrm>
            <a:off x="1143000" y="4838700"/>
            <a:ext cx="20106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16FD748-00DA-45A8-A06E-D4DE8469523D}"/>
              </a:ext>
            </a:extLst>
          </p:cNvPr>
          <p:cNvCxnSpPr>
            <a:cxnSpLocks/>
            <a:stCxn id="26" idx="3"/>
            <a:endCxn id="35" idx="1"/>
          </p:cNvCxnSpPr>
          <p:nvPr/>
        </p:nvCxnSpPr>
        <p:spPr>
          <a:xfrm>
            <a:off x="4525296" y="4838700"/>
            <a:ext cx="11927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A1EED51C-BC0F-4EFC-A32F-17ECE34CDD97}"/>
              </a:ext>
            </a:extLst>
          </p:cNvPr>
          <p:cNvSpPr/>
          <p:nvPr/>
        </p:nvSpPr>
        <p:spPr>
          <a:xfrm>
            <a:off x="5718070" y="4495800"/>
            <a:ext cx="68273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rPr>
              <a:t>Ký</a:t>
            </a:r>
          </a:p>
        </p:txBody>
      </p:sp>
      <p:sp>
        <p:nvSpPr>
          <p:cNvPr id="37" name="TextBox 36">
            <a:extLst>
              <a:ext uri="{FF2B5EF4-FFF2-40B4-BE49-F238E27FC236}">
                <a16:creationId xmlns:a16="http://schemas.microsoft.com/office/drawing/2014/main" id="{94ECD27D-AE0F-4330-9A22-C4458C62C306}"/>
              </a:ext>
            </a:extLst>
          </p:cNvPr>
          <p:cNvSpPr txBox="1"/>
          <p:nvPr/>
        </p:nvSpPr>
        <p:spPr>
          <a:xfrm>
            <a:off x="4343400" y="4495800"/>
            <a:ext cx="1524000" cy="646331"/>
          </a:xfrm>
          <a:prstGeom prst="rect">
            <a:avLst/>
          </a:prstGeom>
          <a:noFill/>
        </p:spPr>
        <p:txBody>
          <a:bodyPr wrap="square" rtlCol="0">
            <a:spAutoFit/>
          </a:bodyPr>
          <a:lstStyle/>
          <a:p>
            <a:pPr algn="ctr"/>
            <a:r>
              <a:rPr lang="en-US"/>
              <a:t>Khóa</a:t>
            </a:r>
          </a:p>
          <a:p>
            <a:pPr algn="ctr"/>
            <a:r>
              <a:rPr lang="en-US"/>
              <a:t>cá nhân</a:t>
            </a:r>
            <a:endParaRPr lang="vi-VN"/>
          </a:p>
        </p:txBody>
      </p:sp>
      <p:cxnSp>
        <p:nvCxnSpPr>
          <p:cNvPr id="38" name="Straight Arrow Connector 37">
            <a:extLst>
              <a:ext uri="{FF2B5EF4-FFF2-40B4-BE49-F238E27FC236}">
                <a16:creationId xmlns:a16="http://schemas.microsoft.com/office/drawing/2014/main" id="{4A77AB88-2659-40C1-83BE-8175D2BF6434}"/>
              </a:ext>
            </a:extLst>
          </p:cNvPr>
          <p:cNvCxnSpPr>
            <a:cxnSpLocks/>
          </p:cNvCxnSpPr>
          <p:nvPr/>
        </p:nvCxnSpPr>
        <p:spPr>
          <a:xfrm>
            <a:off x="6477000" y="4853646"/>
            <a:ext cx="13485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D97D4DD-4DB4-4473-A62B-712B8B531A99}"/>
              </a:ext>
            </a:extLst>
          </p:cNvPr>
          <p:cNvSpPr txBox="1"/>
          <p:nvPr/>
        </p:nvSpPr>
        <p:spPr>
          <a:xfrm>
            <a:off x="6538452" y="4446214"/>
            <a:ext cx="1371600" cy="369332"/>
          </a:xfrm>
          <a:prstGeom prst="rect">
            <a:avLst/>
          </a:prstGeom>
          <a:noFill/>
        </p:spPr>
        <p:txBody>
          <a:bodyPr wrap="square" rtlCol="0">
            <a:spAutoFit/>
          </a:bodyPr>
          <a:lstStyle/>
          <a:p>
            <a:r>
              <a:rPr lang="en-US"/>
              <a:t>Chữ ký số</a:t>
            </a:r>
            <a:endParaRPr lang="vi-VN"/>
          </a:p>
        </p:txBody>
      </p:sp>
      <p:sp>
        <p:nvSpPr>
          <p:cNvPr id="40" name="TextBox 39">
            <a:extLst>
              <a:ext uri="{FF2B5EF4-FFF2-40B4-BE49-F238E27FC236}">
                <a16:creationId xmlns:a16="http://schemas.microsoft.com/office/drawing/2014/main" id="{9E22C77C-57A8-4EFD-9D3A-326CAC0DBD2F}"/>
              </a:ext>
            </a:extLst>
          </p:cNvPr>
          <p:cNvSpPr txBox="1"/>
          <p:nvPr/>
        </p:nvSpPr>
        <p:spPr>
          <a:xfrm>
            <a:off x="1143000" y="5068669"/>
            <a:ext cx="1752600" cy="646331"/>
          </a:xfrm>
          <a:prstGeom prst="rect">
            <a:avLst/>
          </a:prstGeom>
          <a:noFill/>
        </p:spPr>
        <p:txBody>
          <a:bodyPr wrap="square" rtlCol="0">
            <a:spAutoFit/>
          </a:bodyPr>
          <a:lstStyle/>
          <a:p>
            <a:pPr algn="ctr"/>
            <a:r>
              <a:rPr lang="en-US"/>
              <a:t>File mã chứa khóa cá nhân</a:t>
            </a:r>
            <a:endParaRPr lang="vi-VN"/>
          </a:p>
        </p:txBody>
      </p:sp>
      <p:cxnSp>
        <p:nvCxnSpPr>
          <p:cNvPr id="41" name="Straight Arrow Connector 40">
            <a:extLst>
              <a:ext uri="{FF2B5EF4-FFF2-40B4-BE49-F238E27FC236}">
                <a16:creationId xmlns:a16="http://schemas.microsoft.com/office/drawing/2014/main" id="{1F0BA1AD-B597-497A-A7EF-E7AEDD629931}"/>
              </a:ext>
            </a:extLst>
          </p:cNvPr>
          <p:cNvCxnSpPr>
            <a:cxnSpLocks/>
          </p:cNvCxnSpPr>
          <p:nvPr/>
        </p:nvCxnSpPr>
        <p:spPr>
          <a:xfrm>
            <a:off x="1143000" y="5105400"/>
            <a:ext cx="1981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C12F580-D84F-3C54-1CC5-E1743D56FA5D}"/>
              </a:ext>
            </a:extLst>
          </p:cNvPr>
          <p:cNvSpPr txBox="1"/>
          <p:nvPr/>
        </p:nvSpPr>
        <p:spPr>
          <a:xfrm>
            <a:off x="5938377" y="5469078"/>
            <a:ext cx="1995948" cy="369332"/>
          </a:xfrm>
          <a:prstGeom prst="rect">
            <a:avLst/>
          </a:prstGeom>
          <a:noFill/>
        </p:spPr>
        <p:txBody>
          <a:bodyPr wrap="square" rtlCol="0">
            <a:spAutoFit/>
          </a:bodyPr>
          <a:lstStyle/>
          <a:p>
            <a:pPr algn="ctr"/>
            <a:r>
              <a:rPr lang="en-US"/>
              <a:t>Văn bản cần ký</a:t>
            </a:r>
            <a:endParaRPr lang="vi-VN"/>
          </a:p>
        </p:txBody>
      </p:sp>
      <p:cxnSp>
        <p:nvCxnSpPr>
          <p:cNvPr id="13" name="Connector: Elbow 12">
            <a:extLst>
              <a:ext uri="{FF2B5EF4-FFF2-40B4-BE49-F238E27FC236}">
                <a16:creationId xmlns:a16="http://schemas.microsoft.com/office/drawing/2014/main" id="{4C950DE4-C0E8-D316-6B74-652B45AC4175}"/>
              </a:ext>
            </a:extLst>
          </p:cNvPr>
          <p:cNvCxnSpPr>
            <a:stCxn id="27" idx="2"/>
            <a:endCxn id="35" idx="2"/>
          </p:cNvCxnSpPr>
          <p:nvPr/>
        </p:nvCxnSpPr>
        <p:spPr>
          <a:xfrm rot="5400000" flipH="1" flipV="1">
            <a:off x="3307994" y="2559405"/>
            <a:ext cx="129246" cy="5373635"/>
          </a:xfrm>
          <a:prstGeom prst="bentConnector3">
            <a:avLst>
              <a:gd name="adj1" fmla="val -607999"/>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77974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21A99-A8BA-4CFF-8FF3-9966EBB92E7D}"/>
              </a:ext>
            </a:extLst>
          </p:cNvPr>
          <p:cNvSpPr>
            <a:spLocks noGrp="1"/>
          </p:cNvSpPr>
          <p:nvPr>
            <p:ph type="title"/>
          </p:nvPr>
        </p:nvSpPr>
        <p:spPr/>
        <p:txBody>
          <a:bodyPr/>
          <a:lstStyle/>
          <a:p>
            <a:r>
              <a:rPr lang="en-US"/>
              <a:t>Cải tiến</a:t>
            </a:r>
            <a:endParaRPr lang="vi-VN"/>
          </a:p>
        </p:txBody>
      </p:sp>
      <p:sp>
        <p:nvSpPr>
          <p:cNvPr id="18" name="Content Placeholder 2">
            <a:extLst>
              <a:ext uri="{FF2B5EF4-FFF2-40B4-BE49-F238E27FC236}">
                <a16:creationId xmlns:a16="http://schemas.microsoft.com/office/drawing/2014/main" id="{5661207B-1811-4F32-BBB0-C1C1FCEF20A5}"/>
              </a:ext>
            </a:extLst>
          </p:cNvPr>
          <p:cNvSpPr>
            <a:spLocks noGrp="1"/>
          </p:cNvSpPr>
          <p:nvPr>
            <p:ph idx="1"/>
          </p:nvPr>
        </p:nvSpPr>
        <p:spPr>
          <a:xfrm>
            <a:off x="457200" y="1066800"/>
            <a:ext cx="8229600" cy="5410200"/>
          </a:xfrm>
        </p:spPr>
        <p:txBody>
          <a:bodyPr/>
          <a:lstStyle/>
          <a:p>
            <a:r>
              <a:rPr lang="en-US"/>
              <a:t>Bảo vệ khóa cá nhân</a:t>
            </a:r>
          </a:p>
          <a:p>
            <a:endParaRPr lang="en-US"/>
          </a:p>
          <a:p>
            <a:endParaRPr lang="en-US"/>
          </a:p>
          <a:p>
            <a:endParaRPr lang="en-US"/>
          </a:p>
          <a:p>
            <a:endParaRPr lang="en-US"/>
          </a:p>
          <a:p>
            <a:r>
              <a:rPr lang="en-US"/>
              <a:t>Sử dụng khóa để tạo chữ ký</a:t>
            </a:r>
          </a:p>
          <a:p>
            <a:endParaRPr lang="vi-VN"/>
          </a:p>
        </p:txBody>
      </p:sp>
      <p:sp>
        <p:nvSpPr>
          <p:cNvPr id="4" name="Slide Number Placeholder 3">
            <a:extLst>
              <a:ext uri="{FF2B5EF4-FFF2-40B4-BE49-F238E27FC236}">
                <a16:creationId xmlns:a16="http://schemas.microsoft.com/office/drawing/2014/main" id="{B8BB27CF-672B-4ECD-8592-5FA9E1D389BE}"/>
              </a:ext>
            </a:extLst>
          </p:cNvPr>
          <p:cNvSpPr>
            <a:spLocks noGrp="1"/>
          </p:cNvSpPr>
          <p:nvPr>
            <p:ph type="sldNum" sz="quarter" idx="12"/>
          </p:nvPr>
        </p:nvSpPr>
        <p:spPr/>
        <p:txBody>
          <a:bodyPr/>
          <a:lstStyle/>
          <a:p>
            <a:fld id="{B6F15528-21DE-4FAA-801E-634DDDAF4B2B}" type="slidenum">
              <a:rPr lang="en-US" smtClean="0"/>
              <a:pPr/>
              <a:t>81</a:t>
            </a:fld>
            <a:endParaRPr lang="en-US"/>
          </a:p>
        </p:txBody>
      </p:sp>
      <p:pic>
        <p:nvPicPr>
          <p:cNvPr id="5" name="Graphic 4" descr="User with solid fill">
            <a:extLst>
              <a:ext uri="{FF2B5EF4-FFF2-40B4-BE49-F238E27FC236}">
                <a16:creationId xmlns:a16="http://schemas.microsoft.com/office/drawing/2014/main" id="{B5ADF4FA-DA34-4A37-B407-74D9192ED7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800" y="1916668"/>
            <a:ext cx="914400" cy="914400"/>
          </a:xfrm>
          <a:prstGeom prst="rect">
            <a:avLst/>
          </a:prstGeom>
        </p:spPr>
      </p:pic>
      <p:sp>
        <p:nvSpPr>
          <p:cNvPr id="6" name="TextBox 5">
            <a:extLst>
              <a:ext uri="{FF2B5EF4-FFF2-40B4-BE49-F238E27FC236}">
                <a16:creationId xmlns:a16="http://schemas.microsoft.com/office/drawing/2014/main" id="{1C02CA43-5A4C-45BB-A9B2-DA96DDEF57F2}"/>
              </a:ext>
            </a:extLst>
          </p:cNvPr>
          <p:cNvSpPr txBox="1"/>
          <p:nvPr/>
        </p:nvSpPr>
        <p:spPr>
          <a:xfrm>
            <a:off x="457200" y="2831068"/>
            <a:ext cx="1524000" cy="369332"/>
          </a:xfrm>
          <a:prstGeom prst="rect">
            <a:avLst/>
          </a:prstGeom>
          <a:noFill/>
        </p:spPr>
        <p:txBody>
          <a:bodyPr wrap="square" rtlCol="0">
            <a:spAutoFit/>
          </a:bodyPr>
          <a:lstStyle/>
          <a:p>
            <a:r>
              <a:rPr lang="en-US"/>
              <a:t>Người dùng</a:t>
            </a:r>
            <a:endParaRPr lang="vi-VN"/>
          </a:p>
        </p:txBody>
      </p:sp>
      <p:sp>
        <p:nvSpPr>
          <p:cNvPr id="7" name="Rectangle 6">
            <a:extLst>
              <a:ext uri="{FF2B5EF4-FFF2-40B4-BE49-F238E27FC236}">
                <a16:creationId xmlns:a16="http://schemas.microsoft.com/office/drawing/2014/main" id="{895C781F-5398-4AAE-95BC-E44F2C56D0AD}"/>
              </a:ext>
            </a:extLst>
          </p:cNvPr>
          <p:cNvSpPr/>
          <p:nvPr/>
        </p:nvSpPr>
        <p:spPr>
          <a:xfrm>
            <a:off x="2819400" y="2030968"/>
            <a:ext cx="1371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rPr>
              <a:t>Tạo khóa mã bảo vệ</a:t>
            </a:r>
          </a:p>
        </p:txBody>
      </p:sp>
      <p:cxnSp>
        <p:nvCxnSpPr>
          <p:cNvPr id="8" name="Straight Arrow Connector 7">
            <a:extLst>
              <a:ext uri="{FF2B5EF4-FFF2-40B4-BE49-F238E27FC236}">
                <a16:creationId xmlns:a16="http://schemas.microsoft.com/office/drawing/2014/main" id="{3C0529B1-E0AC-4BFB-9EA8-6F8441E06A95}"/>
              </a:ext>
            </a:extLst>
          </p:cNvPr>
          <p:cNvCxnSpPr>
            <a:cxnSpLocks/>
            <a:endCxn id="10" idx="1"/>
          </p:cNvCxnSpPr>
          <p:nvPr/>
        </p:nvCxnSpPr>
        <p:spPr>
          <a:xfrm>
            <a:off x="4195916" y="2371410"/>
            <a:ext cx="1155290" cy="2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9C64ADC-E599-4392-8EC4-ECCC42B1867B}"/>
              </a:ext>
            </a:extLst>
          </p:cNvPr>
          <p:cNvSpPr txBox="1"/>
          <p:nvPr/>
        </p:nvSpPr>
        <p:spPr>
          <a:xfrm>
            <a:off x="1676400" y="2004536"/>
            <a:ext cx="1524000" cy="369332"/>
          </a:xfrm>
          <a:prstGeom prst="rect">
            <a:avLst/>
          </a:prstGeom>
          <a:noFill/>
        </p:spPr>
        <p:txBody>
          <a:bodyPr wrap="square" rtlCol="0">
            <a:spAutoFit/>
          </a:bodyPr>
          <a:lstStyle/>
          <a:p>
            <a:r>
              <a:rPr lang="en-US"/>
              <a:t>Mật khẩu</a:t>
            </a:r>
            <a:endParaRPr lang="vi-VN"/>
          </a:p>
        </p:txBody>
      </p:sp>
      <p:sp>
        <p:nvSpPr>
          <p:cNvPr id="10" name="Rectangle 9">
            <a:extLst>
              <a:ext uri="{FF2B5EF4-FFF2-40B4-BE49-F238E27FC236}">
                <a16:creationId xmlns:a16="http://schemas.microsoft.com/office/drawing/2014/main" id="{1F200DCD-C477-40B1-9A87-A48AC46E4575}"/>
              </a:ext>
            </a:extLst>
          </p:cNvPr>
          <p:cNvSpPr/>
          <p:nvPr/>
        </p:nvSpPr>
        <p:spPr>
          <a:xfrm>
            <a:off x="5351206" y="2030968"/>
            <a:ext cx="1371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rPr>
              <a:t>Mã hóa</a:t>
            </a:r>
          </a:p>
        </p:txBody>
      </p:sp>
      <p:cxnSp>
        <p:nvCxnSpPr>
          <p:cNvPr id="11" name="Straight Arrow Connector 10">
            <a:extLst>
              <a:ext uri="{FF2B5EF4-FFF2-40B4-BE49-F238E27FC236}">
                <a16:creationId xmlns:a16="http://schemas.microsoft.com/office/drawing/2014/main" id="{6B0E16B8-4396-419A-B1F4-F5C6A6F2CE2E}"/>
              </a:ext>
            </a:extLst>
          </p:cNvPr>
          <p:cNvCxnSpPr>
            <a:cxnSpLocks/>
            <a:endCxn id="10" idx="0"/>
          </p:cNvCxnSpPr>
          <p:nvPr/>
        </p:nvCxnSpPr>
        <p:spPr>
          <a:xfrm>
            <a:off x="6037006" y="1282684"/>
            <a:ext cx="0" cy="748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67B39E1-C63C-459E-9E03-D274808B8A7C}"/>
              </a:ext>
            </a:extLst>
          </p:cNvPr>
          <p:cNvSpPr txBox="1"/>
          <p:nvPr/>
        </p:nvSpPr>
        <p:spPr>
          <a:xfrm>
            <a:off x="6037005" y="1394936"/>
            <a:ext cx="1735393" cy="369332"/>
          </a:xfrm>
          <a:prstGeom prst="rect">
            <a:avLst/>
          </a:prstGeom>
          <a:noFill/>
        </p:spPr>
        <p:txBody>
          <a:bodyPr wrap="square" rtlCol="0">
            <a:spAutoFit/>
          </a:bodyPr>
          <a:lstStyle/>
          <a:p>
            <a:r>
              <a:rPr lang="en-US"/>
              <a:t>Khóa cá nhân</a:t>
            </a:r>
            <a:endParaRPr lang="vi-VN"/>
          </a:p>
        </p:txBody>
      </p:sp>
      <p:sp>
        <p:nvSpPr>
          <p:cNvPr id="13" name="TextBox 12">
            <a:extLst>
              <a:ext uri="{FF2B5EF4-FFF2-40B4-BE49-F238E27FC236}">
                <a16:creationId xmlns:a16="http://schemas.microsoft.com/office/drawing/2014/main" id="{24D8ACDD-C118-4EEA-A1EE-2A6971847F99}"/>
              </a:ext>
            </a:extLst>
          </p:cNvPr>
          <p:cNvSpPr txBox="1"/>
          <p:nvPr/>
        </p:nvSpPr>
        <p:spPr>
          <a:xfrm>
            <a:off x="7433802" y="2032337"/>
            <a:ext cx="1524000" cy="646331"/>
          </a:xfrm>
          <a:prstGeom prst="rect">
            <a:avLst/>
          </a:prstGeom>
          <a:noFill/>
        </p:spPr>
        <p:txBody>
          <a:bodyPr wrap="square" rtlCol="0">
            <a:spAutoFit/>
          </a:bodyPr>
          <a:lstStyle/>
          <a:p>
            <a:r>
              <a:rPr lang="en-US"/>
              <a:t>File mã của khóa cá nhân</a:t>
            </a:r>
            <a:endParaRPr lang="vi-VN"/>
          </a:p>
        </p:txBody>
      </p:sp>
      <p:cxnSp>
        <p:nvCxnSpPr>
          <p:cNvPr id="14" name="Straight Arrow Connector 13">
            <a:extLst>
              <a:ext uri="{FF2B5EF4-FFF2-40B4-BE49-F238E27FC236}">
                <a16:creationId xmlns:a16="http://schemas.microsoft.com/office/drawing/2014/main" id="{5A1955B9-FEFB-4D0E-8B6C-790A5B325411}"/>
              </a:ext>
            </a:extLst>
          </p:cNvPr>
          <p:cNvCxnSpPr>
            <a:cxnSpLocks/>
            <a:endCxn id="13" idx="1"/>
          </p:cNvCxnSpPr>
          <p:nvPr/>
        </p:nvCxnSpPr>
        <p:spPr>
          <a:xfrm>
            <a:off x="6722806" y="2346526"/>
            <a:ext cx="710996" cy="8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71E7059-FD16-4AB3-B1BE-B818C9C4F89D}"/>
              </a:ext>
            </a:extLst>
          </p:cNvPr>
          <p:cNvCxnSpPr>
            <a:cxnSpLocks/>
          </p:cNvCxnSpPr>
          <p:nvPr/>
        </p:nvCxnSpPr>
        <p:spPr>
          <a:xfrm>
            <a:off x="1805140" y="2465475"/>
            <a:ext cx="710996" cy="8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EDD94E9-FC9E-455B-8EA4-08472FA3D6AD}"/>
              </a:ext>
            </a:extLst>
          </p:cNvPr>
          <p:cNvSpPr/>
          <p:nvPr/>
        </p:nvSpPr>
        <p:spPr>
          <a:xfrm>
            <a:off x="7433802" y="1764268"/>
            <a:ext cx="1524000" cy="18780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rgbClr val="000000"/>
                </a:solidFill>
              </a:rPr>
              <a:t>Key Store</a:t>
            </a:r>
            <a:endParaRPr lang="vi-VN">
              <a:solidFill>
                <a:srgbClr val="000000"/>
              </a:solidFill>
            </a:endParaRPr>
          </a:p>
        </p:txBody>
      </p:sp>
      <p:sp>
        <p:nvSpPr>
          <p:cNvPr id="17" name="TextBox 16">
            <a:extLst>
              <a:ext uri="{FF2B5EF4-FFF2-40B4-BE49-F238E27FC236}">
                <a16:creationId xmlns:a16="http://schemas.microsoft.com/office/drawing/2014/main" id="{89A429CE-333A-45D4-AE2E-2A7A72E8D117}"/>
              </a:ext>
            </a:extLst>
          </p:cNvPr>
          <p:cNvSpPr txBox="1"/>
          <p:nvPr/>
        </p:nvSpPr>
        <p:spPr>
          <a:xfrm>
            <a:off x="7433802" y="3619254"/>
            <a:ext cx="1879498" cy="369332"/>
          </a:xfrm>
          <a:prstGeom prst="rect">
            <a:avLst/>
          </a:prstGeom>
          <a:noFill/>
        </p:spPr>
        <p:txBody>
          <a:bodyPr wrap="square" rtlCol="0">
            <a:spAutoFit/>
          </a:bodyPr>
          <a:lstStyle/>
          <a:p>
            <a:r>
              <a:rPr lang="en-US"/>
              <a:t>Do HĐH quản lý</a:t>
            </a:r>
            <a:endParaRPr lang="vi-VN"/>
          </a:p>
        </p:txBody>
      </p:sp>
      <p:sp>
        <p:nvSpPr>
          <p:cNvPr id="19" name="Rectangle 18">
            <a:extLst>
              <a:ext uri="{FF2B5EF4-FFF2-40B4-BE49-F238E27FC236}">
                <a16:creationId xmlns:a16="http://schemas.microsoft.com/office/drawing/2014/main" id="{3EB0FD55-7F61-4D6E-AACE-DEEA6B1C90EE}"/>
              </a:ext>
            </a:extLst>
          </p:cNvPr>
          <p:cNvSpPr/>
          <p:nvPr/>
        </p:nvSpPr>
        <p:spPr>
          <a:xfrm>
            <a:off x="2971800" y="4480028"/>
            <a:ext cx="2083826" cy="6327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rgbClr val="000000"/>
                </a:solidFill>
              </a:rPr>
              <a:t>Chương trình ký</a:t>
            </a:r>
          </a:p>
        </p:txBody>
      </p:sp>
      <p:pic>
        <p:nvPicPr>
          <p:cNvPr id="21" name="Graphic 20" descr="User with solid fill">
            <a:extLst>
              <a:ext uri="{FF2B5EF4-FFF2-40B4-BE49-F238E27FC236}">
                <a16:creationId xmlns:a16="http://schemas.microsoft.com/office/drawing/2014/main" id="{409DB19F-47EC-4567-A33F-C028D58755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0" y="5165828"/>
            <a:ext cx="914400" cy="914400"/>
          </a:xfrm>
          <a:prstGeom prst="rect">
            <a:avLst/>
          </a:prstGeom>
        </p:spPr>
      </p:pic>
      <p:sp>
        <p:nvSpPr>
          <p:cNvPr id="22" name="TextBox 21">
            <a:extLst>
              <a:ext uri="{FF2B5EF4-FFF2-40B4-BE49-F238E27FC236}">
                <a16:creationId xmlns:a16="http://schemas.microsoft.com/office/drawing/2014/main" id="{91F46D30-FFE0-4115-A480-CB6D6B699B3B}"/>
              </a:ext>
            </a:extLst>
          </p:cNvPr>
          <p:cNvSpPr txBox="1"/>
          <p:nvPr/>
        </p:nvSpPr>
        <p:spPr>
          <a:xfrm>
            <a:off x="1624630" y="5608082"/>
            <a:ext cx="1192774" cy="369332"/>
          </a:xfrm>
          <a:prstGeom prst="rect">
            <a:avLst/>
          </a:prstGeom>
          <a:noFill/>
        </p:spPr>
        <p:txBody>
          <a:bodyPr wrap="square" rtlCol="0">
            <a:spAutoFit/>
          </a:bodyPr>
          <a:lstStyle/>
          <a:p>
            <a:r>
              <a:rPr lang="en-US"/>
              <a:t>Mật khẩu</a:t>
            </a:r>
            <a:endParaRPr lang="vi-VN"/>
          </a:p>
        </p:txBody>
      </p:sp>
      <p:cxnSp>
        <p:nvCxnSpPr>
          <p:cNvPr id="23" name="Straight Arrow Connector 22">
            <a:extLst>
              <a:ext uri="{FF2B5EF4-FFF2-40B4-BE49-F238E27FC236}">
                <a16:creationId xmlns:a16="http://schemas.microsoft.com/office/drawing/2014/main" id="{A7235D12-0A42-4DF5-8FD2-D8DC5FCBF314}"/>
              </a:ext>
            </a:extLst>
          </p:cNvPr>
          <p:cNvCxnSpPr>
            <a:cxnSpLocks/>
          </p:cNvCxnSpPr>
          <p:nvPr/>
        </p:nvCxnSpPr>
        <p:spPr>
          <a:xfrm>
            <a:off x="1424140" y="5608082"/>
            <a:ext cx="49176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283519A6-171F-4207-A15A-B6D0625F598D}"/>
              </a:ext>
            </a:extLst>
          </p:cNvPr>
          <p:cNvSpPr/>
          <p:nvPr/>
        </p:nvSpPr>
        <p:spPr>
          <a:xfrm>
            <a:off x="6370382" y="4484660"/>
            <a:ext cx="1524000" cy="1694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rgbClr val="000000"/>
                </a:solidFill>
              </a:rPr>
              <a:t>Key Store</a:t>
            </a:r>
            <a:endParaRPr lang="vi-VN">
              <a:solidFill>
                <a:srgbClr val="000000"/>
              </a:solidFill>
            </a:endParaRPr>
          </a:p>
        </p:txBody>
      </p:sp>
      <p:sp>
        <p:nvSpPr>
          <p:cNvPr id="32" name="Rectangle 31">
            <a:extLst>
              <a:ext uri="{FF2B5EF4-FFF2-40B4-BE49-F238E27FC236}">
                <a16:creationId xmlns:a16="http://schemas.microsoft.com/office/drawing/2014/main" id="{23DB4605-62F0-4E8D-B318-A4D1EBD19C91}"/>
              </a:ext>
            </a:extLst>
          </p:cNvPr>
          <p:cNvSpPr/>
          <p:nvPr/>
        </p:nvSpPr>
        <p:spPr>
          <a:xfrm>
            <a:off x="6560882" y="4908389"/>
            <a:ext cx="1143000" cy="5148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rPr>
              <a:t>Giải mã</a:t>
            </a:r>
          </a:p>
        </p:txBody>
      </p:sp>
      <p:cxnSp>
        <p:nvCxnSpPr>
          <p:cNvPr id="34" name="Straight Arrow Connector 33">
            <a:extLst>
              <a:ext uri="{FF2B5EF4-FFF2-40B4-BE49-F238E27FC236}">
                <a16:creationId xmlns:a16="http://schemas.microsoft.com/office/drawing/2014/main" id="{23FED108-A23B-418D-9AB4-A5D566BE72B0}"/>
              </a:ext>
            </a:extLst>
          </p:cNvPr>
          <p:cNvCxnSpPr>
            <a:cxnSpLocks/>
          </p:cNvCxnSpPr>
          <p:nvPr/>
        </p:nvCxnSpPr>
        <p:spPr>
          <a:xfrm>
            <a:off x="5169312" y="4655582"/>
            <a:ext cx="1155290" cy="2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9D7EBFEF-0501-4531-B268-7E4F55ADDD39}"/>
              </a:ext>
            </a:extLst>
          </p:cNvPr>
          <p:cNvSpPr txBox="1"/>
          <p:nvPr/>
        </p:nvSpPr>
        <p:spPr>
          <a:xfrm>
            <a:off x="5055626" y="4267200"/>
            <a:ext cx="1192774" cy="369332"/>
          </a:xfrm>
          <a:prstGeom prst="rect">
            <a:avLst/>
          </a:prstGeom>
          <a:noFill/>
        </p:spPr>
        <p:txBody>
          <a:bodyPr wrap="square" rtlCol="0">
            <a:spAutoFit/>
          </a:bodyPr>
          <a:lstStyle/>
          <a:p>
            <a:pPr algn="ctr"/>
            <a:r>
              <a:rPr lang="en-US"/>
              <a:t>Mã băm</a:t>
            </a:r>
            <a:endParaRPr lang="vi-VN"/>
          </a:p>
        </p:txBody>
      </p:sp>
      <p:sp>
        <p:nvSpPr>
          <p:cNvPr id="36" name="Rectangle 35">
            <a:extLst>
              <a:ext uri="{FF2B5EF4-FFF2-40B4-BE49-F238E27FC236}">
                <a16:creationId xmlns:a16="http://schemas.microsoft.com/office/drawing/2014/main" id="{6EB70661-67AA-4D36-A500-177F9382A28D}"/>
              </a:ext>
            </a:extLst>
          </p:cNvPr>
          <p:cNvSpPr/>
          <p:nvPr/>
        </p:nvSpPr>
        <p:spPr>
          <a:xfrm>
            <a:off x="6576091" y="5569982"/>
            <a:ext cx="1143000" cy="5148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rPr>
              <a:t>Ký</a:t>
            </a:r>
          </a:p>
        </p:txBody>
      </p:sp>
      <p:sp>
        <p:nvSpPr>
          <p:cNvPr id="37" name="TextBox 36">
            <a:extLst>
              <a:ext uri="{FF2B5EF4-FFF2-40B4-BE49-F238E27FC236}">
                <a16:creationId xmlns:a16="http://schemas.microsoft.com/office/drawing/2014/main" id="{435BA0B9-9095-4B89-957F-342CF7138E47}"/>
              </a:ext>
            </a:extLst>
          </p:cNvPr>
          <p:cNvSpPr txBox="1"/>
          <p:nvPr/>
        </p:nvSpPr>
        <p:spPr>
          <a:xfrm>
            <a:off x="1624630" y="4272375"/>
            <a:ext cx="1192774" cy="646331"/>
          </a:xfrm>
          <a:prstGeom prst="rect">
            <a:avLst/>
          </a:prstGeom>
          <a:noFill/>
        </p:spPr>
        <p:txBody>
          <a:bodyPr wrap="square" rtlCol="0">
            <a:spAutoFit/>
          </a:bodyPr>
          <a:lstStyle/>
          <a:p>
            <a:pPr algn="ctr"/>
            <a:r>
              <a:rPr lang="en-US"/>
              <a:t>Văn bản cần ký</a:t>
            </a:r>
            <a:endParaRPr lang="vi-VN"/>
          </a:p>
        </p:txBody>
      </p:sp>
      <p:cxnSp>
        <p:nvCxnSpPr>
          <p:cNvPr id="38" name="Straight Arrow Connector 37">
            <a:extLst>
              <a:ext uri="{FF2B5EF4-FFF2-40B4-BE49-F238E27FC236}">
                <a16:creationId xmlns:a16="http://schemas.microsoft.com/office/drawing/2014/main" id="{8AFFC8FC-A7AA-4C02-9E05-27B2930D9145}"/>
              </a:ext>
            </a:extLst>
          </p:cNvPr>
          <p:cNvCxnSpPr>
            <a:cxnSpLocks/>
            <a:endCxn id="19" idx="1"/>
          </p:cNvCxnSpPr>
          <p:nvPr/>
        </p:nvCxnSpPr>
        <p:spPr>
          <a:xfrm flipV="1">
            <a:off x="1424140" y="4796405"/>
            <a:ext cx="1547660" cy="512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7227284-A032-B9FA-588A-F04FC22919DF}"/>
              </a:ext>
            </a:extLst>
          </p:cNvPr>
          <p:cNvSpPr txBox="1"/>
          <p:nvPr/>
        </p:nvSpPr>
        <p:spPr>
          <a:xfrm>
            <a:off x="5128208" y="4963556"/>
            <a:ext cx="1192774" cy="369332"/>
          </a:xfrm>
          <a:prstGeom prst="rect">
            <a:avLst/>
          </a:prstGeom>
          <a:noFill/>
        </p:spPr>
        <p:txBody>
          <a:bodyPr wrap="square" rtlCol="0">
            <a:spAutoFit/>
          </a:bodyPr>
          <a:lstStyle/>
          <a:p>
            <a:pPr algn="ctr"/>
            <a:r>
              <a:rPr lang="en-US"/>
              <a:t>Chữ ký</a:t>
            </a:r>
            <a:endParaRPr lang="vi-VN"/>
          </a:p>
        </p:txBody>
      </p:sp>
      <p:cxnSp>
        <p:nvCxnSpPr>
          <p:cNvPr id="20" name="Straight Arrow Connector 19">
            <a:extLst>
              <a:ext uri="{FF2B5EF4-FFF2-40B4-BE49-F238E27FC236}">
                <a16:creationId xmlns:a16="http://schemas.microsoft.com/office/drawing/2014/main" id="{BA83F218-1885-EDF2-B7DE-CEE5E1E4ADFB}"/>
              </a:ext>
            </a:extLst>
          </p:cNvPr>
          <p:cNvCxnSpPr>
            <a:cxnSpLocks/>
          </p:cNvCxnSpPr>
          <p:nvPr/>
        </p:nvCxnSpPr>
        <p:spPr>
          <a:xfrm flipH="1">
            <a:off x="5210022" y="5001837"/>
            <a:ext cx="10079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95116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Bảo vệ khóa cá nhân(2)</a:t>
            </a:r>
          </a:p>
        </p:txBody>
      </p:sp>
      <p:sp>
        <p:nvSpPr>
          <p:cNvPr id="3" name="Slide Number Placeholder 2"/>
          <p:cNvSpPr>
            <a:spLocks noGrp="1"/>
          </p:cNvSpPr>
          <p:nvPr>
            <p:ph type="sldNum" sz="quarter" idx="12"/>
          </p:nvPr>
        </p:nvSpPr>
        <p:spPr/>
        <p:txBody>
          <a:bodyPr/>
          <a:lstStyle/>
          <a:p>
            <a:fld id="{B6F15528-21DE-4FAA-801E-634DDDAF4B2B}" type="slidenum">
              <a:rPr lang="en-US" smtClean="0"/>
              <a:pPr/>
              <a:t>82</a:t>
            </a:fld>
            <a:endParaRPr lang="en-US"/>
          </a:p>
        </p:txBody>
      </p:sp>
      <p:sp>
        <p:nvSpPr>
          <p:cNvPr id="11" name="Content Placeholder 2"/>
          <p:cNvSpPr txBox="1">
            <a:spLocks/>
          </p:cNvSpPr>
          <p:nvPr/>
        </p:nvSpPr>
        <p:spPr>
          <a:xfrm>
            <a:off x="457200" y="1066800"/>
            <a:ext cx="5181600" cy="5257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000000"/>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000000"/>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000000"/>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000000"/>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000000"/>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en-US" sz="2400" b="0" i="0" u="none" strike="noStrike" kern="1200" cap="none" spc="0" normalizeH="0" baseline="0" noProof="0">
                <a:ln>
                  <a:noFill/>
                </a:ln>
                <a:solidFill>
                  <a:srgbClr val="000000"/>
                </a:solidFill>
                <a:effectLst/>
                <a:uLnTx/>
                <a:uFillTx/>
                <a:latin typeface="Arial"/>
                <a:ea typeface="+mn-ea"/>
                <a:cs typeface="+mn-cs"/>
              </a:rPr>
              <a:t>Khóa được lưu trữ trên chip điện tử (IC) của Smart Card</a:t>
            </a:r>
          </a:p>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en-US" sz="2400" b="0" i="0" u="none" strike="noStrike" kern="1200" cap="none" spc="0" normalizeH="0" baseline="0" noProof="0">
                <a:ln>
                  <a:noFill/>
                </a:ln>
                <a:solidFill>
                  <a:srgbClr val="000000"/>
                </a:solidFill>
                <a:effectLst/>
                <a:uLnTx/>
                <a:uFillTx/>
                <a:latin typeface="Arial"/>
                <a:ea typeface="+mn-ea"/>
                <a:cs typeface="+mn-cs"/>
              </a:rPr>
              <a:t>Khi thực hiện ký số:</a:t>
            </a:r>
          </a:p>
          <a:p>
            <a:pPr marL="457200" marR="0" lvl="1"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en-US" sz="2000" b="0" i="0" u="none" strike="noStrike" kern="1200" cap="none" spc="0" normalizeH="0" baseline="0" noProof="0">
                <a:ln>
                  <a:noFill/>
                </a:ln>
                <a:solidFill>
                  <a:srgbClr val="000000"/>
                </a:solidFill>
                <a:effectLst/>
                <a:uLnTx/>
                <a:uFillTx/>
                <a:latin typeface="Arial"/>
                <a:ea typeface="+mn-ea"/>
                <a:cs typeface="+mn-cs"/>
              </a:rPr>
              <a:t>Giá trị băm được truyền vào chip IC</a:t>
            </a:r>
          </a:p>
          <a:p>
            <a:pPr marL="457200" marR="0" lvl="1"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en-US" sz="2000" b="0" i="0" u="none" strike="noStrike" kern="1200" cap="none" spc="0" normalizeH="0" baseline="0" noProof="0">
                <a:ln>
                  <a:noFill/>
                </a:ln>
                <a:solidFill>
                  <a:srgbClr val="000000"/>
                </a:solidFill>
                <a:effectLst/>
                <a:uLnTx/>
                <a:uFillTx/>
                <a:latin typeface="Arial"/>
                <a:ea typeface="+mn-ea"/>
                <a:cs typeface="+mn-cs"/>
              </a:rPr>
              <a:t>Chip IC mã hóa giá trị băm bằng khóa cá nhân (yêu cầu người dùng nhập mã PIN) </a:t>
            </a:r>
            <a:r>
              <a:rPr kumimoji="0" lang="en-US" sz="2000" b="0" i="0" u="none" strike="noStrike" kern="1200" cap="none" spc="0" normalizeH="0" baseline="0" noProof="0">
                <a:ln>
                  <a:noFill/>
                </a:ln>
                <a:solidFill>
                  <a:srgbClr val="000000"/>
                </a:solidFill>
                <a:effectLst/>
                <a:uLnTx/>
                <a:uFillTx/>
                <a:latin typeface="Arial"/>
                <a:ea typeface="+mn-ea"/>
                <a:cs typeface="+mn-cs"/>
                <a:sym typeface="Wingdings" panose="05000000000000000000" pitchFamily="2" charset="2"/>
              </a:rPr>
              <a:t> chữ ký số</a:t>
            </a:r>
            <a:endParaRPr kumimoji="0" lang="en-US" sz="2000" b="0" i="0" u="none" strike="noStrike" kern="1200" cap="none" spc="0" normalizeH="0" baseline="0" noProof="0">
              <a:ln>
                <a:noFill/>
              </a:ln>
              <a:solidFill>
                <a:srgbClr val="000000"/>
              </a:solidFill>
              <a:effectLst/>
              <a:uLnTx/>
              <a:uFillTx/>
              <a:latin typeface="Arial"/>
              <a:ea typeface="+mn-ea"/>
              <a:cs typeface="+mn-cs"/>
            </a:endParaRPr>
          </a:p>
          <a:p>
            <a:pPr marL="457200" marR="0" lvl="1"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en-US" sz="2000" b="0" i="0" u="none" strike="noStrike" kern="1200" cap="none" spc="0" normalizeH="0" baseline="0" noProof="0">
                <a:ln>
                  <a:noFill/>
                </a:ln>
                <a:solidFill>
                  <a:srgbClr val="000000"/>
                </a:solidFill>
                <a:effectLst/>
                <a:uLnTx/>
                <a:uFillTx/>
                <a:latin typeface="Arial"/>
                <a:ea typeface="+mn-ea"/>
                <a:cs typeface="+mn-cs"/>
              </a:rPr>
              <a:t>Truyền chữ ký số từ Smart Card tới ứng dụng</a:t>
            </a:r>
          </a:p>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en-US" sz="2400" b="0" i="0" u="none" strike="noStrike" kern="1200" cap="none" spc="0" normalizeH="0" baseline="0" noProof="0">
                <a:ln>
                  <a:noFill/>
                </a:ln>
                <a:solidFill>
                  <a:srgbClr val="000000"/>
                </a:solidFill>
                <a:effectLst/>
                <a:uLnTx/>
                <a:uFillTx/>
                <a:latin typeface="Arial"/>
                <a:ea typeface="+mn-ea"/>
                <a:cs typeface="+mn-cs"/>
              </a:rPr>
              <a:t>Yêu cầu:</a:t>
            </a:r>
          </a:p>
          <a:p>
            <a:pPr marL="457200" marR="0" lvl="1"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en-US" sz="2000" b="0" i="0" u="none" strike="noStrike" kern="1200" cap="none" spc="0" normalizeH="0" baseline="0" noProof="0">
                <a:ln>
                  <a:noFill/>
                </a:ln>
                <a:solidFill>
                  <a:srgbClr val="000000"/>
                </a:solidFill>
                <a:effectLst/>
                <a:uLnTx/>
                <a:uFillTx/>
                <a:latin typeface="Arial"/>
                <a:ea typeface="+mn-ea"/>
                <a:cs typeface="+mn-cs"/>
              </a:rPr>
              <a:t>Phải có đầu đọc chuyên dụng</a:t>
            </a:r>
          </a:p>
          <a:p>
            <a:pPr marL="457200" marR="0" lvl="1"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en-US" sz="2000" b="0" i="0" u="none" strike="noStrike" kern="1200" cap="none" spc="0" normalizeH="0" baseline="0" noProof="0">
                <a:ln>
                  <a:noFill/>
                </a:ln>
                <a:solidFill>
                  <a:srgbClr val="000000"/>
                </a:solidFill>
                <a:effectLst/>
                <a:uLnTx/>
                <a:uFillTx/>
                <a:latin typeface="Arial"/>
                <a:ea typeface="+mn-ea"/>
                <a:cs typeface="+mn-cs"/>
              </a:rPr>
              <a:t>Thư viện API để giao tiếp</a:t>
            </a:r>
          </a:p>
        </p:txBody>
      </p:sp>
      <p:pic>
        <p:nvPicPr>
          <p:cNvPr id="12" name="Picture 4" descr="Kết quả hình ảnh cho IDPrime M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73658" y="798317"/>
            <a:ext cx="3117942" cy="21336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Citrix Ready Product Image /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4100" y="2703317"/>
            <a:ext cx="24765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PIVKey C910 PKI Smart Car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1367" y="4608317"/>
            <a:ext cx="3090233" cy="1868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19800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AD666CE-A442-436B-948D-37F9BB366C00}"/>
              </a:ext>
            </a:extLst>
          </p:cNvPr>
          <p:cNvSpPr/>
          <p:nvPr/>
        </p:nvSpPr>
        <p:spPr>
          <a:xfrm>
            <a:off x="3049538" y="1764267"/>
            <a:ext cx="4494262" cy="170843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tle 1">
            <a:extLst>
              <a:ext uri="{FF2B5EF4-FFF2-40B4-BE49-F238E27FC236}">
                <a16:creationId xmlns:a16="http://schemas.microsoft.com/office/drawing/2014/main" id="{15321A99-A8BA-4CFF-8FF3-9966EBB92E7D}"/>
              </a:ext>
            </a:extLst>
          </p:cNvPr>
          <p:cNvSpPr>
            <a:spLocks noGrp="1"/>
          </p:cNvSpPr>
          <p:nvPr>
            <p:ph type="title"/>
          </p:nvPr>
        </p:nvSpPr>
        <p:spPr/>
        <p:txBody>
          <a:bodyPr/>
          <a:lstStyle/>
          <a:p>
            <a:r>
              <a:rPr lang="en-US"/>
              <a:t>Smart card</a:t>
            </a:r>
            <a:endParaRPr lang="vi-VN"/>
          </a:p>
        </p:txBody>
      </p:sp>
      <p:sp>
        <p:nvSpPr>
          <p:cNvPr id="18" name="Content Placeholder 2">
            <a:extLst>
              <a:ext uri="{FF2B5EF4-FFF2-40B4-BE49-F238E27FC236}">
                <a16:creationId xmlns:a16="http://schemas.microsoft.com/office/drawing/2014/main" id="{5661207B-1811-4F32-BBB0-C1C1FCEF20A5}"/>
              </a:ext>
            </a:extLst>
          </p:cNvPr>
          <p:cNvSpPr>
            <a:spLocks noGrp="1"/>
          </p:cNvSpPr>
          <p:nvPr>
            <p:ph idx="1"/>
          </p:nvPr>
        </p:nvSpPr>
        <p:spPr>
          <a:xfrm>
            <a:off x="457200" y="990600"/>
            <a:ext cx="8229600" cy="5486400"/>
          </a:xfrm>
        </p:spPr>
        <p:txBody>
          <a:bodyPr/>
          <a:lstStyle/>
          <a:p>
            <a:r>
              <a:rPr lang="en-US"/>
              <a:t>Bảo vệ khóa cá nhân</a:t>
            </a:r>
          </a:p>
          <a:p>
            <a:endParaRPr lang="en-US"/>
          </a:p>
          <a:p>
            <a:endParaRPr lang="en-US"/>
          </a:p>
          <a:p>
            <a:endParaRPr lang="en-US"/>
          </a:p>
          <a:p>
            <a:endParaRPr lang="en-US"/>
          </a:p>
          <a:p>
            <a:r>
              <a:rPr lang="en-US"/>
              <a:t>Sử dụng khóa để tạo chữ ký</a:t>
            </a:r>
          </a:p>
          <a:p>
            <a:endParaRPr lang="vi-VN"/>
          </a:p>
        </p:txBody>
      </p:sp>
      <p:sp>
        <p:nvSpPr>
          <p:cNvPr id="4" name="Slide Number Placeholder 3">
            <a:extLst>
              <a:ext uri="{FF2B5EF4-FFF2-40B4-BE49-F238E27FC236}">
                <a16:creationId xmlns:a16="http://schemas.microsoft.com/office/drawing/2014/main" id="{B8BB27CF-672B-4ECD-8592-5FA9E1D389BE}"/>
              </a:ext>
            </a:extLst>
          </p:cNvPr>
          <p:cNvSpPr>
            <a:spLocks noGrp="1"/>
          </p:cNvSpPr>
          <p:nvPr>
            <p:ph type="sldNum" sz="quarter" idx="12"/>
          </p:nvPr>
        </p:nvSpPr>
        <p:spPr/>
        <p:txBody>
          <a:bodyPr/>
          <a:lstStyle/>
          <a:p>
            <a:fld id="{B6F15528-21DE-4FAA-801E-634DDDAF4B2B}" type="slidenum">
              <a:rPr lang="en-US" smtClean="0"/>
              <a:pPr/>
              <a:t>83</a:t>
            </a:fld>
            <a:endParaRPr lang="en-US"/>
          </a:p>
        </p:txBody>
      </p:sp>
      <p:pic>
        <p:nvPicPr>
          <p:cNvPr id="5" name="Graphic 4" descr="User with solid fill">
            <a:extLst>
              <a:ext uri="{FF2B5EF4-FFF2-40B4-BE49-F238E27FC236}">
                <a16:creationId xmlns:a16="http://schemas.microsoft.com/office/drawing/2014/main" id="{B5ADF4FA-DA34-4A37-B407-74D9192ED7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800" y="1916668"/>
            <a:ext cx="914400" cy="914400"/>
          </a:xfrm>
          <a:prstGeom prst="rect">
            <a:avLst/>
          </a:prstGeom>
        </p:spPr>
      </p:pic>
      <p:sp>
        <p:nvSpPr>
          <p:cNvPr id="6" name="TextBox 5">
            <a:extLst>
              <a:ext uri="{FF2B5EF4-FFF2-40B4-BE49-F238E27FC236}">
                <a16:creationId xmlns:a16="http://schemas.microsoft.com/office/drawing/2014/main" id="{1C02CA43-5A4C-45BB-A9B2-DA96DDEF57F2}"/>
              </a:ext>
            </a:extLst>
          </p:cNvPr>
          <p:cNvSpPr txBox="1"/>
          <p:nvPr/>
        </p:nvSpPr>
        <p:spPr>
          <a:xfrm>
            <a:off x="457200" y="2831068"/>
            <a:ext cx="1524000" cy="369332"/>
          </a:xfrm>
          <a:prstGeom prst="rect">
            <a:avLst/>
          </a:prstGeom>
          <a:noFill/>
        </p:spPr>
        <p:txBody>
          <a:bodyPr wrap="square" rtlCol="0">
            <a:spAutoFit/>
          </a:bodyPr>
          <a:lstStyle/>
          <a:p>
            <a:r>
              <a:rPr lang="en-US"/>
              <a:t>Người dùng</a:t>
            </a:r>
            <a:endParaRPr lang="vi-VN"/>
          </a:p>
        </p:txBody>
      </p:sp>
      <p:sp>
        <p:nvSpPr>
          <p:cNvPr id="7" name="Rectangle 6">
            <a:extLst>
              <a:ext uri="{FF2B5EF4-FFF2-40B4-BE49-F238E27FC236}">
                <a16:creationId xmlns:a16="http://schemas.microsoft.com/office/drawing/2014/main" id="{895C781F-5398-4AAE-95BC-E44F2C56D0AD}"/>
              </a:ext>
            </a:extLst>
          </p:cNvPr>
          <p:cNvSpPr/>
          <p:nvPr/>
        </p:nvSpPr>
        <p:spPr>
          <a:xfrm>
            <a:off x="3352802" y="2030968"/>
            <a:ext cx="1371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rPr>
              <a:t>Tạo khóa mã bảo vệ</a:t>
            </a:r>
          </a:p>
        </p:txBody>
      </p:sp>
      <p:cxnSp>
        <p:nvCxnSpPr>
          <p:cNvPr id="8" name="Straight Arrow Connector 7">
            <a:extLst>
              <a:ext uri="{FF2B5EF4-FFF2-40B4-BE49-F238E27FC236}">
                <a16:creationId xmlns:a16="http://schemas.microsoft.com/office/drawing/2014/main" id="{3C0529B1-E0AC-4BFB-9EA8-6F8441E06A95}"/>
              </a:ext>
            </a:extLst>
          </p:cNvPr>
          <p:cNvCxnSpPr>
            <a:cxnSpLocks/>
            <a:endCxn id="10" idx="1"/>
          </p:cNvCxnSpPr>
          <p:nvPr/>
        </p:nvCxnSpPr>
        <p:spPr>
          <a:xfrm>
            <a:off x="4729318" y="2371410"/>
            <a:ext cx="1155290" cy="2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9C64ADC-E599-4392-8EC4-ECCC42B1867B}"/>
              </a:ext>
            </a:extLst>
          </p:cNvPr>
          <p:cNvSpPr txBox="1"/>
          <p:nvPr/>
        </p:nvSpPr>
        <p:spPr>
          <a:xfrm>
            <a:off x="1706819" y="2074331"/>
            <a:ext cx="1264981" cy="369332"/>
          </a:xfrm>
          <a:prstGeom prst="rect">
            <a:avLst/>
          </a:prstGeom>
          <a:noFill/>
        </p:spPr>
        <p:txBody>
          <a:bodyPr wrap="square" rtlCol="0">
            <a:spAutoFit/>
          </a:bodyPr>
          <a:lstStyle/>
          <a:p>
            <a:r>
              <a:rPr lang="en-US"/>
              <a:t>Mật khẩu</a:t>
            </a:r>
            <a:endParaRPr lang="vi-VN"/>
          </a:p>
        </p:txBody>
      </p:sp>
      <p:sp>
        <p:nvSpPr>
          <p:cNvPr id="10" name="Rectangle 9">
            <a:extLst>
              <a:ext uri="{FF2B5EF4-FFF2-40B4-BE49-F238E27FC236}">
                <a16:creationId xmlns:a16="http://schemas.microsoft.com/office/drawing/2014/main" id="{1F200DCD-C477-40B1-9A87-A48AC46E4575}"/>
              </a:ext>
            </a:extLst>
          </p:cNvPr>
          <p:cNvSpPr/>
          <p:nvPr/>
        </p:nvSpPr>
        <p:spPr>
          <a:xfrm>
            <a:off x="5884608" y="2030968"/>
            <a:ext cx="1371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rPr>
              <a:t>Mã hóa</a:t>
            </a:r>
          </a:p>
        </p:txBody>
      </p:sp>
      <p:sp>
        <p:nvSpPr>
          <p:cNvPr id="12" name="TextBox 11">
            <a:extLst>
              <a:ext uri="{FF2B5EF4-FFF2-40B4-BE49-F238E27FC236}">
                <a16:creationId xmlns:a16="http://schemas.microsoft.com/office/drawing/2014/main" id="{567B39E1-C63C-459E-9E03-D274808B8A7C}"/>
              </a:ext>
            </a:extLst>
          </p:cNvPr>
          <p:cNvSpPr txBox="1"/>
          <p:nvPr/>
        </p:nvSpPr>
        <p:spPr>
          <a:xfrm>
            <a:off x="5712919" y="1230868"/>
            <a:ext cx="1735393" cy="369332"/>
          </a:xfrm>
          <a:prstGeom prst="rect">
            <a:avLst/>
          </a:prstGeom>
          <a:noFill/>
        </p:spPr>
        <p:txBody>
          <a:bodyPr wrap="square" rtlCol="0">
            <a:spAutoFit/>
          </a:bodyPr>
          <a:lstStyle/>
          <a:p>
            <a:r>
              <a:rPr lang="en-US"/>
              <a:t>Khóa cá nhân</a:t>
            </a:r>
            <a:endParaRPr lang="vi-VN"/>
          </a:p>
        </p:txBody>
      </p:sp>
      <p:cxnSp>
        <p:nvCxnSpPr>
          <p:cNvPr id="15" name="Straight Arrow Connector 14">
            <a:extLst>
              <a:ext uri="{FF2B5EF4-FFF2-40B4-BE49-F238E27FC236}">
                <a16:creationId xmlns:a16="http://schemas.microsoft.com/office/drawing/2014/main" id="{F71E7059-FD16-4AB3-B1BE-B818C9C4F89D}"/>
              </a:ext>
            </a:extLst>
          </p:cNvPr>
          <p:cNvCxnSpPr>
            <a:cxnSpLocks/>
          </p:cNvCxnSpPr>
          <p:nvPr/>
        </p:nvCxnSpPr>
        <p:spPr>
          <a:xfrm>
            <a:off x="1624630" y="2465475"/>
            <a:ext cx="13471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EB0FD55-7F61-4D6E-AACE-DEEA6B1C90EE}"/>
              </a:ext>
            </a:extLst>
          </p:cNvPr>
          <p:cNvSpPr/>
          <p:nvPr/>
        </p:nvSpPr>
        <p:spPr>
          <a:xfrm>
            <a:off x="2971800" y="4556228"/>
            <a:ext cx="2083826" cy="6327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rgbClr val="000000"/>
                </a:solidFill>
              </a:rPr>
              <a:t>Chương trình ký</a:t>
            </a:r>
          </a:p>
        </p:txBody>
      </p:sp>
      <p:pic>
        <p:nvPicPr>
          <p:cNvPr id="21" name="Graphic 20" descr="User with solid fill">
            <a:extLst>
              <a:ext uri="{FF2B5EF4-FFF2-40B4-BE49-F238E27FC236}">
                <a16:creationId xmlns:a16="http://schemas.microsoft.com/office/drawing/2014/main" id="{409DB19F-47EC-4567-A33F-C028D58755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0" y="5242028"/>
            <a:ext cx="914400" cy="914400"/>
          </a:xfrm>
          <a:prstGeom prst="rect">
            <a:avLst/>
          </a:prstGeom>
        </p:spPr>
      </p:pic>
      <p:sp>
        <p:nvSpPr>
          <p:cNvPr id="22" name="TextBox 21">
            <a:extLst>
              <a:ext uri="{FF2B5EF4-FFF2-40B4-BE49-F238E27FC236}">
                <a16:creationId xmlns:a16="http://schemas.microsoft.com/office/drawing/2014/main" id="{91F46D30-FFE0-4115-A480-CB6D6B699B3B}"/>
              </a:ext>
            </a:extLst>
          </p:cNvPr>
          <p:cNvSpPr txBox="1"/>
          <p:nvPr/>
        </p:nvSpPr>
        <p:spPr>
          <a:xfrm>
            <a:off x="1624630" y="5684282"/>
            <a:ext cx="1192774" cy="369332"/>
          </a:xfrm>
          <a:prstGeom prst="rect">
            <a:avLst/>
          </a:prstGeom>
          <a:noFill/>
        </p:spPr>
        <p:txBody>
          <a:bodyPr wrap="square" rtlCol="0">
            <a:spAutoFit/>
          </a:bodyPr>
          <a:lstStyle/>
          <a:p>
            <a:r>
              <a:rPr lang="en-US"/>
              <a:t>Mật khẩu</a:t>
            </a:r>
            <a:endParaRPr lang="vi-VN"/>
          </a:p>
        </p:txBody>
      </p:sp>
      <p:cxnSp>
        <p:nvCxnSpPr>
          <p:cNvPr id="23" name="Straight Arrow Connector 22">
            <a:extLst>
              <a:ext uri="{FF2B5EF4-FFF2-40B4-BE49-F238E27FC236}">
                <a16:creationId xmlns:a16="http://schemas.microsoft.com/office/drawing/2014/main" id="{A7235D12-0A42-4DF5-8FD2-D8DC5FCBF314}"/>
              </a:ext>
            </a:extLst>
          </p:cNvPr>
          <p:cNvCxnSpPr>
            <a:cxnSpLocks/>
          </p:cNvCxnSpPr>
          <p:nvPr/>
        </p:nvCxnSpPr>
        <p:spPr>
          <a:xfrm>
            <a:off x="1424140" y="5684282"/>
            <a:ext cx="49176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283519A6-171F-4207-A15A-B6D0625F598D}"/>
              </a:ext>
            </a:extLst>
          </p:cNvPr>
          <p:cNvSpPr/>
          <p:nvPr/>
        </p:nvSpPr>
        <p:spPr>
          <a:xfrm>
            <a:off x="6370382" y="4537706"/>
            <a:ext cx="1524000" cy="1694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rgbClr val="000000"/>
                </a:solidFill>
              </a:rPr>
              <a:t>Smart Card</a:t>
            </a:r>
            <a:endParaRPr lang="vi-VN">
              <a:solidFill>
                <a:srgbClr val="000000"/>
              </a:solidFill>
            </a:endParaRPr>
          </a:p>
        </p:txBody>
      </p:sp>
      <p:sp>
        <p:nvSpPr>
          <p:cNvPr id="32" name="Rectangle 31">
            <a:extLst>
              <a:ext uri="{FF2B5EF4-FFF2-40B4-BE49-F238E27FC236}">
                <a16:creationId xmlns:a16="http://schemas.microsoft.com/office/drawing/2014/main" id="{23DB4605-62F0-4E8D-B318-A4D1EBD19C91}"/>
              </a:ext>
            </a:extLst>
          </p:cNvPr>
          <p:cNvSpPr/>
          <p:nvPr/>
        </p:nvSpPr>
        <p:spPr>
          <a:xfrm>
            <a:off x="6560882" y="4984589"/>
            <a:ext cx="1143000" cy="5148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rPr>
              <a:t>Giải mã</a:t>
            </a:r>
          </a:p>
        </p:txBody>
      </p:sp>
      <p:cxnSp>
        <p:nvCxnSpPr>
          <p:cNvPr id="34" name="Straight Arrow Connector 33">
            <a:extLst>
              <a:ext uri="{FF2B5EF4-FFF2-40B4-BE49-F238E27FC236}">
                <a16:creationId xmlns:a16="http://schemas.microsoft.com/office/drawing/2014/main" id="{23FED108-A23B-418D-9AB4-A5D566BE72B0}"/>
              </a:ext>
            </a:extLst>
          </p:cNvPr>
          <p:cNvCxnSpPr>
            <a:cxnSpLocks/>
          </p:cNvCxnSpPr>
          <p:nvPr/>
        </p:nvCxnSpPr>
        <p:spPr>
          <a:xfrm>
            <a:off x="5169312" y="4731782"/>
            <a:ext cx="1155290" cy="2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9D7EBFEF-0501-4531-B268-7E4F55ADDD39}"/>
              </a:ext>
            </a:extLst>
          </p:cNvPr>
          <p:cNvSpPr txBox="1"/>
          <p:nvPr/>
        </p:nvSpPr>
        <p:spPr>
          <a:xfrm>
            <a:off x="5055626" y="4343400"/>
            <a:ext cx="1192774" cy="369332"/>
          </a:xfrm>
          <a:prstGeom prst="rect">
            <a:avLst/>
          </a:prstGeom>
          <a:noFill/>
        </p:spPr>
        <p:txBody>
          <a:bodyPr wrap="square" rtlCol="0">
            <a:spAutoFit/>
          </a:bodyPr>
          <a:lstStyle/>
          <a:p>
            <a:pPr algn="ctr"/>
            <a:r>
              <a:rPr lang="en-US"/>
              <a:t>Mã băm</a:t>
            </a:r>
            <a:endParaRPr lang="vi-VN"/>
          </a:p>
        </p:txBody>
      </p:sp>
      <p:sp>
        <p:nvSpPr>
          <p:cNvPr id="36" name="Rectangle 35">
            <a:extLst>
              <a:ext uri="{FF2B5EF4-FFF2-40B4-BE49-F238E27FC236}">
                <a16:creationId xmlns:a16="http://schemas.microsoft.com/office/drawing/2014/main" id="{6EB70661-67AA-4D36-A500-177F9382A28D}"/>
              </a:ext>
            </a:extLst>
          </p:cNvPr>
          <p:cNvSpPr/>
          <p:nvPr/>
        </p:nvSpPr>
        <p:spPr>
          <a:xfrm>
            <a:off x="6576091" y="5646182"/>
            <a:ext cx="1143000" cy="5148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rPr>
              <a:t>Ký</a:t>
            </a:r>
          </a:p>
        </p:txBody>
      </p:sp>
      <p:sp>
        <p:nvSpPr>
          <p:cNvPr id="37" name="TextBox 36">
            <a:extLst>
              <a:ext uri="{FF2B5EF4-FFF2-40B4-BE49-F238E27FC236}">
                <a16:creationId xmlns:a16="http://schemas.microsoft.com/office/drawing/2014/main" id="{435BA0B9-9095-4B89-957F-342CF7138E47}"/>
              </a:ext>
            </a:extLst>
          </p:cNvPr>
          <p:cNvSpPr txBox="1"/>
          <p:nvPr/>
        </p:nvSpPr>
        <p:spPr>
          <a:xfrm>
            <a:off x="1624630" y="4348575"/>
            <a:ext cx="1192774" cy="646331"/>
          </a:xfrm>
          <a:prstGeom prst="rect">
            <a:avLst/>
          </a:prstGeom>
          <a:noFill/>
        </p:spPr>
        <p:txBody>
          <a:bodyPr wrap="square" rtlCol="0">
            <a:spAutoFit/>
          </a:bodyPr>
          <a:lstStyle/>
          <a:p>
            <a:pPr algn="ctr"/>
            <a:r>
              <a:rPr lang="en-US"/>
              <a:t>Văn bản cần ký</a:t>
            </a:r>
            <a:endParaRPr lang="vi-VN"/>
          </a:p>
        </p:txBody>
      </p:sp>
      <p:cxnSp>
        <p:nvCxnSpPr>
          <p:cNvPr id="38" name="Straight Arrow Connector 37">
            <a:extLst>
              <a:ext uri="{FF2B5EF4-FFF2-40B4-BE49-F238E27FC236}">
                <a16:creationId xmlns:a16="http://schemas.microsoft.com/office/drawing/2014/main" id="{8AFFC8FC-A7AA-4C02-9E05-27B2930D9145}"/>
              </a:ext>
            </a:extLst>
          </p:cNvPr>
          <p:cNvCxnSpPr>
            <a:cxnSpLocks/>
            <a:endCxn id="19" idx="1"/>
          </p:cNvCxnSpPr>
          <p:nvPr/>
        </p:nvCxnSpPr>
        <p:spPr>
          <a:xfrm flipV="1">
            <a:off x="1424140" y="4872605"/>
            <a:ext cx="1547660" cy="512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15083D2-8B5E-476C-AE04-CE6CC69D1BB5}"/>
              </a:ext>
            </a:extLst>
          </p:cNvPr>
          <p:cNvSpPr txBox="1"/>
          <p:nvPr/>
        </p:nvSpPr>
        <p:spPr>
          <a:xfrm>
            <a:off x="3276602" y="3059668"/>
            <a:ext cx="4113262" cy="369332"/>
          </a:xfrm>
          <a:prstGeom prst="rect">
            <a:avLst/>
          </a:prstGeom>
          <a:noFill/>
        </p:spPr>
        <p:txBody>
          <a:bodyPr wrap="square" rtlCol="0">
            <a:spAutoFit/>
          </a:bodyPr>
          <a:lstStyle/>
          <a:p>
            <a:pPr algn="ctr"/>
            <a:r>
              <a:rPr lang="en-US"/>
              <a:t>Smart Card</a:t>
            </a:r>
            <a:endParaRPr lang="vi-VN"/>
          </a:p>
        </p:txBody>
      </p:sp>
      <p:sp>
        <p:nvSpPr>
          <p:cNvPr id="3" name="TextBox 2">
            <a:extLst>
              <a:ext uri="{FF2B5EF4-FFF2-40B4-BE49-F238E27FC236}">
                <a16:creationId xmlns:a16="http://schemas.microsoft.com/office/drawing/2014/main" id="{C764E485-353F-9949-0154-1C60E1019FEC}"/>
              </a:ext>
            </a:extLst>
          </p:cNvPr>
          <p:cNvSpPr txBox="1"/>
          <p:nvPr/>
        </p:nvSpPr>
        <p:spPr>
          <a:xfrm>
            <a:off x="5128208" y="5039756"/>
            <a:ext cx="1192774" cy="369332"/>
          </a:xfrm>
          <a:prstGeom prst="rect">
            <a:avLst/>
          </a:prstGeom>
          <a:noFill/>
        </p:spPr>
        <p:txBody>
          <a:bodyPr wrap="square" rtlCol="0">
            <a:spAutoFit/>
          </a:bodyPr>
          <a:lstStyle/>
          <a:p>
            <a:pPr algn="ctr"/>
            <a:r>
              <a:rPr lang="en-US"/>
              <a:t>Chữ ký</a:t>
            </a:r>
            <a:endParaRPr lang="vi-VN"/>
          </a:p>
        </p:txBody>
      </p:sp>
      <p:cxnSp>
        <p:nvCxnSpPr>
          <p:cNvPr id="13" name="Straight Arrow Connector 12">
            <a:extLst>
              <a:ext uri="{FF2B5EF4-FFF2-40B4-BE49-F238E27FC236}">
                <a16:creationId xmlns:a16="http://schemas.microsoft.com/office/drawing/2014/main" id="{439BBD3E-5AB4-A79B-9ADC-8AD8AFA92C29}"/>
              </a:ext>
            </a:extLst>
          </p:cNvPr>
          <p:cNvCxnSpPr>
            <a:cxnSpLocks/>
          </p:cNvCxnSpPr>
          <p:nvPr/>
        </p:nvCxnSpPr>
        <p:spPr>
          <a:xfrm flipH="1">
            <a:off x="5210022" y="5078037"/>
            <a:ext cx="10079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99115C76-8F90-92A4-DA63-69CD58713AC1}"/>
              </a:ext>
            </a:extLst>
          </p:cNvPr>
          <p:cNvCxnSpPr>
            <a:cxnSpLocks/>
            <a:endCxn id="12" idx="1"/>
          </p:cNvCxnSpPr>
          <p:nvPr/>
        </p:nvCxnSpPr>
        <p:spPr>
          <a:xfrm flipV="1">
            <a:off x="1143000" y="1415534"/>
            <a:ext cx="4569919" cy="525108"/>
          </a:xfrm>
          <a:prstGeom prst="bentConnector3">
            <a:avLst>
              <a:gd name="adj1" fmla="val -2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790BF80-E12D-3E63-D1F2-2716BCB42C00}"/>
              </a:ext>
            </a:extLst>
          </p:cNvPr>
          <p:cNvCxnSpPr>
            <a:cxnSpLocks/>
            <a:stCxn id="12" idx="2"/>
            <a:endCxn id="10" idx="0"/>
          </p:cNvCxnSpPr>
          <p:nvPr/>
        </p:nvCxnSpPr>
        <p:spPr>
          <a:xfrm flipH="1">
            <a:off x="6570408" y="1600200"/>
            <a:ext cx="10208" cy="430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975175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Bảo vệ khóa cá nhân (3)</a:t>
            </a:r>
          </a:p>
        </p:txBody>
      </p:sp>
      <p:sp>
        <p:nvSpPr>
          <p:cNvPr id="3" name="Slide Number Placeholder 2"/>
          <p:cNvSpPr>
            <a:spLocks noGrp="1"/>
          </p:cNvSpPr>
          <p:nvPr>
            <p:ph type="sldNum" sz="quarter" idx="12"/>
          </p:nvPr>
        </p:nvSpPr>
        <p:spPr/>
        <p:txBody>
          <a:bodyPr/>
          <a:lstStyle/>
          <a:p>
            <a:fld id="{B6F15528-21DE-4FAA-801E-634DDDAF4B2B}" type="slidenum">
              <a:rPr lang="en-US" smtClean="0"/>
              <a:pPr/>
              <a:t>84</a:t>
            </a:fld>
            <a:endParaRPr lang="en-US"/>
          </a:p>
        </p:txBody>
      </p:sp>
      <p:sp>
        <p:nvSpPr>
          <p:cNvPr id="8" name="Content Placeholder 2"/>
          <p:cNvSpPr txBox="1">
            <a:spLocks/>
          </p:cNvSpPr>
          <p:nvPr/>
        </p:nvSpPr>
        <p:spPr>
          <a:xfrm>
            <a:off x="457200" y="990600"/>
            <a:ext cx="5562600" cy="53340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000000"/>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000000"/>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000000"/>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000000"/>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000000"/>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en-US" sz="2800" b="0" i="0" u="none" strike="noStrike" kern="1200" cap="none" spc="0" normalizeH="0" baseline="0" noProof="0">
                <a:ln>
                  <a:noFill/>
                </a:ln>
                <a:solidFill>
                  <a:srgbClr val="000000"/>
                </a:solidFill>
                <a:effectLst/>
                <a:uLnTx/>
                <a:uFillTx/>
                <a:latin typeface="Arial"/>
                <a:ea typeface="+mn-ea"/>
                <a:cs typeface="+mn-cs"/>
              </a:rPr>
              <a:t>Khóa được lưu trữ trong thiết bị nhớ chuyên dụng, sử dụng giao tiếp USB</a:t>
            </a:r>
          </a:p>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en-US" sz="2800" b="0" i="0" u="none" strike="noStrike" kern="1200" cap="none" spc="0" normalizeH="0" baseline="0" noProof="0">
                <a:ln>
                  <a:noFill/>
                </a:ln>
                <a:solidFill>
                  <a:srgbClr val="000000"/>
                </a:solidFill>
                <a:effectLst/>
                <a:uLnTx/>
                <a:uFillTx/>
                <a:latin typeface="Arial"/>
                <a:ea typeface="+mn-ea"/>
                <a:cs typeface="+mn-cs"/>
              </a:rPr>
              <a:t>Có nhiều mức độ giải pháp khác nhau:</a:t>
            </a:r>
          </a:p>
          <a:p>
            <a:pPr marL="457200" marR="0" lvl="1"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en-US" sz="2400" b="0" i="0" u="none" strike="noStrike" kern="1200" cap="none" spc="0" normalizeH="0" baseline="0" noProof="0">
                <a:ln>
                  <a:noFill/>
                </a:ln>
                <a:solidFill>
                  <a:srgbClr val="000000"/>
                </a:solidFill>
                <a:effectLst/>
                <a:uLnTx/>
                <a:uFillTx/>
                <a:latin typeface="Arial"/>
                <a:ea typeface="+mn-ea"/>
                <a:cs typeface="+mn-cs"/>
              </a:rPr>
              <a:t>Chỉ có chức năng lưu trữ khóa, cho phép ứng dụng truy xuất khóa cá nhân để sử dụng</a:t>
            </a:r>
          </a:p>
          <a:p>
            <a:pPr lvl="2">
              <a:buClr>
                <a:srgbClr val="93A299"/>
              </a:buClr>
              <a:buSzPct val="85000"/>
              <a:defRPr/>
            </a:pPr>
            <a:r>
              <a:rPr kumimoji="0" lang="en-US" sz="2200" b="0" i="0" u="none" strike="noStrike" kern="1200" cap="none" spc="0" normalizeH="0" baseline="0" noProof="0">
                <a:ln>
                  <a:noFill/>
                </a:ln>
                <a:solidFill>
                  <a:srgbClr val="000000"/>
                </a:solidFill>
                <a:effectLst/>
                <a:uLnTx/>
                <a:uFillTx/>
                <a:latin typeface="Arial"/>
                <a:ea typeface="+mn-ea"/>
                <a:cs typeface="+mn-cs"/>
              </a:rPr>
              <a:t>Kịch bản sử dụng tương tự Smart Card</a:t>
            </a:r>
          </a:p>
          <a:p>
            <a:pPr marL="457200" marR="0" lvl="1"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en-US" sz="2400" b="0" i="0" u="none" strike="noStrike" kern="1200" cap="none" spc="0" normalizeH="0" baseline="0" noProof="0">
                <a:ln>
                  <a:noFill/>
                </a:ln>
                <a:solidFill>
                  <a:srgbClr val="000000"/>
                </a:solidFill>
                <a:effectLst/>
                <a:uLnTx/>
                <a:uFillTx/>
                <a:latin typeface="Arial"/>
                <a:ea typeface="+mn-ea"/>
                <a:cs typeface="+mn-cs"/>
              </a:rPr>
              <a:t>Khóa có thể được sinh ngay trên thiết bị</a:t>
            </a:r>
          </a:p>
        </p:txBody>
      </p:sp>
      <p:pic>
        <p:nvPicPr>
          <p:cNvPr id="9" name="Picture 2" descr="SafeNet eToken 5110 PKI USB Authentica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1" y="3366655"/>
            <a:ext cx="1704974" cy="170497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Kết quả hình ản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6762" y="5063593"/>
            <a:ext cx="2684838" cy="118480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Kết quả hình ảnh cho bkav PKI USB tok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1447800"/>
            <a:ext cx="2467622" cy="1848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797157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36613D-7A32-E164-A095-5C0433B87E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0C5833-147C-7776-DE01-B76F080B252F}"/>
              </a:ext>
            </a:extLst>
          </p:cNvPr>
          <p:cNvSpPr>
            <a:spLocks noGrp="1"/>
          </p:cNvSpPr>
          <p:nvPr>
            <p:ph type="ctrTitle"/>
          </p:nvPr>
        </p:nvSpPr>
        <p:spPr>
          <a:xfrm>
            <a:off x="685800" y="1371600"/>
            <a:ext cx="8077200" cy="1927225"/>
          </a:xfrm>
        </p:spPr>
        <p:txBody>
          <a:bodyPr/>
          <a:lstStyle/>
          <a:p>
            <a:pPr algn="l"/>
            <a:r>
              <a:rPr lang="en-GB" sz="3600"/>
              <a:t>4. Mật mã hậu lượng tử</a:t>
            </a:r>
            <a:endParaRPr lang="en-GB" sz="4000"/>
          </a:p>
        </p:txBody>
      </p:sp>
      <p:sp>
        <p:nvSpPr>
          <p:cNvPr id="3" name="Subtitle 2">
            <a:extLst>
              <a:ext uri="{FF2B5EF4-FFF2-40B4-BE49-F238E27FC236}">
                <a16:creationId xmlns:a16="http://schemas.microsoft.com/office/drawing/2014/main" id="{B633240A-252D-8CF0-7032-A82D0AE09D1A}"/>
              </a:ext>
            </a:extLst>
          </p:cNvPr>
          <p:cNvSpPr>
            <a:spLocks noGrp="1"/>
          </p:cNvSpPr>
          <p:nvPr>
            <p:ph type="subTitle" idx="1"/>
          </p:nvPr>
        </p:nvSpPr>
        <p:spPr/>
        <p:txBody>
          <a:bodyPr/>
          <a:lstStyle/>
          <a:p>
            <a:endParaRPr lang="en-GB"/>
          </a:p>
        </p:txBody>
      </p:sp>
      <p:sp>
        <p:nvSpPr>
          <p:cNvPr id="4" name="Slide Number Placeholder 3">
            <a:extLst>
              <a:ext uri="{FF2B5EF4-FFF2-40B4-BE49-F238E27FC236}">
                <a16:creationId xmlns:a16="http://schemas.microsoft.com/office/drawing/2014/main" id="{ED34ABED-99BA-B48F-D3BA-0D8DACEE6BC8}"/>
              </a:ext>
            </a:extLst>
          </p:cNvPr>
          <p:cNvSpPr>
            <a:spLocks noGrp="1"/>
          </p:cNvSpPr>
          <p:nvPr>
            <p:ph type="sldNum" sz="quarter" idx="12"/>
          </p:nvPr>
        </p:nvSpPr>
        <p:spPr/>
        <p:txBody>
          <a:bodyPr/>
          <a:lstStyle/>
          <a:p>
            <a:fld id="{B6F15528-21DE-4FAA-801E-634DDDAF4B2B}" type="slidenum">
              <a:rPr lang="en-US" smtClean="0"/>
              <a:pPr/>
              <a:t>85</a:t>
            </a:fld>
            <a:endParaRPr lang="en-US"/>
          </a:p>
        </p:txBody>
      </p:sp>
    </p:spTree>
    <p:extLst>
      <p:ext uri="{BB962C8B-B14F-4D97-AF65-F5344CB8AC3E}">
        <p14:creationId xmlns:p14="http://schemas.microsoft.com/office/powerpoint/2010/main" val="38710536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41575-326E-4753-7DB2-A5C1EC4152DE}"/>
              </a:ext>
            </a:extLst>
          </p:cNvPr>
          <p:cNvSpPr>
            <a:spLocks noGrp="1"/>
          </p:cNvSpPr>
          <p:nvPr>
            <p:ph type="title"/>
          </p:nvPr>
        </p:nvSpPr>
        <p:spPr/>
        <p:txBody>
          <a:bodyPr/>
          <a:lstStyle/>
          <a:p>
            <a:r>
              <a:rPr lang="en-GB"/>
              <a:t>Giới thiệu về máy tính lượng tử</a:t>
            </a:r>
          </a:p>
        </p:txBody>
      </p:sp>
      <p:sp>
        <p:nvSpPr>
          <p:cNvPr id="3" name="Content Placeholder 2">
            <a:extLst>
              <a:ext uri="{FF2B5EF4-FFF2-40B4-BE49-F238E27FC236}">
                <a16:creationId xmlns:a16="http://schemas.microsoft.com/office/drawing/2014/main" id="{97917B05-4F7E-AEE1-C5C7-8C3F92C6C8C2}"/>
              </a:ext>
            </a:extLst>
          </p:cNvPr>
          <p:cNvSpPr>
            <a:spLocks noGrp="1"/>
          </p:cNvSpPr>
          <p:nvPr>
            <p:ph idx="1"/>
          </p:nvPr>
        </p:nvSpPr>
        <p:spPr/>
        <p:txBody>
          <a:bodyPr>
            <a:normAutofit/>
          </a:bodyPr>
          <a:lstStyle/>
          <a:p>
            <a:r>
              <a:rPr lang="en-GB" sz="2400"/>
              <a:t>Máy tính điện tử truyền thông thực hiện tính toán với đơn vị là bit</a:t>
            </a:r>
          </a:p>
          <a:p>
            <a:pPr lvl="1"/>
            <a:r>
              <a:rPr lang="en-GB" sz="2000"/>
              <a:t>Mỗi bit có 2 trạng thái 0 và 1</a:t>
            </a:r>
          </a:p>
          <a:p>
            <a:pPr lvl="1"/>
            <a:r>
              <a:rPr lang="en-GB" sz="2000"/>
              <a:t>Mỗi bit là độc lập với các bit khác</a:t>
            </a:r>
          </a:p>
          <a:p>
            <a:r>
              <a:rPr lang="en-GB" sz="2400"/>
              <a:t>Máy tính lượng tử (Quantum Computer): được phát triển dựa trên lý thuyết lượng tử</a:t>
            </a:r>
          </a:p>
          <a:p>
            <a:r>
              <a:rPr lang="en-GB" sz="2400"/>
              <a:t>qubit (bit lượng tử): đơn vị tính toán của máy tính lượng tử</a:t>
            </a:r>
          </a:p>
          <a:p>
            <a:pPr lvl="1"/>
            <a:r>
              <a:rPr lang="en-GB" sz="2000"/>
              <a:t>Chồng chập lượng tử: 1 qubit thể biểu diễn rất nhiều trạng thái</a:t>
            </a:r>
          </a:p>
          <a:p>
            <a:pPr lvl="1"/>
            <a:r>
              <a:rPr lang="en-GB" sz="2000"/>
              <a:t>Vướng víu lượng tử: Các qubit có liên kết với nhau</a:t>
            </a:r>
          </a:p>
          <a:p>
            <a:pPr>
              <a:buFont typeface="Wingdings" panose="05000000000000000000" pitchFamily="2" charset="2"/>
              <a:buChar char="à"/>
            </a:pPr>
            <a:r>
              <a:rPr lang="en-GB" sz="2400">
                <a:sym typeface="Wingdings" panose="05000000000000000000" pitchFamily="2" charset="2"/>
              </a:rPr>
              <a:t>Một số ít qubit có thể biểu diễn một số lượng khổng lồ các trạng thái.</a:t>
            </a:r>
          </a:p>
          <a:p>
            <a:pPr marL="0" indent="0">
              <a:buNone/>
            </a:pPr>
            <a:r>
              <a:rPr lang="en-GB" sz="2400">
                <a:sym typeface="Wingdings" panose="05000000000000000000" pitchFamily="2" charset="2"/>
              </a:rPr>
              <a:t> Tốc độ tính toán vượt xa máy tính điện tử</a:t>
            </a:r>
            <a:endParaRPr lang="en-GB" sz="2400"/>
          </a:p>
          <a:p>
            <a:r>
              <a:rPr lang="en-GB" sz="2400"/>
              <a:t>IBM Osprey (2002): có thể sử dụng 433 qubits</a:t>
            </a:r>
          </a:p>
        </p:txBody>
      </p:sp>
      <p:sp>
        <p:nvSpPr>
          <p:cNvPr id="4" name="Slide Number Placeholder 3">
            <a:extLst>
              <a:ext uri="{FF2B5EF4-FFF2-40B4-BE49-F238E27FC236}">
                <a16:creationId xmlns:a16="http://schemas.microsoft.com/office/drawing/2014/main" id="{E9AD559C-4F39-DBE3-5671-AF06A11E9CFF}"/>
              </a:ext>
            </a:extLst>
          </p:cNvPr>
          <p:cNvSpPr>
            <a:spLocks noGrp="1"/>
          </p:cNvSpPr>
          <p:nvPr>
            <p:ph type="sldNum" sz="quarter" idx="12"/>
          </p:nvPr>
        </p:nvSpPr>
        <p:spPr/>
        <p:txBody>
          <a:bodyPr/>
          <a:lstStyle/>
          <a:p>
            <a:fld id="{B6F15528-21DE-4FAA-801E-634DDDAF4B2B}" type="slidenum">
              <a:rPr lang="en-US" smtClean="0"/>
              <a:pPr/>
              <a:t>86</a:t>
            </a:fld>
            <a:endParaRPr lang="en-US"/>
          </a:p>
        </p:txBody>
      </p:sp>
    </p:spTree>
    <p:extLst>
      <p:ext uri="{BB962C8B-B14F-4D97-AF65-F5344CB8AC3E}">
        <p14:creationId xmlns:p14="http://schemas.microsoft.com/office/powerpoint/2010/main" val="363125088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B1065-4739-9410-1118-080772B0F6E4}"/>
              </a:ext>
            </a:extLst>
          </p:cNvPr>
          <p:cNvSpPr>
            <a:spLocks noGrp="1"/>
          </p:cNvSpPr>
          <p:nvPr>
            <p:ph type="title"/>
          </p:nvPr>
        </p:nvSpPr>
        <p:spPr/>
        <p:txBody>
          <a:bodyPr>
            <a:normAutofit fontScale="90000"/>
          </a:bodyPr>
          <a:lstStyle/>
          <a:p>
            <a:r>
              <a:rPr lang="en-GB"/>
              <a:t>Ảnh hưởng của máy tính lượng tử với mật mã</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8B91D1B-18DF-29FE-6F05-BEE896350B88}"/>
                  </a:ext>
                </a:extLst>
              </p:cNvPr>
              <p:cNvSpPr>
                <a:spLocks noGrp="1"/>
              </p:cNvSpPr>
              <p:nvPr>
                <p:ph idx="1"/>
              </p:nvPr>
            </p:nvSpPr>
            <p:spPr/>
            <p:txBody>
              <a:bodyPr>
                <a:normAutofit/>
              </a:bodyPr>
              <a:lstStyle/>
              <a:p>
                <a:r>
                  <a:rPr lang="en-GB" sz="2400"/>
                  <a:t>Về lý thuyết, các thuật toán được thiết kế để chạy trên máy tính lượng tử có hiệu năng tốt hơn hoặc giải quyết rất nhiều bài toán khó hiện nay</a:t>
                </a:r>
              </a:p>
              <a:p>
                <a:r>
                  <a:rPr lang="en-GB" sz="2400"/>
                  <a:t>Bài toán tìm kiếm vét cạn: thuật toán Grover có độ phức tạp </a:t>
                </a:r>
                <a14:m>
                  <m:oMath xmlns:m="http://schemas.openxmlformats.org/officeDocument/2006/math">
                    <m:r>
                      <a:rPr lang="en-GB" sz="2400" b="0" i="1" smtClean="0">
                        <a:latin typeface="Cambria Math" panose="02040503050406030204" pitchFamily="18" charset="0"/>
                      </a:rPr>
                      <m:t>𝑂</m:t>
                    </m:r>
                    <m:r>
                      <a:rPr lang="en-GB" sz="2400" b="0" i="1" smtClean="0">
                        <a:latin typeface="Cambria Math" panose="02040503050406030204" pitchFamily="18" charset="0"/>
                      </a:rPr>
                      <m:t>(</m:t>
                    </m:r>
                    <m:rad>
                      <m:radPr>
                        <m:degHide m:val="on"/>
                        <m:ctrlPr>
                          <a:rPr lang="en-GB" sz="2400" b="0" i="1" smtClean="0">
                            <a:latin typeface="Cambria Math" panose="02040503050406030204" pitchFamily="18" charset="0"/>
                          </a:rPr>
                        </m:ctrlPr>
                      </m:radPr>
                      <m:deg/>
                      <m:e>
                        <m:r>
                          <a:rPr lang="en-GB" sz="2400" b="0" i="1" smtClean="0">
                            <a:latin typeface="Cambria Math" panose="02040503050406030204" pitchFamily="18" charset="0"/>
                          </a:rPr>
                          <m:t>𝑛</m:t>
                        </m:r>
                      </m:e>
                    </m:rad>
                    <m:r>
                      <a:rPr lang="en-GB" sz="2400" b="0" i="1" smtClean="0">
                        <a:latin typeface="Cambria Math" panose="02040503050406030204" pitchFamily="18" charset="0"/>
                      </a:rPr>
                      <m:t>)</m:t>
                    </m:r>
                  </m:oMath>
                </a14:m>
                <a:endParaRPr lang="en-GB" sz="2400"/>
              </a:p>
              <a:p>
                <a:r>
                  <a:rPr lang="en-GB" sz="2400">
                    <a:solidFill>
                      <a:srgbClr val="C00000"/>
                    </a:solidFill>
                  </a:rPr>
                  <a:t>Tấn công vét cạn vào AES-128 chỉ còn trong 2</a:t>
                </a:r>
                <a:r>
                  <a:rPr lang="en-GB" sz="2400" baseline="30000">
                    <a:solidFill>
                      <a:srgbClr val="C00000"/>
                    </a:solidFill>
                  </a:rPr>
                  <a:t>64</a:t>
                </a:r>
                <a:r>
                  <a:rPr lang="en-GB" sz="2400">
                    <a:solidFill>
                      <a:srgbClr val="C00000"/>
                    </a:solidFill>
                  </a:rPr>
                  <a:t> </a:t>
                </a:r>
              </a:p>
              <a:p>
                <a:r>
                  <a:rPr lang="en-GB" sz="2400">
                    <a:solidFill>
                      <a:srgbClr val="C00000"/>
                    </a:solidFill>
                  </a:rPr>
                  <a:t>Tấn công vét cạn vào SHA-256 chỉ còn trong</a:t>
                </a:r>
                <a:r>
                  <a:rPr lang="en-GB" sz="2400"/>
                  <a:t> </a:t>
                </a:r>
                <a:r>
                  <a:rPr lang="en-GB" sz="2400">
                    <a:solidFill>
                      <a:srgbClr val="C00000"/>
                    </a:solidFill>
                  </a:rPr>
                  <a:t>2</a:t>
                </a:r>
                <a:r>
                  <a:rPr lang="en-GB" sz="2400" baseline="30000">
                    <a:solidFill>
                      <a:srgbClr val="C00000"/>
                    </a:solidFill>
                  </a:rPr>
                  <a:t>64</a:t>
                </a:r>
                <a:endParaRPr lang="en-GB" sz="2400"/>
              </a:p>
              <a:p>
                <a:r>
                  <a:rPr lang="en-GB" sz="2400"/>
                  <a:t>Tấn công vét cạn vào AES-256 còn 2</a:t>
                </a:r>
                <a:r>
                  <a:rPr lang="en-GB" sz="2400" baseline="30000"/>
                  <a:t>128</a:t>
                </a:r>
              </a:p>
              <a:p>
                <a:pPr lvl="1"/>
                <a:r>
                  <a:rPr lang="en-GB" sz="2000"/>
                  <a:t>Tương đương với tấn công vét cạn vào AES-128 bằng máy tính điện tử truyền thống</a:t>
                </a:r>
              </a:p>
              <a:p>
                <a:pPr lvl="1"/>
                <a:r>
                  <a:rPr lang="en-GB" sz="2000"/>
                  <a:t>AES-256 là an toàn</a:t>
                </a:r>
              </a:p>
              <a:p>
                <a:r>
                  <a:rPr lang="en-GB" sz="2400"/>
                  <a:t>Tấn công ngày sinh vào SHA-512 còn trong 2</a:t>
                </a:r>
                <a:r>
                  <a:rPr lang="en-GB" sz="2400" baseline="30000"/>
                  <a:t>128</a:t>
                </a:r>
              </a:p>
              <a:p>
                <a:pPr lvl="1"/>
                <a:r>
                  <a:rPr lang="en-GB" sz="2000"/>
                  <a:t>SHA-512 và SHA3-512 là an toàn</a:t>
                </a:r>
              </a:p>
            </p:txBody>
          </p:sp>
        </mc:Choice>
        <mc:Fallback>
          <p:sp>
            <p:nvSpPr>
              <p:cNvPr id="3" name="Content Placeholder 2">
                <a:extLst>
                  <a:ext uri="{FF2B5EF4-FFF2-40B4-BE49-F238E27FC236}">
                    <a16:creationId xmlns:a16="http://schemas.microsoft.com/office/drawing/2014/main" id="{88B91D1B-18DF-29FE-6F05-BEE896350B88}"/>
                  </a:ext>
                </a:extLst>
              </p:cNvPr>
              <p:cNvSpPr>
                <a:spLocks noGrp="1" noRot="1" noChangeAspect="1" noMove="1" noResize="1" noEditPoints="1" noAdjustHandles="1" noChangeArrowheads="1" noChangeShapeType="1" noTextEdit="1"/>
              </p:cNvSpPr>
              <p:nvPr>
                <p:ph idx="1"/>
              </p:nvPr>
            </p:nvSpPr>
            <p:spPr>
              <a:blipFill>
                <a:blip r:embed="rId2"/>
                <a:stretch>
                  <a:fillRect l="-963" t="-1671" r="-1778"/>
                </a:stretch>
              </a:blipFill>
            </p:spPr>
            <p:txBody>
              <a:bodyPr/>
              <a:lstStyle/>
              <a:p>
                <a:r>
                  <a:rPr lang="vi-VN">
                    <a:noFill/>
                  </a:rPr>
                  <a:t> </a:t>
                </a:r>
              </a:p>
            </p:txBody>
          </p:sp>
        </mc:Fallback>
      </mc:AlternateContent>
      <p:sp>
        <p:nvSpPr>
          <p:cNvPr id="4" name="Slide Number Placeholder 3">
            <a:extLst>
              <a:ext uri="{FF2B5EF4-FFF2-40B4-BE49-F238E27FC236}">
                <a16:creationId xmlns:a16="http://schemas.microsoft.com/office/drawing/2014/main" id="{09FB9C64-1200-1970-89C4-AE26DC86BC3C}"/>
              </a:ext>
            </a:extLst>
          </p:cNvPr>
          <p:cNvSpPr>
            <a:spLocks noGrp="1"/>
          </p:cNvSpPr>
          <p:nvPr>
            <p:ph type="sldNum" sz="quarter" idx="12"/>
          </p:nvPr>
        </p:nvSpPr>
        <p:spPr/>
        <p:txBody>
          <a:bodyPr/>
          <a:lstStyle/>
          <a:p>
            <a:fld id="{B6F15528-21DE-4FAA-801E-634DDDAF4B2B}" type="slidenum">
              <a:rPr lang="en-US" smtClean="0"/>
              <a:pPr/>
              <a:t>87</a:t>
            </a:fld>
            <a:endParaRPr lang="en-US"/>
          </a:p>
        </p:txBody>
      </p:sp>
    </p:spTree>
    <p:extLst>
      <p:ext uri="{BB962C8B-B14F-4D97-AF65-F5344CB8AC3E}">
        <p14:creationId xmlns:p14="http://schemas.microsoft.com/office/powerpoint/2010/main" val="353404195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459D7-8B79-915F-6EF3-061D4F31BBBD}"/>
              </a:ext>
            </a:extLst>
          </p:cNvPr>
          <p:cNvSpPr>
            <a:spLocks noGrp="1"/>
          </p:cNvSpPr>
          <p:nvPr>
            <p:ph type="title"/>
          </p:nvPr>
        </p:nvSpPr>
        <p:spPr/>
        <p:txBody>
          <a:bodyPr>
            <a:normAutofit fontScale="90000"/>
          </a:bodyPr>
          <a:lstStyle/>
          <a:p>
            <a:r>
              <a:rPr lang="en-GB"/>
              <a:t>Ảnh hưởng của máy tính lượng tử với mật mã</a:t>
            </a:r>
          </a:p>
        </p:txBody>
      </p:sp>
      <p:sp>
        <p:nvSpPr>
          <p:cNvPr id="3" name="Content Placeholder 2">
            <a:extLst>
              <a:ext uri="{FF2B5EF4-FFF2-40B4-BE49-F238E27FC236}">
                <a16:creationId xmlns:a16="http://schemas.microsoft.com/office/drawing/2014/main" id="{D11D743C-642B-2C43-9470-BA282E107494}"/>
              </a:ext>
            </a:extLst>
          </p:cNvPr>
          <p:cNvSpPr>
            <a:spLocks noGrp="1"/>
          </p:cNvSpPr>
          <p:nvPr>
            <p:ph idx="1"/>
          </p:nvPr>
        </p:nvSpPr>
        <p:spPr/>
        <p:txBody>
          <a:bodyPr>
            <a:normAutofit/>
          </a:bodyPr>
          <a:lstStyle/>
          <a:p>
            <a:r>
              <a:rPr lang="en-GB" sz="2400"/>
              <a:t>Bài toán phân tích số nguyên thành thừa số nguyên tố: thuật toán Shor có độ phức tạp </a:t>
            </a:r>
            <a:r>
              <a:rPr lang="pt-BR" sz="2400"/>
              <a:t>O((log n)</a:t>
            </a:r>
            <a:r>
              <a:rPr lang="pt-BR" sz="2400" baseline="30000"/>
              <a:t>2</a:t>
            </a:r>
            <a:r>
              <a:rPr lang="pt-BR" sz="2400"/>
              <a:t>(log log n)(log log log n))</a:t>
            </a:r>
          </a:p>
          <a:p>
            <a:r>
              <a:rPr lang="pt-BR" sz="2400"/>
              <a:t>Bài toán tính loragit rời rạc: các thuật toán hệ quả từ thuật toán Shor</a:t>
            </a:r>
            <a:endParaRPr lang="en-GB" sz="2400"/>
          </a:p>
          <a:p>
            <a:r>
              <a:rPr lang="en-GB" sz="2400"/>
              <a:t>Nguy cơ với mật mã KCK: Thời gian gian tấn công là đa thức</a:t>
            </a:r>
          </a:p>
          <a:p>
            <a:pPr lvl="1"/>
            <a:r>
              <a:rPr lang="en-GB" sz="2000"/>
              <a:t>Chỉ trong một vài phút có thể bẻ khóa thành công</a:t>
            </a:r>
          </a:p>
          <a:p>
            <a:r>
              <a:rPr lang="en-GB" sz="2400"/>
              <a:t>Yêu cầu mới: Xây dựng các hệ mật mã KCK mới(được gọi là mật mã hậu lượng tử hay an toàn lượng tử)</a:t>
            </a:r>
          </a:p>
          <a:p>
            <a:pPr lvl="1"/>
            <a:r>
              <a:rPr lang="en-GB" sz="2000"/>
              <a:t>An toàn trước tấn công trên máy tính lượng tử</a:t>
            </a:r>
          </a:p>
          <a:p>
            <a:pPr lvl="1"/>
            <a:r>
              <a:rPr lang="en-GB" sz="2000"/>
              <a:t>Có thể thực hiện trên máy tính điện tử truyền thống</a:t>
            </a:r>
          </a:p>
        </p:txBody>
      </p:sp>
      <p:sp>
        <p:nvSpPr>
          <p:cNvPr id="4" name="Slide Number Placeholder 3">
            <a:extLst>
              <a:ext uri="{FF2B5EF4-FFF2-40B4-BE49-F238E27FC236}">
                <a16:creationId xmlns:a16="http://schemas.microsoft.com/office/drawing/2014/main" id="{CE901311-AC07-E957-2D71-4CB26419F8D2}"/>
              </a:ext>
            </a:extLst>
          </p:cNvPr>
          <p:cNvSpPr>
            <a:spLocks noGrp="1"/>
          </p:cNvSpPr>
          <p:nvPr>
            <p:ph type="sldNum" sz="quarter" idx="12"/>
          </p:nvPr>
        </p:nvSpPr>
        <p:spPr/>
        <p:txBody>
          <a:bodyPr/>
          <a:lstStyle/>
          <a:p>
            <a:fld id="{B6F15528-21DE-4FAA-801E-634DDDAF4B2B}" type="slidenum">
              <a:rPr lang="en-US" smtClean="0"/>
              <a:pPr/>
              <a:t>88</a:t>
            </a:fld>
            <a:endParaRPr lang="en-US"/>
          </a:p>
        </p:txBody>
      </p:sp>
    </p:spTree>
    <p:extLst>
      <p:ext uri="{BB962C8B-B14F-4D97-AF65-F5344CB8AC3E}">
        <p14:creationId xmlns:p14="http://schemas.microsoft.com/office/powerpoint/2010/main" val="22535634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3EC32-571D-B316-76A3-ABCE5562F38E}"/>
              </a:ext>
            </a:extLst>
          </p:cNvPr>
          <p:cNvSpPr>
            <a:spLocks noGrp="1"/>
          </p:cNvSpPr>
          <p:nvPr>
            <p:ph type="title"/>
          </p:nvPr>
        </p:nvSpPr>
        <p:spPr/>
        <p:txBody>
          <a:bodyPr/>
          <a:lstStyle/>
          <a:p>
            <a:r>
              <a:rPr lang="en-GB"/>
              <a:t>Một số thuật toán mật mã hậu lượng tử</a:t>
            </a:r>
          </a:p>
        </p:txBody>
      </p:sp>
      <p:sp>
        <p:nvSpPr>
          <p:cNvPr id="3" name="Content Placeholder 2">
            <a:extLst>
              <a:ext uri="{FF2B5EF4-FFF2-40B4-BE49-F238E27FC236}">
                <a16:creationId xmlns:a16="http://schemas.microsoft.com/office/drawing/2014/main" id="{04988841-9163-C8AB-7369-64AD2CC6A4D3}"/>
              </a:ext>
            </a:extLst>
          </p:cNvPr>
          <p:cNvSpPr>
            <a:spLocks noGrp="1"/>
          </p:cNvSpPr>
          <p:nvPr>
            <p:ph idx="1"/>
          </p:nvPr>
        </p:nvSpPr>
        <p:spPr/>
        <p:txBody>
          <a:bodyPr>
            <a:normAutofit/>
          </a:bodyPr>
          <a:lstStyle/>
          <a:p>
            <a:r>
              <a:rPr lang="en-GB" sz="2400"/>
              <a:t>2022: NIST phê chuẩn 4 thuật toán vượt qua vòng cuối</a:t>
            </a:r>
          </a:p>
          <a:p>
            <a:pPr lvl="1"/>
            <a:r>
              <a:rPr lang="en-GB" sz="2000"/>
              <a:t>CRYSTALS-KYBER: mã hóa và đóng gói khóa</a:t>
            </a:r>
          </a:p>
          <a:p>
            <a:pPr lvl="1"/>
            <a:r>
              <a:rPr lang="en-GB" sz="2000"/>
              <a:t>CRYSTALS-Dilithium: Chữ ký số</a:t>
            </a:r>
          </a:p>
          <a:p>
            <a:pPr lvl="1"/>
            <a:r>
              <a:rPr lang="en-GB" sz="2000"/>
              <a:t>FALCON: Chữ ký số</a:t>
            </a:r>
          </a:p>
          <a:p>
            <a:pPr lvl="1"/>
            <a:r>
              <a:rPr lang="en-GB" sz="2000"/>
              <a:t>SPHINCS+: Chữ ký số</a:t>
            </a:r>
          </a:p>
          <a:p>
            <a:r>
              <a:rPr lang="en-GB" sz="2400"/>
              <a:t>2024: NIST công bố bản thảo tiêu chuẩn cho các thuật toán</a:t>
            </a:r>
          </a:p>
          <a:p>
            <a:pPr lvl="1"/>
            <a:r>
              <a:rPr lang="en-GB" sz="2000"/>
              <a:t>FIPS 203: Dẫn xuất từ CRYSTALS-KYBER</a:t>
            </a:r>
          </a:p>
          <a:p>
            <a:pPr lvl="1"/>
            <a:r>
              <a:rPr lang="en-GB" sz="2000"/>
              <a:t>FIPS 204: Dẫn xuất từ CRYSTALS-Dilithium</a:t>
            </a:r>
          </a:p>
          <a:p>
            <a:pPr lvl="1"/>
            <a:r>
              <a:rPr lang="en-GB" sz="2000"/>
              <a:t>FIPS 205: Dẫn xuất từ SPHINCS+</a:t>
            </a:r>
          </a:p>
          <a:p>
            <a:r>
              <a:rPr lang="en-GB" sz="2400"/>
              <a:t>Ngoài ra, một số thuật toán khác đã được phê chuẩn bước vào vòng kiểm tra cuối cùng</a:t>
            </a:r>
          </a:p>
        </p:txBody>
      </p:sp>
      <p:sp>
        <p:nvSpPr>
          <p:cNvPr id="4" name="Slide Number Placeholder 3">
            <a:extLst>
              <a:ext uri="{FF2B5EF4-FFF2-40B4-BE49-F238E27FC236}">
                <a16:creationId xmlns:a16="http://schemas.microsoft.com/office/drawing/2014/main" id="{C1841330-E2DB-ADED-6381-E090BAAF9281}"/>
              </a:ext>
            </a:extLst>
          </p:cNvPr>
          <p:cNvSpPr>
            <a:spLocks noGrp="1"/>
          </p:cNvSpPr>
          <p:nvPr>
            <p:ph type="sldNum" sz="quarter" idx="12"/>
          </p:nvPr>
        </p:nvSpPr>
        <p:spPr/>
        <p:txBody>
          <a:bodyPr/>
          <a:lstStyle/>
          <a:p>
            <a:fld id="{B6F15528-21DE-4FAA-801E-634DDDAF4B2B}" type="slidenum">
              <a:rPr lang="en-US" smtClean="0"/>
              <a:pPr/>
              <a:t>89</a:t>
            </a:fld>
            <a:endParaRPr lang="en-US"/>
          </a:p>
        </p:txBody>
      </p:sp>
    </p:spTree>
    <p:extLst>
      <p:ext uri="{BB962C8B-B14F-4D97-AF65-F5344CB8AC3E}">
        <p14:creationId xmlns:p14="http://schemas.microsoft.com/office/powerpoint/2010/main" val="1304515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8077200" cy="1927225"/>
          </a:xfrm>
        </p:spPr>
        <p:txBody>
          <a:bodyPr/>
          <a:lstStyle/>
          <a:p>
            <a:pPr algn="l"/>
            <a:r>
              <a:rPr lang="en-GB" sz="3600"/>
              <a:t>2. Mã xác thực thông điệp (MAC)</a:t>
            </a:r>
            <a:endParaRPr lang="en-GB" sz="4000"/>
          </a:p>
        </p:txBody>
      </p:sp>
      <p:sp>
        <p:nvSpPr>
          <p:cNvPr id="3" name="Subtitle 2"/>
          <p:cNvSpPr>
            <a:spLocks noGrp="1"/>
          </p:cNvSpPr>
          <p:nvPr>
            <p:ph type="subTitle" idx="1"/>
          </p:nvPr>
        </p:nvSpPr>
        <p:spPr/>
        <p:txBody>
          <a:bodyPr/>
          <a:lstStyle/>
          <a:p>
            <a:endParaRPr lang="en-GB"/>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873034672"/>
      </p:ext>
    </p:extLst>
  </p:cSld>
  <p:clrMapOvr>
    <a:masterClrMapping/>
  </p:clrMapOvr>
</p:sld>
</file>

<file path=ppt/theme/theme1.xml><?xml version="1.0" encoding="utf-8"?>
<a:theme xmlns:a="http://schemas.openxmlformats.org/drawingml/2006/main" name="HUST_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BBF86E9F-7C58-4A49-B74B-7F190E7436D3}" vid="{A4D50F83-385D-42CD-8477-E53A7E7432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ài liệu" ma:contentTypeID="0x01010044C3CAAB23BA2B44AF89E56FA7008F5F" ma:contentTypeVersion="11" ma:contentTypeDescription="Tạo tài liệu mới." ma:contentTypeScope="" ma:versionID="f0b361919b7ddc747598daeca10ca09e">
  <xsd:schema xmlns:xsd="http://www.w3.org/2001/XMLSchema" xmlns:xs="http://www.w3.org/2001/XMLSchema" xmlns:p="http://schemas.microsoft.com/office/2006/metadata/properties" xmlns:ns2="8fda6bdf-ba54-43a9-955a-b0b24361e27e" xmlns:ns3="26c42173-7c7d-4d52-b6a8-37d7c4470ab9" targetNamespace="http://schemas.microsoft.com/office/2006/metadata/properties" ma:root="true" ma:fieldsID="39032a868fa18c1ebfd2cde9e3b0dbbf" ns2:_="" ns3:_="">
    <xsd:import namespace="8fda6bdf-ba54-43a9-955a-b0b24361e27e"/>
    <xsd:import namespace="26c42173-7c7d-4d52-b6a8-37d7c4470ab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da6bdf-ba54-43a9-955a-b0b24361e27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Thẻ Hình ảnh" ma:readOnly="false" ma:fieldId="{5cf76f15-5ced-4ddc-b409-7134ff3c332f}" ma:taxonomyMulti="true" ma:sspId="546fe6cf-c6c6-432e-bc3b-e1a865b2857d"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c42173-7c7d-4d52-b6a8-37d7c4470ab9"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5fcd651a-ad8f-4914-ad89-b19b40585570}" ma:internalName="TaxCatchAll" ma:showField="CatchAllData" ma:web="26c42173-7c7d-4d52-b6a8-37d7c4470ab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6c42173-7c7d-4d52-b6a8-37d7c4470ab9" xsi:nil="true"/>
    <lcf76f155ced4ddcb4097134ff3c332f xmlns="8fda6bdf-ba54-43a9-955a-b0b24361e27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427DE0C-3BB1-4E41-9468-5045D5E34B84}">
  <ds:schemaRefs>
    <ds:schemaRef ds:uri="http://schemas.microsoft.com/sharepoint/v3/contenttype/forms"/>
  </ds:schemaRefs>
</ds:datastoreItem>
</file>

<file path=customXml/itemProps2.xml><?xml version="1.0" encoding="utf-8"?>
<ds:datastoreItem xmlns:ds="http://schemas.openxmlformats.org/officeDocument/2006/customXml" ds:itemID="{3E1DA6A7-B0C6-43DF-8868-6A13A9DF1F30}"/>
</file>

<file path=customXml/itemProps3.xml><?xml version="1.0" encoding="utf-8"?>
<ds:datastoreItem xmlns:ds="http://schemas.openxmlformats.org/officeDocument/2006/customXml" ds:itemID="{55185DAC-7D53-422B-9925-021E990605B3}">
  <ds:schemaRefs>
    <ds:schemaRef ds:uri="26c42173-7c7d-4d52-b6a8-37d7c4470ab9"/>
    <ds:schemaRef ds:uri="8fda6bdf-ba54-43a9-955a-b0b24361e27e"/>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HUST_theme</Template>
  <TotalTime>0</TotalTime>
  <Words>8026</Words>
  <Application>Microsoft Office PowerPoint</Application>
  <PresentationFormat>On-screen Show (4:3)</PresentationFormat>
  <Paragraphs>1128</Paragraphs>
  <Slides>89</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89</vt:i4>
      </vt:variant>
    </vt:vector>
  </HeadingPairs>
  <TitlesOfParts>
    <vt:vector size="99" baseType="lpstr">
      <vt:lpstr>Arial</vt:lpstr>
      <vt:lpstr>Calibri</vt:lpstr>
      <vt:lpstr>Calibri (Body)</vt:lpstr>
      <vt:lpstr>Cambria</vt:lpstr>
      <vt:lpstr>Cambria Math</vt:lpstr>
      <vt:lpstr>Lato</vt:lpstr>
      <vt:lpstr>Lucida Sans Unicode</vt:lpstr>
      <vt:lpstr>Symbol</vt:lpstr>
      <vt:lpstr>Wingdings</vt:lpstr>
      <vt:lpstr>HUST_theme</vt:lpstr>
      <vt:lpstr>Bài 3. Mật mã học (Phần 2 – Xác thực thông điệp)</vt:lpstr>
      <vt:lpstr>Nội dung</vt:lpstr>
      <vt:lpstr>1. Đặt vấn đề</vt:lpstr>
      <vt:lpstr>Đặt vấn đề</vt:lpstr>
      <vt:lpstr>Xác thực thông điệp</vt:lpstr>
      <vt:lpstr>Tấn công thay thế</vt:lpstr>
      <vt:lpstr>Tấn công giả danh</vt:lpstr>
      <vt:lpstr>Tấn công phủ nhận gửi</vt:lpstr>
      <vt:lpstr>2. Mã xác thực thông điệp (MAC)</vt:lpstr>
      <vt:lpstr>Message Authentication Code</vt:lpstr>
      <vt:lpstr>MAC – Ví dụ 1</vt:lpstr>
      <vt:lpstr>MAC – Ví dụ 2: Phần mềm Tripwire</vt:lpstr>
      <vt:lpstr>Đặc tính của MAC</vt:lpstr>
      <vt:lpstr>An toàn của MAC</vt:lpstr>
      <vt:lpstr>An toàn của MAC</vt:lpstr>
      <vt:lpstr>Một ví dụ khác</vt:lpstr>
      <vt:lpstr>MAC cung cấp dịch vụ nào?</vt:lpstr>
      <vt:lpstr>Xây dựng MAC: CBC-MAC</vt:lpstr>
      <vt:lpstr>rawCBC-Tấn công chọn trước bản rõ</vt:lpstr>
      <vt:lpstr>Xây dựng MAC: CBC-MAC</vt:lpstr>
      <vt:lpstr>Padding cho CBC-MAC</vt:lpstr>
      <vt:lpstr>Độ an toàn của CBC-MAC</vt:lpstr>
      <vt:lpstr>Ví dụ tấn công vào tính đụng độ</vt:lpstr>
      <vt:lpstr>An toàn của CBC-MAC</vt:lpstr>
      <vt:lpstr>Tấn công phát lại (Replay attack)</vt:lpstr>
      <vt:lpstr>Tấn công phát lại</vt:lpstr>
      <vt:lpstr>Tấn công CCA – Nhắc lại</vt:lpstr>
      <vt:lpstr>Mật mã có xác thực(Authenticated Encryption)</vt:lpstr>
      <vt:lpstr>Một số sơ đồ sử dụng mã MAC(tiếp)</vt:lpstr>
      <vt:lpstr>Nhận xét</vt:lpstr>
      <vt:lpstr>Đọc thêm: Tấn công Lucky 13 (1)</vt:lpstr>
      <vt:lpstr>Đọc thêm: Tấn công Lucky 13 (2)</vt:lpstr>
      <vt:lpstr>Tái sử dụng khóa</vt:lpstr>
      <vt:lpstr>Cách thức 2: AEAD Encryption</vt:lpstr>
      <vt:lpstr>AEAD-Ví dụ: GCM(Đọc thêm)</vt:lpstr>
      <vt:lpstr>3. Hàm băm</vt:lpstr>
      <vt:lpstr>Khái niệm</vt:lpstr>
      <vt:lpstr>Một hàm băm đơn giản</vt:lpstr>
      <vt:lpstr>Tính chống đụng độ (Collision Resistance)</vt:lpstr>
      <vt:lpstr>Tấn công vào hàm băm</vt:lpstr>
      <vt:lpstr>Ví dụ</vt:lpstr>
      <vt:lpstr>Tấn công vào hàm băm (tiếp)</vt:lpstr>
      <vt:lpstr>Tấn công vào hàm băm (tiếp)</vt:lpstr>
      <vt:lpstr>Nghịch lý ngày sinh (Birthday paradox)</vt:lpstr>
      <vt:lpstr>Nghịch lý ngày sinh</vt:lpstr>
      <vt:lpstr>Tấn công dựa trên nghịch lý ngày sinh (Birthday paradox attack)</vt:lpstr>
      <vt:lpstr>Kiến trúc hàm băm Merkle-Damgard</vt:lpstr>
      <vt:lpstr>Hệ quả của kiến trúc Merkle-Damgard</vt:lpstr>
      <vt:lpstr>Một số hàm băm phổ biến</vt:lpstr>
      <vt:lpstr>SHA-1 (Đọc thêm)</vt:lpstr>
      <vt:lpstr>SHA-1</vt:lpstr>
      <vt:lpstr>Hàm nén trong SHA-1</vt:lpstr>
      <vt:lpstr>MD5 (Đọc thêm)</vt:lpstr>
      <vt:lpstr>MD5</vt:lpstr>
      <vt:lpstr>Hàm nén trong MD5 (Tham khảo)</vt:lpstr>
      <vt:lpstr>Sử dụng hàm băm</vt:lpstr>
      <vt:lpstr>H(k || m) có an toàn?</vt:lpstr>
      <vt:lpstr>HMAC</vt:lpstr>
      <vt:lpstr>HMAC chống lại length extension attack</vt:lpstr>
      <vt:lpstr>HMAC và MAC</vt:lpstr>
      <vt:lpstr>4. Chữ ký số</vt:lpstr>
      <vt:lpstr>Khái niệm – Digital Signature </vt:lpstr>
      <vt:lpstr>Chữ ký số</vt:lpstr>
      <vt:lpstr>Tấn công vào chữ ký số</vt:lpstr>
      <vt:lpstr>Một số ứng dụng của chữ ký số</vt:lpstr>
      <vt:lpstr>Một số ứng dụng của chữ ký số (1)</vt:lpstr>
      <vt:lpstr>Một số ứng dụng của chữ ký số (2)</vt:lpstr>
      <vt:lpstr>Một số ứng dụng của chữ ký số (3)</vt:lpstr>
      <vt:lpstr>Một số ứng dụng của chữ ký số (4)</vt:lpstr>
      <vt:lpstr>Một số ứng dụng của chữ ký số (5)</vt:lpstr>
      <vt:lpstr>Chữ ký số sử dụng mật mã KCK</vt:lpstr>
      <vt:lpstr>Chữ ký số RSA</vt:lpstr>
      <vt:lpstr>Chuẩn chữ ký số DSS (Đọc thêm)</vt:lpstr>
      <vt:lpstr>Chuẩn chữ ký số DSS</vt:lpstr>
      <vt:lpstr>Chữ ký số KCK cung cấp dịch vụ nào?</vt:lpstr>
      <vt:lpstr>Chữ ký mù (Blind Signature)</vt:lpstr>
      <vt:lpstr>Chữ ký mù RSA cho Phiếu bầu điện tử</vt:lpstr>
      <vt:lpstr>An toàn cho chữ ký số</vt:lpstr>
      <vt:lpstr>Bảo vệ khóa cá nhân(1)</vt:lpstr>
      <vt:lpstr>Mô hình sử dụng</vt:lpstr>
      <vt:lpstr>Cải tiến</vt:lpstr>
      <vt:lpstr>Bảo vệ khóa cá nhân(2)</vt:lpstr>
      <vt:lpstr>Smart card</vt:lpstr>
      <vt:lpstr>Bảo vệ khóa cá nhân (3)</vt:lpstr>
      <vt:lpstr>4. Mật mã hậu lượng tử</vt:lpstr>
      <vt:lpstr>Giới thiệu về máy tính lượng tử</vt:lpstr>
      <vt:lpstr>Ảnh hưởng của máy tính lượng tử với mật mã</vt:lpstr>
      <vt:lpstr>Ảnh hưởng của máy tính lượng tử với mật mã</vt:lpstr>
      <vt:lpstr>Một số thuật toán mật mã hậu lượng tử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1. Tổng quan về an toàn an ninh mạng</dc:title>
  <dc:creator>TungBT</dc:creator>
  <cp:lastModifiedBy>Nguyen Thi Dieu Linh 20225030</cp:lastModifiedBy>
  <cp:revision>1</cp:revision>
  <cp:lastPrinted>2021-02-10T03:36:40Z</cp:lastPrinted>
  <dcterms:created xsi:type="dcterms:W3CDTF">2006-08-16T00:00:00Z</dcterms:created>
  <dcterms:modified xsi:type="dcterms:W3CDTF">2025-03-12T02:50:32Z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0x01010044C3CAAB23BA2B44AF89E56FA7008F5F</vt:lpwstr>
  </property>
  <property fmtid="{D5CDD505-2E9C-101B-9397-08002B2CF9AE}" pid="3" name="MediaServiceImageTags">
    <vt:lpwstr/>
  </property>
</Properties>
</file>