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Masters/slideMaster1.xml" ContentType="application/vnd.openxmlformats-officedocument.presentationml.slideMaster+xml"/>
  <Override PartName="/ppt/notesSlides/notesSlide10.xml" ContentType="application/vnd.openxmlformats-officedocument.presentationml.notes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11.xml" ContentType="application/vnd.openxmlformats-officedocument.presentationml.notesSlide+xml"/>
  <Override PartName="/ppt/notesSlides/notesSlide9.xml" ContentType="application/vnd.openxmlformats-officedocument.presentationml.notesSlide+xml"/>
  <Override PartName="/ppt/notesSlides/notesSlide7.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notesSlides/notesSlide8.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60"/>
  </p:notesMasterIdLst>
  <p:handoutMasterIdLst>
    <p:handoutMasterId r:id="rId61"/>
  </p:handoutMasterIdLst>
  <p:sldIdLst>
    <p:sldId id="256" r:id="rId2"/>
    <p:sldId id="257" r:id="rId3"/>
    <p:sldId id="259" r:id="rId4"/>
    <p:sldId id="260" r:id="rId5"/>
    <p:sldId id="261" r:id="rId6"/>
    <p:sldId id="307" r:id="rId7"/>
    <p:sldId id="262" r:id="rId8"/>
    <p:sldId id="263" r:id="rId9"/>
    <p:sldId id="264" r:id="rId10"/>
    <p:sldId id="265" r:id="rId11"/>
    <p:sldId id="266" r:id="rId12"/>
    <p:sldId id="267" r:id="rId13"/>
    <p:sldId id="268" r:id="rId14"/>
    <p:sldId id="271" r:id="rId15"/>
    <p:sldId id="270" r:id="rId16"/>
    <p:sldId id="273" r:id="rId17"/>
    <p:sldId id="327" r:id="rId18"/>
    <p:sldId id="274" r:id="rId19"/>
    <p:sldId id="311" r:id="rId20"/>
    <p:sldId id="312" r:id="rId21"/>
    <p:sldId id="313" r:id="rId22"/>
    <p:sldId id="272" r:id="rId23"/>
    <p:sldId id="275" r:id="rId24"/>
    <p:sldId id="276" r:id="rId25"/>
    <p:sldId id="329" r:id="rId26"/>
    <p:sldId id="277" r:id="rId27"/>
    <p:sldId id="289" r:id="rId28"/>
    <p:sldId id="278" r:id="rId29"/>
    <p:sldId id="290" r:id="rId30"/>
    <p:sldId id="280" r:id="rId31"/>
    <p:sldId id="279" r:id="rId32"/>
    <p:sldId id="330" r:id="rId33"/>
    <p:sldId id="281" r:id="rId34"/>
    <p:sldId id="291" r:id="rId35"/>
    <p:sldId id="282" r:id="rId36"/>
    <p:sldId id="292" r:id="rId37"/>
    <p:sldId id="283" r:id="rId38"/>
    <p:sldId id="284" r:id="rId39"/>
    <p:sldId id="296" r:id="rId40"/>
    <p:sldId id="331" r:id="rId41"/>
    <p:sldId id="333" r:id="rId42"/>
    <p:sldId id="334" r:id="rId43"/>
    <p:sldId id="335" r:id="rId44"/>
    <p:sldId id="336" r:id="rId45"/>
    <p:sldId id="337" r:id="rId46"/>
    <p:sldId id="315" r:id="rId47"/>
    <p:sldId id="316" r:id="rId48"/>
    <p:sldId id="317" r:id="rId49"/>
    <p:sldId id="318" r:id="rId50"/>
    <p:sldId id="319" r:id="rId51"/>
    <p:sldId id="320" r:id="rId52"/>
    <p:sldId id="338" r:id="rId53"/>
    <p:sldId id="339" r:id="rId54"/>
    <p:sldId id="340" r:id="rId55"/>
    <p:sldId id="299" r:id="rId56"/>
    <p:sldId id="309" r:id="rId57"/>
    <p:sldId id="310" r:id="rId58"/>
    <p:sldId id="314" r:id="rId59"/>
  </p:sldIdLst>
  <p:sldSz cx="9144000" cy="6858000" type="screen4x3"/>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ui Trong Tung" initials="BTT" lastIdx="1" clrIdx="0">
    <p:extLst>
      <p:ext uri="{19B8F6BF-5375-455C-9EA6-DF929625EA0E}">
        <p15:presenceInfo xmlns:p15="http://schemas.microsoft.com/office/powerpoint/2012/main" userId="4272bdfd3ce47de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7A93D"/>
    <a:srgbClr val="000000"/>
    <a:srgbClr val="EE8512"/>
    <a:srgbClr val="FF7575"/>
    <a:srgbClr val="F60000"/>
    <a:srgbClr val="4BD0FF"/>
    <a:srgbClr val="FFCC29"/>
    <a:srgbClr val="F7C793"/>
    <a:srgbClr val="F6BF82"/>
    <a:srgbClr val="FFD54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2655" autoAdjust="0"/>
  </p:normalViewPr>
  <p:slideViewPr>
    <p:cSldViewPr>
      <p:cViewPr varScale="1">
        <p:scale>
          <a:sx n="85" d="100"/>
          <a:sy n="85" d="100"/>
        </p:scale>
        <p:origin x="634"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presProps" Target="presProps.xml"/><Relationship Id="rId68" Type="http://schemas.openxmlformats.org/officeDocument/2006/relationships/customXml" Target="../customXml/item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handoutMaster" Target="handoutMasters/handout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69" Type="http://schemas.openxmlformats.org/officeDocument/2006/relationships/customXml" Target="../customXml/item3.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customXml" Target="../customXml/item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169920" cy="480061"/>
          </a:xfrm>
          <a:prstGeom prst="rect">
            <a:avLst/>
          </a:prstGeom>
        </p:spPr>
        <p:txBody>
          <a:bodyPr vert="horz" lIns="99057" tIns="49528" rIns="99057" bIns="49528" rtlCol="0"/>
          <a:lstStyle>
            <a:lvl1pPr algn="l">
              <a:defRPr sz="1300"/>
            </a:lvl1pPr>
          </a:lstStyle>
          <a:p>
            <a:endParaRPr lang="en-GB"/>
          </a:p>
        </p:txBody>
      </p:sp>
      <p:sp>
        <p:nvSpPr>
          <p:cNvPr id="3" name="Date Placeholder 2"/>
          <p:cNvSpPr>
            <a:spLocks noGrp="1"/>
          </p:cNvSpPr>
          <p:nvPr>
            <p:ph type="dt" sz="quarter" idx="1"/>
          </p:nvPr>
        </p:nvSpPr>
        <p:spPr>
          <a:xfrm>
            <a:off x="4143588" y="0"/>
            <a:ext cx="3169920" cy="480061"/>
          </a:xfrm>
          <a:prstGeom prst="rect">
            <a:avLst/>
          </a:prstGeom>
        </p:spPr>
        <p:txBody>
          <a:bodyPr vert="horz" lIns="99057" tIns="49528" rIns="99057" bIns="49528" rtlCol="0"/>
          <a:lstStyle>
            <a:lvl1pPr algn="r">
              <a:defRPr sz="1300"/>
            </a:lvl1pPr>
          </a:lstStyle>
          <a:p>
            <a:endParaRPr lang="en-GB"/>
          </a:p>
        </p:txBody>
      </p:sp>
      <p:sp>
        <p:nvSpPr>
          <p:cNvPr id="4" name="Footer Placeholder 3"/>
          <p:cNvSpPr>
            <a:spLocks noGrp="1"/>
          </p:cNvSpPr>
          <p:nvPr>
            <p:ph type="ftr" sz="quarter" idx="2"/>
          </p:nvPr>
        </p:nvSpPr>
        <p:spPr>
          <a:xfrm>
            <a:off x="1" y="9119474"/>
            <a:ext cx="3169920" cy="480061"/>
          </a:xfrm>
          <a:prstGeom prst="rect">
            <a:avLst/>
          </a:prstGeom>
        </p:spPr>
        <p:txBody>
          <a:bodyPr vert="horz" lIns="99057" tIns="49528" rIns="99057" bIns="49528" rtlCol="0" anchor="b"/>
          <a:lstStyle>
            <a:lvl1pPr algn="l">
              <a:defRPr sz="1300"/>
            </a:lvl1pPr>
          </a:lstStyle>
          <a:p>
            <a:endParaRPr lang="en-GB"/>
          </a:p>
        </p:txBody>
      </p:sp>
      <p:sp>
        <p:nvSpPr>
          <p:cNvPr id="5" name="Slide Number Placeholder 4"/>
          <p:cNvSpPr>
            <a:spLocks noGrp="1"/>
          </p:cNvSpPr>
          <p:nvPr>
            <p:ph type="sldNum" sz="quarter" idx="3"/>
          </p:nvPr>
        </p:nvSpPr>
        <p:spPr>
          <a:xfrm>
            <a:off x="4143588" y="9119474"/>
            <a:ext cx="3169920" cy="480061"/>
          </a:xfrm>
          <a:prstGeom prst="rect">
            <a:avLst/>
          </a:prstGeom>
        </p:spPr>
        <p:txBody>
          <a:bodyPr vert="horz" lIns="99057" tIns="49528" rIns="99057" bIns="49528" rtlCol="0" anchor="b"/>
          <a:lstStyle>
            <a:lvl1pPr algn="r">
              <a:defRPr sz="1300"/>
            </a:lvl1pPr>
          </a:lstStyle>
          <a:p>
            <a:fld id="{938AC179-C1BA-4A61-B3F2-155DEC75A87E}" type="slidenum">
              <a:rPr lang="en-GB" smtClean="0"/>
              <a:t>‹#›</a:t>
            </a:fld>
            <a:endParaRPr lang="en-GB"/>
          </a:p>
        </p:txBody>
      </p:sp>
    </p:spTree>
    <p:extLst>
      <p:ext uri="{BB962C8B-B14F-4D97-AF65-F5344CB8AC3E}">
        <p14:creationId xmlns:p14="http://schemas.microsoft.com/office/powerpoint/2010/main" val="3251330161"/>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169920" cy="480061"/>
          </a:xfrm>
          <a:prstGeom prst="rect">
            <a:avLst/>
          </a:prstGeom>
        </p:spPr>
        <p:txBody>
          <a:bodyPr vert="horz" lIns="99057" tIns="49528" rIns="99057" bIns="49528" rtlCol="0"/>
          <a:lstStyle>
            <a:lvl1pPr algn="l">
              <a:defRPr sz="1300"/>
            </a:lvl1pPr>
          </a:lstStyle>
          <a:p>
            <a:endParaRPr lang="en-GB"/>
          </a:p>
        </p:txBody>
      </p:sp>
      <p:sp>
        <p:nvSpPr>
          <p:cNvPr id="3" name="Date Placeholder 2"/>
          <p:cNvSpPr>
            <a:spLocks noGrp="1"/>
          </p:cNvSpPr>
          <p:nvPr>
            <p:ph type="dt" idx="1"/>
          </p:nvPr>
        </p:nvSpPr>
        <p:spPr>
          <a:xfrm>
            <a:off x="4143588" y="0"/>
            <a:ext cx="3169920" cy="480061"/>
          </a:xfrm>
          <a:prstGeom prst="rect">
            <a:avLst/>
          </a:prstGeom>
        </p:spPr>
        <p:txBody>
          <a:bodyPr vert="horz" lIns="99057" tIns="49528" rIns="99057" bIns="49528" rtlCol="0"/>
          <a:lstStyle>
            <a:lvl1pPr algn="r">
              <a:defRPr sz="1300"/>
            </a:lvl1pPr>
          </a:lstStyle>
          <a:p>
            <a:endParaRPr lang="en-GB"/>
          </a:p>
        </p:txBody>
      </p:sp>
      <p:sp>
        <p:nvSpPr>
          <p:cNvPr id="4" name="Slide Image Placeholder 3"/>
          <p:cNvSpPr>
            <a:spLocks noGrp="1" noRot="1" noChangeAspect="1"/>
          </p:cNvSpPr>
          <p:nvPr>
            <p:ph type="sldImg" idx="2"/>
          </p:nvPr>
        </p:nvSpPr>
        <p:spPr>
          <a:xfrm>
            <a:off x="1255713" y="719138"/>
            <a:ext cx="4803775" cy="3603625"/>
          </a:xfrm>
          <a:prstGeom prst="rect">
            <a:avLst/>
          </a:prstGeom>
          <a:noFill/>
          <a:ln w="12700">
            <a:solidFill>
              <a:prstClr val="black"/>
            </a:solidFill>
          </a:ln>
        </p:spPr>
        <p:txBody>
          <a:bodyPr vert="horz" lIns="99057" tIns="49528" rIns="99057" bIns="49528" rtlCol="0" anchor="ctr"/>
          <a:lstStyle/>
          <a:p>
            <a:endParaRPr lang="en-GB"/>
          </a:p>
        </p:txBody>
      </p:sp>
      <p:sp>
        <p:nvSpPr>
          <p:cNvPr id="5" name="Notes Placeholder 4"/>
          <p:cNvSpPr>
            <a:spLocks noGrp="1"/>
          </p:cNvSpPr>
          <p:nvPr>
            <p:ph type="body" sz="quarter" idx="3"/>
          </p:nvPr>
        </p:nvSpPr>
        <p:spPr>
          <a:xfrm>
            <a:off x="731521" y="4560570"/>
            <a:ext cx="5852160" cy="4320541"/>
          </a:xfrm>
          <a:prstGeom prst="rect">
            <a:avLst/>
          </a:prstGeom>
        </p:spPr>
        <p:txBody>
          <a:bodyPr vert="horz" lIns="99057" tIns="49528" rIns="99057" bIns="49528"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1" y="9119474"/>
            <a:ext cx="3169920" cy="480061"/>
          </a:xfrm>
          <a:prstGeom prst="rect">
            <a:avLst/>
          </a:prstGeom>
        </p:spPr>
        <p:txBody>
          <a:bodyPr vert="horz" lIns="99057" tIns="49528" rIns="99057" bIns="49528" rtlCol="0" anchor="b"/>
          <a:lstStyle>
            <a:lvl1pPr algn="l">
              <a:defRPr sz="1300"/>
            </a:lvl1pPr>
          </a:lstStyle>
          <a:p>
            <a:endParaRPr lang="en-GB"/>
          </a:p>
        </p:txBody>
      </p:sp>
      <p:sp>
        <p:nvSpPr>
          <p:cNvPr id="7" name="Slide Number Placeholder 6"/>
          <p:cNvSpPr>
            <a:spLocks noGrp="1"/>
          </p:cNvSpPr>
          <p:nvPr>
            <p:ph type="sldNum" sz="quarter" idx="5"/>
          </p:nvPr>
        </p:nvSpPr>
        <p:spPr>
          <a:xfrm>
            <a:off x="4143588" y="9119474"/>
            <a:ext cx="3169920" cy="480061"/>
          </a:xfrm>
          <a:prstGeom prst="rect">
            <a:avLst/>
          </a:prstGeom>
        </p:spPr>
        <p:txBody>
          <a:bodyPr vert="horz" lIns="99057" tIns="49528" rIns="99057" bIns="49528" rtlCol="0" anchor="b"/>
          <a:lstStyle>
            <a:lvl1pPr algn="r">
              <a:defRPr sz="1300"/>
            </a:lvl1pPr>
          </a:lstStyle>
          <a:p>
            <a:fld id="{5B3C3A60-6FB8-4956-A90F-2277D2577F5C}" type="slidenum">
              <a:rPr lang="en-GB" smtClean="0"/>
              <a:t>‹#›</a:t>
            </a:fld>
            <a:endParaRPr lang="en-GB"/>
          </a:p>
        </p:txBody>
      </p:sp>
    </p:spTree>
    <p:extLst>
      <p:ext uri="{BB962C8B-B14F-4D97-AF65-F5344CB8AC3E}">
        <p14:creationId xmlns:p14="http://schemas.microsoft.com/office/powerpoint/2010/main" val="4072380129"/>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B3C3A60-6FB8-4956-A90F-2277D2577F5C}" type="slidenum">
              <a:rPr lang="en-GB" smtClean="0"/>
              <a:t>5</a:t>
            </a:fld>
            <a:endParaRPr lang="en-GB"/>
          </a:p>
        </p:txBody>
      </p:sp>
      <p:sp>
        <p:nvSpPr>
          <p:cNvPr id="5" name="Date Placeholder 4"/>
          <p:cNvSpPr>
            <a:spLocks noGrp="1"/>
          </p:cNvSpPr>
          <p:nvPr>
            <p:ph type="dt" idx="11"/>
          </p:nvPr>
        </p:nvSpPr>
        <p:spPr/>
        <p:txBody>
          <a:bodyPr/>
          <a:lstStyle/>
          <a:p>
            <a:endParaRPr lang="en-GB"/>
          </a:p>
        </p:txBody>
      </p:sp>
    </p:spTree>
    <p:extLst>
      <p:ext uri="{BB962C8B-B14F-4D97-AF65-F5344CB8AC3E}">
        <p14:creationId xmlns:p14="http://schemas.microsoft.com/office/powerpoint/2010/main" val="14537320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Phải ước lược chính xác thời gian thời gian thực hiện giao thức từ bước (2) </a:t>
            </a:r>
            <a:r>
              <a:rPr lang="en-GB">
                <a:sym typeface="Wingdings" panose="05000000000000000000" pitchFamily="2" charset="2"/>
              </a:rPr>
              <a:t>-&gt; (4)</a:t>
            </a:r>
            <a:endParaRPr lang="en-GB"/>
          </a:p>
        </p:txBody>
      </p:sp>
      <p:sp>
        <p:nvSpPr>
          <p:cNvPr id="4" name="Date Placeholder 3"/>
          <p:cNvSpPr>
            <a:spLocks noGrp="1"/>
          </p:cNvSpPr>
          <p:nvPr>
            <p:ph type="dt" idx="1"/>
          </p:nvPr>
        </p:nvSpPr>
        <p:spPr/>
        <p:txBody>
          <a:bodyPr/>
          <a:lstStyle/>
          <a:p>
            <a:endParaRPr lang="en-GB"/>
          </a:p>
        </p:txBody>
      </p:sp>
      <p:sp>
        <p:nvSpPr>
          <p:cNvPr id="5" name="Slide Number Placeholder 4"/>
          <p:cNvSpPr>
            <a:spLocks noGrp="1"/>
          </p:cNvSpPr>
          <p:nvPr>
            <p:ph type="sldNum" sz="quarter" idx="5"/>
          </p:nvPr>
        </p:nvSpPr>
        <p:spPr/>
        <p:txBody>
          <a:bodyPr/>
          <a:lstStyle/>
          <a:p>
            <a:fld id="{5B3C3A60-6FB8-4956-A90F-2277D2577F5C}" type="slidenum">
              <a:rPr lang="en-GB" smtClean="0"/>
              <a:t>28</a:t>
            </a:fld>
            <a:endParaRPr lang="en-GB"/>
          </a:p>
        </p:txBody>
      </p:sp>
    </p:spTree>
    <p:extLst>
      <p:ext uri="{BB962C8B-B14F-4D97-AF65-F5344CB8AC3E}">
        <p14:creationId xmlns:p14="http://schemas.microsoft.com/office/powerpoint/2010/main" val="39045742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Trong quá trình thỏa thuận thuật toán mã hóa, các bản tin có thể bị sửa đổi để các bên sử dụng khóa kích thước 40 bit.</a:t>
            </a:r>
          </a:p>
        </p:txBody>
      </p:sp>
      <p:sp>
        <p:nvSpPr>
          <p:cNvPr id="4" name="Date Placeholder 3"/>
          <p:cNvSpPr>
            <a:spLocks noGrp="1"/>
          </p:cNvSpPr>
          <p:nvPr>
            <p:ph type="dt" idx="1"/>
          </p:nvPr>
        </p:nvSpPr>
        <p:spPr/>
        <p:txBody>
          <a:bodyPr/>
          <a:lstStyle/>
          <a:p>
            <a:endParaRPr lang="en-GB"/>
          </a:p>
        </p:txBody>
      </p:sp>
      <p:sp>
        <p:nvSpPr>
          <p:cNvPr id="5" name="Slide Number Placeholder 4"/>
          <p:cNvSpPr>
            <a:spLocks noGrp="1"/>
          </p:cNvSpPr>
          <p:nvPr>
            <p:ph type="sldNum" sz="quarter" idx="5"/>
          </p:nvPr>
        </p:nvSpPr>
        <p:spPr/>
        <p:txBody>
          <a:bodyPr/>
          <a:lstStyle/>
          <a:p>
            <a:fld id="{5B3C3A60-6FB8-4956-A90F-2277D2577F5C}" type="slidenum">
              <a:rPr lang="en-GB" smtClean="0"/>
              <a:t>58</a:t>
            </a:fld>
            <a:endParaRPr lang="en-GB"/>
          </a:p>
        </p:txBody>
      </p:sp>
    </p:spTree>
    <p:extLst>
      <p:ext uri="{BB962C8B-B14F-4D97-AF65-F5344CB8AC3E}">
        <p14:creationId xmlns:p14="http://schemas.microsoft.com/office/powerpoint/2010/main" val="26672697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1. Từ góc nhìn bên trong:</a:t>
            </a:r>
          </a:p>
          <a:p>
            <a:r>
              <a:rPr lang="en-GB"/>
              <a:t>- Forward Secrecy: </a:t>
            </a:r>
            <a:r>
              <a:rPr lang="en-US"/>
              <a:t>Nếu một người dùng đã rời khỏi hệ thống, anh ta không còn can thiệp được vào các phiên trong tương lai</a:t>
            </a:r>
          </a:p>
          <a:p>
            <a:r>
              <a:rPr lang="en-US"/>
              <a:t>- Backward Secrecy: Nếu một người mới tham gia vào hệ thống, anh ta không truy cập được vào dữ liệu của các phiên trong quá khứ</a:t>
            </a:r>
          </a:p>
          <a:p>
            <a:r>
              <a:rPr lang="en-US"/>
              <a:t>2. Tấn công vào Forward Secrecy:</a:t>
            </a:r>
          </a:p>
          <a:p>
            <a:r>
              <a:rPr lang="en-US"/>
              <a:t>- Replay attack</a:t>
            </a:r>
          </a:p>
          <a:p>
            <a:r>
              <a:rPr lang="en-US"/>
              <a:t>- Tấn công sử dụng khóa đã biết</a:t>
            </a:r>
            <a:endParaRPr lang="en-GB"/>
          </a:p>
        </p:txBody>
      </p:sp>
      <p:sp>
        <p:nvSpPr>
          <p:cNvPr id="4" name="Date Placeholder 3"/>
          <p:cNvSpPr>
            <a:spLocks noGrp="1"/>
          </p:cNvSpPr>
          <p:nvPr>
            <p:ph type="dt" idx="1"/>
          </p:nvPr>
        </p:nvSpPr>
        <p:spPr/>
        <p:txBody>
          <a:bodyPr/>
          <a:lstStyle/>
          <a:p>
            <a:endParaRPr lang="en-GB"/>
          </a:p>
        </p:txBody>
      </p:sp>
      <p:sp>
        <p:nvSpPr>
          <p:cNvPr id="5" name="Slide Number Placeholder 4"/>
          <p:cNvSpPr>
            <a:spLocks noGrp="1"/>
          </p:cNvSpPr>
          <p:nvPr>
            <p:ph type="sldNum" sz="quarter" idx="5"/>
          </p:nvPr>
        </p:nvSpPr>
        <p:spPr/>
        <p:txBody>
          <a:bodyPr/>
          <a:lstStyle/>
          <a:p>
            <a:fld id="{5B3C3A60-6FB8-4956-A90F-2277D2577F5C}" type="slidenum">
              <a:rPr lang="en-GB" smtClean="0"/>
              <a:t>6</a:t>
            </a:fld>
            <a:endParaRPr lang="en-GB"/>
          </a:p>
        </p:txBody>
      </p:sp>
    </p:spTree>
    <p:extLst>
      <p:ext uri="{BB962C8B-B14F-4D97-AF65-F5344CB8AC3E}">
        <p14:creationId xmlns:p14="http://schemas.microsoft.com/office/powerpoint/2010/main" val="18231310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Cơ chế“ngày làm việc đầu tiên” (first day of work) được sử dụng. Giả định rằng trong phiên khởi tạo, tạm thời có 1 cách thức an toàn để trao đổi khóa k</a:t>
            </a:r>
            <a:r>
              <a:rPr lang="en-GB" baseline="-25000"/>
              <a:t>M</a:t>
            </a:r>
            <a:endParaRPr lang="en-GB" i="1" baseline="30000"/>
          </a:p>
          <a:p>
            <a:r>
              <a:rPr lang="en-GB" i="1" baseline="0"/>
              <a:t>Tình huống tương tự trong thực tế:</a:t>
            </a:r>
          </a:p>
          <a:p>
            <a:r>
              <a:rPr lang="en-GB" i="1" baseline="0"/>
              <a:t>- Đăng ký thẻ CCCD.</a:t>
            </a:r>
          </a:p>
          <a:p>
            <a:r>
              <a:rPr lang="en-GB" i="1" baseline="0"/>
              <a:t>- Cần phải tới quầy giao dịch để đăng ký tài khoản ngân hàng.</a:t>
            </a:r>
          </a:p>
          <a:p>
            <a:r>
              <a:rPr lang="en-GB" i="1" baseline="0"/>
              <a:t>…</a:t>
            </a:r>
            <a:endParaRPr lang="en-GB" baseline="0"/>
          </a:p>
        </p:txBody>
      </p:sp>
      <p:sp>
        <p:nvSpPr>
          <p:cNvPr id="4" name="Date Placeholder 3"/>
          <p:cNvSpPr>
            <a:spLocks noGrp="1"/>
          </p:cNvSpPr>
          <p:nvPr>
            <p:ph type="dt" idx="1"/>
          </p:nvPr>
        </p:nvSpPr>
        <p:spPr/>
        <p:txBody>
          <a:bodyPr/>
          <a:lstStyle/>
          <a:p>
            <a:endParaRPr lang="en-GB"/>
          </a:p>
        </p:txBody>
      </p:sp>
      <p:sp>
        <p:nvSpPr>
          <p:cNvPr id="5" name="Slide Number Placeholder 4"/>
          <p:cNvSpPr>
            <a:spLocks noGrp="1"/>
          </p:cNvSpPr>
          <p:nvPr>
            <p:ph type="sldNum" sz="quarter" idx="5"/>
          </p:nvPr>
        </p:nvSpPr>
        <p:spPr/>
        <p:txBody>
          <a:bodyPr/>
          <a:lstStyle/>
          <a:p>
            <a:fld id="{5B3C3A60-6FB8-4956-A90F-2277D2577F5C}" type="slidenum">
              <a:rPr lang="en-GB" smtClean="0"/>
              <a:t>16</a:t>
            </a:fld>
            <a:endParaRPr lang="en-GB"/>
          </a:p>
        </p:txBody>
      </p:sp>
    </p:spTree>
    <p:extLst>
      <p:ext uri="{BB962C8B-B14F-4D97-AF65-F5344CB8AC3E}">
        <p14:creationId xmlns:p14="http://schemas.microsoft.com/office/powerpoint/2010/main" val="42289991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Perfect Forward Secrecy: Không. Khi khóa dài hạn k</a:t>
            </a:r>
            <a:r>
              <a:rPr lang="en-GB" baseline="-25000"/>
              <a:t>M</a:t>
            </a:r>
            <a:r>
              <a:rPr lang="en-GB"/>
              <a:t> bị lộ thì các khóa ngắn hạn k</a:t>
            </a:r>
            <a:r>
              <a:rPr lang="en-GB" baseline="-25000"/>
              <a:t>S</a:t>
            </a:r>
            <a:r>
              <a:rPr lang="en-GB"/>
              <a:t> trong quá khứ không còn an toàn</a:t>
            </a:r>
          </a:p>
          <a:p>
            <a:r>
              <a:rPr lang="en-GB"/>
              <a:t>Forward Secrecy: Có nếu các khóa được sinh hoàn toàn ngẫu nhiên</a:t>
            </a:r>
          </a:p>
          <a:p>
            <a:r>
              <a:rPr lang="en-GB"/>
              <a:t>Backward Secrecy: Có nếu các khóa được sinh hoàn toàn ngẫu nhiên</a:t>
            </a:r>
          </a:p>
          <a:p>
            <a:r>
              <a:rPr lang="en-GB"/>
              <a:t>Hạn chế: số lượng khóa chính là f(n</a:t>
            </a:r>
            <a:r>
              <a:rPr lang="en-GB" baseline="30000"/>
              <a:t>2</a:t>
            </a:r>
            <a:r>
              <a:rPr lang="en-GB"/>
              <a:t>)</a:t>
            </a:r>
          </a:p>
        </p:txBody>
      </p:sp>
      <p:sp>
        <p:nvSpPr>
          <p:cNvPr id="4" name="Date Placeholder 3"/>
          <p:cNvSpPr>
            <a:spLocks noGrp="1"/>
          </p:cNvSpPr>
          <p:nvPr>
            <p:ph type="dt" idx="1"/>
          </p:nvPr>
        </p:nvSpPr>
        <p:spPr/>
        <p:txBody>
          <a:bodyPr/>
          <a:lstStyle/>
          <a:p>
            <a:endParaRPr lang="en-GB"/>
          </a:p>
        </p:txBody>
      </p:sp>
      <p:sp>
        <p:nvSpPr>
          <p:cNvPr id="5" name="Slide Number Placeholder 4"/>
          <p:cNvSpPr>
            <a:spLocks noGrp="1"/>
          </p:cNvSpPr>
          <p:nvPr>
            <p:ph type="sldNum" sz="quarter" idx="5"/>
          </p:nvPr>
        </p:nvSpPr>
        <p:spPr/>
        <p:txBody>
          <a:bodyPr/>
          <a:lstStyle/>
          <a:p>
            <a:fld id="{5B3C3A60-6FB8-4956-A90F-2277D2577F5C}" type="slidenum">
              <a:rPr lang="en-GB" smtClean="0"/>
              <a:t>18</a:t>
            </a:fld>
            <a:endParaRPr lang="en-GB"/>
          </a:p>
        </p:txBody>
      </p:sp>
    </p:spTree>
    <p:extLst>
      <p:ext uri="{BB962C8B-B14F-4D97-AF65-F5344CB8AC3E}">
        <p14:creationId xmlns:p14="http://schemas.microsoft.com/office/powerpoint/2010/main" val="16866920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Perfect Forward Secrecy: Có</a:t>
            </a:r>
          </a:p>
          <a:p>
            <a:r>
              <a:rPr lang="en-GB"/>
              <a:t>Forward Secrecy: Có</a:t>
            </a:r>
          </a:p>
          <a:p>
            <a:r>
              <a:rPr lang="en-GB"/>
              <a:t>Backward Secrecy: Có</a:t>
            </a:r>
          </a:p>
        </p:txBody>
      </p:sp>
      <p:sp>
        <p:nvSpPr>
          <p:cNvPr id="4" name="Date Placeholder 3"/>
          <p:cNvSpPr>
            <a:spLocks noGrp="1"/>
          </p:cNvSpPr>
          <p:nvPr>
            <p:ph type="dt" idx="1"/>
          </p:nvPr>
        </p:nvSpPr>
        <p:spPr/>
        <p:txBody>
          <a:bodyPr/>
          <a:lstStyle/>
          <a:p>
            <a:endParaRPr lang="en-GB"/>
          </a:p>
        </p:txBody>
      </p:sp>
      <p:sp>
        <p:nvSpPr>
          <p:cNvPr id="5" name="Slide Number Placeholder 4"/>
          <p:cNvSpPr>
            <a:spLocks noGrp="1"/>
          </p:cNvSpPr>
          <p:nvPr>
            <p:ph type="sldNum" sz="quarter" idx="5"/>
          </p:nvPr>
        </p:nvSpPr>
        <p:spPr/>
        <p:txBody>
          <a:bodyPr/>
          <a:lstStyle/>
          <a:p>
            <a:fld id="{5B3C3A60-6FB8-4956-A90F-2277D2577F5C}" type="slidenum">
              <a:rPr lang="en-GB" smtClean="0"/>
              <a:t>20</a:t>
            </a:fld>
            <a:endParaRPr lang="en-GB"/>
          </a:p>
        </p:txBody>
      </p:sp>
    </p:spTree>
    <p:extLst>
      <p:ext uri="{BB962C8B-B14F-4D97-AF65-F5344CB8AC3E}">
        <p14:creationId xmlns:p14="http://schemas.microsoft.com/office/powerpoint/2010/main" val="1515995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Ngày làm việc đầu tiên</a:t>
            </a:r>
          </a:p>
        </p:txBody>
      </p:sp>
      <p:sp>
        <p:nvSpPr>
          <p:cNvPr id="4" name="Date Placeholder 3"/>
          <p:cNvSpPr>
            <a:spLocks noGrp="1"/>
          </p:cNvSpPr>
          <p:nvPr>
            <p:ph type="dt" idx="1"/>
          </p:nvPr>
        </p:nvSpPr>
        <p:spPr/>
        <p:txBody>
          <a:bodyPr/>
          <a:lstStyle/>
          <a:p>
            <a:endParaRPr lang="en-GB"/>
          </a:p>
        </p:txBody>
      </p:sp>
      <p:sp>
        <p:nvSpPr>
          <p:cNvPr id="5" name="Slide Number Placeholder 4"/>
          <p:cNvSpPr>
            <a:spLocks noGrp="1"/>
          </p:cNvSpPr>
          <p:nvPr>
            <p:ph type="sldNum" sz="quarter" idx="5"/>
          </p:nvPr>
        </p:nvSpPr>
        <p:spPr/>
        <p:txBody>
          <a:bodyPr/>
          <a:lstStyle/>
          <a:p>
            <a:fld id="{5B3C3A60-6FB8-4956-A90F-2277D2577F5C}" type="slidenum">
              <a:rPr lang="en-GB" smtClean="0"/>
              <a:t>22</a:t>
            </a:fld>
            <a:endParaRPr lang="en-GB"/>
          </a:p>
        </p:txBody>
      </p:sp>
    </p:spTree>
    <p:extLst>
      <p:ext uri="{BB962C8B-B14F-4D97-AF65-F5344CB8AC3E}">
        <p14:creationId xmlns:p14="http://schemas.microsoft.com/office/powerpoint/2010/main" val="11443926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Perfect Forward Secrecy: Không. Khóa k</a:t>
            </a:r>
            <a:r>
              <a:rPr lang="en-GB" baseline="-25000"/>
              <a:t>A</a:t>
            </a:r>
            <a:r>
              <a:rPr lang="en-GB"/>
              <a:t>, k</a:t>
            </a:r>
            <a:r>
              <a:rPr lang="en-GB" baseline="-25000"/>
              <a:t>B</a:t>
            </a:r>
            <a:r>
              <a:rPr lang="en-GB"/>
              <a:t> là khóa dài hạn</a:t>
            </a:r>
          </a:p>
          <a:p>
            <a:r>
              <a:rPr lang="en-GB"/>
              <a:t>Forward Secrecy: Không</a:t>
            </a:r>
          </a:p>
          <a:p>
            <a:r>
              <a:rPr lang="en-GB"/>
              <a:t>Backward Secrecy: Có</a:t>
            </a:r>
          </a:p>
        </p:txBody>
      </p:sp>
      <p:sp>
        <p:nvSpPr>
          <p:cNvPr id="4" name="Date Placeholder 3"/>
          <p:cNvSpPr>
            <a:spLocks noGrp="1"/>
          </p:cNvSpPr>
          <p:nvPr>
            <p:ph type="dt" idx="1"/>
          </p:nvPr>
        </p:nvSpPr>
        <p:spPr/>
        <p:txBody>
          <a:bodyPr/>
          <a:lstStyle/>
          <a:p>
            <a:endParaRPr lang="en-GB"/>
          </a:p>
        </p:txBody>
      </p:sp>
      <p:sp>
        <p:nvSpPr>
          <p:cNvPr id="5" name="Slide Number Placeholder 4"/>
          <p:cNvSpPr>
            <a:spLocks noGrp="1"/>
          </p:cNvSpPr>
          <p:nvPr>
            <p:ph type="sldNum" sz="quarter" idx="5"/>
          </p:nvPr>
        </p:nvSpPr>
        <p:spPr/>
        <p:txBody>
          <a:bodyPr/>
          <a:lstStyle/>
          <a:p>
            <a:fld id="{5B3C3A60-6FB8-4956-A90F-2277D2577F5C}" type="slidenum">
              <a:rPr lang="en-GB" smtClean="0"/>
              <a:t>23</a:t>
            </a:fld>
            <a:endParaRPr lang="en-GB"/>
          </a:p>
        </p:txBody>
      </p:sp>
    </p:spTree>
    <p:extLst>
      <p:ext uri="{BB962C8B-B14F-4D97-AF65-F5344CB8AC3E}">
        <p14:creationId xmlns:p14="http://schemas.microsoft.com/office/powerpoint/2010/main" val="30106091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Hàm f(x) để đảm bảo rằng bản tin số (6) đúng là do A phát đi. Nói cách khác, nếu hàm f(x) không thỏa mãn, giao thức có thể bị tấn công phản xạ (reflection attack) bằng cách phát ngược lại bản tin số (5) để hoàn thành bước (6)</a:t>
            </a:r>
          </a:p>
          <a:p>
            <a:r>
              <a:rPr lang="en-GB"/>
              <a:t>Perfect Forward Secrecy: Không</a:t>
            </a:r>
          </a:p>
          <a:p>
            <a:r>
              <a:rPr lang="en-GB"/>
              <a:t>Forward Secrecy: Có</a:t>
            </a:r>
          </a:p>
          <a:p>
            <a:r>
              <a:rPr lang="en-GB"/>
              <a:t>Backward Secrecy: Có</a:t>
            </a:r>
          </a:p>
          <a:p>
            <a:endParaRPr lang="en-GB"/>
          </a:p>
        </p:txBody>
      </p:sp>
      <p:sp>
        <p:nvSpPr>
          <p:cNvPr id="4" name="Date Placeholder 3"/>
          <p:cNvSpPr>
            <a:spLocks noGrp="1"/>
          </p:cNvSpPr>
          <p:nvPr>
            <p:ph type="dt" idx="1"/>
          </p:nvPr>
        </p:nvSpPr>
        <p:spPr/>
        <p:txBody>
          <a:bodyPr/>
          <a:lstStyle/>
          <a:p>
            <a:endParaRPr lang="en-GB"/>
          </a:p>
        </p:txBody>
      </p:sp>
      <p:sp>
        <p:nvSpPr>
          <p:cNvPr id="5" name="Slide Number Placeholder 4"/>
          <p:cNvSpPr>
            <a:spLocks noGrp="1"/>
          </p:cNvSpPr>
          <p:nvPr>
            <p:ph type="sldNum" sz="quarter" idx="5"/>
          </p:nvPr>
        </p:nvSpPr>
        <p:spPr/>
        <p:txBody>
          <a:bodyPr/>
          <a:lstStyle/>
          <a:p>
            <a:fld id="{5B3C3A60-6FB8-4956-A90F-2277D2577F5C}" type="slidenum">
              <a:rPr lang="en-GB" smtClean="0"/>
              <a:t>24</a:t>
            </a:fld>
            <a:endParaRPr lang="en-GB"/>
          </a:p>
        </p:txBody>
      </p:sp>
    </p:spTree>
    <p:extLst>
      <p:ext uri="{BB962C8B-B14F-4D97-AF65-F5344CB8AC3E}">
        <p14:creationId xmlns:p14="http://schemas.microsoft.com/office/powerpoint/2010/main" val="26528146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Phải ước lược chính xác thời gian thời gian thực hiện giao thức từ bước (2) -&gt; (3) -&gt; (4)</a:t>
            </a:r>
          </a:p>
        </p:txBody>
      </p:sp>
      <p:sp>
        <p:nvSpPr>
          <p:cNvPr id="4" name="Date Placeholder 3"/>
          <p:cNvSpPr>
            <a:spLocks noGrp="1"/>
          </p:cNvSpPr>
          <p:nvPr>
            <p:ph type="dt" idx="1"/>
          </p:nvPr>
        </p:nvSpPr>
        <p:spPr/>
        <p:txBody>
          <a:bodyPr/>
          <a:lstStyle/>
          <a:p>
            <a:endParaRPr lang="en-GB"/>
          </a:p>
        </p:txBody>
      </p:sp>
      <p:sp>
        <p:nvSpPr>
          <p:cNvPr id="5" name="Slide Number Placeholder 4"/>
          <p:cNvSpPr>
            <a:spLocks noGrp="1"/>
          </p:cNvSpPr>
          <p:nvPr>
            <p:ph type="sldNum" sz="quarter" idx="5"/>
          </p:nvPr>
        </p:nvSpPr>
        <p:spPr/>
        <p:txBody>
          <a:bodyPr/>
          <a:lstStyle/>
          <a:p>
            <a:fld id="{5B3C3A60-6FB8-4956-A90F-2277D2577F5C}" type="slidenum">
              <a:rPr lang="en-GB" smtClean="0"/>
              <a:t>26</a:t>
            </a:fld>
            <a:endParaRPr lang="en-GB"/>
          </a:p>
        </p:txBody>
      </p:sp>
    </p:spTree>
    <p:extLst>
      <p:ext uri="{BB962C8B-B14F-4D97-AF65-F5344CB8AC3E}">
        <p14:creationId xmlns:p14="http://schemas.microsoft.com/office/powerpoint/2010/main" val="8196839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703443"/>
            <a:ext cx="7772400" cy="1216550"/>
          </a:xfrm>
        </p:spPr>
        <p:txBody>
          <a:bodyPr anchor="b"/>
          <a:lstStyle>
            <a:lvl1pPr algn="ctr">
              <a:defRPr sz="6000">
                <a:solidFill>
                  <a:srgbClr val="002060"/>
                </a:solidFill>
              </a:defRPr>
            </a:lvl1pPr>
          </a:lstStyle>
          <a:p>
            <a:r>
              <a:rPr lang="en-US"/>
              <a:t>Click to edit Master title style</a:t>
            </a:r>
            <a:endParaRPr lang="en-US" dirty="0"/>
          </a:p>
        </p:txBody>
      </p:sp>
      <p:sp>
        <p:nvSpPr>
          <p:cNvPr id="3" name="Subtitle 2"/>
          <p:cNvSpPr>
            <a:spLocks noGrp="1"/>
          </p:cNvSpPr>
          <p:nvPr>
            <p:ph type="subTitle" idx="1"/>
          </p:nvPr>
        </p:nvSpPr>
        <p:spPr>
          <a:xfrm>
            <a:off x="1143000" y="4341412"/>
            <a:ext cx="6858000" cy="916388"/>
          </a:xfrm>
        </p:spPr>
        <p:txBody>
          <a:bodyPr/>
          <a:lstStyle>
            <a:lvl1pPr marL="0" indent="0" algn="ctr">
              <a:buNone/>
              <a:defRPr sz="2400">
                <a:solidFill>
                  <a:srgbClr val="00206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762D127-7DB1-4EC3-8454-302E49EF21E5}" type="datetime1">
              <a:rPr lang="en-US" smtClean="0"/>
              <a:t>11/29/2024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7362721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4A9BF7-9B6B-4A00-AB72-E89BA0CF982B}" type="datetime1">
              <a:rPr lang="en-US" smtClean="0"/>
              <a:t>11/29/2024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157318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208598"/>
            <a:ext cx="3886200" cy="496836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208598"/>
            <a:ext cx="3886200" cy="496836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1D838FA-3342-4178-BDDD-6F27FE6B3431}" type="datetime1">
              <a:rPr lang="en-US" smtClean="0"/>
              <a:t>11/29/2024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778809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66D92-000C-E8F7-BE74-82AC054850E6}"/>
              </a:ext>
            </a:extLst>
          </p:cNvPr>
          <p:cNvSpPr>
            <a:spLocks noGrp="1"/>
          </p:cNvSpPr>
          <p:nvPr>
            <p:ph type="title"/>
          </p:nvPr>
        </p:nvSpPr>
        <p:spPr>
          <a:xfrm>
            <a:off x="3657600" y="71562"/>
            <a:ext cx="5263762" cy="560821"/>
          </a:xfrm>
        </p:spPr>
        <p:txBody>
          <a:bodyPr/>
          <a:lstStyle>
            <a:lvl1pPr>
              <a:defRPr>
                <a:solidFill>
                  <a:srgbClr val="002060"/>
                </a:solidFill>
              </a:defRPr>
            </a:lvl1pPr>
          </a:lstStyle>
          <a:p>
            <a:r>
              <a:rPr lang="en-US"/>
              <a:t>Click to edit Master title style</a:t>
            </a:r>
            <a:endParaRPr lang="en-GB"/>
          </a:p>
        </p:txBody>
      </p:sp>
      <p:sp>
        <p:nvSpPr>
          <p:cNvPr id="3" name="Date Placeholder 2">
            <a:extLst>
              <a:ext uri="{FF2B5EF4-FFF2-40B4-BE49-F238E27FC236}">
                <a16:creationId xmlns:a16="http://schemas.microsoft.com/office/drawing/2014/main" id="{D25707D1-9D9E-35E8-FDCF-3E3AD0BE43F9}"/>
              </a:ext>
            </a:extLst>
          </p:cNvPr>
          <p:cNvSpPr>
            <a:spLocks noGrp="1"/>
          </p:cNvSpPr>
          <p:nvPr>
            <p:ph type="dt" sz="half" idx="10"/>
          </p:nvPr>
        </p:nvSpPr>
        <p:spPr/>
        <p:txBody>
          <a:bodyPr/>
          <a:lstStyle/>
          <a:p>
            <a:fld id="{30634F7F-1BA2-4ACC-B9B3-8B3DEBB4A009}" type="datetime1">
              <a:rPr lang="en-US" smtClean="0"/>
              <a:t>11/29/2024</a:t>
            </a:fld>
            <a:endParaRPr lang="en-US"/>
          </a:p>
        </p:txBody>
      </p:sp>
      <p:sp>
        <p:nvSpPr>
          <p:cNvPr id="4" name="Footer Placeholder 3">
            <a:extLst>
              <a:ext uri="{FF2B5EF4-FFF2-40B4-BE49-F238E27FC236}">
                <a16:creationId xmlns:a16="http://schemas.microsoft.com/office/drawing/2014/main" id="{C4062CF8-B466-B12F-F6C6-02116B10AF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53D4B51-3577-807F-958D-E6DDE7B12FCE}"/>
              </a:ext>
            </a:extLst>
          </p:cNvPr>
          <p:cNvSpPr>
            <a:spLocks noGrp="1"/>
          </p:cNvSpPr>
          <p:nvPr>
            <p:ph type="sldNum" sz="quarter" idx="12"/>
          </p:nvPr>
        </p:nvSpPr>
        <p:spPr/>
        <p:txBody>
          <a:bodyPr/>
          <a:lstStyle/>
          <a:p>
            <a:fld id="{B6F15528-21DE-4FAA-801E-634DDDAF4B2B}" type="slidenum">
              <a:rPr lang="en-US" smtClean="0"/>
              <a:pPr/>
              <a:t>‹#›</a:t>
            </a:fld>
            <a:endParaRPr lang="en-US"/>
          </a:p>
        </p:txBody>
      </p:sp>
      <p:sp>
        <p:nvSpPr>
          <p:cNvPr id="7" name="Content Placeholder 2">
            <a:extLst>
              <a:ext uri="{FF2B5EF4-FFF2-40B4-BE49-F238E27FC236}">
                <a16:creationId xmlns:a16="http://schemas.microsoft.com/office/drawing/2014/main" id="{E5204753-D591-A5FB-03B1-FE0CF1990DA8}"/>
              </a:ext>
            </a:extLst>
          </p:cNvPr>
          <p:cNvSpPr>
            <a:spLocks noGrp="1"/>
          </p:cNvSpPr>
          <p:nvPr>
            <p:ph idx="1"/>
          </p:nvPr>
        </p:nvSpPr>
        <p:spPr>
          <a:xfrm>
            <a:off x="3657600" y="1081379"/>
            <a:ext cx="4857750" cy="50955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08853620"/>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1_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21025288"/>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2_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36248999"/>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3" name="Picture 12" descr="A black and blue screen&#10;&#10;Description automatically generated">
            <a:extLst>
              <a:ext uri="{FF2B5EF4-FFF2-40B4-BE49-F238E27FC236}">
                <a16:creationId xmlns:a16="http://schemas.microsoft.com/office/drawing/2014/main" id="{B7234041-91F2-C943-27AB-0D5BBE927323}"/>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7" name="Rectangle 6">
            <a:extLst>
              <a:ext uri="{FF2B5EF4-FFF2-40B4-BE49-F238E27FC236}">
                <a16:creationId xmlns:a16="http://schemas.microsoft.com/office/drawing/2014/main" id="{D5B8DD78-B698-16E9-DC12-508FF0697A49}"/>
              </a:ext>
            </a:extLst>
          </p:cNvPr>
          <p:cNvSpPr/>
          <p:nvPr/>
        </p:nvSpPr>
        <p:spPr>
          <a:xfrm>
            <a:off x="0" y="9852"/>
            <a:ext cx="9144000" cy="622530"/>
          </a:xfrm>
          <a:prstGeom prst="rect">
            <a:avLst/>
          </a:prstGeom>
          <a:solidFill>
            <a:srgbClr val="00336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71562"/>
            <a:ext cx="8058150" cy="5608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081379"/>
            <a:ext cx="8058150" cy="509558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491520"/>
            <a:ext cx="2057400" cy="365125"/>
          </a:xfrm>
          <a:prstGeom prst="rect">
            <a:avLst/>
          </a:prstGeom>
        </p:spPr>
        <p:txBody>
          <a:bodyPr vert="horz" lIns="91440" tIns="45720" rIns="91440" bIns="45720" rtlCol="0" anchor="ctr"/>
          <a:lstStyle>
            <a:lvl1pPr algn="l">
              <a:defRPr sz="1200">
                <a:solidFill>
                  <a:schemeClr val="tx1">
                    <a:tint val="75000"/>
                  </a:schemeClr>
                </a:solidFill>
                <a:latin typeface="Lato" panose="020F0502020204030203" pitchFamily="34" charset="0"/>
                <a:ea typeface="Lato" panose="020F0502020204030203" pitchFamily="34" charset="0"/>
                <a:cs typeface="Lato" panose="020F0502020204030203" pitchFamily="34" charset="0"/>
              </a:defRPr>
            </a:lvl1pPr>
          </a:lstStyle>
          <a:p>
            <a:fld id="{30634F7F-1BA2-4ACC-B9B3-8B3DEBB4A009}" type="datetime1">
              <a:rPr lang="en-US" smtClean="0"/>
              <a:t>11/29/2024</a:t>
            </a:fld>
            <a:endParaRPr lang="en-US"/>
          </a:p>
        </p:txBody>
      </p:sp>
      <p:sp>
        <p:nvSpPr>
          <p:cNvPr id="5" name="Footer Placeholder 4"/>
          <p:cNvSpPr>
            <a:spLocks noGrp="1"/>
          </p:cNvSpPr>
          <p:nvPr>
            <p:ph type="ftr" sz="quarter" idx="3"/>
          </p:nvPr>
        </p:nvSpPr>
        <p:spPr>
          <a:xfrm>
            <a:off x="3028950" y="6499471"/>
            <a:ext cx="3086100" cy="365125"/>
          </a:xfrm>
          <a:prstGeom prst="rect">
            <a:avLst/>
          </a:prstGeom>
        </p:spPr>
        <p:txBody>
          <a:bodyPr vert="horz" lIns="91440" tIns="45720" rIns="91440" bIns="45720" rtlCol="0" anchor="ctr"/>
          <a:lstStyle>
            <a:lvl1pPr algn="ctr">
              <a:defRPr sz="1200">
                <a:solidFill>
                  <a:schemeClr val="tx1">
                    <a:tint val="75000"/>
                  </a:schemeClr>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6" name="Slide Number Placeholder 5"/>
          <p:cNvSpPr>
            <a:spLocks noGrp="1"/>
          </p:cNvSpPr>
          <p:nvPr>
            <p:ph type="sldNum" sz="quarter" idx="4"/>
          </p:nvPr>
        </p:nvSpPr>
        <p:spPr>
          <a:xfrm>
            <a:off x="6457950" y="6491518"/>
            <a:ext cx="2057400" cy="365125"/>
          </a:xfrm>
          <a:prstGeom prst="rect">
            <a:avLst/>
          </a:prstGeom>
        </p:spPr>
        <p:txBody>
          <a:bodyPr vert="horz" lIns="91440" tIns="45720" rIns="91440" bIns="45720" rtlCol="0" anchor="ctr"/>
          <a:lstStyle>
            <a:lvl1pPr algn="r">
              <a:defRPr sz="1200" b="1">
                <a:solidFill>
                  <a:srgbClr val="002060"/>
                </a:solidFill>
                <a:latin typeface="Lato" panose="020F0502020204030203" pitchFamily="34" charset="0"/>
                <a:ea typeface="Lato" panose="020F0502020204030203" pitchFamily="34" charset="0"/>
                <a:cs typeface="Lato" panose="020F0502020204030203" pitchFamily="34" charset="0"/>
              </a:defRPr>
            </a:lvl1pPr>
          </a:lstStyle>
          <a:p>
            <a:fld id="{B6F15528-21DE-4FAA-801E-634DDDAF4B2B}" type="slidenum">
              <a:rPr lang="en-US" smtClean="0"/>
              <a:pPr/>
              <a:t>‹#›</a:t>
            </a:fld>
            <a:endParaRPr lang="en-US"/>
          </a:p>
        </p:txBody>
      </p:sp>
      <p:cxnSp>
        <p:nvCxnSpPr>
          <p:cNvPr id="8" name="Straight Connector 7">
            <a:extLst>
              <a:ext uri="{FF2B5EF4-FFF2-40B4-BE49-F238E27FC236}">
                <a16:creationId xmlns:a16="http://schemas.microsoft.com/office/drawing/2014/main" id="{5F1CF223-1BB8-ABED-B352-F11BFF182212}"/>
              </a:ext>
            </a:extLst>
          </p:cNvPr>
          <p:cNvCxnSpPr>
            <a:cxnSpLocks/>
          </p:cNvCxnSpPr>
          <p:nvPr/>
        </p:nvCxnSpPr>
        <p:spPr>
          <a:xfrm>
            <a:off x="-9525" y="784186"/>
            <a:ext cx="9148759" cy="0"/>
          </a:xfrm>
          <a:prstGeom prst="line">
            <a:avLst/>
          </a:prstGeom>
          <a:ln w="44450">
            <a:solidFill>
              <a:srgbClr val="C02034"/>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C72B8C83-0055-42B7-ED25-569DD3267D1A}"/>
              </a:ext>
            </a:extLst>
          </p:cNvPr>
          <p:cNvCxnSpPr>
            <a:cxnSpLocks/>
          </p:cNvCxnSpPr>
          <p:nvPr/>
        </p:nvCxnSpPr>
        <p:spPr>
          <a:xfrm flipV="1">
            <a:off x="3359150" y="6438092"/>
            <a:ext cx="5549773" cy="765"/>
          </a:xfrm>
          <a:prstGeom prst="line">
            <a:avLst/>
          </a:prstGeom>
          <a:ln w="19050">
            <a:solidFill>
              <a:srgbClr val="C0203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1918678"/>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Lst>
  <p:hf hdr="0" ftr="0" dt="0"/>
  <p:txStyles>
    <p:titleStyle>
      <a:lvl1pPr algn="l" defTabSz="914400" rtl="0" eaLnBrk="1" latinLnBrk="0" hangingPunct="1">
        <a:lnSpc>
          <a:spcPct val="90000"/>
        </a:lnSpc>
        <a:spcBef>
          <a:spcPct val="0"/>
        </a:spcBef>
        <a:buNone/>
        <a:defRPr sz="3200" b="1" kern="1200">
          <a:solidFill>
            <a:schemeClr val="bg1"/>
          </a:solidFill>
          <a:latin typeface="Lato" panose="020F0502020204030203" pitchFamily="34" charset="0"/>
          <a:ea typeface="Lato" panose="020F0502020204030203" pitchFamily="34" charset="0"/>
          <a:cs typeface="Lato" panose="020F0502020204030203"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ato" panose="020F0502020204030203" pitchFamily="34" charset="0"/>
          <a:ea typeface="Lato" panose="020F0502020204030203" pitchFamily="34" charset="0"/>
          <a:cs typeface="Lato" panose="020F0502020204030203"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ato" panose="020F0502020204030203" pitchFamily="34" charset="0"/>
          <a:ea typeface="Lato" panose="020F0502020204030203" pitchFamily="34" charset="0"/>
          <a:cs typeface="Lato" panose="020F0502020204030203"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wmf"/><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54.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wmf"/><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7" Type="http://schemas.openxmlformats.org/officeDocument/2006/relationships/image" Target="../media/image11.png"/><Relationship Id="rId2" Type="http://schemas.openxmlformats.org/officeDocument/2006/relationships/image" Target="../media/image6.jp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4.png"/><Relationship Id="rId2" Type="http://schemas.openxmlformats.org/officeDocument/2006/relationships/image" Target="../media/image7.jp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8077200" cy="1927225"/>
          </a:xfrm>
        </p:spPr>
        <p:txBody>
          <a:bodyPr/>
          <a:lstStyle/>
          <a:p>
            <a:pPr algn="l"/>
            <a:r>
              <a:rPr lang="en-GB" sz="3200" err="1"/>
              <a:t>Bài</a:t>
            </a:r>
            <a:r>
              <a:rPr lang="en-GB" sz="3200"/>
              <a:t> 4.</a:t>
            </a:r>
            <a:br>
              <a:rPr lang="en-GB" sz="3600"/>
            </a:br>
            <a:r>
              <a:rPr lang="en-GB" sz="4000"/>
              <a:t>Quản lý và phân phối khóa</a:t>
            </a:r>
            <a:endParaRPr lang="en-GB" sz="3600"/>
          </a:p>
        </p:txBody>
      </p:sp>
      <p:sp>
        <p:nvSpPr>
          <p:cNvPr id="4" name="Slide Number Placeholder 3"/>
          <p:cNvSpPr>
            <a:spLocks noGrp="1"/>
          </p:cNvSpPr>
          <p:nvPr>
            <p:ph type="sldNum" sz="quarter" idx="12"/>
          </p:nvPr>
        </p:nvSpPr>
        <p:spPr/>
        <p:txBody>
          <a:bodyPr/>
          <a:lstStyle/>
          <a:p>
            <a:fld id="{B6F15528-21DE-4FAA-801E-634DDDAF4B2B}" type="slidenum">
              <a:rPr lang="en-US" smtClean="0"/>
              <a:pPr/>
              <a:t>1</a:t>
            </a:fld>
            <a:endParaRPr lang="en-US"/>
          </a:p>
        </p:txBody>
      </p:sp>
      <p:sp>
        <p:nvSpPr>
          <p:cNvPr id="6" name="Subtitle 5">
            <a:extLst>
              <a:ext uri="{FF2B5EF4-FFF2-40B4-BE49-F238E27FC236}">
                <a16:creationId xmlns:a16="http://schemas.microsoft.com/office/drawing/2014/main" id="{9F782477-CDCC-C6D5-40DA-03D596B4EA7B}"/>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17210292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Giao thức sử dụng trọng tài</a:t>
            </a:r>
          </a:p>
        </p:txBody>
      </p:sp>
      <p:sp>
        <p:nvSpPr>
          <p:cNvPr id="3" name="Content Placeholder 2"/>
          <p:cNvSpPr>
            <a:spLocks noGrp="1"/>
          </p:cNvSpPr>
          <p:nvPr>
            <p:ph idx="1"/>
          </p:nvPr>
        </p:nvSpPr>
        <p:spPr/>
        <p:txBody>
          <a:bodyPr/>
          <a:lstStyle/>
          <a:p>
            <a:r>
              <a:rPr lang="en-GB"/>
              <a:t>Khi 2 bên đã không tin tưởng nhau, có thể đặt niềm tin vào bên thứ 3 không?</a:t>
            </a:r>
          </a:p>
          <a:p>
            <a:r>
              <a:rPr lang="en-GB"/>
              <a:t>Tăng chi phí</a:t>
            </a:r>
          </a:p>
          <a:p>
            <a:r>
              <a:rPr lang="en-GB"/>
              <a:t>Tăng trễ</a:t>
            </a:r>
          </a:p>
          <a:p>
            <a:r>
              <a:rPr lang="en-GB"/>
              <a:t>Trọng tài trở thành “cổ chai” trong hệ thống</a:t>
            </a:r>
          </a:p>
          <a:p>
            <a:r>
              <a:rPr lang="en-GB"/>
              <a:t>Trọng tài bị tấn công</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3165010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85800"/>
          </a:xfrm>
        </p:spPr>
        <p:txBody>
          <a:bodyPr>
            <a:noAutofit/>
          </a:bodyPr>
          <a:lstStyle/>
          <a:p>
            <a:r>
              <a:rPr lang="en-GB" sz="2800"/>
              <a:t>Giao thức có người phân xử(</a:t>
            </a:r>
            <a:r>
              <a:rPr lang="en-GB" sz="2800" i="1"/>
              <a:t>Adjudicated Protocols)</a:t>
            </a:r>
            <a:endParaRPr lang="en-GB" sz="2800"/>
          </a:p>
        </p:txBody>
      </p:sp>
      <p:sp>
        <p:nvSpPr>
          <p:cNvPr id="3" name="Content Placeholder 2"/>
          <p:cNvSpPr>
            <a:spLocks noGrp="1"/>
          </p:cNvSpPr>
          <p:nvPr>
            <p:ph idx="1"/>
          </p:nvPr>
        </p:nvSpPr>
        <p:spPr>
          <a:xfrm>
            <a:off x="457200" y="1066800"/>
            <a:ext cx="8229600" cy="5410200"/>
          </a:xfrm>
        </p:spPr>
        <p:txBody>
          <a:bodyPr>
            <a:normAutofit/>
          </a:bodyPr>
          <a:lstStyle/>
          <a:p>
            <a:r>
              <a:rPr lang="en-GB" sz="2400"/>
              <a:t>Chia giao thức có trọng tài thành 2 giao thức:</a:t>
            </a:r>
          </a:p>
          <a:p>
            <a:pPr lvl="1"/>
            <a:r>
              <a:rPr lang="en-GB" sz="2000"/>
              <a:t>Giao thức không cần đến trọng tài, có thể thực hiện bất kỳ khi nào 2 bên muốn</a:t>
            </a:r>
          </a:p>
          <a:p>
            <a:pPr lvl="1"/>
            <a:r>
              <a:rPr lang="en-GB" sz="2000"/>
              <a:t>Giao thức cần người phân xử: chỉ sử dụng khi có tranh chấp</a:t>
            </a:r>
          </a:p>
          <a:p>
            <a:r>
              <a:rPr lang="en-GB" sz="2400"/>
              <a:t>Hãy xem xét lại giao dịch trong ví dụ trên với giải pháp mới này!</a:t>
            </a:r>
          </a:p>
          <a:p>
            <a:pPr marL="0" indent="0">
              <a:buNone/>
            </a:pPr>
            <a:r>
              <a:rPr lang="en-GB" sz="2400"/>
              <a:t>(1) Alice và Bob thỏa thuận h</a:t>
            </a:r>
            <a:r>
              <a:rPr lang="en-US" sz="2400"/>
              <a:t>ợp đồng</a:t>
            </a:r>
          </a:p>
          <a:p>
            <a:pPr marL="0" indent="0">
              <a:buNone/>
            </a:pPr>
            <a:r>
              <a:rPr lang="en-GB" sz="2400"/>
              <a:t>(2) Hai bên cùng ký xác th</a:t>
            </a:r>
            <a:r>
              <a:rPr lang="en-US" sz="2400"/>
              <a:t>ực vào hợp đồng</a:t>
            </a:r>
          </a:p>
          <a:p>
            <a:pPr marL="0" indent="0">
              <a:buNone/>
            </a:pPr>
            <a:r>
              <a:rPr lang="en-US" sz="2400"/>
              <a:t>(3) Thực hiện giao dịch</a:t>
            </a:r>
          </a:p>
          <a:p>
            <a:pPr marL="0" indent="0">
              <a:buNone/>
            </a:pPr>
            <a:r>
              <a:rPr lang="en-US" sz="2400"/>
              <a:t>Nếu có tranh chấp:</a:t>
            </a:r>
          </a:p>
          <a:p>
            <a:pPr marL="0" indent="0">
              <a:buNone/>
            </a:pPr>
            <a:r>
              <a:rPr lang="en-GB" sz="2400"/>
              <a:t>(4) Alice trình bằng ch</a:t>
            </a:r>
            <a:r>
              <a:rPr lang="en-US" sz="2400"/>
              <a:t>ứng cho ng</a:t>
            </a:r>
            <a:r>
              <a:rPr lang="vi-VN" sz="2400"/>
              <a:t>ư</a:t>
            </a:r>
            <a:r>
              <a:rPr lang="en-US" sz="2400"/>
              <a:t>ời phán xử</a:t>
            </a:r>
          </a:p>
          <a:p>
            <a:pPr marL="0" indent="0">
              <a:buNone/>
            </a:pPr>
            <a:r>
              <a:rPr lang="en-US" sz="2400"/>
              <a:t>(5) Bob trình bằng chứng cho ng</a:t>
            </a:r>
            <a:r>
              <a:rPr lang="vi-VN" sz="2400"/>
              <a:t>ư</a:t>
            </a:r>
            <a:r>
              <a:rPr lang="en-US" sz="2400"/>
              <a:t>ời phán xử</a:t>
            </a:r>
            <a:endParaRPr lang="en-GB" sz="2400"/>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1898117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GB" sz="2800"/>
              <a:t>Giao thức tự phân xử(</a:t>
            </a:r>
            <a:r>
              <a:rPr lang="en-GB" sz="2800" i="1"/>
              <a:t>Self-Enforcing Protocols</a:t>
            </a:r>
            <a:r>
              <a:rPr lang="en-GB" sz="2800"/>
              <a:t>)</a:t>
            </a:r>
          </a:p>
        </p:txBody>
      </p:sp>
      <p:sp>
        <p:nvSpPr>
          <p:cNvPr id="3" name="Content Placeholder 2"/>
          <p:cNvSpPr>
            <a:spLocks noGrp="1"/>
          </p:cNvSpPr>
          <p:nvPr>
            <p:ph idx="1"/>
          </p:nvPr>
        </p:nvSpPr>
        <p:spPr/>
        <p:txBody>
          <a:bodyPr/>
          <a:lstStyle/>
          <a:p>
            <a:r>
              <a:rPr lang="en-GB"/>
              <a:t>Không cần đến bên thứ 3</a:t>
            </a:r>
          </a:p>
          <a:p>
            <a:r>
              <a:rPr lang="en-GB"/>
              <a:t>Giao thức có cơ chế để một bên có thể phát hiện sự gian lận của bên còn lại</a:t>
            </a:r>
          </a:p>
          <a:p>
            <a:r>
              <a:rPr lang="en-GB"/>
              <a:t>Thông thường giao thức là rất phức tạp</a:t>
            </a:r>
          </a:p>
          <a:p>
            <a:pPr lvl="1"/>
            <a:r>
              <a:rPr lang="en-GB"/>
              <a:t>Ví dụ: Các giao thức trong mạng Bitcoin</a:t>
            </a:r>
          </a:p>
          <a:p>
            <a:r>
              <a:rPr lang="en-GB"/>
              <a:t>Không phải tình huống nào cũng có thể tìm ra giao thức như vậy</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7074308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a:t>Các dạng tấn công vào giao thức mật mã</a:t>
            </a:r>
          </a:p>
        </p:txBody>
      </p:sp>
      <p:sp>
        <p:nvSpPr>
          <p:cNvPr id="3" name="Content Placeholder 2"/>
          <p:cNvSpPr>
            <a:spLocks noGrp="1"/>
          </p:cNvSpPr>
          <p:nvPr>
            <p:ph idx="1"/>
          </p:nvPr>
        </p:nvSpPr>
        <p:spPr/>
        <p:txBody>
          <a:bodyPr/>
          <a:lstStyle/>
          <a:p>
            <a:r>
              <a:rPr lang="en-GB"/>
              <a:t>Có thể lợi dụng các điểm yếu trong:</a:t>
            </a:r>
          </a:p>
          <a:p>
            <a:pPr lvl="1"/>
            <a:r>
              <a:rPr lang="en-GB"/>
              <a:t>Hệ mật mã</a:t>
            </a:r>
          </a:p>
          <a:p>
            <a:pPr lvl="1"/>
            <a:r>
              <a:rPr lang="en-GB"/>
              <a:t>Các bước thực hiện</a:t>
            </a:r>
          </a:p>
          <a:p>
            <a:r>
              <a:rPr lang="en-GB"/>
              <a:t>Tấn công thụ động: nghe trộm</a:t>
            </a:r>
          </a:p>
          <a:p>
            <a:r>
              <a:rPr lang="en-GB"/>
              <a:t>Tấn công chủ động: can thiệp vào giao thức</a:t>
            </a:r>
          </a:p>
          <a:p>
            <a:pPr lvl="1"/>
            <a:r>
              <a:rPr lang="en-GB"/>
              <a:t>Chèn thông điệp</a:t>
            </a:r>
          </a:p>
          <a:p>
            <a:pPr lvl="1"/>
            <a:r>
              <a:rPr lang="en-GB"/>
              <a:t>Thay thế thông điệp</a:t>
            </a:r>
          </a:p>
          <a:p>
            <a:pPr lvl="1"/>
            <a:r>
              <a:rPr lang="en-GB"/>
              <a:t>Sử dụng lại thông điệp</a:t>
            </a:r>
          </a:p>
          <a:p>
            <a:pPr lvl="1"/>
            <a:r>
              <a:rPr lang="en-GB"/>
              <a:t>Giả mạo một trong các bên</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18909738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8077200" cy="1927225"/>
          </a:xfrm>
        </p:spPr>
        <p:txBody>
          <a:bodyPr>
            <a:normAutofit/>
          </a:bodyPr>
          <a:lstStyle/>
          <a:p>
            <a:pPr algn="l"/>
            <a:r>
              <a:rPr lang="en-GB" sz="3200"/>
              <a:t>2. Các giao thức phân phối khóa bí mật</a:t>
            </a:r>
            <a:endParaRPr lang="en-GB" sz="3600"/>
          </a:p>
        </p:txBody>
      </p:sp>
      <p:sp>
        <p:nvSpPr>
          <p:cNvPr id="3" name="Subtitle 2"/>
          <p:cNvSpPr>
            <a:spLocks noGrp="1"/>
          </p:cNvSpPr>
          <p:nvPr>
            <p:ph type="subTitle" idx="1"/>
          </p:nvPr>
        </p:nvSpPr>
        <p:spPr/>
        <p:txBody>
          <a:bodyPr/>
          <a:lstStyle/>
          <a:p>
            <a:endParaRPr lang="en-GB"/>
          </a:p>
        </p:txBody>
      </p:sp>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33151687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60399"/>
          </a:xfrm>
        </p:spPr>
        <p:txBody>
          <a:bodyPr>
            <a:normAutofit fontScale="90000"/>
          </a:bodyPr>
          <a:lstStyle/>
          <a:p>
            <a:r>
              <a:rPr lang="en-GB"/>
              <a:t>Hãy xem lại sơ đồ bảo mật sử dụng mật mã KĐX</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a:p>
        </p:txBody>
      </p:sp>
      <p:grpSp>
        <p:nvGrpSpPr>
          <p:cNvPr id="5" name="Group 4"/>
          <p:cNvGrpSpPr/>
          <p:nvPr/>
        </p:nvGrpSpPr>
        <p:grpSpPr>
          <a:xfrm>
            <a:off x="381000" y="2176284"/>
            <a:ext cx="609600" cy="965200"/>
            <a:chOff x="5867400" y="2438400"/>
            <a:chExt cx="914400" cy="1447800"/>
          </a:xfrm>
        </p:grpSpPr>
        <p:sp>
          <p:nvSpPr>
            <p:cNvPr id="6" name="Trapezoid 5"/>
            <p:cNvSpPr/>
            <p:nvPr/>
          </p:nvSpPr>
          <p:spPr>
            <a:xfrm>
              <a:off x="5867400" y="2895600"/>
              <a:ext cx="914400" cy="990600"/>
            </a:xfrm>
            <a:prstGeom prst="trapezoid">
              <a:avLst>
                <a:gd name="adj" fmla="val 37121"/>
              </a:avLst>
            </a:prstGeom>
            <a:gradFill flip="none" rotWithShape="1">
              <a:gsLst>
                <a:gs pos="55000">
                  <a:srgbClr val="61CA90"/>
                </a:gs>
                <a:gs pos="22000">
                  <a:srgbClr val="00B050"/>
                </a:gs>
                <a:gs pos="100000">
                  <a:srgbClr val="3BFF94"/>
                </a:gs>
              </a:gsLst>
              <a:lin ang="162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 6"/>
            <p:cNvSpPr/>
            <p:nvPr/>
          </p:nvSpPr>
          <p:spPr>
            <a:xfrm>
              <a:off x="6057900" y="2438400"/>
              <a:ext cx="533400" cy="640080"/>
            </a:xfrm>
            <a:prstGeom prst="ellipse">
              <a:avLst/>
            </a:prstGeom>
            <a:gradFill flip="none" rotWithShape="1">
              <a:gsLst>
                <a:gs pos="55000">
                  <a:srgbClr val="61CA90"/>
                </a:gs>
                <a:gs pos="22000">
                  <a:srgbClr val="00B050"/>
                </a:gs>
                <a:gs pos="100000">
                  <a:srgbClr val="71FFB1"/>
                </a:gs>
              </a:gsLst>
              <a:lin ang="54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8" name="Rectangle 7"/>
          <p:cNvSpPr/>
          <p:nvPr/>
        </p:nvSpPr>
        <p:spPr>
          <a:xfrm>
            <a:off x="1891146" y="2470924"/>
            <a:ext cx="1524000" cy="680720"/>
          </a:xfrm>
          <a:prstGeom prst="rect">
            <a:avLst/>
          </a:prstGeom>
          <a:solidFill>
            <a:schemeClr val="tx1">
              <a:lumMod val="25000"/>
              <a:lumOff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a:solidFill>
                  <a:schemeClr val="tx1"/>
                </a:solidFill>
              </a:rPr>
              <a:t>Mã hóa</a:t>
            </a:r>
          </a:p>
        </p:txBody>
      </p:sp>
      <p:sp>
        <p:nvSpPr>
          <p:cNvPr id="9" name="Rectangle 8"/>
          <p:cNvSpPr/>
          <p:nvPr/>
        </p:nvSpPr>
        <p:spPr>
          <a:xfrm>
            <a:off x="5929746" y="2481084"/>
            <a:ext cx="1524000" cy="680720"/>
          </a:xfrm>
          <a:prstGeom prst="rect">
            <a:avLst/>
          </a:prstGeom>
          <a:solidFill>
            <a:schemeClr val="tx1">
              <a:lumMod val="25000"/>
              <a:lumOff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a:solidFill>
                  <a:schemeClr val="tx1"/>
                </a:solidFill>
              </a:rPr>
              <a:t>Giải mã</a:t>
            </a:r>
          </a:p>
        </p:txBody>
      </p:sp>
      <p:grpSp>
        <p:nvGrpSpPr>
          <p:cNvPr id="10" name="Group 9"/>
          <p:cNvGrpSpPr/>
          <p:nvPr/>
        </p:nvGrpSpPr>
        <p:grpSpPr>
          <a:xfrm>
            <a:off x="8194962" y="2186444"/>
            <a:ext cx="609600" cy="965200"/>
            <a:chOff x="5867400" y="2438400"/>
            <a:chExt cx="914400" cy="1447800"/>
          </a:xfrm>
        </p:grpSpPr>
        <p:sp>
          <p:nvSpPr>
            <p:cNvPr id="11" name="Trapezoid 10"/>
            <p:cNvSpPr/>
            <p:nvPr/>
          </p:nvSpPr>
          <p:spPr>
            <a:xfrm>
              <a:off x="5867400" y="2895600"/>
              <a:ext cx="914400" cy="990600"/>
            </a:xfrm>
            <a:prstGeom prst="trapezoid">
              <a:avLst>
                <a:gd name="adj" fmla="val 37121"/>
              </a:avLst>
            </a:prstGeom>
            <a:gradFill flip="none" rotWithShape="1">
              <a:gsLst>
                <a:gs pos="55000">
                  <a:srgbClr val="61CA90"/>
                </a:gs>
                <a:gs pos="22000">
                  <a:srgbClr val="00B050"/>
                </a:gs>
                <a:gs pos="100000">
                  <a:srgbClr val="3BFF94"/>
                </a:gs>
              </a:gsLst>
              <a:lin ang="162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l 11"/>
            <p:cNvSpPr/>
            <p:nvPr/>
          </p:nvSpPr>
          <p:spPr>
            <a:xfrm>
              <a:off x="6057900" y="2438400"/>
              <a:ext cx="533400" cy="640080"/>
            </a:xfrm>
            <a:prstGeom prst="ellipse">
              <a:avLst/>
            </a:prstGeom>
            <a:gradFill flip="none" rotWithShape="1">
              <a:gsLst>
                <a:gs pos="55000">
                  <a:srgbClr val="61CA90"/>
                </a:gs>
                <a:gs pos="22000">
                  <a:srgbClr val="00B050"/>
                </a:gs>
                <a:gs pos="100000">
                  <a:srgbClr val="71FFB1"/>
                </a:gs>
              </a:gsLst>
              <a:lin ang="54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3" name="Can 12"/>
          <p:cNvSpPr/>
          <p:nvPr/>
        </p:nvSpPr>
        <p:spPr>
          <a:xfrm rot="16200000">
            <a:off x="4513197" y="1624465"/>
            <a:ext cx="453027" cy="5275674"/>
          </a:xfrm>
          <a:prstGeom prst="can">
            <a:avLst/>
          </a:prstGeom>
          <a:solidFill>
            <a:schemeClr val="tx2">
              <a:lumMod val="40000"/>
              <a:lumOff val="6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GB" b="1">
                <a:solidFill>
                  <a:schemeClr val="tx1"/>
                </a:solidFill>
              </a:rPr>
              <a:t>Kênh truyền</a:t>
            </a:r>
          </a:p>
        </p:txBody>
      </p:sp>
      <p:cxnSp>
        <p:nvCxnSpPr>
          <p:cNvPr id="14" name="Straight Arrow Connector 13"/>
          <p:cNvCxnSpPr>
            <a:stCxn id="6" idx="3"/>
            <a:endCxn id="8" idx="1"/>
          </p:cNvCxnSpPr>
          <p:nvPr/>
        </p:nvCxnSpPr>
        <p:spPr>
          <a:xfrm>
            <a:off x="877455" y="2811284"/>
            <a:ext cx="1013691" cy="0"/>
          </a:xfrm>
          <a:prstGeom prst="straightConnector1">
            <a:avLst/>
          </a:prstGeom>
          <a:ln w="38100">
            <a:solidFill>
              <a:srgbClr val="00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8" idx="2"/>
          </p:cNvCxnSpPr>
          <p:nvPr/>
        </p:nvCxnSpPr>
        <p:spPr>
          <a:xfrm>
            <a:off x="2653146" y="3151644"/>
            <a:ext cx="0" cy="899160"/>
          </a:xfrm>
          <a:prstGeom prst="straightConnector1">
            <a:avLst/>
          </a:prstGeom>
          <a:ln w="38100">
            <a:solidFill>
              <a:srgbClr val="00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endCxn id="9" idx="2"/>
          </p:cNvCxnSpPr>
          <p:nvPr/>
        </p:nvCxnSpPr>
        <p:spPr>
          <a:xfrm flipV="1">
            <a:off x="6691746" y="3161804"/>
            <a:ext cx="0" cy="873984"/>
          </a:xfrm>
          <a:prstGeom prst="straightConnector1">
            <a:avLst/>
          </a:prstGeom>
          <a:ln w="38100">
            <a:solidFill>
              <a:srgbClr val="000000"/>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3" idx="2"/>
            <a:endCxn id="19" idx="0"/>
          </p:cNvCxnSpPr>
          <p:nvPr/>
        </p:nvCxnSpPr>
        <p:spPr>
          <a:xfrm flipH="1">
            <a:off x="4739710" y="4488816"/>
            <a:ext cx="1" cy="873955"/>
          </a:xfrm>
          <a:prstGeom prst="straightConnector1">
            <a:avLst/>
          </a:prstGeom>
          <a:ln w="38100">
            <a:solidFill>
              <a:srgbClr val="00000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9" idx="3"/>
            <a:endCxn id="11" idx="1"/>
          </p:cNvCxnSpPr>
          <p:nvPr/>
        </p:nvCxnSpPr>
        <p:spPr>
          <a:xfrm>
            <a:off x="7453746" y="2821444"/>
            <a:ext cx="854361" cy="0"/>
          </a:xfrm>
          <a:prstGeom prst="straightConnector1">
            <a:avLst/>
          </a:prstGeom>
          <a:ln w="38100">
            <a:solidFill>
              <a:srgbClr val="000000"/>
            </a:solidFill>
            <a:tailEnd type="arrow"/>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3977710" y="5362771"/>
            <a:ext cx="1524000" cy="680720"/>
          </a:xfrm>
          <a:prstGeom prst="rect">
            <a:avLst/>
          </a:prstGeom>
          <a:solidFill>
            <a:schemeClr val="tx1">
              <a:lumMod val="25000"/>
              <a:lumOff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a:solidFill>
                  <a:schemeClr val="tx1"/>
                </a:solidFill>
              </a:rPr>
              <a:t>Thám mã</a:t>
            </a:r>
          </a:p>
        </p:txBody>
      </p:sp>
      <p:sp>
        <p:nvSpPr>
          <p:cNvPr id="20" name="TextBox 19"/>
          <p:cNvSpPr txBox="1"/>
          <p:nvPr/>
        </p:nvSpPr>
        <p:spPr>
          <a:xfrm>
            <a:off x="1117600" y="2260411"/>
            <a:ext cx="533400" cy="461665"/>
          </a:xfrm>
          <a:prstGeom prst="rect">
            <a:avLst/>
          </a:prstGeom>
          <a:noFill/>
        </p:spPr>
        <p:txBody>
          <a:bodyPr wrap="square" rtlCol="0">
            <a:spAutoFit/>
          </a:bodyPr>
          <a:lstStyle/>
          <a:p>
            <a:r>
              <a:rPr lang="en-GB" sz="2400" b="1">
                <a:solidFill>
                  <a:srgbClr val="000000"/>
                </a:solidFill>
              </a:rPr>
              <a:t>M</a:t>
            </a:r>
          </a:p>
        </p:txBody>
      </p:sp>
      <p:sp>
        <p:nvSpPr>
          <p:cNvPr id="21" name="TextBox 20"/>
          <p:cNvSpPr txBox="1"/>
          <p:nvPr/>
        </p:nvSpPr>
        <p:spPr>
          <a:xfrm>
            <a:off x="2043546" y="1724779"/>
            <a:ext cx="766619" cy="461665"/>
          </a:xfrm>
          <a:prstGeom prst="rect">
            <a:avLst/>
          </a:prstGeom>
          <a:noFill/>
        </p:spPr>
        <p:txBody>
          <a:bodyPr wrap="square" rtlCol="0">
            <a:spAutoFit/>
          </a:bodyPr>
          <a:lstStyle/>
          <a:p>
            <a:r>
              <a:rPr lang="en-GB" sz="2400" b="1">
                <a:solidFill>
                  <a:srgbClr val="000000"/>
                </a:solidFill>
              </a:rPr>
              <a:t>k</a:t>
            </a:r>
            <a:r>
              <a:rPr lang="en-GB" sz="2400" b="1" baseline="-25000">
                <a:solidFill>
                  <a:srgbClr val="000000"/>
                </a:solidFill>
              </a:rPr>
              <a:t>S</a:t>
            </a:r>
            <a:endParaRPr lang="en-GB" sz="2400" b="1">
              <a:solidFill>
                <a:srgbClr val="000000"/>
              </a:solidFill>
            </a:endParaRPr>
          </a:p>
        </p:txBody>
      </p:sp>
      <p:cxnSp>
        <p:nvCxnSpPr>
          <p:cNvPr id="22" name="Straight Arrow Connector 21"/>
          <p:cNvCxnSpPr>
            <a:endCxn id="8" idx="0"/>
          </p:cNvCxnSpPr>
          <p:nvPr/>
        </p:nvCxnSpPr>
        <p:spPr>
          <a:xfrm>
            <a:off x="2653146" y="1822916"/>
            <a:ext cx="0" cy="648008"/>
          </a:xfrm>
          <a:prstGeom prst="straightConnector1">
            <a:avLst/>
          </a:prstGeom>
          <a:ln w="38100">
            <a:solidFill>
              <a:srgbClr val="000000"/>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6082146" y="1735192"/>
            <a:ext cx="766619" cy="461665"/>
          </a:xfrm>
          <a:prstGeom prst="rect">
            <a:avLst/>
          </a:prstGeom>
          <a:noFill/>
        </p:spPr>
        <p:txBody>
          <a:bodyPr wrap="square" rtlCol="0">
            <a:spAutoFit/>
          </a:bodyPr>
          <a:lstStyle/>
          <a:p>
            <a:r>
              <a:rPr lang="en-GB" sz="2400" b="1">
                <a:solidFill>
                  <a:srgbClr val="000000"/>
                </a:solidFill>
              </a:rPr>
              <a:t>k</a:t>
            </a:r>
            <a:r>
              <a:rPr lang="en-GB" sz="2400" b="1" baseline="-25000">
                <a:solidFill>
                  <a:srgbClr val="000000"/>
                </a:solidFill>
              </a:rPr>
              <a:t>S</a:t>
            </a:r>
            <a:endParaRPr lang="en-GB" sz="2400" b="1">
              <a:solidFill>
                <a:srgbClr val="000000"/>
              </a:solidFill>
            </a:endParaRPr>
          </a:p>
        </p:txBody>
      </p:sp>
      <p:cxnSp>
        <p:nvCxnSpPr>
          <p:cNvPr id="24" name="Straight Arrow Connector 23"/>
          <p:cNvCxnSpPr/>
          <p:nvPr/>
        </p:nvCxnSpPr>
        <p:spPr>
          <a:xfrm>
            <a:off x="6691746" y="1833329"/>
            <a:ext cx="0" cy="648008"/>
          </a:xfrm>
          <a:prstGeom prst="straightConnector1">
            <a:avLst/>
          </a:prstGeom>
          <a:ln w="38100">
            <a:solidFill>
              <a:srgbClr val="000000"/>
            </a:solidFill>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7573816" y="2248733"/>
            <a:ext cx="533400" cy="461665"/>
          </a:xfrm>
          <a:prstGeom prst="rect">
            <a:avLst/>
          </a:prstGeom>
          <a:noFill/>
        </p:spPr>
        <p:txBody>
          <a:bodyPr wrap="square" rtlCol="0">
            <a:spAutoFit/>
          </a:bodyPr>
          <a:lstStyle/>
          <a:p>
            <a:r>
              <a:rPr lang="en-GB" sz="2400" b="1">
                <a:solidFill>
                  <a:srgbClr val="000000"/>
                </a:solidFill>
              </a:rPr>
              <a:t>m</a:t>
            </a:r>
          </a:p>
        </p:txBody>
      </p:sp>
      <p:sp>
        <p:nvSpPr>
          <p:cNvPr id="26" name="TextBox 25"/>
          <p:cNvSpPr txBox="1"/>
          <p:nvPr/>
        </p:nvSpPr>
        <p:spPr>
          <a:xfrm>
            <a:off x="2729346" y="3370391"/>
            <a:ext cx="533400" cy="461665"/>
          </a:xfrm>
          <a:prstGeom prst="rect">
            <a:avLst/>
          </a:prstGeom>
          <a:noFill/>
        </p:spPr>
        <p:txBody>
          <a:bodyPr wrap="square" rtlCol="0">
            <a:spAutoFit/>
          </a:bodyPr>
          <a:lstStyle/>
          <a:p>
            <a:r>
              <a:rPr lang="en-GB" sz="2400" b="1">
                <a:solidFill>
                  <a:srgbClr val="000000"/>
                </a:solidFill>
              </a:rPr>
              <a:t>c</a:t>
            </a:r>
          </a:p>
        </p:txBody>
      </p:sp>
      <p:sp>
        <p:nvSpPr>
          <p:cNvPr id="27" name="TextBox 26"/>
          <p:cNvSpPr txBox="1"/>
          <p:nvPr/>
        </p:nvSpPr>
        <p:spPr>
          <a:xfrm>
            <a:off x="6234546" y="3415748"/>
            <a:ext cx="533400" cy="461665"/>
          </a:xfrm>
          <a:prstGeom prst="rect">
            <a:avLst/>
          </a:prstGeom>
          <a:noFill/>
        </p:spPr>
        <p:txBody>
          <a:bodyPr wrap="square" rtlCol="0">
            <a:spAutoFit/>
          </a:bodyPr>
          <a:lstStyle/>
          <a:p>
            <a:r>
              <a:rPr lang="en-GB" sz="2400" b="1">
                <a:solidFill>
                  <a:srgbClr val="000000"/>
                </a:solidFill>
              </a:rPr>
              <a:t>c</a:t>
            </a:r>
          </a:p>
        </p:txBody>
      </p:sp>
      <p:cxnSp>
        <p:nvCxnSpPr>
          <p:cNvPr id="28" name="Straight Arrow Connector 27"/>
          <p:cNvCxnSpPr/>
          <p:nvPr/>
        </p:nvCxnSpPr>
        <p:spPr>
          <a:xfrm>
            <a:off x="5501710" y="5599068"/>
            <a:ext cx="677420" cy="0"/>
          </a:xfrm>
          <a:prstGeom prst="straightConnector1">
            <a:avLst/>
          </a:prstGeom>
          <a:ln w="38100">
            <a:solidFill>
              <a:srgbClr val="00000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5501710" y="5931823"/>
            <a:ext cx="677420" cy="0"/>
          </a:xfrm>
          <a:prstGeom prst="straightConnector1">
            <a:avLst/>
          </a:prstGeom>
          <a:ln w="38100">
            <a:solidFill>
              <a:srgbClr val="000000"/>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5687813" y="4953000"/>
            <a:ext cx="759169" cy="584775"/>
          </a:xfrm>
          <a:prstGeom prst="rect">
            <a:avLst/>
          </a:prstGeom>
          <a:noFill/>
        </p:spPr>
        <p:txBody>
          <a:bodyPr wrap="square" rtlCol="0">
            <a:spAutoFit/>
          </a:bodyPr>
          <a:lstStyle/>
          <a:p>
            <a:r>
              <a:rPr lang="en-GB" sz="2400" b="1">
                <a:solidFill>
                  <a:srgbClr val="000000"/>
                </a:solidFill>
              </a:rPr>
              <a:t>m</a:t>
            </a:r>
            <a:r>
              <a:rPr lang="en-GB" sz="3200" b="1" baseline="30000">
                <a:solidFill>
                  <a:srgbClr val="000000"/>
                </a:solidFill>
              </a:rPr>
              <a:t>*</a:t>
            </a:r>
            <a:endParaRPr lang="en-GB" sz="2400" b="1">
              <a:solidFill>
                <a:srgbClr val="000000"/>
              </a:solidFill>
            </a:endParaRPr>
          </a:p>
        </p:txBody>
      </p:sp>
      <p:sp>
        <p:nvSpPr>
          <p:cNvPr id="31" name="TextBox 30"/>
          <p:cNvSpPr txBox="1"/>
          <p:nvPr/>
        </p:nvSpPr>
        <p:spPr>
          <a:xfrm>
            <a:off x="5604163" y="6019800"/>
            <a:ext cx="766619" cy="461665"/>
          </a:xfrm>
          <a:prstGeom prst="rect">
            <a:avLst/>
          </a:prstGeom>
          <a:noFill/>
        </p:spPr>
        <p:txBody>
          <a:bodyPr wrap="square" rtlCol="0">
            <a:spAutoFit/>
          </a:bodyPr>
          <a:lstStyle/>
          <a:p>
            <a:r>
              <a:rPr lang="en-GB" sz="2400" b="1">
                <a:solidFill>
                  <a:srgbClr val="000000"/>
                </a:solidFill>
              </a:rPr>
              <a:t>k</a:t>
            </a:r>
            <a:r>
              <a:rPr lang="en-GB" sz="2400" b="1" baseline="-25000">
                <a:solidFill>
                  <a:srgbClr val="000000"/>
                </a:solidFill>
              </a:rPr>
              <a:t>S</a:t>
            </a:r>
            <a:r>
              <a:rPr lang="en-GB" sz="2400" b="1">
                <a:solidFill>
                  <a:srgbClr val="000000"/>
                </a:solidFill>
              </a:rPr>
              <a:t>*</a:t>
            </a:r>
          </a:p>
        </p:txBody>
      </p:sp>
      <p:sp>
        <p:nvSpPr>
          <p:cNvPr id="32" name="TextBox 31"/>
          <p:cNvSpPr txBox="1"/>
          <p:nvPr/>
        </p:nvSpPr>
        <p:spPr>
          <a:xfrm>
            <a:off x="7848600" y="3288268"/>
            <a:ext cx="1357746" cy="369332"/>
          </a:xfrm>
          <a:prstGeom prst="rect">
            <a:avLst/>
          </a:prstGeom>
          <a:noFill/>
        </p:spPr>
        <p:txBody>
          <a:bodyPr wrap="square" rtlCol="0">
            <a:spAutoFit/>
          </a:bodyPr>
          <a:lstStyle/>
          <a:p>
            <a:pPr algn="ctr"/>
            <a:r>
              <a:rPr lang="en-GB" b="1">
                <a:solidFill>
                  <a:srgbClr val="000000"/>
                </a:solidFill>
              </a:rPr>
              <a:t>Bob</a:t>
            </a:r>
          </a:p>
        </p:txBody>
      </p:sp>
      <p:sp>
        <p:nvSpPr>
          <p:cNvPr id="33" name="TextBox 32"/>
          <p:cNvSpPr txBox="1"/>
          <p:nvPr/>
        </p:nvSpPr>
        <p:spPr>
          <a:xfrm>
            <a:off x="7005781" y="5314603"/>
            <a:ext cx="1357746" cy="646331"/>
          </a:xfrm>
          <a:prstGeom prst="rect">
            <a:avLst/>
          </a:prstGeom>
          <a:noFill/>
        </p:spPr>
        <p:txBody>
          <a:bodyPr wrap="square" rtlCol="0">
            <a:spAutoFit/>
          </a:bodyPr>
          <a:lstStyle/>
          <a:p>
            <a:pPr algn="ctr"/>
            <a:r>
              <a:rPr lang="en-GB" b="1">
                <a:solidFill>
                  <a:srgbClr val="000000"/>
                </a:solidFill>
              </a:rPr>
              <a:t>Kẻ tấn công</a:t>
            </a:r>
          </a:p>
        </p:txBody>
      </p:sp>
      <p:grpSp>
        <p:nvGrpSpPr>
          <p:cNvPr id="34" name="Group 33"/>
          <p:cNvGrpSpPr/>
          <p:nvPr/>
        </p:nvGrpSpPr>
        <p:grpSpPr>
          <a:xfrm>
            <a:off x="6477881" y="4946016"/>
            <a:ext cx="671064" cy="1683384"/>
            <a:chOff x="6507899" y="4717416"/>
            <a:chExt cx="671064" cy="1683384"/>
          </a:xfrm>
        </p:grpSpPr>
        <p:grpSp>
          <p:nvGrpSpPr>
            <p:cNvPr id="35" name="Group 34"/>
            <p:cNvGrpSpPr/>
            <p:nvPr/>
          </p:nvGrpSpPr>
          <p:grpSpPr>
            <a:xfrm>
              <a:off x="6507899" y="4717416"/>
              <a:ext cx="661987" cy="1226181"/>
              <a:chOff x="6896100" y="3945082"/>
              <a:chExt cx="914400" cy="1693718"/>
            </a:xfrm>
          </p:grpSpPr>
          <p:sp>
            <p:nvSpPr>
              <p:cNvPr id="37" name="Right Triangle 36"/>
              <p:cNvSpPr/>
              <p:nvPr/>
            </p:nvSpPr>
            <p:spPr>
              <a:xfrm>
                <a:off x="7086600" y="3962400"/>
                <a:ext cx="152400" cy="548640"/>
              </a:xfrm>
              <a:prstGeom prst="rtTriangle">
                <a:avLst/>
              </a:prstGeom>
              <a:solidFill>
                <a:srgbClr val="E175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Right Triangle 37"/>
              <p:cNvSpPr/>
              <p:nvPr/>
            </p:nvSpPr>
            <p:spPr>
              <a:xfrm flipH="1">
                <a:off x="7467600" y="3945082"/>
                <a:ext cx="152400" cy="565958"/>
              </a:xfrm>
              <a:prstGeom prst="rtTriangle">
                <a:avLst/>
              </a:prstGeom>
              <a:solidFill>
                <a:srgbClr val="E175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Trapezoid 38"/>
              <p:cNvSpPr/>
              <p:nvPr/>
            </p:nvSpPr>
            <p:spPr>
              <a:xfrm>
                <a:off x="6896100" y="4648200"/>
                <a:ext cx="914400" cy="990600"/>
              </a:xfrm>
              <a:prstGeom prst="trapezoid">
                <a:avLst>
                  <a:gd name="adj" fmla="val 37121"/>
                </a:avLst>
              </a:prstGeom>
              <a:gradFill flip="none" rotWithShape="1">
                <a:gsLst>
                  <a:gs pos="0">
                    <a:srgbClr val="F60000"/>
                  </a:gs>
                  <a:gs pos="100000">
                    <a:srgbClr val="FFC000"/>
                  </a:gs>
                </a:gsLst>
                <a:lin ang="162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Oval 39"/>
              <p:cNvSpPr/>
              <p:nvPr/>
            </p:nvSpPr>
            <p:spPr>
              <a:xfrm>
                <a:off x="7086600" y="4191000"/>
                <a:ext cx="533400" cy="640080"/>
              </a:xfrm>
              <a:prstGeom prst="ellipse">
                <a:avLst/>
              </a:prstGeom>
              <a:gradFill flip="none" rotWithShape="1">
                <a:gsLst>
                  <a:gs pos="0">
                    <a:srgbClr val="D00000"/>
                  </a:gs>
                  <a:gs pos="100000">
                    <a:srgbClr val="FFC000"/>
                  </a:gs>
                </a:gsLst>
                <a:lin ang="54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cxnSp>
          <p:nvCxnSpPr>
            <p:cNvPr id="36" name="Curved Connector 35"/>
            <p:cNvCxnSpPr/>
            <p:nvPr/>
          </p:nvCxnSpPr>
          <p:spPr>
            <a:xfrm rot="16200000" flipH="1">
              <a:off x="6784865" y="6006701"/>
              <a:ext cx="457202" cy="330995"/>
            </a:xfrm>
            <a:prstGeom prst="curvedConnector3">
              <a:avLst>
                <a:gd name="adj1" fmla="val 50000"/>
              </a:avLst>
            </a:prstGeom>
            <a:ln w="571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43" name="Right Arrow 42"/>
          <p:cNvSpPr/>
          <p:nvPr/>
        </p:nvSpPr>
        <p:spPr>
          <a:xfrm>
            <a:off x="2996046" y="1955611"/>
            <a:ext cx="2933700" cy="220673"/>
          </a:xfrm>
          <a:prstGeom prst="rightArrow">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TextBox 43"/>
          <p:cNvSpPr txBox="1"/>
          <p:nvPr/>
        </p:nvSpPr>
        <p:spPr>
          <a:xfrm>
            <a:off x="4152047" y="1066800"/>
            <a:ext cx="622300" cy="1107996"/>
          </a:xfrm>
          <a:prstGeom prst="rect">
            <a:avLst/>
          </a:prstGeom>
          <a:noFill/>
        </p:spPr>
        <p:txBody>
          <a:bodyPr wrap="square" rtlCol="0">
            <a:spAutoFit/>
          </a:bodyPr>
          <a:lstStyle/>
          <a:p>
            <a:r>
              <a:rPr lang="en-GB" sz="6600" b="1">
                <a:solidFill>
                  <a:srgbClr val="000000"/>
                </a:solidFill>
              </a:rPr>
              <a:t>?</a:t>
            </a:r>
            <a:endParaRPr lang="en-GB" b="1">
              <a:solidFill>
                <a:srgbClr val="000000"/>
              </a:solidFill>
            </a:endParaRPr>
          </a:p>
        </p:txBody>
      </p:sp>
      <p:sp>
        <p:nvSpPr>
          <p:cNvPr id="45" name="TextBox 44"/>
          <p:cNvSpPr txBox="1"/>
          <p:nvPr/>
        </p:nvSpPr>
        <p:spPr>
          <a:xfrm>
            <a:off x="272470" y="4944070"/>
            <a:ext cx="3142675" cy="1015663"/>
          </a:xfrm>
          <a:prstGeom prst="rect">
            <a:avLst/>
          </a:prstGeom>
          <a:noFill/>
        </p:spPr>
        <p:txBody>
          <a:bodyPr wrap="square" rtlCol="0">
            <a:spAutoFit/>
          </a:bodyPr>
          <a:lstStyle/>
          <a:p>
            <a:r>
              <a:rPr lang="en-GB" sz="2000">
                <a:solidFill>
                  <a:srgbClr val="000000"/>
                </a:solidFill>
              </a:rPr>
              <a:t>Làm thế nào để Alice chuyển khóa một cách an toàn cho Bob!</a:t>
            </a:r>
          </a:p>
        </p:txBody>
      </p:sp>
      <p:sp>
        <p:nvSpPr>
          <p:cNvPr id="46" name="TextBox 45"/>
          <p:cNvSpPr txBox="1"/>
          <p:nvPr/>
        </p:nvSpPr>
        <p:spPr>
          <a:xfrm>
            <a:off x="26554" y="3244955"/>
            <a:ext cx="1357746" cy="369332"/>
          </a:xfrm>
          <a:prstGeom prst="rect">
            <a:avLst/>
          </a:prstGeom>
          <a:noFill/>
        </p:spPr>
        <p:txBody>
          <a:bodyPr wrap="square" rtlCol="0">
            <a:spAutoFit/>
          </a:bodyPr>
          <a:lstStyle/>
          <a:p>
            <a:pPr algn="ctr"/>
            <a:r>
              <a:rPr lang="en-GB" b="1">
                <a:solidFill>
                  <a:srgbClr val="000000"/>
                </a:solidFill>
              </a:rPr>
              <a:t>Alice</a:t>
            </a:r>
          </a:p>
        </p:txBody>
      </p:sp>
    </p:spTree>
    <p:extLst>
      <p:ext uri="{BB962C8B-B14F-4D97-AF65-F5344CB8AC3E}">
        <p14:creationId xmlns:p14="http://schemas.microsoft.com/office/powerpoint/2010/main" val="1767514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animEffect transition="in" filter="fade">
                                      <p:cBhvr>
                                        <p:cTn id="7" dur="500"/>
                                        <p:tgtEl>
                                          <p:spTgt spid="4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4"/>
                                        </p:tgtEl>
                                        <p:attrNameLst>
                                          <p:attrName>style.visibility</p:attrName>
                                        </p:attrNameLst>
                                      </p:cBhvr>
                                      <p:to>
                                        <p:strVal val="visible"/>
                                      </p:to>
                                    </p:set>
                                    <p:animEffect transition="in" filter="fade">
                                      <p:cBhvr>
                                        <p:cTn id="10" dur="500"/>
                                        <p:tgtEl>
                                          <p:spTgt spid="4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5"/>
                                        </p:tgtEl>
                                        <p:attrNameLst>
                                          <p:attrName>style.visibility</p:attrName>
                                        </p:attrNameLst>
                                      </p:cBhvr>
                                      <p:to>
                                        <p:strVal val="visible"/>
                                      </p:to>
                                    </p:set>
                                    <p:animEffect transition="in" filter="fade">
                                      <p:cBhvr>
                                        <p:cTn id="13"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4" grpId="0"/>
      <p:bldP spid="4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81037"/>
          </a:xfrm>
        </p:spPr>
        <p:txBody>
          <a:bodyPr>
            <a:normAutofit/>
          </a:bodyPr>
          <a:lstStyle/>
          <a:p>
            <a:r>
              <a:rPr lang="en-GB"/>
              <a:t>Giao thức phân phối khóa không tập trung</a:t>
            </a:r>
          </a:p>
        </p:txBody>
      </p:sp>
      <p:sp>
        <p:nvSpPr>
          <p:cNvPr id="3" name="Content Placeholder 2"/>
          <p:cNvSpPr>
            <a:spLocks noGrp="1"/>
          </p:cNvSpPr>
          <p:nvPr>
            <p:ph idx="1"/>
          </p:nvPr>
        </p:nvSpPr>
        <p:spPr/>
        <p:txBody>
          <a:bodyPr>
            <a:normAutofit lnSpcReduction="10000"/>
          </a:bodyPr>
          <a:lstStyle/>
          <a:p>
            <a:r>
              <a:rPr lang="en-GB"/>
              <a:t>Khóa chính: k</a:t>
            </a:r>
            <a:r>
              <a:rPr lang="en-GB" baseline="-25000"/>
              <a:t>M</a:t>
            </a:r>
            <a:r>
              <a:rPr lang="en-GB"/>
              <a:t> đã được A và B chia sẻ an toàn</a:t>
            </a:r>
          </a:p>
          <a:p>
            <a:pPr lvl="1"/>
            <a:r>
              <a:rPr lang="en-GB"/>
              <a:t>Làm thế nào?</a:t>
            </a:r>
            <a:endParaRPr lang="en-GB">
              <a:sym typeface="Wingdings" panose="05000000000000000000" pitchFamily="2" charset="2"/>
            </a:endParaRPr>
          </a:p>
          <a:p>
            <a:pPr lvl="1"/>
            <a:r>
              <a:rPr lang="en-GB"/>
              <a:t>Khóa chính được sử dụng để trao đổi khóa phiên K</a:t>
            </a:r>
            <a:r>
              <a:rPr lang="en-GB" baseline="-25000"/>
              <a:t>S</a:t>
            </a:r>
            <a:r>
              <a:rPr lang="en-GB"/>
              <a:t> </a:t>
            </a:r>
          </a:p>
          <a:p>
            <a:r>
              <a:rPr lang="en-GB"/>
              <a:t>Khóa phiên k</a:t>
            </a:r>
            <a:r>
              <a:rPr lang="en-GB" baseline="-25000"/>
              <a:t>S</a:t>
            </a:r>
            <a:r>
              <a:rPr lang="en-GB"/>
              <a:t>: sử dụng để mã hóa dữ liệu trao đổi</a:t>
            </a:r>
          </a:p>
          <a:p>
            <a:r>
              <a:rPr lang="en-GB"/>
              <a:t>Giao thức 1.1</a:t>
            </a:r>
          </a:p>
          <a:p>
            <a:pPr marL="274320" lvl="1" indent="0">
              <a:buNone/>
            </a:pPr>
            <a:r>
              <a:rPr lang="en-GB"/>
              <a:t>(1) A </a:t>
            </a:r>
            <a:r>
              <a:rPr lang="en-GB">
                <a:sym typeface="Wingdings" panose="05000000000000000000" pitchFamily="2" charset="2"/>
              </a:rPr>
              <a:t> B: ID</a:t>
            </a:r>
            <a:r>
              <a:rPr lang="en-GB" baseline="-25000">
                <a:sym typeface="Wingdings" panose="05000000000000000000" pitchFamily="2" charset="2"/>
              </a:rPr>
              <a:t>A</a:t>
            </a:r>
            <a:r>
              <a:rPr lang="en-GB">
                <a:sym typeface="Wingdings" panose="05000000000000000000" pitchFamily="2" charset="2"/>
              </a:rPr>
              <a:t> </a:t>
            </a:r>
          </a:p>
          <a:p>
            <a:pPr marL="274320" lvl="1" indent="0">
              <a:buNone/>
            </a:pPr>
            <a:r>
              <a:rPr lang="en-GB"/>
              <a:t>(2) B </a:t>
            </a:r>
            <a:r>
              <a:rPr lang="en-GB">
                <a:sym typeface="Wingdings" panose="05000000000000000000" pitchFamily="2" charset="2"/>
              </a:rPr>
              <a:t> A: E(k</a:t>
            </a:r>
            <a:r>
              <a:rPr lang="en-GB" baseline="-25000">
                <a:sym typeface="Wingdings" panose="05000000000000000000" pitchFamily="2" charset="2"/>
              </a:rPr>
              <a:t>M</a:t>
            </a:r>
            <a:r>
              <a:rPr lang="en-GB">
                <a:sym typeface="Wingdings" panose="05000000000000000000" pitchFamily="2" charset="2"/>
              </a:rPr>
              <a:t>, ID</a:t>
            </a:r>
            <a:r>
              <a:rPr lang="en-GB" baseline="-25000">
                <a:sym typeface="Wingdings" panose="05000000000000000000" pitchFamily="2" charset="2"/>
              </a:rPr>
              <a:t>B</a:t>
            </a:r>
            <a:r>
              <a:rPr lang="en-GB">
                <a:sym typeface="Wingdings" panose="05000000000000000000" pitchFamily="2" charset="2"/>
              </a:rPr>
              <a:t>||k</a:t>
            </a:r>
            <a:r>
              <a:rPr lang="en-GB" baseline="-25000">
                <a:sym typeface="Wingdings" panose="05000000000000000000" pitchFamily="2" charset="2"/>
              </a:rPr>
              <a:t>S</a:t>
            </a:r>
            <a:r>
              <a:rPr lang="en-GB">
                <a:sym typeface="Wingdings" panose="05000000000000000000" pitchFamily="2" charset="2"/>
              </a:rPr>
              <a:t>)</a:t>
            </a:r>
          </a:p>
          <a:p>
            <a:r>
              <a:rPr lang="en-GB">
                <a:sym typeface="Wingdings" panose="05000000000000000000" pitchFamily="2" charset="2"/>
              </a:rPr>
              <a:t>Giao thức này đã đủ an toàn chưa?</a:t>
            </a:r>
          </a:p>
          <a:p>
            <a:pPr lvl="1"/>
            <a:r>
              <a:rPr lang="en-GB"/>
              <a:t>Tấn công nghe lén</a:t>
            </a:r>
          </a:p>
          <a:p>
            <a:pPr lvl="1"/>
            <a:r>
              <a:rPr lang="en-GB"/>
              <a:t>Tấn công thay thế</a:t>
            </a:r>
          </a:p>
          <a:p>
            <a:pPr lvl="1"/>
            <a:r>
              <a:rPr lang="en-GB"/>
              <a:t>Tấn công giả mạo</a:t>
            </a:r>
          </a:p>
          <a:p>
            <a:pPr lvl="1"/>
            <a:r>
              <a:rPr lang="en-GB"/>
              <a:t>Tấn công phát lại</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35503329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282AE-84E1-4256-8EEE-757078A5BEF7}"/>
              </a:ext>
            </a:extLst>
          </p:cNvPr>
          <p:cNvSpPr>
            <a:spLocks noGrp="1"/>
          </p:cNvSpPr>
          <p:nvPr>
            <p:ph type="title"/>
          </p:nvPr>
        </p:nvSpPr>
        <p:spPr/>
        <p:txBody>
          <a:bodyPr/>
          <a:lstStyle/>
          <a:p>
            <a:r>
              <a:rPr lang="en-US"/>
              <a:t>Tấn công phát lại vào giao thức 1.1</a:t>
            </a:r>
            <a:endParaRPr lang="vi-VN"/>
          </a:p>
        </p:txBody>
      </p:sp>
      <p:sp>
        <p:nvSpPr>
          <p:cNvPr id="3" name="Content Placeholder 2">
            <a:extLst>
              <a:ext uri="{FF2B5EF4-FFF2-40B4-BE49-F238E27FC236}">
                <a16:creationId xmlns:a16="http://schemas.microsoft.com/office/drawing/2014/main" id="{4CB3828C-D0C6-47F1-AA35-3145552A35E9}"/>
              </a:ext>
            </a:extLst>
          </p:cNvPr>
          <p:cNvSpPr>
            <a:spLocks noGrp="1"/>
          </p:cNvSpPr>
          <p:nvPr>
            <p:ph idx="1"/>
          </p:nvPr>
        </p:nvSpPr>
        <p:spPr/>
        <p:txBody>
          <a:bodyPr/>
          <a:lstStyle/>
          <a:p>
            <a:r>
              <a:rPr lang="en-US"/>
              <a:t>C là kẻ tấn công đã thu thập được khóa k</a:t>
            </a:r>
            <a:r>
              <a:rPr lang="en-US" baseline="-25000"/>
              <a:t>s</a:t>
            </a:r>
            <a:r>
              <a:rPr lang="en-US" baseline="30000"/>
              <a:t>old</a:t>
            </a:r>
            <a:r>
              <a:rPr lang="en-US"/>
              <a:t> và bản tin số (2) khi phân phối khóa này.</a:t>
            </a:r>
          </a:p>
          <a:p>
            <a:r>
              <a:rPr lang="en-US"/>
              <a:t>C thay thế bản tin số (2) của phiên hiện tại bằng bản tin cũ:</a:t>
            </a:r>
          </a:p>
          <a:p>
            <a:pPr marL="0" indent="0">
              <a:buNone/>
            </a:pPr>
            <a:r>
              <a:rPr lang="en-US"/>
              <a:t>B</a:t>
            </a:r>
            <a:r>
              <a:rPr lang="en-US">
                <a:sym typeface="Wingdings" panose="05000000000000000000" pitchFamily="2" charset="2"/>
              </a:rPr>
              <a:t>CA: E(k</a:t>
            </a:r>
            <a:r>
              <a:rPr lang="en-US" baseline="-25000">
                <a:sym typeface="Wingdings" panose="05000000000000000000" pitchFamily="2" charset="2"/>
              </a:rPr>
              <a:t>M</a:t>
            </a:r>
            <a:r>
              <a:rPr lang="en-US">
                <a:sym typeface="Wingdings" panose="05000000000000000000" pitchFamily="2" charset="2"/>
              </a:rPr>
              <a:t>, ID</a:t>
            </a:r>
            <a:r>
              <a:rPr lang="en-US" baseline="-25000">
                <a:sym typeface="Wingdings" panose="05000000000000000000" pitchFamily="2" charset="2"/>
              </a:rPr>
              <a:t>B</a:t>
            </a:r>
            <a:r>
              <a:rPr lang="en-US">
                <a:sym typeface="Wingdings" panose="05000000000000000000" pitchFamily="2" charset="2"/>
              </a:rPr>
              <a:t> || k</a:t>
            </a:r>
            <a:r>
              <a:rPr lang="en-US" baseline="-25000">
                <a:sym typeface="Wingdings" panose="05000000000000000000" pitchFamily="2" charset="2"/>
              </a:rPr>
              <a:t>s</a:t>
            </a:r>
            <a:r>
              <a:rPr lang="en-US" baseline="30000">
                <a:sym typeface="Wingdings" panose="05000000000000000000" pitchFamily="2" charset="2"/>
              </a:rPr>
              <a:t>old</a:t>
            </a:r>
            <a:r>
              <a:rPr lang="en-US">
                <a:sym typeface="Wingdings" panose="05000000000000000000" pitchFamily="2" charset="2"/>
              </a:rPr>
              <a:t>)</a:t>
            </a:r>
          </a:p>
          <a:p>
            <a:pPr>
              <a:buFont typeface="Wingdings" panose="05000000000000000000" pitchFamily="2" charset="2"/>
              <a:buChar char="à"/>
            </a:pPr>
            <a:r>
              <a:rPr lang="en-US">
                <a:sym typeface="Wingdings" panose="05000000000000000000" pitchFamily="2" charset="2"/>
              </a:rPr>
              <a:t>A bị đánh lừa dùng khóa k</a:t>
            </a:r>
            <a:r>
              <a:rPr lang="en-US" baseline="-25000">
                <a:sym typeface="Wingdings" panose="05000000000000000000" pitchFamily="2" charset="2"/>
              </a:rPr>
              <a:t>s</a:t>
            </a:r>
            <a:r>
              <a:rPr lang="en-US" baseline="30000">
                <a:sym typeface="Wingdings" panose="05000000000000000000" pitchFamily="2" charset="2"/>
              </a:rPr>
              <a:t>old</a:t>
            </a:r>
          </a:p>
          <a:p>
            <a:pPr>
              <a:buFont typeface="Wingdings" panose="05000000000000000000" pitchFamily="2" charset="2"/>
              <a:buChar char="à"/>
            </a:pPr>
            <a:r>
              <a:rPr lang="en-US">
                <a:sym typeface="Wingdings" panose="05000000000000000000" pitchFamily="2" charset="2"/>
              </a:rPr>
              <a:t>A  B: E(k</a:t>
            </a:r>
            <a:r>
              <a:rPr lang="en-US" baseline="-25000">
                <a:sym typeface="Wingdings" panose="05000000000000000000" pitchFamily="2" charset="2"/>
              </a:rPr>
              <a:t>s</a:t>
            </a:r>
            <a:r>
              <a:rPr lang="en-US" baseline="30000">
                <a:sym typeface="Wingdings" panose="05000000000000000000" pitchFamily="2" charset="2"/>
              </a:rPr>
              <a:t>old</a:t>
            </a:r>
            <a:r>
              <a:rPr lang="en-US">
                <a:sym typeface="Wingdings" panose="05000000000000000000" pitchFamily="2" charset="2"/>
              </a:rPr>
              <a:t>, secret)</a:t>
            </a:r>
          </a:p>
          <a:p>
            <a:pPr>
              <a:buFont typeface="Wingdings" panose="05000000000000000000" pitchFamily="2" charset="2"/>
              <a:buChar char="à"/>
            </a:pPr>
            <a:r>
              <a:rPr lang="en-US">
                <a:sym typeface="Wingdings" panose="05000000000000000000" pitchFamily="2" charset="2"/>
              </a:rPr>
              <a:t>A cần phải xác định khóa trong bản tin số (2) là khóa mới của phiên hiện tại mà B trao chuyển</a:t>
            </a:r>
            <a:endParaRPr lang="vi-VN"/>
          </a:p>
        </p:txBody>
      </p:sp>
      <p:sp>
        <p:nvSpPr>
          <p:cNvPr id="4" name="Slide Number Placeholder 3">
            <a:extLst>
              <a:ext uri="{FF2B5EF4-FFF2-40B4-BE49-F238E27FC236}">
                <a16:creationId xmlns:a16="http://schemas.microsoft.com/office/drawing/2014/main" id="{96D05D56-AC27-45E3-9974-49E768121F0C}"/>
              </a:ext>
            </a:extLst>
          </p:cNvPr>
          <p:cNvSpPr>
            <a:spLocks noGrp="1"/>
          </p:cNvSpPr>
          <p:nvPr>
            <p:ph type="sldNum" sz="quarter" idx="12"/>
          </p:nvPr>
        </p:nvSpPr>
        <p:spPr/>
        <p:txBody>
          <a:bodyPr/>
          <a:lstStyle/>
          <a:p>
            <a:fld id="{B6F15528-21DE-4FAA-801E-634DDDAF4B2B}" type="slidenum">
              <a:rPr lang="en-US" smtClean="0"/>
              <a:pPr/>
              <a:t>17</a:t>
            </a:fld>
            <a:endParaRPr lang="en-US"/>
          </a:p>
        </p:txBody>
      </p:sp>
    </p:spTree>
    <p:extLst>
      <p:ext uri="{BB962C8B-B14F-4D97-AF65-F5344CB8AC3E}">
        <p14:creationId xmlns:p14="http://schemas.microsoft.com/office/powerpoint/2010/main" val="642277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81037"/>
          </a:xfrm>
        </p:spPr>
        <p:txBody>
          <a:bodyPr>
            <a:noAutofit/>
          </a:bodyPr>
          <a:lstStyle/>
          <a:p>
            <a:r>
              <a:rPr lang="en-GB" sz="2400"/>
              <a:t>Giao thức phân phối khóa không tập trung – Giao thức 1.2</a:t>
            </a:r>
          </a:p>
        </p:txBody>
      </p:sp>
      <p:sp>
        <p:nvSpPr>
          <p:cNvPr id="3" name="Content Placeholder 2"/>
          <p:cNvSpPr>
            <a:spLocks noGrp="1"/>
          </p:cNvSpPr>
          <p:nvPr>
            <p:ph idx="1"/>
          </p:nvPr>
        </p:nvSpPr>
        <p:spPr/>
        <p:txBody>
          <a:bodyPr/>
          <a:lstStyle/>
          <a:p>
            <a:r>
              <a:rPr lang="en-GB" sz="2800"/>
              <a:t>Sử dụng các yếu tố chống tấn công phát lại (replay attack)</a:t>
            </a:r>
          </a:p>
          <a:p>
            <a:pPr marL="274320" lvl="1" indent="0">
              <a:buNone/>
            </a:pPr>
            <a:r>
              <a:rPr lang="en-GB" sz="2400"/>
              <a:t>(1) A </a:t>
            </a:r>
            <a:r>
              <a:rPr lang="en-GB" sz="2400">
                <a:sym typeface="Wingdings" panose="05000000000000000000" pitchFamily="2" charset="2"/>
              </a:rPr>
              <a:t> B: ID</a:t>
            </a:r>
            <a:r>
              <a:rPr lang="en-GB" sz="2400" baseline="-25000">
                <a:sym typeface="Wingdings" panose="05000000000000000000" pitchFamily="2" charset="2"/>
              </a:rPr>
              <a:t>A </a:t>
            </a:r>
            <a:r>
              <a:rPr lang="en-GB" sz="2400">
                <a:sym typeface="Wingdings" panose="05000000000000000000" pitchFamily="2" charset="2"/>
              </a:rPr>
              <a:t>|| N</a:t>
            </a:r>
            <a:r>
              <a:rPr lang="en-GB" sz="2400" baseline="-25000">
                <a:sym typeface="Wingdings" panose="05000000000000000000" pitchFamily="2" charset="2"/>
              </a:rPr>
              <a:t>1</a:t>
            </a:r>
            <a:endParaRPr lang="en-GB" sz="2400">
              <a:sym typeface="Wingdings" panose="05000000000000000000" pitchFamily="2" charset="2"/>
            </a:endParaRPr>
          </a:p>
          <a:p>
            <a:pPr marL="274320" lvl="1" indent="0">
              <a:buNone/>
            </a:pPr>
            <a:r>
              <a:rPr lang="en-GB" sz="2400"/>
              <a:t>(2) B </a:t>
            </a:r>
            <a:r>
              <a:rPr lang="en-GB" sz="2400">
                <a:sym typeface="Wingdings" panose="05000000000000000000" pitchFamily="2" charset="2"/>
              </a:rPr>
              <a:t> A: E(k</a:t>
            </a:r>
            <a:r>
              <a:rPr lang="en-GB" sz="2400" baseline="-25000">
                <a:sym typeface="Wingdings" panose="05000000000000000000" pitchFamily="2" charset="2"/>
              </a:rPr>
              <a:t>M</a:t>
            </a:r>
            <a:r>
              <a:rPr lang="en-GB" sz="2400">
                <a:sym typeface="Wingdings" panose="05000000000000000000" pitchFamily="2" charset="2"/>
              </a:rPr>
              <a:t>, ID</a:t>
            </a:r>
            <a:r>
              <a:rPr lang="en-GB" sz="2400" baseline="-25000">
                <a:sym typeface="Wingdings" panose="05000000000000000000" pitchFamily="2" charset="2"/>
              </a:rPr>
              <a:t>B </a:t>
            </a:r>
            <a:r>
              <a:rPr lang="en-GB" sz="2400">
                <a:sym typeface="Wingdings" panose="05000000000000000000" pitchFamily="2" charset="2"/>
              </a:rPr>
              <a:t>|| k</a:t>
            </a:r>
            <a:r>
              <a:rPr lang="en-GB" sz="2400" baseline="-25000">
                <a:sym typeface="Wingdings" panose="05000000000000000000" pitchFamily="2" charset="2"/>
              </a:rPr>
              <a:t>S</a:t>
            </a:r>
            <a:r>
              <a:rPr lang="en-GB" sz="2400">
                <a:sym typeface="Wingdings" panose="05000000000000000000" pitchFamily="2" charset="2"/>
              </a:rPr>
              <a:t> || N</a:t>
            </a:r>
            <a:r>
              <a:rPr lang="en-GB" sz="2400" baseline="-25000">
                <a:sym typeface="Wingdings" panose="05000000000000000000" pitchFamily="2" charset="2"/>
              </a:rPr>
              <a:t>1</a:t>
            </a:r>
            <a:r>
              <a:rPr lang="en-GB" sz="2400">
                <a:sym typeface="Wingdings" panose="05000000000000000000" pitchFamily="2" charset="2"/>
              </a:rPr>
              <a:t> || N</a:t>
            </a:r>
            <a:r>
              <a:rPr lang="en-GB" sz="2400" baseline="-25000">
                <a:sym typeface="Wingdings" panose="05000000000000000000" pitchFamily="2" charset="2"/>
              </a:rPr>
              <a:t>2</a:t>
            </a:r>
            <a:r>
              <a:rPr lang="en-GB" sz="2400">
                <a:sym typeface="Wingdings" panose="05000000000000000000" pitchFamily="2" charset="2"/>
              </a:rPr>
              <a:t>)</a:t>
            </a:r>
          </a:p>
          <a:p>
            <a:pPr marL="274320" lvl="1" indent="0">
              <a:buNone/>
            </a:pPr>
            <a:r>
              <a:rPr lang="en-GB" sz="2400">
                <a:sym typeface="Wingdings" panose="05000000000000000000" pitchFamily="2" charset="2"/>
              </a:rPr>
              <a:t>(3) A  B: A kiểm tra N</a:t>
            </a:r>
            <a:r>
              <a:rPr lang="en-GB" sz="2400" baseline="-25000">
                <a:sym typeface="Wingdings" panose="05000000000000000000" pitchFamily="2" charset="2"/>
              </a:rPr>
              <a:t>1</a:t>
            </a:r>
            <a:r>
              <a:rPr lang="en-GB" sz="2400">
                <a:sym typeface="Wingdings" panose="05000000000000000000" pitchFamily="2" charset="2"/>
              </a:rPr>
              <a:t> và gửi E(k</a:t>
            </a:r>
            <a:r>
              <a:rPr lang="en-GB" sz="2400" baseline="-25000">
                <a:sym typeface="Wingdings" panose="05000000000000000000" pitchFamily="2" charset="2"/>
              </a:rPr>
              <a:t>S</a:t>
            </a:r>
            <a:r>
              <a:rPr lang="en-GB" sz="2400">
                <a:sym typeface="Wingdings" panose="05000000000000000000" pitchFamily="2" charset="2"/>
              </a:rPr>
              <a:t>, N</a:t>
            </a:r>
            <a:r>
              <a:rPr lang="en-GB" sz="2400" baseline="-25000">
                <a:sym typeface="Wingdings" panose="05000000000000000000" pitchFamily="2" charset="2"/>
              </a:rPr>
              <a:t>2</a:t>
            </a:r>
            <a:r>
              <a:rPr lang="en-GB" sz="2400">
                <a:sym typeface="Wingdings" panose="05000000000000000000" pitchFamily="2" charset="2"/>
              </a:rPr>
              <a:t>)</a:t>
            </a:r>
          </a:p>
          <a:p>
            <a:pPr marL="274320" lvl="1" indent="0">
              <a:buNone/>
            </a:pPr>
            <a:r>
              <a:rPr lang="en-GB" sz="2400">
                <a:sym typeface="Wingdings" panose="05000000000000000000" pitchFamily="2" charset="2"/>
              </a:rPr>
              <a:t>(4) B kiểm tra N</a:t>
            </a:r>
            <a:r>
              <a:rPr lang="en-GB" sz="2400" baseline="-25000">
                <a:sym typeface="Wingdings" panose="05000000000000000000" pitchFamily="2" charset="2"/>
              </a:rPr>
              <a:t>2</a:t>
            </a:r>
            <a:endParaRPr lang="en-GB" sz="2400">
              <a:sym typeface="Wingdings" panose="05000000000000000000" pitchFamily="2" charset="2"/>
            </a:endParaRPr>
          </a:p>
          <a:p>
            <a:r>
              <a:rPr lang="en-GB"/>
              <a:t>E: Hàm mã hóa có xác thực</a:t>
            </a:r>
          </a:p>
          <a:p>
            <a:r>
              <a:rPr lang="en-GB"/>
              <a:t>N</a:t>
            </a:r>
            <a:r>
              <a:rPr lang="en-GB" baseline="-25000"/>
              <a:t>1</a:t>
            </a:r>
            <a:r>
              <a:rPr lang="en-GB"/>
              <a:t>, N</a:t>
            </a:r>
            <a:r>
              <a:rPr lang="en-GB" baseline="-25000"/>
              <a:t>2</a:t>
            </a:r>
            <a:r>
              <a:rPr lang="en-GB"/>
              <a:t>: Giá trị nonce (dùng 1 lần)</a:t>
            </a:r>
          </a:p>
          <a:p>
            <a:r>
              <a:rPr lang="en-GB"/>
              <a:t>Xem xét việc thỏa mãn các yêu cầu của giao thức mật mã</a:t>
            </a:r>
          </a:p>
          <a:p>
            <a:r>
              <a:rPr lang="en-GB"/>
              <a:t>Hạn chế của phân phối khóa không tập trung?</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a:p>
        </p:txBody>
      </p:sp>
    </p:spTree>
    <p:extLst>
      <p:ext uri="{BB962C8B-B14F-4D97-AF65-F5344CB8AC3E}">
        <p14:creationId xmlns:p14="http://schemas.microsoft.com/office/powerpoint/2010/main" val="3172880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fade">
                                      <p:cBhvr>
                                        <p:cTn id="26" dur="1000"/>
                                        <p:tgtEl>
                                          <p:spTgt spid="3">
                                            <p:txEl>
                                              <p:pRg st="3" end="3"/>
                                            </p:txEl>
                                          </p:spTgt>
                                        </p:tgtEl>
                                      </p:cBhvr>
                                    </p:animEffect>
                                    <p:anim calcmode="lin" valueType="num">
                                      <p:cBhvr>
                                        <p:cTn id="27"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fade">
                                      <p:cBhvr>
                                        <p:cTn id="33" dur="1000"/>
                                        <p:tgtEl>
                                          <p:spTgt spid="3">
                                            <p:txEl>
                                              <p:pRg st="4" end="4"/>
                                            </p:txEl>
                                          </p:spTgt>
                                        </p:tgtEl>
                                      </p:cBhvr>
                                    </p:animEffect>
                                    <p:anim calcmode="lin" valueType="num">
                                      <p:cBhvr>
                                        <p:cTn id="34"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5"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3">
                                            <p:txEl>
                                              <p:pRg st="5" end="5"/>
                                            </p:txEl>
                                          </p:spTgt>
                                        </p:tgtEl>
                                        <p:attrNameLst>
                                          <p:attrName>style.visibility</p:attrName>
                                        </p:attrNameLst>
                                      </p:cBhvr>
                                      <p:to>
                                        <p:strVal val="visible"/>
                                      </p:to>
                                    </p:set>
                                    <p:animEffect transition="in" filter="fade">
                                      <p:cBhvr>
                                        <p:cTn id="40" dur="1000"/>
                                        <p:tgtEl>
                                          <p:spTgt spid="3">
                                            <p:txEl>
                                              <p:pRg st="5" end="5"/>
                                            </p:txEl>
                                          </p:spTgt>
                                        </p:tgtEl>
                                      </p:cBhvr>
                                    </p:animEffect>
                                    <p:anim calcmode="lin" valueType="num">
                                      <p:cBhvr>
                                        <p:cTn id="41"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2"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3">
                                            <p:txEl>
                                              <p:pRg st="6" end="6"/>
                                            </p:txEl>
                                          </p:spTgt>
                                        </p:tgtEl>
                                        <p:attrNameLst>
                                          <p:attrName>style.visibility</p:attrName>
                                        </p:attrNameLst>
                                      </p:cBhvr>
                                      <p:to>
                                        <p:strVal val="visible"/>
                                      </p:to>
                                    </p:set>
                                    <p:animEffect transition="in" filter="fade">
                                      <p:cBhvr>
                                        <p:cTn id="47" dur="1000"/>
                                        <p:tgtEl>
                                          <p:spTgt spid="3">
                                            <p:txEl>
                                              <p:pRg st="6" end="6"/>
                                            </p:txEl>
                                          </p:spTgt>
                                        </p:tgtEl>
                                      </p:cBhvr>
                                    </p:animEffect>
                                    <p:anim calcmode="lin" valueType="num">
                                      <p:cBhvr>
                                        <p:cTn id="48"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9"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grpId="0" nodeType="clickEffect">
                                  <p:stCondLst>
                                    <p:cond delay="0"/>
                                  </p:stCondLst>
                                  <p:childTnLst>
                                    <p:set>
                                      <p:cBhvr>
                                        <p:cTn id="53" dur="1" fill="hold">
                                          <p:stCondLst>
                                            <p:cond delay="0"/>
                                          </p:stCondLst>
                                        </p:cTn>
                                        <p:tgtEl>
                                          <p:spTgt spid="3">
                                            <p:txEl>
                                              <p:pRg st="7" end="7"/>
                                            </p:txEl>
                                          </p:spTgt>
                                        </p:tgtEl>
                                        <p:attrNameLst>
                                          <p:attrName>style.visibility</p:attrName>
                                        </p:attrNameLst>
                                      </p:cBhvr>
                                      <p:to>
                                        <p:strVal val="visible"/>
                                      </p:to>
                                    </p:set>
                                    <p:animEffect transition="in" filter="fade">
                                      <p:cBhvr>
                                        <p:cTn id="54" dur="1000"/>
                                        <p:tgtEl>
                                          <p:spTgt spid="3">
                                            <p:txEl>
                                              <p:pRg st="7" end="7"/>
                                            </p:txEl>
                                          </p:spTgt>
                                        </p:tgtEl>
                                      </p:cBhvr>
                                    </p:animEffect>
                                    <p:anim calcmode="lin" valueType="num">
                                      <p:cBhvr>
                                        <p:cTn id="55"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6"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grpId="0" nodeType="clickEffect">
                                  <p:stCondLst>
                                    <p:cond delay="0"/>
                                  </p:stCondLst>
                                  <p:childTnLst>
                                    <p:set>
                                      <p:cBhvr>
                                        <p:cTn id="60" dur="1" fill="hold">
                                          <p:stCondLst>
                                            <p:cond delay="0"/>
                                          </p:stCondLst>
                                        </p:cTn>
                                        <p:tgtEl>
                                          <p:spTgt spid="3">
                                            <p:txEl>
                                              <p:pRg st="8" end="8"/>
                                            </p:txEl>
                                          </p:spTgt>
                                        </p:tgtEl>
                                        <p:attrNameLst>
                                          <p:attrName>style.visibility</p:attrName>
                                        </p:attrNameLst>
                                      </p:cBhvr>
                                      <p:to>
                                        <p:strVal val="visible"/>
                                      </p:to>
                                    </p:set>
                                    <p:animEffect transition="in" filter="fade">
                                      <p:cBhvr>
                                        <p:cTn id="61" dur="1000"/>
                                        <p:tgtEl>
                                          <p:spTgt spid="3">
                                            <p:txEl>
                                              <p:pRg st="8" end="8"/>
                                            </p:txEl>
                                          </p:spTgt>
                                        </p:tgtEl>
                                      </p:cBhvr>
                                    </p:animEffect>
                                    <p:anim calcmode="lin" valueType="num">
                                      <p:cBhvr>
                                        <p:cTn id="62"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3"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6BFF0-07FD-4461-9009-85EADE0EE624}"/>
              </a:ext>
            </a:extLst>
          </p:cNvPr>
          <p:cNvSpPr>
            <a:spLocks noGrp="1"/>
          </p:cNvSpPr>
          <p:nvPr>
            <p:ph type="title"/>
          </p:nvPr>
        </p:nvSpPr>
        <p:spPr/>
        <p:txBody>
          <a:bodyPr/>
          <a:lstStyle/>
          <a:p>
            <a:r>
              <a:rPr lang="en-US"/>
              <a:t>S</a:t>
            </a:r>
            <a:r>
              <a:rPr lang="vi-VN"/>
              <a:t>ơ</a:t>
            </a:r>
            <a:r>
              <a:rPr lang="en-US"/>
              <a:t> đồ trao đổi khóa Diffie-Hellman</a:t>
            </a:r>
            <a:endParaRPr lang="vi-VN"/>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E6B184B5-AE99-4ECA-9C49-9A3D9C7C6052}"/>
                  </a:ext>
                </a:extLst>
              </p:cNvPr>
              <p:cNvSpPr>
                <a:spLocks noGrp="1"/>
              </p:cNvSpPr>
              <p:nvPr>
                <p:ph idx="1"/>
              </p:nvPr>
            </p:nvSpPr>
            <p:spPr>
              <a:xfrm>
                <a:off x="457200" y="1066800"/>
                <a:ext cx="8229600" cy="5334000"/>
              </a:xfrm>
            </p:spPr>
            <p:txBody>
              <a:bodyPr/>
              <a:lstStyle/>
              <a:p>
                <a:r>
                  <a:rPr lang="en-GB"/>
                  <a:t>Alice và Bob cùng chia sẻ một khóa nhóm (p, g). Trong đó</a:t>
                </a:r>
              </a:p>
              <a:p>
                <a:pPr lvl="1"/>
                <a:r>
                  <a:rPr lang="en-GB"/>
                  <a:t> p là một số nguyên tố</a:t>
                </a:r>
              </a:p>
              <a:p>
                <a:pPr lvl="1"/>
                <a:r>
                  <a:rPr lang="en-GB"/>
                  <a:t> 1&lt; g &lt; p thỏa mãn: (g</a:t>
                </a:r>
                <a:r>
                  <a:rPr lang="en-GB" baseline="30000"/>
                  <a:t>i</a:t>
                </a:r>
                <a:r>
                  <a:rPr lang="en-GB"/>
                  <a:t> mod p) ≠ (g</a:t>
                </a:r>
                <a:r>
                  <a:rPr lang="en-GB" baseline="30000"/>
                  <a:t>j</a:t>
                </a:r>
                <a:r>
                  <a:rPr lang="en-GB"/>
                  <a:t> mod p) </a:t>
                </a:r>
                <a14:m>
                  <m:oMath xmlns:m="http://schemas.openxmlformats.org/officeDocument/2006/math">
                    <m:r>
                      <a:rPr lang="en-GB" i="1">
                        <a:latin typeface="Cambria Math"/>
                        <a:ea typeface="Cambria Math"/>
                      </a:rPr>
                      <m:t>∀</m:t>
                    </m:r>
                  </m:oMath>
                </a14:m>
                <a:r>
                  <a:rPr lang="en-GB"/>
                  <a:t> 1 ≤ i ≠ j &lt; p</a:t>
                </a:r>
              </a:p>
              <a:p>
                <a:endParaRPr lang="en-GB"/>
              </a:p>
            </p:txBody>
          </p:sp>
        </mc:Choice>
        <mc:Fallback xmlns="">
          <p:sp>
            <p:nvSpPr>
              <p:cNvPr id="5" name="Content Placeholder 2">
                <a:extLst>
                  <a:ext uri="{FF2B5EF4-FFF2-40B4-BE49-F238E27FC236}">
                    <a16:creationId xmlns:a16="http://schemas.microsoft.com/office/drawing/2014/main" id="{E6B184B5-AE99-4ECA-9C49-9A3D9C7C6052}"/>
                  </a:ext>
                </a:extLst>
              </p:cNvPr>
              <p:cNvSpPr>
                <a:spLocks noGrp="1" noRot="1" noChangeAspect="1" noMove="1" noResize="1" noEditPoints="1" noAdjustHandles="1" noChangeArrowheads="1" noChangeShapeType="1" noTextEdit="1"/>
              </p:cNvSpPr>
              <p:nvPr>
                <p:ph idx="1"/>
              </p:nvPr>
            </p:nvSpPr>
            <p:spPr>
              <a:xfrm>
                <a:off x="457200" y="1066800"/>
                <a:ext cx="8229600" cy="5334000"/>
              </a:xfrm>
              <a:blipFill>
                <a:blip r:embed="rId2"/>
                <a:stretch>
                  <a:fillRect l="-1333" t="-2286"/>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736269AC-1A26-4223-AAC8-2832DCABD1BC}"/>
              </a:ext>
            </a:extLst>
          </p:cNvPr>
          <p:cNvSpPr>
            <a:spLocks noGrp="1"/>
          </p:cNvSpPr>
          <p:nvPr>
            <p:ph type="sldNum" sz="quarter" idx="12"/>
          </p:nvPr>
        </p:nvSpPr>
        <p:spPr/>
        <p:txBody>
          <a:bodyPr/>
          <a:lstStyle/>
          <a:p>
            <a:fld id="{B6F15528-21DE-4FAA-801E-634DDDAF4B2B}" type="slidenum">
              <a:rPr lang="en-US" smtClean="0"/>
              <a:pPr/>
              <a:t>19</a:t>
            </a:fld>
            <a:endParaRPr lang="en-US"/>
          </a:p>
        </p:txBody>
      </p:sp>
      <p:cxnSp>
        <p:nvCxnSpPr>
          <p:cNvPr id="6" name="Straight Arrow Connector 5">
            <a:extLst>
              <a:ext uri="{FF2B5EF4-FFF2-40B4-BE49-F238E27FC236}">
                <a16:creationId xmlns:a16="http://schemas.microsoft.com/office/drawing/2014/main" id="{24DEB782-390A-469A-929D-AA3EB4689B48}"/>
              </a:ext>
            </a:extLst>
          </p:cNvPr>
          <p:cNvCxnSpPr/>
          <p:nvPr/>
        </p:nvCxnSpPr>
        <p:spPr>
          <a:xfrm>
            <a:off x="3276600" y="3099110"/>
            <a:ext cx="0" cy="3050772"/>
          </a:xfrm>
          <a:prstGeom prst="straightConnector1">
            <a:avLst/>
          </a:prstGeom>
          <a:ln w="38100">
            <a:solidFill>
              <a:srgbClr val="000000"/>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BA63E412-80E2-41FD-A8AC-F1072EC334FE}"/>
              </a:ext>
            </a:extLst>
          </p:cNvPr>
          <p:cNvCxnSpPr/>
          <p:nvPr/>
        </p:nvCxnSpPr>
        <p:spPr>
          <a:xfrm>
            <a:off x="5943600" y="3052466"/>
            <a:ext cx="0" cy="3097416"/>
          </a:xfrm>
          <a:prstGeom prst="straightConnector1">
            <a:avLst/>
          </a:prstGeom>
          <a:ln w="38100">
            <a:solidFill>
              <a:srgbClr val="000000"/>
            </a:solidFill>
            <a:tailEnd type="arrow"/>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AD1517D-6FB5-4DCF-8C61-FB49261EA61D}"/>
              </a:ext>
            </a:extLst>
          </p:cNvPr>
          <p:cNvSpPr txBox="1"/>
          <p:nvPr/>
        </p:nvSpPr>
        <p:spPr>
          <a:xfrm>
            <a:off x="457200" y="3330482"/>
            <a:ext cx="2438400" cy="830997"/>
          </a:xfrm>
          <a:prstGeom prst="rect">
            <a:avLst/>
          </a:prstGeom>
          <a:noFill/>
        </p:spPr>
        <p:txBody>
          <a:bodyPr wrap="square" rtlCol="0">
            <a:spAutoFit/>
          </a:bodyPr>
          <a:lstStyle/>
          <a:p>
            <a:r>
              <a:rPr lang="en-GB" sz="2400">
                <a:solidFill>
                  <a:srgbClr val="000000"/>
                </a:solidFill>
              </a:rPr>
              <a:t>X</a:t>
            </a:r>
            <a:r>
              <a:rPr lang="en-GB" sz="2400" baseline="-25000">
                <a:solidFill>
                  <a:srgbClr val="000000"/>
                </a:solidFill>
              </a:rPr>
              <a:t>A</a:t>
            </a:r>
            <a:r>
              <a:rPr lang="en-GB" sz="2400">
                <a:solidFill>
                  <a:srgbClr val="000000"/>
                </a:solidFill>
              </a:rPr>
              <a:t> &lt; p</a:t>
            </a:r>
          </a:p>
          <a:p>
            <a:r>
              <a:rPr lang="en-GB" sz="2400">
                <a:solidFill>
                  <a:srgbClr val="000000"/>
                </a:solidFill>
              </a:rPr>
              <a:t>Y</a:t>
            </a:r>
            <a:r>
              <a:rPr lang="en-GB" sz="2400" baseline="-25000">
                <a:solidFill>
                  <a:srgbClr val="000000"/>
                </a:solidFill>
              </a:rPr>
              <a:t>A</a:t>
            </a:r>
            <a:r>
              <a:rPr lang="en-GB" sz="2400">
                <a:solidFill>
                  <a:srgbClr val="000000"/>
                </a:solidFill>
              </a:rPr>
              <a:t> = g</a:t>
            </a:r>
            <a:r>
              <a:rPr lang="en-GB" sz="2400" baseline="30000">
                <a:solidFill>
                  <a:srgbClr val="000000"/>
                </a:solidFill>
              </a:rPr>
              <a:t>X</a:t>
            </a:r>
            <a:r>
              <a:rPr lang="en-GB" sz="2400" baseline="-10000">
                <a:solidFill>
                  <a:srgbClr val="000000"/>
                </a:solidFill>
              </a:rPr>
              <a:t>A</a:t>
            </a:r>
            <a:r>
              <a:rPr lang="en-GB" sz="2400">
                <a:solidFill>
                  <a:srgbClr val="000000"/>
                </a:solidFill>
              </a:rPr>
              <a:t> mod p</a:t>
            </a:r>
          </a:p>
        </p:txBody>
      </p:sp>
      <p:sp>
        <p:nvSpPr>
          <p:cNvPr id="9" name="TextBox 8">
            <a:extLst>
              <a:ext uri="{FF2B5EF4-FFF2-40B4-BE49-F238E27FC236}">
                <a16:creationId xmlns:a16="http://schemas.microsoft.com/office/drawing/2014/main" id="{00357ED8-0944-44B7-A087-3D66008FED83}"/>
              </a:ext>
            </a:extLst>
          </p:cNvPr>
          <p:cNvSpPr txBox="1"/>
          <p:nvPr/>
        </p:nvSpPr>
        <p:spPr>
          <a:xfrm>
            <a:off x="6172200" y="3372045"/>
            <a:ext cx="2438400" cy="830997"/>
          </a:xfrm>
          <a:prstGeom prst="rect">
            <a:avLst/>
          </a:prstGeom>
          <a:noFill/>
        </p:spPr>
        <p:txBody>
          <a:bodyPr wrap="square" rtlCol="0">
            <a:spAutoFit/>
          </a:bodyPr>
          <a:lstStyle/>
          <a:p>
            <a:r>
              <a:rPr lang="en-GB" sz="2400">
                <a:solidFill>
                  <a:srgbClr val="000000"/>
                </a:solidFill>
              </a:rPr>
              <a:t>X</a:t>
            </a:r>
            <a:r>
              <a:rPr lang="en-GB" sz="2400" baseline="-25000">
                <a:solidFill>
                  <a:srgbClr val="000000"/>
                </a:solidFill>
              </a:rPr>
              <a:t>B</a:t>
            </a:r>
            <a:r>
              <a:rPr lang="en-GB" sz="2400">
                <a:solidFill>
                  <a:srgbClr val="000000"/>
                </a:solidFill>
              </a:rPr>
              <a:t> &lt; p</a:t>
            </a:r>
          </a:p>
          <a:p>
            <a:r>
              <a:rPr lang="en-GB" sz="2400">
                <a:solidFill>
                  <a:srgbClr val="000000"/>
                </a:solidFill>
              </a:rPr>
              <a:t>Y</a:t>
            </a:r>
            <a:r>
              <a:rPr lang="en-GB" sz="2400" baseline="-25000">
                <a:solidFill>
                  <a:srgbClr val="000000"/>
                </a:solidFill>
              </a:rPr>
              <a:t>B</a:t>
            </a:r>
            <a:r>
              <a:rPr lang="en-GB" sz="2400">
                <a:solidFill>
                  <a:srgbClr val="000000"/>
                </a:solidFill>
              </a:rPr>
              <a:t> = g</a:t>
            </a:r>
            <a:r>
              <a:rPr lang="en-GB" sz="2400" baseline="30000">
                <a:solidFill>
                  <a:srgbClr val="000000"/>
                </a:solidFill>
              </a:rPr>
              <a:t>X</a:t>
            </a:r>
            <a:r>
              <a:rPr lang="en-GB" sz="2400" baseline="-10000">
                <a:solidFill>
                  <a:srgbClr val="000000"/>
                </a:solidFill>
              </a:rPr>
              <a:t>B</a:t>
            </a:r>
            <a:r>
              <a:rPr lang="en-GB" sz="2400">
                <a:solidFill>
                  <a:srgbClr val="000000"/>
                </a:solidFill>
              </a:rPr>
              <a:t> mod p</a:t>
            </a:r>
          </a:p>
        </p:txBody>
      </p:sp>
      <p:cxnSp>
        <p:nvCxnSpPr>
          <p:cNvPr id="10" name="Straight Arrow Connector 9">
            <a:extLst>
              <a:ext uri="{FF2B5EF4-FFF2-40B4-BE49-F238E27FC236}">
                <a16:creationId xmlns:a16="http://schemas.microsoft.com/office/drawing/2014/main" id="{9850732F-4C6D-4A2F-B2E7-869C9F50607C}"/>
              </a:ext>
            </a:extLst>
          </p:cNvPr>
          <p:cNvCxnSpPr/>
          <p:nvPr/>
        </p:nvCxnSpPr>
        <p:spPr>
          <a:xfrm>
            <a:off x="3276600" y="4203180"/>
            <a:ext cx="2667000" cy="575102"/>
          </a:xfrm>
          <a:prstGeom prst="straightConnector1">
            <a:avLst/>
          </a:prstGeom>
          <a:ln w="38100">
            <a:solidFill>
              <a:srgbClr val="00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0BAFC7CB-FA73-493E-921E-7D0A2677F865}"/>
              </a:ext>
            </a:extLst>
          </p:cNvPr>
          <p:cNvCxnSpPr/>
          <p:nvPr/>
        </p:nvCxnSpPr>
        <p:spPr>
          <a:xfrm flipH="1">
            <a:off x="3276600" y="5235482"/>
            <a:ext cx="2667000" cy="304800"/>
          </a:xfrm>
          <a:prstGeom prst="straightConnector1">
            <a:avLst/>
          </a:prstGeom>
          <a:ln w="38100">
            <a:solidFill>
              <a:srgbClr val="000000"/>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DA87F034-1485-4478-B86F-9AAD5BF82CC8}"/>
              </a:ext>
            </a:extLst>
          </p:cNvPr>
          <p:cNvSpPr txBox="1"/>
          <p:nvPr/>
        </p:nvSpPr>
        <p:spPr>
          <a:xfrm>
            <a:off x="4419600" y="4011817"/>
            <a:ext cx="609600" cy="461665"/>
          </a:xfrm>
          <a:prstGeom prst="rect">
            <a:avLst/>
          </a:prstGeom>
          <a:noFill/>
        </p:spPr>
        <p:txBody>
          <a:bodyPr wrap="square" rtlCol="0">
            <a:spAutoFit/>
          </a:bodyPr>
          <a:lstStyle/>
          <a:p>
            <a:r>
              <a:rPr lang="en-GB" sz="2400">
                <a:solidFill>
                  <a:srgbClr val="000000"/>
                </a:solidFill>
              </a:rPr>
              <a:t>Y</a:t>
            </a:r>
            <a:r>
              <a:rPr lang="en-GB" sz="2400" baseline="-25000">
                <a:solidFill>
                  <a:srgbClr val="000000"/>
                </a:solidFill>
              </a:rPr>
              <a:t>A</a:t>
            </a:r>
            <a:endParaRPr lang="en-GB" sz="2400">
              <a:solidFill>
                <a:srgbClr val="000000"/>
              </a:solidFill>
            </a:endParaRPr>
          </a:p>
        </p:txBody>
      </p:sp>
      <p:sp>
        <p:nvSpPr>
          <p:cNvPr id="13" name="TextBox 12">
            <a:extLst>
              <a:ext uri="{FF2B5EF4-FFF2-40B4-BE49-F238E27FC236}">
                <a16:creationId xmlns:a16="http://schemas.microsoft.com/office/drawing/2014/main" id="{6E910EAE-D8CB-401B-AD1E-89CE449E0A0A}"/>
              </a:ext>
            </a:extLst>
          </p:cNvPr>
          <p:cNvSpPr txBox="1"/>
          <p:nvPr/>
        </p:nvSpPr>
        <p:spPr>
          <a:xfrm>
            <a:off x="4191000" y="4926217"/>
            <a:ext cx="609600" cy="461665"/>
          </a:xfrm>
          <a:prstGeom prst="rect">
            <a:avLst/>
          </a:prstGeom>
          <a:noFill/>
        </p:spPr>
        <p:txBody>
          <a:bodyPr wrap="square" rtlCol="0">
            <a:spAutoFit/>
          </a:bodyPr>
          <a:lstStyle/>
          <a:p>
            <a:r>
              <a:rPr lang="en-GB" sz="2400">
                <a:solidFill>
                  <a:srgbClr val="000000"/>
                </a:solidFill>
              </a:rPr>
              <a:t>Y</a:t>
            </a:r>
            <a:r>
              <a:rPr lang="en-GB" sz="2400" baseline="-25000">
                <a:solidFill>
                  <a:srgbClr val="000000"/>
                </a:solidFill>
              </a:rPr>
              <a:t>B</a:t>
            </a:r>
            <a:endParaRPr lang="en-GB" sz="2400">
              <a:solidFill>
                <a:srgbClr val="000000"/>
              </a:solidFill>
            </a:endParaRPr>
          </a:p>
        </p:txBody>
      </p:sp>
      <p:sp>
        <p:nvSpPr>
          <p:cNvPr id="14" name="TextBox 13">
            <a:extLst>
              <a:ext uri="{FF2B5EF4-FFF2-40B4-BE49-F238E27FC236}">
                <a16:creationId xmlns:a16="http://schemas.microsoft.com/office/drawing/2014/main" id="{A9ED2891-0027-49C2-B3B9-CF0D7803C70C}"/>
              </a:ext>
            </a:extLst>
          </p:cNvPr>
          <p:cNvSpPr txBox="1"/>
          <p:nvPr/>
        </p:nvSpPr>
        <p:spPr>
          <a:xfrm>
            <a:off x="3120736" y="2590801"/>
            <a:ext cx="796636" cy="461665"/>
          </a:xfrm>
          <a:prstGeom prst="rect">
            <a:avLst/>
          </a:prstGeom>
          <a:noFill/>
        </p:spPr>
        <p:txBody>
          <a:bodyPr wrap="square" rtlCol="0">
            <a:spAutoFit/>
          </a:bodyPr>
          <a:lstStyle/>
          <a:p>
            <a:r>
              <a:rPr lang="en-GB" sz="2400">
                <a:solidFill>
                  <a:srgbClr val="000000"/>
                </a:solidFill>
              </a:rPr>
              <a:t>A</a:t>
            </a:r>
          </a:p>
        </p:txBody>
      </p:sp>
      <p:sp>
        <p:nvSpPr>
          <p:cNvPr id="15" name="TextBox 14">
            <a:extLst>
              <a:ext uri="{FF2B5EF4-FFF2-40B4-BE49-F238E27FC236}">
                <a16:creationId xmlns:a16="http://schemas.microsoft.com/office/drawing/2014/main" id="{EC160981-74F7-49F2-B44C-7602A46F6822}"/>
              </a:ext>
            </a:extLst>
          </p:cNvPr>
          <p:cNvSpPr txBox="1"/>
          <p:nvPr/>
        </p:nvSpPr>
        <p:spPr>
          <a:xfrm>
            <a:off x="241588" y="5004649"/>
            <a:ext cx="3035009" cy="1015663"/>
          </a:xfrm>
          <a:prstGeom prst="rect">
            <a:avLst/>
          </a:prstGeom>
          <a:noFill/>
        </p:spPr>
        <p:txBody>
          <a:bodyPr wrap="square" rtlCol="0">
            <a:spAutoFit/>
          </a:bodyPr>
          <a:lstStyle/>
          <a:p>
            <a:r>
              <a:rPr lang="en-GB" sz="2000">
                <a:solidFill>
                  <a:srgbClr val="000000"/>
                </a:solidFill>
              </a:rPr>
              <a:t>k</a:t>
            </a:r>
            <a:r>
              <a:rPr lang="en-GB" sz="2000" baseline="-25000">
                <a:solidFill>
                  <a:srgbClr val="000000"/>
                </a:solidFill>
              </a:rPr>
              <a:t>S</a:t>
            </a:r>
            <a:r>
              <a:rPr lang="en-GB" sz="2000">
                <a:solidFill>
                  <a:srgbClr val="000000"/>
                </a:solidFill>
              </a:rPr>
              <a:t> = Y</a:t>
            </a:r>
            <a:r>
              <a:rPr lang="en-GB" sz="2000" baseline="-25000">
                <a:solidFill>
                  <a:srgbClr val="000000"/>
                </a:solidFill>
              </a:rPr>
              <a:t>B </a:t>
            </a:r>
            <a:r>
              <a:rPr lang="en-GB" sz="2000" baseline="30000">
                <a:solidFill>
                  <a:srgbClr val="000000"/>
                </a:solidFill>
              </a:rPr>
              <a:t>X</a:t>
            </a:r>
            <a:r>
              <a:rPr lang="en-GB" sz="2000" baseline="-10000">
                <a:solidFill>
                  <a:srgbClr val="000000"/>
                </a:solidFill>
              </a:rPr>
              <a:t>A</a:t>
            </a:r>
            <a:r>
              <a:rPr lang="en-GB" sz="2000">
                <a:solidFill>
                  <a:srgbClr val="000000"/>
                </a:solidFill>
              </a:rPr>
              <a:t> mod p</a:t>
            </a:r>
          </a:p>
          <a:p>
            <a:r>
              <a:rPr lang="en-GB" sz="2000">
                <a:solidFill>
                  <a:srgbClr val="000000"/>
                </a:solidFill>
              </a:rPr>
              <a:t>= (g</a:t>
            </a:r>
            <a:r>
              <a:rPr lang="en-GB" sz="2000" baseline="30000">
                <a:solidFill>
                  <a:srgbClr val="000000"/>
                </a:solidFill>
              </a:rPr>
              <a:t>X</a:t>
            </a:r>
            <a:r>
              <a:rPr lang="en-GB" sz="2000" baseline="-25000">
                <a:solidFill>
                  <a:srgbClr val="000000"/>
                </a:solidFill>
              </a:rPr>
              <a:t>B</a:t>
            </a:r>
            <a:r>
              <a:rPr lang="en-GB" sz="2000">
                <a:solidFill>
                  <a:srgbClr val="000000"/>
                </a:solidFill>
              </a:rPr>
              <a:t> mod p)</a:t>
            </a:r>
            <a:r>
              <a:rPr lang="en-GB" sz="2000" baseline="30000">
                <a:solidFill>
                  <a:srgbClr val="000000"/>
                </a:solidFill>
              </a:rPr>
              <a:t>X</a:t>
            </a:r>
            <a:r>
              <a:rPr lang="en-GB" sz="2000" baseline="-25000">
                <a:solidFill>
                  <a:srgbClr val="000000"/>
                </a:solidFill>
              </a:rPr>
              <a:t>A</a:t>
            </a:r>
            <a:r>
              <a:rPr lang="en-GB" sz="2000">
                <a:solidFill>
                  <a:srgbClr val="000000"/>
                </a:solidFill>
              </a:rPr>
              <a:t> mod p</a:t>
            </a:r>
          </a:p>
          <a:p>
            <a:r>
              <a:rPr lang="en-GB" sz="2000">
                <a:solidFill>
                  <a:srgbClr val="000000"/>
                </a:solidFill>
              </a:rPr>
              <a:t>= g</a:t>
            </a:r>
            <a:r>
              <a:rPr lang="en-GB" sz="2000" baseline="30000">
                <a:solidFill>
                  <a:srgbClr val="000000"/>
                </a:solidFill>
              </a:rPr>
              <a:t>X</a:t>
            </a:r>
            <a:r>
              <a:rPr lang="en-GB" sz="2000" baseline="-25000">
                <a:solidFill>
                  <a:srgbClr val="000000"/>
                </a:solidFill>
              </a:rPr>
              <a:t>A</a:t>
            </a:r>
            <a:r>
              <a:rPr lang="en-GB" sz="2000" baseline="30000">
                <a:solidFill>
                  <a:srgbClr val="000000"/>
                </a:solidFill>
              </a:rPr>
              <a:t>X</a:t>
            </a:r>
            <a:r>
              <a:rPr lang="en-GB" sz="2000" baseline="-25000">
                <a:solidFill>
                  <a:srgbClr val="000000"/>
                </a:solidFill>
              </a:rPr>
              <a:t>B</a:t>
            </a:r>
            <a:r>
              <a:rPr lang="en-GB" sz="2000">
                <a:solidFill>
                  <a:srgbClr val="000000"/>
                </a:solidFill>
              </a:rPr>
              <a:t> mod p</a:t>
            </a:r>
            <a:endParaRPr lang="en-GB" sz="2000" baseline="-25000">
              <a:solidFill>
                <a:srgbClr val="000000"/>
              </a:solidFill>
            </a:endParaRPr>
          </a:p>
        </p:txBody>
      </p:sp>
      <p:sp>
        <p:nvSpPr>
          <p:cNvPr id="16" name="TextBox 15">
            <a:extLst>
              <a:ext uri="{FF2B5EF4-FFF2-40B4-BE49-F238E27FC236}">
                <a16:creationId xmlns:a16="http://schemas.microsoft.com/office/drawing/2014/main" id="{9CE99756-E59C-46FA-AE55-71B7BB6E4E55}"/>
              </a:ext>
            </a:extLst>
          </p:cNvPr>
          <p:cNvSpPr txBox="1"/>
          <p:nvPr/>
        </p:nvSpPr>
        <p:spPr>
          <a:xfrm>
            <a:off x="6194279" y="5235482"/>
            <a:ext cx="2663536" cy="830997"/>
          </a:xfrm>
          <a:prstGeom prst="rect">
            <a:avLst/>
          </a:prstGeom>
          <a:noFill/>
        </p:spPr>
        <p:txBody>
          <a:bodyPr wrap="square" rtlCol="0">
            <a:spAutoFit/>
          </a:bodyPr>
          <a:lstStyle/>
          <a:p>
            <a:r>
              <a:rPr lang="en-GB" sz="2400">
                <a:solidFill>
                  <a:srgbClr val="000000"/>
                </a:solidFill>
              </a:rPr>
              <a:t>k</a:t>
            </a:r>
            <a:r>
              <a:rPr lang="en-GB" sz="2400" baseline="-25000">
                <a:solidFill>
                  <a:srgbClr val="000000"/>
                </a:solidFill>
              </a:rPr>
              <a:t>S</a:t>
            </a:r>
            <a:r>
              <a:rPr lang="en-GB" sz="2400">
                <a:solidFill>
                  <a:srgbClr val="000000"/>
                </a:solidFill>
              </a:rPr>
              <a:t> = Y</a:t>
            </a:r>
            <a:r>
              <a:rPr lang="en-GB" sz="2400" baseline="-25000">
                <a:solidFill>
                  <a:srgbClr val="000000"/>
                </a:solidFill>
              </a:rPr>
              <a:t>A </a:t>
            </a:r>
            <a:r>
              <a:rPr lang="en-GB" sz="2400" baseline="30000">
                <a:solidFill>
                  <a:srgbClr val="000000"/>
                </a:solidFill>
              </a:rPr>
              <a:t>X</a:t>
            </a:r>
            <a:r>
              <a:rPr lang="en-GB" sz="2400" baseline="-10000">
                <a:solidFill>
                  <a:srgbClr val="000000"/>
                </a:solidFill>
              </a:rPr>
              <a:t>B</a:t>
            </a:r>
            <a:r>
              <a:rPr lang="en-GB" sz="2400">
                <a:solidFill>
                  <a:srgbClr val="000000"/>
                </a:solidFill>
              </a:rPr>
              <a:t> mod p</a:t>
            </a:r>
          </a:p>
          <a:p>
            <a:r>
              <a:rPr lang="en-GB" sz="2400">
                <a:solidFill>
                  <a:srgbClr val="000000"/>
                </a:solidFill>
              </a:rPr>
              <a:t>= g</a:t>
            </a:r>
            <a:r>
              <a:rPr lang="en-GB" sz="2400" baseline="30000">
                <a:solidFill>
                  <a:srgbClr val="000000"/>
                </a:solidFill>
              </a:rPr>
              <a:t>X</a:t>
            </a:r>
            <a:r>
              <a:rPr lang="en-GB" sz="2400" baseline="-25000">
                <a:solidFill>
                  <a:srgbClr val="000000"/>
                </a:solidFill>
              </a:rPr>
              <a:t>A</a:t>
            </a:r>
            <a:r>
              <a:rPr lang="en-GB" sz="2400" baseline="30000">
                <a:solidFill>
                  <a:srgbClr val="000000"/>
                </a:solidFill>
              </a:rPr>
              <a:t>X</a:t>
            </a:r>
            <a:r>
              <a:rPr lang="en-GB" sz="2400" baseline="-25000">
                <a:solidFill>
                  <a:srgbClr val="000000"/>
                </a:solidFill>
              </a:rPr>
              <a:t>B</a:t>
            </a:r>
            <a:r>
              <a:rPr lang="en-GB" sz="2400">
                <a:solidFill>
                  <a:srgbClr val="000000"/>
                </a:solidFill>
              </a:rPr>
              <a:t> mod p</a:t>
            </a:r>
            <a:endParaRPr lang="en-GB" sz="2400" baseline="-25000">
              <a:solidFill>
                <a:srgbClr val="000000"/>
              </a:solidFill>
            </a:endParaRPr>
          </a:p>
        </p:txBody>
      </p:sp>
      <p:sp>
        <p:nvSpPr>
          <p:cNvPr id="17" name="TextBox 16">
            <a:extLst>
              <a:ext uri="{FF2B5EF4-FFF2-40B4-BE49-F238E27FC236}">
                <a16:creationId xmlns:a16="http://schemas.microsoft.com/office/drawing/2014/main" id="{D34EBFB4-E0DB-46C1-B269-DA653C8CD427}"/>
              </a:ext>
            </a:extLst>
          </p:cNvPr>
          <p:cNvSpPr txBox="1"/>
          <p:nvPr/>
        </p:nvSpPr>
        <p:spPr>
          <a:xfrm>
            <a:off x="5773882" y="2590800"/>
            <a:ext cx="796636" cy="461665"/>
          </a:xfrm>
          <a:prstGeom prst="rect">
            <a:avLst/>
          </a:prstGeom>
          <a:noFill/>
        </p:spPr>
        <p:txBody>
          <a:bodyPr wrap="square" rtlCol="0">
            <a:spAutoFit/>
          </a:bodyPr>
          <a:lstStyle/>
          <a:p>
            <a:r>
              <a:rPr lang="en-GB" sz="2400">
                <a:solidFill>
                  <a:srgbClr val="000000"/>
                </a:solidFill>
              </a:rPr>
              <a:t>B</a:t>
            </a:r>
          </a:p>
        </p:txBody>
      </p:sp>
    </p:spTree>
    <p:extLst>
      <p:ext uri="{BB962C8B-B14F-4D97-AF65-F5344CB8AC3E}">
        <p14:creationId xmlns:p14="http://schemas.microsoft.com/office/powerpoint/2010/main" val="3711913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par>
                                <p:cTn id="18" presetID="10" presetClass="entr" presetSubtype="0" fill="hold" nodeType="with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par>
                                <p:cTn id="26" presetID="10" presetClass="entr" presetSubtype="0" fill="hold"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fade">
                                      <p:cBhvr>
                                        <p:cTn id="33" dur="500"/>
                                        <p:tgtEl>
                                          <p:spTgt spid="16"/>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fade">
                                      <p:cBhvr>
                                        <p:cTn id="3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2" grpId="0"/>
      <p:bldP spid="13" grpId="0"/>
      <p:bldP spid="15" grpId="0"/>
      <p:bldP spid="1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Nội dung</a:t>
            </a:r>
          </a:p>
        </p:txBody>
      </p:sp>
      <p:sp>
        <p:nvSpPr>
          <p:cNvPr id="3" name="Content Placeholder 2"/>
          <p:cNvSpPr>
            <a:spLocks noGrp="1"/>
          </p:cNvSpPr>
          <p:nvPr>
            <p:ph idx="1"/>
          </p:nvPr>
        </p:nvSpPr>
        <p:spPr/>
        <p:txBody>
          <a:bodyPr/>
          <a:lstStyle/>
          <a:p>
            <a:r>
              <a:rPr lang="en-GB"/>
              <a:t>Giới thiệu chung về giao thức mật mã</a:t>
            </a:r>
          </a:p>
          <a:p>
            <a:r>
              <a:rPr lang="en-GB"/>
              <a:t>Các giao thức trao đổi khóa đối xứng</a:t>
            </a:r>
          </a:p>
          <a:p>
            <a:r>
              <a:rPr lang="en-GB"/>
              <a:t>Các giao thức trao đổi khóa công khai</a:t>
            </a:r>
          </a:p>
          <a:p>
            <a:r>
              <a:rPr lang="en-GB"/>
              <a:t>Hạ tầng khóa công khai(PKI)</a:t>
            </a:r>
          </a:p>
          <a:p>
            <a:endParaRPr lang="en-GB"/>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42220834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Ví dụ</a:t>
            </a:r>
            <a:endParaRPr lang="en-GB"/>
          </a:p>
        </p:txBody>
      </p:sp>
      <p:sp>
        <p:nvSpPr>
          <p:cNvPr id="3" name="Content Placeholder 2"/>
          <p:cNvSpPr>
            <a:spLocks noGrp="1"/>
          </p:cNvSpPr>
          <p:nvPr>
            <p:ph idx="1"/>
          </p:nvPr>
        </p:nvSpPr>
        <p:spPr>
          <a:xfrm>
            <a:off x="457200" y="1066800"/>
            <a:ext cx="8229600" cy="5410200"/>
          </a:xfrm>
        </p:spPr>
        <p:txBody>
          <a:bodyPr>
            <a:normAutofit lnSpcReduction="10000"/>
          </a:bodyPr>
          <a:lstStyle/>
          <a:p>
            <a:r>
              <a:rPr lang="en-US"/>
              <a:t>Khóa nhóm: p = 71, g= 7 </a:t>
            </a:r>
          </a:p>
          <a:p>
            <a:pPr lvl="1"/>
            <a:r>
              <a:rPr lang="en-US"/>
              <a:t>Hãy tự kiểm tra điều kiện thỏa mãn của g</a:t>
            </a:r>
          </a:p>
          <a:p>
            <a:r>
              <a:rPr lang="en-GB"/>
              <a:t>A chọn X</a:t>
            </a:r>
            <a:r>
              <a:rPr lang="en-GB" baseline="-25000"/>
              <a:t>A</a:t>
            </a:r>
            <a:r>
              <a:rPr lang="en-GB"/>
              <a:t> = 5, tính Y</a:t>
            </a:r>
            <a:r>
              <a:rPr lang="en-GB" baseline="-25000"/>
              <a:t>A</a:t>
            </a:r>
            <a:r>
              <a:rPr lang="en-GB"/>
              <a:t> = 7</a:t>
            </a:r>
            <a:r>
              <a:rPr lang="en-GB" baseline="30000"/>
              <a:t>5</a:t>
            </a:r>
            <a:r>
              <a:rPr lang="en-GB"/>
              <a:t> mod 71 = 51</a:t>
            </a:r>
          </a:p>
          <a:p>
            <a:endParaRPr lang="en-GB"/>
          </a:p>
          <a:p>
            <a:endParaRPr lang="en-GB"/>
          </a:p>
          <a:p>
            <a:endParaRPr lang="en-GB"/>
          </a:p>
          <a:p>
            <a:endParaRPr lang="en-GB"/>
          </a:p>
          <a:p>
            <a:endParaRPr lang="en-GB"/>
          </a:p>
          <a:p>
            <a:endParaRPr lang="en-GB"/>
          </a:p>
          <a:p>
            <a:endParaRPr lang="en-GB"/>
          </a:p>
          <a:p>
            <a:pPr marL="0" indent="0">
              <a:buNone/>
            </a:pPr>
            <a:r>
              <a:rPr lang="en-GB"/>
              <a:t>Sơ đồ này đạt những yêu cầu nào?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a:p>
        </p:txBody>
      </p:sp>
      <p:cxnSp>
        <p:nvCxnSpPr>
          <p:cNvPr id="5" name="Straight Arrow Connector 4"/>
          <p:cNvCxnSpPr/>
          <p:nvPr/>
        </p:nvCxnSpPr>
        <p:spPr>
          <a:xfrm>
            <a:off x="3276600" y="2794310"/>
            <a:ext cx="0" cy="2539690"/>
          </a:xfrm>
          <a:prstGeom prst="straightConnector1">
            <a:avLst/>
          </a:prstGeom>
          <a:ln w="38100">
            <a:solidFill>
              <a:srgbClr val="000000"/>
            </a:solidFill>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5943600" y="2747666"/>
            <a:ext cx="0" cy="2586334"/>
          </a:xfrm>
          <a:prstGeom prst="straightConnector1">
            <a:avLst/>
          </a:prstGeom>
          <a:ln w="38100">
            <a:solidFill>
              <a:srgbClr val="000000"/>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3276600" y="3467963"/>
            <a:ext cx="2667000" cy="575102"/>
          </a:xfrm>
          <a:prstGeom prst="straightConnector1">
            <a:avLst/>
          </a:prstGeom>
          <a:ln w="38100">
            <a:solidFill>
              <a:srgbClr val="000000"/>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H="1">
            <a:off x="3276600" y="4648200"/>
            <a:ext cx="2667000" cy="304800"/>
          </a:xfrm>
          <a:prstGeom prst="straightConnector1">
            <a:avLst/>
          </a:prstGeom>
          <a:ln w="38100">
            <a:solidFill>
              <a:srgbClr val="000000"/>
            </a:solidFill>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4419600" y="3276600"/>
            <a:ext cx="609600" cy="461665"/>
          </a:xfrm>
          <a:prstGeom prst="rect">
            <a:avLst/>
          </a:prstGeom>
          <a:noFill/>
        </p:spPr>
        <p:txBody>
          <a:bodyPr wrap="square" rtlCol="0">
            <a:spAutoFit/>
          </a:bodyPr>
          <a:lstStyle/>
          <a:p>
            <a:r>
              <a:rPr lang="en-GB" sz="2400">
                <a:solidFill>
                  <a:srgbClr val="000000"/>
                </a:solidFill>
              </a:rPr>
              <a:t>Y</a:t>
            </a:r>
            <a:r>
              <a:rPr lang="en-GB" sz="2400" baseline="-25000">
                <a:solidFill>
                  <a:srgbClr val="000000"/>
                </a:solidFill>
              </a:rPr>
              <a:t>A</a:t>
            </a:r>
            <a:endParaRPr lang="en-GB" sz="2400">
              <a:solidFill>
                <a:srgbClr val="000000"/>
              </a:solidFill>
            </a:endParaRPr>
          </a:p>
        </p:txBody>
      </p:sp>
      <p:sp>
        <p:nvSpPr>
          <p:cNvPr id="10" name="TextBox 9"/>
          <p:cNvSpPr txBox="1"/>
          <p:nvPr/>
        </p:nvSpPr>
        <p:spPr>
          <a:xfrm>
            <a:off x="4191000" y="4338935"/>
            <a:ext cx="609600" cy="461665"/>
          </a:xfrm>
          <a:prstGeom prst="rect">
            <a:avLst/>
          </a:prstGeom>
          <a:noFill/>
        </p:spPr>
        <p:txBody>
          <a:bodyPr wrap="square" rtlCol="0">
            <a:spAutoFit/>
          </a:bodyPr>
          <a:lstStyle/>
          <a:p>
            <a:r>
              <a:rPr lang="en-GB" sz="2400">
                <a:solidFill>
                  <a:srgbClr val="000000"/>
                </a:solidFill>
              </a:rPr>
              <a:t>Y</a:t>
            </a:r>
            <a:r>
              <a:rPr lang="en-GB" sz="2400" baseline="-25000">
                <a:solidFill>
                  <a:srgbClr val="000000"/>
                </a:solidFill>
              </a:rPr>
              <a:t>B</a:t>
            </a:r>
            <a:endParaRPr lang="en-GB" sz="2400">
              <a:solidFill>
                <a:srgbClr val="000000"/>
              </a:solidFill>
            </a:endParaRPr>
          </a:p>
        </p:txBody>
      </p:sp>
      <p:sp>
        <p:nvSpPr>
          <p:cNvPr id="11" name="TextBox 10"/>
          <p:cNvSpPr txBox="1"/>
          <p:nvPr/>
        </p:nvSpPr>
        <p:spPr>
          <a:xfrm>
            <a:off x="3086100" y="2369250"/>
            <a:ext cx="796636" cy="461665"/>
          </a:xfrm>
          <a:prstGeom prst="rect">
            <a:avLst/>
          </a:prstGeom>
          <a:noFill/>
        </p:spPr>
        <p:txBody>
          <a:bodyPr wrap="square" rtlCol="0">
            <a:spAutoFit/>
          </a:bodyPr>
          <a:lstStyle/>
          <a:p>
            <a:r>
              <a:rPr lang="en-GB" sz="2400">
                <a:solidFill>
                  <a:srgbClr val="000000"/>
                </a:solidFill>
              </a:rPr>
              <a:t>A</a:t>
            </a:r>
          </a:p>
        </p:txBody>
      </p:sp>
      <p:sp>
        <p:nvSpPr>
          <p:cNvPr id="12" name="TextBox 11"/>
          <p:cNvSpPr txBox="1"/>
          <p:nvPr/>
        </p:nvSpPr>
        <p:spPr>
          <a:xfrm>
            <a:off x="5773882" y="2286000"/>
            <a:ext cx="796636" cy="461665"/>
          </a:xfrm>
          <a:prstGeom prst="rect">
            <a:avLst/>
          </a:prstGeom>
          <a:noFill/>
        </p:spPr>
        <p:txBody>
          <a:bodyPr wrap="square" rtlCol="0">
            <a:spAutoFit/>
          </a:bodyPr>
          <a:lstStyle/>
          <a:p>
            <a:r>
              <a:rPr lang="en-GB" sz="2400">
                <a:solidFill>
                  <a:srgbClr val="000000"/>
                </a:solidFill>
              </a:rPr>
              <a:t>B</a:t>
            </a:r>
          </a:p>
        </p:txBody>
      </p:sp>
      <p:sp>
        <p:nvSpPr>
          <p:cNvPr id="13" name="TextBox 12"/>
          <p:cNvSpPr txBox="1"/>
          <p:nvPr/>
        </p:nvSpPr>
        <p:spPr>
          <a:xfrm>
            <a:off x="228600" y="2743200"/>
            <a:ext cx="3048000" cy="830997"/>
          </a:xfrm>
          <a:prstGeom prst="rect">
            <a:avLst/>
          </a:prstGeom>
          <a:noFill/>
        </p:spPr>
        <p:txBody>
          <a:bodyPr wrap="square" rtlCol="0">
            <a:spAutoFit/>
          </a:bodyPr>
          <a:lstStyle/>
          <a:p>
            <a:r>
              <a:rPr lang="en-GB" sz="2400">
                <a:solidFill>
                  <a:srgbClr val="000000"/>
                </a:solidFill>
              </a:rPr>
              <a:t>X</a:t>
            </a:r>
            <a:r>
              <a:rPr lang="en-GB" sz="2400" baseline="-25000">
                <a:solidFill>
                  <a:srgbClr val="000000"/>
                </a:solidFill>
              </a:rPr>
              <a:t>A</a:t>
            </a:r>
            <a:r>
              <a:rPr lang="en-GB" sz="2400">
                <a:solidFill>
                  <a:srgbClr val="000000"/>
                </a:solidFill>
              </a:rPr>
              <a:t> = 5</a:t>
            </a:r>
          </a:p>
          <a:p>
            <a:r>
              <a:rPr lang="en-GB" sz="2400">
                <a:solidFill>
                  <a:srgbClr val="000000"/>
                </a:solidFill>
              </a:rPr>
              <a:t>Y</a:t>
            </a:r>
            <a:r>
              <a:rPr lang="en-GB" sz="2400" baseline="-25000">
                <a:solidFill>
                  <a:srgbClr val="000000"/>
                </a:solidFill>
              </a:rPr>
              <a:t>A</a:t>
            </a:r>
            <a:r>
              <a:rPr lang="en-GB" sz="2400">
                <a:solidFill>
                  <a:srgbClr val="000000"/>
                </a:solidFill>
              </a:rPr>
              <a:t> = 7</a:t>
            </a:r>
            <a:r>
              <a:rPr lang="en-GB" sz="2400" baseline="30000">
                <a:solidFill>
                  <a:srgbClr val="000000"/>
                </a:solidFill>
              </a:rPr>
              <a:t>5</a:t>
            </a:r>
            <a:r>
              <a:rPr lang="en-GB" sz="2400">
                <a:solidFill>
                  <a:srgbClr val="000000"/>
                </a:solidFill>
              </a:rPr>
              <a:t> mod 71 = 51</a:t>
            </a:r>
          </a:p>
        </p:txBody>
      </p:sp>
      <p:sp>
        <p:nvSpPr>
          <p:cNvPr id="14" name="TextBox 13"/>
          <p:cNvSpPr txBox="1"/>
          <p:nvPr/>
        </p:nvSpPr>
        <p:spPr>
          <a:xfrm>
            <a:off x="6019800" y="2819400"/>
            <a:ext cx="3048000" cy="830997"/>
          </a:xfrm>
          <a:prstGeom prst="rect">
            <a:avLst/>
          </a:prstGeom>
          <a:noFill/>
        </p:spPr>
        <p:txBody>
          <a:bodyPr wrap="square" rtlCol="0">
            <a:spAutoFit/>
          </a:bodyPr>
          <a:lstStyle/>
          <a:p>
            <a:r>
              <a:rPr lang="en-GB" sz="2400">
                <a:solidFill>
                  <a:srgbClr val="000000"/>
                </a:solidFill>
              </a:rPr>
              <a:t>X</a:t>
            </a:r>
            <a:r>
              <a:rPr lang="en-GB" sz="2400" baseline="-25000">
                <a:solidFill>
                  <a:srgbClr val="000000"/>
                </a:solidFill>
              </a:rPr>
              <a:t>B</a:t>
            </a:r>
            <a:r>
              <a:rPr lang="en-GB" sz="2400">
                <a:solidFill>
                  <a:srgbClr val="000000"/>
                </a:solidFill>
              </a:rPr>
              <a:t> = 12</a:t>
            </a:r>
          </a:p>
          <a:p>
            <a:r>
              <a:rPr lang="en-GB" sz="2400">
                <a:solidFill>
                  <a:srgbClr val="000000"/>
                </a:solidFill>
              </a:rPr>
              <a:t>Y</a:t>
            </a:r>
            <a:r>
              <a:rPr lang="en-GB" sz="2400" baseline="-25000">
                <a:solidFill>
                  <a:srgbClr val="000000"/>
                </a:solidFill>
              </a:rPr>
              <a:t>B</a:t>
            </a:r>
            <a:r>
              <a:rPr lang="en-GB" sz="2400">
                <a:solidFill>
                  <a:srgbClr val="000000"/>
                </a:solidFill>
              </a:rPr>
              <a:t> = 7</a:t>
            </a:r>
            <a:r>
              <a:rPr lang="en-GB" sz="2400" baseline="30000">
                <a:solidFill>
                  <a:srgbClr val="000000"/>
                </a:solidFill>
              </a:rPr>
              <a:t>12</a:t>
            </a:r>
            <a:r>
              <a:rPr lang="en-GB" sz="2400">
                <a:solidFill>
                  <a:srgbClr val="000000"/>
                </a:solidFill>
              </a:rPr>
              <a:t> mod 71 = 4</a:t>
            </a:r>
          </a:p>
        </p:txBody>
      </p:sp>
      <p:sp>
        <p:nvSpPr>
          <p:cNvPr id="15" name="TextBox 14"/>
          <p:cNvSpPr txBox="1"/>
          <p:nvPr/>
        </p:nvSpPr>
        <p:spPr>
          <a:xfrm>
            <a:off x="6005945" y="3893403"/>
            <a:ext cx="3048000" cy="830997"/>
          </a:xfrm>
          <a:prstGeom prst="rect">
            <a:avLst/>
          </a:prstGeom>
          <a:noFill/>
        </p:spPr>
        <p:txBody>
          <a:bodyPr wrap="square" rtlCol="0">
            <a:spAutoFit/>
          </a:bodyPr>
          <a:lstStyle/>
          <a:p>
            <a:r>
              <a:rPr lang="en-GB" sz="2400">
                <a:solidFill>
                  <a:srgbClr val="000000"/>
                </a:solidFill>
              </a:rPr>
              <a:t>k</a:t>
            </a:r>
            <a:r>
              <a:rPr lang="en-GB" sz="2400" baseline="-25000">
                <a:solidFill>
                  <a:srgbClr val="000000"/>
                </a:solidFill>
              </a:rPr>
              <a:t>S</a:t>
            </a:r>
            <a:r>
              <a:rPr lang="en-GB" sz="2400">
                <a:solidFill>
                  <a:srgbClr val="000000"/>
                </a:solidFill>
              </a:rPr>
              <a:t> = 51</a:t>
            </a:r>
            <a:r>
              <a:rPr lang="en-GB" sz="2400" baseline="30000">
                <a:solidFill>
                  <a:srgbClr val="000000"/>
                </a:solidFill>
              </a:rPr>
              <a:t>12</a:t>
            </a:r>
            <a:r>
              <a:rPr lang="en-GB" sz="2400">
                <a:solidFill>
                  <a:srgbClr val="000000"/>
                </a:solidFill>
              </a:rPr>
              <a:t> mod 71 = 30</a:t>
            </a:r>
          </a:p>
        </p:txBody>
      </p:sp>
      <p:sp>
        <p:nvSpPr>
          <p:cNvPr id="16" name="TextBox 15"/>
          <p:cNvSpPr txBox="1"/>
          <p:nvPr/>
        </p:nvSpPr>
        <p:spPr>
          <a:xfrm>
            <a:off x="76200" y="4648200"/>
            <a:ext cx="3048000" cy="461665"/>
          </a:xfrm>
          <a:prstGeom prst="rect">
            <a:avLst/>
          </a:prstGeom>
          <a:noFill/>
        </p:spPr>
        <p:txBody>
          <a:bodyPr wrap="square" rtlCol="0">
            <a:spAutoFit/>
          </a:bodyPr>
          <a:lstStyle/>
          <a:p>
            <a:r>
              <a:rPr lang="en-GB" sz="2400">
                <a:solidFill>
                  <a:srgbClr val="000000"/>
                </a:solidFill>
              </a:rPr>
              <a:t>k</a:t>
            </a:r>
            <a:r>
              <a:rPr lang="en-GB" sz="2400" baseline="-25000">
                <a:solidFill>
                  <a:srgbClr val="000000"/>
                </a:solidFill>
              </a:rPr>
              <a:t>S</a:t>
            </a:r>
            <a:r>
              <a:rPr lang="en-GB" sz="2400">
                <a:solidFill>
                  <a:srgbClr val="000000"/>
                </a:solidFill>
              </a:rPr>
              <a:t> = 4</a:t>
            </a:r>
            <a:r>
              <a:rPr lang="en-GB" sz="2400" baseline="30000">
                <a:solidFill>
                  <a:srgbClr val="000000"/>
                </a:solidFill>
              </a:rPr>
              <a:t>5</a:t>
            </a:r>
            <a:r>
              <a:rPr lang="en-GB" sz="2400">
                <a:solidFill>
                  <a:srgbClr val="000000"/>
                </a:solidFill>
              </a:rPr>
              <a:t> mod 71 = 30</a:t>
            </a:r>
          </a:p>
        </p:txBody>
      </p:sp>
    </p:spTree>
    <p:extLst>
      <p:ext uri="{BB962C8B-B14F-4D97-AF65-F5344CB8AC3E}">
        <p14:creationId xmlns:p14="http://schemas.microsoft.com/office/powerpoint/2010/main" val="3984134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anim calcmode="lin" valueType="num">
                                      <p:cBhvr>
                                        <p:cTn id="8" dur="500" fill="hold"/>
                                        <p:tgtEl>
                                          <p:spTgt spid="15"/>
                                        </p:tgtEl>
                                        <p:attrNameLst>
                                          <p:attrName>ppt_x</p:attrName>
                                        </p:attrNameLst>
                                      </p:cBhvr>
                                      <p:tavLst>
                                        <p:tav tm="0">
                                          <p:val>
                                            <p:strVal val="#ppt_x"/>
                                          </p:val>
                                        </p:tav>
                                        <p:tav tm="100000">
                                          <p:val>
                                            <p:strVal val="#ppt_x"/>
                                          </p:val>
                                        </p:tav>
                                      </p:tavLst>
                                    </p:anim>
                                    <p:anim calcmode="lin" valueType="num">
                                      <p:cBhvr>
                                        <p:cTn id="9" dur="5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fade">
                                      <p:cBhvr>
                                        <p:cTn id="14" dur="500"/>
                                        <p:tgtEl>
                                          <p:spTgt spid="16"/>
                                        </p:tgtEl>
                                      </p:cBhvr>
                                    </p:animEffect>
                                    <p:anim calcmode="lin" valueType="num">
                                      <p:cBhvr>
                                        <p:cTn id="15" dur="500" fill="hold"/>
                                        <p:tgtEl>
                                          <p:spTgt spid="16"/>
                                        </p:tgtEl>
                                        <p:attrNameLst>
                                          <p:attrName>ppt_x</p:attrName>
                                        </p:attrNameLst>
                                      </p:cBhvr>
                                      <p:tavLst>
                                        <p:tav tm="0">
                                          <p:val>
                                            <p:strVal val="#ppt_x"/>
                                          </p:val>
                                        </p:tav>
                                        <p:tav tm="100000">
                                          <p:val>
                                            <p:strVal val="#ppt_x"/>
                                          </p:val>
                                        </p:tav>
                                      </p:tavLst>
                                    </p:anim>
                                    <p:anim calcmode="lin" valueType="num">
                                      <p:cBhvr>
                                        <p:cTn id="16" dur="5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
            <a:ext cx="8229600" cy="681037"/>
          </a:xfrm>
        </p:spPr>
        <p:txBody>
          <a:bodyPr>
            <a:normAutofit/>
          </a:bodyPr>
          <a:lstStyle/>
          <a:p>
            <a:r>
              <a:rPr lang="en-GB"/>
              <a:t>Tấn công sơ đồ trao đổi khóa Diffie-Hellman</a:t>
            </a:r>
          </a:p>
        </p:txBody>
      </p:sp>
      <p:sp>
        <p:nvSpPr>
          <p:cNvPr id="3" name="Content Placeholder 2"/>
          <p:cNvSpPr>
            <a:spLocks noGrp="1"/>
          </p:cNvSpPr>
          <p:nvPr>
            <p:ph idx="1"/>
          </p:nvPr>
        </p:nvSpPr>
        <p:spPr/>
        <p:txBody>
          <a:bodyPr>
            <a:normAutofit lnSpcReduction="10000"/>
          </a:bodyPr>
          <a:lstStyle/>
          <a:p>
            <a:r>
              <a:rPr lang="en-GB"/>
              <a:t>Nhắc lại sơ đồ:</a:t>
            </a:r>
          </a:p>
          <a:p>
            <a:endParaRPr lang="en-GB"/>
          </a:p>
          <a:p>
            <a:endParaRPr lang="en-GB"/>
          </a:p>
          <a:p>
            <a:endParaRPr lang="en-GB"/>
          </a:p>
          <a:p>
            <a:endParaRPr lang="en-GB"/>
          </a:p>
          <a:p>
            <a:endParaRPr lang="en-GB"/>
          </a:p>
          <a:p>
            <a:endParaRPr lang="en-GB"/>
          </a:p>
          <a:p>
            <a:r>
              <a:rPr lang="en-GB"/>
              <a:t>Kịch bản tấn công man-in-the-middle</a:t>
            </a:r>
          </a:p>
          <a:p>
            <a:pPr lvl="1"/>
            <a:r>
              <a:rPr lang="en-GB"/>
              <a:t> C sinh 2 cặp khóa (X’</a:t>
            </a:r>
            <a:r>
              <a:rPr lang="en-GB" baseline="-25000"/>
              <a:t>A</a:t>
            </a:r>
            <a:r>
              <a:rPr lang="en-GB"/>
              <a:t> ,Y’</a:t>
            </a:r>
            <a:r>
              <a:rPr lang="en-GB" baseline="-25000"/>
              <a:t>A</a:t>
            </a:r>
            <a:r>
              <a:rPr lang="en-GB"/>
              <a:t>) và (X’</a:t>
            </a:r>
            <a:r>
              <a:rPr lang="en-GB" baseline="-25000"/>
              <a:t>B</a:t>
            </a:r>
            <a:r>
              <a:rPr lang="en-GB"/>
              <a:t> ,Y’</a:t>
            </a:r>
            <a:r>
              <a:rPr lang="en-GB" baseline="-25000"/>
              <a:t>B</a:t>
            </a:r>
            <a:r>
              <a:rPr lang="en-GB"/>
              <a:t>)</a:t>
            </a:r>
          </a:p>
          <a:p>
            <a:pPr lvl="1"/>
            <a:r>
              <a:rPr lang="en-GB"/>
              <a:t> Tráo khóa Y</a:t>
            </a:r>
            <a:r>
              <a:rPr lang="en-GB" baseline="-25000"/>
              <a:t>A</a:t>
            </a:r>
            <a:r>
              <a:rPr lang="en-GB"/>
              <a:t> bằng Y’</a:t>
            </a:r>
            <a:r>
              <a:rPr lang="en-GB" baseline="-25000"/>
              <a:t>A</a:t>
            </a:r>
            <a:r>
              <a:rPr lang="en-GB"/>
              <a:t>, Y</a:t>
            </a:r>
            <a:r>
              <a:rPr lang="en-GB" baseline="-25000"/>
              <a:t>B</a:t>
            </a:r>
            <a:r>
              <a:rPr lang="en-GB"/>
              <a:t> bằng Y’</a:t>
            </a:r>
            <a:r>
              <a:rPr lang="en-GB" baseline="-25000"/>
              <a:t>B</a:t>
            </a:r>
            <a:endParaRPr lang="en-GB"/>
          </a:p>
          <a:p>
            <a:pPr lvl="1"/>
            <a:r>
              <a:rPr lang="en-GB"/>
              <a:t> Hãy suy luận xem tại sao C có thể biết được mọi thông tin A và B trao đổi với nhau</a:t>
            </a:r>
          </a:p>
          <a:p>
            <a:pPr lvl="2"/>
            <a:endParaRPr lang="en-GB"/>
          </a:p>
        </p:txBody>
      </p:sp>
      <p:sp>
        <p:nvSpPr>
          <p:cNvPr id="4" name="Slide Number Placeholder 3"/>
          <p:cNvSpPr>
            <a:spLocks noGrp="1"/>
          </p:cNvSpPr>
          <p:nvPr>
            <p:ph type="sldNum" sz="quarter" idx="12"/>
          </p:nvPr>
        </p:nvSpPr>
        <p:spPr/>
        <p:txBody>
          <a:bodyPr/>
          <a:lstStyle/>
          <a:p>
            <a:fld id="{B6F15528-21DE-4FAA-801E-634DDDAF4B2B}" type="slidenum">
              <a:rPr lang="en-US" smtClean="0"/>
              <a:pPr/>
              <a:t>21</a:t>
            </a:fld>
            <a:endParaRPr lang="en-US"/>
          </a:p>
        </p:txBody>
      </p:sp>
      <p:cxnSp>
        <p:nvCxnSpPr>
          <p:cNvPr id="5" name="Straight Arrow Connector 4"/>
          <p:cNvCxnSpPr/>
          <p:nvPr/>
        </p:nvCxnSpPr>
        <p:spPr>
          <a:xfrm>
            <a:off x="3276600" y="2155918"/>
            <a:ext cx="0" cy="2187482"/>
          </a:xfrm>
          <a:prstGeom prst="straightConnector1">
            <a:avLst/>
          </a:prstGeom>
          <a:ln w="38100">
            <a:solidFill>
              <a:srgbClr val="000000"/>
            </a:solidFill>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5943600" y="2155918"/>
            <a:ext cx="0" cy="2187482"/>
          </a:xfrm>
          <a:prstGeom prst="straightConnector1">
            <a:avLst/>
          </a:prstGeom>
          <a:ln w="38100">
            <a:solidFill>
              <a:srgbClr val="000000"/>
            </a:solidFill>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838200" y="1981200"/>
            <a:ext cx="2438400" cy="830997"/>
          </a:xfrm>
          <a:prstGeom prst="rect">
            <a:avLst/>
          </a:prstGeom>
          <a:noFill/>
        </p:spPr>
        <p:txBody>
          <a:bodyPr wrap="square" rtlCol="0">
            <a:spAutoFit/>
          </a:bodyPr>
          <a:lstStyle/>
          <a:p>
            <a:r>
              <a:rPr lang="en-GB" sz="2400">
                <a:solidFill>
                  <a:srgbClr val="000000"/>
                </a:solidFill>
              </a:rPr>
              <a:t>X</a:t>
            </a:r>
            <a:r>
              <a:rPr lang="en-GB" sz="2400" baseline="-25000">
                <a:solidFill>
                  <a:srgbClr val="000000"/>
                </a:solidFill>
              </a:rPr>
              <a:t>A</a:t>
            </a:r>
            <a:r>
              <a:rPr lang="en-GB" sz="2400">
                <a:solidFill>
                  <a:srgbClr val="000000"/>
                </a:solidFill>
              </a:rPr>
              <a:t> &lt; p</a:t>
            </a:r>
          </a:p>
          <a:p>
            <a:r>
              <a:rPr lang="en-GB" sz="2400">
                <a:solidFill>
                  <a:srgbClr val="000000"/>
                </a:solidFill>
              </a:rPr>
              <a:t>Y</a:t>
            </a:r>
            <a:r>
              <a:rPr lang="en-GB" sz="2400" baseline="-25000">
                <a:solidFill>
                  <a:srgbClr val="000000"/>
                </a:solidFill>
              </a:rPr>
              <a:t>A</a:t>
            </a:r>
            <a:r>
              <a:rPr lang="en-GB" sz="2400">
                <a:solidFill>
                  <a:srgbClr val="000000"/>
                </a:solidFill>
              </a:rPr>
              <a:t> = g</a:t>
            </a:r>
            <a:r>
              <a:rPr lang="en-GB" sz="2400" baseline="30000">
                <a:solidFill>
                  <a:srgbClr val="000000"/>
                </a:solidFill>
              </a:rPr>
              <a:t>X</a:t>
            </a:r>
            <a:r>
              <a:rPr lang="en-GB" sz="2400" baseline="-10000">
                <a:solidFill>
                  <a:srgbClr val="000000"/>
                </a:solidFill>
              </a:rPr>
              <a:t>A</a:t>
            </a:r>
            <a:r>
              <a:rPr lang="en-GB" sz="2400">
                <a:solidFill>
                  <a:srgbClr val="000000"/>
                </a:solidFill>
              </a:rPr>
              <a:t> mod p</a:t>
            </a:r>
          </a:p>
        </p:txBody>
      </p:sp>
      <p:sp>
        <p:nvSpPr>
          <p:cNvPr id="8" name="TextBox 7"/>
          <p:cNvSpPr txBox="1"/>
          <p:nvPr/>
        </p:nvSpPr>
        <p:spPr>
          <a:xfrm>
            <a:off x="6172200" y="2022763"/>
            <a:ext cx="2438400" cy="830997"/>
          </a:xfrm>
          <a:prstGeom prst="rect">
            <a:avLst/>
          </a:prstGeom>
          <a:noFill/>
        </p:spPr>
        <p:txBody>
          <a:bodyPr wrap="square" rtlCol="0">
            <a:spAutoFit/>
          </a:bodyPr>
          <a:lstStyle/>
          <a:p>
            <a:r>
              <a:rPr lang="en-GB" sz="2400">
                <a:solidFill>
                  <a:srgbClr val="000000"/>
                </a:solidFill>
              </a:rPr>
              <a:t>X</a:t>
            </a:r>
            <a:r>
              <a:rPr lang="en-GB" sz="2400" baseline="-25000">
                <a:solidFill>
                  <a:srgbClr val="000000"/>
                </a:solidFill>
              </a:rPr>
              <a:t>B</a:t>
            </a:r>
            <a:r>
              <a:rPr lang="en-GB" sz="2400">
                <a:solidFill>
                  <a:srgbClr val="000000"/>
                </a:solidFill>
              </a:rPr>
              <a:t> &lt; p</a:t>
            </a:r>
          </a:p>
          <a:p>
            <a:r>
              <a:rPr lang="en-GB" sz="2400">
                <a:solidFill>
                  <a:srgbClr val="000000"/>
                </a:solidFill>
              </a:rPr>
              <a:t>Y</a:t>
            </a:r>
            <a:r>
              <a:rPr lang="en-GB" sz="2400" baseline="-25000">
                <a:solidFill>
                  <a:srgbClr val="000000"/>
                </a:solidFill>
              </a:rPr>
              <a:t>B</a:t>
            </a:r>
            <a:r>
              <a:rPr lang="en-GB" sz="2400">
                <a:solidFill>
                  <a:srgbClr val="000000"/>
                </a:solidFill>
              </a:rPr>
              <a:t> = g</a:t>
            </a:r>
            <a:r>
              <a:rPr lang="en-GB" sz="2400" baseline="30000">
                <a:solidFill>
                  <a:srgbClr val="000000"/>
                </a:solidFill>
              </a:rPr>
              <a:t>X</a:t>
            </a:r>
            <a:r>
              <a:rPr lang="en-GB" sz="2400" baseline="-10000">
                <a:solidFill>
                  <a:srgbClr val="000000"/>
                </a:solidFill>
              </a:rPr>
              <a:t>B</a:t>
            </a:r>
            <a:r>
              <a:rPr lang="en-GB" sz="2400">
                <a:solidFill>
                  <a:srgbClr val="000000"/>
                </a:solidFill>
              </a:rPr>
              <a:t> mod p</a:t>
            </a:r>
          </a:p>
        </p:txBody>
      </p:sp>
      <p:cxnSp>
        <p:nvCxnSpPr>
          <p:cNvPr id="9" name="Straight Arrow Connector 8"/>
          <p:cNvCxnSpPr/>
          <p:nvPr/>
        </p:nvCxnSpPr>
        <p:spPr>
          <a:xfrm>
            <a:off x="3276600" y="2743200"/>
            <a:ext cx="2667000" cy="575102"/>
          </a:xfrm>
          <a:prstGeom prst="straightConnector1">
            <a:avLst/>
          </a:prstGeom>
          <a:ln w="38100">
            <a:solidFill>
              <a:srgbClr val="00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3276600" y="3662065"/>
            <a:ext cx="2667000" cy="304800"/>
          </a:xfrm>
          <a:prstGeom prst="straightConnector1">
            <a:avLst/>
          </a:prstGeom>
          <a:ln w="38100">
            <a:solidFill>
              <a:srgbClr val="000000"/>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419600" y="2586335"/>
            <a:ext cx="609600" cy="461665"/>
          </a:xfrm>
          <a:prstGeom prst="rect">
            <a:avLst/>
          </a:prstGeom>
          <a:noFill/>
        </p:spPr>
        <p:txBody>
          <a:bodyPr wrap="square" rtlCol="0">
            <a:spAutoFit/>
          </a:bodyPr>
          <a:lstStyle/>
          <a:p>
            <a:r>
              <a:rPr lang="en-GB" sz="2400">
                <a:solidFill>
                  <a:srgbClr val="000000"/>
                </a:solidFill>
              </a:rPr>
              <a:t>Y</a:t>
            </a:r>
            <a:r>
              <a:rPr lang="en-GB" sz="2400" baseline="-25000">
                <a:solidFill>
                  <a:srgbClr val="000000"/>
                </a:solidFill>
              </a:rPr>
              <a:t>A</a:t>
            </a:r>
            <a:endParaRPr lang="en-GB" sz="2400">
              <a:solidFill>
                <a:srgbClr val="000000"/>
              </a:solidFill>
            </a:endParaRPr>
          </a:p>
        </p:txBody>
      </p:sp>
      <p:sp>
        <p:nvSpPr>
          <p:cNvPr id="12" name="TextBox 11"/>
          <p:cNvSpPr txBox="1"/>
          <p:nvPr/>
        </p:nvSpPr>
        <p:spPr>
          <a:xfrm>
            <a:off x="4191000" y="3352800"/>
            <a:ext cx="609600" cy="461665"/>
          </a:xfrm>
          <a:prstGeom prst="rect">
            <a:avLst/>
          </a:prstGeom>
          <a:noFill/>
        </p:spPr>
        <p:txBody>
          <a:bodyPr wrap="square" rtlCol="0">
            <a:spAutoFit/>
          </a:bodyPr>
          <a:lstStyle/>
          <a:p>
            <a:r>
              <a:rPr lang="en-GB" sz="2400">
                <a:solidFill>
                  <a:srgbClr val="000000"/>
                </a:solidFill>
              </a:rPr>
              <a:t>Y</a:t>
            </a:r>
            <a:r>
              <a:rPr lang="en-GB" sz="2400" baseline="-25000">
                <a:solidFill>
                  <a:srgbClr val="000000"/>
                </a:solidFill>
              </a:rPr>
              <a:t>B</a:t>
            </a:r>
            <a:endParaRPr lang="en-GB" sz="2400">
              <a:solidFill>
                <a:srgbClr val="000000"/>
              </a:solidFill>
            </a:endParaRPr>
          </a:p>
        </p:txBody>
      </p:sp>
      <p:sp>
        <p:nvSpPr>
          <p:cNvPr id="13" name="TextBox 12"/>
          <p:cNvSpPr txBox="1"/>
          <p:nvPr/>
        </p:nvSpPr>
        <p:spPr>
          <a:xfrm>
            <a:off x="3048000" y="1748135"/>
            <a:ext cx="796636" cy="461665"/>
          </a:xfrm>
          <a:prstGeom prst="rect">
            <a:avLst/>
          </a:prstGeom>
          <a:noFill/>
        </p:spPr>
        <p:txBody>
          <a:bodyPr wrap="square" rtlCol="0">
            <a:spAutoFit/>
          </a:bodyPr>
          <a:lstStyle/>
          <a:p>
            <a:r>
              <a:rPr lang="en-GB" sz="2400">
                <a:solidFill>
                  <a:srgbClr val="000000"/>
                </a:solidFill>
              </a:rPr>
              <a:t>A</a:t>
            </a:r>
          </a:p>
        </p:txBody>
      </p:sp>
      <p:sp>
        <p:nvSpPr>
          <p:cNvPr id="14" name="TextBox 13"/>
          <p:cNvSpPr txBox="1"/>
          <p:nvPr/>
        </p:nvSpPr>
        <p:spPr>
          <a:xfrm>
            <a:off x="765464" y="3657600"/>
            <a:ext cx="2663536" cy="461665"/>
          </a:xfrm>
          <a:prstGeom prst="rect">
            <a:avLst/>
          </a:prstGeom>
          <a:noFill/>
        </p:spPr>
        <p:txBody>
          <a:bodyPr wrap="square" rtlCol="0">
            <a:spAutoFit/>
          </a:bodyPr>
          <a:lstStyle/>
          <a:p>
            <a:r>
              <a:rPr lang="en-GB" sz="2400">
                <a:solidFill>
                  <a:srgbClr val="000000"/>
                </a:solidFill>
              </a:rPr>
              <a:t>k</a:t>
            </a:r>
            <a:r>
              <a:rPr lang="en-GB" sz="2400" baseline="-25000">
                <a:solidFill>
                  <a:srgbClr val="000000"/>
                </a:solidFill>
              </a:rPr>
              <a:t>S</a:t>
            </a:r>
            <a:r>
              <a:rPr lang="en-GB" sz="2400">
                <a:solidFill>
                  <a:srgbClr val="000000"/>
                </a:solidFill>
              </a:rPr>
              <a:t> = Y</a:t>
            </a:r>
            <a:r>
              <a:rPr lang="en-GB" sz="2400" baseline="-25000">
                <a:solidFill>
                  <a:srgbClr val="000000"/>
                </a:solidFill>
              </a:rPr>
              <a:t>B </a:t>
            </a:r>
            <a:r>
              <a:rPr lang="en-GB" sz="2400" baseline="30000">
                <a:solidFill>
                  <a:srgbClr val="000000"/>
                </a:solidFill>
              </a:rPr>
              <a:t>X</a:t>
            </a:r>
            <a:r>
              <a:rPr lang="en-GB" sz="2400" baseline="-10000">
                <a:solidFill>
                  <a:srgbClr val="000000"/>
                </a:solidFill>
              </a:rPr>
              <a:t>A</a:t>
            </a:r>
            <a:r>
              <a:rPr lang="en-GB" sz="2400">
                <a:solidFill>
                  <a:srgbClr val="000000"/>
                </a:solidFill>
              </a:rPr>
              <a:t> mod p</a:t>
            </a:r>
          </a:p>
        </p:txBody>
      </p:sp>
      <p:sp>
        <p:nvSpPr>
          <p:cNvPr id="15" name="TextBox 14"/>
          <p:cNvSpPr txBox="1"/>
          <p:nvPr/>
        </p:nvSpPr>
        <p:spPr>
          <a:xfrm>
            <a:off x="6172200" y="3048000"/>
            <a:ext cx="2663536" cy="461665"/>
          </a:xfrm>
          <a:prstGeom prst="rect">
            <a:avLst/>
          </a:prstGeom>
          <a:noFill/>
        </p:spPr>
        <p:txBody>
          <a:bodyPr wrap="square" rtlCol="0">
            <a:spAutoFit/>
          </a:bodyPr>
          <a:lstStyle/>
          <a:p>
            <a:r>
              <a:rPr lang="en-GB" sz="2400">
                <a:solidFill>
                  <a:srgbClr val="000000"/>
                </a:solidFill>
              </a:rPr>
              <a:t>k</a:t>
            </a:r>
            <a:r>
              <a:rPr lang="en-GB" sz="2400" baseline="-25000">
                <a:solidFill>
                  <a:srgbClr val="000000"/>
                </a:solidFill>
              </a:rPr>
              <a:t>S</a:t>
            </a:r>
            <a:r>
              <a:rPr lang="en-GB" sz="2400">
                <a:solidFill>
                  <a:srgbClr val="000000"/>
                </a:solidFill>
              </a:rPr>
              <a:t> = Y</a:t>
            </a:r>
            <a:r>
              <a:rPr lang="en-GB" sz="2400" baseline="-25000">
                <a:solidFill>
                  <a:srgbClr val="000000"/>
                </a:solidFill>
              </a:rPr>
              <a:t>A </a:t>
            </a:r>
            <a:r>
              <a:rPr lang="en-GB" sz="2400" baseline="30000">
                <a:solidFill>
                  <a:srgbClr val="000000"/>
                </a:solidFill>
              </a:rPr>
              <a:t>X</a:t>
            </a:r>
            <a:r>
              <a:rPr lang="en-GB" sz="2400" baseline="-10000">
                <a:solidFill>
                  <a:srgbClr val="000000"/>
                </a:solidFill>
              </a:rPr>
              <a:t>B</a:t>
            </a:r>
            <a:r>
              <a:rPr lang="en-GB" sz="2400">
                <a:solidFill>
                  <a:srgbClr val="000000"/>
                </a:solidFill>
              </a:rPr>
              <a:t> mod p</a:t>
            </a:r>
          </a:p>
        </p:txBody>
      </p:sp>
      <p:sp>
        <p:nvSpPr>
          <p:cNvPr id="16" name="TextBox 15"/>
          <p:cNvSpPr txBox="1"/>
          <p:nvPr/>
        </p:nvSpPr>
        <p:spPr>
          <a:xfrm>
            <a:off x="5773882" y="1671935"/>
            <a:ext cx="796636" cy="461665"/>
          </a:xfrm>
          <a:prstGeom prst="rect">
            <a:avLst/>
          </a:prstGeom>
          <a:noFill/>
        </p:spPr>
        <p:txBody>
          <a:bodyPr wrap="square" rtlCol="0">
            <a:spAutoFit/>
          </a:bodyPr>
          <a:lstStyle/>
          <a:p>
            <a:r>
              <a:rPr lang="en-GB" sz="2400">
                <a:solidFill>
                  <a:srgbClr val="000000"/>
                </a:solidFill>
              </a:rPr>
              <a:t>B</a:t>
            </a:r>
          </a:p>
        </p:txBody>
      </p:sp>
    </p:spTree>
    <p:extLst>
      <p:ext uri="{BB962C8B-B14F-4D97-AF65-F5344CB8AC3E}">
        <p14:creationId xmlns:p14="http://schemas.microsoft.com/office/powerpoint/2010/main" val="33597315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a:t>Giao thức phân phối khóa tập trung</a:t>
            </a:r>
          </a:p>
        </p:txBody>
      </p:sp>
      <p:sp>
        <p:nvSpPr>
          <p:cNvPr id="3" name="Content Placeholder 2"/>
          <p:cNvSpPr>
            <a:spLocks noGrp="1"/>
          </p:cNvSpPr>
          <p:nvPr>
            <p:ph idx="1"/>
          </p:nvPr>
        </p:nvSpPr>
        <p:spPr>
          <a:xfrm>
            <a:off x="457200" y="1066800"/>
            <a:ext cx="8229600" cy="5410200"/>
          </a:xfrm>
        </p:spPr>
        <p:txBody>
          <a:bodyPr/>
          <a:lstStyle/>
          <a:p>
            <a:r>
              <a:rPr lang="en-GB"/>
              <a:t>Sử dụng bên thứ 3 được tin cậy – KDC (Key Distribution Centre):</a:t>
            </a:r>
          </a:p>
          <a:p>
            <a:pPr lvl="1"/>
            <a:r>
              <a:rPr lang="en-GB"/>
              <a:t>Sinh khóa bí mật k</a:t>
            </a:r>
            <a:r>
              <a:rPr lang="en-GB" baseline="-25000"/>
              <a:t>S</a:t>
            </a:r>
            <a:r>
              <a:rPr lang="en-GB"/>
              <a:t> </a:t>
            </a:r>
          </a:p>
          <a:p>
            <a:pPr lvl="1"/>
            <a:r>
              <a:rPr lang="en-GB"/>
              <a:t>Phân phối k</a:t>
            </a:r>
            <a:r>
              <a:rPr lang="en-GB" baseline="-25000"/>
              <a:t>S</a:t>
            </a:r>
            <a:r>
              <a:rPr lang="en-GB"/>
              <a:t> tới A và B</a:t>
            </a:r>
          </a:p>
          <a:p>
            <a:r>
              <a:rPr lang="en-GB"/>
              <a:t>A và KDC đã chia sẻ một khóa bí mật k</a:t>
            </a:r>
            <a:r>
              <a:rPr lang="en-GB" baseline="-25000"/>
              <a:t>A</a:t>
            </a:r>
            <a:r>
              <a:rPr lang="en-GB"/>
              <a:t>, B và KDC đã chia sẻ một khóa bí mật k</a:t>
            </a:r>
            <a:r>
              <a:rPr lang="en-GB" baseline="-25000"/>
              <a:t>B</a:t>
            </a:r>
            <a:r>
              <a:rPr lang="en-GB"/>
              <a:t> </a:t>
            </a:r>
          </a:p>
          <a:p>
            <a:pPr lvl="1"/>
            <a:r>
              <a:rPr lang="en-GB"/>
              <a:t>Làm thế nào?</a:t>
            </a:r>
          </a:p>
          <a:p>
            <a:endParaRPr lang="en-GB"/>
          </a:p>
        </p:txBody>
      </p:sp>
      <p:sp>
        <p:nvSpPr>
          <p:cNvPr id="4" name="Slide Number Placeholder 3"/>
          <p:cNvSpPr>
            <a:spLocks noGrp="1"/>
          </p:cNvSpPr>
          <p:nvPr>
            <p:ph type="sldNum" sz="quarter" idx="12"/>
          </p:nvPr>
        </p:nvSpPr>
        <p:spPr/>
        <p:txBody>
          <a:bodyPr/>
          <a:lstStyle/>
          <a:p>
            <a:fld id="{B6F15528-21DE-4FAA-801E-634DDDAF4B2B}" type="slidenum">
              <a:rPr lang="en-US" smtClean="0"/>
              <a:pPr/>
              <a:t>22</a:t>
            </a:fld>
            <a:endParaRPr lang="en-US"/>
          </a:p>
        </p:txBody>
      </p:sp>
    </p:spTree>
    <p:extLst>
      <p:ext uri="{BB962C8B-B14F-4D97-AF65-F5344CB8AC3E}">
        <p14:creationId xmlns:p14="http://schemas.microsoft.com/office/powerpoint/2010/main" val="11856497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534400" cy="681037"/>
          </a:xfrm>
        </p:spPr>
        <p:txBody>
          <a:bodyPr>
            <a:noAutofit/>
          </a:bodyPr>
          <a:lstStyle/>
          <a:p>
            <a:r>
              <a:rPr lang="en-GB" sz="2800"/>
              <a:t>Giao thức phân phối khóa tập trung-Giao thức 2.1</a:t>
            </a:r>
          </a:p>
        </p:txBody>
      </p:sp>
      <p:sp>
        <p:nvSpPr>
          <p:cNvPr id="3" name="Content Placeholder 2"/>
          <p:cNvSpPr>
            <a:spLocks noGrp="1"/>
          </p:cNvSpPr>
          <p:nvPr>
            <p:ph idx="1"/>
          </p:nvPr>
        </p:nvSpPr>
        <p:spPr/>
        <p:txBody>
          <a:bodyPr/>
          <a:lstStyle/>
          <a:p>
            <a:pPr marL="0" indent="0">
              <a:buNone/>
            </a:pPr>
            <a:r>
              <a:rPr lang="en-GB"/>
              <a:t>(1) A </a:t>
            </a:r>
            <a:r>
              <a:rPr lang="en-GB">
                <a:sym typeface="Wingdings" panose="05000000000000000000" pitchFamily="2" charset="2"/>
              </a:rPr>
              <a:t> KDC: ID</a:t>
            </a:r>
            <a:r>
              <a:rPr lang="en-GB" baseline="-25000">
                <a:sym typeface="Wingdings" panose="05000000000000000000" pitchFamily="2" charset="2"/>
              </a:rPr>
              <a:t>A</a:t>
            </a:r>
            <a:r>
              <a:rPr lang="en-GB">
                <a:sym typeface="Wingdings" panose="05000000000000000000" pitchFamily="2" charset="2"/>
              </a:rPr>
              <a:t> || ID</a:t>
            </a:r>
            <a:r>
              <a:rPr lang="en-GB" baseline="-25000">
                <a:sym typeface="Wingdings" panose="05000000000000000000" pitchFamily="2" charset="2"/>
              </a:rPr>
              <a:t>B</a:t>
            </a:r>
            <a:r>
              <a:rPr lang="en-GB">
                <a:sym typeface="Wingdings" panose="05000000000000000000" pitchFamily="2" charset="2"/>
              </a:rPr>
              <a:t> </a:t>
            </a:r>
          </a:p>
          <a:p>
            <a:pPr marL="0" indent="0">
              <a:buNone/>
            </a:pPr>
            <a:r>
              <a:rPr lang="en-GB"/>
              <a:t>(2) KDC </a:t>
            </a:r>
            <a:r>
              <a:rPr lang="en-GB">
                <a:sym typeface="Wingdings" panose="05000000000000000000" pitchFamily="2" charset="2"/>
              </a:rPr>
              <a:t> A: E(k</a:t>
            </a:r>
            <a:r>
              <a:rPr lang="en-GB" baseline="-25000">
                <a:sym typeface="Wingdings" panose="05000000000000000000" pitchFamily="2" charset="2"/>
              </a:rPr>
              <a:t>A</a:t>
            </a:r>
            <a:r>
              <a:rPr lang="en-GB">
                <a:sym typeface="Wingdings" panose="05000000000000000000" pitchFamily="2" charset="2"/>
              </a:rPr>
              <a:t>, </a:t>
            </a:r>
            <a:r>
              <a:rPr lang="en-GB">
                <a:solidFill>
                  <a:srgbClr val="0070C0"/>
                </a:solidFill>
                <a:sym typeface="Wingdings" panose="05000000000000000000" pitchFamily="2" charset="2"/>
              </a:rPr>
              <a:t>k</a:t>
            </a:r>
            <a:r>
              <a:rPr lang="en-GB" baseline="-25000">
                <a:solidFill>
                  <a:srgbClr val="0070C0"/>
                </a:solidFill>
                <a:sym typeface="Wingdings" panose="05000000000000000000" pitchFamily="2" charset="2"/>
              </a:rPr>
              <a:t>S</a:t>
            </a:r>
            <a:r>
              <a:rPr lang="en-GB">
                <a:solidFill>
                  <a:srgbClr val="0070C0"/>
                </a:solidFill>
                <a:sym typeface="Wingdings" panose="05000000000000000000" pitchFamily="2" charset="2"/>
              </a:rPr>
              <a:t> || ID</a:t>
            </a:r>
            <a:r>
              <a:rPr lang="en-GB" baseline="-25000">
                <a:solidFill>
                  <a:srgbClr val="0070C0"/>
                </a:solidFill>
                <a:sym typeface="Wingdings" panose="05000000000000000000" pitchFamily="2" charset="2"/>
              </a:rPr>
              <a:t>A</a:t>
            </a:r>
            <a:r>
              <a:rPr lang="en-GB">
                <a:solidFill>
                  <a:srgbClr val="0070C0"/>
                </a:solidFill>
                <a:sym typeface="Wingdings" panose="05000000000000000000" pitchFamily="2" charset="2"/>
              </a:rPr>
              <a:t> || ID</a:t>
            </a:r>
            <a:r>
              <a:rPr lang="en-GB" baseline="-25000">
                <a:solidFill>
                  <a:srgbClr val="0070C0"/>
                </a:solidFill>
                <a:sym typeface="Wingdings" panose="05000000000000000000" pitchFamily="2" charset="2"/>
              </a:rPr>
              <a:t>B </a:t>
            </a:r>
            <a:r>
              <a:rPr lang="en-GB">
                <a:solidFill>
                  <a:srgbClr val="0070C0"/>
                </a:solidFill>
                <a:sym typeface="Wingdings" panose="05000000000000000000" pitchFamily="2" charset="2"/>
              </a:rPr>
              <a:t>|| </a:t>
            </a:r>
            <a:r>
              <a:rPr lang="en-GB">
                <a:solidFill>
                  <a:srgbClr val="00B050"/>
                </a:solidFill>
                <a:sym typeface="Wingdings" panose="05000000000000000000" pitchFamily="2" charset="2"/>
              </a:rPr>
              <a:t>E(k</a:t>
            </a:r>
            <a:r>
              <a:rPr lang="en-GB" baseline="-25000">
                <a:solidFill>
                  <a:srgbClr val="00B050"/>
                </a:solidFill>
                <a:sym typeface="Wingdings" panose="05000000000000000000" pitchFamily="2" charset="2"/>
              </a:rPr>
              <a:t>B</a:t>
            </a:r>
            <a:r>
              <a:rPr lang="en-GB">
                <a:solidFill>
                  <a:srgbClr val="00B050"/>
                </a:solidFill>
                <a:sym typeface="Wingdings" panose="05000000000000000000" pitchFamily="2" charset="2"/>
              </a:rPr>
              <a:t>, ID</a:t>
            </a:r>
            <a:r>
              <a:rPr lang="en-GB" baseline="-25000">
                <a:solidFill>
                  <a:srgbClr val="00B050"/>
                </a:solidFill>
                <a:sym typeface="Wingdings" panose="05000000000000000000" pitchFamily="2" charset="2"/>
              </a:rPr>
              <a:t>A</a:t>
            </a:r>
            <a:r>
              <a:rPr lang="en-GB">
                <a:solidFill>
                  <a:srgbClr val="00B050"/>
                </a:solidFill>
                <a:sym typeface="Wingdings" panose="05000000000000000000" pitchFamily="2" charset="2"/>
              </a:rPr>
              <a:t> || k</a:t>
            </a:r>
            <a:r>
              <a:rPr lang="en-GB" baseline="-25000">
                <a:solidFill>
                  <a:srgbClr val="00B050"/>
                </a:solidFill>
                <a:sym typeface="Wingdings" panose="05000000000000000000" pitchFamily="2" charset="2"/>
              </a:rPr>
              <a:t>S</a:t>
            </a:r>
            <a:r>
              <a:rPr lang="en-GB">
                <a:solidFill>
                  <a:srgbClr val="00B050"/>
                </a:solidFill>
                <a:sym typeface="Wingdings" panose="05000000000000000000" pitchFamily="2" charset="2"/>
              </a:rPr>
              <a:t>)</a:t>
            </a:r>
            <a:r>
              <a:rPr lang="en-GB">
                <a:sym typeface="Wingdings" panose="05000000000000000000" pitchFamily="2" charset="2"/>
              </a:rPr>
              <a:t>)</a:t>
            </a:r>
          </a:p>
          <a:p>
            <a:pPr marL="0" indent="0">
              <a:buNone/>
            </a:pPr>
            <a:r>
              <a:rPr lang="en-GB">
                <a:sym typeface="Wingdings" panose="05000000000000000000" pitchFamily="2" charset="2"/>
              </a:rPr>
              <a:t>(3) A giải mã (2), thu được k</a:t>
            </a:r>
            <a:r>
              <a:rPr lang="en-GB" baseline="-25000">
                <a:sym typeface="Wingdings" panose="05000000000000000000" pitchFamily="2" charset="2"/>
              </a:rPr>
              <a:t>S</a:t>
            </a:r>
            <a:endParaRPr lang="en-GB">
              <a:sym typeface="Wingdings" panose="05000000000000000000" pitchFamily="2" charset="2"/>
            </a:endParaRPr>
          </a:p>
          <a:p>
            <a:pPr marL="0" indent="0">
              <a:buNone/>
            </a:pPr>
            <a:r>
              <a:rPr lang="en-GB">
                <a:sym typeface="Wingdings" panose="05000000000000000000" pitchFamily="2" charset="2"/>
              </a:rPr>
              <a:t>(4) A  B: </a:t>
            </a:r>
            <a:r>
              <a:rPr lang="en-GB">
                <a:solidFill>
                  <a:srgbClr val="07A93D"/>
                </a:solidFill>
                <a:sym typeface="Wingdings" panose="05000000000000000000" pitchFamily="2" charset="2"/>
              </a:rPr>
              <a:t>E(k</a:t>
            </a:r>
            <a:r>
              <a:rPr lang="en-GB" baseline="-25000">
                <a:solidFill>
                  <a:srgbClr val="07A93D"/>
                </a:solidFill>
                <a:sym typeface="Wingdings" panose="05000000000000000000" pitchFamily="2" charset="2"/>
              </a:rPr>
              <a:t>B</a:t>
            </a:r>
            <a:r>
              <a:rPr lang="en-GB">
                <a:solidFill>
                  <a:srgbClr val="07A93D"/>
                </a:solidFill>
                <a:sym typeface="Wingdings" panose="05000000000000000000" pitchFamily="2" charset="2"/>
              </a:rPr>
              <a:t>, ID</a:t>
            </a:r>
            <a:r>
              <a:rPr lang="en-GB" baseline="-25000">
                <a:solidFill>
                  <a:srgbClr val="07A93D"/>
                </a:solidFill>
                <a:sym typeface="Wingdings" panose="05000000000000000000" pitchFamily="2" charset="2"/>
              </a:rPr>
              <a:t>A</a:t>
            </a:r>
            <a:r>
              <a:rPr lang="en-GB">
                <a:solidFill>
                  <a:srgbClr val="07A93D"/>
                </a:solidFill>
                <a:sym typeface="Wingdings" panose="05000000000000000000" pitchFamily="2" charset="2"/>
              </a:rPr>
              <a:t> || k</a:t>
            </a:r>
            <a:r>
              <a:rPr lang="en-GB" baseline="-25000">
                <a:solidFill>
                  <a:srgbClr val="07A93D"/>
                </a:solidFill>
                <a:sym typeface="Wingdings" panose="05000000000000000000" pitchFamily="2" charset="2"/>
              </a:rPr>
              <a:t>S</a:t>
            </a:r>
            <a:r>
              <a:rPr lang="en-GB">
                <a:solidFill>
                  <a:srgbClr val="07A93D"/>
                </a:solidFill>
                <a:sym typeface="Wingdings" panose="05000000000000000000" pitchFamily="2" charset="2"/>
              </a:rPr>
              <a:t>)</a:t>
            </a:r>
            <a:r>
              <a:rPr lang="en-GB">
                <a:sym typeface="Wingdings" panose="05000000000000000000" pitchFamily="2" charset="2"/>
              </a:rPr>
              <a:t>. B giải mã, thu được k</a:t>
            </a:r>
            <a:r>
              <a:rPr lang="en-GB" baseline="-25000">
                <a:sym typeface="Wingdings" panose="05000000000000000000" pitchFamily="2" charset="2"/>
              </a:rPr>
              <a:t>S</a:t>
            </a:r>
          </a:p>
          <a:p>
            <a:pPr marL="0" lvl="1" indent="0">
              <a:buNone/>
            </a:pPr>
            <a:r>
              <a:rPr lang="en-GB" sz="2400">
                <a:sym typeface="Wingdings" panose="05000000000000000000" pitchFamily="2" charset="2"/>
              </a:rPr>
              <a:t>(5) A ↔ B: E(k</a:t>
            </a:r>
            <a:r>
              <a:rPr lang="en-GB" sz="2400" baseline="-25000">
                <a:sym typeface="Wingdings" panose="05000000000000000000" pitchFamily="2" charset="2"/>
              </a:rPr>
              <a:t>S</a:t>
            </a:r>
            <a:r>
              <a:rPr lang="en-GB" sz="2400">
                <a:sym typeface="Wingdings" panose="05000000000000000000" pitchFamily="2" charset="2"/>
              </a:rPr>
              <a:t>, Data)</a:t>
            </a:r>
          </a:p>
          <a:p>
            <a:r>
              <a:rPr lang="en-GB"/>
              <a:t>E: Mã hóa có xác thực</a:t>
            </a:r>
          </a:p>
          <a:p>
            <a:r>
              <a:rPr lang="en-GB"/>
              <a:t>Hãy xem xét tính an toàn của giao thức này?</a:t>
            </a:r>
          </a:p>
          <a:p>
            <a:pPr lvl="1"/>
            <a:r>
              <a:rPr lang="en-GB"/>
              <a:t>Tấn công nghe lén</a:t>
            </a:r>
          </a:p>
          <a:p>
            <a:pPr lvl="1"/>
            <a:r>
              <a:rPr lang="en-GB"/>
              <a:t>Tấn công thay thế</a:t>
            </a:r>
          </a:p>
          <a:p>
            <a:pPr lvl="1"/>
            <a:r>
              <a:rPr lang="en-GB"/>
              <a:t>Tấn công giả mạo</a:t>
            </a:r>
          </a:p>
          <a:p>
            <a:pPr lvl="1"/>
            <a:r>
              <a:rPr lang="en-GB"/>
              <a:t>Tấn công phát lại</a:t>
            </a:r>
          </a:p>
          <a:p>
            <a:pPr marL="274320" lvl="1" indent="0">
              <a:buNone/>
            </a:pPr>
            <a:endParaRPr lang="en-GB"/>
          </a:p>
        </p:txBody>
      </p:sp>
      <p:sp>
        <p:nvSpPr>
          <p:cNvPr id="4" name="Slide Number Placeholder 3"/>
          <p:cNvSpPr>
            <a:spLocks noGrp="1"/>
          </p:cNvSpPr>
          <p:nvPr>
            <p:ph type="sldNum" sz="quarter" idx="12"/>
          </p:nvPr>
        </p:nvSpPr>
        <p:spPr/>
        <p:txBody>
          <a:bodyPr/>
          <a:lstStyle/>
          <a:p>
            <a:fld id="{B6F15528-21DE-4FAA-801E-634DDDAF4B2B}" type="slidenum">
              <a:rPr lang="en-US" smtClean="0"/>
              <a:pPr/>
              <a:t>23</a:t>
            </a:fld>
            <a:endParaRPr lang="en-US"/>
          </a:p>
        </p:txBody>
      </p:sp>
    </p:spTree>
    <p:extLst>
      <p:ext uri="{BB962C8B-B14F-4D97-AF65-F5344CB8AC3E}">
        <p14:creationId xmlns:p14="http://schemas.microsoft.com/office/powerpoint/2010/main" val="33097640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anim calcmode="lin" valueType="num">
                                      <p:cBhvr additive="base">
                                        <p:cTn id="3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7" end="7"/>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 calcmode="lin" valueType="num">
                                      <p:cBhvr additive="base">
                                        <p:cTn id="4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 calcmode="lin" valueType="num">
                                      <p:cBhvr additive="base">
                                        <p:cTn id="4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9" end="9"/>
                                            </p:txEl>
                                          </p:spTgt>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3">
                                            <p:txEl>
                                              <p:pRg st="10" end="10"/>
                                            </p:txEl>
                                          </p:spTgt>
                                        </p:tgtEl>
                                        <p:attrNameLst>
                                          <p:attrName>style.visibility</p:attrName>
                                        </p:attrNameLst>
                                      </p:cBhvr>
                                      <p:to>
                                        <p:strVal val="visible"/>
                                      </p:to>
                                    </p:set>
                                    <p:anim calcmode="lin" valueType="num">
                                      <p:cBhvr additive="base">
                                        <p:cTn id="5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GB"/>
              <a:t>Giao thức 2.2 (Needham-Schroeder)</a:t>
            </a:r>
          </a:p>
        </p:txBody>
      </p:sp>
      <p:sp>
        <p:nvSpPr>
          <p:cNvPr id="3" name="Content Placeholder 2"/>
          <p:cNvSpPr>
            <a:spLocks noGrp="1"/>
          </p:cNvSpPr>
          <p:nvPr>
            <p:ph idx="1"/>
          </p:nvPr>
        </p:nvSpPr>
        <p:spPr>
          <a:xfrm>
            <a:off x="542925" y="1066800"/>
            <a:ext cx="8229600" cy="5663184"/>
          </a:xfrm>
        </p:spPr>
        <p:txBody>
          <a:bodyPr>
            <a:normAutofit fontScale="92500"/>
          </a:bodyPr>
          <a:lstStyle/>
          <a:p>
            <a:pPr marL="0" indent="0">
              <a:buNone/>
            </a:pPr>
            <a:r>
              <a:rPr lang="en-GB"/>
              <a:t>(1) A </a:t>
            </a:r>
            <a:r>
              <a:rPr lang="en-GB">
                <a:sym typeface="Wingdings" panose="05000000000000000000" pitchFamily="2" charset="2"/>
              </a:rPr>
              <a:t> KDC: ID</a:t>
            </a:r>
            <a:r>
              <a:rPr lang="en-GB" baseline="-25000">
                <a:sym typeface="Wingdings" panose="05000000000000000000" pitchFamily="2" charset="2"/>
              </a:rPr>
              <a:t>A</a:t>
            </a:r>
            <a:r>
              <a:rPr lang="en-GB">
                <a:sym typeface="Wingdings" panose="05000000000000000000" pitchFamily="2" charset="2"/>
              </a:rPr>
              <a:t> || ID</a:t>
            </a:r>
            <a:r>
              <a:rPr lang="en-GB" baseline="-25000">
                <a:sym typeface="Wingdings" panose="05000000000000000000" pitchFamily="2" charset="2"/>
              </a:rPr>
              <a:t>B</a:t>
            </a:r>
            <a:r>
              <a:rPr lang="en-GB">
                <a:sym typeface="Wingdings" panose="05000000000000000000" pitchFamily="2" charset="2"/>
              </a:rPr>
              <a:t> || </a:t>
            </a:r>
            <a:r>
              <a:rPr lang="en-GB" b="1">
                <a:solidFill>
                  <a:srgbClr val="FF0000"/>
                </a:solidFill>
                <a:sym typeface="Wingdings" panose="05000000000000000000" pitchFamily="2" charset="2"/>
              </a:rPr>
              <a:t>N</a:t>
            </a:r>
            <a:r>
              <a:rPr lang="en-GB" b="1" baseline="-25000">
                <a:solidFill>
                  <a:srgbClr val="FF0000"/>
                </a:solidFill>
                <a:sym typeface="Wingdings" panose="05000000000000000000" pitchFamily="2" charset="2"/>
              </a:rPr>
              <a:t>1</a:t>
            </a:r>
            <a:endParaRPr lang="en-GB" b="1">
              <a:solidFill>
                <a:srgbClr val="FF0000"/>
              </a:solidFill>
              <a:sym typeface="Wingdings" panose="05000000000000000000" pitchFamily="2" charset="2"/>
            </a:endParaRPr>
          </a:p>
          <a:p>
            <a:pPr marL="0" indent="0">
              <a:buNone/>
            </a:pPr>
            <a:r>
              <a:rPr lang="en-GB"/>
              <a:t>(2) KDC </a:t>
            </a:r>
            <a:r>
              <a:rPr lang="en-GB">
                <a:sym typeface="Wingdings" panose="05000000000000000000" pitchFamily="2" charset="2"/>
              </a:rPr>
              <a:t> A: E(k</a:t>
            </a:r>
            <a:r>
              <a:rPr lang="en-GB" baseline="-25000">
                <a:sym typeface="Wingdings" panose="05000000000000000000" pitchFamily="2" charset="2"/>
              </a:rPr>
              <a:t>A</a:t>
            </a:r>
            <a:r>
              <a:rPr lang="en-GB">
                <a:sym typeface="Wingdings" panose="05000000000000000000" pitchFamily="2" charset="2"/>
              </a:rPr>
              <a:t>, k</a:t>
            </a:r>
            <a:r>
              <a:rPr lang="en-GB" baseline="-25000">
                <a:sym typeface="Wingdings" panose="05000000000000000000" pitchFamily="2" charset="2"/>
              </a:rPr>
              <a:t>S</a:t>
            </a:r>
            <a:r>
              <a:rPr lang="en-GB">
                <a:sym typeface="Wingdings" panose="05000000000000000000" pitchFamily="2" charset="2"/>
              </a:rPr>
              <a:t> || ID</a:t>
            </a:r>
            <a:r>
              <a:rPr lang="en-GB" baseline="-25000">
                <a:sym typeface="Wingdings" panose="05000000000000000000" pitchFamily="2" charset="2"/>
              </a:rPr>
              <a:t>A</a:t>
            </a:r>
            <a:r>
              <a:rPr lang="en-GB">
                <a:sym typeface="Wingdings" panose="05000000000000000000" pitchFamily="2" charset="2"/>
              </a:rPr>
              <a:t> || ID</a:t>
            </a:r>
            <a:r>
              <a:rPr lang="en-GB" baseline="-25000">
                <a:sym typeface="Wingdings" panose="05000000000000000000" pitchFamily="2" charset="2"/>
              </a:rPr>
              <a:t>B </a:t>
            </a:r>
            <a:r>
              <a:rPr lang="en-GB">
                <a:sym typeface="Wingdings" panose="05000000000000000000" pitchFamily="2" charset="2"/>
              </a:rPr>
              <a:t>|| </a:t>
            </a:r>
            <a:r>
              <a:rPr lang="en-GB" b="1">
                <a:solidFill>
                  <a:srgbClr val="FF0000"/>
                </a:solidFill>
                <a:sym typeface="Wingdings" panose="05000000000000000000" pitchFamily="2" charset="2"/>
              </a:rPr>
              <a:t>N</a:t>
            </a:r>
            <a:r>
              <a:rPr lang="en-GB" b="1" baseline="-25000">
                <a:solidFill>
                  <a:srgbClr val="FF0000"/>
                </a:solidFill>
                <a:sym typeface="Wingdings" panose="05000000000000000000" pitchFamily="2" charset="2"/>
              </a:rPr>
              <a:t>1</a:t>
            </a:r>
            <a:r>
              <a:rPr lang="en-GB">
                <a:sym typeface="Wingdings" panose="05000000000000000000" pitchFamily="2" charset="2"/>
              </a:rPr>
              <a:t> || E(k</a:t>
            </a:r>
            <a:r>
              <a:rPr lang="en-GB" baseline="-25000">
                <a:sym typeface="Wingdings" panose="05000000000000000000" pitchFamily="2" charset="2"/>
              </a:rPr>
              <a:t>B</a:t>
            </a:r>
            <a:r>
              <a:rPr lang="en-GB">
                <a:sym typeface="Wingdings" panose="05000000000000000000" pitchFamily="2" charset="2"/>
              </a:rPr>
              <a:t>, ID</a:t>
            </a:r>
            <a:r>
              <a:rPr lang="en-GB" baseline="-25000">
                <a:sym typeface="Wingdings" panose="05000000000000000000" pitchFamily="2" charset="2"/>
              </a:rPr>
              <a:t>A</a:t>
            </a:r>
            <a:r>
              <a:rPr lang="en-GB">
                <a:sym typeface="Wingdings" panose="05000000000000000000" pitchFamily="2" charset="2"/>
              </a:rPr>
              <a:t> || k</a:t>
            </a:r>
            <a:r>
              <a:rPr lang="en-GB" baseline="-25000">
                <a:sym typeface="Wingdings" panose="05000000000000000000" pitchFamily="2" charset="2"/>
              </a:rPr>
              <a:t>S</a:t>
            </a:r>
            <a:r>
              <a:rPr lang="en-GB">
                <a:sym typeface="Wingdings" panose="05000000000000000000" pitchFamily="2" charset="2"/>
              </a:rPr>
              <a:t>))</a:t>
            </a:r>
          </a:p>
          <a:p>
            <a:pPr marL="0" indent="0">
              <a:buNone/>
            </a:pPr>
            <a:r>
              <a:rPr lang="en-GB">
                <a:sym typeface="Wingdings" panose="05000000000000000000" pitchFamily="2" charset="2"/>
              </a:rPr>
              <a:t>(3) A giải mã, kiểm tra N</a:t>
            </a:r>
            <a:r>
              <a:rPr lang="en-GB" baseline="-25000">
                <a:sym typeface="Wingdings" panose="05000000000000000000" pitchFamily="2" charset="2"/>
              </a:rPr>
              <a:t>1</a:t>
            </a:r>
            <a:r>
              <a:rPr lang="en-GB">
                <a:sym typeface="Wingdings" panose="05000000000000000000" pitchFamily="2" charset="2"/>
              </a:rPr>
              <a:t> thu được k</a:t>
            </a:r>
            <a:r>
              <a:rPr lang="en-GB" baseline="-25000">
                <a:sym typeface="Wingdings" panose="05000000000000000000" pitchFamily="2" charset="2"/>
              </a:rPr>
              <a:t>S</a:t>
            </a:r>
            <a:endParaRPr lang="en-GB">
              <a:sym typeface="Wingdings" panose="05000000000000000000" pitchFamily="2" charset="2"/>
            </a:endParaRPr>
          </a:p>
          <a:p>
            <a:pPr marL="0" indent="0">
              <a:buNone/>
            </a:pPr>
            <a:r>
              <a:rPr lang="en-GB">
                <a:sym typeface="Wingdings" panose="05000000000000000000" pitchFamily="2" charset="2"/>
              </a:rPr>
              <a:t>(4) A  B: E(k</a:t>
            </a:r>
            <a:r>
              <a:rPr lang="en-GB" baseline="-25000">
                <a:sym typeface="Wingdings" panose="05000000000000000000" pitchFamily="2" charset="2"/>
              </a:rPr>
              <a:t>B</a:t>
            </a:r>
            <a:r>
              <a:rPr lang="en-GB">
                <a:sym typeface="Wingdings" panose="05000000000000000000" pitchFamily="2" charset="2"/>
              </a:rPr>
              <a:t>, ID</a:t>
            </a:r>
            <a:r>
              <a:rPr lang="en-GB" baseline="-25000">
                <a:sym typeface="Wingdings" panose="05000000000000000000" pitchFamily="2" charset="2"/>
              </a:rPr>
              <a:t>A</a:t>
            </a:r>
            <a:r>
              <a:rPr lang="en-GB">
                <a:sym typeface="Wingdings" panose="05000000000000000000" pitchFamily="2" charset="2"/>
              </a:rPr>
              <a:t> || k</a:t>
            </a:r>
            <a:r>
              <a:rPr lang="en-GB" baseline="-25000">
                <a:sym typeface="Wingdings" panose="05000000000000000000" pitchFamily="2" charset="2"/>
              </a:rPr>
              <a:t>S</a:t>
            </a:r>
            <a:r>
              <a:rPr lang="en-GB">
                <a:sym typeface="Wingdings" panose="05000000000000000000" pitchFamily="2" charset="2"/>
              </a:rPr>
              <a:t>)  B giải mã, thu được k</a:t>
            </a:r>
            <a:r>
              <a:rPr lang="en-GB" baseline="-25000">
                <a:sym typeface="Wingdings" panose="05000000000000000000" pitchFamily="2" charset="2"/>
              </a:rPr>
              <a:t>S</a:t>
            </a:r>
            <a:endParaRPr lang="en-GB">
              <a:sym typeface="Wingdings" panose="05000000000000000000" pitchFamily="2" charset="2"/>
            </a:endParaRPr>
          </a:p>
          <a:p>
            <a:pPr marL="0" indent="0">
              <a:buNone/>
            </a:pPr>
            <a:r>
              <a:rPr lang="en-GB" b="1">
                <a:solidFill>
                  <a:srgbClr val="FF0000"/>
                </a:solidFill>
                <a:sym typeface="Wingdings" panose="05000000000000000000" pitchFamily="2" charset="2"/>
              </a:rPr>
              <a:t>(5) B  A: E(k</a:t>
            </a:r>
            <a:r>
              <a:rPr lang="en-GB" b="1" baseline="-25000">
                <a:solidFill>
                  <a:srgbClr val="FF0000"/>
                </a:solidFill>
                <a:sym typeface="Wingdings" panose="05000000000000000000" pitchFamily="2" charset="2"/>
              </a:rPr>
              <a:t>S</a:t>
            </a:r>
            <a:r>
              <a:rPr lang="en-GB" b="1">
                <a:solidFill>
                  <a:srgbClr val="FF0000"/>
                </a:solidFill>
                <a:sym typeface="Wingdings" panose="05000000000000000000" pitchFamily="2" charset="2"/>
              </a:rPr>
              <a:t>, N</a:t>
            </a:r>
            <a:r>
              <a:rPr lang="en-GB" b="1" baseline="-25000">
                <a:solidFill>
                  <a:srgbClr val="FF0000"/>
                </a:solidFill>
                <a:sym typeface="Wingdings" panose="05000000000000000000" pitchFamily="2" charset="2"/>
              </a:rPr>
              <a:t>2</a:t>
            </a:r>
            <a:r>
              <a:rPr lang="en-GB" b="1">
                <a:solidFill>
                  <a:srgbClr val="FF0000"/>
                </a:solidFill>
                <a:sym typeface="Wingdings" panose="05000000000000000000" pitchFamily="2" charset="2"/>
              </a:rPr>
              <a:t>)  A giải mã, có được N</a:t>
            </a:r>
            <a:r>
              <a:rPr lang="en-GB" b="1" baseline="-25000">
                <a:solidFill>
                  <a:srgbClr val="FF0000"/>
                </a:solidFill>
                <a:sym typeface="Wingdings" panose="05000000000000000000" pitchFamily="2" charset="2"/>
              </a:rPr>
              <a:t>2</a:t>
            </a:r>
            <a:r>
              <a:rPr lang="en-GB" b="1">
                <a:solidFill>
                  <a:srgbClr val="FF0000"/>
                </a:solidFill>
                <a:sym typeface="Wingdings" panose="05000000000000000000" pitchFamily="2" charset="2"/>
              </a:rPr>
              <a:t>, tính f(N</a:t>
            </a:r>
            <a:r>
              <a:rPr lang="en-GB" b="1" baseline="-25000">
                <a:solidFill>
                  <a:srgbClr val="FF0000"/>
                </a:solidFill>
                <a:sym typeface="Wingdings" panose="05000000000000000000" pitchFamily="2" charset="2"/>
              </a:rPr>
              <a:t>2</a:t>
            </a:r>
            <a:r>
              <a:rPr lang="en-GB" b="1">
                <a:solidFill>
                  <a:srgbClr val="FF0000"/>
                </a:solidFill>
                <a:sym typeface="Wingdings" panose="05000000000000000000" pitchFamily="2" charset="2"/>
              </a:rPr>
              <a:t>)</a:t>
            </a:r>
          </a:p>
          <a:p>
            <a:pPr marL="0" indent="0">
              <a:buNone/>
            </a:pPr>
            <a:r>
              <a:rPr lang="en-GB" b="1">
                <a:solidFill>
                  <a:srgbClr val="FF0000"/>
                </a:solidFill>
                <a:sym typeface="Wingdings" panose="05000000000000000000" pitchFamily="2" charset="2"/>
              </a:rPr>
              <a:t>(6) A  B: E(k</a:t>
            </a:r>
            <a:r>
              <a:rPr lang="en-GB" b="1" baseline="-25000">
                <a:solidFill>
                  <a:srgbClr val="FF0000"/>
                </a:solidFill>
                <a:sym typeface="Wingdings" panose="05000000000000000000" pitchFamily="2" charset="2"/>
              </a:rPr>
              <a:t>S</a:t>
            </a:r>
            <a:r>
              <a:rPr lang="en-GB" b="1">
                <a:solidFill>
                  <a:srgbClr val="FF0000"/>
                </a:solidFill>
                <a:sym typeface="Wingdings" panose="05000000000000000000" pitchFamily="2" charset="2"/>
              </a:rPr>
              <a:t>, f(N</a:t>
            </a:r>
            <a:r>
              <a:rPr lang="en-GB" b="1" baseline="-25000">
                <a:solidFill>
                  <a:srgbClr val="FF0000"/>
                </a:solidFill>
                <a:sym typeface="Wingdings" panose="05000000000000000000" pitchFamily="2" charset="2"/>
              </a:rPr>
              <a:t>2</a:t>
            </a:r>
            <a:r>
              <a:rPr lang="en-GB" b="1">
                <a:solidFill>
                  <a:srgbClr val="FF0000"/>
                </a:solidFill>
                <a:sym typeface="Wingdings" panose="05000000000000000000" pitchFamily="2" charset="2"/>
              </a:rPr>
              <a:t>))  B giải mã kiểm tra f(N</a:t>
            </a:r>
            <a:r>
              <a:rPr lang="en-GB" b="1" baseline="-25000">
                <a:solidFill>
                  <a:srgbClr val="FF0000"/>
                </a:solidFill>
                <a:sym typeface="Wingdings" panose="05000000000000000000" pitchFamily="2" charset="2"/>
              </a:rPr>
              <a:t>2</a:t>
            </a:r>
            <a:r>
              <a:rPr lang="en-GB" b="1">
                <a:solidFill>
                  <a:srgbClr val="FF0000"/>
                </a:solidFill>
                <a:sym typeface="Wingdings" panose="05000000000000000000" pitchFamily="2" charset="2"/>
              </a:rPr>
              <a:t>)</a:t>
            </a:r>
          </a:p>
          <a:p>
            <a:pPr marL="0" lvl="1" indent="0">
              <a:buNone/>
            </a:pPr>
            <a:r>
              <a:rPr lang="en-GB" sz="2800">
                <a:sym typeface="Wingdings" panose="05000000000000000000" pitchFamily="2" charset="2"/>
              </a:rPr>
              <a:t>(7) A ↔ B: E(k</a:t>
            </a:r>
            <a:r>
              <a:rPr lang="en-GB" sz="2800" baseline="-25000">
                <a:sym typeface="Wingdings" panose="05000000000000000000" pitchFamily="2" charset="2"/>
              </a:rPr>
              <a:t>S</a:t>
            </a:r>
            <a:r>
              <a:rPr lang="en-GB" sz="2800">
                <a:sym typeface="Wingdings" panose="05000000000000000000" pitchFamily="2" charset="2"/>
              </a:rPr>
              <a:t>, Data)</a:t>
            </a:r>
          </a:p>
          <a:p>
            <a:pPr marL="0" indent="0">
              <a:buNone/>
            </a:pPr>
            <a:r>
              <a:rPr lang="en-GB"/>
              <a:t>E: mã hóa có xác thực</a:t>
            </a:r>
          </a:p>
          <a:p>
            <a:pPr marL="0" indent="0">
              <a:buNone/>
            </a:pPr>
            <a:r>
              <a:rPr lang="en-GB"/>
              <a:t>N</a:t>
            </a:r>
            <a:r>
              <a:rPr lang="en-GB" baseline="-25000"/>
              <a:t>1</a:t>
            </a:r>
            <a:r>
              <a:rPr lang="en-GB"/>
              <a:t>, N</a:t>
            </a:r>
            <a:r>
              <a:rPr lang="en-GB" baseline="-25000"/>
              <a:t>2</a:t>
            </a:r>
            <a:r>
              <a:rPr lang="en-GB"/>
              <a:t>: giá trị dùng 1 lần (nonce)</a:t>
            </a:r>
          </a:p>
          <a:p>
            <a:pPr marL="0" indent="0">
              <a:buNone/>
            </a:pPr>
            <a:r>
              <a:rPr lang="en-GB"/>
              <a:t>f(x): hàm biến đổi sao cho f(x) ≠ x với mọi x(Tại sao cần?)</a:t>
            </a:r>
          </a:p>
          <a:p>
            <a:r>
              <a:rPr lang="en-GB"/>
              <a:t>Hãy xem xét lại tính an toàn của giao thức này!</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24</a:t>
            </a:fld>
            <a:endParaRPr lang="en-US"/>
          </a:p>
        </p:txBody>
      </p:sp>
    </p:spTree>
    <p:extLst>
      <p:ext uri="{BB962C8B-B14F-4D97-AF65-F5344CB8AC3E}">
        <p14:creationId xmlns:p14="http://schemas.microsoft.com/office/powerpoint/2010/main" val="1300503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10" end="10"/>
                                            </p:txEl>
                                          </p:spTgt>
                                        </p:tgtEl>
                                        <p:attrNameLst>
                                          <p:attrName>style.visibility</p:attrName>
                                        </p:attrNameLst>
                                      </p:cBhvr>
                                      <p:to>
                                        <p:strVal val="visible"/>
                                      </p:to>
                                    </p:set>
                                    <p:anim calcmode="lin" valueType="num">
                                      <p:cBhvr additive="base">
                                        <p:cTn id="49"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2B429-942D-4D86-9753-211EF2E6D836}"/>
              </a:ext>
            </a:extLst>
          </p:cNvPr>
          <p:cNvSpPr>
            <a:spLocks noGrp="1"/>
          </p:cNvSpPr>
          <p:nvPr>
            <p:ph type="title"/>
          </p:nvPr>
        </p:nvSpPr>
        <p:spPr/>
        <p:txBody>
          <a:bodyPr/>
          <a:lstStyle/>
          <a:p>
            <a:r>
              <a:rPr lang="en-US"/>
              <a:t>Giả định tấn công vào (4)</a:t>
            </a:r>
            <a:endParaRPr lang="vi-VN"/>
          </a:p>
        </p:txBody>
      </p:sp>
      <p:sp>
        <p:nvSpPr>
          <p:cNvPr id="3" name="Content Placeholder 2">
            <a:extLst>
              <a:ext uri="{FF2B5EF4-FFF2-40B4-BE49-F238E27FC236}">
                <a16:creationId xmlns:a16="http://schemas.microsoft.com/office/drawing/2014/main" id="{8C715C89-09EA-4F9F-8622-E2BCF14E0F70}"/>
              </a:ext>
            </a:extLst>
          </p:cNvPr>
          <p:cNvSpPr>
            <a:spLocks noGrp="1"/>
          </p:cNvSpPr>
          <p:nvPr>
            <p:ph idx="1"/>
          </p:nvPr>
        </p:nvSpPr>
        <p:spPr/>
        <p:txBody>
          <a:bodyPr/>
          <a:lstStyle/>
          <a:p>
            <a:r>
              <a:rPr lang="en-US"/>
              <a:t>(4) A </a:t>
            </a:r>
            <a:r>
              <a:rPr lang="en-US">
                <a:sym typeface="Wingdings" panose="05000000000000000000" pitchFamily="2" charset="2"/>
              </a:rPr>
              <a:t> C  B: </a:t>
            </a:r>
            <a:r>
              <a:rPr lang="en-GB">
                <a:sym typeface="Wingdings" panose="05000000000000000000" pitchFamily="2" charset="2"/>
              </a:rPr>
              <a:t>E(k</a:t>
            </a:r>
            <a:r>
              <a:rPr lang="en-GB" baseline="-25000">
                <a:sym typeface="Wingdings" panose="05000000000000000000" pitchFamily="2" charset="2"/>
              </a:rPr>
              <a:t>B</a:t>
            </a:r>
            <a:r>
              <a:rPr lang="en-GB">
                <a:sym typeface="Wingdings" panose="05000000000000000000" pitchFamily="2" charset="2"/>
              </a:rPr>
              <a:t>, ID</a:t>
            </a:r>
            <a:r>
              <a:rPr lang="en-GB" baseline="-25000">
                <a:sym typeface="Wingdings" panose="05000000000000000000" pitchFamily="2" charset="2"/>
              </a:rPr>
              <a:t>A</a:t>
            </a:r>
            <a:r>
              <a:rPr lang="en-GB">
                <a:sym typeface="Wingdings" panose="05000000000000000000" pitchFamily="2" charset="2"/>
              </a:rPr>
              <a:t> || </a:t>
            </a:r>
            <a:r>
              <a:rPr lang="en-GB">
                <a:solidFill>
                  <a:srgbClr val="FF0000"/>
                </a:solidFill>
                <a:sym typeface="Wingdings" panose="05000000000000000000" pitchFamily="2" charset="2"/>
              </a:rPr>
              <a:t>k</a:t>
            </a:r>
            <a:r>
              <a:rPr lang="en-GB" baseline="-25000">
                <a:solidFill>
                  <a:srgbClr val="FF0000"/>
                </a:solidFill>
                <a:sym typeface="Wingdings" panose="05000000000000000000" pitchFamily="2" charset="2"/>
              </a:rPr>
              <a:t>S</a:t>
            </a:r>
            <a:r>
              <a:rPr lang="en-GB" baseline="30000">
                <a:solidFill>
                  <a:srgbClr val="FF0000"/>
                </a:solidFill>
                <a:sym typeface="Wingdings" panose="05000000000000000000" pitchFamily="2" charset="2"/>
              </a:rPr>
              <a:t>old</a:t>
            </a:r>
            <a:r>
              <a:rPr lang="en-GB">
                <a:sym typeface="Wingdings" panose="05000000000000000000" pitchFamily="2" charset="2"/>
              </a:rPr>
              <a:t>)</a:t>
            </a:r>
            <a:r>
              <a:rPr lang="en-US">
                <a:sym typeface="Wingdings" panose="05000000000000000000" pitchFamily="2" charset="2"/>
              </a:rPr>
              <a:t> </a:t>
            </a:r>
          </a:p>
          <a:p>
            <a:pPr marL="0" indent="0">
              <a:buNone/>
            </a:pPr>
            <a:r>
              <a:rPr lang="en-US">
                <a:sym typeface="Wingdings" panose="05000000000000000000" pitchFamily="2" charset="2"/>
              </a:rPr>
              <a:t>B giải mã và có khóa k</a:t>
            </a:r>
            <a:r>
              <a:rPr lang="en-US" baseline="-25000">
                <a:sym typeface="Wingdings" panose="05000000000000000000" pitchFamily="2" charset="2"/>
              </a:rPr>
              <a:t>s</a:t>
            </a:r>
            <a:r>
              <a:rPr lang="en-US" baseline="30000">
                <a:sym typeface="Wingdings" panose="05000000000000000000" pitchFamily="2" charset="2"/>
              </a:rPr>
              <a:t>old</a:t>
            </a:r>
            <a:endParaRPr lang="en-US">
              <a:sym typeface="Wingdings" panose="05000000000000000000" pitchFamily="2" charset="2"/>
            </a:endParaRPr>
          </a:p>
          <a:p>
            <a:pPr marL="0" indent="0">
              <a:buNone/>
            </a:pPr>
            <a:r>
              <a:rPr lang="en-US">
                <a:sym typeface="Wingdings" panose="05000000000000000000" pitchFamily="2" charset="2"/>
              </a:rPr>
              <a:t>(5) B  A: E(</a:t>
            </a:r>
            <a:r>
              <a:rPr lang="en-US">
                <a:solidFill>
                  <a:srgbClr val="FF0000"/>
                </a:solidFill>
                <a:sym typeface="Wingdings" panose="05000000000000000000" pitchFamily="2" charset="2"/>
              </a:rPr>
              <a:t>k</a:t>
            </a:r>
            <a:r>
              <a:rPr lang="en-US" baseline="-25000">
                <a:solidFill>
                  <a:srgbClr val="FF0000"/>
                </a:solidFill>
                <a:sym typeface="Wingdings" panose="05000000000000000000" pitchFamily="2" charset="2"/>
              </a:rPr>
              <a:t>s</a:t>
            </a:r>
            <a:r>
              <a:rPr lang="en-US" baseline="30000">
                <a:solidFill>
                  <a:srgbClr val="FF0000"/>
                </a:solidFill>
                <a:sym typeface="Wingdings" panose="05000000000000000000" pitchFamily="2" charset="2"/>
              </a:rPr>
              <a:t>old</a:t>
            </a:r>
            <a:r>
              <a:rPr lang="en-US">
                <a:sym typeface="Wingdings" panose="05000000000000000000" pitchFamily="2" charset="2"/>
              </a:rPr>
              <a:t>, N</a:t>
            </a:r>
            <a:r>
              <a:rPr lang="en-US" baseline="-25000">
                <a:sym typeface="Wingdings" panose="05000000000000000000" pitchFamily="2" charset="2"/>
              </a:rPr>
              <a:t>2</a:t>
            </a:r>
            <a:r>
              <a:rPr lang="en-US">
                <a:sym typeface="Wingdings" panose="05000000000000000000" pitchFamily="2" charset="2"/>
              </a:rPr>
              <a:t>)</a:t>
            </a:r>
          </a:p>
          <a:p>
            <a:pPr marL="0" indent="0">
              <a:buNone/>
            </a:pPr>
            <a:r>
              <a:rPr lang="en-US">
                <a:sym typeface="Wingdings" panose="05000000000000000000" pitchFamily="2" charset="2"/>
              </a:rPr>
              <a:t>A giải mã D(</a:t>
            </a:r>
            <a:r>
              <a:rPr lang="en-US">
                <a:solidFill>
                  <a:srgbClr val="00B050"/>
                </a:solidFill>
                <a:sym typeface="Wingdings" panose="05000000000000000000" pitchFamily="2" charset="2"/>
              </a:rPr>
              <a:t>k</a:t>
            </a:r>
            <a:r>
              <a:rPr lang="en-US" baseline="-25000">
                <a:solidFill>
                  <a:srgbClr val="00B050"/>
                </a:solidFill>
                <a:sym typeface="Wingdings" panose="05000000000000000000" pitchFamily="2" charset="2"/>
              </a:rPr>
              <a:t>s</a:t>
            </a:r>
            <a:r>
              <a:rPr lang="en-US">
                <a:sym typeface="Wingdings" panose="05000000000000000000" pitchFamily="2" charset="2"/>
              </a:rPr>
              <a:t>, E(</a:t>
            </a:r>
            <a:r>
              <a:rPr lang="en-US">
                <a:solidFill>
                  <a:srgbClr val="FF0000"/>
                </a:solidFill>
                <a:sym typeface="Wingdings" panose="05000000000000000000" pitchFamily="2" charset="2"/>
              </a:rPr>
              <a:t>k</a:t>
            </a:r>
            <a:r>
              <a:rPr lang="en-US" baseline="-25000">
                <a:solidFill>
                  <a:srgbClr val="FF0000"/>
                </a:solidFill>
                <a:sym typeface="Wingdings" panose="05000000000000000000" pitchFamily="2" charset="2"/>
              </a:rPr>
              <a:t>s</a:t>
            </a:r>
            <a:r>
              <a:rPr lang="en-US" baseline="30000">
                <a:solidFill>
                  <a:srgbClr val="FF0000"/>
                </a:solidFill>
                <a:sym typeface="Wingdings" panose="05000000000000000000" pitchFamily="2" charset="2"/>
              </a:rPr>
              <a:t>old</a:t>
            </a:r>
            <a:r>
              <a:rPr lang="en-US">
                <a:sym typeface="Wingdings" panose="05000000000000000000" pitchFamily="2" charset="2"/>
              </a:rPr>
              <a:t>, N</a:t>
            </a:r>
            <a:r>
              <a:rPr lang="en-US" baseline="-25000">
                <a:sym typeface="Wingdings" panose="05000000000000000000" pitchFamily="2" charset="2"/>
              </a:rPr>
              <a:t>2</a:t>
            </a:r>
            <a:r>
              <a:rPr lang="en-US">
                <a:sym typeface="Wingdings" panose="05000000000000000000" pitchFamily="2" charset="2"/>
              </a:rPr>
              <a:t>)) = N’</a:t>
            </a:r>
            <a:r>
              <a:rPr lang="en-US" baseline="-25000">
                <a:sym typeface="Wingdings" panose="05000000000000000000" pitchFamily="2" charset="2"/>
              </a:rPr>
              <a:t>2</a:t>
            </a:r>
            <a:r>
              <a:rPr lang="en-US">
                <a:sym typeface="Wingdings" panose="05000000000000000000" pitchFamily="2" charset="2"/>
              </a:rPr>
              <a:t> ≠ N</a:t>
            </a:r>
            <a:r>
              <a:rPr lang="en-US" baseline="-25000">
                <a:sym typeface="Wingdings" panose="05000000000000000000" pitchFamily="2" charset="2"/>
              </a:rPr>
              <a:t>2</a:t>
            </a:r>
          </a:p>
          <a:p>
            <a:pPr marL="0" indent="0">
              <a:buNone/>
            </a:pPr>
            <a:r>
              <a:rPr lang="en-US">
                <a:sym typeface="Wingdings" panose="05000000000000000000" pitchFamily="2" charset="2"/>
              </a:rPr>
              <a:t>(6)AB: E(</a:t>
            </a:r>
            <a:r>
              <a:rPr lang="en-US">
                <a:solidFill>
                  <a:srgbClr val="00B050"/>
                </a:solidFill>
                <a:sym typeface="Wingdings" panose="05000000000000000000" pitchFamily="2" charset="2"/>
              </a:rPr>
              <a:t>k</a:t>
            </a:r>
            <a:r>
              <a:rPr lang="en-US" baseline="-25000">
                <a:solidFill>
                  <a:srgbClr val="00B050"/>
                </a:solidFill>
                <a:sym typeface="Wingdings" panose="05000000000000000000" pitchFamily="2" charset="2"/>
              </a:rPr>
              <a:t>s</a:t>
            </a:r>
            <a:r>
              <a:rPr lang="en-US" baseline="-25000">
                <a:sym typeface="Wingdings" panose="05000000000000000000" pitchFamily="2" charset="2"/>
              </a:rPr>
              <a:t>, </a:t>
            </a:r>
            <a:r>
              <a:rPr lang="en-US">
                <a:sym typeface="Wingdings" panose="05000000000000000000" pitchFamily="2" charset="2"/>
              </a:rPr>
              <a:t>f(N’</a:t>
            </a:r>
            <a:r>
              <a:rPr lang="en-US" baseline="-25000">
                <a:sym typeface="Wingdings" panose="05000000000000000000" pitchFamily="2" charset="2"/>
              </a:rPr>
              <a:t>2</a:t>
            </a:r>
            <a:r>
              <a:rPr lang="en-US">
                <a:sym typeface="Wingdings" panose="05000000000000000000" pitchFamily="2" charset="2"/>
              </a:rPr>
              <a:t>))</a:t>
            </a:r>
          </a:p>
          <a:p>
            <a:pPr marL="0" indent="0">
              <a:buNone/>
            </a:pPr>
            <a:r>
              <a:rPr lang="en-US"/>
              <a:t>B giải mã D(</a:t>
            </a:r>
            <a:r>
              <a:rPr lang="en-US">
                <a:solidFill>
                  <a:srgbClr val="FF0000"/>
                </a:solidFill>
              </a:rPr>
              <a:t>k</a:t>
            </a:r>
            <a:r>
              <a:rPr lang="en-US" baseline="-25000">
                <a:solidFill>
                  <a:srgbClr val="FF0000"/>
                </a:solidFill>
              </a:rPr>
              <a:t>s</a:t>
            </a:r>
            <a:r>
              <a:rPr lang="en-US" baseline="30000">
                <a:solidFill>
                  <a:srgbClr val="FF0000"/>
                </a:solidFill>
              </a:rPr>
              <a:t>old</a:t>
            </a:r>
            <a:r>
              <a:rPr lang="en-US"/>
              <a:t>, E(</a:t>
            </a:r>
            <a:r>
              <a:rPr lang="en-US">
                <a:solidFill>
                  <a:srgbClr val="00B050"/>
                </a:solidFill>
              </a:rPr>
              <a:t>k</a:t>
            </a:r>
            <a:r>
              <a:rPr lang="en-US" baseline="-25000">
                <a:solidFill>
                  <a:srgbClr val="00B050"/>
                </a:solidFill>
              </a:rPr>
              <a:t>s</a:t>
            </a:r>
            <a:r>
              <a:rPr lang="en-US"/>
              <a:t>, f(N’</a:t>
            </a:r>
            <a:r>
              <a:rPr lang="en-US" baseline="-25000"/>
              <a:t>2</a:t>
            </a:r>
            <a:r>
              <a:rPr lang="en-US"/>
              <a:t>))) </a:t>
            </a:r>
            <a:r>
              <a:rPr lang="en-US">
                <a:sym typeface="Wingdings" panose="05000000000000000000" pitchFamily="2" charset="2"/>
              </a:rPr>
              <a:t>≠ f(N’</a:t>
            </a:r>
            <a:r>
              <a:rPr lang="en-US" baseline="-25000">
                <a:sym typeface="Wingdings" panose="05000000000000000000" pitchFamily="2" charset="2"/>
              </a:rPr>
              <a:t>2</a:t>
            </a:r>
            <a:r>
              <a:rPr lang="en-US">
                <a:sym typeface="Wingdings" panose="05000000000000000000" pitchFamily="2" charset="2"/>
              </a:rPr>
              <a:t>) ≠ f(N</a:t>
            </a:r>
            <a:r>
              <a:rPr lang="en-US" baseline="-25000">
                <a:sym typeface="Wingdings" panose="05000000000000000000" pitchFamily="2" charset="2"/>
              </a:rPr>
              <a:t>2</a:t>
            </a:r>
            <a:r>
              <a:rPr lang="en-US">
                <a:sym typeface="Wingdings" panose="05000000000000000000" pitchFamily="2" charset="2"/>
              </a:rPr>
              <a:t>)</a:t>
            </a:r>
          </a:p>
          <a:p>
            <a:pPr marL="0" indent="0">
              <a:buNone/>
            </a:pPr>
            <a:r>
              <a:rPr lang="en-US">
                <a:sym typeface="Wingdings" panose="05000000000000000000" pitchFamily="2" charset="2"/>
              </a:rPr>
              <a:t> B từ chối phiên truyền tin</a:t>
            </a:r>
            <a:endParaRPr lang="vi-VN"/>
          </a:p>
        </p:txBody>
      </p:sp>
      <p:sp>
        <p:nvSpPr>
          <p:cNvPr id="4" name="Slide Number Placeholder 3">
            <a:extLst>
              <a:ext uri="{FF2B5EF4-FFF2-40B4-BE49-F238E27FC236}">
                <a16:creationId xmlns:a16="http://schemas.microsoft.com/office/drawing/2014/main" id="{888AE949-737E-468C-A4E2-E1D5B8BC09B7}"/>
              </a:ext>
            </a:extLst>
          </p:cNvPr>
          <p:cNvSpPr>
            <a:spLocks noGrp="1"/>
          </p:cNvSpPr>
          <p:nvPr>
            <p:ph type="sldNum" sz="quarter" idx="12"/>
          </p:nvPr>
        </p:nvSpPr>
        <p:spPr/>
        <p:txBody>
          <a:bodyPr/>
          <a:lstStyle/>
          <a:p>
            <a:fld id="{B6F15528-21DE-4FAA-801E-634DDDAF4B2B}" type="slidenum">
              <a:rPr lang="en-US" smtClean="0"/>
              <a:pPr/>
              <a:t>25</a:t>
            </a:fld>
            <a:endParaRPr lang="en-US"/>
          </a:p>
        </p:txBody>
      </p:sp>
    </p:spTree>
    <p:extLst>
      <p:ext uri="{BB962C8B-B14F-4D97-AF65-F5344CB8AC3E}">
        <p14:creationId xmlns:p14="http://schemas.microsoft.com/office/powerpoint/2010/main" val="7818102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GB"/>
              <a:t>Giao thức 2.3 (Denning)</a:t>
            </a:r>
          </a:p>
        </p:txBody>
      </p:sp>
      <p:sp>
        <p:nvSpPr>
          <p:cNvPr id="3" name="Content Placeholder 2"/>
          <p:cNvSpPr>
            <a:spLocks noGrp="1"/>
          </p:cNvSpPr>
          <p:nvPr>
            <p:ph idx="1"/>
          </p:nvPr>
        </p:nvSpPr>
        <p:spPr>
          <a:xfrm>
            <a:off x="457200" y="1066800"/>
            <a:ext cx="8458200" cy="5410200"/>
          </a:xfrm>
        </p:spPr>
        <p:txBody>
          <a:bodyPr>
            <a:normAutofit/>
          </a:bodyPr>
          <a:lstStyle/>
          <a:p>
            <a:pPr marL="0" indent="0">
              <a:buNone/>
            </a:pPr>
            <a:r>
              <a:rPr lang="en-GB" sz="2400"/>
              <a:t>(1) A </a:t>
            </a:r>
            <a:r>
              <a:rPr lang="en-GB" sz="2400">
                <a:sym typeface="Wingdings" panose="05000000000000000000" pitchFamily="2" charset="2"/>
              </a:rPr>
              <a:t> KDC: ID</a:t>
            </a:r>
            <a:r>
              <a:rPr lang="en-GB" sz="2400" baseline="-25000">
                <a:sym typeface="Wingdings" panose="05000000000000000000" pitchFamily="2" charset="2"/>
              </a:rPr>
              <a:t>A</a:t>
            </a:r>
            <a:r>
              <a:rPr lang="en-GB" sz="2400">
                <a:sym typeface="Wingdings" panose="05000000000000000000" pitchFamily="2" charset="2"/>
              </a:rPr>
              <a:t> || ID</a:t>
            </a:r>
            <a:r>
              <a:rPr lang="en-GB" sz="2400" baseline="-25000">
                <a:sym typeface="Wingdings" panose="05000000000000000000" pitchFamily="2" charset="2"/>
              </a:rPr>
              <a:t>B</a:t>
            </a:r>
            <a:endParaRPr lang="en-GB" sz="2400" b="1">
              <a:solidFill>
                <a:srgbClr val="FF0000"/>
              </a:solidFill>
              <a:sym typeface="Wingdings" panose="05000000000000000000" pitchFamily="2" charset="2"/>
            </a:endParaRPr>
          </a:p>
          <a:p>
            <a:pPr marL="0" indent="0">
              <a:buNone/>
            </a:pPr>
            <a:r>
              <a:rPr lang="en-GB" sz="2400"/>
              <a:t>(2) KDC </a:t>
            </a:r>
            <a:r>
              <a:rPr lang="en-GB" sz="2400">
                <a:sym typeface="Wingdings" panose="05000000000000000000" pitchFamily="2" charset="2"/>
              </a:rPr>
              <a:t> A: E(k</a:t>
            </a:r>
            <a:r>
              <a:rPr lang="en-GB" sz="2400" baseline="-25000">
                <a:sym typeface="Wingdings" panose="05000000000000000000" pitchFamily="2" charset="2"/>
              </a:rPr>
              <a:t>A</a:t>
            </a:r>
            <a:r>
              <a:rPr lang="en-GB" sz="2400">
                <a:sym typeface="Wingdings" panose="05000000000000000000" pitchFamily="2" charset="2"/>
              </a:rPr>
              <a:t>, k</a:t>
            </a:r>
            <a:r>
              <a:rPr lang="en-GB" sz="2400" baseline="-25000">
                <a:sym typeface="Wingdings" panose="05000000000000000000" pitchFamily="2" charset="2"/>
              </a:rPr>
              <a:t>S</a:t>
            </a:r>
            <a:r>
              <a:rPr lang="en-GB" sz="2400">
                <a:sym typeface="Wingdings" panose="05000000000000000000" pitchFamily="2" charset="2"/>
              </a:rPr>
              <a:t> || ID</a:t>
            </a:r>
            <a:r>
              <a:rPr lang="en-GB" sz="2400" baseline="-25000">
                <a:sym typeface="Wingdings" panose="05000000000000000000" pitchFamily="2" charset="2"/>
              </a:rPr>
              <a:t>A</a:t>
            </a:r>
            <a:r>
              <a:rPr lang="en-GB" sz="2400">
                <a:sym typeface="Wingdings" panose="05000000000000000000" pitchFamily="2" charset="2"/>
              </a:rPr>
              <a:t> || ID</a:t>
            </a:r>
            <a:r>
              <a:rPr lang="en-GB" sz="2400" baseline="-25000">
                <a:sym typeface="Wingdings" panose="05000000000000000000" pitchFamily="2" charset="2"/>
              </a:rPr>
              <a:t>B </a:t>
            </a:r>
            <a:r>
              <a:rPr lang="en-GB" sz="2400">
                <a:sym typeface="Wingdings" panose="05000000000000000000" pitchFamily="2" charset="2"/>
              </a:rPr>
              <a:t>|| </a:t>
            </a:r>
            <a:r>
              <a:rPr lang="en-GB" sz="2400" b="1">
                <a:solidFill>
                  <a:srgbClr val="FF0000"/>
                </a:solidFill>
                <a:sym typeface="Wingdings" panose="05000000000000000000" pitchFamily="2" charset="2"/>
              </a:rPr>
              <a:t>T</a:t>
            </a:r>
            <a:r>
              <a:rPr lang="en-GB" sz="2400">
                <a:sym typeface="Wingdings" panose="05000000000000000000" pitchFamily="2" charset="2"/>
              </a:rPr>
              <a:t> || E(k</a:t>
            </a:r>
            <a:r>
              <a:rPr lang="en-GB" sz="2400" baseline="-25000">
                <a:sym typeface="Wingdings" panose="05000000000000000000" pitchFamily="2" charset="2"/>
              </a:rPr>
              <a:t>B</a:t>
            </a:r>
            <a:r>
              <a:rPr lang="en-GB" sz="2400">
                <a:sym typeface="Wingdings" panose="05000000000000000000" pitchFamily="2" charset="2"/>
              </a:rPr>
              <a:t>, ID</a:t>
            </a:r>
            <a:r>
              <a:rPr lang="en-GB" sz="2400" baseline="-25000">
                <a:sym typeface="Wingdings" panose="05000000000000000000" pitchFamily="2" charset="2"/>
              </a:rPr>
              <a:t>A</a:t>
            </a:r>
            <a:r>
              <a:rPr lang="en-GB" sz="2400">
                <a:sym typeface="Wingdings" panose="05000000000000000000" pitchFamily="2" charset="2"/>
              </a:rPr>
              <a:t> || k</a:t>
            </a:r>
            <a:r>
              <a:rPr lang="en-GB" sz="2400" baseline="-25000">
                <a:sym typeface="Wingdings" panose="05000000000000000000" pitchFamily="2" charset="2"/>
              </a:rPr>
              <a:t>S</a:t>
            </a:r>
            <a:r>
              <a:rPr lang="en-GB" sz="2400">
                <a:sym typeface="Wingdings" panose="05000000000000000000" pitchFamily="2" charset="2"/>
              </a:rPr>
              <a:t> || </a:t>
            </a:r>
            <a:r>
              <a:rPr lang="en-GB" sz="2400" b="1">
                <a:solidFill>
                  <a:srgbClr val="FF0000"/>
                </a:solidFill>
                <a:sym typeface="Wingdings" panose="05000000000000000000" pitchFamily="2" charset="2"/>
              </a:rPr>
              <a:t>T</a:t>
            </a:r>
            <a:r>
              <a:rPr lang="en-GB" sz="2400">
                <a:sym typeface="Wingdings" panose="05000000000000000000" pitchFamily="2" charset="2"/>
              </a:rPr>
              <a:t>))</a:t>
            </a:r>
          </a:p>
          <a:p>
            <a:pPr marL="0" indent="0">
              <a:buNone/>
            </a:pPr>
            <a:r>
              <a:rPr lang="en-GB" sz="2400">
                <a:sym typeface="Wingdings" panose="05000000000000000000" pitchFamily="2" charset="2"/>
              </a:rPr>
              <a:t>(3) A giải mã bản tin (2), kiểm tra T, thu được k</a:t>
            </a:r>
            <a:r>
              <a:rPr lang="en-GB" sz="2400" baseline="-25000">
                <a:sym typeface="Wingdings" panose="05000000000000000000" pitchFamily="2" charset="2"/>
              </a:rPr>
              <a:t>S</a:t>
            </a:r>
            <a:endParaRPr lang="en-GB" sz="2400">
              <a:sym typeface="Wingdings" panose="05000000000000000000" pitchFamily="2" charset="2"/>
            </a:endParaRPr>
          </a:p>
          <a:p>
            <a:pPr marL="0" indent="0">
              <a:buNone/>
            </a:pPr>
            <a:r>
              <a:rPr lang="en-GB" sz="2400">
                <a:sym typeface="Wingdings" panose="05000000000000000000" pitchFamily="2" charset="2"/>
              </a:rPr>
              <a:t>(4) A  B: E(k</a:t>
            </a:r>
            <a:r>
              <a:rPr lang="en-GB" sz="2400" baseline="-25000">
                <a:sym typeface="Wingdings" panose="05000000000000000000" pitchFamily="2" charset="2"/>
              </a:rPr>
              <a:t>B</a:t>
            </a:r>
            <a:r>
              <a:rPr lang="en-GB" sz="2400">
                <a:sym typeface="Wingdings" panose="05000000000000000000" pitchFamily="2" charset="2"/>
              </a:rPr>
              <a:t>, ID</a:t>
            </a:r>
            <a:r>
              <a:rPr lang="en-GB" sz="2400" baseline="-25000">
                <a:sym typeface="Wingdings" panose="05000000000000000000" pitchFamily="2" charset="2"/>
              </a:rPr>
              <a:t>A</a:t>
            </a:r>
            <a:r>
              <a:rPr lang="en-GB" sz="2400">
                <a:sym typeface="Wingdings" panose="05000000000000000000" pitchFamily="2" charset="2"/>
              </a:rPr>
              <a:t> || k</a:t>
            </a:r>
            <a:r>
              <a:rPr lang="en-GB" sz="2400" baseline="-25000">
                <a:sym typeface="Wingdings" panose="05000000000000000000" pitchFamily="2" charset="2"/>
              </a:rPr>
              <a:t>S </a:t>
            </a:r>
            <a:r>
              <a:rPr lang="en-GB" sz="2400">
                <a:sym typeface="Wingdings" panose="05000000000000000000" pitchFamily="2" charset="2"/>
              </a:rPr>
              <a:t>|| </a:t>
            </a:r>
            <a:r>
              <a:rPr lang="en-GB" sz="2400" b="1">
                <a:solidFill>
                  <a:srgbClr val="FF0000"/>
                </a:solidFill>
                <a:sym typeface="Wingdings" panose="05000000000000000000" pitchFamily="2" charset="2"/>
              </a:rPr>
              <a:t>T</a:t>
            </a:r>
            <a:r>
              <a:rPr lang="en-GB" sz="2400">
                <a:sym typeface="Wingdings" panose="05000000000000000000" pitchFamily="2" charset="2"/>
              </a:rPr>
              <a:t>)  B giải mã, kiểm tra T</a:t>
            </a:r>
          </a:p>
          <a:p>
            <a:pPr marL="0" indent="0">
              <a:buNone/>
            </a:pPr>
            <a:r>
              <a:rPr lang="en-GB" sz="2400" b="1">
                <a:solidFill>
                  <a:srgbClr val="FF0000"/>
                </a:solidFill>
                <a:sym typeface="Wingdings" panose="05000000000000000000" pitchFamily="2" charset="2"/>
              </a:rPr>
              <a:t>(5) B  A: E(k</a:t>
            </a:r>
            <a:r>
              <a:rPr lang="en-GB" sz="2400" b="1" baseline="-25000">
                <a:solidFill>
                  <a:srgbClr val="FF0000"/>
                </a:solidFill>
                <a:sym typeface="Wingdings" panose="05000000000000000000" pitchFamily="2" charset="2"/>
              </a:rPr>
              <a:t>S</a:t>
            </a:r>
            <a:r>
              <a:rPr lang="en-GB" sz="2400" b="1">
                <a:solidFill>
                  <a:srgbClr val="FF0000"/>
                </a:solidFill>
                <a:sym typeface="Wingdings" panose="05000000000000000000" pitchFamily="2" charset="2"/>
              </a:rPr>
              <a:t>, N</a:t>
            </a:r>
            <a:r>
              <a:rPr lang="en-GB" sz="2400" b="1" baseline="-25000">
                <a:solidFill>
                  <a:srgbClr val="FF0000"/>
                </a:solidFill>
                <a:sym typeface="Wingdings" panose="05000000000000000000" pitchFamily="2" charset="2"/>
              </a:rPr>
              <a:t>1</a:t>
            </a:r>
            <a:r>
              <a:rPr lang="en-GB" sz="2400" b="1">
                <a:solidFill>
                  <a:srgbClr val="FF0000"/>
                </a:solidFill>
                <a:sym typeface="Wingdings" panose="05000000000000000000" pitchFamily="2" charset="2"/>
              </a:rPr>
              <a:t>)</a:t>
            </a:r>
          </a:p>
          <a:p>
            <a:pPr marL="0" indent="0">
              <a:buNone/>
            </a:pPr>
            <a:r>
              <a:rPr lang="en-GB" sz="2400" b="1">
                <a:solidFill>
                  <a:srgbClr val="FF0000"/>
                </a:solidFill>
                <a:sym typeface="Wingdings" panose="05000000000000000000" pitchFamily="2" charset="2"/>
              </a:rPr>
              <a:t>(6) A  B: E(k</a:t>
            </a:r>
            <a:r>
              <a:rPr lang="en-GB" sz="2400" b="1" baseline="-25000">
                <a:solidFill>
                  <a:srgbClr val="FF0000"/>
                </a:solidFill>
                <a:sym typeface="Wingdings" panose="05000000000000000000" pitchFamily="2" charset="2"/>
              </a:rPr>
              <a:t>S</a:t>
            </a:r>
            <a:r>
              <a:rPr lang="en-GB" sz="2400" b="1">
                <a:solidFill>
                  <a:srgbClr val="FF0000"/>
                </a:solidFill>
                <a:sym typeface="Wingdings" panose="05000000000000000000" pitchFamily="2" charset="2"/>
              </a:rPr>
              <a:t>, f(N</a:t>
            </a:r>
            <a:r>
              <a:rPr lang="en-GB" sz="2400" b="1" baseline="-25000">
                <a:solidFill>
                  <a:srgbClr val="FF0000"/>
                </a:solidFill>
                <a:sym typeface="Wingdings" panose="05000000000000000000" pitchFamily="2" charset="2"/>
              </a:rPr>
              <a:t>1</a:t>
            </a:r>
            <a:r>
              <a:rPr lang="en-GB" sz="2400" b="1">
                <a:solidFill>
                  <a:srgbClr val="FF0000"/>
                </a:solidFill>
                <a:sym typeface="Wingdings" panose="05000000000000000000" pitchFamily="2" charset="2"/>
              </a:rPr>
              <a:t>))  B giải mã, kiểm tra N</a:t>
            </a:r>
            <a:r>
              <a:rPr lang="en-GB" sz="2400" b="1" baseline="-25000">
                <a:solidFill>
                  <a:srgbClr val="FF0000"/>
                </a:solidFill>
                <a:sym typeface="Wingdings" panose="05000000000000000000" pitchFamily="2" charset="2"/>
              </a:rPr>
              <a:t>1</a:t>
            </a:r>
            <a:endParaRPr lang="en-GB" sz="2400" b="1">
              <a:solidFill>
                <a:srgbClr val="FF0000"/>
              </a:solidFill>
              <a:sym typeface="Wingdings" panose="05000000000000000000" pitchFamily="2" charset="2"/>
            </a:endParaRPr>
          </a:p>
          <a:p>
            <a:pPr marL="0" lvl="1" indent="0">
              <a:buNone/>
            </a:pPr>
            <a:r>
              <a:rPr lang="en-GB">
                <a:sym typeface="Wingdings" panose="05000000000000000000" pitchFamily="2" charset="2"/>
              </a:rPr>
              <a:t>(7) A ↔ B: E(k</a:t>
            </a:r>
            <a:r>
              <a:rPr lang="en-GB" baseline="-25000">
                <a:sym typeface="Wingdings" panose="05000000000000000000" pitchFamily="2" charset="2"/>
              </a:rPr>
              <a:t>S</a:t>
            </a:r>
            <a:r>
              <a:rPr lang="en-GB">
                <a:sym typeface="Wingdings" panose="05000000000000000000" pitchFamily="2" charset="2"/>
              </a:rPr>
              <a:t>, Data)</a:t>
            </a:r>
          </a:p>
          <a:p>
            <a:pPr marL="0" lvl="1" indent="0">
              <a:buNone/>
            </a:pPr>
            <a:r>
              <a:rPr lang="en-GB">
                <a:sym typeface="Wingdings" panose="05000000000000000000" pitchFamily="2" charset="2"/>
              </a:rPr>
              <a:t>E: mã hóa có xác thực</a:t>
            </a:r>
          </a:p>
          <a:p>
            <a:pPr marL="0" indent="0">
              <a:buNone/>
            </a:pPr>
            <a:r>
              <a:rPr lang="en-GB" sz="2400"/>
              <a:t>T: nhãn thời gian (time stamp) </a:t>
            </a:r>
            <a:r>
              <a:rPr lang="en-GB" sz="2400">
                <a:sym typeface="Wingdings" panose="05000000000000000000" pitchFamily="2" charset="2"/>
              </a:rPr>
              <a:t>là thời điểm KDC phát bản tin</a:t>
            </a:r>
            <a:endParaRPr lang="en-GB" sz="2400"/>
          </a:p>
          <a:p>
            <a:r>
              <a:rPr lang="en-GB" sz="2600"/>
              <a:t>Kiểm tra tính an toàn của sơ đồ này khi mất đồng bộ đồng hồ của các bên</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26</a:t>
            </a:fld>
            <a:endParaRPr lang="en-US"/>
          </a:p>
        </p:txBody>
      </p:sp>
    </p:spTree>
    <p:extLst>
      <p:ext uri="{BB962C8B-B14F-4D97-AF65-F5344CB8AC3E}">
        <p14:creationId xmlns:p14="http://schemas.microsoft.com/office/powerpoint/2010/main" val="2774603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anim calcmode="lin" valueType="num">
                                      <p:cBhvr additive="base">
                                        <p:cTn id="41"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 calcmode="lin" valueType="num">
                                      <p:cBhvr additive="base">
                                        <p:cTn id="4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
            <a:ext cx="8229600" cy="685800"/>
          </a:xfrm>
        </p:spPr>
        <p:txBody>
          <a:bodyPr>
            <a:normAutofit/>
          </a:bodyPr>
          <a:lstStyle/>
          <a:p>
            <a:r>
              <a:rPr lang="en-GB"/>
              <a:t>Giao thức 2.3 (Denning) – Kiểm tra 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27</a:t>
            </a:fld>
            <a:endParaRPr lang="en-US"/>
          </a:p>
        </p:txBody>
      </p:sp>
      <p:cxnSp>
        <p:nvCxnSpPr>
          <p:cNvPr id="5" name="Straight Arrow Connector 4">
            <a:extLst>
              <a:ext uri="{FF2B5EF4-FFF2-40B4-BE49-F238E27FC236}">
                <a16:creationId xmlns:a16="http://schemas.microsoft.com/office/drawing/2014/main" id="{3D4D3CC3-8FA3-60E1-FC13-5CACFA25130F}"/>
              </a:ext>
            </a:extLst>
          </p:cNvPr>
          <p:cNvCxnSpPr/>
          <p:nvPr/>
        </p:nvCxnSpPr>
        <p:spPr>
          <a:xfrm>
            <a:off x="4572000" y="1808947"/>
            <a:ext cx="0" cy="28194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4A3A1052-0C7C-234A-28E6-E3435164E732}"/>
              </a:ext>
            </a:extLst>
          </p:cNvPr>
          <p:cNvCxnSpPr/>
          <p:nvPr/>
        </p:nvCxnSpPr>
        <p:spPr>
          <a:xfrm>
            <a:off x="7543800" y="1885147"/>
            <a:ext cx="0" cy="28194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A5E4FB12-C9A6-6B5C-B19E-2D5B152E81EA}"/>
              </a:ext>
            </a:extLst>
          </p:cNvPr>
          <p:cNvCxnSpPr/>
          <p:nvPr/>
        </p:nvCxnSpPr>
        <p:spPr>
          <a:xfrm>
            <a:off x="1600200" y="1808947"/>
            <a:ext cx="0" cy="28194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2AD7B1C0-53F0-7D0E-D40D-5B73A3E17CD2}"/>
              </a:ext>
            </a:extLst>
          </p:cNvPr>
          <p:cNvCxnSpPr/>
          <p:nvPr/>
        </p:nvCxnSpPr>
        <p:spPr>
          <a:xfrm>
            <a:off x="4648200" y="2037547"/>
            <a:ext cx="2743200" cy="3048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EA6EB76A-9680-EBCA-0A16-710796035560}"/>
              </a:ext>
            </a:extLst>
          </p:cNvPr>
          <p:cNvCxnSpPr>
            <a:cxnSpLocks/>
          </p:cNvCxnSpPr>
          <p:nvPr/>
        </p:nvCxnSpPr>
        <p:spPr>
          <a:xfrm flipH="1">
            <a:off x="4724400" y="2799547"/>
            <a:ext cx="2667000" cy="36195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085F50EB-7399-D0DD-E5E8-620F52DE88C6}"/>
              </a:ext>
            </a:extLst>
          </p:cNvPr>
          <p:cNvSpPr txBox="1"/>
          <p:nvPr/>
        </p:nvSpPr>
        <p:spPr>
          <a:xfrm>
            <a:off x="7600953" y="2568714"/>
            <a:ext cx="914397" cy="461665"/>
          </a:xfrm>
          <a:prstGeom prst="rect">
            <a:avLst/>
          </a:prstGeom>
          <a:noFill/>
        </p:spPr>
        <p:txBody>
          <a:bodyPr wrap="square" rtlCol="0">
            <a:spAutoFit/>
          </a:bodyPr>
          <a:lstStyle/>
          <a:p>
            <a:r>
              <a:rPr lang="en-GB" sz="2400"/>
              <a:t>t = T</a:t>
            </a:r>
          </a:p>
        </p:txBody>
      </p:sp>
      <p:sp>
        <p:nvSpPr>
          <p:cNvPr id="16" name="TextBox 15">
            <a:extLst>
              <a:ext uri="{FF2B5EF4-FFF2-40B4-BE49-F238E27FC236}">
                <a16:creationId xmlns:a16="http://schemas.microsoft.com/office/drawing/2014/main" id="{04346C0C-8766-787E-6487-9048EDDD96B5}"/>
              </a:ext>
            </a:extLst>
          </p:cNvPr>
          <p:cNvSpPr txBox="1"/>
          <p:nvPr/>
        </p:nvSpPr>
        <p:spPr>
          <a:xfrm>
            <a:off x="3810003" y="2930664"/>
            <a:ext cx="914397" cy="461665"/>
          </a:xfrm>
          <a:prstGeom prst="rect">
            <a:avLst/>
          </a:prstGeom>
          <a:noFill/>
        </p:spPr>
        <p:txBody>
          <a:bodyPr wrap="square" rtlCol="0">
            <a:spAutoFit/>
          </a:bodyPr>
          <a:lstStyle/>
          <a:p>
            <a:r>
              <a:rPr lang="en-GB" sz="2400"/>
              <a:t>t = t</a:t>
            </a:r>
            <a:r>
              <a:rPr lang="en-GB" sz="2400" baseline="-25000"/>
              <a:t>A</a:t>
            </a:r>
          </a:p>
        </p:txBody>
      </p:sp>
      <p:cxnSp>
        <p:nvCxnSpPr>
          <p:cNvPr id="17" name="Straight Arrow Connector 16">
            <a:extLst>
              <a:ext uri="{FF2B5EF4-FFF2-40B4-BE49-F238E27FC236}">
                <a16:creationId xmlns:a16="http://schemas.microsoft.com/office/drawing/2014/main" id="{985B6DDA-851B-07DF-E1D1-B0947B548BE6}"/>
              </a:ext>
            </a:extLst>
          </p:cNvPr>
          <p:cNvCxnSpPr>
            <a:cxnSpLocks/>
          </p:cNvCxnSpPr>
          <p:nvPr/>
        </p:nvCxnSpPr>
        <p:spPr>
          <a:xfrm flipH="1">
            <a:off x="1752601" y="3702191"/>
            <a:ext cx="2667000" cy="36195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E014EEA4-A627-C015-F95E-8723E9D601F9}"/>
              </a:ext>
            </a:extLst>
          </p:cNvPr>
          <p:cNvSpPr txBox="1"/>
          <p:nvPr/>
        </p:nvSpPr>
        <p:spPr>
          <a:xfrm>
            <a:off x="838203" y="3833308"/>
            <a:ext cx="914397" cy="461665"/>
          </a:xfrm>
          <a:prstGeom prst="rect">
            <a:avLst/>
          </a:prstGeom>
          <a:noFill/>
        </p:spPr>
        <p:txBody>
          <a:bodyPr wrap="square" rtlCol="0">
            <a:spAutoFit/>
          </a:bodyPr>
          <a:lstStyle/>
          <a:p>
            <a:r>
              <a:rPr lang="en-GB" sz="2400"/>
              <a:t>t = t</a:t>
            </a:r>
            <a:r>
              <a:rPr lang="en-GB" sz="2400" baseline="-25000"/>
              <a:t>B</a:t>
            </a:r>
          </a:p>
        </p:txBody>
      </p:sp>
      <p:sp>
        <p:nvSpPr>
          <p:cNvPr id="19" name="TextBox 18">
            <a:extLst>
              <a:ext uri="{FF2B5EF4-FFF2-40B4-BE49-F238E27FC236}">
                <a16:creationId xmlns:a16="http://schemas.microsoft.com/office/drawing/2014/main" id="{BAC426E3-8910-820E-6658-43B8CCE00E01}"/>
              </a:ext>
            </a:extLst>
          </p:cNvPr>
          <p:cNvSpPr txBox="1"/>
          <p:nvPr/>
        </p:nvSpPr>
        <p:spPr>
          <a:xfrm>
            <a:off x="4119283" y="1302188"/>
            <a:ext cx="914397" cy="461665"/>
          </a:xfrm>
          <a:prstGeom prst="rect">
            <a:avLst/>
          </a:prstGeom>
          <a:noFill/>
        </p:spPr>
        <p:txBody>
          <a:bodyPr wrap="square" rtlCol="0">
            <a:spAutoFit/>
          </a:bodyPr>
          <a:lstStyle/>
          <a:p>
            <a:pPr algn="ctr"/>
            <a:r>
              <a:rPr lang="en-GB" sz="2400"/>
              <a:t>A</a:t>
            </a:r>
          </a:p>
        </p:txBody>
      </p:sp>
      <p:sp>
        <p:nvSpPr>
          <p:cNvPr id="20" name="TextBox 19">
            <a:extLst>
              <a:ext uri="{FF2B5EF4-FFF2-40B4-BE49-F238E27FC236}">
                <a16:creationId xmlns:a16="http://schemas.microsoft.com/office/drawing/2014/main" id="{3908577D-FA2B-76F3-CD25-23192642FEA9}"/>
              </a:ext>
            </a:extLst>
          </p:cNvPr>
          <p:cNvSpPr txBox="1"/>
          <p:nvPr/>
        </p:nvSpPr>
        <p:spPr>
          <a:xfrm>
            <a:off x="7095564" y="1353744"/>
            <a:ext cx="914397" cy="461665"/>
          </a:xfrm>
          <a:prstGeom prst="rect">
            <a:avLst/>
          </a:prstGeom>
          <a:noFill/>
        </p:spPr>
        <p:txBody>
          <a:bodyPr wrap="square" rtlCol="0">
            <a:spAutoFit/>
          </a:bodyPr>
          <a:lstStyle/>
          <a:p>
            <a:pPr algn="ctr"/>
            <a:r>
              <a:rPr lang="en-GB" sz="2400"/>
              <a:t>KDC</a:t>
            </a:r>
          </a:p>
        </p:txBody>
      </p:sp>
      <p:sp>
        <p:nvSpPr>
          <p:cNvPr id="21" name="TextBox 20">
            <a:extLst>
              <a:ext uri="{FF2B5EF4-FFF2-40B4-BE49-F238E27FC236}">
                <a16:creationId xmlns:a16="http://schemas.microsoft.com/office/drawing/2014/main" id="{DDF9AC5A-DDCE-68CC-8189-2497A20C79E0}"/>
              </a:ext>
            </a:extLst>
          </p:cNvPr>
          <p:cNvSpPr txBox="1"/>
          <p:nvPr/>
        </p:nvSpPr>
        <p:spPr>
          <a:xfrm>
            <a:off x="1151968" y="1275294"/>
            <a:ext cx="914397" cy="461665"/>
          </a:xfrm>
          <a:prstGeom prst="rect">
            <a:avLst/>
          </a:prstGeom>
          <a:noFill/>
        </p:spPr>
        <p:txBody>
          <a:bodyPr wrap="square" rtlCol="0">
            <a:spAutoFit/>
          </a:bodyPr>
          <a:lstStyle/>
          <a:p>
            <a:pPr algn="ctr"/>
            <a:r>
              <a:rPr lang="en-GB" sz="2400"/>
              <a:t>B</a:t>
            </a:r>
          </a:p>
        </p:txBody>
      </p:sp>
      <p:sp>
        <p:nvSpPr>
          <p:cNvPr id="22" name="TextBox 21">
            <a:extLst>
              <a:ext uri="{FF2B5EF4-FFF2-40B4-BE49-F238E27FC236}">
                <a16:creationId xmlns:a16="http://schemas.microsoft.com/office/drawing/2014/main" id="{36C0650E-F1BA-D441-6E23-7FEB288C3497}"/>
              </a:ext>
            </a:extLst>
          </p:cNvPr>
          <p:cNvSpPr txBox="1"/>
          <p:nvPr/>
        </p:nvSpPr>
        <p:spPr>
          <a:xfrm>
            <a:off x="457200" y="4854714"/>
            <a:ext cx="2514599" cy="707886"/>
          </a:xfrm>
          <a:prstGeom prst="rect">
            <a:avLst/>
          </a:prstGeom>
          <a:noFill/>
        </p:spPr>
        <p:txBody>
          <a:bodyPr wrap="square" rtlCol="0">
            <a:spAutoFit/>
          </a:bodyPr>
          <a:lstStyle/>
          <a:p>
            <a:r>
              <a:rPr lang="en-GB" sz="2000">
                <a:latin typeface="Aptos" panose="020B0004020202020204" pitchFamily="34" charset="0"/>
              </a:rPr>
              <a:t>Nếu t</a:t>
            </a:r>
            <a:r>
              <a:rPr lang="en-GB" sz="2000" baseline="-25000">
                <a:latin typeface="Aptos" panose="020B0004020202020204" pitchFamily="34" charset="0"/>
              </a:rPr>
              <a:t>B</a:t>
            </a:r>
            <a:r>
              <a:rPr lang="en-GB" sz="2000">
                <a:latin typeface="Aptos" panose="020B0004020202020204" pitchFamily="34" charset="0"/>
              </a:rPr>
              <a:t> – T &lt; </a:t>
            </a:r>
            <a:r>
              <a:rPr lang="el-GR" sz="2000">
                <a:latin typeface="Aptos" panose="020B0004020202020204" pitchFamily="34" charset="0"/>
              </a:rPr>
              <a:t>Δ</a:t>
            </a:r>
            <a:r>
              <a:rPr lang="en-GB" sz="2000">
                <a:latin typeface="Aptos" panose="020B0004020202020204" pitchFamily="34" charset="0"/>
              </a:rPr>
              <a:t>t</a:t>
            </a:r>
            <a:r>
              <a:rPr lang="en-GB" sz="2000" baseline="-25000">
                <a:latin typeface="Aptos" panose="020B0004020202020204" pitchFamily="34" charset="0"/>
              </a:rPr>
              <a:t>B</a:t>
            </a:r>
            <a:r>
              <a:rPr lang="en-GB" sz="2000">
                <a:latin typeface="Aptos" panose="020B0004020202020204" pitchFamily="34" charset="0"/>
              </a:rPr>
              <a:t> thì chấp nhận bản tin</a:t>
            </a:r>
          </a:p>
        </p:txBody>
      </p:sp>
      <p:sp>
        <p:nvSpPr>
          <p:cNvPr id="23" name="TextBox 22">
            <a:extLst>
              <a:ext uri="{FF2B5EF4-FFF2-40B4-BE49-F238E27FC236}">
                <a16:creationId xmlns:a16="http://schemas.microsoft.com/office/drawing/2014/main" id="{0A1276EB-3427-5D23-30C3-46FD14D95FE2}"/>
              </a:ext>
            </a:extLst>
          </p:cNvPr>
          <p:cNvSpPr txBox="1"/>
          <p:nvPr/>
        </p:nvSpPr>
        <p:spPr>
          <a:xfrm>
            <a:off x="4675094" y="3272760"/>
            <a:ext cx="2514599" cy="707886"/>
          </a:xfrm>
          <a:prstGeom prst="rect">
            <a:avLst/>
          </a:prstGeom>
          <a:noFill/>
        </p:spPr>
        <p:txBody>
          <a:bodyPr wrap="square" rtlCol="0">
            <a:spAutoFit/>
          </a:bodyPr>
          <a:lstStyle/>
          <a:p>
            <a:r>
              <a:rPr lang="en-GB" sz="2000">
                <a:latin typeface="Aptos" panose="020B0004020202020204" pitchFamily="34" charset="0"/>
              </a:rPr>
              <a:t>(3) Nếu t</a:t>
            </a:r>
            <a:r>
              <a:rPr lang="en-GB" sz="2000" baseline="-25000">
                <a:latin typeface="Aptos" panose="020B0004020202020204" pitchFamily="34" charset="0"/>
              </a:rPr>
              <a:t>A</a:t>
            </a:r>
            <a:r>
              <a:rPr lang="en-GB" sz="2000">
                <a:latin typeface="Aptos" panose="020B0004020202020204" pitchFamily="34" charset="0"/>
              </a:rPr>
              <a:t> – T &lt; </a:t>
            </a:r>
            <a:r>
              <a:rPr lang="el-GR" sz="2000">
                <a:latin typeface="Aptos" panose="020B0004020202020204" pitchFamily="34" charset="0"/>
              </a:rPr>
              <a:t>Δ</a:t>
            </a:r>
            <a:r>
              <a:rPr lang="en-GB" sz="2000">
                <a:latin typeface="Aptos" panose="020B0004020202020204" pitchFamily="34" charset="0"/>
              </a:rPr>
              <a:t>t</a:t>
            </a:r>
            <a:r>
              <a:rPr lang="en-GB" sz="2000" baseline="-25000">
                <a:latin typeface="Aptos" panose="020B0004020202020204" pitchFamily="34" charset="0"/>
              </a:rPr>
              <a:t>A</a:t>
            </a:r>
            <a:r>
              <a:rPr lang="en-GB" sz="2000">
                <a:latin typeface="Aptos" panose="020B0004020202020204" pitchFamily="34" charset="0"/>
              </a:rPr>
              <a:t> thì chấp nhận bản tin</a:t>
            </a:r>
          </a:p>
        </p:txBody>
      </p:sp>
      <p:sp>
        <p:nvSpPr>
          <p:cNvPr id="24" name="TextBox 23">
            <a:extLst>
              <a:ext uri="{FF2B5EF4-FFF2-40B4-BE49-F238E27FC236}">
                <a16:creationId xmlns:a16="http://schemas.microsoft.com/office/drawing/2014/main" id="{AB164EC9-1989-43AF-3A9C-695FE7DF3A49}"/>
              </a:ext>
            </a:extLst>
          </p:cNvPr>
          <p:cNvSpPr txBox="1"/>
          <p:nvPr/>
        </p:nvSpPr>
        <p:spPr>
          <a:xfrm>
            <a:off x="5513291" y="1710404"/>
            <a:ext cx="914397" cy="400110"/>
          </a:xfrm>
          <a:prstGeom prst="rect">
            <a:avLst/>
          </a:prstGeom>
          <a:noFill/>
        </p:spPr>
        <p:txBody>
          <a:bodyPr wrap="square" rtlCol="0">
            <a:spAutoFit/>
          </a:bodyPr>
          <a:lstStyle/>
          <a:p>
            <a:r>
              <a:rPr lang="en-GB" sz="2000"/>
              <a:t>(1)</a:t>
            </a:r>
          </a:p>
        </p:txBody>
      </p:sp>
      <p:sp>
        <p:nvSpPr>
          <p:cNvPr id="25" name="TextBox 24">
            <a:extLst>
              <a:ext uri="{FF2B5EF4-FFF2-40B4-BE49-F238E27FC236}">
                <a16:creationId xmlns:a16="http://schemas.microsoft.com/office/drawing/2014/main" id="{2DFF62FB-903E-669C-284E-CBD65D405665}"/>
              </a:ext>
            </a:extLst>
          </p:cNvPr>
          <p:cNvSpPr txBox="1"/>
          <p:nvPr/>
        </p:nvSpPr>
        <p:spPr>
          <a:xfrm>
            <a:off x="5574929" y="2599491"/>
            <a:ext cx="914397" cy="400110"/>
          </a:xfrm>
          <a:prstGeom prst="rect">
            <a:avLst/>
          </a:prstGeom>
          <a:noFill/>
        </p:spPr>
        <p:txBody>
          <a:bodyPr wrap="square" rtlCol="0">
            <a:spAutoFit/>
          </a:bodyPr>
          <a:lstStyle/>
          <a:p>
            <a:r>
              <a:rPr lang="en-GB" sz="2000"/>
              <a:t>(2)</a:t>
            </a:r>
          </a:p>
        </p:txBody>
      </p:sp>
      <p:sp>
        <p:nvSpPr>
          <p:cNvPr id="26" name="TextBox 25">
            <a:extLst>
              <a:ext uri="{FF2B5EF4-FFF2-40B4-BE49-F238E27FC236}">
                <a16:creationId xmlns:a16="http://schemas.microsoft.com/office/drawing/2014/main" id="{12593DAC-6DA4-8474-DF2F-939964023C7C}"/>
              </a:ext>
            </a:extLst>
          </p:cNvPr>
          <p:cNvSpPr txBox="1"/>
          <p:nvPr/>
        </p:nvSpPr>
        <p:spPr>
          <a:xfrm>
            <a:off x="2837335" y="3483056"/>
            <a:ext cx="914397" cy="400110"/>
          </a:xfrm>
          <a:prstGeom prst="rect">
            <a:avLst/>
          </a:prstGeom>
          <a:noFill/>
        </p:spPr>
        <p:txBody>
          <a:bodyPr wrap="square" rtlCol="0">
            <a:spAutoFit/>
          </a:bodyPr>
          <a:lstStyle/>
          <a:p>
            <a:r>
              <a:rPr lang="en-GB" sz="2000"/>
              <a:t>(4)</a:t>
            </a:r>
          </a:p>
        </p:txBody>
      </p:sp>
    </p:spTree>
    <p:extLst>
      <p:ext uri="{BB962C8B-B14F-4D97-AF65-F5344CB8AC3E}">
        <p14:creationId xmlns:p14="http://schemas.microsoft.com/office/powerpoint/2010/main" val="12727746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GB"/>
              <a:t>Giao thức 2.4 (Kehne)</a:t>
            </a:r>
          </a:p>
        </p:txBody>
      </p:sp>
      <p:sp>
        <p:nvSpPr>
          <p:cNvPr id="3" name="Content Placeholder 2"/>
          <p:cNvSpPr>
            <a:spLocks noGrp="1"/>
          </p:cNvSpPr>
          <p:nvPr>
            <p:ph idx="1"/>
          </p:nvPr>
        </p:nvSpPr>
        <p:spPr>
          <a:xfrm>
            <a:off x="457200" y="1066800"/>
            <a:ext cx="8382000" cy="5410200"/>
          </a:xfrm>
        </p:spPr>
        <p:txBody>
          <a:bodyPr>
            <a:normAutofit/>
          </a:bodyPr>
          <a:lstStyle/>
          <a:p>
            <a:pPr marL="0" indent="0">
              <a:buNone/>
            </a:pPr>
            <a:r>
              <a:rPr lang="en-GB" sz="2400"/>
              <a:t>(1) A </a:t>
            </a:r>
            <a:r>
              <a:rPr lang="en-GB" sz="2400">
                <a:sym typeface="Wingdings" panose="05000000000000000000" pitchFamily="2" charset="2"/>
              </a:rPr>
              <a:t> B: ID</a:t>
            </a:r>
            <a:r>
              <a:rPr lang="en-GB" sz="2400" baseline="-25000">
                <a:sym typeface="Wingdings" panose="05000000000000000000" pitchFamily="2" charset="2"/>
              </a:rPr>
              <a:t>A</a:t>
            </a:r>
            <a:r>
              <a:rPr lang="en-GB" sz="2400">
                <a:sym typeface="Wingdings" panose="05000000000000000000" pitchFamily="2" charset="2"/>
              </a:rPr>
              <a:t> || N</a:t>
            </a:r>
            <a:r>
              <a:rPr lang="en-GB" sz="2400" baseline="-25000">
                <a:sym typeface="Wingdings" panose="05000000000000000000" pitchFamily="2" charset="2"/>
              </a:rPr>
              <a:t>A</a:t>
            </a:r>
            <a:r>
              <a:rPr lang="en-GB" sz="2400">
                <a:sym typeface="Wingdings" panose="05000000000000000000" pitchFamily="2" charset="2"/>
              </a:rPr>
              <a:t> </a:t>
            </a:r>
          </a:p>
          <a:p>
            <a:pPr marL="0" indent="0">
              <a:buNone/>
            </a:pPr>
            <a:r>
              <a:rPr lang="en-GB" sz="2400">
                <a:solidFill>
                  <a:srgbClr val="FF0000"/>
                </a:solidFill>
                <a:sym typeface="Wingdings" panose="05000000000000000000" pitchFamily="2" charset="2"/>
              </a:rPr>
              <a:t>(2) </a:t>
            </a:r>
            <a:r>
              <a:rPr lang="en-GB" sz="2400">
                <a:sym typeface="Wingdings" panose="05000000000000000000" pitchFamily="2" charset="2"/>
              </a:rPr>
              <a:t>B  KDC: ID</a:t>
            </a:r>
            <a:r>
              <a:rPr lang="en-GB" sz="2400" baseline="-25000">
                <a:sym typeface="Wingdings" panose="05000000000000000000" pitchFamily="2" charset="2"/>
              </a:rPr>
              <a:t>B</a:t>
            </a:r>
            <a:r>
              <a:rPr lang="en-GB" sz="2400">
                <a:sym typeface="Wingdings" panose="05000000000000000000" pitchFamily="2" charset="2"/>
              </a:rPr>
              <a:t> || </a:t>
            </a:r>
            <a:r>
              <a:rPr lang="en-GB" sz="2400">
                <a:solidFill>
                  <a:srgbClr val="00B050"/>
                </a:solidFill>
                <a:sym typeface="Wingdings" panose="05000000000000000000" pitchFamily="2" charset="2"/>
              </a:rPr>
              <a:t>N</a:t>
            </a:r>
            <a:r>
              <a:rPr lang="en-GB" sz="2400" baseline="-25000">
                <a:solidFill>
                  <a:srgbClr val="00B050"/>
                </a:solidFill>
                <a:sym typeface="Wingdings" panose="05000000000000000000" pitchFamily="2" charset="2"/>
              </a:rPr>
              <a:t>B</a:t>
            </a:r>
            <a:r>
              <a:rPr lang="en-GB" sz="2400">
                <a:sym typeface="Wingdings" panose="05000000000000000000" pitchFamily="2" charset="2"/>
              </a:rPr>
              <a:t> || E(k</a:t>
            </a:r>
            <a:r>
              <a:rPr lang="en-GB" sz="2400" baseline="-25000">
                <a:sym typeface="Wingdings" panose="05000000000000000000" pitchFamily="2" charset="2"/>
              </a:rPr>
              <a:t>B</a:t>
            </a:r>
            <a:r>
              <a:rPr lang="en-GB" sz="2400">
                <a:sym typeface="Wingdings" panose="05000000000000000000" pitchFamily="2" charset="2"/>
              </a:rPr>
              <a:t>, ID</a:t>
            </a:r>
            <a:r>
              <a:rPr lang="en-GB" sz="2400" baseline="-25000">
                <a:sym typeface="Wingdings" panose="05000000000000000000" pitchFamily="2" charset="2"/>
              </a:rPr>
              <a:t>A</a:t>
            </a:r>
            <a:r>
              <a:rPr lang="en-GB" sz="2400">
                <a:sym typeface="Wingdings" panose="05000000000000000000" pitchFamily="2" charset="2"/>
              </a:rPr>
              <a:t> || N</a:t>
            </a:r>
            <a:r>
              <a:rPr lang="en-GB" sz="2400" baseline="-25000">
                <a:sym typeface="Wingdings" panose="05000000000000000000" pitchFamily="2" charset="2"/>
              </a:rPr>
              <a:t>A</a:t>
            </a:r>
            <a:r>
              <a:rPr lang="en-GB" sz="2400">
                <a:sym typeface="Wingdings" panose="05000000000000000000" pitchFamily="2" charset="2"/>
              </a:rPr>
              <a:t> || </a:t>
            </a:r>
            <a:r>
              <a:rPr lang="en-GB" sz="2400">
                <a:solidFill>
                  <a:srgbClr val="FF0000"/>
                </a:solidFill>
                <a:sym typeface="Wingdings" panose="05000000000000000000" pitchFamily="2" charset="2"/>
              </a:rPr>
              <a:t>T</a:t>
            </a:r>
            <a:r>
              <a:rPr lang="en-GB" sz="2400" baseline="-25000">
                <a:solidFill>
                  <a:srgbClr val="FF0000"/>
                </a:solidFill>
                <a:sym typeface="Wingdings" panose="05000000000000000000" pitchFamily="2" charset="2"/>
              </a:rPr>
              <a:t>B</a:t>
            </a:r>
            <a:r>
              <a:rPr lang="en-GB" sz="2400">
                <a:sym typeface="Wingdings" panose="05000000000000000000" pitchFamily="2" charset="2"/>
              </a:rPr>
              <a:t>)</a:t>
            </a:r>
          </a:p>
          <a:p>
            <a:pPr marL="0" indent="0">
              <a:buNone/>
            </a:pPr>
            <a:r>
              <a:rPr lang="en-GB" sz="2400">
                <a:sym typeface="Wingdings" panose="05000000000000000000" pitchFamily="2" charset="2"/>
              </a:rPr>
              <a:t>(3) KDC  A: </a:t>
            </a:r>
            <a:r>
              <a:rPr lang="en-GB" sz="2400">
                <a:solidFill>
                  <a:srgbClr val="0070C0"/>
                </a:solidFill>
                <a:sym typeface="Wingdings" panose="05000000000000000000" pitchFamily="2" charset="2"/>
              </a:rPr>
              <a:t>E(k</a:t>
            </a:r>
            <a:r>
              <a:rPr lang="en-GB" sz="2400" baseline="-25000">
                <a:solidFill>
                  <a:srgbClr val="0070C0"/>
                </a:solidFill>
                <a:sym typeface="Wingdings" panose="05000000000000000000" pitchFamily="2" charset="2"/>
              </a:rPr>
              <a:t>A</a:t>
            </a:r>
            <a:r>
              <a:rPr lang="en-GB" sz="2400">
                <a:solidFill>
                  <a:srgbClr val="0070C0"/>
                </a:solidFill>
                <a:sym typeface="Wingdings" panose="05000000000000000000" pitchFamily="2" charset="2"/>
              </a:rPr>
              <a:t>, ID</a:t>
            </a:r>
            <a:r>
              <a:rPr lang="en-GB" sz="2400" baseline="-25000">
                <a:solidFill>
                  <a:srgbClr val="0070C0"/>
                </a:solidFill>
                <a:sym typeface="Wingdings" panose="05000000000000000000" pitchFamily="2" charset="2"/>
              </a:rPr>
              <a:t>B</a:t>
            </a:r>
            <a:r>
              <a:rPr lang="en-GB" sz="2400">
                <a:solidFill>
                  <a:srgbClr val="0070C0"/>
                </a:solidFill>
                <a:sym typeface="Wingdings" panose="05000000000000000000" pitchFamily="2" charset="2"/>
              </a:rPr>
              <a:t> || N</a:t>
            </a:r>
            <a:r>
              <a:rPr lang="en-GB" sz="2400" baseline="-25000">
                <a:solidFill>
                  <a:srgbClr val="0070C0"/>
                </a:solidFill>
                <a:sym typeface="Wingdings" panose="05000000000000000000" pitchFamily="2" charset="2"/>
              </a:rPr>
              <a:t>A </a:t>
            </a:r>
            <a:r>
              <a:rPr lang="en-GB" sz="2400">
                <a:solidFill>
                  <a:srgbClr val="0070C0"/>
                </a:solidFill>
                <a:sym typeface="Wingdings" panose="05000000000000000000" pitchFamily="2" charset="2"/>
              </a:rPr>
              <a:t>|| k</a:t>
            </a:r>
            <a:r>
              <a:rPr lang="en-GB" sz="2400" baseline="-25000">
                <a:solidFill>
                  <a:srgbClr val="0070C0"/>
                </a:solidFill>
                <a:sym typeface="Wingdings" panose="05000000000000000000" pitchFamily="2" charset="2"/>
              </a:rPr>
              <a:t>S</a:t>
            </a:r>
            <a:r>
              <a:rPr lang="en-GB" sz="2400">
                <a:solidFill>
                  <a:srgbClr val="0070C0"/>
                </a:solidFill>
                <a:sym typeface="Wingdings" panose="05000000000000000000" pitchFamily="2" charset="2"/>
              </a:rPr>
              <a:t>) </a:t>
            </a:r>
            <a:r>
              <a:rPr lang="en-GB" sz="2400">
                <a:sym typeface="Wingdings" panose="05000000000000000000" pitchFamily="2" charset="2"/>
              </a:rPr>
              <a:t>|| </a:t>
            </a:r>
            <a:r>
              <a:rPr lang="en-GB" sz="2400">
                <a:solidFill>
                  <a:srgbClr val="EE8512"/>
                </a:solidFill>
                <a:sym typeface="Wingdings" panose="05000000000000000000" pitchFamily="2" charset="2"/>
              </a:rPr>
              <a:t>E(k</a:t>
            </a:r>
            <a:r>
              <a:rPr lang="en-GB" sz="2400" baseline="-25000">
                <a:solidFill>
                  <a:srgbClr val="EE8512"/>
                </a:solidFill>
                <a:sym typeface="Wingdings" panose="05000000000000000000" pitchFamily="2" charset="2"/>
              </a:rPr>
              <a:t>B</a:t>
            </a:r>
            <a:r>
              <a:rPr lang="en-GB" sz="2400">
                <a:solidFill>
                  <a:srgbClr val="EE8512"/>
                </a:solidFill>
                <a:sym typeface="Wingdings" panose="05000000000000000000" pitchFamily="2" charset="2"/>
              </a:rPr>
              <a:t>, ID</a:t>
            </a:r>
            <a:r>
              <a:rPr lang="en-GB" sz="2400" baseline="-25000">
                <a:solidFill>
                  <a:srgbClr val="EE8512"/>
                </a:solidFill>
                <a:sym typeface="Wingdings" panose="05000000000000000000" pitchFamily="2" charset="2"/>
              </a:rPr>
              <a:t>A </a:t>
            </a:r>
            <a:r>
              <a:rPr lang="en-GB" sz="2400">
                <a:solidFill>
                  <a:srgbClr val="EE8512"/>
                </a:solidFill>
                <a:sym typeface="Wingdings" panose="05000000000000000000" pitchFamily="2" charset="2"/>
              </a:rPr>
              <a:t>|| k</a:t>
            </a:r>
            <a:r>
              <a:rPr lang="en-GB" sz="2400" baseline="-25000">
                <a:solidFill>
                  <a:srgbClr val="EE8512"/>
                </a:solidFill>
                <a:sym typeface="Wingdings" panose="05000000000000000000" pitchFamily="2" charset="2"/>
              </a:rPr>
              <a:t>S</a:t>
            </a:r>
            <a:r>
              <a:rPr lang="en-GB" sz="2400">
                <a:solidFill>
                  <a:srgbClr val="EE8512"/>
                </a:solidFill>
                <a:sym typeface="Wingdings" panose="05000000000000000000" pitchFamily="2" charset="2"/>
              </a:rPr>
              <a:t> || T</a:t>
            </a:r>
            <a:r>
              <a:rPr lang="en-GB" sz="2400" baseline="-25000">
                <a:solidFill>
                  <a:srgbClr val="EE8512"/>
                </a:solidFill>
                <a:sym typeface="Wingdings" panose="05000000000000000000" pitchFamily="2" charset="2"/>
              </a:rPr>
              <a:t>B</a:t>
            </a:r>
            <a:r>
              <a:rPr lang="en-GB" sz="2400">
                <a:solidFill>
                  <a:srgbClr val="EE8512"/>
                </a:solidFill>
                <a:sym typeface="Wingdings" panose="05000000000000000000" pitchFamily="2" charset="2"/>
              </a:rPr>
              <a:t>) </a:t>
            </a:r>
            <a:r>
              <a:rPr lang="en-GB" sz="2400">
                <a:sym typeface="Wingdings" panose="05000000000000000000" pitchFamily="2" charset="2"/>
              </a:rPr>
              <a:t>|| </a:t>
            </a:r>
            <a:r>
              <a:rPr lang="en-GB" sz="2400">
                <a:solidFill>
                  <a:srgbClr val="00B050"/>
                </a:solidFill>
                <a:sym typeface="Wingdings" panose="05000000000000000000" pitchFamily="2" charset="2"/>
              </a:rPr>
              <a:t>N</a:t>
            </a:r>
            <a:r>
              <a:rPr lang="en-GB" sz="2400" baseline="-25000">
                <a:solidFill>
                  <a:srgbClr val="00B050"/>
                </a:solidFill>
                <a:sym typeface="Wingdings" panose="05000000000000000000" pitchFamily="2" charset="2"/>
              </a:rPr>
              <a:t>B</a:t>
            </a:r>
            <a:r>
              <a:rPr lang="en-GB" sz="2400">
                <a:solidFill>
                  <a:srgbClr val="00B050"/>
                </a:solidFill>
                <a:sym typeface="Wingdings" panose="05000000000000000000" pitchFamily="2" charset="2"/>
              </a:rPr>
              <a:t> </a:t>
            </a:r>
          </a:p>
          <a:p>
            <a:pPr marL="0" indent="0">
              <a:buNone/>
            </a:pPr>
            <a:r>
              <a:rPr lang="en-GB" sz="2400">
                <a:sym typeface="Wingdings" panose="05000000000000000000" pitchFamily="2" charset="2"/>
              </a:rPr>
              <a:t>A giải mã, kiểm tra N</a:t>
            </a:r>
            <a:r>
              <a:rPr lang="en-GB" sz="2400" baseline="-25000">
                <a:sym typeface="Wingdings" panose="05000000000000000000" pitchFamily="2" charset="2"/>
              </a:rPr>
              <a:t>A</a:t>
            </a:r>
            <a:r>
              <a:rPr lang="en-GB" sz="2400">
                <a:sym typeface="Wingdings" panose="05000000000000000000" pitchFamily="2" charset="2"/>
              </a:rPr>
              <a:t>  chấp nhận k</a:t>
            </a:r>
            <a:r>
              <a:rPr lang="en-GB" sz="2400" baseline="-25000">
                <a:sym typeface="Wingdings" panose="05000000000000000000" pitchFamily="2" charset="2"/>
              </a:rPr>
              <a:t>S</a:t>
            </a:r>
            <a:r>
              <a:rPr lang="en-GB" sz="2400">
                <a:sym typeface="Wingdings" panose="05000000000000000000" pitchFamily="2" charset="2"/>
              </a:rPr>
              <a:t> nếu N</a:t>
            </a:r>
            <a:r>
              <a:rPr lang="en-GB" sz="2400" baseline="-25000">
                <a:sym typeface="Wingdings" panose="05000000000000000000" pitchFamily="2" charset="2"/>
              </a:rPr>
              <a:t>A</a:t>
            </a:r>
            <a:r>
              <a:rPr lang="en-GB" sz="2400">
                <a:sym typeface="Wingdings" panose="05000000000000000000" pitchFamily="2" charset="2"/>
              </a:rPr>
              <a:t> hợp lệ </a:t>
            </a:r>
            <a:endParaRPr lang="en-GB" sz="2400" baseline="-25000">
              <a:sym typeface="Wingdings" panose="05000000000000000000" pitchFamily="2" charset="2"/>
            </a:endParaRPr>
          </a:p>
          <a:p>
            <a:pPr marL="0" indent="0">
              <a:buNone/>
            </a:pPr>
            <a:r>
              <a:rPr lang="en-GB" sz="2400">
                <a:solidFill>
                  <a:srgbClr val="FF0000"/>
                </a:solidFill>
                <a:sym typeface="Wingdings" panose="05000000000000000000" pitchFamily="2" charset="2"/>
              </a:rPr>
              <a:t>(4) </a:t>
            </a:r>
            <a:r>
              <a:rPr lang="en-GB" sz="2400">
                <a:sym typeface="Wingdings" panose="05000000000000000000" pitchFamily="2" charset="2"/>
              </a:rPr>
              <a:t>A B: E(k</a:t>
            </a:r>
            <a:r>
              <a:rPr lang="en-GB" sz="2400" baseline="-25000">
                <a:sym typeface="Wingdings" panose="05000000000000000000" pitchFamily="2" charset="2"/>
              </a:rPr>
              <a:t>B</a:t>
            </a:r>
            <a:r>
              <a:rPr lang="en-GB" sz="2400">
                <a:sym typeface="Wingdings" panose="05000000000000000000" pitchFamily="2" charset="2"/>
              </a:rPr>
              <a:t>, ID</a:t>
            </a:r>
            <a:r>
              <a:rPr lang="en-GB" sz="2400" baseline="-25000">
                <a:sym typeface="Wingdings" panose="05000000000000000000" pitchFamily="2" charset="2"/>
              </a:rPr>
              <a:t>A </a:t>
            </a:r>
            <a:r>
              <a:rPr lang="en-GB" sz="2400">
                <a:sym typeface="Wingdings" panose="05000000000000000000" pitchFamily="2" charset="2"/>
              </a:rPr>
              <a:t>|| k</a:t>
            </a:r>
            <a:r>
              <a:rPr lang="en-GB" sz="2400" baseline="-25000">
                <a:sym typeface="Wingdings" panose="05000000000000000000" pitchFamily="2" charset="2"/>
              </a:rPr>
              <a:t>S</a:t>
            </a:r>
            <a:r>
              <a:rPr lang="en-GB" sz="2400">
                <a:sym typeface="Wingdings" panose="05000000000000000000" pitchFamily="2" charset="2"/>
              </a:rPr>
              <a:t> || </a:t>
            </a:r>
            <a:r>
              <a:rPr lang="en-GB" sz="2400">
                <a:solidFill>
                  <a:srgbClr val="FF0000"/>
                </a:solidFill>
                <a:sym typeface="Wingdings" panose="05000000000000000000" pitchFamily="2" charset="2"/>
              </a:rPr>
              <a:t>T</a:t>
            </a:r>
            <a:r>
              <a:rPr lang="en-GB" sz="2400" baseline="-25000">
                <a:solidFill>
                  <a:srgbClr val="FF0000"/>
                </a:solidFill>
                <a:sym typeface="Wingdings" panose="05000000000000000000" pitchFamily="2" charset="2"/>
              </a:rPr>
              <a:t>B</a:t>
            </a:r>
            <a:r>
              <a:rPr lang="en-GB" sz="2400">
                <a:sym typeface="Wingdings" panose="05000000000000000000" pitchFamily="2" charset="2"/>
              </a:rPr>
              <a:t>) || </a:t>
            </a:r>
            <a:r>
              <a:rPr lang="en-GB" sz="2400">
                <a:solidFill>
                  <a:srgbClr val="00B050"/>
                </a:solidFill>
                <a:sym typeface="Wingdings" panose="05000000000000000000" pitchFamily="2" charset="2"/>
              </a:rPr>
              <a:t>E(k</a:t>
            </a:r>
            <a:r>
              <a:rPr lang="en-GB" sz="2400" baseline="-25000">
                <a:solidFill>
                  <a:srgbClr val="00B050"/>
                </a:solidFill>
                <a:sym typeface="Wingdings" panose="05000000000000000000" pitchFamily="2" charset="2"/>
              </a:rPr>
              <a:t>S</a:t>
            </a:r>
            <a:r>
              <a:rPr lang="en-GB" sz="2400">
                <a:solidFill>
                  <a:srgbClr val="00B050"/>
                </a:solidFill>
                <a:sym typeface="Wingdings" panose="05000000000000000000" pitchFamily="2" charset="2"/>
              </a:rPr>
              <a:t>, N</a:t>
            </a:r>
            <a:r>
              <a:rPr lang="en-GB" sz="2400" baseline="-25000">
                <a:solidFill>
                  <a:srgbClr val="00B050"/>
                </a:solidFill>
                <a:sym typeface="Wingdings" panose="05000000000000000000" pitchFamily="2" charset="2"/>
              </a:rPr>
              <a:t>B</a:t>
            </a:r>
            <a:r>
              <a:rPr lang="en-GB" sz="2400">
                <a:solidFill>
                  <a:srgbClr val="00B050"/>
                </a:solidFill>
                <a:sym typeface="Wingdings" panose="05000000000000000000" pitchFamily="2" charset="2"/>
              </a:rPr>
              <a:t>)</a:t>
            </a:r>
          </a:p>
          <a:p>
            <a:pPr marL="0" indent="0">
              <a:buNone/>
            </a:pPr>
            <a:r>
              <a:rPr lang="en-GB" sz="2400">
                <a:sym typeface="Wingdings" panose="05000000000000000000" pitchFamily="2" charset="2"/>
              </a:rPr>
              <a:t>B giải mã, kiểm tra T</a:t>
            </a:r>
            <a:r>
              <a:rPr lang="en-GB" sz="2400" baseline="-25000">
                <a:sym typeface="Wingdings" panose="05000000000000000000" pitchFamily="2" charset="2"/>
              </a:rPr>
              <a:t>B</a:t>
            </a:r>
            <a:r>
              <a:rPr lang="en-GB" sz="2400">
                <a:sym typeface="Wingdings" panose="05000000000000000000" pitchFamily="2" charset="2"/>
              </a:rPr>
              <a:t>  chấp nhận k</a:t>
            </a:r>
            <a:r>
              <a:rPr lang="en-GB" sz="2400" baseline="-25000">
                <a:sym typeface="Wingdings" panose="05000000000000000000" pitchFamily="2" charset="2"/>
              </a:rPr>
              <a:t>S</a:t>
            </a:r>
            <a:r>
              <a:rPr lang="en-GB" sz="2400">
                <a:sym typeface="Wingdings" panose="05000000000000000000" pitchFamily="2" charset="2"/>
              </a:rPr>
              <a:t> nếu T</a:t>
            </a:r>
            <a:r>
              <a:rPr lang="en-GB" sz="2400" baseline="-25000">
                <a:sym typeface="Wingdings" panose="05000000000000000000" pitchFamily="2" charset="2"/>
              </a:rPr>
              <a:t>B</a:t>
            </a:r>
            <a:r>
              <a:rPr lang="en-GB" sz="2400">
                <a:sym typeface="Wingdings" panose="05000000000000000000" pitchFamily="2" charset="2"/>
              </a:rPr>
              <a:t> hợp lệ</a:t>
            </a:r>
          </a:p>
          <a:p>
            <a:pPr marL="0" indent="0">
              <a:buNone/>
            </a:pPr>
            <a:r>
              <a:rPr lang="en-GB" sz="2400">
                <a:sym typeface="Wingdings" panose="05000000000000000000" pitchFamily="2" charset="2"/>
              </a:rPr>
              <a:t> giải mã với k</a:t>
            </a:r>
            <a:r>
              <a:rPr lang="en-GB" sz="2400" baseline="-25000">
                <a:sym typeface="Wingdings" panose="05000000000000000000" pitchFamily="2" charset="2"/>
              </a:rPr>
              <a:t>S</a:t>
            </a:r>
            <a:r>
              <a:rPr lang="en-GB" sz="2400">
                <a:sym typeface="Wingdings" panose="05000000000000000000" pitchFamily="2" charset="2"/>
              </a:rPr>
              <a:t>, biết N</a:t>
            </a:r>
            <a:r>
              <a:rPr lang="en-GB" sz="2400" baseline="-25000">
                <a:sym typeface="Wingdings" panose="05000000000000000000" pitchFamily="2" charset="2"/>
              </a:rPr>
              <a:t>B</a:t>
            </a:r>
            <a:r>
              <a:rPr lang="en-GB" sz="2400" baseline="30000">
                <a:sym typeface="Wingdings" panose="05000000000000000000" pitchFamily="2" charset="2"/>
              </a:rPr>
              <a:t>(4)</a:t>
            </a:r>
            <a:r>
              <a:rPr lang="en-GB" sz="2400" baseline="-25000">
                <a:sym typeface="Wingdings" panose="05000000000000000000" pitchFamily="2" charset="2"/>
              </a:rPr>
              <a:t>  </a:t>
            </a:r>
            <a:r>
              <a:rPr lang="en-GB" sz="2400">
                <a:sym typeface="Wingdings" panose="05000000000000000000" pitchFamily="2" charset="2"/>
              </a:rPr>
              <a:t>và so sánh với N</a:t>
            </a:r>
            <a:r>
              <a:rPr lang="en-GB" sz="2400" baseline="-25000">
                <a:sym typeface="Wingdings" panose="05000000000000000000" pitchFamily="2" charset="2"/>
              </a:rPr>
              <a:t>B</a:t>
            </a:r>
            <a:r>
              <a:rPr lang="en-GB" sz="2400" baseline="30000">
                <a:sym typeface="Wingdings" panose="05000000000000000000" pitchFamily="2" charset="2"/>
              </a:rPr>
              <a:t>(2)</a:t>
            </a:r>
            <a:r>
              <a:rPr lang="en-GB" sz="2400">
                <a:sym typeface="Wingdings" panose="05000000000000000000" pitchFamily="2" charset="2"/>
              </a:rPr>
              <a:t>  xác nhận được khóa k</a:t>
            </a:r>
            <a:r>
              <a:rPr lang="en-GB" sz="2400" baseline="-25000">
                <a:sym typeface="Wingdings" panose="05000000000000000000" pitchFamily="2" charset="2"/>
              </a:rPr>
              <a:t>S</a:t>
            </a:r>
            <a:r>
              <a:rPr lang="en-GB" sz="2400">
                <a:sym typeface="Wingdings" panose="05000000000000000000" pitchFamily="2" charset="2"/>
              </a:rPr>
              <a:t> mà A dùng giống B đang có</a:t>
            </a:r>
            <a:endParaRPr lang="en-GB" sz="2400" baseline="30000">
              <a:sym typeface="Wingdings" panose="05000000000000000000" pitchFamily="2" charset="2"/>
            </a:endParaRPr>
          </a:p>
          <a:p>
            <a:pPr marL="0" indent="0">
              <a:buNone/>
            </a:pPr>
            <a:r>
              <a:rPr lang="en-GB" sz="2400">
                <a:sym typeface="Wingdings" panose="05000000000000000000" pitchFamily="2" charset="2"/>
              </a:rPr>
              <a:t>T</a:t>
            </a:r>
            <a:r>
              <a:rPr lang="en-GB" sz="2400" baseline="-25000">
                <a:sym typeface="Wingdings" panose="05000000000000000000" pitchFamily="2" charset="2"/>
              </a:rPr>
              <a:t>B</a:t>
            </a:r>
            <a:r>
              <a:rPr lang="en-GB" sz="2400">
                <a:sym typeface="Wingdings" panose="05000000000000000000" pitchFamily="2" charset="2"/>
              </a:rPr>
              <a:t>: Thời điểm B gửi bản tin số (2)</a:t>
            </a:r>
            <a:endParaRPr lang="en-GB" sz="2400" baseline="-25000">
              <a:sym typeface="Wingdings" panose="05000000000000000000" pitchFamily="2" charset="2"/>
            </a:endParaRPr>
          </a:p>
          <a:p>
            <a:r>
              <a:rPr lang="en-GB" sz="2400">
                <a:sym typeface="Wingdings" panose="05000000000000000000" pitchFamily="2" charset="2"/>
              </a:rPr>
              <a:t>Vì sao việc sử dụng nhãn thời gian T</a:t>
            </a:r>
            <a:r>
              <a:rPr lang="en-GB" sz="2400" baseline="-25000">
                <a:sym typeface="Wingdings" panose="05000000000000000000" pitchFamily="2" charset="2"/>
              </a:rPr>
              <a:t>B</a:t>
            </a:r>
            <a:r>
              <a:rPr lang="en-GB" sz="2400">
                <a:sym typeface="Wingdings" panose="05000000000000000000" pitchFamily="2" charset="2"/>
              </a:rPr>
              <a:t> của B tốt hơn nhãn thời gian T của KDC trong giao thức 2.3</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28</a:t>
            </a:fld>
            <a:endParaRPr lang="en-US"/>
          </a:p>
        </p:txBody>
      </p:sp>
    </p:spTree>
    <p:extLst>
      <p:ext uri="{BB962C8B-B14F-4D97-AF65-F5344CB8AC3E}">
        <p14:creationId xmlns:p14="http://schemas.microsoft.com/office/powerpoint/2010/main" val="4089010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GB"/>
              <a:t>Giao thức 2.4 (Kehne) – Kiểm tra T</a:t>
            </a:r>
            <a:r>
              <a:rPr lang="en-GB" baseline="-25000"/>
              <a:t>B</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29</a:t>
            </a:fld>
            <a:endParaRPr lang="en-US"/>
          </a:p>
        </p:txBody>
      </p:sp>
      <p:cxnSp>
        <p:nvCxnSpPr>
          <p:cNvPr id="3" name="Straight Arrow Connector 2">
            <a:extLst>
              <a:ext uri="{FF2B5EF4-FFF2-40B4-BE49-F238E27FC236}">
                <a16:creationId xmlns:a16="http://schemas.microsoft.com/office/drawing/2014/main" id="{6630C93B-9192-2536-919F-9DED16954479}"/>
              </a:ext>
            </a:extLst>
          </p:cNvPr>
          <p:cNvCxnSpPr>
            <a:cxnSpLocks/>
          </p:cNvCxnSpPr>
          <p:nvPr/>
        </p:nvCxnSpPr>
        <p:spPr>
          <a:xfrm>
            <a:off x="3136533" y="1859906"/>
            <a:ext cx="0" cy="29718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13B2C1B4-BF3C-E480-EF34-1C2AB1E4B766}"/>
              </a:ext>
            </a:extLst>
          </p:cNvPr>
          <p:cNvCxnSpPr>
            <a:cxnSpLocks/>
          </p:cNvCxnSpPr>
          <p:nvPr/>
        </p:nvCxnSpPr>
        <p:spPr>
          <a:xfrm>
            <a:off x="5706039" y="1981200"/>
            <a:ext cx="0" cy="150718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0B551027-6EFD-BE7F-785B-9AB2F1087B1C}"/>
              </a:ext>
            </a:extLst>
          </p:cNvPr>
          <p:cNvCxnSpPr>
            <a:cxnSpLocks/>
          </p:cNvCxnSpPr>
          <p:nvPr/>
        </p:nvCxnSpPr>
        <p:spPr>
          <a:xfrm>
            <a:off x="3324224" y="2265892"/>
            <a:ext cx="2238376" cy="24870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F0A62AA5-CAA0-BF58-30BC-2EED7F7A965E}"/>
              </a:ext>
            </a:extLst>
          </p:cNvPr>
          <p:cNvSpPr txBox="1"/>
          <p:nvPr/>
        </p:nvSpPr>
        <p:spPr>
          <a:xfrm>
            <a:off x="2222136" y="1857673"/>
            <a:ext cx="1015251" cy="461665"/>
          </a:xfrm>
          <a:prstGeom prst="rect">
            <a:avLst/>
          </a:prstGeom>
          <a:noFill/>
        </p:spPr>
        <p:txBody>
          <a:bodyPr wrap="square" rtlCol="0">
            <a:spAutoFit/>
          </a:bodyPr>
          <a:lstStyle/>
          <a:p>
            <a:r>
              <a:rPr lang="en-GB" sz="2400"/>
              <a:t>t</a:t>
            </a:r>
            <a:r>
              <a:rPr lang="en-GB" sz="2400" baseline="-25000"/>
              <a:t>0</a:t>
            </a:r>
            <a:r>
              <a:rPr lang="en-GB" sz="2400"/>
              <a:t> = T</a:t>
            </a:r>
            <a:r>
              <a:rPr lang="en-GB" sz="2400" baseline="-25000"/>
              <a:t>B</a:t>
            </a:r>
          </a:p>
        </p:txBody>
      </p:sp>
      <p:sp>
        <p:nvSpPr>
          <p:cNvPr id="10" name="TextBox 9">
            <a:extLst>
              <a:ext uri="{FF2B5EF4-FFF2-40B4-BE49-F238E27FC236}">
                <a16:creationId xmlns:a16="http://schemas.microsoft.com/office/drawing/2014/main" id="{791BCE0F-3D42-6A03-6C5F-C8A87CF41131}"/>
              </a:ext>
            </a:extLst>
          </p:cNvPr>
          <p:cNvSpPr txBox="1"/>
          <p:nvPr/>
        </p:nvSpPr>
        <p:spPr>
          <a:xfrm>
            <a:off x="2337559" y="4143674"/>
            <a:ext cx="914397" cy="461665"/>
          </a:xfrm>
          <a:prstGeom prst="rect">
            <a:avLst/>
          </a:prstGeom>
          <a:noFill/>
        </p:spPr>
        <p:txBody>
          <a:bodyPr wrap="square" rtlCol="0">
            <a:spAutoFit/>
          </a:bodyPr>
          <a:lstStyle/>
          <a:p>
            <a:r>
              <a:rPr lang="en-GB" sz="2400"/>
              <a:t>t = t</a:t>
            </a:r>
            <a:r>
              <a:rPr lang="en-GB" sz="2400" baseline="-25000"/>
              <a:t>B</a:t>
            </a:r>
          </a:p>
        </p:txBody>
      </p:sp>
      <p:sp>
        <p:nvSpPr>
          <p:cNvPr id="11" name="TextBox 10">
            <a:extLst>
              <a:ext uri="{FF2B5EF4-FFF2-40B4-BE49-F238E27FC236}">
                <a16:creationId xmlns:a16="http://schemas.microsoft.com/office/drawing/2014/main" id="{D2C287F1-BF8B-2B9B-67C8-301509FA458E}"/>
              </a:ext>
            </a:extLst>
          </p:cNvPr>
          <p:cNvSpPr txBox="1"/>
          <p:nvPr/>
        </p:nvSpPr>
        <p:spPr>
          <a:xfrm>
            <a:off x="2683816" y="1353147"/>
            <a:ext cx="914397" cy="461665"/>
          </a:xfrm>
          <a:prstGeom prst="rect">
            <a:avLst/>
          </a:prstGeom>
          <a:noFill/>
        </p:spPr>
        <p:txBody>
          <a:bodyPr wrap="square" rtlCol="0">
            <a:spAutoFit/>
          </a:bodyPr>
          <a:lstStyle/>
          <a:p>
            <a:pPr algn="ctr"/>
            <a:r>
              <a:rPr lang="en-GB" sz="2400"/>
              <a:t>B</a:t>
            </a:r>
          </a:p>
        </p:txBody>
      </p:sp>
      <p:sp>
        <p:nvSpPr>
          <p:cNvPr id="12" name="TextBox 11">
            <a:extLst>
              <a:ext uri="{FF2B5EF4-FFF2-40B4-BE49-F238E27FC236}">
                <a16:creationId xmlns:a16="http://schemas.microsoft.com/office/drawing/2014/main" id="{713C5081-DFA0-E22E-F8F8-0092B6E515D8}"/>
              </a:ext>
            </a:extLst>
          </p:cNvPr>
          <p:cNvSpPr txBox="1"/>
          <p:nvPr/>
        </p:nvSpPr>
        <p:spPr>
          <a:xfrm>
            <a:off x="5257803" y="1449797"/>
            <a:ext cx="914397" cy="461665"/>
          </a:xfrm>
          <a:prstGeom prst="rect">
            <a:avLst/>
          </a:prstGeom>
          <a:noFill/>
        </p:spPr>
        <p:txBody>
          <a:bodyPr wrap="square" rtlCol="0">
            <a:spAutoFit/>
          </a:bodyPr>
          <a:lstStyle/>
          <a:p>
            <a:pPr algn="ctr"/>
            <a:r>
              <a:rPr lang="en-GB" sz="2400"/>
              <a:t>KDC</a:t>
            </a:r>
          </a:p>
        </p:txBody>
      </p:sp>
      <p:sp>
        <p:nvSpPr>
          <p:cNvPr id="13" name="TextBox 12">
            <a:extLst>
              <a:ext uri="{FF2B5EF4-FFF2-40B4-BE49-F238E27FC236}">
                <a16:creationId xmlns:a16="http://schemas.microsoft.com/office/drawing/2014/main" id="{909E344F-FA2E-572A-BBAA-4803A5E1D191}"/>
              </a:ext>
            </a:extLst>
          </p:cNvPr>
          <p:cNvSpPr txBox="1"/>
          <p:nvPr/>
        </p:nvSpPr>
        <p:spPr>
          <a:xfrm>
            <a:off x="700387" y="4648200"/>
            <a:ext cx="2514599" cy="707886"/>
          </a:xfrm>
          <a:prstGeom prst="rect">
            <a:avLst/>
          </a:prstGeom>
          <a:noFill/>
        </p:spPr>
        <p:txBody>
          <a:bodyPr wrap="square" rtlCol="0">
            <a:spAutoFit/>
          </a:bodyPr>
          <a:lstStyle/>
          <a:p>
            <a:r>
              <a:rPr lang="en-GB" sz="2000">
                <a:latin typeface="Aptos" panose="020B0004020202020204" pitchFamily="34" charset="0"/>
              </a:rPr>
              <a:t>Nếu t</a:t>
            </a:r>
            <a:r>
              <a:rPr lang="en-GB" sz="2000" baseline="-25000">
                <a:latin typeface="Aptos" panose="020B0004020202020204" pitchFamily="34" charset="0"/>
              </a:rPr>
              <a:t>B</a:t>
            </a:r>
            <a:r>
              <a:rPr lang="en-GB" sz="2000">
                <a:latin typeface="Aptos" panose="020B0004020202020204" pitchFamily="34" charset="0"/>
              </a:rPr>
              <a:t> – T</a:t>
            </a:r>
            <a:r>
              <a:rPr lang="en-GB" sz="2000" baseline="-25000">
                <a:latin typeface="Aptos" panose="020B0004020202020204" pitchFamily="34" charset="0"/>
              </a:rPr>
              <a:t>B</a:t>
            </a:r>
            <a:r>
              <a:rPr lang="en-GB" sz="2000">
                <a:latin typeface="Aptos" panose="020B0004020202020204" pitchFamily="34" charset="0"/>
              </a:rPr>
              <a:t> &lt; </a:t>
            </a:r>
            <a:r>
              <a:rPr lang="el-GR" sz="2000">
                <a:latin typeface="Aptos" panose="020B0004020202020204" pitchFamily="34" charset="0"/>
              </a:rPr>
              <a:t>Δ</a:t>
            </a:r>
            <a:r>
              <a:rPr lang="en-GB" sz="2000">
                <a:latin typeface="Aptos" panose="020B0004020202020204" pitchFamily="34" charset="0"/>
              </a:rPr>
              <a:t>t</a:t>
            </a:r>
            <a:r>
              <a:rPr lang="en-GB" sz="2000" baseline="-25000">
                <a:latin typeface="Aptos" panose="020B0004020202020204" pitchFamily="34" charset="0"/>
              </a:rPr>
              <a:t>B</a:t>
            </a:r>
            <a:r>
              <a:rPr lang="en-GB" sz="2000">
                <a:latin typeface="Aptos" panose="020B0004020202020204" pitchFamily="34" charset="0"/>
              </a:rPr>
              <a:t> thì chấp nhận bản tin</a:t>
            </a:r>
          </a:p>
        </p:txBody>
      </p:sp>
      <p:sp>
        <p:nvSpPr>
          <p:cNvPr id="14" name="TextBox 13">
            <a:extLst>
              <a:ext uri="{FF2B5EF4-FFF2-40B4-BE49-F238E27FC236}">
                <a16:creationId xmlns:a16="http://schemas.microsoft.com/office/drawing/2014/main" id="{B018E3A3-407E-FA6E-2B76-691817384E01}"/>
              </a:ext>
            </a:extLst>
          </p:cNvPr>
          <p:cNvSpPr txBox="1"/>
          <p:nvPr/>
        </p:nvSpPr>
        <p:spPr>
          <a:xfrm>
            <a:off x="4169151" y="1994106"/>
            <a:ext cx="914397" cy="400110"/>
          </a:xfrm>
          <a:prstGeom prst="rect">
            <a:avLst/>
          </a:prstGeom>
          <a:noFill/>
        </p:spPr>
        <p:txBody>
          <a:bodyPr wrap="square" rtlCol="0">
            <a:spAutoFit/>
          </a:bodyPr>
          <a:lstStyle/>
          <a:p>
            <a:r>
              <a:rPr lang="en-GB" sz="2000"/>
              <a:t>(2)</a:t>
            </a:r>
          </a:p>
        </p:txBody>
      </p:sp>
      <p:cxnSp>
        <p:nvCxnSpPr>
          <p:cNvPr id="17" name="Straight Arrow Connector 16">
            <a:extLst>
              <a:ext uri="{FF2B5EF4-FFF2-40B4-BE49-F238E27FC236}">
                <a16:creationId xmlns:a16="http://schemas.microsoft.com/office/drawing/2014/main" id="{ADA64112-D82E-5391-8018-CED6C41A35A6}"/>
              </a:ext>
            </a:extLst>
          </p:cNvPr>
          <p:cNvCxnSpPr>
            <a:cxnSpLocks/>
          </p:cNvCxnSpPr>
          <p:nvPr/>
        </p:nvCxnSpPr>
        <p:spPr>
          <a:xfrm>
            <a:off x="8153400" y="1941953"/>
            <a:ext cx="0" cy="270624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422F69F1-8715-DE4C-C04A-0CDECE6AD38A}"/>
              </a:ext>
            </a:extLst>
          </p:cNvPr>
          <p:cNvSpPr txBox="1"/>
          <p:nvPr/>
        </p:nvSpPr>
        <p:spPr>
          <a:xfrm>
            <a:off x="7162801" y="1398241"/>
            <a:ext cx="914397" cy="461665"/>
          </a:xfrm>
          <a:prstGeom prst="rect">
            <a:avLst/>
          </a:prstGeom>
          <a:noFill/>
        </p:spPr>
        <p:txBody>
          <a:bodyPr wrap="square" rtlCol="0">
            <a:spAutoFit/>
          </a:bodyPr>
          <a:lstStyle/>
          <a:p>
            <a:pPr algn="ctr"/>
            <a:r>
              <a:rPr lang="en-GB" sz="2400"/>
              <a:t>A</a:t>
            </a:r>
          </a:p>
        </p:txBody>
      </p:sp>
      <p:cxnSp>
        <p:nvCxnSpPr>
          <p:cNvPr id="20" name="Straight Arrow Connector 19">
            <a:extLst>
              <a:ext uri="{FF2B5EF4-FFF2-40B4-BE49-F238E27FC236}">
                <a16:creationId xmlns:a16="http://schemas.microsoft.com/office/drawing/2014/main" id="{5CB47973-EAEA-511B-F44F-43E93A41499C}"/>
              </a:ext>
            </a:extLst>
          </p:cNvPr>
          <p:cNvCxnSpPr>
            <a:cxnSpLocks/>
          </p:cNvCxnSpPr>
          <p:nvPr/>
        </p:nvCxnSpPr>
        <p:spPr>
          <a:xfrm>
            <a:off x="5839092" y="2751659"/>
            <a:ext cx="2104758" cy="23386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B9797B94-23FB-C3AA-FFAC-A861CE046E7D}"/>
              </a:ext>
            </a:extLst>
          </p:cNvPr>
          <p:cNvCxnSpPr>
            <a:cxnSpLocks/>
          </p:cNvCxnSpPr>
          <p:nvPr/>
        </p:nvCxnSpPr>
        <p:spPr>
          <a:xfrm flipH="1">
            <a:off x="3429000" y="3994737"/>
            <a:ext cx="4554074" cy="40459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CA3FDA18-CD37-CC87-9302-EEE50CB6A3C9}"/>
              </a:ext>
            </a:extLst>
          </p:cNvPr>
          <p:cNvSpPr txBox="1"/>
          <p:nvPr/>
        </p:nvSpPr>
        <p:spPr>
          <a:xfrm>
            <a:off x="6413127" y="2435385"/>
            <a:ext cx="914397" cy="400110"/>
          </a:xfrm>
          <a:prstGeom prst="rect">
            <a:avLst/>
          </a:prstGeom>
          <a:noFill/>
        </p:spPr>
        <p:txBody>
          <a:bodyPr wrap="square" rtlCol="0">
            <a:spAutoFit/>
          </a:bodyPr>
          <a:lstStyle/>
          <a:p>
            <a:r>
              <a:rPr lang="en-GB" sz="2000"/>
              <a:t>(3)</a:t>
            </a:r>
          </a:p>
        </p:txBody>
      </p:sp>
      <p:sp>
        <p:nvSpPr>
          <p:cNvPr id="26" name="TextBox 25">
            <a:extLst>
              <a:ext uri="{FF2B5EF4-FFF2-40B4-BE49-F238E27FC236}">
                <a16:creationId xmlns:a16="http://schemas.microsoft.com/office/drawing/2014/main" id="{3B12AB41-C572-3E3B-6EAF-BCFADB36A412}"/>
              </a:ext>
            </a:extLst>
          </p:cNvPr>
          <p:cNvSpPr txBox="1"/>
          <p:nvPr/>
        </p:nvSpPr>
        <p:spPr>
          <a:xfrm>
            <a:off x="5200650" y="3817674"/>
            <a:ext cx="914397" cy="400110"/>
          </a:xfrm>
          <a:prstGeom prst="rect">
            <a:avLst/>
          </a:prstGeom>
          <a:noFill/>
        </p:spPr>
        <p:txBody>
          <a:bodyPr wrap="square" rtlCol="0">
            <a:spAutoFit/>
          </a:bodyPr>
          <a:lstStyle/>
          <a:p>
            <a:r>
              <a:rPr lang="en-GB" sz="2000"/>
              <a:t>(4)</a:t>
            </a:r>
          </a:p>
        </p:txBody>
      </p:sp>
    </p:spTree>
    <p:extLst>
      <p:ext uri="{BB962C8B-B14F-4D97-AF65-F5344CB8AC3E}">
        <p14:creationId xmlns:p14="http://schemas.microsoft.com/office/powerpoint/2010/main" val="3058106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8077200" cy="1927225"/>
          </a:xfrm>
        </p:spPr>
        <p:txBody>
          <a:bodyPr/>
          <a:lstStyle/>
          <a:p>
            <a:pPr algn="l"/>
            <a:r>
              <a:rPr lang="en-GB" sz="3200"/>
              <a:t>1. Giới thiệu chung về giao thức mật mã</a:t>
            </a:r>
            <a:endParaRPr lang="en-GB" sz="3600"/>
          </a:p>
        </p:txBody>
      </p:sp>
      <p:sp>
        <p:nvSpPr>
          <p:cNvPr id="3" name="Subtitle 2"/>
          <p:cNvSpPr>
            <a:spLocks noGrp="1"/>
          </p:cNvSpPr>
          <p:nvPr>
            <p:ph type="subTitle" idx="1"/>
          </p:nvPr>
        </p:nvSpPr>
        <p:spPr/>
        <p:txBody>
          <a:bodyPr/>
          <a:lstStyle/>
          <a:p>
            <a:endParaRPr lang="en-GB"/>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19795854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371600"/>
            <a:ext cx="8229600" cy="1927225"/>
          </a:xfrm>
        </p:spPr>
        <p:txBody>
          <a:bodyPr/>
          <a:lstStyle/>
          <a:p>
            <a:pPr algn="l"/>
            <a:r>
              <a:rPr lang="en-GB" sz="2800"/>
              <a:t>3. Các giao thức phân phối khóa công khai</a:t>
            </a:r>
            <a:endParaRPr lang="en-GB" sz="3200"/>
          </a:p>
        </p:txBody>
      </p:sp>
      <p:sp>
        <p:nvSpPr>
          <p:cNvPr id="3" name="Subtitle 2"/>
          <p:cNvSpPr>
            <a:spLocks noGrp="1"/>
          </p:cNvSpPr>
          <p:nvPr>
            <p:ph type="subTitle" idx="1"/>
          </p:nvPr>
        </p:nvSpPr>
        <p:spPr/>
        <p:txBody>
          <a:bodyPr/>
          <a:lstStyle/>
          <a:p>
            <a:endParaRPr lang="en-GB"/>
          </a:p>
        </p:txBody>
      </p:sp>
      <p:sp>
        <p:nvSpPr>
          <p:cNvPr id="4" name="Slide Number Placeholder 3"/>
          <p:cNvSpPr>
            <a:spLocks noGrp="1"/>
          </p:cNvSpPr>
          <p:nvPr>
            <p:ph type="sldNum" sz="quarter" idx="12"/>
          </p:nvPr>
        </p:nvSpPr>
        <p:spPr/>
        <p:txBody>
          <a:bodyPr/>
          <a:lstStyle/>
          <a:p>
            <a:fld id="{B6F15528-21DE-4FAA-801E-634DDDAF4B2B}" type="slidenum">
              <a:rPr lang="en-US" smtClean="0"/>
              <a:pPr/>
              <a:t>30</a:t>
            </a:fld>
            <a:endParaRPr lang="en-US"/>
          </a:p>
        </p:txBody>
      </p:sp>
    </p:spTree>
    <p:extLst>
      <p:ext uri="{BB962C8B-B14F-4D97-AF65-F5344CB8AC3E}">
        <p14:creationId xmlns:p14="http://schemas.microsoft.com/office/powerpoint/2010/main" val="41933758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7980" y="-21052"/>
            <a:ext cx="8229600" cy="655396"/>
          </a:xfrm>
        </p:spPr>
        <p:txBody>
          <a:bodyPr>
            <a:normAutofit/>
          </a:bodyPr>
          <a:lstStyle/>
          <a:p>
            <a:r>
              <a:rPr lang="en-GB" sz="2800"/>
              <a:t>Hãy xem lại sơ đồ bảo mật sử dụng mật mã KCK</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31</a:t>
            </a:fld>
            <a:endParaRPr lang="en-US"/>
          </a:p>
        </p:txBody>
      </p:sp>
      <p:grpSp>
        <p:nvGrpSpPr>
          <p:cNvPr id="5" name="Group 4"/>
          <p:cNvGrpSpPr/>
          <p:nvPr/>
        </p:nvGrpSpPr>
        <p:grpSpPr>
          <a:xfrm>
            <a:off x="411018" y="1686424"/>
            <a:ext cx="609600" cy="965200"/>
            <a:chOff x="5867400" y="2438400"/>
            <a:chExt cx="914400" cy="1447800"/>
          </a:xfrm>
        </p:grpSpPr>
        <p:sp>
          <p:nvSpPr>
            <p:cNvPr id="6" name="Trapezoid 5"/>
            <p:cNvSpPr/>
            <p:nvPr/>
          </p:nvSpPr>
          <p:spPr>
            <a:xfrm>
              <a:off x="5867400" y="2895600"/>
              <a:ext cx="914400" cy="990600"/>
            </a:xfrm>
            <a:prstGeom prst="trapezoid">
              <a:avLst>
                <a:gd name="adj" fmla="val 37121"/>
              </a:avLst>
            </a:prstGeom>
            <a:gradFill flip="none" rotWithShape="1">
              <a:gsLst>
                <a:gs pos="55000">
                  <a:srgbClr val="61CA90"/>
                </a:gs>
                <a:gs pos="22000">
                  <a:srgbClr val="00B050"/>
                </a:gs>
                <a:gs pos="100000">
                  <a:srgbClr val="3BFF94"/>
                </a:gs>
              </a:gsLst>
              <a:lin ang="162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 6"/>
            <p:cNvSpPr/>
            <p:nvPr/>
          </p:nvSpPr>
          <p:spPr>
            <a:xfrm>
              <a:off x="6057900" y="2438400"/>
              <a:ext cx="533400" cy="640080"/>
            </a:xfrm>
            <a:prstGeom prst="ellipse">
              <a:avLst/>
            </a:prstGeom>
            <a:gradFill flip="none" rotWithShape="1">
              <a:gsLst>
                <a:gs pos="55000">
                  <a:srgbClr val="61CA90"/>
                </a:gs>
                <a:gs pos="22000">
                  <a:srgbClr val="00B050"/>
                </a:gs>
                <a:gs pos="100000">
                  <a:srgbClr val="71FFB1"/>
                </a:gs>
              </a:gsLst>
              <a:lin ang="54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grpSp>
        <p:nvGrpSpPr>
          <p:cNvPr id="8" name="Group 7"/>
          <p:cNvGrpSpPr/>
          <p:nvPr/>
        </p:nvGrpSpPr>
        <p:grpSpPr>
          <a:xfrm>
            <a:off x="6507899" y="4456156"/>
            <a:ext cx="661987" cy="1226181"/>
            <a:chOff x="6896100" y="3945082"/>
            <a:chExt cx="914400" cy="1693718"/>
          </a:xfrm>
        </p:grpSpPr>
        <p:sp>
          <p:nvSpPr>
            <p:cNvPr id="9" name="Right Triangle 8"/>
            <p:cNvSpPr/>
            <p:nvPr/>
          </p:nvSpPr>
          <p:spPr>
            <a:xfrm>
              <a:off x="7086600" y="3962400"/>
              <a:ext cx="152400" cy="548640"/>
            </a:xfrm>
            <a:prstGeom prst="rtTriangle">
              <a:avLst/>
            </a:prstGeom>
            <a:solidFill>
              <a:srgbClr val="E175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ight Triangle 9"/>
            <p:cNvSpPr/>
            <p:nvPr/>
          </p:nvSpPr>
          <p:spPr>
            <a:xfrm flipH="1">
              <a:off x="7467600" y="3945082"/>
              <a:ext cx="152400" cy="565958"/>
            </a:xfrm>
            <a:prstGeom prst="rtTriangle">
              <a:avLst/>
            </a:prstGeom>
            <a:solidFill>
              <a:srgbClr val="E1750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rapezoid 10"/>
            <p:cNvSpPr/>
            <p:nvPr/>
          </p:nvSpPr>
          <p:spPr>
            <a:xfrm>
              <a:off x="6896100" y="4648200"/>
              <a:ext cx="914400" cy="990600"/>
            </a:xfrm>
            <a:prstGeom prst="trapezoid">
              <a:avLst>
                <a:gd name="adj" fmla="val 37121"/>
              </a:avLst>
            </a:prstGeom>
            <a:gradFill flip="none" rotWithShape="1">
              <a:gsLst>
                <a:gs pos="0">
                  <a:srgbClr val="F60000"/>
                </a:gs>
                <a:gs pos="100000">
                  <a:srgbClr val="FFC000"/>
                </a:gs>
              </a:gsLst>
              <a:lin ang="162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val 11"/>
            <p:cNvSpPr/>
            <p:nvPr/>
          </p:nvSpPr>
          <p:spPr>
            <a:xfrm>
              <a:off x="7086600" y="4191000"/>
              <a:ext cx="533400" cy="640080"/>
            </a:xfrm>
            <a:prstGeom prst="ellipse">
              <a:avLst/>
            </a:prstGeom>
            <a:gradFill flip="none" rotWithShape="1">
              <a:gsLst>
                <a:gs pos="0">
                  <a:srgbClr val="D00000"/>
                </a:gs>
                <a:gs pos="100000">
                  <a:srgbClr val="FFC000"/>
                </a:gs>
              </a:gsLst>
              <a:lin ang="54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3" name="Rectangle 12"/>
          <p:cNvSpPr/>
          <p:nvPr/>
        </p:nvSpPr>
        <p:spPr>
          <a:xfrm>
            <a:off x="1921164" y="1981064"/>
            <a:ext cx="1524000" cy="680720"/>
          </a:xfrm>
          <a:prstGeom prst="rect">
            <a:avLst/>
          </a:prstGeom>
          <a:solidFill>
            <a:schemeClr val="tx1">
              <a:lumMod val="25000"/>
              <a:lumOff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a:solidFill>
                  <a:schemeClr val="tx1"/>
                </a:solidFill>
              </a:rPr>
              <a:t>Mã hóa</a:t>
            </a:r>
          </a:p>
        </p:txBody>
      </p:sp>
      <p:sp>
        <p:nvSpPr>
          <p:cNvPr id="14" name="Rectangle 13"/>
          <p:cNvSpPr/>
          <p:nvPr/>
        </p:nvSpPr>
        <p:spPr>
          <a:xfrm>
            <a:off x="5959764" y="1991224"/>
            <a:ext cx="1524000" cy="680720"/>
          </a:xfrm>
          <a:prstGeom prst="rect">
            <a:avLst/>
          </a:prstGeom>
          <a:solidFill>
            <a:schemeClr val="tx1">
              <a:lumMod val="25000"/>
              <a:lumOff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a:solidFill>
                  <a:schemeClr val="tx1"/>
                </a:solidFill>
              </a:rPr>
              <a:t>Giải mã</a:t>
            </a:r>
          </a:p>
        </p:txBody>
      </p:sp>
      <p:grpSp>
        <p:nvGrpSpPr>
          <p:cNvPr id="15" name="Group 14"/>
          <p:cNvGrpSpPr/>
          <p:nvPr/>
        </p:nvGrpSpPr>
        <p:grpSpPr>
          <a:xfrm>
            <a:off x="8224980" y="1696584"/>
            <a:ext cx="609600" cy="965200"/>
            <a:chOff x="5867400" y="2438400"/>
            <a:chExt cx="914400" cy="1447800"/>
          </a:xfrm>
        </p:grpSpPr>
        <p:sp>
          <p:nvSpPr>
            <p:cNvPr id="16" name="Trapezoid 15"/>
            <p:cNvSpPr/>
            <p:nvPr/>
          </p:nvSpPr>
          <p:spPr>
            <a:xfrm>
              <a:off x="5867400" y="2895600"/>
              <a:ext cx="914400" cy="990600"/>
            </a:xfrm>
            <a:prstGeom prst="trapezoid">
              <a:avLst>
                <a:gd name="adj" fmla="val 37121"/>
              </a:avLst>
            </a:prstGeom>
            <a:gradFill flip="none" rotWithShape="1">
              <a:gsLst>
                <a:gs pos="55000">
                  <a:srgbClr val="61CA90"/>
                </a:gs>
                <a:gs pos="22000">
                  <a:srgbClr val="00B050"/>
                </a:gs>
                <a:gs pos="100000">
                  <a:srgbClr val="3BFF94"/>
                </a:gs>
              </a:gsLst>
              <a:lin ang="162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Oval 16"/>
            <p:cNvSpPr/>
            <p:nvPr/>
          </p:nvSpPr>
          <p:spPr>
            <a:xfrm>
              <a:off x="6057900" y="2438400"/>
              <a:ext cx="533400" cy="640080"/>
            </a:xfrm>
            <a:prstGeom prst="ellipse">
              <a:avLst/>
            </a:prstGeom>
            <a:gradFill flip="none" rotWithShape="1">
              <a:gsLst>
                <a:gs pos="55000">
                  <a:srgbClr val="61CA90"/>
                </a:gs>
                <a:gs pos="22000">
                  <a:srgbClr val="00B050"/>
                </a:gs>
                <a:gs pos="100000">
                  <a:srgbClr val="71FFB1"/>
                </a:gs>
              </a:gsLst>
              <a:lin ang="54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8" name="Can 17"/>
          <p:cNvSpPr/>
          <p:nvPr/>
        </p:nvSpPr>
        <p:spPr>
          <a:xfrm rot="16200000">
            <a:off x="4543215" y="1134605"/>
            <a:ext cx="453027" cy="5275674"/>
          </a:xfrm>
          <a:prstGeom prst="can">
            <a:avLst/>
          </a:prstGeom>
          <a:solidFill>
            <a:schemeClr val="tx2">
              <a:lumMod val="40000"/>
              <a:lumOff val="60000"/>
            </a:schemeClr>
          </a:solidFill>
          <a:ln w="1270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r>
              <a:rPr lang="en-GB" b="1">
                <a:solidFill>
                  <a:schemeClr val="tx1"/>
                </a:solidFill>
              </a:rPr>
              <a:t>Kênh truyền</a:t>
            </a:r>
          </a:p>
        </p:txBody>
      </p:sp>
      <p:cxnSp>
        <p:nvCxnSpPr>
          <p:cNvPr id="19" name="Straight Arrow Connector 18"/>
          <p:cNvCxnSpPr>
            <a:stCxn id="6" idx="3"/>
            <a:endCxn id="13" idx="1"/>
          </p:cNvCxnSpPr>
          <p:nvPr/>
        </p:nvCxnSpPr>
        <p:spPr>
          <a:xfrm>
            <a:off x="907473" y="2321424"/>
            <a:ext cx="1013691" cy="0"/>
          </a:xfrm>
          <a:prstGeom prst="straightConnector1">
            <a:avLst/>
          </a:prstGeom>
          <a:ln w="38100">
            <a:solidFill>
              <a:srgbClr val="000000"/>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13" idx="2"/>
          </p:cNvCxnSpPr>
          <p:nvPr/>
        </p:nvCxnSpPr>
        <p:spPr>
          <a:xfrm>
            <a:off x="2683164" y="2661784"/>
            <a:ext cx="0" cy="899160"/>
          </a:xfrm>
          <a:prstGeom prst="straightConnector1">
            <a:avLst/>
          </a:prstGeom>
          <a:ln w="38100">
            <a:solidFill>
              <a:srgbClr val="000000"/>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14" idx="2"/>
          </p:cNvCxnSpPr>
          <p:nvPr/>
        </p:nvCxnSpPr>
        <p:spPr>
          <a:xfrm flipV="1">
            <a:off x="6721764" y="2671944"/>
            <a:ext cx="0" cy="873984"/>
          </a:xfrm>
          <a:prstGeom prst="straightConnector1">
            <a:avLst/>
          </a:prstGeom>
          <a:ln w="38100">
            <a:solidFill>
              <a:srgbClr val="000000"/>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8" idx="2"/>
            <a:endCxn id="24" idx="0"/>
          </p:cNvCxnSpPr>
          <p:nvPr/>
        </p:nvCxnSpPr>
        <p:spPr>
          <a:xfrm flipH="1">
            <a:off x="4769728" y="3998956"/>
            <a:ext cx="1" cy="873955"/>
          </a:xfrm>
          <a:prstGeom prst="straightConnector1">
            <a:avLst/>
          </a:prstGeom>
          <a:ln w="381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4" idx="3"/>
            <a:endCxn id="16" idx="1"/>
          </p:cNvCxnSpPr>
          <p:nvPr/>
        </p:nvCxnSpPr>
        <p:spPr>
          <a:xfrm>
            <a:off x="7483764" y="2331584"/>
            <a:ext cx="854361" cy="0"/>
          </a:xfrm>
          <a:prstGeom prst="straightConnector1">
            <a:avLst/>
          </a:prstGeom>
          <a:ln w="38100">
            <a:solidFill>
              <a:srgbClr val="000000"/>
            </a:solidFill>
            <a:tailEnd type="arrow"/>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4007728" y="4872911"/>
            <a:ext cx="1524000" cy="680720"/>
          </a:xfrm>
          <a:prstGeom prst="rect">
            <a:avLst/>
          </a:prstGeom>
          <a:solidFill>
            <a:schemeClr val="tx1">
              <a:lumMod val="25000"/>
              <a:lumOff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a:solidFill>
                  <a:schemeClr val="tx1"/>
                </a:solidFill>
              </a:rPr>
              <a:t>Thám mã</a:t>
            </a:r>
          </a:p>
        </p:txBody>
      </p:sp>
      <p:sp>
        <p:nvSpPr>
          <p:cNvPr id="25" name="TextBox 24"/>
          <p:cNvSpPr txBox="1"/>
          <p:nvPr/>
        </p:nvSpPr>
        <p:spPr>
          <a:xfrm>
            <a:off x="1147618" y="1770551"/>
            <a:ext cx="533400" cy="461665"/>
          </a:xfrm>
          <a:prstGeom prst="rect">
            <a:avLst/>
          </a:prstGeom>
          <a:noFill/>
        </p:spPr>
        <p:txBody>
          <a:bodyPr wrap="square" rtlCol="0">
            <a:spAutoFit/>
          </a:bodyPr>
          <a:lstStyle/>
          <a:p>
            <a:r>
              <a:rPr lang="en-GB" sz="2400" b="1">
                <a:solidFill>
                  <a:srgbClr val="000000"/>
                </a:solidFill>
              </a:rPr>
              <a:t>M</a:t>
            </a:r>
          </a:p>
        </p:txBody>
      </p:sp>
      <p:sp>
        <p:nvSpPr>
          <p:cNvPr id="26" name="TextBox 25"/>
          <p:cNvSpPr txBox="1"/>
          <p:nvPr/>
        </p:nvSpPr>
        <p:spPr>
          <a:xfrm>
            <a:off x="1976581" y="1234919"/>
            <a:ext cx="766619" cy="461665"/>
          </a:xfrm>
          <a:prstGeom prst="rect">
            <a:avLst/>
          </a:prstGeom>
          <a:noFill/>
        </p:spPr>
        <p:txBody>
          <a:bodyPr wrap="square" rtlCol="0">
            <a:spAutoFit/>
          </a:bodyPr>
          <a:lstStyle/>
          <a:p>
            <a:r>
              <a:rPr lang="en-GB" sz="2400" b="1">
                <a:solidFill>
                  <a:srgbClr val="000000"/>
                </a:solidFill>
              </a:rPr>
              <a:t>k</a:t>
            </a:r>
            <a:r>
              <a:rPr lang="en-GB" sz="2400" b="1" baseline="-25000">
                <a:solidFill>
                  <a:srgbClr val="000000"/>
                </a:solidFill>
              </a:rPr>
              <a:t>UB</a:t>
            </a:r>
            <a:endParaRPr lang="en-GB" sz="2400" b="1">
              <a:solidFill>
                <a:srgbClr val="000000"/>
              </a:solidFill>
            </a:endParaRPr>
          </a:p>
        </p:txBody>
      </p:sp>
      <p:cxnSp>
        <p:nvCxnSpPr>
          <p:cNvPr id="27" name="Straight Arrow Connector 26"/>
          <p:cNvCxnSpPr>
            <a:endCxn id="13" idx="0"/>
          </p:cNvCxnSpPr>
          <p:nvPr/>
        </p:nvCxnSpPr>
        <p:spPr>
          <a:xfrm>
            <a:off x="2683164" y="1333056"/>
            <a:ext cx="0" cy="648008"/>
          </a:xfrm>
          <a:prstGeom prst="straightConnector1">
            <a:avLst/>
          </a:prstGeom>
          <a:ln w="38100">
            <a:solidFill>
              <a:srgbClr val="000000"/>
            </a:solidFill>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019800" y="1245332"/>
            <a:ext cx="766619" cy="461665"/>
          </a:xfrm>
          <a:prstGeom prst="rect">
            <a:avLst/>
          </a:prstGeom>
          <a:noFill/>
        </p:spPr>
        <p:txBody>
          <a:bodyPr wrap="square" rtlCol="0">
            <a:spAutoFit/>
          </a:bodyPr>
          <a:lstStyle/>
          <a:p>
            <a:r>
              <a:rPr lang="en-GB" sz="2400" b="1">
                <a:solidFill>
                  <a:srgbClr val="000000"/>
                </a:solidFill>
              </a:rPr>
              <a:t>k</a:t>
            </a:r>
            <a:r>
              <a:rPr lang="en-GB" sz="2400" b="1" baseline="-25000">
                <a:solidFill>
                  <a:srgbClr val="000000"/>
                </a:solidFill>
              </a:rPr>
              <a:t>RB</a:t>
            </a:r>
            <a:endParaRPr lang="en-GB" sz="2400" b="1">
              <a:solidFill>
                <a:srgbClr val="000000"/>
              </a:solidFill>
            </a:endParaRPr>
          </a:p>
        </p:txBody>
      </p:sp>
      <p:cxnSp>
        <p:nvCxnSpPr>
          <p:cNvPr id="29" name="Straight Arrow Connector 28"/>
          <p:cNvCxnSpPr/>
          <p:nvPr/>
        </p:nvCxnSpPr>
        <p:spPr>
          <a:xfrm>
            <a:off x="6721764" y="1343469"/>
            <a:ext cx="0" cy="648008"/>
          </a:xfrm>
          <a:prstGeom prst="straightConnector1">
            <a:avLst/>
          </a:prstGeom>
          <a:ln w="38100">
            <a:solidFill>
              <a:srgbClr val="000000"/>
            </a:solidFill>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7603834" y="1758873"/>
            <a:ext cx="533400" cy="461665"/>
          </a:xfrm>
          <a:prstGeom prst="rect">
            <a:avLst/>
          </a:prstGeom>
          <a:noFill/>
        </p:spPr>
        <p:txBody>
          <a:bodyPr wrap="square" rtlCol="0">
            <a:spAutoFit/>
          </a:bodyPr>
          <a:lstStyle/>
          <a:p>
            <a:r>
              <a:rPr lang="en-GB" sz="2400" b="1">
                <a:solidFill>
                  <a:srgbClr val="000000"/>
                </a:solidFill>
              </a:rPr>
              <a:t>M</a:t>
            </a:r>
          </a:p>
        </p:txBody>
      </p:sp>
      <p:sp>
        <p:nvSpPr>
          <p:cNvPr id="31" name="TextBox 30"/>
          <p:cNvSpPr txBox="1"/>
          <p:nvPr/>
        </p:nvSpPr>
        <p:spPr>
          <a:xfrm>
            <a:off x="2759364" y="2880531"/>
            <a:ext cx="533400" cy="461665"/>
          </a:xfrm>
          <a:prstGeom prst="rect">
            <a:avLst/>
          </a:prstGeom>
          <a:noFill/>
        </p:spPr>
        <p:txBody>
          <a:bodyPr wrap="square" rtlCol="0">
            <a:spAutoFit/>
          </a:bodyPr>
          <a:lstStyle/>
          <a:p>
            <a:r>
              <a:rPr lang="en-GB" sz="2400" b="1">
                <a:solidFill>
                  <a:srgbClr val="000000"/>
                </a:solidFill>
              </a:rPr>
              <a:t>C</a:t>
            </a:r>
          </a:p>
        </p:txBody>
      </p:sp>
      <p:sp>
        <p:nvSpPr>
          <p:cNvPr id="32" name="TextBox 31"/>
          <p:cNvSpPr txBox="1"/>
          <p:nvPr/>
        </p:nvSpPr>
        <p:spPr>
          <a:xfrm>
            <a:off x="6264564" y="2925888"/>
            <a:ext cx="533400" cy="461665"/>
          </a:xfrm>
          <a:prstGeom prst="rect">
            <a:avLst/>
          </a:prstGeom>
          <a:noFill/>
        </p:spPr>
        <p:txBody>
          <a:bodyPr wrap="square" rtlCol="0">
            <a:spAutoFit/>
          </a:bodyPr>
          <a:lstStyle/>
          <a:p>
            <a:r>
              <a:rPr lang="en-GB" sz="2400" b="1">
                <a:solidFill>
                  <a:srgbClr val="000000"/>
                </a:solidFill>
              </a:rPr>
              <a:t>C</a:t>
            </a:r>
          </a:p>
        </p:txBody>
      </p:sp>
      <p:cxnSp>
        <p:nvCxnSpPr>
          <p:cNvPr id="33" name="Straight Arrow Connector 32"/>
          <p:cNvCxnSpPr/>
          <p:nvPr/>
        </p:nvCxnSpPr>
        <p:spPr>
          <a:xfrm>
            <a:off x="5531728" y="5109208"/>
            <a:ext cx="677420" cy="0"/>
          </a:xfrm>
          <a:prstGeom prst="straightConnector1">
            <a:avLst/>
          </a:prstGeom>
          <a:ln w="381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5531728" y="5441963"/>
            <a:ext cx="677420" cy="0"/>
          </a:xfrm>
          <a:prstGeom prst="straightConnector1">
            <a:avLst/>
          </a:prstGeom>
          <a:ln w="381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5717831" y="4463140"/>
            <a:ext cx="759169" cy="584775"/>
          </a:xfrm>
          <a:prstGeom prst="rect">
            <a:avLst/>
          </a:prstGeom>
          <a:noFill/>
        </p:spPr>
        <p:txBody>
          <a:bodyPr wrap="square" rtlCol="0">
            <a:spAutoFit/>
          </a:bodyPr>
          <a:lstStyle/>
          <a:p>
            <a:r>
              <a:rPr lang="en-GB" sz="2400" b="1">
                <a:solidFill>
                  <a:srgbClr val="000000"/>
                </a:solidFill>
              </a:rPr>
              <a:t>m</a:t>
            </a:r>
            <a:r>
              <a:rPr lang="en-GB" sz="3200" b="1" baseline="30000">
                <a:solidFill>
                  <a:srgbClr val="000000"/>
                </a:solidFill>
              </a:rPr>
              <a:t>*</a:t>
            </a:r>
            <a:endParaRPr lang="en-GB" sz="2400" b="1">
              <a:solidFill>
                <a:srgbClr val="000000"/>
              </a:solidFill>
            </a:endParaRPr>
          </a:p>
        </p:txBody>
      </p:sp>
      <p:sp>
        <p:nvSpPr>
          <p:cNvPr id="36" name="TextBox 35"/>
          <p:cNvSpPr txBox="1"/>
          <p:nvPr/>
        </p:nvSpPr>
        <p:spPr>
          <a:xfrm>
            <a:off x="5634181" y="5601675"/>
            <a:ext cx="897083" cy="461665"/>
          </a:xfrm>
          <a:prstGeom prst="rect">
            <a:avLst/>
          </a:prstGeom>
          <a:noFill/>
        </p:spPr>
        <p:txBody>
          <a:bodyPr wrap="square" rtlCol="0">
            <a:spAutoFit/>
          </a:bodyPr>
          <a:lstStyle/>
          <a:p>
            <a:r>
              <a:rPr lang="en-GB" sz="2400" b="1">
                <a:solidFill>
                  <a:srgbClr val="000000"/>
                </a:solidFill>
              </a:rPr>
              <a:t>k</a:t>
            </a:r>
            <a:r>
              <a:rPr lang="en-GB" sz="3200" b="1" baseline="30000">
                <a:solidFill>
                  <a:srgbClr val="000000"/>
                </a:solidFill>
              </a:rPr>
              <a:t>*</a:t>
            </a:r>
            <a:r>
              <a:rPr lang="en-GB" sz="2400" b="1" baseline="-25000">
                <a:solidFill>
                  <a:srgbClr val="000000"/>
                </a:solidFill>
              </a:rPr>
              <a:t>RB</a:t>
            </a:r>
            <a:endParaRPr lang="en-GB" sz="2400" b="1">
              <a:solidFill>
                <a:srgbClr val="000000"/>
              </a:solidFill>
            </a:endParaRPr>
          </a:p>
        </p:txBody>
      </p:sp>
      <p:sp>
        <p:nvSpPr>
          <p:cNvPr id="37" name="TextBox 36"/>
          <p:cNvSpPr txBox="1"/>
          <p:nvPr/>
        </p:nvSpPr>
        <p:spPr>
          <a:xfrm>
            <a:off x="7035799" y="4824743"/>
            <a:ext cx="1357746" cy="707886"/>
          </a:xfrm>
          <a:prstGeom prst="rect">
            <a:avLst/>
          </a:prstGeom>
          <a:noFill/>
        </p:spPr>
        <p:txBody>
          <a:bodyPr wrap="square" rtlCol="0">
            <a:spAutoFit/>
          </a:bodyPr>
          <a:lstStyle/>
          <a:p>
            <a:pPr algn="ctr"/>
            <a:r>
              <a:rPr lang="en-GB" sz="2000" b="1">
                <a:solidFill>
                  <a:srgbClr val="000000"/>
                </a:solidFill>
              </a:rPr>
              <a:t>Kẻ tấn công</a:t>
            </a:r>
          </a:p>
        </p:txBody>
      </p:sp>
      <p:cxnSp>
        <p:nvCxnSpPr>
          <p:cNvPr id="38" name="Curved Connector 37"/>
          <p:cNvCxnSpPr/>
          <p:nvPr/>
        </p:nvCxnSpPr>
        <p:spPr>
          <a:xfrm rot="16200000" flipH="1">
            <a:off x="6784865" y="5745441"/>
            <a:ext cx="457202" cy="330995"/>
          </a:xfrm>
          <a:prstGeom prst="curvedConnector3">
            <a:avLst>
              <a:gd name="adj1" fmla="val 50000"/>
            </a:avLst>
          </a:prstGeom>
          <a:ln w="571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76200" y="2710540"/>
            <a:ext cx="1357746" cy="369332"/>
          </a:xfrm>
          <a:prstGeom prst="rect">
            <a:avLst/>
          </a:prstGeom>
          <a:noFill/>
        </p:spPr>
        <p:txBody>
          <a:bodyPr wrap="square" rtlCol="0">
            <a:spAutoFit/>
          </a:bodyPr>
          <a:lstStyle/>
          <a:p>
            <a:pPr algn="ctr"/>
            <a:r>
              <a:rPr lang="en-GB" b="1">
                <a:solidFill>
                  <a:srgbClr val="000000"/>
                </a:solidFill>
              </a:rPr>
              <a:t>Alice</a:t>
            </a:r>
          </a:p>
        </p:txBody>
      </p:sp>
      <p:sp>
        <p:nvSpPr>
          <p:cNvPr id="42" name="Left Arrow 41"/>
          <p:cNvSpPr/>
          <p:nvPr/>
        </p:nvSpPr>
        <p:spPr>
          <a:xfrm>
            <a:off x="3016974" y="1417260"/>
            <a:ext cx="2926626" cy="269164"/>
          </a:xfrm>
          <a:prstGeom prst="leftArrow">
            <a:avLst/>
          </a:prstGeom>
          <a:no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3" name="TextBox 42"/>
          <p:cNvSpPr txBox="1"/>
          <p:nvPr/>
        </p:nvSpPr>
        <p:spPr>
          <a:xfrm>
            <a:off x="4032900" y="762000"/>
            <a:ext cx="894773" cy="1569660"/>
          </a:xfrm>
          <a:prstGeom prst="rect">
            <a:avLst/>
          </a:prstGeom>
          <a:noFill/>
        </p:spPr>
        <p:txBody>
          <a:bodyPr wrap="square" rtlCol="0">
            <a:spAutoFit/>
          </a:bodyPr>
          <a:lstStyle/>
          <a:p>
            <a:r>
              <a:rPr lang="en-GB" sz="9600" b="1">
                <a:solidFill>
                  <a:srgbClr val="000000"/>
                </a:solidFill>
              </a:rPr>
              <a:t>?</a:t>
            </a:r>
            <a:endParaRPr lang="en-GB" b="1">
              <a:solidFill>
                <a:srgbClr val="000000"/>
              </a:solidFill>
            </a:endParaRPr>
          </a:p>
        </p:txBody>
      </p:sp>
      <p:sp>
        <p:nvSpPr>
          <p:cNvPr id="44" name="TextBox 43"/>
          <p:cNvSpPr txBox="1"/>
          <p:nvPr/>
        </p:nvSpPr>
        <p:spPr>
          <a:xfrm>
            <a:off x="411018" y="4463140"/>
            <a:ext cx="3170382" cy="1569660"/>
          </a:xfrm>
          <a:prstGeom prst="rect">
            <a:avLst/>
          </a:prstGeom>
          <a:noFill/>
        </p:spPr>
        <p:txBody>
          <a:bodyPr wrap="square" rtlCol="0">
            <a:spAutoFit/>
          </a:bodyPr>
          <a:lstStyle/>
          <a:p>
            <a:r>
              <a:rPr lang="en-GB" sz="2400">
                <a:solidFill>
                  <a:srgbClr val="000000"/>
                </a:solidFill>
              </a:rPr>
              <a:t>Alice có thể chắc chắn rằng khóa k</a:t>
            </a:r>
            <a:r>
              <a:rPr lang="en-GB" sz="2400" baseline="-25000">
                <a:solidFill>
                  <a:srgbClr val="000000"/>
                </a:solidFill>
              </a:rPr>
              <a:t>UB</a:t>
            </a:r>
            <a:r>
              <a:rPr lang="en-GB" sz="2400">
                <a:solidFill>
                  <a:srgbClr val="000000"/>
                </a:solidFill>
              </a:rPr>
              <a:t> đúng là khóa công khai của Bob? </a:t>
            </a:r>
          </a:p>
        </p:txBody>
      </p:sp>
      <p:sp>
        <p:nvSpPr>
          <p:cNvPr id="45" name="TextBox 44"/>
          <p:cNvSpPr txBox="1"/>
          <p:nvPr/>
        </p:nvSpPr>
        <p:spPr>
          <a:xfrm>
            <a:off x="8146474" y="2712660"/>
            <a:ext cx="921326" cy="369332"/>
          </a:xfrm>
          <a:prstGeom prst="rect">
            <a:avLst/>
          </a:prstGeom>
          <a:noFill/>
        </p:spPr>
        <p:txBody>
          <a:bodyPr wrap="square" rtlCol="0">
            <a:spAutoFit/>
          </a:bodyPr>
          <a:lstStyle/>
          <a:p>
            <a:pPr algn="ctr"/>
            <a:r>
              <a:rPr lang="en-GB" b="1">
                <a:solidFill>
                  <a:srgbClr val="000000"/>
                </a:solidFill>
              </a:rPr>
              <a:t>Bob</a:t>
            </a:r>
          </a:p>
        </p:txBody>
      </p:sp>
    </p:spTree>
    <p:extLst>
      <p:ext uri="{BB962C8B-B14F-4D97-AF65-F5344CB8AC3E}">
        <p14:creationId xmlns:p14="http://schemas.microsoft.com/office/powerpoint/2010/main" val="206163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2"/>
                                        </p:tgtEl>
                                        <p:attrNameLst>
                                          <p:attrName>style.visibility</p:attrName>
                                        </p:attrNameLst>
                                      </p:cBhvr>
                                      <p:to>
                                        <p:strVal val="visible"/>
                                      </p:to>
                                    </p:set>
                                    <p:animEffect transition="in" filter="fade">
                                      <p:cBhvr>
                                        <p:cTn id="10" dur="500"/>
                                        <p:tgtEl>
                                          <p:spTgt spid="4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3"/>
                                        </p:tgtEl>
                                        <p:attrNameLst>
                                          <p:attrName>style.visibility</p:attrName>
                                        </p:attrNameLst>
                                      </p:cBhvr>
                                      <p:to>
                                        <p:strVal val="visible"/>
                                      </p:to>
                                    </p:set>
                                    <p:animEffect transition="in" filter="fade">
                                      <p:cBhvr>
                                        <p:cTn id="13"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3" grpId="0"/>
      <p:bldP spid="4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F9E5C-C60D-433C-B224-E1E998C2035C}"/>
              </a:ext>
            </a:extLst>
          </p:cNvPr>
          <p:cNvSpPr>
            <a:spLocks noGrp="1"/>
          </p:cNvSpPr>
          <p:nvPr>
            <p:ph type="title"/>
          </p:nvPr>
        </p:nvSpPr>
        <p:spPr/>
        <p:txBody>
          <a:bodyPr/>
          <a:lstStyle/>
          <a:p>
            <a:r>
              <a:rPr lang="en-US"/>
              <a:t>Phân phối khóa không tập trung</a:t>
            </a:r>
            <a:endParaRPr lang="vi-VN"/>
          </a:p>
        </p:txBody>
      </p:sp>
      <p:sp>
        <p:nvSpPr>
          <p:cNvPr id="3" name="Content Placeholder 2">
            <a:extLst>
              <a:ext uri="{FF2B5EF4-FFF2-40B4-BE49-F238E27FC236}">
                <a16:creationId xmlns:a16="http://schemas.microsoft.com/office/drawing/2014/main" id="{D36D3842-50D2-42F4-931A-C3597ABAD885}"/>
              </a:ext>
            </a:extLst>
          </p:cNvPr>
          <p:cNvSpPr>
            <a:spLocks noGrp="1"/>
          </p:cNvSpPr>
          <p:nvPr>
            <p:ph idx="1"/>
          </p:nvPr>
        </p:nvSpPr>
        <p:spPr/>
        <p:txBody>
          <a:bodyPr/>
          <a:lstStyle/>
          <a:p>
            <a:r>
              <a:rPr lang="en-US"/>
              <a:t>A và B gặp nhau trong ngày làm việc đầu tiên và trao đổi khóa k</a:t>
            </a:r>
            <a:r>
              <a:rPr lang="en-US" baseline="-25000"/>
              <a:t>UA</a:t>
            </a:r>
            <a:r>
              <a:rPr lang="en-US"/>
              <a:t> và k</a:t>
            </a:r>
            <a:r>
              <a:rPr lang="en-US" baseline="-25000"/>
              <a:t>UB</a:t>
            </a:r>
            <a:r>
              <a:rPr lang="en-US"/>
              <a:t> trực tiếp</a:t>
            </a:r>
          </a:p>
          <a:p>
            <a:r>
              <a:rPr lang="en-US"/>
              <a:t>Làm cách nào để phân khóa công khai của C tới A và B?</a:t>
            </a:r>
          </a:p>
          <a:p>
            <a:r>
              <a:rPr lang="en-US"/>
              <a:t>Nếu A và C đã trao đổi khóa công khai một cách tin cậy:</a:t>
            </a:r>
          </a:p>
          <a:p>
            <a:pPr lvl="1"/>
            <a:r>
              <a:rPr lang="en-US"/>
              <a:t>Trao chuyển khóa dựa trên tin cậy ngang hàng </a:t>
            </a:r>
            <a:r>
              <a:rPr lang="en-US">
                <a:sym typeface="Wingdings" panose="05000000000000000000" pitchFamily="2" charset="2"/>
              </a:rPr>
              <a:t> danh sách tin cậy (Trusted List)</a:t>
            </a:r>
          </a:p>
          <a:p>
            <a:pPr lvl="1"/>
            <a:r>
              <a:rPr lang="en-US">
                <a:sym typeface="Wingdings" panose="05000000000000000000" pitchFamily="2" charset="2"/>
              </a:rPr>
              <a:t>AB: k</a:t>
            </a:r>
            <a:r>
              <a:rPr lang="en-US" baseline="-25000">
                <a:sym typeface="Wingdings" panose="05000000000000000000" pitchFamily="2" charset="2"/>
              </a:rPr>
              <a:t>UC</a:t>
            </a:r>
            <a:r>
              <a:rPr lang="en-US">
                <a:sym typeface="Wingdings" panose="05000000000000000000" pitchFamily="2" charset="2"/>
              </a:rPr>
              <a:t> || sig(k</a:t>
            </a:r>
            <a:r>
              <a:rPr lang="en-US" baseline="-25000">
                <a:sym typeface="Wingdings" panose="05000000000000000000" pitchFamily="2" charset="2"/>
              </a:rPr>
              <a:t>RA</a:t>
            </a:r>
            <a:r>
              <a:rPr lang="en-US">
                <a:sym typeface="Wingdings" panose="05000000000000000000" pitchFamily="2" charset="2"/>
              </a:rPr>
              <a:t>, ID</a:t>
            </a:r>
            <a:r>
              <a:rPr lang="en-US" baseline="-25000">
                <a:sym typeface="Wingdings" panose="05000000000000000000" pitchFamily="2" charset="2"/>
              </a:rPr>
              <a:t>C</a:t>
            </a:r>
            <a:r>
              <a:rPr lang="en-US">
                <a:sym typeface="Wingdings" panose="05000000000000000000" pitchFamily="2" charset="2"/>
              </a:rPr>
              <a:t> || k</a:t>
            </a:r>
            <a:r>
              <a:rPr lang="en-US" baseline="-25000">
                <a:sym typeface="Wingdings" panose="05000000000000000000" pitchFamily="2" charset="2"/>
              </a:rPr>
              <a:t>UC</a:t>
            </a:r>
            <a:r>
              <a:rPr lang="en-US">
                <a:sym typeface="Wingdings" panose="05000000000000000000" pitchFamily="2" charset="2"/>
              </a:rPr>
              <a:t>)</a:t>
            </a:r>
          </a:p>
        </p:txBody>
      </p:sp>
      <p:sp>
        <p:nvSpPr>
          <p:cNvPr id="4" name="Slide Number Placeholder 3">
            <a:extLst>
              <a:ext uri="{FF2B5EF4-FFF2-40B4-BE49-F238E27FC236}">
                <a16:creationId xmlns:a16="http://schemas.microsoft.com/office/drawing/2014/main" id="{B2DB3CEB-7338-4E12-8827-956DF5CB0489}"/>
              </a:ext>
            </a:extLst>
          </p:cNvPr>
          <p:cNvSpPr>
            <a:spLocks noGrp="1"/>
          </p:cNvSpPr>
          <p:nvPr>
            <p:ph type="sldNum" sz="quarter" idx="12"/>
          </p:nvPr>
        </p:nvSpPr>
        <p:spPr/>
        <p:txBody>
          <a:bodyPr/>
          <a:lstStyle/>
          <a:p>
            <a:fld id="{B6F15528-21DE-4FAA-801E-634DDDAF4B2B}" type="slidenum">
              <a:rPr lang="en-US" smtClean="0"/>
              <a:pPr/>
              <a:t>32</a:t>
            </a:fld>
            <a:endParaRPr lang="en-US"/>
          </a:p>
        </p:txBody>
      </p:sp>
    </p:spTree>
    <p:extLst>
      <p:ext uri="{BB962C8B-B14F-4D97-AF65-F5344CB8AC3E}">
        <p14:creationId xmlns:p14="http://schemas.microsoft.com/office/powerpoint/2010/main" val="42480324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81037"/>
          </a:xfrm>
        </p:spPr>
        <p:txBody>
          <a:bodyPr>
            <a:normAutofit/>
          </a:bodyPr>
          <a:lstStyle/>
          <a:p>
            <a:r>
              <a:rPr lang="en-GB"/>
              <a:t>Phân phối khóa tập trung: Giao thức 4.1</a:t>
            </a:r>
          </a:p>
        </p:txBody>
      </p:sp>
      <p:sp>
        <p:nvSpPr>
          <p:cNvPr id="3" name="Content Placeholder 2"/>
          <p:cNvSpPr>
            <a:spLocks noGrp="1"/>
          </p:cNvSpPr>
          <p:nvPr>
            <p:ph idx="1"/>
          </p:nvPr>
        </p:nvSpPr>
        <p:spPr>
          <a:xfrm>
            <a:off x="457200" y="1081379"/>
            <a:ext cx="8534400" cy="5095584"/>
          </a:xfrm>
        </p:spPr>
        <p:txBody>
          <a:bodyPr>
            <a:normAutofit fontScale="92500" lnSpcReduction="10000"/>
          </a:bodyPr>
          <a:lstStyle/>
          <a:p>
            <a:r>
              <a:rPr lang="en-GB"/>
              <a:t>Sử dụng bên thứ 3 tin cậy – PKA (Public Key Authority)</a:t>
            </a:r>
          </a:p>
          <a:p>
            <a:pPr lvl="1"/>
            <a:r>
              <a:rPr lang="en-GB"/>
              <a:t>Có cặp khóa (k</a:t>
            </a:r>
            <a:r>
              <a:rPr lang="en-GB" baseline="-25000"/>
              <a:t>UPKA</a:t>
            </a:r>
            <a:r>
              <a:rPr lang="en-GB"/>
              <a:t>, k</a:t>
            </a:r>
            <a:r>
              <a:rPr lang="en-GB" baseline="-25000"/>
              <a:t>RPKA</a:t>
            </a:r>
            <a:r>
              <a:rPr lang="en-GB"/>
              <a:t>)</a:t>
            </a:r>
          </a:p>
          <a:p>
            <a:r>
              <a:rPr lang="en-GB"/>
              <a:t>Ngày làm việc đầu tiên:</a:t>
            </a:r>
          </a:p>
          <a:p>
            <a:pPr lvl="1"/>
            <a:r>
              <a:rPr lang="en-GB"/>
              <a:t>PKA Nhận các khóa công khai k</a:t>
            </a:r>
            <a:r>
              <a:rPr lang="en-GB" baseline="-25000"/>
              <a:t>UA</a:t>
            </a:r>
            <a:r>
              <a:rPr lang="en-GB"/>
              <a:t> của A và k</a:t>
            </a:r>
            <a:r>
              <a:rPr lang="en-GB" baseline="-25000"/>
              <a:t>UB</a:t>
            </a:r>
            <a:r>
              <a:rPr lang="en-GB"/>
              <a:t> của B</a:t>
            </a:r>
            <a:endParaRPr lang="en-GB">
              <a:sym typeface="Wingdings" panose="05000000000000000000" pitchFamily="2" charset="2"/>
            </a:endParaRPr>
          </a:p>
          <a:p>
            <a:pPr lvl="1"/>
            <a:r>
              <a:rPr lang="en-GB"/>
              <a:t>A và B nhận khóa công khai k</a:t>
            </a:r>
            <a:r>
              <a:rPr lang="en-GB" baseline="-25000"/>
              <a:t>UPKA</a:t>
            </a:r>
            <a:r>
              <a:rPr lang="en-GB"/>
              <a:t> của PKA</a:t>
            </a:r>
          </a:p>
          <a:p>
            <a:r>
              <a:rPr lang="en-GB"/>
              <a:t>Giao thức 4.1</a:t>
            </a:r>
          </a:p>
          <a:p>
            <a:pPr marL="0" indent="0">
              <a:buNone/>
            </a:pPr>
            <a:r>
              <a:rPr lang="en-GB" sz="2200"/>
              <a:t>(1) A </a:t>
            </a:r>
            <a:r>
              <a:rPr lang="en-GB" sz="2200">
                <a:sym typeface="Wingdings" panose="05000000000000000000" pitchFamily="2" charset="2"/>
              </a:rPr>
              <a:t> PKA: ID</a:t>
            </a:r>
            <a:r>
              <a:rPr lang="en-GB" sz="2200" baseline="-25000">
                <a:sym typeface="Wingdings" panose="05000000000000000000" pitchFamily="2" charset="2"/>
              </a:rPr>
              <a:t>A</a:t>
            </a:r>
            <a:r>
              <a:rPr lang="en-GB" sz="2200">
                <a:sym typeface="Wingdings" panose="05000000000000000000" pitchFamily="2" charset="2"/>
              </a:rPr>
              <a:t> || ID</a:t>
            </a:r>
            <a:r>
              <a:rPr lang="en-GB" sz="2200" baseline="-25000">
                <a:sym typeface="Wingdings" panose="05000000000000000000" pitchFamily="2" charset="2"/>
              </a:rPr>
              <a:t>B</a:t>
            </a:r>
            <a:r>
              <a:rPr lang="en-GB" sz="2200">
                <a:sym typeface="Wingdings" panose="05000000000000000000" pitchFamily="2" charset="2"/>
              </a:rPr>
              <a:t> </a:t>
            </a:r>
          </a:p>
          <a:p>
            <a:pPr marL="0" indent="0">
              <a:buNone/>
            </a:pPr>
            <a:r>
              <a:rPr lang="en-GB" sz="2200"/>
              <a:t>(2) PKA </a:t>
            </a:r>
            <a:r>
              <a:rPr lang="en-GB" sz="2200">
                <a:sym typeface="Wingdings" panose="05000000000000000000" pitchFamily="2" charset="2"/>
              </a:rPr>
              <a:t> A: ID</a:t>
            </a:r>
            <a:r>
              <a:rPr lang="en-GB" sz="2200" baseline="-25000">
                <a:sym typeface="Wingdings" panose="05000000000000000000" pitchFamily="2" charset="2"/>
              </a:rPr>
              <a:t>B</a:t>
            </a:r>
            <a:r>
              <a:rPr lang="en-GB" sz="2200">
                <a:sym typeface="Wingdings" panose="05000000000000000000" pitchFamily="2" charset="2"/>
              </a:rPr>
              <a:t> || k</a:t>
            </a:r>
            <a:r>
              <a:rPr lang="en-GB" sz="2200" baseline="-25000">
                <a:sym typeface="Wingdings" panose="05000000000000000000" pitchFamily="2" charset="2"/>
              </a:rPr>
              <a:t>UB</a:t>
            </a:r>
            <a:r>
              <a:rPr lang="en-GB" sz="2200">
                <a:sym typeface="Wingdings" panose="05000000000000000000" pitchFamily="2" charset="2"/>
              </a:rPr>
              <a:t> || sig(k</a:t>
            </a:r>
            <a:r>
              <a:rPr lang="en-GB" sz="2200" baseline="-25000">
                <a:sym typeface="Wingdings" panose="05000000000000000000" pitchFamily="2" charset="2"/>
              </a:rPr>
              <a:t>RPKA</a:t>
            </a:r>
            <a:r>
              <a:rPr lang="en-GB" sz="2200">
                <a:sym typeface="Wingdings" panose="05000000000000000000" pitchFamily="2" charset="2"/>
              </a:rPr>
              <a:t>, ID</a:t>
            </a:r>
            <a:r>
              <a:rPr lang="en-GB" sz="2200" baseline="-25000">
                <a:sym typeface="Wingdings" panose="05000000000000000000" pitchFamily="2" charset="2"/>
              </a:rPr>
              <a:t>B</a:t>
            </a:r>
            <a:r>
              <a:rPr lang="en-GB" sz="2200">
                <a:sym typeface="Wingdings" panose="05000000000000000000" pitchFamily="2" charset="2"/>
              </a:rPr>
              <a:t> || k</a:t>
            </a:r>
            <a:r>
              <a:rPr lang="en-GB" sz="2200" baseline="-25000">
                <a:sym typeface="Wingdings" panose="05000000000000000000" pitchFamily="2" charset="2"/>
              </a:rPr>
              <a:t>UB</a:t>
            </a:r>
            <a:r>
              <a:rPr lang="en-GB" sz="2200">
                <a:sym typeface="Wingdings" panose="05000000000000000000" pitchFamily="2" charset="2"/>
              </a:rPr>
              <a:t>)</a:t>
            </a:r>
          </a:p>
          <a:p>
            <a:pPr marL="0" indent="0">
              <a:buNone/>
            </a:pPr>
            <a:r>
              <a:rPr lang="en-GB" sz="2200">
                <a:sym typeface="Wingdings" panose="05000000000000000000" pitchFamily="2" charset="2"/>
              </a:rPr>
              <a:t>(3) A  B: E(k</a:t>
            </a:r>
            <a:r>
              <a:rPr lang="en-GB" sz="2200" baseline="-25000">
                <a:sym typeface="Wingdings" panose="05000000000000000000" pitchFamily="2" charset="2"/>
              </a:rPr>
              <a:t>UB</a:t>
            </a:r>
            <a:r>
              <a:rPr lang="en-GB" sz="2200">
                <a:sym typeface="Wingdings" panose="05000000000000000000" pitchFamily="2" charset="2"/>
              </a:rPr>
              <a:t>, N</a:t>
            </a:r>
            <a:r>
              <a:rPr lang="en-GB" sz="2200" baseline="-25000">
                <a:sym typeface="Wingdings" panose="05000000000000000000" pitchFamily="2" charset="2"/>
              </a:rPr>
              <a:t>1</a:t>
            </a:r>
            <a:r>
              <a:rPr lang="en-GB" sz="2200">
                <a:sym typeface="Wingdings" panose="05000000000000000000" pitchFamily="2" charset="2"/>
              </a:rPr>
              <a:t>)</a:t>
            </a:r>
          </a:p>
          <a:p>
            <a:pPr marL="0" indent="0">
              <a:buNone/>
            </a:pPr>
            <a:r>
              <a:rPr lang="en-GB" sz="2200">
                <a:sym typeface="Wingdings" panose="05000000000000000000" pitchFamily="2" charset="2"/>
              </a:rPr>
              <a:t>(4) B  PKA: ID</a:t>
            </a:r>
            <a:r>
              <a:rPr lang="en-GB" sz="2200" baseline="-25000">
                <a:sym typeface="Wingdings" panose="05000000000000000000" pitchFamily="2" charset="2"/>
              </a:rPr>
              <a:t>B</a:t>
            </a:r>
            <a:r>
              <a:rPr lang="en-GB" sz="2200">
                <a:sym typeface="Wingdings" panose="05000000000000000000" pitchFamily="2" charset="2"/>
              </a:rPr>
              <a:t> || ID</a:t>
            </a:r>
            <a:r>
              <a:rPr lang="en-GB" sz="2200" baseline="-25000">
                <a:sym typeface="Wingdings" panose="05000000000000000000" pitchFamily="2" charset="2"/>
              </a:rPr>
              <a:t>A</a:t>
            </a:r>
            <a:r>
              <a:rPr lang="en-GB" sz="2200">
                <a:sym typeface="Wingdings" panose="05000000000000000000" pitchFamily="2" charset="2"/>
              </a:rPr>
              <a:t> </a:t>
            </a:r>
          </a:p>
          <a:p>
            <a:pPr marL="0" indent="0">
              <a:buNone/>
            </a:pPr>
            <a:r>
              <a:rPr lang="en-GB" sz="2200">
                <a:sym typeface="Wingdings" panose="05000000000000000000" pitchFamily="2" charset="2"/>
              </a:rPr>
              <a:t>(5) </a:t>
            </a:r>
            <a:r>
              <a:rPr lang="en-GB" sz="2200"/>
              <a:t>PKA </a:t>
            </a:r>
            <a:r>
              <a:rPr lang="en-GB" sz="2200">
                <a:sym typeface="Wingdings" panose="05000000000000000000" pitchFamily="2" charset="2"/>
              </a:rPr>
              <a:t> B: ID</a:t>
            </a:r>
            <a:r>
              <a:rPr lang="en-GB" sz="2200" baseline="-25000">
                <a:sym typeface="Wingdings" panose="05000000000000000000" pitchFamily="2" charset="2"/>
              </a:rPr>
              <a:t>A</a:t>
            </a:r>
            <a:r>
              <a:rPr lang="en-GB" sz="2200">
                <a:sym typeface="Wingdings" panose="05000000000000000000" pitchFamily="2" charset="2"/>
              </a:rPr>
              <a:t> || kU</a:t>
            </a:r>
            <a:r>
              <a:rPr lang="en-GB" sz="2200" baseline="-25000">
                <a:sym typeface="Wingdings" panose="05000000000000000000" pitchFamily="2" charset="2"/>
              </a:rPr>
              <a:t>A</a:t>
            </a:r>
            <a:r>
              <a:rPr lang="en-GB" sz="2200">
                <a:sym typeface="Wingdings" panose="05000000000000000000" pitchFamily="2" charset="2"/>
              </a:rPr>
              <a:t> || sig(k</a:t>
            </a:r>
            <a:r>
              <a:rPr lang="en-GB" sz="2200" baseline="-25000">
                <a:sym typeface="Wingdings" panose="05000000000000000000" pitchFamily="2" charset="2"/>
              </a:rPr>
              <a:t>RPKA</a:t>
            </a:r>
            <a:r>
              <a:rPr lang="en-GB" sz="2200">
                <a:sym typeface="Wingdings" panose="05000000000000000000" pitchFamily="2" charset="2"/>
              </a:rPr>
              <a:t>, ID</a:t>
            </a:r>
            <a:r>
              <a:rPr lang="en-GB" sz="2200" baseline="-25000">
                <a:sym typeface="Wingdings" panose="05000000000000000000" pitchFamily="2" charset="2"/>
              </a:rPr>
              <a:t>A</a:t>
            </a:r>
            <a:r>
              <a:rPr lang="en-GB" sz="2200">
                <a:sym typeface="Wingdings" panose="05000000000000000000" pitchFamily="2" charset="2"/>
              </a:rPr>
              <a:t> || k</a:t>
            </a:r>
            <a:r>
              <a:rPr lang="en-GB" sz="2200" baseline="-25000">
                <a:sym typeface="Wingdings" panose="05000000000000000000" pitchFamily="2" charset="2"/>
              </a:rPr>
              <a:t>UA</a:t>
            </a:r>
            <a:r>
              <a:rPr lang="en-GB" sz="2200">
                <a:sym typeface="Wingdings" panose="05000000000000000000" pitchFamily="2" charset="2"/>
              </a:rPr>
              <a:t>)</a:t>
            </a:r>
          </a:p>
          <a:p>
            <a:pPr marL="0" indent="0">
              <a:buNone/>
            </a:pPr>
            <a:r>
              <a:rPr lang="en-GB" sz="2200">
                <a:sym typeface="Wingdings" panose="05000000000000000000" pitchFamily="2" charset="2"/>
              </a:rPr>
              <a:t>(6) B  A: E(k</a:t>
            </a:r>
            <a:r>
              <a:rPr lang="en-GB" sz="2200" baseline="-25000">
                <a:sym typeface="Wingdings" panose="05000000000000000000" pitchFamily="2" charset="2"/>
              </a:rPr>
              <a:t>UA</a:t>
            </a:r>
            <a:r>
              <a:rPr lang="en-GB" sz="2200">
                <a:sym typeface="Wingdings" panose="05000000000000000000" pitchFamily="2" charset="2"/>
              </a:rPr>
              <a:t>, N</a:t>
            </a:r>
            <a:r>
              <a:rPr lang="en-GB" sz="2200" baseline="-25000">
                <a:sym typeface="Wingdings" panose="05000000000000000000" pitchFamily="2" charset="2"/>
              </a:rPr>
              <a:t>1</a:t>
            </a:r>
            <a:r>
              <a:rPr lang="en-GB" sz="2200">
                <a:sym typeface="Wingdings" panose="05000000000000000000" pitchFamily="2" charset="2"/>
              </a:rPr>
              <a:t>)</a:t>
            </a:r>
          </a:p>
          <a:p>
            <a:pPr marL="0" indent="0">
              <a:buNone/>
            </a:pPr>
            <a:r>
              <a:rPr lang="en-GB" sz="2200">
                <a:sym typeface="Wingdings" panose="05000000000000000000" pitchFamily="2" charset="2"/>
              </a:rPr>
              <a:t>sig(): hàm tạo chữ ký số</a:t>
            </a:r>
            <a:endParaRPr lang="en-GB" sz="2200"/>
          </a:p>
        </p:txBody>
      </p:sp>
      <p:sp>
        <p:nvSpPr>
          <p:cNvPr id="4" name="Slide Number Placeholder 3"/>
          <p:cNvSpPr>
            <a:spLocks noGrp="1"/>
          </p:cNvSpPr>
          <p:nvPr>
            <p:ph type="sldNum" sz="quarter" idx="12"/>
          </p:nvPr>
        </p:nvSpPr>
        <p:spPr/>
        <p:txBody>
          <a:bodyPr/>
          <a:lstStyle/>
          <a:p>
            <a:fld id="{B6F15528-21DE-4FAA-801E-634DDDAF4B2B}" type="slidenum">
              <a:rPr lang="en-US" smtClean="0"/>
              <a:pPr/>
              <a:t>33</a:t>
            </a:fld>
            <a:endParaRPr lang="en-US"/>
          </a:p>
        </p:txBody>
      </p:sp>
    </p:spTree>
    <p:extLst>
      <p:ext uri="{BB962C8B-B14F-4D97-AF65-F5344CB8AC3E}">
        <p14:creationId xmlns:p14="http://schemas.microsoft.com/office/powerpoint/2010/main" val="2326821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 calcmode="lin" valueType="num">
                                      <p:cBhvr additive="base">
                                        <p:cTn id="1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 calcmode="lin" valueType="num">
                                      <p:cBhvr additive="base">
                                        <p:cTn id="2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 calcmode="lin" valueType="num">
                                      <p:cBhvr additive="base">
                                        <p:cTn id="3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 calcmode="lin" valueType="num">
                                      <p:cBhvr additive="base">
                                        <p:cTn id="3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 calcmode="lin" valueType="num">
                                      <p:cBhvr additive="base">
                                        <p:cTn id="4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11" end="11"/>
                                            </p:txEl>
                                          </p:spTgt>
                                        </p:tgtEl>
                                        <p:attrNameLst>
                                          <p:attrName>style.visibility</p:attrName>
                                        </p:attrNameLst>
                                      </p:cBhvr>
                                      <p:to>
                                        <p:strVal val="visible"/>
                                      </p:to>
                                    </p:set>
                                    <p:anim calcmode="lin" valueType="num">
                                      <p:cBhvr additive="base">
                                        <p:cTn id="49"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anim calcmode="lin" valueType="num">
                                      <p:cBhvr additive="base">
                                        <p:cTn id="55"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GB"/>
              <a:t>Giao thức 4.1</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34</a:t>
            </a:fld>
            <a:endParaRPr lang="en-US"/>
          </a:p>
        </p:txBody>
      </p:sp>
    </p:spTree>
    <p:extLst>
      <p:ext uri="{BB962C8B-B14F-4D97-AF65-F5344CB8AC3E}">
        <p14:creationId xmlns:p14="http://schemas.microsoft.com/office/powerpoint/2010/main" val="34367840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GB"/>
              <a:t>Giao thức 4.2</a:t>
            </a:r>
          </a:p>
        </p:txBody>
      </p:sp>
      <p:sp>
        <p:nvSpPr>
          <p:cNvPr id="3" name="Content Placeholder 2"/>
          <p:cNvSpPr>
            <a:spLocks noGrp="1"/>
          </p:cNvSpPr>
          <p:nvPr>
            <p:ph idx="1"/>
          </p:nvPr>
        </p:nvSpPr>
        <p:spPr/>
        <p:txBody>
          <a:bodyPr/>
          <a:lstStyle/>
          <a:p>
            <a:pPr marL="0" indent="0">
              <a:buNone/>
            </a:pPr>
            <a:r>
              <a:rPr lang="en-GB" sz="2400"/>
              <a:t>(1) A </a:t>
            </a:r>
            <a:r>
              <a:rPr lang="en-GB" sz="2400">
                <a:sym typeface="Wingdings" panose="05000000000000000000" pitchFamily="2" charset="2"/>
              </a:rPr>
              <a:t> PKA: ID</a:t>
            </a:r>
            <a:r>
              <a:rPr lang="en-GB" sz="2400" baseline="-25000">
                <a:sym typeface="Wingdings" panose="05000000000000000000" pitchFamily="2" charset="2"/>
              </a:rPr>
              <a:t>A</a:t>
            </a:r>
            <a:r>
              <a:rPr lang="en-GB" sz="2400">
                <a:sym typeface="Wingdings" panose="05000000000000000000" pitchFamily="2" charset="2"/>
              </a:rPr>
              <a:t> || ID</a:t>
            </a:r>
            <a:r>
              <a:rPr lang="en-GB" sz="2400" baseline="-25000">
                <a:sym typeface="Wingdings" panose="05000000000000000000" pitchFamily="2" charset="2"/>
              </a:rPr>
              <a:t>B</a:t>
            </a:r>
            <a:r>
              <a:rPr lang="en-GB" sz="2400">
                <a:sym typeface="Wingdings" panose="05000000000000000000" pitchFamily="2" charset="2"/>
              </a:rPr>
              <a:t> || T</a:t>
            </a:r>
            <a:r>
              <a:rPr lang="en-GB" sz="2400" baseline="-25000">
                <a:sym typeface="Wingdings" panose="05000000000000000000" pitchFamily="2" charset="2"/>
              </a:rPr>
              <a:t>1</a:t>
            </a:r>
            <a:endParaRPr lang="en-GB" sz="2400">
              <a:sym typeface="Wingdings" panose="05000000000000000000" pitchFamily="2" charset="2"/>
            </a:endParaRPr>
          </a:p>
          <a:p>
            <a:pPr marL="0" indent="0">
              <a:buNone/>
            </a:pPr>
            <a:r>
              <a:rPr lang="en-GB" sz="2400"/>
              <a:t>(2) PKA </a:t>
            </a:r>
            <a:r>
              <a:rPr lang="en-GB" sz="2400">
                <a:sym typeface="Wingdings" panose="05000000000000000000" pitchFamily="2" charset="2"/>
              </a:rPr>
              <a:t> A: ID</a:t>
            </a:r>
            <a:r>
              <a:rPr lang="en-GB" sz="2400" baseline="-25000">
                <a:sym typeface="Wingdings" panose="05000000000000000000" pitchFamily="2" charset="2"/>
              </a:rPr>
              <a:t>B</a:t>
            </a:r>
            <a:r>
              <a:rPr lang="en-GB" sz="2400">
                <a:sym typeface="Wingdings" panose="05000000000000000000" pitchFamily="2" charset="2"/>
              </a:rPr>
              <a:t> || k</a:t>
            </a:r>
            <a:r>
              <a:rPr lang="en-GB" sz="2400" baseline="-25000">
                <a:sym typeface="Wingdings" panose="05000000000000000000" pitchFamily="2" charset="2"/>
              </a:rPr>
              <a:t>UB</a:t>
            </a:r>
            <a:r>
              <a:rPr lang="en-GB" sz="2400">
                <a:sym typeface="Wingdings" panose="05000000000000000000" pitchFamily="2" charset="2"/>
              </a:rPr>
              <a:t> || T</a:t>
            </a:r>
            <a:r>
              <a:rPr lang="en-GB" sz="2400" baseline="-25000">
                <a:sym typeface="Wingdings" panose="05000000000000000000" pitchFamily="2" charset="2"/>
              </a:rPr>
              <a:t>1 </a:t>
            </a:r>
            <a:r>
              <a:rPr lang="en-GB" sz="2400">
                <a:sym typeface="Wingdings" panose="05000000000000000000" pitchFamily="2" charset="2"/>
              </a:rPr>
              <a:t>|| sig(k</a:t>
            </a:r>
            <a:r>
              <a:rPr lang="en-GB" sz="2400" baseline="-25000">
                <a:sym typeface="Wingdings" panose="05000000000000000000" pitchFamily="2" charset="2"/>
              </a:rPr>
              <a:t>RPKA</a:t>
            </a:r>
            <a:r>
              <a:rPr lang="en-GB" sz="2400">
                <a:sym typeface="Wingdings" panose="05000000000000000000" pitchFamily="2" charset="2"/>
              </a:rPr>
              <a:t>, ID</a:t>
            </a:r>
            <a:r>
              <a:rPr lang="en-GB" sz="2400" baseline="-25000">
                <a:sym typeface="Wingdings" panose="05000000000000000000" pitchFamily="2" charset="2"/>
              </a:rPr>
              <a:t>B</a:t>
            </a:r>
            <a:r>
              <a:rPr lang="en-GB" sz="2400">
                <a:sym typeface="Wingdings" panose="05000000000000000000" pitchFamily="2" charset="2"/>
              </a:rPr>
              <a:t> || k</a:t>
            </a:r>
            <a:r>
              <a:rPr lang="en-GB" sz="2400" baseline="-25000">
                <a:sym typeface="Wingdings" panose="05000000000000000000" pitchFamily="2" charset="2"/>
              </a:rPr>
              <a:t>UB</a:t>
            </a:r>
            <a:r>
              <a:rPr lang="en-GB" sz="2400">
                <a:sym typeface="Wingdings" panose="05000000000000000000" pitchFamily="2" charset="2"/>
              </a:rPr>
              <a:t> || T</a:t>
            </a:r>
            <a:r>
              <a:rPr lang="en-GB" sz="2400" baseline="-25000">
                <a:sym typeface="Wingdings" panose="05000000000000000000" pitchFamily="2" charset="2"/>
              </a:rPr>
              <a:t>1</a:t>
            </a:r>
            <a:r>
              <a:rPr lang="en-GB" sz="2400">
                <a:sym typeface="Wingdings" panose="05000000000000000000" pitchFamily="2" charset="2"/>
              </a:rPr>
              <a:t>)</a:t>
            </a:r>
          </a:p>
          <a:p>
            <a:pPr marL="0" indent="0">
              <a:buNone/>
            </a:pPr>
            <a:r>
              <a:rPr lang="en-GB" sz="2400">
                <a:sym typeface="Wingdings" panose="05000000000000000000" pitchFamily="2" charset="2"/>
              </a:rPr>
              <a:t>(3) A  B: E(k</a:t>
            </a:r>
            <a:r>
              <a:rPr lang="en-GB" sz="2400" baseline="-25000">
                <a:sym typeface="Wingdings" panose="05000000000000000000" pitchFamily="2" charset="2"/>
              </a:rPr>
              <a:t>UB</a:t>
            </a:r>
            <a:r>
              <a:rPr lang="en-GB" sz="2400">
                <a:sym typeface="Wingdings" panose="05000000000000000000" pitchFamily="2" charset="2"/>
              </a:rPr>
              <a:t>, N</a:t>
            </a:r>
            <a:r>
              <a:rPr lang="en-GB" sz="2400" baseline="-25000">
                <a:sym typeface="Wingdings" panose="05000000000000000000" pitchFamily="2" charset="2"/>
              </a:rPr>
              <a:t>1</a:t>
            </a:r>
            <a:r>
              <a:rPr lang="en-GB" sz="2400">
                <a:sym typeface="Wingdings" panose="05000000000000000000" pitchFamily="2" charset="2"/>
              </a:rPr>
              <a:t>)</a:t>
            </a:r>
          </a:p>
          <a:p>
            <a:pPr marL="0" indent="0">
              <a:buNone/>
            </a:pPr>
            <a:r>
              <a:rPr lang="en-GB" sz="2400">
                <a:sym typeface="Wingdings" panose="05000000000000000000" pitchFamily="2" charset="2"/>
              </a:rPr>
              <a:t>(4) B  PKA: ID</a:t>
            </a:r>
            <a:r>
              <a:rPr lang="en-GB" sz="2400" baseline="-25000">
                <a:sym typeface="Wingdings" panose="05000000000000000000" pitchFamily="2" charset="2"/>
              </a:rPr>
              <a:t>B</a:t>
            </a:r>
            <a:r>
              <a:rPr lang="en-GB" sz="2400">
                <a:sym typeface="Wingdings" panose="05000000000000000000" pitchFamily="2" charset="2"/>
              </a:rPr>
              <a:t> || ID</a:t>
            </a:r>
            <a:r>
              <a:rPr lang="en-GB" sz="2400" baseline="-25000">
                <a:sym typeface="Wingdings" panose="05000000000000000000" pitchFamily="2" charset="2"/>
              </a:rPr>
              <a:t>A</a:t>
            </a:r>
            <a:r>
              <a:rPr lang="en-GB" sz="2400">
                <a:sym typeface="Wingdings" panose="05000000000000000000" pitchFamily="2" charset="2"/>
              </a:rPr>
              <a:t> || T</a:t>
            </a:r>
            <a:r>
              <a:rPr lang="en-GB" sz="2400" baseline="-25000">
                <a:sym typeface="Wingdings" panose="05000000000000000000" pitchFamily="2" charset="2"/>
              </a:rPr>
              <a:t>2</a:t>
            </a:r>
            <a:endParaRPr lang="en-GB" sz="2400">
              <a:sym typeface="Wingdings" panose="05000000000000000000" pitchFamily="2" charset="2"/>
            </a:endParaRPr>
          </a:p>
          <a:p>
            <a:pPr marL="0" indent="0">
              <a:buNone/>
            </a:pPr>
            <a:r>
              <a:rPr lang="en-GB" sz="2400">
                <a:sym typeface="Wingdings" panose="05000000000000000000" pitchFamily="2" charset="2"/>
              </a:rPr>
              <a:t>(5) </a:t>
            </a:r>
            <a:r>
              <a:rPr lang="en-GB" sz="2400"/>
              <a:t>PKA </a:t>
            </a:r>
            <a:r>
              <a:rPr lang="en-GB" sz="2400">
                <a:sym typeface="Wingdings" panose="05000000000000000000" pitchFamily="2" charset="2"/>
              </a:rPr>
              <a:t> B: ID</a:t>
            </a:r>
            <a:r>
              <a:rPr lang="en-GB" sz="2400" baseline="-25000">
                <a:sym typeface="Wingdings" panose="05000000000000000000" pitchFamily="2" charset="2"/>
              </a:rPr>
              <a:t>A</a:t>
            </a:r>
            <a:r>
              <a:rPr lang="en-GB" sz="2400">
                <a:sym typeface="Wingdings" panose="05000000000000000000" pitchFamily="2" charset="2"/>
              </a:rPr>
              <a:t> || k</a:t>
            </a:r>
            <a:r>
              <a:rPr lang="en-GB" sz="2400" baseline="-25000">
                <a:sym typeface="Wingdings" panose="05000000000000000000" pitchFamily="2" charset="2"/>
              </a:rPr>
              <a:t>UA </a:t>
            </a:r>
            <a:r>
              <a:rPr lang="en-GB" sz="2400">
                <a:sym typeface="Wingdings" panose="05000000000000000000" pitchFamily="2" charset="2"/>
              </a:rPr>
              <a:t>|| T</a:t>
            </a:r>
            <a:r>
              <a:rPr lang="en-GB" sz="2400" baseline="-25000">
                <a:sym typeface="Wingdings" panose="05000000000000000000" pitchFamily="2" charset="2"/>
              </a:rPr>
              <a:t>2  </a:t>
            </a:r>
            <a:r>
              <a:rPr lang="en-GB" sz="2400">
                <a:sym typeface="Wingdings" panose="05000000000000000000" pitchFamily="2" charset="2"/>
              </a:rPr>
              <a:t>|| sig(k</a:t>
            </a:r>
            <a:r>
              <a:rPr lang="en-GB" sz="2400" baseline="-25000">
                <a:sym typeface="Wingdings" panose="05000000000000000000" pitchFamily="2" charset="2"/>
              </a:rPr>
              <a:t>RPKA</a:t>
            </a:r>
            <a:r>
              <a:rPr lang="en-GB" sz="2400">
                <a:sym typeface="Wingdings" panose="05000000000000000000" pitchFamily="2" charset="2"/>
              </a:rPr>
              <a:t>, ID</a:t>
            </a:r>
            <a:r>
              <a:rPr lang="en-GB" sz="2400" baseline="-25000">
                <a:sym typeface="Wingdings" panose="05000000000000000000" pitchFamily="2" charset="2"/>
              </a:rPr>
              <a:t>A</a:t>
            </a:r>
            <a:r>
              <a:rPr lang="en-GB" sz="2400">
                <a:sym typeface="Wingdings" panose="05000000000000000000" pitchFamily="2" charset="2"/>
              </a:rPr>
              <a:t> || k</a:t>
            </a:r>
            <a:r>
              <a:rPr lang="en-GB" sz="2400" baseline="-25000">
                <a:sym typeface="Wingdings" panose="05000000000000000000" pitchFamily="2" charset="2"/>
              </a:rPr>
              <a:t>UA </a:t>
            </a:r>
            <a:r>
              <a:rPr lang="en-GB" sz="2400">
                <a:sym typeface="Wingdings" panose="05000000000000000000" pitchFamily="2" charset="2"/>
              </a:rPr>
              <a:t>|| T</a:t>
            </a:r>
            <a:r>
              <a:rPr lang="en-GB" sz="2400" baseline="-25000">
                <a:sym typeface="Wingdings" panose="05000000000000000000" pitchFamily="2" charset="2"/>
              </a:rPr>
              <a:t>2</a:t>
            </a:r>
            <a:r>
              <a:rPr lang="en-GB" sz="2400">
                <a:sym typeface="Wingdings" panose="05000000000000000000" pitchFamily="2" charset="2"/>
              </a:rPr>
              <a:t>)</a:t>
            </a:r>
          </a:p>
          <a:p>
            <a:pPr marL="0" indent="0">
              <a:buNone/>
            </a:pPr>
            <a:r>
              <a:rPr lang="en-GB" sz="2400">
                <a:sym typeface="Wingdings" panose="05000000000000000000" pitchFamily="2" charset="2"/>
              </a:rPr>
              <a:t>(6) B  A: E(k</a:t>
            </a:r>
            <a:r>
              <a:rPr lang="en-GB" sz="2400" baseline="-25000">
                <a:sym typeface="Wingdings" panose="05000000000000000000" pitchFamily="2" charset="2"/>
              </a:rPr>
              <a:t>UA</a:t>
            </a:r>
            <a:r>
              <a:rPr lang="en-GB" sz="2400">
                <a:sym typeface="Wingdings" panose="05000000000000000000" pitchFamily="2" charset="2"/>
              </a:rPr>
              <a:t>, N</a:t>
            </a:r>
            <a:r>
              <a:rPr lang="en-GB" sz="2400" baseline="-25000">
                <a:sym typeface="Wingdings" panose="05000000000000000000" pitchFamily="2" charset="2"/>
              </a:rPr>
              <a:t>1</a:t>
            </a:r>
            <a:r>
              <a:rPr lang="en-GB" sz="2400">
                <a:sym typeface="Wingdings" panose="05000000000000000000" pitchFamily="2" charset="2"/>
              </a:rPr>
              <a:t>)</a:t>
            </a:r>
            <a:endParaRPr lang="en-GB" sz="2400"/>
          </a:p>
          <a:p>
            <a:pPr marL="0" indent="0">
              <a:buNone/>
            </a:pPr>
            <a:r>
              <a:rPr lang="en-GB"/>
              <a:t>T</a:t>
            </a:r>
            <a:r>
              <a:rPr lang="en-GB" baseline="-25000"/>
              <a:t>1</a:t>
            </a:r>
            <a:r>
              <a:rPr lang="en-GB"/>
              <a:t>, T</a:t>
            </a:r>
            <a:r>
              <a:rPr lang="en-GB" baseline="-25000"/>
              <a:t>2</a:t>
            </a:r>
            <a:r>
              <a:rPr lang="en-GB"/>
              <a:t>: nhãn thời gian chống tấn công phát lại</a:t>
            </a:r>
          </a:p>
          <a:p>
            <a:pPr marL="0" indent="0">
              <a:buNone/>
            </a:pPr>
            <a:r>
              <a:rPr lang="en-GB">
                <a:sym typeface="Wingdings" panose="05000000000000000000" pitchFamily="2" charset="2"/>
              </a:rPr>
              <a:t>sig(): hàm tạo chữ ký số</a:t>
            </a:r>
            <a:endParaRPr lang="en-GB"/>
          </a:p>
          <a:p>
            <a:r>
              <a:rPr lang="en-GB"/>
              <a:t>Giao thức này có hạn chế gì?</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35</a:t>
            </a:fld>
            <a:endParaRPr lang="en-US"/>
          </a:p>
        </p:txBody>
      </p:sp>
    </p:spTree>
    <p:extLst>
      <p:ext uri="{BB962C8B-B14F-4D97-AF65-F5344CB8AC3E}">
        <p14:creationId xmlns:p14="http://schemas.microsoft.com/office/powerpoint/2010/main" val="1406605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 calcmode="lin" valueType="num">
                                      <p:cBhvr additive="base">
                                        <p:cTn id="3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GB"/>
              <a:t>Giao thức 4.2</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36</a:t>
            </a:fld>
            <a:endParaRPr lang="en-US"/>
          </a:p>
        </p:txBody>
      </p:sp>
    </p:spTree>
    <p:extLst>
      <p:ext uri="{BB962C8B-B14F-4D97-AF65-F5344CB8AC3E}">
        <p14:creationId xmlns:p14="http://schemas.microsoft.com/office/powerpoint/2010/main" val="32054976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81037"/>
          </a:xfrm>
        </p:spPr>
        <p:txBody>
          <a:bodyPr>
            <a:normAutofit/>
          </a:bodyPr>
          <a:lstStyle/>
          <a:p>
            <a:r>
              <a:rPr lang="en-GB"/>
              <a:t>Giao thức 4.3</a:t>
            </a:r>
          </a:p>
        </p:txBody>
      </p:sp>
      <p:sp>
        <p:nvSpPr>
          <p:cNvPr id="3" name="Content Placeholder 2"/>
          <p:cNvSpPr>
            <a:spLocks noGrp="1"/>
          </p:cNvSpPr>
          <p:nvPr>
            <p:ph idx="1"/>
          </p:nvPr>
        </p:nvSpPr>
        <p:spPr/>
        <p:txBody>
          <a:bodyPr>
            <a:normAutofit/>
          </a:bodyPr>
          <a:lstStyle/>
          <a:p>
            <a:r>
              <a:rPr lang="en-GB" sz="2800"/>
              <a:t>Bên thứ 3 được tin cậy – CA(Certificate Authority)</a:t>
            </a:r>
          </a:p>
          <a:p>
            <a:pPr lvl="1"/>
            <a:r>
              <a:rPr lang="en-GB" sz="2400"/>
              <a:t>Có cặp khóa (k</a:t>
            </a:r>
            <a:r>
              <a:rPr lang="en-GB" sz="2400" baseline="-25000"/>
              <a:t>UCA</a:t>
            </a:r>
            <a:r>
              <a:rPr lang="en-GB" sz="2400"/>
              <a:t>, k</a:t>
            </a:r>
            <a:r>
              <a:rPr lang="en-GB" sz="2400" baseline="-25000"/>
              <a:t>RCA</a:t>
            </a:r>
            <a:r>
              <a:rPr lang="en-GB" sz="2400"/>
              <a:t>)</a:t>
            </a:r>
          </a:p>
          <a:p>
            <a:pPr lvl="1"/>
            <a:r>
              <a:rPr lang="en-GB" sz="2400"/>
              <a:t>Phát hành chứng chỉ số cho khóa công khai của các bên có dạng</a:t>
            </a:r>
          </a:p>
          <a:p>
            <a:pPr marL="274320" lvl="1" indent="0">
              <a:buNone/>
            </a:pPr>
            <a:r>
              <a:rPr lang="en-GB" sz="2400"/>
              <a:t>Cert = ID || k</a:t>
            </a:r>
            <a:r>
              <a:rPr lang="en-GB" sz="2400" baseline="-25000"/>
              <a:t>U</a:t>
            </a:r>
            <a:r>
              <a:rPr lang="en-GB" sz="2400"/>
              <a:t> || Time || sig(k</a:t>
            </a:r>
            <a:r>
              <a:rPr lang="en-GB" sz="2400" baseline="-25000"/>
              <a:t>RCA</a:t>
            </a:r>
            <a:r>
              <a:rPr lang="en-GB" sz="2400"/>
              <a:t>, ID || k</a:t>
            </a:r>
            <a:r>
              <a:rPr lang="en-GB" sz="2400" baseline="-25000"/>
              <a:t>U</a:t>
            </a:r>
            <a:r>
              <a:rPr lang="en-GB" sz="2400"/>
              <a:t> || Time)</a:t>
            </a:r>
          </a:p>
          <a:p>
            <a:pPr marL="274320" lvl="1" indent="0">
              <a:buNone/>
            </a:pPr>
            <a:r>
              <a:rPr lang="en-GB" sz="2400" i="1"/>
              <a:t>ID</a:t>
            </a:r>
            <a:r>
              <a:rPr lang="en-GB" sz="2400"/>
              <a:t>: định danh của thực thể</a:t>
            </a:r>
          </a:p>
          <a:p>
            <a:pPr marL="274320" lvl="1" indent="0">
              <a:buNone/>
            </a:pPr>
            <a:r>
              <a:rPr lang="en-GB" sz="2400" i="1"/>
              <a:t>k</a:t>
            </a:r>
            <a:r>
              <a:rPr lang="en-GB" sz="2400" i="1" baseline="-25000"/>
              <a:t>U</a:t>
            </a:r>
            <a:r>
              <a:rPr lang="en-GB" sz="2400"/>
              <a:t>: khóa công khai của thực thể đã được đăng ký tại CA</a:t>
            </a:r>
          </a:p>
          <a:p>
            <a:pPr marL="274320" lvl="1" indent="0">
              <a:buNone/>
            </a:pPr>
            <a:r>
              <a:rPr lang="en-GB" sz="2400" i="1"/>
              <a:t>Time</a:t>
            </a:r>
            <a:r>
              <a:rPr lang="en-GB" sz="2400"/>
              <a:t>: Thời hạn sử dụng khóa công khai. Thông thường có thời điểm bắt đầu có hiệu lực và thời điểm hết hiệu lực.</a:t>
            </a:r>
          </a:p>
          <a:p>
            <a:pPr marL="274320" lvl="1" indent="0">
              <a:buNone/>
            </a:pPr>
            <a:r>
              <a:rPr lang="en-GB" sz="2400">
                <a:sym typeface="Wingdings" panose="05000000000000000000" pitchFamily="2" charset="2"/>
              </a:rPr>
              <a:t>sig(): hàm tạo chữ ký số</a:t>
            </a:r>
            <a:endParaRPr lang="en-GB" sz="2400"/>
          </a:p>
          <a:p>
            <a:pPr marL="274320" lvl="1" indent="0">
              <a:buNone/>
            </a:pPr>
            <a:endParaRPr lang="en-GB" sz="2400"/>
          </a:p>
        </p:txBody>
      </p:sp>
      <p:sp>
        <p:nvSpPr>
          <p:cNvPr id="4" name="Slide Number Placeholder 3"/>
          <p:cNvSpPr>
            <a:spLocks noGrp="1"/>
          </p:cNvSpPr>
          <p:nvPr>
            <p:ph type="sldNum" sz="quarter" idx="12"/>
          </p:nvPr>
        </p:nvSpPr>
        <p:spPr/>
        <p:txBody>
          <a:bodyPr/>
          <a:lstStyle/>
          <a:p>
            <a:fld id="{B6F15528-21DE-4FAA-801E-634DDDAF4B2B}" type="slidenum">
              <a:rPr lang="en-US" smtClean="0"/>
              <a:pPr/>
              <a:t>37</a:t>
            </a:fld>
            <a:endParaRPr lang="en-US"/>
          </a:p>
        </p:txBody>
      </p:sp>
    </p:spTree>
    <p:extLst>
      <p:ext uri="{BB962C8B-B14F-4D97-AF65-F5344CB8AC3E}">
        <p14:creationId xmlns:p14="http://schemas.microsoft.com/office/powerpoint/2010/main" val="26183371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81037"/>
          </a:xfrm>
        </p:spPr>
        <p:txBody>
          <a:bodyPr>
            <a:normAutofit/>
          </a:bodyPr>
          <a:lstStyle/>
          <a:p>
            <a:r>
              <a:rPr lang="en-GB"/>
              <a:t>Giao thức 4.3 (tiếp)</a:t>
            </a:r>
          </a:p>
        </p:txBody>
      </p:sp>
      <p:sp>
        <p:nvSpPr>
          <p:cNvPr id="3" name="Content Placeholder 2"/>
          <p:cNvSpPr>
            <a:spLocks noGrp="1"/>
          </p:cNvSpPr>
          <p:nvPr>
            <p:ph idx="1"/>
          </p:nvPr>
        </p:nvSpPr>
        <p:spPr>
          <a:xfrm>
            <a:off x="457200" y="1081379"/>
            <a:ext cx="8229600" cy="5095584"/>
          </a:xfrm>
        </p:spPr>
        <p:txBody>
          <a:bodyPr>
            <a:normAutofit/>
          </a:bodyPr>
          <a:lstStyle/>
          <a:p>
            <a:r>
              <a:rPr lang="en-GB" sz="2200"/>
              <a:t>Cấp phát chứng chỉ số cho A</a:t>
            </a:r>
          </a:p>
          <a:p>
            <a:pPr marL="0" indent="0">
              <a:buNone/>
            </a:pPr>
            <a:r>
              <a:rPr lang="en-GB" sz="2200"/>
              <a:t>(1) A </a:t>
            </a:r>
            <a:r>
              <a:rPr lang="en-GB" sz="2200">
                <a:sym typeface="Wingdings" panose="05000000000000000000" pitchFamily="2" charset="2"/>
              </a:rPr>
              <a:t> CA: ID</a:t>
            </a:r>
            <a:r>
              <a:rPr lang="en-GB" sz="2200" baseline="-25000">
                <a:sym typeface="Wingdings" panose="05000000000000000000" pitchFamily="2" charset="2"/>
              </a:rPr>
              <a:t>A</a:t>
            </a:r>
            <a:r>
              <a:rPr lang="en-GB" sz="2200">
                <a:sym typeface="Wingdings" panose="05000000000000000000" pitchFamily="2" charset="2"/>
              </a:rPr>
              <a:t> || k</a:t>
            </a:r>
            <a:r>
              <a:rPr lang="en-GB" sz="2200" baseline="-25000">
                <a:sym typeface="Wingdings" panose="05000000000000000000" pitchFamily="2" charset="2"/>
              </a:rPr>
              <a:t>UA</a:t>
            </a:r>
            <a:r>
              <a:rPr lang="en-GB" sz="2200">
                <a:sym typeface="Wingdings" panose="05000000000000000000" pitchFamily="2" charset="2"/>
              </a:rPr>
              <a:t> || Time</a:t>
            </a:r>
            <a:r>
              <a:rPr lang="en-GB" sz="2200" baseline="-25000">
                <a:sym typeface="Wingdings" panose="05000000000000000000" pitchFamily="2" charset="2"/>
              </a:rPr>
              <a:t>A</a:t>
            </a:r>
            <a:r>
              <a:rPr lang="en-GB" sz="2200">
                <a:sym typeface="Wingdings" panose="05000000000000000000" pitchFamily="2" charset="2"/>
              </a:rPr>
              <a:t> </a:t>
            </a:r>
          </a:p>
          <a:p>
            <a:pPr marL="0" indent="0">
              <a:buNone/>
            </a:pPr>
            <a:r>
              <a:rPr lang="en-GB" sz="2200"/>
              <a:t>(2) CA </a:t>
            </a:r>
            <a:r>
              <a:rPr lang="en-GB" sz="2200">
                <a:sym typeface="Wingdings" panose="05000000000000000000" pitchFamily="2" charset="2"/>
              </a:rPr>
              <a:t> A: Cert</a:t>
            </a:r>
            <a:r>
              <a:rPr lang="en-GB" sz="2200" baseline="-25000">
                <a:sym typeface="Wingdings" panose="05000000000000000000" pitchFamily="2" charset="2"/>
              </a:rPr>
              <a:t>A</a:t>
            </a:r>
            <a:r>
              <a:rPr lang="en-GB" sz="2200">
                <a:sym typeface="Wingdings" panose="05000000000000000000" pitchFamily="2" charset="2"/>
              </a:rPr>
              <a:t>= ID</a:t>
            </a:r>
            <a:r>
              <a:rPr lang="en-GB" sz="2200" baseline="-25000">
                <a:sym typeface="Wingdings" panose="05000000000000000000" pitchFamily="2" charset="2"/>
              </a:rPr>
              <a:t>A</a:t>
            </a:r>
            <a:r>
              <a:rPr lang="en-GB" sz="2200">
                <a:sym typeface="Wingdings" panose="05000000000000000000" pitchFamily="2" charset="2"/>
              </a:rPr>
              <a:t> || k</a:t>
            </a:r>
            <a:r>
              <a:rPr lang="en-GB" sz="2200" baseline="-25000">
                <a:sym typeface="Wingdings" panose="05000000000000000000" pitchFamily="2" charset="2"/>
              </a:rPr>
              <a:t>UA</a:t>
            </a:r>
            <a:r>
              <a:rPr lang="en-GB" sz="2200">
                <a:sym typeface="Wingdings" panose="05000000000000000000" pitchFamily="2" charset="2"/>
              </a:rPr>
              <a:t> || Time</a:t>
            </a:r>
            <a:r>
              <a:rPr lang="en-GB" sz="2200" baseline="-25000">
                <a:sym typeface="Wingdings" panose="05000000000000000000" pitchFamily="2" charset="2"/>
              </a:rPr>
              <a:t>A </a:t>
            </a:r>
            <a:r>
              <a:rPr lang="en-GB" sz="2200">
                <a:sym typeface="Wingdings" panose="05000000000000000000" pitchFamily="2" charset="2"/>
              </a:rPr>
              <a:t>|| sig(k</a:t>
            </a:r>
            <a:r>
              <a:rPr lang="en-GB" sz="2200" baseline="-25000">
                <a:sym typeface="Wingdings" panose="05000000000000000000" pitchFamily="2" charset="2"/>
              </a:rPr>
              <a:t>RCA</a:t>
            </a:r>
            <a:r>
              <a:rPr lang="en-GB" sz="2200">
                <a:sym typeface="Wingdings" panose="05000000000000000000" pitchFamily="2" charset="2"/>
              </a:rPr>
              <a:t>, ID</a:t>
            </a:r>
            <a:r>
              <a:rPr lang="en-GB" sz="2200" baseline="-25000">
                <a:sym typeface="Wingdings" panose="05000000000000000000" pitchFamily="2" charset="2"/>
              </a:rPr>
              <a:t>A</a:t>
            </a:r>
            <a:r>
              <a:rPr lang="en-GB" sz="2200">
                <a:sym typeface="Wingdings" panose="05000000000000000000" pitchFamily="2" charset="2"/>
              </a:rPr>
              <a:t> || k</a:t>
            </a:r>
            <a:r>
              <a:rPr lang="en-GB" sz="2200" baseline="-25000">
                <a:sym typeface="Wingdings" panose="05000000000000000000" pitchFamily="2" charset="2"/>
              </a:rPr>
              <a:t>UA</a:t>
            </a:r>
            <a:r>
              <a:rPr lang="en-GB" sz="2200">
                <a:sym typeface="Wingdings" panose="05000000000000000000" pitchFamily="2" charset="2"/>
              </a:rPr>
              <a:t> || Time</a:t>
            </a:r>
            <a:r>
              <a:rPr lang="en-GB" sz="2200" baseline="-25000">
                <a:sym typeface="Wingdings" panose="05000000000000000000" pitchFamily="2" charset="2"/>
              </a:rPr>
              <a:t>A</a:t>
            </a:r>
            <a:r>
              <a:rPr lang="en-GB" sz="2200">
                <a:sym typeface="Wingdings" panose="05000000000000000000" pitchFamily="2" charset="2"/>
              </a:rPr>
              <a:t>)</a:t>
            </a:r>
          </a:p>
          <a:p>
            <a:endParaRPr lang="en-GB" sz="2200"/>
          </a:p>
          <a:p>
            <a:r>
              <a:rPr lang="en-GB" sz="2200"/>
              <a:t>Cấp phát chứng chỉ số cho B</a:t>
            </a:r>
            <a:endParaRPr lang="en-GB" sz="2200">
              <a:sym typeface="Wingdings" panose="05000000000000000000" pitchFamily="2" charset="2"/>
            </a:endParaRPr>
          </a:p>
          <a:p>
            <a:pPr marL="0" indent="0">
              <a:buNone/>
            </a:pPr>
            <a:r>
              <a:rPr lang="en-GB" sz="2200">
                <a:sym typeface="Wingdings" panose="05000000000000000000" pitchFamily="2" charset="2"/>
              </a:rPr>
              <a:t>(1) B  CA: ID</a:t>
            </a:r>
            <a:r>
              <a:rPr lang="en-GB" sz="2200" baseline="-25000">
                <a:sym typeface="Wingdings" panose="05000000000000000000" pitchFamily="2" charset="2"/>
              </a:rPr>
              <a:t>B</a:t>
            </a:r>
            <a:r>
              <a:rPr lang="en-GB" sz="2200">
                <a:sym typeface="Wingdings" panose="05000000000000000000" pitchFamily="2" charset="2"/>
              </a:rPr>
              <a:t> || k</a:t>
            </a:r>
            <a:r>
              <a:rPr lang="en-GB" sz="2200" baseline="-25000">
                <a:sym typeface="Wingdings" panose="05000000000000000000" pitchFamily="2" charset="2"/>
              </a:rPr>
              <a:t>UB</a:t>
            </a:r>
            <a:r>
              <a:rPr lang="en-GB" sz="2200">
                <a:sym typeface="Wingdings" panose="05000000000000000000" pitchFamily="2" charset="2"/>
              </a:rPr>
              <a:t> || Time</a:t>
            </a:r>
            <a:r>
              <a:rPr lang="en-GB" sz="2200" baseline="-25000">
                <a:sym typeface="Wingdings" panose="05000000000000000000" pitchFamily="2" charset="2"/>
              </a:rPr>
              <a:t>B</a:t>
            </a:r>
            <a:r>
              <a:rPr lang="en-GB" sz="2200">
                <a:sym typeface="Wingdings" panose="05000000000000000000" pitchFamily="2" charset="2"/>
              </a:rPr>
              <a:t> </a:t>
            </a:r>
          </a:p>
          <a:p>
            <a:pPr marL="0" indent="0">
              <a:buNone/>
            </a:pPr>
            <a:r>
              <a:rPr lang="en-GB" sz="2200">
                <a:sym typeface="Wingdings" panose="05000000000000000000" pitchFamily="2" charset="2"/>
              </a:rPr>
              <a:t>(2) CA  B: Cert</a:t>
            </a:r>
            <a:r>
              <a:rPr lang="en-GB" sz="2200" baseline="-25000">
                <a:sym typeface="Wingdings" panose="05000000000000000000" pitchFamily="2" charset="2"/>
              </a:rPr>
              <a:t>B</a:t>
            </a:r>
            <a:r>
              <a:rPr lang="en-GB" sz="2200">
                <a:sym typeface="Wingdings" panose="05000000000000000000" pitchFamily="2" charset="2"/>
              </a:rPr>
              <a:t>= ID</a:t>
            </a:r>
            <a:r>
              <a:rPr lang="en-GB" sz="2200" baseline="-25000">
                <a:sym typeface="Wingdings" panose="05000000000000000000" pitchFamily="2" charset="2"/>
              </a:rPr>
              <a:t>B</a:t>
            </a:r>
            <a:r>
              <a:rPr lang="en-GB" sz="2200">
                <a:sym typeface="Wingdings" panose="05000000000000000000" pitchFamily="2" charset="2"/>
              </a:rPr>
              <a:t> || k</a:t>
            </a:r>
            <a:r>
              <a:rPr lang="en-GB" sz="2200" baseline="-25000">
                <a:sym typeface="Wingdings" panose="05000000000000000000" pitchFamily="2" charset="2"/>
              </a:rPr>
              <a:t>UB</a:t>
            </a:r>
            <a:r>
              <a:rPr lang="en-GB" sz="2200">
                <a:sym typeface="Wingdings" panose="05000000000000000000" pitchFamily="2" charset="2"/>
              </a:rPr>
              <a:t> || Time</a:t>
            </a:r>
            <a:r>
              <a:rPr lang="en-GB" sz="2200" baseline="-25000">
                <a:sym typeface="Wingdings" panose="05000000000000000000" pitchFamily="2" charset="2"/>
              </a:rPr>
              <a:t>B </a:t>
            </a:r>
            <a:r>
              <a:rPr lang="en-GB" sz="2200">
                <a:sym typeface="Wingdings" panose="05000000000000000000" pitchFamily="2" charset="2"/>
              </a:rPr>
              <a:t>|| sig(k</a:t>
            </a:r>
            <a:r>
              <a:rPr lang="en-GB" sz="2200" baseline="-25000">
                <a:sym typeface="Wingdings" panose="05000000000000000000" pitchFamily="2" charset="2"/>
              </a:rPr>
              <a:t>RCA</a:t>
            </a:r>
            <a:r>
              <a:rPr lang="en-GB" sz="2200">
                <a:sym typeface="Wingdings" panose="05000000000000000000" pitchFamily="2" charset="2"/>
              </a:rPr>
              <a:t>, ID</a:t>
            </a:r>
            <a:r>
              <a:rPr lang="en-GB" sz="2200" baseline="-25000">
                <a:sym typeface="Wingdings" panose="05000000000000000000" pitchFamily="2" charset="2"/>
              </a:rPr>
              <a:t>B </a:t>
            </a:r>
            <a:r>
              <a:rPr lang="en-GB" sz="2200">
                <a:sym typeface="Wingdings" panose="05000000000000000000" pitchFamily="2" charset="2"/>
              </a:rPr>
              <a:t>|| k</a:t>
            </a:r>
            <a:r>
              <a:rPr lang="en-GB" sz="2200" baseline="-25000">
                <a:sym typeface="Wingdings" panose="05000000000000000000" pitchFamily="2" charset="2"/>
              </a:rPr>
              <a:t>UB</a:t>
            </a:r>
            <a:r>
              <a:rPr lang="en-GB" sz="2200">
                <a:sym typeface="Wingdings" panose="05000000000000000000" pitchFamily="2" charset="2"/>
              </a:rPr>
              <a:t> || Time</a:t>
            </a:r>
            <a:r>
              <a:rPr lang="en-GB" sz="2200" baseline="-25000">
                <a:sym typeface="Wingdings" panose="05000000000000000000" pitchFamily="2" charset="2"/>
              </a:rPr>
              <a:t>B</a:t>
            </a:r>
            <a:r>
              <a:rPr lang="en-GB" sz="2200">
                <a:sym typeface="Wingdings" panose="05000000000000000000" pitchFamily="2" charset="2"/>
              </a:rPr>
              <a:t>)</a:t>
            </a:r>
          </a:p>
          <a:p>
            <a:endParaRPr lang="en-GB" sz="2200">
              <a:sym typeface="Wingdings" panose="05000000000000000000" pitchFamily="2" charset="2"/>
            </a:endParaRPr>
          </a:p>
          <a:p>
            <a:r>
              <a:rPr lang="en-GB" sz="2200">
                <a:sym typeface="Wingdings" panose="05000000000000000000" pitchFamily="2" charset="2"/>
              </a:rPr>
              <a:t>A và B trao đổi chứng chỉ số</a:t>
            </a:r>
          </a:p>
          <a:p>
            <a:pPr marL="0" indent="0">
              <a:buNone/>
            </a:pPr>
            <a:r>
              <a:rPr lang="en-GB" sz="2200">
                <a:sym typeface="Wingdings" panose="05000000000000000000" pitchFamily="2" charset="2"/>
              </a:rPr>
              <a:t>(5) A  B: Cert</a:t>
            </a:r>
            <a:r>
              <a:rPr lang="en-GB" sz="2200" baseline="-25000">
                <a:sym typeface="Wingdings" panose="05000000000000000000" pitchFamily="2" charset="2"/>
              </a:rPr>
              <a:t>A</a:t>
            </a:r>
            <a:r>
              <a:rPr lang="en-GB" sz="2200">
                <a:sym typeface="Wingdings" panose="05000000000000000000" pitchFamily="2" charset="2"/>
              </a:rPr>
              <a:t> </a:t>
            </a:r>
          </a:p>
          <a:p>
            <a:pPr marL="0" indent="0">
              <a:buNone/>
            </a:pPr>
            <a:r>
              <a:rPr lang="en-GB" sz="2200">
                <a:sym typeface="Wingdings" panose="05000000000000000000" pitchFamily="2" charset="2"/>
              </a:rPr>
              <a:t>(6) B  A: Cert</a:t>
            </a:r>
            <a:r>
              <a:rPr lang="en-GB" sz="2200" baseline="-25000">
                <a:sym typeface="Wingdings" panose="05000000000000000000" pitchFamily="2" charset="2"/>
              </a:rPr>
              <a:t>B</a:t>
            </a:r>
            <a:r>
              <a:rPr lang="en-GB" sz="2200">
                <a:sym typeface="Wingdings" panose="05000000000000000000" pitchFamily="2" charset="2"/>
              </a:rPr>
              <a:t> </a:t>
            </a:r>
          </a:p>
          <a:p>
            <a:endParaRPr lang="en-GB" sz="2400"/>
          </a:p>
        </p:txBody>
      </p:sp>
      <p:sp>
        <p:nvSpPr>
          <p:cNvPr id="4" name="Slide Number Placeholder 3"/>
          <p:cNvSpPr>
            <a:spLocks noGrp="1"/>
          </p:cNvSpPr>
          <p:nvPr>
            <p:ph type="sldNum" sz="quarter" idx="12"/>
          </p:nvPr>
        </p:nvSpPr>
        <p:spPr/>
        <p:txBody>
          <a:bodyPr/>
          <a:lstStyle/>
          <a:p>
            <a:fld id="{B6F15528-21DE-4FAA-801E-634DDDAF4B2B}" type="slidenum">
              <a:rPr lang="en-US" smtClean="0"/>
              <a:pPr/>
              <a:t>38</a:t>
            </a:fld>
            <a:endParaRPr lang="en-US"/>
          </a:p>
        </p:txBody>
      </p:sp>
    </p:spTree>
    <p:extLst>
      <p:ext uri="{BB962C8B-B14F-4D97-AF65-F5344CB8AC3E}">
        <p14:creationId xmlns:p14="http://schemas.microsoft.com/office/powerpoint/2010/main" val="2008786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 calcmode="lin" valueType="num">
                                      <p:cBhvr additive="base">
                                        <p:cTn id="3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 calcmode="lin" valueType="num">
                                      <p:cBhvr additive="base">
                                        <p:cTn id="3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 calcmode="lin" valueType="num">
                                      <p:cBhvr additive="base">
                                        <p:cTn id="4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GB"/>
              <a:t>Giao thức 4.3 (tiếp)</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39</a:t>
            </a:fld>
            <a:endParaRPr lang="en-US"/>
          </a:p>
        </p:txBody>
      </p:sp>
    </p:spTree>
    <p:extLst>
      <p:ext uri="{BB962C8B-B14F-4D97-AF65-F5344CB8AC3E}">
        <p14:creationId xmlns:p14="http://schemas.microsoft.com/office/powerpoint/2010/main" val="31576390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Giao thức mật mã là gì?</a:t>
            </a:r>
          </a:p>
        </p:txBody>
      </p:sp>
      <p:sp>
        <p:nvSpPr>
          <p:cNvPr id="3" name="Content Placeholder 2"/>
          <p:cNvSpPr>
            <a:spLocks noGrp="1"/>
          </p:cNvSpPr>
          <p:nvPr>
            <p:ph idx="1"/>
          </p:nvPr>
        </p:nvSpPr>
        <p:spPr/>
        <p:txBody>
          <a:bodyPr>
            <a:normAutofit fontScale="92500" lnSpcReduction="10000"/>
          </a:bodyPr>
          <a:lstStyle/>
          <a:p>
            <a:r>
              <a:rPr lang="en-GB"/>
              <a:t>Chúng ta đã biết về “mật mã” và các ứng dụng của nó:</a:t>
            </a:r>
          </a:p>
          <a:p>
            <a:pPr lvl="1"/>
            <a:r>
              <a:rPr lang="en-GB"/>
              <a:t> Bảo mật</a:t>
            </a:r>
          </a:p>
          <a:p>
            <a:pPr lvl="1"/>
            <a:r>
              <a:rPr lang="en-GB"/>
              <a:t> Xác thực</a:t>
            </a:r>
          </a:p>
          <a:p>
            <a:r>
              <a:rPr lang="en-GB"/>
              <a:t>Nhưng chúng ta cần biết “Sử dụng mật mã như thế nào?”</a:t>
            </a:r>
          </a:p>
          <a:p>
            <a:pPr lvl="1"/>
            <a:r>
              <a:rPr lang="en-GB"/>
              <a:t>Hệ mật mã an toàn chưa đủ để làm cho quá trình trao đổi thông tin an toàn</a:t>
            </a:r>
          </a:p>
          <a:p>
            <a:pPr lvl="1"/>
            <a:r>
              <a:rPr lang="en-GB"/>
              <a:t>Cần phải tính đến các yếu tố, cá nhân tham gia không trung thực</a:t>
            </a:r>
          </a:p>
          <a:p>
            <a:r>
              <a:rPr lang="en-GB"/>
              <a:t>Giao thức là một chuỗi các bước thực hiện mà các bên phải thực hiện để hoàn thành một tác vụ nào đó.</a:t>
            </a:r>
          </a:p>
          <a:p>
            <a:pPr lvl="1"/>
            <a:r>
              <a:rPr lang="en-GB"/>
              <a:t> Bao gồm cả quy cách biểu diễn thông tin trao đổi</a:t>
            </a:r>
          </a:p>
          <a:p>
            <a:r>
              <a:rPr lang="en-GB"/>
              <a:t>Giao thức mật mã: giao thức sử dụng các hệ mật mã để đạt được các mục tiêu an toàn bảo mật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139395931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Hạ tầng khóa công khai PKI</a:t>
            </a:r>
          </a:p>
        </p:txBody>
      </p:sp>
      <p:sp>
        <p:nvSpPr>
          <p:cNvPr id="3" name="Content Placeholder 2"/>
          <p:cNvSpPr>
            <a:spLocks noGrp="1"/>
          </p:cNvSpPr>
          <p:nvPr>
            <p:ph idx="1"/>
          </p:nvPr>
        </p:nvSpPr>
        <p:spPr/>
        <p:txBody>
          <a:bodyPr>
            <a:normAutofit fontScale="92500"/>
          </a:bodyPr>
          <a:lstStyle/>
          <a:p>
            <a:pPr lvl="0">
              <a:buClr>
                <a:srgbClr val="93A299"/>
              </a:buClr>
              <a:defRPr/>
            </a:pPr>
            <a:r>
              <a:rPr lang="en-US"/>
              <a:t>Public Key Infrastructure</a:t>
            </a:r>
          </a:p>
          <a:p>
            <a:pPr lvl="0">
              <a:buClr>
                <a:srgbClr val="93A299"/>
              </a:buClr>
              <a:defRPr/>
            </a:pPr>
            <a:r>
              <a:rPr lang="fr-FR"/>
              <a:t>Hệ thống bao gồm phần cứng, phần mềm, chính sách, thủ tục cần thiết để tạo, quản lý và lưu trữ, phân phối và thu hồi các chứng chỉ số</a:t>
            </a:r>
          </a:p>
          <a:p>
            <a:pPr lvl="0">
              <a:buClr>
                <a:srgbClr val="93A299"/>
              </a:buClr>
              <a:defRPr/>
            </a:pPr>
            <a:r>
              <a:rPr lang="fr-FR"/>
              <a:t>Chứng chỉ số: văn bản điện tử chứng thực khóa công khai</a:t>
            </a:r>
          </a:p>
          <a:p>
            <a:pPr lvl="0">
              <a:buClr>
                <a:srgbClr val="93A299"/>
              </a:buClr>
              <a:defRPr/>
            </a:pPr>
            <a:r>
              <a:rPr lang="fr-FR"/>
              <a:t>Các thành phần:</a:t>
            </a:r>
          </a:p>
          <a:p>
            <a:pPr lvl="1">
              <a:buClr>
                <a:srgbClr val="93A299"/>
              </a:buClr>
              <a:buFont typeface="Arial" pitchFamily="34" charset="0"/>
              <a:buChar char="•"/>
              <a:defRPr/>
            </a:pPr>
            <a:r>
              <a:rPr lang="fr-FR"/>
              <a:t>RA(Registration Authority): Chứng thực thông tin đăng ký</a:t>
            </a:r>
          </a:p>
          <a:p>
            <a:pPr lvl="1">
              <a:buClr>
                <a:srgbClr val="93A299"/>
              </a:buClr>
              <a:buFont typeface="Arial" pitchFamily="34" charset="0"/>
              <a:buChar char="•"/>
              <a:defRPr/>
            </a:pPr>
            <a:r>
              <a:rPr lang="fr-FR"/>
              <a:t>CA(Certification Authority): Phát hành và quản lý chứng chỉ số</a:t>
            </a:r>
          </a:p>
          <a:p>
            <a:pPr lvl="1">
              <a:buClr>
                <a:srgbClr val="93A299"/>
              </a:buClr>
              <a:buFont typeface="Arial" pitchFamily="34" charset="0"/>
              <a:buChar char="•"/>
              <a:defRPr/>
            </a:pPr>
            <a:r>
              <a:rPr lang="fr-FR"/>
              <a:t>CR(Certificate Reposiroty): Lưu trữ, chứng thực chứng chỉ số</a:t>
            </a:r>
          </a:p>
          <a:p>
            <a:pPr lvl="1">
              <a:buClr>
                <a:srgbClr val="93A299"/>
              </a:buClr>
              <a:buFont typeface="Arial" pitchFamily="34" charset="0"/>
              <a:buChar char="•"/>
              <a:defRPr/>
            </a:pPr>
            <a:r>
              <a:rPr lang="fr-FR"/>
              <a:t>EE(End-Entity): đối tượng sử dụng chứng chỉ số</a:t>
            </a:r>
          </a:p>
          <a:p>
            <a:pPr lvl="1">
              <a:buClr>
                <a:srgbClr val="93A299"/>
              </a:buClr>
              <a:buFont typeface="Arial" pitchFamily="34" charset="0"/>
              <a:buChar char="•"/>
              <a:defRPr/>
            </a:pPr>
            <a:endParaRPr lang="en-US"/>
          </a:p>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40</a:t>
            </a:fld>
            <a:endParaRPr lang="en-US"/>
          </a:p>
        </p:txBody>
      </p:sp>
    </p:spTree>
    <p:extLst>
      <p:ext uri="{BB962C8B-B14F-4D97-AF65-F5344CB8AC3E}">
        <p14:creationId xmlns:p14="http://schemas.microsoft.com/office/powerpoint/2010/main" val="17343979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Các thành phần của PKI</a:t>
            </a:r>
          </a:p>
        </p:txBody>
      </p:sp>
      <p:sp>
        <p:nvSpPr>
          <p:cNvPr id="3" name="Slide Number Placeholder 2"/>
          <p:cNvSpPr>
            <a:spLocks noGrp="1"/>
          </p:cNvSpPr>
          <p:nvPr>
            <p:ph type="sldNum" sz="quarter" idx="12"/>
          </p:nvPr>
        </p:nvSpPr>
        <p:spPr/>
        <p:txBody>
          <a:bodyPr/>
          <a:lstStyle/>
          <a:p>
            <a:fld id="{B6F15528-21DE-4FAA-801E-634DDDAF4B2B}" type="slidenum">
              <a:rPr lang="en-US" smtClean="0"/>
              <a:pPr/>
              <a:t>41</a:t>
            </a:fld>
            <a:endParaRPr lang="en-US"/>
          </a:p>
        </p:txBody>
      </p:sp>
      <p:pic>
        <p:nvPicPr>
          <p:cNvPr id="4" name="Picture 6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5198" y="1457324"/>
            <a:ext cx="7191175" cy="46386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1883088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Chứng chỉ số X.509</a:t>
            </a:r>
          </a:p>
        </p:txBody>
      </p:sp>
      <p:sp>
        <p:nvSpPr>
          <p:cNvPr id="3" name="Slide Number Placeholder 2"/>
          <p:cNvSpPr>
            <a:spLocks noGrp="1"/>
          </p:cNvSpPr>
          <p:nvPr>
            <p:ph type="sldNum" sz="quarter" idx="12"/>
          </p:nvPr>
        </p:nvSpPr>
        <p:spPr/>
        <p:txBody>
          <a:bodyPr/>
          <a:lstStyle/>
          <a:p>
            <a:fld id="{B6F15528-21DE-4FAA-801E-634DDDAF4B2B}" type="slidenum">
              <a:rPr lang="en-US" smtClean="0"/>
              <a:pPr/>
              <a:t>42</a:t>
            </a:fld>
            <a:endParaRPr lang="en-US"/>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777076"/>
            <a:ext cx="4295775" cy="55592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2062247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Chứng chỉ số X.509</a:t>
            </a:r>
          </a:p>
        </p:txBody>
      </p:sp>
      <p:sp>
        <p:nvSpPr>
          <p:cNvPr id="3" name="Slide Number Placeholder 2"/>
          <p:cNvSpPr>
            <a:spLocks noGrp="1"/>
          </p:cNvSpPr>
          <p:nvPr>
            <p:ph type="sldNum" sz="quarter" idx="12"/>
          </p:nvPr>
        </p:nvSpPr>
        <p:spPr/>
        <p:txBody>
          <a:bodyPr/>
          <a:lstStyle/>
          <a:p>
            <a:fld id="{B6F15528-21DE-4FAA-801E-634DDDAF4B2B}" type="slidenum">
              <a:rPr lang="en-US" smtClean="0"/>
              <a:pPr/>
              <a:t>43</a:t>
            </a:fld>
            <a:endParaRPr lang="en-US"/>
          </a:p>
        </p:txBody>
      </p:sp>
      <p:sp>
        <p:nvSpPr>
          <p:cNvPr id="5" name="Content Placeholder 2"/>
          <p:cNvSpPr txBox="1">
            <a:spLocks/>
          </p:cNvSpPr>
          <p:nvPr/>
        </p:nvSpPr>
        <p:spPr>
          <a:xfrm>
            <a:off x="457200" y="1066800"/>
            <a:ext cx="8229600" cy="5257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rgbClr val="000000"/>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rgbClr val="000000"/>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rgbClr val="000000"/>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rgbClr val="000000"/>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rgbClr val="000000"/>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182880" marR="0" lvl="0" indent="-182880" algn="l" defTabSz="914400" rtl="0" eaLnBrk="1" fontAlgn="auto" latinLnBrk="0" hangingPunct="1">
              <a:lnSpc>
                <a:spcPct val="100000"/>
              </a:lnSpc>
              <a:spcBef>
                <a:spcPct val="20000"/>
              </a:spcBef>
              <a:spcAft>
                <a:spcPts val="0"/>
              </a:spcAft>
              <a:buClr>
                <a:srgbClr val="93A299"/>
              </a:buClr>
              <a:buSzPct val="85000"/>
              <a:buFont typeface="Arial" pitchFamily="34" charset="0"/>
              <a:buChar char="•"/>
              <a:tabLst/>
              <a:defRPr/>
            </a:pPr>
            <a:r>
              <a:rPr kumimoji="0" lang="en-US" sz="2400" b="0" i="0" u="none" strike="noStrike" kern="1200" cap="none" spc="0" normalizeH="0" baseline="0" noProof="0">
                <a:ln>
                  <a:noFill/>
                </a:ln>
                <a:solidFill>
                  <a:srgbClr val="000000"/>
                </a:solidFill>
                <a:effectLst/>
                <a:uLnTx/>
                <a:uFillTx/>
                <a:latin typeface="Lato" panose="020F0502020204030203" pitchFamily="34" charset="0"/>
                <a:cs typeface="Lao UI" panose="020B0502040204020203" pitchFamily="34" charset="0"/>
              </a:rPr>
              <a:t>Version: phiên bản của chứng chỉ số</a:t>
            </a:r>
          </a:p>
          <a:p>
            <a:pPr marL="182880" marR="0" lvl="0" indent="-182880" algn="l" defTabSz="914400" rtl="0" eaLnBrk="1" fontAlgn="auto" latinLnBrk="0" hangingPunct="1">
              <a:lnSpc>
                <a:spcPct val="100000"/>
              </a:lnSpc>
              <a:spcBef>
                <a:spcPct val="20000"/>
              </a:spcBef>
              <a:spcAft>
                <a:spcPts val="0"/>
              </a:spcAft>
              <a:buClr>
                <a:srgbClr val="93A299"/>
              </a:buClr>
              <a:buSzPct val="85000"/>
              <a:buFont typeface="Arial" pitchFamily="34" charset="0"/>
              <a:buChar char="•"/>
              <a:tabLst/>
              <a:defRPr/>
            </a:pPr>
            <a:r>
              <a:rPr kumimoji="0" lang="en-US" sz="2400" b="0" i="0" u="none" strike="noStrike" kern="1200" cap="none" spc="0" normalizeH="0" baseline="0" noProof="0">
                <a:ln>
                  <a:noFill/>
                </a:ln>
                <a:solidFill>
                  <a:srgbClr val="000000"/>
                </a:solidFill>
                <a:effectLst/>
                <a:uLnTx/>
                <a:uFillTx/>
                <a:latin typeface="Lato" panose="020F0502020204030203" pitchFamily="34" charset="0"/>
                <a:cs typeface="Lao UI" panose="020B0502040204020203" pitchFamily="34" charset="0"/>
              </a:rPr>
              <a:t>Số serial của</a:t>
            </a:r>
            <a:r>
              <a:rPr kumimoji="0" lang="en-US" sz="2400" b="0" i="0" u="none" strike="noStrike" kern="1200" cap="none" spc="0" normalizeH="0" noProof="0">
                <a:ln>
                  <a:noFill/>
                </a:ln>
                <a:solidFill>
                  <a:srgbClr val="000000"/>
                </a:solidFill>
                <a:effectLst/>
                <a:uLnTx/>
                <a:uFillTx/>
                <a:latin typeface="Lato" panose="020F0502020204030203" pitchFamily="34" charset="0"/>
                <a:cs typeface="Lao UI" panose="020B0502040204020203" pitchFamily="34" charset="0"/>
              </a:rPr>
              <a:t> chứng chỉ số (tối đa 20 byte)</a:t>
            </a:r>
            <a:endParaRPr kumimoji="0" lang="en-US" sz="2400" b="0" i="0" u="none" strike="noStrike" kern="1200" cap="none" spc="0" normalizeH="0" baseline="0" noProof="0">
              <a:ln>
                <a:noFill/>
              </a:ln>
              <a:solidFill>
                <a:srgbClr val="000000"/>
              </a:solidFill>
              <a:effectLst/>
              <a:uLnTx/>
              <a:uFillTx/>
              <a:latin typeface="Lato" panose="020F0502020204030203" pitchFamily="34" charset="0"/>
              <a:cs typeface="Lao UI" panose="020B0502040204020203" pitchFamily="34" charset="0"/>
            </a:endParaRPr>
          </a:p>
          <a:p>
            <a:pPr marL="182880" marR="0" lvl="0" indent="-182880" algn="l" defTabSz="914400" rtl="0" eaLnBrk="1" fontAlgn="auto" latinLnBrk="0" hangingPunct="1">
              <a:lnSpc>
                <a:spcPct val="100000"/>
              </a:lnSpc>
              <a:spcBef>
                <a:spcPct val="20000"/>
              </a:spcBef>
              <a:spcAft>
                <a:spcPts val="0"/>
              </a:spcAft>
              <a:buClr>
                <a:srgbClr val="93A299"/>
              </a:buClr>
              <a:buSzPct val="85000"/>
              <a:buFont typeface="Arial" pitchFamily="34" charset="0"/>
              <a:buChar char="•"/>
              <a:tabLst/>
              <a:defRPr/>
            </a:pPr>
            <a:r>
              <a:rPr kumimoji="0" lang="en-US" sz="2400" b="0" i="0" u="none" strike="noStrike" kern="1200" cap="none" spc="0" normalizeH="0" baseline="0" noProof="0">
                <a:ln>
                  <a:noFill/>
                </a:ln>
                <a:solidFill>
                  <a:srgbClr val="000000"/>
                </a:solidFill>
                <a:effectLst/>
                <a:uLnTx/>
                <a:uFillTx/>
                <a:latin typeface="Lato" panose="020F0502020204030203" pitchFamily="34" charset="0"/>
                <a:cs typeface="Lao UI" panose="020B0502040204020203" pitchFamily="34" charset="0"/>
              </a:rPr>
              <a:t>Algorithm: Thuật toán chữ ký số </a:t>
            </a:r>
            <a:r>
              <a:rPr lang="en-US">
                <a:latin typeface="Lato" panose="020F0502020204030203" pitchFamily="34" charset="0"/>
                <a:cs typeface="Lao UI" panose="020B0502040204020203" pitchFamily="34" charset="0"/>
              </a:rPr>
              <a:t>được CA sử dụng để ký</a:t>
            </a:r>
            <a:endParaRPr kumimoji="0" lang="en-US" sz="2400" b="0" i="0" u="none" strike="noStrike" kern="1200" cap="none" spc="0" normalizeH="0" baseline="0" noProof="0">
              <a:ln>
                <a:noFill/>
              </a:ln>
              <a:solidFill>
                <a:srgbClr val="000000"/>
              </a:solidFill>
              <a:effectLst/>
              <a:uLnTx/>
              <a:uFillTx/>
              <a:latin typeface="Lato" panose="020F0502020204030203" pitchFamily="34" charset="0"/>
              <a:cs typeface="Lao UI" panose="020B0502040204020203" pitchFamily="34" charset="0"/>
            </a:endParaRPr>
          </a:p>
          <a:p>
            <a:pPr marL="182880" marR="0" lvl="0" indent="-182880" algn="l" defTabSz="914400" rtl="0" eaLnBrk="1" fontAlgn="auto" latinLnBrk="0" hangingPunct="1">
              <a:lnSpc>
                <a:spcPct val="100000"/>
              </a:lnSpc>
              <a:spcBef>
                <a:spcPct val="20000"/>
              </a:spcBef>
              <a:spcAft>
                <a:spcPts val="0"/>
              </a:spcAft>
              <a:buClr>
                <a:srgbClr val="93A299"/>
              </a:buClr>
              <a:buSzPct val="85000"/>
              <a:buFont typeface="Arial" pitchFamily="34" charset="0"/>
              <a:buChar char="•"/>
              <a:tabLst/>
              <a:defRPr/>
            </a:pPr>
            <a:r>
              <a:rPr kumimoji="0" lang="en-US" sz="2400" b="0" i="0" u="none" strike="noStrike" kern="1200" cap="none" spc="0" normalizeH="0" baseline="0" noProof="0">
                <a:ln>
                  <a:noFill/>
                </a:ln>
                <a:solidFill>
                  <a:srgbClr val="000000"/>
                </a:solidFill>
                <a:effectLst/>
                <a:uLnTx/>
                <a:uFillTx/>
                <a:latin typeface="Lato" panose="020F0502020204030203" pitchFamily="34" charset="0"/>
                <a:cs typeface="Lao UI" panose="020B0502040204020203" pitchFamily="34" charset="0"/>
              </a:rPr>
              <a:t>Issuer: Thông</a:t>
            </a:r>
            <a:r>
              <a:rPr kumimoji="0" lang="en-US" sz="2400" b="0" i="0" u="none" strike="noStrike" kern="1200" cap="none" spc="0" normalizeH="0" noProof="0">
                <a:ln>
                  <a:noFill/>
                </a:ln>
                <a:solidFill>
                  <a:srgbClr val="000000"/>
                </a:solidFill>
                <a:effectLst/>
                <a:uLnTx/>
                <a:uFillTx/>
                <a:latin typeface="Lato" panose="020F0502020204030203" pitchFamily="34" charset="0"/>
                <a:cs typeface="Lao UI" panose="020B0502040204020203" pitchFamily="34" charset="0"/>
              </a:rPr>
              <a:t> tin c</a:t>
            </a:r>
            <a:r>
              <a:rPr kumimoji="0" lang="en-US" sz="2400" b="0" i="0" u="none" strike="noStrike" kern="1200" cap="none" spc="0" normalizeH="0" baseline="0" noProof="0">
                <a:ln>
                  <a:noFill/>
                </a:ln>
                <a:solidFill>
                  <a:srgbClr val="000000"/>
                </a:solidFill>
                <a:effectLst/>
                <a:uLnTx/>
                <a:uFillTx/>
                <a:latin typeface="Lato" panose="020F0502020204030203" pitchFamily="34" charset="0"/>
                <a:cs typeface="Lao UI" panose="020B0502040204020203" pitchFamily="34" charset="0"/>
              </a:rPr>
              <a:t>ơ quan cấp chứng chỉ số</a:t>
            </a:r>
          </a:p>
          <a:p>
            <a:pPr lvl="1" fontAlgn="auto">
              <a:spcAft>
                <a:spcPts val="0"/>
              </a:spcAft>
              <a:buClr>
                <a:srgbClr val="93A299"/>
              </a:buClr>
              <a:defRPr/>
            </a:pPr>
            <a:r>
              <a:rPr kumimoji="0" lang="en-US" sz="2000" b="0" i="0" u="none" strike="noStrike" kern="1200" cap="none" spc="0" normalizeH="0" baseline="0" noProof="0">
                <a:ln>
                  <a:noFill/>
                </a:ln>
                <a:solidFill>
                  <a:srgbClr val="000000"/>
                </a:solidFill>
                <a:effectLst/>
                <a:uLnTx/>
                <a:uFillTx/>
                <a:latin typeface="Lato" panose="020F0502020204030203" pitchFamily="34" charset="0"/>
                <a:cs typeface="Lao UI" panose="020B0502040204020203" pitchFamily="34" charset="0"/>
              </a:rPr>
              <a:t>C: Quốc</a:t>
            </a:r>
            <a:r>
              <a:rPr kumimoji="0" lang="en-US" sz="2000" b="0" i="0" u="none" strike="noStrike" kern="1200" cap="none" spc="0" normalizeH="0" noProof="0">
                <a:ln>
                  <a:noFill/>
                </a:ln>
                <a:solidFill>
                  <a:srgbClr val="000000"/>
                </a:solidFill>
                <a:effectLst/>
                <a:uLnTx/>
                <a:uFillTx/>
                <a:latin typeface="Lato" panose="020F0502020204030203" pitchFamily="34" charset="0"/>
                <a:cs typeface="Lao UI" panose="020B0502040204020203" pitchFamily="34" charset="0"/>
              </a:rPr>
              <a:t> gia</a:t>
            </a:r>
          </a:p>
          <a:p>
            <a:pPr lvl="1" fontAlgn="auto">
              <a:spcAft>
                <a:spcPts val="0"/>
              </a:spcAft>
              <a:buClr>
                <a:srgbClr val="93A299"/>
              </a:buClr>
              <a:defRPr/>
            </a:pPr>
            <a:r>
              <a:rPr lang="en-US" baseline="0">
                <a:latin typeface="Lato" panose="020F0502020204030203" pitchFamily="34" charset="0"/>
                <a:cs typeface="Lao UI" panose="020B0502040204020203" pitchFamily="34" charset="0"/>
              </a:rPr>
              <a:t>CN:</a:t>
            </a:r>
            <a:r>
              <a:rPr lang="en-US">
                <a:latin typeface="Lato" panose="020F0502020204030203" pitchFamily="34" charset="0"/>
                <a:cs typeface="Lao UI" panose="020B0502040204020203" pitchFamily="34" charset="0"/>
              </a:rPr>
              <a:t> Tên giao dịch của CA</a:t>
            </a:r>
          </a:p>
          <a:p>
            <a:pPr lvl="1" fontAlgn="auto">
              <a:spcAft>
                <a:spcPts val="0"/>
              </a:spcAft>
              <a:buClr>
                <a:srgbClr val="93A299"/>
              </a:buClr>
              <a:defRPr/>
            </a:pPr>
            <a:r>
              <a:rPr kumimoji="0" lang="en-US" sz="2000" b="0" i="0" u="none" strike="noStrike" kern="1200" cap="none" spc="0" normalizeH="0" baseline="0" noProof="0">
                <a:ln>
                  <a:noFill/>
                </a:ln>
                <a:solidFill>
                  <a:srgbClr val="000000"/>
                </a:solidFill>
                <a:effectLst/>
                <a:uLnTx/>
                <a:uFillTx/>
                <a:latin typeface="Lato" panose="020F0502020204030203" pitchFamily="34" charset="0"/>
                <a:cs typeface="Lao UI" panose="020B0502040204020203" pitchFamily="34" charset="0"/>
              </a:rPr>
              <a:t>DN:</a:t>
            </a:r>
            <a:r>
              <a:rPr kumimoji="0" lang="en-US" sz="2000" b="0" i="0" u="none" strike="noStrike" kern="1200" cap="none" spc="0" normalizeH="0" noProof="0">
                <a:ln>
                  <a:noFill/>
                </a:ln>
                <a:solidFill>
                  <a:srgbClr val="000000"/>
                </a:solidFill>
                <a:effectLst/>
                <a:uLnTx/>
                <a:uFillTx/>
                <a:latin typeface="Lato" panose="020F0502020204030203" pitchFamily="34" charset="0"/>
                <a:cs typeface="Lao UI" panose="020B0502040204020203" pitchFamily="34" charset="0"/>
              </a:rPr>
              <a:t> Tên định danh</a:t>
            </a:r>
          </a:p>
          <a:p>
            <a:pPr lvl="1" fontAlgn="auto">
              <a:spcAft>
                <a:spcPts val="0"/>
              </a:spcAft>
              <a:buClr>
                <a:srgbClr val="93A299"/>
              </a:buClr>
              <a:defRPr/>
            </a:pPr>
            <a:r>
              <a:rPr lang="en-US" baseline="0">
                <a:latin typeface="Lato" panose="020F0502020204030203" pitchFamily="34" charset="0"/>
                <a:cs typeface="Lao UI" panose="020B0502040204020203" pitchFamily="34" charset="0"/>
              </a:rPr>
              <a:t>O: Tên</a:t>
            </a:r>
            <a:r>
              <a:rPr lang="en-US">
                <a:latin typeface="Lato" panose="020F0502020204030203" pitchFamily="34" charset="0"/>
                <a:cs typeface="Lao UI" panose="020B0502040204020203" pitchFamily="34" charset="0"/>
              </a:rPr>
              <a:t> tổ chức phát hành</a:t>
            </a:r>
            <a:endParaRPr lang="en-US" baseline="0">
              <a:latin typeface="Lato" panose="020F0502020204030203" pitchFamily="34" charset="0"/>
              <a:cs typeface="Lao UI" panose="020B0502040204020203" pitchFamily="34" charset="0"/>
            </a:endParaRPr>
          </a:p>
          <a:p>
            <a:pPr lvl="1" fontAlgn="auto">
              <a:spcAft>
                <a:spcPts val="0"/>
              </a:spcAft>
              <a:buClr>
                <a:srgbClr val="93A299"/>
              </a:buClr>
              <a:defRPr/>
            </a:pPr>
            <a:r>
              <a:rPr kumimoji="0" lang="en-US" sz="2000" b="0" i="0" u="none" strike="noStrike" kern="1200" cap="none" spc="0" normalizeH="0" noProof="0">
                <a:ln>
                  <a:noFill/>
                </a:ln>
                <a:solidFill>
                  <a:srgbClr val="000000"/>
                </a:solidFill>
                <a:effectLst/>
                <a:uLnTx/>
                <a:uFillTx/>
                <a:latin typeface="Lato" panose="020F0502020204030203" pitchFamily="34" charset="0"/>
                <a:cs typeface="Lao UI" panose="020B0502040204020203" pitchFamily="34" charset="0"/>
              </a:rPr>
              <a:t>ST: Tên đơn vị hành chính trực thuộc trung ương</a:t>
            </a:r>
            <a:endParaRPr kumimoji="0" lang="en-US" sz="2000" b="0" i="0" u="none" strike="noStrike" kern="1200" cap="none" spc="0" normalizeH="0" baseline="0" noProof="0">
              <a:ln>
                <a:noFill/>
              </a:ln>
              <a:solidFill>
                <a:srgbClr val="000000"/>
              </a:solidFill>
              <a:effectLst/>
              <a:uLnTx/>
              <a:uFillTx/>
              <a:latin typeface="Lato" panose="020F0502020204030203" pitchFamily="34" charset="0"/>
              <a:cs typeface="Lao UI" panose="020B0502040204020203" pitchFamily="34" charset="0"/>
            </a:endParaRPr>
          </a:p>
          <a:p>
            <a:pPr lvl="0" fontAlgn="auto">
              <a:spcAft>
                <a:spcPts val="0"/>
              </a:spcAft>
              <a:buClr>
                <a:srgbClr val="93A299"/>
              </a:buClr>
              <a:defRPr/>
            </a:pPr>
            <a:r>
              <a:rPr lang="en-US">
                <a:latin typeface="Lato" panose="020F0502020204030203" pitchFamily="34" charset="0"/>
                <a:cs typeface="Lao UI" panose="020B0502040204020203" pitchFamily="34" charset="0"/>
              </a:rPr>
              <a:t>Validity: Thời gian hiệu lực của chứng chỉ số</a:t>
            </a:r>
          </a:p>
          <a:p>
            <a:pPr marL="582930" lvl="1" fontAlgn="auto">
              <a:spcAft>
                <a:spcPts val="0"/>
              </a:spcAft>
              <a:buClr>
                <a:srgbClr val="93A299"/>
              </a:buClr>
              <a:defRPr/>
            </a:pPr>
            <a:r>
              <a:rPr lang="en-US">
                <a:latin typeface="Lato" panose="020F0502020204030203" pitchFamily="34" charset="0"/>
                <a:cs typeface="Lao UI" panose="020B0502040204020203" pitchFamily="34" charset="0"/>
              </a:rPr>
              <a:t>Not Before: Ngày bắt đầu có hiệu lực</a:t>
            </a:r>
          </a:p>
          <a:p>
            <a:pPr marL="582930" lvl="1" fontAlgn="auto">
              <a:spcAft>
                <a:spcPts val="0"/>
              </a:spcAft>
              <a:buClr>
                <a:srgbClr val="93A299"/>
              </a:buClr>
              <a:defRPr/>
            </a:pPr>
            <a:r>
              <a:rPr lang="en-US">
                <a:latin typeface="Lato" panose="020F0502020204030203" pitchFamily="34" charset="0"/>
                <a:cs typeface="Lao UI" panose="020B0502040204020203" pitchFamily="34" charset="0"/>
              </a:rPr>
              <a:t>Not after: Ngày hết hiệu lực</a:t>
            </a:r>
          </a:p>
        </p:txBody>
      </p:sp>
    </p:spTree>
    <p:extLst>
      <p:ext uri="{BB962C8B-B14F-4D97-AF65-F5344CB8AC3E}">
        <p14:creationId xmlns:p14="http://schemas.microsoft.com/office/powerpoint/2010/main" val="199132912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Chứng chỉ số X.509(tiếp)</a:t>
            </a:r>
          </a:p>
        </p:txBody>
      </p:sp>
      <p:sp>
        <p:nvSpPr>
          <p:cNvPr id="3" name="Content Placeholder 2"/>
          <p:cNvSpPr>
            <a:spLocks noGrp="1"/>
          </p:cNvSpPr>
          <p:nvPr>
            <p:ph idx="1"/>
          </p:nvPr>
        </p:nvSpPr>
        <p:spPr/>
        <p:txBody>
          <a:bodyPr/>
          <a:lstStyle/>
          <a:p>
            <a:pPr marL="182880" lvl="0" indent="-182880" eaLnBrk="1" fontAlgn="auto" hangingPunct="1">
              <a:spcAft>
                <a:spcPts val="0"/>
              </a:spcAft>
              <a:buClr>
                <a:srgbClr val="93A299"/>
              </a:buClr>
              <a:buSzPct val="85000"/>
              <a:buFont typeface="Arial" pitchFamily="34" charset="0"/>
              <a:buChar char="•"/>
              <a:defRPr/>
            </a:pPr>
            <a:r>
              <a:rPr lang="en-US" sz="2400" kern="1200">
                <a:solidFill>
                  <a:srgbClr val="000000"/>
                </a:solidFill>
              </a:rPr>
              <a:t>Subject: Thông tin người được cấp chứng thư</a:t>
            </a:r>
          </a:p>
          <a:p>
            <a:pPr marL="582930" lvl="1" indent="-182880" eaLnBrk="1" fontAlgn="auto" hangingPunct="1">
              <a:spcAft>
                <a:spcPts val="0"/>
              </a:spcAft>
              <a:buClr>
                <a:srgbClr val="93A299"/>
              </a:buClr>
              <a:buSzPct val="85000"/>
              <a:buFont typeface="Arial" pitchFamily="34" charset="0"/>
              <a:buChar char="•"/>
              <a:defRPr/>
            </a:pPr>
            <a:r>
              <a:rPr lang="en-US" sz="2000" kern="1200">
                <a:solidFill>
                  <a:srgbClr val="000000"/>
                </a:solidFill>
              </a:rPr>
              <a:t>Các trường con tương tự thông tin tổ chức phát hành</a:t>
            </a:r>
          </a:p>
          <a:p>
            <a:pPr marL="182880" lvl="0" indent="-182880" eaLnBrk="1" fontAlgn="auto" hangingPunct="1">
              <a:spcAft>
                <a:spcPts val="0"/>
              </a:spcAft>
              <a:buClr>
                <a:srgbClr val="93A299"/>
              </a:buClr>
              <a:buSzPct val="85000"/>
              <a:buFont typeface="Arial" pitchFamily="34" charset="0"/>
              <a:buChar char="•"/>
              <a:defRPr/>
            </a:pPr>
            <a:r>
              <a:rPr lang="en-US" sz="2400" kern="1200">
                <a:solidFill>
                  <a:srgbClr val="000000"/>
                </a:solidFill>
              </a:rPr>
              <a:t>Subject’s Public Key Information: Thông tin khóa công khai</a:t>
            </a:r>
          </a:p>
          <a:p>
            <a:pPr marL="582930" lvl="1" indent="-182880" eaLnBrk="1" fontAlgn="auto" hangingPunct="1">
              <a:spcAft>
                <a:spcPts val="0"/>
              </a:spcAft>
              <a:buClr>
                <a:srgbClr val="93A299"/>
              </a:buClr>
              <a:buSzPct val="85000"/>
              <a:buFont typeface="Arial" pitchFamily="34" charset="0"/>
              <a:buChar char="•"/>
              <a:defRPr/>
            </a:pPr>
            <a:r>
              <a:rPr lang="en-US" sz="2000" kern="1200">
                <a:solidFill>
                  <a:srgbClr val="000000"/>
                </a:solidFill>
              </a:rPr>
              <a:t>Algorithm: Thuật toán tạo khóa</a:t>
            </a:r>
          </a:p>
          <a:p>
            <a:pPr marL="582930" lvl="1" indent="-182880" eaLnBrk="1" fontAlgn="auto" hangingPunct="1">
              <a:spcAft>
                <a:spcPts val="0"/>
              </a:spcAft>
              <a:buClr>
                <a:srgbClr val="93A299"/>
              </a:buClr>
              <a:buSzPct val="85000"/>
              <a:buFont typeface="Arial" pitchFamily="34" charset="0"/>
              <a:buChar char="•"/>
              <a:defRPr/>
            </a:pPr>
            <a:r>
              <a:rPr lang="en-US" sz="2000" kern="1200">
                <a:solidFill>
                  <a:srgbClr val="000000"/>
                </a:solidFill>
              </a:rPr>
              <a:t>Public Key: Giá trị khóa</a:t>
            </a:r>
          </a:p>
          <a:p>
            <a:pPr marL="182880" lvl="0" indent="-182880" eaLnBrk="1" fontAlgn="auto" hangingPunct="1">
              <a:spcAft>
                <a:spcPts val="0"/>
              </a:spcAft>
              <a:buClr>
                <a:srgbClr val="93A299"/>
              </a:buClr>
              <a:buSzPct val="85000"/>
              <a:buFont typeface="Arial" pitchFamily="34" charset="0"/>
              <a:buChar char="•"/>
              <a:defRPr/>
            </a:pPr>
            <a:r>
              <a:rPr lang="en-US" sz="2400" kern="1200">
                <a:solidFill>
                  <a:srgbClr val="000000"/>
                </a:solidFill>
              </a:rPr>
              <a:t>Signature: chữ ký số của cơ quan cấp chứng chỉ số</a:t>
            </a:r>
          </a:p>
          <a:p>
            <a:pPr marL="182880" lvl="0" indent="-182880" eaLnBrk="1" fontAlgn="auto" hangingPunct="1">
              <a:spcAft>
                <a:spcPts val="0"/>
              </a:spcAft>
              <a:buClr>
                <a:srgbClr val="93A299"/>
              </a:buClr>
              <a:buSzPct val="85000"/>
              <a:buFont typeface="Arial" pitchFamily="34" charset="0"/>
              <a:buChar char="•"/>
              <a:defRPr/>
            </a:pPr>
            <a:r>
              <a:rPr lang="en-US" sz="2400" kern="1200">
                <a:solidFill>
                  <a:srgbClr val="000000"/>
                </a:solidFill>
              </a:rPr>
              <a:t>Issuer UID: định danh của cơ quan cấp chứng chỉ số</a:t>
            </a:r>
          </a:p>
          <a:p>
            <a:pPr marL="182880" lvl="0" indent="-182880" eaLnBrk="1" fontAlgn="auto" hangingPunct="1">
              <a:spcAft>
                <a:spcPts val="0"/>
              </a:spcAft>
              <a:buClr>
                <a:srgbClr val="93A299"/>
              </a:buClr>
              <a:buSzPct val="85000"/>
              <a:buFont typeface="Arial" pitchFamily="34" charset="0"/>
              <a:buChar char="•"/>
              <a:defRPr/>
            </a:pPr>
            <a:r>
              <a:rPr lang="en-US" sz="2400" kern="1200">
                <a:solidFill>
                  <a:srgbClr val="000000"/>
                </a:solidFill>
              </a:rPr>
              <a:t>Subject UID: định danh của người được cấp chứng thư</a:t>
            </a:r>
          </a:p>
          <a:p>
            <a:pPr marL="182880" lvl="0" indent="-182880" eaLnBrk="1" fontAlgn="auto" hangingPunct="1">
              <a:spcAft>
                <a:spcPts val="0"/>
              </a:spcAft>
              <a:buClr>
                <a:srgbClr val="93A299"/>
              </a:buClr>
              <a:buSzPct val="85000"/>
              <a:buFont typeface="Arial" pitchFamily="34" charset="0"/>
              <a:buChar char="•"/>
              <a:defRPr/>
            </a:pPr>
            <a:r>
              <a:rPr lang="en-US" sz="2400" kern="1200">
                <a:solidFill>
                  <a:srgbClr val="000000"/>
                </a:solidFill>
              </a:rPr>
              <a:t>Extensions: Các trường mở rộng khác</a:t>
            </a:r>
          </a:p>
          <a:p>
            <a:pPr marL="182880" lvl="0" indent="-182880" eaLnBrk="1" fontAlgn="auto" hangingPunct="1">
              <a:spcAft>
                <a:spcPts val="0"/>
              </a:spcAft>
              <a:buClr>
                <a:srgbClr val="93A299"/>
              </a:buClr>
              <a:buSzPct val="85000"/>
              <a:buFont typeface="Arial" pitchFamily="34" charset="0"/>
              <a:buChar char="•"/>
              <a:defRPr/>
            </a:pPr>
            <a:endParaRPr lang="en-US" sz="2400" kern="1200">
              <a:solidFill>
                <a:srgbClr val="000000"/>
              </a:solidFill>
            </a:endParaRPr>
          </a:p>
          <a:p>
            <a:endParaRPr lang="en-US" sz="2400"/>
          </a:p>
        </p:txBody>
      </p:sp>
      <p:sp>
        <p:nvSpPr>
          <p:cNvPr id="4" name="Slide Number Placeholder 3"/>
          <p:cNvSpPr>
            <a:spLocks noGrp="1"/>
          </p:cNvSpPr>
          <p:nvPr>
            <p:ph type="sldNum" sz="quarter" idx="12"/>
          </p:nvPr>
        </p:nvSpPr>
        <p:spPr/>
        <p:txBody>
          <a:bodyPr/>
          <a:lstStyle/>
          <a:p>
            <a:fld id="{B6F15528-21DE-4FAA-801E-634DDDAF4B2B}" type="slidenum">
              <a:rPr lang="en-US" smtClean="0"/>
              <a:pPr/>
              <a:t>44</a:t>
            </a:fld>
            <a:endParaRPr lang="en-US"/>
          </a:p>
        </p:txBody>
      </p:sp>
    </p:spTree>
    <p:extLst>
      <p:ext uri="{BB962C8B-B14F-4D97-AF65-F5344CB8AC3E}">
        <p14:creationId xmlns:p14="http://schemas.microsoft.com/office/powerpoint/2010/main" val="74150305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Xác thực chứng chỉ số</a:t>
            </a:r>
          </a:p>
        </p:txBody>
      </p:sp>
      <p:sp>
        <p:nvSpPr>
          <p:cNvPr id="3" name="Content Placeholder 2"/>
          <p:cNvSpPr>
            <a:spLocks noGrp="1"/>
          </p:cNvSpPr>
          <p:nvPr>
            <p:ph idx="1"/>
          </p:nvPr>
        </p:nvSpPr>
        <p:spPr/>
        <p:txBody>
          <a:bodyPr/>
          <a:lstStyle/>
          <a:p>
            <a:pPr marL="0" indent="0">
              <a:lnSpc>
                <a:spcPct val="100000"/>
              </a:lnSpc>
              <a:buNone/>
            </a:pPr>
            <a:r>
              <a:rPr lang="en-US"/>
              <a:t>Chứng chỉ số cần được kiểm tra tính tin cậy:</a:t>
            </a:r>
          </a:p>
          <a:p>
            <a:pPr>
              <a:lnSpc>
                <a:spcPct val="100000"/>
              </a:lnSpc>
            </a:pPr>
            <a:r>
              <a:rPr lang="en-US"/>
              <a:t>Kiểm tra tên thực thể sử dụng có khớp với tên đăng ký trong chứng chỉ số</a:t>
            </a:r>
          </a:p>
          <a:p>
            <a:pPr>
              <a:lnSpc>
                <a:spcPct val="100000"/>
              </a:lnSpc>
            </a:pPr>
            <a:r>
              <a:rPr lang="en-US"/>
              <a:t>Kiểm tra hạn sử dụng của chứng chỉ số</a:t>
            </a:r>
          </a:p>
          <a:p>
            <a:pPr>
              <a:lnSpc>
                <a:spcPct val="100000"/>
              </a:lnSpc>
            </a:pPr>
            <a:r>
              <a:rPr lang="en-US"/>
              <a:t>Kiểm tra tính tin cậy của CA phát hành chứng chỉ số</a:t>
            </a:r>
          </a:p>
          <a:p>
            <a:pPr>
              <a:lnSpc>
                <a:spcPct val="100000"/>
              </a:lnSpc>
            </a:pPr>
            <a:r>
              <a:rPr lang="en-US"/>
              <a:t>Kiểm tra trạng thái thu hồi chứng chỉ số</a:t>
            </a:r>
          </a:p>
          <a:p>
            <a:pPr>
              <a:lnSpc>
                <a:spcPct val="100000"/>
              </a:lnSpc>
            </a:pPr>
            <a:r>
              <a:rPr lang="en-US"/>
              <a:t>Kiểm tra chữ ký trên chứng chỉ số để đảm bảo chứng thư không bị sửa đổi, làm giả</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45</a:t>
            </a:fld>
            <a:endParaRPr lang="en-US"/>
          </a:p>
        </p:txBody>
      </p:sp>
    </p:spTree>
    <p:extLst>
      <p:ext uri="{BB962C8B-B14F-4D97-AF65-F5344CB8AC3E}">
        <p14:creationId xmlns:p14="http://schemas.microsoft.com/office/powerpoint/2010/main" val="75846084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Thu hồi chứng chỉ số</a:t>
            </a:r>
          </a:p>
        </p:txBody>
      </p:sp>
      <p:sp>
        <p:nvSpPr>
          <p:cNvPr id="3" name="Content Placeholder 2"/>
          <p:cNvSpPr>
            <a:spLocks noGrp="1"/>
          </p:cNvSpPr>
          <p:nvPr>
            <p:ph idx="1"/>
          </p:nvPr>
        </p:nvSpPr>
        <p:spPr>
          <a:xfrm>
            <a:off x="457200" y="990600"/>
            <a:ext cx="8763000" cy="457200"/>
          </a:xfrm>
        </p:spPr>
        <p:txBody>
          <a:bodyPr>
            <a:normAutofit lnSpcReduction="10000"/>
          </a:bodyPr>
          <a:lstStyle/>
          <a:p>
            <a:r>
              <a:rPr lang="en-US"/>
              <a:t>Thực hiện khi khóa của người dùng mất an toàn</a:t>
            </a:r>
          </a:p>
        </p:txBody>
      </p:sp>
      <p:sp>
        <p:nvSpPr>
          <p:cNvPr id="13" name="Slide Number Placeholder 12"/>
          <p:cNvSpPr>
            <a:spLocks noGrp="1"/>
          </p:cNvSpPr>
          <p:nvPr>
            <p:ph type="sldNum" sz="quarter" idx="12"/>
          </p:nvPr>
        </p:nvSpPr>
        <p:spPr/>
        <p:txBody>
          <a:bodyPr/>
          <a:lstStyle/>
          <a:p>
            <a:fld id="{B6F15528-21DE-4FAA-801E-634DDDAF4B2B}" type="slidenum">
              <a:rPr lang="en-US" smtClean="0"/>
              <a:pPr/>
              <a:t>46</a:t>
            </a:fld>
            <a:endParaRPr lang="en-US"/>
          </a:p>
        </p:txBody>
      </p:sp>
      <p:grpSp>
        <p:nvGrpSpPr>
          <p:cNvPr id="4" name="Group 3"/>
          <p:cNvGrpSpPr/>
          <p:nvPr/>
        </p:nvGrpSpPr>
        <p:grpSpPr>
          <a:xfrm>
            <a:off x="752764" y="3288145"/>
            <a:ext cx="609600" cy="965200"/>
            <a:chOff x="5867400" y="2438400"/>
            <a:chExt cx="914400" cy="1447800"/>
          </a:xfrm>
        </p:grpSpPr>
        <p:sp>
          <p:nvSpPr>
            <p:cNvPr id="5" name="Trapezoid 4"/>
            <p:cNvSpPr/>
            <p:nvPr/>
          </p:nvSpPr>
          <p:spPr>
            <a:xfrm>
              <a:off x="5867400" y="2895600"/>
              <a:ext cx="914400" cy="990600"/>
            </a:xfrm>
            <a:prstGeom prst="trapezoid">
              <a:avLst>
                <a:gd name="adj" fmla="val 37121"/>
              </a:avLst>
            </a:prstGeom>
            <a:gradFill flip="none" rotWithShape="1">
              <a:gsLst>
                <a:gs pos="55000">
                  <a:srgbClr val="61CA90"/>
                </a:gs>
                <a:gs pos="22000">
                  <a:srgbClr val="00B050"/>
                </a:gs>
                <a:gs pos="100000">
                  <a:srgbClr val="3BFF94"/>
                </a:gs>
              </a:gsLst>
              <a:lin ang="162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000000"/>
                </a:solidFill>
              </a:endParaRPr>
            </a:p>
          </p:txBody>
        </p:sp>
        <p:sp>
          <p:nvSpPr>
            <p:cNvPr id="6" name="Oval 5"/>
            <p:cNvSpPr/>
            <p:nvPr/>
          </p:nvSpPr>
          <p:spPr>
            <a:xfrm>
              <a:off x="6057900" y="2438400"/>
              <a:ext cx="533400" cy="640080"/>
            </a:xfrm>
            <a:prstGeom prst="ellipse">
              <a:avLst/>
            </a:prstGeom>
            <a:gradFill flip="none" rotWithShape="1">
              <a:gsLst>
                <a:gs pos="55000">
                  <a:srgbClr val="61CA90"/>
                </a:gs>
                <a:gs pos="22000">
                  <a:srgbClr val="00B050"/>
                </a:gs>
                <a:gs pos="100000">
                  <a:srgbClr val="71FFB1"/>
                </a:gs>
              </a:gsLst>
              <a:lin ang="54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000000"/>
                </a:solidFill>
              </a:endParaRPr>
            </a:p>
          </p:txBody>
        </p:sp>
      </p:grpSp>
      <p:grpSp>
        <p:nvGrpSpPr>
          <p:cNvPr id="7" name="Group 6"/>
          <p:cNvGrpSpPr/>
          <p:nvPr/>
        </p:nvGrpSpPr>
        <p:grpSpPr>
          <a:xfrm>
            <a:off x="2667000" y="1701800"/>
            <a:ext cx="609600" cy="965200"/>
            <a:chOff x="5867400" y="2438400"/>
            <a:chExt cx="914400" cy="1447800"/>
          </a:xfrm>
        </p:grpSpPr>
        <p:sp>
          <p:nvSpPr>
            <p:cNvPr id="8" name="Trapezoid 7"/>
            <p:cNvSpPr/>
            <p:nvPr/>
          </p:nvSpPr>
          <p:spPr>
            <a:xfrm>
              <a:off x="5867400" y="2895600"/>
              <a:ext cx="914400" cy="990600"/>
            </a:xfrm>
            <a:prstGeom prst="trapezoid">
              <a:avLst>
                <a:gd name="adj" fmla="val 37121"/>
              </a:avLst>
            </a:prstGeom>
            <a:solidFill>
              <a:schemeClr val="accent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000000"/>
                </a:solidFill>
              </a:endParaRPr>
            </a:p>
          </p:txBody>
        </p:sp>
        <p:sp>
          <p:nvSpPr>
            <p:cNvPr id="9" name="Oval 8"/>
            <p:cNvSpPr/>
            <p:nvPr/>
          </p:nvSpPr>
          <p:spPr>
            <a:xfrm>
              <a:off x="6057900" y="2438400"/>
              <a:ext cx="533400" cy="640080"/>
            </a:xfrm>
            <a:prstGeom prst="ellipse">
              <a:avLst/>
            </a:prstGeom>
            <a:solidFill>
              <a:schemeClr val="accent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000000"/>
                </a:solidFill>
              </a:endParaRPr>
            </a:p>
          </p:txBody>
        </p:sp>
      </p:grpSp>
      <p:grpSp>
        <p:nvGrpSpPr>
          <p:cNvPr id="10" name="Group 9"/>
          <p:cNvGrpSpPr/>
          <p:nvPr/>
        </p:nvGrpSpPr>
        <p:grpSpPr>
          <a:xfrm>
            <a:off x="3950276" y="4796905"/>
            <a:ext cx="609600" cy="965200"/>
            <a:chOff x="5867400" y="2438400"/>
            <a:chExt cx="914400" cy="1447800"/>
          </a:xfrm>
          <a:solidFill>
            <a:srgbClr val="FFC000"/>
          </a:solidFill>
        </p:grpSpPr>
        <p:sp>
          <p:nvSpPr>
            <p:cNvPr id="11" name="Trapezoid 10"/>
            <p:cNvSpPr/>
            <p:nvPr/>
          </p:nvSpPr>
          <p:spPr>
            <a:xfrm>
              <a:off x="5867400" y="2895600"/>
              <a:ext cx="914400" cy="990600"/>
            </a:xfrm>
            <a:prstGeom prst="trapezoid">
              <a:avLst>
                <a:gd name="adj" fmla="val 37121"/>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000000"/>
                </a:solidFill>
              </a:endParaRPr>
            </a:p>
          </p:txBody>
        </p:sp>
        <p:sp>
          <p:nvSpPr>
            <p:cNvPr id="12" name="Oval 11"/>
            <p:cNvSpPr/>
            <p:nvPr/>
          </p:nvSpPr>
          <p:spPr>
            <a:xfrm>
              <a:off x="6057900" y="2438400"/>
              <a:ext cx="533400" cy="640080"/>
            </a:xfrm>
            <a:prstGeom prst="ellipse">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000000"/>
                </a:solidFill>
              </a:endParaRPr>
            </a:p>
          </p:txBody>
        </p:sp>
      </p:grpSp>
      <p:cxnSp>
        <p:nvCxnSpPr>
          <p:cNvPr id="14" name="Straight Arrow Connector 13"/>
          <p:cNvCxnSpPr/>
          <p:nvPr/>
        </p:nvCxnSpPr>
        <p:spPr>
          <a:xfrm flipV="1">
            <a:off x="1362364" y="2667000"/>
            <a:ext cx="1152236" cy="834505"/>
          </a:xfrm>
          <a:prstGeom prst="straightConnector1">
            <a:avLst/>
          </a:prstGeom>
          <a:ln w="38100">
            <a:solidFill>
              <a:srgbClr val="0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540327" y="2184737"/>
            <a:ext cx="1974273" cy="1015663"/>
          </a:xfrm>
          <a:prstGeom prst="rect">
            <a:avLst/>
          </a:prstGeom>
          <a:noFill/>
          <a:ln>
            <a:noFill/>
          </a:ln>
        </p:spPr>
        <p:txBody>
          <a:bodyPr wrap="square" rtlCol="0">
            <a:spAutoFit/>
          </a:bodyPr>
          <a:lstStyle/>
          <a:p>
            <a:r>
              <a:rPr lang="en-US" sz="2000">
                <a:solidFill>
                  <a:srgbClr val="000000"/>
                </a:solidFill>
              </a:rPr>
              <a:t>Yêu cầu thu hồi</a:t>
            </a:r>
          </a:p>
          <a:p>
            <a:r>
              <a:rPr lang="en-US" sz="2000">
                <a:solidFill>
                  <a:srgbClr val="000000"/>
                </a:solidFill>
              </a:rPr>
              <a:t>chứng chỉ số ID=1234</a:t>
            </a:r>
          </a:p>
        </p:txBody>
      </p:sp>
      <p:sp>
        <p:nvSpPr>
          <p:cNvPr id="16" name="TextBox 15"/>
          <p:cNvSpPr txBox="1"/>
          <p:nvPr/>
        </p:nvSpPr>
        <p:spPr>
          <a:xfrm>
            <a:off x="3786909" y="1701800"/>
            <a:ext cx="2994891" cy="1015663"/>
          </a:xfrm>
          <a:prstGeom prst="rect">
            <a:avLst/>
          </a:prstGeom>
          <a:noFill/>
          <a:ln>
            <a:solidFill>
              <a:srgbClr val="C00000"/>
            </a:solidFill>
          </a:ln>
        </p:spPr>
        <p:txBody>
          <a:bodyPr wrap="square" rtlCol="0">
            <a:spAutoFit/>
          </a:bodyPr>
          <a:lstStyle/>
          <a:p>
            <a:r>
              <a:rPr lang="en-US" sz="2000">
                <a:solidFill>
                  <a:srgbClr val="000000"/>
                </a:solidFill>
              </a:rPr>
              <a:t>Công bố:</a:t>
            </a:r>
          </a:p>
          <a:p>
            <a:r>
              <a:rPr lang="en-US" sz="2000">
                <a:solidFill>
                  <a:srgbClr val="000000"/>
                </a:solidFill>
              </a:rPr>
              <a:t>chứng chỉ số ID = 1234</a:t>
            </a:r>
          </a:p>
          <a:p>
            <a:r>
              <a:rPr lang="en-US" sz="2000">
                <a:solidFill>
                  <a:srgbClr val="000000"/>
                </a:solidFill>
              </a:rPr>
              <a:t>Tình trạng: Đã thu hồi</a:t>
            </a:r>
          </a:p>
        </p:txBody>
      </p:sp>
      <p:sp>
        <p:nvSpPr>
          <p:cNvPr id="17" name="TextBox 16"/>
          <p:cNvSpPr txBox="1"/>
          <p:nvPr/>
        </p:nvSpPr>
        <p:spPr>
          <a:xfrm>
            <a:off x="7010400" y="1703772"/>
            <a:ext cx="1828800" cy="1015663"/>
          </a:xfrm>
          <a:prstGeom prst="rect">
            <a:avLst/>
          </a:prstGeom>
          <a:noFill/>
        </p:spPr>
        <p:txBody>
          <a:bodyPr wrap="square" rtlCol="0">
            <a:spAutoFit/>
          </a:bodyPr>
          <a:lstStyle/>
          <a:p>
            <a:r>
              <a:rPr lang="en-US" sz="2000">
                <a:solidFill>
                  <a:srgbClr val="000000"/>
                </a:solidFill>
              </a:rPr>
              <a:t>Thông tin công bố được ký bởi CA</a:t>
            </a:r>
          </a:p>
        </p:txBody>
      </p:sp>
      <p:cxnSp>
        <p:nvCxnSpPr>
          <p:cNvPr id="18" name="Straight Arrow Connector 17"/>
          <p:cNvCxnSpPr/>
          <p:nvPr/>
        </p:nvCxnSpPr>
        <p:spPr>
          <a:xfrm>
            <a:off x="3149600" y="2819400"/>
            <a:ext cx="1105476" cy="1752600"/>
          </a:xfrm>
          <a:prstGeom prst="straightConnector1">
            <a:avLst/>
          </a:prstGeom>
          <a:ln w="38100">
            <a:solidFill>
              <a:srgbClr val="0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4343400" y="3181290"/>
            <a:ext cx="3097646" cy="1631216"/>
          </a:xfrm>
          <a:prstGeom prst="rect">
            <a:avLst/>
          </a:prstGeom>
          <a:noFill/>
        </p:spPr>
        <p:txBody>
          <a:bodyPr wrap="square" rtlCol="0">
            <a:spAutoFit/>
          </a:bodyPr>
          <a:lstStyle/>
          <a:p>
            <a:r>
              <a:rPr lang="en-US" sz="2000">
                <a:solidFill>
                  <a:srgbClr val="000000"/>
                </a:solidFill>
              </a:rPr>
              <a:t>Kiểm tra thông tin tình trạng chứng chỉ số: 2 phương pháp</a:t>
            </a:r>
          </a:p>
          <a:p>
            <a:pPr marL="342900" indent="-342900">
              <a:buFontTx/>
              <a:buChar char="-"/>
            </a:pPr>
            <a:r>
              <a:rPr lang="en-US" sz="2000">
                <a:solidFill>
                  <a:srgbClr val="000000"/>
                </a:solidFill>
              </a:rPr>
              <a:t>CRLs</a:t>
            </a:r>
          </a:p>
          <a:p>
            <a:pPr marL="342900" indent="-342900">
              <a:buFontTx/>
              <a:buChar char="-"/>
            </a:pPr>
            <a:r>
              <a:rPr lang="en-US" sz="2000">
                <a:solidFill>
                  <a:srgbClr val="000000"/>
                </a:solidFill>
              </a:rPr>
              <a:t>OCSP</a:t>
            </a:r>
          </a:p>
        </p:txBody>
      </p:sp>
      <p:sp>
        <p:nvSpPr>
          <p:cNvPr id="25" name="TextBox 24"/>
          <p:cNvSpPr txBox="1"/>
          <p:nvPr/>
        </p:nvSpPr>
        <p:spPr>
          <a:xfrm>
            <a:off x="697346" y="4378036"/>
            <a:ext cx="1076036" cy="461665"/>
          </a:xfrm>
          <a:prstGeom prst="rect">
            <a:avLst/>
          </a:prstGeom>
          <a:noFill/>
        </p:spPr>
        <p:txBody>
          <a:bodyPr wrap="square" rtlCol="0">
            <a:spAutoFit/>
          </a:bodyPr>
          <a:lstStyle/>
          <a:p>
            <a:r>
              <a:rPr lang="en-US" sz="2400" b="1">
                <a:solidFill>
                  <a:srgbClr val="000000"/>
                </a:solidFill>
              </a:rPr>
              <a:t>Alice</a:t>
            </a:r>
            <a:endParaRPr lang="en-US" b="1">
              <a:solidFill>
                <a:srgbClr val="000000"/>
              </a:solidFill>
            </a:endParaRPr>
          </a:p>
        </p:txBody>
      </p:sp>
      <p:sp>
        <p:nvSpPr>
          <p:cNvPr id="26" name="TextBox 25"/>
          <p:cNvSpPr txBox="1"/>
          <p:nvPr/>
        </p:nvSpPr>
        <p:spPr>
          <a:xfrm>
            <a:off x="3733800" y="5786735"/>
            <a:ext cx="1076036" cy="461665"/>
          </a:xfrm>
          <a:prstGeom prst="rect">
            <a:avLst/>
          </a:prstGeom>
          <a:noFill/>
        </p:spPr>
        <p:txBody>
          <a:bodyPr wrap="square" rtlCol="0">
            <a:spAutoFit/>
          </a:bodyPr>
          <a:lstStyle/>
          <a:p>
            <a:pPr algn="ctr"/>
            <a:r>
              <a:rPr lang="en-US" sz="2400" b="1">
                <a:solidFill>
                  <a:srgbClr val="000000"/>
                </a:solidFill>
              </a:rPr>
              <a:t>Bob</a:t>
            </a:r>
            <a:endParaRPr lang="en-US" b="1">
              <a:solidFill>
                <a:srgbClr val="000000"/>
              </a:solidFill>
            </a:endParaRPr>
          </a:p>
        </p:txBody>
      </p:sp>
      <p:sp>
        <p:nvSpPr>
          <p:cNvPr id="27" name="TextBox 26"/>
          <p:cNvSpPr txBox="1"/>
          <p:nvPr/>
        </p:nvSpPr>
        <p:spPr>
          <a:xfrm>
            <a:off x="1895764" y="1595735"/>
            <a:ext cx="1076036" cy="461665"/>
          </a:xfrm>
          <a:prstGeom prst="rect">
            <a:avLst/>
          </a:prstGeom>
          <a:noFill/>
        </p:spPr>
        <p:txBody>
          <a:bodyPr wrap="square" rtlCol="0">
            <a:spAutoFit/>
          </a:bodyPr>
          <a:lstStyle/>
          <a:p>
            <a:pPr algn="ctr"/>
            <a:r>
              <a:rPr lang="en-US" sz="2400" b="1">
                <a:solidFill>
                  <a:srgbClr val="000000"/>
                </a:solidFill>
              </a:rPr>
              <a:t>PKI</a:t>
            </a:r>
            <a:endParaRPr lang="en-US" b="1">
              <a:solidFill>
                <a:srgbClr val="000000"/>
              </a:solidFill>
            </a:endParaRPr>
          </a:p>
        </p:txBody>
      </p:sp>
    </p:spTree>
    <p:extLst>
      <p:ext uri="{BB962C8B-B14F-4D97-AF65-F5344CB8AC3E}">
        <p14:creationId xmlns:p14="http://schemas.microsoft.com/office/powerpoint/2010/main" val="2444202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par>
                                <p:cTn id="8" presetID="22" presetClass="entr" presetSubtype="4"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wipe(down)">
                                      <p:cBhvr>
                                        <p:cTn id="10" dur="5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1000"/>
                                        <p:tgtEl>
                                          <p:spTgt spid="16"/>
                                        </p:tgtEl>
                                      </p:cBhvr>
                                    </p:animEffect>
                                    <p:anim calcmode="lin" valueType="num">
                                      <p:cBhvr>
                                        <p:cTn id="16" dur="1000" fill="hold"/>
                                        <p:tgtEl>
                                          <p:spTgt spid="16"/>
                                        </p:tgtEl>
                                        <p:attrNameLst>
                                          <p:attrName>ppt_x</p:attrName>
                                        </p:attrNameLst>
                                      </p:cBhvr>
                                      <p:tavLst>
                                        <p:tav tm="0">
                                          <p:val>
                                            <p:strVal val="#ppt_x"/>
                                          </p:val>
                                        </p:tav>
                                        <p:tav tm="100000">
                                          <p:val>
                                            <p:strVal val="#ppt_x"/>
                                          </p:val>
                                        </p:tav>
                                      </p:tavLst>
                                    </p:anim>
                                    <p:anim calcmode="lin" valueType="num">
                                      <p:cBhvr>
                                        <p:cTn id="17"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wipe(down)">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up)">
                                      <p:cBhvr>
                                        <p:cTn id="27" dur="500"/>
                                        <p:tgtEl>
                                          <p:spTgt spid="18"/>
                                        </p:tgtEl>
                                      </p:cBhvr>
                                    </p:animEffect>
                                  </p:childTnLst>
                                </p:cTn>
                              </p:par>
                              <p:par>
                                <p:cTn id="28" presetID="22" presetClass="entr" presetSubtype="1" fill="hold" grpId="0" nodeType="withEffect">
                                  <p:stCondLst>
                                    <p:cond delay="0"/>
                                  </p:stCondLst>
                                  <p:childTnLst>
                                    <p:set>
                                      <p:cBhvr>
                                        <p:cTn id="29" dur="1" fill="hold">
                                          <p:stCondLst>
                                            <p:cond delay="0"/>
                                          </p:stCondLst>
                                        </p:cTn>
                                        <p:tgtEl>
                                          <p:spTgt spid="23"/>
                                        </p:tgtEl>
                                        <p:attrNameLst>
                                          <p:attrName>style.visibility</p:attrName>
                                        </p:attrNameLst>
                                      </p:cBhvr>
                                      <p:to>
                                        <p:strVal val="visible"/>
                                      </p:to>
                                    </p:set>
                                    <p:animEffect transition="in" filter="wipe(up)">
                                      <p:cBhvr>
                                        <p:cTn id="30"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animBg="1"/>
      <p:bldP spid="17" grpId="0"/>
      <p:bldP spid="23"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CRLs</a:t>
            </a:r>
          </a:p>
        </p:txBody>
      </p:sp>
      <p:sp>
        <p:nvSpPr>
          <p:cNvPr id="3" name="Content Placeholder 2"/>
          <p:cNvSpPr>
            <a:spLocks noGrp="1"/>
          </p:cNvSpPr>
          <p:nvPr>
            <p:ph idx="1"/>
          </p:nvPr>
        </p:nvSpPr>
        <p:spPr>
          <a:xfrm>
            <a:off x="457200" y="1001594"/>
            <a:ext cx="8763000" cy="968514"/>
          </a:xfrm>
        </p:spPr>
        <p:txBody>
          <a:bodyPr/>
          <a:lstStyle/>
          <a:p>
            <a:r>
              <a:rPr lang="en-US"/>
              <a:t>PKI công bố danh sách chứng chỉ số bị thu hồi. Danh sách này được ký bởi CA</a:t>
            </a:r>
          </a:p>
        </p:txBody>
      </p:sp>
      <p:sp>
        <p:nvSpPr>
          <p:cNvPr id="13" name="Slide Number Placeholder 12"/>
          <p:cNvSpPr>
            <a:spLocks noGrp="1"/>
          </p:cNvSpPr>
          <p:nvPr>
            <p:ph type="sldNum" sz="quarter" idx="12"/>
          </p:nvPr>
        </p:nvSpPr>
        <p:spPr/>
        <p:txBody>
          <a:bodyPr/>
          <a:lstStyle/>
          <a:p>
            <a:fld id="{B6F15528-21DE-4FAA-801E-634DDDAF4B2B}" type="slidenum">
              <a:rPr lang="en-US" smtClean="0"/>
              <a:pPr/>
              <a:t>47</a:t>
            </a:fld>
            <a:endParaRPr lang="en-US"/>
          </a:p>
        </p:txBody>
      </p:sp>
      <p:grpSp>
        <p:nvGrpSpPr>
          <p:cNvPr id="4" name="Group 3"/>
          <p:cNvGrpSpPr/>
          <p:nvPr/>
        </p:nvGrpSpPr>
        <p:grpSpPr>
          <a:xfrm>
            <a:off x="914400" y="2280920"/>
            <a:ext cx="609600" cy="965200"/>
            <a:chOff x="5867400" y="2438400"/>
            <a:chExt cx="914400" cy="1447800"/>
          </a:xfrm>
        </p:grpSpPr>
        <p:sp>
          <p:nvSpPr>
            <p:cNvPr id="5" name="Trapezoid 4"/>
            <p:cNvSpPr/>
            <p:nvPr/>
          </p:nvSpPr>
          <p:spPr>
            <a:xfrm>
              <a:off x="5867400" y="2895600"/>
              <a:ext cx="914400" cy="990600"/>
            </a:xfrm>
            <a:prstGeom prst="trapezoid">
              <a:avLst>
                <a:gd name="adj" fmla="val 37121"/>
              </a:avLst>
            </a:prstGeom>
            <a:solidFill>
              <a:schemeClr val="accent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000000"/>
                </a:solidFill>
              </a:endParaRPr>
            </a:p>
          </p:txBody>
        </p:sp>
        <p:sp>
          <p:nvSpPr>
            <p:cNvPr id="6" name="Oval 5"/>
            <p:cNvSpPr/>
            <p:nvPr/>
          </p:nvSpPr>
          <p:spPr>
            <a:xfrm>
              <a:off x="6057900" y="2438400"/>
              <a:ext cx="533400" cy="640080"/>
            </a:xfrm>
            <a:prstGeom prst="ellipse">
              <a:avLst/>
            </a:prstGeom>
            <a:solidFill>
              <a:schemeClr val="accent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000000"/>
                </a:solidFill>
              </a:endParaRPr>
            </a:p>
          </p:txBody>
        </p:sp>
      </p:grpSp>
      <p:grpSp>
        <p:nvGrpSpPr>
          <p:cNvPr id="7" name="Group 6"/>
          <p:cNvGrpSpPr/>
          <p:nvPr/>
        </p:nvGrpSpPr>
        <p:grpSpPr>
          <a:xfrm>
            <a:off x="2968912" y="5074920"/>
            <a:ext cx="609600" cy="965200"/>
            <a:chOff x="5867400" y="2438400"/>
            <a:chExt cx="914400" cy="1447800"/>
          </a:xfrm>
          <a:solidFill>
            <a:srgbClr val="FFC000"/>
          </a:solidFill>
        </p:grpSpPr>
        <p:sp>
          <p:nvSpPr>
            <p:cNvPr id="8" name="Trapezoid 7"/>
            <p:cNvSpPr/>
            <p:nvPr/>
          </p:nvSpPr>
          <p:spPr>
            <a:xfrm>
              <a:off x="5867400" y="2895600"/>
              <a:ext cx="914400" cy="990600"/>
            </a:xfrm>
            <a:prstGeom prst="trapezoid">
              <a:avLst>
                <a:gd name="adj" fmla="val 37121"/>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000000"/>
                </a:solidFill>
              </a:endParaRPr>
            </a:p>
          </p:txBody>
        </p:sp>
        <p:sp>
          <p:nvSpPr>
            <p:cNvPr id="9" name="Oval 8"/>
            <p:cNvSpPr/>
            <p:nvPr/>
          </p:nvSpPr>
          <p:spPr>
            <a:xfrm>
              <a:off x="6057900" y="2438400"/>
              <a:ext cx="533400" cy="640080"/>
            </a:xfrm>
            <a:prstGeom prst="ellipse">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000000"/>
                </a:solidFill>
              </a:endParaRPr>
            </a:p>
          </p:txBody>
        </p:sp>
      </p:grpSp>
      <p:sp>
        <p:nvSpPr>
          <p:cNvPr id="10" name="TextBox 9"/>
          <p:cNvSpPr txBox="1"/>
          <p:nvPr/>
        </p:nvSpPr>
        <p:spPr>
          <a:xfrm>
            <a:off x="219364" y="2174855"/>
            <a:ext cx="1076036" cy="461665"/>
          </a:xfrm>
          <a:prstGeom prst="rect">
            <a:avLst/>
          </a:prstGeom>
          <a:noFill/>
        </p:spPr>
        <p:txBody>
          <a:bodyPr wrap="square" rtlCol="0">
            <a:spAutoFit/>
          </a:bodyPr>
          <a:lstStyle/>
          <a:p>
            <a:pPr algn="ctr"/>
            <a:r>
              <a:rPr lang="en-US" sz="2400" b="1">
                <a:solidFill>
                  <a:srgbClr val="000000"/>
                </a:solidFill>
              </a:rPr>
              <a:t>PKI</a:t>
            </a:r>
            <a:endParaRPr lang="en-US" b="1">
              <a:solidFill>
                <a:srgbClr val="000000"/>
              </a:solidFill>
            </a:endParaRPr>
          </a:p>
        </p:txBody>
      </p:sp>
      <p:graphicFrame>
        <p:nvGraphicFramePr>
          <p:cNvPr id="11" name="Table 10"/>
          <p:cNvGraphicFramePr>
            <a:graphicFrameLocks noGrp="1"/>
          </p:cNvGraphicFramePr>
          <p:nvPr>
            <p:extLst>
              <p:ext uri="{D42A27DB-BD31-4B8C-83A1-F6EECF244321}">
                <p14:modId xmlns:p14="http://schemas.microsoft.com/office/powerpoint/2010/main" val="4187153752"/>
              </p:ext>
            </p:extLst>
          </p:nvPr>
        </p:nvGraphicFramePr>
        <p:xfrm>
          <a:off x="1752600" y="2057400"/>
          <a:ext cx="609600" cy="141732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20000"/>
                    </a:ext>
                  </a:extLst>
                </a:gridCol>
              </a:tblGrid>
              <a:tr h="177165">
                <a:tc>
                  <a:txBody>
                    <a:bodyPr/>
                    <a:lstStyle/>
                    <a:p>
                      <a:endParaRPr lang="en-US" sz="200"/>
                    </a:p>
                  </a:txBody>
                  <a:tcPr>
                    <a:solidFill>
                      <a:srgbClr val="FF0000"/>
                    </a:solidFill>
                  </a:tcPr>
                </a:tc>
                <a:extLst>
                  <a:ext uri="{0D108BD9-81ED-4DB2-BD59-A6C34878D82A}">
                    <a16:rowId xmlns:a16="http://schemas.microsoft.com/office/drawing/2014/main" val="10000"/>
                  </a:ext>
                </a:extLst>
              </a:tr>
              <a:tr h="177165">
                <a:tc>
                  <a:txBody>
                    <a:bodyPr/>
                    <a:lstStyle/>
                    <a:p>
                      <a:endParaRPr lang="en-US" sz="200"/>
                    </a:p>
                  </a:txBody>
                  <a:tcPr>
                    <a:solidFill>
                      <a:srgbClr val="FF0000"/>
                    </a:solidFill>
                  </a:tcPr>
                </a:tc>
                <a:extLst>
                  <a:ext uri="{0D108BD9-81ED-4DB2-BD59-A6C34878D82A}">
                    <a16:rowId xmlns:a16="http://schemas.microsoft.com/office/drawing/2014/main" val="10001"/>
                  </a:ext>
                </a:extLst>
              </a:tr>
              <a:tr h="177165">
                <a:tc>
                  <a:txBody>
                    <a:bodyPr/>
                    <a:lstStyle/>
                    <a:p>
                      <a:endParaRPr lang="en-US" sz="200"/>
                    </a:p>
                  </a:txBody>
                  <a:tcPr>
                    <a:solidFill>
                      <a:srgbClr val="FF0000"/>
                    </a:solidFill>
                  </a:tcPr>
                </a:tc>
                <a:extLst>
                  <a:ext uri="{0D108BD9-81ED-4DB2-BD59-A6C34878D82A}">
                    <a16:rowId xmlns:a16="http://schemas.microsoft.com/office/drawing/2014/main" val="10002"/>
                  </a:ext>
                </a:extLst>
              </a:tr>
              <a:tr h="177165">
                <a:tc>
                  <a:txBody>
                    <a:bodyPr/>
                    <a:lstStyle/>
                    <a:p>
                      <a:endParaRPr lang="en-US" sz="200"/>
                    </a:p>
                  </a:txBody>
                  <a:tcPr>
                    <a:solidFill>
                      <a:srgbClr val="FF0000"/>
                    </a:solidFill>
                  </a:tcPr>
                </a:tc>
                <a:extLst>
                  <a:ext uri="{0D108BD9-81ED-4DB2-BD59-A6C34878D82A}">
                    <a16:rowId xmlns:a16="http://schemas.microsoft.com/office/drawing/2014/main" val="10003"/>
                  </a:ext>
                </a:extLst>
              </a:tr>
              <a:tr h="177165">
                <a:tc>
                  <a:txBody>
                    <a:bodyPr/>
                    <a:lstStyle/>
                    <a:p>
                      <a:endParaRPr lang="en-US" sz="200"/>
                    </a:p>
                  </a:txBody>
                  <a:tcPr>
                    <a:solidFill>
                      <a:srgbClr val="FF0000"/>
                    </a:solidFill>
                  </a:tcPr>
                </a:tc>
                <a:extLst>
                  <a:ext uri="{0D108BD9-81ED-4DB2-BD59-A6C34878D82A}">
                    <a16:rowId xmlns:a16="http://schemas.microsoft.com/office/drawing/2014/main" val="10004"/>
                  </a:ext>
                </a:extLst>
              </a:tr>
              <a:tr h="177165">
                <a:tc>
                  <a:txBody>
                    <a:bodyPr/>
                    <a:lstStyle/>
                    <a:p>
                      <a:endParaRPr lang="en-US" sz="200"/>
                    </a:p>
                  </a:txBody>
                  <a:tcPr>
                    <a:solidFill>
                      <a:srgbClr val="FF0000"/>
                    </a:solidFill>
                  </a:tcPr>
                </a:tc>
                <a:extLst>
                  <a:ext uri="{0D108BD9-81ED-4DB2-BD59-A6C34878D82A}">
                    <a16:rowId xmlns:a16="http://schemas.microsoft.com/office/drawing/2014/main" val="10005"/>
                  </a:ext>
                </a:extLst>
              </a:tr>
              <a:tr h="177165">
                <a:tc>
                  <a:txBody>
                    <a:bodyPr/>
                    <a:lstStyle/>
                    <a:p>
                      <a:endParaRPr lang="en-US" sz="200"/>
                    </a:p>
                  </a:txBody>
                  <a:tcPr>
                    <a:solidFill>
                      <a:srgbClr val="FF0000"/>
                    </a:solidFill>
                  </a:tcPr>
                </a:tc>
                <a:extLst>
                  <a:ext uri="{0D108BD9-81ED-4DB2-BD59-A6C34878D82A}">
                    <a16:rowId xmlns:a16="http://schemas.microsoft.com/office/drawing/2014/main" val="10006"/>
                  </a:ext>
                </a:extLst>
              </a:tr>
              <a:tr h="177165">
                <a:tc>
                  <a:txBody>
                    <a:bodyPr/>
                    <a:lstStyle/>
                    <a:p>
                      <a:endParaRPr lang="en-US" sz="200"/>
                    </a:p>
                  </a:txBody>
                  <a:tcPr>
                    <a:solidFill>
                      <a:srgbClr val="FF0000"/>
                    </a:solidFill>
                  </a:tcPr>
                </a:tc>
                <a:extLst>
                  <a:ext uri="{0D108BD9-81ED-4DB2-BD59-A6C34878D82A}">
                    <a16:rowId xmlns:a16="http://schemas.microsoft.com/office/drawing/2014/main" val="10007"/>
                  </a:ext>
                </a:extLst>
              </a:tr>
            </a:tbl>
          </a:graphicData>
        </a:graphic>
      </p:graphicFrame>
      <p:sp>
        <p:nvSpPr>
          <p:cNvPr id="12" name="TextBox 11"/>
          <p:cNvSpPr txBox="1"/>
          <p:nvPr/>
        </p:nvSpPr>
        <p:spPr>
          <a:xfrm>
            <a:off x="2895600" y="2157234"/>
            <a:ext cx="2994891" cy="707886"/>
          </a:xfrm>
          <a:prstGeom prst="rect">
            <a:avLst/>
          </a:prstGeom>
          <a:noFill/>
          <a:ln>
            <a:solidFill>
              <a:srgbClr val="C00000"/>
            </a:solidFill>
          </a:ln>
        </p:spPr>
        <p:txBody>
          <a:bodyPr wrap="square" rtlCol="0">
            <a:spAutoFit/>
          </a:bodyPr>
          <a:lstStyle/>
          <a:p>
            <a:r>
              <a:rPr lang="en-US" sz="2000">
                <a:solidFill>
                  <a:srgbClr val="000000"/>
                </a:solidFill>
              </a:rPr>
              <a:t>chứng chỉ số ID = 1234</a:t>
            </a:r>
          </a:p>
          <a:p>
            <a:r>
              <a:rPr lang="en-US" sz="2000">
                <a:solidFill>
                  <a:srgbClr val="000000"/>
                </a:solidFill>
              </a:rPr>
              <a:t>Tình trạng: Đã thu hồi</a:t>
            </a:r>
          </a:p>
        </p:txBody>
      </p:sp>
      <p:cxnSp>
        <p:nvCxnSpPr>
          <p:cNvPr id="14" name="Straight Arrow Connector 13"/>
          <p:cNvCxnSpPr/>
          <p:nvPr/>
        </p:nvCxnSpPr>
        <p:spPr>
          <a:xfrm flipH="1">
            <a:off x="2362200" y="2280920"/>
            <a:ext cx="457200" cy="0"/>
          </a:xfrm>
          <a:prstGeom prst="straightConnector1">
            <a:avLst/>
          </a:prstGeom>
          <a:ln w="57150">
            <a:solidFill>
              <a:srgbClr val="0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971964" y="5578455"/>
            <a:ext cx="1076036" cy="461665"/>
          </a:xfrm>
          <a:prstGeom prst="rect">
            <a:avLst/>
          </a:prstGeom>
          <a:noFill/>
        </p:spPr>
        <p:txBody>
          <a:bodyPr wrap="square" rtlCol="0">
            <a:spAutoFit/>
          </a:bodyPr>
          <a:lstStyle/>
          <a:p>
            <a:pPr algn="ctr"/>
            <a:r>
              <a:rPr lang="en-US" sz="2400" b="1">
                <a:solidFill>
                  <a:srgbClr val="000000"/>
                </a:solidFill>
              </a:rPr>
              <a:t>Bob</a:t>
            </a:r>
            <a:endParaRPr lang="en-US" b="1">
              <a:solidFill>
                <a:srgbClr val="000000"/>
              </a:solidFill>
            </a:endParaRPr>
          </a:p>
        </p:txBody>
      </p:sp>
      <p:cxnSp>
        <p:nvCxnSpPr>
          <p:cNvPr id="16" name="Straight Arrow Connector 15"/>
          <p:cNvCxnSpPr/>
          <p:nvPr/>
        </p:nvCxnSpPr>
        <p:spPr>
          <a:xfrm>
            <a:off x="2057400" y="3627120"/>
            <a:ext cx="911512" cy="1447800"/>
          </a:xfrm>
          <a:prstGeom prst="straightConnector1">
            <a:avLst/>
          </a:prstGeom>
          <a:ln w="57150">
            <a:solidFill>
              <a:srgbClr val="0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2514600" y="3851255"/>
            <a:ext cx="2743200" cy="461665"/>
          </a:xfrm>
          <a:prstGeom prst="rect">
            <a:avLst/>
          </a:prstGeom>
          <a:noFill/>
        </p:spPr>
        <p:txBody>
          <a:bodyPr wrap="square" rtlCol="0">
            <a:spAutoFit/>
          </a:bodyPr>
          <a:lstStyle/>
          <a:p>
            <a:r>
              <a:rPr lang="en-US" sz="2400">
                <a:solidFill>
                  <a:srgbClr val="000000"/>
                </a:solidFill>
              </a:rPr>
              <a:t>Download CRLs</a:t>
            </a:r>
          </a:p>
        </p:txBody>
      </p:sp>
      <p:sp>
        <p:nvSpPr>
          <p:cNvPr id="20" name="TextBox 19"/>
          <p:cNvSpPr txBox="1"/>
          <p:nvPr/>
        </p:nvSpPr>
        <p:spPr>
          <a:xfrm>
            <a:off x="4393045" y="4788991"/>
            <a:ext cx="4217555" cy="1200329"/>
          </a:xfrm>
          <a:prstGeom prst="rect">
            <a:avLst/>
          </a:prstGeom>
          <a:noFill/>
        </p:spPr>
        <p:txBody>
          <a:bodyPr wrap="square" rtlCol="0">
            <a:spAutoFit/>
          </a:bodyPr>
          <a:lstStyle/>
          <a:p>
            <a:r>
              <a:rPr lang="en-US" sz="2400">
                <a:solidFill>
                  <a:srgbClr val="000000"/>
                </a:solidFill>
              </a:rPr>
              <a:t>Hạn chế:</a:t>
            </a:r>
          </a:p>
          <a:p>
            <a:pPr marL="457200" indent="-457200">
              <a:buFontTx/>
              <a:buChar char="-"/>
            </a:pPr>
            <a:r>
              <a:rPr lang="en-US" sz="2400">
                <a:solidFill>
                  <a:srgbClr val="000000"/>
                </a:solidFill>
              </a:rPr>
              <a:t>Kích thước CRLs lớn</a:t>
            </a:r>
          </a:p>
          <a:p>
            <a:pPr marL="457200" indent="-457200">
              <a:buFontTx/>
              <a:buChar char="-"/>
            </a:pPr>
            <a:r>
              <a:rPr lang="en-US" sz="2400">
                <a:solidFill>
                  <a:srgbClr val="000000"/>
                </a:solidFill>
              </a:rPr>
              <a:t>Không cập nhập liên tục</a:t>
            </a:r>
          </a:p>
        </p:txBody>
      </p:sp>
    </p:spTree>
    <p:extLst>
      <p:ext uri="{BB962C8B-B14F-4D97-AF65-F5344CB8AC3E}">
        <p14:creationId xmlns:p14="http://schemas.microsoft.com/office/powerpoint/2010/main" val="1141358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500" fill="hold"/>
                                        <p:tgtEl>
                                          <p:spTgt spid="14"/>
                                        </p:tgtEl>
                                        <p:attrNameLst>
                                          <p:attrName>ppt_x</p:attrName>
                                        </p:attrNameLst>
                                      </p:cBhvr>
                                      <p:tavLst>
                                        <p:tav tm="0">
                                          <p:val>
                                            <p:strVal val="#ppt_x"/>
                                          </p:val>
                                        </p:tav>
                                        <p:tav tm="100000">
                                          <p:val>
                                            <p:strVal val="#ppt_x"/>
                                          </p:val>
                                        </p:tav>
                                      </p:tavLst>
                                    </p:anim>
                                    <p:anim calcmode="lin" valueType="num">
                                      <p:cBhvr additive="base">
                                        <p:cTn id="1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wipe(up)">
                                      <p:cBhvr>
                                        <p:cTn id="21" dur="500"/>
                                        <p:tgtEl>
                                          <p:spTgt spid="19"/>
                                        </p:tgtEl>
                                      </p:cBhvr>
                                    </p:animEffect>
                                  </p:childTnLst>
                                </p:cTn>
                              </p:par>
                              <p:par>
                                <p:cTn id="22" presetID="22" presetClass="entr" presetSubtype="1" fill="hold" nodeType="with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wipe(up)">
                                      <p:cBhvr>
                                        <p:cTn id="24" dur="500"/>
                                        <p:tgtEl>
                                          <p:spTgt spid="16"/>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9" grpId="0"/>
      <p:bldP spid="20"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OCSP</a:t>
            </a:r>
          </a:p>
        </p:txBody>
      </p:sp>
      <p:sp>
        <p:nvSpPr>
          <p:cNvPr id="3" name="Content Placeholder 2"/>
          <p:cNvSpPr>
            <a:spLocks noGrp="1"/>
          </p:cNvSpPr>
          <p:nvPr>
            <p:ph idx="1"/>
          </p:nvPr>
        </p:nvSpPr>
        <p:spPr>
          <a:xfrm>
            <a:off x="457200" y="1060510"/>
            <a:ext cx="8534400" cy="1225490"/>
          </a:xfrm>
        </p:spPr>
        <p:txBody>
          <a:bodyPr/>
          <a:lstStyle/>
          <a:p>
            <a:r>
              <a:rPr lang="en-US"/>
              <a:t>Dịch vụ kiểm tra trạng thái chứng chỉ số trực tuyến(Online Certificate Status Protocol)</a:t>
            </a:r>
          </a:p>
        </p:txBody>
      </p:sp>
      <p:sp>
        <p:nvSpPr>
          <p:cNvPr id="13" name="Slide Number Placeholder 12"/>
          <p:cNvSpPr>
            <a:spLocks noGrp="1"/>
          </p:cNvSpPr>
          <p:nvPr>
            <p:ph type="sldNum" sz="quarter" idx="12"/>
          </p:nvPr>
        </p:nvSpPr>
        <p:spPr/>
        <p:txBody>
          <a:bodyPr/>
          <a:lstStyle/>
          <a:p>
            <a:fld id="{B6F15528-21DE-4FAA-801E-634DDDAF4B2B}" type="slidenum">
              <a:rPr lang="en-US" smtClean="0"/>
              <a:pPr/>
              <a:t>48</a:t>
            </a:fld>
            <a:endParaRPr lang="en-US"/>
          </a:p>
        </p:txBody>
      </p:sp>
      <p:grpSp>
        <p:nvGrpSpPr>
          <p:cNvPr id="4" name="Group 3"/>
          <p:cNvGrpSpPr/>
          <p:nvPr/>
        </p:nvGrpSpPr>
        <p:grpSpPr>
          <a:xfrm>
            <a:off x="7315200" y="3200400"/>
            <a:ext cx="609600" cy="965200"/>
            <a:chOff x="5867400" y="2438400"/>
            <a:chExt cx="914400" cy="1447800"/>
          </a:xfrm>
        </p:grpSpPr>
        <p:sp>
          <p:nvSpPr>
            <p:cNvPr id="5" name="Trapezoid 4"/>
            <p:cNvSpPr/>
            <p:nvPr/>
          </p:nvSpPr>
          <p:spPr>
            <a:xfrm>
              <a:off x="5867400" y="2895600"/>
              <a:ext cx="914400" cy="990600"/>
            </a:xfrm>
            <a:prstGeom prst="trapezoid">
              <a:avLst>
                <a:gd name="adj" fmla="val 37121"/>
              </a:avLst>
            </a:prstGeom>
            <a:solidFill>
              <a:schemeClr val="accent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000000"/>
                </a:solidFill>
                <a:latin typeface="Lato" panose="020F0502020204030203" pitchFamily="34" charset="0"/>
              </a:endParaRPr>
            </a:p>
          </p:txBody>
        </p:sp>
        <p:sp>
          <p:nvSpPr>
            <p:cNvPr id="6" name="Oval 5"/>
            <p:cNvSpPr/>
            <p:nvPr/>
          </p:nvSpPr>
          <p:spPr>
            <a:xfrm>
              <a:off x="6057900" y="2438400"/>
              <a:ext cx="533400" cy="640080"/>
            </a:xfrm>
            <a:prstGeom prst="ellipse">
              <a:avLst/>
            </a:prstGeom>
            <a:solidFill>
              <a:schemeClr val="accent2"/>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000000"/>
                </a:solidFill>
                <a:latin typeface="Lato" panose="020F0502020204030203" pitchFamily="34" charset="0"/>
              </a:endParaRPr>
            </a:p>
          </p:txBody>
        </p:sp>
      </p:grpSp>
      <p:sp>
        <p:nvSpPr>
          <p:cNvPr id="7" name="TextBox 6"/>
          <p:cNvSpPr txBox="1"/>
          <p:nvPr/>
        </p:nvSpPr>
        <p:spPr>
          <a:xfrm>
            <a:off x="7848600" y="3200400"/>
            <a:ext cx="1076036" cy="461665"/>
          </a:xfrm>
          <a:prstGeom prst="rect">
            <a:avLst/>
          </a:prstGeom>
          <a:noFill/>
        </p:spPr>
        <p:txBody>
          <a:bodyPr wrap="square" rtlCol="0">
            <a:spAutoFit/>
          </a:bodyPr>
          <a:lstStyle/>
          <a:p>
            <a:pPr algn="ctr"/>
            <a:r>
              <a:rPr lang="en-US" sz="2400" b="1">
                <a:solidFill>
                  <a:srgbClr val="000000"/>
                </a:solidFill>
                <a:latin typeface="Lato" panose="020F0502020204030203" pitchFamily="34" charset="0"/>
              </a:rPr>
              <a:t>PKI</a:t>
            </a:r>
            <a:endParaRPr lang="en-US" b="1">
              <a:solidFill>
                <a:srgbClr val="000000"/>
              </a:solidFill>
              <a:latin typeface="Lato" panose="020F0502020204030203" pitchFamily="34" charset="0"/>
            </a:endParaRPr>
          </a:p>
        </p:txBody>
      </p:sp>
      <p:grpSp>
        <p:nvGrpSpPr>
          <p:cNvPr id="8" name="Group 7"/>
          <p:cNvGrpSpPr/>
          <p:nvPr/>
        </p:nvGrpSpPr>
        <p:grpSpPr>
          <a:xfrm>
            <a:off x="914400" y="3250586"/>
            <a:ext cx="609600" cy="965200"/>
            <a:chOff x="5867400" y="2438400"/>
            <a:chExt cx="914400" cy="1447800"/>
          </a:xfrm>
          <a:solidFill>
            <a:srgbClr val="FFC000"/>
          </a:solidFill>
        </p:grpSpPr>
        <p:sp>
          <p:nvSpPr>
            <p:cNvPr id="9" name="Trapezoid 8"/>
            <p:cNvSpPr/>
            <p:nvPr/>
          </p:nvSpPr>
          <p:spPr>
            <a:xfrm>
              <a:off x="5867400" y="2895600"/>
              <a:ext cx="914400" cy="990600"/>
            </a:xfrm>
            <a:prstGeom prst="trapezoid">
              <a:avLst>
                <a:gd name="adj" fmla="val 37121"/>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000000"/>
                </a:solidFill>
                <a:latin typeface="Lato" panose="020F0502020204030203" pitchFamily="34" charset="0"/>
              </a:endParaRPr>
            </a:p>
          </p:txBody>
        </p:sp>
        <p:sp>
          <p:nvSpPr>
            <p:cNvPr id="10" name="Oval 9"/>
            <p:cNvSpPr/>
            <p:nvPr/>
          </p:nvSpPr>
          <p:spPr>
            <a:xfrm>
              <a:off x="6057900" y="2438400"/>
              <a:ext cx="533400" cy="640080"/>
            </a:xfrm>
            <a:prstGeom prst="ellipse">
              <a:avLst/>
            </a:prstGeom>
            <a:grp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rgbClr val="000000"/>
                </a:solidFill>
                <a:latin typeface="Lato" panose="020F0502020204030203" pitchFamily="34" charset="0"/>
              </a:endParaRPr>
            </a:p>
          </p:txBody>
        </p:sp>
      </p:grpSp>
      <p:sp>
        <p:nvSpPr>
          <p:cNvPr id="11" name="TextBox 10"/>
          <p:cNvSpPr txBox="1"/>
          <p:nvPr/>
        </p:nvSpPr>
        <p:spPr>
          <a:xfrm>
            <a:off x="66964" y="3296306"/>
            <a:ext cx="1076036" cy="461665"/>
          </a:xfrm>
          <a:prstGeom prst="rect">
            <a:avLst/>
          </a:prstGeom>
          <a:noFill/>
        </p:spPr>
        <p:txBody>
          <a:bodyPr wrap="square" rtlCol="0">
            <a:spAutoFit/>
          </a:bodyPr>
          <a:lstStyle/>
          <a:p>
            <a:pPr algn="ctr"/>
            <a:r>
              <a:rPr lang="en-US" sz="2400" b="1">
                <a:solidFill>
                  <a:srgbClr val="000000"/>
                </a:solidFill>
                <a:latin typeface="Lato" panose="020F0502020204030203" pitchFamily="34" charset="0"/>
              </a:rPr>
              <a:t>Bob</a:t>
            </a:r>
            <a:endParaRPr lang="en-US" b="1">
              <a:solidFill>
                <a:srgbClr val="000000"/>
              </a:solidFill>
              <a:latin typeface="Lato" panose="020F0502020204030203" pitchFamily="34" charset="0"/>
            </a:endParaRPr>
          </a:p>
        </p:txBody>
      </p:sp>
      <p:cxnSp>
        <p:nvCxnSpPr>
          <p:cNvPr id="12" name="Straight Arrow Connector 11"/>
          <p:cNvCxnSpPr/>
          <p:nvPr/>
        </p:nvCxnSpPr>
        <p:spPr>
          <a:xfrm>
            <a:off x="1752600" y="2971800"/>
            <a:ext cx="5105400" cy="0"/>
          </a:xfrm>
          <a:prstGeom prst="straightConnector1">
            <a:avLst/>
          </a:prstGeom>
          <a:ln w="38100">
            <a:solidFill>
              <a:srgbClr val="0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397000" y="2514600"/>
            <a:ext cx="6223000" cy="400110"/>
          </a:xfrm>
          <a:prstGeom prst="rect">
            <a:avLst/>
          </a:prstGeom>
          <a:noFill/>
        </p:spPr>
        <p:txBody>
          <a:bodyPr wrap="square" rtlCol="0">
            <a:spAutoFit/>
          </a:bodyPr>
          <a:lstStyle/>
          <a:p>
            <a:r>
              <a:rPr lang="en-US" sz="2000">
                <a:solidFill>
                  <a:srgbClr val="000000"/>
                </a:solidFill>
                <a:latin typeface="Lato" panose="020F0502020204030203" pitchFamily="34" charset="0"/>
              </a:rPr>
              <a:t>Hãy cho biết tình trạng của chứng chỉ số ID = 1234</a:t>
            </a:r>
          </a:p>
        </p:txBody>
      </p:sp>
      <p:cxnSp>
        <p:nvCxnSpPr>
          <p:cNvPr id="16" name="Straight Arrow Connector 15"/>
          <p:cNvCxnSpPr/>
          <p:nvPr/>
        </p:nvCxnSpPr>
        <p:spPr>
          <a:xfrm>
            <a:off x="1752600" y="3581400"/>
            <a:ext cx="5105400" cy="0"/>
          </a:xfrm>
          <a:prstGeom prst="straightConnector1">
            <a:avLst/>
          </a:prstGeom>
          <a:ln w="38100">
            <a:solidFill>
              <a:srgbClr val="0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209800" y="3124200"/>
            <a:ext cx="4622800" cy="400110"/>
          </a:xfrm>
          <a:prstGeom prst="rect">
            <a:avLst/>
          </a:prstGeom>
          <a:noFill/>
        </p:spPr>
        <p:txBody>
          <a:bodyPr wrap="square" rtlCol="0">
            <a:spAutoFit/>
          </a:bodyPr>
          <a:lstStyle/>
          <a:p>
            <a:r>
              <a:rPr lang="en-US" sz="2000">
                <a:solidFill>
                  <a:srgbClr val="000000"/>
                </a:solidFill>
                <a:latin typeface="Lato" panose="020F0502020204030203" pitchFamily="34" charset="0"/>
              </a:rPr>
              <a:t>chứng chỉ số ID = 1234 đã bị thu hồi</a:t>
            </a:r>
          </a:p>
        </p:txBody>
      </p:sp>
      <p:cxnSp>
        <p:nvCxnSpPr>
          <p:cNvPr id="18" name="Straight Arrow Connector 17"/>
          <p:cNvCxnSpPr/>
          <p:nvPr/>
        </p:nvCxnSpPr>
        <p:spPr>
          <a:xfrm>
            <a:off x="1828800" y="4191000"/>
            <a:ext cx="5105400" cy="0"/>
          </a:xfrm>
          <a:prstGeom prst="straightConnector1">
            <a:avLst/>
          </a:prstGeom>
          <a:ln w="38100">
            <a:solidFill>
              <a:srgbClr val="0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1524000" y="3733800"/>
            <a:ext cx="6223000" cy="400110"/>
          </a:xfrm>
          <a:prstGeom prst="rect">
            <a:avLst/>
          </a:prstGeom>
          <a:noFill/>
        </p:spPr>
        <p:txBody>
          <a:bodyPr wrap="square" rtlCol="0">
            <a:spAutoFit/>
          </a:bodyPr>
          <a:lstStyle/>
          <a:p>
            <a:r>
              <a:rPr lang="en-US" sz="2000">
                <a:solidFill>
                  <a:srgbClr val="000000"/>
                </a:solidFill>
                <a:latin typeface="Lato" panose="020F0502020204030203" pitchFamily="34" charset="0"/>
              </a:rPr>
              <a:t>Hãy cho biết tình trạng của chứng chỉ số ID = 5678</a:t>
            </a:r>
          </a:p>
        </p:txBody>
      </p:sp>
      <p:cxnSp>
        <p:nvCxnSpPr>
          <p:cNvPr id="20" name="Straight Arrow Connector 19"/>
          <p:cNvCxnSpPr/>
          <p:nvPr/>
        </p:nvCxnSpPr>
        <p:spPr>
          <a:xfrm>
            <a:off x="1828800" y="4876800"/>
            <a:ext cx="5105400" cy="0"/>
          </a:xfrm>
          <a:prstGeom prst="straightConnector1">
            <a:avLst/>
          </a:prstGeom>
          <a:ln w="38100">
            <a:solidFill>
              <a:srgbClr val="0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1981200" y="4419600"/>
            <a:ext cx="4622800" cy="400110"/>
          </a:xfrm>
          <a:prstGeom prst="rect">
            <a:avLst/>
          </a:prstGeom>
          <a:noFill/>
        </p:spPr>
        <p:txBody>
          <a:bodyPr wrap="square" rtlCol="0">
            <a:spAutoFit/>
          </a:bodyPr>
          <a:lstStyle/>
          <a:p>
            <a:r>
              <a:rPr lang="en-US" sz="2000">
                <a:solidFill>
                  <a:srgbClr val="000000"/>
                </a:solidFill>
                <a:latin typeface="Lato" panose="020F0502020204030203" pitchFamily="34" charset="0"/>
              </a:rPr>
              <a:t>chứng chỉ số ID = 5678 còn giá trị</a:t>
            </a:r>
          </a:p>
        </p:txBody>
      </p:sp>
      <p:sp>
        <p:nvSpPr>
          <p:cNvPr id="22" name="TextBox 21"/>
          <p:cNvSpPr txBox="1"/>
          <p:nvPr/>
        </p:nvSpPr>
        <p:spPr>
          <a:xfrm>
            <a:off x="1676400" y="5619690"/>
            <a:ext cx="5943600" cy="461665"/>
          </a:xfrm>
          <a:prstGeom prst="rect">
            <a:avLst/>
          </a:prstGeom>
          <a:noFill/>
        </p:spPr>
        <p:txBody>
          <a:bodyPr wrap="square" rtlCol="0">
            <a:spAutoFit/>
          </a:bodyPr>
          <a:lstStyle/>
          <a:p>
            <a:r>
              <a:rPr lang="en-US" sz="2400">
                <a:solidFill>
                  <a:srgbClr val="000000"/>
                </a:solidFill>
                <a:latin typeface="Lato" panose="020F0502020204030203" pitchFamily="34" charset="0"/>
              </a:rPr>
              <a:t>Thông điệp trả lời từ PKI được ký bởi CA</a:t>
            </a:r>
          </a:p>
        </p:txBody>
      </p:sp>
    </p:spTree>
    <p:extLst>
      <p:ext uri="{BB962C8B-B14F-4D97-AF65-F5344CB8AC3E}">
        <p14:creationId xmlns:p14="http://schemas.microsoft.com/office/powerpoint/2010/main" val="2109726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wipe(left)">
                                      <p:cBhvr>
                                        <p:cTn id="10" dur="500"/>
                                        <p:tgtEl>
                                          <p:spTgt spid="15"/>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2"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right)">
                                      <p:cBhvr>
                                        <p:cTn id="15" dur="500"/>
                                        <p:tgtEl>
                                          <p:spTgt spid="16"/>
                                        </p:tgtEl>
                                      </p:cBhvr>
                                    </p:animEffect>
                                  </p:childTnLst>
                                </p:cTn>
                              </p:par>
                              <p:par>
                                <p:cTn id="16" presetID="22" presetClass="entr" presetSubtype="2" fill="hold" grpId="0"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wipe(right)">
                                      <p:cBhvr>
                                        <p:cTn id="18" dur="500"/>
                                        <p:tgtEl>
                                          <p:spTgt spid="17"/>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wipe(left)">
                                      <p:cBhvr>
                                        <p:cTn id="23" dur="500"/>
                                        <p:tgtEl>
                                          <p:spTgt spid="18"/>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wipe(left)">
                                      <p:cBhvr>
                                        <p:cTn id="26" dur="500"/>
                                        <p:tgtEl>
                                          <p:spTgt spid="19"/>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2" fill="hold" nodeType="click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wipe(right)">
                                      <p:cBhvr>
                                        <p:cTn id="31" dur="500"/>
                                        <p:tgtEl>
                                          <p:spTgt spid="20"/>
                                        </p:tgtEl>
                                      </p:cBhvr>
                                    </p:animEffect>
                                  </p:childTnLst>
                                </p:cTn>
                              </p:par>
                              <p:par>
                                <p:cTn id="32" presetID="22" presetClass="entr" presetSubtype="2" fill="hold" grpId="0" nodeType="with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wipe(right)">
                                      <p:cBhvr>
                                        <p:cTn id="34" dur="500"/>
                                        <p:tgtEl>
                                          <p:spTgt spid="21"/>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7" grpId="0"/>
      <p:bldP spid="19" grpId="0"/>
      <p:bldP spid="21" grpId="0"/>
      <p:bldP spid="22"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Kiến trúc PKI</a:t>
            </a:r>
          </a:p>
        </p:txBody>
      </p:sp>
      <p:sp>
        <p:nvSpPr>
          <p:cNvPr id="3" name="Content Placeholder 2"/>
          <p:cNvSpPr>
            <a:spLocks noGrp="1"/>
          </p:cNvSpPr>
          <p:nvPr>
            <p:ph idx="1"/>
          </p:nvPr>
        </p:nvSpPr>
        <p:spPr/>
        <p:txBody>
          <a:bodyPr/>
          <a:lstStyle/>
          <a:p>
            <a:r>
              <a:rPr lang="en-US"/>
              <a:t>Kiến trúc PKI rất đa dạng, tương ứng theo mô hình hoạt động của mỗi tổ chức</a:t>
            </a:r>
          </a:p>
          <a:p>
            <a:r>
              <a:rPr lang="en-US"/>
              <a:t>Các kiến trúc PKI sau được phân loại dựa trên số lượng CA, tổ chức và mối quan hệ giữa chúng:</a:t>
            </a:r>
          </a:p>
          <a:p>
            <a:pPr lvl="1"/>
            <a:r>
              <a:rPr lang="en-US"/>
              <a:t>Kiến trúc đơn CA (Single CA)</a:t>
            </a:r>
          </a:p>
          <a:p>
            <a:pPr lvl="1"/>
            <a:r>
              <a:rPr lang="en-US"/>
              <a:t>Kiến trúc PKI xí nghiệp (Enterprise PKI)</a:t>
            </a:r>
          </a:p>
          <a:p>
            <a:pPr lvl="1"/>
            <a:r>
              <a:rPr lang="en-US"/>
              <a:t>Kiến trúc PKI lai (Hybrid PKI)</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49</a:t>
            </a:fld>
            <a:endParaRPr lang="en-US"/>
          </a:p>
        </p:txBody>
      </p:sp>
    </p:spTree>
    <p:extLst>
      <p:ext uri="{BB962C8B-B14F-4D97-AF65-F5344CB8AC3E}">
        <p14:creationId xmlns:p14="http://schemas.microsoft.com/office/powerpoint/2010/main" val="30686750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Các đặc tính của giao thức mật mã</a:t>
            </a:r>
          </a:p>
        </p:txBody>
      </p:sp>
      <p:sp>
        <p:nvSpPr>
          <p:cNvPr id="3" name="Content Placeholder 2"/>
          <p:cNvSpPr>
            <a:spLocks noGrp="1"/>
          </p:cNvSpPr>
          <p:nvPr>
            <p:ph idx="1"/>
          </p:nvPr>
        </p:nvSpPr>
        <p:spPr>
          <a:xfrm>
            <a:off x="457200" y="1066800"/>
            <a:ext cx="8229600" cy="5029200"/>
          </a:xfrm>
        </p:spPr>
        <p:txBody>
          <a:bodyPr/>
          <a:lstStyle/>
          <a:p>
            <a:r>
              <a:rPr lang="en-GB"/>
              <a:t>Đặc tính của giao thức truyền thông:</a:t>
            </a:r>
          </a:p>
          <a:p>
            <a:pPr lvl="1"/>
            <a:r>
              <a:rPr lang="en-GB"/>
              <a:t>Các bên tham gia phải hiểu về các bước thực hiện giao thức</a:t>
            </a:r>
          </a:p>
          <a:p>
            <a:pPr lvl="1"/>
            <a:r>
              <a:rPr lang="en-GB"/>
              <a:t>Các bên phải đồng ý tuân thủ chặt chẽ các bước thực hiện</a:t>
            </a:r>
          </a:p>
          <a:p>
            <a:pPr lvl="1"/>
            <a:r>
              <a:rPr lang="en-GB"/>
              <a:t>Không có sự nhập nhằng trong giao thức</a:t>
            </a:r>
          </a:p>
          <a:p>
            <a:pPr lvl="1"/>
            <a:r>
              <a:rPr lang="en-GB"/>
              <a:t>Giao thức phải định nghĩa đầy đủ hành động cho mọi tình huống có thể</a:t>
            </a:r>
          </a:p>
          <a:p>
            <a:r>
              <a:rPr lang="en-GB" b="1" i="1"/>
              <a:t>Đặc tính riêng cho giao thức mật mã: Không bên nào thu được nhiều lợi ích hơn so với thiết kế của giao thức</a:t>
            </a:r>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135430694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Kiến trúc đơn CA</a:t>
            </a:r>
          </a:p>
        </p:txBody>
      </p:sp>
      <p:sp>
        <p:nvSpPr>
          <p:cNvPr id="3" name="Content Placeholder 2"/>
          <p:cNvSpPr>
            <a:spLocks noGrp="1"/>
          </p:cNvSpPr>
          <p:nvPr>
            <p:ph idx="1"/>
          </p:nvPr>
        </p:nvSpPr>
        <p:spPr>
          <a:xfrm>
            <a:off x="228600" y="1066800"/>
            <a:ext cx="5791200" cy="5410200"/>
          </a:xfrm>
        </p:spPr>
        <p:txBody>
          <a:bodyPr/>
          <a:lstStyle/>
          <a:p>
            <a:r>
              <a:rPr lang="en-US" sz="2400"/>
              <a:t>Chỉ sử dụng 1 CA trong hệ thống PKI</a:t>
            </a:r>
          </a:p>
          <a:p>
            <a:r>
              <a:rPr lang="en-US" sz="2400"/>
              <a:t>Đơn giản, phù hợp với hệ thống nhỏ</a:t>
            </a:r>
          </a:p>
          <a:p>
            <a:r>
              <a:rPr lang="en-US" sz="2400"/>
              <a:t>Không có khả năng mở rộng</a:t>
            </a:r>
          </a:p>
          <a:p>
            <a:r>
              <a:rPr lang="en-US" sz="2400"/>
              <a:t>Mô hình danh sách tin cậy: 2 thực thể sử dụng chứng chỉ số được phát hành bởi 2 CA khác nhau</a:t>
            </a:r>
          </a:p>
          <a:p>
            <a:pPr lvl="1"/>
            <a:r>
              <a:rPr lang="en-US" sz="2000"/>
              <a:t>Mỗi CA có danh sách các CA mà nó tin cậy</a:t>
            </a:r>
          </a:p>
          <a:p>
            <a:pPr lvl="1"/>
            <a:r>
              <a:rPr lang="en-US" sz="2000"/>
              <a:t>Mỗi CA phải nằm trong danh sách tin cậy của CA còn lại</a:t>
            </a:r>
          </a:p>
          <a:p>
            <a:pPr lvl="1"/>
            <a:r>
              <a:rPr lang="en-US" sz="2000"/>
              <a:t>Hạn chế: Luôn đòi hỏi phải đồng bộ. Ví dụ: 1 CA ngừng hoạt động</a:t>
            </a:r>
          </a:p>
          <a:p>
            <a:endParaRPr lang="en-US" sz="2400"/>
          </a:p>
        </p:txBody>
      </p:sp>
      <p:sp>
        <p:nvSpPr>
          <p:cNvPr id="4" name="Slide Number Placeholder 3"/>
          <p:cNvSpPr>
            <a:spLocks noGrp="1"/>
          </p:cNvSpPr>
          <p:nvPr>
            <p:ph type="sldNum" sz="quarter" idx="12"/>
          </p:nvPr>
        </p:nvSpPr>
        <p:spPr/>
        <p:txBody>
          <a:bodyPr/>
          <a:lstStyle/>
          <a:p>
            <a:fld id="{B6F15528-21DE-4FAA-801E-634DDDAF4B2B}" type="slidenum">
              <a:rPr lang="en-US" smtClean="0"/>
              <a:pPr/>
              <a:t>50</a:t>
            </a:fld>
            <a:endParaRPr lang="en-US"/>
          </a:p>
        </p:txBody>
      </p:sp>
      <p:pic>
        <p:nvPicPr>
          <p:cNvPr id="102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96575" y="3505080"/>
            <a:ext cx="2926708" cy="21543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02392" y="1037897"/>
            <a:ext cx="2905125" cy="2066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6229173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Kiến trúc PKI phân cấp</a:t>
            </a:r>
          </a:p>
        </p:txBody>
      </p:sp>
      <p:sp>
        <p:nvSpPr>
          <p:cNvPr id="3" name="Content Placeholder 2"/>
          <p:cNvSpPr>
            <a:spLocks noGrp="1"/>
          </p:cNvSpPr>
          <p:nvPr>
            <p:ph idx="1"/>
          </p:nvPr>
        </p:nvSpPr>
        <p:spPr>
          <a:xfrm>
            <a:off x="457200" y="4191000"/>
            <a:ext cx="8534400" cy="2286000"/>
          </a:xfrm>
        </p:spPr>
        <p:txBody>
          <a:bodyPr/>
          <a:lstStyle/>
          <a:p>
            <a:r>
              <a:rPr lang="en-US" sz="2400"/>
              <a:t>Mỗi CA chứng thực cho tất cả các CA cấp dưới của nó</a:t>
            </a:r>
          </a:p>
          <a:p>
            <a:r>
              <a:rPr lang="en-US" sz="2400"/>
              <a:t>Dễ dàng mở rộng</a:t>
            </a:r>
          </a:p>
          <a:p>
            <a:r>
              <a:rPr lang="en-US" sz="2400"/>
              <a:t>Yêu cầu: Root CA cần được giữ an toàn tuyệt đối(thông thường Root CA luôn nằm ở phân vùng mạng offline)</a:t>
            </a:r>
          </a:p>
        </p:txBody>
      </p:sp>
      <p:sp>
        <p:nvSpPr>
          <p:cNvPr id="4" name="Slide Number Placeholder 3"/>
          <p:cNvSpPr>
            <a:spLocks noGrp="1"/>
          </p:cNvSpPr>
          <p:nvPr>
            <p:ph type="sldNum" sz="quarter" idx="12"/>
          </p:nvPr>
        </p:nvSpPr>
        <p:spPr/>
        <p:txBody>
          <a:bodyPr/>
          <a:lstStyle/>
          <a:p>
            <a:fld id="{B6F15528-21DE-4FAA-801E-634DDDAF4B2B}" type="slidenum">
              <a:rPr lang="en-US" smtClean="0"/>
              <a:pPr/>
              <a:t>51</a:t>
            </a:fld>
            <a:endParaRPr lang="en-US"/>
          </a:p>
        </p:txBody>
      </p:sp>
      <p:pic>
        <p:nvPicPr>
          <p:cNvPr id="2052" name="Picture 4" descr="Fig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9250" y="1200150"/>
            <a:ext cx="5391150" cy="2838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57147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458200" cy="609600"/>
          </a:xfrm>
        </p:spPr>
        <p:txBody>
          <a:bodyPr/>
          <a:lstStyle/>
          <a:p>
            <a:r>
              <a:rPr lang="en-US" sz="2800"/>
              <a:t>Chứng chỉ số trong kiến trúc PKI phân cấp</a:t>
            </a:r>
          </a:p>
        </p:txBody>
      </p:sp>
      <p:sp>
        <p:nvSpPr>
          <p:cNvPr id="3" name="Slide Number Placeholder 2"/>
          <p:cNvSpPr>
            <a:spLocks noGrp="1"/>
          </p:cNvSpPr>
          <p:nvPr>
            <p:ph type="sldNum" sz="quarter" idx="12"/>
          </p:nvPr>
        </p:nvSpPr>
        <p:spPr/>
        <p:txBody>
          <a:bodyPr/>
          <a:lstStyle/>
          <a:p>
            <a:fld id="{B6F15528-21DE-4FAA-801E-634DDDAF4B2B}" type="slidenum">
              <a:rPr lang="en-US" smtClean="0"/>
              <a:pPr/>
              <a:t>52</a:t>
            </a:fld>
            <a:endParaRPr lang="en-US"/>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3962" y="854984"/>
            <a:ext cx="6924675" cy="5391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7628124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Chuỗi xác thực</a:t>
            </a:r>
          </a:p>
        </p:txBody>
      </p:sp>
      <p:sp>
        <p:nvSpPr>
          <p:cNvPr id="3" name="Content Placeholder 2"/>
          <p:cNvSpPr>
            <a:spLocks noGrp="1"/>
          </p:cNvSpPr>
          <p:nvPr>
            <p:ph idx="1"/>
          </p:nvPr>
        </p:nvSpPr>
        <p:spPr>
          <a:xfrm>
            <a:off x="457200" y="990600"/>
            <a:ext cx="8229600" cy="5257800"/>
          </a:xfrm>
        </p:spPr>
        <p:txBody>
          <a:bodyPr/>
          <a:lstStyle/>
          <a:p>
            <a:r>
              <a:rPr lang="en-US"/>
              <a:t>Một chứng thư được phát hành bởi hệ thống PKI phân cấp cần được chứng thực theo một chuỗi hướng từ nút gốc tới nút lá trong cây phân cấp</a:t>
            </a:r>
          </a:p>
          <a:p>
            <a:r>
              <a:rPr lang="en-US"/>
              <a:t>Ví dụ: Một chứng thư trong kiến trúc phân cấp</a:t>
            </a:r>
          </a:p>
        </p:txBody>
      </p:sp>
      <p:sp>
        <p:nvSpPr>
          <p:cNvPr id="4" name="Slide Number Placeholder 3"/>
          <p:cNvSpPr>
            <a:spLocks noGrp="1"/>
          </p:cNvSpPr>
          <p:nvPr>
            <p:ph type="sldNum" sz="quarter" idx="12"/>
          </p:nvPr>
        </p:nvSpPr>
        <p:spPr/>
        <p:txBody>
          <a:bodyPr/>
          <a:lstStyle/>
          <a:p>
            <a:fld id="{B6F15528-21DE-4FAA-801E-634DDDAF4B2B}" type="slidenum">
              <a:rPr lang="en-US" smtClean="0"/>
              <a:pPr/>
              <a:t>53</a:t>
            </a:fld>
            <a:endParaRPr lang="en-US"/>
          </a:p>
        </p:txBody>
      </p:sp>
      <p:sp>
        <p:nvSpPr>
          <p:cNvPr id="56" name="object 9"/>
          <p:cNvSpPr/>
          <p:nvPr/>
        </p:nvSpPr>
        <p:spPr>
          <a:xfrm>
            <a:off x="1644828" y="5359718"/>
            <a:ext cx="1194435" cy="850265"/>
          </a:xfrm>
          <a:custGeom>
            <a:avLst/>
            <a:gdLst/>
            <a:ahLst/>
            <a:cxnLst/>
            <a:rect l="l" t="t" r="r" b="b"/>
            <a:pathLst>
              <a:path w="1194435" h="850265">
                <a:moveTo>
                  <a:pt x="0" y="0"/>
                </a:moveTo>
                <a:lnTo>
                  <a:pt x="1194273" y="0"/>
                </a:lnTo>
                <a:lnTo>
                  <a:pt x="1194273" y="849997"/>
                </a:lnTo>
                <a:lnTo>
                  <a:pt x="0" y="849997"/>
                </a:lnTo>
                <a:lnTo>
                  <a:pt x="0" y="0"/>
                </a:lnTo>
                <a:close/>
              </a:path>
            </a:pathLst>
          </a:custGeom>
          <a:solidFill>
            <a:srgbClr val="C4C4C4"/>
          </a:solidFill>
        </p:spPr>
        <p:txBody>
          <a:bodyPr wrap="square" lIns="0" tIns="0" rIns="0" bIns="0" rtlCol="0"/>
          <a:lstStyle/>
          <a:p>
            <a:pPr fontAlgn="base">
              <a:spcBef>
                <a:spcPct val="0"/>
              </a:spcBef>
              <a:spcAft>
                <a:spcPct val="0"/>
              </a:spcAft>
            </a:pPr>
            <a:endParaRPr sz="2800">
              <a:solidFill>
                <a:srgbClr val="000000"/>
              </a:solidFill>
              <a:cs typeface="Arial" charset="0"/>
            </a:endParaRPr>
          </a:p>
        </p:txBody>
      </p:sp>
      <p:sp>
        <p:nvSpPr>
          <p:cNvPr id="57" name="object 10"/>
          <p:cNvSpPr txBox="1"/>
          <p:nvPr/>
        </p:nvSpPr>
        <p:spPr>
          <a:xfrm>
            <a:off x="1723390" y="5408127"/>
            <a:ext cx="1049655" cy="338554"/>
          </a:xfrm>
          <a:prstGeom prst="rect">
            <a:avLst/>
          </a:prstGeom>
        </p:spPr>
        <p:txBody>
          <a:bodyPr vert="horz" wrap="square" lIns="0" tIns="0" rIns="0" bIns="0" rtlCol="0">
            <a:spAutoFit/>
          </a:bodyPr>
          <a:lstStyle/>
          <a:p>
            <a:pPr marL="12700" fontAlgn="base">
              <a:spcBef>
                <a:spcPct val="0"/>
              </a:spcBef>
              <a:spcAft>
                <a:spcPct val="0"/>
              </a:spcAft>
            </a:pPr>
            <a:r>
              <a:rPr sz="2200" i="1" spc="-105" dirty="0">
                <a:solidFill>
                  <a:srgbClr val="000000"/>
                </a:solidFill>
                <a:latin typeface="Book Antiqua"/>
                <a:cs typeface="Book Antiqua"/>
              </a:rPr>
              <a:t>Certificate</a:t>
            </a:r>
            <a:endParaRPr sz="2200">
              <a:solidFill>
                <a:srgbClr val="000000"/>
              </a:solidFill>
              <a:latin typeface="Book Antiqua"/>
              <a:cs typeface="Book Antiqua"/>
            </a:endParaRPr>
          </a:p>
        </p:txBody>
      </p:sp>
      <p:sp>
        <p:nvSpPr>
          <p:cNvPr id="58" name="object 11"/>
          <p:cNvSpPr/>
          <p:nvPr/>
        </p:nvSpPr>
        <p:spPr>
          <a:xfrm>
            <a:off x="1707758" y="5937262"/>
            <a:ext cx="217170" cy="175260"/>
          </a:xfrm>
          <a:custGeom>
            <a:avLst/>
            <a:gdLst/>
            <a:ahLst/>
            <a:cxnLst/>
            <a:rect l="l" t="t" r="r" b="b"/>
            <a:pathLst>
              <a:path w="217170" h="175259">
                <a:moveTo>
                  <a:pt x="140761" y="0"/>
                </a:moveTo>
                <a:lnTo>
                  <a:pt x="0" y="140761"/>
                </a:lnTo>
                <a:lnTo>
                  <a:pt x="7148" y="174994"/>
                </a:lnTo>
                <a:lnTo>
                  <a:pt x="68055" y="167133"/>
                </a:lnTo>
                <a:lnTo>
                  <a:pt x="72964" y="125702"/>
                </a:lnTo>
                <a:lnTo>
                  <a:pt x="91972" y="106693"/>
                </a:lnTo>
                <a:lnTo>
                  <a:pt x="129495" y="106693"/>
                </a:lnTo>
                <a:lnTo>
                  <a:pt x="153275" y="82915"/>
                </a:lnTo>
                <a:lnTo>
                  <a:pt x="189034" y="82915"/>
                </a:lnTo>
                <a:lnTo>
                  <a:pt x="216551" y="55398"/>
                </a:lnTo>
                <a:lnTo>
                  <a:pt x="140761" y="0"/>
                </a:lnTo>
                <a:close/>
              </a:path>
              <a:path w="217170" h="175259">
                <a:moveTo>
                  <a:pt x="129495" y="106693"/>
                </a:moveTo>
                <a:lnTo>
                  <a:pt x="91972" y="106693"/>
                </a:lnTo>
                <a:lnTo>
                  <a:pt x="121889" y="114299"/>
                </a:lnTo>
                <a:lnTo>
                  <a:pt x="129495" y="106693"/>
                </a:lnTo>
                <a:close/>
              </a:path>
              <a:path w="217170" h="175259">
                <a:moveTo>
                  <a:pt x="189034" y="82915"/>
                </a:moveTo>
                <a:lnTo>
                  <a:pt x="153275" y="82915"/>
                </a:lnTo>
                <a:lnTo>
                  <a:pt x="178399" y="93550"/>
                </a:lnTo>
                <a:lnTo>
                  <a:pt x="189034" y="82915"/>
                </a:lnTo>
                <a:close/>
              </a:path>
            </a:pathLst>
          </a:custGeom>
          <a:solidFill>
            <a:srgbClr val="1EBB20"/>
          </a:solidFill>
        </p:spPr>
        <p:txBody>
          <a:bodyPr wrap="square" lIns="0" tIns="0" rIns="0" bIns="0" rtlCol="0"/>
          <a:lstStyle/>
          <a:p>
            <a:pPr fontAlgn="base">
              <a:spcBef>
                <a:spcPct val="0"/>
              </a:spcBef>
              <a:spcAft>
                <a:spcPct val="0"/>
              </a:spcAft>
            </a:pPr>
            <a:endParaRPr sz="2800">
              <a:solidFill>
                <a:srgbClr val="000000"/>
              </a:solidFill>
              <a:cs typeface="Arial" charset="0"/>
            </a:endParaRPr>
          </a:p>
        </p:txBody>
      </p:sp>
      <p:sp>
        <p:nvSpPr>
          <p:cNvPr id="59" name="object 12"/>
          <p:cNvSpPr/>
          <p:nvPr/>
        </p:nvSpPr>
        <p:spPr>
          <a:xfrm>
            <a:off x="1707758" y="5937262"/>
            <a:ext cx="217170" cy="175260"/>
          </a:xfrm>
          <a:custGeom>
            <a:avLst/>
            <a:gdLst/>
            <a:ahLst/>
            <a:cxnLst/>
            <a:rect l="l" t="t" r="r" b="b"/>
            <a:pathLst>
              <a:path w="217170" h="175259">
                <a:moveTo>
                  <a:pt x="140761" y="0"/>
                </a:moveTo>
                <a:lnTo>
                  <a:pt x="0" y="140761"/>
                </a:lnTo>
                <a:lnTo>
                  <a:pt x="7149" y="174994"/>
                </a:lnTo>
                <a:lnTo>
                  <a:pt x="68055" y="167133"/>
                </a:lnTo>
                <a:lnTo>
                  <a:pt x="72964" y="125701"/>
                </a:lnTo>
                <a:lnTo>
                  <a:pt x="91972" y="106693"/>
                </a:lnTo>
                <a:lnTo>
                  <a:pt x="121889" y="114300"/>
                </a:lnTo>
                <a:lnTo>
                  <a:pt x="153274" y="82915"/>
                </a:lnTo>
                <a:lnTo>
                  <a:pt x="178398" y="93550"/>
                </a:lnTo>
                <a:lnTo>
                  <a:pt x="216551" y="55397"/>
                </a:lnTo>
              </a:path>
            </a:pathLst>
          </a:custGeom>
          <a:ln w="25400">
            <a:solidFill>
              <a:srgbClr val="0A5C0A"/>
            </a:solidFill>
          </a:ln>
        </p:spPr>
        <p:txBody>
          <a:bodyPr wrap="square" lIns="0" tIns="0" rIns="0" bIns="0" rtlCol="0"/>
          <a:lstStyle/>
          <a:p>
            <a:pPr fontAlgn="base">
              <a:spcBef>
                <a:spcPct val="0"/>
              </a:spcBef>
              <a:spcAft>
                <a:spcPct val="0"/>
              </a:spcAft>
            </a:pPr>
            <a:endParaRPr sz="2800">
              <a:solidFill>
                <a:srgbClr val="000000"/>
              </a:solidFill>
              <a:cs typeface="Arial" charset="0"/>
            </a:endParaRPr>
          </a:p>
        </p:txBody>
      </p:sp>
      <p:sp>
        <p:nvSpPr>
          <p:cNvPr id="60" name="object 13"/>
          <p:cNvSpPr/>
          <p:nvPr/>
        </p:nvSpPr>
        <p:spPr>
          <a:xfrm>
            <a:off x="1709197" y="5955285"/>
            <a:ext cx="160020" cy="160020"/>
          </a:xfrm>
          <a:custGeom>
            <a:avLst/>
            <a:gdLst/>
            <a:ahLst/>
            <a:cxnLst/>
            <a:rect l="l" t="t" r="r" b="b"/>
            <a:pathLst>
              <a:path w="160020" h="160020">
                <a:moveTo>
                  <a:pt x="0" y="141784"/>
                </a:moveTo>
                <a:lnTo>
                  <a:pt x="141784" y="0"/>
                </a:lnTo>
                <a:lnTo>
                  <a:pt x="159744" y="17960"/>
                </a:lnTo>
                <a:lnTo>
                  <a:pt x="17960" y="159744"/>
                </a:lnTo>
                <a:lnTo>
                  <a:pt x="0" y="141784"/>
                </a:lnTo>
              </a:path>
            </a:pathLst>
          </a:custGeom>
          <a:solidFill>
            <a:srgbClr val="126514"/>
          </a:solidFill>
        </p:spPr>
        <p:txBody>
          <a:bodyPr wrap="square" lIns="0" tIns="0" rIns="0" bIns="0" rtlCol="0"/>
          <a:lstStyle/>
          <a:p>
            <a:pPr fontAlgn="base">
              <a:spcBef>
                <a:spcPct val="0"/>
              </a:spcBef>
              <a:spcAft>
                <a:spcPct val="0"/>
              </a:spcAft>
            </a:pPr>
            <a:endParaRPr sz="2800">
              <a:solidFill>
                <a:srgbClr val="000000"/>
              </a:solidFill>
              <a:cs typeface="Arial" charset="0"/>
            </a:endParaRPr>
          </a:p>
        </p:txBody>
      </p:sp>
      <p:sp>
        <p:nvSpPr>
          <p:cNvPr id="61" name="object 14"/>
          <p:cNvSpPr/>
          <p:nvPr/>
        </p:nvSpPr>
        <p:spPr>
          <a:xfrm>
            <a:off x="1805308" y="5969764"/>
            <a:ext cx="82550" cy="82550"/>
          </a:xfrm>
          <a:custGeom>
            <a:avLst/>
            <a:gdLst/>
            <a:ahLst/>
            <a:cxnLst/>
            <a:rect l="l" t="t" r="r" b="b"/>
            <a:pathLst>
              <a:path w="82550" h="82550">
                <a:moveTo>
                  <a:pt x="0" y="64495"/>
                </a:moveTo>
                <a:lnTo>
                  <a:pt x="64495" y="0"/>
                </a:lnTo>
                <a:lnTo>
                  <a:pt x="82455" y="17960"/>
                </a:lnTo>
                <a:lnTo>
                  <a:pt x="17960" y="82455"/>
                </a:lnTo>
                <a:lnTo>
                  <a:pt x="0" y="64495"/>
                </a:lnTo>
              </a:path>
            </a:pathLst>
          </a:custGeom>
          <a:solidFill>
            <a:srgbClr val="075308"/>
          </a:solidFill>
        </p:spPr>
        <p:txBody>
          <a:bodyPr wrap="square" lIns="0" tIns="0" rIns="0" bIns="0" rtlCol="0"/>
          <a:lstStyle/>
          <a:p>
            <a:pPr fontAlgn="base">
              <a:spcBef>
                <a:spcPct val="0"/>
              </a:spcBef>
              <a:spcAft>
                <a:spcPct val="0"/>
              </a:spcAft>
            </a:pPr>
            <a:endParaRPr sz="2800">
              <a:solidFill>
                <a:srgbClr val="000000"/>
              </a:solidFill>
              <a:cs typeface="Arial" charset="0"/>
            </a:endParaRPr>
          </a:p>
        </p:txBody>
      </p:sp>
      <p:sp>
        <p:nvSpPr>
          <p:cNvPr id="62" name="object 15"/>
          <p:cNvSpPr/>
          <p:nvPr/>
        </p:nvSpPr>
        <p:spPr>
          <a:xfrm>
            <a:off x="1714886" y="5958255"/>
            <a:ext cx="144145" cy="144145"/>
          </a:xfrm>
          <a:custGeom>
            <a:avLst/>
            <a:gdLst/>
            <a:ahLst/>
            <a:cxnLst/>
            <a:rect l="l" t="t" r="r" b="b"/>
            <a:pathLst>
              <a:path w="144145" h="144145">
                <a:moveTo>
                  <a:pt x="0" y="139066"/>
                </a:moveTo>
                <a:lnTo>
                  <a:pt x="139066" y="0"/>
                </a:lnTo>
                <a:lnTo>
                  <a:pt x="143556" y="4490"/>
                </a:lnTo>
                <a:lnTo>
                  <a:pt x="4490" y="143556"/>
                </a:lnTo>
                <a:lnTo>
                  <a:pt x="0" y="139066"/>
                </a:lnTo>
              </a:path>
            </a:pathLst>
          </a:custGeom>
          <a:solidFill>
            <a:srgbClr val="FFFFFF"/>
          </a:solidFill>
        </p:spPr>
        <p:txBody>
          <a:bodyPr wrap="square" lIns="0" tIns="0" rIns="0" bIns="0" rtlCol="0"/>
          <a:lstStyle/>
          <a:p>
            <a:pPr fontAlgn="base">
              <a:spcBef>
                <a:spcPct val="0"/>
              </a:spcBef>
              <a:spcAft>
                <a:spcPct val="0"/>
              </a:spcAft>
            </a:pPr>
            <a:endParaRPr sz="2800">
              <a:solidFill>
                <a:srgbClr val="000000"/>
              </a:solidFill>
              <a:cs typeface="Arial" charset="0"/>
            </a:endParaRPr>
          </a:p>
        </p:txBody>
      </p:sp>
      <p:sp>
        <p:nvSpPr>
          <p:cNvPr id="63" name="object 16"/>
          <p:cNvSpPr/>
          <p:nvPr/>
        </p:nvSpPr>
        <p:spPr>
          <a:xfrm>
            <a:off x="1806055" y="5977077"/>
            <a:ext cx="67945" cy="67945"/>
          </a:xfrm>
          <a:custGeom>
            <a:avLst/>
            <a:gdLst/>
            <a:ahLst/>
            <a:cxnLst/>
            <a:rect l="l" t="t" r="r" b="b"/>
            <a:pathLst>
              <a:path w="67945" h="67945">
                <a:moveTo>
                  <a:pt x="0" y="62954"/>
                </a:moveTo>
                <a:lnTo>
                  <a:pt x="62954" y="0"/>
                </a:lnTo>
                <a:lnTo>
                  <a:pt x="67444" y="4490"/>
                </a:lnTo>
                <a:lnTo>
                  <a:pt x="4490" y="67444"/>
                </a:lnTo>
                <a:lnTo>
                  <a:pt x="0" y="62954"/>
                </a:lnTo>
              </a:path>
            </a:pathLst>
          </a:custGeom>
          <a:solidFill>
            <a:srgbClr val="FFFFFF"/>
          </a:solidFill>
        </p:spPr>
        <p:txBody>
          <a:bodyPr wrap="square" lIns="0" tIns="0" rIns="0" bIns="0" rtlCol="0"/>
          <a:lstStyle/>
          <a:p>
            <a:pPr fontAlgn="base">
              <a:spcBef>
                <a:spcPct val="0"/>
              </a:spcBef>
              <a:spcAft>
                <a:spcPct val="0"/>
              </a:spcAft>
            </a:pPr>
            <a:endParaRPr sz="2800">
              <a:solidFill>
                <a:srgbClr val="000000"/>
              </a:solidFill>
              <a:cs typeface="Arial" charset="0"/>
            </a:endParaRPr>
          </a:p>
        </p:txBody>
      </p:sp>
      <p:sp>
        <p:nvSpPr>
          <p:cNvPr id="64" name="object 17"/>
          <p:cNvSpPr/>
          <p:nvPr/>
        </p:nvSpPr>
        <p:spPr>
          <a:xfrm>
            <a:off x="1839352" y="5842286"/>
            <a:ext cx="159385" cy="158750"/>
          </a:xfrm>
          <a:custGeom>
            <a:avLst/>
            <a:gdLst/>
            <a:ahLst/>
            <a:cxnLst/>
            <a:rect l="l" t="t" r="r" b="b"/>
            <a:pathLst>
              <a:path w="159385" h="158750">
                <a:moveTo>
                  <a:pt x="75540" y="0"/>
                </a:moveTo>
                <a:lnTo>
                  <a:pt x="29482" y="17696"/>
                </a:lnTo>
                <a:lnTo>
                  <a:pt x="2386" y="58529"/>
                </a:lnTo>
                <a:lnTo>
                  <a:pt x="0" y="82092"/>
                </a:lnTo>
                <a:lnTo>
                  <a:pt x="1492" y="94015"/>
                </a:lnTo>
                <a:lnTo>
                  <a:pt x="25706" y="138210"/>
                </a:lnTo>
                <a:lnTo>
                  <a:pt x="69372" y="158204"/>
                </a:lnTo>
                <a:lnTo>
                  <a:pt x="81334" y="158732"/>
                </a:lnTo>
                <a:lnTo>
                  <a:pt x="93305" y="157456"/>
                </a:lnTo>
                <a:lnTo>
                  <a:pt x="137166" y="134164"/>
                </a:lnTo>
                <a:lnTo>
                  <a:pt x="158390" y="90272"/>
                </a:lnTo>
                <a:lnTo>
                  <a:pt x="159160" y="78230"/>
                </a:lnTo>
                <a:lnTo>
                  <a:pt x="158116" y="66205"/>
                </a:lnTo>
                <a:lnTo>
                  <a:pt x="135793" y="22716"/>
                </a:lnTo>
                <a:lnTo>
                  <a:pt x="98974" y="1969"/>
                </a:lnTo>
                <a:lnTo>
                  <a:pt x="75540" y="0"/>
                </a:lnTo>
                <a:close/>
              </a:path>
            </a:pathLst>
          </a:custGeom>
          <a:solidFill>
            <a:srgbClr val="06BC00"/>
          </a:solidFill>
        </p:spPr>
        <p:txBody>
          <a:bodyPr wrap="square" lIns="0" tIns="0" rIns="0" bIns="0" rtlCol="0"/>
          <a:lstStyle/>
          <a:p>
            <a:pPr fontAlgn="base">
              <a:spcBef>
                <a:spcPct val="0"/>
              </a:spcBef>
              <a:spcAft>
                <a:spcPct val="0"/>
              </a:spcAft>
            </a:pPr>
            <a:endParaRPr sz="2800">
              <a:solidFill>
                <a:srgbClr val="000000"/>
              </a:solidFill>
              <a:cs typeface="Arial" charset="0"/>
            </a:endParaRPr>
          </a:p>
        </p:txBody>
      </p:sp>
      <p:sp>
        <p:nvSpPr>
          <p:cNvPr id="65" name="object 18"/>
          <p:cNvSpPr/>
          <p:nvPr/>
        </p:nvSpPr>
        <p:spPr>
          <a:xfrm>
            <a:off x="1839351" y="5842287"/>
            <a:ext cx="159385" cy="158750"/>
          </a:xfrm>
          <a:custGeom>
            <a:avLst/>
            <a:gdLst/>
            <a:ahLst/>
            <a:cxnLst/>
            <a:rect l="l" t="t" r="r" b="b"/>
            <a:pathLst>
              <a:path w="159385" h="158750">
                <a:moveTo>
                  <a:pt x="135793" y="22716"/>
                </a:moveTo>
                <a:lnTo>
                  <a:pt x="158116" y="66205"/>
                </a:lnTo>
                <a:lnTo>
                  <a:pt x="159161" y="78230"/>
                </a:lnTo>
                <a:lnTo>
                  <a:pt x="158391" y="90272"/>
                </a:lnTo>
                <a:lnTo>
                  <a:pt x="137166" y="134164"/>
                </a:lnTo>
                <a:lnTo>
                  <a:pt x="93305" y="157456"/>
                </a:lnTo>
                <a:lnTo>
                  <a:pt x="81335" y="158731"/>
                </a:lnTo>
                <a:lnTo>
                  <a:pt x="69372" y="158203"/>
                </a:lnTo>
                <a:lnTo>
                  <a:pt x="25706" y="138209"/>
                </a:lnTo>
                <a:lnTo>
                  <a:pt x="4794" y="105779"/>
                </a:lnTo>
                <a:lnTo>
                  <a:pt x="0" y="82092"/>
                </a:lnTo>
                <a:lnTo>
                  <a:pt x="302" y="70200"/>
                </a:lnTo>
                <a:lnTo>
                  <a:pt x="19174" y="26747"/>
                </a:lnTo>
                <a:lnTo>
                  <a:pt x="51901" y="5187"/>
                </a:lnTo>
                <a:lnTo>
                  <a:pt x="75540" y="0"/>
                </a:lnTo>
                <a:lnTo>
                  <a:pt x="87372" y="100"/>
                </a:lnTo>
                <a:lnTo>
                  <a:pt x="130632" y="17984"/>
                </a:lnTo>
                <a:lnTo>
                  <a:pt x="135793" y="22716"/>
                </a:lnTo>
                <a:close/>
              </a:path>
            </a:pathLst>
          </a:custGeom>
          <a:ln w="38100">
            <a:solidFill>
              <a:srgbClr val="015400"/>
            </a:solidFill>
          </a:ln>
        </p:spPr>
        <p:txBody>
          <a:bodyPr wrap="square" lIns="0" tIns="0" rIns="0" bIns="0" rtlCol="0"/>
          <a:lstStyle/>
          <a:p>
            <a:pPr fontAlgn="base">
              <a:spcBef>
                <a:spcPct val="0"/>
              </a:spcBef>
              <a:spcAft>
                <a:spcPct val="0"/>
              </a:spcAft>
            </a:pPr>
            <a:endParaRPr sz="2800">
              <a:solidFill>
                <a:srgbClr val="000000"/>
              </a:solidFill>
              <a:cs typeface="Arial" charset="0"/>
            </a:endParaRPr>
          </a:p>
        </p:txBody>
      </p:sp>
      <p:sp>
        <p:nvSpPr>
          <p:cNvPr id="66" name="object 19"/>
          <p:cNvSpPr/>
          <p:nvPr/>
        </p:nvSpPr>
        <p:spPr>
          <a:xfrm>
            <a:off x="1922257" y="5865898"/>
            <a:ext cx="50800" cy="50800"/>
          </a:xfrm>
          <a:custGeom>
            <a:avLst/>
            <a:gdLst/>
            <a:ahLst/>
            <a:cxnLst/>
            <a:rect l="l" t="t" r="r" b="b"/>
            <a:pathLst>
              <a:path w="50800" h="50800">
                <a:moveTo>
                  <a:pt x="25315" y="0"/>
                </a:moveTo>
                <a:lnTo>
                  <a:pt x="13865" y="3753"/>
                </a:lnTo>
                <a:lnTo>
                  <a:pt x="2203" y="13519"/>
                </a:lnTo>
                <a:lnTo>
                  <a:pt x="0" y="24109"/>
                </a:lnTo>
                <a:lnTo>
                  <a:pt x="3102" y="35660"/>
                </a:lnTo>
                <a:lnTo>
                  <a:pt x="12088" y="47197"/>
                </a:lnTo>
                <a:lnTo>
                  <a:pt x="22924" y="50463"/>
                </a:lnTo>
                <a:lnTo>
                  <a:pt x="34630" y="48365"/>
                </a:lnTo>
                <a:lnTo>
                  <a:pt x="45845" y="40539"/>
                </a:lnTo>
                <a:lnTo>
                  <a:pt x="50670" y="29342"/>
                </a:lnTo>
                <a:lnTo>
                  <a:pt x="49882" y="17380"/>
                </a:lnTo>
                <a:lnTo>
                  <a:pt x="43479" y="6781"/>
                </a:lnTo>
                <a:lnTo>
                  <a:pt x="35760" y="1565"/>
                </a:lnTo>
                <a:lnTo>
                  <a:pt x="25315" y="0"/>
                </a:lnTo>
                <a:close/>
              </a:path>
            </a:pathLst>
          </a:custGeom>
          <a:solidFill>
            <a:srgbClr val="000000"/>
          </a:solidFill>
        </p:spPr>
        <p:txBody>
          <a:bodyPr wrap="square" lIns="0" tIns="0" rIns="0" bIns="0" rtlCol="0"/>
          <a:lstStyle/>
          <a:p>
            <a:pPr fontAlgn="base">
              <a:spcBef>
                <a:spcPct val="0"/>
              </a:spcBef>
              <a:spcAft>
                <a:spcPct val="0"/>
              </a:spcAft>
            </a:pPr>
            <a:endParaRPr sz="2800">
              <a:solidFill>
                <a:srgbClr val="000000"/>
              </a:solidFill>
              <a:cs typeface="Arial" charset="0"/>
            </a:endParaRPr>
          </a:p>
        </p:txBody>
      </p:sp>
      <p:sp>
        <p:nvSpPr>
          <p:cNvPr id="67" name="object 22"/>
          <p:cNvSpPr txBox="1"/>
          <p:nvPr/>
        </p:nvSpPr>
        <p:spPr>
          <a:xfrm>
            <a:off x="3209290" y="5567746"/>
            <a:ext cx="681990" cy="477054"/>
          </a:xfrm>
          <a:prstGeom prst="rect">
            <a:avLst/>
          </a:prstGeom>
        </p:spPr>
        <p:txBody>
          <a:bodyPr vert="horz" wrap="square" lIns="0" tIns="0" rIns="0" bIns="0" rtlCol="0">
            <a:spAutoFit/>
          </a:bodyPr>
          <a:lstStyle/>
          <a:p>
            <a:pPr marL="12700" fontAlgn="base">
              <a:spcBef>
                <a:spcPct val="0"/>
              </a:spcBef>
              <a:spcAft>
                <a:spcPct val="0"/>
              </a:spcAft>
            </a:pPr>
            <a:r>
              <a:rPr sz="3100" spc="-5" dirty="0">
                <a:solidFill>
                  <a:srgbClr val="000000"/>
                </a:solidFill>
                <a:latin typeface="Gill Sans MT"/>
                <a:cs typeface="Gill Sans MT"/>
              </a:rPr>
              <a:t>“</a:t>
            </a:r>
            <a:r>
              <a:rPr sz="3100" dirty="0">
                <a:solidFill>
                  <a:srgbClr val="000000"/>
                </a:solidFill>
                <a:latin typeface="Gill Sans MT"/>
                <a:cs typeface="Gill Sans MT"/>
              </a:rPr>
              <a:t>I</a:t>
            </a:r>
            <a:r>
              <a:rPr sz="3100" spc="-5" dirty="0">
                <a:solidFill>
                  <a:srgbClr val="000000"/>
                </a:solidFill>
                <a:latin typeface="Gill Sans MT"/>
                <a:cs typeface="Gill Sans MT"/>
              </a:rPr>
              <a:t>’</a:t>
            </a:r>
            <a:r>
              <a:rPr sz="3100" dirty="0">
                <a:solidFill>
                  <a:srgbClr val="000000"/>
                </a:solidFill>
                <a:latin typeface="Gill Sans MT"/>
                <a:cs typeface="Gill Sans MT"/>
              </a:rPr>
              <a:t>m</a:t>
            </a:r>
            <a:endParaRPr sz="3100">
              <a:solidFill>
                <a:srgbClr val="000000"/>
              </a:solidFill>
              <a:latin typeface="Gill Sans MT"/>
              <a:cs typeface="Gill Sans MT"/>
            </a:endParaRPr>
          </a:p>
        </p:txBody>
      </p:sp>
      <p:sp>
        <p:nvSpPr>
          <p:cNvPr id="68" name="object 24"/>
          <p:cNvSpPr txBox="1"/>
          <p:nvPr/>
        </p:nvSpPr>
        <p:spPr>
          <a:xfrm>
            <a:off x="4568190" y="5567746"/>
            <a:ext cx="1288415" cy="477054"/>
          </a:xfrm>
          <a:prstGeom prst="rect">
            <a:avLst/>
          </a:prstGeom>
        </p:spPr>
        <p:txBody>
          <a:bodyPr vert="horz" wrap="square" lIns="0" tIns="0" rIns="0" bIns="0" rtlCol="0">
            <a:spAutoFit/>
          </a:bodyPr>
          <a:lstStyle/>
          <a:p>
            <a:pPr marL="12700" fontAlgn="base">
              <a:spcBef>
                <a:spcPct val="0"/>
              </a:spcBef>
              <a:spcAft>
                <a:spcPct val="0"/>
              </a:spcAft>
            </a:pPr>
            <a:r>
              <a:rPr sz="3100" spc="-5" dirty="0">
                <a:solidFill>
                  <a:srgbClr val="000000"/>
                </a:solidFill>
                <a:latin typeface="Gill Sans MT"/>
                <a:cs typeface="Gill Sans MT"/>
              </a:rPr>
              <a:t>because</a:t>
            </a:r>
            <a:endParaRPr sz="3100">
              <a:solidFill>
                <a:srgbClr val="000000"/>
              </a:solidFill>
              <a:latin typeface="Gill Sans MT"/>
              <a:cs typeface="Gill Sans MT"/>
            </a:endParaRPr>
          </a:p>
        </p:txBody>
      </p:sp>
      <p:sp>
        <p:nvSpPr>
          <p:cNvPr id="69" name="object 26"/>
          <p:cNvSpPr txBox="1"/>
          <p:nvPr/>
        </p:nvSpPr>
        <p:spPr>
          <a:xfrm>
            <a:off x="6536690" y="5567746"/>
            <a:ext cx="1299210" cy="477054"/>
          </a:xfrm>
          <a:prstGeom prst="rect">
            <a:avLst/>
          </a:prstGeom>
        </p:spPr>
        <p:txBody>
          <a:bodyPr vert="horz" wrap="square" lIns="0" tIns="0" rIns="0" bIns="0" rtlCol="0">
            <a:spAutoFit/>
          </a:bodyPr>
          <a:lstStyle/>
          <a:p>
            <a:pPr marL="12700" fontAlgn="base">
              <a:spcBef>
                <a:spcPct val="0"/>
              </a:spcBef>
              <a:spcAft>
                <a:spcPct val="0"/>
              </a:spcAft>
            </a:pPr>
            <a:r>
              <a:rPr sz="3100" spc="-5" dirty="0">
                <a:solidFill>
                  <a:srgbClr val="000000"/>
                </a:solidFill>
                <a:latin typeface="Gill Sans MT"/>
                <a:cs typeface="Gill Sans MT"/>
              </a:rPr>
              <a:t>s</a:t>
            </a:r>
            <a:r>
              <a:rPr sz="3100" spc="-130" dirty="0">
                <a:solidFill>
                  <a:srgbClr val="000000"/>
                </a:solidFill>
                <a:latin typeface="Gill Sans MT"/>
                <a:cs typeface="Gill Sans MT"/>
              </a:rPr>
              <a:t>a</a:t>
            </a:r>
            <a:r>
              <a:rPr sz="3100" spc="-5" dirty="0">
                <a:solidFill>
                  <a:srgbClr val="000000"/>
                </a:solidFill>
                <a:latin typeface="Gill Sans MT"/>
                <a:cs typeface="Gill Sans MT"/>
              </a:rPr>
              <a:t>ys so”</a:t>
            </a:r>
            <a:endParaRPr sz="3100">
              <a:solidFill>
                <a:srgbClr val="000000"/>
              </a:solidFill>
              <a:latin typeface="Gill Sans MT"/>
              <a:cs typeface="Gill Sans MT"/>
            </a:endParaRPr>
          </a:p>
        </p:txBody>
      </p:sp>
      <p:sp>
        <p:nvSpPr>
          <p:cNvPr id="70" name="object 27"/>
          <p:cNvSpPr/>
          <p:nvPr/>
        </p:nvSpPr>
        <p:spPr>
          <a:xfrm>
            <a:off x="1642580" y="4026535"/>
            <a:ext cx="1194435" cy="850265"/>
          </a:xfrm>
          <a:custGeom>
            <a:avLst/>
            <a:gdLst/>
            <a:ahLst/>
            <a:cxnLst/>
            <a:rect l="l" t="t" r="r" b="b"/>
            <a:pathLst>
              <a:path w="1194435" h="850264">
                <a:moveTo>
                  <a:pt x="0" y="0"/>
                </a:moveTo>
                <a:lnTo>
                  <a:pt x="1194273" y="0"/>
                </a:lnTo>
                <a:lnTo>
                  <a:pt x="1194273" y="849997"/>
                </a:lnTo>
                <a:lnTo>
                  <a:pt x="0" y="849997"/>
                </a:lnTo>
                <a:lnTo>
                  <a:pt x="0" y="0"/>
                </a:lnTo>
                <a:close/>
              </a:path>
            </a:pathLst>
          </a:custGeom>
          <a:solidFill>
            <a:srgbClr val="C4C4C4"/>
          </a:solidFill>
        </p:spPr>
        <p:txBody>
          <a:bodyPr wrap="square" lIns="0" tIns="0" rIns="0" bIns="0" rtlCol="0"/>
          <a:lstStyle/>
          <a:p>
            <a:pPr fontAlgn="base">
              <a:spcBef>
                <a:spcPct val="0"/>
              </a:spcBef>
              <a:spcAft>
                <a:spcPct val="0"/>
              </a:spcAft>
            </a:pPr>
            <a:endParaRPr sz="2800">
              <a:solidFill>
                <a:srgbClr val="000000"/>
              </a:solidFill>
              <a:cs typeface="Arial" charset="0"/>
            </a:endParaRPr>
          </a:p>
        </p:txBody>
      </p:sp>
      <p:sp>
        <p:nvSpPr>
          <p:cNvPr id="71" name="object 28"/>
          <p:cNvSpPr txBox="1"/>
          <p:nvPr/>
        </p:nvSpPr>
        <p:spPr>
          <a:xfrm>
            <a:off x="1710690" y="4081106"/>
            <a:ext cx="1049655" cy="338554"/>
          </a:xfrm>
          <a:prstGeom prst="rect">
            <a:avLst/>
          </a:prstGeom>
        </p:spPr>
        <p:txBody>
          <a:bodyPr vert="horz" wrap="square" lIns="0" tIns="0" rIns="0" bIns="0" rtlCol="0">
            <a:spAutoFit/>
          </a:bodyPr>
          <a:lstStyle/>
          <a:p>
            <a:pPr marL="12700" fontAlgn="base">
              <a:spcBef>
                <a:spcPct val="0"/>
              </a:spcBef>
              <a:spcAft>
                <a:spcPct val="0"/>
              </a:spcAft>
            </a:pPr>
            <a:r>
              <a:rPr sz="2200" i="1" spc="-105" dirty="0">
                <a:solidFill>
                  <a:srgbClr val="000000"/>
                </a:solidFill>
                <a:latin typeface="Book Antiqua"/>
                <a:cs typeface="Book Antiqua"/>
              </a:rPr>
              <a:t>Certificate</a:t>
            </a:r>
            <a:endParaRPr sz="2200">
              <a:solidFill>
                <a:srgbClr val="000000"/>
              </a:solidFill>
              <a:latin typeface="Book Antiqua"/>
              <a:cs typeface="Book Antiqua"/>
            </a:endParaRPr>
          </a:p>
        </p:txBody>
      </p:sp>
      <p:sp>
        <p:nvSpPr>
          <p:cNvPr id="72" name="object 29"/>
          <p:cNvSpPr/>
          <p:nvPr/>
        </p:nvSpPr>
        <p:spPr>
          <a:xfrm>
            <a:off x="2362200" y="4403018"/>
            <a:ext cx="457200" cy="350660"/>
          </a:xfrm>
          <a:prstGeom prst="rect">
            <a:avLst/>
          </a:prstGeom>
          <a:blipFill>
            <a:blip r:embed="rId2" cstate="print"/>
            <a:stretch>
              <a:fillRect/>
            </a:stretch>
          </a:blipFill>
        </p:spPr>
        <p:txBody>
          <a:bodyPr wrap="square" lIns="0" tIns="0" rIns="0" bIns="0" rtlCol="0"/>
          <a:lstStyle/>
          <a:p>
            <a:pPr fontAlgn="base">
              <a:spcBef>
                <a:spcPct val="0"/>
              </a:spcBef>
              <a:spcAft>
                <a:spcPct val="0"/>
              </a:spcAft>
            </a:pPr>
            <a:endParaRPr sz="2800">
              <a:solidFill>
                <a:srgbClr val="000000"/>
              </a:solidFill>
              <a:cs typeface="Arial" charset="0"/>
            </a:endParaRPr>
          </a:p>
        </p:txBody>
      </p:sp>
      <p:sp>
        <p:nvSpPr>
          <p:cNvPr id="73" name="object 30"/>
          <p:cNvSpPr/>
          <p:nvPr/>
        </p:nvSpPr>
        <p:spPr>
          <a:xfrm>
            <a:off x="1705512" y="4604079"/>
            <a:ext cx="217170" cy="175260"/>
          </a:xfrm>
          <a:custGeom>
            <a:avLst/>
            <a:gdLst/>
            <a:ahLst/>
            <a:cxnLst/>
            <a:rect l="l" t="t" r="r" b="b"/>
            <a:pathLst>
              <a:path w="217170" h="175260">
                <a:moveTo>
                  <a:pt x="140760" y="0"/>
                </a:moveTo>
                <a:lnTo>
                  <a:pt x="0" y="140761"/>
                </a:lnTo>
                <a:lnTo>
                  <a:pt x="7148" y="174994"/>
                </a:lnTo>
                <a:lnTo>
                  <a:pt x="68055" y="167133"/>
                </a:lnTo>
                <a:lnTo>
                  <a:pt x="72964" y="125702"/>
                </a:lnTo>
                <a:lnTo>
                  <a:pt x="91972" y="106693"/>
                </a:lnTo>
                <a:lnTo>
                  <a:pt x="129495" y="106693"/>
                </a:lnTo>
                <a:lnTo>
                  <a:pt x="153275" y="82915"/>
                </a:lnTo>
                <a:lnTo>
                  <a:pt x="189033" y="82915"/>
                </a:lnTo>
                <a:lnTo>
                  <a:pt x="216551" y="55398"/>
                </a:lnTo>
                <a:lnTo>
                  <a:pt x="140760" y="0"/>
                </a:lnTo>
                <a:close/>
              </a:path>
              <a:path w="217170" h="175260">
                <a:moveTo>
                  <a:pt x="129495" y="106693"/>
                </a:moveTo>
                <a:lnTo>
                  <a:pt x="91972" y="106693"/>
                </a:lnTo>
                <a:lnTo>
                  <a:pt x="121889" y="114300"/>
                </a:lnTo>
                <a:lnTo>
                  <a:pt x="129495" y="106693"/>
                </a:lnTo>
                <a:close/>
              </a:path>
              <a:path w="217170" h="175260">
                <a:moveTo>
                  <a:pt x="189033" y="82915"/>
                </a:moveTo>
                <a:lnTo>
                  <a:pt x="153275" y="82915"/>
                </a:lnTo>
                <a:lnTo>
                  <a:pt x="178398" y="93550"/>
                </a:lnTo>
                <a:lnTo>
                  <a:pt x="189033" y="82915"/>
                </a:lnTo>
                <a:close/>
              </a:path>
            </a:pathLst>
          </a:custGeom>
          <a:solidFill>
            <a:srgbClr val="1333FF"/>
          </a:solidFill>
        </p:spPr>
        <p:txBody>
          <a:bodyPr wrap="square" lIns="0" tIns="0" rIns="0" bIns="0" rtlCol="0"/>
          <a:lstStyle/>
          <a:p>
            <a:pPr fontAlgn="base">
              <a:spcBef>
                <a:spcPct val="0"/>
              </a:spcBef>
              <a:spcAft>
                <a:spcPct val="0"/>
              </a:spcAft>
            </a:pPr>
            <a:endParaRPr sz="2800">
              <a:solidFill>
                <a:srgbClr val="000000"/>
              </a:solidFill>
              <a:cs typeface="Arial" charset="0"/>
            </a:endParaRPr>
          </a:p>
        </p:txBody>
      </p:sp>
      <p:sp>
        <p:nvSpPr>
          <p:cNvPr id="74" name="object 31"/>
          <p:cNvSpPr/>
          <p:nvPr/>
        </p:nvSpPr>
        <p:spPr>
          <a:xfrm>
            <a:off x="1705512" y="4604079"/>
            <a:ext cx="217170" cy="175260"/>
          </a:xfrm>
          <a:custGeom>
            <a:avLst/>
            <a:gdLst/>
            <a:ahLst/>
            <a:cxnLst/>
            <a:rect l="l" t="t" r="r" b="b"/>
            <a:pathLst>
              <a:path w="217170" h="175260">
                <a:moveTo>
                  <a:pt x="140761" y="0"/>
                </a:moveTo>
                <a:lnTo>
                  <a:pt x="0" y="140761"/>
                </a:lnTo>
                <a:lnTo>
                  <a:pt x="7149" y="174994"/>
                </a:lnTo>
                <a:lnTo>
                  <a:pt x="68055" y="167133"/>
                </a:lnTo>
                <a:lnTo>
                  <a:pt x="72964" y="125701"/>
                </a:lnTo>
                <a:lnTo>
                  <a:pt x="91972" y="106693"/>
                </a:lnTo>
                <a:lnTo>
                  <a:pt x="121889" y="114300"/>
                </a:lnTo>
                <a:lnTo>
                  <a:pt x="153274" y="82915"/>
                </a:lnTo>
                <a:lnTo>
                  <a:pt x="178398" y="93550"/>
                </a:lnTo>
                <a:lnTo>
                  <a:pt x="216551" y="55397"/>
                </a:lnTo>
              </a:path>
            </a:pathLst>
          </a:custGeom>
          <a:ln w="25400">
            <a:solidFill>
              <a:srgbClr val="02084B"/>
            </a:solidFill>
          </a:ln>
        </p:spPr>
        <p:txBody>
          <a:bodyPr wrap="square" lIns="0" tIns="0" rIns="0" bIns="0" rtlCol="0"/>
          <a:lstStyle/>
          <a:p>
            <a:pPr fontAlgn="base">
              <a:spcBef>
                <a:spcPct val="0"/>
              </a:spcBef>
              <a:spcAft>
                <a:spcPct val="0"/>
              </a:spcAft>
            </a:pPr>
            <a:endParaRPr sz="2800">
              <a:solidFill>
                <a:srgbClr val="000000"/>
              </a:solidFill>
              <a:cs typeface="Arial" charset="0"/>
            </a:endParaRPr>
          </a:p>
        </p:txBody>
      </p:sp>
      <p:sp>
        <p:nvSpPr>
          <p:cNvPr id="75" name="object 32"/>
          <p:cNvSpPr/>
          <p:nvPr/>
        </p:nvSpPr>
        <p:spPr>
          <a:xfrm>
            <a:off x="1706951" y="4622102"/>
            <a:ext cx="160020" cy="160020"/>
          </a:xfrm>
          <a:custGeom>
            <a:avLst/>
            <a:gdLst/>
            <a:ahLst/>
            <a:cxnLst/>
            <a:rect l="l" t="t" r="r" b="b"/>
            <a:pathLst>
              <a:path w="160020" h="160020">
                <a:moveTo>
                  <a:pt x="0" y="141784"/>
                </a:moveTo>
                <a:lnTo>
                  <a:pt x="141784" y="0"/>
                </a:lnTo>
                <a:lnTo>
                  <a:pt x="159744" y="17960"/>
                </a:lnTo>
                <a:lnTo>
                  <a:pt x="17960" y="159744"/>
                </a:lnTo>
                <a:lnTo>
                  <a:pt x="0" y="141784"/>
                </a:lnTo>
              </a:path>
            </a:pathLst>
          </a:custGeom>
          <a:solidFill>
            <a:srgbClr val="030B5A"/>
          </a:solidFill>
        </p:spPr>
        <p:txBody>
          <a:bodyPr wrap="square" lIns="0" tIns="0" rIns="0" bIns="0" rtlCol="0"/>
          <a:lstStyle/>
          <a:p>
            <a:pPr fontAlgn="base">
              <a:spcBef>
                <a:spcPct val="0"/>
              </a:spcBef>
              <a:spcAft>
                <a:spcPct val="0"/>
              </a:spcAft>
            </a:pPr>
            <a:endParaRPr sz="2800">
              <a:solidFill>
                <a:srgbClr val="000000"/>
              </a:solidFill>
              <a:cs typeface="Arial" charset="0"/>
            </a:endParaRPr>
          </a:p>
        </p:txBody>
      </p:sp>
      <p:sp>
        <p:nvSpPr>
          <p:cNvPr id="76" name="object 33"/>
          <p:cNvSpPr/>
          <p:nvPr/>
        </p:nvSpPr>
        <p:spPr>
          <a:xfrm>
            <a:off x="1803060" y="4636581"/>
            <a:ext cx="82550" cy="82550"/>
          </a:xfrm>
          <a:custGeom>
            <a:avLst/>
            <a:gdLst/>
            <a:ahLst/>
            <a:cxnLst/>
            <a:rect l="l" t="t" r="r" b="b"/>
            <a:pathLst>
              <a:path w="82550" h="82550">
                <a:moveTo>
                  <a:pt x="0" y="64495"/>
                </a:moveTo>
                <a:lnTo>
                  <a:pt x="64495" y="0"/>
                </a:lnTo>
                <a:lnTo>
                  <a:pt x="82455" y="17960"/>
                </a:lnTo>
                <a:lnTo>
                  <a:pt x="17960" y="82455"/>
                </a:lnTo>
                <a:lnTo>
                  <a:pt x="0" y="64495"/>
                </a:lnTo>
              </a:path>
            </a:pathLst>
          </a:custGeom>
          <a:solidFill>
            <a:srgbClr val="030952"/>
          </a:solidFill>
        </p:spPr>
        <p:txBody>
          <a:bodyPr wrap="square" lIns="0" tIns="0" rIns="0" bIns="0" rtlCol="0"/>
          <a:lstStyle/>
          <a:p>
            <a:pPr fontAlgn="base">
              <a:spcBef>
                <a:spcPct val="0"/>
              </a:spcBef>
              <a:spcAft>
                <a:spcPct val="0"/>
              </a:spcAft>
            </a:pPr>
            <a:endParaRPr sz="2800">
              <a:solidFill>
                <a:srgbClr val="000000"/>
              </a:solidFill>
              <a:cs typeface="Arial" charset="0"/>
            </a:endParaRPr>
          </a:p>
        </p:txBody>
      </p:sp>
      <p:sp>
        <p:nvSpPr>
          <p:cNvPr id="77" name="object 34"/>
          <p:cNvSpPr/>
          <p:nvPr/>
        </p:nvSpPr>
        <p:spPr>
          <a:xfrm>
            <a:off x="1712639" y="4625072"/>
            <a:ext cx="144145" cy="144145"/>
          </a:xfrm>
          <a:custGeom>
            <a:avLst/>
            <a:gdLst/>
            <a:ahLst/>
            <a:cxnLst/>
            <a:rect l="l" t="t" r="r" b="b"/>
            <a:pathLst>
              <a:path w="144145" h="144145">
                <a:moveTo>
                  <a:pt x="0" y="139066"/>
                </a:moveTo>
                <a:lnTo>
                  <a:pt x="139066" y="0"/>
                </a:lnTo>
                <a:lnTo>
                  <a:pt x="143556" y="4490"/>
                </a:lnTo>
                <a:lnTo>
                  <a:pt x="4490" y="143556"/>
                </a:lnTo>
                <a:lnTo>
                  <a:pt x="0" y="139066"/>
                </a:lnTo>
              </a:path>
            </a:pathLst>
          </a:custGeom>
          <a:solidFill>
            <a:srgbClr val="FFFFFF"/>
          </a:solidFill>
        </p:spPr>
        <p:txBody>
          <a:bodyPr wrap="square" lIns="0" tIns="0" rIns="0" bIns="0" rtlCol="0"/>
          <a:lstStyle/>
          <a:p>
            <a:pPr fontAlgn="base">
              <a:spcBef>
                <a:spcPct val="0"/>
              </a:spcBef>
              <a:spcAft>
                <a:spcPct val="0"/>
              </a:spcAft>
            </a:pPr>
            <a:endParaRPr sz="2800">
              <a:solidFill>
                <a:srgbClr val="000000"/>
              </a:solidFill>
              <a:cs typeface="Arial" charset="0"/>
            </a:endParaRPr>
          </a:p>
        </p:txBody>
      </p:sp>
      <p:sp>
        <p:nvSpPr>
          <p:cNvPr id="78" name="object 35"/>
          <p:cNvSpPr/>
          <p:nvPr/>
        </p:nvSpPr>
        <p:spPr>
          <a:xfrm>
            <a:off x="1803809" y="4643894"/>
            <a:ext cx="67945" cy="67945"/>
          </a:xfrm>
          <a:custGeom>
            <a:avLst/>
            <a:gdLst/>
            <a:ahLst/>
            <a:cxnLst/>
            <a:rect l="l" t="t" r="r" b="b"/>
            <a:pathLst>
              <a:path w="67945" h="67945">
                <a:moveTo>
                  <a:pt x="0" y="62954"/>
                </a:moveTo>
                <a:lnTo>
                  <a:pt x="62954" y="0"/>
                </a:lnTo>
                <a:lnTo>
                  <a:pt x="67444" y="4490"/>
                </a:lnTo>
                <a:lnTo>
                  <a:pt x="4490" y="67444"/>
                </a:lnTo>
                <a:lnTo>
                  <a:pt x="0" y="62954"/>
                </a:lnTo>
              </a:path>
            </a:pathLst>
          </a:custGeom>
          <a:solidFill>
            <a:srgbClr val="FFFFFF"/>
          </a:solidFill>
        </p:spPr>
        <p:txBody>
          <a:bodyPr wrap="square" lIns="0" tIns="0" rIns="0" bIns="0" rtlCol="0"/>
          <a:lstStyle/>
          <a:p>
            <a:pPr fontAlgn="base">
              <a:spcBef>
                <a:spcPct val="0"/>
              </a:spcBef>
              <a:spcAft>
                <a:spcPct val="0"/>
              </a:spcAft>
            </a:pPr>
            <a:endParaRPr sz="2800">
              <a:solidFill>
                <a:srgbClr val="000000"/>
              </a:solidFill>
              <a:cs typeface="Arial" charset="0"/>
            </a:endParaRPr>
          </a:p>
        </p:txBody>
      </p:sp>
      <p:sp>
        <p:nvSpPr>
          <p:cNvPr id="79" name="object 36"/>
          <p:cNvSpPr/>
          <p:nvPr/>
        </p:nvSpPr>
        <p:spPr>
          <a:xfrm>
            <a:off x="1837105" y="4509103"/>
            <a:ext cx="159385" cy="158750"/>
          </a:xfrm>
          <a:custGeom>
            <a:avLst/>
            <a:gdLst/>
            <a:ahLst/>
            <a:cxnLst/>
            <a:rect l="l" t="t" r="r" b="b"/>
            <a:pathLst>
              <a:path w="159385" h="158750">
                <a:moveTo>
                  <a:pt x="75540" y="0"/>
                </a:moveTo>
                <a:lnTo>
                  <a:pt x="29482" y="17697"/>
                </a:lnTo>
                <a:lnTo>
                  <a:pt x="2386" y="58530"/>
                </a:lnTo>
                <a:lnTo>
                  <a:pt x="0" y="82093"/>
                </a:lnTo>
                <a:lnTo>
                  <a:pt x="1492" y="94016"/>
                </a:lnTo>
                <a:lnTo>
                  <a:pt x="25707" y="138210"/>
                </a:lnTo>
                <a:lnTo>
                  <a:pt x="69373" y="158203"/>
                </a:lnTo>
                <a:lnTo>
                  <a:pt x="81335" y="158732"/>
                </a:lnTo>
                <a:lnTo>
                  <a:pt x="93306" y="157456"/>
                </a:lnTo>
                <a:lnTo>
                  <a:pt x="137166" y="134164"/>
                </a:lnTo>
                <a:lnTo>
                  <a:pt x="158391" y="90272"/>
                </a:lnTo>
                <a:lnTo>
                  <a:pt x="159161" y="78230"/>
                </a:lnTo>
                <a:lnTo>
                  <a:pt x="158116" y="66205"/>
                </a:lnTo>
                <a:lnTo>
                  <a:pt x="135794" y="22716"/>
                </a:lnTo>
                <a:lnTo>
                  <a:pt x="98975" y="1969"/>
                </a:lnTo>
                <a:lnTo>
                  <a:pt x="75540" y="0"/>
                </a:lnTo>
                <a:close/>
              </a:path>
            </a:pathLst>
          </a:custGeom>
          <a:solidFill>
            <a:srgbClr val="1333FF"/>
          </a:solidFill>
        </p:spPr>
        <p:txBody>
          <a:bodyPr wrap="square" lIns="0" tIns="0" rIns="0" bIns="0" rtlCol="0"/>
          <a:lstStyle/>
          <a:p>
            <a:pPr fontAlgn="base">
              <a:spcBef>
                <a:spcPct val="0"/>
              </a:spcBef>
              <a:spcAft>
                <a:spcPct val="0"/>
              </a:spcAft>
            </a:pPr>
            <a:endParaRPr sz="2800">
              <a:solidFill>
                <a:srgbClr val="000000"/>
              </a:solidFill>
              <a:cs typeface="Arial" charset="0"/>
            </a:endParaRPr>
          </a:p>
        </p:txBody>
      </p:sp>
      <p:sp>
        <p:nvSpPr>
          <p:cNvPr id="80" name="object 37"/>
          <p:cNvSpPr/>
          <p:nvPr/>
        </p:nvSpPr>
        <p:spPr>
          <a:xfrm>
            <a:off x="1837105" y="4509104"/>
            <a:ext cx="159385" cy="158750"/>
          </a:xfrm>
          <a:custGeom>
            <a:avLst/>
            <a:gdLst/>
            <a:ahLst/>
            <a:cxnLst/>
            <a:rect l="l" t="t" r="r" b="b"/>
            <a:pathLst>
              <a:path w="159385" h="158750">
                <a:moveTo>
                  <a:pt x="135793" y="22716"/>
                </a:moveTo>
                <a:lnTo>
                  <a:pt x="158116" y="66205"/>
                </a:lnTo>
                <a:lnTo>
                  <a:pt x="159161" y="78230"/>
                </a:lnTo>
                <a:lnTo>
                  <a:pt x="158391" y="90272"/>
                </a:lnTo>
                <a:lnTo>
                  <a:pt x="137166" y="134164"/>
                </a:lnTo>
                <a:lnTo>
                  <a:pt x="93305" y="157456"/>
                </a:lnTo>
                <a:lnTo>
                  <a:pt x="81335" y="158731"/>
                </a:lnTo>
                <a:lnTo>
                  <a:pt x="69372" y="158203"/>
                </a:lnTo>
                <a:lnTo>
                  <a:pt x="25706" y="138209"/>
                </a:lnTo>
                <a:lnTo>
                  <a:pt x="4794" y="105779"/>
                </a:lnTo>
                <a:lnTo>
                  <a:pt x="0" y="82092"/>
                </a:lnTo>
                <a:lnTo>
                  <a:pt x="302" y="70200"/>
                </a:lnTo>
                <a:lnTo>
                  <a:pt x="19174" y="26747"/>
                </a:lnTo>
                <a:lnTo>
                  <a:pt x="51901" y="5187"/>
                </a:lnTo>
                <a:lnTo>
                  <a:pt x="75540" y="0"/>
                </a:lnTo>
                <a:lnTo>
                  <a:pt x="87372" y="100"/>
                </a:lnTo>
                <a:lnTo>
                  <a:pt x="130632" y="17984"/>
                </a:lnTo>
                <a:lnTo>
                  <a:pt x="135793" y="22716"/>
                </a:lnTo>
                <a:close/>
              </a:path>
            </a:pathLst>
          </a:custGeom>
          <a:ln w="38100">
            <a:solidFill>
              <a:srgbClr val="02084F"/>
            </a:solidFill>
          </a:ln>
        </p:spPr>
        <p:txBody>
          <a:bodyPr wrap="square" lIns="0" tIns="0" rIns="0" bIns="0" rtlCol="0"/>
          <a:lstStyle/>
          <a:p>
            <a:pPr fontAlgn="base">
              <a:spcBef>
                <a:spcPct val="0"/>
              </a:spcBef>
              <a:spcAft>
                <a:spcPct val="0"/>
              </a:spcAft>
            </a:pPr>
            <a:endParaRPr sz="2800">
              <a:solidFill>
                <a:srgbClr val="000000"/>
              </a:solidFill>
              <a:cs typeface="Arial" charset="0"/>
            </a:endParaRPr>
          </a:p>
        </p:txBody>
      </p:sp>
      <p:sp>
        <p:nvSpPr>
          <p:cNvPr id="81" name="object 38"/>
          <p:cNvSpPr/>
          <p:nvPr/>
        </p:nvSpPr>
        <p:spPr>
          <a:xfrm>
            <a:off x="1920010" y="4532714"/>
            <a:ext cx="50800" cy="50800"/>
          </a:xfrm>
          <a:custGeom>
            <a:avLst/>
            <a:gdLst/>
            <a:ahLst/>
            <a:cxnLst/>
            <a:rect l="l" t="t" r="r" b="b"/>
            <a:pathLst>
              <a:path w="50800" h="50800">
                <a:moveTo>
                  <a:pt x="25315" y="0"/>
                </a:moveTo>
                <a:lnTo>
                  <a:pt x="13865" y="3753"/>
                </a:lnTo>
                <a:lnTo>
                  <a:pt x="2203" y="13519"/>
                </a:lnTo>
                <a:lnTo>
                  <a:pt x="0" y="24109"/>
                </a:lnTo>
                <a:lnTo>
                  <a:pt x="3102" y="35660"/>
                </a:lnTo>
                <a:lnTo>
                  <a:pt x="12088" y="47197"/>
                </a:lnTo>
                <a:lnTo>
                  <a:pt x="22924" y="50463"/>
                </a:lnTo>
                <a:lnTo>
                  <a:pt x="34630" y="48365"/>
                </a:lnTo>
                <a:lnTo>
                  <a:pt x="45845" y="40539"/>
                </a:lnTo>
                <a:lnTo>
                  <a:pt x="50670" y="29342"/>
                </a:lnTo>
                <a:lnTo>
                  <a:pt x="49882" y="17380"/>
                </a:lnTo>
                <a:lnTo>
                  <a:pt x="43479" y="6781"/>
                </a:lnTo>
                <a:lnTo>
                  <a:pt x="35760" y="1565"/>
                </a:lnTo>
                <a:lnTo>
                  <a:pt x="25315" y="0"/>
                </a:lnTo>
                <a:close/>
              </a:path>
            </a:pathLst>
          </a:custGeom>
          <a:solidFill>
            <a:srgbClr val="000000"/>
          </a:solidFill>
        </p:spPr>
        <p:txBody>
          <a:bodyPr wrap="square" lIns="0" tIns="0" rIns="0" bIns="0" rtlCol="0"/>
          <a:lstStyle/>
          <a:p>
            <a:pPr fontAlgn="base">
              <a:spcBef>
                <a:spcPct val="0"/>
              </a:spcBef>
              <a:spcAft>
                <a:spcPct val="0"/>
              </a:spcAft>
            </a:pPr>
            <a:endParaRPr sz="2800">
              <a:solidFill>
                <a:srgbClr val="000000"/>
              </a:solidFill>
              <a:cs typeface="Arial" charset="0"/>
            </a:endParaRPr>
          </a:p>
        </p:txBody>
      </p:sp>
      <p:sp>
        <p:nvSpPr>
          <p:cNvPr id="82" name="object 39"/>
          <p:cNvSpPr/>
          <p:nvPr/>
        </p:nvSpPr>
        <p:spPr>
          <a:xfrm>
            <a:off x="2133600" y="4469002"/>
            <a:ext cx="257395" cy="270153"/>
          </a:xfrm>
          <a:prstGeom prst="rect">
            <a:avLst/>
          </a:prstGeom>
          <a:blipFill>
            <a:blip r:embed="rId3" cstate="print"/>
            <a:stretch>
              <a:fillRect/>
            </a:stretch>
          </a:blipFill>
        </p:spPr>
        <p:txBody>
          <a:bodyPr wrap="square" lIns="0" tIns="0" rIns="0" bIns="0" rtlCol="0"/>
          <a:lstStyle/>
          <a:p>
            <a:pPr fontAlgn="base">
              <a:spcBef>
                <a:spcPct val="0"/>
              </a:spcBef>
              <a:spcAft>
                <a:spcPct val="0"/>
              </a:spcAft>
            </a:pPr>
            <a:endParaRPr sz="2800">
              <a:solidFill>
                <a:srgbClr val="000000"/>
              </a:solidFill>
              <a:cs typeface="Arial" charset="0"/>
            </a:endParaRPr>
          </a:p>
        </p:txBody>
      </p:sp>
      <p:sp>
        <p:nvSpPr>
          <p:cNvPr id="83" name="object 40"/>
          <p:cNvSpPr/>
          <p:nvPr/>
        </p:nvSpPr>
        <p:spPr>
          <a:xfrm>
            <a:off x="5987674" y="4151796"/>
            <a:ext cx="489326" cy="553243"/>
          </a:xfrm>
          <a:prstGeom prst="rect">
            <a:avLst/>
          </a:prstGeom>
          <a:blipFill>
            <a:blip r:embed="rId4" cstate="print"/>
            <a:stretch>
              <a:fillRect/>
            </a:stretch>
          </a:blipFill>
        </p:spPr>
        <p:txBody>
          <a:bodyPr wrap="square" lIns="0" tIns="0" rIns="0" bIns="0" rtlCol="0"/>
          <a:lstStyle/>
          <a:p>
            <a:pPr fontAlgn="base">
              <a:spcBef>
                <a:spcPct val="0"/>
              </a:spcBef>
              <a:spcAft>
                <a:spcPct val="0"/>
              </a:spcAft>
            </a:pPr>
            <a:endParaRPr sz="2800">
              <a:solidFill>
                <a:srgbClr val="000000"/>
              </a:solidFill>
              <a:cs typeface="Arial" charset="0"/>
            </a:endParaRPr>
          </a:p>
        </p:txBody>
      </p:sp>
      <p:sp>
        <p:nvSpPr>
          <p:cNvPr id="84" name="object 42"/>
          <p:cNvSpPr txBox="1"/>
          <p:nvPr/>
        </p:nvSpPr>
        <p:spPr>
          <a:xfrm>
            <a:off x="3209290" y="4253425"/>
            <a:ext cx="681990" cy="477054"/>
          </a:xfrm>
          <a:prstGeom prst="rect">
            <a:avLst/>
          </a:prstGeom>
        </p:spPr>
        <p:txBody>
          <a:bodyPr vert="horz" wrap="square" lIns="0" tIns="0" rIns="0" bIns="0" rtlCol="0">
            <a:spAutoFit/>
          </a:bodyPr>
          <a:lstStyle/>
          <a:p>
            <a:pPr marL="12700" fontAlgn="base">
              <a:spcBef>
                <a:spcPct val="0"/>
              </a:spcBef>
              <a:spcAft>
                <a:spcPct val="0"/>
              </a:spcAft>
            </a:pPr>
            <a:r>
              <a:rPr sz="3100" spc="-5" dirty="0">
                <a:solidFill>
                  <a:srgbClr val="000000"/>
                </a:solidFill>
                <a:latin typeface="Gill Sans MT"/>
                <a:cs typeface="Gill Sans MT"/>
              </a:rPr>
              <a:t>“</a:t>
            </a:r>
            <a:r>
              <a:rPr sz="3100" dirty="0">
                <a:solidFill>
                  <a:srgbClr val="000000"/>
                </a:solidFill>
                <a:latin typeface="Gill Sans MT"/>
                <a:cs typeface="Gill Sans MT"/>
              </a:rPr>
              <a:t>I</a:t>
            </a:r>
            <a:r>
              <a:rPr sz="3100" spc="-5" dirty="0">
                <a:solidFill>
                  <a:srgbClr val="000000"/>
                </a:solidFill>
                <a:latin typeface="Gill Sans MT"/>
                <a:cs typeface="Gill Sans MT"/>
              </a:rPr>
              <a:t>’</a:t>
            </a:r>
            <a:r>
              <a:rPr sz="3100" dirty="0">
                <a:solidFill>
                  <a:srgbClr val="000000"/>
                </a:solidFill>
                <a:latin typeface="Gill Sans MT"/>
                <a:cs typeface="Gill Sans MT"/>
              </a:rPr>
              <a:t>m</a:t>
            </a:r>
            <a:endParaRPr sz="3100">
              <a:solidFill>
                <a:srgbClr val="000000"/>
              </a:solidFill>
              <a:latin typeface="Gill Sans MT"/>
              <a:cs typeface="Gill Sans MT"/>
            </a:endParaRPr>
          </a:p>
        </p:txBody>
      </p:sp>
      <p:sp>
        <p:nvSpPr>
          <p:cNvPr id="85" name="object 43"/>
          <p:cNvSpPr txBox="1"/>
          <p:nvPr/>
        </p:nvSpPr>
        <p:spPr>
          <a:xfrm>
            <a:off x="4568190" y="4253425"/>
            <a:ext cx="1288415" cy="477054"/>
          </a:xfrm>
          <a:prstGeom prst="rect">
            <a:avLst/>
          </a:prstGeom>
        </p:spPr>
        <p:txBody>
          <a:bodyPr vert="horz" wrap="square" lIns="0" tIns="0" rIns="0" bIns="0" rtlCol="0">
            <a:spAutoFit/>
          </a:bodyPr>
          <a:lstStyle/>
          <a:p>
            <a:pPr marL="12700" fontAlgn="base">
              <a:spcBef>
                <a:spcPct val="0"/>
              </a:spcBef>
              <a:spcAft>
                <a:spcPct val="0"/>
              </a:spcAft>
            </a:pPr>
            <a:r>
              <a:rPr sz="3100" spc="-5" dirty="0">
                <a:solidFill>
                  <a:srgbClr val="000000"/>
                </a:solidFill>
                <a:latin typeface="Gill Sans MT"/>
                <a:cs typeface="Gill Sans MT"/>
              </a:rPr>
              <a:t>because</a:t>
            </a:r>
            <a:endParaRPr sz="3100">
              <a:solidFill>
                <a:srgbClr val="000000"/>
              </a:solidFill>
              <a:latin typeface="Gill Sans MT"/>
              <a:cs typeface="Gill Sans MT"/>
            </a:endParaRPr>
          </a:p>
        </p:txBody>
      </p:sp>
      <p:sp>
        <p:nvSpPr>
          <p:cNvPr id="86" name="object 44"/>
          <p:cNvSpPr txBox="1"/>
          <p:nvPr/>
        </p:nvSpPr>
        <p:spPr>
          <a:xfrm>
            <a:off x="6549390" y="4253425"/>
            <a:ext cx="1299210" cy="477054"/>
          </a:xfrm>
          <a:prstGeom prst="rect">
            <a:avLst/>
          </a:prstGeom>
        </p:spPr>
        <p:txBody>
          <a:bodyPr vert="horz" wrap="square" lIns="0" tIns="0" rIns="0" bIns="0" rtlCol="0">
            <a:spAutoFit/>
          </a:bodyPr>
          <a:lstStyle/>
          <a:p>
            <a:pPr marL="12700" fontAlgn="base">
              <a:spcBef>
                <a:spcPct val="0"/>
              </a:spcBef>
              <a:spcAft>
                <a:spcPct val="0"/>
              </a:spcAft>
            </a:pPr>
            <a:r>
              <a:rPr sz="3100" spc="-5" dirty="0">
                <a:solidFill>
                  <a:srgbClr val="000000"/>
                </a:solidFill>
                <a:latin typeface="Gill Sans MT"/>
                <a:cs typeface="Gill Sans MT"/>
              </a:rPr>
              <a:t>s</a:t>
            </a:r>
            <a:r>
              <a:rPr sz="3100" spc="-130" dirty="0">
                <a:solidFill>
                  <a:srgbClr val="000000"/>
                </a:solidFill>
                <a:latin typeface="Gill Sans MT"/>
                <a:cs typeface="Gill Sans MT"/>
              </a:rPr>
              <a:t>a</a:t>
            </a:r>
            <a:r>
              <a:rPr sz="3100" spc="-5" dirty="0">
                <a:solidFill>
                  <a:srgbClr val="000000"/>
                </a:solidFill>
                <a:latin typeface="Gill Sans MT"/>
                <a:cs typeface="Gill Sans MT"/>
              </a:rPr>
              <a:t>ys so”</a:t>
            </a:r>
            <a:endParaRPr sz="3100">
              <a:solidFill>
                <a:srgbClr val="000000"/>
              </a:solidFill>
              <a:latin typeface="Gill Sans MT"/>
              <a:cs typeface="Gill Sans MT"/>
            </a:endParaRPr>
          </a:p>
        </p:txBody>
      </p:sp>
      <p:sp>
        <p:nvSpPr>
          <p:cNvPr id="87" name="object 46"/>
          <p:cNvSpPr txBox="1"/>
          <p:nvPr/>
        </p:nvSpPr>
        <p:spPr>
          <a:xfrm>
            <a:off x="3209290" y="3039752"/>
            <a:ext cx="681990" cy="477054"/>
          </a:xfrm>
          <a:prstGeom prst="rect">
            <a:avLst/>
          </a:prstGeom>
        </p:spPr>
        <p:txBody>
          <a:bodyPr vert="horz" wrap="square" lIns="0" tIns="0" rIns="0" bIns="0" rtlCol="0">
            <a:spAutoFit/>
          </a:bodyPr>
          <a:lstStyle/>
          <a:p>
            <a:pPr marL="12700" fontAlgn="base">
              <a:spcBef>
                <a:spcPct val="0"/>
              </a:spcBef>
              <a:spcAft>
                <a:spcPct val="0"/>
              </a:spcAft>
            </a:pPr>
            <a:r>
              <a:rPr sz="3100" spc="-5" dirty="0">
                <a:solidFill>
                  <a:srgbClr val="000000"/>
                </a:solidFill>
                <a:latin typeface="Gill Sans MT"/>
                <a:cs typeface="Gill Sans MT"/>
              </a:rPr>
              <a:t>“</a:t>
            </a:r>
            <a:r>
              <a:rPr sz="3100" dirty="0">
                <a:solidFill>
                  <a:srgbClr val="000000"/>
                </a:solidFill>
                <a:latin typeface="Gill Sans MT"/>
                <a:cs typeface="Gill Sans MT"/>
              </a:rPr>
              <a:t>I</a:t>
            </a:r>
            <a:r>
              <a:rPr sz="3100" spc="-5" dirty="0">
                <a:solidFill>
                  <a:srgbClr val="000000"/>
                </a:solidFill>
                <a:latin typeface="Gill Sans MT"/>
                <a:cs typeface="Gill Sans MT"/>
              </a:rPr>
              <a:t>’</a:t>
            </a:r>
            <a:r>
              <a:rPr sz="3100" dirty="0">
                <a:solidFill>
                  <a:srgbClr val="000000"/>
                </a:solidFill>
                <a:latin typeface="Gill Sans MT"/>
                <a:cs typeface="Gill Sans MT"/>
              </a:rPr>
              <a:t>m</a:t>
            </a:r>
            <a:endParaRPr sz="3100">
              <a:solidFill>
                <a:srgbClr val="000000"/>
              </a:solidFill>
              <a:latin typeface="Gill Sans MT"/>
              <a:cs typeface="Gill Sans MT"/>
            </a:endParaRPr>
          </a:p>
        </p:txBody>
      </p:sp>
      <p:sp>
        <p:nvSpPr>
          <p:cNvPr id="88" name="object 47"/>
          <p:cNvSpPr txBox="1"/>
          <p:nvPr/>
        </p:nvSpPr>
        <p:spPr>
          <a:xfrm>
            <a:off x="4555490" y="3039752"/>
            <a:ext cx="2834640" cy="477054"/>
          </a:xfrm>
          <a:prstGeom prst="rect">
            <a:avLst/>
          </a:prstGeom>
        </p:spPr>
        <p:txBody>
          <a:bodyPr vert="horz" wrap="square" lIns="0" tIns="0" rIns="0" bIns="0" rtlCol="0">
            <a:spAutoFit/>
          </a:bodyPr>
          <a:lstStyle/>
          <a:p>
            <a:pPr marL="12700" fontAlgn="base">
              <a:spcBef>
                <a:spcPct val="0"/>
              </a:spcBef>
              <a:spcAft>
                <a:spcPct val="0"/>
              </a:spcAft>
            </a:pPr>
            <a:r>
              <a:rPr sz="3100" spc="-5" dirty="0">
                <a:solidFill>
                  <a:srgbClr val="000000"/>
                </a:solidFill>
                <a:latin typeface="Gill Sans MT"/>
                <a:cs typeface="Gill Sans MT"/>
              </a:rPr>
              <a:t>because </a:t>
            </a:r>
            <a:r>
              <a:rPr sz="3100" dirty="0">
                <a:solidFill>
                  <a:srgbClr val="000000"/>
                </a:solidFill>
                <a:latin typeface="Gill Sans MT"/>
                <a:cs typeface="Gill Sans MT"/>
              </a:rPr>
              <a:t>I</a:t>
            </a:r>
            <a:r>
              <a:rPr sz="3100" spc="-5" dirty="0">
                <a:solidFill>
                  <a:srgbClr val="000000"/>
                </a:solidFill>
                <a:latin typeface="Gill Sans MT"/>
                <a:cs typeface="Gill Sans MT"/>
              </a:rPr>
              <a:t> s</a:t>
            </a:r>
            <a:r>
              <a:rPr sz="3100" spc="-130" dirty="0">
                <a:solidFill>
                  <a:srgbClr val="000000"/>
                </a:solidFill>
                <a:latin typeface="Gill Sans MT"/>
                <a:cs typeface="Gill Sans MT"/>
              </a:rPr>
              <a:t>a</a:t>
            </a:r>
            <a:r>
              <a:rPr sz="3100" dirty="0">
                <a:solidFill>
                  <a:srgbClr val="000000"/>
                </a:solidFill>
                <a:latin typeface="Gill Sans MT"/>
                <a:cs typeface="Gill Sans MT"/>
              </a:rPr>
              <a:t>y</a:t>
            </a:r>
            <a:r>
              <a:rPr sz="3100" spc="-5" dirty="0">
                <a:solidFill>
                  <a:srgbClr val="000000"/>
                </a:solidFill>
                <a:latin typeface="Gill Sans MT"/>
                <a:cs typeface="Gill Sans MT"/>
              </a:rPr>
              <a:t> so!”</a:t>
            </a:r>
            <a:endParaRPr sz="3100">
              <a:solidFill>
                <a:srgbClr val="000000"/>
              </a:solidFill>
              <a:latin typeface="Gill Sans MT"/>
              <a:cs typeface="Gill Sans MT"/>
            </a:endParaRPr>
          </a:p>
        </p:txBody>
      </p:sp>
      <p:sp>
        <p:nvSpPr>
          <p:cNvPr id="89" name="object 48"/>
          <p:cNvSpPr/>
          <p:nvPr/>
        </p:nvSpPr>
        <p:spPr>
          <a:xfrm>
            <a:off x="1641198" y="2819400"/>
            <a:ext cx="1194435" cy="850265"/>
          </a:xfrm>
          <a:custGeom>
            <a:avLst/>
            <a:gdLst/>
            <a:ahLst/>
            <a:cxnLst/>
            <a:rect l="l" t="t" r="r" b="b"/>
            <a:pathLst>
              <a:path w="1194435" h="850264">
                <a:moveTo>
                  <a:pt x="0" y="0"/>
                </a:moveTo>
                <a:lnTo>
                  <a:pt x="1194273" y="0"/>
                </a:lnTo>
                <a:lnTo>
                  <a:pt x="1194273" y="849997"/>
                </a:lnTo>
                <a:lnTo>
                  <a:pt x="0" y="849997"/>
                </a:lnTo>
                <a:lnTo>
                  <a:pt x="0" y="0"/>
                </a:lnTo>
                <a:close/>
              </a:path>
            </a:pathLst>
          </a:custGeom>
          <a:solidFill>
            <a:srgbClr val="C4C4C4"/>
          </a:solidFill>
        </p:spPr>
        <p:txBody>
          <a:bodyPr wrap="square" lIns="0" tIns="0" rIns="0" bIns="0" rtlCol="0"/>
          <a:lstStyle/>
          <a:p>
            <a:pPr fontAlgn="base">
              <a:spcBef>
                <a:spcPct val="0"/>
              </a:spcBef>
              <a:spcAft>
                <a:spcPct val="0"/>
              </a:spcAft>
            </a:pPr>
            <a:endParaRPr sz="2800">
              <a:solidFill>
                <a:srgbClr val="000000"/>
              </a:solidFill>
              <a:cs typeface="Arial" charset="0"/>
            </a:endParaRPr>
          </a:p>
        </p:txBody>
      </p:sp>
      <p:sp>
        <p:nvSpPr>
          <p:cNvPr id="90" name="object 49"/>
          <p:cNvSpPr txBox="1"/>
          <p:nvPr/>
        </p:nvSpPr>
        <p:spPr>
          <a:xfrm>
            <a:off x="1710690" y="2867433"/>
            <a:ext cx="1049655" cy="338554"/>
          </a:xfrm>
          <a:prstGeom prst="rect">
            <a:avLst/>
          </a:prstGeom>
        </p:spPr>
        <p:txBody>
          <a:bodyPr vert="horz" wrap="square" lIns="0" tIns="0" rIns="0" bIns="0" rtlCol="0">
            <a:spAutoFit/>
          </a:bodyPr>
          <a:lstStyle/>
          <a:p>
            <a:pPr marL="12700" fontAlgn="base">
              <a:spcBef>
                <a:spcPct val="0"/>
              </a:spcBef>
              <a:spcAft>
                <a:spcPct val="0"/>
              </a:spcAft>
            </a:pPr>
            <a:r>
              <a:rPr sz="2200" i="1" spc="-105" dirty="0">
                <a:solidFill>
                  <a:srgbClr val="000000"/>
                </a:solidFill>
                <a:latin typeface="Book Antiqua"/>
                <a:cs typeface="Book Antiqua"/>
              </a:rPr>
              <a:t>Certificate</a:t>
            </a:r>
            <a:endParaRPr sz="2200">
              <a:solidFill>
                <a:srgbClr val="000000"/>
              </a:solidFill>
              <a:latin typeface="Book Antiqua"/>
              <a:cs typeface="Book Antiqua"/>
            </a:endParaRPr>
          </a:p>
        </p:txBody>
      </p:sp>
      <p:sp>
        <p:nvSpPr>
          <p:cNvPr id="91" name="object 50"/>
          <p:cNvSpPr/>
          <p:nvPr/>
        </p:nvSpPr>
        <p:spPr>
          <a:xfrm>
            <a:off x="1704127" y="3396944"/>
            <a:ext cx="217170" cy="175260"/>
          </a:xfrm>
          <a:custGeom>
            <a:avLst/>
            <a:gdLst/>
            <a:ahLst/>
            <a:cxnLst/>
            <a:rect l="l" t="t" r="r" b="b"/>
            <a:pathLst>
              <a:path w="217170" h="175260">
                <a:moveTo>
                  <a:pt x="140761" y="0"/>
                </a:moveTo>
                <a:lnTo>
                  <a:pt x="0" y="140761"/>
                </a:lnTo>
                <a:lnTo>
                  <a:pt x="7150" y="174994"/>
                </a:lnTo>
                <a:lnTo>
                  <a:pt x="68055" y="167133"/>
                </a:lnTo>
                <a:lnTo>
                  <a:pt x="72965" y="125702"/>
                </a:lnTo>
                <a:lnTo>
                  <a:pt x="91972" y="106693"/>
                </a:lnTo>
                <a:lnTo>
                  <a:pt x="129497" y="106693"/>
                </a:lnTo>
                <a:lnTo>
                  <a:pt x="153275" y="82915"/>
                </a:lnTo>
                <a:lnTo>
                  <a:pt x="189034" y="82915"/>
                </a:lnTo>
                <a:lnTo>
                  <a:pt x="216552" y="55398"/>
                </a:lnTo>
                <a:lnTo>
                  <a:pt x="140761" y="0"/>
                </a:lnTo>
                <a:close/>
              </a:path>
              <a:path w="217170" h="175260">
                <a:moveTo>
                  <a:pt x="129497" y="106693"/>
                </a:moveTo>
                <a:lnTo>
                  <a:pt x="91972" y="106693"/>
                </a:lnTo>
                <a:lnTo>
                  <a:pt x="121890" y="114301"/>
                </a:lnTo>
                <a:lnTo>
                  <a:pt x="129497" y="106693"/>
                </a:lnTo>
                <a:close/>
              </a:path>
              <a:path w="217170" h="175260">
                <a:moveTo>
                  <a:pt x="189034" y="82915"/>
                </a:moveTo>
                <a:lnTo>
                  <a:pt x="153275" y="82915"/>
                </a:lnTo>
                <a:lnTo>
                  <a:pt x="178399" y="93550"/>
                </a:lnTo>
                <a:lnTo>
                  <a:pt x="189034" y="82915"/>
                </a:lnTo>
                <a:close/>
              </a:path>
            </a:pathLst>
          </a:custGeom>
          <a:solidFill>
            <a:srgbClr val="FFE44F"/>
          </a:solidFill>
        </p:spPr>
        <p:txBody>
          <a:bodyPr wrap="square" lIns="0" tIns="0" rIns="0" bIns="0" rtlCol="0"/>
          <a:lstStyle/>
          <a:p>
            <a:pPr fontAlgn="base">
              <a:spcBef>
                <a:spcPct val="0"/>
              </a:spcBef>
              <a:spcAft>
                <a:spcPct val="0"/>
              </a:spcAft>
            </a:pPr>
            <a:endParaRPr sz="2800">
              <a:solidFill>
                <a:srgbClr val="000000"/>
              </a:solidFill>
              <a:cs typeface="Arial" charset="0"/>
            </a:endParaRPr>
          </a:p>
        </p:txBody>
      </p:sp>
      <p:sp>
        <p:nvSpPr>
          <p:cNvPr id="92" name="object 51"/>
          <p:cNvSpPr/>
          <p:nvPr/>
        </p:nvSpPr>
        <p:spPr>
          <a:xfrm>
            <a:off x="1704127" y="3396944"/>
            <a:ext cx="217170" cy="175260"/>
          </a:xfrm>
          <a:custGeom>
            <a:avLst/>
            <a:gdLst/>
            <a:ahLst/>
            <a:cxnLst/>
            <a:rect l="l" t="t" r="r" b="b"/>
            <a:pathLst>
              <a:path w="217170" h="175260">
                <a:moveTo>
                  <a:pt x="140761" y="0"/>
                </a:moveTo>
                <a:lnTo>
                  <a:pt x="0" y="140761"/>
                </a:lnTo>
                <a:lnTo>
                  <a:pt x="7149" y="174994"/>
                </a:lnTo>
                <a:lnTo>
                  <a:pt x="68055" y="167133"/>
                </a:lnTo>
                <a:lnTo>
                  <a:pt x="72964" y="125701"/>
                </a:lnTo>
                <a:lnTo>
                  <a:pt x="91972" y="106693"/>
                </a:lnTo>
                <a:lnTo>
                  <a:pt x="121889" y="114300"/>
                </a:lnTo>
                <a:lnTo>
                  <a:pt x="153274" y="82915"/>
                </a:lnTo>
                <a:lnTo>
                  <a:pt x="178398" y="93550"/>
                </a:lnTo>
                <a:lnTo>
                  <a:pt x="216551" y="55397"/>
                </a:lnTo>
              </a:path>
            </a:pathLst>
          </a:custGeom>
          <a:ln w="25400">
            <a:solidFill>
              <a:srgbClr val="EBB316"/>
            </a:solidFill>
          </a:ln>
        </p:spPr>
        <p:txBody>
          <a:bodyPr wrap="square" lIns="0" tIns="0" rIns="0" bIns="0" rtlCol="0"/>
          <a:lstStyle/>
          <a:p>
            <a:pPr fontAlgn="base">
              <a:spcBef>
                <a:spcPct val="0"/>
              </a:spcBef>
              <a:spcAft>
                <a:spcPct val="0"/>
              </a:spcAft>
            </a:pPr>
            <a:endParaRPr sz="2800">
              <a:solidFill>
                <a:srgbClr val="000000"/>
              </a:solidFill>
              <a:cs typeface="Arial" charset="0"/>
            </a:endParaRPr>
          </a:p>
        </p:txBody>
      </p:sp>
      <p:sp>
        <p:nvSpPr>
          <p:cNvPr id="93" name="object 52"/>
          <p:cNvSpPr/>
          <p:nvPr/>
        </p:nvSpPr>
        <p:spPr>
          <a:xfrm>
            <a:off x="1705566" y="3414967"/>
            <a:ext cx="160020" cy="160020"/>
          </a:xfrm>
          <a:custGeom>
            <a:avLst/>
            <a:gdLst/>
            <a:ahLst/>
            <a:cxnLst/>
            <a:rect l="l" t="t" r="r" b="b"/>
            <a:pathLst>
              <a:path w="160020" h="160019">
                <a:moveTo>
                  <a:pt x="0" y="141784"/>
                </a:moveTo>
                <a:lnTo>
                  <a:pt x="141784" y="0"/>
                </a:lnTo>
                <a:lnTo>
                  <a:pt x="159744" y="17960"/>
                </a:lnTo>
                <a:lnTo>
                  <a:pt x="17960" y="159744"/>
                </a:lnTo>
                <a:lnTo>
                  <a:pt x="0" y="141784"/>
                </a:lnTo>
              </a:path>
            </a:pathLst>
          </a:custGeom>
          <a:solidFill>
            <a:srgbClr val="FFE44F"/>
          </a:solidFill>
        </p:spPr>
        <p:txBody>
          <a:bodyPr wrap="square" lIns="0" tIns="0" rIns="0" bIns="0" rtlCol="0"/>
          <a:lstStyle/>
          <a:p>
            <a:pPr fontAlgn="base">
              <a:spcBef>
                <a:spcPct val="0"/>
              </a:spcBef>
              <a:spcAft>
                <a:spcPct val="0"/>
              </a:spcAft>
            </a:pPr>
            <a:endParaRPr sz="2800">
              <a:solidFill>
                <a:srgbClr val="000000"/>
              </a:solidFill>
              <a:cs typeface="Arial" charset="0"/>
            </a:endParaRPr>
          </a:p>
        </p:txBody>
      </p:sp>
      <p:sp>
        <p:nvSpPr>
          <p:cNvPr id="94" name="object 53"/>
          <p:cNvSpPr/>
          <p:nvPr/>
        </p:nvSpPr>
        <p:spPr>
          <a:xfrm>
            <a:off x="1801677" y="3429446"/>
            <a:ext cx="82550" cy="82550"/>
          </a:xfrm>
          <a:custGeom>
            <a:avLst/>
            <a:gdLst/>
            <a:ahLst/>
            <a:cxnLst/>
            <a:rect l="l" t="t" r="r" b="b"/>
            <a:pathLst>
              <a:path w="82550" h="82550">
                <a:moveTo>
                  <a:pt x="0" y="64495"/>
                </a:moveTo>
                <a:lnTo>
                  <a:pt x="64495" y="0"/>
                </a:lnTo>
                <a:lnTo>
                  <a:pt x="82455" y="17960"/>
                </a:lnTo>
                <a:lnTo>
                  <a:pt x="17960" y="82455"/>
                </a:lnTo>
                <a:lnTo>
                  <a:pt x="0" y="64495"/>
                </a:lnTo>
              </a:path>
            </a:pathLst>
          </a:custGeom>
          <a:solidFill>
            <a:srgbClr val="FFE44F"/>
          </a:solidFill>
        </p:spPr>
        <p:txBody>
          <a:bodyPr wrap="square" lIns="0" tIns="0" rIns="0" bIns="0" rtlCol="0"/>
          <a:lstStyle/>
          <a:p>
            <a:pPr fontAlgn="base">
              <a:spcBef>
                <a:spcPct val="0"/>
              </a:spcBef>
              <a:spcAft>
                <a:spcPct val="0"/>
              </a:spcAft>
            </a:pPr>
            <a:endParaRPr sz="2800">
              <a:solidFill>
                <a:srgbClr val="000000"/>
              </a:solidFill>
              <a:cs typeface="Arial" charset="0"/>
            </a:endParaRPr>
          </a:p>
        </p:txBody>
      </p:sp>
      <p:sp>
        <p:nvSpPr>
          <p:cNvPr id="95" name="object 54"/>
          <p:cNvSpPr/>
          <p:nvPr/>
        </p:nvSpPr>
        <p:spPr>
          <a:xfrm>
            <a:off x="1711255" y="3417937"/>
            <a:ext cx="144145" cy="144145"/>
          </a:xfrm>
          <a:custGeom>
            <a:avLst/>
            <a:gdLst/>
            <a:ahLst/>
            <a:cxnLst/>
            <a:rect l="l" t="t" r="r" b="b"/>
            <a:pathLst>
              <a:path w="144145" h="144144">
                <a:moveTo>
                  <a:pt x="0" y="139066"/>
                </a:moveTo>
                <a:lnTo>
                  <a:pt x="139066" y="0"/>
                </a:lnTo>
                <a:lnTo>
                  <a:pt x="143556" y="4490"/>
                </a:lnTo>
                <a:lnTo>
                  <a:pt x="4490" y="143556"/>
                </a:lnTo>
                <a:lnTo>
                  <a:pt x="0" y="139066"/>
                </a:lnTo>
              </a:path>
            </a:pathLst>
          </a:custGeom>
          <a:solidFill>
            <a:srgbClr val="FFFFFF"/>
          </a:solidFill>
        </p:spPr>
        <p:txBody>
          <a:bodyPr wrap="square" lIns="0" tIns="0" rIns="0" bIns="0" rtlCol="0"/>
          <a:lstStyle/>
          <a:p>
            <a:pPr fontAlgn="base">
              <a:spcBef>
                <a:spcPct val="0"/>
              </a:spcBef>
              <a:spcAft>
                <a:spcPct val="0"/>
              </a:spcAft>
            </a:pPr>
            <a:endParaRPr sz="2800">
              <a:solidFill>
                <a:srgbClr val="000000"/>
              </a:solidFill>
              <a:cs typeface="Arial" charset="0"/>
            </a:endParaRPr>
          </a:p>
        </p:txBody>
      </p:sp>
      <p:sp>
        <p:nvSpPr>
          <p:cNvPr id="96" name="object 55"/>
          <p:cNvSpPr/>
          <p:nvPr/>
        </p:nvSpPr>
        <p:spPr>
          <a:xfrm>
            <a:off x="1802425" y="3436759"/>
            <a:ext cx="67945" cy="67945"/>
          </a:xfrm>
          <a:custGeom>
            <a:avLst/>
            <a:gdLst/>
            <a:ahLst/>
            <a:cxnLst/>
            <a:rect l="l" t="t" r="r" b="b"/>
            <a:pathLst>
              <a:path w="67945" h="67944">
                <a:moveTo>
                  <a:pt x="0" y="62954"/>
                </a:moveTo>
                <a:lnTo>
                  <a:pt x="62954" y="0"/>
                </a:lnTo>
                <a:lnTo>
                  <a:pt x="67444" y="4490"/>
                </a:lnTo>
                <a:lnTo>
                  <a:pt x="4490" y="67444"/>
                </a:lnTo>
                <a:lnTo>
                  <a:pt x="0" y="62954"/>
                </a:lnTo>
              </a:path>
            </a:pathLst>
          </a:custGeom>
          <a:solidFill>
            <a:srgbClr val="FFFFFF"/>
          </a:solidFill>
        </p:spPr>
        <p:txBody>
          <a:bodyPr wrap="square" lIns="0" tIns="0" rIns="0" bIns="0" rtlCol="0"/>
          <a:lstStyle/>
          <a:p>
            <a:pPr fontAlgn="base">
              <a:spcBef>
                <a:spcPct val="0"/>
              </a:spcBef>
              <a:spcAft>
                <a:spcPct val="0"/>
              </a:spcAft>
            </a:pPr>
            <a:endParaRPr sz="2800">
              <a:solidFill>
                <a:srgbClr val="000000"/>
              </a:solidFill>
              <a:cs typeface="Arial" charset="0"/>
            </a:endParaRPr>
          </a:p>
        </p:txBody>
      </p:sp>
      <p:sp>
        <p:nvSpPr>
          <p:cNvPr id="97" name="object 56"/>
          <p:cNvSpPr/>
          <p:nvPr/>
        </p:nvSpPr>
        <p:spPr>
          <a:xfrm>
            <a:off x="1835721" y="3301968"/>
            <a:ext cx="159385" cy="158750"/>
          </a:xfrm>
          <a:custGeom>
            <a:avLst/>
            <a:gdLst/>
            <a:ahLst/>
            <a:cxnLst/>
            <a:rect l="l" t="t" r="r" b="b"/>
            <a:pathLst>
              <a:path w="159385" h="158750">
                <a:moveTo>
                  <a:pt x="75539" y="0"/>
                </a:moveTo>
                <a:lnTo>
                  <a:pt x="29481" y="17697"/>
                </a:lnTo>
                <a:lnTo>
                  <a:pt x="2385" y="58530"/>
                </a:lnTo>
                <a:lnTo>
                  <a:pt x="0" y="82093"/>
                </a:lnTo>
                <a:lnTo>
                  <a:pt x="1492" y="94016"/>
                </a:lnTo>
                <a:lnTo>
                  <a:pt x="25707" y="138211"/>
                </a:lnTo>
                <a:lnTo>
                  <a:pt x="69373" y="158204"/>
                </a:lnTo>
                <a:lnTo>
                  <a:pt x="81335" y="158731"/>
                </a:lnTo>
                <a:lnTo>
                  <a:pt x="93306" y="157456"/>
                </a:lnTo>
                <a:lnTo>
                  <a:pt x="137166" y="134163"/>
                </a:lnTo>
                <a:lnTo>
                  <a:pt x="158391" y="90271"/>
                </a:lnTo>
                <a:lnTo>
                  <a:pt x="159161" y="78229"/>
                </a:lnTo>
                <a:lnTo>
                  <a:pt x="158116" y="66205"/>
                </a:lnTo>
                <a:lnTo>
                  <a:pt x="135793" y="22716"/>
                </a:lnTo>
                <a:lnTo>
                  <a:pt x="98974" y="1969"/>
                </a:lnTo>
                <a:lnTo>
                  <a:pt x="75539" y="0"/>
                </a:lnTo>
                <a:close/>
              </a:path>
            </a:pathLst>
          </a:custGeom>
          <a:solidFill>
            <a:srgbClr val="FFE44F"/>
          </a:solidFill>
        </p:spPr>
        <p:txBody>
          <a:bodyPr wrap="square" lIns="0" tIns="0" rIns="0" bIns="0" rtlCol="0"/>
          <a:lstStyle/>
          <a:p>
            <a:pPr fontAlgn="base">
              <a:spcBef>
                <a:spcPct val="0"/>
              </a:spcBef>
              <a:spcAft>
                <a:spcPct val="0"/>
              </a:spcAft>
            </a:pPr>
            <a:endParaRPr sz="2800">
              <a:solidFill>
                <a:srgbClr val="000000"/>
              </a:solidFill>
              <a:cs typeface="Arial" charset="0"/>
            </a:endParaRPr>
          </a:p>
        </p:txBody>
      </p:sp>
      <p:sp>
        <p:nvSpPr>
          <p:cNvPr id="98" name="object 57"/>
          <p:cNvSpPr/>
          <p:nvPr/>
        </p:nvSpPr>
        <p:spPr>
          <a:xfrm>
            <a:off x="1835722" y="3301969"/>
            <a:ext cx="159385" cy="158750"/>
          </a:xfrm>
          <a:custGeom>
            <a:avLst/>
            <a:gdLst/>
            <a:ahLst/>
            <a:cxnLst/>
            <a:rect l="l" t="t" r="r" b="b"/>
            <a:pathLst>
              <a:path w="159385" h="158750">
                <a:moveTo>
                  <a:pt x="135793" y="22716"/>
                </a:moveTo>
                <a:lnTo>
                  <a:pt x="158116" y="66205"/>
                </a:lnTo>
                <a:lnTo>
                  <a:pt x="159161" y="78230"/>
                </a:lnTo>
                <a:lnTo>
                  <a:pt x="158391" y="90272"/>
                </a:lnTo>
                <a:lnTo>
                  <a:pt x="137166" y="134164"/>
                </a:lnTo>
                <a:lnTo>
                  <a:pt x="93305" y="157456"/>
                </a:lnTo>
                <a:lnTo>
                  <a:pt x="81335" y="158731"/>
                </a:lnTo>
                <a:lnTo>
                  <a:pt x="69372" y="158203"/>
                </a:lnTo>
                <a:lnTo>
                  <a:pt x="25706" y="138209"/>
                </a:lnTo>
                <a:lnTo>
                  <a:pt x="4794" y="105779"/>
                </a:lnTo>
                <a:lnTo>
                  <a:pt x="0" y="82092"/>
                </a:lnTo>
                <a:lnTo>
                  <a:pt x="302" y="70200"/>
                </a:lnTo>
                <a:lnTo>
                  <a:pt x="19174" y="26747"/>
                </a:lnTo>
                <a:lnTo>
                  <a:pt x="51901" y="5187"/>
                </a:lnTo>
                <a:lnTo>
                  <a:pt x="75540" y="0"/>
                </a:lnTo>
                <a:lnTo>
                  <a:pt x="87372" y="100"/>
                </a:lnTo>
                <a:lnTo>
                  <a:pt x="130632" y="17984"/>
                </a:lnTo>
                <a:lnTo>
                  <a:pt x="135793" y="22716"/>
                </a:lnTo>
                <a:close/>
              </a:path>
            </a:pathLst>
          </a:custGeom>
          <a:ln w="38100">
            <a:solidFill>
              <a:srgbClr val="EBB315"/>
            </a:solidFill>
          </a:ln>
        </p:spPr>
        <p:txBody>
          <a:bodyPr wrap="square" lIns="0" tIns="0" rIns="0" bIns="0" rtlCol="0"/>
          <a:lstStyle/>
          <a:p>
            <a:pPr fontAlgn="base">
              <a:spcBef>
                <a:spcPct val="0"/>
              </a:spcBef>
              <a:spcAft>
                <a:spcPct val="0"/>
              </a:spcAft>
            </a:pPr>
            <a:endParaRPr sz="2800">
              <a:solidFill>
                <a:srgbClr val="000000"/>
              </a:solidFill>
              <a:cs typeface="Arial" charset="0"/>
            </a:endParaRPr>
          </a:p>
        </p:txBody>
      </p:sp>
      <p:sp>
        <p:nvSpPr>
          <p:cNvPr id="99" name="object 58"/>
          <p:cNvSpPr/>
          <p:nvPr/>
        </p:nvSpPr>
        <p:spPr>
          <a:xfrm>
            <a:off x="1918626" y="3325579"/>
            <a:ext cx="50800" cy="50800"/>
          </a:xfrm>
          <a:custGeom>
            <a:avLst/>
            <a:gdLst/>
            <a:ahLst/>
            <a:cxnLst/>
            <a:rect l="l" t="t" r="r" b="b"/>
            <a:pathLst>
              <a:path w="50800" h="50800">
                <a:moveTo>
                  <a:pt x="25315" y="0"/>
                </a:moveTo>
                <a:lnTo>
                  <a:pt x="13865" y="3753"/>
                </a:lnTo>
                <a:lnTo>
                  <a:pt x="2203" y="13519"/>
                </a:lnTo>
                <a:lnTo>
                  <a:pt x="0" y="24109"/>
                </a:lnTo>
                <a:lnTo>
                  <a:pt x="3102" y="35660"/>
                </a:lnTo>
                <a:lnTo>
                  <a:pt x="12088" y="47197"/>
                </a:lnTo>
                <a:lnTo>
                  <a:pt x="22924" y="50463"/>
                </a:lnTo>
                <a:lnTo>
                  <a:pt x="34630" y="48365"/>
                </a:lnTo>
                <a:lnTo>
                  <a:pt x="45845" y="40539"/>
                </a:lnTo>
                <a:lnTo>
                  <a:pt x="50670" y="29342"/>
                </a:lnTo>
                <a:lnTo>
                  <a:pt x="49882" y="17380"/>
                </a:lnTo>
                <a:lnTo>
                  <a:pt x="43479" y="6781"/>
                </a:lnTo>
                <a:lnTo>
                  <a:pt x="35760" y="1565"/>
                </a:lnTo>
                <a:lnTo>
                  <a:pt x="25315" y="0"/>
                </a:lnTo>
                <a:close/>
              </a:path>
            </a:pathLst>
          </a:custGeom>
          <a:solidFill>
            <a:srgbClr val="000000"/>
          </a:solidFill>
        </p:spPr>
        <p:txBody>
          <a:bodyPr wrap="square" lIns="0" tIns="0" rIns="0" bIns="0" rtlCol="0"/>
          <a:lstStyle/>
          <a:p>
            <a:pPr fontAlgn="base">
              <a:spcBef>
                <a:spcPct val="0"/>
              </a:spcBef>
              <a:spcAft>
                <a:spcPct val="0"/>
              </a:spcAft>
            </a:pPr>
            <a:endParaRPr sz="2800">
              <a:solidFill>
                <a:srgbClr val="000000"/>
              </a:solidFill>
              <a:cs typeface="Arial" charset="0"/>
            </a:endParaRPr>
          </a:p>
        </p:txBody>
      </p:sp>
      <p:sp>
        <p:nvSpPr>
          <p:cNvPr id="100" name="object 29"/>
          <p:cNvSpPr/>
          <p:nvPr/>
        </p:nvSpPr>
        <p:spPr>
          <a:xfrm>
            <a:off x="1981200" y="3154540"/>
            <a:ext cx="457200" cy="350660"/>
          </a:xfrm>
          <a:prstGeom prst="rect">
            <a:avLst/>
          </a:prstGeom>
          <a:blipFill>
            <a:blip r:embed="rId2" cstate="print"/>
            <a:stretch>
              <a:fillRect/>
            </a:stretch>
          </a:blipFill>
        </p:spPr>
        <p:txBody>
          <a:bodyPr wrap="square" lIns="0" tIns="0" rIns="0" bIns="0" rtlCol="0"/>
          <a:lstStyle/>
          <a:p>
            <a:pPr fontAlgn="base">
              <a:spcBef>
                <a:spcPct val="0"/>
              </a:spcBef>
              <a:spcAft>
                <a:spcPct val="0"/>
              </a:spcAft>
            </a:pPr>
            <a:endParaRPr sz="2800">
              <a:solidFill>
                <a:srgbClr val="000000"/>
              </a:solidFill>
              <a:cs typeface="Arial" charset="0"/>
            </a:endParaRPr>
          </a:p>
        </p:txBody>
      </p:sp>
      <p:sp>
        <p:nvSpPr>
          <p:cNvPr id="101" name="object 29"/>
          <p:cNvSpPr/>
          <p:nvPr/>
        </p:nvSpPr>
        <p:spPr>
          <a:xfrm>
            <a:off x="2362200" y="3154540"/>
            <a:ext cx="457200" cy="350660"/>
          </a:xfrm>
          <a:prstGeom prst="rect">
            <a:avLst/>
          </a:prstGeom>
          <a:blipFill>
            <a:blip r:embed="rId2" cstate="print"/>
            <a:stretch>
              <a:fillRect/>
            </a:stretch>
          </a:blipFill>
        </p:spPr>
        <p:txBody>
          <a:bodyPr wrap="square" lIns="0" tIns="0" rIns="0" bIns="0" rtlCol="0"/>
          <a:lstStyle/>
          <a:p>
            <a:pPr fontAlgn="base">
              <a:spcBef>
                <a:spcPct val="0"/>
              </a:spcBef>
              <a:spcAft>
                <a:spcPct val="0"/>
              </a:spcAft>
            </a:pPr>
            <a:endParaRPr sz="2800">
              <a:solidFill>
                <a:srgbClr val="000000"/>
              </a:solidFill>
              <a:cs typeface="Arial" charset="0"/>
            </a:endParaRPr>
          </a:p>
        </p:txBody>
      </p:sp>
      <p:sp>
        <p:nvSpPr>
          <p:cNvPr id="102" name="object 40"/>
          <p:cNvSpPr/>
          <p:nvPr/>
        </p:nvSpPr>
        <p:spPr>
          <a:xfrm>
            <a:off x="3962400" y="2971800"/>
            <a:ext cx="489326" cy="553243"/>
          </a:xfrm>
          <a:prstGeom prst="rect">
            <a:avLst/>
          </a:prstGeom>
          <a:blipFill>
            <a:blip r:embed="rId4" cstate="print"/>
            <a:stretch>
              <a:fillRect/>
            </a:stretch>
          </a:blipFill>
        </p:spPr>
        <p:txBody>
          <a:bodyPr wrap="square" lIns="0" tIns="0" rIns="0" bIns="0" rtlCol="0"/>
          <a:lstStyle/>
          <a:p>
            <a:pPr fontAlgn="base">
              <a:spcBef>
                <a:spcPct val="0"/>
              </a:spcBef>
              <a:spcAft>
                <a:spcPct val="0"/>
              </a:spcAft>
            </a:pPr>
            <a:endParaRPr sz="2800">
              <a:solidFill>
                <a:srgbClr val="000000"/>
              </a:solidFill>
              <a:cs typeface="Arial" charset="0"/>
            </a:endParaRPr>
          </a:p>
        </p:txBody>
      </p:sp>
      <p:sp>
        <p:nvSpPr>
          <p:cNvPr id="103" name="object 41"/>
          <p:cNvSpPr/>
          <p:nvPr/>
        </p:nvSpPr>
        <p:spPr>
          <a:xfrm>
            <a:off x="3933372" y="4267200"/>
            <a:ext cx="486228" cy="518673"/>
          </a:xfrm>
          <a:prstGeom prst="rect">
            <a:avLst/>
          </a:prstGeom>
          <a:blipFill>
            <a:blip r:embed="rId5" cstate="print"/>
            <a:stretch>
              <a:fillRect/>
            </a:stretch>
          </a:blipFill>
        </p:spPr>
        <p:txBody>
          <a:bodyPr wrap="square" lIns="0" tIns="0" rIns="0" bIns="0" rtlCol="0"/>
          <a:lstStyle/>
          <a:p>
            <a:pPr fontAlgn="base">
              <a:spcBef>
                <a:spcPct val="0"/>
              </a:spcBef>
              <a:spcAft>
                <a:spcPct val="0"/>
              </a:spcAft>
            </a:pPr>
            <a:endParaRPr sz="2800">
              <a:solidFill>
                <a:srgbClr val="000000"/>
              </a:solidFill>
              <a:cs typeface="Arial" charset="0"/>
            </a:endParaRPr>
          </a:p>
        </p:txBody>
      </p:sp>
      <p:sp>
        <p:nvSpPr>
          <p:cNvPr id="104" name="object 39"/>
          <p:cNvSpPr/>
          <p:nvPr/>
        </p:nvSpPr>
        <p:spPr>
          <a:xfrm>
            <a:off x="2485805" y="5791200"/>
            <a:ext cx="257395" cy="270153"/>
          </a:xfrm>
          <a:prstGeom prst="rect">
            <a:avLst/>
          </a:prstGeom>
          <a:blipFill>
            <a:blip r:embed="rId3" cstate="print"/>
            <a:stretch>
              <a:fillRect/>
            </a:stretch>
          </a:blipFill>
        </p:spPr>
        <p:txBody>
          <a:bodyPr wrap="square" lIns="0" tIns="0" rIns="0" bIns="0" rtlCol="0"/>
          <a:lstStyle/>
          <a:p>
            <a:pPr fontAlgn="base">
              <a:spcBef>
                <a:spcPct val="0"/>
              </a:spcBef>
              <a:spcAft>
                <a:spcPct val="0"/>
              </a:spcAft>
            </a:pPr>
            <a:endParaRPr sz="2800">
              <a:solidFill>
                <a:srgbClr val="000000"/>
              </a:solidFill>
              <a:cs typeface="Arial" charset="0"/>
            </a:endParaRPr>
          </a:p>
        </p:txBody>
      </p:sp>
      <p:sp>
        <p:nvSpPr>
          <p:cNvPr id="105" name="object 41"/>
          <p:cNvSpPr/>
          <p:nvPr/>
        </p:nvSpPr>
        <p:spPr>
          <a:xfrm>
            <a:off x="5990772" y="5577327"/>
            <a:ext cx="486228" cy="518673"/>
          </a:xfrm>
          <a:prstGeom prst="rect">
            <a:avLst/>
          </a:prstGeom>
          <a:blipFill>
            <a:blip r:embed="rId5" cstate="print"/>
            <a:stretch>
              <a:fillRect/>
            </a:stretch>
          </a:blipFill>
        </p:spPr>
        <p:txBody>
          <a:bodyPr wrap="square" lIns="0" tIns="0" rIns="0" bIns="0" rtlCol="0"/>
          <a:lstStyle/>
          <a:p>
            <a:pPr fontAlgn="base">
              <a:spcBef>
                <a:spcPct val="0"/>
              </a:spcBef>
              <a:spcAft>
                <a:spcPct val="0"/>
              </a:spcAft>
            </a:pPr>
            <a:endParaRPr sz="2800">
              <a:solidFill>
                <a:srgbClr val="000000"/>
              </a:solidFill>
              <a:cs typeface="Arial" charset="0"/>
            </a:endParaRPr>
          </a:p>
        </p:txBody>
      </p:sp>
      <p:pic>
        <p:nvPicPr>
          <p:cNvPr id="106" name="Picture 2" descr="Image result for vietcombank logo"/>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957207" y="5598289"/>
            <a:ext cx="454025" cy="454025"/>
          </a:xfrm>
          <a:prstGeom prst="rect">
            <a:avLst/>
          </a:prstGeom>
          <a:noFill/>
          <a:extLst>
            <a:ext uri="{909E8E84-426E-40DD-AFC4-6F175D3DCCD1}">
              <a14:hiddenFill xmlns:a14="http://schemas.microsoft.com/office/drawing/2010/main">
                <a:solidFill>
                  <a:srgbClr val="FFFFFF"/>
                </a:solidFill>
              </a14:hiddenFill>
            </a:ext>
          </a:extLst>
        </p:spPr>
      </p:pic>
      <p:pic>
        <p:nvPicPr>
          <p:cNvPr id="107" name="Picture 3" descr="C:\Users\TungBT\Desktop\favicon.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95247" y="5791200"/>
            <a:ext cx="274320" cy="274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028403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Chuỗi xác thực</a:t>
            </a:r>
          </a:p>
        </p:txBody>
      </p:sp>
      <p:sp>
        <p:nvSpPr>
          <p:cNvPr id="4" name="Slide Number Placeholder 3"/>
          <p:cNvSpPr>
            <a:spLocks noGrp="1"/>
          </p:cNvSpPr>
          <p:nvPr>
            <p:ph type="sldNum" sz="quarter" idx="12"/>
          </p:nvPr>
        </p:nvSpPr>
        <p:spPr/>
        <p:txBody>
          <a:bodyPr/>
          <a:lstStyle/>
          <a:p>
            <a:fld id="{B6F15528-21DE-4FAA-801E-634DDDAF4B2B}" type="slidenum">
              <a:rPr lang="en-US" smtClean="0"/>
              <a:pPr/>
              <a:t>54</a:t>
            </a:fld>
            <a:endParaRPr lang="en-US"/>
          </a:p>
        </p:txBody>
      </p:sp>
      <p:sp>
        <p:nvSpPr>
          <p:cNvPr id="61" name="object 9"/>
          <p:cNvSpPr/>
          <p:nvPr/>
        </p:nvSpPr>
        <p:spPr>
          <a:xfrm>
            <a:off x="2254428" y="4064318"/>
            <a:ext cx="1194435" cy="850265"/>
          </a:xfrm>
          <a:custGeom>
            <a:avLst/>
            <a:gdLst/>
            <a:ahLst/>
            <a:cxnLst/>
            <a:rect l="l" t="t" r="r" b="b"/>
            <a:pathLst>
              <a:path w="1194435" h="850265">
                <a:moveTo>
                  <a:pt x="0" y="0"/>
                </a:moveTo>
                <a:lnTo>
                  <a:pt x="1194273" y="0"/>
                </a:lnTo>
                <a:lnTo>
                  <a:pt x="1194273" y="849997"/>
                </a:lnTo>
                <a:lnTo>
                  <a:pt x="0" y="849997"/>
                </a:lnTo>
                <a:lnTo>
                  <a:pt x="0" y="0"/>
                </a:lnTo>
                <a:close/>
              </a:path>
            </a:pathLst>
          </a:custGeom>
          <a:solidFill>
            <a:srgbClr val="C4C4C4"/>
          </a:solidFill>
        </p:spPr>
        <p:txBody>
          <a:bodyPr wrap="square" lIns="0" tIns="0" rIns="0" bIns="0" rtlCol="0"/>
          <a:lstStyle/>
          <a:p>
            <a:pPr fontAlgn="base">
              <a:spcBef>
                <a:spcPct val="0"/>
              </a:spcBef>
              <a:spcAft>
                <a:spcPct val="0"/>
              </a:spcAft>
            </a:pPr>
            <a:endParaRPr sz="2800">
              <a:solidFill>
                <a:srgbClr val="000000"/>
              </a:solidFill>
              <a:cs typeface="Arial" charset="0"/>
            </a:endParaRPr>
          </a:p>
        </p:txBody>
      </p:sp>
      <p:sp>
        <p:nvSpPr>
          <p:cNvPr id="62" name="object 10"/>
          <p:cNvSpPr txBox="1"/>
          <p:nvPr/>
        </p:nvSpPr>
        <p:spPr>
          <a:xfrm>
            <a:off x="2332990" y="4112727"/>
            <a:ext cx="1049655" cy="338554"/>
          </a:xfrm>
          <a:prstGeom prst="rect">
            <a:avLst/>
          </a:prstGeom>
        </p:spPr>
        <p:txBody>
          <a:bodyPr vert="horz" wrap="square" lIns="0" tIns="0" rIns="0" bIns="0" rtlCol="0">
            <a:spAutoFit/>
          </a:bodyPr>
          <a:lstStyle/>
          <a:p>
            <a:pPr marL="12700" fontAlgn="base">
              <a:spcBef>
                <a:spcPct val="0"/>
              </a:spcBef>
              <a:spcAft>
                <a:spcPct val="0"/>
              </a:spcAft>
            </a:pPr>
            <a:r>
              <a:rPr sz="2200" i="1" spc="-105" dirty="0">
                <a:solidFill>
                  <a:srgbClr val="000000"/>
                </a:solidFill>
                <a:latin typeface="Book Antiqua"/>
                <a:cs typeface="Book Antiqua"/>
              </a:rPr>
              <a:t>Certificate</a:t>
            </a:r>
            <a:endParaRPr sz="2200">
              <a:solidFill>
                <a:srgbClr val="000000"/>
              </a:solidFill>
              <a:latin typeface="Book Antiqua"/>
              <a:cs typeface="Book Antiqua"/>
            </a:endParaRPr>
          </a:p>
        </p:txBody>
      </p:sp>
      <p:sp>
        <p:nvSpPr>
          <p:cNvPr id="63" name="object 11"/>
          <p:cNvSpPr/>
          <p:nvPr/>
        </p:nvSpPr>
        <p:spPr>
          <a:xfrm>
            <a:off x="2317358" y="4641862"/>
            <a:ext cx="217170" cy="175260"/>
          </a:xfrm>
          <a:custGeom>
            <a:avLst/>
            <a:gdLst/>
            <a:ahLst/>
            <a:cxnLst/>
            <a:rect l="l" t="t" r="r" b="b"/>
            <a:pathLst>
              <a:path w="217170" h="175259">
                <a:moveTo>
                  <a:pt x="140761" y="0"/>
                </a:moveTo>
                <a:lnTo>
                  <a:pt x="0" y="140761"/>
                </a:lnTo>
                <a:lnTo>
                  <a:pt x="7148" y="174994"/>
                </a:lnTo>
                <a:lnTo>
                  <a:pt x="68055" y="167133"/>
                </a:lnTo>
                <a:lnTo>
                  <a:pt x="72964" y="125702"/>
                </a:lnTo>
                <a:lnTo>
                  <a:pt x="91972" y="106693"/>
                </a:lnTo>
                <a:lnTo>
                  <a:pt x="129495" y="106693"/>
                </a:lnTo>
                <a:lnTo>
                  <a:pt x="153275" y="82915"/>
                </a:lnTo>
                <a:lnTo>
                  <a:pt x="189034" y="82915"/>
                </a:lnTo>
                <a:lnTo>
                  <a:pt x="216551" y="55398"/>
                </a:lnTo>
                <a:lnTo>
                  <a:pt x="140761" y="0"/>
                </a:lnTo>
                <a:close/>
              </a:path>
              <a:path w="217170" h="175259">
                <a:moveTo>
                  <a:pt x="129495" y="106693"/>
                </a:moveTo>
                <a:lnTo>
                  <a:pt x="91972" y="106693"/>
                </a:lnTo>
                <a:lnTo>
                  <a:pt x="121889" y="114299"/>
                </a:lnTo>
                <a:lnTo>
                  <a:pt x="129495" y="106693"/>
                </a:lnTo>
                <a:close/>
              </a:path>
              <a:path w="217170" h="175259">
                <a:moveTo>
                  <a:pt x="189034" y="82915"/>
                </a:moveTo>
                <a:lnTo>
                  <a:pt x="153275" y="82915"/>
                </a:lnTo>
                <a:lnTo>
                  <a:pt x="178399" y="93550"/>
                </a:lnTo>
                <a:lnTo>
                  <a:pt x="189034" y="82915"/>
                </a:lnTo>
                <a:close/>
              </a:path>
            </a:pathLst>
          </a:custGeom>
          <a:solidFill>
            <a:srgbClr val="1EBB20"/>
          </a:solidFill>
        </p:spPr>
        <p:txBody>
          <a:bodyPr wrap="square" lIns="0" tIns="0" rIns="0" bIns="0" rtlCol="0"/>
          <a:lstStyle/>
          <a:p>
            <a:pPr fontAlgn="base">
              <a:spcBef>
                <a:spcPct val="0"/>
              </a:spcBef>
              <a:spcAft>
                <a:spcPct val="0"/>
              </a:spcAft>
            </a:pPr>
            <a:endParaRPr sz="2800">
              <a:solidFill>
                <a:srgbClr val="000000"/>
              </a:solidFill>
              <a:cs typeface="Arial" charset="0"/>
            </a:endParaRPr>
          </a:p>
        </p:txBody>
      </p:sp>
      <p:sp>
        <p:nvSpPr>
          <p:cNvPr id="64" name="object 12"/>
          <p:cNvSpPr/>
          <p:nvPr/>
        </p:nvSpPr>
        <p:spPr>
          <a:xfrm>
            <a:off x="2317358" y="4641862"/>
            <a:ext cx="217170" cy="175260"/>
          </a:xfrm>
          <a:custGeom>
            <a:avLst/>
            <a:gdLst/>
            <a:ahLst/>
            <a:cxnLst/>
            <a:rect l="l" t="t" r="r" b="b"/>
            <a:pathLst>
              <a:path w="217170" h="175259">
                <a:moveTo>
                  <a:pt x="140761" y="0"/>
                </a:moveTo>
                <a:lnTo>
                  <a:pt x="0" y="140761"/>
                </a:lnTo>
                <a:lnTo>
                  <a:pt x="7149" y="174994"/>
                </a:lnTo>
                <a:lnTo>
                  <a:pt x="68055" y="167133"/>
                </a:lnTo>
                <a:lnTo>
                  <a:pt x="72964" y="125701"/>
                </a:lnTo>
                <a:lnTo>
                  <a:pt x="91972" y="106693"/>
                </a:lnTo>
                <a:lnTo>
                  <a:pt x="121889" y="114300"/>
                </a:lnTo>
                <a:lnTo>
                  <a:pt x="153274" y="82915"/>
                </a:lnTo>
                <a:lnTo>
                  <a:pt x="178398" y="93550"/>
                </a:lnTo>
                <a:lnTo>
                  <a:pt x="216551" y="55397"/>
                </a:lnTo>
              </a:path>
            </a:pathLst>
          </a:custGeom>
          <a:ln w="25400">
            <a:solidFill>
              <a:srgbClr val="0A5C0A"/>
            </a:solidFill>
          </a:ln>
        </p:spPr>
        <p:txBody>
          <a:bodyPr wrap="square" lIns="0" tIns="0" rIns="0" bIns="0" rtlCol="0"/>
          <a:lstStyle/>
          <a:p>
            <a:pPr fontAlgn="base">
              <a:spcBef>
                <a:spcPct val="0"/>
              </a:spcBef>
              <a:spcAft>
                <a:spcPct val="0"/>
              </a:spcAft>
            </a:pPr>
            <a:endParaRPr sz="2800">
              <a:solidFill>
                <a:srgbClr val="000000"/>
              </a:solidFill>
              <a:cs typeface="Arial" charset="0"/>
            </a:endParaRPr>
          </a:p>
        </p:txBody>
      </p:sp>
      <p:sp>
        <p:nvSpPr>
          <p:cNvPr id="65" name="object 13"/>
          <p:cNvSpPr/>
          <p:nvPr/>
        </p:nvSpPr>
        <p:spPr>
          <a:xfrm>
            <a:off x="2318797" y="4659885"/>
            <a:ext cx="160020" cy="160020"/>
          </a:xfrm>
          <a:custGeom>
            <a:avLst/>
            <a:gdLst/>
            <a:ahLst/>
            <a:cxnLst/>
            <a:rect l="l" t="t" r="r" b="b"/>
            <a:pathLst>
              <a:path w="160020" h="160020">
                <a:moveTo>
                  <a:pt x="0" y="141784"/>
                </a:moveTo>
                <a:lnTo>
                  <a:pt x="141784" y="0"/>
                </a:lnTo>
                <a:lnTo>
                  <a:pt x="159744" y="17960"/>
                </a:lnTo>
                <a:lnTo>
                  <a:pt x="17960" y="159744"/>
                </a:lnTo>
                <a:lnTo>
                  <a:pt x="0" y="141784"/>
                </a:lnTo>
              </a:path>
            </a:pathLst>
          </a:custGeom>
          <a:solidFill>
            <a:srgbClr val="126514"/>
          </a:solidFill>
        </p:spPr>
        <p:txBody>
          <a:bodyPr wrap="square" lIns="0" tIns="0" rIns="0" bIns="0" rtlCol="0"/>
          <a:lstStyle/>
          <a:p>
            <a:pPr fontAlgn="base">
              <a:spcBef>
                <a:spcPct val="0"/>
              </a:spcBef>
              <a:spcAft>
                <a:spcPct val="0"/>
              </a:spcAft>
            </a:pPr>
            <a:endParaRPr sz="2800">
              <a:solidFill>
                <a:srgbClr val="000000"/>
              </a:solidFill>
              <a:cs typeface="Arial" charset="0"/>
            </a:endParaRPr>
          </a:p>
        </p:txBody>
      </p:sp>
      <p:sp>
        <p:nvSpPr>
          <p:cNvPr id="66" name="object 14"/>
          <p:cNvSpPr/>
          <p:nvPr/>
        </p:nvSpPr>
        <p:spPr>
          <a:xfrm>
            <a:off x="2414908" y="4674364"/>
            <a:ext cx="82550" cy="82550"/>
          </a:xfrm>
          <a:custGeom>
            <a:avLst/>
            <a:gdLst/>
            <a:ahLst/>
            <a:cxnLst/>
            <a:rect l="l" t="t" r="r" b="b"/>
            <a:pathLst>
              <a:path w="82550" h="82550">
                <a:moveTo>
                  <a:pt x="0" y="64495"/>
                </a:moveTo>
                <a:lnTo>
                  <a:pt x="64495" y="0"/>
                </a:lnTo>
                <a:lnTo>
                  <a:pt x="82455" y="17960"/>
                </a:lnTo>
                <a:lnTo>
                  <a:pt x="17960" y="82455"/>
                </a:lnTo>
                <a:lnTo>
                  <a:pt x="0" y="64495"/>
                </a:lnTo>
              </a:path>
            </a:pathLst>
          </a:custGeom>
          <a:solidFill>
            <a:srgbClr val="075308"/>
          </a:solidFill>
        </p:spPr>
        <p:txBody>
          <a:bodyPr wrap="square" lIns="0" tIns="0" rIns="0" bIns="0" rtlCol="0"/>
          <a:lstStyle/>
          <a:p>
            <a:pPr fontAlgn="base">
              <a:spcBef>
                <a:spcPct val="0"/>
              </a:spcBef>
              <a:spcAft>
                <a:spcPct val="0"/>
              </a:spcAft>
            </a:pPr>
            <a:endParaRPr sz="2800">
              <a:solidFill>
                <a:srgbClr val="000000"/>
              </a:solidFill>
              <a:cs typeface="Arial" charset="0"/>
            </a:endParaRPr>
          </a:p>
        </p:txBody>
      </p:sp>
      <p:sp>
        <p:nvSpPr>
          <p:cNvPr id="67" name="object 15"/>
          <p:cNvSpPr/>
          <p:nvPr/>
        </p:nvSpPr>
        <p:spPr>
          <a:xfrm>
            <a:off x="2324486" y="4662855"/>
            <a:ext cx="144145" cy="144145"/>
          </a:xfrm>
          <a:custGeom>
            <a:avLst/>
            <a:gdLst/>
            <a:ahLst/>
            <a:cxnLst/>
            <a:rect l="l" t="t" r="r" b="b"/>
            <a:pathLst>
              <a:path w="144145" h="144145">
                <a:moveTo>
                  <a:pt x="0" y="139066"/>
                </a:moveTo>
                <a:lnTo>
                  <a:pt x="139066" y="0"/>
                </a:lnTo>
                <a:lnTo>
                  <a:pt x="143556" y="4490"/>
                </a:lnTo>
                <a:lnTo>
                  <a:pt x="4490" y="143556"/>
                </a:lnTo>
                <a:lnTo>
                  <a:pt x="0" y="139066"/>
                </a:lnTo>
              </a:path>
            </a:pathLst>
          </a:custGeom>
          <a:solidFill>
            <a:srgbClr val="FFFFFF"/>
          </a:solidFill>
        </p:spPr>
        <p:txBody>
          <a:bodyPr wrap="square" lIns="0" tIns="0" rIns="0" bIns="0" rtlCol="0"/>
          <a:lstStyle/>
          <a:p>
            <a:pPr fontAlgn="base">
              <a:spcBef>
                <a:spcPct val="0"/>
              </a:spcBef>
              <a:spcAft>
                <a:spcPct val="0"/>
              </a:spcAft>
            </a:pPr>
            <a:endParaRPr sz="2800">
              <a:solidFill>
                <a:srgbClr val="000000"/>
              </a:solidFill>
              <a:cs typeface="Arial" charset="0"/>
            </a:endParaRPr>
          </a:p>
        </p:txBody>
      </p:sp>
      <p:sp>
        <p:nvSpPr>
          <p:cNvPr id="68" name="object 16"/>
          <p:cNvSpPr/>
          <p:nvPr/>
        </p:nvSpPr>
        <p:spPr>
          <a:xfrm>
            <a:off x="2415655" y="4681677"/>
            <a:ext cx="67945" cy="67945"/>
          </a:xfrm>
          <a:custGeom>
            <a:avLst/>
            <a:gdLst/>
            <a:ahLst/>
            <a:cxnLst/>
            <a:rect l="l" t="t" r="r" b="b"/>
            <a:pathLst>
              <a:path w="67945" h="67945">
                <a:moveTo>
                  <a:pt x="0" y="62954"/>
                </a:moveTo>
                <a:lnTo>
                  <a:pt x="62954" y="0"/>
                </a:lnTo>
                <a:lnTo>
                  <a:pt x="67444" y="4490"/>
                </a:lnTo>
                <a:lnTo>
                  <a:pt x="4490" y="67444"/>
                </a:lnTo>
                <a:lnTo>
                  <a:pt x="0" y="62954"/>
                </a:lnTo>
              </a:path>
            </a:pathLst>
          </a:custGeom>
          <a:solidFill>
            <a:srgbClr val="FFFFFF"/>
          </a:solidFill>
        </p:spPr>
        <p:txBody>
          <a:bodyPr wrap="square" lIns="0" tIns="0" rIns="0" bIns="0" rtlCol="0"/>
          <a:lstStyle/>
          <a:p>
            <a:pPr fontAlgn="base">
              <a:spcBef>
                <a:spcPct val="0"/>
              </a:spcBef>
              <a:spcAft>
                <a:spcPct val="0"/>
              </a:spcAft>
            </a:pPr>
            <a:endParaRPr sz="2800">
              <a:solidFill>
                <a:srgbClr val="000000"/>
              </a:solidFill>
              <a:cs typeface="Arial" charset="0"/>
            </a:endParaRPr>
          </a:p>
        </p:txBody>
      </p:sp>
      <p:sp>
        <p:nvSpPr>
          <p:cNvPr id="69" name="object 17"/>
          <p:cNvSpPr/>
          <p:nvPr/>
        </p:nvSpPr>
        <p:spPr>
          <a:xfrm>
            <a:off x="2448952" y="4546886"/>
            <a:ext cx="159385" cy="158750"/>
          </a:xfrm>
          <a:custGeom>
            <a:avLst/>
            <a:gdLst/>
            <a:ahLst/>
            <a:cxnLst/>
            <a:rect l="l" t="t" r="r" b="b"/>
            <a:pathLst>
              <a:path w="159385" h="158750">
                <a:moveTo>
                  <a:pt x="75540" y="0"/>
                </a:moveTo>
                <a:lnTo>
                  <a:pt x="29482" y="17696"/>
                </a:lnTo>
                <a:lnTo>
                  <a:pt x="2386" y="58529"/>
                </a:lnTo>
                <a:lnTo>
                  <a:pt x="0" y="82092"/>
                </a:lnTo>
                <a:lnTo>
                  <a:pt x="1492" y="94015"/>
                </a:lnTo>
                <a:lnTo>
                  <a:pt x="25706" y="138210"/>
                </a:lnTo>
                <a:lnTo>
                  <a:pt x="69372" y="158204"/>
                </a:lnTo>
                <a:lnTo>
                  <a:pt x="81334" y="158732"/>
                </a:lnTo>
                <a:lnTo>
                  <a:pt x="93305" y="157456"/>
                </a:lnTo>
                <a:lnTo>
                  <a:pt x="137166" y="134164"/>
                </a:lnTo>
                <a:lnTo>
                  <a:pt x="158390" y="90272"/>
                </a:lnTo>
                <a:lnTo>
                  <a:pt x="159160" y="78230"/>
                </a:lnTo>
                <a:lnTo>
                  <a:pt x="158116" y="66205"/>
                </a:lnTo>
                <a:lnTo>
                  <a:pt x="135793" y="22716"/>
                </a:lnTo>
                <a:lnTo>
                  <a:pt x="98974" y="1969"/>
                </a:lnTo>
                <a:lnTo>
                  <a:pt x="75540" y="0"/>
                </a:lnTo>
                <a:close/>
              </a:path>
            </a:pathLst>
          </a:custGeom>
          <a:solidFill>
            <a:srgbClr val="06BC00"/>
          </a:solidFill>
        </p:spPr>
        <p:txBody>
          <a:bodyPr wrap="square" lIns="0" tIns="0" rIns="0" bIns="0" rtlCol="0"/>
          <a:lstStyle/>
          <a:p>
            <a:pPr fontAlgn="base">
              <a:spcBef>
                <a:spcPct val="0"/>
              </a:spcBef>
              <a:spcAft>
                <a:spcPct val="0"/>
              </a:spcAft>
            </a:pPr>
            <a:endParaRPr sz="2800">
              <a:solidFill>
                <a:srgbClr val="000000"/>
              </a:solidFill>
              <a:cs typeface="Arial" charset="0"/>
            </a:endParaRPr>
          </a:p>
        </p:txBody>
      </p:sp>
      <p:sp>
        <p:nvSpPr>
          <p:cNvPr id="70" name="object 18"/>
          <p:cNvSpPr/>
          <p:nvPr/>
        </p:nvSpPr>
        <p:spPr>
          <a:xfrm>
            <a:off x="2448951" y="4546887"/>
            <a:ext cx="159385" cy="158750"/>
          </a:xfrm>
          <a:custGeom>
            <a:avLst/>
            <a:gdLst/>
            <a:ahLst/>
            <a:cxnLst/>
            <a:rect l="l" t="t" r="r" b="b"/>
            <a:pathLst>
              <a:path w="159385" h="158750">
                <a:moveTo>
                  <a:pt x="135793" y="22716"/>
                </a:moveTo>
                <a:lnTo>
                  <a:pt x="158116" y="66205"/>
                </a:lnTo>
                <a:lnTo>
                  <a:pt x="159161" y="78230"/>
                </a:lnTo>
                <a:lnTo>
                  <a:pt x="158391" y="90272"/>
                </a:lnTo>
                <a:lnTo>
                  <a:pt x="137166" y="134164"/>
                </a:lnTo>
                <a:lnTo>
                  <a:pt x="93305" y="157456"/>
                </a:lnTo>
                <a:lnTo>
                  <a:pt x="81335" y="158731"/>
                </a:lnTo>
                <a:lnTo>
                  <a:pt x="69372" y="158203"/>
                </a:lnTo>
                <a:lnTo>
                  <a:pt x="25706" y="138209"/>
                </a:lnTo>
                <a:lnTo>
                  <a:pt x="4794" y="105779"/>
                </a:lnTo>
                <a:lnTo>
                  <a:pt x="0" y="82092"/>
                </a:lnTo>
                <a:lnTo>
                  <a:pt x="302" y="70200"/>
                </a:lnTo>
                <a:lnTo>
                  <a:pt x="19174" y="26747"/>
                </a:lnTo>
                <a:lnTo>
                  <a:pt x="51901" y="5187"/>
                </a:lnTo>
                <a:lnTo>
                  <a:pt x="75540" y="0"/>
                </a:lnTo>
                <a:lnTo>
                  <a:pt x="87372" y="100"/>
                </a:lnTo>
                <a:lnTo>
                  <a:pt x="130632" y="17984"/>
                </a:lnTo>
                <a:lnTo>
                  <a:pt x="135793" y="22716"/>
                </a:lnTo>
                <a:close/>
              </a:path>
            </a:pathLst>
          </a:custGeom>
          <a:ln w="38100">
            <a:solidFill>
              <a:srgbClr val="015400"/>
            </a:solidFill>
          </a:ln>
        </p:spPr>
        <p:txBody>
          <a:bodyPr wrap="square" lIns="0" tIns="0" rIns="0" bIns="0" rtlCol="0"/>
          <a:lstStyle/>
          <a:p>
            <a:pPr fontAlgn="base">
              <a:spcBef>
                <a:spcPct val="0"/>
              </a:spcBef>
              <a:spcAft>
                <a:spcPct val="0"/>
              </a:spcAft>
            </a:pPr>
            <a:endParaRPr sz="2800">
              <a:solidFill>
                <a:srgbClr val="000000"/>
              </a:solidFill>
              <a:cs typeface="Arial" charset="0"/>
            </a:endParaRPr>
          </a:p>
        </p:txBody>
      </p:sp>
      <p:sp>
        <p:nvSpPr>
          <p:cNvPr id="71" name="object 19"/>
          <p:cNvSpPr/>
          <p:nvPr/>
        </p:nvSpPr>
        <p:spPr>
          <a:xfrm>
            <a:off x="2531857" y="4570498"/>
            <a:ext cx="50800" cy="50800"/>
          </a:xfrm>
          <a:custGeom>
            <a:avLst/>
            <a:gdLst/>
            <a:ahLst/>
            <a:cxnLst/>
            <a:rect l="l" t="t" r="r" b="b"/>
            <a:pathLst>
              <a:path w="50800" h="50800">
                <a:moveTo>
                  <a:pt x="25315" y="0"/>
                </a:moveTo>
                <a:lnTo>
                  <a:pt x="13865" y="3753"/>
                </a:lnTo>
                <a:lnTo>
                  <a:pt x="2203" y="13519"/>
                </a:lnTo>
                <a:lnTo>
                  <a:pt x="0" y="24109"/>
                </a:lnTo>
                <a:lnTo>
                  <a:pt x="3102" y="35660"/>
                </a:lnTo>
                <a:lnTo>
                  <a:pt x="12088" y="47197"/>
                </a:lnTo>
                <a:lnTo>
                  <a:pt x="22924" y="50463"/>
                </a:lnTo>
                <a:lnTo>
                  <a:pt x="34630" y="48365"/>
                </a:lnTo>
                <a:lnTo>
                  <a:pt x="45845" y="40539"/>
                </a:lnTo>
                <a:lnTo>
                  <a:pt x="50670" y="29342"/>
                </a:lnTo>
                <a:lnTo>
                  <a:pt x="49882" y="17380"/>
                </a:lnTo>
                <a:lnTo>
                  <a:pt x="43479" y="6781"/>
                </a:lnTo>
                <a:lnTo>
                  <a:pt x="35760" y="1565"/>
                </a:lnTo>
                <a:lnTo>
                  <a:pt x="25315" y="0"/>
                </a:lnTo>
                <a:close/>
              </a:path>
            </a:pathLst>
          </a:custGeom>
          <a:solidFill>
            <a:srgbClr val="000000"/>
          </a:solidFill>
        </p:spPr>
        <p:txBody>
          <a:bodyPr wrap="square" lIns="0" tIns="0" rIns="0" bIns="0" rtlCol="0"/>
          <a:lstStyle/>
          <a:p>
            <a:pPr fontAlgn="base">
              <a:spcBef>
                <a:spcPct val="0"/>
              </a:spcBef>
              <a:spcAft>
                <a:spcPct val="0"/>
              </a:spcAft>
            </a:pPr>
            <a:endParaRPr sz="2800">
              <a:solidFill>
                <a:srgbClr val="000000"/>
              </a:solidFill>
              <a:cs typeface="Arial" charset="0"/>
            </a:endParaRPr>
          </a:p>
        </p:txBody>
      </p:sp>
      <p:sp>
        <p:nvSpPr>
          <p:cNvPr id="74" name="object 22"/>
          <p:cNvSpPr txBox="1"/>
          <p:nvPr/>
        </p:nvSpPr>
        <p:spPr>
          <a:xfrm>
            <a:off x="3818890" y="4272346"/>
            <a:ext cx="681990" cy="477054"/>
          </a:xfrm>
          <a:prstGeom prst="rect">
            <a:avLst/>
          </a:prstGeom>
        </p:spPr>
        <p:txBody>
          <a:bodyPr vert="horz" wrap="square" lIns="0" tIns="0" rIns="0" bIns="0" rtlCol="0">
            <a:spAutoFit/>
          </a:bodyPr>
          <a:lstStyle/>
          <a:p>
            <a:pPr marL="12700" fontAlgn="base">
              <a:spcBef>
                <a:spcPct val="0"/>
              </a:spcBef>
              <a:spcAft>
                <a:spcPct val="0"/>
              </a:spcAft>
            </a:pPr>
            <a:r>
              <a:rPr sz="3100" spc="-5" dirty="0">
                <a:solidFill>
                  <a:srgbClr val="000000"/>
                </a:solidFill>
                <a:latin typeface="Gill Sans MT"/>
                <a:cs typeface="Gill Sans MT"/>
              </a:rPr>
              <a:t>“</a:t>
            </a:r>
            <a:r>
              <a:rPr sz="3100" dirty="0">
                <a:solidFill>
                  <a:srgbClr val="000000"/>
                </a:solidFill>
                <a:latin typeface="Gill Sans MT"/>
                <a:cs typeface="Gill Sans MT"/>
              </a:rPr>
              <a:t>I</a:t>
            </a:r>
            <a:r>
              <a:rPr sz="3100" spc="-5" dirty="0">
                <a:solidFill>
                  <a:srgbClr val="000000"/>
                </a:solidFill>
                <a:latin typeface="Gill Sans MT"/>
                <a:cs typeface="Gill Sans MT"/>
              </a:rPr>
              <a:t>’</a:t>
            </a:r>
            <a:r>
              <a:rPr sz="3100" dirty="0">
                <a:solidFill>
                  <a:srgbClr val="000000"/>
                </a:solidFill>
                <a:latin typeface="Gill Sans MT"/>
                <a:cs typeface="Gill Sans MT"/>
              </a:rPr>
              <a:t>m</a:t>
            </a:r>
            <a:endParaRPr sz="3100">
              <a:solidFill>
                <a:srgbClr val="000000"/>
              </a:solidFill>
              <a:latin typeface="Gill Sans MT"/>
              <a:cs typeface="Gill Sans MT"/>
            </a:endParaRPr>
          </a:p>
        </p:txBody>
      </p:sp>
      <p:sp>
        <p:nvSpPr>
          <p:cNvPr id="76" name="object 24"/>
          <p:cNvSpPr txBox="1"/>
          <p:nvPr/>
        </p:nvSpPr>
        <p:spPr>
          <a:xfrm>
            <a:off x="5177790" y="4272346"/>
            <a:ext cx="1288415" cy="477054"/>
          </a:xfrm>
          <a:prstGeom prst="rect">
            <a:avLst/>
          </a:prstGeom>
        </p:spPr>
        <p:txBody>
          <a:bodyPr vert="horz" wrap="square" lIns="0" tIns="0" rIns="0" bIns="0" rtlCol="0">
            <a:spAutoFit/>
          </a:bodyPr>
          <a:lstStyle/>
          <a:p>
            <a:pPr marL="12700" fontAlgn="base">
              <a:spcBef>
                <a:spcPct val="0"/>
              </a:spcBef>
              <a:spcAft>
                <a:spcPct val="0"/>
              </a:spcAft>
            </a:pPr>
            <a:r>
              <a:rPr sz="3100" spc="-5" dirty="0">
                <a:solidFill>
                  <a:srgbClr val="000000"/>
                </a:solidFill>
                <a:latin typeface="Gill Sans MT"/>
                <a:cs typeface="Gill Sans MT"/>
              </a:rPr>
              <a:t>because</a:t>
            </a:r>
            <a:endParaRPr sz="3100">
              <a:solidFill>
                <a:srgbClr val="000000"/>
              </a:solidFill>
              <a:latin typeface="Gill Sans MT"/>
              <a:cs typeface="Gill Sans MT"/>
            </a:endParaRPr>
          </a:p>
        </p:txBody>
      </p:sp>
      <p:sp>
        <p:nvSpPr>
          <p:cNvPr id="78" name="object 26"/>
          <p:cNvSpPr txBox="1"/>
          <p:nvPr/>
        </p:nvSpPr>
        <p:spPr>
          <a:xfrm>
            <a:off x="7146290" y="4272346"/>
            <a:ext cx="1299210" cy="477054"/>
          </a:xfrm>
          <a:prstGeom prst="rect">
            <a:avLst/>
          </a:prstGeom>
        </p:spPr>
        <p:txBody>
          <a:bodyPr vert="horz" wrap="square" lIns="0" tIns="0" rIns="0" bIns="0" rtlCol="0">
            <a:spAutoFit/>
          </a:bodyPr>
          <a:lstStyle/>
          <a:p>
            <a:pPr marL="12700" fontAlgn="base">
              <a:spcBef>
                <a:spcPct val="0"/>
              </a:spcBef>
              <a:spcAft>
                <a:spcPct val="0"/>
              </a:spcAft>
            </a:pPr>
            <a:r>
              <a:rPr sz="3100" spc="-5" dirty="0">
                <a:solidFill>
                  <a:srgbClr val="000000"/>
                </a:solidFill>
                <a:latin typeface="Gill Sans MT"/>
                <a:cs typeface="Gill Sans MT"/>
              </a:rPr>
              <a:t>s</a:t>
            </a:r>
            <a:r>
              <a:rPr sz="3100" spc="-130" dirty="0">
                <a:solidFill>
                  <a:srgbClr val="000000"/>
                </a:solidFill>
                <a:latin typeface="Gill Sans MT"/>
                <a:cs typeface="Gill Sans MT"/>
              </a:rPr>
              <a:t>a</a:t>
            </a:r>
            <a:r>
              <a:rPr sz="3100" spc="-5" dirty="0">
                <a:solidFill>
                  <a:srgbClr val="000000"/>
                </a:solidFill>
                <a:latin typeface="Gill Sans MT"/>
                <a:cs typeface="Gill Sans MT"/>
              </a:rPr>
              <a:t>ys so”</a:t>
            </a:r>
            <a:endParaRPr sz="3100">
              <a:solidFill>
                <a:srgbClr val="000000"/>
              </a:solidFill>
              <a:latin typeface="Gill Sans MT"/>
              <a:cs typeface="Gill Sans MT"/>
            </a:endParaRPr>
          </a:p>
        </p:txBody>
      </p:sp>
      <p:sp>
        <p:nvSpPr>
          <p:cNvPr id="79" name="object 27"/>
          <p:cNvSpPr/>
          <p:nvPr/>
        </p:nvSpPr>
        <p:spPr>
          <a:xfrm>
            <a:off x="2252180" y="2731135"/>
            <a:ext cx="1194435" cy="850265"/>
          </a:xfrm>
          <a:custGeom>
            <a:avLst/>
            <a:gdLst/>
            <a:ahLst/>
            <a:cxnLst/>
            <a:rect l="l" t="t" r="r" b="b"/>
            <a:pathLst>
              <a:path w="1194435" h="850264">
                <a:moveTo>
                  <a:pt x="0" y="0"/>
                </a:moveTo>
                <a:lnTo>
                  <a:pt x="1194273" y="0"/>
                </a:lnTo>
                <a:lnTo>
                  <a:pt x="1194273" y="849997"/>
                </a:lnTo>
                <a:lnTo>
                  <a:pt x="0" y="849997"/>
                </a:lnTo>
                <a:lnTo>
                  <a:pt x="0" y="0"/>
                </a:lnTo>
                <a:close/>
              </a:path>
            </a:pathLst>
          </a:custGeom>
          <a:solidFill>
            <a:srgbClr val="C4C4C4"/>
          </a:solidFill>
        </p:spPr>
        <p:txBody>
          <a:bodyPr wrap="square" lIns="0" tIns="0" rIns="0" bIns="0" rtlCol="0"/>
          <a:lstStyle/>
          <a:p>
            <a:pPr fontAlgn="base">
              <a:spcBef>
                <a:spcPct val="0"/>
              </a:spcBef>
              <a:spcAft>
                <a:spcPct val="0"/>
              </a:spcAft>
            </a:pPr>
            <a:endParaRPr sz="2800">
              <a:solidFill>
                <a:srgbClr val="000000"/>
              </a:solidFill>
              <a:cs typeface="Arial" charset="0"/>
            </a:endParaRPr>
          </a:p>
        </p:txBody>
      </p:sp>
      <p:sp>
        <p:nvSpPr>
          <p:cNvPr id="80" name="object 28"/>
          <p:cNvSpPr txBox="1"/>
          <p:nvPr/>
        </p:nvSpPr>
        <p:spPr>
          <a:xfrm>
            <a:off x="2320290" y="2785706"/>
            <a:ext cx="1049655" cy="338554"/>
          </a:xfrm>
          <a:prstGeom prst="rect">
            <a:avLst/>
          </a:prstGeom>
        </p:spPr>
        <p:txBody>
          <a:bodyPr vert="horz" wrap="square" lIns="0" tIns="0" rIns="0" bIns="0" rtlCol="0">
            <a:spAutoFit/>
          </a:bodyPr>
          <a:lstStyle/>
          <a:p>
            <a:pPr marL="12700" fontAlgn="base">
              <a:spcBef>
                <a:spcPct val="0"/>
              </a:spcBef>
              <a:spcAft>
                <a:spcPct val="0"/>
              </a:spcAft>
            </a:pPr>
            <a:r>
              <a:rPr sz="2200" i="1" spc="-105" dirty="0">
                <a:solidFill>
                  <a:srgbClr val="000000"/>
                </a:solidFill>
                <a:latin typeface="Book Antiqua"/>
                <a:cs typeface="Book Antiqua"/>
              </a:rPr>
              <a:t>Certificate</a:t>
            </a:r>
            <a:endParaRPr sz="2200">
              <a:solidFill>
                <a:srgbClr val="000000"/>
              </a:solidFill>
              <a:latin typeface="Book Antiqua"/>
              <a:cs typeface="Book Antiqua"/>
            </a:endParaRPr>
          </a:p>
        </p:txBody>
      </p:sp>
      <p:sp>
        <p:nvSpPr>
          <p:cNvPr id="81" name="object 29"/>
          <p:cNvSpPr/>
          <p:nvPr/>
        </p:nvSpPr>
        <p:spPr>
          <a:xfrm>
            <a:off x="2971800" y="3107618"/>
            <a:ext cx="457200" cy="350660"/>
          </a:xfrm>
          <a:prstGeom prst="rect">
            <a:avLst/>
          </a:prstGeom>
          <a:blipFill>
            <a:blip r:embed="rId2" cstate="print"/>
            <a:stretch>
              <a:fillRect/>
            </a:stretch>
          </a:blipFill>
        </p:spPr>
        <p:txBody>
          <a:bodyPr wrap="square" lIns="0" tIns="0" rIns="0" bIns="0" rtlCol="0"/>
          <a:lstStyle/>
          <a:p>
            <a:pPr fontAlgn="base">
              <a:spcBef>
                <a:spcPct val="0"/>
              </a:spcBef>
              <a:spcAft>
                <a:spcPct val="0"/>
              </a:spcAft>
            </a:pPr>
            <a:endParaRPr sz="2800">
              <a:solidFill>
                <a:srgbClr val="000000"/>
              </a:solidFill>
              <a:cs typeface="Arial" charset="0"/>
            </a:endParaRPr>
          </a:p>
        </p:txBody>
      </p:sp>
      <p:sp>
        <p:nvSpPr>
          <p:cNvPr id="82" name="object 30"/>
          <p:cNvSpPr/>
          <p:nvPr/>
        </p:nvSpPr>
        <p:spPr>
          <a:xfrm>
            <a:off x="2315112" y="3308679"/>
            <a:ext cx="217170" cy="175260"/>
          </a:xfrm>
          <a:custGeom>
            <a:avLst/>
            <a:gdLst/>
            <a:ahLst/>
            <a:cxnLst/>
            <a:rect l="l" t="t" r="r" b="b"/>
            <a:pathLst>
              <a:path w="217170" h="175260">
                <a:moveTo>
                  <a:pt x="140760" y="0"/>
                </a:moveTo>
                <a:lnTo>
                  <a:pt x="0" y="140761"/>
                </a:lnTo>
                <a:lnTo>
                  <a:pt x="7148" y="174994"/>
                </a:lnTo>
                <a:lnTo>
                  <a:pt x="68055" y="167133"/>
                </a:lnTo>
                <a:lnTo>
                  <a:pt x="72964" y="125702"/>
                </a:lnTo>
                <a:lnTo>
                  <a:pt x="91972" y="106693"/>
                </a:lnTo>
                <a:lnTo>
                  <a:pt x="129495" y="106693"/>
                </a:lnTo>
                <a:lnTo>
                  <a:pt x="153275" y="82915"/>
                </a:lnTo>
                <a:lnTo>
                  <a:pt x="189033" y="82915"/>
                </a:lnTo>
                <a:lnTo>
                  <a:pt x="216551" y="55398"/>
                </a:lnTo>
                <a:lnTo>
                  <a:pt x="140760" y="0"/>
                </a:lnTo>
                <a:close/>
              </a:path>
              <a:path w="217170" h="175260">
                <a:moveTo>
                  <a:pt x="129495" y="106693"/>
                </a:moveTo>
                <a:lnTo>
                  <a:pt x="91972" y="106693"/>
                </a:lnTo>
                <a:lnTo>
                  <a:pt x="121889" y="114300"/>
                </a:lnTo>
                <a:lnTo>
                  <a:pt x="129495" y="106693"/>
                </a:lnTo>
                <a:close/>
              </a:path>
              <a:path w="217170" h="175260">
                <a:moveTo>
                  <a:pt x="189033" y="82915"/>
                </a:moveTo>
                <a:lnTo>
                  <a:pt x="153275" y="82915"/>
                </a:lnTo>
                <a:lnTo>
                  <a:pt x="178398" y="93550"/>
                </a:lnTo>
                <a:lnTo>
                  <a:pt x="189033" y="82915"/>
                </a:lnTo>
                <a:close/>
              </a:path>
            </a:pathLst>
          </a:custGeom>
          <a:solidFill>
            <a:srgbClr val="1333FF"/>
          </a:solidFill>
        </p:spPr>
        <p:txBody>
          <a:bodyPr wrap="square" lIns="0" tIns="0" rIns="0" bIns="0" rtlCol="0"/>
          <a:lstStyle/>
          <a:p>
            <a:pPr fontAlgn="base">
              <a:spcBef>
                <a:spcPct val="0"/>
              </a:spcBef>
              <a:spcAft>
                <a:spcPct val="0"/>
              </a:spcAft>
            </a:pPr>
            <a:endParaRPr sz="2800">
              <a:solidFill>
                <a:srgbClr val="000000"/>
              </a:solidFill>
              <a:cs typeface="Arial" charset="0"/>
            </a:endParaRPr>
          </a:p>
        </p:txBody>
      </p:sp>
      <p:sp>
        <p:nvSpPr>
          <p:cNvPr id="83" name="object 31"/>
          <p:cNvSpPr/>
          <p:nvPr/>
        </p:nvSpPr>
        <p:spPr>
          <a:xfrm>
            <a:off x="2315112" y="3308679"/>
            <a:ext cx="217170" cy="175260"/>
          </a:xfrm>
          <a:custGeom>
            <a:avLst/>
            <a:gdLst/>
            <a:ahLst/>
            <a:cxnLst/>
            <a:rect l="l" t="t" r="r" b="b"/>
            <a:pathLst>
              <a:path w="217170" h="175260">
                <a:moveTo>
                  <a:pt x="140761" y="0"/>
                </a:moveTo>
                <a:lnTo>
                  <a:pt x="0" y="140761"/>
                </a:lnTo>
                <a:lnTo>
                  <a:pt x="7149" y="174994"/>
                </a:lnTo>
                <a:lnTo>
                  <a:pt x="68055" y="167133"/>
                </a:lnTo>
                <a:lnTo>
                  <a:pt x="72964" y="125701"/>
                </a:lnTo>
                <a:lnTo>
                  <a:pt x="91972" y="106693"/>
                </a:lnTo>
                <a:lnTo>
                  <a:pt x="121889" y="114300"/>
                </a:lnTo>
                <a:lnTo>
                  <a:pt x="153274" y="82915"/>
                </a:lnTo>
                <a:lnTo>
                  <a:pt x="178398" y="93550"/>
                </a:lnTo>
                <a:lnTo>
                  <a:pt x="216551" y="55397"/>
                </a:lnTo>
              </a:path>
            </a:pathLst>
          </a:custGeom>
          <a:ln w="25400">
            <a:solidFill>
              <a:srgbClr val="02084B"/>
            </a:solidFill>
          </a:ln>
        </p:spPr>
        <p:txBody>
          <a:bodyPr wrap="square" lIns="0" tIns="0" rIns="0" bIns="0" rtlCol="0"/>
          <a:lstStyle/>
          <a:p>
            <a:pPr fontAlgn="base">
              <a:spcBef>
                <a:spcPct val="0"/>
              </a:spcBef>
              <a:spcAft>
                <a:spcPct val="0"/>
              </a:spcAft>
            </a:pPr>
            <a:endParaRPr sz="2800">
              <a:solidFill>
                <a:srgbClr val="000000"/>
              </a:solidFill>
              <a:cs typeface="Arial" charset="0"/>
            </a:endParaRPr>
          </a:p>
        </p:txBody>
      </p:sp>
      <p:sp>
        <p:nvSpPr>
          <p:cNvPr id="84" name="object 32"/>
          <p:cNvSpPr/>
          <p:nvPr/>
        </p:nvSpPr>
        <p:spPr>
          <a:xfrm>
            <a:off x="2316551" y="3326702"/>
            <a:ext cx="160020" cy="160020"/>
          </a:xfrm>
          <a:custGeom>
            <a:avLst/>
            <a:gdLst/>
            <a:ahLst/>
            <a:cxnLst/>
            <a:rect l="l" t="t" r="r" b="b"/>
            <a:pathLst>
              <a:path w="160020" h="160020">
                <a:moveTo>
                  <a:pt x="0" y="141784"/>
                </a:moveTo>
                <a:lnTo>
                  <a:pt x="141784" y="0"/>
                </a:lnTo>
                <a:lnTo>
                  <a:pt x="159744" y="17960"/>
                </a:lnTo>
                <a:lnTo>
                  <a:pt x="17960" y="159744"/>
                </a:lnTo>
                <a:lnTo>
                  <a:pt x="0" y="141784"/>
                </a:lnTo>
              </a:path>
            </a:pathLst>
          </a:custGeom>
          <a:solidFill>
            <a:srgbClr val="030B5A"/>
          </a:solidFill>
        </p:spPr>
        <p:txBody>
          <a:bodyPr wrap="square" lIns="0" tIns="0" rIns="0" bIns="0" rtlCol="0"/>
          <a:lstStyle/>
          <a:p>
            <a:pPr fontAlgn="base">
              <a:spcBef>
                <a:spcPct val="0"/>
              </a:spcBef>
              <a:spcAft>
                <a:spcPct val="0"/>
              </a:spcAft>
            </a:pPr>
            <a:endParaRPr sz="2800">
              <a:solidFill>
                <a:srgbClr val="000000"/>
              </a:solidFill>
              <a:cs typeface="Arial" charset="0"/>
            </a:endParaRPr>
          </a:p>
        </p:txBody>
      </p:sp>
      <p:sp>
        <p:nvSpPr>
          <p:cNvPr id="85" name="object 33"/>
          <p:cNvSpPr/>
          <p:nvPr/>
        </p:nvSpPr>
        <p:spPr>
          <a:xfrm>
            <a:off x="2412660" y="3341181"/>
            <a:ext cx="82550" cy="82550"/>
          </a:xfrm>
          <a:custGeom>
            <a:avLst/>
            <a:gdLst/>
            <a:ahLst/>
            <a:cxnLst/>
            <a:rect l="l" t="t" r="r" b="b"/>
            <a:pathLst>
              <a:path w="82550" h="82550">
                <a:moveTo>
                  <a:pt x="0" y="64495"/>
                </a:moveTo>
                <a:lnTo>
                  <a:pt x="64495" y="0"/>
                </a:lnTo>
                <a:lnTo>
                  <a:pt x="82455" y="17960"/>
                </a:lnTo>
                <a:lnTo>
                  <a:pt x="17960" y="82455"/>
                </a:lnTo>
                <a:lnTo>
                  <a:pt x="0" y="64495"/>
                </a:lnTo>
              </a:path>
            </a:pathLst>
          </a:custGeom>
          <a:solidFill>
            <a:srgbClr val="030952"/>
          </a:solidFill>
        </p:spPr>
        <p:txBody>
          <a:bodyPr wrap="square" lIns="0" tIns="0" rIns="0" bIns="0" rtlCol="0"/>
          <a:lstStyle/>
          <a:p>
            <a:pPr fontAlgn="base">
              <a:spcBef>
                <a:spcPct val="0"/>
              </a:spcBef>
              <a:spcAft>
                <a:spcPct val="0"/>
              </a:spcAft>
            </a:pPr>
            <a:endParaRPr sz="2800">
              <a:solidFill>
                <a:srgbClr val="000000"/>
              </a:solidFill>
              <a:cs typeface="Arial" charset="0"/>
            </a:endParaRPr>
          </a:p>
        </p:txBody>
      </p:sp>
      <p:sp>
        <p:nvSpPr>
          <p:cNvPr id="86" name="object 34"/>
          <p:cNvSpPr/>
          <p:nvPr/>
        </p:nvSpPr>
        <p:spPr>
          <a:xfrm>
            <a:off x="2322239" y="3329672"/>
            <a:ext cx="144145" cy="144145"/>
          </a:xfrm>
          <a:custGeom>
            <a:avLst/>
            <a:gdLst/>
            <a:ahLst/>
            <a:cxnLst/>
            <a:rect l="l" t="t" r="r" b="b"/>
            <a:pathLst>
              <a:path w="144145" h="144145">
                <a:moveTo>
                  <a:pt x="0" y="139066"/>
                </a:moveTo>
                <a:lnTo>
                  <a:pt x="139066" y="0"/>
                </a:lnTo>
                <a:lnTo>
                  <a:pt x="143556" y="4490"/>
                </a:lnTo>
                <a:lnTo>
                  <a:pt x="4490" y="143556"/>
                </a:lnTo>
                <a:lnTo>
                  <a:pt x="0" y="139066"/>
                </a:lnTo>
              </a:path>
            </a:pathLst>
          </a:custGeom>
          <a:solidFill>
            <a:srgbClr val="FFFFFF"/>
          </a:solidFill>
        </p:spPr>
        <p:txBody>
          <a:bodyPr wrap="square" lIns="0" tIns="0" rIns="0" bIns="0" rtlCol="0"/>
          <a:lstStyle/>
          <a:p>
            <a:pPr fontAlgn="base">
              <a:spcBef>
                <a:spcPct val="0"/>
              </a:spcBef>
              <a:spcAft>
                <a:spcPct val="0"/>
              </a:spcAft>
            </a:pPr>
            <a:endParaRPr sz="2800">
              <a:solidFill>
                <a:srgbClr val="000000"/>
              </a:solidFill>
              <a:cs typeface="Arial" charset="0"/>
            </a:endParaRPr>
          </a:p>
        </p:txBody>
      </p:sp>
      <p:sp>
        <p:nvSpPr>
          <p:cNvPr id="87" name="object 35"/>
          <p:cNvSpPr/>
          <p:nvPr/>
        </p:nvSpPr>
        <p:spPr>
          <a:xfrm>
            <a:off x="2413409" y="3348494"/>
            <a:ext cx="67945" cy="67945"/>
          </a:xfrm>
          <a:custGeom>
            <a:avLst/>
            <a:gdLst/>
            <a:ahLst/>
            <a:cxnLst/>
            <a:rect l="l" t="t" r="r" b="b"/>
            <a:pathLst>
              <a:path w="67945" h="67945">
                <a:moveTo>
                  <a:pt x="0" y="62954"/>
                </a:moveTo>
                <a:lnTo>
                  <a:pt x="62954" y="0"/>
                </a:lnTo>
                <a:lnTo>
                  <a:pt x="67444" y="4490"/>
                </a:lnTo>
                <a:lnTo>
                  <a:pt x="4490" y="67444"/>
                </a:lnTo>
                <a:lnTo>
                  <a:pt x="0" y="62954"/>
                </a:lnTo>
              </a:path>
            </a:pathLst>
          </a:custGeom>
          <a:solidFill>
            <a:srgbClr val="FFFFFF"/>
          </a:solidFill>
        </p:spPr>
        <p:txBody>
          <a:bodyPr wrap="square" lIns="0" tIns="0" rIns="0" bIns="0" rtlCol="0"/>
          <a:lstStyle/>
          <a:p>
            <a:pPr fontAlgn="base">
              <a:spcBef>
                <a:spcPct val="0"/>
              </a:spcBef>
              <a:spcAft>
                <a:spcPct val="0"/>
              </a:spcAft>
            </a:pPr>
            <a:endParaRPr sz="2800">
              <a:solidFill>
                <a:srgbClr val="000000"/>
              </a:solidFill>
              <a:cs typeface="Arial" charset="0"/>
            </a:endParaRPr>
          </a:p>
        </p:txBody>
      </p:sp>
      <p:sp>
        <p:nvSpPr>
          <p:cNvPr id="88" name="object 36"/>
          <p:cNvSpPr/>
          <p:nvPr/>
        </p:nvSpPr>
        <p:spPr>
          <a:xfrm>
            <a:off x="2446705" y="3213703"/>
            <a:ext cx="159385" cy="158750"/>
          </a:xfrm>
          <a:custGeom>
            <a:avLst/>
            <a:gdLst/>
            <a:ahLst/>
            <a:cxnLst/>
            <a:rect l="l" t="t" r="r" b="b"/>
            <a:pathLst>
              <a:path w="159385" h="158750">
                <a:moveTo>
                  <a:pt x="75540" y="0"/>
                </a:moveTo>
                <a:lnTo>
                  <a:pt x="29482" y="17697"/>
                </a:lnTo>
                <a:lnTo>
                  <a:pt x="2386" y="58530"/>
                </a:lnTo>
                <a:lnTo>
                  <a:pt x="0" y="82093"/>
                </a:lnTo>
                <a:lnTo>
                  <a:pt x="1492" y="94016"/>
                </a:lnTo>
                <a:lnTo>
                  <a:pt x="25707" y="138210"/>
                </a:lnTo>
                <a:lnTo>
                  <a:pt x="69373" y="158203"/>
                </a:lnTo>
                <a:lnTo>
                  <a:pt x="81335" y="158732"/>
                </a:lnTo>
                <a:lnTo>
                  <a:pt x="93306" y="157456"/>
                </a:lnTo>
                <a:lnTo>
                  <a:pt x="137166" y="134164"/>
                </a:lnTo>
                <a:lnTo>
                  <a:pt x="158391" y="90272"/>
                </a:lnTo>
                <a:lnTo>
                  <a:pt x="159161" y="78230"/>
                </a:lnTo>
                <a:lnTo>
                  <a:pt x="158116" y="66205"/>
                </a:lnTo>
                <a:lnTo>
                  <a:pt x="135794" y="22716"/>
                </a:lnTo>
                <a:lnTo>
                  <a:pt x="98975" y="1969"/>
                </a:lnTo>
                <a:lnTo>
                  <a:pt x="75540" y="0"/>
                </a:lnTo>
                <a:close/>
              </a:path>
            </a:pathLst>
          </a:custGeom>
          <a:solidFill>
            <a:srgbClr val="1333FF"/>
          </a:solidFill>
        </p:spPr>
        <p:txBody>
          <a:bodyPr wrap="square" lIns="0" tIns="0" rIns="0" bIns="0" rtlCol="0"/>
          <a:lstStyle/>
          <a:p>
            <a:pPr fontAlgn="base">
              <a:spcBef>
                <a:spcPct val="0"/>
              </a:spcBef>
              <a:spcAft>
                <a:spcPct val="0"/>
              </a:spcAft>
            </a:pPr>
            <a:endParaRPr sz="2800">
              <a:solidFill>
                <a:srgbClr val="000000"/>
              </a:solidFill>
              <a:cs typeface="Arial" charset="0"/>
            </a:endParaRPr>
          </a:p>
        </p:txBody>
      </p:sp>
      <p:sp>
        <p:nvSpPr>
          <p:cNvPr id="89" name="object 37"/>
          <p:cNvSpPr/>
          <p:nvPr/>
        </p:nvSpPr>
        <p:spPr>
          <a:xfrm>
            <a:off x="2446705" y="3213704"/>
            <a:ext cx="159385" cy="158750"/>
          </a:xfrm>
          <a:custGeom>
            <a:avLst/>
            <a:gdLst/>
            <a:ahLst/>
            <a:cxnLst/>
            <a:rect l="l" t="t" r="r" b="b"/>
            <a:pathLst>
              <a:path w="159385" h="158750">
                <a:moveTo>
                  <a:pt x="135793" y="22716"/>
                </a:moveTo>
                <a:lnTo>
                  <a:pt x="158116" y="66205"/>
                </a:lnTo>
                <a:lnTo>
                  <a:pt x="159161" y="78230"/>
                </a:lnTo>
                <a:lnTo>
                  <a:pt x="158391" y="90272"/>
                </a:lnTo>
                <a:lnTo>
                  <a:pt x="137166" y="134164"/>
                </a:lnTo>
                <a:lnTo>
                  <a:pt x="93305" y="157456"/>
                </a:lnTo>
                <a:lnTo>
                  <a:pt x="81335" y="158731"/>
                </a:lnTo>
                <a:lnTo>
                  <a:pt x="69372" y="158203"/>
                </a:lnTo>
                <a:lnTo>
                  <a:pt x="25706" y="138209"/>
                </a:lnTo>
                <a:lnTo>
                  <a:pt x="4794" y="105779"/>
                </a:lnTo>
                <a:lnTo>
                  <a:pt x="0" y="82092"/>
                </a:lnTo>
                <a:lnTo>
                  <a:pt x="302" y="70200"/>
                </a:lnTo>
                <a:lnTo>
                  <a:pt x="19174" y="26747"/>
                </a:lnTo>
                <a:lnTo>
                  <a:pt x="51901" y="5187"/>
                </a:lnTo>
                <a:lnTo>
                  <a:pt x="75540" y="0"/>
                </a:lnTo>
                <a:lnTo>
                  <a:pt x="87372" y="100"/>
                </a:lnTo>
                <a:lnTo>
                  <a:pt x="130632" y="17984"/>
                </a:lnTo>
                <a:lnTo>
                  <a:pt x="135793" y="22716"/>
                </a:lnTo>
                <a:close/>
              </a:path>
            </a:pathLst>
          </a:custGeom>
          <a:ln w="38100">
            <a:solidFill>
              <a:srgbClr val="02084F"/>
            </a:solidFill>
          </a:ln>
        </p:spPr>
        <p:txBody>
          <a:bodyPr wrap="square" lIns="0" tIns="0" rIns="0" bIns="0" rtlCol="0"/>
          <a:lstStyle/>
          <a:p>
            <a:pPr fontAlgn="base">
              <a:spcBef>
                <a:spcPct val="0"/>
              </a:spcBef>
              <a:spcAft>
                <a:spcPct val="0"/>
              </a:spcAft>
            </a:pPr>
            <a:endParaRPr sz="2800">
              <a:solidFill>
                <a:srgbClr val="000000"/>
              </a:solidFill>
              <a:cs typeface="Arial" charset="0"/>
            </a:endParaRPr>
          </a:p>
        </p:txBody>
      </p:sp>
      <p:sp>
        <p:nvSpPr>
          <p:cNvPr id="90" name="object 38"/>
          <p:cNvSpPr/>
          <p:nvPr/>
        </p:nvSpPr>
        <p:spPr>
          <a:xfrm>
            <a:off x="2529610" y="3237314"/>
            <a:ext cx="50800" cy="50800"/>
          </a:xfrm>
          <a:custGeom>
            <a:avLst/>
            <a:gdLst/>
            <a:ahLst/>
            <a:cxnLst/>
            <a:rect l="l" t="t" r="r" b="b"/>
            <a:pathLst>
              <a:path w="50800" h="50800">
                <a:moveTo>
                  <a:pt x="25315" y="0"/>
                </a:moveTo>
                <a:lnTo>
                  <a:pt x="13865" y="3753"/>
                </a:lnTo>
                <a:lnTo>
                  <a:pt x="2203" y="13519"/>
                </a:lnTo>
                <a:lnTo>
                  <a:pt x="0" y="24109"/>
                </a:lnTo>
                <a:lnTo>
                  <a:pt x="3102" y="35660"/>
                </a:lnTo>
                <a:lnTo>
                  <a:pt x="12088" y="47197"/>
                </a:lnTo>
                <a:lnTo>
                  <a:pt x="22924" y="50463"/>
                </a:lnTo>
                <a:lnTo>
                  <a:pt x="34630" y="48365"/>
                </a:lnTo>
                <a:lnTo>
                  <a:pt x="45845" y="40539"/>
                </a:lnTo>
                <a:lnTo>
                  <a:pt x="50670" y="29342"/>
                </a:lnTo>
                <a:lnTo>
                  <a:pt x="49882" y="17380"/>
                </a:lnTo>
                <a:lnTo>
                  <a:pt x="43479" y="6781"/>
                </a:lnTo>
                <a:lnTo>
                  <a:pt x="35760" y="1565"/>
                </a:lnTo>
                <a:lnTo>
                  <a:pt x="25315" y="0"/>
                </a:lnTo>
                <a:close/>
              </a:path>
            </a:pathLst>
          </a:custGeom>
          <a:solidFill>
            <a:srgbClr val="000000"/>
          </a:solidFill>
        </p:spPr>
        <p:txBody>
          <a:bodyPr wrap="square" lIns="0" tIns="0" rIns="0" bIns="0" rtlCol="0"/>
          <a:lstStyle/>
          <a:p>
            <a:pPr fontAlgn="base">
              <a:spcBef>
                <a:spcPct val="0"/>
              </a:spcBef>
              <a:spcAft>
                <a:spcPct val="0"/>
              </a:spcAft>
            </a:pPr>
            <a:endParaRPr sz="2800">
              <a:solidFill>
                <a:srgbClr val="000000"/>
              </a:solidFill>
              <a:cs typeface="Arial" charset="0"/>
            </a:endParaRPr>
          </a:p>
        </p:txBody>
      </p:sp>
      <p:sp>
        <p:nvSpPr>
          <p:cNvPr id="91" name="object 39"/>
          <p:cNvSpPr/>
          <p:nvPr/>
        </p:nvSpPr>
        <p:spPr>
          <a:xfrm>
            <a:off x="2743200" y="3173602"/>
            <a:ext cx="257395" cy="270153"/>
          </a:xfrm>
          <a:prstGeom prst="rect">
            <a:avLst/>
          </a:prstGeom>
          <a:blipFill>
            <a:blip r:embed="rId3" cstate="print"/>
            <a:stretch>
              <a:fillRect/>
            </a:stretch>
          </a:blipFill>
        </p:spPr>
        <p:txBody>
          <a:bodyPr wrap="square" lIns="0" tIns="0" rIns="0" bIns="0" rtlCol="0"/>
          <a:lstStyle/>
          <a:p>
            <a:pPr fontAlgn="base">
              <a:spcBef>
                <a:spcPct val="0"/>
              </a:spcBef>
              <a:spcAft>
                <a:spcPct val="0"/>
              </a:spcAft>
            </a:pPr>
            <a:endParaRPr sz="2800">
              <a:solidFill>
                <a:srgbClr val="000000"/>
              </a:solidFill>
              <a:cs typeface="Arial" charset="0"/>
            </a:endParaRPr>
          </a:p>
        </p:txBody>
      </p:sp>
      <p:sp>
        <p:nvSpPr>
          <p:cNvPr id="92" name="object 40"/>
          <p:cNvSpPr/>
          <p:nvPr/>
        </p:nvSpPr>
        <p:spPr>
          <a:xfrm>
            <a:off x="6597274" y="2856396"/>
            <a:ext cx="489326" cy="553243"/>
          </a:xfrm>
          <a:prstGeom prst="rect">
            <a:avLst/>
          </a:prstGeom>
          <a:blipFill>
            <a:blip r:embed="rId4" cstate="print"/>
            <a:stretch>
              <a:fillRect/>
            </a:stretch>
          </a:blipFill>
        </p:spPr>
        <p:txBody>
          <a:bodyPr wrap="square" lIns="0" tIns="0" rIns="0" bIns="0" rtlCol="0"/>
          <a:lstStyle/>
          <a:p>
            <a:pPr fontAlgn="base">
              <a:spcBef>
                <a:spcPct val="0"/>
              </a:spcBef>
              <a:spcAft>
                <a:spcPct val="0"/>
              </a:spcAft>
            </a:pPr>
            <a:endParaRPr sz="2800">
              <a:solidFill>
                <a:srgbClr val="000000"/>
              </a:solidFill>
              <a:cs typeface="Arial" charset="0"/>
            </a:endParaRPr>
          </a:p>
        </p:txBody>
      </p:sp>
      <p:sp>
        <p:nvSpPr>
          <p:cNvPr id="94" name="object 42"/>
          <p:cNvSpPr txBox="1"/>
          <p:nvPr/>
        </p:nvSpPr>
        <p:spPr>
          <a:xfrm>
            <a:off x="3818890" y="2958025"/>
            <a:ext cx="681990" cy="477054"/>
          </a:xfrm>
          <a:prstGeom prst="rect">
            <a:avLst/>
          </a:prstGeom>
        </p:spPr>
        <p:txBody>
          <a:bodyPr vert="horz" wrap="square" lIns="0" tIns="0" rIns="0" bIns="0" rtlCol="0">
            <a:spAutoFit/>
          </a:bodyPr>
          <a:lstStyle/>
          <a:p>
            <a:pPr marL="12700" fontAlgn="base">
              <a:spcBef>
                <a:spcPct val="0"/>
              </a:spcBef>
              <a:spcAft>
                <a:spcPct val="0"/>
              </a:spcAft>
            </a:pPr>
            <a:r>
              <a:rPr sz="3100" spc="-5" dirty="0">
                <a:solidFill>
                  <a:srgbClr val="000000"/>
                </a:solidFill>
                <a:latin typeface="Gill Sans MT"/>
                <a:cs typeface="Gill Sans MT"/>
              </a:rPr>
              <a:t>“</a:t>
            </a:r>
            <a:r>
              <a:rPr sz="3100" dirty="0">
                <a:solidFill>
                  <a:srgbClr val="000000"/>
                </a:solidFill>
                <a:latin typeface="Gill Sans MT"/>
                <a:cs typeface="Gill Sans MT"/>
              </a:rPr>
              <a:t>I</a:t>
            </a:r>
            <a:r>
              <a:rPr sz="3100" spc="-5" dirty="0">
                <a:solidFill>
                  <a:srgbClr val="000000"/>
                </a:solidFill>
                <a:latin typeface="Gill Sans MT"/>
                <a:cs typeface="Gill Sans MT"/>
              </a:rPr>
              <a:t>’</a:t>
            </a:r>
            <a:r>
              <a:rPr sz="3100" dirty="0">
                <a:solidFill>
                  <a:srgbClr val="000000"/>
                </a:solidFill>
                <a:latin typeface="Gill Sans MT"/>
                <a:cs typeface="Gill Sans MT"/>
              </a:rPr>
              <a:t>m</a:t>
            </a:r>
            <a:endParaRPr sz="3100">
              <a:solidFill>
                <a:srgbClr val="000000"/>
              </a:solidFill>
              <a:latin typeface="Gill Sans MT"/>
              <a:cs typeface="Gill Sans MT"/>
            </a:endParaRPr>
          </a:p>
        </p:txBody>
      </p:sp>
      <p:sp>
        <p:nvSpPr>
          <p:cNvPr id="95" name="object 43"/>
          <p:cNvSpPr txBox="1"/>
          <p:nvPr/>
        </p:nvSpPr>
        <p:spPr>
          <a:xfrm>
            <a:off x="5177790" y="2958025"/>
            <a:ext cx="1288415" cy="477054"/>
          </a:xfrm>
          <a:prstGeom prst="rect">
            <a:avLst/>
          </a:prstGeom>
        </p:spPr>
        <p:txBody>
          <a:bodyPr vert="horz" wrap="square" lIns="0" tIns="0" rIns="0" bIns="0" rtlCol="0">
            <a:spAutoFit/>
          </a:bodyPr>
          <a:lstStyle/>
          <a:p>
            <a:pPr marL="12700" fontAlgn="base">
              <a:spcBef>
                <a:spcPct val="0"/>
              </a:spcBef>
              <a:spcAft>
                <a:spcPct val="0"/>
              </a:spcAft>
            </a:pPr>
            <a:r>
              <a:rPr sz="3100" spc="-5" dirty="0">
                <a:solidFill>
                  <a:srgbClr val="000000"/>
                </a:solidFill>
                <a:latin typeface="Gill Sans MT"/>
                <a:cs typeface="Gill Sans MT"/>
              </a:rPr>
              <a:t>because</a:t>
            </a:r>
            <a:endParaRPr sz="3100">
              <a:solidFill>
                <a:srgbClr val="000000"/>
              </a:solidFill>
              <a:latin typeface="Gill Sans MT"/>
              <a:cs typeface="Gill Sans MT"/>
            </a:endParaRPr>
          </a:p>
        </p:txBody>
      </p:sp>
      <p:sp>
        <p:nvSpPr>
          <p:cNvPr id="96" name="object 44"/>
          <p:cNvSpPr txBox="1"/>
          <p:nvPr/>
        </p:nvSpPr>
        <p:spPr>
          <a:xfrm>
            <a:off x="7158990" y="2958025"/>
            <a:ext cx="1299210" cy="477054"/>
          </a:xfrm>
          <a:prstGeom prst="rect">
            <a:avLst/>
          </a:prstGeom>
        </p:spPr>
        <p:txBody>
          <a:bodyPr vert="horz" wrap="square" lIns="0" tIns="0" rIns="0" bIns="0" rtlCol="0">
            <a:spAutoFit/>
          </a:bodyPr>
          <a:lstStyle/>
          <a:p>
            <a:pPr marL="12700" fontAlgn="base">
              <a:spcBef>
                <a:spcPct val="0"/>
              </a:spcBef>
              <a:spcAft>
                <a:spcPct val="0"/>
              </a:spcAft>
            </a:pPr>
            <a:r>
              <a:rPr sz="3100" spc="-5" dirty="0">
                <a:solidFill>
                  <a:srgbClr val="000000"/>
                </a:solidFill>
                <a:latin typeface="Gill Sans MT"/>
                <a:cs typeface="Gill Sans MT"/>
              </a:rPr>
              <a:t>s</a:t>
            </a:r>
            <a:r>
              <a:rPr sz="3100" spc="-130" dirty="0">
                <a:solidFill>
                  <a:srgbClr val="000000"/>
                </a:solidFill>
                <a:latin typeface="Gill Sans MT"/>
                <a:cs typeface="Gill Sans MT"/>
              </a:rPr>
              <a:t>a</a:t>
            </a:r>
            <a:r>
              <a:rPr sz="3100" spc="-5" dirty="0">
                <a:solidFill>
                  <a:srgbClr val="000000"/>
                </a:solidFill>
                <a:latin typeface="Gill Sans MT"/>
                <a:cs typeface="Gill Sans MT"/>
              </a:rPr>
              <a:t>ys so”</a:t>
            </a:r>
            <a:endParaRPr sz="3100">
              <a:solidFill>
                <a:srgbClr val="000000"/>
              </a:solidFill>
              <a:latin typeface="Gill Sans MT"/>
              <a:cs typeface="Gill Sans MT"/>
            </a:endParaRPr>
          </a:p>
        </p:txBody>
      </p:sp>
      <p:sp>
        <p:nvSpPr>
          <p:cNvPr id="98" name="object 46"/>
          <p:cNvSpPr txBox="1"/>
          <p:nvPr/>
        </p:nvSpPr>
        <p:spPr>
          <a:xfrm>
            <a:off x="3818890" y="1744352"/>
            <a:ext cx="681990" cy="477054"/>
          </a:xfrm>
          <a:prstGeom prst="rect">
            <a:avLst/>
          </a:prstGeom>
        </p:spPr>
        <p:txBody>
          <a:bodyPr vert="horz" wrap="square" lIns="0" tIns="0" rIns="0" bIns="0" rtlCol="0">
            <a:spAutoFit/>
          </a:bodyPr>
          <a:lstStyle/>
          <a:p>
            <a:pPr marL="12700" fontAlgn="base">
              <a:spcBef>
                <a:spcPct val="0"/>
              </a:spcBef>
              <a:spcAft>
                <a:spcPct val="0"/>
              </a:spcAft>
            </a:pPr>
            <a:r>
              <a:rPr sz="3100" spc="-5" dirty="0">
                <a:solidFill>
                  <a:srgbClr val="000000"/>
                </a:solidFill>
                <a:latin typeface="Gill Sans MT"/>
                <a:cs typeface="Gill Sans MT"/>
              </a:rPr>
              <a:t>“</a:t>
            </a:r>
            <a:r>
              <a:rPr sz="3100" dirty="0">
                <a:solidFill>
                  <a:srgbClr val="000000"/>
                </a:solidFill>
                <a:latin typeface="Gill Sans MT"/>
                <a:cs typeface="Gill Sans MT"/>
              </a:rPr>
              <a:t>I</a:t>
            </a:r>
            <a:r>
              <a:rPr sz="3100" spc="-5" dirty="0">
                <a:solidFill>
                  <a:srgbClr val="000000"/>
                </a:solidFill>
                <a:latin typeface="Gill Sans MT"/>
                <a:cs typeface="Gill Sans MT"/>
              </a:rPr>
              <a:t>’</a:t>
            </a:r>
            <a:r>
              <a:rPr sz="3100" dirty="0">
                <a:solidFill>
                  <a:srgbClr val="000000"/>
                </a:solidFill>
                <a:latin typeface="Gill Sans MT"/>
                <a:cs typeface="Gill Sans MT"/>
              </a:rPr>
              <a:t>m</a:t>
            </a:r>
            <a:endParaRPr sz="3100">
              <a:solidFill>
                <a:srgbClr val="000000"/>
              </a:solidFill>
              <a:latin typeface="Gill Sans MT"/>
              <a:cs typeface="Gill Sans MT"/>
            </a:endParaRPr>
          </a:p>
        </p:txBody>
      </p:sp>
      <p:sp>
        <p:nvSpPr>
          <p:cNvPr id="99" name="object 47"/>
          <p:cNvSpPr txBox="1"/>
          <p:nvPr/>
        </p:nvSpPr>
        <p:spPr>
          <a:xfrm>
            <a:off x="5165090" y="1744352"/>
            <a:ext cx="2834640" cy="477054"/>
          </a:xfrm>
          <a:prstGeom prst="rect">
            <a:avLst/>
          </a:prstGeom>
        </p:spPr>
        <p:txBody>
          <a:bodyPr vert="horz" wrap="square" lIns="0" tIns="0" rIns="0" bIns="0" rtlCol="0">
            <a:spAutoFit/>
          </a:bodyPr>
          <a:lstStyle/>
          <a:p>
            <a:pPr marL="12700" fontAlgn="base">
              <a:spcBef>
                <a:spcPct val="0"/>
              </a:spcBef>
              <a:spcAft>
                <a:spcPct val="0"/>
              </a:spcAft>
            </a:pPr>
            <a:r>
              <a:rPr sz="3100" spc="-5" dirty="0">
                <a:solidFill>
                  <a:srgbClr val="000000"/>
                </a:solidFill>
                <a:latin typeface="Gill Sans MT"/>
                <a:cs typeface="Gill Sans MT"/>
              </a:rPr>
              <a:t>because </a:t>
            </a:r>
            <a:r>
              <a:rPr sz="3100" dirty="0">
                <a:solidFill>
                  <a:srgbClr val="000000"/>
                </a:solidFill>
                <a:latin typeface="Gill Sans MT"/>
                <a:cs typeface="Gill Sans MT"/>
              </a:rPr>
              <a:t>I</a:t>
            </a:r>
            <a:r>
              <a:rPr sz="3100" spc="-5" dirty="0">
                <a:solidFill>
                  <a:srgbClr val="000000"/>
                </a:solidFill>
                <a:latin typeface="Gill Sans MT"/>
                <a:cs typeface="Gill Sans MT"/>
              </a:rPr>
              <a:t> s</a:t>
            </a:r>
            <a:r>
              <a:rPr sz="3100" spc="-130" dirty="0">
                <a:solidFill>
                  <a:srgbClr val="000000"/>
                </a:solidFill>
                <a:latin typeface="Gill Sans MT"/>
                <a:cs typeface="Gill Sans MT"/>
              </a:rPr>
              <a:t>a</a:t>
            </a:r>
            <a:r>
              <a:rPr sz="3100" dirty="0">
                <a:solidFill>
                  <a:srgbClr val="000000"/>
                </a:solidFill>
                <a:latin typeface="Gill Sans MT"/>
                <a:cs typeface="Gill Sans MT"/>
              </a:rPr>
              <a:t>y</a:t>
            </a:r>
            <a:r>
              <a:rPr sz="3100" spc="-5" dirty="0">
                <a:solidFill>
                  <a:srgbClr val="000000"/>
                </a:solidFill>
                <a:latin typeface="Gill Sans MT"/>
                <a:cs typeface="Gill Sans MT"/>
              </a:rPr>
              <a:t> so!”</a:t>
            </a:r>
            <a:endParaRPr sz="3100">
              <a:solidFill>
                <a:srgbClr val="000000"/>
              </a:solidFill>
              <a:latin typeface="Gill Sans MT"/>
              <a:cs typeface="Gill Sans MT"/>
            </a:endParaRPr>
          </a:p>
        </p:txBody>
      </p:sp>
      <p:sp>
        <p:nvSpPr>
          <p:cNvPr id="100" name="object 48"/>
          <p:cNvSpPr/>
          <p:nvPr/>
        </p:nvSpPr>
        <p:spPr>
          <a:xfrm>
            <a:off x="2250798" y="1524000"/>
            <a:ext cx="1194435" cy="850265"/>
          </a:xfrm>
          <a:custGeom>
            <a:avLst/>
            <a:gdLst/>
            <a:ahLst/>
            <a:cxnLst/>
            <a:rect l="l" t="t" r="r" b="b"/>
            <a:pathLst>
              <a:path w="1194435" h="850264">
                <a:moveTo>
                  <a:pt x="0" y="0"/>
                </a:moveTo>
                <a:lnTo>
                  <a:pt x="1194273" y="0"/>
                </a:lnTo>
                <a:lnTo>
                  <a:pt x="1194273" y="849997"/>
                </a:lnTo>
                <a:lnTo>
                  <a:pt x="0" y="849997"/>
                </a:lnTo>
                <a:lnTo>
                  <a:pt x="0" y="0"/>
                </a:lnTo>
                <a:close/>
              </a:path>
            </a:pathLst>
          </a:custGeom>
          <a:solidFill>
            <a:srgbClr val="C4C4C4"/>
          </a:solidFill>
        </p:spPr>
        <p:txBody>
          <a:bodyPr wrap="square" lIns="0" tIns="0" rIns="0" bIns="0" rtlCol="0"/>
          <a:lstStyle/>
          <a:p>
            <a:pPr fontAlgn="base">
              <a:spcBef>
                <a:spcPct val="0"/>
              </a:spcBef>
              <a:spcAft>
                <a:spcPct val="0"/>
              </a:spcAft>
            </a:pPr>
            <a:endParaRPr sz="2800">
              <a:solidFill>
                <a:srgbClr val="000000"/>
              </a:solidFill>
              <a:cs typeface="Arial" charset="0"/>
            </a:endParaRPr>
          </a:p>
        </p:txBody>
      </p:sp>
      <p:sp>
        <p:nvSpPr>
          <p:cNvPr id="101" name="object 49"/>
          <p:cNvSpPr txBox="1"/>
          <p:nvPr/>
        </p:nvSpPr>
        <p:spPr>
          <a:xfrm>
            <a:off x="2320290" y="1572033"/>
            <a:ext cx="1049655" cy="338554"/>
          </a:xfrm>
          <a:prstGeom prst="rect">
            <a:avLst/>
          </a:prstGeom>
        </p:spPr>
        <p:txBody>
          <a:bodyPr vert="horz" wrap="square" lIns="0" tIns="0" rIns="0" bIns="0" rtlCol="0">
            <a:spAutoFit/>
          </a:bodyPr>
          <a:lstStyle/>
          <a:p>
            <a:pPr marL="12700" fontAlgn="base">
              <a:spcBef>
                <a:spcPct val="0"/>
              </a:spcBef>
              <a:spcAft>
                <a:spcPct val="0"/>
              </a:spcAft>
            </a:pPr>
            <a:r>
              <a:rPr sz="2200" i="1" spc="-105" dirty="0">
                <a:solidFill>
                  <a:srgbClr val="000000"/>
                </a:solidFill>
                <a:latin typeface="Book Antiqua"/>
                <a:cs typeface="Book Antiqua"/>
              </a:rPr>
              <a:t>Certificate</a:t>
            </a:r>
            <a:endParaRPr sz="2200">
              <a:solidFill>
                <a:srgbClr val="000000"/>
              </a:solidFill>
              <a:latin typeface="Book Antiqua"/>
              <a:cs typeface="Book Antiqua"/>
            </a:endParaRPr>
          </a:p>
        </p:txBody>
      </p:sp>
      <p:sp>
        <p:nvSpPr>
          <p:cNvPr id="102" name="object 50"/>
          <p:cNvSpPr/>
          <p:nvPr/>
        </p:nvSpPr>
        <p:spPr>
          <a:xfrm>
            <a:off x="2313727" y="2101544"/>
            <a:ext cx="217170" cy="175260"/>
          </a:xfrm>
          <a:custGeom>
            <a:avLst/>
            <a:gdLst/>
            <a:ahLst/>
            <a:cxnLst/>
            <a:rect l="l" t="t" r="r" b="b"/>
            <a:pathLst>
              <a:path w="217170" h="175260">
                <a:moveTo>
                  <a:pt x="140761" y="0"/>
                </a:moveTo>
                <a:lnTo>
                  <a:pt x="0" y="140761"/>
                </a:lnTo>
                <a:lnTo>
                  <a:pt x="7150" y="174994"/>
                </a:lnTo>
                <a:lnTo>
                  <a:pt x="68055" y="167133"/>
                </a:lnTo>
                <a:lnTo>
                  <a:pt x="72965" y="125702"/>
                </a:lnTo>
                <a:lnTo>
                  <a:pt x="91972" y="106693"/>
                </a:lnTo>
                <a:lnTo>
                  <a:pt x="129497" y="106693"/>
                </a:lnTo>
                <a:lnTo>
                  <a:pt x="153275" y="82915"/>
                </a:lnTo>
                <a:lnTo>
                  <a:pt x="189034" y="82915"/>
                </a:lnTo>
                <a:lnTo>
                  <a:pt x="216552" y="55398"/>
                </a:lnTo>
                <a:lnTo>
                  <a:pt x="140761" y="0"/>
                </a:lnTo>
                <a:close/>
              </a:path>
              <a:path w="217170" h="175260">
                <a:moveTo>
                  <a:pt x="129497" y="106693"/>
                </a:moveTo>
                <a:lnTo>
                  <a:pt x="91972" y="106693"/>
                </a:lnTo>
                <a:lnTo>
                  <a:pt x="121890" y="114301"/>
                </a:lnTo>
                <a:lnTo>
                  <a:pt x="129497" y="106693"/>
                </a:lnTo>
                <a:close/>
              </a:path>
              <a:path w="217170" h="175260">
                <a:moveTo>
                  <a:pt x="189034" y="82915"/>
                </a:moveTo>
                <a:lnTo>
                  <a:pt x="153275" y="82915"/>
                </a:lnTo>
                <a:lnTo>
                  <a:pt x="178399" y="93550"/>
                </a:lnTo>
                <a:lnTo>
                  <a:pt x="189034" y="82915"/>
                </a:lnTo>
                <a:close/>
              </a:path>
            </a:pathLst>
          </a:custGeom>
          <a:solidFill>
            <a:srgbClr val="FFE44F"/>
          </a:solidFill>
        </p:spPr>
        <p:txBody>
          <a:bodyPr wrap="square" lIns="0" tIns="0" rIns="0" bIns="0" rtlCol="0"/>
          <a:lstStyle/>
          <a:p>
            <a:pPr fontAlgn="base">
              <a:spcBef>
                <a:spcPct val="0"/>
              </a:spcBef>
              <a:spcAft>
                <a:spcPct val="0"/>
              </a:spcAft>
            </a:pPr>
            <a:endParaRPr sz="2800">
              <a:solidFill>
                <a:srgbClr val="000000"/>
              </a:solidFill>
              <a:cs typeface="Arial" charset="0"/>
            </a:endParaRPr>
          </a:p>
        </p:txBody>
      </p:sp>
      <p:sp>
        <p:nvSpPr>
          <p:cNvPr id="103" name="object 51"/>
          <p:cNvSpPr/>
          <p:nvPr/>
        </p:nvSpPr>
        <p:spPr>
          <a:xfrm>
            <a:off x="2313727" y="2101544"/>
            <a:ext cx="217170" cy="175260"/>
          </a:xfrm>
          <a:custGeom>
            <a:avLst/>
            <a:gdLst/>
            <a:ahLst/>
            <a:cxnLst/>
            <a:rect l="l" t="t" r="r" b="b"/>
            <a:pathLst>
              <a:path w="217170" h="175260">
                <a:moveTo>
                  <a:pt x="140761" y="0"/>
                </a:moveTo>
                <a:lnTo>
                  <a:pt x="0" y="140761"/>
                </a:lnTo>
                <a:lnTo>
                  <a:pt x="7149" y="174994"/>
                </a:lnTo>
                <a:lnTo>
                  <a:pt x="68055" y="167133"/>
                </a:lnTo>
                <a:lnTo>
                  <a:pt x="72964" y="125701"/>
                </a:lnTo>
                <a:lnTo>
                  <a:pt x="91972" y="106693"/>
                </a:lnTo>
                <a:lnTo>
                  <a:pt x="121889" y="114300"/>
                </a:lnTo>
                <a:lnTo>
                  <a:pt x="153274" y="82915"/>
                </a:lnTo>
                <a:lnTo>
                  <a:pt x="178398" y="93550"/>
                </a:lnTo>
                <a:lnTo>
                  <a:pt x="216551" y="55397"/>
                </a:lnTo>
              </a:path>
            </a:pathLst>
          </a:custGeom>
          <a:ln w="25400">
            <a:solidFill>
              <a:srgbClr val="EBB316"/>
            </a:solidFill>
          </a:ln>
        </p:spPr>
        <p:txBody>
          <a:bodyPr wrap="square" lIns="0" tIns="0" rIns="0" bIns="0" rtlCol="0"/>
          <a:lstStyle/>
          <a:p>
            <a:pPr fontAlgn="base">
              <a:spcBef>
                <a:spcPct val="0"/>
              </a:spcBef>
              <a:spcAft>
                <a:spcPct val="0"/>
              </a:spcAft>
            </a:pPr>
            <a:endParaRPr sz="2800">
              <a:solidFill>
                <a:srgbClr val="000000"/>
              </a:solidFill>
              <a:cs typeface="Arial" charset="0"/>
            </a:endParaRPr>
          </a:p>
        </p:txBody>
      </p:sp>
      <p:sp>
        <p:nvSpPr>
          <p:cNvPr id="104" name="object 52"/>
          <p:cNvSpPr/>
          <p:nvPr/>
        </p:nvSpPr>
        <p:spPr>
          <a:xfrm>
            <a:off x="2315166" y="2119567"/>
            <a:ext cx="160020" cy="160020"/>
          </a:xfrm>
          <a:custGeom>
            <a:avLst/>
            <a:gdLst/>
            <a:ahLst/>
            <a:cxnLst/>
            <a:rect l="l" t="t" r="r" b="b"/>
            <a:pathLst>
              <a:path w="160020" h="160019">
                <a:moveTo>
                  <a:pt x="0" y="141784"/>
                </a:moveTo>
                <a:lnTo>
                  <a:pt x="141784" y="0"/>
                </a:lnTo>
                <a:lnTo>
                  <a:pt x="159744" y="17960"/>
                </a:lnTo>
                <a:lnTo>
                  <a:pt x="17960" y="159744"/>
                </a:lnTo>
                <a:lnTo>
                  <a:pt x="0" y="141784"/>
                </a:lnTo>
              </a:path>
            </a:pathLst>
          </a:custGeom>
          <a:solidFill>
            <a:srgbClr val="FFE44F"/>
          </a:solidFill>
        </p:spPr>
        <p:txBody>
          <a:bodyPr wrap="square" lIns="0" tIns="0" rIns="0" bIns="0" rtlCol="0"/>
          <a:lstStyle/>
          <a:p>
            <a:pPr fontAlgn="base">
              <a:spcBef>
                <a:spcPct val="0"/>
              </a:spcBef>
              <a:spcAft>
                <a:spcPct val="0"/>
              </a:spcAft>
            </a:pPr>
            <a:endParaRPr sz="2800">
              <a:solidFill>
                <a:srgbClr val="000000"/>
              </a:solidFill>
              <a:cs typeface="Arial" charset="0"/>
            </a:endParaRPr>
          </a:p>
        </p:txBody>
      </p:sp>
      <p:sp>
        <p:nvSpPr>
          <p:cNvPr id="105" name="object 53"/>
          <p:cNvSpPr/>
          <p:nvPr/>
        </p:nvSpPr>
        <p:spPr>
          <a:xfrm>
            <a:off x="2411277" y="2134046"/>
            <a:ext cx="82550" cy="82550"/>
          </a:xfrm>
          <a:custGeom>
            <a:avLst/>
            <a:gdLst/>
            <a:ahLst/>
            <a:cxnLst/>
            <a:rect l="l" t="t" r="r" b="b"/>
            <a:pathLst>
              <a:path w="82550" h="82550">
                <a:moveTo>
                  <a:pt x="0" y="64495"/>
                </a:moveTo>
                <a:lnTo>
                  <a:pt x="64495" y="0"/>
                </a:lnTo>
                <a:lnTo>
                  <a:pt x="82455" y="17960"/>
                </a:lnTo>
                <a:lnTo>
                  <a:pt x="17960" y="82455"/>
                </a:lnTo>
                <a:lnTo>
                  <a:pt x="0" y="64495"/>
                </a:lnTo>
              </a:path>
            </a:pathLst>
          </a:custGeom>
          <a:solidFill>
            <a:srgbClr val="FFE44F"/>
          </a:solidFill>
        </p:spPr>
        <p:txBody>
          <a:bodyPr wrap="square" lIns="0" tIns="0" rIns="0" bIns="0" rtlCol="0"/>
          <a:lstStyle/>
          <a:p>
            <a:pPr fontAlgn="base">
              <a:spcBef>
                <a:spcPct val="0"/>
              </a:spcBef>
              <a:spcAft>
                <a:spcPct val="0"/>
              </a:spcAft>
            </a:pPr>
            <a:endParaRPr sz="2800">
              <a:solidFill>
                <a:srgbClr val="000000"/>
              </a:solidFill>
              <a:cs typeface="Arial" charset="0"/>
            </a:endParaRPr>
          </a:p>
        </p:txBody>
      </p:sp>
      <p:sp>
        <p:nvSpPr>
          <p:cNvPr id="106" name="object 54"/>
          <p:cNvSpPr/>
          <p:nvPr/>
        </p:nvSpPr>
        <p:spPr>
          <a:xfrm>
            <a:off x="2320855" y="2122537"/>
            <a:ext cx="144145" cy="144145"/>
          </a:xfrm>
          <a:custGeom>
            <a:avLst/>
            <a:gdLst/>
            <a:ahLst/>
            <a:cxnLst/>
            <a:rect l="l" t="t" r="r" b="b"/>
            <a:pathLst>
              <a:path w="144145" h="144144">
                <a:moveTo>
                  <a:pt x="0" y="139066"/>
                </a:moveTo>
                <a:lnTo>
                  <a:pt x="139066" y="0"/>
                </a:lnTo>
                <a:lnTo>
                  <a:pt x="143556" y="4490"/>
                </a:lnTo>
                <a:lnTo>
                  <a:pt x="4490" y="143556"/>
                </a:lnTo>
                <a:lnTo>
                  <a:pt x="0" y="139066"/>
                </a:lnTo>
              </a:path>
            </a:pathLst>
          </a:custGeom>
          <a:solidFill>
            <a:srgbClr val="FFFFFF"/>
          </a:solidFill>
        </p:spPr>
        <p:txBody>
          <a:bodyPr wrap="square" lIns="0" tIns="0" rIns="0" bIns="0" rtlCol="0"/>
          <a:lstStyle/>
          <a:p>
            <a:pPr fontAlgn="base">
              <a:spcBef>
                <a:spcPct val="0"/>
              </a:spcBef>
              <a:spcAft>
                <a:spcPct val="0"/>
              </a:spcAft>
            </a:pPr>
            <a:endParaRPr sz="2800">
              <a:solidFill>
                <a:srgbClr val="000000"/>
              </a:solidFill>
              <a:cs typeface="Arial" charset="0"/>
            </a:endParaRPr>
          </a:p>
        </p:txBody>
      </p:sp>
      <p:sp>
        <p:nvSpPr>
          <p:cNvPr id="107" name="object 55"/>
          <p:cNvSpPr/>
          <p:nvPr/>
        </p:nvSpPr>
        <p:spPr>
          <a:xfrm>
            <a:off x="2412025" y="2141359"/>
            <a:ext cx="67945" cy="67945"/>
          </a:xfrm>
          <a:custGeom>
            <a:avLst/>
            <a:gdLst/>
            <a:ahLst/>
            <a:cxnLst/>
            <a:rect l="l" t="t" r="r" b="b"/>
            <a:pathLst>
              <a:path w="67945" h="67944">
                <a:moveTo>
                  <a:pt x="0" y="62954"/>
                </a:moveTo>
                <a:lnTo>
                  <a:pt x="62954" y="0"/>
                </a:lnTo>
                <a:lnTo>
                  <a:pt x="67444" y="4490"/>
                </a:lnTo>
                <a:lnTo>
                  <a:pt x="4490" y="67444"/>
                </a:lnTo>
                <a:lnTo>
                  <a:pt x="0" y="62954"/>
                </a:lnTo>
              </a:path>
            </a:pathLst>
          </a:custGeom>
          <a:solidFill>
            <a:srgbClr val="FFFFFF"/>
          </a:solidFill>
        </p:spPr>
        <p:txBody>
          <a:bodyPr wrap="square" lIns="0" tIns="0" rIns="0" bIns="0" rtlCol="0"/>
          <a:lstStyle/>
          <a:p>
            <a:pPr fontAlgn="base">
              <a:spcBef>
                <a:spcPct val="0"/>
              </a:spcBef>
              <a:spcAft>
                <a:spcPct val="0"/>
              </a:spcAft>
            </a:pPr>
            <a:endParaRPr sz="2800">
              <a:solidFill>
                <a:srgbClr val="000000"/>
              </a:solidFill>
              <a:cs typeface="Arial" charset="0"/>
            </a:endParaRPr>
          </a:p>
        </p:txBody>
      </p:sp>
      <p:sp>
        <p:nvSpPr>
          <p:cNvPr id="108" name="object 56"/>
          <p:cNvSpPr/>
          <p:nvPr/>
        </p:nvSpPr>
        <p:spPr>
          <a:xfrm>
            <a:off x="2445321" y="2006568"/>
            <a:ext cx="159385" cy="158750"/>
          </a:xfrm>
          <a:custGeom>
            <a:avLst/>
            <a:gdLst/>
            <a:ahLst/>
            <a:cxnLst/>
            <a:rect l="l" t="t" r="r" b="b"/>
            <a:pathLst>
              <a:path w="159385" h="158750">
                <a:moveTo>
                  <a:pt x="75539" y="0"/>
                </a:moveTo>
                <a:lnTo>
                  <a:pt x="29481" y="17697"/>
                </a:lnTo>
                <a:lnTo>
                  <a:pt x="2385" y="58530"/>
                </a:lnTo>
                <a:lnTo>
                  <a:pt x="0" y="82093"/>
                </a:lnTo>
                <a:lnTo>
                  <a:pt x="1492" y="94016"/>
                </a:lnTo>
                <a:lnTo>
                  <a:pt x="25707" y="138211"/>
                </a:lnTo>
                <a:lnTo>
                  <a:pt x="69373" y="158204"/>
                </a:lnTo>
                <a:lnTo>
                  <a:pt x="81335" y="158731"/>
                </a:lnTo>
                <a:lnTo>
                  <a:pt x="93306" y="157456"/>
                </a:lnTo>
                <a:lnTo>
                  <a:pt x="137166" y="134163"/>
                </a:lnTo>
                <a:lnTo>
                  <a:pt x="158391" y="90271"/>
                </a:lnTo>
                <a:lnTo>
                  <a:pt x="159161" y="78229"/>
                </a:lnTo>
                <a:lnTo>
                  <a:pt x="158116" y="66205"/>
                </a:lnTo>
                <a:lnTo>
                  <a:pt x="135793" y="22716"/>
                </a:lnTo>
                <a:lnTo>
                  <a:pt x="98974" y="1969"/>
                </a:lnTo>
                <a:lnTo>
                  <a:pt x="75539" y="0"/>
                </a:lnTo>
                <a:close/>
              </a:path>
            </a:pathLst>
          </a:custGeom>
          <a:solidFill>
            <a:srgbClr val="FFE44F"/>
          </a:solidFill>
        </p:spPr>
        <p:txBody>
          <a:bodyPr wrap="square" lIns="0" tIns="0" rIns="0" bIns="0" rtlCol="0"/>
          <a:lstStyle/>
          <a:p>
            <a:pPr fontAlgn="base">
              <a:spcBef>
                <a:spcPct val="0"/>
              </a:spcBef>
              <a:spcAft>
                <a:spcPct val="0"/>
              </a:spcAft>
            </a:pPr>
            <a:endParaRPr sz="2800">
              <a:solidFill>
                <a:srgbClr val="000000"/>
              </a:solidFill>
              <a:cs typeface="Arial" charset="0"/>
            </a:endParaRPr>
          </a:p>
        </p:txBody>
      </p:sp>
      <p:sp>
        <p:nvSpPr>
          <p:cNvPr id="109" name="object 57"/>
          <p:cNvSpPr/>
          <p:nvPr/>
        </p:nvSpPr>
        <p:spPr>
          <a:xfrm>
            <a:off x="2445322" y="2006569"/>
            <a:ext cx="159385" cy="158750"/>
          </a:xfrm>
          <a:custGeom>
            <a:avLst/>
            <a:gdLst/>
            <a:ahLst/>
            <a:cxnLst/>
            <a:rect l="l" t="t" r="r" b="b"/>
            <a:pathLst>
              <a:path w="159385" h="158750">
                <a:moveTo>
                  <a:pt x="135793" y="22716"/>
                </a:moveTo>
                <a:lnTo>
                  <a:pt x="158116" y="66205"/>
                </a:lnTo>
                <a:lnTo>
                  <a:pt x="159161" y="78230"/>
                </a:lnTo>
                <a:lnTo>
                  <a:pt x="158391" y="90272"/>
                </a:lnTo>
                <a:lnTo>
                  <a:pt x="137166" y="134164"/>
                </a:lnTo>
                <a:lnTo>
                  <a:pt x="93305" y="157456"/>
                </a:lnTo>
                <a:lnTo>
                  <a:pt x="81335" y="158731"/>
                </a:lnTo>
                <a:lnTo>
                  <a:pt x="69372" y="158203"/>
                </a:lnTo>
                <a:lnTo>
                  <a:pt x="25706" y="138209"/>
                </a:lnTo>
                <a:lnTo>
                  <a:pt x="4794" y="105779"/>
                </a:lnTo>
                <a:lnTo>
                  <a:pt x="0" y="82092"/>
                </a:lnTo>
                <a:lnTo>
                  <a:pt x="302" y="70200"/>
                </a:lnTo>
                <a:lnTo>
                  <a:pt x="19174" y="26747"/>
                </a:lnTo>
                <a:lnTo>
                  <a:pt x="51901" y="5187"/>
                </a:lnTo>
                <a:lnTo>
                  <a:pt x="75540" y="0"/>
                </a:lnTo>
                <a:lnTo>
                  <a:pt x="87372" y="100"/>
                </a:lnTo>
                <a:lnTo>
                  <a:pt x="130632" y="17984"/>
                </a:lnTo>
                <a:lnTo>
                  <a:pt x="135793" y="22716"/>
                </a:lnTo>
                <a:close/>
              </a:path>
            </a:pathLst>
          </a:custGeom>
          <a:ln w="38100">
            <a:solidFill>
              <a:srgbClr val="EBB315"/>
            </a:solidFill>
          </a:ln>
        </p:spPr>
        <p:txBody>
          <a:bodyPr wrap="square" lIns="0" tIns="0" rIns="0" bIns="0" rtlCol="0"/>
          <a:lstStyle/>
          <a:p>
            <a:pPr fontAlgn="base">
              <a:spcBef>
                <a:spcPct val="0"/>
              </a:spcBef>
              <a:spcAft>
                <a:spcPct val="0"/>
              </a:spcAft>
            </a:pPr>
            <a:endParaRPr sz="2800">
              <a:solidFill>
                <a:srgbClr val="000000"/>
              </a:solidFill>
              <a:cs typeface="Arial" charset="0"/>
            </a:endParaRPr>
          </a:p>
        </p:txBody>
      </p:sp>
      <p:sp>
        <p:nvSpPr>
          <p:cNvPr id="110" name="object 58"/>
          <p:cNvSpPr/>
          <p:nvPr/>
        </p:nvSpPr>
        <p:spPr>
          <a:xfrm>
            <a:off x="2528226" y="2030179"/>
            <a:ext cx="50800" cy="50800"/>
          </a:xfrm>
          <a:custGeom>
            <a:avLst/>
            <a:gdLst/>
            <a:ahLst/>
            <a:cxnLst/>
            <a:rect l="l" t="t" r="r" b="b"/>
            <a:pathLst>
              <a:path w="50800" h="50800">
                <a:moveTo>
                  <a:pt x="25315" y="0"/>
                </a:moveTo>
                <a:lnTo>
                  <a:pt x="13865" y="3753"/>
                </a:lnTo>
                <a:lnTo>
                  <a:pt x="2203" y="13519"/>
                </a:lnTo>
                <a:lnTo>
                  <a:pt x="0" y="24109"/>
                </a:lnTo>
                <a:lnTo>
                  <a:pt x="3102" y="35660"/>
                </a:lnTo>
                <a:lnTo>
                  <a:pt x="12088" y="47197"/>
                </a:lnTo>
                <a:lnTo>
                  <a:pt x="22924" y="50463"/>
                </a:lnTo>
                <a:lnTo>
                  <a:pt x="34630" y="48365"/>
                </a:lnTo>
                <a:lnTo>
                  <a:pt x="45845" y="40539"/>
                </a:lnTo>
                <a:lnTo>
                  <a:pt x="50670" y="29342"/>
                </a:lnTo>
                <a:lnTo>
                  <a:pt x="49882" y="17380"/>
                </a:lnTo>
                <a:lnTo>
                  <a:pt x="43479" y="6781"/>
                </a:lnTo>
                <a:lnTo>
                  <a:pt x="35760" y="1565"/>
                </a:lnTo>
                <a:lnTo>
                  <a:pt x="25315" y="0"/>
                </a:lnTo>
                <a:close/>
              </a:path>
            </a:pathLst>
          </a:custGeom>
          <a:solidFill>
            <a:srgbClr val="000000"/>
          </a:solidFill>
        </p:spPr>
        <p:txBody>
          <a:bodyPr wrap="square" lIns="0" tIns="0" rIns="0" bIns="0" rtlCol="0"/>
          <a:lstStyle/>
          <a:p>
            <a:pPr fontAlgn="base">
              <a:spcBef>
                <a:spcPct val="0"/>
              </a:spcBef>
              <a:spcAft>
                <a:spcPct val="0"/>
              </a:spcAft>
            </a:pPr>
            <a:endParaRPr sz="2800">
              <a:solidFill>
                <a:srgbClr val="000000"/>
              </a:solidFill>
              <a:cs typeface="Arial" charset="0"/>
            </a:endParaRPr>
          </a:p>
        </p:txBody>
      </p:sp>
      <p:sp>
        <p:nvSpPr>
          <p:cNvPr id="113" name="object 61"/>
          <p:cNvSpPr txBox="1"/>
          <p:nvPr/>
        </p:nvSpPr>
        <p:spPr>
          <a:xfrm>
            <a:off x="1524000" y="1459737"/>
            <a:ext cx="695325" cy="901700"/>
          </a:xfrm>
          <a:prstGeom prst="rect">
            <a:avLst/>
          </a:prstGeom>
        </p:spPr>
        <p:txBody>
          <a:bodyPr vert="horz" wrap="square" lIns="0" tIns="0" rIns="0" bIns="0" rtlCol="0">
            <a:spAutoFit/>
          </a:bodyPr>
          <a:lstStyle/>
          <a:p>
            <a:pPr marL="12700" fontAlgn="base">
              <a:lnSpc>
                <a:spcPts val="8235"/>
              </a:lnSpc>
              <a:spcBef>
                <a:spcPct val="0"/>
              </a:spcBef>
              <a:spcAft>
                <a:spcPct val="0"/>
              </a:spcAft>
            </a:pPr>
            <a:r>
              <a:rPr sz="6900" spc="60" dirty="0">
                <a:solidFill>
                  <a:srgbClr val="06BC00"/>
                </a:solidFill>
                <a:latin typeface="Arial Unicode MS"/>
                <a:cs typeface="Arial Unicode MS"/>
              </a:rPr>
              <a:t>✓</a:t>
            </a:r>
            <a:endParaRPr sz="6900">
              <a:solidFill>
                <a:srgbClr val="000000"/>
              </a:solidFill>
              <a:latin typeface="Arial Unicode MS"/>
              <a:cs typeface="Arial Unicode MS"/>
            </a:endParaRPr>
          </a:p>
        </p:txBody>
      </p:sp>
      <p:sp>
        <p:nvSpPr>
          <p:cNvPr id="114" name="object 61"/>
          <p:cNvSpPr txBox="1"/>
          <p:nvPr/>
        </p:nvSpPr>
        <p:spPr>
          <a:xfrm>
            <a:off x="1438275" y="2667000"/>
            <a:ext cx="695325" cy="901700"/>
          </a:xfrm>
          <a:prstGeom prst="rect">
            <a:avLst/>
          </a:prstGeom>
        </p:spPr>
        <p:txBody>
          <a:bodyPr vert="horz" wrap="square" lIns="0" tIns="0" rIns="0" bIns="0" rtlCol="0">
            <a:spAutoFit/>
          </a:bodyPr>
          <a:lstStyle/>
          <a:p>
            <a:pPr marL="12700" fontAlgn="base">
              <a:lnSpc>
                <a:spcPts val="8235"/>
              </a:lnSpc>
              <a:spcBef>
                <a:spcPct val="0"/>
              </a:spcBef>
              <a:spcAft>
                <a:spcPct val="0"/>
              </a:spcAft>
            </a:pPr>
            <a:r>
              <a:rPr sz="6900" spc="60" dirty="0">
                <a:solidFill>
                  <a:srgbClr val="06BC00"/>
                </a:solidFill>
                <a:latin typeface="Arial Unicode MS"/>
                <a:cs typeface="Arial Unicode MS"/>
              </a:rPr>
              <a:t>✓</a:t>
            </a:r>
            <a:endParaRPr sz="6900">
              <a:solidFill>
                <a:srgbClr val="000000"/>
              </a:solidFill>
              <a:latin typeface="Arial Unicode MS"/>
              <a:cs typeface="Arial Unicode MS"/>
            </a:endParaRPr>
          </a:p>
        </p:txBody>
      </p:sp>
      <p:sp>
        <p:nvSpPr>
          <p:cNvPr id="115" name="object 61"/>
          <p:cNvSpPr txBox="1"/>
          <p:nvPr/>
        </p:nvSpPr>
        <p:spPr>
          <a:xfrm>
            <a:off x="1454727" y="4038600"/>
            <a:ext cx="695325" cy="901700"/>
          </a:xfrm>
          <a:prstGeom prst="rect">
            <a:avLst/>
          </a:prstGeom>
        </p:spPr>
        <p:txBody>
          <a:bodyPr vert="horz" wrap="square" lIns="0" tIns="0" rIns="0" bIns="0" rtlCol="0">
            <a:spAutoFit/>
          </a:bodyPr>
          <a:lstStyle/>
          <a:p>
            <a:pPr marL="12700" fontAlgn="base">
              <a:lnSpc>
                <a:spcPts val="8235"/>
              </a:lnSpc>
              <a:spcBef>
                <a:spcPct val="0"/>
              </a:spcBef>
              <a:spcAft>
                <a:spcPct val="0"/>
              </a:spcAft>
            </a:pPr>
            <a:r>
              <a:rPr sz="6900" spc="60" dirty="0">
                <a:solidFill>
                  <a:srgbClr val="06BC00"/>
                </a:solidFill>
                <a:latin typeface="Arial Unicode MS"/>
                <a:cs typeface="Arial Unicode MS"/>
              </a:rPr>
              <a:t>✓</a:t>
            </a:r>
            <a:endParaRPr sz="6900">
              <a:solidFill>
                <a:srgbClr val="000000"/>
              </a:solidFill>
              <a:latin typeface="Arial Unicode MS"/>
              <a:cs typeface="Arial Unicode MS"/>
            </a:endParaRPr>
          </a:p>
        </p:txBody>
      </p:sp>
      <p:sp>
        <p:nvSpPr>
          <p:cNvPr id="116" name="TextBox 115"/>
          <p:cNvSpPr txBox="1"/>
          <p:nvPr/>
        </p:nvSpPr>
        <p:spPr>
          <a:xfrm>
            <a:off x="861786" y="5342349"/>
            <a:ext cx="7848600" cy="830997"/>
          </a:xfrm>
          <a:prstGeom prst="rect">
            <a:avLst/>
          </a:prstGeom>
          <a:noFill/>
          <a:ln>
            <a:solidFill>
              <a:srgbClr val="C00000"/>
            </a:solidFill>
          </a:ln>
        </p:spPr>
        <p:txBody>
          <a:bodyPr wrap="square" rtlCol="0">
            <a:spAutoFit/>
          </a:bodyPr>
          <a:lstStyle/>
          <a:p>
            <a:pPr fontAlgn="base">
              <a:spcBef>
                <a:spcPct val="0"/>
              </a:spcBef>
              <a:spcAft>
                <a:spcPct val="0"/>
              </a:spcAft>
            </a:pPr>
            <a:r>
              <a:rPr lang="en-US" sz="2400">
                <a:solidFill>
                  <a:srgbClr val="000000"/>
                </a:solidFill>
                <a:latin typeface="Lato" panose="020F0502020204030203" pitchFamily="34" charset="0"/>
                <a:cs typeface="Arial" charset="0"/>
              </a:rPr>
              <a:t>Chuỗi xác thực từ chối chứng chỉ số nếu có bất kỳ bước nào cho kết quả xác thực thất bại</a:t>
            </a:r>
          </a:p>
        </p:txBody>
      </p:sp>
      <p:sp>
        <p:nvSpPr>
          <p:cNvPr id="60" name="object 29"/>
          <p:cNvSpPr/>
          <p:nvPr/>
        </p:nvSpPr>
        <p:spPr>
          <a:xfrm>
            <a:off x="2590800" y="1859140"/>
            <a:ext cx="457200" cy="350660"/>
          </a:xfrm>
          <a:prstGeom prst="rect">
            <a:avLst/>
          </a:prstGeom>
          <a:blipFill>
            <a:blip r:embed="rId2" cstate="print"/>
            <a:stretch>
              <a:fillRect/>
            </a:stretch>
          </a:blipFill>
        </p:spPr>
        <p:txBody>
          <a:bodyPr wrap="square" lIns="0" tIns="0" rIns="0" bIns="0" rtlCol="0"/>
          <a:lstStyle/>
          <a:p>
            <a:pPr fontAlgn="base">
              <a:spcBef>
                <a:spcPct val="0"/>
              </a:spcBef>
              <a:spcAft>
                <a:spcPct val="0"/>
              </a:spcAft>
            </a:pPr>
            <a:endParaRPr sz="2800">
              <a:solidFill>
                <a:srgbClr val="000000"/>
              </a:solidFill>
              <a:cs typeface="Arial" charset="0"/>
            </a:endParaRPr>
          </a:p>
        </p:txBody>
      </p:sp>
      <p:sp>
        <p:nvSpPr>
          <p:cNvPr id="117" name="object 29"/>
          <p:cNvSpPr/>
          <p:nvPr/>
        </p:nvSpPr>
        <p:spPr>
          <a:xfrm>
            <a:off x="2971800" y="1859140"/>
            <a:ext cx="457200" cy="350660"/>
          </a:xfrm>
          <a:prstGeom prst="rect">
            <a:avLst/>
          </a:prstGeom>
          <a:blipFill>
            <a:blip r:embed="rId2" cstate="print"/>
            <a:stretch>
              <a:fillRect/>
            </a:stretch>
          </a:blipFill>
        </p:spPr>
        <p:txBody>
          <a:bodyPr wrap="square" lIns="0" tIns="0" rIns="0" bIns="0" rtlCol="0"/>
          <a:lstStyle/>
          <a:p>
            <a:pPr fontAlgn="base">
              <a:spcBef>
                <a:spcPct val="0"/>
              </a:spcBef>
              <a:spcAft>
                <a:spcPct val="0"/>
              </a:spcAft>
            </a:pPr>
            <a:endParaRPr sz="2800">
              <a:solidFill>
                <a:srgbClr val="000000"/>
              </a:solidFill>
              <a:cs typeface="Arial" charset="0"/>
            </a:endParaRPr>
          </a:p>
        </p:txBody>
      </p:sp>
      <p:sp>
        <p:nvSpPr>
          <p:cNvPr id="118" name="object 40"/>
          <p:cNvSpPr/>
          <p:nvPr/>
        </p:nvSpPr>
        <p:spPr>
          <a:xfrm>
            <a:off x="4572000" y="1676400"/>
            <a:ext cx="489326" cy="553243"/>
          </a:xfrm>
          <a:prstGeom prst="rect">
            <a:avLst/>
          </a:prstGeom>
          <a:blipFill>
            <a:blip r:embed="rId4" cstate="print"/>
            <a:stretch>
              <a:fillRect/>
            </a:stretch>
          </a:blipFill>
        </p:spPr>
        <p:txBody>
          <a:bodyPr wrap="square" lIns="0" tIns="0" rIns="0" bIns="0" rtlCol="0"/>
          <a:lstStyle/>
          <a:p>
            <a:pPr fontAlgn="base">
              <a:spcBef>
                <a:spcPct val="0"/>
              </a:spcBef>
              <a:spcAft>
                <a:spcPct val="0"/>
              </a:spcAft>
            </a:pPr>
            <a:endParaRPr sz="2800">
              <a:solidFill>
                <a:srgbClr val="000000"/>
              </a:solidFill>
              <a:cs typeface="Arial" charset="0"/>
            </a:endParaRPr>
          </a:p>
        </p:txBody>
      </p:sp>
      <p:sp>
        <p:nvSpPr>
          <p:cNvPr id="119" name="object 41"/>
          <p:cNvSpPr/>
          <p:nvPr/>
        </p:nvSpPr>
        <p:spPr>
          <a:xfrm>
            <a:off x="4542972" y="2971800"/>
            <a:ext cx="486228" cy="518673"/>
          </a:xfrm>
          <a:prstGeom prst="rect">
            <a:avLst/>
          </a:prstGeom>
          <a:blipFill>
            <a:blip r:embed="rId5" cstate="print"/>
            <a:stretch>
              <a:fillRect/>
            </a:stretch>
          </a:blipFill>
        </p:spPr>
        <p:txBody>
          <a:bodyPr wrap="square" lIns="0" tIns="0" rIns="0" bIns="0" rtlCol="0"/>
          <a:lstStyle/>
          <a:p>
            <a:pPr fontAlgn="base">
              <a:spcBef>
                <a:spcPct val="0"/>
              </a:spcBef>
              <a:spcAft>
                <a:spcPct val="0"/>
              </a:spcAft>
            </a:pPr>
            <a:endParaRPr sz="2800">
              <a:solidFill>
                <a:srgbClr val="000000"/>
              </a:solidFill>
              <a:cs typeface="Arial" charset="0"/>
            </a:endParaRPr>
          </a:p>
        </p:txBody>
      </p:sp>
      <p:sp>
        <p:nvSpPr>
          <p:cNvPr id="120" name="object 39"/>
          <p:cNvSpPr/>
          <p:nvPr/>
        </p:nvSpPr>
        <p:spPr>
          <a:xfrm>
            <a:off x="3095405" y="4495800"/>
            <a:ext cx="257395" cy="270153"/>
          </a:xfrm>
          <a:prstGeom prst="rect">
            <a:avLst/>
          </a:prstGeom>
          <a:blipFill>
            <a:blip r:embed="rId3" cstate="print"/>
            <a:stretch>
              <a:fillRect/>
            </a:stretch>
          </a:blipFill>
        </p:spPr>
        <p:txBody>
          <a:bodyPr wrap="square" lIns="0" tIns="0" rIns="0" bIns="0" rtlCol="0"/>
          <a:lstStyle/>
          <a:p>
            <a:pPr fontAlgn="base">
              <a:spcBef>
                <a:spcPct val="0"/>
              </a:spcBef>
              <a:spcAft>
                <a:spcPct val="0"/>
              </a:spcAft>
            </a:pPr>
            <a:endParaRPr sz="2800">
              <a:solidFill>
                <a:srgbClr val="000000"/>
              </a:solidFill>
              <a:cs typeface="Arial" charset="0"/>
            </a:endParaRPr>
          </a:p>
        </p:txBody>
      </p:sp>
      <p:sp>
        <p:nvSpPr>
          <p:cNvPr id="121" name="object 41"/>
          <p:cNvSpPr/>
          <p:nvPr/>
        </p:nvSpPr>
        <p:spPr>
          <a:xfrm>
            <a:off x="6600372" y="4281927"/>
            <a:ext cx="486228" cy="518673"/>
          </a:xfrm>
          <a:prstGeom prst="rect">
            <a:avLst/>
          </a:prstGeom>
          <a:blipFill>
            <a:blip r:embed="rId5" cstate="print"/>
            <a:stretch>
              <a:fillRect/>
            </a:stretch>
          </a:blipFill>
        </p:spPr>
        <p:txBody>
          <a:bodyPr wrap="square" lIns="0" tIns="0" rIns="0" bIns="0" rtlCol="0"/>
          <a:lstStyle/>
          <a:p>
            <a:pPr fontAlgn="base">
              <a:spcBef>
                <a:spcPct val="0"/>
              </a:spcBef>
              <a:spcAft>
                <a:spcPct val="0"/>
              </a:spcAft>
            </a:pPr>
            <a:endParaRPr sz="2800">
              <a:solidFill>
                <a:srgbClr val="000000"/>
              </a:solidFill>
              <a:cs typeface="Arial" charset="0"/>
            </a:endParaRPr>
          </a:p>
        </p:txBody>
      </p:sp>
      <p:pic>
        <p:nvPicPr>
          <p:cNvPr id="1026" name="Picture 2" descr="Image result for vietcombank logo"/>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566807" y="4302889"/>
            <a:ext cx="454025" cy="454025"/>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C:\Users\TungBT\Desktop\favicon.pn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04847" y="4495800"/>
            <a:ext cx="274320" cy="274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4525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 grpId="0"/>
      <p:bldP spid="114" grpId="0"/>
      <p:bldP spid="115"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Kết luận</a:t>
            </a:r>
          </a:p>
        </p:txBody>
      </p:sp>
      <p:sp>
        <p:nvSpPr>
          <p:cNvPr id="3" name="Content Placeholder 2"/>
          <p:cNvSpPr>
            <a:spLocks noGrp="1"/>
          </p:cNvSpPr>
          <p:nvPr>
            <p:ph idx="1"/>
          </p:nvPr>
        </p:nvSpPr>
        <p:spPr>
          <a:xfrm>
            <a:off x="457200" y="1066800"/>
            <a:ext cx="8229600" cy="5257800"/>
          </a:xfrm>
        </p:spPr>
        <p:txBody>
          <a:bodyPr>
            <a:normAutofit/>
          </a:bodyPr>
          <a:lstStyle/>
          <a:p>
            <a:pPr algn="just"/>
            <a:r>
              <a:rPr lang="en-GB"/>
              <a:t>Hệ thống có nguy cơ mất an toàn ngay cả khi chúng ta sử dụng hệ mật mã tốt nếu không có một giao thức quản lý và phân phối khóa an toàn</a:t>
            </a:r>
          </a:p>
          <a:p>
            <a:pPr algn="just"/>
            <a:r>
              <a:rPr lang="en-GB"/>
              <a:t>Hãy sử dụng các giao thức tiêu chuẩn: IPSec, TLS, IEEE802.11x, Keberos,…</a:t>
            </a:r>
          </a:p>
          <a:p>
            <a:pPr algn="just"/>
            <a:r>
              <a:rPr lang="en-GB"/>
              <a:t>Mật mã phải gắn liền với xác thực</a:t>
            </a:r>
          </a:p>
        </p:txBody>
      </p:sp>
      <p:sp>
        <p:nvSpPr>
          <p:cNvPr id="4" name="Slide Number Placeholder 3"/>
          <p:cNvSpPr>
            <a:spLocks noGrp="1"/>
          </p:cNvSpPr>
          <p:nvPr>
            <p:ph type="sldNum" sz="quarter" idx="12"/>
          </p:nvPr>
        </p:nvSpPr>
        <p:spPr/>
        <p:txBody>
          <a:bodyPr/>
          <a:lstStyle/>
          <a:p>
            <a:fld id="{B6F15528-21DE-4FAA-801E-634DDDAF4B2B}" type="slidenum">
              <a:rPr lang="en-US" smtClean="0"/>
              <a:pPr/>
              <a:t>55</a:t>
            </a:fld>
            <a:endParaRPr lang="en-US"/>
          </a:p>
        </p:txBody>
      </p:sp>
    </p:spTree>
    <p:extLst>
      <p:ext uri="{BB962C8B-B14F-4D97-AF65-F5344CB8AC3E}">
        <p14:creationId xmlns:p14="http://schemas.microsoft.com/office/powerpoint/2010/main" val="85904798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Một số lưu ý</a:t>
            </a:r>
          </a:p>
        </p:txBody>
      </p:sp>
      <p:sp>
        <p:nvSpPr>
          <p:cNvPr id="3" name="Content Placeholder 2"/>
          <p:cNvSpPr>
            <a:spLocks noGrp="1"/>
          </p:cNvSpPr>
          <p:nvPr>
            <p:ph idx="1"/>
          </p:nvPr>
        </p:nvSpPr>
        <p:spPr>
          <a:xfrm>
            <a:off x="457200" y="1066800"/>
            <a:ext cx="8229600" cy="5410200"/>
          </a:xfrm>
        </p:spPr>
        <p:txBody>
          <a:bodyPr/>
          <a:lstStyle/>
          <a:p>
            <a:r>
              <a:rPr lang="en-US"/>
              <a:t>Đảm bảo tính bí mật:</a:t>
            </a:r>
          </a:p>
          <a:p>
            <a:pPr lvl="1"/>
            <a:r>
              <a:rPr lang="en-US"/>
              <a:t>Khóa bí mật</a:t>
            </a:r>
          </a:p>
          <a:p>
            <a:pPr lvl="1"/>
            <a:r>
              <a:rPr lang="en-US"/>
              <a:t>Khóa cá nhân</a:t>
            </a:r>
          </a:p>
          <a:p>
            <a:pPr lvl="1"/>
            <a:r>
              <a:rPr lang="en-US"/>
              <a:t>Các giá trị chia sẻ bí mật khác</a:t>
            </a:r>
          </a:p>
          <a:p>
            <a:r>
              <a:rPr lang="en-US"/>
              <a:t>Đảm bảo tính toàn vẹn, xác thực:</a:t>
            </a:r>
          </a:p>
          <a:p>
            <a:pPr lvl="1"/>
            <a:r>
              <a:rPr lang="en-US"/>
              <a:t>Khóa bí mật</a:t>
            </a:r>
          </a:p>
          <a:p>
            <a:pPr lvl="1"/>
            <a:r>
              <a:rPr lang="en-US"/>
              <a:t>Khóa công khai</a:t>
            </a:r>
          </a:p>
          <a:p>
            <a:pPr lvl="1"/>
            <a:r>
              <a:rPr lang="en-US"/>
              <a:t>Thông tin sinh khóa</a:t>
            </a:r>
          </a:p>
          <a:p>
            <a:r>
              <a:rPr lang="en-US"/>
              <a:t>Kiểm tra tính hợp lệ của các tham số nhóm</a:t>
            </a:r>
          </a:p>
          <a:p>
            <a:r>
              <a:rPr lang="en-US"/>
              <a:t>Kiểm tra tính hợp lệ của khóa công khai</a:t>
            </a:r>
          </a:p>
          <a:p>
            <a:r>
              <a:rPr lang="en-US"/>
              <a:t>Kiểm tra quyền sở hữu khóa cá nhân</a:t>
            </a:r>
          </a:p>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56</a:t>
            </a:fld>
            <a:endParaRPr lang="en-US"/>
          </a:p>
        </p:txBody>
      </p:sp>
    </p:spTree>
    <p:extLst>
      <p:ext uri="{BB962C8B-B14F-4D97-AF65-F5344CB8AC3E}">
        <p14:creationId xmlns:p14="http://schemas.microsoft.com/office/powerpoint/2010/main" val="294265563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Một số lưu ý</a:t>
            </a:r>
          </a:p>
        </p:txBody>
      </p:sp>
      <p:sp>
        <p:nvSpPr>
          <p:cNvPr id="3" name="Content Placeholder 2"/>
          <p:cNvSpPr>
            <a:spLocks noGrp="1"/>
          </p:cNvSpPr>
          <p:nvPr>
            <p:ph idx="1"/>
          </p:nvPr>
        </p:nvSpPr>
        <p:spPr>
          <a:xfrm>
            <a:off x="457200" y="1066800"/>
            <a:ext cx="8229600" cy="5257800"/>
          </a:xfrm>
        </p:spPr>
        <p:txBody>
          <a:bodyPr/>
          <a:lstStyle/>
          <a:p>
            <a:r>
              <a:rPr lang="en-US"/>
              <a:t>Không kết thúc ngay giao thức khi có 1 lỗi xảy ra</a:t>
            </a:r>
          </a:p>
          <a:p>
            <a:pPr lvl="1"/>
            <a:r>
              <a:rPr lang="en-US"/>
              <a:t>Làm chậm thông báo lỗi</a:t>
            </a:r>
          </a:p>
          <a:p>
            <a:r>
              <a:rPr lang="en-US"/>
              <a:t>Chỉ sử dụng các giao thức tiêu chuẩn</a:t>
            </a:r>
          </a:p>
          <a:p>
            <a:r>
              <a:rPr lang="en-US"/>
              <a:t>Thông báo lỗi không nêu cụ thể nguyên nhân lỗi</a:t>
            </a:r>
          </a:p>
          <a:p>
            <a:r>
              <a:rPr lang="en-US"/>
              <a:t>Không sử dụng khóa giống nhau cho cả 2 chiều truyền tin</a:t>
            </a:r>
          </a:p>
          <a:p>
            <a:r>
              <a:rPr lang="en-US"/>
              <a:t>Không sử dụng khóa giống nhau cho 2 mục đích mã mật và xác thực</a:t>
            </a:r>
          </a:p>
          <a:p>
            <a:r>
              <a:rPr lang="en-US"/>
              <a:t>Cần chống lại tấn công vào quá trình thỏa thuận của giao thức</a:t>
            </a:r>
          </a:p>
        </p:txBody>
      </p:sp>
      <p:sp>
        <p:nvSpPr>
          <p:cNvPr id="4" name="Slide Number Placeholder 3"/>
          <p:cNvSpPr>
            <a:spLocks noGrp="1"/>
          </p:cNvSpPr>
          <p:nvPr>
            <p:ph type="sldNum" sz="quarter" idx="12"/>
          </p:nvPr>
        </p:nvSpPr>
        <p:spPr/>
        <p:txBody>
          <a:bodyPr/>
          <a:lstStyle/>
          <a:p>
            <a:fld id="{B6F15528-21DE-4FAA-801E-634DDDAF4B2B}" type="slidenum">
              <a:rPr lang="en-US" smtClean="0"/>
              <a:pPr/>
              <a:t>57</a:t>
            </a:fld>
            <a:endParaRPr lang="en-US"/>
          </a:p>
        </p:txBody>
      </p:sp>
    </p:spTree>
    <p:extLst>
      <p:ext uri="{BB962C8B-B14F-4D97-AF65-F5344CB8AC3E}">
        <p14:creationId xmlns:p14="http://schemas.microsoft.com/office/powerpoint/2010/main" val="353631028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82A23-4C97-4E23-A87E-38F1E332A600}"/>
              </a:ext>
            </a:extLst>
          </p:cNvPr>
          <p:cNvSpPr>
            <a:spLocks noGrp="1"/>
          </p:cNvSpPr>
          <p:nvPr>
            <p:ph type="title"/>
          </p:nvPr>
        </p:nvSpPr>
        <p:spPr/>
        <p:txBody>
          <a:bodyPr/>
          <a:lstStyle/>
          <a:p>
            <a:r>
              <a:rPr lang="en-US"/>
              <a:t>MS Point-to-Point Encryption</a:t>
            </a:r>
            <a:endParaRPr lang="vi-VN"/>
          </a:p>
        </p:txBody>
      </p:sp>
      <p:sp>
        <p:nvSpPr>
          <p:cNvPr id="3" name="Content Placeholder 2">
            <a:extLst>
              <a:ext uri="{FF2B5EF4-FFF2-40B4-BE49-F238E27FC236}">
                <a16:creationId xmlns:a16="http://schemas.microsoft.com/office/drawing/2014/main" id="{0A5B16DD-8AA0-4901-8A89-D91F1C570657}"/>
              </a:ext>
            </a:extLst>
          </p:cNvPr>
          <p:cNvSpPr>
            <a:spLocks noGrp="1"/>
          </p:cNvSpPr>
          <p:nvPr>
            <p:ph idx="1"/>
          </p:nvPr>
        </p:nvSpPr>
        <p:spPr>
          <a:xfrm>
            <a:off x="457200" y="1219200"/>
            <a:ext cx="8229600" cy="895290"/>
          </a:xfrm>
        </p:spPr>
        <p:txBody>
          <a:bodyPr>
            <a:normAutofit fontScale="92500" lnSpcReduction="10000"/>
          </a:bodyPr>
          <a:lstStyle/>
          <a:p>
            <a:r>
              <a:rPr lang="en-US"/>
              <a:t>Sử dụng mật mã RC4</a:t>
            </a:r>
          </a:p>
          <a:p>
            <a:r>
              <a:rPr lang="en-US"/>
              <a:t>Hoạt động của giao thức</a:t>
            </a:r>
          </a:p>
          <a:p>
            <a:pPr marL="0" indent="0">
              <a:buNone/>
            </a:pPr>
            <a:endParaRPr lang="vi-VN"/>
          </a:p>
        </p:txBody>
      </p:sp>
      <p:sp>
        <p:nvSpPr>
          <p:cNvPr id="4" name="Slide Number Placeholder 3">
            <a:extLst>
              <a:ext uri="{FF2B5EF4-FFF2-40B4-BE49-F238E27FC236}">
                <a16:creationId xmlns:a16="http://schemas.microsoft.com/office/drawing/2014/main" id="{2C5B2646-CF34-40CE-8AB8-C829E93BC5AE}"/>
              </a:ext>
            </a:extLst>
          </p:cNvPr>
          <p:cNvSpPr>
            <a:spLocks noGrp="1"/>
          </p:cNvSpPr>
          <p:nvPr>
            <p:ph type="sldNum" sz="quarter" idx="12"/>
          </p:nvPr>
        </p:nvSpPr>
        <p:spPr/>
        <p:txBody>
          <a:bodyPr/>
          <a:lstStyle/>
          <a:p>
            <a:fld id="{B6F15528-21DE-4FAA-801E-634DDDAF4B2B}" type="slidenum">
              <a:rPr lang="en-US" smtClean="0"/>
              <a:pPr/>
              <a:t>58</a:t>
            </a:fld>
            <a:endParaRPr lang="en-US"/>
          </a:p>
        </p:txBody>
      </p:sp>
      <p:cxnSp>
        <p:nvCxnSpPr>
          <p:cNvPr id="8" name="Straight Arrow Connector 7">
            <a:extLst>
              <a:ext uri="{FF2B5EF4-FFF2-40B4-BE49-F238E27FC236}">
                <a16:creationId xmlns:a16="http://schemas.microsoft.com/office/drawing/2014/main" id="{8F919434-A58F-439F-A665-1A99277472E1}"/>
              </a:ext>
            </a:extLst>
          </p:cNvPr>
          <p:cNvCxnSpPr>
            <a:cxnSpLocks/>
          </p:cNvCxnSpPr>
          <p:nvPr/>
        </p:nvCxnSpPr>
        <p:spPr>
          <a:xfrm>
            <a:off x="2514605" y="2743200"/>
            <a:ext cx="0" cy="3124200"/>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DC615B74-4CC0-4027-B1C6-52D5D3125FB9}"/>
              </a:ext>
            </a:extLst>
          </p:cNvPr>
          <p:cNvCxnSpPr>
            <a:cxnSpLocks/>
          </p:cNvCxnSpPr>
          <p:nvPr/>
        </p:nvCxnSpPr>
        <p:spPr>
          <a:xfrm>
            <a:off x="6477005" y="2743200"/>
            <a:ext cx="0" cy="3124200"/>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FCCE7051-F780-4349-8074-8DC8BEFE3750}"/>
              </a:ext>
            </a:extLst>
          </p:cNvPr>
          <p:cNvSpPr txBox="1"/>
          <p:nvPr/>
        </p:nvSpPr>
        <p:spPr>
          <a:xfrm>
            <a:off x="1828805" y="2190690"/>
            <a:ext cx="1295395" cy="400110"/>
          </a:xfrm>
          <a:prstGeom prst="rect">
            <a:avLst/>
          </a:prstGeom>
          <a:noFill/>
        </p:spPr>
        <p:txBody>
          <a:bodyPr wrap="square" rtlCol="0">
            <a:spAutoFit/>
          </a:bodyPr>
          <a:lstStyle/>
          <a:p>
            <a:pPr algn="ctr"/>
            <a:r>
              <a:rPr lang="en-US" sz="2000">
                <a:solidFill>
                  <a:srgbClr val="000000"/>
                </a:solidFill>
                <a:latin typeface="Lato" panose="020F0502020204030203" pitchFamily="34" charset="0"/>
              </a:rPr>
              <a:t>Client</a:t>
            </a:r>
            <a:endParaRPr lang="vi-VN" sz="2000">
              <a:solidFill>
                <a:srgbClr val="000000"/>
              </a:solidFill>
            </a:endParaRPr>
          </a:p>
        </p:txBody>
      </p:sp>
      <p:sp>
        <p:nvSpPr>
          <p:cNvPr id="11" name="TextBox 10">
            <a:extLst>
              <a:ext uri="{FF2B5EF4-FFF2-40B4-BE49-F238E27FC236}">
                <a16:creationId xmlns:a16="http://schemas.microsoft.com/office/drawing/2014/main" id="{0CB61084-89A3-452F-ABF8-F5B9043A4876}"/>
              </a:ext>
            </a:extLst>
          </p:cNvPr>
          <p:cNvSpPr txBox="1"/>
          <p:nvPr/>
        </p:nvSpPr>
        <p:spPr>
          <a:xfrm>
            <a:off x="5791205" y="2177534"/>
            <a:ext cx="1295395" cy="400110"/>
          </a:xfrm>
          <a:prstGeom prst="rect">
            <a:avLst/>
          </a:prstGeom>
          <a:noFill/>
        </p:spPr>
        <p:txBody>
          <a:bodyPr wrap="square" rtlCol="0">
            <a:spAutoFit/>
          </a:bodyPr>
          <a:lstStyle/>
          <a:p>
            <a:pPr algn="ctr"/>
            <a:r>
              <a:rPr lang="en-US" sz="2000">
                <a:solidFill>
                  <a:srgbClr val="000000"/>
                </a:solidFill>
                <a:latin typeface="Lato" panose="020F0502020204030203" pitchFamily="34" charset="0"/>
              </a:rPr>
              <a:t>Server</a:t>
            </a:r>
            <a:endParaRPr lang="vi-VN" sz="2000">
              <a:solidFill>
                <a:srgbClr val="000000"/>
              </a:solidFill>
            </a:endParaRPr>
          </a:p>
        </p:txBody>
      </p:sp>
      <p:cxnSp>
        <p:nvCxnSpPr>
          <p:cNvPr id="13" name="Straight Arrow Connector 12">
            <a:extLst>
              <a:ext uri="{FF2B5EF4-FFF2-40B4-BE49-F238E27FC236}">
                <a16:creationId xmlns:a16="http://schemas.microsoft.com/office/drawing/2014/main" id="{095A4555-15C1-4F73-B664-2EDCB4887B2D}"/>
              </a:ext>
            </a:extLst>
          </p:cNvPr>
          <p:cNvCxnSpPr/>
          <p:nvPr/>
        </p:nvCxnSpPr>
        <p:spPr>
          <a:xfrm>
            <a:off x="2667005" y="2895600"/>
            <a:ext cx="3657600" cy="0"/>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B58A8614-6EA1-4C53-A8EA-0B17DA371948}"/>
              </a:ext>
            </a:extLst>
          </p:cNvPr>
          <p:cNvSpPr txBox="1"/>
          <p:nvPr/>
        </p:nvSpPr>
        <p:spPr>
          <a:xfrm>
            <a:off x="2667004" y="2514600"/>
            <a:ext cx="3657587" cy="707886"/>
          </a:xfrm>
          <a:prstGeom prst="rect">
            <a:avLst/>
          </a:prstGeom>
          <a:noFill/>
        </p:spPr>
        <p:txBody>
          <a:bodyPr wrap="square" rtlCol="0">
            <a:spAutoFit/>
          </a:bodyPr>
          <a:lstStyle/>
          <a:p>
            <a:pPr algn="ctr"/>
            <a:r>
              <a:rPr lang="en-US" sz="2000">
                <a:solidFill>
                  <a:srgbClr val="000000"/>
                </a:solidFill>
                <a:latin typeface="Lato" panose="020F0502020204030203" pitchFamily="34" charset="0"/>
              </a:rPr>
              <a:t>(1) Thuật toán mã hóa</a:t>
            </a:r>
          </a:p>
          <a:p>
            <a:pPr algn="ctr"/>
            <a:r>
              <a:rPr lang="en-US" sz="2000">
                <a:solidFill>
                  <a:srgbClr val="000000"/>
                </a:solidFill>
                <a:latin typeface="Lato" panose="020F0502020204030203" pitchFamily="34" charset="0"/>
              </a:rPr>
              <a:t>(40 bit, 56 bit, 128 bit)</a:t>
            </a:r>
            <a:endParaRPr lang="vi-VN" sz="2000">
              <a:solidFill>
                <a:srgbClr val="000000"/>
              </a:solidFill>
            </a:endParaRPr>
          </a:p>
        </p:txBody>
      </p:sp>
      <p:cxnSp>
        <p:nvCxnSpPr>
          <p:cNvPr id="15" name="Straight Arrow Connector 14">
            <a:extLst>
              <a:ext uri="{FF2B5EF4-FFF2-40B4-BE49-F238E27FC236}">
                <a16:creationId xmlns:a16="http://schemas.microsoft.com/office/drawing/2014/main" id="{1A611D24-E6C5-4E21-AB72-8F03E9C23ACA}"/>
              </a:ext>
            </a:extLst>
          </p:cNvPr>
          <p:cNvCxnSpPr>
            <a:cxnSpLocks/>
            <a:stCxn id="16" idx="3"/>
          </p:cNvCxnSpPr>
          <p:nvPr/>
        </p:nvCxnSpPr>
        <p:spPr>
          <a:xfrm flipH="1">
            <a:off x="2667006" y="3630543"/>
            <a:ext cx="3671872" cy="0"/>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DB58B4F8-7964-452E-B0EB-9C0D9F42329A}"/>
              </a:ext>
            </a:extLst>
          </p:cNvPr>
          <p:cNvSpPr txBox="1"/>
          <p:nvPr/>
        </p:nvSpPr>
        <p:spPr>
          <a:xfrm>
            <a:off x="2681291" y="3276600"/>
            <a:ext cx="3657587" cy="707886"/>
          </a:xfrm>
          <a:prstGeom prst="rect">
            <a:avLst/>
          </a:prstGeom>
          <a:noFill/>
        </p:spPr>
        <p:txBody>
          <a:bodyPr wrap="square" rtlCol="0">
            <a:spAutoFit/>
          </a:bodyPr>
          <a:lstStyle/>
          <a:p>
            <a:pPr algn="ctr"/>
            <a:r>
              <a:rPr lang="en-US" sz="2000">
                <a:solidFill>
                  <a:srgbClr val="000000"/>
                </a:solidFill>
                <a:latin typeface="Lato" panose="020F0502020204030203" pitchFamily="34" charset="0"/>
              </a:rPr>
              <a:t>(2) Thuật toán mã hóa</a:t>
            </a:r>
          </a:p>
          <a:p>
            <a:pPr algn="ctr"/>
            <a:r>
              <a:rPr lang="en-US" sz="2000">
                <a:solidFill>
                  <a:srgbClr val="000000"/>
                </a:solidFill>
                <a:latin typeface="Lato" panose="020F0502020204030203" pitchFamily="34" charset="0"/>
              </a:rPr>
              <a:t>(40 bit, 56 bit, 128 bit)</a:t>
            </a:r>
            <a:endParaRPr lang="vi-VN" sz="2000">
              <a:solidFill>
                <a:srgbClr val="000000"/>
              </a:solidFill>
            </a:endParaRPr>
          </a:p>
        </p:txBody>
      </p:sp>
      <p:sp>
        <p:nvSpPr>
          <p:cNvPr id="20" name="Right Brace 19">
            <a:extLst>
              <a:ext uri="{FF2B5EF4-FFF2-40B4-BE49-F238E27FC236}">
                <a16:creationId xmlns:a16="http://schemas.microsoft.com/office/drawing/2014/main" id="{23ED2964-ADEF-4BDC-8ED3-B267BD4A0A9F}"/>
              </a:ext>
            </a:extLst>
          </p:cNvPr>
          <p:cNvSpPr/>
          <p:nvPr/>
        </p:nvSpPr>
        <p:spPr>
          <a:xfrm>
            <a:off x="6705605" y="2819400"/>
            <a:ext cx="152375" cy="874811"/>
          </a:xfrm>
          <a:prstGeom prst="rightBrace">
            <a:avLst/>
          </a:prstGeom>
          <a:ln>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vi-VN">
              <a:solidFill>
                <a:srgbClr val="000000"/>
              </a:solidFill>
            </a:endParaRPr>
          </a:p>
        </p:txBody>
      </p:sp>
      <p:sp>
        <p:nvSpPr>
          <p:cNvPr id="21" name="TextBox 20">
            <a:extLst>
              <a:ext uri="{FF2B5EF4-FFF2-40B4-BE49-F238E27FC236}">
                <a16:creationId xmlns:a16="http://schemas.microsoft.com/office/drawing/2014/main" id="{AD3AC7DA-1891-4A4A-A32A-08EF63A6AE51}"/>
              </a:ext>
            </a:extLst>
          </p:cNvPr>
          <p:cNvSpPr txBox="1"/>
          <p:nvPr/>
        </p:nvSpPr>
        <p:spPr>
          <a:xfrm>
            <a:off x="6781752" y="2902862"/>
            <a:ext cx="2133648" cy="707886"/>
          </a:xfrm>
          <a:prstGeom prst="rect">
            <a:avLst/>
          </a:prstGeom>
          <a:noFill/>
        </p:spPr>
        <p:txBody>
          <a:bodyPr wrap="square" rtlCol="0">
            <a:spAutoFit/>
          </a:bodyPr>
          <a:lstStyle/>
          <a:p>
            <a:pPr algn="ctr"/>
            <a:r>
              <a:rPr lang="en-US" sz="2000">
                <a:solidFill>
                  <a:srgbClr val="000000"/>
                </a:solidFill>
                <a:latin typeface="Lato" panose="020F0502020204030203" pitchFamily="34" charset="0"/>
              </a:rPr>
              <a:t>Thỏa thuận thuật toán mã hóa</a:t>
            </a:r>
            <a:endParaRPr lang="vi-VN" sz="2000">
              <a:solidFill>
                <a:srgbClr val="000000"/>
              </a:solidFill>
            </a:endParaRPr>
          </a:p>
        </p:txBody>
      </p:sp>
      <p:cxnSp>
        <p:nvCxnSpPr>
          <p:cNvPr id="24" name="Straight Arrow Connector 23">
            <a:extLst>
              <a:ext uri="{FF2B5EF4-FFF2-40B4-BE49-F238E27FC236}">
                <a16:creationId xmlns:a16="http://schemas.microsoft.com/office/drawing/2014/main" id="{9C56C8E4-8537-48AD-86B5-E22347959968}"/>
              </a:ext>
            </a:extLst>
          </p:cNvPr>
          <p:cNvCxnSpPr>
            <a:cxnSpLocks/>
          </p:cNvCxnSpPr>
          <p:nvPr/>
        </p:nvCxnSpPr>
        <p:spPr>
          <a:xfrm flipH="1">
            <a:off x="2671785" y="4392543"/>
            <a:ext cx="3576621" cy="0"/>
          </a:xfrm>
          <a:prstGeom prst="straightConnector1">
            <a:avLst/>
          </a:prstGeom>
          <a:ln>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998774D1-82A2-434F-822C-FF3ACAAD4EB0}"/>
              </a:ext>
            </a:extLst>
          </p:cNvPr>
          <p:cNvSpPr txBox="1"/>
          <p:nvPr/>
        </p:nvSpPr>
        <p:spPr>
          <a:xfrm>
            <a:off x="2567008" y="4038600"/>
            <a:ext cx="3657587" cy="400110"/>
          </a:xfrm>
          <a:prstGeom prst="rect">
            <a:avLst/>
          </a:prstGeom>
          <a:noFill/>
        </p:spPr>
        <p:txBody>
          <a:bodyPr wrap="square" rtlCol="0">
            <a:spAutoFit/>
          </a:bodyPr>
          <a:lstStyle/>
          <a:p>
            <a:pPr algn="ctr"/>
            <a:r>
              <a:rPr lang="en-US" sz="2000">
                <a:solidFill>
                  <a:srgbClr val="000000"/>
                </a:solidFill>
                <a:latin typeface="Lato" panose="020F0502020204030203" pitchFamily="34" charset="0"/>
              </a:rPr>
              <a:t>(3)Nonce</a:t>
            </a:r>
            <a:endParaRPr lang="vi-VN" sz="2000">
              <a:solidFill>
                <a:srgbClr val="000000"/>
              </a:solidFill>
            </a:endParaRPr>
          </a:p>
        </p:txBody>
      </p:sp>
      <p:sp>
        <p:nvSpPr>
          <p:cNvPr id="29" name="TextBox 28">
            <a:extLst>
              <a:ext uri="{FF2B5EF4-FFF2-40B4-BE49-F238E27FC236}">
                <a16:creationId xmlns:a16="http://schemas.microsoft.com/office/drawing/2014/main" id="{D36C8AA2-9CEB-4586-84F8-16E764190AE5}"/>
              </a:ext>
            </a:extLst>
          </p:cNvPr>
          <p:cNvSpPr txBox="1"/>
          <p:nvPr/>
        </p:nvSpPr>
        <p:spPr>
          <a:xfrm>
            <a:off x="6386528" y="4473714"/>
            <a:ext cx="2528870" cy="707886"/>
          </a:xfrm>
          <a:prstGeom prst="rect">
            <a:avLst/>
          </a:prstGeom>
          <a:noFill/>
        </p:spPr>
        <p:txBody>
          <a:bodyPr wrap="square" rtlCol="0">
            <a:spAutoFit/>
          </a:bodyPr>
          <a:lstStyle/>
          <a:p>
            <a:pPr algn="ctr"/>
            <a:r>
              <a:rPr lang="en-US" sz="2000">
                <a:solidFill>
                  <a:srgbClr val="000000"/>
                </a:solidFill>
                <a:latin typeface="Lato" panose="020F0502020204030203" pitchFamily="34" charset="0"/>
              </a:rPr>
              <a:t>K = hash(password || Nonce)</a:t>
            </a:r>
            <a:endParaRPr lang="vi-VN" sz="2000">
              <a:solidFill>
                <a:srgbClr val="000000"/>
              </a:solidFill>
            </a:endParaRPr>
          </a:p>
        </p:txBody>
      </p:sp>
      <p:sp>
        <p:nvSpPr>
          <p:cNvPr id="30" name="TextBox 29">
            <a:extLst>
              <a:ext uri="{FF2B5EF4-FFF2-40B4-BE49-F238E27FC236}">
                <a16:creationId xmlns:a16="http://schemas.microsoft.com/office/drawing/2014/main" id="{D3FDEC1A-7BA2-488D-B9C1-49BB2B914D9D}"/>
              </a:ext>
            </a:extLst>
          </p:cNvPr>
          <p:cNvSpPr txBox="1"/>
          <p:nvPr/>
        </p:nvSpPr>
        <p:spPr>
          <a:xfrm>
            <a:off x="-33338" y="4473714"/>
            <a:ext cx="2528870" cy="707886"/>
          </a:xfrm>
          <a:prstGeom prst="rect">
            <a:avLst/>
          </a:prstGeom>
          <a:noFill/>
        </p:spPr>
        <p:txBody>
          <a:bodyPr wrap="square" rtlCol="0">
            <a:spAutoFit/>
          </a:bodyPr>
          <a:lstStyle/>
          <a:p>
            <a:pPr algn="ctr"/>
            <a:r>
              <a:rPr lang="en-US" sz="2000">
                <a:solidFill>
                  <a:srgbClr val="000000"/>
                </a:solidFill>
                <a:latin typeface="Lato" panose="020F0502020204030203" pitchFamily="34" charset="0"/>
              </a:rPr>
              <a:t>K = hash(password || Nonce)</a:t>
            </a:r>
            <a:endParaRPr lang="vi-VN" sz="2000">
              <a:solidFill>
                <a:srgbClr val="000000"/>
              </a:solidFill>
            </a:endParaRPr>
          </a:p>
        </p:txBody>
      </p:sp>
      <p:cxnSp>
        <p:nvCxnSpPr>
          <p:cNvPr id="34" name="Straight Arrow Connector 33">
            <a:extLst>
              <a:ext uri="{FF2B5EF4-FFF2-40B4-BE49-F238E27FC236}">
                <a16:creationId xmlns:a16="http://schemas.microsoft.com/office/drawing/2014/main" id="{C1F34EC7-5F7F-4C0D-BACC-D316677718D2}"/>
              </a:ext>
            </a:extLst>
          </p:cNvPr>
          <p:cNvCxnSpPr/>
          <p:nvPr/>
        </p:nvCxnSpPr>
        <p:spPr>
          <a:xfrm>
            <a:off x="2681291" y="5562600"/>
            <a:ext cx="3643300" cy="0"/>
          </a:xfrm>
          <a:prstGeom prst="straightConnector1">
            <a:avLst/>
          </a:prstGeom>
          <a:ln>
            <a:solidFill>
              <a:srgbClr val="00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3F4DFE26-6D1B-4C7B-8837-E91297AE3A9B}"/>
              </a:ext>
            </a:extLst>
          </p:cNvPr>
          <p:cNvSpPr txBox="1"/>
          <p:nvPr/>
        </p:nvSpPr>
        <p:spPr>
          <a:xfrm>
            <a:off x="2524166" y="5151506"/>
            <a:ext cx="3657587" cy="400110"/>
          </a:xfrm>
          <a:prstGeom prst="rect">
            <a:avLst/>
          </a:prstGeom>
          <a:noFill/>
        </p:spPr>
        <p:txBody>
          <a:bodyPr wrap="square" rtlCol="0">
            <a:spAutoFit/>
          </a:bodyPr>
          <a:lstStyle/>
          <a:p>
            <a:pPr algn="ctr"/>
            <a:r>
              <a:rPr lang="en-US" sz="2000">
                <a:solidFill>
                  <a:srgbClr val="000000"/>
                </a:solidFill>
                <a:latin typeface="Lato" panose="020F0502020204030203" pitchFamily="34" charset="0"/>
              </a:rPr>
              <a:t>RC4(K, Data)</a:t>
            </a:r>
            <a:endParaRPr lang="vi-VN" sz="2000">
              <a:solidFill>
                <a:srgbClr val="000000"/>
              </a:solidFill>
            </a:endParaRPr>
          </a:p>
        </p:txBody>
      </p:sp>
    </p:spTree>
    <p:extLst>
      <p:ext uri="{BB962C8B-B14F-4D97-AF65-F5344CB8AC3E}">
        <p14:creationId xmlns:p14="http://schemas.microsoft.com/office/powerpoint/2010/main" val="35915662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Các yêu cầu của giao thức mật mã</a:t>
            </a:r>
          </a:p>
        </p:txBody>
      </p:sp>
      <p:sp>
        <p:nvSpPr>
          <p:cNvPr id="3" name="Content Placeholder 2"/>
          <p:cNvSpPr>
            <a:spLocks noGrp="1"/>
          </p:cNvSpPr>
          <p:nvPr>
            <p:ph idx="1"/>
          </p:nvPr>
        </p:nvSpPr>
        <p:spPr>
          <a:xfrm>
            <a:off x="487017" y="1066800"/>
            <a:ext cx="8229600" cy="4916725"/>
          </a:xfrm>
        </p:spPr>
        <p:txBody>
          <a:bodyPr/>
          <a:lstStyle/>
          <a:p>
            <a:r>
              <a:rPr lang="en-US"/>
              <a:t>Forward Secrecy: Dữ liệu của các phiên đã thực hiện trong quá khứ không thể được sử dụng để tấn công thỏa hiệp vào phiên trong tương lai</a:t>
            </a:r>
          </a:p>
          <a:p>
            <a:r>
              <a:rPr lang="en-US"/>
              <a:t>Backward Secrecy: Dữ liệu của các phiên đã thực hiện vẫn được đảm bảo an toàn nếu các phiên trong tương lai bị tấn công thỏa hiệp.</a:t>
            </a:r>
          </a:p>
          <a:p>
            <a:r>
              <a:rPr lang="en-US"/>
              <a:t>Với giao thức phân phối khóa:</a:t>
            </a:r>
          </a:p>
          <a:p>
            <a:pPr lvl="1"/>
            <a:r>
              <a:rPr lang="en-US"/>
              <a:t>Perfect Forward Secrecy: Khóa ngắn hạn(short-term key) vẫn phải an toàn nếu trong tương lai khóa dài hạn (long-term key) không còn an toàn</a:t>
            </a:r>
          </a:p>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34830580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a:t>Giao thức có trọng tài(Trusted arbitrator)</a:t>
            </a:r>
          </a:p>
        </p:txBody>
      </p:sp>
      <p:sp>
        <p:nvSpPr>
          <p:cNvPr id="3" name="Content Placeholder 2"/>
          <p:cNvSpPr>
            <a:spLocks noGrp="1"/>
          </p:cNvSpPr>
          <p:nvPr>
            <p:ph idx="1"/>
          </p:nvPr>
        </p:nvSpPr>
        <p:spPr/>
        <p:txBody>
          <a:bodyPr/>
          <a:lstStyle/>
          <a:p>
            <a:r>
              <a:rPr lang="en-GB"/>
              <a:t>Trọng tài là bên thứ 3 thỏa mãn:</a:t>
            </a:r>
          </a:p>
          <a:p>
            <a:pPr lvl="1"/>
            <a:r>
              <a:rPr lang="en-GB"/>
              <a:t>Không có quyền lợi riêng trong giao thức</a:t>
            </a:r>
          </a:p>
          <a:p>
            <a:pPr lvl="1"/>
            <a:r>
              <a:rPr lang="en-GB"/>
              <a:t>Không thiên vị</a:t>
            </a:r>
          </a:p>
          <a:p>
            <a:r>
              <a:rPr lang="en-GB"/>
              <a:t>Các bên cần tin tưởng vào trọng tài</a:t>
            </a:r>
          </a:p>
          <a:p>
            <a:pPr lvl="1"/>
            <a:r>
              <a:rPr lang="en-GB"/>
              <a:t>Mọi thông tin từ trọng tài là đúng và tin cậy</a:t>
            </a:r>
          </a:p>
          <a:p>
            <a:pPr lvl="1"/>
            <a:r>
              <a:rPr lang="en-GB"/>
              <a:t>Trọng tài luôn hoàn thành đầy đủ nhiệm vụ trong giao thức</a:t>
            </a:r>
          </a:p>
          <a:p>
            <a:r>
              <a:rPr lang="en-GB"/>
              <a:t>Ví dụ: Alice cần bán một chiếc máy tính cho Bob, người sẽ trả bằng séc</a:t>
            </a:r>
          </a:p>
          <a:p>
            <a:pPr lvl="1"/>
            <a:r>
              <a:rPr lang="en-GB"/>
              <a:t>Alice muốn nhận tờ séc trước để kiểm tra</a:t>
            </a:r>
          </a:p>
          <a:p>
            <a:pPr lvl="1"/>
            <a:r>
              <a:rPr lang="en-GB"/>
              <a:t>Bob muốn nhận  máy tính trước khi giao séc</a:t>
            </a:r>
          </a:p>
          <a:p>
            <a:endParaRPr lang="en-GB"/>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17252611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Giao thức có trọng tài – Ví dụ 1</a:t>
            </a:r>
          </a:p>
        </p:txBody>
      </p:sp>
      <p:sp>
        <p:nvSpPr>
          <p:cNvPr id="3" name="Content Placeholder 2"/>
          <p:cNvSpPr>
            <a:spLocks noGrp="1"/>
          </p:cNvSpPr>
          <p:nvPr>
            <p:ph idx="1"/>
          </p:nvPr>
        </p:nvSpPr>
        <p:spPr>
          <a:xfrm>
            <a:off x="457200" y="1047690"/>
            <a:ext cx="8229600" cy="5124510"/>
          </a:xfrm>
        </p:spPr>
        <p:txBody>
          <a:bodyPr/>
          <a:lstStyle/>
          <a:p>
            <a:r>
              <a:rPr lang="en-GB"/>
              <a:t>Alice và Bob tin tưởng vào Trent-Bên thứ 3 mà cả 2 cùng tin tưởng</a:t>
            </a:r>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62475" y="2057400"/>
            <a:ext cx="1533525" cy="160020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3327" y="4625109"/>
            <a:ext cx="1699491" cy="1699491"/>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10400" y="4031673"/>
            <a:ext cx="1219200" cy="1219200"/>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73927" y="3962400"/>
            <a:ext cx="1219200" cy="1219200"/>
          </a:xfrm>
          <a:prstGeom prst="rect">
            <a:avLst/>
          </a:prstGeom>
        </p:spPr>
      </p:pic>
      <p:cxnSp>
        <p:nvCxnSpPr>
          <p:cNvPr id="21" name="Curved Connector 20"/>
          <p:cNvCxnSpPr>
            <a:stCxn id="8" idx="0"/>
            <a:endCxn id="5" idx="1"/>
          </p:cNvCxnSpPr>
          <p:nvPr/>
        </p:nvCxnSpPr>
        <p:spPr>
          <a:xfrm rot="5400000" flipH="1" flipV="1">
            <a:off x="3370551" y="2770476"/>
            <a:ext cx="1104900" cy="1278948"/>
          </a:xfrm>
          <a:prstGeom prst="curvedConnector2">
            <a:avLst/>
          </a:prstGeom>
          <a:ln w="38100">
            <a:solidFill>
              <a:srgbClr val="0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 name="Curved Connector 24"/>
          <p:cNvCxnSpPr>
            <a:stCxn id="7" idx="0"/>
          </p:cNvCxnSpPr>
          <p:nvPr/>
        </p:nvCxnSpPr>
        <p:spPr>
          <a:xfrm rot="16200000" flipV="1">
            <a:off x="6270914" y="2682587"/>
            <a:ext cx="1174173" cy="1524000"/>
          </a:xfrm>
          <a:prstGeom prst="curvedConnector2">
            <a:avLst/>
          </a:prstGeom>
          <a:ln w="38100">
            <a:solidFill>
              <a:srgbClr val="0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8" name="Curved Connector 27"/>
          <p:cNvCxnSpPr>
            <a:stCxn id="5" idx="2"/>
          </p:cNvCxnSpPr>
          <p:nvPr/>
        </p:nvCxnSpPr>
        <p:spPr>
          <a:xfrm rot="5400000">
            <a:off x="3921918" y="3317082"/>
            <a:ext cx="1066802" cy="1747838"/>
          </a:xfrm>
          <a:prstGeom prst="curvedConnector2">
            <a:avLst/>
          </a:prstGeom>
          <a:ln w="38100">
            <a:solidFill>
              <a:srgbClr val="0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 name="Curved Connector 41"/>
          <p:cNvCxnSpPr>
            <a:cxnSpLocks/>
          </p:cNvCxnSpPr>
          <p:nvPr/>
        </p:nvCxnSpPr>
        <p:spPr>
          <a:xfrm rot="10800000" flipV="1">
            <a:off x="1263073" y="4031672"/>
            <a:ext cx="1556328" cy="609599"/>
          </a:xfrm>
          <a:prstGeom prst="curvedConnector2">
            <a:avLst/>
          </a:prstGeom>
          <a:ln w="38100">
            <a:solidFill>
              <a:srgbClr val="0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flipH="1">
            <a:off x="3733800" y="3444587"/>
            <a:ext cx="828675" cy="726832"/>
          </a:xfrm>
          <a:prstGeom prst="straightConnector1">
            <a:avLst/>
          </a:prstGeom>
          <a:ln w="38100">
            <a:solidFill>
              <a:srgbClr val="000000"/>
            </a:solidFill>
            <a:tailEnd type="arrow"/>
          </a:ln>
        </p:spPr>
        <p:style>
          <a:lnRef idx="1">
            <a:schemeClr val="accent1"/>
          </a:lnRef>
          <a:fillRef idx="0">
            <a:schemeClr val="accent1"/>
          </a:fillRef>
          <a:effectRef idx="0">
            <a:schemeClr val="accent1"/>
          </a:effectRef>
          <a:fontRef idx="minor">
            <a:schemeClr val="tx1"/>
          </a:fontRef>
        </p:style>
      </p:cxnSp>
      <p:cxnSp>
        <p:nvCxnSpPr>
          <p:cNvPr id="56" name="Curved Connector 55"/>
          <p:cNvCxnSpPr/>
          <p:nvPr/>
        </p:nvCxnSpPr>
        <p:spPr>
          <a:xfrm rot="10800000">
            <a:off x="5638800" y="3787223"/>
            <a:ext cx="1524000" cy="854051"/>
          </a:xfrm>
          <a:prstGeom prst="curvedConnector3">
            <a:avLst>
              <a:gd name="adj1" fmla="val 98182"/>
            </a:avLst>
          </a:prstGeom>
          <a:ln w="38100">
            <a:solidFill>
              <a:srgbClr val="0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pic>
        <p:nvPicPr>
          <p:cNvPr id="59" name="Picture 5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858000" y="2805545"/>
            <a:ext cx="838200" cy="838200"/>
          </a:xfrm>
          <a:prstGeom prst="rect">
            <a:avLst/>
          </a:prstGeom>
        </p:spPr>
      </p:pic>
      <p:pic>
        <p:nvPicPr>
          <p:cNvPr id="60" name="Picture 5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325093" y="2620240"/>
            <a:ext cx="872837" cy="872837"/>
          </a:xfrm>
          <a:prstGeom prst="rect">
            <a:avLst/>
          </a:prstGeom>
        </p:spPr>
      </p:pic>
      <p:sp>
        <p:nvSpPr>
          <p:cNvPr id="61" name="TextBox 60"/>
          <p:cNvSpPr txBox="1"/>
          <p:nvPr/>
        </p:nvSpPr>
        <p:spPr>
          <a:xfrm>
            <a:off x="2895600" y="2784763"/>
            <a:ext cx="533400" cy="369332"/>
          </a:xfrm>
          <a:prstGeom prst="rect">
            <a:avLst/>
          </a:prstGeom>
          <a:noFill/>
        </p:spPr>
        <p:txBody>
          <a:bodyPr wrap="square" rtlCol="0">
            <a:spAutoFit/>
          </a:bodyPr>
          <a:lstStyle/>
          <a:p>
            <a:r>
              <a:rPr lang="en-GB" b="1">
                <a:solidFill>
                  <a:srgbClr val="000000"/>
                </a:solidFill>
              </a:rPr>
              <a:t>(1)</a:t>
            </a:r>
          </a:p>
        </p:txBody>
      </p:sp>
      <p:sp>
        <p:nvSpPr>
          <p:cNvPr id="62" name="TextBox 61"/>
          <p:cNvSpPr txBox="1"/>
          <p:nvPr/>
        </p:nvSpPr>
        <p:spPr>
          <a:xfrm>
            <a:off x="7696200" y="2969429"/>
            <a:ext cx="533400" cy="369332"/>
          </a:xfrm>
          <a:prstGeom prst="rect">
            <a:avLst/>
          </a:prstGeom>
          <a:noFill/>
        </p:spPr>
        <p:txBody>
          <a:bodyPr wrap="square" rtlCol="0">
            <a:spAutoFit/>
          </a:bodyPr>
          <a:lstStyle/>
          <a:p>
            <a:r>
              <a:rPr lang="en-GB" b="1">
                <a:solidFill>
                  <a:srgbClr val="000000"/>
                </a:solidFill>
              </a:rPr>
              <a:t>(2)</a:t>
            </a:r>
          </a:p>
        </p:txBody>
      </p:sp>
      <p:sp>
        <p:nvSpPr>
          <p:cNvPr id="64" name="TextBox 63"/>
          <p:cNvSpPr txBox="1"/>
          <p:nvPr/>
        </p:nvSpPr>
        <p:spPr>
          <a:xfrm>
            <a:off x="3463634" y="3482687"/>
            <a:ext cx="533400" cy="369332"/>
          </a:xfrm>
          <a:prstGeom prst="rect">
            <a:avLst/>
          </a:prstGeom>
          <a:noFill/>
        </p:spPr>
        <p:txBody>
          <a:bodyPr wrap="square" rtlCol="0">
            <a:spAutoFit/>
          </a:bodyPr>
          <a:lstStyle/>
          <a:p>
            <a:r>
              <a:rPr lang="en-GB" b="1">
                <a:solidFill>
                  <a:srgbClr val="000000"/>
                </a:solidFill>
              </a:rPr>
              <a:t>(3)</a:t>
            </a:r>
          </a:p>
        </p:txBody>
      </p:sp>
      <p:pic>
        <p:nvPicPr>
          <p:cNvPr id="65" name="Picture 6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893127" y="3333219"/>
            <a:ext cx="838200" cy="838200"/>
          </a:xfrm>
          <a:prstGeom prst="rect">
            <a:avLst/>
          </a:prstGeom>
        </p:spPr>
      </p:pic>
      <p:sp>
        <p:nvSpPr>
          <p:cNvPr id="66" name="TextBox 65"/>
          <p:cNvSpPr txBox="1"/>
          <p:nvPr/>
        </p:nvSpPr>
        <p:spPr>
          <a:xfrm>
            <a:off x="1280390" y="3883268"/>
            <a:ext cx="533400" cy="369332"/>
          </a:xfrm>
          <a:prstGeom prst="rect">
            <a:avLst/>
          </a:prstGeom>
          <a:noFill/>
        </p:spPr>
        <p:txBody>
          <a:bodyPr wrap="square" rtlCol="0">
            <a:spAutoFit/>
          </a:bodyPr>
          <a:lstStyle/>
          <a:p>
            <a:r>
              <a:rPr lang="en-GB" b="1">
                <a:solidFill>
                  <a:srgbClr val="000000"/>
                </a:solidFill>
              </a:rPr>
              <a:t>(4)</a:t>
            </a:r>
          </a:p>
        </p:txBody>
      </p:sp>
      <p:pic>
        <p:nvPicPr>
          <p:cNvPr id="67" name="Picture 6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709883" y="3733800"/>
            <a:ext cx="838200" cy="838200"/>
          </a:xfrm>
          <a:prstGeom prst="rect">
            <a:avLst/>
          </a:prstGeom>
        </p:spPr>
      </p:pic>
      <p:sp>
        <p:nvSpPr>
          <p:cNvPr id="68" name="TextBox 67"/>
          <p:cNvSpPr txBox="1"/>
          <p:nvPr/>
        </p:nvSpPr>
        <p:spPr>
          <a:xfrm>
            <a:off x="2133600" y="5297269"/>
            <a:ext cx="533400" cy="646331"/>
          </a:xfrm>
          <a:prstGeom prst="rect">
            <a:avLst/>
          </a:prstGeom>
          <a:noFill/>
        </p:spPr>
        <p:txBody>
          <a:bodyPr wrap="square" rtlCol="0">
            <a:spAutoFit/>
          </a:bodyPr>
          <a:lstStyle/>
          <a:p>
            <a:r>
              <a:rPr lang="en-GB" b="1">
                <a:solidFill>
                  <a:srgbClr val="000000"/>
                </a:solidFill>
              </a:rPr>
              <a:t>(5) OK</a:t>
            </a:r>
          </a:p>
        </p:txBody>
      </p:sp>
      <p:cxnSp>
        <p:nvCxnSpPr>
          <p:cNvPr id="70" name="Straight Arrow Connector 69"/>
          <p:cNvCxnSpPr/>
          <p:nvPr/>
        </p:nvCxnSpPr>
        <p:spPr>
          <a:xfrm flipV="1">
            <a:off x="1813789" y="5145027"/>
            <a:ext cx="860138" cy="254783"/>
          </a:xfrm>
          <a:prstGeom prst="straightConnector1">
            <a:avLst/>
          </a:prstGeom>
          <a:ln w="38100">
            <a:solidFill>
              <a:srgbClr val="0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4468020" y="4459069"/>
            <a:ext cx="533400" cy="646331"/>
          </a:xfrm>
          <a:prstGeom prst="rect">
            <a:avLst/>
          </a:prstGeom>
          <a:noFill/>
        </p:spPr>
        <p:txBody>
          <a:bodyPr wrap="square" rtlCol="0">
            <a:spAutoFit/>
          </a:bodyPr>
          <a:lstStyle/>
          <a:p>
            <a:r>
              <a:rPr lang="en-GB" b="1">
                <a:solidFill>
                  <a:srgbClr val="000000"/>
                </a:solidFill>
              </a:rPr>
              <a:t>(6) OK</a:t>
            </a:r>
          </a:p>
        </p:txBody>
      </p:sp>
      <p:pic>
        <p:nvPicPr>
          <p:cNvPr id="73" name="Picture 7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964380" y="4171419"/>
            <a:ext cx="872837" cy="872837"/>
          </a:xfrm>
          <a:prstGeom prst="rect">
            <a:avLst/>
          </a:prstGeom>
        </p:spPr>
      </p:pic>
      <p:sp>
        <p:nvSpPr>
          <p:cNvPr id="74" name="TextBox 73"/>
          <p:cNvSpPr txBox="1"/>
          <p:nvPr/>
        </p:nvSpPr>
        <p:spPr>
          <a:xfrm>
            <a:off x="5534887" y="4431268"/>
            <a:ext cx="533400" cy="369332"/>
          </a:xfrm>
          <a:prstGeom prst="rect">
            <a:avLst/>
          </a:prstGeom>
          <a:noFill/>
        </p:spPr>
        <p:txBody>
          <a:bodyPr wrap="square" rtlCol="0">
            <a:spAutoFit/>
          </a:bodyPr>
          <a:lstStyle/>
          <a:p>
            <a:r>
              <a:rPr lang="en-GB" b="1">
                <a:solidFill>
                  <a:srgbClr val="000000"/>
                </a:solidFill>
              </a:rPr>
              <a:t>(7)</a:t>
            </a:r>
          </a:p>
        </p:txBody>
      </p:sp>
      <p:sp>
        <p:nvSpPr>
          <p:cNvPr id="75" name="TextBox 74"/>
          <p:cNvSpPr txBox="1"/>
          <p:nvPr/>
        </p:nvSpPr>
        <p:spPr>
          <a:xfrm>
            <a:off x="5001420" y="1676400"/>
            <a:ext cx="962960" cy="400110"/>
          </a:xfrm>
          <a:prstGeom prst="rect">
            <a:avLst/>
          </a:prstGeom>
          <a:noFill/>
        </p:spPr>
        <p:txBody>
          <a:bodyPr wrap="square" rtlCol="0">
            <a:spAutoFit/>
          </a:bodyPr>
          <a:lstStyle/>
          <a:p>
            <a:r>
              <a:rPr lang="en-GB" sz="2000" b="1">
                <a:solidFill>
                  <a:srgbClr val="000000"/>
                </a:solidFill>
              </a:rPr>
              <a:t>Trent</a:t>
            </a:r>
          </a:p>
        </p:txBody>
      </p:sp>
      <p:sp>
        <p:nvSpPr>
          <p:cNvPr id="76" name="TextBox 75"/>
          <p:cNvSpPr txBox="1"/>
          <p:nvPr/>
        </p:nvSpPr>
        <p:spPr>
          <a:xfrm>
            <a:off x="2881711" y="5311124"/>
            <a:ext cx="879800" cy="400110"/>
          </a:xfrm>
          <a:prstGeom prst="rect">
            <a:avLst/>
          </a:prstGeom>
          <a:noFill/>
        </p:spPr>
        <p:txBody>
          <a:bodyPr wrap="square" rtlCol="0">
            <a:spAutoFit/>
          </a:bodyPr>
          <a:lstStyle/>
          <a:p>
            <a:r>
              <a:rPr lang="en-GB" sz="2000" b="1">
                <a:solidFill>
                  <a:srgbClr val="000000"/>
                </a:solidFill>
              </a:rPr>
              <a:t>Alice</a:t>
            </a:r>
          </a:p>
        </p:txBody>
      </p:sp>
      <p:sp>
        <p:nvSpPr>
          <p:cNvPr id="77" name="TextBox 76"/>
          <p:cNvSpPr txBox="1"/>
          <p:nvPr/>
        </p:nvSpPr>
        <p:spPr>
          <a:xfrm>
            <a:off x="7349800" y="5257800"/>
            <a:ext cx="879800" cy="400110"/>
          </a:xfrm>
          <a:prstGeom prst="rect">
            <a:avLst/>
          </a:prstGeom>
          <a:noFill/>
        </p:spPr>
        <p:txBody>
          <a:bodyPr wrap="square" rtlCol="0">
            <a:spAutoFit/>
          </a:bodyPr>
          <a:lstStyle/>
          <a:p>
            <a:r>
              <a:rPr lang="en-GB" sz="2000" b="1">
                <a:solidFill>
                  <a:srgbClr val="000000"/>
                </a:solidFill>
              </a:rPr>
              <a:t>Bob</a:t>
            </a:r>
          </a:p>
        </p:txBody>
      </p:sp>
    </p:spTree>
    <p:extLst>
      <p:ext uri="{BB962C8B-B14F-4D97-AF65-F5344CB8AC3E}">
        <p14:creationId xmlns:p14="http://schemas.microsoft.com/office/powerpoint/2010/main" val="824111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2"/>
                                        </p:tgtEl>
                                        <p:attrNameLst>
                                          <p:attrName>style.visibility</p:attrName>
                                        </p:attrNameLst>
                                      </p:cBhvr>
                                      <p:to>
                                        <p:strVal val="visible"/>
                                      </p:to>
                                    </p:set>
                                    <p:animEffect transition="in" filter="fade">
                                      <p:cBhvr>
                                        <p:cTn id="7" dur="500"/>
                                        <p:tgtEl>
                                          <p:spTgt spid="62"/>
                                        </p:tgtEl>
                                      </p:cBhvr>
                                    </p:animEffect>
                                  </p:childTnLst>
                                </p:cTn>
                              </p:par>
                              <p:par>
                                <p:cTn id="8" presetID="10" presetClass="entr" presetSubtype="0" fill="hold" nodeType="withEffect">
                                  <p:stCondLst>
                                    <p:cond delay="0"/>
                                  </p:stCondLst>
                                  <p:childTnLst>
                                    <p:set>
                                      <p:cBhvr>
                                        <p:cTn id="9" dur="1" fill="hold">
                                          <p:stCondLst>
                                            <p:cond delay="0"/>
                                          </p:stCondLst>
                                        </p:cTn>
                                        <p:tgtEl>
                                          <p:spTgt spid="59"/>
                                        </p:tgtEl>
                                        <p:attrNameLst>
                                          <p:attrName>style.visibility</p:attrName>
                                        </p:attrNameLst>
                                      </p:cBhvr>
                                      <p:to>
                                        <p:strVal val="visible"/>
                                      </p:to>
                                    </p:set>
                                    <p:animEffect transition="in" filter="fade">
                                      <p:cBhvr>
                                        <p:cTn id="10" dur="500"/>
                                        <p:tgtEl>
                                          <p:spTgt spid="59"/>
                                        </p:tgtEl>
                                      </p:cBhvr>
                                    </p:animEffect>
                                  </p:childTnLst>
                                </p:cTn>
                              </p:par>
                              <p:par>
                                <p:cTn id="11" presetID="10" presetClass="entr" presetSubtype="0" fill="hold" nodeType="with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fade">
                                      <p:cBhvr>
                                        <p:cTn id="13" dur="500"/>
                                        <p:tgtEl>
                                          <p:spTgt spid="25"/>
                                        </p:tgtEl>
                                      </p:cBhvr>
                                    </p:animEffect>
                                  </p:childTnLst>
                                </p:cTn>
                              </p:par>
                              <p:par>
                                <p:cTn id="14" presetID="10" presetClass="entr" presetSubtype="0" fill="hold" nodeType="withEffect">
                                  <p:stCondLst>
                                    <p:cond delay="0"/>
                                  </p:stCondLst>
                                  <p:childTnLst>
                                    <p:set>
                                      <p:cBhvr>
                                        <p:cTn id="15" dur="1" fill="hold">
                                          <p:stCondLst>
                                            <p:cond delay="0"/>
                                          </p:stCondLst>
                                        </p:cTn>
                                        <p:tgtEl>
                                          <p:spTgt spid="60"/>
                                        </p:tgtEl>
                                        <p:attrNameLst>
                                          <p:attrName>style.visibility</p:attrName>
                                        </p:attrNameLst>
                                      </p:cBhvr>
                                      <p:to>
                                        <p:strVal val="visible"/>
                                      </p:to>
                                    </p:set>
                                    <p:animEffect transition="in" filter="fade">
                                      <p:cBhvr>
                                        <p:cTn id="16" dur="500"/>
                                        <p:tgtEl>
                                          <p:spTgt spid="6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61"/>
                                        </p:tgtEl>
                                        <p:attrNameLst>
                                          <p:attrName>style.visibility</p:attrName>
                                        </p:attrNameLst>
                                      </p:cBhvr>
                                      <p:to>
                                        <p:strVal val="visible"/>
                                      </p:to>
                                    </p:set>
                                    <p:animEffect transition="in" filter="fade">
                                      <p:cBhvr>
                                        <p:cTn id="19" dur="500"/>
                                        <p:tgtEl>
                                          <p:spTgt spid="61"/>
                                        </p:tgtEl>
                                      </p:cBhvr>
                                    </p:animEffect>
                                  </p:childTnLst>
                                </p:cTn>
                              </p:par>
                              <p:par>
                                <p:cTn id="20" presetID="10" presetClass="entr" presetSubtype="0" fill="hold" nodeType="with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fade">
                                      <p:cBhvr>
                                        <p:cTn id="22" dur="500"/>
                                        <p:tgtEl>
                                          <p:spTgt spid="21"/>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65"/>
                                        </p:tgtEl>
                                        <p:attrNameLst>
                                          <p:attrName>style.visibility</p:attrName>
                                        </p:attrNameLst>
                                      </p:cBhvr>
                                      <p:to>
                                        <p:strVal val="visible"/>
                                      </p:to>
                                    </p:set>
                                    <p:animEffect transition="in" filter="fade">
                                      <p:cBhvr>
                                        <p:cTn id="27" dur="1000"/>
                                        <p:tgtEl>
                                          <p:spTgt spid="65"/>
                                        </p:tgtEl>
                                      </p:cBhvr>
                                    </p:animEffect>
                                    <p:anim calcmode="lin" valueType="num">
                                      <p:cBhvr>
                                        <p:cTn id="28" dur="1000" fill="hold"/>
                                        <p:tgtEl>
                                          <p:spTgt spid="65"/>
                                        </p:tgtEl>
                                        <p:attrNameLst>
                                          <p:attrName>ppt_x</p:attrName>
                                        </p:attrNameLst>
                                      </p:cBhvr>
                                      <p:tavLst>
                                        <p:tav tm="0">
                                          <p:val>
                                            <p:strVal val="#ppt_x"/>
                                          </p:val>
                                        </p:tav>
                                        <p:tav tm="100000">
                                          <p:val>
                                            <p:strVal val="#ppt_x"/>
                                          </p:val>
                                        </p:tav>
                                      </p:tavLst>
                                    </p:anim>
                                    <p:anim calcmode="lin" valueType="num">
                                      <p:cBhvr>
                                        <p:cTn id="29" dur="1000" fill="hold"/>
                                        <p:tgtEl>
                                          <p:spTgt spid="65"/>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64"/>
                                        </p:tgtEl>
                                        <p:attrNameLst>
                                          <p:attrName>style.visibility</p:attrName>
                                        </p:attrNameLst>
                                      </p:cBhvr>
                                      <p:to>
                                        <p:strVal val="visible"/>
                                      </p:to>
                                    </p:set>
                                    <p:animEffect transition="in" filter="fade">
                                      <p:cBhvr>
                                        <p:cTn id="32" dur="1000"/>
                                        <p:tgtEl>
                                          <p:spTgt spid="64"/>
                                        </p:tgtEl>
                                      </p:cBhvr>
                                    </p:animEffect>
                                    <p:anim calcmode="lin" valueType="num">
                                      <p:cBhvr>
                                        <p:cTn id="33" dur="1000" fill="hold"/>
                                        <p:tgtEl>
                                          <p:spTgt spid="64"/>
                                        </p:tgtEl>
                                        <p:attrNameLst>
                                          <p:attrName>ppt_x</p:attrName>
                                        </p:attrNameLst>
                                      </p:cBhvr>
                                      <p:tavLst>
                                        <p:tav tm="0">
                                          <p:val>
                                            <p:strVal val="#ppt_x"/>
                                          </p:val>
                                        </p:tav>
                                        <p:tav tm="100000">
                                          <p:val>
                                            <p:strVal val="#ppt_x"/>
                                          </p:val>
                                        </p:tav>
                                      </p:tavLst>
                                    </p:anim>
                                    <p:anim calcmode="lin" valueType="num">
                                      <p:cBhvr>
                                        <p:cTn id="34" dur="1000" fill="hold"/>
                                        <p:tgtEl>
                                          <p:spTgt spid="64"/>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54"/>
                                        </p:tgtEl>
                                        <p:attrNameLst>
                                          <p:attrName>style.visibility</p:attrName>
                                        </p:attrNameLst>
                                      </p:cBhvr>
                                      <p:to>
                                        <p:strVal val="visible"/>
                                      </p:to>
                                    </p:set>
                                    <p:animEffect transition="in" filter="fade">
                                      <p:cBhvr>
                                        <p:cTn id="37" dur="1000"/>
                                        <p:tgtEl>
                                          <p:spTgt spid="54"/>
                                        </p:tgtEl>
                                      </p:cBhvr>
                                    </p:animEffect>
                                    <p:anim calcmode="lin" valueType="num">
                                      <p:cBhvr>
                                        <p:cTn id="38" dur="1000" fill="hold"/>
                                        <p:tgtEl>
                                          <p:spTgt spid="54"/>
                                        </p:tgtEl>
                                        <p:attrNameLst>
                                          <p:attrName>ppt_x</p:attrName>
                                        </p:attrNameLst>
                                      </p:cBhvr>
                                      <p:tavLst>
                                        <p:tav tm="0">
                                          <p:val>
                                            <p:strVal val="#ppt_x"/>
                                          </p:val>
                                        </p:tav>
                                        <p:tav tm="100000">
                                          <p:val>
                                            <p:strVal val="#ppt_x"/>
                                          </p:val>
                                        </p:tav>
                                      </p:tavLst>
                                    </p:anim>
                                    <p:anim calcmode="lin" valueType="num">
                                      <p:cBhvr>
                                        <p:cTn id="39" dur="1000" fill="hold"/>
                                        <p:tgtEl>
                                          <p:spTgt spid="54"/>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67"/>
                                        </p:tgtEl>
                                        <p:attrNameLst>
                                          <p:attrName>style.visibility</p:attrName>
                                        </p:attrNameLst>
                                      </p:cBhvr>
                                      <p:to>
                                        <p:strVal val="visible"/>
                                      </p:to>
                                    </p:set>
                                    <p:animEffect transition="in" filter="fade">
                                      <p:cBhvr>
                                        <p:cTn id="44" dur="500"/>
                                        <p:tgtEl>
                                          <p:spTgt spid="67"/>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66"/>
                                        </p:tgtEl>
                                        <p:attrNameLst>
                                          <p:attrName>style.visibility</p:attrName>
                                        </p:attrNameLst>
                                      </p:cBhvr>
                                      <p:to>
                                        <p:strVal val="visible"/>
                                      </p:to>
                                    </p:set>
                                    <p:animEffect transition="in" filter="fade">
                                      <p:cBhvr>
                                        <p:cTn id="47" dur="500"/>
                                        <p:tgtEl>
                                          <p:spTgt spid="66"/>
                                        </p:tgtEl>
                                      </p:cBhvr>
                                    </p:animEffect>
                                  </p:childTnLst>
                                </p:cTn>
                              </p:par>
                              <p:par>
                                <p:cTn id="48" presetID="10" presetClass="entr" presetSubtype="0" fill="hold" nodeType="withEffect">
                                  <p:stCondLst>
                                    <p:cond delay="0"/>
                                  </p:stCondLst>
                                  <p:childTnLst>
                                    <p:set>
                                      <p:cBhvr>
                                        <p:cTn id="49" dur="1" fill="hold">
                                          <p:stCondLst>
                                            <p:cond delay="0"/>
                                          </p:stCondLst>
                                        </p:cTn>
                                        <p:tgtEl>
                                          <p:spTgt spid="42"/>
                                        </p:tgtEl>
                                        <p:attrNameLst>
                                          <p:attrName>style.visibility</p:attrName>
                                        </p:attrNameLst>
                                      </p:cBhvr>
                                      <p:to>
                                        <p:strVal val="visible"/>
                                      </p:to>
                                    </p:set>
                                    <p:animEffect transition="in" filter="fade">
                                      <p:cBhvr>
                                        <p:cTn id="50" dur="500"/>
                                        <p:tgtEl>
                                          <p:spTgt spid="42"/>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70"/>
                                        </p:tgtEl>
                                        <p:attrNameLst>
                                          <p:attrName>style.visibility</p:attrName>
                                        </p:attrNameLst>
                                      </p:cBhvr>
                                      <p:to>
                                        <p:strVal val="visible"/>
                                      </p:to>
                                    </p:set>
                                    <p:animEffect transition="in" filter="fade">
                                      <p:cBhvr>
                                        <p:cTn id="55" dur="500"/>
                                        <p:tgtEl>
                                          <p:spTgt spid="70"/>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68"/>
                                        </p:tgtEl>
                                        <p:attrNameLst>
                                          <p:attrName>style.visibility</p:attrName>
                                        </p:attrNameLst>
                                      </p:cBhvr>
                                      <p:to>
                                        <p:strVal val="visible"/>
                                      </p:to>
                                    </p:set>
                                    <p:animEffect transition="in" filter="fade">
                                      <p:cBhvr>
                                        <p:cTn id="58" dur="500"/>
                                        <p:tgtEl>
                                          <p:spTgt spid="68"/>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72"/>
                                        </p:tgtEl>
                                        <p:attrNameLst>
                                          <p:attrName>style.visibility</p:attrName>
                                        </p:attrNameLst>
                                      </p:cBhvr>
                                      <p:to>
                                        <p:strVal val="visible"/>
                                      </p:to>
                                    </p:set>
                                    <p:animEffect transition="in" filter="fade">
                                      <p:cBhvr>
                                        <p:cTn id="63" dur="500"/>
                                        <p:tgtEl>
                                          <p:spTgt spid="72"/>
                                        </p:tgtEl>
                                      </p:cBhvr>
                                    </p:animEffect>
                                  </p:childTnLst>
                                </p:cTn>
                              </p:par>
                              <p:par>
                                <p:cTn id="64" presetID="10" presetClass="entr" presetSubtype="0" fill="hold" nodeType="withEffect">
                                  <p:stCondLst>
                                    <p:cond delay="0"/>
                                  </p:stCondLst>
                                  <p:childTnLst>
                                    <p:set>
                                      <p:cBhvr>
                                        <p:cTn id="65" dur="1" fill="hold">
                                          <p:stCondLst>
                                            <p:cond delay="0"/>
                                          </p:stCondLst>
                                        </p:cTn>
                                        <p:tgtEl>
                                          <p:spTgt spid="28"/>
                                        </p:tgtEl>
                                        <p:attrNameLst>
                                          <p:attrName>style.visibility</p:attrName>
                                        </p:attrNameLst>
                                      </p:cBhvr>
                                      <p:to>
                                        <p:strVal val="visible"/>
                                      </p:to>
                                    </p:set>
                                    <p:animEffect transition="in" filter="fade">
                                      <p:cBhvr>
                                        <p:cTn id="66" dur="500"/>
                                        <p:tgtEl>
                                          <p:spTgt spid="28"/>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73"/>
                                        </p:tgtEl>
                                        <p:attrNameLst>
                                          <p:attrName>style.visibility</p:attrName>
                                        </p:attrNameLst>
                                      </p:cBhvr>
                                      <p:to>
                                        <p:strVal val="visible"/>
                                      </p:to>
                                    </p:set>
                                    <p:animEffect transition="in" filter="fade">
                                      <p:cBhvr>
                                        <p:cTn id="71" dur="500"/>
                                        <p:tgtEl>
                                          <p:spTgt spid="73"/>
                                        </p:tgtEl>
                                      </p:cBhvr>
                                    </p:animEffect>
                                  </p:childTnLst>
                                </p:cTn>
                              </p:par>
                              <p:par>
                                <p:cTn id="72" presetID="10" presetClass="entr" presetSubtype="0" fill="hold" nodeType="withEffect">
                                  <p:stCondLst>
                                    <p:cond delay="0"/>
                                  </p:stCondLst>
                                  <p:childTnLst>
                                    <p:set>
                                      <p:cBhvr>
                                        <p:cTn id="73" dur="1" fill="hold">
                                          <p:stCondLst>
                                            <p:cond delay="0"/>
                                          </p:stCondLst>
                                        </p:cTn>
                                        <p:tgtEl>
                                          <p:spTgt spid="56"/>
                                        </p:tgtEl>
                                        <p:attrNameLst>
                                          <p:attrName>style.visibility</p:attrName>
                                        </p:attrNameLst>
                                      </p:cBhvr>
                                      <p:to>
                                        <p:strVal val="visible"/>
                                      </p:to>
                                    </p:set>
                                    <p:animEffect transition="in" filter="fade">
                                      <p:cBhvr>
                                        <p:cTn id="74" dur="500"/>
                                        <p:tgtEl>
                                          <p:spTgt spid="56"/>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74"/>
                                        </p:tgtEl>
                                        <p:attrNameLst>
                                          <p:attrName>style.visibility</p:attrName>
                                        </p:attrNameLst>
                                      </p:cBhvr>
                                      <p:to>
                                        <p:strVal val="visible"/>
                                      </p:to>
                                    </p:set>
                                    <p:animEffect transition="in" filter="fade">
                                      <p:cBhvr>
                                        <p:cTn id="77"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P spid="62" grpId="0"/>
      <p:bldP spid="64" grpId="0"/>
      <p:bldP spid="66" grpId="0"/>
      <p:bldP spid="68" grpId="0"/>
      <p:bldP spid="72" grpId="0"/>
      <p:bldP spid="7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Giao thức có trọng tài – Ví dụ 2</a:t>
            </a:r>
          </a:p>
        </p:txBody>
      </p:sp>
      <p:sp>
        <p:nvSpPr>
          <p:cNvPr id="3" name="Content Placeholder 2"/>
          <p:cNvSpPr>
            <a:spLocks noGrp="1"/>
          </p:cNvSpPr>
          <p:nvPr>
            <p:ph idx="1"/>
          </p:nvPr>
        </p:nvSpPr>
        <p:spPr>
          <a:xfrm>
            <a:off x="457200" y="990600"/>
            <a:ext cx="8229600" cy="5486400"/>
          </a:xfrm>
        </p:spPr>
        <p:txBody>
          <a:bodyPr/>
          <a:lstStyle/>
          <a:p>
            <a:r>
              <a:rPr lang="en-GB"/>
              <a:t>Alice tin tưởng vào ngân hàng mà Bob ủy nhiệm</a:t>
            </a:r>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5200" y="1600200"/>
            <a:ext cx="1856509" cy="1856509"/>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3200" y="4343401"/>
            <a:ext cx="1219200" cy="121920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47800" y="4495801"/>
            <a:ext cx="1219200" cy="1219200"/>
          </a:xfrm>
          <a:prstGeom prst="rect">
            <a:avLst/>
          </a:prstGeom>
        </p:spPr>
      </p:pic>
      <p:cxnSp>
        <p:nvCxnSpPr>
          <p:cNvPr id="12" name="Curved Connector 11"/>
          <p:cNvCxnSpPr>
            <a:stCxn id="7" idx="0"/>
            <a:endCxn id="6" idx="3"/>
          </p:cNvCxnSpPr>
          <p:nvPr/>
        </p:nvCxnSpPr>
        <p:spPr>
          <a:xfrm rot="16200000" flipV="1">
            <a:off x="5354782" y="2535382"/>
            <a:ext cx="1814946" cy="1801091"/>
          </a:xfrm>
          <a:prstGeom prst="curvedConnector2">
            <a:avLst/>
          </a:prstGeom>
          <a:ln w="38100">
            <a:solidFill>
              <a:srgbClr val="0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90855" y="2410692"/>
            <a:ext cx="1219200" cy="1219200"/>
          </a:xfrm>
          <a:prstGeom prst="rect">
            <a:avLst/>
          </a:prstGeom>
        </p:spPr>
      </p:pic>
      <p:cxnSp>
        <p:nvCxnSpPr>
          <p:cNvPr id="31" name="Straight Arrow Connector 30"/>
          <p:cNvCxnSpPr/>
          <p:nvPr/>
        </p:nvCxnSpPr>
        <p:spPr>
          <a:xfrm>
            <a:off x="5029200" y="3277435"/>
            <a:ext cx="1600200" cy="1446966"/>
          </a:xfrm>
          <a:prstGeom prst="straightConnector1">
            <a:avLst/>
          </a:prstGeom>
          <a:ln w="38100">
            <a:solidFill>
              <a:srgbClr val="0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18" name="Group 17"/>
          <p:cNvGrpSpPr/>
          <p:nvPr/>
        </p:nvGrpSpPr>
        <p:grpSpPr>
          <a:xfrm>
            <a:off x="5320307" y="3429001"/>
            <a:ext cx="1219200" cy="1219200"/>
            <a:chOff x="4752110" y="3654927"/>
            <a:chExt cx="1219200" cy="1219200"/>
          </a:xfrm>
        </p:grpSpPr>
        <p:pic>
          <p:nvPicPr>
            <p:cNvPr id="16" name="Picture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52110" y="3654927"/>
              <a:ext cx="1219200" cy="1219200"/>
            </a:xfrm>
            <a:prstGeom prst="rect">
              <a:avLst/>
            </a:prstGeom>
          </p:spPr>
        </p:pic>
        <p:pic>
          <p:nvPicPr>
            <p:cNvPr id="17" name="Picture 1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098797" y="3956902"/>
              <a:ext cx="609276" cy="615249"/>
            </a:xfrm>
            <a:prstGeom prst="rect">
              <a:avLst/>
            </a:prstGeom>
          </p:spPr>
        </p:pic>
      </p:grpSp>
      <p:cxnSp>
        <p:nvCxnSpPr>
          <p:cNvPr id="32" name="Straight Arrow Connector 31"/>
          <p:cNvCxnSpPr/>
          <p:nvPr/>
        </p:nvCxnSpPr>
        <p:spPr>
          <a:xfrm flipH="1">
            <a:off x="2888673" y="4961416"/>
            <a:ext cx="3512127" cy="0"/>
          </a:xfrm>
          <a:prstGeom prst="straightConnector1">
            <a:avLst/>
          </a:prstGeom>
          <a:ln w="38100">
            <a:solidFill>
              <a:srgbClr val="0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2957945" y="5486401"/>
            <a:ext cx="3519055" cy="0"/>
          </a:xfrm>
          <a:prstGeom prst="straightConnector1">
            <a:avLst/>
          </a:prstGeom>
          <a:ln w="38100">
            <a:solidFill>
              <a:srgbClr val="0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41" name="Group 40"/>
          <p:cNvGrpSpPr/>
          <p:nvPr/>
        </p:nvGrpSpPr>
        <p:grpSpPr>
          <a:xfrm>
            <a:off x="3429000" y="4267201"/>
            <a:ext cx="1219200" cy="1219200"/>
            <a:chOff x="4752110" y="3654927"/>
            <a:chExt cx="1219200" cy="1219200"/>
          </a:xfrm>
        </p:grpSpPr>
        <p:pic>
          <p:nvPicPr>
            <p:cNvPr id="42" name="Picture 4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52110" y="3654927"/>
              <a:ext cx="1219200" cy="1219200"/>
            </a:xfrm>
            <a:prstGeom prst="rect">
              <a:avLst/>
            </a:prstGeom>
          </p:spPr>
        </p:pic>
        <p:pic>
          <p:nvPicPr>
            <p:cNvPr id="43" name="Picture 4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098797" y="3956902"/>
              <a:ext cx="609276" cy="615249"/>
            </a:xfrm>
            <a:prstGeom prst="rect">
              <a:avLst/>
            </a:prstGeom>
          </p:spPr>
        </p:pic>
      </p:grpSp>
      <p:pic>
        <p:nvPicPr>
          <p:cNvPr id="10" name="Picture 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095332" y="5095333"/>
            <a:ext cx="1076868" cy="1076868"/>
          </a:xfrm>
          <a:prstGeom prst="rect">
            <a:avLst/>
          </a:prstGeom>
        </p:spPr>
      </p:pic>
      <p:sp>
        <p:nvSpPr>
          <p:cNvPr id="46" name="TextBox 45"/>
          <p:cNvSpPr txBox="1"/>
          <p:nvPr/>
        </p:nvSpPr>
        <p:spPr>
          <a:xfrm>
            <a:off x="1517073" y="5791201"/>
            <a:ext cx="921327" cy="400110"/>
          </a:xfrm>
          <a:prstGeom prst="rect">
            <a:avLst/>
          </a:prstGeom>
          <a:noFill/>
        </p:spPr>
        <p:txBody>
          <a:bodyPr wrap="square" rtlCol="0">
            <a:spAutoFit/>
          </a:bodyPr>
          <a:lstStyle/>
          <a:p>
            <a:pPr algn="ctr"/>
            <a:r>
              <a:rPr lang="en-GB" sz="2000" b="1">
                <a:solidFill>
                  <a:srgbClr val="000000"/>
                </a:solidFill>
              </a:rPr>
              <a:t>Alice</a:t>
            </a:r>
            <a:endParaRPr lang="en-GB" b="1">
              <a:solidFill>
                <a:srgbClr val="000000"/>
              </a:solidFill>
            </a:endParaRPr>
          </a:p>
        </p:txBody>
      </p:sp>
      <p:sp>
        <p:nvSpPr>
          <p:cNvPr id="47" name="TextBox 46"/>
          <p:cNvSpPr txBox="1"/>
          <p:nvPr/>
        </p:nvSpPr>
        <p:spPr>
          <a:xfrm>
            <a:off x="6702137" y="5661476"/>
            <a:ext cx="921327" cy="400110"/>
          </a:xfrm>
          <a:prstGeom prst="rect">
            <a:avLst/>
          </a:prstGeom>
          <a:noFill/>
        </p:spPr>
        <p:txBody>
          <a:bodyPr wrap="square" rtlCol="0">
            <a:spAutoFit/>
          </a:bodyPr>
          <a:lstStyle/>
          <a:p>
            <a:pPr algn="ctr"/>
            <a:r>
              <a:rPr lang="en-GB" sz="2000" b="1">
                <a:solidFill>
                  <a:srgbClr val="000000"/>
                </a:solidFill>
              </a:rPr>
              <a:t>Bob</a:t>
            </a:r>
            <a:endParaRPr lang="en-GB" b="1">
              <a:solidFill>
                <a:srgbClr val="000000"/>
              </a:solidFill>
            </a:endParaRPr>
          </a:p>
        </p:txBody>
      </p:sp>
      <p:sp>
        <p:nvSpPr>
          <p:cNvPr id="48" name="TextBox 47"/>
          <p:cNvSpPr txBox="1"/>
          <p:nvPr/>
        </p:nvSpPr>
        <p:spPr>
          <a:xfrm>
            <a:off x="6393873" y="2266891"/>
            <a:ext cx="921327" cy="400110"/>
          </a:xfrm>
          <a:prstGeom prst="rect">
            <a:avLst/>
          </a:prstGeom>
          <a:noFill/>
        </p:spPr>
        <p:txBody>
          <a:bodyPr wrap="square" rtlCol="0">
            <a:spAutoFit/>
          </a:bodyPr>
          <a:lstStyle/>
          <a:p>
            <a:pPr algn="ctr"/>
            <a:r>
              <a:rPr lang="en-GB" sz="2000" b="1">
                <a:solidFill>
                  <a:srgbClr val="000000"/>
                </a:solidFill>
              </a:rPr>
              <a:t>(1)</a:t>
            </a:r>
            <a:endParaRPr lang="en-GB" b="1">
              <a:solidFill>
                <a:srgbClr val="000000"/>
              </a:solidFill>
            </a:endParaRPr>
          </a:p>
        </p:txBody>
      </p:sp>
      <p:sp>
        <p:nvSpPr>
          <p:cNvPr id="49" name="TextBox 48"/>
          <p:cNvSpPr txBox="1"/>
          <p:nvPr/>
        </p:nvSpPr>
        <p:spPr>
          <a:xfrm>
            <a:off x="5410200" y="3276601"/>
            <a:ext cx="921327" cy="400110"/>
          </a:xfrm>
          <a:prstGeom prst="rect">
            <a:avLst/>
          </a:prstGeom>
          <a:noFill/>
        </p:spPr>
        <p:txBody>
          <a:bodyPr wrap="square" rtlCol="0">
            <a:spAutoFit/>
          </a:bodyPr>
          <a:lstStyle/>
          <a:p>
            <a:pPr algn="ctr"/>
            <a:r>
              <a:rPr lang="en-GB" sz="2000" b="1">
                <a:solidFill>
                  <a:srgbClr val="000000"/>
                </a:solidFill>
              </a:rPr>
              <a:t>(2)</a:t>
            </a:r>
            <a:endParaRPr lang="en-GB" b="1">
              <a:solidFill>
                <a:srgbClr val="000000"/>
              </a:solidFill>
            </a:endParaRPr>
          </a:p>
        </p:txBody>
      </p:sp>
      <p:sp>
        <p:nvSpPr>
          <p:cNvPr id="50" name="TextBox 49"/>
          <p:cNvSpPr txBox="1"/>
          <p:nvPr/>
        </p:nvSpPr>
        <p:spPr>
          <a:xfrm>
            <a:off x="4080325" y="4095691"/>
            <a:ext cx="921327" cy="400110"/>
          </a:xfrm>
          <a:prstGeom prst="rect">
            <a:avLst/>
          </a:prstGeom>
          <a:noFill/>
        </p:spPr>
        <p:txBody>
          <a:bodyPr wrap="square" rtlCol="0">
            <a:spAutoFit/>
          </a:bodyPr>
          <a:lstStyle/>
          <a:p>
            <a:pPr algn="ctr"/>
            <a:r>
              <a:rPr lang="en-GB" sz="2000" b="1">
                <a:solidFill>
                  <a:srgbClr val="000000"/>
                </a:solidFill>
              </a:rPr>
              <a:t>(3)</a:t>
            </a:r>
            <a:endParaRPr lang="en-GB" b="1">
              <a:solidFill>
                <a:srgbClr val="000000"/>
              </a:solidFill>
            </a:endParaRPr>
          </a:p>
        </p:txBody>
      </p:sp>
      <p:sp>
        <p:nvSpPr>
          <p:cNvPr id="51" name="TextBox 50"/>
          <p:cNvSpPr txBox="1"/>
          <p:nvPr/>
        </p:nvSpPr>
        <p:spPr>
          <a:xfrm>
            <a:off x="4644736" y="5715001"/>
            <a:ext cx="533399" cy="400110"/>
          </a:xfrm>
          <a:prstGeom prst="rect">
            <a:avLst/>
          </a:prstGeom>
          <a:noFill/>
        </p:spPr>
        <p:txBody>
          <a:bodyPr wrap="square" rtlCol="0">
            <a:spAutoFit/>
          </a:bodyPr>
          <a:lstStyle/>
          <a:p>
            <a:pPr algn="ctr"/>
            <a:r>
              <a:rPr lang="en-GB" sz="2000" b="1">
                <a:solidFill>
                  <a:srgbClr val="000000"/>
                </a:solidFill>
              </a:rPr>
              <a:t>(3)</a:t>
            </a:r>
            <a:endParaRPr lang="en-GB" b="1">
              <a:solidFill>
                <a:srgbClr val="000000"/>
              </a:solidFill>
            </a:endParaRPr>
          </a:p>
        </p:txBody>
      </p:sp>
      <p:sp>
        <p:nvSpPr>
          <p:cNvPr id="9" name="TextBox 8">
            <a:extLst>
              <a:ext uri="{FF2B5EF4-FFF2-40B4-BE49-F238E27FC236}">
                <a16:creationId xmlns:a16="http://schemas.microsoft.com/office/drawing/2014/main" id="{5EEAA698-1C15-2F9F-EB48-970CB0119CB4}"/>
              </a:ext>
            </a:extLst>
          </p:cNvPr>
          <p:cNvSpPr txBox="1"/>
          <p:nvPr/>
        </p:nvSpPr>
        <p:spPr>
          <a:xfrm>
            <a:off x="1540143" y="3695581"/>
            <a:ext cx="3930114" cy="400110"/>
          </a:xfrm>
          <a:prstGeom prst="rect">
            <a:avLst/>
          </a:prstGeom>
          <a:noFill/>
        </p:spPr>
        <p:txBody>
          <a:bodyPr wrap="square" rtlCol="0">
            <a:spAutoFit/>
          </a:bodyPr>
          <a:lstStyle/>
          <a:p>
            <a:pPr algn="ctr"/>
            <a:r>
              <a:rPr lang="en-GB" sz="2000">
                <a:solidFill>
                  <a:srgbClr val="000000"/>
                </a:solidFill>
              </a:rPr>
              <a:t>Tờ séc có xác thực của ngân hàng</a:t>
            </a:r>
            <a:endParaRPr lang="en-GB">
              <a:solidFill>
                <a:srgbClr val="000000"/>
              </a:solidFill>
            </a:endParaRPr>
          </a:p>
        </p:txBody>
      </p:sp>
    </p:spTree>
    <p:extLst>
      <p:ext uri="{BB962C8B-B14F-4D97-AF65-F5344CB8AC3E}">
        <p14:creationId xmlns:p14="http://schemas.microsoft.com/office/powerpoint/2010/main" val="1242956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8"/>
                                        </p:tgtEl>
                                        <p:attrNameLst>
                                          <p:attrName>style.visibility</p:attrName>
                                        </p:attrNameLst>
                                      </p:cBhvr>
                                      <p:to>
                                        <p:strVal val="visible"/>
                                      </p:to>
                                    </p:set>
                                    <p:animEffect transition="in" filter="fade">
                                      <p:cBhvr>
                                        <p:cTn id="10" dur="500"/>
                                        <p:tgtEl>
                                          <p:spTgt spid="48"/>
                                        </p:tgtEl>
                                      </p:cBhvr>
                                    </p:animEffect>
                                  </p:childTnLst>
                                </p:cTn>
                              </p:par>
                              <p:par>
                                <p:cTn id="11" presetID="10"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9"/>
                                        </p:tgtEl>
                                        <p:attrNameLst>
                                          <p:attrName>style.visibility</p:attrName>
                                        </p:attrNameLst>
                                      </p:cBhvr>
                                      <p:to>
                                        <p:strVal val="visible"/>
                                      </p:to>
                                    </p:set>
                                    <p:animEffect transition="in" filter="fade">
                                      <p:cBhvr>
                                        <p:cTn id="18" dur="500"/>
                                        <p:tgtEl>
                                          <p:spTgt spid="49"/>
                                        </p:tgtEl>
                                      </p:cBhvr>
                                    </p:animEffect>
                                  </p:childTnLst>
                                </p:cTn>
                              </p:par>
                              <p:par>
                                <p:cTn id="19" presetID="10" presetClass="entr" presetSubtype="0" fill="hold" nodeType="withEffect">
                                  <p:stCondLst>
                                    <p:cond delay="0"/>
                                  </p:stCondLst>
                                  <p:childTnLst>
                                    <p:set>
                                      <p:cBhvr>
                                        <p:cTn id="20" dur="1" fill="hold">
                                          <p:stCondLst>
                                            <p:cond delay="0"/>
                                          </p:stCondLst>
                                        </p:cTn>
                                        <p:tgtEl>
                                          <p:spTgt spid="31"/>
                                        </p:tgtEl>
                                        <p:attrNameLst>
                                          <p:attrName>style.visibility</p:attrName>
                                        </p:attrNameLst>
                                      </p:cBhvr>
                                      <p:to>
                                        <p:strVal val="visible"/>
                                      </p:to>
                                    </p:set>
                                    <p:animEffect transition="in" filter="fade">
                                      <p:cBhvr>
                                        <p:cTn id="21" dur="500"/>
                                        <p:tgtEl>
                                          <p:spTgt spid="31"/>
                                        </p:tgtEl>
                                      </p:cBhvr>
                                    </p:animEffect>
                                  </p:childTnLst>
                                </p:cTn>
                              </p:par>
                              <p:par>
                                <p:cTn id="22" presetID="10" presetClass="entr" presetSubtype="0" fill="hold" nodeType="withEffect">
                                  <p:stCondLst>
                                    <p:cond delay="0"/>
                                  </p:stCondLst>
                                  <p:childTnLst>
                                    <p:set>
                                      <p:cBhvr>
                                        <p:cTn id="23" dur="1" fill="hold">
                                          <p:stCondLst>
                                            <p:cond delay="0"/>
                                          </p:stCondLst>
                                        </p:cTn>
                                        <p:tgtEl>
                                          <p:spTgt spid="18"/>
                                        </p:tgtEl>
                                        <p:attrNameLst>
                                          <p:attrName>style.visibility</p:attrName>
                                        </p:attrNameLst>
                                      </p:cBhvr>
                                      <p:to>
                                        <p:strVal val="visible"/>
                                      </p:to>
                                    </p:set>
                                    <p:animEffect transition="in" filter="fade">
                                      <p:cBhvr>
                                        <p:cTn id="24" dur="500"/>
                                        <p:tgtEl>
                                          <p:spTgt spid="18"/>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50"/>
                                        </p:tgtEl>
                                        <p:attrNameLst>
                                          <p:attrName>style.visibility</p:attrName>
                                        </p:attrNameLst>
                                      </p:cBhvr>
                                      <p:to>
                                        <p:strVal val="visible"/>
                                      </p:to>
                                    </p:set>
                                    <p:animEffect transition="in" filter="fade">
                                      <p:cBhvr>
                                        <p:cTn id="29" dur="500"/>
                                        <p:tgtEl>
                                          <p:spTgt spid="50"/>
                                        </p:tgtEl>
                                      </p:cBhvr>
                                    </p:animEffect>
                                  </p:childTnLst>
                                </p:cTn>
                              </p:par>
                              <p:par>
                                <p:cTn id="30" presetID="10" presetClass="entr" presetSubtype="0" fill="hold" nodeType="withEffect">
                                  <p:stCondLst>
                                    <p:cond delay="0"/>
                                  </p:stCondLst>
                                  <p:childTnLst>
                                    <p:set>
                                      <p:cBhvr>
                                        <p:cTn id="31" dur="1" fill="hold">
                                          <p:stCondLst>
                                            <p:cond delay="0"/>
                                          </p:stCondLst>
                                        </p:cTn>
                                        <p:tgtEl>
                                          <p:spTgt spid="41"/>
                                        </p:tgtEl>
                                        <p:attrNameLst>
                                          <p:attrName>style.visibility</p:attrName>
                                        </p:attrNameLst>
                                      </p:cBhvr>
                                      <p:to>
                                        <p:strVal val="visible"/>
                                      </p:to>
                                    </p:set>
                                    <p:animEffect transition="in" filter="fade">
                                      <p:cBhvr>
                                        <p:cTn id="32" dur="500"/>
                                        <p:tgtEl>
                                          <p:spTgt spid="41"/>
                                        </p:tgtEl>
                                      </p:cBhvr>
                                    </p:animEffect>
                                  </p:childTnLst>
                                </p:cTn>
                              </p:par>
                              <p:par>
                                <p:cTn id="33" presetID="10" presetClass="entr" presetSubtype="0" fill="hold" nodeType="withEffect">
                                  <p:stCondLst>
                                    <p:cond delay="0"/>
                                  </p:stCondLst>
                                  <p:childTnLst>
                                    <p:set>
                                      <p:cBhvr>
                                        <p:cTn id="34" dur="1" fill="hold">
                                          <p:stCondLst>
                                            <p:cond delay="0"/>
                                          </p:stCondLst>
                                        </p:cTn>
                                        <p:tgtEl>
                                          <p:spTgt spid="32"/>
                                        </p:tgtEl>
                                        <p:attrNameLst>
                                          <p:attrName>style.visibility</p:attrName>
                                        </p:attrNameLst>
                                      </p:cBhvr>
                                      <p:to>
                                        <p:strVal val="visible"/>
                                      </p:to>
                                    </p:set>
                                    <p:animEffect transition="in" filter="fade">
                                      <p:cBhvr>
                                        <p:cTn id="35" dur="500"/>
                                        <p:tgtEl>
                                          <p:spTgt spid="32"/>
                                        </p:tgtEl>
                                      </p:cBhvr>
                                    </p:animEffect>
                                  </p:childTnLst>
                                </p:cTn>
                              </p:par>
                              <p:par>
                                <p:cTn id="36" presetID="10" presetClass="entr" presetSubtype="0" fill="hold" nodeType="with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fade">
                                      <p:cBhvr>
                                        <p:cTn id="38" dur="500"/>
                                        <p:tgtEl>
                                          <p:spTgt spid="10"/>
                                        </p:tgtEl>
                                      </p:cBhvr>
                                    </p:animEffect>
                                  </p:childTnLst>
                                </p:cTn>
                              </p:par>
                              <p:par>
                                <p:cTn id="39" presetID="10" presetClass="entr" presetSubtype="0" fill="hold" nodeType="withEffect">
                                  <p:stCondLst>
                                    <p:cond delay="0"/>
                                  </p:stCondLst>
                                  <p:childTnLst>
                                    <p:set>
                                      <p:cBhvr>
                                        <p:cTn id="40" dur="1" fill="hold">
                                          <p:stCondLst>
                                            <p:cond delay="0"/>
                                          </p:stCondLst>
                                        </p:cTn>
                                        <p:tgtEl>
                                          <p:spTgt spid="38"/>
                                        </p:tgtEl>
                                        <p:attrNameLst>
                                          <p:attrName>style.visibility</p:attrName>
                                        </p:attrNameLst>
                                      </p:cBhvr>
                                      <p:to>
                                        <p:strVal val="visible"/>
                                      </p:to>
                                    </p:set>
                                    <p:animEffect transition="in" filter="fade">
                                      <p:cBhvr>
                                        <p:cTn id="41" dur="500"/>
                                        <p:tgtEl>
                                          <p:spTgt spid="38"/>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51"/>
                                        </p:tgtEl>
                                        <p:attrNameLst>
                                          <p:attrName>style.visibility</p:attrName>
                                        </p:attrNameLst>
                                      </p:cBhvr>
                                      <p:to>
                                        <p:strVal val="visible"/>
                                      </p:to>
                                    </p:set>
                                    <p:animEffect transition="in" filter="fade">
                                      <p:cBhvr>
                                        <p:cTn id="44" dur="500"/>
                                        <p:tgtEl>
                                          <p:spTgt spid="51"/>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9"/>
                                        </p:tgtEl>
                                        <p:attrNameLst>
                                          <p:attrName>style.visibility</p:attrName>
                                        </p:attrNameLst>
                                      </p:cBhvr>
                                      <p:to>
                                        <p:strVal val="visible"/>
                                      </p:to>
                                    </p:set>
                                    <p:animEffect transition="in" filter="fade">
                                      <p:cBhvr>
                                        <p:cTn id="4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49" grpId="0"/>
      <p:bldP spid="50" grpId="0"/>
      <p:bldP spid="51" grpId="0"/>
      <p:bldP spid="9" grpId="0"/>
    </p:bldLst>
  </p:timing>
</p:sld>
</file>

<file path=ppt/theme/theme1.xml><?xml version="1.0" encoding="utf-8"?>
<a:theme xmlns:a="http://schemas.openxmlformats.org/drawingml/2006/main" name="HUST_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BBF86E9F-7C58-4A49-B74B-7F190E7436D3}" vid="{A4D50F83-385D-42CD-8477-E53A7E74329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4C3CAAB23BA2B44AF89E56FA7008F5F" ma:contentTypeVersion="11" ma:contentTypeDescription="Create a new document." ma:contentTypeScope="" ma:versionID="ff136ec48b612088013bb120d6af092d">
  <xsd:schema xmlns:xsd="http://www.w3.org/2001/XMLSchema" xmlns:xs="http://www.w3.org/2001/XMLSchema" xmlns:p="http://schemas.microsoft.com/office/2006/metadata/properties" xmlns:ns2="8fda6bdf-ba54-43a9-955a-b0b24361e27e" xmlns:ns3="26c42173-7c7d-4d52-b6a8-37d7c4470ab9" targetNamespace="http://schemas.microsoft.com/office/2006/metadata/properties" ma:root="true" ma:fieldsID="c2305531687f3b6be72e67d7c9caa9ee" ns2:_="" ns3:_="">
    <xsd:import namespace="8fda6bdf-ba54-43a9-955a-b0b24361e27e"/>
    <xsd:import namespace="26c42173-7c7d-4d52-b6a8-37d7c4470ab9"/>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fda6bdf-ba54-43a9-955a-b0b24361e27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546fe6cf-c6c6-432e-bc3b-e1a865b2857d"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6c42173-7c7d-4d52-b6a8-37d7c4470ab9"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5fcd651a-ad8f-4914-ad89-b19b40585570}" ma:internalName="TaxCatchAll" ma:showField="CatchAllData" ma:web="26c42173-7c7d-4d52-b6a8-37d7c4470ab9">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26c42173-7c7d-4d52-b6a8-37d7c4470ab9" xsi:nil="true"/>
    <lcf76f155ced4ddcb4097134ff3c332f xmlns="8fda6bdf-ba54-43a9-955a-b0b24361e27e">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1F75A53B-8C62-4F0D-A211-14EE760C8A79}"/>
</file>

<file path=customXml/itemProps2.xml><?xml version="1.0" encoding="utf-8"?>
<ds:datastoreItem xmlns:ds="http://schemas.openxmlformats.org/officeDocument/2006/customXml" ds:itemID="{A41A998C-DC85-493A-ABF5-4B258E9F440E}"/>
</file>

<file path=customXml/itemProps3.xml><?xml version="1.0" encoding="utf-8"?>
<ds:datastoreItem xmlns:ds="http://schemas.openxmlformats.org/officeDocument/2006/customXml" ds:itemID="{E8981C06-9870-46C1-BE69-0852EE5AECC0}"/>
</file>

<file path=docProps/app.xml><?xml version="1.0" encoding="utf-8"?>
<Properties xmlns="http://schemas.openxmlformats.org/officeDocument/2006/extended-properties" xmlns:vt="http://schemas.openxmlformats.org/officeDocument/2006/docPropsVTypes">
  <Template>HUST_theme</Template>
  <TotalTime>9987</TotalTime>
  <Words>4880</Words>
  <Application>Microsoft Office PowerPoint</Application>
  <PresentationFormat>On-screen Show (4:3)</PresentationFormat>
  <Paragraphs>616</Paragraphs>
  <Slides>58</Slides>
  <Notes>11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58</vt:i4>
      </vt:variant>
    </vt:vector>
  </HeadingPairs>
  <TitlesOfParts>
    <vt:vector size="68" baseType="lpstr">
      <vt:lpstr>Arial Unicode MS</vt:lpstr>
      <vt:lpstr>Aptos</vt:lpstr>
      <vt:lpstr>Arial</vt:lpstr>
      <vt:lpstr>Book Antiqua</vt:lpstr>
      <vt:lpstr>Calibri</vt:lpstr>
      <vt:lpstr>Cambria Math</vt:lpstr>
      <vt:lpstr>Gill Sans MT</vt:lpstr>
      <vt:lpstr>Lato</vt:lpstr>
      <vt:lpstr>Wingdings</vt:lpstr>
      <vt:lpstr>HUST_theme</vt:lpstr>
      <vt:lpstr>Bài 4. Quản lý và phân phối khóa</vt:lpstr>
      <vt:lpstr>Nội dung</vt:lpstr>
      <vt:lpstr>1. Giới thiệu chung về giao thức mật mã</vt:lpstr>
      <vt:lpstr>Giao thức mật mã là gì?</vt:lpstr>
      <vt:lpstr>Các đặc tính của giao thức mật mã</vt:lpstr>
      <vt:lpstr>Các yêu cầu của giao thức mật mã</vt:lpstr>
      <vt:lpstr>Giao thức có trọng tài(Trusted arbitrator)</vt:lpstr>
      <vt:lpstr>Giao thức có trọng tài – Ví dụ 1</vt:lpstr>
      <vt:lpstr>Giao thức có trọng tài – Ví dụ 2</vt:lpstr>
      <vt:lpstr>Giao thức sử dụng trọng tài</vt:lpstr>
      <vt:lpstr>Giao thức có người phân xử(Adjudicated Protocols)</vt:lpstr>
      <vt:lpstr>Giao thức tự phân xử(Self-Enforcing Protocols)</vt:lpstr>
      <vt:lpstr>Các dạng tấn công vào giao thức mật mã</vt:lpstr>
      <vt:lpstr>2. Các giao thức phân phối khóa bí mật</vt:lpstr>
      <vt:lpstr>Hãy xem lại sơ đồ bảo mật sử dụng mật mã KĐX</vt:lpstr>
      <vt:lpstr>Giao thức phân phối khóa không tập trung</vt:lpstr>
      <vt:lpstr>Tấn công phát lại vào giao thức 1.1</vt:lpstr>
      <vt:lpstr>Giao thức phân phối khóa không tập trung – Giao thức 1.2</vt:lpstr>
      <vt:lpstr>Sơ đồ trao đổi khóa Diffie-Hellman</vt:lpstr>
      <vt:lpstr>Ví dụ</vt:lpstr>
      <vt:lpstr>Tấn công sơ đồ trao đổi khóa Diffie-Hellman</vt:lpstr>
      <vt:lpstr>Giao thức phân phối khóa tập trung</vt:lpstr>
      <vt:lpstr>Giao thức phân phối khóa tập trung-Giao thức 2.1</vt:lpstr>
      <vt:lpstr>Giao thức 2.2 (Needham-Schroeder)</vt:lpstr>
      <vt:lpstr>Giả định tấn công vào (4)</vt:lpstr>
      <vt:lpstr>Giao thức 2.3 (Denning)</vt:lpstr>
      <vt:lpstr>Giao thức 2.3 (Denning) – Kiểm tra T</vt:lpstr>
      <vt:lpstr>Giao thức 2.4 (Kehne)</vt:lpstr>
      <vt:lpstr>Giao thức 2.4 (Kehne) – Kiểm tra TB</vt:lpstr>
      <vt:lpstr>3. Các giao thức phân phối khóa công khai</vt:lpstr>
      <vt:lpstr>Hãy xem lại sơ đồ bảo mật sử dụng mật mã KCK</vt:lpstr>
      <vt:lpstr>Phân phối khóa không tập trung</vt:lpstr>
      <vt:lpstr>Phân phối khóa tập trung: Giao thức 4.1</vt:lpstr>
      <vt:lpstr>Giao thức 4.1</vt:lpstr>
      <vt:lpstr>Giao thức 4.2</vt:lpstr>
      <vt:lpstr>Giao thức 4.2</vt:lpstr>
      <vt:lpstr>Giao thức 4.3</vt:lpstr>
      <vt:lpstr>Giao thức 4.3 (tiếp)</vt:lpstr>
      <vt:lpstr>Giao thức 4.3 (tiếp)</vt:lpstr>
      <vt:lpstr>Hạ tầng khóa công khai PKI</vt:lpstr>
      <vt:lpstr>Các thành phần của PKI</vt:lpstr>
      <vt:lpstr>Chứng chỉ số X.509</vt:lpstr>
      <vt:lpstr>Chứng chỉ số X.509</vt:lpstr>
      <vt:lpstr>Chứng chỉ số X.509(tiếp)</vt:lpstr>
      <vt:lpstr>Xác thực chứng chỉ số</vt:lpstr>
      <vt:lpstr>Thu hồi chứng chỉ số</vt:lpstr>
      <vt:lpstr>CRLs</vt:lpstr>
      <vt:lpstr>OCSP</vt:lpstr>
      <vt:lpstr>Kiến trúc PKI</vt:lpstr>
      <vt:lpstr>Kiến trúc đơn CA</vt:lpstr>
      <vt:lpstr>Kiến trúc PKI phân cấp</vt:lpstr>
      <vt:lpstr>Chứng chỉ số trong kiến trúc PKI phân cấp</vt:lpstr>
      <vt:lpstr>Chuỗi xác thực</vt:lpstr>
      <vt:lpstr>Chuỗi xác thực</vt:lpstr>
      <vt:lpstr>Kết luận</vt:lpstr>
      <vt:lpstr>Một số lưu ý</vt:lpstr>
      <vt:lpstr>Một số lưu ý</vt:lpstr>
      <vt:lpstr>MS Point-to-Point Encryption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Chương 1. Tổng quan về an toàn an ninh mạng</dc:title>
  <dc:creator>TungBT</dc:creator>
  <cp:lastModifiedBy>Bùi Trọng Tùng</cp:lastModifiedBy>
  <cp:revision>1330</cp:revision>
  <cp:lastPrinted>2021-09-13T03:28:11Z</cp:lastPrinted>
  <dcterms:created xsi:type="dcterms:W3CDTF">2006-08-16T00:00:00Z</dcterms:created>
  <dcterms:modified xsi:type="dcterms:W3CDTF">2024-11-29T13:24:27Z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0x01010044C3CAAB23BA2B44AF89E56FA7008F5F</vt:lpwstr>
  </property>
</Properties>
</file>