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4"/>
  </p:notesMasterIdLst>
  <p:handoutMasterIdLst>
    <p:handoutMasterId r:id="rId45"/>
  </p:handoutMasterIdLst>
  <p:sldIdLst>
    <p:sldId id="256" r:id="rId2"/>
    <p:sldId id="257" r:id="rId3"/>
    <p:sldId id="282" r:id="rId4"/>
    <p:sldId id="260" r:id="rId5"/>
    <p:sldId id="297" r:id="rId6"/>
    <p:sldId id="261" r:id="rId7"/>
    <p:sldId id="290" r:id="rId8"/>
    <p:sldId id="262" r:id="rId9"/>
    <p:sldId id="263" r:id="rId10"/>
    <p:sldId id="264" r:id="rId11"/>
    <p:sldId id="265" r:id="rId12"/>
    <p:sldId id="266" r:id="rId13"/>
    <p:sldId id="298" r:id="rId14"/>
    <p:sldId id="283" r:id="rId15"/>
    <p:sldId id="267" r:id="rId16"/>
    <p:sldId id="272" r:id="rId17"/>
    <p:sldId id="273" r:id="rId18"/>
    <p:sldId id="274" r:id="rId19"/>
    <p:sldId id="268" r:id="rId20"/>
    <p:sldId id="299" r:id="rId21"/>
    <p:sldId id="301" r:id="rId22"/>
    <p:sldId id="302" r:id="rId23"/>
    <p:sldId id="310" r:id="rId24"/>
    <p:sldId id="303" r:id="rId25"/>
    <p:sldId id="277" r:id="rId26"/>
    <p:sldId id="278" r:id="rId27"/>
    <p:sldId id="281" r:id="rId28"/>
    <p:sldId id="279" r:id="rId29"/>
    <p:sldId id="280" r:id="rId30"/>
    <p:sldId id="285" r:id="rId31"/>
    <p:sldId id="286" r:id="rId32"/>
    <p:sldId id="284" r:id="rId33"/>
    <p:sldId id="287" r:id="rId34"/>
    <p:sldId id="311" r:id="rId35"/>
    <p:sldId id="291" r:id="rId36"/>
    <p:sldId id="294" r:id="rId37"/>
    <p:sldId id="288" r:id="rId38"/>
    <p:sldId id="289" r:id="rId39"/>
    <p:sldId id="305" r:id="rId40"/>
    <p:sldId id="295" r:id="rId41"/>
    <p:sldId id="296" r:id="rId42"/>
    <p:sldId id="306" r:id="rId43"/>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D0FF"/>
    <a:srgbClr val="000000"/>
    <a:srgbClr val="F60000"/>
    <a:srgbClr val="F6BF82"/>
    <a:srgbClr val="FF7575"/>
    <a:srgbClr val="FFCC29"/>
    <a:srgbClr val="F7C793"/>
    <a:srgbClr val="FFD54F"/>
    <a:srgbClr val="EE8512"/>
    <a:srgbClr val="FFD2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576" autoAdjust="0"/>
  </p:normalViewPr>
  <p:slideViewPr>
    <p:cSldViewPr>
      <p:cViewPr varScale="1">
        <p:scale>
          <a:sx n="68" d="100"/>
          <a:sy n="68" d="100"/>
        </p:scale>
        <p:origin x="1810"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1"/>
          </a:xfrm>
          <a:prstGeom prst="rect">
            <a:avLst/>
          </a:prstGeom>
        </p:spPr>
        <p:txBody>
          <a:bodyPr vert="horz" lIns="99057" tIns="49528" rIns="99057" bIns="49528" rtlCol="0"/>
          <a:lstStyle>
            <a:lvl1pPr algn="l">
              <a:defRPr sz="1300"/>
            </a:lvl1pPr>
          </a:lstStyle>
          <a:p>
            <a:endParaRPr lang="en-GB"/>
          </a:p>
        </p:txBody>
      </p:sp>
      <p:sp>
        <p:nvSpPr>
          <p:cNvPr id="3" name="Date Placeholder 2"/>
          <p:cNvSpPr>
            <a:spLocks noGrp="1"/>
          </p:cNvSpPr>
          <p:nvPr>
            <p:ph type="dt" sz="quarter" idx="1"/>
          </p:nvPr>
        </p:nvSpPr>
        <p:spPr>
          <a:xfrm>
            <a:off x="4143588" y="0"/>
            <a:ext cx="3169920" cy="480061"/>
          </a:xfrm>
          <a:prstGeom prst="rect">
            <a:avLst/>
          </a:prstGeom>
        </p:spPr>
        <p:txBody>
          <a:bodyPr vert="horz" lIns="99057" tIns="49528" rIns="99057" bIns="49528" rtlCol="0"/>
          <a:lstStyle>
            <a:lvl1pPr algn="r">
              <a:defRPr sz="1300"/>
            </a:lvl1pPr>
          </a:lstStyle>
          <a:p>
            <a:endParaRPr lang="en-GB"/>
          </a:p>
        </p:txBody>
      </p:sp>
      <p:sp>
        <p:nvSpPr>
          <p:cNvPr id="4" name="Footer Placeholder 3"/>
          <p:cNvSpPr>
            <a:spLocks noGrp="1"/>
          </p:cNvSpPr>
          <p:nvPr>
            <p:ph type="ftr" sz="quarter" idx="2"/>
          </p:nvPr>
        </p:nvSpPr>
        <p:spPr>
          <a:xfrm>
            <a:off x="1" y="9119474"/>
            <a:ext cx="3169920" cy="480061"/>
          </a:xfrm>
          <a:prstGeom prst="rect">
            <a:avLst/>
          </a:prstGeom>
        </p:spPr>
        <p:txBody>
          <a:bodyPr vert="horz" lIns="99057" tIns="49528" rIns="99057" bIns="49528" rtlCol="0" anchor="b"/>
          <a:lstStyle>
            <a:lvl1pPr algn="l">
              <a:defRPr sz="1300"/>
            </a:lvl1pPr>
          </a:lstStyle>
          <a:p>
            <a:endParaRPr lang="en-GB"/>
          </a:p>
        </p:txBody>
      </p:sp>
      <p:sp>
        <p:nvSpPr>
          <p:cNvPr id="5" name="Slide Number Placeholder 4"/>
          <p:cNvSpPr>
            <a:spLocks noGrp="1"/>
          </p:cNvSpPr>
          <p:nvPr>
            <p:ph type="sldNum" sz="quarter" idx="3"/>
          </p:nvPr>
        </p:nvSpPr>
        <p:spPr>
          <a:xfrm>
            <a:off x="4143588" y="9119474"/>
            <a:ext cx="3169920" cy="480061"/>
          </a:xfrm>
          <a:prstGeom prst="rect">
            <a:avLst/>
          </a:prstGeom>
        </p:spPr>
        <p:txBody>
          <a:bodyPr vert="horz" lIns="99057" tIns="49528" rIns="99057" bIns="49528" rtlCol="0" anchor="b"/>
          <a:lstStyle>
            <a:lvl1pPr algn="r">
              <a:defRPr sz="1300"/>
            </a:lvl1pPr>
          </a:lstStyle>
          <a:p>
            <a:fld id="{938AC179-C1BA-4A61-B3F2-155DEC75A87E}" type="slidenum">
              <a:rPr lang="en-GB" smtClean="0"/>
              <a:t>‹#›</a:t>
            </a:fld>
            <a:endParaRPr lang="en-GB"/>
          </a:p>
        </p:txBody>
      </p:sp>
    </p:spTree>
    <p:extLst>
      <p:ext uri="{BB962C8B-B14F-4D97-AF65-F5344CB8AC3E}">
        <p14:creationId xmlns:p14="http://schemas.microsoft.com/office/powerpoint/2010/main" val="325133016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1"/>
          </a:xfrm>
          <a:prstGeom prst="rect">
            <a:avLst/>
          </a:prstGeom>
        </p:spPr>
        <p:txBody>
          <a:bodyPr vert="horz" lIns="99057" tIns="49528" rIns="99057" bIns="49528" rtlCol="0"/>
          <a:lstStyle>
            <a:lvl1pPr algn="l">
              <a:defRPr sz="1300"/>
            </a:lvl1pPr>
          </a:lstStyle>
          <a:p>
            <a:endParaRPr lang="en-GB"/>
          </a:p>
        </p:txBody>
      </p:sp>
      <p:sp>
        <p:nvSpPr>
          <p:cNvPr id="3" name="Date Placeholder 2"/>
          <p:cNvSpPr>
            <a:spLocks noGrp="1"/>
          </p:cNvSpPr>
          <p:nvPr>
            <p:ph type="dt" idx="1"/>
          </p:nvPr>
        </p:nvSpPr>
        <p:spPr>
          <a:xfrm>
            <a:off x="4143588" y="0"/>
            <a:ext cx="3169920" cy="480061"/>
          </a:xfrm>
          <a:prstGeom prst="rect">
            <a:avLst/>
          </a:prstGeom>
        </p:spPr>
        <p:txBody>
          <a:bodyPr vert="horz" lIns="99057" tIns="49528" rIns="99057" bIns="49528" rtlCol="0"/>
          <a:lstStyle>
            <a:lvl1pPr algn="r">
              <a:defRPr sz="1300"/>
            </a:lvl1pPr>
          </a:lstStyle>
          <a:p>
            <a:endParaRPr lang="en-GB"/>
          </a:p>
        </p:txBody>
      </p:sp>
      <p:sp>
        <p:nvSpPr>
          <p:cNvPr id="4" name="Slide Image Placeholder 3"/>
          <p:cNvSpPr>
            <a:spLocks noGrp="1" noRot="1" noChangeAspect="1"/>
          </p:cNvSpPr>
          <p:nvPr>
            <p:ph type="sldImg" idx="2"/>
          </p:nvPr>
        </p:nvSpPr>
        <p:spPr>
          <a:xfrm>
            <a:off x="1255713" y="719138"/>
            <a:ext cx="4803775" cy="3603625"/>
          </a:xfrm>
          <a:prstGeom prst="rect">
            <a:avLst/>
          </a:prstGeom>
          <a:noFill/>
          <a:ln w="12700">
            <a:solidFill>
              <a:prstClr val="black"/>
            </a:solidFill>
          </a:ln>
        </p:spPr>
        <p:txBody>
          <a:bodyPr vert="horz" lIns="99057" tIns="49528" rIns="99057" bIns="49528" rtlCol="0" anchor="ctr"/>
          <a:lstStyle/>
          <a:p>
            <a:endParaRPr lang="en-GB"/>
          </a:p>
        </p:txBody>
      </p:sp>
      <p:sp>
        <p:nvSpPr>
          <p:cNvPr id="5" name="Notes Placeholder 4"/>
          <p:cNvSpPr>
            <a:spLocks noGrp="1"/>
          </p:cNvSpPr>
          <p:nvPr>
            <p:ph type="body" sz="quarter" idx="3"/>
          </p:nvPr>
        </p:nvSpPr>
        <p:spPr>
          <a:xfrm>
            <a:off x="731521" y="4560570"/>
            <a:ext cx="5852160" cy="4320541"/>
          </a:xfrm>
          <a:prstGeom prst="rect">
            <a:avLst/>
          </a:prstGeom>
        </p:spPr>
        <p:txBody>
          <a:bodyPr vert="horz" lIns="99057" tIns="49528" rIns="99057" bIns="4952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119474"/>
            <a:ext cx="3169920" cy="480061"/>
          </a:xfrm>
          <a:prstGeom prst="rect">
            <a:avLst/>
          </a:prstGeom>
        </p:spPr>
        <p:txBody>
          <a:bodyPr vert="horz" lIns="99057" tIns="49528" rIns="99057" bIns="49528" rtlCol="0" anchor="b"/>
          <a:lstStyle>
            <a:lvl1pPr algn="l">
              <a:defRPr sz="1300"/>
            </a:lvl1pPr>
          </a:lstStyle>
          <a:p>
            <a:endParaRPr lang="en-GB"/>
          </a:p>
        </p:txBody>
      </p:sp>
      <p:sp>
        <p:nvSpPr>
          <p:cNvPr id="7" name="Slide Number Placeholder 6"/>
          <p:cNvSpPr>
            <a:spLocks noGrp="1"/>
          </p:cNvSpPr>
          <p:nvPr>
            <p:ph type="sldNum" sz="quarter" idx="5"/>
          </p:nvPr>
        </p:nvSpPr>
        <p:spPr>
          <a:xfrm>
            <a:off x="4143588" y="9119474"/>
            <a:ext cx="3169920" cy="480061"/>
          </a:xfrm>
          <a:prstGeom prst="rect">
            <a:avLst/>
          </a:prstGeom>
        </p:spPr>
        <p:txBody>
          <a:bodyPr vert="horz" lIns="99057" tIns="49528" rIns="99057" bIns="49528" rtlCol="0" anchor="b"/>
          <a:lstStyle>
            <a:lvl1pPr algn="r">
              <a:defRPr sz="1300"/>
            </a:lvl1pPr>
          </a:lstStyle>
          <a:p>
            <a:fld id="{5B3C3A60-6FB8-4956-A90F-2277D2577F5C}" type="slidenum">
              <a:rPr lang="en-GB" smtClean="0"/>
              <a:t>‹#›</a:t>
            </a:fld>
            <a:endParaRPr lang="en-GB"/>
          </a:p>
        </p:txBody>
      </p:sp>
    </p:spTree>
    <p:extLst>
      <p:ext uri="{BB962C8B-B14F-4D97-AF65-F5344CB8AC3E}">
        <p14:creationId xmlns:p14="http://schemas.microsoft.com/office/powerpoint/2010/main" val="407238012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Ví dụ: Acces token khi truy cập Web</a:t>
            </a:r>
          </a:p>
        </p:txBody>
      </p:sp>
      <p:sp>
        <p:nvSpPr>
          <p:cNvPr id="4" name="Date Placeholder 3"/>
          <p:cNvSpPr>
            <a:spLocks noGrp="1"/>
          </p:cNvSpPr>
          <p:nvPr>
            <p:ph type="dt" idx="1"/>
          </p:nvPr>
        </p:nvSpPr>
        <p:spPr/>
        <p:txBody>
          <a:bodyPr/>
          <a:lstStyle/>
          <a:p>
            <a:endParaRPr lang="en-GB"/>
          </a:p>
        </p:txBody>
      </p:sp>
      <p:sp>
        <p:nvSpPr>
          <p:cNvPr id="5" name="Slide Number Placeholder 4"/>
          <p:cNvSpPr>
            <a:spLocks noGrp="1"/>
          </p:cNvSpPr>
          <p:nvPr>
            <p:ph type="sldNum" sz="quarter" idx="5"/>
          </p:nvPr>
        </p:nvSpPr>
        <p:spPr/>
        <p:txBody>
          <a:bodyPr/>
          <a:lstStyle/>
          <a:p>
            <a:fld id="{5B3C3A60-6FB8-4956-A90F-2277D2577F5C}" type="slidenum">
              <a:rPr lang="en-GB" smtClean="0"/>
              <a:t>13</a:t>
            </a:fld>
            <a:endParaRPr lang="en-GB"/>
          </a:p>
        </p:txBody>
      </p:sp>
    </p:spTree>
    <p:extLst>
      <p:ext uri="{BB962C8B-B14F-4D97-AF65-F5344CB8AC3E}">
        <p14:creationId xmlns:p14="http://schemas.microsoft.com/office/powerpoint/2010/main" val="7738714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03443"/>
            <a:ext cx="7772400" cy="1216550"/>
          </a:xfrm>
        </p:spPr>
        <p:txBody>
          <a:bodyPr anchor="b"/>
          <a:lstStyle>
            <a:lvl1pPr algn="ctr">
              <a:defRPr sz="6000">
                <a:solidFill>
                  <a:srgbClr val="002060"/>
                </a:solidFill>
              </a:defRPr>
            </a:lvl1pPr>
          </a:lstStyle>
          <a:p>
            <a:r>
              <a:rPr lang="en-US"/>
              <a:t>Click to edit Master title style</a:t>
            </a:r>
            <a:endParaRPr lang="en-US" dirty="0"/>
          </a:p>
        </p:txBody>
      </p:sp>
      <p:sp>
        <p:nvSpPr>
          <p:cNvPr id="3" name="Subtitle 2"/>
          <p:cNvSpPr>
            <a:spLocks noGrp="1"/>
          </p:cNvSpPr>
          <p:nvPr>
            <p:ph type="subTitle" idx="1"/>
          </p:nvPr>
        </p:nvSpPr>
        <p:spPr>
          <a:xfrm>
            <a:off x="1143000" y="4341412"/>
            <a:ext cx="6858000" cy="916388"/>
          </a:xfrm>
        </p:spPr>
        <p:txBody>
          <a:bodyPr/>
          <a:lstStyle>
            <a:lvl1pPr marL="0" indent="0" algn="ctr">
              <a:buNone/>
              <a:defRPr sz="2400">
                <a:solidFill>
                  <a:srgbClr val="00206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62D127-7DB1-4EC3-8454-302E49EF21E5}" type="datetime1">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98200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1562"/>
            <a:ext cx="8058150" cy="560821"/>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081379"/>
            <a:ext cx="8058150" cy="50955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4A9BF7-9B6B-4A00-AB72-E89BA0CF982B}" type="datetime1">
              <a:rPr lang="en-US" smtClean="0"/>
              <a:t>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26768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208598"/>
            <a:ext cx="3886200" cy="49683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208598"/>
            <a:ext cx="3886200" cy="49683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D838FA-3342-4178-BDDD-6F27FE6B3431}" type="datetime1">
              <a:rPr lang="en-US" smtClean="0"/>
              <a:t>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00735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66D92-000C-E8F7-BE74-82AC054850E6}"/>
              </a:ext>
            </a:extLst>
          </p:cNvPr>
          <p:cNvSpPr>
            <a:spLocks noGrp="1"/>
          </p:cNvSpPr>
          <p:nvPr>
            <p:ph type="title"/>
          </p:nvPr>
        </p:nvSpPr>
        <p:spPr>
          <a:xfrm>
            <a:off x="3657600" y="71562"/>
            <a:ext cx="5263762" cy="560821"/>
          </a:xfrm>
        </p:spPr>
        <p:txBody>
          <a:bodyPr/>
          <a:lstStyle>
            <a:lvl1pPr>
              <a:defRPr>
                <a:solidFill>
                  <a:srgbClr val="002060"/>
                </a:solidFill>
              </a:defRPr>
            </a:lvl1pPr>
          </a:lstStyle>
          <a:p>
            <a:r>
              <a:rPr lang="en-US"/>
              <a:t>Click to edit Master title style</a:t>
            </a:r>
            <a:endParaRPr lang="en-GB"/>
          </a:p>
        </p:txBody>
      </p:sp>
      <p:sp>
        <p:nvSpPr>
          <p:cNvPr id="3" name="Date Placeholder 2">
            <a:extLst>
              <a:ext uri="{FF2B5EF4-FFF2-40B4-BE49-F238E27FC236}">
                <a16:creationId xmlns:a16="http://schemas.microsoft.com/office/drawing/2014/main" id="{D25707D1-9D9E-35E8-FDCF-3E3AD0BE43F9}"/>
              </a:ext>
            </a:extLst>
          </p:cNvPr>
          <p:cNvSpPr>
            <a:spLocks noGrp="1"/>
          </p:cNvSpPr>
          <p:nvPr>
            <p:ph type="dt" sz="half" idx="10"/>
          </p:nvPr>
        </p:nvSpPr>
        <p:spPr/>
        <p:txBody>
          <a:bodyPr/>
          <a:lstStyle/>
          <a:p>
            <a:fld id="{30634F7F-1BA2-4ACC-B9B3-8B3DEBB4A009}" type="datetime1">
              <a:rPr lang="en-US" smtClean="0"/>
              <a:t>2/15/2024</a:t>
            </a:fld>
            <a:endParaRPr lang="en-US"/>
          </a:p>
        </p:txBody>
      </p:sp>
      <p:sp>
        <p:nvSpPr>
          <p:cNvPr id="4" name="Footer Placeholder 3">
            <a:extLst>
              <a:ext uri="{FF2B5EF4-FFF2-40B4-BE49-F238E27FC236}">
                <a16:creationId xmlns:a16="http://schemas.microsoft.com/office/drawing/2014/main" id="{C4062CF8-B466-B12F-F6C6-02116B10AF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3D4B51-3577-807F-958D-E6DDE7B12FCE}"/>
              </a:ext>
            </a:extLst>
          </p:cNvPr>
          <p:cNvSpPr>
            <a:spLocks noGrp="1"/>
          </p:cNvSpPr>
          <p:nvPr>
            <p:ph type="sldNum" sz="quarter" idx="12"/>
          </p:nvPr>
        </p:nvSpPr>
        <p:spPr/>
        <p:txBody>
          <a:bodyPr/>
          <a:lstStyle/>
          <a:p>
            <a:fld id="{B6F15528-21DE-4FAA-801E-634DDDAF4B2B}" type="slidenum">
              <a:rPr lang="en-US" smtClean="0"/>
              <a:pPr/>
              <a:t>‹#›</a:t>
            </a:fld>
            <a:endParaRPr lang="en-US"/>
          </a:p>
        </p:txBody>
      </p:sp>
      <p:sp>
        <p:nvSpPr>
          <p:cNvPr id="7" name="Content Placeholder 2">
            <a:extLst>
              <a:ext uri="{FF2B5EF4-FFF2-40B4-BE49-F238E27FC236}">
                <a16:creationId xmlns:a16="http://schemas.microsoft.com/office/drawing/2014/main" id="{E5204753-D591-A5FB-03B1-FE0CF1990DA8}"/>
              </a:ext>
            </a:extLst>
          </p:cNvPr>
          <p:cNvSpPr>
            <a:spLocks noGrp="1"/>
          </p:cNvSpPr>
          <p:nvPr>
            <p:ph idx="1"/>
          </p:nvPr>
        </p:nvSpPr>
        <p:spPr>
          <a:xfrm>
            <a:off x="3657600" y="1081379"/>
            <a:ext cx="4857750" cy="50955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4284192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666428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2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9830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5B8DD78-B698-16E9-DC12-508FF0697A49}"/>
              </a:ext>
            </a:extLst>
          </p:cNvPr>
          <p:cNvSpPr/>
          <p:nvPr/>
        </p:nvSpPr>
        <p:spPr>
          <a:xfrm>
            <a:off x="0" y="9852"/>
            <a:ext cx="9144000" cy="622530"/>
          </a:xfrm>
          <a:prstGeom prst="rect">
            <a:avLst/>
          </a:prstGeom>
          <a:solidFill>
            <a:srgbClr val="00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28650" y="71562"/>
            <a:ext cx="7886700" cy="5608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081379"/>
            <a:ext cx="7886700" cy="50955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491520"/>
            <a:ext cx="2057400" cy="365125"/>
          </a:xfrm>
          <a:prstGeom prst="rect">
            <a:avLst/>
          </a:prstGeom>
        </p:spPr>
        <p:txBody>
          <a:bodyPr vert="horz" lIns="91440" tIns="45720" rIns="91440" bIns="45720" rtlCol="0" anchor="ctr"/>
          <a:lstStyle>
            <a:lvl1pPr algn="l">
              <a:defRPr sz="1200">
                <a:solidFill>
                  <a:schemeClr val="tx1">
                    <a:tint val="75000"/>
                  </a:schemeClr>
                </a:solidFill>
                <a:latin typeface="Lato" panose="020F0502020204030203" pitchFamily="34" charset="0"/>
                <a:ea typeface="Lato" panose="020F0502020204030203" pitchFamily="34" charset="0"/>
                <a:cs typeface="Lato" panose="020F0502020204030203" pitchFamily="34" charset="0"/>
              </a:defRPr>
            </a:lvl1pPr>
          </a:lstStyle>
          <a:p>
            <a:fld id="{30634F7F-1BA2-4ACC-B9B3-8B3DEBB4A009}" type="datetime1">
              <a:rPr lang="en-US" smtClean="0"/>
              <a:t>2/15/2024</a:t>
            </a:fld>
            <a:endParaRPr lang="en-US"/>
          </a:p>
        </p:txBody>
      </p:sp>
      <p:sp>
        <p:nvSpPr>
          <p:cNvPr id="5" name="Footer Placeholder 4"/>
          <p:cNvSpPr>
            <a:spLocks noGrp="1"/>
          </p:cNvSpPr>
          <p:nvPr>
            <p:ph type="ftr" sz="quarter" idx="3"/>
          </p:nvPr>
        </p:nvSpPr>
        <p:spPr>
          <a:xfrm>
            <a:off x="3028950" y="649947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p:cNvSpPr>
            <a:spLocks noGrp="1"/>
          </p:cNvSpPr>
          <p:nvPr>
            <p:ph type="sldNum" sz="quarter" idx="4"/>
          </p:nvPr>
        </p:nvSpPr>
        <p:spPr>
          <a:xfrm>
            <a:off x="6457950" y="6491518"/>
            <a:ext cx="2057400" cy="365125"/>
          </a:xfrm>
          <a:prstGeom prst="rect">
            <a:avLst/>
          </a:prstGeom>
        </p:spPr>
        <p:txBody>
          <a:bodyPr vert="horz" lIns="91440" tIns="45720" rIns="91440" bIns="45720" rtlCol="0" anchor="ctr"/>
          <a:lstStyle>
            <a:lvl1pPr algn="r">
              <a:defRPr sz="1200" b="1">
                <a:solidFill>
                  <a:srgbClr val="002060"/>
                </a:solidFill>
                <a:latin typeface="Lato" panose="020F0502020204030203" pitchFamily="34" charset="0"/>
                <a:ea typeface="Lato" panose="020F0502020204030203" pitchFamily="34" charset="0"/>
                <a:cs typeface="Lato" panose="020F0502020204030203" pitchFamily="34" charset="0"/>
              </a:defRPr>
            </a:lvl1pPr>
          </a:lstStyle>
          <a:p>
            <a:fld id="{B6F15528-21DE-4FAA-801E-634DDDAF4B2B}" type="slidenum">
              <a:rPr lang="en-US" smtClean="0"/>
              <a:pPr/>
              <a:t>‹#›</a:t>
            </a:fld>
            <a:endParaRPr lang="en-US"/>
          </a:p>
        </p:txBody>
      </p:sp>
      <p:cxnSp>
        <p:nvCxnSpPr>
          <p:cNvPr id="8" name="Straight Connector 7">
            <a:extLst>
              <a:ext uri="{FF2B5EF4-FFF2-40B4-BE49-F238E27FC236}">
                <a16:creationId xmlns:a16="http://schemas.microsoft.com/office/drawing/2014/main" id="{5F1CF223-1BB8-ABED-B352-F11BFF182212}"/>
              </a:ext>
            </a:extLst>
          </p:cNvPr>
          <p:cNvCxnSpPr>
            <a:cxnSpLocks/>
          </p:cNvCxnSpPr>
          <p:nvPr/>
        </p:nvCxnSpPr>
        <p:spPr>
          <a:xfrm>
            <a:off x="-9525" y="784186"/>
            <a:ext cx="9148759" cy="0"/>
          </a:xfrm>
          <a:prstGeom prst="line">
            <a:avLst/>
          </a:prstGeom>
          <a:ln w="44450">
            <a:solidFill>
              <a:srgbClr val="C0203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72B8C83-0055-42B7-ED25-569DD3267D1A}"/>
              </a:ext>
            </a:extLst>
          </p:cNvPr>
          <p:cNvCxnSpPr>
            <a:cxnSpLocks/>
          </p:cNvCxnSpPr>
          <p:nvPr/>
        </p:nvCxnSpPr>
        <p:spPr>
          <a:xfrm flipV="1">
            <a:off x="3359150" y="6438092"/>
            <a:ext cx="5549773" cy="765"/>
          </a:xfrm>
          <a:prstGeom prst="line">
            <a:avLst/>
          </a:prstGeom>
          <a:ln w="19050">
            <a:solidFill>
              <a:srgbClr val="C02034"/>
            </a:solidFill>
          </a:ln>
        </p:spPr>
        <p:style>
          <a:lnRef idx="1">
            <a:schemeClr val="accent1"/>
          </a:lnRef>
          <a:fillRef idx="0">
            <a:schemeClr val="accent1"/>
          </a:fillRef>
          <a:effectRef idx="0">
            <a:schemeClr val="accent1"/>
          </a:effectRef>
          <a:fontRef idx="minor">
            <a:schemeClr val="tx1"/>
          </a:fontRef>
        </p:style>
      </p:cxnSp>
      <p:pic>
        <p:nvPicPr>
          <p:cNvPr id="13" name="Picture 12" descr="A black and blue screen&#10;&#10;Description automatically generated">
            <a:extLst>
              <a:ext uri="{FF2B5EF4-FFF2-40B4-BE49-F238E27FC236}">
                <a16:creationId xmlns:a16="http://schemas.microsoft.com/office/drawing/2014/main" id="{B7234041-91F2-C943-27AB-0D5BBE92732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61396273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Lst>
  <p:hf hdr="0" ftr="0" dt="0"/>
  <p:txStyles>
    <p:titleStyle>
      <a:lvl1pPr algn="l" defTabSz="914400" rtl="0" eaLnBrk="1" latinLnBrk="0" hangingPunct="1">
        <a:lnSpc>
          <a:spcPct val="90000"/>
        </a:lnSpc>
        <a:spcBef>
          <a:spcPct val="0"/>
        </a:spcBef>
        <a:buNone/>
        <a:defRPr sz="3200" b="1" kern="1200">
          <a:solidFill>
            <a:schemeClr val="bg1"/>
          </a:solidFill>
          <a:latin typeface="Lato" panose="020F0502020204030203" pitchFamily="34" charset="0"/>
          <a:ea typeface="Lato" panose="020F0502020204030203" pitchFamily="34" charset="0"/>
          <a:cs typeface="Lato" panose="020F050202020403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8077200" cy="1927225"/>
          </a:xfrm>
        </p:spPr>
        <p:txBody>
          <a:bodyPr/>
          <a:lstStyle/>
          <a:p>
            <a:pPr algn="l">
              <a:lnSpc>
                <a:spcPct val="100000"/>
              </a:lnSpc>
            </a:pPr>
            <a:r>
              <a:rPr lang="en-GB" sz="3600" err="1"/>
              <a:t>Bài</a:t>
            </a:r>
            <a:r>
              <a:rPr lang="en-GB" sz="3600"/>
              <a:t> 6.</a:t>
            </a:r>
            <a:br>
              <a:rPr lang="en-GB" sz="4000"/>
            </a:br>
            <a:r>
              <a:rPr lang="en-GB" sz="4400"/>
              <a:t>P</a:t>
            </a:r>
            <a:r>
              <a:rPr lang="vi-VN" sz="4400"/>
              <a:t>hân quyền</a:t>
            </a:r>
            <a:r>
              <a:rPr lang="en-GB" sz="4400"/>
              <a:t> truy cập</a:t>
            </a:r>
            <a:endParaRPr lang="en-GB" sz="400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6" name="Subtitle 5">
            <a:extLst>
              <a:ext uri="{FF2B5EF4-FFF2-40B4-BE49-F238E27FC236}">
                <a16:creationId xmlns:a16="http://schemas.microsoft.com/office/drawing/2014/main" id="{15569CE9-15E1-BDA9-FF4E-74AA47478F87}"/>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721029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 trận điều khiển truy cập</a:t>
            </a:r>
          </a:p>
        </p:txBody>
      </p:sp>
      <p:sp>
        <p:nvSpPr>
          <p:cNvPr id="3" name="Content Placeholder 2"/>
          <p:cNvSpPr>
            <a:spLocks noGrp="1"/>
          </p:cNvSpPr>
          <p:nvPr>
            <p:ph idx="1"/>
          </p:nvPr>
        </p:nvSpPr>
        <p:spPr/>
        <p:txBody>
          <a:bodyPr>
            <a:normAutofit/>
          </a:bodyPr>
          <a:lstStyle/>
          <a:p>
            <a:r>
              <a:rPr lang="en-US" sz="2800"/>
              <a:t>Không thể cài đặt trực tiếp ACM với đầy đủ các thành phần:</a:t>
            </a:r>
          </a:p>
          <a:p>
            <a:pPr lvl="1"/>
            <a:r>
              <a:rPr lang="en-US" sz="2400"/>
              <a:t>Số lượng tài nguyên cần phải quản lý quá lớn </a:t>
            </a:r>
          </a:p>
          <a:p>
            <a:pPr lvl="1"/>
            <a:r>
              <a:rPr lang="en-US" sz="2400"/>
              <a:t>Kích thước ma trận tăng </a:t>
            </a:r>
            <a:r>
              <a:rPr lang="en-US" sz="2400">
                <a:sym typeface="Wingdings" panose="05000000000000000000" pitchFamily="2" charset="2"/>
              </a:rPr>
              <a:t> tăng bộ nhớ lưu trữ, thời gian tìm kiếm</a:t>
            </a:r>
          </a:p>
          <a:p>
            <a:r>
              <a:rPr lang="en-US" sz="2800"/>
              <a:t>Cài đặt gián tiếp ACM:</a:t>
            </a:r>
          </a:p>
          <a:p>
            <a:pPr lvl="1"/>
            <a:r>
              <a:rPr lang="en-US" sz="2400"/>
              <a:t>Phân rã theo cột: Danh sách điều khiển truy cập (Access Control List - ACL)</a:t>
            </a:r>
          </a:p>
          <a:p>
            <a:pPr lvl="1"/>
            <a:r>
              <a:rPr lang="en-US" sz="2400"/>
              <a:t>Phân rã theo dòng: Danh sách năng lực (Capability List - CL)</a:t>
            </a:r>
          </a:p>
          <a:p>
            <a:pPr lvl="1"/>
            <a:r>
              <a:rPr lang="en-US" sz="2400"/>
              <a:t>Các biểu diễn gián tiếp khác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533274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Danh sách điều khiển truy cập</a:t>
            </a:r>
          </a:p>
        </p:txBody>
      </p:sp>
      <p:sp>
        <p:nvSpPr>
          <p:cNvPr id="3" name="Content Placeholder 2"/>
          <p:cNvSpPr>
            <a:spLocks noGrp="1"/>
          </p:cNvSpPr>
          <p:nvPr>
            <p:ph idx="1"/>
          </p:nvPr>
        </p:nvSpPr>
        <p:spPr/>
        <p:txBody>
          <a:bodyPr>
            <a:normAutofit lnSpcReduction="10000"/>
          </a:bodyPr>
          <a:lstStyle/>
          <a:p>
            <a:r>
              <a:rPr lang="en-US"/>
              <a:t>Tiếp cận h</a:t>
            </a:r>
            <a:r>
              <a:rPr lang="vi-VN"/>
              <a:t>ư</a:t>
            </a:r>
            <a:r>
              <a:rPr lang="en-US"/>
              <a:t>ớng tài nguyên: mỗi tài nguyên có một ACL định nghĩa các chủ thể và quyền truy cập của mỗi chủ thể trên tài nguyên đó</a:t>
            </a:r>
          </a:p>
          <a:p>
            <a:r>
              <a:rPr lang="en-US"/>
              <a:t>Cần phải xác thực danh tính chủ thể</a:t>
            </a:r>
          </a:p>
          <a:p>
            <a:pPr marL="0" indent="0">
              <a:buNone/>
            </a:pPr>
            <a:r>
              <a:rPr lang="en-US">
                <a:sym typeface="Wingdings" panose="05000000000000000000" pitchFamily="2" charset="2"/>
              </a:rPr>
              <a:t> Chống giả mạo danh tính</a:t>
            </a:r>
            <a:endParaRPr lang="en-US"/>
          </a:p>
          <a:p>
            <a:r>
              <a:rPr lang="en-US"/>
              <a:t>Các vấn đề cần giải quyết:</a:t>
            </a:r>
          </a:p>
          <a:p>
            <a:pPr lvl="1"/>
            <a:r>
              <a:rPr lang="en-US"/>
              <a:t>Quyền cập nhật ACL</a:t>
            </a:r>
          </a:p>
          <a:p>
            <a:pPr lvl="1"/>
            <a:r>
              <a:rPr lang="en-US"/>
              <a:t>Loại cập nhật được phép</a:t>
            </a:r>
          </a:p>
          <a:p>
            <a:pPr lvl="1"/>
            <a:r>
              <a:rPr lang="en-US"/>
              <a:t>Các thủ tục rút phép</a:t>
            </a:r>
          </a:p>
          <a:p>
            <a:r>
              <a:rPr lang="en-US"/>
              <a:t>Các khái niệm hỗ trợ:</a:t>
            </a:r>
          </a:p>
          <a:p>
            <a:pPr lvl="1"/>
            <a:r>
              <a:rPr lang="en-US"/>
              <a:t>Người sở hữu(Owner)</a:t>
            </a:r>
          </a:p>
          <a:p>
            <a:pPr lvl="1"/>
            <a:r>
              <a:rPr lang="en-US"/>
              <a:t>Nhóm(Group)</a:t>
            </a:r>
          </a:p>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graphicFrame>
        <p:nvGraphicFramePr>
          <p:cNvPr id="5" name="Table 5">
            <a:extLst>
              <a:ext uri="{FF2B5EF4-FFF2-40B4-BE49-F238E27FC236}">
                <a16:creationId xmlns:a16="http://schemas.microsoft.com/office/drawing/2014/main" id="{DDB2C76C-8C3B-47DA-88A1-3A0C3BB67454}"/>
              </a:ext>
            </a:extLst>
          </p:cNvPr>
          <p:cNvGraphicFramePr>
            <a:graphicFrameLocks noGrp="1"/>
          </p:cNvGraphicFramePr>
          <p:nvPr>
            <p:extLst>
              <p:ext uri="{D42A27DB-BD31-4B8C-83A1-F6EECF244321}">
                <p14:modId xmlns:p14="http://schemas.microsoft.com/office/powerpoint/2010/main" val="2424413720"/>
              </p:ext>
            </p:extLst>
          </p:nvPr>
        </p:nvGraphicFramePr>
        <p:xfrm>
          <a:off x="5760720" y="3124200"/>
          <a:ext cx="2514600" cy="3169920"/>
        </p:xfrm>
        <a:graphic>
          <a:graphicData uri="http://schemas.openxmlformats.org/drawingml/2006/table">
            <a:tbl>
              <a:tblPr firstRow="1" bandRow="1">
                <a:tableStyleId>{5C22544A-7EE6-4342-B048-85BDC9FD1C3A}</a:tableStyleId>
              </a:tblPr>
              <a:tblGrid>
                <a:gridCol w="1257300">
                  <a:extLst>
                    <a:ext uri="{9D8B030D-6E8A-4147-A177-3AD203B41FA5}">
                      <a16:colId xmlns:a16="http://schemas.microsoft.com/office/drawing/2014/main" val="423564184"/>
                    </a:ext>
                  </a:extLst>
                </a:gridCol>
                <a:gridCol w="1257300">
                  <a:extLst>
                    <a:ext uri="{9D8B030D-6E8A-4147-A177-3AD203B41FA5}">
                      <a16:colId xmlns:a16="http://schemas.microsoft.com/office/drawing/2014/main" val="3823743006"/>
                    </a:ext>
                  </a:extLst>
                </a:gridCol>
              </a:tblGrid>
              <a:tr h="370840">
                <a:tc>
                  <a:txBody>
                    <a:bodyPr/>
                    <a:lstStyle/>
                    <a:p>
                      <a:endParaRPr lang="vi-VN" sz="2000"/>
                    </a:p>
                  </a:txBody>
                  <a:tcPr/>
                </a:tc>
                <a:tc>
                  <a:txBody>
                    <a:bodyPr/>
                    <a:lstStyle/>
                    <a:p>
                      <a:r>
                        <a:rPr lang="en-US" sz="2000"/>
                        <a:t>objectX</a:t>
                      </a:r>
                      <a:endParaRPr lang="vi-VN" sz="2000"/>
                    </a:p>
                  </a:txBody>
                  <a:tcPr/>
                </a:tc>
                <a:extLst>
                  <a:ext uri="{0D108BD9-81ED-4DB2-BD59-A6C34878D82A}">
                    <a16:rowId xmlns:a16="http://schemas.microsoft.com/office/drawing/2014/main" val="3366012711"/>
                  </a:ext>
                </a:extLst>
              </a:tr>
              <a:tr h="370840">
                <a:tc>
                  <a:txBody>
                    <a:bodyPr/>
                    <a:lstStyle/>
                    <a:p>
                      <a:r>
                        <a:rPr lang="en-US" sz="2000"/>
                        <a:t>s1</a:t>
                      </a:r>
                      <a:endParaRPr lang="vi-VN" sz="2000"/>
                    </a:p>
                  </a:txBody>
                  <a:tcPr/>
                </a:tc>
                <a:tc>
                  <a:txBody>
                    <a:bodyPr/>
                    <a:lstStyle/>
                    <a:p>
                      <a:r>
                        <a:rPr lang="en-US" sz="2000"/>
                        <a:t>r1,r2</a:t>
                      </a:r>
                      <a:endParaRPr lang="vi-VN" sz="2000"/>
                    </a:p>
                  </a:txBody>
                  <a:tcPr/>
                </a:tc>
                <a:extLst>
                  <a:ext uri="{0D108BD9-81ED-4DB2-BD59-A6C34878D82A}">
                    <a16:rowId xmlns:a16="http://schemas.microsoft.com/office/drawing/2014/main" val="2521651904"/>
                  </a:ext>
                </a:extLst>
              </a:tr>
              <a:tr h="370840">
                <a:tc>
                  <a:txBody>
                    <a:bodyPr/>
                    <a:lstStyle/>
                    <a:p>
                      <a:r>
                        <a:rPr lang="en-US" sz="2000"/>
                        <a:t>s2</a:t>
                      </a:r>
                      <a:endParaRPr lang="vi-VN" sz="2000"/>
                    </a:p>
                  </a:txBody>
                  <a:tcPr/>
                </a:tc>
                <a:tc>
                  <a:txBody>
                    <a:bodyPr/>
                    <a:lstStyle/>
                    <a:p>
                      <a:r>
                        <a:rPr lang="en-US" sz="2000"/>
                        <a:t>r3</a:t>
                      </a:r>
                      <a:endParaRPr lang="vi-VN" sz="2000"/>
                    </a:p>
                  </a:txBody>
                  <a:tcPr/>
                </a:tc>
                <a:extLst>
                  <a:ext uri="{0D108BD9-81ED-4DB2-BD59-A6C34878D82A}">
                    <a16:rowId xmlns:a16="http://schemas.microsoft.com/office/drawing/2014/main" val="925285582"/>
                  </a:ext>
                </a:extLst>
              </a:tr>
              <a:tr h="370840">
                <a:tc>
                  <a:txBody>
                    <a:bodyPr/>
                    <a:lstStyle/>
                    <a:p>
                      <a:r>
                        <a:rPr lang="en-US" sz="2000"/>
                        <a:t>..</a:t>
                      </a:r>
                      <a:endParaRPr lang="vi-VN" sz="2000"/>
                    </a:p>
                  </a:txBody>
                  <a:tcPr/>
                </a:tc>
                <a:tc>
                  <a:txBody>
                    <a:bodyPr/>
                    <a:lstStyle/>
                    <a:p>
                      <a:r>
                        <a:rPr lang="en-US" sz="2000"/>
                        <a:t>..</a:t>
                      </a:r>
                      <a:endParaRPr lang="vi-VN" sz="2000"/>
                    </a:p>
                  </a:txBody>
                  <a:tcPr/>
                </a:tc>
                <a:extLst>
                  <a:ext uri="{0D108BD9-81ED-4DB2-BD59-A6C34878D82A}">
                    <a16:rowId xmlns:a16="http://schemas.microsoft.com/office/drawing/2014/main" val="1620365375"/>
                  </a:ext>
                </a:extLst>
              </a:tr>
              <a:tr h="370840">
                <a:tc>
                  <a:txBody>
                    <a:bodyPr/>
                    <a:lstStyle/>
                    <a:p>
                      <a:r>
                        <a:rPr lang="en-US" sz="2000"/>
                        <a:t>..</a:t>
                      </a:r>
                      <a:endParaRPr lang="vi-VN" sz="2000"/>
                    </a:p>
                  </a:txBody>
                  <a:tcPr/>
                </a:tc>
                <a:tc>
                  <a:txBody>
                    <a:bodyPr/>
                    <a:lstStyle/>
                    <a:p>
                      <a:endParaRPr lang="vi-VN" sz="2000"/>
                    </a:p>
                  </a:txBody>
                  <a:tcPr/>
                </a:tc>
                <a:extLst>
                  <a:ext uri="{0D108BD9-81ED-4DB2-BD59-A6C34878D82A}">
                    <a16:rowId xmlns:a16="http://schemas.microsoft.com/office/drawing/2014/main" val="747792692"/>
                  </a:ext>
                </a:extLst>
              </a:tr>
              <a:tr h="370840">
                <a:tc>
                  <a:txBody>
                    <a:bodyPr/>
                    <a:lstStyle/>
                    <a:p>
                      <a:endParaRPr lang="vi-VN" sz="2000"/>
                    </a:p>
                  </a:txBody>
                  <a:tcPr/>
                </a:tc>
                <a:tc>
                  <a:txBody>
                    <a:bodyPr/>
                    <a:lstStyle/>
                    <a:p>
                      <a:endParaRPr lang="vi-VN" sz="2000"/>
                    </a:p>
                  </a:txBody>
                  <a:tcPr/>
                </a:tc>
                <a:extLst>
                  <a:ext uri="{0D108BD9-81ED-4DB2-BD59-A6C34878D82A}">
                    <a16:rowId xmlns:a16="http://schemas.microsoft.com/office/drawing/2014/main" val="3312090653"/>
                  </a:ext>
                </a:extLst>
              </a:tr>
              <a:tr h="370840">
                <a:tc>
                  <a:txBody>
                    <a:bodyPr/>
                    <a:lstStyle/>
                    <a:p>
                      <a:endParaRPr lang="vi-VN" sz="2000"/>
                    </a:p>
                  </a:txBody>
                  <a:tcPr/>
                </a:tc>
                <a:tc>
                  <a:txBody>
                    <a:bodyPr/>
                    <a:lstStyle/>
                    <a:p>
                      <a:endParaRPr lang="vi-VN" sz="2000"/>
                    </a:p>
                  </a:txBody>
                  <a:tcPr/>
                </a:tc>
                <a:extLst>
                  <a:ext uri="{0D108BD9-81ED-4DB2-BD59-A6C34878D82A}">
                    <a16:rowId xmlns:a16="http://schemas.microsoft.com/office/drawing/2014/main" val="64410383"/>
                  </a:ext>
                </a:extLst>
              </a:tr>
              <a:tr h="370840">
                <a:tc>
                  <a:txBody>
                    <a:bodyPr/>
                    <a:lstStyle/>
                    <a:p>
                      <a:r>
                        <a:rPr lang="en-US" sz="2000"/>
                        <a:t>Sn</a:t>
                      </a:r>
                      <a:endParaRPr lang="vi-VN" sz="2000"/>
                    </a:p>
                  </a:txBody>
                  <a:tcPr/>
                </a:tc>
                <a:tc>
                  <a:txBody>
                    <a:bodyPr/>
                    <a:lstStyle/>
                    <a:p>
                      <a:r>
                        <a:rPr lang="en-US" sz="2000"/>
                        <a:t>r1, r3</a:t>
                      </a:r>
                      <a:endParaRPr lang="vi-VN" sz="2000"/>
                    </a:p>
                  </a:txBody>
                  <a:tcPr/>
                </a:tc>
                <a:extLst>
                  <a:ext uri="{0D108BD9-81ED-4DB2-BD59-A6C34878D82A}">
                    <a16:rowId xmlns:a16="http://schemas.microsoft.com/office/drawing/2014/main" val="4181932682"/>
                  </a:ext>
                </a:extLst>
              </a:tr>
            </a:tbl>
          </a:graphicData>
        </a:graphic>
      </p:graphicFrame>
    </p:spTree>
    <p:extLst>
      <p:ext uri="{BB962C8B-B14F-4D97-AF65-F5344CB8AC3E}">
        <p14:creationId xmlns:p14="http://schemas.microsoft.com/office/powerpoint/2010/main" val="315225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Danh sách điều khiển truy cập – Ví dụ</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95400"/>
            <a:ext cx="4070824"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1824" y="1314450"/>
            <a:ext cx="4410075" cy="470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2906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006D-A429-4A02-B6B7-2B0F195F3E1B}"/>
              </a:ext>
            </a:extLst>
          </p:cNvPr>
          <p:cNvSpPr>
            <a:spLocks noGrp="1"/>
          </p:cNvSpPr>
          <p:nvPr>
            <p:ph type="title"/>
          </p:nvPr>
        </p:nvSpPr>
        <p:spPr/>
        <p:txBody>
          <a:bodyPr/>
          <a:lstStyle/>
          <a:p>
            <a:r>
              <a:rPr lang="en-US"/>
              <a:t>Danh sách năng lực(Capability List)</a:t>
            </a:r>
            <a:endParaRPr lang="vi-VN"/>
          </a:p>
        </p:txBody>
      </p:sp>
      <p:sp>
        <p:nvSpPr>
          <p:cNvPr id="3" name="Content Placeholder 2">
            <a:extLst>
              <a:ext uri="{FF2B5EF4-FFF2-40B4-BE49-F238E27FC236}">
                <a16:creationId xmlns:a16="http://schemas.microsoft.com/office/drawing/2014/main" id="{4B3089CC-73A5-457B-B978-0C0E7C79A432}"/>
              </a:ext>
            </a:extLst>
          </p:cNvPr>
          <p:cNvSpPr>
            <a:spLocks noGrp="1"/>
          </p:cNvSpPr>
          <p:nvPr>
            <p:ph idx="1"/>
          </p:nvPr>
        </p:nvSpPr>
        <p:spPr/>
        <p:txBody>
          <a:bodyPr/>
          <a:lstStyle/>
          <a:p>
            <a:r>
              <a:rPr lang="en-US"/>
              <a:t>Tiếp cận h</a:t>
            </a:r>
            <a:r>
              <a:rPr lang="vi-VN"/>
              <a:t>ư</a:t>
            </a:r>
            <a:r>
              <a:rPr lang="en-US"/>
              <a:t>ớng chủ thể: mỗi chủ thể có danh sách các tài nguyên và quyền truy cập trên tài nguyên đó</a:t>
            </a:r>
          </a:p>
          <a:p>
            <a:pPr lvl="1"/>
            <a:r>
              <a:rPr lang="en-US"/>
              <a:t>Không có danh tính của chủ thể trên đó</a:t>
            </a:r>
          </a:p>
          <a:p>
            <a:r>
              <a:rPr lang="en-US"/>
              <a:t>Danh sách năng lực th</a:t>
            </a:r>
            <a:r>
              <a:rPr lang="vi-VN"/>
              <a:t>ư</a:t>
            </a:r>
            <a:r>
              <a:rPr lang="en-US"/>
              <a:t>ờng triển khai d</a:t>
            </a:r>
            <a:r>
              <a:rPr lang="vi-VN"/>
              <a:t>ư</a:t>
            </a:r>
            <a:r>
              <a:rPr lang="en-US"/>
              <a:t>ới dạng thẻ truy cập:</a:t>
            </a:r>
          </a:p>
          <a:p>
            <a:pPr lvl="1"/>
            <a:r>
              <a:rPr lang="en-US"/>
              <a:t>Có thể truyền từ chủ thể này tới chủ thể khác</a:t>
            </a:r>
          </a:p>
          <a:p>
            <a:pPr lvl="1"/>
            <a:r>
              <a:rPr lang="en-US"/>
              <a:t>Không cần xác thực chủ thể</a:t>
            </a:r>
          </a:p>
          <a:p>
            <a:r>
              <a:rPr lang="en-US"/>
              <a:t>Vấn đề cần giải quyết: Chống giả mạo CL, chống dùng lại trái phép (replay attack)</a:t>
            </a:r>
          </a:p>
        </p:txBody>
      </p:sp>
      <p:sp>
        <p:nvSpPr>
          <p:cNvPr id="4" name="Slide Number Placeholder 3">
            <a:extLst>
              <a:ext uri="{FF2B5EF4-FFF2-40B4-BE49-F238E27FC236}">
                <a16:creationId xmlns:a16="http://schemas.microsoft.com/office/drawing/2014/main" id="{98A1BA29-408F-4CB8-AA54-19B989355DC4}"/>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484264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8077200" cy="1927225"/>
          </a:xfrm>
        </p:spPr>
        <p:txBody>
          <a:bodyPr/>
          <a:lstStyle/>
          <a:p>
            <a:pPr algn="l"/>
            <a:r>
              <a:rPr lang="en-GB" sz="3200"/>
              <a:t>2. Các mô hình điều khiển truy cập</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6" name="Subtitle 5">
            <a:extLst>
              <a:ext uri="{FF2B5EF4-FFF2-40B4-BE49-F238E27FC236}">
                <a16:creationId xmlns:a16="http://schemas.microsoft.com/office/drawing/2014/main" id="{6D911597-64C6-5DDB-F4EF-ED3521E97E4D}"/>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096551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hình điều khiển truy cập DAC</a:t>
            </a:r>
          </a:p>
        </p:txBody>
      </p:sp>
      <p:sp>
        <p:nvSpPr>
          <p:cNvPr id="3" name="Content Placeholder 2"/>
          <p:cNvSpPr>
            <a:spLocks noGrp="1"/>
          </p:cNvSpPr>
          <p:nvPr>
            <p:ph idx="1"/>
          </p:nvPr>
        </p:nvSpPr>
        <p:spPr/>
        <p:txBody>
          <a:bodyPr/>
          <a:lstStyle/>
          <a:p>
            <a:r>
              <a:rPr lang="en-US"/>
              <a:t>Discretionary Access Control: mô hình điều khiển truy cập tùy nghi</a:t>
            </a:r>
          </a:p>
          <a:p>
            <a:r>
              <a:rPr lang="en-US"/>
              <a:t>Quyền truy cập định nghĩa cho mỗi cặp (chủ thể, tài nguyên) được quyết định bởi chủ sở hữu của tài nguyên</a:t>
            </a:r>
          </a:p>
          <a:p>
            <a:r>
              <a:rPr lang="en-US"/>
              <a:t>Được sử dụng rộng rãi trong các hệ điều hành</a:t>
            </a:r>
          </a:p>
          <a:p>
            <a:r>
              <a:rPr lang="en-US"/>
              <a:t>Hạn chế: khả năng quản trị lỏng lẻo, không quản lý được sự lan truyền của quyền dẫn đến sự mất an toàn của hệ thống</a:t>
            </a:r>
          </a:p>
          <a:p>
            <a:r>
              <a:rPr lang="en-US"/>
              <a:t>Ví dụ: người dùng cấp quyền truy cập trên các thư mục chia sẻ</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725019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Case study: DAC trong SQL</a:t>
            </a:r>
          </a:p>
        </p:txBody>
      </p:sp>
      <p:sp>
        <p:nvSpPr>
          <p:cNvPr id="3" name="Content Placeholder 2"/>
          <p:cNvSpPr>
            <a:spLocks noGrp="1"/>
          </p:cNvSpPr>
          <p:nvPr>
            <p:ph idx="1"/>
          </p:nvPr>
        </p:nvSpPr>
        <p:spPr>
          <a:xfrm>
            <a:off x="457200" y="1066800"/>
            <a:ext cx="8229600" cy="5334000"/>
          </a:xfrm>
        </p:spPr>
        <p:txBody>
          <a:bodyPr>
            <a:normAutofit/>
          </a:bodyPr>
          <a:lstStyle/>
          <a:p>
            <a:r>
              <a:rPr lang="en-US" sz="2800"/>
              <a:t>Cấp quyền: lệnh GRANT</a:t>
            </a:r>
          </a:p>
          <a:p>
            <a:pPr marL="274320" lvl="1" indent="0">
              <a:buNone/>
            </a:pPr>
            <a:r>
              <a:rPr lang="en-US" sz="2400">
                <a:latin typeface="Courier New" panose="02070309020205020404" pitchFamily="49" charset="0"/>
                <a:cs typeface="Courier New" panose="02070309020205020404" pitchFamily="49" charset="0"/>
              </a:rPr>
              <a:t>GRANT	&lt;danh sách các quyền&gt;</a:t>
            </a:r>
          </a:p>
          <a:p>
            <a:pPr marL="274320" lvl="1" indent="0">
              <a:buNone/>
            </a:pPr>
            <a:r>
              <a:rPr lang="en-US" sz="2400">
                <a:latin typeface="Courier New" panose="02070309020205020404" pitchFamily="49" charset="0"/>
                <a:cs typeface="Courier New" panose="02070309020205020404" pitchFamily="49" charset="0"/>
              </a:rPr>
              <a:t>ON		&lt;danh sách đối tượng dữ liệu&gt;</a:t>
            </a:r>
          </a:p>
          <a:p>
            <a:pPr marL="274320" lvl="1" indent="0">
              <a:buNone/>
            </a:pPr>
            <a:r>
              <a:rPr lang="en-US" sz="2400">
                <a:latin typeface="Courier New" panose="02070309020205020404" pitchFamily="49" charset="0"/>
                <a:cs typeface="Courier New" panose="02070309020205020404" pitchFamily="49" charset="0"/>
              </a:rPr>
              <a:t>TO		&lt;danh sách người dùng&gt;</a:t>
            </a:r>
          </a:p>
          <a:p>
            <a:pPr marL="274320" lvl="1" indent="0">
              <a:buNone/>
            </a:pPr>
            <a:r>
              <a:rPr lang="en-US" sz="2400">
                <a:latin typeface="Courier New" panose="02070309020205020404" pitchFamily="49" charset="0"/>
                <a:cs typeface="Courier New" panose="02070309020205020404" pitchFamily="49" charset="0"/>
              </a:rPr>
              <a:t>[WITH GRANT OPTION] 	//lan truyền quyền</a:t>
            </a:r>
          </a:p>
          <a:p>
            <a:r>
              <a:rPr lang="en-US" sz="2800"/>
              <a:t>Thu hồi quyền: lệnh REVOKE</a:t>
            </a:r>
          </a:p>
          <a:p>
            <a:pPr marL="274320" lvl="1" indent="0">
              <a:buNone/>
            </a:pPr>
            <a:r>
              <a:rPr lang="en-US" sz="2400">
                <a:latin typeface="Courier New" panose="02070309020205020404" pitchFamily="49" charset="0"/>
                <a:cs typeface="Courier New" panose="02070309020205020404" pitchFamily="49" charset="0"/>
              </a:rPr>
              <a:t>REVOKE	&lt;danh sách các quyền&gt;</a:t>
            </a:r>
          </a:p>
          <a:p>
            <a:pPr marL="274320" lvl="1" indent="0">
              <a:buNone/>
            </a:pPr>
            <a:r>
              <a:rPr lang="en-US" sz="2400">
                <a:latin typeface="Courier New" panose="02070309020205020404" pitchFamily="49" charset="0"/>
                <a:cs typeface="Courier New" panose="02070309020205020404" pitchFamily="49" charset="0"/>
              </a:rPr>
              <a:t>ON		&lt;danh sách đối tượng dữ liệu&gt;</a:t>
            </a:r>
          </a:p>
          <a:p>
            <a:pPr marL="274320" lvl="1" indent="0">
              <a:buNone/>
            </a:pPr>
            <a:r>
              <a:rPr lang="en-US" sz="2400">
                <a:latin typeface="Courier New" panose="02070309020205020404" pitchFamily="49" charset="0"/>
                <a:cs typeface="Courier New" panose="02070309020205020404" pitchFamily="49" charset="0"/>
              </a:rPr>
              <a:t>FROM	&lt;danh sách người dùng&gt;</a:t>
            </a:r>
          </a:p>
          <a:p>
            <a:endParaRPr lang="en-US" sz="2800"/>
          </a:p>
          <a:p>
            <a:endParaRPr lang="en-US" sz="280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35143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Case study: DAC trong SQL</a:t>
            </a:r>
          </a:p>
        </p:txBody>
      </p:sp>
      <p:sp>
        <p:nvSpPr>
          <p:cNvPr id="3" name="Content Placeholder 2"/>
          <p:cNvSpPr>
            <a:spLocks noGrp="1"/>
          </p:cNvSpPr>
          <p:nvPr>
            <p:ph idx="1"/>
          </p:nvPr>
        </p:nvSpPr>
        <p:spPr>
          <a:xfrm>
            <a:off x="457200" y="1066800"/>
            <a:ext cx="8229600" cy="5257800"/>
          </a:xfrm>
        </p:spPr>
        <p:txBody>
          <a:bodyPr>
            <a:normAutofit lnSpcReduction="10000"/>
          </a:bodyPr>
          <a:lstStyle/>
          <a:p>
            <a:pPr marL="0" indent="0">
              <a:buNone/>
            </a:pPr>
            <a:r>
              <a:rPr lang="en-US"/>
              <a:t>Lan truyền quyền</a:t>
            </a:r>
          </a:p>
          <a:p>
            <a:r>
              <a:rPr lang="en-US"/>
              <a:t>Một người dùng A là chủ sở hữu của bảng quan hệ O: người dùng A có thể cấp quyền R trên O cho người dùng B với tùy chọn WITH GRANT OPTION hoặc không</a:t>
            </a:r>
          </a:p>
          <a:p>
            <a:r>
              <a:rPr lang="en-US"/>
              <a:t>Nếu trong lệnh cấp quyền có tùy chọn WITH GRANT OPTION, B có thể cấp quyền R cho người dùng C khác</a:t>
            </a:r>
          </a:p>
          <a:p>
            <a:pPr marL="0" indent="0">
              <a:buNone/>
            </a:pPr>
            <a:r>
              <a:rPr lang="en-US">
                <a:sym typeface="Wingdings" panose="05000000000000000000" pitchFamily="2" charset="2"/>
              </a:rPr>
              <a:t> chủ sở hữu của O không biết sự lan truyền của quyền R từ B tới C</a:t>
            </a:r>
          </a:p>
          <a:p>
            <a:r>
              <a:rPr lang="en-US"/>
              <a:t>Khi A thu hồi quyền R đã cấp cho B, tất cả những quyền đã cấp cho người dùng khác do sự lan truyền đều được thu hồi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081633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DAC và điều khiển dòng thông tin</a:t>
            </a:r>
          </a:p>
        </p:txBody>
      </p:sp>
      <p:sp>
        <p:nvSpPr>
          <p:cNvPr id="3" name="Content Placeholder 2"/>
          <p:cNvSpPr>
            <a:spLocks noGrp="1"/>
          </p:cNvSpPr>
          <p:nvPr>
            <p:ph idx="1"/>
          </p:nvPr>
        </p:nvSpPr>
        <p:spPr>
          <a:xfrm>
            <a:off x="457200" y="1066800"/>
            <a:ext cx="8229600" cy="5181600"/>
          </a:xfrm>
        </p:spPr>
        <p:txBody>
          <a:bodyPr/>
          <a:lstStyle/>
          <a:p>
            <a:r>
              <a:rPr lang="en-US"/>
              <a:t>Hạn chế của DAC: cho phép thông tin truyền từ chủ thể này sang chủ thể khác mà không có chính sách kiểm soát</a:t>
            </a:r>
          </a:p>
          <a:p>
            <a:r>
              <a:rPr lang="en-US"/>
              <a:t>Ví dụ: Bob không được phép xem nội dung tệp tin A. Anh ta có thể nhờ Alice(hoặc đánh lừa Alice thực thi chương trình) đọc nội dung tệp tin A và sao chép vào tệp tin B là file mà anh ta có quyền đọc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62720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hình điều khiển truy cập MAC</a:t>
            </a:r>
          </a:p>
        </p:txBody>
      </p:sp>
      <p:sp>
        <p:nvSpPr>
          <p:cNvPr id="3" name="Content Placeholder 2"/>
          <p:cNvSpPr>
            <a:spLocks noGrp="1"/>
          </p:cNvSpPr>
          <p:nvPr>
            <p:ph idx="1"/>
          </p:nvPr>
        </p:nvSpPr>
        <p:spPr>
          <a:xfrm>
            <a:off x="457200" y="1066800"/>
            <a:ext cx="8229600" cy="5181600"/>
          </a:xfrm>
        </p:spPr>
        <p:txBody>
          <a:bodyPr/>
          <a:lstStyle/>
          <a:p>
            <a:r>
              <a:rPr lang="en-US"/>
              <a:t>Mandatory Access Control: điều khiển truy cập cưỡng bức</a:t>
            </a:r>
          </a:p>
          <a:p>
            <a:r>
              <a:rPr lang="en-US"/>
              <a:t>Quyền truy cập được cấp phát theo chính sách chung của hệ thống dựa trên phân loại người dùng và tài nguyên</a:t>
            </a:r>
          </a:p>
          <a:p>
            <a:r>
              <a:rPr lang="en-US"/>
              <a:t>Phân loại chủ thể: mức độ tin cậy và lĩnh vực hoạt động</a:t>
            </a:r>
          </a:p>
          <a:p>
            <a:r>
              <a:rPr lang="en-US"/>
              <a:t>Phân loại tài nguyên: mức độ nhạy cảm và lĩnh vực của tài nguyên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428816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Nội dung</a:t>
            </a:r>
          </a:p>
        </p:txBody>
      </p:sp>
      <p:sp>
        <p:nvSpPr>
          <p:cNvPr id="3" name="Content Placeholder 2"/>
          <p:cNvSpPr>
            <a:spLocks noGrp="1"/>
          </p:cNvSpPr>
          <p:nvPr>
            <p:ph idx="1"/>
          </p:nvPr>
        </p:nvSpPr>
        <p:spPr>
          <a:xfrm>
            <a:off x="457200" y="1066800"/>
            <a:ext cx="8229600" cy="5410200"/>
          </a:xfrm>
        </p:spPr>
        <p:txBody>
          <a:bodyPr/>
          <a:lstStyle/>
          <a:p>
            <a:r>
              <a:rPr lang="en-GB"/>
              <a:t>Các khái niệm cơ bản</a:t>
            </a:r>
          </a:p>
          <a:p>
            <a:r>
              <a:rPr lang="en-GB"/>
              <a:t>Mô hình ma trận điều khiển truy cập</a:t>
            </a:r>
          </a:p>
          <a:p>
            <a:r>
              <a:rPr lang="en-GB"/>
              <a:t>Một số phương pháp điều khiển truy nhập</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222083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6774B-CE64-4086-B895-426AB574A96E}"/>
              </a:ext>
            </a:extLst>
          </p:cNvPr>
          <p:cNvSpPr>
            <a:spLocks noGrp="1"/>
          </p:cNvSpPr>
          <p:nvPr>
            <p:ph type="title"/>
          </p:nvPr>
        </p:nvSpPr>
        <p:spPr/>
        <p:txBody>
          <a:bodyPr/>
          <a:lstStyle/>
          <a:p>
            <a:r>
              <a:rPr lang="en-US"/>
              <a:t>Mô hình Bell-LaPadula</a:t>
            </a:r>
            <a:endParaRPr lang="vi-VN"/>
          </a:p>
        </p:txBody>
      </p:sp>
      <p:sp>
        <p:nvSpPr>
          <p:cNvPr id="3" name="Content Placeholder 2">
            <a:extLst>
              <a:ext uri="{FF2B5EF4-FFF2-40B4-BE49-F238E27FC236}">
                <a16:creationId xmlns:a16="http://schemas.microsoft.com/office/drawing/2014/main" id="{A2CBF46B-911A-43AF-BAC9-391E7126D6FE}"/>
              </a:ext>
            </a:extLst>
          </p:cNvPr>
          <p:cNvSpPr>
            <a:spLocks noGrp="1"/>
          </p:cNvSpPr>
          <p:nvPr>
            <p:ph idx="1"/>
          </p:nvPr>
        </p:nvSpPr>
        <p:spPr>
          <a:xfrm>
            <a:off x="457200" y="1066800"/>
            <a:ext cx="8382000" cy="5410200"/>
          </a:xfrm>
        </p:spPr>
        <p:txBody>
          <a:bodyPr/>
          <a:lstStyle/>
          <a:p>
            <a:r>
              <a:rPr lang="en-US"/>
              <a:t>Mô hình kiểm soát truy cập cho mục tiêu bảo vệ tính bí mật</a:t>
            </a:r>
          </a:p>
          <a:p>
            <a:r>
              <a:rPr lang="en-US"/>
              <a:t>Phân loại mức độ bí mật(Clearance Level):</a:t>
            </a:r>
          </a:p>
          <a:p>
            <a:pPr marL="0" indent="0" algn="ctr">
              <a:buNone/>
            </a:pPr>
            <a:r>
              <a:rPr lang="en-US">
                <a:latin typeface="Cambria Math" panose="02040503050406030204" pitchFamily="18" charset="0"/>
                <a:ea typeface="Cambria Math" panose="02040503050406030204" pitchFamily="18" charset="0"/>
              </a:rPr>
              <a:t>Top Secret &gt; Secret &gt; Confidential &gt; Unclassified</a:t>
            </a:r>
          </a:p>
          <a:p>
            <a:r>
              <a:rPr lang="vi-VN"/>
              <a:t>Simple Security Property</a:t>
            </a:r>
            <a:r>
              <a:rPr lang="en-US"/>
              <a:t>: chủ thể s chỉ có thể đọc đối t</a:t>
            </a:r>
            <a:r>
              <a:rPr lang="vi-VN"/>
              <a:t>ư</a:t>
            </a:r>
            <a:r>
              <a:rPr lang="en-US"/>
              <a:t>ợng o nếu chủ thể có mức độ bí mật cao h</a:t>
            </a:r>
            <a:r>
              <a:rPr lang="vi-VN"/>
              <a:t>ơ</a:t>
            </a:r>
            <a:r>
              <a:rPr lang="en-US"/>
              <a:t>n hoặc bằng (nguyên tắc </a:t>
            </a:r>
            <a:r>
              <a:rPr lang="en-US">
                <a:sym typeface="Wingdings" panose="05000000000000000000" pitchFamily="2" charset="2"/>
              </a:rPr>
              <a:t>no-read-up)</a:t>
            </a:r>
          </a:p>
          <a:p>
            <a:r>
              <a:rPr lang="en-US">
                <a:sym typeface="Wingdings" panose="05000000000000000000" pitchFamily="2" charset="2"/>
              </a:rPr>
              <a:t>*-Property: chủ thể chỉ có quyền ghi đối t</a:t>
            </a:r>
            <a:r>
              <a:rPr lang="vi-VN">
                <a:sym typeface="Wingdings" panose="05000000000000000000" pitchFamily="2" charset="2"/>
              </a:rPr>
              <a:t>ư</a:t>
            </a:r>
            <a:r>
              <a:rPr lang="en-US">
                <a:sym typeface="Wingdings" panose="05000000000000000000" pitchFamily="2" charset="2"/>
              </a:rPr>
              <a:t>ợng o nếu chủ thể có mức độ bí mật thấp h</a:t>
            </a:r>
            <a:r>
              <a:rPr lang="vi-VN">
                <a:sym typeface="Wingdings" panose="05000000000000000000" pitchFamily="2" charset="2"/>
              </a:rPr>
              <a:t>ơ</a:t>
            </a:r>
            <a:r>
              <a:rPr lang="en-US">
                <a:sym typeface="Wingdings" panose="05000000000000000000" pitchFamily="2" charset="2"/>
              </a:rPr>
              <a:t>n hoặc bằng (nguyên tắc no-write-down)</a:t>
            </a:r>
          </a:p>
          <a:p>
            <a:endParaRPr lang="en-US"/>
          </a:p>
        </p:txBody>
      </p:sp>
      <p:sp>
        <p:nvSpPr>
          <p:cNvPr id="4" name="Slide Number Placeholder 3">
            <a:extLst>
              <a:ext uri="{FF2B5EF4-FFF2-40B4-BE49-F238E27FC236}">
                <a16:creationId xmlns:a16="http://schemas.microsoft.com/office/drawing/2014/main" id="{53A05C62-DE05-4F64-9D80-C07907295EDD}"/>
              </a:ext>
            </a:extLst>
          </p:cNvPr>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827131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89575-01A9-4EA4-80D1-01CC4BFD7FCB}"/>
              </a:ext>
            </a:extLst>
          </p:cNvPr>
          <p:cNvSpPr>
            <a:spLocks noGrp="1"/>
          </p:cNvSpPr>
          <p:nvPr>
            <p:ph type="title"/>
          </p:nvPr>
        </p:nvSpPr>
        <p:spPr/>
        <p:txBody>
          <a:bodyPr/>
          <a:lstStyle/>
          <a:p>
            <a:r>
              <a:rPr lang="en-US"/>
              <a:t>Bài tập: Mô hình Bell-LaPadula</a:t>
            </a:r>
            <a:endParaRPr lang="vi-VN"/>
          </a:p>
        </p:txBody>
      </p:sp>
      <p:sp>
        <p:nvSpPr>
          <p:cNvPr id="3" name="Content Placeholder 2">
            <a:extLst>
              <a:ext uri="{FF2B5EF4-FFF2-40B4-BE49-F238E27FC236}">
                <a16:creationId xmlns:a16="http://schemas.microsoft.com/office/drawing/2014/main" id="{DFC507BD-D3B8-411F-BC59-1C15C14B4BBF}"/>
              </a:ext>
            </a:extLst>
          </p:cNvPr>
          <p:cNvSpPr>
            <a:spLocks noGrp="1"/>
          </p:cNvSpPr>
          <p:nvPr>
            <p:ph idx="1"/>
          </p:nvPr>
        </p:nvSpPr>
        <p:spPr>
          <a:xfrm>
            <a:off x="457200" y="3902204"/>
            <a:ext cx="8229600" cy="2574796"/>
          </a:xfrm>
        </p:spPr>
        <p:txBody>
          <a:bodyPr/>
          <a:lstStyle/>
          <a:p>
            <a:r>
              <a:rPr lang="en-US"/>
              <a:t>Quyền của những ng</a:t>
            </a:r>
            <a:r>
              <a:rPr lang="vi-VN"/>
              <a:t>ư</a:t>
            </a:r>
            <a:r>
              <a:rPr lang="en-US"/>
              <a:t>ời dùng?</a:t>
            </a:r>
            <a:endParaRPr lang="vi-VN"/>
          </a:p>
        </p:txBody>
      </p:sp>
      <p:sp>
        <p:nvSpPr>
          <p:cNvPr id="4" name="Slide Number Placeholder 3">
            <a:extLst>
              <a:ext uri="{FF2B5EF4-FFF2-40B4-BE49-F238E27FC236}">
                <a16:creationId xmlns:a16="http://schemas.microsoft.com/office/drawing/2014/main" id="{2CED5D58-BCCB-4C7D-80EA-64A2D9035CAE}"/>
              </a:ext>
            </a:extLst>
          </p:cNvPr>
          <p:cNvSpPr>
            <a:spLocks noGrp="1"/>
          </p:cNvSpPr>
          <p:nvPr>
            <p:ph type="sldNum" sz="quarter" idx="12"/>
          </p:nvPr>
        </p:nvSpPr>
        <p:spPr/>
        <p:txBody>
          <a:bodyPr/>
          <a:lstStyle/>
          <a:p>
            <a:fld id="{B6F15528-21DE-4FAA-801E-634DDDAF4B2B}" type="slidenum">
              <a:rPr lang="en-US" smtClean="0"/>
              <a:pPr/>
              <a:t>21</a:t>
            </a:fld>
            <a:endParaRPr lang="en-US"/>
          </a:p>
        </p:txBody>
      </p:sp>
      <p:pic>
        <p:nvPicPr>
          <p:cNvPr id="6" name="Picture 5">
            <a:extLst>
              <a:ext uri="{FF2B5EF4-FFF2-40B4-BE49-F238E27FC236}">
                <a16:creationId xmlns:a16="http://schemas.microsoft.com/office/drawing/2014/main" id="{85945231-BCF0-4EFD-B80A-C1BDBB00714D}"/>
              </a:ext>
            </a:extLst>
          </p:cNvPr>
          <p:cNvPicPr>
            <a:picLocks noChangeAspect="1"/>
          </p:cNvPicPr>
          <p:nvPr/>
        </p:nvPicPr>
        <p:blipFill>
          <a:blip r:embed="rId2"/>
          <a:stretch>
            <a:fillRect/>
          </a:stretch>
        </p:blipFill>
        <p:spPr>
          <a:xfrm>
            <a:off x="91440" y="1447800"/>
            <a:ext cx="8747760" cy="1996674"/>
          </a:xfrm>
          <a:prstGeom prst="rect">
            <a:avLst/>
          </a:prstGeom>
        </p:spPr>
      </p:pic>
    </p:spTree>
    <p:extLst>
      <p:ext uri="{BB962C8B-B14F-4D97-AF65-F5344CB8AC3E}">
        <p14:creationId xmlns:p14="http://schemas.microsoft.com/office/powerpoint/2010/main" val="3911870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36819-CA12-4FB5-B15F-88A5C9AE4E6A}"/>
              </a:ext>
            </a:extLst>
          </p:cNvPr>
          <p:cNvSpPr>
            <a:spLocks noGrp="1"/>
          </p:cNvSpPr>
          <p:nvPr>
            <p:ph type="title"/>
          </p:nvPr>
        </p:nvSpPr>
        <p:spPr/>
        <p:txBody>
          <a:bodyPr/>
          <a:lstStyle/>
          <a:p>
            <a:r>
              <a:rPr lang="en-US"/>
              <a:t>Mô hình Biba</a:t>
            </a:r>
            <a:endParaRPr lang="vi-VN"/>
          </a:p>
        </p:txBody>
      </p:sp>
      <p:sp>
        <p:nvSpPr>
          <p:cNvPr id="3" name="Content Placeholder 2">
            <a:extLst>
              <a:ext uri="{FF2B5EF4-FFF2-40B4-BE49-F238E27FC236}">
                <a16:creationId xmlns:a16="http://schemas.microsoft.com/office/drawing/2014/main" id="{1933CA30-CB7E-4E4B-B4AA-0155B30A6365}"/>
              </a:ext>
            </a:extLst>
          </p:cNvPr>
          <p:cNvSpPr>
            <a:spLocks noGrp="1"/>
          </p:cNvSpPr>
          <p:nvPr>
            <p:ph idx="1"/>
          </p:nvPr>
        </p:nvSpPr>
        <p:spPr/>
        <p:txBody>
          <a:bodyPr/>
          <a:lstStyle/>
          <a:p>
            <a:r>
              <a:rPr lang="en-US"/>
              <a:t>Bảo vệ tính toàn vẹn</a:t>
            </a:r>
          </a:p>
          <a:p>
            <a:r>
              <a:rPr lang="en-US"/>
              <a:t>Phân loại mức độ toàn vẹn:</a:t>
            </a:r>
          </a:p>
          <a:p>
            <a:pPr marL="0" indent="0" algn="ctr">
              <a:buNone/>
            </a:pPr>
            <a:r>
              <a:rPr lang="en-US">
                <a:latin typeface="Cambria Math" panose="02040503050406030204" pitchFamily="18" charset="0"/>
                <a:ea typeface="Cambria Math" panose="02040503050406030204" pitchFamily="18" charset="0"/>
              </a:rPr>
              <a:t>Crucial &gt; Very Important &gt; Important</a:t>
            </a:r>
          </a:p>
          <a:p>
            <a:pPr algn="just"/>
            <a:r>
              <a:rPr lang="en-US"/>
              <a:t>Các nguyên tắc:</a:t>
            </a:r>
          </a:p>
          <a:p>
            <a:pPr lvl="1" algn="just"/>
            <a:r>
              <a:rPr lang="en-US"/>
              <a:t>No-write-up: chủ thể s chỉ có thể chỉnh sửa đ</a:t>
            </a:r>
            <a:r>
              <a:rPr lang="vi-VN"/>
              <a:t>ư</a:t>
            </a:r>
            <a:r>
              <a:rPr lang="en-US"/>
              <a:t>ợc đối tượng o nếu mức độ toàn vẹn của chủ thể cao h</a:t>
            </a:r>
            <a:r>
              <a:rPr lang="vi-VN"/>
              <a:t>ơ</a:t>
            </a:r>
            <a:r>
              <a:rPr lang="en-US"/>
              <a:t>n hoặc bằng</a:t>
            </a:r>
          </a:p>
          <a:p>
            <a:pPr lvl="1" algn="just"/>
            <a:r>
              <a:rPr lang="en-US"/>
              <a:t>No-read-down: s chỉ có thể đọc đ</a:t>
            </a:r>
            <a:r>
              <a:rPr lang="vi-VN"/>
              <a:t>ư</a:t>
            </a:r>
            <a:r>
              <a:rPr lang="en-US"/>
              <a:t>ợc o nếu mức độ toàn vẹn của chủ thể thấp h</a:t>
            </a:r>
            <a:r>
              <a:rPr lang="vi-VN"/>
              <a:t>ơ</a:t>
            </a:r>
            <a:r>
              <a:rPr lang="en-US"/>
              <a:t>n hoặc bằng</a:t>
            </a:r>
          </a:p>
          <a:p>
            <a:pPr lvl="1" algn="just"/>
            <a:r>
              <a:rPr lang="en-US"/>
              <a:t>Thực thi: chủ thể s1 chỉ có thể thực thi chủ thể s2 nếu mức độ toàn vẹn của s1 ≥ s2</a:t>
            </a:r>
          </a:p>
          <a:p>
            <a:endParaRPr lang="vi-VN"/>
          </a:p>
        </p:txBody>
      </p:sp>
      <p:sp>
        <p:nvSpPr>
          <p:cNvPr id="4" name="Slide Number Placeholder 3">
            <a:extLst>
              <a:ext uri="{FF2B5EF4-FFF2-40B4-BE49-F238E27FC236}">
                <a16:creationId xmlns:a16="http://schemas.microsoft.com/office/drawing/2014/main" id="{83F9641A-6FCC-47A9-AF93-ADBC7FB5A080}"/>
              </a:ext>
            </a:extLst>
          </p:cNvPr>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246979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4DDB4-6D53-49E6-AFD4-FEEECAD68924}"/>
              </a:ext>
            </a:extLst>
          </p:cNvPr>
          <p:cNvSpPr>
            <a:spLocks noGrp="1"/>
          </p:cNvSpPr>
          <p:nvPr>
            <p:ph type="title"/>
          </p:nvPr>
        </p:nvSpPr>
        <p:spPr/>
        <p:txBody>
          <a:bodyPr/>
          <a:lstStyle/>
          <a:p>
            <a:r>
              <a:rPr lang="en-US"/>
              <a:t>Bài tập: Mô hình Biba</a:t>
            </a:r>
            <a:endParaRPr lang="vi-VN"/>
          </a:p>
        </p:txBody>
      </p:sp>
      <p:graphicFrame>
        <p:nvGraphicFramePr>
          <p:cNvPr id="5" name="Table 5">
            <a:extLst>
              <a:ext uri="{FF2B5EF4-FFF2-40B4-BE49-F238E27FC236}">
                <a16:creationId xmlns:a16="http://schemas.microsoft.com/office/drawing/2014/main" id="{836A67D5-2257-4D02-96BA-8C0A6BC90A14}"/>
              </a:ext>
            </a:extLst>
          </p:cNvPr>
          <p:cNvGraphicFramePr>
            <a:graphicFrameLocks noGrp="1"/>
          </p:cNvGraphicFramePr>
          <p:nvPr>
            <p:ph idx="1"/>
            <p:extLst>
              <p:ext uri="{D42A27DB-BD31-4B8C-83A1-F6EECF244321}">
                <p14:modId xmlns:p14="http://schemas.microsoft.com/office/powerpoint/2010/main" val="1917499435"/>
              </p:ext>
            </p:extLst>
          </p:nvPr>
        </p:nvGraphicFramePr>
        <p:xfrm>
          <a:off x="542925" y="1371600"/>
          <a:ext cx="7886700" cy="1371600"/>
        </p:xfrm>
        <a:graphic>
          <a:graphicData uri="http://schemas.openxmlformats.org/drawingml/2006/table">
            <a:tbl>
              <a:tblPr firstRow="1" bandRow="1">
                <a:tableStyleId>{5C22544A-7EE6-4342-B048-85BDC9FD1C3A}</a:tableStyleId>
              </a:tblPr>
              <a:tblGrid>
                <a:gridCol w="2336800">
                  <a:extLst>
                    <a:ext uri="{9D8B030D-6E8A-4147-A177-3AD203B41FA5}">
                      <a16:colId xmlns:a16="http://schemas.microsoft.com/office/drawing/2014/main" val="3987080883"/>
                    </a:ext>
                  </a:extLst>
                </a:gridCol>
                <a:gridCol w="2482850">
                  <a:extLst>
                    <a:ext uri="{9D8B030D-6E8A-4147-A177-3AD203B41FA5}">
                      <a16:colId xmlns:a16="http://schemas.microsoft.com/office/drawing/2014/main" val="4096441151"/>
                    </a:ext>
                  </a:extLst>
                </a:gridCol>
                <a:gridCol w="3067050">
                  <a:extLst>
                    <a:ext uri="{9D8B030D-6E8A-4147-A177-3AD203B41FA5}">
                      <a16:colId xmlns:a16="http://schemas.microsoft.com/office/drawing/2014/main" val="3314105668"/>
                    </a:ext>
                  </a:extLst>
                </a:gridCol>
              </a:tblGrid>
              <a:tr h="370840">
                <a:tc>
                  <a:txBody>
                    <a:bodyPr/>
                    <a:lstStyle/>
                    <a:p>
                      <a:r>
                        <a:rPr lang="en-US" sz="2400"/>
                        <a:t>Crucial</a:t>
                      </a:r>
                      <a:endParaRPr lang="vi-VN" sz="2400"/>
                    </a:p>
                  </a:txBody>
                  <a:tcPr marL="87630" marR="87630"/>
                </a:tc>
                <a:tc>
                  <a:txBody>
                    <a:bodyPr/>
                    <a:lstStyle/>
                    <a:p>
                      <a:r>
                        <a:rPr lang="en-US" sz="2400"/>
                        <a:t>Alice, Charlie</a:t>
                      </a:r>
                      <a:endParaRPr lang="vi-VN" sz="2400"/>
                    </a:p>
                  </a:txBody>
                  <a:tcPr marL="87630" marR="87630"/>
                </a:tc>
                <a:tc>
                  <a:txBody>
                    <a:bodyPr/>
                    <a:lstStyle/>
                    <a:p>
                      <a:pPr algn="ctr"/>
                      <a:r>
                        <a:rPr lang="en-US" sz="2400"/>
                        <a:t>File A</a:t>
                      </a:r>
                      <a:endParaRPr lang="vi-VN" sz="2400"/>
                    </a:p>
                  </a:txBody>
                  <a:tcPr marL="87630" marR="87630"/>
                </a:tc>
                <a:extLst>
                  <a:ext uri="{0D108BD9-81ED-4DB2-BD59-A6C34878D82A}">
                    <a16:rowId xmlns:a16="http://schemas.microsoft.com/office/drawing/2014/main" val="1225189588"/>
                  </a:ext>
                </a:extLst>
              </a:tr>
              <a:tr h="370840">
                <a:tc>
                  <a:txBody>
                    <a:bodyPr/>
                    <a:lstStyle/>
                    <a:p>
                      <a:r>
                        <a:rPr lang="en-US" sz="2400"/>
                        <a:t>Very Important</a:t>
                      </a:r>
                      <a:endParaRPr lang="vi-VN" sz="2400"/>
                    </a:p>
                  </a:txBody>
                  <a:tcPr marL="87630" marR="87630"/>
                </a:tc>
                <a:tc>
                  <a:txBody>
                    <a:bodyPr/>
                    <a:lstStyle/>
                    <a:p>
                      <a:r>
                        <a:rPr lang="en-US" sz="2400"/>
                        <a:t>Bob</a:t>
                      </a:r>
                      <a:endParaRPr lang="vi-VN" sz="2400"/>
                    </a:p>
                  </a:txBody>
                  <a:tcPr marL="87630" marR="87630"/>
                </a:tc>
                <a:tc>
                  <a:txBody>
                    <a:bodyPr/>
                    <a:lstStyle/>
                    <a:p>
                      <a:pPr algn="ctr"/>
                      <a:r>
                        <a:rPr lang="en-US" sz="2400"/>
                        <a:t>File B</a:t>
                      </a:r>
                      <a:endParaRPr lang="vi-VN" sz="2400"/>
                    </a:p>
                  </a:txBody>
                  <a:tcPr marL="87630" marR="87630"/>
                </a:tc>
                <a:extLst>
                  <a:ext uri="{0D108BD9-81ED-4DB2-BD59-A6C34878D82A}">
                    <a16:rowId xmlns:a16="http://schemas.microsoft.com/office/drawing/2014/main" val="1820619946"/>
                  </a:ext>
                </a:extLst>
              </a:tr>
              <a:tr h="370840">
                <a:tc>
                  <a:txBody>
                    <a:bodyPr/>
                    <a:lstStyle/>
                    <a:p>
                      <a:r>
                        <a:rPr lang="en-US" sz="2400"/>
                        <a:t>Important</a:t>
                      </a:r>
                      <a:endParaRPr lang="vi-VN" sz="2400"/>
                    </a:p>
                  </a:txBody>
                  <a:tcPr marL="87630" marR="87630"/>
                </a:tc>
                <a:tc>
                  <a:txBody>
                    <a:bodyPr/>
                    <a:lstStyle/>
                    <a:p>
                      <a:r>
                        <a:rPr lang="en-US" sz="2400"/>
                        <a:t>David</a:t>
                      </a:r>
                      <a:endParaRPr lang="vi-VN" sz="2400"/>
                    </a:p>
                  </a:txBody>
                  <a:tcPr marL="87630" marR="87630"/>
                </a:tc>
                <a:tc>
                  <a:txBody>
                    <a:bodyPr/>
                    <a:lstStyle/>
                    <a:p>
                      <a:pPr algn="ctr"/>
                      <a:r>
                        <a:rPr lang="en-US" sz="2400"/>
                        <a:t>File C</a:t>
                      </a:r>
                      <a:endParaRPr lang="vi-VN" sz="2400"/>
                    </a:p>
                  </a:txBody>
                  <a:tcPr marL="87630" marR="87630"/>
                </a:tc>
                <a:extLst>
                  <a:ext uri="{0D108BD9-81ED-4DB2-BD59-A6C34878D82A}">
                    <a16:rowId xmlns:a16="http://schemas.microsoft.com/office/drawing/2014/main" val="3935013926"/>
                  </a:ext>
                </a:extLst>
              </a:tr>
            </a:tbl>
          </a:graphicData>
        </a:graphic>
      </p:graphicFrame>
      <p:sp>
        <p:nvSpPr>
          <p:cNvPr id="4" name="Slide Number Placeholder 3">
            <a:extLst>
              <a:ext uri="{FF2B5EF4-FFF2-40B4-BE49-F238E27FC236}">
                <a16:creationId xmlns:a16="http://schemas.microsoft.com/office/drawing/2014/main" id="{BA447005-72E7-4052-9773-DF9C1D4FBDAC}"/>
              </a:ext>
            </a:extLst>
          </p:cNvPr>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465317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A6D3E-23D6-4FA9-A015-F5C87E188AF5}"/>
              </a:ext>
            </a:extLst>
          </p:cNvPr>
          <p:cNvSpPr>
            <a:spLocks noGrp="1"/>
          </p:cNvSpPr>
          <p:nvPr>
            <p:ph type="title"/>
          </p:nvPr>
        </p:nvSpPr>
        <p:spPr/>
        <p:txBody>
          <a:bodyPr/>
          <a:lstStyle/>
          <a:p>
            <a:r>
              <a:rPr lang="en-US"/>
              <a:t>Mô hình Chinese Wall</a:t>
            </a:r>
            <a:endParaRPr lang="vi-VN"/>
          </a:p>
        </p:txBody>
      </p:sp>
      <p:sp>
        <p:nvSpPr>
          <p:cNvPr id="3" name="Content Placeholder 2">
            <a:extLst>
              <a:ext uri="{FF2B5EF4-FFF2-40B4-BE49-F238E27FC236}">
                <a16:creationId xmlns:a16="http://schemas.microsoft.com/office/drawing/2014/main" id="{F4561B6C-17C1-453F-BC5E-6497E0E7F387}"/>
              </a:ext>
            </a:extLst>
          </p:cNvPr>
          <p:cNvSpPr>
            <a:spLocks noGrp="1"/>
          </p:cNvSpPr>
          <p:nvPr>
            <p:ph idx="1"/>
          </p:nvPr>
        </p:nvSpPr>
        <p:spPr/>
        <p:txBody>
          <a:bodyPr/>
          <a:lstStyle/>
          <a:p>
            <a:r>
              <a:rPr lang="en-US"/>
              <a:t>Tài nguyên đ</a:t>
            </a:r>
            <a:r>
              <a:rPr lang="vi-VN"/>
              <a:t>ư</a:t>
            </a:r>
            <a:r>
              <a:rPr lang="en-US"/>
              <a:t>ợc chia thành các nhóm tranh chấp</a:t>
            </a:r>
          </a:p>
          <a:p>
            <a:r>
              <a:rPr lang="en-US"/>
              <a:t>Chủ thể S có quyền truy cập tới mọi đối t</a:t>
            </a:r>
            <a:r>
              <a:rPr lang="vi-VN"/>
              <a:t>ư</a:t>
            </a:r>
            <a:r>
              <a:rPr lang="en-US"/>
              <a:t>ợng trong một nhóm, tuy nhiên nếu S đã truy cập tới O thì S không còn quyền truy cập tới mọi O’ ≠ O trong nhóm đó</a:t>
            </a:r>
            <a:endParaRPr lang="vi-VN"/>
          </a:p>
        </p:txBody>
      </p:sp>
      <p:sp>
        <p:nvSpPr>
          <p:cNvPr id="4" name="Slide Number Placeholder 3">
            <a:extLst>
              <a:ext uri="{FF2B5EF4-FFF2-40B4-BE49-F238E27FC236}">
                <a16:creationId xmlns:a16="http://schemas.microsoft.com/office/drawing/2014/main" id="{8DE1E806-5F46-4D2D-B359-477BDD9CD437}"/>
              </a:ext>
            </a:extLst>
          </p:cNvPr>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250091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hình điều khiển truy cập MAC</a:t>
            </a:r>
          </a:p>
        </p:txBody>
      </p:sp>
      <p:sp>
        <p:nvSpPr>
          <p:cNvPr id="3" name="Content Placeholder 2"/>
          <p:cNvSpPr>
            <a:spLocks noGrp="1"/>
          </p:cNvSpPr>
          <p:nvPr>
            <p:ph idx="1"/>
          </p:nvPr>
        </p:nvSpPr>
        <p:spPr/>
        <p:txBody>
          <a:bodyPr>
            <a:normAutofit/>
          </a:bodyPr>
          <a:lstStyle/>
          <a:p>
            <a:r>
              <a:rPr lang="en-US" sz="2800"/>
              <a:t>Ưu điểm:</a:t>
            </a:r>
          </a:p>
          <a:p>
            <a:pPr lvl="1"/>
            <a:r>
              <a:rPr lang="en-US" sz="2400"/>
              <a:t>Quản trị tập trung</a:t>
            </a:r>
          </a:p>
          <a:p>
            <a:pPr lvl="1"/>
            <a:r>
              <a:rPr lang="en-US" sz="2400"/>
              <a:t>Tính bảo mật cao</a:t>
            </a:r>
          </a:p>
          <a:p>
            <a:r>
              <a:rPr lang="en-US" sz="2800"/>
              <a:t>Nhược điểm:</a:t>
            </a:r>
          </a:p>
          <a:p>
            <a:pPr lvl="1"/>
            <a:r>
              <a:rPr lang="en-US" sz="2400"/>
              <a:t>Đòi hỏi phải phân loại rõ ràng chủ thể và tài nguyên</a:t>
            </a:r>
          </a:p>
          <a:p>
            <a:pPr lvl="1"/>
            <a:r>
              <a:rPr lang="en-US" sz="2400"/>
              <a:t>Phạm vi ứng dụng hạn chế</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553176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hình điều khiển truy cập RBAC</a:t>
            </a:r>
          </a:p>
        </p:txBody>
      </p:sp>
      <p:sp>
        <p:nvSpPr>
          <p:cNvPr id="3" name="Content Placeholder 2"/>
          <p:cNvSpPr>
            <a:spLocks noGrp="1"/>
          </p:cNvSpPr>
          <p:nvPr>
            <p:ph idx="1"/>
          </p:nvPr>
        </p:nvSpPr>
        <p:spPr/>
        <p:txBody>
          <a:bodyPr>
            <a:normAutofit fontScale="92500" lnSpcReduction="10000"/>
          </a:bodyPr>
          <a:lstStyle/>
          <a:p>
            <a:r>
              <a:rPr lang="en-US"/>
              <a:t>Role-based Access Control: Điều khiển truy cập theo vai</a:t>
            </a:r>
          </a:p>
          <a:p>
            <a:r>
              <a:rPr lang="en-US"/>
              <a:t>Việc cấp quyền truy cập không trực tiếp hướng tới người dùng cuối mà hướng tới nhóm người dùng có nhiệm vụ, vai trò trong hệ thống</a:t>
            </a:r>
          </a:p>
          <a:p>
            <a:r>
              <a:rPr lang="en-US"/>
              <a:t>Phản ánh tốt hơn đặc trưng nghiệp vụ của hệ thống thông tin của tổ chức</a:t>
            </a:r>
          </a:p>
          <a:p>
            <a:r>
              <a:rPr lang="en-US"/>
              <a:t>Vai trò(Role-Group): khái niệm tượng trưng cho một nhóm, một dạng nhiệm vụ xử lý</a:t>
            </a:r>
          </a:p>
          <a:p>
            <a:r>
              <a:rPr lang="en-US"/>
              <a:t>Mỗi vai trò được gán các quyền truy cập, có tính lâu dài</a:t>
            </a:r>
          </a:p>
          <a:p>
            <a:r>
              <a:rPr lang="en-US"/>
              <a:t>Mỗi người dùng được gán cho một hoặc nhiều vai trò và có quyền truy cập theo vai trò</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171608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hình điều khiển truy cập RBAC</a:t>
            </a:r>
          </a:p>
        </p:txBody>
      </p:sp>
      <p:sp>
        <p:nvSpPr>
          <p:cNvPr id="3" name="Content Placeholder 2"/>
          <p:cNvSpPr>
            <a:spLocks noGrp="1"/>
          </p:cNvSpPr>
          <p:nvPr>
            <p:ph idx="1"/>
          </p:nvPr>
        </p:nvSpPr>
        <p:spPr/>
        <p:txBody>
          <a:bodyPr/>
          <a:lstStyle/>
          <a:p>
            <a:r>
              <a:rPr lang="en-US"/>
              <a:t>C</a:t>
            </a:r>
            <a:r>
              <a:rPr lang="vi-VN"/>
              <a:t>ó khả năng diễn tả cao các chính sách của </a:t>
            </a:r>
            <a:r>
              <a:rPr lang="en-US"/>
              <a:t>tổ chức</a:t>
            </a:r>
            <a:r>
              <a:rPr lang="vi-VN"/>
              <a:t>: phân công theo vai trò là cơ</a:t>
            </a:r>
            <a:r>
              <a:rPr lang="en-US"/>
              <a:t> </a:t>
            </a:r>
            <a:r>
              <a:rPr lang="vi-VN"/>
              <a:t>sở cho sự sự tách biệt các nhiệm vụ cũng như tạo ra cơ chế đại diện ủy nhiệm</a:t>
            </a:r>
            <a:endParaRPr lang="en-US"/>
          </a:p>
          <a:p>
            <a:r>
              <a:rPr lang="en-US"/>
              <a:t>Linh hoạt và mềm dẻo: </a:t>
            </a:r>
            <a:r>
              <a:rPr lang="vi-VN"/>
              <a:t>yêu cầu bảo mật mới sẽ chỉ dẫn đến thay đổi</a:t>
            </a:r>
            <a:r>
              <a:rPr lang="en-US"/>
              <a:t> </a:t>
            </a:r>
            <a:r>
              <a:rPr lang="vi-VN"/>
              <a:t>cách thức gán quyền truy nhập vào các vai trò</a:t>
            </a:r>
            <a:endParaRPr lang="en-US"/>
          </a:p>
          <a:p>
            <a:r>
              <a:rPr lang="en-US"/>
              <a:t>Khả năng co dãn tốt do các quyền truy cập không gán trực tiếp cho người dùng cuối</a:t>
            </a:r>
            <a:br>
              <a:rPr lang="vi-VN"/>
            </a:b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889094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RBAC</a:t>
            </a:r>
            <a:r>
              <a:rPr lang="en-US" baseline="-25000"/>
              <a:t>0</a:t>
            </a:r>
          </a:p>
        </p:txBody>
      </p:sp>
      <p:sp>
        <p:nvSpPr>
          <p:cNvPr id="3" name="Content Placeholder 2"/>
          <p:cNvSpPr>
            <a:spLocks noGrp="1"/>
          </p:cNvSpPr>
          <p:nvPr>
            <p:ph idx="1"/>
          </p:nvPr>
        </p:nvSpPr>
        <p:spPr>
          <a:xfrm>
            <a:off x="457200" y="3723476"/>
            <a:ext cx="8229600" cy="2677324"/>
          </a:xfrm>
        </p:spPr>
        <p:txBody>
          <a:bodyPr/>
          <a:lstStyle/>
          <a:p>
            <a:r>
              <a:rPr lang="en-US"/>
              <a:t>Ánh xạ UA </a:t>
            </a:r>
            <a:r>
              <a:rPr lang="en-US">
                <a:sym typeface="Symbol"/>
              </a:rPr>
              <a:t></a:t>
            </a:r>
            <a:r>
              <a:rPr lang="en-US"/>
              <a:t> U x R: Gán vai trò cho người dùng</a:t>
            </a:r>
          </a:p>
          <a:p>
            <a:r>
              <a:rPr lang="en-US"/>
              <a:t>Ánh xạ PA </a:t>
            </a:r>
            <a:r>
              <a:rPr lang="en-US">
                <a:sym typeface="Symbol"/>
              </a:rPr>
              <a:t> P x R: Gán quyền cho vai trò</a:t>
            </a:r>
          </a:p>
          <a:p>
            <a:r>
              <a:rPr lang="en-US">
                <a:sym typeface="Symbol"/>
              </a:rPr>
              <a:t>Tập S: phiên truy cập của người dùng với các vai trò khác nhau. Trong mỗi phiên, người dùng có thể sử dụng một hoặc đồng thời nhiều vai trò</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778" y="990600"/>
            <a:ext cx="5295900" cy="240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07341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RBAC</a:t>
            </a:r>
            <a:r>
              <a:rPr lang="en-US" baseline="-25000"/>
              <a:t>1</a:t>
            </a:r>
            <a:endParaRPr lang="en-US"/>
          </a:p>
        </p:txBody>
      </p:sp>
      <p:sp>
        <p:nvSpPr>
          <p:cNvPr id="3" name="Content Placeholder 2"/>
          <p:cNvSpPr>
            <a:spLocks noGrp="1"/>
          </p:cNvSpPr>
          <p:nvPr>
            <p:ph idx="1"/>
          </p:nvPr>
        </p:nvSpPr>
        <p:spPr>
          <a:xfrm>
            <a:off x="457200" y="4495800"/>
            <a:ext cx="8229600" cy="1676400"/>
          </a:xfrm>
        </p:spPr>
        <p:txBody>
          <a:bodyPr/>
          <a:lstStyle/>
          <a:p>
            <a:r>
              <a:rPr lang="en-US"/>
              <a:t>Tổ chức phân cấp các vai trò</a:t>
            </a:r>
          </a:p>
          <a:p>
            <a:r>
              <a:rPr lang="en-US"/>
              <a:t>Vai trò ở cấp cao hơn được thừa hưởng các quyền ở vai trò cấp thấp hơn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625" y="1078191"/>
            <a:ext cx="5238750" cy="3143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111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8077200" cy="1927225"/>
          </a:xfrm>
        </p:spPr>
        <p:txBody>
          <a:bodyPr/>
          <a:lstStyle/>
          <a:p>
            <a:pPr algn="l"/>
            <a:r>
              <a:rPr lang="en-GB" sz="3600"/>
              <a:t>1. Khái niệm cơ bản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6" name="Subtitle 5">
            <a:extLst>
              <a:ext uri="{FF2B5EF4-FFF2-40B4-BE49-F238E27FC236}">
                <a16:creationId xmlns:a16="http://schemas.microsoft.com/office/drawing/2014/main" id="{2EDE3C03-0840-C0A9-65A1-B39A4183D1EC}"/>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426347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315200" cy="2286000"/>
          </a:xfrm>
        </p:spPr>
        <p:txBody>
          <a:bodyPr>
            <a:normAutofit/>
          </a:bodyPr>
          <a:lstStyle/>
          <a:p>
            <a:pPr algn="l">
              <a:lnSpc>
                <a:spcPct val="100000"/>
              </a:lnSpc>
            </a:pPr>
            <a:r>
              <a:rPr lang="en-GB" sz="3600"/>
              <a:t>3. Case study: Điều khiển truy cập trong hệ điều hành unix</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
        <p:nvSpPr>
          <p:cNvPr id="6" name="Subtitle 5">
            <a:extLst>
              <a:ext uri="{FF2B5EF4-FFF2-40B4-BE49-F238E27FC236}">
                <a16:creationId xmlns:a16="http://schemas.microsoft.com/office/drawing/2014/main" id="{B4C166F5-7795-DE7D-7FB8-1E556178021C}"/>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68856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khái niệm</a:t>
            </a:r>
          </a:p>
        </p:txBody>
      </p:sp>
      <p:sp>
        <p:nvSpPr>
          <p:cNvPr id="3" name="Content Placeholder 2"/>
          <p:cNvSpPr>
            <a:spLocks noGrp="1"/>
          </p:cNvSpPr>
          <p:nvPr>
            <p:ph idx="1"/>
          </p:nvPr>
        </p:nvSpPr>
        <p:spPr/>
        <p:txBody>
          <a:bodyPr>
            <a:normAutofit/>
          </a:bodyPr>
          <a:lstStyle/>
          <a:p>
            <a:r>
              <a:rPr lang="en-US"/>
              <a:t>Định danh người dùng: UID</a:t>
            </a:r>
          </a:p>
          <a:p>
            <a:r>
              <a:rPr lang="en-US"/>
              <a:t>Định danh nhóm người dùng: GID</a:t>
            </a:r>
          </a:p>
          <a:p>
            <a:r>
              <a:rPr lang="en-US"/>
              <a:t>Định danh tiến trình: PID</a:t>
            </a:r>
          </a:p>
          <a:p>
            <a:r>
              <a:rPr lang="en-US"/>
              <a:t>Đối tượng cần điều khiển truy cập: tệp tin, thư mục</a:t>
            </a:r>
          </a:p>
          <a:p>
            <a:pPr lvl="1"/>
            <a:r>
              <a:rPr lang="en-US"/>
              <a:t>Lưu ý: mọi thiết bị ngoại vi được Unix coi là tệp tin hoặc thư mục</a:t>
            </a:r>
          </a:p>
          <a:p>
            <a:r>
              <a:rPr lang="en-US"/>
              <a:t>Tổ chức lưu trữ tệp tin, thư mục</a:t>
            </a:r>
          </a:p>
          <a:p>
            <a:pPr lvl="1"/>
            <a:r>
              <a:rPr lang="en-US"/>
              <a:t>Thư mục là một loại tệp tin đặc biệt</a:t>
            </a:r>
          </a:p>
          <a:p>
            <a:pPr lvl="1"/>
            <a:r>
              <a:rPr lang="en-US"/>
              <a:t>Tệp tin phải nằm trong một thư mục</a:t>
            </a:r>
          </a:p>
          <a:p>
            <a:pPr lvl="1"/>
            <a:r>
              <a:rPr lang="en-US"/>
              <a:t>Cấu trúc phân cấp</a:t>
            </a:r>
          </a:p>
          <a:p>
            <a:pPr lvl="1"/>
            <a:r>
              <a:rPr lang="en-US"/>
              <a:t>Quyền truy cập trên thư mục không có tính kế thừa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365758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Điều khiển truy cập trong Unix</a:t>
            </a:r>
          </a:p>
        </p:txBody>
      </p:sp>
      <p:sp>
        <p:nvSpPr>
          <p:cNvPr id="3" name="Content Placeholder 2"/>
          <p:cNvSpPr>
            <a:spLocks noGrp="1"/>
          </p:cNvSpPr>
          <p:nvPr>
            <p:ph idx="1"/>
          </p:nvPr>
        </p:nvSpPr>
        <p:spPr/>
        <p:txBody>
          <a:bodyPr>
            <a:normAutofit/>
          </a:bodyPr>
          <a:lstStyle/>
          <a:p>
            <a:r>
              <a:rPr lang="en-US" sz="2400"/>
              <a:t>Sử dụng ACL rút gọn</a:t>
            </a:r>
          </a:p>
          <a:p>
            <a:r>
              <a:rPr lang="en-US" sz="2400"/>
              <a:t>Sử dụng mô hình RBAC + DAC</a:t>
            </a:r>
          </a:p>
          <a:p>
            <a:r>
              <a:rPr lang="en-US" sz="2400"/>
              <a:t>Các quyền: Đọc(r-Read), Ghi(w-Write), Thực thi(x-Execute)</a:t>
            </a:r>
          </a:p>
          <a:p>
            <a:r>
              <a:rPr lang="en-US" sz="2400"/>
              <a:t>Khi truy cập một tệp tin/thư mục: cần có quyền truy cập tương ứng trong tất cả các thư mục trong đường dẫn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graphicFrame>
        <p:nvGraphicFramePr>
          <p:cNvPr id="8" name="Group 4">
            <a:extLst>
              <a:ext uri="{FF2B5EF4-FFF2-40B4-BE49-F238E27FC236}">
                <a16:creationId xmlns:a16="http://schemas.microsoft.com/office/drawing/2014/main" id="{5858ABB1-27D5-4DA1-80E6-ABF4E1C05E04}"/>
              </a:ext>
            </a:extLst>
          </p:cNvPr>
          <p:cNvGraphicFramePr>
            <a:graphicFrameLocks noGrp="1"/>
          </p:cNvGraphicFramePr>
          <p:nvPr>
            <p:extLst>
              <p:ext uri="{D42A27DB-BD31-4B8C-83A1-F6EECF244321}">
                <p14:modId xmlns:p14="http://schemas.microsoft.com/office/powerpoint/2010/main" val="1169427579"/>
              </p:ext>
            </p:extLst>
          </p:nvPr>
        </p:nvGraphicFramePr>
        <p:xfrm>
          <a:off x="609600" y="3857623"/>
          <a:ext cx="3429000" cy="2162177"/>
        </p:xfrm>
        <a:graphic>
          <a:graphicData uri="http://schemas.openxmlformats.org/drawingml/2006/table">
            <a:tbl>
              <a:tblPr/>
              <a:tblGrid>
                <a:gridCol w="919163">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gridCol w="795337">
                  <a:extLst>
                    <a:ext uri="{9D8B030D-6E8A-4147-A177-3AD203B41FA5}">
                      <a16:colId xmlns:a16="http://schemas.microsoft.com/office/drawing/2014/main" val="20003"/>
                    </a:ext>
                  </a:extLst>
                </a:gridCol>
              </a:tblGrid>
              <a:tr h="34885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800" b="0" i="0" u="none" strike="noStrike" cap="none" normalizeH="0" baseline="0" dirty="0">
                        <a:ln>
                          <a:noFill/>
                        </a:ln>
                        <a:solidFill>
                          <a:srgbClr val="000000"/>
                        </a:solidFill>
                        <a:effectLst/>
                        <a:latin typeface="Tahoma" pitchFamily="34" charset="0"/>
                      </a:endParaRPr>
                    </a:p>
                  </a:txBody>
                  <a:tcPr marT="34290" marB="34290"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9BBB59">
                        <a:lumMod val="60000"/>
                        <a:lumOff val="40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dirty="0">
                          <a:ln>
                            <a:noFill/>
                          </a:ln>
                          <a:solidFill>
                            <a:srgbClr val="000000"/>
                          </a:solidFill>
                          <a:effectLst/>
                          <a:latin typeface="Tahoma" pitchFamily="34" charset="0"/>
                        </a:rPr>
                        <a:t>File 1</a:t>
                      </a:r>
                    </a:p>
                  </a:txBody>
                  <a:tcPr marT="34290" marB="3429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9BBB59">
                        <a:lumMod val="60000"/>
                        <a:lumOff val="40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dirty="0">
                          <a:ln>
                            <a:noFill/>
                          </a:ln>
                          <a:solidFill>
                            <a:srgbClr val="000000"/>
                          </a:solidFill>
                          <a:effectLst/>
                          <a:latin typeface="Tahoma" pitchFamily="34" charset="0"/>
                        </a:rPr>
                        <a:t>File 2</a:t>
                      </a:r>
                    </a:p>
                  </a:txBody>
                  <a:tcPr marT="34290" marB="3429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9BBB59">
                        <a:lumMod val="60000"/>
                        <a:lumOff val="40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dirty="0">
                          <a:ln>
                            <a:noFill/>
                          </a:ln>
                          <a:solidFill>
                            <a:srgbClr val="000000"/>
                          </a:solidFill>
                          <a:effectLst/>
                          <a:latin typeface="Tahoma" pitchFamily="34" charset="0"/>
                        </a:rPr>
                        <a:t>…</a:t>
                      </a:r>
                    </a:p>
                  </a:txBody>
                  <a:tcPr marT="34290" marB="34290"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9BBB59">
                        <a:lumMod val="60000"/>
                        <a:lumOff val="40000"/>
                      </a:srgbClr>
                    </a:solidFill>
                  </a:tcPr>
                </a:tc>
                <a:extLst>
                  <a:ext uri="{0D108BD9-81ED-4DB2-BD59-A6C34878D82A}">
                    <a16:rowId xmlns:a16="http://schemas.microsoft.com/office/drawing/2014/main" val="10000"/>
                  </a:ext>
                </a:extLst>
              </a:tr>
              <a:tr h="36195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dirty="0">
                          <a:ln>
                            <a:noFill/>
                          </a:ln>
                          <a:solidFill>
                            <a:srgbClr val="000000"/>
                          </a:solidFill>
                          <a:effectLst/>
                          <a:latin typeface="Tahoma" pitchFamily="34" charset="0"/>
                        </a:rPr>
                        <a:t>User 1</a:t>
                      </a:r>
                    </a:p>
                  </a:txBody>
                  <a:tcPr marT="34290" marB="34290"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9BBB59">
                        <a:lumMod val="60000"/>
                        <a:lumOff val="40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rgbClr val="000000"/>
                          </a:solidFill>
                          <a:effectLst/>
                          <a:latin typeface="Tahoma" pitchFamily="34" charset="0"/>
                        </a:rPr>
                        <a:t>read</a:t>
                      </a:r>
                    </a:p>
                  </a:txBody>
                  <a:tcPr marT="34290" marB="3429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dirty="0">
                          <a:ln>
                            <a:noFill/>
                          </a:ln>
                          <a:solidFill>
                            <a:srgbClr val="000000"/>
                          </a:solidFill>
                          <a:effectLst/>
                          <a:latin typeface="Tahoma" pitchFamily="34" charset="0"/>
                        </a:rPr>
                        <a:t>write</a:t>
                      </a:r>
                    </a:p>
                  </a:txBody>
                  <a:tcPr marT="34290" marB="3429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rgbClr val="000000"/>
                          </a:solidFill>
                          <a:effectLst/>
                          <a:latin typeface="Tahoma" pitchFamily="34" charset="0"/>
                        </a:rPr>
                        <a:t>-</a:t>
                      </a:r>
                    </a:p>
                  </a:txBody>
                  <a:tcPr marT="34290" marB="34290"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314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dirty="0">
                          <a:ln>
                            <a:noFill/>
                          </a:ln>
                          <a:solidFill>
                            <a:srgbClr val="000000"/>
                          </a:solidFill>
                          <a:effectLst/>
                          <a:latin typeface="Tahoma" pitchFamily="34" charset="0"/>
                        </a:rPr>
                        <a:t>User 2</a:t>
                      </a:r>
                    </a:p>
                  </a:txBody>
                  <a:tcPr marT="34290" marB="34290"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9BBB59">
                        <a:lumMod val="60000"/>
                        <a:lumOff val="40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rgbClr val="000000"/>
                          </a:solidFill>
                          <a:effectLst/>
                          <a:latin typeface="Tahoma" pitchFamily="34" charset="0"/>
                        </a:rPr>
                        <a:t>write</a:t>
                      </a:r>
                    </a:p>
                  </a:txBody>
                  <a:tcPr marT="34290" marB="3429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rgbClr val="000000"/>
                          </a:solidFill>
                          <a:effectLst/>
                          <a:latin typeface="Tahoma" pitchFamily="34" charset="0"/>
                        </a:rPr>
                        <a:t>write</a:t>
                      </a:r>
                    </a:p>
                  </a:txBody>
                  <a:tcPr marT="34290" marB="3429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dirty="0">
                          <a:ln>
                            <a:noFill/>
                          </a:ln>
                          <a:solidFill>
                            <a:srgbClr val="000000"/>
                          </a:solidFill>
                          <a:effectLst/>
                          <a:latin typeface="Tahoma" pitchFamily="34" charset="0"/>
                        </a:rPr>
                        <a:t>-</a:t>
                      </a:r>
                    </a:p>
                  </a:txBody>
                  <a:tcPr marT="34290" marB="34290"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314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dirty="0">
                          <a:ln>
                            <a:noFill/>
                          </a:ln>
                          <a:solidFill>
                            <a:srgbClr val="000000"/>
                          </a:solidFill>
                          <a:effectLst/>
                          <a:latin typeface="Tahoma" pitchFamily="34" charset="0"/>
                        </a:rPr>
                        <a:t>User 3</a:t>
                      </a:r>
                    </a:p>
                  </a:txBody>
                  <a:tcPr marT="34290" marB="34290"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9BBB59">
                        <a:lumMod val="60000"/>
                        <a:lumOff val="40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rgbClr val="000000"/>
                          </a:solidFill>
                          <a:effectLst/>
                          <a:latin typeface="Tahoma" pitchFamily="34" charset="0"/>
                        </a:rPr>
                        <a:t>-</a:t>
                      </a:r>
                    </a:p>
                  </a:txBody>
                  <a:tcPr marT="34290" marB="3429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rgbClr val="000000"/>
                          </a:solidFill>
                          <a:effectLst/>
                          <a:latin typeface="Tahoma" pitchFamily="34" charset="0"/>
                        </a:rPr>
                        <a:t>-</a:t>
                      </a:r>
                    </a:p>
                  </a:txBody>
                  <a:tcPr marT="34290" marB="3429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rgbClr val="000000"/>
                          </a:solidFill>
                          <a:effectLst/>
                          <a:latin typeface="Tahoma" pitchFamily="34" charset="0"/>
                        </a:rPr>
                        <a:t>read</a:t>
                      </a:r>
                    </a:p>
                  </a:txBody>
                  <a:tcPr marT="34290" marB="34290"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195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dirty="0">
                          <a:ln>
                            <a:noFill/>
                          </a:ln>
                          <a:solidFill>
                            <a:srgbClr val="000000"/>
                          </a:solidFill>
                          <a:effectLst/>
                          <a:latin typeface="Tahoma" pitchFamily="34" charset="0"/>
                        </a:rPr>
                        <a:t>…</a:t>
                      </a:r>
                    </a:p>
                  </a:txBody>
                  <a:tcPr marT="34290" marB="34290"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9BBB59">
                        <a:lumMod val="60000"/>
                        <a:lumOff val="40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800" b="0" i="0" u="none" strike="noStrike" cap="none" normalizeH="0" baseline="0" dirty="0">
                        <a:ln>
                          <a:noFill/>
                        </a:ln>
                        <a:solidFill>
                          <a:srgbClr val="000000"/>
                        </a:solidFill>
                        <a:effectLst/>
                        <a:latin typeface="Tahoma" pitchFamily="34" charset="0"/>
                      </a:endParaRPr>
                    </a:p>
                  </a:txBody>
                  <a:tcPr marT="34290" marB="3429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800" b="0" i="0" u="none" strike="noStrike" cap="none" normalizeH="0" baseline="0">
                        <a:ln>
                          <a:noFill/>
                        </a:ln>
                        <a:solidFill>
                          <a:srgbClr val="000000"/>
                        </a:solidFill>
                        <a:effectLst/>
                        <a:latin typeface="Tahoma" pitchFamily="34" charset="0"/>
                      </a:endParaRPr>
                    </a:p>
                  </a:txBody>
                  <a:tcPr marT="34290" marB="3429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800" b="0" i="0" u="none" strike="noStrike" cap="none" normalizeH="0" baseline="0">
                        <a:ln>
                          <a:noFill/>
                        </a:ln>
                        <a:solidFill>
                          <a:srgbClr val="000000"/>
                        </a:solidFill>
                        <a:effectLst/>
                        <a:latin typeface="Tahoma" pitchFamily="34" charset="0"/>
                      </a:endParaRPr>
                    </a:p>
                  </a:txBody>
                  <a:tcPr marT="34290" marB="34290"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314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rgbClr val="000000"/>
                          </a:solidFill>
                          <a:effectLst/>
                          <a:latin typeface="Tahoma" pitchFamily="34" charset="0"/>
                        </a:rPr>
                        <a:t>User n</a:t>
                      </a:r>
                      <a:endParaRPr kumimoji="0" lang="en-US" sz="1800" b="0" i="0" u="none" strike="noStrike" cap="none" normalizeH="0" baseline="0" dirty="0">
                        <a:ln>
                          <a:noFill/>
                        </a:ln>
                        <a:solidFill>
                          <a:srgbClr val="000000"/>
                        </a:solidFill>
                        <a:effectLst/>
                        <a:latin typeface="Tahoma" pitchFamily="34" charset="0"/>
                      </a:endParaRPr>
                    </a:p>
                  </a:txBody>
                  <a:tcPr marT="34290" marB="34290"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rgbClr val="9BBB59">
                        <a:lumMod val="60000"/>
                        <a:lumOff val="40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dirty="0">
                          <a:ln>
                            <a:noFill/>
                          </a:ln>
                          <a:solidFill>
                            <a:srgbClr val="000000"/>
                          </a:solidFill>
                          <a:effectLst/>
                          <a:latin typeface="Tahoma" pitchFamily="34" charset="0"/>
                        </a:rPr>
                        <a:t>Read</a:t>
                      </a:r>
                    </a:p>
                  </a:txBody>
                  <a:tcPr marT="34290" marB="3429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dirty="0">
                          <a:ln>
                            <a:noFill/>
                          </a:ln>
                          <a:solidFill>
                            <a:srgbClr val="000000"/>
                          </a:solidFill>
                          <a:effectLst/>
                          <a:latin typeface="Tahoma" pitchFamily="34" charset="0"/>
                        </a:rPr>
                        <a:t>write</a:t>
                      </a:r>
                    </a:p>
                  </a:txBody>
                  <a:tcPr marT="34290" marB="3429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dirty="0">
                          <a:ln>
                            <a:noFill/>
                          </a:ln>
                          <a:solidFill>
                            <a:srgbClr val="000000"/>
                          </a:solidFill>
                          <a:effectLst/>
                          <a:latin typeface="Tahoma" pitchFamily="34" charset="0"/>
                        </a:rPr>
                        <a:t>write</a:t>
                      </a:r>
                    </a:p>
                  </a:txBody>
                  <a:tcPr marT="34290" marB="34290"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9" name="Group 4">
            <a:extLst>
              <a:ext uri="{FF2B5EF4-FFF2-40B4-BE49-F238E27FC236}">
                <a16:creationId xmlns:a16="http://schemas.microsoft.com/office/drawing/2014/main" id="{7F2FB04D-C65F-42E0-9E47-F2E63E32DF43}"/>
              </a:ext>
            </a:extLst>
          </p:cNvPr>
          <p:cNvGraphicFramePr>
            <a:graphicFrameLocks noGrp="1"/>
          </p:cNvGraphicFramePr>
          <p:nvPr>
            <p:extLst>
              <p:ext uri="{D42A27DB-BD31-4B8C-83A1-F6EECF244321}">
                <p14:modId xmlns:p14="http://schemas.microsoft.com/office/powerpoint/2010/main" val="1764053216"/>
              </p:ext>
            </p:extLst>
          </p:nvPr>
        </p:nvGraphicFramePr>
        <p:xfrm>
          <a:off x="5334000" y="3810000"/>
          <a:ext cx="3429000" cy="1437086"/>
        </p:xfrm>
        <a:graphic>
          <a:graphicData uri="http://schemas.openxmlformats.org/drawingml/2006/table">
            <a:tbl>
              <a:tblPr/>
              <a:tblGrid>
                <a:gridCol w="919163">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gridCol w="795337">
                  <a:extLst>
                    <a:ext uri="{9D8B030D-6E8A-4147-A177-3AD203B41FA5}">
                      <a16:colId xmlns:a16="http://schemas.microsoft.com/office/drawing/2014/main" val="20003"/>
                    </a:ext>
                  </a:extLst>
                </a:gridCol>
              </a:tblGrid>
              <a:tr h="348854">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sz="1800" b="0" i="0" u="none" strike="noStrike" cap="none" normalizeH="0" baseline="0" dirty="0">
                        <a:ln>
                          <a:noFill/>
                        </a:ln>
                        <a:solidFill>
                          <a:srgbClr val="000000"/>
                        </a:solidFill>
                        <a:effectLst/>
                        <a:latin typeface="Tahoma" pitchFamily="34" charset="0"/>
                      </a:endParaRPr>
                    </a:p>
                  </a:txBody>
                  <a:tcPr marT="34290" marB="34290"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9BBB59">
                        <a:lumMod val="60000"/>
                        <a:lumOff val="40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dirty="0">
                          <a:ln>
                            <a:noFill/>
                          </a:ln>
                          <a:solidFill>
                            <a:srgbClr val="000000"/>
                          </a:solidFill>
                          <a:effectLst/>
                          <a:latin typeface="Tahoma" pitchFamily="34" charset="0"/>
                        </a:rPr>
                        <a:t>File 1</a:t>
                      </a:r>
                    </a:p>
                  </a:txBody>
                  <a:tcPr marT="34290" marB="3429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9BBB59">
                        <a:lumMod val="60000"/>
                        <a:lumOff val="40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dirty="0">
                          <a:ln>
                            <a:noFill/>
                          </a:ln>
                          <a:solidFill>
                            <a:srgbClr val="000000"/>
                          </a:solidFill>
                          <a:effectLst/>
                          <a:latin typeface="Tahoma" pitchFamily="34" charset="0"/>
                        </a:rPr>
                        <a:t>File 2</a:t>
                      </a:r>
                    </a:p>
                  </a:txBody>
                  <a:tcPr marT="34290" marB="3429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9BBB59">
                        <a:lumMod val="60000"/>
                        <a:lumOff val="40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dirty="0">
                          <a:ln>
                            <a:noFill/>
                          </a:ln>
                          <a:solidFill>
                            <a:srgbClr val="000000"/>
                          </a:solidFill>
                          <a:effectLst/>
                          <a:latin typeface="Tahoma" pitchFamily="34" charset="0"/>
                        </a:rPr>
                        <a:t>…</a:t>
                      </a:r>
                    </a:p>
                  </a:txBody>
                  <a:tcPr marT="34290" marB="34290"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9BBB59">
                        <a:lumMod val="60000"/>
                        <a:lumOff val="40000"/>
                      </a:srgbClr>
                    </a:solidFill>
                  </a:tcPr>
                </a:tc>
                <a:extLst>
                  <a:ext uri="{0D108BD9-81ED-4DB2-BD59-A6C34878D82A}">
                    <a16:rowId xmlns:a16="http://schemas.microsoft.com/office/drawing/2014/main" val="10000"/>
                  </a:ext>
                </a:extLst>
              </a:tr>
              <a:tr h="36195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dirty="0">
                          <a:ln>
                            <a:noFill/>
                          </a:ln>
                          <a:solidFill>
                            <a:srgbClr val="000000"/>
                          </a:solidFill>
                          <a:effectLst/>
                          <a:latin typeface="Tahoma" pitchFamily="34" charset="0"/>
                        </a:rPr>
                        <a:t>Owner</a:t>
                      </a:r>
                    </a:p>
                  </a:txBody>
                  <a:tcPr marT="34290" marB="34290"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9BBB59">
                        <a:lumMod val="60000"/>
                        <a:lumOff val="40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rgbClr val="000000"/>
                          </a:solidFill>
                          <a:effectLst/>
                          <a:latin typeface="Tahoma" pitchFamily="34" charset="0"/>
                        </a:rPr>
                        <a:t>read</a:t>
                      </a:r>
                    </a:p>
                  </a:txBody>
                  <a:tcPr marT="34290" marB="3429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dirty="0">
                          <a:ln>
                            <a:noFill/>
                          </a:ln>
                          <a:solidFill>
                            <a:srgbClr val="000000"/>
                          </a:solidFill>
                          <a:effectLst/>
                          <a:latin typeface="Tahoma" pitchFamily="34" charset="0"/>
                        </a:rPr>
                        <a:t>write</a:t>
                      </a:r>
                    </a:p>
                  </a:txBody>
                  <a:tcPr marT="34290" marB="3429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rgbClr val="000000"/>
                          </a:solidFill>
                          <a:effectLst/>
                          <a:latin typeface="Tahoma" pitchFamily="34" charset="0"/>
                        </a:rPr>
                        <a:t>-</a:t>
                      </a:r>
                    </a:p>
                  </a:txBody>
                  <a:tcPr marT="34290" marB="34290"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314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dirty="0">
                          <a:ln>
                            <a:noFill/>
                          </a:ln>
                          <a:solidFill>
                            <a:srgbClr val="000000"/>
                          </a:solidFill>
                          <a:effectLst/>
                          <a:latin typeface="Tahoma" pitchFamily="34" charset="0"/>
                        </a:rPr>
                        <a:t>Group</a:t>
                      </a:r>
                    </a:p>
                  </a:txBody>
                  <a:tcPr marT="34290" marB="34290"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9BBB59">
                        <a:lumMod val="60000"/>
                        <a:lumOff val="40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rgbClr val="000000"/>
                          </a:solidFill>
                          <a:effectLst/>
                          <a:latin typeface="Tahoma" pitchFamily="34" charset="0"/>
                        </a:rPr>
                        <a:t>write</a:t>
                      </a:r>
                    </a:p>
                  </a:txBody>
                  <a:tcPr marT="34290" marB="3429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rgbClr val="000000"/>
                          </a:solidFill>
                          <a:effectLst/>
                          <a:latin typeface="Tahoma" pitchFamily="34" charset="0"/>
                        </a:rPr>
                        <a:t>write</a:t>
                      </a:r>
                    </a:p>
                  </a:txBody>
                  <a:tcPr marT="34290" marB="3429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dirty="0">
                          <a:ln>
                            <a:noFill/>
                          </a:ln>
                          <a:solidFill>
                            <a:srgbClr val="000000"/>
                          </a:solidFill>
                          <a:effectLst/>
                          <a:latin typeface="Tahoma" pitchFamily="34" charset="0"/>
                        </a:rPr>
                        <a:t>-</a:t>
                      </a:r>
                    </a:p>
                  </a:txBody>
                  <a:tcPr marT="34290" marB="34290"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314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dirty="0">
                          <a:ln>
                            <a:noFill/>
                          </a:ln>
                          <a:solidFill>
                            <a:srgbClr val="000000"/>
                          </a:solidFill>
                          <a:effectLst/>
                          <a:latin typeface="Tahoma" pitchFamily="34" charset="0"/>
                        </a:rPr>
                        <a:t>Other</a:t>
                      </a:r>
                    </a:p>
                  </a:txBody>
                  <a:tcPr marT="34290" marB="34290" horzOverflow="overflow">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9BBB59">
                        <a:lumMod val="60000"/>
                        <a:lumOff val="40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rgbClr val="000000"/>
                          </a:solidFill>
                          <a:effectLst/>
                          <a:latin typeface="Tahoma" pitchFamily="34" charset="0"/>
                        </a:rPr>
                        <a:t>-</a:t>
                      </a:r>
                    </a:p>
                  </a:txBody>
                  <a:tcPr marT="34290" marB="3429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rgbClr val="000000"/>
                          </a:solidFill>
                          <a:effectLst/>
                          <a:latin typeface="Tahoma" pitchFamily="34" charset="0"/>
                        </a:rPr>
                        <a:t>-</a:t>
                      </a:r>
                    </a:p>
                  </a:txBody>
                  <a:tcPr marT="34290" marB="34290"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dirty="0">
                          <a:ln>
                            <a:noFill/>
                          </a:ln>
                          <a:solidFill>
                            <a:srgbClr val="000000"/>
                          </a:solidFill>
                          <a:effectLst/>
                          <a:latin typeface="Tahoma" pitchFamily="34" charset="0"/>
                        </a:rPr>
                        <a:t>read</a:t>
                      </a:r>
                    </a:p>
                  </a:txBody>
                  <a:tcPr marT="34290" marB="34290" horzOverflow="overflow">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 name="Arrow: Right 9">
            <a:extLst>
              <a:ext uri="{FF2B5EF4-FFF2-40B4-BE49-F238E27FC236}">
                <a16:creationId xmlns:a16="http://schemas.microsoft.com/office/drawing/2014/main" id="{111B9163-AE54-4BA3-9E0F-23CDF2D0EF93}"/>
              </a:ext>
            </a:extLst>
          </p:cNvPr>
          <p:cNvSpPr/>
          <p:nvPr/>
        </p:nvSpPr>
        <p:spPr>
          <a:xfrm>
            <a:off x="4267200" y="4238623"/>
            <a:ext cx="826008" cy="560832"/>
          </a:xfrm>
          <a:prstGeom prst="rightArrow">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1747957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Điều khiển truy cập trong Unix</a:t>
            </a:r>
          </a:p>
        </p:txBody>
      </p:sp>
      <p:sp>
        <p:nvSpPr>
          <p:cNvPr id="3" name="Content Placeholder 2"/>
          <p:cNvSpPr>
            <a:spLocks noGrp="1"/>
          </p:cNvSpPr>
          <p:nvPr>
            <p:ph idx="1"/>
          </p:nvPr>
        </p:nvSpPr>
        <p:spPr/>
        <p:txBody>
          <a:bodyPr>
            <a:normAutofit fontScale="92500"/>
          </a:bodyPr>
          <a:lstStyle/>
          <a:p>
            <a:r>
              <a:rPr lang="en-US"/>
              <a:t>Mỗi quyền được đại diện bởi 1 bit:</a:t>
            </a:r>
          </a:p>
          <a:p>
            <a:pPr lvl="1"/>
            <a:r>
              <a:rPr lang="en-US"/>
              <a:t>Có quyền: 1</a:t>
            </a:r>
          </a:p>
          <a:p>
            <a:pPr lvl="1"/>
            <a:r>
              <a:rPr lang="en-US"/>
              <a:t>Không có quyền: 0</a:t>
            </a:r>
          </a:p>
          <a:p>
            <a:r>
              <a:rPr lang="en-US"/>
              <a:t>T</a:t>
            </a:r>
            <a:r>
              <a:rPr lang="en-US">
                <a:sym typeface="Wingdings" panose="05000000000000000000" pitchFamily="2" charset="2"/>
              </a:rPr>
              <a:t>hông tin quyền truy cập được lưu trữ trong 10 bit:</a:t>
            </a:r>
          </a:p>
          <a:p>
            <a:pPr lvl="1"/>
            <a:r>
              <a:rPr lang="en-US"/>
              <a:t>Bit 1: Tệp tin(hiển thị ‘-’ ) hay thư mục(hiển thị ‘d’).</a:t>
            </a:r>
          </a:p>
          <a:p>
            <a:pPr lvl="1"/>
            <a:r>
              <a:rPr lang="en-US"/>
              <a:t>Bit 2, 3, 4: Quyền truy cập cho tài khoản sở hữu</a:t>
            </a:r>
          </a:p>
          <a:p>
            <a:pPr lvl="1"/>
            <a:r>
              <a:rPr lang="en-US"/>
              <a:t>Bit 5, 6, 7: Quyền truy cập cho nhóm sở hữu</a:t>
            </a:r>
          </a:p>
          <a:p>
            <a:pPr lvl="1"/>
            <a:r>
              <a:rPr lang="en-US"/>
              <a:t>Bit 8, 9, 10: Quyền truy cập cho các nhóm người dùng khác</a:t>
            </a:r>
          </a:p>
          <a:p>
            <a:r>
              <a:rPr lang="en-US"/>
              <a:t>Biểu diễn::</a:t>
            </a:r>
          </a:p>
          <a:p>
            <a:pPr lvl="1"/>
            <a:r>
              <a:rPr lang="en-US"/>
              <a:t>Số: 3 chữ số thập phân tương ứng với 3 nhóm quyền</a:t>
            </a:r>
          </a:p>
          <a:p>
            <a:pPr lvl="1"/>
            <a:r>
              <a:rPr lang="en-US"/>
              <a:t>Chuỗi: hiển thị các ký tự viết tắt cho quyền, dấu ‘-’ biểu thị không có quyền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6646921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C2700-2C95-4511-9036-280B33F4F2DF}"/>
              </a:ext>
            </a:extLst>
          </p:cNvPr>
          <p:cNvSpPr>
            <a:spLocks noGrp="1"/>
          </p:cNvSpPr>
          <p:nvPr>
            <p:ph type="title"/>
          </p:nvPr>
        </p:nvSpPr>
        <p:spPr/>
        <p:txBody>
          <a:bodyPr/>
          <a:lstStyle/>
          <a:p>
            <a:r>
              <a:rPr lang="en-US"/>
              <a:t>Biểu diễn quyền: Ví dụ</a:t>
            </a:r>
            <a:endParaRPr lang="vi-VN"/>
          </a:p>
        </p:txBody>
      </p:sp>
      <p:sp>
        <p:nvSpPr>
          <p:cNvPr id="3" name="Content Placeholder 2">
            <a:extLst>
              <a:ext uri="{FF2B5EF4-FFF2-40B4-BE49-F238E27FC236}">
                <a16:creationId xmlns:a16="http://schemas.microsoft.com/office/drawing/2014/main" id="{328392F1-A70D-4917-8ECA-A9534BE3F654}"/>
              </a:ext>
            </a:extLst>
          </p:cNvPr>
          <p:cNvSpPr>
            <a:spLocks noGrp="1"/>
          </p:cNvSpPr>
          <p:nvPr>
            <p:ph idx="1"/>
          </p:nvPr>
        </p:nvSpPr>
        <p:spPr/>
        <p:txBody>
          <a:bodyPr>
            <a:normAutofit/>
          </a:bodyPr>
          <a:lstStyle/>
          <a:p>
            <a:r>
              <a:rPr lang="en-US" sz="2800"/>
              <a:t>Dạng số: 777</a:t>
            </a:r>
          </a:p>
          <a:p>
            <a:pPr lvl="1"/>
            <a:r>
              <a:rPr lang="en-US" sz="2400"/>
              <a:t>Nhị phân: (?)111 111 111</a:t>
            </a:r>
          </a:p>
          <a:p>
            <a:pPr lvl="1"/>
            <a:r>
              <a:rPr lang="en-US" sz="2400"/>
              <a:t>Chuỗi ký tự: (?) rwx rwx rwx</a:t>
            </a:r>
          </a:p>
          <a:p>
            <a:r>
              <a:rPr lang="en-US" sz="2800"/>
              <a:t>Dạng số: 640</a:t>
            </a:r>
          </a:p>
          <a:p>
            <a:pPr lvl="1"/>
            <a:r>
              <a:rPr lang="en-US" sz="2400"/>
              <a:t>Nhị phân: (?)110 100 000</a:t>
            </a:r>
          </a:p>
          <a:p>
            <a:pPr lvl="1"/>
            <a:r>
              <a:rPr lang="en-US" sz="2400"/>
              <a:t>Chuỗi ký tự: (?)rw-r-----</a:t>
            </a:r>
            <a:endParaRPr lang="vi-VN" sz="2400"/>
          </a:p>
        </p:txBody>
      </p:sp>
      <p:sp>
        <p:nvSpPr>
          <p:cNvPr id="4" name="Slide Number Placeholder 3">
            <a:extLst>
              <a:ext uri="{FF2B5EF4-FFF2-40B4-BE49-F238E27FC236}">
                <a16:creationId xmlns:a16="http://schemas.microsoft.com/office/drawing/2014/main" id="{94CC2A07-0B13-4801-968E-BCBCF81921FC}"/>
              </a:ext>
            </a:extLst>
          </p:cNvPr>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41642133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402B6-18F5-463E-A631-94922D272339}"/>
              </a:ext>
            </a:extLst>
          </p:cNvPr>
          <p:cNvSpPr>
            <a:spLocks noGrp="1"/>
          </p:cNvSpPr>
          <p:nvPr>
            <p:ph type="title"/>
          </p:nvPr>
        </p:nvSpPr>
        <p:spPr/>
        <p:txBody>
          <a:bodyPr/>
          <a:lstStyle/>
          <a:p>
            <a:r>
              <a:rPr lang="en-US"/>
              <a:t>Điều khiển truy cập trong Unix</a:t>
            </a:r>
            <a:endParaRPr lang="vi-VN"/>
          </a:p>
        </p:txBody>
      </p:sp>
      <p:sp>
        <p:nvSpPr>
          <p:cNvPr id="3" name="Content Placeholder 2">
            <a:extLst>
              <a:ext uri="{FF2B5EF4-FFF2-40B4-BE49-F238E27FC236}">
                <a16:creationId xmlns:a16="http://schemas.microsoft.com/office/drawing/2014/main" id="{A0A2929F-09FF-4627-9EB3-2AF00A919EBF}"/>
              </a:ext>
            </a:extLst>
          </p:cNvPr>
          <p:cNvSpPr>
            <a:spLocks noGrp="1"/>
          </p:cNvSpPr>
          <p:nvPr>
            <p:ph idx="1"/>
          </p:nvPr>
        </p:nvSpPr>
        <p:spPr/>
        <p:txBody>
          <a:bodyPr/>
          <a:lstStyle/>
          <a:p>
            <a:r>
              <a:rPr lang="en-US"/>
              <a:t>Gán quyền sở hữu file/th</a:t>
            </a:r>
            <a:r>
              <a:rPr lang="vi-VN"/>
              <a:t>ư</a:t>
            </a:r>
            <a:r>
              <a:rPr lang="en-US"/>
              <a:t> mục</a:t>
            </a:r>
          </a:p>
          <a:p>
            <a:pPr marL="0" indent="0">
              <a:buNone/>
            </a:pPr>
            <a:r>
              <a:rPr lang="en-US" b="1">
                <a:latin typeface="Courier New" panose="02070309020205020404" pitchFamily="49" charset="0"/>
                <a:cs typeface="Courier New" panose="02070309020205020404" pitchFamily="49" charset="0"/>
              </a:rPr>
              <a:t>chown</a:t>
            </a:r>
            <a:r>
              <a:rPr lang="en-US">
                <a:latin typeface="Courier New" panose="02070309020205020404" pitchFamily="49" charset="0"/>
                <a:cs typeface="Courier New" panose="02070309020205020404" pitchFamily="49" charset="0"/>
              </a:rPr>
              <a:t> </a:t>
            </a:r>
            <a:r>
              <a:rPr lang="en-US" i="1">
                <a:latin typeface="Courier New" panose="02070309020205020404" pitchFamily="49" charset="0"/>
                <a:cs typeface="Courier New" panose="02070309020205020404" pitchFamily="49" charset="0"/>
              </a:rPr>
              <a:t>user:group filename</a:t>
            </a:r>
          </a:p>
          <a:p>
            <a:r>
              <a:rPr lang="en-US"/>
              <a:t>Gán quyền truy cập file/th</a:t>
            </a:r>
            <a:r>
              <a:rPr lang="vi-VN"/>
              <a:t>ư</a:t>
            </a:r>
            <a:r>
              <a:rPr lang="en-US"/>
              <a:t> mục</a:t>
            </a:r>
          </a:p>
          <a:p>
            <a:pPr marL="0" indent="0">
              <a:buNone/>
            </a:pPr>
            <a:r>
              <a:rPr lang="en-US">
                <a:latin typeface="Courier New" panose="02070309020205020404" pitchFamily="49" charset="0"/>
                <a:cs typeface="Courier New" panose="02070309020205020404" pitchFamily="49" charset="0"/>
              </a:rPr>
              <a:t>chmod </a:t>
            </a:r>
            <a:r>
              <a:rPr lang="en-US" i="1">
                <a:latin typeface="Courier New" panose="02070309020205020404" pitchFamily="49" charset="0"/>
                <a:cs typeface="Courier New" panose="02070309020205020404" pitchFamily="49" charset="0"/>
              </a:rPr>
              <a:t>permission filename</a:t>
            </a:r>
          </a:p>
          <a:p>
            <a:r>
              <a:rPr lang="en-US"/>
              <a:t>Xem thông tin phân quyền trên file/th</a:t>
            </a:r>
            <a:r>
              <a:rPr lang="vi-VN"/>
              <a:t>ư</a:t>
            </a:r>
            <a:r>
              <a:rPr lang="en-US"/>
              <a:t> mục</a:t>
            </a:r>
            <a:endParaRPr lang="vi-VN"/>
          </a:p>
        </p:txBody>
      </p:sp>
      <p:sp>
        <p:nvSpPr>
          <p:cNvPr id="4" name="Slide Number Placeholder 3">
            <a:extLst>
              <a:ext uri="{FF2B5EF4-FFF2-40B4-BE49-F238E27FC236}">
                <a16:creationId xmlns:a16="http://schemas.microsoft.com/office/drawing/2014/main" id="{18D6D2DB-DCD1-4994-914E-3A0730185A36}"/>
              </a:ext>
            </a:extLst>
          </p:cNvPr>
          <p:cNvSpPr>
            <a:spLocks noGrp="1"/>
          </p:cNvSpPr>
          <p:nvPr>
            <p:ph type="sldNum" sz="quarter" idx="12"/>
          </p:nvPr>
        </p:nvSpPr>
        <p:spPr/>
        <p:txBody>
          <a:bodyPr/>
          <a:lstStyle/>
          <a:p>
            <a:fld id="{B6F15528-21DE-4FAA-801E-634DDDAF4B2B}" type="slidenum">
              <a:rPr lang="en-US" smtClean="0"/>
              <a:pPr/>
              <a:t>35</a:t>
            </a:fld>
            <a:endParaRPr lang="en-US"/>
          </a:p>
        </p:txBody>
      </p:sp>
      <p:pic>
        <p:nvPicPr>
          <p:cNvPr id="5" name="Picture 4">
            <a:extLst>
              <a:ext uri="{FF2B5EF4-FFF2-40B4-BE49-F238E27FC236}">
                <a16:creationId xmlns:a16="http://schemas.microsoft.com/office/drawing/2014/main" id="{02C10393-849F-46AF-9FC2-BF4D34927F46}"/>
              </a:ext>
            </a:extLst>
          </p:cNvPr>
          <p:cNvPicPr>
            <a:picLocks noChangeAspect="1"/>
          </p:cNvPicPr>
          <p:nvPr/>
        </p:nvPicPr>
        <p:blipFill>
          <a:blip r:embed="rId2"/>
          <a:stretch>
            <a:fillRect/>
          </a:stretch>
        </p:blipFill>
        <p:spPr>
          <a:xfrm>
            <a:off x="304800" y="3962400"/>
            <a:ext cx="8660876" cy="1143000"/>
          </a:xfrm>
          <a:prstGeom prst="rect">
            <a:avLst/>
          </a:prstGeom>
        </p:spPr>
      </p:pic>
    </p:spTree>
    <p:extLst>
      <p:ext uri="{BB962C8B-B14F-4D97-AF65-F5344CB8AC3E}">
        <p14:creationId xmlns:p14="http://schemas.microsoft.com/office/powerpoint/2010/main" val="33557433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4F1ED-4EC6-4D3B-92DB-FF306C0E4AC5}"/>
              </a:ext>
            </a:extLst>
          </p:cNvPr>
          <p:cNvSpPr>
            <a:spLocks noGrp="1"/>
          </p:cNvSpPr>
          <p:nvPr>
            <p:ph type="title"/>
          </p:nvPr>
        </p:nvSpPr>
        <p:spPr/>
        <p:txBody>
          <a:bodyPr/>
          <a:lstStyle/>
          <a:p>
            <a:r>
              <a:rPr lang="en-US"/>
              <a:t>Điều khiển truy cập trong Unix</a:t>
            </a:r>
            <a:endParaRPr lang="vi-VN"/>
          </a:p>
        </p:txBody>
      </p:sp>
      <p:sp>
        <p:nvSpPr>
          <p:cNvPr id="3" name="Content Placeholder 2">
            <a:extLst>
              <a:ext uri="{FF2B5EF4-FFF2-40B4-BE49-F238E27FC236}">
                <a16:creationId xmlns:a16="http://schemas.microsoft.com/office/drawing/2014/main" id="{F7613966-EDD8-48A9-A72F-476E38CC547A}"/>
              </a:ext>
            </a:extLst>
          </p:cNvPr>
          <p:cNvSpPr>
            <a:spLocks noGrp="1"/>
          </p:cNvSpPr>
          <p:nvPr>
            <p:ph idx="1"/>
          </p:nvPr>
        </p:nvSpPr>
        <p:spPr/>
        <p:txBody>
          <a:bodyPr>
            <a:normAutofit/>
          </a:bodyPr>
          <a:lstStyle/>
          <a:p>
            <a:r>
              <a:rPr lang="en-US" sz="2800"/>
              <a:t>Unix phân biệt quyền truy cập th</a:t>
            </a:r>
            <a:r>
              <a:rPr lang="vi-VN" sz="2800"/>
              <a:t>ư</a:t>
            </a:r>
            <a:r>
              <a:rPr lang="en-US" sz="2800"/>
              <a:t> mục và truy cập file trong th</a:t>
            </a:r>
            <a:r>
              <a:rPr lang="vi-VN" sz="2800"/>
              <a:t>ư</a:t>
            </a:r>
            <a:r>
              <a:rPr lang="en-US" sz="2800"/>
              <a:t> mục</a:t>
            </a:r>
          </a:p>
          <a:p>
            <a:r>
              <a:rPr lang="en-US" sz="2800"/>
              <a:t>Ng</a:t>
            </a:r>
            <a:r>
              <a:rPr lang="vi-VN" sz="2800"/>
              <a:t>ư</a:t>
            </a:r>
            <a:r>
              <a:rPr lang="en-US" sz="2800"/>
              <a:t>ời dùng có thể xóa file nằm trong th</a:t>
            </a:r>
            <a:r>
              <a:rPr lang="vi-VN" sz="2800"/>
              <a:t>ư</a:t>
            </a:r>
            <a:r>
              <a:rPr lang="en-US" sz="2800"/>
              <a:t> mục mà họ có quyền truy cập th</a:t>
            </a:r>
            <a:r>
              <a:rPr lang="vi-VN" sz="2800"/>
              <a:t>ư</a:t>
            </a:r>
            <a:r>
              <a:rPr lang="en-US" sz="2800"/>
              <a:t> mục nh</a:t>
            </a:r>
            <a:r>
              <a:rPr lang="vi-VN" sz="2800"/>
              <a:t>ư</a:t>
            </a:r>
            <a:r>
              <a:rPr lang="en-US" sz="2800"/>
              <a:t>ng không có quyền truy cập file?</a:t>
            </a:r>
          </a:p>
          <a:p>
            <a:pPr marL="0" indent="0">
              <a:buNone/>
            </a:pPr>
            <a:r>
              <a:rPr lang="en-US" sz="2800">
                <a:sym typeface="Wingdings" panose="05000000000000000000" pitchFamily="2" charset="2"/>
              </a:rPr>
              <a:t></a:t>
            </a:r>
            <a:r>
              <a:rPr lang="en-US" sz="2800" b="1">
                <a:sym typeface="Wingdings" panose="05000000000000000000" pitchFamily="2" charset="2"/>
              </a:rPr>
              <a:t>sticky bit</a:t>
            </a:r>
            <a:r>
              <a:rPr lang="en-US" sz="2800">
                <a:sym typeface="Wingdings" panose="05000000000000000000" pitchFamily="2" charset="2"/>
              </a:rPr>
              <a:t>:</a:t>
            </a:r>
          </a:p>
          <a:p>
            <a:pPr lvl="1"/>
            <a:r>
              <a:rPr lang="en-US" sz="2400"/>
              <a:t>Off: Nếu ng</a:t>
            </a:r>
            <a:r>
              <a:rPr lang="vi-VN" sz="2400"/>
              <a:t>ư</a:t>
            </a:r>
            <a:r>
              <a:rPr lang="en-US" sz="2400"/>
              <a:t>ời dùng có quyền truy cập th</a:t>
            </a:r>
            <a:r>
              <a:rPr lang="vi-VN" sz="2400"/>
              <a:t>ư</a:t>
            </a:r>
            <a:r>
              <a:rPr lang="en-US" sz="2400"/>
              <a:t> mục, họ có thể đổi tên file, xóa file</a:t>
            </a:r>
          </a:p>
          <a:p>
            <a:pPr lvl="1"/>
            <a:r>
              <a:rPr lang="en-US" sz="2400"/>
              <a:t>On: Chỉ có tài khoản sở hữu file, sở hữu th</a:t>
            </a:r>
            <a:r>
              <a:rPr lang="vi-VN" sz="2400"/>
              <a:t>ư</a:t>
            </a:r>
            <a:r>
              <a:rPr lang="en-US" sz="2400"/>
              <a:t> mục hoặc tài khoản root mới có quyền đổi tên file, xóa file</a:t>
            </a:r>
            <a:endParaRPr lang="vi-VN" sz="2400"/>
          </a:p>
        </p:txBody>
      </p:sp>
      <p:sp>
        <p:nvSpPr>
          <p:cNvPr id="4" name="Slide Number Placeholder 3">
            <a:extLst>
              <a:ext uri="{FF2B5EF4-FFF2-40B4-BE49-F238E27FC236}">
                <a16:creationId xmlns:a16="http://schemas.microsoft.com/office/drawing/2014/main" id="{D0D7DFCA-2C80-41C6-A3A5-D79BCF784380}"/>
              </a:ext>
            </a:extLst>
          </p:cNvPr>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3823026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Điều khiển truy cập trong Unix</a:t>
            </a:r>
          </a:p>
        </p:txBody>
      </p:sp>
      <p:sp>
        <p:nvSpPr>
          <p:cNvPr id="3" name="Content Placeholder 2"/>
          <p:cNvSpPr>
            <a:spLocks noGrp="1"/>
          </p:cNvSpPr>
          <p:nvPr>
            <p:ph idx="1"/>
          </p:nvPr>
        </p:nvSpPr>
        <p:spPr>
          <a:xfrm>
            <a:off x="457200" y="1066800"/>
            <a:ext cx="8229600" cy="5105400"/>
          </a:xfrm>
        </p:spPr>
        <p:txBody>
          <a:bodyPr>
            <a:normAutofit fontScale="92500" lnSpcReduction="10000"/>
          </a:bodyPr>
          <a:lstStyle/>
          <a:p>
            <a:r>
              <a:rPr lang="en-US"/>
              <a:t>Trên thực tế, người dùng là chủ thể thao tác nhưng tiến trình là chủ thể truy cập tệp tin</a:t>
            </a:r>
          </a:p>
          <a:p>
            <a:pPr lvl="1"/>
            <a:r>
              <a:rPr lang="en-US"/>
              <a:t>Tiến trình được cấp quyền của người dùng đã kích hoạt nó</a:t>
            </a:r>
          </a:p>
          <a:p>
            <a:r>
              <a:rPr lang="en-US"/>
              <a:t>Làm cách nào để tiến trình có quyền ở cấp cao hơn?</a:t>
            </a:r>
          </a:p>
          <a:p>
            <a:pPr lvl="1"/>
            <a:r>
              <a:rPr lang="en-US"/>
              <a:t>Ví dụ: </a:t>
            </a:r>
            <a:r>
              <a:rPr lang="en-US" b="1"/>
              <a:t>passwd</a:t>
            </a:r>
            <a:r>
              <a:rPr lang="en-US"/>
              <a:t> là tệp tin hệ thống nhưng người sử dụng thông thường có nhu cầu sửa nội dung khi họ thay đổi mật khẩu?</a:t>
            </a:r>
          </a:p>
          <a:p>
            <a:r>
              <a:rPr lang="en-US"/>
              <a:t>Mỗi tiến trình được gắn với 3 giá trị UID, GID:</a:t>
            </a:r>
          </a:p>
          <a:p>
            <a:pPr lvl="1"/>
            <a:r>
              <a:rPr lang="en-US"/>
              <a:t>Real UID, GID: UID, GID của người dùng kích hoạt tiến trình</a:t>
            </a:r>
          </a:p>
          <a:p>
            <a:pPr lvl="1"/>
            <a:r>
              <a:rPr lang="en-US"/>
              <a:t>Effective UID, GID: UID, GID hiệu lực khi tiến trình truy cập tệp tin</a:t>
            </a:r>
          </a:p>
          <a:p>
            <a:pPr lvl="1"/>
            <a:r>
              <a:rPr lang="en-US"/>
              <a:t>Saved UID, GID: UID, GID quay lui khi tiến trình kết thúc truy cập</a:t>
            </a:r>
          </a:p>
          <a:p>
            <a:r>
              <a:rPr lang="en-US"/>
              <a:t>Tệp tin/thư mục được gắn 1 bit </a:t>
            </a:r>
            <a:r>
              <a:rPr lang="en-US" b="1" i="1"/>
              <a:t>setuid</a:t>
            </a:r>
            <a:r>
              <a:rPr lang="en-US"/>
              <a:t> cho biết tiến trình truy cập có thể thay đổi effective UID không?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342083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Điều khiển truy cập trong Unix</a:t>
            </a:r>
          </a:p>
        </p:txBody>
      </p:sp>
      <p:sp>
        <p:nvSpPr>
          <p:cNvPr id="3" name="Content Placeholder 2"/>
          <p:cNvSpPr>
            <a:spLocks noGrp="1"/>
          </p:cNvSpPr>
          <p:nvPr>
            <p:ph idx="1"/>
          </p:nvPr>
        </p:nvSpPr>
        <p:spPr>
          <a:xfrm>
            <a:off x="457200" y="1143000"/>
            <a:ext cx="8229600" cy="5257800"/>
          </a:xfrm>
        </p:spPr>
        <p:txBody>
          <a:bodyPr>
            <a:normAutofit/>
          </a:bodyPr>
          <a:lstStyle/>
          <a:p>
            <a:pPr marL="0" indent="0">
              <a:buNone/>
            </a:pPr>
            <a:r>
              <a:rPr lang="en-US"/>
              <a:t>Cách thức gán ID cho tiến trình:</a:t>
            </a:r>
          </a:p>
          <a:p>
            <a:r>
              <a:rPr lang="en-US"/>
              <a:t>Khi tiến trình được kích hoạt</a:t>
            </a:r>
          </a:p>
          <a:p>
            <a:pPr lvl="1"/>
            <a:r>
              <a:rPr lang="en-US"/>
              <a:t>Real UID: UID của người dùng thực thi tiến trình</a:t>
            </a:r>
          </a:p>
          <a:p>
            <a:pPr lvl="1"/>
            <a:r>
              <a:rPr lang="en-US"/>
              <a:t>Effective UID: UID của người dùng thực thi tiến trình</a:t>
            </a:r>
          </a:p>
          <a:p>
            <a:r>
              <a:rPr lang="en-US"/>
              <a:t>Khi tiến trình truy cập tệp thi/thư mục:</a:t>
            </a:r>
          </a:p>
          <a:p>
            <a:pPr lvl="1"/>
            <a:r>
              <a:rPr lang="en-US"/>
              <a:t>Real UID: UID của người dùng thực thi tiến trình</a:t>
            </a:r>
          </a:p>
          <a:p>
            <a:pPr lvl="1"/>
            <a:r>
              <a:rPr lang="en-US"/>
              <a:t>Saved UID: UID cũ của Effective UID</a:t>
            </a:r>
          </a:p>
          <a:p>
            <a:pPr lvl="1"/>
            <a:r>
              <a:rPr lang="en-US"/>
              <a:t>Effective UID: thay đổi thành UID của người dùng sở hữu nếu </a:t>
            </a:r>
            <a:r>
              <a:rPr lang="en-US" b="1" i="1"/>
              <a:t>setuid = 1</a:t>
            </a:r>
            <a:r>
              <a:rPr lang="en-US"/>
              <a:t>, ngược lại không đổi</a:t>
            </a:r>
          </a:p>
          <a:p>
            <a:r>
              <a:rPr lang="en-US"/>
              <a:t>Khi tiến trình kết thúc truy cập: trả lại các giá trị giống như khi tiến trình trước khi truy cập tệp tin/thư mục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4008941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224F5-2920-4757-BE34-69B8A61BE24D}"/>
              </a:ext>
            </a:extLst>
          </p:cNvPr>
          <p:cNvSpPr>
            <a:spLocks noGrp="1"/>
          </p:cNvSpPr>
          <p:nvPr>
            <p:ph type="title"/>
          </p:nvPr>
        </p:nvSpPr>
        <p:spPr/>
        <p:txBody>
          <a:bodyPr/>
          <a:lstStyle/>
          <a:p>
            <a:r>
              <a:rPr lang="en-US"/>
              <a:t>Điều khiển truy cập trong Unix</a:t>
            </a:r>
            <a:endParaRPr lang="vi-VN"/>
          </a:p>
        </p:txBody>
      </p:sp>
      <p:sp>
        <p:nvSpPr>
          <p:cNvPr id="3" name="Content Placeholder 2">
            <a:extLst>
              <a:ext uri="{FF2B5EF4-FFF2-40B4-BE49-F238E27FC236}">
                <a16:creationId xmlns:a16="http://schemas.microsoft.com/office/drawing/2014/main" id="{94CD59FD-4D22-4795-8871-F378DE123179}"/>
              </a:ext>
            </a:extLst>
          </p:cNvPr>
          <p:cNvSpPr>
            <a:spLocks noGrp="1"/>
          </p:cNvSpPr>
          <p:nvPr>
            <p:ph idx="1"/>
          </p:nvPr>
        </p:nvSpPr>
        <p:spPr/>
        <p:txBody>
          <a:bodyPr/>
          <a:lstStyle/>
          <a:p>
            <a:r>
              <a:rPr lang="en-US"/>
              <a:t>Tài khoản root:</a:t>
            </a:r>
          </a:p>
          <a:p>
            <a:pPr lvl="1"/>
            <a:r>
              <a:rPr lang="en-US"/>
              <a:t>UID = 0</a:t>
            </a:r>
          </a:p>
          <a:p>
            <a:pPr lvl="1"/>
            <a:r>
              <a:rPr lang="en-US"/>
              <a:t>Có mọi quyền truy cập trên tất cả file</a:t>
            </a:r>
          </a:p>
          <a:p>
            <a:r>
              <a:rPr lang="en-US"/>
              <a:t>fork() và exec(): tiến trình con thừa kế cả 3 giá trị ID, trừ file có thiết lập setuid = 1</a:t>
            </a:r>
          </a:p>
          <a:p>
            <a:r>
              <a:rPr lang="en-US"/>
              <a:t>Lời gọi hệ thống setuid(int newid):</a:t>
            </a:r>
          </a:p>
          <a:p>
            <a:pPr lvl="1"/>
            <a:r>
              <a:rPr lang="en-US"/>
              <a:t>Có thể thiết lập Effective UID cho RealUID và Saved UID</a:t>
            </a:r>
          </a:p>
          <a:p>
            <a:r>
              <a:rPr lang="en-US"/>
              <a:t> Các lời gọi hệ thống khác: seteuid(), setreuid(),…</a:t>
            </a:r>
            <a:endParaRPr lang="vi-VN"/>
          </a:p>
        </p:txBody>
      </p:sp>
      <p:sp>
        <p:nvSpPr>
          <p:cNvPr id="4" name="Slide Number Placeholder 3">
            <a:extLst>
              <a:ext uri="{FF2B5EF4-FFF2-40B4-BE49-F238E27FC236}">
                <a16:creationId xmlns:a16="http://schemas.microsoft.com/office/drawing/2014/main" id="{3811C98E-1467-4BC3-9B6F-BD13AE05CD6F}"/>
              </a:ext>
            </a:extLst>
          </p:cNvPr>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966641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Khái niệm</a:t>
            </a:r>
          </a:p>
        </p:txBody>
      </p:sp>
      <p:sp>
        <p:nvSpPr>
          <p:cNvPr id="3" name="Content Placeholder 2"/>
          <p:cNvSpPr>
            <a:spLocks noGrp="1"/>
          </p:cNvSpPr>
          <p:nvPr>
            <p:ph idx="1"/>
          </p:nvPr>
        </p:nvSpPr>
        <p:spPr>
          <a:xfrm>
            <a:off x="457200" y="1066800"/>
            <a:ext cx="8229600" cy="5410200"/>
          </a:xfrm>
        </p:spPr>
        <p:txBody>
          <a:bodyPr>
            <a:normAutofit lnSpcReduction="10000"/>
          </a:bodyPr>
          <a:lstStyle/>
          <a:p>
            <a:r>
              <a:rPr lang="en-US"/>
              <a:t>Điều khiển truy cập (Access Control): Là chức năng của hệ thống được thi hành để cho phép chủ thể(người dùng, tiến trình, thiết bị) được truy cập đến một mức nào đó (quyền truy cập) tới tài nguyên của hệ thống và chia sẻ quyền truy cập này cho chủ thể khác</a:t>
            </a:r>
          </a:p>
          <a:p>
            <a:r>
              <a:rPr lang="en-US"/>
              <a:t>Mô hình điều khiển truy cập AAA</a:t>
            </a:r>
          </a:p>
          <a:p>
            <a:pPr lvl="1"/>
            <a:r>
              <a:rPr lang="en-US"/>
              <a:t>Authentication(Xác thực): Xác định đúng chủ thể thực hiện hành vi truy nhập</a:t>
            </a:r>
          </a:p>
          <a:p>
            <a:pPr lvl="1"/>
            <a:r>
              <a:rPr lang="en-US"/>
              <a:t>Authorization(Ủy quyền): phân quyền truy cập</a:t>
            </a:r>
          </a:p>
          <a:p>
            <a:pPr lvl="1"/>
            <a:r>
              <a:rPr lang="en-US"/>
              <a:t>Auditing(Kiểm toán): kiểm tra, giám sát các hành vi truy cập</a:t>
            </a:r>
          </a:p>
          <a:p>
            <a:r>
              <a:rPr lang="en-US"/>
              <a:t>Có mặt trong hầu hết các ứng dụng, hệ thống công nghệ thông tin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7404171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73C4C-917C-4662-B9E7-97F311C41E26}"/>
              </a:ext>
            </a:extLst>
          </p:cNvPr>
          <p:cNvSpPr>
            <a:spLocks noGrp="1"/>
          </p:cNvSpPr>
          <p:nvPr>
            <p:ph type="title"/>
          </p:nvPr>
        </p:nvSpPr>
        <p:spPr/>
        <p:txBody>
          <a:bodyPr/>
          <a:lstStyle/>
          <a:p>
            <a:r>
              <a:rPr lang="en-US"/>
              <a:t>MAC trong Linux</a:t>
            </a:r>
            <a:endParaRPr lang="vi-VN"/>
          </a:p>
        </p:txBody>
      </p:sp>
      <p:sp>
        <p:nvSpPr>
          <p:cNvPr id="3" name="Content Placeholder 2">
            <a:extLst>
              <a:ext uri="{FF2B5EF4-FFF2-40B4-BE49-F238E27FC236}">
                <a16:creationId xmlns:a16="http://schemas.microsoft.com/office/drawing/2014/main" id="{FA4429CD-4C42-4B43-957F-3FF712AF0B87}"/>
              </a:ext>
            </a:extLst>
          </p:cNvPr>
          <p:cNvSpPr>
            <a:spLocks noGrp="1"/>
          </p:cNvSpPr>
          <p:nvPr>
            <p:ph idx="1"/>
          </p:nvPr>
        </p:nvSpPr>
        <p:spPr>
          <a:xfrm>
            <a:off x="457200" y="1143000"/>
            <a:ext cx="8229600" cy="5181600"/>
          </a:xfrm>
        </p:spPr>
        <p:txBody>
          <a:bodyPr>
            <a:normAutofit fontScale="85000" lnSpcReduction="20000"/>
          </a:bodyPr>
          <a:lstStyle/>
          <a:p>
            <a:pPr>
              <a:lnSpc>
                <a:spcPct val="110000"/>
              </a:lnSpc>
            </a:pPr>
            <a:r>
              <a:rPr lang="vi-VN"/>
              <a:t>Security-Enhanced Linux</a:t>
            </a:r>
            <a:r>
              <a:rPr lang="en-US"/>
              <a:t>(SELinux): kernel module có chức năng thiết lập chính sách truy cập tập trung</a:t>
            </a:r>
          </a:p>
          <a:p>
            <a:pPr>
              <a:lnSpc>
                <a:spcPct val="110000"/>
              </a:lnSpc>
            </a:pPr>
            <a:endParaRPr lang="en-US"/>
          </a:p>
          <a:p>
            <a:pPr>
              <a:lnSpc>
                <a:spcPct val="110000"/>
              </a:lnSpc>
            </a:pPr>
            <a:endParaRPr lang="en-US"/>
          </a:p>
          <a:p>
            <a:pPr>
              <a:lnSpc>
                <a:spcPct val="110000"/>
              </a:lnSpc>
            </a:pPr>
            <a:endParaRPr lang="en-US"/>
          </a:p>
          <a:p>
            <a:pPr>
              <a:lnSpc>
                <a:spcPct val="110000"/>
              </a:lnSpc>
            </a:pPr>
            <a:endParaRPr lang="en-US"/>
          </a:p>
          <a:p>
            <a:pPr>
              <a:lnSpc>
                <a:spcPct val="110000"/>
              </a:lnSpc>
            </a:pPr>
            <a:endParaRPr lang="en-US"/>
          </a:p>
          <a:p>
            <a:pPr>
              <a:lnSpc>
                <a:spcPct val="110000"/>
              </a:lnSpc>
            </a:pPr>
            <a:r>
              <a:rPr lang="en-US"/>
              <a:t>Các chế độ:</a:t>
            </a:r>
          </a:p>
          <a:p>
            <a:pPr lvl="1">
              <a:lnSpc>
                <a:spcPct val="110000"/>
              </a:lnSpc>
            </a:pPr>
            <a:r>
              <a:rPr lang="vi-VN" b="1"/>
              <a:t>Enforcing</a:t>
            </a:r>
            <a:r>
              <a:rPr lang="vi-VN"/>
              <a:t>: Chế độ mặc định</a:t>
            </a:r>
            <a:r>
              <a:rPr lang="en-US"/>
              <a:t>,</a:t>
            </a:r>
            <a:r>
              <a:rPr lang="vi-VN"/>
              <a:t> thực thi chính sách bảo mật SELinux trên hệ thống</a:t>
            </a:r>
          </a:p>
          <a:p>
            <a:pPr lvl="1">
              <a:lnSpc>
                <a:spcPct val="110000"/>
              </a:lnSpc>
            </a:pPr>
            <a:r>
              <a:rPr lang="vi-VN" b="1"/>
              <a:t>Permissive</a:t>
            </a:r>
            <a:r>
              <a:rPr lang="vi-VN"/>
              <a:t>: </a:t>
            </a:r>
            <a:r>
              <a:rPr lang="en-US"/>
              <a:t>K</a:t>
            </a:r>
            <a:r>
              <a:rPr lang="vi-VN"/>
              <a:t>hông thực thi chính sách bảo mật, chỉ cảnh báo và ghi lại các hành động.</a:t>
            </a:r>
          </a:p>
          <a:p>
            <a:pPr lvl="1">
              <a:lnSpc>
                <a:spcPct val="110000"/>
              </a:lnSpc>
            </a:pPr>
            <a:r>
              <a:rPr lang="vi-VN" b="1"/>
              <a:t>Disabled</a:t>
            </a:r>
            <a:r>
              <a:rPr lang="en-US" b="1"/>
              <a:t>: </a:t>
            </a:r>
            <a:r>
              <a:rPr lang="en-US"/>
              <a:t>Vô hiệu hóa SELinux</a:t>
            </a:r>
            <a:endParaRPr lang="vi-VN"/>
          </a:p>
        </p:txBody>
      </p:sp>
      <p:sp>
        <p:nvSpPr>
          <p:cNvPr id="4" name="Slide Number Placeholder 3">
            <a:extLst>
              <a:ext uri="{FF2B5EF4-FFF2-40B4-BE49-F238E27FC236}">
                <a16:creationId xmlns:a16="http://schemas.microsoft.com/office/drawing/2014/main" id="{DC736504-E4C5-4644-8ED5-952CD49E44AA}"/>
              </a:ext>
            </a:extLst>
          </p:cNvPr>
          <p:cNvSpPr>
            <a:spLocks noGrp="1"/>
          </p:cNvSpPr>
          <p:nvPr>
            <p:ph type="sldNum" sz="quarter" idx="12"/>
          </p:nvPr>
        </p:nvSpPr>
        <p:spPr/>
        <p:txBody>
          <a:bodyPr/>
          <a:lstStyle/>
          <a:p>
            <a:fld id="{B6F15528-21DE-4FAA-801E-634DDDAF4B2B}" type="slidenum">
              <a:rPr lang="en-US" smtClean="0"/>
              <a:pPr/>
              <a:t>40</a:t>
            </a:fld>
            <a:endParaRPr lang="en-US"/>
          </a:p>
        </p:txBody>
      </p:sp>
      <p:pic>
        <p:nvPicPr>
          <p:cNvPr id="6" name="Picture 5" descr="A close up of a device&#10;&#10;Description automatically generated">
            <a:extLst>
              <a:ext uri="{FF2B5EF4-FFF2-40B4-BE49-F238E27FC236}">
                <a16:creationId xmlns:a16="http://schemas.microsoft.com/office/drawing/2014/main" id="{DE8E424F-8425-4B6B-A0D8-D6CE9801AF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828800"/>
            <a:ext cx="5186918" cy="2742068"/>
          </a:xfrm>
          <a:prstGeom prst="rect">
            <a:avLst/>
          </a:prstGeom>
        </p:spPr>
      </p:pic>
    </p:spTree>
    <p:extLst>
      <p:ext uri="{BB962C8B-B14F-4D97-AF65-F5344CB8AC3E}">
        <p14:creationId xmlns:p14="http://schemas.microsoft.com/office/powerpoint/2010/main" val="1832091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70DEA-38DD-42CE-81C2-85B8BB8670FC}"/>
              </a:ext>
            </a:extLst>
          </p:cNvPr>
          <p:cNvSpPr>
            <a:spLocks noGrp="1"/>
          </p:cNvSpPr>
          <p:nvPr>
            <p:ph type="title"/>
          </p:nvPr>
        </p:nvSpPr>
        <p:spPr/>
        <p:txBody>
          <a:bodyPr/>
          <a:lstStyle/>
          <a:p>
            <a:r>
              <a:rPr lang="en-US"/>
              <a:t>Một số lệnh quan trọng SELinux</a:t>
            </a:r>
            <a:endParaRPr lang="vi-VN"/>
          </a:p>
        </p:txBody>
      </p:sp>
      <p:sp>
        <p:nvSpPr>
          <p:cNvPr id="3" name="Content Placeholder 2">
            <a:extLst>
              <a:ext uri="{FF2B5EF4-FFF2-40B4-BE49-F238E27FC236}">
                <a16:creationId xmlns:a16="http://schemas.microsoft.com/office/drawing/2014/main" id="{F74867F9-865A-4F4D-8B8E-75FFF0877847}"/>
              </a:ext>
            </a:extLst>
          </p:cNvPr>
          <p:cNvSpPr>
            <a:spLocks noGrp="1"/>
          </p:cNvSpPr>
          <p:nvPr>
            <p:ph idx="1"/>
          </p:nvPr>
        </p:nvSpPr>
        <p:spPr>
          <a:xfrm>
            <a:off x="457200" y="1066800"/>
            <a:ext cx="8229600" cy="5410200"/>
          </a:xfrm>
        </p:spPr>
        <p:txBody>
          <a:bodyPr/>
          <a:lstStyle/>
          <a:p>
            <a:r>
              <a:rPr lang="en-US"/>
              <a:t>s</a:t>
            </a:r>
            <a:r>
              <a:rPr lang="vi-VN"/>
              <a:t>etsebool</a:t>
            </a:r>
            <a:r>
              <a:rPr lang="en-US"/>
              <a:t> </a:t>
            </a:r>
            <a:r>
              <a:rPr lang="en-US" i="1"/>
              <a:t>policy = on/off</a:t>
            </a:r>
            <a:r>
              <a:rPr lang="en-US"/>
              <a:t>: Bật/tắt chính sách</a:t>
            </a:r>
          </a:p>
          <a:p>
            <a:r>
              <a:rPr lang="en-US"/>
              <a:t>getsebool: Hiển thị trạng thái chính sách</a:t>
            </a:r>
          </a:p>
          <a:p>
            <a:r>
              <a:rPr lang="en-US"/>
              <a:t>setenforce </a:t>
            </a:r>
            <a:r>
              <a:rPr lang="en-US" i="1"/>
              <a:t>mode</a:t>
            </a:r>
            <a:r>
              <a:rPr lang="en-US"/>
              <a:t>: Thiết lập chế độ hoạt động của SELinux</a:t>
            </a:r>
          </a:p>
          <a:p>
            <a:endParaRPr lang="vi-VN" i="1"/>
          </a:p>
        </p:txBody>
      </p:sp>
      <p:sp>
        <p:nvSpPr>
          <p:cNvPr id="4" name="Slide Number Placeholder 3">
            <a:extLst>
              <a:ext uri="{FF2B5EF4-FFF2-40B4-BE49-F238E27FC236}">
                <a16:creationId xmlns:a16="http://schemas.microsoft.com/office/drawing/2014/main" id="{51E9E422-7499-4CBE-8637-74B4E083C854}"/>
              </a:ext>
            </a:extLst>
          </p:cNvPr>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42482185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85F24-E341-41AB-8E6F-280FD7213B50}"/>
              </a:ext>
            </a:extLst>
          </p:cNvPr>
          <p:cNvSpPr>
            <a:spLocks noGrp="1"/>
          </p:cNvSpPr>
          <p:nvPr>
            <p:ph type="title"/>
          </p:nvPr>
        </p:nvSpPr>
        <p:spPr/>
        <p:txBody>
          <a:bodyPr/>
          <a:lstStyle/>
          <a:p>
            <a:r>
              <a:rPr lang="en-US"/>
              <a:t>Hạn chế của Unix</a:t>
            </a:r>
            <a:endParaRPr lang="vi-VN"/>
          </a:p>
        </p:txBody>
      </p:sp>
      <p:sp>
        <p:nvSpPr>
          <p:cNvPr id="3" name="Content Placeholder 2">
            <a:extLst>
              <a:ext uri="{FF2B5EF4-FFF2-40B4-BE49-F238E27FC236}">
                <a16:creationId xmlns:a16="http://schemas.microsoft.com/office/drawing/2014/main" id="{DC4CF90F-A360-4F4C-91FC-477F6033025B}"/>
              </a:ext>
            </a:extLst>
          </p:cNvPr>
          <p:cNvSpPr>
            <a:spLocks noGrp="1"/>
          </p:cNvSpPr>
          <p:nvPr>
            <p:ph idx="1"/>
          </p:nvPr>
        </p:nvSpPr>
        <p:spPr/>
        <p:txBody>
          <a:bodyPr/>
          <a:lstStyle/>
          <a:p>
            <a:r>
              <a:rPr lang="en-US"/>
              <a:t>Các ứng dụng network deamon nh</a:t>
            </a:r>
            <a:r>
              <a:rPr lang="vi-VN"/>
              <a:t>ư</a:t>
            </a:r>
            <a:r>
              <a:rPr lang="en-US"/>
              <a:t> sshd, ftpd có thể thực thi với quyền root</a:t>
            </a:r>
          </a:p>
          <a:p>
            <a:r>
              <a:rPr lang="en-US"/>
              <a:t>Biến môi tr</a:t>
            </a:r>
            <a:r>
              <a:rPr lang="vi-VN"/>
              <a:t>ư</a:t>
            </a:r>
            <a:r>
              <a:rPr lang="en-US"/>
              <a:t>ờng LIBPATH có thể bị kẻ tấn công thay đổi</a:t>
            </a:r>
          </a:p>
          <a:p>
            <a:r>
              <a:rPr lang="en-US"/>
              <a:t>Tiến trình bất kỳ có thể truy cập và thực thi mọi file trong thư mục /tmp</a:t>
            </a:r>
          </a:p>
          <a:p>
            <a:r>
              <a:rPr lang="en-US"/>
              <a:t>TOCTTOU:</a:t>
            </a:r>
          </a:p>
          <a:p>
            <a:pPr marL="731520" lvl="1" indent="-457200">
              <a:buFont typeface="+mj-lt"/>
              <a:buAutoNum type="arabicParenR"/>
            </a:pPr>
            <a:r>
              <a:rPr lang="en-US"/>
              <a:t>Tiến trình sử dụng quyền root để mở 1 file nào đó, ví dụ /tmp/X</a:t>
            </a:r>
          </a:p>
          <a:p>
            <a:pPr marL="731520" lvl="1" indent="-457200">
              <a:buFont typeface="+mj-lt"/>
              <a:buAutoNum type="arabicParenR"/>
            </a:pPr>
            <a:r>
              <a:rPr lang="en-US"/>
              <a:t>Tr</a:t>
            </a:r>
            <a:r>
              <a:rPr lang="vi-VN"/>
              <a:t>ư</a:t>
            </a:r>
            <a:r>
              <a:rPr lang="en-US"/>
              <a:t>ớc khi file đ</a:t>
            </a:r>
            <a:r>
              <a:rPr lang="vi-VN"/>
              <a:t>ư</a:t>
            </a:r>
            <a:r>
              <a:rPr lang="en-US"/>
              <a:t>ợc mở, tiến trình thay đổi file /tmp/X thành một symbolic link tới file /etc/shadow</a:t>
            </a:r>
            <a:endParaRPr lang="vi-VN"/>
          </a:p>
        </p:txBody>
      </p:sp>
      <p:sp>
        <p:nvSpPr>
          <p:cNvPr id="4" name="Slide Number Placeholder 3">
            <a:extLst>
              <a:ext uri="{FF2B5EF4-FFF2-40B4-BE49-F238E27FC236}">
                <a16:creationId xmlns:a16="http://schemas.microsoft.com/office/drawing/2014/main" id="{1DF350C3-7F88-4B57-BFAD-FA6FCAB6333F}"/>
              </a:ext>
            </a:extLst>
          </p:cNvPr>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2480792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9ED52-F7EE-4A1C-B612-7B5C2A01D369}"/>
              </a:ext>
            </a:extLst>
          </p:cNvPr>
          <p:cNvSpPr>
            <a:spLocks noGrp="1"/>
          </p:cNvSpPr>
          <p:nvPr>
            <p:ph type="title"/>
          </p:nvPr>
        </p:nvSpPr>
        <p:spPr/>
        <p:txBody>
          <a:bodyPr/>
          <a:lstStyle/>
          <a:p>
            <a:r>
              <a:rPr lang="en-US"/>
              <a:t>Kiểm soát hoàn toàn (nhắc lại)</a:t>
            </a:r>
            <a:endParaRPr lang="vi-VN"/>
          </a:p>
        </p:txBody>
      </p:sp>
      <p:sp>
        <p:nvSpPr>
          <p:cNvPr id="3" name="Content Placeholder 2">
            <a:extLst>
              <a:ext uri="{FF2B5EF4-FFF2-40B4-BE49-F238E27FC236}">
                <a16:creationId xmlns:a16="http://schemas.microsoft.com/office/drawing/2014/main" id="{8E305F90-1B02-4A06-A76C-4DAA62CC4478}"/>
              </a:ext>
            </a:extLst>
          </p:cNvPr>
          <p:cNvSpPr>
            <a:spLocks noGrp="1"/>
          </p:cNvSpPr>
          <p:nvPr>
            <p:ph idx="1"/>
          </p:nvPr>
        </p:nvSpPr>
        <p:spPr>
          <a:xfrm>
            <a:off x="457200" y="1026780"/>
            <a:ext cx="8229600" cy="3370946"/>
          </a:xfrm>
        </p:spPr>
        <p:txBody>
          <a:bodyPr>
            <a:normAutofit/>
          </a:bodyPr>
          <a:lstStyle/>
          <a:p>
            <a:r>
              <a:rPr lang="en-US" sz="2800"/>
              <a:t>Reference Monitor: Module kiểm tra quyền truy cập</a:t>
            </a:r>
          </a:p>
          <a:p>
            <a:pPr lvl="1"/>
            <a:r>
              <a:rPr lang="en-US" sz="2400"/>
              <a:t>Không thể vòng tránh</a:t>
            </a:r>
          </a:p>
          <a:p>
            <a:pPr lvl="1"/>
            <a:r>
              <a:rPr lang="en-US" sz="2400"/>
              <a:t>Chống sửa đổi</a:t>
            </a:r>
          </a:p>
          <a:p>
            <a:pPr lvl="1"/>
            <a:r>
              <a:rPr lang="en-US" sz="2400"/>
              <a:t>Có thể thẩm tra</a:t>
            </a:r>
          </a:p>
          <a:p>
            <a:pPr marL="0" indent="0">
              <a:buNone/>
            </a:pPr>
            <a:r>
              <a:rPr lang="en-US" sz="2800">
                <a:sym typeface="Wingdings" panose="05000000000000000000" pitchFamily="2" charset="2"/>
              </a:rPr>
              <a:t> là 1 thể hiện của TCB</a:t>
            </a:r>
            <a:endParaRPr lang="en-US" sz="2800"/>
          </a:p>
          <a:p>
            <a:pPr lvl="1"/>
            <a:endParaRPr lang="vi-VN" sz="2400"/>
          </a:p>
        </p:txBody>
      </p:sp>
      <p:sp>
        <p:nvSpPr>
          <p:cNvPr id="4" name="Slide Number Placeholder 3">
            <a:extLst>
              <a:ext uri="{FF2B5EF4-FFF2-40B4-BE49-F238E27FC236}">
                <a16:creationId xmlns:a16="http://schemas.microsoft.com/office/drawing/2014/main" id="{72DB35A0-9D64-4F28-9B46-342D10D34823}"/>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14" name="AutoShape 4">
            <a:extLst>
              <a:ext uri="{FF2B5EF4-FFF2-40B4-BE49-F238E27FC236}">
                <a16:creationId xmlns:a16="http://schemas.microsoft.com/office/drawing/2014/main" id="{822667D0-C813-4031-9187-FD3EA2EB861C}"/>
              </a:ext>
            </a:extLst>
          </p:cNvPr>
          <p:cNvSpPr>
            <a:spLocks noChangeArrowheads="1"/>
          </p:cNvSpPr>
          <p:nvPr/>
        </p:nvSpPr>
        <p:spPr bwMode="auto">
          <a:xfrm>
            <a:off x="6873240" y="4072666"/>
            <a:ext cx="1447800" cy="1343025"/>
          </a:xfrm>
          <a:prstGeom prst="can">
            <a:avLst>
              <a:gd name="adj" fmla="val 31944"/>
            </a:avLst>
          </a:prstGeom>
          <a:solidFill>
            <a:srgbClr val="4BACC6">
              <a:lumMod val="20000"/>
              <a:lumOff val="80000"/>
            </a:srgbClr>
          </a:solidFill>
          <a:ln w="9525">
            <a:solidFill>
              <a:sysClr val="windowText" lastClr="000000"/>
            </a:solidFill>
            <a:round/>
            <a:headEnd/>
            <a:tailEnd/>
          </a:ln>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rPr>
              <a:t>Resource</a:t>
            </a:r>
          </a:p>
        </p:txBody>
      </p:sp>
      <p:sp>
        <p:nvSpPr>
          <p:cNvPr id="15" name="Oval 5">
            <a:extLst>
              <a:ext uri="{FF2B5EF4-FFF2-40B4-BE49-F238E27FC236}">
                <a16:creationId xmlns:a16="http://schemas.microsoft.com/office/drawing/2014/main" id="{C50A8903-A916-419F-85F1-266042F8FD15}"/>
              </a:ext>
            </a:extLst>
          </p:cNvPr>
          <p:cNvSpPr>
            <a:spLocks noChangeArrowheads="1"/>
          </p:cNvSpPr>
          <p:nvPr/>
        </p:nvSpPr>
        <p:spPr bwMode="auto">
          <a:xfrm>
            <a:off x="853440" y="4335795"/>
            <a:ext cx="1828800" cy="914400"/>
          </a:xfrm>
          <a:prstGeom prst="ellipse">
            <a:avLst/>
          </a:prstGeom>
          <a:solidFill>
            <a:srgbClr val="4BACC6">
              <a:lumMod val="20000"/>
              <a:lumOff val="80000"/>
            </a:srgbClr>
          </a:solidFill>
          <a:ln w="9525">
            <a:solidFill>
              <a:sysClr val="windowText" lastClr="000000"/>
            </a:solidFill>
            <a:round/>
            <a:headEnd/>
            <a:tailEnd/>
          </a:ln>
        </p:spPr>
        <p:txBody>
          <a:bodyPr anchor="ctr"/>
          <a:lstStyle/>
          <a:p>
            <a:pPr marL="0" marR="0" lvl="0" indent="0" algn="ctr" defTabSz="914400" eaLnBrk="0" fontAlgn="auto" latinLnBrk="0" hangingPunct="0">
              <a:lnSpc>
                <a:spcPct val="100000"/>
              </a:lnSpc>
              <a:spcBef>
                <a:spcPct val="20000"/>
              </a:spcBef>
              <a:spcAft>
                <a:spcPts val="0"/>
              </a:spcAft>
              <a:buClr>
                <a:srgbClr val="C0504D"/>
              </a:buClr>
              <a:buSzTx/>
              <a:buFontTx/>
              <a:buNone/>
              <a:tabLst/>
              <a:defRPr/>
            </a:pPr>
            <a:r>
              <a:rPr kumimoji="0" lang="en-US" sz="2400" b="0" i="0" u="none" strike="noStrike" kern="0" cap="none" spc="0" normalizeH="0" baseline="0" noProof="0" dirty="0">
                <a:ln>
                  <a:noFill/>
                </a:ln>
                <a:solidFill>
                  <a:prstClr val="black"/>
                </a:solidFill>
                <a:effectLst/>
                <a:uLnTx/>
                <a:uFillTx/>
                <a:latin typeface="Calibri"/>
              </a:rPr>
              <a:t>User process</a:t>
            </a:r>
          </a:p>
        </p:txBody>
      </p:sp>
      <p:sp>
        <p:nvSpPr>
          <p:cNvPr id="16" name="Line 6">
            <a:extLst>
              <a:ext uri="{FF2B5EF4-FFF2-40B4-BE49-F238E27FC236}">
                <a16:creationId xmlns:a16="http://schemas.microsoft.com/office/drawing/2014/main" id="{DBC850EC-1197-433A-82AF-72D3326C8D04}"/>
              </a:ext>
            </a:extLst>
          </p:cNvPr>
          <p:cNvSpPr>
            <a:spLocks noChangeShapeType="1"/>
          </p:cNvSpPr>
          <p:nvPr/>
        </p:nvSpPr>
        <p:spPr bwMode="auto">
          <a:xfrm>
            <a:off x="2682240" y="4792995"/>
            <a:ext cx="1714500" cy="0"/>
          </a:xfrm>
          <a:prstGeom prst="line">
            <a:avLst/>
          </a:prstGeom>
          <a:noFill/>
          <a:ln w="38100">
            <a:solidFill>
              <a:sysClr val="windowText" lastClr="000000"/>
            </a:solidFill>
            <a:round/>
            <a:headEnd/>
            <a:tailEnd type="triangle" w="med" len="med"/>
          </a:ln>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17" name="Line 7">
            <a:extLst>
              <a:ext uri="{FF2B5EF4-FFF2-40B4-BE49-F238E27FC236}">
                <a16:creationId xmlns:a16="http://schemas.microsoft.com/office/drawing/2014/main" id="{22DBE1F7-8133-4C70-91D9-6495EF5C8E2B}"/>
              </a:ext>
            </a:extLst>
          </p:cNvPr>
          <p:cNvSpPr>
            <a:spLocks noChangeShapeType="1"/>
          </p:cNvSpPr>
          <p:nvPr/>
        </p:nvSpPr>
        <p:spPr bwMode="auto">
          <a:xfrm>
            <a:off x="5958840" y="4792995"/>
            <a:ext cx="914400" cy="0"/>
          </a:xfrm>
          <a:prstGeom prst="line">
            <a:avLst/>
          </a:prstGeom>
          <a:noFill/>
          <a:ln w="38100">
            <a:solidFill>
              <a:sysClr val="windowText" lastClr="000000"/>
            </a:solidFill>
            <a:round/>
            <a:headEnd/>
            <a:tailEnd type="triangle" w="med" len="med"/>
          </a:ln>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
        <p:nvSpPr>
          <p:cNvPr id="18" name="Text Box 8">
            <a:extLst>
              <a:ext uri="{FF2B5EF4-FFF2-40B4-BE49-F238E27FC236}">
                <a16:creationId xmlns:a16="http://schemas.microsoft.com/office/drawing/2014/main" id="{77AB8954-4A62-4589-952D-1267E80CECC7}"/>
              </a:ext>
            </a:extLst>
          </p:cNvPr>
          <p:cNvSpPr txBox="1">
            <a:spLocks noChangeArrowheads="1"/>
          </p:cNvSpPr>
          <p:nvPr/>
        </p:nvSpPr>
        <p:spPr bwMode="auto">
          <a:xfrm>
            <a:off x="3810000" y="4034930"/>
            <a:ext cx="1232517" cy="537070"/>
          </a:xfrm>
          <a:prstGeom prst="rect">
            <a:avLst/>
          </a:prstGeom>
          <a:noFill/>
          <a:ln w="9525">
            <a:noFill/>
            <a:miter lim="800000"/>
            <a:headEnd/>
            <a:tailEnd/>
          </a:ln>
        </p:spPr>
        <p:txBody>
          <a:bodyPr wrap="none">
            <a:spAutoFit/>
          </a:bodyPr>
          <a:lstStyle>
            <a:defPPr>
              <a:defRPr lang="en-US"/>
            </a:defPPr>
            <a:lvl1pPr>
              <a:lnSpc>
                <a:spcPct val="70000"/>
              </a:lnSpc>
              <a:buNone/>
              <a:defRPr>
                <a:solidFill>
                  <a:schemeClr val="accent2">
                    <a:lumMod val="75000"/>
                  </a:schemeClr>
                </a:solidFill>
              </a:defRPr>
            </a:lvl1pPr>
          </a:lstStyle>
          <a:p>
            <a:r>
              <a:rPr lang="en-US" sz="2000" dirty="0">
                <a:solidFill>
                  <a:srgbClr val="C0504D">
                    <a:lumMod val="75000"/>
                  </a:srgbClr>
                </a:solidFill>
                <a:latin typeface="Calibri"/>
              </a:rPr>
              <a:t>Reference</a:t>
            </a:r>
          </a:p>
          <a:p>
            <a:r>
              <a:rPr lang="en-US" sz="2000" dirty="0">
                <a:solidFill>
                  <a:srgbClr val="C0504D">
                    <a:lumMod val="75000"/>
                  </a:srgbClr>
                </a:solidFill>
                <a:latin typeface="Calibri"/>
              </a:rPr>
              <a:t>monitor</a:t>
            </a:r>
          </a:p>
        </p:txBody>
      </p:sp>
      <p:sp>
        <p:nvSpPr>
          <p:cNvPr id="19" name="Text Box 9">
            <a:extLst>
              <a:ext uri="{FF2B5EF4-FFF2-40B4-BE49-F238E27FC236}">
                <a16:creationId xmlns:a16="http://schemas.microsoft.com/office/drawing/2014/main" id="{5A5CD1F3-E94E-4AF0-8391-56690953E12F}"/>
              </a:ext>
            </a:extLst>
          </p:cNvPr>
          <p:cNvSpPr txBox="1">
            <a:spLocks noChangeArrowheads="1"/>
          </p:cNvSpPr>
          <p:nvPr/>
        </p:nvSpPr>
        <p:spPr bwMode="auto">
          <a:xfrm>
            <a:off x="2606040" y="4872917"/>
            <a:ext cx="1981200" cy="286232"/>
          </a:xfrm>
          <a:prstGeom prst="rect">
            <a:avLst/>
          </a:prstGeom>
          <a:noFill/>
          <a:ln w="9525">
            <a:noFill/>
            <a:miter lim="800000"/>
            <a:headEnd/>
            <a:tailEnd/>
          </a:ln>
        </p:spPr>
        <p:txBody>
          <a:bodyPr wrap="square">
            <a:spAutoFit/>
          </a:bodyPr>
          <a:lstStyle>
            <a:defPPr>
              <a:defRPr lang="en-US"/>
            </a:defPPr>
            <a:lvl1pPr>
              <a:lnSpc>
                <a:spcPct val="70000"/>
              </a:lnSpc>
              <a:buNone/>
              <a:defRPr>
                <a:solidFill>
                  <a:schemeClr val="accent2">
                    <a:lumMod val="75000"/>
                  </a:schemeClr>
                </a:solidFill>
              </a:defRPr>
            </a:lvl1pPr>
          </a:lstStyle>
          <a:p>
            <a:r>
              <a:rPr lang="en-US" dirty="0">
                <a:solidFill>
                  <a:srgbClr val="C0504D">
                    <a:lumMod val="75000"/>
                  </a:srgbClr>
                </a:solidFill>
                <a:latin typeface="Calibri"/>
              </a:rPr>
              <a:t>access request</a:t>
            </a:r>
          </a:p>
        </p:txBody>
      </p:sp>
      <p:sp>
        <p:nvSpPr>
          <p:cNvPr id="20" name="Text Box 10">
            <a:extLst>
              <a:ext uri="{FF2B5EF4-FFF2-40B4-BE49-F238E27FC236}">
                <a16:creationId xmlns:a16="http://schemas.microsoft.com/office/drawing/2014/main" id="{A41BCC9B-34C5-497B-8A90-9BBB0156EDD9}"/>
              </a:ext>
            </a:extLst>
          </p:cNvPr>
          <p:cNvSpPr txBox="1">
            <a:spLocks noChangeArrowheads="1"/>
          </p:cNvSpPr>
          <p:nvPr/>
        </p:nvSpPr>
        <p:spPr bwMode="auto">
          <a:xfrm>
            <a:off x="4847204" y="5809768"/>
            <a:ext cx="736099" cy="286232"/>
          </a:xfrm>
          <a:prstGeom prst="rect">
            <a:avLst/>
          </a:prstGeom>
          <a:noFill/>
          <a:ln w="9525">
            <a:noFill/>
            <a:miter lim="800000"/>
            <a:headEnd/>
            <a:tailEnd/>
          </a:ln>
        </p:spPr>
        <p:txBody>
          <a:bodyPr wrap="none">
            <a:spAutoFit/>
          </a:bodyPr>
          <a:lstStyle>
            <a:defPPr>
              <a:defRPr lang="en-US"/>
            </a:defPPr>
            <a:lvl1pPr>
              <a:lnSpc>
                <a:spcPct val="70000"/>
              </a:lnSpc>
              <a:buNone/>
              <a:defRPr>
                <a:solidFill>
                  <a:schemeClr val="accent2">
                    <a:lumMod val="75000"/>
                  </a:schemeClr>
                </a:solidFill>
              </a:defRPr>
            </a:lvl1pPr>
          </a:lstStyle>
          <a:p>
            <a:r>
              <a:rPr lang="en-US" dirty="0">
                <a:solidFill>
                  <a:srgbClr val="C0504D">
                    <a:lumMod val="75000"/>
                  </a:srgbClr>
                </a:solidFill>
                <a:latin typeface="Calibri"/>
              </a:rPr>
              <a:t>policy</a:t>
            </a:r>
          </a:p>
        </p:txBody>
      </p:sp>
      <p:sp>
        <p:nvSpPr>
          <p:cNvPr id="21" name="AutoShape 11">
            <a:extLst>
              <a:ext uri="{FF2B5EF4-FFF2-40B4-BE49-F238E27FC236}">
                <a16:creationId xmlns:a16="http://schemas.microsoft.com/office/drawing/2014/main" id="{DFDF1E52-0E6F-44B7-9CB2-42F8B52F5466}"/>
              </a:ext>
            </a:extLst>
          </p:cNvPr>
          <p:cNvSpPr>
            <a:spLocks noChangeArrowheads="1"/>
          </p:cNvSpPr>
          <p:nvPr/>
        </p:nvSpPr>
        <p:spPr bwMode="auto">
          <a:xfrm>
            <a:off x="4434840" y="4135770"/>
            <a:ext cx="1752600" cy="1314450"/>
          </a:xfrm>
          <a:prstGeom prst="diamond">
            <a:avLst/>
          </a:prstGeom>
          <a:solidFill>
            <a:srgbClr val="9BBB59">
              <a:lumMod val="60000"/>
              <a:lumOff val="40000"/>
            </a:srgbClr>
          </a:solidFill>
          <a:ln w="12700" algn="ctr">
            <a:solidFill>
              <a:sysClr val="windowText" lastClr="000000"/>
            </a:solidFill>
            <a:miter lim="800000"/>
            <a:headEnd/>
            <a:tailEnd type="none" w="lg" len="me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800" b="0" i="0" u="none" strike="noStrike" kern="0" cap="none" spc="0" normalizeH="0" baseline="0" noProof="0">
                <a:ln>
                  <a:noFill/>
                </a:ln>
                <a:solidFill>
                  <a:prstClr val="black"/>
                </a:solidFill>
                <a:effectLst/>
                <a:uLnTx/>
                <a:uFillTx/>
                <a:latin typeface="Calibri"/>
              </a:rPr>
              <a:t>?</a:t>
            </a:r>
          </a:p>
        </p:txBody>
      </p:sp>
      <p:sp>
        <p:nvSpPr>
          <p:cNvPr id="22" name="Line 12">
            <a:extLst>
              <a:ext uri="{FF2B5EF4-FFF2-40B4-BE49-F238E27FC236}">
                <a16:creationId xmlns:a16="http://schemas.microsoft.com/office/drawing/2014/main" id="{37737BC9-80CE-430D-B302-456BD3B56DB8}"/>
              </a:ext>
            </a:extLst>
          </p:cNvPr>
          <p:cNvSpPr>
            <a:spLocks noChangeShapeType="1"/>
          </p:cNvSpPr>
          <p:nvPr/>
        </p:nvSpPr>
        <p:spPr bwMode="auto">
          <a:xfrm>
            <a:off x="5319078" y="5485939"/>
            <a:ext cx="0" cy="267890"/>
          </a:xfrm>
          <a:prstGeom prst="line">
            <a:avLst/>
          </a:prstGeom>
          <a:noFill/>
          <a:ln w="19050">
            <a:solidFill>
              <a:sysClr val="windowText" lastClr="000000"/>
            </a:solidFill>
            <a:round/>
            <a:headEnd type="triangle" w="med" len="med"/>
            <a:tailEnd type="none" w="lg"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ndParaRPr>
          </a:p>
        </p:txBody>
      </p:sp>
    </p:spTree>
    <p:extLst>
      <p:ext uri="{BB962C8B-B14F-4D97-AF65-F5344CB8AC3E}">
        <p14:creationId xmlns:p14="http://schemas.microsoft.com/office/powerpoint/2010/main" val="149501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a:t>Ví dụ 1: chia sẻ thông tin trên MXH Facebook</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603" y="1600200"/>
            <a:ext cx="5638800" cy="433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542327">
            <a:off x="3700885" y="3594379"/>
            <a:ext cx="4933950"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1153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05B1-8CB6-4EED-BE70-CB78CC6ECA88}"/>
              </a:ext>
            </a:extLst>
          </p:cNvPr>
          <p:cNvSpPr>
            <a:spLocks noGrp="1"/>
          </p:cNvSpPr>
          <p:nvPr>
            <p:ph type="title"/>
          </p:nvPr>
        </p:nvSpPr>
        <p:spPr/>
        <p:txBody>
          <a:bodyPr/>
          <a:lstStyle/>
          <a:p>
            <a:r>
              <a:rPr lang="en-US"/>
              <a:t>Ví dụ 2: Chia sẻ trong Google Drive</a:t>
            </a:r>
            <a:endParaRPr lang="vi-VN"/>
          </a:p>
        </p:txBody>
      </p:sp>
      <p:sp>
        <p:nvSpPr>
          <p:cNvPr id="4" name="Slide Number Placeholder 3">
            <a:extLst>
              <a:ext uri="{FF2B5EF4-FFF2-40B4-BE49-F238E27FC236}">
                <a16:creationId xmlns:a16="http://schemas.microsoft.com/office/drawing/2014/main" id="{988A0B19-4D62-407C-8F36-9380FD6F5733}"/>
              </a:ext>
            </a:extLst>
          </p:cNvPr>
          <p:cNvSpPr>
            <a:spLocks noGrp="1"/>
          </p:cNvSpPr>
          <p:nvPr>
            <p:ph type="sldNum" sz="quarter" idx="12"/>
          </p:nvPr>
        </p:nvSpPr>
        <p:spPr/>
        <p:txBody>
          <a:bodyPr/>
          <a:lstStyle/>
          <a:p>
            <a:fld id="{B6F15528-21DE-4FAA-801E-634DDDAF4B2B}" type="slidenum">
              <a:rPr lang="en-US" smtClean="0"/>
              <a:pPr/>
              <a:t>7</a:t>
            </a:fld>
            <a:endParaRPr lang="en-US"/>
          </a:p>
        </p:txBody>
      </p:sp>
      <p:pic>
        <p:nvPicPr>
          <p:cNvPr id="5" name="Picture 4">
            <a:extLst>
              <a:ext uri="{FF2B5EF4-FFF2-40B4-BE49-F238E27FC236}">
                <a16:creationId xmlns:a16="http://schemas.microsoft.com/office/drawing/2014/main" id="{3AFD93E3-8DFA-4114-B09D-B4B0E4DEA6AD}"/>
              </a:ext>
            </a:extLst>
          </p:cNvPr>
          <p:cNvPicPr>
            <a:picLocks noChangeAspect="1"/>
          </p:cNvPicPr>
          <p:nvPr/>
        </p:nvPicPr>
        <p:blipFill>
          <a:blip r:embed="rId2"/>
          <a:stretch>
            <a:fillRect/>
          </a:stretch>
        </p:blipFill>
        <p:spPr>
          <a:xfrm>
            <a:off x="1595205" y="1268806"/>
            <a:ext cx="5953589" cy="4548188"/>
          </a:xfrm>
          <a:prstGeom prst="rect">
            <a:avLst/>
          </a:prstGeom>
        </p:spPr>
      </p:pic>
    </p:spTree>
    <p:extLst>
      <p:ext uri="{BB962C8B-B14F-4D97-AF65-F5344CB8AC3E}">
        <p14:creationId xmlns:p14="http://schemas.microsoft.com/office/powerpoint/2010/main" val="4101049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Ví dụ 3: Điều khiển truy cập trên tệp tin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990600"/>
            <a:ext cx="4381500" cy="4838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a:extLst>
              <a:ext uri="{FF2B5EF4-FFF2-40B4-BE49-F238E27FC236}">
                <a16:creationId xmlns:a16="http://schemas.microsoft.com/office/drawing/2014/main" id="{021ABBFF-424E-4D42-A4F5-16FE4D6D6571}"/>
              </a:ext>
            </a:extLst>
          </p:cNvPr>
          <p:cNvPicPr>
            <a:picLocks noChangeAspect="1"/>
          </p:cNvPicPr>
          <p:nvPr/>
        </p:nvPicPr>
        <p:blipFill>
          <a:blip r:embed="rId3"/>
          <a:stretch>
            <a:fillRect/>
          </a:stretch>
        </p:blipFill>
        <p:spPr>
          <a:xfrm>
            <a:off x="4772025" y="1005840"/>
            <a:ext cx="4371975" cy="4524375"/>
          </a:xfrm>
          <a:prstGeom prst="rect">
            <a:avLst/>
          </a:prstGeom>
        </p:spPr>
      </p:pic>
      <p:sp>
        <p:nvSpPr>
          <p:cNvPr id="5" name="TextBox 4">
            <a:extLst>
              <a:ext uri="{FF2B5EF4-FFF2-40B4-BE49-F238E27FC236}">
                <a16:creationId xmlns:a16="http://schemas.microsoft.com/office/drawing/2014/main" id="{E5649708-6FE9-4F0C-9A4E-3ADADE58A3E8}"/>
              </a:ext>
            </a:extLst>
          </p:cNvPr>
          <p:cNvSpPr txBox="1"/>
          <p:nvPr/>
        </p:nvSpPr>
        <p:spPr>
          <a:xfrm>
            <a:off x="685800" y="5829509"/>
            <a:ext cx="3276600" cy="400110"/>
          </a:xfrm>
          <a:prstGeom prst="rect">
            <a:avLst/>
          </a:prstGeom>
          <a:noFill/>
        </p:spPr>
        <p:txBody>
          <a:bodyPr wrap="square" rtlCol="0">
            <a:spAutoFit/>
          </a:bodyPr>
          <a:lstStyle/>
          <a:p>
            <a:pPr algn="ctr"/>
            <a:r>
              <a:rPr lang="en-US" sz="2000">
                <a:solidFill>
                  <a:srgbClr val="000000"/>
                </a:solidFill>
              </a:rPr>
              <a:t>Microsoft Windows</a:t>
            </a:r>
            <a:endParaRPr lang="vi-VN" sz="2000">
              <a:solidFill>
                <a:srgbClr val="000000"/>
              </a:solidFill>
            </a:endParaRPr>
          </a:p>
        </p:txBody>
      </p:sp>
      <p:sp>
        <p:nvSpPr>
          <p:cNvPr id="7" name="TextBox 6">
            <a:extLst>
              <a:ext uri="{FF2B5EF4-FFF2-40B4-BE49-F238E27FC236}">
                <a16:creationId xmlns:a16="http://schemas.microsoft.com/office/drawing/2014/main" id="{C8960AC3-C171-483E-8334-CBDD75D8F639}"/>
              </a:ext>
            </a:extLst>
          </p:cNvPr>
          <p:cNvSpPr txBox="1"/>
          <p:nvPr/>
        </p:nvSpPr>
        <p:spPr>
          <a:xfrm>
            <a:off x="5410200" y="5841208"/>
            <a:ext cx="3276600" cy="400110"/>
          </a:xfrm>
          <a:prstGeom prst="rect">
            <a:avLst/>
          </a:prstGeom>
          <a:noFill/>
        </p:spPr>
        <p:txBody>
          <a:bodyPr wrap="square" rtlCol="0">
            <a:spAutoFit/>
          </a:bodyPr>
          <a:lstStyle/>
          <a:p>
            <a:pPr algn="ctr"/>
            <a:r>
              <a:rPr lang="en-US" sz="2000">
                <a:solidFill>
                  <a:srgbClr val="000000"/>
                </a:solidFill>
              </a:rPr>
              <a:t>Linux Ubuntu</a:t>
            </a:r>
            <a:endParaRPr lang="vi-VN" sz="2000">
              <a:solidFill>
                <a:srgbClr val="000000"/>
              </a:solidFill>
            </a:endParaRPr>
          </a:p>
        </p:txBody>
      </p:sp>
    </p:spTree>
    <p:extLst>
      <p:ext uri="{BB962C8B-B14F-4D97-AF65-F5344CB8AC3E}">
        <p14:creationId xmlns:p14="http://schemas.microsoft.com/office/powerpoint/2010/main" val="1337118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 trận điều khiển truy cập</a:t>
            </a:r>
          </a:p>
        </p:txBody>
      </p:sp>
      <p:sp>
        <p:nvSpPr>
          <p:cNvPr id="3" name="Content Placeholder 2"/>
          <p:cNvSpPr>
            <a:spLocks noGrp="1"/>
          </p:cNvSpPr>
          <p:nvPr>
            <p:ph idx="1"/>
          </p:nvPr>
        </p:nvSpPr>
        <p:spPr/>
        <p:txBody>
          <a:bodyPr/>
          <a:lstStyle/>
          <a:p>
            <a:r>
              <a:rPr lang="en-US"/>
              <a:t>Access Control Matrix (ACM)</a:t>
            </a:r>
          </a:p>
          <a:p>
            <a:r>
              <a:rPr lang="en-US"/>
              <a:t>Thể hiện các quyền đã cấp phát cho các chủ thể sử dụng tới từng tài nguyên của hệ thống</a:t>
            </a:r>
          </a:p>
          <a:p>
            <a:r>
              <a:rPr lang="en-US"/>
              <a:t>S: Tập các chủ thể</a:t>
            </a:r>
          </a:p>
          <a:p>
            <a:r>
              <a:rPr lang="en-US"/>
              <a:t>O: Tập các tài nguyên</a:t>
            </a:r>
          </a:p>
          <a:p>
            <a:r>
              <a:rPr lang="en-US"/>
              <a:t>R: Tập các quyền truy cập</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42662115"/>
              </p:ext>
            </p:extLst>
          </p:nvPr>
        </p:nvGraphicFramePr>
        <p:xfrm>
          <a:off x="4723151" y="3581400"/>
          <a:ext cx="3429000" cy="2286000"/>
        </p:xfrm>
        <a:graphic>
          <a:graphicData uri="http://schemas.openxmlformats.org/drawingml/2006/table">
            <a:tbl>
              <a:tblPr firstRow="1" bandRow="1">
                <a:tableStyleId>{5C22544A-7EE6-4342-B048-85BDC9FD1C3A}</a:tableStyleId>
              </a:tblPr>
              <a:tblGrid>
                <a:gridCol w="763249">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798851">
                  <a:extLst>
                    <a:ext uri="{9D8B030D-6E8A-4147-A177-3AD203B41FA5}">
                      <a16:colId xmlns:a16="http://schemas.microsoft.com/office/drawing/2014/main" val="20002"/>
                    </a:ext>
                  </a:extLst>
                </a:gridCol>
                <a:gridCol w="800100">
                  <a:extLst>
                    <a:ext uri="{9D8B030D-6E8A-4147-A177-3AD203B41FA5}">
                      <a16:colId xmlns:a16="http://schemas.microsoft.com/office/drawing/2014/main" val="20003"/>
                    </a:ext>
                  </a:extLst>
                </a:gridCol>
              </a:tblGrid>
              <a:tr h="370840">
                <a:tc>
                  <a:txBody>
                    <a:bodyPr/>
                    <a:lstStyle/>
                    <a:p>
                      <a:endParaRPr lang="en-US" sz="2400" b="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0">
                          <a:solidFill>
                            <a:srgbClr val="000000"/>
                          </a:solidFill>
                        </a:rPr>
                        <a:t>o</a:t>
                      </a:r>
                      <a:r>
                        <a:rPr lang="en-US" sz="2400" b="0" baseline="-25000">
                          <a:solidFill>
                            <a:srgbClr val="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a:solidFill>
                            <a:srgbClr val="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0">
                          <a:solidFill>
                            <a:srgbClr val="000000"/>
                          </a:solidFill>
                        </a:rPr>
                        <a:t>o</a:t>
                      </a:r>
                      <a:r>
                        <a:rPr lang="en-US" sz="2400" b="0" baseline="-25000">
                          <a:solidFill>
                            <a:srgbClr val="000000"/>
                          </a:solidFill>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2400" b="0">
                          <a:solidFill>
                            <a:srgbClr val="000000"/>
                          </a:solidFill>
                        </a:rPr>
                        <a:t>s</a:t>
                      </a:r>
                      <a:r>
                        <a:rPr lang="en-US" sz="2400" b="0" baseline="-25000">
                          <a:solidFill>
                            <a:srgbClr val="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b="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b="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b="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2400" b="0">
                          <a:solidFill>
                            <a:srgbClr val="000000"/>
                          </a:solidFill>
                        </a:rPr>
                        <a:t>s</a:t>
                      </a:r>
                      <a:r>
                        <a:rPr lang="en-US" sz="2400" b="0" baseline="-25000">
                          <a:solidFill>
                            <a:srgbClr val="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400" b="0">
                          <a:solidFill>
                            <a:srgbClr val="000000"/>
                          </a:solidFill>
                        </a:rPr>
                        <a:t>r</a:t>
                      </a:r>
                      <a:r>
                        <a:rPr lang="en-US" sz="2400" b="0" baseline="-25000">
                          <a:solidFill>
                            <a:srgbClr val="000000"/>
                          </a:solidFill>
                        </a:rPr>
                        <a:t>x</a:t>
                      </a:r>
                      <a:r>
                        <a:rPr lang="en-US" sz="2400" b="0">
                          <a:solidFill>
                            <a:srgbClr val="000000"/>
                          </a:solidFill>
                        </a:rPr>
                        <a:t>, r</a:t>
                      </a:r>
                      <a:r>
                        <a:rPr lang="en-US" sz="2400" b="0" baseline="-25000">
                          <a:solidFill>
                            <a:srgbClr val="000000"/>
                          </a:solidFill>
                        </a:rPr>
                        <a:t>y</a:t>
                      </a:r>
                      <a:r>
                        <a:rPr lang="en-US" sz="2400" b="0" baseline="30000">
                          <a:solidFill>
                            <a:srgbClr val="000000"/>
                          </a:solidFill>
                        </a:rPr>
                        <a:t>, …</a:t>
                      </a:r>
                      <a:endParaRPr lang="en-US" sz="2400" b="0" baseline="-2500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b="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b="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2400" b="0">
                          <a:solidFill>
                            <a:srgbClr val="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b="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b="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b="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2400" b="0">
                          <a:solidFill>
                            <a:srgbClr val="000000"/>
                          </a:solidFill>
                        </a:rPr>
                        <a:t>S</a:t>
                      </a:r>
                      <a:r>
                        <a:rPr lang="en-US" sz="2400" b="0" baseline="-25000">
                          <a:solidFill>
                            <a:srgbClr val="000000"/>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b="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b="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2400" b="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6" name="Right Brace 5"/>
          <p:cNvSpPr/>
          <p:nvPr/>
        </p:nvSpPr>
        <p:spPr>
          <a:xfrm>
            <a:off x="8304550" y="3581400"/>
            <a:ext cx="153649" cy="2286000"/>
          </a:xfrm>
          <a:prstGeom prst="righ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8458200" y="4495800"/>
            <a:ext cx="533400" cy="461665"/>
          </a:xfrm>
          <a:prstGeom prst="rect">
            <a:avLst/>
          </a:prstGeom>
          <a:noFill/>
        </p:spPr>
        <p:txBody>
          <a:bodyPr wrap="square" rtlCol="0">
            <a:spAutoFit/>
          </a:bodyPr>
          <a:lstStyle/>
          <a:p>
            <a:r>
              <a:rPr lang="en-US" sz="2400" b="1">
                <a:solidFill>
                  <a:srgbClr val="000000"/>
                </a:solidFill>
              </a:rPr>
              <a:t>S</a:t>
            </a:r>
            <a:endParaRPr lang="en-US" b="1">
              <a:solidFill>
                <a:srgbClr val="000000"/>
              </a:solidFill>
            </a:endParaRPr>
          </a:p>
        </p:txBody>
      </p:sp>
      <p:sp>
        <p:nvSpPr>
          <p:cNvPr id="8" name="TextBox 7"/>
          <p:cNvSpPr txBox="1"/>
          <p:nvPr/>
        </p:nvSpPr>
        <p:spPr>
          <a:xfrm>
            <a:off x="6247151" y="2738735"/>
            <a:ext cx="533400" cy="461665"/>
          </a:xfrm>
          <a:prstGeom prst="rect">
            <a:avLst/>
          </a:prstGeom>
          <a:noFill/>
        </p:spPr>
        <p:txBody>
          <a:bodyPr wrap="square" rtlCol="0">
            <a:spAutoFit/>
          </a:bodyPr>
          <a:lstStyle/>
          <a:p>
            <a:r>
              <a:rPr lang="en-US" sz="2400" b="1">
                <a:solidFill>
                  <a:srgbClr val="000000"/>
                </a:solidFill>
              </a:rPr>
              <a:t>O</a:t>
            </a:r>
            <a:endParaRPr lang="en-US" b="1">
              <a:solidFill>
                <a:srgbClr val="000000"/>
              </a:solidFill>
            </a:endParaRPr>
          </a:p>
        </p:txBody>
      </p:sp>
      <p:sp>
        <p:nvSpPr>
          <p:cNvPr id="9" name="Right Brace 8"/>
          <p:cNvSpPr/>
          <p:nvPr/>
        </p:nvSpPr>
        <p:spPr>
          <a:xfrm rot="16200000">
            <a:off x="6306460" y="1673612"/>
            <a:ext cx="233494" cy="3305488"/>
          </a:xfrm>
          <a:prstGeom prst="rightBrace">
            <a:avLst>
              <a:gd name="adj1" fmla="val 8333"/>
              <a:gd name="adj2" fmla="val 50965"/>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609600" y="4145340"/>
            <a:ext cx="3657600" cy="1569660"/>
          </a:xfrm>
          <a:prstGeom prst="rect">
            <a:avLst/>
          </a:prstGeom>
          <a:noFill/>
        </p:spPr>
        <p:txBody>
          <a:bodyPr wrap="square" rtlCol="0">
            <a:spAutoFit/>
          </a:bodyPr>
          <a:lstStyle/>
          <a:p>
            <a:r>
              <a:rPr lang="en-US" sz="2400">
                <a:solidFill>
                  <a:srgbClr val="000000"/>
                </a:solidFill>
              </a:rPr>
              <a:t>A(s</a:t>
            </a:r>
            <a:r>
              <a:rPr lang="en-US" sz="2400" baseline="-25000">
                <a:solidFill>
                  <a:srgbClr val="000000"/>
                </a:solidFill>
              </a:rPr>
              <a:t>i</a:t>
            </a:r>
            <a:r>
              <a:rPr lang="en-US" sz="2400">
                <a:solidFill>
                  <a:srgbClr val="000000"/>
                </a:solidFill>
              </a:rPr>
              <a:t>, o</a:t>
            </a:r>
            <a:r>
              <a:rPr lang="en-US" sz="2400" baseline="-25000">
                <a:solidFill>
                  <a:srgbClr val="000000"/>
                </a:solidFill>
              </a:rPr>
              <a:t>j</a:t>
            </a:r>
            <a:r>
              <a:rPr lang="en-US" sz="2400">
                <a:solidFill>
                  <a:srgbClr val="000000"/>
                </a:solidFill>
              </a:rPr>
              <a:t>): các quyền truy cập của chủ thể s</a:t>
            </a:r>
            <a:r>
              <a:rPr lang="en-US" sz="2400" baseline="-25000">
                <a:solidFill>
                  <a:srgbClr val="000000"/>
                </a:solidFill>
              </a:rPr>
              <a:t>i</a:t>
            </a:r>
            <a:r>
              <a:rPr lang="en-US" sz="2400">
                <a:solidFill>
                  <a:srgbClr val="000000"/>
                </a:solidFill>
              </a:rPr>
              <a:t> lên tài nguyên o</a:t>
            </a:r>
            <a:r>
              <a:rPr lang="en-US" sz="2400" baseline="-25000">
                <a:solidFill>
                  <a:srgbClr val="000000"/>
                </a:solidFill>
              </a:rPr>
              <a:t>j</a:t>
            </a:r>
          </a:p>
          <a:p>
            <a:endParaRPr lang="en-US" sz="2400">
              <a:solidFill>
                <a:srgbClr val="000000"/>
              </a:solidFill>
            </a:endParaRPr>
          </a:p>
        </p:txBody>
      </p:sp>
    </p:spTree>
    <p:extLst>
      <p:ext uri="{BB962C8B-B14F-4D97-AF65-F5344CB8AC3E}">
        <p14:creationId xmlns:p14="http://schemas.microsoft.com/office/powerpoint/2010/main" val="2892839530"/>
      </p:ext>
    </p:extLst>
  </p:cSld>
  <p:clrMapOvr>
    <a:masterClrMapping/>
  </p:clrMapOvr>
</p:sld>
</file>

<file path=ppt/theme/theme1.xml><?xml version="1.0" encoding="utf-8"?>
<a:theme xmlns:a="http://schemas.openxmlformats.org/drawingml/2006/main" name="HUST_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BBF86E9F-7C58-4A49-B74B-7F190E7436D3}" vid="{A4D50F83-385D-42CD-8477-E53A7E7432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C3CAAB23BA2B44AF89E56FA7008F5F" ma:contentTypeVersion="11" ma:contentTypeDescription="Create a new document." ma:contentTypeScope="" ma:versionID="ff136ec48b612088013bb120d6af092d">
  <xsd:schema xmlns:xsd="http://www.w3.org/2001/XMLSchema" xmlns:xs="http://www.w3.org/2001/XMLSchema" xmlns:p="http://schemas.microsoft.com/office/2006/metadata/properties" xmlns:ns2="8fda6bdf-ba54-43a9-955a-b0b24361e27e" xmlns:ns3="26c42173-7c7d-4d52-b6a8-37d7c4470ab9" targetNamespace="http://schemas.microsoft.com/office/2006/metadata/properties" ma:root="true" ma:fieldsID="c2305531687f3b6be72e67d7c9caa9ee" ns2:_="" ns3:_="">
    <xsd:import namespace="8fda6bdf-ba54-43a9-955a-b0b24361e27e"/>
    <xsd:import namespace="26c42173-7c7d-4d52-b6a8-37d7c4470ab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da6bdf-ba54-43a9-955a-b0b24361e2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46fe6cf-c6c6-432e-bc3b-e1a865b2857d"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c42173-7c7d-4d52-b6a8-37d7c4470ab9"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5fcd651a-ad8f-4914-ad89-b19b40585570}" ma:internalName="TaxCatchAll" ma:showField="CatchAllData" ma:web="26c42173-7c7d-4d52-b6a8-37d7c4470ab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6c42173-7c7d-4d52-b6a8-37d7c4470ab9" xsi:nil="true"/>
    <lcf76f155ced4ddcb4097134ff3c332f xmlns="8fda6bdf-ba54-43a9-955a-b0b24361e27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A4C46F2-23E2-4788-AB8F-61E542A387F1}"/>
</file>

<file path=customXml/itemProps2.xml><?xml version="1.0" encoding="utf-8"?>
<ds:datastoreItem xmlns:ds="http://schemas.openxmlformats.org/officeDocument/2006/customXml" ds:itemID="{6136C571-1256-47F3-8F5D-B00B47BEB7BD}"/>
</file>

<file path=customXml/itemProps3.xml><?xml version="1.0" encoding="utf-8"?>
<ds:datastoreItem xmlns:ds="http://schemas.openxmlformats.org/officeDocument/2006/customXml" ds:itemID="{A9C138C5-28EC-4D78-A202-3F25CA9310AB}"/>
</file>

<file path=docProps/app.xml><?xml version="1.0" encoding="utf-8"?>
<Properties xmlns="http://schemas.openxmlformats.org/officeDocument/2006/extended-properties" xmlns:vt="http://schemas.openxmlformats.org/officeDocument/2006/docPropsVTypes">
  <Template>HUST_theme</Template>
  <TotalTime>9093</TotalTime>
  <Words>2875</Words>
  <Application>Microsoft Office PowerPoint</Application>
  <PresentationFormat>On-screen Show (4:3)</PresentationFormat>
  <Paragraphs>347</Paragraphs>
  <Slides>42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Cambria Math</vt:lpstr>
      <vt:lpstr>Courier New</vt:lpstr>
      <vt:lpstr>Lato</vt:lpstr>
      <vt:lpstr>Symbol</vt:lpstr>
      <vt:lpstr>Tahoma</vt:lpstr>
      <vt:lpstr>Wingdings</vt:lpstr>
      <vt:lpstr>HUST_theme</vt:lpstr>
      <vt:lpstr>Bài 6. Phân quyền truy cập</vt:lpstr>
      <vt:lpstr>Nội dung</vt:lpstr>
      <vt:lpstr>1. Khái niệm cơ bản</vt:lpstr>
      <vt:lpstr>Khái niệm</vt:lpstr>
      <vt:lpstr>Kiểm soát hoàn toàn (nhắc lại)</vt:lpstr>
      <vt:lpstr>Ví dụ 1: chia sẻ thông tin trên MXH Facebook</vt:lpstr>
      <vt:lpstr>Ví dụ 2: Chia sẻ trong Google Drive</vt:lpstr>
      <vt:lpstr>Ví dụ 3: Điều khiển truy cập trên tệp tin</vt:lpstr>
      <vt:lpstr>Ma trận điều khiển truy cập</vt:lpstr>
      <vt:lpstr>Ma trận điều khiển truy cập</vt:lpstr>
      <vt:lpstr>Danh sách điều khiển truy cập</vt:lpstr>
      <vt:lpstr>Danh sách điều khiển truy cập – Ví dụ</vt:lpstr>
      <vt:lpstr>Danh sách năng lực(Capability List)</vt:lpstr>
      <vt:lpstr>2. Các mô hình điều khiển truy cập</vt:lpstr>
      <vt:lpstr>Mô hình điều khiển truy cập DAC</vt:lpstr>
      <vt:lpstr>Case study: DAC trong SQL</vt:lpstr>
      <vt:lpstr>Case study: DAC trong SQL</vt:lpstr>
      <vt:lpstr>DAC và điều khiển dòng thông tin</vt:lpstr>
      <vt:lpstr>Mô hình điều khiển truy cập MAC</vt:lpstr>
      <vt:lpstr>Mô hình Bell-LaPadula</vt:lpstr>
      <vt:lpstr>Bài tập: Mô hình Bell-LaPadula</vt:lpstr>
      <vt:lpstr>Mô hình Biba</vt:lpstr>
      <vt:lpstr>Bài tập: Mô hình Biba</vt:lpstr>
      <vt:lpstr>Mô hình Chinese Wall</vt:lpstr>
      <vt:lpstr>Mô hình điều khiển truy cập MAC</vt:lpstr>
      <vt:lpstr>Mô hình điều khiển truy cập RBAC</vt:lpstr>
      <vt:lpstr>Mô hình điều khiển truy cập RBAC</vt:lpstr>
      <vt:lpstr>RBAC0</vt:lpstr>
      <vt:lpstr>RBAC1</vt:lpstr>
      <vt:lpstr>3. Case study: Điều khiển truy cập trong hệ điều hành unix</vt:lpstr>
      <vt:lpstr>Các khái niệm</vt:lpstr>
      <vt:lpstr>Điều khiển truy cập trong Unix</vt:lpstr>
      <vt:lpstr>Điều khiển truy cập trong Unix</vt:lpstr>
      <vt:lpstr>Biểu diễn quyền: Ví dụ</vt:lpstr>
      <vt:lpstr>Điều khiển truy cập trong Unix</vt:lpstr>
      <vt:lpstr>Điều khiển truy cập trong Unix</vt:lpstr>
      <vt:lpstr>Điều khiển truy cập trong Unix</vt:lpstr>
      <vt:lpstr>Điều khiển truy cập trong Unix</vt:lpstr>
      <vt:lpstr>Điều khiển truy cập trong Unix</vt:lpstr>
      <vt:lpstr>MAC trong Linux</vt:lpstr>
      <vt:lpstr>Một số lệnh quan trọng SELinux</vt:lpstr>
      <vt:lpstr>Hạn chế của Unix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Tổng quan về an toàn an ninh mạng</dc:title>
  <dc:creator>TungBT</dc:creator>
  <cp:lastModifiedBy>Bui Trong Tung</cp:lastModifiedBy>
  <cp:revision>1723</cp:revision>
  <cp:lastPrinted>2020-02-13T04:45:59Z</cp:lastPrinted>
  <dcterms:created xsi:type="dcterms:W3CDTF">2006-08-16T00:00:00Z</dcterms:created>
  <dcterms:modified xsi:type="dcterms:W3CDTF">2024-02-15T13:59:24Z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0x01010044C3CAAB23BA2B44AF89E56FA7008F5F</vt:lpwstr>
  </property>
</Properties>
</file>