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8"/>
  </p:notesMasterIdLst>
  <p:handoutMasterIdLst>
    <p:handoutMasterId r:id="rId49"/>
  </p:handoutMasterIdLst>
  <p:sldIdLst>
    <p:sldId id="256" r:id="rId2"/>
    <p:sldId id="257" r:id="rId3"/>
    <p:sldId id="282" r:id="rId4"/>
    <p:sldId id="283" r:id="rId5"/>
    <p:sldId id="285" r:id="rId6"/>
    <p:sldId id="284" r:id="rId7"/>
    <p:sldId id="290" r:id="rId8"/>
    <p:sldId id="291" r:id="rId9"/>
    <p:sldId id="339" r:id="rId10"/>
    <p:sldId id="325" r:id="rId11"/>
    <p:sldId id="340" r:id="rId12"/>
    <p:sldId id="323" r:id="rId13"/>
    <p:sldId id="326" r:id="rId14"/>
    <p:sldId id="327" r:id="rId15"/>
    <p:sldId id="328" r:id="rId16"/>
    <p:sldId id="329" r:id="rId17"/>
    <p:sldId id="330" r:id="rId18"/>
    <p:sldId id="334" r:id="rId19"/>
    <p:sldId id="305" r:id="rId20"/>
    <p:sldId id="331" r:id="rId21"/>
    <p:sldId id="333" r:id="rId22"/>
    <p:sldId id="332" r:id="rId23"/>
    <p:sldId id="335" r:id="rId24"/>
    <p:sldId id="311" r:id="rId25"/>
    <p:sldId id="314" r:id="rId26"/>
    <p:sldId id="315" r:id="rId27"/>
    <p:sldId id="336" r:id="rId28"/>
    <p:sldId id="337" r:id="rId29"/>
    <p:sldId id="338" r:id="rId30"/>
    <p:sldId id="341" r:id="rId31"/>
    <p:sldId id="342" r:id="rId32"/>
    <p:sldId id="343" r:id="rId33"/>
    <p:sldId id="394" r:id="rId34"/>
    <p:sldId id="396" r:id="rId35"/>
    <p:sldId id="398" r:id="rId36"/>
    <p:sldId id="399" r:id="rId37"/>
    <p:sldId id="400" r:id="rId38"/>
    <p:sldId id="401" r:id="rId39"/>
    <p:sldId id="402" r:id="rId40"/>
    <p:sldId id="403" r:id="rId41"/>
    <p:sldId id="404" r:id="rId42"/>
    <p:sldId id="405" r:id="rId43"/>
    <p:sldId id="407" r:id="rId44"/>
    <p:sldId id="406" r:id="rId45"/>
    <p:sldId id="318" r:id="rId46"/>
    <p:sldId id="319" r:id="rId47"/>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EE8512"/>
    <a:srgbClr val="000000"/>
    <a:srgbClr val="D60093"/>
    <a:srgbClr val="CC99FF"/>
    <a:srgbClr val="FF7575"/>
    <a:srgbClr val="FFFFCC"/>
    <a:srgbClr val="FFFFFF"/>
    <a:srgbClr val="CCFF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81" autoAdjust="0"/>
  </p:normalViewPr>
  <p:slideViewPr>
    <p:cSldViewPr>
      <p:cViewPr varScale="1">
        <p:scale>
          <a:sx n="77" d="100"/>
          <a:sy n="77" d="100"/>
        </p:scale>
        <p:origin x="15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1"/>
          </a:xfrm>
          <a:prstGeom prst="rect">
            <a:avLst/>
          </a:prstGeom>
        </p:spPr>
        <p:txBody>
          <a:bodyPr vert="horz" lIns="99057" tIns="49528" rIns="99057" bIns="49528" rtlCol="0"/>
          <a:lstStyle>
            <a:lvl1pPr algn="l">
              <a:defRPr sz="1300"/>
            </a:lvl1pPr>
          </a:lstStyle>
          <a:p>
            <a:endParaRPr lang="en-GB"/>
          </a:p>
        </p:txBody>
      </p:sp>
      <p:sp>
        <p:nvSpPr>
          <p:cNvPr id="3" name="Date Placeholder 2"/>
          <p:cNvSpPr>
            <a:spLocks noGrp="1"/>
          </p:cNvSpPr>
          <p:nvPr>
            <p:ph type="dt" sz="quarter" idx="1"/>
          </p:nvPr>
        </p:nvSpPr>
        <p:spPr>
          <a:xfrm>
            <a:off x="4143588" y="0"/>
            <a:ext cx="3169920" cy="480061"/>
          </a:xfrm>
          <a:prstGeom prst="rect">
            <a:avLst/>
          </a:prstGeom>
        </p:spPr>
        <p:txBody>
          <a:bodyPr vert="horz" lIns="99057" tIns="49528" rIns="99057" bIns="49528" rtlCol="0"/>
          <a:lstStyle>
            <a:lvl1pPr algn="r">
              <a:defRPr sz="1300"/>
            </a:lvl1pPr>
          </a:lstStyle>
          <a:p>
            <a:endParaRPr lang="en-GB"/>
          </a:p>
        </p:txBody>
      </p:sp>
      <p:sp>
        <p:nvSpPr>
          <p:cNvPr id="4" name="Footer Placeholder 3"/>
          <p:cNvSpPr>
            <a:spLocks noGrp="1"/>
          </p:cNvSpPr>
          <p:nvPr>
            <p:ph type="ftr" sz="quarter" idx="2"/>
          </p:nvPr>
        </p:nvSpPr>
        <p:spPr>
          <a:xfrm>
            <a:off x="1" y="9119474"/>
            <a:ext cx="3169920" cy="480061"/>
          </a:xfrm>
          <a:prstGeom prst="rect">
            <a:avLst/>
          </a:prstGeom>
        </p:spPr>
        <p:txBody>
          <a:bodyPr vert="horz" lIns="99057" tIns="49528" rIns="99057" bIns="49528" rtlCol="0" anchor="b"/>
          <a:lstStyle>
            <a:lvl1pPr algn="l">
              <a:defRPr sz="1300"/>
            </a:lvl1pPr>
          </a:lstStyle>
          <a:p>
            <a:endParaRPr lang="en-GB"/>
          </a:p>
        </p:txBody>
      </p:sp>
      <p:sp>
        <p:nvSpPr>
          <p:cNvPr id="5" name="Slide Number Placeholder 4"/>
          <p:cNvSpPr>
            <a:spLocks noGrp="1"/>
          </p:cNvSpPr>
          <p:nvPr>
            <p:ph type="sldNum" sz="quarter" idx="3"/>
          </p:nvPr>
        </p:nvSpPr>
        <p:spPr>
          <a:xfrm>
            <a:off x="4143588" y="9119474"/>
            <a:ext cx="3169920" cy="480061"/>
          </a:xfrm>
          <a:prstGeom prst="rect">
            <a:avLst/>
          </a:prstGeom>
        </p:spPr>
        <p:txBody>
          <a:bodyPr vert="horz" lIns="99057" tIns="49528" rIns="99057" bIns="49528" rtlCol="0" anchor="b"/>
          <a:lstStyle>
            <a:lvl1pPr algn="r">
              <a:defRPr sz="1300"/>
            </a:lvl1pPr>
          </a:lstStyle>
          <a:p>
            <a:fld id="{938AC179-C1BA-4A61-B3F2-155DEC75A87E}" type="slidenum">
              <a:rPr lang="en-GB" smtClean="0"/>
              <a:t>‹#›</a:t>
            </a:fld>
            <a:endParaRPr lang="en-GB"/>
          </a:p>
        </p:txBody>
      </p:sp>
    </p:spTree>
    <p:extLst>
      <p:ext uri="{BB962C8B-B14F-4D97-AF65-F5344CB8AC3E}">
        <p14:creationId xmlns:p14="http://schemas.microsoft.com/office/powerpoint/2010/main" val="325133016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1"/>
          </a:xfrm>
          <a:prstGeom prst="rect">
            <a:avLst/>
          </a:prstGeom>
        </p:spPr>
        <p:txBody>
          <a:bodyPr vert="horz" lIns="99057" tIns="49528" rIns="99057" bIns="49528" rtlCol="0"/>
          <a:lstStyle>
            <a:lvl1pPr algn="l">
              <a:defRPr sz="1300"/>
            </a:lvl1pPr>
          </a:lstStyle>
          <a:p>
            <a:endParaRPr lang="en-GB"/>
          </a:p>
        </p:txBody>
      </p:sp>
      <p:sp>
        <p:nvSpPr>
          <p:cNvPr id="3" name="Date Placeholder 2"/>
          <p:cNvSpPr>
            <a:spLocks noGrp="1"/>
          </p:cNvSpPr>
          <p:nvPr>
            <p:ph type="dt" idx="1"/>
          </p:nvPr>
        </p:nvSpPr>
        <p:spPr>
          <a:xfrm>
            <a:off x="4143588" y="0"/>
            <a:ext cx="3169920" cy="480061"/>
          </a:xfrm>
          <a:prstGeom prst="rect">
            <a:avLst/>
          </a:prstGeom>
        </p:spPr>
        <p:txBody>
          <a:bodyPr vert="horz" lIns="99057" tIns="49528" rIns="99057" bIns="49528" rtlCol="0"/>
          <a:lstStyle>
            <a:lvl1pPr algn="r">
              <a:defRPr sz="1300"/>
            </a:lvl1pPr>
          </a:lstStyle>
          <a:p>
            <a:endParaRPr lang="en-GB"/>
          </a:p>
        </p:txBody>
      </p:sp>
      <p:sp>
        <p:nvSpPr>
          <p:cNvPr id="4" name="Slide Image Placeholder 3"/>
          <p:cNvSpPr>
            <a:spLocks noGrp="1" noRot="1" noChangeAspect="1"/>
          </p:cNvSpPr>
          <p:nvPr>
            <p:ph type="sldImg" idx="2"/>
          </p:nvPr>
        </p:nvSpPr>
        <p:spPr>
          <a:xfrm>
            <a:off x="1255713" y="719138"/>
            <a:ext cx="4803775" cy="3603625"/>
          </a:xfrm>
          <a:prstGeom prst="rect">
            <a:avLst/>
          </a:prstGeom>
          <a:noFill/>
          <a:ln w="12700">
            <a:solidFill>
              <a:prstClr val="black"/>
            </a:solidFill>
          </a:ln>
        </p:spPr>
        <p:txBody>
          <a:bodyPr vert="horz" lIns="99057" tIns="49528" rIns="99057" bIns="49528" rtlCol="0" anchor="ctr"/>
          <a:lstStyle/>
          <a:p>
            <a:endParaRPr lang="en-GB"/>
          </a:p>
        </p:txBody>
      </p:sp>
      <p:sp>
        <p:nvSpPr>
          <p:cNvPr id="5" name="Notes Placeholder 4"/>
          <p:cNvSpPr>
            <a:spLocks noGrp="1"/>
          </p:cNvSpPr>
          <p:nvPr>
            <p:ph type="body" sz="quarter" idx="3"/>
          </p:nvPr>
        </p:nvSpPr>
        <p:spPr>
          <a:xfrm>
            <a:off x="731521" y="4560570"/>
            <a:ext cx="5852160" cy="4320541"/>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119474"/>
            <a:ext cx="3169920" cy="480061"/>
          </a:xfrm>
          <a:prstGeom prst="rect">
            <a:avLst/>
          </a:prstGeom>
        </p:spPr>
        <p:txBody>
          <a:bodyPr vert="horz" lIns="99057" tIns="49528" rIns="99057" bIns="49528" rtlCol="0" anchor="b"/>
          <a:lstStyle>
            <a:lvl1pPr algn="l">
              <a:defRPr sz="1300"/>
            </a:lvl1pPr>
          </a:lstStyle>
          <a:p>
            <a:endParaRPr lang="en-GB"/>
          </a:p>
        </p:txBody>
      </p:sp>
      <p:sp>
        <p:nvSpPr>
          <p:cNvPr id="7" name="Slide Number Placeholder 6"/>
          <p:cNvSpPr>
            <a:spLocks noGrp="1"/>
          </p:cNvSpPr>
          <p:nvPr>
            <p:ph type="sldNum" sz="quarter" idx="5"/>
          </p:nvPr>
        </p:nvSpPr>
        <p:spPr>
          <a:xfrm>
            <a:off x="4143588" y="9119474"/>
            <a:ext cx="3169920" cy="480061"/>
          </a:xfrm>
          <a:prstGeom prst="rect">
            <a:avLst/>
          </a:prstGeom>
        </p:spPr>
        <p:txBody>
          <a:bodyPr vert="horz" lIns="99057" tIns="49528" rIns="99057" bIns="49528" rtlCol="0" anchor="b"/>
          <a:lstStyle>
            <a:lvl1pPr algn="r">
              <a:defRPr sz="1300"/>
            </a:lvl1pPr>
          </a:lstStyle>
          <a:p>
            <a:fld id="{5B3C3A60-6FB8-4956-A90F-2277D2577F5C}" type="slidenum">
              <a:rPr lang="en-GB" smtClean="0"/>
              <a:t>‹#›</a:t>
            </a:fld>
            <a:endParaRPr lang="en-GB"/>
          </a:p>
        </p:txBody>
      </p:sp>
    </p:spTree>
    <p:extLst>
      <p:ext uri="{BB962C8B-B14F-4D97-AF65-F5344CB8AC3E}">
        <p14:creationId xmlns:p14="http://schemas.microsoft.com/office/powerpoint/2010/main" val="407238012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Liên tục thay đổi sao cho các phiên bản có vẻ/ít khác nhau</a:t>
            </a:r>
          </a:p>
          <a:p>
            <a:r>
              <a:rPr lang="en-US"/>
              <a:t>- Tìm cách khiến cho phương pháp phát hiện dựa trên dấu hiệu trở nên kém hiệu quả</a:t>
            </a:r>
          </a:p>
          <a:p>
            <a:r>
              <a:rPr lang="en-US"/>
              <a:t>- Tự động hóa việc tạo ra các biến thể</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13</a:t>
            </a:fld>
            <a:endParaRPr lang="en-GB"/>
          </a:p>
        </p:txBody>
      </p:sp>
    </p:spTree>
    <p:extLst>
      <p:ext uri="{BB962C8B-B14F-4D97-AF65-F5344CB8AC3E}">
        <p14:creationId xmlns:p14="http://schemas.microsoft.com/office/powerpoint/2010/main" val="453930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14</a:t>
            </a:fld>
            <a:endParaRPr lang="en-GB"/>
          </a:p>
        </p:txBody>
      </p:sp>
    </p:spTree>
    <p:extLst>
      <p:ext uri="{BB962C8B-B14F-4D97-AF65-F5344CB8AC3E}">
        <p14:creationId xmlns:p14="http://schemas.microsoft.com/office/powerpoint/2010/main" val="395107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Việc mã hóa mã thực thi nhằm lẩn tránh (obfuscation), không cần giữ bí mật. Vì vậy:</a:t>
            </a:r>
          </a:p>
          <a:p>
            <a:r>
              <a:rPr lang="en-GB"/>
              <a:t>- Chỉ cần sử dụng thuật toán mã hóa đơn giản</a:t>
            </a:r>
          </a:p>
          <a:p>
            <a:r>
              <a:rPr lang="en-GB"/>
              <a:t>- Khóa có thể lưu trên bản mã</a:t>
            </a:r>
            <a:endParaRPr lang="vi-VN"/>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15</a:t>
            </a:fld>
            <a:endParaRPr lang="en-GB"/>
          </a:p>
        </p:txBody>
      </p:sp>
    </p:spTree>
    <p:extLst>
      <p:ext uri="{BB962C8B-B14F-4D97-AF65-F5344CB8AC3E}">
        <p14:creationId xmlns:p14="http://schemas.microsoft.com/office/powerpoint/2010/main" val="1337297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Một phiên bản mới được tạo ra, trông khác phiên bản cũ, ngoại trừ bộ giải mã decryptor</a:t>
            </a:r>
            <a:endParaRPr lang="vi-VN"/>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16</a:t>
            </a:fld>
            <a:endParaRPr lang="en-GB"/>
          </a:p>
        </p:txBody>
      </p:sp>
    </p:spTree>
    <p:extLst>
      <p:ext uri="{BB962C8B-B14F-4D97-AF65-F5344CB8AC3E}">
        <p14:creationId xmlns:p14="http://schemas.microsoft.com/office/powerpoint/2010/main" val="1855283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Đoạn mã hoạt động của virus có thể nằm chờ trong khoảng thời gian rất dài sau khi được giải mã</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17</a:t>
            </a:fld>
            <a:endParaRPr lang="en-GB"/>
          </a:p>
        </p:txBody>
      </p:sp>
    </p:spTree>
    <p:extLst>
      <p:ext uri="{BB962C8B-B14F-4D97-AF65-F5344CB8AC3E}">
        <p14:creationId xmlns:p14="http://schemas.microsoft.com/office/powerpoint/2010/main" val="370503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24</a:t>
            </a:fld>
            <a:endParaRPr lang="en-GB"/>
          </a:p>
        </p:txBody>
      </p:sp>
    </p:spTree>
    <p:extLst>
      <p:ext uri="{BB962C8B-B14F-4D97-AF65-F5344CB8AC3E}">
        <p14:creationId xmlns:p14="http://schemas.microsoft.com/office/powerpoint/2010/main" val="3485992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Kẻ tấn công có lợi thế:</a:t>
            </a:r>
          </a:p>
          <a:p>
            <a:r>
              <a:rPr lang="en-US"/>
              <a:t>- Biết trước các chiến lược phát hiện mà phần mềm anti-virus sử dụng</a:t>
            </a:r>
          </a:p>
          <a:p>
            <a:r>
              <a:rPr lang="en-US"/>
              <a:t>- Phần mềm anti-virus không thể thấy trước được các kỹ thuật mà kẻ tấn công triển khai</a:t>
            </a:r>
            <a:endParaRPr lang="vi-VN"/>
          </a:p>
          <a:p>
            <a:endParaRPr lang="en-GB"/>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27</a:t>
            </a:fld>
            <a:endParaRPr lang="en-GB"/>
          </a:p>
        </p:txBody>
      </p:sp>
    </p:spTree>
    <p:extLst>
      <p:ext uri="{BB962C8B-B14F-4D97-AF65-F5344CB8AC3E}">
        <p14:creationId xmlns:p14="http://schemas.microsoft.com/office/powerpoint/2010/main" val="516070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03443"/>
            <a:ext cx="7772400" cy="1216550"/>
          </a:xfrm>
        </p:spPr>
        <p:txBody>
          <a:bodyPr anchor="b"/>
          <a:lstStyle>
            <a:lvl1pPr algn="ctr">
              <a:defRPr sz="6000">
                <a:solidFill>
                  <a:srgbClr val="002060"/>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4341412"/>
            <a:ext cx="6858000" cy="916388"/>
          </a:xfrm>
        </p:spPr>
        <p:txBody>
          <a:bodyPr/>
          <a:lstStyle>
            <a:lvl1pPr marL="0" indent="0" algn="ctr">
              <a:buNone/>
              <a:defRPr sz="2400">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62D127-7DB1-4EC3-8454-302E49EF21E5}" type="datetime1">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623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A9BF7-9B6B-4A00-AB72-E89BA0CF982B}" type="datetime1">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781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208598"/>
            <a:ext cx="3886200" cy="4968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208598"/>
            <a:ext cx="3886200" cy="4968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838FA-3342-4178-BDDD-6F27FE6B3431}" type="datetime1">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914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6D92-000C-E8F7-BE74-82AC054850E6}"/>
              </a:ext>
            </a:extLst>
          </p:cNvPr>
          <p:cNvSpPr>
            <a:spLocks noGrp="1"/>
          </p:cNvSpPr>
          <p:nvPr>
            <p:ph type="title"/>
          </p:nvPr>
        </p:nvSpPr>
        <p:spPr>
          <a:xfrm>
            <a:off x="3657600" y="71562"/>
            <a:ext cx="5263762" cy="560821"/>
          </a:xfrm>
        </p:spPr>
        <p:txBody>
          <a:bodyPr/>
          <a:lstStyle>
            <a:lvl1pPr>
              <a:defRPr>
                <a:solidFill>
                  <a:srgbClr val="002060"/>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D25707D1-9D9E-35E8-FDCF-3E3AD0BE43F9}"/>
              </a:ext>
            </a:extLst>
          </p:cNvPr>
          <p:cNvSpPr>
            <a:spLocks noGrp="1"/>
          </p:cNvSpPr>
          <p:nvPr>
            <p:ph type="dt" sz="half" idx="10"/>
          </p:nvPr>
        </p:nvSpPr>
        <p:spPr/>
        <p:txBody>
          <a:bodyPr/>
          <a:lstStyle/>
          <a:p>
            <a:fld id="{30634F7F-1BA2-4ACC-B9B3-8B3DEBB4A009}" type="datetime1">
              <a:rPr lang="en-US" smtClean="0"/>
              <a:t>6/10/2024</a:t>
            </a:fld>
            <a:endParaRPr lang="en-US"/>
          </a:p>
        </p:txBody>
      </p:sp>
      <p:sp>
        <p:nvSpPr>
          <p:cNvPr id="4" name="Footer Placeholder 3">
            <a:extLst>
              <a:ext uri="{FF2B5EF4-FFF2-40B4-BE49-F238E27FC236}">
                <a16:creationId xmlns:a16="http://schemas.microsoft.com/office/drawing/2014/main" id="{C4062CF8-B466-B12F-F6C6-02116B10A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3D4B51-3577-807F-958D-E6DDE7B12FCE}"/>
              </a:ext>
            </a:extLst>
          </p:cNvPr>
          <p:cNvSpPr>
            <a:spLocks noGrp="1"/>
          </p:cNvSpPr>
          <p:nvPr>
            <p:ph type="sldNum" sz="quarter" idx="12"/>
          </p:nvPr>
        </p:nvSpPr>
        <p:spPr/>
        <p:txBody>
          <a:bodyPr/>
          <a:lstStyle/>
          <a:p>
            <a:fld id="{B6F15528-21DE-4FAA-801E-634DDDAF4B2B}" type="slidenum">
              <a:rPr lang="en-US" smtClean="0"/>
              <a:pPr/>
              <a:t>‹#›</a:t>
            </a:fld>
            <a:endParaRPr lang="en-US"/>
          </a:p>
        </p:txBody>
      </p:sp>
      <p:sp>
        <p:nvSpPr>
          <p:cNvPr id="7" name="Content Placeholder 2">
            <a:extLst>
              <a:ext uri="{FF2B5EF4-FFF2-40B4-BE49-F238E27FC236}">
                <a16:creationId xmlns:a16="http://schemas.microsoft.com/office/drawing/2014/main" id="{E5204753-D591-A5FB-03B1-FE0CF1990DA8}"/>
              </a:ext>
            </a:extLst>
          </p:cNvPr>
          <p:cNvSpPr>
            <a:spLocks noGrp="1"/>
          </p:cNvSpPr>
          <p:nvPr>
            <p:ph idx="1"/>
          </p:nvPr>
        </p:nvSpPr>
        <p:spPr>
          <a:xfrm>
            <a:off x="3657600" y="1081379"/>
            <a:ext cx="4857750" cy="50955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777064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10655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87344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descr="A black and blue screen&#10;&#10;Description automatically generated">
            <a:extLst>
              <a:ext uri="{FF2B5EF4-FFF2-40B4-BE49-F238E27FC236}">
                <a16:creationId xmlns:a16="http://schemas.microsoft.com/office/drawing/2014/main" id="{B7234041-91F2-C943-27AB-0D5BBE92732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Rectangle 6">
            <a:extLst>
              <a:ext uri="{FF2B5EF4-FFF2-40B4-BE49-F238E27FC236}">
                <a16:creationId xmlns:a16="http://schemas.microsoft.com/office/drawing/2014/main" id="{D5B8DD78-B698-16E9-DC12-508FF0697A49}"/>
              </a:ext>
            </a:extLst>
          </p:cNvPr>
          <p:cNvSpPr/>
          <p:nvPr/>
        </p:nvSpPr>
        <p:spPr>
          <a:xfrm>
            <a:off x="0" y="9852"/>
            <a:ext cx="9144000" cy="622530"/>
          </a:xfrm>
          <a:prstGeom prst="rect">
            <a:avLst/>
          </a:prstGeom>
          <a:solidFill>
            <a:srgbClr val="00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71562"/>
            <a:ext cx="8058150" cy="5608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081379"/>
            <a:ext cx="8058150" cy="50955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491520"/>
            <a:ext cx="20574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fld id="{30634F7F-1BA2-4ACC-B9B3-8B3DEBB4A009}" type="datetime1">
              <a:rPr lang="en-US" smtClean="0"/>
              <a:t>6/10/2024</a:t>
            </a:fld>
            <a:endParaRPr lang="en-US"/>
          </a:p>
        </p:txBody>
      </p:sp>
      <p:sp>
        <p:nvSpPr>
          <p:cNvPr id="5" name="Footer Placeholder 4"/>
          <p:cNvSpPr>
            <a:spLocks noGrp="1"/>
          </p:cNvSpPr>
          <p:nvPr>
            <p:ph type="ftr" sz="quarter" idx="3"/>
          </p:nvPr>
        </p:nvSpPr>
        <p:spPr>
          <a:xfrm>
            <a:off x="3028950" y="649947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p:cNvSpPr>
            <a:spLocks noGrp="1"/>
          </p:cNvSpPr>
          <p:nvPr>
            <p:ph type="sldNum" sz="quarter" idx="4"/>
          </p:nvPr>
        </p:nvSpPr>
        <p:spPr>
          <a:xfrm>
            <a:off x="6457950" y="6491518"/>
            <a:ext cx="2057400" cy="365125"/>
          </a:xfrm>
          <a:prstGeom prst="rect">
            <a:avLst/>
          </a:prstGeom>
        </p:spPr>
        <p:txBody>
          <a:bodyPr vert="horz" lIns="91440" tIns="45720" rIns="91440" bIns="45720" rtlCol="0" anchor="ctr"/>
          <a:lstStyle>
            <a:lvl1pPr algn="r">
              <a:defRPr sz="1200" b="1">
                <a:solidFill>
                  <a:srgbClr val="002060"/>
                </a:solidFill>
                <a:latin typeface="Lato" panose="020F0502020204030203" pitchFamily="34" charset="0"/>
                <a:ea typeface="Lato" panose="020F0502020204030203" pitchFamily="34" charset="0"/>
                <a:cs typeface="Lato" panose="020F0502020204030203" pitchFamily="34" charset="0"/>
              </a:defRPr>
            </a:lvl1pPr>
          </a:lstStyle>
          <a:p>
            <a:fld id="{B6F15528-21DE-4FAA-801E-634DDDAF4B2B}" type="slidenum">
              <a:rPr lang="en-US" smtClean="0"/>
              <a:pPr/>
              <a:t>‹#›</a:t>
            </a:fld>
            <a:endParaRPr lang="en-US"/>
          </a:p>
        </p:txBody>
      </p:sp>
      <p:cxnSp>
        <p:nvCxnSpPr>
          <p:cNvPr id="8" name="Straight Connector 7">
            <a:extLst>
              <a:ext uri="{FF2B5EF4-FFF2-40B4-BE49-F238E27FC236}">
                <a16:creationId xmlns:a16="http://schemas.microsoft.com/office/drawing/2014/main" id="{5F1CF223-1BB8-ABED-B352-F11BFF182212}"/>
              </a:ext>
            </a:extLst>
          </p:cNvPr>
          <p:cNvCxnSpPr>
            <a:cxnSpLocks/>
          </p:cNvCxnSpPr>
          <p:nvPr/>
        </p:nvCxnSpPr>
        <p:spPr>
          <a:xfrm>
            <a:off x="-9525" y="784186"/>
            <a:ext cx="9148759" cy="0"/>
          </a:xfrm>
          <a:prstGeom prst="line">
            <a:avLst/>
          </a:prstGeom>
          <a:ln w="44450">
            <a:solidFill>
              <a:srgbClr val="C0203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72B8C83-0055-42B7-ED25-569DD3267D1A}"/>
              </a:ext>
            </a:extLst>
          </p:cNvPr>
          <p:cNvCxnSpPr>
            <a:cxnSpLocks/>
          </p:cNvCxnSpPr>
          <p:nvPr/>
        </p:nvCxnSpPr>
        <p:spPr>
          <a:xfrm flipV="1">
            <a:off x="3359150" y="6438092"/>
            <a:ext cx="5549773" cy="765"/>
          </a:xfrm>
          <a:prstGeom prst="line">
            <a:avLst/>
          </a:prstGeom>
          <a:ln w="19050">
            <a:solidFill>
              <a:srgbClr val="C020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64578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Lst>
  <p:hf hdr="0" ftr="0" dt="0"/>
  <p:txStyles>
    <p:titleStyle>
      <a:lvl1pPr algn="l" defTabSz="914400" rtl="0" eaLnBrk="1" latinLnBrk="0" hangingPunct="1">
        <a:lnSpc>
          <a:spcPct val="90000"/>
        </a:lnSpc>
        <a:spcBef>
          <a:spcPct val="0"/>
        </a:spcBef>
        <a:buNone/>
        <a:defRPr sz="3200" b="1" kern="1200">
          <a:solidFill>
            <a:schemeClr val="bg1"/>
          </a:solidFill>
          <a:latin typeface="Lato" panose="020F0502020204030203" pitchFamily="34" charset="0"/>
          <a:ea typeface="Lato" panose="020F0502020204030203" pitchFamily="34" charset="0"/>
          <a:cs typeface="Lato"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lstStyle/>
          <a:p>
            <a:pPr algn="l"/>
            <a:r>
              <a:rPr lang="en-GB" sz="3600"/>
              <a:t>Bài 08.</a:t>
            </a:r>
            <a:br>
              <a:rPr lang="en-GB" sz="4000"/>
            </a:br>
            <a:r>
              <a:rPr lang="en-GB" sz="4400"/>
              <a:t>Phần mềm độc hại</a:t>
            </a:r>
            <a:endParaRPr lang="en-GB" sz="360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5">
            <a:extLst>
              <a:ext uri="{FF2B5EF4-FFF2-40B4-BE49-F238E27FC236}">
                <a16:creationId xmlns:a16="http://schemas.microsoft.com/office/drawing/2014/main" id="{020437CF-1810-D7EB-858A-DA86C2D707B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2102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0B2C-837B-4648-8B40-3EE8AD551BE8}"/>
              </a:ext>
            </a:extLst>
          </p:cNvPr>
          <p:cNvSpPr>
            <a:spLocks noGrp="1"/>
          </p:cNvSpPr>
          <p:nvPr>
            <p:ph type="title"/>
          </p:nvPr>
        </p:nvSpPr>
        <p:spPr/>
        <p:txBody>
          <a:bodyPr/>
          <a:lstStyle/>
          <a:p>
            <a:r>
              <a:rPr lang="en-US"/>
              <a:t>Đặc điểm của virus</a:t>
            </a:r>
            <a:endParaRPr lang="vi-VN"/>
          </a:p>
        </p:txBody>
      </p:sp>
      <p:sp>
        <p:nvSpPr>
          <p:cNvPr id="3" name="Content Placeholder 2">
            <a:extLst>
              <a:ext uri="{FF2B5EF4-FFF2-40B4-BE49-F238E27FC236}">
                <a16:creationId xmlns:a16="http://schemas.microsoft.com/office/drawing/2014/main" id="{99F7CAFF-1D22-4B53-8408-E3930257B0C6}"/>
              </a:ext>
            </a:extLst>
          </p:cNvPr>
          <p:cNvSpPr>
            <a:spLocks noGrp="1"/>
          </p:cNvSpPr>
          <p:nvPr>
            <p:ph idx="1"/>
          </p:nvPr>
        </p:nvSpPr>
        <p:spPr/>
        <p:txBody>
          <a:bodyPr/>
          <a:lstStyle/>
          <a:p>
            <a:r>
              <a:rPr lang="en-US"/>
              <a:t>Virus thông thường có 3 đoạn mã:</a:t>
            </a:r>
          </a:p>
          <a:p>
            <a:pPr lvl="1"/>
            <a:r>
              <a:rPr lang="en-US"/>
              <a:t>Đoạn mã lây nhiễm: cho phép </a:t>
            </a:r>
            <a:r>
              <a:rPr lang="vi-VN"/>
              <a:t>virus tự sao</a:t>
            </a:r>
            <a:r>
              <a:rPr lang="en-US"/>
              <a:t> </a:t>
            </a:r>
            <a:r>
              <a:rPr lang="vi-VN"/>
              <a:t>chép bản thân nó và lây nhiễm từ ch</a:t>
            </a:r>
            <a:r>
              <a:rPr lang="en-US"/>
              <a:t>ư</a:t>
            </a:r>
            <a:r>
              <a:rPr lang="vi-VN"/>
              <a:t>ơng trình này sang ch</a:t>
            </a:r>
            <a:r>
              <a:rPr lang="en-US"/>
              <a:t>ư</a:t>
            </a:r>
            <a:r>
              <a:rPr lang="vi-VN"/>
              <a:t>ơng trình khác</a:t>
            </a:r>
            <a:endParaRPr lang="en-US"/>
          </a:p>
          <a:p>
            <a:pPr lvl="1"/>
            <a:r>
              <a:rPr lang="en-US"/>
              <a:t>Đoạn mã kích hoạt: </a:t>
            </a:r>
            <a:r>
              <a:rPr lang="vi-VN"/>
              <a:t>Là các sự kiện hoặc điều kiện xác định khi nào </a:t>
            </a:r>
            <a:r>
              <a:rPr lang="en-US" i="1"/>
              <a:t>hoạt động </a:t>
            </a:r>
            <a:r>
              <a:rPr lang="vi-VN" i="1"/>
              <a:t>chính </a:t>
            </a:r>
            <a:r>
              <a:rPr lang="vi-VN"/>
              <a:t>sẽ đ</a:t>
            </a:r>
            <a:r>
              <a:rPr lang="en-US"/>
              <a:t>ư</a:t>
            </a:r>
            <a:r>
              <a:rPr lang="vi-VN"/>
              <a:t>ợc kích hoạt</a:t>
            </a:r>
            <a:endParaRPr lang="en-US"/>
          </a:p>
          <a:p>
            <a:pPr lvl="1"/>
            <a:r>
              <a:rPr lang="en-US"/>
              <a:t>Đoạn mã hoạt động: </a:t>
            </a:r>
            <a:r>
              <a:rPr lang="vi-VN"/>
              <a:t>phần thực hiện các hành động phá</a:t>
            </a:r>
            <a:r>
              <a:rPr lang="en-US"/>
              <a:t> </a:t>
            </a:r>
            <a:r>
              <a:rPr lang="vi-VN"/>
              <a:t>hoại của virus</a:t>
            </a:r>
            <a:endParaRPr lang="en-US"/>
          </a:p>
          <a:p>
            <a:r>
              <a:rPr lang="en-US"/>
              <a:t>Virus đ</a:t>
            </a:r>
            <a:r>
              <a:rPr lang="vi-VN"/>
              <a:t>ư</a:t>
            </a:r>
            <a:r>
              <a:rPr lang="en-US"/>
              <a:t>ợc mô tả với 2 đặc tr</a:t>
            </a:r>
            <a:r>
              <a:rPr lang="vi-VN"/>
              <a:t>ư</a:t>
            </a:r>
            <a:r>
              <a:rPr lang="en-US"/>
              <a:t>ng:</a:t>
            </a:r>
          </a:p>
          <a:p>
            <a:pPr lvl="1"/>
            <a:r>
              <a:rPr lang="en-US"/>
              <a:t>Cách thức lây nhiễm</a:t>
            </a:r>
          </a:p>
          <a:p>
            <a:pPr lvl="1"/>
            <a:r>
              <a:rPr lang="en-US"/>
              <a:t>Các hành vi phá hoại</a:t>
            </a:r>
            <a:endParaRPr lang="vi-VN"/>
          </a:p>
        </p:txBody>
      </p:sp>
      <p:sp>
        <p:nvSpPr>
          <p:cNvPr id="4" name="Slide Number Placeholder 3">
            <a:extLst>
              <a:ext uri="{FF2B5EF4-FFF2-40B4-BE49-F238E27FC236}">
                <a16:creationId xmlns:a16="http://schemas.microsoft.com/office/drawing/2014/main" id="{44E37231-FADC-493C-A2DD-8EF23AA7E5F7}"/>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526508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12CEE-0664-3A58-D687-DE3AE55CEC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D2E802-0290-268F-EA57-B14D71AEC6B8}"/>
              </a:ext>
            </a:extLst>
          </p:cNvPr>
          <p:cNvSpPr>
            <a:spLocks noGrp="1"/>
          </p:cNvSpPr>
          <p:nvPr>
            <p:ph type="title"/>
          </p:nvPr>
        </p:nvSpPr>
        <p:spPr/>
        <p:txBody>
          <a:bodyPr/>
          <a:lstStyle/>
          <a:p>
            <a:r>
              <a:rPr lang="en-GB"/>
              <a:t>Cách thức lây lan</a:t>
            </a:r>
          </a:p>
        </p:txBody>
      </p:sp>
      <p:sp>
        <p:nvSpPr>
          <p:cNvPr id="3" name="Content Placeholder 2">
            <a:extLst>
              <a:ext uri="{FF2B5EF4-FFF2-40B4-BE49-F238E27FC236}">
                <a16:creationId xmlns:a16="http://schemas.microsoft.com/office/drawing/2014/main" id="{DFDEEF76-93C8-5B24-2824-7E7300E3AB70}"/>
              </a:ext>
            </a:extLst>
          </p:cNvPr>
          <p:cNvSpPr>
            <a:spLocks noGrp="1"/>
          </p:cNvSpPr>
          <p:nvPr>
            <p:ph idx="1"/>
          </p:nvPr>
        </p:nvSpPr>
        <p:spPr>
          <a:xfrm>
            <a:off x="457200" y="1081379"/>
            <a:ext cx="8229600" cy="5095584"/>
          </a:xfrm>
        </p:spPr>
        <p:txBody>
          <a:bodyPr/>
          <a:lstStyle/>
          <a:p>
            <a:r>
              <a:rPr lang="en-GB"/>
              <a:t>Mã thực thi, đã cài cắm sẵn, được người dùng kích hoạt, ví dụ:</a:t>
            </a:r>
          </a:p>
          <a:p>
            <a:pPr lvl="1"/>
            <a:r>
              <a:rPr lang="en-GB"/>
              <a:t>File chương trình ứng dụng</a:t>
            </a:r>
          </a:p>
          <a:p>
            <a:pPr lvl="1"/>
            <a:r>
              <a:rPr lang="en-GB"/>
              <a:t>Phân vùng khởi động trên ổ cứng</a:t>
            </a:r>
          </a:p>
          <a:p>
            <a:pPr lvl="1"/>
            <a:r>
              <a:rPr lang="en-GB"/>
              <a:t>File đính kèm email</a:t>
            </a:r>
          </a:p>
          <a:p>
            <a:r>
              <a:rPr lang="en-GB"/>
              <a:t>(Có thể) Tự sửa đổi, bổ sung mã độc thực thi khác</a:t>
            </a:r>
          </a:p>
          <a:p>
            <a:pPr lvl="1"/>
            <a:r>
              <a:rPr lang="en-GB"/>
              <a:t>Giải mã các đoạn mã được ẩn giấu</a:t>
            </a:r>
          </a:p>
          <a:p>
            <a:pPr lvl="1"/>
            <a:r>
              <a:rPr lang="en-GB"/>
              <a:t>Download từ máy chủ phát tán</a:t>
            </a:r>
          </a:p>
          <a:p>
            <a:r>
              <a:rPr lang="en-GB"/>
              <a:t>Tìm cách lây nhiễm sang các hệ thống khác, ví dụ:</a:t>
            </a:r>
          </a:p>
          <a:p>
            <a:pPr lvl="1"/>
            <a:r>
              <a:rPr lang="en-GB"/>
              <a:t>Tiêm nhiễm vào file khác</a:t>
            </a:r>
          </a:p>
          <a:p>
            <a:pPr lvl="1"/>
            <a:r>
              <a:rPr lang="en-GB"/>
              <a:t>Lây nhiễm và thiết bị nhớ di động</a:t>
            </a:r>
          </a:p>
          <a:p>
            <a:pPr lvl="1"/>
            <a:r>
              <a:rPr lang="en-GB"/>
              <a:t>Gửi email có file đính kèm chứa mã độc</a:t>
            </a:r>
          </a:p>
          <a:p>
            <a:pPr lvl="2"/>
            <a:endParaRPr lang="en-GB"/>
          </a:p>
          <a:p>
            <a:endParaRPr lang="en-GB"/>
          </a:p>
        </p:txBody>
      </p:sp>
      <p:sp>
        <p:nvSpPr>
          <p:cNvPr id="4" name="Slide Number Placeholder 3">
            <a:extLst>
              <a:ext uri="{FF2B5EF4-FFF2-40B4-BE49-F238E27FC236}">
                <a16:creationId xmlns:a16="http://schemas.microsoft.com/office/drawing/2014/main" id="{7974DD2F-B32D-1A79-8129-5EA046E410D7}"/>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500463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chế tiêm nhiễm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0"/>
            <a:ext cx="8229600" cy="2983111"/>
          </a:xfrm>
        </p:spPr>
      </p:pic>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TextBox 5"/>
          <p:cNvSpPr txBox="1"/>
          <p:nvPr/>
        </p:nvSpPr>
        <p:spPr>
          <a:xfrm>
            <a:off x="1447800" y="1066800"/>
            <a:ext cx="2819400" cy="400110"/>
          </a:xfrm>
          <a:prstGeom prst="rect">
            <a:avLst/>
          </a:prstGeom>
          <a:noFill/>
        </p:spPr>
        <p:txBody>
          <a:bodyPr wrap="square" rtlCol="0">
            <a:spAutoFit/>
          </a:bodyPr>
          <a:lstStyle/>
          <a:p>
            <a:pPr algn="ctr"/>
            <a:r>
              <a:rPr lang="en-US" sz="2000">
                <a:solidFill>
                  <a:srgbClr val="000000"/>
                </a:solidFill>
              </a:rPr>
              <a:t>Trước khi nhiễm</a:t>
            </a:r>
          </a:p>
        </p:txBody>
      </p:sp>
      <p:sp>
        <p:nvSpPr>
          <p:cNvPr id="7" name="TextBox 6"/>
          <p:cNvSpPr txBox="1"/>
          <p:nvPr/>
        </p:nvSpPr>
        <p:spPr>
          <a:xfrm>
            <a:off x="4724400" y="1066800"/>
            <a:ext cx="2819400" cy="400110"/>
          </a:xfrm>
          <a:prstGeom prst="rect">
            <a:avLst/>
          </a:prstGeom>
          <a:noFill/>
        </p:spPr>
        <p:txBody>
          <a:bodyPr wrap="square" rtlCol="0">
            <a:spAutoFit/>
          </a:bodyPr>
          <a:lstStyle/>
          <a:p>
            <a:pPr algn="ctr"/>
            <a:r>
              <a:rPr lang="en-US" sz="2000">
                <a:solidFill>
                  <a:srgbClr val="000000"/>
                </a:solidFill>
              </a:rPr>
              <a:t>Sau khi nhiễm</a:t>
            </a:r>
          </a:p>
        </p:txBody>
      </p:sp>
      <p:sp>
        <p:nvSpPr>
          <p:cNvPr id="8" name="TextBox 7"/>
          <p:cNvSpPr txBox="1"/>
          <p:nvPr/>
        </p:nvSpPr>
        <p:spPr>
          <a:xfrm>
            <a:off x="533400" y="4724400"/>
            <a:ext cx="8153400" cy="1323439"/>
          </a:xfrm>
          <a:prstGeom prst="rect">
            <a:avLst/>
          </a:prstGeom>
          <a:noFill/>
        </p:spPr>
        <p:txBody>
          <a:bodyPr wrap="square" rtlCol="0">
            <a:spAutoFit/>
          </a:bodyPr>
          <a:lstStyle/>
          <a:p>
            <a:pPr marL="285750" indent="-285750">
              <a:buFont typeface="Arial" panose="020B0604020202020204" pitchFamily="34" charset="0"/>
              <a:buChar char="•"/>
            </a:pPr>
            <a:r>
              <a:rPr lang="en-US" sz="2000">
                <a:solidFill>
                  <a:srgbClr val="000000"/>
                </a:solidFill>
              </a:rPr>
              <a:t>Nguyên tắc cơ bản: Virus thay thế lệnh đầu tiên của file bị nhiễm (.exe) bằng một lệnh JUMP tới đoạn mã thực thi của virus. Kết thúc đoạn mã thực thi của virus là lệnh JUMP khác để nhảy tới lệnh đầu tiên của chương trình ban đầu</a:t>
            </a:r>
          </a:p>
        </p:txBody>
      </p:sp>
    </p:spTree>
    <p:extLst>
      <p:ext uri="{BB962C8B-B14F-4D97-AF65-F5344CB8AC3E}">
        <p14:creationId xmlns:p14="http://schemas.microsoft.com/office/powerpoint/2010/main" val="68663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2322-CE7F-40AF-B08D-CB16AA9413DC}"/>
              </a:ext>
            </a:extLst>
          </p:cNvPr>
          <p:cNvSpPr>
            <a:spLocks noGrp="1"/>
          </p:cNvSpPr>
          <p:nvPr>
            <p:ph type="title"/>
          </p:nvPr>
        </p:nvSpPr>
        <p:spPr/>
        <p:txBody>
          <a:bodyPr/>
          <a:lstStyle/>
          <a:p>
            <a:r>
              <a:rPr lang="en-US"/>
              <a:t>Phát hiện virus</a:t>
            </a:r>
            <a:endParaRPr lang="vi-VN"/>
          </a:p>
        </p:txBody>
      </p:sp>
      <p:sp>
        <p:nvSpPr>
          <p:cNvPr id="3" name="Content Placeholder 2">
            <a:extLst>
              <a:ext uri="{FF2B5EF4-FFF2-40B4-BE49-F238E27FC236}">
                <a16:creationId xmlns:a16="http://schemas.microsoft.com/office/drawing/2014/main" id="{C24E0ED3-5075-4BEB-B9B4-3CFFE74FBBF4}"/>
              </a:ext>
            </a:extLst>
          </p:cNvPr>
          <p:cNvSpPr>
            <a:spLocks noGrp="1"/>
          </p:cNvSpPr>
          <p:nvPr>
            <p:ph idx="1"/>
          </p:nvPr>
        </p:nvSpPr>
        <p:spPr/>
        <p:txBody>
          <a:bodyPr/>
          <a:lstStyle/>
          <a:p>
            <a:r>
              <a:rPr lang="en-US"/>
              <a:t>Ph</a:t>
            </a:r>
            <a:r>
              <a:rPr lang="vi-VN"/>
              <a:t>ư</a:t>
            </a:r>
            <a:r>
              <a:rPr lang="en-US"/>
              <a:t>ơng pháp phổ biến: Phát hiện dựa trên đặc tr</a:t>
            </a:r>
            <a:r>
              <a:rPr lang="vi-VN"/>
              <a:t>ư</a:t>
            </a:r>
            <a:r>
              <a:rPr lang="en-US"/>
              <a:t>ng</a:t>
            </a:r>
          </a:p>
          <a:p>
            <a:pPr lvl="1"/>
            <a:r>
              <a:rPr lang="en-US"/>
              <a:t>Thu thập các mẫu virus và xây dựng CSDL đặc tr</a:t>
            </a:r>
            <a:r>
              <a:rPr lang="vi-VN"/>
              <a:t>ư</a:t>
            </a:r>
            <a:r>
              <a:rPr lang="en-US"/>
              <a:t>ng về các virus. Thông th</a:t>
            </a:r>
            <a:r>
              <a:rPr lang="vi-VN"/>
              <a:t>ư</a:t>
            </a:r>
            <a:r>
              <a:rPr lang="en-US"/>
              <a:t>ờng là các đoạn mã lây nhiễm ở đầu file</a:t>
            </a:r>
          </a:p>
          <a:p>
            <a:pPr lvl="1"/>
            <a:r>
              <a:rPr lang="en-US"/>
              <a:t>Phát hiện: So sánh các byte trên file với những mẫu virus đã có</a:t>
            </a:r>
          </a:p>
          <a:p>
            <a:r>
              <a:rPr lang="en-US"/>
              <a:t>Đối phương sẽ làm gì?</a:t>
            </a:r>
            <a:endParaRPr lang="vi-VN"/>
          </a:p>
        </p:txBody>
      </p:sp>
      <p:sp>
        <p:nvSpPr>
          <p:cNvPr id="4" name="Slide Number Placeholder 3">
            <a:extLst>
              <a:ext uri="{FF2B5EF4-FFF2-40B4-BE49-F238E27FC236}">
                <a16:creationId xmlns:a16="http://schemas.microsoft.com/office/drawing/2014/main" id="{87286BFE-0F66-4228-A6D4-45CCC5E1812B}"/>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08661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913A-52C8-4500-ACB3-4D45EA581A9F}"/>
              </a:ext>
            </a:extLst>
          </p:cNvPr>
          <p:cNvSpPr>
            <a:spLocks noGrp="1"/>
          </p:cNvSpPr>
          <p:nvPr>
            <p:ph type="title"/>
          </p:nvPr>
        </p:nvSpPr>
        <p:spPr/>
        <p:txBody>
          <a:bodyPr/>
          <a:lstStyle/>
          <a:p>
            <a:r>
              <a:rPr lang="en-US"/>
              <a:t>Cách thức lẩn tránh</a:t>
            </a:r>
            <a:endParaRPr lang="vi-VN"/>
          </a:p>
        </p:txBody>
      </p:sp>
      <p:sp>
        <p:nvSpPr>
          <p:cNvPr id="3" name="Content Placeholder 2">
            <a:extLst>
              <a:ext uri="{FF2B5EF4-FFF2-40B4-BE49-F238E27FC236}">
                <a16:creationId xmlns:a16="http://schemas.microsoft.com/office/drawing/2014/main" id="{FBF34C22-CF75-4AFA-94A6-6A88FB2162A7}"/>
              </a:ext>
            </a:extLst>
          </p:cNvPr>
          <p:cNvSpPr>
            <a:spLocks noGrp="1"/>
          </p:cNvSpPr>
          <p:nvPr>
            <p:ph idx="1"/>
          </p:nvPr>
        </p:nvSpPr>
        <p:spPr>
          <a:xfrm>
            <a:off x="457200" y="1066800"/>
            <a:ext cx="8229600" cy="5181600"/>
          </a:xfrm>
        </p:spPr>
        <p:txBody>
          <a:bodyPr/>
          <a:lstStyle/>
          <a:p>
            <a:r>
              <a:rPr lang="en-US"/>
              <a:t>Làm cho đặc tr</a:t>
            </a:r>
            <a:r>
              <a:rPr lang="vi-VN"/>
              <a:t>ư</a:t>
            </a:r>
            <a:r>
              <a:rPr lang="en-US"/>
              <a:t>ng trở nên khó tìm kiếm h</a:t>
            </a:r>
            <a:r>
              <a:rPr lang="vi-VN"/>
              <a:t>ơ</a:t>
            </a:r>
            <a:r>
              <a:rPr lang="en-US"/>
              <a:t>n</a:t>
            </a:r>
            <a:endParaRPr lang="vi-VN"/>
          </a:p>
        </p:txBody>
      </p:sp>
      <p:sp>
        <p:nvSpPr>
          <p:cNvPr id="4" name="Slide Number Placeholder 3">
            <a:extLst>
              <a:ext uri="{FF2B5EF4-FFF2-40B4-BE49-F238E27FC236}">
                <a16:creationId xmlns:a16="http://schemas.microsoft.com/office/drawing/2014/main" id="{45B2DD6C-6933-4E54-B080-00A02FA1597C}"/>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5" name="Rectangle 4">
            <a:extLst>
              <a:ext uri="{FF2B5EF4-FFF2-40B4-BE49-F238E27FC236}">
                <a16:creationId xmlns:a16="http://schemas.microsoft.com/office/drawing/2014/main" id="{64A45724-369C-4DC3-8E4B-01190B50D402}"/>
              </a:ext>
            </a:extLst>
          </p:cNvPr>
          <p:cNvSpPr/>
          <p:nvPr/>
        </p:nvSpPr>
        <p:spPr>
          <a:xfrm>
            <a:off x="1409698" y="1600200"/>
            <a:ext cx="35814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00"/>
                </a:solidFill>
              </a:rPr>
              <a:t>Original program</a:t>
            </a:r>
            <a:endParaRPr lang="vi-VN" sz="2400">
              <a:solidFill>
                <a:srgbClr val="000000"/>
              </a:solidFill>
            </a:endParaRPr>
          </a:p>
        </p:txBody>
      </p:sp>
      <p:grpSp>
        <p:nvGrpSpPr>
          <p:cNvPr id="13" name="Group 12">
            <a:extLst>
              <a:ext uri="{FF2B5EF4-FFF2-40B4-BE49-F238E27FC236}">
                <a16:creationId xmlns:a16="http://schemas.microsoft.com/office/drawing/2014/main" id="{D9B8C14F-54CE-450E-89F9-B88F3AB17638}"/>
              </a:ext>
            </a:extLst>
          </p:cNvPr>
          <p:cNvGrpSpPr/>
          <p:nvPr/>
        </p:nvGrpSpPr>
        <p:grpSpPr>
          <a:xfrm>
            <a:off x="1371600" y="2580903"/>
            <a:ext cx="5181600" cy="609600"/>
            <a:chOff x="921657" y="3132001"/>
            <a:chExt cx="5181600" cy="609600"/>
          </a:xfrm>
        </p:grpSpPr>
        <p:sp>
          <p:nvSpPr>
            <p:cNvPr id="6" name="Rectangle 5">
              <a:extLst>
                <a:ext uri="{FF2B5EF4-FFF2-40B4-BE49-F238E27FC236}">
                  <a16:creationId xmlns:a16="http://schemas.microsoft.com/office/drawing/2014/main" id="{11D63B40-1C22-49FD-8650-A7EFA4B75D09}"/>
                </a:ext>
              </a:extLst>
            </p:cNvPr>
            <p:cNvSpPr/>
            <p:nvPr/>
          </p:nvSpPr>
          <p:spPr>
            <a:xfrm>
              <a:off x="2521857" y="3132001"/>
              <a:ext cx="35814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00"/>
                  </a:solidFill>
                </a:rPr>
                <a:t>Original program</a:t>
              </a:r>
              <a:endParaRPr lang="vi-VN" sz="2400">
                <a:solidFill>
                  <a:srgbClr val="000000"/>
                </a:solidFill>
              </a:endParaRPr>
            </a:p>
          </p:txBody>
        </p:sp>
        <p:sp>
          <p:nvSpPr>
            <p:cNvPr id="9" name="Rectangle 8">
              <a:extLst>
                <a:ext uri="{FF2B5EF4-FFF2-40B4-BE49-F238E27FC236}">
                  <a16:creationId xmlns:a16="http://schemas.microsoft.com/office/drawing/2014/main" id="{32487B59-5A87-4B81-B442-2CAE155C2D2A}"/>
                </a:ext>
              </a:extLst>
            </p:cNvPr>
            <p:cNvSpPr/>
            <p:nvPr/>
          </p:nvSpPr>
          <p:spPr>
            <a:xfrm>
              <a:off x="921657" y="3132001"/>
              <a:ext cx="1600200"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Virus</a:t>
              </a:r>
              <a:endParaRPr lang="vi-VN" sz="2400">
                <a:solidFill>
                  <a:schemeClr val="bg1"/>
                </a:solidFill>
              </a:endParaRPr>
            </a:p>
          </p:txBody>
        </p:sp>
      </p:grpSp>
      <p:grpSp>
        <p:nvGrpSpPr>
          <p:cNvPr id="12" name="Group 11">
            <a:extLst>
              <a:ext uri="{FF2B5EF4-FFF2-40B4-BE49-F238E27FC236}">
                <a16:creationId xmlns:a16="http://schemas.microsoft.com/office/drawing/2014/main" id="{D63A839E-61DE-458B-B37E-622AC079EB45}"/>
              </a:ext>
            </a:extLst>
          </p:cNvPr>
          <p:cNvGrpSpPr/>
          <p:nvPr/>
        </p:nvGrpSpPr>
        <p:grpSpPr>
          <a:xfrm>
            <a:off x="1371600" y="3939622"/>
            <a:ext cx="5105400" cy="609600"/>
            <a:chOff x="2590800" y="4023360"/>
            <a:chExt cx="5105400" cy="609600"/>
          </a:xfrm>
        </p:grpSpPr>
        <p:sp>
          <p:nvSpPr>
            <p:cNvPr id="7" name="Rectangle 6">
              <a:extLst>
                <a:ext uri="{FF2B5EF4-FFF2-40B4-BE49-F238E27FC236}">
                  <a16:creationId xmlns:a16="http://schemas.microsoft.com/office/drawing/2014/main" id="{E917386D-30CC-4339-9F36-535296FB9216}"/>
                </a:ext>
              </a:extLst>
            </p:cNvPr>
            <p:cNvSpPr/>
            <p:nvPr/>
          </p:nvSpPr>
          <p:spPr>
            <a:xfrm>
              <a:off x="2819400" y="4023360"/>
              <a:ext cx="35814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00"/>
                  </a:solidFill>
                </a:rPr>
                <a:t>Original program</a:t>
              </a:r>
              <a:endParaRPr lang="vi-VN" sz="2400">
                <a:solidFill>
                  <a:srgbClr val="000000"/>
                </a:solidFill>
              </a:endParaRPr>
            </a:p>
          </p:txBody>
        </p:sp>
        <p:sp>
          <p:nvSpPr>
            <p:cNvPr id="10" name="Rectangle 9">
              <a:extLst>
                <a:ext uri="{FF2B5EF4-FFF2-40B4-BE49-F238E27FC236}">
                  <a16:creationId xmlns:a16="http://schemas.microsoft.com/office/drawing/2014/main" id="{2BBD8E5A-A00F-4F80-9863-FA576F82192D}"/>
                </a:ext>
              </a:extLst>
            </p:cNvPr>
            <p:cNvSpPr/>
            <p:nvPr/>
          </p:nvSpPr>
          <p:spPr>
            <a:xfrm>
              <a:off x="2590800" y="4023360"/>
              <a:ext cx="228599"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solidFill>
                  <a:schemeClr val="bg1"/>
                </a:solidFill>
              </a:endParaRPr>
            </a:p>
          </p:txBody>
        </p:sp>
        <p:sp>
          <p:nvSpPr>
            <p:cNvPr id="11" name="Rectangle 10">
              <a:extLst>
                <a:ext uri="{FF2B5EF4-FFF2-40B4-BE49-F238E27FC236}">
                  <a16:creationId xmlns:a16="http://schemas.microsoft.com/office/drawing/2014/main" id="{E4D6705E-25EE-449F-AC5E-B73A76578E78}"/>
                </a:ext>
              </a:extLst>
            </p:cNvPr>
            <p:cNvSpPr/>
            <p:nvPr/>
          </p:nvSpPr>
          <p:spPr>
            <a:xfrm>
              <a:off x="6400800" y="4023360"/>
              <a:ext cx="1295400"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solidFill>
                  <a:schemeClr val="bg1"/>
                </a:solidFill>
              </a:endParaRPr>
            </a:p>
          </p:txBody>
        </p:sp>
      </p:grpSp>
      <p:grpSp>
        <p:nvGrpSpPr>
          <p:cNvPr id="20" name="Group 19">
            <a:extLst>
              <a:ext uri="{FF2B5EF4-FFF2-40B4-BE49-F238E27FC236}">
                <a16:creationId xmlns:a16="http://schemas.microsoft.com/office/drawing/2014/main" id="{F052B269-A125-459C-B559-F6D1F92D0D58}"/>
              </a:ext>
            </a:extLst>
          </p:cNvPr>
          <p:cNvGrpSpPr/>
          <p:nvPr/>
        </p:nvGrpSpPr>
        <p:grpSpPr>
          <a:xfrm>
            <a:off x="1371600" y="5324103"/>
            <a:ext cx="3810000" cy="624840"/>
            <a:chOff x="921657" y="5013959"/>
            <a:chExt cx="3810000" cy="624840"/>
          </a:xfrm>
        </p:grpSpPr>
        <p:sp>
          <p:nvSpPr>
            <p:cNvPr id="8" name="Rectangle 7">
              <a:extLst>
                <a:ext uri="{FF2B5EF4-FFF2-40B4-BE49-F238E27FC236}">
                  <a16:creationId xmlns:a16="http://schemas.microsoft.com/office/drawing/2014/main" id="{A8A297D7-6EB5-4DBC-9CB1-E0AFF737E401}"/>
                </a:ext>
              </a:extLst>
            </p:cNvPr>
            <p:cNvSpPr/>
            <p:nvPr/>
          </p:nvSpPr>
          <p:spPr>
            <a:xfrm>
              <a:off x="1150257" y="5013959"/>
              <a:ext cx="3581400" cy="609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00"/>
                  </a:solidFill>
                </a:rPr>
                <a:t>Original program</a:t>
              </a:r>
              <a:endParaRPr lang="vi-VN" sz="2400">
                <a:solidFill>
                  <a:srgbClr val="000000"/>
                </a:solidFill>
              </a:endParaRPr>
            </a:p>
          </p:txBody>
        </p:sp>
        <p:sp>
          <p:nvSpPr>
            <p:cNvPr id="15" name="Rectangle 14">
              <a:extLst>
                <a:ext uri="{FF2B5EF4-FFF2-40B4-BE49-F238E27FC236}">
                  <a16:creationId xmlns:a16="http://schemas.microsoft.com/office/drawing/2014/main" id="{EF997D78-C0C9-47D5-AA55-D3B251CCD66B}"/>
                </a:ext>
              </a:extLst>
            </p:cNvPr>
            <p:cNvSpPr/>
            <p:nvPr/>
          </p:nvSpPr>
          <p:spPr>
            <a:xfrm>
              <a:off x="921657" y="5013959"/>
              <a:ext cx="228600"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solidFill>
                  <a:srgbClr val="000000"/>
                </a:solidFill>
              </a:endParaRPr>
            </a:p>
          </p:txBody>
        </p:sp>
        <p:sp>
          <p:nvSpPr>
            <p:cNvPr id="16" name="Rectangle 15">
              <a:extLst>
                <a:ext uri="{FF2B5EF4-FFF2-40B4-BE49-F238E27FC236}">
                  <a16:creationId xmlns:a16="http://schemas.microsoft.com/office/drawing/2014/main" id="{641D0FDC-BD28-438C-9240-6FDFAF91972B}"/>
                </a:ext>
              </a:extLst>
            </p:cNvPr>
            <p:cNvSpPr/>
            <p:nvPr/>
          </p:nvSpPr>
          <p:spPr>
            <a:xfrm>
              <a:off x="1467757" y="5013959"/>
              <a:ext cx="228600"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solidFill>
                  <a:srgbClr val="000000"/>
                </a:solidFill>
              </a:endParaRPr>
            </a:p>
          </p:txBody>
        </p:sp>
        <p:sp>
          <p:nvSpPr>
            <p:cNvPr id="17" name="Rectangle 16">
              <a:extLst>
                <a:ext uri="{FF2B5EF4-FFF2-40B4-BE49-F238E27FC236}">
                  <a16:creationId xmlns:a16="http://schemas.microsoft.com/office/drawing/2014/main" id="{E7C9AE0F-C285-44D8-87F2-04FBC02A6363}"/>
                </a:ext>
              </a:extLst>
            </p:cNvPr>
            <p:cNvSpPr/>
            <p:nvPr/>
          </p:nvSpPr>
          <p:spPr>
            <a:xfrm>
              <a:off x="2286000" y="5013959"/>
              <a:ext cx="228600"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solidFill>
                  <a:srgbClr val="000000"/>
                </a:solidFill>
              </a:endParaRPr>
            </a:p>
          </p:txBody>
        </p:sp>
        <p:sp>
          <p:nvSpPr>
            <p:cNvPr id="18" name="Rectangle 17">
              <a:extLst>
                <a:ext uri="{FF2B5EF4-FFF2-40B4-BE49-F238E27FC236}">
                  <a16:creationId xmlns:a16="http://schemas.microsoft.com/office/drawing/2014/main" id="{7C91AFD9-BCCE-4646-B374-D414CC443BC1}"/>
                </a:ext>
              </a:extLst>
            </p:cNvPr>
            <p:cNvSpPr/>
            <p:nvPr/>
          </p:nvSpPr>
          <p:spPr>
            <a:xfrm>
              <a:off x="3795485" y="5013959"/>
              <a:ext cx="228600"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solidFill>
                  <a:srgbClr val="000000"/>
                </a:solidFill>
              </a:endParaRPr>
            </a:p>
          </p:txBody>
        </p:sp>
        <p:sp>
          <p:nvSpPr>
            <p:cNvPr id="19" name="Rectangle 18">
              <a:extLst>
                <a:ext uri="{FF2B5EF4-FFF2-40B4-BE49-F238E27FC236}">
                  <a16:creationId xmlns:a16="http://schemas.microsoft.com/office/drawing/2014/main" id="{63BF242B-B640-457D-BEF3-D1BD11FF9408}"/>
                </a:ext>
              </a:extLst>
            </p:cNvPr>
            <p:cNvSpPr/>
            <p:nvPr/>
          </p:nvSpPr>
          <p:spPr>
            <a:xfrm>
              <a:off x="4263571" y="5029199"/>
              <a:ext cx="228600" cy="60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solidFill>
                  <a:srgbClr val="000000"/>
                </a:solidFill>
              </a:endParaRPr>
            </a:p>
          </p:txBody>
        </p:sp>
      </p:grpSp>
      <p:sp>
        <p:nvSpPr>
          <p:cNvPr id="25" name="Freeform: Shape 24">
            <a:extLst>
              <a:ext uri="{FF2B5EF4-FFF2-40B4-BE49-F238E27FC236}">
                <a16:creationId xmlns:a16="http://schemas.microsoft.com/office/drawing/2014/main" id="{447BE3D1-3113-40AD-BAFE-A0D70DF9CA9F}"/>
              </a:ext>
            </a:extLst>
          </p:cNvPr>
          <p:cNvSpPr/>
          <p:nvPr/>
        </p:nvSpPr>
        <p:spPr>
          <a:xfrm>
            <a:off x="1603830" y="3571503"/>
            <a:ext cx="3594100" cy="342920"/>
          </a:xfrm>
          <a:custGeom>
            <a:avLst/>
            <a:gdLst>
              <a:gd name="connsiteX0" fmla="*/ 0 w 3594100"/>
              <a:gd name="connsiteY0" fmla="*/ 330220 h 342920"/>
              <a:gd name="connsiteX1" fmla="*/ 1803400 w 3594100"/>
              <a:gd name="connsiteY1" fmla="*/ 20 h 342920"/>
              <a:gd name="connsiteX2" fmla="*/ 3594100 w 3594100"/>
              <a:gd name="connsiteY2" fmla="*/ 342920 h 342920"/>
            </a:gdLst>
            <a:ahLst/>
            <a:cxnLst>
              <a:cxn ang="0">
                <a:pos x="connsiteX0" y="connsiteY0"/>
              </a:cxn>
              <a:cxn ang="0">
                <a:pos x="connsiteX1" y="connsiteY1"/>
              </a:cxn>
              <a:cxn ang="0">
                <a:pos x="connsiteX2" y="connsiteY2"/>
              </a:cxn>
            </a:cxnLst>
            <a:rect l="l" t="t" r="r" b="b"/>
            <a:pathLst>
              <a:path w="3594100" h="342920">
                <a:moveTo>
                  <a:pt x="0" y="330220"/>
                </a:moveTo>
                <a:cubicBezTo>
                  <a:pt x="602191" y="164061"/>
                  <a:pt x="1204383" y="-2097"/>
                  <a:pt x="1803400" y="20"/>
                </a:cubicBezTo>
                <a:cubicBezTo>
                  <a:pt x="2402417" y="2137"/>
                  <a:pt x="3306233" y="285770"/>
                  <a:pt x="3594100" y="342920"/>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Freeform: Shape 30">
            <a:extLst>
              <a:ext uri="{FF2B5EF4-FFF2-40B4-BE49-F238E27FC236}">
                <a16:creationId xmlns:a16="http://schemas.microsoft.com/office/drawing/2014/main" id="{619AA42B-C486-4B3B-ABBB-340B08DF9781}"/>
              </a:ext>
            </a:extLst>
          </p:cNvPr>
          <p:cNvSpPr/>
          <p:nvPr/>
        </p:nvSpPr>
        <p:spPr>
          <a:xfrm>
            <a:off x="1631770" y="4592566"/>
            <a:ext cx="4846320" cy="350537"/>
          </a:xfrm>
          <a:custGeom>
            <a:avLst/>
            <a:gdLst>
              <a:gd name="connsiteX0" fmla="*/ 4846320 w 4846320"/>
              <a:gd name="connsiteY0" fmla="*/ 0 h 350537"/>
              <a:gd name="connsiteX1" fmla="*/ 2628900 w 4846320"/>
              <a:gd name="connsiteY1" fmla="*/ 350520 h 350537"/>
              <a:gd name="connsiteX2" fmla="*/ 0 w 4846320"/>
              <a:gd name="connsiteY2" fmla="*/ 15240 h 350537"/>
            </a:gdLst>
            <a:ahLst/>
            <a:cxnLst>
              <a:cxn ang="0">
                <a:pos x="connsiteX0" y="connsiteY0"/>
              </a:cxn>
              <a:cxn ang="0">
                <a:pos x="connsiteX1" y="connsiteY1"/>
              </a:cxn>
              <a:cxn ang="0">
                <a:pos x="connsiteX2" y="connsiteY2"/>
              </a:cxn>
            </a:cxnLst>
            <a:rect l="l" t="t" r="r" b="b"/>
            <a:pathLst>
              <a:path w="4846320" h="350537">
                <a:moveTo>
                  <a:pt x="4846320" y="0"/>
                </a:moveTo>
                <a:cubicBezTo>
                  <a:pt x="4141470" y="173990"/>
                  <a:pt x="3436620" y="347980"/>
                  <a:pt x="2628900" y="350520"/>
                </a:cubicBezTo>
                <a:cubicBezTo>
                  <a:pt x="1821180" y="353060"/>
                  <a:pt x="439420" y="73660"/>
                  <a:pt x="0" y="15240"/>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Freeform: Shape 31">
            <a:extLst>
              <a:ext uri="{FF2B5EF4-FFF2-40B4-BE49-F238E27FC236}">
                <a16:creationId xmlns:a16="http://schemas.microsoft.com/office/drawing/2014/main" id="{2BB5062D-3EC8-472C-A4B2-1BEECE6AA1B4}"/>
              </a:ext>
            </a:extLst>
          </p:cNvPr>
          <p:cNvSpPr/>
          <p:nvPr/>
        </p:nvSpPr>
        <p:spPr>
          <a:xfrm>
            <a:off x="1565730" y="5933703"/>
            <a:ext cx="355600" cy="152426"/>
          </a:xfrm>
          <a:custGeom>
            <a:avLst/>
            <a:gdLst>
              <a:gd name="connsiteX0" fmla="*/ 0 w 355600"/>
              <a:gd name="connsiteY0" fmla="*/ 0 h 152426"/>
              <a:gd name="connsiteX1" fmla="*/ 177800 w 355600"/>
              <a:gd name="connsiteY1" fmla="*/ 152400 h 152426"/>
              <a:gd name="connsiteX2" fmla="*/ 355600 w 355600"/>
              <a:gd name="connsiteY2" fmla="*/ 12700 h 152426"/>
            </a:gdLst>
            <a:ahLst/>
            <a:cxnLst>
              <a:cxn ang="0">
                <a:pos x="connsiteX0" y="connsiteY0"/>
              </a:cxn>
              <a:cxn ang="0">
                <a:pos x="connsiteX1" y="connsiteY1"/>
              </a:cxn>
              <a:cxn ang="0">
                <a:pos x="connsiteX2" y="connsiteY2"/>
              </a:cxn>
            </a:cxnLst>
            <a:rect l="l" t="t" r="r" b="b"/>
            <a:pathLst>
              <a:path w="355600" h="152426">
                <a:moveTo>
                  <a:pt x="0" y="0"/>
                </a:moveTo>
                <a:cubicBezTo>
                  <a:pt x="59266" y="75141"/>
                  <a:pt x="118533" y="150283"/>
                  <a:pt x="177800" y="152400"/>
                </a:cubicBezTo>
                <a:cubicBezTo>
                  <a:pt x="237067" y="154517"/>
                  <a:pt x="321733" y="29633"/>
                  <a:pt x="355600" y="12700"/>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Freeform: Shape 32">
            <a:extLst>
              <a:ext uri="{FF2B5EF4-FFF2-40B4-BE49-F238E27FC236}">
                <a16:creationId xmlns:a16="http://schemas.microsoft.com/office/drawing/2014/main" id="{F7B69748-76B6-48EB-9B7A-0ED3E2FADC33}"/>
              </a:ext>
            </a:extLst>
          </p:cNvPr>
          <p:cNvSpPr/>
          <p:nvPr/>
        </p:nvSpPr>
        <p:spPr>
          <a:xfrm>
            <a:off x="2137230" y="5952753"/>
            <a:ext cx="584200" cy="133350"/>
          </a:xfrm>
          <a:custGeom>
            <a:avLst/>
            <a:gdLst>
              <a:gd name="connsiteX0" fmla="*/ 0 w 584200"/>
              <a:gd name="connsiteY0" fmla="*/ 0 h 133350"/>
              <a:gd name="connsiteX1" fmla="*/ 336550 w 584200"/>
              <a:gd name="connsiteY1" fmla="*/ 133350 h 133350"/>
              <a:gd name="connsiteX2" fmla="*/ 584200 w 584200"/>
              <a:gd name="connsiteY2" fmla="*/ 0 h 133350"/>
            </a:gdLst>
            <a:ahLst/>
            <a:cxnLst>
              <a:cxn ang="0">
                <a:pos x="connsiteX0" y="connsiteY0"/>
              </a:cxn>
              <a:cxn ang="0">
                <a:pos x="connsiteX1" y="connsiteY1"/>
              </a:cxn>
              <a:cxn ang="0">
                <a:pos x="connsiteX2" y="connsiteY2"/>
              </a:cxn>
            </a:cxnLst>
            <a:rect l="l" t="t" r="r" b="b"/>
            <a:pathLst>
              <a:path w="584200" h="133350">
                <a:moveTo>
                  <a:pt x="0" y="0"/>
                </a:moveTo>
                <a:cubicBezTo>
                  <a:pt x="119591" y="66675"/>
                  <a:pt x="239183" y="133350"/>
                  <a:pt x="336550" y="133350"/>
                </a:cubicBezTo>
                <a:cubicBezTo>
                  <a:pt x="433917" y="133350"/>
                  <a:pt x="529167" y="10583"/>
                  <a:pt x="584200" y="0"/>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Freeform: Shape 33">
            <a:extLst>
              <a:ext uri="{FF2B5EF4-FFF2-40B4-BE49-F238E27FC236}">
                <a16:creationId xmlns:a16="http://schemas.microsoft.com/office/drawing/2014/main" id="{4294B634-4C04-4297-BE56-8EC1DBCDCDAD}"/>
              </a:ext>
            </a:extLst>
          </p:cNvPr>
          <p:cNvSpPr/>
          <p:nvPr/>
        </p:nvSpPr>
        <p:spPr>
          <a:xfrm>
            <a:off x="2943680" y="5933703"/>
            <a:ext cx="1308100" cy="177839"/>
          </a:xfrm>
          <a:custGeom>
            <a:avLst/>
            <a:gdLst>
              <a:gd name="connsiteX0" fmla="*/ 0 w 1308100"/>
              <a:gd name="connsiteY0" fmla="*/ 0 h 177839"/>
              <a:gd name="connsiteX1" fmla="*/ 628650 w 1308100"/>
              <a:gd name="connsiteY1" fmla="*/ 177800 h 177839"/>
              <a:gd name="connsiteX2" fmla="*/ 1308100 w 1308100"/>
              <a:gd name="connsiteY2" fmla="*/ 12700 h 177839"/>
            </a:gdLst>
            <a:ahLst/>
            <a:cxnLst>
              <a:cxn ang="0">
                <a:pos x="connsiteX0" y="connsiteY0"/>
              </a:cxn>
              <a:cxn ang="0">
                <a:pos x="connsiteX1" y="connsiteY1"/>
              </a:cxn>
              <a:cxn ang="0">
                <a:pos x="connsiteX2" y="connsiteY2"/>
              </a:cxn>
            </a:cxnLst>
            <a:rect l="l" t="t" r="r" b="b"/>
            <a:pathLst>
              <a:path w="1308100" h="177839">
                <a:moveTo>
                  <a:pt x="0" y="0"/>
                </a:moveTo>
                <a:cubicBezTo>
                  <a:pt x="205316" y="87841"/>
                  <a:pt x="410633" y="175683"/>
                  <a:pt x="628650" y="177800"/>
                </a:cubicBezTo>
                <a:cubicBezTo>
                  <a:pt x="846667" y="179917"/>
                  <a:pt x="1077383" y="96308"/>
                  <a:pt x="1308100" y="12700"/>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TextBox 34">
            <a:extLst>
              <a:ext uri="{FF2B5EF4-FFF2-40B4-BE49-F238E27FC236}">
                <a16:creationId xmlns:a16="http://schemas.microsoft.com/office/drawing/2014/main" id="{7CD7E5C9-AB62-4E38-96E8-B1895A764CC7}"/>
              </a:ext>
            </a:extLst>
          </p:cNvPr>
          <p:cNvSpPr txBox="1"/>
          <p:nvPr/>
        </p:nvSpPr>
        <p:spPr>
          <a:xfrm>
            <a:off x="6972300" y="2632040"/>
            <a:ext cx="1600200" cy="461665"/>
          </a:xfrm>
          <a:prstGeom prst="rect">
            <a:avLst/>
          </a:prstGeom>
          <a:noFill/>
        </p:spPr>
        <p:txBody>
          <a:bodyPr wrap="square" rtlCol="0">
            <a:spAutoFit/>
          </a:bodyPr>
          <a:lstStyle/>
          <a:p>
            <a:r>
              <a:rPr lang="en-US" sz="2400">
                <a:solidFill>
                  <a:srgbClr val="000000"/>
                </a:solidFill>
              </a:rPr>
              <a:t>Nối thêm</a:t>
            </a:r>
            <a:endParaRPr lang="vi-VN" sz="2400">
              <a:solidFill>
                <a:srgbClr val="000000"/>
              </a:solidFill>
            </a:endParaRPr>
          </a:p>
        </p:txBody>
      </p:sp>
      <p:sp>
        <p:nvSpPr>
          <p:cNvPr id="36" name="TextBox 35">
            <a:extLst>
              <a:ext uri="{FF2B5EF4-FFF2-40B4-BE49-F238E27FC236}">
                <a16:creationId xmlns:a16="http://schemas.microsoft.com/office/drawing/2014/main" id="{19F79F0A-8DAB-4FED-85EC-C3CE86B62D0C}"/>
              </a:ext>
            </a:extLst>
          </p:cNvPr>
          <p:cNvSpPr txBox="1"/>
          <p:nvPr/>
        </p:nvSpPr>
        <p:spPr>
          <a:xfrm>
            <a:off x="6934200" y="4040371"/>
            <a:ext cx="1905000" cy="461665"/>
          </a:xfrm>
          <a:prstGeom prst="rect">
            <a:avLst/>
          </a:prstGeom>
          <a:noFill/>
        </p:spPr>
        <p:txBody>
          <a:bodyPr wrap="square" rtlCol="0">
            <a:spAutoFit/>
          </a:bodyPr>
          <a:lstStyle/>
          <a:p>
            <a:r>
              <a:rPr lang="en-US" sz="2400">
                <a:solidFill>
                  <a:srgbClr val="000000"/>
                </a:solidFill>
              </a:rPr>
              <a:t>Bao quanh</a:t>
            </a:r>
            <a:endParaRPr lang="vi-VN" sz="2400">
              <a:solidFill>
                <a:srgbClr val="000000"/>
              </a:solidFill>
            </a:endParaRPr>
          </a:p>
        </p:txBody>
      </p:sp>
      <p:sp>
        <p:nvSpPr>
          <p:cNvPr id="37" name="TextBox 36">
            <a:extLst>
              <a:ext uri="{FF2B5EF4-FFF2-40B4-BE49-F238E27FC236}">
                <a16:creationId xmlns:a16="http://schemas.microsoft.com/office/drawing/2014/main" id="{6AC09A5D-C48D-4653-BCD4-77EC4CF08D9E}"/>
              </a:ext>
            </a:extLst>
          </p:cNvPr>
          <p:cNvSpPr txBox="1"/>
          <p:nvPr/>
        </p:nvSpPr>
        <p:spPr>
          <a:xfrm>
            <a:off x="1693455" y="3303352"/>
            <a:ext cx="956490" cy="461665"/>
          </a:xfrm>
          <a:prstGeom prst="rect">
            <a:avLst/>
          </a:prstGeom>
          <a:noFill/>
        </p:spPr>
        <p:txBody>
          <a:bodyPr wrap="square" rtlCol="0">
            <a:spAutoFit/>
          </a:bodyPr>
          <a:lstStyle/>
          <a:p>
            <a:r>
              <a:rPr lang="en-US" sz="2400">
                <a:solidFill>
                  <a:srgbClr val="C00000"/>
                </a:solidFill>
                <a:latin typeface="Courier New" panose="02070309020205020404" pitchFamily="49" charset="0"/>
                <a:cs typeface="Courier New" panose="02070309020205020404" pitchFamily="49" charset="0"/>
              </a:rPr>
              <a:t>jmp</a:t>
            </a:r>
            <a:endParaRPr lang="vi-VN" sz="2400">
              <a:solidFill>
                <a:srgbClr val="C00000"/>
              </a:solidFill>
              <a:latin typeface="Courier New" panose="02070309020205020404" pitchFamily="49" charset="0"/>
              <a:cs typeface="Courier New" panose="02070309020205020404" pitchFamily="49" charset="0"/>
            </a:endParaRPr>
          </a:p>
        </p:txBody>
      </p:sp>
      <p:sp>
        <p:nvSpPr>
          <p:cNvPr id="38" name="TextBox 37">
            <a:extLst>
              <a:ext uri="{FF2B5EF4-FFF2-40B4-BE49-F238E27FC236}">
                <a16:creationId xmlns:a16="http://schemas.microsoft.com/office/drawing/2014/main" id="{ADFC77A2-5A63-47A3-9C6D-AD5DDC85DE6B}"/>
              </a:ext>
            </a:extLst>
          </p:cNvPr>
          <p:cNvSpPr txBox="1"/>
          <p:nvPr/>
        </p:nvSpPr>
        <p:spPr>
          <a:xfrm>
            <a:off x="5291910" y="4786238"/>
            <a:ext cx="956490" cy="461665"/>
          </a:xfrm>
          <a:prstGeom prst="rect">
            <a:avLst/>
          </a:prstGeom>
          <a:noFill/>
        </p:spPr>
        <p:txBody>
          <a:bodyPr wrap="square" rtlCol="0">
            <a:spAutoFit/>
          </a:bodyPr>
          <a:lstStyle/>
          <a:p>
            <a:r>
              <a:rPr lang="en-US" sz="2400">
                <a:solidFill>
                  <a:srgbClr val="C00000"/>
                </a:solidFill>
                <a:latin typeface="Courier New" panose="02070309020205020404" pitchFamily="49" charset="0"/>
                <a:cs typeface="Courier New" panose="02070309020205020404" pitchFamily="49" charset="0"/>
              </a:rPr>
              <a:t>jmp</a:t>
            </a:r>
            <a:endParaRPr lang="vi-VN" sz="2400">
              <a:solidFill>
                <a:srgbClr val="C00000"/>
              </a:solidFill>
              <a:latin typeface="Courier New" panose="02070309020205020404" pitchFamily="49" charset="0"/>
              <a:cs typeface="Courier New" panose="02070309020205020404" pitchFamily="49" charset="0"/>
            </a:endParaRPr>
          </a:p>
        </p:txBody>
      </p:sp>
      <p:sp>
        <p:nvSpPr>
          <p:cNvPr id="39" name="TextBox 38">
            <a:extLst>
              <a:ext uri="{FF2B5EF4-FFF2-40B4-BE49-F238E27FC236}">
                <a16:creationId xmlns:a16="http://schemas.microsoft.com/office/drawing/2014/main" id="{AFE52A83-25F6-43A4-BF85-F7FA09B6292B}"/>
              </a:ext>
            </a:extLst>
          </p:cNvPr>
          <p:cNvSpPr txBox="1"/>
          <p:nvPr/>
        </p:nvSpPr>
        <p:spPr>
          <a:xfrm>
            <a:off x="6934200" y="5397594"/>
            <a:ext cx="1905000" cy="461665"/>
          </a:xfrm>
          <a:prstGeom prst="rect">
            <a:avLst/>
          </a:prstGeom>
          <a:noFill/>
        </p:spPr>
        <p:txBody>
          <a:bodyPr wrap="square" rtlCol="0">
            <a:spAutoFit/>
          </a:bodyPr>
          <a:lstStyle/>
          <a:p>
            <a:r>
              <a:rPr lang="en-US" sz="2400">
                <a:solidFill>
                  <a:srgbClr val="000000"/>
                </a:solidFill>
              </a:rPr>
              <a:t>Chèn giữa</a:t>
            </a:r>
            <a:endParaRPr lang="vi-VN" sz="2400">
              <a:solidFill>
                <a:srgbClr val="000000"/>
              </a:solidFill>
            </a:endParaRPr>
          </a:p>
        </p:txBody>
      </p:sp>
    </p:spTree>
    <p:extLst>
      <p:ext uri="{BB962C8B-B14F-4D97-AF65-F5344CB8AC3E}">
        <p14:creationId xmlns:p14="http://schemas.microsoft.com/office/powerpoint/2010/main" val="2994013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913A-52C8-4500-ACB3-4D45EA581A9F}"/>
              </a:ext>
            </a:extLst>
          </p:cNvPr>
          <p:cNvSpPr>
            <a:spLocks noGrp="1"/>
          </p:cNvSpPr>
          <p:nvPr>
            <p:ph type="title"/>
          </p:nvPr>
        </p:nvSpPr>
        <p:spPr/>
        <p:txBody>
          <a:bodyPr/>
          <a:lstStyle/>
          <a:p>
            <a:r>
              <a:rPr lang="en-US"/>
              <a:t>Polymorphic virus – Virus đa hình </a:t>
            </a:r>
            <a:endParaRPr lang="vi-VN"/>
          </a:p>
        </p:txBody>
      </p:sp>
      <p:sp>
        <p:nvSpPr>
          <p:cNvPr id="3" name="Content Placeholder 2">
            <a:extLst>
              <a:ext uri="{FF2B5EF4-FFF2-40B4-BE49-F238E27FC236}">
                <a16:creationId xmlns:a16="http://schemas.microsoft.com/office/drawing/2014/main" id="{FBF34C22-CF75-4AFA-94A6-6A88FB2162A7}"/>
              </a:ext>
            </a:extLst>
          </p:cNvPr>
          <p:cNvSpPr>
            <a:spLocks noGrp="1"/>
          </p:cNvSpPr>
          <p:nvPr>
            <p:ph idx="1"/>
          </p:nvPr>
        </p:nvSpPr>
        <p:spPr>
          <a:xfrm>
            <a:off x="457200" y="1066800"/>
            <a:ext cx="8229600" cy="5181600"/>
          </a:xfrm>
        </p:spPr>
        <p:txBody>
          <a:bodyPr>
            <a:normAutofit/>
          </a:bodyPr>
          <a:lstStyle/>
          <a:p>
            <a:r>
              <a:rPr lang="en-US" sz="2800"/>
              <a:t>Thay đổi mã nguồn một cách ngẫu nhiên</a:t>
            </a:r>
            <a:endParaRPr lang="vi-VN" sz="2800"/>
          </a:p>
        </p:txBody>
      </p:sp>
      <p:sp>
        <p:nvSpPr>
          <p:cNvPr id="4" name="Slide Number Placeholder 3">
            <a:extLst>
              <a:ext uri="{FF2B5EF4-FFF2-40B4-BE49-F238E27FC236}">
                <a16:creationId xmlns:a16="http://schemas.microsoft.com/office/drawing/2014/main" id="{45B2DD6C-6933-4E54-B080-00A02FA1597C}"/>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40" name="Rectangle 39">
            <a:extLst>
              <a:ext uri="{FF2B5EF4-FFF2-40B4-BE49-F238E27FC236}">
                <a16:creationId xmlns:a16="http://schemas.microsoft.com/office/drawing/2014/main" id="{2FB8033D-57C7-46C2-B60D-1DB27ADF573C}"/>
              </a:ext>
            </a:extLst>
          </p:cNvPr>
          <p:cNvSpPr/>
          <p:nvPr/>
        </p:nvSpPr>
        <p:spPr>
          <a:xfrm>
            <a:off x="3352800" y="1600200"/>
            <a:ext cx="3581400" cy="1066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00000"/>
                </a:solidFill>
              </a:rPr>
              <a:t>Original program</a:t>
            </a:r>
            <a:endParaRPr lang="vi-VN" sz="2400">
              <a:solidFill>
                <a:srgbClr val="000000"/>
              </a:solidFill>
            </a:endParaRPr>
          </a:p>
        </p:txBody>
      </p:sp>
      <p:sp>
        <p:nvSpPr>
          <p:cNvPr id="41" name="Rectangle 40">
            <a:extLst>
              <a:ext uri="{FF2B5EF4-FFF2-40B4-BE49-F238E27FC236}">
                <a16:creationId xmlns:a16="http://schemas.microsoft.com/office/drawing/2014/main" id="{D66AD5C4-F265-4903-8DFF-B4E0D27F5BB3}"/>
              </a:ext>
            </a:extLst>
          </p:cNvPr>
          <p:cNvSpPr/>
          <p:nvPr/>
        </p:nvSpPr>
        <p:spPr>
          <a:xfrm>
            <a:off x="1752600" y="1600200"/>
            <a:ext cx="1600200" cy="10668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Virus</a:t>
            </a:r>
            <a:endParaRPr lang="vi-VN" sz="2400">
              <a:solidFill>
                <a:schemeClr val="bg1"/>
              </a:solidFill>
            </a:endParaRPr>
          </a:p>
        </p:txBody>
      </p:sp>
      <p:sp>
        <p:nvSpPr>
          <p:cNvPr id="14" name="Rectangle 13">
            <a:extLst>
              <a:ext uri="{FF2B5EF4-FFF2-40B4-BE49-F238E27FC236}">
                <a16:creationId xmlns:a16="http://schemas.microsoft.com/office/drawing/2014/main" id="{94FCB41B-7F12-4682-9427-A47D9D9B0D17}"/>
              </a:ext>
            </a:extLst>
          </p:cNvPr>
          <p:cNvSpPr/>
          <p:nvPr/>
        </p:nvSpPr>
        <p:spPr>
          <a:xfrm>
            <a:off x="1752600" y="1600200"/>
            <a:ext cx="228600" cy="1066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rgbClr val="C00000"/>
              </a:solidFill>
            </a:endParaRPr>
          </a:p>
        </p:txBody>
      </p:sp>
      <p:sp>
        <p:nvSpPr>
          <p:cNvPr id="42" name="Rectangle 41">
            <a:extLst>
              <a:ext uri="{FF2B5EF4-FFF2-40B4-BE49-F238E27FC236}">
                <a16:creationId xmlns:a16="http://schemas.microsoft.com/office/drawing/2014/main" id="{5F336FAD-ADEE-48B8-929E-E7654D28E4A6}"/>
              </a:ext>
            </a:extLst>
          </p:cNvPr>
          <p:cNvSpPr/>
          <p:nvPr/>
        </p:nvSpPr>
        <p:spPr>
          <a:xfrm>
            <a:off x="1981200" y="1600200"/>
            <a:ext cx="152400" cy="106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3" name="Rectangle 42">
            <a:extLst>
              <a:ext uri="{FF2B5EF4-FFF2-40B4-BE49-F238E27FC236}">
                <a16:creationId xmlns:a16="http://schemas.microsoft.com/office/drawing/2014/main" id="{C767EDFE-15EC-4C40-B848-573EF50CE7A1}"/>
              </a:ext>
            </a:extLst>
          </p:cNvPr>
          <p:cNvSpPr/>
          <p:nvPr/>
        </p:nvSpPr>
        <p:spPr>
          <a:xfrm>
            <a:off x="2502986" y="3276600"/>
            <a:ext cx="3581401" cy="10668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Encrypted virus code</a:t>
            </a:r>
            <a:endParaRPr lang="vi-VN" sz="2400">
              <a:solidFill>
                <a:schemeClr val="bg1"/>
              </a:solidFill>
            </a:endParaRPr>
          </a:p>
        </p:txBody>
      </p:sp>
      <p:sp>
        <p:nvSpPr>
          <p:cNvPr id="44" name="Rectangle 43">
            <a:extLst>
              <a:ext uri="{FF2B5EF4-FFF2-40B4-BE49-F238E27FC236}">
                <a16:creationId xmlns:a16="http://schemas.microsoft.com/office/drawing/2014/main" id="{1FEE0CB8-2973-4DE7-BDCA-FF7433422ADA}"/>
              </a:ext>
            </a:extLst>
          </p:cNvPr>
          <p:cNvSpPr/>
          <p:nvPr/>
        </p:nvSpPr>
        <p:spPr>
          <a:xfrm>
            <a:off x="1752599" y="3276600"/>
            <a:ext cx="605971" cy="1066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a:solidFill>
                  <a:schemeClr val="bg1"/>
                </a:solidFill>
              </a:rPr>
              <a:t>Decryptor</a:t>
            </a:r>
            <a:endParaRPr lang="vi-VN" sz="1600">
              <a:solidFill>
                <a:schemeClr val="bg1"/>
              </a:solidFill>
            </a:endParaRPr>
          </a:p>
        </p:txBody>
      </p:sp>
      <p:sp>
        <p:nvSpPr>
          <p:cNvPr id="45" name="Rectangle 44">
            <a:extLst>
              <a:ext uri="{FF2B5EF4-FFF2-40B4-BE49-F238E27FC236}">
                <a16:creationId xmlns:a16="http://schemas.microsoft.com/office/drawing/2014/main" id="{03BD19B7-ED1E-40BE-B268-F1A514D49D16}"/>
              </a:ext>
            </a:extLst>
          </p:cNvPr>
          <p:cNvSpPr/>
          <p:nvPr/>
        </p:nvSpPr>
        <p:spPr>
          <a:xfrm>
            <a:off x="2358570" y="3276600"/>
            <a:ext cx="384629" cy="106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t>Key1</a:t>
            </a:r>
            <a:endParaRPr lang="vi-VN"/>
          </a:p>
        </p:txBody>
      </p:sp>
      <p:cxnSp>
        <p:nvCxnSpPr>
          <p:cNvPr id="22" name="Straight Connector 21">
            <a:extLst>
              <a:ext uri="{FF2B5EF4-FFF2-40B4-BE49-F238E27FC236}">
                <a16:creationId xmlns:a16="http://schemas.microsoft.com/office/drawing/2014/main" id="{9C1F8A33-F069-47EB-8777-F31D18489B90}"/>
              </a:ext>
            </a:extLst>
          </p:cNvPr>
          <p:cNvCxnSpPr/>
          <p:nvPr/>
        </p:nvCxnSpPr>
        <p:spPr>
          <a:xfrm>
            <a:off x="1752599" y="2667000"/>
            <a:ext cx="0" cy="6096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25BA37-B463-4385-9B97-5617338C1229}"/>
              </a:ext>
            </a:extLst>
          </p:cNvPr>
          <p:cNvCxnSpPr>
            <a:cxnSpLocks/>
          </p:cNvCxnSpPr>
          <p:nvPr/>
        </p:nvCxnSpPr>
        <p:spPr>
          <a:xfrm>
            <a:off x="3352800" y="2667000"/>
            <a:ext cx="2731587" cy="6096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D71D25C9-C352-49D7-909A-E0C20C3CE298}"/>
              </a:ext>
            </a:extLst>
          </p:cNvPr>
          <p:cNvSpPr/>
          <p:nvPr/>
        </p:nvSpPr>
        <p:spPr>
          <a:xfrm>
            <a:off x="1981200" y="3124133"/>
            <a:ext cx="457200" cy="152467"/>
          </a:xfrm>
          <a:custGeom>
            <a:avLst/>
            <a:gdLst>
              <a:gd name="connsiteX0" fmla="*/ 0 w 365760"/>
              <a:gd name="connsiteY0" fmla="*/ 137227 h 152467"/>
              <a:gd name="connsiteX1" fmla="*/ 152400 w 365760"/>
              <a:gd name="connsiteY1" fmla="*/ 67 h 152467"/>
              <a:gd name="connsiteX2" fmla="*/ 365760 w 365760"/>
              <a:gd name="connsiteY2" fmla="*/ 152467 h 152467"/>
              <a:gd name="connsiteX3" fmla="*/ 365760 w 365760"/>
              <a:gd name="connsiteY3" fmla="*/ 152467 h 152467"/>
            </a:gdLst>
            <a:ahLst/>
            <a:cxnLst>
              <a:cxn ang="0">
                <a:pos x="connsiteX0" y="connsiteY0"/>
              </a:cxn>
              <a:cxn ang="0">
                <a:pos x="connsiteX1" y="connsiteY1"/>
              </a:cxn>
              <a:cxn ang="0">
                <a:pos x="connsiteX2" y="connsiteY2"/>
              </a:cxn>
              <a:cxn ang="0">
                <a:pos x="connsiteX3" y="connsiteY3"/>
              </a:cxn>
            </a:cxnLst>
            <a:rect l="l" t="t" r="r" b="b"/>
            <a:pathLst>
              <a:path w="365760" h="152467">
                <a:moveTo>
                  <a:pt x="0" y="137227"/>
                </a:moveTo>
                <a:cubicBezTo>
                  <a:pt x="45720" y="67377"/>
                  <a:pt x="91440" y="-2473"/>
                  <a:pt x="152400" y="67"/>
                </a:cubicBezTo>
                <a:cubicBezTo>
                  <a:pt x="213360" y="2607"/>
                  <a:pt x="365760" y="152467"/>
                  <a:pt x="365760" y="152467"/>
                </a:cubicBezTo>
                <a:lnTo>
                  <a:pt x="365760" y="152467"/>
                </a:lnTo>
              </a:path>
            </a:pathLst>
          </a:custGeom>
          <a:noFill/>
          <a:ln>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Rectangle 46">
            <a:extLst>
              <a:ext uri="{FF2B5EF4-FFF2-40B4-BE49-F238E27FC236}">
                <a16:creationId xmlns:a16="http://schemas.microsoft.com/office/drawing/2014/main" id="{F815D8A6-3203-4ACA-AAA1-4553274874D3}"/>
              </a:ext>
            </a:extLst>
          </p:cNvPr>
          <p:cNvSpPr/>
          <p:nvPr/>
        </p:nvSpPr>
        <p:spPr>
          <a:xfrm>
            <a:off x="2491372" y="5105400"/>
            <a:ext cx="3581401" cy="1066800"/>
          </a:xfrm>
          <a:prstGeom prst="rect">
            <a:avLst/>
          </a:prstGeom>
          <a:solidFill>
            <a:srgbClr val="EE85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Virus code</a:t>
            </a:r>
            <a:endParaRPr lang="vi-VN" sz="2400">
              <a:solidFill>
                <a:schemeClr val="bg1"/>
              </a:solidFill>
            </a:endParaRPr>
          </a:p>
        </p:txBody>
      </p:sp>
      <p:sp>
        <p:nvSpPr>
          <p:cNvPr id="48" name="Rectangle 47">
            <a:extLst>
              <a:ext uri="{FF2B5EF4-FFF2-40B4-BE49-F238E27FC236}">
                <a16:creationId xmlns:a16="http://schemas.microsoft.com/office/drawing/2014/main" id="{AAEBB663-D451-491F-916F-16BB62286004}"/>
              </a:ext>
            </a:extLst>
          </p:cNvPr>
          <p:cNvSpPr/>
          <p:nvPr/>
        </p:nvSpPr>
        <p:spPr>
          <a:xfrm>
            <a:off x="1740985" y="5105400"/>
            <a:ext cx="605971" cy="1066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a:solidFill>
                  <a:schemeClr val="bg1"/>
                </a:solidFill>
              </a:rPr>
              <a:t>Decryptor</a:t>
            </a:r>
            <a:endParaRPr lang="vi-VN" sz="1600">
              <a:solidFill>
                <a:schemeClr val="bg1"/>
              </a:solidFill>
            </a:endParaRPr>
          </a:p>
        </p:txBody>
      </p:sp>
      <p:sp>
        <p:nvSpPr>
          <p:cNvPr id="49" name="Rectangle 48">
            <a:extLst>
              <a:ext uri="{FF2B5EF4-FFF2-40B4-BE49-F238E27FC236}">
                <a16:creationId xmlns:a16="http://schemas.microsoft.com/office/drawing/2014/main" id="{314EA422-FAD8-4CAB-81AE-282E179A978D}"/>
              </a:ext>
            </a:extLst>
          </p:cNvPr>
          <p:cNvSpPr/>
          <p:nvPr/>
        </p:nvSpPr>
        <p:spPr>
          <a:xfrm>
            <a:off x="2346956" y="5105400"/>
            <a:ext cx="384629" cy="106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t>Key1</a:t>
            </a:r>
            <a:endParaRPr lang="vi-VN"/>
          </a:p>
        </p:txBody>
      </p:sp>
      <p:sp>
        <p:nvSpPr>
          <p:cNvPr id="50" name="Freeform: Shape 49">
            <a:extLst>
              <a:ext uri="{FF2B5EF4-FFF2-40B4-BE49-F238E27FC236}">
                <a16:creationId xmlns:a16="http://schemas.microsoft.com/office/drawing/2014/main" id="{91B32689-1BF2-4D1D-8B1E-9144686ECE73}"/>
              </a:ext>
            </a:extLst>
          </p:cNvPr>
          <p:cNvSpPr/>
          <p:nvPr/>
        </p:nvSpPr>
        <p:spPr>
          <a:xfrm>
            <a:off x="2285999" y="4953001"/>
            <a:ext cx="457199" cy="152400"/>
          </a:xfrm>
          <a:custGeom>
            <a:avLst/>
            <a:gdLst>
              <a:gd name="connsiteX0" fmla="*/ 0 w 365760"/>
              <a:gd name="connsiteY0" fmla="*/ 137227 h 152467"/>
              <a:gd name="connsiteX1" fmla="*/ 152400 w 365760"/>
              <a:gd name="connsiteY1" fmla="*/ 67 h 152467"/>
              <a:gd name="connsiteX2" fmla="*/ 365760 w 365760"/>
              <a:gd name="connsiteY2" fmla="*/ 152467 h 152467"/>
              <a:gd name="connsiteX3" fmla="*/ 365760 w 365760"/>
              <a:gd name="connsiteY3" fmla="*/ 152467 h 152467"/>
            </a:gdLst>
            <a:ahLst/>
            <a:cxnLst>
              <a:cxn ang="0">
                <a:pos x="connsiteX0" y="connsiteY0"/>
              </a:cxn>
              <a:cxn ang="0">
                <a:pos x="connsiteX1" y="connsiteY1"/>
              </a:cxn>
              <a:cxn ang="0">
                <a:pos x="connsiteX2" y="connsiteY2"/>
              </a:cxn>
              <a:cxn ang="0">
                <a:pos x="connsiteX3" y="connsiteY3"/>
              </a:cxn>
            </a:cxnLst>
            <a:rect l="l" t="t" r="r" b="b"/>
            <a:pathLst>
              <a:path w="365760" h="152467">
                <a:moveTo>
                  <a:pt x="0" y="137227"/>
                </a:moveTo>
                <a:cubicBezTo>
                  <a:pt x="45720" y="67377"/>
                  <a:pt x="91440" y="-2473"/>
                  <a:pt x="152400" y="67"/>
                </a:cubicBezTo>
                <a:cubicBezTo>
                  <a:pt x="213360" y="2607"/>
                  <a:pt x="365760" y="152467"/>
                  <a:pt x="365760" y="152467"/>
                </a:cubicBezTo>
                <a:lnTo>
                  <a:pt x="365760" y="152467"/>
                </a:lnTo>
              </a:path>
            </a:pathLst>
          </a:custGeom>
          <a:noFill/>
          <a:ln>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TextBox 25">
            <a:extLst>
              <a:ext uri="{FF2B5EF4-FFF2-40B4-BE49-F238E27FC236}">
                <a16:creationId xmlns:a16="http://schemas.microsoft.com/office/drawing/2014/main" id="{4DE7E8B4-B0D3-42CC-95B1-60DD2816D9C2}"/>
              </a:ext>
            </a:extLst>
          </p:cNvPr>
          <p:cNvSpPr txBox="1"/>
          <p:nvPr/>
        </p:nvSpPr>
        <p:spPr>
          <a:xfrm>
            <a:off x="2133600" y="2819400"/>
            <a:ext cx="1444166" cy="400110"/>
          </a:xfrm>
          <a:prstGeom prst="rect">
            <a:avLst/>
          </a:prstGeom>
          <a:noFill/>
        </p:spPr>
        <p:txBody>
          <a:bodyPr wrap="square" rtlCol="0">
            <a:spAutoFit/>
          </a:bodyPr>
          <a:lstStyle/>
          <a:p>
            <a:r>
              <a:rPr lang="en-US" sz="2000">
                <a:solidFill>
                  <a:srgbClr val="000000"/>
                </a:solidFill>
                <a:latin typeface="Courier New" panose="02070309020205020404" pitchFamily="49" charset="0"/>
                <a:cs typeface="Courier New" panose="02070309020205020404" pitchFamily="49" charset="0"/>
              </a:rPr>
              <a:t>decrypt</a:t>
            </a:r>
            <a:endParaRPr lang="vi-VN" sz="2000">
              <a:solidFill>
                <a:srgbClr val="000000"/>
              </a:solidFill>
              <a:latin typeface="Courier New" panose="02070309020205020404" pitchFamily="49" charset="0"/>
              <a:cs typeface="Courier New" panose="02070309020205020404" pitchFamily="49" charset="0"/>
            </a:endParaRPr>
          </a:p>
        </p:txBody>
      </p:sp>
      <p:sp>
        <p:nvSpPr>
          <p:cNvPr id="51" name="TextBox 50">
            <a:extLst>
              <a:ext uri="{FF2B5EF4-FFF2-40B4-BE49-F238E27FC236}">
                <a16:creationId xmlns:a16="http://schemas.microsoft.com/office/drawing/2014/main" id="{213205A2-B77D-4B14-B46D-5410A07A24CA}"/>
              </a:ext>
            </a:extLst>
          </p:cNvPr>
          <p:cNvSpPr txBox="1"/>
          <p:nvPr/>
        </p:nvSpPr>
        <p:spPr>
          <a:xfrm>
            <a:off x="2491372" y="4648201"/>
            <a:ext cx="1444166" cy="400110"/>
          </a:xfrm>
          <a:prstGeom prst="rect">
            <a:avLst/>
          </a:prstGeom>
          <a:noFill/>
        </p:spPr>
        <p:txBody>
          <a:bodyPr wrap="square" rtlCol="0">
            <a:spAutoFit/>
          </a:bodyPr>
          <a:lstStyle/>
          <a:p>
            <a:r>
              <a:rPr lang="en-US" sz="2000">
                <a:solidFill>
                  <a:srgbClr val="000000"/>
                </a:solidFill>
                <a:latin typeface="Courier New" panose="02070309020205020404" pitchFamily="49" charset="0"/>
                <a:cs typeface="Courier New" panose="02070309020205020404" pitchFamily="49" charset="0"/>
              </a:rPr>
              <a:t>jmp</a:t>
            </a:r>
            <a:endParaRPr lang="vi-VN" sz="2000">
              <a:solidFill>
                <a:srgbClr val="000000"/>
              </a:solidFill>
              <a:latin typeface="Courier New" panose="02070309020205020404" pitchFamily="49" charset="0"/>
              <a:cs typeface="Courier New" panose="02070309020205020404" pitchFamily="49" charset="0"/>
            </a:endParaRPr>
          </a:p>
        </p:txBody>
      </p:sp>
      <p:sp>
        <p:nvSpPr>
          <p:cNvPr id="27" name="Arrow: Down 26">
            <a:extLst>
              <a:ext uri="{FF2B5EF4-FFF2-40B4-BE49-F238E27FC236}">
                <a16:creationId xmlns:a16="http://schemas.microsoft.com/office/drawing/2014/main" id="{17C90BC8-7550-4AB9-9EA7-CA9BC061DDCD}"/>
              </a:ext>
            </a:extLst>
          </p:cNvPr>
          <p:cNvSpPr/>
          <p:nvPr/>
        </p:nvSpPr>
        <p:spPr>
          <a:xfrm>
            <a:off x="3935538" y="4495800"/>
            <a:ext cx="712662" cy="457200"/>
          </a:xfrm>
          <a:prstGeom prst="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Tree>
    <p:extLst>
      <p:ext uri="{BB962C8B-B14F-4D97-AF65-F5344CB8AC3E}">
        <p14:creationId xmlns:p14="http://schemas.microsoft.com/office/powerpoint/2010/main" val="353525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913A-52C8-4500-ACB3-4D45EA581A9F}"/>
              </a:ext>
            </a:extLst>
          </p:cNvPr>
          <p:cNvSpPr>
            <a:spLocks noGrp="1"/>
          </p:cNvSpPr>
          <p:nvPr>
            <p:ph type="title"/>
          </p:nvPr>
        </p:nvSpPr>
        <p:spPr/>
        <p:txBody>
          <a:bodyPr/>
          <a:lstStyle/>
          <a:p>
            <a:r>
              <a:rPr lang="en-US"/>
              <a:t>Polymorphic virus – Lây nhiễm</a:t>
            </a:r>
            <a:endParaRPr lang="vi-VN"/>
          </a:p>
        </p:txBody>
      </p:sp>
      <p:sp>
        <p:nvSpPr>
          <p:cNvPr id="3" name="Content Placeholder 2">
            <a:extLst>
              <a:ext uri="{FF2B5EF4-FFF2-40B4-BE49-F238E27FC236}">
                <a16:creationId xmlns:a16="http://schemas.microsoft.com/office/drawing/2014/main" id="{FBF34C22-CF75-4AFA-94A6-6A88FB2162A7}"/>
              </a:ext>
            </a:extLst>
          </p:cNvPr>
          <p:cNvSpPr>
            <a:spLocks noGrp="1"/>
          </p:cNvSpPr>
          <p:nvPr>
            <p:ph idx="1"/>
          </p:nvPr>
        </p:nvSpPr>
        <p:spPr>
          <a:xfrm>
            <a:off x="457200" y="1066800"/>
            <a:ext cx="8229600" cy="5181600"/>
          </a:xfrm>
        </p:spPr>
        <p:txBody>
          <a:bodyPr>
            <a:normAutofit/>
          </a:bodyPr>
          <a:lstStyle/>
          <a:p>
            <a:r>
              <a:rPr lang="en-US" sz="2800"/>
              <a:t>Thay đổi khóa và mã hóa lại mã nguồn</a:t>
            </a:r>
            <a:endParaRPr lang="vi-VN" sz="2800"/>
          </a:p>
        </p:txBody>
      </p:sp>
      <p:sp>
        <p:nvSpPr>
          <p:cNvPr id="4" name="Slide Number Placeholder 3">
            <a:extLst>
              <a:ext uri="{FF2B5EF4-FFF2-40B4-BE49-F238E27FC236}">
                <a16:creationId xmlns:a16="http://schemas.microsoft.com/office/drawing/2014/main" id="{45B2DD6C-6933-4E54-B080-00A02FA1597C}"/>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43" name="Rectangle 42">
            <a:extLst>
              <a:ext uri="{FF2B5EF4-FFF2-40B4-BE49-F238E27FC236}">
                <a16:creationId xmlns:a16="http://schemas.microsoft.com/office/drawing/2014/main" id="{C767EDFE-15EC-4C40-B848-573EF50CE7A1}"/>
              </a:ext>
            </a:extLst>
          </p:cNvPr>
          <p:cNvSpPr/>
          <p:nvPr/>
        </p:nvSpPr>
        <p:spPr>
          <a:xfrm>
            <a:off x="2450014" y="1920240"/>
            <a:ext cx="3581401" cy="10668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Encrypted virus code</a:t>
            </a:r>
            <a:endParaRPr lang="vi-VN" sz="2400">
              <a:solidFill>
                <a:schemeClr val="bg1"/>
              </a:solidFill>
            </a:endParaRPr>
          </a:p>
        </p:txBody>
      </p:sp>
      <p:sp>
        <p:nvSpPr>
          <p:cNvPr id="44" name="Rectangle 43">
            <a:extLst>
              <a:ext uri="{FF2B5EF4-FFF2-40B4-BE49-F238E27FC236}">
                <a16:creationId xmlns:a16="http://schemas.microsoft.com/office/drawing/2014/main" id="{1FEE0CB8-2973-4DE7-BDCA-FF7433422ADA}"/>
              </a:ext>
            </a:extLst>
          </p:cNvPr>
          <p:cNvSpPr/>
          <p:nvPr/>
        </p:nvSpPr>
        <p:spPr>
          <a:xfrm>
            <a:off x="1699627" y="1920240"/>
            <a:ext cx="605971" cy="1066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a:solidFill>
                  <a:schemeClr val="bg1"/>
                </a:solidFill>
              </a:rPr>
              <a:t>Decryptor</a:t>
            </a:r>
            <a:endParaRPr lang="vi-VN" sz="1600">
              <a:solidFill>
                <a:schemeClr val="bg1"/>
              </a:solidFill>
            </a:endParaRPr>
          </a:p>
        </p:txBody>
      </p:sp>
      <p:sp>
        <p:nvSpPr>
          <p:cNvPr id="45" name="Rectangle 44">
            <a:extLst>
              <a:ext uri="{FF2B5EF4-FFF2-40B4-BE49-F238E27FC236}">
                <a16:creationId xmlns:a16="http://schemas.microsoft.com/office/drawing/2014/main" id="{03BD19B7-ED1E-40BE-B268-F1A514D49D16}"/>
              </a:ext>
            </a:extLst>
          </p:cNvPr>
          <p:cNvSpPr/>
          <p:nvPr/>
        </p:nvSpPr>
        <p:spPr>
          <a:xfrm>
            <a:off x="2305598" y="1920240"/>
            <a:ext cx="384629" cy="106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t>Key1</a:t>
            </a:r>
            <a:endParaRPr lang="vi-VN"/>
          </a:p>
        </p:txBody>
      </p:sp>
      <p:sp>
        <p:nvSpPr>
          <p:cNvPr id="47" name="Rectangle 46">
            <a:extLst>
              <a:ext uri="{FF2B5EF4-FFF2-40B4-BE49-F238E27FC236}">
                <a16:creationId xmlns:a16="http://schemas.microsoft.com/office/drawing/2014/main" id="{F815D8A6-3203-4ACA-AAA1-4553274874D3}"/>
              </a:ext>
            </a:extLst>
          </p:cNvPr>
          <p:cNvSpPr/>
          <p:nvPr/>
        </p:nvSpPr>
        <p:spPr>
          <a:xfrm>
            <a:off x="2438400" y="3581400"/>
            <a:ext cx="3581401" cy="1066800"/>
          </a:xfrm>
          <a:prstGeom prst="rect">
            <a:avLst/>
          </a:prstGeom>
          <a:solidFill>
            <a:srgbClr val="EE85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Virus code</a:t>
            </a:r>
            <a:endParaRPr lang="vi-VN" sz="2400">
              <a:solidFill>
                <a:schemeClr val="bg1"/>
              </a:solidFill>
            </a:endParaRPr>
          </a:p>
        </p:txBody>
      </p:sp>
      <p:sp>
        <p:nvSpPr>
          <p:cNvPr id="48" name="Rectangle 47">
            <a:extLst>
              <a:ext uri="{FF2B5EF4-FFF2-40B4-BE49-F238E27FC236}">
                <a16:creationId xmlns:a16="http://schemas.microsoft.com/office/drawing/2014/main" id="{AAEBB663-D451-491F-916F-16BB62286004}"/>
              </a:ext>
            </a:extLst>
          </p:cNvPr>
          <p:cNvSpPr/>
          <p:nvPr/>
        </p:nvSpPr>
        <p:spPr>
          <a:xfrm>
            <a:off x="1688013" y="3581400"/>
            <a:ext cx="605971" cy="1066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a:solidFill>
                  <a:schemeClr val="bg1"/>
                </a:solidFill>
              </a:rPr>
              <a:t>Decryptor</a:t>
            </a:r>
            <a:endParaRPr lang="vi-VN" sz="1600">
              <a:solidFill>
                <a:schemeClr val="bg1"/>
              </a:solidFill>
            </a:endParaRPr>
          </a:p>
        </p:txBody>
      </p:sp>
      <p:sp>
        <p:nvSpPr>
          <p:cNvPr id="49" name="Rectangle 48">
            <a:extLst>
              <a:ext uri="{FF2B5EF4-FFF2-40B4-BE49-F238E27FC236}">
                <a16:creationId xmlns:a16="http://schemas.microsoft.com/office/drawing/2014/main" id="{314EA422-FAD8-4CAB-81AE-282E179A978D}"/>
              </a:ext>
            </a:extLst>
          </p:cNvPr>
          <p:cNvSpPr/>
          <p:nvPr/>
        </p:nvSpPr>
        <p:spPr>
          <a:xfrm>
            <a:off x="2293984" y="3581400"/>
            <a:ext cx="384629" cy="10668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t>Key1</a:t>
            </a:r>
            <a:endParaRPr lang="vi-VN"/>
          </a:p>
        </p:txBody>
      </p:sp>
      <p:sp>
        <p:nvSpPr>
          <p:cNvPr id="50" name="Freeform: Shape 49">
            <a:extLst>
              <a:ext uri="{FF2B5EF4-FFF2-40B4-BE49-F238E27FC236}">
                <a16:creationId xmlns:a16="http://schemas.microsoft.com/office/drawing/2014/main" id="{91B32689-1BF2-4D1D-8B1E-9144686ECE73}"/>
              </a:ext>
            </a:extLst>
          </p:cNvPr>
          <p:cNvSpPr/>
          <p:nvPr/>
        </p:nvSpPr>
        <p:spPr>
          <a:xfrm>
            <a:off x="2233027" y="3429001"/>
            <a:ext cx="457199" cy="152400"/>
          </a:xfrm>
          <a:custGeom>
            <a:avLst/>
            <a:gdLst>
              <a:gd name="connsiteX0" fmla="*/ 0 w 365760"/>
              <a:gd name="connsiteY0" fmla="*/ 137227 h 152467"/>
              <a:gd name="connsiteX1" fmla="*/ 152400 w 365760"/>
              <a:gd name="connsiteY1" fmla="*/ 67 h 152467"/>
              <a:gd name="connsiteX2" fmla="*/ 365760 w 365760"/>
              <a:gd name="connsiteY2" fmla="*/ 152467 h 152467"/>
              <a:gd name="connsiteX3" fmla="*/ 365760 w 365760"/>
              <a:gd name="connsiteY3" fmla="*/ 152467 h 152467"/>
            </a:gdLst>
            <a:ahLst/>
            <a:cxnLst>
              <a:cxn ang="0">
                <a:pos x="connsiteX0" y="connsiteY0"/>
              </a:cxn>
              <a:cxn ang="0">
                <a:pos x="connsiteX1" y="connsiteY1"/>
              </a:cxn>
              <a:cxn ang="0">
                <a:pos x="connsiteX2" y="connsiteY2"/>
              </a:cxn>
              <a:cxn ang="0">
                <a:pos x="connsiteX3" y="connsiteY3"/>
              </a:cxn>
            </a:cxnLst>
            <a:rect l="l" t="t" r="r" b="b"/>
            <a:pathLst>
              <a:path w="365760" h="152467">
                <a:moveTo>
                  <a:pt x="0" y="137227"/>
                </a:moveTo>
                <a:cubicBezTo>
                  <a:pt x="45720" y="67377"/>
                  <a:pt x="91440" y="-2473"/>
                  <a:pt x="152400" y="67"/>
                </a:cubicBezTo>
                <a:cubicBezTo>
                  <a:pt x="213360" y="2607"/>
                  <a:pt x="365760" y="152467"/>
                  <a:pt x="365760" y="152467"/>
                </a:cubicBezTo>
                <a:lnTo>
                  <a:pt x="365760" y="152467"/>
                </a:lnTo>
              </a:path>
            </a:pathLst>
          </a:custGeom>
          <a:noFill/>
          <a:ln>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TextBox 50">
            <a:extLst>
              <a:ext uri="{FF2B5EF4-FFF2-40B4-BE49-F238E27FC236}">
                <a16:creationId xmlns:a16="http://schemas.microsoft.com/office/drawing/2014/main" id="{213205A2-B77D-4B14-B46D-5410A07A24CA}"/>
              </a:ext>
            </a:extLst>
          </p:cNvPr>
          <p:cNvSpPr txBox="1"/>
          <p:nvPr/>
        </p:nvSpPr>
        <p:spPr>
          <a:xfrm>
            <a:off x="2438400" y="3139442"/>
            <a:ext cx="1444166" cy="400110"/>
          </a:xfrm>
          <a:prstGeom prst="rect">
            <a:avLst/>
          </a:prstGeom>
          <a:noFill/>
        </p:spPr>
        <p:txBody>
          <a:bodyPr wrap="square" rtlCol="0">
            <a:spAutoFit/>
          </a:bodyPr>
          <a:lstStyle/>
          <a:p>
            <a:r>
              <a:rPr lang="en-US" sz="2000">
                <a:solidFill>
                  <a:srgbClr val="000000"/>
                </a:solidFill>
                <a:latin typeface="Courier New" panose="02070309020205020404" pitchFamily="49" charset="0"/>
                <a:cs typeface="Courier New" panose="02070309020205020404" pitchFamily="49" charset="0"/>
              </a:rPr>
              <a:t>jmp</a:t>
            </a:r>
            <a:endParaRPr lang="vi-VN" sz="2000">
              <a:solidFill>
                <a:srgbClr val="000000"/>
              </a:solidFill>
              <a:latin typeface="Courier New" panose="02070309020205020404" pitchFamily="49" charset="0"/>
              <a:cs typeface="Courier New" panose="02070309020205020404" pitchFamily="49" charset="0"/>
            </a:endParaRPr>
          </a:p>
        </p:txBody>
      </p:sp>
      <p:sp>
        <p:nvSpPr>
          <p:cNvPr id="27" name="Arrow: Down 26">
            <a:extLst>
              <a:ext uri="{FF2B5EF4-FFF2-40B4-BE49-F238E27FC236}">
                <a16:creationId xmlns:a16="http://schemas.microsoft.com/office/drawing/2014/main" id="{17C90BC8-7550-4AB9-9EA7-CA9BC061DDCD}"/>
              </a:ext>
            </a:extLst>
          </p:cNvPr>
          <p:cNvSpPr/>
          <p:nvPr/>
        </p:nvSpPr>
        <p:spPr>
          <a:xfrm>
            <a:off x="3882566" y="3048000"/>
            <a:ext cx="712662" cy="457200"/>
          </a:xfrm>
          <a:prstGeom prst="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23" name="Rectangle 22">
            <a:extLst>
              <a:ext uri="{FF2B5EF4-FFF2-40B4-BE49-F238E27FC236}">
                <a16:creationId xmlns:a16="http://schemas.microsoft.com/office/drawing/2014/main" id="{5BF6EEA6-63DC-4710-89B3-FF5B2B63CC50}"/>
              </a:ext>
            </a:extLst>
          </p:cNvPr>
          <p:cNvSpPr/>
          <p:nvPr/>
        </p:nvSpPr>
        <p:spPr>
          <a:xfrm>
            <a:off x="5413830" y="3581400"/>
            <a:ext cx="605971" cy="1066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a:solidFill>
                  <a:schemeClr val="bg1"/>
                </a:solidFill>
              </a:rPr>
              <a:t>Encrypter</a:t>
            </a:r>
            <a:endParaRPr lang="vi-VN" sz="1600">
              <a:solidFill>
                <a:schemeClr val="bg1"/>
              </a:solidFill>
            </a:endParaRPr>
          </a:p>
        </p:txBody>
      </p:sp>
      <p:sp>
        <p:nvSpPr>
          <p:cNvPr id="25" name="Rectangle 24">
            <a:extLst>
              <a:ext uri="{FF2B5EF4-FFF2-40B4-BE49-F238E27FC236}">
                <a16:creationId xmlns:a16="http://schemas.microsoft.com/office/drawing/2014/main" id="{E22E12EE-7486-4B74-A274-3B2CEE41DB59}"/>
              </a:ext>
            </a:extLst>
          </p:cNvPr>
          <p:cNvSpPr/>
          <p:nvPr/>
        </p:nvSpPr>
        <p:spPr>
          <a:xfrm>
            <a:off x="2423886" y="5334000"/>
            <a:ext cx="3581401" cy="1066800"/>
          </a:xfrm>
          <a:prstGeom prst="rect">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Encrypted virus code</a:t>
            </a:r>
            <a:endParaRPr lang="vi-VN" sz="2400">
              <a:solidFill>
                <a:schemeClr val="bg1"/>
              </a:solidFill>
            </a:endParaRPr>
          </a:p>
        </p:txBody>
      </p:sp>
      <p:sp>
        <p:nvSpPr>
          <p:cNvPr id="28" name="Rectangle 27">
            <a:extLst>
              <a:ext uri="{FF2B5EF4-FFF2-40B4-BE49-F238E27FC236}">
                <a16:creationId xmlns:a16="http://schemas.microsoft.com/office/drawing/2014/main" id="{D89E9BE1-42AF-45E4-83AE-6741D81107DF}"/>
              </a:ext>
            </a:extLst>
          </p:cNvPr>
          <p:cNvSpPr/>
          <p:nvPr/>
        </p:nvSpPr>
        <p:spPr>
          <a:xfrm>
            <a:off x="1673499" y="5334000"/>
            <a:ext cx="605971" cy="1066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a:solidFill>
                  <a:schemeClr val="bg1"/>
                </a:solidFill>
              </a:rPr>
              <a:t>Decryptor</a:t>
            </a:r>
            <a:endParaRPr lang="vi-VN" sz="1600">
              <a:solidFill>
                <a:schemeClr val="bg1"/>
              </a:solidFill>
            </a:endParaRPr>
          </a:p>
        </p:txBody>
      </p:sp>
      <p:sp>
        <p:nvSpPr>
          <p:cNvPr id="29" name="Rectangle 28">
            <a:extLst>
              <a:ext uri="{FF2B5EF4-FFF2-40B4-BE49-F238E27FC236}">
                <a16:creationId xmlns:a16="http://schemas.microsoft.com/office/drawing/2014/main" id="{F42F131C-D963-4DFA-B24E-977BA60C0923}"/>
              </a:ext>
            </a:extLst>
          </p:cNvPr>
          <p:cNvSpPr/>
          <p:nvPr/>
        </p:nvSpPr>
        <p:spPr>
          <a:xfrm>
            <a:off x="2279470" y="5334000"/>
            <a:ext cx="384629" cy="10668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t>Key2</a:t>
            </a:r>
            <a:endParaRPr lang="vi-VN"/>
          </a:p>
        </p:txBody>
      </p:sp>
      <p:sp>
        <p:nvSpPr>
          <p:cNvPr id="33" name="Freeform: Shape 32">
            <a:extLst>
              <a:ext uri="{FF2B5EF4-FFF2-40B4-BE49-F238E27FC236}">
                <a16:creationId xmlns:a16="http://schemas.microsoft.com/office/drawing/2014/main" id="{26AE35E3-42C7-4265-A4BE-91B3FA05DFD4}"/>
              </a:ext>
            </a:extLst>
          </p:cNvPr>
          <p:cNvSpPr/>
          <p:nvPr/>
        </p:nvSpPr>
        <p:spPr>
          <a:xfrm>
            <a:off x="1981200" y="1752533"/>
            <a:ext cx="457200" cy="152467"/>
          </a:xfrm>
          <a:custGeom>
            <a:avLst/>
            <a:gdLst>
              <a:gd name="connsiteX0" fmla="*/ 0 w 365760"/>
              <a:gd name="connsiteY0" fmla="*/ 137227 h 152467"/>
              <a:gd name="connsiteX1" fmla="*/ 152400 w 365760"/>
              <a:gd name="connsiteY1" fmla="*/ 67 h 152467"/>
              <a:gd name="connsiteX2" fmla="*/ 365760 w 365760"/>
              <a:gd name="connsiteY2" fmla="*/ 152467 h 152467"/>
              <a:gd name="connsiteX3" fmla="*/ 365760 w 365760"/>
              <a:gd name="connsiteY3" fmla="*/ 152467 h 152467"/>
            </a:gdLst>
            <a:ahLst/>
            <a:cxnLst>
              <a:cxn ang="0">
                <a:pos x="connsiteX0" y="connsiteY0"/>
              </a:cxn>
              <a:cxn ang="0">
                <a:pos x="connsiteX1" y="connsiteY1"/>
              </a:cxn>
              <a:cxn ang="0">
                <a:pos x="connsiteX2" y="connsiteY2"/>
              </a:cxn>
              <a:cxn ang="0">
                <a:pos x="connsiteX3" y="connsiteY3"/>
              </a:cxn>
            </a:cxnLst>
            <a:rect l="l" t="t" r="r" b="b"/>
            <a:pathLst>
              <a:path w="365760" h="152467">
                <a:moveTo>
                  <a:pt x="0" y="137227"/>
                </a:moveTo>
                <a:cubicBezTo>
                  <a:pt x="45720" y="67377"/>
                  <a:pt x="91440" y="-2473"/>
                  <a:pt x="152400" y="67"/>
                </a:cubicBezTo>
                <a:cubicBezTo>
                  <a:pt x="213360" y="2607"/>
                  <a:pt x="365760" y="152467"/>
                  <a:pt x="365760" y="152467"/>
                </a:cubicBezTo>
                <a:lnTo>
                  <a:pt x="365760" y="152467"/>
                </a:lnTo>
              </a:path>
            </a:pathLst>
          </a:custGeom>
          <a:noFill/>
          <a:ln>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TextBox 33">
            <a:extLst>
              <a:ext uri="{FF2B5EF4-FFF2-40B4-BE49-F238E27FC236}">
                <a16:creationId xmlns:a16="http://schemas.microsoft.com/office/drawing/2014/main" id="{4B040099-E608-4E42-B709-E95119F186FA}"/>
              </a:ext>
            </a:extLst>
          </p:cNvPr>
          <p:cNvSpPr txBox="1"/>
          <p:nvPr/>
        </p:nvSpPr>
        <p:spPr>
          <a:xfrm>
            <a:off x="2133600" y="1447800"/>
            <a:ext cx="1444166" cy="400110"/>
          </a:xfrm>
          <a:prstGeom prst="rect">
            <a:avLst/>
          </a:prstGeom>
          <a:noFill/>
        </p:spPr>
        <p:txBody>
          <a:bodyPr wrap="square" rtlCol="0">
            <a:spAutoFit/>
          </a:bodyPr>
          <a:lstStyle/>
          <a:p>
            <a:r>
              <a:rPr lang="en-US" sz="2000">
                <a:solidFill>
                  <a:srgbClr val="000000"/>
                </a:solidFill>
                <a:latin typeface="Courier New" panose="02070309020205020404" pitchFamily="49" charset="0"/>
                <a:cs typeface="Courier New" panose="02070309020205020404" pitchFamily="49" charset="0"/>
              </a:rPr>
              <a:t>decrypt</a:t>
            </a:r>
            <a:endParaRPr lang="vi-VN" sz="2000">
              <a:solidFill>
                <a:srgbClr val="000000"/>
              </a:solidFill>
              <a:latin typeface="Courier New" panose="02070309020205020404" pitchFamily="49" charset="0"/>
              <a:cs typeface="Courier New" panose="02070309020205020404" pitchFamily="49" charset="0"/>
            </a:endParaRPr>
          </a:p>
        </p:txBody>
      </p:sp>
      <p:sp>
        <p:nvSpPr>
          <p:cNvPr id="5" name="Freeform: Shape 4">
            <a:extLst>
              <a:ext uri="{FF2B5EF4-FFF2-40B4-BE49-F238E27FC236}">
                <a16:creationId xmlns:a16="http://schemas.microsoft.com/office/drawing/2014/main" id="{FE02C1AA-1246-4E19-A776-02921F265493}"/>
              </a:ext>
            </a:extLst>
          </p:cNvPr>
          <p:cNvSpPr/>
          <p:nvPr/>
        </p:nvSpPr>
        <p:spPr>
          <a:xfrm>
            <a:off x="2438400" y="4622277"/>
            <a:ext cx="3164114" cy="464496"/>
          </a:xfrm>
          <a:custGeom>
            <a:avLst/>
            <a:gdLst>
              <a:gd name="connsiteX0" fmla="*/ 3164114 w 3164114"/>
              <a:gd name="connsiteY0" fmla="*/ 0 h 464496"/>
              <a:gd name="connsiteX1" fmla="*/ 1553029 w 3164114"/>
              <a:gd name="connsiteY1" fmla="*/ 464457 h 464496"/>
              <a:gd name="connsiteX2" fmla="*/ 0 w 3164114"/>
              <a:gd name="connsiteY2" fmla="*/ 29029 h 464496"/>
              <a:gd name="connsiteX3" fmla="*/ 0 w 3164114"/>
              <a:gd name="connsiteY3" fmla="*/ 29029 h 464496"/>
            </a:gdLst>
            <a:ahLst/>
            <a:cxnLst>
              <a:cxn ang="0">
                <a:pos x="connsiteX0" y="connsiteY0"/>
              </a:cxn>
              <a:cxn ang="0">
                <a:pos x="connsiteX1" y="connsiteY1"/>
              </a:cxn>
              <a:cxn ang="0">
                <a:pos x="connsiteX2" y="connsiteY2"/>
              </a:cxn>
              <a:cxn ang="0">
                <a:pos x="connsiteX3" y="connsiteY3"/>
              </a:cxn>
            </a:cxnLst>
            <a:rect l="l" t="t" r="r" b="b"/>
            <a:pathLst>
              <a:path w="3164114" h="464496">
                <a:moveTo>
                  <a:pt x="3164114" y="0"/>
                </a:moveTo>
                <a:cubicBezTo>
                  <a:pt x="2622247" y="229809"/>
                  <a:pt x="2080381" y="459619"/>
                  <a:pt x="1553029" y="464457"/>
                </a:cubicBezTo>
                <a:cubicBezTo>
                  <a:pt x="1025677" y="469295"/>
                  <a:pt x="0" y="29029"/>
                  <a:pt x="0" y="29029"/>
                </a:cubicBezTo>
                <a:lnTo>
                  <a:pt x="0" y="29029"/>
                </a:lnTo>
              </a:path>
            </a:pathLst>
          </a:custGeom>
          <a:noFill/>
          <a:ln>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TextBox 34">
            <a:extLst>
              <a:ext uri="{FF2B5EF4-FFF2-40B4-BE49-F238E27FC236}">
                <a16:creationId xmlns:a16="http://schemas.microsoft.com/office/drawing/2014/main" id="{37DCD1A3-B009-469C-8E2D-D51370FB8B0D}"/>
              </a:ext>
            </a:extLst>
          </p:cNvPr>
          <p:cNvSpPr txBox="1"/>
          <p:nvPr/>
        </p:nvSpPr>
        <p:spPr>
          <a:xfrm>
            <a:off x="5060044" y="4781490"/>
            <a:ext cx="4007756" cy="400110"/>
          </a:xfrm>
          <a:prstGeom prst="rect">
            <a:avLst/>
          </a:prstGeom>
          <a:noFill/>
        </p:spPr>
        <p:txBody>
          <a:bodyPr wrap="square" rtlCol="0">
            <a:spAutoFit/>
          </a:bodyPr>
          <a:lstStyle/>
          <a:p>
            <a:r>
              <a:rPr lang="en-US" sz="2000">
                <a:solidFill>
                  <a:srgbClr val="000000"/>
                </a:solidFill>
                <a:latin typeface="Courier New" panose="02070309020205020404" pitchFamily="49" charset="0"/>
                <a:cs typeface="Courier New" panose="02070309020205020404" pitchFamily="49" charset="0"/>
              </a:rPr>
              <a:t>Change key and encrypt</a:t>
            </a:r>
            <a:endParaRPr lang="vi-VN" sz="200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3264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E58F-B8B6-4D1A-8AF3-A79A12B7F2C6}"/>
              </a:ext>
            </a:extLst>
          </p:cNvPr>
          <p:cNvSpPr>
            <a:spLocks noGrp="1"/>
          </p:cNvSpPr>
          <p:nvPr>
            <p:ph type="title"/>
          </p:nvPr>
        </p:nvSpPr>
        <p:spPr/>
        <p:txBody>
          <a:bodyPr/>
          <a:lstStyle/>
          <a:p>
            <a:r>
              <a:rPr lang="en-US"/>
              <a:t>Polymophic virus – Phát hiện</a:t>
            </a:r>
            <a:endParaRPr lang="vi-VN"/>
          </a:p>
        </p:txBody>
      </p:sp>
      <p:sp>
        <p:nvSpPr>
          <p:cNvPr id="3" name="Content Placeholder 2">
            <a:extLst>
              <a:ext uri="{FF2B5EF4-FFF2-40B4-BE49-F238E27FC236}">
                <a16:creationId xmlns:a16="http://schemas.microsoft.com/office/drawing/2014/main" id="{09CCA269-4253-4B27-B3F3-E2C30C7791BF}"/>
              </a:ext>
            </a:extLst>
          </p:cNvPr>
          <p:cNvSpPr>
            <a:spLocks noGrp="1"/>
          </p:cNvSpPr>
          <p:nvPr>
            <p:ph idx="1"/>
          </p:nvPr>
        </p:nvSpPr>
        <p:spPr/>
        <p:txBody>
          <a:bodyPr/>
          <a:lstStyle/>
          <a:p>
            <a:r>
              <a:rPr lang="en-US"/>
              <a:t>Ý t</a:t>
            </a:r>
            <a:r>
              <a:rPr lang="vi-VN"/>
              <a:t>ư</a:t>
            </a:r>
            <a:r>
              <a:rPr lang="en-US"/>
              <a:t>ởng 1: Sử dụng đặc tr</a:t>
            </a:r>
            <a:r>
              <a:rPr lang="vi-VN"/>
              <a:t>ư</a:t>
            </a:r>
            <a:r>
              <a:rPr lang="en-US"/>
              <a:t>ng “hẹp” để phát hiện trình giải mã decryptor</a:t>
            </a:r>
          </a:p>
          <a:p>
            <a:pPr lvl="1"/>
            <a:r>
              <a:rPr lang="en-US"/>
              <a:t>Số byte mã nguồn cần so sánh ít h</a:t>
            </a:r>
            <a:r>
              <a:rPr lang="vi-VN"/>
              <a:t>ơ</a:t>
            </a:r>
            <a:r>
              <a:rPr lang="en-US"/>
              <a:t>n </a:t>
            </a:r>
            <a:r>
              <a:rPr lang="en-US">
                <a:sym typeface="Wingdings" panose="05000000000000000000" pitchFamily="2" charset="2"/>
              </a:rPr>
              <a:t> dễ phát hiện nhầm</a:t>
            </a:r>
          </a:p>
          <a:p>
            <a:pPr lvl="1"/>
            <a:r>
              <a:rPr lang="en-US"/>
              <a:t>Tin tặc có thể nhanh chóng thay đổi trình giải mã</a:t>
            </a:r>
          </a:p>
          <a:p>
            <a:r>
              <a:rPr lang="en-US"/>
              <a:t>Ý t</a:t>
            </a:r>
            <a:r>
              <a:rPr lang="vi-VN"/>
              <a:t>ư</a:t>
            </a:r>
            <a:r>
              <a:rPr lang="en-US"/>
              <a:t>ởng 2: Thực thi để phát hiện sự có mặt của đặc tr</a:t>
            </a:r>
            <a:r>
              <a:rPr lang="vi-VN"/>
              <a:t>ư</a:t>
            </a:r>
            <a:r>
              <a:rPr lang="en-US"/>
              <a:t>ng trên mã nguồn đã giải mã</a:t>
            </a:r>
          </a:p>
          <a:p>
            <a:pPr lvl="1"/>
            <a:r>
              <a:rPr lang="en-US"/>
              <a:t>Thách thức: Thực thi đến thời điểm nào thì so sánh đặc tr</a:t>
            </a:r>
            <a:r>
              <a:rPr lang="vi-VN"/>
              <a:t>ư</a:t>
            </a:r>
            <a:r>
              <a:rPr lang="en-US"/>
              <a:t>ng? </a:t>
            </a:r>
          </a:p>
          <a:p>
            <a:r>
              <a:rPr lang="en-US"/>
              <a:t>Làm thế nào để lẩn tránh ch</a:t>
            </a:r>
            <a:r>
              <a:rPr lang="vi-VN"/>
              <a:t>ư</a:t>
            </a:r>
            <a:r>
              <a:rPr lang="en-US"/>
              <a:t>ơng trình phát hiện virus?</a:t>
            </a:r>
            <a:endParaRPr lang="vi-VN"/>
          </a:p>
        </p:txBody>
      </p:sp>
      <p:sp>
        <p:nvSpPr>
          <p:cNvPr id="4" name="Slide Number Placeholder 3">
            <a:extLst>
              <a:ext uri="{FF2B5EF4-FFF2-40B4-BE49-F238E27FC236}">
                <a16:creationId xmlns:a16="http://schemas.microsoft.com/office/drawing/2014/main" id="{70F76078-C782-4F4F-92C6-8A42E7EE6DB1}"/>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605987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98B5-0CE7-42D7-B179-4D21111DBB8B}"/>
              </a:ext>
            </a:extLst>
          </p:cNvPr>
          <p:cNvSpPr>
            <a:spLocks noGrp="1"/>
          </p:cNvSpPr>
          <p:nvPr>
            <p:ph type="title"/>
          </p:nvPr>
        </p:nvSpPr>
        <p:spPr/>
        <p:txBody>
          <a:bodyPr/>
          <a:lstStyle/>
          <a:p>
            <a:r>
              <a:rPr lang="en-US"/>
              <a:t>Metamorphic Virus</a:t>
            </a:r>
            <a:endParaRPr lang="vi-VN"/>
          </a:p>
        </p:txBody>
      </p:sp>
      <p:sp>
        <p:nvSpPr>
          <p:cNvPr id="3" name="Content Placeholder 2">
            <a:extLst>
              <a:ext uri="{FF2B5EF4-FFF2-40B4-BE49-F238E27FC236}">
                <a16:creationId xmlns:a16="http://schemas.microsoft.com/office/drawing/2014/main" id="{C6BA3805-7CCD-429D-8DFD-BEE8B39AE261}"/>
              </a:ext>
            </a:extLst>
          </p:cNvPr>
          <p:cNvSpPr>
            <a:spLocks noGrp="1"/>
          </p:cNvSpPr>
          <p:nvPr>
            <p:ph idx="1"/>
          </p:nvPr>
        </p:nvSpPr>
        <p:spPr>
          <a:xfrm>
            <a:off x="6111240" y="5547360"/>
            <a:ext cx="2743200" cy="548640"/>
          </a:xfrm>
        </p:spPr>
        <p:txBody>
          <a:bodyPr>
            <a:normAutofit/>
          </a:bodyPr>
          <a:lstStyle/>
          <a:p>
            <a:pPr marL="0" indent="0">
              <a:buNone/>
            </a:pPr>
            <a:r>
              <a:rPr lang="en-US" sz="2000" i="1"/>
              <a:t>T-1000 in Terminator 2</a:t>
            </a:r>
            <a:endParaRPr lang="vi-VN" sz="2000" i="1"/>
          </a:p>
        </p:txBody>
      </p:sp>
      <p:sp>
        <p:nvSpPr>
          <p:cNvPr id="4" name="Slide Number Placeholder 3">
            <a:extLst>
              <a:ext uri="{FF2B5EF4-FFF2-40B4-BE49-F238E27FC236}">
                <a16:creationId xmlns:a16="http://schemas.microsoft.com/office/drawing/2014/main" id="{30F9EB37-6BF0-446A-AAD0-03FF069E9138}"/>
              </a:ext>
            </a:extLst>
          </p:cNvPr>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6" name="Object 5">
            <a:extLst>
              <a:ext uri="{FF2B5EF4-FFF2-40B4-BE49-F238E27FC236}">
                <a16:creationId xmlns:a16="http://schemas.microsoft.com/office/drawing/2014/main" id="{4C7619B6-4D63-4419-BF1D-72A60A93BBBD}"/>
              </a:ext>
            </a:extLst>
          </p:cNvPr>
          <p:cNvGraphicFramePr>
            <a:graphicFrameLocks noChangeAspect="1"/>
          </p:cNvGraphicFramePr>
          <p:nvPr>
            <p:extLst>
              <p:ext uri="{D42A27DB-BD31-4B8C-83A1-F6EECF244321}">
                <p14:modId xmlns:p14="http://schemas.microsoft.com/office/powerpoint/2010/main" val="2630416374"/>
              </p:ext>
            </p:extLst>
          </p:nvPr>
        </p:nvGraphicFramePr>
        <p:xfrm>
          <a:off x="484941" y="1447800"/>
          <a:ext cx="8369499" cy="4099560"/>
        </p:xfrm>
        <a:graphic>
          <a:graphicData uri="http://schemas.openxmlformats.org/presentationml/2006/ole">
            <mc:AlternateContent xmlns:mc="http://schemas.openxmlformats.org/markup-compatibility/2006">
              <mc:Choice xmlns:v="urn:schemas-microsoft-com:vml" Requires="v">
                <p:oleObj r:id="rId2" imgW="3821760" imgH="1871280" progId="">
                  <p:embed/>
                </p:oleObj>
              </mc:Choice>
              <mc:Fallback>
                <p:oleObj r:id="rId2" imgW="3821760" imgH="1871280" progId="">
                  <p:embed/>
                  <p:pic>
                    <p:nvPicPr>
                      <p:cNvPr id="0" name=""/>
                      <p:cNvPicPr/>
                      <p:nvPr/>
                    </p:nvPicPr>
                    <p:blipFill>
                      <a:blip r:embed="rId3"/>
                      <a:stretch>
                        <a:fillRect/>
                      </a:stretch>
                    </p:blipFill>
                    <p:spPr>
                      <a:xfrm>
                        <a:off x="484941" y="1447800"/>
                        <a:ext cx="8369499" cy="4099560"/>
                      </a:xfrm>
                      <a:prstGeom prst="rect">
                        <a:avLst/>
                      </a:prstGeom>
                    </p:spPr>
                  </p:pic>
                </p:oleObj>
              </mc:Fallback>
            </mc:AlternateContent>
          </a:graphicData>
        </a:graphic>
      </p:graphicFrame>
    </p:spTree>
    <p:extLst>
      <p:ext uri="{BB962C8B-B14F-4D97-AF65-F5344CB8AC3E}">
        <p14:creationId xmlns:p14="http://schemas.microsoft.com/office/powerpoint/2010/main" val="3819517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Metamorphic Virus</a:t>
            </a:r>
          </a:p>
        </p:txBody>
      </p:sp>
      <p:sp>
        <p:nvSpPr>
          <p:cNvPr id="3" name="Content Placeholder 2"/>
          <p:cNvSpPr>
            <a:spLocks noGrp="1"/>
          </p:cNvSpPr>
          <p:nvPr>
            <p:ph idx="1"/>
          </p:nvPr>
        </p:nvSpPr>
        <p:spPr>
          <a:xfrm>
            <a:off x="457200" y="1066800"/>
            <a:ext cx="8229600" cy="5181600"/>
          </a:xfrm>
        </p:spPr>
        <p:txBody>
          <a:bodyPr/>
          <a:lstStyle/>
          <a:p>
            <a:r>
              <a:rPr lang="en-US"/>
              <a:t>Virus siêu đa hình: sử dụng đoạn mã đặc biệt (metamorphic code) để tự thay đổi mã nguồn về mặt ngữ nghĩa khi thực thi</a:t>
            </a:r>
          </a:p>
          <a:p>
            <a:pPr lvl="1"/>
            <a:r>
              <a:rPr lang="en-US"/>
              <a:t> Không thay đổi ngữ nghĩa ở mức cao h</a:t>
            </a:r>
            <a:r>
              <a:rPr lang="vi-VN"/>
              <a:t>ơ</a:t>
            </a:r>
            <a:r>
              <a:rPr lang="en-US"/>
              <a:t>n (vẫn giữ nguyên các chức năng, tính năng)</a:t>
            </a:r>
          </a:p>
          <a:p>
            <a:r>
              <a:rPr lang="en-US"/>
              <a:t>Một số kỹ thuật thực hiện:</a:t>
            </a:r>
          </a:p>
          <a:p>
            <a:pPr lvl="1"/>
            <a:r>
              <a:rPr lang="en-US"/>
              <a:t>Tạo ra các đoạn mã dư thừa ngẫu nhiên</a:t>
            </a:r>
          </a:p>
          <a:p>
            <a:pPr lvl="1"/>
            <a:r>
              <a:rPr lang="en-US"/>
              <a:t>Thay đổi các thanh ghi</a:t>
            </a:r>
          </a:p>
          <a:p>
            <a:pPr lvl="1"/>
            <a:r>
              <a:rPr lang="en-US"/>
              <a:t>Thay đổi trình tự trong biểu thức điều kiện</a:t>
            </a:r>
          </a:p>
          <a:p>
            <a:pPr lvl="1"/>
            <a:r>
              <a:rPr lang="en-US"/>
              <a:t>Thay đổi trình tự các câu lệnh xử lý không có ràng buộc với nhau</a:t>
            </a:r>
          </a:p>
          <a:p>
            <a:pPr lvl="1"/>
            <a:r>
              <a:rPr lang="en-US"/>
              <a:t>Thay thế các thuật toán</a:t>
            </a:r>
          </a:p>
          <a:p>
            <a:pPr lvl="1"/>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635194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Nội dung</a:t>
            </a:r>
          </a:p>
        </p:txBody>
      </p:sp>
      <p:sp>
        <p:nvSpPr>
          <p:cNvPr id="3" name="Content Placeholder 2"/>
          <p:cNvSpPr>
            <a:spLocks noGrp="1"/>
          </p:cNvSpPr>
          <p:nvPr>
            <p:ph idx="1"/>
          </p:nvPr>
        </p:nvSpPr>
        <p:spPr>
          <a:xfrm>
            <a:off x="457200" y="1066800"/>
            <a:ext cx="8229600" cy="5410200"/>
          </a:xfrm>
        </p:spPr>
        <p:txBody>
          <a:bodyPr/>
          <a:lstStyle/>
          <a:p>
            <a:r>
              <a:rPr lang="en-GB"/>
              <a:t>Giới thiệu về phần mềm độc hại</a:t>
            </a:r>
          </a:p>
          <a:p>
            <a:r>
              <a:rPr lang="en-GB"/>
              <a:t>Virus</a:t>
            </a:r>
          </a:p>
          <a:p>
            <a:r>
              <a:rPr lang="en-GB"/>
              <a:t>Trojan</a:t>
            </a:r>
          </a:p>
          <a:p>
            <a:r>
              <a:rPr lang="en-GB"/>
              <a:t>Worm</a:t>
            </a:r>
          </a:p>
          <a:p>
            <a:r>
              <a:rPr lang="en-GB"/>
              <a:t>Phát hiện và giảm thiểu nguy cơ tấn công bằng phần mềm độc hại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222083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11C3-FB5E-4D64-A077-22F49C8E05F6}"/>
              </a:ext>
            </a:extLst>
          </p:cNvPr>
          <p:cNvSpPr>
            <a:spLocks noGrp="1"/>
          </p:cNvSpPr>
          <p:nvPr>
            <p:ph type="title"/>
          </p:nvPr>
        </p:nvSpPr>
        <p:spPr/>
        <p:txBody>
          <a:bodyPr/>
          <a:lstStyle/>
          <a:p>
            <a:r>
              <a:rPr lang="vi-VN"/>
              <a:t>Win95/Regswap</a:t>
            </a:r>
            <a:r>
              <a:rPr lang="en-US"/>
              <a:t>(1998)</a:t>
            </a:r>
            <a:endParaRPr lang="vi-VN"/>
          </a:p>
        </p:txBody>
      </p:sp>
      <p:pic>
        <p:nvPicPr>
          <p:cNvPr id="5" name="Content Placeholder 4">
            <a:extLst>
              <a:ext uri="{FF2B5EF4-FFF2-40B4-BE49-F238E27FC236}">
                <a16:creationId xmlns:a16="http://schemas.microsoft.com/office/drawing/2014/main" id="{0F9797ED-5DF5-4224-B1B7-85FC7B7ED06E}"/>
              </a:ext>
            </a:extLst>
          </p:cNvPr>
          <p:cNvPicPr>
            <a:picLocks noGrp="1" noChangeAspect="1"/>
          </p:cNvPicPr>
          <p:nvPr>
            <p:ph idx="1"/>
          </p:nvPr>
        </p:nvPicPr>
        <p:blipFill>
          <a:blip r:embed="rId2"/>
          <a:stretch>
            <a:fillRect/>
          </a:stretch>
        </p:blipFill>
        <p:spPr>
          <a:xfrm>
            <a:off x="628650" y="1727686"/>
            <a:ext cx="7886700" cy="3802678"/>
          </a:xfrm>
          <a:prstGeom prst="rect">
            <a:avLst/>
          </a:prstGeom>
        </p:spPr>
      </p:pic>
      <p:sp>
        <p:nvSpPr>
          <p:cNvPr id="4" name="Slide Number Placeholder 3">
            <a:extLst>
              <a:ext uri="{FF2B5EF4-FFF2-40B4-BE49-F238E27FC236}">
                <a16:creationId xmlns:a16="http://schemas.microsoft.com/office/drawing/2014/main" id="{DECB9B9F-DEC7-4EFA-81E1-88E947C088C7}"/>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6" name="Rectangle 5">
            <a:extLst>
              <a:ext uri="{FF2B5EF4-FFF2-40B4-BE49-F238E27FC236}">
                <a16:creationId xmlns:a16="http://schemas.microsoft.com/office/drawing/2014/main" id="{8BBC461C-91AE-4C2E-A8EC-2891B4C232F1}"/>
              </a:ext>
            </a:extLst>
          </p:cNvPr>
          <p:cNvSpPr/>
          <p:nvPr/>
        </p:nvSpPr>
        <p:spPr>
          <a:xfrm>
            <a:off x="2438400" y="1676400"/>
            <a:ext cx="1143000" cy="307606"/>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7" name="Rectangle 6">
            <a:extLst>
              <a:ext uri="{FF2B5EF4-FFF2-40B4-BE49-F238E27FC236}">
                <a16:creationId xmlns:a16="http://schemas.microsoft.com/office/drawing/2014/main" id="{3842E5F7-87E0-43C5-98F1-9B60248AB39B}"/>
              </a:ext>
            </a:extLst>
          </p:cNvPr>
          <p:cNvSpPr/>
          <p:nvPr/>
        </p:nvSpPr>
        <p:spPr>
          <a:xfrm>
            <a:off x="2456543" y="3657600"/>
            <a:ext cx="1143000" cy="307606"/>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Tree>
    <p:extLst>
      <p:ext uri="{BB962C8B-B14F-4D97-AF65-F5344CB8AC3E}">
        <p14:creationId xmlns:p14="http://schemas.microsoft.com/office/powerpoint/2010/main" val="3703563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AAE1D-E370-432C-979A-58A1F3BCD581}"/>
              </a:ext>
            </a:extLst>
          </p:cNvPr>
          <p:cNvSpPr>
            <a:spLocks noGrp="1"/>
          </p:cNvSpPr>
          <p:nvPr>
            <p:ph type="title"/>
          </p:nvPr>
        </p:nvSpPr>
        <p:spPr/>
        <p:txBody>
          <a:bodyPr/>
          <a:lstStyle/>
          <a:p>
            <a:r>
              <a:rPr lang="en-US"/>
              <a:t>Win32/Evol(2000)</a:t>
            </a:r>
            <a:endParaRPr lang="vi-VN"/>
          </a:p>
        </p:txBody>
      </p:sp>
      <p:sp>
        <p:nvSpPr>
          <p:cNvPr id="3" name="Content Placeholder 2">
            <a:extLst>
              <a:ext uri="{FF2B5EF4-FFF2-40B4-BE49-F238E27FC236}">
                <a16:creationId xmlns:a16="http://schemas.microsoft.com/office/drawing/2014/main" id="{F1F49EC7-7962-4CF8-88D7-738FE6B1DF9E}"/>
              </a:ext>
            </a:extLst>
          </p:cNvPr>
          <p:cNvSpPr>
            <a:spLocks noGrp="1"/>
          </p:cNvSpPr>
          <p:nvPr>
            <p:ph idx="1"/>
          </p:nvPr>
        </p:nvSpPr>
        <p:spPr/>
        <p:txBody>
          <a:bodyPr/>
          <a:lstStyle/>
          <a:p>
            <a:endParaRPr lang="vi-VN"/>
          </a:p>
        </p:txBody>
      </p:sp>
      <p:sp>
        <p:nvSpPr>
          <p:cNvPr id="4" name="Slide Number Placeholder 3">
            <a:extLst>
              <a:ext uri="{FF2B5EF4-FFF2-40B4-BE49-F238E27FC236}">
                <a16:creationId xmlns:a16="http://schemas.microsoft.com/office/drawing/2014/main" id="{5548212D-5809-46F1-A353-B7E075611F8E}"/>
              </a:ext>
            </a:extLst>
          </p:cNvPr>
          <p:cNvSpPr>
            <a:spLocks noGrp="1"/>
          </p:cNvSpPr>
          <p:nvPr>
            <p:ph type="sldNum" sz="quarter" idx="12"/>
          </p:nvPr>
        </p:nvSpPr>
        <p:spPr/>
        <p:txBody>
          <a:bodyPr/>
          <a:lstStyle/>
          <a:p>
            <a:fld id="{B6F15528-21DE-4FAA-801E-634DDDAF4B2B}" type="slidenum">
              <a:rPr lang="en-US" smtClean="0"/>
              <a:pPr/>
              <a:t>21</a:t>
            </a:fld>
            <a:endParaRPr lang="en-US"/>
          </a:p>
        </p:txBody>
      </p:sp>
      <p:pic>
        <p:nvPicPr>
          <p:cNvPr id="5" name="Picture 4">
            <a:extLst>
              <a:ext uri="{FF2B5EF4-FFF2-40B4-BE49-F238E27FC236}">
                <a16:creationId xmlns:a16="http://schemas.microsoft.com/office/drawing/2014/main" id="{CAC7A7B1-B9F0-4F9A-B8DB-9DF8453D4036}"/>
              </a:ext>
            </a:extLst>
          </p:cNvPr>
          <p:cNvPicPr>
            <a:picLocks noChangeAspect="1"/>
          </p:cNvPicPr>
          <p:nvPr/>
        </p:nvPicPr>
        <p:blipFill>
          <a:blip r:embed="rId2"/>
          <a:stretch>
            <a:fillRect/>
          </a:stretch>
        </p:blipFill>
        <p:spPr>
          <a:xfrm>
            <a:off x="1009650" y="990600"/>
            <a:ext cx="7296150" cy="5391150"/>
          </a:xfrm>
          <a:prstGeom prst="rect">
            <a:avLst/>
          </a:prstGeom>
        </p:spPr>
      </p:pic>
      <p:sp>
        <p:nvSpPr>
          <p:cNvPr id="6" name="Rectangle 5">
            <a:extLst>
              <a:ext uri="{FF2B5EF4-FFF2-40B4-BE49-F238E27FC236}">
                <a16:creationId xmlns:a16="http://schemas.microsoft.com/office/drawing/2014/main" id="{3FC63E3F-6565-4F67-B434-38800C3413A8}"/>
              </a:ext>
            </a:extLst>
          </p:cNvPr>
          <p:cNvSpPr/>
          <p:nvPr/>
        </p:nvSpPr>
        <p:spPr>
          <a:xfrm>
            <a:off x="2590800" y="3200400"/>
            <a:ext cx="24384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Rectangle 6">
            <a:extLst>
              <a:ext uri="{FF2B5EF4-FFF2-40B4-BE49-F238E27FC236}">
                <a16:creationId xmlns:a16="http://schemas.microsoft.com/office/drawing/2014/main" id="{8DF042D6-4F99-44CF-97D8-3F4FF8C334D6}"/>
              </a:ext>
            </a:extLst>
          </p:cNvPr>
          <p:cNvSpPr/>
          <p:nvPr/>
        </p:nvSpPr>
        <p:spPr>
          <a:xfrm>
            <a:off x="2667000" y="5584371"/>
            <a:ext cx="3810000" cy="3592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513391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9F8B-5B61-48A1-9229-0FCCE137ECFE}"/>
              </a:ext>
            </a:extLst>
          </p:cNvPr>
          <p:cNvSpPr>
            <a:spLocks noGrp="1"/>
          </p:cNvSpPr>
          <p:nvPr>
            <p:ph type="title"/>
          </p:nvPr>
        </p:nvSpPr>
        <p:spPr/>
        <p:txBody>
          <a:bodyPr/>
          <a:lstStyle/>
          <a:p>
            <a:r>
              <a:rPr lang="en-US"/>
              <a:t>Zperm.A(2000)</a:t>
            </a:r>
            <a:endParaRPr lang="vi-VN"/>
          </a:p>
        </p:txBody>
      </p:sp>
      <p:sp>
        <p:nvSpPr>
          <p:cNvPr id="3" name="Content Placeholder 2">
            <a:extLst>
              <a:ext uri="{FF2B5EF4-FFF2-40B4-BE49-F238E27FC236}">
                <a16:creationId xmlns:a16="http://schemas.microsoft.com/office/drawing/2014/main" id="{64EDDF8A-3237-4D9B-AA36-151A32997590}"/>
              </a:ext>
            </a:extLst>
          </p:cNvPr>
          <p:cNvSpPr>
            <a:spLocks noGrp="1"/>
          </p:cNvSpPr>
          <p:nvPr>
            <p:ph idx="1"/>
          </p:nvPr>
        </p:nvSpPr>
        <p:spPr/>
        <p:txBody>
          <a:bodyPr/>
          <a:lstStyle/>
          <a:p>
            <a:endParaRPr lang="vi-VN"/>
          </a:p>
        </p:txBody>
      </p:sp>
      <p:sp>
        <p:nvSpPr>
          <p:cNvPr id="4" name="Slide Number Placeholder 3">
            <a:extLst>
              <a:ext uri="{FF2B5EF4-FFF2-40B4-BE49-F238E27FC236}">
                <a16:creationId xmlns:a16="http://schemas.microsoft.com/office/drawing/2014/main" id="{A5DBB48B-0FB6-4738-B9A4-EA2EEBF5B774}"/>
              </a:ext>
            </a:extLst>
          </p:cNvPr>
          <p:cNvSpPr>
            <a:spLocks noGrp="1"/>
          </p:cNvSpPr>
          <p:nvPr>
            <p:ph type="sldNum" sz="quarter" idx="12"/>
          </p:nvPr>
        </p:nvSpPr>
        <p:spPr/>
        <p:txBody>
          <a:bodyPr/>
          <a:lstStyle/>
          <a:p>
            <a:fld id="{B6F15528-21DE-4FAA-801E-634DDDAF4B2B}" type="slidenum">
              <a:rPr lang="en-US" smtClean="0"/>
              <a:pPr/>
              <a:t>22</a:t>
            </a:fld>
            <a:endParaRPr lang="en-US"/>
          </a:p>
        </p:txBody>
      </p:sp>
      <p:pic>
        <p:nvPicPr>
          <p:cNvPr id="5" name="Picture 4">
            <a:extLst>
              <a:ext uri="{FF2B5EF4-FFF2-40B4-BE49-F238E27FC236}">
                <a16:creationId xmlns:a16="http://schemas.microsoft.com/office/drawing/2014/main" id="{115A3D92-26A7-431B-8546-2BBE88A063E7}"/>
              </a:ext>
            </a:extLst>
          </p:cNvPr>
          <p:cNvPicPr>
            <a:picLocks noChangeAspect="1"/>
          </p:cNvPicPr>
          <p:nvPr/>
        </p:nvPicPr>
        <p:blipFill>
          <a:blip r:embed="rId2"/>
          <a:stretch>
            <a:fillRect/>
          </a:stretch>
        </p:blipFill>
        <p:spPr>
          <a:xfrm>
            <a:off x="431610" y="1905000"/>
            <a:ext cx="8690619" cy="2706914"/>
          </a:xfrm>
          <a:prstGeom prst="rect">
            <a:avLst/>
          </a:prstGeom>
        </p:spPr>
      </p:pic>
    </p:spTree>
    <p:extLst>
      <p:ext uri="{BB962C8B-B14F-4D97-AF65-F5344CB8AC3E}">
        <p14:creationId xmlns:p14="http://schemas.microsoft.com/office/powerpoint/2010/main" val="4121964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7E2A5-7538-4024-9EE7-E585F598E742}"/>
              </a:ext>
            </a:extLst>
          </p:cNvPr>
          <p:cNvSpPr>
            <a:spLocks noGrp="1"/>
          </p:cNvSpPr>
          <p:nvPr>
            <p:ph type="title"/>
          </p:nvPr>
        </p:nvSpPr>
        <p:spPr/>
        <p:txBody>
          <a:bodyPr/>
          <a:lstStyle/>
          <a:p>
            <a:r>
              <a:rPr lang="en-US"/>
              <a:t>Phát hiện virus siêu đa hình</a:t>
            </a:r>
            <a:endParaRPr lang="vi-VN"/>
          </a:p>
        </p:txBody>
      </p:sp>
      <p:sp>
        <p:nvSpPr>
          <p:cNvPr id="3" name="Content Placeholder 2">
            <a:extLst>
              <a:ext uri="{FF2B5EF4-FFF2-40B4-BE49-F238E27FC236}">
                <a16:creationId xmlns:a16="http://schemas.microsoft.com/office/drawing/2014/main" id="{3D8A69E8-CA6C-4EC2-A093-6EBD3BD90959}"/>
              </a:ext>
            </a:extLst>
          </p:cNvPr>
          <p:cNvSpPr>
            <a:spLocks noGrp="1"/>
          </p:cNvSpPr>
          <p:nvPr>
            <p:ph idx="1"/>
          </p:nvPr>
        </p:nvSpPr>
        <p:spPr/>
        <p:txBody>
          <a:bodyPr/>
          <a:lstStyle/>
          <a:p>
            <a:r>
              <a:rPr lang="en-US"/>
              <a:t>Phát hiện dựa trên hành vi (Behavior-based detection)</a:t>
            </a:r>
            <a:endParaRPr lang="vi-VN"/>
          </a:p>
        </p:txBody>
      </p:sp>
      <p:sp>
        <p:nvSpPr>
          <p:cNvPr id="4" name="Slide Number Placeholder 3">
            <a:extLst>
              <a:ext uri="{FF2B5EF4-FFF2-40B4-BE49-F238E27FC236}">
                <a16:creationId xmlns:a16="http://schemas.microsoft.com/office/drawing/2014/main" id="{6A05EC9A-A91C-4963-8D3B-38D9D62F00D5}"/>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5" name="Text Placeholder 4">
            <a:extLst>
              <a:ext uri="{FF2B5EF4-FFF2-40B4-BE49-F238E27FC236}">
                <a16:creationId xmlns:a16="http://schemas.microsoft.com/office/drawing/2014/main" id="{E70B1699-B8D6-4BE6-8C11-29C4FE5A36E9}"/>
              </a:ext>
            </a:extLst>
          </p:cNvPr>
          <p:cNvSpPr txBox="1">
            <a:spLocks/>
          </p:cNvSpPr>
          <p:nvPr/>
        </p:nvSpPr>
        <p:spPr>
          <a:xfrm>
            <a:off x="457200" y="1874838"/>
            <a:ext cx="3931920" cy="63976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a:solidFill>
                  <a:schemeClr val="tx2">
                    <a:lumMod val="75000"/>
                  </a:schemeClr>
                </a:solidFill>
                <a:latin typeface="Lato" panose="020F0502020204030203" pitchFamily="34" charset="0"/>
              </a:rPr>
              <a:t>Phân tích động</a:t>
            </a:r>
          </a:p>
        </p:txBody>
      </p:sp>
      <p:sp>
        <p:nvSpPr>
          <p:cNvPr id="6" name="Content Placeholder 5">
            <a:extLst>
              <a:ext uri="{FF2B5EF4-FFF2-40B4-BE49-F238E27FC236}">
                <a16:creationId xmlns:a16="http://schemas.microsoft.com/office/drawing/2014/main" id="{21D13346-CD64-42CE-AC09-12C1A500A822}"/>
              </a:ext>
            </a:extLst>
          </p:cNvPr>
          <p:cNvSpPr txBox="1">
            <a:spLocks/>
          </p:cNvSpPr>
          <p:nvPr/>
        </p:nvSpPr>
        <p:spPr>
          <a:xfrm>
            <a:off x="457200" y="2297112"/>
            <a:ext cx="3931920" cy="4713288"/>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000">
                <a:latin typeface="Lato" panose="020F0502020204030203" pitchFamily="34" charset="0"/>
              </a:rPr>
              <a:t>Thực thi mã độc trên môi trường Sandbox và quan sát hoạt động của mã độc</a:t>
            </a:r>
          </a:p>
          <a:p>
            <a:r>
              <a:rPr lang="en-US" sz="2000">
                <a:latin typeface="Lato" panose="020F0502020204030203" pitchFamily="34" charset="0"/>
              </a:rPr>
              <a:t>Ưu điểm: thời gian phân tích nhanh, có thể xác định ngay cách thức hoạt động của virus</a:t>
            </a:r>
          </a:p>
          <a:p>
            <a:r>
              <a:rPr lang="en-US" sz="2000">
                <a:latin typeface="Lato" panose="020F0502020204030203" pitchFamily="34" charset="0"/>
              </a:rPr>
              <a:t>Nhược điểm: yêu cầu môi trường an toàn để phân tích, không xác định được hết tất cả các hành vi</a:t>
            </a:r>
          </a:p>
        </p:txBody>
      </p:sp>
      <p:sp>
        <p:nvSpPr>
          <p:cNvPr id="7" name="Text Placeholder 6">
            <a:extLst>
              <a:ext uri="{FF2B5EF4-FFF2-40B4-BE49-F238E27FC236}">
                <a16:creationId xmlns:a16="http://schemas.microsoft.com/office/drawing/2014/main" id="{07E6B27B-3D4A-4C56-9CEF-9FA42C548EB7}"/>
              </a:ext>
            </a:extLst>
          </p:cNvPr>
          <p:cNvSpPr txBox="1">
            <a:spLocks/>
          </p:cNvSpPr>
          <p:nvPr/>
        </p:nvSpPr>
        <p:spPr>
          <a:xfrm>
            <a:off x="4754880" y="1874838"/>
            <a:ext cx="3931920" cy="639762"/>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a:solidFill>
                  <a:schemeClr val="tx2">
                    <a:lumMod val="75000"/>
                  </a:schemeClr>
                </a:solidFill>
                <a:latin typeface="Lato" panose="020F0502020204030203" pitchFamily="34" charset="0"/>
              </a:rPr>
              <a:t>Phân tích tĩnh</a:t>
            </a:r>
          </a:p>
        </p:txBody>
      </p:sp>
      <p:sp>
        <p:nvSpPr>
          <p:cNvPr id="8" name="Content Placeholder 7">
            <a:extLst>
              <a:ext uri="{FF2B5EF4-FFF2-40B4-BE49-F238E27FC236}">
                <a16:creationId xmlns:a16="http://schemas.microsoft.com/office/drawing/2014/main" id="{70E1B5C0-7B2F-4E26-A574-001DB485FBD5}"/>
              </a:ext>
            </a:extLst>
          </p:cNvPr>
          <p:cNvSpPr txBox="1">
            <a:spLocks/>
          </p:cNvSpPr>
          <p:nvPr/>
        </p:nvSpPr>
        <p:spPr>
          <a:xfrm>
            <a:off x="4754880" y="2297112"/>
            <a:ext cx="3931920" cy="4713288"/>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pitchFamily="2" charset="2"/>
              <a:buChar char="Ø"/>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panose="05000000000000000000" pitchFamily="2" charset="2"/>
              <a:buChar char="ü"/>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000">
                <a:latin typeface="Lato" panose="020F0502020204030203" pitchFamily="34" charset="0"/>
              </a:rPr>
              <a:t>Sử dụng kỹ thuật dịch ngược để phân tích mã thực thi</a:t>
            </a:r>
          </a:p>
          <a:p>
            <a:r>
              <a:rPr lang="en-US" sz="2000">
                <a:latin typeface="Lato" panose="020F0502020204030203" pitchFamily="34" charset="0"/>
              </a:rPr>
              <a:t>Ưu điểm: không cần kích hoạt mã độc, xác định được tất cả các cơ chế hoạt động, hành vi của mã độc</a:t>
            </a:r>
          </a:p>
          <a:p>
            <a:r>
              <a:rPr lang="en-US" sz="2000">
                <a:latin typeface="Lato" panose="020F0502020204030203" pitchFamily="34" charset="0"/>
              </a:rPr>
              <a:t>Hạn chế: phức tạp, đòi hỏi trình độ nhân lực cao hơn, mất nhiều thời gian</a:t>
            </a:r>
          </a:p>
        </p:txBody>
      </p:sp>
    </p:spTree>
    <p:extLst>
      <p:ext uri="{BB962C8B-B14F-4D97-AF65-F5344CB8AC3E}">
        <p14:creationId xmlns:p14="http://schemas.microsoft.com/office/powerpoint/2010/main" val="1983679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trình phân tích</a:t>
            </a:r>
          </a:p>
        </p:txBody>
      </p:sp>
      <p:sp>
        <p:nvSpPr>
          <p:cNvPr id="3" name="Content Placeholder 2"/>
          <p:cNvSpPr>
            <a:spLocks noGrp="1"/>
          </p:cNvSpPr>
          <p:nvPr>
            <p:ph idx="1"/>
          </p:nvPr>
        </p:nvSpPr>
        <p:spPr/>
        <p:txBody>
          <a:bodyPr/>
          <a:lstStyle/>
          <a:p>
            <a:pPr marL="0" indent="0">
              <a:buNone/>
            </a:pPr>
            <a:r>
              <a:rPr lang="en-US"/>
              <a:t>Tạo môi trường Sandbox để phân tích</a:t>
            </a:r>
          </a:p>
          <a:p>
            <a:r>
              <a:rPr lang="en-US"/>
              <a:t>Bước 1: Tạo các máy ảo(Virtualbox, Hyper-V, …) và các môi trường ảo hóa khác nếu cần(mạng, CSDL…)</a:t>
            </a:r>
          </a:p>
          <a:p>
            <a:r>
              <a:rPr lang="en-US"/>
              <a:t>Bước 2: Cài đặt hệ điều hành trên máy ảo</a:t>
            </a:r>
          </a:p>
          <a:p>
            <a:r>
              <a:rPr lang="en-US"/>
              <a:t>Bước 3: Tắt hoặc hạn chế hoạt động của cạc mạng trên máy ảo để cách ly với môi trường thực</a:t>
            </a:r>
          </a:p>
          <a:p>
            <a:r>
              <a:rPr lang="en-US"/>
              <a:t>Bước 4: Tắt các chức năng chia sẻ file, thư mục</a:t>
            </a:r>
          </a:p>
          <a:p>
            <a:r>
              <a:rPr lang="en-US"/>
              <a:t>Bước 5: Chuyển mã độc vào môi trường phân tích</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TextBox 4"/>
          <p:cNvSpPr txBox="1"/>
          <p:nvPr/>
        </p:nvSpPr>
        <p:spPr>
          <a:xfrm>
            <a:off x="742950" y="5345966"/>
            <a:ext cx="7772400" cy="830997"/>
          </a:xfrm>
          <a:prstGeom prst="rect">
            <a:avLst/>
          </a:prstGeom>
          <a:noFill/>
          <a:ln>
            <a:solidFill>
              <a:srgbClr val="C00000"/>
            </a:solidFill>
          </a:ln>
        </p:spPr>
        <p:txBody>
          <a:bodyPr wrap="square" rtlCol="0">
            <a:spAutoFit/>
          </a:bodyPr>
          <a:lstStyle/>
          <a:p>
            <a:pPr algn="ctr"/>
            <a:r>
              <a:rPr lang="en-US" sz="2400">
                <a:solidFill>
                  <a:srgbClr val="000000"/>
                </a:solidFill>
              </a:rPr>
              <a:t>Môi trường phân tích phải cách ly hoàn toàn với môi trường làm việc và được giám sát đầy đủ</a:t>
            </a:r>
          </a:p>
        </p:txBody>
      </p:sp>
    </p:spTree>
    <p:extLst>
      <p:ext uri="{BB962C8B-B14F-4D97-AF65-F5344CB8AC3E}">
        <p14:creationId xmlns:p14="http://schemas.microsoft.com/office/powerpoint/2010/main" val="963727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trình phân tích</a:t>
            </a:r>
          </a:p>
        </p:txBody>
      </p:sp>
      <p:sp>
        <p:nvSpPr>
          <p:cNvPr id="3" name="Content Placeholder 2"/>
          <p:cNvSpPr>
            <a:spLocks noGrp="1"/>
          </p:cNvSpPr>
          <p:nvPr>
            <p:ph idx="1"/>
          </p:nvPr>
        </p:nvSpPr>
        <p:spPr>
          <a:xfrm>
            <a:off x="457200" y="1143000"/>
            <a:ext cx="8229600" cy="5181600"/>
          </a:xfrm>
        </p:spPr>
        <p:txBody>
          <a:bodyPr>
            <a:noAutofit/>
          </a:bodyPr>
          <a:lstStyle/>
          <a:p>
            <a:pPr marL="0" indent="0">
              <a:buNone/>
            </a:pPr>
            <a:r>
              <a:rPr lang="en-US" sz="2200"/>
              <a:t>Phân tích tĩnh</a:t>
            </a:r>
          </a:p>
          <a:p>
            <a:r>
              <a:rPr lang="en-US" sz="2200"/>
              <a:t>Bước 1: Dịch ngược mã nguồn</a:t>
            </a:r>
          </a:p>
          <a:p>
            <a:r>
              <a:rPr lang="en-US" sz="2200"/>
              <a:t>Bước 2: Thu thập thông tin:</a:t>
            </a:r>
          </a:p>
          <a:p>
            <a:pPr lvl="1"/>
            <a:r>
              <a:rPr lang="en-US"/>
              <a:t>Giá trị các xâu ký tự: sử dụng công cụ BinText</a:t>
            </a:r>
          </a:p>
          <a:p>
            <a:pPr lvl="1"/>
            <a:r>
              <a:rPr lang="en-US"/>
              <a:t>Các kỹ thuật đóng gói, nén, mã hóa của virus và thực hiện các thao tác giải nén, giải mã cần thiết: sử dụng công cụ UPX</a:t>
            </a:r>
          </a:p>
          <a:p>
            <a:pPr marL="0" indent="0">
              <a:buNone/>
            </a:pPr>
            <a:r>
              <a:rPr lang="en-US" sz="2200"/>
              <a:t>Phân tích động</a:t>
            </a:r>
          </a:p>
          <a:p>
            <a:r>
              <a:rPr lang="en-US" sz="2200"/>
              <a:t>Bước 3: Thiết lập kết nối mạng(vật lý) cho môi trường phân tích. Lưu ý, giám sát chặt chẽ và không kết nối với mạng tác nghiệp của tổ chức</a:t>
            </a:r>
          </a:p>
          <a:p>
            <a:r>
              <a:rPr lang="en-US" sz="2200"/>
              <a:t>Bước 4: Kích hoạt virus và thu thập thông tin tiến trình thực thi của virus, thông tin hệ thống khi virus hoạt động. Sử dụng các công cụ Process Monitor và Process Explorer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916462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trình phân tích</a:t>
            </a:r>
          </a:p>
        </p:txBody>
      </p:sp>
      <p:sp>
        <p:nvSpPr>
          <p:cNvPr id="3" name="Content Placeholder 2"/>
          <p:cNvSpPr>
            <a:spLocks noGrp="1"/>
          </p:cNvSpPr>
          <p:nvPr>
            <p:ph idx="1"/>
          </p:nvPr>
        </p:nvSpPr>
        <p:spPr>
          <a:xfrm>
            <a:off x="457200" y="1066800"/>
            <a:ext cx="8229600" cy="5257800"/>
          </a:xfrm>
        </p:spPr>
        <p:txBody>
          <a:bodyPr>
            <a:noAutofit/>
          </a:bodyPr>
          <a:lstStyle/>
          <a:p>
            <a:r>
              <a:rPr lang="en-US"/>
              <a:t>Bước 5: Ghi nhận các kết nối mạng(logic) mà virus tạo ra. Bắt và phân tích lưu lượng phát sinh trên các kết nối này. Các công cụ có thể sử dụng: Wireshark, tcpdump, NetResistent, TCPView</a:t>
            </a:r>
          </a:p>
          <a:p>
            <a:r>
              <a:rPr lang="en-US"/>
              <a:t>Bước 6: Xác định các tệp tin mới, tiến trình mới được tạo ra, sự thay đổi các giá trị registry trên hệ thống (sử dụng RegShot)</a:t>
            </a:r>
          </a:p>
          <a:p>
            <a:r>
              <a:rPr lang="en-US"/>
              <a:t>Bước 7: Phân tích mã thực thi trên RAM, sử dụng công cụ OllyDbg, ProcDump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768808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2954-F7E2-4A5D-A79C-8CBAF27CE928}"/>
              </a:ext>
            </a:extLst>
          </p:cNvPr>
          <p:cNvSpPr>
            <a:spLocks noGrp="1"/>
          </p:cNvSpPr>
          <p:nvPr>
            <p:ph type="title"/>
          </p:nvPr>
        </p:nvSpPr>
        <p:spPr/>
        <p:txBody>
          <a:bodyPr/>
          <a:lstStyle/>
          <a:p>
            <a:r>
              <a:rPr lang="en-US"/>
              <a:t>Lẩn tránh</a:t>
            </a:r>
            <a:endParaRPr lang="vi-VN"/>
          </a:p>
        </p:txBody>
      </p:sp>
      <p:sp>
        <p:nvSpPr>
          <p:cNvPr id="3" name="Content Placeholder 2">
            <a:extLst>
              <a:ext uri="{FF2B5EF4-FFF2-40B4-BE49-F238E27FC236}">
                <a16:creationId xmlns:a16="http://schemas.microsoft.com/office/drawing/2014/main" id="{6087A618-D3C0-4325-A6FD-7893A417AB6C}"/>
              </a:ext>
            </a:extLst>
          </p:cNvPr>
          <p:cNvSpPr>
            <a:spLocks noGrp="1"/>
          </p:cNvSpPr>
          <p:nvPr>
            <p:ph idx="1"/>
          </p:nvPr>
        </p:nvSpPr>
        <p:spPr/>
        <p:txBody>
          <a:bodyPr/>
          <a:lstStyle/>
          <a:p>
            <a:r>
              <a:rPr lang="en-US"/>
              <a:t>Chống phân tích tĩnh: Tạo ra các đoạn mã phức tạp để che giấu hoạt động thực sự</a:t>
            </a:r>
          </a:p>
          <a:p>
            <a:r>
              <a:rPr lang="en-US"/>
              <a:t>Chống phân tích động:</a:t>
            </a:r>
          </a:p>
          <a:p>
            <a:pPr lvl="1"/>
            <a:r>
              <a:rPr lang="en-US"/>
              <a:t>Phát hiện môi tr</a:t>
            </a:r>
            <a:r>
              <a:rPr lang="vi-VN"/>
              <a:t>ư</a:t>
            </a:r>
            <a:r>
              <a:rPr lang="en-US"/>
              <a:t>ờng thực thi để thay đổi hành vi</a:t>
            </a:r>
          </a:p>
          <a:p>
            <a:pPr lvl="1"/>
            <a:r>
              <a:rPr lang="en-US"/>
              <a:t>Tạo ra các hành động khiến quá trình thực thi kéo dài</a:t>
            </a:r>
          </a:p>
          <a:p>
            <a:r>
              <a:rPr lang="en-US"/>
              <a:t>Ứng phó của phần mềm anti-virus:</a:t>
            </a:r>
          </a:p>
          <a:p>
            <a:pPr lvl="1"/>
            <a:r>
              <a:rPr lang="en-US"/>
              <a:t>Tìm kiếm và bỏ qua các đoạn mã/hành vi vô nghĩa</a:t>
            </a:r>
          </a:p>
          <a:p>
            <a:pPr lvl="1"/>
            <a:r>
              <a:rPr lang="en-US"/>
              <a:t>Gắn cờ các đoạn mã không quen thuộc</a:t>
            </a:r>
          </a:p>
          <a:p>
            <a:r>
              <a:rPr lang="en-US"/>
              <a:t>Tiếp tục…</a:t>
            </a:r>
          </a:p>
          <a:p>
            <a:pPr marL="0" indent="0">
              <a:buNone/>
            </a:pPr>
            <a:r>
              <a:rPr lang="en-US">
                <a:sym typeface="Wingdings" panose="05000000000000000000" pitchFamily="2" charset="2"/>
              </a:rPr>
              <a:t> Cuộc đua giữa tin tặc và phần mềm AV mà tin tặc th</a:t>
            </a:r>
            <a:r>
              <a:rPr lang="vi-VN">
                <a:sym typeface="Wingdings" panose="05000000000000000000" pitchFamily="2" charset="2"/>
              </a:rPr>
              <a:t>ư</a:t>
            </a:r>
            <a:r>
              <a:rPr lang="en-US">
                <a:sym typeface="Wingdings" panose="05000000000000000000" pitchFamily="2" charset="2"/>
              </a:rPr>
              <a:t>ờng b</a:t>
            </a:r>
            <a:r>
              <a:rPr lang="vi-VN">
                <a:sym typeface="Wingdings" panose="05000000000000000000" pitchFamily="2" charset="2"/>
              </a:rPr>
              <a:t>ư</a:t>
            </a:r>
            <a:r>
              <a:rPr lang="en-US">
                <a:sym typeface="Wingdings" panose="05000000000000000000" pitchFamily="2" charset="2"/>
              </a:rPr>
              <a:t>ớc đi tr</a:t>
            </a:r>
            <a:r>
              <a:rPr lang="vi-VN">
                <a:sym typeface="Wingdings" panose="05000000000000000000" pitchFamily="2" charset="2"/>
              </a:rPr>
              <a:t>ư</a:t>
            </a:r>
            <a:r>
              <a:rPr lang="en-US">
                <a:sym typeface="Wingdings" panose="05000000000000000000" pitchFamily="2" charset="2"/>
              </a:rPr>
              <a:t>ớc(Tại sao?)</a:t>
            </a:r>
            <a:endParaRPr lang="vi-VN"/>
          </a:p>
        </p:txBody>
      </p:sp>
      <p:sp>
        <p:nvSpPr>
          <p:cNvPr id="4" name="Slide Number Placeholder 3">
            <a:extLst>
              <a:ext uri="{FF2B5EF4-FFF2-40B4-BE49-F238E27FC236}">
                <a16:creationId xmlns:a16="http://schemas.microsoft.com/office/drawing/2014/main" id="{47D9BD86-4770-4E77-BB4F-406DDF5D1FDB}"/>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4011052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047F-BFA6-4FD6-893D-C146DF8D9C52}"/>
              </a:ext>
            </a:extLst>
          </p:cNvPr>
          <p:cNvSpPr>
            <a:spLocks noGrp="1"/>
          </p:cNvSpPr>
          <p:nvPr>
            <p:ph type="title"/>
          </p:nvPr>
        </p:nvSpPr>
        <p:spPr/>
        <p:txBody>
          <a:bodyPr/>
          <a:lstStyle/>
          <a:p>
            <a:r>
              <a:rPr lang="en-US"/>
              <a:t>Rootkit/Stealth Virus</a:t>
            </a:r>
            <a:endParaRPr lang="vi-VN"/>
          </a:p>
        </p:txBody>
      </p:sp>
      <p:sp>
        <p:nvSpPr>
          <p:cNvPr id="3" name="Content Placeholder 2">
            <a:extLst>
              <a:ext uri="{FF2B5EF4-FFF2-40B4-BE49-F238E27FC236}">
                <a16:creationId xmlns:a16="http://schemas.microsoft.com/office/drawing/2014/main" id="{B797037B-874C-4AB3-8981-0DA5581D164F}"/>
              </a:ext>
            </a:extLst>
          </p:cNvPr>
          <p:cNvSpPr>
            <a:spLocks noGrp="1"/>
          </p:cNvSpPr>
          <p:nvPr>
            <p:ph idx="1"/>
          </p:nvPr>
        </p:nvSpPr>
        <p:spPr/>
        <p:txBody>
          <a:bodyPr>
            <a:normAutofit lnSpcReduction="10000"/>
          </a:bodyPr>
          <a:lstStyle/>
          <a:p>
            <a:r>
              <a:rPr lang="en-US"/>
              <a:t>Có khả năng ẩn mình tr</a:t>
            </a:r>
            <a:r>
              <a:rPr lang="vi-VN"/>
              <a:t>ư</a:t>
            </a:r>
            <a:r>
              <a:rPr lang="en-US"/>
              <a:t>ớc các phần mềm phát hiện virus.</a:t>
            </a:r>
          </a:p>
          <a:p>
            <a:r>
              <a:rPr lang="en-US"/>
              <a:t>C</a:t>
            </a:r>
            <a:r>
              <a:rPr lang="vi-VN"/>
              <a:t>ơ</a:t>
            </a:r>
            <a:r>
              <a:rPr lang="en-US"/>
              <a:t> chế chung: sử dụng kỹ thuật hook để chặn các sự kiện và can thiệp vào quá trình xử lý sự kiện</a:t>
            </a:r>
          </a:p>
          <a:p>
            <a:r>
              <a:rPr lang="en-US"/>
              <a:t>User-level rootkit: hook vào hàm th</a:t>
            </a:r>
            <a:r>
              <a:rPr lang="vi-VN"/>
              <a:t>ư</a:t>
            </a:r>
            <a:r>
              <a:rPr lang="en-US"/>
              <a:t> viện</a:t>
            </a:r>
          </a:p>
          <a:p>
            <a:pPr lvl="1"/>
            <a:r>
              <a:rPr lang="en-US"/>
              <a:t>Dễ bị phát hiện</a:t>
            </a:r>
          </a:p>
          <a:p>
            <a:r>
              <a:rPr lang="en-US"/>
              <a:t>Kernel-level rootkit: hook vào các hàm thực thi lời gọi hệ thống, hàm xử lý ngắt, driver điều khiển thiết bị, firmware của thiết bị</a:t>
            </a:r>
          </a:p>
          <a:p>
            <a:pPr lvl="1"/>
            <a:r>
              <a:rPr lang="en-US"/>
              <a:t>Khó bị phát hiện</a:t>
            </a:r>
          </a:p>
          <a:p>
            <a:r>
              <a:rPr lang="en-US"/>
              <a:t>Virtualization-based rootkit: ẩn mình trong môi tr</a:t>
            </a:r>
            <a:r>
              <a:rPr lang="vi-VN"/>
              <a:t>ư</a:t>
            </a:r>
            <a:r>
              <a:rPr lang="en-US"/>
              <a:t>ờng ảo hóa </a:t>
            </a:r>
            <a:r>
              <a:rPr lang="en-US">
                <a:sym typeface="Wingdings" panose="05000000000000000000" pitchFamily="2" charset="2"/>
              </a:rPr>
              <a:t> gần nh</a:t>
            </a:r>
            <a:r>
              <a:rPr lang="vi-VN">
                <a:sym typeface="Wingdings" panose="05000000000000000000" pitchFamily="2" charset="2"/>
              </a:rPr>
              <a:t>ư</a:t>
            </a:r>
            <a:r>
              <a:rPr lang="en-US">
                <a:sym typeface="Wingdings" panose="05000000000000000000" pitchFamily="2" charset="2"/>
              </a:rPr>
              <a:t> không thể bị phát hiện</a:t>
            </a:r>
            <a:endParaRPr lang="vi-VN"/>
          </a:p>
        </p:txBody>
      </p:sp>
      <p:sp>
        <p:nvSpPr>
          <p:cNvPr id="4" name="Slide Number Placeholder 3">
            <a:extLst>
              <a:ext uri="{FF2B5EF4-FFF2-40B4-BE49-F238E27FC236}">
                <a16:creationId xmlns:a16="http://schemas.microsoft.com/office/drawing/2014/main" id="{DC4E5EB3-DB1B-4D98-9D37-08CC8A03FF5B}"/>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526000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4CBD-A059-42B3-8272-C91C6915D5E2}"/>
              </a:ext>
            </a:extLst>
          </p:cNvPr>
          <p:cNvSpPr>
            <a:spLocks noGrp="1"/>
          </p:cNvSpPr>
          <p:nvPr>
            <p:ph type="title"/>
          </p:nvPr>
        </p:nvSpPr>
        <p:spPr/>
        <p:txBody>
          <a:bodyPr/>
          <a:lstStyle/>
          <a:p>
            <a:r>
              <a:rPr lang="en-US"/>
              <a:t>Phát hiện và phòng chống rootkit</a:t>
            </a:r>
            <a:endParaRPr lang="vi-VN"/>
          </a:p>
        </p:txBody>
      </p:sp>
      <p:sp>
        <p:nvSpPr>
          <p:cNvPr id="3" name="Content Placeholder 2">
            <a:extLst>
              <a:ext uri="{FF2B5EF4-FFF2-40B4-BE49-F238E27FC236}">
                <a16:creationId xmlns:a16="http://schemas.microsoft.com/office/drawing/2014/main" id="{9EC5AE0B-DB3F-432F-B665-95E857A05487}"/>
              </a:ext>
            </a:extLst>
          </p:cNvPr>
          <p:cNvSpPr>
            <a:spLocks noGrp="1"/>
          </p:cNvSpPr>
          <p:nvPr>
            <p:ph idx="1"/>
          </p:nvPr>
        </p:nvSpPr>
        <p:spPr/>
        <p:txBody>
          <a:bodyPr/>
          <a:lstStyle/>
          <a:p>
            <a:r>
              <a:rPr lang="en-US"/>
              <a:t>Phát hiện dựa trên hành vi</a:t>
            </a:r>
          </a:p>
          <a:p>
            <a:pPr lvl="1"/>
            <a:r>
              <a:rPr lang="en-US"/>
              <a:t>Phát hiện các hành vi hook</a:t>
            </a:r>
          </a:p>
          <a:p>
            <a:pPr lvl="1"/>
            <a:r>
              <a:rPr lang="en-US"/>
              <a:t>Sự biến đổi của số l</a:t>
            </a:r>
            <a:r>
              <a:rPr lang="vi-VN"/>
              <a:t>ư</a:t>
            </a:r>
            <a:r>
              <a:rPr lang="en-US"/>
              <a:t>ợng, tần suất và thứ tự thực hiện các lời gọi hệ thống</a:t>
            </a:r>
          </a:p>
          <a:p>
            <a:r>
              <a:rPr lang="en-US"/>
              <a:t>Kiểm tra toàn vẹn tập tin hệ thống</a:t>
            </a:r>
          </a:p>
          <a:p>
            <a:r>
              <a:rPr lang="en-US"/>
              <a:t>Phát hiện dựa trên sự sai khác với hệ thống tham chiếu</a:t>
            </a:r>
            <a:endParaRPr lang="vi-VN"/>
          </a:p>
        </p:txBody>
      </p:sp>
      <p:sp>
        <p:nvSpPr>
          <p:cNvPr id="4" name="Slide Number Placeholder 3">
            <a:extLst>
              <a:ext uri="{FF2B5EF4-FFF2-40B4-BE49-F238E27FC236}">
                <a16:creationId xmlns:a16="http://schemas.microsoft.com/office/drawing/2014/main" id="{17999563-05BD-4FBB-80F2-2E1F2ACC00AD}"/>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87295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lstStyle/>
          <a:p>
            <a:pPr algn="l"/>
            <a:r>
              <a:rPr lang="en-GB" sz="3600"/>
              <a:t>1. Giới thiệu chung</a:t>
            </a:r>
          </a:p>
        </p:txBody>
      </p:sp>
      <p:sp>
        <p:nvSpPr>
          <p:cNvPr id="3" name="Subtitle 2"/>
          <p:cNvSpPr>
            <a:spLocks noGrp="1"/>
          </p:cNvSpPr>
          <p:nvPr>
            <p:ph type="subTitle" idx="1"/>
          </p:nvPr>
        </p:nvSpPr>
        <p:spPr/>
        <p:txBody>
          <a:bodyPr/>
          <a:lstStyle/>
          <a:p>
            <a:endParaRPr lang="en-GB">
              <a:solidFill>
                <a:srgbClr val="0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426347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9B88A-7BE4-2A8D-78E2-58C4563CAE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AF05EB-6E95-C47C-6DB0-68DE53EF8657}"/>
              </a:ext>
            </a:extLst>
          </p:cNvPr>
          <p:cNvSpPr>
            <a:spLocks noGrp="1"/>
          </p:cNvSpPr>
          <p:nvPr>
            <p:ph type="ctrTitle"/>
          </p:nvPr>
        </p:nvSpPr>
        <p:spPr>
          <a:xfrm>
            <a:off x="685800" y="1371600"/>
            <a:ext cx="8077200" cy="1927225"/>
          </a:xfrm>
        </p:spPr>
        <p:txBody>
          <a:bodyPr/>
          <a:lstStyle/>
          <a:p>
            <a:pPr algn="l"/>
            <a:r>
              <a:rPr lang="en-GB" sz="3600"/>
              <a:t>3. Sâu máy tính</a:t>
            </a:r>
          </a:p>
        </p:txBody>
      </p:sp>
      <p:sp>
        <p:nvSpPr>
          <p:cNvPr id="3" name="Subtitle 2">
            <a:extLst>
              <a:ext uri="{FF2B5EF4-FFF2-40B4-BE49-F238E27FC236}">
                <a16:creationId xmlns:a16="http://schemas.microsoft.com/office/drawing/2014/main" id="{5F873FF5-358D-1693-8701-B764D0B263BB}"/>
              </a:ext>
            </a:extLst>
          </p:cNvPr>
          <p:cNvSpPr>
            <a:spLocks noGrp="1"/>
          </p:cNvSpPr>
          <p:nvPr>
            <p:ph type="subTitle" idx="1"/>
          </p:nvPr>
        </p:nvSpPr>
        <p:spPr/>
        <p:txBody>
          <a:bodyPr/>
          <a:lstStyle/>
          <a:p>
            <a:endParaRPr lang="en-GB">
              <a:solidFill>
                <a:srgbClr val="000000"/>
              </a:solidFill>
            </a:endParaRPr>
          </a:p>
        </p:txBody>
      </p:sp>
      <p:sp>
        <p:nvSpPr>
          <p:cNvPr id="4" name="Slide Number Placeholder 3">
            <a:extLst>
              <a:ext uri="{FF2B5EF4-FFF2-40B4-BE49-F238E27FC236}">
                <a16:creationId xmlns:a16="http://schemas.microsoft.com/office/drawing/2014/main" id="{578D14A7-8F3D-2B47-C543-B0E17F12A038}"/>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647920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47BD-DFC0-700B-8B07-FA3D4812792A}"/>
              </a:ext>
            </a:extLst>
          </p:cNvPr>
          <p:cNvSpPr>
            <a:spLocks noGrp="1"/>
          </p:cNvSpPr>
          <p:nvPr>
            <p:ph type="title"/>
          </p:nvPr>
        </p:nvSpPr>
        <p:spPr/>
        <p:txBody>
          <a:bodyPr/>
          <a:lstStyle/>
          <a:p>
            <a:r>
              <a:rPr lang="en-GB"/>
              <a:t>Cách thức lây lan</a:t>
            </a:r>
          </a:p>
        </p:txBody>
      </p:sp>
      <p:sp>
        <p:nvSpPr>
          <p:cNvPr id="3" name="Content Placeholder 2">
            <a:extLst>
              <a:ext uri="{FF2B5EF4-FFF2-40B4-BE49-F238E27FC236}">
                <a16:creationId xmlns:a16="http://schemas.microsoft.com/office/drawing/2014/main" id="{BC7BB50B-9355-F34A-7D77-45B67CCCCFBA}"/>
              </a:ext>
            </a:extLst>
          </p:cNvPr>
          <p:cNvSpPr>
            <a:spLocks noGrp="1"/>
          </p:cNvSpPr>
          <p:nvPr>
            <p:ph idx="1"/>
          </p:nvPr>
        </p:nvSpPr>
        <p:spPr/>
        <p:txBody>
          <a:bodyPr/>
          <a:lstStyle/>
          <a:p>
            <a:r>
              <a:rPr lang="en-GB"/>
              <a:t>Không cần hành động kích hoạt của người dùng</a:t>
            </a:r>
          </a:p>
          <a:p>
            <a:pPr lvl="1"/>
            <a:r>
              <a:rPr lang="en-GB"/>
              <a:t>Khai thác lỗ hổng phần mềm</a:t>
            </a:r>
          </a:p>
          <a:p>
            <a:r>
              <a:rPr lang="en-GB"/>
              <a:t>Tìm kiếm nạn nhân mới:</a:t>
            </a:r>
          </a:p>
          <a:p>
            <a:pPr lvl="1"/>
            <a:r>
              <a:rPr lang="en-GB"/>
              <a:t>Quét mạng theo địa chỉ IP</a:t>
            </a:r>
          </a:p>
          <a:p>
            <a:pPr lvl="1"/>
            <a:r>
              <a:rPr lang="en-GB"/>
              <a:t>Chọn địa chỉ IP ngẫu nhiên</a:t>
            </a:r>
          </a:p>
          <a:p>
            <a:pPr lvl="1"/>
            <a:r>
              <a:rPr lang="en-GB"/>
              <a:t>Sử dụng danh sách sẵn có</a:t>
            </a:r>
          </a:p>
          <a:p>
            <a:pPr lvl="1"/>
            <a:r>
              <a:rPr lang="en-GB"/>
              <a:t>Truy vấn tới các máy chủ bên thứ 3</a:t>
            </a:r>
          </a:p>
          <a:p>
            <a:pPr lvl="1"/>
            <a:r>
              <a:rPr lang="en-GB"/>
              <a:t>…</a:t>
            </a:r>
          </a:p>
          <a:p>
            <a:r>
              <a:rPr lang="en-GB"/>
              <a:t>Tấn công và lây nhiễm:</a:t>
            </a:r>
          </a:p>
          <a:p>
            <a:pPr lvl="1"/>
            <a:r>
              <a:rPr lang="en-GB"/>
              <a:t>Quét phát hiện lỗ hổng tương tự trên hệ thống nạn nhân mới</a:t>
            </a:r>
          </a:p>
          <a:p>
            <a:pPr lvl="1"/>
            <a:r>
              <a:rPr lang="en-GB"/>
              <a:t>Có thể kết hợp với cách thức lây nhiễm của virus</a:t>
            </a:r>
          </a:p>
        </p:txBody>
      </p:sp>
      <p:sp>
        <p:nvSpPr>
          <p:cNvPr id="4" name="Slide Number Placeholder 3">
            <a:extLst>
              <a:ext uri="{FF2B5EF4-FFF2-40B4-BE49-F238E27FC236}">
                <a16:creationId xmlns:a16="http://schemas.microsoft.com/office/drawing/2014/main" id="{1978B212-05FC-464D-6645-F61277760588}"/>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01774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6BC3-F2A2-5372-992E-9A038DAF8FAC}"/>
              </a:ext>
            </a:extLst>
          </p:cNvPr>
          <p:cNvSpPr>
            <a:spLocks noGrp="1"/>
          </p:cNvSpPr>
          <p:nvPr>
            <p:ph type="title"/>
          </p:nvPr>
        </p:nvSpPr>
        <p:spPr/>
        <p:txBody>
          <a:bodyPr/>
          <a:lstStyle/>
          <a:p>
            <a:r>
              <a:rPr lang="en-GB"/>
              <a:t>Mô hình lây lan của sâu máy tính</a:t>
            </a:r>
          </a:p>
        </p:txBody>
      </p:sp>
      <p:sp>
        <p:nvSpPr>
          <p:cNvPr id="3" name="Content Placeholder 2">
            <a:extLst>
              <a:ext uri="{FF2B5EF4-FFF2-40B4-BE49-F238E27FC236}">
                <a16:creationId xmlns:a16="http://schemas.microsoft.com/office/drawing/2014/main" id="{174AEDD1-32B5-3F0D-4A02-EB42624C33A8}"/>
              </a:ext>
            </a:extLst>
          </p:cNvPr>
          <p:cNvSpPr>
            <a:spLocks noGrp="1"/>
          </p:cNvSpPr>
          <p:nvPr>
            <p:ph idx="1"/>
          </p:nvPr>
        </p:nvSpPr>
        <p:spPr/>
        <p:txBody>
          <a:bodyPr>
            <a:normAutofit/>
          </a:bodyPr>
          <a:lstStyle/>
          <a:p>
            <a:r>
              <a:rPr lang="en-GB" sz="2400"/>
              <a:t>Tương tự cách thức lây lan của virus sinh học</a:t>
            </a:r>
          </a:p>
          <a:p>
            <a:pPr lvl="1"/>
            <a:r>
              <a:rPr lang="en-GB" sz="2000"/>
              <a:t>Tốc độ lây lan rất nhanh</a:t>
            </a:r>
          </a:p>
          <a:p>
            <a:pPr lvl="1"/>
            <a:r>
              <a:rPr lang="en-GB" sz="2000"/>
              <a:t>Virus máy tính có tốc độ lây lan chậm hơn rất nhiều</a:t>
            </a:r>
          </a:p>
          <a:p>
            <a:r>
              <a:rPr lang="en-GB" sz="2400"/>
              <a:t>Các yếu tố ảnh hưởng tới tốc độ lây lan:</a:t>
            </a:r>
          </a:p>
          <a:p>
            <a:pPr lvl="1"/>
            <a:r>
              <a:rPr lang="en-GB" sz="2000"/>
              <a:t>Kích thước của mạng</a:t>
            </a:r>
          </a:p>
          <a:p>
            <a:pPr lvl="1"/>
            <a:r>
              <a:rPr lang="en-GB" sz="2000"/>
              <a:t>Tỉ lệ nút mạng có lỗ hổng</a:t>
            </a:r>
          </a:p>
          <a:p>
            <a:pPr lvl="1"/>
            <a:r>
              <a:rPr lang="en-GB" sz="2000"/>
              <a:t>Số lượng nút bị nhiễm</a:t>
            </a:r>
          </a:p>
          <a:p>
            <a:pPr lvl="1"/>
            <a:r>
              <a:rPr lang="en-GB" sz="2000"/>
              <a:t>Tốc độ quét nạn nhân mới</a:t>
            </a:r>
          </a:p>
          <a:p>
            <a:pPr lvl="1"/>
            <a:r>
              <a:rPr lang="en-GB" sz="2000"/>
              <a:t>Tần suất giao tiếp với máy chủ</a:t>
            </a:r>
          </a:p>
        </p:txBody>
      </p:sp>
      <p:sp>
        <p:nvSpPr>
          <p:cNvPr id="4" name="Slide Number Placeholder 3">
            <a:extLst>
              <a:ext uri="{FF2B5EF4-FFF2-40B4-BE49-F238E27FC236}">
                <a16:creationId xmlns:a16="http://schemas.microsoft.com/office/drawing/2014/main" id="{2969AEC5-D995-151E-1982-6DDF801F2701}"/>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5" name="Google Shape;298;p46">
            <a:extLst>
              <a:ext uri="{FF2B5EF4-FFF2-40B4-BE49-F238E27FC236}">
                <a16:creationId xmlns:a16="http://schemas.microsoft.com/office/drawing/2014/main" id="{EE33A00D-75DA-F698-F40A-D52BFB1884C4}"/>
              </a:ext>
            </a:extLst>
          </p:cNvPr>
          <p:cNvSpPr/>
          <p:nvPr/>
        </p:nvSpPr>
        <p:spPr>
          <a:xfrm>
            <a:off x="2604150" y="4281669"/>
            <a:ext cx="3411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9;p46">
            <a:extLst>
              <a:ext uri="{FF2B5EF4-FFF2-40B4-BE49-F238E27FC236}">
                <a16:creationId xmlns:a16="http://schemas.microsoft.com/office/drawing/2014/main" id="{2E05F0A3-1C4C-EDFE-7338-264D02FFC7AF}"/>
              </a:ext>
            </a:extLst>
          </p:cNvPr>
          <p:cNvSpPr/>
          <p:nvPr/>
        </p:nvSpPr>
        <p:spPr>
          <a:xfrm>
            <a:off x="1384950" y="4887294"/>
            <a:ext cx="3411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0;p46">
            <a:extLst>
              <a:ext uri="{FF2B5EF4-FFF2-40B4-BE49-F238E27FC236}">
                <a16:creationId xmlns:a16="http://schemas.microsoft.com/office/drawing/2014/main" id="{20E796AA-5178-D12F-B238-C8DF8108CCD1}"/>
              </a:ext>
            </a:extLst>
          </p:cNvPr>
          <p:cNvSpPr/>
          <p:nvPr/>
        </p:nvSpPr>
        <p:spPr>
          <a:xfrm>
            <a:off x="3823350" y="4887294"/>
            <a:ext cx="3411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301;p46">
            <a:extLst>
              <a:ext uri="{FF2B5EF4-FFF2-40B4-BE49-F238E27FC236}">
                <a16:creationId xmlns:a16="http://schemas.microsoft.com/office/drawing/2014/main" id="{B11A9F0D-2077-5A62-6BF0-2E5E2280CA69}"/>
              </a:ext>
            </a:extLst>
          </p:cNvPr>
          <p:cNvCxnSpPr>
            <a:stCxn id="5" idx="2"/>
            <a:endCxn id="6" idx="0"/>
          </p:cNvCxnSpPr>
          <p:nvPr/>
        </p:nvCxnSpPr>
        <p:spPr>
          <a:xfrm flipH="1">
            <a:off x="1555500" y="4622769"/>
            <a:ext cx="1219200" cy="264600"/>
          </a:xfrm>
          <a:prstGeom prst="straightConnector1">
            <a:avLst/>
          </a:prstGeom>
          <a:noFill/>
          <a:ln w="9525" cap="flat" cmpd="sng">
            <a:solidFill>
              <a:schemeClr val="dk2"/>
            </a:solidFill>
            <a:prstDash val="solid"/>
            <a:round/>
            <a:headEnd type="none" w="med" len="med"/>
            <a:tailEnd type="none" w="med" len="med"/>
          </a:ln>
        </p:spPr>
      </p:cxnSp>
      <p:cxnSp>
        <p:nvCxnSpPr>
          <p:cNvPr id="9" name="Google Shape;302;p46">
            <a:extLst>
              <a:ext uri="{FF2B5EF4-FFF2-40B4-BE49-F238E27FC236}">
                <a16:creationId xmlns:a16="http://schemas.microsoft.com/office/drawing/2014/main" id="{4B5C22BA-FABC-4DBC-296E-66E5378AA4F0}"/>
              </a:ext>
            </a:extLst>
          </p:cNvPr>
          <p:cNvCxnSpPr>
            <a:stCxn id="5" idx="2"/>
            <a:endCxn id="7" idx="0"/>
          </p:cNvCxnSpPr>
          <p:nvPr/>
        </p:nvCxnSpPr>
        <p:spPr>
          <a:xfrm>
            <a:off x="2774700" y="4622769"/>
            <a:ext cx="1219200" cy="264600"/>
          </a:xfrm>
          <a:prstGeom prst="straightConnector1">
            <a:avLst/>
          </a:prstGeom>
          <a:noFill/>
          <a:ln w="9525" cap="flat" cmpd="sng">
            <a:solidFill>
              <a:schemeClr val="dk2"/>
            </a:solidFill>
            <a:prstDash val="solid"/>
            <a:round/>
            <a:headEnd type="none" w="med" len="med"/>
            <a:tailEnd type="none" w="med" len="med"/>
          </a:ln>
        </p:spPr>
      </p:cxnSp>
      <p:sp>
        <p:nvSpPr>
          <p:cNvPr id="10" name="Google Shape;303;p46">
            <a:extLst>
              <a:ext uri="{FF2B5EF4-FFF2-40B4-BE49-F238E27FC236}">
                <a16:creationId xmlns:a16="http://schemas.microsoft.com/office/drawing/2014/main" id="{A7B02640-EA1B-0F34-3372-B61A6FA428B7}"/>
              </a:ext>
            </a:extLst>
          </p:cNvPr>
          <p:cNvSpPr/>
          <p:nvPr/>
        </p:nvSpPr>
        <p:spPr>
          <a:xfrm>
            <a:off x="775350" y="5380669"/>
            <a:ext cx="3411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4;p46">
            <a:extLst>
              <a:ext uri="{FF2B5EF4-FFF2-40B4-BE49-F238E27FC236}">
                <a16:creationId xmlns:a16="http://schemas.microsoft.com/office/drawing/2014/main" id="{7AF25650-21BF-5A19-36DE-4DB2FF09F880}"/>
              </a:ext>
            </a:extLst>
          </p:cNvPr>
          <p:cNvSpPr/>
          <p:nvPr/>
        </p:nvSpPr>
        <p:spPr>
          <a:xfrm>
            <a:off x="1994550" y="5380669"/>
            <a:ext cx="3411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305;p46">
            <a:extLst>
              <a:ext uri="{FF2B5EF4-FFF2-40B4-BE49-F238E27FC236}">
                <a16:creationId xmlns:a16="http://schemas.microsoft.com/office/drawing/2014/main" id="{F55FDF2C-D45E-7BE7-4EBC-24F170750B83}"/>
              </a:ext>
            </a:extLst>
          </p:cNvPr>
          <p:cNvCxnSpPr>
            <a:stCxn id="6" idx="2"/>
            <a:endCxn id="10" idx="0"/>
          </p:cNvCxnSpPr>
          <p:nvPr/>
        </p:nvCxnSpPr>
        <p:spPr>
          <a:xfrm flipH="1">
            <a:off x="945900" y="5228394"/>
            <a:ext cx="609600" cy="152400"/>
          </a:xfrm>
          <a:prstGeom prst="straightConnector1">
            <a:avLst/>
          </a:prstGeom>
          <a:noFill/>
          <a:ln w="9525" cap="flat" cmpd="sng">
            <a:solidFill>
              <a:schemeClr val="dk2"/>
            </a:solidFill>
            <a:prstDash val="solid"/>
            <a:round/>
            <a:headEnd type="none" w="med" len="med"/>
            <a:tailEnd type="none" w="med" len="med"/>
          </a:ln>
        </p:spPr>
      </p:cxnSp>
      <p:cxnSp>
        <p:nvCxnSpPr>
          <p:cNvPr id="13" name="Google Shape;306;p46">
            <a:extLst>
              <a:ext uri="{FF2B5EF4-FFF2-40B4-BE49-F238E27FC236}">
                <a16:creationId xmlns:a16="http://schemas.microsoft.com/office/drawing/2014/main" id="{E3417257-BBAB-FE42-36FA-AE1EFDC41B37}"/>
              </a:ext>
            </a:extLst>
          </p:cNvPr>
          <p:cNvCxnSpPr>
            <a:stCxn id="6" idx="2"/>
            <a:endCxn id="11" idx="0"/>
          </p:cNvCxnSpPr>
          <p:nvPr/>
        </p:nvCxnSpPr>
        <p:spPr>
          <a:xfrm>
            <a:off x="1555500" y="5228394"/>
            <a:ext cx="609600" cy="152400"/>
          </a:xfrm>
          <a:prstGeom prst="straightConnector1">
            <a:avLst/>
          </a:prstGeom>
          <a:noFill/>
          <a:ln w="9525" cap="flat" cmpd="sng">
            <a:solidFill>
              <a:schemeClr val="dk2"/>
            </a:solidFill>
            <a:prstDash val="solid"/>
            <a:round/>
            <a:headEnd type="none" w="med" len="med"/>
            <a:tailEnd type="none" w="med" len="med"/>
          </a:ln>
        </p:spPr>
      </p:cxnSp>
      <p:sp>
        <p:nvSpPr>
          <p:cNvPr id="14" name="Google Shape;307;p46">
            <a:extLst>
              <a:ext uri="{FF2B5EF4-FFF2-40B4-BE49-F238E27FC236}">
                <a16:creationId xmlns:a16="http://schemas.microsoft.com/office/drawing/2014/main" id="{28518DFD-50F5-B4F9-9BBE-4757CFF8B4EF}"/>
              </a:ext>
            </a:extLst>
          </p:cNvPr>
          <p:cNvSpPr/>
          <p:nvPr/>
        </p:nvSpPr>
        <p:spPr>
          <a:xfrm>
            <a:off x="3213750" y="5380869"/>
            <a:ext cx="3411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8;p46">
            <a:extLst>
              <a:ext uri="{FF2B5EF4-FFF2-40B4-BE49-F238E27FC236}">
                <a16:creationId xmlns:a16="http://schemas.microsoft.com/office/drawing/2014/main" id="{0B1AC579-E996-0593-7E7B-7397AC5C7472}"/>
              </a:ext>
            </a:extLst>
          </p:cNvPr>
          <p:cNvSpPr/>
          <p:nvPr/>
        </p:nvSpPr>
        <p:spPr>
          <a:xfrm>
            <a:off x="4432950" y="5380869"/>
            <a:ext cx="3411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309;p46">
            <a:extLst>
              <a:ext uri="{FF2B5EF4-FFF2-40B4-BE49-F238E27FC236}">
                <a16:creationId xmlns:a16="http://schemas.microsoft.com/office/drawing/2014/main" id="{15FAAB17-07CB-CDE2-ED35-07291B399B4F}"/>
              </a:ext>
            </a:extLst>
          </p:cNvPr>
          <p:cNvCxnSpPr>
            <a:stCxn id="7" idx="2"/>
            <a:endCxn id="14" idx="0"/>
          </p:cNvCxnSpPr>
          <p:nvPr/>
        </p:nvCxnSpPr>
        <p:spPr>
          <a:xfrm flipH="1">
            <a:off x="3384300" y="5228394"/>
            <a:ext cx="609600" cy="15240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310;p46">
            <a:extLst>
              <a:ext uri="{FF2B5EF4-FFF2-40B4-BE49-F238E27FC236}">
                <a16:creationId xmlns:a16="http://schemas.microsoft.com/office/drawing/2014/main" id="{4701A371-99E5-5C48-37E5-BAB2275B0235}"/>
              </a:ext>
            </a:extLst>
          </p:cNvPr>
          <p:cNvCxnSpPr>
            <a:stCxn id="7" idx="2"/>
            <a:endCxn id="15" idx="0"/>
          </p:cNvCxnSpPr>
          <p:nvPr/>
        </p:nvCxnSpPr>
        <p:spPr>
          <a:xfrm>
            <a:off x="3993900" y="5228394"/>
            <a:ext cx="609600" cy="152400"/>
          </a:xfrm>
          <a:prstGeom prst="straightConnector1">
            <a:avLst/>
          </a:prstGeom>
          <a:noFill/>
          <a:ln w="9525" cap="flat" cmpd="sng">
            <a:solidFill>
              <a:schemeClr val="dk2"/>
            </a:solidFill>
            <a:prstDash val="solid"/>
            <a:round/>
            <a:headEnd type="none" w="med" len="med"/>
            <a:tailEnd type="none" w="med" len="med"/>
          </a:ln>
        </p:spPr>
      </p:cxnSp>
      <p:sp>
        <p:nvSpPr>
          <p:cNvPr id="18" name="Google Shape;311;p46">
            <a:extLst>
              <a:ext uri="{FF2B5EF4-FFF2-40B4-BE49-F238E27FC236}">
                <a16:creationId xmlns:a16="http://schemas.microsoft.com/office/drawing/2014/main" id="{87F97F37-C104-9100-70FE-6EC3AF268914}"/>
              </a:ext>
            </a:extLst>
          </p:cNvPr>
          <p:cNvSpPr/>
          <p:nvPr/>
        </p:nvSpPr>
        <p:spPr>
          <a:xfrm>
            <a:off x="470550" y="5862669"/>
            <a:ext cx="3411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312;p46">
            <a:extLst>
              <a:ext uri="{FF2B5EF4-FFF2-40B4-BE49-F238E27FC236}">
                <a16:creationId xmlns:a16="http://schemas.microsoft.com/office/drawing/2014/main" id="{3914EB40-8C69-4690-2BFC-588B6412828A}"/>
              </a:ext>
            </a:extLst>
          </p:cNvPr>
          <p:cNvCxnSpPr>
            <a:stCxn id="10" idx="2"/>
            <a:endCxn id="18" idx="0"/>
          </p:cNvCxnSpPr>
          <p:nvPr/>
        </p:nvCxnSpPr>
        <p:spPr>
          <a:xfrm flipH="1">
            <a:off x="641100" y="5721769"/>
            <a:ext cx="304800" cy="141000"/>
          </a:xfrm>
          <a:prstGeom prst="straightConnector1">
            <a:avLst/>
          </a:prstGeom>
          <a:noFill/>
          <a:ln w="9525" cap="flat" cmpd="sng">
            <a:solidFill>
              <a:schemeClr val="dk2"/>
            </a:solidFill>
            <a:prstDash val="solid"/>
            <a:round/>
            <a:headEnd type="none" w="med" len="med"/>
            <a:tailEnd type="none" w="med" len="med"/>
          </a:ln>
        </p:spPr>
      </p:cxnSp>
      <p:sp>
        <p:nvSpPr>
          <p:cNvPr id="20" name="Google Shape;313;p46">
            <a:extLst>
              <a:ext uri="{FF2B5EF4-FFF2-40B4-BE49-F238E27FC236}">
                <a16:creationId xmlns:a16="http://schemas.microsoft.com/office/drawing/2014/main" id="{8658E983-D4BB-DE2E-2589-0A4B34CC4771}"/>
              </a:ext>
            </a:extLst>
          </p:cNvPr>
          <p:cNvSpPr/>
          <p:nvPr/>
        </p:nvSpPr>
        <p:spPr>
          <a:xfrm>
            <a:off x="1080150" y="5862669"/>
            <a:ext cx="3411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314;p46">
            <a:extLst>
              <a:ext uri="{FF2B5EF4-FFF2-40B4-BE49-F238E27FC236}">
                <a16:creationId xmlns:a16="http://schemas.microsoft.com/office/drawing/2014/main" id="{6B38F638-A496-25ED-0D9E-FFEEDEE46F9E}"/>
              </a:ext>
            </a:extLst>
          </p:cNvPr>
          <p:cNvCxnSpPr>
            <a:stCxn id="10" idx="2"/>
            <a:endCxn id="20" idx="0"/>
          </p:cNvCxnSpPr>
          <p:nvPr/>
        </p:nvCxnSpPr>
        <p:spPr>
          <a:xfrm>
            <a:off x="945900" y="5721769"/>
            <a:ext cx="304800" cy="141000"/>
          </a:xfrm>
          <a:prstGeom prst="straightConnector1">
            <a:avLst/>
          </a:prstGeom>
          <a:noFill/>
          <a:ln w="9525" cap="flat" cmpd="sng">
            <a:solidFill>
              <a:schemeClr val="dk2"/>
            </a:solidFill>
            <a:prstDash val="solid"/>
            <a:round/>
            <a:headEnd type="none" w="med" len="med"/>
            <a:tailEnd type="none" w="med" len="med"/>
          </a:ln>
        </p:spPr>
      </p:cxnSp>
      <p:sp>
        <p:nvSpPr>
          <p:cNvPr id="22" name="Google Shape;315;p46">
            <a:extLst>
              <a:ext uri="{FF2B5EF4-FFF2-40B4-BE49-F238E27FC236}">
                <a16:creationId xmlns:a16="http://schemas.microsoft.com/office/drawing/2014/main" id="{CD6EA1D8-3A79-8C3D-8ECF-38489FE41FB1}"/>
              </a:ext>
            </a:extLst>
          </p:cNvPr>
          <p:cNvSpPr/>
          <p:nvPr/>
        </p:nvSpPr>
        <p:spPr>
          <a:xfrm>
            <a:off x="1689750" y="5862819"/>
            <a:ext cx="3411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316;p46">
            <a:extLst>
              <a:ext uri="{FF2B5EF4-FFF2-40B4-BE49-F238E27FC236}">
                <a16:creationId xmlns:a16="http://schemas.microsoft.com/office/drawing/2014/main" id="{BD623C00-C07A-E0A0-E219-2756797F919F}"/>
              </a:ext>
            </a:extLst>
          </p:cNvPr>
          <p:cNvCxnSpPr>
            <a:stCxn id="11" idx="2"/>
            <a:endCxn id="22" idx="0"/>
          </p:cNvCxnSpPr>
          <p:nvPr/>
        </p:nvCxnSpPr>
        <p:spPr>
          <a:xfrm flipH="1">
            <a:off x="1860300" y="5721769"/>
            <a:ext cx="304800" cy="141000"/>
          </a:xfrm>
          <a:prstGeom prst="straightConnector1">
            <a:avLst/>
          </a:prstGeom>
          <a:noFill/>
          <a:ln w="9525" cap="flat" cmpd="sng">
            <a:solidFill>
              <a:schemeClr val="dk2"/>
            </a:solidFill>
            <a:prstDash val="solid"/>
            <a:round/>
            <a:headEnd type="none" w="med" len="med"/>
            <a:tailEnd type="none" w="med" len="med"/>
          </a:ln>
        </p:spPr>
      </p:cxnSp>
      <p:sp>
        <p:nvSpPr>
          <p:cNvPr id="24" name="Google Shape;317;p46">
            <a:extLst>
              <a:ext uri="{FF2B5EF4-FFF2-40B4-BE49-F238E27FC236}">
                <a16:creationId xmlns:a16="http://schemas.microsoft.com/office/drawing/2014/main" id="{C1C66027-106D-E64C-FD9F-94F9C3BD285F}"/>
              </a:ext>
            </a:extLst>
          </p:cNvPr>
          <p:cNvSpPr/>
          <p:nvPr/>
        </p:nvSpPr>
        <p:spPr>
          <a:xfrm>
            <a:off x="2299350" y="5862819"/>
            <a:ext cx="3411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318;p46">
            <a:extLst>
              <a:ext uri="{FF2B5EF4-FFF2-40B4-BE49-F238E27FC236}">
                <a16:creationId xmlns:a16="http://schemas.microsoft.com/office/drawing/2014/main" id="{D53E969A-4140-877B-15E9-5CE8676575F5}"/>
              </a:ext>
            </a:extLst>
          </p:cNvPr>
          <p:cNvCxnSpPr>
            <a:stCxn id="11" idx="2"/>
            <a:endCxn id="24" idx="0"/>
          </p:cNvCxnSpPr>
          <p:nvPr/>
        </p:nvCxnSpPr>
        <p:spPr>
          <a:xfrm>
            <a:off x="2165100" y="5721769"/>
            <a:ext cx="304800" cy="141000"/>
          </a:xfrm>
          <a:prstGeom prst="straightConnector1">
            <a:avLst/>
          </a:prstGeom>
          <a:noFill/>
          <a:ln w="9525" cap="flat" cmpd="sng">
            <a:solidFill>
              <a:schemeClr val="dk2"/>
            </a:solidFill>
            <a:prstDash val="solid"/>
            <a:round/>
            <a:headEnd type="none" w="med" len="med"/>
            <a:tailEnd type="none" w="med" len="med"/>
          </a:ln>
        </p:spPr>
      </p:cxnSp>
      <p:sp>
        <p:nvSpPr>
          <p:cNvPr id="26" name="Google Shape;319;p46">
            <a:extLst>
              <a:ext uri="{FF2B5EF4-FFF2-40B4-BE49-F238E27FC236}">
                <a16:creationId xmlns:a16="http://schemas.microsoft.com/office/drawing/2014/main" id="{B17BB175-3206-00D0-DEB7-E6419C9A4FA3}"/>
              </a:ext>
            </a:extLst>
          </p:cNvPr>
          <p:cNvSpPr/>
          <p:nvPr/>
        </p:nvSpPr>
        <p:spPr>
          <a:xfrm>
            <a:off x="2906275" y="5862819"/>
            <a:ext cx="3411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320;p46">
            <a:extLst>
              <a:ext uri="{FF2B5EF4-FFF2-40B4-BE49-F238E27FC236}">
                <a16:creationId xmlns:a16="http://schemas.microsoft.com/office/drawing/2014/main" id="{55D7FD20-9A50-DB68-39D6-398A6EDA7553}"/>
              </a:ext>
            </a:extLst>
          </p:cNvPr>
          <p:cNvCxnSpPr>
            <a:stCxn id="14" idx="2"/>
            <a:endCxn id="26" idx="0"/>
          </p:cNvCxnSpPr>
          <p:nvPr/>
        </p:nvCxnSpPr>
        <p:spPr>
          <a:xfrm flipH="1">
            <a:off x="3076800" y="5721969"/>
            <a:ext cx="307500" cy="141000"/>
          </a:xfrm>
          <a:prstGeom prst="straightConnector1">
            <a:avLst/>
          </a:prstGeom>
          <a:noFill/>
          <a:ln w="9525" cap="flat" cmpd="sng">
            <a:solidFill>
              <a:schemeClr val="dk2"/>
            </a:solidFill>
            <a:prstDash val="solid"/>
            <a:round/>
            <a:headEnd type="none" w="med" len="med"/>
            <a:tailEnd type="none" w="med" len="med"/>
          </a:ln>
        </p:spPr>
      </p:cxnSp>
      <p:sp>
        <p:nvSpPr>
          <p:cNvPr id="28" name="Google Shape;321;p46">
            <a:extLst>
              <a:ext uri="{FF2B5EF4-FFF2-40B4-BE49-F238E27FC236}">
                <a16:creationId xmlns:a16="http://schemas.microsoft.com/office/drawing/2014/main" id="{599EFFCC-932B-1634-3A59-071B09E17921}"/>
              </a:ext>
            </a:extLst>
          </p:cNvPr>
          <p:cNvSpPr/>
          <p:nvPr/>
        </p:nvSpPr>
        <p:spPr>
          <a:xfrm>
            <a:off x="3515875" y="5862819"/>
            <a:ext cx="3411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322;p46">
            <a:extLst>
              <a:ext uri="{FF2B5EF4-FFF2-40B4-BE49-F238E27FC236}">
                <a16:creationId xmlns:a16="http://schemas.microsoft.com/office/drawing/2014/main" id="{24DC3F1D-3E49-5EE4-6FEB-95FF54116B6B}"/>
              </a:ext>
            </a:extLst>
          </p:cNvPr>
          <p:cNvCxnSpPr>
            <a:stCxn id="14" idx="2"/>
            <a:endCxn id="28" idx="0"/>
          </p:cNvCxnSpPr>
          <p:nvPr/>
        </p:nvCxnSpPr>
        <p:spPr>
          <a:xfrm>
            <a:off x="3384300" y="5721969"/>
            <a:ext cx="302100" cy="141000"/>
          </a:xfrm>
          <a:prstGeom prst="straightConnector1">
            <a:avLst/>
          </a:prstGeom>
          <a:noFill/>
          <a:ln w="9525" cap="flat" cmpd="sng">
            <a:solidFill>
              <a:schemeClr val="dk2"/>
            </a:solidFill>
            <a:prstDash val="solid"/>
            <a:round/>
            <a:headEnd type="none" w="med" len="med"/>
            <a:tailEnd type="none" w="med" len="med"/>
          </a:ln>
        </p:spPr>
      </p:cxnSp>
      <p:sp>
        <p:nvSpPr>
          <p:cNvPr id="30" name="Google Shape;323;p46">
            <a:extLst>
              <a:ext uri="{FF2B5EF4-FFF2-40B4-BE49-F238E27FC236}">
                <a16:creationId xmlns:a16="http://schemas.microsoft.com/office/drawing/2014/main" id="{AE99FEE2-1ED7-DA5A-45D8-5238F6EB8E4E}"/>
              </a:ext>
            </a:extLst>
          </p:cNvPr>
          <p:cNvSpPr/>
          <p:nvPr/>
        </p:nvSpPr>
        <p:spPr>
          <a:xfrm>
            <a:off x="4125475" y="5862969"/>
            <a:ext cx="3411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324;p46">
            <a:extLst>
              <a:ext uri="{FF2B5EF4-FFF2-40B4-BE49-F238E27FC236}">
                <a16:creationId xmlns:a16="http://schemas.microsoft.com/office/drawing/2014/main" id="{6E8D063A-E34A-55C7-3C30-E6FD06B7A143}"/>
              </a:ext>
            </a:extLst>
          </p:cNvPr>
          <p:cNvCxnSpPr>
            <a:stCxn id="15" idx="2"/>
            <a:endCxn id="30" idx="0"/>
          </p:cNvCxnSpPr>
          <p:nvPr/>
        </p:nvCxnSpPr>
        <p:spPr>
          <a:xfrm flipH="1">
            <a:off x="4296000" y="5721969"/>
            <a:ext cx="307500" cy="141000"/>
          </a:xfrm>
          <a:prstGeom prst="straightConnector1">
            <a:avLst/>
          </a:prstGeom>
          <a:noFill/>
          <a:ln w="9525" cap="flat" cmpd="sng">
            <a:solidFill>
              <a:schemeClr val="dk2"/>
            </a:solidFill>
            <a:prstDash val="solid"/>
            <a:round/>
            <a:headEnd type="none" w="med" len="med"/>
            <a:tailEnd type="none" w="med" len="med"/>
          </a:ln>
        </p:spPr>
      </p:cxnSp>
      <p:sp>
        <p:nvSpPr>
          <p:cNvPr id="32" name="Google Shape;325;p46">
            <a:extLst>
              <a:ext uri="{FF2B5EF4-FFF2-40B4-BE49-F238E27FC236}">
                <a16:creationId xmlns:a16="http://schemas.microsoft.com/office/drawing/2014/main" id="{5A7EDF32-0980-C220-B67E-F8468E0A7137}"/>
              </a:ext>
            </a:extLst>
          </p:cNvPr>
          <p:cNvSpPr/>
          <p:nvPr/>
        </p:nvSpPr>
        <p:spPr>
          <a:xfrm>
            <a:off x="4735075" y="5862969"/>
            <a:ext cx="3411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 name="Google Shape;326;p46">
            <a:extLst>
              <a:ext uri="{FF2B5EF4-FFF2-40B4-BE49-F238E27FC236}">
                <a16:creationId xmlns:a16="http://schemas.microsoft.com/office/drawing/2014/main" id="{BC7EA152-8E81-DAB8-0BDE-2FBE229B21A4}"/>
              </a:ext>
            </a:extLst>
          </p:cNvPr>
          <p:cNvCxnSpPr>
            <a:stCxn id="15" idx="2"/>
            <a:endCxn id="32" idx="0"/>
          </p:cNvCxnSpPr>
          <p:nvPr/>
        </p:nvCxnSpPr>
        <p:spPr>
          <a:xfrm>
            <a:off x="4603500" y="5721969"/>
            <a:ext cx="302100" cy="141000"/>
          </a:xfrm>
          <a:prstGeom prst="straightConnector1">
            <a:avLst/>
          </a:prstGeom>
          <a:noFill/>
          <a:ln w="9525" cap="flat" cmpd="sng">
            <a:solidFill>
              <a:schemeClr val="dk2"/>
            </a:solidFill>
            <a:prstDash val="solid"/>
            <a:round/>
            <a:headEnd type="none" w="med" len="med"/>
            <a:tailEnd type="none" w="med" len="med"/>
          </a:ln>
        </p:spPr>
      </p:cxnSp>
      <p:pic>
        <p:nvPicPr>
          <p:cNvPr id="34" name="Google Shape;342;p48">
            <a:extLst>
              <a:ext uri="{FF2B5EF4-FFF2-40B4-BE49-F238E27FC236}">
                <a16:creationId xmlns:a16="http://schemas.microsoft.com/office/drawing/2014/main" id="{D2723263-07A4-3FA5-7FEE-67E7F29AFA72}"/>
              </a:ext>
            </a:extLst>
          </p:cNvPr>
          <p:cNvPicPr preferRelativeResize="0"/>
          <p:nvPr/>
        </p:nvPicPr>
        <p:blipFill rotWithShape="1">
          <a:blip r:embed="rId2">
            <a:alphaModFix/>
          </a:blip>
          <a:srcRect t="3316"/>
          <a:stretch/>
        </p:blipFill>
        <p:spPr>
          <a:xfrm>
            <a:off x="5241537" y="3326075"/>
            <a:ext cx="3880713" cy="3074725"/>
          </a:xfrm>
          <a:prstGeom prst="rect">
            <a:avLst/>
          </a:prstGeom>
          <a:noFill/>
          <a:ln>
            <a:noFill/>
          </a:ln>
        </p:spPr>
      </p:pic>
    </p:spTree>
    <p:extLst>
      <p:ext uri="{BB962C8B-B14F-4D97-AF65-F5344CB8AC3E}">
        <p14:creationId xmlns:p14="http://schemas.microsoft.com/office/powerpoint/2010/main" val="3241297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013C-E3C4-4EBB-ACA4-392426CEFAFB}"/>
              </a:ext>
            </a:extLst>
          </p:cNvPr>
          <p:cNvSpPr>
            <a:spLocks noGrp="1"/>
          </p:cNvSpPr>
          <p:nvPr>
            <p:ph type="title"/>
          </p:nvPr>
        </p:nvSpPr>
        <p:spPr/>
        <p:txBody>
          <a:bodyPr/>
          <a:lstStyle/>
          <a:p>
            <a:r>
              <a:rPr lang="en-US"/>
              <a:t>Sâu Morris</a:t>
            </a:r>
            <a:endParaRPr lang="vi-VN"/>
          </a:p>
        </p:txBody>
      </p:sp>
      <p:sp>
        <p:nvSpPr>
          <p:cNvPr id="3" name="Content Placeholder 2">
            <a:extLst>
              <a:ext uri="{FF2B5EF4-FFF2-40B4-BE49-F238E27FC236}">
                <a16:creationId xmlns:a16="http://schemas.microsoft.com/office/drawing/2014/main" id="{91C66F45-7F9F-4E39-8513-53B56769FF9B}"/>
              </a:ext>
            </a:extLst>
          </p:cNvPr>
          <p:cNvSpPr>
            <a:spLocks noGrp="1"/>
          </p:cNvSpPr>
          <p:nvPr>
            <p:ph idx="1"/>
          </p:nvPr>
        </p:nvSpPr>
        <p:spPr>
          <a:xfrm>
            <a:off x="488950" y="1143000"/>
            <a:ext cx="8026400" cy="5578476"/>
          </a:xfrm>
        </p:spPr>
        <p:txBody>
          <a:bodyPr>
            <a:normAutofit fontScale="92500" lnSpcReduction="10000"/>
          </a:bodyPr>
          <a:lstStyle/>
          <a:p>
            <a:r>
              <a:rPr lang="en-US"/>
              <a:t>Năm ra đời: 1988</a:t>
            </a:r>
          </a:p>
          <a:p>
            <a:r>
              <a:rPr lang="en-US"/>
              <a:t>Được coi là sâu máy tính đầu tiên</a:t>
            </a:r>
          </a:p>
          <a:p>
            <a:r>
              <a:rPr lang="en-US"/>
              <a:t>Ban đầu được thiết kế để đo đạc kích thước của mạng Internet nhưng vô tình đã gây tấn công DoS</a:t>
            </a:r>
          </a:p>
          <a:p>
            <a:r>
              <a:rPr lang="en-US"/>
              <a:t>Khai thác nhiều loại lỗ hổng khác nhau:</a:t>
            </a:r>
          </a:p>
          <a:p>
            <a:pPr lvl="1"/>
            <a:r>
              <a:rPr lang="en-US"/>
              <a:t>Lỗ hổng tràn bộ đệm</a:t>
            </a:r>
          </a:p>
          <a:p>
            <a:pPr lvl="1"/>
            <a:r>
              <a:rPr lang="en-US"/>
              <a:t>Dò đoán mật khẩu yếu</a:t>
            </a:r>
          </a:p>
          <a:p>
            <a:pPr lvl="1"/>
            <a:r>
              <a:rPr lang="en-US"/>
              <a:t>Quét thử các tài khoản phổ biến</a:t>
            </a:r>
          </a:p>
          <a:p>
            <a:r>
              <a:rPr lang="en-US"/>
              <a:t>Phương thức lây nhiễm:</a:t>
            </a:r>
          </a:p>
          <a:p>
            <a:pPr lvl="1"/>
            <a:r>
              <a:rPr lang="en-US"/>
              <a:t>Quét các máy tính trong mạng đang hoạt động</a:t>
            </a:r>
          </a:p>
          <a:p>
            <a:pPr lvl="1"/>
            <a:r>
              <a:rPr lang="en-US"/>
              <a:t>Tìm đọc danh sách các máy tính trong cấu hình mạng của thiết bị</a:t>
            </a:r>
          </a:p>
          <a:p>
            <a:r>
              <a:rPr lang="en-US"/>
              <a:t>Ước đoán khoảng 10% máy tính bị lây nhiễm và gây thiệt hại 100M$ vào thời điểm đó</a:t>
            </a:r>
            <a:endParaRPr lang="vi-VN"/>
          </a:p>
        </p:txBody>
      </p:sp>
      <p:sp>
        <p:nvSpPr>
          <p:cNvPr id="4" name="Slide Number Placeholder 3">
            <a:extLst>
              <a:ext uri="{FF2B5EF4-FFF2-40B4-BE49-F238E27FC236}">
                <a16:creationId xmlns:a16="http://schemas.microsoft.com/office/drawing/2014/main" id="{AB580F5D-7FB2-4507-9F82-71600824A980}"/>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164839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39D9-75ED-40C0-AF16-10E7996617C6}"/>
              </a:ext>
            </a:extLst>
          </p:cNvPr>
          <p:cNvSpPr>
            <a:spLocks noGrp="1"/>
          </p:cNvSpPr>
          <p:nvPr>
            <p:ph type="title"/>
          </p:nvPr>
        </p:nvSpPr>
        <p:spPr/>
        <p:txBody>
          <a:bodyPr/>
          <a:lstStyle/>
          <a:p>
            <a:r>
              <a:rPr lang="en-US"/>
              <a:t>Sâu Code Red</a:t>
            </a:r>
            <a:endParaRPr lang="vi-VN"/>
          </a:p>
        </p:txBody>
      </p:sp>
      <p:sp>
        <p:nvSpPr>
          <p:cNvPr id="3" name="Content Placeholder 2">
            <a:extLst>
              <a:ext uri="{FF2B5EF4-FFF2-40B4-BE49-F238E27FC236}">
                <a16:creationId xmlns:a16="http://schemas.microsoft.com/office/drawing/2014/main" id="{8EC43269-986D-4F4D-8048-4E7ADEED6CDB}"/>
              </a:ext>
            </a:extLst>
          </p:cNvPr>
          <p:cNvSpPr>
            <a:spLocks noGrp="1"/>
          </p:cNvSpPr>
          <p:nvPr>
            <p:ph idx="1"/>
          </p:nvPr>
        </p:nvSpPr>
        <p:spPr/>
        <p:txBody>
          <a:bodyPr>
            <a:normAutofit/>
          </a:bodyPr>
          <a:lstStyle/>
          <a:p>
            <a:r>
              <a:rPr lang="en-US" sz="2800"/>
              <a:t>Năm ra đời: 2001</a:t>
            </a:r>
          </a:p>
          <a:p>
            <a:r>
              <a:rPr lang="en-US" sz="2800"/>
              <a:t>Phương pháp lây nhiễm: khai thác lỗ hổng phần mềm máy chủ Web Microsoft IIS</a:t>
            </a:r>
          </a:p>
          <a:p>
            <a:pPr lvl="1"/>
            <a:r>
              <a:rPr lang="en-US"/>
              <a:t>Mặc dù đã có thông báo về bản vá trước đó 1 tháng</a:t>
            </a:r>
          </a:p>
          <a:p>
            <a:r>
              <a:rPr lang="en-US" sz="2800"/>
              <a:t>Khoảng 300.000 máy chủ bị nhiễm sau 13 giờ</a:t>
            </a:r>
          </a:p>
          <a:p>
            <a:r>
              <a:rPr lang="en-US" sz="2800"/>
              <a:t>Gây hại:</a:t>
            </a:r>
          </a:p>
          <a:p>
            <a:pPr lvl="1"/>
            <a:r>
              <a:rPr lang="en-US"/>
              <a:t>Payload 1: Sửa nội dung trang chủ</a:t>
            </a:r>
          </a:p>
          <a:p>
            <a:pPr marL="800100" lvl="2" indent="0">
              <a:buNone/>
            </a:pPr>
            <a:r>
              <a:rPr lang="en-US" sz="1400" b="1" i="1">
                <a:solidFill>
                  <a:srgbClr val="000000"/>
                </a:solidFill>
                <a:effectLst/>
                <a:latin typeface="CourierNewPS-BoldItalicMT"/>
              </a:rPr>
              <a:t>HELLO! Welcome to http://www.worm.com!</a:t>
            </a:r>
            <a:br>
              <a:rPr lang="en-US" sz="1400" b="0" i="0">
                <a:solidFill>
                  <a:srgbClr val="000000"/>
                </a:solidFill>
                <a:effectLst/>
                <a:latin typeface="Monaco"/>
              </a:rPr>
            </a:br>
            <a:r>
              <a:rPr lang="en-US" sz="1400" b="1" i="1">
                <a:solidFill>
                  <a:srgbClr val="000000"/>
                </a:solidFill>
                <a:effectLst/>
                <a:latin typeface="CourierNewPS-BoldItalicMT"/>
              </a:rPr>
              <a:t>Hacked By Chinese!</a:t>
            </a:r>
            <a:r>
              <a:rPr lang="en-US" sz="1600"/>
              <a:t> </a:t>
            </a:r>
            <a:endParaRPr lang="en-US" sz="2200"/>
          </a:p>
          <a:p>
            <a:pPr lvl="1"/>
            <a:r>
              <a:rPr lang="vi-VN" sz="2600"/>
              <a:t>Payload 2: Kích hoạt “bom hẹn giờ”</a:t>
            </a:r>
          </a:p>
          <a:p>
            <a:pPr lvl="2"/>
            <a:r>
              <a:rPr lang="vi-VN" sz="2200"/>
              <a:t>Ngày 1-20 hàng tháng: </a:t>
            </a:r>
            <a:r>
              <a:rPr lang="en-GB" sz="2200"/>
              <a:t>lây nhiễm</a:t>
            </a:r>
            <a:endParaRPr lang="vi-VN" sz="2200"/>
          </a:p>
          <a:p>
            <a:pPr lvl="2"/>
            <a:r>
              <a:rPr lang="vi-VN" sz="2200"/>
              <a:t>Ngày 20+: tấn công DoS vào website Nhà Trắng</a:t>
            </a:r>
          </a:p>
        </p:txBody>
      </p:sp>
      <p:sp>
        <p:nvSpPr>
          <p:cNvPr id="4" name="Slide Number Placeholder 3">
            <a:extLst>
              <a:ext uri="{FF2B5EF4-FFF2-40B4-BE49-F238E27FC236}">
                <a16:creationId xmlns:a16="http://schemas.microsoft.com/office/drawing/2014/main" id="{F61FD8D3-FA71-4607-A1D8-84A9FF4B3017}"/>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795701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E3F4-EDED-46C9-9AFA-99D1B7EBC8E9}"/>
              </a:ext>
            </a:extLst>
          </p:cNvPr>
          <p:cNvSpPr>
            <a:spLocks noGrp="1"/>
          </p:cNvSpPr>
          <p:nvPr>
            <p:ph type="title"/>
          </p:nvPr>
        </p:nvSpPr>
        <p:spPr/>
        <p:txBody>
          <a:bodyPr/>
          <a:lstStyle/>
          <a:p>
            <a:r>
              <a:rPr lang="en-US"/>
              <a:t>Sâu SQL Slammer</a:t>
            </a:r>
            <a:endParaRPr lang="vi-VN"/>
          </a:p>
        </p:txBody>
      </p:sp>
      <p:sp>
        <p:nvSpPr>
          <p:cNvPr id="3" name="Content Placeholder 2">
            <a:extLst>
              <a:ext uri="{FF2B5EF4-FFF2-40B4-BE49-F238E27FC236}">
                <a16:creationId xmlns:a16="http://schemas.microsoft.com/office/drawing/2014/main" id="{831A6E44-CBE2-4624-97C8-1B43852B25E1}"/>
              </a:ext>
            </a:extLst>
          </p:cNvPr>
          <p:cNvSpPr>
            <a:spLocks noGrp="1"/>
          </p:cNvSpPr>
          <p:nvPr>
            <p:ph idx="1"/>
          </p:nvPr>
        </p:nvSpPr>
        <p:spPr/>
        <p:txBody>
          <a:bodyPr>
            <a:normAutofit/>
          </a:bodyPr>
          <a:lstStyle/>
          <a:p>
            <a:r>
              <a:rPr lang="en-US"/>
              <a:t>Năm ra đời: 2003</a:t>
            </a:r>
          </a:p>
          <a:p>
            <a:r>
              <a:rPr lang="en-US"/>
              <a:t>Khai thác lỗ hổng của MS SQL Server</a:t>
            </a:r>
          </a:p>
          <a:p>
            <a:pPr lvl="1"/>
            <a:r>
              <a:rPr lang="en-US"/>
              <a:t>Sau 6 tháng mới có bản vá lỗi</a:t>
            </a:r>
          </a:p>
          <a:p>
            <a:r>
              <a:rPr lang="en-US"/>
              <a:t>Kích thước rất nhỏ: được đóng gói trong 1 gói tin</a:t>
            </a:r>
          </a:p>
          <a:p>
            <a:r>
              <a:rPr lang="en-US"/>
              <a:t>Sử dụng giao thức UDPđể lây nhiễm và tấn công DoS</a:t>
            </a:r>
          </a:p>
          <a:p>
            <a:r>
              <a:rPr lang="en-US"/>
              <a:t>Lây nhiễm tới 75.000 máy tính sau 10 phút</a:t>
            </a:r>
          </a:p>
          <a:p>
            <a:pPr lvl="1"/>
            <a:r>
              <a:rPr lang="en-US"/>
              <a:t>Số lượng bị nhiễm tăng gấp đôi sau mỗi 8.5 giây</a:t>
            </a:r>
          </a:p>
          <a:p>
            <a:r>
              <a:rPr lang="en-US"/>
              <a:t>Đến năm 2016 quay trở lại để tấn công máy chủ ở 172 nước (26% đặt tại Mỹ):</a:t>
            </a:r>
          </a:p>
          <a:p>
            <a:pPr lvl="1"/>
            <a:r>
              <a:rPr lang="en-US"/>
              <a:t>Rất nhiều địa chỉ IP thực hiện tấn công là ở Việt Nam</a:t>
            </a:r>
          </a:p>
          <a:p>
            <a:endParaRPr lang="vi-VN"/>
          </a:p>
        </p:txBody>
      </p:sp>
      <p:sp>
        <p:nvSpPr>
          <p:cNvPr id="4" name="Slide Number Placeholder 3">
            <a:extLst>
              <a:ext uri="{FF2B5EF4-FFF2-40B4-BE49-F238E27FC236}">
                <a16:creationId xmlns:a16="http://schemas.microsoft.com/office/drawing/2014/main" id="{65B8DC45-1574-45E2-93A6-CD2D0D96F9F3}"/>
              </a:ext>
            </a:extLst>
          </p:cNvPr>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359158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1122-F196-4912-B919-95BEC1B56E14}"/>
              </a:ext>
            </a:extLst>
          </p:cNvPr>
          <p:cNvSpPr>
            <a:spLocks noGrp="1"/>
          </p:cNvSpPr>
          <p:nvPr>
            <p:ph type="title"/>
          </p:nvPr>
        </p:nvSpPr>
        <p:spPr/>
        <p:txBody>
          <a:bodyPr/>
          <a:lstStyle/>
          <a:p>
            <a:r>
              <a:rPr lang="en-US"/>
              <a:t>Blaster</a:t>
            </a:r>
            <a:endParaRPr lang="vi-VN"/>
          </a:p>
        </p:txBody>
      </p:sp>
      <p:sp>
        <p:nvSpPr>
          <p:cNvPr id="3" name="Content Placeholder 2">
            <a:extLst>
              <a:ext uri="{FF2B5EF4-FFF2-40B4-BE49-F238E27FC236}">
                <a16:creationId xmlns:a16="http://schemas.microsoft.com/office/drawing/2014/main" id="{A2165990-941B-4C66-9378-63B03994BFEB}"/>
              </a:ext>
            </a:extLst>
          </p:cNvPr>
          <p:cNvSpPr>
            <a:spLocks noGrp="1"/>
          </p:cNvSpPr>
          <p:nvPr>
            <p:ph idx="1"/>
          </p:nvPr>
        </p:nvSpPr>
        <p:spPr/>
        <p:txBody>
          <a:bodyPr/>
          <a:lstStyle/>
          <a:p>
            <a:r>
              <a:rPr lang="en-US"/>
              <a:t>Năm ra đời: 2003</a:t>
            </a:r>
          </a:p>
          <a:p>
            <a:r>
              <a:rPr lang="en-US"/>
              <a:t>Lây nhiễm qua email</a:t>
            </a:r>
          </a:p>
          <a:p>
            <a:r>
              <a:rPr lang="en-US"/>
              <a:t>Số lượng máy tính bị nhiễm: 25 triệu</a:t>
            </a:r>
          </a:p>
          <a:p>
            <a:r>
              <a:rPr lang="en-US"/>
              <a:t>Hoạt động gây hại: Tấn công DoS</a:t>
            </a:r>
          </a:p>
          <a:p>
            <a:r>
              <a:rPr lang="en-US"/>
              <a:t>Thiệt hại: khoảng 10 tỉ $</a:t>
            </a:r>
          </a:p>
          <a:p>
            <a:endParaRPr lang="vi-VN"/>
          </a:p>
        </p:txBody>
      </p:sp>
      <p:sp>
        <p:nvSpPr>
          <p:cNvPr id="4" name="Slide Number Placeholder 3">
            <a:extLst>
              <a:ext uri="{FF2B5EF4-FFF2-40B4-BE49-F238E27FC236}">
                <a16:creationId xmlns:a16="http://schemas.microsoft.com/office/drawing/2014/main" id="{D06DC4AB-FE3D-447C-A438-DEC7E03AA2EF}"/>
              </a:ext>
            </a:extLst>
          </p:cNvPr>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590627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4C27-840E-4678-B3C0-86AE59789B92}"/>
              </a:ext>
            </a:extLst>
          </p:cNvPr>
          <p:cNvSpPr>
            <a:spLocks noGrp="1"/>
          </p:cNvSpPr>
          <p:nvPr>
            <p:ph type="title"/>
          </p:nvPr>
        </p:nvSpPr>
        <p:spPr/>
        <p:txBody>
          <a:bodyPr/>
          <a:lstStyle/>
          <a:p>
            <a:r>
              <a:rPr lang="en-US"/>
              <a:t>Sasser</a:t>
            </a:r>
            <a:endParaRPr lang="vi-VN"/>
          </a:p>
        </p:txBody>
      </p:sp>
      <p:sp>
        <p:nvSpPr>
          <p:cNvPr id="3" name="Content Placeholder 2">
            <a:extLst>
              <a:ext uri="{FF2B5EF4-FFF2-40B4-BE49-F238E27FC236}">
                <a16:creationId xmlns:a16="http://schemas.microsoft.com/office/drawing/2014/main" id="{873E403E-9BE4-4B19-A92A-08E3BAA05A9D}"/>
              </a:ext>
            </a:extLst>
          </p:cNvPr>
          <p:cNvSpPr>
            <a:spLocks noGrp="1"/>
          </p:cNvSpPr>
          <p:nvPr>
            <p:ph idx="1"/>
          </p:nvPr>
        </p:nvSpPr>
        <p:spPr/>
        <p:txBody>
          <a:bodyPr/>
          <a:lstStyle/>
          <a:p>
            <a:r>
              <a:rPr lang="en-US"/>
              <a:t>Năm ra đời: 2004</a:t>
            </a:r>
          </a:p>
          <a:p>
            <a:r>
              <a:rPr lang="en-US"/>
              <a:t>Phương thức lây nhiễm: khai thác lỗ hổng trên hệ điều hành Windows 2000/XP</a:t>
            </a:r>
          </a:p>
          <a:p>
            <a:r>
              <a:rPr lang="en-US"/>
              <a:t>Hoạt động gây hại:</a:t>
            </a:r>
          </a:p>
          <a:p>
            <a:pPr lvl="1"/>
            <a:r>
              <a:rPr lang="en-US"/>
              <a:t>K</a:t>
            </a:r>
            <a:r>
              <a:rPr lang="vi-VN"/>
              <a:t>hởi động 128 tiến trình quét</a:t>
            </a:r>
            <a:endParaRPr lang="en-US"/>
          </a:p>
          <a:p>
            <a:pPr lvl="1"/>
            <a:r>
              <a:rPr lang="en-US"/>
              <a:t>Khai thác cổng dịch vụ 445 để chiếm quyền điều khiển</a:t>
            </a:r>
          </a:p>
          <a:p>
            <a:pPr lvl="1"/>
            <a:r>
              <a:rPr lang="en-US"/>
              <a:t>Tấn công DoS</a:t>
            </a:r>
          </a:p>
          <a:p>
            <a:r>
              <a:rPr lang="en-US"/>
              <a:t>Số lượng máy bị nhiễm: ~1 triệu</a:t>
            </a:r>
            <a:endParaRPr lang="vi-VN"/>
          </a:p>
        </p:txBody>
      </p:sp>
      <p:sp>
        <p:nvSpPr>
          <p:cNvPr id="4" name="Slide Number Placeholder 3">
            <a:extLst>
              <a:ext uri="{FF2B5EF4-FFF2-40B4-BE49-F238E27FC236}">
                <a16:creationId xmlns:a16="http://schemas.microsoft.com/office/drawing/2014/main" id="{325BE2FE-D52B-4AD7-B707-E947424864A0}"/>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712299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F99AD-F4FA-4425-B39D-15D9FA7D0DAD}"/>
              </a:ext>
            </a:extLst>
          </p:cNvPr>
          <p:cNvSpPr>
            <a:spLocks noGrp="1"/>
          </p:cNvSpPr>
          <p:nvPr>
            <p:ph type="title"/>
          </p:nvPr>
        </p:nvSpPr>
        <p:spPr/>
        <p:txBody>
          <a:bodyPr/>
          <a:lstStyle/>
          <a:p>
            <a:r>
              <a:rPr lang="en-US"/>
              <a:t>Conficker</a:t>
            </a:r>
            <a:endParaRPr lang="vi-VN"/>
          </a:p>
        </p:txBody>
      </p:sp>
      <p:sp>
        <p:nvSpPr>
          <p:cNvPr id="3" name="Content Placeholder 2">
            <a:extLst>
              <a:ext uri="{FF2B5EF4-FFF2-40B4-BE49-F238E27FC236}">
                <a16:creationId xmlns:a16="http://schemas.microsoft.com/office/drawing/2014/main" id="{70555ABE-8B3A-4EC2-AB93-A91DA728A60F}"/>
              </a:ext>
            </a:extLst>
          </p:cNvPr>
          <p:cNvSpPr>
            <a:spLocks noGrp="1"/>
          </p:cNvSpPr>
          <p:nvPr>
            <p:ph idx="1"/>
          </p:nvPr>
        </p:nvSpPr>
        <p:spPr/>
        <p:txBody>
          <a:bodyPr>
            <a:normAutofit fontScale="92500"/>
          </a:bodyPr>
          <a:lstStyle/>
          <a:p>
            <a:r>
              <a:rPr lang="en-US"/>
              <a:t>Năm ra đời: 2008</a:t>
            </a:r>
          </a:p>
          <a:p>
            <a:r>
              <a:rPr lang="en-US"/>
              <a:t>Khai thác lỗ hổng trên hệ điề hành Windows 2000/XP/Vista/7, Windows Server 2003/2008</a:t>
            </a:r>
          </a:p>
          <a:p>
            <a:r>
              <a:rPr lang="en-US"/>
              <a:t>Có rất nhiều biến thể với các hành vi gây hại khác nhau: A, B, C, D, E, F</a:t>
            </a:r>
          </a:p>
          <a:p>
            <a:r>
              <a:rPr lang="en-US"/>
              <a:t>Xây dựng hệ thống mạng botnet lớn nhất vào thời điểm đó</a:t>
            </a:r>
          </a:p>
          <a:p>
            <a:pPr lvl="1"/>
            <a:r>
              <a:rPr lang="en-US"/>
              <a:t>Việt Nam: đứng đầu về số lượng máy tính bị nhiễm</a:t>
            </a:r>
          </a:p>
          <a:p>
            <a:r>
              <a:rPr lang="en-US"/>
              <a:t>Sử dụng nhiều phương thức khác nhau để lây nhiễm</a:t>
            </a:r>
          </a:p>
          <a:p>
            <a:pPr lvl="1"/>
            <a:r>
              <a:rPr lang="en-US"/>
              <a:t>Khai thác lỗ hổng</a:t>
            </a:r>
          </a:p>
          <a:p>
            <a:pPr lvl="1"/>
            <a:r>
              <a:rPr lang="en-US"/>
              <a:t>Lây nhiễm qua mạng nội bộ</a:t>
            </a:r>
          </a:p>
          <a:p>
            <a:pPr lvl="1"/>
            <a:r>
              <a:rPr lang="en-US"/>
              <a:t>Thiết bị nhớ USB</a:t>
            </a:r>
            <a:endParaRPr lang="vi-VN"/>
          </a:p>
        </p:txBody>
      </p:sp>
      <p:sp>
        <p:nvSpPr>
          <p:cNvPr id="4" name="Slide Number Placeholder 3">
            <a:extLst>
              <a:ext uri="{FF2B5EF4-FFF2-40B4-BE49-F238E27FC236}">
                <a16:creationId xmlns:a16="http://schemas.microsoft.com/office/drawing/2014/main" id="{7E6FF34B-E9BE-4B55-BC00-CB2EB4268650}"/>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10836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A4DD-0D83-4484-B8A0-6F484B863BAF}"/>
              </a:ext>
            </a:extLst>
          </p:cNvPr>
          <p:cNvSpPr>
            <a:spLocks noGrp="1"/>
          </p:cNvSpPr>
          <p:nvPr>
            <p:ph type="title"/>
          </p:nvPr>
        </p:nvSpPr>
        <p:spPr/>
        <p:txBody>
          <a:bodyPr/>
          <a:lstStyle/>
          <a:p>
            <a:r>
              <a:rPr lang="en-US"/>
              <a:t>Stuxnet</a:t>
            </a:r>
            <a:endParaRPr lang="vi-VN"/>
          </a:p>
        </p:txBody>
      </p:sp>
      <p:sp>
        <p:nvSpPr>
          <p:cNvPr id="3" name="Content Placeholder 2">
            <a:extLst>
              <a:ext uri="{FF2B5EF4-FFF2-40B4-BE49-F238E27FC236}">
                <a16:creationId xmlns:a16="http://schemas.microsoft.com/office/drawing/2014/main" id="{4B9EE841-2F97-4E4A-868E-A5ACD1EED949}"/>
              </a:ext>
            </a:extLst>
          </p:cNvPr>
          <p:cNvSpPr>
            <a:spLocks noGrp="1"/>
          </p:cNvSpPr>
          <p:nvPr>
            <p:ph idx="1"/>
          </p:nvPr>
        </p:nvSpPr>
        <p:spPr/>
        <p:txBody>
          <a:bodyPr>
            <a:normAutofit lnSpcReduction="10000"/>
          </a:bodyPr>
          <a:lstStyle/>
          <a:p>
            <a:r>
              <a:rPr lang="en-US"/>
              <a:t>Năm phát hiện: 2010</a:t>
            </a:r>
          </a:p>
          <a:p>
            <a:r>
              <a:rPr lang="en-US"/>
              <a:t>Mục tiêu tấn công: các máy tính trong mạng công nghiệp SCADA điều khiển hoạt động máy ly tâm</a:t>
            </a:r>
          </a:p>
          <a:p>
            <a:pPr lvl="1"/>
            <a:r>
              <a:rPr lang="en-US"/>
              <a:t>59% máy tính bị nhiễm nằm ở Iran, phần lớn nằm trong các nhà máy hạt nhân</a:t>
            </a:r>
          </a:p>
          <a:p>
            <a:r>
              <a:rPr lang="en-US"/>
              <a:t>Khai thác 4 lỗ hổng zero-day khác nhau</a:t>
            </a:r>
          </a:p>
          <a:p>
            <a:r>
              <a:rPr lang="en-US"/>
              <a:t>Cách thức lây nhiễm:</a:t>
            </a:r>
          </a:p>
          <a:p>
            <a:pPr lvl="1"/>
            <a:r>
              <a:rPr lang="en-US"/>
              <a:t>Khởi nguồn bằng lây nhiễm qua thiết bị nhớ USB</a:t>
            </a:r>
          </a:p>
          <a:p>
            <a:pPr lvl="1"/>
            <a:r>
              <a:rPr lang="en-US"/>
              <a:t>Khi đã lọt vào trong mạng, lây nhiễm bằng cách sử dụng Windows RPC</a:t>
            </a:r>
          </a:p>
          <a:p>
            <a:r>
              <a:rPr lang="en-US"/>
              <a:t>Cách thức ẩn mình:</a:t>
            </a:r>
          </a:p>
          <a:p>
            <a:pPr lvl="1"/>
            <a:r>
              <a:rPr lang="en-US"/>
              <a:t>Cài đặt 1 trình điều khiển thiết bị được chứng thực</a:t>
            </a:r>
            <a:endParaRPr lang="vi-VN"/>
          </a:p>
        </p:txBody>
      </p:sp>
      <p:sp>
        <p:nvSpPr>
          <p:cNvPr id="4" name="Slide Number Placeholder 3">
            <a:extLst>
              <a:ext uri="{FF2B5EF4-FFF2-40B4-BE49-F238E27FC236}">
                <a16:creationId xmlns:a16="http://schemas.microsoft.com/office/drawing/2014/main" id="{EC7576A2-BD16-45D9-ADF3-1AA9E8E1759E}"/>
              </a:ext>
            </a:extLst>
          </p:cNvPr>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96781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a:t>
            </a:r>
          </a:p>
        </p:txBody>
      </p:sp>
      <p:sp>
        <p:nvSpPr>
          <p:cNvPr id="3" name="Content Placeholder 2"/>
          <p:cNvSpPr>
            <a:spLocks noGrp="1"/>
          </p:cNvSpPr>
          <p:nvPr>
            <p:ph idx="1"/>
          </p:nvPr>
        </p:nvSpPr>
        <p:spPr>
          <a:xfrm>
            <a:off x="457200" y="1066800"/>
            <a:ext cx="8058150" cy="5105400"/>
          </a:xfrm>
        </p:spPr>
        <p:txBody>
          <a:bodyPr>
            <a:normAutofit/>
          </a:bodyPr>
          <a:lstStyle/>
          <a:p>
            <a:r>
              <a:rPr lang="en-US"/>
              <a:t>Phần mềm độc hại(malicious software hoặc malware) là những chương trình máy tính mà khi thực thi sẽ gây tổn hại tới tài nguyên của hệ thống hoặc chiếm đoạt một phần/toàn bộ quyền điều khiển hệ thống</a:t>
            </a:r>
          </a:p>
          <a:p>
            <a:r>
              <a:rPr lang="en-US"/>
              <a:t>Phân loại:</a:t>
            </a:r>
          </a:p>
          <a:p>
            <a:pPr lvl="1"/>
            <a:r>
              <a:rPr lang="en-US" sz="2400"/>
              <a:t>Virus: cần hành động kích hoạt của người dùng để lây nhiễm</a:t>
            </a:r>
          </a:p>
          <a:p>
            <a:pPr lvl="1"/>
            <a:r>
              <a:rPr lang="en-US" sz="2400"/>
              <a:t>Worm (Sâu máy tính): không cần hành động kích hoạt của người dùng để lây nhiễm</a:t>
            </a:r>
          </a:p>
          <a:p>
            <a:pPr lvl="1"/>
            <a:r>
              <a:rPr lang="en-US" sz="2400"/>
              <a:t>Trojan: ch</a:t>
            </a:r>
            <a:r>
              <a:rPr lang="vi-VN" sz="2400"/>
              <a:t>ư</a:t>
            </a:r>
            <a:r>
              <a:rPr lang="en-US" sz="2400"/>
              <a:t>ơng trình ẩn giấu trong các tệp tin có vẻ vô hại, không có khả năng tự lây nhiễm</a:t>
            </a:r>
          </a:p>
          <a:p>
            <a:pPr lvl="1"/>
            <a:r>
              <a:rPr lang="en-US" sz="2400"/>
              <a:t>Sự phân biệt các loại này là không rõ ràng.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610947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7B74-7FF1-4D8C-AF43-FA65EA5D26F1}"/>
              </a:ext>
            </a:extLst>
          </p:cNvPr>
          <p:cNvSpPr>
            <a:spLocks noGrp="1"/>
          </p:cNvSpPr>
          <p:nvPr>
            <p:ph type="title"/>
          </p:nvPr>
        </p:nvSpPr>
        <p:spPr/>
        <p:txBody>
          <a:bodyPr/>
          <a:lstStyle/>
          <a:p>
            <a:r>
              <a:rPr lang="en-US"/>
              <a:t>Stuxnet – Hoạt động gây hại</a:t>
            </a:r>
            <a:endParaRPr lang="vi-VN"/>
          </a:p>
        </p:txBody>
      </p:sp>
      <p:sp>
        <p:nvSpPr>
          <p:cNvPr id="3" name="Content Placeholder 2">
            <a:extLst>
              <a:ext uri="{FF2B5EF4-FFF2-40B4-BE49-F238E27FC236}">
                <a16:creationId xmlns:a16="http://schemas.microsoft.com/office/drawing/2014/main" id="{0A166970-883F-493D-A423-62AACE4511D2}"/>
              </a:ext>
            </a:extLst>
          </p:cNvPr>
          <p:cNvSpPr>
            <a:spLocks noGrp="1"/>
          </p:cNvSpPr>
          <p:nvPr>
            <p:ph idx="1"/>
          </p:nvPr>
        </p:nvSpPr>
        <p:spPr/>
        <p:txBody>
          <a:bodyPr>
            <a:normAutofit/>
          </a:bodyPr>
          <a:lstStyle/>
          <a:p>
            <a:r>
              <a:rPr lang="en-US" sz="2800"/>
              <a:t>Không kích hoạt đến khi tốc độ quay của máy ly tâm đạt 807-1210 Hz</a:t>
            </a:r>
          </a:p>
          <a:p>
            <a:r>
              <a:rPr lang="en-US" sz="2800"/>
              <a:t>Từ từ tăng tốc độ của máy ly tâm đến 1410Hz </a:t>
            </a:r>
            <a:r>
              <a:rPr lang="en-US" sz="2800">
                <a:sym typeface="Wingdings" panose="05000000000000000000" pitchFamily="2" charset="2"/>
              </a:rPr>
              <a:t> gây hỏng máy ly tâm</a:t>
            </a:r>
          </a:p>
          <a:p>
            <a:pPr lvl="1"/>
            <a:r>
              <a:rPr lang="en-US" sz="2400"/>
              <a:t>Gửi thông báo giả mạo tới trung tâm điều khiển rằng hệ thống hoạt động bình thường</a:t>
            </a:r>
          </a:p>
          <a:p>
            <a:r>
              <a:rPr lang="en-US" sz="2800"/>
              <a:t>Sau đó giảm tốc độ về mức bình thường</a:t>
            </a:r>
            <a:endParaRPr lang="vi-VN" sz="2800"/>
          </a:p>
        </p:txBody>
      </p:sp>
      <p:sp>
        <p:nvSpPr>
          <p:cNvPr id="4" name="Slide Number Placeholder 3">
            <a:extLst>
              <a:ext uri="{FF2B5EF4-FFF2-40B4-BE49-F238E27FC236}">
                <a16:creationId xmlns:a16="http://schemas.microsoft.com/office/drawing/2014/main" id="{977F6F7D-CAA3-42ED-9D08-91233EA8BDB8}"/>
              </a:ext>
            </a:extLst>
          </p:cNvPr>
          <p:cNvSpPr>
            <a:spLocks noGrp="1"/>
          </p:cNvSpPr>
          <p:nvPr>
            <p:ph type="sldNum" sz="quarter" idx="12"/>
          </p:nvPr>
        </p:nvSpPr>
        <p:spPr/>
        <p:txBody>
          <a:bodyPr/>
          <a:lstStyle/>
          <a:p>
            <a:fld id="{B6F15528-21DE-4FAA-801E-634DDDAF4B2B}" type="slidenum">
              <a:rPr lang="en-US" smtClean="0"/>
              <a:pPr/>
              <a:t>40</a:t>
            </a:fld>
            <a:endParaRPr lang="en-US"/>
          </a:p>
        </p:txBody>
      </p:sp>
      <p:pic>
        <p:nvPicPr>
          <p:cNvPr id="6" name="Picture 5">
            <a:extLst>
              <a:ext uri="{FF2B5EF4-FFF2-40B4-BE49-F238E27FC236}">
                <a16:creationId xmlns:a16="http://schemas.microsoft.com/office/drawing/2014/main" id="{163ADF47-C392-4DEF-90E3-3DCE86EE161E}"/>
              </a:ext>
            </a:extLst>
          </p:cNvPr>
          <p:cNvPicPr>
            <a:picLocks noChangeAspect="1"/>
          </p:cNvPicPr>
          <p:nvPr/>
        </p:nvPicPr>
        <p:blipFill>
          <a:blip r:embed="rId2"/>
          <a:stretch>
            <a:fillRect/>
          </a:stretch>
        </p:blipFill>
        <p:spPr>
          <a:xfrm>
            <a:off x="838200" y="4495800"/>
            <a:ext cx="7467600" cy="1400175"/>
          </a:xfrm>
          <a:prstGeom prst="rect">
            <a:avLst/>
          </a:prstGeom>
        </p:spPr>
      </p:pic>
    </p:spTree>
    <p:extLst>
      <p:ext uri="{BB962C8B-B14F-4D97-AF65-F5344CB8AC3E}">
        <p14:creationId xmlns:p14="http://schemas.microsoft.com/office/powerpoint/2010/main" val="2698506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49C9D-081E-42E0-B442-ABD6668D2ABD}"/>
              </a:ext>
            </a:extLst>
          </p:cNvPr>
          <p:cNvSpPr>
            <a:spLocks noGrp="1"/>
          </p:cNvSpPr>
          <p:nvPr>
            <p:ph type="title"/>
          </p:nvPr>
        </p:nvSpPr>
        <p:spPr/>
        <p:txBody>
          <a:bodyPr/>
          <a:lstStyle/>
          <a:p>
            <a:endParaRPr lang="vi-VN"/>
          </a:p>
        </p:txBody>
      </p:sp>
      <p:sp>
        <p:nvSpPr>
          <p:cNvPr id="3" name="Content Placeholder 2">
            <a:extLst>
              <a:ext uri="{FF2B5EF4-FFF2-40B4-BE49-F238E27FC236}">
                <a16:creationId xmlns:a16="http://schemas.microsoft.com/office/drawing/2014/main" id="{1249A6EB-A9E4-4865-BE6D-A2A2BA32D34C}"/>
              </a:ext>
            </a:extLst>
          </p:cNvPr>
          <p:cNvSpPr>
            <a:spLocks noGrp="1"/>
          </p:cNvSpPr>
          <p:nvPr>
            <p:ph idx="1"/>
          </p:nvPr>
        </p:nvSpPr>
        <p:spPr/>
        <p:txBody>
          <a:bodyPr/>
          <a:lstStyle/>
          <a:p>
            <a:endParaRPr lang="vi-VN"/>
          </a:p>
        </p:txBody>
      </p:sp>
      <p:sp>
        <p:nvSpPr>
          <p:cNvPr id="4" name="Slide Number Placeholder 3">
            <a:extLst>
              <a:ext uri="{FF2B5EF4-FFF2-40B4-BE49-F238E27FC236}">
                <a16:creationId xmlns:a16="http://schemas.microsoft.com/office/drawing/2014/main" id="{6EE1E9A3-9E61-42CB-9940-BDD4B5A8C7F4}"/>
              </a:ext>
            </a:extLst>
          </p:cNvPr>
          <p:cNvSpPr>
            <a:spLocks noGrp="1"/>
          </p:cNvSpPr>
          <p:nvPr>
            <p:ph type="sldNum" sz="quarter" idx="12"/>
          </p:nvPr>
        </p:nvSpPr>
        <p:spPr/>
        <p:txBody>
          <a:bodyPr/>
          <a:lstStyle/>
          <a:p>
            <a:fld id="{B6F15528-21DE-4FAA-801E-634DDDAF4B2B}" type="slidenum">
              <a:rPr lang="en-US" smtClean="0"/>
              <a:pPr/>
              <a:t>41</a:t>
            </a:fld>
            <a:endParaRPr lang="en-US"/>
          </a:p>
        </p:txBody>
      </p:sp>
      <p:pic>
        <p:nvPicPr>
          <p:cNvPr id="6" name="Picture 2">
            <a:extLst>
              <a:ext uri="{FF2B5EF4-FFF2-40B4-BE49-F238E27FC236}">
                <a16:creationId xmlns:a16="http://schemas.microsoft.com/office/drawing/2014/main" id="{ED1DBB03-725D-419D-9458-152F720C3D54}"/>
              </a:ext>
            </a:extLst>
          </p:cNvPr>
          <p:cNvPicPr/>
          <p:nvPr/>
        </p:nvPicPr>
        <p:blipFill>
          <a:blip r:embed="rId2"/>
          <a:stretch/>
        </p:blipFill>
        <p:spPr>
          <a:xfrm>
            <a:off x="1524000" y="136524"/>
            <a:ext cx="6745920" cy="6546740"/>
          </a:xfrm>
          <a:prstGeom prst="rect">
            <a:avLst/>
          </a:prstGeom>
          <a:ln w="12600">
            <a:noFill/>
          </a:ln>
        </p:spPr>
      </p:pic>
    </p:spTree>
    <p:extLst>
      <p:ext uri="{BB962C8B-B14F-4D97-AF65-F5344CB8AC3E}">
        <p14:creationId xmlns:p14="http://schemas.microsoft.com/office/powerpoint/2010/main" val="3384087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120AB-1713-47BF-8DC7-B15999747E02}"/>
              </a:ext>
            </a:extLst>
          </p:cNvPr>
          <p:cNvSpPr>
            <a:spLocks noGrp="1"/>
          </p:cNvSpPr>
          <p:nvPr>
            <p:ph type="title"/>
          </p:nvPr>
        </p:nvSpPr>
        <p:spPr/>
        <p:txBody>
          <a:bodyPr/>
          <a:lstStyle/>
          <a:p>
            <a:r>
              <a:rPr lang="en-US"/>
              <a:t>NotPetya</a:t>
            </a:r>
            <a:endParaRPr lang="vi-VN"/>
          </a:p>
        </p:txBody>
      </p:sp>
      <p:sp>
        <p:nvSpPr>
          <p:cNvPr id="3" name="Content Placeholder 2">
            <a:extLst>
              <a:ext uri="{FF2B5EF4-FFF2-40B4-BE49-F238E27FC236}">
                <a16:creationId xmlns:a16="http://schemas.microsoft.com/office/drawing/2014/main" id="{42B7CD94-9755-45DF-8BE1-0AAE4A84AC80}"/>
              </a:ext>
            </a:extLst>
          </p:cNvPr>
          <p:cNvSpPr>
            <a:spLocks noGrp="1"/>
          </p:cNvSpPr>
          <p:nvPr>
            <p:ph idx="1"/>
          </p:nvPr>
        </p:nvSpPr>
        <p:spPr/>
        <p:txBody>
          <a:bodyPr>
            <a:normAutofit lnSpcReduction="10000"/>
          </a:bodyPr>
          <a:lstStyle/>
          <a:p>
            <a:r>
              <a:rPr lang="en-US"/>
              <a:t>Năm phát hiện: 2016</a:t>
            </a:r>
          </a:p>
          <a:p>
            <a:r>
              <a:rPr lang="en-US"/>
              <a:t>Bị cáo buộc do hacker Nga phát tán để chống lại Ukraine</a:t>
            </a:r>
          </a:p>
          <a:p>
            <a:r>
              <a:rPr lang="en-US"/>
              <a:t>Khai thác lỗ hổng MeDoc Ukranian Tax Software</a:t>
            </a:r>
          </a:p>
          <a:p>
            <a:r>
              <a:rPr lang="en-US"/>
              <a:t>Phát tán qua việc khai thác lỗ hổng Eternal Blue(Windows) và sử dụng công cụ Mimikatz để quét mật khẩu</a:t>
            </a:r>
          </a:p>
          <a:p>
            <a:r>
              <a:rPr lang="en-US"/>
              <a:t>Thực hiện mã hóa dữ liệu người dùng như phần mềm mã độc ransomware</a:t>
            </a:r>
          </a:p>
          <a:p>
            <a:pPr lvl="1"/>
            <a:r>
              <a:rPr lang="en-US"/>
              <a:t>Thực chất là thực hiện tấn công DoS</a:t>
            </a:r>
          </a:p>
          <a:p>
            <a:r>
              <a:rPr lang="en-US"/>
              <a:t>Đánh sập hoạt động của các công ty vận chuyển: Maersk, FedEx</a:t>
            </a:r>
            <a:endParaRPr lang="vi-VN"/>
          </a:p>
        </p:txBody>
      </p:sp>
      <p:sp>
        <p:nvSpPr>
          <p:cNvPr id="4" name="Slide Number Placeholder 3">
            <a:extLst>
              <a:ext uri="{FF2B5EF4-FFF2-40B4-BE49-F238E27FC236}">
                <a16:creationId xmlns:a16="http://schemas.microsoft.com/office/drawing/2014/main" id="{F99B0AB6-63FD-4F28-9078-3296BCF86B24}"/>
              </a:ext>
            </a:extLst>
          </p:cNvPr>
          <p:cNvSpPr>
            <a:spLocks noGrp="1"/>
          </p:cNvSpPr>
          <p:nvPr>
            <p:ph type="sldNum" sz="quarter" idx="12"/>
          </p:nvPr>
        </p:nvSpPr>
        <p:spPr/>
        <p:txBody>
          <a:bodyPr/>
          <a:lstStyle/>
          <a:p>
            <a:fld id="{B6F15528-21DE-4FAA-801E-634DDDAF4B2B}" type="slidenum">
              <a:rPr lang="en-US" smtClean="0"/>
              <a:pPr/>
              <a:t>42</a:t>
            </a:fld>
            <a:endParaRPr lang="en-US"/>
          </a:p>
        </p:txBody>
      </p:sp>
      <p:pic>
        <p:nvPicPr>
          <p:cNvPr id="6" name="Picture 5" descr="A picture containing food&#10;&#10;Description automatically generated">
            <a:extLst>
              <a:ext uri="{FF2B5EF4-FFF2-40B4-BE49-F238E27FC236}">
                <a16:creationId xmlns:a16="http://schemas.microsoft.com/office/drawing/2014/main" id="{D4F9AD01-9A8C-4AFD-A30E-D9E9621A39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2450" y="136525"/>
            <a:ext cx="2178190" cy="1311276"/>
          </a:xfrm>
          <a:prstGeom prst="rect">
            <a:avLst/>
          </a:prstGeom>
        </p:spPr>
      </p:pic>
    </p:spTree>
    <p:extLst>
      <p:ext uri="{BB962C8B-B14F-4D97-AF65-F5344CB8AC3E}">
        <p14:creationId xmlns:p14="http://schemas.microsoft.com/office/powerpoint/2010/main" val="34570385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815D-E6B8-465C-9BBD-56C45838D9C0}"/>
              </a:ext>
            </a:extLst>
          </p:cNvPr>
          <p:cNvSpPr>
            <a:spLocks noGrp="1"/>
          </p:cNvSpPr>
          <p:nvPr>
            <p:ph type="title"/>
          </p:nvPr>
        </p:nvSpPr>
        <p:spPr/>
        <p:txBody>
          <a:bodyPr/>
          <a:lstStyle/>
          <a:p>
            <a:r>
              <a:rPr lang="en-US"/>
              <a:t>Mã độc </a:t>
            </a:r>
            <a:r>
              <a:rPr lang="vi-VN"/>
              <a:t>diskperf.exe</a:t>
            </a:r>
          </a:p>
        </p:txBody>
      </p:sp>
      <p:sp>
        <p:nvSpPr>
          <p:cNvPr id="3" name="Content Placeholder 2">
            <a:extLst>
              <a:ext uri="{FF2B5EF4-FFF2-40B4-BE49-F238E27FC236}">
                <a16:creationId xmlns:a16="http://schemas.microsoft.com/office/drawing/2014/main" id="{6A93F29C-810E-4447-B7F5-EBB4C270F691}"/>
              </a:ext>
            </a:extLst>
          </p:cNvPr>
          <p:cNvSpPr>
            <a:spLocks noGrp="1"/>
          </p:cNvSpPr>
          <p:nvPr>
            <p:ph idx="1"/>
          </p:nvPr>
        </p:nvSpPr>
        <p:spPr/>
        <p:txBody>
          <a:bodyPr/>
          <a:lstStyle/>
          <a:p>
            <a:r>
              <a:rPr lang="en-US"/>
              <a:t>Năm phát hiện: 2016</a:t>
            </a:r>
          </a:p>
          <a:p>
            <a:r>
              <a:rPr lang="en-US"/>
              <a:t>Lây nhiễm vào hệ thống máy tính của Vietnam Airlines</a:t>
            </a:r>
          </a:p>
          <a:p>
            <a:r>
              <a:rPr lang="en-US"/>
              <a:t>Được phát hiện nằm vùng trong rất nhiều hệ thống máy tính của các cơ quan, doanh nghiệp</a:t>
            </a:r>
          </a:p>
          <a:p>
            <a:r>
              <a:rPr lang="en-US"/>
              <a:t>Được cho là công cụ của nhóm hacker 1937cn (Trung Quốc)</a:t>
            </a:r>
          </a:p>
          <a:p>
            <a:r>
              <a:rPr lang="en-US"/>
              <a:t>Hoạt động gây hại:</a:t>
            </a:r>
          </a:p>
          <a:p>
            <a:pPr lvl="1"/>
            <a:r>
              <a:rPr lang="en-US"/>
              <a:t>Mã hóa dữ liệu</a:t>
            </a:r>
          </a:p>
          <a:p>
            <a:pPr lvl="1"/>
            <a:r>
              <a:rPr lang="en-US"/>
              <a:t>Tạo cửa sau (backdoor) để kẻ tấn công chiếm quyền điều khiển</a:t>
            </a:r>
            <a:endParaRPr lang="vi-VN"/>
          </a:p>
        </p:txBody>
      </p:sp>
      <p:sp>
        <p:nvSpPr>
          <p:cNvPr id="4" name="Slide Number Placeholder 3">
            <a:extLst>
              <a:ext uri="{FF2B5EF4-FFF2-40B4-BE49-F238E27FC236}">
                <a16:creationId xmlns:a16="http://schemas.microsoft.com/office/drawing/2014/main" id="{309B5181-25E4-4468-941D-97A93256D98F}"/>
              </a:ext>
            </a:extLst>
          </p:cNvPr>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815014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DEFA2-1571-2740-890F-1F516539BA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B3A660-3973-F1E6-2B1B-EAE45B3A456A}"/>
              </a:ext>
            </a:extLst>
          </p:cNvPr>
          <p:cNvSpPr>
            <a:spLocks noGrp="1"/>
          </p:cNvSpPr>
          <p:nvPr>
            <p:ph type="title"/>
          </p:nvPr>
        </p:nvSpPr>
        <p:spPr/>
        <p:txBody>
          <a:bodyPr/>
          <a:lstStyle/>
          <a:p>
            <a:r>
              <a:rPr lang="en-US"/>
              <a:t>WannyCry</a:t>
            </a:r>
            <a:endParaRPr lang="vi-VN"/>
          </a:p>
        </p:txBody>
      </p:sp>
      <p:sp>
        <p:nvSpPr>
          <p:cNvPr id="3" name="Content Placeholder 2">
            <a:extLst>
              <a:ext uri="{FF2B5EF4-FFF2-40B4-BE49-F238E27FC236}">
                <a16:creationId xmlns:a16="http://schemas.microsoft.com/office/drawing/2014/main" id="{AB10757C-5FEF-68B3-2E7F-E9E51834FEF0}"/>
              </a:ext>
            </a:extLst>
          </p:cNvPr>
          <p:cNvSpPr>
            <a:spLocks noGrp="1"/>
          </p:cNvSpPr>
          <p:nvPr>
            <p:ph idx="1"/>
          </p:nvPr>
        </p:nvSpPr>
        <p:spPr/>
        <p:txBody>
          <a:bodyPr/>
          <a:lstStyle/>
          <a:p>
            <a:r>
              <a:rPr lang="en-US"/>
              <a:t>Năm phát hiện: 05/2017</a:t>
            </a:r>
          </a:p>
          <a:p>
            <a:r>
              <a:rPr lang="en-US"/>
              <a:t>Ransomware gây hại lớn nhất trong lịch sử</a:t>
            </a:r>
          </a:p>
          <a:p>
            <a:r>
              <a:rPr lang="en-US"/>
              <a:t>Khai thác lỗ hổng EternalBlue trên hệ điều hành Windows XP/7/8 bằng cách sử dụng công cụ bị rò rỉ của NSA</a:t>
            </a:r>
          </a:p>
          <a:p>
            <a:r>
              <a:rPr lang="en-US"/>
              <a:t>Số lượng máy tính bị lây nhiễm: 230.000</a:t>
            </a:r>
          </a:p>
          <a:p>
            <a:r>
              <a:rPr lang="en-US"/>
              <a:t>Việt Nam nằm trong những nước bị nhiễm nhiều nhất</a:t>
            </a:r>
            <a:endParaRPr lang="vi-VN"/>
          </a:p>
        </p:txBody>
      </p:sp>
      <p:sp>
        <p:nvSpPr>
          <p:cNvPr id="4" name="Slide Number Placeholder 3">
            <a:extLst>
              <a:ext uri="{FF2B5EF4-FFF2-40B4-BE49-F238E27FC236}">
                <a16:creationId xmlns:a16="http://schemas.microsoft.com/office/drawing/2014/main" id="{86CE5D21-CE39-3EAF-314E-DE0C8AB498F8}"/>
              </a:ext>
            </a:extLst>
          </p:cNvPr>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824662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Phòng chống và giảm thiểu</a:t>
            </a:r>
          </a:p>
        </p:txBody>
      </p:sp>
      <p:sp>
        <p:nvSpPr>
          <p:cNvPr id="3" name="Content Placeholder 2"/>
          <p:cNvSpPr>
            <a:spLocks noGrp="1"/>
          </p:cNvSpPr>
          <p:nvPr>
            <p:ph idx="1"/>
          </p:nvPr>
        </p:nvSpPr>
        <p:spPr/>
        <p:txBody>
          <a:bodyPr/>
          <a:lstStyle/>
          <a:p>
            <a:r>
              <a:rPr lang="en-US"/>
              <a:t>Tránh mở các file đính kèm từ các email không rõ nguồn gốc</a:t>
            </a:r>
          </a:p>
          <a:p>
            <a:r>
              <a:rPr lang="en-US"/>
              <a:t>Sử dụng firewall chặn tất cả các cổng dịch vụ không cần thiết</a:t>
            </a:r>
          </a:p>
          <a:p>
            <a:r>
              <a:rPr lang="en-US"/>
              <a:t>Tránh nhận các file từ ứng dụng tin nhắn</a:t>
            </a:r>
          </a:p>
          <a:p>
            <a:r>
              <a:rPr lang="en-US"/>
              <a:t>Gia cố hệ thống, tắt các chức năng không cần thiết trên máy tính</a:t>
            </a:r>
          </a:p>
          <a:p>
            <a:r>
              <a:rPr lang="en-US"/>
              <a:t>Kiểm soát lưu lượng nội bộ</a:t>
            </a:r>
          </a:p>
          <a:p>
            <a:r>
              <a:rPr lang="en-US"/>
              <a:t>Không tải và thực thi các file ứng dụng từ nguồn lạ</a:t>
            </a:r>
          </a:p>
          <a:p>
            <a:r>
              <a:rPr lang="en-US"/>
              <a:t>Cập nhật các bản vá bảo mật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233999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Phòng chống và giảm thiểu</a:t>
            </a:r>
          </a:p>
        </p:txBody>
      </p:sp>
      <p:sp>
        <p:nvSpPr>
          <p:cNvPr id="3" name="Content Placeholder 2"/>
          <p:cNvSpPr>
            <a:spLocks noGrp="1"/>
          </p:cNvSpPr>
          <p:nvPr>
            <p:ph idx="1"/>
          </p:nvPr>
        </p:nvSpPr>
        <p:spPr/>
        <p:txBody>
          <a:bodyPr/>
          <a:lstStyle/>
          <a:p>
            <a:r>
              <a:rPr lang="en-US"/>
              <a:t>Quét, rà soát virus trên các thiết bị nhớ lưu động(USB drive, CD/DVD, thẻ nhớ, thiết bị di động,…) khi kết nối với máy tính</a:t>
            </a:r>
          </a:p>
          <a:p>
            <a:r>
              <a:rPr lang="en-US"/>
              <a:t>Phân quyền người dùng</a:t>
            </a:r>
          </a:p>
          <a:p>
            <a:r>
              <a:rPr lang="en-US"/>
              <a:t>Sử dụng phần mềm bản quyền. Không dùng các công cụ bẻ khóa, cung cấp mã bản quyền</a:t>
            </a:r>
          </a:p>
          <a:p>
            <a:r>
              <a:rPr lang="en-US"/>
              <a:t>Cài đặt phần mềm diệt virus</a:t>
            </a:r>
          </a:p>
          <a:p>
            <a:r>
              <a:rPr lang="en-US"/>
              <a:t>Xây dựng chính sách và đào tạo người dùng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52863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Các hành vi gây hại</a:t>
            </a:r>
          </a:p>
        </p:txBody>
      </p:sp>
      <p:sp>
        <p:nvSpPr>
          <p:cNvPr id="3" name="Content Placeholder 2"/>
          <p:cNvSpPr>
            <a:spLocks noGrp="1"/>
          </p:cNvSpPr>
          <p:nvPr>
            <p:ph idx="1"/>
          </p:nvPr>
        </p:nvSpPr>
        <p:spPr>
          <a:xfrm>
            <a:off x="457200" y="1066800"/>
            <a:ext cx="8229600" cy="5105400"/>
          </a:xfrm>
        </p:spPr>
        <p:txBody>
          <a:bodyPr>
            <a:normAutofit fontScale="92500" lnSpcReduction="10000"/>
          </a:bodyPr>
          <a:lstStyle/>
          <a:p>
            <a:r>
              <a:rPr lang="en-US"/>
              <a:t>Phá hủy dữ liệu, phần cứng</a:t>
            </a:r>
          </a:p>
          <a:p>
            <a:r>
              <a:rPr lang="en-US"/>
              <a:t>Nghe trộm hoạt động của ng</a:t>
            </a:r>
            <a:r>
              <a:rPr lang="vi-VN"/>
              <a:t>ư</a:t>
            </a:r>
            <a:r>
              <a:rPr lang="en-US"/>
              <a:t>ời dùng trên các thiết bị vào ra(Keylogging)</a:t>
            </a:r>
          </a:p>
          <a:p>
            <a:r>
              <a:rPr lang="en-US"/>
              <a:t>Đánh cắp thông tin (spyware)</a:t>
            </a:r>
          </a:p>
          <a:p>
            <a:r>
              <a:rPr lang="en-US"/>
              <a:t>Mã hóa dữ liệu (ransomware)</a:t>
            </a:r>
          </a:p>
          <a:p>
            <a:r>
              <a:rPr lang="en-US"/>
              <a:t>Đánh cắp tài nguyên tính toán (coinminer)</a:t>
            </a:r>
          </a:p>
          <a:p>
            <a:r>
              <a:rPr lang="en-US"/>
              <a:t>Tạo cửa hậu (backdoor) để kẻ tấn công xâm nhập và điều khiển</a:t>
            </a:r>
          </a:p>
          <a:p>
            <a:r>
              <a:rPr lang="en-US"/>
              <a:t>Che giấu hoạt động(rootkit)</a:t>
            </a:r>
          </a:p>
          <a:p>
            <a:r>
              <a:rPr lang="en-US"/>
              <a:t>Thực hiện các hành vi tấn công(botnet)</a:t>
            </a:r>
          </a:p>
          <a:p>
            <a:pPr marL="0" indent="0">
              <a:buNone/>
            </a:pPr>
            <a:r>
              <a:rPr lang="en-US"/>
              <a:t>Các hành vi này có thể đ</a:t>
            </a:r>
            <a:r>
              <a:rPr lang="vi-VN"/>
              <a:t>ư</a:t>
            </a:r>
            <a:r>
              <a:rPr lang="en-US"/>
              <a:t>ợc thực hiện ngay hoặc đợi điều kiện nào đó (time bomb, logic bomb)</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777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con đường lan truyền</a:t>
            </a:r>
          </a:p>
        </p:txBody>
      </p:sp>
      <p:sp>
        <p:nvSpPr>
          <p:cNvPr id="3" name="Content Placeholder 2"/>
          <p:cNvSpPr>
            <a:spLocks noGrp="1"/>
          </p:cNvSpPr>
          <p:nvPr>
            <p:ph idx="1"/>
          </p:nvPr>
        </p:nvSpPr>
        <p:spPr/>
        <p:txBody>
          <a:bodyPr/>
          <a:lstStyle/>
          <a:p>
            <a:r>
              <a:rPr lang="en-US"/>
              <a:t>Email</a:t>
            </a:r>
          </a:p>
          <a:p>
            <a:r>
              <a:rPr lang="en-US"/>
              <a:t>Ứng dụng truyền thông điệp (Instant messaging)</a:t>
            </a:r>
          </a:p>
          <a:p>
            <a:r>
              <a:rPr lang="en-US"/>
              <a:t>Các thiết bị lưu trữ di động</a:t>
            </a:r>
          </a:p>
          <a:p>
            <a:r>
              <a:rPr lang="en-US"/>
              <a:t>Chương trình giả mạo</a:t>
            </a:r>
          </a:p>
          <a:p>
            <a:r>
              <a:rPr lang="en-US"/>
              <a:t>Tiện ích chia sẻ file trong mạng LAN</a:t>
            </a:r>
          </a:p>
          <a:p>
            <a:r>
              <a:rPr lang="en-US"/>
              <a:t>Phần mềm bẻ khóa bản quyền</a:t>
            </a:r>
          </a:p>
          <a:p>
            <a:r>
              <a:rPr lang="en-US"/>
              <a:t>Chương trình chia sẻ file</a:t>
            </a:r>
          </a:p>
          <a:p>
            <a:r>
              <a:rPr lang="en-US"/>
              <a:t>Lỗ hổng phần mềm</a:t>
            </a:r>
          </a:p>
          <a:p>
            <a:r>
              <a:rPr lang="en-US"/>
              <a:t>…</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40294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kịch bản phát tán và lây nhiễm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90263" y="2959437"/>
            <a:ext cx="1295400" cy="12954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28735" y="1496156"/>
            <a:ext cx="914400" cy="96391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9197" y="4036772"/>
            <a:ext cx="1133475" cy="130284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4214" y="2516152"/>
            <a:ext cx="1152186" cy="1147065"/>
          </a:xfrm>
          <a:prstGeom prst="rect">
            <a:avLst/>
          </a:prstGeom>
        </p:spPr>
      </p:pic>
      <p:pic>
        <p:nvPicPr>
          <p:cNvPr id="3074" name="Picture 2"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371600"/>
            <a:ext cx="2911080" cy="206301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a:stCxn id="6" idx="2"/>
            <a:endCxn id="7" idx="0"/>
          </p:cNvCxnSpPr>
          <p:nvPr/>
        </p:nvCxnSpPr>
        <p:spPr>
          <a:xfrm>
            <a:off x="7385935" y="2460072"/>
            <a:ext cx="0" cy="15767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3"/>
          </p:cNvCxnSpPr>
          <p:nvPr/>
        </p:nvCxnSpPr>
        <p:spPr>
          <a:xfrm flipH="1">
            <a:off x="5486400" y="2409249"/>
            <a:ext cx="1280749" cy="68043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7" idx="1"/>
          </p:cNvCxnSpPr>
          <p:nvPr/>
        </p:nvCxnSpPr>
        <p:spPr>
          <a:xfrm>
            <a:off x="2085663" y="3702686"/>
            <a:ext cx="4733534" cy="98550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5" idx="2"/>
          </p:cNvCxnSpPr>
          <p:nvPr/>
        </p:nvCxnSpPr>
        <p:spPr>
          <a:xfrm rot="10800000">
            <a:off x="1437963" y="4254837"/>
            <a:ext cx="5524500" cy="609600"/>
          </a:xfrm>
          <a:prstGeom prst="bentConnector2">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19"/>
          <p:cNvCxnSpPr>
            <a:stCxn id="5" idx="3"/>
            <a:endCxn id="3074" idx="1"/>
          </p:cNvCxnSpPr>
          <p:nvPr/>
        </p:nvCxnSpPr>
        <p:spPr>
          <a:xfrm rot="10800000" flipH="1">
            <a:off x="790262" y="2403109"/>
            <a:ext cx="886137" cy="1204028"/>
          </a:xfrm>
          <a:prstGeom prst="bentConnector3">
            <a:avLst>
              <a:gd name="adj1" fmla="val -57938"/>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20000" y="4365028"/>
            <a:ext cx="1066800" cy="646331"/>
          </a:xfrm>
          <a:prstGeom prst="rect">
            <a:avLst/>
          </a:prstGeom>
          <a:noFill/>
        </p:spPr>
        <p:txBody>
          <a:bodyPr wrap="square" rtlCol="0">
            <a:spAutoFit/>
          </a:bodyPr>
          <a:lstStyle/>
          <a:p>
            <a:r>
              <a:rPr lang="en-US">
                <a:solidFill>
                  <a:srgbClr val="000000"/>
                </a:solidFill>
              </a:rPr>
              <a:t>MalwareServer</a:t>
            </a:r>
          </a:p>
        </p:txBody>
      </p:sp>
      <p:sp>
        <p:nvSpPr>
          <p:cNvPr id="32" name="TextBox 31"/>
          <p:cNvSpPr txBox="1"/>
          <p:nvPr/>
        </p:nvSpPr>
        <p:spPr>
          <a:xfrm>
            <a:off x="7419272" y="2788286"/>
            <a:ext cx="1343728" cy="923330"/>
          </a:xfrm>
          <a:prstGeom prst="rect">
            <a:avLst/>
          </a:prstGeom>
          <a:noFill/>
        </p:spPr>
        <p:txBody>
          <a:bodyPr wrap="square" rtlCol="0">
            <a:spAutoFit/>
          </a:bodyPr>
          <a:lstStyle/>
          <a:p>
            <a:r>
              <a:rPr lang="en-US">
                <a:solidFill>
                  <a:srgbClr val="000000"/>
                </a:solidFill>
              </a:rPr>
              <a:t>1. Upoad malware lên Server</a:t>
            </a:r>
          </a:p>
        </p:txBody>
      </p:sp>
      <p:sp>
        <p:nvSpPr>
          <p:cNvPr id="33" name="TextBox 32"/>
          <p:cNvSpPr txBox="1"/>
          <p:nvPr/>
        </p:nvSpPr>
        <p:spPr>
          <a:xfrm>
            <a:off x="5257800" y="1873886"/>
            <a:ext cx="1600200" cy="646331"/>
          </a:xfrm>
          <a:prstGeom prst="rect">
            <a:avLst/>
          </a:prstGeom>
          <a:noFill/>
        </p:spPr>
        <p:txBody>
          <a:bodyPr wrap="square" rtlCol="0">
            <a:spAutoFit/>
          </a:bodyPr>
          <a:lstStyle/>
          <a:p>
            <a:r>
              <a:rPr lang="en-US">
                <a:solidFill>
                  <a:srgbClr val="000000"/>
                </a:solidFill>
              </a:rPr>
              <a:t>2. Gửi email cho nạn nhân</a:t>
            </a:r>
          </a:p>
        </p:txBody>
      </p:sp>
      <p:sp>
        <p:nvSpPr>
          <p:cNvPr id="34" name="TextBox 33"/>
          <p:cNvSpPr txBox="1"/>
          <p:nvPr/>
        </p:nvSpPr>
        <p:spPr>
          <a:xfrm>
            <a:off x="332672" y="1834417"/>
            <a:ext cx="1496128" cy="923330"/>
          </a:xfrm>
          <a:prstGeom prst="rect">
            <a:avLst/>
          </a:prstGeom>
          <a:noFill/>
        </p:spPr>
        <p:txBody>
          <a:bodyPr wrap="square" rtlCol="0">
            <a:spAutoFit/>
          </a:bodyPr>
          <a:lstStyle/>
          <a:p>
            <a:r>
              <a:rPr lang="en-US">
                <a:solidFill>
                  <a:srgbClr val="000000"/>
                </a:solidFill>
              </a:rPr>
              <a:t>3. Nạn nhân click vào đường dẫn</a:t>
            </a:r>
          </a:p>
        </p:txBody>
      </p:sp>
      <p:sp>
        <p:nvSpPr>
          <p:cNvPr id="36" name="TextBox 35"/>
          <p:cNvSpPr txBox="1"/>
          <p:nvPr/>
        </p:nvSpPr>
        <p:spPr>
          <a:xfrm>
            <a:off x="4658661" y="3663217"/>
            <a:ext cx="2017267" cy="646331"/>
          </a:xfrm>
          <a:prstGeom prst="rect">
            <a:avLst/>
          </a:prstGeom>
          <a:noFill/>
        </p:spPr>
        <p:txBody>
          <a:bodyPr wrap="square" rtlCol="0">
            <a:spAutoFit/>
          </a:bodyPr>
          <a:lstStyle/>
          <a:p>
            <a:pPr algn="r"/>
            <a:r>
              <a:rPr lang="en-US">
                <a:solidFill>
                  <a:srgbClr val="000000"/>
                </a:solidFill>
              </a:rPr>
              <a:t>4. Kết nối tới Malware Server</a:t>
            </a:r>
          </a:p>
        </p:txBody>
      </p:sp>
      <p:sp>
        <p:nvSpPr>
          <p:cNvPr id="37" name="TextBox 36"/>
          <p:cNvSpPr txBox="1"/>
          <p:nvPr/>
        </p:nvSpPr>
        <p:spPr>
          <a:xfrm>
            <a:off x="3886200" y="4970285"/>
            <a:ext cx="1589738" cy="369332"/>
          </a:xfrm>
          <a:prstGeom prst="rect">
            <a:avLst/>
          </a:prstGeom>
          <a:noFill/>
        </p:spPr>
        <p:txBody>
          <a:bodyPr wrap="square" rtlCol="0">
            <a:spAutoFit/>
          </a:bodyPr>
          <a:lstStyle/>
          <a:p>
            <a:pPr algn="r"/>
            <a:r>
              <a:rPr lang="en-US">
                <a:solidFill>
                  <a:srgbClr val="000000"/>
                </a:solidFill>
              </a:rPr>
              <a:t>5. Download</a:t>
            </a:r>
          </a:p>
        </p:txBody>
      </p:sp>
      <p:sp>
        <p:nvSpPr>
          <p:cNvPr id="38" name="TextBox 37"/>
          <p:cNvSpPr txBox="1"/>
          <p:nvPr/>
        </p:nvSpPr>
        <p:spPr>
          <a:xfrm>
            <a:off x="-152400" y="4293083"/>
            <a:ext cx="1589738" cy="646331"/>
          </a:xfrm>
          <a:prstGeom prst="rect">
            <a:avLst/>
          </a:prstGeom>
          <a:noFill/>
        </p:spPr>
        <p:txBody>
          <a:bodyPr wrap="square" rtlCol="0">
            <a:spAutoFit/>
          </a:bodyPr>
          <a:lstStyle/>
          <a:p>
            <a:pPr algn="r"/>
            <a:r>
              <a:rPr lang="en-US">
                <a:solidFill>
                  <a:srgbClr val="000000"/>
                </a:solidFill>
              </a:rPr>
              <a:t>6. Nạn nhân kích hoạt</a:t>
            </a:r>
          </a:p>
        </p:txBody>
      </p:sp>
      <p:sp>
        <p:nvSpPr>
          <p:cNvPr id="40" name="TextBox 39"/>
          <p:cNvSpPr txBox="1"/>
          <p:nvPr/>
        </p:nvSpPr>
        <p:spPr>
          <a:xfrm rot="20840171">
            <a:off x="4456477" y="2896752"/>
            <a:ext cx="1128673" cy="461665"/>
          </a:xfrm>
          <a:prstGeom prst="rect">
            <a:avLst/>
          </a:prstGeom>
          <a:noFill/>
        </p:spPr>
        <p:txBody>
          <a:bodyPr wrap="square" rtlCol="0">
            <a:spAutoFit/>
          </a:bodyPr>
          <a:lstStyle/>
          <a:p>
            <a:r>
              <a:rPr lang="en-US" sz="2400" b="1">
                <a:solidFill>
                  <a:srgbClr val="FF0000"/>
                </a:solidFill>
                <a:latin typeface="Arial Black" panose="020B0A04020102020204" pitchFamily="34" charset="0"/>
              </a:rPr>
              <a:t>FAKE</a:t>
            </a:r>
          </a:p>
        </p:txBody>
      </p:sp>
      <p:pic>
        <p:nvPicPr>
          <p:cNvPr id="8198" name="Picture 6" descr="Image result for malware wor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76600" y="4344925"/>
            <a:ext cx="776444" cy="766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27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200"/>
                                        <p:tgtEl>
                                          <p:spTgt spid="32"/>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2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right)">
                                      <p:cBhvr>
                                        <p:cTn id="15" dur="200"/>
                                        <p:tgtEl>
                                          <p:spTgt spid="33"/>
                                        </p:tgtEl>
                                      </p:cBhvr>
                                    </p:animEffect>
                                  </p:childTnLst>
                                </p:cTn>
                              </p:par>
                              <p:par>
                                <p:cTn id="16" presetID="22" presetClass="entr" presetSubtype="2"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right)">
                                      <p:cBhvr>
                                        <p:cTn id="18" dur="200"/>
                                        <p:tgtEl>
                                          <p:spTgt spid="14"/>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right)">
                                      <p:cBhvr>
                                        <p:cTn id="21" dur="200"/>
                                        <p:tgtEl>
                                          <p:spTgt spid="40"/>
                                        </p:tgtEl>
                                      </p:cBhvr>
                                    </p:animEffect>
                                  </p:childTnLst>
                                </p:cTn>
                              </p:par>
                              <p:par>
                                <p:cTn id="22" presetID="22" presetClass="entr" presetSubtype="2"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right)">
                                      <p:cBhvr>
                                        <p:cTn id="24" dur="200"/>
                                        <p:tgtEl>
                                          <p:spTgt spid="8"/>
                                        </p:tgtEl>
                                      </p:cBhvr>
                                    </p:animEffect>
                                  </p:childTnLst>
                                </p:cTn>
                              </p:par>
                              <p:par>
                                <p:cTn id="25" presetID="22" presetClass="entr" presetSubtype="2" fill="hold" nodeType="with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wipe(right)">
                                      <p:cBhvr>
                                        <p:cTn id="27" dur="200"/>
                                        <p:tgtEl>
                                          <p:spTgt spid="30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200"/>
                                        <p:tgtEl>
                                          <p:spTgt spid="34"/>
                                        </p:tgtEl>
                                      </p:cBhvr>
                                    </p:animEffect>
                                  </p:childTnLst>
                                </p:cTn>
                              </p:par>
                              <p:par>
                                <p:cTn id="33" presetID="22" presetClass="entr" presetSubtype="8"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2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200"/>
                                        <p:tgtEl>
                                          <p:spTgt spid="36"/>
                                        </p:tgtEl>
                                      </p:cBhvr>
                                    </p:animEffect>
                                  </p:childTnLst>
                                </p:cTn>
                              </p:par>
                              <p:par>
                                <p:cTn id="41" presetID="22" presetClass="entr" presetSubtype="8"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2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right)">
                                      <p:cBhvr>
                                        <p:cTn id="48" dur="500"/>
                                        <p:tgtEl>
                                          <p:spTgt spid="37"/>
                                        </p:tgtEl>
                                      </p:cBhvr>
                                    </p:animEffect>
                                  </p:childTnLst>
                                </p:cTn>
                              </p:par>
                              <p:par>
                                <p:cTn id="49" presetID="22" presetClass="entr" presetSubtype="2" fill="hold" nodeType="withEffect">
                                  <p:stCondLst>
                                    <p:cond delay="0"/>
                                  </p:stCondLst>
                                  <p:childTnLst>
                                    <p:set>
                                      <p:cBhvr>
                                        <p:cTn id="50" dur="1" fill="hold">
                                          <p:stCondLst>
                                            <p:cond delay="0"/>
                                          </p:stCondLst>
                                        </p:cTn>
                                        <p:tgtEl>
                                          <p:spTgt spid="8198"/>
                                        </p:tgtEl>
                                        <p:attrNameLst>
                                          <p:attrName>style.visibility</p:attrName>
                                        </p:attrNameLst>
                                      </p:cBhvr>
                                      <p:to>
                                        <p:strVal val="visible"/>
                                      </p:to>
                                    </p:set>
                                    <p:animEffect transition="in" filter="wipe(right)">
                                      <p:cBhvr>
                                        <p:cTn id="51" dur="500"/>
                                        <p:tgtEl>
                                          <p:spTgt spid="8198"/>
                                        </p:tgtEl>
                                      </p:cBhvr>
                                    </p:animEffect>
                                  </p:childTnLst>
                                </p:cTn>
                              </p:par>
                              <p:par>
                                <p:cTn id="52" presetID="22" presetClass="entr" presetSubtype="2"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right)">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6" grpId="0"/>
      <p:bldP spid="37" grpId="0"/>
      <p:bldP spid="38"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29087" y="3495319"/>
            <a:ext cx="4100513" cy="2624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Kịch bản khác</a:t>
            </a:r>
          </a:p>
        </p:txBody>
      </p:sp>
      <p:sp>
        <p:nvSpPr>
          <p:cNvPr id="3" name="Content Placeholder 2"/>
          <p:cNvSpPr>
            <a:spLocks noGrp="1"/>
          </p:cNvSpPr>
          <p:nvPr>
            <p:ph idx="1"/>
          </p:nvPr>
        </p:nvSpPr>
        <p:spPr>
          <a:xfrm>
            <a:off x="457200" y="1055931"/>
            <a:ext cx="8229600" cy="5116269"/>
          </a:xfrm>
        </p:spPr>
        <p:txBody>
          <a:bodyPr/>
          <a:lstStyle/>
          <a:p>
            <a:r>
              <a:rPr lang="en-US"/>
              <a:t>Sử dụng các công cụ khai thác lỗ hổng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81000" y="1676400"/>
            <a:ext cx="1066800" cy="1066800"/>
          </a:xfrm>
          <a:prstGeom prst="rect">
            <a:avLst/>
          </a:prstGeom>
        </p:spPr>
      </p:pic>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6626" y="1893608"/>
            <a:ext cx="1190625" cy="632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280" y="1697673"/>
            <a:ext cx="891100" cy="102425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4982" y="3647718"/>
            <a:ext cx="891100" cy="102425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7251" y="5095519"/>
            <a:ext cx="891100" cy="102425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3559" y="3956191"/>
            <a:ext cx="891100" cy="102425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300" y="5095519"/>
            <a:ext cx="891100" cy="102425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8500" y="3668916"/>
            <a:ext cx="891100" cy="1024253"/>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4000" y="5135604"/>
            <a:ext cx="914400" cy="963916"/>
          </a:xfrm>
          <a:prstGeom prst="rect">
            <a:avLst/>
          </a:prstGeom>
        </p:spPr>
      </p:pic>
      <p:cxnSp>
        <p:nvCxnSpPr>
          <p:cNvPr id="15" name="Straight Arrow Connector 14"/>
          <p:cNvCxnSpPr>
            <a:stCxn id="5" idx="1"/>
            <a:endCxn id="4098" idx="1"/>
          </p:cNvCxnSpPr>
          <p:nvPr/>
        </p:nvCxnSpPr>
        <p:spPr>
          <a:xfrm>
            <a:off x="1447800" y="2209800"/>
            <a:ext cx="2048826" cy="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098" idx="3"/>
            <a:endCxn id="7" idx="1"/>
          </p:cNvCxnSpPr>
          <p:nvPr/>
        </p:nvCxnSpPr>
        <p:spPr>
          <a:xfrm>
            <a:off x="4687251" y="2209800"/>
            <a:ext cx="2269029" cy="0"/>
          </a:xfrm>
          <a:prstGeom prst="straightConnector1">
            <a:avLst/>
          </a:prstGeom>
          <a:ln w="28575">
            <a:solidFill>
              <a:srgbClr val="EE8512"/>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2"/>
            <a:endCxn id="12" idx="0"/>
          </p:cNvCxnSpPr>
          <p:nvPr/>
        </p:nvCxnSpPr>
        <p:spPr>
          <a:xfrm>
            <a:off x="7401830" y="2721926"/>
            <a:ext cx="382220" cy="946990"/>
          </a:xfrm>
          <a:prstGeom prst="straightConnector1">
            <a:avLst/>
          </a:prstGeom>
          <a:ln w="28575">
            <a:solidFill>
              <a:srgbClr val="EE8512"/>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2"/>
          </p:cNvCxnSpPr>
          <p:nvPr/>
        </p:nvCxnSpPr>
        <p:spPr>
          <a:xfrm flipH="1">
            <a:off x="7592940" y="4693169"/>
            <a:ext cx="191110" cy="437922"/>
          </a:xfrm>
          <a:prstGeom prst="straightConnector1">
            <a:avLst/>
          </a:prstGeom>
          <a:ln w="28575">
            <a:solidFill>
              <a:srgbClr val="EE851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0"/>
          </p:cNvCxnSpPr>
          <p:nvPr/>
        </p:nvCxnSpPr>
        <p:spPr>
          <a:xfrm flipH="1" flipV="1">
            <a:off x="6766752" y="4468317"/>
            <a:ext cx="560098" cy="627202"/>
          </a:xfrm>
          <a:prstGeom prst="straightConnector1">
            <a:avLst/>
          </a:prstGeom>
          <a:ln w="28575">
            <a:solidFill>
              <a:srgbClr val="EE8512"/>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5132801" y="4181042"/>
            <a:ext cx="959782" cy="141726"/>
          </a:xfrm>
          <a:prstGeom prst="straightConnector1">
            <a:avLst/>
          </a:prstGeom>
          <a:ln w="28575">
            <a:solidFill>
              <a:srgbClr val="EE8512"/>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2"/>
            <a:endCxn id="9" idx="0"/>
          </p:cNvCxnSpPr>
          <p:nvPr/>
        </p:nvCxnSpPr>
        <p:spPr>
          <a:xfrm>
            <a:off x="4780532" y="4671971"/>
            <a:ext cx="352269" cy="423548"/>
          </a:xfrm>
          <a:prstGeom prst="straightConnector1">
            <a:avLst/>
          </a:prstGeom>
          <a:ln w="28575">
            <a:solidFill>
              <a:srgbClr val="EE8512"/>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3" idx="3"/>
          </p:cNvCxnSpPr>
          <p:nvPr/>
        </p:nvCxnSpPr>
        <p:spPr>
          <a:xfrm flipH="1">
            <a:off x="2438400" y="5617562"/>
            <a:ext cx="2248851" cy="0"/>
          </a:xfrm>
          <a:prstGeom prst="straightConnector1">
            <a:avLst/>
          </a:prstGeom>
          <a:ln w="28575">
            <a:solidFill>
              <a:srgbClr val="EE8512"/>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96626" y="2504719"/>
            <a:ext cx="1283906" cy="646331"/>
          </a:xfrm>
          <a:prstGeom prst="rect">
            <a:avLst/>
          </a:prstGeom>
          <a:noFill/>
        </p:spPr>
        <p:txBody>
          <a:bodyPr wrap="square" rtlCol="0">
            <a:spAutoFit/>
          </a:bodyPr>
          <a:lstStyle/>
          <a:p>
            <a:pPr algn="ctr"/>
            <a:r>
              <a:rPr lang="en-US">
                <a:solidFill>
                  <a:srgbClr val="000000"/>
                </a:solidFill>
              </a:rPr>
              <a:t>Website vô hại</a:t>
            </a:r>
          </a:p>
        </p:txBody>
      </p:sp>
      <p:sp>
        <p:nvSpPr>
          <p:cNvPr id="47" name="TextBox 46"/>
          <p:cNvSpPr txBox="1"/>
          <p:nvPr/>
        </p:nvSpPr>
        <p:spPr>
          <a:xfrm>
            <a:off x="7693872" y="1860142"/>
            <a:ext cx="992928" cy="646331"/>
          </a:xfrm>
          <a:prstGeom prst="rect">
            <a:avLst/>
          </a:prstGeom>
          <a:noFill/>
        </p:spPr>
        <p:txBody>
          <a:bodyPr wrap="square" rtlCol="0">
            <a:spAutoFit/>
          </a:bodyPr>
          <a:lstStyle/>
          <a:p>
            <a:pPr algn="ctr"/>
            <a:r>
              <a:rPr lang="en-US">
                <a:solidFill>
                  <a:srgbClr val="000000"/>
                </a:solidFill>
              </a:rPr>
              <a:t>Web</a:t>
            </a:r>
          </a:p>
          <a:p>
            <a:pPr algn="ctr"/>
            <a:r>
              <a:rPr lang="en-US">
                <a:solidFill>
                  <a:srgbClr val="000000"/>
                </a:solidFill>
              </a:rPr>
              <a:t>Server</a:t>
            </a:r>
          </a:p>
        </p:txBody>
      </p:sp>
      <p:sp>
        <p:nvSpPr>
          <p:cNvPr id="48" name="TextBox 47"/>
          <p:cNvSpPr txBox="1"/>
          <p:nvPr/>
        </p:nvSpPr>
        <p:spPr>
          <a:xfrm>
            <a:off x="5791200" y="2743200"/>
            <a:ext cx="1730520" cy="646331"/>
          </a:xfrm>
          <a:prstGeom prst="rect">
            <a:avLst/>
          </a:prstGeom>
          <a:noFill/>
        </p:spPr>
        <p:txBody>
          <a:bodyPr wrap="square" rtlCol="0">
            <a:spAutoFit/>
          </a:bodyPr>
          <a:lstStyle/>
          <a:p>
            <a:pPr algn="r"/>
            <a:r>
              <a:rPr lang="en-US">
                <a:solidFill>
                  <a:srgbClr val="000000"/>
                </a:solidFill>
              </a:rPr>
              <a:t>2. Chuyển hướng kết nối</a:t>
            </a:r>
          </a:p>
        </p:txBody>
      </p:sp>
      <p:sp>
        <p:nvSpPr>
          <p:cNvPr id="50" name="TextBox 49"/>
          <p:cNvSpPr txBox="1"/>
          <p:nvPr/>
        </p:nvSpPr>
        <p:spPr>
          <a:xfrm>
            <a:off x="5257800" y="4943119"/>
            <a:ext cx="1730520" cy="1200329"/>
          </a:xfrm>
          <a:prstGeom prst="rect">
            <a:avLst/>
          </a:prstGeom>
          <a:noFill/>
        </p:spPr>
        <p:txBody>
          <a:bodyPr wrap="square" rtlCol="0">
            <a:spAutoFit/>
          </a:bodyPr>
          <a:lstStyle/>
          <a:p>
            <a:pPr algn="ctr"/>
            <a:r>
              <a:rPr lang="en-US">
                <a:solidFill>
                  <a:schemeClr val="bg1"/>
                </a:solidFill>
              </a:rPr>
              <a:t>3. Do thám và thu thập thông tin máy trạm nạn nhân</a:t>
            </a:r>
          </a:p>
        </p:txBody>
      </p:sp>
      <p:sp>
        <p:nvSpPr>
          <p:cNvPr id="55" name="TextBox 54"/>
          <p:cNvSpPr txBox="1"/>
          <p:nvPr/>
        </p:nvSpPr>
        <p:spPr>
          <a:xfrm>
            <a:off x="2460480" y="5287388"/>
            <a:ext cx="1730520" cy="646331"/>
          </a:xfrm>
          <a:prstGeom prst="rect">
            <a:avLst/>
          </a:prstGeom>
          <a:noFill/>
        </p:spPr>
        <p:txBody>
          <a:bodyPr wrap="square" rtlCol="0">
            <a:spAutoFit/>
          </a:bodyPr>
          <a:lstStyle/>
          <a:p>
            <a:pPr algn="ctr"/>
            <a:r>
              <a:rPr lang="en-US">
                <a:solidFill>
                  <a:srgbClr val="000000"/>
                </a:solidFill>
              </a:rPr>
              <a:t>4. Phát hiện lỗ hổng ATBM</a:t>
            </a:r>
          </a:p>
        </p:txBody>
      </p:sp>
      <p:cxnSp>
        <p:nvCxnSpPr>
          <p:cNvPr id="56" name="Straight Arrow Connector 55"/>
          <p:cNvCxnSpPr>
            <a:stCxn id="13" idx="0"/>
            <a:endCxn id="5" idx="2"/>
          </p:cNvCxnSpPr>
          <p:nvPr/>
        </p:nvCxnSpPr>
        <p:spPr>
          <a:xfrm flipH="1" flipV="1">
            <a:off x="914400" y="2743200"/>
            <a:ext cx="1066800" cy="23924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600200" y="3605574"/>
            <a:ext cx="1676400" cy="646331"/>
          </a:xfrm>
          <a:prstGeom prst="rect">
            <a:avLst/>
          </a:prstGeom>
          <a:noFill/>
        </p:spPr>
        <p:txBody>
          <a:bodyPr wrap="square" rtlCol="0">
            <a:spAutoFit/>
          </a:bodyPr>
          <a:lstStyle/>
          <a:p>
            <a:r>
              <a:rPr lang="en-US">
                <a:solidFill>
                  <a:srgbClr val="000000"/>
                </a:solidFill>
              </a:rPr>
              <a:t>5. Khai thác lỗ hổng </a:t>
            </a:r>
          </a:p>
        </p:txBody>
      </p:sp>
      <p:sp>
        <p:nvSpPr>
          <p:cNvPr id="31" name="TextBox 30"/>
          <p:cNvSpPr txBox="1"/>
          <p:nvPr/>
        </p:nvSpPr>
        <p:spPr>
          <a:xfrm>
            <a:off x="1573140" y="1886634"/>
            <a:ext cx="1730520" cy="646331"/>
          </a:xfrm>
          <a:prstGeom prst="rect">
            <a:avLst/>
          </a:prstGeom>
          <a:noFill/>
        </p:spPr>
        <p:txBody>
          <a:bodyPr wrap="square" rtlCol="0">
            <a:spAutoFit/>
          </a:bodyPr>
          <a:lstStyle/>
          <a:p>
            <a:pPr algn="r"/>
            <a:r>
              <a:rPr lang="en-US">
                <a:solidFill>
                  <a:srgbClr val="000000"/>
                </a:solidFill>
              </a:rPr>
              <a:t>1. Truy cập website vô hại</a:t>
            </a:r>
          </a:p>
        </p:txBody>
      </p:sp>
    </p:spTree>
    <p:extLst>
      <p:ext uri="{BB962C8B-B14F-4D97-AF65-F5344CB8AC3E}">
        <p14:creationId xmlns:p14="http://schemas.microsoft.com/office/powerpoint/2010/main" val="245603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wipe(up)">
                                      <p:cBhvr>
                                        <p:cTn id="20" dur="500"/>
                                        <p:tgtEl>
                                          <p:spTgt spid="48"/>
                                        </p:tgtEl>
                                      </p:cBhvr>
                                    </p:animEffect>
                                  </p:childTnLst>
                                </p:cTn>
                              </p:par>
                              <p:par>
                                <p:cTn id="21" presetID="22" presetClass="entr" presetSubtype="1"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up)">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right)">
                                      <p:cBhvr>
                                        <p:cTn id="28" dur="300"/>
                                        <p:tgtEl>
                                          <p:spTgt spid="30"/>
                                        </p:tgtEl>
                                      </p:cBhvr>
                                    </p:animEffect>
                                  </p:childTnLst>
                                </p:cTn>
                              </p:par>
                            </p:childTnLst>
                          </p:cTn>
                        </p:par>
                        <p:par>
                          <p:cTn id="29" fill="hold">
                            <p:stCondLst>
                              <p:cond delay="300"/>
                            </p:stCondLst>
                            <p:childTnLst>
                              <p:par>
                                <p:cTn id="30" presetID="22" presetClass="entr" presetSubtype="4"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300"/>
                                        <p:tgtEl>
                                          <p:spTgt spid="33"/>
                                        </p:tgtEl>
                                      </p:cBhvr>
                                    </p:animEffect>
                                  </p:childTnLst>
                                </p:cTn>
                              </p:par>
                            </p:childTnLst>
                          </p:cTn>
                        </p:par>
                        <p:par>
                          <p:cTn id="33" fill="hold">
                            <p:stCondLst>
                              <p:cond delay="600"/>
                            </p:stCondLst>
                            <p:childTnLst>
                              <p:par>
                                <p:cTn id="34" presetID="22" presetClass="entr" presetSubtype="2"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right)">
                                      <p:cBhvr>
                                        <p:cTn id="36" dur="300"/>
                                        <p:tgtEl>
                                          <p:spTgt spid="36"/>
                                        </p:tgtEl>
                                      </p:cBhvr>
                                    </p:animEffect>
                                  </p:childTnLst>
                                </p:cTn>
                              </p:par>
                            </p:childTnLst>
                          </p:cTn>
                        </p:par>
                        <p:par>
                          <p:cTn id="37" fill="hold">
                            <p:stCondLst>
                              <p:cond delay="900"/>
                            </p:stCondLst>
                            <p:childTnLst>
                              <p:par>
                                <p:cTn id="38" presetID="22" presetClass="entr" presetSubtype="1" fill="hold" nodeType="after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up)">
                                      <p:cBhvr>
                                        <p:cTn id="40" dur="300"/>
                                        <p:tgtEl>
                                          <p:spTgt spid="39"/>
                                        </p:tgtEl>
                                      </p:cBhvr>
                                    </p:animEffect>
                                  </p:childTnLst>
                                </p:cTn>
                              </p:par>
                            </p:childTnLst>
                          </p:cTn>
                        </p:par>
                        <p:par>
                          <p:cTn id="41" fill="hold">
                            <p:stCondLst>
                              <p:cond delay="1200"/>
                            </p:stCondLst>
                            <p:childTnLst>
                              <p:par>
                                <p:cTn id="42" presetID="22" presetClass="entr" presetSubtype="2" fill="hold" nodeType="after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right)">
                                      <p:cBhvr>
                                        <p:cTn id="44" dur="300"/>
                                        <p:tgtEl>
                                          <p:spTgt spid="42"/>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right)">
                                      <p:cBhvr>
                                        <p:cTn id="47" dur="3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down)">
                                      <p:cBhvr>
                                        <p:cTn id="52" dur="500"/>
                                        <p:tgtEl>
                                          <p:spTgt spid="59"/>
                                        </p:tgtEl>
                                      </p:cBhvr>
                                    </p:animEffect>
                                  </p:childTnLst>
                                </p:cTn>
                              </p:par>
                              <p:par>
                                <p:cTn id="53" presetID="22" presetClass="entr" presetSubtype="4"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down)">
                                      <p:cBhvr>
                                        <p:cTn id="5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5" grpId="0"/>
      <p:bldP spid="5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CD1B3-3D14-3820-CD2B-08CEE5CE32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86CAB6-0A47-A715-642A-F78B7C22D24A}"/>
              </a:ext>
            </a:extLst>
          </p:cNvPr>
          <p:cNvSpPr>
            <a:spLocks noGrp="1"/>
          </p:cNvSpPr>
          <p:nvPr>
            <p:ph type="ctrTitle"/>
          </p:nvPr>
        </p:nvSpPr>
        <p:spPr>
          <a:xfrm>
            <a:off x="685800" y="1371600"/>
            <a:ext cx="8077200" cy="1927225"/>
          </a:xfrm>
        </p:spPr>
        <p:txBody>
          <a:bodyPr/>
          <a:lstStyle/>
          <a:p>
            <a:pPr algn="l"/>
            <a:r>
              <a:rPr lang="en-GB" sz="3600"/>
              <a:t>2. Virus máy tính</a:t>
            </a:r>
          </a:p>
        </p:txBody>
      </p:sp>
      <p:sp>
        <p:nvSpPr>
          <p:cNvPr id="3" name="Subtitle 2">
            <a:extLst>
              <a:ext uri="{FF2B5EF4-FFF2-40B4-BE49-F238E27FC236}">
                <a16:creationId xmlns:a16="http://schemas.microsoft.com/office/drawing/2014/main" id="{A79CD0B7-CA08-9716-C60D-A1835BFEF16A}"/>
              </a:ext>
            </a:extLst>
          </p:cNvPr>
          <p:cNvSpPr>
            <a:spLocks noGrp="1"/>
          </p:cNvSpPr>
          <p:nvPr>
            <p:ph type="subTitle" idx="1"/>
          </p:nvPr>
        </p:nvSpPr>
        <p:spPr/>
        <p:txBody>
          <a:bodyPr/>
          <a:lstStyle/>
          <a:p>
            <a:endParaRPr lang="en-GB">
              <a:solidFill>
                <a:srgbClr val="000000"/>
              </a:solidFill>
            </a:endParaRPr>
          </a:p>
        </p:txBody>
      </p:sp>
      <p:sp>
        <p:nvSpPr>
          <p:cNvPr id="4" name="Slide Number Placeholder 3">
            <a:extLst>
              <a:ext uri="{FF2B5EF4-FFF2-40B4-BE49-F238E27FC236}">
                <a16:creationId xmlns:a16="http://schemas.microsoft.com/office/drawing/2014/main" id="{FAE1054A-D0CF-A271-8308-2D12FC0D896A}"/>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692497381"/>
      </p:ext>
    </p:extLst>
  </p:cSld>
  <p:clrMapOvr>
    <a:masterClrMapping/>
  </p:clrMapOvr>
</p:sld>
</file>

<file path=ppt/theme/theme1.xml><?xml version="1.0" encoding="utf-8"?>
<a:theme xmlns:a="http://schemas.openxmlformats.org/drawingml/2006/main" name="HUST_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BF86E9F-7C58-4A49-B74B-7F190E7436D3}" vid="{A4D50F83-385D-42CD-8477-E53A7E7432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C3CAAB23BA2B44AF89E56FA7008F5F" ma:contentTypeVersion="11" ma:contentTypeDescription="Create a new document." ma:contentTypeScope="" ma:versionID="ff136ec48b612088013bb120d6af092d">
  <xsd:schema xmlns:xsd="http://www.w3.org/2001/XMLSchema" xmlns:xs="http://www.w3.org/2001/XMLSchema" xmlns:p="http://schemas.microsoft.com/office/2006/metadata/properties" xmlns:ns2="8fda6bdf-ba54-43a9-955a-b0b24361e27e" xmlns:ns3="26c42173-7c7d-4d52-b6a8-37d7c4470ab9" targetNamespace="http://schemas.microsoft.com/office/2006/metadata/properties" ma:root="true" ma:fieldsID="c2305531687f3b6be72e67d7c9caa9ee" ns2:_="" ns3:_="">
    <xsd:import namespace="8fda6bdf-ba54-43a9-955a-b0b24361e27e"/>
    <xsd:import namespace="26c42173-7c7d-4d52-b6a8-37d7c4470ab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da6bdf-ba54-43a9-955a-b0b24361e2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c42173-7c7d-4d52-b6a8-37d7c4470ab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fcd651a-ad8f-4914-ad89-b19b40585570}" ma:internalName="TaxCatchAll" ma:showField="CatchAllData" ma:web="26c42173-7c7d-4d52-b6a8-37d7c4470a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6c42173-7c7d-4d52-b6a8-37d7c4470ab9" xsi:nil="true"/>
    <lcf76f155ced4ddcb4097134ff3c332f xmlns="8fda6bdf-ba54-43a9-955a-b0b24361e27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21DBECB-03BB-4E3A-85AB-11C6F36C5684}"/>
</file>

<file path=customXml/itemProps2.xml><?xml version="1.0" encoding="utf-8"?>
<ds:datastoreItem xmlns:ds="http://schemas.openxmlformats.org/officeDocument/2006/customXml" ds:itemID="{49CA361C-3782-4AB4-901C-D635FD3360CF}"/>
</file>

<file path=customXml/itemProps3.xml><?xml version="1.0" encoding="utf-8"?>
<ds:datastoreItem xmlns:ds="http://schemas.openxmlformats.org/officeDocument/2006/customXml" ds:itemID="{BA09A2D6-F6DF-4652-BD9F-8495522FC470}"/>
</file>

<file path=docProps/app.xml><?xml version="1.0" encoding="utf-8"?>
<Properties xmlns="http://schemas.openxmlformats.org/officeDocument/2006/extended-properties" xmlns:vt="http://schemas.openxmlformats.org/officeDocument/2006/docPropsVTypes">
  <Template>HUST_theme</Template>
  <TotalTime>9071</TotalTime>
  <Words>3288</Words>
  <Application>Microsoft Office PowerPoint</Application>
  <PresentationFormat>On-screen Show (4:3)</PresentationFormat>
  <Paragraphs>394</Paragraphs>
  <Slides>46</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46</vt:i4>
      </vt:variant>
    </vt:vector>
  </HeadingPairs>
  <TitlesOfParts>
    <vt:vector size="55" baseType="lpstr">
      <vt:lpstr>CourierNewPS-BoldItalicMT</vt:lpstr>
      <vt:lpstr>Monaco</vt:lpstr>
      <vt:lpstr>Arial</vt:lpstr>
      <vt:lpstr>Arial Black</vt:lpstr>
      <vt:lpstr>Calibri</vt:lpstr>
      <vt:lpstr>Courier New</vt:lpstr>
      <vt:lpstr>Lato</vt:lpstr>
      <vt:lpstr>Wingdings</vt:lpstr>
      <vt:lpstr>HUST_theme</vt:lpstr>
      <vt:lpstr>Bài 08. Phần mềm độc hại</vt:lpstr>
      <vt:lpstr>Nội dung</vt:lpstr>
      <vt:lpstr>1. Giới thiệu chung</vt:lpstr>
      <vt:lpstr>Khái niệm</vt:lpstr>
      <vt:lpstr>Các hành vi gây hại</vt:lpstr>
      <vt:lpstr>Các con đường lan truyền</vt:lpstr>
      <vt:lpstr>Một kịch bản phát tán và lây nhiễm</vt:lpstr>
      <vt:lpstr>Kịch bản khác</vt:lpstr>
      <vt:lpstr>2. Virus máy tính</vt:lpstr>
      <vt:lpstr>Đặc điểm của virus</vt:lpstr>
      <vt:lpstr>Cách thức lây lan</vt:lpstr>
      <vt:lpstr>Cơ chế tiêm nhiễm</vt:lpstr>
      <vt:lpstr>Phát hiện virus</vt:lpstr>
      <vt:lpstr>Cách thức lẩn tránh</vt:lpstr>
      <vt:lpstr>Polymorphic virus – Virus đa hình </vt:lpstr>
      <vt:lpstr>Polymorphic virus – Lây nhiễm</vt:lpstr>
      <vt:lpstr>Polymophic virus – Phát hiện</vt:lpstr>
      <vt:lpstr>Metamorphic Virus</vt:lpstr>
      <vt:lpstr>Metamorphic Virus</vt:lpstr>
      <vt:lpstr>Win95/Regswap(1998)</vt:lpstr>
      <vt:lpstr>Win32/Evol(2000)</vt:lpstr>
      <vt:lpstr>Zperm.A(2000)</vt:lpstr>
      <vt:lpstr>Phát hiện virus siêu đa hình</vt:lpstr>
      <vt:lpstr>Quy trình phân tích</vt:lpstr>
      <vt:lpstr>Quy trình phân tích</vt:lpstr>
      <vt:lpstr>Quy trình phân tích</vt:lpstr>
      <vt:lpstr>Lẩn tránh</vt:lpstr>
      <vt:lpstr>Rootkit/Stealth Virus</vt:lpstr>
      <vt:lpstr>Phát hiện và phòng chống rootkit</vt:lpstr>
      <vt:lpstr>3. Sâu máy tính</vt:lpstr>
      <vt:lpstr>Cách thức lây lan</vt:lpstr>
      <vt:lpstr>Mô hình lây lan của sâu máy tính</vt:lpstr>
      <vt:lpstr>Sâu Morris</vt:lpstr>
      <vt:lpstr>Sâu Code Red</vt:lpstr>
      <vt:lpstr>Sâu SQL Slammer</vt:lpstr>
      <vt:lpstr>Blaster</vt:lpstr>
      <vt:lpstr>Sasser</vt:lpstr>
      <vt:lpstr>Conficker</vt:lpstr>
      <vt:lpstr>Stuxnet</vt:lpstr>
      <vt:lpstr>Stuxnet – Hoạt động gây hại</vt:lpstr>
      <vt:lpstr>PowerPoint Presentation</vt:lpstr>
      <vt:lpstr>NotPetya</vt:lpstr>
      <vt:lpstr>Mã độc diskperf.exe</vt:lpstr>
      <vt:lpstr>WannyCry</vt:lpstr>
      <vt:lpstr>Phòng chống và giảm thiểu</vt:lpstr>
      <vt:lpstr>Phòng chống và giảm thiểu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Tổng quan về an toàn an ninh mạng</dc:title>
  <dc:creator>TungBT</dc:creator>
  <cp:lastModifiedBy>Bui Trong Tung</cp:lastModifiedBy>
  <cp:revision>1922</cp:revision>
  <cp:lastPrinted>2016-09-29T10:30:24Z</cp:lastPrinted>
  <dcterms:created xsi:type="dcterms:W3CDTF">2006-08-16T00:00:00Z</dcterms:created>
  <dcterms:modified xsi:type="dcterms:W3CDTF">2024-06-10T01:38:56Z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0x01010044C3CAAB23BA2B44AF89E56FA7008F5F</vt:lpwstr>
  </property>
</Properties>
</file>