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6"/>
  </p:notesMasterIdLst>
  <p:handoutMasterIdLst>
    <p:handoutMasterId r:id="rId97"/>
  </p:handoutMasterIdLst>
  <p:sldIdLst>
    <p:sldId id="596" r:id="rId2"/>
    <p:sldId id="258" r:id="rId3"/>
    <p:sldId id="597" r:id="rId4"/>
    <p:sldId id="268" r:id="rId5"/>
    <p:sldId id="259" r:id="rId6"/>
    <p:sldId id="269" r:id="rId7"/>
    <p:sldId id="271" r:id="rId8"/>
    <p:sldId id="272" r:id="rId9"/>
    <p:sldId id="273" r:id="rId10"/>
    <p:sldId id="274" r:id="rId11"/>
    <p:sldId id="275" r:id="rId12"/>
    <p:sldId id="276" r:id="rId13"/>
    <p:sldId id="277" r:id="rId14"/>
    <p:sldId id="291" r:id="rId15"/>
    <p:sldId id="292" r:id="rId16"/>
    <p:sldId id="308" r:id="rId17"/>
    <p:sldId id="415" r:id="rId18"/>
    <p:sldId id="417" r:id="rId19"/>
    <p:sldId id="424" r:id="rId20"/>
    <p:sldId id="598" r:id="rId21"/>
    <p:sldId id="575" r:id="rId22"/>
    <p:sldId id="301" r:id="rId23"/>
    <p:sldId id="574" r:id="rId24"/>
    <p:sldId id="569" r:id="rId25"/>
    <p:sldId id="570" r:id="rId26"/>
    <p:sldId id="401" r:id="rId27"/>
    <p:sldId id="402" r:id="rId28"/>
    <p:sldId id="404" r:id="rId29"/>
    <p:sldId id="297" r:id="rId30"/>
    <p:sldId id="577" r:id="rId31"/>
    <p:sldId id="436" r:id="rId32"/>
    <p:sldId id="443" r:id="rId33"/>
    <p:sldId id="437" r:id="rId34"/>
    <p:sldId id="439" r:id="rId35"/>
    <p:sldId id="599" r:id="rId36"/>
    <p:sldId id="579" r:id="rId37"/>
    <p:sldId id="344" r:id="rId38"/>
    <p:sldId id="396" r:id="rId39"/>
    <p:sldId id="582" r:id="rId40"/>
    <p:sldId id="583" r:id="rId41"/>
    <p:sldId id="444" r:id="rId42"/>
    <p:sldId id="410" r:id="rId43"/>
    <p:sldId id="411" r:id="rId44"/>
    <p:sldId id="412" r:id="rId45"/>
    <p:sldId id="414" r:id="rId46"/>
    <p:sldId id="581" r:id="rId47"/>
    <p:sldId id="416" r:id="rId48"/>
    <p:sldId id="492" r:id="rId49"/>
    <p:sldId id="601" r:id="rId50"/>
    <p:sldId id="438" r:id="rId51"/>
    <p:sldId id="461" r:id="rId52"/>
    <p:sldId id="593" r:id="rId53"/>
    <p:sldId id="479" r:id="rId54"/>
    <p:sldId id="594" r:id="rId55"/>
    <p:sldId id="602" r:id="rId56"/>
    <p:sldId id="595" r:id="rId57"/>
    <p:sldId id="603" r:id="rId58"/>
    <p:sldId id="604" r:id="rId59"/>
    <p:sldId id="605" r:id="rId60"/>
    <p:sldId id="607" r:id="rId61"/>
    <p:sldId id="606" r:id="rId62"/>
    <p:sldId id="600" r:id="rId63"/>
    <p:sldId id="285" r:id="rId64"/>
    <p:sldId id="326" r:id="rId65"/>
    <p:sldId id="289" r:id="rId66"/>
    <p:sldId id="294" r:id="rId67"/>
    <p:sldId id="295" r:id="rId68"/>
    <p:sldId id="608" r:id="rId69"/>
    <p:sldId id="316" r:id="rId70"/>
    <p:sldId id="287" r:id="rId71"/>
    <p:sldId id="390" r:id="rId72"/>
    <p:sldId id="409" r:id="rId73"/>
    <p:sldId id="586" r:id="rId74"/>
    <p:sldId id="317" r:id="rId75"/>
    <p:sldId id="590" r:id="rId76"/>
    <p:sldId id="591" r:id="rId77"/>
    <p:sldId id="609" r:id="rId78"/>
    <p:sldId id="501" r:id="rId79"/>
    <p:sldId id="502" r:id="rId80"/>
    <p:sldId id="503" r:id="rId81"/>
    <p:sldId id="498" r:id="rId82"/>
    <p:sldId id="499" r:id="rId83"/>
    <p:sldId id="500" r:id="rId84"/>
    <p:sldId id="588" r:id="rId85"/>
    <p:sldId id="589" r:id="rId86"/>
    <p:sldId id="610" r:id="rId87"/>
    <p:sldId id="611" r:id="rId88"/>
    <p:sldId id="612" r:id="rId89"/>
    <p:sldId id="613" r:id="rId90"/>
    <p:sldId id="614" r:id="rId91"/>
    <p:sldId id="615" r:id="rId92"/>
    <p:sldId id="616" r:id="rId93"/>
    <p:sldId id="617" r:id="rId94"/>
    <p:sldId id="618" r:id="rId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1" autoAdjust="0"/>
    <p:restoredTop sz="83842" autoAdjust="0"/>
  </p:normalViewPr>
  <p:slideViewPr>
    <p:cSldViewPr snapToGrid="0">
      <p:cViewPr varScale="1">
        <p:scale>
          <a:sx n="76" d="100"/>
          <a:sy n="76" d="100"/>
        </p:scale>
        <p:origin x="15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ustomXml" Target="../customXml/item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104"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436AC1-7533-48CD-991B-812D441F03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95C48E07-6BD5-4C42-84DE-4941EFEEF15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vi-VN"/>
          </a:p>
        </p:txBody>
      </p:sp>
      <p:sp>
        <p:nvSpPr>
          <p:cNvPr id="4" name="Footer Placeholder 3">
            <a:extLst>
              <a:ext uri="{FF2B5EF4-FFF2-40B4-BE49-F238E27FC236}">
                <a16:creationId xmlns:a16="http://schemas.microsoft.com/office/drawing/2014/main" id="{522036A1-3E55-4EA8-9AC0-DB9A1F3CA4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38D095D5-2688-4328-9150-EE327D1ADB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C92751-4795-4B65-93CD-8BC59BF3085D}" type="slidenum">
              <a:rPr lang="vi-VN" smtClean="0"/>
              <a:t>‹#›</a:t>
            </a:fld>
            <a:endParaRPr lang="vi-VN"/>
          </a:p>
        </p:txBody>
      </p:sp>
    </p:spTree>
    <p:extLst>
      <p:ext uri="{BB962C8B-B14F-4D97-AF65-F5344CB8AC3E}">
        <p14:creationId xmlns:p14="http://schemas.microsoft.com/office/powerpoint/2010/main" val="178698429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357B2-E178-4A53-BFBA-492F716E4DA6}" type="slidenum">
              <a:rPr lang="en-US" smtClean="0"/>
              <a:t>‹#›</a:t>
            </a:fld>
            <a:endParaRPr lang="en-US"/>
          </a:p>
        </p:txBody>
      </p:sp>
    </p:spTree>
    <p:extLst>
      <p:ext uri="{BB962C8B-B14F-4D97-AF65-F5344CB8AC3E}">
        <p14:creationId xmlns:p14="http://schemas.microsoft.com/office/powerpoint/2010/main" val="32709712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a:extLst>
              <a:ext uri="{FF2B5EF4-FFF2-40B4-BE49-F238E27FC236}">
                <a16:creationId xmlns:a16="http://schemas.microsoft.com/office/drawing/2014/main" id="{A45714F6-6631-42DE-8A3D-3FCD36A7A594}"/>
              </a:ext>
            </a:extLst>
          </p:cNvPr>
          <p:cNvSpPr>
            <a:spLocks noGrp="1"/>
          </p:cNvSpPr>
          <p:nvPr>
            <p:ph type="sldNum" sz="quarter" idx="5"/>
          </p:nvPr>
        </p:nvSpPr>
        <p:spPr/>
        <p:txBody>
          <a:bodyPr/>
          <a:lstStyle/>
          <a:p>
            <a:fld id="{6F2357B2-E178-4A53-BFBA-492F716E4DA6}" type="slidenum">
              <a:rPr lang="en-US" smtClean="0"/>
              <a:t>2</a:t>
            </a:fld>
            <a:endParaRPr lang="en-US"/>
          </a:p>
        </p:txBody>
      </p:sp>
      <p:sp>
        <p:nvSpPr>
          <p:cNvPr id="5" name="Date Placeholder 4">
            <a:extLst>
              <a:ext uri="{FF2B5EF4-FFF2-40B4-BE49-F238E27FC236}">
                <a16:creationId xmlns:a16="http://schemas.microsoft.com/office/drawing/2014/main" id="{F583C6E3-AA33-45F7-99E0-E555101DBC27}"/>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400544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ED974D-8C01-4845-B68A-3955301DB1AE}" type="slidenum">
              <a:rPr lang="en-US" smtClean="0"/>
              <a:pPr/>
              <a:t>37</a:t>
            </a:fld>
            <a:endParaRPr lang="en-US"/>
          </a:p>
        </p:txBody>
      </p:sp>
      <p:sp>
        <p:nvSpPr>
          <p:cNvPr id="6" name="Date Placeholder 5">
            <a:extLst>
              <a:ext uri="{FF2B5EF4-FFF2-40B4-BE49-F238E27FC236}">
                <a16:creationId xmlns:a16="http://schemas.microsoft.com/office/drawing/2014/main" id="{6133E5DF-92CE-439A-8E68-61365F9FC492}"/>
              </a:ext>
            </a:extLst>
          </p:cNvPr>
          <p:cNvSpPr>
            <a:spLocks noGrp="1"/>
          </p:cNvSpPr>
          <p:nvPr>
            <p:ph type="dt" idx="1"/>
          </p:nvPr>
        </p:nvSpPr>
        <p:spPr/>
        <p:txBody>
          <a:bodyPr/>
          <a:lstStyle/>
          <a:p>
            <a:endParaRPr lang="en-US"/>
          </a:p>
        </p:txBody>
      </p:sp>
    </p:spTree>
    <p:extLst>
      <p:ext uri="{BB962C8B-B14F-4D97-AF65-F5344CB8AC3E}">
        <p14:creationId xmlns:p14="http://schemas.microsoft.com/office/powerpoint/2010/main" val="1662944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Thông tin tổ chức: người dùng, khách hàng, các hoạt động nghiệp vụ, thông tin về tổ chức</a:t>
            </a:r>
            <a:endParaRPr lang="en-GB"/>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6F2357B2-E178-4A53-BFBA-492F716E4DA6}" type="slidenum">
              <a:rPr lang="en-US" smtClean="0"/>
              <a:t>58</a:t>
            </a:fld>
            <a:endParaRPr lang="en-US"/>
          </a:p>
        </p:txBody>
      </p:sp>
    </p:spTree>
    <p:extLst>
      <p:ext uri="{BB962C8B-B14F-4D97-AF65-F5344CB8AC3E}">
        <p14:creationId xmlns:p14="http://schemas.microsoft.com/office/powerpoint/2010/main" val="4089920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6F2357B2-E178-4A53-BFBA-492F716E4DA6}" type="slidenum">
              <a:rPr lang="en-US" smtClean="0"/>
              <a:t>59</a:t>
            </a:fld>
            <a:endParaRPr lang="en-US"/>
          </a:p>
        </p:txBody>
      </p:sp>
    </p:spTree>
    <p:extLst>
      <p:ext uri="{BB962C8B-B14F-4D97-AF65-F5344CB8AC3E}">
        <p14:creationId xmlns:p14="http://schemas.microsoft.com/office/powerpoint/2010/main" val="1742331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Các kỹ thuật khác: TCP Ping Scan, ARP Ping Scan</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6F2357B2-E178-4A53-BFBA-492F716E4DA6}" type="slidenum">
              <a:rPr lang="en-US" smtClean="0"/>
              <a:t>60</a:t>
            </a:fld>
            <a:endParaRPr lang="en-US"/>
          </a:p>
        </p:txBody>
      </p:sp>
    </p:spTree>
    <p:extLst>
      <p:ext uri="{BB962C8B-B14F-4D97-AF65-F5344CB8AC3E}">
        <p14:creationId xmlns:p14="http://schemas.microsoft.com/office/powerpoint/2010/main" val="3066056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kỹ thuật quét khác</a:t>
            </a:r>
          </a:p>
          <a:p>
            <a:r>
              <a:rPr lang="en-US"/>
              <a:t>TCP Connection Scan: hoàn tất thiết lập kết nối, sau đó gửi RST để hủy</a:t>
            </a:r>
          </a:p>
          <a:p>
            <a:r>
              <a:rPr lang="en-US"/>
              <a:t>TCP FIN Scan</a:t>
            </a:r>
          </a:p>
          <a:p>
            <a:r>
              <a:rPr lang="en-US"/>
              <a:t>TCP NULL Scan</a:t>
            </a:r>
          </a:p>
          <a:p>
            <a:r>
              <a:rPr lang="en-US"/>
              <a:t>TCP Xmas Scan</a:t>
            </a:r>
          </a:p>
          <a:p>
            <a:r>
              <a:rPr lang="en-US"/>
              <a:t>TCP ACK Scan</a:t>
            </a:r>
          </a:p>
          <a:p>
            <a:r>
              <a:rPr lang="en-US"/>
              <a:t>UDP Scan</a:t>
            </a:r>
            <a:endParaRPr lang="vi-VN"/>
          </a:p>
          <a:p>
            <a:endParaRPr lang="en-GB"/>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6F2357B2-E178-4A53-BFBA-492F716E4DA6}" type="slidenum">
              <a:rPr lang="en-US" smtClean="0"/>
              <a:t>61</a:t>
            </a:fld>
            <a:endParaRPr lang="en-US"/>
          </a:p>
        </p:txBody>
      </p:sp>
    </p:spTree>
    <p:extLst>
      <p:ext uri="{BB962C8B-B14F-4D97-AF65-F5344CB8AC3E}">
        <p14:creationId xmlns:p14="http://schemas.microsoft.com/office/powerpoint/2010/main" val="841471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70874" indent="-296490" algn="l" eaLnBrk="0" hangingPunct="0">
              <a:spcBef>
                <a:spcPct val="30000"/>
              </a:spcBef>
              <a:defRPr sz="1200">
                <a:solidFill>
                  <a:schemeClr val="tx1"/>
                </a:solidFill>
                <a:latin typeface="Arial" charset="0"/>
              </a:defRPr>
            </a:lvl2pPr>
            <a:lvl3pPr marL="1185959" indent="-237192" algn="l" eaLnBrk="0" hangingPunct="0">
              <a:spcBef>
                <a:spcPct val="30000"/>
              </a:spcBef>
              <a:defRPr sz="1200">
                <a:solidFill>
                  <a:schemeClr val="tx1"/>
                </a:solidFill>
                <a:latin typeface="Arial" charset="0"/>
              </a:defRPr>
            </a:lvl3pPr>
            <a:lvl4pPr marL="1660343" indent="-237192" algn="l" eaLnBrk="0" hangingPunct="0">
              <a:spcBef>
                <a:spcPct val="30000"/>
              </a:spcBef>
              <a:defRPr sz="1200">
                <a:solidFill>
                  <a:schemeClr val="tx1"/>
                </a:solidFill>
                <a:latin typeface="Arial" charset="0"/>
              </a:defRPr>
            </a:lvl4pPr>
            <a:lvl5pPr marL="2134726" indent="-237192" algn="l" eaLnBrk="0" hangingPunct="0">
              <a:spcBef>
                <a:spcPct val="30000"/>
              </a:spcBef>
              <a:defRPr sz="1200">
                <a:solidFill>
                  <a:schemeClr val="tx1"/>
                </a:solidFill>
                <a:latin typeface="Arial" charset="0"/>
              </a:defRPr>
            </a:lvl5pPr>
            <a:lvl6pPr marL="2609110" indent="-237192" eaLnBrk="0" fontAlgn="base" hangingPunct="0">
              <a:spcBef>
                <a:spcPct val="30000"/>
              </a:spcBef>
              <a:spcAft>
                <a:spcPct val="0"/>
              </a:spcAft>
              <a:defRPr sz="1200">
                <a:solidFill>
                  <a:schemeClr val="tx1"/>
                </a:solidFill>
                <a:latin typeface="Arial" charset="0"/>
              </a:defRPr>
            </a:lvl6pPr>
            <a:lvl7pPr marL="3083494" indent="-237192" eaLnBrk="0" fontAlgn="base" hangingPunct="0">
              <a:spcBef>
                <a:spcPct val="30000"/>
              </a:spcBef>
              <a:spcAft>
                <a:spcPct val="0"/>
              </a:spcAft>
              <a:defRPr sz="1200">
                <a:solidFill>
                  <a:schemeClr val="tx1"/>
                </a:solidFill>
                <a:latin typeface="Arial" charset="0"/>
              </a:defRPr>
            </a:lvl7pPr>
            <a:lvl8pPr marL="3557878" indent="-237192" eaLnBrk="0" fontAlgn="base" hangingPunct="0">
              <a:spcBef>
                <a:spcPct val="30000"/>
              </a:spcBef>
              <a:spcAft>
                <a:spcPct val="0"/>
              </a:spcAft>
              <a:defRPr sz="1200">
                <a:solidFill>
                  <a:schemeClr val="tx1"/>
                </a:solidFill>
                <a:latin typeface="Arial" charset="0"/>
              </a:defRPr>
            </a:lvl8pPr>
            <a:lvl9pPr marL="4032261" indent="-237192"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DF4C86E2-78B6-4815-8C54-D8D54434B83B}" type="slidenum">
              <a:rPr lang="en-US" altLang="en-US">
                <a:solidFill>
                  <a:prstClr val="black"/>
                </a:solidFill>
              </a:rPr>
              <a:pPr algn="r" eaLnBrk="1" hangingPunct="1">
                <a:spcBef>
                  <a:spcPct val="0"/>
                </a:spcBef>
              </a:pPr>
              <a:t>26</a:t>
            </a:fld>
            <a:endParaRPr lang="en-US" altLang="en-US">
              <a:solidFill>
                <a:prstClr val="black"/>
              </a:solidFill>
            </a:endParaRPr>
          </a:p>
        </p:txBody>
      </p:sp>
      <p:sp>
        <p:nvSpPr>
          <p:cNvPr id="94211" name="Rectangle 2"/>
          <p:cNvSpPr>
            <a:spLocks noGrp="1" noRot="1" noChangeAspect="1" noChangeArrowheads="1" noTextEdit="1"/>
          </p:cNvSpPr>
          <p:nvPr>
            <p:ph type="sldImg"/>
          </p:nvPr>
        </p:nvSpPr>
        <p:spPr>
          <a:xfrm>
            <a:off x="1255713" y="719138"/>
            <a:ext cx="4803775" cy="3603625"/>
          </a:xfrm>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6FF63089-0C0F-451A-AF92-A0BAE2CE63DF}"/>
              </a:ext>
            </a:extLst>
          </p:cNvPr>
          <p:cNvSpPr>
            <a:spLocks noGrp="1"/>
          </p:cNvSpPr>
          <p:nvPr>
            <p:ph type="dt"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70874" indent="-296490" algn="l" eaLnBrk="0" hangingPunct="0">
              <a:spcBef>
                <a:spcPct val="30000"/>
              </a:spcBef>
              <a:defRPr sz="1200">
                <a:solidFill>
                  <a:schemeClr val="tx1"/>
                </a:solidFill>
                <a:latin typeface="Arial" charset="0"/>
              </a:defRPr>
            </a:lvl2pPr>
            <a:lvl3pPr marL="1185959" indent="-237192" algn="l" eaLnBrk="0" hangingPunct="0">
              <a:spcBef>
                <a:spcPct val="30000"/>
              </a:spcBef>
              <a:defRPr sz="1200">
                <a:solidFill>
                  <a:schemeClr val="tx1"/>
                </a:solidFill>
                <a:latin typeface="Arial" charset="0"/>
              </a:defRPr>
            </a:lvl3pPr>
            <a:lvl4pPr marL="1660343" indent="-237192" algn="l" eaLnBrk="0" hangingPunct="0">
              <a:spcBef>
                <a:spcPct val="30000"/>
              </a:spcBef>
              <a:defRPr sz="1200">
                <a:solidFill>
                  <a:schemeClr val="tx1"/>
                </a:solidFill>
                <a:latin typeface="Arial" charset="0"/>
              </a:defRPr>
            </a:lvl4pPr>
            <a:lvl5pPr marL="2134726" indent="-237192" algn="l" eaLnBrk="0" hangingPunct="0">
              <a:spcBef>
                <a:spcPct val="30000"/>
              </a:spcBef>
              <a:defRPr sz="1200">
                <a:solidFill>
                  <a:schemeClr val="tx1"/>
                </a:solidFill>
                <a:latin typeface="Arial" charset="0"/>
              </a:defRPr>
            </a:lvl5pPr>
            <a:lvl6pPr marL="2609110" indent="-237192" eaLnBrk="0" fontAlgn="base" hangingPunct="0">
              <a:spcBef>
                <a:spcPct val="30000"/>
              </a:spcBef>
              <a:spcAft>
                <a:spcPct val="0"/>
              </a:spcAft>
              <a:defRPr sz="1200">
                <a:solidFill>
                  <a:schemeClr val="tx1"/>
                </a:solidFill>
                <a:latin typeface="Arial" charset="0"/>
              </a:defRPr>
            </a:lvl6pPr>
            <a:lvl7pPr marL="3083494" indent="-237192" eaLnBrk="0" fontAlgn="base" hangingPunct="0">
              <a:spcBef>
                <a:spcPct val="30000"/>
              </a:spcBef>
              <a:spcAft>
                <a:spcPct val="0"/>
              </a:spcAft>
              <a:defRPr sz="1200">
                <a:solidFill>
                  <a:schemeClr val="tx1"/>
                </a:solidFill>
                <a:latin typeface="Arial" charset="0"/>
              </a:defRPr>
            </a:lvl7pPr>
            <a:lvl8pPr marL="3557878" indent="-237192" eaLnBrk="0" fontAlgn="base" hangingPunct="0">
              <a:spcBef>
                <a:spcPct val="30000"/>
              </a:spcBef>
              <a:spcAft>
                <a:spcPct val="0"/>
              </a:spcAft>
              <a:defRPr sz="1200">
                <a:solidFill>
                  <a:schemeClr val="tx1"/>
                </a:solidFill>
                <a:latin typeface="Arial" charset="0"/>
              </a:defRPr>
            </a:lvl8pPr>
            <a:lvl9pPr marL="4032261" indent="-237192"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92DD455E-F7BD-4519-829D-AD74ABA25BA9}" type="slidenum">
              <a:rPr lang="en-US" altLang="en-US">
                <a:solidFill>
                  <a:prstClr val="black"/>
                </a:solidFill>
              </a:rPr>
              <a:pPr algn="r" eaLnBrk="1" hangingPunct="1">
                <a:spcBef>
                  <a:spcPct val="0"/>
                </a:spcBef>
              </a:pPr>
              <a:t>27</a:t>
            </a:fld>
            <a:endParaRPr lang="en-US" altLang="en-US">
              <a:solidFill>
                <a:prstClr val="black"/>
              </a:solidFill>
            </a:endParaRPr>
          </a:p>
        </p:txBody>
      </p:sp>
      <p:sp>
        <p:nvSpPr>
          <p:cNvPr id="93187" name="Rectangle 2"/>
          <p:cNvSpPr>
            <a:spLocks noGrp="1" noRot="1" noChangeAspect="1" noChangeArrowheads="1" noTextEdit="1"/>
          </p:cNvSpPr>
          <p:nvPr>
            <p:ph type="sldImg"/>
          </p:nvPr>
        </p:nvSpPr>
        <p:spPr>
          <a:xfrm>
            <a:off x="1255713" y="719138"/>
            <a:ext cx="4803775" cy="3603625"/>
          </a:xfrm>
          <a:ln/>
        </p:spPr>
      </p:sp>
      <p:sp>
        <p:nvSpPr>
          <p:cNvPr id="93188" name="Rectangle 3"/>
          <p:cNvSpPr>
            <a:spLocks noGrp="1" noChangeArrowheads="1"/>
          </p:cNvSpPr>
          <p:nvPr>
            <p:ph type="body" idx="1"/>
          </p:nvPr>
        </p:nvSpPr>
        <p:spPr>
          <a:xfrm>
            <a:off x="975361" y="4560570"/>
            <a:ext cx="5364481"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D57CCE33-7A16-4B67-9FCC-3516A64F2A9D}"/>
              </a:ext>
            </a:extLst>
          </p:cNvPr>
          <p:cNvSpPr>
            <a:spLocks noGrp="1"/>
          </p:cNvSpPr>
          <p:nvPr>
            <p:ph type="dt"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70874" indent="-296490" algn="l" eaLnBrk="0" hangingPunct="0">
              <a:spcBef>
                <a:spcPct val="30000"/>
              </a:spcBef>
              <a:defRPr sz="1200">
                <a:solidFill>
                  <a:schemeClr val="tx1"/>
                </a:solidFill>
                <a:latin typeface="Arial" charset="0"/>
              </a:defRPr>
            </a:lvl2pPr>
            <a:lvl3pPr marL="1185959" indent="-237192" algn="l" eaLnBrk="0" hangingPunct="0">
              <a:spcBef>
                <a:spcPct val="30000"/>
              </a:spcBef>
              <a:defRPr sz="1200">
                <a:solidFill>
                  <a:schemeClr val="tx1"/>
                </a:solidFill>
                <a:latin typeface="Arial" charset="0"/>
              </a:defRPr>
            </a:lvl3pPr>
            <a:lvl4pPr marL="1660343" indent="-237192" algn="l" eaLnBrk="0" hangingPunct="0">
              <a:spcBef>
                <a:spcPct val="30000"/>
              </a:spcBef>
              <a:defRPr sz="1200">
                <a:solidFill>
                  <a:schemeClr val="tx1"/>
                </a:solidFill>
                <a:latin typeface="Arial" charset="0"/>
              </a:defRPr>
            </a:lvl4pPr>
            <a:lvl5pPr marL="2134726" indent="-237192" algn="l" eaLnBrk="0" hangingPunct="0">
              <a:spcBef>
                <a:spcPct val="30000"/>
              </a:spcBef>
              <a:defRPr sz="1200">
                <a:solidFill>
                  <a:schemeClr val="tx1"/>
                </a:solidFill>
                <a:latin typeface="Arial" charset="0"/>
              </a:defRPr>
            </a:lvl5pPr>
            <a:lvl6pPr marL="2609110" indent="-237192" eaLnBrk="0" fontAlgn="base" hangingPunct="0">
              <a:spcBef>
                <a:spcPct val="30000"/>
              </a:spcBef>
              <a:spcAft>
                <a:spcPct val="0"/>
              </a:spcAft>
              <a:defRPr sz="1200">
                <a:solidFill>
                  <a:schemeClr val="tx1"/>
                </a:solidFill>
                <a:latin typeface="Arial" charset="0"/>
              </a:defRPr>
            </a:lvl6pPr>
            <a:lvl7pPr marL="3083494" indent="-237192" eaLnBrk="0" fontAlgn="base" hangingPunct="0">
              <a:spcBef>
                <a:spcPct val="30000"/>
              </a:spcBef>
              <a:spcAft>
                <a:spcPct val="0"/>
              </a:spcAft>
              <a:defRPr sz="1200">
                <a:solidFill>
                  <a:schemeClr val="tx1"/>
                </a:solidFill>
                <a:latin typeface="Arial" charset="0"/>
              </a:defRPr>
            </a:lvl7pPr>
            <a:lvl8pPr marL="3557878" indent="-237192" eaLnBrk="0" fontAlgn="base" hangingPunct="0">
              <a:spcBef>
                <a:spcPct val="30000"/>
              </a:spcBef>
              <a:spcAft>
                <a:spcPct val="0"/>
              </a:spcAft>
              <a:defRPr sz="1200">
                <a:solidFill>
                  <a:schemeClr val="tx1"/>
                </a:solidFill>
                <a:latin typeface="Arial" charset="0"/>
              </a:defRPr>
            </a:lvl8pPr>
            <a:lvl9pPr marL="4032261" indent="-237192"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DCA435F-FAC3-45A1-8EEF-D7F3F345B313}" type="slidenum">
              <a:rPr lang="en-US" altLang="en-US">
                <a:solidFill>
                  <a:prstClr val="black"/>
                </a:solidFill>
              </a:rPr>
              <a:pPr algn="r" eaLnBrk="1" hangingPunct="1">
                <a:spcBef>
                  <a:spcPct val="0"/>
                </a:spcBef>
              </a:pPr>
              <a:t>28</a:t>
            </a:fld>
            <a:endParaRPr lang="en-US" altLang="en-US">
              <a:solidFill>
                <a:prstClr val="black"/>
              </a:solidFill>
            </a:endParaRPr>
          </a:p>
        </p:txBody>
      </p:sp>
      <p:sp>
        <p:nvSpPr>
          <p:cNvPr id="95235" name="Rectangle 2"/>
          <p:cNvSpPr>
            <a:spLocks noGrp="1" noRot="1" noChangeAspect="1" noChangeArrowheads="1" noTextEdit="1"/>
          </p:cNvSpPr>
          <p:nvPr>
            <p:ph type="sldImg"/>
          </p:nvPr>
        </p:nvSpPr>
        <p:spPr>
          <a:xfrm>
            <a:off x="1255713" y="719138"/>
            <a:ext cx="4803775" cy="3603625"/>
          </a:xfrm>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Date Placeholder 1">
            <a:extLst>
              <a:ext uri="{FF2B5EF4-FFF2-40B4-BE49-F238E27FC236}">
                <a16:creationId xmlns:a16="http://schemas.microsoft.com/office/drawing/2014/main" id="{6C43D57F-6218-411F-9D2E-3C84BC09FAA0}"/>
              </a:ext>
            </a:extLst>
          </p:cNvPr>
          <p:cNvSpPr>
            <a:spLocks noGrp="1"/>
          </p:cNvSpPr>
          <p:nvPr>
            <p:ph type="dt"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2E94FE70-A1D8-47C6-A391-F2F0BA79F167}" type="slidenum">
              <a:rPr lang="en-US" altLang="en-US" smtClean="0"/>
              <a:pPr algn="r" eaLnBrk="1" hangingPunct="1">
                <a:spcBef>
                  <a:spcPct val="0"/>
                </a:spcBef>
              </a:pPr>
              <a:t>30</a:t>
            </a:fld>
            <a:endParaRPr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 name="Date Placeholder 3">
            <a:extLst>
              <a:ext uri="{FF2B5EF4-FFF2-40B4-BE49-F238E27FC236}">
                <a16:creationId xmlns:a16="http://schemas.microsoft.com/office/drawing/2014/main" id="{6ED7B162-DA43-4F2B-92C7-055044C01352}"/>
              </a:ext>
            </a:extLst>
          </p:cNvPr>
          <p:cNvSpPr>
            <a:spLocks noGrp="1"/>
          </p:cNvSpPr>
          <p:nvPr>
            <p:ph type="dt"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3A6B1250-9D7B-4094-96B4-ED0068256F82}" type="slidenum">
              <a:rPr lang="en-US" altLang="en-US" smtClean="0"/>
              <a:pPr algn="r" eaLnBrk="1" hangingPunct="1">
                <a:spcBef>
                  <a:spcPct val="0"/>
                </a:spcBef>
              </a:pPr>
              <a:t>31</a:t>
            </a:fld>
            <a:endParaRPr lang="en-US"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 name="Date Placeholder 3">
            <a:extLst>
              <a:ext uri="{FF2B5EF4-FFF2-40B4-BE49-F238E27FC236}">
                <a16:creationId xmlns:a16="http://schemas.microsoft.com/office/drawing/2014/main" id="{3D5ED598-4AED-4A72-B577-5275B757EB51}"/>
              </a:ext>
            </a:extLst>
          </p:cNvPr>
          <p:cNvSpPr>
            <a:spLocks noGrp="1"/>
          </p:cNvSpPr>
          <p:nvPr>
            <p:ph type="dt"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7395DBB5-0233-4EE8-8122-771EEC537BA6}" type="slidenum">
              <a:rPr lang="en-US" altLang="en-US" smtClean="0"/>
              <a:pPr algn="r" eaLnBrk="1" hangingPunct="1">
                <a:spcBef>
                  <a:spcPct val="0"/>
                </a:spcBef>
              </a:pPr>
              <a:t>32</a:t>
            </a:fld>
            <a:endParaRPr lang="en-US" altLang="en-US"/>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 name="Date Placeholder 3">
            <a:extLst>
              <a:ext uri="{FF2B5EF4-FFF2-40B4-BE49-F238E27FC236}">
                <a16:creationId xmlns:a16="http://schemas.microsoft.com/office/drawing/2014/main" id="{71632D0D-87E5-4E7C-9187-5EA555EA7A7B}"/>
              </a:ext>
            </a:extLst>
          </p:cNvPr>
          <p:cNvSpPr>
            <a:spLocks noGrp="1"/>
          </p:cNvSpPr>
          <p:nvPr>
            <p:ph type="dt"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84893ABE-A529-4C02-97F2-70BAE2222FE5}" type="slidenum">
              <a:rPr lang="en-US" altLang="en-US" smtClean="0"/>
              <a:pPr algn="r" eaLnBrk="1" hangingPunct="1">
                <a:spcBef>
                  <a:spcPct val="0"/>
                </a:spcBef>
              </a:pPr>
              <a:t>33</a:t>
            </a:fld>
            <a:endParaRPr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 name="Date Placeholder 3">
            <a:extLst>
              <a:ext uri="{FF2B5EF4-FFF2-40B4-BE49-F238E27FC236}">
                <a16:creationId xmlns:a16="http://schemas.microsoft.com/office/drawing/2014/main" id="{C1C14C5E-947D-4C61-9AAA-5C7DF7AE087A}"/>
              </a:ext>
            </a:extLst>
          </p:cNvPr>
          <p:cNvSpPr>
            <a:spLocks noGrp="1"/>
          </p:cNvSpPr>
          <p:nvPr>
            <p:ph type="dt"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Arial" charset="0"/>
              </a:defRPr>
            </a:lvl1pPr>
            <a:lvl2pPr marL="742950" indent="-285750" algn="l" eaLnBrk="0" hangingPunct="0">
              <a:spcBef>
                <a:spcPct val="30000"/>
              </a:spcBef>
              <a:defRPr sz="1200">
                <a:solidFill>
                  <a:schemeClr val="tx1"/>
                </a:solidFill>
                <a:latin typeface="Arial" charset="0"/>
              </a:defRPr>
            </a:lvl2pPr>
            <a:lvl3pPr marL="1143000" indent="-228600" algn="l" eaLnBrk="0" hangingPunct="0">
              <a:spcBef>
                <a:spcPct val="30000"/>
              </a:spcBef>
              <a:defRPr sz="1200">
                <a:solidFill>
                  <a:schemeClr val="tx1"/>
                </a:solidFill>
                <a:latin typeface="Arial" charset="0"/>
              </a:defRPr>
            </a:lvl3pPr>
            <a:lvl4pPr marL="1600200" indent="-228600" algn="l" eaLnBrk="0" hangingPunct="0">
              <a:spcBef>
                <a:spcPct val="30000"/>
              </a:spcBef>
              <a:defRPr sz="1200">
                <a:solidFill>
                  <a:schemeClr val="tx1"/>
                </a:solidFill>
                <a:latin typeface="Arial" charset="0"/>
              </a:defRPr>
            </a:lvl4pPr>
            <a:lvl5pPr marL="2057400" indent="-228600" algn="l"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algn="r" eaLnBrk="1" hangingPunct="1">
              <a:spcBef>
                <a:spcPct val="0"/>
              </a:spcBef>
            </a:pPr>
            <a:fld id="{4C486DD0-408C-4BA2-B394-84423C52B4A9}" type="slidenum">
              <a:rPr lang="en-US" altLang="en-US" smtClean="0"/>
              <a:pPr algn="r" eaLnBrk="1" hangingPunct="1">
                <a:spcBef>
                  <a:spcPct val="0"/>
                </a:spcBef>
              </a:pPr>
              <a:t>34</a:t>
            </a:fld>
            <a:endParaRPr lang="en-US" altLang="en-US"/>
          </a:p>
        </p:txBody>
      </p:sp>
      <p:sp>
        <p:nvSpPr>
          <p:cNvPr id="77827" name="Rectangle 2"/>
          <p:cNvSpPr>
            <a:spLocks noGrp="1" noRot="1" noChangeAspect="1" noChangeArrowheads="1" noTextEdit="1"/>
          </p:cNvSpPr>
          <p:nvPr>
            <p:ph type="sldImg"/>
          </p:nvPr>
        </p:nvSpPr>
        <p:spPr>
          <a:xfrm>
            <a:off x="1144588" y="685800"/>
            <a:ext cx="4572000" cy="3429000"/>
          </a:xfrm>
          <a:ln/>
        </p:spPr>
      </p:sp>
      <p:sp>
        <p:nvSpPr>
          <p:cNvPr id="77828"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 name="Date Placeholder 3">
            <a:extLst>
              <a:ext uri="{FF2B5EF4-FFF2-40B4-BE49-F238E27FC236}">
                <a16:creationId xmlns:a16="http://schemas.microsoft.com/office/drawing/2014/main" id="{2C6ED20F-1942-416B-8981-1EADA451E7E2}"/>
              </a:ext>
            </a:extLst>
          </p:cNvPr>
          <p:cNvSpPr>
            <a:spLocks noGrp="1"/>
          </p:cNvSpPr>
          <p:nvPr>
            <p:ph type="dt"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3443"/>
            <a:ext cx="7772400" cy="1216550"/>
          </a:xfrm>
        </p:spPr>
        <p:txBody>
          <a:bodyPr anchor="b"/>
          <a:lstStyle>
            <a:lvl1pPr algn="ctr">
              <a:defRPr sz="6000">
                <a:solidFill>
                  <a:srgbClr val="002060"/>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41412"/>
            <a:ext cx="6858000" cy="916388"/>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1A0906-9B46-414A-AA8D-6FCFA73F8A23}"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395496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1A0906-9B46-414A-AA8D-6FCFA73F8A23}"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9F20C4-FB1E-4753-B207-935DE012D598}" type="slidenum">
              <a:rPr lang="en-US" smtClean="0"/>
              <a:pPr/>
              <a:t>‹#›</a:t>
            </a:fld>
            <a:endParaRPr lang="en-US" sz="1400"/>
          </a:p>
        </p:txBody>
      </p:sp>
    </p:spTree>
    <p:extLst>
      <p:ext uri="{BB962C8B-B14F-4D97-AF65-F5344CB8AC3E}">
        <p14:creationId xmlns:p14="http://schemas.microsoft.com/office/powerpoint/2010/main" val="1356392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1A0906-9B46-414A-AA8D-6FCFA73F8A23}"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9F20C4-FB1E-4753-B207-935DE012D598}" type="slidenum">
              <a:rPr lang="en-US" smtClean="0"/>
              <a:t>‹#›</a:t>
            </a:fld>
            <a:endParaRPr lang="en-US"/>
          </a:p>
        </p:txBody>
      </p:sp>
    </p:spTree>
    <p:extLst>
      <p:ext uri="{BB962C8B-B14F-4D97-AF65-F5344CB8AC3E}">
        <p14:creationId xmlns:p14="http://schemas.microsoft.com/office/powerpoint/2010/main" val="3191590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6D92-000C-E8F7-BE74-82AC054850E6}"/>
              </a:ext>
            </a:extLst>
          </p:cNvPr>
          <p:cNvSpPr>
            <a:spLocks noGrp="1"/>
          </p:cNvSpPr>
          <p:nvPr>
            <p:ph type="title"/>
          </p:nvPr>
        </p:nvSpPr>
        <p:spPr>
          <a:xfrm>
            <a:off x="3657600" y="71562"/>
            <a:ext cx="5263762" cy="560821"/>
          </a:xfrm>
        </p:spPr>
        <p:txBody>
          <a:bodyPr/>
          <a:lstStyle>
            <a:lvl1pPr>
              <a:defRPr>
                <a:solidFill>
                  <a:srgbClr val="002060"/>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D25707D1-9D9E-35E8-FDCF-3E3AD0BE43F9}"/>
              </a:ext>
            </a:extLst>
          </p:cNvPr>
          <p:cNvSpPr>
            <a:spLocks noGrp="1"/>
          </p:cNvSpPr>
          <p:nvPr>
            <p:ph type="dt" sz="half" idx="10"/>
          </p:nvPr>
        </p:nvSpPr>
        <p:spPr/>
        <p:txBody>
          <a:bodyPr/>
          <a:lstStyle/>
          <a:p>
            <a:fld id="{971A0906-9B46-414A-AA8D-6FCFA73F8A23}" type="datetimeFigureOut">
              <a:rPr lang="en-US" smtClean="0"/>
              <a:t>12/27/2024</a:t>
            </a:fld>
            <a:endParaRPr lang="en-US"/>
          </a:p>
        </p:txBody>
      </p:sp>
      <p:sp>
        <p:nvSpPr>
          <p:cNvPr id="4" name="Footer Placeholder 3">
            <a:extLst>
              <a:ext uri="{FF2B5EF4-FFF2-40B4-BE49-F238E27FC236}">
                <a16:creationId xmlns:a16="http://schemas.microsoft.com/office/drawing/2014/main" id="{C4062CF8-B466-B12F-F6C6-02116B10A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3D4B51-3577-807F-958D-E6DDE7B12FCE}"/>
              </a:ext>
            </a:extLst>
          </p:cNvPr>
          <p:cNvSpPr>
            <a:spLocks noGrp="1"/>
          </p:cNvSpPr>
          <p:nvPr>
            <p:ph type="sldNum" sz="quarter" idx="12"/>
          </p:nvPr>
        </p:nvSpPr>
        <p:spPr/>
        <p:txBody>
          <a:bodyPr/>
          <a:lstStyle/>
          <a:p>
            <a:fld id="{339F20C4-FB1E-4753-B207-935DE012D598}" type="slidenum">
              <a:rPr lang="en-US" smtClean="0"/>
              <a:pPr/>
              <a:t>‹#›</a:t>
            </a:fld>
            <a:endParaRPr lang="en-US" sz="1400"/>
          </a:p>
        </p:txBody>
      </p:sp>
      <p:sp>
        <p:nvSpPr>
          <p:cNvPr id="7" name="Content Placeholder 2">
            <a:extLst>
              <a:ext uri="{FF2B5EF4-FFF2-40B4-BE49-F238E27FC236}">
                <a16:creationId xmlns:a16="http://schemas.microsoft.com/office/drawing/2014/main" id="{E5204753-D591-A5FB-03B1-FE0CF1990DA8}"/>
              </a:ext>
            </a:extLst>
          </p:cNvPr>
          <p:cNvSpPr>
            <a:spLocks noGrp="1"/>
          </p:cNvSpPr>
          <p:nvPr>
            <p:ph idx="1"/>
          </p:nvPr>
        </p:nvSpPr>
        <p:spPr>
          <a:xfrm>
            <a:off x="3657600" y="1081379"/>
            <a:ext cx="4857750" cy="509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9503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433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6257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A black and blue screen&#10;&#10;Description automatically generated">
            <a:extLst>
              <a:ext uri="{FF2B5EF4-FFF2-40B4-BE49-F238E27FC236}">
                <a16:creationId xmlns:a16="http://schemas.microsoft.com/office/drawing/2014/main" id="{B7234041-91F2-C943-27AB-0D5BBE9273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a:extLst>
              <a:ext uri="{FF2B5EF4-FFF2-40B4-BE49-F238E27FC236}">
                <a16:creationId xmlns:a16="http://schemas.microsoft.com/office/drawing/2014/main" id="{D5B8DD78-B698-16E9-DC12-508FF0697A49}"/>
              </a:ext>
            </a:extLst>
          </p:cNvPr>
          <p:cNvSpPr/>
          <p:nvPr/>
        </p:nvSpPr>
        <p:spPr>
          <a:xfrm>
            <a:off x="0" y="9852"/>
            <a:ext cx="9144000" cy="622530"/>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94271" y="71562"/>
            <a:ext cx="8021080" cy="5608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270" y="935990"/>
            <a:ext cx="8021080" cy="52409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491520"/>
            <a:ext cx="20574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971A0906-9B46-414A-AA8D-6FCFA73F8A23}" type="datetimeFigureOut">
              <a:rPr lang="en-US" smtClean="0"/>
              <a:t>12/27/2024</a:t>
            </a:fld>
            <a:endParaRPr lang="en-US"/>
          </a:p>
        </p:txBody>
      </p:sp>
      <p:sp>
        <p:nvSpPr>
          <p:cNvPr id="5" name="Footer Placeholder 4"/>
          <p:cNvSpPr>
            <a:spLocks noGrp="1"/>
          </p:cNvSpPr>
          <p:nvPr>
            <p:ph type="ftr" sz="quarter" idx="3"/>
          </p:nvPr>
        </p:nvSpPr>
        <p:spPr>
          <a:xfrm>
            <a:off x="3028950" y="649947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4"/>
          </p:nvPr>
        </p:nvSpPr>
        <p:spPr>
          <a:xfrm>
            <a:off x="6457950" y="6491518"/>
            <a:ext cx="2057400" cy="365125"/>
          </a:xfrm>
          <a:prstGeom prst="rect">
            <a:avLst/>
          </a:prstGeom>
        </p:spPr>
        <p:txBody>
          <a:bodyPr vert="horz" lIns="91440" tIns="45720" rIns="91440" bIns="45720" rtlCol="0" anchor="ctr"/>
          <a:lstStyle>
            <a:lvl1pPr algn="r">
              <a:defRPr sz="1200" b="1">
                <a:solidFill>
                  <a:srgbClr val="002060"/>
                </a:solidFill>
                <a:latin typeface="Lato" panose="020F0502020204030203" pitchFamily="34" charset="0"/>
                <a:ea typeface="Lato" panose="020F0502020204030203" pitchFamily="34" charset="0"/>
                <a:cs typeface="Lato" panose="020F0502020204030203" pitchFamily="34" charset="0"/>
              </a:defRPr>
            </a:lvl1pPr>
          </a:lstStyle>
          <a:p>
            <a:fld id="{339F20C4-FB1E-4753-B207-935DE012D598}" type="slidenum">
              <a:rPr lang="en-US" smtClean="0"/>
              <a:pPr/>
              <a:t>‹#›</a:t>
            </a:fld>
            <a:endParaRPr lang="en-US" sz="1400"/>
          </a:p>
        </p:txBody>
      </p:sp>
      <p:cxnSp>
        <p:nvCxnSpPr>
          <p:cNvPr id="8" name="Straight Connector 7">
            <a:extLst>
              <a:ext uri="{FF2B5EF4-FFF2-40B4-BE49-F238E27FC236}">
                <a16:creationId xmlns:a16="http://schemas.microsoft.com/office/drawing/2014/main" id="{5F1CF223-1BB8-ABED-B352-F11BFF182212}"/>
              </a:ext>
            </a:extLst>
          </p:cNvPr>
          <p:cNvCxnSpPr>
            <a:cxnSpLocks/>
          </p:cNvCxnSpPr>
          <p:nvPr/>
        </p:nvCxnSpPr>
        <p:spPr>
          <a:xfrm>
            <a:off x="-9525" y="784186"/>
            <a:ext cx="9148759" cy="0"/>
          </a:xfrm>
          <a:prstGeom prst="line">
            <a:avLst/>
          </a:prstGeom>
          <a:ln w="44450">
            <a:solidFill>
              <a:srgbClr val="C0203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2B8C83-0055-42B7-ED25-569DD3267D1A}"/>
              </a:ext>
            </a:extLst>
          </p:cNvPr>
          <p:cNvCxnSpPr>
            <a:cxnSpLocks/>
          </p:cNvCxnSpPr>
          <p:nvPr/>
        </p:nvCxnSpPr>
        <p:spPr>
          <a:xfrm flipV="1">
            <a:off x="3359150" y="6438092"/>
            <a:ext cx="5549773" cy="765"/>
          </a:xfrm>
          <a:prstGeom prst="line">
            <a:avLst/>
          </a:prstGeom>
          <a:ln w="19050">
            <a:solidFill>
              <a:srgbClr val="C020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910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txStyles>
    <p:titleStyle>
      <a:lvl1pPr algn="l" defTabSz="914400" rtl="0" eaLnBrk="1" latinLnBrk="0" hangingPunct="1">
        <a:lnSpc>
          <a:spcPct val="90000"/>
        </a:lnSpc>
        <a:spcBef>
          <a:spcPct val="0"/>
        </a:spcBef>
        <a:buNone/>
        <a:defRPr sz="3200" b="1" kern="1200">
          <a:solidFill>
            <a:schemeClr val="bg1"/>
          </a:solidFill>
          <a:latin typeface="Lato" panose="020F0502020204030203" pitchFamily="34" charset="0"/>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3.wmf"/><Relationship Id="rId4" Type="http://schemas.openxmlformats.org/officeDocument/2006/relationships/image" Target="../media/image42.wmf"/></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8.emf"/><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34" Type="http://schemas.openxmlformats.org/officeDocument/2006/relationships/image" Target="../media/image38.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33" Type="http://schemas.openxmlformats.org/officeDocument/2006/relationships/image" Target="../media/image37.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32" Type="http://schemas.openxmlformats.org/officeDocument/2006/relationships/image" Target="../media/image36.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31" Type="http://schemas.openxmlformats.org/officeDocument/2006/relationships/image" Target="../media/image35.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 Id="rId35" Type="http://schemas.openxmlformats.org/officeDocument/2006/relationships/image" Target="../media/image39.png"/><Relationship Id="rId8" Type="http://schemas.openxmlformats.org/officeDocument/2006/relationships/image" Target="../media/image12.png"/></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1.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48.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sv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8.sv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CA2BCE-FCFE-F94D-BE3F-B7760D9DF341}"/>
              </a:ext>
            </a:extLst>
          </p:cNvPr>
          <p:cNvSpPr>
            <a:spLocks noGrp="1"/>
          </p:cNvSpPr>
          <p:nvPr>
            <p:ph type="ctrTitle"/>
          </p:nvPr>
        </p:nvSpPr>
        <p:spPr/>
        <p:txBody>
          <a:bodyPr>
            <a:normAutofit fontScale="90000"/>
          </a:bodyPr>
          <a:lstStyle/>
          <a:p>
            <a:pPr algn="l"/>
            <a:r>
              <a:rPr lang="en-GB" sz="4400"/>
              <a:t>Bài 9.</a:t>
            </a:r>
            <a:br>
              <a:rPr lang="en-GB"/>
            </a:br>
            <a:r>
              <a:rPr lang="en-GB" sz="4900"/>
              <a:t>An toàn an ninh mạng</a:t>
            </a:r>
            <a:br>
              <a:rPr lang="en-GB"/>
            </a:br>
            <a:endParaRPr lang="en-GB"/>
          </a:p>
        </p:txBody>
      </p:sp>
      <p:sp>
        <p:nvSpPr>
          <p:cNvPr id="5" name="Subtitle 4">
            <a:extLst>
              <a:ext uri="{FF2B5EF4-FFF2-40B4-BE49-F238E27FC236}">
                <a16:creationId xmlns:a16="http://schemas.microsoft.com/office/drawing/2014/main" id="{591DCBB1-E915-165A-A6EF-1455B48FE52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40482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07EA3-F1D8-4843-8F1A-B28DF47DDA1B}"/>
              </a:ext>
            </a:extLst>
          </p:cNvPr>
          <p:cNvSpPr>
            <a:spLocks noGrp="1"/>
          </p:cNvSpPr>
          <p:nvPr>
            <p:ph type="title"/>
          </p:nvPr>
        </p:nvSpPr>
        <p:spPr/>
        <p:txBody>
          <a:bodyPr/>
          <a:lstStyle/>
          <a:p>
            <a:pPr>
              <a:defRPr/>
            </a:pPr>
            <a:r>
              <a:rPr lang="en-GB"/>
              <a:t>Mô hình TCP/IP – Tầng giao vận</a:t>
            </a:r>
          </a:p>
        </p:txBody>
      </p:sp>
      <p:sp>
        <p:nvSpPr>
          <p:cNvPr id="20483" name="Content Placeholder 2">
            <a:extLst>
              <a:ext uri="{FF2B5EF4-FFF2-40B4-BE49-F238E27FC236}">
                <a16:creationId xmlns:a16="http://schemas.microsoft.com/office/drawing/2014/main" id="{B21299A9-EFA9-4515-8D90-598F33694619}"/>
              </a:ext>
            </a:extLst>
          </p:cNvPr>
          <p:cNvSpPr>
            <a:spLocks noGrp="1"/>
          </p:cNvSpPr>
          <p:nvPr>
            <p:ph idx="1"/>
          </p:nvPr>
        </p:nvSpPr>
        <p:spPr>
          <a:xfrm>
            <a:off x="457200" y="964642"/>
            <a:ext cx="8229600" cy="5588558"/>
          </a:xfrm>
        </p:spPr>
        <p:txBody>
          <a:bodyPr>
            <a:normAutofit/>
          </a:bodyPr>
          <a:lstStyle/>
          <a:p>
            <a:r>
              <a:rPr lang="en-GB" altLang="en-US"/>
              <a:t>Điều khiển quá trình trao đổi dữ liệu giữa các chương trình của tầng ứng dụng trên các hệ thống đầu-cuối</a:t>
            </a:r>
          </a:p>
          <a:p>
            <a:r>
              <a:rPr lang="en-GB" altLang="en-US"/>
              <a:t>Hai giao thức:</a:t>
            </a:r>
          </a:p>
          <a:p>
            <a:pPr lvl="1"/>
            <a:r>
              <a:rPr lang="en-GB" altLang="en-US" sz="2400"/>
              <a:t>TCP: tin cậy</a:t>
            </a:r>
          </a:p>
          <a:p>
            <a:pPr lvl="2"/>
            <a:r>
              <a:rPr lang="en-GB" altLang="en-US" sz="2000"/>
              <a:t>Chỉ gửi khi máy đích sẵn sàng nhận</a:t>
            </a:r>
          </a:p>
          <a:p>
            <a:pPr lvl="2"/>
            <a:r>
              <a:rPr lang="en-GB" altLang="en-US" sz="2000"/>
              <a:t>Kiểm tra chắc chắn dữ liệu đã tới máy đích</a:t>
            </a:r>
          </a:p>
          <a:p>
            <a:pPr lvl="2"/>
            <a:r>
              <a:rPr lang="en-GB" altLang="en-US" sz="2000"/>
              <a:t>Gửi lại dữ liệu khi có lỗi hoặc khi mất dữ liệu</a:t>
            </a:r>
          </a:p>
          <a:p>
            <a:pPr lvl="1"/>
            <a:r>
              <a:rPr lang="en-GB" altLang="en-US" sz="2400"/>
              <a:t>UDP: không tin cậy, gửi ngay dữ liệu, không quan tâm đến tình trạng máy đích và hệ thống trung gian</a:t>
            </a:r>
          </a:p>
        </p:txBody>
      </p:sp>
      <p:sp>
        <p:nvSpPr>
          <p:cNvPr id="4" name="Slide Number Placeholder 3">
            <a:extLst>
              <a:ext uri="{FF2B5EF4-FFF2-40B4-BE49-F238E27FC236}">
                <a16:creationId xmlns:a16="http://schemas.microsoft.com/office/drawing/2014/main" id="{DD7C17D7-80E6-432B-AE2A-B38530FD3DDE}"/>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D87A63-3188-4C28-AD09-4185C1C8733B}" type="slidenum">
              <a:rPr lang="en-US" altLang="vi-VN">
                <a:solidFill>
                  <a:srgbClr val="000000"/>
                </a:solidFill>
              </a:rPr>
              <a:pPr eaLnBrk="1" hangingPunct="1"/>
              <a:t>10</a:t>
            </a:fld>
            <a:endParaRPr lang="en-US" altLang="vi-V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9D14-7F88-4701-BC79-0C7835193088}"/>
              </a:ext>
            </a:extLst>
          </p:cNvPr>
          <p:cNvSpPr>
            <a:spLocks noGrp="1"/>
          </p:cNvSpPr>
          <p:nvPr>
            <p:ph type="title"/>
          </p:nvPr>
        </p:nvSpPr>
        <p:spPr/>
        <p:txBody>
          <a:bodyPr/>
          <a:lstStyle/>
          <a:p>
            <a:pPr>
              <a:defRPr/>
            </a:pPr>
            <a:r>
              <a:rPr lang="en-GB"/>
              <a:t>Mô hình TCP/IP - Tầng liên mạng</a:t>
            </a:r>
          </a:p>
        </p:txBody>
      </p:sp>
      <p:sp>
        <p:nvSpPr>
          <p:cNvPr id="21507" name="Content Placeholder 2">
            <a:extLst>
              <a:ext uri="{FF2B5EF4-FFF2-40B4-BE49-F238E27FC236}">
                <a16:creationId xmlns:a16="http://schemas.microsoft.com/office/drawing/2014/main" id="{CC427AC0-2247-4C75-ACB0-7B2790E11428}"/>
              </a:ext>
            </a:extLst>
          </p:cNvPr>
          <p:cNvSpPr>
            <a:spLocks noGrp="1"/>
          </p:cNvSpPr>
          <p:nvPr>
            <p:ph idx="1"/>
          </p:nvPr>
        </p:nvSpPr>
        <p:spPr>
          <a:xfrm>
            <a:off x="494270" y="1004835"/>
            <a:ext cx="8021080" cy="5172128"/>
          </a:xfrm>
        </p:spPr>
        <p:txBody>
          <a:bodyPr>
            <a:normAutofit/>
          </a:bodyPr>
          <a:lstStyle/>
          <a:p>
            <a:r>
              <a:rPr lang="en-GB" altLang="en-US"/>
              <a:t>Cung cấp các cơ chế để kết nối các hệ thống mạng với nhau (internetworking)</a:t>
            </a:r>
          </a:p>
          <a:p>
            <a:pPr lvl="1"/>
            <a:r>
              <a:rPr lang="en-GB" altLang="en-US"/>
              <a:t>Mạng của các mạng</a:t>
            </a:r>
          </a:p>
          <a:p>
            <a:r>
              <a:rPr lang="en-GB" altLang="en-US"/>
              <a:t>Giao thức IP : Internet Protocol</a:t>
            </a:r>
          </a:p>
          <a:p>
            <a:pPr lvl="1"/>
            <a:r>
              <a:rPr lang="en-GB" altLang="en-US"/>
              <a:t>Định danh: sử dụng địa chỉ IP để gán cho các nút mạng (máy trạm, máy chủ, bộ định tuyến)</a:t>
            </a:r>
          </a:p>
          <a:p>
            <a:pPr lvl="1"/>
            <a:r>
              <a:rPr lang="en-GB" altLang="en-US"/>
              <a:t>Khuôn dạng dữ liệu</a:t>
            </a:r>
          </a:p>
          <a:p>
            <a:r>
              <a:rPr lang="en-GB" altLang="en-US"/>
              <a:t>Định tuyến(chọn đường): tìm các tuyến đường tốt nhất qua hệ thống trung gian để gửi thông tin</a:t>
            </a:r>
          </a:p>
          <a:p>
            <a:r>
              <a:rPr lang="en-GB" altLang="en-US"/>
              <a:t>Chuyển tiếp: quyết định gửi dữ liệu qua tuyến đường nào</a:t>
            </a:r>
          </a:p>
        </p:txBody>
      </p:sp>
      <p:sp>
        <p:nvSpPr>
          <p:cNvPr id="4" name="Slide Number Placeholder 3">
            <a:extLst>
              <a:ext uri="{FF2B5EF4-FFF2-40B4-BE49-F238E27FC236}">
                <a16:creationId xmlns:a16="http://schemas.microsoft.com/office/drawing/2014/main" id="{B8A7547C-DC3B-4CA2-A4AB-BD07E736400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FCF739D-81DE-482D-9E5B-A404B79B2643}" type="slidenum">
              <a:rPr lang="en-US" altLang="vi-VN">
                <a:solidFill>
                  <a:srgbClr val="000000"/>
                </a:solidFill>
              </a:rPr>
              <a:pPr eaLnBrk="1" hangingPunct="1"/>
              <a:t>11</a:t>
            </a:fld>
            <a:endParaRPr lang="en-US" altLang="vi-VN">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F5B7E-3EF8-45B7-9764-8759D1C0177C}"/>
              </a:ext>
            </a:extLst>
          </p:cNvPr>
          <p:cNvSpPr>
            <a:spLocks noGrp="1"/>
          </p:cNvSpPr>
          <p:nvPr>
            <p:ph type="title"/>
          </p:nvPr>
        </p:nvSpPr>
        <p:spPr/>
        <p:txBody>
          <a:bodyPr>
            <a:noAutofit/>
          </a:bodyPr>
          <a:lstStyle/>
          <a:p>
            <a:pPr>
              <a:defRPr/>
            </a:pPr>
            <a:r>
              <a:rPr lang="en-GB" sz="3200"/>
              <a:t>Mô hình TCP/IP – Tầng liên kết dữ liệu</a:t>
            </a:r>
          </a:p>
        </p:txBody>
      </p:sp>
      <p:sp>
        <p:nvSpPr>
          <p:cNvPr id="22531" name="Content Placeholder 2">
            <a:extLst>
              <a:ext uri="{FF2B5EF4-FFF2-40B4-BE49-F238E27FC236}">
                <a16:creationId xmlns:a16="http://schemas.microsoft.com/office/drawing/2014/main" id="{3311A883-B9F0-40DF-BE01-531A92FF5E66}"/>
              </a:ext>
            </a:extLst>
          </p:cNvPr>
          <p:cNvSpPr>
            <a:spLocks noGrp="1"/>
          </p:cNvSpPr>
          <p:nvPr>
            <p:ph idx="1"/>
          </p:nvPr>
        </p:nvSpPr>
        <p:spPr>
          <a:xfrm>
            <a:off x="494270" y="954593"/>
            <a:ext cx="8021080" cy="5222370"/>
          </a:xfrm>
        </p:spPr>
        <p:txBody>
          <a:bodyPr>
            <a:normAutofit lnSpcReduction="10000"/>
          </a:bodyPr>
          <a:lstStyle/>
          <a:p>
            <a:r>
              <a:rPr lang="en-GB" altLang="en-US"/>
              <a:t>Điều khiển truyền tin trên liên kết vật lý giữa các nút mạng</a:t>
            </a:r>
          </a:p>
          <a:p>
            <a:pPr lvl="1"/>
            <a:r>
              <a:rPr lang="en-GB" altLang="en-US"/>
              <a:t>Thiết lập kênh truyền</a:t>
            </a:r>
          </a:p>
          <a:p>
            <a:pPr lvl="1"/>
            <a:r>
              <a:rPr lang="en-GB" altLang="en-US"/>
              <a:t>Điều khiển truy nhập kênh truyền khi có nhiều nút mạng dùng chung đường truyền:</a:t>
            </a:r>
          </a:p>
          <a:p>
            <a:pPr lvl="2"/>
            <a:r>
              <a:rPr lang="en-GB" altLang="en-US" sz="2000"/>
              <a:t>Khi nào được gửi dữ liệu lên đường truyền</a:t>
            </a:r>
          </a:p>
          <a:p>
            <a:pPr lvl="2"/>
            <a:r>
              <a:rPr lang="en-GB" altLang="en-US" sz="2000"/>
              <a:t>Phát hiện và xử lý tranh chấp khi có nhiều nút mạng cùng gửi dữ liệu lên đường truyền</a:t>
            </a:r>
          </a:p>
          <a:p>
            <a:pPr lvl="2"/>
            <a:r>
              <a:rPr lang="en-GB" altLang="en-US" sz="2000"/>
              <a:t>Độ ưu tiên của các nút mạng</a:t>
            </a:r>
          </a:p>
          <a:p>
            <a:pPr lvl="1"/>
            <a:r>
              <a:rPr lang="en-GB" altLang="en-US"/>
              <a:t>Điều khiển luồng: tốc độ gửi dữ liệu trên nút nguồn phù hợp với nút đích</a:t>
            </a:r>
          </a:p>
          <a:p>
            <a:pPr lvl="1"/>
            <a:r>
              <a:rPr lang="en-GB" altLang="en-US"/>
              <a:t>Phát hiện và sửa lỗi trên gói tin</a:t>
            </a:r>
          </a:p>
          <a:p>
            <a:r>
              <a:rPr lang="en-GB" altLang="en-US"/>
              <a:t>Chuyển tiếp dữ liệu từ liên kết vật lý này sang liên kết vật lý khác</a:t>
            </a:r>
          </a:p>
        </p:txBody>
      </p:sp>
      <p:sp>
        <p:nvSpPr>
          <p:cNvPr id="4" name="Slide Number Placeholder 3">
            <a:extLst>
              <a:ext uri="{FF2B5EF4-FFF2-40B4-BE49-F238E27FC236}">
                <a16:creationId xmlns:a16="http://schemas.microsoft.com/office/drawing/2014/main" id="{9A091B61-E888-4888-B5BC-53F8DE2D3A4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A1C42EB-12DD-48CC-A045-B35847747F89}" type="slidenum">
              <a:rPr lang="en-US" altLang="vi-VN">
                <a:solidFill>
                  <a:srgbClr val="000000"/>
                </a:solidFill>
              </a:rPr>
              <a:pPr eaLnBrk="1" hangingPunct="1"/>
              <a:t>12</a:t>
            </a:fld>
            <a:endParaRPr lang="en-US" altLang="vi-V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7AE14-E643-4A3E-BCED-29CEA8E057C5}"/>
              </a:ext>
            </a:extLst>
          </p:cNvPr>
          <p:cNvSpPr>
            <a:spLocks noGrp="1"/>
          </p:cNvSpPr>
          <p:nvPr>
            <p:ph type="title"/>
          </p:nvPr>
        </p:nvSpPr>
        <p:spPr/>
        <p:txBody>
          <a:bodyPr/>
          <a:lstStyle/>
          <a:p>
            <a:pPr>
              <a:defRPr/>
            </a:pPr>
            <a:r>
              <a:rPr lang="en-GB"/>
              <a:t>Mô hình TCP/IP – Tầng vật lý</a:t>
            </a:r>
          </a:p>
        </p:txBody>
      </p:sp>
      <p:sp>
        <p:nvSpPr>
          <p:cNvPr id="23555" name="Content Placeholder 2">
            <a:extLst>
              <a:ext uri="{FF2B5EF4-FFF2-40B4-BE49-F238E27FC236}">
                <a16:creationId xmlns:a16="http://schemas.microsoft.com/office/drawing/2014/main" id="{F5BAED07-23D0-42F9-8DA7-33F13E6FE7CD}"/>
              </a:ext>
            </a:extLst>
          </p:cNvPr>
          <p:cNvSpPr>
            <a:spLocks noGrp="1"/>
          </p:cNvSpPr>
          <p:nvPr>
            <p:ph idx="1"/>
          </p:nvPr>
        </p:nvSpPr>
        <p:spPr/>
        <p:txBody>
          <a:bodyPr/>
          <a:lstStyle/>
          <a:p>
            <a:r>
              <a:rPr lang="en-GB" altLang="en-US"/>
              <a:t>Quy định cách thức điều chế các bit thành tín hiệu số (xung vuông)</a:t>
            </a:r>
          </a:p>
          <a:p>
            <a:r>
              <a:rPr lang="en-GB" altLang="en-US"/>
              <a:t>Quy định cách thức điều chế tín hiệu số thành tín hiệu tương tự để truyền đi</a:t>
            </a:r>
          </a:p>
          <a:p>
            <a:r>
              <a:rPr lang="en-GB" altLang="en-US"/>
              <a:t>Một số chuẩn phổ biến hiện nay cho mạng LAN:</a:t>
            </a:r>
          </a:p>
          <a:p>
            <a:pPr lvl="1"/>
            <a:r>
              <a:rPr lang="en-GB" altLang="en-US"/>
              <a:t>Cáp xoắn đôi: 100-BASE-T, 1000-BASE-T</a:t>
            </a:r>
          </a:p>
          <a:p>
            <a:pPr lvl="1"/>
            <a:r>
              <a:rPr lang="en-GB" altLang="en-US"/>
              <a:t>Cáp quang: 1000-BASE-SX, 1000-BASE-LX</a:t>
            </a:r>
          </a:p>
          <a:p>
            <a:pPr lvl="1"/>
            <a:r>
              <a:rPr lang="en-GB" altLang="en-US"/>
              <a:t>Không dây: WiFi (a/b/g/n)</a:t>
            </a:r>
          </a:p>
          <a:p>
            <a:endParaRPr lang="en-GB" altLang="en-US"/>
          </a:p>
        </p:txBody>
      </p:sp>
      <p:sp>
        <p:nvSpPr>
          <p:cNvPr id="4" name="Slide Number Placeholder 3">
            <a:extLst>
              <a:ext uri="{FF2B5EF4-FFF2-40B4-BE49-F238E27FC236}">
                <a16:creationId xmlns:a16="http://schemas.microsoft.com/office/drawing/2014/main" id="{F0665917-B123-44C5-BE86-0EED085DC57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6860AE-9FFD-4EF1-A6E6-FFA23B38D184}" type="slidenum">
              <a:rPr lang="en-US" altLang="vi-VN">
                <a:solidFill>
                  <a:srgbClr val="000000"/>
                </a:solidFill>
              </a:rPr>
              <a:pPr eaLnBrk="1" hangingPunct="1"/>
              <a:t>13</a:t>
            </a:fld>
            <a:endParaRPr lang="en-US" altLang="vi-V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C548C-DE68-4A2D-960E-B59BED83AE64}"/>
              </a:ext>
            </a:extLst>
          </p:cNvPr>
          <p:cNvSpPr>
            <a:spLocks noGrp="1"/>
          </p:cNvSpPr>
          <p:nvPr>
            <p:ph type="title"/>
          </p:nvPr>
        </p:nvSpPr>
        <p:spPr/>
        <p:txBody>
          <a:bodyPr>
            <a:normAutofit/>
          </a:bodyPr>
          <a:lstStyle/>
          <a:p>
            <a:pPr>
              <a:defRPr/>
            </a:pPr>
            <a:r>
              <a:rPr lang="en-GB"/>
              <a:t>Định danh trên kiến trúc phân tầng</a:t>
            </a:r>
          </a:p>
        </p:txBody>
      </p:sp>
      <p:sp>
        <p:nvSpPr>
          <p:cNvPr id="4" name="Slide Number Placeholder 3">
            <a:extLst>
              <a:ext uri="{FF2B5EF4-FFF2-40B4-BE49-F238E27FC236}">
                <a16:creationId xmlns:a16="http://schemas.microsoft.com/office/drawing/2014/main" id="{75D90474-ACAA-4D1C-8406-51B3A2F31D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D33BA66-0475-4BD4-89EC-A49471451251}" type="slidenum">
              <a:rPr lang="en-US" altLang="vi-VN">
                <a:solidFill>
                  <a:srgbClr val="000000"/>
                </a:solidFill>
              </a:rPr>
              <a:pPr eaLnBrk="1" hangingPunct="1"/>
              <a:t>14</a:t>
            </a:fld>
            <a:endParaRPr lang="en-US" altLang="vi-VN">
              <a:solidFill>
                <a:srgbClr val="000000"/>
              </a:solidFill>
            </a:endParaRPr>
          </a:p>
        </p:txBody>
      </p:sp>
      <p:sp>
        <p:nvSpPr>
          <p:cNvPr id="5" name="Content Placeholder 4">
            <a:extLst>
              <a:ext uri="{FF2B5EF4-FFF2-40B4-BE49-F238E27FC236}">
                <a16:creationId xmlns:a16="http://schemas.microsoft.com/office/drawing/2014/main" id="{CE5E0539-2895-1687-183D-02794F4D1FC3}"/>
              </a:ext>
            </a:extLst>
          </p:cNvPr>
          <p:cNvSpPr>
            <a:spLocks noGrp="1"/>
          </p:cNvSpPr>
          <p:nvPr>
            <p:ph idx="1"/>
          </p:nvPr>
        </p:nvSpPr>
        <p:spPr/>
        <p:txBody>
          <a:bodyPr/>
          <a:lstStyle/>
          <a:p>
            <a:endParaRPr lang="en-GB"/>
          </a:p>
        </p:txBody>
      </p:sp>
      <p:sp>
        <p:nvSpPr>
          <p:cNvPr id="6" name="Rectangle 14">
            <a:extLst>
              <a:ext uri="{FF2B5EF4-FFF2-40B4-BE49-F238E27FC236}">
                <a16:creationId xmlns:a16="http://schemas.microsoft.com/office/drawing/2014/main" id="{DB6B19FE-310B-C4BC-312F-4871430045DA}"/>
              </a:ext>
            </a:extLst>
          </p:cNvPr>
          <p:cNvSpPr>
            <a:spLocks noChangeArrowheads="1"/>
          </p:cNvSpPr>
          <p:nvPr/>
        </p:nvSpPr>
        <p:spPr bwMode="auto">
          <a:xfrm>
            <a:off x="603250" y="1676400"/>
            <a:ext cx="1892300" cy="3530600"/>
          </a:xfrm>
          <a:prstGeom prst="rect">
            <a:avLst/>
          </a:prstGeom>
          <a:solidFill>
            <a:schemeClr val="accent2"/>
          </a:solidFill>
          <a:ln w="38100">
            <a:solidFill>
              <a:schemeClr val="accent2"/>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US" altLang="en-US" sz="1800"/>
          </a:p>
        </p:txBody>
      </p:sp>
      <p:grpSp>
        <p:nvGrpSpPr>
          <p:cNvPr id="7" name="Group 15">
            <a:extLst>
              <a:ext uri="{FF2B5EF4-FFF2-40B4-BE49-F238E27FC236}">
                <a16:creationId xmlns:a16="http://schemas.microsoft.com/office/drawing/2014/main" id="{5F397B3A-7C8F-FC6C-D14E-A2F621AE8A88}"/>
              </a:ext>
            </a:extLst>
          </p:cNvPr>
          <p:cNvGrpSpPr>
            <a:grpSpLocks/>
          </p:cNvGrpSpPr>
          <p:nvPr/>
        </p:nvGrpSpPr>
        <p:grpSpPr bwMode="auto">
          <a:xfrm>
            <a:off x="533400" y="1524000"/>
            <a:ext cx="1898650" cy="3530600"/>
            <a:chOff x="3076" y="888"/>
            <a:chExt cx="1196" cy="2224"/>
          </a:xfrm>
        </p:grpSpPr>
        <p:sp>
          <p:nvSpPr>
            <p:cNvPr id="8" name="Rectangle 16">
              <a:extLst>
                <a:ext uri="{FF2B5EF4-FFF2-40B4-BE49-F238E27FC236}">
                  <a16:creationId xmlns:a16="http://schemas.microsoft.com/office/drawing/2014/main" id="{2B2A45DA-E148-7D17-F8F2-B259550F1A25}"/>
                </a:ext>
              </a:extLst>
            </p:cNvPr>
            <p:cNvSpPr>
              <a:spLocks noChangeArrowheads="1"/>
            </p:cNvSpPr>
            <p:nvPr/>
          </p:nvSpPr>
          <p:spPr bwMode="auto">
            <a:xfrm>
              <a:off x="3080" y="888"/>
              <a:ext cx="1192" cy="2224"/>
            </a:xfrm>
            <a:prstGeom prst="rect">
              <a:avLst/>
            </a:prstGeom>
            <a:solidFill>
              <a:schemeClr val="bg1"/>
            </a:solidFill>
            <a:ln w="38100">
              <a:solidFill>
                <a:schemeClr val="accent2"/>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US" altLang="en-US" sz="1800"/>
            </a:p>
          </p:txBody>
        </p:sp>
        <p:sp>
          <p:nvSpPr>
            <p:cNvPr id="9" name="Text Box 17">
              <a:extLst>
                <a:ext uri="{FF2B5EF4-FFF2-40B4-BE49-F238E27FC236}">
                  <a16:creationId xmlns:a16="http://schemas.microsoft.com/office/drawing/2014/main" id="{59699AA0-582E-9C74-E3DF-7D6C3AD6FAE7}"/>
                </a:ext>
              </a:extLst>
            </p:cNvPr>
            <p:cNvSpPr txBox="1">
              <a:spLocks noChangeArrowheads="1"/>
            </p:cNvSpPr>
            <p:nvPr/>
          </p:nvSpPr>
          <p:spPr bwMode="auto">
            <a:xfrm>
              <a:off x="3167" y="945"/>
              <a:ext cx="1036" cy="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a:spcBef>
                  <a:spcPct val="0"/>
                </a:spcBef>
                <a:buClrTx/>
                <a:buSzTx/>
                <a:buFontTx/>
                <a:buNone/>
              </a:pPr>
              <a:r>
                <a:rPr lang="en-US" altLang="en-US" sz="2400"/>
                <a:t>application</a:t>
              </a:r>
            </a:p>
            <a:p>
              <a:pPr algn="ctr">
                <a:spcBef>
                  <a:spcPct val="0"/>
                </a:spcBef>
                <a:buClrTx/>
                <a:buSzTx/>
                <a:buFontTx/>
                <a:buNone/>
              </a:pPr>
              <a:endParaRPr lang="en-US" altLang="en-US" sz="2400"/>
            </a:p>
            <a:p>
              <a:pPr algn="ctr">
                <a:spcBef>
                  <a:spcPct val="0"/>
                </a:spcBef>
                <a:buClrTx/>
                <a:buSzTx/>
                <a:buFontTx/>
                <a:buNone/>
              </a:pPr>
              <a:r>
                <a:rPr lang="en-US" altLang="ja-JP" sz="2400">
                  <a:ea typeface="ＭＳ Ｐゴシック" pitchFamily="34" charset="-128"/>
                </a:rPr>
                <a:t>TCP/UDP</a:t>
              </a:r>
              <a:endParaRPr lang="en-US" altLang="en-US" sz="2400"/>
            </a:p>
            <a:p>
              <a:pPr algn="ctr">
                <a:spcBef>
                  <a:spcPct val="0"/>
                </a:spcBef>
                <a:buClrTx/>
                <a:buSzTx/>
                <a:buFontTx/>
                <a:buNone/>
              </a:pPr>
              <a:endParaRPr lang="en-US" altLang="en-US" sz="2400"/>
            </a:p>
            <a:p>
              <a:pPr algn="ctr">
                <a:spcBef>
                  <a:spcPct val="0"/>
                </a:spcBef>
                <a:buClrTx/>
                <a:buSzTx/>
                <a:buFontTx/>
                <a:buNone/>
              </a:pPr>
              <a:r>
                <a:rPr lang="en-US" altLang="ja-JP" sz="2400">
                  <a:ea typeface="ＭＳ Ｐゴシック" pitchFamily="34" charset="-128"/>
                </a:rPr>
                <a:t>IP</a:t>
              </a:r>
              <a:endParaRPr lang="en-US" altLang="en-US" sz="2400"/>
            </a:p>
            <a:p>
              <a:pPr algn="ctr">
                <a:spcBef>
                  <a:spcPct val="0"/>
                </a:spcBef>
                <a:buClrTx/>
                <a:buSzTx/>
                <a:buFontTx/>
                <a:buNone/>
              </a:pPr>
              <a:endParaRPr lang="en-US" altLang="en-US" sz="2400"/>
            </a:p>
            <a:p>
              <a:pPr algn="ctr">
                <a:spcBef>
                  <a:spcPct val="0"/>
                </a:spcBef>
                <a:buClrTx/>
                <a:buSzTx/>
                <a:buFontTx/>
                <a:buNone/>
              </a:pPr>
              <a:r>
                <a:rPr lang="en-US" altLang="en-US" sz="2400"/>
                <a:t>data link</a:t>
              </a:r>
            </a:p>
            <a:p>
              <a:pPr algn="ctr">
                <a:spcBef>
                  <a:spcPct val="0"/>
                </a:spcBef>
                <a:buClrTx/>
                <a:buSzTx/>
                <a:buFontTx/>
                <a:buNone/>
              </a:pPr>
              <a:endParaRPr lang="en-US" altLang="en-US" sz="2400"/>
            </a:p>
            <a:p>
              <a:pPr algn="ctr">
                <a:spcBef>
                  <a:spcPct val="0"/>
                </a:spcBef>
                <a:buClrTx/>
                <a:buSzTx/>
                <a:buFontTx/>
                <a:buNone/>
              </a:pPr>
              <a:r>
                <a:rPr lang="en-US" altLang="en-US" sz="2400"/>
                <a:t>physical</a:t>
              </a:r>
            </a:p>
          </p:txBody>
        </p:sp>
        <p:sp>
          <p:nvSpPr>
            <p:cNvPr id="10" name="Line 18">
              <a:extLst>
                <a:ext uri="{FF2B5EF4-FFF2-40B4-BE49-F238E27FC236}">
                  <a16:creationId xmlns:a16="http://schemas.microsoft.com/office/drawing/2014/main" id="{53083ABD-E26F-67DA-97A2-10132E8B85DC}"/>
                </a:ext>
              </a:extLst>
            </p:cNvPr>
            <p:cNvSpPr>
              <a:spLocks noChangeShapeType="1"/>
            </p:cNvSpPr>
            <p:nvPr/>
          </p:nvSpPr>
          <p:spPr bwMode="auto">
            <a:xfrm>
              <a:off x="3076" y="132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1" name="Line 19">
              <a:extLst>
                <a:ext uri="{FF2B5EF4-FFF2-40B4-BE49-F238E27FC236}">
                  <a16:creationId xmlns:a16="http://schemas.microsoft.com/office/drawing/2014/main" id="{68895DFC-7577-B057-2FC5-249DAD782194}"/>
                </a:ext>
              </a:extLst>
            </p:cNvPr>
            <p:cNvSpPr>
              <a:spLocks noChangeShapeType="1"/>
            </p:cNvSpPr>
            <p:nvPr/>
          </p:nvSpPr>
          <p:spPr bwMode="auto">
            <a:xfrm>
              <a:off x="3076" y="1768"/>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2" name="Line 20">
              <a:extLst>
                <a:ext uri="{FF2B5EF4-FFF2-40B4-BE49-F238E27FC236}">
                  <a16:creationId xmlns:a16="http://schemas.microsoft.com/office/drawing/2014/main" id="{14D66CFA-0AF0-2225-7E98-24EBB28A25B0}"/>
                </a:ext>
              </a:extLst>
            </p:cNvPr>
            <p:cNvSpPr>
              <a:spLocks noChangeShapeType="1"/>
            </p:cNvSpPr>
            <p:nvPr/>
          </p:nvSpPr>
          <p:spPr bwMode="auto">
            <a:xfrm>
              <a:off x="3076" y="2216"/>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13" name="Line 21">
              <a:extLst>
                <a:ext uri="{FF2B5EF4-FFF2-40B4-BE49-F238E27FC236}">
                  <a16:creationId xmlns:a16="http://schemas.microsoft.com/office/drawing/2014/main" id="{1CF24066-DF9A-DC3C-A239-9C9AFE8C5177}"/>
                </a:ext>
              </a:extLst>
            </p:cNvPr>
            <p:cNvSpPr>
              <a:spLocks noChangeShapeType="1"/>
            </p:cNvSpPr>
            <p:nvPr/>
          </p:nvSpPr>
          <p:spPr bwMode="auto">
            <a:xfrm>
              <a:off x="3076" y="2664"/>
              <a:ext cx="11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sp>
        <p:nvSpPr>
          <p:cNvPr id="14" name="Rectangle 48">
            <a:extLst>
              <a:ext uri="{FF2B5EF4-FFF2-40B4-BE49-F238E27FC236}">
                <a16:creationId xmlns:a16="http://schemas.microsoft.com/office/drawing/2014/main" id="{51B781E6-E31B-7530-231B-D7239ABB1CAA}"/>
              </a:ext>
            </a:extLst>
          </p:cNvPr>
          <p:cNvSpPr>
            <a:spLocks noChangeArrowheads="1"/>
          </p:cNvSpPr>
          <p:nvPr/>
        </p:nvSpPr>
        <p:spPr bwMode="auto">
          <a:xfrm>
            <a:off x="4343400" y="3990975"/>
            <a:ext cx="4800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lnSpc>
                <a:spcPct val="80000"/>
              </a:lnSpc>
              <a:buFont typeface="Wingdings" pitchFamily="2" charset="2"/>
              <a:buNone/>
            </a:pPr>
            <a:r>
              <a:rPr kumimoji="1" lang="en-US" altLang="ja-JP" sz="2400" dirty="0">
                <a:solidFill>
                  <a:srgbClr val="0000FF"/>
                </a:solidFill>
                <a:ea typeface="ＭＳ Ｐゴシック" pitchFamily="34" charset="-128"/>
              </a:rPr>
              <a:t>Physical address / MAC address</a:t>
            </a:r>
          </a:p>
          <a:p>
            <a:pPr eaLnBrk="1" hangingPunct="1">
              <a:lnSpc>
                <a:spcPct val="80000"/>
              </a:lnSpc>
              <a:buFont typeface="Wingdings" pitchFamily="2" charset="2"/>
              <a:buNone/>
            </a:pPr>
            <a:r>
              <a:rPr kumimoji="1" lang="en-US" altLang="ja-JP" sz="2400" dirty="0">
                <a:ea typeface="ＭＳ Ｐゴシック" pitchFamily="34" charset="-128"/>
              </a:rPr>
              <a:t>e.g. 00:11:24:79:8e:82</a:t>
            </a:r>
          </a:p>
          <a:p>
            <a:pPr eaLnBrk="1" hangingPunct="1">
              <a:lnSpc>
                <a:spcPct val="80000"/>
              </a:lnSpc>
              <a:buNone/>
            </a:pPr>
            <a:r>
              <a:rPr kumimoji="1" lang="en-GB" altLang="en-US" sz="1600" dirty="0" err="1">
                <a:solidFill>
                  <a:srgbClr val="0000FF"/>
                </a:solidFill>
              </a:rPr>
              <a:t>xác</a:t>
            </a:r>
            <a:r>
              <a:rPr kumimoji="1" lang="en-GB" altLang="en-US" sz="1600" dirty="0">
                <a:solidFill>
                  <a:srgbClr val="0000FF"/>
                </a:solidFill>
              </a:rPr>
              <a:t> </a:t>
            </a:r>
            <a:r>
              <a:rPr kumimoji="1" lang="en-GB" altLang="en-US" sz="1600" dirty="0" err="1">
                <a:solidFill>
                  <a:srgbClr val="0000FF"/>
                </a:solidFill>
              </a:rPr>
              <a:t>định</a:t>
            </a:r>
            <a:r>
              <a:rPr kumimoji="1" lang="en-GB" altLang="en-US" sz="1600" dirty="0">
                <a:solidFill>
                  <a:srgbClr val="0000FF"/>
                </a:solidFill>
              </a:rPr>
              <a:t> </a:t>
            </a:r>
            <a:r>
              <a:rPr kumimoji="1" lang="en-GB" altLang="en-US" sz="1600" dirty="0" err="1">
                <a:solidFill>
                  <a:srgbClr val="0000FF"/>
                </a:solidFill>
              </a:rPr>
              <a:t>duy</a:t>
            </a:r>
            <a:r>
              <a:rPr kumimoji="1" lang="en-GB" altLang="en-US" sz="1600" dirty="0">
                <a:solidFill>
                  <a:srgbClr val="0000FF"/>
                </a:solidFill>
              </a:rPr>
              <a:t> </a:t>
            </a:r>
            <a:r>
              <a:rPr kumimoji="1" lang="en-GB" altLang="en-US" sz="1600" dirty="0" err="1">
                <a:solidFill>
                  <a:srgbClr val="0000FF"/>
                </a:solidFill>
              </a:rPr>
              <a:t>nhất</a:t>
            </a:r>
            <a:r>
              <a:rPr kumimoji="1" lang="en-GB" altLang="en-US" sz="1600" dirty="0">
                <a:solidFill>
                  <a:srgbClr val="0000FF"/>
                </a:solidFill>
              </a:rPr>
              <a:t> </a:t>
            </a:r>
            <a:r>
              <a:rPr kumimoji="1" lang="en-GB" altLang="en-US" sz="1600" dirty="0" err="1">
                <a:solidFill>
                  <a:srgbClr val="0000FF"/>
                </a:solidFill>
              </a:rPr>
              <a:t>máy</a:t>
            </a:r>
            <a:r>
              <a:rPr kumimoji="1" lang="en-GB" altLang="en-US" sz="1600" dirty="0">
                <a:solidFill>
                  <a:srgbClr val="0000FF"/>
                </a:solidFill>
              </a:rPr>
              <a:t> </a:t>
            </a:r>
            <a:r>
              <a:rPr kumimoji="1" lang="en-GB" altLang="en-US" sz="1600" dirty="0" err="1">
                <a:solidFill>
                  <a:srgbClr val="0000FF"/>
                </a:solidFill>
              </a:rPr>
              <a:t>tính</a:t>
            </a:r>
            <a:r>
              <a:rPr kumimoji="1" lang="en-GB" altLang="en-US" sz="1600" dirty="0">
                <a:solidFill>
                  <a:srgbClr val="0000FF"/>
                </a:solidFill>
              </a:rPr>
              <a:t> </a:t>
            </a:r>
            <a:r>
              <a:rPr kumimoji="1" lang="en-GB" altLang="en-US" sz="1600" dirty="0" err="1">
                <a:solidFill>
                  <a:srgbClr val="0000FF"/>
                </a:solidFill>
              </a:rPr>
              <a:t>trên</a:t>
            </a:r>
            <a:r>
              <a:rPr kumimoji="1" lang="en-GB" altLang="en-US" sz="1600" dirty="0">
                <a:solidFill>
                  <a:srgbClr val="0000FF"/>
                </a:solidFill>
              </a:rPr>
              <a:t> </a:t>
            </a:r>
            <a:r>
              <a:rPr kumimoji="1" lang="en-GB" altLang="en-US" sz="1600" dirty="0" err="1">
                <a:solidFill>
                  <a:srgbClr val="0000FF"/>
                </a:solidFill>
              </a:rPr>
              <a:t>mạng</a:t>
            </a:r>
            <a:r>
              <a:rPr kumimoji="1" lang="en-GB" altLang="en-US" sz="1600" dirty="0">
                <a:solidFill>
                  <a:srgbClr val="0000FF"/>
                </a:solidFill>
              </a:rPr>
              <a:t>, </a:t>
            </a:r>
            <a:r>
              <a:rPr kumimoji="1" lang="en-US" altLang="en-US" sz="1600" dirty="0" err="1">
                <a:solidFill>
                  <a:srgbClr val="0000FF"/>
                </a:solidFill>
              </a:rPr>
              <a:t>sử</a:t>
            </a:r>
            <a:r>
              <a:rPr kumimoji="1" lang="en-US" altLang="en-US" sz="1600" dirty="0">
                <a:solidFill>
                  <a:srgbClr val="0000FF"/>
                </a:solidFill>
              </a:rPr>
              <a:t> </a:t>
            </a:r>
            <a:r>
              <a:rPr kumimoji="1" lang="en-US" altLang="en-US" sz="1600" dirty="0" err="1">
                <a:solidFill>
                  <a:srgbClr val="0000FF"/>
                </a:solidFill>
              </a:rPr>
              <a:t>dụng</a:t>
            </a:r>
            <a:r>
              <a:rPr kumimoji="1" lang="en-US" altLang="en-US" sz="1600" dirty="0">
                <a:solidFill>
                  <a:srgbClr val="0000FF"/>
                </a:solidFill>
              </a:rPr>
              <a:t> </a:t>
            </a:r>
            <a:r>
              <a:rPr kumimoji="1" lang="en-US" altLang="en-US" sz="1600" dirty="0" err="1">
                <a:solidFill>
                  <a:srgbClr val="0000FF"/>
                </a:solidFill>
              </a:rPr>
              <a:t>cho</a:t>
            </a:r>
            <a:r>
              <a:rPr kumimoji="1" lang="en-US" altLang="en-US" sz="1600" dirty="0">
                <a:solidFill>
                  <a:srgbClr val="0000FF"/>
                </a:solidFill>
              </a:rPr>
              <a:t> c</a:t>
            </a:r>
            <a:r>
              <a:rPr kumimoji="1" lang="vi-VN" altLang="en-US" sz="1600" dirty="0">
                <a:solidFill>
                  <a:srgbClr val="0000FF"/>
                </a:solidFill>
              </a:rPr>
              <a:t>ơ</a:t>
            </a:r>
            <a:r>
              <a:rPr kumimoji="1" lang="en-US" altLang="en-US" sz="1600" dirty="0">
                <a:solidFill>
                  <a:srgbClr val="0000FF"/>
                </a:solidFill>
              </a:rPr>
              <a:t> </a:t>
            </a:r>
            <a:r>
              <a:rPr kumimoji="1" lang="en-US" altLang="en-US" sz="1600" dirty="0" err="1">
                <a:solidFill>
                  <a:srgbClr val="0000FF"/>
                </a:solidFill>
              </a:rPr>
              <a:t>chế</a:t>
            </a:r>
            <a:r>
              <a:rPr kumimoji="1" lang="en-US" altLang="en-US" sz="1600" dirty="0">
                <a:solidFill>
                  <a:srgbClr val="0000FF"/>
                </a:solidFill>
              </a:rPr>
              <a:t> “</a:t>
            </a:r>
            <a:r>
              <a:rPr kumimoji="1" lang="en-US" altLang="en-US" sz="1600" dirty="0" err="1">
                <a:solidFill>
                  <a:srgbClr val="0000FF"/>
                </a:solidFill>
              </a:rPr>
              <a:t>lọc</a:t>
            </a:r>
            <a:r>
              <a:rPr kumimoji="1" lang="en-US" altLang="en-US" sz="1600" dirty="0">
                <a:solidFill>
                  <a:srgbClr val="0000FF"/>
                </a:solidFill>
              </a:rPr>
              <a:t>” </a:t>
            </a:r>
            <a:r>
              <a:rPr kumimoji="1" lang="en-US" altLang="en-US" sz="1600" dirty="0" err="1">
                <a:solidFill>
                  <a:srgbClr val="0000FF"/>
                </a:solidFill>
              </a:rPr>
              <a:t>khi</a:t>
            </a:r>
            <a:r>
              <a:rPr kumimoji="1" lang="en-US" altLang="en-US" sz="1600" dirty="0">
                <a:solidFill>
                  <a:srgbClr val="0000FF"/>
                </a:solidFill>
              </a:rPr>
              <a:t> </a:t>
            </a:r>
            <a:r>
              <a:rPr kumimoji="1" lang="en-US" altLang="en-US" sz="1600" dirty="0" err="1">
                <a:solidFill>
                  <a:srgbClr val="0000FF"/>
                </a:solidFill>
              </a:rPr>
              <a:t>truyền</a:t>
            </a:r>
            <a:r>
              <a:rPr kumimoji="1" lang="en-US" altLang="en-US" sz="1600" dirty="0">
                <a:solidFill>
                  <a:srgbClr val="0000FF"/>
                </a:solidFill>
              </a:rPr>
              <a:t> broadcast</a:t>
            </a:r>
            <a:endParaRPr kumimoji="1" lang="en-US" altLang="en-US" sz="1600" dirty="0"/>
          </a:p>
        </p:txBody>
      </p:sp>
      <p:sp>
        <p:nvSpPr>
          <p:cNvPr id="15" name="AutoShape 49">
            <a:extLst>
              <a:ext uri="{FF2B5EF4-FFF2-40B4-BE49-F238E27FC236}">
                <a16:creationId xmlns:a16="http://schemas.microsoft.com/office/drawing/2014/main" id="{DDFECD94-5073-CCC7-5FF0-D52187A80F24}"/>
              </a:ext>
            </a:extLst>
          </p:cNvPr>
          <p:cNvSpPr>
            <a:spLocks noChangeArrowheads="1"/>
          </p:cNvSpPr>
          <p:nvPr/>
        </p:nvSpPr>
        <p:spPr bwMode="auto">
          <a:xfrm>
            <a:off x="2667000" y="3949700"/>
            <a:ext cx="1371600" cy="228600"/>
          </a:xfrm>
          <a:prstGeom prst="rightArrow">
            <a:avLst>
              <a:gd name="adj1" fmla="val 50000"/>
              <a:gd name="adj2" fmla="val 150000"/>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US" altLang="en-US" sz="1800"/>
          </a:p>
        </p:txBody>
      </p:sp>
      <p:sp>
        <p:nvSpPr>
          <p:cNvPr id="16" name="Rectangle 50">
            <a:extLst>
              <a:ext uri="{FF2B5EF4-FFF2-40B4-BE49-F238E27FC236}">
                <a16:creationId xmlns:a16="http://schemas.microsoft.com/office/drawing/2014/main" id="{FE87A9C2-A11C-B030-F236-FDCF936E19F5}"/>
              </a:ext>
            </a:extLst>
          </p:cNvPr>
          <p:cNvSpPr>
            <a:spLocks noChangeArrowheads="1"/>
          </p:cNvSpPr>
          <p:nvPr/>
        </p:nvSpPr>
        <p:spPr bwMode="auto">
          <a:xfrm>
            <a:off x="4343400" y="3146891"/>
            <a:ext cx="4800600" cy="9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lnSpc>
                <a:spcPct val="80000"/>
              </a:lnSpc>
              <a:buNone/>
            </a:pPr>
            <a:r>
              <a:rPr kumimoji="1" lang="en-US" altLang="ja-JP" sz="2400" dirty="0">
                <a:solidFill>
                  <a:srgbClr val="0000FF"/>
                </a:solidFill>
                <a:ea typeface="ＭＳ Ｐゴシック" pitchFamily="34" charset="-128"/>
              </a:rPr>
              <a:t>IP address</a:t>
            </a:r>
            <a:r>
              <a:rPr kumimoji="1" lang="en-US" altLang="ja-JP" sz="2400" dirty="0">
                <a:ea typeface="ＭＳ Ｐゴシック" pitchFamily="34" charset="-128"/>
              </a:rPr>
              <a:t>, e.g. 203.12.15.165</a:t>
            </a:r>
            <a:br>
              <a:rPr kumimoji="1" lang="en-US" altLang="ja-JP" sz="2400" dirty="0">
                <a:ea typeface="ＭＳ Ｐゴシック" pitchFamily="34" charset="-128"/>
              </a:rPr>
            </a:br>
            <a:r>
              <a:rPr kumimoji="1" lang="en-GB" altLang="en-US" sz="1600" dirty="0" err="1">
                <a:solidFill>
                  <a:srgbClr val="0000FF"/>
                </a:solidFill>
              </a:rPr>
              <a:t>xác</a:t>
            </a:r>
            <a:r>
              <a:rPr kumimoji="1" lang="en-GB" altLang="en-US" sz="1600" dirty="0">
                <a:solidFill>
                  <a:srgbClr val="0000FF"/>
                </a:solidFill>
              </a:rPr>
              <a:t> </a:t>
            </a:r>
            <a:r>
              <a:rPr kumimoji="1" lang="en-GB" altLang="en-US" sz="1600" dirty="0" err="1">
                <a:solidFill>
                  <a:srgbClr val="0000FF"/>
                </a:solidFill>
              </a:rPr>
              <a:t>định</a:t>
            </a:r>
            <a:r>
              <a:rPr kumimoji="1" lang="en-GB" altLang="en-US" sz="1600" dirty="0">
                <a:solidFill>
                  <a:srgbClr val="0000FF"/>
                </a:solidFill>
              </a:rPr>
              <a:t> </a:t>
            </a:r>
            <a:r>
              <a:rPr kumimoji="1" lang="en-GB" altLang="en-US" sz="1600" dirty="0" err="1">
                <a:solidFill>
                  <a:srgbClr val="0000FF"/>
                </a:solidFill>
              </a:rPr>
              <a:t>duy</a:t>
            </a:r>
            <a:r>
              <a:rPr kumimoji="1" lang="en-GB" altLang="en-US" sz="1600" dirty="0">
                <a:solidFill>
                  <a:srgbClr val="0000FF"/>
                </a:solidFill>
              </a:rPr>
              <a:t> </a:t>
            </a:r>
            <a:r>
              <a:rPr kumimoji="1" lang="en-GB" altLang="en-US" sz="1600" dirty="0" err="1">
                <a:solidFill>
                  <a:srgbClr val="0000FF"/>
                </a:solidFill>
              </a:rPr>
              <a:t>nhất</a:t>
            </a:r>
            <a:r>
              <a:rPr kumimoji="1" lang="en-GB" altLang="en-US" sz="1600" dirty="0">
                <a:solidFill>
                  <a:srgbClr val="0000FF"/>
                </a:solidFill>
              </a:rPr>
              <a:t> </a:t>
            </a:r>
            <a:r>
              <a:rPr kumimoji="1" lang="en-GB" altLang="en-US" sz="1600" dirty="0" err="1">
                <a:solidFill>
                  <a:srgbClr val="0000FF"/>
                </a:solidFill>
              </a:rPr>
              <a:t>máy</a:t>
            </a:r>
            <a:r>
              <a:rPr kumimoji="1" lang="en-GB" altLang="en-US" sz="1600" dirty="0">
                <a:solidFill>
                  <a:srgbClr val="0000FF"/>
                </a:solidFill>
              </a:rPr>
              <a:t> </a:t>
            </a:r>
            <a:r>
              <a:rPr kumimoji="1" lang="en-GB" altLang="en-US" sz="1600" dirty="0" err="1">
                <a:solidFill>
                  <a:srgbClr val="0000FF"/>
                </a:solidFill>
              </a:rPr>
              <a:t>tính</a:t>
            </a:r>
            <a:r>
              <a:rPr kumimoji="1" lang="en-GB" altLang="en-US" sz="1600" dirty="0">
                <a:solidFill>
                  <a:srgbClr val="0000FF"/>
                </a:solidFill>
              </a:rPr>
              <a:t> </a:t>
            </a:r>
            <a:r>
              <a:rPr kumimoji="1" lang="en-GB" altLang="en-US" sz="1600" dirty="0" err="1">
                <a:solidFill>
                  <a:srgbClr val="0000FF"/>
                </a:solidFill>
              </a:rPr>
              <a:t>trên</a:t>
            </a:r>
            <a:r>
              <a:rPr kumimoji="1" lang="en-GB" altLang="en-US" sz="1600" dirty="0">
                <a:solidFill>
                  <a:srgbClr val="0000FF"/>
                </a:solidFill>
              </a:rPr>
              <a:t> </a:t>
            </a:r>
            <a:r>
              <a:rPr kumimoji="1" lang="en-GB" altLang="en-US" sz="1600" dirty="0" err="1">
                <a:solidFill>
                  <a:srgbClr val="0000FF"/>
                </a:solidFill>
              </a:rPr>
              <a:t>mạng</a:t>
            </a:r>
            <a:r>
              <a:rPr kumimoji="1" lang="en-GB" altLang="en-US" sz="1600" dirty="0">
                <a:solidFill>
                  <a:srgbClr val="0000FF"/>
                </a:solidFill>
              </a:rPr>
              <a:t>, </a:t>
            </a:r>
            <a:r>
              <a:rPr kumimoji="1" lang="en-GB" altLang="en-US" sz="1600" dirty="0" err="1">
                <a:solidFill>
                  <a:srgbClr val="0000FF"/>
                </a:solidFill>
              </a:rPr>
              <a:t>hỗ</a:t>
            </a:r>
            <a:r>
              <a:rPr kumimoji="1" lang="en-GB" altLang="en-US" sz="1600" dirty="0">
                <a:solidFill>
                  <a:srgbClr val="0000FF"/>
                </a:solidFill>
              </a:rPr>
              <a:t> tr</a:t>
            </a:r>
            <a:r>
              <a:rPr kumimoji="1" lang="en-US" altLang="en-US" sz="1600" dirty="0">
                <a:solidFill>
                  <a:srgbClr val="0000FF"/>
                </a:solidFill>
              </a:rPr>
              <a:t>ợ </a:t>
            </a:r>
            <a:r>
              <a:rPr kumimoji="1" lang="en-US" altLang="en-US" sz="1600" dirty="0" err="1">
                <a:solidFill>
                  <a:srgbClr val="0000FF"/>
                </a:solidFill>
              </a:rPr>
              <a:t>định</a:t>
            </a:r>
            <a:r>
              <a:rPr kumimoji="1" lang="en-US" altLang="en-US" sz="1600" dirty="0">
                <a:solidFill>
                  <a:srgbClr val="0000FF"/>
                </a:solidFill>
              </a:rPr>
              <a:t> </a:t>
            </a:r>
            <a:r>
              <a:rPr kumimoji="1" lang="en-US" altLang="en-US" sz="1600" dirty="0" err="1">
                <a:solidFill>
                  <a:srgbClr val="0000FF"/>
                </a:solidFill>
              </a:rPr>
              <a:t>tuyến</a:t>
            </a:r>
            <a:r>
              <a:rPr kumimoji="1" lang="en-US" altLang="en-US" sz="1600" dirty="0">
                <a:solidFill>
                  <a:srgbClr val="0000FF"/>
                </a:solidFill>
              </a:rPr>
              <a:t> </a:t>
            </a:r>
            <a:r>
              <a:rPr kumimoji="1" lang="en-US" altLang="en-US" sz="1600" dirty="0" err="1">
                <a:solidFill>
                  <a:srgbClr val="0000FF"/>
                </a:solidFill>
              </a:rPr>
              <a:t>trong</a:t>
            </a:r>
            <a:r>
              <a:rPr kumimoji="1" lang="en-US" altLang="en-US" sz="1600" dirty="0">
                <a:solidFill>
                  <a:srgbClr val="0000FF"/>
                </a:solidFill>
              </a:rPr>
              <a:t> </a:t>
            </a:r>
            <a:r>
              <a:rPr kumimoji="1" lang="en-US" altLang="en-US" sz="1600" dirty="0" err="1">
                <a:solidFill>
                  <a:srgbClr val="0000FF"/>
                </a:solidFill>
              </a:rPr>
              <a:t>liên</a:t>
            </a:r>
            <a:r>
              <a:rPr kumimoji="1" lang="en-US" altLang="en-US" sz="1600" dirty="0">
                <a:solidFill>
                  <a:srgbClr val="0000FF"/>
                </a:solidFill>
              </a:rPr>
              <a:t> </a:t>
            </a:r>
            <a:r>
              <a:rPr kumimoji="1" lang="en-US" altLang="en-US" sz="1600" dirty="0" err="1">
                <a:solidFill>
                  <a:srgbClr val="0000FF"/>
                </a:solidFill>
              </a:rPr>
              <a:t>kết</a:t>
            </a:r>
            <a:r>
              <a:rPr kumimoji="1" lang="en-US" altLang="en-US" sz="1600" dirty="0">
                <a:solidFill>
                  <a:srgbClr val="0000FF"/>
                </a:solidFill>
              </a:rPr>
              <a:t> </a:t>
            </a:r>
            <a:r>
              <a:rPr kumimoji="1" lang="en-US" altLang="en-US" sz="1600" dirty="0" err="1">
                <a:solidFill>
                  <a:srgbClr val="0000FF"/>
                </a:solidFill>
              </a:rPr>
              <a:t>liên</a:t>
            </a:r>
            <a:r>
              <a:rPr kumimoji="1" lang="en-US" altLang="en-US" sz="1600" dirty="0">
                <a:solidFill>
                  <a:srgbClr val="0000FF"/>
                </a:solidFill>
              </a:rPr>
              <a:t> </a:t>
            </a:r>
            <a:r>
              <a:rPr kumimoji="1" lang="en-US" altLang="en-US" sz="1600" dirty="0" err="1">
                <a:solidFill>
                  <a:srgbClr val="0000FF"/>
                </a:solidFill>
              </a:rPr>
              <a:t>mạng</a:t>
            </a:r>
            <a:endParaRPr kumimoji="1" lang="en-US" altLang="en-US" sz="1600" dirty="0"/>
          </a:p>
        </p:txBody>
      </p:sp>
      <p:sp>
        <p:nvSpPr>
          <p:cNvPr id="17" name="AutoShape 51">
            <a:extLst>
              <a:ext uri="{FF2B5EF4-FFF2-40B4-BE49-F238E27FC236}">
                <a16:creationId xmlns:a16="http://schemas.microsoft.com/office/drawing/2014/main" id="{90B183CE-E94F-111D-BA30-5CA91D32E332}"/>
              </a:ext>
            </a:extLst>
          </p:cNvPr>
          <p:cNvSpPr>
            <a:spLocks noChangeArrowheads="1"/>
          </p:cNvSpPr>
          <p:nvPr/>
        </p:nvSpPr>
        <p:spPr bwMode="auto">
          <a:xfrm>
            <a:off x="2667000" y="3187700"/>
            <a:ext cx="1371600" cy="228600"/>
          </a:xfrm>
          <a:prstGeom prst="rightArrow">
            <a:avLst>
              <a:gd name="adj1" fmla="val 50000"/>
              <a:gd name="adj2" fmla="val 150000"/>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US" altLang="en-US" sz="1800"/>
          </a:p>
        </p:txBody>
      </p:sp>
      <p:sp>
        <p:nvSpPr>
          <p:cNvPr id="18" name="Rectangle 53">
            <a:extLst>
              <a:ext uri="{FF2B5EF4-FFF2-40B4-BE49-F238E27FC236}">
                <a16:creationId xmlns:a16="http://schemas.microsoft.com/office/drawing/2014/main" id="{FBAA11F5-5BA1-2604-2ADB-D1BAE93A5AE5}"/>
              </a:ext>
            </a:extLst>
          </p:cNvPr>
          <p:cNvSpPr>
            <a:spLocks noChangeArrowheads="1"/>
          </p:cNvSpPr>
          <p:nvPr/>
        </p:nvSpPr>
        <p:spPr bwMode="auto">
          <a:xfrm>
            <a:off x="4344988" y="1587500"/>
            <a:ext cx="357501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kumimoji="1" lang="en-GB" altLang="en-US" sz="2400">
                <a:solidFill>
                  <a:srgbClr val="0000FF"/>
                </a:solidFill>
              </a:rPr>
              <a:t>Domain name (tên miền)</a:t>
            </a:r>
            <a:br>
              <a:rPr kumimoji="1" lang="en-GB" altLang="en-US" sz="2400">
                <a:solidFill>
                  <a:srgbClr val="0000FF"/>
                </a:solidFill>
              </a:rPr>
            </a:br>
            <a:r>
              <a:rPr kumimoji="1" lang="en-GB" altLang="en-US" sz="1600">
                <a:solidFill>
                  <a:srgbClr val="0000FF"/>
                </a:solidFill>
              </a:rPr>
              <a:t>tên g</a:t>
            </a:r>
            <a:r>
              <a:rPr kumimoji="1" lang="en-US" altLang="en-US" sz="1600">
                <a:solidFill>
                  <a:srgbClr val="0000FF"/>
                </a:solidFill>
              </a:rPr>
              <a:t>ợi nhớ, </a:t>
            </a:r>
            <a:r>
              <a:rPr kumimoji="1" lang="en-GB" altLang="en-US" sz="1600">
                <a:solidFill>
                  <a:srgbClr val="0000FF"/>
                </a:solidFill>
              </a:rPr>
              <a:t>gần gũi v</a:t>
            </a:r>
            <a:r>
              <a:rPr kumimoji="1" lang="en-US" altLang="en-US" sz="1600">
                <a:solidFill>
                  <a:srgbClr val="0000FF"/>
                </a:solidFill>
              </a:rPr>
              <a:t>ới ng</a:t>
            </a:r>
            <a:r>
              <a:rPr kumimoji="1" lang="vi-VN" altLang="en-US" sz="1600">
                <a:solidFill>
                  <a:srgbClr val="0000FF"/>
                </a:solidFill>
              </a:rPr>
              <a:t>ư</a:t>
            </a:r>
            <a:r>
              <a:rPr kumimoji="1" lang="en-US" altLang="en-US" sz="1600">
                <a:solidFill>
                  <a:srgbClr val="0000FF"/>
                </a:solidFill>
              </a:rPr>
              <a:t>ời dùng</a:t>
            </a:r>
            <a:endParaRPr kumimoji="1" lang="en-US" altLang="en-US" sz="1600"/>
          </a:p>
        </p:txBody>
      </p:sp>
      <p:sp>
        <p:nvSpPr>
          <p:cNvPr id="19" name="AutoShape 54">
            <a:extLst>
              <a:ext uri="{FF2B5EF4-FFF2-40B4-BE49-F238E27FC236}">
                <a16:creationId xmlns:a16="http://schemas.microsoft.com/office/drawing/2014/main" id="{BAE916D7-927E-B380-850D-9A54F57BE2DE}"/>
              </a:ext>
            </a:extLst>
          </p:cNvPr>
          <p:cNvSpPr>
            <a:spLocks noChangeArrowheads="1"/>
          </p:cNvSpPr>
          <p:nvPr/>
        </p:nvSpPr>
        <p:spPr bwMode="auto">
          <a:xfrm>
            <a:off x="2667000" y="1816100"/>
            <a:ext cx="1371600" cy="228600"/>
          </a:xfrm>
          <a:prstGeom prst="rightArrow">
            <a:avLst>
              <a:gd name="adj1" fmla="val 50000"/>
              <a:gd name="adj2" fmla="val 150000"/>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US" altLang="en-US" sz="1800"/>
          </a:p>
        </p:txBody>
      </p:sp>
      <p:sp>
        <p:nvSpPr>
          <p:cNvPr id="20" name="Rectangle 53">
            <a:extLst>
              <a:ext uri="{FF2B5EF4-FFF2-40B4-BE49-F238E27FC236}">
                <a16:creationId xmlns:a16="http://schemas.microsoft.com/office/drawing/2014/main" id="{34799F53-473E-6FF4-80A7-D32A95C291A1}"/>
              </a:ext>
            </a:extLst>
          </p:cNvPr>
          <p:cNvSpPr>
            <a:spLocks noChangeArrowheads="1"/>
          </p:cNvSpPr>
          <p:nvPr/>
        </p:nvSpPr>
        <p:spPr bwMode="auto">
          <a:xfrm>
            <a:off x="4344988" y="2297397"/>
            <a:ext cx="4538422" cy="85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r>
              <a:rPr kumimoji="1" lang="en-GB" altLang="en-US" sz="2400">
                <a:solidFill>
                  <a:srgbClr val="0000FF"/>
                </a:solidFill>
              </a:rPr>
              <a:t>Port number (Số hiệu cổng ƯD)</a:t>
            </a:r>
            <a:br>
              <a:rPr kumimoji="1" lang="en-GB" altLang="en-US" sz="2400">
                <a:solidFill>
                  <a:srgbClr val="0000FF"/>
                </a:solidFill>
              </a:rPr>
            </a:br>
            <a:r>
              <a:rPr kumimoji="1" lang="en-GB" altLang="en-US" sz="1600">
                <a:solidFill>
                  <a:srgbClr val="0000FF"/>
                </a:solidFill>
              </a:rPr>
              <a:t>xác định duy nhất </a:t>
            </a:r>
            <a:r>
              <a:rPr kumimoji="1" lang="en-US" altLang="en-US" sz="1600">
                <a:solidFill>
                  <a:srgbClr val="0000FF"/>
                </a:solidFill>
              </a:rPr>
              <a:t>ứng dụng trong máy tính</a:t>
            </a:r>
            <a:endParaRPr kumimoji="1" lang="en-US" altLang="en-US" sz="1600"/>
          </a:p>
        </p:txBody>
      </p:sp>
      <p:sp>
        <p:nvSpPr>
          <p:cNvPr id="21" name="AutoShape 54">
            <a:extLst>
              <a:ext uri="{FF2B5EF4-FFF2-40B4-BE49-F238E27FC236}">
                <a16:creationId xmlns:a16="http://schemas.microsoft.com/office/drawing/2014/main" id="{F66B09F2-FC0C-D694-6DA4-DE4C23A77E26}"/>
              </a:ext>
            </a:extLst>
          </p:cNvPr>
          <p:cNvSpPr>
            <a:spLocks noChangeArrowheads="1"/>
          </p:cNvSpPr>
          <p:nvPr/>
        </p:nvSpPr>
        <p:spPr bwMode="auto">
          <a:xfrm>
            <a:off x="2667000" y="2482850"/>
            <a:ext cx="1371600" cy="228600"/>
          </a:xfrm>
          <a:prstGeom prst="rightArrow">
            <a:avLst>
              <a:gd name="adj1" fmla="val 50000"/>
              <a:gd name="adj2" fmla="val 150000"/>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US" altLang="en-US" sz="1800"/>
          </a:p>
        </p:txBody>
      </p:sp>
      <p:sp>
        <p:nvSpPr>
          <p:cNvPr id="22" name="AutoShape 49">
            <a:extLst>
              <a:ext uri="{FF2B5EF4-FFF2-40B4-BE49-F238E27FC236}">
                <a16:creationId xmlns:a16="http://schemas.microsoft.com/office/drawing/2014/main" id="{3238A695-A818-382B-D355-3554E48588A1}"/>
              </a:ext>
            </a:extLst>
          </p:cNvPr>
          <p:cNvSpPr>
            <a:spLocks noChangeArrowheads="1"/>
          </p:cNvSpPr>
          <p:nvPr/>
        </p:nvSpPr>
        <p:spPr bwMode="auto">
          <a:xfrm rot="1947334">
            <a:off x="2610113" y="5164092"/>
            <a:ext cx="1513843" cy="228600"/>
          </a:xfrm>
          <a:prstGeom prst="rightArrow">
            <a:avLst>
              <a:gd name="adj1" fmla="val 50000"/>
              <a:gd name="adj2" fmla="val 150000"/>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spcBef>
                <a:spcPct val="0"/>
              </a:spcBef>
              <a:buClrTx/>
              <a:buSzTx/>
              <a:buFontTx/>
              <a:buNone/>
            </a:pPr>
            <a:endParaRPr lang="en-US" altLang="en-US" sz="1800"/>
          </a:p>
        </p:txBody>
      </p:sp>
      <p:sp>
        <p:nvSpPr>
          <p:cNvPr id="23" name="Rectangle 48">
            <a:extLst>
              <a:ext uri="{FF2B5EF4-FFF2-40B4-BE49-F238E27FC236}">
                <a16:creationId xmlns:a16="http://schemas.microsoft.com/office/drawing/2014/main" id="{01EE4232-C333-6657-FBB3-CCF3EFE1D72C}"/>
              </a:ext>
            </a:extLst>
          </p:cNvPr>
          <p:cNvSpPr>
            <a:spLocks noChangeArrowheads="1"/>
          </p:cNvSpPr>
          <p:nvPr/>
        </p:nvSpPr>
        <p:spPr bwMode="auto">
          <a:xfrm>
            <a:off x="4038600" y="5537746"/>
            <a:ext cx="4800600" cy="48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hangingPunct="1">
              <a:lnSpc>
                <a:spcPct val="80000"/>
              </a:lnSpc>
              <a:buNone/>
            </a:pPr>
            <a:r>
              <a:rPr kumimoji="1" lang="en-GB" altLang="en-US" sz="1600"/>
              <a:t>Tín hiệu vật lý luôn truyền broadcast trên đ</a:t>
            </a:r>
            <a:r>
              <a:rPr kumimoji="1" lang="vi-VN" altLang="en-US" sz="1600"/>
              <a:t>ư</a:t>
            </a:r>
            <a:r>
              <a:rPr kumimoji="1" lang="en-US" altLang="en-US" sz="1600"/>
              <a:t>ờng truyền, không thể áp dụng định danh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CF43E-C149-40D5-9B49-2797E09BD62B}"/>
              </a:ext>
            </a:extLst>
          </p:cNvPr>
          <p:cNvSpPr>
            <a:spLocks noGrp="1"/>
          </p:cNvSpPr>
          <p:nvPr>
            <p:ph type="title"/>
          </p:nvPr>
        </p:nvSpPr>
        <p:spPr/>
        <p:txBody>
          <a:bodyPr>
            <a:normAutofit/>
          </a:bodyPr>
          <a:lstStyle/>
          <a:p>
            <a:pPr>
              <a:defRPr/>
            </a:pPr>
            <a:r>
              <a:rPr lang="en-GB"/>
              <a:t>Định danh trên kiến trúc phân tầng</a:t>
            </a:r>
          </a:p>
        </p:txBody>
      </p:sp>
      <p:sp>
        <p:nvSpPr>
          <p:cNvPr id="25603" name="Content Placeholder 2">
            <a:extLst>
              <a:ext uri="{FF2B5EF4-FFF2-40B4-BE49-F238E27FC236}">
                <a16:creationId xmlns:a16="http://schemas.microsoft.com/office/drawing/2014/main" id="{A4694349-4006-4DAD-8467-73F926749EF3}"/>
              </a:ext>
            </a:extLst>
          </p:cNvPr>
          <p:cNvSpPr>
            <a:spLocks noGrp="1"/>
          </p:cNvSpPr>
          <p:nvPr>
            <p:ph idx="1"/>
          </p:nvPr>
        </p:nvSpPr>
        <p:spPr>
          <a:xfrm>
            <a:off x="457200" y="974690"/>
            <a:ext cx="8229600" cy="5349910"/>
          </a:xfrm>
        </p:spPr>
        <p:txBody>
          <a:bodyPr>
            <a:normAutofit/>
          </a:bodyPr>
          <a:lstStyle/>
          <a:p>
            <a:r>
              <a:rPr lang="en-GB" altLang="en-US"/>
              <a:t>Tầng ứng dụng : </a:t>
            </a:r>
            <a:r>
              <a:rPr lang="en-GB" altLang="en-US">
                <a:solidFill>
                  <a:srgbClr val="FF0000"/>
                </a:solidFill>
              </a:rPr>
              <a:t>tên miền</a:t>
            </a:r>
            <a:r>
              <a:rPr lang="en-GB" altLang="en-US"/>
              <a:t> định danh cho máy chủ cung cấp dịch vụ</a:t>
            </a:r>
          </a:p>
          <a:p>
            <a:pPr lvl="1"/>
            <a:r>
              <a:rPr lang="en-GB" altLang="en-US"/>
              <a:t>Tên miền: chuỗi ký tự dễ nhớ với người dùng. Thiết bị mạng không dùng tên miền khi truyền tin</a:t>
            </a:r>
          </a:p>
          <a:p>
            <a:pPr lvl="1"/>
            <a:r>
              <a:rPr lang="en-GB" altLang="en-US"/>
              <a:t>Ví dụ: hust.edu.vn (máy chủ Web của ĐHBK Hà Nội)</a:t>
            </a:r>
          </a:p>
          <a:p>
            <a:r>
              <a:rPr lang="en-GB" altLang="en-US"/>
              <a:t>Tầng giao vận: </a:t>
            </a:r>
            <a:r>
              <a:rPr lang="en-GB" altLang="en-US">
                <a:solidFill>
                  <a:srgbClr val="FF0000"/>
                </a:solidFill>
              </a:rPr>
              <a:t>số hiệu cổng </a:t>
            </a:r>
            <a:r>
              <a:rPr lang="en-GB" altLang="en-US"/>
              <a:t>định danh cho các dịch vụ khác nhau</a:t>
            </a:r>
          </a:p>
          <a:p>
            <a:pPr lvl="1"/>
            <a:r>
              <a:rPr lang="en-GB" altLang="en-US"/>
              <a:t>Số hiệu cổng: từ 1-65535</a:t>
            </a:r>
          </a:p>
          <a:p>
            <a:pPr lvl="1"/>
            <a:r>
              <a:rPr lang="en-GB" altLang="en-US"/>
              <a:t>Ví dụ: Web-80, DNS-53, Email(SMTP-25, POP-110, IMAP-143)</a:t>
            </a:r>
          </a:p>
          <a:p>
            <a:endParaRPr lang="en-GB" altLang="en-US"/>
          </a:p>
        </p:txBody>
      </p:sp>
      <p:sp>
        <p:nvSpPr>
          <p:cNvPr id="4" name="Slide Number Placeholder 3">
            <a:extLst>
              <a:ext uri="{FF2B5EF4-FFF2-40B4-BE49-F238E27FC236}">
                <a16:creationId xmlns:a16="http://schemas.microsoft.com/office/drawing/2014/main" id="{B093C2E7-BC1D-41E0-9394-49119DFEC38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6641A1-FDB6-44A1-A4FF-3960001F17D3}" type="slidenum">
              <a:rPr lang="en-US" altLang="vi-VN">
                <a:solidFill>
                  <a:srgbClr val="000000"/>
                </a:solidFill>
              </a:rPr>
              <a:pPr eaLnBrk="1" hangingPunct="1"/>
              <a:t>15</a:t>
            </a:fld>
            <a:endParaRPr lang="en-US" altLang="vi-VN">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29FF-408E-445C-A976-FB21658567B5}"/>
              </a:ext>
            </a:extLst>
          </p:cNvPr>
          <p:cNvSpPr>
            <a:spLocks noGrp="1"/>
          </p:cNvSpPr>
          <p:nvPr>
            <p:ph type="title"/>
          </p:nvPr>
        </p:nvSpPr>
        <p:spPr/>
        <p:txBody>
          <a:bodyPr>
            <a:normAutofit/>
          </a:bodyPr>
          <a:lstStyle/>
          <a:p>
            <a:r>
              <a:rPr lang="en-GB"/>
              <a:t>Định danh trên kiến trúc phân tầng</a:t>
            </a:r>
            <a:endParaRPr lang="vi-VN"/>
          </a:p>
        </p:txBody>
      </p:sp>
      <p:sp>
        <p:nvSpPr>
          <p:cNvPr id="3" name="Content Placeholder 2">
            <a:extLst>
              <a:ext uri="{FF2B5EF4-FFF2-40B4-BE49-F238E27FC236}">
                <a16:creationId xmlns:a16="http://schemas.microsoft.com/office/drawing/2014/main" id="{0D9E08E8-7CEA-4409-A94F-BD43FCA42E1D}"/>
              </a:ext>
            </a:extLst>
          </p:cNvPr>
          <p:cNvSpPr>
            <a:spLocks noGrp="1"/>
          </p:cNvSpPr>
          <p:nvPr>
            <p:ph idx="1"/>
          </p:nvPr>
        </p:nvSpPr>
        <p:spPr>
          <a:xfrm>
            <a:off x="457200" y="944545"/>
            <a:ext cx="8229600" cy="5532455"/>
          </a:xfrm>
        </p:spPr>
        <p:txBody>
          <a:bodyPr>
            <a:normAutofit/>
          </a:bodyPr>
          <a:lstStyle/>
          <a:p>
            <a:r>
              <a:rPr lang="en-GB" altLang="en-US"/>
              <a:t>Tầng mạng: </a:t>
            </a:r>
            <a:r>
              <a:rPr lang="en-GB" altLang="en-US">
                <a:solidFill>
                  <a:srgbClr val="FF0000"/>
                </a:solidFill>
              </a:rPr>
              <a:t>địa chỉ IP </a:t>
            </a:r>
            <a:r>
              <a:rPr lang="en-GB" altLang="en-US"/>
              <a:t>định danh cho các máy trạm, máy chủ, bộ định tuyến</a:t>
            </a:r>
          </a:p>
          <a:p>
            <a:pPr lvl="1"/>
            <a:r>
              <a:rPr lang="en-GB" altLang="en-US"/>
              <a:t>Có thể dùng trong mạng nội bộ và mạng Internet</a:t>
            </a:r>
          </a:p>
          <a:p>
            <a:pPr lvl="1"/>
            <a:r>
              <a:rPr lang="en-GB" altLang="en-US"/>
              <a:t>Địa chỉ IPv4: 32 bit</a:t>
            </a:r>
          </a:p>
          <a:p>
            <a:pPr lvl="1"/>
            <a:r>
              <a:rPr lang="en-GB" altLang="en-US"/>
              <a:t>Địa chỉ IPv6: 128 bit</a:t>
            </a:r>
          </a:p>
          <a:p>
            <a:r>
              <a:rPr lang="en-GB" altLang="en-US"/>
              <a:t>Tầng liên kết dữ liệu</a:t>
            </a:r>
            <a:r>
              <a:rPr lang="en-GB" altLang="en-US">
                <a:solidFill>
                  <a:srgbClr val="FF0000"/>
                </a:solidFill>
              </a:rPr>
              <a:t>: địa chỉ MAC </a:t>
            </a:r>
            <a:r>
              <a:rPr lang="en-GB" altLang="en-US"/>
              <a:t>định danh cho các máy trạm, máy chủ, thiết bị mạng</a:t>
            </a:r>
          </a:p>
          <a:p>
            <a:pPr lvl="1"/>
            <a:r>
              <a:rPr lang="en-GB" altLang="en-US"/>
              <a:t>Kích thước: 48 bit</a:t>
            </a:r>
          </a:p>
          <a:p>
            <a:pPr lvl="1"/>
            <a:r>
              <a:rPr lang="en-GB" altLang="en-US"/>
              <a:t>Biểu diễn bằng dạng hexa</a:t>
            </a:r>
          </a:p>
          <a:p>
            <a:pPr lvl="1"/>
            <a:r>
              <a:rPr lang="en-GB" altLang="en-US"/>
              <a:t>Chỉ dùng trong mạng nội bộ</a:t>
            </a:r>
          </a:p>
        </p:txBody>
      </p:sp>
      <p:sp>
        <p:nvSpPr>
          <p:cNvPr id="4" name="Slide Number Placeholder 3">
            <a:extLst>
              <a:ext uri="{FF2B5EF4-FFF2-40B4-BE49-F238E27FC236}">
                <a16:creationId xmlns:a16="http://schemas.microsoft.com/office/drawing/2014/main" id="{04389646-12BE-450F-A67F-EF8AC79243EC}"/>
              </a:ext>
            </a:extLst>
          </p:cNvPr>
          <p:cNvSpPr>
            <a:spLocks noGrp="1"/>
          </p:cNvSpPr>
          <p:nvPr>
            <p:ph type="sldNum" sz="quarter" idx="12"/>
          </p:nvPr>
        </p:nvSpPr>
        <p:spPr/>
        <p:txBody>
          <a:bodyPr/>
          <a:lstStyle/>
          <a:p>
            <a:fld id="{D3954C8A-2165-4624-B188-0EC05BCA2854}" type="slidenum">
              <a:rPr lang="en-US" altLang="vi-VN" smtClean="0"/>
              <a:pPr/>
              <a:t>16</a:t>
            </a:fld>
            <a:endParaRPr lang="en-US" altLang="vi-VN"/>
          </a:p>
        </p:txBody>
      </p:sp>
    </p:spTree>
    <p:extLst>
      <p:ext uri="{BB962C8B-B14F-4D97-AF65-F5344CB8AC3E}">
        <p14:creationId xmlns:p14="http://schemas.microsoft.com/office/powerpoint/2010/main" val="273504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543800" cy="592853"/>
          </a:xfrm>
        </p:spPr>
        <p:txBody>
          <a:bodyPr>
            <a:normAutofit fontScale="90000"/>
          </a:bodyPr>
          <a:lstStyle/>
          <a:p>
            <a:r>
              <a:rPr lang="en-GB" sz="3600"/>
              <a:t>Truyền thông trong kiến trúc phân tầng</a:t>
            </a:r>
          </a:p>
        </p:txBody>
      </p:sp>
      <p:sp>
        <p:nvSpPr>
          <p:cNvPr id="3" name="Content Placeholder 2"/>
          <p:cNvSpPr>
            <a:spLocks noGrp="1"/>
          </p:cNvSpPr>
          <p:nvPr>
            <p:ph idx="1"/>
          </p:nvPr>
        </p:nvSpPr>
        <p:spPr>
          <a:xfrm>
            <a:off x="457200" y="988372"/>
            <a:ext cx="8229600" cy="2212028"/>
          </a:xfrm>
        </p:spPr>
        <p:txBody>
          <a:bodyPr/>
          <a:lstStyle/>
          <a:p>
            <a:r>
              <a:rPr lang="en-GB" sz="2400"/>
              <a:t>Bên gửi: thêm tiêu đề chứa thông tin phục vụ cho việc xử lý dữ liệu tại tầng tương ứng và chuyển cho tầng dưới (Đóng gói dữ liệu – Encapsulation)</a:t>
            </a:r>
            <a:endParaRPr lang="en-GB" sz="2400" i="1"/>
          </a:p>
          <a:p>
            <a:r>
              <a:rPr lang="en-GB" sz="2400"/>
              <a:t>Bên nhận: xử lý dữ liệu theo thông tin trong phần tiêu đề, tách tiêu đề và chuyển dữ liệu cho tầng trên</a:t>
            </a:r>
          </a:p>
        </p:txBody>
      </p:sp>
      <p:sp>
        <p:nvSpPr>
          <p:cNvPr id="6" name="Slide Number Placeholder 5"/>
          <p:cNvSpPr>
            <a:spLocks noGrp="1"/>
          </p:cNvSpPr>
          <p:nvPr>
            <p:ph type="sldNum" sz="quarter" idx="12"/>
          </p:nvPr>
        </p:nvSpPr>
        <p:spPr/>
        <p:txBody>
          <a:bodyPr/>
          <a:lstStyle/>
          <a:p>
            <a:pPr>
              <a:defRPr/>
            </a:pPr>
            <a:fld id="{BE023C25-E3A3-49E6-AC6E-AC1749E71A05}" type="slidenum">
              <a:rPr lang="en-US" altLang="en-US" smtClean="0"/>
              <a:pPr>
                <a:defRPr/>
              </a:pPr>
              <a:t>17</a:t>
            </a:fld>
            <a:endParaRPr lang="en-US" altLang="en-US"/>
          </a:p>
        </p:txBody>
      </p:sp>
      <p:sp>
        <p:nvSpPr>
          <p:cNvPr id="5" name="Rectangle 4"/>
          <p:cNvSpPr/>
          <p:nvPr/>
        </p:nvSpPr>
        <p:spPr>
          <a:xfrm>
            <a:off x="1967345" y="3011160"/>
            <a:ext cx="1600200"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Tầng N</a:t>
            </a:r>
          </a:p>
        </p:txBody>
      </p:sp>
      <p:sp>
        <p:nvSpPr>
          <p:cNvPr id="9" name="Rectangle 8"/>
          <p:cNvSpPr/>
          <p:nvPr/>
        </p:nvSpPr>
        <p:spPr>
          <a:xfrm>
            <a:off x="1967345" y="3620760"/>
            <a:ext cx="1600200" cy="381000"/>
          </a:xfrm>
          <a:prstGeom prst="rec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Tầng (N-1)</a:t>
            </a:r>
          </a:p>
        </p:txBody>
      </p:sp>
      <p:sp>
        <p:nvSpPr>
          <p:cNvPr id="10" name="Rectangle 9"/>
          <p:cNvSpPr/>
          <p:nvPr/>
        </p:nvSpPr>
        <p:spPr>
          <a:xfrm>
            <a:off x="1967345" y="4535160"/>
            <a:ext cx="1600200" cy="381000"/>
          </a:xfrm>
          <a:prstGeom prst="rect">
            <a:avLst/>
          </a:prstGeom>
          <a:solidFill>
            <a:srgbClr val="4BFF9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Tầng 2</a:t>
            </a:r>
          </a:p>
        </p:txBody>
      </p:sp>
      <p:sp>
        <p:nvSpPr>
          <p:cNvPr id="11" name="Rectangle 10"/>
          <p:cNvSpPr/>
          <p:nvPr/>
        </p:nvSpPr>
        <p:spPr>
          <a:xfrm>
            <a:off x="1953490" y="5214033"/>
            <a:ext cx="1600200" cy="381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Tầng1</a:t>
            </a:r>
          </a:p>
        </p:txBody>
      </p:sp>
      <p:sp>
        <p:nvSpPr>
          <p:cNvPr id="12" name="Rectangle 11"/>
          <p:cNvSpPr/>
          <p:nvPr/>
        </p:nvSpPr>
        <p:spPr>
          <a:xfrm>
            <a:off x="5500255" y="3011160"/>
            <a:ext cx="1600200"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Tầng N</a:t>
            </a:r>
          </a:p>
        </p:txBody>
      </p:sp>
      <p:sp>
        <p:nvSpPr>
          <p:cNvPr id="13" name="Rectangle 12"/>
          <p:cNvSpPr/>
          <p:nvPr/>
        </p:nvSpPr>
        <p:spPr>
          <a:xfrm>
            <a:off x="5500255" y="3620760"/>
            <a:ext cx="1600200" cy="381000"/>
          </a:xfrm>
          <a:prstGeom prst="rec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Tầng (N-1)</a:t>
            </a:r>
          </a:p>
        </p:txBody>
      </p:sp>
      <p:sp>
        <p:nvSpPr>
          <p:cNvPr id="14" name="Rectangle 13"/>
          <p:cNvSpPr/>
          <p:nvPr/>
        </p:nvSpPr>
        <p:spPr>
          <a:xfrm>
            <a:off x="5500255" y="4535160"/>
            <a:ext cx="1600200" cy="381000"/>
          </a:xfrm>
          <a:prstGeom prst="rect">
            <a:avLst/>
          </a:prstGeom>
          <a:solidFill>
            <a:srgbClr val="4BFF9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Tầng 2</a:t>
            </a:r>
          </a:p>
        </p:txBody>
      </p:sp>
      <p:sp>
        <p:nvSpPr>
          <p:cNvPr id="15" name="Rectangle 14"/>
          <p:cNvSpPr/>
          <p:nvPr/>
        </p:nvSpPr>
        <p:spPr>
          <a:xfrm>
            <a:off x="5486400" y="5214033"/>
            <a:ext cx="1600200" cy="381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Tầng1</a:t>
            </a:r>
          </a:p>
        </p:txBody>
      </p:sp>
      <p:sp>
        <p:nvSpPr>
          <p:cNvPr id="16" name="Rectangle 15"/>
          <p:cNvSpPr/>
          <p:nvPr/>
        </p:nvSpPr>
        <p:spPr>
          <a:xfrm>
            <a:off x="938645" y="3011160"/>
            <a:ext cx="800100"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PDU</a:t>
            </a:r>
            <a:r>
              <a:rPr lang="en-GB" b="1" baseline="-25000">
                <a:solidFill>
                  <a:schemeClr val="tx1"/>
                </a:solidFill>
              </a:rPr>
              <a:t>N</a:t>
            </a:r>
          </a:p>
        </p:txBody>
      </p:sp>
      <p:sp>
        <p:nvSpPr>
          <p:cNvPr id="17" name="Rectangle 16"/>
          <p:cNvSpPr/>
          <p:nvPr/>
        </p:nvSpPr>
        <p:spPr>
          <a:xfrm>
            <a:off x="689262" y="3620760"/>
            <a:ext cx="685800" cy="381000"/>
          </a:xfrm>
          <a:prstGeom prst="rec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H</a:t>
            </a:r>
            <a:r>
              <a:rPr lang="en-GB" b="1" baseline="-25000">
                <a:solidFill>
                  <a:schemeClr val="tx1"/>
                </a:solidFill>
              </a:rPr>
              <a:t>N-1</a:t>
            </a:r>
            <a:endParaRPr lang="en-GB" b="1">
              <a:solidFill>
                <a:schemeClr val="tx1"/>
              </a:solidFill>
            </a:endParaRPr>
          </a:p>
        </p:txBody>
      </p:sp>
      <p:sp>
        <p:nvSpPr>
          <p:cNvPr id="19" name="Rectangle 18"/>
          <p:cNvSpPr/>
          <p:nvPr/>
        </p:nvSpPr>
        <p:spPr>
          <a:xfrm>
            <a:off x="1356012" y="3620760"/>
            <a:ext cx="361950"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baseline="-25000">
              <a:solidFill>
                <a:schemeClr val="tx1"/>
              </a:solidFill>
            </a:endParaRPr>
          </a:p>
        </p:txBody>
      </p:sp>
      <p:sp>
        <p:nvSpPr>
          <p:cNvPr id="20" name="Rectangle 19"/>
          <p:cNvSpPr/>
          <p:nvPr/>
        </p:nvSpPr>
        <p:spPr>
          <a:xfrm>
            <a:off x="474517" y="4535160"/>
            <a:ext cx="519545" cy="381000"/>
          </a:xfrm>
          <a:prstGeom prst="rect">
            <a:avLst/>
          </a:prstGeom>
          <a:solidFill>
            <a:srgbClr val="4BFF9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H</a:t>
            </a:r>
            <a:r>
              <a:rPr lang="en-GB" b="1" baseline="-25000">
                <a:solidFill>
                  <a:schemeClr val="tx1"/>
                </a:solidFill>
              </a:rPr>
              <a:t>2</a:t>
            </a:r>
            <a:endParaRPr lang="en-GB" b="1">
              <a:solidFill>
                <a:schemeClr val="tx1"/>
              </a:solidFill>
            </a:endParaRPr>
          </a:p>
        </p:txBody>
      </p:sp>
      <p:sp>
        <p:nvSpPr>
          <p:cNvPr id="21" name="Rectangle 20"/>
          <p:cNvSpPr/>
          <p:nvPr/>
        </p:nvSpPr>
        <p:spPr>
          <a:xfrm>
            <a:off x="955962" y="4535160"/>
            <a:ext cx="4191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a:t>
            </a:r>
          </a:p>
        </p:txBody>
      </p:sp>
      <p:sp>
        <p:nvSpPr>
          <p:cNvPr id="22" name="Rectangle 21"/>
          <p:cNvSpPr/>
          <p:nvPr/>
        </p:nvSpPr>
        <p:spPr>
          <a:xfrm>
            <a:off x="1536986" y="4535160"/>
            <a:ext cx="198293"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baseline="-25000">
              <a:solidFill>
                <a:schemeClr val="tx1"/>
              </a:solidFill>
            </a:endParaRPr>
          </a:p>
        </p:txBody>
      </p:sp>
      <p:sp>
        <p:nvSpPr>
          <p:cNvPr id="23" name="Rectangle 22"/>
          <p:cNvSpPr/>
          <p:nvPr/>
        </p:nvSpPr>
        <p:spPr>
          <a:xfrm>
            <a:off x="1375062" y="4535160"/>
            <a:ext cx="192232" cy="381000"/>
          </a:xfrm>
          <a:prstGeom prst="rec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28" name="Rectangle 27"/>
          <p:cNvSpPr/>
          <p:nvPr/>
        </p:nvSpPr>
        <p:spPr>
          <a:xfrm>
            <a:off x="734289" y="5193251"/>
            <a:ext cx="259773" cy="381000"/>
          </a:xfrm>
          <a:prstGeom prst="rect">
            <a:avLst/>
          </a:prstGeom>
          <a:solidFill>
            <a:srgbClr val="4BFF9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29" name="Rectangle 28"/>
          <p:cNvSpPr/>
          <p:nvPr/>
        </p:nvSpPr>
        <p:spPr>
          <a:xfrm>
            <a:off x="955962" y="5193251"/>
            <a:ext cx="4191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a:t>
            </a:r>
          </a:p>
        </p:txBody>
      </p:sp>
      <p:sp>
        <p:nvSpPr>
          <p:cNvPr id="30" name="Rectangle 29"/>
          <p:cNvSpPr/>
          <p:nvPr/>
        </p:nvSpPr>
        <p:spPr>
          <a:xfrm>
            <a:off x="1536986" y="5193251"/>
            <a:ext cx="198293"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baseline="-25000">
              <a:solidFill>
                <a:schemeClr val="tx1"/>
              </a:solidFill>
            </a:endParaRPr>
          </a:p>
        </p:txBody>
      </p:sp>
      <p:sp>
        <p:nvSpPr>
          <p:cNvPr id="31" name="Rectangle 30"/>
          <p:cNvSpPr/>
          <p:nvPr/>
        </p:nvSpPr>
        <p:spPr>
          <a:xfrm>
            <a:off x="1375062" y="5193251"/>
            <a:ext cx="192232" cy="381000"/>
          </a:xfrm>
          <a:prstGeom prst="rec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32" name="Rectangle 31"/>
          <p:cNvSpPr/>
          <p:nvPr/>
        </p:nvSpPr>
        <p:spPr>
          <a:xfrm>
            <a:off x="245917" y="5193251"/>
            <a:ext cx="519545" cy="381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H</a:t>
            </a:r>
            <a:r>
              <a:rPr lang="en-GB" b="1" baseline="-25000">
                <a:solidFill>
                  <a:schemeClr val="tx1"/>
                </a:solidFill>
              </a:rPr>
              <a:t>1</a:t>
            </a:r>
            <a:endParaRPr lang="en-GB" b="1">
              <a:solidFill>
                <a:schemeClr val="tx1"/>
              </a:solidFill>
            </a:endParaRPr>
          </a:p>
        </p:txBody>
      </p:sp>
      <p:sp>
        <p:nvSpPr>
          <p:cNvPr id="33" name="TextBox 32"/>
          <p:cNvSpPr txBox="1"/>
          <p:nvPr/>
        </p:nvSpPr>
        <p:spPr>
          <a:xfrm rot="5400000">
            <a:off x="2500745" y="4144605"/>
            <a:ext cx="533400" cy="400110"/>
          </a:xfrm>
          <a:prstGeom prst="rect">
            <a:avLst/>
          </a:prstGeom>
          <a:noFill/>
        </p:spPr>
        <p:txBody>
          <a:bodyPr wrap="square" rtlCol="0">
            <a:spAutoFit/>
          </a:bodyPr>
          <a:lstStyle/>
          <a:p>
            <a:r>
              <a:rPr lang="en-GB" sz="2000" b="1"/>
              <a:t>...</a:t>
            </a:r>
          </a:p>
        </p:txBody>
      </p:sp>
      <p:sp>
        <p:nvSpPr>
          <p:cNvPr id="34" name="TextBox 33"/>
          <p:cNvSpPr txBox="1"/>
          <p:nvPr/>
        </p:nvSpPr>
        <p:spPr>
          <a:xfrm rot="5400000">
            <a:off x="6033655" y="4144605"/>
            <a:ext cx="533400" cy="400110"/>
          </a:xfrm>
          <a:prstGeom prst="rect">
            <a:avLst/>
          </a:prstGeom>
          <a:noFill/>
        </p:spPr>
        <p:txBody>
          <a:bodyPr wrap="square" rtlCol="0">
            <a:spAutoFit/>
          </a:bodyPr>
          <a:lstStyle/>
          <a:p>
            <a:r>
              <a:rPr lang="en-GB" sz="2000" b="1"/>
              <a:t>...</a:t>
            </a:r>
          </a:p>
        </p:txBody>
      </p:sp>
      <p:sp>
        <p:nvSpPr>
          <p:cNvPr id="35" name="Rectangle 34"/>
          <p:cNvSpPr/>
          <p:nvPr/>
        </p:nvSpPr>
        <p:spPr>
          <a:xfrm>
            <a:off x="8077200" y="3011160"/>
            <a:ext cx="800100"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PDU</a:t>
            </a:r>
            <a:r>
              <a:rPr lang="en-GB" b="1" baseline="-25000">
                <a:solidFill>
                  <a:schemeClr val="tx1"/>
                </a:solidFill>
              </a:rPr>
              <a:t>N</a:t>
            </a:r>
          </a:p>
        </p:txBody>
      </p:sp>
      <p:sp>
        <p:nvSpPr>
          <p:cNvPr id="36" name="Rectangle 35"/>
          <p:cNvSpPr/>
          <p:nvPr/>
        </p:nvSpPr>
        <p:spPr>
          <a:xfrm>
            <a:off x="7855527" y="3620760"/>
            <a:ext cx="685800" cy="381000"/>
          </a:xfrm>
          <a:prstGeom prst="rec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H</a:t>
            </a:r>
            <a:r>
              <a:rPr lang="en-GB" b="1" baseline="-25000">
                <a:solidFill>
                  <a:schemeClr val="tx1"/>
                </a:solidFill>
              </a:rPr>
              <a:t>N-1</a:t>
            </a:r>
            <a:endParaRPr lang="en-GB" b="1">
              <a:solidFill>
                <a:schemeClr val="tx1"/>
              </a:solidFill>
            </a:endParaRPr>
          </a:p>
        </p:txBody>
      </p:sp>
      <p:sp>
        <p:nvSpPr>
          <p:cNvPr id="37" name="Rectangle 36"/>
          <p:cNvSpPr/>
          <p:nvPr/>
        </p:nvSpPr>
        <p:spPr>
          <a:xfrm>
            <a:off x="8515350" y="3620760"/>
            <a:ext cx="361950"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baseline="-25000">
              <a:solidFill>
                <a:schemeClr val="tx1"/>
              </a:solidFill>
            </a:endParaRPr>
          </a:p>
        </p:txBody>
      </p:sp>
      <p:sp>
        <p:nvSpPr>
          <p:cNvPr id="38" name="Rectangle 37"/>
          <p:cNvSpPr/>
          <p:nvPr/>
        </p:nvSpPr>
        <p:spPr>
          <a:xfrm>
            <a:off x="7633855" y="4535160"/>
            <a:ext cx="519545" cy="381000"/>
          </a:xfrm>
          <a:prstGeom prst="rect">
            <a:avLst/>
          </a:prstGeom>
          <a:solidFill>
            <a:srgbClr val="4BFF9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H</a:t>
            </a:r>
            <a:r>
              <a:rPr lang="en-GB" b="1" baseline="-25000">
                <a:solidFill>
                  <a:schemeClr val="tx1"/>
                </a:solidFill>
              </a:rPr>
              <a:t>2</a:t>
            </a:r>
            <a:endParaRPr lang="en-GB" b="1">
              <a:solidFill>
                <a:schemeClr val="tx1"/>
              </a:solidFill>
            </a:endParaRPr>
          </a:p>
        </p:txBody>
      </p:sp>
      <p:sp>
        <p:nvSpPr>
          <p:cNvPr id="39" name="Rectangle 38"/>
          <p:cNvSpPr/>
          <p:nvPr/>
        </p:nvSpPr>
        <p:spPr>
          <a:xfrm>
            <a:off x="8115300" y="4535160"/>
            <a:ext cx="4191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a:t>
            </a:r>
          </a:p>
        </p:txBody>
      </p:sp>
      <p:sp>
        <p:nvSpPr>
          <p:cNvPr id="40" name="Rectangle 39"/>
          <p:cNvSpPr/>
          <p:nvPr/>
        </p:nvSpPr>
        <p:spPr>
          <a:xfrm>
            <a:off x="8696324" y="4535160"/>
            <a:ext cx="198293"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baseline="-25000">
              <a:solidFill>
                <a:schemeClr val="tx1"/>
              </a:solidFill>
            </a:endParaRPr>
          </a:p>
        </p:txBody>
      </p:sp>
      <p:sp>
        <p:nvSpPr>
          <p:cNvPr id="41" name="Rectangle 40"/>
          <p:cNvSpPr/>
          <p:nvPr/>
        </p:nvSpPr>
        <p:spPr>
          <a:xfrm>
            <a:off x="8534400" y="4535160"/>
            <a:ext cx="192232" cy="381000"/>
          </a:xfrm>
          <a:prstGeom prst="rec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42" name="Rectangle 41"/>
          <p:cNvSpPr/>
          <p:nvPr/>
        </p:nvSpPr>
        <p:spPr>
          <a:xfrm>
            <a:off x="7893627" y="5214033"/>
            <a:ext cx="259773" cy="381000"/>
          </a:xfrm>
          <a:prstGeom prst="rect">
            <a:avLst/>
          </a:prstGeom>
          <a:solidFill>
            <a:srgbClr val="4BFF9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43" name="Rectangle 42"/>
          <p:cNvSpPr/>
          <p:nvPr/>
        </p:nvSpPr>
        <p:spPr>
          <a:xfrm>
            <a:off x="8115300" y="5214033"/>
            <a:ext cx="419100" cy="381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a:t>
            </a:r>
          </a:p>
        </p:txBody>
      </p:sp>
      <p:sp>
        <p:nvSpPr>
          <p:cNvPr id="44" name="Rectangle 43"/>
          <p:cNvSpPr/>
          <p:nvPr/>
        </p:nvSpPr>
        <p:spPr>
          <a:xfrm>
            <a:off x="8696324" y="5214033"/>
            <a:ext cx="198293"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baseline="-25000">
              <a:solidFill>
                <a:schemeClr val="tx1"/>
              </a:solidFill>
            </a:endParaRPr>
          </a:p>
        </p:txBody>
      </p:sp>
      <p:sp>
        <p:nvSpPr>
          <p:cNvPr id="45" name="Rectangle 44"/>
          <p:cNvSpPr/>
          <p:nvPr/>
        </p:nvSpPr>
        <p:spPr>
          <a:xfrm>
            <a:off x="8534400" y="5214033"/>
            <a:ext cx="192232" cy="381000"/>
          </a:xfrm>
          <a:prstGeom prst="rec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a:solidFill>
                <a:schemeClr val="tx1"/>
              </a:solidFill>
            </a:endParaRPr>
          </a:p>
        </p:txBody>
      </p:sp>
      <p:sp>
        <p:nvSpPr>
          <p:cNvPr id="46" name="Rectangle 45"/>
          <p:cNvSpPr/>
          <p:nvPr/>
        </p:nvSpPr>
        <p:spPr>
          <a:xfrm>
            <a:off x="7405255" y="5214033"/>
            <a:ext cx="519545" cy="381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H</a:t>
            </a:r>
            <a:r>
              <a:rPr lang="en-GB" b="1" baseline="-25000">
                <a:solidFill>
                  <a:schemeClr val="tx1"/>
                </a:solidFill>
              </a:rPr>
              <a:t>1</a:t>
            </a:r>
            <a:endParaRPr lang="en-GB" b="1">
              <a:solidFill>
                <a:schemeClr val="tx1"/>
              </a:solidFill>
            </a:endParaRPr>
          </a:p>
        </p:txBody>
      </p:sp>
      <p:sp>
        <p:nvSpPr>
          <p:cNvPr id="47" name="Cloud 46"/>
          <p:cNvSpPr/>
          <p:nvPr/>
        </p:nvSpPr>
        <p:spPr>
          <a:xfrm>
            <a:off x="3962400" y="5162078"/>
            <a:ext cx="1111745" cy="484909"/>
          </a:xfrm>
          <a:prstGeom prst="cloud">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p:cNvCxnSpPr>
            <a:stCxn id="11" idx="3"/>
            <a:endCxn id="47" idx="2"/>
          </p:cNvCxnSpPr>
          <p:nvPr/>
        </p:nvCxnSpPr>
        <p:spPr>
          <a:xfrm>
            <a:off x="3553690" y="5404533"/>
            <a:ext cx="412158"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5074145" y="5383751"/>
            <a:ext cx="412255" cy="0"/>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271156" y="5754361"/>
            <a:ext cx="1496290" cy="461665"/>
          </a:xfrm>
          <a:prstGeom prst="rect">
            <a:avLst/>
          </a:prstGeom>
          <a:noFill/>
        </p:spPr>
        <p:txBody>
          <a:bodyPr wrap="square" rtlCol="0">
            <a:spAutoFit/>
          </a:bodyPr>
          <a:lstStyle/>
          <a:p>
            <a:r>
              <a:rPr lang="en-GB" sz="2400" b="1"/>
              <a:t>Gửi</a:t>
            </a:r>
          </a:p>
        </p:txBody>
      </p:sp>
      <p:sp>
        <p:nvSpPr>
          <p:cNvPr id="54" name="TextBox 53"/>
          <p:cNvSpPr txBox="1"/>
          <p:nvPr/>
        </p:nvSpPr>
        <p:spPr>
          <a:xfrm>
            <a:off x="6024100" y="5754360"/>
            <a:ext cx="2053100" cy="461665"/>
          </a:xfrm>
          <a:prstGeom prst="rect">
            <a:avLst/>
          </a:prstGeom>
          <a:noFill/>
        </p:spPr>
        <p:txBody>
          <a:bodyPr wrap="square" rtlCol="0">
            <a:spAutoFit/>
          </a:bodyPr>
          <a:lstStyle/>
          <a:p>
            <a:pPr algn="ctr"/>
            <a:r>
              <a:rPr lang="en-GB" sz="2400" b="1"/>
              <a:t>Nhận</a:t>
            </a:r>
          </a:p>
        </p:txBody>
      </p:sp>
    </p:spTree>
    <p:extLst>
      <p:ext uri="{BB962C8B-B14F-4D97-AF65-F5344CB8AC3E}">
        <p14:creationId xmlns:p14="http://schemas.microsoft.com/office/powerpoint/2010/main" val="9126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wipe(left)">
                                      <p:cBhvr>
                                        <p:cTn id="35" dur="500"/>
                                        <p:tgtEl>
                                          <p:spTgt spid="4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left)">
                                      <p:cBhvr>
                                        <p:cTn id="40" dur="5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8" grpId="0" animBg="1"/>
      <p:bldP spid="29" grpId="0" animBg="1"/>
      <p:bldP spid="30" grpId="0" animBg="1"/>
      <p:bldP spid="31" grpId="0" animBg="1"/>
      <p:bldP spid="32"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3600"/>
              <a:t>Chồng giao thức (Protocol stack)</a:t>
            </a:r>
          </a:p>
        </p:txBody>
      </p:sp>
      <p:sp>
        <p:nvSpPr>
          <p:cNvPr id="3" name="Content Placeholder 2"/>
          <p:cNvSpPr>
            <a:spLocks noGrp="1"/>
          </p:cNvSpPr>
          <p:nvPr>
            <p:ph idx="1"/>
          </p:nvPr>
        </p:nvSpPr>
        <p:spPr>
          <a:xfrm>
            <a:off x="457200" y="1004835"/>
            <a:ext cx="5638800" cy="5243565"/>
          </a:xfrm>
        </p:spPr>
        <p:txBody>
          <a:bodyPr/>
          <a:lstStyle/>
          <a:p>
            <a:r>
              <a:rPr lang="en-GB" sz="2400"/>
              <a:t>Các chức năng được phân chia cho các tầng</a:t>
            </a:r>
          </a:p>
          <a:p>
            <a:r>
              <a:rPr lang="en-GB" sz="2400"/>
              <a:t>Mỗi tầng có nhiều cách thức để thực hiện các chức năng </a:t>
            </a:r>
            <a:r>
              <a:rPr lang="en-GB" sz="2400">
                <a:sym typeface="Wingdings" panose="05000000000000000000" pitchFamily="2" charset="2"/>
              </a:rPr>
              <a:t> sinh ra các giao thức khác nhau</a:t>
            </a:r>
          </a:p>
          <a:p>
            <a:pPr>
              <a:buFont typeface="Wingdings" pitchFamily="2" charset="2"/>
              <a:buChar char="à"/>
            </a:pPr>
            <a:r>
              <a:rPr lang="en-GB" sz="2400">
                <a:sym typeface="Wingdings" panose="05000000000000000000" pitchFamily="2" charset="2"/>
              </a:rPr>
              <a:t>chồng giao thức: ngăn xếp các giao thức truyền thông trên kiến trúc phân tầng</a:t>
            </a:r>
          </a:p>
          <a:p>
            <a:pPr>
              <a:buFont typeface="Wingdings" pitchFamily="2" charset="2"/>
              <a:buChar char="à"/>
            </a:pPr>
            <a:r>
              <a:rPr lang="en-GB" sz="2400">
                <a:sym typeface="Wingdings" panose="05000000000000000000" pitchFamily="2" charset="2"/>
              </a:rPr>
              <a:t>Giao thức mỗi tầng bao gồm:</a:t>
            </a:r>
          </a:p>
          <a:p>
            <a:pPr lvl="1">
              <a:buFont typeface="Arial" panose="020B0604020202020204" pitchFamily="34" charset="0"/>
              <a:buChar char="•"/>
            </a:pPr>
            <a:r>
              <a:rPr lang="en-GB" sz="2000">
                <a:sym typeface="Wingdings" panose="05000000000000000000" pitchFamily="2" charset="2"/>
              </a:rPr>
              <a:t>Gọi dịch vụ nào của giao thức tầng dưới</a:t>
            </a:r>
          </a:p>
          <a:p>
            <a:pPr lvl="1">
              <a:buFont typeface="Arial" panose="020B0604020202020204" pitchFamily="34" charset="0"/>
              <a:buChar char="•"/>
            </a:pPr>
            <a:r>
              <a:rPr lang="en-GB" sz="2000">
                <a:sym typeface="Wingdings" panose="05000000000000000000" pitchFamily="2" charset="2"/>
              </a:rPr>
              <a:t>Và cung cấp dịch vụ cho giao thức tầng trên như thế nào</a:t>
            </a:r>
            <a:endParaRPr lang="en-GB" sz="2000"/>
          </a:p>
        </p:txBody>
      </p:sp>
      <p:sp>
        <p:nvSpPr>
          <p:cNvPr id="10" name="Slide Number Placeholder 9"/>
          <p:cNvSpPr>
            <a:spLocks noGrp="1"/>
          </p:cNvSpPr>
          <p:nvPr>
            <p:ph type="sldNum" sz="quarter" idx="12"/>
          </p:nvPr>
        </p:nvSpPr>
        <p:spPr/>
        <p:txBody>
          <a:bodyPr/>
          <a:lstStyle/>
          <a:p>
            <a:pPr>
              <a:defRPr/>
            </a:pPr>
            <a:fld id="{BE023C25-E3A3-49E6-AC6E-AC1749E71A05}" type="slidenum">
              <a:rPr lang="en-US" altLang="en-US" smtClean="0"/>
              <a:pPr>
                <a:defRPr/>
              </a:pPr>
              <a:t>18</a:t>
            </a:fld>
            <a:endParaRPr lang="en-US" altLang="en-US"/>
          </a:p>
        </p:txBody>
      </p:sp>
      <p:sp>
        <p:nvSpPr>
          <p:cNvPr id="5" name="Rectangle 4"/>
          <p:cNvSpPr/>
          <p:nvPr/>
        </p:nvSpPr>
        <p:spPr>
          <a:xfrm>
            <a:off x="6327911" y="1514063"/>
            <a:ext cx="1850573" cy="768927"/>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Các giao thức tầng N</a:t>
            </a:r>
          </a:p>
        </p:txBody>
      </p:sp>
      <p:sp>
        <p:nvSpPr>
          <p:cNvPr id="6" name="Rectangle 5"/>
          <p:cNvSpPr/>
          <p:nvPr/>
        </p:nvSpPr>
        <p:spPr>
          <a:xfrm>
            <a:off x="6327911" y="2282989"/>
            <a:ext cx="1850573" cy="678874"/>
          </a:xfrm>
          <a:prstGeom prst="rect">
            <a:avLst/>
          </a:prstGeom>
          <a:solidFill>
            <a:srgbClr val="57D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Các giao thức tầng N-1</a:t>
            </a:r>
          </a:p>
        </p:txBody>
      </p:sp>
      <p:sp>
        <p:nvSpPr>
          <p:cNvPr id="7" name="Rectangle 6"/>
          <p:cNvSpPr/>
          <p:nvPr/>
        </p:nvSpPr>
        <p:spPr>
          <a:xfrm>
            <a:off x="6327911" y="3571463"/>
            <a:ext cx="1850573" cy="685800"/>
          </a:xfrm>
          <a:prstGeom prst="rect">
            <a:avLst/>
          </a:prstGeom>
          <a:solidFill>
            <a:srgbClr val="4BFF9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Các giao thức tầng 2</a:t>
            </a:r>
          </a:p>
        </p:txBody>
      </p:sp>
      <p:sp>
        <p:nvSpPr>
          <p:cNvPr id="8" name="Rectangle 7"/>
          <p:cNvSpPr/>
          <p:nvPr/>
        </p:nvSpPr>
        <p:spPr>
          <a:xfrm>
            <a:off x="6327911" y="4257263"/>
            <a:ext cx="1850573" cy="6858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a:solidFill>
                  <a:schemeClr val="tx1"/>
                </a:solidFill>
              </a:rPr>
              <a:t>Các giao thức tầng 1</a:t>
            </a:r>
          </a:p>
        </p:txBody>
      </p:sp>
      <p:sp>
        <p:nvSpPr>
          <p:cNvPr id="9" name="TextBox 8"/>
          <p:cNvSpPr txBox="1"/>
          <p:nvPr/>
        </p:nvSpPr>
        <p:spPr>
          <a:xfrm rot="5400000">
            <a:off x="7125779" y="3012376"/>
            <a:ext cx="533400" cy="584775"/>
          </a:xfrm>
          <a:prstGeom prst="rect">
            <a:avLst/>
          </a:prstGeom>
          <a:noFill/>
        </p:spPr>
        <p:txBody>
          <a:bodyPr wrap="square" rtlCol="0">
            <a:spAutoFit/>
          </a:bodyPr>
          <a:lstStyle/>
          <a:p>
            <a:r>
              <a:rPr lang="en-GB" sz="3200"/>
              <a:t>...</a:t>
            </a:r>
          </a:p>
        </p:txBody>
      </p:sp>
    </p:spTree>
    <p:extLst>
      <p:ext uri="{BB962C8B-B14F-4D97-AF65-F5344CB8AC3E}">
        <p14:creationId xmlns:p14="http://schemas.microsoft.com/office/powerpoint/2010/main" val="391713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0"/>
            <a:ext cx="7543800" cy="629718"/>
          </a:xfrm>
        </p:spPr>
        <p:txBody>
          <a:bodyPr/>
          <a:lstStyle/>
          <a:p>
            <a:r>
              <a:rPr lang="en-GB"/>
              <a:t>Chồng giao thức TCP/IP</a:t>
            </a:r>
          </a:p>
        </p:txBody>
      </p:sp>
      <p:sp>
        <p:nvSpPr>
          <p:cNvPr id="2" name="Slide Number Placeholder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023C25-E3A3-49E6-AC6E-AC1749E71A05}" type="slidenum">
              <a:rPr kumimoji="0" lang="en-US" altLang="en-US" sz="14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4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4" name="Rectangle 13"/>
          <p:cNvSpPr/>
          <p:nvPr/>
        </p:nvSpPr>
        <p:spPr>
          <a:xfrm>
            <a:off x="2590800" y="1333500"/>
            <a:ext cx="900000" cy="360000"/>
          </a:xfrm>
          <a:prstGeom prst="rect">
            <a:avLst/>
          </a:prstGeom>
          <a:solidFill>
            <a:srgbClr val="FFA3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DNS</a:t>
            </a:r>
          </a:p>
        </p:txBody>
      </p:sp>
      <p:sp>
        <p:nvSpPr>
          <p:cNvPr id="18" name="Rectangle 17"/>
          <p:cNvSpPr/>
          <p:nvPr/>
        </p:nvSpPr>
        <p:spPr>
          <a:xfrm>
            <a:off x="6553200" y="1333500"/>
            <a:ext cx="900000" cy="360000"/>
          </a:xfrm>
          <a:prstGeom prst="rect">
            <a:avLst/>
          </a:prstGeom>
          <a:solidFill>
            <a:srgbClr val="FFA3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SMTP</a:t>
            </a:r>
          </a:p>
        </p:txBody>
      </p:sp>
      <p:sp>
        <p:nvSpPr>
          <p:cNvPr id="19" name="Rectangle 18"/>
          <p:cNvSpPr/>
          <p:nvPr/>
        </p:nvSpPr>
        <p:spPr>
          <a:xfrm>
            <a:off x="3595800" y="1333500"/>
            <a:ext cx="900000" cy="360000"/>
          </a:xfrm>
          <a:prstGeom prst="rect">
            <a:avLst/>
          </a:prstGeom>
          <a:solidFill>
            <a:srgbClr val="FFA3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DHCP</a:t>
            </a:r>
          </a:p>
        </p:txBody>
      </p:sp>
      <p:sp>
        <p:nvSpPr>
          <p:cNvPr id="20" name="Rectangle 19"/>
          <p:cNvSpPr/>
          <p:nvPr/>
        </p:nvSpPr>
        <p:spPr>
          <a:xfrm>
            <a:off x="5562600" y="1333500"/>
            <a:ext cx="900000" cy="360000"/>
          </a:xfrm>
          <a:prstGeom prst="rect">
            <a:avLst/>
          </a:prstGeom>
          <a:solidFill>
            <a:srgbClr val="FFA3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HTTP</a:t>
            </a:r>
          </a:p>
        </p:txBody>
      </p:sp>
      <p:sp>
        <p:nvSpPr>
          <p:cNvPr id="21" name="Rectangle 20"/>
          <p:cNvSpPr/>
          <p:nvPr/>
        </p:nvSpPr>
        <p:spPr>
          <a:xfrm>
            <a:off x="4586400" y="1333500"/>
            <a:ext cx="900000" cy="360000"/>
          </a:xfrm>
          <a:prstGeom prst="rect">
            <a:avLst/>
          </a:prstGeom>
          <a:solidFill>
            <a:srgbClr val="FFA3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SNMP</a:t>
            </a:r>
          </a:p>
        </p:txBody>
      </p:sp>
      <p:sp>
        <p:nvSpPr>
          <p:cNvPr id="22" name="Rectangle 21"/>
          <p:cNvSpPr/>
          <p:nvPr/>
        </p:nvSpPr>
        <p:spPr>
          <a:xfrm>
            <a:off x="7558200" y="1333500"/>
            <a:ext cx="900000" cy="360000"/>
          </a:xfrm>
          <a:prstGeom prst="rect">
            <a:avLst/>
          </a:prstGeom>
          <a:solidFill>
            <a:srgbClr val="FFA3A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FTP</a:t>
            </a:r>
          </a:p>
        </p:txBody>
      </p:sp>
      <p:sp>
        <p:nvSpPr>
          <p:cNvPr id="23" name="Rectangle 22"/>
          <p:cNvSpPr/>
          <p:nvPr/>
        </p:nvSpPr>
        <p:spPr>
          <a:xfrm>
            <a:off x="3976800" y="2383200"/>
            <a:ext cx="900000" cy="360000"/>
          </a:xfrm>
          <a:prstGeom prst="rect">
            <a:avLst/>
          </a:prstGeom>
          <a:solidFill>
            <a:srgbClr val="33FF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UDP</a:t>
            </a:r>
          </a:p>
        </p:txBody>
      </p:sp>
      <p:sp>
        <p:nvSpPr>
          <p:cNvPr id="24" name="Rectangle 23"/>
          <p:cNvSpPr/>
          <p:nvPr/>
        </p:nvSpPr>
        <p:spPr>
          <a:xfrm>
            <a:off x="6034200" y="2383200"/>
            <a:ext cx="900000" cy="360000"/>
          </a:xfrm>
          <a:prstGeom prst="rect">
            <a:avLst/>
          </a:prstGeom>
          <a:solidFill>
            <a:srgbClr val="33FF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TCP</a:t>
            </a:r>
          </a:p>
        </p:txBody>
      </p:sp>
      <p:sp>
        <p:nvSpPr>
          <p:cNvPr id="25" name="Rectangle 24"/>
          <p:cNvSpPr/>
          <p:nvPr/>
        </p:nvSpPr>
        <p:spPr>
          <a:xfrm>
            <a:off x="5105400" y="3505200"/>
            <a:ext cx="900000" cy="360000"/>
          </a:xfrm>
          <a:prstGeom prst="rect">
            <a:avLst/>
          </a:prstGeom>
          <a:solidFill>
            <a:srgbClr val="FFFF6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IP</a:t>
            </a:r>
          </a:p>
        </p:txBody>
      </p:sp>
      <p:sp>
        <p:nvSpPr>
          <p:cNvPr id="26" name="Rectangle 25"/>
          <p:cNvSpPr/>
          <p:nvPr/>
        </p:nvSpPr>
        <p:spPr>
          <a:xfrm>
            <a:off x="2895600" y="4440600"/>
            <a:ext cx="1156855" cy="360000"/>
          </a:xfrm>
          <a:prstGeom prst="rect">
            <a:avLst/>
          </a:prstGeom>
          <a:solidFill>
            <a:srgbClr val="8BB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Ethernet</a:t>
            </a:r>
          </a:p>
        </p:txBody>
      </p:sp>
      <p:sp>
        <p:nvSpPr>
          <p:cNvPr id="27" name="Rectangle 26"/>
          <p:cNvSpPr/>
          <p:nvPr/>
        </p:nvSpPr>
        <p:spPr>
          <a:xfrm>
            <a:off x="4157455" y="4440600"/>
            <a:ext cx="900000" cy="360000"/>
          </a:xfrm>
          <a:prstGeom prst="rect">
            <a:avLst/>
          </a:prstGeom>
          <a:solidFill>
            <a:srgbClr val="8BB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FDDI</a:t>
            </a:r>
          </a:p>
        </p:txBody>
      </p:sp>
      <p:sp>
        <p:nvSpPr>
          <p:cNvPr id="28" name="Rectangle 27"/>
          <p:cNvSpPr/>
          <p:nvPr/>
        </p:nvSpPr>
        <p:spPr>
          <a:xfrm>
            <a:off x="5148055" y="4440600"/>
            <a:ext cx="900000" cy="360000"/>
          </a:xfrm>
          <a:prstGeom prst="rect">
            <a:avLst/>
          </a:prstGeom>
          <a:solidFill>
            <a:srgbClr val="8BB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PPP</a:t>
            </a:r>
          </a:p>
        </p:txBody>
      </p:sp>
      <p:sp>
        <p:nvSpPr>
          <p:cNvPr id="29" name="Rectangle 28"/>
          <p:cNvSpPr/>
          <p:nvPr/>
        </p:nvSpPr>
        <p:spPr>
          <a:xfrm>
            <a:off x="6110400" y="4440600"/>
            <a:ext cx="900000" cy="360000"/>
          </a:xfrm>
          <a:prstGeom prst="rect">
            <a:avLst/>
          </a:prstGeom>
          <a:solidFill>
            <a:srgbClr val="8BB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DSL</a:t>
            </a:r>
          </a:p>
        </p:txBody>
      </p:sp>
      <p:sp>
        <p:nvSpPr>
          <p:cNvPr id="30" name="Rectangle 29"/>
          <p:cNvSpPr/>
          <p:nvPr/>
        </p:nvSpPr>
        <p:spPr>
          <a:xfrm>
            <a:off x="7086600" y="4440600"/>
            <a:ext cx="762000" cy="360000"/>
          </a:xfrm>
          <a:prstGeom prst="rect">
            <a:avLst/>
          </a:prstGeom>
          <a:solidFill>
            <a:srgbClr val="8BB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ARP</a:t>
            </a:r>
          </a:p>
        </p:txBody>
      </p:sp>
      <p:sp>
        <p:nvSpPr>
          <p:cNvPr id="31" name="Rectangle 30"/>
          <p:cNvSpPr/>
          <p:nvPr/>
        </p:nvSpPr>
        <p:spPr>
          <a:xfrm>
            <a:off x="3497182" y="5431200"/>
            <a:ext cx="1156855" cy="360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Copper</a:t>
            </a:r>
          </a:p>
        </p:txBody>
      </p:sp>
      <p:sp>
        <p:nvSpPr>
          <p:cNvPr id="32" name="Rectangle 31"/>
          <p:cNvSpPr/>
          <p:nvPr/>
        </p:nvSpPr>
        <p:spPr>
          <a:xfrm>
            <a:off x="4759037" y="5431200"/>
            <a:ext cx="900000" cy="360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Optical</a:t>
            </a:r>
          </a:p>
        </p:txBody>
      </p:sp>
      <p:sp>
        <p:nvSpPr>
          <p:cNvPr id="33" name="Rectangle 32"/>
          <p:cNvSpPr/>
          <p:nvPr/>
        </p:nvSpPr>
        <p:spPr>
          <a:xfrm>
            <a:off x="5749637" y="5431200"/>
            <a:ext cx="900000" cy="360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Radio</a:t>
            </a:r>
          </a:p>
        </p:txBody>
      </p:sp>
      <p:sp>
        <p:nvSpPr>
          <p:cNvPr id="34" name="Rectangle 33"/>
          <p:cNvSpPr/>
          <p:nvPr/>
        </p:nvSpPr>
        <p:spPr>
          <a:xfrm>
            <a:off x="6711982" y="5431200"/>
            <a:ext cx="900000" cy="36000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PSTN</a:t>
            </a:r>
          </a:p>
        </p:txBody>
      </p:sp>
      <p:sp>
        <p:nvSpPr>
          <p:cNvPr id="36" name="Rectangle 35"/>
          <p:cNvSpPr/>
          <p:nvPr/>
        </p:nvSpPr>
        <p:spPr>
          <a:xfrm>
            <a:off x="8534400" y="1219200"/>
            <a:ext cx="45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a:ea typeface="+mn-ea"/>
                <a:cs typeface="+mn-cs"/>
              </a:rPr>
              <a:t>...</a:t>
            </a:r>
          </a:p>
        </p:txBody>
      </p:sp>
      <p:sp>
        <p:nvSpPr>
          <p:cNvPr id="37" name="Rectangle 36"/>
          <p:cNvSpPr/>
          <p:nvPr/>
        </p:nvSpPr>
        <p:spPr>
          <a:xfrm>
            <a:off x="8001000" y="4336255"/>
            <a:ext cx="49461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a:ea typeface="+mn-ea"/>
                <a:cs typeface="+mn-cs"/>
              </a:rPr>
              <a:t>...</a:t>
            </a:r>
          </a:p>
        </p:txBody>
      </p:sp>
      <p:sp>
        <p:nvSpPr>
          <p:cNvPr id="38" name="Rectangle 37"/>
          <p:cNvSpPr/>
          <p:nvPr/>
        </p:nvSpPr>
        <p:spPr>
          <a:xfrm>
            <a:off x="7696200" y="5355000"/>
            <a:ext cx="494618"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a:ea typeface="+mn-ea"/>
                <a:cs typeface="+mn-cs"/>
              </a:rPr>
              <a:t>...</a:t>
            </a:r>
          </a:p>
        </p:txBody>
      </p:sp>
      <p:cxnSp>
        <p:nvCxnSpPr>
          <p:cNvPr id="16" name="Straight Connector 15"/>
          <p:cNvCxnSpPr/>
          <p:nvPr/>
        </p:nvCxnSpPr>
        <p:spPr>
          <a:xfrm>
            <a:off x="381000" y="2057400"/>
            <a:ext cx="86034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67418" y="3048000"/>
            <a:ext cx="86034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7418" y="4114800"/>
            <a:ext cx="86034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84700" y="5105400"/>
            <a:ext cx="8603400" cy="0"/>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3672000" y="3249436"/>
            <a:ext cx="900000" cy="360000"/>
          </a:xfrm>
          <a:prstGeom prst="rect">
            <a:avLst/>
          </a:prstGeom>
          <a:solidFill>
            <a:srgbClr val="5BD4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ICMP</a:t>
            </a:r>
          </a:p>
        </p:txBody>
      </p:sp>
      <p:sp>
        <p:nvSpPr>
          <p:cNvPr id="45" name="Rectangle 44"/>
          <p:cNvSpPr/>
          <p:nvPr/>
        </p:nvSpPr>
        <p:spPr>
          <a:xfrm>
            <a:off x="6553200" y="3249436"/>
            <a:ext cx="900000" cy="360000"/>
          </a:xfrm>
          <a:prstGeom prst="rect">
            <a:avLst/>
          </a:prstGeom>
          <a:solidFill>
            <a:srgbClr val="5BD4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RIP</a:t>
            </a:r>
          </a:p>
        </p:txBody>
      </p:sp>
      <p:sp>
        <p:nvSpPr>
          <p:cNvPr id="46" name="Rectangle 45"/>
          <p:cNvSpPr/>
          <p:nvPr/>
        </p:nvSpPr>
        <p:spPr>
          <a:xfrm>
            <a:off x="7613482" y="3249436"/>
            <a:ext cx="900000" cy="360000"/>
          </a:xfrm>
          <a:prstGeom prst="rect">
            <a:avLst/>
          </a:prstGeom>
          <a:solidFill>
            <a:srgbClr val="5BD4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a:ea typeface="+mn-ea"/>
                <a:cs typeface="+mn-cs"/>
              </a:rPr>
              <a:t>OSPF</a:t>
            </a:r>
          </a:p>
        </p:txBody>
      </p:sp>
      <p:sp>
        <p:nvSpPr>
          <p:cNvPr id="47" name="Rectangle 46"/>
          <p:cNvSpPr/>
          <p:nvPr/>
        </p:nvSpPr>
        <p:spPr>
          <a:xfrm>
            <a:off x="284700" y="1330036"/>
            <a:ext cx="2015154" cy="360000"/>
          </a:xfrm>
          <a:prstGeom prst="rect">
            <a:avLst/>
          </a:prstGeom>
          <a:solidFill>
            <a:srgbClr val="AFDC7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2000">
                <a:solidFill>
                  <a:srgbClr val="000000"/>
                </a:solidFill>
                <a:latin typeface="Arial"/>
              </a:rPr>
              <a:t>Ứng dụng</a:t>
            </a:r>
            <a:endParaRPr kumimoji="0" lang="en-GB" sz="2000" b="0" i="0" u="none" strike="noStrike" kern="1200" cap="none" spc="0" normalizeH="0" baseline="0" noProof="0">
              <a:ln>
                <a:noFill/>
              </a:ln>
              <a:solidFill>
                <a:srgbClr val="000000"/>
              </a:solidFill>
              <a:effectLst/>
              <a:uLnTx/>
              <a:uFillTx/>
              <a:latin typeface="Arial"/>
              <a:ea typeface="+mn-ea"/>
              <a:cs typeface="+mn-cs"/>
            </a:endParaRPr>
          </a:p>
        </p:txBody>
      </p:sp>
      <p:sp>
        <p:nvSpPr>
          <p:cNvPr id="48" name="Rectangle 47"/>
          <p:cNvSpPr/>
          <p:nvPr/>
        </p:nvSpPr>
        <p:spPr>
          <a:xfrm>
            <a:off x="284700" y="2383200"/>
            <a:ext cx="2008227" cy="360000"/>
          </a:xfrm>
          <a:prstGeom prst="rect">
            <a:avLst/>
          </a:prstGeom>
          <a:solidFill>
            <a:srgbClr val="AFDC7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a:ea typeface="+mn-ea"/>
                <a:cs typeface="+mn-cs"/>
              </a:rPr>
              <a:t>Giao vận</a:t>
            </a:r>
          </a:p>
        </p:txBody>
      </p:sp>
      <p:sp>
        <p:nvSpPr>
          <p:cNvPr id="49" name="Rectangle 48"/>
          <p:cNvSpPr/>
          <p:nvPr/>
        </p:nvSpPr>
        <p:spPr>
          <a:xfrm>
            <a:off x="284700" y="3429436"/>
            <a:ext cx="2008227" cy="360000"/>
          </a:xfrm>
          <a:prstGeom prst="rect">
            <a:avLst/>
          </a:prstGeom>
          <a:solidFill>
            <a:srgbClr val="AFDC7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a:ea typeface="+mn-ea"/>
                <a:cs typeface="+mn-cs"/>
              </a:rPr>
              <a:t>Mạng</a:t>
            </a:r>
          </a:p>
        </p:txBody>
      </p:sp>
      <p:sp>
        <p:nvSpPr>
          <p:cNvPr id="50" name="Rectangle 49"/>
          <p:cNvSpPr/>
          <p:nvPr/>
        </p:nvSpPr>
        <p:spPr>
          <a:xfrm>
            <a:off x="284700" y="4468527"/>
            <a:ext cx="1987445" cy="360000"/>
          </a:xfrm>
          <a:prstGeom prst="rect">
            <a:avLst/>
          </a:prstGeom>
          <a:solidFill>
            <a:srgbClr val="AFDC7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GB" sz="2000">
                <a:solidFill>
                  <a:srgbClr val="000000"/>
                </a:solidFill>
                <a:latin typeface="Arial"/>
              </a:rPr>
              <a:t>Liên kết dữ liệu</a:t>
            </a:r>
            <a:endParaRPr kumimoji="0" lang="en-GB" sz="2000" b="0" i="0" u="none" strike="noStrike" kern="1200" cap="none" spc="0" normalizeH="0" baseline="0" noProof="0">
              <a:ln>
                <a:noFill/>
              </a:ln>
              <a:solidFill>
                <a:srgbClr val="000000"/>
              </a:solidFill>
              <a:effectLst/>
              <a:uLnTx/>
              <a:uFillTx/>
              <a:latin typeface="Arial"/>
              <a:ea typeface="+mn-ea"/>
              <a:cs typeface="+mn-cs"/>
            </a:endParaRPr>
          </a:p>
        </p:txBody>
      </p:sp>
      <p:sp>
        <p:nvSpPr>
          <p:cNvPr id="51" name="Rectangle 50"/>
          <p:cNvSpPr/>
          <p:nvPr/>
        </p:nvSpPr>
        <p:spPr>
          <a:xfrm>
            <a:off x="284700" y="5431200"/>
            <a:ext cx="1966663" cy="360000"/>
          </a:xfrm>
          <a:prstGeom prst="rect">
            <a:avLst/>
          </a:prstGeom>
          <a:solidFill>
            <a:srgbClr val="AFDC7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a:ea typeface="+mn-ea"/>
                <a:cs typeface="+mn-cs"/>
              </a:rPr>
              <a:t>Vật lý</a:t>
            </a:r>
          </a:p>
        </p:txBody>
      </p:sp>
      <p:sp>
        <p:nvSpPr>
          <p:cNvPr id="91" name="Rectangle 90"/>
          <p:cNvSpPr/>
          <p:nvPr/>
        </p:nvSpPr>
        <p:spPr>
          <a:xfrm>
            <a:off x="8513482" y="3145200"/>
            <a:ext cx="450000" cy="36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a:ea typeface="+mn-ea"/>
                <a:cs typeface="+mn-cs"/>
              </a:rPr>
              <a:t>...</a:t>
            </a:r>
          </a:p>
        </p:txBody>
      </p:sp>
    </p:spTree>
    <p:extLst>
      <p:ext uri="{BB962C8B-B14F-4D97-AF65-F5344CB8AC3E}">
        <p14:creationId xmlns:p14="http://schemas.microsoft.com/office/powerpoint/2010/main" val="256979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up)">
                                      <p:cBhvr>
                                        <p:cTn id="23" dur="500"/>
                                        <p:tgtEl>
                                          <p:spTgt spid="2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up)">
                                      <p:cBhvr>
                                        <p:cTn id="26" dur="500"/>
                                        <p:tgtEl>
                                          <p:spTgt spid="2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up)">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wipe(up)">
                                      <p:cBhvr>
                                        <p:cTn id="34" dur="500"/>
                                        <p:tgtEl>
                                          <p:spTgt spid="44"/>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wipe(up)">
                                      <p:cBhvr>
                                        <p:cTn id="37" dur="500"/>
                                        <p:tgtEl>
                                          <p:spTgt spid="45"/>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up)">
                                      <p:cBhvr>
                                        <p:cTn id="40" dur="500"/>
                                        <p:tgtEl>
                                          <p:spTgt spid="46"/>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91"/>
                                        </p:tgtEl>
                                        <p:attrNameLst>
                                          <p:attrName>style.visibility</p:attrName>
                                        </p:attrNameLst>
                                      </p:cBhvr>
                                      <p:to>
                                        <p:strVal val="visible"/>
                                      </p:to>
                                    </p:set>
                                    <p:animEffect transition="in" filter="wipe(up)">
                                      <p:cBhvr>
                                        <p:cTn id="43" dur="500"/>
                                        <p:tgtEl>
                                          <p:spTgt spid="9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up)">
                                      <p:cBhvr>
                                        <p:cTn id="48" dur="500"/>
                                        <p:tgtEl>
                                          <p:spTgt spid="26"/>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ipe(up)">
                                      <p:cBhvr>
                                        <p:cTn id="51" dur="500"/>
                                        <p:tgtEl>
                                          <p:spTgt spid="27"/>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up)">
                                      <p:cBhvr>
                                        <p:cTn id="54" dur="500"/>
                                        <p:tgtEl>
                                          <p:spTgt spid="28"/>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wipe(up)">
                                      <p:cBhvr>
                                        <p:cTn id="57" dur="500"/>
                                        <p:tgtEl>
                                          <p:spTgt spid="29"/>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wipe(up)">
                                      <p:cBhvr>
                                        <p:cTn id="60" dur="500"/>
                                        <p:tgtEl>
                                          <p:spTgt spid="30"/>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31"/>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6" grpId="0"/>
      <p:bldP spid="37" grpId="0"/>
      <p:bldP spid="38" grpId="0"/>
      <p:bldP spid="44" grpId="0" animBg="1"/>
      <p:bldP spid="45" grpId="0" animBg="1"/>
      <p:bldP spid="46" grpId="0" animBg="1"/>
      <p:bldP spid="9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a:lnSpc>
                <a:spcPct val="100000"/>
              </a:lnSpc>
            </a:pPr>
            <a:r>
              <a:rPr lang="en-US"/>
              <a:t>Nội dung</a:t>
            </a:r>
            <a:endParaRPr lang="en-US" dirty="0"/>
          </a:p>
        </p:txBody>
      </p:sp>
      <p:sp>
        <p:nvSpPr>
          <p:cNvPr id="4099" name="Rectangle 3"/>
          <p:cNvSpPr>
            <a:spLocks noGrp="1" noChangeArrowheads="1"/>
          </p:cNvSpPr>
          <p:nvPr>
            <p:ph idx="1"/>
          </p:nvPr>
        </p:nvSpPr>
        <p:spPr/>
        <p:txBody>
          <a:bodyPr>
            <a:normAutofit/>
          </a:bodyPr>
          <a:lstStyle/>
          <a:p>
            <a:r>
              <a:rPr lang="en-US"/>
              <a:t>Tổng quan về mạng máy tính</a:t>
            </a:r>
          </a:p>
          <a:p>
            <a:r>
              <a:rPr lang="en-US"/>
              <a:t>An toàn bảo mật các giao thức trong TCP/IP</a:t>
            </a:r>
          </a:p>
          <a:p>
            <a:r>
              <a:rPr lang="en-US"/>
              <a:t>Tấn công từ chối dịch vụ</a:t>
            </a:r>
            <a:endParaRPr lang="en-US" dirty="0"/>
          </a:p>
        </p:txBody>
      </p:sp>
      <p:sp>
        <p:nvSpPr>
          <p:cNvPr id="7" name="Slide Number Placeholder 6"/>
          <p:cNvSpPr>
            <a:spLocks noGrp="1"/>
          </p:cNvSpPr>
          <p:nvPr>
            <p:ph type="sldNum" sz="quarter" idx="12"/>
          </p:nvPr>
        </p:nvSpPr>
        <p:spPr/>
        <p:txBody>
          <a:bodyPr/>
          <a:lstStyle/>
          <a:p>
            <a:fld id="{6ECF81E8-6DE5-4C92-89BE-5D6CD56A8BF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F7AEF-008F-33C6-2592-68D6367758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B7D5EB-DE48-AEBF-BCC7-9170C88F5C58}"/>
              </a:ext>
            </a:extLst>
          </p:cNvPr>
          <p:cNvSpPr>
            <a:spLocks noGrp="1"/>
          </p:cNvSpPr>
          <p:nvPr>
            <p:ph type="ctrTitle"/>
          </p:nvPr>
        </p:nvSpPr>
        <p:spPr>
          <a:xfrm>
            <a:off x="685800" y="2194561"/>
            <a:ext cx="7772400" cy="822960"/>
          </a:xfrm>
        </p:spPr>
        <p:txBody>
          <a:bodyPr>
            <a:normAutofit/>
          </a:bodyPr>
          <a:lstStyle/>
          <a:p>
            <a:pPr algn="l"/>
            <a:r>
              <a:rPr lang="en-GB" sz="3600"/>
              <a:t>Một số giao thức trong TCP/IP</a:t>
            </a:r>
          </a:p>
        </p:txBody>
      </p:sp>
      <p:sp>
        <p:nvSpPr>
          <p:cNvPr id="5" name="Subtitle 4">
            <a:extLst>
              <a:ext uri="{FF2B5EF4-FFF2-40B4-BE49-F238E27FC236}">
                <a16:creationId xmlns:a16="http://schemas.microsoft.com/office/drawing/2014/main" id="{9B031FF8-B57C-C409-FB32-37929D12103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14857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9014C-184D-4557-98DB-AFF2EA5ECE08}"/>
              </a:ext>
            </a:extLst>
          </p:cNvPr>
          <p:cNvSpPr>
            <a:spLocks noGrp="1"/>
          </p:cNvSpPr>
          <p:nvPr>
            <p:ph type="title"/>
          </p:nvPr>
        </p:nvSpPr>
        <p:spPr/>
        <p:txBody>
          <a:bodyPr/>
          <a:lstStyle/>
          <a:p>
            <a:r>
              <a:rPr lang="en-US"/>
              <a:t>Giao thức IP</a:t>
            </a:r>
            <a:endParaRPr lang="vi-VN"/>
          </a:p>
        </p:txBody>
      </p:sp>
      <p:sp>
        <p:nvSpPr>
          <p:cNvPr id="3" name="Content Placeholder 2">
            <a:extLst>
              <a:ext uri="{FF2B5EF4-FFF2-40B4-BE49-F238E27FC236}">
                <a16:creationId xmlns:a16="http://schemas.microsoft.com/office/drawing/2014/main" id="{62280D20-3F60-48DD-B1C9-A130F7DA6D02}"/>
              </a:ext>
            </a:extLst>
          </p:cNvPr>
          <p:cNvSpPr>
            <a:spLocks noGrp="1"/>
          </p:cNvSpPr>
          <p:nvPr>
            <p:ph idx="1"/>
          </p:nvPr>
        </p:nvSpPr>
        <p:spPr/>
        <p:txBody>
          <a:bodyPr/>
          <a:lstStyle/>
          <a:p>
            <a:r>
              <a:rPr lang="en-GB" altLang="en-US"/>
              <a:t>Internet Protocol</a:t>
            </a:r>
          </a:p>
          <a:p>
            <a:r>
              <a:rPr lang="en-GB" altLang="en-US"/>
              <a:t>Các phiên bản: IPv4, IPv6</a:t>
            </a:r>
          </a:p>
          <a:p>
            <a:r>
              <a:rPr lang="en-GB" altLang="en-US"/>
              <a:t>Là giao thức thuộc tầng liên mạng</a:t>
            </a:r>
          </a:p>
          <a:p>
            <a:r>
              <a:rPr lang="en-GB" altLang="en-US"/>
              <a:t>Cung cấp chức năng để điều khiển truyền dữ liệu giữa các mạng khác nhau</a:t>
            </a:r>
          </a:p>
          <a:p>
            <a:pPr lvl="1"/>
            <a:r>
              <a:rPr lang="en-GB" altLang="en-US"/>
              <a:t>Thống nhất định danh: sử dụng địa chỉ IP</a:t>
            </a:r>
          </a:p>
          <a:p>
            <a:pPr lvl="1"/>
            <a:r>
              <a:rPr lang="en-GB" altLang="en-US"/>
              <a:t>Thống nhất cách thức đóng gói và xử lý dữ liệu</a:t>
            </a:r>
          </a:p>
          <a:p>
            <a:pPr lvl="1"/>
            <a:r>
              <a:rPr lang="en-GB" altLang="en-US"/>
              <a:t>Không phụ thuộc vào hạ tầng vật lý</a:t>
            </a:r>
          </a:p>
          <a:p>
            <a:pPr lvl="1"/>
            <a:r>
              <a:rPr lang="en-GB" altLang="en-US"/>
              <a:t>Cho phép các dịch vụ tầng trên triển khai trên mọi hệ thống mạng</a:t>
            </a:r>
          </a:p>
        </p:txBody>
      </p:sp>
      <p:sp>
        <p:nvSpPr>
          <p:cNvPr id="4" name="Slide Number Placeholder 3">
            <a:extLst>
              <a:ext uri="{FF2B5EF4-FFF2-40B4-BE49-F238E27FC236}">
                <a16:creationId xmlns:a16="http://schemas.microsoft.com/office/drawing/2014/main" id="{2D174370-31BC-4E20-8258-AA55C4718136}"/>
              </a:ext>
            </a:extLst>
          </p:cNvPr>
          <p:cNvSpPr>
            <a:spLocks noGrp="1"/>
          </p:cNvSpPr>
          <p:nvPr>
            <p:ph type="sldNum" sz="quarter" idx="12"/>
          </p:nvPr>
        </p:nvSpPr>
        <p:spPr/>
        <p:txBody>
          <a:bodyPr/>
          <a:lstStyle/>
          <a:p>
            <a:fld id="{D3954C8A-2165-4624-B188-0EC05BCA2854}" type="slidenum">
              <a:rPr lang="en-US" altLang="vi-VN" smtClean="0"/>
              <a:pPr/>
              <a:t>21</a:t>
            </a:fld>
            <a:endParaRPr lang="en-US" altLang="vi-VN"/>
          </a:p>
        </p:txBody>
      </p:sp>
    </p:spTree>
    <p:extLst>
      <p:ext uri="{BB962C8B-B14F-4D97-AF65-F5344CB8AC3E}">
        <p14:creationId xmlns:p14="http://schemas.microsoft.com/office/powerpoint/2010/main" val="287505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2B20-155F-4A19-A128-BDF27BC39451}"/>
              </a:ext>
            </a:extLst>
          </p:cNvPr>
          <p:cNvSpPr>
            <a:spLocks noGrp="1"/>
          </p:cNvSpPr>
          <p:nvPr>
            <p:ph type="title"/>
          </p:nvPr>
        </p:nvSpPr>
        <p:spPr/>
        <p:txBody>
          <a:bodyPr/>
          <a:lstStyle/>
          <a:p>
            <a:pPr>
              <a:defRPr/>
            </a:pPr>
            <a:r>
              <a:rPr lang="en-GB"/>
              <a:t>Giao thức ICMP</a:t>
            </a:r>
          </a:p>
        </p:txBody>
      </p:sp>
      <p:sp>
        <p:nvSpPr>
          <p:cNvPr id="48131" name="Content Placeholder 2">
            <a:extLst>
              <a:ext uri="{FF2B5EF4-FFF2-40B4-BE49-F238E27FC236}">
                <a16:creationId xmlns:a16="http://schemas.microsoft.com/office/drawing/2014/main" id="{C3BF3233-E7B2-45F9-895E-2FF170328206}"/>
              </a:ext>
            </a:extLst>
          </p:cNvPr>
          <p:cNvSpPr>
            <a:spLocks noGrp="1"/>
          </p:cNvSpPr>
          <p:nvPr>
            <p:ph idx="1"/>
          </p:nvPr>
        </p:nvSpPr>
        <p:spPr/>
        <p:txBody>
          <a:bodyPr/>
          <a:lstStyle/>
          <a:p>
            <a:r>
              <a:rPr lang="en-GB" altLang="en-US"/>
              <a:t>Internet Control Message Protocol</a:t>
            </a:r>
          </a:p>
          <a:p>
            <a:r>
              <a:rPr lang="en-GB" altLang="en-US"/>
              <a:t>Giao thức thuộc tầng liên mạng</a:t>
            </a:r>
          </a:p>
          <a:p>
            <a:r>
              <a:rPr lang="en-GB" altLang="en-US"/>
              <a:t>Giao thức điều khiển hoạt động báo lỗi khi chuyển tiếp gói tin IP</a:t>
            </a:r>
          </a:p>
          <a:p>
            <a:pPr eaLnBrk="1" hangingPunct="1"/>
            <a:r>
              <a:rPr lang="en-US" altLang="ja-JP">
                <a:ea typeface="MS PGothic" pitchFamily="34" charset="-128"/>
              </a:rPr>
              <a:t>Lệnh ping</a:t>
            </a:r>
          </a:p>
          <a:p>
            <a:pPr lvl="1" eaLnBrk="1" hangingPunct="1"/>
            <a:r>
              <a:rPr lang="en-US" altLang="ja-JP">
                <a:ea typeface="MS PGothic" pitchFamily="34" charset="-128"/>
              </a:rPr>
              <a:t>Sử dụng để kiểm tra kết nối </a:t>
            </a:r>
          </a:p>
          <a:p>
            <a:pPr lvl="1" eaLnBrk="1" hangingPunct="1"/>
            <a:r>
              <a:rPr lang="en-US" altLang="ja-JP">
                <a:ea typeface="MS PGothic" pitchFamily="34" charset="-128"/>
              </a:rPr>
              <a:t>Gửi gói tin ICMP echo request</a:t>
            </a:r>
          </a:p>
          <a:p>
            <a:pPr lvl="1" eaLnBrk="1" hangingPunct="1"/>
            <a:r>
              <a:rPr lang="en-US" altLang="ja-JP">
                <a:ea typeface="MS PGothic" pitchFamily="34" charset="-128"/>
              </a:rPr>
              <a:t>Bên nhận trả về ICMP echo reply</a:t>
            </a:r>
          </a:p>
        </p:txBody>
      </p:sp>
      <p:sp>
        <p:nvSpPr>
          <p:cNvPr id="4" name="Slide Number Placeholder 3">
            <a:extLst>
              <a:ext uri="{FF2B5EF4-FFF2-40B4-BE49-F238E27FC236}">
                <a16:creationId xmlns:a16="http://schemas.microsoft.com/office/drawing/2014/main" id="{178B7F35-A250-445B-8AB7-7FAD866022E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E6FE66-80EE-4900-8E31-6600DB743D68}" type="slidenum">
              <a:rPr lang="en-US" altLang="vi-VN">
                <a:solidFill>
                  <a:srgbClr val="000000"/>
                </a:solidFill>
              </a:rPr>
              <a:pPr eaLnBrk="1" hangingPunct="1"/>
              <a:t>22</a:t>
            </a:fld>
            <a:endParaRPr lang="en-US" altLang="vi-VN">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C2F3-C886-48E9-9A48-1495F747EBBA}"/>
              </a:ext>
            </a:extLst>
          </p:cNvPr>
          <p:cNvSpPr>
            <a:spLocks noGrp="1"/>
          </p:cNvSpPr>
          <p:nvPr>
            <p:ph type="title"/>
          </p:nvPr>
        </p:nvSpPr>
        <p:spPr/>
        <p:txBody>
          <a:bodyPr/>
          <a:lstStyle/>
          <a:p>
            <a:r>
              <a:rPr lang="en-US"/>
              <a:t>Các giao thức định tuyến</a:t>
            </a:r>
            <a:endParaRPr lang="vi-VN"/>
          </a:p>
        </p:txBody>
      </p:sp>
      <p:sp>
        <p:nvSpPr>
          <p:cNvPr id="3" name="Content Placeholder 2">
            <a:extLst>
              <a:ext uri="{FF2B5EF4-FFF2-40B4-BE49-F238E27FC236}">
                <a16:creationId xmlns:a16="http://schemas.microsoft.com/office/drawing/2014/main" id="{60418B3A-2515-47F1-8A81-35F40267280B}"/>
              </a:ext>
            </a:extLst>
          </p:cNvPr>
          <p:cNvSpPr>
            <a:spLocks noGrp="1"/>
          </p:cNvSpPr>
          <p:nvPr>
            <p:ph idx="1"/>
          </p:nvPr>
        </p:nvSpPr>
        <p:spPr/>
        <p:txBody>
          <a:bodyPr/>
          <a:lstStyle/>
          <a:p>
            <a:r>
              <a:rPr lang="en-GB" altLang="en-US"/>
              <a:t>Chức năng chính: tìm các tuyến đường tốt nhất trên hệ thống trung gian để gửi dữ liệu</a:t>
            </a:r>
          </a:p>
          <a:p>
            <a:r>
              <a:rPr lang="en-GB" altLang="en-US"/>
              <a:t>Triển khai trên các bộ định tuyến</a:t>
            </a:r>
          </a:p>
          <a:p>
            <a:r>
              <a:rPr lang="en-GB" altLang="en-US"/>
              <a:t>Hoạt động chính:</a:t>
            </a:r>
          </a:p>
          <a:p>
            <a:pPr lvl="1"/>
            <a:r>
              <a:rPr lang="en-GB" altLang="en-US"/>
              <a:t>Các bộ định tuyến trao đổi thông tin với nhau:</a:t>
            </a:r>
          </a:p>
          <a:p>
            <a:pPr lvl="2"/>
            <a:r>
              <a:rPr lang="en-GB" altLang="en-US"/>
              <a:t>Các tuyến đường đã biết</a:t>
            </a:r>
          </a:p>
          <a:p>
            <a:pPr lvl="2"/>
            <a:r>
              <a:rPr lang="en-GB" altLang="en-US"/>
              <a:t>Hoặc các thông tin về liên kết vật lý</a:t>
            </a:r>
          </a:p>
          <a:p>
            <a:pPr lvl="1"/>
            <a:r>
              <a:rPr lang="en-GB" altLang="en-US"/>
              <a:t>Thu thập các thông tin nhận được từ bộ định tuyến khác và tìm tuyến đường.</a:t>
            </a:r>
          </a:p>
          <a:p>
            <a:r>
              <a:rPr lang="en-US"/>
              <a:t>Một số giao thức định tuyến: RIP, OSPF, BGP</a:t>
            </a:r>
            <a:endParaRPr lang="vi-VN"/>
          </a:p>
        </p:txBody>
      </p:sp>
      <p:sp>
        <p:nvSpPr>
          <p:cNvPr id="4" name="Slide Number Placeholder 3">
            <a:extLst>
              <a:ext uri="{FF2B5EF4-FFF2-40B4-BE49-F238E27FC236}">
                <a16:creationId xmlns:a16="http://schemas.microsoft.com/office/drawing/2014/main" id="{B651A515-C7DC-4619-B051-9A242FF1E414}"/>
              </a:ext>
            </a:extLst>
          </p:cNvPr>
          <p:cNvSpPr>
            <a:spLocks noGrp="1"/>
          </p:cNvSpPr>
          <p:nvPr>
            <p:ph type="sldNum" sz="quarter" idx="12"/>
          </p:nvPr>
        </p:nvSpPr>
        <p:spPr/>
        <p:txBody>
          <a:bodyPr/>
          <a:lstStyle/>
          <a:p>
            <a:fld id="{D3954C8A-2165-4624-B188-0EC05BCA2854}" type="slidenum">
              <a:rPr lang="en-US" altLang="vi-VN" smtClean="0"/>
              <a:pPr/>
              <a:t>23</a:t>
            </a:fld>
            <a:endParaRPr lang="en-US" altLang="vi-VN"/>
          </a:p>
        </p:txBody>
      </p:sp>
    </p:spTree>
    <p:extLst>
      <p:ext uri="{BB962C8B-B14F-4D97-AF65-F5344CB8AC3E}">
        <p14:creationId xmlns:p14="http://schemas.microsoft.com/office/powerpoint/2010/main" val="2340234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340B-8C6B-4BF3-ADE4-27B800845745}"/>
              </a:ext>
            </a:extLst>
          </p:cNvPr>
          <p:cNvSpPr>
            <a:spLocks noGrp="1"/>
          </p:cNvSpPr>
          <p:nvPr>
            <p:ph type="title"/>
          </p:nvPr>
        </p:nvSpPr>
        <p:spPr/>
        <p:txBody>
          <a:bodyPr/>
          <a:lstStyle/>
          <a:p>
            <a:r>
              <a:rPr lang="en-GB"/>
              <a:t>Giao thức UDP</a:t>
            </a:r>
            <a:endParaRPr lang="vi-VN"/>
          </a:p>
        </p:txBody>
      </p:sp>
      <p:sp>
        <p:nvSpPr>
          <p:cNvPr id="3" name="Content Placeholder 2">
            <a:extLst>
              <a:ext uri="{FF2B5EF4-FFF2-40B4-BE49-F238E27FC236}">
                <a16:creationId xmlns:a16="http://schemas.microsoft.com/office/drawing/2014/main" id="{D88C5085-0FF7-4C91-A2AC-9A90B9023AD6}"/>
              </a:ext>
            </a:extLst>
          </p:cNvPr>
          <p:cNvSpPr>
            <a:spLocks noGrp="1"/>
          </p:cNvSpPr>
          <p:nvPr>
            <p:ph idx="1"/>
          </p:nvPr>
        </p:nvSpPr>
        <p:spPr/>
        <p:txBody>
          <a:bodyPr>
            <a:normAutofit/>
          </a:bodyPr>
          <a:lstStyle/>
          <a:p>
            <a:r>
              <a:rPr lang="en-GB" altLang="en-US" sz="2400"/>
              <a:t>Giao thức nằm trên tầng giao vận</a:t>
            </a:r>
          </a:p>
          <a:p>
            <a:r>
              <a:rPr lang="en-GB" altLang="en-US" sz="2400"/>
              <a:t>Truyền thông hướng không liên kết: Dữ liệu được gửi đi ngay</a:t>
            </a:r>
          </a:p>
          <a:p>
            <a:r>
              <a:rPr lang="en-GB" altLang="en-US" sz="2400"/>
              <a:t>Điều khiển truyền dữ liệu theo mô hình không tin cậy:</a:t>
            </a:r>
          </a:p>
          <a:p>
            <a:pPr lvl="1"/>
            <a:r>
              <a:rPr lang="en-GB" altLang="en-US" sz="2000"/>
              <a:t>Không phát lại khi có lỗi</a:t>
            </a:r>
          </a:p>
          <a:p>
            <a:r>
              <a:rPr lang="en-GB" altLang="en-US" sz="2400"/>
              <a:t>Vì sao cần UDP?</a:t>
            </a:r>
          </a:p>
          <a:p>
            <a:pPr lvl="1"/>
            <a:r>
              <a:rPr lang="en-GB" altLang="en-US" sz="2000"/>
              <a:t>Nhanh</a:t>
            </a:r>
          </a:p>
          <a:p>
            <a:pPr lvl="1"/>
            <a:r>
              <a:rPr lang="en-GB" altLang="en-US" sz="2000"/>
              <a:t>Đơn giản</a:t>
            </a:r>
          </a:p>
          <a:p>
            <a:pPr lvl="1"/>
            <a:r>
              <a:rPr lang="en-GB" altLang="en-US" sz="2000"/>
              <a:t>Phù hợp các dịch vụ không cần độ tin cậy cao, chấp nhận mất mát một số gói tin mà không ảnh hưởng tới chất lượng dịch vụ</a:t>
            </a:r>
          </a:p>
          <a:p>
            <a:pPr lvl="1"/>
            <a:r>
              <a:rPr lang="en-GB" altLang="en-US" sz="2000"/>
              <a:t>Một số dịch vụ không thể thiết lập liên kết trước khi cung cấp. Ví dụ: DHCP, SNMP (Giao thức quản trị mạng)</a:t>
            </a:r>
          </a:p>
          <a:p>
            <a:endParaRPr lang="vi-VN" sz="2400"/>
          </a:p>
        </p:txBody>
      </p:sp>
      <p:sp>
        <p:nvSpPr>
          <p:cNvPr id="4" name="Slide Number Placeholder 3">
            <a:extLst>
              <a:ext uri="{FF2B5EF4-FFF2-40B4-BE49-F238E27FC236}">
                <a16:creationId xmlns:a16="http://schemas.microsoft.com/office/drawing/2014/main" id="{C06D156B-2672-4215-BA8E-40B1A96BDF57}"/>
              </a:ext>
            </a:extLst>
          </p:cNvPr>
          <p:cNvSpPr>
            <a:spLocks noGrp="1"/>
          </p:cNvSpPr>
          <p:nvPr>
            <p:ph type="sldNum" sz="quarter" idx="12"/>
          </p:nvPr>
        </p:nvSpPr>
        <p:spPr/>
        <p:txBody>
          <a:bodyPr/>
          <a:lstStyle/>
          <a:p>
            <a:fld id="{D3954C8A-2165-4624-B188-0EC05BCA2854}" type="slidenum">
              <a:rPr lang="en-US" altLang="vi-VN" smtClean="0"/>
              <a:pPr/>
              <a:t>24</a:t>
            </a:fld>
            <a:endParaRPr lang="en-US" altLang="vi-VN"/>
          </a:p>
        </p:txBody>
      </p:sp>
    </p:spTree>
    <p:extLst>
      <p:ext uri="{BB962C8B-B14F-4D97-AF65-F5344CB8AC3E}">
        <p14:creationId xmlns:p14="http://schemas.microsoft.com/office/powerpoint/2010/main" val="2717686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05ED8-7F55-4379-A18A-3A55B0789D62}"/>
              </a:ext>
            </a:extLst>
          </p:cNvPr>
          <p:cNvSpPr>
            <a:spLocks noGrp="1"/>
          </p:cNvSpPr>
          <p:nvPr>
            <p:ph type="title"/>
          </p:nvPr>
        </p:nvSpPr>
        <p:spPr/>
        <p:txBody>
          <a:bodyPr/>
          <a:lstStyle/>
          <a:p>
            <a:r>
              <a:rPr lang="en-US"/>
              <a:t>Giao thức TCP</a:t>
            </a:r>
            <a:endParaRPr lang="vi-VN"/>
          </a:p>
        </p:txBody>
      </p:sp>
      <p:sp>
        <p:nvSpPr>
          <p:cNvPr id="3" name="Content Placeholder 2">
            <a:extLst>
              <a:ext uri="{FF2B5EF4-FFF2-40B4-BE49-F238E27FC236}">
                <a16:creationId xmlns:a16="http://schemas.microsoft.com/office/drawing/2014/main" id="{867C0177-2E68-4E4D-A1E5-33A38E9F243C}"/>
              </a:ext>
            </a:extLst>
          </p:cNvPr>
          <p:cNvSpPr>
            <a:spLocks noGrp="1"/>
          </p:cNvSpPr>
          <p:nvPr>
            <p:ph idx="1"/>
          </p:nvPr>
        </p:nvSpPr>
        <p:spPr/>
        <p:txBody>
          <a:bodyPr>
            <a:normAutofit/>
          </a:bodyPr>
          <a:lstStyle/>
          <a:p>
            <a:r>
              <a:rPr lang="en-GB" altLang="en-US" sz="3200"/>
              <a:t>Giao thức nằm trên tầng giao vận</a:t>
            </a:r>
          </a:p>
          <a:p>
            <a:r>
              <a:rPr lang="en-GB" altLang="en-US" sz="3200"/>
              <a:t>Giao thức truyền thông hướng liên kết:</a:t>
            </a:r>
          </a:p>
          <a:p>
            <a:pPr lvl="1"/>
            <a:r>
              <a:rPr lang="en-GB" altLang="en-US" sz="2800"/>
              <a:t>Thiết lập liên kết: bắt tay 3 bước</a:t>
            </a:r>
          </a:p>
          <a:p>
            <a:pPr lvl="1"/>
            <a:r>
              <a:rPr lang="en-GB" altLang="en-US" sz="2800"/>
              <a:t>Truyền dữ liệu</a:t>
            </a:r>
          </a:p>
          <a:p>
            <a:pPr lvl="1"/>
            <a:r>
              <a:rPr lang="en-GB" altLang="en-US" sz="2800"/>
              <a:t>Đóng liên kết</a:t>
            </a:r>
          </a:p>
          <a:p>
            <a:r>
              <a:rPr lang="en-GB" altLang="en-US" sz="3200"/>
              <a:t>Điều khiển truyền dữ liệu theo mô hình tin cậy:</a:t>
            </a:r>
          </a:p>
          <a:p>
            <a:pPr lvl="1"/>
            <a:r>
              <a:rPr lang="en-GB" sz="2800"/>
              <a:t>Phát hiện mất gói tin</a:t>
            </a:r>
          </a:p>
          <a:p>
            <a:pPr lvl="1"/>
            <a:r>
              <a:rPr lang="en-GB" sz="2800"/>
              <a:t>Phát hiện lỗi dữ liệu</a:t>
            </a:r>
            <a:endParaRPr lang="vi-VN" sz="2800"/>
          </a:p>
          <a:p>
            <a:pPr lvl="1"/>
            <a:r>
              <a:rPr lang="en-GB" altLang="en-US" sz="2800"/>
              <a:t>Sử dụng cơ chế báo nhận phát lại</a:t>
            </a:r>
          </a:p>
        </p:txBody>
      </p:sp>
      <p:sp>
        <p:nvSpPr>
          <p:cNvPr id="4" name="Slide Number Placeholder 3">
            <a:extLst>
              <a:ext uri="{FF2B5EF4-FFF2-40B4-BE49-F238E27FC236}">
                <a16:creationId xmlns:a16="http://schemas.microsoft.com/office/drawing/2014/main" id="{1F0E8B49-A15B-4C50-9745-0DDE39C2FD94}"/>
              </a:ext>
            </a:extLst>
          </p:cNvPr>
          <p:cNvSpPr>
            <a:spLocks noGrp="1"/>
          </p:cNvSpPr>
          <p:nvPr>
            <p:ph type="sldNum" sz="quarter" idx="12"/>
          </p:nvPr>
        </p:nvSpPr>
        <p:spPr/>
        <p:txBody>
          <a:bodyPr/>
          <a:lstStyle/>
          <a:p>
            <a:fld id="{D3954C8A-2165-4624-B188-0EC05BCA2854}" type="slidenum">
              <a:rPr lang="en-US" altLang="vi-VN" smtClean="0"/>
              <a:pPr/>
              <a:t>25</a:t>
            </a:fld>
            <a:endParaRPr lang="en-US" altLang="vi-VN"/>
          </a:p>
        </p:txBody>
      </p:sp>
    </p:spTree>
    <p:extLst>
      <p:ext uri="{BB962C8B-B14F-4D97-AF65-F5344CB8AC3E}">
        <p14:creationId xmlns:p14="http://schemas.microsoft.com/office/powerpoint/2010/main" val="275819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304800" y="7939"/>
            <a:ext cx="8305800" cy="594445"/>
          </a:xfrm>
        </p:spPr>
        <p:txBody>
          <a:bodyPr>
            <a:normAutofit/>
          </a:bodyPr>
          <a:lstStyle/>
          <a:p>
            <a:pPr eaLnBrk="1" hangingPunct="1"/>
            <a:r>
              <a:rPr lang="en-US" altLang="en-US" sz="3100"/>
              <a:t>Thiết lập liên kết TCP</a:t>
            </a:r>
          </a:p>
        </p:txBody>
      </p:sp>
      <p:sp>
        <p:nvSpPr>
          <p:cNvPr id="3" name="Slide Number Placeholder 2"/>
          <p:cNvSpPr>
            <a:spLocks noGrp="1"/>
          </p:cNvSpPr>
          <p:nvPr>
            <p:ph type="sldNum" sz="quarter" idx="12"/>
          </p:nvPr>
        </p:nvSpPr>
        <p:spPr/>
        <p:txBody>
          <a:bodyPr/>
          <a:lstStyle/>
          <a:p>
            <a:pPr>
              <a:defRPr/>
            </a:pPr>
            <a:fld id="{675DC7C4-6708-4D13-81FD-95A9C55CDDBA}" type="slidenum">
              <a:rPr lang="en-US" altLang="en-US" smtClean="0">
                <a:solidFill>
                  <a:srgbClr val="000000"/>
                </a:solidFill>
              </a:rPr>
              <a:pPr>
                <a:defRPr/>
              </a:pPr>
              <a:t>26</a:t>
            </a:fld>
            <a:endParaRPr lang="en-US" altLang="en-US">
              <a:solidFill>
                <a:srgbClr val="000000"/>
              </a:solidFill>
            </a:endParaRPr>
          </a:p>
        </p:txBody>
      </p:sp>
      <p:sp>
        <p:nvSpPr>
          <p:cNvPr id="6" name="Rectangle 4">
            <a:extLst>
              <a:ext uri="{FF2B5EF4-FFF2-40B4-BE49-F238E27FC236}">
                <a16:creationId xmlns:a16="http://schemas.microsoft.com/office/drawing/2014/main" id="{F1EFD80E-6106-626E-D90A-7B6AAB2EDC4E}"/>
              </a:ext>
            </a:extLst>
          </p:cNvPr>
          <p:cNvSpPr>
            <a:spLocks noGrp="1" noChangeArrowheads="1"/>
          </p:cNvSpPr>
          <p:nvPr>
            <p:ph idx="1"/>
          </p:nvPr>
        </p:nvSpPr>
        <p:spPr>
          <a:xfrm>
            <a:off x="4520080" y="1502224"/>
            <a:ext cx="4495800" cy="4411662"/>
          </a:xfrm>
        </p:spPr>
        <p:txBody>
          <a:bodyPr/>
          <a:lstStyle/>
          <a:p>
            <a:pPr eaLnBrk="1" hangingPunct="1">
              <a:lnSpc>
                <a:spcPct val="100000"/>
              </a:lnSpc>
            </a:pPr>
            <a:r>
              <a:rPr lang="en-US" altLang="en-US" sz="2200" u="sng">
                <a:solidFill>
                  <a:srgbClr val="CC3300"/>
                </a:solidFill>
              </a:rPr>
              <a:t>Bước 1:</a:t>
            </a:r>
            <a:r>
              <a:rPr lang="en-US" altLang="en-US" sz="2200"/>
              <a:t> A gửi SYN cho B</a:t>
            </a:r>
          </a:p>
          <a:p>
            <a:pPr lvl="1" eaLnBrk="1" hangingPunct="1">
              <a:lnSpc>
                <a:spcPct val="100000"/>
              </a:lnSpc>
            </a:pPr>
            <a:r>
              <a:rPr lang="en-US" altLang="en-US" sz="2000"/>
              <a:t>seq# khởi tạo của A</a:t>
            </a:r>
          </a:p>
          <a:p>
            <a:pPr lvl="1" eaLnBrk="1" hangingPunct="1">
              <a:lnSpc>
                <a:spcPct val="100000"/>
              </a:lnSpc>
            </a:pPr>
            <a:r>
              <a:rPr lang="en-US" altLang="en-US" sz="2000"/>
              <a:t>không có dữ liệu</a:t>
            </a:r>
          </a:p>
          <a:p>
            <a:pPr eaLnBrk="1" hangingPunct="1">
              <a:lnSpc>
                <a:spcPct val="100000"/>
              </a:lnSpc>
            </a:pPr>
            <a:r>
              <a:rPr lang="en-US" altLang="en-US" sz="2200" u="sng">
                <a:solidFill>
                  <a:srgbClr val="CC3300"/>
                </a:solidFill>
              </a:rPr>
              <a:t>Bước 2:</a:t>
            </a:r>
            <a:r>
              <a:rPr lang="en-US" altLang="en-US" sz="2200"/>
              <a:t> B nhận SYN, trả lời bằng SYNACK</a:t>
            </a:r>
          </a:p>
          <a:p>
            <a:pPr lvl="1" eaLnBrk="1" hangingPunct="1">
              <a:lnSpc>
                <a:spcPct val="100000"/>
              </a:lnSpc>
            </a:pPr>
            <a:r>
              <a:rPr lang="en-US" altLang="en-US" sz="2000"/>
              <a:t>B khởi tạo vùng đệm</a:t>
            </a:r>
          </a:p>
          <a:p>
            <a:pPr lvl="1" eaLnBrk="1" hangingPunct="1">
              <a:lnSpc>
                <a:spcPct val="100000"/>
              </a:lnSpc>
            </a:pPr>
            <a:r>
              <a:rPr lang="en-US" altLang="en-US" sz="2000"/>
              <a:t>seq. # khởi tạo của B</a:t>
            </a:r>
          </a:p>
          <a:p>
            <a:pPr eaLnBrk="1" hangingPunct="1">
              <a:lnSpc>
                <a:spcPct val="100000"/>
              </a:lnSpc>
            </a:pPr>
            <a:r>
              <a:rPr lang="en-US" altLang="en-US" sz="2200" u="sng">
                <a:solidFill>
                  <a:srgbClr val="CC3300"/>
                </a:solidFill>
              </a:rPr>
              <a:t>Bước 3:</a:t>
            </a:r>
            <a:r>
              <a:rPr lang="en-US" altLang="en-US" sz="2200"/>
              <a:t> A nhận SYN/ACK, trả lời ACK, có thể kèm theo dữ liệu</a:t>
            </a:r>
          </a:p>
        </p:txBody>
      </p:sp>
      <p:sp>
        <p:nvSpPr>
          <p:cNvPr id="7" name="Line 7">
            <a:extLst>
              <a:ext uri="{FF2B5EF4-FFF2-40B4-BE49-F238E27FC236}">
                <a16:creationId xmlns:a16="http://schemas.microsoft.com/office/drawing/2014/main" id="{4BCE9BC6-5E9F-0C67-C84C-0444F29D980C}"/>
              </a:ext>
            </a:extLst>
          </p:cNvPr>
          <p:cNvSpPr>
            <a:spLocks noChangeShapeType="1"/>
          </p:cNvSpPr>
          <p:nvPr/>
        </p:nvSpPr>
        <p:spPr bwMode="auto">
          <a:xfrm>
            <a:off x="543393" y="2264224"/>
            <a:ext cx="0" cy="2743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 name="Line 8">
            <a:extLst>
              <a:ext uri="{FF2B5EF4-FFF2-40B4-BE49-F238E27FC236}">
                <a16:creationId xmlns:a16="http://schemas.microsoft.com/office/drawing/2014/main" id="{A5A9218A-35D2-0CEB-2889-89465C02128C}"/>
              </a:ext>
            </a:extLst>
          </p:cNvPr>
          <p:cNvSpPr>
            <a:spLocks noChangeShapeType="1"/>
          </p:cNvSpPr>
          <p:nvPr/>
        </p:nvSpPr>
        <p:spPr bwMode="auto">
          <a:xfrm>
            <a:off x="4007318" y="2264224"/>
            <a:ext cx="0" cy="2743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9" name="Text Box 9">
            <a:extLst>
              <a:ext uri="{FF2B5EF4-FFF2-40B4-BE49-F238E27FC236}">
                <a16:creationId xmlns:a16="http://schemas.microsoft.com/office/drawing/2014/main" id="{261D0544-F9CD-5EF1-04F0-1DEC3BF7DA57}"/>
              </a:ext>
            </a:extLst>
          </p:cNvPr>
          <p:cNvSpPr txBox="1">
            <a:spLocks noChangeArrowheads="1"/>
          </p:cNvSpPr>
          <p:nvPr/>
        </p:nvSpPr>
        <p:spPr bwMode="auto">
          <a:xfrm>
            <a:off x="252880" y="1219649"/>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algn="l" eaLnBrk="1" hangingPunct="1"/>
            <a:r>
              <a:rPr kumimoji="1" lang="en-US" altLang="ja-JP" b="0"/>
              <a:t>A</a:t>
            </a:r>
          </a:p>
        </p:txBody>
      </p:sp>
      <p:sp>
        <p:nvSpPr>
          <p:cNvPr id="10" name="Text Box 10">
            <a:extLst>
              <a:ext uri="{FF2B5EF4-FFF2-40B4-BE49-F238E27FC236}">
                <a16:creationId xmlns:a16="http://schemas.microsoft.com/office/drawing/2014/main" id="{0AE002A6-5D31-BC9A-1033-7EB33567E38E}"/>
              </a:ext>
            </a:extLst>
          </p:cNvPr>
          <p:cNvSpPr txBox="1">
            <a:spLocks noChangeArrowheads="1"/>
          </p:cNvSpPr>
          <p:nvPr/>
        </p:nvSpPr>
        <p:spPr bwMode="auto">
          <a:xfrm>
            <a:off x="3726330" y="1310137"/>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algn="l" eaLnBrk="1" hangingPunct="1"/>
            <a:r>
              <a:rPr kumimoji="1" lang="en-US" altLang="ja-JP" b="0"/>
              <a:t>B</a:t>
            </a:r>
          </a:p>
        </p:txBody>
      </p:sp>
      <p:sp>
        <p:nvSpPr>
          <p:cNvPr id="11" name="Line 11">
            <a:extLst>
              <a:ext uri="{FF2B5EF4-FFF2-40B4-BE49-F238E27FC236}">
                <a16:creationId xmlns:a16="http://schemas.microsoft.com/office/drawing/2014/main" id="{F9376F96-84C6-027A-2127-909231385D74}"/>
              </a:ext>
            </a:extLst>
          </p:cNvPr>
          <p:cNvSpPr>
            <a:spLocks noChangeShapeType="1"/>
          </p:cNvSpPr>
          <p:nvPr/>
        </p:nvSpPr>
        <p:spPr bwMode="auto">
          <a:xfrm>
            <a:off x="543393" y="2515049"/>
            <a:ext cx="3463925" cy="381000"/>
          </a:xfrm>
          <a:prstGeom prst="line">
            <a:avLst/>
          </a:prstGeom>
          <a:noFill/>
          <a:ln w="9525">
            <a:solidFill>
              <a:srgbClr val="3366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2" name="Line 12">
            <a:extLst>
              <a:ext uri="{FF2B5EF4-FFF2-40B4-BE49-F238E27FC236}">
                <a16:creationId xmlns:a16="http://schemas.microsoft.com/office/drawing/2014/main" id="{128D4815-D4F1-E367-FAD4-A66D774FCB14}"/>
              </a:ext>
            </a:extLst>
          </p:cNvPr>
          <p:cNvSpPr>
            <a:spLocks noChangeShapeType="1"/>
          </p:cNvSpPr>
          <p:nvPr/>
        </p:nvSpPr>
        <p:spPr bwMode="auto">
          <a:xfrm>
            <a:off x="543393" y="4397160"/>
            <a:ext cx="3463925" cy="381000"/>
          </a:xfrm>
          <a:prstGeom prst="line">
            <a:avLst/>
          </a:prstGeom>
          <a:noFill/>
          <a:ln w="9525">
            <a:solidFill>
              <a:srgbClr val="3366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3" name="Line 13">
            <a:extLst>
              <a:ext uri="{FF2B5EF4-FFF2-40B4-BE49-F238E27FC236}">
                <a16:creationId xmlns:a16="http://schemas.microsoft.com/office/drawing/2014/main" id="{38403495-E4BE-6F28-AA77-9C4182A5C510}"/>
              </a:ext>
            </a:extLst>
          </p:cNvPr>
          <p:cNvSpPr>
            <a:spLocks noChangeShapeType="1"/>
          </p:cNvSpPr>
          <p:nvPr/>
        </p:nvSpPr>
        <p:spPr bwMode="auto">
          <a:xfrm flipH="1">
            <a:off x="543393" y="3406560"/>
            <a:ext cx="3463925" cy="381000"/>
          </a:xfrm>
          <a:prstGeom prst="line">
            <a:avLst/>
          </a:prstGeom>
          <a:noFill/>
          <a:ln w="9525">
            <a:solidFill>
              <a:srgbClr val="3366CC"/>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4" name="Text Box 14">
            <a:extLst>
              <a:ext uri="{FF2B5EF4-FFF2-40B4-BE49-F238E27FC236}">
                <a16:creationId xmlns:a16="http://schemas.microsoft.com/office/drawing/2014/main" id="{952156A0-1F12-7C63-42B6-D21B62A73F7F}"/>
              </a:ext>
            </a:extLst>
          </p:cNvPr>
          <p:cNvSpPr txBox="1">
            <a:spLocks noChangeArrowheads="1"/>
          </p:cNvSpPr>
          <p:nvPr/>
        </p:nvSpPr>
        <p:spPr bwMode="auto">
          <a:xfrm rot="239877">
            <a:off x="737586" y="2285140"/>
            <a:ext cx="16658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algn="l" eaLnBrk="1" hangingPunct="1"/>
            <a:r>
              <a:rPr kumimoji="1" lang="en-US" altLang="ja-JP" b="0"/>
              <a:t>SYN, seq# = a</a:t>
            </a:r>
          </a:p>
        </p:txBody>
      </p:sp>
      <p:sp>
        <p:nvSpPr>
          <p:cNvPr id="15" name="Text Box 15">
            <a:extLst>
              <a:ext uri="{FF2B5EF4-FFF2-40B4-BE49-F238E27FC236}">
                <a16:creationId xmlns:a16="http://schemas.microsoft.com/office/drawing/2014/main" id="{F457E7F8-0C60-67E6-0225-B617058D9092}"/>
              </a:ext>
            </a:extLst>
          </p:cNvPr>
          <p:cNvSpPr txBox="1">
            <a:spLocks noChangeArrowheads="1"/>
          </p:cNvSpPr>
          <p:nvPr/>
        </p:nvSpPr>
        <p:spPr bwMode="auto">
          <a:xfrm rot="366792">
            <a:off x="1238419" y="4248158"/>
            <a:ext cx="21554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algn="l" eaLnBrk="1" hangingPunct="1"/>
            <a:r>
              <a:rPr kumimoji="1" lang="en-US" altLang="ja-JP" b="0"/>
              <a:t>ACK, seq# = a + 1</a:t>
            </a:r>
          </a:p>
          <a:p>
            <a:pPr algn="l" eaLnBrk="1" hangingPunct="1"/>
            <a:r>
              <a:rPr kumimoji="1" lang="en-US" altLang="ja-JP" b="0"/>
              <a:t>ack# = b + 1</a:t>
            </a:r>
          </a:p>
        </p:txBody>
      </p:sp>
      <p:sp>
        <p:nvSpPr>
          <p:cNvPr id="16" name="Text Box 16">
            <a:extLst>
              <a:ext uri="{FF2B5EF4-FFF2-40B4-BE49-F238E27FC236}">
                <a16:creationId xmlns:a16="http://schemas.microsoft.com/office/drawing/2014/main" id="{1F49BB52-1B3F-33B1-2C39-B0AA568A650E}"/>
              </a:ext>
            </a:extLst>
          </p:cNvPr>
          <p:cNvSpPr txBox="1">
            <a:spLocks noChangeArrowheads="1"/>
          </p:cNvSpPr>
          <p:nvPr/>
        </p:nvSpPr>
        <p:spPr bwMode="auto">
          <a:xfrm rot="21283847" flipH="1">
            <a:off x="1620619" y="3203015"/>
            <a:ext cx="22172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b="1">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b="1">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b="1">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b="1">
                <a:solidFill>
                  <a:schemeClr val="tx1"/>
                </a:solidFill>
                <a:latin typeface="Arial" panose="020B0604020202020204" pitchFamily="34" charset="0"/>
                <a:ea typeface="ＭＳ Ｐゴシック" panose="020B0600070205080204" pitchFamily="34" charset="-128"/>
              </a:defRPr>
            </a:lvl5pPr>
            <a:lvl6pPr marL="25146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6pPr>
            <a:lvl7pPr marL="29718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7pPr>
            <a:lvl8pPr marL="34290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8pPr>
            <a:lvl9pPr marL="3886200" indent="-228600" algn="ctr" eaLnBrk="0" fontAlgn="base" hangingPunct="0">
              <a:spcBef>
                <a:spcPct val="0"/>
              </a:spcBef>
              <a:spcAft>
                <a:spcPct val="0"/>
              </a:spcAft>
              <a:defRPr b="1">
                <a:solidFill>
                  <a:schemeClr val="tx1"/>
                </a:solidFill>
                <a:latin typeface="Arial" panose="020B0604020202020204" pitchFamily="34" charset="0"/>
                <a:ea typeface="ＭＳ Ｐゴシック" panose="020B0600070205080204" pitchFamily="34" charset="-128"/>
              </a:defRPr>
            </a:lvl9pPr>
          </a:lstStyle>
          <a:p>
            <a:pPr algn="l" eaLnBrk="1" hangingPunct="1"/>
            <a:r>
              <a:rPr kumimoji="1" lang="en-US" altLang="ja-JP" b="0"/>
              <a:t>ACK/SYN, seq# = b</a:t>
            </a:r>
          </a:p>
          <a:p>
            <a:pPr algn="l" eaLnBrk="1" hangingPunct="1"/>
            <a:r>
              <a:rPr kumimoji="1" lang="en-US" altLang="ja-JP" b="0"/>
              <a:t>ack# = a + 1</a:t>
            </a:r>
          </a:p>
        </p:txBody>
      </p:sp>
      <p:pic>
        <p:nvPicPr>
          <p:cNvPr id="17" name="Picture 20" descr="PC">
            <a:extLst>
              <a:ext uri="{FF2B5EF4-FFF2-40B4-BE49-F238E27FC236}">
                <a16:creationId xmlns:a16="http://schemas.microsoft.com/office/drawing/2014/main" id="{5966B312-56DA-D003-0227-1DB0725E7445}"/>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0" y="1721299"/>
            <a:ext cx="838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8" name="Picture 21" descr="PC">
            <a:extLst>
              <a:ext uri="{FF2B5EF4-FFF2-40B4-BE49-F238E27FC236}">
                <a16:creationId xmlns:a16="http://schemas.microsoft.com/office/drawing/2014/main" id="{A2F241DB-CF33-F68A-C357-3A80B8AB7AE9}"/>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9480" y="1721299"/>
            <a:ext cx="838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20" name="TextBox 19">
            <a:extLst>
              <a:ext uri="{FF2B5EF4-FFF2-40B4-BE49-F238E27FC236}">
                <a16:creationId xmlns:a16="http://schemas.microsoft.com/office/drawing/2014/main" id="{5635C361-5C9D-3E44-1B19-5992C3442FE1}"/>
              </a:ext>
            </a:extLst>
          </p:cNvPr>
          <p:cNvSpPr txBox="1"/>
          <p:nvPr/>
        </p:nvSpPr>
        <p:spPr>
          <a:xfrm>
            <a:off x="3879951" y="1005308"/>
            <a:ext cx="4589584" cy="461665"/>
          </a:xfrm>
          <a:prstGeom prst="rect">
            <a:avLst/>
          </a:prstGeom>
          <a:noFill/>
        </p:spPr>
        <p:txBody>
          <a:bodyPr wrap="square">
            <a:spAutoFit/>
          </a:bodyPr>
          <a:lstStyle/>
          <a:p>
            <a:r>
              <a:rPr lang="en-US" altLang="en-US" sz="2400">
                <a:latin typeface="Lato" panose="020F0502020204030203" pitchFamily="34" charset="0"/>
                <a:ea typeface="Lato" panose="020F0502020204030203" pitchFamily="34" charset="0"/>
                <a:cs typeface="Lato" panose="020F0502020204030203" pitchFamily="34" charset="0"/>
              </a:rPr>
              <a:t>Giao thức bắt tay 3 bước</a:t>
            </a:r>
            <a:endParaRPr lang="en-GB" sz="240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126297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Line 2"/>
          <p:cNvSpPr>
            <a:spLocks noChangeShapeType="1"/>
          </p:cNvSpPr>
          <p:nvPr/>
        </p:nvSpPr>
        <p:spPr bwMode="auto">
          <a:xfrm>
            <a:off x="4972052" y="5010151"/>
            <a:ext cx="2790825" cy="56197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en-GB" b="1">
              <a:solidFill>
                <a:srgbClr val="000000"/>
              </a:solidFill>
            </a:endParaRPr>
          </a:p>
        </p:txBody>
      </p:sp>
      <p:sp>
        <p:nvSpPr>
          <p:cNvPr id="41988" name="Line 3"/>
          <p:cNvSpPr>
            <a:spLocks noChangeShapeType="1"/>
          </p:cNvSpPr>
          <p:nvPr/>
        </p:nvSpPr>
        <p:spPr bwMode="auto">
          <a:xfrm>
            <a:off x="4895851" y="2562225"/>
            <a:ext cx="2619375" cy="5715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en-GB" b="1">
              <a:solidFill>
                <a:srgbClr val="000000"/>
              </a:solidFill>
            </a:endParaRPr>
          </a:p>
        </p:txBody>
      </p:sp>
      <p:sp>
        <p:nvSpPr>
          <p:cNvPr id="41989" name="Rectangle 4"/>
          <p:cNvSpPr>
            <a:spLocks noGrp="1" noChangeArrowheads="1"/>
          </p:cNvSpPr>
          <p:nvPr>
            <p:ph type="title"/>
          </p:nvPr>
        </p:nvSpPr>
        <p:spPr/>
        <p:txBody>
          <a:bodyPr/>
          <a:lstStyle/>
          <a:p>
            <a:pPr eaLnBrk="1" hangingPunct="1"/>
            <a:r>
              <a:rPr lang="en-US" altLang="en-US"/>
              <a:t>Cơ chế báo nhận trong TCP</a:t>
            </a:r>
          </a:p>
        </p:txBody>
      </p:sp>
      <p:sp>
        <p:nvSpPr>
          <p:cNvPr id="41990" name="Rectangle 5"/>
          <p:cNvSpPr>
            <a:spLocks noGrp="1" noChangeArrowheads="1"/>
          </p:cNvSpPr>
          <p:nvPr>
            <p:ph sz="half" idx="1"/>
          </p:nvPr>
        </p:nvSpPr>
        <p:spPr>
          <a:xfrm>
            <a:off x="352426" y="1619250"/>
            <a:ext cx="3257551" cy="4648200"/>
          </a:xfrm>
        </p:spPr>
        <p:txBody>
          <a:bodyPr/>
          <a:lstStyle/>
          <a:p>
            <a:pPr eaLnBrk="1" hangingPunct="1">
              <a:buFont typeface="Wingdings" pitchFamily="2" charset="2"/>
              <a:buNone/>
            </a:pPr>
            <a:r>
              <a:rPr lang="en-US" altLang="en-US" sz="2200" u="sng">
                <a:solidFill>
                  <a:srgbClr val="FF0000"/>
                </a:solidFill>
              </a:rPr>
              <a:t>Seq. #:</a:t>
            </a:r>
            <a:endParaRPr lang="en-US" altLang="en-US" sz="2200"/>
          </a:p>
          <a:p>
            <a:pPr lvl="1" eaLnBrk="1" hangingPunct="1"/>
            <a:r>
              <a:rPr lang="en-US" altLang="en-US" sz="2200"/>
              <a:t>Số hiệu của byte đầu tiên của đoạn tin trong dòng dữ liệu</a:t>
            </a:r>
            <a:endParaRPr lang="en-US" altLang="en-US" sz="2000"/>
          </a:p>
          <a:p>
            <a:pPr eaLnBrk="1" hangingPunct="1">
              <a:buFont typeface="Wingdings" pitchFamily="2" charset="2"/>
              <a:buNone/>
            </a:pPr>
            <a:r>
              <a:rPr lang="en-US" altLang="en-US" sz="2200" u="sng">
                <a:solidFill>
                  <a:srgbClr val="FF0000"/>
                </a:solidFill>
              </a:rPr>
              <a:t>ACK:</a:t>
            </a:r>
            <a:endParaRPr lang="en-US" altLang="en-US" sz="2200"/>
          </a:p>
          <a:p>
            <a:pPr lvl="1" eaLnBrk="1" hangingPunct="1"/>
            <a:r>
              <a:rPr lang="en-US" altLang="en-US" sz="2200"/>
              <a:t>Số hiệu byte đầu tiên mong muốn nhận từ đối tác</a:t>
            </a:r>
          </a:p>
        </p:txBody>
      </p:sp>
      <p:sp>
        <p:nvSpPr>
          <p:cNvPr id="2" name="Slide Number Placeholder 1"/>
          <p:cNvSpPr>
            <a:spLocks noGrp="1"/>
          </p:cNvSpPr>
          <p:nvPr>
            <p:ph type="sldNum" sz="quarter" idx="12"/>
          </p:nvPr>
        </p:nvSpPr>
        <p:spPr/>
        <p:txBody>
          <a:bodyPr/>
          <a:lstStyle/>
          <a:p>
            <a:pPr>
              <a:defRPr/>
            </a:pPr>
            <a:fld id="{7D11EFE2-AEFB-4D12-92C9-F6021824DEB6}" type="slidenum">
              <a:rPr lang="en-US" altLang="en-US" smtClean="0">
                <a:solidFill>
                  <a:srgbClr val="000000"/>
                </a:solidFill>
              </a:rPr>
              <a:pPr>
                <a:defRPr/>
              </a:pPr>
              <a:t>27</a:t>
            </a:fld>
            <a:endParaRPr lang="en-US" altLang="en-US">
              <a:solidFill>
                <a:srgbClr val="000000"/>
              </a:solidFill>
            </a:endParaRPr>
          </a:p>
        </p:txBody>
      </p:sp>
      <p:sp>
        <p:nvSpPr>
          <p:cNvPr id="41991" name="Text Box 8"/>
          <p:cNvSpPr txBox="1">
            <a:spLocks noChangeArrowheads="1"/>
          </p:cNvSpPr>
          <p:nvPr/>
        </p:nvSpPr>
        <p:spPr bwMode="auto">
          <a:xfrm>
            <a:off x="4817661" y="1779588"/>
            <a:ext cx="8644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fontAlgn="base">
              <a:spcBef>
                <a:spcPct val="0"/>
              </a:spcBef>
              <a:spcAft>
                <a:spcPct val="0"/>
              </a:spcAft>
              <a:buClrTx/>
              <a:buSzTx/>
              <a:buFontTx/>
              <a:buNone/>
            </a:pPr>
            <a:r>
              <a:rPr lang="en-US" altLang="en-US" sz="1800">
                <a:solidFill>
                  <a:srgbClr val="000000"/>
                </a:solidFill>
              </a:rPr>
              <a:t>Host A</a:t>
            </a:r>
            <a:endParaRPr lang="en-US" altLang="en-US" sz="1000">
              <a:solidFill>
                <a:srgbClr val="000000"/>
              </a:solidFill>
            </a:endParaRPr>
          </a:p>
        </p:txBody>
      </p:sp>
      <p:sp>
        <p:nvSpPr>
          <p:cNvPr id="41992" name="Text Box 9"/>
          <p:cNvSpPr txBox="1">
            <a:spLocks noChangeArrowheads="1"/>
          </p:cNvSpPr>
          <p:nvPr/>
        </p:nvSpPr>
        <p:spPr bwMode="auto">
          <a:xfrm>
            <a:off x="6168595" y="1770063"/>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fontAlgn="base">
              <a:spcBef>
                <a:spcPct val="0"/>
              </a:spcBef>
              <a:spcAft>
                <a:spcPct val="0"/>
              </a:spcAft>
              <a:buClrTx/>
              <a:buSzTx/>
              <a:buFontTx/>
              <a:buNone/>
            </a:pPr>
            <a:r>
              <a:rPr lang="en-US" altLang="en-US" sz="1800">
                <a:solidFill>
                  <a:srgbClr val="000000"/>
                </a:solidFill>
              </a:rPr>
              <a:t>Host B</a:t>
            </a:r>
            <a:endParaRPr lang="en-US" altLang="en-US" sz="1000">
              <a:solidFill>
                <a:srgbClr val="000000"/>
              </a:solidFill>
            </a:endParaRPr>
          </a:p>
        </p:txBody>
      </p:sp>
      <p:sp>
        <p:nvSpPr>
          <p:cNvPr id="41993" name="Text Box 10"/>
          <p:cNvSpPr txBox="1">
            <a:spLocks noChangeArrowheads="1"/>
          </p:cNvSpPr>
          <p:nvPr/>
        </p:nvSpPr>
        <p:spPr bwMode="auto">
          <a:xfrm rot="706751">
            <a:off x="5356737" y="2543274"/>
            <a:ext cx="1667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fontAlgn="base">
              <a:spcBef>
                <a:spcPct val="0"/>
              </a:spcBef>
              <a:spcAft>
                <a:spcPct val="0"/>
              </a:spcAft>
              <a:buClrTx/>
              <a:buSzTx/>
              <a:buFontTx/>
              <a:buNone/>
            </a:pPr>
            <a:r>
              <a:rPr lang="en-US" altLang="en-US" sz="1400">
                <a:solidFill>
                  <a:srgbClr val="000000"/>
                </a:solidFill>
              </a:rPr>
              <a:t>Seq=42, data = ‘C’</a:t>
            </a:r>
            <a:endParaRPr lang="en-US" altLang="en-US" sz="1000">
              <a:solidFill>
                <a:srgbClr val="000000"/>
              </a:solidFill>
            </a:endParaRPr>
          </a:p>
        </p:txBody>
      </p:sp>
      <p:sp>
        <p:nvSpPr>
          <p:cNvPr id="41994" name="Text Box 11"/>
          <p:cNvSpPr txBox="1">
            <a:spLocks noChangeArrowheads="1"/>
          </p:cNvSpPr>
          <p:nvPr/>
        </p:nvSpPr>
        <p:spPr bwMode="auto">
          <a:xfrm rot="-844223">
            <a:off x="5817055" y="3600549"/>
            <a:ext cx="8579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fontAlgn="base">
              <a:spcBef>
                <a:spcPct val="0"/>
              </a:spcBef>
              <a:spcAft>
                <a:spcPct val="0"/>
              </a:spcAft>
              <a:buClrTx/>
              <a:buSzTx/>
              <a:buFontTx/>
              <a:buNone/>
            </a:pPr>
            <a:r>
              <a:rPr lang="en-US" altLang="en-US" sz="1400">
                <a:solidFill>
                  <a:srgbClr val="000000"/>
                </a:solidFill>
              </a:rPr>
              <a:t>ACK=43</a:t>
            </a:r>
            <a:endParaRPr lang="en-US" altLang="en-US" sz="1000">
              <a:solidFill>
                <a:srgbClr val="000000"/>
              </a:solidFill>
            </a:endParaRPr>
          </a:p>
        </p:txBody>
      </p:sp>
      <p:sp>
        <p:nvSpPr>
          <p:cNvPr id="41995" name="Text Box 12"/>
          <p:cNvSpPr txBox="1">
            <a:spLocks noChangeArrowheads="1"/>
          </p:cNvSpPr>
          <p:nvPr/>
        </p:nvSpPr>
        <p:spPr bwMode="auto">
          <a:xfrm rot="683987">
            <a:off x="5097660" y="4841975"/>
            <a:ext cx="156805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fontAlgn="base">
              <a:spcBef>
                <a:spcPct val="0"/>
              </a:spcBef>
              <a:spcAft>
                <a:spcPct val="0"/>
              </a:spcAft>
              <a:buClrTx/>
              <a:buSzTx/>
              <a:buFontTx/>
              <a:buNone/>
            </a:pPr>
            <a:r>
              <a:rPr lang="en-US" altLang="en-US" sz="1400">
                <a:solidFill>
                  <a:srgbClr val="000000"/>
                </a:solidFill>
              </a:rPr>
              <a:t>Seq=43, data=‘D’</a:t>
            </a:r>
            <a:endParaRPr lang="en-US" altLang="en-US" sz="1000">
              <a:solidFill>
                <a:srgbClr val="000000"/>
              </a:solidFill>
            </a:endParaRPr>
          </a:p>
        </p:txBody>
      </p:sp>
      <p:sp>
        <p:nvSpPr>
          <p:cNvPr id="41996" name="Text Box 13"/>
          <p:cNvSpPr txBox="1">
            <a:spLocks noChangeArrowheads="1"/>
          </p:cNvSpPr>
          <p:nvPr/>
        </p:nvSpPr>
        <p:spPr bwMode="auto">
          <a:xfrm>
            <a:off x="4035972" y="2251075"/>
            <a:ext cx="6751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fontAlgn="base">
              <a:spcBef>
                <a:spcPct val="0"/>
              </a:spcBef>
              <a:spcAft>
                <a:spcPct val="0"/>
              </a:spcAft>
              <a:buClrTx/>
              <a:buSzTx/>
              <a:buFontTx/>
              <a:buNone/>
            </a:pPr>
            <a:r>
              <a:rPr lang="en-US" altLang="en-US" sz="1600">
                <a:solidFill>
                  <a:srgbClr val="000000"/>
                </a:solidFill>
              </a:rPr>
              <a:t>User</a:t>
            </a:r>
          </a:p>
          <a:p>
            <a:pPr algn="ctr" fontAlgn="base">
              <a:spcBef>
                <a:spcPct val="0"/>
              </a:spcBef>
              <a:spcAft>
                <a:spcPct val="0"/>
              </a:spcAft>
              <a:buClrTx/>
              <a:buSzTx/>
              <a:buFontTx/>
              <a:buNone/>
            </a:pPr>
            <a:r>
              <a:rPr lang="en-US" altLang="en-US" sz="1600">
                <a:solidFill>
                  <a:srgbClr val="000000"/>
                </a:solidFill>
              </a:rPr>
              <a:t>types</a:t>
            </a:r>
          </a:p>
          <a:p>
            <a:pPr algn="ctr" fontAlgn="base">
              <a:spcBef>
                <a:spcPct val="0"/>
              </a:spcBef>
              <a:spcAft>
                <a:spcPct val="0"/>
              </a:spcAft>
              <a:buClrTx/>
              <a:buSzTx/>
              <a:buFontTx/>
              <a:buNone/>
            </a:pPr>
            <a:r>
              <a:rPr lang="en-US" altLang="en-US" sz="1600">
                <a:solidFill>
                  <a:srgbClr val="000000"/>
                </a:solidFill>
              </a:rPr>
              <a:t>‘C’</a:t>
            </a:r>
            <a:endParaRPr lang="en-US" altLang="en-US" sz="1000">
              <a:solidFill>
                <a:srgbClr val="000000"/>
              </a:solidFill>
            </a:endParaRPr>
          </a:p>
        </p:txBody>
      </p:sp>
      <p:sp>
        <p:nvSpPr>
          <p:cNvPr id="41997" name="Text Box 14"/>
          <p:cNvSpPr txBox="1">
            <a:spLocks noChangeArrowheads="1"/>
          </p:cNvSpPr>
          <p:nvPr/>
        </p:nvSpPr>
        <p:spPr bwMode="auto">
          <a:xfrm>
            <a:off x="3807561" y="4365625"/>
            <a:ext cx="114153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fontAlgn="base">
              <a:spcBef>
                <a:spcPct val="0"/>
              </a:spcBef>
              <a:spcAft>
                <a:spcPct val="0"/>
              </a:spcAft>
              <a:buClrTx/>
              <a:buSzTx/>
              <a:buFontTx/>
              <a:buNone/>
            </a:pPr>
            <a:r>
              <a:rPr lang="en-US" altLang="en-US" sz="1600">
                <a:solidFill>
                  <a:srgbClr val="000000"/>
                </a:solidFill>
              </a:rPr>
              <a:t>host ACKs</a:t>
            </a:r>
          </a:p>
          <a:p>
            <a:pPr algn="ctr" fontAlgn="base">
              <a:spcBef>
                <a:spcPct val="0"/>
              </a:spcBef>
              <a:spcAft>
                <a:spcPct val="0"/>
              </a:spcAft>
              <a:buClrTx/>
              <a:buSzTx/>
              <a:buFontTx/>
              <a:buNone/>
            </a:pPr>
            <a:r>
              <a:rPr lang="en-US" altLang="en-US" sz="1600">
                <a:solidFill>
                  <a:srgbClr val="000000"/>
                </a:solidFill>
              </a:rPr>
              <a:t>receipt </a:t>
            </a:r>
          </a:p>
          <a:p>
            <a:pPr algn="ctr" fontAlgn="base">
              <a:spcBef>
                <a:spcPct val="0"/>
              </a:spcBef>
              <a:spcAft>
                <a:spcPct val="0"/>
              </a:spcAft>
              <a:buClrTx/>
              <a:buSzTx/>
              <a:buFontTx/>
              <a:buNone/>
            </a:pPr>
            <a:r>
              <a:rPr lang="en-US" altLang="en-US" sz="1600">
                <a:solidFill>
                  <a:srgbClr val="000000"/>
                </a:solidFill>
              </a:rPr>
              <a:t>of echoed</a:t>
            </a:r>
          </a:p>
          <a:p>
            <a:pPr algn="ctr" fontAlgn="base">
              <a:spcBef>
                <a:spcPct val="0"/>
              </a:spcBef>
              <a:spcAft>
                <a:spcPct val="0"/>
              </a:spcAft>
              <a:buClrTx/>
              <a:buSzTx/>
              <a:buFontTx/>
              <a:buNone/>
            </a:pPr>
            <a:r>
              <a:rPr lang="en-US" altLang="en-US" sz="1600">
                <a:solidFill>
                  <a:srgbClr val="000000"/>
                </a:solidFill>
              </a:rPr>
              <a:t>‘C’</a:t>
            </a:r>
            <a:endParaRPr lang="en-US" altLang="en-US" sz="1000">
              <a:solidFill>
                <a:srgbClr val="000000"/>
              </a:solidFill>
            </a:endParaRPr>
          </a:p>
        </p:txBody>
      </p:sp>
      <p:sp>
        <p:nvSpPr>
          <p:cNvPr id="41998" name="Text Box 15"/>
          <p:cNvSpPr txBox="1">
            <a:spLocks noChangeArrowheads="1"/>
          </p:cNvSpPr>
          <p:nvPr/>
        </p:nvSpPr>
        <p:spPr bwMode="auto">
          <a:xfrm>
            <a:off x="7475145" y="2908300"/>
            <a:ext cx="119776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fontAlgn="base">
              <a:spcBef>
                <a:spcPct val="0"/>
              </a:spcBef>
              <a:spcAft>
                <a:spcPct val="0"/>
              </a:spcAft>
              <a:buClrTx/>
              <a:buSzTx/>
              <a:buFontTx/>
              <a:buNone/>
            </a:pPr>
            <a:r>
              <a:rPr lang="en-US" altLang="en-US" sz="1600">
                <a:solidFill>
                  <a:srgbClr val="000000"/>
                </a:solidFill>
              </a:rPr>
              <a:t>host ACKs</a:t>
            </a:r>
          </a:p>
          <a:p>
            <a:pPr algn="ctr" fontAlgn="base">
              <a:spcBef>
                <a:spcPct val="0"/>
              </a:spcBef>
              <a:spcAft>
                <a:spcPct val="0"/>
              </a:spcAft>
              <a:buClrTx/>
              <a:buSzTx/>
              <a:buFontTx/>
              <a:buNone/>
            </a:pPr>
            <a:r>
              <a:rPr lang="en-US" altLang="en-US" sz="1600">
                <a:solidFill>
                  <a:srgbClr val="000000"/>
                </a:solidFill>
              </a:rPr>
              <a:t>receipt of</a:t>
            </a:r>
          </a:p>
          <a:p>
            <a:pPr algn="ctr" fontAlgn="base">
              <a:spcBef>
                <a:spcPct val="0"/>
              </a:spcBef>
              <a:spcAft>
                <a:spcPct val="0"/>
              </a:spcAft>
              <a:buClrTx/>
              <a:buSzTx/>
              <a:buFontTx/>
              <a:buNone/>
            </a:pPr>
            <a:r>
              <a:rPr lang="en-US" altLang="en-US" sz="1600">
                <a:solidFill>
                  <a:srgbClr val="000000"/>
                </a:solidFill>
              </a:rPr>
              <a:t>‘C’, echoes</a:t>
            </a:r>
          </a:p>
          <a:p>
            <a:pPr algn="ctr" fontAlgn="base">
              <a:spcBef>
                <a:spcPct val="0"/>
              </a:spcBef>
              <a:spcAft>
                <a:spcPct val="0"/>
              </a:spcAft>
              <a:buClrTx/>
              <a:buSzTx/>
              <a:buFontTx/>
              <a:buNone/>
            </a:pPr>
            <a:r>
              <a:rPr lang="en-US" altLang="en-US" sz="1600">
                <a:solidFill>
                  <a:srgbClr val="000000"/>
                </a:solidFill>
              </a:rPr>
              <a:t>back ‘C’</a:t>
            </a:r>
            <a:endParaRPr lang="en-US" altLang="en-US" sz="1000">
              <a:solidFill>
                <a:srgbClr val="000000"/>
              </a:solidFill>
            </a:endParaRPr>
          </a:p>
        </p:txBody>
      </p:sp>
      <p:sp>
        <p:nvSpPr>
          <p:cNvPr id="41999" name="Line 16"/>
          <p:cNvSpPr>
            <a:spLocks noChangeShapeType="1"/>
          </p:cNvSpPr>
          <p:nvPr/>
        </p:nvSpPr>
        <p:spPr bwMode="auto">
          <a:xfrm flipH="1">
            <a:off x="4886325" y="3524250"/>
            <a:ext cx="2609851" cy="8001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en-GB" b="1">
              <a:solidFill>
                <a:srgbClr val="000000"/>
              </a:solidFill>
            </a:endParaRPr>
          </a:p>
        </p:txBody>
      </p:sp>
      <p:sp>
        <p:nvSpPr>
          <p:cNvPr id="42000" name="Line 17"/>
          <p:cNvSpPr>
            <a:spLocks noChangeShapeType="1"/>
          </p:cNvSpPr>
          <p:nvPr/>
        </p:nvSpPr>
        <p:spPr bwMode="auto">
          <a:xfrm flipH="1">
            <a:off x="8682037" y="1524000"/>
            <a:ext cx="0" cy="45148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en-GB" b="1">
              <a:solidFill>
                <a:srgbClr val="000000"/>
              </a:solidFill>
            </a:endParaRPr>
          </a:p>
        </p:txBody>
      </p:sp>
      <p:grpSp>
        <p:nvGrpSpPr>
          <p:cNvPr id="42001" name="Group 18"/>
          <p:cNvGrpSpPr>
            <a:grpSpLocks/>
          </p:cNvGrpSpPr>
          <p:nvPr/>
        </p:nvGrpSpPr>
        <p:grpSpPr bwMode="auto">
          <a:xfrm>
            <a:off x="8372473" y="5256217"/>
            <a:ext cx="620713" cy="369887"/>
            <a:chOff x="3315" y="3527"/>
            <a:chExt cx="391" cy="233"/>
          </a:xfrm>
        </p:grpSpPr>
        <p:sp>
          <p:nvSpPr>
            <p:cNvPr id="42005" name="Rectangle 19"/>
            <p:cNvSpPr>
              <a:spLocks noChangeArrowheads="1"/>
            </p:cNvSpPr>
            <p:nvPr/>
          </p:nvSpPr>
          <p:spPr bwMode="auto">
            <a:xfrm>
              <a:off x="3342" y="3576"/>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fontAlgn="base" hangingPunct="1">
                <a:spcBef>
                  <a:spcPct val="0"/>
                </a:spcBef>
                <a:spcAft>
                  <a:spcPct val="0"/>
                </a:spcAft>
                <a:buClrTx/>
                <a:buSzTx/>
                <a:buFontTx/>
                <a:buNone/>
              </a:pPr>
              <a:endParaRPr lang="en-US" altLang="en-US" sz="1800" b="1">
                <a:solidFill>
                  <a:srgbClr val="000000"/>
                </a:solidFill>
              </a:endParaRPr>
            </a:p>
          </p:txBody>
        </p:sp>
        <p:sp>
          <p:nvSpPr>
            <p:cNvPr id="42006" name="Text Box 20"/>
            <p:cNvSpPr txBox="1">
              <a:spLocks noChangeArrowheads="1"/>
            </p:cNvSpPr>
            <p:nvPr/>
          </p:nvSpPr>
          <p:spPr bwMode="auto">
            <a:xfrm>
              <a:off x="3315" y="3527"/>
              <a:ext cx="39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fontAlgn="base">
                <a:spcBef>
                  <a:spcPct val="0"/>
                </a:spcBef>
                <a:spcAft>
                  <a:spcPct val="0"/>
                </a:spcAft>
                <a:buClrTx/>
                <a:buSzTx/>
                <a:buFontTx/>
                <a:buNone/>
              </a:pPr>
              <a:r>
                <a:rPr lang="en-US" altLang="en-US" sz="1800">
                  <a:solidFill>
                    <a:srgbClr val="FF0000"/>
                  </a:solidFill>
                </a:rPr>
                <a:t>time</a:t>
              </a:r>
              <a:endParaRPr lang="en-US" altLang="en-US" sz="1000">
                <a:solidFill>
                  <a:srgbClr val="000000"/>
                </a:solidFill>
              </a:endParaRPr>
            </a:p>
          </p:txBody>
        </p:sp>
      </p:grpSp>
      <p:pic>
        <p:nvPicPr>
          <p:cNvPr id="42003" name="Picture 42"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1676400"/>
            <a:ext cx="838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42004" name="Picture 43"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86600" y="1720851"/>
            <a:ext cx="838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extLst>
      <p:ext uri="{BB962C8B-B14F-4D97-AF65-F5344CB8AC3E}">
        <p14:creationId xmlns:p14="http://schemas.microsoft.com/office/powerpoint/2010/main" val="16644663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a:t>Đóng liên kết</a:t>
            </a:r>
          </a:p>
        </p:txBody>
      </p:sp>
      <p:sp>
        <p:nvSpPr>
          <p:cNvPr id="2" name="Slide Number Placeholder 1"/>
          <p:cNvSpPr>
            <a:spLocks noGrp="1"/>
          </p:cNvSpPr>
          <p:nvPr>
            <p:ph type="sldNum" sz="quarter" idx="12"/>
          </p:nvPr>
        </p:nvSpPr>
        <p:spPr/>
        <p:txBody>
          <a:bodyPr/>
          <a:lstStyle/>
          <a:p>
            <a:pPr>
              <a:defRPr/>
            </a:pPr>
            <a:fld id="{675DC7C4-6708-4D13-81FD-95A9C55CDDBA}" type="slidenum">
              <a:rPr lang="en-US" altLang="en-US" smtClean="0">
                <a:solidFill>
                  <a:srgbClr val="000000"/>
                </a:solidFill>
              </a:rPr>
              <a:pPr>
                <a:defRPr/>
              </a:pPr>
              <a:t>28</a:t>
            </a:fld>
            <a:endParaRPr lang="en-US" altLang="en-US">
              <a:solidFill>
                <a:srgbClr val="000000"/>
              </a:solidFill>
            </a:endParaRPr>
          </a:p>
        </p:txBody>
      </p:sp>
      <p:sp>
        <p:nvSpPr>
          <p:cNvPr id="28" name="Line 4"/>
          <p:cNvSpPr>
            <a:spLocks noChangeShapeType="1"/>
          </p:cNvSpPr>
          <p:nvPr/>
        </p:nvSpPr>
        <p:spPr bwMode="auto">
          <a:xfrm flipH="1">
            <a:off x="3471864" y="2081214"/>
            <a:ext cx="1587" cy="394811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sp>
        <p:nvSpPr>
          <p:cNvPr id="29" name="Line 10"/>
          <p:cNvSpPr>
            <a:spLocks noChangeShapeType="1"/>
          </p:cNvSpPr>
          <p:nvPr/>
        </p:nvSpPr>
        <p:spPr bwMode="auto">
          <a:xfrm flipH="1">
            <a:off x="6062663" y="2151063"/>
            <a:ext cx="0" cy="3878262"/>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grpSp>
        <p:nvGrpSpPr>
          <p:cNvPr id="30" name="Group 74"/>
          <p:cNvGrpSpPr>
            <a:grpSpLocks/>
          </p:cNvGrpSpPr>
          <p:nvPr/>
        </p:nvGrpSpPr>
        <p:grpSpPr bwMode="auto">
          <a:xfrm>
            <a:off x="544513" y="2762255"/>
            <a:ext cx="1487487" cy="887414"/>
            <a:chOff x="343" y="1740"/>
            <a:chExt cx="937" cy="559"/>
          </a:xfrm>
        </p:grpSpPr>
        <p:sp>
          <p:nvSpPr>
            <p:cNvPr id="31" name="Text Box 34"/>
            <p:cNvSpPr txBox="1">
              <a:spLocks noChangeArrowheads="1"/>
            </p:cNvSpPr>
            <p:nvPr/>
          </p:nvSpPr>
          <p:spPr bwMode="auto">
            <a:xfrm>
              <a:off x="343" y="2066"/>
              <a:ext cx="9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FIN_WAIT_2</a:t>
              </a:r>
            </a:p>
          </p:txBody>
        </p:sp>
        <p:sp>
          <p:nvSpPr>
            <p:cNvPr id="32" name="Line 35"/>
            <p:cNvSpPr>
              <a:spLocks noChangeShapeType="1"/>
            </p:cNvSpPr>
            <p:nvPr/>
          </p:nvSpPr>
          <p:spPr bwMode="auto">
            <a:xfrm>
              <a:off x="634" y="1740"/>
              <a:ext cx="0" cy="35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grpSp>
      <p:grpSp>
        <p:nvGrpSpPr>
          <p:cNvPr id="33" name="Group 73"/>
          <p:cNvGrpSpPr>
            <a:grpSpLocks/>
          </p:cNvGrpSpPr>
          <p:nvPr/>
        </p:nvGrpSpPr>
        <p:grpSpPr bwMode="auto">
          <a:xfrm>
            <a:off x="7175497" y="2101853"/>
            <a:ext cx="1546225" cy="993777"/>
            <a:chOff x="4520" y="1324"/>
            <a:chExt cx="974" cy="626"/>
          </a:xfrm>
        </p:grpSpPr>
        <p:sp>
          <p:nvSpPr>
            <p:cNvPr id="34" name="Text Box 37"/>
            <p:cNvSpPr txBox="1">
              <a:spLocks noChangeArrowheads="1"/>
            </p:cNvSpPr>
            <p:nvPr/>
          </p:nvSpPr>
          <p:spPr bwMode="auto">
            <a:xfrm>
              <a:off x="4520" y="1717"/>
              <a:ext cx="97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CLOSE_WAIT</a:t>
              </a:r>
            </a:p>
          </p:txBody>
        </p:sp>
        <p:sp>
          <p:nvSpPr>
            <p:cNvPr id="35" name="Line 38"/>
            <p:cNvSpPr>
              <a:spLocks noChangeShapeType="1"/>
            </p:cNvSpPr>
            <p:nvPr/>
          </p:nvSpPr>
          <p:spPr bwMode="auto">
            <a:xfrm>
              <a:off x="5171" y="1324"/>
              <a:ext cx="0" cy="4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grpSp>
      <p:grpSp>
        <p:nvGrpSpPr>
          <p:cNvPr id="36" name="Group 75"/>
          <p:cNvGrpSpPr>
            <a:grpSpLocks/>
          </p:cNvGrpSpPr>
          <p:nvPr/>
        </p:nvGrpSpPr>
        <p:grpSpPr bwMode="auto">
          <a:xfrm>
            <a:off x="3513138" y="3870325"/>
            <a:ext cx="2495551" cy="579438"/>
            <a:chOff x="2213" y="2438"/>
            <a:chExt cx="1572" cy="365"/>
          </a:xfrm>
        </p:grpSpPr>
        <p:sp>
          <p:nvSpPr>
            <p:cNvPr id="37" name="Line 41"/>
            <p:cNvSpPr>
              <a:spLocks noChangeShapeType="1"/>
            </p:cNvSpPr>
            <p:nvPr/>
          </p:nvSpPr>
          <p:spPr bwMode="auto">
            <a:xfrm flipH="1">
              <a:off x="2213" y="2483"/>
              <a:ext cx="1572" cy="32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sp>
          <p:nvSpPr>
            <p:cNvPr id="38" name="Rectangle 42"/>
            <p:cNvSpPr>
              <a:spLocks noChangeArrowheads="1"/>
            </p:cNvSpPr>
            <p:nvPr/>
          </p:nvSpPr>
          <p:spPr bwMode="auto">
            <a:xfrm>
              <a:off x="2669" y="2438"/>
              <a:ext cx="590"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itchFamily="34" charset="0"/>
                  <a:ea typeface="MS PGothic" pitchFamily="34" charset="-128"/>
                </a:defRPr>
              </a:lvl1pPr>
              <a:lvl2pPr marL="742950" indent="-285750">
                <a:defRPr sz="1600">
                  <a:solidFill>
                    <a:schemeClr val="tx1"/>
                  </a:solidFill>
                  <a:latin typeface="Tahoma" pitchFamily="34" charset="0"/>
                  <a:ea typeface="MS PGothic" pitchFamily="34" charset="-128"/>
                </a:defRPr>
              </a:lvl2pPr>
              <a:lvl3pPr marL="1143000" indent="-228600">
                <a:defRPr sz="1600">
                  <a:solidFill>
                    <a:schemeClr val="tx1"/>
                  </a:solidFill>
                  <a:latin typeface="Tahoma" pitchFamily="34" charset="0"/>
                  <a:ea typeface="MS PGothic" pitchFamily="34" charset="-128"/>
                </a:defRPr>
              </a:lvl3pPr>
              <a:lvl4pPr marL="1600200" indent="-228600">
                <a:defRPr sz="1600">
                  <a:solidFill>
                    <a:schemeClr val="tx1"/>
                  </a:solidFill>
                  <a:latin typeface="Tahoma" pitchFamily="34" charset="0"/>
                  <a:ea typeface="MS PGothic" pitchFamily="34" charset="-128"/>
                </a:defRPr>
              </a:lvl4pPr>
              <a:lvl5pPr marL="2057400" indent="-22860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defRPr/>
              </a:pPr>
              <a:endParaRPr lang="en-US" altLang="en-US" sz="1800">
                <a:solidFill>
                  <a:srgbClr val="000000"/>
                </a:solidFill>
              </a:endParaRPr>
            </a:p>
          </p:txBody>
        </p:sp>
        <p:sp>
          <p:nvSpPr>
            <p:cNvPr id="39" name="Text Box 43"/>
            <p:cNvSpPr txBox="1">
              <a:spLocks noChangeArrowheads="1"/>
            </p:cNvSpPr>
            <p:nvPr/>
          </p:nvSpPr>
          <p:spPr bwMode="auto">
            <a:xfrm>
              <a:off x="2559" y="2523"/>
              <a:ext cx="834"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FIN, seq=y</a:t>
              </a:r>
            </a:p>
          </p:txBody>
        </p:sp>
      </p:grpSp>
      <p:grpSp>
        <p:nvGrpSpPr>
          <p:cNvPr id="40" name="Group 80"/>
          <p:cNvGrpSpPr>
            <a:grpSpLocks/>
          </p:cNvGrpSpPr>
          <p:nvPr/>
        </p:nvGrpSpPr>
        <p:grpSpPr bwMode="auto">
          <a:xfrm>
            <a:off x="3543301" y="4578351"/>
            <a:ext cx="2508251" cy="582613"/>
            <a:chOff x="2232" y="2884"/>
            <a:chExt cx="1580" cy="367"/>
          </a:xfrm>
        </p:grpSpPr>
        <p:sp>
          <p:nvSpPr>
            <p:cNvPr id="41" name="Line 44"/>
            <p:cNvSpPr>
              <a:spLocks noChangeShapeType="1"/>
            </p:cNvSpPr>
            <p:nvPr/>
          </p:nvSpPr>
          <p:spPr bwMode="auto">
            <a:xfrm>
              <a:off x="2232" y="2884"/>
              <a:ext cx="1580" cy="36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sp>
          <p:nvSpPr>
            <p:cNvPr id="42" name="Rectangle 46"/>
            <p:cNvSpPr>
              <a:spLocks noChangeArrowheads="1"/>
            </p:cNvSpPr>
            <p:nvPr/>
          </p:nvSpPr>
          <p:spPr bwMode="auto">
            <a:xfrm>
              <a:off x="2553" y="2995"/>
              <a:ext cx="896" cy="2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itchFamily="34" charset="0"/>
                  <a:ea typeface="MS PGothic" pitchFamily="34" charset="-128"/>
                </a:defRPr>
              </a:lvl1pPr>
              <a:lvl2pPr marL="742950" indent="-285750">
                <a:defRPr sz="1600">
                  <a:solidFill>
                    <a:schemeClr val="tx1"/>
                  </a:solidFill>
                  <a:latin typeface="Tahoma" pitchFamily="34" charset="0"/>
                  <a:ea typeface="MS PGothic" pitchFamily="34" charset="-128"/>
                </a:defRPr>
              </a:lvl2pPr>
              <a:lvl3pPr marL="1143000" indent="-228600">
                <a:defRPr sz="1600">
                  <a:solidFill>
                    <a:schemeClr val="tx1"/>
                  </a:solidFill>
                  <a:latin typeface="Tahoma" pitchFamily="34" charset="0"/>
                  <a:ea typeface="MS PGothic" pitchFamily="34" charset="-128"/>
                </a:defRPr>
              </a:lvl3pPr>
              <a:lvl4pPr marL="1600200" indent="-228600">
                <a:defRPr sz="1600">
                  <a:solidFill>
                    <a:schemeClr val="tx1"/>
                  </a:solidFill>
                  <a:latin typeface="Tahoma" pitchFamily="34" charset="0"/>
                  <a:ea typeface="MS PGothic" pitchFamily="34" charset="-128"/>
                </a:defRPr>
              </a:lvl4pPr>
              <a:lvl5pPr marL="2057400" indent="-22860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defRPr/>
              </a:pPr>
              <a:endParaRPr lang="en-US" altLang="en-US" sz="1800">
                <a:solidFill>
                  <a:srgbClr val="000000"/>
                </a:solidFill>
              </a:endParaRPr>
            </a:p>
          </p:txBody>
        </p:sp>
        <p:sp>
          <p:nvSpPr>
            <p:cNvPr id="43" name="Text Box 47"/>
            <p:cNvSpPr txBox="1">
              <a:spLocks noChangeArrowheads="1"/>
            </p:cNvSpPr>
            <p:nvPr/>
          </p:nvSpPr>
          <p:spPr bwMode="auto">
            <a:xfrm>
              <a:off x="2318" y="3003"/>
              <a:ext cx="1373"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ACK, ACKnum=y+1</a:t>
              </a:r>
            </a:p>
          </p:txBody>
        </p:sp>
      </p:grpSp>
      <p:grpSp>
        <p:nvGrpSpPr>
          <p:cNvPr id="44" name="Group 72"/>
          <p:cNvGrpSpPr>
            <a:grpSpLocks/>
          </p:cNvGrpSpPr>
          <p:nvPr/>
        </p:nvGrpSpPr>
        <p:grpSpPr bwMode="auto">
          <a:xfrm>
            <a:off x="2041531" y="2901954"/>
            <a:ext cx="5513398" cy="912814"/>
            <a:chOff x="1286" y="1828"/>
            <a:chExt cx="3473" cy="575"/>
          </a:xfrm>
        </p:grpSpPr>
        <p:sp>
          <p:nvSpPr>
            <p:cNvPr id="45" name="Line 13"/>
            <p:cNvSpPr>
              <a:spLocks noChangeShapeType="1"/>
            </p:cNvSpPr>
            <p:nvPr/>
          </p:nvSpPr>
          <p:spPr bwMode="auto">
            <a:xfrm flipH="1">
              <a:off x="2186" y="1828"/>
              <a:ext cx="1580" cy="367"/>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sp>
          <p:nvSpPr>
            <p:cNvPr id="46" name="Rectangle 14"/>
            <p:cNvSpPr>
              <a:spLocks noChangeArrowheads="1"/>
            </p:cNvSpPr>
            <p:nvPr/>
          </p:nvSpPr>
          <p:spPr bwMode="auto">
            <a:xfrm>
              <a:off x="2507" y="1912"/>
              <a:ext cx="896" cy="20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itchFamily="34" charset="0"/>
                  <a:ea typeface="MS PGothic" pitchFamily="34" charset="-128"/>
                </a:defRPr>
              </a:lvl1pPr>
              <a:lvl2pPr marL="742950" indent="-285750">
                <a:defRPr sz="1600">
                  <a:solidFill>
                    <a:schemeClr val="tx1"/>
                  </a:solidFill>
                  <a:latin typeface="Tahoma" pitchFamily="34" charset="0"/>
                  <a:ea typeface="MS PGothic" pitchFamily="34" charset="-128"/>
                </a:defRPr>
              </a:lvl2pPr>
              <a:lvl3pPr marL="1143000" indent="-228600">
                <a:defRPr sz="1600">
                  <a:solidFill>
                    <a:schemeClr val="tx1"/>
                  </a:solidFill>
                  <a:latin typeface="Tahoma" pitchFamily="34" charset="0"/>
                  <a:ea typeface="MS PGothic" pitchFamily="34" charset="-128"/>
                </a:defRPr>
              </a:lvl3pPr>
              <a:lvl4pPr marL="1600200" indent="-228600">
                <a:defRPr sz="1600">
                  <a:solidFill>
                    <a:schemeClr val="tx1"/>
                  </a:solidFill>
                  <a:latin typeface="Tahoma" pitchFamily="34" charset="0"/>
                  <a:ea typeface="MS PGothic" pitchFamily="34" charset="-128"/>
                </a:defRPr>
              </a:lvl4pPr>
              <a:lvl5pPr marL="2057400" indent="-22860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defRPr/>
              </a:pPr>
              <a:endParaRPr lang="en-US" altLang="en-US" sz="1800">
                <a:solidFill>
                  <a:srgbClr val="000000"/>
                </a:solidFill>
              </a:endParaRPr>
            </a:p>
          </p:txBody>
        </p:sp>
        <p:sp>
          <p:nvSpPr>
            <p:cNvPr id="47" name="Text Box 15"/>
            <p:cNvSpPr txBox="1">
              <a:spLocks noChangeArrowheads="1"/>
            </p:cNvSpPr>
            <p:nvPr/>
          </p:nvSpPr>
          <p:spPr bwMode="auto">
            <a:xfrm>
              <a:off x="2230" y="1899"/>
              <a:ext cx="1418"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ACK,  ACKnum=x+1</a:t>
              </a:r>
            </a:p>
          </p:txBody>
        </p:sp>
        <p:sp>
          <p:nvSpPr>
            <p:cNvPr id="48" name="Text Box 21"/>
            <p:cNvSpPr txBox="1">
              <a:spLocks noChangeArrowheads="1"/>
            </p:cNvSpPr>
            <p:nvPr/>
          </p:nvSpPr>
          <p:spPr bwMode="auto">
            <a:xfrm>
              <a:off x="1286" y="2066"/>
              <a:ext cx="898" cy="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a:solidFill>
                    <a:srgbClr val="000000"/>
                  </a:solidFill>
                </a:rPr>
                <a:t> đợi nhận FIN</a:t>
              </a:r>
            </a:p>
            <a:p>
              <a:pPr algn="r">
                <a:lnSpc>
                  <a:spcPct val="90000"/>
                </a:lnSpc>
                <a:defRPr/>
              </a:pPr>
              <a:r>
                <a:rPr lang="en-US">
                  <a:solidFill>
                    <a:srgbClr val="000000"/>
                  </a:solidFill>
                </a:rPr>
                <a:t>từ server</a:t>
              </a:r>
            </a:p>
          </p:txBody>
        </p:sp>
        <p:sp>
          <p:nvSpPr>
            <p:cNvPr id="49" name="Text Box 49"/>
            <p:cNvSpPr txBox="1">
              <a:spLocks noChangeArrowheads="1"/>
            </p:cNvSpPr>
            <p:nvPr/>
          </p:nvSpPr>
          <p:spPr bwMode="auto">
            <a:xfrm>
              <a:off x="3822" y="1979"/>
              <a:ext cx="937" cy="3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a:solidFill>
                    <a:srgbClr val="000000"/>
                  </a:solidFill>
                </a:rPr>
                <a:t>có thể tiếp tục</a:t>
              </a:r>
            </a:p>
            <a:p>
              <a:pPr algn="l">
                <a:lnSpc>
                  <a:spcPct val="90000"/>
                </a:lnSpc>
                <a:defRPr/>
              </a:pPr>
              <a:r>
                <a:rPr lang="en-US">
                  <a:solidFill>
                    <a:srgbClr val="000000"/>
                  </a:solidFill>
                </a:rPr>
                <a:t>gửi dữ liệu</a:t>
              </a:r>
            </a:p>
          </p:txBody>
        </p:sp>
      </p:grpSp>
      <p:grpSp>
        <p:nvGrpSpPr>
          <p:cNvPr id="50" name="Group 78"/>
          <p:cNvGrpSpPr>
            <a:grpSpLocks/>
          </p:cNvGrpSpPr>
          <p:nvPr/>
        </p:nvGrpSpPr>
        <p:grpSpPr bwMode="auto">
          <a:xfrm>
            <a:off x="6059488" y="3032126"/>
            <a:ext cx="2622550" cy="1573213"/>
            <a:chOff x="3817" y="1910"/>
            <a:chExt cx="1652" cy="991"/>
          </a:xfrm>
        </p:grpSpPr>
        <p:sp>
          <p:nvSpPr>
            <p:cNvPr id="51" name="Text Box 50"/>
            <p:cNvSpPr txBox="1">
              <a:spLocks noChangeArrowheads="1"/>
            </p:cNvSpPr>
            <p:nvPr/>
          </p:nvSpPr>
          <p:spPr bwMode="auto">
            <a:xfrm>
              <a:off x="3817" y="2703"/>
              <a:ext cx="1131" cy="19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l">
                <a:lnSpc>
                  <a:spcPct val="90000"/>
                </a:lnSpc>
                <a:defRPr/>
              </a:pPr>
              <a:r>
                <a:rPr lang="en-US">
                  <a:solidFill>
                    <a:srgbClr val="000000"/>
                  </a:solidFill>
                </a:rPr>
                <a:t>ngừng gửi dữ liệu</a:t>
              </a:r>
            </a:p>
          </p:txBody>
        </p:sp>
        <p:grpSp>
          <p:nvGrpSpPr>
            <p:cNvPr id="52" name="Group 76"/>
            <p:cNvGrpSpPr>
              <a:grpSpLocks/>
            </p:cNvGrpSpPr>
            <p:nvPr/>
          </p:nvGrpSpPr>
          <p:grpSpPr bwMode="auto">
            <a:xfrm>
              <a:off x="4691" y="1910"/>
              <a:ext cx="778" cy="744"/>
              <a:chOff x="4691" y="1910"/>
              <a:chExt cx="778" cy="744"/>
            </a:xfrm>
          </p:grpSpPr>
          <p:sp>
            <p:nvSpPr>
              <p:cNvPr id="53" name="Line 39"/>
              <p:cNvSpPr>
                <a:spLocks noChangeShapeType="1"/>
              </p:cNvSpPr>
              <p:nvPr/>
            </p:nvSpPr>
            <p:spPr bwMode="auto">
              <a:xfrm>
                <a:off x="5167" y="1910"/>
                <a:ext cx="0" cy="5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sp>
            <p:nvSpPr>
              <p:cNvPr id="54" name="Text Box 55"/>
              <p:cNvSpPr txBox="1">
                <a:spLocks noChangeArrowheads="1"/>
              </p:cNvSpPr>
              <p:nvPr/>
            </p:nvSpPr>
            <p:spPr bwMode="auto">
              <a:xfrm>
                <a:off x="4691" y="2421"/>
                <a:ext cx="7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LAST_ACK</a:t>
                </a:r>
              </a:p>
            </p:txBody>
          </p:sp>
        </p:grpSp>
      </p:grpSp>
      <p:grpSp>
        <p:nvGrpSpPr>
          <p:cNvPr id="55" name="Group 82"/>
          <p:cNvGrpSpPr>
            <a:grpSpLocks/>
          </p:cNvGrpSpPr>
          <p:nvPr/>
        </p:nvGrpSpPr>
        <p:grpSpPr bwMode="auto">
          <a:xfrm>
            <a:off x="7642225" y="4213229"/>
            <a:ext cx="1014413" cy="1257302"/>
            <a:chOff x="4814" y="2654"/>
            <a:chExt cx="639" cy="792"/>
          </a:xfrm>
        </p:grpSpPr>
        <p:sp>
          <p:nvSpPr>
            <p:cNvPr id="56" name="Text Box 11"/>
            <p:cNvSpPr txBox="1">
              <a:spLocks noChangeArrowheads="1"/>
            </p:cNvSpPr>
            <p:nvPr/>
          </p:nvSpPr>
          <p:spPr bwMode="auto">
            <a:xfrm>
              <a:off x="4814" y="3213"/>
              <a:ext cx="6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CLOSED</a:t>
              </a:r>
            </a:p>
          </p:txBody>
        </p:sp>
        <p:sp>
          <p:nvSpPr>
            <p:cNvPr id="57" name="Line 57"/>
            <p:cNvSpPr>
              <a:spLocks noChangeShapeType="1"/>
            </p:cNvSpPr>
            <p:nvPr/>
          </p:nvSpPr>
          <p:spPr bwMode="auto">
            <a:xfrm>
              <a:off x="5173" y="2654"/>
              <a:ext cx="0"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grpSp>
      <p:grpSp>
        <p:nvGrpSpPr>
          <p:cNvPr id="58" name="Group 77"/>
          <p:cNvGrpSpPr>
            <a:grpSpLocks/>
          </p:cNvGrpSpPr>
          <p:nvPr/>
        </p:nvGrpSpPr>
        <p:grpSpPr bwMode="auto">
          <a:xfrm>
            <a:off x="585789" y="3605217"/>
            <a:ext cx="1558925" cy="1077914"/>
            <a:chOff x="369" y="2271"/>
            <a:chExt cx="982" cy="679"/>
          </a:xfrm>
        </p:grpSpPr>
        <p:sp>
          <p:nvSpPr>
            <p:cNvPr id="59" name="Text Box 58"/>
            <p:cNvSpPr txBox="1">
              <a:spLocks noChangeArrowheads="1"/>
            </p:cNvSpPr>
            <p:nvPr/>
          </p:nvSpPr>
          <p:spPr bwMode="auto">
            <a:xfrm>
              <a:off x="369" y="2717"/>
              <a:ext cx="98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TIMED_WAIT</a:t>
              </a:r>
            </a:p>
          </p:txBody>
        </p:sp>
        <p:sp>
          <p:nvSpPr>
            <p:cNvPr id="60" name="Line 60"/>
            <p:cNvSpPr>
              <a:spLocks noChangeShapeType="1"/>
            </p:cNvSpPr>
            <p:nvPr/>
          </p:nvSpPr>
          <p:spPr bwMode="auto">
            <a:xfrm>
              <a:off x="638" y="2271"/>
              <a:ext cx="0" cy="48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grpSp>
      <p:grpSp>
        <p:nvGrpSpPr>
          <p:cNvPr id="61" name="Group 81"/>
          <p:cNvGrpSpPr>
            <a:grpSpLocks/>
          </p:cNvGrpSpPr>
          <p:nvPr/>
        </p:nvGrpSpPr>
        <p:grpSpPr bwMode="auto">
          <a:xfrm>
            <a:off x="674689" y="4486278"/>
            <a:ext cx="2743200" cy="1801814"/>
            <a:chOff x="425" y="2826"/>
            <a:chExt cx="1728" cy="1135"/>
          </a:xfrm>
        </p:grpSpPr>
        <p:sp>
          <p:nvSpPr>
            <p:cNvPr id="62" name="Line 52"/>
            <p:cNvSpPr>
              <a:spLocks noChangeShapeType="1"/>
            </p:cNvSpPr>
            <p:nvPr/>
          </p:nvSpPr>
          <p:spPr bwMode="auto">
            <a:xfrm>
              <a:off x="1820" y="2833"/>
              <a:ext cx="7" cy="105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sp>
          <p:nvSpPr>
            <p:cNvPr id="63" name="Text Box 51"/>
            <p:cNvSpPr txBox="1">
              <a:spLocks noChangeArrowheads="1"/>
            </p:cNvSpPr>
            <p:nvPr/>
          </p:nvSpPr>
          <p:spPr bwMode="auto">
            <a:xfrm>
              <a:off x="821" y="3093"/>
              <a:ext cx="1332" cy="3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a:solidFill>
                    <a:srgbClr val="000000"/>
                  </a:solidFill>
                </a:rPr>
                <a:t> đợi trong</a:t>
              </a:r>
            </a:p>
            <a:p>
              <a:pPr algn="r">
                <a:lnSpc>
                  <a:spcPct val="90000"/>
                </a:lnSpc>
                <a:defRPr/>
              </a:pPr>
              <a:r>
                <a:rPr lang="en-US">
                  <a:solidFill>
                    <a:srgbClr val="000000"/>
                  </a:solidFill>
                </a:rPr>
                <a:t>2 x thời gian gửi MSS</a:t>
              </a:r>
            </a:p>
          </p:txBody>
        </p:sp>
        <p:sp>
          <p:nvSpPr>
            <p:cNvPr id="64" name="Line 53"/>
            <p:cNvSpPr>
              <a:spLocks noChangeShapeType="1"/>
            </p:cNvSpPr>
            <p:nvPr/>
          </p:nvSpPr>
          <p:spPr bwMode="auto">
            <a:xfrm>
              <a:off x="1742" y="2826"/>
              <a:ext cx="1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sp>
          <p:nvSpPr>
            <p:cNvPr id="65" name="Line 54"/>
            <p:cNvSpPr>
              <a:spLocks noChangeShapeType="1"/>
            </p:cNvSpPr>
            <p:nvPr/>
          </p:nvSpPr>
          <p:spPr bwMode="auto">
            <a:xfrm>
              <a:off x="1759" y="3889"/>
              <a:ext cx="14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sp>
          <p:nvSpPr>
            <p:cNvPr id="66" name="Text Box 59"/>
            <p:cNvSpPr txBox="1">
              <a:spLocks noChangeArrowheads="1"/>
            </p:cNvSpPr>
            <p:nvPr/>
          </p:nvSpPr>
          <p:spPr bwMode="auto">
            <a:xfrm>
              <a:off x="425" y="3728"/>
              <a:ext cx="63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CLOSED</a:t>
              </a:r>
            </a:p>
          </p:txBody>
        </p:sp>
        <p:sp>
          <p:nvSpPr>
            <p:cNvPr id="67" name="Line 61"/>
            <p:cNvSpPr>
              <a:spLocks noChangeShapeType="1"/>
            </p:cNvSpPr>
            <p:nvPr/>
          </p:nvSpPr>
          <p:spPr bwMode="auto">
            <a:xfrm>
              <a:off x="631" y="2918"/>
              <a:ext cx="0" cy="8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grpSp>
      <p:grpSp>
        <p:nvGrpSpPr>
          <p:cNvPr id="68" name="Group 71"/>
          <p:cNvGrpSpPr>
            <a:grpSpLocks/>
          </p:cNvGrpSpPr>
          <p:nvPr/>
        </p:nvGrpSpPr>
        <p:grpSpPr bwMode="auto">
          <a:xfrm>
            <a:off x="381001" y="2046286"/>
            <a:ext cx="1487487" cy="773111"/>
            <a:chOff x="240" y="1289"/>
            <a:chExt cx="937" cy="487"/>
          </a:xfrm>
        </p:grpSpPr>
        <p:sp>
          <p:nvSpPr>
            <p:cNvPr id="69" name="Text Box 31"/>
            <p:cNvSpPr txBox="1">
              <a:spLocks noChangeArrowheads="1"/>
            </p:cNvSpPr>
            <p:nvPr/>
          </p:nvSpPr>
          <p:spPr bwMode="auto">
            <a:xfrm>
              <a:off x="240" y="1543"/>
              <a:ext cx="93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FIN_WAIT_1</a:t>
              </a:r>
            </a:p>
          </p:txBody>
        </p:sp>
        <p:sp>
          <p:nvSpPr>
            <p:cNvPr id="70" name="Line 32"/>
            <p:cNvSpPr>
              <a:spLocks noChangeShapeType="1"/>
            </p:cNvSpPr>
            <p:nvPr/>
          </p:nvSpPr>
          <p:spPr bwMode="auto">
            <a:xfrm>
              <a:off x="630" y="1289"/>
              <a:ext cx="0" cy="27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grpSp>
      <p:grpSp>
        <p:nvGrpSpPr>
          <p:cNvPr id="71" name="Group 70"/>
          <p:cNvGrpSpPr>
            <a:grpSpLocks/>
          </p:cNvGrpSpPr>
          <p:nvPr/>
        </p:nvGrpSpPr>
        <p:grpSpPr bwMode="auto">
          <a:xfrm>
            <a:off x="1689102" y="2173288"/>
            <a:ext cx="4291013" cy="1030286"/>
            <a:chOff x="1064" y="1369"/>
            <a:chExt cx="2703" cy="649"/>
          </a:xfrm>
        </p:grpSpPr>
        <p:sp>
          <p:nvSpPr>
            <p:cNvPr id="72" name="Line 6"/>
            <p:cNvSpPr>
              <a:spLocks noChangeShapeType="1"/>
            </p:cNvSpPr>
            <p:nvPr/>
          </p:nvSpPr>
          <p:spPr bwMode="auto">
            <a:xfrm>
              <a:off x="2195" y="1442"/>
              <a:ext cx="1572" cy="320"/>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2000">
                <a:solidFill>
                  <a:srgbClr val="000000"/>
                </a:solidFill>
                <a:latin typeface="Tahoma" charset="0"/>
                <a:ea typeface="ＭＳ Ｐゴシック" charset="0"/>
              </a:endParaRPr>
            </a:p>
          </p:txBody>
        </p:sp>
        <p:sp>
          <p:nvSpPr>
            <p:cNvPr id="73" name="Rectangle 7"/>
            <p:cNvSpPr>
              <a:spLocks noChangeArrowheads="1"/>
            </p:cNvSpPr>
            <p:nvPr/>
          </p:nvSpPr>
          <p:spPr bwMode="auto">
            <a:xfrm>
              <a:off x="2644" y="1369"/>
              <a:ext cx="590" cy="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1600">
                  <a:solidFill>
                    <a:schemeClr val="tx1"/>
                  </a:solidFill>
                  <a:latin typeface="Tahoma" pitchFamily="34" charset="0"/>
                  <a:ea typeface="MS PGothic" pitchFamily="34" charset="-128"/>
                </a:defRPr>
              </a:lvl1pPr>
              <a:lvl2pPr marL="742950" indent="-285750">
                <a:defRPr sz="1600">
                  <a:solidFill>
                    <a:schemeClr val="tx1"/>
                  </a:solidFill>
                  <a:latin typeface="Tahoma" pitchFamily="34" charset="0"/>
                  <a:ea typeface="MS PGothic" pitchFamily="34" charset="-128"/>
                </a:defRPr>
              </a:lvl2pPr>
              <a:lvl3pPr marL="1143000" indent="-228600">
                <a:defRPr sz="1600">
                  <a:solidFill>
                    <a:schemeClr val="tx1"/>
                  </a:solidFill>
                  <a:latin typeface="Tahoma" pitchFamily="34" charset="0"/>
                  <a:ea typeface="MS PGothic" pitchFamily="34" charset="-128"/>
                </a:defRPr>
              </a:lvl3pPr>
              <a:lvl4pPr marL="1600200" indent="-228600">
                <a:defRPr sz="1600">
                  <a:solidFill>
                    <a:schemeClr val="tx1"/>
                  </a:solidFill>
                  <a:latin typeface="Tahoma" pitchFamily="34" charset="0"/>
                  <a:ea typeface="MS PGothic" pitchFamily="34" charset="-128"/>
                </a:defRPr>
              </a:lvl4pPr>
              <a:lvl5pPr marL="2057400" indent="-22860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defRPr/>
              </a:pPr>
              <a:endParaRPr lang="en-US" altLang="en-US" sz="1800">
                <a:solidFill>
                  <a:srgbClr val="000000"/>
                </a:solidFill>
              </a:endParaRPr>
            </a:p>
          </p:txBody>
        </p:sp>
        <p:sp>
          <p:nvSpPr>
            <p:cNvPr id="74" name="Text Box 8"/>
            <p:cNvSpPr txBox="1">
              <a:spLocks noChangeArrowheads="1"/>
            </p:cNvSpPr>
            <p:nvPr/>
          </p:nvSpPr>
          <p:spPr bwMode="auto">
            <a:xfrm>
              <a:off x="2512" y="1493"/>
              <a:ext cx="833" cy="23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FIN, seq=x</a:t>
              </a:r>
            </a:p>
          </p:txBody>
        </p:sp>
        <p:sp>
          <p:nvSpPr>
            <p:cNvPr id="75" name="Text Box 9"/>
            <p:cNvSpPr txBox="1">
              <a:spLocks noChangeArrowheads="1"/>
            </p:cNvSpPr>
            <p:nvPr/>
          </p:nvSpPr>
          <p:spPr bwMode="auto">
            <a:xfrm>
              <a:off x="1064" y="1541"/>
              <a:ext cx="1058" cy="4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lgn="r">
                <a:lnSpc>
                  <a:spcPct val="90000"/>
                </a:lnSpc>
                <a:defRPr/>
              </a:pPr>
              <a:r>
                <a:rPr lang="en-US">
                  <a:solidFill>
                    <a:srgbClr val="000000"/>
                  </a:solidFill>
                </a:rPr>
                <a:t>không gửi tiếp nhưng vẫn nhận dữ liệu</a:t>
              </a:r>
            </a:p>
          </p:txBody>
        </p:sp>
      </p:grpSp>
      <p:sp>
        <p:nvSpPr>
          <p:cNvPr id="77" name="Text Box 84"/>
          <p:cNvSpPr txBox="1">
            <a:spLocks noChangeArrowheads="1"/>
          </p:cNvSpPr>
          <p:nvPr/>
        </p:nvSpPr>
        <p:spPr bwMode="auto">
          <a:xfrm>
            <a:off x="764079" y="1368426"/>
            <a:ext cx="8948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itchFamily="34" charset="0"/>
                <a:ea typeface="MS PGothic" pitchFamily="34" charset="-128"/>
              </a:defRPr>
            </a:lvl1pPr>
            <a:lvl2pPr marL="742950" indent="-285750">
              <a:defRPr sz="1600">
                <a:solidFill>
                  <a:schemeClr val="tx1"/>
                </a:solidFill>
                <a:latin typeface="Tahoma" pitchFamily="34" charset="0"/>
                <a:ea typeface="MS PGothic" pitchFamily="34" charset="-128"/>
              </a:defRPr>
            </a:lvl2pPr>
            <a:lvl3pPr marL="1143000" indent="-228600">
              <a:defRPr sz="1600">
                <a:solidFill>
                  <a:schemeClr val="tx1"/>
                </a:solidFill>
                <a:latin typeface="Tahoma" pitchFamily="34" charset="0"/>
                <a:ea typeface="MS PGothic" pitchFamily="34" charset="-128"/>
              </a:defRPr>
            </a:lvl3pPr>
            <a:lvl4pPr marL="1600200" indent="-228600">
              <a:defRPr sz="1600">
                <a:solidFill>
                  <a:schemeClr val="tx1"/>
                </a:solidFill>
                <a:latin typeface="Tahoma" pitchFamily="34" charset="0"/>
                <a:ea typeface="MS PGothic" pitchFamily="34" charset="-128"/>
              </a:defRPr>
            </a:lvl4pPr>
            <a:lvl5pPr marL="2057400" indent="-22860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defRPr/>
            </a:pPr>
            <a:r>
              <a:rPr lang="en-US" altLang="en-US" sz="1800" i="1">
                <a:solidFill>
                  <a:srgbClr val="000000"/>
                </a:solidFill>
              </a:rPr>
              <a:t>A state</a:t>
            </a:r>
          </a:p>
          <a:p>
            <a:pPr algn="r">
              <a:defRPr/>
            </a:pPr>
            <a:endParaRPr lang="en-US" altLang="en-US" sz="1800" i="1">
              <a:solidFill>
                <a:srgbClr val="000000"/>
              </a:solidFill>
            </a:endParaRPr>
          </a:p>
        </p:txBody>
      </p:sp>
      <p:sp>
        <p:nvSpPr>
          <p:cNvPr id="78" name="Text Box 85"/>
          <p:cNvSpPr txBox="1">
            <a:spLocks noChangeArrowheads="1"/>
          </p:cNvSpPr>
          <p:nvPr/>
        </p:nvSpPr>
        <p:spPr bwMode="auto">
          <a:xfrm>
            <a:off x="7698293" y="1385889"/>
            <a:ext cx="8932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itchFamily="34" charset="0"/>
                <a:ea typeface="MS PGothic" pitchFamily="34" charset="-128"/>
              </a:defRPr>
            </a:lvl1pPr>
            <a:lvl2pPr marL="742950" indent="-285750">
              <a:defRPr sz="1600">
                <a:solidFill>
                  <a:schemeClr val="tx1"/>
                </a:solidFill>
                <a:latin typeface="Tahoma" pitchFamily="34" charset="0"/>
                <a:ea typeface="MS PGothic" pitchFamily="34" charset="-128"/>
              </a:defRPr>
            </a:lvl2pPr>
            <a:lvl3pPr marL="1143000" indent="-228600">
              <a:defRPr sz="1600">
                <a:solidFill>
                  <a:schemeClr val="tx1"/>
                </a:solidFill>
                <a:latin typeface="Tahoma" pitchFamily="34" charset="0"/>
                <a:ea typeface="MS PGothic" pitchFamily="34" charset="-128"/>
              </a:defRPr>
            </a:lvl3pPr>
            <a:lvl4pPr marL="1600200" indent="-228600">
              <a:defRPr sz="1600">
                <a:solidFill>
                  <a:schemeClr val="tx1"/>
                </a:solidFill>
                <a:latin typeface="Tahoma" pitchFamily="34" charset="0"/>
                <a:ea typeface="MS PGothic" pitchFamily="34" charset="-128"/>
              </a:defRPr>
            </a:lvl4pPr>
            <a:lvl5pPr marL="2057400" indent="-228600">
              <a:defRPr sz="1600">
                <a:solidFill>
                  <a:schemeClr val="tx1"/>
                </a:solidFill>
                <a:latin typeface="Tahoma" pitchFamily="34" charset="0"/>
                <a:ea typeface="MS PGothic" pitchFamily="34" charset="-128"/>
              </a:defRPr>
            </a:lvl5pPr>
            <a:lvl6pPr marL="2514600" indent="-228600" algn="ctr" eaLnBrk="0" fontAlgn="base" hangingPunct="0">
              <a:spcBef>
                <a:spcPct val="0"/>
              </a:spcBef>
              <a:spcAft>
                <a:spcPct val="0"/>
              </a:spcAft>
              <a:defRPr sz="1600">
                <a:solidFill>
                  <a:schemeClr val="tx1"/>
                </a:solidFill>
                <a:latin typeface="Tahoma" pitchFamily="34" charset="0"/>
                <a:ea typeface="MS PGothic" pitchFamily="34" charset="-128"/>
              </a:defRPr>
            </a:lvl6pPr>
            <a:lvl7pPr marL="2971800" indent="-228600" algn="ctr" eaLnBrk="0" fontAlgn="base" hangingPunct="0">
              <a:spcBef>
                <a:spcPct val="0"/>
              </a:spcBef>
              <a:spcAft>
                <a:spcPct val="0"/>
              </a:spcAft>
              <a:defRPr sz="1600">
                <a:solidFill>
                  <a:schemeClr val="tx1"/>
                </a:solidFill>
                <a:latin typeface="Tahoma" pitchFamily="34" charset="0"/>
                <a:ea typeface="MS PGothic" pitchFamily="34" charset="-128"/>
              </a:defRPr>
            </a:lvl7pPr>
            <a:lvl8pPr marL="3429000" indent="-228600" algn="ctr" eaLnBrk="0" fontAlgn="base" hangingPunct="0">
              <a:spcBef>
                <a:spcPct val="0"/>
              </a:spcBef>
              <a:spcAft>
                <a:spcPct val="0"/>
              </a:spcAft>
              <a:defRPr sz="1600">
                <a:solidFill>
                  <a:schemeClr val="tx1"/>
                </a:solidFill>
                <a:latin typeface="Tahoma" pitchFamily="34" charset="0"/>
                <a:ea typeface="MS PGothic" pitchFamily="34" charset="-128"/>
              </a:defRPr>
            </a:lvl8pPr>
            <a:lvl9pPr marL="3886200" indent="-228600" algn="ctr" eaLnBrk="0" fontAlgn="base" hangingPunct="0">
              <a:spcBef>
                <a:spcPct val="0"/>
              </a:spcBef>
              <a:spcAft>
                <a:spcPct val="0"/>
              </a:spcAft>
              <a:defRPr sz="1600">
                <a:solidFill>
                  <a:schemeClr val="tx1"/>
                </a:solidFill>
                <a:latin typeface="Tahoma" pitchFamily="34" charset="0"/>
                <a:ea typeface="MS PGothic" pitchFamily="34" charset="-128"/>
              </a:defRPr>
            </a:lvl9pPr>
          </a:lstStyle>
          <a:p>
            <a:pPr algn="r">
              <a:defRPr/>
            </a:pPr>
            <a:r>
              <a:rPr lang="en-US" altLang="en-US" sz="1800" i="1">
                <a:solidFill>
                  <a:srgbClr val="000000"/>
                </a:solidFill>
              </a:rPr>
              <a:t>B state</a:t>
            </a:r>
          </a:p>
          <a:p>
            <a:pPr algn="r">
              <a:defRPr/>
            </a:pPr>
            <a:endParaRPr lang="en-US" altLang="en-US" sz="1800" i="1">
              <a:solidFill>
                <a:srgbClr val="000000"/>
              </a:solidFill>
            </a:endParaRPr>
          </a:p>
        </p:txBody>
      </p:sp>
      <p:sp>
        <p:nvSpPr>
          <p:cNvPr id="79" name="Text Box 86"/>
          <p:cNvSpPr txBox="1">
            <a:spLocks noChangeArrowheads="1"/>
          </p:cNvSpPr>
          <p:nvPr/>
        </p:nvSpPr>
        <p:spPr bwMode="auto">
          <a:xfrm>
            <a:off x="7769226" y="1768475"/>
            <a:ext cx="838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ESTAB</a:t>
            </a:r>
          </a:p>
        </p:txBody>
      </p:sp>
      <p:sp>
        <p:nvSpPr>
          <p:cNvPr id="80" name="Text Box 87"/>
          <p:cNvSpPr txBox="1">
            <a:spLocks noChangeArrowheads="1"/>
          </p:cNvSpPr>
          <p:nvPr/>
        </p:nvSpPr>
        <p:spPr bwMode="auto">
          <a:xfrm>
            <a:off x="533402" y="1751013"/>
            <a:ext cx="8385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a:defRPr/>
            </a:pPr>
            <a:r>
              <a:rPr lang="en-US" sz="1800">
                <a:solidFill>
                  <a:srgbClr val="000000"/>
                </a:solidFill>
              </a:rPr>
              <a:t>ESTAB</a:t>
            </a:r>
          </a:p>
        </p:txBody>
      </p:sp>
      <p:pic>
        <p:nvPicPr>
          <p:cNvPr id="117" name="Picture 20"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464579"/>
            <a:ext cx="838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pic>
        <p:nvPicPr>
          <p:cNvPr id="118" name="Picture 20" descr="P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12" y="1520900"/>
            <a:ext cx="838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
        <p:nvSpPr>
          <p:cNvPr id="120" name="Text Box 9"/>
          <p:cNvSpPr txBox="1">
            <a:spLocks noChangeArrowheads="1"/>
          </p:cNvSpPr>
          <p:nvPr/>
        </p:nvSpPr>
        <p:spPr bwMode="auto">
          <a:xfrm>
            <a:off x="3344863" y="985982"/>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fontAlgn="base" hangingPunct="1">
              <a:spcBef>
                <a:spcPct val="0"/>
              </a:spcBef>
              <a:spcAft>
                <a:spcPct val="0"/>
              </a:spcAft>
              <a:buClrTx/>
              <a:buSzTx/>
              <a:buFontTx/>
              <a:buNone/>
            </a:pPr>
            <a:r>
              <a:rPr kumimoji="1" lang="en-US" altLang="ja-JP" sz="1800">
                <a:solidFill>
                  <a:srgbClr val="000000"/>
                </a:solidFill>
                <a:ea typeface="MS PGothic" pitchFamily="34" charset="-128"/>
              </a:rPr>
              <a:t>A</a:t>
            </a:r>
          </a:p>
        </p:txBody>
      </p:sp>
      <p:sp>
        <p:nvSpPr>
          <p:cNvPr id="121" name="Text Box 9"/>
          <p:cNvSpPr txBox="1">
            <a:spLocks noChangeArrowheads="1"/>
          </p:cNvSpPr>
          <p:nvPr/>
        </p:nvSpPr>
        <p:spPr bwMode="auto">
          <a:xfrm>
            <a:off x="6008688" y="985982"/>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fontAlgn="base" hangingPunct="1">
              <a:spcBef>
                <a:spcPct val="0"/>
              </a:spcBef>
              <a:spcAft>
                <a:spcPct val="0"/>
              </a:spcAft>
              <a:buClrTx/>
              <a:buSzTx/>
              <a:buFontTx/>
              <a:buNone/>
            </a:pPr>
            <a:r>
              <a:rPr kumimoji="1" lang="en-US" altLang="ja-JP" sz="1800">
                <a:solidFill>
                  <a:srgbClr val="000000"/>
                </a:solidFill>
                <a:ea typeface="MS PGothic" pitchFamily="34" charset="-128"/>
              </a:rPr>
              <a:t>B</a:t>
            </a:r>
          </a:p>
        </p:txBody>
      </p:sp>
      <p:sp>
        <p:nvSpPr>
          <p:cNvPr id="3" name="TextBox 2">
            <a:extLst>
              <a:ext uri="{FF2B5EF4-FFF2-40B4-BE49-F238E27FC236}">
                <a16:creationId xmlns:a16="http://schemas.microsoft.com/office/drawing/2014/main" id="{9A15A340-7DF0-242E-F86A-097D5042C668}"/>
              </a:ext>
            </a:extLst>
          </p:cNvPr>
          <p:cNvSpPr txBox="1"/>
          <p:nvPr/>
        </p:nvSpPr>
        <p:spPr>
          <a:xfrm>
            <a:off x="5062158" y="6160633"/>
            <a:ext cx="3790121" cy="523220"/>
          </a:xfrm>
          <a:prstGeom prst="rect">
            <a:avLst/>
          </a:prstGeom>
          <a:noFill/>
        </p:spPr>
        <p:txBody>
          <a:bodyPr wrap="square" rtlCol="0">
            <a:spAutoFit/>
          </a:bodyPr>
          <a:lstStyle/>
          <a:p>
            <a:r>
              <a:rPr lang="en-US" altLang="en-US" sz="1400" i="1">
                <a:solidFill>
                  <a:schemeClr val="tx1">
                    <a:lumMod val="75000"/>
                    <a:lumOff val="25000"/>
                  </a:schemeClr>
                </a:solidFill>
              </a:rPr>
              <a:t>Hình ảnh từ: “Computer Networking: A Top Down Approach”, Jim Kurose</a:t>
            </a:r>
            <a:endParaRPr lang="vi-VN" sz="1400">
              <a:solidFill>
                <a:schemeClr val="tx1">
                  <a:lumMod val="75000"/>
                  <a:lumOff val="25000"/>
                </a:schemeClr>
              </a:solidFill>
            </a:endParaRPr>
          </a:p>
        </p:txBody>
      </p:sp>
    </p:spTree>
    <p:extLst>
      <p:ext uri="{BB962C8B-B14F-4D97-AF65-F5344CB8AC3E}">
        <p14:creationId xmlns:p14="http://schemas.microsoft.com/office/powerpoint/2010/main" val="55816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ipe(left)">
                                      <p:cBhvr>
                                        <p:cTn id="7" dur="500"/>
                                        <p:tgtEl>
                                          <p:spTgt spid="71"/>
                                        </p:tgtEl>
                                      </p:cBhvr>
                                    </p:animEffect>
                                  </p:childTnLst>
                                </p:cTn>
                              </p:par>
                              <p:par>
                                <p:cTn id="8" presetID="22" presetClass="entr" presetSubtype="1" fill="hold"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up)">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par>
                                <p:cTn id="16" presetID="22" presetClass="entr" presetSubtype="1"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par>
                                <p:cTn id="19" presetID="22" presetClass="entr" presetSubtype="1"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wipe(right)">
                                      <p:cBhvr>
                                        <p:cTn id="26" dur="500"/>
                                        <p:tgtEl>
                                          <p:spTgt spid="36"/>
                                        </p:tgtEl>
                                      </p:cBhvr>
                                    </p:animEffect>
                                  </p:childTnLst>
                                </p:cTn>
                              </p:par>
                              <p:par>
                                <p:cTn id="27" presetID="22" presetClass="entr" presetSubtype="1"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up)">
                                      <p:cBhvr>
                                        <p:cTn id="29" dur="500"/>
                                        <p:tgtEl>
                                          <p:spTgt spid="58"/>
                                        </p:tgtEl>
                                      </p:cBhvr>
                                    </p:animEffect>
                                  </p:childTnLst>
                                </p:cTn>
                              </p:par>
                              <p:par>
                                <p:cTn id="30" presetID="22" presetClass="entr" presetSubtype="1"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wipe(up)">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par>
                                <p:cTn id="38" presetID="22" presetClass="entr" presetSubtype="1" fill="hold" nodeType="withEffect">
                                  <p:stCondLst>
                                    <p:cond delay="0"/>
                                  </p:stCondLst>
                                  <p:childTnLst>
                                    <p:set>
                                      <p:cBhvr>
                                        <p:cTn id="39" dur="1" fill="hold">
                                          <p:stCondLst>
                                            <p:cond delay="0"/>
                                          </p:stCondLst>
                                        </p:cTn>
                                        <p:tgtEl>
                                          <p:spTgt spid="61"/>
                                        </p:tgtEl>
                                        <p:attrNameLst>
                                          <p:attrName>style.visibility</p:attrName>
                                        </p:attrNameLst>
                                      </p:cBhvr>
                                      <p:to>
                                        <p:strVal val="visible"/>
                                      </p:to>
                                    </p:set>
                                    <p:animEffect transition="in" filter="wipe(up)">
                                      <p:cBhvr>
                                        <p:cTn id="40" dur="500"/>
                                        <p:tgtEl>
                                          <p:spTgt spid="61"/>
                                        </p:tgtEl>
                                      </p:cBhvr>
                                    </p:animEffect>
                                  </p:childTnLst>
                                </p:cTn>
                              </p:par>
                              <p:par>
                                <p:cTn id="41" presetID="22" presetClass="entr" presetSubtype="1" fill="hold"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up)">
                                      <p:cBhvr>
                                        <p:cTn id="4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5F64-46F3-48F3-A6EE-A6830B1ACC8C}"/>
              </a:ext>
            </a:extLst>
          </p:cNvPr>
          <p:cNvSpPr>
            <a:spLocks noGrp="1"/>
          </p:cNvSpPr>
          <p:nvPr>
            <p:ph type="title"/>
          </p:nvPr>
        </p:nvSpPr>
        <p:spPr/>
        <p:txBody>
          <a:bodyPr>
            <a:normAutofit/>
          </a:bodyPr>
          <a:lstStyle/>
          <a:p>
            <a:pPr>
              <a:defRPr/>
            </a:pPr>
            <a:r>
              <a:rPr lang="en-GB"/>
              <a:t>Giao thức DNS</a:t>
            </a:r>
          </a:p>
        </p:txBody>
      </p:sp>
      <p:sp>
        <p:nvSpPr>
          <p:cNvPr id="43011" name="Content Placeholder 2">
            <a:extLst>
              <a:ext uri="{FF2B5EF4-FFF2-40B4-BE49-F238E27FC236}">
                <a16:creationId xmlns:a16="http://schemas.microsoft.com/office/drawing/2014/main" id="{257E69E4-B51E-499B-80C7-4A0FD221C926}"/>
              </a:ext>
            </a:extLst>
          </p:cNvPr>
          <p:cNvSpPr>
            <a:spLocks noGrp="1"/>
          </p:cNvSpPr>
          <p:nvPr>
            <p:ph idx="1"/>
          </p:nvPr>
        </p:nvSpPr>
        <p:spPr>
          <a:xfrm>
            <a:off x="457200" y="944545"/>
            <a:ext cx="8229600" cy="5532455"/>
          </a:xfrm>
        </p:spPr>
        <p:txBody>
          <a:bodyPr/>
          <a:lstStyle/>
          <a:p>
            <a:r>
              <a:rPr lang="en-GB" altLang="en-US"/>
              <a:t>Điều khiển dịch vụ tên miền</a:t>
            </a:r>
          </a:p>
          <a:p>
            <a:pPr lvl="1"/>
            <a:r>
              <a:rPr lang="en-GB" altLang="en-US"/>
              <a:t>Giao thức giao vận: UDP/TCP</a:t>
            </a:r>
          </a:p>
          <a:p>
            <a:pPr lvl="1"/>
            <a:r>
              <a:rPr lang="en-GB" altLang="en-US"/>
              <a:t>Số hiệu cổng dịch vụ: 53</a:t>
            </a:r>
          </a:p>
          <a:p>
            <a:pPr lvl="1"/>
            <a:r>
              <a:rPr lang="en-GB" altLang="en-US"/>
              <a:t>DNS over HTTPS: 443</a:t>
            </a:r>
          </a:p>
          <a:p>
            <a:r>
              <a:rPr lang="en-GB" altLang="en-US"/>
              <a:t>DNS over UDP: Máy trạm yêu cầu dịch vụ có thể gửi ngay thông điệp truy vấn tên miền</a:t>
            </a:r>
          </a:p>
          <a:p>
            <a:pPr lvl="1"/>
            <a:r>
              <a:rPr lang="en-GB" altLang="en-US"/>
              <a:t>Không cần máy chủ DNS cho phép</a:t>
            </a:r>
          </a:p>
          <a:p>
            <a:pPr lvl="1"/>
            <a:r>
              <a:rPr lang="en-GB" altLang="en-US"/>
              <a:t>Không cần kiểm tra trạng thái của máy chủ</a:t>
            </a:r>
          </a:p>
          <a:p>
            <a:r>
              <a:rPr lang="en-GB" altLang="en-US"/>
              <a:t>DNS over UDP/TCP: Máy trạm không kiểm tra tính tin cậy của câu trả lời từ máy chủ</a:t>
            </a:r>
          </a:p>
          <a:p>
            <a:r>
              <a:rPr lang="en-GB" altLang="en-US"/>
              <a:t>Câu trả lời từ máy chủ có thể được sử dụng lại cho những lượt khác</a:t>
            </a:r>
          </a:p>
        </p:txBody>
      </p:sp>
      <p:sp>
        <p:nvSpPr>
          <p:cNvPr id="4" name="Slide Number Placeholder 3">
            <a:extLst>
              <a:ext uri="{FF2B5EF4-FFF2-40B4-BE49-F238E27FC236}">
                <a16:creationId xmlns:a16="http://schemas.microsoft.com/office/drawing/2014/main" id="{F9E22F56-D9E9-4F5C-86EC-6B8DFA32DDD3}"/>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13C6DB-01DC-4BEA-91C9-AD2DABB63899}" type="slidenum">
              <a:rPr lang="en-US" altLang="vi-VN">
                <a:solidFill>
                  <a:srgbClr val="000000"/>
                </a:solidFill>
              </a:rPr>
              <a:pPr eaLnBrk="1" hangingPunct="1"/>
              <a:t>29</a:t>
            </a:fld>
            <a:endParaRPr lang="en-US" altLang="vi-V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1FF8F-91F9-7440-0291-2B0711364B3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1B48DC7-6C9B-A946-5B99-636E610E8998}"/>
              </a:ext>
            </a:extLst>
          </p:cNvPr>
          <p:cNvSpPr>
            <a:spLocks noGrp="1"/>
          </p:cNvSpPr>
          <p:nvPr>
            <p:ph type="ctrTitle"/>
          </p:nvPr>
        </p:nvSpPr>
        <p:spPr>
          <a:xfrm>
            <a:off x="685800" y="2194561"/>
            <a:ext cx="7772400" cy="822960"/>
          </a:xfrm>
        </p:spPr>
        <p:txBody>
          <a:bodyPr>
            <a:normAutofit/>
          </a:bodyPr>
          <a:lstStyle/>
          <a:p>
            <a:pPr algn="l"/>
            <a:r>
              <a:rPr lang="en-GB" sz="3600"/>
              <a:t>1. Tổng quan về mạng máy tính</a:t>
            </a:r>
          </a:p>
        </p:txBody>
      </p:sp>
      <p:sp>
        <p:nvSpPr>
          <p:cNvPr id="5" name="Subtitle 4">
            <a:extLst>
              <a:ext uri="{FF2B5EF4-FFF2-40B4-BE49-F238E27FC236}">
                <a16:creationId xmlns:a16="http://schemas.microsoft.com/office/drawing/2014/main" id="{5ACFCA72-812B-D937-0B29-CCD5E2E124F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591904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457200" y="53146"/>
            <a:ext cx="7543800" cy="594534"/>
          </a:xfrm>
        </p:spPr>
        <p:txBody>
          <a:bodyPr>
            <a:normAutofit/>
          </a:bodyPr>
          <a:lstStyle/>
          <a:p>
            <a:pPr eaLnBrk="1" hangingPunct="1"/>
            <a:r>
              <a:rPr lang="en-US" altLang="ja-JP">
                <a:ea typeface="MS PGothic" pitchFamily="34" charset="-128"/>
              </a:rPr>
              <a:t>Phân giải tên miền và ví dụ</a:t>
            </a:r>
          </a:p>
        </p:txBody>
      </p:sp>
      <p:sp>
        <p:nvSpPr>
          <p:cNvPr id="3" name="Slide Number Placeholder 2"/>
          <p:cNvSpPr>
            <a:spLocks noGrp="1"/>
          </p:cNvSpPr>
          <p:nvPr>
            <p:ph type="sldNum" sz="quarter" idx="12"/>
          </p:nvPr>
        </p:nvSpPr>
        <p:spPr/>
        <p:txBody>
          <a:bodyPr/>
          <a:lstStyle/>
          <a:p>
            <a:pPr>
              <a:defRPr/>
            </a:pPr>
            <a:fld id="{F98A0C3D-05D5-409E-8A89-90D73571AB1A}" type="slidenum">
              <a:rPr lang="en-US" altLang="en-US" smtClean="0"/>
              <a:pPr>
                <a:defRPr/>
              </a:pPr>
              <a:t>30</a:t>
            </a:fld>
            <a:endParaRPr lang="en-US" altLang="en-US"/>
          </a:p>
        </p:txBody>
      </p:sp>
      <p:grpSp>
        <p:nvGrpSpPr>
          <p:cNvPr id="7" name="Group 25"/>
          <p:cNvGrpSpPr>
            <a:grpSpLocks/>
          </p:cNvGrpSpPr>
          <p:nvPr/>
        </p:nvGrpSpPr>
        <p:grpSpPr bwMode="auto">
          <a:xfrm>
            <a:off x="76200" y="2399750"/>
            <a:ext cx="2324101" cy="1539875"/>
            <a:chOff x="48" y="1712"/>
            <a:chExt cx="1464" cy="970"/>
          </a:xfrm>
        </p:grpSpPr>
        <p:sp>
          <p:nvSpPr>
            <p:cNvPr id="17418" name="AutoShape 15"/>
            <p:cNvSpPr>
              <a:spLocks noChangeArrowheads="1"/>
            </p:cNvSpPr>
            <p:nvPr/>
          </p:nvSpPr>
          <p:spPr bwMode="auto">
            <a:xfrm>
              <a:off x="869" y="1712"/>
              <a:ext cx="192" cy="394"/>
            </a:xfrm>
            <a:prstGeom prst="downArrow">
              <a:avLst>
                <a:gd name="adj1" fmla="val 49676"/>
                <a:gd name="adj2" fmla="val 71357"/>
              </a:avLst>
            </a:prstGeom>
            <a:solidFill>
              <a:srgbClr val="000080"/>
            </a:solidFill>
            <a:ln w="25400">
              <a:solidFill>
                <a:srgbClr val="000080"/>
              </a:solidFill>
              <a:miter lim="800000"/>
              <a:headEnd/>
              <a:tailEnd/>
            </a:ln>
          </p:spPr>
          <p:txBody>
            <a:bodyPr vert="eaVert" wrap="none" anchor="ct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endParaRPr lang="en-US" altLang="en-US" sz="2000">
                <a:latin typeface="Arial" panose="020B0604020202020204" pitchFamily="34" charset="0"/>
                <a:cs typeface="Arial" panose="020B0604020202020204" pitchFamily="34" charset="0"/>
              </a:endParaRPr>
            </a:p>
          </p:txBody>
        </p:sp>
        <p:sp>
          <p:nvSpPr>
            <p:cNvPr id="17419" name="Rectangle 19"/>
            <p:cNvSpPr>
              <a:spLocks noChangeArrowheads="1"/>
            </p:cNvSpPr>
            <p:nvPr/>
          </p:nvSpPr>
          <p:spPr bwMode="auto">
            <a:xfrm>
              <a:off x="48" y="2159"/>
              <a:ext cx="146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algn="ctr" eaLnBrk="1" hangingPunct="1">
                <a:spcBef>
                  <a:spcPct val="0"/>
                </a:spcBef>
                <a:buClrTx/>
                <a:buSzTx/>
                <a:buFontTx/>
                <a:buNone/>
              </a:pPr>
              <a:r>
                <a:rPr kumimoji="1" lang="en-US" altLang="ja-JP" sz="2400">
                  <a:latin typeface="Arial" panose="020B0604020202020204" pitchFamily="34" charset="0"/>
                  <a:ea typeface="MS PGothic" pitchFamily="34" charset="-128"/>
                  <a:cs typeface="Arial" panose="020B0604020202020204" pitchFamily="34" charset="0"/>
                </a:rPr>
                <a:t>Cần có chuyển </a:t>
              </a:r>
            </a:p>
            <a:p>
              <a:pPr algn="ctr" eaLnBrk="1" hangingPunct="1">
                <a:spcBef>
                  <a:spcPct val="0"/>
                </a:spcBef>
                <a:buClrTx/>
                <a:buSzTx/>
                <a:buFontTx/>
                <a:buNone/>
              </a:pPr>
              <a:r>
                <a:rPr kumimoji="1" lang="en-US" altLang="ja-JP" sz="2400">
                  <a:latin typeface="Arial" panose="020B0604020202020204" pitchFamily="34" charset="0"/>
                  <a:ea typeface="MS PGothic" pitchFamily="34" charset="-128"/>
                  <a:cs typeface="Arial" panose="020B0604020202020204" pitchFamily="34" charset="0"/>
                </a:rPr>
                <a:t>đổi địa chỉ </a:t>
              </a:r>
              <a:endParaRPr kumimoji="1" lang="en-US" altLang="en-US" sz="2400">
                <a:latin typeface="Arial" panose="020B0604020202020204" pitchFamily="34" charset="0"/>
                <a:cs typeface="Arial" panose="020B0604020202020204" pitchFamily="34" charset="0"/>
              </a:endParaRPr>
            </a:p>
          </p:txBody>
        </p:sp>
      </p:grpSp>
      <p:sp>
        <p:nvSpPr>
          <p:cNvPr id="17416" name="Rectangle 20"/>
          <p:cNvSpPr>
            <a:spLocks noChangeArrowheads="1"/>
          </p:cNvSpPr>
          <p:nvPr/>
        </p:nvSpPr>
        <p:spPr bwMode="auto">
          <a:xfrm>
            <a:off x="76200" y="1282150"/>
            <a:ext cx="39068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eaLnBrk="1" hangingPunct="1">
              <a:spcBef>
                <a:spcPct val="0"/>
              </a:spcBef>
              <a:buClrTx/>
              <a:buSzTx/>
              <a:buFontTx/>
              <a:buChar char="•"/>
            </a:pPr>
            <a:r>
              <a:rPr kumimoji="1" lang="en-US" altLang="ja-JP" sz="2400">
                <a:latin typeface="Arial" panose="020B0604020202020204" pitchFamily="34" charset="0"/>
                <a:ea typeface="MS PGothic" pitchFamily="34" charset="-128"/>
                <a:cs typeface="Arial" panose="020B0604020202020204" pitchFamily="34" charset="0"/>
              </a:rPr>
              <a:t>Máy tính dùng địa chỉ IP</a:t>
            </a:r>
          </a:p>
          <a:p>
            <a:pPr eaLnBrk="1" hangingPunct="1">
              <a:spcBef>
                <a:spcPct val="0"/>
              </a:spcBef>
              <a:buClrTx/>
              <a:buSzTx/>
              <a:buFontTx/>
              <a:buChar char="•"/>
            </a:pPr>
            <a:r>
              <a:rPr kumimoji="1" lang="en-US" altLang="ja-JP" sz="2400">
                <a:latin typeface="Arial" panose="020B0604020202020204" pitchFamily="34" charset="0"/>
                <a:ea typeface="MS PGothic" pitchFamily="34" charset="-128"/>
                <a:cs typeface="Arial" panose="020B0604020202020204" pitchFamily="34" charset="0"/>
              </a:rPr>
              <a:t>NSD dùng tên miền</a:t>
            </a:r>
          </a:p>
        </p:txBody>
      </p:sp>
      <p:grpSp>
        <p:nvGrpSpPr>
          <p:cNvPr id="44" name="Group 22">
            <a:extLst>
              <a:ext uri="{FF2B5EF4-FFF2-40B4-BE49-F238E27FC236}">
                <a16:creationId xmlns:a16="http://schemas.microsoft.com/office/drawing/2014/main" id="{016F00DC-C8B3-4E8E-86DA-5C876BA1DF52}"/>
              </a:ext>
            </a:extLst>
          </p:cNvPr>
          <p:cNvGrpSpPr>
            <a:grpSpLocks/>
          </p:cNvGrpSpPr>
          <p:nvPr/>
        </p:nvGrpSpPr>
        <p:grpSpPr bwMode="auto">
          <a:xfrm>
            <a:off x="3733800" y="1151696"/>
            <a:ext cx="4773613" cy="1454150"/>
            <a:chOff x="2352" y="1026"/>
            <a:chExt cx="3007" cy="916"/>
          </a:xfrm>
        </p:grpSpPr>
        <p:grpSp>
          <p:nvGrpSpPr>
            <p:cNvPr id="45" name="Group 3">
              <a:extLst>
                <a:ext uri="{FF2B5EF4-FFF2-40B4-BE49-F238E27FC236}">
                  <a16:creationId xmlns:a16="http://schemas.microsoft.com/office/drawing/2014/main" id="{6EFB04DB-5D8D-4E8D-8D6B-B38AB6B46E5E}"/>
                </a:ext>
              </a:extLst>
            </p:cNvPr>
            <p:cNvGrpSpPr>
              <a:grpSpLocks/>
            </p:cNvGrpSpPr>
            <p:nvPr/>
          </p:nvGrpSpPr>
          <p:grpSpPr bwMode="auto">
            <a:xfrm>
              <a:off x="2352" y="1026"/>
              <a:ext cx="1056" cy="916"/>
              <a:chOff x="384" y="1123"/>
              <a:chExt cx="1056" cy="916"/>
            </a:xfrm>
          </p:grpSpPr>
          <p:pic>
            <p:nvPicPr>
              <p:cNvPr id="47" name="Picture 4">
                <a:extLst>
                  <a:ext uri="{FF2B5EF4-FFF2-40B4-BE49-F238E27FC236}">
                    <a16:creationId xmlns:a16="http://schemas.microsoft.com/office/drawing/2014/main" id="{BC799C4A-F12A-4A91-8D72-DB6ED6B808A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4" y="1123"/>
                <a:ext cx="1056" cy="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 Box 5">
                <a:extLst>
                  <a:ext uri="{FF2B5EF4-FFF2-40B4-BE49-F238E27FC236}">
                    <a16:creationId xmlns:a16="http://schemas.microsoft.com/office/drawing/2014/main" id="{4E16C022-A80C-4BEC-8C18-3634D06A1B7B}"/>
                  </a:ext>
                </a:extLst>
              </p:cNvPr>
              <p:cNvSpPr txBox="1">
                <a:spLocks noChangeArrowheads="1"/>
              </p:cNvSpPr>
              <p:nvPr/>
            </p:nvSpPr>
            <p:spPr bwMode="auto">
              <a:xfrm>
                <a:off x="797" y="1845"/>
                <a:ext cx="387" cy="194"/>
              </a:xfrm>
              <a:prstGeom prst="rect">
                <a:avLst/>
              </a:prstGeom>
              <a:solidFill>
                <a:srgbClr val="FFFFFF"/>
              </a:solidFill>
              <a:ln w="15875">
                <a:noFill/>
                <a:miter lim="800000"/>
                <a:headEnd/>
                <a:tailEnd/>
              </a:ln>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marL="0" marR="0" lvl="0" indent="0" algn="r" defTabSz="914400" eaLnBrk="1" fontAlgn="base" latinLnBrk="0" hangingPunct="1">
                  <a:lnSpc>
                    <a:spcPct val="100000"/>
                  </a:lnSpc>
                  <a:spcBef>
                    <a:spcPct val="0"/>
                  </a:spcBef>
                  <a:spcAft>
                    <a:spcPct val="0"/>
                  </a:spcAft>
                  <a:buClrTx/>
                  <a:buSzTx/>
                  <a:buFontTx/>
                  <a:buNone/>
                  <a:tabLst/>
                  <a:defRPr/>
                </a:pPr>
                <a:r>
                  <a:rPr kumimoji="1" lang="en-US" altLang="ja-JP" sz="1400" b="1" i="0" u="none" strike="noStrike" kern="0" cap="none" spc="0" normalizeH="0" baseline="0" noProof="0">
                    <a:ln>
                      <a:noFill/>
                    </a:ln>
                    <a:solidFill>
                      <a:srgbClr val="000000"/>
                    </a:solidFill>
                    <a:effectLst/>
                    <a:uLnTx/>
                    <a:uFillTx/>
                    <a:latin typeface="Verdana" pitchFamily="34" charset="0"/>
                    <a:ea typeface="MS PGothic" pitchFamily="34" charset="-128"/>
                  </a:rPr>
                  <a:t>NSD</a:t>
                </a:r>
              </a:p>
            </p:txBody>
          </p:sp>
        </p:grpSp>
        <p:sp>
          <p:nvSpPr>
            <p:cNvPr id="46" name="Text Box 10">
              <a:extLst>
                <a:ext uri="{FF2B5EF4-FFF2-40B4-BE49-F238E27FC236}">
                  <a16:creationId xmlns:a16="http://schemas.microsoft.com/office/drawing/2014/main" id="{25CB3501-9363-4E80-A2DF-16F7FE3A7DB6}"/>
                </a:ext>
              </a:extLst>
            </p:cNvPr>
            <p:cNvSpPr txBox="1">
              <a:spLocks noChangeArrowheads="1"/>
            </p:cNvSpPr>
            <p:nvPr/>
          </p:nvSpPr>
          <p:spPr bwMode="auto">
            <a:xfrm>
              <a:off x="3506" y="1254"/>
              <a:ext cx="1853"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1" i="0" u="none" strike="noStrike" kern="0" cap="none" spc="0" normalizeH="0" baseline="0" noProof="0">
                  <a:ln>
                    <a:noFill/>
                  </a:ln>
                  <a:solidFill>
                    <a:srgbClr val="000000"/>
                  </a:solidFill>
                  <a:effectLst/>
                  <a:uLnTx/>
                  <a:uFillTx/>
                  <a:latin typeface="Verdana" pitchFamily="34" charset="0"/>
                  <a:ea typeface="MS PGothic" pitchFamily="34" charset="-128"/>
                </a:rPr>
                <a:t>Tôi muốn vào địa chỉ </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1" i="0" u="none" strike="noStrike" kern="0" cap="none" spc="0" normalizeH="0" baseline="0" noProof="0">
                  <a:ln>
                    <a:noFill/>
                  </a:ln>
                  <a:solidFill>
                    <a:srgbClr val="000000"/>
                  </a:solidFill>
                  <a:effectLst/>
                  <a:uLnTx/>
                  <a:uFillTx/>
                  <a:latin typeface="Arial" charset="0"/>
                  <a:ea typeface="MS PGothic" pitchFamily="34" charset="-128"/>
                </a:rPr>
                <a:t>soict.hust.edu.vn</a:t>
              </a:r>
              <a:endParaRPr kumimoji="1" lang="en-US" altLang="ja-JP" sz="1800" b="1" i="0" u="none" strike="noStrike" kern="0" cap="none" spc="0" normalizeH="0" baseline="0" noProof="0">
                <a:ln>
                  <a:noFill/>
                </a:ln>
                <a:solidFill>
                  <a:srgbClr val="000000"/>
                </a:solidFill>
                <a:effectLst/>
                <a:uLnTx/>
                <a:uFillTx/>
                <a:latin typeface="Verdana" pitchFamily="34" charset="0"/>
                <a:ea typeface="MS PGothic" pitchFamily="34" charset="-128"/>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ja-JP" sz="1800" b="1" i="0" u="none" strike="noStrike" kern="0" cap="none" spc="0" normalizeH="0" baseline="0" noProof="0">
                <a:ln>
                  <a:noFill/>
                </a:ln>
                <a:solidFill>
                  <a:srgbClr val="000000"/>
                </a:solidFill>
                <a:effectLst/>
                <a:uLnTx/>
                <a:uFillTx/>
                <a:latin typeface="Verdana" pitchFamily="34" charset="0"/>
                <a:ea typeface="MS PGothic" pitchFamily="34" charset="-128"/>
              </a:endParaRPr>
            </a:p>
          </p:txBody>
        </p:sp>
      </p:grpSp>
      <p:grpSp>
        <p:nvGrpSpPr>
          <p:cNvPr id="49" name="Group 23">
            <a:extLst>
              <a:ext uri="{FF2B5EF4-FFF2-40B4-BE49-F238E27FC236}">
                <a16:creationId xmlns:a16="http://schemas.microsoft.com/office/drawing/2014/main" id="{BF20CBB1-E79A-432B-A5D3-9A4ED95C4454}"/>
              </a:ext>
            </a:extLst>
          </p:cNvPr>
          <p:cNvGrpSpPr>
            <a:grpSpLocks/>
          </p:cNvGrpSpPr>
          <p:nvPr/>
        </p:nvGrpSpPr>
        <p:grpSpPr bwMode="auto">
          <a:xfrm>
            <a:off x="4462463" y="1934334"/>
            <a:ext cx="4518025" cy="2962275"/>
            <a:chOff x="2811" y="1519"/>
            <a:chExt cx="2846" cy="1866"/>
          </a:xfrm>
        </p:grpSpPr>
        <p:grpSp>
          <p:nvGrpSpPr>
            <p:cNvPr id="50" name="Group 6">
              <a:extLst>
                <a:ext uri="{FF2B5EF4-FFF2-40B4-BE49-F238E27FC236}">
                  <a16:creationId xmlns:a16="http://schemas.microsoft.com/office/drawing/2014/main" id="{D8A545E9-2E90-4392-9FA7-FB70CAE58A1C}"/>
                </a:ext>
              </a:extLst>
            </p:cNvPr>
            <p:cNvGrpSpPr>
              <a:grpSpLocks/>
            </p:cNvGrpSpPr>
            <p:nvPr/>
          </p:nvGrpSpPr>
          <p:grpSpPr bwMode="auto">
            <a:xfrm>
              <a:off x="4600" y="2241"/>
              <a:ext cx="1057" cy="1144"/>
              <a:chOff x="4600" y="2241"/>
              <a:chExt cx="1057" cy="1144"/>
            </a:xfrm>
          </p:grpSpPr>
          <p:pic>
            <p:nvPicPr>
              <p:cNvPr id="54" name="Picture 7" descr="PE01048_">
                <a:extLst>
                  <a:ext uri="{FF2B5EF4-FFF2-40B4-BE49-F238E27FC236}">
                    <a16:creationId xmlns:a16="http://schemas.microsoft.com/office/drawing/2014/main" id="{21D26DB2-BCD9-4BEF-9BE3-9B11D62C4C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00" y="2241"/>
                <a:ext cx="1057"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Text Box 8">
                <a:extLst>
                  <a:ext uri="{FF2B5EF4-FFF2-40B4-BE49-F238E27FC236}">
                    <a16:creationId xmlns:a16="http://schemas.microsoft.com/office/drawing/2014/main" id="{10E56521-DDB0-4C32-8754-E5657254F485}"/>
                  </a:ext>
                </a:extLst>
              </p:cNvPr>
              <p:cNvSpPr txBox="1">
                <a:spLocks noChangeArrowheads="1"/>
              </p:cNvSpPr>
              <p:nvPr/>
            </p:nvSpPr>
            <p:spPr bwMode="auto">
              <a:xfrm>
                <a:off x="4735" y="3055"/>
                <a:ext cx="798" cy="330"/>
              </a:xfrm>
              <a:prstGeom prst="rect">
                <a:avLst/>
              </a:prstGeom>
              <a:solidFill>
                <a:srgbClr val="FFFFFF"/>
              </a:solidFill>
              <a:ln w="15875">
                <a:noFill/>
                <a:miter lim="800000"/>
                <a:headEnd/>
                <a:tailEnd/>
              </a:ln>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1" i="0" u="none" strike="noStrike" kern="0" cap="none" spc="0" normalizeH="0" baseline="0" noProof="0">
                    <a:ln>
                      <a:noFill/>
                    </a:ln>
                    <a:solidFill>
                      <a:srgbClr val="000000"/>
                    </a:solidFill>
                    <a:effectLst/>
                    <a:uLnTx/>
                    <a:uFillTx/>
                    <a:latin typeface="Arial" panose="020B0604020202020204" pitchFamily="34" charset="0"/>
                    <a:ea typeface="MS PGothic" pitchFamily="34" charset="-128"/>
                    <a:cs typeface="Arial" panose="020B0604020202020204" pitchFamily="34" charset="0"/>
                  </a:rPr>
                  <a:t>Máy chủ tên </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1" i="0" u="none" strike="noStrike" kern="0" cap="none" spc="0" normalizeH="0" baseline="0" noProof="0">
                    <a:ln>
                      <a:noFill/>
                    </a:ln>
                    <a:solidFill>
                      <a:srgbClr val="000000"/>
                    </a:solidFill>
                    <a:effectLst/>
                    <a:uLnTx/>
                    <a:uFillTx/>
                    <a:latin typeface="Arial" panose="020B0604020202020204" pitchFamily="34" charset="0"/>
                    <a:ea typeface="MS PGothic" pitchFamily="34" charset="-128"/>
                    <a:cs typeface="Arial" panose="020B0604020202020204" pitchFamily="34" charset="0"/>
                  </a:rPr>
                  <a:t>miền</a:t>
                </a:r>
              </a:p>
            </p:txBody>
          </p:sp>
        </p:grpSp>
        <p:sp>
          <p:nvSpPr>
            <p:cNvPr id="51" name="Line 9">
              <a:extLst>
                <a:ext uri="{FF2B5EF4-FFF2-40B4-BE49-F238E27FC236}">
                  <a16:creationId xmlns:a16="http://schemas.microsoft.com/office/drawing/2014/main" id="{27F18E91-F561-4298-8679-9771FEC19FB2}"/>
                </a:ext>
              </a:extLst>
            </p:cNvPr>
            <p:cNvSpPr>
              <a:spLocks noChangeShapeType="1"/>
            </p:cNvSpPr>
            <p:nvPr/>
          </p:nvSpPr>
          <p:spPr bwMode="auto">
            <a:xfrm>
              <a:off x="3408" y="1757"/>
              <a:ext cx="1037" cy="673"/>
            </a:xfrm>
            <a:prstGeom prst="line">
              <a:avLst/>
            </a:prstGeom>
            <a:noFill/>
            <a:ln w="25400">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2" name="Line 11">
              <a:extLst>
                <a:ext uri="{FF2B5EF4-FFF2-40B4-BE49-F238E27FC236}">
                  <a16:creationId xmlns:a16="http://schemas.microsoft.com/office/drawing/2014/main" id="{F44E6699-8EC7-4CD8-BB31-96641E5D99B4}"/>
                </a:ext>
              </a:extLst>
            </p:cNvPr>
            <p:cNvSpPr>
              <a:spLocks noChangeShapeType="1"/>
            </p:cNvSpPr>
            <p:nvPr/>
          </p:nvSpPr>
          <p:spPr bwMode="auto">
            <a:xfrm flipH="1" flipV="1">
              <a:off x="3407" y="1519"/>
              <a:ext cx="1192" cy="807"/>
            </a:xfrm>
            <a:prstGeom prst="line">
              <a:avLst/>
            </a:prstGeom>
            <a:noFill/>
            <a:ln w="25400">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3" name="Text Box 12">
              <a:extLst>
                <a:ext uri="{FF2B5EF4-FFF2-40B4-BE49-F238E27FC236}">
                  <a16:creationId xmlns:a16="http://schemas.microsoft.com/office/drawing/2014/main" id="{D244BA83-A9BD-42D1-84BF-D55383564500}"/>
                </a:ext>
              </a:extLst>
            </p:cNvPr>
            <p:cNvSpPr txBox="1">
              <a:spLocks noChangeArrowheads="1"/>
            </p:cNvSpPr>
            <p:nvPr/>
          </p:nvSpPr>
          <p:spPr bwMode="auto">
            <a:xfrm>
              <a:off x="2811" y="2432"/>
              <a:ext cx="127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1" i="0" u="none" strike="noStrike" kern="0" cap="none" spc="0" normalizeH="0" baseline="0" noProof="0">
                  <a:ln>
                    <a:noFill/>
                  </a:ln>
                  <a:solidFill>
                    <a:srgbClr val="000000"/>
                  </a:solidFill>
                  <a:effectLst/>
                  <a:uLnTx/>
                  <a:uFillTx/>
                  <a:latin typeface="Arial" panose="020B0604020202020204" pitchFamily="34" charset="0"/>
                  <a:ea typeface="MS PGothic" pitchFamily="34" charset="-128"/>
                  <a:cs typeface="Arial" panose="020B0604020202020204" pitchFamily="34" charset="0"/>
                </a:rPr>
                <a:t>Mời truy cập vào</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1" i="0" u="none" strike="noStrike" kern="0" cap="none" spc="0" normalizeH="0" baseline="0" noProof="0">
                  <a:ln>
                    <a:noFill/>
                  </a:ln>
                  <a:solidFill>
                    <a:srgbClr val="000000"/>
                  </a:solidFill>
                  <a:effectLst/>
                  <a:uLnTx/>
                  <a:uFillTx/>
                  <a:latin typeface="Arial" panose="020B0604020202020204" pitchFamily="34" charset="0"/>
                  <a:ea typeface="MS PGothic" pitchFamily="34" charset="-128"/>
                  <a:cs typeface="Arial" panose="020B0604020202020204" pitchFamily="34" charset="0"/>
                </a:rPr>
                <a:t> 202.191.56.65</a:t>
              </a:r>
            </a:p>
          </p:txBody>
        </p:sp>
      </p:grpSp>
      <p:grpSp>
        <p:nvGrpSpPr>
          <p:cNvPr id="56" name="Group 24">
            <a:extLst>
              <a:ext uri="{FF2B5EF4-FFF2-40B4-BE49-F238E27FC236}">
                <a16:creationId xmlns:a16="http://schemas.microsoft.com/office/drawing/2014/main" id="{10FED2AA-588E-4BEB-A8AB-AE22F18F0B71}"/>
              </a:ext>
            </a:extLst>
          </p:cNvPr>
          <p:cNvGrpSpPr>
            <a:grpSpLocks/>
          </p:cNvGrpSpPr>
          <p:nvPr/>
        </p:nvGrpSpPr>
        <p:grpSpPr bwMode="auto">
          <a:xfrm>
            <a:off x="2085975" y="2664584"/>
            <a:ext cx="2054225" cy="3475037"/>
            <a:chOff x="1314" y="1979"/>
            <a:chExt cx="1294" cy="2189"/>
          </a:xfrm>
        </p:grpSpPr>
        <p:sp>
          <p:nvSpPr>
            <p:cNvPr id="57" name="Line 13">
              <a:extLst>
                <a:ext uri="{FF2B5EF4-FFF2-40B4-BE49-F238E27FC236}">
                  <a16:creationId xmlns:a16="http://schemas.microsoft.com/office/drawing/2014/main" id="{30626FB5-F50C-4A37-9455-D717150287B8}"/>
                </a:ext>
              </a:extLst>
            </p:cNvPr>
            <p:cNvSpPr>
              <a:spLocks noChangeShapeType="1"/>
            </p:cNvSpPr>
            <p:nvPr/>
          </p:nvSpPr>
          <p:spPr bwMode="auto">
            <a:xfrm flipH="1">
              <a:off x="2109" y="1979"/>
              <a:ext cx="363" cy="997"/>
            </a:xfrm>
            <a:prstGeom prst="line">
              <a:avLst/>
            </a:prstGeom>
            <a:noFill/>
            <a:ln w="2540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58" name="Line 16">
              <a:extLst>
                <a:ext uri="{FF2B5EF4-FFF2-40B4-BE49-F238E27FC236}">
                  <a16:creationId xmlns:a16="http://schemas.microsoft.com/office/drawing/2014/main" id="{8CE7FB2E-1533-4A52-BF49-0DC0EC4A3B98}"/>
                </a:ext>
              </a:extLst>
            </p:cNvPr>
            <p:cNvSpPr>
              <a:spLocks noChangeShapeType="1"/>
            </p:cNvSpPr>
            <p:nvPr/>
          </p:nvSpPr>
          <p:spPr bwMode="auto">
            <a:xfrm flipH="1">
              <a:off x="2245" y="1979"/>
              <a:ext cx="363" cy="997"/>
            </a:xfrm>
            <a:prstGeom prst="line">
              <a:avLst/>
            </a:prstGeom>
            <a:noFill/>
            <a:ln w="25400">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18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pic>
          <p:nvPicPr>
            <p:cNvPr id="59" name="Picture 17" descr="BS00089_">
              <a:extLst>
                <a:ext uri="{FF2B5EF4-FFF2-40B4-BE49-F238E27FC236}">
                  <a16:creationId xmlns:a16="http://schemas.microsoft.com/office/drawing/2014/main" id="{A82D4862-E69E-4B43-9E4B-605C39ED1DF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22" y="2807"/>
              <a:ext cx="844" cy="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 Box 18">
              <a:extLst>
                <a:ext uri="{FF2B5EF4-FFF2-40B4-BE49-F238E27FC236}">
                  <a16:creationId xmlns:a16="http://schemas.microsoft.com/office/drawing/2014/main" id="{6A59979E-E977-46D0-8DEB-6D2DF0E3A95B}"/>
                </a:ext>
              </a:extLst>
            </p:cNvPr>
            <p:cNvSpPr txBox="1">
              <a:spLocks noChangeArrowheads="1"/>
            </p:cNvSpPr>
            <p:nvPr/>
          </p:nvSpPr>
          <p:spPr bwMode="auto">
            <a:xfrm>
              <a:off x="1314" y="3793"/>
              <a:ext cx="1134" cy="375"/>
            </a:xfrm>
            <a:prstGeom prst="rect">
              <a:avLst/>
            </a:prstGeom>
            <a:solidFill>
              <a:srgbClr val="FFFFFF"/>
            </a:solidFill>
            <a:ln w="15875">
              <a:noFill/>
              <a:miter lim="800000"/>
              <a:headEnd/>
              <a:tailEnd/>
            </a:ln>
          </p:spPr>
          <p:txBody>
            <a:bodyPr>
              <a:spAutoFit/>
            </a:bodyPr>
            <a:lstStyle>
              <a:lvl1pPr algn="l" eaLnBrk="0" hangingPunct="0">
                <a:spcBef>
                  <a:spcPct val="20000"/>
                </a:spcBef>
                <a:buClr>
                  <a:schemeClr val="tx2"/>
                </a:buClr>
                <a:buSzPct val="70000"/>
                <a:buFont typeface="Wingdings" pitchFamily="2" charset="2"/>
                <a:buChar char="l"/>
                <a:defRPr sz="3000">
                  <a:solidFill>
                    <a:schemeClr val="tx1"/>
                  </a:solidFill>
                  <a:latin typeface="Arial" charset="0"/>
                </a:defRPr>
              </a:lvl1pPr>
              <a:lvl2pPr marL="742950" indent="-285750" algn="l" eaLnBrk="0" hangingPunct="0">
                <a:spcBef>
                  <a:spcPct val="20000"/>
                </a:spcBef>
                <a:buClr>
                  <a:schemeClr val="accent2"/>
                </a:buClr>
                <a:buSzPct val="70000"/>
                <a:buFont typeface="Wingdings" pitchFamily="2" charset="2"/>
                <a:buChar char="l"/>
                <a:defRPr sz="2600">
                  <a:solidFill>
                    <a:schemeClr val="tx1"/>
                  </a:solidFill>
                  <a:latin typeface="Arial" charset="0"/>
                </a:defRPr>
              </a:lvl2pPr>
              <a:lvl3pPr marL="1143000" indent="-228600" algn="l" eaLnBrk="0" hangingPunct="0">
                <a:spcBef>
                  <a:spcPct val="20000"/>
                </a:spcBef>
                <a:buClr>
                  <a:schemeClr val="accent1"/>
                </a:buClr>
                <a:buSzPct val="70000"/>
                <a:buFont typeface="Wingdings" pitchFamily="2" charset="2"/>
                <a:buChar char="l"/>
                <a:defRPr sz="2300">
                  <a:solidFill>
                    <a:schemeClr val="tx1"/>
                  </a:solidFill>
                  <a:latin typeface="Arial" charset="0"/>
                </a:defRPr>
              </a:lvl3pPr>
              <a:lvl4pPr marL="1600200" indent="-228600" algn="l" eaLnBrk="0" hangingPunct="0">
                <a:spcBef>
                  <a:spcPct val="20000"/>
                </a:spcBef>
                <a:buClr>
                  <a:schemeClr val="tx2"/>
                </a:buClr>
                <a:buSzPct val="75000"/>
                <a:buFont typeface="Wingdings" pitchFamily="2" charset="2"/>
                <a:buChar char="§"/>
                <a:defRPr sz="2000">
                  <a:solidFill>
                    <a:schemeClr val="tx1"/>
                  </a:solidFill>
                  <a:latin typeface="Arial" charset="0"/>
                </a:defRPr>
              </a:lvl4pPr>
              <a:lvl5pPr marL="2057400" indent="-228600" algn="l" eaLnBrk="0" hangingPunct="0">
                <a:spcBef>
                  <a:spcPct val="20000"/>
                </a:spcBef>
                <a:buClr>
                  <a:schemeClr val="folHlink"/>
                </a:buClr>
                <a:buSzPct val="80000"/>
                <a:buFont typeface="Wingdings" pitchFamily="2" charset="2"/>
                <a:buChar char="§"/>
                <a:defRPr sz="2000">
                  <a:solidFill>
                    <a:schemeClr val="tx1"/>
                  </a:solidFill>
                  <a:latin typeface="Arial"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400" b="1" i="0" u="none" strike="noStrike" kern="0" cap="none" spc="0" normalizeH="0" baseline="0" noProof="0">
                  <a:ln>
                    <a:noFill/>
                  </a:ln>
                  <a:solidFill>
                    <a:srgbClr val="000000"/>
                  </a:solidFill>
                  <a:effectLst/>
                  <a:uLnTx/>
                  <a:uFillTx/>
                  <a:latin typeface="Arial" panose="020B0604020202020204" pitchFamily="34" charset="0"/>
                  <a:ea typeface="MS PGothic" pitchFamily="34" charset="-128"/>
                  <a:cs typeface="Arial" panose="020B0604020202020204" pitchFamily="34" charset="0"/>
                </a:rPr>
                <a:t>Máy chủ web</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ja-JP" sz="1800" b="1" i="0" u="none" strike="noStrike" kern="0" cap="none" spc="0" normalizeH="0" baseline="0" noProof="0">
                  <a:ln>
                    <a:noFill/>
                  </a:ln>
                  <a:solidFill>
                    <a:srgbClr val="000000"/>
                  </a:solidFill>
                  <a:effectLst/>
                  <a:uLnTx/>
                  <a:uFillTx/>
                  <a:latin typeface="Arial" panose="020B0604020202020204" pitchFamily="34" charset="0"/>
                  <a:ea typeface="MS PGothic" pitchFamily="34" charset="-128"/>
                  <a:cs typeface="Arial" panose="020B0604020202020204" pitchFamily="34" charset="0"/>
                </a:rPr>
                <a:t>202.191.56.65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 presetClass="entr" presetSubtype="32" fill="hold"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box(out)">
                                      <p:cBhvr>
                                        <p:cTn id="16" dur="500"/>
                                        <p:tgtEl>
                                          <p:spTgt spid="4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ox(out)">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82320" y="0"/>
            <a:ext cx="7366279" cy="581025"/>
          </a:xfrm>
        </p:spPr>
        <p:txBody>
          <a:bodyPr/>
          <a:lstStyle/>
          <a:p>
            <a:pPr eaLnBrk="1" hangingPunct="1"/>
            <a:r>
              <a:rPr lang="en-US" altLang="en-US"/>
              <a:t>HTTP và Web</a:t>
            </a:r>
          </a:p>
        </p:txBody>
      </p:sp>
      <p:sp>
        <p:nvSpPr>
          <p:cNvPr id="2" name="Slide Number Placeholder 1"/>
          <p:cNvSpPr>
            <a:spLocks noGrp="1"/>
          </p:cNvSpPr>
          <p:nvPr>
            <p:ph type="sldNum" sz="quarter" idx="12"/>
          </p:nvPr>
        </p:nvSpPr>
        <p:spPr/>
        <p:txBody>
          <a:bodyPr/>
          <a:lstStyle/>
          <a:p>
            <a:pPr>
              <a:defRPr/>
            </a:pPr>
            <a:fld id="{F98A0C3D-05D5-409E-8A89-90D73571AB1A}" type="slidenum">
              <a:rPr lang="en-US" altLang="en-US" smtClean="0"/>
              <a:pPr>
                <a:defRPr/>
              </a:pPr>
              <a:t>31</a:t>
            </a:fld>
            <a:endParaRPr lang="en-US" altLang="en-US"/>
          </a:p>
        </p:txBody>
      </p:sp>
      <p:sp>
        <p:nvSpPr>
          <p:cNvPr id="4" name="Rectangle 3">
            <a:extLst>
              <a:ext uri="{FF2B5EF4-FFF2-40B4-BE49-F238E27FC236}">
                <a16:creationId xmlns:a16="http://schemas.microsoft.com/office/drawing/2014/main" id="{F28CDE1E-1E3E-BFAF-A5C9-34573550D845}"/>
              </a:ext>
            </a:extLst>
          </p:cNvPr>
          <p:cNvSpPr txBox="1">
            <a:spLocks noChangeArrowheads="1"/>
          </p:cNvSpPr>
          <p:nvPr/>
        </p:nvSpPr>
        <p:spPr>
          <a:xfrm>
            <a:off x="523702" y="1166192"/>
            <a:ext cx="4276898" cy="49631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en-US" sz="2400"/>
              <a:t>WWW: World Wide Web</a:t>
            </a:r>
          </a:p>
          <a:p>
            <a:pPr lvl="1">
              <a:lnSpc>
                <a:spcPct val="100000"/>
              </a:lnSpc>
            </a:pPr>
            <a:r>
              <a:rPr lang="en-US" altLang="en-US" sz="2000"/>
              <a:t>trao đổi dữ liệu siêu văn bản HTML (HyperText Markup Language) trên mạng</a:t>
            </a:r>
          </a:p>
          <a:p>
            <a:pPr>
              <a:lnSpc>
                <a:spcPct val="100000"/>
              </a:lnSpc>
            </a:pPr>
            <a:r>
              <a:rPr lang="en-US" altLang="en-US" sz="2400"/>
              <a:t>HTTP: HyperText Transfer Protocol</a:t>
            </a:r>
          </a:p>
          <a:p>
            <a:pPr lvl="1">
              <a:lnSpc>
                <a:spcPct val="100000"/>
              </a:lnSpc>
            </a:pPr>
            <a:r>
              <a:rPr lang="en-US" altLang="en-US" sz="2000"/>
              <a:t>Mô hình Client/Server</a:t>
            </a:r>
          </a:p>
          <a:p>
            <a:pPr lvl="1">
              <a:lnSpc>
                <a:spcPct val="100000"/>
              </a:lnSpc>
            </a:pPr>
            <a:r>
              <a:rPr lang="en-US" altLang="en-US" sz="2000"/>
              <a:t>Client yêu cầu truy nhập tới các trang web (chứa các đối tượng web) và hiển thị chúng trên trình duyệt</a:t>
            </a:r>
          </a:p>
          <a:p>
            <a:pPr lvl="1">
              <a:lnSpc>
                <a:spcPct val="100000"/>
              </a:lnSpc>
            </a:pPr>
            <a:r>
              <a:rPr lang="en-US" altLang="en-US" sz="2000"/>
              <a:t>Server: Nhận yêu cầu và trả lời cho client</a:t>
            </a:r>
          </a:p>
          <a:p>
            <a:pPr>
              <a:lnSpc>
                <a:spcPct val="100000"/>
              </a:lnSpc>
            </a:pPr>
            <a:endParaRPr lang="en-US" altLang="en-US"/>
          </a:p>
        </p:txBody>
      </p:sp>
      <p:sp>
        <p:nvSpPr>
          <p:cNvPr id="5" name="Text Box 7">
            <a:extLst>
              <a:ext uri="{FF2B5EF4-FFF2-40B4-BE49-F238E27FC236}">
                <a16:creationId xmlns:a16="http://schemas.microsoft.com/office/drawing/2014/main" id="{23904648-184F-7249-52F9-EC0C88679AB3}"/>
              </a:ext>
            </a:extLst>
          </p:cNvPr>
          <p:cNvSpPr txBox="1">
            <a:spLocks noChangeArrowheads="1"/>
          </p:cNvSpPr>
          <p:nvPr/>
        </p:nvSpPr>
        <p:spPr bwMode="auto">
          <a:xfrm>
            <a:off x="4702175" y="2435225"/>
            <a:ext cx="15843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ctr">
              <a:spcBef>
                <a:spcPct val="0"/>
              </a:spcBef>
              <a:buClrTx/>
              <a:buSzTx/>
              <a:buFontTx/>
              <a:buNone/>
            </a:pPr>
            <a:r>
              <a:rPr lang="en-US" altLang="en-US" sz="1600"/>
              <a:t>PC running</a:t>
            </a:r>
          </a:p>
          <a:p>
            <a:pPr algn="ctr">
              <a:spcBef>
                <a:spcPct val="0"/>
              </a:spcBef>
              <a:buClrTx/>
              <a:buSzTx/>
              <a:buFontTx/>
              <a:buNone/>
            </a:pPr>
            <a:r>
              <a:rPr lang="en-US" altLang="en-US" sz="1600"/>
              <a:t>Firefox browser</a:t>
            </a:r>
            <a:endParaRPr lang="en-US" altLang="en-US" sz="2400"/>
          </a:p>
        </p:txBody>
      </p:sp>
      <p:sp>
        <p:nvSpPr>
          <p:cNvPr id="6" name="Text Box 9">
            <a:extLst>
              <a:ext uri="{FF2B5EF4-FFF2-40B4-BE49-F238E27FC236}">
                <a16:creationId xmlns:a16="http://schemas.microsoft.com/office/drawing/2014/main" id="{A5EF1AB6-7D08-AA2A-080F-406DB898FEA6}"/>
              </a:ext>
            </a:extLst>
          </p:cNvPr>
          <p:cNvSpPr txBox="1">
            <a:spLocks noChangeArrowheads="1"/>
          </p:cNvSpPr>
          <p:nvPr/>
        </p:nvSpPr>
        <p:spPr bwMode="auto">
          <a:xfrm>
            <a:off x="7645400" y="3816350"/>
            <a:ext cx="13462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ctr">
              <a:spcBef>
                <a:spcPct val="0"/>
              </a:spcBef>
              <a:buClrTx/>
              <a:buSzTx/>
              <a:buFontTx/>
              <a:buNone/>
            </a:pPr>
            <a:r>
              <a:rPr lang="en-US" altLang="en-US" sz="1600"/>
              <a:t>server </a:t>
            </a:r>
          </a:p>
          <a:p>
            <a:pPr algn="ctr">
              <a:spcBef>
                <a:spcPct val="0"/>
              </a:spcBef>
              <a:buClrTx/>
              <a:buSzTx/>
              <a:buFontTx/>
              <a:buNone/>
            </a:pPr>
            <a:r>
              <a:rPr lang="en-US" altLang="en-US" sz="1600"/>
              <a:t>running</a:t>
            </a:r>
          </a:p>
          <a:p>
            <a:pPr algn="ctr">
              <a:spcBef>
                <a:spcPct val="0"/>
              </a:spcBef>
              <a:buClrTx/>
              <a:buSzTx/>
              <a:buFontTx/>
              <a:buNone/>
            </a:pPr>
            <a:r>
              <a:rPr lang="en-US" altLang="en-US" sz="1600"/>
              <a:t>Apache Web</a:t>
            </a:r>
          </a:p>
          <a:p>
            <a:pPr algn="ctr">
              <a:spcBef>
                <a:spcPct val="0"/>
              </a:spcBef>
              <a:buClrTx/>
              <a:buSzTx/>
              <a:buFontTx/>
              <a:buNone/>
            </a:pPr>
            <a:r>
              <a:rPr lang="en-US" altLang="en-US" sz="1600"/>
              <a:t>server</a:t>
            </a:r>
            <a:endParaRPr lang="en-US" altLang="en-US" sz="2400"/>
          </a:p>
        </p:txBody>
      </p:sp>
      <p:sp>
        <p:nvSpPr>
          <p:cNvPr id="7" name="Text Box 23">
            <a:extLst>
              <a:ext uri="{FF2B5EF4-FFF2-40B4-BE49-F238E27FC236}">
                <a16:creationId xmlns:a16="http://schemas.microsoft.com/office/drawing/2014/main" id="{08231C3A-896C-451D-B40A-F044FD1B71AB}"/>
              </a:ext>
            </a:extLst>
          </p:cNvPr>
          <p:cNvSpPr txBox="1">
            <a:spLocks noChangeArrowheads="1"/>
          </p:cNvSpPr>
          <p:nvPr/>
        </p:nvSpPr>
        <p:spPr bwMode="auto">
          <a:xfrm>
            <a:off x="4880438" y="5197475"/>
            <a:ext cx="16770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ctr">
              <a:spcBef>
                <a:spcPct val="0"/>
              </a:spcBef>
              <a:buClrTx/>
              <a:buSzTx/>
              <a:buFontTx/>
              <a:buNone/>
            </a:pPr>
            <a:r>
              <a:rPr lang="en-US" altLang="en-US" sz="1600"/>
              <a:t>iphone running</a:t>
            </a:r>
          </a:p>
          <a:p>
            <a:pPr algn="ctr">
              <a:spcBef>
                <a:spcPct val="0"/>
              </a:spcBef>
              <a:buClrTx/>
              <a:buSzTx/>
              <a:buFontTx/>
              <a:buNone/>
            </a:pPr>
            <a:r>
              <a:rPr lang="en-US" altLang="en-US" sz="1600"/>
              <a:t>Safari browser</a:t>
            </a:r>
            <a:endParaRPr lang="en-US" altLang="en-US" sz="2400"/>
          </a:p>
        </p:txBody>
      </p:sp>
      <p:grpSp>
        <p:nvGrpSpPr>
          <p:cNvPr id="8" name="Group 35">
            <a:extLst>
              <a:ext uri="{FF2B5EF4-FFF2-40B4-BE49-F238E27FC236}">
                <a16:creationId xmlns:a16="http://schemas.microsoft.com/office/drawing/2014/main" id="{8B36FF7C-89F2-F5D8-4F0B-9191BC9B88E3}"/>
              </a:ext>
            </a:extLst>
          </p:cNvPr>
          <p:cNvGrpSpPr>
            <a:grpSpLocks/>
          </p:cNvGrpSpPr>
          <p:nvPr/>
        </p:nvGrpSpPr>
        <p:grpSpPr bwMode="auto">
          <a:xfrm>
            <a:off x="5915025" y="2116137"/>
            <a:ext cx="2101850" cy="946150"/>
            <a:chOff x="3640" y="1346"/>
            <a:chExt cx="1324" cy="596"/>
          </a:xfrm>
        </p:grpSpPr>
        <p:sp>
          <p:nvSpPr>
            <p:cNvPr id="9" name="Line 19">
              <a:extLst>
                <a:ext uri="{FF2B5EF4-FFF2-40B4-BE49-F238E27FC236}">
                  <a16:creationId xmlns:a16="http://schemas.microsoft.com/office/drawing/2014/main" id="{A302ED57-1ECE-BCB5-60B1-453534A1E552}"/>
                </a:ext>
              </a:extLst>
            </p:cNvPr>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0" name="Text Box 24">
              <a:extLst>
                <a:ext uri="{FF2B5EF4-FFF2-40B4-BE49-F238E27FC236}">
                  <a16:creationId xmlns:a16="http://schemas.microsoft.com/office/drawing/2014/main" id="{3B2624E8-A722-C9B4-021F-C58AED2DC76C}"/>
                </a:ext>
              </a:extLst>
            </p:cNvPr>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ctr">
                <a:spcBef>
                  <a:spcPct val="0"/>
                </a:spcBef>
                <a:buClrTx/>
                <a:buSzTx/>
                <a:buFontTx/>
                <a:buNone/>
              </a:pPr>
              <a:r>
                <a:rPr lang="en-US" altLang="en-US" sz="1600">
                  <a:solidFill>
                    <a:srgbClr val="CC0000"/>
                  </a:solidFill>
                </a:rPr>
                <a:t>HTTP request</a:t>
              </a:r>
              <a:endParaRPr lang="en-US" altLang="en-US" sz="2400">
                <a:solidFill>
                  <a:srgbClr val="CC0000"/>
                </a:solidFill>
              </a:endParaRPr>
            </a:p>
          </p:txBody>
        </p:sp>
      </p:grpSp>
      <p:grpSp>
        <p:nvGrpSpPr>
          <p:cNvPr id="11" name="Group 36">
            <a:extLst>
              <a:ext uri="{FF2B5EF4-FFF2-40B4-BE49-F238E27FC236}">
                <a16:creationId xmlns:a16="http://schemas.microsoft.com/office/drawing/2014/main" id="{F028A26B-BFDD-DC97-7E29-5EF657189856}"/>
              </a:ext>
            </a:extLst>
          </p:cNvPr>
          <p:cNvGrpSpPr>
            <a:grpSpLocks/>
          </p:cNvGrpSpPr>
          <p:nvPr/>
        </p:nvGrpSpPr>
        <p:grpSpPr bwMode="auto">
          <a:xfrm>
            <a:off x="6026150" y="2324100"/>
            <a:ext cx="1971675" cy="904875"/>
            <a:chOff x="4141" y="394"/>
            <a:chExt cx="1242" cy="570"/>
          </a:xfrm>
        </p:grpSpPr>
        <p:sp>
          <p:nvSpPr>
            <p:cNvPr id="12" name="Line 20">
              <a:extLst>
                <a:ext uri="{FF2B5EF4-FFF2-40B4-BE49-F238E27FC236}">
                  <a16:creationId xmlns:a16="http://schemas.microsoft.com/office/drawing/2014/main" id="{7A423D3B-DCF2-BD8C-F0C0-CC29BA9E9012}"/>
                </a:ext>
              </a:extLst>
            </p:cNvPr>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3" name="Text Box 26">
              <a:extLst>
                <a:ext uri="{FF2B5EF4-FFF2-40B4-BE49-F238E27FC236}">
                  <a16:creationId xmlns:a16="http://schemas.microsoft.com/office/drawing/2014/main" id="{77EB9E99-DA71-8388-BC2B-0F8BEC9DE514}"/>
                </a:ext>
              </a:extLst>
            </p:cNvPr>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ctr">
                <a:spcBef>
                  <a:spcPct val="0"/>
                </a:spcBef>
                <a:buClrTx/>
                <a:buSzTx/>
                <a:buFontTx/>
                <a:buNone/>
              </a:pPr>
              <a:r>
                <a:rPr lang="en-US" altLang="en-US" sz="1600">
                  <a:solidFill>
                    <a:srgbClr val="CC0000"/>
                  </a:solidFill>
                </a:rPr>
                <a:t>HTTP response</a:t>
              </a:r>
              <a:endParaRPr lang="en-US" altLang="en-US" sz="2400">
                <a:solidFill>
                  <a:srgbClr val="CC0000"/>
                </a:solidFill>
              </a:endParaRPr>
            </a:p>
          </p:txBody>
        </p:sp>
      </p:grpSp>
      <p:grpSp>
        <p:nvGrpSpPr>
          <p:cNvPr id="14" name="Group 37">
            <a:extLst>
              <a:ext uri="{FF2B5EF4-FFF2-40B4-BE49-F238E27FC236}">
                <a16:creationId xmlns:a16="http://schemas.microsoft.com/office/drawing/2014/main" id="{11B61C96-DE62-5C04-B2CA-F243620E7743}"/>
              </a:ext>
            </a:extLst>
          </p:cNvPr>
          <p:cNvGrpSpPr>
            <a:grpSpLocks/>
          </p:cNvGrpSpPr>
          <p:nvPr/>
        </p:nvGrpSpPr>
        <p:grpSpPr bwMode="auto">
          <a:xfrm rot="-3183056">
            <a:off x="5891213" y="3609975"/>
            <a:ext cx="2101850" cy="946150"/>
            <a:chOff x="3640" y="1346"/>
            <a:chExt cx="1324" cy="596"/>
          </a:xfrm>
        </p:grpSpPr>
        <p:sp>
          <p:nvSpPr>
            <p:cNvPr id="15" name="Line 19">
              <a:extLst>
                <a:ext uri="{FF2B5EF4-FFF2-40B4-BE49-F238E27FC236}">
                  <a16:creationId xmlns:a16="http://schemas.microsoft.com/office/drawing/2014/main" id="{59C3232A-FA3B-FE9A-3479-1476104DC43D}"/>
                </a:ext>
              </a:extLst>
            </p:cNvPr>
            <p:cNvSpPr>
              <a:spLocks noChangeShapeType="1"/>
            </p:cNvSpPr>
            <p:nvPr/>
          </p:nvSpPr>
          <p:spPr bwMode="auto">
            <a:xfrm>
              <a:off x="3640" y="1346"/>
              <a:ext cx="1324" cy="596"/>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6" name="Text Box 24">
              <a:extLst>
                <a:ext uri="{FF2B5EF4-FFF2-40B4-BE49-F238E27FC236}">
                  <a16:creationId xmlns:a16="http://schemas.microsoft.com/office/drawing/2014/main" id="{4435D9D2-76E6-DF6F-DBBE-B6AEEC69318D}"/>
                </a:ext>
              </a:extLst>
            </p:cNvPr>
            <p:cNvSpPr txBox="1">
              <a:spLocks noChangeArrowheads="1"/>
            </p:cNvSpPr>
            <p:nvPr/>
          </p:nvSpPr>
          <p:spPr bwMode="auto">
            <a:xfrm rot="1422049">
              <a:off x="3860" y="1445"/>
              <a:ext cx="9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ctr">
                <a:spcBef>
                  <a:spcPct val="0"/>
                </a:spcBef>
                <a:buClrTx/>
                <a:buSzTx/>
                <a:buFontTx/>
                <a:buNone/>
              </a:pPr>
              <a:r>
                <a:rPr lang="en-US" altLang="en-US" sz="1600">
                  <a:solidFill>
                    <a:srgbClr val="CC0000"/>
                  </a:solidFill>
                </a:rPr>
                <a:t>HTTP request</a:t>
              </a:r>
              <a:endParaRPr lang="en-US" altLang="en-US" sz="2400">
                <a:solidFill>
                  <a:srgbClr val="CC0000"/>
                </a:solidFill>
              </a:endParaRPr>
            </a:p>
          </p:txBody>
        </p:sp>
      </p:grpSp>
      <p:grpSp>
        <p:nvGrpSpPr>
          <p:cNvPr id="17" name="Group 40">
            <a:extLst>
              <a:ext uri="{FF2B5EF4-FFF2-40B4-BE49-F238E27FC236}">
                <a16:creationId xmlns:a16="http://schemas.microsoft.com/office/drawing/2014/main" id="{FAC91B1C-5FE6-212F-3526-55EC0E0E6C0D}"/>
              </a:ext>
            </a:extLst>
          </p:cNvPr>
          <p:cNvGrpSpPr>
            <a:grpSpLocks/>
          </p:cNvGrpSpPr>
          <p:nvPr/>
        </p:nvGrpSpPr>
        <p:grpSpPr bwMode="auto">
          <a:xfrm rot="-3264937">
            <a:off x="5937250" y="3849687"/>
            <a:ext cx="1971675" cy="904875"/>
            <a:chOff x="4141" y="394"/>
            <a:chExt cx="1242" cy="570"/>
          </a:xfrm>
        </p:grpSpPr>
        <p:sp>
          <p:nvSpPr>
            <p:cNvPr id="18" name="Line 20">
              <a:extLst>
                <a:ext uri="{FF2B5EF4-FFF2-40B4-BE49-F238E27FC236}">
                  <a16:creationId xmlns:a16="http://schemas.microsoft.com/office/drawing/2014/main" id="{73357D29-4A6A-F2C4-EA15-05AC8CA8CA5A}"/>
                </a:ext>
              </a:extLst>
            </p:cNvPr>
            <p:cNvSpPr>
              <a:spLocks noChangeShapeType="1"/>
            </p:cNvSpPr>
            <p:nvPr/>
          </p:nvSpPr>
          <p:spPr bwMode="auto">
            <a:xfrm flipH="1" flipV="1">
              <a:off x="4141" y="394"/>
              <a:ext cx="1242" cy="57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19" name="Text Box 26">
              <a:extLst>
                <a:ext uri="{FF2B5EF4-FFF2-40B4-BE49-F238E27FC236}">
                  <a16:creationId xmlns:a16="http://schemas.microsoft.com/office/drawing/2014/main" id="{9B4ABACF-0202-5DE0-8897-E288FA0E2238}"/>
                </a:ext>
              </a:extLst>
            </p:cNvPr>
            <p:cNvSpPr txBox="1">
              <a:spLocks noChangeArrowheads="1"/>
            </p:cNvSpPr>
            <p:nvPr/>
          </p:nvSpPr>
          <p:spPr bwMode="auto">
            <a:xfrm rot="1411598">
              <a:off x="4304" y="706"/>
              <a:ext cx="1011"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ctr">
                <a:spcBef>
                  <a:spcPct val="0"/>
                </a:spcBef>
                <a:buClrTx/>
                <a:buSzTx/>
                <a:buFontTx/>
                <a:buNone/>
              </a:pPr>
              <a:r>
                <a:rPr lang="en-US" altLang="en-US" sz="1600">
                  <a:solidFill>
                    <a:srgbClr val="CC0000"/>
                  </a:solidFill>
                </a:rPr>
                <a:t>HTTP response</a:t>
              </a:r>
              <a:endParaRPr lang="en-US" altLang="en-US" sz="2400">
                <a:solidFill>
                  <a:srgbClr val="CC0000"/>
                </a:solidFill>
              </a:endParaRPr>
            </a:p>
          </p:txBody>
        </p:sp>
      </p:grpSp>
      <p:pic>
        <p:nvPicPr>
          <p:cNvPr id="20" name="Picture 43" descr="iphone_stylized_small">
            <a:extLst>
              <a:ext uri="{FF2B5EF4-FFF2-40B4-BE49-F238E27FC236}">
                <a16:creationId xmlns:a16="http://schemas.microsoft.com/office/drawing/2014/main" id="{1E16B701-C935-2A1C-A6A9-D64ABF70D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4265612"/>
            <a:ext cx="382588"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44">
            <a:extLst>
              <a:ext uri="{FF2B5EF4-FFF2-40B4-BE49-F238E27FC236}">
                <a16:creationId xmlns:a16="http://schemas.microsoft.com/office/drawing/2014/main" id="{73F0FE4A-DA39-E94E-6B90-1C3EF7AF6695}"/>
              </a:ext>
            </a:extLst>
          </p:cNvPr>
          <p:cNvGrpSpPr>
            <a:grpSpLocks/>
          </p:cNvGrpSpPr>
          <p:nvPr/>
        </p:nvGrpSpPr>
        <p:grpSpPr bwMode="auto">
          <a:xfrm>
            <a:off x="4894263" y="1447800"/>
            <a:ext cx="1066800" cy="1079500"/>
            <a:chOff x="-44" y="1473"/>
            <a:chExt cx="981" cy="1105"/>
          </a:xfrm>
        </p:grpSpPr>
        <p:pic>
          <p:nvPicPr>
            <p:cNvPr id="22" name="Picture 45" descr="desktop_computer_stylized_medium">
              <a:extLst>
                <a:ext uri="{FF2B5EF4-FFF2-40B4-BE49-F238E27FC236}">
                  <a16:creationId xmlns:a16="http://schemas.microsoft.com/office/drawing/2014/main" id="{4CE156C9-6965-3A82-7641-797824A214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46">
              <a:extLst>
                <a:ext uri="{FF2B5EF4-FFF2-40B4-BE49-F238E27FC236}">
                  <a16:creationId xmlns:a16="http://schemas.microsoft.com/office/drawing/2014/main" id="{466FAE54-4AC8-B028-5DAC-7CDE1F8B363B}"/>
                </a:ext>
              </a:extLst>
            </p:cNvPr>
            <p:cNvSpPr>
              <a:spLocks/>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GB"/>
            </a:p>
          </p:txBody>
        </p:sp>
      </p:grpSp>
      <p:grpSp>
        <p:nvGrpSpPr>
          <p:cNvPr id="24" name="Group 47">
            <a:extLst>
              <a:ext uri="{FF2B5EF4-FFF2-40B4-BE49-F238E27FC236}">
                <a16:creationId xmlns:a16="http://schemas.microsoft.com/office/drawing/2014/main" id="{12D8C425-6F64-4303-B866-918260EE0B64}"/>
              </a:ext>
            </a:extLst>
          </p:cNvPr>
          <p:cNvGrpSpPr>
            <a:grpSpLocks/>
          </p:cNvGrpSpPr>
          <p:nvPr/>
        </p:nvGrpSpPr>
        <p:grpSpPr bwMode="auto">
          <a:xfrm>
            <a:off x="8015288" y="2613025"/>
            <a:ext cx="695325" cy="1282700"/>
            <a:chOff x="4140" y="429"/>
            <a:chExt cx="1425" cy="2396"/>
          </a:xfrm>
        </p:grpSpPr>
        <p:sp>
          <p:nvSpPr>
            <p:cNvPr id="25" name="Freeform 48">
              <a:extLst>
                <a:ext uri="{FF2B5EF4-FFF2-40B4-BE49-F238E27FC236}">
                  <a16:creationId xmlns:a16="http://schemas.microsoft.com/office/drawing/2014/main" id="{B0F2A377-DDD3-C056-C85D-6FA6BD791E83}"/>
                </a:ext>
              </a:extLst>
            </p:cNvPr>
            <p:cNvSpPr>
              <a:spLocks/>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6" name="Rectangle 49">
              <a:extLst>
                <a:ext uri="{FF2B5EF4-FFF2-40B4-BE49-F238E27FC236}">
                  <a16:creationId xmlns:a16="http://schemas.microsoft.com/office/drawing/2014/main" id="{A9653643-67C7-B709-C3B6-F51203B3AAFA}"/>
                </a:ext>
              </a:extLst>
            </p:cNvPr>
            <p:cNvSpPr>
              <a:spLocks noChangeArrowheads="1"/>
            </p:cNvSpPr>
            <p:nvPr/>
          </p:nvSpPr>
          <p:spPr bwMode="auto">
            <a:xfrm>
              <a:off x="4205" y="429"/>
              <a:ext cx="1048"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7" name="Freeform 50">
              <a:extLst>
                <a:ext uri="{FF2B5EF4-FFF2-40B4-BE49-F238E27FC236}">
                  <a16:creationId xmlns:a16="http://schemas.microsoft.com/office/drawing/2014/main" id="{BDE0FDFD-D8EB-1CB6-2E25-31DD642F58A9}"/>
                </a:ext>
              </a:extLst>
            </p:cNvPr>
            <p:cNvSpPr>
              <a:spLocks/>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 name="Freeform 51">
              <a:extLst>
                <a:ext uri="{FF2B5EF4-FFF2-40B4-BE49-F238E27FC236}">
                  <a16:creationId xmlns:a16="http://schemas.microsoft.com/office/drawing/2014/main" id="{F0ECCCF3-AC9A-2C34-811A-2F26A2AE280F}"/>
                </a:ext>
              </a:extLst>
            </p:cNvPr>
            <p:cNvSpPr>
              <a:spLocks/>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9" name="Rectangle 52">
              <a:extLst>
                <a:ext uri="{FF2B5EF4-FFF2-40B4-BE49-F238E27FC236}">
                  <a16:creationId xmlns:a16="http://schemas.microsoft.com/office/drawing/2014/main" id="{32A469E2-A4B6-3940-7065-F1AAA4BEF0CD}"/>
                </a:ext>
              </a:extLst>
            </p:cNvPr>
            <p:cNvSpPr>
              <a:spLocks noChangeArrowheads="1"/>
            </p:cNvSpPr>
            <p:nvPr/>
          </p:nvSpPr>
          <p:spPr bwMode="auto">
            <a:xfrm>
              <a:off x="4212" y="693"/>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grpSp>
          <p:nvGrpSpPr>
            <p:cNvPr id="30" name="Group 53">
              <a:extLst>
                <a:ext uri="{FF2B5EF4-FFF2-40B4-BE49-F238E27FC236}">
                  <a16:creationId xmlns:a16="http://schemas.microsoft.com/office/drawing/2014/main" id="{4560F941-D641-E02C-EEED-56D258E92C08}"/>
                </a:ext>
              </a:extLst>
            </p:cNvPr>
            <p:cNvGrpSpPr>
              <a:grpSpLocks/>
            </p:cNvGrpSpPr>
            <p:nvPr/>
          </p:nvGrpSpPr>
          <p:grpSpPr bwMode="auto">
            <a:xfrm>
              <a:off x="4749" y="668"/>
              <a:ext cx="581" cy="145"/>
              <a:chOff x="614" y="2568"/>
              <a:chExt cx="725" cy="139"/>
            </a:xfrm>
          </p:grpSpPr>
          <p:sp>
            <p:nvSpPr>
              <p:cNvPr id="28697" name="AutoShape 54">
                <a:extLst>
                  <a:ext uri="{FF2B5EF4-FFF2-40B4-BE49-F238E27FC236}">
                    <a16:creationId xmlns:a16="http://schemas.microsoft.com/office/drawing/2014/main" id="{95E6F47C-E65D-B41A-899F-DF89836D63D6}"/>
                  </a:ext>
                </a:extLst>
              </p:cNvPr>
              <p:cNvSpPr>
                <a:spLocks noChangeArrowheads="1"/>
              </p:cNvSpPr>
              <p:nvPr/>
            </p:nvSpPr>
            <p:spPr bwMode="auto">
              <a:xfrm>
                <a:off x="613" y="2569"/>
                <a:ext cx="727"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98" name="AutoShape 55">
                <a:extLst>
                  <a:ext uri="{FF2B5EF4-FFF2-40B4-BE49-F238E27FC236}">
                    <a16:creationId xmlns:a16="http://schemas.microsoft.com/office/drawing/2014/main" id="{98784631-6AAF-200D-D142-61C1098459C4}"/>
                  </a:ext>
                </a:extLst>
              </p:cNvPr>
              <p:cNvSpPr>
                <a:spLocks noChangeArrowheads="1"/>
              </p:cNvSpPr>
              <p:nvPr/>
            </p:nvSpPr>
            <p:spPr bwMode="auto">
              <a:xfrm>
                <a:off x="629" y="2586"/>
                <a:ext cx="694" cy="9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grpSp>
        <p:sp>
          <p:nvSpPr>
            <p:cNvPr id="31" name="Rectangle 56">
              <a:extLst>
                <a:ext uri="{FF2B5EF4-FFF2-40B4-BE49-F238E27FC236}">
                  <a16:creationId xmlns:a16="http://schemas.microsoft.com/office/drawing/2014/main" id="{D307655D-3B27-46B9-38A8-0B6604008192}"/>
                </a:ext>
              </a:extLst>
            </p:cNvPr>
            <p:cNvSpPr>
              <a:spLocks noChangeArrowheads="1"/>
            </p:cNvSpPr>
            <p:nvPr/>
          </p:nvSpPr>
          <p:spPr bwMode="auto">
            <a:xfrm>
              <a:off x="4225" y="1019"/>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grpSp>
          <p:nvGrpSpPr>
            <p:cNvPr id="28672" name="Group 57">
              <a:extLst>
                <a:ext uri="{FF2B5EF4-FFF2-40B4-BE49-F238E27FC236}">
                  <a16:creationId xmlns:a16="http://schemas.microsoft.com/office/drawing/2014/main" id="{72B1A8BB-291D-3C91-C938-97F24A970F4B}"/>
                </a:ext>
              </a:extLst>
            </p:cNvPr>
            <p:cNvGrpSpPr>
              <a:grpSpLocks/>
            </p:cNvGrpSpPr>
            <p:nvPr/>
          </p:nvGrpSpPr>
          <p:grpSpPr bwMode="auto">
            <a:xfrm>
              <a:off x="4747" y="994"/>
              <a:ext cx="581" cy="134"/>
              <a:chOff x="614" y="2568"/>
              <a:chExt cx="725" cy="139"/>
            </a:xfrm>
          </p:grpSpPr>
          <p:sp>
            <p:nvSpPr>
              <p:cNvPr id="28695" name="AutoShape 58">
                <a:extLst>
                  <a:ext uri="{FF2B5EF4-FFF2-40B4-BE49-F238E27FC236}">
                    <a16:creationId xmlns:a16="http://schemas.microsoft.com/office/drawing/2014/main" id="{083F100F-2144-36C6-B47A-49723A904331}"/>
                  </a:ext>
                </a:extLst>
              </p:cNvPr>
              <p:cNvSpPr>
                <a:spLocks noChangeArrowheads="1"/>
              </p:cNvSpPr>
              <p:nvPr/>
            </p:nvSpPr>
            <p:spPr bwMode="auto">
              <a:xfrm>
                <a:off x="616" y="2569"/>
                <a:ext cx="723"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96" name="AutoShape 59">
                <a:extLst>
                  <a:ext uri="{FF2B5EF4-FFF2-40B4-BE49-F238E27FC236}">
                    <a16:creationId xmlns:a16="http://schemas.microsoft.com/office/drawing/2014/main" id="{59F7F52D-695A-83E0-B0AA-9CEC162E0392}"/>
                  </a:ext>
                </a:extLst>
              </p:cNvPr>
              <p:cNvSpPr>
                <a:spLocks noChangeArrowheads="1"/>
              </p:cNvSpPr>
              <p:nvPr/>
            </p:nvSpPr>
            <p:spPr bwMode="auto">
              <a:xfrm>
                <a:off x="632" y="2588"/>
                <a:ext cx="690"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grpSp>
        <p:sp>
          <p:nvSpPr>
            <p:cNvPr id="28673" name="Rectangle 60">
              <a:extLst>
                <a:ext uri="{FF2B5EF4-FFF2-40B4-BE49-F238E27FC236}">
                  <a16:creationId xmlns:a16="http://schemas.microsoft.com/office/drawing/2014/main" id="{FBF0125A-1744-69B5-D96C-8AF1C1EC84AF}"/>
                </a:ext>
              </a:extLst>
            </p:cNvPr>
            <p:cNvSpPr>
              <a:spLocks noChangeArrowheads="1"/>
            </p:cNvSpPr>
            <p:nvPr/>
          </p:nvSpPr>
          <p:spPr bwMode="auto">
            <a:xfrm>
              <a:off x="4218" y="1357"/>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74" name="Rectangle 61">
              <a:extLst>
                <a:ext uri="{FF2B5EF4-FFF2-40B4-BE49-F238E27FC236}">
                  <a16:creationId xmlns:a16="http://schemas.microsoft.com/office/drawing/2014/main" id="{76B18C28-6D30-859A-09F0-B47546B1641C}"/>
                </a:ext>
              </a:extLst>
            </p:cNvPr>
            <p:cNvSpPr>
              <a:spLocks noChangeArrowheads="1"/>
            </p:cNvSpPr>
            <p:nvPr/>
          </p:nvSpPr>
          <p:spPr bwMode="auto">
            <a:xfrm>
              <a:off x="4228" y="1654"/>
              <a:ext cx="595" cy="47"/>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grpSp>
          <p:nvGrpSpPr>
            <p:cNvPr id="28677" name="Group 62">
              <a:extLst>
                <a:ext uri="{FF2B5EF4-FFF2-40B4-BE49-F238E27FC236}">
                  <a16:creationId xmlns:a16="http://schemas.microsoft.com/office/drawing/2014/main" id="{34E7FE59-90C2-7398-327E-026B11E68397}"/>
                </a:ext>
              </a:extLst>
            </p:cNvPr>
            <p:cNvGrpSpPr>
              <a:grpSpLocks/>
            </p:cNvGrpSpPr>
            <p:nvPr/>
          </p:nvGrpSpPr>
          <p:grpSpPr bwMode="auto">
            <a:xfrm>
              <a:off x="4735" y="1627"/>
              <a:ext cx="582" cy="151"/>
              <a:chOff x="614" y="2568"/>
              <a:chExt cx="725" cy="139"/>
            </a:xfrm>
          </p:grpSpPr>
          <p:sp>
            <p:nvSpPr>
              <p:cNvPr id="28693" name="AutoShape 63">
                <a:extLst>
                  <a:ext uri="{FF2B5EF4-FFF2-40B4-BE49-F238E27FC236}">
                    <a16:creationId xmlns:a16="http://schemas.microsoft.com/office/drawing/2014/main" id="{9CA35246-523E-495C-E74F-670F581E43A4}"/>
                  </a:ext>
                </a:extLst>
              </p:cNvPr>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94" name="AutoShape 64">
                <a:extLst>
                  <a:ext uri="{FF2B5EF4-FFF2-40B4-BE49-F238E27FC236}">
                    <a16:creationId xmlns:a16="http://schemas.microsoft.com/office/drawing/2014/main" id="{BD4BFB90-E753-1BC3-7B4E-087A3C599F46}"/>
                  </a:ext>
                </a:extLst>
              </p:cNvPr>
              <p:cNvSpPr>
                <a:spLocks noChangeArrowheads="1"/>
              </p:cNvSpPr>
              <p:nvPr/>
            </p:nvSpPr>
            <p:spPr bwMode="auto">
              <a:xfrm>
                <a:off x="631" y="2584"/>
                <a:ext cx="693"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grpSp>
        <p:sp>
          <p:nvSpPr>
            <p:cNvPr id="28678" name="Freeform 65">
              <a:extLst>
                <a:ext uri="{FF2B5EF4-FFF2-40B4-BE49-F238E27FC236}">
                  <a16:creationId xmlns:a16="http://schemas.microsoft.com/office/drawing/2014/main" id="{A7B58F20-B01C-819C-AB01-0A1126A888FE}"/>
                </a:ext>
              </a:extLst>
            </p:cNvPr>
            <p:cNvSpPr>
              <a:spLocks/>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grpSp>
          <p:nvGrpSpPr>
            <p:cNvPr id="28679" name="Group 66">
              <a:extLst>
                <a:ext uri="{FF2B5EF4-FFF2-40B4-BE49-F238E27FC236}">
                  <a16:creationId xmlns:a16="http://schemas.microsoft.com/office/drawing/2014/main" id="{D92A6AD9-A85D-5D75-ABF6-908499A06B72}"/>
                </a:ext>
              </a:extLst>
            </p:cNvPr>
            <p:cNvGrpSpPr>
              <a:grpSpLocks/>
            </p:cNvGrpSpPr>
            <p:nvPr/>
          </p:nvGrpSpPr>
          <p:grpSpPr bwMode="auto">
            <a:xfrm>
              <a:off x="4739" y="1327"/>
              <a:ext cx="582" cy="139"/>
              <a:chOff x="614" y="2568"/>
              <a:chExt cx="725" cy="139"/>
            </a:xfrm>
          </p:grpSpPr>
          <p:sp>
            <p:nvSpPr>
              <p:cNvPr id="28691" name="AutoShape 67">
                <a:extLst>
                  <a:ext uri="{FF2B5EF4-FFF2-40B4-BE49-F238E27FC236}">
                    <a16:creationId xmlns:a16="http://schemas.microsoft.com/office/drawing/2014/main" id="{4A5F6A45-71AD-43EE-4FB0-726922F11FE0}"/>
                  </a:ext>
                </a:extLst>
              </p:cNvPr>
              <p:cNvSpPr>
                <a:spLocks noChangeArrowheads="1"/>
              </p:cNvSpPr>
              <p:nvPr/>
            </p:nvSpPr>
            <p:spPr bwMode="auto">
              <a:xfrm>
                <a:off x="614" y="2568"/>
                <a:ext cx="725"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92" name="AutoShape 68">
                <a:extLst>
                  <a:ext uri="{FF2B5EF4-FFF2-40B4-BE49-F238E27FC236}">
                    <a16:creationId xmlns:a16="http://schemas.microsoft.com/office/drawing/2014/main" id="{2614A8AB-BEE7-10B9-275B-4C9633082A00}"/>
                  </a:ext>
                </a:extLst>
              </p:cNvPr>
              <p:cNvSpPr>
                <a:spLocks noChangeArrowheads="1"/>
              </p:cNvSpPr>
              <p:nvPr/>
            </p:nvSpPr>
            <p:spPr bwMode="auto">
              <a:xfrm>
                <a:off x="630" y="2583"/>
                <a:ext cx="693"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grpSp>
        <p:sp>
          <p:nvSpPr>
            <p:cNvPr id="28680" name="Rectangle 69">
              <a:extLst>
                <a:ext uri="{FF2B5EF4-FFF2-40B4-BE49-F238E27FC236}">
                  <a16:creationId xmlns:a16="http://schemas.microsoft.com/office/drawing/2014/main" id="{D00F5DAD-CE93-5B69-C6C0-6BB2D357A38A}"/>
                </a:ext>
              </a:extLst>
            </p:cNvPr>
            <p:cNvSpPr>
              <a:spLocks noChangeArrowheads="1"/>
            </p:cNvSpPr>
            <p:nvPr/>
          </p:nvSpPr>
          <p:spPr bwMode="auto">
            <a:xfrm>
              <a:off x="5249" y="432"/>
              <a:ext cx="68" cy="2286"/>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81" name="Freeform 70">
              <a:extLst>
                <a:ext uri="{FF2B5EF4-FFF2-40B4-BE49-F238E27FC236}">
                  <a16:creationId xmlns:a16="http://schemas.microsoft.com/office/drawing/2014/main" id="{64B01750-C9CD-A584-D4B2-B07FB5233538}"/>
                </a:ext>
              </a:extLst>
            </p:cNvPr>
            <p:cNvSpPr>
              <a:spLocks/>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682" name="Freeform 71">
              <a:extLst>
                <a:ext uri="{FF2B5EF4-FFF2-40B4-BE49-F238E27FC236}">
                  <a16:creationId xmlns:a16="http://schemas.microsoft.com/office/drawing/2014/main" id="{A5126AE6-A309-FAC5-1F97-D33FF79FAECA}"/>
                </a:ext>
              </a:extLst>
            </p:cNvPr>
            <p:cNvSpPr>
              <a:spLocks/>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683" name="Oval 72">
              <a:extLst>
                <a:ext uri="{FF2B5EF4-FFF2-40B4-BE49-F238E27FC236}">
                  <a16:creationId xmlns:a16="http://schemas.microsoft.com/office/drawing/2014/main" id="{CC9DCC27-4EB5-1A1A-FC5A-656BA87E2E39}"/>
                </a:ext>
              </a:extLst>
            </p:cNvPr>
            <p:cNvSpPr>
              <a:spLocks noChangeArrowheads="1"/>
            </p:cNvSpPr>
            <p:nvPr/>
          </p:nvSpPr>
          <p:spPr bwMode="auto">
            <a:xfrm>
              <a:off x="5516" y="2611"/>
              <a:ext cx="49"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84" name="Freeform 73">
              <a:extLst>
                <a:ext uri="{FF2B5EF4-FFF2-40B4-BE49-F238E27FC236}">
                  <a16:creationId xmlns:a16="http://schemas.microsoft.com/office/drawing/2014/main" id="{AC8FC4DA-93A4-D9D2-FA2D-34369C5E1A04}"/>
                </a:ext>
              </a:extLst>
            </p:cNvPr>
            <p:cNvSpPr>
              <a:spLocks/>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28685" name="AutoShape 74">
              <a:extLst>
                <a:ext uri="{FF2B5EF4-FFF2-40B4-BE49-F238E27FC236}">
                  <a16:creationId xmlns:a16="http://schemas.microsoft.com/office/drawing/2014/main" id="{7C2DD5BE-49FE-A245-8042-246043F0E41D}"/>
                </a:ext>
              </a:extLst>
            </p:cNvPr>
            <p:cNvSpPr>
              <a:spLocks noChangeArrowheads="1"/>
            </p:cNvSpPr>
            <p:nvPr/>
          </p:nvSpPr>
          <p:spPr bwMode="auto">
            <a:xfrm>
              <a:off x="4140" y="2677"/>
              <a:ext cx="1201" cy="148"/>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86" name="AutoShape 75">
              <a:extLst>
                <a:ext uri="{FF2B5EF4-FFF2-40B4-BE49-F238E27FC236}">
                  <a16:creationId xmlns:a16="http://schemas.microsoft.com/office/drawing/2014/main" id="{31F30839-C1E2-8613-0CF2-C9FE9E1C44B6}"/>
                </a:ext>
              </a:extLst>
            </p:cNvPr>
            <p:cNvSpPr>
              <a:spLocks noChangeArrowheads="1"/>
            </p:cNvSpPr>
            <p:nvPr/>
          </p:nvSpPr>
          <p:spPr bwMode="auto">
            <a:xfrm>
              <a:off x="4205" y="2712"/>
              <a:ext cx="1070" cy="80"/>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87" name="Oval 76">
              <a:extLst>
                <a:ext uri="{FF2B5EF4-FFF2-40B4-BE49-F238E27FC236}">
                  <a16:creationId xmlns:a16="http://schemas.microsoft.com/office/drawing/2014/main" id="{B2372588-F34F-7D24-4FC4-68A2BF86178B}"/>
                </a:ext>
              </a:extLst>
            </p:cNvPr>
            <p:cNvSpPr>
              <a:spLocks noChangeArrowheads="1"/>
            </p:cNvSpPr>
            <p:nvPr/>
          </p:nvSpPr>
          <p:spPr bwMode="auto">
            <a:xfrm>
              <a:off x="4309" y="2383"/>
              <a:ext cx="156"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88" name="Oval 77">
              <a:extLst>
                <a:ext uri="{FF2B5EF4-FFF2-40B4-BE49-F238E27FC236}">
                  <a16:creationId xmlns:a16="http://schemas.microsoft.com/office/drawing/2014/main" id="{08300A70-5321-EAFF-33BA-94520DAA376D}"/>
                </a:ext>
              </a:extLst>
            </p:cNvPr>
            <p:cNvSpPr>
              <a:spLocks noChangeArrowheads="1"/>
            </p:cNvSpPr>
            <p:nvPr/>
          </p:nvSpPr>
          <p:spPr bwMode="auto">
            <a:xfrm>
              <a:off x="4485" y="2383"/>
              <a:ext cx="163" cy="145"/>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ctr" eaLnBrk="1" hangingPunct="1">
                <a:spcBef>
                  <a:spcPct val="0"/>
                </a:spcBef>
                <a:buClrTx/>
                <a:buSzTx/>
                <a:buFontTx/>
                <a:buNone/>
              </a:pPr>
              <a:endParaRPr lang="en-US" altLang="en-US" sz="1800">
                <a:solidFill>
                  <a:srgbClr val="FF0000"/>
                </a:solidFill>
                <a:cs typeface="Arial" pitchFamily="34" charset="0"/>
              </a:endParaRPr>
            </a:p>
          </p:txBody>
        </p:sp>
        <p:sp>
          <p:nvSpPr>
            <p:cNvPr id="28689" name="Oval 78">
              <a:extLst>
                <a:ext uri="{FF2B5EF4-FFF2-40B4-BE49-F238E27FC236}">
                  <a16:creationId xmlns:a16="http://schemas.microsoft.com/office/drawing/2014/main" id="{F4AFDD11-46BD-20D2-B87B-CF2DC37B8E5D}"/>
                </a:ext>
              </a:extLst>
            </p:cNvPr>
            <p:cNvSpPr>
              <a:spLocks noChangeArrowheads="1"/>
            </p:cNvSpPr>
            <p:nvPr/>
          </p:nvSpPr>
          <p:spPr bwMode="auto">
            <a:xfrm>
              <a:off x="4661" y="2380"/>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sp>
          <p:nvSpPr>
            <p:cNvPr id="28690" name="Rectangle 79">
              <a:extLst>
                <a:ext uri="{FF2B5EF4-FFF2-40B4-BE49-F238E27FC236}">
                  <a16:creationId xmlns:a16="http://schemas.microsoft.com/office/drawing/2014/main" id="{8D98612E-9364-EF0E-E54F-C8843D890F5A}"/>
                </a:ext>
              </a:extLst>
            </p:cNvPr>
            <p:cNvSpPr>
              <a:spLocks noChangeArrowheads="1"/>
            </p:cNvSpPr>
            <p:nvPr/>
          </p:nvSpPr>
          <p:spPr bwMode="auto">
            <a:xfrm>
              <a:off x="5061" y="1835"/>
              <a:ext cx="88" cy="762"/>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endParaRPr lang="en-US" altLang="en-US"/>
            </a:p>
          </p:txBody>
        </p:sp>
      </p:grpSp>
      <p:sp>
        <p:nvSpPr>
          <p:cNvPr id="28699" name="TextBox 28698">
            <a:extLst>
              <a:ext uri="{FF2B5EF4-FFF2-40B4-BE49-F238E27FC236}">
                <a16:creationId xmlns:a16="http://schemas.microsoft.com/office/drawing/2014/main" id="{01CC6ED4-18A2-5C68-4227-D68EC1826D72}"/>
              </a:ext>
            </a:extLst>
          </p:cNvPr>
          <p:cNvSpPr txBox="1"/>
          <p:nvPr/>
        </p:nvSpPr>
        <p:spPr>
          <a:xfrm>
            <a:off x="5221357" y="5901573"/>
            <a:ext cx="3790121" cy="523220"/>
          </a:xfrm>
          <a:prstGeom prst="rect">
            <a:avLst/>
          </a:prstGeom>
          <a:noFill/>
        </p:spPr>
        <p:txBody>
          <a:bodyPr wrap="square" rtlCol="0">
            <a:spAutoFit/>
          </a:bodyPr>
          <a:lstStyle/>
          <a:p>
            <a:r>
              <a:rPr lang="en-US" altLang="en-US" sz="1400" i="1">
                <a:solidFill>
                  <a:schemeClr val="tx1">
                    <a:lumMod val="75000"/>
                    <a:lumOff val="25000"/>
                  </a:schemeClr>
                </a:solidFill>
              </a:rPr>
              <a:t>Hình ảnh từ: “Computer Networking: A Top Down Approach”, Jim Kurose</a:t>
            </a:r>
            <a:endParaRPr lang="vi-VN" sz="1400">
              <a:solidFill>
                <a:schemeClr val="tx1">
                  <a:lumMod val="75000"/>
                  <a:lumOff val="25000"/>
                </a:schemeClr>
              </a:solidFill>
            </a:endParaRPr>
          </a:p>
        </p:txBody>
      </p:sp>
    </p:spTree>
    <p:extLst>
      <p:ext uri="{BB962C8B-B14F-4D97-AF65-F5344CB8AC3E}">
        <p14:creationId xmlns:p14="http://schemas.microsoft.com/office/powerpoint/2010/main" val="300888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right)">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457200" y="0"/>
            <a:ext cx="7543800" cy="622998"/>
          </a:xfrm>
        </p:spPr>
        <p:txBody>
          <a:bodyPr/>
          <a:lstStyle/>
          <a:p>
            <a:pPr eaLnBrk="1" hangingPunct="1"/>
            <a:r>
              <a:rPr lang="en-US" altLang="en-US"/>
              <a:t>Hoạt động của HTTP</a:t>
            </a:r>
          </a:p>
        </p:txBody>
      </p:sp>
      <p:sp>
        <p:nvSpPr>
          <p:cNvPr id="29700" name="Rectangle 3"/>
          <p:cNvSpPr>
            <a:spLocks noGrp="1" noChangeArrowheads="1"/>
          </p:cNvSpPr>
          <p:nvPr>
            <p:ph idx="1"/>
          </p:nvPr>
        </p:nvSpPr>
        <p:spPr>
          <a:xfrm>
            <a:off x="457200" y="984738"/>
            <a:ext cx="8229600" cy="4950924"/>
          </a:xfrm>
        </p:spPr>
        <p:txBody>
          <a:bodyPr>
            <a:normAutofit/>
          </a:bodyPr>
          <a:lstStyle/>
          <a:p>
            <a:pPr eaLnBrk="1" hangingPunct="1"/>
            <a:r>
              <a:rPr lang="en-US" altLang="en-US"/>
              <a:t>Thiết lập liên kết TCP</a:t>
            </a:r>
          </a:p>
          <a:p>
            <a:pPr lvl="1"/>
            <a:r>
              <a:rPr lang="en-US" altLang="en-US"/>
              <a:t>Server mở một TCP socket chờ yêu cầu kết nối tại cổng 80 (mặc định)</a:t>
            </a:r>
          </a:p>
          <a:p>
            <a:pPr lvl="1"/>
            <a:r>
              <a:rPr lang="en-US" altLang="en-US"/>
              <a:t>Client khởi tạo một liên kết TCP tới server</a:t>
            </a:r>
          </a:p>
          <a:p>
            <a:pPr lvl="1">
              <a:lnSpc>
                <a:spcPct val="100000"/>
              </a:lnSpc>
            </a:pPr>
            <a:r>
              <a:rPr lang="en-US" altLang="en-US"/>
              <a:t>Server chấp nhận yêu cầu, tạo liên kết</a:t>
            </a:r>
          </a:p>
          <a:p>
            <a:pPr eaLnBrk="1" hangingPunct="1"/>
            <a:r>
              <a:rPr lang="en-US" altLang="en-US"/>
              <a:t>Trao đổi thông điệp HTTP (giao thức ứng dụng)</a:t>
            </a:r>
          </a:p>
          <a:p>
            <a:pPr lvl="1" eaLnBrk="1" hangingPunct="1"/>
            <a:r>
              <a:rPr lang="en-US" altLang="en-US"/>
              <a:t>HTTP Request: Thông điệp yêu cầu</a:t>
            </a:r>
          </a:p>
          <a:p>
            <a:pPr lvl="1" eaLnBrk="1" hangingPunct="1"/>
            <a:r>
              <a:rPr lang="en-US" altLang="en-US"/>
              <a:t>HTTP Response: Thông điệp trả lời</a:t>
            </a:r>
          </a:p>
          <a:p>
            <a:pPr eaLnBrk="1" hangingPunct="1"/>
            <a:r>
              <a:rPr lang="en-US" altLang="en-US"/>
              <a:t>Đóng liên kết TCP</a:t>
            </a:r>
          </a:p>
        </p:txBody>
      </p:sp>
      <p:sp>
        <p:nvSpPr>
          <p:cNvPr id="2" name="Slide Number Placeholder 1"/>
          <p:cNvSpPr>
            <a:spLocks noGrp="1"/>
          </p:cNvSpPr>
          <p:nvPr>
            <p:ph type="sldNum" sz="quarter" idx="12"/>
          </p:nvPr>
        </p:nvSpPr>
        <p:spPr/>
        <p:txBody>
          <a:bodyPr/>
          <a:lstStyle/>
          <a:p>
            <a:pPr>
              <a:defRPr/>
            </a:pPr>
            <a:fld id="{F98A0C3D-05D5-409E-8A89-90D73571AB1A}" type="slidenum">
              <a:rPr lang="en-US" altLang="en-US" smtClean="0"/>
              <a:pPr>
                <a:defRPr/>
              </a:pPr>
              <a:t>32</a:t>
            </a:fld>
            <a:endParaRPr lang="en-US" altLang="en-US"/>
          </a:p>
        </p:txBody>
      </p:sp>
    </p:spTree>
    <p:extLst>
      <p:ext uri="{BB962C8B-B14F-4D97-AF65-F5344CB8AC3E}">
        <p14:creationId xmlns:p14="http://schemas.microsoft.com/office/powerpoint/2010/main" val="465069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a:xfrm>
            <a:off x="457200" y="42863"/>
            <a:ext cx="7543800" cy="640425"/>
          </a:xfrm>
        </p:spPr>
        <p:txBody>
          <a:bodyPr/>
          <a:lstStyle/>
          <a:p>
            <a:pPr eaLnBrk="1" hangingPunct="1"/>
            <a:r>
              <a:rPr lang="en-US" altLang="en-US"/>
              <a:t>Khuôn dạng HTTP request</a:t>
            </a:r>
          </a:p>
        </p:txBody>
      </p:sp>
      <p:sp>
        <p:nvSpPr>
          <p:cNvPr id="30724" name="Rectangle 3"/>
          <p:cNvSpPr>
            <a:spLocks noGrp="1" noChangeArrowheads="1"/>
          </p:cNvSpPr>
          <p:nvPr>
            <p:ph idx="1"/>
          </p:nvPr>
        </p:nvSpPr>
        <p:spPr>
          <a:xfrm>
            <a:off x="457200" y="984914"/>
            <a:ext cx="8229600" cy="1182024"/>
          </a:xfrm>
        </p:spPr>
        <p:txBody>
          <a:bodyPr/>
          <a:lstStyle/>
          <a:p>
            <a:pPr eaLnBrk="1" hangingPunct="1"/>
            <a:r>
              <a:rPr lang="en-US" altLang="en-US" sz="2600"/>
              <a:t>Mã ASCII (dễ dàng đọc được dưới dạng văn bản)</a:t>
            </a:r>
          </a:p>
        </p:txBody>
      </p:sp>
      <p:sp>
        <p:nvSpPr>
          <p:cNvPr id="2" name="Slide Number Placeholder 1"/>
          <p:cNvSpPr>
            <a:spLocks noGrp="1"/>
          </p:cNvSpPr>
          <p:nvPr>
            <p:ph type="sldNum" sz="quarter" idx="12"/>
          </p:nvPr>
        </p:nvSpPr>
        <p:spPr/>
        <p:txBody>
          <a:bodyPr/>
          <a:lstStyle/>
          <a:p>
            <a:pPr>
              <a:defRPr/>
            </a:pPr>
            <a:fld id="{F98A0C3D-05D5-409E-8A89-90D73571AB1A}" type="slidenum">
              <a:rPr lang="en-US" altLang="en-US" smtClean="0"/>
              <a:pPr>
                <a:defRPr/>
              </a:pPr>
              <a:t>33</a:t>
            </a:fld>
            <a:endParaRPr lang="en-US" altLang="en-US"/>
          </a:p>
        </p:txBody>
      </p:sp>
      <p:sp>
        <p:nvSpPr>
          <p:cNvPr id="27" name="Text Box 5"/>
          <p:cNvSpPr txBox="1">
            <a:spLocks noChangeArrowheads="1"/>
          </p:cNvSpPr>
          <p:nvPr/>
        </p:nvSpPr>
        <p:spPr bwMode="auto">
          <a:xfrm>
            <a:off x="229746" y="1962019"/>
            <a:ext cx="17668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CC3300"/>
                </a:solidFill>
                <a:effectLst/>
                <a:uLnTx/>
                <a:uFillTx/>
                <a:latin typeface="Arial" pitchFamily="34" charset="0"/>
                <a:ea typeface="MS PGothic" pitchFamily="34" charset="-128"/>
              </a:rPr>
              <a:t>Dòng yêu cầu</a:t>
            </a:r>
            <a:endParaRPr kumimoji="0" lang="en-US" altLang="en-US" sz="2400" b="0" i="0" u="none" strike="noStrike" kern="0" cap="none" spc="0" normalizeH="0" baseline="0" noProof="0">
              <a:ln>
                <a:noFill/>
              </a:ln>
              <a:solidFill>
                <a:srgbClr val="CC3300"/>
              </a:solidFill>
              <a:effectLst/>
              <a:uLnTx/>
              <a:uFillTx/>
              <a:latin typeface="Gill Sans MT" pitchFamily="1" charset="0"/>
              <a:ea typeface="MS PGothic" pitchFamily="34" charset="-128"/>
            </a:endParaRPr>
          </a:p>
        </p:txBody>
      </p:sp>
      <p:sp>
        <p:nvSpPr>
          <p:cNvPr id="28" name="Line 6"/>
          <p:cNvSpPr>
            <a:spLocks noChangeShapeType="1"/>
          </p:cNvSpPr>
          <p:nvPr/>
        </p:nvSpPr>
        <p:spPr bwMode="auto">
          <a:xfrm>
            <a:off x="1933134" y="2293806"/>
            <a:ext cx="868362" cy="14605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spcBef>
                <a:spcPct val="20000"/>
              </a:spcBef>
              <a:buClr>
                <a:srgbClr val="3333CC"/>
              </a:buClr>
              <a:buSzPct val="85000"/>
              <a:buFont typeface="ZapfDingbats" pitchFamily="82" charset="2"/>
              <a:buNone/>
            </a:pPr>
            <a:endParaRPr lang="en-GB" sz="2000" b="0">
              <a:solidFill>
                <a:srgbClr val="CC3300"/>
              </a:solidFill>
              <a:latin typeface="Arial" pitchFamily="34" charset="0"/>
              <a:ea typeface="MS PGothic" pitchFamily="34" charset="-128"/>
            </a:endParaRPr>
          </a:p>
        </p:txBody>
      </p:sp>
      <p:sp>
        <p:nvSpPr>
          <p:cNvPr id="29" name="Freeform 7"/>
          <p:cNvSpPr>
            <a:spLocks/>
          </p:cNvSpPr>
          <p:nvPr/>
        </p:nvSpPr>
        <p:spPr bwMode="auto">
          <a:xfrm>
            <a:off x="2784034" y="2630356"/>
            <a:ext cx="149225" cy="1957388"/>
          </a:xfrm>
          <a:custGeom>
            <a:avLst/>
            <a:gdLst>
              <a:gd name="T0" fmla="*/ 2147483647 w 150"/>
              <a:gd name="T1" fmla="*/ 2147483647 h 924"/>
              <a:gd name="T2" fmla="*/ 0 w 150"/>
              <a:gd name="T3" fmla="*/ 0 h 924"/>
              <a:gd name="T4" fmla="*/ 0 w 150"/>
              <a:gd name="T5" fmla="*/ 2147483647 h 924"/>
              <a:gd name="T6" fmla="*/ 2147483647 w 150"/>
              <a:gd name="T7" fmla="*/ 2147483647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eaLnBrk="0" hangingPunct="0">
              <a:spcBef>
                <a:spcPct val="20000"/>
              </a:spcBef>
              <a:buClr>
                <a:srgbClr val="3333CC"/>
              </a:buClr>
              <a:buSzPct val="85000"/>
              <a:buFont typeface="ZapfDingbats" pitchFamily="82" charset="2"/>
              <a:buNone/>
            </a:pPr>
            <a:endParaRPr lang="en-GB" sz="2000" b="0">
              <a:solidFill>
                <a:srgbClr val="CC3300"/>
              </a:solidFill>
              <a:latin typeface="Arial" pitchFamily="34" charset="0"/>
              <a:ea typeface="MS PGothic" pitchFamily="34" charset="-128"/>
            </a:endParaRPr>
          </a:p>
        </p:txBody>
      </p:sp>
      <p:sp>
        <p:nvSpPr>
          <p:cNvPr id="30" name="Text Box 8"/>
          <p:cNvSpPr txBox="1">
            <a:spLocks noChangeArrowheads="1"/>
          </p:cNvSpPr>
          <p:nvPr/>
        </p:nvSpPr>
        <p:spPr bwMode="auto">
          <a:xfrm>
            <a:off x="599424" y="3147881"/>
            <a:ext cx="21226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marL="0" marR="0" lvl="0" indent="0" algn="r"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CC3300"/>
                </a:solidFill>
                <a:effectLst/>
                <a:uLnTx/>
                <a:uFillTx/>
                <a:latin typeface="Arial" pitchFamily="34" charset="0"/>
                <a:ea typeface="MS PGothic" pitchFamily="34" charset="-128"/>
              </a:rPr>
              <a:t>Các dòng tiêu đề</a:t>
            </a:r>
            <a:endParaRPr kumimoji="0" lang="en-US" altLang="en-US" sz="2400" b="0" i="0" u="none" strike="noStrike" kern="0" cap="none" spc="0" normalizeH="0" baseline="0" noProof="0">
              <a:ln>
                <a:noFill/>
              </a:ln>
              <a:solidFill>
                <a:srgbClr val="CC3300"/>
              </a:solidFill>
              <a:effectLst/>
              <a:uLnTx/>
              <a:uFillTx/>
              <a:latin typeface="Arial" pitchFamily="34" charset="0"/>
              <a:ea typeface="MS PGothic" pitchFamily="34" charset="-128"/>
            </a:endParaRPr>
          </a:p>
        </p:txBody>
      </p:sp>
      <p:sp>
        <p:nvSpPr>
          <p:cNvPr id="31" name="Line 10"/>
          <p:cNvSpPr>
            <a:spLocks noChangeShapeType="1"/>
          </p:cNvSpPr>
          <p:nvPr/>
        </p:nvSpPr>
        <p:spPr bwMode="auto">
          <a:xfrm>
            <a:off x="2317309" y="4714744"/>
            <a:ext cx="511175" cy="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spcBef>
                <a:spcPct val="20000"/>
              </a:spcBef>
              <a:buClr>
                <a:srgbClr val="3333CC"/>
              </a:buClr>
              <a:buSzPct val="85000"/>
              <a:buFont typeface="ZapfDingbats" pitchFamily="82" charset="2"/>
              <a:buNone/>
            </a:pPr>
            <a:endParaRPr lang="en-GB" sz="2000" b="0">
              <a:solidFill>
                <a:srgbClr val="CC3300"/>
              </a:solidFill>
              <a:latin typeface="Arial" pitchFamily="34" charset="0"/>
              <a:ea typeface="MS PGothic" pitchFamily="34" charset="-128"/>
            </a:endParaRPr>
          </a:p>
        </p:txBody>
      </p:sp>
      <p:sp>
        <p:nvSpPr>
          <p:cNvPr id="32" name="Text Box 11"/>
          <p:cNvSpPr txBox="1">
            <a:spLocks noChangeArrowheads="1"/>
          </p:cNvSpPr>
          <p:nvPr/>
        </p:nvSpPr>
        <p:spPr bwMode="auto">
          <a:xfrm>
            <a:off x="496711" y="4400941"/>
            <a:ext cx="176683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CC3300"/>
                </a:solidFill>
                <a:effectLst/>
                <a:uLnTx/>
                <a:uFillTx/>
                <a:latin typeface="Arial" pitchFamily="34" charset="0"/>
                <a:ea typeface="MS PGothic" pitchFamily="34" charset="-128"/>
              </a:rPr>
              <a:t>Báo kết thúc tiêu đề</a:t>
            </a:r>
            <a:endParaRPr kumimoji="0" lang="en-US" altLang="en-US" sz="2400" b="0" i="0" u="none" strike="noStrike" kern="0" cap="none" spc="0" normalizeH="0" baseline="0" noProof="0">
              <a:ln>
                <a:noFill/>
              </a:ln>
              <a:solidFill>
                <a:srgbClr val="CC3300"/>
              </a:solidFill>
              <a:effectLst/>
              <a:uLnTx/>
              <a:uFillTx/>
              <a:latin typeface="Arial" pitchFamily="34" charset="0"/>
              <a:ea typeface="MS PGothic" pitchFamily="34" charset="-128"/>
            </a:endParaRPr>
          </a:p>
        </p:txBody>
      </p:sp>
      <p:sp>
        <p:nvSpPr>
          <p:cNvPr id="33" name="Text Box 16"/>
          <p:cNvSpPr txBox="1">
            <a:spLocks noChangeArrowheads="1"/>
          </p:cNvSpPr>
          <p:nvPr/>
        </p:nvSpPr>
        <p:spPr bwMode="auto">
          <a:xfrm>
            <a:off x="2817371" y="2328731"/>
            <a:ext cx="6112571"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GET /~tungbt/index.htm HTTP/1.1\r\n</a:t>
            </a:r>
          </a:p>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Host: soict.hust.edu.vn\r\n</a:t>
            </a:r>
          </a:p>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User-Agent: </a:t>
            </a:r>
            <a:r>
              <a:rPr lang="en-GB" altLang="en-US" sz="1800">
                <a:solidFill>
                  <a:schemeClr val="tx1">
                    <a:lumMod val="95000"/>
                    <a:lumOff val="5000"/>
                  </a:schemeClr>
                </a:solidFill>
                <a:latin typeface="Courier New" pitchFamily="49" charset="0"/>
              </a:rPr>
              <a:t>Mozilla/5.0</a:t>
            </a:r>
            <a:endParaRPr lang="en-US" altLang="en-US" sz="1800">
              <a:solidFill>
                <a:schemeClr val="tx1">
                  <a:lumMod val="95000"/>
                  <a:lumOff val="5000"/>
                </a:schemeClr>
              </a:solidFill>
              <a:latin typeface="Courier New" pitchFamily="49" charset="0"/>
            </a:endParaRPr>
          </a:p>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Accept: text/html,application/xhtml+xml\r\n</a:t>
            </a:r>
          </a:p>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Accept-Language: en-us,en;q=0.5\r\n</a:t>
            </a:r>
          </a:p>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Accept-Encoding: gzip,deflate\r\n</a:t>
            </a:r>
          </a:p>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Accept-Charset: ISO-8859-1,utf-8;q=0.7\r\n</a:t>
            </a:r>
          </a:p>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Keep-Alive: 115\r\n</a:t>
            </a:r>
          </a:p>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Connection: keep-alive\r\n</a:t>
            </a:r>
          </a:p>
          <a:p>
            <a:pPr algn="l" eaLnBrk="0" hangingPunct="0">
              <a:lnSpc>
                <a:spcPct val="90000"/>
              </a:lnSpc>
              <a:buClr>
                <a:srgbClr val="3333CC"/>
              </a:buClr>
              <a:buSzPct val="85000"/>
              <a:buFont typeface="ZapfDingbats" pitchFamily="82" charset="2"/>
              <a:buNone/>
            </a:pPr>
            <a:r>
              <a:rPr lang="en-US" altLang="en-US" sz="1800">
                <a:solidFill>
                  <a:schemeClr val="tx1">
                    <a:lumMod val="95000"/>
                    <a:lumOff val="5000"/>
                  </a:schemeClr>
                </a:solidFill>
                <a:latin typeface="Courier New" pitchFamily="49" charset="0"/>
              </a:rPr>
              <a:t>\r\n</a:t>
            </a:r>
          </a:p>
        </p:txBody>
      </p:sp>
    </p:spTree>
    <p:extLst>
      <p:ext uri="{BB962C8B-B14F-4D97-AF65-F5344CB8AC3E}">
        <p14:creationId xmlns:p14="http://schemas.microsoft.com/office/powerpoint/2010/main" val="3483276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a:xfrm>
            <a:off x="457200" y="0"/>
            <a:ext cx="7543800" cy="622998"/>
          </a:xfrm>
        </p:spPr>
        <p:txBody>
          <a:bodyPr/>
          <a:lstStyle/>
          <a:p>
            <a:pPr eaLnBrk="1" hangingPunct="1"/>
            <a:r>
              <a:rPr lang="en-US" altLang="en-US" sz="3500"/>
              <a:t>Khuôn dạng HTTP response</a:t>
            </a:r>
            <a:endParaRPr lang="en-US" altLang="en-US"/>
          </a:p>
        </p:txBody>
      </p:sp>
      <p:sp>
        <p:nvSpPr>
          <p:cNvPr id="2" name="Slide Number Placeholder 1"/>
          <p:cNvSpPr>
            <a:spLocks noGrp="1"/>
          </p:cNvSpPr>
          <p:nvPr>
            <p:ph type="sldNum" sz="quarter" idx="12"/>
          </p:nvPr>
        </p:nvSpPr>
        <p:spPr/>
        <p:txBody>
          <a:bodyPr/>
          <a:lstStyle/>
          <a:p>
            <a:pPr>
              <a:defRPr/>
            </a:pPr>
            <a:fld id="{F98A0C3D-05D5-409E-8A89-90D73571AB1A}" type="slidenum">
              <a:rPr lang="en-US" altLang="en-US" smtClean="0"/>
              <a:pPr>
                <a:defRPr/>
              </a:pPr>
              <a:t>34</a:t>
            </a:fld>
            <a:endParaRPr lang="en-US" altLang="en-US"/>
          </a:p>
        </p:txBody>
      </p:sp>
      <p:sp>
        <p:nvSpPr>
          <p:cNvPr id="18" name="Text Box 5"/>
          <p:cNvSpPr txBox="1">
            <a:spLocks noChangeArrowheads="1"/>
          </p:cNvSpPr>
          <p:nvPr/>
        </p:nvSpPr>
        <p:spPr bwMode="auto">
          <a:xfrm>
            <a:off x="139700" y="1370496"/>
            <a:ext cx="265970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b="0" i="0" u="none" strike="noStrike" kern="0" cap="none" spc="0" normalizeH="0" baseline="0" noProof="0">
                <a:ln>
                  <a:noFill/>
                </a:ln>
                <a:solidFill>
                  <a:srgbClr val="CC0000"/>
                </a:solidFill>
                <a:effectLst/>
                <a:uLnTx/>
                <a:uFillTx/>
                <a:latin typeface="Arial" pitchFamily="34" charset="0"/>
                <a:ea typeface="MS PGothic" pitchFamily="34" charset="-128"/>
              </a:rPr>
              <a:t>Dòng trạng thái trả lời</a:t>
            </a:r>
          </a:p>
        </p:txBody>
      </p:sp>
      <p:sp>
        <p:nvSpPr>
          <p:cNvPr id="19" name="Line 6"/>
          <p:cNvSpPr>
            <a:spLocks noChangeShapeType="1"/>
          </p:cNvSpPr>
          <p:nvPr/>
        </p:nvSpPr>
        <p:spPr bwMode="auto">
          <a:xfrm>
            <a:off x="1358900" y="1861517"/>
            <a:ext cx="923925" cy="25717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spcBef>
                <a:spcPct val="20000"/>
              </a:spcBef>
              <a:buClr>
                <a:srgbClr val="3333CC"/>
              </a:buClr>
              <a:buSzPct val="85000"/>
              <a:buFont typeface="ZapfDingbats" pitchFamily="82" charset="2"/>
              <a:buNone/>
            </a:pPr>
            <a:endParaRPr lang="en-GB" sz="2000" b="0">
              <a:solidFill>
                <a:srgbClr val="000000"/>
              </a:solidFill>
              <a:latin typeface="Arial" pitchFamily="34" charset="0"/>
              <a:ea typeface="MS PGothic" pitchFamily="34" charset="-128"/>
            </a:endParaRPr>
          </a:p>
        </p:txBody>
      </p:sp>
      <p:sp>
        <p:nvSpPr>
          <p:cNvPr id="20" name="Freeform 7"/>
          <p:cNvSpPr>
            <a:spLocks/>
          </p:cNvSpPr>
          <p:nvPr/>
        </p:nvSpPr>
        <p:spPr bwMode="auto">
          <a:xfrm>
            <a:off x="2057400" y="2252042"/>
            <a:ext cx="257175" cy="2114550"/>
          </a:xfrm>
          <a:custGeom>
            <a:avLst/>
            <a:gdLst>
              <a:gd name="T0" fmla="*/ 2147483647 w 162"/>
              <a:gd name="T1" fmla="*/ 2147483647 h 1428"/>
              <a:gd name="T2" fmla="*/ 0 w 162"/>
              <a:gd name="T3" fmla="*/ 0 h 1428"/>
              <a:gd name="T4" fmla="*/ 0 w 162"/>
              <a:gd name="T5" fmla="*/ 2147483647 h 1428"/>
              <a:gd name="T6" fmla="*/ 2147483647 w 162"/>
              <a:gd name="T7" fmla="*/ 2147483647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l" eaLnBrk="0" hangingPunct="0">
              <a:spcBef>
                <a:spcPct val="20000"/>
              </a:spcBef>
              <a:buClr>
                <a:srgbClr val="3333CC"/>
              </a:buClr>
              <a:buSzPct val="85000"/>
              <a:buFont typeface="ZapfDingbats" pitchFamily="82" charset="2"/>
              <a:buNone/>
            </a:pPr>
            <a:endParaRPr lang="en-GB" sz="2000" b="0">
              <a:solidFill>
                <a:srgbClr val="000000"/>
              </a:solidFill>
              <a:latin typeface="Arial" pitchFamily="34" charset="0"/>
              <a:ea typeface="MS PGothic" pitchFamily="34" charset="-128"/>
            </a:endParaRPr>
          </a:p>
        </p:txBody>
      </p:sp>
      <p:sp>
        <p:nvSpPr>
          <p:cNvPr id="21" name="Text Box 8"/>
          <p:cNvSpPr txBox="1">
            <a:spLocks noChangeArrowheads="1"/>
          </p:cNvSpPr>
          <p:nvPr/>
        </p:nvSpPr>
        <p:spPr bwMode="auto">
          <a:xfrm>
            <a:off x="457200" y="3071192"/>
            <a:ext cx="14112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CC0000"/>
                </a:solidFill>
                <a:effectLst/>
                <a:uLnTx/>
                <a:uFillTx/>
                <a:latin typeface="Arial" pitchFamily="34" charset="0"/>
                <a:ea typeface="MS PGothic" pitchFamily="34" charset="-128"/>
              </a:rPr>
              <a:t>Các dòng tiêu đề</a:t>
            </a:r>
            <a:endParaRPr kumimoji="0" lang="en-US" altLang="en-US" sz="2400" b="0" i="0" u="none" strike="noStrike" kern="0" cap="none" spc="0" normalizeH="0" baseline="0" noProof="0">
              <a:ln>
                <a:noFill/>
              </a:ln>
              <a:solidFill>
                <a:srgbClr val="CC0000"/>
              </a:solidFill>
              <a:effectLst/>
              <a:uLnTx/>
              <a:uFillTx/>
              <a:latin typeface="Arial" pitchFamily="34" charset="0"/>
              <a:ea typeface="MS PGothic" pitchFamily="34" charset="-128"/>
            </a:endParaRPr>
          </a:p>
        </p:txBody>
      </p:sp>
      <p:sp>
        <p:nvSpPr>
          <p:cNvPr id="22" name="Line 9"/>
          <p:cNvSpPr>
            <a:spLocks noChangeShapeType="1"/>
          </p:cNvSpPr>
          <p:nvPr/>
        </p:nvSpPr>
        <p:spPr bwMode="auto">
          <a:xfrm flipV="1">
            <a:off x="1543050" y="4639642"/>
            <a:ext cx="757238" cy="212725"/>
          </a:xfrm>
          <a:prstGeom prst="line">
            <a:avLst/>
          </a:prstGeom>
          <a:noFill/>
          <a:ln w="1905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algn="l" eaLnBrk="0" hangingPunct="0">
              <a:spcBef>
                <a:spcPct val="20000"/>
              </a:spcBef>
              <a:buClr>
                <a:srgbClr val="3333CC"/>
              </a:buClr>
              <a:buSzPct val="85000"/>
              <a:buFont typeface="ZapfDingbats" pitchFamily="82" charset="2"/>
              <a:buNone/>
            </a:pPr>
            <a:endParaRPr lang="en-GB" sz="2000" b="0">
              <a:solidFill>
                <a:srgbClr val="000000"/>
              </a:solidFill>
              <a:latin typeface="Arial" pitchFamily="34" charset="0"/>
              <a:ea typeface="MS PGothic" pitchFamily="34" charset="-128"/>
            </a:endParaRPr>
          </a:p>
        </p:txBody>
      </p:sp>
      <p:sp>
        <p:nvSpPr>
          <p:cNvPr id="23" name="Text Box 10"/>
          <p:cNvSpPr txBox="1">
            <a:spLocks noChangeArrowheads="1"/>
          </p:cNvSpPr>
          <p:nvPr/>
        </p:nvSpPr>
        <p:spPr bwMode="auto">
          <a:xfrm>
            <a:off x="182650" y="4852543"/>
            <a:ext cx="30075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marL="0" marR="0" lvl="0" indent="0" algn="l" defTabSz="914400" eaLnBrk="0" fontAlgn="auto" latinLnBrk="0" hangingPunct="0">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CC0000"/>
                </a:solidFill>
                <a:effectLst/>
                <a:uLnTx/>
                <a:uFillTx/>
                <a:latin typeface="Arial" pitchFamily="34" charset="0"/>
                <a:ea typeface="MS PGothic" pitchFamily="34" charset="-128"/>
              </a:rPr>
              <a:t>Dữ liệu đáp ứng yêu cầu</a:t>
            </a:r>
            <a:endParaRPr kumimoji="0" lang="en-US" altLang="en-US" sz="2400" b="0" i="0" u="none" strike="noStrike" kern="0" cap="none" spc="0" normalizeH="0" baseline="0" noProof="0">
              <a:ln>
                <a:noFill/>
              </a:ln>
              <a:solidFill>
                <a:srgbClr val="CC0000"/>
              </a:solidFill>
              <a:effectLst/>
              <a:uLnTx/>
              <a:uFillTx/>
              <a:latin typeface="Arial" pitchFamily="34" charset="0"/>
              <a:ea typeface="MS PGothic" pitchFamily="34" charset="-128"/>
            </a:endParaRPr>
          </a:p>
        </p:txBody>
      </p:sp>
      <p:sp>
        <p:nvSpPr>
          <p:cNvPr id="24" name="Rectangle 15"/>
          <p:cNvSpPr>
            <a:spLocks noChangeArrowheads="1"/>
          </p:cNvSpPr>
          <p:nvPr/>
        </p:nvSpPr>
        <p:spPr bwMode="auto">
          <a:xfrm>
            <a:off x="2243138" y="1991692"/>
            <a:ext cx="6748462" cy="2834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000">
                <a:solidFill>
                  <a:schemeClr val="tx1"/>
                </a:solidFill>
                <a:latin typeface="Arial" pitchFamily="34" charset="0"/>
                <a:ea typeface="MS PGothic" pitchFamily="34" charset="-128"/>
              </a:defRPr>
            </a:lvl1pPr>
            <a:lvl2pPr marL="742950" indent="-285750">
              <a:defRPr sz="2000">
                <a:solidFill>
                  <a:schemeClr val="tx1"/>
                </a:solidFill>
                <a:latin typeface="Arial" pitchFamily="34" charset="0"/>
                <a:ea typeface="MS PGothic" pitchFamily="34" charset="-128"/>
              </a:defRPr>
            </a:lvl2pPr>
            <a:lvl3pPr marL="1143000" indent="-228600">
              <a:defRPr sz="2000">
                <a:solidFill>
                  <a:schemeClr val="tx1"/>
                </a:solidFill>
                <a:latin typeface="Arial" pitchFamily="34" charset="0"/>
                <a:ea typeface="MS PGothic" pitchFamily="34" charset="-128"/>
              </a:defRPr>
            </a:lvl3pPr>
            <a:lvl4pPr marL="1600200" indent="-228600">
              <a:defRPr sz="2000">
                <a:solidFill>
                  <a:schemeClr val="tx1"/>
                </a:solidFill>
                <a:latin typeface="Arial" pitchFamily="34" charset="0"/>
                <a:ea typeface="MS PGothic" pitchFamily="34" charset="-128"/>
              </a:defRPr>
            </a:lvl4pPr>
            <a:lvl5pPr marL="2057400" indent="-228600">
              <a:defRPr sz="2000">
                <a:solidFill>
                  <a:schemeClr val="tx1"/>
                </a:solidFill>
                <a:latin typeface="Arial" pitchFamily="34" charset="0"/>
                <a:ea typeface="MS PGothic" pitchFamily="34" charset="-128"/>
              </a:defRPr>
            </a:lvl5pPr>
            <a:lvl6pPr marL="25146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6pPr>
            <a:lvl7pPr marL="29718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7pPr>
            <a:lvl8pPr marL="34290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8pPr>
            <a:lvl9pPr marL="3886200" indent="-228600" eaLnBrk="0" fontAlgn="base" hangingPunct="0">
              <a:spcBef>
                <a:spcPct val="20000"/>
              </a:spcBef>
              <a:spcAft>
                <a:spcPct val="0"/>
              </a:spcAft>
              <a:buClr>
                <a:schemeClr val="accent2"/>
              </a:buClr>
              <a:buSzPct val="85000"/>
              <a:buFont typeface="ZapfDingbats" pitchFamily="82" charset="2"/>
              <a:defRPr sz="2000">
                <a:solidFill>
                  <a:schemeClr val="tx1"/>
                </a:solidFill>
                <a:latin typeface="Arial" pitchFamily="34" charset="0"/>
                <a:ea typeface="MS PGothic" pitchFamily="34" charset="-128"/>
              </a:defRPr>
            </a:lvl9pPr>
          </a:lstStyle>
          <a:p>
            <a:pPr algn="l" eaLnBrk="0" hangingPunct="0">
              <a:lnSpc>
                <a:spcPct val="90000"/>
              </a:lnSpc>
              <a:buClr>
                <a:srgbClr val="3333CC"/>
              </a:buClr>
              <a:buSzPct val="85000"/>
              <a:buFont typeface="ZapfDingbats" pitchFamily="82" charset="2"/>
              <a:buNone/>
            </a:pPr>
            <a:r>
              <a:rPr lang="pt-BR" altLang="en-US" sz="1800">
                <a:solidFill>
                  <a:srgbClr val="000000"/>
                </a:solidFill>
                <a:latin typeface="Courier New" pitchFamily="49" charset="0"/>
              </a:rPr>
              <a:t>HTTP/1.1 200 OK\r\n</a:t>
            </a:r>
          </a:p>
          <a:p>
            <a:pPr algn="l" eaLnBrk="0" hangingPunct="0">
              <a:lnSpc>
                <a:spcPct val="90000"/>
              </a:lnSpc>
              <a:buClr>
                <a:srgbClr val="3333CC"/>
              </a:buClr>
              <a:buSzPct val="85000"/>
              <a:buFont typeface="ZapfDingbats" pitchFamily="82" charset="2"/>
              <a:buNone/>
            </a:pPr>
            <a:r>
              <a:rPr lang="pt-BR" altLang="en-US" sz="1800">
                <a:solidFill>
                  <a:srgbClr val="000000"/>
                </a:solidFill>
                <a:latin typeface="Courier New" pitchFamily="49" charset="0"/>
              </a:rPr>
              <a:t>Date: Thu, 31 Jul 2014 00:00:14 GMT\r\n</a:t>
            </a:r>
          </a:p>
          <a:p>
            <a:pPr algn="l" eaLnBrk="0" hangingPunct="0">
              <a:lnSpc>
                <a:spcPct val="90000"/>
              </a:lnSpc>
              <a:buClr>
                <a:srgbClr val="3333CC"/>
              </a:buClr>
              <a:buSzPct val="85000"/>
              <a:buFont typeface="ZapfDingbats" pitchFamily="82" charset="2"/>
              <a:buNone/>
            </a:pPr>
            <a:r>
              <a:rPr lang="pt-BR" altLang="en-US" sz="1800">
                <a:solidFill>
                  <a:srgbClr val="000000"/>
                </a:solidFill>
                <a:latin typeface="Courier New" pitchFamily="49" charset="0"/>
              </a:rPr>
              <a:t>Server: Apache/2.2.15 (CentOS)\r\n</a:t>
            </a:r>
          </a:p>
          <a:p>
            <a:pPr algn="l" eaLnBrk="0" hangingPunct="0">
              <a:lnSpc>
                <a:spcPct val="90000"/>
              </a:lnSpc>
              <a:buClr>
                <a:srgbClr val="3333CC"/>
              </a:buClr>
              <a:buSzPct val="85000"/>
              <a:buFont typeface="ZapfDingbats" pitchFamily="82" charset="2"/>
              <a:buNone/>
            </a:pPr>
            <a:r>
              <a:rPr lang="pt-BR" altLang="en-US" sz="1800">
                <a:solidFill>
                  <a:srgbClr val="000000"/>
                </a:solidFill>
                <a:latin typeface="Courier New" pitchFamily="49" charset="0"/>
              </a:rPr>
              <a:t>Last-Modified: Wed, 30 Jul 2014 23:59:50 GMT\r\n</a:t>
            </a:r>
          </a:p>
          <a:p>
            <a:pPr algn="l" eaLnBrk="0" hangingPunct="0">
              <a:lnSpc>
                <a:spcPct val="90000"/>
              </a:lnSpc>
              <a:buClr>
                <a:srgbClr val="3333CC"/>
              </a:buClr>
              <a:buSzPct val="85000"/>
              <a:buFont typeface="ZapfDingbats" pitchFamily="82" charset="2"/>
              <a:buNone/>
            </a:pPr>
            <a:r>
              <a:rPr lang="en-US" altLang="en-US" sz="1800">
                <a:solidFill>
                  <a:srgbClr val="000000"/>
                </a:solidFill>
                <a:latin typeface="Courier New" pitchFamily="49" charset="0"/>
              </a:rPr>
              <a:t>ETag: "17dc6-a5c-bf716880"\r\n</a:t>
            </a:r>
          </a:p>
          <a:p>
            <a:pPr algn="l" eaLnBrk="0" hangingPunct="0">
              <a:lnSpc>
                <a:spcPct val="90000"/>
              </a:lnSpc>
              <a:buClr>
                <a:srgbClr val="3333CC"/>
              </a:buClr>
              <a:buSzPct val="85000"/>
              <a:buFont typeface="ZapfDingbats" pitchFamily="82" charset="2"/>
              <a:buNone/>
            </a:pPr>
            <a:r>
              <a:rPr lang="en-US" altLang="en-US" sz="1800">
                <a:solidFill>
                  <a:srgbClr val="000000"/>
                </a:solidFill>
                <a:latin typeface="Courier New" pitchFamily="49" charset="0"/>
              </a:rPr>
              <a:t>Accept-Ranges: bytes\r\n</a:t>
            </a:r>
          </a:p>
          <a:p>
            <a:pPr algn="l" eaLnBrk="0" hangingPunct="0">
              <a:lnSpc>
                <a:spcPct val="90000"/>
              </a:lnSpc>
              <a:buClr>
                <a:srgbClr val="3333CC"/>
              </a:buClr>
              <a:buSzPct val="85000"/>
              <a:buFont typeface="ZapfDingbats" pitchFamily="82" charset="2"/>
              <a:buNone/>
            </a:pPr>
            <a:r>
              <a:rPr lang="en-US" altLang="en-US" sz="1800">
                <a:solidFill>
                  <a:srgbClr val="000000"/>
                </a:solidFill>
                <a:latin typeface="Courier New" pitchFamily="49" charset="0"/>
              </a:rPr>
              <a:t>Content-Length: 2652\r\n</a:t>
            </a:r>
          </a:p>
          <a:p>
            <a:pPr algn="l" eaLnBrk="0" hangingPunct="0">
              <a:lnSpc>
                <a:spcPct val="90000"/>
              </a:lnSpc>
              <a:buClr>
                <a:srgbClr val="3333CC"/>
              </a:buClr>
              <a:buSzPct val="85000"/>
              <a:buFont typeface="ZapfDingbats" pitchFamily="82" charset="2"/>
              <a:buNone/>
            </a:pPr>
            <a:r>
              <a:rPr lang="en-US" altLang="en-US" sz="1800">
                <a:solidFill>
                  <a:srgbClr val="000000"/>
                </a:solidFill>
                <a:latin typeface="Courier New" pitchFamily="49" charset="0"/>
              </a:rPr>
              <a:t>Connection: close\r\n</a:t>
            </a:r>
          </a:p>
          <a:p>
            <a:pPr algn="l" eaLnBrk="0" hangingPunct="0">
              <a:lnSpc>
                <a:spcPct val="90000"/>
              </a:lnSpc>
              <a:buClr>
                <a:srgbClr val="3333CC"/>
              </a:buClr>
              <a:buSzPct val="85000"/>
              <a:buFont typeface="ZapfDingbats" pitchFamily="82" charset="2"/>
              <a:buNone/>
            </a:pPr>
            <a:r>
              <a:rPr lang="en-US" altLang="en-US" sz="1800">
                <a:solidFill>
                  <a:srgbClr val="000000"/>
                </a:solidFill>
                <a:latin typeface="Courier New" pitchFamily="49" charset="0"/>
              </a:rPr>
              <a:t>Content-Type: text/html; charset=UTF-8\r\n</a:t>
            </a:r>
          </a:p>
          <a:p>
            <a:pPr algn="l" eaLnBrk="0" hangingPunct="0">
              <a:lnSpc>
                <a:spcPct val="90000"/>
              </a:lnSpc>
              <a:buClr>
                <a:srgbClr val="3333CC"/>
              </a:buClr>
              <a:buSzPct val="85000"/>
              <a:buFont typeface="ZapfDingbats" pitchFamily="82" charset="2"/>
              <a:buNone/>
            </a:pPr>
            <a:r>
              <a:rPr lang="en-US" altLang="en-US" sz="1800">
                <a:solidFill>
                  <a:srgbClr val="000000"/>
                </a:solidFill>
                <a:latin typeface="Courier New" pitchFamily="49" charset="0"/>
              </a:rPr>
              <a:t>\r\n</a:t>
            </a:r>
          </a:p>
          <a:p>
            <a:pPr algn="l" eaLnBrk="0" hangingPunct="0">
              <a:lnSpc>
                <a:spcPct val="90000"/>
              </a:lnSpc>
              <a:buClr>
                <a:srgbClr val="3333CC"/>
              </a:buClr>
              <a:buSzPct val="85000"/>
              <a:buFont typeface="ZapfDingbats" pitchFamily="82" charset="2"/>
              <a:buNone/>
            </a:pPr>
            <a:r>
              <a:rPr lang="it-IT" altLang="en-US" sz="1800">
                <a:solidFill>
                  <a:srgbClr val="000000"/>
                </a:solidFill>
                <a:latin typeface="Courier New" pitchFamily="49" charset="0"/>
              </a:rPr>
              <a:t>data data data data data ... </a:t>
            </a:r>
            <a:endParaRPr lang="en-US" altLang="en-US" sz="1800">
              <a:solidFill>
                <a:srgbClr val="000000"/>
              </a:solidFill>
              <a:latin typeface="Courier New" pitchFamily="49" charset="0"/>
            </a:endParaRPr>
          </a:p>
        </p:txBody>
      </p:sp>
    </p:spTree>
    <p:extLst>
      <p:ext uri="{BB962C8B-B14F-4D97-AF65-F5344CB8AC3E}">
        <p14:creationId xmlns:p14="http://schemas.microsoft.com/office/powerpoint/2010/main" val="2679892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DA8C7-7982-61EA-14BE-B82A87891B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DB30CCB-4648-D3AA-90C7-CD797BC2BF4C}"/>
              </a:ext>
            </a:extLst>
          </p:cNvPr>
          <p:cNvSpPr>
            <a:spLocks noGrp="1"/>
          </p:cNvSpPr>
          <p:nvPr>
            <p:ph type="ctrTitle"/>
          </p:nvPr>
        </p:nvSpPr>
        <p:spPr>
          <a:xfrm>
            <a:off x="685800" y="2194561"/>
            <a:ext cx="7772400" cy="822960"/>
          </a:xfrm>
        </p:spPr>
        <p:txBody>
          <a:bodyPr>
            <a:normAutofit fontScale="90000"/>
          </a:bodyPr>
          <a:lstStyle/>
          <a:p>
            <a:pPr algn="l"/>
            <a:r>
              <a:rPr lang="en-GB" sz="3600"/>
              <a:t>2. An toàn bảo mật trong mạng TCP/IP</a:t>
            </a:r>
          </a:p>
        </p:txBody>
      </p:sp>
      <p:sp>
        <p:nvSpPr>
          <p:cNvPr id="5" name="Subtitle 4">
            <a:extLst>
              <a:ext uri="{FF2B5EF4-FFF2-40B4-BE49-F238E27FC236}">
                <a16:creationId xmlns:a16="http://schemas.microsoft.com/office/drawing/2014/main" id="{0BE60170-507F-B7D4-4399-08FE895A3BE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82962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DD42-23F8-4EE6-A76B-47846D483945}"/>
              </a:ext>
            </a:extLst>
          </p:cNvPr>
          <p:cNvSpPr>
            <a:spLocks noGrp="1"/>
          </p:cNvSpPr>
          <p:nvPr>
            <p:ph type="title"/>
          </p:nvPr>
        </p:nvSpPr>
        <p:spPr/>
        <p:txBody>
          <a:bodyPr/>
          <a:lstStyle/>
          <a:p>
            <a:r>
              <a:rPr lang="en-US"/>
              <a:t>Vấn đề an toàn bảo mật</a:t>
            </a:r>
            <a:endParaRPr lang="vi-VN"/>
          </a:p>
        </p:txBody>
      </p:sp>
      <p:sp>
        <p:nvSpPr>
          <p:cNvPr id="3" name="Content Placeholder 2">
            <a:extLst>
              <a:ext uri="{FF2B5EF4-FFF2-40B4-BE49-F238E27FC236}">
                <a16:creationId xmlns:a16="http://schemas.microsoft.com/office/drawing/2014/main" id="{D9488803-4F1B-4D00-B9DF-DCD1F308A940}"/>
              </a:ext>
            </a:extLst>
          </p:cNvPr>
          <p:cNvSpPr>
            <a:spLocks noGrp="1"/>
          </p:cNvSpPr>
          <p:nvPr>
            <p:ph idx="1"/>
          </p:nvPr>
        </p:nvSpPr>
        <p:spPr/>
        <p:txBody>
          <a:bodyPr/>
          <a:lstStyle/>
          <a:p>
            <a:r>
              <a:rPr lang="en-US"/>
              <a:t>Giao thức IP không sử dụng các cơ chế bảo vệ dữ liệu</a:t>
            </a:r>
          </a:p>
          <a:p>
            <a:r>
              <a:rPr lang="en-US"/>
              <a:t>Không mã hóa giữ bí mật nội dung gói tin</a:t>
            </a:r>
          </a:p>
          <a:p>
            <a:pPr lvl="1"/>
            <a:r>
              <a:rPr lang="en-US"/>
              <a:t>Đe dọa tấn công: Nghe lén dữ liệu</a:t>
            </a:r>
          </a:p>
          <a:p>
            <a:r>
              <a:rPr lang="en-US"/>
              <a:t>Không có mã xác thực toàn vẹn nội dung</a:t>
            </a:r>
          </a:p>
          <a:p>
            <a:pPr lvl="1"/>
            <a:r>
              <a:rPr lang="en-US"/>
              <a:t>Đe dọa tấn công: Sửa đổi dữ liệu</a:t>
            </a:r>
          </a:p>
          <a:p>
            <a:r>
              <a:rPr lang="en-US"/>
              <a:t>Không xác thực địa chỉ nguồn</a:t>
            </a:r>
          </a:p>
          <a:p>
            <a:pPr lvl="1"/>
            <a:r>
              <a:rPr lang="en-US"/>
              <a:t>Đe dọa tấn công: Gửi gói tin với địa chỉ IP tùy ý để giả danh</a:t>
            </a:r>
          </a:p>
          <a:p>
            <a:r>
              <a:rPr lang="en-US"/>
              <a:t>Phần lớn các giao thức khác cũng giống giao thức IP</a:t>
            </a:r>
          </a:p>
        </p:txBody>
      </p:sp>
    </p:spTree>
    <p:extLst>
      <p:ext uri="{BB962C8B-B14F-4D97-AF65-F5344CB8AC3E}">
        <p14:creationId xmlns:p14="http://schemas.microsoft.com/office/powerpoint/2010/main" val="2343538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mối đe dọa</a:t>
            </a:r>
            <a:endParaRPr lang="en-US" dirty="0"/>
          </a:p>
        </p:txBody>
      </p:sp>
      <p:sp>
        <p:nvSpPr>
          <p:cNvPr id="4" name="Slide Number Placeholder 3"/>
          <p:cNvSpPr>
            <a:spLocks noGrp="1"/>
          </p:cNvSpPr>
          <p:nvPr>
            <p:ph type="sldNum" sz="quarter" idx="12"/>
          </p:nvPr>
        </p:nvSpPr>
        <p:spPr/>
        <p:txBody>
          <a:bodyPr/>
          <a:lstStyle/>
          <a:p>
            <a:fld id="{2AA957AF-53C0-420B-9C2D-77DB1416566C}" type="slidenum">
              <a:rPr kumimoji="0" lang="en-US" smtClean="0"/>
              <a:pPr/>
              <a:t>37</a:t>
            </a:fld>
            <a:endParaRPr kumimoji="0" lang="en-US"/>
          </a:p>
        </p:txBody>
      </p:sp>
      <p:sp>
        <p:nvSpPr>
          <p:cNvPr id="5" name="Cloud"/>
          <p:cNvSpPr>
            <a:spLocks noChangeAspect="1" noEditPoints="1" noChangeArrowheads="1"/>
          </p:cNvSpPr>
          <p:nvPr/>
        </p:nvSpPr>
        <p:spPr bwMode="auto">
          <a:xfrm>
            <a:off x="2417056" y="3937691"/>
            <a:ext cx="2063750" cy="13827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lstStyle/>
          <a:p>
            <a:pPr algn="ctr" eaLnBrk="0" hangingPunct="0">
              <a:defRPr/>
            </a:pPr>
            <a:r>
              <a:rPr lang="en-US" sz="2800">
                <a:solidFill>
                  <a:srgbClr val="000000"/>
                </a:solidFill>
                <a:latin typeface="Times New Roman" pitchFamily="18" charset="0"/>
                <a:ea typeface="+mn-ea"/>
              </a:rPr>
              <a:t>ISP A</a:t>
            </a:r>
          </a:p>
          <a:p>
            <a:pPr algn="ctr" eaLnBrk="0" hangingPunct="0">
              <a:defRPr/>
            </a:pPr>
            <a:endParaRPr lang="en-US" sz="2800">
              <a:solidFill>
                <a:srgbClr val="000000"/>
              </a:solidFill>
              <a:latin typeface="Times New Roman" pitchFamily="18" charset="0"/>
              <a:ea typeface="+mn-ea"/>
            </a:endParaRPr>
          </a:p>
        </p:txBody>
      </p:sp>
      <p:sp>
        <p:nvSpPr>
          <p:cNvPr id="6" name="Cloud"/>
          <p:cNvSpPr>
            <a:spLocks noChangeAspect="1" noEditPoints="1" noChangeArrowheads="1"/>
          </p:cNvSpPr>
          <p:nvPr/>
        </p:nvSpPr>
        <p:spPr bwMode="auto">
          <a:xfrm>
            <a:off x="4925306" y="1956491"/>
            <a:ext cx="2063750" cy="13827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lstStyle/>
          <a:p>
            <a:pPr algn="ctr" eaLnBrk="0" hangingPunct="0">
              <a:defRPr/>
            </a:pPr>
            <a:r>
              <a:rPr lang="en-US" sz="2800" dirty="0">
                <a:solidFill>
                  <a:srgbClr val="000000"/>
                </a:solidFill>
                <a:latin typeface="Times New Roman" pitchFamily="18" charset="0"/>
                <a:ea typeface="+mn-ea"/>
              </a:rPr>
              <a:t>ISP D</a:t>
            </a:r>
          </a:p>
          <a:p>
            <a:pPr algn="ctr" eaLnBrk="0" hangingPunct="0">
              <a:defRPr/>
            </a:pPr>
            <a:endParaRPr lang="en-US" sz="2800" dirty="0">
              <a:solidFill>
                <a:srgbClr val="000000"/>
              </a:solidFill>
              <a:latin typeface="Times New Roman" pitchFamily="18" charset="0"/>
              <a:ea typeface="+mn-ea"/>
            </a:endParaRPr>
          </a:p>
        </p:txBody>
      </p:sp>
      <p:sp>
        <p:nvSpPr>
          <p:cNvPr id="7" name="Cloud"/>
          <p:cNvSpPr>
            <a:spLocks noChangeAspect="1" noEditPoints="1" noChangeArrowheads="1"/>
          </p:cNvSpPr>
          <p:nvPr/>
        </p:nvSpPr>
        <p:spPr bwMode="auto">
          <a:xfrm>
            <a:off x="4626856" y="3404291"/>
            <a:ext cx="2063750" cy="13827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lstStyle/>
          <a:p>
            <a:pPr algn="ctr" eaLnBrk="0" hangingPunct="0">
              <a:defRPr/>
            </a:pPr>
            <a:r>
              <a:rPr lang="en-US" sz="2800">
                <a:solidFill>
                  <a:srgbClr val="000000"/>
                </a:solidFill>
                <a:latin typeface="Times New Roman" pitchFamily="18" charset="0"/>
                <a:ea typeface="+mn-ea"/>
              </a:rPr>
              <a:t>ISP C</a:t>
            </a:r>
          </a:p>
          <a:p>
            <a:pPr algn="ctr" eaLnBrk="0" hangingPunct="0">
              <a:defRPr/>
            </a:pPr>
            <a:endParaRPr lang="en-US" sz="2800">
              <a:solidFill>
                <a:srgbClr val="000000"/>
              </a:solidFill>
              <a:latin typeface="Times New Roman" pitchFamily="18" charset="0"/>
              <a:ea typeface="+mn-ea"/>
            </a:endParaRPr>
          </a:p>
        </p:txBody>
      </p:sp>
      <p:sp>
        <p:nvSpPr>
          <p:cNvPr id="8" name="Cloud"/>
          <p:cNvSpPr>
            <a:spLocks noChangeAspect="1" noEditPoints="1" noChangeArrowheads="1"/>
          </p:cNvSpPr>
          <p:nvPr/>
        </p:nvSpPr>
        <p:spPr bwMode="auto">
          <a:xfrm>
            <a:off x="2639306" y="2097778"/>
            <a:ext cx="2063750" cy="138271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lstStyle/>
          <a:p>
            <a:pPr algn="ctr" eaLnBrk="0" hangingPunct="0">
              <a:defRPr/>
            </a:pPr>
            <a:r>
              <a:rPr lang="en-US" sz="2800" dirty="0">
                <a:solidFill>
                  <a:srgbClr val="000000"/>
                </a:solidFill>
                <a:latin typeface="Times New Roman" pitchFamily="18" charset="0"/>
                <a:ea typeface="+mn-ea"/>
              </a:rPr>
              <a:t>ISP B</a:t>
            </a:r>
          </a:p>
          <a:p>
            <a:pPr algn="ctr" eaLnBrk="0" hangingPunct="0">
              <a:defRPr/>
            </a:pPr>
            <a:endParaRPr lang="en-US" sz="2800" dirty="0">
              <a:solidFill>
                <a:srgbClr val="000000"/>
              </a:solidFill>
              <a:latin typeface="Times New Roman" pitchFamily="18" charset="0"/>
              <a:ea typeface="+mn-ea"/>
            </a:endParaRPr>
          </a:p>
        </p:txBody>
      </p:sp>
      <p:sp>
        <p:nvSpPr>
          <p:cNvPr id="9" name="Line 11"/>
          <p:cNvSpPr>
            <a:spLocks noChangeShapeType="1"/>
          </p:cNvSpPr>
          <p:nvPr/>
        </p:nvSpPr>
        <p:spPr bwMode="auto">
          <a:xfrm flipV="1">
            <a:off x="2340856" y="5004491"/>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0" name="Line 12"/>
          <p:cNvSpPr>
            <a:spLocks noChangeShapeType="1"/>
          </p:cNvSpPr>
          <p:nvPr/>
        </p:nvSpPr>
        <p:spPr bwMode="auto">
          <a:xfrm>
            <a:off x="3712456" y="3251891"/>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1" name="Line 13"/>
          <p:cNvSpPr>
            <a:spLocks noChangeShapeType="1"/>
          </p:cNvSpPr>
          <p:nvPr/>
        </p:nvSpPr>
        <p:spPr bwMode="auto">
          <a:xfrm flipV="1">
            <a:off x="4474456" y="4166291"/>
            <a:ext cx="228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2" name="Line 14"/>
          <p:cNvSpPr>
            <a:spLocks noChangeShapeType="1"/>
          </p:cNvSpPr>
          <p:nvPr/>
        </p:nvSpPr>
        <p:spPr bwMode="auto">
          <a:xfrm>
            <a:off x="4696706" y="2631176"/>
            <a:ext cx="615950" cy="203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sp>
        <p:nvSpPr>
          <p:cNvPr id="13" name="Line 15"/>
          <p:cNvSpPr>
            <a:spLocks noChangeShapeType="1"/>
          </p:cNvSpPr>
          <p:nvPr/>
        </p:nvSpPr>
        <p:spPr bwMode="auto">
          <a:xfrm>
            <a:off x="5769856" y="3251891"/>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solidFill>
                <a:srgbClr val="000000"/>
              </a:solidFill>
            </a:endParaRPr>
          </a:p>
        </p:txBody>
      </p:sp>
      <p:pic>
        <p:nvPicPr>
          <p:cNvPr id="14" name="Picture 1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7506" y="3012178"/>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26856" y="40900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9456" y="37852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22256" y="42424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3656" y="34042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9506" y="2478778"/>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5306" y="25660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2106" y="28708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01706" y="22612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82306" y="1945378"/>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7656" y="37852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9306" y="2859778"/>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706" y="2097778"/>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17256" y="41662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3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3256" y="47758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31456" y="5004491"/>
            <a:ext cx="534988"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descr="MC9004316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3887" y="4763045"/>
            <a:ext cx="736891" cy="736891"/>
          </a:xfrm>
          <a:prstGeom prst="rect">
            <a:avLst/>
          </a:prstGeom>
        </p:spPr>
      </p:pic>
      <p:sp>
        <p:nvSpPr>
          <p:cNvPr id="32" name="TextBox 31"/>
          <p:cNvSpPr txBox="1"/>
          <p:nvPr/>
        </p:nvSpPr>
        <p:spPr>
          <a:xfrm>
            <a:off x="4289600" y="3215378"/>
            <a:ext cx="1279517" cy="58477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3200" dirty="0" err="1">
                <a:solidFill>
                  <a:srgbClr val="000000"/>
                </a:solidFill>
              </a:rPr>
              <a:t>DDoS</a:t>
            </a:r>
            <a:endParaRPr lang="en-US" sz="3200" dirty="0">
              <a:solidFill>
                <a:srgbClr val="000000"/>
              </a:solidFill>
            </a:endParaRPr>
          </a:p>
        </p:txBody>
      </p:sp>
      <p:sp>
        <p:nvSpPr>
          <p:cNvPr id="33" name="TextBox 32"/>
          <p:cNvSpPr txBox="1"/>
          <p:nvPr/>
        </p:nvSpPr>
        <p:spPr>
          <a:xfrm>
            <a:off x="4430006" y="1401278"/>
            <a:ext cx="2143536" cy="58477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3200" dirty="0">
                <a:solidFill>
                  <a:srgbClr val="000000"/>
                </a:solidFill>
              </a:rPr>
              <a:t>Eavesdrop</a:t>
            </a:r>
          </a:p>
        </p:txBody>
      </p:sp>
      <p:sp>
        <p:nvSpPr>
          <p:cNvPr id="34" name="TextBox 33"/>
          <p:cNvSpPr txBox="1"/>
          <p:nvPr/>
        </p:nvSpPr>
        <p:spPr>
          <a:xfrm>
            <a:off x="429711" y="5358825"/>
            <a:ext cx="1186543" cy="58477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3200" dirty="0">
                <a:solidFill>
                  <a:srgbClr val="000000"/>
                </a:solidFill>
              </a:rPr>
              <a:t>Infect</a:t>
            </a:r>
          </a:p>
        </p:txBody>
      </p:sp>
      <p:sp>
        <p:nvSpPr>
          <p:cNvPr id="35" name="TextBox 34"/>
          <p:cNvSpPr txBox="1"/>
          <p:nvPr/>
        </p:nvSpPr>
        <p:spPr>
          <a:xfrm>
            <a:off x="1964949" y="3651294"/>
            <a:ext cx="1391728" cy="58477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3200" dirty="0">
                <a:solidFill>
                  <a:srgbClr val="000000"/>
                </a:solidFill>
              </a:rPr>
              <a:t>Modify</a:t>
            </a:r>
          </a:p>
        </p:txBody>
      </p:sp>
      <p:sp>
        <p:nvSpPr>
          <p:cNvPr id="36" name="TextBox 35"/>
          <p:cNvSpPr txBox="1"/>
          <p:nvPr/>
        </p:nvSpPr>
        <p:spPr>
          <a:xfrm>
            <a:off x="3771750" y="5253714"/>
            <a:ext cx="1779654" cy="58477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3200" dirty="0" err="1">
                <a:solidFill>
                  <a:srgbClr val="000000"/>
                </a:solidFill>
              </a:rPr>
              <a:t>Exfiltrate</a:t>
            </a:r>
            <a:endParaRPr lang="en-US" sz="3200" dirty="0">
              <a:solidFill>
                <a:srgbClr val="000000"/>
              </a:solidFill>
            </a:endParaRPr>
          </a:p>
        </p:txBody>
      </p:sp>
      <p:sp>
        <p:nvSpPr>
          <p:cNvPr id="39" name="TextBox 38"/>
          <p:cNvSpPr txBox="1"/>
          <p:nvPr/>
        </p:nvSpPr>
        <p:spPr>
          <a:xfrm>
            <a:off x="6690606" y="2798735"/>
            <a:ext cx="1255472" cy="58477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3200" dirty="0">
                <a:solidFill>
                  <a:srgbClr val="000000"/>
                </a:solidFill>
              </a:rPr>
              <a:t>Spoof</a:t>
            </a:r>
          </a:p>
        </p:txBody>
      </p:sp>
      <p:sp>
        <p:nvSpPr>
          <p:cNvPr id="41" name="TextBox 40"/>
          <p:cNvSpPr txBox="1"/>
          <p:nvPr/>
        </p:nvSpPr>
        <p:spPr>
          <a:xfrm>
            <a:off x="6212731" y="4843980"/>
            <a:ext cx="2462277" cy="584775"/>
          </a:xfrm>
          <a:prstGeom prst="rect">
            <a:avLst/>
          </a:prstGeom>
          <a:ln>
            <a:solidFill>
              <a:srgbClr val="FF0000"/>
            </a:solid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3200" dirty="0">
                <a:solidFill>
                  <a:srgbClr val="000000"/>
                </a:solidFill>
              </a:rPr>
              <a:t>Traffic hijack</a:t>
            </a:r>
          </a:p>
        </p:txBody>
      </p:sp>
      <p:pic>
        <p:nvPicPr>
          <p:cNvPr id="43" name="Picture 1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199" y="1702491"/>
            <a:ext cx="1507749" cy="1895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885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9" grpId="0" animBg="1"/>
      <p:bldP spid="4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Tấn công các giao thức định tuyến</a:t>
            </a:r>
          </a:p>
        </p:txBody>
      </p:sp>
      <p:sp>
        <p:nvSpPr>
          <p:cNvPr id="3" name="Content Placeholder 2"/>
          <p:cNvSpPr>
            <a:spLocks noGrp="1"/>
          </p:cNvSpPr>
          <p:nvPr>
            <p:ph idx="1"/>
          </p:nvPr>
        </p:nvSpPr>
        <p:spPr>
          <a:xfrm>
            <a:off x="457200" y="974690"/>
            <a:ext cx="8229600" cy="5349910"/>
          </a:xfrm>
        </p:spPr>
        <p:txBody>
          <a:bodyPr/>
          <a:lstStyle/>
          <a:p>
            <a:r>
              <a:rPr lang="en-GB"/>
              <a:t>RIPv1: không hỗ trợ các cơ chế xác thực thông tin trao đổi giữa các nút</a:t>
            </a:r>
            <a:endParaRPr lang="en-GB">
              <a:sym typeface="Wingdings" panose="05000000000000000000" pitchFamily="2" charset="2"/>
            </a:endParaRPr>
          </a:p>
          <a:p>
            <a:r>
              <a:rPr lang="en-GB">
                <a:sym typeface="Wingdings" panose="05000000000000000000" pitchFamily="2" charset="2"/>
              </a:rPr>
              <a:t>RIPv2, OSPF, BGP: hỗ trợ cơ chế xác thực sử dụng pre-shared key</a:t>
            </a:r>
          </a:p>
          <a:p>
            <a:pPr lvl="1"/>
            <a:r>
              <a:rPr lang="en-GB"/>
              <a:t>Khóa không ngẫu nhiên, do người dùng lựa chọn</a:t>
            </a:r>
          </a:p>
          <a:p>
            <a:r>
              <a:rPr lang="en-GB"/>
              <a:t>OSPF: Lợi dụng cơ chế quảng bá thông tin LSA giả để tấn công DoS (black-hole attack)</a:t>
            </a:r>
          </a:p>
          <a:p>
            <a:r>
              <a:rPr lang="en-GB"/>
              <a:t>BGP: Giả mạo thông tin định tuyến để điều hướng dữ liệu </a:t>
            </a:r>
            <a:r>
              <a:rPr lang="en-GB">
                <a:sym typeface="Wingdings" panose="05000000000000000000" pitchFamily="2" charset="2"/>
              </a:rPr>
              <a:t> Hậu quả: </a:t>
            </a:r>
            <a:r>
              <a:rPr lang="en-GB"/>
              <a:t>tấn công từ chối dịch vụ, man-in-the-middle,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937623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Tấn công BGP hijacking</a:t>
            </a:r>
          </a:p>
        </p:txBody>
      </p:sp>
      <p:sp>
        <p:nvSpPr>
          <p:cNvPr id="3" name="Content Placeholder 2"/>
          <p:cNvSpPr>
            <a:spLocks noGrp="1"/>
          </p:cNvSpPr>
          <p:nvPr>
            <p:ph idx="1"/>
          </p:nvPr>
        </p:nvSpPr>
        <p:spPr>
          <a:xfrm>
            <a:off x="457200" y="954593"/>
            <a:ext cx="8229600" cy="5674807"/>
          </a:xfrm>
        </p:spPr>
        <p:txBody>
          <a:bodyPr>
            <a:normAutofit/>
          </a:bodyPr>
          <a:lstStyle/>
          <a:p>
            <a:pPr>
              <a:spcBef>
                <a:spcPts val="500"/>
              </a:spcBef>
            </a:pPr>
            <a:r>
              <a:rPr lang="en-GB"/>
              <a:t>Tháng 02/08: chính phủ Pakistan ngăn cản các truy cập vào trang Youtube:</a:t>
            </a:r>
          </a:p>
          <a:p>
            <a:pPr lvl="1">
              <a:spcBef>
                <a:spcPts val="500"/>
              </a:spcBef>
            </a:pPr>
            <a:r>
              <a:rPr lang="en-GB"/>
              <a:t>Địa chỉ của Youtube: </a:t>
            </a:r>
            <a:r>
              <a:rPr lang="en-US"/>
              <a:t>208.65.152.0 /22</a:t>
            </a:r>
          </a:p>
          <a:p>
            <a:pPr lvl="1">
              <a:spcBef>
                <a:spcPts val="500"/>
              </a:spcBef>
            </a:pPr>
            <a:r>
              <a:rPr lang="en-US"/>
              <a:t>youtube.com: 208.65.153.238 /22</a:t>
            </a:r>
          </a:p>
          <a:p>
            <a:pPr lvl="1">
              <a:spcBef>
                <a:spcPts val="500"/>
              </a:spcBef>
            </a:pPr>
            <a:r>
              <a:rPr lang="en-US"/>
              <a:t>Pakistan Telecom loan báo một thông tin định tuyến BGP tới mạng 208.65.153.0 /24 </a:t>
            </a:r>
            <a:r>
              <a:rPr lang="en-US">
                <a:sym typeface="Wingdings" panose="05000000000000000000" pitchFamily="2" charset="2"/>
              </a:rPr>
              <a:t> các router trên Internet cập nhật đường đi mới theo quy tắc longest matching  bị đánh lừa youtube.com nằm ở Pakistan  không thể truy cập youtube.com trong 2 giờ</a:t>
            </a:r>
          </a:p>
          <a:p>
            <a:pPr>
              <a:spcBef>
                <a:spcPts val="500"/>
              </a:spcBef>
            </a:pPr>
            <a:r>
              <a:rPr lang="en-US"/>
              <a:t>Tháng 03/2014: dịch vụ DNS của bị Google tấn công với địa chỉ 8.8.8.8/32</a:t>
            </a:r>
          </a:p>
          <a:p>
            <a:pPr lvl="1">
              <a:spcBef>
                <a:spcPts val="500"/>
              </a:spcBef>
            </a:pPr>
            <a:r>
              <a:rPr lang="en-US"/>
              <a:t>Không thể truy cập được từ một số nước ở Nam Mỹ trong 22 phút</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47434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2EF8-2526-4052-A62B-FD291170695D}"/>
              </a:ext>
            </a:extLst>
          </p:cNvPr>
          <p:cNvSpPr>
            <a:spLocks noGrp="1"/>
          </p:cNvSpPr>
          <p:nvPr>
            <p:ph type="title"/>
          </p:nvPr>
        </p:nvSpPr>
        <p:spPr/>
        <p:txBody>
          <a:bodyPr/>
          <a:lstStyle/>
          <a:p>
            <a:pPr>
              <a:defRPr/>
            </a:pPr>
            <a:r>
              <a:rPr lang="en-GB"/>
              <a:t>Mạng máy tính là gì?</a:t>
            </a:r>
          </a:p>
        </p:txBody>
      </p:sp>
      <p:sp>
        <p:nvSpPr>
          <p:cNvPr id="4" name="Slide Number Placeholder 3">
            <a:extLst>
              <a:ext uri="{FF2B5EF4-FFF2-40B4-BE49-F238E27FC236}">
                <a16:creationId xmlns:a16="http://schemas.microsoft.com/office/drawing/2014/main" id="{9A6700F9-DE5B-4147-9078-D94F682AF396}"/>
              </a:ext>
            </a:extLst>
          </p:cNvPr>
          <p:cNvSpPr>
            <a:spLocks noGrp="1"/>
          </p:cNvSpPr>
          <p:nvPr>
            <p:ph type="sldNum" sz="quarter" idx="12"/>
          </p:nvPr>
        </p:nvSpPr>
        <p:spPr>
          <a:xfrm>
            <a:off x="8305800" y="6453188"/>
            <a:ext cx="533400" cy="328612"/>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EB6BAF-D026-4987-BFCF-0A6D3D5704BA}" type="slidenum">
              <a:rPr lang="en-US" altLang="vi-VN">
                <a:solidFill>
                  <a:srgbClr val="000000"/>
                </a:solidFill>
              </a:rPr>
              <a:pPr eaLnBrk="1" hangingPunct="1"/>
              <a:t>4</a:t>
            </a:fld>
            <a:endParaRPr lang="en-US" altLang="vi-VN">
              <a:solidFill>
                <a:srgbClr val="000000"/>
              </a:solidFill>
            </a:endParaRPr>
          </a:p>
        </p:txBody>
      </p:sp>
      <p:sp>
        <p:nvSpPr>
          <p:cNvPr id="3" name="Content Placeholder 3">
            <a:extLst>
              <a:ext uri="{FF2B5EF4-FFF2-40B4-BE49-F238E27FC236}">
                <a16:creationId xmlns:a16="http://schemas.microsoft.com/office/drawing/2014/main" id="{21386D45-5E6E-514B-6768-66FE078365B2}"/>
              </a:ext>
            </a:extLst>
          </p:cNvPr>
          <p:cNvSpPr txBox="1">
            <a:spLocks/>
          </p:cNvSpPr>
          <p:nvPr/>
        </p:nvSpPr>
        <p:spPr>
          <a:xfrm>
            <a:off x="341907" y="1049087"/>
            <a:ext cx="4382494" cy="509555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330066"/>
              </a:buClr>
              <a:buSzPct val="70000"/>
              <a:buFont typeface="Wingdings" panose="05000000000000000000" pitchFamily="2" charset="2"/>
              <a:buChar char="l"/>
            </a:pPr>
            <a:r>
              <a:rPr lang="en-GB" altLang="ja-JP" sz="2200"/>
              <a:t>Tập hợp các máy tính điện tử kết nối với nhau</a:t>
            </a:r>
          </a:p>
          <a:p>
            <a:pPr lvl="1">
              <a:buClr>
                <a:srgbClr val="330066"/>
              </a:buClr>
              <a:buSzPct val="70000"/>
              <a:buFont typeface="Wingdings" panose="05000000000000000000" pitchFamily="2" charset="2"/>
              <a:buChar char="l"/>
            </a:pPr>
            <a:r>
              <a:rPr lang="en-GB" altLang="ja-JP" sz="1800"/>
              <a:t>Máy tính đầu cuối (nút mạng)</a:t>
            </a:r>
          </a:p>
          <a:p>
            <a:pPr lvl="1">
              <a:buClr>
                <a:srgbClr val="330066"/>
              </a:buClr>
              <a:buSzPct val="70000"/>
              <a:buFont typeface="Wingdings" panose="05000000000000000000" pitchFamily="2" charset="2"/>
              <a:buChar char="l"/>
            </a:pPr>
            <a:endParaRPr lang="en-GB" altLang="ja-JP" sz="1800"/>
          </a:p>
          <a:p>
            <a:pPr lvl="1">
              <a:buClr>
                <a:srgbClr val="330066"/>
              </a:buClr>
              <a:buSzPct val="70000"/>
              <a:buFont typeface="Wingdings" panose="05000000000000000000" pitchFamily="2" charset="2"/>
              <a:buChar char="l"/>
            </a:pPr>
            <a:endParaRPr lang="en-GB" altLang="ja-JP" sz="1800"/>
          </a:p>
          <a:p>
            <a:pPr lvl="1">
              <a:buClr>
                <a:srgbClr val="330066"/>
              </a:buClr>
              <a:buSzPct val="70000"/>
              <a:buFont typeface="Wingdings" panose="05000000000000000000" pitchFamily="2" charset="2"/>
              <a:buChar char="l"/>
            </a:pPr>
            <a:endParaRPr lang="en-GB" altLang="ja-JP" sz="1800"/>
          </a:p>
          <a:p>
            <a:pPr lvl="1">
              <a:buClr>
                <a:srgbClr val="330066"/>
              </a:buClr>
              <a:buSzPct val="70000"/>
              <a:buFont typeface="Wingdings" panose="05000000000000000000" pitchFamily="2" charset="2"/>
              <a:buChar char="l"/>
            </a:pPr>
            <a:endParaRPr lang="en-GB" altLang="ja-JP" sz="1800"/>
          </a:p>
          <a:p>
            <a:pPr lvl="1">
              <a:buClr>
                <a:srgbClr val="330066"/>
              </a:buClr>
              <a:buSzPct val="70000"/>
              <a:buFont typeface="Wingdings" panose="05000000000000000000" pitchFamily="2" charset="2"/>
              <a:buChar char="l"/>
            </a:pPr>
            <a:endParaRPr lang="en-GB" altLang="ja-JP" sz="1800"/>
          </a:p>
          <a:p>
            <a:pPr lvl="1">
              <a:buClr>
                <a:srgbClr val="330066"/>
              </a:buClr>
              <a:buSzPct val="70000"/>
              <a:buFont typeface="Wingdings" panose="05000000000000000000" pitchFamily="2" charset="2"/>
              <a:buChar char="l"/>
            </a:pPr>
            <a:r>
              <a:rPr lang="en-GB" altLang="ja-JP" sz="1800"/>
              <a:t>Thiết bị mạng</a:t>
            </a:r>
          </a:p>
          <a:p>
            <a:pPr lvl="1">
              <a:buClr>
                <a:srgbClr val="330066"/>
              </a:buClr>
              <a:buSzPct val="70000"/>
              <a:buFont typeface="Wingdings" panose="05000000000000000000" pitchFamily="2" charset="2"/>
              <a:buChar char="l"/>
            </a:pPr>
            <a:endParaRPr lang="en-GB" altLang="ja-JP" sz="1800"/>
          </a:p>
          <a:p>
            <a:pPr marL="457200" lvl="1" indent="0">
              <a:buClr>
                <a:srgbClr val="330066"/>
              </a:buClr>
              <a:buSzPct val="70000"/>
              <a:buFont typeface="Arial" panose="020B0604020202020204" pitchFamily="34" charset="0"/>
              <a:buNone/>
            </a:pPr>
            <a:endParaRPr lang="en-GB" altLang="ja-JP" sz="1800"/>
          </a:p>
          <a:p>
            <a:pPr>
              <a:buClr>
                <a:srgbClr val="330066"/>
              </a:buClr>
              <a:buSzPct val="70000"/>
              <a:buFont typeface="Wingdings" panose="05000000000000000000" pitchFamily="2" charset="2"/>
              <a:buChar char="l"/>
            </a:pPr>
            <a:r>
              <a:rPr lang="en-GB" altLang="ja-JP" sz="2200"/>
              <a:t>Sử dụng các loại đường truyền khác nhau để kết nối</a:t>
            </a:r>
          </a:p>
          <a:p>
            <a:pPr>
              <a:buClr>
                <a:srgbClr val="330066"/>
              </a:buClr>
              <a:buSzPct val="70000"/>
              <a:buFont typeface="Wingdings" panose="05000000000000000000" pitchFamily="2" charset="2"/>
              <a:buChar char="l"/>
            </a:pPr>
            <a:r>
              <a:rPr lang="en-GB" altLang="ja-JP" sz="2200"/>
              <a:t>Triển khai theo một kiến trúc mạng nào đó</a:t>
            </a:r>
          </a:p>
          <a:p>
            <a:endParaRPr lang="en-GB"/>
          </a:p>
        </p:txBody>
      </p:sp>
      <p:sp>
        <p:nvSpPr>
          <p:cNvPr id="5" name="TextBox 4">
            <a:extLst>
              <a:ext uri="{FF2B5EF4-FFF2-40B4-BE49-F238E27FC236}">
                <a16:creationId xmlns:a16="http://schemas.microsoft.com/office/drawing/2014/main" id="{66F8CBF6-DBD7-9FC0-24B7-467DD8EEC057}"/>
              </a:ext>
            </a:extLst>
          </p:cNvPr>
          <p:cNvSpPr txBox="1"/>
          <p:nvPr/>
        </p:nvSpPr>
        <p:spPr>
          <a:xfrm>
            <a:off x="6629029" y="2998588"/>
            <a:ext cx="1364989" cy="523220"/>
          </a:xfrm>
          <a:prstGeom prst="rect">
            <a:avLst/>
          </a:prstGeom>
          <a:noFill/>
        </p:spPr>
        <p:txBody>
          <a:bodyPr wrap="none" rtlCol="0">
            <a:spAutoFit/>
          </a:bodyPr>
          <a:lstStyle/>
          <a:p>
            <a:r>
              <a:rPr lang="en-US" sz="2800" dirty="0"/>
              <a:t>Internet</a:t>
            </a:r>
          </a:p>
        </p:txBody>
      </p:sp>
      <p:sp>
        <p:nvSpPr>
          <p:cNvPr id="6" name="Rectangle 5">
            <a:extLst>
              <a:ext uri="{FF2B5EF4-FFF2-40B4-BE49-F238E27FC236}">
                <a16:creationId xmlns:a16="http://schemas.microsoft.com/office/drawing/2014/main" id="{1123F2F3-AD1B-A9B8-E4D9-3BEFC27B24A9}"/>
              </a:ext>
            </a:extLst>
          </p:cNvPr>
          <p:cNvSpPr/>
          <p:nvPr/>
        </p:nvSpPr>
        <p:spPr>
          <a:xfrm>
            <a:off x="6688892" y="3045505"/>
            <a:ext cx="1558255" cy="538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B18111C6-6E8B-A794-9E93-EA59625617BE}"/>
              </a:ext>
            </a:extLst>
          </p:cNvPr>
          <p:cNvGrpSpPr/>
          <p:nvPr/>
        </p:nvGrpSpPr>
        <p:grpSpPr>
          <a:xfrm>
            <a:off x="4643940" y="1007439"/>
            <a:ext cx="4525460" cy="4859961"/>
            <a:chOff x="7268561" y="1458365"/>
            <a:chExt cx="4525460" cy="4859961"/>
          </a:xfrm>
        </p:grpSpPr>
        <p:sp>
          <p:nvSpPr>
            <p:cNvPr id="8" name="Freeform 370">
              <a:extLst>
                <a:ext uri="{FF2B5EF4-FFF2-40B4-BE49-F238E27FC236}">
                  <a16:creationId xmlns:a16="http://schemas.microsoft.com/office/drawing/2014/main" id="{40C5A3AD-88B1-2895-F91C-C374602DA2D2}"/>
                </a:ext>
              </a:extLst>
            </p:cNvPr>
            <p:cNvSpPr/>
            <p:nvPr/>
          </p:nvSpPr>
          <p:spPr>
            <a:xfrm>
              <a:off x="9048399" y="3035682"/>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Freeform 417">
              <a:extLst>
                <a:ext uri="{FF2B5EF4-FFF2-40B4-BE49-F238E27FC236}">
                  <a16:creationId xmlns:a16="http://schemas.microsoft.com/office/drawing/2014/main" id="{AE4430DD-B8F0-B1FA-85E5-83BE588E2421}"/>
                </a:ext>
              </a:extLst>
            </p:cNvPr>
            <p:cNvSpPr>
              <a:spLocks/>
            </p:cNvSpPr>
            <p:nvPr/>
          </p:nvSpPr>
          <p:spPr bwMode="auto">
            <a:xfrm>
              <a:off x="7337287" y="1795939"/>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endParaRPr lang="en-US" dirty="0"/>
            </a:p>
          </p:txBody>
        </p:sp>
        <p:grpSp>
          <p:nvGrpSpPr>
            <p:cNvPr id="10" name="Group 418">
              <a:extLst>
                <a:ext uri="{FF2B5EF4-FFF2-40B4-BE49-F238E27FC236}">
                  <a16:creationId xmlns:a16="http://schemas.microsoft.com/office/drawing/2014/main" id="{F189C4A7-264D-7560-B1ED-887DFD79E312}"/>
                </a:ext>
              </a:extLst>
            </p:cNvPr>
            <p:cNvGrpSpPr>
              <a:grpSpLocks/>
            </p:cNvGrpSpPr>
            <p:nvPr/>
          </p:nvGrpSpPr>
          <p:grpSpPr bwMode="auto">
            <a:xfrm>
              <a:off x="7268561" y="3259155"/>
              <a:ext cx="1458912" cy="933450"/>
              <a:chOff x="2889" y="1631"/>
              <a:chExt cx="980" cy="743"/>
            </a:xfrm>
          </p:grpSpPr>
          <p:sp>
            <p:nvSpPr>
              <p:cNvPr id="40" name="Rectangle 419">
                <a:extLst>
                  <a:ext uri="{FF2B5EF4-FFF2-40B4-BE49-F238E27FC236}">
                    <a16:creationId xmlns:a16="http://schemas.microsoft.com/office/drawing/2014/main" id="{B9D39A5A-E444-3630-49E6-64ABE498EC70}"/>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1" name="AutoShape 420">
                <a:extLst>
                  <a:ext uri="{FF2B5EF4-FFF2-40B4-BE49-F238E27FC236}">
                    <a16:creationId xmlns:a16="http://schemas.microsoft.com/office/drawing/2014/main" id="{07DC2389-DAC4-CE86-F350-ABE64E7703F5}"/>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a:lnSpc>
                    <a:spcPct val="100000"/>
                  </a:lnSpc>
                  <a:spcBef>
                    <a:spcPct val="0"/>
                  </a:spcBef>
                  <a:buClrTx/>
                  <a:buSzTx/>
                  <a:buFontTx/>
                  <a:buNone/>
                </a:pPr>
                <a:endParaRPr lang="en-US" altLang="en-US" sz="2400" dirty="0">
                  <a:solidFill>
                    <a:srgbClr val="00CCFF"/>
                  </a:solidFill>
                  <a:latin typeface="Arial" panose="020B0604020202020204" pitchFamily="34" charset="0"/>
                </a:endParaRPr>
              </a:p>
            </p:txBody>
          </p:sp>
        </p:grpSp>
        <p:sp>
          <p:nvSpPr>
            <p:cNvPr id="11" name="Freeform 427">
              <a:extLst>
                <a:ext uri="{FF2B5EF4-FFF2-40B4-BE49-F238E27FC236}">
                  <a16:creationId xmlns:a16="http://schemas.microsoft.com/office/drawing/2014/main" id="{FA4C24AF-1E45-EDCC-5A02-B2D5FB47A129}"/>
                </a:ext>
              </a:extLst>
            </p:cNvPr>
            <p:cNvSpPr>
              <a:spLocks/>
            </p:cNvSpPr>
            <p:nvPr/>
          </p:nvSpPr>
          <p:spPr bwMode="auto">
            <a:xfrm>
              <a:off x="7775612" y="4653038"/>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endParaRPr lang="en-US" dirty="0"/>
            </a:p>
          </p:txBody>
        </p:sp>
        <p:sp>
          <p:nvSpPr>
            <p:cNvPr id="12" name="Text Box 580">
              <a:extLst>
                <a:ext uri="{FF2B5EF4-FFF2-40B4-BE49-F238E27FC236}">
                  <a16:creationId xmlns:a16="http://schemas.microsoft.com/office/drawing/2014/main" id="{556D17C0-4A3E-4554-EEB6-8877AB76B739}"/>
                </a:ext>
              </a:extLst>
            </p:cNvPr>
            <p:cNvSpPr txBox="1">
              <a:spLocks noChangeArrowheads="1"/>
            </p:cNvSpPr>
            <p:nvPr/>
          </p:nvSpPr>
          <p:spPr bwMode="auto">
            <a:xfrm>
              <a:off x="7742485" y="1458365"/>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r>
                <a:rPr lang="en-US" altLang="en-US" sz="1400" dirty="0">
                  <a:latin typeface="+mn-lt"/>
                </a:rPr>
                <a:t>mobile network</a:t>
              </a:r>
            </a:p>
          </p:txBody>
        </p:sp>
        <p:sp>
          <p:nvSpPr>
            <p:cNvPr id="13" name="Text Box 580">
              <a:extLst>
                <a:ext uri="{FF2B5EF4-FFF2-40B4-BE49-F238E27FC236}">
                  <a16:creationId xmlns:a16="http://schemas.microsoft.com/office/drawing/2014/main" id="{F61FCBFA-4287-36A2-3DDD-364BB293AF57}"/>
                </a:ext>
              </a:extLst>
            </p:cNvPr>
            <p:cNvSpPr txBox="1">
              <a:spLocks noChangeArrowheads="1"/>
            </p:cNvSpPr>
            <p:nvPr/>
          </p:nvSpPr>
          <p:spPr bwMode="auto">
            <a:xfrm>
              <a:off x="7394046" y="4161826"/>
              <a:ext cx="1955646"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400" dirty="0">
                  <a:latin typeface="+mn-lt"/>
                </a:rPr>
                <a:t>home network</a:t>
              </a:r>
            </a:p>
          </p:txBody>
        </p:sp>
        <p:sp>
          <p:nvSpPr>
            <p:cNvPr id="14" name="Text Box 580">
              <a:extLst>
                <a:ext uri="{FF2B5EF4-FFF2-40B4-BE49-F238E27FC236}">
                  <a16:creationId xmlns:a16="http://schemas.microsoft.com/office/drawing/2014/main" id="{94C7E083-773E-3814-E2EF-3271EC577B5D}"/>
                </a:ext>
              </a:extLst>
            </p:cNvPr>
            <p:cNvSpPr txBox="1">
              <a:spLocks noChangeArrowheads="1"/>
            </p:cNvSpPr>
            <p:nvPr/>
          </p:nvSpPr>
          <p:spPr bwMode="auto">
            <a:xfrm>
              <a:off x="7370119" y="5749679"/>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80000"/>
                </a:lnSpc>
                <a:spcBef>
                  <a:spcPct val="0"/>
                </a:spcBef>
                <a:buClrTx/>
                <a:buSzTx/>
                <a:buFontTx/>
                <a:buNone/>
              </a:pPr>
              <a:r>
                <a:rPr lang="en-US" altLang="en-US" sz="1400" dirty="0">
                  <a:latin typeface="+mn-lt"/>
                </a:rPr>
                <a:t>enterprise</a:t>
              </a:r>
            </a:p>
            <a:p>
              <a:pPr>
                <a:lnSpc>
                  <a:spcPct val="80000"/>
                </a:lnSpc>
                <a:spcBef>
                  <a:spcPct val="0"/>
                </a:spcBef>
                <a:buClrTx/>
                <a:buSzTx/>
                <a:buFontTx/>
                <a:buNone/>
              </a:pPr>
              <a:r>
                <a:rPr lang="en-US" altLang="en-US" sz="1400" dirty="0">
                  <a:latin typeface="+mn-lt"/>
                </a:rPr>
                <a:t>          network</a:t>
              </a:r>
            </a:p>
          </p:txBody>
        </p:sp>
        <p:sp>
          <p:nvSpPr>
            <p:cNvPr id="15" name="Freeform 371">
              <a:extLst>
                <a:ext uri="{FF2B5EF4-FFF2-40B4-BE49-F238E27FC236}">
                  <a16:creationId xmlns:a16="http://schemas.microsoft.com/office/drawing/2014/main" id="{2B2457A4-092F-783B-1041-075149C341A8}"/>
                </a:ext>
              </a:extLst>
            </p:cNvPr>
            <p:cNvSpPr/>
            <p:nvPr/>
          </p:nvSpPr>
          <p:spPr>
            <a:xfrm>
              <a:off x="10285357" y="3149444"/>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6" name="Group 15">
              <a:extLst>
                <a:ext uri="{FF2B5EF4-FFF2-40B4-BE49-F238E27FC236}">
                  <a16:creationId xmlns:a16="http://schemas.microsoft.com/office/drawing/2014/main" id="{39906E5F-22C4-38B4-2929-3483A705B5A7}"/>
                </a:ext>
              </a:extLst>
            </p:cNvPr>
            <p:cNvGrpSpPr/>
            <p:nvPr/>
          </p:nvGrpSpPr>
          <p:grpSpPr>
            <a:xfrm>
              <a:off x="10900911" y="3897954"/>
              <a:ext cx="687393" cy="721548"/>
              <a:chOff x="5203089" y="1751190"/>
              <a:chExt cx="858331" cy="662414"/>
            </a:xfrm>
          </p:grpSpPr>
          <p:sp>
            <p:nvSpPr>
              <p:cNvPr id="32" name="Freeform 381">
                <a:extLst>
                  <a:ext uri="{FF2B5EF4-FFF2-40B4-BE49-F238E27FC236}">
                    <a16:creationId xmlns:a16="http://schemas.microsoft.com/office/drawing/2014/main" id="{ED259212-9D56-02B9-FC23-052BABD78483}"/>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3" name="Freeform 382">
                <a:extLst>
                  <a:ext uri="{FF2B5EF4-FFF2-40B4-BE49-F238E27FC236}">
                    <a16:creationId xmlns:a16="http://schemas.microsoft.com/office/drawing/2014/main" id="{C14DCE59-F4B0-F456-558C-D95DAD211594}"/>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34" name="Straight Connector 33">
                <a:extLst>
                  <a:ext uri="{FF2B5EF4-FFF2-40B4-BE49-F238E27FC236}">
                    <a16:creationId xmlns:a16="http://schemas.microsoft.com/office/drawing/2014/main" id="{AEC618B7-B9C5-5F36-FD51-E9032D437919}"/>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1AFB32D-1E08-24DA-24A8-F481347472ED}"/>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029D07B-B50A-50B6-0EAE-A26A0A4A50C7}"/>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4F159DA-5490-4111-4CA5-921564F3A3D6}"/>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A4D80F8B-3723-C54A-724B-A8B3C4B043FB}"/>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BDF1D1EF-E18C-37D9-6BEA-B1156D7A81B7}"/>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17" name="Group 16">
              <a:extLst>
                <a:ext uri="{FF2B5EF4-FFF2-40B4-BE49-F238E27FC236}">
                  <a16:creationId xmlns:a16="http://schemas.microsoft.com/office/drawing/2014/main" id="{4100DC19-ED72-2D03-3D7F-8D677814AF06}"/>
                </a:ext>
              </a:extLst>
            </p:cNvPr>
            <p:cNvGrpSpPr/>
            <p:nvPr/>
          </p:nvGrpSpPr>
          <p:grpSpPr>
            <a:xfrm>
              <a:off x="10834382" y="3164075"/>
              <a:ext cx="594613" cy="648336"/>
              <a:chOff x="5203089" y="1751190"/>
              <a:chExt cx="858331" cy="662414"/>
            </a:xfrm>
          </p:grpSpPr>
          <p:sp>
            <p:nvSpPr>
              <p:cNvPr id="24" name="Freeform 398">
                <a:extLst>
                  <a:ext uri="{FF2B5EF4-FFF2-40B4-BE49-F238E27FC236}">
                    <a16:creationId xmlns:a16="http://schemas.microsoft.com/office/drawing/2014/main" id="{4ECFEE49-044C-0759-8F06-DBA81B2C9D3A}"/>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Freeform 399">
                <a:extLst>
                  <a:ext uri="{FF2B5EF4-FFF2-40B4-BE49-F238E27FC236}">
                    <a16:creationId xmlns:a16="http://schemas.microsoft.com/office/drawing/2014/main" id="{CB8B8B45-0ED0-A8E7-21F8-C68AC65D876D}"/>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6" name="Straight Connector 25">
                <a:extLst>
                  <a:ext uri="{FF2B5EF4-FFF2-40B4-BE49-F238E27FC236}">
                    <a16:creationId xmlns:a16="http://schemas.microsoft.com/office/drawing/2014/main" id="{A29391AF-CDA0-C543-16F5-2DC6ABC3EB2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104ABE6-6490-7523-A4A4-9CD294D2413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B0CD676-C2CD-7345-0DFC-725659559E9F}"/>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60AA01A3-F58D-74DB-6143-9BFBD1B3DA7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74705D2-7A27-16A1-AA0A-471480156F4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08B8330-CFC4-6AC5-111F-9AAB8F28B700}"/>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18" name="Freeform 561">
              <a:extLst>
                <a:ext uri="{FF2B5EF4-FFF2-40B4-BE49-F238E27FC236}">
                  <a16:creationId xmlns:a16="http://schemas.microsoft.com/office/drawing/2014/main" id="{F938DD98-C27A-975E-72D6-4DB37997D6F1}"/>
                </a:ext>
              </a:extLst>
            </p:cNvPr>
            <p:cNvSpPr/>
            <p:nvPr/>
          </p:nvSpPr>
          <p:spPr>
            <a:xfrm>
              <a:off x="9604024" y="1751946"/>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TextBox 18">
              <a:extLst>
                <a:ext uri="{FF2B5EF4-FFF2-40B4-BE49-F238E27FC236}">
                  <a16:creationId xmlns:a16="http://schemas.microsoft.com/office/drawing/2014/main" id="{D4BEB4AC-1D02-EE37-A5DE-EC03D1FBC879}"/>
                </a:ext>
              </a:extLst>
            </p:cNvPr>
            <p:cNvSpPr txBox="1"/>
            <p:nvPr/>
          </p:nvSpPr>
          <p:spPr>
            <a:xfrm>
              <a:off x="9490412" y="1821099"/>
              <a:ext cx="1725088" cy="286232"/>
            </a:xfrm>
            <a:prstGeom prst="rect">
              <a:avLst/>
            </a:prstGeom>
            <a:noFill/>
          </p:spPr>
          <p:txBody>
            <a:bodyPr wrap="none" rtlCol="0">
              <a:spAutoFit/>
            </a:bodyPr>
            <a:lstStyle/>
            <a:p>
              <a:pPr>
                <a:lnSpc>
                  <a:spcPct val="90000"/>
                </a:lnSpc>
              </a:pPr>
              <a:r>
                <a:rPr lang="en-US" sz="1400" dirty="0"/>
                <a:t>national or global ISP</a:t>
              </a:r>
            </a:p>
          </p:txBody>
        </p:sp>
        <p:sp>
          <p:nvSpPr>
            <p:cNvPr id="20" name="Rectangle 19">
              <a:extLst>
                <a:ext uri="{FF2B5EF4-FFF2-40B4-BE49-F238E27FC236}">
                  <a16:creationId xmlns:a16="http://schemas.microsoft.com/office/drawing/2014/main" id="{005112A2-E3D6-3081-E088-DD72150CDC54}"/>
                </a:ext>
              </a:extLst>
            </p:cNvPr>
            <p:cNvSpPr/>
            <p:nvPr/>
          </p:nvSpPr>
          <p:spPr>
            <a:xfrm>
              <a:off x="9342279" y="3647812"/>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E95ADE22-A327-07BF-BE79-DCF6E6C73B93}"/>
                </a:ext>
              </a:extLst>
            </p:cNvPr>
            <p:cNvSpPr txBox="1"/>
            <p:nvPr/>
          </p:nvSpPr>
          <p:spPr>
            <a:xfrm>
              <a:off x="8829373" y="3417823"/>
              <a:ext cx="1040639" cy="480131"/>
            </a:xfrm>
            <a:prstGeom prst="rect">
              <a:avLst/>
            </a:prstGeom>
            <a:noFill/>
          </p:spPr>
          <p:txBody>
            <a:bodyPr wrap="square" rtlCol="0">
              <a:spAutoFit/>
            </a:bodyPr>
            <a:lstStyle/>
            <a:p>
              <a:pPr>
                <a:lnSpc>
                  <a:spcPct val="90000"/>
                </a:lnSpc>
              </a:pPr>
              <a:r>
                <a:rPr lang="en-US" sz="1400" dirty="0"/>
                <a:t>local or regional ISP</a:t>
              </a:r>
            </a:p>
          </p:txBody>
        </p:sp>
        <p:sp>
          <p:nvSpPr>
            <p:cNvPr id="22" name="TextBox 21">
              <a:extLst>
                <a:ext uri="{FF2B5EF4-FFF2-40B4-BE49-F238E27FC236}">
                  <a16:creationId xmlns:a16="http://schemas.microsoft.com/office/drawing/2014/main" id="{22983F10-B9EF-70C2-8193-C7EA9C508B96}"/>
                </a:ext>
              </a:extLst>
            </p:cNvPr>
            <p:cNvSpPr txBox="1"/>
            <p:nvPr/>
          </p:nvSpPr>
          <p:spPr>
            <a:xfrm>
              <a:off x="10980978" y="4647841"/>
              <a:ext cx="813043" cy="383182"/>
            </a:xfrm>
            <a:prstGeom prst="rect">
              <a:avLst/>
            </a:prstGeom>
            <a:noFill/>
          </p:spPr>
          <p:txBody>
            <a:bodyPr wrap="none" rtlCol="0">
              <a:spAutoFit/>
            </a:bodyPr>
            <a:lstStyle/>
            <a:p>
              <a:pPr>
                <a:lnSpc>
                  <a:spcPct val="90000"/>
                </a:lnSpc>
              </a:pPr>
              <a:r>
                <a:rPr lang="en-US" sz="1050" dirty="0"/>
                <a:t>datacenter </a:t>
              </a:r>
            </a:p>
            <a:p>
              <a:pPr>
                <a:lnSpc>
                  <a:spcPct val="90000"/>
                </a:lnSpc>
              </a:pPr>
              <a:r>
                <a:rPr lang="en-US" sz="1050" dirty="0"/>
                <a:t>network</a:t>
              </a:r>
            </a:p>
          </p:txBody>
        </p:sp>
        <p:sp>
          <p:nvSpPr>
            <p:cNvPr id="23" name="TextBox 22">
              <a:extLst>
                <a:ext uri="{FF2B5EF4-FFF2-40B4-BE49-F238E27FC236}">
                  <a16:creationId xmlns:a16="http://schemas.microsoft.com/office/drawing/2014/main" id="{A77CB8F7-293C-08B4-BEB3-BE5605B1F79F}"/>
                </a:ext>
              </a:extLst>
            </p:cNvPr>
            <p:cNvSpPr txBox="1"/>
            <p:nvPr/>
          </p:nvSpPr>
          <p:spPr>
            <a:xfrm>
              <a:off x="10126229" y="4198152"/>
              <a:ext cx="843051" cy="674031"/>
            </a:xfrm>
            <a:prstGeom prst="rect">
              <a:avLst/>
            </a:prstGeom>
            <a:noFill/>
          </p:spPr>
          <p:txBody>
            <a:bodyPr wrap="none" rtlCol="0">
              <a:spAutoFit/>
            </a:bodyPr>
            <a:lstStyle/>
            <a:p>
              <a:pPr>
                <a:lnSpc>
                  <a:spcPct val="90000"/>
                </a:lnSpc>
              </a:pPr>
              <a:r>
                <a:rPr lang="en-US" sz="1400" dirty="0"/>
                <a:t>content </a:t>
              </a:r>
            </a:p>
            <a:p>
              <a:pPr>
                <a:lnSpc>
                  <a:spcPct val="90000"/>
                </a:lnSpc>
              </a:pPr>
              <a:r>
                <a:rPr lang="en-US" sz="1400" dirty="0"/>
                <a:t>provider </a:t>
              </a:r>
            </a:p>
            <a:p>
              <a:pPr>
                <a:lnSpc>
                  <a:spcPct val="90000"/>
                </a:lnSpc>
              </a:pPr>
              <a:r>
                <a:rPr lang="en-US" sz="1400" dirty="0"/>
                <a:t>network</a:t>
              </a:r>
              <a:endParaRPr lang="en-US" sz="1000" dirty="0"/>
            </a:p>
          </p:txBody>
        </p:sp>
      </p:grpSp>
      <p:grpSp>
        <p:nvGrpSpPr>
          <p:cNvPr id="42" name="Group 41">
            <a:extLst>
              <a:ext uri="{FF2B5EF4-FFF2-40B4-BE49-F238E27FC236}">
                <a16:creationId xmlns:a16="http://schemas.microsoft.com/office/drawing/2014/main" id="{317197FB-E1AB-5E1B-458E-BDC4EB6656B2}"/>
              </a:ext>
            </a:extLst>
          </p:cNvPr>
          <p:cNvGrpSpPr/>
          <p:nvPr/>
        </p:nvGrpSpPr>
        <p:grpSpPr>
          <a:xfrm>
            <a:off x="5000828" y="1646303"/>
            <a:ext cx="3578867" cy="3640283"/>
            <a:chOff x="7562238" y="2127325"/>
            <a:chExt cx="3578867" cy="3640283"/>
          </a:xfrm>
        </p:grpSpPr>
        <p:cxnSp>
          <p:nvCxnSpPr>
            <p:cNvPr id="43" name="Straight Connector 42">
              <a:extLst>
                <a:ext uri="{FF2B5EF4-FFF2-40B4-BE49-F238E27FC236}">
                  <a16:creationId xmlns:a16="http://schemas.microsoft.com/office/drawing/2014/main" id="{6B0470D0-7D6D-C0A9-A81C-3BC5ED8A37A8}"/>
                </a:ext>
              </a:extLst>
            </p:cNvPr>
            <p:cNvCxnSpPr>
              <a:cxnSpLocks/>
            </p:cNvCxnSpPr>
            <p:nvPr/>
          </p:nvCxnSpPr>
          <p:spPr>
            <a:xfrm flipH="1" flipV="1">
              <a:off x="10559920" y="3580125"/>
              <a:ext cx="412964" cy="637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E1DAE2A-B639-065D-2BCB-F20D521747CB}"/>
                </a:ext>
              </a:extLst>
            </p:cNvPr>
            <p:cNvCxnSpPr>
              <a:cxnSpLocks/>
            </p:cNvCxnSpPr>
            <p:nvPr/>
          </p:nvCxnSpPr>
          <p:spPr>
            <a:xfrm flipH="1" flipV="1">
              <a:off x="10660835" y="3640684"/>
              <a:ext cx="345866" cy="7389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8DE4B8F-DABE-BFA3-F190-D70CAE115974}"/>
                </a:ext>
              </a:extLst>
            </p:cNvPr>
            <p:cNvCxnSpPr>
              <a:cxnSpLocks/>
            </p:cNvCxnSpPr>
            <p:nvPr/>
          </p:nvCxnSpPr>
          <p:spPr>
            <a:xfrm flipV="1">
              <a:off x="10636897" y="3633421"/>
              <a:ext cx="335987" cy="395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C00C2AB-908B-3D5E-E655-55980620CB12}"/>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C978018-3C83-5A44-5959-31CC52BDDBFE}"/>
                </a:ext>
              </a:extLst>
            </p:cNvPr>
            <p:cNvCxnSpPr>
              <a:cxnSpLocks/>
            </p:cNvCxnSpPr>
            <p:nvPr/>
          </p:nvCxnSpPr>
          <p:spPr>
            <a:xfrm flipH="1" flipV="1">
              <a:off x="10550620" y="4071642"/>
              <a:ext cx="508543" cy="3486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AE455B5-CA3C-BD07-40E9-4E8F9092871D}"/>
                </a:ext>
              </a:extLst>
            </p:cNvPr>
            <p:cNvCxnSpPr>
              <a:cxnSpLocks/>
            </p:cNvCxnSpPr>
            <p:nvPr/>
          </p:nvCxnSpPr>
          <p:spPr>
            <a:xfrm flipH="1">
              <a:off x="9895195"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F74B7F3-C60B-0A19-88DF-09859DF9F108}"/>
                </a:ext>
              </a:extLst>
            </p:cNvPr>
            <p:cNvCxnSpPr>
              <a:cxnSpLocks/>
            </p:cNvCxnSpPr>
            <p:nvPr/>
          </p:nvCxnSpPr>
          <p:spPr>
            <a:xfrm flipH="1">
              <a:off x="9219616" y="4087742"/>
              <a:ext cx="655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789BA32-CF87-ACB2-4F06-A127CA657248}"/>
                </a:ext>
              </a:extLst>
            </p:cNvPr>
            <p:cNvCxnSpPr>
              <a:cxnSpLocks/>
            </p:cNvCxnSpPr>
            <p:nvPr/>
          </p:nvCxnSpPr>
          <p:spPr>
            <a:xfrm flipH="1">
              <a:off x="9276868" y="3507672"/>
              <a:ext cx="382424" cy="517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8B31F19-4B85-6D68-1993-BEA03269669B}"/>
                </a:ext>
              </a:extLst>
            </p:cNvPr>
            <p:cNvCxnSpPr>
              <a:cxnSpLocks/>
            </p:cNvCxnSpPr>
            <p:nvPr/>
          </p:nvCxnSpPr>
          <p:spPr>
            <a:xfrm>
              <a:off x="9733069" y="3507672"/>
              <a:ext cx="0" cy="5402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B1078C3-F6C4-0E3A-A363-AF9916358CAB}"/>
                </a:ext>
              </a:extLst>
            </p:cNvPr>
            <p:cNvCxnSpPr/>
            <p:nvPr/>
          </p:nvCxnSpPr>
          <p:spPr>
            <a:xfrm>
              <a:off x="10137668" y="2754692"/>
              <a:ext cx="488174" cy="8393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0FB3EE6-7E53-34B8-10C3-B7152A2545F4}"/>
                </a:ext>
              </a:extLst>
            </p:cNvPr>
            <p:cNvCxnSpPr>
              <a:cxnSpLocks/>
            </p:cNvCxnSpPr>
            <p:nvPr/>
          </p:nvCxnSpPr>
          <p:spPr>
            <a:xfrm flipH="1">
              <a:off x="9798719" y="2695013"/>
              <a:ext cx="380432" cy="694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81184C0C-1AB4-4973-6FE1-BD5B46B8ADA9}"/>
                </a:ext>
              </a:extLst>
            </p:cNvPr>
            <p:cNvGrpSpPr/>
            <p:nvPr/>
          </p:nvGrpSpPr>
          <p:grpSpPr>
            <a:xfrm>
              <a:off x="7562238" y="2127325"/>
              <a:ext cx="3578867" cy="3640283"/>
              <a:chOff x="7562238" y="2127325"/>
              <a:chExt cx="3578867" cy="3640283"/>
            </a:xfrm>
          </p:grpSpPr>
          <p:grpSp>
            <p:nvGrpSpPr>
              <p:cNvPr id="55" name="Group 54">
                <a:extLst>
                  <a:ext uri="{FF2B5EF4-FFF2-40B4-BE49-F238E27FC236}">
                    <a16:creationId xmlns:a16="http://schemas.microsoft.com/office/drawing/2014/main" id="{8CFB27ED-85EF-F70B-A7D9-80ED56868A73}"/>
                  </a:ext>
                </a:extLst>
              </p:cNvPr>
              <p:cNvGrpSpPr/>
              <p:nvPr/>
            </p:nvGrpSpPr>
            <p:grpSpPr>
              <a:xfrm>
                <a:off x="7857253" y="2127325"/>
                <a:ext cx="3283852" cy="3640283"/>
                <a:chOff x="7881336" y="2104198"/>
                <a:chExt cx="3283852" cy="3640283"/>
              </a:xfrm>
            </p:grpSpPr>
            <p:sp>
              <p:nvSpPr>
                <p:cNvPr id="60" name="Line 428">
                  <a:extLst>
                    <a:ext uri="{FF2B5EF4-FFF2-40B4-BE49-F238E27FC236}">
                      <a16:creationId xmlns:a16="http://schemas.microsoft.com/office/drawing/2014/main" id="{6DCC786D-56A1-A2DA-0670-A05F937F0D7D}"/>
                    </a:ext>
                  </a:extLst>
                </p:cNvPr>
                <p:cNvSpPr>
                  <a:spLocks noChangeShapeType="1"/>
                </p:cNvSpPr>
                <p:nvPr/>
              </p:nvSpPr>
              <p:spPr bwMode="auto">
                <a:xfrm rot="16200000" flipV="1">
                  <a:off x="9813692" y="5228612"/>
                  <a:ext cx="388062" cy="75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1" name="Line 430">
                  <a:extLst>
                    <a:ext uri="{FF2B5EF4-FFF2-40B4-BE49-F238E27FC236}">
                      <a16:creationId xmlns:a16="http://schemas.microsoft.com/office/drawing/2014/main" id="{721EF9E2-B5EA-19D9-6201-278862355927}"/>
                    </a:ext>
                  </a:extLst>
                </p:cNvPr>
                <p:cNvSpPr>
                  <a:spLocks noChangeShapeType="1"/>
                </p:cNvSpPr>
                <p:nvPr/>
              </p:nvSpPr>
              <p:spPr bwMode="auto">
                <a:xfrm rot="16200000">
                  <a:off x="10234009" y="5382159"/>
                  <a:ext cx="0" cy="1143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62" name="Line 431">
                  <a:extLst>
                    <a:ext uri="{FF2B5EF4-FFF2-40B4-BE49-F238E27FC236}">
                      <a16:creationId xmlns:a16="http://schemas.microsoft.com/office/drawing/2014/main" id="{28550A53-6410-3341-3376-D0E9AE0DE926}"/>
                    </a:ext>
                  </a:extLst>
                </p:cNvPr>
                <p:cNvSpPr>
                  <a:spLocks noChangeShapeType="1"/>
                </p:cNvSpPr>
                <p:nvPr/>
              </p:nvSpPr>
              <p:spPr bwMode="auto">
                <a:xfrm>
                  <a:off x="9457042" y="4815390"/>
                  <a:ext cx="524483" cy="2615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3" name="Line 432">
                  <a:extLst>
                    <a:ext uri="{FF2B5EF4-FFF2-40B4-BE49-F238E27FC236}">
                      <a16:creationId xmlns:a16="http://schemas.microsoft.com/office/drawing/2014/main" id="{D93B641F-DAFC-443B-C9C6-4075303F79AB}"/>
                    </a:ext>
                  </a:extLst>
                </p:cNvPr>
                <p:cNvSpPr>
                  <a:spLocks noChangeShapeType="1"/>
                </p:cNvSpPr>
                <p:nvPr/>
              </p:nvSpPr>
              <p:spPr bwMode="auto">
                <a:xfrm flipV="1">
                  <a:off x="8874149" y="4815390"/>
                  <a:ext cx="569255" cy="246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49" name="Line 433">
                  <a:extLst>
                    <a:ext uri="{FF2B5EF4-FFF2-40B4-BE49-F238E27FC236}">
                      <a16:creationId xmlns:a16="http://schemas.microsoft.com/office/drawing/2014/main" id="{78064103-E574-443E-C722-BCA4A83F5AFD}"/>
                    </a:ext>
                  </a:extLst>
                </p:cNvPr>
                <p:cNvSpPr>
                  <a:spLocks noChangeShapeType="1"/>
                </p:cNvSpPr>
                <p:nvPr/>
              </p:nvSpPr>
              <p:spPr bwMode="auto">
                <a:xfrm flipV="1">
                  <a:off x="8845827" y="5085749"/>
                  <a:ext cx="103050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50" name="Line 435">
                  <a:extLst>
                    <a:ext uri="{FF2B5EF4-FFF2-40B4-BE49-F238E27FC236}">
                      <a16:creationId xmlns:a16="http://schemas.microsoft.com/office/drawing/2014/main" id="{58E2885F-26DD-ADB8-2CF6-42D1C0FED098}"/>
                    </a:ext>
                  </a:extLst>
                </p:cNvPr>
                <p:cNvSpPr>
                  <a:spLocks noChangeShapeType="1"/>
                </p:cNvSpPr>
                <p:nvPr/>
              </p:nvSpPr>
              <p:spPr bwMode="auto">
                <a:xfrm>
                  <a:off x="8234290" y="5094207"/>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51" name="Line 436">
                  <a:extLst>
                    <a:ext uri="{FF2B5EF4-FFF2-40B4-BE49-F238E27FC236}">
                      <a16:creationId xmlns:a16="http://schemas.microsoft.com/office/drawing/2014/main" id="{AF790916-1C70-8C60-190F-57B062961786}"/>
                    </a:ext>
                  </a:extLst>
                </p:cNvPr>
                <p:cNvSpPr>
                  <a:spLocks noChangeShapeType="1"/>
                </p:cNvSpPr>
                <p:nvPr/>
              </p:nvSpPr>
              <p:spPr bwMode="auto">
                <a:xfrm flipV="1">
                  <a:off x="7972450" y="5267343"/>
                  <a:ext cx="41275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52" name="Line 439">
                  <a:extLst>
                    <a:ext uri="{FF2B5EF4-FFF2-40B4-BE49-F238E27FC236}">
                      <a16:creationId xmlns:a16="http://schemas.microsoft.com/office/drawing/2014/main" id="{A8D9E7B8-2E30-1D72-6781-AF534E5FDB70}"/>
                    </a:ext>
                  </a:extLst>
                </p:cNvPr>
                <p:cNvSpPr>
                  <a:spLocks noChangeShapeType="1"/>
                </p:cNvSpPr>
                <p:nvPr/>
              </p:nvSpPr>
              <p:spPr bwMode="auto">
                <a:xfrm flipH="1">
                  <a:off x="8397900" y="5259125"/>
                  <a:ext cx="68080" cy="2939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53" name="Line 440">
                  <a:extLst>
                    <a:ext uri="{FF2B5EF4-FFF2-40B4-BE49-F238E27FC236}">
                      <a16:creationId xmlns:a16="http://schemas.microsoft.com/office/drawing/2014/main" id="{9CD9DECD-B3E0-9EAE-C0F8-E82B3A2B7D1D}"/>
                    </a:ext>
                  </a:extLst>
                </p:cNvPr>
                <p:cNvSpPr>
                  <a:spLocks noChangeShapeType="1"/>
                </p:cNvSpPr>
                <p:nvPr/>
              </p:nvSpPr>
              <p:spPr bwMode="auto">
                <a:xfrm flipH="1" flipV="1">
                  <a:off x="8512814" y="5284804"/>
                  <a:ext cx="280374" cy="2698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54" name="Line 441">
                  <a:extLst>
                    <a:ext uri="{FF2B5EF4-FFF2-40B4-BE49-F238E27FC236}">
                      <a16:creationId xmlns:a16="http://schemas.microsoft.com/office/drawing/2014/main" id="{23C9DD01-8E72-366E-6E51-7FC69170EFF8}"/>
                    </a:ext>
                  </a:extLst>
                </p:cNvPr>
                <p:cNvSpPr>
                  <a:spLocks noChangeShapeType="1"/>
                </p:cNvSpPr>
                <p:nvPr/>
              </p:nvSpPr>
              <p:spPr bwMode="auto">
                <a:xfrm>
                  <a:off x="8512814" y="5234921"/>
                  <a:ext cx="914184" cy="468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55" name="Line 443">
                  <a:extLst>
                    <a:ext uri="{FF2B5EF4-FFF2-40B4-BE49-F238E27FC236}">
                      <a16:creationId xmlns:a16="http://schemas.microsoft.com/office/drawing/2014/main" id="{D40B5527-4060-77D7-2871-E6535B2B62D1}"/>
                    </a:ext>
                  </a:extLst>
                </p:cNvPr>
                <p:cNvSpPr>
                  <a:spLocks noChangeShapeType="1"/>
                </p:cNvSpPr>
                <p:nvPr/>
              </p:nvSpPr>
              <p:spPr bwMode="auto">
                <a:xfrm>
                  <a:off x="8271861" y="3806843"/>
                  <a:ext cx="0" cy="1317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56" name="Line 449">
                  <a:extLst>
                    <a:ext uri="{FF2B5EF4-FFF2-40B4-BE49-F238E27FC236}">
                      <a16:creationId xmlns:a16="http://schemas.microsoft.com/office/drawing/2014/main" id="{988603D0-A49D-9B64-07E2-B4418B42763B}"/>
                    </a:ext>
                  </a:extLst>
                </p:cNvPr>
                <p:cNvSpPr>
                  <a:spLocks noChangeShapeType="1"/>
                </p:cNvSpPr>
                <p:nvPr/>
              </p:nvSpPr>
              <p:spPr bwMode="auto">
                <a:xfrm flipV="1">
                  <a:off x="7881336" y="4017980"/>
                  <a:ext cx="168275"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57" name="Line 428">
                  <a:extLst>
                    <a:ext uri="{FF2B5EF4-FFF2-40B4-BE49-F238E27FC236}">
                      <a16:creationId xmlns:a16="http://schemas.microsoft.com/office/drawing/2014/main" id="{1A01E47F-876B-E821-9EC7-E481A8C0B800}"/>
                    </a:ext>
                  </a:extLst>
                </p:cNvPr>
                <p:cNvSpPr>
                  <a:spLocks noChangeShapeType="1"/>
                </p:cNvSpPr>
                <p:nvPr/>
              </p:nvSpPr>
              <p:spPr bwMode="auto">
                <a:xfrm rot="16200000" flipV="1">
                  <a:off x="9909628" y="5560344"/>
                  <a:ext cx="366793" cy="148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458" name="Line 440">
                  <a:extLst>
                    <a:ext uri="{FF2B5EF4-FFF2-40B4-BE49-F238E27FC236}">
                      <a16:creationId xmlns:a16="http://schemas.microsoft.com/office/drawing/2014/main" id="{03B0BB1E-BCD7-B3A5-CE25-A23AB05440BF}"/>
                    </a:ext>
                  </a:extLst>
                </p:cNvPr>
                <p:cNvSpPr>
                  <a:spLocks noChangeShapeType="1"/>
                </p:cNvSpPr>
                <p:nvPr/>
              </p:nvSpPr>
              <p:spPr bwMode="auto">
                <a:xfrm flipV="1">
                  <a:off x="8483508" y="5013435"/>
                  <a:ext cx="404236" cy="2077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cxnSp>
              <p:nvCxnSpPr>
                <p:cNvPr id="459" name="Straight Connector 458">
                  <a:extLst>
                    <a:ext uri="{FF2B5EF4-FFF2-40B4-BE49-F238E27FC236}">
                      <a16:creationId xmlns:a16="http://schemas.microsoft.com/office/drawing/2014/main" id="{36C3FD50-3211-7AB6-E16F-67C986DD231C}"/>
                    </a:ext>
                  </a:extLst>
                </p:cNvPr>
                <p:cNvCxnSpPr/>
                <p:nvPr/>
              </p:nvCxnSpPr>
              <p:spPr>
                <a:xfrm flipH="1">
                  <a:off x="10124718" y="2146305"/>
                  <a:ext cx="761467" cy="57735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0" name="Straight Connector 459">
                  <a:extLst>
                    <a:ext uri="{FF2B5EF4-FFF2-40B4-BE49-F238E27FC236}">
                      <a16:creationId xmlns:a16="http://schemas.microsoft.com/office/drawing/2014/main" id="{0CEE5262-F5E8-4E1E-C952-5D47EE9611B0}"/>
                    </a:ext>
                  </a:extLst>
                </p:cNvPr>
                <p:cNvCxnSpPr/>
                <p:nvPr/>
              </p:nvCxnSpPr>
              <p:spPr>
                <a:xfrm flipH="1">
                  <a:off x="10124718" y="2245186"/>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1" name="Straight Connector 460">
                  <a:extLst>
                    <a:ext uri="{FF2B5EF4-FFF2-40B4-BE49-F238E27FC236}">
                      <a16:creationId xmlns:a16="http://schemas.microsoft.com/office/drawing/2014/main" id="{E7968505-627D-0D7F-A608-CC97723E218A}"/>
                    </a:ext>
                  </a:extLst>
                </p:cNvPr>
                <p:cNvCxnSpPr/>
                <p:nvPr/>
              </p:nvCxnSpPr>
              <p:spPr>
                <a:xfrm flipH="1">
                  <a:off x="10696218" y="2177379"/>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2" name="Straight Connector 461">
                  <a:extLst>
                    <a:ext uri="{FF2B5EF4-FFF2-40B4-BE49-F238E27FC236}">
                      <a16:creationId xmlns:a16="http://schemas.microsoft.com/office/drawing/2014/main" id="{2304CA80-4717-117F-25A2-0B1E69E49EFB}"/>
                    </a:ext>
                  </a:extLst>
                </p:cNvPr>
                <p:cNvCxnSpPr/>
                <p:nvPr/>
              </p:nvCxnSpPr>
              <p:spPr>
                <a:xfrm flipH="1">
                  <a:off x="10166249" y="2695840"/>
                  <a:ext cx="574283" cy="2782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3" name="Straight Connector 462">
                  <a:extLst>
                    <a:ext uri="{FF2B5EF4-FFF2-40B4-BE49-F238E27FC236}">
                      <a16:creationId xmlns:a16="http://schemas.microsoft.com/office/drawing/2014/main" id="{CE9F05A9-DEF5-67BB-AE11-47EA84596D86}"/>
                    </a:ext>
                  </a:extLst>
                </p:cNvPr>
                <p:cNvCxnSpPr/>
                <p:nvPr/>
              </p:nvCxnSpPr>
              <p:spPr>
                <a:xfrm flipH="1">
                  <a:off x="10093625" y="2146305"/>
                  <a:ext cx="788589" cy="9888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4" name="Straight Connector 463">
                  <a:extLst>
                    <a:ext uri="{FF2B5EF4-FFF2-40B4-BE49-F238E27FC236}">
                      <a16:creationId xmlns:a16="http://schemas.microsoft.com/office/drawing/2014/main" id="{FF682B39-859D-B341-DA53-740A40214D26}"/>
                    </a:ext>
                  </a:extLst>
                </p:cNvPr>
                <p:cNvCxnSpPr/>
                <p:nvPr/>
              </p:nvCxnSpPr>
              <p:spPr>
                <a:xfrm flipH="1">
                  <a:off x="10886186" y="2104198"/>
                  <a:ext cx="279002" cy="421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5" name="Straight Connector 464">
                  <a:extLst>
                    <a:ext uri="{FF2B5EF4-FFF2-40B4-BE49-F238E27FC236}">
                      <a16:creationId xmlns:a16="http://schemas.microsoft.com/office/drawing/2014/main" id="{A8014806-F0A7-869B-31B6-7C7E5965F34B}"/>
                    </a:ext>
                  </a:extLst>
                </p:cNvPr>
                <p:cNvCxnSpPr/>
                <p:nvPr/>
              </p:nvCxnSpPr>
              <p:spPr>
                <a:xfrm flipH="1" flipV="1">
                  <a:off x="10706077" y="2695840"/>
                  <a:ext cx="353541" cy="6780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6" name="Straight Connector 465">
                  <a:extLst>
                    <a:ext uri="{FF2B5EF4-FFF2-40B4-BE49-F238E27FC236}">
                      <a16:creationId xmlns:a16="http://schemas.microsoft.com/office/drawing/2014/main" id="{BBDAB43A-5462-AC83-29D2-730783CB30C9}"/>
                    </a:ext>
                  </a:extLst>
                </p:cNvPr>
                <p:cNvCxnSpPr/>
                <p:nvPr/>
              </p:nvCxnSpPr>
              <p:spPr>
                <a:xfrm flipH="1">
                  <a:off x="8793306" y="2245186"/>
                  <a:ext cx="1300319" cy="60662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67" name="Line 541">
                  <a:extLst>
                    <a:ext uri="{FF2B5EF4-FFF2-40B4-BE49-F238E27FC236}">
                      <a16:creationId xmlns:a16="http://schemas.microsoft.com/office/drawing/2014/main" id="{A32F8CFB-3366-0B59-A61D-85442E9F55FC}"/>
                    </a:ext>
                  </a:extLst>
                </p:cNvPr>
                <p:cNvSpPr>
                  <a:spLocks noChangeShapeType="1"/>
                </p:cNvSpPr>
                <p:nvPr/>
              </p:nvSpPr>
              <p:spPr bwMode="auto">
                <a:xfrm flipV="1">
                  <a:off x="9402788" y="4090252"/>
                  <a:ext cx="429324" cy="70560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468" name="Line 424">
                  <a:extLst>
                    <a:ext uri="{FF2B5EF4-FFF2-40B4-BE49-F238E27FC236}">
                      <a16:creationId xmlns:a16="http://schemas.microsoft.com/office/drawing/2014/main" id="{F697ABA7-E73B-2839-7087-8B7C32188416}"/>
                    </a:ext>
                  </a:extLst>
                </p:cNvPr>
                <p:cNvSpPr>
                  <a:spLocks noChangeShapeType="1"/>
                </p:cNvSpPr>
                <p:nvPr/>
              </p:nvSpPr>
              <p:spPr bwMode="auto">
                <a:xfrm flipV="1">
                  <a:off x="8268637" y="4024329"/>
                  <a:ext cx="969051" cy="3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pic>
            <p:nvPicPr>
              <p:cNvPr id="56" name="Picture 778" descr="antenna_radiation_stylized">
                <a:extLst>
                  <a:ext uri="{FF2B5EF4-FFF2-40B4-BE49-F238E27FC236}">
                    <a16:creationId xmlns:a16="http://schemas.microsoft.com/office/drawing/2014/main" id="{7C3C4205-9867-1EA8-978C-80C2EE47A4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781" descr="antenna_radiation_stylized">
                <a:extLst>
                  <a:ext uri="{FF2B5EF4-FFF2-40B4-BE49-F238E27FC236}">
                    <a16:creationId xmlns:a16="http://schemas.microsoft.com/office/drawing/2014/main" id="{F28C3F80-88C6-CE4C-6852-58B10001E7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799" descr="cell_tower_radiation copy">
                <a:extLst>
                  <a:ext uri="{FF2B5EF4-FFF2-40B4-BE49-F238E27FC236}">
                    <a16:creationId xmlns:a16="http://schemas.microsoft.com/office/drawing/2014/main" id="{6F5D8D17-B1CB-3DA8-C9F6-A49930374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Oval 800">
                <a:extLst>
                  <a:ext uri="{FF2B5EF4-FFF2-40B4-BE49-F238E27FC236}">
                    <a16:creationId xmlns:a16="http://schemas.microsoft.com/office/drawing/2014/main" id="{4C34B194-54DC-C46B-C77C-9433E86C7FD6}"/>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grpSp>
        <p:nvGrpSpPr>
          <p:cNvPr id="469" name="Group 468">
            <a:extLst>
              <a:ext uri="{FF2B5EF4-FFF2-40B4-BE49-F238E27FC236}">
                <a16:creationId xmlns:a16="http://schemas.microsoft.com/office/drawing/2014/main" id="{8062A3B2-AC23-12A4-EDDC-92D28A46E7AA}"/>
              </a:ext>
            </a:extLst>
          </p:cNvPr>
          <p:cNvGrpSpPr/>
          <p:nvPr/>
        </p:nvGrpSpPr>
        <p:grpSpPr>
          <a:xfrm>
            <a:off x="4852662" y="1410890"/>
            <a:ext cx="4144321" cy="4300892"/>
            <a:chOff x="7432700" y="1830405"/>
            <a:chExt cx="4144321" cy="4300892"/>
          </a:xfrm>
        </p:grpSpPr>
        <p:grpSp>
          <p:nvGrpSpPr>
            <p:cNvPr id="470" name="Group 469">
              <a:extLst>
                <a:ext uri="{FF2B5EF4-FFF2-40B4-BE49-F238E27FC236}">
                  <a16:creationId xmlns:a16="http://schemas.microsoft.com/office/drawing/2014/main" id="{AC82C43C-BF47-048D-7BC4-FE19A3C77F2A}"/>
                </a:ext>
              </a:extLst>
            </p:cNvPr>
            <p:cNvGrpSpPr/>
            <p:nvPr/>
          </p:nvGrpSpPr>
          <p:grpSpPr>
            <a:xfrm>
              <a:off x="7432700" y="1830405"/>
              <a:ext cx="1909777" cy="938011"/>
              <a:chOff x="7432700" y="1830405"/>
              <a:chExt cx="1909777" cy="938011"/>
            </a:xfrm>
          </p:grpSpPr>
          <p:grpSp>
            <p:nvGrpSpPr>
              <p:cNvPr id="295" name="Group 652">
                <a:extLst>
                  <a:ext uri="{FF2B5EF4-FFF2-40B4-BE49-F238E27FC236}">
                    <a16:creationId xmlns:a16="http://schemas.microsoft.com/office/drawing/2014/main" id="{E3F25A45-4A4A-6228-E648-C1C9ABC7A9E5}"/>
                  </a:ext>
                </a:extLst>
              </p:cNvPr>
              <p:cNvGrpSpPr>
                <a:grpSpLocks/>
              </p:cNvGrpSpPr>
              <p:nvPr/>
            </p:nvGrpSpPr>
            <p:grpSpPr bwMode="auto">
              <a:xfrm>
                <a:off x="7743850" y="1830405"/>
                <a:ext cx="415925" cy="385763"/>
                <a:chOff x="2751" y="1851"/>
                <a:chExt cx="462" cy="478"/>
              </a:xfrm>
            </p:grpSpPr>
            <p:pic>
              <p:nvPicPr>
                <p:cNvPr id="8336" name="Picture 653" descr="iphone_stylized_small">
                  <a:extLst>
                    <a:ext uri="{FF2B5EF4-FFF2-40B4-BE49-F238E27FC236}">
                      <a16:creationId xmlns:a16="http://schemas.microsoft.com/office/drawing/2014/main" id="{8E91BA91-8029-CB7E-9381-F8ECF898F15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37" name="Picture 654" descr="antenna_radiation_stylized">
                  <a:extLst>
                    <a:ext uri="{FF2B5EF4-FFF2-40B4-BE49-F238E27FC236}">
                      <a16:creationId xmlns:a16="http://schemas.microsoft.com/office/drawing/2014/main" id="{72D996F3-B34F-646D-0E0A-6F7EF5B746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6" name="Group 295">
                <a:extLst>
                  <a:ext uri="{FF2B5EF4-FFF2-40B4-BE49-F238E27FC236}">
                    <a16:creationId xmlns:a16="http://schemas.microsoft.com/office/drawing/2014/main" id="{2D5310D7-96A3-411D-BF88-9F87EA787C1A}"/>
                  </a:ext>
                </a:extLst>
              </p:cNvPr>
              <p:cNvGrpSpPr/>
              <p:nvPr/>
            </p:nvGrpSpPr>
            <p:grpSpPr>
              <a:xfrm>
                <a:off x="7432700" y="2327293"/>
                <a:ext cx="534987" cy="407988"/>
                <a:chOff x="7432700" y="2327293"/>
                <a:chExt cx="534987" cy="407988"/>
              </a:xfrm>
            </p:grpSpPr>
            <p:pic>
              <p:nvPicPr>
                <p:cNvPr id="313" name="Picture 1017" descr="antenna_stylized">
                  <a:extLst>
                    <a:ext uri="{FF2B5EF4-FFF2-40B4-BE49-F238E27FC236}">
                      <a16:creationId xmlns:a16="http://schemas.microsoft.com/office/drawing/2014/main" id="{6894F38A-75C1-0933-EE29-8B99B3F6CA5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4" name="Picture 1018" descr="laptop_keyboard">
                  <a:extLst>
                    <a:ext uri="{FF2B5EF4-FFF2-40B4-BE49-F238E27FC236}">
                      <a16:creationId xmlns:a16="http://schemas.microsoft.com/office/drawing/2014/main" id="{69FD8085-B060-001A-05E7-E50F5E7170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 name="Freeform 1019">
                  <a:extLst>
                    <a:ext uri="{FF2B5EF4-FFF2-40B4-BE49-F238E27FC236}">
                      <a16:creationId xmlns:a16="http://schemas.microsoft.com/office/drawing/2014/main" id="{94DC9BA0-60FB-3EDF-382E-B1538FA8A82E}"/>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316" name="Picture 1020" descr="screen">
                  <a:extLst>
                    <a:ext uri="{FF2B5EF4-FFF2-40B4-BE49-F238E27FC236}">
                      <a16:creationId xmlns:a16="http://schemas.microsoft.com/office/drawing/2014/main" id="{21A237F3-C1BE-A0DF-A166-7D119A7EA664}"/>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 name="Freeform 1021">
                  <a:extLst>
                    <a:ext uri="{FF2B5EF4-FFF2-40B4-BE49-F238E27FC236}">
                      <a16:creationId xmlns:a16="http://schemas.microsoft.com/office/drawing/2014/main" id="{7A8DFAAD-46B5-C2E3-EC53-54E91ACBF53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8" name="Freeform 1022">
                  <a:extLst>
                    <a:ext uri="{FF2B5EF4-FFF2-40B4-BE49-F238E27FC236}">
                      <a16:creationId xmlns:a16="http://schemas.microsoft.com/office/drawing/2014/main" id="{5FD2A814-642A-ACC1-1CCC-94638C93A0BD}"/>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319" name="Freeform 1023">
                  <a:extLst>
                    <a:ext uri="{FF2B5EF4-FFF2-40B4-BE49-F238E27FC236}">
                      <a16:creationId xmlns:a16="http://schemas.microsoft.com/office/drawing/2014/main" id="{C9989D94-62EE-F7C1-4DF2-2F6F17A3BEED}"/>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0" name="Freeform 1024">
                  <a:extLst>
                    <a:ext uri="{FF2B5EF4-FFF2-40B4-BE49-F238E27FC236}">
                      <a16:creationId xmlns:a16="http://schemas.microsoft.com/office/drawing/2014/main" id="{D387E639-D218-6C70-0F21-304C11795E5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1" name="Freeform 1025">
                  <a:extLst>
                    <a:ext uri="{FF2B5EF4-FFF2-40B4-BE49-F238E27FC236}">
                      <a16:creationId xmlns:a16="http://schemas.microsoft.com/office/drawing/2014/main" id="{5B386D40-11E7-7CEE-7D56-F85E5EAAE04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2" name="Freeform 1026">
                  <a:extLst>
                    <a:ext uri="{FF2B5EF4-FFF2-40B4-BE49-F238E27FC236}">
                      <a16:creationId xmlns:a16="http://schemas.microsoft.com/office/drawing/2014/main" id="{3EA6EEC8-1E48-5FA7-42C5-1656844AA73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8323" name="Group 1027">
                  <a:extLst>
                    <a:ext uri="{FF2B5EF4-FFF2-40B4-BE49-F238E27FC236}">
                      <a16:creationId xmlns:a16="http://schemas.microsoft.com/office/drawing/2014/main" id="{5244F927-D06F-3DCB-2948-E3050E8025E1}"/>
                    </a:ext>
                  </a:extLst>
                </p:cNvPr>
                <p:cNvGrpSpPr>
                  <a:grpSpLocks/>
                </p:cNvGrpSpPr>
                <p:nvPr/>
              </p:nvGrpSpPr>
              <p:grpSpPr bwMode="auto">
                <a:xfrm>
                  <a:off x="7594735" y="2642220"/>
                  <a:ext cx="98740" cy="36846"/>
                  <a:chOff x="1740" y="2642"/>
                  <a:chExt cx="752" cy="327"/>
                </a:xfrm>
              </p:grpSpPr>
              <p:sp>
                <p:nvSpPr>
                  <p:cNvPr id="8330" name="Freeform 1028">
                    <a:extLst>
                      <a:ext uri="{FF2B5EF4-FFF2-40B4-BE49-F238E27FC236}">
                        <a16:creationId xmlns:a16="http://schemas.microsoft.com/office/drawing/2014/main" id="{ACD25F68-F021-2E3E-5B13-916156C76B8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1" name="Freeform 1029">
                    <a:extLst>
                      <a:ext uri="{FF2B5EF4-FFF2-40B4-BE49-F238E27FC236}">
                        <a16:creationId xmlns:a16="http://schemas.microsoft.com/office/drawing/2014/main" id="{AFD84F18-5037-A9DC-C57F-171B80F863C2}"/>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2" name="Freeform 1030">
                    <a:extLst>
                      <a:ext uri="{FF2B5EF4-FFF2-40B4-BE49-F238E27FC236}">
                        <a16:creationId xmlns:a16="http://schemas.microsoft.com/office/drawing/2014/main" id="{BC9DD4EE-AD2E-7A9B-2F48-989A5180A2AC}"/>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3" name="Freeform 1031">
                    <a:extLst>
                      <a:ext uri="{FF2B5EF4-FFF2-40B4-BE49-F238E27FC236}">
                        <a16:creationId xmlns:a16="http://schemas.microsoft.com/office/drawing/2014/main" id="{BDA2A18D-707C-7807-4C08-7D6F8B1AB94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4" name="Freeform 1032">
                    <a:extLst>
                      <a:ext uri="{FF2B5EF4-FFF2-40B4-BE49-F238E27FC236}">
                        <a16:creationId xmlns:a16="http://schemas.microsoft.com/office/drawing/2014/main" id="{6E011E35-0377-CE0B-EC64-9F0FB373419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35" name="Freeform 1033">
                    <a:extLst>
                      <a:ext uri="{FF2B5EF4-FFF2-40B4-BE49-F238E27FC236}">
                        <a16:creationId xmlns:a16="http://schemas.microsoft.com/office/drawing/2014/main" id="{F9E6E5D5-4298-B6C0-D31B-0AB452E1E3EA}"/>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8324" name="Freeform 1034">
                  <a:extLst>
                    <a:ext uri="{FF2B5EF4-FFF2-40B4-BE49-F238E27FC236}">
                      <a16:creationId xmlns:a16="http://schemas.microsoft.com/office/drawing/2014/main" id="{CAAE5D7A-C895-F7F9-6BA7-A36036DBE828}"/>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5" name="Freeform 1035">
                  <a:extLst>
                    <a:ext uri="{FF2B5EF4-FFF2-40B4-BE49-F238E27FC236}">
                      <a16:creationId xmlns:a16="http://schemas.microsoft.com/office/drawing/2014/main" id="{2759DFE7-D418-6069-01A4-F34EB424FE3F}"/>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6" name="Freeform 1036">
                  <a:extLst>
                    <a:ext uri="{FF2B5EF4-FFF2-40B4-BE49-F238E27FC236}">
                      <a16:creationId xmlns:a16="http://schemas.microsoft.com/office/drawing/2014/main" id="{2DAD7A74-FE02-76B2-E2BE-A0D6A5183C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7" name="Freeform 1037">
                  <a:extLst>
                    <a:ext uri="{FF2B5EF4-FFF2-40B4-BE49-F238E27FC236}">
                      <a16:creationId xmlns:a16="http://schemas.microsoft.com/office/drawing/2014/main" id="{B42C2E7E-976D-30E6-B164-7C2273F6AEE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8" name="Freeform 1038">
                  <a:extLst>
                    <a:ext uri="{FF2B5EF4-FFF2-40B4-BE49-F238E27FC236}">
                      <a16:creationId xmlns:a16="http://schemas.microsoft.com/office/drawing/2014/main" id="{D7943CA1-39AD-D8E3-5B4C-7AD67C7E0330}"/>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29" name="Freeform 1039">
                  <a:extLst>
                    <a:ext uri="{FF2B5EF4-FFF2-40B4-BE49-F238E27FC236}">
                      <a16:creationId xmlns:a16="http://schemas.microsoft.com/office/drawing/2014/main" id="{D68A29C8-0FA7-7180-9911-94B18B3E8A9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97" name="Group 296">
                <a:extLst>
                  <a:ext uri="{FF2B5EF4-FFF2-40B4-BE49-F238E27FC236}">
                    <a16:creationId xmlns:a16="http://schemas.microsoft.com/office/drawing/2014/main" id="{70828E00-EE70-366E-13DD-8A49A3D2B800}"/>
                  </a:ext>
                </a:extLst>
              </p:cNvPr>
              <p:cNvGrpSpPr/>
              <p:nvPr/>
            </p:nvGrpSpPr>
            <p:grpSpPr>
              <a:xfrm>
                <a:off x="8631407" y="2290407"/>
                <a:ext cx="530702" cy="478009"/>
                <a:chOff x="8631407" y="2290407"/>
                <a:chExt cx="530702" cy="478009"/>
              </a:xfrm>
            </p:grpSpPr>
            <p:pic>
              <p:nvPicPr>
                <p:cNvPr id="301" name="Picture 568" descr="light2.png">
                  <a:extLst>
                    <a:ext uri="{FF2B5EF4-FFF2-40B4-BE49-F238E27FC236}">
                      <a16:creationId xmlns:a16="http://schemas.microsoft.com/office/drawing/2014/main" id="{3E99FA86-6F33-930E-FBF7-3127021957F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 name="Picture 1017" descr="antenna_stylized">
                  <a:extLst>
                    <a:ext uri="{FF2B5EF4-FFF2-40B4-BE49-F238E27FC236}">
                      <a16:creationId xmlns:a16="http://schemas.microsoft.com/office/drawing/2014/main" id="{627FCB0E-6BEE-C76C-B761-D966CD1A044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8" name="Group 297">
                <a:extLst>
                  <a:ext uri="{FF2B5EF4-FFF2-40B4-BE49-F238E27FC236}">
                    <a16:creationId xmlns:a16="http://schemas.microsoft.com/office/drawing/2014/main" id="{ED8059E5-9B43-F91A-8BF6-286B873EDECE}"/>
                  </a:ext>
                </a:extLst>
              </p:cNvPr>
              <p:cNvGrpSpPr/>
              <p:nvPr/>
            </p:nvGrpSpPr>
            <p:grpSpPr>
              <a:xfrm>
                <a:off x="8493165" y="2029804"/>
                <a:ext cx="849312" cy="226109"/>
                <a:chOff x="8493165" y="2029804"/>
                <a:chExt cx="849312" cy="226109"/>
              </a:xfrm>
            </p:grpSpPr>
            <p:pic>
              <p:nvPicPr>
                <p:cNvPr id="299" name="Picture 603" descr="car_icon_small">
                  <a:extLst>
                    <a:ext uri="{FF2B5EF4-FFF2-40B4-BE49-F238E27FC236}">
                      <a16:creationId xmlns:a16="http://schemas.microsoft.com/office/drawing/2014/main" id="{A0E557E0-AE10-6C44-CA68-0D03EC91EE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0" name="Picture 1017" descr="antenna_stylized">
                  <a:extLst>
                    <a:ext uri="{FF2B5EF4-FFF2-40B4-BE49-F238E27FC236}">
                      <a16:creationId xmlns:a16="http://schemas.microsoft.com/office/drawing/2014/main" id="{B123DC72-11CC-0B3E-2DFC-0851128B272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71" name="Group 470">
              <a:extLst>
                <a:ext uri="{FF2B5EF4-FFF2-40B4-BE49-F238E27FC236}">
                  <a16:creationId xmlns:a16="http://schemas.microsoft.com/office/drawing/2014/main" id="{CDE8343C-D50B-27DB-9BA4-E6387129FBAC}"/>
                </a:ext>
              </a:extLst>
            </p:cNvPr>
            <p:cNvGrpSpPr/>
            <p:nvPr/>
          </p:nvGrpSpPr>
          <p:grpSpPr>
            <a:xfrm>
              <a:off x="7487144" y="3296104"/>
              <a:ext cx="857739" cy="583764"/>
              <a:chOff x="7487144" y="3296104"/>
              <a:chExt cx="857739" cy="583764"/>
            </a:xfrm>
          </p:grpSpPr>
          <p:grpSp>
            <p:nvGrpSpPr>
              <p:cNvPr id="265" name="Group 264">
                <a:extLst>
                  <a:ext uri="{FF2B5EF4-FFF2-40B4-BE49-F238E27FC236}">
                    <a16:creationId xmlns:a16="http://schemas.microsoft.com/office/drawing/2014/main" id="{791EF7B3-463C-EE66-0E04-CAD6A1C0239A}"/>
                  </a:ext>
                </a:extLst>
              </p:cNvPr>
              <p:cNvGrpSpPr/>
              <p:nvPr/>
            </p:nvGrpSpPr>
            <p:grpSpPr>
              <a:xfrm>
                <a:off x="7487144" y="3389820"/>
                <a:ext cx="350807" cy="305517"/>
                <a:chOff x="7487144" y="3389820"/>
                <a:chExt cx="350807" cy="305517"/>
              </a:xfrm>
            </p:grpSpPr>
            <p:pic>
              <p:nvPicPr>
                <p:cNvPr id="272" name="Picture 1115" descr="antenna_stylized">
                  <a:extLst>
                    <a:ext uri="{FF2B5EF4-FFF2-40B4-BE49-F238E27FC236}">
                      <a16:creationId xmlns:a16="http://schemas.microsoft.com/office/drawing/2014/main" id="{AE8422DC-C0A5-ABB3-CAE9-F3380CAB8C3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3" name="Picture 1116" descr="laptop_keyboard">
                  <a:extLst>
                    <a:ext uri="{FF2B5EF4-FFF2-40B4-BE49-F238E27FC236}">
                      <a16:creationId xmlns:a16="http://schemas.microsoft.com/office/drawing/2014/main" id="{B4CB47F9-952B-C10B-A74F-65FCC0FD703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 name="Freeform 1117">
                  <a:extLst>
                    <a:ext uri="{FF2B5EF4-FFF2-40B4-BE49-F238E27FC236}">
                      <a16:creationId xmlns:a16="http://schemas.microsoft.com/office/drawing/2014/main" id="{1CDF91ED-9A62-4B98-6C05-40EBDB519BF4}"/>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275" name="Picture 1118" descr="screen">
                  <a:extLst>
                    <a:ext uri="{FF2B5EF4-FFF2-40B4-BE49-F238E27FC236}">
                      <a16:creationId xmlns:a16="http://schemas.microsoft.com/office/drawing/2014/main" id="{2CD9519F-D099-867E-9B8F-0A160E95A0B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 name="Freeform 1119">
                  <a:extLst>
                    <a:ext uri="{FF2B5EF4-FFF2-40B4-BE49-F238E27FC236}">
                      <a16:creationId xmlns:a16="http://schemas.microsoft.com/office/drawing/2014/main" id="{27926DE2-30A4-C70E-2EDA-54F6DF607AD1}"/>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7" name="Freeform 1120">
                  <a:extLst>
                    <a:ext uri="{FF2B5EF4-FFF2-40B4-BE49-F238E27FC236}">
                      <a16:creationId xmlns:a16="http://schemas.microsoft.com/office/drawing/2014/main" id="{F8B93FA5-4E4F-4E02-0476-5C87C45494B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8" name="Freeform 1121">
                  <a:extLst>
                    <a:ext uri="{FF2B5EF4-FFF2-40B4-BE49-F238E27FC236}">
                      <a16:creationId xmlns:a16="http://schemas.microsoft.com/office/drawing/2014/main" id="{68E264ED-F51E-EDDD-BA55-CBB3A440006A}"/>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79" name="Freeform 1122">
                  <a:extLst>
                    <a:ext uri="{FF2B5EF4-FFF2-40B4-BE49-F238E27FC236}">
                      <a16:creationId xmlns:a16="http://schemas.microsoft.com/office/drawing/2014/main" id="{6802B9A6-92DA-5AB5-63C7-2F79D428D05B}"/>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0" name="Freeform 1123">
                  <a:extLst>
                    <a:ext uri="{FF2B5EF4-FFF2-40B4-BE49-F238E27FC236}">
                      <a16:creationId xmlns:a16="http://schemas.microsoft.com/office/drawing/2014/main" id="{2410D1E1-E78A-C718-2EFC-3A19B5FE9D70}"/>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1" name="Freeform 1124">
                  <a:extLst>
                    <a:ext uri="{FF2B5EF4-FFF2-40B4-BE49-F238E27FC236}">
                      <a16:creationId xmlns:a16="http://schemas.microsoft.com/office/drawing/2014/main" id="{40709D78-7E8C-C6EE-B62A-6614FD3A2DD3}"/>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282" name="Group 1125">
                  <a:extLst>
                    <a:ext uri="{FF2B5EF4-FFF2-40B4-BE49-F238E27FC236}">
                      <a16:creationId xmlns:a16="http://schemas.microsoft.com/office/drawing/2014/main" id="{5C568114-8848-B204-B84F-4F3D5A05E82E}"/>
                    </a:ext>
                  </a:extLst>
                </p:cNvPr>
                <p:cNvGrpSpPr>
                  <a:grpSpLocks/>
                </p:cNvGrpSpPr>
                <p:nvPr/>
              </p:nvGrpSpPr>
              <p:grpSpPr bwMode="auto">
                <a:xfrm>
                  <a:off x="7593395" y="3625649"/>
                  <a:ext cx="64747" cy="27592"/>
                  <a:chOff x="1740" y="2642"/>
                  <a:chExt cx="752" cy="327"/>
                </a:xfrm>
              </p:grpSpPr>
              <p:sp>
                <p:nvSpPr>
                  <p:cNvPr id="289" name="Freeform 1126">
                    <a:extLst>
                      <a:ext uri="{FF2B5EF4-FFF2-40B4-BE49-F238E27FC236}">
                        <a16:creationId xmlns:a16="http://schemas.microsoft.com/office/drawing/2014/main" id="{9D09BCBC-FB40-3564-8874-2BC53F596C4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0" name="Freeform 1127">
                    <a:extLst>
                      <a:ext uri="{FF2B5EF4-FFF2-40B4-BE49-F238E27FC236}">
                        <a16:creationId xmlns:a16="http://schemas.microsoft.com/office/drawing/2014/main" id="{420CE1CD-756C-D7D2-73D5-14ECE89EC6E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1" name="Freeform 1128">
                    <a:extLst>
                      <a:ext uri="{FF2B5EF4-FFF2-40B4-BE49-F238E27FC236}">
                        <a16:creationId xmlns:a16="http://schemas.microsoft.com/office/drawing/2014/main" id="{3DA2F244-2E7B-D83B-37A9-7B00CC66A70B}"/>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2" name="Freeform 1129">
                    <a:extLst>
                      <a:ext uri="{FF2B5EF4-FFF2-40B4-BE49-F238E27FC236}">
                        <a16:creationId xmlns:a16="http://schemas.microsoft.com/office/drawing/2014/main" id="{2B56CB91-E6B4-F010-5C98-1702DD1429D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3" name="Freeform 1130">
                    <a:extLst>
                      <a:ext uri="{FF2B5EF4-FFF2-40B4-BE49-F238E27FC236}">
                        <a16:creationId xmlns:a16="http://schemas.microsoft.com/office/drawing/2014/main" id="{861D46B9-77C7-E82B-31B7-121D7108560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94" name="Freeform 1131">
                    <a:extLst>
                      <a:ext uri="{FF2B5EF4-FFF2-40B4-BE49-F238E27FC236}">
                        <a16:creationId xmlns:a16="http://schemas.microsoft.com/office/drawing/2014/main" id="{B960E895-344D-D3D2-073C-C577E1012F7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283" name="Freeform 1132">
                  <a:extLst>
                    <a:ext uri="{FF2B5EF4-FFF2-40B4-BE49-F238E27FC236}">
                      <a16:creationId xmlns:a16="http://schemas.microsoft.com/office/drawing/2014/main" id="{FBFFD270-BFAC-E6E1-4959-AE9DE3005A46}"/>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4" name="Freeform 1133">
                  <a:extLst>
                    <a:ext uri="{FF2B5EF4-FFF2-40B4-BE49-F238E27FC236}">
                      <a16:creationId xmlns:a16="http://schemas.microsoft.com/office/drawing/2014/main" id="{4B8B4423-79BB-8073-D842-4B7332A5605B}"/>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5" name="Freeform 1134">
                  <a:extLst>
                    <a:ext uri="{FF2B5EF4-FFF2-40B4-BE49-F238E27FC236}">
                      <a16:creationId xmlns:a16="http://schemas.microsoft.com/office/drawing/2014/main" id="{CE81FC3F-D946-3D68-700F-4DA082E8A32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6" name="Freeform 1135">
                  <a:extLst>
                    <a:ext uri="{FF2B5EF4-FFF2-40B4-BE49-F238E27FC236}">
                      <a16:creationId xmlns:a16="http://schemas.microsoft.com/office/drawing/2014/main" id="{E7ACA060-A02B-65F2-8017-15131DA665D8}"/>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7" name="Freeform 1136">
                  <a:extLst>
                    <a:ext uri="{FF2B5EF4-FFF2-40B4-BE49-F238E27FC236}">
                      <a16:creationId xmlns:a16="http://schemas.microsoft.com/office/drawing/2014/main" id="{F7CF1052-149E-07D4-A00A-6227EDC6B874}"/>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288" name="Freeform 1137">
                  <a:extLst>
                    <a:ext uri="{FF2B5EF4-FFF2-40B4-BE49-F238E27FC236}">
                      <a16:creationId xmlns:a16="http://schemas.microsoft.com/office/drawing/2014/main" id="{CA7A8511-0955-416B-6A23-07B0121B90D4}"/>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266" name="Group 1139">
                <a:extLst>
                  <a:ext uri="{FF2B5EF4-FFF2-40B4-BE49-F238E27FC236}">
                    <a16:creationId xmlns:a16="http://schemas.microsoft.com/office/drawing/2014/main" id="{7D72B7CE-C199-C953-676B-8484B25209C6}"/>
                  </a:ext>
                </a:extLst>
              </p:cNvPr>
              <p:cNvGrpSpPr>
                <a:grpSpLocks/>
              </p:cNvGrpSpPr>
              <p:nvPr/>
            </p:nvGrpSpPr>
            <p:grpSpPr bwMode="auto">
              <a:xfrm flipH="1">
                <a:off x="7985622" y="3537823"/>
                <a:ext cx="359261" cy="342045"/>
                <a:chOff x="2839" y="3501"/>
                <a:chExt cx="755" cy="803"/>
              </a:xfrm>
            </p:grpSpPr>
            <p:pic>
              <p:nvPicPr>
                <p:cNvPr id="270" name="Picture 1140" descr="desktop_computer_stylized_medium">
                  <a:extLst>
                    <a:ext uri="{FF2B5EF4-FFF2-40B4-BE49-F238E27FC236}">
                      <a16:creationId xmlns:a16="http://schemas.microsoft.com/office/drawing/2014/main" id="{581B66F6-7D02-BA7C-5B8C-98B23868243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1" name="Freeform 1141">
                  <a:extLst>
                    <a:ext uri="{FF2B5EF4-FFF2-40B4-BE49-F238E27FC236}">
                      <a16:creationId xmlns:a16="http://schemas.microsoft.com/office/drawing/2014/main" id="{882996D2-3021-2E91-4A18-B872EB2DD47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267" name="Group 266">
                <a:extLst>
                  <a:ext uri="{FF2B5EF4-FFF2-40B4-BE49-F238E27FC236}">
                    <a16:creationId xmlns:a16="http://schemas.microsoft.com/office/drawing/2014/main" id="{0253746F-0165-1909-828B-9A6C3BA0A98B}"/>
                  </a:ext>
                </a:extLst>
              </p:cNvPr>
              <p:cNvGrpSpPr/>
              <p:nvPr/>
            </p:nvGrpSpPr>
            <p:grpSpPr>
              <a:xfrm>
                <a:off x="7797061" y="3296104"/>
                <a:ext cx="347997" cy="396620"/>
                <a:chOff x="7797061" y="3296104"/>
                <a:chExt cx="347997" cy="396620"/>
              </a:xfrm>
            </p:grpSpPr>
            <p:pic>
              <p:nvPicPr>
                <p:cNvPr id="268" name="Picture 571" descr="fridge2.png">
                  <a:extLst>
                    <a:ext uri="{FF2B5EF4-FFF2-40B4-BE49-F238E27FC236}">
                      <a16:creationId xmlns:a16="http://schemas.microsoft.com/office/drawing/2014/main" id="{0B9FE2EE-EF73-B23F-383E-5D7EF7B7B60F}"/>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9" name="Picture 1115" descr="antenna_stylized">
                  <a:extLst>
                    <a:ext uri="{FF2B5EF4-FFF2-40B4-BE49-F238E27FC236}">
                      <a16:creationId xmlns:a16="http://schemas.microsoft.com/office/drawing/2014/main" id="{89638049-DA0E-8B68-38E1-FBA5D08C81C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472" name="Group 471">
              <a:extLst>
                <a:ext uri="{FF2B5EF4-FFF2-40B4-BE49-F238E27FC236}">
                  <a16:creationId xmlns:a16="http://schemas.microsoft.com/office/drawing/2014/main" id="{DB59CAC9-40BA-D458-78D1-64B9B993AA83}"/>
                </a:ext>
              </a:extLst>
            </p:cNvPr>
            <p:cNvGrpSpPr/>
            <p:nvPr/>
          </p:nvGrpSpPr>
          <p:grpSpPr>
            <a:xfrm>
              <a:off x="11058573" y="3399165"/>
              <a:ext cx="518448" cy="1212242"/>
              <a:chOff x="11058573" y="3399165"/>
              <a:chExt cx="518448" cy="1212242"/>
            </a:xfrm>
          </p:grpSpPr>
          <p:grpSp>
            <p:nvGrpSpPr>
              <p:cNvPr id="8317" name="Group 8316">
                <a:extLst>
                  <a:ext uri="{FF2B5EF4-FFF2-40B4-BE49-F238E27FC236}">
                    <a16:creationId xmlns:a16="http://schemas.microsoft.com/office/drawing/2014/main" id="{C3DBC2FF-5824-4111-9F6D-0CEEFD093CA6}"/>
                  </a:ext>
                </a:extLst>
              </p:cNvPr>
              <p:cNvGrpSpPr/>
              <p:nvPr/>
            </p:nvGrpSpPr>
            <p:grpSpPr>
              <a:xfrm>
                <a:off x="11087182" y="4159591"/>
                <a:ext cx="489839" cy="451816"/>
                <a:chOff x="5103720" y="2693365"/>
                <a:chExt cx="611650" cy="414788"/>
              </a:xfrm>
            </p:grpSpPr>
            <p:cxnSp>
              <p:nvCxnSpPr>
                <p:cNvPr id="260" name="Straight Connector 259">
                  <a:extLst>
                    <a:ext uri="{FF2B5EF4-FFF2-40B4-BE49-F238E27FC236}">
                      <a16:creationId xmlns:a16="http://schemas.microsoft.com/office/drawing/2014/main" id="{C88885EE-3EB3-9249-0061-5E5D892384C7}"/>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61" name="Group 260">
                  <a:extLst>
                    <a:ext uri="{FF2B5EF4-FFF2-40B4-BE49-F238E27FC236}">
                      <a16:creationId xmlns:a16="http://schemas.microsoft.com/office/drawing/2014/main" id="{946FF6AB-45E9-2D37-D7A1-783F5323F29C}"/>
                    </a:ext>
                  </a:extLst>
                </p:cNvPr>
                <p:cNvGrpSpPr/>
                <p:nvPr/>
              </p:nvGrpSpPr>
              <p:grpSpPr>
                <a:xfrm>
                  <a:off x="5275406" y="2693365"/>
                  <a:ext cx="439964" cy="414788"/>
                  <a:chOff x="5275406" y="2711455"/>
                  <a:chExt cx="452949" cy="405518"/>
                </a:xfrm>
              </p:grpSpPr>
              <p:pic>
                <p:nvPicPr>
                  <p:cNvPr id="262" name="Picture 261" descr="server_rack.png">
                    <a:extLst>
                      <a:ext uri="{FF2B5EF4-FFF2-40B4-BE49-F238E27FC236}">
                        <a16:creationId xmlns:a16="http://schemas.microsoft.com/office/drawing/2014/main" id="{FE54A2CF-3287-89B7-B533-B10D2FE2D15C}"/>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63" name="Picture 262" descr="server_rack.png">
                    <a:extLst>
                      <a:ext uri="{FF2B5EF4-FFF2-40B4-BE49-F238E27FC236}">
                        <a16:creationId xmlns:a16="http://schemas.microsoft.com/office/drawing/2014/main" id="{83EAD36F-2B0D-9C34-CD59-B7B44F8196C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64" name="Picture 263" descr="server_rack.png">
                    <a:extLst>
                      <a:ext uri="{FF2B5EF4-FFF2-40B4-BE49-F238E27FC236}">
                        <a16:creationId xmlns:a16="http://schemas.microsoft.com/office/drawing/2014/main" id="{B7240381-8036-08E8-AD20-557F005AA0C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8318" name="Group 8317">
                <a:extLst>
                  <a:ext uri="{FF2B5EF4-FFF2-40B4-BE49-F238E27FC236}">
                    <a16:creationId xmlns:a16="http://schemas.microsoft.com/office/drawing/2014/main" id="{ADCB30C3-B735-46DB-CCE7-1217ED393D5E}"/>
                  </a:ext>
                </a:extLst>
              </p:cNvPr>
              <p:cNvGrpSpPr/>
              <p:nvPr/>
            </p:nvGrpSpPr>
            <p:grpSpPr>
              <a:xfrm>
                <a:off x="11058573" y="3399165"/>
                <a:ext cx="423724" cy="405973"/>
                <a:chOff x="5103720" y="2693365"/>
                <a:chExt cx="611650" cy="414788"/>
              </a:xfrm>
            </p:grpSpPr>
            <p:cxnSp>
              <p:nvCxnSpPr>
                <p:cNvPr id="8319" name="Straight Connector 8318">
                  <a:extLst>
                    <a:ext uri="{FF2B5EF4-FFF2-40B4-BE49-F238E27FC236}">
                      <a16:creationId xmlns:a16="http://schemas.microsoft.com/office/drawing/2014/main" id="{B18366BB-BB3B-8EA4-550A-16598CA34156}"/>
                    </a:ext>
                  </a:extLst>
                </p:cNvPr>
                <p:cNvCxnSpPr/>
                <p:nvPr/>
              </p:nvCxnSpPr>
              <p:spPr>
                <a:xfrm>
                  <a:off x="5103720" y="2914214"/>
                  <a:ext cx="23255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56" name="Group 255">
                  <a:extLst>
                    <a:ext uri="{FF2B5EF4-FFF2-40B4-BE49-F238E27FC236}">
                      <a16:creationId xmlns:a16="http://schemas.microsoft.com/office/drawing/2014/main" id="{1B9FBABD-1506-21C6-66A2-489241C5A1D4}"/>
                    </a:ext>
                  </a:extLst>
                </p:cNvPr>
                <p:cNvGrpSpPr/>
                <p:nvPr/>
              </p:nvGrpSpPr>
              <p:grpSpPr>
                <a:xfrm>
                  <a:off x="5275406" y="2693365"/>
                  <a:ext cx="439964" cy="414788"/>
                  <a:chOff x="5275406" y="2711455"/>
                  <a:chExt cx="452949" cy="405518"/>
                </a:xfrm>
              </p:grpSpPr>
              <p:pic>
                <p:nvPicPr>
                  <p:cNvPr id="257" name="Picture 256" descr="server_rack.png">
                    <a:extLst>
                      <a:ext uri="{FF2B5EF4-FFF2-40B4-BE49-F238E27FC236}">
                        <a16:creationId xmlns:a16="http://schemas.microsoft.com/office/drawing/2014/main" id="{A8BFBFAE-07EE-2388-1134-A0DFC585C81F}"/>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258" name="Picture 257" descr="server_rack.png">
                    <a:extLst>
                      <a:ext uri="{FF2B5EF4-FFF2-40B4-BE49-F238E27FC236}">
                        <a16:creationId xmlns:a16="http://schemas.microsoft.com/office/drawing/2014/main" id="{149A384E-C747-458D-3AAA-0D42CC0E2AF8}"/>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259" name="Picture 258" descr="server_rack.png">
                    <a:extLst>
                      <a:ext uri="{FF2B5EF4-FFF2-40B4-BE49-F238E27FC236}">
                        <a16:creationId xmlns:a16="http://schemas.microsoft.com/office/drawing/2014/main" id="{276CC318-38BB-B990-83D8-C6035A4B2020}"/>
                      </a:ext>
                    </a:extLst>
                  </p:cNvPr>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473" name="Group 472">
              <a:extLst>
                <a:ext uri="{FF2B5EF4-FFF2-40B4-BE49-F238E27FC236}">
                  <a16:creationId xmlns:a16="http://schemas.microsoft.com/office/drawing/2014/main" id="{1846AB42-DB45-6805-F782-8DF1BE827F7F}"/>
                </a:ext>
              </a:extLst>
            </p:cNvPr>
            <p:cNvGrpSpPr/>
            <p:nvPr/>
          </p:nvGrpSpPr>
          <p:grpSpPr>
            <a:xfrm>
              <a:off x="7767607" y="4870841"/>
              <a:ext cx="2692126" cy="1260456"/>
              <a:chOff x="7767607" y="4870841"/>
              <a:chExt cx="2692126" cy="1260456"/>
            </a:xfrm>
          </p:grpSpPr>
          <p:grpSp>
            <p:nvGrpSpPr>
              <p:cNvPr id="474" name="Group 950">
                <a:extLst>
                  <a:ext uri="{FF2B5EF4-FFF2-40B4-BE49-F238E27FC236}">
                    <a16:creationId xmlns:a16="http://schemas.microsoft.com/office/drawing/2014/main" id="{C019DDEC-2692-F939-1BB9-21272FB5C9C1}"/>
                  </a:ext>
                </a:extLst>
              </p:cNvPr>
              <p:cNvGrpSpPr>
                <a:grpSpLocks/>
              </p:cNvGrpSpPr>
              <p:nvPr/>
            </p:nvGrpSpPr>
            <p:grpSpPr bwMode="auto">
              <a:xfrm>
                <a:off x="10282541" y="5244631"/>
                <a:ext cx="177192" cy="330833"/>
                <a:chOff x="4140" y="429"/>
                <a:chExt cx="1425" cy="2396"/>
              </a:xfrm>
            </p:grpSpPr>
            <p:sp>
              <p:nvSpPr>
                <p:cNvPr id="8280" name="Freeform 951">
                  <a:extLst>
                    <a:ext uri="{FF2B5EF4-FFF2-40B4-BE49-F238E27FC236}">
                      <a16:creationId xmlns:a16="http://schemas.microsoft.com/office/drawing/2014/main" id="{3A98BF55-4356-B516-5BCA-84B898E9615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1" name="Rectangle 952">
                  <a:extLst>
                    <a:ext uri="{FF2B5EF4-FFF2-40B4-BE49-F238E27FC236}">
                      <a16:creationId xmlns:a16="http://schemas.microsoft.com/office/drawing/2014/main" id="{5C5B8F3C-184E-8172-BFD3-E8BE2B7BA637}"/>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282" name="Freeform 953">
                  <a:extLst>
                    <a:ext uri="{FF2B5EF4-FFF2-40B4-BE49-F238E27FC236}">
                      <a16:creationId xmlns:a16="http://schemas.microsoft.com/office/drawing/2014/main" id="{E8D27E1A-A510-3FC8-F3B0-BB3F3E97A31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3" name="Freeform 954">
                  <a:extLst>
                    <a:ext uri="{FF2B5EF4-FFF2-40B4-BE49-F238E27FC236}">
                      <a16:creationId xmlns:a16="http://schemas.microsoft.com/office/drawing/2014/main" id="{9B3D7C07-8BCF-E901-12A8-880C7B3D97A8}"/>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84" name="Rectangle 955">
                  <a:extLst>
                    <a:ext uri="{FF2B5EF4-FFF2-40B4-BE49-F238E27FC236}">
                      <a16:creationId xmlns:a16="http://schemas.microsoft.com/office/drawing/2014/main" id="{D3ED111D-6964-F77B-9205-618A6CCB7ECE}"/>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8287" name="Group 956">
                  <a:extLst>
                    <a:ext uri="{FF2B5EF4-FFF2-40B4-BE49-F238E27FC236}">
                      <a16:creationId xmlns:a16="http://schemas.microsoft.com/office/drawing/2014/main" id="{2B8EEAD1-83AD-C174-156F-C962171EDE8B}"/>
                    </a:ext>
                  </a:extLst>
                </p:cNvPr>
                <p:cNvGrpSpPr>
                  <a:grpSpLocks/>
                </p:cNvGrpSpPr>
                <p:nvPr/>
              </p:nvGrpSpPr>
              <p:grpSpPr bwMode="auto">
                <a:xfrm>
                  <a:off x="4749" y="668"/>
                  <a:ext cx="581" cy="145"/>
                  <a:chOff x="614" y="2568"/>
                  <a:chExt cx="725" cy="139"/>
                </a:xfrm>
              </p:grpSpPr>
              <p:sp>
                <p:nvSpPr>
                  <p:cNvPr id="8315" name="AutoShape 957">
                    <a:extLst>
                      <a:ext uri="{FF2B5EF4-FFF2-40B4-BE49-F238E27FC236}">
                        <a16:creationId xmlns:a16="http://schemas.microsoft.com/office/drawing/2014/main" id="{71217A7D-D6FF-2A91-474B-505824A9A79A}"/>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316" name="AutoShape 958">
                    <a:extLst>
                      <a:ext uri="{FF2B5EF4-FFF2-40B4-BE49-F238E27FC236}">
                        <a16:creationId xmlns:a16="http://schemas.microsoft.com/office/drawing/2014/main" id="{C83F560E-3DB4-451F-A0E2-B2D3E8F93BE5}"/>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8288" name="Rectangle 959">
                  <a:extLst>
                    <a:ext uri="{FF2B5EF4-FFF2-40B4-BE49-F238E27FC236}">
                      <a16:creationId xmlns:a16="http://schemas.microsoft.com/office/drawing/2014/main" id="{16E08F5D-C81C-0E22-5098-5C82F90734F1}"/>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8289" name="Group 960">
                  <a:extLst>
                    <a:ext uri="{FF2B5EF4-FFF2-40B4-BE49-F238E27FC236}">
                      <a16:creationId xmlns:a16="http://schemas.microsoft.com/office/drawing/2014/main" id="{5E45CC09-AD7A-13E6-9FA1-CEBA889E865F}"/>
                    </a:ext>
                  </a:extLst>
                </p:cNvPr>
                <p:cNvGrpSpPr>
                  <a:grpSpLocks/>
                </p:cNvGrpSpPr>
                <p:nvPr/>
              </p:nvGrpSpPr>
              <p:grpSpPr bwMode="auto">
                <a:xfrm>
                  <a:off x="4747" y="994"/>
                  <a:ext cx="581" cy="134"/>
                  <a:chOff x="614" y="2568"/>
                  <a:chExt cx="725" cy="139"/>
                </a:xfrm>
              </p:grpSpPr>
              <p:sp>
                <p:nvSpPr>
                  <p:cNvPr id="8313" name="AutoShape 961">
                    <a:extLst>
                      <a:ext uri="{FF2B5EF4-FFF2-40B4-BE49-F238E27FC236}">
                        <a16:creationId xmlns:a16="http://schemas.microsoft.com/office/drawing/2014/main" id="{BB5EB3DA-6171-7D24-20DA-746A13EEA914}"/>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314" name="AutoShape 962">
                    <a:extLst>
                      <a:ext uri="{FF2B5EF4-FFF2-40B4-BE49-F238E27FC236}">
                        <a16:creationId xmlns:a16="http://schemas.microsoft.com/office/drawing/2014/main" id="{3B5843FB-98F6-93AD-1EC2-378A0F746FB9}"/>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8290" name="Rectangle 963">
                  <a:extLst>
                    <a:ext uri="{FF2B5EF4-FFF2-40B4-BE49-F238E27FC236}">
                      <a16:creationId xmlns:a16="http://schemas.microsoft.com/office/drawing/2014/main" id="{79E2D041-41D8-49E3-18BE-45213C47240F}"/>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291" name="Rectangle 964">
                  <a:extLst>
                    <a:ext uri="{FF2B5EF4-FFF2-40B4-BE49-F238E27FC236}">
                      <a16:creationId xmlns:a16="http://schemas.microsoft.com/office/drawing/2014/main" id="{37569F57-26AC-4D68-1D02-E28FBE11CD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8292" name="Group 965">
                  <a:extLst>
                    <a:ext uri="{FF2B5EF4-FFF2-40B4-BE49-F238E27FC236}">
                      <a16:creationId xmlns:a16="http://schemas.microsoft.com/office/drawing/2014/main" id="{3E8E7881-DF84-C17B-C004-E4A39BF5D3FA}"/>
                    </a:ext>
                  </a:extLst>
                </p:cNvPr>
                <p:cNvGrpSpPr>
                  <a:grpSpLocks/>
                </p:cNvGrpSpPr>
                <p:nvPr/>
              </p:nvGrpSpPr>
              <p:grpSpPr bwMode="auto">
                <a:xfrm>
                  <a:off x="4735" y="1627"/>
                  <a:ext cx="582" cy="151"/>
                  <a:chOff x="614" y="2568"/>
                  <a:chExt cx="725" cy="139"/>
                </a:xfrm>
              </p:grpSpPr>
              <p:sp>
                <p:nvSpPr>
                  <p:cNvPr id="8311" name="AutoShape 966">
                    <a:extLst>
                      <a:ext uri="{FF2B5EF4-FFF2-40B4-BE49-F238E27FC236}">
                        <a16:creationId xmlns:a16="http://schemas.microsoft.com/office/drawing/2014/main" id="{EF6CA143-898E-A0AD-7243-027A3A0312D5}"/>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312" name="AutoShape 967">
                    <a:extLst>
                      <a:ext uri="{FF2B5EF4-FFF2-40B4-BE49-F238E27FC236}">
                        <a16:creationId xmlns:a16="http://schemas.microsoft.com/office/drawing/2014/main" id="{4955DD04-6E62-D390-90E6-CF890F7B3A72}"/>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8293" name="Freeform 968">
                  <a:extLst>
                    <a:ext uri="{FF2B5EF4-FFF2-40B4-BE49-F238E27FC236}">
                      <a16:creationId xmlns:a16="http://schemas.microsoft.com/office/drawing/2014/main" id="{BC8A0FFF-1CE6-2B92-7138-780DD158D87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8294" name="Group 969">
                  <a:extLst>
                    <a:ext uri="{FF2B5EF4-FFF2-40B4-BE49-F238E27FC236}">
                      <a16:creationId xmlns:a16="http://schemas.microsoft.com/office/drawing/2014/main" id="{723453F6-77D2-8757-FEB5-59EBCE65C35D}"/>
                    </a:ext>
                  </a:extLst>
                </p:cNvPr>
                <p:cNvGrpSpPr>
                  <a:grpSpLocks/>
                </p:cNvGrpSpPr>
                <p:nvPr/>
              </p:nvGrpSpPr>
              <p:grpSpPr bwMode="auto">
                <a:xfrm>
                  <a:off x="4739" y="1327"/>
                  <a:ext cx="582" cy="139"/>
                  <a:chOff x="614" y="2568"/>
                  <a:chExt cx="725" cy="139"/>
                </a:xfrm>
              </p:grpSpPr>
              <p:sp>
                <p:nvSpPr>
                  <p:cNvPr id="8306" name="AutoShape 970">
                    <a:extLst>
                      <a:ext uri="{FF2B5EF4-FFF2-40B4-BE49-F238E27FC236}">
                        <a16:creationId xmlns:a16="http://schemas.microsoft.com/office/drawing/2014/main" id="{EE922936-253F-7B4D-FADC-91A5A46BAFBC}"/>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307" name="AutoShape 971">
                    <a:extLst>
                      <a:ext uri="{FF2B5EF4-FFF2-40B4-BE49-F238E27FC236}">
                        <a16:creationId xmlns:a16="http://schemas.microsoft.com/office/drawing/2014/main" id="{423FAD0C-CBE7-A193-F9E4-4A732BA9008D}"/>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8295" name="Rectangle 972">
                  <a:extLst>
                    <a:ext uri="{FF2B5EF4-FFF2-40B4-BE49-F238E27FC236}">
                      <a16:creationId xmlns:a16="http://schemas.microsoft.com/office/drawing/2014/main" id="{D25FE60E-7E49-918D-363E-44163BEE3625}"/>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296" name="Freeform 973">
                  <a:extLst>
                    <a:ext uri="{FF2B5EF4-FFF2-40B4-BE49-F238E27FC236}">
                      <a16:creationId xmlns:a16="http://schemas.microsoft.com/office/drawing/2014/main" id="{B6F3D8DB-61A3-2470-70E8-7CB449EA6EDE}"/>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7" name="Freeform 974">
                  <a:extLst>
                    <a:ext uri="{FF2B5EF4-FFF2-40B4-BE49-F238E27FC236}">
                      <a16:creationId xmlns:a16="http://schemas.microsoft.com/office/drawing/2014/main" id="{ADCF3A61-61C0-5831-F494-D77A236A6F65}"/>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98" name="Oval 975">
                  <a:extLst>
                    <a:ext uri="{FF2B5EF4-FFF2-40B4-BE49-F238E27FC236}">
                      <a16:creationId xmlns:a16="http://schemas.microsoft.com/office/drawing/2014/main" id="{51138C49-87CF-4E47-3A29-4454AE64479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299" name="Freeform 976">
                  <a:extLst>
                    <a:ext uri="{FF2B5EF4-FFF2-40B4-BE49-F238E27FC236}">
                      <a16:creationId xmlns:a16="http://schemas.microsoft.com/office/drawing/2014/main" id="{2C8C6ECB-A887-170D-5480-A9539FDFC53C}"/>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300" name="AutoShape 977">
                  <a:extLst>
                    <a:ext uri="{FF2B5EF4-FFF2-40B4-BE49-F238E27FC236}">
                      <a16:creationId xmlns:a16="http://schemas.microsoft.com/office/drawing/2014/main" id="{0FB82E64-B375-BCA0-C3DC-82612576504E}"/>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301" name="AutoShape 978">
                  <a:extLst>
                    <a:ext uri="{FF2B5EF4-FFF2-40B4-BE49-F238E27FC236}">
                      <a16:creationId xmlns:a16="http://schemas.microsoft.com/office/drawing/2014/main" id="{52319B82-A610-35C0-9302-1DACDD978CCF}"/>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302" name="Oval 979">
                  <a:extLst>
                    <a:ext uri="{FF2B5EF4-FFF2-40B4-BE49-F238E27FC236}">
                      <a16:creationId xmlns:a16="http://schemas.microsoft.com/office/drawing/2014/main" id="{9309A991-21D9-0207-31BB-DD950E5427E7}"/>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303" name="Oval 980">
                  <a:extLst>
                    <a:ext uri="{FF2B5EF4-FFF2-40B4-BE49-F238E27FC236}">
                      <a16:creationId xmlns:a16="http://schemas.microsoft.com/office/drawing/2014/main" id="{27B8F723-DBAC-D3C7-F1C1-59CCF8FDEAEF}"/>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8304" name="Oval 981">
                  <a:extLst>
                    <a:ext uri="{FF2B5EF4-FFF2-40B4-BE49-F238E27FC236}">
                      <a16:creationId xmlns:a16="http://schemas.microsoft.com/office/drawing/2014/main" id="{4D6B5CE4-E881-D3CA-A87A-B0842ED9C555}"/>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305" name="Rectangle 982">
                  <a:extLst>
                    <a:ext uri="{FF2B5EF4-FFF2-40B4-BE49-F238E27FC236}">
                      <a16:creationId xmlns:a16="http://schemas.microsoft.com/office/drawing/2014/main" id="{068C1C83-BEB1-891D-0864-059F57F9747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nvGrpSpPr>
              <p:cNvPr id="475" name="Group 474">
                <a:extLst>
                  <a:ext uri="{FF2B5EF4-FFF2-40B4-BE49-F238E27FC236}">
                    <a16:creationId xmlns:a16="http://schemas.microsoft.com/office/drawing/2014/main" id="{867A958A-D672-8A27-7C19-C40FEBA22F95}"/>
                  </a:ext>
                </a:extLst>
              </p:cNvPr>
              <p:cNvGrpSpPr/>
              <p:nvPr/>
            </p:nvGrpSpPr>
            <p:grpSpPr>
              <a:xfrm>
                <a:off x="7767607" y="4870841"/>
                <a:ext cx="2080029" cy="1260456"/>
                <a:chOff x="7767607" y="4870841"/>
                <a:chExt cx="2080029" cy="1260456"/>
              </a:xfrm>
            </p:grpSpPr>
            <p:grpSp>
              <p:nvGrpSpPr>
                <p:cNvPr id="509" name="Group 590">
                  <a:extLst>
                    <a:ext uri="{FF2B5EF4-FFF2-40B4-BE49-F238E27FC236}">
                      <a16:creationId xmlns:a16="http://schemas.microsoft.com/office/drawing/2014/main" id="{BDD5ED12-88D8-B6AE-AF60-7377BC7D88FA}"/>
                    </a:ext>
                  </a:extLst>
                </p:cNvPr>
                <p:cNvGrpSpPr>
                  <a:grpSpLocks/>
                </p:cNvGrpSpPr>
                <p:nvPr/>
              </p:nvGrpSpPr>
              <p:grpSpPr bwMode="auto">
                <a:xfrm flipH="1">
                  <a:off x="7974481" y="4870841"/>
                  <a:ext cx="345630" cy="320302"/>
                  <a:chOff x="2839" y="3501"/>
                  <a:chExt cx="755" cy="803"/>
                </a:xfrm>
              </p:grpSpPr>
              <p:pic>
                <p:nvPicPr>
                  <p:cNvPr id="8278" name="Picture 591" descr="desktop_computer_stylized_medium">
                    <a:extLst>
                      <a:ext uri="{FF2B5EF4-FFF2-40B4-BE49-F238E27FC236}">
                        <a16:creationId xmlns:a16="http://schemas.microsoft.com/office/drawing/2014/main" id="{EBEFDA93-3689-8512-D5A6-5AE0CB78D53E}"/>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79" name="Freeform 592">
                    <a:extLst>
                      <a:ext uri="{FF2B5EF4-FFF2-40B4-BE49-F238E27FC236}">
                        <a16:creationId xmlns:a16="http://schemas.microsoft.com/office/drawing/2014/main" id="{4CF7B3CF-3C3B-873C-C4F7-0221E29A0B9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510" name="Group 1064">
                  <a:extLst>
                    <a:ext uri="{FF2B5EF4-FFF2-40B4-BE49-F238E27FC236}">
                      <a16:creationId xmlns:a16="http://schemas.microsoft.com/office/drawing/2014/main" id="{4F05D73A-0DF9-64B2-F107-1DEEF526B16F}"/>
                    </a:ext>
                  </a:extLst>
                </p:cNvPr>
                <p:cNvGrpSpPr>
                  <a:grpSpLocks/>
                </p:cNvGrpSpPr>
                <p:nvPr/>
              </p:nvGrpSpPr>
              <p:grpSpPr bwMode="auto">
                <a:xfrm>
                  <a:off x="9195307" y="5823489"/>
                  <a:ext cx="310186" cy="307808"/>
                  <a:chOff x="877" y="1008"/>
                  <a:chExt cx="2747" cy="2591"/>
                </a:xfrm>
              </p:grpSpPr>
              <p:pic>
                <p:nvPicPr>
                  <p:cNvPr id="8249" name="Picture 1065" descr="antenna_stylized">
                    <a:extLst>
                      <a:ext uri="{FF2B5EF4-FFF2-40B4-BE49-F238E27FC236}">
                        <a16:creationId xmlns:a16="http://schemas.microsoft.com/office/drawing/2014/main" id="{0C3D95E9-5109-5772-54B0-630803828B2B}"/>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50" name="Picture 1066" descr="laptop_keyboard">
                    <a:extLst>
                      <a:ext uri="{FF2B5EF4-FFF2-40B4-BE49-F238E27FC236}">
                        <a16:creationId xmlns:a16="http://schemas.microsoft.com/office/drawing/2014/main" id="{95F93F8F-881C-463E-74EC-69920643D80F}"/>
                      </a:ext>
                    </a:extLst>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54" name="Freeform 1067">
                    <a:extLst>
                      <a:ext uri="{FF2B5EF4-FFF2-40B4-BE49-F238E27FC236}">
                        <a16:creationId xmlns:a16="http://schemas.microsoft.com/office/drawing/2014/main" id="{8E2E2E95-426A-B6E1-3501-16080669767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8255" name="Picture 1068" descr="screen">
                    <a:extLst>
                      <a:ext uri="{FF2B5EF4-FFF2-40B4-BE49-F238E27FC236}">
                        <a16:creationId xmlns:a16="http://schemas.microsoft.com/office/drawing/2014/main" id="{12A4505A-C178-538F-38FD-B169C4A95E95}"/>
                      </a:ext>
                    </a:extLst>
                  </p:cNvPr>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57" name="Freeform 1069">
                    <a:extLst>
                      <a:ext uri="{FF2B5EF4-FFF2-40B4-BE49-F238E27FC236}">
                        <a16:creationId xmlns:a16="http://schemas.microsoft.com/office/drawing/2014/main" id="{6FFCB71E-D518-DA10-DC32-31F1B2238667}"/>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58" name="Freeform 1070">
                    <a:extLst>
                      <a:ext uri="{FF2B5EF4-FFF2-40B4-BE49-F238E27FC236}">
                        <a16:creationId xmlns:a16="http://schemas.microsoft.com/office/drawing/2014/main" id="{1CB071BB-4921-75B0-F9C2-59FAF991044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59" name="Freeform 1071">
                    <a:extLst>
                      <a:ext uri="{FF2B5EF4-FFF2-40B4-BE49-F238E27FC236}">
                        <a16:creationId xmlns:a16="http://schemas.microsoft.com/office/drawing/2014/main" id="{105100DB-3B9F-9380-2FE7-6A95D9426DCF}"/>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0" name="Freeform 1072">
                    <a:extLst>
                      <a:ext uri="{FF2B5EF4-FFF2-40B4-BE49-F238E27FC236}">
                        <a16:creationId xmlns:a16="http://schemas.microsoft.com/office/drawing/2014/main" id="{C2D7A28B-A3F7-DC1D-B02B-D851FF81A589}"/>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1" name="Freeform 1073">
                    <a:extLst>
                      <a:ext uri="{FF2B5EF4-FFF2-40B4-BE49-F238E27FC236}">
                        <a16:creationId xmlns:a16="http://schemas.microsoft.com/office/drawing/2014/main" id="{D6ED9465-17B5-DC2E-A3FC-AAD6246B99D2}"/>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2" name="Freeform 1074">
                    <a:extLst>
                      <a:ext uri="{FF2B5EF4-FFF2-40B4-BE49-F238E27FC236}">
                        <a16:creationId xmlns:a16="http://schemas.microsoft.com/office/drawing/2014/main" id="{021E8183-770B-A04F-5512-0C4200103DC1}"/>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8263" name="Group 1075">
                    <a:extLst>
                      <a:ext uri="{FF2B5EF4-FFF2-40B4-BE49-F238E27FC236}">
                        <a16:creationId xmlns:a16="http://schemas.microsoft.com/office/drawing/2014/main" id="{A567D1C4-CECF-828C-70C6-962AA2A32CA1}"/>
                      </a:ext>
                    </a:extLst>
                  </p:cNvPr>
                  <p:cNvGrpSpPr>
                    <a:grpSpLocks/>
                  </p:cNvGrpSpPr>
                  <p:nvPr/>
                </p:nvGrpSpPr>
                <p:grpSpPr bwMode="auto">
                  <a:xfrm>
                    <a:off x="1709" y="3008"/>
                    <a:ext cx="507" cy="234"/>
                    <a:chOff x="1740" y="2642"/>
                    <a:chExt cx="752" cy="327"/>
                  </a:xfrm>
                </p:grpSpPr>
                <p:sp>
                  <p:nvSpPr>
                    <p:cNvPr id="8270" name="Freeform 1076">
                      <a:extLst>
                        <a:ext uri="{FF2B5EF4-FFF2-40B4-BE49-F238E27FC236}">
                          <a16:creationId xmlns:a16="http://schemas.microsoft.com/office/drawing/2014/main" id="{592D9BA5-AC29-6A5D-F93B-975147E8FAAC}"/>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1" name="Freeform 1077">
                      <a:extLst>
                        <a:ext uri="{FF2B5EF4-FFF2-40B4-BE49-F238E27FC236}">
                          <a16:creationId xmlns:a16="http://schemas.microsoft.com/office/drawing/2014/main" id="{31AEB0A6-5125-EAAD-40B9-55F542BA519B}"/>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4" name="Freeform 1078">
                      <a:extLst>
                        <a:ext uri="{FF2B5EF4-FFF2-40B4-BE49-F238E27FC236}">
                          <a16:creationId xmlns:a16="http://schemas.microsoft.com/office/drawing/2014/main" id="{22DA8073-39A7-635D-0FAE-E7652193B325}"/>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5" name="Freeform 1079">
                      <a:extLst>
                        <a:ext uri="{FF2B5EF4-FFF2-40B4-BE49-F238E27FC236}">
                          <a16:creationId xmlns:a16="http://schemas.microsoft.com/office/drawing/2014/main" id="{07067E35-97D8-B042-8875-AD3DECBA18F9}"/>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6" name="Freeform 1080">
                      <a:extLst>
                        <a:ext uri="{FF2B5EF4-FFF2-40B4-BE49-F238E27FC236}">
                          <a16:creationId xmlns:a16="http://schemas.microsoft.com/office/drawing/2014/main" id="{C88948BE-FF7D-A907-BF38-64E27E38C05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77" name="Freeform 1081">
                      <a:extLst>
                        <a:ext uri="{FF2B5EF4-FFF2-40B4-BE49-F238E27FC236}">
                          <a16:creationId xmlns:a16="http://schemas.microsoft.com/office/drawing/2014/main" id="{8C4B6983-A6DB-0C04-CDBE-AEEA74A8326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8264" name="Freeform 1082">
                    <a:extLst>
                      <a:ext uri="{FF2B5EF4-FFF2-40B4-BE49-F238E27FC236}">
                        <a16:creationId xmlns:a16="http://schemas.microsoft.com/office/drawing/2014/main" id="{8E7CAB16-4506-3541-1847-DA6531463342}"/>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5" name="Freeform 1083">
                    <a:extLst>
                      <a:ext uri="{FF2B5EF4-FFF2-40B4-BE49-F238E27FC236}">
                        <a16:creationId xmlns:a16="http://schemas.microsoft.com/office/drawing/2014/main" id="{F98697A2-771A-F3EB-A4A2-ECD7961D531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6" name="Freeform 1084">
                    <a:extLst>
                      <a:ext uri="{FF2B5EF4-FFF2-40B4-BE49-F238E27FC236}">
                        <a16:creationId xmlns:a16="http://schemas.microsoft.com/office/drawing/2014/main" id="{9F0E42F8-B0C4-4C8B-4669-257049FA9060}"/>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7" name="Freeform 1085">
                    <a:extLst>
                      <a:ext uri="{FF2B5EF4-FFF2-40B4-BE49-F238E27FC236}">
                        <a16:creationId xmlns:a16="http://schemas.microsoft.com/office/drawing/2014/main" id="{C5CD974A-A740-A5BB-FC7C-16CC965E89C0}"/>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8" name="Freeform 1086">
                    <a:extLst>
                      <a:ext uri="{FF2B5EF4-FFF2-40B4-BE49-F238E27FC236}">
                        <a16:creationId xmlns:a16="http://schemas.microsoft.com/office/drawing/2014/main" id="{ECCB5093-39E9-8216-9539-F84E8780A856}"/>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69" name="Freeform 1087">
                    <a:extLst>
                      <a:ext uri="{FF2B5EF4-FFF2-40B4-BE49-F238E27FC236}">
                        <a16:creationId xmlns:a16="http://schemas.microsoft.com/office/drawing/2014/main" id="{AF9D68E3-C7C0-E1E8-C198-E415742E501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511" name="Group 590">
                  <a:extLst>
                    <a:ext uri="{FF2B5EF4-FFF2-40B4-BE49-F238E27FC236}">
                      <a16:creationId xmlns:a16="http://schemas.microsoft.com/office/drawing/2014/main" id="{DE4D2AE2-A3B0-4F7E-EABD-B114D76FA476}"/>
                    </a:ext>
                  </a:extLst>
                </p:cNvPr>
                <p:cNvGrpSpPr>
                  <a:grpSpLocks/>
                </p:cNvGrpSpPr>
                <p:nvPr/>
              </p:nvGrpSpPr>
              <p:grpSpPr bwMode="auto">
                <a:xfrm flipH="1">
                  <a:off x="7767607" y="5251740"/>
                  <a:ext cx="345630" cy="320302"/>
                  <a:chOff x="2839" y="3501"/>
                  <a:chExt cx="755" cy="803"/>
                </a:xfrm>
              </p:grpSpPr>
              <p:pic>
                <p:nvPicPr>
                  <p:cNvPr id="8247" name="Picture 591" descr="desktop_computer_stylized_medium">
                    <a:extLst>
                      <a:ext uri="{FF2B5EF4-FFF2-40B4-BE49-F238E27FC236}">
                        <a16:creationId xmlns:a16="http://schemas.microsoft.com/office/drawing/2014/main" id="{DD9C59B3-BF98-2FB5-9EED-A95CD2082323}"/>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8" name="Freeform 592">
                    <a:extLst>
                      <a:ext uri="{FF2B5EF4-FFF2-40B4-BE49-F238E27FC236}">
                        <a16:creationId xmlns:a16="http://schemas.microsoft.com/office/drawing/2014/main" id="{1A62ED04-7934-F50F-2BD4-6314ED1C1345}"/>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8192" name="Group 590">
                  <a:extLst>
                    <a:ext uri="{FF2B5EF4-FFF2-40B4-BE49-F238E27FC236}">
                      <a16:creationId xmlns:a16="http://schemas.microsoft.com/office/drawing/2014/main" id="{E40E1BE2-0708-6EAC-F81E-4A319F951B80}"/>
                    </a:ext>
                  </a:extLst>
                </p:cNvPr>
                <p:cNvGrpSpPr>
                  <a:grpSpLocks/>
                </p:cNvGrpSpPr>
                <p:nvPr/>
              </p:nvGrpSpPr>
              <p:grpSpPr bwMode="auto">
                <a:xfrm flipH="1">
                  <a:off x="8147535" y="5475337"/>
                  <a:ext cx="345630" cy="320302"/>
                  <a:chOff x="2839" y="3501"/>
                  <a:chExt cx="755" cy="803"/>
                </a:xfrm>
              </p:grpSpPr>
              <p:pic>
                <p:nvPicPr>
                  <p:cNvPr id="8245" name="Picture 591" descr="desktop_computer_stylized_medium">
                    <a:extLst>
                      <a:ext uri="{FF2B5EF4-FFF2-40B4-BE49-F238E27FC236}">
                        <a16:creationId xmlns:a16="http://schemas.microsoft.com/office/drawing/2014/main" id="{54B94415-6F36-1EDB-BDFE-A7DE4BA26BB5}"/>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6" name="Freeform 592">
                    <a:extLst>
                      <a:ext uri="{FF2B5EF4-FFF2-40B4-BE49-F238E27FC236}">
                        <a16:creationId xmlns:a16="http://schemas.microsoft.com/office/drawing/2014/main" id="{67652E72-E716-9BB8-7A20-D7CCA0B06B00}"/>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8193" name="Group 590">
                  <a:extLst>
                    <a:ext uri="{FF2B5EF4-FFF2-40B4-BE49-F238E27FC236}">
                      <a16:creationId xmlns:a16="http://schemas.microsoft.com/office/drawing/2014/main" id="{71ED40FD-A2E4-8C1B-5087-FD9795866703}"/>
                    </a:ext>
                  </a:extLst>
                </p:cNvPr>
                <p:cNvGrpSpPr>
                  <a:grpSpLocks/>
                </p:cNvGrpSpPr>
                <p:nvPr/>
              </p:nvGrpSpPr>
              <p:grpSpPr bwMode="auto">
                <a:xfrm flipH="1">
                  <a:off x="8545760" y="5496810"/>
                  <a:ext cx="345630" cy="320302"/>
                  <a:chOff x="2839" y="3501"/>
                  <a:chExt cx="755" cy="803"/>
                </a:xfrm>
              </p:grpSpPr>
              <p:pic>
                <p:nvPicPr>
                  <p:cNvPr id="8243" name="Picture 591" descr="desktop_computer_stylized_medium">
                    <a:extLst>
                      <a:ext uri="{FF2B5EF4-FFF2-40B4-BE49-F238E27FC236}">
                        <a16:creationId xmlns:a16="http://schemas.microsoft.com/office/drawing/2014/main" id="{3BA079A6-032B-45AF-6AD9-2FA9BAB196C4}"/>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44" name="Freeform 592">
                    <a:extLst>
                      <a:ext uri="{FF2B5EF4-FFF2-40B4-BE49-F238E27FC236}">
                        <a16:creationId xmlns:a16="http://schemas.microsoft.com/office/drawing/2014/main" id="{6FE3B2DF-F91F-5F88-36AB-3977F2AB539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8194" name="Group 1064">
                  <a:extLst>
                    <a:ext uri="{FF2B5EF4-FFF2-40B4-BE49-F238E27FC236}">
                      <a16:creationId xmlns:a16="http://schemas.microsoft.com/office/drawing/2014/main" id="{77EC3225-D4E6-705B-A8C3-6ED15402BD25}"/>
                    </a:ext>
                  </a:extLst>
                </p:cNvPr>
                <p:cNvGrpSpPr>
                  <a:grpSpLocks/>
                </p:cNvGrpSpPr>
                <p:nvPr/>
              </p:nvGrpSpPr>
              <p:grpSpPr bwMode="auto">
                <a:xfrm>
                  <a:off x="9528372" y="5765818"/>
                  <a:ext cx="319264" cy="253379"/>
                  <a:chOff x="877" y="1008"/>
                  <a:chExt cx="2747" cy="2591"/>
                </a:xfrm>
              </p:grpSpPr>
              <p:pic>
                <p:nvPicPr>
                  <p:cNvPr id="8195" name="Picture 1065" descr="antenna_stylized">
                    <a:extLst>
                      <a:ext uri="{FF2B5EF4-FFF2-40B4-BE49-F238E27FC236}">
                        <a16:creationId xmlns:a16="http://schemas.microsoft.com/office/drawing/2014/main" id="{A0753879-5AAF-19BC-4C97-2C55FCE62162}"/>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1066" descr="laptop_keyboard">
                    <a:extLst>
                      <a:ext uri="{FF2B5EF4-FFF2-40B4-BE49-F238E27FC236}">
                        <a16:creationId xmlns:a16="http://schemas.microsoft.com/office/drawing/2014/main" id="{2C006CDB-B618-1BF6-CF0B-F4B90F574433}"/>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Freeform 1067">
                    <a:extLst>
                      <a:ext uri="{FF2B5EF4-FFF2-40B4-BE49-F238E27FC236}">
                        <a16:creationId xmlns:a16="http://schemas.microsoft.com/office/drawing/2014/main" id="{F7478353-629F-C6C6-3E3E-ED7D84120BAE}"/>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8199" name="Picture 1068" descr="screen">
                    <a:extLst>
                      <a:ext uri="{FF2B5EF4-FFF2-40B4-BE49-F238E27FC236}">
                        <a16:creationId xmlns:a16="http://schemas.microsoft.com/office/drawing/2014/main" id="{5BB42BDF-C39B-254C-BD17-56C6B7D930D8}"/>
                      </a:ext>
                    </a:extLst>
                  </p:cNvPr>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Freeform 1069">
                    <a:extLst>
                      <a:ext uri="{FF2B5EF4-FFF2-40B4-BE49-F238E27FC236}">
                        <a16:creationId xmlns:a16="http://schemas.microsoft.com/office/drawing/2014/main" id="{89972007-4FD2-27CD-D307-04AD8AFFF088}"/>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01" name="Freeform 1070">
                    <a:extLst>
                      <a:ext uri="{FF2B5EF4-FFF2-40B4-BE49-F238E27FC236}">
                        <a16:creationId xmlns:a16="http://schemas.microsoft.com/office/drawing/2014/main" id="{3C12457C-E886-9BD8-F9E8-AA80D7248BCD}"/>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02" name="Freeform 1071">
                    <a:extLst>
                      <a:ext uri="{FF2B5EF4-FFF2-40B4-BE49-F238E27FC236}">
                        <a16:creationId xmlns:a16="http://schemas.microsoft.com/office/drawing/2014/main" id="{3737F482-C73B-8800-9E45-6BD7E9B1261C}"/>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03" name="Freeform 1072">
                    <a:extLst>
                      <a:ext uri="{FF2B5EF4-FFF2-40B4-BE49-F238E27FC236}">
                        <a16:creationId xmlns:a16="http://schemas.microsoft.com/office/drawing/2014/main" id="{D5F5EE9F-3C8C-36BE-E1C7-6C3847DF23C7}"/>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04" name="Freeform 1073">
                    <a:extLst>
                      <a:ext uri="{FF2B5EF4-FFF2-40B4-BE49-F238E27FC236}">
                        <a16:creationId xmlns:a16="http://schemas.microsoft.com/office/drawing/2014/main" id="{92D2FA34-6CDA-D3DF-21E4-3F3E4C62C98B}"/>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05" name="Freeform 1074">
                    <a:extLst>
                      <a:ext uri="{FF2B5EF4-FFF2-40B4-BE49-F238E27FC236}">
                        <a16:creationId xmlns:a16="http://schemas.microsoft.com/office/drawing/2014/main" id="{3CA768A5-F218-5EC6-D9A9-58BB25B9CAD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8206" name="Group 1075">
                    <a:extLst>
                      <a:ext uri="{FF2B5EF4-FFF2-40B4-BE49-F238E27FC236}">
                        <a16:creationId xmlns:a16="http://schemas.microsoft.com/office/drawing/2014/main" id="{EFA790B4-885C-70E7-A3DB-0130C3020AA1}"/>
                      </a:ext>
                    </a:extLst>
                  </p:cNvPr>
                  <p:cNvGrpSpPr>
                    <a:grpSpLocks/>
                  </p:cNvGrpSpPr>
                  <p:nvPr/>
                </p:nvGrpSpPr>
                <p:grpSpPr bwMode="auto">
                  <a:xfrm>
                    <a:off x="1709" y="3008"/>
                    <a:ext cx="507" cy="234"/>
                    <a:chOff x="1740" y="2642"/>
                    <a:chExt cx="752" cy="327"/>
                  </a:xfrm>
                </p:grpSpPr>
                <p:sp>
                  <p:nvSpPr>
                    <p:cNvPr id="8237" name="Freeform 1076">
                      <a:extLst>
                        <a:ext uri="{FF2B5EF4-FFF2-40B4-BE49-F238E27FC236}">
                          <a16:creationId xmlns:a16="http://schemas.microsoft.com/office/drawing/2014/main" id="{A668F0F2-94DB-5DF7-FE99-C10777E6CA30}"/>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38" name="Freeform 1077">
                      <a:extLst>
                        <a:ext uri="{FF2B5EF4-FFF2-40B4-BE49-F238E27FC236}">
                          <a16:creationId xmlns:a16="http://schemas.microsoft.com/office/drawing/2014/main" id="{22652788-E0D8-469C-A2F5-167A6C6FD09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39" name="Freeform 1078">
                      <a:extLst>
                        <a:ext uri="{FF2B5EF4-FFF2-40B4-BE49-F238E27FC236}">
                          <a16:creationId xmlns:a16="http://schemas.microsoft.com/office/drawing/2014/main" id="{5A8F44A7-E2C4-565B-9EE8-BC335FD7B2F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40" name="Freeform 1079">
                      <a:extLst>
                        <a:ext uri="{FF2B5EF4-FFF2-40B4-BE49-F238E27FC236}">
                          <a16:creationId xmlns:a16="http://schemas.microsoft.com/office/drawing/2014/main" id="{4782D697-A872-575B-7123-6BF11DD4A190}"/>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41" name="Freeform 1080">
                      <a:extLst>
                        <a:ext uri="{FF2B5EF4-FFF2-40B4-BE49-F238E27FC236}">
                          <a16:creationId xmlns:a16="http://schemas.microsoft.com/office/drawing/2014/main" id="{D75F4155-5A1D-0632-170F-C3E8B33C1CE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42" name="Freeform 1081">
                      <a:extLst>
                        <a:ext uri="{FF2B5EF4-FFF2-40B4-BE49-F238E27FC236}">
                          <a16:creationId xmlns:a16="http://schemas.microsoft.com/office/drawing/2014/main" id="{A3B972C5-B947-6E15-8F72-D66A6BE733E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8226" name="Freeform 1082">
                    <a:extLst>
                      <a:ext uri="{FF2B5EF4-FFF2-40B4-BE49-F238E27FC236}">
                        <a16:creationId xmlns:a16="http://schemas.microsoft.com/office/drawing/2014/main" id="{658F4F7D-55E9-B773-94EF-914392F5A010}"/>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30" name="Freeform 1083">
                    <a:extLst>
                      <a:ext uri="{FF2B5EF4-FFF2-40B4-BE49-F238E27FC236}">
                        <a16:creationId xmlns:a16="http://schemas.microsoft.com/office/drawing/2014/main" id="{AD9EA53B-524A-4CE4-C808-D6E910387C1C}"/>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31" name="Freeform 1084">
                    <a:extLst>
                      <a:ext uri="{FF2B5EF4-FFF2-40B4-BE49-F238E27FC236}">
                        <a16:creationId xmlns:a16="http://schemas.microsoft.com/office/drawing/2014/main" id="{3909F8B1-F20D-5C75-4378-4A94136C3146}"/>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32" name="Freeform 1085">
                    <a:extLst>
                      <a:ext uri="{FF2B5EF4-FFF2-40B4-BE49-F238E27FC236}">
                        <a16:creationId xmlns:a16="http://schemas.microsoft.com/office/drawing/2014/main" id="{343C4FF8-CA58-BBC6-82AB-B602748B949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33" name="Freeform 1086">
                    <a:extLst>
                      <a:ext uri="{FF2B5EF4-FFF2-40B4-BE49-F238E27FC236}">
                        <a16:creationId xmlns:a16="http://schemas.microsoft.com/office/drawing/2014/main" id="{19AA6609-54A6-3002-0DA2-F34C4F455FE5}"/>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234" name="Freeform 1087">
                    <a:extLst>
                      <a:ext uri="{FF2B5EF4-FFF2-40B4-BE49-F238E27FC236}">
                        <a16:creationId xmlns:a16="http://schemas.microsoft.com/office/drawing/2014/main" id="{AB9CCAF6-8951-98E4-997C-6B3C27879F86}"/>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grpSp>
            <p:nvGrpSpPr>
              <p:cNvPr id="476" name="Group 983">
                <a:extLst>
                  <a:ext uri="{FF2B5EF4-FFF2-40B4-BE49-F238E27FC236}">
                    <a16:creationId xmlns:a16="http://schemas.microsoft.com/office/drawing/2014/main" id="{98C8A89F-9A83-D791-630E-F1BEA2936F22}"/>
                  </a:ext>
                </a:extLst>
              </p:cNvPr>
              <p:cNvGrpSpPr>
                <a:grpSpLocks/>
              </p:cNvGrpSpPr>
              <p:nvPr/>
            </p:nvGrpSpPr>
            <p:grpSpPr bwMode="auto">
              <a:xfrm>
                <a:off x="10011503" y="5607068"/>
                <a:ext cx="171450" cy="348944"/>
                <a:chOff x="4140" y="429"/>
                <a:chExt cx="1425" cy="2396"/>
              </a:xfrm>
            </p:grpSpPr>
            <p:sp>
              <p:nvSpPr>
                <p:cNvPr id="477" name="Freeform 984">
                  <a:extLst>
                    <a:ext uri="{FF2B5EF4-FFF2-40B4-BE49-F238E27FC236}">
                      <a16:creationId xmlns:a16="http://schemas.microsoft.com/office/drawing/2014/main" id="{2B153001-8936-1E7B-3FD5-2426C5A1A7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78" name="Rectangle 985">
                  <a:extLst>
                    <a:ext uri="{FF2B5EF4-FFF2-40B4-BE49-F238E27FC236}">
                      <a16:creationId xmlns:a16="http://schemas.microsoft.com/office/drawing/2014/main" id="{006DAF07-B00C-AB67-3707-7A95731B435A}"/>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79" name="Freeform 986">
                  <a:extLst>
                    <a:ext uri="{FF2B5EF4-FFF2-40B4-BE49-F238E27FC236}">
                      <a16:creationId xmlns:a16="http://schemas.microsoft.com/office/drawing/2014/main" id="{8727D52A-2397-BF7A-9FD2-A530C5E8604D}"/>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0" name="Freeform 987">
                  <a:extLst>
                    <a:ext uri="{FF2B5EF4-FFF2-40B4-BE49-F238E27FC236}">
                      <a16:creationId xmlns:a16="http://schemas.microsoft.com/office/drawing/2014/main" id="{0C073F28-9F82-B6D0-13FC-747EAC7A6943}"/>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81" name="Rectangle 988">
                  <a:extLst>
                    <a:ext uri="{FF2B5EF4-FFF2-40B4-BE49-F238E27FC236}">
                      <a16:creationId xmlns:a16="http://schemas.microsoft.com/office/drawing/2014/main" id="{FD991129-3EE3-78FA-F366-D6137AE766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482" name="Group 989">
                  <a:extLst>
                    <a:ext uri="{FF2B5EF4-FFF2-40B4-BE49-F238E27FC236}">
                      <a16:creationId xmlns:a16="http://schemas.microsoft.com/office/drawing/2014/main" id="{23D4CC04-712C-1F06-B9A3-697444D315E0}"/>
                    </a:ext>
                  </a:extLst>
                </p:cNvPr>
                <p:cNvGrpSpPr>
                  <a:grpSpLocks/>
                </p:cNvGrpSpPr>
                <p:nvPr/>
              </p:nvGrpSpPr>
              <p:grpSpPr bwMode="auto">
                <a:xfrm>
                  <a:off x="4749" y="668"/>
                  <a:ext cx="581" cy="145"/>
                  <a:chOff x="614" y="2568"/>
                  <a:chExt cx="725" cy="139"/>
                </a:xfrm>
              </p:grpSpPr>
              <p:sp>
                <p:nvSpPr>
                  <p:cNvPr id="507" name="AutoShape 990">
                    <a:extLst>
                      <a:ext uri="{FF2B5EF4-FFF2-40B4-BE49-F238E27FC236}">
                        <a16:creationId xmlns:a16="http://schemas.microsoft.com/office/drawing/2014/main" id="{248D8A72-9E37-E0D6-4CBF-9A0281D6CE21}"/>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8" name="AutoShape 991">
                    <a:extLst>
                      <a:ext uri="{FF2B5EF4-FFF2-40B4-BE49-F238E27FC236}">
                        <a16:creationId xmlns:a16="http://schemas.microsoft.com/office/drawing/2014/main" id="{9D367B88-4659-C3B1-92D6-E7EDC9C12F3F}"/>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83" name="Rectangle 992">
                  <a:extLst>
                    <a:ext uri="{FF2B5EF4-FFF2-40B4-BE49-F238E27FC236}">
                      <a16:creationId xmlns:a16="http://schemas.microsoft.com/office/drawing/2014/main" id="{B069654C-6FA3-46DC-5E00-8B7ED8D6899F}"/>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484" name="Group 993">
                  <a:extLst>
                    <a:ext uri="{FF2B5EF4-FFF2-40B4-BE49-F238E27FC236}">
                      <a16:creationId xmlns:a16="http://schemas.microsoft.com/office/drawing/2014/main" id="{5FB2959F-A239-6E64-5620-1B9AC919FB90}"/>
                    </a:ext>
                  </a:extLst>
                </p:cNvPr>
                <p:cNvGrpSpPr>
                  <a:grpSpLocks/>
                </p:cNvGrpSpPr>
                <p:nvPr/>
              </p:nvGrpSpPr>
              <p:grpSpPr bwMode="auto">
                <a:xfrm>
                  <a:off x="4747" y="994"/>
                  <a:ext cx="581" cy="134"/>
                  <a:chOff x="614" y="2568"/>
                  <a:chExt cx="725" cy="139"/>
                </a:xfrm>
              </p:grpSpPr>
              <p:sp>
                <p:nvSpPr>
                  <p:cNvPr id="505" name="AutoShape 994">
                    <a:extLst>
                      <a:ext uri="{FF2B5EF4-FFF2-40B4-BE49-F238E27FC236}">
                        <a16:creationId xmlns:a16="http://schemas.microsoft.com/office/drawing/2014/main" id="{26F02001-650B-CA0F-514B-6AE7EE9CED19}"/>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6" name="AutoShape 995">
                    <a:extLst>
                      <a:ext uri="{FF2B5EF4-FFF2-40B4-BE49-F238E27FC236}">
                        <a16:creationId xmlns:a16="http://schemas.microsoft.com/office/drawing/2014/main" id="{A8DB5C56-48C3-63EE-55D8-AF284E79DC1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85" name="Rectangle 996">
                  <a:extLst>
                    <a:ext uri="{FF2B5EF4-FFF2-40B4-BE49-F238E27FC236}">
                      <a16:creationId xmlns:a16="http://schemas.microsoft.com/office/drawing/2014/main" id="{8746CB35-E043-E044-AD7A-A1D66C8DFFE8}"/>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86" name="Rectangle 997">
                  <a:extLst>
                    <a:ext uri="{FF2B5EF4-FFF2-40B4-BE49-F238E27FC236}">
                      <a16:creationId xmlns:a16="http://schemas.microsoft.com/office/drawing/2014/main" id="{002321B0-E5BE-4F65-D9E2-F2821207AF7F}"/>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487" name="Group 998">
                  <a:extLst>
                    <a:ext uri="{FF2B5EF4-FFF2-40B4-BE49-F238E27FC236}">
                      <a16:creationId xmlns:a16="http://schemas.microsoft.com/office/drawing/2014/main" id="{CD777CF6-6B72-7AED-D3B1-741169763482}"/>
                    </a:ext>
                  </a:extLst>
                </p:cNvPr>
                <p:cNvGrpSpPr>
                  <a:grpSpLocks/>
                </p:cNvGrpSpPr>
                <p:nvPr/>
              </p:nvGrpSpPr>
              <p:grpSpPr bwMode="auto">
                <a:xfrm>
                  <a:off x="4735" y="1627"/>
                  <a:ext cx="582" cy="151"/>
                  <a:chOff x="614" y="2568"/>
                  <a:chExt cx="725" cy="139"/>
                </a:xfrm>
              </p:grpSpPr>
              <p:sp>
                <p:nvSpPr>
                  <p:cNvPr id="503" name="AutoShape 999">
                    <a:extLst>
                      <a:ext uri="{FF2B5EF4-FFF2-40B4-BE49-F238E27FC236}">
                        <a16:creationId xmlns:a16="http://schemas.microsoft.com/office/drawing/2014/main" id="{D2011E04-3790-7848-633E-D489517DD4CF}"/>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4" name="AutoShape 1000">
                    <a:extLst>
                      <a:ext uri="{FF2B5EF4-FFF2-40B4-BE49-F238E27FC236}">
                        <a16:creationId xmlns:a16="http://schemas.microsoft.com/office/drawing/2014/main" id="{86747C79-9E96-EBE0-6016-C7113B06C29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88" name="Freeform 1001">
                  <a:extLst>
                    <a:ext uri="{FF2B5EF4-FFF2-40B4-BE49-F238E27FC236}">
                      <a16:creationId xmlns:a16="http://schemas.microsoft.com/office/drawing/2014/main" id="{65E73DA5-324C-C779-682F-026B12870FA6}"/>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489" name="Group 1002">
                  <a:extLst>
                    <a:ext uri="{FF2B5EF4-FFF2-40B4-BE49-F238E27FC236}">
                      <a16:creationId xmlns:a16="http://schemas.microsoft.com/office/drawing/2014/main" id="{050714E8-1BDF-FB7B-9330-43D952BFC3DB}"/>
                    </a:ext>
                  </a:extLst>
                </p:cNvPr>
                <p:cNvGrpSpPr>
                  <a:grpSpLocks/>
                </p:cNvGrpSpPr>
                <p:nvPr/>
              </p:nvGrpSpPr>
              <p:grpSpPr bwMode="auto">
                <a:xfrm>
                  <a:off x="4739" y="1327"/>
                  <a:ext cx="582" cy="139"/>
                  <a:chOff x="614" y="2568"/>
                  <a:chExt cx="725" cy="139"/>
                </a:xfrm>
              </p:grpSpPr>
              <p:sp>
                <p:nvSpPr>
                  <p:cNvPr id="501" name="AutoShape 1003">
                    <a:extLst>
                      <a:ext uri="{FF2B5EF4-FFF2-40B4-BE49-F238E27FC236}">
                        <a16:creationId xmlns:a16="http://schemas.microsoft.com/office/drawing/2014/main" id="{EE1C5D31-C210-5710-1A72-0562F0DCD1CC}"/>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2" name="AutoShape 1004">
                    <a:extLst>
                      <a:ext uri="{FF2B5EF4-FFF2-40B4-BE49-F238E27FC236}">
                        <a16:creationId xmlns:a16="http://schemas.microsoft.com/office/drawing/2014/main" id="{AB3A4512-34AC-F59D-BD8F-5193F40D47E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490" name="Rectangle 1005">
                  <a:extLst>
                    <a:ext uri="{FF2B5EF4-FFF2-40B4-BE49-F238E27FC236}">
                      <a16:creationId xmlns:a16="http://schemas.microsoft.com/office/drawing/2014/main" id="{27EEBE6B-F146-E2F3-B6EF-F03E03ADBF30}"/>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1" name="Freeform 1006">
                  <a:extLst>
                    <a:ext uri="{FF2B5EF4-FFF2-40B4-BE49-F238E27FC236}">
                      <a16:creationId xmlns:a16="http://schemas.microsoft.com/office/drawing/2014/main" id="{64E89750-DCE7-FD6D-9A14-958346B14F6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2" name="Freeform 1007">
                  <a:extLst>
                    <a:ext uri="{FF2B5EF4-FFF2-40B4-BE49-F238E27FC236}">
                      <a16:creationId xmlns:a16="http://schemas.microsoft.com/office/drawing/2014/main" id="{F7990F2D-BF87-D4D2-BEB8-DCBF556944F3}"/>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3" name="Oval 1008">
                  <a:extLst>
                    <a:ext uri="{FF2B5EF4-FFF2-40B4-BE49-F238E27FC236}">
                      <a16:creationId xmlns:a16="http://schemas.microsoft.com/office/drawing/2014/main" id="{7D23E801-F7C0-D8EA-4692-AC4AB237D449}"/>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4" name="Freeform 1009">
                  <a:extLst>
                    <a:ext uri="{FF2B5EF4-FFF2-40B4-BE49-F238E27FC236}">
                      <a16:creationId xmlns:a16="http://schemas.microsoft.com/office/drawing/2014/main" id="{DE831791-EAAF-D89A-4553-EFFE320B5EE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95" name="AutoShape 1010">
                  <a:extLst>
                    <a:ext uri="{FF2B5EF4-FFF2-40B4-BE49-F238E27FC236}">
                      <a16:creationId xmlns:a16="http://schemas.microsoft.com/office/drawing/2014/main" id="{86202281-A57E-241F-510D-05FDFAD38187}"/>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6" name="AutoShape 1011">
                  <a:extLst>
                    <a:ext uri="{FF2B5EF4-FFF2-40B4-BE49-F238E27FC236}">
                      <a16:creationId xmlns:a16="http://schemas.microsoft.com/office/drawing/2014/main" id="{BABC6D85-8FD4-F669-4B0C-268494264EB1}"/>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7" name="Oval 1012">
                  <a:extLst>
                    <a:ext uri="{FF2B5EF4-FFF2-40B4-BE49-F238E27FC236}">
                      <a16:creationId xmlns:a16="http://schemas.microsoft.com/office/drawing/2014/main" id="{2FF909F0-7E54-456D-3E3A-C71266C3F28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498" name="Oval 1013">
                  <a:extLst>
                    <a:ext uri="{FF2B5EF4-FFF2-40B4-BE49-F238E27FC236}">
                      <a16:creationId xmlns:a16="http://schemas.microsoft.com/office/drawing/2014/main" id="{881D8940-03FD-1DC7-AE47-731D0D7CD27A}"/>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499" name="Oval 1014">
                  <a:extLst>
                    <a:ext uri="{FF2B5EF4-FFF2-40B4-BE49-F238E27FC236}">
                      <a16:creationId xmlns:a16="http://schemas.microsoft.com/office/drawing/2014/main" id="{A825F079-D0D4-F163-A6E6-4D2AC877FEBF}"/>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500" name="Rectangle 1015">
                  <a:extLst>
                    <a:ext uri="{FF2B5EF4-FFF2-40B4-BE49-F238E27FC236}">
                      <a16:creationId xmlns:a16="http://schemas.microsoft.com/office/drawing/2014/main" id="{2EB81D3B-8B79-4C63-B564-B8FD713D56BF}"/>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grpSp>
      <p:grpSp>
        <p:nvGrpSpPr>
          <p:cNvPr id="8338" name="Group 8337">
            <a:extLst>
              <a:ext uri="{FF2B5EF4-FFF2-40B4-BE49-F238E27FC236}">
                <a16:creationId xmlns:a16="http://schemas.microsoft.com/office/drawing/2014/main" id="{F5FC2C01-E2CA-0BB9-85DD-8B306E4D079D}"/>
              </a:ext>
            </a:extLst>
          </p:cNvPr>
          <p:cNvGrpSpPr/>
          <p:nvPr/>
        </p:nvGrpSpPr>
        <p:grpSpPr>
          <a:xfrm>
            <a:off x="5052472" y="1626941"/>
            <a:ext cx="3540395" cy="3733733"/>
            <a:chOff x="7619038" y="2102861"/>
            <a:chExt cx="3540395" cy="3733733"/>
          </a:xfrm>
        </p:grpSpPr>
        <p:sp>
          <p:nvSpPr>
            <p:cNvPr id="8343" name="Line 426">
              <a:extLst>
                <a:ext uri="{FF2B5EF4-FFF2-40B4-BE49-F238E27FC236}">
                  <a16:creationId xmlns:a16="http://schemas.microsoft.com/office/drawing/2014/main" id="{5653007F-A078-F547-92BD-237EC75A4320}"/>
                </a:ext>
              </a:extLst>
            </p:cNvPr>
            <p:cNvSpPr>
              <a:spLocks noChangeShapeType="1"/>
            </p:cNvSpPr>
            <p:nvPr/>
          </p:nvSpPr>
          <p:spPr bwMode="auto">
            <a:xfrm>
              <a:off x="8213016" y="2695257"/>
              <a:ext cx="227964" cy="1743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nvGrpSpPr>
            <p:cNvPr id="8344" name="Group 783">
              <a:extLst>
                <a:ext uri="{FF2B5EF4-FFF2-40B4-BE49-F238E27FC236}">
                  <a16:creationId xmlns:a16="http://schemas.microsoft.com/office/drawing/2014/main" id="{DC5BE223-976D-ACDE-4228-117B1A98C7DE}"/>
                </a:ext>
              </a:extLst>
            </p:cNvPr>
            <p:cNvGrpSpPr>
              <a:grpSpLocks/>
            </p:cNvGrpSpPr>
            <p:nvPr/>
          </p:nvGrpSpPr>
          <p:grpSpPr bwMode="auto">
            <a:xfrm>
              <a:off x="8055854" y="2304274"/>
              <a:ext cx="298450" cy="464008"/>
              <a:chOff x="3130" y="3288"/>
              <a:chExt cx="410" cy="742"/>
            </a:xfrm>
          </p:grpSpPr>
          <p:sp>
            <p:nvSpPr>
              <p:cNvPr id="8459" name="Line 270">
                <a:extLst>
                  <a:ext uri="{FF2B5EF4-FFF2-40B4-BE49-F238E27FC236}">
                    <a16:creationId xmlns:a16="http://schemas.microsoft.com/office/drawing/2014/main" id="{D9E755FB-A4AD-A38B-403B-DEF3512EC153}"/>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0" name="Line 271">
                <a:extLst>
                  <a:ext uri="{FF2B5EF4-FFF2-40B4-BE49-F238E27FC236}">
                    <a16:creationId xmlns:a16="http://schemas.microsoft.com/office/drawing/2014/main" id="{5DC97F59-DFD7-E8C0-4731-5611022E0854}"/>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1" name="Line 272">
                <a:extLst>
                  <a:ext uri="{FF2B5EF4-FFF2-40B4-BE49-F238E27FC236}">
                    <a16:creationId xmlns:a16="http://schemas.microsoft.com/office/drawing/2014/main" id="{34E38866-40F8-F9DD-2489-5F185BD823BD}"/>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2" name="Line 273">
                <a:extLst>
                  <a:ext uri="{FF2B5EF4-FFF2-40B4-BE49-F238E27FC236}">
                    <a16:creationId xmlns:a16="http://schemas.microsoft.com/office/drawing/2014/main" id="{E7257279-F6FD-5BEC-910B-F86F7E53903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3" name="Line 274">
                <a:extLst>
                  <a:ext uri="{FF2B5EF4-FFF2-40B4-BE49-F238E27FC236}">
                    <a16:creationId xmlns:a16="http://schemas.microsoft.com/office/drawing/2014/main" id="{1F3D19F1-10F8-B2E4-BFE0-D80606C9C74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4" name="Line 275">
                <a:extLst>
                  <a:ext uri="{FF2B5EF4-FFF2-40B4-BE49-F238E27FC236}">
                    <a16:creationId xmlns:a16="http://schemas.microsoft.com/office/drawing/2014/main" id="{3947AABF-70FC-7EF9-BDA0-E8C8BC0B3ADC}"/>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5" name="Line 276">
                <a:extLst>
                  <a:ext uri="{FF2B5EF4-FFF2-40B4-BE49-F238E27FC236}">
                    <a16:creationId xmlns:a16="http://schemas.microsoft.com/office/drawing/2014/main" id="{B4E31163-DC09-8820-64E9-E49E57ED164C}"/>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6" name="Line 277">
                <a:extLst>
                  <a:ext uri="{FF2B5EF4-FFF2-40B4-BE49-F238E27FC236}">
                    <a16:creationId xmlns:a16="http://schemas.microsoft.com/office/drawing/2014/main" id="{A0CD029C-388D-07AC-A066-72EB2C802762}"/>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7" name="Line 278">
                <a:extLst>
                  <a:ext uri="{FF2B5EF4-FFF2-40B4-BE49-F238E27FC236}">
                    <a16:creationId xmlns:a16="http://schemas.microsoft.com/office/drawing/2014/main" id="{06EACD4B-3CDD-565B-A979-006CD86FD4F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8" name="Line 279">
                <a:extLst>
                  <a:ext uri="{FF2B5EF4-FFF2-40B4-BE49-F238E27FC236}">
                    <a16:creationId xmlns:a16="http://schemas.microsoft.com/office/drawing/2014/main" id="{03653CF8-EA63-BF8D-BB54-14DCFBD7300D}"/>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69" name="Line 280">
                <a:extLst>
                  <a:ext uri="{FF2B5EF4-FFF2-40B4-BE49-F238E27FC236}">
                    <a16:creationId xmlns:a16="http://schemas.microsoft.com/office/drawing/2014/main" id="{6B3DA677-D28E-71A4-DC68-E9B6BB4E6F31}"/>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70" name="Line 281">
                <a:extLst>
                  <a:ext uri="{FF2B5EF4-FFF2-40B4-BE49-F238E27FC236}">
                    <a16:creationId xmlns:a16="http://schemas.microsoft.com/office/drawing/2014/main" id="{159AC8E3-AF0A-B3B5-E7D6-8CEB335F97D2}"/>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71" name="Line 282">
                <a:extLst>
                  <a:ext uri="{FF2B5EF4-FFF2-40B4-BE49-F238E27FC236}">
                    <a16:creationId xmlns:a16="http://schemas.microsoft.com/office/drawing/2014/main" id="{931E20A3-D9A0-F23E-68AC-AE4C5D8DEAC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72" name="Line 283">
                <a:extLst>
                  <a:ext uri="{FF2B5EF4-FFF2-40B4-BE49-F238E27FC236}">
                    <a16:creationId xmlns:a16="http://schemas.microsoft.com/office/drawing/2014/main" id="{A8E001D4-27AD-B0E1-03DA-D7AA510A9F6E}"/>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sp>
            <p:nvSpPr>
              <p:cNvPr id="8473" name="Line 284">
                <a:extLst>
                  <a:ext uri="{FF2B5EF4-FFF2-40B4-BE49-F238E27FC236}">
                    <a16:creationId xmlns:a16="http://schemas.microsoft.com/office/drawing/2014/main" id="{3FE5FE6E-988E-10CE-A7B3-0382E5B11B8E}"/>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dirty="0"/>
              </a:p>
            </p:txBody>
          </p:sp>
        </p:grpSp>
        <p:pic>
          <p:nvPicPr>
            <p:cNvPr id="8345" name="Picture 777" descr="access_point_stylized_small">
              <a:extLst>
                <a:ext uri="{FF2B5EF4-FFF2-40B4-BE49-F238E27FC236}">
                  <a16:creationId xmlns:a16="http://schemas.microsoft.com/office/drawing/2014/main" id="{81F5DF66-5BB0-83F9-39F2-0015802AC7B9}"/>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619038" y="3856797"/>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46" name="Picture 780" descr="access_point_stylized_small">
              <a:extLst>
                <a:ext uri="{FF2B5EF4-FFF2-40B4-BE49-F238E27FC236}">
                  <a16:creationId xmlns:a16="http://schemas.microsoft.com/office/drawing/2014/main" id="{8EC0AA87-9F5F-1E07-7373-92533510F23E}"/>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9295766" y="5519130"/>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47" name="Group 8346">
              <a:extLst>
                <a:ext uri="{FF2B5EF4-FFF2-40B4-BE49-F238E27FC236}">
                  <a16:creationId xmlns:a16="http://schemas.microsoft.com/office/drawing/2014/main" id="{C5DA007C-2BB1-0B93-277B-0B924C5BB32B}"/>
                </a:ext>
              </a:extLst>
            </p:cNvPr>
            <p:cNvGrpSpPr/>
            <p:nvPr/>
          </p:nvGrpSpPr>
          <p:grpSpPr>
            <a:xfrm>
              <a:off x="9788714" y="4984881"/>
              <a:ext cx="393760" cy="218578"/>
              <a:chOff x="7493876" y="2774731"/>
              <a:chExt cx="1481958" cy="894622"/>
            </a:xfrm>
          </p:grpSpPr>
          <p:sp>
            <p:nvSpPr>
              <p:cNvPr id="8452" name="Freeform 471">
                <a:extLst>
                  <a:ext uri="{FF2B5EF4-FFF2-40B4-BE49-F238E27FC236}">
                    <a16:creationId xmlns:a16="http://schemas.microsoft.com/office/drawing/2014/main" id="{C439F710-DE07-E452-FB18-DACA5F1DF92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453" name="Oval 8452">
                <a:extLst>
                  <a:ext uri="{FF2B5EF4-FFF2-40B4-BE49-F238E27FC236}">
                    <a16:creationId xmlns:a16="http://schemas.microsoft.com/office/drawing/2014/main" id="{7425EEB7-C3E2-6D63-8D02-DFB4E7D709D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454" name="Group 8453">
                <a:extLst>
                  <a:ext uri="{FF2B5EF4-FFF2-40B4-BE49-F238E27FC236}">
                    <a16:creationId xmlns:a16="http://schemas.microsoft.com/office/drawing/2014/main" id="{D67F8E9A-E24E-C493-C960-9F2A3C44539E}"/>
                  </a:ext>
                </a:extLst>
              </p:cNvPr>
              <p:cNvGrpSpPr/>
              <p:nvPr/>
            </p:nvGrpSpPr>
            <p:grpSpPr>
              <a:xfrm>
                <a:off x="7713663" y="2848339"/>
                <a:ext cx="1042107" cy="425543"/>
                <a:chOff x="7786941" y="2884917"/>
                <a:chExt cx="897649" cy="353919"/>
              </a:xfrm>
            </p:grpSpPr>
            <p:sp>
              <p:nvSpPr>
                <p:cNvPr id="8455" name="Freeform 474">
                  <a:extLst>
                    <a:ext uri="{FF2B5EF4-FFF2-40B4-BE49-F238E27FC236}">
                      <a16:creationId xmlns:a16="http://schemas.microsoft.com/office/drawing/2014/main" id="{69EAAB6B-533A-8EA0-994A-AAA9DE3DECD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56" name="Freeform 475">
                  <a:extLst>
                    <a:ext uri="{FF2B5EF4-FFF2-40B4-BE49-F238E27FC236}">
                      <a16:creationId xmlns:a16="http://schemas.microsoft.com/office/drawing/2014/main" id="{1EEDF89C-D264-4A8A-20EA-9C7F231E689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57" name="Freeform 476">
                  <a:extLst>
                    <a:ext uri="{FF2B5EF4-FFF2-40B4-BE49-F238E27FC236}">
                      <a16:creationId xmlns:a16="http://schemas.microsoft.com/office/drawing/2014/main" id="{8CD13314-3B90-1A9A-405D-382E6ED8035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58" name="Freeform 477">
                  <a:extLst>
                    <a:ext uri="{FF2B5EF4-FFF2-40B4-BE49-F238E27FC236}">
                      <a16:creationId xmlns:a16="http://schemas.microsoft.com/office/drawing/2014/main" id="{A3D1A431-8A1D-9FCB-5972-C0B20E78D7E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48" name="Group 8347">
              <a:extLst>
                <a:ext uri="{FF2B5EF4-FFF2-40B4-BE49-F238E27FC236}">
                  <a16:creationId xmlns:a16="http://schemas.microsoft.com/office/drawing/2014/main" id="{87F9429B-32AE-6503-D915-DC6B6310BEA6}"/>
                </a:ext>
              </a:extLst>
            </p:cNvPr>
            <p:cNvGrpSpPr/>
            <p:nvPr/>
          </p:nvGrpSpPr>
          <p:grpSpPr>
            <a:xfrm>
              <a:off x="9854521" y="5333935"/>
              <a:ext cx="309740" cy="190838"/>
              <a:chOff x="3668110" y="2448910"/>
              <a:chExt cx="3794234" cy="2165130"/>
            </a:xfrm>
          </p:grpSpPr>
          <p:sp>
            <p:nvSpPr>
              <p:cNvPr id="8445" name="Rectangle 8444">
                <a:extLst>
                  <a:ext uri="{FF2B5EF4-FFF2-40B4-BE49-F238E27FC236}">
                    <a16:creationId xmlns:a16="http://schemas.microsoft.com/office/drawing/2014/main" id="{F16C5F7E-602D-4D2A-9086-7FFFCBBC9E15}"/>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46" name="Freeform 521">
                <a:extLst>
                  <a:ext uri="{FF2B5EF4-FFF2-40B4-BE49-F238E27FC236}">
                    <a16:creationId xmlns:a16="http://schemas.microsoft.com/office/drawing/2014/main" id="{E604C5AB-5A67-4125-63BF-BC8B2F10DCE3}"/>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47" name="Group 8446">
                <a:extLst>
                  <a:ext uri="{FF2B5EF4-FFF2-40B4-BE49-F238E27FC236}">
                    <a16:creationId xmlns:a16="http://schemas.microsoft.com/office/drawing/2014/main" id="{7FAFA9C5-57B2-F28F-A441-AF358281CD1D}"/>
                  </a:ext>
                </a:extLst>
              </p:cNvPr>
              <p:cNvGrpSpPr/>
              <p:nvPr/>
            </p:nvGrpSpPr>
            <p:grpSpPr>
              <a:xfrm>
                <a:off x="3941378" y="2603243"/>
                <a:ext cx="3202061" cy="1066110"/>
                <a:chOff x="7939341" y="3037317"/>
                <a:chExt cx="897649" cy="353919"/>
              </a:xfrm>
            </p:grpSpPr>
            <p:sp>
              <p:nvSpPr>
                <p:cNvPr id="8448" name="Freeform 523">
                  <a:extLst>
                    <a:ext uri="{FF2B5EF4-FFF2-40B4-BE49-F238E27FC236}">
                      <a16:creationId xmlns:a16="http://schemas.microsoft.com/office/drawing/2014/main" id="{C8C5CCF8-6186-BBEB-0A32-9C758CD1104B}"/>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49" name="Freeform 524">
                  <a:extLst>
                    <a:ext uri="{FF2B5EF4-FFF2-40B4-BE49-F238E27FC236}">
                      <a16:creationId xmlns:a16="http://schemas.microsoft.com/office/drawing/2014/main" id="{433FB8AB-BEFF-D9A2-BB50-45BE5ACBC58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50" name="Freeform 525">
                  <a:extLst>
                    <a:ext uri="{FF2B5EF4-FFF2-40B4-BE49-F238E27FC236}">
                      <a16:creationId xmlns:a16="http://schemas.microsoft.com/office/drawing/2014/main" id="{A3F6684C-138D-54F5-DB2B-F5BEC2C4765F}"/>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51" name="Freeform 526">
                  <a:extLst>
                    <a:ext uri="{FF2B5EF4-FFF2-40B4-BE49-F238E27FC236}">
                      <a16:creationId xmlns:a16="http://schemas.microsoft.com/office/drawing/2014/main" id="{D4A58CF7-0824-85F7-39D9-1523D3A133C0}"/>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49" name="Group 8348">
              <a:extLst>
                <a:ext uri="{FF2B5EF4-FFF2-40B4-BE49-F238E27FC236}">
                  <a16:creationId xmlns:a16="http://schemas.microsoft.com/office/drawing/2014/main" id="{F1EB6B50-A53B-086F-82D6-9097C0FA19DC}"/>
                </a:ext>
              </a:extLst>
            </p:cNvPr>
            <p:cNvGrpSpPr/>
            <p:nvPr/>
          </p:nvGrpSpPr>
          <p:grpSpPr>
            <a:xfrm>
              <a:off x="8681775" y="4962318"/>
              <a:ext cx="393760" cy="218578"/>
              <a:chOff x="7493876" y="2774731"/>
              <a:chExt cx="1481958" cy="894622"/>
            </a:xfrm>
          </p:grpSpPr>
          <p:sp>
            <p:nvSpPr>
              <p:cNvPr id="8438" name="Freeform 479">
                <a:extLst>
                  <a:ext uri="{FF2B5EF4-FFF2-40B4-BE49-F238E27FC236}">
                    <a16:creationId xmlns:a16="http://schemas.microsoft.com/office/drawing/2014/main" id="{6C5F2B42-72C5-9A07-BCFF-216FFF8C853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439" name="Oval 8438">
                <a:extLst>
                  <a:ext uri="{FF2B5EF4-FFF2-40B4-BE49-F238E27FC236}">
                    <a16:creationId xmlns:a16="http://schemas.microsoft.com/office/drawing/2014/main" id="{1453E464-8173-E3E3-A6EA-A794DF237C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440" name="Group 8439">
                <a:extLst>
                  <a:ext uri="{FF2B5EF4-FFF2-40B4-BE49-F238E27FC236}">
                    <a16:creationId xmlns:a16="http://schemas.microsoft.com/office/drawing/2014/main" id="{191D673A-1F78-3550-A189-E8BCC8057400}"/>
                  </a:ext>
                </a:extLst>
              </p:cNvPr>
              <p:cNvGrpSpPr/>
              <p:nvPr/>
            </p:nvGrpSpPr>
            <p:grpSpPr>
              <a:xfrm>
                <a:off x="7713663" y="2848339"/>
                <a:ext cx="1042107" cy="425543"/>
                <a:chOff x="7786941" y="2884917"/>
                <a:chExt cx="897649" cy="353919"/>
              </a:xfrm>
            </p:grpSpPr>
            <p:sp>
              <p:nvSpPr>
                <p:cNvPr id="8441" name="Freeform 482">
                  <a:extLst>
                    <a:ext uri="{FF2B5EF4-FFF2-40B4-BE49-F238E27FC236}">
                      <a16:creationId xmlns:a16="http://schemas.microsoft.com/office/drawing/2014/main" id="{5F84A32A-6B36-3328-87F0-915D8280C3A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42" name="Freeform 483">
                  <a:extLst>
                    <a:ext uri="{FF2B5EF4-FFF2-40B4-BE49-F238E27FC236}">
                      <a16:creationId xmlns:a16="http://schemas.microsoft.com/office/drawing/2014/main" id="{94C10FAA-4F83-5D53-B2BE-84E87DF4F9A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43" name="Freeform 484">
                  <a:extLst>
                    <a:ext uri="{FF2B5EF4-FFF2-40B4-BE49-F238E27FC236}">
                      <a16:creationId xmlns:a16="http://schemas.microsoft.com/office/drawing/2014/main" id="{E98CF6D4-7960-7B7C-33F8-4B0C8E53A31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44" name="Freeform 485">
                  <a:extLst>
                    <a:ext uri="{FF2B5EF4-FFF2-40B4-BE49-F238E27FC236}">
                      <a16:creationId xmlns:a16="http://schemas.microsoft.com/office/drawing/2014/main" id="{53437284-97CE-C86C-AFFA-B6B745CB273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0" name="Group 8349">
              <a:extLst>
                <a:ext uri="{FF2B5EF4-FFF2-40B4-BE49-F238E27FC236}">
                  <a16:creationId xmlns:a16="http://schemas.microsoft.com/office/drawing/2014/main" id="{DCE84BD0-B64E-0BAB-462D-C3FD309D9888}"/>
                </a:ext>
              </a:extLst>
            </p:cNvPr>
            <p:cNvGrpSpPr/>
            <p:nvPr/>
          </p:nvGrpSpPr>
          <p:grpSpPr>
            <a:xfrm>
              <a:off x="8316676" y="5189331"/>
              <a:ext cx="309740" cy="190838"/>
              <a:chOff x="3668110" y="2448910"/>
              <a:chExt cx="3794234" cy="2165130"/>
            </a:xfrm>
          </p:grpSpPr>
          <p:sp>
            <p:nvSpPr>
              <p:cNvPr id="8431" name="Rectangle 8430">
                <a:extLst>
                  <a:ext uri="{FF2B5EF4-FFF2-40B4-BE49-F238E27FC236}">
                    <a16:creationId xmlns:a16="http://schemas.microsoft.com/office/drawing/2014/main" id="{57A27099-167D-8D6F-F47E-DA3976C58FA7}"/>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2" name="Freeform 530">
                <a:extLst>
                  <a:ext uri="{FF2B5EF4-FFF2-40B4-BE49-F238E27FC236}">
                    <a16:creationId xmlns:a16="http://schemas.microsoft.com/office/drawing/2014/main" id="{DD825A2D-F824-FD9E-EDAE-986CF7FA48DB}"/>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433" name="Group 8432">
                <a:extLst>
                  <a:ext uri="{FF2B5EF4-FFF2-40B4-BE49-F238E27FC236}">
                    <a16:creationId xmlns:a16="http://schemas.microsoft.com/office/drawing/2014/main" id="{01A951EF-B461-1397-C070-CFE713D7EE0D}"/>
                  </a:ext>
                </a:extLst>
              </p:cNvPr>
              <p:cNvGrpSpPr/>
              <p:nvPr/>
            </p:nvGrpSpPr>
            <p:grpSpPr>
              <a:xfrm>
                <a:off x="3941378" y="2603243"/>
                <a:ext cx="3202061" cy="1066110"/>
                <a:chOff x="7939341" y="3037317"/>
                <a:chExt cx="897649" cy="353919"/>
              </a:xfrm>
            </p:grpSpPr>
            <p:sp>
              <p:nvSpPr>
                <p:cNvPr id="8434" name="Freeform 532">
                  <a:extLst>
                    <a:ext uri="{FF2B5EF4-FFF2-40B4-BE49-F238E27FC236}">
                      <a16:creationId xmlns:a16="http://schemas.microsoft.com/office/drawing/2014/main" id="{23B4B533-B86E-A86E-999A-E93F761CDD4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5" name="Freeform 533">
                  <a:extLst>
                    <a:ext uri="{FF2B5EF4-FFF2-40B4-BE49-F238E27FC236}">
                      <a16:creationId xmlns:a16="http://schemas.microsoft.com/office/drawing/2014/main" id="{A4C503DF-6E77-CA3C-1AF2-41373A027CE5}"/>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6" name="Freeform 534">
                  <a:extLst>
                    <a:ext uri="{FF2B5EF4-FFF2-40B4-BE49-F238E27FC236}">
                      <a16:creationId xmlns:a16="http://schemas.microsoft.com/office/drawing/2014/main" id="{75626F63-6C53-D766-2680-06E371A1E2F4}"/>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7" name="Freeform 535">
                  <a:extLst>
                    <a:ext uri="{FF2B5EF4-FFF2-40B4-BE49-F238E27FC236}">
                      <a16:creationId xmlns:a16="http://schemas.microsoft.com/office/drawing/2014/main" id="{20A5F775-B5C9-A30C-AB4F-942E6EB95071}"/>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1" name="Group 8350">
              <a:extLst>
                <a:ext uri="{FF2B5EF4-FFF2-40B4-BE49-F238E27FC236}">
                  <a16:creationId xmlns:a16="http://schemas.microsoft.com/office/drawing/2014/main" id="{D9208AD1-9808-045B-53A4-01645B20D28E}"/>
                </a:ext>
              </a:extLst>
            </p:cNvPr>
            <p:cNvGrpSpPr/>
            <p:nvPr/>
          </p:nvGrpSpPr>
          <p:grpSpPr>
            <a:xfrm>
              <a:off x="8444983" y="2807207"/>
              <a:ext cx="353678" cy="168275"/>
              <a:chOff x="7493876" y="2774731"/>
              <a:chExt cx="1481958" cy="894622"/>
            </a:xfrm>
          </p:grpSpPr>
          <p:sp>
            <p:nvSpPr>
              <p:cNvPr id="8424" name="Freeform 407">
                <a:extLst>
                  <a:ext uri="{FF2B5EF4-FFF2-40B4-BE49-F238E27FC236}">
                    <a16:creationId xmlns:a16="http://schemas.microsoft.com/office/drawing/2014/main" id="{7ECC318A-4A88-F65A-3D76-ECF01781EEE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425" name="Oval 8424">
                <a:extLst>
                  <a:ext uri="{FF2B5EF4-FFF2-40B4-BE49-F238E27FC236}">
                    <a16:creationId xmlns:a16="http://schemas.microsoft.com/office/drawing/2014/main" id="{59CD5D81-97D1-9CCE-63A1-D70DCF4FC01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426" name="Group 8425">
                <a:extLst>
                  <a:ext uri="{FF2B5EF4-FFF2-40B4-BE49-F238E27FC236}">
                    <a16:creationId xmlns:a16="http://schemas.microsoft.com/office/drawing/2014/main" id="{92F25039-CE21-3FED-9E32-5D20C469AD29}"/>
                  </a:ext>
                </a:extLst>
              </p:cNvPr>
              <p:cNvGrpSpPr/>
              <p:nvPr/>
            </p:nvGrpSpPr>
            <p:grpSpPr>
              <a:xfrm>
                <a:off x="7713663" y="2848339"/>
                <a:ext cx="1042107" cy="425543"/>
                <a:chOff x="7786941" y="2884917"/>
                <a:chExt cx="897649" cy="353919"/>
              </a:xfrm>
            </p:grpSpPr>
            <p:sp>
              <p:nvSpPr>
                <p:cNvPr id="8427" name="Freeform 410">
                  <a:extLst>
                    <a:ext uri="{FF2B5EF4-FFF2-40B4-BE49-F238E27FC236}">
                      <a16:creationId xmlns:a16="http://schemas.microsoft.com/office/drawing/2014/main" id="{8EA72BE3-24BC-D7D0-3E90-F8E3BEBF7C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8" name="Freeform 411">
                  <a:extLst>
                    <a:ext uri="{FF2B5EF4-FFF2-40B4-BE49-F238E27FC236}">
                      <a16:creationId xmlns:a16="http://schemas.microsoft.com/office/drawing/2014/main" id="{4F9CE94A-B31F-D5E0-7686-DBB47E53AF6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9" name="Freeform 412">
                  <a:extLst>
                    <a:ext uri="{FF2B5EF4-FFF2-40B4-BE49-F238E27FC236}">
                      <a16:creationId xmlns:a16="http://schemas.microsoft.com/office/drawing/2014/main" id="{63F08576-B5F9-62A9-EA7F-4C81214BAAC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30" name="Freeform 413">
                  <a:extLst>
                    <a:ext uri="{FF2B5EF4-FFF2-40B4-BE49-F238E27FC236}">
                      <a16:creationId xmlns:a16="http://schemas.microsoft.com/office/drawing/2014/main" id="{360D54CD-3C3C-5F10-529A-C7592463647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2" name="Group 8351">
              <a:extLst>
                <a:ext uri="{FF2B5EF4-FFF2-40B4-BE49-F238E27FC236}">
                  <a16:creationId xmlns:a16="http://schemas.microsoft.com/office/drawing/2014/main" id="{C8DCF92B-3F06-856D-BBC3-072EC600120B}"/>
                </a:ext>
              </a:extLst>
            </p:cNvPr>
            <p:cNvGrpSpPr/>
            <p:nvPr/>
          </p:nvGrpSpPr>
          <p:grpSpPr>
            <a:xfrm>
              <a:off x="8055226" y="3960892"/>
              <a:ext cx="354986" cy="175668"/>
              <a:chOff x="7493876" y="2774731"/>
              <a:chExt cx="1481958" cy="894622"/>
            </a:xfrm>
          </p:grpSpPr>
          <p:sp>
            <p:nvSpPr>
              <p:cNvPr id="8417" name="Freeform 415">
                <a:extLst>
                  <a:ext uri="{FF2B5EF4-FFF2-40B4-BE49-F238E27FC236}">
                    <a16:creationId xmlns:a16="http://schemas.microsoft.com/office/drawing/2014/main" id="{361927DF-F809-8E67-852A-46DCD2D9CB5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418" name="Oval 8417">
                <a:extLst>
                  <a:ext uri="{FF2B5EF4-FFF2-40B4-BE49-F238E27FC236}">
                    <a16:creationId xmlns:a16="http://schemas.microsoft.com/office/drawing/2014/main" id="{2CD7CF73-EE18-969F-2F39-A452108B8CB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419" name="Group 8418">
                <a:extLst>
                  <a:ext uri="{FF2B5EF4-FFF2-40B4-BE49-F238E27FC236}">
                    <a16:creationId xmlns:a16="http://schemas.microsoft.com/office/drawing/2014/main" id="{36CB1528-943A-BC1B-F855-A4F331EAC4A7}"/>
                  </a:ext>
                </a:extLst>
              </p:cNvPr>
              <p:cNvGrpSpPr/>
              <p:nvPr/>
            </p:nvGrpSpPr>
            <p:grpSpPr>
              <a:xfrm>
                <a:off x="7713663" y="2848339"/>
                <a:ext cx="1042107" cy="425543"/>
                <a:chOff x="7786941" y="2884917"/>
                <a:chExt cx="897649" cy="353919"/>
              </a:xfrm>
            </p:grpSpPr>
            <p:sp>
              <p:nvSpPr>
                <p:cNvPr id="8420" name="Freeform 418">
                  <a:extLst>
                    <a:ext uri="{FF2B5EF4-FFF2-40B4-BE49-F238E27FC236}">
                      <a16:creationId xmlns:a16="http://schemas.microsoft.com/office/drawing/2014/main" id="{93F661EC-6F4D-BA9A-8233-0EF053EE9D4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1" name="Freeform 419">
                  <a:extLst>
                    <a:ext uri="{FF2B5EF4-FFF2-40B4-BE49-F238E27FC236}">
                      <a16:creationId xmlns:a16="http://schemas.microsoft.com/office/drawing/2014/main" id="{423EF9D7-1F3B-B52D-D6C8-553D5C2DF9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2" name="Freeform 420">
                  <a:extLst>
                    <a:ext uri="{FF2B5EF4-FFF2-40B4-BE49-F238E27FC236}">
                      <a16:creationId xmlns:a16="http://schemas.microsoft.com/office/drawing/2014/main" id="{F50F7F97-92F7-6234-914F-C47B1DC825E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23" name="Freeform 421">
                  <a:extLst>
                    <a:ext uri="{FF2B5EF4-FFF2-40B4-BE49-F238E27FC236}">
                      <a16:creationId xmlns:a16="http://schemas.microsoft.com/office/drawing/2014/main" id="{1E15D0A9-F924-2E9C-5821-42B4E726CCE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3" name="Group 8352">
              <a:extLst>
                <a:ext uri="{FF2B5EF4-FFF2-40B4-BE49-F238E27FC236}">
                  <a16:creationId xmlns:a16="http://schemas.microsoft.com/office/drawing/2014/main" id="{F98A7707-9FCD-0ED4-30E7-FA1FA1182008}"/>
                </a:ext>
              </a:extLst>
            </p:cNvPr>
            <p:cNvGrpSpPr/>
            <p:nvPr/>
          </p:nvGrpSpPr>
          <p:grpSpPr>
            <a:xfrm>
              <a:off x="10889241" y="3596263"/>
              <a:ext cx="170989" cy="97052"/>
              <a:chOff x="7493876" y="2774731"/>
              <a:chExt cx="1481958" cy="894622"/>
            </a:xfrm>
          </p:grpSpPr>
          <p:sp>
            <p:nvSpPr>
              <p:cNvPr id="8410" name="Freeform 455">
                <a:extLst>
                  <a:ext uri="{FF2B5EF4-FFF2-40B4-BE49-F238E27FC236}">
                    <a16:creationId xmlns:a16="http://schemas.microsoft.com/office/drawing/2014/main" id="{D5FC4789-7F5F-6ACA-7CC6-944FF522953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411" name="Oval 8410">
                <a:extLst>
                  <a:ext uri="{FF2B5EF4-FFF2-40B4-BE49-F238E27FC236}">
                    <a16:creationId xmlns:a16="http://schemas.microsoft.com/office/drawing/2014/main" id="{5A455A00-16B9-D3C1-3CCC-631C8EBF8DFB}"/>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412" name="Group 8411">
                <a:extLst>
                  <a:ext uri="{FF2B5EF4-FFF2-40B4-BE49-F238E27FC236}">
                    <a16:creationId xmlns:a16="http://schemas.microsoft.com/office/drawing/2014/main" id="{BAE43FC8-DE62-C3FB-87DE-EE9C4183DD36}"/>
                  </a:ext>
                </a:extLst>
              </p:cNvPr>
              <p:cNvGrpSpPr/>
              <p:nvPr/>
            </p:nvGrpSpPr>
            <p:grpSpPr>
              <a:xfrm>
                <a:off x="7713663" y="2848339"/>
                <a:ext cx="1042107" cy="425543"/>
                <a:chOff x="7786941" y="2884917"/>
                <a:chExt cx="897649" cy="353919"/>
              </a:xfrm>
            </p:grpSpPr>
            <p:sp>
              <p:nvSpPr>
                <p:cNvPr id="8413" name="Freeform 458">
                  <a:extLst>
                    <a:ext uri="{FF2B5EF4-FFF2-40B4-BE49-F238E27FC236}">
                      <a16:creationId xmlns:a16="http://schemas.microsoft.com/office/drawing/2014/main" id="{C39ABC7F-582E-07FC-8C98-B6835D691F6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14" name="Freeform 459">
                  <a:extLst>
                    <a:ext uri="{FF2B5EF4-FFF2-40B4-BE49-F238E27FC236}">
                      <a16:creationId xmlns:a16="http://schemas.microsoft.com/office/drawing/2014/main" id="{BCAFC63A-139E-1938-1A9A-30084D2D5E8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15" name="Freeform 460">
                  <a:extLst>
                    <a:ext uri="{FF2B5EF4-FFF2-40B4-BE49-F238E27FC236}">
                      <a16:creationId xmlns:a16="http://schemas.microsoft.com/office/drawing/2014/main" id="{8B147D43-535E-EB4D-F83D-ECC6688ACCE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16" name="Freeform 461">
                  <a:extLst>
                    <a:ext uri="{FF2B5EF4-FFF2-40B4-BE49-F238E27FC236}">
                      <a16:creationId xmlns:a16="http://schemas.microsoft.com/office/drawing/2014/main" id="{2182AA91-F2E8-8AC9-02FD-E59B7EF91D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4" name="Group 8353">
              <a:extLst>
                <a:ext uri="{FF2B5EF4-FFF2-40B4-BE49-F238E27FC236}">
                  <a16:creationId xmlns:a16="http://schemas.microsoft.com/office/drawing/2014/main" id="{AC95EDC0-F531-7946-488C-D0FF6E83B480}"/>
                </a:ext>
              </a:extLst>
            </p:cNvPr>
            <p:cNvGrpSpPr/>
            <p:nvPr/>
          </p:nvGrpSpPr>
          <p:grpSpPr>
            <a:xfrm>
              <a:off x="10415765" y="3491036"/>
              <a:ext cx="353678" cy="198344"/>
              <a:chOff x="7493876" y="2774731"/>
              <a:chExt cx="1481958" cy="894622"/>
            </a:xfrm>
          </p:grpSpPr>
          <p:sp>
            <p:nvSpPr>
              <p:cNvPr id="8403" name="Freeform 615">
                <a:extLst>
                  <a:ext uri="{FF2B5EF4-FFF2-40B4-BE49-F238E27FC236}">
                    <a16:creationId xmlns:a16="http://schemas.microsoft.com/office/drawing/2014/main" id="{9397DB57-829A-56C1-0869-88AC91410EA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404" name="Oval 8403">
                <a:extLst>
                  <a:ext uri="{FF2B5EF4-FFF2-40B4-BE49-F238E27FC236}">
                    <a16:creationId xmlns:a16="http://schemas.microsoft.com/office/drawing/2014/main" id="{5759D0A1-8633-94D1-FDC4-677C8DF8638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405" name="Group 8404">
                <a:extLst>
                  <a:ext uri="{FF2B5EF4-FFF2-40B4-BE49-F238E27FC236}">
                    <a16:creationId xmlns:a16="http://schemas.microsoft.com/office/drawing/2014/main" id="{5CB8527D-8485-BCB1-B09C-A4F411BDC8AF}"/>
                  </a:ext>
                </a:extLst>
              </p:cNvPr>
              <p:cNvGrpSpPr/>
              <p:nvPr/>
            </p:nvGrpSpPr>
            <p:grpSpPr>
              <a:xfrm>
                <a:off x="7713663" y="2848339"/>
                <a:ext cx="1042107" cy="425543"/>
                <a:chOff x="7786941" y="2884917"/>
                <a:chExt cx="897649" cy="353919"/>
              </a:xfrm>
            </p:grpSpPr>
            <p:sp>
              <p:nvSpPr>
                <p:cNvPr id="8406" name="Freeform 618">
                  <a:extLst>
                    <a:ext uri="{FF2B5EF4-FFF2-40B4-BE49-F238E27FC236}">
                      <a16:creationId xmlns:a16="http://schemas.microsoft.com/office/drawing/2014/main" id="{589D2488-1189-DFFD-36DE-B3A2C5022D0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07" name="Freeform 619">
                  <a:extLst>
                    <a:ext uri="{FF2B5EF4-FFF2-40B4-BE49-F238E27FC236}">
                      <a16:creationId xmlns:a16="http://schemas.microsoft.com/office/drawing/2014/main" id="{61C8B293-AD2A-72DE-8BDD-7EBD1BB287C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08" name="Freeform 620">
                  <a:extLst>
                    <a:ext uri="{FF2B5EF4-FFF2-40B4-BE49-F238E27FC236}">
                      <a16:creationId xmlns:a16="http://schemas.microsoft.com/office/drawing/2014/main" id="{AD3FFF77-420A-765B-3439-1F01FFB9094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09" name="Freeform 621">
                  <a:extLst>
                    <a:ext uri="{FF2B5EF4-FFF2-40B4-BE49-F238E27FC236}">
                      <a16:creationId xmlns:a16="http://schemas.microsoft.com/office/drawing/2014/main" id="{2A5679A9-1DDD-C83C-3585-39A155679A1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5" name="Group 8354">
              <a:extLst>
                <a:ext uri="{FF2B5EF4-FFF2-40B4-BE49-F238E27FC236}">
                  <a16:creationId xmlns:a16="http://schemas.microsoft.com/office/drawing/2014/main" id="{89CA7376-9481-FC4E-E425-6BD68EF05BB9}"/>
                </a:ext>
              </a:extLst>
            </p:cNvPr>
            <p:cNvGrpSpPr/>
            <p:nvPr/>
          </p:nvGrpSpPr>
          <p:grpSpPr>
            <a:xfrm>
              <a:off x="9953880" y="2197190"/>
              <a:ext cx="353678" cy="198344"/>
              <a:chOff x="7493876" y="2774731"/>
              <a:chExt cx="1481958" cy="894622"/>
            </a:xfrm>
          </p:grpSpPr>
          <p:sp>
            <p:nvSpPr>
              <p:cNvPr id="8396" name="Freeform 577">
                <a:extLst>
                  <a:ext uri="{FF2B5EF4-FFF2-40B4-BE49-F238E27FC236}">
                    <a16:creationId xmlns:a16="http://schemas.microsoft.com/office/drawing/2014/main" id="{0650D191-19B8-DD0C-50EE-F613F4AA9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397" name="Oval 8396">
                <a:extLst>
                  <a:ext uri="{FF2B5EF4-FFF2-40B4-BE49-F238E27FC236}">
                    <a16:creationId xmlns:a16="http://schemas.microsoft.com/office/drawing/2014/main" id="{4D494B92-DE49-1C08-10F8-9B44203113A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398" name="Group 8397">
                <a:extLst>
                  <a:ext uri="{FF2B5EF4-FFF2-40B4-BE49-F238E27FC236}">
                    <a16:creationId xmlns:a16="http://schemas.microsoft.com/office/drawing/2014/main" id="{657FADC1-3162-C81E-DB3C-DD23A9544504}"/>
                  </a:ext>
                </a:extLst>
              </p:cNvPr>
              <p:cNvGrpSpPr/>
              <p:nvPr/>
            </p:nvGrpSpPr>
            <p:grpSpPr>
              <a:xfrm>
                <a:off x="7713663" y="2848339"/>
                <a:ext cx="1042107" cy="425543"/>
                <a:chOff x="7786941" y="2884917"/>
                <a:chExt cx="897649" cy="353919"/>
              </a:xfrm>
            </p:grpSpPr>
            <p:sp>
              <p:nvSpPr>
                <p:cNvPr id="8399" name="Freeform 580">
                  <a:extLst>
                    <a:ext uri="{FF2B5EF4-FFF2-40B4-BE49-F238E27FC236}">
                      <a16:creationId xmlns:a16="http://schemas.microsoft.com/office/drawing/2014/main" id="{D457451A-0174-E29E-4B95-A18EC35F322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00" name="Freeform 581">
                  <a:extLst>
                    <a:ext uri="{FF2B5EF4-FFF2-40B4-BE49-F238E27FC236}">
                      <a16:creationId xmlns:a16="http://schemas.microsoft.com/office/drawing/2014/main" id="{9947B7E4-6EAC-4ECA-F00B-181ACEF171A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01" name="Freeform 582">
                  <a:extLst>
                    <a:ext uri="{FF2B5EF4-FFF2-40B4-BE49-F238E27FC236}">
                      <a16:creationId xmlns:a16="http://schemas.microsoft.com/office/drawing/2014/main" id="{E6278B4F-F9E5-E9A5-B681-DE2951BE63D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02" name="Freeform 583">
                  <a:extLst>
                    <a:ext uri="{FF2B5EF4-FFF2-40B4-BE49-F238E27FC236}">
                      <a16:creationId xmlns:a16="http://schemas.microsoft.com/office/drawing/2014/main" id="{97BD4030-512D-45D6-12DE-4152B86D344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6" name="Group 8355">
              <a:extLst>
                <a:ext uri="{FF2B5EF4-FFF2-40B4-BE49-F238E27FC236}">
                  <a16:creationId xmlns:a16="http://schemas.microsoft.com/office/drawing/2014/main" id="{B5D6B67F-A2B8-0AD7-5441-42E99A36A3FF}"/>
                </a:ext>
              </a:extLst>
            </p:cNvPr>
            <p:cNvGrpSpPr/>
            <p:nvPr/>
          </p:nvGrpSpPr>
          <p:grpSpPr>
            <a:xfrm>
              <a:off x="10532370" y="2608265"/>
              <a:ext cx="353678" cy="198344"/>
              <a:chOff x="7493876" y="2774731"/>
              <a:chExt cx="1481958" cy="894622"/>
            </a:xfrm>
          </p:grpSpPr>
          <p:sp>
            <p:nvSpPr>
              <p:cNvPr id="8389" name="Freeform 593">
                <a:extLst>
                  <a:ext uri="{FF2B5EF4-FFF2-40B4-BE49-F238E27FC236}">
                    <a16:creationId xmlns:a16="http://schemas.microsoft.com/office/drawing/2014/main" id="{EBBF4E2F-2B33-8CED-9799-F30179B8404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390" name="Oval 8389">
                <a:extLst>
                  <a:ext uri="{FF2B5EF4-FFF2-40B4-BE49-F238E27FC236}">
                    <a16:creationId xmlns:a16="http://schemas.microsoft.com/office/drawing/2014/main" id="{DBCF224F-A100-C7B7-4EAB-783E6DAFB69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391" name="Group 8390">
                <a:extLst>
                  <a:ext uri="{FF2B5EF4-FFF2-40B4-BE49-F238E27FC236}">
                    <a16:creationId xmlns:a16="http://schemas.microsoft.com/office/drawing/2014/main" id="{ACA59366-0C02-F99E-18DE-CEF5CAA68C81}"/>
                  </a:ext>
                </a:extLst>
              </p:cNvPr>
              <p:cNvGrpSpPr/>
              <p:nvPr/>
            </p:nvGrpSpPr>
            <p:grpSpPr>
              <a:xfrm>
                <a:off x="7713663" y="2848339"/>
                <a:ext cx="1042107" cy="425543"/>
                <a:chOff x="7786941" y="2884917"/>
                <a:chExt cx="897649" cy="353919"/>
              </a:xfrm>
            </p:grpSpPr>
            <p:sp>
              <p:nvSpPr>
                <p:cNvPr id="8392" name="Freeform 596">
                  <a:extLst>
                    <a:ext uri="{FF2B5EF4-FFF2-40B4-BE49-F238E27FC236}">
                      <a16:creationId xmlns:a16="http://schemas.microsoft.com/office/drawing/2014/main" id="{8CA2A591-534E-7E06-45FC-6B1A8BED5EB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93" name="Freeform 597">
                  <a:extLst>
                    <a:ext uri="{FF2B5EF4-FFF2-40B4-BE49-F238E27FC236}">
                      <a16:creationId xmlns:a16="http://schemas.microsoft.com/office/drawing/2014/main" id="{A6E432D1-CC07-E280-52AB-0053DF5C08B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94" name="Freeform 598">
                  <a:extLst>
                    <a:ext uri="{FF2B5EF4-FFF2-40B4-BE49-F238E27FC236}">
                      <a16:creationId xmlns:a16="http://schemas.microsoft.com/office/drawing/2014/main" id="{30C9B61C-6975-5FD1-6409-17DD8F43E85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95" name="Freeform 599">
                  <a:extLst>
                    <a:ext uri="{FF2B5EF4-FFF2-40B4-BE49-F238E27FC236}">
                      <a16:creationId xmlns:a16="http://schemas.microsoft.com/office/drawing/2014/main" id="{87325151-75E3-2ECD-0870-79D2758A59C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7" name="Group 8356">
              <a:extLst>
                <a:ext uri="{FF2B5EF4-FFF2-40B4-BE49-F238E27FC236}">
                  <a16:creationId xmlns:a16="http://schemas.microsoft.com/office/drawing/2014/main" id="{9816F09E-50E6-8086-9BF4-CA2C5C749CFD}"/>
                </a:ext>
              </a:extLst>
            </p:cNvPr>
            <p:cNvGrpSpPr/>
            <p:nvPr/>
          </p:nvGrpSpPr>
          <p:grpSpPr>
            <a:xfrm>
              <a:off x="10648981" y="2102861"/>
              <a:ext cx="353678" cy="198344"/>
              <a:chOff x="7493876" y="2774731"/>
              <a:chExt cx="1481958" cy="894622"/>
            </a:xfrm>
          </p:grpSpPr>
          <p:sp>
            <p:nvSpPr>
              <p:cNvPr id="441" name="Freeform 601">
                <a:extLst>
                  <a:ext uri="{FF2B5EF4-FFF2-40B4-BE49-F238E27FC236}">
                    <a16:creationId xmlns:a16="http://schemas.microsoft.com/office/drawing/2014/main" id="{432D57F1-20D4-E6CD-8A67-B42E012DAF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42" name="Oval 441">
                <a:extLst>
                  <a:ext uri="{FF2B5EF4-FFF2-40B4-BE49-F238E27FC236}">
                    <a16:creationId xmlns:a16="http://schemas.microsoft.com/office/drawing/2014/main" id="{421B447E-C6D5-58D8-9E58-DAC78B66BB8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384" name="Group 8383">
                <a:extLst>
                  <a:ext uri="{FF2B5EF4-FFF2-40B4-BE49-F238E27FC236}">
                    <a16:creationId xmlns:a16="http://schemas.microsoft.com/office/drawing/2014/main" id="{E7CD35AB-E15E-D077-55AF-12D7A3C70FD8}"/>
                  </a:ext>
                </a:extLst>
              </p:cNvPr>
              <p:cNvGrpSpPr/>
              <p:nvPr/>
            </p:nvGrpSpPr>
            <p:grpSpPr>
              <a:xfrm>
                <a:off x="7713663" y="2848339"/>
                <a:ext cx="1042107" cy="425543"/>
                <a:chOff x="7786941" y="2884917"/>
                <a:chExt cx="897649" cy="353919"/>
              </a:xfrm>
            </p:grpSpPr>
            <p:sp>
              <p:nvSpPr>
                <p:cNvPr id="8385" name="Freeform 604">
                  <a:extLst>
                    <a:ext uri="{FF2B5EF4-FFF2-40B4-BE49-F238E27FC236}">
                      <a16:creationId xmlns:a16="http://schemas.microsoft.com/office/drawing/2014/main" id="{DAE6DBBE-7A5A-A633-351F-4F2725DF85C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6" name="Freeform 605">
                  <a:extLst>
                    <a:ext uri="{FF2B5EF4-FFF2-40B4-BE49-F238E27FC236}">
                      <a16:creationId xmlns:a16="http://schemas.microsoft.com/office/drawing/2014/main" id="{504935F7-64AE-50D6-FF5A-74D7C381013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7" name="Freeform 606">
                  <a:extLst>
                    <a:ext uri="{FF2B5EF4-FFF2-40B4-BE49-F238E27FC236}">
                      <a16:creationId xmlns:a16="http://schemas.microsoft.com/office/drawing/2014/main" id="{870BCA84-2AAF-2794-4391-A5AB37A6AA4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8" name="Freeform 607">
                  <a:extLst>
                    <a:ext uri="{FF2B5EF4-FFF2-40B4-BE49-F238E27FC236}">
                      <a16:creationId xmlns:a16="http://schemas.microsoft.com/office/drawing/2014/main" id="{9373E4A7-D377-2405-C671-9126504A544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8" name="Group 8357">
              <a:extLst>
                <a:ext uri="{FF2B5EF4-FFF2-40B4-BE49-F238E27FC236}">
                  <a16:creationId xmlns:a16="http://schemas.microsoft.com/office/drawing/2014/main" id="{7601CDAD-A2CB-6895-4D8E-4CCFF379D59A}"/>
                </a:ext>
              </a:extLst>
            </p:cNvPr>
            <p:cNvGrpSpPr/>
            <p:nvPr/>
          </p:nvGrpSpPr>
          <p:grpSpPr>
            <a:xfrm>
              <a:off x="9103944" y="3951522"/>
              <a:ext cx="367224" cy="240304"/>
              <a:chOff x="7493876" y="2774731"/>
              <a:chExt cx="1481958" cy="894622"/>
            </a:xfrm>
          </p:grpSpPr>
          <p:sp>
            <p:nvSpPr>
              <p:cNvPr id="420" name="Freeform 554">
                <a:extLst>
                  <a:ext uri="{FF2B5EF4-FFF2-40B4-BE49-F238E27FC236}">
                    <a16:creationId xmlns:a16="http://schemas.microsoft.com/office/drawing/2014/main" id="{2757751B-C7C0-A7B9-0970-6B4383A9DC0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21" name="Oval 420">
                <a:extLst>
                  <a:ext uri="{FF2B5EF4-FFF2-40B4-BE49-F238E27FC236}">
                    <a16:creationId xmlns:a16="http://schemas.microsoft.com/office/drawing/2014/main" id="{BFD8C136-4CEA-D043-CA9B-23861D1C509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422" name="Group 421">
                <a:extLst>
                  <a:ext uri="{FF2B5EF4-FFF2-40B4-BE49-F238E27FC236}">
                    <a16:creationId xmlns:a16="http://schemas.microsoft.com/office/drawing/2014/main" id="{B04188CB-0211-0E9C-DAB8-818C2D623EBC}"/>
                  </a:ext>
                </a:extLst>
              </p:cNvPr>
              <p:cNvGrpSpPr/>
              <p:nvPr/>
            </p:nvGrpSpPr>
            <p:grpSpPr>
              <a:xfrm>
                <a:off x="7713663" y="2848339"/>
                <a:ext cx="1042107" cy="425543"/>
                <a:chOff x="7786941" y="2884917"/>
                <a:chExt cx="897649" cy="353919"/>
              </a:xfrm>
            </p:grpSpPr>
            <p:sp>
              <p:nvSpPr>
                <p:cNvPr id="423" name="Freeform 557">
                  <a:extLst>
                    <a:ext uri="{FF2B5EF4-FFF2-40B4-BE49-F238E27FC236}">
                      <a16:creationId xmlns:a16="http://schemas.microsoft.com/office/drawing/2014/main" id="{FFC8CC7F-71B7-04E1-FEC1-87CA69841D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5" name="Freeform 558">
                  <a:extLst>
                    <a:ext uri="{FF2B5EF4-FFF2-40B4-BE49-F238E27FC236}">
                      <a16:creationId xmlns:a16="http://schemas.microsoft.com/office/drawing/2014/main" id="{BD072A52-24B4-9147-A4EF-5A54D1AD676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4" name="Freeform 559">
                  <a:extLst>
                    <a:ext uri="{FF2B5EF4-FFF2-40B4-BE49-F238E27FC236}">
                      <a16:creationId xmlns:a16="http://schemas.microsoft.com/office/drawing/2014/main" id="{0862CD43-FB5D-714A-5DAF-23429789CBC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5" name="Freeform 560">
                  <a:extLst>
                    <a:ext uri="{FF2B5EF4-FFF2-40B4-BE49-F238E27FC236}">
                      <a16:creationId xmlns:a16="http://schemas.microsoft.com/office/drawing/2014/main" id="{8B8E558B-E340-A604-BD9E-8B0CEFF96E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59" name="Group 8358">
              <a:extLst>
                <a:ext uri="{FF2B5EF4-FFF2-40B4-BE49-F238E27FC236}">
                  <a16:creationId xmlns:a16="http://schemas.microsoft.com/office/drawing/2014/main" id="{AC96D0F4-8093-A96E-6D00-44A6B2361FDB}"/>
                </a:ext>
              </a:extLst>
            </p:cNvPr>
            <p:cNvGrpSpPr/>
            <p:nvPr/>
          </p:nvGrpSpPr>
          <p:grpSpPr>
            <a:xfrm>
              <a:off x="9985282" y="2656463"/>
              <a:ext cx="353678" cy="198344"/>
              <a:chOff x="7493876" y="2774731"/>
              <a:chExt cx="1481958" cy="894622"/>
            </a:xfrm>
          </p:grpSpPr>
          <p:sp>
            <p:nvSpPr>
              <p:cNvPr id="395" name="Freeform 585">
                <a:extLst>
                  <a:ext uri="{FF2B5EF4-FFF2-40B4-BE49-F238E27FC236}">
                    <a16:creationId xmlns:a16="http://schemas.microsoft.com/office/drawing/2014/main" id="{AEAAF594-A8C1-C3E7-DB7E-854CEC079F3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96" name="Oval 395">
                <a:extLst>
                  <a:ext uri="{FF2B5EF4-FFF2-40B4-BE49-F238E27FC236}">
                    <a16:creationId xmlns:a16="http://schemas.microsoft.com/office/drawing/2014/main" id="{603D3610-EAB6-05DA-FDD9-BC270E24804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403" name="Group 402">
                <a:extLst>
                  <a:ext uri="{FF2B5EF4-FFF2-40B4-BE49-F238E27FC236}">
                    <a16:creationId xmlns:a16="http://schemas.microsoft.com/office/drawing/2014/main" id="{0731E199-1997-19A8-D0D4-AEB47E99FDCC}"/>
                  </a:ext>
                </a:extLst>
              </p:cNvPr>
              <p:cNvGrpSpPr/>
              <p:nvPr/>
            </p:nvGrpSpPr>
            <p:grpSpPr>
              <a:xfrm>
                <a:off x="7713663" y="2848339"/>
                <a:ext cx="1042107" cy="425543"/>
                <a:chOff x="7786941" y="2884917"/>
                <a:chExt cx="897649" cy="353919"/>
              </a:xfrm>
            </p:grpSpPr>
            <p:sp>
              <p:nvSpPr>
                <p:cNvPr id="412" name="Freeform 588">
                  <a:extLst>
                    <a:ext uri="{FF2B5EF4-FFF2-40B4-BE49-F238E27FC236}">
                      <a16:creationId xmlns:a16="http://schemas.microsoft.com/office/drawing/2014/main" id="{1B859C46-EAAF-10A5-51EF-E3D422DD7E7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 name="Freeform 589">
                  <a:extLst>
                    <a:ext uri="{FF2B5EF4-FFF2-40B4-BE49-F238E27FC236}">
                      <a16:creationId xmlns:a16="http://schemas.microsoft.com/office/drawing/2014/main" id="{07DD76ED-754E-0242-C4B1-7460327658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6" name="Freeform 590">
                  <a:extLst>
                    <a:ext uri="{FF2B5EF4-FFF2-40B4-BE49-F238E27FC236}">
                      <a16:creationId xmlns:a16="http://schemas.microsoft.com/office/drawing/2014/main" id="{CD8834C5-1E0A-99EE-B785-B2E5243BA3B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 name="Freeform 591">
                  <a:extLst>
                    <a:ext uri="{FF2B5EF4-FFF2-40B4-BE49-F238E27FC236}">
                      <a16:creationId xmlns:a16="http://schemas.microsoft.com/office/drawing/2014/main" id="{8D9B80A1-2591-73D1-76F0-831D4E711BF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60" name="Group 8359">
              <a:extLst>
                <a:ext uri="{FF2B5EF4-FFF2-40B4-BE49-F238E27FC236}">
                  <a16:creationId xmlns:a16="http://schemas.microsoft.com/office/drawing/2014/main" id="{29BA7595-7DDD-DE15-8500-F630A56DFDDE}"/>
                </a:ext>
              </a:extLst>
            </p:cNvPr>
            <p:cNvGrpSpPr/>
            <p:nvPr/>
          </p:nvGrpSpPr>
          <p:grpSpPr>
            <a:xfrm>
              <a:off x="9502294" y="3388930"/>
              <a:ext cx="367224" cy="240304"/>
              <a:chOff x="7493876" y="2774731"/>
              <a:chExt cx="1481958" cy="894622"/>
            </a:xfrm>
          </p:grpSpPr>
          <p:sp>
            <p:nvSpPr>
              <p:cNvPr id="360" name="Freeform 538">
                <a:extLst>
                  <a:ext uri="{FF2B5EF4-FFF2-40B4-BE49-F238E27FC236}">
                    <a16:creationId xmlns:a16="http://schemas.microsoft.com/office/drawing/2014/main" id="{E6CBB2B8-CD62-18C7-4580-79791154161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61" name="Oval 360">
                <a:extLst>
                  <a:ext uri="{FF2B5EF4-FFF2-40B4-BE49-F238E27FC236}">
                    <a16:creationId xmlns:a16="http://schemas.microsoft.com/office/drawing/2014/main" id="{46B7F9B7-E6AC-84DF-74E4-F9837CF153B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362" name="Group 361">
                <a:extLst>
                  <a:ext uri="{FF2B5EF4-FFF2-40B4-BE49-F238E27FC236}">
                    <a16:creationId xmlns:a16="http://schemas.microsoft.com/office/drawing/2014/main" id="{D1B55854-1492-C661-030F-7A5552C4DDF0}"/>
                  </a:ext>
                </a:extLst>
              </p:cNvPr>
              <p:cNvGrpSpPr/>
              <p:nvPr/>
            </p:nvGrpSpPr>
            <p:grpSpPr>
              <a:xfrm>
                <a:off x="7713663" y="2848339"/>
                <a:ext cx="1042107" cy="425543"/>
                <a:chOff x="7786941" y="2884917"/>
                <a:chExt cx="897649" cy="353919"/>
              </a:xfrm>
            </p:grpSpPr>
            <p:sp>
              <p:nvSpPr>
                <p:cNvPr id="375" name="Freeform 541">
                  <a:extLst>
                    <a:ext uri="{FF2B5EF4-FFF2-40B4-BE49-F238E27FC236}">
                      <a16:creationId xmlns:a16="http://schemas.microsoft.com/office/drawing/2014/main" id="{CF1D3CD9-1AEC-A54C-92EF-3591C34101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1" name="Freeform 542">
                  <a:extLst>
                    <a:ext uri="{FF2B5EF4-FFF2-40B4-BE49-F238E27FC236}">
                      <a16:creationId xmlns:a16="http://schemas.microsoft.com/office/drawing/2014/main" id="{B4717AE2-0901-6AFB-4D08-B3A0111862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2" name="Freeform 543">
                  <a:extLst>
                    <a:ext uri="{FF2B5EF4-FFF2-40B4-BE49-F238E27FC236}">
                      <a16:creationId xmlns:a16="http://schemas.microsoft.com/office/drawing/2014/main" id="{440F0377-57D7-9E89-0450-C50814E27E0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9" name="Freeform 544">
                  <a:extLst>
                    <a:ext uri="{FF2B5EF4-FFF2-40B4-BE49-F238E27FC236}">
                      <a16:creationId xmlns:a16="http://schemas.microsoft.com/office/drawing/2014/main" id="{5AB04251-0FFB-D74A-8D46-3DDE78D406E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61" name="Group 8360">
              <a:extLst>
                <a:ext uri="{FF2B5EF4-FFF2-40B4-BE49-F238E27FC236}">
                  <a16:creationId xmlns:a16="http://schemas.microsoft.com/office/drawing/2014/main" id="{EB2FFC27-1B2C-61EF-7F63-438F0C916F62}"/>
                </a:ext>
              </a:extLst>
            </p:cNvPr>
            <p:cNvGrpSpPr/>
            <p:nvPr/>
          </p:nvGrpSpPr>
          <p:grpSpPr>
            <a:xfrm>
              <a:off x="9606710" y="3994661"/>
              <a:ext cx="367224" cy="240304"/>
              <a:chOff x="7493876" y="2774731"/>
              <a:chExt cx="1481958" cy="894622"/>
            </a:xfrm>
          </p:grpSpPr>
          <p:sp>
            <p:nvSpPr>
              <p:cNvPr id="322" name="Freeform 546">
                <a:extLst>
                  <a:ext uri="{FF2B5EF4-FFF2-40B4-BE49-F238E27FC236}">
                    <a16:creationId xmlns:a16="http://schemas.microsoft.com/office/drawing/2014/main" id="{D91C57D4-CC3B-1E28-A39D-5BD48CD46D3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23" name="Oval 322">
                <a:extLst>
                  <a:ext uri="{FF2B5EF4-FFF2-40B4-BE49-F238E27FC236}">
                    <a16:creationId xmlns:a16="http://schemas.microsoft.com/office/drawing/2014/main" id="{657671CB-B2CD-1578-A5C6-BE4AAB67D2B0}"/>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324" name="Group 323">
                <a:extLst>
                  <a:ext uri="{FF2B5EF4-FFF2-40B4-BE49-F238E27FC236}">
                    <a16:creationId xmlns:a16="http://schemas.microsoft.com/office/drawing/2014/main" id="{01194FAD-4E4F-F52E-7694-F13D898810E9}"/>
                  </a:ext>
                </a:extLst>
              </p:cNvPr>
              <p:cNvGrpSpPr/>
              <p:nvPr/>
            </p:nvGrpSpPr>
            <p:grpSpPr>
              <a:xfrm>
                <a:off x="7713663" y="2848339"/>
                <a:ext cx="1042107" cy="425543"/>
                <a:chOff x="7786941" y="2884917"/>
                <a:chExt cx="897649" cy="353919"/>
              </a:xfrm>
            </p:grpSpPr>
            <p:sp>
              <p:nvSpPr>
                <p:cNvPr id="325" name="Freeform 549">
                  <a:extLst>
                    <a:ext uri="{FF2B5EF4-FFF2-40B4-BE49-F238E27FC236}">
                      <a16:creationId xmlns:a16="http://schemas.microsoft.com/office/drawing/2014/main" id="{F075B6D9-4865-B556-C6B3-61222DB51F8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6" name="Freeform 550">
                  <a:extLst>
                    <a:ext uri="{FF2B5EF4-FFF2-40B4-BE49-F238E27FC236}">
                      <a16:creationId xmlns:a16="http://schemas.microsoft.com/office/drawing/2014/main" id="{98AAE749-5D51-70DB-A9C4-E67FF086084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5" name="Freeform 551">
                  <a:extLst>
                    <a:ext uri="{FF2B5EF4-FFF2-40B4-BE49-F238E27FC236}">
                      <a16:creationId xmlns:a16="http://schemas.microsoft.com/office/drawing/2014/main" id="{0BB47397-CF65-A13C-5B8E-C8A0184477B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4" name="Freeform 552">
                  <a:extLst>
                    <a:ext uri="{FF2B5EF4-FFF2-40B4-BE49-F238E27FC236}">
                      <a16:creationId xmlns:a16="http://schemas.microsoft.com/office/drawing/2014/main" id="{5200A9DC-B823-82E5-7E78-462B5ED18F4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62" name="Group 8361">
              <a:extLst>
                <a:ext uri="{FF2B5EF4-FFF2-40B4-BE49-F238E27FC236}">
                  <a16:creationId xmlns:a16="http://schemas.microsoft.com/office/drawing/2014/main" id="{70C65242-8AB9-8372-AA5F-CC1A0AD7E401}"/>
                </a:ext>
              </a:extLst>
            </p:cNvPr>
            <p:cNvGrpSpPr/>
            <p:nvPr/>
          </p:nvGrpSpPr>
          <p:grpSpPr>
            <a:xfrm>
              <a:off x="10380415" y="3987223"/>
              <a:ext cx="353678" cy="198344"/>
              <a:chOff x="7493876" y="2774731"/>
              <a:chExt cx="1481958" cy="894622"/>
            </a:xfrm>
          </p:grpSpPr>
          <p:sp>
            <p:nvSpPr>
              <p:cNvPr id="8379" name="Freeform 623">
                <a:extLst>
                  <a:ext uri="{FF2B5EF4-FFF2-40B4-BE49-F238E27FC236}">
                    <a16:creationId xmlns:a16="http://schemas.microsoft.com/office/drawing/2014/main" id="{7DBC35D8-038E-0466-8F35-2F95208993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380" name="Oval 8379">
                <a:extLst>
                  <a:ext uri="{FF2B5EF4-FFF2-40B4-BE49-F238E27FC236}">
                    <a16:creationId xmlns:a16="http://schemas.microsoft.com/office/drawing/2014/main" id="{26BC1BEE-77A0-AE22-450B-898D66C19F2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381" name="Group 8380">
                <a:extLst>
                  <a:ext uri="{FF2B5EF4-FFF2-40B4-BE49-F238E27FC236}">
                    <a16:creationId xmlns:a16="http://schemas.microsoft.com/office/drawing/2014/main" id="{1DA1BC9A-0906-B9A0-BBF7-5DB3C86ED7FB}"/>
                  </a:ext>
                </a:extLst>
              </p:cNvPr>
              <p:cNvGrpSpPr/>
              <p:nvPr/>
            </p:nvGrpSpPr>
            <p:grpSpPr>
              <a:xfrm>
                <a:off x="7713663" y="2848339"/>
                <a:ext cx="1042107" cy="425543"/>
                <a:chOff x="7786941" y="2884917"/>
                <a:chExt cx="897649" cy="353919"/>
              </a:xfrm>
            </p:grpSpPr>
            <p:sp>
              <p:nvSpPr>
                <p:cNvPr id="8382" name="Freeform 626">
                  <a:extLst>
                    <a:ext uri="{FF2B5EF4-FFF2-40B4-BE49-F238E27FC236}">
                      <a16:creationId xmlns:a16="http://schemas.microsoft.com/office/drawing/2014/main" id="{A6FB3043-610F-F1B7-82A2-A9109F6C5D8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83" name="Freeform 627">
                  <a:extLst>
                    <a:ext uri="{FF2B5EF4-FFF2-40B4-BE49-F238E27FC236}">
                      <a16:creationId xmlns:a16="http://schemas.microsoft.com/office/drawing/2014/main" id="{DCC2F1BD-8D8E-1ABD-A198-A332C02F950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0" name="Freeform 628">
                  <a:extLst>
                    <a:ext uri="{FF2B5EF4-FFF2-40B4-BE49-F238E27FC236}">
                      <a16:creationId xmlns:a16="http://schemas.microsoft.com/office/drawing/2014/main" id="{A742E244-500B-8DAF-5D70-005465C0EA3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1" name="Freeform 629">
                  <a:extLst>
                    <a:ext uri="{FF2B5EF4-FFF2-40B4-BE49-F238E27FC236}">
                      <a16:creationId xmlns:a16="http://schemas.microsoft.com/office/drawing/2014/main" id="{24E9C53E-0B29-3961-429F-BF6B450146F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63" name="Group 8362">
              <a:extLst>
                <a:ext uri="{FF2B5EF4-FFF2-40B4-BE49-F238E27FC236}">
                  <a16:creationId xmlns:a16="http://schemas.microsoft.com/office/drawing/2014/main" id="{9AA45522-FC02-8DA9-C108-D09003A47ABC}"/>
                </a:ext>
              </a:extLst>
            </p:cNvPr>
            <p:cNvGrpSpPr/>
            <p:nvPr/>
          </p:nvGrpSpPr>
          <p:grpSpPr>
            <a:xfrm>
              <a:off x="9253049" y="4770584"/>
              <a:ext cx="393760" cy="218578"/>
              <a:chOff x="7493876" y="2774731"/>
              <a:chExt cx="1481958" cy="894622"/>
            </a:xfrm>
          </p:grpSpPr>
          <p:sp>
            <p:nvSpPr>
              <p:cNvPr id="8372" name="Freeform 463">
                <a:extLst>
                  <a:ext uri="{FF2B5EF4-FFF2-40B4-BE49-F238E27FC236}">
                    <a16:creationId xmlns:a16="http://schemas.microsoft.com/office/drawing/2014/main" id="{84B297E3-4CA4-8928-5B5C-4F20F74B9A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373" name="Oval 8372">
                <a:extLst>
                  <a:ext uri="{FF2B5EF4-FFF2-40B4-BE49-F238E27FC236}">
                    <a16:creationId xmlns:a16="http://schemas.microsoft.com/office/drawing/2014/main" id="{2069A75B-8F1E-6CEB-C789-9E1F7C5B95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374" name="Group 8373">
                <a:extLst>
                  <a:ext uri="{FF2B5EF4-FFF2-40B4-BE49-F238E27FC236}">
                    <a16:creationId xmlns:a16="http://schemas.microsoft.com/office/drawing/2014/main" id="{E2A5E920-1FBE-DCE2-81F1-5467753F16C9}"/>
                  </a:ext>
                </a:extLst>
              </p:cNvPr>
              <p:cNvGrpSpPr/>
              <p:nvPr/>
            </p:nvGrpSpPr>
            <p:grpSpPr>
              <a:xfrm>
                <a:off x="7713663" y="2848339"/>
                <a:ext cx="1042107" cy="425543"/>
                <a:chOff x="7786941" y="2884917"/>
                <a:chExt cx="897649" cy="353919"/>
              </a:xfrm>
            </p:grpSpPr>
            <p:sp>
              <p:nvSpPr>
                <p:cNvPr id="8375" name="Freeform 466">
                  <a:extLst>
                    <a:ext uri="{FF2B5EF4-FFF2-40B4-BE49-F238E27FC236}">
                      <a16:creationId xmlns:a16="http://schemas.microsoft.com/office/drawing/2014/main" id="{E4B4A012-9F65-7A64-A95F-3D392E0BF31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6" name="Freeform 467">
                  <a:extLst>
                    <a:ext uri="{FF2B5EF4-FFF2-40B4-BE49-F238E27FC236}">
                      <a16:creationId xmlns:a16="http://schemas.microsoft.com/office/drawing/2014/main" id="{0FCEF9B8-764F-ABB1-1D61-91EDC9CD048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7" name="Freeform 468">
                  <a:extLst>
                    <a:ext uri="{FF2B5EF4-FFF2-40B4-BE49-F238E27FC236}">
                      <a16:creationId xmlns:a16="http://schemas.microsoft.com/office/drawing/2014/main" id="{DCA0B17F-945F-045E-4501-0F18CCDBAF0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8" name="Freeform 469">
                  <a:extLst>
                    <a:ext uri="{FF2B5EF4-FFF2-40B4-BE49-F238E27FC236}">
                      <a16:creationId xmlns:a16="http://schemas.microsoft.com/office/drawing/2014/main" id="{55CBE80A-48F9-3C02-4E2A-4907F047BB6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364" name="Group 8363">
              <a:extLst>
                <a:ext uri="{FF2B5EF4-FFF2-40B4-BE49-F238E27FC236}">
                  <a16:creationId xmlns:a16="http://schemas.microsoft.com/office/drawing/2014/main" id="{CBA277CC-E603-75DD-25D8-8AD1DD83DA2F}"/>
                </a:ext>
              </a:extLst>
            </p:cNvPr>
            <p:cNvGrpSpPr/>
            <p:nvPr/>
          </p:nvGrpSpPr>
          <p:grpSpPr>
            <a:xfrm>
              <a:off x="10931138" y="4364023"/>
              <a:ext cx="228295" cy="120400"/>
              <a:chOff x="7493876" y="2774731"/>
              <a:chExt cx="1481958" cy="894622"/>
            </a:xfrm>
          </p:grpSpPr>
          <p:sp>
            <p:nvSpPr>
              <p:cNvPr id="8365" name="Freeform 447">
                <a:extLst>
                  <a:ext uri="{FF2B5EF4-FFF2-40B4-BE49-F238E27FC236}">
                    <a16:creationId xmlns:a16="http://schemas.microsoft.com/office/drawing/2014/main" id="{09B04935-6175-C782-F711-AB816DA5035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366" name="Oval 8365">
                <a:extLst>
                  <a:ext uri="{FF2B5EF4-FFF2-40B4-BE49-F238E27FC236}">
                    <a16:creationId xmlns:a16="http://schemas.microsoft.com/office/drawing/2014/main" id="{932645E2-DAA1-95FF-2FF3-EBE6B6C397AB}"/>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367" name="Group 8366">
                <a:extLst>
                  <a:ext uri="{FF2B5EF4-FFF2-40B4-BE49-F238E27FC236}">
                    <a16:creationId xmlns:a16="http://schemas.microsoft.com/office/drawing/2014/main" id="{C2CC70DD-240B-BE82-D798-53679C95E2D6}"/>
                  </a:ext>
                </a:extLst>
              </p:cNvPr>
              <p:cNvGrpSpPr/>
              <p:nvPr/>
            </p:nvGrpSpPr>
            <p:grpSpPr>
              <a:xfrm>
                <a:off x="7713663" y="2848339"/>
                <a:ext cx="1042107" cy="425543"/>
                <a:chOff x="7786941" y="2884917"/>
                <a:chExt cx="897649" cy="353919"/>
              </a:xfrm>
            </p:grpSpPr>
            <p:sp>
              <p:nvSpPr>
                <p:cNvPr id="8368" name="Freeform 450">
                  <a:extLst>
                    <a:ext uri="{FF2B5EF4-FFF2-40B4-BE49-F238E27FC236}">
                      <a16:creationId xmlns:a16="http://schemas.microsoft.com/office/drawing/2014/main" id="{D6A3A59A-575C-0475-03FB-390460D49D1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69" name="Freeform 451">
                  <a:extLst>
                    <a:ext uri="{FF2B5EF4-FFF2-40B4-BE49-F238E27FC236}">
                      <a16:creationId xmlns:a16="http://schemas.microsoft.com/office/drawing/2014/main" id="{9DE7575C-58C5-2AA5-01D4-8C0799E3A1D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0" name="Freeform 452">
                  <a:extLst>
                    <a:ext uri="{FF2B5EF4-FFF2-40B4-BE49-F238E27FC236}">
                      <a16:creationId xmlns:a16="http://schemas.microsoft.com/office/drawing/2014/main" id="{580A4559-79CF-4803-CC7A-54B2AB5A5CC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71" name="Freeform 453">
                  <a:extLst>
                    <a:ext uri="{FF2B5EF4-FFF2-40B4-BE49-F238E27FC236}">
                      <a16:creationId xmlns:a16="http://schemas.microsoft.com/office/drawing/2014/main" id="{BF4C3DA7-BB34-731C-1C7A-E50B9E1F785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8474" name="Group 8473">
            <a:extLst>
              <a:ext uri="{FF2B5EF4-FFF2-40B4-BE49-F238E27FC236}">
                <a16:creationId xmlns:a16="http://schemas.microsoft.com/office/drawing/2014/main" id="{2795A0D3-26D2-07A6-134A-5FF6B1A1C060}"/>
              </a:ext>
            </a:extLst>
          </p:cNvPr>
          <p:cNvGrpSpPr/>
          <p:nvPr/>
        </p:nvGrpSpPr>
        <p:grpSpPr>
          <a:xfrm>
            <a:off x="1197893" y="2148878"/>
            <a:ext cx="2520730" cy="1345159"/>
            <a:chOff x="177500" y="1428021"/>
            <a:chExt cx="2679234" cy="1453172"/>
          </a:xfrm>
        </p:grpSpPr>
        <p:grpSp>
          <p:nvGrpSpPr>
            <p:cNvPr id="8475" name="Group 1064">
              <a:extLst>
                <a:ext uri="{FF2B5EF4-FFF2-40B4-BE49-F238E27FC236}">
                  <a16:creationId xmlns:a16="http://schemas.microsoft.com/office/drawing/2014/main" id="{7F671DBC-FFB6-27E6-AB11-48E9FC8162AE}"/>
                </a:ext>
              </a:extLst>
            </p:cNvPr>
            <p:cNvGrpSpPr>
              <a:grpSpLocks/>
            </p:cNvGrpSpPr>
            <p:nvPr/>
          </p:nvGrpSpPr>
          <p:grpSpPr bwMode="auto">
            <a:xfrm>
              <a:off x="2228805" y="1490654"/>
              <a:ext cx="627929" cy="611023"/>
              <a:chOff x="877" y="1008"/>
              <a:chExt cx="2747" cy="2591"/>
            </a:xfrm>
          </p:grpSpPr>
          <p:pic>
            <p:nvPicPr>
              <p:cNvPr id="8528" name="Picture 1065" descr="antenna_stylized">
                <a:extLst>
                  <a:ext uri="{FF2B5EF4-FFF2-40B4-BE49-F238E27FC236}">
                    <a16:creationId xmlns:a16="http://schemas.microsoft.com/office/drawing/2014/main" id="{AAE34739-514E-30D6-DE14-2EC8AA14B5F7}"/>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29" name="Picture 1066" descr="laptop_keyboard">
                <a:extLst>
                  <a:ext uri="{FF2B5EF4-FFF2-40B4-BE49-F238E27FC236}">
                    <a16:creationId xmlns:a16="http://schemas.microsoft.com/office/drawing/2014/main" id="{BEA0F970-C779-E4AA-15F0-1C07F62A5C53}"/>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30" name="Freeform 1067">
                <a:extLst>
                  <a:ext uri="{FF2B5EF4-FFF2-40B4-BE49-F238E27FC236}">
                    <a16:creationId xmlns:a16="http://schemas.microsoft.com/office/drawing/2014/main" id="{5FBF311C-DF40-B216-D0C9-9E7FD9FFB040}"/>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endParaRPr lang="en-US" dirty="0"/>
              </a:p>
            </p:txBody>
          </p:sp>
          <p:pic>
            <p:nvPicPr>
              <p:cNvPr id="8531" name="Picture 1068" descr="screen">
                <a:extLst>
                  <a:ext uri="{FF2B5EF4-FFF2-40B4-BE49-F238E27FC236}">
                    <a16:creationId xmlns:a16="http://schemas.microsoft.com/office/drawing/2014/main" id="{25FE8C43-C3B1-A219-2A3E-B735469B515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32" name="Freeform 1069">
                <a:extLst>
                  <a:ext uri="{FF2B5EF4-FFF2-40B4-BE49-F238E27FC236}">
                    <a16:creationId xmlns:a16="http://schemas.microsoft.com/office/drawing/2014/main" id="{501934B1-462F-D58A-9680-BC589C30DF31}"/>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33" name="Freeform 1070">
                <a:extLst>
                  <a:ext uri="{FF2B5EF4-FFF2-40B4-BE49-F238E27FC236}">
                    <a16:creationId xmlns:a16="http://schemas.microsoft.com/office/drawing/2014/main" id="{0A034476-B5C6-E50A-0586-3F31F977AE35}"/>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34" name="Freeform 1071">
                <a:extLst>
                  <a:ext uri="{FF2B5EF4-FFF2-40B4-BE49-F238E27FC236}">
                    <a16:creationId xmlns:a16="http://schemas.microsoft.com/office/drawing/2014/main" id="{1ADA2D4C-EBB6-361B-E865-92CB2B3AE2EA}"/>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35" name="Freeform 1072">
                <a:extLst>
                  <a:ext uri="{FF2B5EF4-FFF2-40B4-BE49-F238E27FC236}">
                    <a16:creationId xmlns:a16="http://schemas.microsoft.com/office/drawing/2014/main" id="{58266BFF-7B67-6DF6-EEA2-A6A3D054DCC0}"/>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36" name="Freeform 1073">
                <a:extLst>
                  <a:ext uri="{FF2B5EF4-FFF2-40B4-BE49-F238E27FC236}">
                    <a16:creationId xmlns:a16="http://schemas.microsoft.com/office/drawing/2014/main" id="{A4E8940A-68CC-707D-7ABD-2651325CAE3C}"/>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37" name="Freeform 1074">
                <a:extLst>
                  <a:ext uri="{FF2B5EF4-FFF2-40B4-BE49-F238E27FC236}">
                    <a16:creationId xmlns:a16="http://schemas.microsoft.com/office/drawing/2014/main" id="{FB07B708-040F-4D93-0562-263C12D4814E}"/>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8538" name="Group 1075">
                <a:extLst>
                  <a:ext uri="{FF2B5EF4-FFF2-40B4-BE49-F238E27FC236}">
                    <a16:creationId xmlns:a16="http://schemas.microsoft.com/office/drawing/2014/main" id="{367670BB-15D0-EF3B-5A4E-3E2599053A3F}"/>
                  </a:ext>
                </a:extLst>
              </p:cNvPr>
              <p:cNvGrpSpPr>
                <a:grpSpLocks/>
              </p:cNvGrpSpPr>
              <p:nvPr/>
            </p:nvGrpSpPr>
            <p:grpSpPr bwMode="auto">
              <a:xfrm>
                <a:off x="1709" y="3008"/>
                <a:ext cx="507" cy="234"/>
                <a:chOff x="1740" y="2642"/>
                <a:chExt cx="752" cy="327"/>
              </a:xfrm>
            </p:grpSpPr>
            <p:sp>
              <p:nvSpPr>
                <p:cNvPr id="8545" name="Freeform 1076">
                  <a:extLst>
                    <a:ext uri="{FF2B5EF4-FFF2-40B4-BE49-F238E27FC236}">
                      <a16:creationId xmlns:a16="http://schemas.microsoft.com/office/drawing/2014/main" id="{65056E9D-4BDB-9C44-8A62-BBE5F19121E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46" name="Freeform 1077">
                  <a:extLst>
                    <a:ext uri="{FF2B5EF4-FFF2-40B4-BE49-F238E27FC236}">
                      <a16:creationId xmlns:a16="http://schemas.microsoft.com/office/drawing/2014/main" id="{701588BA-6807-8820-D50C-C0212491F1E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47" name="Freeform 1078">
                  <a:extLst>
                    <a:ext uri="{FF2B5EF4-FFF2-40B4-BE49-F238E27FC236}">
                      <a16:creationId xmlns:a16="http://schemas.microsoft.com/office/drawing/2014/main" id="{B802D9CB-018C-BBF8-CC9C-C5DEE6F0716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48" name="Freeform 1079">
                  <a:extLst>
                    <a:ext uri="{FF2B5EF4-FFF2-40B4-BE49-F238E27FC236}">
                      <a16:creationId xmlns:a16="http://schemas.microsoft.com/office/drawing/2014/main" id="{0DF594C5-ECC0-192E-41F7-D0730AEBF27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49" name="Freeform 1080">
                  <a:extLst>
                    <a:ext uri="{FF2B5EF4-FFF2-40B4-BE49-F238E27FC236}">
                      <a16:creationId xmlns:a16="http://schemas.microsoft.com/office/drawing/2014/main" id="{9D983A60-83D5-A874-89FB-03799D0B2FD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50" name="Freeform 1081">
                  <a:extLst>
                    <a:ext uri="{FF2B5EF4-FFF2-40B4-BE49-F238E27FC236}">
                      <a16:creationId xmlns:a16="http://schemas.microsoft.com/office/drawing/2014/main" id="{0FB84E0E-E6FA-9C26-1E78-430B096245A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
            <p:nvSpPr>
              <p:cNvPr id="8539" name="Freeform 1082">
                <a:extLst>
                  <a:ext uri="{FF2B5EF4-FFF2-40B4-BE49-F238E27FC236}">
                    <a16:creationId xmlns:a16="http://schemas.microsoft.com/office/drawing/2014/main" id="{BAD5BD69-0A92-D613-B646-3D1629FD776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40" name="Freeform 1083">
                <a:extLst>
                  <a:ext uri="{FF2B5EF4-FFF2-40B4-BE49-F238E27FC236}">
                    <a16:creationId xmlns:a16="http://schemas.microsoft.com/office/drawing/2014/main" id="{BA995209-8D19-2510-98FB-609B3883A2C8}"/>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41" name="Freeform 1084">
                <a:extLst>
                  <a:ext uri="{FF2B5EF4-FFF2-40B4-BE49-F238E27FC236}">
                    <a16:creationId xmlns:a16="http://schemas.microsoft.com/office/drawing/2014/main" id="{C0F1B402-39BC-5D7F-E8EE-67B6903E76CD}"/>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42" name="Freeform 1085">
                <a:extLst>
                  <a:ext uri="{FF2B5EF4-FFF2-40B4-BE49-F238E27FC236}">
                    <a16:creationId xmlns:a16="http://schemas.microsoft.com/office/drawing/2014/main" id="{FFD19554-09D3-FE00-CFFC-D4DEDC7F2A9E}"/>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43" name="Freeform 1086">
                <a:extLst>
                  <a:ext uri="{FF2B5EF4-FFF2-40B4-BE49-F238E27FC236}">
                    <a16:creationId xmlns:a16="http://schemas.microsoft.com/office/drawing/2014/main" id="{7ACE8CE4-9082-1252-6003-8C9D00B1B0E1}"/>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44" name="Freeform 1087">
                <a:extLst>
                  <a:ext uri="{FF2B5EF4-FFF2-40B4-BE49-F238E27FC236}">
                    <a16:creationId xmlns:a16="http://schemas.microsoft.com/office/drawing/2014/main" id="{EF67EC8E-FBDD-B417-27A9-AF39747C52C0}"/>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grpSp>
          <p:nvGrpSpPr>
            <p:cNvPr id="8476" name="Group 652">
              <a:extLst>
                <a:ext uri="{FF2B5EF4-FFF2-40B4-BE49-F238E27FC236}">
                  <a16:creationId xmlns:a16="http://schemas.microsoft.com/office/drawing/2014/main" id="{B6C952C1-5D6F-4675-2550-4D779AC5B3EE}"/>
                </a:ext>
              </a:extLst>
            </p:cNvPr>
            <p:cNvGrpSpPr>
              <a:grpSpLocks/>
            </p:cNvGrpSpPr>
            <p:nvPr/>
          </p:nvGrpSpPr>
          <p:grpSpPr bwMode="auto">
            <a:xfrm>
              <a:off x="1187669" y="1611378"/>
              <a:ext cx="511595" cy="419441"/>
              <a:chOff x="2751" y="1851"/>
              <a:chExt cx="462" cy="478"/>
            </a:xfrm>
          </p:grpSpPr>
          <p:pic>
            <p:nvPicPr>
              <p:cNvPr id="8526" name="Picture 653" descr="iphone_stylized_small">
                <a:extLst>
                  <a:ext uri="{FF2B5EF4-FFF2-40B4-BE49-F238E27FC236}">
                    <a16:creationId xmlns:a16="http://schemas.microsoft.com/office/drawing/2014/main" id="{635FF575-7156-72BB-CE7D-50DDBF286FF5}"/>
                  </a:ext>
                </a:extLst>
              </p:cNvPr>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27" name="Picture 654" descr="antenna_radiation_stylized">
                <a:extLst>
                  <a:ext uri="{FF2B5EF4-FFF2-40B4-BE49-F238E27FC236}">
                    <a16:creationId xmlns:a16="http://schemas.microsoft.com/office/drawing/2014/main" id="{98E0B477-BA4A-7B0D-F4BC-863AD667A0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77" name="Group 8476">
              <a:extLst>
                <a:ext uri="{FF2B5EF4-FFF2-40B4-BE49-F238E27FC236}">
                  <a16:creationId xmlns:a16="http://schemas.microsoft.com/office/drawing/2014/main" id="{7B271E8A-987A-BCD7-E8E1-0D6D4D7F0372}"/>
                </a:ext>
              </a:extLst>
            </p:cNvPr>
            <p:cNvGrpSpPr/>
            <p:nvPr/>
          </p:nvGrpSpPr>
          <p:grpSpPr>
            <a:xfrm>
              <a:off x="1346422" y="2111586"/>
              <a:ext cx="580012" cy="769607"/>
              <a:chOff x="7797061" y="3296104"/>
              <a:chExt cx="347997" cy="396620"/>
            </a:xfrm>
          </p:grpSpPr>
          <p:pic>
            <p:nvPicPr>
              <p:cNvPr id="8524" name="Picture 571" descr="fridge2.png">
                <a:extLst>
                  <a:ext uri="{FF2B5EF4-FFF2-40B4-BE49-F238E27FC236}">
                    <a16:creationId xmlns:a16="http://schemas.microsoft.com/office/drawing/2014/main" id="{CC084002-9AE0-4EC5-E634-F6A5383AEDE5}"/>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25" name="Picture 1115" descr="antenna_stylized">
                <a:extLst>
                  <a:ext uri="{FF2B5EF4-FFF2-40B4-BE49-F238E27FC236}">
                    <a16:creationId xmlns:a16="http://schemas.microsoft.com/office/drawing/2014/main" id="{684AD690-9A4E-9F86-2DB7-8CFD3C0EB4C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78" name="Group 950">
              <a:extLst>
                <a:ext uri="{FF2B5EF4-FFF2-40B4-BE49-F238E27FC236}">
                  <a16:creationId xmlns:a16="http://schemas.microsoft.com/office/drawing/2014/main" id="{773E3764-6041-EC1A-F697-128AB7C40E14}"/>
                </a:ext>
              </a:extLst>
            </p:cNvPr>
            <p:cNvGrpSpPr>
              <a:grpSpLocks/>
            </p:cNvGrpSpPr>
            <p:nvPr/>
          </p:nvGrpSpPr>
          <p:grpSpPr bwMode="auto">
            <a:xfrm>
              <a:off x="1018136" y="2414197"/>
              <a:ext cx="228492" cy="436354"/>
              <a:chOff x="4140" y="429"/>
              <a:chExt cx="1425" cy="2396"/>
            </a:xfrm>
          </p:grpSpPr>
          <p:sp>
            <p:nvSpPr>
              <p:cNvPr id="8492" name="Freeform 951">
                <a:extLst>
                  <a:ext uri="{FF2B5EF4-FFF2-40B4-BE49-F238E27FC236}">
                    <a16:creationId xmlns:a16="http://schemas.microsoft.com/office/drawing/2014/main" id="{EF1CA57C-119D-0ECF-B328-E08C0CD88BBA}"/>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493" name="Rectangle 952">
                <a:extLst>
                  <a:ext uri="{FF2B5EF4-FFF2-40B4-BE49-F238E27FC236}">
                    <a16:creationId xmlns:a16="http://schemas.microsoft.com/office/drawing/2014/main" id="{E9CC18C0-D9CF-AACB-9E82-F3C169802237}"/>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494" name="Freeform 953">
                <a:extLst>
                  <a:ext uri="{FF2B5EF4-FFF2-40B4-BE49-F238E27FC236}">
                    <a16:creationId xmlns:a16="http://schemas.microsoft.com/office/drawing/2014/main" id="{7658A6C9-2129-6E24-AD38-53119A3068D8}"/>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495" name="Freeform 954">
                <a:extLst>
                  <a:ext uri="{FF2B5EF4-FFF2-40B4-BE49-F238E27FC236}">
                    <a16:creationId xmlns:a16="http://schemas.microsoft.com/office/drawing/2014/main" id="{80C61A34-E551-DD5A-7B8F-3E59D9EC6E40}"/>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496" name="Rectangle 955">
                <a:extLst>
                  <a:ext uri="{FF2B5EF4-FFF2-40B4-BE49-F238E27FC236}">
                    <a16:creationId xmlns:a16="http://schemas.microsoft.com/office/drawing/2014/main" id="{0CF2A8A8-F500-A8AD-319B-FA54BE0E776B}"/>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8497" name="Group 956">
                <a:extLst>
                  <a:ext uri="{FF2B5EF4-FFF2-40B4-BE49-F238E27FC236}">
                    <a16:creationId xmlns:a16="http://schemas.microsoft.com/office/drawing/2014/main" id="{AAEF5CF4-6416-6ACA-28F0-503C0918FFA8}"/>
                  </a:ext>
                </a:extLst>
              </p:cNvPr>
              <p:cNvGrpSpPr>
                <a:grpSpLocks/>
              </p:cNvGrpSpPr>
              <p:nvPr/>
            </p:nvGrpSpPr>
            <p:grpSpPr bwMode="auto">
              <a:xfrm>
                <a:off x="4749" y="668"/>
                <a:ext cx="581" cy="145"/>
                <a:chOff x="614" y="2568"/>
                <a:chExt cx="725" cy="139"/>
              </a:xfrm>
            </p:grpSpPr>
            <p:sp>
              <p:nvSpPr>
                <p:cNvPr id="8522" name="AutoShape 957">
                  <a:extLst>
                    <a:ext uri="{FF2B5EF4-FFF2-40B4-BE49-F238E27FC236}">
                      <a16:creationId xmlns:a16="http://schemas.microsoft.com/office/drawing/2014/main" id="{3D53B360-5DA6-8F66-8142-53254F3B5EF7}"/>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23" name="AutoShape 958">
                  <a:extLst>
                    <a:ext uri="{FF2B5EF4-FFF2-40B4-BE49-F238E27FC236}">
                      <a16:creationId xmlns:a16="http://schemas.microsoft.com/office/drawing/2014/main" id="{DF645EBC-B8D0-1461-2540-F6DE45312344}"/>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8498" name="Rectangle 959">
                <a:extLst>
                  <a:ext uri="{FF2B5EF4-FFF2-40B4-BE49-F238E27FC236}">
                    <a16:creationId xmlns:a16="http://schemas.microsoft.com/office/drawing/2014/main" id="{E128AB31-E287-5AC6-D447-ECF9684C97DE}"/>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8499" name="Group 960">
                <a:extLst>
                  <a:ext uri="{FF2B5EF4-FFF2-40B4-BE49-F238E27FC236}">
                    <a16:creationId xmlns:a16="http://schemas.microsoft.com/office/drawing/2014/main" id="{C4AD595F-5607-D81B-5A99-AF10FD78D242}"/>
                  </a:ext>
                </a:extLst>
              </p:cNvPr>
              <p:cNvGrpSpPr>
                <a:grpSpLocks/>
              </p:cNvGrpSpPr>
              <p:nvPr/>
            </p:nvGrpSpPr>
            <p:grpSpPr bwMode="auto">
              <a:xfrm>
                <a:off x="4747" y="994"/>
                <a:ext cx="581" cy="134"/>
                <a:chOff x="614" y="2568"/>
                <a:chExt cx="725" cy="139"/>
              </a:xfrm>
            </p:grpSpPr>
            <p:sp>
              <p:nvSpPr>
                <p:cNvPr id="8520" name="AutoShape 961">
                  <a:extLst>
                    <a:ext uri="{FF2B5EF4-FFF2-40B4-BE49-F238E27FC236}">
                      <a16:creationId xmlns:a16="http://schemas.microsoft.com/office/drawing/2014/main" id="{3DC0DAA3-2FCB-23D7-9DC6-061AF2DF2B9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21" name="AutoShape 962">
                  <a:extLst>
                    <a:ext uri="{FF2B5EF4-FFF2-40B4-BE49-F238E27FC236}">
                      <a16:creationId xmlns:a16="http://schemas.microsoft.com/office/drawing/2014/main" id="{24AD9B7D-3938-F65C-3904-64715C644446}"/>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8500" name="Rectangle 963">
                <a:extLst>
                  <a:ext uri="{FF2B5EF4-FFF2-40B4-BE49-F238E27FC236}">
                    <a16:creationId xmlns:a16="http://schemas.microsoft.com/office/drawing/2014/main" id="{AD22010C-F264-0B1F-9E93-82705283F0C9}"/>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01" name="Rectangle 964">
                <a:extLst>
                  <a:ext uri="{FF2B5EF4-FFF2-40B4-BE49-F238E27FC236}">
                    <a16:creationId xmlns:a16="http://schemas.microsoft.com/office/drawing/2014/main" id="{75E48034-D3EE-B852-852F-C94A0FC04A5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nvGrpSpPr>
              <p:cNvPr id="8502" name="Group 965">
                <a:extLst>
                  <a:ext uri="{FF2B5EF4-FFF2-40B4-BE49-F238E27FC236}">
                    <a16:creationId xmlns:a16="http://schemas.microsoft.com/office/drawing/2014/main" id="{79BB2F76-EF96-AE82-A382-D1D89BBA2D1E}"/>
                  </a:ext>
                </a:extLst>
              </p:cNvPr>
              <p:cNvGrpSpPr>
                <a:grpSpLocks/>
              </p:cNvGrpSpPr>
              <p:nvPr/>
            </p:nvGrpSpPr>
            <p:grpSpPr bwMode="auto">
              <a:xfrm>
                <a:off x="4735" y="1627"/>
                <a:ext cx="582" cy="151"/>
                <a:chOff x="614" y="2568"/>
                <a:chExt cx="725" cy="139"/>
              </a:xfrm>
            </p:grpSpPr>
            <p:sp>
              <p:nvSpPr>
                <p:cNvPr id="8518" name="AutoShape 966">
                  <a:extLst>
                    <a:ext uri="{FF2B5EF4-FFF2-40B4-BE49-F238E27FC236}">
                      <a16:creationId xmlns:a16="http://schemas.microsoft.com/office/drawing/2014/main" id="{184E2248-4A2E-4C74-72FB-0B0BF866335D}"/>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19" name="AutoShape 967">
                  <a:extLst>
                    <a:ext uri="{FF2B5EF4-FFF2-40B4-BE49-F238E27FC236}">
                      <a16:creationId xmlns:a16="http://schemas.microsoft.com/office/drawing/2014/main" id="{098CBDE6-B9F8-FF76-C20B-BA248CF078F9}"/>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8503" name="Freeform 968">
                <a:extLst>
                  <a:ext uri="{FF2B5EF4-FFF2-40B4-BE49-F238E27FC236}">
                    <a16:creationId xmlns:a16="http://schemas.microsoft.com/office/drawing/2014/main" id="{97DC103F-09A0-D6C4-D844-FBF38187629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8504" name="Group 969">
                <a:extLst>
                  <a:ext uri="{FF2B5EF4-FFF2-40B4-BE49-F238E27FC236}">
                    <a16:creationId xmlns:a16="http://schemas.microsoft.com/office/drawing/2014/main" id="{3D24A46B-135F-DCDB-17E8-F10B0BAA092C}"/>
                  </a:ext>
                </a:extLst>
              </p:cNvPr>
              <p:cNvGrpSpPr>
                <a:grpSpLocks/>
              </p:cNvGrpSpPr>
              <p:nvPr/>
            </p:nvGrpSpPr>
            <p:grpSpPr bwMode="auto">
              <a:xfrm>
                <a:off x="4739" y="1327"/>
                <a:ext cx="582" cy="139"/>
                <a:chOff x="614" y="2568"/>
                <a:chExt cx="725" cy="139"/>
              </a:xfrm>
            </p:grpSpPr>
            <p:sp>
              <p:nvSpPr>
                <p:cNvPr id="8516" name="AutoShape 970">
                  <a:extLst>
                    <a:ext uri="{FF2B5EF4-FFF2-40B4-BE49-F238E27FC236}">
                      <a16:creationId xmlns:a16="http://schemas.microsoft.com/office/drawing/2014/main" id="{B235763A-2F82-187B-8A46-0712FCD9ADF6}"/>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17" name="AutoShape 971">
                  <a:extLst>
                    <a:ext uri="{FF2B5EF4-FFF2-40B4-BE49-F238E27FC236}">
                      <a16:creationId xmlns:a16="http://schemas.microsoft.com/office/drawing/2014/main" id="{83DFD555-E5B7-A562-8F84-9EB4BC2E747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sp>
            <p:nvSpPr>
              <p:cNvPr id="8505" name="Rectangle 972">
                <a:extLst>
                  <a:ext uri="{FF2B5EF4-FFF2-40B4-BE49-F238E27FC236}">
                    <a16:creationId xmlns:a16="http://schemas.microsoft.com/office/drawing/2014/main" id="{62C15672-D957-875D-3680-FBF11098BEE4}"/>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06" name="Freeform 973">
                <a:extLst>
                  <a:ext uri="{FF2B5EF4-FFF2-40B4-BE49-F238E27FC236}">
                    <a16:creationId xmlns:a16="http://schemas.microsoft.com/office/drawing/2014/main" id="{E37C4AE4-3A4F-5420-7425-1BD6B3E4316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07" name="Freeform 974">
                <a:extLst>
                  <a:ext uri="{FF2B5EF4-FFF2-40B4-BE49-F238E27FC236}">
                    <a16:creationId xmlns:a16="http://schemas.microsoft.com/office/drawing/2014/main" id="{7334D6DB-C8C9-7CAC-845E-010742FD06F5}"/>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08" name="Oval 975">
                <a:extLst>
                  <a:ext uri="{FF2B5EF4-FFF2-40B4-BE49-F238E27FC236}">
                    <a16:creationId xmlns:a16="http://schemas.microsoft.com/office/drawing/2014/main" id="{10122A6A-6385-DC94-EC78-A321471533CF}"/>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09" name="Freeform 976">
                <a:extLst>
                  <a:ext uri="{FF2B5EF4-FFF2-40B4-BE49-F238E27FC236}">
                    <a16:creationId xmlns:a16="http://schemas.microsoft.com/office/drawing/2014/main" id="{717E4602-C284-1D4F-AD1E-AC390A4EAB56}"/>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8510" name="AutoShape 977">
                <a:extLst>
                  <a:ext uri="{FF2B5EF4-FFF2-40B4-BE49-F238E27FC236}">
                    <a16:creationId xmlns:a16="http://schemas.microsoft.com/office/drawing/2014/main" id="{936463A7-62DC-AEC3-B9C8-0708FA557CAF}"/>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11" name="AutoShape 978">
                <a:extLst>
                  <a:ext uri="{FF2B5EF4-FFF2-40B4-BE49-F238E27FC236}">
                    <a16:creationId xmlns:a16="http://schemas.microsoft.com/office/drawing/2014/main" id="{F3FE6289-6924-E8B6-0973-CB7FAF711D1A}"/>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12" name="Oval 979">
                <a:extLst>
                  <a:ext uri="{FF2B5EF4-FFF2-40B4-BE49-F238E27FC236}">
                    <a16:creationId xmlns:a16="http://schemas.microsoft.com/office/drawing/2014/main" id="{B9E681A5-53FE-81C9-FD40-BB2187C2C300}"/>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13" name="Oval 980">
                <a:extLst>
                  <a:ext uri="{FF2B5EF4-FFF2-40B4-BE49-F238E27FC236}">
                    <a16:creationId xmlns:a16="http://schemas.microsoft.com/office/drawing/2014/main" id="{E039BFE4-962D-ED8C-5403-FDDACAF5DBC7}"/>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gn="ctr" eaLnBrk="1" hangingPunct="1">
                  <a:lnSpc>
                    <a:spcPct val="100000"/>
                  </a:lnSpc>
                  <a:spcBef>
                    <a:spcPct val="0"/>
                  </a:spcBef>
                  <a:buClrTx/>
                  <a:buSzTx/>
                  <a:buFontTx/>
                  <a:buNone/>
                </a:pPr>
                <a:endParaRPr lang="en-US" altLang="en-US" sz="1800" dirty="0">
                  <a:solidFill>
                    <a:srgbClr val="FF0000"/>
                  </a:solidFill>
                  <a:latin typeface="Arial" panose="020B0604020202020204" pitchFamily="34" charset="0"/>
                </a:endParaRPr>
              </a:p>
            </p:txBody>
          </p:sp>
          <p:sp>
            <p:nvSpPr>
              <p:cNvPr id="8514" name="Oval 981">
                <a:extLst>
                  <a:ext uri="{FF2B5EF4-FFF2-40B4-BE49-F238E27FC236}">
                    <a16:creationId xmlns:a16="http://schemas.microsoft.com/office/drawing/2014/main" id="{6003855F-A9AF-2134-6217-3E868F3D602F}"/>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sp>
            <p:nvSpPr>
              <p:cNvPr id="8515" name="Rectangle 982">
                <a:extLst>
                  <a:ext uri="{FF2B5EF4-FFF2-40B4-BE49-F238E27FC236}">
                    <a16:creationId xmlns:a16="http://schemas.microsoft.com/office/drawing/2014/main" id="{D2850B99-2CC1-1E79-7C1B-7434E428ED18}"/>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a:lnSpc>
                    <a:spcPct val="100000"/>
                  </a:lnSpc>
                  <a:spcBef>
                    <a:spcPct val="0"/>
                  </a:spcBef>
                  <a:buClrTx/>
                  <a:buSzTx/>
                  <a:buFontTx/>
                  <a:buNone/>
                </a:pPr>
                <a:endParaRPr lang="en-US" altLang="en-US" sz="2400" dirty="0">
                  <a:latin typeface="Arial" panose="020B0604020202020204" pitchFamily="34" charset="0"/>
                </a:endParaRPr>
              </a:p>
            </p:txBody>
          </p:sp>
        </p:grpSp>
        <p:grpSp>
          <p:nvGrpSpPr>
            <p:cNvPr id="8479" name="Group 8478">
              <a:extLst>
                <a:ext uri="{FF2B5EF4-FFF2-40B4-BE49-F238E27FC236}">
                  <a16:creationId xmlns:a16="http://schemas.microsoft.com/office/drawing/2014/main" id="{C48554A2-DDDE-C15C-394E-06E511C62FD5}"/>
                </a:ext>
              </a:extLst>
            </p:cNvPr>
            <p:cNvGrpSpPr/>
            <p:nvPr/>
          </p:nvGrpSpPr>
          <p:grpSpPr>
            <a:xfrm>
              <a:off x="2053502" y="2245186"/>
              <a:ext cx="672582" cy="617342"/>
              <a:chOff x="5275406" y="2711455"/>
              <a:chExt cx="452949" cy="405518"/>
            </a:xfrm>
          </p:grpSpPr>
          <p:pic>
            <p:nvPicPr>
              <p:cNvPr id="8489" name="Picture 8488" descr="server_rack.png">
                <a:extLst>
                  <a:ext uri="{FF2B5EF4-FFF2-40B4-BE49-F238E27FC236}">
                    <a16:creationId xmlns:a16="http://schemas.microsoft.com/office/drawing/2014/main" id="{220B0705-CC37-866F-96EF-967484C6D76E}"/>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8490" name="Picture 8489" descr="server_rack.png">
                <a:extLst>
                  <a:ext uri="{FF2B5EF4-FFF2-40B4-BE49-F238E27FC236}">
                    <a16:creationId xmlns:a16="http://schemas.microsoft.com/office/drawing/2014/main" id="{5E9EECDB-F7ED-AC1C-CA7A-1A698B9ADC7C}"/>
                  </a:ext>
                </a:extLst>
              </p:cNvPr>
              <p:cNvPicPr>
                <a:picLocks noChangeAspect="1"/>
              </p:cNvPicPr>
              <p:nvPr/>
            </p:nvPicPr>
            <p:blipFill>
              <a:blip r:embed="rId33" cstate="print">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8491" name="Picture 8490" descr="server_rack.png">
                <a:extLst>
                  <a:ext uri="{FF2B5EF4-FFF2-40B4-BE49-F238E27FC236}">
                    <a16:creationId xmlns:a16="http://schemas.microsoft.com/office/drawing/2014/main" id="{41A1814D-A3BB-8E01-819A-D49F1AD39C66}"/>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nvGrpSpPr>
            <p:cNvPr id="8480" name="Group 590">
              <a:extLst>
                <a:ext uri="{FF2B5EF4-FFF2-40B4-BE49-F238E27FC236}">
                  <a16:creationId xmlns:a16="http://schemas.microsoft.com/office/drawing/2014/main" id="{D98B9258-BE82-C4C0-F86D-B5BD130AEC13}"/>
                </a:ext>
              </a:extLst>
            </p:cNvPr>
            <p:cNvGrpSpPr>
              <a:grpSpLocks/>
            </p:cNvGrpSpPr>
            <p:nvPr/>
          </p:nvGrpSpPr>
          <p:grpSpPr bwMode="auto">
            <a:xfrm flipH="1">
              <a:off x="618085" y="1595547"/>
              <a:ext cx="517401" cy="503916"/>
              <a:chOff x="2839" y="3501"/>
              <a:chExt cx="755" cy="803"/>
            </a:xfrm>
          </p:grpSpPr>
          <p:pic>
            <p:nvPicPr>
              <p:cNvPr id="8487" name="Picture 591" descr="desktop_computer_stylized_medium">
                <a:extLst>
                  <a:ext uri="{FF2B5EF4-FFF2-40B4-BE49-F238E27FC236}">
                    <a16:creationId xmlns:a16="http://schemas.microsoft.com/office/drawing/2014/main" id="{50AF27DA-45E6-36B0-96B8-24B29302CFF2}"/>
                  </a:ext>
                </a:extLst>
              </p:cNvPr>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88" name="Freeform 592">
                <a:extLst>
                  <a:ext uri="{FF2B5EF4-FFF2-40B4-BE49-F238E27FC236}">
                    <a16:creationId xmlns:a16="http://schemas.microsoft.com/office/drawing/2014/main" id="{846DE343-C148-D779-417D-C65ED84BCF1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endParaRPr lang="en-US" dirty="0"/>
              </a:p>
            </p:txBody>
          </p:sp>
        </p:grpSp>
        <p:grpSp>
          <p:nvGrpSpPr>
            <p:cNvPr id="8481" name="Group 8480">
              <a:extLst>
                <a:ext uri="{FF2B5EF4-FFF2-40B4-BE49-F238E27FC236}">
                  <a16:creationId xmlns:a16="http://schemas.microsoft.com/office/drawing/2014/main" id="{0AED5A90-624E-2432-95B8-72B60861FCFD}"/>
                </a:ext>
              </a:extLst>
            </p:cNvPr>
            <p:cNvGrpSpPr/>
            <p:nvPr/>
          </p:nvGrpSpPr>
          <p:grpSpPr>
            <a:xfrm>
              <a:off x="1609415" y="1428021"/>
              <a:ext cx="748578" cy="712374"/>
              <a:chOff x="8631407" y="2290407"/>
              <a:chExt cx="530702" cy="478009"/>
            </a:xfrm>
          </p:grpSpPr>
          <p:pic>
            <p:nvPicPr>
              <p:cNvPr id="8485" name="Picture 568" descr="light2.png">
                <a:extLst>
                  <a:ext uri="{FF2B5EF4-FFF2-40B4-BE49-F238E27FC236}">
                    <a16:creationId xmlns:a16="http://schemas.microsoft.com/office/drawing/2014/main" id="{6B73F4D1-8FFF-3C37-CE2C-374A3653E3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86" name="Picture 1017" descr="antenna_stylized">
                <a:extLst>
                  <a:ext uri="{FF2B5EF4-FFF2-40B4-BE49-F238E27FC236}">
                    <a16:creationId xmlns:a16="http://schemas.microsoft.com/office/drawing/2014/main" id="{B04804DA-B57B-7010-BD38-F027EE0391D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482" name="Group 8481">
              <a:extLst>
                <a:ext uri="{FF2B5EF4-FFF2-40B4-BE49-F238E27FC236}">
                  <a16:creationId xmlns:a16="http://schemas.microsoft.com/office/drawing/2014/main" id="{1AC30412-98FD-B8F7-5239-8A0D154D7EE4}"/>
                </a:ext>
              </a:extLst>
            </p:cNvPr>
            <p:cNvGrpSpPr/>
            <p:nvPr/>
          </p:nvGrpSpPr>
          <p:grpSpPr>
            <a:xfrm>
              <a:off x="177500" y="2082690"/>
              <a:ext cx="849312" cy="226109"/>
              <a:chOff x="8493165" y="2029804"/>
              <a:chExt cx="849312" cy="226109"/>
            </a:xfrm>
          </p:grpSpPr>
          <p:pic>
            <p:nvPicPr>
              <p:cNvPr id="8483" name="Picture 8482" descr="car_icon_small">
                <a:extLst>
                  <a:ext uri="{FF2B5EF4-FFF2-40B4-BE49-F238E27FC236}">
                    <a16:creationId xmlns:a16="http://schemas.microsoft.com/office/drawing/2014/main" id="{E58B2A43-F357-4F28-512C-EDDED8D58F4B}"/>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84" name="Picture 1017" descr="antenna_stylized">
                <a:extLst>
                  <a:ext uri="{FF2B5EF4-FFF2-40B4-BE49-F238E27FC236}">
                    <a16:creationId xmlns:a16="http://schemas.microsoft.com/office/drawing/2014/main" id="{16E347C4-8618-D318-36CC-372F3DD06C0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551" name="Group 8550">
            <a:extLst>
              <a:ext uri="{FF2B5EF4-FFF2-40B4-BE49-F238E27FC236}">
                <a16:creationId xmlns:a16="http://schemas.microsoft.com/office/drawing/2014/main" id="{019D0C91-2BD8-E708-5B48-F2F5BD1E4441}"/>
              </a:ext>
            </a:extLst>
          </p:cNvPr>
          <p:cNvGrpSpPr/>
          <p:nvPr/>
        </p:nvGrpSpPr>
        <p:grpSpPr>
          <a:xfrm>
            <a:off x="1213777" y="4035256"/>
            <a:ext cx="576221" cy="330754"/>
            <a:chOff x="7493876" y="2774731"/>
            <a:chExt cx="1481958" cy="894622"/>
          </a:xfrm>
        </p:grpSpPr>
        <p:sp>
          <p:nvSpPr>
            <p:cNvPr id="8552" name="Freeform 745">
              <a:extLst>
                <a:ext uri="{FF2B5EF4-FFF2-40B4-BE49-F238E27FC236}">
                  <a16:creationId xmlns:a16="http://schemas.microsoft.com/office/drawing/2014/main" id="{DAEEB473-1A96-93BA-B0DE-649AB1E2B94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553" name="Oval 8552">
              <a:extLst>
                <a:ext uri="{FF2B5EF4-FFF2-40B4-BE49-F238E27FC236}">
                  <a16:creationId xmlns:a16="http://schemas.microsoft.com/office/drawing/2014/main" id="{517AD9A7-4228-22DD-DA45-AD37F5ABD96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8554" name="Group 8553">
              <a:extLst>
                <a:ext uri="{FF2B5EF4-FFF2-40B4-BE49-F238E27FC236}">
                  <a16:creationId xmlns:a16="http://schemas.microsoft.com/office/drawing/2014/main" id="{463D30A4-5B23-6857-AA80-14D1F2491A44}"/>
                </a:ext>
              </a:extLst>
            </p:cNvPr>
            <p:cNvGrpSpPr/>
            <p:nvPr/>
          </p:nvGrpSpPr>
          <p:grpSpPr>
            <a:xfrm>
              <a:off x="7713663" y="2848339"/>
              <a:ext cx="1042107" cy="425543"/>
              <a:chOff x="7786941" y="2884917"/>
              <a:chExt cx="897649" cy="353919"/>
            </a:xfrm>
          </p:grpSpPr>
          <p:sp>
            <p:nvSpPr>
              <p:cNvPr id="8555" name="Freeform 748">
                <a:extLst>
                  <a:ext uri="{FF2B5EF4-FFF2-40B4-BE49-F238E27FC236}">
                    <a16:creationId xmlns:a16="http://schemas.microsoft.com/office/drawing/2014/main" id="{8DFAB75A-3602-5F47-849B-7909B559D35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56" name="Freeform 749">
                <a:extLst>
                  <a:ext uri="{FF2B5EF4-FFF2-40B4-BE49-F238E27FC236}">
                    <a16:creationId xmlns:a16="http://schemas.microsoft.com/office/drawing/2014/main" id="{DD35B532-B115-4115-29F3-11604F0B5F6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57" name="Freeform 750">
                <a:extLst>
                  <a:ext uri="{FF2B5EF4-FFF2-40B4-BE49-F238E27FC236}">
                    <a16:creationId xmlns:a16="http://schemas.microsoft.com/office/drawing/2014/main" id="{7BABEAE5-4021-C646-2AC1-7D355A53289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58" name="Freeform 751">
                <a:extLst>
                  <a:ext uri="{FF2B5EF4-FFF2-40B4-BE49-F238E27FC236}">
                    <a16:creationId xmlns:a16="http://schemas.microsoft.com/office/drawing/2014/main" id="{716F92AA-60DD-4DB5-8A4D-5F211395CC3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559" name="Group 8558">
            <a:extLst>
              <a:ext uri="{FF2B5EF4-FFF2-40B4-BE49-F238E27FC236}">
                <a16:creationId xmlns:a16="http://schemas.microsoft.com/office/drawing/2014/main" id="{B3EF7973-B697-D9C6-ECFE-52BC243921FC}"/>
              </a:ext>
            </a:extLst>
          </p:cNvPr>
          <p:cNvGrpSpPr/>
          <p:nvPr/>
        </p:nvGrpSpPr>
        <p:grpSpPr>
          <a:xfrm>
            <a:off x="2115403" y="4011922"/>
            <a:ext cx="468689" cy="390629"/>
            <a:chOff x="3668110" y="2448910"/>
            <a:chExt cx="3794234" cy="2165130"/>
          </a:xfrm>
        </p:grpSpPr>
        <p:sp>
          <p:nvSpPr>
            <p:cNvPr id="8560" name="Rectangle 8559">
              <a:extLst>
                <a:ext uri="{FF2B5EF4-FFF2-40B4-BE49-F238E27FC236}">
                  <a16:creationId xmlns:a16="http://schemas.microsoft.com/office/drawing/2014/main" id="{33EF5FF4-7846-3599-0931-E583EC6C2F2E}"/>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61" name="Freeform 754">
              <a:extLst>
                <a:ext uri="{FF2B5EF4-FFF2-40B4-BE49-F238E27FC236}">
                  <a16:creationId xmlns:a16="http://schemas.microsoft.com/office/drawing/2014/main" id="{78846B8C-3E60-EB4B-BD86-4D718B376908}"/>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562" name="Group 8561">
              <a:extLst>
                <a:ext uri="{FF2B5EF4-FFF2-40B4-BE49-F238E27FC236}">
                  <a16:creationId xmlns:a16="http://schemas.microsoft.com/office/drawing/2014/main" id="{A860AEC2-6F07-EACB-16CA-6543B000017F}"/>
                </a:ext>
              </a:extLst>
            </p:cNvPr>
            <p:cNvGrpSpPr/>
            <p:nvPr/>
          </p:nvGrpSpPr>
          <p:grpSpPr>
            <a:xfrm>
              <a:off x="3941378" y="2603243"/>
              <a:ext cx="3202061" cy="1066110"/>
              <a:chOff x="7939341" y="3037317"/>
              <a:chExt cx="897649" cy="353919"/>
            </a:xfrm>
          </p:grpSpPr>
          <p:sp>
            <p:nvSpPr>
              <p:cNvPr id="8563" name="Freeform 756">
                <a:extLst>
                  <a:ext uri="{FF2B5EF4-FFF2-40B4-BE49-F238E27FC236}">
                    <a16:creationId xmlns:a16="http://schemas.microsoft.com/office/drawing/2014/main" id="{0B463FCA-DF79-E7EA-9993-618551BE6DC9}"/>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64" name="Freeform 757">
                <a:extLst>
                  <a:ext uri="{FF2B5EF4-FFF2-40B4-BE49-F238E27FC236}">
                    <a16:creationId xmlns:a16="http://schemas.microsoft.com/office/drawing/2014/main" id="{83C8919F-A096-47BD-D5A2-8201990F0754}"/>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65" name="Freeform 758">
                <a:extLst>
                  <a:ext uri="{FF2B5EF4-FFF2-40B4-BE49-F238E27FC236}">
                    <a16:creationId xmlns:a16="http://schemas.microsoft.com/office/drawing/2014/main" id="{18B78916-6FE8-CCCE-06D6-3E70DC13F98E}"/>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66" name="Freeform 759">
                <a:extLst>
                  <a:ext uri="{FF2B5EF4-FFF2-40B4-BE49-F238E27FC236}">
                    <a16:creationId xmlns:a16="http://schemas.microsoft.com/office/drawing/2014/main" id="{8D88DB81-888F-A419-2DE4-FF2BF0A84B5B}"/>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pic>
        <p:nvPicPr>
          <p:cNvPr id="8567" name="Picture 780" descr="access_point_stylized_small">
            <a:extLst>
              <a:ext uri="{FF2B5EF4-FFF2-40B4-BE49-F238E27FC236}">
                <a16:creationId xmlns:a16="http://schemas.microsoft.com/office/drawing/2014/main" id="{FA003DCF-1C12-5912-55B3-1E1F2534493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873876" y="3893812"/>
            <a:ext cx="613913" cy="511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68" name="TextBox 8567">
            <a:extLst>
              <a:ext uri="{FF2B5EF4-FFF2-40B4-BE49-F238E27FC236}">
                <a16:creationId xmlns:a16="http://schemas.microsoft.com/office/drawing/2014/main" id="{ADD18305-4FF5-FBB1-5486-40FCB61BF02E}"/>
              </a:ext>
            </a:extLst>
          </p:cNvPr>
          <p:cNvSpPr txBox="1"/>
          <p:nvPr/>
        </p:nvSpPr>
        <p:spPr>
          <a:xfrm>
            <a:off x="4852662" y="6019800"/>
            <a:ext cx="3995753" cy="430887"/>
          </a:xfrm>
          <a:prstGeom prst="rect">
            <a:avLst/>
          </a:prstGeom>
          <a:noFill/>
        </p:spPr>
        <p:txBody>
          <a:bodyPr wrap="square" rtlCol="0">
            <a:spAutoFit/>
          </a:bodyPr>
          <a:lstStyle/>
          <a:p>
            <a:r>
              <a:rPr lang="en-GB" sz="1100" i="1"/>
              <a:t>Nguồn: “Computer Networking: A Top Down Approach”, J.Kurose</a:t>
            </a:r>
          </a:p>
          <a:p>
            <a:endParaRPr lang="en-GB" sz="1100" i="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gplay22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89831"/>
            <a:ext cx="7924800" cy="493979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BGP hijacking – Tấn công Youtube</a:t>
            </a:r>
          </a:p>
        </p:txBody>
      </p:sp>
      <p:sp>
        <p:nvSpPr>
          <p:cNvPr id="3" name="Content Placeholder 2"/>
          <p:cNvSpPr>
            <a:spLocks noGrp="1"/>
          </p:cNvSpPr>
          <p:nvPr>
            <p:ph idx="1"/>
          </p:nvPr>
        </p:nvSpPr>
        <p:spPr>
          <a:xfrm>
            <a:off x="457200" y="984738"/>
            <a:ext cx="8229600" cy="1334391"/>
          </a:xfrm>
        </p:spPr>
        <p:txBody>
          <a:bodyPr>
            <a:normAutofit/>
          </a:bodyPr>
          <a:lstStyle/>
          <a:p>
            <a:pPr>
              <a:lnSpc>
                <a:spcPct val="100000"/>
              </a:lnSpc>
            </a:pPr>
            <a:r>
              <a:rPr lang="en-US" sz="2000"/>
              <a:t>AS36561(Youtube) loan báo về đường đi tới địa chỉ 208.65.152.0/22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451904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4" name="Picture 4" descr="bgplayduring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305" y="1639102"/>
            <a:ext cx="7805495" cy="485241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BGP hijacking – Tấn công Youtube</a:t>
            </a:r>
          </a:p>
        </p:txBody>
      </p:sp>
      <p:sp>
        <p:nvSpPr>
          <p:cNvPr id="3" name="Content Placeholder 2"/>
          <p:cNvSpPr>
            <a:spLocks noGrp="1"/>
          </p:cNvSpPr>
          <p:nvPr>
            <p:ph idx="1"/>
          </p:nvPr>
        </p:nvSpPr>
        <p:spPr>
          <a:xfrm>
            <a:off x="457200" y="954593"/>
            <a:ext cx="8229600" cy="1086241"/>
          </a:xfrm>
        </p:spPr>
        <p:txBody>
          <a:bodyPr>
            <a:normAutofit/>
          </a:bodyPr>
          <a:lstStyle/>
          <a:p>
            <a:pPr>
              <a:lnSpc>
                <a:spcPct val="100000"/>
              </a:lnSpc>
            </a:pPr>
            <a:r>
              <a:rPr lang="en-US" sz="2000"/>
              <a:t>AS17557 (Pakistan Telecom) loan báo đường đi tới địa chỉ 208.65.153.0/24 trong 2 phút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254289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Tấn công can thiệp vào kết nối TCP</a:t>
            </a:r>
          </a:p>
        </p:txBody>
      </p:sp>
      <p:sp>
        <p:nvSpPr>
          <p:cNvPr id="3" name="Content Placeholder 2"/>
          <p:cNvSpPr>
            <a:spLocks noGrp="1"/>
          </p:cNvSpPr>
          <p:nvPr>
            <p:ph idx="1"/>
          </p:nvPr>
        </p:nvSpPr>
        <p:spPr>
          <a:xfrm>
            <a:off x="457200" y="954593"/>
            <a:ext cx="8229600" cy="5141407"/>
          </a:xfrm>
        </p:spPr>
        <p:txBody>
          <a:bodyPr>
            <a:normAutofit lnSpcReduction="10000"/>
          </a:bodyPr>
          <a:lstStyle/>
          <a:p>
            <a:r>
              <a:rPr lang="en-GB"/>
              <a:t>Quá trình trao đổi dữ liệu kết thúc bình thường: giao thức TCP cho phép 2 bên đóng liên kết một cách độc lập (gửi gói tin FIN)</a:t>
            </a:r>
          </a:p>
          <a:p>
            <a:pPr lvl="1"/>
            <a:r>
              <a:rPr lang="en-GB"/>
              <a:t>Tin cậy: chờ nhận ACK</a:t>
            </a:r>
          </a:p>
          <a:p>
            <a:pPr lvl="1"/>
            <a:r>
              <a:rPr lang="en-GB"/>
              <a:t>Liên kết chỉ thực sự hủy khi 2 bên đã đóng</a:t>
            </a:r>
          </a:p>
          <a:p>
            <a:r>
              <a:rPr lang="en-GB"/>
              <a:t>Ngược lại, nếu quá trình trao đổi dữ liệu không thể kết thúc bình thường (tiến trình ứng dụng kết thúc đột ngột, các gói tin lỗi), gói tin RST (reset) được gửi đi:</a:t>
            </a:r>
          </a:p>
          <a:p>
            <a:pPr lvl="1"/>
            <a:r>
              <a:rPr lang="en-GB"/>
              <a:t>Việc đóng liên kết xuất phát từ một bên</a:t>
            </a:r>
          </a:p>
          <a:p>
            <a:pPr lvl="1"/>
            <a:r>
              <a:rPr lang="en-GB"/>
              <a:t>Không cần chờ ACK</a:t>
            </a:r>
          </a:p>
          <a:p>
            <a:pPr lvl="1"/>
            <a:r>
              <a:rPr lang="en-GB"/>
              <a:t>Liên kết được hủy nếu Sequence Number là phù hợp</a:t>
            </a:r>
          </a:p>
          <a:p>
            <a:pPr marL="274320" lvl="1" indent="0">
              <a:buNone/>
            </a:pPr>
            <a:r>
              <a:rPr lang="en-GB">
                <a:sym typeface="Wingdings" panose="05000000000000000000" pitchFamily="2" charset="2"/>
              </a:rPr>
              <a:t> kẻ tấn công có thể ngắt kết nối đột ngột của người dùng nếu biết được thông tin về số hiệu cổng, Sequence Number</a:t>
            </a:r>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121732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RST Injection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object 3"/>
          <p:cNvSpPr/>
          <p:nvPr/>
        </p:nvSpPr>
        <p:spPr>
          <a:xfrm>
            <a:off x="1945133" y="1566939"/>
            <a:ext cx="45720" cy="4883150"/>
          </a:xfrm>
          <a:custGeom>
            <a:avLst/>
            <a:gdLst/>
            <a:ahLst/>
            <a:cxnLst/>
            <a:rect l="l" t="t" r="r" b="b"/>
            <a:pathLst>
              <a:path w="45719" h="4883150">
                <a:moveTo>
                  <a:pt x="0" y="0"/>
                </a:moveTo>
                <a:lnTo>
                  <a:pt x="45719" y="4882896"/>
                </a:lnTo>
              </a:path>
            </a:pathLst>
          </a:custGeom>
          <a:ln w="24383">
            <a:solidFill>
              <a:srgbClr val="000000"/>
            </a:solidFill>
          </a:ln>
        </p:spPr>
        <p:txBody>
          <a:bodyPr wrap="square" lIns="0" tIns="0" rIns="0" bIns="0" rtlCol="0">
            <a:spAutoFit/>
          </a:bodyPr>
          <a:lstStyle/>
          <a:p>
            <a:endParaRPr/>
          </a:p>
        </p:txBody>
      </p:sp>
      <p:sp>
        <p:nvSpPr>
          <p:cNvPr id="6" name="object 4"/>
          <p:cNvSpPr txBox="1"/>
          <p:nvPr/>
        </p:nvSpPr>
        <p:spPr>
          <a:xfrm>
            <a:off x="621792" y="993916"/>
            <a:ext cx="3088005" cy="562610"/>
          </a:xfrm>
          <a:prstGeom prst="rect">
            <a:avLst/>
          </a:prstGeom>
        </p:spPr>
        <p:txBody>
          <a:bodyPr vert="horz" wrap="square" lIns="0" tIns="0" rIns="0" bIns="0" rtlCol="0">
            <a:spAutoFit/>
          </a:bodyPr>
          <a:lstStyle/>
          <a:p>
            <a:pPr marL="3810" algn="ctr">
              <a:lnSpc>
                <a:spcPct val="100000"/>
              </a:lnSpc>
            </a:pPr>
            <a:r>
              <a:rPr sz="1800" b="1" dirty="0">
                <a:solidFill>
                  <a:srgbClr val="0000FF"/>
                </a:solidFill>
                <a:latin typeface="Arial"/>
                <a:cs typeface="Arial"/>
              </a:rPr>
              <a:t>C</a:t>
            </a:r>
            <a:r>
              <a:rPr sz="1800" b="1" spc="-5" dirty="0">
                <a:solidFill>
                  <a:srgbClr val="0000FF"/>
                </a:solidFill>
                <a:latin typeface="Arial"/>
                <a:cs typeface="Arial"/>
              </a:rPr>
              <a:t>lie</a:t>
            </a:r>
            <a:r>
              <a:rPr sz="1800" b="1" spc="-15" dirty="0">
                <a:solidFill>
                  <a:srgbClr val="0000FF"/>
                </a:solidFill>
                <a:latin typeface="Arial"/>
                <a:cs typeface="Arial"/>
              </a:rPr>
              <a:t>nt</a:t>
            </a:r>
            <a:r>
              <a:rPr sz="1800" b="1" spc="-5" dirty="0">
                <a:solidFill>
                  <a:srgbClr val="0000FF"/>
                </a:solidFill>
                <a:latin typeface="Arial"/>
                <a:cs typeface="Arial"/>
              </a:rPr>
              <a:t> </a:t>
            </a:r>
            <a:r>
              <a:rPr sz="1800" b="1" spc="-10" dirty="0">
                <a:solidFill>
                  <a:srgbClr val="0000FF"/>
                </a:solidFill>
                <a:latin typeface="Arial"/>
                <a:cs typeface="Arial"/>
              </a:rPr>
              <a:t>(initi</a:t>
            </a:r>
            <a:r>
              <a:rPr sz="1800" b="1" dirty="0">
                <a:solidFill>
                  <a:srgbClr val="0000FF"/>
                </a:solidFill>
                <a:latin typeface="Arial"/>
                <a:cs typeface="Arial"/>
              </a:rPr>
              <a:t>a</a:t>
            </a:r>
            <a:r>
              <a:rPr sz="1800" b="1" spc="-10" dirty="0">
                <a:solidFill>
                  <a:srgbClr val="0000FF"/>
                </a:solidFill>
                <a:latin typeface="Arial"/>
                <a:cs typeface="Arial"/>
              </a:rPr>
              <a:t>to</a:t>
            </a:r>
            <a:r>
              <a:rPr sz="1800" b="1" dirty="0">
                <a:solidFill>
                  <a:srgbClr val="0000FF"/>
                </a:solidFill>
                <a:latin typeface="Arial"/>
                <a:cs typeface="Arial"/>
              </a:rPr>
              <a:t>r)</a:t>
            </a:r>
            <a:endParaRPr sz="1800">
              <a:latin typeface="Arial"/>
              <a:cs typeface="Arial"/>
            </a:endParaRPr>
          </a:p>
          <a:p>
            <a:pPr algn="ctr">
              <a:lnSpc>
                <a:spcPct val="100000"/>
              </a:lnSpc>
              <a:spcBef>
                <a:spcPts val="20"/>
              </a:spcBef>
            </a:pPr>
            <a:r>
              <a:rPr sz="1800" b="1" spc="-10" dirty="0">
                <a:solidFill>
                  <a:srgbClr val="000000"/>
                </a:solidFill>
                <a:latin typeface="Arial"/>
                <a:cs typeface="Arial"/>
              </a:rPr>
              <a:t>IP</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dd</a:t>
            </a:r>
            <a:r>
              <a:rPr sz="1800" b="1" dirty="0">
                <a:solidFill>
                  <a:srgbClr val="000000"/>
                </a:solidFill>
                <a:latin typeface="Arial"/>
                <a:cs typeface="Arial"/>
              </a:rPr>
              <a:t>ress</a:t>
            </a:r>
            <a:r>
              <a:rPr sz="1800" b="1" spc="-5" dirty="0">
                <a:solidFill>
                  <a:srgbClr val="000000"/>
                </a:solidFill>
                <a:latin typeface="Arial"/>
                <a:cs typeface="Arial"/>
              </a:rPr>
              <a:t> </a:t>
            </a:r>
            <a:r>
              <a:rPr sz="1800" b="1" dirty="0">
                <a:solidFill>
                  <a:srgbClr val="000000"/>
                </a:solidFill>
                <a:latin typeface="Arial"/>
                <a:cs typeface="Arial"/>
              </a:rPr>
              <a:t>1</a:t>
            </a:r>
            <a:r>
              <a:rPr sz="1800" b="1" spc="-5" dirty="0">
                <a:solidFill>
                  <a:srgbClr val="000000"/>
                </a:solidFill>
                <a:latin typeface="Arial"/>
                <a:cs typeface="Arial"/>
              </a:rPr>
              <a:t>.</a:t>
            </a:r>
            <a:r>
              <a:rPr sz="1800" b="1" dirty="0">
                <a:solidFill>
                  <a:srgbClr val="000000"/>
                </a:solidFill>
                <a:latin typeface="Arial"/>
                <a:cs typeface="Arial"/>
              </a:rPr>
              <a:t>2</a:t>
            </a:r>
            <a:r>
              <a:rPr sz="1800" b="1" spc="-5" dirty="0">
                <a:solidFill>
                  <a:srgbClr val="000000"/>
                </a:solidFill>
                <a:latin typeface="Arial"/>
                <a:cs typeface="Arial"/>
              </a:rPr>
              <a:t>.</a:t>
            </a:r>
            <a:r>
              <a:rPr sz="1800" b="1" dirty="0">
                <a:solidFill>
                  <a:srgbClr val="000000"/>
                </a:solidFill>
                <a:latin typeface="Arial"/>
                <a:cs typeface="Arial"/>
              </a:rPr>
              <a:t>1</a:t>
            </a:r>
            <a:r>
              <a:rPr sz="1800" b="1" spc="-5" dirty="0">
                <a:solidFill>
                  <a:srgbClr val="000000"/>
                </a:solidFill>
                <a:latin typeface="Arial"/>
                <a:cs typeface="Arial"/>
              </a:rPr>
              <a:t>.</a:t>
            </a:r>
            <a:r>
              <a:rPr sz="1800" b="1" dirty="0">
                <a:solidFill>
                  <a:srgbClr val="000000"/>
                </a:solidFill>
                <a:latin typeface="Arial"/>
                <a:cs typeface="Arial"/>
              </a:rPr>
              <a:t>2</a:t>
            </a:r>
            <a:r>
              <a:rPr sz="1800" b="1" spc="-5" dirty="0">
                <a:solidFill>
                  <a:srgbClr val="000000"/>
                </a:solidFill>
                <a:latin typeface="Arial"/>
                <a:cs typeface="Arial"/>
              </a:rPr>
              <a:t>, </a:t>
            </a:r>
            <a:r>
              <a:rPr sz="1800" b="1" spc="-15" dirty="0">
                <a:solidFill>
                  <a:srgbClr val="000000"/>
                </a:solidFill>
                <a:latin typeface="Arial"/>
                <a:cs typeface="Arial"/>
              </a:rPr>
              <a:t>po</a:t>
            </a:r>
            <a:r>
              <a:rPr sz="1800" b="1" dirty="0">
                <a:solidFill>
                  <a:srgbClr val="000000"/>
                </a:solidFill>
                <a:latin typeface="Arial"/>
                <a:cs typeface="Arial"/>
              </a:rPr>
              <a:t>rt</a:t>
            </a:r>
            <a:r>
              <a:rPr sz="1800" b="1" spc="-5" dirty="0">
                <a:solidFill>
                  <a:srgbClr val="000000"/>
                </a:solidFill>
                <a:latin typeface="Arial"/>
                <a:cs typeface="Arial"/>
              </a:rPr>
              <a:t> </a:t>
            </a:r>
            <a:r>
              <a:rPr sz="1800" b="1" dirty="0">
                <a:solidFill>
                  <a:srgbClr val="000000"/>
                </a:solidFill>
                <a:latin typeface="Arial"/>
                <a:cs typeface="Arial"/>
              </a:rPr>
              <a:t>3344</a:t>
            </a:r>
            <a:endParaRPr sz="1800">
              <a:solidFill>
                <a:srgbClr val="000000"/>
              </a:solidFill>
              <a:latin typeface="Arial"/>
              <a:cs typeface="Arial"/>
            </a:endParaRPr>
          </a:p>
        </p:txBody>
      </p:sp>
      <p:sp>
        <p:nvSpPr>
          <p:cNvPr id="7" name="object 5"/>
          <p:cNvSpPr txBox="1"/>
          <p:nvPr/>
        </p:nvSpPr>
        <p:spPr>
          <a:xfrm>
            <a:off x="6031993" y="993916"/>
            <a:ext cx="2833370" cy="562610"/>
          </a:xfrm>
          <a:prstGeom prst="rect">
            <a:avLst/>
          </a:prstGeom>
        </p:spPr>
        <p:txBody>
          <a:bodyPr vert="horz" wrap="square" lIns="0" tIns="0" rIns="0" bIns="0" rtlCol="0">
            <a:spAutoFit/>
          </a:bodyPr>
          <a:lstStyle/>
          <a:p>
            <a:pPr marL="635" algn="ctr">
              <a:lnSpc>
                <a:spcPct val="100000"/>
              </a:lnSpc>
            </a:pPr>
            <a:r>
              <a:rPr sz="1800" b="1" dirty="0">
                <a:solidFill>
                  <a:srgbClr val="008000"/>
                </a:solidFill>
                <a:latin typeface="Arial"/>
                <a:cs typeface="Arial"/>
              </a:rPr>
              <a:t>Server</a:t>
            </a:r>
            <a:endParaRPr sz="1800">
              <a:latin typeface="Arial"/>
              <a:cs typeface="Arial"/>
            </a:endParaRPr>
          </a:p>
          <a:p>
            <a:pPr algn="ctr">
              <a:lnSpc>
                <a:spcPct val="100000"/>
              </a:lnSpc>
              <a:spcBef>
                <a:spcPts val="20"/>
              </a:spcBef>
            </a:pPr>
            <a:r>
              <a:rPr sz="1800" b="1" spc="-10" dirty="0">
                <a:solidFill>
                  <a:srgbClr val="000000"/>
                </a:solidFill>
                <a:latin typeface="Arial"/>
                <a:cs typeface="Arial"/>
              </a:rPr>
              <a:t>IP</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dd</a:t>
            </a:r>
            <a:r>
              <a:rPr sz="1800" b="1" dirty="0">
                <a:solidFill>
                  <a:srgbClr val="000000"/>
                </a:solidFill>
                <a:latin typeface="Arial"/>
                <a:cs typeface="Arial"/>
              </a:rPr>
              <a:t>ress</a:t>
            </a:r>
            <a:r>
              <a:rPr sz="1800" b="1" spc="-5" dirty="0">
                <a:solidFill>
                  <a:srgbClr val="000000"/>
                </a:solidFill>
                <a:latin typeface="Arial"/>
                <a:cs typeface="Arial"/>
              </a:rPr>
              <a:t> </a:t>
            </a:r>
            <a:r>
              <a:rPr sz="1800" b="1" dirty="0">
                <a:solidFill>
                  <a:srgbClr val="000000"/>
                </a:solidFill>
                <a:latin typeface="Arial"/>
                <a:cs typeface="Arial"/>
              </a:rPr>
              <a:t>9</a:t>
            </a:r>
            <a:r>
              <a:rPr sz="1800" b="1" spc="-5" dirty="0">
                <a:solidFill>
                  <a:srgbClr val="000000"/>
                </a:solidFill>
                <a:latin typeface="Arial"/>
                <a:cs typeface="Arial"/>
              </a:rPr>
              <a:t>.</a:t>
            </a:r>
            <a:r>
              <a:rPr sz="1800" b="1" dirty="0">
                <a:solidFill>
                  <a:srgbClr val="000000"/>
                </a:solidFill>
                <a:latin typeface="Arial"/>
                <a:cs typeface="Arial"/>
              </a:rPr>
              <a:t>8</a:t>
            </a:r>
            <a:r>
              <a:rPr sz="1800" b="1" spc="-5" dirty="0">
                <a:solidFill>
                  <a:srgbClr val="000000"/>
                </a:solidFill>
                <a:latin typeface="Arial"/>
                <a:cs typeface="Arial"/>
              </a:rPr>
              <a:t>.</a:t>
            </a:r>
            <a:r>
              <a:rPr sz="1800" b="1" dirty="0">
                <a:solidFill>
                  <a:srgbClr val="000000"/>
                </a:solidFill>
                <a:latin typeface="Arial"/>
                <a:cs typeface="Arial"/>
              </a:rPr>
              <a:t>7</a:t>
            </a:r>
            <a:r>
              <a:rPr sz="1800" b="1" spc="-5" dirty="0">
                <a:solidFill>
                  <a:srgbClr val="000000"/>
                </a:solidFill>
                <a:latin typeface="Arial"/>
                <a:cs typeface="Arial"/>
              </a:rPr>
              <a:t>.</a:t>
            </a:r>
            <a:r>
              <a:rPr sz="1800" b="1" dirty="0">
                <a:solidFill>
                  <a:srgbClr val="000000"/>
                </a:solidFill>
                <a:latin typeface="Arial"/>
                <a:cs typeface="Arial"/>
              </a:rPr>
              <a:t>6</a:t>
            </a:r>
            <a:r>
              <a:rPr sz="1800" b="1" spc="-5" dirty="0">
                <a:solidFill>
                  <a:srgbClr val="000000"/>
                </a:solidFill>
                <a:latin typeface="Arial"/>
                <a:cs typeface="Arial"/>
              </a:rPr>
              <a:t>, </a:t>
            </a:r>
            <a:r>
              <a:rPr sz="1800" b="1" spc="-15" dirty="0">
                <a:solidFill>
                  <a:srgbClr val="000000"/>
                </a:solidFill>
                <a:latin typeface="Arial"/>
                <a:cs typeface="Arial"/>
              </a:rPr>
              <a:t>po</a:t>
            </a:r>
            <a:r>
              <a:rPr sz="1800" b="1" dirty="0">
                <a:solidFill>
                  <a:srgbClr val="000000"/>
                </a:solidFill>
                <a:latin typeface="Arial"/>
                <a:cs typeface="Arial"/>
              </a:rPr>
              <a:t>rt</a:t>
            </a:r>
            <a:r>
              <a:rPr sz="1800" b="1" spc="-5" dirty="0">
                <a:solidFill>
                  <a:srgbClr val="000000"/>
                </a:solidFill>
                <a:latin typeface="Arial"/>
                <a:cs typeface="Arial"/>
              </a:rPr>
              <a:t> </a:t>
            </a:r>
            <a:r>
              <a:rPr sz="1800" b="1" dirty="0">
                <a:solidFill>
                  <a:srgbClr val="000000"/>
                </a:solidFill>
                <a:latin typeface="Arial"/>
                <a:cs typeface="Arial"/>
              </a:rPr>
              <a:t>80</a:t>
            </a:r>
            <a:endParaRPr sz="1800">
              <a:solidFill>
                <a:srgbClr val="000000"/>
              </a:solidFill>
              <a:latin typeface="Arial"/>
              <a:cs typeface="Arial"/>
            </a:endParaRPr>
          </a:p>
        </p:txBody>
      </p:sp>
      <p:sp>
        <p:nvSpPr>
          <p:cNvPr id="8" name="object 6"/>
          <p:cNvSpPr/>
          <p:nvPr/>
        </p:nvSpPr>
        <p:spPr>
          <a:xfrm>
            <a:off x="7629653" y="1566939"/>
            <a:ext cx="0" cy="4883150"/>
          </a:xfrm>
          <a:custGeom>
            <a:avLst/>
            <a:gdLst/>
            <a:ahLst/>
            <a:cxnLst/>
            <a:rect l="l" t="t" r="r" b="b"/>
            <a:pathLst>
              <a:path h="4883150">
                <a:moveTo>
                  <a:pt x="0" y="0"/>
                </a:moveTo>
                <a:lnTo>
                  <a:pt x="0" y="4882896"/>
                </a:lnTo>
              </a:path>
            </a:pathLst>
          </a:custGeom>
          <a:ln w="24383">
            <a:solidFill>
              <a:srgbClr val="000000"/>
            </a:solidFill>
          </a:ln>
        </p:spPr>
        <p:txBody>
          <a:bodyPr wrap="square" lIns="0" tIns="0" rIns="0" bIns="0" rtlCol="0">
            <a:spAutoFit/>
          </a:bodyPr>
          <a:lstStyle/>
          <a:p>
            <a:endParaRPr/>
          </a:p>
        </p:txBody>
      </p:sp>
      <p:sp>
        <p:nvSpPr>
          <p:cNvPr id="9" name="object 7"/>
          <p:cNvSpPr/>
          <p:nvPr/>
        </p:nvSpPr>
        <p:spPr>
          <a:xfrm>
            <a:off x="1914653" y="2633737"/>
            <a:ext cx="5715000" cy="618509"/>
          </a:xfrm>
          <a:custGeom>
            <a:avLst/>
            <a:gdLst/>
            <a:ahLst/>
            <a:cxnLst/>
            <a:rect l="l" t="t" r="r" b="b"/>
            <a:pathLst>
              <a:path w="5550534" h="600710">
                <a:moveTo>
                  <a:pt x="0" y="0"/>
                </a:moveTo>
                <a:lnTo>
                  <a:pt x="5550407" y="600456"/>
                </a:lnTo>
              </a:path>
            </a:pathLst>
          </a:custGeom>
          <a:ln w="24383">
            <a:solidFill>
              <a:srgbClr val="000000"/>
            </a:solidFill>
            <a:headEnd type="none" w="med" len="med"/>
            <a:tailEnd type="arrow" w="med" len="med"/>
          </a:ln>
        </p:spPr>
        <p:txBody>
          <a:bodyPr wrap="square" lIns="0" tIns="0" rIns="0" bIns="0" rtlCol="0">
            <a:spAutoFit/>
          </a:bodyPr>
          <a:lstStyle/>
          <a:p>
            <a:endParaRPr/>
          </a:p>
        </p:txBody>
      </p:sp>
      <p:sp>
        <p:nvSpPr>
          <p:cNvPr id="11" name="object 9"/>
          <p:cNvSpPr txBox="1"/>
          <p:nvPr/>
        </p:nvSpPr>
        <p:spPr>
          <a:xfrm rot="300000">
            <a:off x="2244248" y="2410803"/>
            <a:ext cx="4894421" cy="246221"/>
          </a:xfrm>
          <a:prstGeom prst="rect">
            <a:avLst/>
          </a:prstGeom>
        </p:spPr>
        <p:txBody>
          <a:bodyPr vert="horz" wrap="square" lIns="0" tIns="0" rIns="0" bIns="0" rtlCol="0">
            <a:spAutoFit/>
          </a:bodyPr>
          <a:lstStyle/>
          <a:p>
            <a:pPr>
              <a:lnSpc>
                <a:spcPct val="100000"/>
              </a:lnSpc>
            </a:pPr>
            <a:r>
              <a:rPr sz="2400" b="1" spc="-7" baseline="7936" dirty="0">
                <a:solidFill>
                  <a:srgbClr val="0000FF"/>
                </a:solidFill>
                <a:latin typeface="Arial"/>
                <a:cs typeface="Arial"/>
              </a:rPr>
              <a:t>S</a:t>
            </a:r>
            <a:r>
              <a:rPr sz="2400" b="1" spc="-52" baseline="7936" dirty="0">
                <a:solidFill>
                  <a:srgbClr val="0000FF"/>
                </a:solidFill>
                <a:latin typeface="Arial"/>
                <a:cs typeface="Arial"/>
              </a:rPr>
              <a:t>r</a:t>
            </a:r>
            <a:r>
              <a:rPr sz="2400" b="1" spc="-52" baseline="5952" dirty="0">
                <a:solidFill>
                  <a:srgbClr val="0000FF"/>
                </a:solidFill>
                <a:latin typeface="Arial"/>
                <a:cs typeface="Arial"/>
              </a:rPr>
              <a:t>cA</a:t>
            </a:r>
            <a:r>
              <a:rPr sz="2400" b="1" spc="-52" baseline="3968" dirty="0">
                <a:solidFill>
                  <a:srgbClr val="0000FF"/>
                </a:solidFill>
                <a:latin typeface="Arial"/>
                <a:cs typeface="Arial"/>
              </a:rPr>
              <a:t>=</a:t>
            </a:r>
            <a:r>
              <a:rPr sz="2400" b="1" spc="-30" baseline="3968" dirty="0">
                <a:solidFill>
                  <a:srgbClr val="0000FF"/>
                </a:solidFill>
                <a:latin typeface="Arial"/>
                <a:cs typeface="Arial"/>
              </a:rPr>
              <a:t>1</a:t>
            </a:r>
            <a:r>
              <a:rPr sz="2400" b="1" spc="7" baseline="3968" dirty="0">
                <a:solidFill>
                  <a:srgbClr val="0000FF"/>
                </a:solidFill>
                <a:latin typeface="Arial"/>
                <a:cs typeface="Arial"/>
              </a:rPr>
              <a:t>.</a:t>
            </a:r>
            <a:r>
              <a:rPr sz="2400" b="1" spc="-44" baseline="3968" dirty="0">
                <a:solidFill>
                  <a:srgbClr val="0000FF"/>
                </a:solidFill>
                <a:latin typeface="Arial"/>
                <a:cs typeface="Arial"/>
              </a:rPr>
              <a:t>2.</a:t>
            </a:r>
            <a:r>
              <a:rPr sz="2400" b="1" spc="-44" baseline="1984" dirty="0">
                <a:solidFill>
                  <a:srgbClr val="0000FF"/>
                </a:solidFill>
                <a:latin typeface="Arial"/>
                <a:cs typeface="Arial"/>
              </a:rPr>
              <a:t>1.2</a:t>
            </a:r>
            <a:r>
              <a:rPr sz="2400" b="1" spc="-7" baseline="1984" dirty="0">
                <a:solidFill>
                  <a:srgbClr val="0000FF"/>
                </a:solidFill>
                <a:latin typeface="Arial"/>
                <a:cs typeface="Arial"/>
              </a:rPr>
              <a:t>,</a:t>
            </a:r>
            <a:r>
              <a:rPr sz="2400" b="1" spc="-37" baseline="1984" dirty="0">
                <a:solidFill>
                  <a:srgbClr val="0000FF"/>
                </a:solidFill>
                <a:latin typeface="Arial"/>
                <a:cs typeface="Arial"/>
              </a:rPr>
              <a:t> </a:t>
            </a:r>
            <a:r>
              <a:rPr sz="2400" b="1" spc="-7" baseline="1984" dirty="0">
                <a:solidFill>
                  <a:srgbClr val="0000FF"/>
                </a:solidFill>
                <a:latin typeface="Arial"/>
                <a:cs typeface="Arial"/>
              </a:rPr>
              <a:t>S</a:t>
            </a:r>
            <a:r>
              <a:rPr sz="2400" b="1" spc="-52" baseline="1984" dirty="0">
                <a:solidFill>
                  <a:srgbClr val="0000FF"/>
                </a:solidFill>
                <a:latin typeface="Arial"/>
                <a:cs typeface="Arial"/>
              </a:rPr>
              <a:t>r</a:t>
            </a:r>
            <a:r>
              <a:rPr sz="1600" b="1" spc="-30" dirty="0">
                <a:solidFill>
                  <a:srgbClr val="0000FF"/>
                </a:solidFill>
                <a:latin typeface="Arial"/>
                <a:cs typeface="Arial"/>
              </a:rPr>
              <a:t>cP=</a:t>
            </a:r>
            <a:r>
              <a:rPr sz="2400" b="1" spc="-44" baseline="-1984" dirty="0">
                <a:solidFill>
                  <a:srgbClr val="0000FF"/>
                </a:solidFill>
                <a:latin typeface="Arial"/>
                <a:cs typeface="Arial"/>
              </a:rPr>
              <a:t>334</a:t>
            </a:r>
            <a:r>
              <a:rPr sz="2400" b="1" spc="-60" baseline="-1984" dirty="0">
                <a:solidFill>
                  <a:srgbClr val="0000FF"/>
                </a:solidFill>
                <a:latin typeface="Arial"/>
                <a:cs typeface="Arial"/>
              </a:rPr>
              <a:t>4</a:t>
            </a:r>
            <a:r>
              <a:rPr sz="2400" b="1" spc="-7" baseline="-3968" dirty="0">
                <a:solidFill>
                  <a:srgbClr val="0000FF"/>
                </a:solidFill>
                <a:latin typeface="Arial"/>
                <a:cs typeface="Arial"/>
              </a:rPr>
              <a:t>, D</a:t>
            </a:r>
            <a:r>
              <a:rPr sz="2400" b="1" spc="-44" baseline="-3968" dirty="0">
                <a:solidFill>
                  <a:srgbClr val="0000FF"/>
                </a:solidFill>
                <a:latin typeface="Arial"/>
                <a:cs typeface="Arial"/>
              </a:rPr>
              <a:t>s</a:t>
            </a:r>
            <a:r>
              <a:rPr sz="2400" b="1" spc="-44" baseline="-5952" dirty="0">
                <a:solidFill>
                  <a:srgbClr val="0000FF"/>
                </a:solidFill>
                <a:latin typeface="Arial"/>
                <a:cs typeface="Arial"/>
              </a:rPr>
              <a:t>tA=</a:t>
            </a:r>
            <a:r>
              <a:rPr sz="2400" b="1" spc="-44" baseline="-7936" dirty="0">
                <a:solidFill>
                  <a:srgbClr val="0000FF"/>
                </a:solidFill>
                <a:latin typeface="Arial"/>
                <a:cs typeface="Arial"/>
              </a:rPr>
              <a:t>9</a:t>
            </a:r>
            <a:r>
              <a:rPr sz="2400" b="1" spc="15" baseline="-7936" dirty="0">
                <a:solidFill>
                  <a:srgbClr val="0000FF"/>
                </a:solidFill>
                <a:latin typeface="Arial"/>
                <a:cs typeface="Arial"/>
              </a:rPr>
              <a:t>.</a:t>
            </a:r>
            <a:r>
              <a:rPr sz="2400" b="1" spc="-44" baseline="-7936" dirty="0">
                <a:solidFill>
                  <a:srgbClr val="0000FF"/>
                </a:solidFill>
                <a:latin typeface="Arial"/>
                <a:cs typeface="Arial"/>
              </a:rPr>
              <a:t>8.7</a:t>
            </a:r>
            <a:r>
              <a:rPr sz="2400" b="1" spc="-44" baseline="-9920" dirty="0">
                <a:solidFill>
                  <a:srgbClr val="0000FF"/>
                </a:solidFill>
                <a:latin typeface="Arial"/>
                <a:cs typeface="Arial"/>
              </a:rPr>
              <a:t>.6</a:t>
            </a:r>
            <a:r>
              <a:rPr sz="2400" b="1" spc="-7" baseline="-9920" dirty="0">
                <a:solidFill>
                  <a:srgbClr val="0000FF"/>
                </a:solidFill>
                <a:latin typeface="Arial"/>
                <a:cs typeface="Arial"/>
              </a:rPr>
              <a:t>,</a:t>
            </a:r>
            <a:r>
              <a:rPr sz="2400" b="1" spc="-52" baseline="-9920" dirty="0">
                <a:solidFill>
                  <a:srgbClr val="0000FF"/>
                </a:solidFill>
                <a:latin typeface="Arial"/>
                <a:cs typeface="Arial"/>
              </a:rPr>
              <a:t> </a:t>
            </a:r>
            <a:r>
              <a:rPr sz="2400" b="1" spc="-7" baseline="-9920" dirty="0">
                <a:solidFill>
                  <a:srgbClr val="0000FF"/>
                </a:solidFill>
                <a:latin typeface="Arial"/>
                <a:cs typeface="Arial"/>
              </a:rPr>
              <a:t>D</a:t>
            </a:r>
            <a:r>
              <a:rPr sz="2400" b="1" spc="-44" baseline="-9920" dirty="0">
                <a:solidFill>
                  <a:srgbClr val="0000FF"/>
                </a:solidFill>
                <a:latin typeface="Arial"/>
                <a:cs typeface="Arial"/>
              </a:rPr>
              <a:t>s</a:t>
            </a:r>
            <a:r>
              <a:rPr sz="2400" b="1" spc="-44" baseline="-11904" dirty="0">
                <a:solidFill>
                  <a:srgbClr val="0000FF"/>
                </a:solidFill>
                <a:latin typeface="Arial"/>
                <a:cs typeface="Arial"/>
              </a:rPr>
              <a:t>tP=8</a:t>
            </a:r>
            <a:r>
              <a:rPr sz="2400" b="1" spc="-44" baseline="-13888" dirty="0">
                <a:solidFill>
                  <a:srgbClr val="0000FF"/>
                </a:solidFill>
                <a:latin typeface="Arial"/>
                <a:cs typeface="Arial"/>
              </a:rPr>
              <a:t>0</a:t>
            </a:r>
            <a:r>
              <a:rPr sz="2400" b="1" spc="-7" baseline="-13888" dirty="0">
                <a:solidFill>
                  <a:srgbClr val="0000FF"/>
                </a:solidFill>
                <a:latin typeface="Arial"/>
                <a:cs typeface="Arial"/>
              </a:rPr>
              <a:t>,</a:t>
            </a:r>
            <a:endParaRPr sz="2400" baseline="-13888">
              <a:latin typeface="Arial"/>
              <a:cs typeface="Arial"/>
            </a:endParaRPr>
          </a:p>
        </p:txBody>
      </p:sp>
      <p:sp>
        <p:nvSpPr>
          <p:cNvPr id="12" name="object 10"/>
          <p:cNvSpPr txBox="1"/>
          <p:nvPr/>
        </p:nvSpPr>
        <p:spPr>
          <a:xfrm rot="300000">
            <a:off x="2168197" y="2730439"/>
            <a:ext cx="4999836" cy="179536"/>
          </a:xfrm>
          <a:prstGeom prst="rect">
            <a:avLst/>
          </a:prstGeom>
        </p:spPr>
        <p:txBody>
          <a:bodyPr vert="horz" wrap="square" lIns="0" tIns="0" rIns="0" bIns="0" rtlCol="0">
            <a:spAutoFit/>
          </a:bodyPr>
          <a:lstStyle/>
          <a:p>
            <a:pPr>
              <a:lnSpc>
                <a:spcPts val="1385"/>
              </a:lnSpc>
            </a:pPr>
            <a:r>
              <a:rPr sz="2400" b="1" spc="-15" baseline="21825" dirty="0">
                <a:solidFill>
                  <a:srgbClr val="0000FF"/>
                </a:solidFill>
                <a:latin typeface="Arial"/>
                <a:cs typeface="Arial"/>
              </a:rPr>
              <a:t>ACK</a:t>
            </a:r>
            <a:r>
              <a:rPr sz="2400" b="1" spc="-7" baseline="21825" dirty="0">
                <a:solidFill>
                  <a:srgbClr val="0000FF"/>
                </a:solidFill>
                <a:latin typeface="Arial"/>
                <a:cs typeface="Arial"/>
              </a:rPr>
              <a:t>,</a:t>
            </a:r>
            <a:r>
              <a:rPr sz="2400" b="1" spc="-30" baseline="21825" dirty="0">
                <a:solidFill>
                  <a:srgbClr val="0000FF"/>
                </a:solidFill>
                <a:latin typeface="Arial"/>
                <a:cs typeface="Arial"/>
              </a:rPr>
              <a:t> </a:t>
            </a:r>
            <a:r>
              <a:rPr sz="2400" b="1" spc="7" baseline="19841" dirty="0">
                <a:solidFill>
                  <a:srgbClr val="0000FF"/>
                </a:solidFill>
                <a:latin typeface="Arial"/>
                <a:cs typeface="Arial"/>
              </a:rPr>
              <a:t>S</a:t>
            </a:r>
            <a:r>
              <a:rPr sz="2400" b="1" spc="-44" baseline="19841" dirty="0">
                <a:solidFill>
                  <a:srgbClr val="0000FF"/>
                </a:solidFill>
                <a:latin typeface="Arial"/>
                <a:cs typeface="Arial"/>
              </a:rPr>
              <a:t>e</a:t>
            </a:r>
            <a:r>
              <a:rPr sz="2400" b="1" spc="-44" baseline="17857" dirty="0">
                <a:solidFill>
                  <a:srgbClr val="0000FF"/>
                </a:solidFill>
                <a:latin typeface="Arial"/>
                <a:cs typeface="Arial"/>
              </a:rPr>
              <a:t>q=</a:t>
            </a:r>
            <a:r>
              <a:rPr sz="2400" b="1" spc="-60" baseline="17857" dirty="0">
                <a:solidFill>
                  <a:srgbClr val="0000FF"/>
                </a:solidFill>
                <a:latin typeface="Arial"/>
                <a:cs typeface="Arial"/>
              </a:rPr>
              <a:t>x</a:t>
            </a:r>
            <a:r>
              <a:rPr sz="2400" b="1" baseline="15873" dirty="0">
                <a:solidFill>
                  <a:srgbClr val="0000FF"/>
                </a:solidFill>
                <a:latin typeface="Arial"/>
                <a:cs typeface="Arial"/>
              </a:rPr>
              <a:t>+</a:t>
            </a:r>
            <a:r>
              <a:rPr sz="2400" b="1" spc="-44" baseline="15873" dirty="0">
                <a:solidFill>
                  <a:srgbClr val="0000FF"/>
                </a:solidFill>
                <a:latin typeface="Arial"/>
                <a:cs typeface="Arial"/>
              </a:rPr>
              <a:t>1</a:t>
            </a:r>
            <a:r>
              <a:rPr sz="2400" b="1" spc="-7" baseline="15873" dirty="0">
                <a:solidFill>
                  <a:srgbClr val="0000FF"/>
                </a:solidFill>
                <a:latin typeface="Arial"/>
                <a:cs typeface="Arial"/>
              </a:rPr>
              <a:t>,</a:t>
            </a:r>
            <a:r>
              <a:rPr sz="2400" b="1" spc="-37" baseline="15873" dirty="0">
                <a:solidFill>
                  <a:srgbClr val="0000FF"/>
                </a:solidFill>
                <a:latin typeface="Arial"/>
                <a:cs typeface="Arial"/>
              </a:rPr>
              <a:t> </a:t>
            </a:r>
            <a:r>
              <a:rPr sz="2400" b="1" spc="-44" baseline="13888" dirty="0">
                <a:solidFill>
                  <a:srgbClr val="0000FF"/>
                </a:solidFill>
                <a:latin typeface="Arial"/>
                <a:cs typeface="Arial"/>
              </a:rPr>
              <a:t>Ac</a:t>
            </a:r>
            <a:r>
              <a:rPr sz="2400" b="1" spc="-15" baseline="13888" dirty="0">
                <a:solidFill>
                  <a:srgbClr val="0000FF"/>
                </a:solidFill>
                <a:latin typeface="Arial"/>
                <a:cs typeface="Arial"/>
              </a:rPr>
              <a:t>k</a:t>
            </a:r>
            <a:r>
              <a:rPr sz="2400" b="1" spc="-37" baseline="13888" dirty="0">
                <a:solidFill>
                  <a:srgbClr val="0000FF"/>
                </a:solidFill>
                <a:latin typeface="Arial"/>
                <a:cs typeface="Arial"/>
              </a:rPr>
              <a:t> </a:t>
            </a:r>
            <a:r>
              <a:rPr sz="2400" b="1" spc="-15" baseline="11904" dirty="0">
                <a:solidFill>
                  <a:srgbClr val="0000FF"/>
                </a:solidFill>
                <a:latin typeface="Arial"/>
                <a:cs typeface="Arial"/>
              </a:rPr>
              <a:t>=</a:t>
            </a:r>
            <a:r>
              <a:rPr sz="2400" b="1" spc="-7" baseline="11904" dirty="0">
                <a:solidFill>
                  <a:srgbClr val="0000FF"/>
                </a:solidFill>
                <a:latin typeface="Arial"/>
                <a:cs typeface="Arial"/>
              </a:rPr>
              <a:t> </a:t>
            </a:r>
            <a:r>
              <a:rPr sz="2400" b="1" spc="7" baseline="11904" dirty="0">
                <a:solidFill>
                  <a:srgbClr val="0000FF"/>
                </a:solidFill>
                <a:latin typeface="Arial"/>
                <a:cs typeface="Arial"/>
              </a:rPr>
              <a:t>y</a:t>
            </a:r>
            <a:r>
              <a:rPr sz="2400" b="1" spc="-44" baseline="11904" dirty="0">
                <a:solidFill>
                  <a:srgbClr val="0000FF"/>
                </a:solidFill>
                <a:latin typeface="Arial"/>
                <a:cs typeface="Arial"/>
              </a:rPr>
              <a:t>+1</a:t>
            </a:r>
            <a:r>
              <a:rPr sz="2400" b="1" spc="-7" baseline="9920" dirty="0">
                <a:solidFill>
                  <a:srgbClr val="0000FF"/>
                </a:solidFill>
                <a:latin typeface="Arial"/>
                <a:cs typeface="Arial"/>
              </a:rPr>
              <a:t>,</a:t>
            </a:r>
            <a:r>
              <a:rPr sz="2400" b="1" spc="-37" baseline="9920" dirty="0">
                <a:solidFill>
                  <a:srgbClr val="0000FF"/>
                </a:solidFill>
                <a:latin typeface="Arial"/>
                <a:cs typeface="Arial"/>
              </a:rPr>
              <a:t> </a:t>
            </a:r>
            <a:r>
              <a:rPr sz="2400" b="1" spc="-44" baseline="9920" dirty="0">
                <a:solidFill>
                  <a:srgbClr val="0000FF"/>
                </a:solidFill>
                <a:latin typeface="Arial"/>
                <a:cs typeface="Arial"/>
              </a:rPr>
              <a:t>Dat</a:t>
            </a:r>
            <a:r>
              <a:rPr sz="2400" b="1" spc="-44" baseline="7936" dirty="0">
                <a:solidFill>
                  <a:srgbClr val="0000FF"/>
                </a:solidFill>
                <a:latin typeface="Arial"/>
                <a:cs typeface="Arial"/>
              </a:rPr>
              <a:t>a=</a:t>
            </a:r>
            <a:r>
              <a:rPr sz="2400" b="1" spc="-15" baseline="7936" dirty="0">
                <a:solidFill>
                  <a:srgbClr val="0000FF"/>
                </a:solidFill>
                <a:latin typeface="Arial"/>
                <a:cs typeface="Arial"/>
              </a:rPr>
              <a:t>“</a:t>
            </a:r>
            <a:r>
              <a:rPr sz="2400" b="1" spc="0" baseline="5952" dirty="0">
                <a:solidFill>
                  <a:srgbClr val="0000FF"/>
                </a:solidFill>
                <a:latin typeface="Arial"/>
                <a:cs typeface="Arial"/>
              </a:rPr>
              <a:t>G</a:t>
            </a:r>
            <a:r>
              <a:rPr sz="2400" b="1" spc="-44" baseline="5952" dirty="0">
                <a:solidFill>
                  <a:srgbClr val="0000FF"/>
                </a:solidFill>
                <a:latin typeface="Arial"/>
                <a:cs typeface="Arial"/>
              </a:rPr>
              <a:t>E</a:t>
            </a:r>
            <a:r>
              <a:rPr sz="2400" b="1" spc="-15" baseline="5952" dirty="0">
                <a:solidFill>
                  <a:srgbClr val="0000FF"/>
                </a:solidFill>
                <a:latin typeface="Arial"/>
                <a:cs typeface="Arial"/>
              </a:rPr>
              <a:t>T</a:t>
            </a:r>
            <a:r>
              <a:rPr sz="2400" b="1" spc="-30" baseline="5952" dirty="0">
                <a:solidFill>
                  <a:srgbClr val="0000FF"/>
                </a:solidFill>
                <a:latin typeface="Arial"/>
                <a:cs typeface="Arial"/>
              </a:rPr>
              <a:t> </a:t>
            </a:r>
            <a:r>
              <a:rPr sz="2400" b="1" spc="-44" baseline="3968" dirty="0">
                <a:solidFill>
                  <a:srgbClr val="0000FF"/>
                </a:solidFill>
                <a:latin typeface="Arial"/>
                <a:cs typeface="Arial"/>
              </a:rPr>
              <a:t>/log</a:t>
            </a:r>
            <a:r>
              <a:rPr sz="2400" b="1" spc="-44" baseline="1984" dirty="0">
                <a:solidFill>
                  <a:srgbClr val="0000FF"/>
                </a:solidFill>
                <a:latin typeface="Arial"/>
                <a:cs typeface="Arial"/>
              </a:rPr>
              <a:t>in.ht</a:t>
            </a:r>
            <a:r>
              <a:rPr sz="1600" b="1" spc="-35" dirty="0">
                <a:solidFill>
                  <a:srgbClr val="0000FF"/>
                </a:solidFill>
                <a:latin typeface="Arial"/>
                <a:cs typeface="Arial"/>
              </a:rPr>
              <a:t>m</a:t>
            </a:r>
            <a:r>
              <a:rPr sz="1600" b="1" spc="-5" dirty="0">
                <a:solidFill>
                  <a:srgbClr val="0000FF"/>
                </a:solidFill>
                <a:latin typeface="Arial"/>
                <a:cs typeface="Arial"/>
              </a:rPr>
              <a:t>l</a:t>
            </a:r>
            <a:endParaRPr sz="1600">
              <a:latin typeface="Arial"/>
              <a:cs typeface="Arial"/>
            </a:endParaRPr>
          </a:p>
        </p:txBody>
      </p:sp>
      <p:sp>
        <p:nvSpPr>
          <p:cNvPr id="13" name="object 11"/>
          <p:cNvSpPr txBox="1"/>
          <p:nvPr/>
        </p:nvSpPr>
        <p:spPr>
          <a:xfrm>
            <a:off x="4325112" y="1577100"/>
            <a:ext cx="666115" cy="462915"/>
          </a:xfrm>
          <a:prstGeom prst="rect">
            <a:avLst/>
          </a:prstGeom>
        </p:spPr>
        <p:txBody>
          <a:bodyPr vert="horz" wrap="square" lIns="0" tIns="0" rIns="0" bIns="0" rtlCol="0">
            <a:spAutoFit/>
          </a:bodyPr>
          <a:lstStyle/>
          <a:p>
            <a:pPr marL="12700">
              <a:lnSpc>
                <a:spcPct val="100000"/>
              </a:lnSpc>
            </a:pPr>
            <a:r>
              <a:rPr sz="2800" b="1" spc="-5" dirty="0">
                <a:latin typeface="Courier New"/>
                <a:cs typeface="Courier New"/>
              </a:rPr>
              <a:t>...</a:t>
            </a:r>
            <a:endParaRPr sz="2800">
              <a:latin typeface="Courier New"/>
              <a:cs typeface="Courier New"/>
            </a:endParaRPr>
          </a:p>
        </p:txBody>
      </p:sp>
      <p:sp>
        <p:nvSpPr>
          <p:cNvPr id="14" name="object 12"/>
          <p:cNvSpPr/>
          <p:nvPr/>
        </p:nvSpPr>
        <p:spPr>
          <a:xfrm>
            <a:off x="2131061" y="5611635"/>
            <a:ext cx="5520055" cy="515620"/>
          </a:xfrm>
          <a:custGeom>
            <a:avLst/>
            <a:gdLst/>
            <a:ahLst/>
            <a:cxnLst/>
            <a:rect l="l" t="t" r="r" b="b"/>
            <a:pathLst>
              <a:path w="5520055" h="515620">
                <a:moveTo>
                  <a:pt x="5519927" y="0"/>
                </a:moveTo>
                <a:lnTo>
                  <a:pt x="0" y="515111"/>
                </a:lnTo>
              </a:path>
            </a:pathLst>
          </a:custGeom>
          <a:ln w="24383">
            <a:solidFill>
              <a:srgbClr val="000000"/>
            </a:solidFill>
          </a:ln>
        </p:spPr>
        <p:txBody>
          <a:bodyPr wrap="square" lIns="0" tIns="0" rIns="0" bIns="0" rtlCol="0">
            <a:spAutoFit/>
          </a:bodyPr>
          <a:lstStyle/>
          <a:p>
            <a:endParaRPr/>
          </a:p>
        </p:txBody>
      </p:sp>
      <p:sp>
        <p:nvSpPr>
          <p:cNvPr id="15" name="object 13"/>
          <p:cNvSpPr/>
          <p:nvPr/>
        </p:nvSpPr>
        <p:spPr>
          <a:xfrm>
            <a:off x="1995425" y="6061215"/>
            <a:ext cx="143510" cy="137160"/>
          </a:xfrm>
          <a:custGeom>
            <a:avLst/>
            <a:gdLst/>
            <a:ahLst/>
            <a:cxnLst/>
            <a:rect l="l" t="t" r="r" b="b"/>
            <a:pathLst>
              <a:path w="143510" h="137159">
                <a:moveTo>
                  <a:pt x="131063" y="0"/>
                </a:moveTo>
                <a:lnTo>
                  <a:pt x="0" y="82295"/>
                </a:lnTo>
                <a:lnTo>
                  <a:pt x="143255" y="137159"/>
                </a:lnTo>
                <a:lnTo>
                  <a:pt x="131063" y="0"/>
                </a:lnTo>
                <a:close/>
              </a:path>
            </a:pathLst>
          </a:custGeom>
          <a:solidFill>
            <a:srgbClr val="000000"/>
          </a:solidFill>
        </p:spPr>
        <p:txBody>
          <a:bodyPr wrap="square" lIns="0" tIns="0" rIns="0" bIns="0" rtlCol="0">
            <a:spAutoFit/>
          </a:bodyPr>
          <a:lstStyle/>
          <a:p>
            <a:endParaRPr/>
          </a:p>
        </p:txBody>
      </p:sp>
      <p:sp>
        <p:nvSpPr>
          <p:cNvPr id="16" name="object 14"/>
          <p:cNvSpPr txBox="1"/>
          <p:nvPr/>
        </p:nvSpPr>
        <p:spPr>
          <a:xfrm rot="21300000">
            <a:off x="2632373" y="5420734"/>
            <a:ext cx="4096667" cy="208915"/>
          </a:xfrm>
          <a:prstGeom prst="rect">
            <a:avLst/>
          </a:prstGeom>
        </p:spPr>
        <p:txBody>
          <a:bodyPr vert="horz" wrap="square" lIns="0" tIns="0" rIns="0" bIns="0" rtlCol="0">
            <a:spAutoFit/>
          </a:bodyPr>
          <a:lstStyle/>
          <a:p>
            <a:pPr>
              <a:lnSpc>
                <a:spcPts val="1645"/>
              </a:lnSpc>
            </a:pPr>
            <a:r>
              <a:rPr sz="1400" b="1" spc="-5" dirty="0">
                <a:solidFill>
                  <a:srgbClr val="008000"/>
                </a:solidFill>
                <a:latin typeface="Arial"/>
                <a:cs typeface="Arial"/>
              </a:rPr>
              <a:t>S</a:t>
            </a:r>
            <a:r>
              <a:rPr sz="1400" b="1" spc="-10" dirty="0">
                <a:solidFill>
                  <a:srgbClr val="008000"/>
                </a:solidFill>
                <a:latin typeface="Arial"/>
                <a:cs typeface="Arial"/>
              </a:rPr>
              <a:t>rcA=</a:t>
            </a:r>
            <a:r>
              <a:rPr sz="1400" b="1" spc="20" dirty="0">
                <a:solidFill>
                  <a:srgbClr val="008000"/>
                </a:solidFill>
                <a:latin typeface="Arial"/>
                <a:cs typeface="Arial"/>
              </a:rPr>
              <a:t>9</a:t>
            </a:r>
            <a:r>
              <a:rPr sz="1400" b="1" spc="5" dirty="0">
                <a:solidFill>
                  <a:srgbClr val="008000"/>
                </a:solidFill>
                <a:latin typeface="Arial"/>
                <a:cs typeface="Arial"/>
              </a:rPr>
              <a:t>.</a:t>
            </a:r>
            <a:r>
              <a:rPr sz="1400" b="1" spc="-10" dirty="0">
                <a:solidFill>
                  <a:srgbClr val="008000"/>
                </a:solidFill>
                <a:latin typeface="Arial"/>
                <a:cs typeface="Arial"/>
              </a:rPr>
              <a:t>8.7.6,</a:t>
            </a:r>
            <a:r>
              <a:rPr sz="1400" b="1" spc="-5" dirty="0">
                <a:solidFill>
                  <a:srgbClr val="008000"/>
                </a:solidFill>
                <a:latin typeface="Arial"/>
                <a:cs typeface="Arial"/>
              </a:rPr>
              <a:t> S</a:t>
            </a:r>
            <a:r>
              <a:rPr sz="1400" b="1" spc="-10" dirty="0">
                <a:solidFill>
                  <a:srgbClr val="008000"/>
                </a:solidFill>
                <a:latin typeface="Arial"/>
                <a:cs typeface="Arial"/>
              </a:rPr>
              <a:t>rc</a:t>
            </a:r>
            <a:r>
              <a:rPr sz="1400" b="1" spc="-5" dirty="0">
                <a:solidFill>
                  <a:srgbClr val="008000"/>
                </a:solidFill>
                <a:latin typeface="Arial"/>
                <a:cs typeface="Arial"/>
              </a:rPr>
              <a:t>P=</a:t>
            </a:r>
            <a:r>
              <a:rPr sz="1400" b="1" spc="-10" dirty="0">
                <a:solidFill>
                  <a:srgbClr val="008000"/>
                </a:solidFill>
                <a:latin typeface="Arial"/>
                <a:cs typeface="Arial"/>
              </a:rPr>
              <a:t>80,</a:t>
            </a:r>
            <a:r>
              <a:rPr sz="1400" b="1" spc="15" dirty="0">
                <a:solidFill>
                  <a:srgbClr val="008000"/>
                </a:solidFill>
                <a:latin typeface="Arial"/>
                <a:cs typeface="Arial"/>
              </a:rPr>
              <a:t> </a:t>
            </a:r>
            <a:r>
              <a:rPr sz="1400" b="1" spc="-5" dirty="0">
                <a:solidFill>
                  <a:srgbClr val="008000"/>
                </a:solidFill>
                <a:latin typeface="Arial"/>
                <a:cs typeface="Arial"/>
              </a:rPr>
              <a:t>D</a:t>
            </a:r>
            <a:r>
              <a:rPr sz="1400" b="1" spc="-10" dirty="0">
                <a:solidFill>
                  <a:srgbClr val="008000"/>
                </a:solidFill>
                <a:latin typeface="Arial"/>
                <a:cs typeface="Arial"/>
              </a:rPr>
              <a:t>st</a:t>
            </a:r>
            <a:r>
              <a:rPr sz="1400" b="1" spc="-5" dirty="0">
                <a:solidFill>
                  <a:srgbClr val="008000"/>
                </a:solidFill>
                <a:latin typeface="Arial"/>
                <a:cs typeface="Arial"/>
              </a:rPr>
              <a:t>A=</a:t>
            </a:r>
            <a:r>
              <a:rPr sz="1400" b="1" spc="-15" dirty="0">
                <a:solidFill>
                  <a:srgbClr val="008000"/>
                </a:solidFill>
                <a:latin typeface="Arial"/>
                <a:cs typeface="Arial"/>
              </a:rPr>
              <a:t>1</a:t>
            </a:r>
            <a:r>
              <a:rPr sz="1400" b="1" spc="20" dirty="0">
                <a:solidFill>
                  <a:srgbClr val="008000"/>
                </a:solidFill>
                <a:latin typeface="Arial"/>
                <a:cs typeface="Arial"/>
              </a:rPr>
              <a:t>.</a:t>
            </a:r>
            <a:r>
              <a:rPr sz="1400" b="1" spc="-10" dirty="0">
                <a:solidFill>
                  <a:srgbClr val="008000"/>
                </a:solidFill>
                <a:latin typeface="Arial"/>
                <a:cs typeface="Arial"/>
              </a:rPr>
              <a:t>2.1.2,</a:t>
            </a:r>
            <a:r>
              <a:rPr sz="1400" b="1" spc="-15" dirty="0">
                <a:solidFill>
                  <a:srgbClr val="008000"/>
                </a:solidFill>
                <a:latin typeface="Arial"/>
                <a:cs typeface="Arial"/>
              </a:rPr>
              <a:t> </a:t>
            </a:r>
            <a:r>
              <a:rPr sz="2100" b="1" spc="-7" baseline="1984" dirty="0">
                <a:solidFill>
                  <a:srgbClr val="008000"/>
                </a:solidFill>
                <a:latin typeface="Arial"/>
                <a:cs typeface="Arial"/>
              </a:rPr>
              <a:t>D</a:t>
            </a:r>
            <a:r>
              <a:rPr sz="2100" b="1" spc="-15" baseline="1984" dirty="0">
                <a:solidFill>
                  <a:srgbClr val="008000"/>
                </a:solidFill>
                <a:latin typeface="Arial"/>
                <a:cs typeface="Arial"/>
              </a:rPr>
              <a:t>stP=334</a:t>
            </a:r>
            <a:r>
              <a:rPr sz="2100" b="1" spc="-7" baseline="1984" dirty="0">
                <a:solidFill>
                  <a:srgbClr val="008000"/>
                </a:solidFill>
                <a:latin typeface="Arial"/>
                <a:cs typeface="Arial"/>
              </a:rPr>
              <a:t>4,</a:t>
            </a:r>
            <a:endParaRPr sz="2100" baseline="1984">
              <a:latin typeface="Arial"/>
              <a:cs typeface="Arial"/>
            </a:endParaRPr>
          </a:p>
        </p:txBody>
      </p:sp>
      <p:sp>
        <p:nvSpPr>
          <p:cNvPr id="17" name="object 15"/>
          <p:cNvSpPr txBox="1"/>
          <p:nvPr/>
        </p:nvSpPr>
        <p:spPr>
          <a:xfrm rot="21300000">
            <a:off x="2289999" y="5631999"/>
            <a:ext cx="4836229" cy="208915"/>
          </a:xfrm>
          <a:prstGeom prst="rect">
            <a:avLst/>
          </a:prstGeom>
        </p:spPr>
        <p:txBody>
          <a:bodyPr vert="horz" wrap="square" lIns="0" tIns="0" rIns="0" bIns="0" rtlCol="0">
            <a:spAutoFit/>
          </a:bodyPr>
          <a:lstStyle/>
          <a:p>
            <a:pPr>
              <a:lnSpc>
                <a:spcPts val="1645"/>
              </a:lnSpc>
            </a:pPr>
            <a:r>
              <a:rPr sz="1400" b="1" spc="-10" dirty="0">
                <a:solidFill>
                  <a:srgbClr val="008000"/>
                </a:solidFill>
                <a:latin typeface="Arial"/>
                <a:cs typeface="Arial"/>
              </a:rPr>
              <a:t>ACK</a:t>
            </a:r>
            <a:r>
              <a:rPr sz="1400" b="1" spc="-5" dirty="0">
                <a:solidFill>
                  <a:srgbClr val="008000"/>
                </a:solidFill>
                <a:latin typeface="Arial"/>
                <a:cs typeface="Arial"/>
              </a:rPr>
              <a:t>, </a:t>
            </a:r>
            <a:r>
              <a:rPr sz="1400" b="1" spc="5" dirty="0">
                <a:solidFill>
                  <a:srgbClr val="008000"/>
                </a:solidFill>
                <a:latin typeface="Arial"/>
                <a:cs typeface="Arial"/>
              </a:rPr>
              <a:t>S</a:t>
            </a:r>
            <a:r>
              <a:rPr sz="1400" b="1" spc="-10" dirty="0">
                <a:solidFill>
                  <a:srgbClr val="008000"/>
                </a:solidFill>
                <a:latin typeface="Arial"/>
                <a:cs typeface="Arial"/>
              </a:rPr>
              <a:t>eq</a:t>
            </a:r>
            <a:r>
              <a:rPr sz="1400" b="1" spc="15" dirty="0">
                <a:solidFill>
                  <a:srgbClr val="008000"/>
                </a:solidFill>
                <a:latin typeface="Arial"/>
                <a:cs typeface="Arial"/>
              </a:rPr>
              <a:t> </a:t>
            </a:r>
            <a:r>
              <a:rPr sz="1400" b="1" spc="-10" dirty="0">
                <a:solidFill>
                  <a:srgbClr val="008000"/>
                </a:solidFill>
                <a:latin typeface="Arial"/>
                <a:cs typeface="Arial"/>
              </a:rPr>
              <a:t>=</a:t>
            </a:r>
            <a:r>
              <a:rPr sz="1400" b="1" spc="25" dirty="0">
                <a:solidFill>
                  <a:srgbClr val="008000"/>
                </a:solidFill>
                <a:latin typeface="Arial"/>
                <a:cs typeface="Arial"/>
              </a:rPr>
              <a:t> </a:t>
            </a:r>
            <a:r>
              <a:rPr sz="1400" b="1" spc="-10" dirty="0">
                <a:solidFill>
                  <a:srgbClr val="008000"/>
                </a:solidFill>
                <a:latin typeface="Arial"/>
                <a:cs typeface="Arial"/>
              </a:rPr>
              <a:t>y+1,</a:t>
            </a:r>
            <a:r>
              <a:rPr sz="1400" b="1" spc="5" dirty="0">
                <a:solidFill>
                  <a:srgbClr val="008000"/>
                </a:solidFill>
                <a:latin typeface="Arial"/>
                <a:cs typeface="Arial"/>
              </a:rPr>
              <a:t> </a:t>
            </a:r>
            <a:r>
              <a:rPr sz="1400" b="1" spc="0" dirty="0">
                <a:solidFill>
                  <a:srgbClr val="008000"/>
                </a:solidFill>
                <a:latin typeface="Arial"/>
                <a:cs typeface="Arial"/>
              </a:rPr>
              <a:t>A</a:t>
            </a:r>
            <a:r>
              <a:rPr sz="1400" b="1" spc="-10" dirty="0">
                <a:solidFill>
                  <a:srgbClr val="008000"/>
                </a:solidFill>
                <a:latin typeface="Arial"/>
                <a:cs typeface="Arial"/>
              </a:rPr>
              <a:t>ck</a:t>
            </a:r>
            <a:r>
              <a:rPr sz="1400" b="1" spc="20" dirty="0">
                <a:solidFill>
                  <a:srgbClr val="008000"/>
                </a:solidFill>
                <a:latin typeface="Arial"/>
                <a:cs typeface="Arial"/>
              </a:rPr>
              <a:t> </a:t>
            </a:r>
            <a:r>
              <a:rPr sz="1400" b="1" spc="-10" dirty="0">
                <a:solidFill>
                  <a:srgbClr val="008000"/>
                </a:solidFill>
                <a:latin typeface="Arial"/>
                <a:cs typeface="Arial"/>
              </a:rPr>
              <a:t>=</a:t>
            </a:r>
            <a:r>
              <a:rPr sz="1400" b="1" spc="20" dirty="0">
                <a:solidFill>
                  <a:srgbClr val="008000"/>
                </a:solidFill>
                <a:latin typeface="Arial"/>
                <a:cs typeface="Arial"/>
              </a:rPr>
              <a:t> </a:t>
            </a:r>
            <a:r>
              <a:rPr sz="1400" b="1" spc="-5" dirty="0">
                <a:solidFill>
                  <a:srgbClr val="008000"/>
                </a:solidFill>
                <a:latin typeface="Arial"/>
                <a:cs typeface="Arial"/>
              </a:rPr>
              <a:t>x+16,</a:t>
            </a:r>
            <a:r>
              <a:rPr sz="1400" b="1" dirty="0">
                <a:solidFill>
                  <a:srgbClr val="008000"/>
                </a:solidFill>
                <a:latin typeface="Arial"/>
                <a:cs typeface="Arial"/>
              </a:rPr>
              <a:t> </a:t>
            </a:r>
            <a:r>
              <a:rPr sz="1400" b="1" spc="-5" dirty="0">
                <a:solidFill>
                  <a:srgbClr val="008000"/>
                </a:solidFill>
                <a:latin typeface="Arial"/>
                <a:cs typeface="Arial"/>
              </a:rPr>
              <a:t>Data</a:t>
            </a:r>
            <a:r>
              <a:rPr sz="1400" b="1" spc="-35" dirty="0">
                <a:solidFill>
                  <a:srgbClr val="008000"/>
                </a:solidFill>
                <a:latin typeface="Arial"/>
                <a:cs typeface="Arial"/>
              </a:rPr>
              <a:t>=</a:t>
            </a:r>
            <a:r>
              <a:rPr sz="1400" b="1" spc="15" dirty="0">
                <a:solidFill>
                  <a:srgbClr val="008000"/>
                </a:solidFill>
                <a:latin typeface="Arial"/>
                <a:cs typeface="Arial"/>
              </a:rPr>
              <a:t>“</a:t>
            </a:r>
            <a:r>
              <a:rPr sz="2100" b="1" spc="0" baseline="1984" dirty="0">
                <a:solidFill>
                  <a:srgbClr val="008000"/>
                </a:solidFill>
                <a:latin typeface="Arial"/>
                <a:cs typeface="Arial"/>
              </a:rPr>
              <a:t>2</a:t>
            </a:r>
            <a:r>
              <a:rPr sz="2100" b="1" spc="-15" baseline="1984" dirty="0">
                <a:solidFill>
                  <a:srgbClr val="008000"/>
                </a:solidFill>
                <a:latin typeface="Arial"/>
                <a:cs typeface="Arial"/>
              </a:rPr>
              <a:t>00</a:t>
            </a:r>
            <a:r>
              <a:rPr sz="2100" b="1" baseline="1984" dirty="0">
                <a:solidFill>
                  <a:srgbClr val="008000"/>
                </a:solidFill>
                <a:latin typeface="Arial"/>
                <a:cs typeface="Arial"/>
              </a:rPr>
              <a:t> </a:t>
            </a:r>
            <a:r>
              <a:rPr sz="2100" b="1" spc="-15" baseline="1984" dirty="0">
                <a:solidFill>
                  <a:srgbClr val="008000"/>
                </a:solidFill>
                <a:latin typeface="Arial"/>
                <a:cs typeface="Arial"/>
              </a:rPr>
              <a:t>O</a:t>
            </a:r>
            <a:r>
              <a:rPr sz="2100" b="1" spc="-22" baseline="1984" dirty="0">
                <a:solidFill>
                  <a:srgbClr val="008000"/>
                </a:solidFill>
                <a:latin typeface="Arial"/>
                <a:cs typeface="Arial"/>
              </a:rPr>
              <a:t>K</a:t>
            </a:r>
            <a:r>
              <a:rPr sz="2100" b="1" spc="7" baseline="1984" dirty="0">
                <a:solidFill>
                  <a:srgbClr val="008000"/>
                </a:solidFill>
                <a:latin typeface="Arial"/>
                <a:cs typeface="Arial"/>
              </a:rPr>
              <a:t> </a:t>
            </a:r>
            <a:r>
              <a:rPr sz="2100" b="1" spc="-22" baseline="1984" dirty="0">
                <a:solidFill>
                  <a:srgbClr val="008000"/>
                </a:solidFill>
                <a:latin typeface="Arial"/>
                <a:cs typeface="Arial"/>
              </a:rPr>
              <a:t>…</a:t>
            </a:r>
            <a:r>
              <a:rPr sz="2100" b="1" spc="44" baseline="1984" dirty="0">
                <a:solidFill>
                  <a:srgbClr val="008000"/>
                </a:solidFill>
                <a:latin typeface="Arial"/>
                <a:cs typeface="Arial"/>
              </a:rPr>
              <a:t> </a:t>
            </a:r>
            <a:r>
              <a:rPr sz="2100" b="1" spc="-15" baseline="1984" dirty="0">
                <a:solidFill>
                  <a:srgbClr val="008000"/>
                </a:solidFill>
                <a:latin typeface="Arial"/>
                <a:cs typeface="Arial"/>
              </a:rPr>
              <a:t>&lt;html&gt;</a:t>
            </a:r>
            <a:r>
              <a:rPr sz="2100" b="1" spc="7" baseline="1984" dirty="0">
                <a:solidFill>
                  <a:srgbClr val="008000"/>
                </a:solidFill>
                <a:latin typeface="Arial"/>
                <a:cs typeface="Arial"/>
              </a:rPr>
              <a:t> </a:t>
            </a:r>
            <a:r>
              <a:rPr sz="2100" b="1" spc="15" baseline="1984" dirty="0">
                <a:solidFill>
                  <a:srgbClr val="008000"/>
                </a:solidFill>
                <a:latin typeface="Arial"/>
                <a:cs typeface="Arial"/>
              </a:rPr>
              <a:t>…”</a:t>
            </a:r>
            <a:endParaRPr sz="2100" baseline="1984">
              <a:latin typeface="Arial"/>
              <a:cs typeface="Arial"/>
            </a:endParaRPr>
          </a:p>
        </p:txBody>
      </p:sp>
      <p:sp>
        <p:nvSpPr>
          <p:cNvPr id="18" name="object 16"/>
          <p:cNvSpPr/>
          <p:nvPr/>
        </p:nvSpPr>
        <p:spPr>
          <a:xfrm>
            <a:off x="2752853" y="3859035"/>
            <a:ext cx="2520950" cy="753110"/>
          </a:xfrm>
          <a:custGeom>
            <a:avLst/>
            <a:gdLst/>
            <a:ahLst/>
            <a:cxnLst/>
            <a:rect l="l" t="t" r="r" b="b"/>
            <a:pathLst>
              <a:path w="2520950" h="753110">
                <a:moveTo>
                  <a:pt x="0" y="0"/>
                </a:moveTo>
                <a:lnTo>
                  <a:pt x="2520695" y="0"/>
                </a:lnTo>
                <a:lnTo>
                  <a:pt x="2520695" y="752855"/>
                </a:lnTo>
                <a:lnTo>
                  <a:pt x="0" y="752855"/>
                </a:lnTo>
                <a:lnTo>
                  <a:pt x="0" y="0"/>
                </a:lnTo>
                <a:close/>
              </a:path>
            </a:pathLst>
          </a:custGeom>
          <a:ln w="24383">
            <a:solidFill>
              <a:srgbClr val="FF0000"/>
            </a:solidFill>
          </a:ln>
        </p:spPr>
        <p:txBody>
          <a:bodyPr wrap="square" lIns="0" tIns="0" rIns="0" bIns="0" rtlCol="0">
            <a:spAutoFit/>
          </a:bodyPr>
          <a:lstStyle/>
          <a:p>
            <a:endParaRPr/>
          </a:p>
        </p:txBody>
      </p:sp>
      <p:sp>
        <p:nvSpPr>
          <p:cNvPr id="19" name="object 17"/>
          <p:cNvSpPr/>
          <p:nvPr/>
        </p:nvSpPr>
        <p:spPr>
          <a:xfrm>
            <a:off x="2131061" y="4621035"/>
            <a:ext cx="1612900" cy="676910"/>
          </a:xfrm>
          <a:custGeom>
            <a:avLst/>
            <a:gdLst/>
            <a:ahLst/>
            <a:cxnLst/>
            <a:rect l="l" t="t" r="r" b="b"/>
            <a:pathLst>
              <a:path w="1612900" h="676910">
                <a:moveTo>
                  <a:pt x="1612391" y="0"/>
                </a:moveTo>
                <a:lnTo>
                  <a:pt x="1577180" y="31512"/>
                </a:lnTo>
                <a:lnTo>
                  <a:pt x="1541924" y="62913"/>
                </a:lnTo>
                <a:lnTo>
                  <a:pt x="1506583" y="94136"/>
                </a:lnTo>
                <a:lnTo>
                  <a:pt x="1471110" y="125114"/>
                </a:lnTo>
                <a:lnTo>
                  <a:pt x="1435464" y="155781"/>
                </a:lnTo>
                <a:lnTo>
                  <a:pt x="1399601" y="186071"/>
                </a:lnTo>
                <a:lnTo>
                  <a:pt x="1363477" y="215917"/>
                </a:lnTo>
                <a:lnTo>
                  <a:pt x="1327050" y="245254"/>
                </a:lnTo>
                <a:lnTo>
                  <a:pt x="1290274" y="274014"/>
                </a:lnTo>
                <a:lnTo>
                  <a:pt x="1253108" y="302132"/>
                </a:lnTo>
                <a:lnTo>
                  <a:pt x="1215508" y="329542"/>
                </a:lnTo>
                <a:lnTo>
                  <a:pt x="1177429" y="356177"/>
                </a:lnTo>
                <a:lnTo>
                  <a:pt x="1138830" y="381970"/>
                </a:lnTo>
                <a:lnTo>
                  <a:pt x="1099666" y="406856"/>
                </a:lnTo>
                <a:lnTo>
                  <a:pt x="1059894" y="430768"/>
                </a:lnTo>
                <a:lnTo>
                  <a:pt x="1019470" y="453639"/>
                </a:lnTo>
                <a:lnTo>
                  <a:pt x="978351" y="475405"/>
                </a:lnTo>
                <a:lnTo>
                  <a:pt x="936494" y="495997"/>
                </a:lnTo>
                <a:lnTo>
                  <a:pt x="893856" y="515351"/>
                </a:lnTo>
                <a:lnTo>
                  <a:pt x="850391" y="533399"/>
                </a:lnTo>
                <a:lnTo>
                  <a:pt x="812128" y="547533"/>
                </a:lnTo>
                <a:lnTo>
                  <a:pt x="773253" y="560700"/>
                </a:lnTo>
                <a:lnTo>
                  <a:pt x="733792" y="572939"/>
                </a:lnTo>
                <a:lnTo>
                  <a:pt x="693773" y="584289"/>
                </a:lnTo>
                <a:lnTo>
                  <a:pt x="653224" y="594788"/>
                </a:lnTo>
                <a:lnTo>
                  <a:pt x="612172" y="604476"/>
                </a:lnTo>
                <a:lnTo>
                  <a:pt x="570645" y="613391"/>
                </a:lnTo>
                <a:lnTo>
                  <a:pt x="528669" y="621572"/>
                </a:lnTo>
                <a:lnTo>
                  <a:pt x="486273" y="629058"/>
                </a:lnTo>
                <a:lnTo>
                  <a:pt x="443483" y="635888"/>
                </a:lnTo>
                <a:lnTo>
                  <a:pt x="400328" y="642101"/>
                </a:lnTo>
                <a:lnTo>
                  <a:pt x="356835" y="647736"/>
                </a:lnTo>
                <a:lnTo>
                  <a:pt x="313031" y="652831"/>
                </a:lnTo>
                <a:lnTo>
                  <a:pt x="268943" y="657426"/>
                </a:lnTo>
                <a:lnTo>
                  <a:pt x="224599" y="661558"/>
                </a:lnTo>
                <a:lnTo>
                  <a:pt x="180027" y="665268"/>
                </a:lnTo>
                <a:lnTo>
                  <a:pt x="135253" y="668594"/>
                </a:lnTo>
                <a:lnTo>
                  <a:pt x="90306" y="671574"/>
                </a:lnTo>
                <a:lnTo>
                  <a:pt x="45212" y="674249"/>
                </a:lnTo>
                <a:lnTo>
                  <a:pt x="0" y="676655"/>
                </a:lnTo>
              </a:path>
            </a:pathLst>
          </a:custGeom>
          <a:ln w="24383">
            <a:solidFill>
              <a:srgbClr val="FF0000"/>
            </a:solidFill>
            <a:prstDash val="lgDash"/>
            <a:headEnd type="none" w="med" len="med"/>
            <a:tailEnd type="arrow" w="med" len="med"/>
          </a:ln>
        </p:spPr>
        <p:txBody>
          <a:bodyPr wrap="square" lIns="0" tIns="0" rIns="0" bIns="0" rtlCol="0">
            <a:spAutoFit/>
          </a:bodyPr>
          <a:lstStyle/>
          <a:p>
            <a:endParaRPr/>
          </a:p>
        </p:txBody>
      </p:sp>
      <p:sp>
        <p:nvSpPr>
          <p:cNvPr id="21" name="object 19"/>
          <p:cNvSpPr txBox="1"/>
          <p:nvPr/>
        </p:nvSpPr>
        <p:spPr>
          <a:xfrm>
            <a:off x="533400" y="3203716"/>
            <a:ext cx="4813935" cy="1764586"/>
          </a:xfrm>
          <a:prstGeom prst="rect">
            <a:avLst/>
          </a:prstGeom>
        </p:spPr>
        <p:txBody>
          <a:bodyPr vert="horz" wrap="square" lIns="0" tIns="0" rIns="0" bIns="0" rtlCol="0">
            <a:spAutoFit/>
          </a:bodyPr>
          <a:lstStyle/>
          <a:p>
            <a:pPr marL="1844039" algn="ctr">
              <a:lnSpc>
                <a:spcPct val="100000"/>
              </a:lnSpc>
            </a:pPr>
            <a:r>
              <a:rPr sz="1800" b="1">
                <a:solidFill>
                  <a:srgbClr val="FF0000"/>
                </a:solidFill>
                <a:latin typeface="Arial"/>
                <a:cs typeface="Arial"/>
              </a:rPr>
              <a:t>Attacker</a:t>
            </a:r>
            <a:r>
              <a:rPr lang="en-GB" sz="1800" b="1">
                <a:solidFill>
                  <a:srgbClr val="FF0000"/>
                </a:solidFill>
                <a:latin typeface="Arial"/>
                <a:cs typeface="Arial"/>
              </a:rPr>
              <a:t> chèn gói tin RST</a:t>
            </a:r>
            <a:endParaRPr sz="1800">
              <a:latin typeface="Arial"/>
              <a:cs typeface="Arial"/>
            </a:endParaRPr>
          </a:p>
          <a:p>
            <a:pPr marL="1840864" algn="ctr">
              <a:lnSpc>
                <a:spcPct val="100000"/>
              </a:lnSpc>
              <a:spcBef>
                <a:spcPts val="20"/>
              </a:spcBef>
            </a:pPr>
            <a:r>
              <a:rPr sz="1800" b="1" spc="-10" dirty="0">
                <a:solidFill>
                  <a:srgbClr val="777778"/>
                </a:solidFill>
                <a:latin typeface="Arial"/>
                <a:cs typeface="Arial"/>
              </a:rPr>
              <a:t>IP</a:t>
            </a:r>
            <a:r>
              <a:rPr sz="1800" b="1" spc="-5" dirty="0">
                <a:solidFill>
                  <a:srgbClr val="777778"/>
                </a:solidFill>
                <a:latin typeface="Arial"/>
                <a:cs typeface="Arial"/>
              </a:rPr>
              <a:t> </a:t>
            </a:r>
            <a:r>
              <a:rPr sz="1800" b="1" dirty="0">
                <a:solidFill>
                  <a:srgbClr val="777778"/>
                </a:solidFill>
                <a:latin typeface="Arial"/>
                <a:cs typeface="Arial"/>
              </a:rPr>
              <a:t>a</a:t>
            </a:r>
            <a:r>
              <a:rPr sz="1800" b="1" spc="-15" dirty="0">
                <a:solidFill>
                  <a:srgbClr val="777778"/>
                </a:solidFill>
                <a:latin typeface="Arial"/>
                <a:cs typeface="Arial"/>
              </a:rPr>
              <a:t>dd</a:t>
            </a:r>
            <a:r>
              <a:rPr sz="1800" b="1" dirty="0">
                <a:solidFill>
                  <a:srgbClr val="777778"/>
                </a:solidFill>
                <a:latin typeface="Arial"/>
                <a:cs typeface="Arial"/>
              </a:rPr>
              <a:t>ress</a:t>
            </a:r>
            <a:r>
              <a:rPr sz="1800" b="1" spc="-5" dirty="0">
                <a:solidFill>
                  <a:srgbClr val="777778"/>
                </a:solidFill>
                <a:latin typeface="Arial"/>
                <a:cs typeface="Arial"/>
              </a:rPr>
              <a:t> </a:t>
            </a:r>
            <a:r>
              <a:rPr sz="1800" b="1" dirty="0">
                <a:solidFill>
                  <a:srgbClr val="777778"/>
                </a:solidFill>
                <a:latin typeface="Arial"/>
                <a:cs typeface="Arial"/>
              </a:rPr>
              <a:t>6</a:t>
            </a:r>
            <a:r>
              <a:rPr sz="1800" b="1" spc="-5" dirty="0">
                <a:solidFill>
                  <a:srgbClr val="777778"/>
                </a:solidFill>
                <a:latin typeface="Arial"/>
                <a:cs typeface="Arial"/>
              </a:rPr>
              <a:t>.</a:t>
            </a:r>
            <a:r>
              <a:rPr sz="1800" b="1" dirty="0">
                <a:solidFill>
                  <a:srgbClr val="777778"/>
                </a:solidFill>
                <a:latin typeface="Arial"/>
                <a:cs typeface="Arial"/>
              </a:rPr>
              <a:t>6</a:t>
            </a:r>
            <a:r>
              <a:rPr sz="1800" b="1" spc="-5" dirty="0">
                <a:solidFill>
                  <a:srgbClr val="777778"/>
                </a:solidFill>
                <a:latin typeface="Arial"/>
                <a:cs typeface="Arial"/>
              </a:rPr>
              <a:t>.</a:t>
            </a:r>
            <a:r>
              <a:rPr sz="1800" b="1" dirty="0">
                <a:solidFill>
                  <a:srgbClr val="777778"/>
                </a:solidFill>
                <a:latin typeface="Arial"/>
                <a:cs typeface="Arial"/>
              </a:rPr>
              <a:t>6</a:t>
            </a:r>
            <a:r>
              <a:rPr sz="1800" b="1" spc="-5" dirty="0">
                <a:solidFill>
                  <a:srgbClr val="777778"/>
                </a:solidFill>
                <a:latin typeface="Arial"/>
                <a:cs typeface="Arial"/>
              </a:rPr>
              <a:t>.</a:t>
            </a:r>
            <a:r>
              <a:rPr sz="1800" b="1" dirty="0">
                <a:solidFill>
                  <a:srgbClr val="777778"/>
                </a:solidFill>
                <a:latin typeface="Arial"/>
                <a:cs typeface="Arial"/>
              </a:rPr>
              <a:t>6</a:t>
            </a:r>
            <a:r>
              <a:rPr sz="1800" b="1" spc="-5" dirty="0">
                <a:solidFill>
                  <a:srgbClr val="777778"/>
                </a:solidFill>
                <a:latin typeface="Arial"/>
                <a:cs typeface="Arial"/>
              </a:rPr>
              <a:t>, </a:t>
            </a:r>
            <a:r>
              <a:rPr sz="1800" b="1" spc="-15" dirty="0">
                <a:solidFill>
                  <a:srgbClr val="777778"/>
                </a:solidFill>
                <a:latin typeface="Arial"/>
                <a:cs typeface="Arial"/>
              </a:rPr>
              <a:t>po</a:t>
            </a:r>
            <a:r>
              <a:rPr sz="1800" b="1" dirty="0">
                <a:solidFill>
                  <a:srgbClr val="777778"/>
                </a:solidFill>
                <a:latin typeface="Arial"/>
                <a:cs typeface="Arial"/>
              </a:rPr>
              <a:t>rt</a:t>
            </a:r>
            <a:r>
              <a:rPr sz="1800" b="1" spc="-5" dirty="0">
                <a:solidFill>
                  <a:srgbClr val="777778"/>
                </a:solidFill>
                <a:latin typeface="Arial"/>
                <a:cs typeface="Arial"/>
              </a:rPr>
              <a:t> </a:t>
            </a:r>
            <a:r>
              <a:rPr sz="1800" b="1" dirty="0">
                <a:solidFill>
                  <a:srgbClr val="777778"/>
                </a:solidFill>
                <a:latin typeface="Arial"/>
                <a:cs typeface="Arial"/>
              </a:rPr>
              <a:t>N</a:t>
            </a:r>
            <a:r>
              <a:rPr sz="1800" b="1" spc="-5" dirty="0">
                <a:solidFill>
                  <a:srgbClr val="777778"/>
                </a:solidFill>
                <a:latin typeface="Arial"/>
                <a:cs typeface="Arial"/>
              </a:rPr>
              <a:t>/</a:t>
            </a:r>
            <a:r>
              <a:rPr sz="1800" b="1" dirty="0">
                <a:solidFill>
                  <a:srgbClr val="777778"/>
                </a:solidFill>
                <a:latin typeface="Arial"/>
                <a:cs typeface="Arial"/>
              </a:rPr>
              <a:t>A</a:t>
            </a:r>
            <a:endParaRPr sz="1800">
              <a:latin typeface="Arial"/>
              <a:cs typeface="Arial"/>
            </a:endParaRPr>
          </a:p>
          <a:p>
            <a:pPr marL="2322830" marR="167640" indent="1270" algn="ctr">
              <a:lnSpc>
                <a:spcPct val="100000"/>
              </a:lnSpc>
              <a:spcBef>
                <a:spcPts val="1190"/>
              </a:spcBef>
            </a:pPr>
            <a:r>
              <a:rPr sz="1400" b="1" spc="-5" dirty="0">
                <a:solidFill>
                  <a:srgbClr val="FF0000"/>
                </a:solidFill>
                <a:latin typeface="Arial"/>
                <a:cs typeface="Arial"/>
              </a:rPr>
              <a:t>S</a:t>
            </a:r>
            <a:r>
              <a:rPr sz="1400" b="1" spc="-10" dirty="0">
                <a:solidFill>
                  <a:srgbClr val="FF0000"/>
                </a:solidFill>
                <a:latin typeface="Arial"/>
                <a:cs typeface="Arial"/>
              </a:rPr>
              <a:t>rcA=</a:t>
            </a:r>
            <a:r>
              <a:rPr sz="1400" b="1" dirty="0">
                <a:solidFill>
                  <a:srgbClr val="FF0000"/>
                </a:solidFill>
                <a:latin typeface="Arial"/>
                <a:cs typeface="Arial"/>
              </a:rPr>
              <a:t>9</a:t>
            </a:r>
            <a:r>
              <a:rPr sz="1400" b="1" spc="5" dirty="0">
                <a:solidFill>
                  <a:srgbClr val="FF0000"/>
                </a:solidFill>
                <a:latin typeface="Arial"/>
                <a:cs typeface="Arial"/>
              </a:rPr>
              <a:t>.</a:t>
            </a:r>
            <a:r>
              <a:rPr sz="1400" b="1" spc="-10" dirty="0">
                <a:solidFill>
                  <a:srgbClr val="FF0000"/>
                </a:solidFill>
                <a:latin typeface="Arial"/>
                <a:cs typeface="Arial"/>
              </a:rPr>
              <a:t>8.7.6,</a:t>
            </a:r>
            <a:r>
              <a:rPr sz="1400" b="1" dirty="0">
                <a:solidFill>
                  <a:srgbClr val="FF0000"/>
                </a:solidFill>
                <a:latin typeface="Arial"/>
                <a:cs typeface="Arial"/>
              </a:rPr>
              <a:t> </a:t>
            </a:r>
            <a:r>
              <a:rPr sz="1400" b="1" spc="-5" dirty="0">
                <a:solidFill>
                  <a:srgbClr val="FF0000"/>
                </a:solidFill>
                <a:latin typeface="Arial"/>
                <a:cs typeface="Arial"/>
              </a:rPr>
              <a:t>S</a:t>
            </a:r>
            <a:r>
              <a:rPr sz="1400" b="1" spc="-10" dirty="0">
                <a:solidFill>
                  <a:srgbClr val="FF0000"/>
                </a:solidFill>
                <a:latin typeface="Arial"/>
                <a:cs typeface="Arial"/>
              </a:rPr>
              <a:t>rc</a:t>
            </a:r>
            <a:r>
              <a:rPr sz="1400" b="1" spc="-5" dirty="0">
                <a:solidFill>
                  <a:srgbClr val="FF0000"/>
                </a:solidFill>
                <a:latin typeface="Arial"/>
                <a:cs typeface="Arial"/>
              </a:rPr>
              <a:t>P=</a:t>
            </a:r>
            <a:r>
              <a:rPr sz="1400" b="1" spc="-10" dirty="0">
                <a:solidFill>
                  <a:srgbClr val="FF0000"/>
                </a:solidFill>
                <a:latin typeface="Arial"/>
                <a:cs typeface="Arial"/>
              </a:rPr>
              <a:t>80,</a:t>
            </a:r>
            <a:r>
              <a:rPr sz="1400" b="1" spc="-5" dirty="0">
                <a:solidFill>
                  <a:srgbClr val="FF0000"/>
                </a:solidFill>
                <a:latin typeface="Arial"/>
                <a:cs typeface="Arial"/>
              </a:rPr>
              <a:t> </a:t>
            </a:r>
            <a:r>
              <a:rPr sz="1400" b="1" spc="-10" dirty="0">
                <a:solidFill>
                  <a:srgbClr val="FF0000"/>
                </a:solidFill>
                <a:latin typeface="Arial"/>
                <a:cs typeface="Arial"/>
              </a:rPr>
              <a:t>DstA=</a:t>
            </a:r>
            <a:r>
              <a:rPr sz="1400" b="1" dirty="0">
                <a:solidFill>
                  <a:srgbClr val="FF0000"/>
                </a:solidFill>
                <a:latin typeface="Arial"/>
                <a:cs typeface="Arial"/>
              </a:rPr>
              <a:t>1</a:t>
            </a:r>
            <a:r>
              <a:rPr sz="1400" b="1" spc="5" dirty="0">
                <a:solidFill>
                  <a:srgbClr val="FF0000"/>
                </a:solidFill>
                <a:latin typeface="Arial"/>
                <a:cs typeface="Arial"/>
              </a:rPr>
              <a:t>.</a:t>
            </a:r>
            <a:r>
              <a:rPr sz="1400" b="1" spc="-10" dirty="0">
                <a:solidFill>
                  <a:srgbClr val="FF0000"/>
                </a:solidFill>
                <a:latin typeface="Arial"/>
                <a:cs typeface="Arial"/>
              </a:rPr>
              <a:t>2.1.2,</a:t>
            </a:r>
            <a:r>
              <a:rPr sz="1400" b="1" dirty="0">
                <a:solidFill>
                  <a:srgbClr val="FF0000"/>
                </a:solidFill>
                <a:latin typeface="Arial"/>
                <a:cs typeface="Arial"/>
              </a:rPr>
              <a:t> </a:t>
            </a:r>
            <a:r>
              <a:rPr sz="1400" b="1" spc="10" dirty="0">
                <a:solidFill>
                  <a:srgbClr val="FF0000"/>
                </a:solidFill>
                <a:latin typeface="Arial"/>
                <a:cs typeface="Arial"/>
              </a:rPr>
              <a:t>D</a:t>
            </a:r>
            <a:r>
              <a:rPr sz="1400" b="1" spc="-10" dirty="0">
                <a:solidFill>
                  <a:srgbClr val="FF0000"/>
                </a:solidFill>
                <a:latin typeface="Arial"/>
                <a:cs typeface="Arial"/>
              </a:rPr>
              <a:t>stP=334</a:t>
            </a:r>
            <a:r>
              <a:rPr sz="1400" b="1" dirty="0">
                <a:solidFill>
                  <a:srgbClr val="FF0000"/>
                </a:solidFill>
                <a:latin typeface="Arial"/>
                <a:cs typeface="Arial"/>
              </a:rPr>
              <a:t>4</a:t>
            </a:r>
            <a:r>
              <a:rPr sz="1400" b="1" spc="-5" dirty="0">
                <a:solidFill>
                  <a:srgbClr val="FF0000"/>
                </a:solidFill>
                <a:latin typeface="Arial"/>
                <a:cs typeface="Arial"/>
              </a:rPr>
              <a:t>, </a:t>
            </a:r>
            <a:r>
              <a:rPr sz="1400" b="1" spc="-10" dirty="0">
                <a:solidFill>
                  <a:srgbClr val="FF0000"/>
                </a:solidFill>
                <a:latin typeface="Arial"/>
                <a:cs typeface="Arial"/>
              </a:rPr>
              <a:t>RST,</a:t>
            </a:r>
            <a:r>
              <a:rPr sz="1400" b="1" dirty="0">
                <a:solidFill>
                  <a:srgbClr val="FF0000"/>
                </a:solidFill>
                <a:latin typeface="Arial"/>
                <a:cs typeface="Arial"/>
              </a:rPr>
              <a:t> </a:t>
            </a:r>
            <a:r>
              <a:rPr sz="1400" b="1" spc="-5" dirty="0">
                <a:solidFill>
                  <a:srgbClr val="FF0000"/>
                </a:solidFill>
                <a:latin typeface="Arial"/>
                <a:cs typeface="Arial"/>
              </a:rPr>
              <a:t>S</a:t>
            </a:r>
            <a:r>
              <a:rPr sz="1400" b="1" spc="-10" dirty="0">
                <a:solidFill>
                  <a:srgbClr val="FF0000"/>
                </a:solidFill>
                <a:latin typeface="Arial"/>
                <a:cs typeface="Arial"/>
              </a:rPr>
              <a:t>eq</a:t>
            </a:r>
            <a:r>
              <a:rPr sz="1400" b="1" spc="-5" dirty="0">
                <a:solidFill>
                  <a:srgbClr val="FF0000"/>
                </a:solidFill>
                <a:latin typeface="Arial"/>
                <a:cs typeface="Arial"/>
              </a:rPr>
              <a:t> </a:t>
            </a:r>
            <a:r>
              <a:rPr sz="1400" b="1" spc="-10" dirty="0">
                <a:solidFill>
                  <a:srgbClr val="FF0000"/>
                </a:solidFill>
                <a:latin typeface="Arial"/>
                <a:cs typeface="Arial"/>
              </a:rPr>
              <a:t>=</a:t>
            </a:r>
            <a:r>
              <a:rPr sz="1400" b="1" spc="10" dirty="0">
                <a:solidFill>
                  <a:srgbClr val="FF0000"/>
                </a:solidFill>
                <a:latin typeface="Arial"/>
                <a:cs typeface="Arial"/>
              </a:rPr>
              <a:t> </a:t>
            </a:r>
            <a:r>
              <a:rPr sz="1400" b="1" spc="-10" dirty="0">
                <a:solidFill>
                  <a:srgbClr val="FF0000"/>
                </a:solidFill>
                <a:latin typeface="Arial"/>
                <a:cs typeface="Arial"/>
              </a:rPr>
              <a:t>y+1,</a:t>
            </a:r>
            <a:r>
              <a:rPr sz="1400" b="1" spc="5" dirty="0">
                <a:solidFill>
                  <a:srgbClr val="FF0000"/>
                </a:solidFill>
                <a:latin typeface="Arial"/>
                <a:cs typeface="Arial"/>
              </a:rPr>
              <a:t> </a:t>
            </a:r>
            <a:r>
              <a:rPr sz="1400" b="1" spc="10" dirty="0">
                <a:solidFill>
                  <a:srgbClr val="FF0000"/>
                </a:solidFill>
                <a:latin typeface="Arial"/>
                <a:cs typeface="Arial"/>
              </a:rPr>
              <a:t>A</a:t>
            </a:r>
            <a:r>
              <a:rPr sz="1400" b="1" spc="-10" dirty="0">
                <a:solidFill>
                  <a:srgbClr val="FF0000"/>
                </a:solidFill>
                <a:latin typeface="Arial"/>
                <a:cs typeface="Arial"/>
              </a:rPr>
              <a:t>ck</a:t>
            </a:r>
            <a:r>
              <a:rPr sz="1400" b="1" dirty="0">
                <a:solidFill>
                  <a:srgbClr val="FF0000"/>
                </a:solidFill>
                <a:latin typeface="Arial"/>
                <a:cs typeface="Arial"/>
              </a:rPr>
              <a:t> </a:t>
            </a:r>
            <a:r>
              <a:rPr sz="1400" b="1" spc="-10" dirty="0">
                <a:solidFill>
                  <a:srgbClr val="FF0000"/>
                </a:solidFill>
                <a:latin typeface="Arial"/>
                <a:cs typeface="Arial"/>
              </a:rPr>
              <a:t>=</a:t>
            </a:r>
            <a:r>
              <a:rPr sz="1400" b="1" spc="5" dirty="0">
                <a:solidFill>
                  <a:srgbClr val="FF0000"/>
                </a:solidFill>
                <a:latin typeface="Arial"/>
                <a:cs typeface="Arial"/>
              </a:rPr>
              <a:t> </a:t>
            </a:r>
            <a:r>
              <a:rPr sz="1400" b="1" spc="-10" dirty="0">
                <a:solidFill>
                  <a:srgbClr val="FF0000"/>
                </a:solidFill>
                <a:latin typeface="Arial"/>
                <a:cs typeface="Arial"/>
              </a:rPr>
              <a:t>x+16</a:t>
            </a:r>
            <a:endParaRPr sz="1400">
              <a:latin typeface="Arial"/>
              <a:cs typeface="Arial"/>
            </a:endParaRPr>
          </a:p>
          <a:p>
            <a:pPr>
              <a:lnSpc>
                <a:spcPts val="1400"/>
              </a:lnSpc>
            </a:pPr>
            <a:endParaRPr sz="1200">
              <a:latin typeface="Times New Roman"/>
              <a:cs typeface="Times New Roman"/>
            </a:endParaRPr>
          </a:p>
          <a:p>
            <a:pPr>
              <a:lnSpc>
                <a:spcPts val="1800"/>
              </a:lnSpc>
              <a:spcBef>
                <a:spcPts val="47"/>
              </a:spcBef>
            </a:pPr>
            <a:endParaRPr sz="1550">
              <a:latin typeface="Times New Roman"/>
              <a:cs typeface="Times New Roman"/>
            </a:endParaRPr>
          </a:p>
        </p:txBody>
      </p:sp>
      <p:sp>
        <p:nvSpPr>
          <p:cNvPr id="22" name="TextBox 21"/>
          <p:cNvSpPr txBox="1"/>
          <p:nvPr/>
        </p:nvSpPr>
        <p:spPr>
          <a:xfrm>
            <a:off x="152400" y="5279987"/>
            <a:ext cx="1739393" cy="1200329"/>
          </a:xfrm>
          <a:prstGeom prst="rect">
            <a:avLst/>
          </a:prstGeom>
          <a:noFill/>
        </p:spPr>
        <p:txBody>
          <a:bodyPr wrap="square" rtlCol="0">
            <a:spAutoFit/>
          </a:bodyPr>
          <a:lstStyle/>
          <a:p>
            <a:r>
              <a:rPr lang="vi-VN" i="1">
                <a:solidFill>
                  <a:srgbClr val="0000FF"/>
                </a:solidFill>
                <a:cs typeface="Arial"/>
              </a:rPr>
              <a:t>Client từ chối các dữ liệu được gửi từ server thực sự</a:t>
            </a:r>
            <a:endParaRPr lang="en-GB"/>
          </a:p>
        </p:txBody>
      </p:sp>
      <p:sp>
        <p:nvSpPr>
          <p:cNvPr id="23" name="TextBox 22"/>
          <p:cNvSpPr txBox="1"/>
          <p:nvPr/>
        </p:nvSpPr>
        <p:spPr>
          <a:xfrm>
            <a:off x="1741217" y="5898962"/>
            <a:ext cx="508416" cy="461665"/>
          </a:xfrm>
          <a:prstGeom prst="rect">
            <a:avLst/>
          </a:prstGeom>
          <a:noFill/>
        </p:spPr>
        <p:txBody>
          <a:bodyPr wrap="square" rtlCol="0">
            <a:spAutoFit/>
          </a:bodyPr>
          <a:lstStyle/>
          <a:p>
            <a:r>
              <a:rPr lang="en-GB" sz="2400" b="1">
                <a:solidFill>
                  <a:srgbClr val="FF0000"/>
                </a:solidFill>
                <a:cs typeface="Arial"/>
              </a:rPr>
              <a:t>X</a:t>
            </a:r>
            <a:endParaRPr lang="en-GB" sz="2400" b="1">
              <a:solidFill>
                <a:srgbClr val="FF0000"/>
              </a:solidFill>
            </a:endParaRPr>
          </a:p>
        </p:txBody>
      </p:sp>
      <p:sp>
        <p:nvSpPr>
          <p:cNvPr id="3" name="TextBox 2"/>
          <p:cNvSpPr txBox="1"/>
          <p:nvPr/>
        </p:nvSpPr>
        <p:spPr>
          <a:xfrm>
            <a:off x="5347335" y="4008514"/>
            <a:ext cx="1778796" cy="369332"/>
          </a:xfrm>
          <a:prstGeom prst="rect">
            <a:avLst/>
          </a:prstGeom>
          <a:noFill/>
        </p:spPr>
        <p:txBody>
          <a:bodyPr wrap="square" rtlCol="0">
            <a:spAutoFit/>
          </a:bodyPr>
          <a:lstStyle/>
          <a:p>
            <a:r>
              <a:rPr lang="en-US">
                <a:solidFill>
                  <a:srgbClr val="C00000"/>
                </a:solidFill>
              </a:rPr>
              <a:t>Blind spoofing</a:t>
            </a:r>
          </a:p>
        </p:txBody>
      </p:sp>
    </p:spTree>
    <p:extLst>
      <p:ext uri="{BB962C8B-B14F-4D97-AF65-F5344CB8AC3E}">
        <p14:creationId xmlns:p14="http://schemas.microsoft.com/office/powerpoint/2010/main" val="25174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ppt_x"/>
                                          </p:val>
                                        </p:tav>
                                        <p:tav tm="100000">
                                          <p:val>
                                            <p:strVal val="#ppt_x"/>
                                          </p:val>
                                        </p:tav>
                                      </p:tavLst>
                                    </p:anim>
                                    <p:anim calcmode="lin" valueType="num">
                                      <p:cBhvr additive="base">
                                        <p:cTn id="4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P spid="18" grpId="0" animBg="1"/>
      <p:bldP spid="19" grpId="0" animBg="1"/>
      <p:bldP spid="21" grpId="0"/>
      <p:bldP spid="22" grpId="0"/>
      <p:bldP spid="2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78"/>
            <a:ext cx="8229600" cy="619866"/>
          </a:xfrm>
        </p:spPr>
        <p:txBody>
          <a:bodyPr/>
          <a:lstStyle/>
          <a:p>
            <a:r>
              <a:rPr lang="en-GB"/>
              <a:t>Data Injection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20" name="object 7"/>
          <p:cNvSpPr/>
          <p:nvPr/>
        </p:nvSpPr>
        <p:spPr>
          <a:xfrm>
            <a:off x="2071370" y="1546200"/>
            <a:ext cx="45720" cy="4883150"/>
          </a:xfrm>
          <a:custGeom>
            <a:avLst/>
            <a:gdLst/>
            <a:ahLst/>
            <a:cxnLst/>
            <a:rect l="l" t="t" r="r" b="b"/>
            <a:pathLst>
              <a:path w="45719" h="4883150">
                <a:moveTo>
                  <a:pt x="0" y="0"/>
                </a:moveTo>
                <a:lnTo>
                  <a:pt x="45719" y="4882896"/>
                </a:lnTo>
              </a:path>
            </a:pathLst>
          </a:custGeom>
          <a:ln w="24383">
            <a:solidFill>
              <a:srgbClr val="000000"/>
            </a:solidFill>
          </a:ln>
        </p:spPr>
        <p:txBody>
          <a:bodyPr wrap="square" lIns="0" tIns="0" rIns="0" bIns="0" rtlCol="0">
            <a:spAutoFit/>
          </a:bodyPr>
          <a:lstStyle/>
          <a:p>
            <a:endParaRPr/>
          </a:p>
        </p:txBody>
      </p:sp>
      <p:sp>
        <p:nvSpPr>
          <p:cNvPr id="21" name="object 8"/>
          <p:cNvSpPr txBox="1"/>
          <p:nvPr/>
        </p:nvSpPr>
        <p:spPr>
          <a:xfrm>
            <a:off x="748029" y="973177"/>
            <a:ext cx="3088005" cy="562610"/>
          </a:xfrm>
          <a:prstGeom prst="rect">
            <a:avLst/>
          </a:prstGeom>
        </p:spPr>
        <p:txBody>
          <a:bodyPr vert="horz" wrap="square" lIns="0" tIns="0" rIns="0" bIns="0" rtlCol="0">
            <a:spAutoFit/>
          </a:bodyPr>
          <a:lstStyle/>
          <a:p>
            <a:pPr marL="3810" algn="ctr">
              <a:lnSpc>
                <a:spcPct val="100000"/>
              </a:lnSpc>
            </a:pPr>
            <a:r>
              <a:rPr sz="1800" b="1" dirty="0">
                <a:solidFill>
                  <a:srgbClr val="0000FF"/>
                </a:solidFill>
                <a:latin typeface="Arial"/>
                <a:cs typeface="Arial"/>
              </a:rPr>
              <a:t>C</a:t>
            </a:r>
            <a:r>
              <a:rPr sz="1800" b="1" spc="-5" dirty="0">
                <a:solidFill>
                  <a:srgbClr val="0000FF"/>
                </a:solidFill>
                <a:latin typeface="Arial"/>
                <a:cs typeface="Arial"/>
              </a:rPr>
              <a:t>lie</a:t>
            </a:r>
            <a:r>
              <a:rPr sz="1800" b="1" spc="-15" dirty="0">
                <a:solidFill>
                  <a:srgbClr val="0000FF"/>
                </a:solidFill>
                <a:latin typeface="Arial"/>
                <a:cs typeface="Arial"/>
              </a:rPr>
              <a:t>nt</a:t>
            </a:r>
            <a:r>
              <a:rPr sz="1800" b="1" spc="-5" dirty="0">
                <a:solidFill>
                  <a:srgbClr val="0000FF"/>
                </a:solidFill>
                <a:latin typeface="Arial"/>
                <a:cs typeface="Arial"/>
              </a:rPr>
              <a:t> </a:t>
            </a:r>
            <a:r>
              <a:rPr sz="1800" b="1" spc="-10" dirty="0">
                <a:solidFill>
                  <a:srgbClr val="0000FF"/>
                </a:solidFill>
                <a:latin typeface="Arial"/>
                <a:cs typeface="Arial"/>
              </a:rPr>
              <a:t>(initi</a:t>
            </a:r>
            <a:r>
              <a:rPr sz="1800" b="1" dirty="0">
                <a:solidFill>
                  <a:srgbClr val="0000FF"/>
                </a:solidFill>
                <a:latin typeface="Arial"/>
                <a:cs typeface="Arial"/>
              </a:rPr>
              <a:t>a</a:t>
            </a:r>
            <a:r>
              <a:rPr sz="1800" b="1" spc="-10" dirty="0">
                <a:solidFill>
                  <a:srgbClr val="0000FF"/>
                </a:solidFill>
                <a:latin typeface="Arial"/>
                <a:cs typeface="Arial"/>
              </a:rPr>
              <a:t>to</a:t>
            </a:r>
            <a:r>
              <a:rPr sz="1800" b="1" dirty="0">
                <a:solidFill>
                  <a:srgbClr val="0000FF"/>
                </a:solidFill>
                <a:latin typeface="Arial"/>
                <a:cs typeface="Arial"/>
              </a:rPr>
              <a:t>r)</a:t>
            </a:r>
            <a:endParaRPr sz="1800">
              <a:latin typeface="Arial"/>
              <a:cs typeface="Arial"/>
            </a:endParaRPr>
          </a:p>
          <a:p>
            <a:pPr algn="ctr">
              <a:lnSpc>
                <a:spcPct val="100000"/>
              </a:lnSpc>
              <a:spcBef>
                <a:spcPts val="20"/>
              </a:spcBef>
            </a:pPr>
            <a:r>
              <a:rPr sz="1800" b="1" spc="-10" dirty="0">
                <a:solidFill>
                  <a:srgbClr val="000000"/>
                </a:solidFill>
                <a:latin typeface="Arial"/>
                <a:cs typeface="Arial"/>
              </a:rPr>
              <a:t>IP</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dd</a:t>
            </a:r>
            <a:r>
              <a:rPr sz="1800" b="1" dirty="0">
                <a:solidFill>
                  <a:srgbClr val="000000"/>
                </a:solidFill>
                <a:latin typeface="Arial"/>
                <a:cs typeface="Arial"/>
              </a:rPr>
              <a:t>ress</a:t>
            </a:r>
            <a:r>
              <a:rPr sz="1800" b="1" spc="-5" dirty="0">
                <a:solidFill>
                  <a:srgbClr val="000000"/>
                </a:solidFill>
                <a:latin typeface="Arial"/>
                <a:cs typeface="Arial"/>
              </a:rPr>
              <a:t> </a:t>
            </a:r>
            <a:r>
              <a:rPr sz="1800" b="1" dirty="0">
                <a:solidFill>
                  <a:srgbClr val="000000"/>
                </a:solidFill>
                <a:latin typeface="Arial"/>
                <a:cs typeface="Arial"/>
              </a:rPr>
              <a:t>1</a:t>
            </a:r>
            <a:r>
              <a:rPr sz="1800" b="1" spc="-5" dirty="0">
                <a:solidFill>
                  <a:srgbClr val="000000"/>
                </a:solidFill>
                <a:latin typeface="Arial"/>
                <a:cs typeface="Arial"/>
              </a:rPr>
              <a:t>.</a:t>
            </a:r>
            <a:r>
              <a:rPr sz="1800" b="1" dirty="0">
                <a:solidFill>
                  <a:srgbClr val="000000"/>
                </a:solidFill>
                <a:latin typeface="Arial"/>
                <a:cs typeface="Arial"/>
              </a:rPr>
              <a:t>2</a:t>
            </a:r>
            <a:r>
              <a:rPr sz="1800" b="1" spc="-5" dirty="0">
                <a:solidFill>
                  <a:srgbClr val="000000"/>
                </a:solidFill>
                <a:latin typeface="Arial"/>
                <a:cs typeface="Arial"/>
              </a:rPr>
              <a:t>.</a:t>
            </a:r>
            <a:r>
              <a:rPr sz="1800" b="1" dirty="0">
                <a:solidFill>
                  <a:srgbClr val="000000"/>
                </a:solidFill>
                <a:latin typeface="Arial"/>
                <a:cs typeface="Arial"/>
              </a:rPr>
              <a:t>1</a:t>
            </a:r>
            <a:r>
              <a:rPr sz="1800" b="1" spc="-5" dirty="0">
                <a:solidFill>
                  <a:srgbClr val="000000"/>
                </a:solidFill>
                <a:latin typeface="Arial"/>
                <a:cs typeface="Arial"/>
              </a:rPr>
              <a:t>.</a:t>
            </a:r>
            <a:r>
              <a:rPr sz="1800" b="1" dirty="0">
                <a:solidFill>
                  <a:srgbClr val="000000"/>
                </a:solidFill>
                <a:latin typeface="Arial"/>
                <a:cs typeface="Arial"/>
              </a:rPr>
              <a:t>2</a:t>
            </a:r>
            <a:r>
              <a:rPr sz="1800" b="1" spc="-5" dirty="0">
                <a:solidFill>
                  <a:srgbClr val="000000"/>
                </a:solidFill>
                <a:latin typeface="Arial"/>
                <a:cs typeface="Arial"/>
              </a:rPr>
              <a:t>, </a:t>
            </a:r>
            <a:r>
              <a:rPr sz="1800" b="1" spc="-15" dirty="0">
                <a:solidFill>
                  <a:srgbClr val="000000"/>
                </a:solidFill>
                <a:latin typeface="Arial"/>
                <a:cs typeface="Arial"/>
              </a:rPr>
              <a:t>po</a:t>
            </a:r>
            <a:r>
              <a:rPr sz="1800" b="1" dirty="0">
                <a:solidFill>
                  <a:srgbClr val="000000"/>
                </a:solidFill>
                <a:latin typeface="Arial"/>
                <a:cs typeface="Arial"/>
              </a:rPr>
              <a:t>rt</a:t>
            </a:r>
            <a:r>
              <a:rPr sz="1800" b="1" spc="-5" dirty="0">
                <a:solidFill>
                  <a:srgbClr val="000000"/>
                </a:solidFill>
                <a:latin typeface="Arial"/>
                <a:cs typeface="Arial"/>
              </a:rPr>
              <a:t> </a:t>
            </a:r>
            <a:r>
              <a:rPr sz="1800" b="1" dirty="0">
                <a:solidFill>
                  <a:srgbClr val="000000"/>
                </a:solidFill>
                <a:latin typeface="Arial"/>
                <a:cs typeface="Arial"/>
              </a:rPr>
              <a:t>3344</a:t>
            </a:r>
            <a:endParaRPr sz="1800">
              <a:solidFill>
                <a:srgbClr val="000000"/>
              </a:solidFill>
              <a:latin typeface="Arial"/>
              <a:cs typeface="Arial"/>
            </a:endParaRPr>
          </a:p>
        </p:txBody>
      </p:sp>
      <p:sp>
        <p:nvSpPr>
          <p:cNvPr id="22" name="object 9"/>
          <p:cNvSpPr txBox="1"/>
          <p:nvPr/>
        </p:nvSpPr>
        <p:spPr>
          <a:xfrm>
            <a:off x="6158230" y="973177"/>
            <a:ext cx="2833370" cy="562610"/>
          </a:xfrm>
          <a:prstGeom prst="rect">
            <a:avLst/>
          </a:prstGeom>
        </p:spPr>
        <p:txBody>
          <a:bodyPr vert="horz" wrap="square" lIns="0" tIns="0" rIns="0" bIns="0" rtlCol="0">
            <a:spAutoFit/>
          </a:bodyPr>
          <a:lstStyle/>
          <a:p>
            <a:pPr marL="635" algn="ctr">
              <a:lnSpc>
                <a:spcPct val="100000"/>
              </a:lnSpc>
            </a:pPr>
            <a:r>
              <a:rPr sz="1800" b="1" dirty="0">
                <a:solidFill>
                  <a:srgbClr val="008000"/>
                </a:solidFill>
                <a:latin typeface="Arial"/>
                <a:cs typeface="Arial"/>
              </a:rPr>
              <a:t>Server</a:t>
            </a:r>
            <a:endParaRPr sz="1800">
              <a:latin typeface="Arial"/>
              <a:cs typeface="Arial"/>
            </a:endParaRPr>
          </a:p>
          <a:p>
            <a:pPr algn="ctr">
              <a:lnSpc>
                <a:spcPct val="100000"/>
              </a:lnSpc>
              <a:spcBef>
                <a:spcPts val="20"/>
              </a:spcBef>
            </a:pPr>
            <a:r>
              <a:rPr sz="1800" b="1" spc="-10" dirty="0">
                <a:solidFill>
                  <a:srgbClr val="000000"/>
                </a:solidFill>
                <a:latin typeface="Arial"/>
                <a:cs typeface="Arial"/>
              </a:rPr>
              <a:t>IP</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dd</a:t>
            </a:r>
            <a:r>
              <a:rPr sz="1800" b="1" dirty="0">
                <a:solidFill>
                  <a:srgbClr val="000000"/>
                </a:solidFill>
                <a:latin typeface="Arial"/>
                <a:cs typeface="Arial"/>
              </a:rPr>
              <a:t>ress</a:t>
            </a:r>
            <a:r>
              <a:rPr sz="1800" b="1" spc="-5" dirty="0">
                <a:solidFill>
                  <a:srgbClr val="000000"/>
                </a:solidFill>
                <a:latin typeface="Arial"/>
                <a:cs typeface="Arial"/>
              </a:rPr>
              <a:t> </a:t>
            </a:r>
            <a:r>
              <a:rPr sz="1800" b="1" dirty="0">
                <a:solidFill>
                  <a:srgbClr val="000000"/>
                </a:solidFill>
                <a:latin typeface="Arial"/>
                <a:cs typeface="Arial"/>
              </a:rPr>
              <a:t>9</a:t>
            </a:r>
            <a:r>
              <a:rPr sz="1800" b="1" spc="-5" dirty="0">
                <a:solidFill>
                  <a:srgbClr val="000000"/>
                </a:solidFill>
                <a:latin typeface="Arial"/>
                <a:cs typeface="Arial"/>
              </a:rPr>
              <a:t>.</a:t>
            </a:r>
            <a:r>
              <a:rPr sz="1800" b="1" dirty="0">
                <a:solidFill>
                  <a:srgbClr val="000000"/>
                </a:solidFill>
                <a:latin typeface="Arial"/>
                <a:cs typeface="Arial"/>
              </a:rPr>
              <a:t>8</a:t>
            </a:r>
            <a:r>
              <a:rPr sz="1800" b="1" spc="-5" dirty="0">
                <a:solidFill>
                  <a:srgbClr val="000000"/>
                </a:solidFill>
                <a:latin typeface="Arial"/>
                <a:cs typeface="Arial"/>
              </a:rPr>
              <a:t>.</a:t>
            </a:r>
            <a:r>
              <a:rPr sz="1800" b="1" dirty="0">
                <a:solidFill>
                  <a:srgbClr val="000000"/>
                </a:solidFill>
                <a:latin typeface="Arial"/>
                <a:cs typeface="Arial"/>
              </a:rPr>
              <a:t>7</a:t>
            </a:r>
            <a:r>
              <a:rPr sz="1800" b="1" spc="-5" dirty="0">
                <a:solidFill>
                  <a:srgbClr val="000000"/>
                </a:solidFill>
                <a:latin typeface="Arial"/>
                <a:cs typeface="Arial"/>
              </a:rPr>
              <a:t>.</a:t>
            </a:r>
            <a:r>
              <a:rPr sz="1800" b="1" dirty="0">
                <a:solidFill>
                  <a:srgbClr val="000000"/>
                </a:solidFill>
                <a:latin typeface="Arial"/>
                <a:cs typeface="Arial"/>
              </a:rPr>
              <a:t>6</a:t>
            </a:r>
            <a:r>
              <a:rPr sz="1800" b="1" spc="-5" dirty="0">
                <a:solidFill>
                  <a:srgbClr val="000000"/>
                </a:solidFill>
                <a:latin typeface="Arial"/>
                <a:cs typeface="Arial"/>
              </a:rPr>
              <a:t>, </a:t>
            </a:r>
            <a:r>
              <a:rPr sz="1800" b="1" spc="-15" dirty="0">
                <a:solidFill>
                  <a:srgbClr val="000000"/>
                </a:solidFill>
                <a:latin typeface="Arial"/>
                <a:cs typeface="Arial"/>
              </a:rPr>
              <a:t>po</a:t>
            </a:r>
            <a:r>
              <a:rPr sz="1800" b="1" dirty="0">
                <a:solidFill>
                  <a:srgbClr val="000000"/>
                </a:solidFill>
                <a:latin typeface="Arial"/>
                <a:cs typeface="Arial"/>
              </a:rPr>
              <a:t>rt</a:t>
            </a:r>
            <a:r>
              <a:rPr sz="1800" b="1" spc="-5" dirty="0">
                <a:solidFill>
                  <a:srgbClr val="000000"/>
                </a:solidFill>
                <a:latin typeface="Arial"/>
                <a:cs typeface="Arial"/>
              </a:rPr>
              <a:t> </a:t>
            </a:r>
            <a:r>
              <a:rPr sz="1800" b="1" dirty="0">
                <a:solidFill>
                  <a:srgbClr val="000000"/>
                </a:solidFill>
                <a:latin typeface="Arial"/>
                <a:cs typeface="Arial"/>
              </a:rPr>
              <a:t>80</a:t>
            </a:r>
            <a:endParaRPr sz="1800">
              <a:solidFill>
                <a:srgbClr val="000000"/>
              </a:solidFill>
              <a:latin typeface="Arial"/>
              <a:cs typeface="Arial"/>
            </a:endParaRPr>
          </a:p>
        </p:txBody>
      </p:sp>
      <p:sp>
        <p:nvSpPr>
          <p:cNvPr id="23" name="object 10"/>
          <p:cNvSpPr/>
          <p:nvPr/>
        </p:nvSpPr>
        <p:spPr>
          <a:xfrm>
            <a:off x="7755890" y="1546200"/>
            <a:ext cx="0" cy="4883150"/>
          </a:xfrm>
          <a:custGeom>
            <a:avLst/>
            <a:gdLst/>
            <a:ahLst/>
            <a:cxnLst/>
            <a:rect l="l" t="t" r="r" b="b"/>
            <a:pathLst>
              <a:path h="4883150">
                <a:moveTo>
                  <a:pt x="0" y="0"/>
                </a:moveTo>
                <a:lnTo>
                  <a:pt x="0" y="4882896"/>
                </a:lnTo>
              </a:path>
            </a:pathLst>
          </a:custGeom>
          <a:ln w="24383">
            <a:solidFill>
              <a:srgbClr val="000000"/>
            </a:solidFill>
          </a:ln>
        </p:spPr>
        <p:txBody>
          <a:bodyPr wrap="square" lIns="0" tIns="0" rIns="0" bIns="0" rtlCol="0">
            <a:spAutoFit/>
          </a:bodyPr>
          <a:lstStyle/>
          <a:p>
            <a:endParaRPr/>
          </a:p>
        </p:txBody>
      </p:sp>
      <p:sp>
        <p:nvSpPr>
          <p:cNvPr id="24" name="object 11"/>
          <p:cNvSpPr/>
          <p:nvPr/>
        </p:nvSpPr>
        <p:spPr>
          <a:xfrm>
            <a:off x="2040890" y="2210990"/>
            <a:ext cx="5550535" cy="600710"/>
          </a:xfrm>
          <a:custGeom>
            <a:avLst/>
            <a:gdLst/>
            <a:ahLst/>
            <a:cxnLst/>
            <a:rect l="l" t="t" r="r" b="b"/>
            <a:pathLst>
              <a:path w="5550534" h="600710">
                <a:moveTo>
                  <a:pt x="0" y="0"/>
                </a:moveTo>
                <a:lnTo>
                  <a:pt x="5550407" y="600456"/>
                </a:lnTo>
              </a:path>
            </a:pathLst>
          </a:custGeom>
          <a:ln w="24383">
            <a:solidFill>
              <a:srgbClr val="000000"/>
            </a:solidFill>
            <a:headEnd type="none" w="med" len="med"/>
            <a:tailEnd type="arrow" w="med" len="med"/>
          </a:ln>
        </p:spPr>
        <p:txBody>
          <a:bodyPr wrap="square" lIns="0" tIns="0" rIns="0" bIns="0" rtlCol="0">
            <a:spAutoFit/>
          </a:bodyPr>
          <a:lstStyle/>
          <a:p>
            <a:endParaRPr/>
          </a:p>
        </p:txBody>
      </p:sp>
      <p:sp>
        <p:nvSpPr>
          <p:cNvPr id="26" name="object 13"/>
          <p:cNvSpPr txBox="1"/>
          <p:nvPr/>
        </p:nvSpPr>
        <p:spPr>
          <a:xfrm rot="300000">
            <a:off x="2935571" y="2036946"/>
            <a:ext cx="4099873" cy="177800"/>
          </a:xfrm>
          <a:prstGeom prst="rect">
            <a:avLst/>
          </a:prstGeom>
        </p:spPr>
        <p:txBody>
          <a:bodyPr vert="horz" wrap="square" lIns="0" tIns="0" rIns="0" bIns="0" rtlCol="0">
            <a:spAutoFit/>
          </a:bodyPr>
          <a:lstStyle/>
          <a:p>
            <a:pPr>
              <a:lnSpc>
                <a:spcPct val="100000"/>
              </a:lnSpc>
            </a:pPr>
            <a:r>
              <a:rPr sz="2100" b="1" spc="-7" baseline="7936" dirty="0">
                <a:solidFill>
                  <a:srgbClr val="0000FF"/>
                </a:solidFill>
                <a:latin typeface="Arial"/>
                <a:cs typeface="Arial"/>
              </a:rPr>
              <a:t>S</a:t>
            </a:r>
            <a:r>
              <a:rPr sz="2100" b="1" spc="-52" baseline="7936" dirty="0">
                <a:solidFill>
                  <a:srgbClr val="0000FF"/>
                </a:solidFill>
                <a:latin typeface="Arial"/>
                <a:cs typeface="Arial"/>
              </a:rPr>
              <a:t>r</a:t>
            </a:r>
            <a:r>
              <a:rPr sz="2100" b="1" spc="-52" baseline="5952" dirty="0">
                <a:solidFill>
                  <a:srgbClr val="0000FF"/>
                </a:solidFill>
                <a:latin typeface="Arial"/>
                <a:cs typeface="Arial"/>
              </a:rPr>
              <a:t>cA</a:t>
            </a:r>
            <a:r>
              <a:rPr sz="2100" b="1" spc="-52" baseline="3968" dirty="0">
                <a:solidFill>
                  <a:srgbClr val="0000FF"/>
                </a:solidFill>
                <a:latin typeface="Arial"/>
                <a:cs typeface="Arial"/>
              </a:rPr>
              <a:t>=</a:t>
            </a:r>
            <a:r>
              <a:rPr sz="2100" b="1" spc="-30" baseline="3968" dirty="0">
                <a:solidFill>
                  <a:srgbClr val="0000FF"/>
                </a:solidFill>
                <a:latin typeface="Arial"/>
                <a:cs typeface="Arial"/>
              </a:rPr>
              <a:t>1</a:t>
            </a:r>
            <a:r>
              <a:rPr sz="2100" b="1" spc="7" baseline="3968" dirty="0">
                <a:solidFill>
                  <a:srgbClr val="0000FF"/>
                </a:solidFill>
                <a:latin typeface="Arial"/>
                <a:cs typeface="Arial"/>
              </a:rPr>
              <a:t>.</a:t>
            </a:r>
            <a:r>
              <a:rPr sz="2100" b="1" spc="-44" baseline="3968" dirty="0">
                <a:solidFill>
                  <a:srgbClr val="0000FF"/>
                </a:solidFill>
                <a:latin typeface="Arial"/>
                <a:cs typeface="Arial"/>
              </a:rPr>
              <a:t>2.</a:t>
            </a:r>
            <a:r>
              <a:rPr sz="2100" b="1" spc="-44" baseline="1984" dirty="0">
                <a:solidFill>
                  <a:srgbClr val="0000FF"/>
                </a:solidFill>
                <a:latin typeface="Arial"/>
                <a:cs typeface="Arial"/>
              </a:rPr>
              <a:t>1.2</a:t>
            </a:r>
            <a:r>
              <a:rPr sz="2100" b="1" spc="-7" baseline="1984" dirty="0">
                <a:solidFill>
                  <a:srgbClr val="0000FF"/>
                </a:solidFill>
                <a:latin typeface="Arial"/>
                <a:cs typeface="Arial"/>
              </a:rPr>
              <a:t>,</a:t>
            </a:r>
            <a:r>
              <a:rPr sz="2100" b="1" spc="-37" baseline="1984" dirty="0">
                <a:solidFill>
                  <a:srgbClr val="0000FF"/>
                </a:solidFill>
                <a:latin typeface="Arial"/>
                <a:cs typeface="Arial"/>
              </a:rPr>
              <a:t> </a:t>
            </a:r>
            <a:r>
              <a:rPr sz="2100" b="1" spc="-7" baseline="1984" dirty="0">
                <a:solidFill>
                  <a:srgbClr val="0000FF"/>
                </a:solidFill>
                <a:latin typeface="Arial"/>
                <a:cs typeface="Arial"/>
              </a:rPr>
              <a:t>S</a:t>
            </a:r>
            <a:r>
              <a:rPr sz="2100" b="1" spc="-52" baseline="1984" dirty="0">
                <a:solidFill>
                  <a:srgbClr val="0000FF"/>
                </a:solidFill>
                <a:latin typeface="Arial"/>
                <a:cs typeface="Arial"/>
              </a:rPr>
              <a:t>r</a:t>
            </a:r>
            <a:r>
              <a:rPr sz="1400" b="1" spc="-30" dirty="0">
                <a:solidFill>
                  <a:srgbClr val="0000FF"/>
                </a:solidFill>
                <a:latin typeface="Arial"/>
                <a:cs typeface="Arial"/>
              </a:rPr>
              <a:t>cP=</a:t>
            </a:r>
            <a:r>
              <a:rPr sz="2100" b="1" spc="-44" baseline="-1984" dirty="0">
                <a:solidFill>
                  <a:srgbClr val="0000FF"/>
                </a:solidFill>
                <a:latin typeface="Arial"/>
                <a:cs typeface="Arial"/>
              </a:rPr>
              <a:t>334</a:t>
            </a:r>
            <a:r>
              <a:rPr sz="2100" b="1" spc="-60" baseline="-1984" dirty="0">
                <a:solidFill>
                  <a:srgbClr val="0000FF"/>
                </a:solidFill>
                <a:latin typeface="Arial"/>
                <a:cs typeface="Arial"/>
              </a:rPr>
              <a:t>4</a:t>
            </a:r>
            <a:r>
              <a:rPr sz="2100" b="1" spc="-7" baseline="-3968" dirty="0">
                <a:solidFill>
                  <a:srgbClr val="0000FF"/>
                </a:solidFill>
                <a:latin typeface="Arial"/>
                <a:cs typeface="Arial"/>
              </a:rPr>
              <a:t>, D</a:t>
            </a:r>
            <a:r>
              <a:rPr sz="2100" b="1" spc="-44" baseline="-3968" dirty="0">
                <a:solidFill>
                  <a:srgbClr val="0000FF"/>
                </a:solidFill>
                <a:latin typeface="Arial"/>
                <a:cs typeface="Arial"/>
              </a:rPr>
              <a:t>s</a:t>
            </a:r>
            <a:r>
              <a:rPr sz="2100" b="1" spc="-44" baseline="-5952" dirty="0">
                <a:solidFill>
                  <a:srgbClr val="0000FF"/>
                </a:solidFill>
                <a:latin typeface="Arial"/>
                <a:cs typeface="Arial"/>
              </a:rPr>
              <a:t>tA=</a:t>
            </a:r>
            <a:r>
              <a:rPr sz="2100" b="1" spc="-44" baseline="-7936" dirty="0">
                <a:solidFill>
                  <a:srgbClr val="0000FF"/>
                </a:solidFill>
                <a:latin typeface="Arial"/>
                <a:cs typeface="Arial"/>
              </a:rPr>
              <a:t>9</a:t>
            </a:r>
            <a:r>
              <a:rPr sz="2100" b="1" spc="15" baseline="-7936" dirty="0">
                <a:solidFill>
                  <a:srgbClr val="0000FF"/>
                </a:solidFill>
                <a:latin typeface="Arial"/>
                <a:cs typeface="Arial"/>
              </a:rPr>
              <a:t>.</a:t>
            </a:r>
            <a:r>
              <a:rPr sz="2100" b="1" spc="-44" baseline="-7936" dirty="0">
                <a:solidFill>
                  <a:srgbClr val="0000FF"/>
                </a:solidFill>
                <a:latin typeface="Arial"/>
                <a:cs typeface="Arial"/>
              </a:rPr>
              <a:t>8.7</a:t>
            </a:r>
            <a:r>
              <a:rPr sz="2100" b="1" spc="-44" baseline="-9920" dirty="0">
                <a:solidFill>
                  <a:srgbClr val="0000FF"/>
                </a:solidFill>
                <a:latin typeface="Arial"/>
                <a:cs typeface="Arial"/>
              </a:rPr>
              <a:t>.6</a:t>
            </a:r>
            <a:r>
              <a:rPr sz="2100" b="1" spc="-7" baseline="-9920" dirty="0">
                <a:solidFill>
                  <a:srgbClr val="0000FF"/>
                </a:solidFill>
                <a:latin typeface="Arial"/>
                <a:cs typeface="Arial"/>
              </a:rPr>
              <a:t>,</a:t>
            </a:r>
            <a:r>
              <a:rPr sz="2100" b="1" spc="-52" baseline="-9920" dirty="0">
                <a:solidFill>
                  <a:srgbClr val="0000FF"/>
                </a:solidFill>
                <a:latin typeface="Arial"/>
                <a:cs typeface="Arial"/>
              </a:rPr>
              <a:t> </a:t>
            </a:r>
            <a:r>
              <a:rPr sz="2100" b="1" spc="-7" baseline="-9920" dirty="0">
                <a:solidFill>
                  <a:srgbClr val="0000FF"/>
                </a:solidFill>
                <a:latin typeface="Arial"/>
                <a:cs typeface="Arial"/>
              </a:rPr>
              <a:t>D</a:t>
            </a:r>
            <a:r>
              <a:rPr sz="2100" b="1" spc="-44" baseline="-9920" dirty="0">
                <a:solidFill>
                  <a:srgbClr val="0000FF"/>
                </a:solidFill>
                <a:latin typeface="Arial"/>
                <a:cs typeface="Arial"/>
              </a:rPr>
              <a:t>s</a:t>
            </a:r>
            <a:r>
              <a:rPr sz="2100" b="1" spc="-44" baseline="-11904" dirty="0">
                <a:solidFill>
                  <a:srgbClr val="0000FF"/>
                </a:solidFill>
                <a:latin typeface="Arial"/>
                <a:cs typeface="Arial"/>
              </a:rPr>
              <a:t>tP=8</a:t>
            </a:r>
            <a:r>
              <a:rPr sz="2100" b="1" spc="-44" baseline="-13888" dirty="0">
                <a:solidFill>
                  <a:srgbClr val="0000FF"/>
                </a:solidFill>
                <a:latin typeface="Arial"/>
                <a:cs typeface="Arial"/>
              </a:rPr>
              <a:t>0</a:t>
            </a:r>
            <a:r>
              <a:rPr sz="2100" b="1" spc="-7" baseline="-13888" dirty="0">
                <a:solidFill>
                  <a:srgbClr val="0000FF"/>
                </a:solidFill>
                <a:latin typeface="Arial"/>
                <a:cs typeface="Arial"/>
              </a:rPr>
              <a:t>,</a:t>
            </a:r>
            <a:endParaRPr sz="2100" baseline="-13888">
              <a:latin typeface="Arial"/>
              <a:cs typeface="Arial"/>
            </a:endParaRPr>
          </a:p>
        </p:txBody>
      </p:sp>
      <p:sp>
        <p:nvSpPr>
          <p:cNvPr id="27" name="object 14"/>
          <p:cNvSpPr txBox="1"/>
          <p:nvPr/>
        </p:nvSpPr>
        <p:spPr>
          <a:xfrm rot="300000">
            <a:off x="2885589" y="2272429"/>
            <a:ext cx="4154746" cy="177800"/>
          </a:xfrm>
          <a:prstGeom prst="rect">
            <a:avLst/>
          </a:prstGeom>
        </p:spPr>
        <p:txBody>
          <a:bodyPr vert="horz" wrap="square" lIns="0" tIns="0" rIns="0" bIns="0" rtlCol="0">
            <a:spAutoFit/>
          </a:bodyPr>
          <a:lstStyle/>
          <a:p>
            <a:pPr>
              <a:lnSpc>
                <a:spcPts val="1385"/>
              </a:lnSpc>
            </a:pPr>
            <a:r>
              <a:rPr sz="2100" b="1" spc="-15" baseline="21825" dirty="0">
                <a:solidFill>
                  <a:srgbClr val="0000FF"/>
                </a:solidFill>
                <a:latin typeface="Arial"/>
                <a:cs typeface="Arial"/>
              </a:rPr>
              <a:t>ACK</a:t>
            </a:r>
            <a:r>
              <a:rPr sz="2100" b="1" spc="-7" baseline="21825" dirty="0">
                <a:solidFill>
                  <a:srgbClr val="0000FF"/>
                </a:solidFill>
                <a:latin typeface="Arial"/>
                <a:cs typeface="Arial"/>
              </a:rPr>
              <a:t>,</a:t>
            </a:r>
            <a:r>
              <a:rPr sz="2100" b="1" spc="-30" baseline="21825" dirty="0">
                <a:solidFill>
                  <a:srgbClr val="0000FF"/>
                </a:solidFill>
                <a:latin typeface="Arial"/>
                <a:cs typeface="Arial"/>
              </a:rPr>
              <a:t> </a:t>
            </a:r>
            <a:r>
              <a:rPr sz="2100" b="1" spc="7" baseline="19841" dirty="0">
                <a:solidFill>
                  <a:srgbClr val="0000FF"/>
                </a:solidFill>
                <a:latin typeface="Arial"/>
                <a:cs typeface="Arial"/>
              </a:rPr>
              <a:t>S</a:t>
            </a:r>
            <a:r>
              <a:rPr sz="2100" b="1" spc="-44" baseline="19841" dirty="0">
                <a:solidFill>
                  <a:srgbClr val="0000FF"/>
                </a:solidFill>
                <a:latin typeface="Arial"/>
                <a:cs typeface="Arial"/>
              </a:rPr>
              <a:t>e</a:t>
            </a:r>
            <a:r>
              <a:rPr sz="2100" b="1" spc="-44" baseline="17857" dirty="0">
                <a:solidFill>
                  <a:srgbClr val="0000FF"/>
                </a:solidFill>
                <a:latin typeface="Arial"/>
                <a:cs typeface="Arial"/>
              </a:rPr>
              <a:t>q=</a:t>
            </a:r>
            <a:r>
              <a:rPr sz="2100" b="1" spc="-60" baseline="17857" dirty="0">
                <a:solidFill>
                  <a:srgbClr val="0000FF"/>
                </a:solidFill>
                <a:latin typeface="Arial"/>
                <a:cs typeface="Arial"/>
              </a:rPr>
              <a:t>x</a:t>
            </a:r>
            <a:r>
              <a:rPr sz="2100" b="1" baseline="15873" dirty="0">
                <a:solidFill>
                  <a:srgbClr val="0000FF"/>
                </a:solidFill>
                <a:latin typeface="Arial"/>
                <a:cs typeface="Arial"/>
              </a:rPr>
              <a:t>+</a:t>
            </a:r>
            <a:r>
              <a:rPr sz="2100" b="1" spc="-44" baseline="15873" dirty="0">
                <a:solidFill>
                  <a:srgbClr val="0000FF"/>
                </a:solidFill>
                <a:latin typeface="Arial"/>
                <a:cs typeface="Arial"/>
              </a:rPr>
              <a:t>1</a:t>
            </a:r>
            <a:r>
              <a:rPr sz="2100" b="1" spc="-7" baseline="15873" dirty="0">
                <a:solidFill>
                  <a:srgbClr val="0000FF"/>
                </a:solidFill>
                <a:latin typeface="Arial"/>
                <a:cs typeface="Arial"/>
              </a:rPr>
              <a:t>,</a:t>
            </a:r>
            <a:r>
              <a:rPr sz="2100" b="1" spc="-37" baseline="15873" dirty="0">
                <a:solidFill>
                  <a:srgbClr val="0000FF"/>
                </a:solidFill>
                <a:latin typeface="Arial"/>
                <a:cs typeface="Arial"/>
              </a:rPr>
              <a:t> </a:t>
            </a:r>
            <a:r>
              <a:rPr sz="2100" b="1" spc="-44" baseline="13888" dirty="0">
                <a:solidFill>
                  <a:srgbClr val="0000FF"/>
                </a:solidFill>
                <a:latin typeface="Arial"/>
                <a:cs typeface="Arial"/>
              </a:rPr>
              <a:t>Ac</a:t>
            </a:r>
            <a:r>
              <a:rPr sz="2100" b="1" spc="-15" baseline="13888" dirty="0">
                <a:solidFill>
                  <a:srgbClr val="0000FF"/>
                </a:solidFill>
                <a:latin typeface="Arial"/>
                <a:cs typeface="Arial"/>
              </a:rPr>
              <a:t>k</a:t>
            </a:r>
            <a:r>
              <a:rPr sz="2100" b="1" spc="-37" baseline="13888" dirty="0">
                <a:solidFill>
                  <a:srgbClr val="0000FF"/>
                </a:solidFill>
                <a:latin typeface="Arial"/>
                <a:cs typeface="Arial"/>
              </a:rPr>
              <a:t> </a:t>
            </a:r>
            <a:r>
              <a:rPr sz="2100" b="1" spc="-15" baseline="11904" dirty="0">
                <a:solidFill>
                  <a:srgbClr val="0000FF"/>
                </a:solidFill>
                <a:latin typeface="Arial"/>
                <a:cs typeface="Arial"/>
              </a:rPr>
              <a:t>=</a:t>
            </a:r>
            <a:r>
              <a:rPr sz="2100" b="1" spc="-7" baseline="11904" dirty="0">
                <a:solidFill>
                  <a:srgbClr val="0000FF"/>
                </a:solidFill>
                <a:latin typeface="Arial"/>
                <a:cs typeface="Arial"/>
              </a:rPr>
              <a:t> </a:t>
            </a:r>
            <a:r>
              <a:rPr sz="2100" b="1" spc="7" baseline="11904" dirty="0">
                <a:solidFill>
                  <a:srgbClr val="0000FF"/>
                </a:solidFill>
                <a:latin typeface="Arial"/>
                <a:cs typeface="Arial"/>
              </a:rPr>
              <a:t>y</a:t>
            </a:r>
            <a:r>
              <a:rPr sz="2100" b="1" spc="-44" baseline="11904" dirty="0">
                <a:solidFill>
                  <a:srgbClr val="0000FF"/>
                </a:solidFill>
                <a:latin typeface="Arial"/>
                <a:cs typeface="Arial"/>
              </a:rPr>
              <a:t>+1</a:t>
            </a:r>
            <a:r>
              <a:rPr sz="2100" b="1" spc="-7" baseline="9920" dirty="0">
                <a:solidFill>
                  <a:srgbClr val="0000FF"/>
                </a:solidFill>
                <a:latin typeface="Arial"/>
                <a:cs typeface="Arial"/>
              </a:rPr>
              <a:t>,</a:t>
            </a:r>
            <a:r>
              <a:rPr sz="2100" b="1" spc="-37" baseline="9920" dirty="0">
                <a:solidFill>
                  <a:srgbClr val="0000FF"/>
                </a:solidFill>
                <a:latin typeface="Arial"/>
                <a:cs typeface="Arial"/>
              </a:rPr>
              <a:t> </a:t>
            </a:r>
            <a:r>
              <a:rPr sz="2100" b="1" spc="-44" baseline="9920" dirty="0">
                <a:solidFill>
                  <a:srgbClr val="0000FF"/>
                </a:solidFill>
                <a:latin typeface="Arial"/>
                <a:cs typeface="Arial"/>
              </a:rPr>
              <a:t>Dat</a:t>
            </a:r>
            <a:r>
              <a:rPr sz="2100" b="1" spc="-44" baseline="7936" dirty="0">
                <a:solidFill>
                  <a:srgbClr val="0000FF"/>
                </a:solidFill>
                <a:latin typeface="Arial"/>
                <a:cs typeface="Arial"/>
              </a:rPr>
              <a:t>a=</a:t>
            </a:r>
            <a:r>
              <a:rPr sz="2100" b="1" spc="-15" baseline="7936" dirty="0">
                <a:solidFill>
                  <a:srgbClr val="0000FF"/>
                </a:solidFill>
                <a:latin typeface="Arial"/>
                <a:cs typeface="Arial"/>
              </a:rPr>
              <a:t>“</a:t>
            </a:r>
            <a:r>
              <a:rPr sz="2100" b="1" spc="0" baseline="5952" dirty="0">
                <a:solidFill>
                  <a:srgbClr val="0000FF"/>
                </a:solidFill>
                <a:latin typeface="Arial"/>
                <a:cs typeface="Arial"/>
              </a:rPr>
              <a:t>G</a:t>
            </a:r>
            <a:r>
              <a:rPr sz="2100" b="1" spc="-44" baseline="5952" dirty="0">
                <a:solidFill>
                  <a:srgbClr val="0000FF"/>
                </a:solidFill>
                <a:latin typeface="Arial"/>
                <a:cs typeface="Arial"/>
              </a:rPr>
              <a:t>E</a:t>
            </a:r>
            <a:r>
              <a:rPr sz="2100" b="1" spc="-15" baseline="5952" dirty="0">
                <a:solidFill>
                  <a:srgbClr val="0000FF"/>
                </a:solidFill>
                <a:latin typeface="Arial"/>
                <a:cs typeface="Arial"/>
              </a:rPr>
              <a:t>T</a:t>
            </a:r>
            <a:r>
              <a:rPr sz="2100" b="1" spc="-30" baseline="5952" dirty="0">
                <a:solidFill>
                  <a:srgbClr val="0000FF"/>
                </a:solidFill>
                <a:latin typeface="Arial"/>
                <a:cs typeface="Arial"/>
              </a:rPr>
              <a:t> </a:t>
            </a:r>
            <a:r>
              <a:rPr sz="2100" b="1" spc="-44" baseline="3968" dirty="0">
                <a:solidFill>
                  <a:srgbClr val="0000FF"/>
                </a:solidFill>
                <a:latin typeface="Arial"/>
                <a:cs typeface="Arial"/>
              </a:rPr>
              <a:t>/log</a:t>
            </a:r>
            <a:r>
              <a:rPr sz="2100" b="1" spc="-44" baseline="1984" dirty="0">
                <a:solidFill>
                  <a:srgbClr val="0000FF"/>
                </a:solidFill>
                <a:latin typeface="Arial"/>
                <a:cs typeface="Arial"/>
              </a:rPr>
              <a:t>in.ht</a:t>
            </a:r>
            <a:r>
              <a:rPr sz="1400" b="1" spc="-35" dirty="0">
                <a:solidFill>
                  <a:srgbClr val="0000FF"/>
                </a:solidFill>
                <a:latin typeface="Arial"/>
                <a:cs typeface="Arial"/>
              </a:rPr>
              <a:t>m</a:t>
            </a:r>
            <a:r>
              <a:rPr sz="1400" b="1" spc="-5" dirty="0">
                <a:solidFill>
                  <a:srgbClr val="0000FF"/>
                </a:solidFill>
                <a:latin typeface="Arial"/>
                <a:cs typeface="Arial"/>
              </a:rPr>
              <a:t>l</a:t>
            </a:r>
            <a:endParaRPr sz="1400">
              <a:latin typeface="Arial"/>
              <a:cs typeface="Arial"/>
            </a:endParaRPr>
          </a:p>
        </p:txBody>
      </p:sp>
      <p:sp>
        <p:nvSpPr>
          <p:cNvPr id="28" name="object 15"/>
          <p:cNvSpPr txBox="1"/>
          <p:nvPr/>
        </p:nvSpPr>
        <p:spPr>
          <a:xfrm>
            <a:off x="4451349" y="1556361"/>
            <a:ext cx="666115" cy="462915"/>
          </a:xfrm>
          <a:prstGeom prst="rect">
            <a:avLst/>
          </a:prstGeom>
        </p:spPr>
        <p:txBody>
          <a:bodyPr vert="horz" wrap="square" lIns="0" tIns="0" rIns="0" bIns="0" rtlCol="0">
            <a:spAutoFit/>
          </a:bodyPr>
          <a:lstStyle/>
          <a:p>
            <a:pPr marL="12700">
              <a:lnSpc>
                <a:spcPct val="100000"/>
              </a:lnSpc>
            </a:pPr>
            <a:r>
              <a:rPr sz="2800" b="1" spc="-5" dirty="0">
                <a:latin typeface="Courier New"/>
                <a:cs typeface="Courier New"/>
              </a:rPr>
              <a:t>...</a:t>
            </a:r>
            <a:endParaRPr sz="2800">
              <a:latin typeface="Courier New"/>
              <a:cs typeface="Courier New"/>
            </a:endParaRPr>
          </a:p>
        </p:txBody>
      </p:sp>
      <p:sp>
        <p:nvSpPr>
          <p:cNvPr id="29" name="object 16"/>
          <p:cNvSpPr txBox="1"/>
          <p:nvPr/>
        </p:nvSpPr>
        <p:spPr>
          <a:xfrm>
            <a:off x="2500629" y="2773020"/>
            <a:ext cx="2973070" cy="562610"/>
          </a:xfrm>
          <a:prstGeom prst="rect">
            <a:avLst/>
          </a:prstGeom>
        </p:spPr>
        <p:txBody>
          <a:bodyPr vert="horz" wrap="square" lIns="0" tIns="0" rIns="0" bIns="0" rtlCol="0">
            <a:spAutoFit/>
          </a:bodyPr>
          <a:lstStyle/>
          <a:p>
            <a:pPr marL="3175" algn="ctr">
              <a:lnSpc>
                <a:spcPct val="100000"/>
              </a:lnSpc>
            </a:pPr>
            <a:r>
              <a:rPr sz="1800" b="1">
                <a:solidFill>
                  <a:srgbClr val="FF0000"/>
                </a:solidFill>
                <a:latin typeface="Arial"/>
                <a:cs typeface="Arial"/>
              </a:rPr>
              <a:t>Attacker</a:t>
            </a:r>
            <a:r>
              <a:rPr lang="en-GB" sz="1800" b="1">
                <a:solidFill>
                  <a:srgbClr val="FF0000"/>
                </a:solidFill>
                <a:latin typeface="Arial"/>
                <a:cs typeface="Arial"/>
              </a:rPr>
              <a:t> chèn dữ liệu giả</a:t>
            </a:r>
            <a:endParaRPr sz="1800">
              <a:latin typeface="Arial"/>
              <a:cs typeface="Arial"/>
            </a:endParaRPr>
          </a:p>
          <a:p>
            <a:pPr algn="ctr">
              <a:lnSpc>
                <a:spcPct val="100000"/>
              </a:lnSpc>
              <a:spcBef>
                <a:spcPts val="20"/>
              </a:spcBef>
            </a:pPr>
            <a:r>
              <a:rPr sz="1800" b="1" spc="-10" dirty="0">
                <a:solidFill>
                  <a:srgbClr val="777778"/>
                </a:solidFill>
                <a:latin typeface="Arial"/>
                <a:cs typeface="Arial"/>
              </a:rPr>
              <a:t>IP</a:t>
            </a:r>
            <a:r>
              <a:rPr sz="1800" b="1" spc="-5" dirty="0">
                <a:solidFill>
                  <a:srgbClr val="777778"/>
                </a:solidFill>
                <a:latin typeface="Arial"/>
                <a:cs typeface="Arial"/>
              </a:rPr>
              <a:t> </a:t>
            </a:r>
            <a:r>
              <a:rPr sz="1800" b="1" dirty="0">
                <a:solidFill>
                  <a:srgbClr val="777778"/>
                </a:solidFill>
                <a:latin typeface="Arial"/>
                <a:cs typeface="Arial"/>
              </a:rPr>
              <a:t>a</a:t>
            </a:r>
            <a:r>
              <a:rPr sz="1800" b="1" spc="-15" dirty="0">
                <a:solidFill>
                  <a:srgbClr val="777778"/>
                </a:solidFill>
                <a:latin typeface="Arial"/>
                <a:cs typeface="Arial"/>
              </a:rPr>
              <a:t>dd</a:t>
            </a:r>
            <a:r>
              <a:rPr sz="1800" b="1" dirty="0">
                <a:solidFill>
                  <a:srgbClr val="777778"/>
                </a:solidFill>
                <a:latin typeface="Arial"/>
                <a:cs typeface="Arial"/>
              </a:rPr>
              <a:t>ress</a:t>
            </a:r>
            <a:r>
              <a:rPr sz="1800" b="1" spc="-5" dirty="0">
                <a:solidFill>
                  <a:srgbClr val="777778"/>
                </a:solidFill>
                <a:latin typeface="Arial"/>
                <a:cs typeface="Arial"/>
              </a:rPr>
              <a:t> </a:t>
            </a:r>
            <a:r>
              <a:rPr sz="1800" b="1" dirty="0">
                <a:solidFill>
                  <a:srgbClr val="777778"/>
                </a:solidFill>
                <a:latin typeface="Arial"/>
                <a:cs typeface="Arial"/>
              </a:rPr>
              <a:t>6</a:t>
            </a:r>
            <a:r>
              <a:rPr sz="1800" b="1" spc="-5" dirty="0">
                <a:solidFill>
                  <a:srgbClr val="777778"/>
                </a:solidFill>
                <a:latin typeface="Arial"/>
                <a:cs typeface="Arial"/>
              </a:rPr>
              <a:t>.</a:t>
            </a:r>
            <a:r>
              <a:rPr sz="1800" b="1" dirty="0">
                <a:solidFill>
                  <a:srgbClr val="777778"/>
                </a:solidFill>
                <a:latin typeface="Arial"/>
                <a:cs typeface="Arial"/>
              </a:rPr>
              <a:t>6</a:t>
            </a:r>
            <a:r>
              <a:rPr sz="1800" b="1" spc="-5" dirty="0">
                <a:solidFill>
                  <a:srgbClr val="777778"/>
                </a:solidFill>
                <a:latin typeface="Arial"/>
                <a:cs typeface="Arial"/>
              </a:rPr>
              <a:t>.</a:t>
            </a:r>
            <a:r>
              <a:rPr sz="1800" b="1" dirty="0">
                <a:solidFill>
                  <a:srgbClr val="777778"/>
                </a:solidFill>
                <a:latin typeface="Arial"/>
                <a:cs typeface="Arial"/>
              </a:rPr>
              <a:t>6</a:t>
            </a:r>
            <a:r>
              <a:rPr sz="1800" b="1" spc="-5" dirty="0">
                <a:solidFill>
                  <a:srgbClr val="777778"/>
                </a:solidFill>
                <a:latin typeface="Arial"/>
                <a:cs typeface="Arial"/>
              </a:rPr>
              <a:t>.</a:t>
            </a:r>
            <a:r>
              <a:rPr sz="1800" b="1" dirty="0">
                <a:solidFill>
                  <a:srgbClr val="777778"/>
                </a:solidFill>
                <a:latin typeface="Arial"/>
                <a:cs typeface="Arial"/>
              </a:rPr>
              <a:t>6</a:t>
            </a:r>
            <a:r>
              <a:rPr sz="1800" b="1" spc="-5" dirty="0">
                <a:solidFill>
                  <a:srgbClr val="777778"/>
                </a:solidFill>
                <a:latin typeface="Arial"/>
                <a:cs typeface="Arial"/>
              </a:rPr>
              <a:t>, </a:t>
            </a:r>
            <a:r>
              <a:rPr sz="1800" b="1" spc="-15" dirty="0">
                <a:solidFill>
                  <a:srgbClr val="777778"/>
                </a:solidFill>
                <a:latin typeface="Arial"/>
                <a:cs typeface="Arial"/>
              </a:rPr>
              <a:t>po</a:t>
            </a:r>
            <a:r>
              <a:rPr sz="1800" b="1" dirty="0">
                <a:solidFill>
                  <a:srgbClr val="777778"/>
                </a:solidFill>
                <a:latin typeface="Arial"/>
                <a:cs typeface="Arial"/>
              </a:rPr>
              <a:t>rt</a:t>
            </a:r>
            <a:r>
              <a:rPr sz="1800" b="1" spc="-5" dirty="0">
                <a:solidFill>
                  <a:srgbClr val="777778"/>
                </a:solidFill>
                <a:latin typeface="Arial"/>
                <a:cs typeface="Arial"/>
              </a:rPr>
              <a:t> </a:t>
            </a:r>
            <a:r>
              <a:rPr sz="1800" b="1" dirty="0">
                <a:solidFill>
                  <a:srgbClr val="777778"/>
                </a:solidFill>
                <a:latin typeface="Arial"/>
                <a:cs typeface="Arial"/>
              </a:rPr>
              <a:t>N</a:t>
            </a:r>
            <a:r>
              <a:rPr sz="1800" b="1" spc="-5" dirty="0">
                <a:solidFill>
                  <a:srgbClr val="777778"/>
                </a:solidFill>
                <a:latin typeface="Arial"/>
                <a:cs typeface="Arial"/>
              </a:rPr>
              <a:t>/</a:t>
            </a:r>
            <a:r>
              <a:rPr sz="1800" b="1" dirty="0">
                <a:solidFill>
                  <a:srgbClr val="777778"/>
                </a:solidFill>
                <a:latin typeface="Arial"/>
                <a:cs typeface="Arial"/>
              </a:rPr>
              <a:t>A</a:t>
            </a:r>
            <a:endParaRPr sz="1800">
              <a:latin typeface="Arial"/>
              <a:cs typeface="Arial"/>
            </a:endParaRPr>
          </a:p>
        </p:txBody>
      </p:sp>
      <p:sp>
        <p:nvSpPr>
          <p:cNvPr id="31" name="object 18"/>
          <p:cNvSpPr txBox="1"/>
          <p:nvPr/>
        </p:nvSpPr>
        <p:spPr>
          <a:xfrm>
            <a:off x="2845054" y="3477158"/>
            <a:ext cx="2614930" cy="860425"/>
          </a:xfrm>
          <a:prstGeom prst="rect">
            <a:avLst/>
          </a:prstGeom>
          <a:ln>
            <a:solidFill>
              <a:srgbClr val="FF0000"/>
            </a:solidFill>
          </a:ln>
        </p:spPr>
        <p:txBody>
          <a:bodyPr vert="horz" wrap="square" lIns="0" tIns="0" rIns="0" bIns="0" rtlCol="0">
            <a:spAutoFit/>
          </a:bodyPr>
          <a:lstStyle/>
          <a:p>
            <a:pPr marL="12065" marR="5080" indent="-10795" algn="ctr">
              <a:lnSpc>
                <a:spcPct val="99500"/>
              </a:lnSpc>
            </a:pPr>
            <a:r>
              <a:rPr sz="1400" b="1" spc="-5" dirty="0">
                <a:solidFill>
                  <a:srgbClr val="F60000"/>
                </a:solidFill>
                <a:latin typeface="Arial"/>
                <a:cs typeface="Arial"/>
              </a:rPr>
              <a:t>S</a:t>
            </a:r>
            <a:r>
              <a:rPr sz="1400" b="1" spc="-10" dirty="0">
                <a:solidFill>
                  <a:srgbClr val="F60000"/>
                </a:solidFill>
                <a:latin typeface="Arial"/>
                <a:cs typeface="Arial"/>
              </a:rPr>
              <a:t>rcA=</a:t>
            </a:r>
            <a:r>
              <a:rPr sz="1400" b="1" dirty="0">
                <a:solidFill>
                  <a:srgbClr val="F60000"/>
                </a:solidFill>
                <a:latin typeface="Arial"/>
                <a:cs typeface="Arial"/>
              </a:rPr>
              <a:t>9</a:t>
            </a:r>
            <a:r>
              <a:rPr sz="1400" b="1" spc="5" dirty="0">
                <a:solidFill>
                  <a:srgbClr val="F60000"/>
                </a:solidFill>
                <a:latin typeface="Arial"/>
                <a:cs typeface="Arial"/>
              </a:rPr>
              <a:t>.</a:t>
            </a:r>
            <a:r>
              <a:rPr sz="1400" b="1" spc="-10" dirty="0">
                <a:solidFill>
                  <a:srgbClr val="F60000"/>
                </a:solidFill>
                <a:latin typeface="Arial"/>
                <a:cs typeface="Arial"/>
              </a:rPr>
              <a:t>8.7.6,</a:t>
            </a:r>
            <a:r>
              <a:rPr sz="1400" b="1" dirty="0">
                <a:solidFill>
                  <a:srgbClr val="F60000"/>
                </a:solidFill>
                <a:latin typeface="Arial"/>
                <a:cs typeface="Arial"/>
              </a:rPr>
              <a:t> </a:t>
            </a:r>
            <a:r>
              <a:rPr sz="1400" b="1" spc="-5" dirty="0">
                <a:solidFill>
                  <a:srgbClr val="F60000"/>
                </a:solidFill>
                <a:latin typeface="Arial"/>
                <a:cs typeface="Arial"/>
              </a:rPr>
              <a:t>S</a:t>
            </a:r>
            <a:r>
              <a:rPr sz="1400" b="1" spc="-10" dirty="0">
                <a:solidFill>
                  <a:srgbClr val="F60000"/>
                </a:solidFill>
                <a:latin typeface="Arial"/>
                <a:cs typeface="Arial"/>
              </a:rPr>
              <a:t>rc</a:t>
            </a:r>
            <a:r>
              <a:rPr sz="1400" b="1" spc="-5" dirty="0">
                <a:solidFill>
                  <a:srgbClr val="F60000"/>
                </a:solidFill>
                <a:latin typeface="Arial"/>
                <a:cs typeface="Arial"/>
              </a:rPr>
              <a:t>P=</a:t>
            </a:r>
            <a:r>
              <a:rPr sz="1400" b="1" spc="-10" dirty="0">
                <a:solidFill>
                  <a:srgbClr val="F60000"/>
                </a:solidFill>
                <a:latin typeface="Arial"/>
                <a:cs typeface="Arial"/>
              </a:rPr>
              <a:t>80,</a:t>
            </a:r>
            <a:r>
              <a:rPr sz="1400" b="1" spc="-5" dirty="0">
                <a:solidFill>
                  <a:srgbClr val="F60000"/>
                </a:solidFill>
                <a:latin typeface="Arial"/>
                <a:cs typeface="Arial"/>
              </a:rPr>
              <a:t> </a:t>
            </a:r>
            <a:r>
              <a:rPr sz="1400" b="1" spc="-10" dirty="0">
                <a:solidFill>
                  <a:srgbClr val="F60000"/>
                </a:solidFill>
                <a:latin typeface="Arial"/>
                <a:cs typeface="Arial"/>
              </a:rPr>
              <a:t>DstA=</a:t>
            </a:r>
            <a:r>
              <a:rPr sz="1400" b="1" dirty="0">
                <a:solidFill>
                  <a:srgbClr val="F60000"/>
                </a:solidFill>
                <a:latin typeface="Arial"/>
                <a:cs typeface="Arial"/>
              </a:rPr>
              <a:t>1</a:t>
            </a:r>
            <a:r>
              <a:rPr sz="1400" b="1" spc="5" dirty="0">
                <a:solidFill>
                  <a:srgbClr val="F60000"/>
                </a:solidFill>
                <a:latin typeface="Arial"/>
                <a:cs typeface="Arial"/>
              </a:rPr>
              <a:t>.</a:t>
            </a:r>
            <a:r>
              <a:rPr sz="1400" b="1" spc="-10" dirty="0">
                <a:solidFill>
                  <a:srgbClr val="F60000"/>
                </a:solidFill>
                <a:latin typeface="Arial"/>
                <a:cs typeface="Arial"/>
              </a:rPr>
              <a:t>2.1.2,</a:t>
            </a:r>
            <a:r>
              <a:rPr sz="1400" b="1" dirty="0">
                <a:solidFill>
                  <a:srgbClr val="F60000"/>
                </a:solidFill>
                <a:latin typeface="Arial"/>
                <a:cs typeface="Arial"/>
              </a:rPr>
              <a:t> </a:t>
            </a:r>
            <a:r>
              <a:rPr sz="1400" b="1" spc="10" dirty="0">
                <a:solidFill>
                  <a:srgbClr val="F60000"/>
                </a:solidFill>
                <a:latin typeface="Arial"/>
                <a:cs typeface="Arial"/>
              </a:rPr>
              <a:t>D</a:t>
            </a:r>
            <a:r>
              <a:rPr sz="1400" b="1" spc="-10" dirty="0">
                <a:solidFill>
                  <a:srgbClr val="F60000"/>
                </a:solidFill>
                <a:latin typeface="Arial"/>
                <a:cs typeface="Arial"/>
              </a:rPr>
              <a:t>stP=334</a:t>
            </a:r>
            <a:r>
              <a:rPr sz="1400" b="1" dirty="0">
                <a:solidFill>
                  <a:srgbClr val="F60000"/>
                </a:solidFill>
                <a:latin typeface="Arial"/>
                <a:cs typeface="Arial"/>
              </a:rPr>
              <a:t>4</a:t>
            </a:r>
            <a:r>
              <a:rPr sz="1400" b="1" spc="-5" dirty="0">
                <a:solidFill>
                  <a:srgbClr val="F60000"/>
                </a:solidFill>
                <a:latin typeface="Arial"/>
                <a:cs typeface="Arial"/>
              </a:rPr>
              <a:t>,  </a:t>
            </a:r>
            <a:r>
              <a:rPr sz="1400" b="1" spc="-10" dirty="0">
                <a:solidFill>
                  <a:srgbClr val="F60000"/>
                </a:solidFill>
                <a:latin typeface="Arial"/>
                <a:cs typeface="Arial"/>
              </a:rPr>
              <a:t>ACK</a:t>
            </a:r>
            <a:r>
              <a:rPr sz="1400" b="1" spc="-5" dirty="0">
                <a:solidFill>
                  <a:srgbClr val="F60000"/>
                </a:solidFill>
                <a:latin typeface="Arial"/>
                <a:cs typeface="Arial"/>
              </a:rPr>
              <a:t>,</a:t>
            </a:r>
            <a:r>
              <a:rPr sz="1400" b="1" spc="5" dirty="0">
                <a:solidFill>
                  <a:srgbClr val="F60000"/>
                </a:solidFill>
                <a:latin typeface="Arial"/>
                <a:cs typeface="Arial"/>
              </a:rPr>
              <a:t> S</a:t>
            </a:r>
            <a:r>
              <a:rPr sz="1400" b="1" spc="-10" dirty="0">
                <a:solidFill>
                  <a:srgbClr val="F60000"/>
                </a:solidFill>
                <a:latin typeface="Arial"/>
                <a:cs typeface="Arial"/>
              </a:rPr>
              <a:t>eq</a:t>
            </a:r>
            <a:r>
              <a:rPr sz="1400" b="1" dirty="0">
                <a:solidFill>
                  <a:srgbClr val="F60000"/>
                </a:solidFill>
                <a:latin typeface="Arial"/>
                <a:cs typeface="Arial"/>
              </a:rPr>
              <a:t> </a:t>
            </a:r>
            <a:r>
              <a:rPr sz="1400" b="1" spc="-10" dirty="0">
                <a:solidFill>
                  <a:srgbClr val="F60000"/>
                </a:solidFill>
                <a:latin typeface="Arial"/>
                <a:cs typeface="Arial"/>
              </a:rPr>
              <a:t>=</a:t>
            </a:r>
            <a:r>
              <a:rPr sz="1400" b="1" spc="25" dirty="0">
                <a:solidFill>
                  <a:srgbClr val="F60000"/>
                </a:solidFill>
                <a:latin typeface="Arial"/>
                <a:cs typeface="Arial"/>
              </a:rPr>
              <a:t> </a:t>
            </a:r>
            <a:r>
              <a:rPr sz="1400" b="1" spc="-10" dirty="0">
                <a:solidFill>
                  <a:srgbClr val="F60000"/>
                </a:solidFill>
                <a:latin typeface="Arial"/>
                <a:cs typeface="Arial"/>
              </a:rPr>
              <a:t>y+1,</a:t>
            </a:r>
            <a:r>
              <a:rPr sz="1400" b="1" spc="10" dirty="0">
                <a:solidFill>
                  <a:srgbClr val="F60000"/>
                </a:solidFill>
                <a:latin typeface="Arial"/>
                <a:cs typeface="Arial"/>
              </a:rPr>
              <a:t> </a:t>
            </a:r>
            <a:r>
              <a:rPr sz="1400" b="1" spc="0" dirty="0">
                <a:solidFill>
                  <a:srgbClr val="F60000"/>
                </a:solidFill>
                <a:latin typeface="Arial"/>
                <a:cs typeface="Arial"/>
              </a:rPr>
              <a:t>A</a:t>
            </a:r>
            <a:r>
              <a:rPr sz="1400" b="1" spc="-10" dirty="0">
                <a:solidFill>
                  <a:srgbClr val="F60000"/>
                </a:solidFill>
                <a:latin typeface="Arial"/>
                <a:cs typeface="Arial"/>
              </a:rPr>
              <a:t>ck</a:t>
            </a:r>
            <a:r>
              <a:rPr sz="1400" b="1" spc="5" dirty="0">
                <a:solidFill>
                  <a:srgbClr val="F60000"/>
                </a:solidFill>
                <a:latin typeface="Arial"/>
                <a:cs typeface="Arial"/>
              </a:rPr>
              <a:t> </a:t>
            </a:r>
            <a:r>
              <a:rPr sz="1400" b="1" spc="-10" dirty="0">
                <a:solidFill>
                  <a:srgbClr val="F60000"/>
                </a:solidFill>
                <a:latin typeface="Arial"/>
                <a:cs typeface="Arial"/>
              </a:rPr>
              <a:t>=</a:t>
            </a:r>
            <a:r>
              <a:rPr sz="1400" b="1" spc="20" dirty="0">
                <a:solidFill>
                  <a:srgbClr val="F60000"/>
                </a:solidFill>
                <a:latin typeface="Arial"/>
                <a:cs typeface="Arial"/>
              </a:rPr>
              <a:t> </a:t>
            </a:r>
            <a:r>
              <a:rPr sz="1400" b="1" spc="-5" dirty="0">
                <a:solidFill>
                  <a:srgbClr val="F60000"/>
                </a:solidFill>
                <a:latin typeface="Arial"/>
                <a:cs typeface="Arial"/>
              </a:rPr>
              <a:t>x+1</a:t>
            </a:r>
            <a:r>
              <a:rPr sz="1400" b="1" spc="-10" dirty="0">
                <a:solidFill>
                  <a:srgbClr val="F60000"/>
                </a:solidFill>
                <a:latin typeface="Arial"/>
                <a:cs typeface="Arial"/>
              </a:rPr>
              <a:t>6</a:t>
            </a:r>
            <a:r>
              <a:rPr sz="1400" b="1" spc="-5" dirty="0">
                <a:solidFill>
                  <a:srgbClr val="F60000"/>
                </a:solidFill>
                <a:latin typeface="Arial"/>
                <a:cs typeface="Arial"/>
              </a:rPr>
              <a:t> </a:t>
            </a:r>
            <a:r>
              <a:rPr sz="1400" b="1" spc="-10" dirty="0">
                <a:solidFill>
                  <a:srgbClr val="F60000"/>
                </a:solidFill>
                <a:latin typeface="Arial"/>
                <a:cs typeface="Arial"/>
              </a:rPr>
              <a:t>Data</a:t>
            </a:r>
            <a:r>
              <a:rPr sz="1400" b="1" spc="0" dirty="0">
                <a:solidFill>
                  <a:srgbClr val="F60000"/>
                </a:solidFill>
                <a:latin typeface="Arial"/>
                <a:cs typeface="Arial"/>
              </a:rPr>
              <a:t>=</a:t>
            </a:r>
            <a:r>
              <a:rPr sz="1400" b="1" spc="5" dirty="0">
                <a:solidFill>
                  <a:srgbClr val="F60000"/>
                </a:solidFill>
                <a:latin typeface="Arial"/>
                <a:cs typeface="Arial"/>
              </a:rPr>
              <a:t>“2</a:t>
            </a:r>
            <a:r>
              <a:rPr sz="1400" b="1" spc="-10" dirty="0">
                <a:solidFill>
                  <a:srgbClr val="F60000"/>
                </a:solidFill>
                <a:latin typeface="Arial"/>
                <a:cs typeface="Arial"/>
              </a:rPr>
              <a:t>00</a:t>
            </a:r>
            <a:r>
              <a:rPr sz="1400" b="1" dirty="0">
                <a:solidFill>
                  <a:srgbClr val="F60000"/>
                </a:solidFill>
                <a:latin typeface="Arial"/>
                <a:cs typeface="Arial"/>
              </a:rPr>
              <a:t> </a:t>
            </a:r>
            <a:r>
              <a:rPr sz="1400" b="1" spc="-10" dirty="0">
                <a:solidFill>
                  <a:srgbClr val="F60000"/>
                </a:solidFill>
                <a:latin typeface="Arial"/>
                <a:cs typeface="Arial"/>
              </a:rPr>
              <a:t>O</a:t>
            </a:r>
            <a:r>
              <a:rPr sz="1400" b="1" spc="-15" dirty="0">
                <a:solidFill>
                  <a:srgbClr val="F60000"/>
                </a:solidFill>
                <a:latin typeface="Arial"/>
                <a:cs typeface="Arial"/>
              </a:rPr>
              <a:t>K</a:t>
            </a:r>
            <a:r>
              <a:rPr sz="1400" b="1" spc="5" dirty="0">
                <a:solidFill>
                  <a:srgbClr val="F60000"/>
                </a:solidFill>
                <a:latin typeface="Arial"/>
                <a:cs typeface="Arial"/>
              </a:rPr>
              <a:t> </a:t>
            </a:r>
            <a:r>
              <a:rPr sz="1400" b="1" spc="-15" dirty="0">
                <a:solidFill>
                  <a:srgbClr val="F60000"/>
                </a:solidFill>
                <a:latin typeface="Arial"/>
                <a:cs typeface="Arial"/>
              </a:rPr>
              <a:t>…</a:t>
            </a:r>
            <a:r>
              <a:rPr sz="1400" b="1" spc="25" dirty="0">
                <a:solidFill>
                  <a:srgbClr val="F60000"/>
                </a:solidFill>
                <a:latin typeface="Arial"/>
                <a:cs typeface="Arial"/>
              </a:rPr>
              <a:t> </a:t>
            </a:r>
            <a:r>
              <a:rPr sz="1400" b="1" spc="-10" dirty="0">
                <a:solidFill>
                  <a:srgbClr val="F60000"/>
                </a:solidFill>
                <a:latin typeface="Arial"/>
                <a:cs typeface="Arial"/>
              </a:rPr>
              <a:t>&lt;</a:t>
            </a:r>
            <a:r>
              <a:rPr sz="1400" b="1" spc="-5" dirty="0">
                <a:solidFill>
                  <a:srgbClr val="F60000"/>
                </a:solidFill>
                <a:latin typeface="Arial"/>
                <a:cs typeface="Arial"/>
              </a:rPr>
              <a:t>po</a:t>
            </a:r>
            <a:r>
              <a:rPr sz="1400" b="1" spc="-10" dirty="0">
                <a:solidFill>
                  <a:srgbClr val="F60000"/>
                </a:solidFill>
                <a:latin typeface="Arial"/>
                <a:cs typeface="Arial"/>
              </a:rPr>
              <a:t>is</a:t>
            </a:r>
            <a:r>
              <a:rPr sz="1400" b="1" spc="-5" dirty="0">
                <a:solidFill>
                  <a:srgbClr val="F60000"/>
                </a:solidFill>
                <a:latin typeface="Arial"/>
                <a:cs typeface="Arial"/>
              </a:rPr>
              <a:t>on</a:t>
            </a:r>
            <a:r>
              <a:rPr sz="1400" b="1" spc="-10" dirty="0">
                <a:solidFill>
                  <a:srgbClr val="F60000"/>
                </a:solidFill>
                <a:latin typeface="Arial"/>
                <a:cs typeface="Arial"/>
              </a:rPr>
              <a:t>&gt;</a:t>
            </a:r>
            <a:r>
              <a:rPr sz="1400" b="1" dirty="0">
                <a:solidFill>
                  <a:srgbClr val="F60000"/>
                </a:solidFill>
                <a:latin typeface="Arial"/>
                <a:cs typeface="Arial"/>
              </a:rPr>
              <a:t> </a:t>
            </a:r>
            <a:r>
              <a:rPr sz="1400" b="1" spc="15" dirty="0">
                <a:solidFill>
                  <a:srgbClr val="F60000"/>
                </a:solidFill>
                <a:latin typeface="Arial"/>
                <a:cs typeface="Arial"/>
              </a:rPr>
              <a:t>…”</a:t>
            </a:r>
            <a:endParaRPr sz="1400">
              <a:solidFill>
                <a:srgbClr val="F60000"/>
              </a:solidFill>
              <a:latin typeface="Arial"/>
              <a:cs typeface="Arial"/>
            </a:endParaRPr>
          </a:p>
        </p:txBody>
      </p:sp>
      <p:sp>
        <p:nvSpPr>
          <p:cNvPr id="34" name="object 21"/>
          <p:cNvSpPr txBox="1"/>
          <p:nvPr/>
        </p:nvSpPr>
        <p:spPr>
          <a:xfrm>
            <a:off x="278003" y="5398824"/>
            <a:ext cx="1703197" cy="1107996"/>
          </a:xfrm>
          <a:prstGeom prst="rect">
            <a:avLst/>
          </a:prstGeom>
        </p:spPr>
        <p:txBody>
          <a:bodyPr vert="horz" wrap="square" lIns="0" tIns="0" rIns="0" bIns="0" rtlCol="0">
            <a:spAutoFit/>
          </a:bodyPr>
          <a:lstStyle/>
          <a:p>
            <a:pPr marL="12065" marR="5080" indent="1905">
              <a:lnSpc>
                <a:spcPct val="100200"/>
              </a:lnSpc>
            </a:pPr>
            <a:r>
              <a:rPr sz="1800">
                <a:solidFill>
                  <a:srgbClr val="000000"/>
                </a:solidFill>
                <a:latin typeface="Arial"/>
                <a:cs typeface="Arial"/>
              </a:rPr>
              <a:t>Client </a:t>
            </a:r>
            <a:r>
              <a:rPr lang="en-GB" sz="1800">
                <a:solidFill>
                  <a:srgbClr val="000000"/>
                </a:solidFill>
                <a:latin typeface="Arial"/>
                <a:cs typeface="Arial"/>
              </a:rPr>
              <a:t>từ chối gói tin vì Seq. Number không phù hợp</a:t>
            </a:r>
            <a:endParaRPr sz="1800">
              <a:solidFill>
                <a:srgbClr val="000000"/>
              </a:solidFill>
              <a:latin typeface="Arial"/>
              <a:cs typeface="Arial"/>
            </a:endParaRPr>
          </a:p>
        </p:txBody>
      </p:sp>
      <p:sp>
        <p:nvSpPr>
          <p:cNvPr id="35" name="object 22"/>
          <p:cNvSpPr/>
          <p:nvPr/>
        </p:nvSpPr>
        <p:spPr>
          <a:xfrm>
            <a:off x="2257298" y="5199448"/>
            <a:ext cx="5520055" cy="515620"/>
          </a:xfrm>
          <a:custGeom>
            <a:avLst/>
            <a:gdLst/>
            <a:ahLst/>
            <a:cxnLst/>
            <a:rect l="l" t="t" r="r" b="b"/>
            <a:pathLst>
              <a:path w="5520055" h="515620">
                <a:moveTo>
                  <a:pt x="5519927" y="0"/>
                </a:moveTo>
                <a:lnTo>
                  <a:pt x="0" y="515111"/>
                </a:lnTo>
              </a:path>
            </a:pathLst>
          </a:custGeom>
          <a:ln w="24383">
            <a:solidFill>
              <a:srgbClr val="000000"/>
            </a:solidFill>
            <a:headEnd type="none" w="med" len="med"/>
            <a:tailEnd type="arrow" w="med" len="med"/>
          </a:ln>
        </p:spPr>
        <p:txBody>
          <a:bodyPr wrap="square" lIns="0" tIns="0" rIns="0" bIns="0" rtlCol="0">
            <a:spAutoFit/>
          </a:bodyPr>
          <a:lstStyle/>
          <a:p>
            <a:endParaRPr/>
          </a:p>
        </p:txBody>
      </p:sp>
      <p:sp>
        <p:nvSpPr>
          <p:cNvPr id="37" name="object 24"/>
          <p:cNvSpPr txBox="1"/>
          <p:nvPr/>
        </p:nvSpPr>
        <p:spPr>
          <a:xfrm rot="21300000">
            <a:off x="2758610" y="5008547"/>
            <a:ext cx="4096667" cy="208915"/>
          </a:xfrm>
          <a:prstGeom prst="rect">
            <a:avLst/>
          </a:prstGeom>
        </p:spPr>
        <p:txBody>
          <a:bodyPr vert="horz" wrap="square" lIns="0" tIns="0" rIns="0" bIns="0" rtlCol="0">
            <a:spAutoFit/>
          </a:bodyPr>
          <a:lstStyle/>
          <a:p>
            <a:pPr>
              <a:lnSpc>
                <a:spcPts val="1645"/>
              </a:lnSpc>
            </a:pPr>
            <a:r>
              <a:rPr sz="1400" b="1" spc="-5" dirty="0">
                <a:solidFill>
                  <a:srgbClr val="008000"/>
                </a:solidFill>
                <a:latin typeface="Arial"/>
                <a:cs typeface="Arial"/>
              </a:rPr>
              <a:t>S</a:t>
            </a:r>
            <a:r>
              <a:rPr sz="1400" b="1" spc="-10" dirty="0">
                <a:solidFill>
                  <a:srgbClr val="008000"/>
                </a:solidFill>
                <a:latin typeface="Arial"/>
                <a:cs typeface="Arial"/>
              </a:rPr>
              <a:t>rcA=</a:t>
            </a:r>
            <a:r>
              <a:rPr sz="1400" b="1" spc="20" dirty="0">
                <a:solidFill>
                  <a:srgbClr val="008000"/>
                </a:solidFill>
                <a:latin typeface="Arial"/>
                <a:cs typeface="Arial"/>
              </a:rPr>
              <a:t>9</a:t>
            </a:r>
            <a:r>
              <a:rPr sz="1400" b="1" spc="5" dirty="0">
                <a:solidFill>
                  <a:srgbClr val="008000"/>
                </a:solidFill>
                <a:latin typeface="Arial"/>
                <a:cs typeface="Arial"/>
              </a:rPr>
              <a:t>.</a:t>
            </a:r>
            <a:r>
              <a:rPr sz="1400" b="1" spc="-10" dirty="0">
                <a:solidFill>
                  <a:srgbClr val="008000"/>
                </a:solidFill>
                <a:latin typeface="Arial"/>
                <a:cs typeface="Arial"/>
              </a:rPr>
              <a:t>8.7.6,</a:t>
            </a:r>
            <a:r>
              <a:rPr sz="1400" b="1" spc="-5" dirty="0">
                <a:solidFill>
                  <a:srgbClr val="008000"/>
                </a:solidFill>
                <a:latin typeface="Arial"/>
                <a:cs typeface="Arial"/>
              </a:rPr>
              <a:t> S</a:t>
            </a:r>
            <a:r>
              <a:rPr sz="1400" b="1" spc="-10" dirty="0">
                <a:solidFill>
                  <a:srgbClr val="008000"/>
                </a:solidFill>
                <a:latin typeface="Arial"/>
                <a:cs typeface="Arial"/>
              </a:rPr>
              <a:t>rc</a:t>
            </a:r>
            <a:r>
              <a:rPr sz="1400" b="1" spc="-5" dirty="0">
                <a:solidFill>
                  <a:srgbClr val="008000"/>
                </a:solidFill>
                <a:latin typeface="Arial"/>
                <a:cs typeface="Arial"/>
              </a:rPr>
              <a:t>P=</a:t>
            </a:r>
            <a:r>
              <a:rPr sz="1400" b="1" spc="-10" dirty="0">
                <a:solidFill>
                  <a:srgbClr val="008000"/>
                </a:solidFill>
                <a:latin typeface="Arial"/>
                <a:cs typeface="Arial"/>
              </a:rPr>
              <a:t>80,</a:t>
            </a:r>
            <a:r>
              <a:rPr sz="1400" b="1" spc="15" dirty="0">
                <a:solidFill>
                  <a:srgbClr val="008000"/>
                </a:solidFill>
                <a:latin typeface="Arial"/>
                <a:cs typeface="Arial"/>
              </a:rPr>
              <a:t> </a:t>
            </a:r>
            <a:r>
              <a:rPr sz="1400" b="1" spc="-5" dirty="0">
                <a:solidFill>
                  <a:srgbClr val="008000"/>
                </a:solidFill>
                <a:latin typeface="Arial"/>
                <a:cs typeface="Arial"/>
              </a:rPr>
              <a:t>D</a:t>
            </a:r>
            <a:r>
              <a:rPr sz="1400" b="1" spc="-10" dirty="0">
                <a:solidFill>
                  <a:srgbClr val="008000"/>
                </a:solidFill>
                <a:latin typeface="Arial"/>
                <a:cs typeface="Arial"/>
              </a:rPr>
              <a:t>st</a:t>
            </a:r>
            <a:r>
              <a:rPr sz="1400" b="1" spc="-5" dirty="0">
                <a:solidFill>
                  <a:srgbClr val="008000"/>
                </a:solidFill>
                <a:latin typeface="Arial"/>
                <a:cs typeface="Arial"/>
              </a:rPr>
              <a:t>A=</a:t>
            </a:r>
            <a:r>
              <a:rPr sz="1400" b="1" spc="-15" dirty="0">
                <a:solidFill>
                  <a:srgbClr val="008000"/>
                </a:solidFill>
                <a:latin typeface="Arial"/>
                <a:cs typeface="Arial"/>
              </a:rPr>
              <a:t>1</a:t>
            </a:r>
            <a:r>
              <a:rPr sz="1400" b="1" spc="20" dirty="0">
                <a:solidFill>
                  <a:srgbClr val="008000"/>
                </a:solidFill>
                <a:latin typeface="Arial"/>
                <a:cs typeface="Arial"/>
              </a:rPr>
              <a:t>.</a:t>
            </a:r>
            <a:r>
              <a:rPr sz="1400" b="1" spc="-10" dirty="0">
                <a:solidFill>
                  <a:srgbClr val="008000"/>
                </a:solidFill>
                <a:latin typeface="Arial"/>
                <a:cs typeface="Arial"/>
              </a:rPr>
              <a:t>2.1.2,</a:t>
            </a:r>
            <a:r>
              <a:rPr sz="1400" b="1" spc="-15" dirty="0">
                <a:solidFill>
                  <a:srgbClr val="008000"/>
                </a:solidFill>
                <a:latin typeface="Arial"/>
                <a:cs typeface="Arial"/>
              </a:rPr>
              <a:t> </a:t>
            </a:r>
            <a:r>
              <a:rPr sz="2100" b="1" spc="-7" baseline="1984" dirty="0">
                <a:solidFill>
                  <a:srgbClr val="008000"/>
                </a:solidFill>
                <a:latin typeface="Arial"/>
                <a:cs typeface="Arial"/>
              </a:rPr>
              <a:t>D</a:t>
            </a:r>
            <a:r>
              <a:rPr sz="2100" b="1" spc="-15" baseline="1984" dirty="0">
                <a:solidFill>
                  <a:srgbClr val="008000"/>
                </a:solidFill>
                <a:latin typeface="Arial"/>
                <a:cs typeface="Arial"/>
              </a:rPr>
              <a:t>stP=334</a:t>
            </a:r>
            <a:r>
              <a:rPr sz="2100" b="1" spc="-7" baseline="1984" dirty="0">
                <a:solidFill>
                  <a:srgbClr val="008000"/>
                </a:solidFill>
                <a:latin typeface="Arial"/>
                <a:cs typeface="Arial"/>
              </a:rPr>
              <a:t>4,</a:t>
            </a:r>
            <a:endParaRPr sz="2100" baseline="1984">
              <a:latin typeface="Arial"/>
              <a:cs typeface="Arial"/>
            </a:endParaRPr>
          </a:p>
        </p:txBody>
      </p:sp>
      <p:sp>
        <p:nvSpPr>
          <p:cNvPr id="38" name="object 25"/>
          <p:cNvSpPr txBox="1"/>
          <p:nvPr/>
        </p:nvSpPr>
        <p:spPr>
          <a:xfrm rot="21300000">
            <a:off x="2416236" y="5219812"/>
            <a:ext cx="4836229" cy="208915"/>
          </a:xfrm>
          <a:prstGeom prst="rect">
            <a:avLst/>
          </a:prstGeom>
        </p:spPr>
        <p:txBody>
          <a:bodyPr vert="horz" wrap="square" lIns="0" tIns="0" rIns="0" bIns="0" rtlCol="0">
            <a:spAutoFit/>
          </a:bodyPr>
          <a:lstStyle/>
          <a:p>
            <a:pPr>
              <a:lnSpc>
                <a:spcPts val="1645"/>
              </a:lnSpc>
            </a:pPr>
            <a:r>
              <a:rPr sz="1400" b="1" spc="-10" dirty="0">
                <a:solidFill>
                  <a:srgbClr val="008000"/>
                </a:solidFill>
                <a:latin typeface="Arial"/>
                <a:cs typeface="Arial"/>
              </a:rPr>
              <a:t>ACK</a:t>
            </a:r>
            <a:r>
              <a:rPr sz="1400" b="1" spc="-5" dirty="0">
                <a:solidFill>
                  <a:srgbClr val="008000"/>
                </a:solidFill>
                <a:latin typeface="Arial"/>
                <a:cs typeface="Arial"/>
              </a:rPr>
              <a:t>, </a:t>
            </a:r>
            <a:r>
              <a:rPr sz="1400" b="1" spc="5" dirty="0">
                <a:solidFill>
                  <a:srgbClr val="008000"/>
                </a:solidFill>
                <a:latin typeface="Arial"/>
                <a:cs typeface="Arial"/>
              </a:rPr>
              <a:t>S</a:t>
            </a:r>
            <a:r>
              <a:rPr sz="1400" b="1" spc="-10" dirty="0">
                <a:solidFill>
                  <a:srgbClr val="008000"/>
                </a:solidFill>
                <a:latin typeface="Arial"/>
                <a:cs typeface="Arial"/>
              </a:rPr>
              <a:t>eq</a:t>
            </a:r>
            <a:r>
              <a:rPr sz="1400" b="1" spc="15" dirty="0">
                <a:solidFill>
                  <a:srgbClr val="008000"/>
                </a:solidFill>
                <a:latin typeface="Arial"/>
                <a:cs typeface="Arial"/>
              </a:rPr>
              <a:t> </a:t>
            </a:r>
            <a:r>
              <a:rPr sz="1400" b="1" spc="-10" dirty="0">
                <a:solidFill>
                  <a:srgbClr val="008000"/>
                </a:solidFill>
                <a:latin typeface="Arial"/>
                <a:cs typeface="Arial"/>
              </a:rPr>
              <a:t>=</a:t>
            </a:r>
            <a:r>
              <a:rPr sz="1400" b="1" spc="25" dirty="0">
                <a:solidFill>
                  <a:srgbClr val="008000"/>
                </a:solidFill>
                <a:latin typeface="Arial"/>
                <a:cs typeface="Arial"/>
              </a:rPr>
              <a:t> </a:t>
            </a:r>
            <a:r>
              <a:rPr sz="1400" b="1" spc="-10" dirty="0">
                <a:solidFill>
                  <a:srgbClr val="008000"/>
                </a:solidFill>
                <a:latin typeface="Arial"/>
                <a:cs typeface="Arial"/>
              </a:rPr>
              <a:t>y+1,</a:t>
            </a:r>
            <a:r>
              <a:rPr sz="1400" b="1" spc="5" dirty="0">
                <a:solidFill>
                  <a:srgbClr val="008000"/>
                </a:solidFill>
                <a:latin typeface="Arial"/>
                <a:cs typeface="Arial"/>
              </a:rPr>
              <a:t> </a:t>
            </a:r>
            <a:r>
              <a:rPr sz="1400" b="1" spc="0" dirty="0">
                <a:solidFill>
                  <a:srgbClr val="008000"/>
                </a:solidFill>
                <a:latin typeface="Arial"/>
                <a:cs typeface="Arial"/>
              </a:rPr>
              <a:t>A</a:t>
            </a:r>
            <a:r>
              <a:rPr sz="1400" b="1" spc="-10" dirty="0">
                <a:solidFill>
                  <a:srgbClr val="008000"/>
                </a:solidFill>
                <a:latin typeface="Arial"/>
                <a:cs typeface="Arial"/>
              </a:rPr>
              <a:t>ck</a:t>
            </a:r>
            <a:r>
              <a:rPr sz="1400" b="1" spc="20" dirty="0">
                <a:solidFill>
                  <a:srgbClr val="008000"/>
                </a:solidFill>
                <a:latin typeface="Arial"/>
                <a:cs typeface="Arial"/>
              </a:rPr>
              <a:t> </a:t>
            </a:r>
            <a:r>
              <a:rPr sz="1400" b="1" spc="-10" dirty="0">
                <a:solidFill>
                  <a:srgbClr val="008000"/>
                </a:solidFill>
                <a:latin typeface="Arial"/>
                <a:cs typeface="Arial"/>
              </a:rPr>
              <a:t>=</a:t>
            </a:r>
            <a:r>
              <a:rPr sz="1400" b="1" spc="20" dirty="0">
                <a:solidFill>
                  <a:srgbClr val="008000"/>
                </a:solidFill>
                <a:latin typeface="Arial"/>
                <a:cs typeface="Arial"/>
              </a:rPr>
              <a:t> </a:t>
            </a:r>
            <a:r>
              <a:rPr sz="1400" b="1" spc="-5" dirty="0">
                <a:solidFill>
                  <a:srgbClr val="008000"/>
                </a:solidFill>
                <a:latin typeface="Arial"/>
                <a:cs typeface="Arial"/>
              </a:rPr>
              <a:t>x+16,</a:t>
            </a:r>
            <a:r>
              <a:rPr sz="1400" b="1" dirty="0">
                <a:solidFill>
                  <a:srgbClr val="008000"/>
                </a:solidFill>
                <a:latin typeface="Arial"/>
                <a:cs typeface="Arial"/>
              </a:rPr>
              <a:t> </a:t>
            </a:r>
            <a:r>
              <a:rPr sz="1400" b="1" spc="-5" dirty="0">
                <a:solidFill>
                  <a:srgbClr val="008000"/>
                </a:solidFill>
                <a:latin typeface="Arial"/>
                <a:cs typeface="Arial"/>
              </a:rPr>
              <a:t>Data</a:t>
            </a:r>
            <a:r>
              <a:rPr sz="1400" b="1" spc="-35" dirty="0">
                <a:solidFill>
                  <a:srgbClr val="008000"/>
                </a:solidFill>
                <a:latin typeface="Arial"/>
                <a:cs typeface="Arial"/>
              </a:rPr>
              <a:t>=</a:t>
            </a:r>
            <a:r>
              <a:rPr sz="1400" b="1" spc="15" dirty="0">
                <a:solidFill>
                  <a:srgbClr val="008000"/>
                </a:solidFill>
                <a:latin typeface="Arial"/>
                <a:cs typeface="Arial"/>
              </a:rPr>
              <a:t>“</a:t>
            </a:r>
            <a:r>
              <a:rPr sz="2100" b="1" spc="0" baseline="1984" dirty="0">
                <a:solidFill>
                  <a:srgbClr val="008000"/>
                </a:solidFill>
                <a:latin typeface="Arial"/>
                <a:cs typeface="Arial"/>
              </a:rPr>
              <a:t>2</a:t>
            </a:r>
            <a:r>
              <a:rPr sz="2100" b="1" spc="-15" baseline="1984" dirty="0">
                <a:solidFill>
                  <a:srgbClr val="008000"/>
                </a:solidFill>
                <a:latin typeface="Arial"/>
                <a:cs typeface="Arial"/>
              </a:rPr>
              <a:t>00</a:t>
            </a:r>
            <a:r>
              <a:rPr sz="2100" b="1" baseline="1984" dirty="0">
                <a:solidFill>
                  <a:srgbClr val="008000"/>
                </a:solidFill>
                <a:latin typeface="Arial"/>
                <a:cs typeface="Arial"/>
              </a:rPr>
              <a:t> </a:t>
            </a:r>
            <a:r>
              <a:rPr sz="2100" b="1" spc="-15" baseline="1984" dirty="0">
                <a:solidFill>
                  <a:srgbClr val="008000"/>
                </a:solidFill>
                <a:latin typeface="Arial"/>
                <a:cs typeface="Arial"/>
              </a:rPr>
              <a:t>O</a:t>
            </a:r>
            <a:r>
              <a:rPr sz="2100" b="1" spc="-22" baseline="1984" dirty="0">
                <a:solidFill>
                  <a:srgbClr val="008000"/>
                </a:solidFill>
                <a:latin typeface="Arial"/>
                <a:cs typeface="Arial"/>
              </a:rPr>
              <a:t>K</a:t>
            </a:r>
            <a:r>
              <a:rPr sz="2100" b="1" spc="7" baseline="1984" dirty="0">
                <a:solidFill>
                  <a:srgbClr val="008000"/>
                </a:solidFill>
                <a:latin typeface="Arial"/>
                <a:cs typeface="Arial"/>
              </a:rPr>
              <a:t> </a:t>
            </a:r>
            <a:r>
              <a:rPr sz="2100" b="1" spc="-22" baseline="1984" dirty="0">
                <a:solidFill>
                  <a:srgbClr val="008000"/>
                </a:solidFill>
                <a:latin typeface="Arial"/>
                <a:cs typeface="Arial"/>
              </a:rPr>
              <a:t>…</a:t>
            </a:r>
            <a:r>
              <a:rPr sz="2100" b="1" spc="44" baseline="1984" dirty="0">
                <a:solidFill>
                  <a:srgbClr val="008000"/>
                </a:solidFill>
                <a:latin typeface="Arial"/>
                <a:cs typeface="Arial"/>
              </a:rPr>
              <a:t> </a:t>
            </a:r>
            <a:r>
              <a:rPr sz="2100" b="1" spc="-15" baseline="1984" dirty="0">
                <a:solidFill>
                  <a:srgbClr val="008000"/>
                </a:solidFill>
                <a:latin typeface="Arial"/>
                <a:cs typeface="Arial"/>
              </a:rPr>
              <a:t>&lt;html&gt;</a:t>
            </a:r>
            <a:r>
              <a:rPr sz="2100" b="1" spc="7" baseline="1984" dirty="0">
                <a:solidFill>
                  <a:srgbClr val="008000"/>
                </a:solidFill>
                <a:latin typeface="Arial"/>
                <a:cs typeface="Arial"/>
              </a:rPr>
              <a:t> </a:t>
            </a:r>
            <a:r>
              <a:rPr sz="2100" b="1" spc="15" baseline="1984" dirty="0">
                <a:solidFill>
                  <a:srgbClr val="008000"/>
                </a:solidFill>
                <a:latin typeface="Arial"/>
                <a:cs typeface="Arial"/>
              </a:rPr>
              <a:t>…”</a:t>
            </a:r>
            <a:endParaRPr sz="2100" baseline="1984">
              <a:latin typeface="Arial"/>
              <a:cs typeface="Arial"/>
            </a:endParaRPr>
          </a:p>
        </p:txBody>
      </p:sp>
      <p:cxnSp>
        <p:nvCxnSpPr>
          <p:cNvPr id="41" name="Curved Connector 40"/>
          <p:cNvCxnSpPr>
            <a:stCxn id="31" idx="2"/>
          </p:cNvCxnSpPr>
          <p:nvPr/>
        </p:nvCxnSpPr>
        <p:spPr>
          <a:xfrm rot="5400000">
            <a:off x="3034965" y="3396849"/>
            <a:ext cx="176821" cy="2058289"/>
          </a:xfrm>
          <a:prstGeom prst="curved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object 21"/>
          <p:cNvSpPr txBox="1"/>
          <p:nvPr/>
        </p:nvSpPr>
        <p:spPr>
          <a:xfrm>
            <a:off x="354203" y="4075623"/>
            <a:ext cx="1703197" cy="830997"/>
          </a:xfrm>
          <a:prstGeom prst="rect">
            <a:avLst/>
          </a:prstGeom>
        </p:spPr>
        <p:txBody>
          <a:bodyPr vert="horz" wrap="square" lIns="0" tIns="0" rIns="0" bIns="0" rtlCol="0">
            <a:spAutoFit/>
          </a:bodyPr>
          <a:lstStyle/>
          <a:p>
            <a:pPr marL="12065" marR="5080" indent="1905">
              <a:lnSpc>
                <a:spcPct val="100200"/>
              </a:lnSpc>
            </a:pPr>
            <a:r>
              <a:rPr sz="1800">
                <a:solidFill>
                  <a:srgbClr val="FF0000"/>
                </a:solidFill>
                <a:latin typeface="Arial"/>
                <a:cs typeface="Arial"/>
              </a:rPr>
              <a:t>Client </a:t>
            </a:r>
            <a:r>
              <a:rPr lang="en-GB" sz="1800">
                <a:solidFill>
                  <a:srgbClr val="FF0000"/>
                </a:solidFill>
                <a:latin typeface="Arial"/>
                <a:cs typeface="Arial"/>
              </a:rPr>
              <a:t>tiếp tục quá trình với dữ liệu giả</a:t>
            </a:r>
            <a:endParaRPr sz="1800">
              <a:solidFill>
                <a:srgbClr val="FF0000"/>
              </a:solidFill>
              <a:latin typeface="Arial"/>
              <a:cs typeface="Arial"/>
            </a:endParaRPr>
          </a:p>
        </p:txBody>
      </p:sp>
      <p:sp>
        <p:nvSpPr>
          <p:cNvPr id="25" name="TextBox 24"/>
          <p:cNvSpPr txBox="1"/>
          <p:nvPr/>
        </p:nvSpPr>
        <p:spPr>
          <a:xfrm>
            <a:off x="5460204" y="3839820"/>
            <a:ext cx="1778796" cy="369332"/>
          </a:xfrm>
          <a:prstGeom prst="rect">
            <a:avLst/>
          </a:prstGeom>
          <a:noFill/>
        </p:spPr>
        <p:txBody>
          <a:bodyPr wrap="square" rtlCol="0">
            <a:spAutoFit/>
          </a:bodyPr>
          <a:lstStyle/>
          <a:p>
            <a:r>
              <a:rPr lang="en-US">
                <a:solidFill>
                  <a:srgbClr val="C00000"/>
                </a:solidFill>
              </a:rPr>
              <a:t>Blind spoofing</a:t>
            </a:r>
          </a:p>
        </p:txBody>
      </p:sp>
    </p:spTree>
    <p:extLst>
      <p:ext uri="{BB962C8B-B14F-4D97-AF65-F5344CB8AC3E}">
        <p14:creationId xmlns:p14="http://schemas.microsoft.com/office/powerpoint/2010/main" val="4105246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ppt_x"/>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ppt_x"/>
                                          </p:val>
                                        </p:tav>
                                        <p:tav tm="100000">
                                          <p:val>
                                            <p:strVal val="#ppt_x"/>
                                          </p:val>
                                        </p:tav>
                                      </p:tavLst>
                                    </p:anim>
                                    <p:anim calcmode="lin" valueType="num">
                                      <p:cBhvr additive="base">
                                        <p:cTn id="12" dur="500" fill="hold"/>
                                        <p:tgtEl>
                                          <p:spTgt spid="3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ppt_x"/>
                                          </p:val>
                                        </p:tav>
                                        <p:tav tm="100000">
                                          <p:val>
                                            <p:strVal val="#ppt_x"/>
                                          </p:val>
                                        </p:tav>
                                      </p:tavLst>
                                    </p:anim>
                                    <p:anim calcmode="lin" valueType="num">
                                      <p:cBhvr additive="base">
                                        <p:cTn id="30" dur="500" fill="hold"/>
                                        <p:tgtEl>
                                          <p:spTgt spid="35"/>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animBg="1"/>
      <p:bldP spid="34" grpId="0"/>
      <p:bldP spid="35" grpId="0" animBg="1"/>
      <p:bldP spid="37" grpId="0"/>
      <p:bldP spid="38" grpId="0"/>
      <p:bldP spid="4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Giả mạo kết nối TCP (TCP Spoofing)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7" name="object 6"/>
          <p:cNvSpPr/>
          <p:nvPr/>
        </p:nvSpPr>
        <p:spPr>
          <a:xfrm>
            <a:off x="2011680" y="1532946"/>
            <a:ext cx="45720" cy="4883150"/>
          </a:xfrm>
          <a:custGeom>
            <a:avLst/>
            <a:gdLst/>
            <a:ahLst/>
            <a:cxnLst/>
            <a:rect l="l" t="t" r="r" b="b"/>
            <a:pathLst>
              <a:path w="45719" h="4883150">
                <a:moveTo>
                  <a:pt x="0" y="0"/>
                </a:moveTo>
                <a:lnTo>
                  <a:pt x="45719" y="4882896"/>
                </a:lnTo>
              </a:path>
            </a:pathLst>
          </a:custGeom>
          <a:ln w="24383">
            <a:solidFill>
              <a:srgbClr val="000000"/>
            </a:solidFill>
          </a:ln>
        </p:spPr>
        <p:txBody>
          <a:bodyPr wrap="square" lIns="0" tIns="0" rIns="0" bIns="0" rtlCol="0">
            <a:spAutoFit/>
          </a:bodyPr>
          <a:lstStyle/>
          <a:p>
            <a:endParaRPr/>
          </a:p>
        </p:txBody>
      </p:sp>
      <p:sp>
        <p:nvSpPr>
          <p:cNvPr id="8" name="object 7"/>
          <p:cNvSpPr txBox="1"/>
          <p:nvPr/>
        </p:nvSpPr>
        <p:spPr>
          <a:xfrm>
            <a:off x="381000" y="956905"/>
            <a:ext cx="3368547" cy="559512"/>
          </a:xfrm>
          <a:prstGeom prst="rect">
            <a:avLst/>
          </a:prstGeom>
        </p:spPr>
        <p:txBody>
          <a:bodyPr vert="horz" wrap="square" lIns="0" tIns="0" rIns="0" bIns="0" rtlCol="0">
            <a:spAutoFit/>
          </a:bodyPr>
          <a:lstStyle/>
          <a:p>
            <a:pPr marL="12700" marR="5080" indent="63500" algn="ctr">
              <a:lnSpc>
                <a:spcPct val="101099"/>
              </a:lnSpc>
            </a:pPr>
            <a:r>
              <a:rPr sz="1800" b="1">
                <a:solidFill>
                  <a:srgbClr val="0000FF"/>
                </a:solidFill>
                <a:latin typeface="Arial"/>
                <a:cs typeface="Arial"/>
              </a:rPr>
              <a:t>C</a:t>
            </a:r>
            <a:r>
              <a:rPr sz="1800" b="1" spc="-5">
                <a:solidFill>
                  <a:srgbClr val="0000FF"/>
                </a:solidFill>
                <a:latin typeface="Arial"/>
                <a:cs typeface="Arial"/>
              </a:rPr>
              <a:t>li</a:t>
            </a:r>
            <a:r>
              <a:rPr sz="1800" b="1">
                <a:solidFill>
                  <a:srgbClr val="0000FF"/>
                </a:solidFill>
                <a:latin typeface="Arial"/>
                <a:cs typeface="Arial"/>
              </a:rPr>
              <a:t>e</a:t>
            </a:r>
            <a:r>
              <a:rPr sz="1800" b="1" spc="-15">
                <a:solidFill>
                  <a:srgbClr val="0000FF"/>
                </a:solidFill>
                <a:latin typeface="Arial"/>
                <a:cs typeface="Arial"/>
              </a:rPr>
              <a:t>n</a:t>
            </a:r>
            <a:r>
              <a:rPr sz="1800" b="1">
                <a:solidFill>
                  <a:srgbClr val="0000FF"/>
                </a:solidFill>
                <a:latin typeface="Arial"/>
                <a:cs typeface="Arial"/>
              </a:rPr>
              <a:t>t </a:t>
            </a:r>
            <a:endParaRPr lang="en-GB" sz="1800" b="1">
              <a:solidFill>
                <a:srgbClr val="0000FF"/>
              </a:solidFill>
              <a:latin typeface="Arial"/>
              <a:cs typeface="Arial"/>
            </a:endParaRPr>
          </a:p>
          <a:p>
            <a:pPr marL="12700" marR="5080" indent="63500" algn="ctr">
              <a:lnSpc>
                <a:spcPct val="101099"/>
              </a:lnSpc>
            </a:pPr>
            <a:r>
              <a:rPr sz="1800" b="1" spc="-10">
                <a:solidFill>
                  <a:srgbClr val="000000"/>
                </a:solidFill>
                <a:latin typeface="Arial"/>
                <a:cs typeface="Arial"/>
              </a:rPr>
              <a:t>IP</a:t>
            </a:r>
            <a:r>
              <a:rPr sz="1800" b="1" spc="-5">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dd</a:t>
            </a:r>
            <a:r>
              <a:rPr sz="1800" b="1" dirty="0">
                <a:solidFill>
                  <a:srgbClr val="000000"/>
                </a:solidFill>
                <a:latin typeface="Arial"/>
                <a:cs typeface="Arial"/>
              </a:rPr>
              <a:t>ress</a:t>
            </a:r>
            <a:r>
              <a:rPr sz="1800" b="1" spc="-5" dirty="0">
                <a:solidFill>
                  <a:srgbClr val="000000"/>
                </a:solidFill>
                <a:latin typeface="Arial"/>
                <a:cs typeface="Arial"/>
              </a:rPr>
              <a:t> </a:t>
            </a:r>
            <a:r>
              <a:rPr sz="1800" b="1" dirty="0">
                <a:solidFill>
                  <a:srgbClr val="000000"/>
                </a:solidFill>
                <a:latin typeface="Arial"/>
                <a:cs typeface="Arial"/>
              </a:rPr>
              <a:t>1</a:t>
            </a:r>
            <a:r>
              <a:rPr sz="1800" b="1" spc="-5" dirty="0">
                <a:solidFill>
                  <a:srgbClr val="000000"/>
                </a:solidFill>
                <a:latin typeface="Arial"/>
                <a:cs typeface="Arial"/>
              </a:rPr>
              <a:t>.</a:t>
            </a:r>
            <a:r>
              <a:rPr sz="1800" b="1" dirty="0">
                <a:solidFill>
                  <a:srgbClr val="000000"/>
                </a:solidFill>
                <a:latin typeface="Arial"/>
                <a:cs typeface="Arial"/>
              </a:rPr>
              <a:t>2</a:t>
            </a:r>
            <a:r>
              <a:rPr sz="1800" b="1" spc="-5" dirty="0">
                <a:solidFill>
                  <a:srgbClr val="000000"/>
                </a:solidFill>
                <a:latin typeface="Arial"/>
                <a:cs typeface="Arial"/>
              </a:rPr>
              <a:t>.</a:t>
            </a:r>
            <a:r>
              <a:rPr sz="1800" b="1" dirty="0">
                <a:solidFill>
                  <a:srgbClr val="000000"/>
                </a:solidFill>
                <a:latin typeface="Arial"/>
                <a:cs typeface="Arial"/>
              </a:rPr>
              <a:t>1</a:t>
            </a:r>
            <a:r>
              <a:rPr sz="1800" b="1" spc="-5" dirty="0">
                <a:solidFill>
                  <a:srgbClr val="000000"/>
                </a:solidFill>
                <a:latin typeface="Arial"/>
                <a:cs typeface="Arial"/>
              </a:rPr>
              <a:t>.</a:t>
            </a:r>
            <a:r>
              <a:rPr sz="1800" b="1" dirty="0">
                <a:solidFill>
                  <a:srgbClr val="000000"/>
                </a:solidFill>
                <a:latin typeface="Arial"/>
                <a:cs typeface="Arial"/>
              </a:rPr>
              <a:t>2</a:t>
            </a:r>
            <a:r>
              <a:rPr sz="1800" b="1" spc="-5" dirty="0">
                <a:solidFill>
                  <a:srgbClr val="000000"/>
                </a:solidFill>
                <a:latin typeface="Arial"/>
                <a:cs typeface="Arial"/>
              </a:rPr>
              <a:t>, </a:t>
            </a:r>
            <a:r>
              <a:rPr sz="1800" b="1" spc="-15" dirty="0">
                <a:solidFill>
                  <a:srgbClr val="000000"/>
                </a:solidFill>
                <a:latin typeface="Arial"/>
                <a:cs typeface="Arial"/>
              </a:rPr>
              <a:t>po</a:t>
            </a:r>
            <a:r>
              <a:rPr sz="1800" b="1" dirty="0">
                <a:solidFill>
                  <a:srgbClr val="000000"/>
                </a:solidFill>
                <a:latin typeface="Arial"/>
                <a:cs typeface="Arial"/>
              </a:rPr>
              <a:t>rt </a:t>
            </a:r>
            <a:r>
              <a:rPr sz="1800" b="1" spc="20" dirty="0">
                <a:solidFill>
                  <a:srgbClr val="000000"/>
                </a:solidFill>
                <a:latin typeface="Arial"/>
                <a:cs typeface="Arial"/>
              </a:rPr>
              <a:t>N</a:t>
            </a:r>
            <a:r>
              <a:rPr sz="1800" b="1" spc="-5" dirty="0">
                <a:solidFill>
                  <a:srgbClr val="000000"/>
                </a:solidFill>
                <a:latin typeface="Arial"/>
                <a:cs typeface="Arial"/>
              </a:rPr>
              <a:t>/</a:t>
            </a:r>
            <a:r>
              <a:rPr sz="1800" b="1" dirty="0">
                <a:solidFill>
                  <a:srgbClr val="000000"/>
                </a:solidFill>
                <a:latin typeface="Arial"/>
                <a:cs typeface="Arial"/>
              </a:rPr>
              <a:t>A</a:t>
            </a:r>
            <a:endParaRPr sz="1800">
              <a:solidFill>
                <a:srgbClr val="000000"/>
              </a:solidFill>
              <a:latin typeface="Arial"/>
              <a:cs typeface="Arial"/>
            </a:endParaRPr>
          </a:p>
        </p:txBody>
      </p:sp>
      <p:sp>
        <p:nvSpPr>
          <p:cNvPr id="9" name="object 8"/>
          <p:cNvSpPr txBox="1"/>
          <p:nvPr/>
        </p:nvSpPr>
        <p:spPr>
          <a:xfrm>
            <a:off x="6098540" y="959923"/>
            <a:ext cx="2833370" cy="562610"/>
          </a:xfrm>
          <a:prstGeom prst="rect">
            <a:avLst/>
          </a:prstGeom>
        </p:spPr>
        <p:txBody>
          <a:bodyPr vert="horz" wrap="square" lIns="0" tIns="0" rIns="0" bIns="0" rtlCol="0">
            <a:spAutoFit/>
          </a:bodyPr>
          <a:lstStyle/>
          <a:p>
            <a:pPr marL="635" algn="ctr">
              <a:lnSpc>
                <a:spcPct val="100000"/>
              </a:lnSpc>
            </a:pPr>
            <a:r>
              <a:rPr sz="1800" b="1" dirty="0">
                <a:solidFill>
                  <a:srgbClr val="008000"/>
                </a:solidFill>
                <a:latin typeface="Arial"/>
                <a:cs typeface="Arial"/>
              </a:rPr>
              <a:t>Server</a:t>
            </a:r>
            <a:endParaRPr sz="1800">
              <a:latin typeface="Arial"/>
              <a:cs typeface="Arial"/>
            </a:endParaRPr>
          </a:p>
          <a:p>
            <a:pPr algn="ctr">
              <a:lnSpc>
                <a:spcPct val="100000"/>
              </a:lnSpc>
              <a:spcBef>
                <a:spcPts val="20"/>
              </a:spcBef>
            </a:pPr>
            <a:r>
              <a:rPr sz="1800" b="1" spc="-10" dirty="0">
                <a:solidFill>
                  <a:srgbClr val="000000"/>
                </a:solidFill>
                <a:latin typeface="Arial"/>
                <a:cs typeface="Arial"/>
              </a:rPr>
              <a:t>IP</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dd</a:t>
            </a:r>
            <a:r>
              <a:rPr sz="1800" b="1" dirty="0">
                <a:solidFill>
                  <a:srgbClr val="000000"/>
                </a:solidFill>
                <a:latin typeface="Arial"/>
                <a:cs typeface="Arial"/>
              </a:rPr>
              <a:t>ress</a:t>
            </a:r>
            <a:r>
              <a:rPr sz="1800" b="1" spc="-5" dirty="0">
                <a:solidFill>
                  <a:srgbClr val="000000"/>
                </a:solidFill>
                <a:latin typeface="Arial"/>
                <a:cs typeface="Arial"/>
              </a:rPr>
              <a:t> </a:t>
            </a:r>
            <a:r>
              <a:rPr sz="1800" b="1" dirty="0">
                <a:solidFill>
                  <a:srgbClr val="000000"/>
                </a:solidFill>
                <a:latin typeface="Arial"/>
                <a:cs typeface="Arial"/>
              </a:rPr>
              <a:t>9</a:t>
            </a:r>
            <a:r>
              <a:rPr sz="1800" b="1" spc="-5" dirty="0">
                <a:solidFill>
                  <a:srgbClr val="000000"/>
                </a:solidFill>
                <a:latin typeface="Arial"/>
                <a:cs typeface="Arial"/>
              </a:rPr>
              <a:t>.</a:t>
            </a:r>
            <a:r>
              <a:rPr sz="1800" b="1" dirty="0">
                <a:solidFill>
                  <a:srgbClr val="000000"/>
                </a:solidFill>
                <a:latin typeface="Arial"/>
                <a:cs typeface="Arial"/>
              </a:rPr>
              <a:t>8</a:t>
            </a:r>
            <a:r>
              <a:rPr sz="1800" b="1" spc="-5" dirty="0">
                <a:solidFill>
                  <a:srgbClr val="000000"/>
                </a:solidFill>
                <a:latin typeface="Arial"/>
                <a:cs typeface="Arial"/>
              </a:rPr>
              <a:t>.</a:t>
            </a:r>
            <a:r>
              <a:rPr sz="1800" b="1" dirty="0">
                <a:solidFill>
                  <a:srgbClr val="000000"/>
                </a:solidFill>
                <a:latin typeface="Arial"/>
                <a:cs typeface="Arial"/>
              </a:rPr>
              <a:t>7</a:t>
            </a:r>
            <a:r>
              <a:rPr sz="1800" b="1" spc="-5" dirty="0">
                <a:solidFill>
                  <a:srgbClr val="000000"/>
                </a:solidFill>
                <a:latin typeface="Arial"/>
                <a:cs typeface="Arial"/>
              </a:rPr>
              <a:t>.</a:t>
            </a:r>
            <a:r>
              <a:rPr sz="1800" b="1" dirty="0">
                <a:solidFill>
                  <a:srgbClr val="000000"/>
                </a:solidFill>
                <a:latin typeface="Arial"/>
                <a:cs typeface="Arial"/>
              </a:rPr>
              <a:t>6</a:t>
            </a:r>
            <a:r>
              <a:rPr sz="1800" b="1" spc="-5" dirty="0">
                <a:solidFill>
                  <a:srgbClr val="000000"/>
                </a:solidFill>
                <a:latin typeface="Arial"/>
                <a:cs typeface="Arial"/>
              </a:rPr>
              <a:t>, </a:t>
            </a:r>
            <a:r>
              <a:rPr sz="1800" b="1" spc="-15" dirty="0">
                <a:solidFill>
                  <a:srgbClr val="000000"/>
                </a:solidFill>
                <a:latin typeface="Arial"/>
                <a:cs typeface="Arial"/>
              </a:rPr>
              <a:t>po</a:t>
            </a:r>
            <a:r>
              <a:rPr sz="1800" b="1" dirty="0">
                <a:solidFill>
                  <a:srgbClr val="000000"/>
                </a:solidFill>
                <a:latin typeface="Arial"/>
                <a:cs typeface="Arial"/>
              </a:rPr>
              <a:t>rt</a:t>
            </a:r>
            <a:r>
              <a:rPr sz="1800" b="1" spc="-5" dirty="0">
                <a:solidFill>
                  <a:srgbClr val="000000"/>
                </a:solidFill>
                <a:latin typeface="Arial"/>
                <a:cs typeface="Arial"/>
              </a:rPr>
              <a:t> </a:t>
            </a:r>
            <a:r>
              <a:rPr sz="1800" b="1" dirty="0">
                <a:solidFill>
                  <a:srgbClr val="000000"/>
                </a:solidFill>
                <a:latin typeface="Arial"/>
                <a:cs typeface="Arial"/>
              </a:rPr>
              <a:t>80</a:t>
            </a:r>
            <a:endParaRPr sz="1800">
              <a:solidFill>
                <a:srgbClr val="000000"/>
              </a:solidFill>
              <a:latin typeface="Arial"/>
              <a:cs typeface="Arial"/>
            </a:endParaRPr>
          </a:p>
        </p:txBody>
      </p:sp>
      <p:sp>
        <p:nvSpPr>
          <p:cNvPr id="10" name="object 9"/>
          <p:cNvSpPr/>
          <p:nvPr/>
        </p:nvSpPr>
        <p:spPr>
          <a:xfrm>
            <a:off x="7696200" y="1532946"/>
            <a:ext cx="0" cy="4883150"/>
          </a:xfrm>
          <a:custGeom>
            <a:avLst/>
            <a:gdLst/>
            <a:ahLst/>
            <a:cxnLst/>
            <a:rect l="l" t="t" r="r" b="b"/>
            <a:pathLst>
              <a:path h="4883150">
                <a:moveTo>
                  <a:pt x="0" y="0"/>
                </a:moveTo>
                <a:lnTo>
                  <a:pt x="0" y="4882896"/>
                </a:lnTo>
              </a:path>
            </a:pathLst>
          </a:custGeom>
          <a:ln w="24383">
            <a:solidFill>
              <a:srgbClr val="000000"/>
            </a:solidFill>
          </a:ln>
        </p:spPr>
        <p:txBody>
          <a:bodyPr wrap="square" lIns="0" tIns="0" rIns="0" bIns="0" rtlCol="0">
            <a:spAutoFit/>
          </a:bodyPr>
          <a:lstStyle/>
          <a:p>
            <a:endParaRPr/>
          </a:p>
        </p:txBody>
      </p:sp>
      <p:sp>
        <p:nvSpPr>
          <p:cNvPr id="11" name="object 10"/>
          <p:cNvSpPr txBox="1"/>
          <p:nvPr/>
        </p:nvSpPr>
        <p:spPr>
          <a:xfrm>
            <a:off x="636524" y="1997766"/>
            <a:ext cx="1039876" cy="559512"/>
          </a:xfrm>
          <a:prstGeom prst="rect">
            <a:avLst/>
          </a:prstGeom>
        </p:spPr>
        <p:txBody>
          <a:bodyPr vert="horz" wrap="square" lIns="0" tIns="0" rIns="0" bIns="0" rtlCol="0">
            <a:spAutoFit/>
          </a:bodyPr>
          <a:lstStyle/>
          <a:p>
            <a:pPr marL="12700" marR="5080">
              <a:lnSpc>
                <a:spcPct val="101099"/>
              </a:lnSpc>
            </a:pPr>
            <a:r>
              <a:rPr lang="en-GB" sz="1800" b="1" spc="-10">
                <a:solidFill>
                  <a:srgbClr val="FF0000"/>
                </a:solidFill>
                <a:latin typeface="Arial"/>
                <a:cs typeface="Arial"/>
              </a:rPr>
              <a:t>Giả mạo client</a:t>
            </a:r>
            <a:endParaRPr sz="1800">
              <a:latin typeface="Arial"/>
              <a:cs typeface="Arial"/>
            </a:endParaRPr>
          </a:p>
        </p:txBody>
      </p:sp>
      <p:sp>
        <p:nvSpPr>
          <p:cNvPr id="12" name="object 11"/>
          <p:cNvSpPr/>
          <p:nvPr/>
        </p:nvSpPr>
        <p:spPr>
          <a:xfrm>
            <a:off x="1676400" y="1996243"/>
            <a:ext cx="3429000" cy="539750"/>
          </a:xfrm>
          <a:custGeom>
            <a:avLst/>
            <a:gdLst/>
            <a:ahLst/>
            <a:cxnLst/>
            <a:rect l="l" t="t" r="r" b="b"/>
            <a:pathLst>
              <a:path w="3429000" h="539750">
                <a:moveTo>
                  <a:pt x="0" y="539495"/>
                </a:moveTo>
                <a:lnTo>
                  <a:pt x="3429000" y="539495"/>
                </a:lnTo>
                <a:lnTo>
                  <a:pt x="3429000" y="0"/>
                </a:lnTo>
                <a:lnTo>
                  <a:pt x="0" y="0"/>
                </a:lnTo>
                <a:lnTo>
                  <a:pt x="0" y="539495"/>
                </a:lnTo>
                <a:close/>
              </a:path>
            </a:pathLst>
          </a:custGeom>
          <a:solidFill>
            <a:srgbClr val="FFFFFF"/>
          </a:solidFill>
        </p:spPr>
        <p:txBody>
          <a:bodyPr wrap="square" lIns="0" tIns="0" rIns="0" bIns="0" rtlCol="0">
            <a:spAutoFit/>
          </a:bodyPr>
          <a:lstStyle/>
          <a:p>
            <a:endParaRPr/>
          </a:p>
        </p:txBody>
      </p:sp>
      <p:sp>
        <p:nvSpPr>
          <p:cNvPr id="13" name="object 12"/>
          <p:cNvSpPr/>
          <p:nvPr/>
        </p:nvSpPr>
        <p:spPr>
          <a:xfrm>
            <a:off x="1676400" y="1996242"/>
            <a:ext cx="3429000" cy="539750"/>
          </a:xfrm>
          <a:custGeom>
            <a:avLst/>
            <a:gdLst/>
            <a:ahLst/>
            <a:cxnLst/>
            <a:rect l="l" t="t" r="r" b="b"/>
            <a:pathLst>
              <a:path w="3429000" h="539750">
                <a:moveTo>
                  <a:pt x="0" y="0"/>
                </a:moveTo>
                <a:lnTo>
                  <a:pt x="3428999" y="0"/>
                </a:lnTo>
                <a:lnTo>
                  <a:pt x="3428999" y="539495"/>
                </a:lnTo>
                <a:lnTo>
                  <a:pt x="0" y="539495"/>
                </a:lnTo>
                <a:lnTo>
                  <a:pt x="0" y="0"/>
                </a:lnTo>
                <a:close/>
              </a:path>
            </a:pathLst>
          </a:custGeom>
          <a:ln w="24383">
            <a:solidFill>
              <a:srgbClr val="FF0000"/>
            </a:solidFill>
          </a:ln>
        </p:spPr>
        <p:txBody>
          <a:bodyPr wrap="square" lIns="0" tIns="0" rIns="0" bIns="0" rtlCol="0">
            <a:spAutoFit/>
          </a:bodyPr>
          <a:lstStyle/>
          <a:p>
            <a:endParaRPr/>
          </a:p>
        </p:txBody>
      </p:sp>
      <p:sp>
        <p:nvSpPr>
          <p:cNvPr id="14" name="object 13"/>
          <p:cNvSpPr txBox="1"/>
          <p:nvPr/>
        </p:nvSpPr>
        <p:spPr>
          <a:xfrm>
            <a:off x="1855723" y="2043995"/>
            <a:ext cx="3091815" cy="437515"/>
          </a:xfrm>
          <a:prstGeom prst="rect">
            <a:avLst/>
          </a:prstGeom>
        </p:spPr>
        <p:txBody>
          <a:bodyPr vert="horz" wrap="square" lIns="0" tIns="0" rIns="0" bIns="0" rtlCol="0">
            <a:spAutoFit/>
          </a:bodyPr>
          <a:lstStyle/>
          <a:p>
            <a:pPr marL="12700" marR="5080" indent="466090">
              <a:lnSpc>
                <a:spcPct val="100000"/>
              </a:lnSpc>
            </a:pPr>
            <a:r>
              <a:rPr sz="1400" b="1" spc="-5" dirty="0">
                <a:solidFill>
                  <a:srgbClr val="FF0000"/>
                </a:solidFill>
                <a:latin typeface="Arial"/>
                <a:cs typeface="Arial"/>
              </a:rPr>
              <a:t>S</a:t>
            </a:r>
            <a:r>
              <a:rPr sz="1400" b="1" spc="-10" dirty="0">
                <a:solidFill>
                  <a:srgbClr val="FF0000"/>
                </a:solidFill>
                <a:latin typeface="Arial"/>
                <a:cs typeface="Arial"/>
              </a:rPr>
              <a:t>rcA=</a:t>
            </a:r>
            <a:r>
              <a:rPr sz="1400" b="1" dirty="0">
                <a:solidFill>
                  <a:srgbClr val="FF0000"/>
                </a:solidFill>
                <a:latin typeface="Arial"/>
                <a:cs typeface="Arial"/>
              </a:rPr>
              <a:t>1</a:t>
            </a:r>
            <a:r>
              <a:rPr sz="1400" b="1" spc="5" dirty="0">
                <a:solidFill>
                  <a:srgbClr val="FF0000"/>
                </a:solidFill>
                <a:latin typeface="Arial"/>
                <a:cs typeface="Arial"/>
              </a:rPr>
              <a:t>.</a:t>
            </a:r>
            <a:r>
              <a:rPr sz="1400" b="1" spc="-10" dirty="0">
                <a:solidFill>
                  <a:srgbClr val="FF0000"/>
                </a:solidFill>
                <a:latin typeface="Arial"/>
                <a:cs typeface="Arial"/>
              </a:rPr>
              <a:t>2.1.2,</a:t>
            </a:r>
            <a:r>
              <a:rPr sz="1400" b="1" dirty="0">
                <a:solidFill>
                  <a:srgbClr val="FF0000"/>
                </a:solidFill>
                <a:latin typeface="Arial"/>
                <a:cs typeface="Arial"/>
              </a:rPr>
              <a:t> </a:t>
            </a:r>
            <a:r>
              <a:rPr sz="1400" b="1" spc="-5" dirty="0">
                <a:solidFill>
                  <a:srgbClr val="FF0000"/>
                </a:solidFill>
                <a:latin typeface="Arial"/>
                <a:cs typeface="Arial"/>
              </a:rPr>
              <a:t>S</a:t>
            </a:r>
            <a:r>
              <a:rPr sz="1400" b="1" spc="-10" dirty="0">
                <a:solidFill>
                  <a:srgbClr val="FF0000"/>
                </a:solidFill>
                <a:latin typeface="Arial"/>
                <a:cs typeface="Arial"/>
              </a:rPr>
              <a:t>rc</a:t>
            </a:r>
            <a:r>
              <a:rPr sz="1400" b="1" spc="-5" dirty="0">
                <a:solidFill>
                  <a:srgbClr val="FF0000"/>
                </a:solidFill>
                <a:latin typeface="Arial"/>
                <a:cs typeface="Arial"/>
              </a:rPr>
              <a:t>P=</a:t>
            </a:r>
            <a:r>
              <a:rPr sz="1400" b="1" spc="-10" dirty="0">
                <a:solidFill>
                  <a:srgbClr val="FF0000"/>
                </a:solidFill>
                <a:latin typeface="Arial"/>
                <a:cs typeface="Arial"/>
              </a:rPr>
              <a:t>556</a:t>
            </a:r>
            <a:r>
              <a:rPr sz="1400" b="1" spc="-5" dirty="0">
                <a:solidFill>
                  <a:srgbClr val="FF0000"/>
                </a:solidFill>
                <a:latin typeface="Arial"/>
                <a:cs typeface="Arial"/>
              </a:rPr>
              <a:t>6, </a:t>
            </a:r>
            <a:r>
              <a:rPr sz="1400" b="1" spc="-10" dirty="0">
                <a:solidFill>
                  <a:srgbClr val="FF0000"/>
                </a:solidFill>
                <a:latin typeface="Arial"/>
                <a:cs typeface="Arial"/>
              </a:rPr>
              <a:t>DstA=</a:t>
            </a:r>
            <a:r>
              <a:rPr sz="1400" b="1" dirty="0">
                <a:solidFill>
                  <a:srgbClr val="FF0000"/>
                </a:solidFill>
                <a:latin typeface="Arial"/>
                <a:cs typeface="Arial"/>
              </a:rPr>
              <a:t>9</a:t>
            </a:r>
            <a:r>
              <a:rPr sz="1400" b="1" spc="5" dirty="0">
                <a:solidFill>
                  <a:srgbClr val="FF0000"/>
                </a:solidFill>
                <a:latin typeface="Arial"/>
                <a:cs typeface="Arial"/>
              </a:rPr>
              <a:t>.</a:t>
            </a:r>
            <a:r>
              <a:rPr sz="1400" b="1" spc="-10" dirty="0">
                <a:solidFill>
                  <a:srgbClr val="FF0000"/>
                </a:solidFill>
                <a:latin typeface="Arial"/>
                <a:cs typeface="Arial"/>
              </a:rPr>
              <a:t>8.7.6,</a:t>
            </a:r>
            <a:r>
              <a:rPr sz="1400" b="1" dirty="0">
                <a:solidFill>
                  <a:srgbClr val="FF0000"/>
                </a:solidFill>
                <a:latin typeface="Arial"/>
                <a:cs typeface="Arial"/>
              </a:rPr>
              <a:t> </a:t>
            </a:r>
            <a:r>
              <a:rPr sz="1400" b="1" spc="10" dirty="0">
                <a:solidFill>
                  <a:srgbClr val="FF0000"/>
                </a:solidFill>
                <a:latin typeface="Arial"/>
                <a:cs typeface="Arial"/>
              </a:rPr>
              <a:t>D</a:t>
            </a:r>
            <a:r>
              <a:rPr sz="1400" b="1" spc="-10" dirty="0">
                <a:solidFill>
                  <a:srgbClr val="FF0000"/>
                </a:solidFill>
                <a:latin typeface="Arial"/>
                <a:cs typeface="Arial"/>
              </a:rPr>
              <a:t>stP=8</a:t>
            </a:r>
            <a:r>
              <a:rPr sz="1400" b="1" spc="-5" dirty="0">
                <a:solidFill>
                  <a:srgbClr val="FF0000"/>
                </a:solidFill>
                <a:latin typeface="Arial"/>
                <a:cs typeface="Arial"/>
              </a:rPr>
              <a:t>0,</a:t>
            </a:r>
            <a:r>
              <a:rPr sz="1400" b="1" spc="20" dirty="0">
                <a:solidFill>
                  <a:srgbClr val="FF0000"/>
                </a:solidFill>
                <a:latin typeface="Arial"/>
                <a:cs typeface="Arial"/>
              </a:rPr>
              <a:t> </a:t>
            </a:r>
            <a:r>
              <a:rPr sz="1400" b="1" spc="-5" dirty="0">
                <a:solidFill>
                  <a:srgbClr val="FF0000"/>
                </a:solidFill>
                <a:latin typeface="Arial"/>
                <a:cs typeface="Arial"/>
              </a:rPr>
              <a:t>SYN,</a:t>
            </a:r>
            <a:r>
              <a:rPr sz="1400" b="1" spc="10" dirty="0">
                <a:solidFill>
                  <a:srgbClr val="FF0000"/>
                </a:solidFill>
                <a:latin typeface="Arial"/>
                <a:cs typeface="Arial"/>
              </a:rPr>
              <a:t> </a:t>
            </a:r>
            <a:r>
              <a:rPr sz="1400" b="1" spc="0" dirty="0">
                <a:solidFill>
                  <a:srgbClr val="FF0000"/>
                </a:solidFill>
                <a:latin typeface="Arial"/>
                <a:cs typeface="Arial"/>
              </a:rPr>
              <a:t>S</a:t>
            </a:r>
            <a:r>
              <a:rPr sz="1400" b="1" spc="-10" dirty="0">
                <a:solidFill>
                  <a:srgbClr val="FF0000"/>
                </a:solidFill>
                <a:latin typeface="Arial"/>
                <a:cs typeface="Arial"/>
              </a:rPr>
              <a:t>eq</a:t>
            </a:r>
            <a:r>
              <a:rPr sz="1400" b="1" spc="5" dirty="0">
                <a:solidFill>
                  <a:srgbClr val="FF0000"/>
                </a:solidFill>
                <a:latin typeface="Arial"/>
                <a:cs typeface="Arial"/>
              </a:rPr>
              <a:t> </a:t>
            </a:r>
            <a:r>
              <a:rPr sz="1400" b="1" spc="-10" dirty="0">
                <a:solidFill>
                  <a:srgbClr val="FF0000"/>
                </a:solidFill>
                <a:latin typeface="Arial"/>
                <a:cs typeface="Arial"/>
              </a:rPr>
              <a:t>=</a:t>
            </a:r>
            <a:r>
              <a:rPr sz="1400" b="1" spc="45" dirty="0">
                <a:solidFill>
                  <a:srgbClr val="FF0000"/>
                </a:solidFill>
                <a:latin typeface="Arial"/>
                <a:cs typeface="Arial"/>
              </a:rPr>
              <a:t> </a:t>
            </a:r>
            <a:r>
              <a:rPr sz="1400" b="1" spc="-10" dirty="0">
                <a:solidFill>
                  <a:srgbClr val="FF0000"/>
                </a:solidFill>
                <a:latin typeface="Arial"/>
                <a:cs typeface="Arial"/>
              </a:rPr>
              <a:t>z</a:t>
            </a:r>
            <a:endParaRPr sz="1400">
              <a:latin typeface="Arial"/>
              <a:cs typeface="Arial"/>
            </a:endParaRPr>
          </a:p>
        </p:txBody>
      </p:sp>
      <p:sp>
        <p:nvSpPr>
          <p:cNvPr id="15" name="object 14"/>
          <p:cNvSpPr/>
          <p:nvPr/>
        </p:nvSpPr>
        <p:spPr>
          <a:xfrm>
            <a:off x="5105400" y="2148642"/>
            <a:ext cx="2451100" cy="454659"/>
          </a:xfrm>
          <a:custGeom>
            <a:avLst/>
            <a:gdLst/>
            <a:ahLst/>
            <a:cxnLst/>
            <a:rect l="l" t="t" r="r" b="b"/>
            <a:pathLst>
              <a:path w="2451100" h="454660">
                <a:moveTo>
                  <a:pt x="0" y="0"/>
                </a:moveTo>
                <a:lnTo>
                  <a:pt x="52131" y="21023"/>
                </a:lnTo>
                <a:lnTo>
                  <a:pt x="104326" y="41998"/>
                </a:lnTo>
                <a:lnTo>
                  <a:pt x="156650" y="62877"/>
                </a:lnTo>
                <a:lnTo>
                  <a:pt x="209165" y="83612"/>
                </a:lnTo>
                <a:lnTo>
                  <a:pt x="261937" y="104155"/>
                </a:lnTo>
                <a:lnTo>
                  <a:pt x="315029" y="124458"/>
                </a:lnTo>
                <a:lnTo>
                  <a:pt x="368504" y="144473"/>
                </a:lnTo>
                <a:lnTo>
                  <a:pt x="422428" y="164152"/>
                </a:lnTo>
                <a:lnTo>
                  <a:pt x="476864" y="183447"/>
                </a:lnTo>
                <a:lnTo>
                  <a:pt x="531875" y="202310"/>
                </a:lnTo>
                <a:lnTo>
                  <a:pt x="587527" y="220693"/>
                </a:lnTo>
                <a:lnTo>
                  <a:pt x="643883" y="238548"/>
                </a:lnTo>
                <a:lnTo>
                  <a:pt x="701007" y="255827"/>
                </a:lnTo>
                <a:lnTo>
                  <a:pt x="758964" y="272481"/>
                </a:lnTo>
                <a:lnTo>
                  <a:pt x="817816" y="288464"/>
                </a:lnTo>
                <a:lnTo>
                  <a:pt x="877628" y="303726"/>
                </a:lnTo>
                <a:lnTo>
                  <a:pt x="938465" y="318221"/>
                </a:lnTo>
                <a:lnTo>
                  <a:pt x="1000390" y="331899"/>
                </a:lnTo>
                <a:lnTo>
                  <a:pt x="1063466" y="344713"/>
                </a:lnTo>
                <a:lnTo>
                  <a:pt x="1127759" y="356615"/>
                </a:lnTo>
                <a:lnTo>
                  <a:pt x="1186843" y="366726"/>
                </a:lnTo>
                <a:lnTo>
                  <a:pt x="1247012" y="376052"/>
                </a:lnTo>
                <a:lnTo>
                  <a:pt x="1308211" y="384634"/>
                </a:lnTo>
                <a:lnTo>
                  <a:pt x="1370380" y="392509"/>
                </a:lnTo>
                <a:lnTo>
                  <a:pt x="1433464" y="399716"/>
                </a:lnTo>
                <a:lnTo>
                  <a:pt x="1497406" y="406295"/>
                </a:lnTo>
                <a:lnTo>
                  <a:pt x="1562147" y="412284"/>
                </a:lnTo>
                <a:lnTo>
                  <a:pt x="1627631" y="417722"/>
                </a:lnTo>
                <a:lnTo>
                  <a:pt x="1693802" y="422648"/>
                </a:lnTo>
                <a:lnTo>
                  <a:pt x="1760600" y="427100"/>
                </a:lnTo>
                <a:lnTo>
                  <a:pt x="1827971" y="431119"/>
                </a:lnTo>
                <a:lnTo>
                  <a:pt x="1895855" y="434742"/>
                </a:lnTo>
                <a:lnTo>
                  <a:pt x="1964197" y="438008"/>
                </a:lnTo>
                <a:lnTo>
                  <a:pt x="2032939" y="440957"/>
                </a:lnTo>
                <a:lnTo>
                  <a:pt x="2102024" y="443626"/>
                </a:lnTo>
                <a:lnTo>
                  <a:pt x="2171395" y="446056"/>
                </a:lnTo>
                <a:lnTo>
                  <a:pt x="2240994" y="448284"/>
                </a:lnTo>
                <a:lnTo>
                  <a:pt x="2310764" y="450351"/>
                </a:lnTo>
                <a:lnTo>
                  <a:pt x="2380649" y="452293"/>
                </a:lnTo>
                <a:lnTo>
                  <a:pt x="2450591" y="454151"/>
                </a:lnTo>
              </a:path>
            </a:pathLst>
          </a:custGeom>
          <a:ln w="24383">
            <a:solidFill>
              <a:srgbClr val="FF0000"/>
            </a:solidFill>
            <a:prstDash val="lgDash"/>
          </a:ln>
        </p:spPr>
        <p:txBody>
          <a:bodyPr wrap="square" lIns="0" tIns="0" rIns="0" bIns="0" rtlCol="0">
            <a:spAutoFit/>
          </a:bodyPr>
          <a:lstStyle/>
          <a:p>
            <a:endParaRPr/>
          </a:p>
        </p:txBody>
      </p:sp>
      <p:sp>
        <p:nvSpPr>
          <p:cNvPr id="16" name="object 15"/>
          <p:cNvSpPr/>
          <p:nvPr/>
        </p:nvSpPr>
        <p:spPr>
          <a:xfrm>
            <a:off x="7557516" y="2537262"/>
            <a:ext cx="143510" cy="137160"/>
          </a:xfrm>
          <a:custGeom>
            <a:avLst/>
            <a:gdLst/>
            <a:ahLst/>
            <a:cxnLst/>
            <a:rect l="l" t="t" r="r" b="b"/>
            <a:pathLst>
              <a:path w="143509" h="137160">
                <a:moveTo>
                  <a:pt x="3048" y="0"/>
                </a:moveTo>
                <a:lnTo>
                  <a:pt x="0" y="137160"/>
                </a:lnTo>
                <a:lnTo>
                  <a:pt x="143255" y="73151"/>
                </a:lnTo>
                <a:lnTo>
                  <a:pt x="3048" y="0"/>
                </a:lnTo>
                <a:close/>
              </a:path>
            </a:pathLst>
          </a:custGeom>
          <a:solidFill>
            <a:srgbClr val="FF0000"/>
          </a:solidFill>
        </p:spPr>
        <p:txBody>
          <a:bodyPr wrap="square" lIns="0" tIns="0" rIns="0" bIns="0" rtlCol="0">
            <a:spAutoFit/>
          </a:bodyPr>
          <a:lstStyle/>
          <a:p>
            <a:endParaRPr/>
          </a:p>
        </p:txBody>
      </p:sp>
      <p:sp>
        <p:nvSpPr>
          <p:cNvPr id="17" name="object 16"/>
          <p:cNvSpPr/>
          <p:nvPr/>
        </p:nvSpPr>
        <p:spPr>
          <a:xfrm>
            <a:off x="2197608" y="3215442"/>
            <a:ext cx="5520055" cy="515620"/>
          </a:xfrm>
          <a:custGeom>
            <a:avLst/>
            <a:gdLst/>
            <a:ahLst/>
            <a:cxnLst/>
            <a:rect l="l" t="t" r="r" b="b"/>
            <a:pathLst>
              <a:path w="5520055" h="515620">
                <a:moveTo>
                  <a:pt x="5519927" y="0"/>
                </a:moveTo>
                <a:lnTo>
                  <a:pt x="0" y="515111"/>
                </a:lnTo>
              </a:path>
            </a:pathLst>
          </a:custGeom>
          <a:ln w="24383">
            <a:solidFill>
              <a:srgbClr val="000000"/>
            </a:solidFill>
          </a:ln>
        </p:spPr>
        <p:txBody>
          <a:bodyPr wrap="square" lIns="0" tIns="0" rIns="0" bIns="0" rtlCol="0">
            <a:spAutoFit/>
          </a:bodyPr>
          <a:lstStyle/>
          <a:p>
            <a:endParaRPr/>
          </a:p>
        </p:txBody>
      </p:sp>
      <p:sp>
        <p:nvSpPr>
          <p:cNvPr id="18" name="object 17"/>
          <p:cNvSpPr/>
          <p:nvPr/>
        </p:nvSpPr>
        <p:spPr>
          <a:xfrm>
            <a:off x="2061972" y="3665022"/>
            <a:ext cx="143510" cy="137160"/>
          </a:xfrm>
          <a:custGeom>
            <a:avLst/>
            <a:gdLst/>
            <a:ahLst/>
            <a:cxnLst/>
            <a:rect l="l" t="t" r="r" b="b"/>
            <a:pathLst>
              <a:path w="143510" h="137160">
                <a:moveTo>
                  <a:pt x="131063" y="0"/>
                </a:moveTo>
                <a:lnTo>
                  <a:pt x="0" y="79248"/>
                </a:lnTo>
                <a:lnTo>
                  <a:pt x="143255" y="137160"/>
                </a:lnTo>
                <a:lnTo>
                  <a:pt x="131063" y="0"/>
                </a:lnTo>
                <a:close/>
              </a:path>
            </a:pathLst>
          </a:custGeom>
          <a:solidFill>
            <a:srgbClr val="000000"/>
          </a:solidFill>
        </p:spPr>
        <p:txBody>
          <a:bodyPr wrap="square" lIns="0" tIns="0" rIns="0" bIns="0" rtlCol="0">
            <a:spAutoFit/>
          </a:bodyPr>
          <a:lstStyle/>
          <a:p>
            <a:endParaRPr/>
          </a:p>
        </p:txBody>
      </p:sp>
      <p:sp>
        <p:nvSpPr>
          <p:cNvPr id="19" name="object 18"/>
          <p:cNvSpPr txBox="1"/>
          <p:nvPr/>
        </p:nvSpPr>
        <p:spPr>
          <a:xfrm rot="21300000">
            <a:off x="3775990" y="3024279"/>
            <a:ext cx="1933602" cy="210185"/>
          </a:xfrm>
          <a:prstGeom prst="rect">
            <a:avLst/>
          </a:prstGeom>
        </p:spPr>
        <p:txBody>
          <a:bodyPr vert="horz" wrap="square" lIns="0" tIns="0" rIns="0" bIns="0" rtlCol="0">
            <a:spAutoFit/>
          </a:bodyPr>
          <a:lstStyle/>
          <a:p>
            <a:pPr>
              <a:lnSpc>
                <a:spcPts val="1655"/>
              </a:lnSpc>
            </a:pPr>
            <a:r>
              <a:rPr sz="1400" b="1" spc="-5" dirty="0">
                <a:solidFill>
                  <a:srgbClr val="008000"/>
                </a:solidFill>
                <a:latin typeface="Arial"/>
                <a:cs typeface="Arial"/>
              </a:rPr>
              <a:t>S</a:t>
            </a:r>
            <a:r>
              <a:rPr sz="1400" b="1" spc="-10" dirty="0">
                <a:solidFill>
                  <a:srgbClr val="008000"/>
                </a:solidFill>
                <a:latin typeface="Arial"/>
                <a:cs typeface="Arial"/>
              </a:rPr>
              <a:t>rcA=</a:t>
            </a:r>
            <a:r>
              <a:rPr sz="1400" b="1" spc="-5" dirty="0">
                <a:solidFill>
                  <a:srgbClr val="008000"/>
                </a:solidFill>
                <a:latin typeface="Arial"/>
                <a:cs typeface="Arial"/>
              </a:rPr>
              <a:t>9</a:t>
            </a:r>
            <a:r>
              <a:rPr sz="1400" b="1" spc="5" dirty="0">
                <a:solidFill>
                  <a:srgbClr val="008000"/>
                </a:solidFill>
                <a:latin typeface="Arial"/>
                <a:cs typeface="Arial"/>
              </a:rPr>
              <a:t>.</a:t>
            </a:r>
            <a:r>
              <a:rPr sz="1400" b="1" spc="-10" dirty="0">
                <a:solidFill>
                  <a:srgbClr val="008000"/>
                </a:solidFill>
                <a:latin typeface="Arial"/>
                <a:cs typeface="Arial"/>
              </a:rPr>
              <a:t>8.7.6,</a:t>
            </a:r>
            <a:r>
              <a:rPr sz="1400" b="1" spc="-5" dirty="0">
                <a:solidFill>
                  <a:srgbClr val="008000"/>
                </a:solidFill>
                <a:latin typeface="Arial"/>
                <a:cs typeface="Arial"/>
              </a:rPr>
              <a:t> S</a:t>
            </a:r>
            <a:r>
              <a:rPr sz="1400" b="1" spc="-10" dirty="0">
                <a:solidFill>
                  <a:srgbClr val="008000"/>
                </a:solidFill>
                <a:latin typeface="Arial"/>
                <a:cs typeface="Arial"/>
              </a:rPr>
              <a:t>rc</a:t>
            </a:r>
            <a:r>
              <a:rPr sz="1400" b="1" spc="-5" dirty="0">
                <a:solidFill>
                  <a:srgbClr val="008000"/>
                </a:solidFill>
                <a:latin typeface="Arial"/>
                <a:cs typeface="Arial"/>
              </a:rPr>
              <a:t>P=</a:t>
            </a:r>
            <a:r>
              <a:rPr sz="1400" b="1" spc="-10" dirty="0">
                <a:solidFill>
                  <a:srgbClr val="008000"/>
                </a:solidFill>
                <a:latin typeface="Arial"/>
                <a:cs typeface="Arial"/>
              </a:rPr>
              <a:t>8</a:t>
            </a:r>
            <a:r>
              <a:rPr sz="1400" b="1" spc="15" dirty="0">
                <a:solidFill>
                  <a:srgbClr val="008000"/>
                </a:solidFill>
                <a:latin typeface="Arial"/>
                <a:cs typeface="Arial"/>
              </a:rPr>
              <a:t>0</a:t>
            </a:r>
            <a:r>
              <a:rPr sz="1400" b="1" spc="-5" dirty="0">
                <a:solidFill>
                  <a:srgbClr val="008000"/>
                </a:solidFill>
                <a:latin typeface="Arial"/>
                <a:cs typeface="Arial"/>
              </a:rPr>
              <a:t>,</a:t>
            </a:r>
            <a:endParaRPr sz="1400">
              <a:latin typeface="Arial"/>
              <a:cs typeface="Arial"/>
            </a:endParaRPr>
          </a:p>
        </p:txBody>
      </p:sp>
      <p:sp>
        <p:nvSpPr>
          <p:cNvPr id="20" name="object 19"/>
          <p:cNvSpPr txBox="1"/>
          <p:nvPr/>
        </p:nvSpPr>
        <p:spPr>
          <a:xfrm rot="21300000">
            <a:off x="2423898" y="3237165"/>
            <a:ext cx="4682735" cy="209550"/>
          </a:xfrm>
          <a:prstGeom prst="rect">
            <a:avLst/>
          </a:prstGeom>
        </p:spPr>
        <p:txBody>
          <a:bodyPr vert="horz" wrap="square" lIns="0" tIns="0" rIns="0" bIns="0" rtlCol="0">
            <a:spAutoFit/>
          </a:bodyPr>
          <a:lstStyle/>
          <a:p>
            <a:pPr>
              <a:lnSpc>
                <a:spcPts val="1650"/>
              </a:lnSpc>
            </a:pPr>
            <a:r>
              <a:rPr sz="1400" b="1" spc="-10" dirty="0">
                <a:solidFill>
                  <a:srgbClr val="008000"/>
                </a:solidFill>
                <a:latin typeface="Arial"/>
                <a:cs typeface="Arial"/>
              </a:rPr>
              <a:t>DstA=</a:t>
            </a:r>
            <a:r>
              <a:rPr sz="1400" b="1" spc="-5" dirty="0">
                <a:solidFill>
                  <a:srgbClr val="008000"/>
                </a:solidFill>
                <a:latin typeface="Arial"/>
                <a:cs typeface="Arial"/>
              </a:rPr>
              <a:t>1</a:t>
            </a:r>
            <a:r>
              <a:rPr sz="1400" b="1" spc="5" dirty="0">
                <a:solidFill>
                  <a:srgbClr val="008000"/>
                </a:solidFill>
                <a:latin typeface="Arial"/>
                <a:cs typeface="Arial"/>
              </a:rPr>
              <a:t>.</a:t>
            </a:r>
            <a:r>
              <a:rPr sz="1400" b="1" spc="-10" dirty="0">
                <a:solidFill>
                  <a:srgbClr val="008000"/>
                </a:solidFill>
                <a:latin typeface="Arial"/>
                <a:cs typeface="Arial"/>
              </a:rPr>
              <a:t>2.1.2, </a:t>
            </a:r>
            <a:r>
              <a:rPr sz="1400" b="1" spc="10" dirty="0">
                <a:solidFill>
                  <a:srgbClr val="008000"/>
                </a:solidFill>
                <a:latin typeface="Arial"/>
                <a:cs typeface="Arial"/>
              </a:rPr>
              <a:t>D</a:t>
            </a:r>
            <a:r>
              <a:rPr sz="1400" b="1" spc="-10" dirty="0">
                <a:solidFill>
                  <a:srgbClr val="008000"/>
                </a:solidFill>
                <a:latin typeface="Arial"/>
                <a:cs typeface="Arial"/>
              </a:rPr>
              <a:t>stP=556</a:t>
            </a:r>
            <a:r>
              <a:rPr sz="1400" b="1" spc="0" dirty="0">
                <a:solidFill>
                  <a:srgbClr val="008000"/>
                </a:solidFill>
                <a:latin typeface="Arial"/>
                <a:cs typeface="Arial"/>
              </a:rPr>
              <a:t>6</a:t>
            </a:r>
            <a:r>
              <a:rPr sz="1400" b="1" spc="-5" dirty="0">
                <a:solidFill>
                  <a:srgbClr val="008000"/>
                </a:solidFill>
                <a:latin typeface="Arial"/>
                <a:cs typeface="Arial"/>
              </a:rPr>
              <a:t>,</a:t>
            </a:r>
            <a:r>
              <a:rPr sz="1400" b="1" spc="15" dirty="0">
                <a:solidFill>
                  <a:srgbClr val="008000"/>
                </a:solidFill>
                <a:latin typeface="Arial"/>
                <a:cs typeface="Arial"/>
              </a:rPr>
              <a:t> </a:t>
            </a:r>
            <a:r>
              <a:rPr sz="1400" b="1" spc="-5" dirty="0">
                <a:solidFill>
                  <a:srgbClr val="008000"/>
                </a:solidFill>
                <a:latin typeface="Arial"/>
                <a:cs typeface="Arial"/>
              </a:rPr>
              <a:t>SYN</a:t>
            </a:r>
            <a:r>
              <a:rPr sz="1400" b="1" spc="-10" dirty="0">
                <a:solidFill>
                  <a:srgbClr val="008000"/>
                </a:solidFill>
                <a:latin typeface="Arial"/>
                <a:cs typeface="Arial"/>
              </a:rPr>
              <a:t>+ACK</a:t>
            </a:r>
            <a:r>
              <a:rPr sz="1400" b="1" spc="-5" dirty="0">
                <a:solidFill>
                  <a:srgbClr val="008000"/>
                </a:solidFill>
                <a:latin typeface="Arial"/>
                <a:cs typeface="Arial"/>
              </a:rPr>
              <a:t>,</a:t>
            </a:r>
            <a:r>
              <a:rPr sz="1400" b="1" spc="10" dirty="0">
                <a:solidFill>
                  <a:srgbClr val="008000"/>
                </a:solidFill>
                <a:latin typeface="Arial"/>
                <a:cs typeface="Arial"/>
              </a:rPr>
              <a:t> </a:t>
            </a:r>
            <a:r>
              <a:rPr sz="1400" b="1" spc="15" dirty="0">
                <a:solidFill>
                  <a:srgbClr val="008000"/>
                </a:solidFill>
                <a:latin typeface="Arial"/>
                <a:cs typeface="Arial"/>
              </a:rPr>
              <a:t>S</a:t>
            </a:r>
            <a:r>
              <a:rPr sz="1400" b="1" spc="-10" dirty="0">
                <a:solidFill>
                  <a:srgbClr val="008000"/>
                </a:solidFill>
                <a:latin typeface="Arial"/>
                <a:cs typeface="Arial"/>
              </a:rPr>
              <a:t>eq </a:t>
            </a:r>
            <a:r>
              <a:rPr sz="2100" b="1" spc="-15" baseline="1984" dirty="0">
                <a:solidFill>
                  <a:srgbClr val="008000"/>
                </a:solidFill>
                <a:latin typeface="Arial"/>
                <a:cs typeface="Arial"/>
              </a:rPr>
              <a:t>=</a:t>
            </a:r>
            <a:r>
              <a:rPr sz="2100" b="1" spc="7" baseline="1984" dirty="0">
                <a:solidFill>
                  <a:srgbClr val="008000"/>
                </a:solidFill>
                <a:latin typeface="Arial"/>
                <a:cs typeface="Arial"/>
              </a:rPr>
              <a:t> </a:t>
            </a:r>
            <a:r>
              <a:rPr sz="2100" b="1" spc="-15" baseline="1984" dirty="0">
                <a:solidFill>
                  <a:srgbClr val="008000"/>
                </a:solidFill>
                <a:latin typeface="Arial"/>
                <a:cs typeface="Arial"/>
              </a:rPr>
              <a:t>y,</a:t>
            </a:r>
            <a:r>
              <a:rPr sz="2100" b="1" spc="7" baseline="1984" dirty="0">
                <a:solidFill>
                  <a:srgbClr val="008000"/>
                </a:solidFill>
                <a:latin typeface="Arial"/>
                <a:cs typeface="Arial"/>
              </a:rPr>
              <a:t> </a:t>
            </a:r>
            <a:r>
              <a:rPr sz="1400" b="1" spc="-5" dirty="0">
                <a:solidFill>
                  <a:srgbClr val="008000"/>
                </a:solidFill>
                <a:latin typeface="Arial"/>
                <a:cs typeface="Arial"/>
              </a:rPr>
              <a:t>A</a:t>
            </a:r>
            <a:r>
              <a:rPr sz="1400" b="1" spc="-10" dirty="0">
                <a:solidFill>
                  <a:srgbClr val="008000"/>
                </a:solidFill>
                <a:latin typeface="Arial"/>
                <a:cs typeface="Arial"/>
              </a:rPr>
              <a:t>ck</a:t>
            </a:r>
            <a:r>
              <a:rPr sz="1400" b="1" dirty="0">
                <a:solidFill>
                  <a:srgbClr val="008000"/>
                </a:solidFill>
                <a:latin typeface="Arial"/>
                <a:cs typeface="Arial"/>
              </a:rPr>
              <a:t> </a:t>
            </a:r>
            <a:r>
              <a:rPr sz="2100" b="1" spc="-15" baseline="1984" dirty="0">
                <a:solidFill>
                  <a:srgbClr val="008000"/>
                </a:solidFill>
                <a:latin typeface="Arial"/>
                <a:cs typeface="Arial"/>
              </a:rPr>
              <a:t>=</a:t>
            </a:r>
            <a:r>
              <a:rPr sz="2100" b="1" spc="22" baseline="1984" dirty="0">
                <a:solidFill>
                  <a:srgbClr val="008000"/>
                </a:solidFill>
                <a:latin typeface="Arial"/>
                <a:cs typeface="Arial"/>
              </a:rPr>
              <a:t> </a:t>
            </a:r>
            <a:r>
              <a:rPr sz="2100" b="1" spc="-15" baseline="1984" dirty="0">
                <a:solidFill>
                  <a:srgbClr val="008000"/>
                </a:solidFill>
                <a:latin typeface="Arial"/>
                <a:cs typeface="Arial"/>
              </a:rPr>
              <a:t>z+1</a:t>
            </a:r>
            <a:endParaRPr sz="2100" baseline="1984">
              <a:latin typeface="Arial"/>
              <a:cs typeface="Arial"/>
            </a:endParaRPr>
          </a:p>
        </p:txBody>
      </p:sp>
      <p:sp>
        <p:nvSpPr>
          <p:cNvPr id="21" name="object 20"/>
          <p:cNvSpPr/>
          <p:nvPr/>
        </p:nvSpPr>
        <p:spPr>
          <a:xfrm>
            <a:off x="381000" y="4036751"/>
            <a:ext cx="2362200" cy="475615"/>
          </a:xfrm>
          <a:custGeom>
            <a:avLst/>
            <a:gdLst/>
            <a:ahLst/>
            <a:cxnLst/>
            <a:rect l="l" t="t" r="r" b="b"/>
            <a:pathLst>
              <a:path w="2362200" h="475614">
                <a:moveTo>
                  <a:pt x="0" y="475487"/>
                </a:moveTo>
                <a:lnTo>
                  <a:pt x="2362200" y="475487"/>
                </a:lnTo>
                <a:lnTo>
                  <a:pt x="2362200" y="0"/>
                </a:lnTo>
                <a:lnTo>
                  <a:pt x="0" y="0"/>
                </a:lnTo>
                <a:lnTo>
                  <a:pt x="0" y="475487"/>
                </a:lnTo>
                <a:close/>
              </a:path>
            </a:pathLst>
          </a:custGeom>
          <a:solidFill>
            <a:srgbClr val="FFFFFF"/>
          </a:solidFill>
        </p:spPr>
        <p:txBody>
          <a:bodyPr wrap="square" lIns="0" tIns="0" rIns="0" bIns="0" rtlCol="0">
            <a:spAutoFit/>
          </a:bodyPr>
          <a:lstStyle/>
          <a:p>
            <a:endParaRPr/>
          </a:p>
        </p:txBody>
      </p:sp>
      <p:sp>
        <p:nvSpPr>
          <p:cNvPr id="23" name="object 22"/>
          <p:cNvSpPr txBox="1"/>
          <p:nvPr/>
        </p:nvSpPr>
        <p:spPr>
          <a:xfrm>
            <a:off x="468882" y="3902766"/>
            <a:ext cx="3645917" cy="615553"/>
          </a:xfrm>
          <a:prstGeom prst="rect">
            <a:avLst/>
          </a:prstGeom>
          <a:solidFill>
            <a:schemeClr val="bg1"/>
          </a:solidFill>
          <a:ln>
            <a:solidFill>
              <a:srgbClr val="000000"/>
            </a:solidFill>
          </a:ln>
        </p:spPr>
        <p:txBody>
          <a:bodyPr vert="horz" wrap="square" lIns="0" tIns="0" rIns="0" bIns="0" rtlCol="0">
            <a:spAutoFit/>
          </a:bodyPr>
          <a:lstStyle/>
          <a:p>
            <a:pPr marL="12700"/>
            <a:r>
              <a:rPr lang="en-GB" sz="2000" spc="-10">
                <a:solidFill>
                  <a:srgbClr val="000000"/>
                </a:solidFill>
                <a:latin typeface="Arial"/>
                <a:cs typeface="Arial"/>
              </a:rPr>
              <a:t>Attacker phải hoàn thành được giai đoạn bắt tay 3 bước</a:t>
            </a:r>
            <a:endParaRPr sz="2000">
              <a:solidFill>
                <a:srgbClr val="000000"/>
              </a:solidFill>
              <a:latin typeface="Arial"/>
              <a:cs typeface="Arial"/>
            </a:endParaRPr>
          </a:p>
        </p:txBody>
      </p:sp>
      <p:sp>
        <p:nvSpPr>
          <p:cNvPr id="24" name="object 23"/>
          <p:cNvSpPr/>
          <p:nvPr/>
        </p:nvSpPr>
        <p:spPr>
          <a:xfrm>
            <a:off x="1676400" y="4587042"/>
            <a:ext cx="3657600" cy="539750"/>
          </a:xfrm>
          <a:custGeom>
            <a:avLst/>
            <a:gdLst/>
            <a:ahLst/>
            <a:cxnLst/>
            <a:rect l="l" t="t" r="r" b="b"/>
            <a:pathLst>
              <a:path w="3657600" h="539750">
                <a:moveTo>
                  <a:pt x="0" y="539496"/>
                </a:moveTo>
                <a:lnTo>
                  <a:pt x="3657600" y="539496"/>
                </a:lnTo>
                <a:lnTo>
                  <a:pt x="3657600" y="0"/>
                </a:lnTo>
                <a:lnTo>
                  <a:pt x="0" y="0"/>
                </a:lnTo>
                <a:lnTo>
                  <a:pt x="0" y="539496"/>
                </a:lnTo>
                <a:close/>
              </a:path>
            </a:pathLst>
          </a:custGeom>
          <a:solidFill>
            <a:srgbClr val="FFFFFF"/>
          </a:solidFill>
        </p:spPr>
        <p:txBody>
          <a:bodyPr wrap="square" lIns="0" tIns="0" rIns="0" bIns="0" rtlCol="0">
            <a:spAutoFit/>
          </a:bodyPr>
          <a:lstStyle/>
          <a:p>
            <a:endParaRPr/>
          </a:p>
        </p:txBody>
      </p:sp>
      <p:sp>
        <p:nvSpPr>
          <p:cNvPr id="25" name="object 24"/>
          <p:cNvSpPr/>
          <p:nvPr/>
        </p:nvSpPr>
        <p:spPr>
          <a:xfrm>
            <a:off x="1676400" y="4587042"/>
            <a:ext cx="3657600" cy="539750"/>
          </a:xfrm>
          <a:custGeom>
            <a:avLst/>
            <a:gdLst/>
            <a:ahLst/>
            <a:cxnLst/>
            <a:rect l="l" t="t" r="r" b="b"/>
            <a:pathLst>
              <a:path w="3657600" h="539750">
                <a:moveTo>
                  <a:pt x="0" y="0"/>
                </a:moveTo>
                <a:lnTo>
                  <a:pt x="3657599" y="0"/>
                </a:lnTo>
                <a:lnTo>
                  <a:pt x="3657599" y="539496"/>
                </a:lnTo>
                <a:lnTo>
                  <a:pt x="0" y="539496"/>
                </a:lnTo>
                <a:lnTo>
                  <a:pt x="0" y="0"/>
                </a:lnTo>
                <a:close/>
              </a:path>
            </a:pathLst>
          </a:custGeom>
          <a:ln w="24383">
            <a:solidFill>
              <a:srgbClr val="FF0000"/>
            </a:solidFill>
          </a:ln>
        </p:spPr>
        <p:txBody>
          <a:bodyPr wrap="square" lIns="0" tIns="0" rIns="0" bIns="0" rtlCol="0">
            <a:spAutoFit/>
          </a:bodyPr>
          <a:lstStyle/>
          <a:p>
            <a:endParaRPr/>
          </a:p>
        </p:txBody>
      </p:sp>
      <p:sp>
        <p:nvSpPr>
          <p:cNvPr id="26" name="object 25"/>
          <p:cNvSpPr/>
          <p:nvPr/>
        </p:nvSpPr>
        <p:spPr>
          <a:xfrm>
            <a:off x="5334000" y="4815642"/>
            <a:ext cx="2219325" cy="454659"/>
          </a:xfrm>
          <a:custGeom>
            <a:avLst/>
            <a:gdLst/>
            <a:ahLst/>
            <a:cxnLst/>
            <a:rect l="l" t="t" r="r" b="b"/>
            <a:pathLst>
              <a:path w="2219325" h="454660">
                <a:moveTo>
                  <a:pt x="0" y="0"/>
                </a:moveTo>
                <a:lnTo>
                  <a:pt x="47558" y="21023"/>
                </a:lnTo>
                <a:lnTo>
                  <a:pt x="95173" y="41998"/>
                </a:lnTo>
                <a:lnTo>
                  <a:pt x="142903" y="62877"/>
                </a:lnTo>
                <a:lnTo>
                  <a:pt x="190804" y="83612"/>
                </a:lnTo>
                <a:lnTo>
                  <a:pt x="238934" y="104155"/>
                </a:lnTo>
                <a:lnTo>
                  <a:pt x="287350" y="124458"/>
                </a:lnTo>
                <a:lnTo>
                  <a:pt x="336108" y="144474"/>
                </a:lnTo>
                <a:lnTo>
                  <a:pt x="385267" y="164153"/>
                </a:lnTo>
                <a:lnTo>
                  <a:pt x="434882" y="183448"/>
                </a:lnTo>
                <a:lnTo>
                  <a:pt x="485012" y="202310"/>
                </a:lnTo>
                <a:lnTo>
                  <a:pt x="535714" y="220693"/>
                </a:lnTo>
                <a:lnTo>
                  <a:pt x="587044" y="238548"/>
                </a:lnTo>
                <a:lnTo>
                  <a:pt x="639060" y="255827"/>
                </a:lnTo>
                <a:lnTo>
                  <a:pt x="691819" y="272482"/>
                </a:lnTo>
                <a:lnTo>
                  <a:pt x="745378" y="288464"/>
                </a:lnTo>
                <a:lnTo>
                  <a:pt x="799795" y="303727"/>
                </a:lnTo>
                <a:lnTo>
                  <a:pt x="855125" y="318221"/>
                </a:lnTo>
                <a:lnTo>
                  <a:pt x="911428" y="331899"/>
                </a:lnTo>
                <a:lnTo>
                  <a:pt x="968759" y="344713"/>
                </a:lnTo>
                <a:lnTo>
                  <a:pt x="1027175" y="356615"/>
                </a:lnTo>
                <a:lnTo>
                  <a:pt x="1080683" y="366313"/>
                </a:lnTo>
                <a:lnTo>
                  <a:pt x="1135105" y="375312"/>
                </a:lnTo>
                <a:lnTo>
                  <a:pt x="1190396" y="383643"/>
                </a:lnTo>
                <a:lnTo>
                  <a:pt x="1246510" y="391338"/>
                </a:lnTo>
                <a:lnTo>
                  <a:pt x="1303400" y="398430"/>
                </a:lnTo>
                <a:lnTo>
                  <a:pt x="1361023" y="404951"/>
                </a:lnTo>
                <a:lnTo>
                  <a:pt x="1419331" y="410932"/>
                </a:lnTo>
                <a:lnTo>
                  <a:pt x="1478279" y="416405"/>
                </a:lnTo>
                <a:lnTo>
                  <a:pt x="1537822" y="421403"/>
                </a:lnTo>
                <a:lnTo>
                  <a:pt x="1597913" y="425957"/>
                </a:lnTo>
                <a:lnTo>
                  <a:pt x="1658508" y="430100"/>
                </a:lnTo>
                <a:lnTo>
                  <a:pt x="1719559" y="433864"/>
                </a:lnTo>
                <a:lnTo>
                  <a:pt x="1781022" y="437280"/>
                </a:lnTo>
                <a:lnTo>
                  <a:pt x="1842851" y="440381"/>
                </a:lnTo>
                <a:lnTo>
                  <a:pt x="1904999" y="443198"/>
                </a:lnTo>
                <a:lnTo>
                  <a:pt x="1967422" y="445763"/>
                </a:lnTo>
                <a:lnTo>
                  <a:pt x="2030074" y="448110"/>
                </a:lnTo>
                <a:lnTo>
                  <a:pt x="2092909" y="450268"/>
                </a:lnTo>
                <a:lnTo>
                  <a:pt x="2155880" y="452272"/>
                </a:lnTo>
                <a:lnTo>
                  <a:pt x="2218943" y="454151"/>
                </a:lnTo>
              </a:path>
            </a:pathLst>
          </a:custGeom>
          <a:ln w="24383">
            <a:solidFill>
              <a:srgbClr val="FF0000"/>
            </a:solidFill>
            <a:prstDash val="lgDash"/>
          </a:ln>
        </p:spPr>
        <p:txBody>
          <a:bodyPr wrap="square" lIns="0" tIns="0" rIns="0" bIns="0" rtlCol="0">
            <a:spAutoFit/>
          </a:bodyPr>
          <a:lstStyle/>
          <a:p>
            <a:endParaRPr/>
          </a:p>
        </p:txBody>
      </p:sp>
      <p:sp>
        <p:nvSpPr>
          <p:cNvPr id="27" name="object 26"/>
          <p:cNvSpPr/>
          <p:nvPr/>
        </p:nvSpPr>
        <p:spPr>
          <a:xfrm>
            <a:off x="7557516" y="5204262"/>
            <a:ext cx="143510" cy="137160"/>
          </a:xfrm>
          <a:custGeom>
            <a:avLst/>
            <a:gdLst/>
            <a:ahLst/>
            <a:cxnLst/>
            <a:rect l="l" t="t" r="r" b="b"/>
            <a:pathLst>
              <a:path w="143509" h="137160">
                <a:moveTo>
                  <a:pt x="3048" y="0"/>
                </a:moveTo>
                <a:lnTo>
                  <a:pt x="0" y="137160"/>
                </a:lnTo>
                <a:lnTo>
                  <a:pt x="143255" y="70104"/>
                </a:lnTo>
                <a:lnTo>
                  <a:pt x="3048" y="0"/>
                </a:lnTo>
                <a:close/>
              </a:path>
            </a:pathLst>
          </a:custGeom>
          <a:solidFill>
            <a:srgbClr val="FF0000"/>
          </a:solidFill>
        </p:spPr>
        <p:txBody>
          <a:bodyPr wrap="square" lIns="0" tIns="0" rIns="0" bIns="0" rtlCol="0">
            <a:spAutoFit/>
          </a:bodyPr>
          <a:lstStyle/>
          <a:p>
            <a:endParaRPr/>
          </a:p>
        </p:txBody>
      </p:sp>
      <p:sp>
        <p:nvSpPr>
          <p:cNvPr id="28" name="object 27"/>
          <p:cNvSpPr/>
          <p:nvPr/>
        </p:nvSpPr>
        <p:spPr>
          <a:xfrm>
            <a:off x="1676400" y="5390035"/>
            <a:ext cx="3657600" cy="646331"/>
          </a:xfrm>
          <a:custGeom>
            <a:avLst/>
            <a:gdLst/>
            <a:ahLst/>
            <a:cxnLst/>
            <a:rect l="l" t="t" r="r" b="b"/>
            <a:pathLst>
              <a:path w="3657600" h="753109">
                <a:moveTo>
                  <a:pt x="0" y="752856"/>
                </a:moveTo>
                <a:lnTo>
                  <a:pt x="3657600" y="752856"/>
                </a:lnTo>
                <a:lnTo>
                  <a:pt x="3657600" y="0"/>
                </a:lnTo>
                <a:lnTo>
                  <a:pt x="0" y="0"/>
                </a:lnTo>
                <a:lnTo>
                  <a:pt x="0" y="752856"/>
                </a:lnTo>
                <a:close/>
              </a:path>
            </a:pathLst>
          </a:custGeom>
          <a:solidFill>
            <a:srgbClr val="FFFFFF"/>
          </a:solidFill>
        </p:spPr>
        <p:txBody>
          <a:bodyPr wrap="square" lIns="0" tIns="0" rIns="0" bIns="0" rtlCol="0">
            <a:spAutoFit/>
          </a:bodyPr>
          <a:lstStyle/>
          <a:p>
            <a:pPr marL="12700" marR="5080" algn="ctr">
              <a:lnSpc>
                <a:spcPct val="100000"/>
              </a:lnSpc>
            </a:pPr>
            <a:r>
              <a:rPr lang="en-GB" sz="1400" b="1" spc="-5">
                <a:solidFill>
                  <a:srgbClr val="FF0000"/>
                </a:solidFill>
                <a:cs typeface="Arial"/>
              </a:rPr>
              <a:t>S</a:t>
            </a:r>
            <a:r>
              <a:rPr lang="en-GB" sz="1400" b="1" spc="-10">
                <a:solidFill>
                  <a:srgbClr val="FF0000"/>
                </a:solidFill>
                <a:cs typeface="Arial"/>
              </a:rPr>
              <a:t>rcA=</a:t>
            </a:r>
            <a:r>
              <a:rPr lang="en-GB" sz="1400" b="1">
                <a:solidFill>
                  <a:srgbClr val="FF0000"/>
                </a:solidFill>
                <a:cs typeface="Arial"/>
              </a:rPr>
              <a:t>1</a:t>
            </a:r>
            <a:r>
              <a:rPr lang="en-GB" sz="1400" b="1" spc="5">
                <a:solidFill>
                  <a:srgbClr val="FF0000"/>
                </a:solidFill>
                <a:cs typeface="Arial"/>
              </a:rPr>
              <a:t>.</a:t>
            </a:r>
            <a:r>
              <a:rPr lang="en-GB" sz="1400" b="1" spc="-10">
                <a:solidFill>
                  <a:srgbClr val="FF0000"/>
                </a:solidFill>
                <a:cs typeface="Arial"/>
              </a:rPr>
              <a:t>2.1.2,</a:t>
            </a:r>
            <a:r>
              <a:rPr lang="en-GB" sz="1400" b="1">
                <a:solidFill>
                  <a:srgbClr val="FF0000"/>
                </a:solidFill>
                <a:cs typeface="Arial"/>
              </a:rPr>
              <a:t> </a:t>
            </a:r>
            <a:r>
              <a:rPr lang="en-GB" sz="1400" b="1" spc="-5">
                <a:solidFill>
                  <a:srgbClr val="FF0000"/>
                </a:solidFill>
                <a:cs typeface="Arial"/>
              </a:rPr>
              <a:t>S</a:t>
            </a:r>
            <a:r>
              <a:rPr lang="en-GB" sz="1400" b="1" spc="-10">
                <a:solidFill>
                  <a:srgbClr val="FF0000"/>
                </a:solidFill>
                <a:cs typeface="Arial"/>
              </a:rPr>
              <a:t>rc</a:t>
            </a:r>
            <a:r>
              <a:rPr lang="en-GB" sz="1400" b="1" spc="-5">
                <a:solidFill>
                  <a:srgbClr val="FF0000"/>
                </a:solidFill>
                <a:cs typeface="Arial"/>
              </a:rPr>
              <a:t>P=</a:t>
            </a:r>
            <a:r>
              <a:rPr lang="en-GB" sz="1400" b="1" spc="-10">
                <a:solidFill>
                  <a:srgbClr val="FF0000"/>
                </a:solidFill>
                <a:cs typeface="Arial"/>
              </a:rPr>
              <a:t>556</a:t>
            </a:r>
            <a:r>
              <a:rPr lang="en-GB" sz="1400" b="1" spc="-5">
                <a:solidFill>
                  <a:srgbClr val="FF0000"/>
                </a:solidFill>
                <a:cs typeface="Arial"/>
              </a:rPr>
              <a:t>6,</a:t>
            </a:r>
            <a:r>
              <a:rPr lang="en-GB" sz="1400" b="1" spc="15">
                <a:solidFill>
                  <a:srgbClr val="FF0000"/>
                </a:solidFill>
                <a:cs typeface="Arial"/>
              </a:rPr>
              <a:t> </a:t>
            </a:r>
            <a:r>
              <a:rPr lang="en-GB" sz="1400" b="1" spc="-5">
                <a:solidFill>
                  <a:srgbClr val="FF0000"/>
                </a:solidFill>
                <a:cs typeface="Arial"/>
              </a:rPr>
              <a:t>D</a:t>
            </a:r>
            <a:r>
              <a:rPr lang="en-GB" sz="1400" b="1" spc="-10">
                <a:solidFill>
                  <a:srgbClr val="FF0000"/>
                </a:solidFill>
                <a:cs typeface="Arial"/>
              </a:rPr>
              <a:t>st</a:t>
            </a:r>
            <a:r>
              <a:rPr lang="en-GB" sz="1400" b="1" spc="-5">
                <a:solidFill>
                  <a:srgbClr val="FF0000"/>
                </a:solidFill>
                <a:cs typeface="Arial"/>
              </a:rPr>
              <a:t>A=9</a:t>
            </a:r>
            <a:r>
              <a:rPr lang="en-GB" sz="1400" b="1" spc="10">
                <a:solidFill>
                  <a:srgbClr val="FF0000"/>
                </a:solidFill>
                <a:cs typeface="Arial"/>
              </a:rPr>
              <a:t>.</a:t>
            </a:r>
            <a:r>
              <a:rPr lang="en-GB" sz="1400" b="1" spc="-10">
                <a:solidFill>
                  <a:srgbClr val="FF0000"/>
                </a:solidFill>
                <a:cs typeface="Arial"/>
              </a:rPr>
              <a:t>8.7.6,</a:t>
            </a:r>
            <a:r>
              <a:rPr lang="en-GB" sz="1400" b="1" spc="-5">
                <a:solidFill>
                  <a:srgbClr val="FF0000"/>
                </a:solidFill>
                <a:cs typeface="Arial"/>
              </a:rPr>
              <a:t> </a:t>
            </a:r>
            <a:r>
              <a:rPr lang="en-GB" sz="1400" b="1" spc="-10">
                <a:solidFill>
                  <a:srgbClr val="FF0000"/>
                </a:solidFill>
                <a:cs typeface="Arial"/>
              </a:rPr>
              <a:t>DstP=8</a:t>
            </a:r>
            <a:r>
              <a:rPr lang="en-GB" sz="1400" b="1" spc="-5">
                <a:solidFill>
                  <a:srgbClr val="FF0000"/>
                </a:solidFill>
                <a:cs typeface="Arial"/>
              </a:rPr>
              <a:t>0,</a:t>
            </a:r>
            <a:r>
              <a:rPr lang="en-GB" sz="1400" b="1" spc="20">
                <a:solidFill>
                  <a:srgbClr val="FF0000"/>
                </a:solidFill>
                <a:cs typeface="Arial"/>
              </a:rPr>
              <a:t> </a:t>
            </a:r>
            <a:r>
              <a:rPr lang="en-GB" sz="1400" b="1" spc="-10">
                <a:solidFill>
                  <a:srgbClr val="FF0000"/>
                </a:solidFill>
                <a:cs typeface="Arial"/>
              </a:rPr>
              <a:t>ACK</a:t>
            </a:r>
            <a:r>
              <a:rPr lang="en-GB" sz="1400" b="1" spc="-5">
                <a:solidFill>
                  <a:srgbClr val="FF0000"/>
                </a:solidFill>
                <a:cs typeface="Arial"/>
              </a:rPr>
              <a:t>,</a:t>
            </a:r>
            <a:r>
              <a:rPr lang="en-GB" sz="1400" b="1">
                <a:solidFill>
                  <a:srgbClr val="FF0000"/>
                </a:solidFill>
                <a:cs typeface="Arial"/>
              </a:rPr>
              <a:t> </a:t>
            </a:r>
            <a:r>
              <a:rPr lang="en-GB" sz="1400" b="1" spc="-5">
                <a:solidFill>
                  <a:srgbClr val="FF0000"/>
                </a:solidFill>
                <a:cs typeface="Arial"/>
              </a:rPr>
              <a:t>S</a:t>
            </a:r>
            <a:r>
              <a:rPr lang="en-GB" sz="1400" b="1" spc="-10">
                <a:solidFill>
                  <a:srgbClr val="FF0000"/>
                </a:solidFill>
                <a:cs typeface="Arial"/>
              </a:rPr>
              <a:t>eq</a:t>
            </a:r>
            <a:r>
              <a:rPr lang="en-GB" sz="1400" b="1" spc="-5">
                <a:solidFill>
                  <a:srgbClr val="FF0000"/>
                </a:solidFill>
                <a:cs typeface="Arial"/>
              </a:rPr>
              <a:t> </a:t>
            </a:r>
            <a:r>
              <a:rPr lang="en-GB" sz="1400" b="1" spc="-10">
                <a:solidFill>
                  <a:srgbClr val="FF0000"/>
                </a:solidFill>
                <a:cs typeface="Arial"/>
              </a:rPr>
              <a:t>=</a:t>
            </a:r>
            <a:r>
              <a:rPr lang="en-GB" sz="1400" b="1" spc="20">
                <a:solidFill>
                  <a:srgbClr val="FF0000"/>
                </a:solidFill>
                <a:cs typeface="Arial"/>
              </a:rPr>
              <a:t> </a:t>
            </a:r>
            <a:r>
              <a:rPr lang="en-GB" sz="1400" b="1">
                <a:solidFill>
                  <a:srgbClr val="FF0000"/>
                </a:solidFill>
                <a:cs typeface="Arial"/>
              </a:rPr>
              <a:t>z</a:t>
            </a:r>
            <a:r>
              <a:rPr lang="en-GB" sz="1400" b="1" spc="-10">
                <a:solidFill>
                  <a:srgbClr val="FF0000"/>
                </a:solidFill>
                <a:cs typeface="Arial"/>
              </a:rPr>
              <a:t>+1,</a:t>
            </a:r>
            <a:r>
              <a:rPr lang="en-GB" sz="1400" b="1">
                <a:solidFill>
                  <a:srgbClr val="FF0000"/>
                </a:solidFill>
                <a:cs typeface="Arial"/>
              </a:rPr>
              <a:t> </a:t>
            </a:r>
            <a:r>
              <a:rPr lang="en-GB" sz="1400" b="1" spc="-10">
                <a:solidFill>
                  <a:srgbClr val="FF0000"/>
                </a:solidFill>
                <a:cs typeface="Arial"/>
              </a:rPr>
              <a:t>AC</a:t>
            </a:r>
            <a:r>
              <a:rPr lang="en-GB" sz="1400" b="1" spc="-15">
                <a:solidFill>
                  <a:srgbClr val="FF0000"/>
                </a:solidFill>
                <a:cs typeface="Arial"/>
              </a:rPr>
              <a:t>K</a:t>
            </a:r>
            <a:r>
              <a:rPr lang="en-GB" sz="1400" b="1" spc="5">
                <a:solidFill>
                  <a:srgbClr val="FF0000"/>
                </a:solidFill>
                <a:cs typeface="Arial"/>
              </a:rPr>
              <a:t> </a:t>
            </a:r>
            <a:r>
              <a:rPr lang="en-GB" sz="1400" b="1" spc="-10">
                <a:solidFill>
                  <a:srgbClr val="FF0000"/>
                </a:solidFill>
                <a:cs typeface="Arial"/>
              </a:rPr>
              <a:t>=</a:t>
            </a:r>
            <a:r>
              <a:rPr lang="en-GB" sz="1400" b="1">
                <a:solidFill>
                  <a:srgbClr val="FF0000"/>
                </a:solidFill>
                <a:cs typeface="Arial"/>
              </a:rPr>
              <a:t> </a:t>
            </a:r>
            <a:r>
              <a:rPr lang="en-GB" sz="1400" b="1" spc="-10">
                <a:solidFill>
                  <a:srgbClr val="FF0000"/>
                </a:solidFill>
                <a:cs typeface="Arial"/>
              </a:rPr>
              <a:t>y+1,</a:t>
            </a:r>
            <a:endParaRPr lang="en-GB" sz="1400">
              <a:cs typeface="Arial"/>
            </a:endParaRPr>
          </a:p>
          <a:p>
            <a:pPr marR="4445" algn="ctr">
              <a:lnSpc>
                <a:spcPct val="100000"/>
              </a:lnSpc>
            </a:pPr>
            <a:r>
              <a:rPr lang="en-GB" sz="1400" b="1" spc="-10">
                <a:solidFill>
                  <a:srgbClr val="FF0000"/>
                </a:solidFill>
                <a:cs typeface="Arial"/>
              </a:rPr>
              <a:t>Data</a:t>
            </a:r>
            <a:r>
              <a:rPr lang="en-GB" sz="1400" b="1">
                <a:solidFill>
                  <a:srgbClr val="FF0000"/>
                </a:solidFill>
                <a:cs typeface="Arial"/>
              </a:rPr>
              <a:t> </a:t>
            </a:r>
            <a:r>
              <a:rPr lang="en-GB" sz="1400" b="1" spc="-10">
                <a:solidFill>
                  <a:srgbClr val="FF0000"/>
                </a:solidFill>
                <a:cs typeface="Arial"/>
              </a:rPr>
              <a:t>=</a:t>
            </a:r>
            <a:r>
              <a:rPr lang="en-GB" sz="1400" b="1" spc="5">
                <a:solidFill>
                  <a:srgbClr val="FF0000"/>
                </a:solidFill>
                <a:cs typeface="Arial"/>
              </a:rPr>
              <a:t> “</a:t>
            </a:r>
            <a:r>
              <a:rPr lang="en-GB" sz="1400" b="1" spc="-10">
                <a:solidFill>
                  <a:srgbClr val="FF0000"/>
                </a:solidFill>
                <a:cs typeface="Arial"/>
              </a:rPr>
              <a:t>GET</a:t>
            </a:r>
            <a:r>
              <a:rPr lang="en-GB" sz="1400" b="1" spc="5">
                <a:solidFill>
                  <a:srgbClr val="FF0000"/>
                </a:solidFill>
                <a:cs typeface="Arial"/>
              </a:rPr>
              <a:t> </a:t>
            </a:r>
            <a:r>
              <a:rPr lang="en-GB" sz="1400" b="1" spc="-5">
                <a:solidFill>
                  <a:srgbClr val="FF0000"/>
                </a:solidFill>
                <a:cs typeface="Arial"/>
              </a:rPr>
              <a:t>/transfer-money.ht</a:t>
            </a:r>
            <a:r>
              <a:rPr lang="en-GB" sz="1400" b="1" spc="-10">
                <a:solidFill>
                  <a:srgbClr val="FF0000"/>
                </a:solidFill>
                <a:cs typeface="Arial"/>
              </a:rPr>
              <a:t>m</a:t>
            </a:r>
            <a:r>
              <a:rPr lang="en-GB" sz="1400" b="1" spc="-20">
                <a:solidFill>
                  <a:srgbClr val="FF0000"/>
                </a:solidFill>
                <a:cs typeface="Arial"/>
              </a:rPr>
              <a:t>l</a:t>
            </a:r>
            <a:r>
              <a:rPr lang="en-GB" sz="1400" b="1" spc="-10">
                <a:solidFill>
                  <a:srgbClr val="FF0000"/>
                </a:solidFill>
                <a:cs typeface="Arial"/>
              </a:rPr>
              <a:t>”</a:t>
            </a:r>
            <a:endParaRPr lang="en-GB" sz="1400">
              <a:cs typeface="Arial"/>
            </a:endParaRPr>
          </a:p>
        </p:txBody>
      </p:sp>
      <p:sp>
        <p:nvSpPr>
          <p:cNvPr id="29" name="object 28"/>
          <p:cNvSpPr/>
          <p:nvPr/>
        </p:nvSpPr>
        <p:spPr>
          <a:xfrm>
            <a:off x="1676400" y="5349042"/>
            <a:ext cx="3657600" cy="753110"/>
          </a:xfrm>
          <a:custGeom>
            <a:avLst/>
            <a:gdLst/>
            <a:ahLst/>
            <a:cxnLst/>
            <a:rect l="l" t="t" r="r" b="b"/>
            <a:pathLst>
              <a:path w="3657600" h="753109">
                <a:moveTo>
                  <a:pt x="0" y="0"/>
                </a:moveTo>
                <a:lnTo>
                  <a:pt x="3657599" y="0"/>
                </a:lnTo>
                <a:lnTo>
                  <a:pt x="3657599" y="752855"/>
                </a:lnTo>
                <a:lnTo>
                  <a:pt x="0" y="752855"/>
                </a:lnTo>
                <a:lnTo>
                  <a:pt x="0" y="0"/>
                </a:lnTo>
                <a:close/>
              </a:path>
            </a:pathLst>
          </a:custGeom>
          <a:ln w="24383">
            <a:solidFill>
              <a:srgbClr val="FF0000"/>
            </a:solidFill>
          </a:ln>
        </p:spPr>
        <p:txBody>
          <a:bodyPr wrap="square" lIns="0" tIns="0" rIns="0" bIns="0" rtlCol="0">
            <a:spAutoFit/>
          </a:bodyPr>
          <a:lstStyle/>
          <a:p>
            <a:endParaRPr/>
          </a:p>
        </p:txBody>
      </p:sp>
      <p:sp>
        <p:nvSpPr>
          <p:cNvPr id="30" name="object 29"/>
          <p:cNvSpPr txBox="1"/>
          <p:nvPr/>
        </p:nvSpPr>
        <p:spPr>
          <a:xfrm>
            <a:off x="1855723" y="4634795"/>
            <a:ext cx="3311525" cy="584775"/>
          </a:xfrm>
          <a:prstGeom prst="rect">
            <a:avLst/>
          </a:prstGeom>
        </p:spPr>
        <p:txBody>
          <a:bodyPr vert="horz" wrap="square" lIns="0" tIns="0" rIns="0" bIns="0" rtlCol="0">
            <a:spAutoFit/>
          </a:bodyPr>
          <a:lstStyle/>
          <a:p>
            <a:pPr marL="12700" marR="5080" algn="ctr">
              <a:lnSpc>
                <a:spcPct val="100000"/>
              </a:lnSpc>
            </a:pPr>
            <a:r>
              <a:rPr sz="1400" b="1" spc="-5" dirty="0">
                <a:solidFill>
                  <a:srgbClr val="FF0000"/>
                </a:solidFill>
                <a:latin typeface="Arial"/>
                <a:cs typeface="Arial"/>
              </a:rPr>
              <a:t>S</a:t>
            </a:r>
            <a:r>
              <a:rPr sz="1400" b="1" spc="-10" dirty="0">
                <a:solidFill>
                  <a:srgbClr val="FF0000"/>
                </a:solidFill>
                <a:latin typeface="Arial"/>
                <a:cs typeface="Arial"/>
              </a:rPr>
              <a:t>rcA=</a:t>
            </a:r>
            <a:r>
              <a:rPr sz="1400" b="1" dirty="0">
                <a:solidFill>
                  <a:srgbClr val="FF0000"/>
                </a:solidFill>
                <a:latin typeface="Arial"/>
                <a:cs typeface="Arial"/>
              </a:rPr>
              <a:t>1</a:t>
            </a:r>
            <a:r>
              <a:rPr sz="1400" b="1" spc="5" dirty="0">
                <a:solidFill>
                  <a:srgbClr val="FF0000"/>
                </a:solidFill>
                <a:latin typeface="Arial"/>
                <a:cs typeface="Arial"/>
              </a:rPr>
              <a:t>.</a:t>
            </a:r>
            <a:r>
              <a:rPr sz="1400" b="1" spc="-10" dirty="0">
                <a:solidFill>
                  <a:srgbClr val="FF0000"/>
                </a:solidFill>
                <a:latin typeface="Arial"/>
                <a:cs typeface="Arial"/>
              </a:rPr>
              <a:t>2.1.2,</a:t>
            </a:r>
            <a:r>
              <a:rPr sz="1400" b="1" dirty="0">
                <a:solidFill>
                  <a:srgbClr val="FF0000"/>
                </a:solidFill>
                <a:latin typeface="Arial"/>
                <a:cs typeface="Arial"/>
              </a:rPr>
              <a:t> </a:t>
            </a:r>
            <a:r>
              <a:rPr sz="1400" b="1" spc="-5" dirty="0">
                <a:solidFill>
                  <a:srgbClr val="FF0000"/>
                </a:solidFill>
                <a:latin typeface="Arial"/>
                <a:cs typeface="Arial"/>
              </a:rPr>
              <a:t>S</a:t>
            </a:r>
            <a:r>
              <a:rPr sz="1400" b="1" spc="-10" dirty="0">
                <a:solidFill>
                  <a:srgbClr val="FF0000"/>
                </a:solidFill>
                <a:latin typeface="Arial"/>
                <a:cs typeface="Arial"/>
              </a:rPr>
              <a:t>rc</a:t>
            </a:r>
            <a:r>
              <a:rPr sz="1400" b="1" spc="-5" dirty="0">
                <a:solidFill>
                  <a:srgbClr val="FF0000"/>
                </a:solidFill>
                <a:latin typeface="Arial"/>
                <a:cs typeface="Arial"/>
              </a:rPr>
              <a:t>P=</a:t>
            </a:r>
            <a:r>
              <a:rPr sz="1400" b="1" spc="-10" dirty="0">
                <a:solidFill>
                  <a:srgbClr val="FF0000"/>
                </a:solidFill>
                <a:latin typeface="Arial"/>
                <a:cs typeface="Arial"/>
              </a:rPr>
              <a:t>556</a:t>
            </a:r>
            <a:r>
              <a:rPr sz="1400" b="1" spc="-5" dirty="0">
                <a:solidFill>
                  <a:srgbClr val="FF0000"/>
                </a:solidFill>
                <a:latin typeface="Arial"/>
                <a:cs typeface="Arial"/>
              </a:rPr>
              <a:t>6,</a:t>
            </a:r>
            <a:r>
              <a:rPr sz="1400" b="1" spc="15" dirty="0">
                <a:solidFill>
                  <a:srgbClr val="FF0000"/>
                </a:solidFill>
                <a:latin typeface="Arial"/>
                <a:cs typeface="Arial"/>
              </a:rPr>
              <a:t> </a:t>
            </a:r>
            <a:r>
              <a:rPr sz="1400" b="1" spc="-5" dirty="0">
                <a:solidFill>
                  <a:srgbClr val="FF0000"/>
                </a:solidFill>
                <a:latin typeface="Arial"/>
                <a:cs typeface="Arial"/>
              </a:rPr>
              <a:t>D</a:t>
            </a:r>
            <a:r>
              <a:rPr sz="1400" b="1" spc="-10" dirty="0">
                <a:solidFill>
                  <a:srgbClr val="FF0000"/>
                </a:solidFill>
                <a:latin typeface="Arial"/>
                <a:cs typeface="Arial"/>
              </a:rPr>
              <a:t>st</a:t>
            </a:r>
            <a:r>
              <a:rPr sz="1400" b="1" spc="-5" dirty="0">
                <a:solidFill>
                  <a:srgbClr val="FF0000"/>
                </a:solidFill>
                <a:latin typeface="Arial"/>
                <a:cs typeface="Arial"/>
              </a:rPr>
              <a:t>A=9</a:t>
            </a:r>
            <a:r>
              <a:rPr sz="1400" b="1" spc="10" dirty="0">
                <a:solidFill>
                  <a:srgbClr val="FF0000"/>
                </a:solidFill>
                <a:latin typeface="Arial"/>
                <a:cs typeface="Arial"/>
              </a:rPr>
              <a:t>.</a:t>
            </a:r>
            <a:r>
              <a:rPr sz="1400" b="1" spc="-10" dirty="0">
                <a:solidFill>
                  <a:srgbClr val="FF0000"/>
                </a:solidFill>
                <a:latin typeface="Arial"/>
                <a:cs typeface="Arial"/>
              </a:rPr>
              <a:t>8.7.6,</a:t>
            </a:r>
            <a:r>
              <a:rPr sz="1400" b="1" spc="-5" dirty="0">
                <a:solidFill>
                  <a:srgbClr val="FF0000"/>
                </a:solidFill>
                <a:latin typeface="Arial"/>
                <a:cs typeface="Arial"/>
              </a:rPr>
              <a:t> </a:t>
            </a:r>
            <a:r>
              <a:rPr sz="1400" b="1" spc="-10" dirty="0">
                <a:solidFill>
                  <a:srgbClr val="FF0000"/>
                </a:solidFill>
                <a:latin typeface="Arial"/>
                <a:cs typeface="Arial"/>
              </a:rPr>
              <a:t>DstP=8</a:t>
            </a:r>
            <a:r>
              <a:rPr sz="1400" b="1" spc="-5" dirty="0">
                <a:solidFill>
                  <a:srgbClr val="FF0000"/>
                </a:solidFill>
                <a:latin typeface="Arial"/>
                <a:cs typeface="Arial"/>
              </a:rPr>
              <a:t>0,</a:t>
            </a:r>
            <a:r>
              <a:rPr sz="1400" b="1" spc="20" dirty="0">
                <a:solidFill>
                  <a:srgbClr val="FF0000"/>
                </a:solidFill>
                <a:latin typeface="Arial"/>
                <a:cs typeface="Arial"/>
              </a:rPr>
              <a:t> </a:t>
            </a:r>
            <a:r>
              <a:rPr sz="1400" b="1" spc="-10" dirty="0">
                <a:solidFill>
                  <a:srgbClr val="FF0000"/>
                </a:solidFill>
                <a:latin typeface="Arial"/>
                <a:cs typeface="Arial"/>
              </a:rPr>
              <a:t>ACK</a:t>
            </a:r>
            <a:r>
              <a:rPr sz="1400" b="1" spc="-5" dirty="0">
                <a:solidFill>
                  <a:srgbClr val="FF0000"/>
                </a:solidFill>
                <a:latin typeface="Arial"/>
                <a:cs typeface="Arial"/>
              </a:rPr>
              <a:t>,</a:t>
            </a:r>
            <a:r>
              <a:rPr sz="1400" b="1" dirty="0">
                <a:solidFill>
                  <a:srgbClr val="FF0000"/>
                </a:solidFill>
                <a:latin typeface="Arial"/>
                <a:cs typeface="Arial"/>
              </a:rPr>
              <a:t> </a:t>
            </a:r>
            <a:r>
              <a:rPr sz="1400" b="1" spc="-5" dirty="0">
                <a:solidFill>
                  <a:srgbClr val="FF0000"/>
                </a:solidFill>
                <a:latin typeface="Arial"/>
                <a:cs typeface="Arial"/>
              </a:rPr>
              <a:t>S</a:t>
            </a:r>
            <a:r>
              <a:rPr sz="1400" b="1" spc="-10" dirty="0">
                <a:solidFill>
                  <a:srgbClr val="FF0000"/>
                </a:solidFill>
                <a:latin typeface="Arial"/>
                <a:cs typeface="Arial"/>
              </a:rPr>
              <a:t>eq</a:t>
            </a:r>
            <a:r>
              <a:rPr sz="1400" b="1" spc="-5" dirty="0">
                <a:solidFill>
                  <a:srgbClr val="FF0000"/>
                </a:solidFill>
                <a:latin typeface="Arial"/>
                <a:cs typeface="Arial"/>
              </a:rPr>
              <a:t> </a:t>
            </a:r>
            <a:r>
              <a:rPr sz="1400" b="1" spc="-10" dirty="0">
                <a:solidFill>
                  <a:srgbClr val="FF0000"/>
                </a:solidFill>
                <a:latin typeface="Arial"/>
                <a:cs typeface="Arial"/>
              </a:rPr>
              <a:t>=</a:t>
            </a:r>
            <a:r>
              <a:rPr sz="1400" b="1" spc="20" dirty="0">
                <a:solidFill>
                  <a:srgbClr val="FF0000"/>
                </a:solidFill>
                <a:latin typeface="Arial"/>
                <a:cs typeface="Arial"/>
              </a:rPr>
              <a:t> </a:t>
            </a:r>
            <a:r>
              <a:rPr sz="1400" b="1" spc="0" dirty="0">
                <a:solidFill>
                  <a:srgbClr val="FF0000"/>
                </a:solidFill>
                <a:latin typeface="Arial"/>
                <a:cs typeface="Arial"/>
              </a:rPr>
              <a:t>z</a:t>
            </a:r>
            <a:r>
              <a:rPr sz="1400" b="1" spc="-10" dirty="0">
                <a:solidFill>
                  <a:srgbClr val="FF0000"/>
                </a:solidFill>
                <a:latin typeface="Arial"/>
                <a:cs typeface="Arial"/>
              </a:rPr>
              <a:t>+1,</a:t>
            </a:r>
            <a:r>
              <a:rPr sz="1400" b="1" dirty="0">
                <a:solidFill>
                  <a:srgbClr val="FF0000"/>
                </a:solidFill>
                <a:latin typeface="Arial"/>
                <a:cs typeface="Arial"/>
              </a:rPr>
              <a:t> </a:t>
            </a:r>
            <a:r>
              <a:rPr sz="1400" b="1" spc="-10" dirty="0">
                <a:solidFill>
                  <a:srgbClr val="FF0000"/>
                </a:solidFill>
                <a:latin typeface="Arial"/>
                <a:cs typeface="Arial"/>
              </a:rPr>
              <a:t>AC</a:t>
            </a:r>
            <a:r>
              <a:rPr sz="1400" b="1" spc="-15" dirty="0">
                <a:solidFill>
                  <a:srgbClr val="FF0000"/>
                </a:solidFill>
                <a:latin typeface="Arial"/>
                <a:cs typeface="Arial"/>
              </a:rPr>
              <a:t>K</a:t>
            </a:r>
            <a:r>
              <a:rPr sz="1400" b="1" spc="5" dirty="0">
                <a:solidFill>
                  <a:srgbClr val="FF0000"/>
                </a:solidFill>
                <a:latin typeface="Arial"/>
                <a:cs typeface="Arial"/>
              </a:rPr>
              <a:t> </a:t>
            </a:r>
            <a:r>
              <a:rPr sz="1400" b="1" spc="-10" dirty="0">
                <a:solidFill>
                  <a:srgbClr val="FF0000"/>
                </a:solidFill>
                <a:latin typeface="Arial"/>
                <a:cs typeface="Arial"/>
              </a:rPr>
              <a:t>=</a:t>
            </a:r>
            <a:r>
              <a:rPr sz="1400" b="1" spc="-5" dirty="0">
                <a:solidFill>
                  <a:srgbClr val="FF0000"/>
                </a:solidFill>
                <a:latin typeface="Arial"/>
                <a:cs typeface="Arial"/>
              </a:rPr>
              <a:t> </a:t>
            </a:r>
            <a:r>
              <a:rPr sz="1400" b="1" spc="0" dirty="0">
                <a:solidFill>
                  <a:srgbClr val="FF0000"/>
                </a:solidFill>
                <a:latin typeface="Arial"/>
                <a:cs typeface="Arial"/>
              </a:rPr>
              <a:t>y</a:t>
            </a:r>
            <a:r>
              <a:rPr sz="1400" b="1" spc="-10" dirty="0">
                <a:solidFill>
                  <a:srgbClr val="FF0000"/>
                </a:solidFill>
                <a:latin typeface="Arial"/>
                <a:cs typeface="Arial"/>
              </a:rPr>
              <a:t>+1</a:t>
            </a:r>
            <a:endParaRPr sz="1400">
              <a:latin typeface="Arial"/>
              <a:cs typeface="Arial"/>
            </a:endParaRPr>
          </a:p>
          <a:p>
            <a:pPr>
              <a:lnSpc>
                <a:spcPts val="1200"/>
              </a:lnSpc>
              <a:spcBef>
                <a:spcPts val="40"/>
              </a:spcBef>
            </a:pPr>
            <a:endParaRPr sz="1000">
              <a:latin typeface="Times New Roman"/>
              <a:cs typeface="Times New Roman"/>
            </a:endParaRPr>
          </a:p>
        </p:txBody>
      </p:sp>
      <p:sp>
        <p:nvSpPr>
          <p:cNvPr id="31" name="object 30"/>
          <p:cNvSpPr/>
          <p:nvPr/>
        </p:nvSpPr>
        <p:spPr>
          <a:xfrm>
            <a:off x="5334000" y="5730042"/>
            <a:ext cx="2219325" cy="454659"/>
          </a:xfrm>
          <a:custGeom>
            <a:avLst/>
            <a:gdLst/>
            <a:ahLst/>
            <a:cxnLst/>
            <a:rect l="l" t="t" r="r" b="b"/>
            <a:pathLst>
              <a:path w="2219325" h="454659">
                <a:moveTo>
                  <a:pt x="0" y="0"/>
                </a:moveTo>
                <a:lnTo>
                  <a:pt x="47558" y="21023"/>
                </a:lnTo>
                <a:lnTo>
                  <a:pt x="95173" y="41998"/>
                </a:lnTo>
                <a:lnTo>
                  <a:pt x="142903" y="62877"/>
                </a:lnTo>
                <a:lnTo>
                  <a:pt x="190804" y="83612"/>
                </a:lnTo>
                <a:lnTo>
                  <a:pt x="238934" y="104155"/>
                </a:lnTo>
                <a:lnTo>
                  <a:pt x="287350" y="124458"/>
                </a:lnTo>
                <a:lnTo>
                  <a:pt x="336108" y="144474"/>
                </a:lnTo>
                <a:lnTo>
                  <a:pt x="385267" y="164153"/>
                </a:lnTo>
                <a:lnTo>
                  <a:pt x="434882" y="183448"/>
                </a:lnTo>
                <a:lnTo>
                  <a:pt x="485012" y="202310"/>
                </a:lnTo>
                <a:lnTo>
                  <a:pt x="535714" y="220693"/>
                </a:lnTo>
                <a:lnTo>
                  <a:pt x="587044" y="238548"/>
                </a:lnTo>
                <a:lnTo>
                  <a:pt x="639060" y="255827"/>
                </a:lnTo>
                <a:lnTo>
                  <a:pt x="691819" y="272482"/>
                </a:lnTo>
                <a:lnTo>
                  <a:pt x="745378" y="288464"/>
                </a:lnTo>
                <a:lnTo>
                  <a:pt x="799795" y="303727"/>
                </a:lnTo>
                <a:lnTo>
                  <a:pt x="855125" y="318221"/>
                </a:lnTo>
                <a:lnTo>
                  <a:pt x="911428" y="331899"/>
                </a:lnTo>
                <a:lnTo>
                  <a:pt x="968759" y="344713"/>
                </a:lnTo>
                <a:lnTo>
                  <a:pt x="1027175" y="356615"/>
                </a:lnTo>
                <a:lnTo>
                  <a:pt x="1080683" y="366313"/>
                </a:lnTo>
                <a:lnTo>
                  <a:pt x="1135105" y="375312"/>
                </a:lnTo>
                <a:lnTo>
                  <a:pt x="1190396" y="383643"/>
                </a:lnTo>
                <a:lnTo>
                  <a:pt x="1246510" y="391338"/>
                </a:lnTo>
                <a:lnTo>
                  <a:pt x="1303400" y="398430"/>
                </a:lnTo>
                <a:lnTo>
                  <a:pt x="1361023" y="404951"/>
                </a:lnTo>
                <a:lnTo>
                  <a:pt x="1419331" y="410932"/>
                </a:lnTo>
                <a:lnTo>
                  <a:pt x="1478279" y="416405"/>
                </a:lnTo>
                <a:lnTo>
                  <a:pt x="1537822" y="421403"/>
                </a:lnTo>
                <a:lnTo>
                  <a:pt x="1597913" y="425957"/>
                </a:lnTo>
                <a:lnTo>
                  <a:pt x="1658508" y="430100"/>
                </a:lnTo>
                <a:lnTo>
                  <a:pt x="1719559" y="433864"/>
                </a:lnTo>
                <a:lnTo>
                  <a:pt x="1781022" y="437280"/>
                </a:lnTo>
                <a:lnTo>
                  <a:pt x="1842851" y="440381"/>
                </a:lnTo>
                <a:lnTo>
                  <a:pt x="1904999" y="443198"/>
                </a:lnTo>
                <a:lnTo>
                  <a:pt x="1967422" y="445763"/>
                </a:lnTo>
                <a:lnTo>
                  <a:pt x="2030074" y="448110"/>
                </a:lnTo>
                <a:lnTo>
                  <a:pt x="2092909" y="450268"/>
                </a:lnTo>
                <a:lnTo>
                  <a:pt x="2155880" y="452272"/>
                </a:lnTo>
                <a:lnTo>
                  <a:pt x="2218943" y="454151"/>
                </a:lnTo>
              </a:path>
            </a:pathLst>
          </a:custGeom>
          <a:ln w="24383">
            <a:solidFill>
              <a:srgbClr val="FF0000"/>
            </a:solidFill>
            <a:prstDash val="lgDash"/>
          </a:ln>
        </p:spPr>
        <p:txBody>
          <a:bodyPr wrap="square" lIns="0" tIns="0" rIns="0" bIns="0" rtlCol="0">
            <a:spAutoFit/>
          </a:bodyPr>
          <a:lstStyle/>
          <a:p>
            <a:endParaRPr/>
          </a:p>
        </p:txBody>
      </p:sp>
      <p:sp>
        <p:nvSpPr>
          <p:cNvPr id="32" name="object 31"/>
          <p:cNvSpPr/>
          <p:nvPr/>
        </p:nvSpPr>
        <p:spPr>
          <a:xfrm>
            <a:off x="7557516" y="6118662"/>
            <a:ext cx="143510" cy="137160"/>
          </a:xfrm>
          <a:custGeom>
            <a:avLst/>
            <a:gdLst/>
            <a:ahLst/>
            <a:cxnLst/>
            <a:rect l="l" t="t" r="r" b="b"/>
            <a:pathLst>
              <a:path w="143509" h="137159">
                <a:moveTo>
                  <a:pt x="3048" y="0"/>
                </a:moveTo>
                <a:lnTo>
                  <a:pt x="0" y="137160"/>
                </a:lnTo>
                <a:lnTo>
                  <a:pt x="143255" y="70104"/>
                </a:lnTo>
                <a:lnTo>
                  <a:pt x="3048" y="0"/>
                </a:lnTo>
                <a:close/>
              </a:path>
            </a:pathLst>
          </a:custGeom>
          <a:solidFill>
            <a:srgbClr val="FF0000"/>
          </a:solidFill>
        </p:spPr>
        <p:txBody>
          <a:bodyPr wrap="square" lIns="0" tIns="0" rIns="0" bIns="0" rtlCol="0">
            <a:spAutoFit/>
          </a:bodyPr>
          <a:lstStyle/>
          <a:p>
            <a:endParaRPr/>
          </a:p>
        </p:txBody>
      </p:sp>
      <p:sp>
        <p:nvSpPr>
          <p:cNvPr id="33" name="object 10"/>
          <p:cNvSpPr txBox="1"/>
          <p:nvPr/>
        </p:nvSpPr>
        <p:spPr>
          <a:xfrm>
            <a:off x="457200" y="2835966"/>
            <a:ext cx="1445302" cy="839269"/>
          </a:xfrm>
          <a:prstGeom prst="rect">
            <a:avLst/>
          </a:prstGeom>
        </p:spPr>
        <p:txBody>
          <a:bodyPr vert="horz" wrap="square" lIns="0" tIns="0" rIns="0" bIns="0" rtlCol="0">
            <a:spAutoFit/>
          </a:bodyPr>
          <a:lstStyle/>
          <a:p>
            <a:pPr marL="12700" marR="5080">
              <a:lnSpc>
                <a:spcPct val="101099"/>
              </a:lnSpc>
            </a:pPr>
            <a:r>
              <a:rPr lang="en-GB" sz="1800" b="1" spc="-10">
                <a:solidFill>
                  <a:srgbClr val="008000"/>
                </a:solidFill>
                <a:latin typeface="Arial"/>
                <a:cs typeface="Arial"/>
              </a:rPr>
              <a:t>Attacker không biết gói tin này</a:t>
            </a:r>
            <a:endParaRPr sz="1800">
              <a:solidFill>
                <a:srgbClr val="008000"/>
              </a:solidFill>
              <a:latin typeface="Arial"/>
              <a:cs typeface="Arial"/>
            </a:endParaRPr>
          </a:p>
        </p:txBody>
      </p:sp>
      <p:cxnSp>
        <p:nvCxnSpPr>
          <p:cNvPr id="35" name="Curved Connector 34"/>
          <p:cNvCxnSpPr/>
          <p:nvPr/>
        </p:nvCxnSpPr>
        <p:spPr>
          <a:xfrm>
            <a:off x="1855723" y="3033500"/>
            <a:ext cx="1039877" cy="308440"/>
          </a:xfrm>
          <a:prstGeom prst="curvedConnector3">
            <a:avLst>
              <a:gd name="adj1" fmla="val 50000"/>
            </a:avLst>
          </a:prstGeom>
          <a:ln w="28575">
            <a:solidFill>
              <a:srgbClr val="008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681855" y="3713585"/>
            <a:ext cx="2833370" cy="646331"/>
          </a:xfrm>
          <a:prstGeom prst="rect">
            <a:avLst/>
          </a:prstGeom>
          <a:noFill/>
        </p:spPr>
        <p:txBody>
          <a:bodyPr wrap="square" rtlCol="0">
            <a:spAutoFit/>
          </a:bodyPr>
          <a:lstStyle/>
          <a:p>
            <a:r>
              <a:rPr lang="en-GB" b="1">
                <a:solidFill>
                  <a:srgbClr val="000000"/>
                </a:solidFill>
              </a:rPr>
              <a:t>Điều gì cản trở attacker thực hiện thành công?</a:t>
            </a:r>
          </a:p>
        </p:txBody>
      </p:sp>
    </p:spTree>
    <p:extLst>
      <p:ext uri="{BB962C8B-B14F-4D97-AF65-F5344CB8AC3E}">
        <p14:creationId xmlns:p14="http://schemas.microsoft.com/office/powerpoint/2010/main" val="271168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nodeType="with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fade">
                                      <p:cBhvr>
                                        <p:cTn id="48" dur="5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 calcmode="lin" valueType="num">
                                      <p:cBhvr additive="base">
                                        <p:cTn id="69" dur="500" fill="hold"/>
                                        <p:tgtEl>
                                          <p:spTgt spid="26"/>
                                        </p:tgtEl>
                                        <p:attrNameLst>
                                          <p:attrName>ppt_x</p:attrName>
                                        </p:attrNameLst>
                                      </p:cBhvr>
                                      <p:tavLst>
                                        <p:tav tm="0">
                                          <p:val>
                                            <p:strVal val="#ppt_x"/>
                                          </p:val>
                                        </p:tav>
                                        <p:tav tm="100000">
                                          <p:val>
                                            <p:strVal val="#ppt_x"/>
                                          </p:val>
                                        </p:tav>
                                      </p:tavLst>
                                    </p:anim>
                                    <p:anim calcmode="lin" valueType="num">
                                      <p:cBhvr additive="base">
                                        <p:cTn id="70" dur="500" fill="hold"/>
                                        <p:tgtEl>
                                          <p:spTgt spid="2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ppt_x"/>
                                          </p:val>
                                        </p:tav>
                                        <p:tav tm="100000">
                                          <p:val>
                                            <p:strVal val="#ppt_x"/>
                                          </p:val>
                                        </p:tav>
                                      </p:tavLst>
                                    </p:anim>
                                    <p:anim calcmode="lin" valueType="num">
                                      <p:cBhvr additive="base">
                                        <p:cTn id="74" dur="500" fill="hold"/>
                                        <p:tgtEl>
                                          <p:spTgt spid="2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 calcmode="lin" valueType="num">
                                      <p:cBhvr additive="base">
                                        <p:cTn id="77" dur="500" fill="hold"/>
                                        <p:tgtEl>
                                          <p:spTgt spid="30"/>
                                        </p:tgtEl>
                                        <p:attrNameLst>
                                          <p:attrName>ppt_x</p:attrName>
                                        </p:attrNameLst>
                                      </p:cBhvr>
                                      <p:tavLst>
                                        <p:tav tm="0">
                                          <p:val>
                                            <p:strVal val="#ppt_x"/>
                                          </p:val>
                                        </p:tav>
                                        <p:tav tm="100000">
                                          <p:val>
                                            <p:strVal val="#ppt_x"/>
                                          </p:val>
                                        </p:tav>
                                      </p:tavLst>
                                    </p:anim>
                                    <p:anim calcmode="lin" valueType="num">
                                      <p:cBhvr additive="base">
                                        <p:cTn id="7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 calcmode="lin" valueType="num">
                                      <p:cBhvr additive="base">
                                        <p:cTn id="83" dur="500" fill="hold"/>
                                        <p:tgtEl>
                                          <p:spTgt spid="28"/>
                                        </p:tgtEl>
                                        <p:attrNameLst>
                                          <p:attrName>ppt_x</p:attrName>
                                        </p:attrNameLst>
                                      </p:cBhvr>
                                      <p:tavLst>
                                        <p:tav tm="0">
                                          <p:val>
                                            <p:strVal val="#ppt_x"/>
                                          </p:val>
                                        </p:tav>
                                        <p:tav tm="100000">
                                          <p:val>
                                            <p:strVal val="#ppt_x"/>
                                          </p:val>
                                        </p:tav>
                                      </p:tavLst>
                                    </p:anim>
                                    <p:anim calcmode="lin" valueType="num">
                                      <p:cBhvr additive="base">
                                        <p:cTn id="84" dur="500" fill="hold"/>
                                        <p:tgtEl>
                                          <p:spTgt spid="2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9"/>
                                        </p:tgtEl>
                                        <p:attrNameLst>
                                          <p:attrName>style.visibility</p:attrName>
                                        </p:attrNameLst>
                                      </p:cBhvr>
                                      <p:to>
                                        <p:strVal val="visible"/>
                                      </p:to>
                                    </p:set>
                                    <p:anim calcmode="lin" valueType="num">
                                      <p:cBhvr additive="base">
                                        <p:cTn id="87" dur="500" fill="hold"/>
                                        <p:tgtEl>
                                          <p:spTgt spid="29"/>
                                        </p:tgtEl>
                                        <p:attrNameLst>
                                          <p:attrName>ppt_x</p:attrName>
                                        </p:attrNameLst>
                                      </p:cBhvr>
                                      <p:tavLst>
                                        <p:tav tm="0">
                                          <p:val>
                                            <p:strVal val="#ppt_x"/>
                                          </p:val>
                                        </p:tav>
                                        <p:tav tm="100000">
                                          <p:val>
                                            <p:strVal val="#ppt_x"/>
                                          </p:val>
                                        </p:tav>
                                      </p:tavLst>
                                    </p:anim>
                                    <p:anim calcmode="lin" valueType="num">
                                      <p:cBhvr additive="base">
                                        <p:cTn id="88" dur="500" fill="hold"/>
                                        <p:tgtEl>
                                          <p:spTgt spid="29"/>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 calcmode="lin" valueType="num">
                                      <p:cBhvr additive="base">
                                        <p:cTn id="95" dur="500" fill="hold"/>
                                        <p:tgtEl>
                                          <p:spTgt spid="32"/>
                                        </p:tgtEl>
                                        <p:attrNameLst>
                                          <p:attrName>ppt_x</p:attrName>
                                        </p:attrNameLst>
                                      </p:cBhvr>
                                      <p:tavLst>
                                        <p:tav tm="0">
                                          <p:val>
                                            <p:strVal val="#ppt_x"/>
                                          </p:val>
                                        </p:tav>
                                        <p:tav tm="100000">
                                          <p:val>
                                            <p:strVal val="#ppt_x"/>
                                          </p:val>
                                        </p:tav>
                                      </p:tavLst>
                                    </p:anim>
                                    <p:anim calcmode="lin" valueType="num">
                                      <p:cBhvr additive="base">
                                        <p:cTn id="9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p:bldP spid="15" grpId="0" animBg="1"/>
      <p:bldP spid="16" grpId="0" animBg="1"/>
      <p:bldP spid="17" grpId="0" animBg="1"/>
      <p:bldP spid="18" grpId="0" animBg="1"/>
      <p:bldP spid="19" grpId="0"/>
      <p:bldP spid="20" grpId="0"/>
      <p:bldP spid="21" grpId="0" animBg="1"/>
      <p:bldP spid="23" grpId="0" animBg="1"/>
      <p:bldP spid="24" grpId="0" animBg="1"/>
      <p:bldP spid="25" grpId="0" animBg="1"/>
      <p:bldP spid="26" grpId="0" animBg="1"/>
      <p:bldP spid="27" grpId="0" animBg="1"/>
      <p:bldP spid="28" grpId="0" animBg="1"/>
      <p:bldP spid="29" grpId="0" animBg="1"/>
      <p:bldP spid="30" grpId="0"/>
      <p:bldP spid="31" grpId="0" animBg="1"/>
      <p:bldP spid="32" grpId="0" animBg="1"/>
      <p:bldP spid="33" grpId="0"/>
      <p:bldP spid="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Kịch bản tấn công của Mitnick</a:t>
            </a:r>
          </a:p>
        </p:txBody>
      </p:sp>
      <p:sp>
        <p:nvSpPr>
          <p:cNvPr id="3" name="Content Placeholder 2"/>
          <p:cNvSpPr>
            <a:spLocks noGrp="1"/>
          </p:cNvSpPr>
          <p:nvPr>
            <p:ph idx="1"/>
          </p:nvPr>
        </p:nvSpPr>
        <p:spPr>
          <a:xfrm>
            <a:off x="304800" y="964643"/>
            <a:ext cx="5257800" cy="5512358"/>
          </a:xfrm>
        </p:spPr>
        <p:txBody>
          <a:bodyPr>
            <a:normAutofit fontScale="92500"/>
          </a:bodyPr>
          <a:lstStyle/>
          <a:p>
            <a:r>
              <a:rPr lang="en-US"/>
              <a:t>Kevin Mitnick (1969) thực hiện cuộc tấn công vào hệ thống máy chủ của Tsutomu Shimomura(1964)</a:t>
            </a:r>
          </a:p>
          <a:p>
            <a:r>
              <a:rPr lang="en-US"/>
              <a:t>Phát hiện lỗ hổng trên máy chủ X-terminal không sinh giá trị Seq ngẫu nhiên(= Seq</a:t>
            </a:r>
            <a:r>
              <a:rPr lang="en-US" baseline="-25000"/>
              <a:t>i-1</a:t>
            </a:r>
            <a:r>
              <a:rPr lang="en-US"/>
              <a:t> + 128.000)</a:t>
            </a:r>
          </a:p>
          <a:p>
            <a:r>
              <a:rPr lang="en-US"/>
              <a:t>Tấn công vào website của Shimomura và phát hiện danh sách các nút mạng được phép truy cập từ xa tới máy chủ X-terminal</a:t>
            </a:r>
          </a:p>
          <a:p>
            <a:pPr marL="0" indent="0">
              <a:buNone/>
            </a:pPr>
            <a:r>
              <a:rPr lang="en-US">
                <a:sym typeface="Wingdings" panose="05000000000000000000" pitchFamily="2" charset="2"/>
              </a:rPr>
              <a:t> tấn công giả mạo kết nối TCP(1992)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3074" name="Picture 2" descr="http://wiki.cas.mcmaster.ca/images/thumb/6/6b/Kevin_mitnick_FBI.gif/250px-Kevin_mitnick_FBI.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691" y="1275523"/>
            <a:ext cx="3537857"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7075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Kịch bản tấn công của Mitnick</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Rounded Rectangle 4"/>
          <p:cNvSpPr/>
          <p:nvPr/>
        </p:nvSpPr>
        <p:spPr>
          <a:xfrm>
            <a:off x="457200" y="1295400"/>
            <a:ext cx="1600200" cy="1066800"/>
          </a:xfrm>
          <a:prstGeom prst="roundRect">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X-terminal</a:t>
            </a:r>
          </a:p>
          <a:p>
            <a:pPr algn="ctr"/>
            <a:r>
              <a:rPr lang="en-US" sz="2000"/>
              <a:t>Server</a:t>
            </a:r>
          </a:p>
        </p:txBody>
      </p:sp>
      <p:sp>
        <p:nvSpPr>
          <p:cNvPr id="6" name="Rounded Rectangle 5"/>
          <p:cNvSpPr/>
          <p:nvPr/>
        </p:nvSpPr>
        <p:spPr>
          <a:xfrm>
            <a:off x="5562600" y="1295400"/>
            <a:ext cx="1447800" cy="1066800"/>
          </a:xfrm>
          <a:prstGeom prst="roundRect">
            <a:avLst/>
          </a:prstGeom>
          <a:solidFill>
            <a:srgbClr val="008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Remote</a:t>
            </a:r>
          </a:p>
          <a:p>
            <a:pPr algn="ctr"/>
            <a:r>
              <a:rPr lang="en-US" sz="2000"/>
              <a:t>host</a:t>
            </a:r>
          </a:p>
        </p:txBody>
      </p:sp>
      <p:sp>
        <p:nvSpPr>
          <p:cNvPr id="7" name="Rectangle 6"/>
          <p:cNvSpPr/>
          <p:nvPr/>
        </p:nvSpPr>
        <p:spPr>
          <a:xfrm>
            <a:off x="2971800" y="4038600"/>
            <a:ext cx="1295400" cy="1143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Attacker</a:t>
            </a:r>
          </a:p>
        </p:txBody>
      </p:sp>
      <p:sp>
        <p:nvSpPr>
          <p:cNvPr id="8" name="TextBox 7"/>
          <p:cNvSpPr txBox="1"/>
          <p:nvPr/>
        </p:nvSpPr>
        <p:spPr>
          <a:xfrm>
            <a:off x="5791200" y="2362200"/>
            <a:ext cx="2971800" cy="646331"/>
          </a:xfrm>
          <a:prstGeom prst="rect">
            <a:avLst/>
          </a:prstGeom>
          <a:noFill/>
        </p:spPr>
        <p:txBody>
          <a:bodyPr wrap="square" rtlCol="0">
            <a:spAutoFit/>
          </a:bodyPr>
          <a:lstStyle/>
          <a:p>
            <a:r>
              <a:rPr lang="en-US">
                <a:solidFill>
                  <a:srgbClr val="000000"/>
                </a:solidFill>
              </a:rPr>
              <a:t>Được phép truy cập tới X-terminal Server</a:t>
            </a:r>
          </a:p>
        </p:txBody>
      </p:sp>
      <p:grpSp>
        <p:nvGrpSpPr>
          <p:cNvPr id="29" name="Group 28"/>
          <p:cNvGrpSpPr/>
          <p:nvPr/>
        </p:nvGrpSpPr>
        <p:grpSpPr>
          <a:xfrm>
            <a:off x="4267200" y="1219200"/>
            <a:ext cx="1255931" cy="3962400"/>
            <a:chOff x="4267200" y="1371600"/>
            <a:chExt cx="1255931" cy="3962400"/>
          </a:xfrm>
        </p:grpSpPr>
        <p:grpSp>
          <p:nvGrpSpPr>
            <p:cNvPr id="12" name="Group 11"/>
            <p:cNvGrpSpPr/>
            <p:nvPr/>
          </p:nvGrpSpPr>
          <p:grpSpPr>
            <a:xfrm>
              <a:off x="4267200" y="1371600"/>
              <a:ext cx="1255931" cy="2819400"/>
              <a:chOff x="4267200" y="1371600"/>
              <a:chExt cx="1255931" cy="2819400"/>
            </a:xfrm>
          </p:grpSpPr>
          <p:sp>
            <p:nvSpPr>
              <p:cNvPr id="9" name="Rectangle 8"/>
              <p:cNvSpPr/>
              <p:nvPr/>
            </p:nvSpPr>
            <p:spPr>
              <a:xfrm>
                <a:off x="5334000" y="1371600"/>
                <a:ext cx="189131" cy="1891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a:stCxn id="9" idx="1"/>
              </p:cNvCxnSpPr>
              <p:nvPr/>
            </p:nvCxnSpPr>
            <p:spPr>
              <a:xfrm flipH="1">
                <a:off x="4267200" y="1466166"/>
                <a:ext cx="1066800" cy="2724834"/>
              </a:xfrm>
              <a:prstGeom prst="straightConnector1">
                <a:avLst/>
              </a:prstGeom>
              <a:ln w="15875">
                <a:solidFill>
                  <a:srgbClr val="00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267200" y="1600200"/>
              <a:ext cx="1255931" cy="2819400"/>
              <a:chOff x="4267200" y="1371600"/>
              <a:chExt cx="1255931" cy="2819400"/>
            </a:xfrm>
          </p:grpSpPr>
          <p:sp>
            <p:nvSpPr>
              <p:cNvPr id="14" name="Rectangle 13"/>
              <p:cNvSpPr/>
              <p:nvPr/>
            </p:nvSpPr>
            <p:spPr>
              <a:xfrm>
                <a:off x="5334000" y="1371600"/>
                <a:ext cx="189131" cy="1891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14" idx="1"/>
              </p:cNvCxnSpPr>
              <p:nvPr/>
            </p:nvCxnSpPr>
            <p:spPr>
              <a:xfrm flipH="1">
                <a:off x="4267200" y="1466166"/>
                <a:ext cx="1066800" cy="2724834"/>
              </a:xfrm>
              <a:prstGeom prst="straightConnector1">
                <a:avLst/>
              </a:prstGeom>
              <a:ln w="15875">
                <a:solidFill>
                  <a:srgbClr val="00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4267200" y="1828800"/>
              <a:ext cx="1255931" cy="2819400"/>
              <a:chOff x="4267200" y="1371600"/>
              <a:chExt cx="1255931" cy="2819400"/>
            </a:xfrm>
          </p:grpSpPr>
          <p:sp>
            <p:nvSpPr>
              <p:cNvPr id="17" name="Rectangle 16"/>
              <p:cNvSpPr/>
              <p:nvPr/>
            </p:nvSpPr>
            <p:spPr>
              <a:xfrm>
                <a:off x="5334000" y="1371600"/>
                <a:ext cx="189131" cy="1891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7" idx="1"/>
              </p:cNvCxnSpPr>
              <p:nvPr/>
            </p:nvCxnSpPr>
            <p:spPr>
              <a:xfrm flipH="1">
                <a:off x="4267200" y="1466166"/>
                <a:ext cx="1066800" cy="2724834"/>
              </a:xfrm>
              <a:prstGeom prst="straightConnector1">
                <a:avLst/>
              </a:prstGeom>
              <a:ln w="15875">
                <a:solidFill>
                  <a:srgbClr val="00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67200" y="2057400"/>
              <a:ext cx="1255931" cy="2819400"/>
              <a:chOff x="4267200" y="1371600"/>
              <a:chExt cx="1255931" cy="2819400"/>
            </a:xfrm>
          </p:grpSpPr>
          <p:sp>
            <p:nvSpPr>
              <p:cNvPr id="20" name="Rectangle 19"/>
              <p:cNvSpPr/>
              <p:nvPr/>
            </p:nvSpPr>
            <p:spPr>
              <a:xfrm>
                <a:off x="5334000" y="1371600"/>
                <a:ext cx="189131" cy="1891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a:stCxn id="20" idx="1"/>
              </p:cNvCxnSpPr>
              <p:nvPr/>
            </p:nvCxnSpPr>
            <p:spPr>
              <a:xfrm flipH="1">
                <a:off x="4267200" y="1466166"/>
                <a:ext cx="1066800" cy="2724834"/>
              </a:xfrm>
              <a:prstGeom prst="straightConnector1">
                <a:avLst/>
              </a:prstGeom>
              <a:ln w="15875">
                <a:solidFill>
                  <a:srgbClr val="00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4267200" y="2286000"/>
              <a:ext cx="1255931" cy="2819400"/>
              <a:chOff x="4267200" y="1371600"/>
              <a:chExt cx="1255931" cy="2819400"/>
            </a:xfrm>
          </p:grpSpPr>
          <p:sp>
            <p:nvSpPr>
              <p:cNvPr id="23" name="Rectangle 22"/>
              <p:cNvSpPr/>
              <p:nvPr/>
            </p:nvSpPr>
            <p:spPr>
              <a:xfrm>
                <a:off x="5334000" y="1371600"/>
                <a:ext cx="189131" cy="1891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a:stCxn id="23" idx="1"/>
              </p:cNvCxnSpPr>
              <p:nvPr/>
            </p:nvCxnSpPr>
            <p:spPr>
              <a:xfrm flipH="1">
                <a:off x="4267200" y="1466166"/>
                <a:ext cx="1066800" cy="2724834"/>
              </a:xfrm>
              <a:prstGeom prst="straightConnector1">
                <a:avLst/>
              </a:prstGeom>
              <a:ln w="15875">
                <a:solidFill>
                  <a:srgbClr val="00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4267200" y="2514600"/>
              <a:ext cx="1255931" cy="2819400"/>
              <a:chOff x="4267200" y="1371600"/>
              <a:chExt cx="1255931" cy="2819400"/>
            </a:xfrm>
          </p:grpSpPr>
          <p:sp>
            <p:nvSpPr>
              <p:cNvPr id="26" name="Rectangle 25"/>
              <p:cNvSpPr/>
              <p:nvPr/>
            </p:nvSpPr>
            <p:spPr>
              <a:xfrm>
                <a:off x="5334000" y="1371600"/>
                <a:ext cx="189131" cy="18913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6" idx="1"/>
              </p:cNvCxnSpPr>
              <p:nvPr/>
            </p:nvCxnSpPr>
            <p:spPr>
              <a:xfrm flipH="1">
                <a:off x="4267200" y="1466166"/>
                <a:ext cx="1066800" cy="2724834"/>
              </a:xfrm>
              <a:prstGeom prst="straightConnector1">
                <a:avLst/>
              </a:prstGeom>
              <a:ln w="15875">
                <a:solidFill>
                  <a:srgbClr val="000000"/>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grpSp>
      </p:grpSp>
      <p:sp>
        <p:nvSpPr>
          <p:cNvPr id="28" name="TextBox 27"/>
          <p:cNvSpPr txBox="1"/>
          <p:nvPr/>
        </p:nvSpPr>
        <p:spPr>
          <a:xfrm>
            <a:off x="4953000" y="3072348"/>
            <a:ext cx="3962400" cy="3477875"/>
          </a:xfrm>
          <a:prstGeom prst="rect">
            <a:avLst/>
          </a:prstGeom>
          <a:noFill/>
        </p:spPr>
        <p:txBody>
          <a:bodyPr wrap="square" rtlCol="0">
            <a:spAutoFit/>
          </a:bodyPr>
          <a:lstStyle/>
          <a:p>
            <a:pPr marL="342900" indent="-342900">
              <a:buAutoNum type="arabicPeriod"/>
            </a:pPr>
            <a:r>
              <a:rPr lang="en-US" sz="2000">
                <a:solidFill>
                  <a:srgbClr val="000000"/>
                </a:solidFill>
              </a:rPr>
              <a:t>SYN Flood tới Remote host</a:t>
            </a:r>
          </a:p>
          <a:p>
            <a:pPr marL="342900" indent="-342900">
              <a:buAutoNum type="arabicPeriod"/>
            </a:pPr>
            <a:r>
              <a:rPr lang="en-US" sz="2000">
                <a:solidFill>
                  <a:srgbClr val="000000"/>
                </a:solidFill>
              </a:rPr>
              <a:t>Gửi gói tin SYN tới X-terminal Server</a:t>
            </a:r>
          </a:p>
          <a:p>
            <a:pPr marL="342900" indent="-342900">
              <a:buAutoNum type="arabicPeriod"/>
            </a:pPr>
            <a:r>
              <a:rPr lang="en-US" sz="2000">
                <a:solidFill>
                  <a:srgbClr val="000000"/>
                </a:solidFill>
              </a:rPr>
              <a:t>Remote host không thể gửi gói tin RST</a:t>
            </a:r>
          </a:p>
          <a:p>
            <a:pPr marL="342900" indent="-342900">
              <a:buAutoNum type="arabicPeriod"/>
            </a:pPr>
            <a:r>
              <a:rPr lang="en-US" sz="2000">
                <a:solidFill>
                  <a:srgbClr val="000000"/>
                </a:solidFill>
              </a:rPr>
              <a:t>Attacker đoán nhận </a:t>
            </a:r>
            <a:r>
              <a:rPr lang="en-US" sz="2000" b="1">
                <a:solidFill>
                  <a:srgbClr val="007CA8"/>
                </a:solidFill>
              </a:rPr>
              <a:t>seqno</a:t>
            </a:r>
            <a:r>
              <a:rPr lang="en-US" sz="2000">
                <a:solidFill>
                  <a:srgbClr val="000000"/>
                </a:solidFill>
              </a:rPr>
              <a:t>, gửi gói tin ACK xác nhận thiết lập kết nối</a:t>
            </a:r>
          </a:p>
          <a:p>
            <a:pPr marL="342900" indent="-342900">
              <a:buAutoNum type="arabicPeriod"/>
            </a:pPr>
            <a:r>
              <a:rPr lang="en-US" sz="2000">
                <a:solidFill>
                  <a:srgbClr val="000000"/>
                </a:solidFill>
              </a:rPr>
              <a:t>Giành quyền truy cập vào X-terminal server</a:t>
            </a:r>
          </a:p>
          <a:p>
            <a:pPr marL="342900" indent="-342900">
              <a:buAutoNum type="arabicPeriod"/>
            </a:pPr>
            <a:r>
              <a:rPr lang="en-US" sz="2000">
                <a:solidFill>
                  <a:srgbClr val="000000"/>
                </a:solidFill>
              </a:rPr>
              <a:t>RST Flood tới Remote host</a:t>
            </a:r>
          </a:p>
        </p:txBody>
      </p:sp>
      <p:grpSp>
        <p:nvGrpSpPr>
          <p:cNvPr id="48" name="Group 47"/>
          <p:cNvGrpSpPr/>
          <p:nvPr/>
        </p:nvGrpSpPr>
        <p:grpSpPr>
          <a:xfrm>
            <a:off x="1600200" y="2355074"/>
            <a:ext cx="1371600" cy="1752600"/>
            <a:chOff x="1600200" y="2507474"/>
            <a:chExt cx="1371600" cy="1752600"/>
          </a:xfrm>
        </p:grpSpPr>
        <p:cxnSp>
          <p:nvCxnSpPr>
            <p:cNvPr id="31" name="Straight Arrow Connector 30"/>
            <p:cNvCxnSpPr/>
            <p:nvPr/>
          </p:nvCxnSpPr>
          <p:spPr>
            <a:xfrm flipH="1" flipV="1">
              <a:off x="1600200" y="2514600"/>
              <a:ext cx="1371600" cy="1676400"/>
            </a:xfrm>
            <a:prstGeom prst="straightConnector1">
              <a:avLst/>
            </a:prstGeom>
            <a:ln w="19050">
              <a:solidFill>
                <a:srgbClr val="0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rot="3062728">
              <a:off x="1659005" y="3183719"/>
              <a:ext cx="1752600" cy="400110"/>
            </a:xfrm>
            <a:prstGeom prst="rect">
              <a:avLst/>
            </a:prstGeom>
            <a:noFill/>
          </p:spPr>
          <p:txBody>
            <a:bodyPr wrap="square" rtlCol="0">
              <a:spAutoFit/>
            </a:bodyPr>
            <a:lstStyle/>
            <a:p>
              <a:r>
                <a:rPr lang="en-US" sz="2000">
                  <a:solidFill>
                    <a:srgbClr val="000000"/>
                  </a:solidFill>
                </a:rPr>
                <a:t>SYN, src:</a:t>
              </a:r>
            </a:p>
          </p:txBody>
        </p:sp>
        <p:sp>
          <p:nvSpPr>
            <p:cNvPr id="34" name="Rectangle 33"/>
            <p:cNvSpPr/>
            <p:nvPr/>
          </p:nvSpPr>
          <p:spPr>
            <a:xfrm rot="2943889">
              <a:off x="2705777" y="3633983"/>
              <a:ext cx="228459" cy="214109"/>
            </a:xfrm>
            <a:prstGeom prst="rect">
              <a:avLst/>
            </a:prstGeom>
            <a:solidFill>
              <a:srgbClr val="008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2286000" y="1066800"/>
            <a:ext cx="2667000" cy="707886"/>
            <a:chOff x="2286000" y="1219200"/>
            <a:chExt cx="2667000" cy="707886"/>
          </a:xfrm>
        </p:grpSpPr>
        <p:cxnSp>
          <p:nvCxnSpPr>
            <p:cNvPr id="35" name="Straight Arrow Connector 34"/>
            <p:cNvCxnSpPr/>
            <p:nvPr/>
          </p:nvCxnSpPr>
          <p:spPr>
            <a:xfrm flipV="1">
              <a:off x="2286000" y="1600200"/>
              <a:ext cx="2667000" cy="1"/>
            </a:xfrm>
            <a:prstGeom prst="straightConnector1">
              <a:avLst/>
            </a:prstGeom>
            <a:ln w="19050">
              <a:solidFill>
                <a:srgbClr val="0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895600" y="1219200"/>
              <a:ext cx="1447800" cy="707886"/>
            </a:xfrm>
            <a:prstGeom prst="rect">
              <a:avLst/>
            </a:prstGeom>
            <a:noFill/>
          </p:spPr>
          <p:txBody>
            <a:bodyPr wrap="square" rtlCol="0">
              <a:spAutoFit/>
            </a:bodyPr>
            <a:lstStyle/>
            <a:p>
              <a:pPr algn="ctr"/>
              <a:r>
                <a:rPr lang="en-US" sz="2000">
                  <a:solidFill>
                    <a:srgbClr val="000000"/>
                  </a:solidFill>
                </a:rPr>
                <a:t>SYN/ACK</a:t>
              </a:r>
            </a:p>
            <a:p>
              <a:pPr algn="ctr"/>
              <a:r>
                <a:rPr lang="en-US" sz="2000" b="1">
                  <a:solidFill>
                    <a:srgbClr val="007CA8"/>
                  </a:solidFill>
                </a:rPr>
                <a:t>seqno</a:t>
              </a:r>
            </a:p>
          </p:txBody>
        </p:sp>
      </p:grpSp>
      <p:grpSp>
        <p:nvGrpSpPr>
          <p:cNvPr id="50" name="Group 49"/>
          <p:cNvGrpSpPr/>
          <p:nvPr/>
        </p:nvGrpSpPr>
        <p:grpSpPr>
          <a:xfrm>
            <a:off x="976899" y="2362200"/>
            <a:ext cx="1932709" cy="2362200"/>
            <a:chOff x="976899" y="2514600"/>
            <a:chExt cx="1932709" cy="2362200"/>
          </a:xfrm>
        </p:grpSpPr>
        <p:cxnSp>
          <p:nvCxnSpPr>
            <p:cNvPr id="39" name="Straight Arrow Connector 38"/>
            <p:cNvCxnSpPr/>
            <p:nvPr/>
          </p:nvCxnSpPr>
          <p:spPr>
            <a:xfrm flipH="1" flipV="1">
              <a:off x="976899" y="2514600"/>
              <a:ext cx="1932709" cy="2362200"/>
            </a:xfrm>
            <a:prstGeom prst="straightConnector1">
              <a:avLst/>
            </a:prstGeom>
            <a:ln w="19050">
              <a:solidFill>
                <a:srgbClr val="0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rot="3062728">
              <a:off x="1116925" y="3369433"/>
              <a:ext cx="1752600" cy="707886"/>
            </a:xfrm>
            <a:prstGeom prst="rect">
              <a:avLst/>
            </a:prstGeom>
            <a:noFill/>
          </p:spPr>
          <p:txBody>
            <a:bodyPr wrap="square" rtlCol="0">
              <a:spAutoFit/>
            </a:bodyPr>
            <a:lstStyle/>
            <a:p>
              <a:r>
                <a:rPr lang="en-US" sz="2000">
                  <a:solidFill>
                    <a:srgbClr val="000000"/>
                  </a:solidFill>
                </a:rPr>
                <a:t>ACK, src:</a:t>
              </a:r>
            </a:p>
            <a:p>
              <a:r>
                <a:rPr lang="en-US" sz="2000" b="1">
                  <a:solidFill>
                    <a:srgbClr val="007CA8"/>
                  </a:solidFill>
                </a:rPr>
                <a:t>seqno + 1</a:t>
              </a:r>
            </a:p>
          </p:txBody>
        </p:sp>
        <p:sp>
          <p:nvSpPr>
            <p:cNvPr id="41" name="Rectangle 40"/>
            <p:cNvSpPr/>
            <p:nvPr/>
          </p:nvSpPr>
          <p:spPr>
            <a:xfrm rot="2943889">
              <a:off x="2231217" y="3862583"/>
              <a:ext cx="228459" cy="214109"/>
            </a:xfrm>
            <a:prstGeom prst="rect">
              <a:avLst/>
            </a:prstGeom>
            <a:solidFill>
              <a:srgbClr val="0086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619932" y="2358325"/>
            <a:ext cx="2324746" cy="2712204"/>
          </a:xfrm>
          <a:custGeom>
            <a:avLst/>
            <a:gdLst>
              <a:gd name="connsiteX0" fmla="*/ 2324746 w 2324746"/>
              <a:gd name="connsiteY0" fmla="*/ 2712204 h 2712204"/>
              <a:gd name="connsiteX1" fmla="*/ 573437 w 2324746"/>
              <a:gd name="connsiteY1" fmla="*/ 1983783 h 2712204"/>
              <a:gd name="connsiteX2" fmla="*/ 0 w 2324746"/>
              <a:gd name="connsiteY2" fmla="*/ 0 h 2712204"/>
            </a:gdLst>
            <a:ahLst/>
            <a:cxnLst>
              <a:cxn ang="0">
                <a:pos x="connsiteX0" y="connsiteY0"/>
              </a:cxn>
              <a:cxn ang="0">
                <a:pos x="connsiteX1" y="connsiteY1"/>
              </a:cxn>
              <a:cxn ang="0">
                <a:pos x="connsiteX2" y="connsiteY2"/>
              </a:cxn>
            </a:cxnLst>
            <a:rect l="l" t="t" r="r" b="b"/>
            <a:pathLst>
              <a:path w="2324746" h="2712204">
                <a:moveTo>
                  <a:pt x="2324746" y="2712204"/>
                </a:moveTo>
                <a:cubicBezTo>
                  <a:pt x="1642820" y="2574010"/>
                  <a:pt x="960895" y="2435817"/>
                  <a:pt x="573437" y="1983783"/>
                </a:cubicBezTo>
                <a:cubicBezTo>
                  <a:pt x="185979" y="1531749"/>
                  <a:pt x="98156" y="333213"/>
                  <a:pt x="0" y="0"/>
                </a:cubicBezTo>
              </a:path>
            </a:pathLst>
          </a:custGeom>
          <a:noFill/>
          <a:ln w="19050">
            <a:solidFill>
              <a:srgbClr val="00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304800" y="5029200"/>
            <a:ext cx="2985501" cy="707886"/>
          </a:xfrm>
          <a:prstGeom prst="rect">
            <a:avLst/>
          </a:prstGeom>
          <a:noFill/>
        </p:spPr>
        <p:txBody>
          <a:bodyPr wrap="square" rtlCol="0">
            <a:spAutoFit/>
          </a:bodyPr>
          <a:lstStyle/>
          <a:p>
            <a:r>
              <a:rPr lang="en-US" sz="2000">
                <a:solidFill>
                  <a:srgbClr val="000000"/>
                </a:solidFill>
              </a:rPr>
              <a:t>rsh x-term “echo ++ &gt;&gt;./rhosts”</a:t>
            </a:r>
          </a:p>
        </p:txBody>
      </p:sp>
      <p:grpSp>
        <p:nvGrpSpPr>
          <p:cNvPr id="51" name="Group 50"/>
          <p:cNvGrpSpPr/>
          <p:nvPr/>
        </p:nvGrpSpPr>
        <p:grpSpPr>
          <a:xfrm>
            <a:off x="2286000" y="1752600"/>
            <a:ext cx="2667000" cy="400110"/>
            <a:chOff x="2286000" y="1219200"/>
            <a:chExt cx="2667000" cy="400110"/>
          </a:xfrm>
        </p:grpSpPr>
        <p:cxnSp>
          <p:nvCxnSpPr>
            <p:cNvPr id="52" name="Straight Arrow Connector 51"/>
            <p:cNvCxnSpPr/>
            <p:nvPr/>
          </p:nvCxnSpPr>
          <p:spPr>
            <a:xfrm flipV="1">
              <a:off x="2286000" y="1600200"/>
              <a:ext cx="2667000" cy="1"/>
            </a:xfrm>
            <a:prstGeom prst="straightConnector1">
              <a:avLst/>
            </a:prstGeom>
            <a:ln w="19050">
              <a:solidFill>
                <a:srgbClr val="0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895600" y="1219200"/>
              <a:ext cx="1447800" cy="400110"/>
            </a:xfrm>
            <a:prstGeom prst="rect">
              <a:avLst/>
            </a:prstGeom>
            <a:noFill/>
          </p:spPr>
          <p:txBody>
            <a:bodyPr wrap="square" rtlCol="0">
              <a:spAutoFit/>
            </a:bodyPr>
            <a:lstStyle/>
            <a:p>
              <a:pPr algn="ctr"/>
              <a:r>
                <a:rPr lang="en-US" sz="2000">
                  <a:solidFill>
                    <a:srgbClr val="000000"/>
                  </a:solidFill>
                </a:rPr>
                <a:t>ACK</a:t>
              </a:r>
            </a:p>
          </p:txBody>
        </p:sp>
      </p:grpSp>
    </p:spTree>
    <p:extLst>
      <p:ext uri="{BB962C8B-B14F-4D97-AF65-F5344CB8AC3E}">
        <p14:creationId xmlns:p14="http://schemas.microsoft.com/office/powerpoint/2010/main" val="57728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1" presetClass="entr" presetSubtype="0" fill="hold" nodeType="withEffect">
                                  <p:stCondLst>
                                    <p:cond delay="0"/>
                                  </p:stCondLst>
                                  <p:childTnLst>
                                    <p:set>
                                      <p:cBhvr>
                                        <p:cTn id="9"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wipe(down)">
                                      <p:cBhvr>
                                        <p:cTn id="14" dur="500"/>
                                        <p:tgtEl>
                                          <p:spTgt spid="48"/>
                                        </p:tgtEl>
                                      </p:cBhvr>
                                    </p:animEffect>
                                  </p:childTnLst>
                                </p:cTn>
                              </p:par>
                              <p:par>
                                <p:cTn id="15" presetID="10" presetClass="entr" presetSubtype="0" fill="hold" nodeType="withEffect">
                                  <p:stCondLst>
                                    <p:cond delay="0"/>
                                  </p:stCondLst>
                                  <p:childTnLst>
                                    <p:set>
                                      <p:cBhvr>
                                        <p:cTn id="16" dur="1" fill="hold">
                                          <p:stCondLst>
                                            <p:cond delay="0"/>
                                          </p:stCondLst>
                                        </p:cTn>
                                        <p:tgtEl>
                                          <p:spTgt spid="28">
                                            <p:txEl>
                                              <p:pRg st="1" end="1"/>
                                            </p:txEl>
                                          </p:spTgt>
                                        </p:tgtEl>
                                        <p:attrNameLst>
                                          <p:attrName>style.visibility</p:attrName>
                                        </p:attrNameLst>
                                      </p:cBhvr>
                                      <p:to>
                                        <p:strVal val="visible"/>
                                      </p:to>
                                    </p:set>
                                    <p:animEffect transition="in" filter="fade">
                                      <p:cBhvr>
                                        <p:cTn id="17" dur="500"/>
                                        <p:tgtEl>
                                          <p:spTgt spid="2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wipe(left)">
                                      <p:cBhvr>
                                        <p:cTn id="22" dur="500"/>
                                        <p:tgtEl>
                                          <p:spTgt spid="49"/>
                                        </p:tgtEl>
                                      </p:cBhvr>
                                    </p:animEffect>
                                  </p:childTnLst>
                                </p:cTn>
                              </p:par>
                              <p:par>
                                <p:cTn id="23" presetID="1" presetClass="entr" presetSubtype="0" fill="hold" nodeType="withEffect">
                                  <p:stCondLst>
                                    <p:cond delay="0"/>
                                  </p:stCondLst>
                                  <p:childTnLst>
                                    <p:set>
                                      <p:cBhvr>
                                        <p:cTn id="2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down)">
                                      <p:cBhvr>
                                        <p:cTn id="29" dur="500"/>
                                        <p:tgtEl>
                                          <p:spTgt spid="50"/>
                                        </p:tgtEl>
                                      </p:cBhvr>
                                    </p:animEffect>
                                  </p:childTnLst>
                                </p:cTn>
                              </p:par>
                              <p:par>
                                <p:cTn id="30" presetID="1" presetClass="entr" presetSubtype="0" fill="hold" nodeType="withEffect">
                                  <p:stCondLst>
                                    <p:cond delay="0"/>
                                  </p:stCondLst>
                                  <p:childTnLst>
                                    <p:set>
                                      <p:cBhvr>
                                        <p:cTn id="31"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down)">
                                      <p:cBhvr>
                                        <p:cTn id="36" dur="500"/>
                                        <p:tgtEl>
                                          <p:spTgt spid="46"/>
                                        </p:tgtEl>
                                      </p:cBhvr>
                                    </p:animEffect>
                                  </p:childTnLst>
                                </p:cTn>
                              </p:par>
                              <p:par>
                                <p:cTn id="37" presetID="1" presetClass="entr" presetSubtype="0" fill="hold" nodeType="withEffect">
                                  <p:stCondLst>
                                    <p:cond delay="0"/>
                                  </p:stCondLst>
                                  <p:childTnLst>
                                    <p:set>
                                      <p:cBhvr>
                                        <p:cTn id="38" dur="1" fill="hold">
                                          <p:stCondLst>
                                            <p:cond delay="0"/>
                                          </p:stCondLst>
                                        </p:cTn>
                                        <p:tgtEl>
                                          <p:spTgt spid="28">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wipe(left)">
                                      <p:cBhvr>
                                        <p:cTn id="45" dur="500"/>
                                        <p:tgtEl>
                                          <p:spTgt spid="5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8">
                                            <p:txEl>
                                              <p:pRg st="5" end="5"/>
                                            </p:txEl>
                                          </p:spTgt>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8EE2ECA2-A86F-473F-B2A8-017C9907BFD2}"/>
              </a:ext>
            </a:extLst>
          </p:cNvPr>
          <p:cNvSpPr txBox="1"/>
          <p:nvPr/>
        </p:nvSpPr>
        <p:spPr>
          <a:xfrm>
            <a:off x="3804458" y="4819471"/>
            <a:ext cx="3646433" cy="1200329"/>
          </a:xfrm>
          <a:prstGeom prst="rect">
            <a:avLst/>
          </a:prstGeom>
          <a:solidFill>
            <a:srgbClr val="FFFF00"/>
          </a:solidFill>
          <a:ln>
            <a:solidFill>
              <a:srgbClr val="FF0000"/>
            </a:solidFill>
          </a:ln>
        </p:spPr>
        <p:txBody>
          <a:bodyPr wrap="square" rtlCol="0">
            <a:spAutoFit/>
          </a:bodyPr>
          <a:lstStyle/>
          <a:p>
            <a:r>
              <a:rPr lang="en-US" b="1">
                <a:solidFill>
                  <a:srgbClr val="000000"/>
                </a:solidFill>
              </a:rPr>
              <a:t>Response:</a:t>
            </a:r>
          </a:p>
          <a:p>
            <a:r>
              <a:rPr lang="en-US" b="1">
                <a:solidFill>
                  <a:srgbClr val="FF0000"/>
                </a:solidFill>
              </a:rPr>
              <a:t>ran1.bank.com NS ns.bank.com</a:t>
            </a:r>
          </a:p>
          <a:p>
            <a:r>
              <a:rPr lang="en-US" b="1">
                <a:solidFill>
                  <a:srgbClr val="FF0000"/>
                </a:solidFill>
              </a:rPr>
              <a:t>ns.bank.com A 6.6.6.6</a:t>
            </a:r>
          </a:p>
          <a:p>
            <a:r>
              <a:rPr lang="en-US">
                <a:solidFill>
                  <a:srgbClr val="000000"/>
                </a:solidFill>
              </a:rPr>
              <a:t>QID=y4</a:t>
            </a:r>
            <a:endParaRPr lang="vi-VN">
              <a:solidFill>
                <a:srgbClr val="000000"/>
              </a:solidFill>
            </a:endParaRPr>
          </a:p>
        </p:txBody>
      </p:sp>
      <p:sp>
        <p:nvSpPr>
          <p:cNvPr id="2" name="Title 1">
            <a:extLst>
              <a:ext uri="{FF2B5EF4-FFF2-40B4-BE49-F238E27FC236}">
                <a16:creationId xmlns:a16="http://schemas.microsoft.com/office/drawing/2014/main" id="{298360CB-FEFF-4A37-96D9-55FE1AAC85F0}"/>
              </a:ext>
            </a:extLst>
          </p:cNvPr>
          <p:cNvSpPr>
            <a:spLocks noGrp="1"/>
          </p:cNvSpPr>
          <p:nvPr>
            <p:ph type="title"/>
          </p:nvPr>
        </p:nvSpPr>
        <p:spPr/>
        <p:txBody>
          <a:bodyPr/>
          <a:lstStyle/>
          <a:p>
            <a:r>
              <a:rPr lang="en-US"/>
              <a:t>Tấn công DNS Cache Poisoning</a:t>
            </a:r>
            <a:endParaRPr lang="vi-VN"/>
          </a:p>
        </p:txBody>
      </p:sp>
      <p:sp>
        <p:nvSpPr>
          <p:cNvPr id="4" name="Slide Number Placeholder 3">
            <a:extLst>
              <a:ext uri="{FF2B5EF4-FFF2-40B4-BE49-F238E27FC236}">
                <a16:creationId xmlns:a16="http://schemas.microsoft.com/office/drawing/2014/main" id="{236BFF8B-0A70-44FF-B91A-34BD9CB9A06E}"/>
              </a:ext>
            </a:extLst>
          </p:cNvPr>
          <p:cNvSpPr>
            <a:spLocks noGrp="1"/>
          </p:cNvSpPr>
          <p:nvPr>
            <p:ph type="sldNum" sz="quarter" idx="12"/>
          </p:nvPr>
        </p:nvSpPr>
        <p:spPr/>
        <p:txBody>
          <a:bodyPr/>
          <a:lstStyle/>
          <a:p>
            <a:fld id="{B6F15528-21DE-4FAA-801E-634DDDAF4B2B}" type="slidenum">
              <a:rPr lang="en-US" smtClean="0"/>
              <a:pPr/>
              <a:t>48</a:t>
            </a:fld>
            <a:endParaRPr lang="en-US"/>
          </a:p>
        </p:txBody>
      </p:sp>
      <p:pic>
        <p:nvPicPr>
          <p:cNvPr id="5" name="Picture 4">
            <a:extLst>
              <a:ext uri="{FF2B5EF4-FFF2-40B4-BE49-F238E27FC236}">
                <a16:creationId xmlns:a16="http://schemas.microsoft.com/office/drawing/2014/main" id="{CA849A44-3F07-49D9-A841-FB652EA65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8688" y="1572609"/>
            <a:ext cx="1143000" cy="1313793"/>
          </a:xfrm>
          <a:prstGeom prst="rect">
            <a:avLst/>
          </a:prstGeom>
        </p:spPr>
      </p:pic>
      <p:pic>
        <p:nvPicPr>
          <p:cNvPr id="7" name="Picture 6">
            <a:extLst>
              <a:ext uri="{FF2B5EF4-FFF2-40B4-BE49-F238E27FC236}">
                <a16:creationId xmlns:a16="http://schemas.microsoft.com/office/drawing/2014/main" id="{767DAAF6-7955-4D86-A1D9-0B92F2BC32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1600200"/>
            <a:ext cx="1066800" cy="1066800"/>
          </a:xfrm>
          <a:prstGeom prst="rect">
            <a:avLst/>
          </a:prstGeom>
        </p:spPr>
      </p:pic>
      <p:pic>
        <p:nvPicPr>
          <p:cNvPr id="9" name="Picture 170">
            <a:extLst>
              <a:ext uri="{FF2B5EF4-FFF2-40B4-BE49-F238E27FC236}">
                <a16:creationId xmlns:a16="http://schemas.microsoft.com/office/drawing/2014/main" id="{96BF2C60-BB46-423E-9DEA-E8C745B2D7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74" y="1447800"/>
            <a:ext cx="606052"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F376F72-1EA9-4B7C-872D-E286D10DB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572609"/>
            <a:ext cx="1143000" cy="1313793"/>
          </a:xfrm>
          <a:prstGeom prst="rect">
            <a:avLst/>
          </a:prstGeom>
        </p:spPr>
      </p:pic>
      <p:sp>
        <p:nvSpPr>
          <p:cNvPr id="11" name="TextBox 10">
            <a:extLst>
              <a:ext uri="{FF2B5EF4-FFF2-40B4-BE49-F238E27FC236}">
                <a16:creationId xmlns:a16="http://schemas.microsoft.com/office/drawing/2014/main" id="{D6366229-1A04-4E7B-B288-5BBFB44EE8DA}"/>
              </a:ext>
            </a:extLst>
          </p:cNvPr>
          <p:cNvSpPr txBox="1"/>
          <p:nvPr/>
        </p:nvSpPr>
        <p:spPr>
          <a:xfrm>
            <a:off x="2956644" y="2743200"/>
            <a:ext cx="2087712" cy="646331"/>
          </a:xfrm>
          <a:prstGeom prst="rect">
            <a:avLst/>
          </a:prstGeom>
          <a:noFill/>
        </p:spPr>
        <p:txBody>
          <a:bodyPr wrap="square" rtlCol="0">
            <a:spAutoFit/>
          </a:bodyPr>
          <a:lstStyle/>
          <a:p>
            <a:pPr algn="ctr"/>
            <a:r>
              <a:rPr lang="en-US">
                <a:solidFill>
                  <a:srgbClr val="000000"/>
                </a:solidFill>
              </a:rPr>
              <a:t>Victim DNS Server</a:t>
            </a:r>
          </a:p>
          <a:p>
            <a:pPr algn="ctr"/>
            <a:r>
              <a:rPr lang="en-US">
                <a:solidFill>
                  <a:srgbClr val="000000"/>
                </a:solidFill>
              </a:rPr>
              <a:t>(UDP port: 53)</a:t>
            </a:r>
            <a:endParaRPr lang="vi-VN">
              <a:solidFill>
                <a:srgbClr val="000000"/>
              </a:solidFill>
            </a:endParaRPr>
          </a:p>
        </p:txBody>
      </p:sp>
      <p:sp>
        <p:nvSpPr>
          <p:cNvPr id="12" name="TextBox 11">
            <a:extLst>
              <a:ext uri="{FF2B5EF4-FFF2-40B4-BE49-F238E27FC236}">
                <a16:creationId xmlns:a16="http://schemas.microsoft.com/office/drawing/2014/main" id="{95CF43D1-F66E-4665-A9A5-427A6B7463C9}"/>
              </a:ext>
            </a:extLst>
          </p:cNvPr>
          <p:cNvSpPr txBox="1"/>
          <p:nvPr/>
        </p:nvSpPr>
        <p:spPr>
          <a:xfrm>
            <a:off x="7924800" y="1743670"/>
            <a:ext cx="1196256" cy="923330"/>
          </a:xfrm>
          <a:prstGeom prst="rect">
            <a:avLst/>
          </a:prstGeom>
          <a:noFill/>
        </p:spPr>
        <p:txBody>
          <a:bodyPr wrap="square" rtlCol="0">
            <a:spAutoFit/>
          </a:bodyPr>
          <a:lstStyle/>
          <a:p>
            <a:pPr algn="ctr"/>
            <a:r>
              <a:rPr lang="en-US">
                <a:solidFill>
                  <a:srgbClr val="000000"/>
                </a:solidFill>
              </a:rPr>
              <a:t>Genuine</a:t>
            </a:r>
          </a:p>
          <a:p>
            <a:pPr algn="ctr"/>
            <a:r>
              <a:rPr lang="en-US">
                <a:solidFill>
                  <a:srgbClr val="000000"/>
                </a:solidFill>
              </a:rPr>
              <a:t>DNS</a:t>
            </a:r>
          </a:p>
          <a:p>
            <a:pPr algn="ctr"/>
            <a:r>
              <a:rPr lang="en-US">
                <a:solidFill>
                  <a:srgbClr val="000000"/>
                </a:solidFill>
              </a:rPr>
              <a:t>Server</a:t>
            </a:r>
            <a:endParaRPr lang="vi-VN">
              <a:solidFill>
                <a:srgbClr val="000000"/>
              </a:solidFill>
            </a:endParaRPr>
          </a:p>
        </p:txBody>
      </p:sp>
      <p:cxnSp>
        <p:nvCxnSpPr>
          <p:cNvPr id="13" name="Straight Arrow Connector 12">
            <a:extLst>
              <a:ext uri="{FF2B5EF4-FFF2-40B4-BE49-F238E27FC236}">
                <a16:creationId xmlns:a16="http://schemas.microsoft.com/office/drawing/2014/main" id="{EBCAD727-7C56-47BD-B660-AFBA5E4D3163}"/>
              </a:ext>
            </a:extLst>
          </p:cNvPr>
          <p:cNvCxnSpPr>
            <a:cxnSpLocks/>
          </p:cNvCxnSpPr>
          <p:nvPr/>
        </p:nvCxnSpPr>
        <p:spPr>
          <a:xfrm>
            <a:off x="1371600" y="1889224"/>
            <a:ext cx="2326314" cy="0"/>
          </a:xfrm>
          <a:prstGeom prst="straightConnector1">
            <a:avLst/>
          </a:prstGeom>
          <a:ln>
            <a:solidFill>
              <a:srgbClr val="0066FF"/>
            </a:solidFill>
            <a:tailEnd type="triangle"/>
          </a:ln>
        </p:spPr>
        <p:style>
          <a:lnRef idx="2">
            <a:schemeClr val="accent5"/>
          </a:lnRef>
          <a:fillRef idx="0">
            <a:schemeClr val="accent5"/>
          </a:fillRef>
          <a:effectRef idx="1">
            <a:schemeClr val="accent5"/>
          </a:effectRef>
          <a:fontRef idx="minor">
            <a:schemeClr val="tx1"/>
          </a:fontRef>
        </p:style>
      </p:cxnSp>
      <p:sp>
        <p:nvSpPr>
          <p:cNvPr id="14" name="TextBox 13">
            <a:extLst>
              <a:ext uri="{FF2B5EF4-FFF2-40B4-BE49-F238E27FC236}">
                <a16:creationId xmlns:a16="http://schemas.microsoft.com/office/drawing/2014/main" id="{A4EC66FB-4850-47AF-BCD9-43E730269CFF}"/>
              </a:ext>
            </a:extLst>
          </p:cNvPr>
          <p:cNvSpPr txBox="1"/>
          <p:nvPr/>
        </p:nvSpPr>
        <p:spPr>
          <a:xfrm>
            <a:off x="1314731" y="1501914"/>
            <a:ext cx="1961869" cy="707886"/>
          </a:xfrm>
          <a:prstGeom prst="rect">
            <a:avLst/>
          </a:prstGeom>
          <a:noFill/>
        </p:spPr>
        <p:txBody>
          <a:bodyPr wrap="square" rtlCol="0">
            <a:spAutoFit/>
          </a:bodyPr>
          <a:lstStyle/>
          <a:p>
            <a:r>
              <a:rPr lang="en-US" sz="2000">
                <a:solidFill>
                  <a:srgbClr val="000000"/>
                </a:solidFill>
              </a:rPr>
              <a:t>Query:</a:t>
            </a:r>
          </a:p>
          <a:p>
            <a:r>
              <a:rPr lang="en-US" sz="2000">
                <a:solidFill>
                  <a:srgbClr val="000000"/>
                </a:solidFill>
              </a:rPr>
              <a:t>ran1.bank.com</a:t>
            </a:r>
          </a:p>
        </p:txBody>
      </p:sp>
      <p:cxnSp>
        <p:nvCxnSpPr>
          <p:cNvPr id="16" name="Straight Arrow Connector 15">
            <a:extLst>
              <a:ext uri="{FF2B5EF4-FFF2-40B4-BE49-F238E27FC236}">
                <a16:creationId xmlns:a16="http://schemas.microsoft.com/office/drawing/2014/main" id="{8F59EF22-56FF-4396-AAA8-D64987951017}"/>
              </a:ext>
            </a:extLst>
          </p:cNvPr>
          <p:cNvCxnSpPr>
            <a:cxnSpLocks/>
          </p:cNvCxnSpPr>
          <p:nvPr/>
        </p:nvCxnSpPr>
        <p:spPr>
          <a:xfrm>
            <a:off x="4409934" y="1865874"/>
            <a:ext cx="2905266" cy="0"/>
          </a:xfrm>
          <a:prstGeom prst="straightConnector1">
            <a:avLst/>
          </a:prstGeom>
          <a:ln>
            <a:solidFill>
              <a:srgbClr val="0066FF"/>
            </a:solidFill>
            <a:tailEnd type="triangle"/>
          </a:ln>
        </p:spPr>
        <p:style>
          <a:lnRef idx="2">
            <a:schemeClr val="accent5"/>
          </a:lnRef>
          <a:fillRef idx="0">
            <a:schemeClr val="accent5"/>
          </a:fillRef>
          <a:effectRef idx="1">
            <a:schemeClr val="accent5"/>
          </a:effectRef>
          <a:fontRef idx="minor">
            <a:schemeClr val="tx1"/>
          </a:fontRef>
        </p:style>
      </p:cxnSp>
      <p:sp>
        <p:nvSpPr>
          <p:cNvPr id="17" name="TextBox 16">
            <a:extLst>
              <a:ext uri="{FF2B5EF4-FFF2-40B4-BE49-F238E27FC236}">
                <a16:creationId xmlns:a16="http://schemas.microsoft.com/office/drawing/2014/main" id="{2AC521B0-F1DB-4192-8869-8A93FD9FC810}"/>
              </a:ext>
            </a:extLst>
          </p:cNvPr>
          <p:cNvSpPr txBox="1"/>
          <p:nvPr/>
        </p:nvSpPr>
        <p:spPr>
          <a:xfrm>
            <a:off x="4343401" y="1501914"/>
            <a:ext cx="2732032" cy="707886"/>
          </a:xfrm>
          <a:prstGeom prst="rect">
            <a:avLst/>
          </a:prstGeom>
          <a:noFill/>
        </p:spPr>
        <p:txBody>
          <a:bodyPr wrap="square" rtlCol="0">
            <a:spAutoFit/>
          </a:bodyPr>
          <a:lstStyle/>
          <a:p>
            <a:r>
              <a:rPr lang="en-US" sz="2000">
                <a:solidFill>
                  <a:srgbClr val="000000"/>
                </a:solidFill>
              </a:rPr>
              <a:t>Query: ran1.bank.com</a:t>
            </a:r>
          </a:p>
          <a:p>
            <a:r>
              <a:rPr lang="en-US" sz="2000">
                <a:solidFill>
                  <a:srgbClr val="000000"/>
                </a:solidFill>
              </a:rPr>
              <a:t>QID = x1</a:t>
            </a:r>
          </a:p>
        </p:txBody>
      </p:sp>
      <p:pic>
        <p:nvPicPr>
          <p:cNvPr id="22" name="Picture 21">
            <a:extLst>
              <a:ext uri="{FF2B5EF4-FFF2-40B4-BE49-F238E27FC236}">
                <a16:creationId xmlns:a16="http://schemas.microsoft.com/office/drawing/2014/main" id="{3CA0446D-4854-4F81-B517-2BBBBE137F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1193" y="4801624"/>
            <a:ext cx="1065776" cy="1065776"/>
          </a:xfrm>
          <a:prstGeom prst="rect">
            <a:avLst/>
          </a:prstGeom>
        </p:spPr>
      </p:pic>
      <p:pic>
        <p:nvPicPr>
          <p:cNvPr id="23" name="Picture 170">
            <a:extLst>
              <a:ext uri="{FF2B5EF4-FFF2-40B4-BE49-F238E27FC236}">
                <a16:creationId xmlns:a16="http://schemas.microsoft.com/office/drawing/2014/main" id="{9EEA9321-2430-47CC-9AAF-1C59661AB9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0" y="4648055"/>
            <a:ext cx="545563" cy="68594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836C058-4FDA-4C83-8C73-CD2B5D8EF64C}"/>
              </a:ext>
            </a:extLst>
          </p:cNvPr>
          <p:cNvSpPr txBox="1"/>
          <p:nvPr/>
        </p:nvSpPr>
        <p:spPr>
          <a:xfrm>
            <a:off x="7287704" y="5848290"/>
            <a:ext cx="1322896" cy="400110"/>
          </a:xfrm>
          <a:prstGeom prst="rect">
            <a:avLst/>
          </a:prstGeom>
          <a:noFill/>
        </p:spPr>
        <p:txBody>
          <a:bodyPr wrap="square" rtlCol="0">
            <a:spAutoFit/>
          </a:bodyPr>
          <a:lstStyle/>
          <a:p>
            <a:pPr algn="ctr"/>
            <a:r>
              <a:rPr lang="en-US" sz="2000">
                <a:solidFill>
                  <a:srgbClr val="000000"/>
                </a:solidFill>
              </a:rPr>
              <a:t>Attacker</a:t>
            </a:r>
            <a:endParaRPr lang="vi-VN" sz="2000">
              <a:solidFill>
                <a:srgbClr val="000000"/>
              </a:solidFill>
            </a:endParaRPr>
          </a:p>
        </p:txBody>
      </p:sp>
      <p:cxnSp>
        <p:nvCxnSpPr>
          <p:cNvPr id="25" name="Straight Arrow Connector 24">
            <a:extLst>
              <a:ext uri="{FF2B5EF4-FFF2-40B4-BE49-F238E27FC236}">
                <a16:creationId xmlns:a16="http://schemas.microsoft.com/office/drawing/2014/main" id="{0F4BD9B1-7F76-4048-8C89-E6F84BD0C7BC}"/>
              </a:ext>
            </a:extLst>
          </p:cNvPr>
          <p:cNvCxnSpPr>
            <a:cxnSpLocks/>
          </p:cNvCxnSpPr>
          <p:nvPr/>
        </p:nvCxnSpPr>
        <p:spPr>
          <a:xfrm flipH="1" flipV="1">
            <a:off x="5079278" y="3160460"/>
            <a:ext cx="2549350" cy="144599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F5FA161D-D72A-4EA1-B227-1DF9E1F36EAF}"/>
              </a:ext>
            </a:extLst>
          </p:cNvPr>
          <p:cNvCxnSpPr>
            <a:cxnSpLocks/>
          </p:cNvCxnSpPr>
          <p:nvPr/>
        </p:nvCxnSpPr>
        <p:spPr>
          <a:xfrm flipH="1" flipV="1">
            <a:off x="4972796" y="3312860"/>
            <a:ext cx="2549350" cy="144599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8" name="Straight Arrow Connector 27">
            <a:extLst>
              <a:ext uri="{FF2B5EF4-FFF2-40B4-BE49-F238E27FC236}">
                <a16:creationId xmlns:a16="http://schemas.microsoft.com/office/drawing/2014/main" id="{9AA540DC-3361-4E5F-8769-10AEF57CB8C8}"/>
              </a:ext>
            </a:extLst>
          </p:cNvPr>
          <p:cNvCxnSpPr>
            <a:cxnSpLocks/>
          </p:cNvCxnSpPr>
          <p:nvPr/>
        </p:nvCxnSpPr>
        <p:spPr>
          <a:xfrm flipH="1" flipV="1">
            <a:off x="4839165" y="3445936"/>
            <a:ext cx="2549350" cy="144599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9" name="Straight Arrow Connector 28">
            <a:extLst>
              <a:ext uri="{FF2B5EF4-FFF2-40B4-BE49-F238E27FC236}">
                <a16:creationId xmlns:a16="http://schemas.microsoft.com/office/drawing/2014/main" id="{FE9DA060-2120-4B9D-8CAA-B73376258C93}"/>
              </a:ext>
            </a:extLst>
          </p:cNvPr>
          <p:cNvCxnSpPr>
            <a:cxnSpLocks/>
          </p:cNvCxnSpPr>
          <p:nvPr/>
        </p:nvCxnSpPr>
        <p:spPr>
          <a:xfrm flipH="1" flipV="1">
            <a:off x="4737087" y="3628815"/>
            <a:ext cx="2549350" cy="144599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0" name="Straight Arrow Connector 29">
            <a:extLst>
              <a:ext uri="{FF2B5EF4-FFF2-40B4-BE49-F238E27FC236}">
                <a16:creationId xmlns:a16="http://schemas.microsoft.com/office/drawing/2014/main" id="{0A1C9B9A-5261-445A-97AF-8DDACFF6B9CF}"/>
              </a:ext>
            </a:extLst>
          </p:cNvPr>
          <p:cNvCxnSpPr>
            <a:cxnSpLocks/>
          </p:cNvCxnSpPr>
          <p:nvPr/>
        </p:nvCxnSpPr>
        <p:spPr>
          <a:xfrm flipH="1" flipV="1">
            <a:off x="4648200" y="3811804"/>
            <a:ext cx="2549350" cy="144599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3" name="TextBox 32">
            <a:extLst>
              <a:ext uri="{FF2B5EF4-FFF2-40B4-BE49-F238E27FC236}">
                <a16:creationId xmlns:a16="http://schemas.microsoft.com/office/drawing/2014/main" id="{9A8A02D6-A278-4C89-ADC1-E0586E73A48E}"/>
              </a:ext>
            </a:extLst>
          </p:cNvPr>
          <p:cNvSpPr txBox="1"/>
          <p:nvPr/>
        </p:nvSpPr>
        <p:spPr>
          <a:xfrm>
            <a:off x="3737643" y="4514671"/>
            <a:ext cx="3646433" cy="1200329"/>
          </a:xfrm>
          <a:prstGeom prst="rect">
            <a:avLst/>
          </a:prstGeom>
          <a:solidFill>
            <a:srgbClr val="FFFF00"/>
          </a:solidFill>
          <a:ln>
            <a:solidFill>
              <a:srgbClr val="FF0000"/>
            </a:solidFill>
          </a:ln>
        </p:spPr>
        <p:txBody>
          <a:bodyPr wrap="square" rtlCol="0">
            <a:spAutoFit/>
          </a:bodyPr>
          <a:lstStyle/>
          <a:p>
            <a:r>
              <a:rPr lang="en-US" b="1">
                <a:solidFill>
                  <a:srgbClr val="000000"/>
                </a:solidFill>
              </a:rPr>
              <a:t>Response:</a:t>
            </a:r>
          </a:p>
          <a:p>
            <a:r>
              <a:rPr lang="en-US" b="1">
                <a:solidFill>
                  <a:srgbClr val="FF0000"/>
                </a:solidFill>
              </a:rPr>
              <a:t>ran1.bank.com NS ns.bank.com</a:t>
            </a:r>
          </a:p>
          <a:p>
            <a:r>
              <a:rPr lang="en-US" b="1">
                <a:solidFill>
                  <a:srgbClr val="FF0000"/>
                </a:solidFill>
              </a:rPr>
              <a:t>ns.bank.com A 6.6.6.6</a:t>
            </a:r>
          </a:p>
          <a:p>
            <a:r>
              <a:rPr lang="en-US">
                <a:solidFill>
                  <a:srgbClr val="000000"/>
                </a:solidFill>
              </a:rPr>
              <a:t>QID=y3</a:t>
            </a:r>
            <a:endParaRPr lang="vi-VN">
              <a:solidFill>
                <a:srgbClr val="000000"/>
              </a:solidFill>
            </a:endParaRPr>
          </a:p>
        </p:txBody>
      </p:sp>
      <p:sp>
        <p:nvSpPr>
          <p:cNvPr id="32" name="TextBox 31">
            <a:extLst>
              <a:ext uri="{FF2B5EF4-FFF2-40B4-BE49-F238E27FC236}">
                <a16:creationId xmlns:a16="http://schemas.microsoft.com/office/drawing/2014/main" id="{76F4262A-AEAD-4775-A036-8E0FF2C4848B}"/>
              </a:ext>
            </a:extLst>
          </p:cNvPr>
          <p:cNvSpPr txBox="1"/>
          <p:nvPr/>
        </p:nvSpPr>
        <p:spPr>
          <a:xfrm>
            <a:off x="3631129" y="4191000"/>
            <a:ext cx="3646433" cy="1200329"/>
          </a:xfrm>
          <a:prstGeom prst="rect">
            <a:avLst/>
          </a:prstGeom>
          <a:solidFill>
            <a:srgbClr val="FFFF00"/>
          </a:solidFill>
          <a:ln>
            <a:solidFill>
              <a:srgbClr val="FF0000"/>
            </a:solidFill>
          </a:ln>
        </p:spPr>
        <p:txBody>
          <a:bodyPr wrap="square" rtlCol="0">
            <a:spAutoFit/>
          </a:bodyPr>
          <a:lstStyle/>
          <a:p>
            <a:r>
              <a:rPr lang="en-US" b="1">
                <a:solidFill>
                  <a:srgbClr val="000000"/>
                </a:solidFill>
              </a:rPr>
              <a:t>Response:</a:t>
            </a:r>
          </a:p>
          <a:p>
            <a:r>
              <a:rPr lang="en-US" b="1">
                <a:solidFill>
                  <a:srgbClr val="FF0000"/>
                </a:solidFill>
              </a:rPr>
              <a:t>ran1.bank.com NS ns.bank.com</a:t>
            </a:r>
          </a:p>
          <a:p>
            <a:r>
              <a:rPr lang="en-US" b="1">
                <a:solidFill>
                  <a:srgbClr val="FF0000"/>
                </a:solidFill>
              </a:rPr>
              <a:t>ns.bank.com A 6.6.6.6</a:t>
            </a:r>
          </a:p>
          <a:p>
            <a:r>
              <a:rPr lang="en-US">
                <a:solidFill>
                  <a:srgbClr val="000000"/>
                </a:solidFill>
              </a:rPr>
              <a:t>QID=y2</a:t>
            </a:r>
            <a:endParaRPr lang="vi-VN">
              <a:solidFill>
                <a:srgbClr val="000000"/>
              </a:solidFill>
            </a:endParaRPr>
          </a:p>
        </p:txBody>
      </p:sp>
      <p:sp>
        <p:nvSpPr>
          <p:cNvPr id="31" name="TextBox 30">
            <a:extLst>
              <a:ext uri="{FF2B5EF4-FFF2-40B4-BE49-F238E27FC236}">
                <a16:creationId xmlns:a16="http://schemas.microsoft.com/office/drawing/2014/main" id="{388DB929-7F00-46D4-B02A-4A2150BC678C}"/>
              </a:ext>
            </a:extLst>
          </p:cNvPr>
          <p:cNvSpPr txBox="1"/>
          <p:nvPr/>
        </p:nvSpPr>
        <p:spPr>
          <a:xfrm>
            <a:off x="3551117" y="3922931"/>
            <a:ext cx="3646433" cy="1200329"/>
          </a:xfrm>
          <a:prstGeom prst="rect">
            <a:avLst/>
          </a:prstGeom>
          <a:solidFill>
            <a:srgbClr val="FFFF00"/>
          </a:solidFill>
          <a:ln>
            <a:solidFill>
              <a:srgbClr val="FF0000"/>
            </a:solidFill>
          </a:ln>
        </p:spPr>
        <p:txBody>
          <a:bodyPr wrap="square" rtlCol="0">
            <a:spAutoFit/>
          </a:bodyPr>
          <a:lstStyle/>
          <a:p>
            <a:r>
              <a:rPr lang="en-US">
                <a:solidFill>
                  <a:srgbClr val="000000"/>
                </a:solidFill>
              </a:rPr>
              <a:t>Response:</a:t>
            </a:r>
          </a:p>
          <a:p>
            <a:r>
              <a:rPr lang="en-US" b="1">
                <a:solidFill>
                  <a:srgbClr val="FF0000"/>
                </a:solidFill>
              </a:rPr>
              <a:t>ran1.bank.com NS ns.bank.com</a:t>
            </a:r>
          </a:p>
          <a:p>
            <a:r>
              <a:rPr lang="en-US" b="1">
                <a:solidFill>
                  <a:srgbClr val="FF0000"/>
                </a:solidFill>
              </a:rPr>
              <a:t>ns.bank.com A 6.6.6.6</a:t>
            </a:r>
          </a:p>
          <a:p>
            <a:r>
              <a:rPr lang="en-US">
                <a:solidFill>
                  <a:srgbClr val="000000"/>
                </a:solidFill>
              </a:rPr>
              <a:t>QID=y1</a:t>
            </a:r>
            <a:endParaRPr lang="vi-VN">
              <a:solidFill>
                <a:srgbClr val="000000"/>
              </a:solidFill>
            </a:endParaRPr>
          </a:p>
        </p:txBody>
      </p:sp>
      <p:sp>
        <p:nvSpPr>
          <p:cNvPr id="35" name="TextBox 34">
            <a:extLst>
              <a:ext uri="{FF2B5EF4-FFF2-40B4-BE49-F238E27FC236}">
                <a16:creationId xmlns:a16="http://schemas.microsoft.com/office/drawing/2014/main" id="{A82B7C27-A73D-4A3B-A1DB-B5B2D6D3FFDA}"/>
              </a:ext>
            </a:extLst>
          </p:cNvPr>
          <p:cNvSpPr txBox="1"/>
          <p:nvPr/>
        </p:nvSpPr>
        <p:spPr>
          <a:xfrm>
            <a:off x="4648200" y="6305490"/>
            <a:ext cx="2133600" cy="400110"/>
          </a:xfrm>
          <a:prstGeom prst="rect">
            <a:avLst/>
          </a:prstGeom>
          <a:noFill/>
        </p:spPr>
        <p:txBody>
          <a:bodyPr wrap="square" rtlCol="0">
            <a:spAutoFit/>
          </a:bodyPr>
          <a:lstStyle/>
          <a:p>
            <a:pPr algn="ctr"/>
            <a:r>
              <a:rPr lang="en-US" sz="2000">
                <a:solidFill>
                  <a:srgbClr val="000000"/>
                </a:solidFill>
              </a:rPr>
              <a:t>TTL = 1  year</a:t>
            </a:r>
            <a:endParaRPr lang="vi-VN" sz="2000">
              <a:solidFill>
                <a:srgbClr val="000000"/>
              </a:solidFill>
            </a:endParaRPr>
          </a:p>
        </p:txBody>
      </p:sp>
      <p:sp>
        <p:nvSpPr>
          <p:cNvPr id="36" name="Right Brace 35">
            <a:extLst>
              <a:ext uri="{FF2B5EF4-FFF2-40B4-BE49-F238E27FC236}">
                <a16:creationId xmlns:a16="http://schemas.microsoft.com/office/drawing/2014/main" id="{DBD859EB-3D88-4380-A566-CB53FDE98680}"/>
              </a:ext>
            </a:extLst>
          </p:cNvPr>
          <p:cNvSpPr/>
          <p:nvPr/>
        </p:nvSpPr>
        <p:spPr>
          <a:xfrm rot="5400000">
            <a:off x="5610175" y="5059651"/>
            <a:ext cx="218657" cy="2311241"/>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ln>
                <a:solidFill>
                  <a:sysClr val="windowText" lastClr="000000"/>
                </a:solidFill>
              </a:ln>
            </a:endParaRPr>
          </a:p>
        </p:txBody>
      </p:sp>
      <p:sp>
        <p:nvSpPr>
          <p:cNvPr id="37" name="TextBox 36">
            <a:extLst>
              <a:ext uri="{FF2B5EF4-FFF2-40B4-BE49-F238E27FC236}">
                <a16:creationId xmlns:a16="http://schemas.microsoft.com/office/drawing/2014/main" id="{29C872FA-88EA-4091-9EBF-27FC52EC45BB}"/>
              </a:ext>
            </a:extLst>
          </p:cNvPr>
          <p:cNvSpPr txBox="1"/>
          <p:nvPr/>
        </p:nvSpPr>
        <p:spPr>
          <a:xfrm>
            <a:off x="172899" y="4038600"/>
            <a:ext cx="3027501" cy="1631216"/>
          </a:xfrm>
          <a:prstGeom prst="rect">
            <a:avLst/>
          </a:prstGeom>
          <a:noFill/>
          <a:ln>
            <a:solidFill>
              <a:srgbClr val="C00000"/>
            </a:solidFill>
          </a:ln>
        </p:spPr>
        <p:txBody>
          <a:bodyPr wrap="square" rtlCol="0">
            <a:spAutoFit/>
          </a:bodyPr>
          <a:lstStyle/>
          <a:p>
            <a:r>
              <a:rPr lang="en-US" sz="2000">
                <a:solidFill>
                  <a:srgbClr val="000000"/>
                </a:solidFill>
              </a:rPr>
              <a:t>Tấn công thành công nếu thông điệp DNS Response giả mạo có y</a:t>
            </a:r>
            <a:r>
              <a:rPr lang="en-US" sz="2000" baseline="-25000">
                <a:solidFill>
                  <a:srgbClr val="000000"/>
                </a:solidFill>
              </a:rPr>
              <a:t>k</a:t>
            </a:r>
            <a:r>
              <a:rPr lang="en-US" sz="2000">
                <a:solidFill>
                  <a:srgbClr val="000000"/>
                </a:solidFill>
              </a:rPr>
              <a:t> = x1 tới tr</a:t>
            </a:r>
            <a:r>
              <a:rPr lang="vi-VN" sz="2000">
                <a:solidFill>
                  <a:srgbClr val="000000"/>
                </a:solidFill>
              </a:rPr>
              <a:t>ước thông điệp của TLD Server</a:t>
            </a:r>
          </a:p>
        </p:txBody>
      </p:sp>
      <p:sp>
        <p:nvSpPr>
          <p:cNvPr id="39" name="TextBox 38">
            <a:extLst>
              <a:ext uri="{FF2B5EF4-FFF2-40B4-BE49-F238E27FC236}">
                <a16:creationId xmlns:a16="http://schemas.microsoft.com/office/drawing/2014/main" id="{A5F0D6DF-F999-4AA0-AEB2-C1464EB99577}"/>
              </a:ext>
            </a:extLst>
          </p:cNvPr>
          <p:cNvSpPr txBox="1"/>
          <p:nvPr/>
        </p:nvSpPr>
        <p:spPr>
          <a:xfrm>
            <a:off x="4743731" y="2057400"/>
            <a:ext cx="2647669" cy="923330"/>
          </a:xfrm>
          <a:prstGeom prst="rect">
            <a:avLst/>
          </a:prstGeom>
          <a:noFill/>
        </p:spPr>
        <p:txBody>
          <a:bodyPr wrap="square" rtlCol="0">
            <a:spAutoFit/>
          </a:bodyPr>
          <a:lstStyle/>
          <a:p>
            <a:pPr algn="r"/>
            <a:r>
              <a:rPr lang="en-US">
                <a:solidFill>
                  <a:srgbClr val="000000"/>
                </a:solidFill>
              </a:rPr>
              <a:t>Response:</a:t>
            </a:r>
          </a:p>
          <a:p>
            <a:pPr algn="r"/>
            <a:r>
              <a:rPr lang="en-US">
                <a:solidFill>
                  <a:srgbClr val="000000"/>
                </a:solidFill>
              </a:rPr>
              <a:t>ns.bank.com NS 2.2.2.2</a:t>
            </a:r>
          </a:p>
          <a:p>
            <a:pPr algn="r"/>
            <a:r>
              <a:rPr lang="en-US">
                <a:solidFill>
                  <a:srgbClr val="000000"/>
                </a:solidFill>
              </a:rPr>
              <a:t>(bị từ chối)</a:t>
            </a:r>
            <a:endParaRPr lang="vi-VN">
              <a:solidFill>
                <a:srgbClr val="000000"/>
              </a:solidFill>
            </a:endParaRPr>
          </a:p>
        </p:txBody>
      </p:sp>
      <p:cxnSp>
        <p:nvCxnSpPr>
          <p:cNvPr id="40" name="Straight Arrow Connector 39">
            <a:extLst>
              <a:ext uri="{FF2B5EF4-FFF2-40B4-BE49-F238E27FC236}">
                <a16:creationId xmlns:a16="http://schemas.microsoft.com/office/drawing/2014/main" id="{4E388F61-90A7-4DC3-A231-402351454780}"/>
              </a:ext>
            </a:extLst>
          </p:cNvPr>
          <p:cNvCxnSpPr>
            <a:cxnSpLocks/>
          </p:cNvCxnSpPr>
          <p:nvPr/>
        </p:nvCxnSpPr>
        <p:spPr>
          <a:xfrm flipH="1">
            <a:off x="5181600" y="2362200"/>
            <a:ext cx="2153392" cy="0"/>
          </a:xfrm>
          <a:prstGeom prst="straightConnector1">
            <a:avLst/>
          </a:prstGeom>
          <a:ln>
            <a:solidFill>
              <a:srgbClr val="0066FF"/>
            </a:solidFill>
            <a:tailEnd type="triangle"/>
          </a:ln>
        </p:spPr>
        <p:style>
          <a:lnRef idx="2">
            <a:schemeClr val="accent5"/>
          </a:lnRef>
          <a:fillRef idx="0">
            <a:schemeClr val="accent5"/>
          </a:fillRef>
          <a:effectRef idx="1">
            <a:schemeClr val="accent5"/>
          </a:effectRef>
          <a:fontRef idx="minor">
            <a:schemeClr val="tx1"/>
          </a:fontRef>
        </p:style>
      </p:cxnSp>
      <p:sp>
        <p:nvSpPr>
          <p:cNvPr id="45" name="TextBox 44">
            <a:extLst>
              <a:ext uri="{FF2B5EF4-FFF2-40B4-BE49-F238E27FC236}">
                <a16:creationId xmlns:a16="http://schemas.microsoft.com/office/drawing/2014/main" id="{34DC9054-0CC0-47D2-B466-7FD96C457791}"/>
              </a:ext>
            </a:extLst>
          </p:cNvPr>
          <p:cNvSpPr txBox="1"/>
          <p:nvPr/>
        </p:nvSpPr>
        <p:spPr>
          <a:xfrm>
            <a:off x="210864" y="2575560"/>
            <a:ext cx="1322896" cy="400110"/>
          </a:xfrm>
          <a:prstGeom prst="rect">
            <a:avLst/>
          </a:prstGeom>
          <a:noFill/>
        </p:spPr>
        <p:txBody>
          <a:bodyPr wrap="square" rtlCol="0">
            <a:spAutoFit/>
          </a:bodyPr>
          <a:lstStyle/>
          <a:p>
            <a:pPr algn="ctr"/>
            <a:r>
              <a:rPr lang="en-US" sz="2000">
                <a:solidFill>
                  <a:srgbClr val="000000"/>
                </a:solidFill>
              </a:rPr>
              <a:t>Attacker</a:t>
            </a:r>
            <a:endParaRPr lang="vi-VN" sz="2000">
              <a:solidFill>
                <a:srgbClr val="000000"/>
              </a:solidFill>
            </a:endParaRPr>
          </a:p>
        </p:txBody>
      </p:sp>
      <p:sp>
        <p:nvSpPr>
          <p:cNvPr id="51" name="TextBox 50">
            <a:extLst>
              <a:ext uri="{FF2B5EF4-FFF2-40B4-BE49-F238E27FC236}">
                <a16:creationId xmlns:a16="http://schemas.microsoft.com/office/drawing/2014/main" id="{78714F71-4203-4E5B-A3FC-4C1FA630B60C}"/>
              </a:ext>
            </a:extLst>
          </p:cNvPr>
          <p:cNvSpPr txBox="1"/>
          <p:nvPr/>
        </p:nvSpPr>
        <p:spPr>
          <a:xfrm>
            <a:off x="2286000" y="990600"/>
            <a:ext cx="4427432" cy="646331"/>
          </a:xfrm>
          <a:prstGeom prst="rect">
            <a:avLst/>
          </a:prstGeom>
          <a:noFill/>
          <a:ln>
            <a:solidFill>
              <a:srgbClr val="C00000"/>
            </a:solidFill>
          </a:ln>
        </p:spPr>
        <p:txBody>
          <a:bodyPr wrap="square" rtlCol="0">
            <a:spAutoFit/>
          </a:bodyPr>
          <a:lstStyle/>
          <a:p>
            <a:pPr algn="ctr"/>
            <a:r>
              <a:rPr lang="en-US">
                <a:solidFill>
                  <a:srgbClr val="C00000"/>
                </a:solidFill>
              </a:rPr>
              <a:t>Mọi yêu cầu phân giải tên miền *.bank.com gửi tới máy chủ của Attacker</a:t>
            </a:r>
            <a:endParaRPr lang="vi-VN">
              <a:solidFill>
                <a:srgbClr val="C00000"/>
              </a:solidFill>
            </a:endParaRPr>
          </a:p>
        </p:txBody>
      </p:sp>
    </p:spTree>
    <p:extLst>
      <p:ext uri="{BB962C8B-B14F-4D97-AF65-F5344CB8AC3E}">
        <p14:creationId xmlns:p14="http://schemas.microsoft.com/office/powerpoint/2010/main" val="191899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3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left)">
                                      <p:cBhvr>
                                        <p:cTn id="10" dur="3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300"/>
                                        <p:tgtEl>
                                          <p:spTgt spid="1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3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right)">
                                      <p:cBhvr>
                                        <p:cTn id="23" dur="300"/>
                                        <p:tgtEl>
                                          <p:spTgt spid="25"/>
                                        </p:tgtEl>
                                      </p:cBhvr>
                                    </p:animEffect>
                                  </p:childTnLst>
                                </p:cTn>
                              </p:par>
                              <p:par>
                                <p:cTn id="24" presetID="22" presetClass="entr" presetSubtype="2"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wipe(right)">
                                      <p:cBhvr>
                                        <p:cTn id="26" dur="300"/>
                                        <p:tgtEl>
                                          <p:spTgt spid="27"/>
                                        </p:tgtEl>
                                      </p:cBhvr>
                                    </p:animEffect>
                                  </p:childTnLst>
                                </p:cTn>
                              </p:par>
                              <p:par>
                                <p:cTn id="27" presetID="22" presetClass="entr" presetSubtype="2"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right)">
                                      <p:cBhvr>
                                        <p:cTn id="29" dur="300"/>
                                        <p:tgtEl>
                                          <p:spTgt spid="28"/>
                                        </p:tgtEl>
                                      </p:cBhvr>
                                    </p:animEffect>
                                  </p:childTnLst>
                                </p:cTn>
                              </p:par>
                              <p:par>
                                <p:cTn id="30" presetID="22" presetClass="entr" presetSubtype="2"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right)">
                                      <p:cBhvr>
                                        <p:cTn id="32" dur="300"/>
                                        <p:tgtEl>
                                          <p:spTgt spid="29"/>
                                        </p:tgtEl>
                                      </p:cBhvr>
                                    </p:animEffect>
                                  </p:childTnLst>
                                </p:cTn>
                              </p:par>
                              <p:par>
                                <p:cTn id="33" presetID="22" presetClass="entr" presetSubtype="2"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right)">
                                      <p:cBhvr>
                                        <p:cTn id="35" dur="300"/>
                                        <p:tgtEl>
                                          <p:spTgt spid="30"/>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right)">
                                      <p:cBhvr>
                                        <p:cTn id="38" dur="300"/>
                                        <p:tgtEl>
                                          <p:spTgt spid="31"/>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right)">
                                      <p:cBhvr>
                                        <p:cTn id="41" dur="300"/>
                                        <p:tgtEl>
                                          <p:spTgt spid="32"/>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right)">
                                      <p:cBhvr>
                                        <p:cTn id="44" dur="300"/>
                                        <p:tgtEl>
                                          <p:spTgt spid="33"/>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right)">
                                      <p:cBhvr>
                                        <p:cTn id="47" dur="3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2"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right)">
                                      <p:cBhvr>
                                        <p:cTn id="62" dur="300"/>
                                        <p:tgtEl>
                                          <p:spTgt spid="39"/>
                                        </p:tgtEl>
                                      </p:cBhvr>
                                    </p:animEffect>
                                  </p:childTnLst>
                                </p:cTn>
                              </p:par>
                              <p:par>
                                <p:cTn id="63" presetID="22" presetClass="entr" presetSubtype="2"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right)">
                                      <p:cBhvr>
                                        <p:cTn id="65" dur="300"/>
                                        <p:tgtEl>
                                          <p:spTgt spid="40"/>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14" grpId="0"/>
      <p:bldP spid="17" grpId="0"/>
      <p:bldP spid="33" grpId="0" animBg="1"/>
      <p:bldP spid="32" grpId="0" animBg="1"/>
      <p:bldP spid="31" grpId="0" animBg="1"/>
      <p:bldP spid="35" grpId="0"/>
      <p:bldP spid="36" grpId="0" animBg="1"/>
      <p:bldP spid="37" grpId="0" animBg="1"/>
      <p:bldP spid="39" grpId="0"/>
      <p:bldP spid="5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8DA90-140F-F43A-2244-A07CF4EC97B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A533B-FC19-C59F-63D9-247074BFA411}"/>
              </a:ext>
            </a:extLst>
          </p:cNvPr>
          <p:cNvSpPr>
            <a:spLocks noGrp="1"/>
          </p:cNvSpPr>
          <p:nvPr>
            <p:ph type="ctrTitle"/>
          </p:nvPr>
        </p:nvSpPr>
        <p:spPr>
          <a:xfrm>
            <a:off x="685800" y="2194561"/>
            <a:ext cx="7772400" cy="822960"/>
          </a:xfrm>
        </p:spPr>
        <p:txBody>
          <a:bodyPr>
            <a:normAutofit/>
          </a:bodyPr>
          <a:lstStyle/>
          <a:p>
            <a:pPr algn="l"/>
            <a:r>
              <a:rPr lang="en-GB" sz="3600"/>
              <a:t>Một số giao thức bảo mật</a:t>
            </a:r>
          </a:p>
        </p:txBody>
      </p:sp>
      <p:sp>
        <p:nvSpPr>
          <p:cNvPr id="5" name="Subtitle 4">
            <a:extLst>
              <a:ext uri="{FF2B5EF4-FFF2-40B4-BE49-F238E27FC236}">
                <a16:creationId xmlns:a16="http://schemas.microsoft.com/office/drawing/2014/main" id="{22A7EBA0-8C87-F7C6-334D-51DAECD0B7D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87355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9049-C5E0-4ECB-B102-F686BAB789AC}"/>
              </a:ext>
            </a:extLst>
          </p:cNvPr>
          <p:cNvSpPr>
            <a:spLocks noGrp="1"/>
          </p:cNvSpPr>
          <p:nvPr>
            <p:ph type="title"/>
          </p:nvPr>
        </p:nvSpPr>
        <p:spPr/>
        <p:txBody>
          <a:bodyPr/>
          <a:lstStyle/>
          <a:p>
            <a:pPr>
              <a:defRPr/>
            </a:pPr>
            <a:r>
              <a:rPr lang="en-GB"/>
              <a:t>Mạng máy tính là gì?</a:t>
            </a:r>
          </a:p>
        </p:txBody>
      </p:sp>
      <p:sp>
        <p:nvSpPr>
          <p:cNvPr id="9219" name="Content Placeholder 2">
            <a:extLst>
              <a:ext uri="{FF2B5EF4-FFF2-40B4-BE49-F238E27FC236}">
                <a16:creationId xmlns:a16="http://schemas.microsoft.com/office/drawing/2014/main" id="{2F743AA0-218F-4214-A331-83C9594EC280}"/>
              </a:ext>
            </a:extLst>
          </p:cNvPr>
          <p:cNvSpPr>
            <a:spLocks noGrp="1"/>
          </p:cNvSpPr>
          <p:nvPr>
            <p:ph idx="1"/>
          </p:nvPr>
        </p:nvSpPr>
        <p:spPr>
          <a:xfrm>
            <a:off x="457200" y="997527"/>
            <a:ext cx="8229600" cy="5403273"/>
          </a:xfrm>
        </p:spPr>
        <p:txBody>
          <a:bodyPr>
            <a:normAutofit/>
          </a:bodyPr>
          <a:lstStyle/>
          <a:p>
            <a:r>
              <a:rPr lang="en-GB" altLang="en-US" sz="2400"/>
              <a:t>Phương tiện truyền: đường truyền vật lý:</a:t>
            </a:r>
          </a:p>
          <a:p>
            <a:pPr lvl="1"/>
            <a:r>
              <a:rPr lang="en-GB" altLang="en-US" sz="2000"/>
              <a:t>Hữu tuyến: cáp đồng, cáp quang</a:t>
            </a:r>
          </a:p>
          <a:p>
            <a:pPr lvl="1"/>
            <a:r>
              <a:rPr lang="en-GB" altLang="en-US" sz="2000"/>
              <a:t>Vô tuyến: sóng hồng ngoại, sóng radio</a:t>
            </a:r>
          </a:p>
          <a:p>
            <a:r>
              <a:rPr lang="en-GB" altLang="en-US" sz="2400"/>
              <a:t>Kiến trúc mạng:</a:t>
            </a:r>
          </a:p>
          <a:p>
            <a:pPr lvl="1"/>
            <a:r>
              <a:rPr lang="en-GB" altLang="en-US" sz="2000"/>
              <a:t>Hình trạng mạng: cách thức các máy tính kết nối bằng đường truyền vật lý với nhau</a:t>
            </a:r>
          </a:p>
          <a:p>
            <a:pPr lvl="1"/>
            <a:r>
              <a:rPr lang="en-GB" altLang="en-US" sz="2000"/>
              <a:t>Giao thức mạng: cách thức các máy tính trao đổi dữ liệu với nhau như thế nào?</a:t>
            </a:r>
          </a:p>
          <a:p>
            <a:r>
              <a:rPr lang="en-GB" altLang="en-US" sz="2400"/>
              <a:t>Hoạt động cơ bản trên hệ thống mạng máy tính: truyền thông tin từ máy tính này sang máy tính khác</a:t>
            </a:r>
          </a:p>
          <a:p>
            <a:pPr lvl="1"/>
            <a:r>
              <a:rPr lang="en-GB" altLang="en-US" sz="2000"/>
              <a:t>Tương tự như con người trao đổi thư tín qua hệ thống bưu điện</a:t>
            </a:r>
          </a:p>
          <a:p>
            <a:pPr lvl="1"/>
            <a:r>
              <a:rPr lang="en-GB" altLang="en-US" sz="2000"/>
              <a:t>Máy nguồn: gửi dữ liệu</a:t>
            </a:r>
          </a:p>
          <a:p>
            <a:pPr lvl="1"/>
            <a:r>
              <a:rPr lang="en-GB" altLang="en-US" sz="2000"/>
              <a:t>Máy đích: nhận dữ liệu</a:t>
            </a:r>
          </a:p>
        </p:txBody>
      </p:sp>
      <p:sp>
        <p:nvSpPr>
          <p:cNvPr id="4" name="Slide Number Placeholder 3">
            <a:extLst>
              <a:ext uri="{FF2B5EF4-FFF2-40B4-BE49-F238E27FC236}">
                <a16:creationId xmlns:a16="http://schemas.microsoft.com/office/drawing/2014/main" id="{6957C828-DD8D-409E-9198-F5EEB02E3DB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C92830A-A334-4B37-8FD3-3FAAC919EB84}" type="slidenum">
              <a:rPr lang="en-US" altLang="vi-VN">
                <a:solidFill>
                  <a:srgbClr val="000000"/>
                </a:solidFill>
              </a:rPr>
              <a:pPr eaLnBrk="1" hangingPunct="1"/>
              <a:t>5</a:t>
            </a:fld>
            <a:endParaRPr lang="en-US" altLang="vi-VN">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fontAlgn="auto" hangingPunct="1">
              <a:spcAft>
                <a:spcPts val="0"/>
              </a:spcAft>
              <a:defRPr/>
            </a:pPr>
            <a:r>
              <a:rPr lang="en-US" altLang="en-US">
                <a:cs typeface="Arial" charset="0"/>
              </a:rPr>
              <a:t>Giao thức IPSec</a:t>
            </a:r>
          </a:p>
        </p:txBody>
      </p:sp>
      <p:sp>
        <p:nvSpPr>
          <p:cNvPr id="31747" name="Content Placeholder 2"/>
          <p:cNvSpPr>
            <a:spLocks noGrp="1"/>
          </p:cNvSpPr>
          <p:nvPr>
            <p:ph idx="1"/>
          </p:nvPr>
        </p:nvSpPr>
        <p:spPr>
          <a:xfrm>
            <a:off x="457200" y="994787"/>
            <a:ext cx="8229600" cy="5253613"/>
          </a:xfrm>
        </p:spPr>
        <p:txBody>
          <a:bodyPr>
            <a:normAutofit/>
          </a:bodyPr>
          <a:lstStyle/>
          <a:p>
            <a:pPr eaLnBrk="1" hangingPunct="1"/>
            <a:r>
              <a:rPr lang="en-US" altLang="en-US">
                <a:cs typeface="Arial" pitchFamily="34" charset="0"/>
              </a:rPr>
              <a:t>Bộ giao thức bảo mật mở rộng cho IPv4 và IPv6 (mô tả chi tiết trong RFC 4301 và &gt;30 RFC khác </a:t>
            </a:r>
            <a:r>
              <a:rPr lang="en-US" altLang="en-US">
                <a:cs typeface="Arial" pitchFamily="34" charset="0"/>
                <a:sym typeface="Wingdings" panose="05000000000000000000" pitchFamily="2" charset="2"/>
              </a:rPr>
              <a:t></a:t>
            </a:r>
            <a:r>
              <a:rPr lang="en-US" altLang="en-US">
                <a:cs typeface="Arial" pitchFamily="34" charset="0"/>
              </a:rPr>
              <a:t>)</a:t>
            </a:r>
          </a:p>
          <a:p>
            <a:pPr eaLnBrk="1" hangingPunct="1"/>
            <a:r>
              <a:rPr lang="en-US" altLang="en-US">
                <a:cs typeface="Arial" pitchFamily="34" charset="0"/>
              </a:rPr>
              <a:t>Các dịch vụ:</a:t>
            </a:r>
          </a:p>
          <a:p>
            <a:pPr marL="731838" lvl="1" indent="-457200" eaLnBrk="1" hangingPunct="1">
              <a:spcBef>
                <a:spcPts val="575"/>
              </a:spcBef>
            </a:pPr>
            <a:r>
              <a:rPr lang="en-US" altLang="en-US">
                <a:cs typeface="Arial" pitchFamily="34" charset="0"/>
              </a:rPr>
              <a:t>Bảo mật: DES, 3DES, AES</a:t>
            </a:r>
          </a:p>
          <a:p>
            <a:pPr marL="731838" lvl="1" indent="-457200" eaLnBrk="1" hangingPunct="1">
              <a:spcBef>
                <a:spcPts val="575"/>
              </a:spcBef>
            </a:pPr>
            <a:r>
              <a:rPr lang="en-US" altLang="en-US">
                <a:cs typeface="Arial" pitchFamily="34" charset="0"/>
              </a:rPr>
              <a:t>Xác thực: HMAC MD-5, HMAC SHA-1</a:t>
            </a:r>
          </a:p>
          <a:p>
            <a:pPr marL="731838" lvl="1" indent="-457200" eaLnBrk="1" hangingPunct="1">
              <a:spcBef>
                <a:spcPts val="575"/>
              </a:spcBef>
            </a:pPr>
            <a:r>
              <a:rPr lang="en-US" altLang="en-US">
                <a:cs typeface="Arial" pitchFamily="34" charset="0"/>
              </a:rPr>
              <a:t>Chống tấn công phát lại</a:t>
            </a:r>
          </a:p>
          <a:p>
            <a:pPr marL="731838" lvl="1" indent="-457200" eaLnBrk="1" hangingPunct="1">
              <a:spcBef>
                <a:spcPts val="575"/>
              </a:spcBef>
            </a:pPr>
            <a:r>
              <a:rPr lang="en-US" altLang="en-US">
                <a:cs typeface="Arial" pitchFamily="34" charset="0"/>
              </a:rPr>
              <a:t>Xác thực các bên</a:t>
            </a:r>
          </a:p>
          <a:p>
            <a:pPr marL="731838" lvl="1" indent="-457200" eaLnBrk="1" hangingPunct="1">
              <a:spcBef>
                <a:spcPts val="575"/>
              </a:spcBef>
            </a:pPr>
            <a:r>
              <a:rPr lang="en-US" altLang="en-US">
                <a:cs typeface="Arial" pitchFamily="34" charset="0"/>
              </a:rPr>
              <a:t>Kiểm soát truy cập</a:t>
            </a:r>
          </a:p>
          <a:p>
            <a:pPr eaLnBrk="1" hangingPunct="1"/>
            <a:r>
              <a:rPr lang="en-US" altLang="en-US">
                <a:cs typeface="Arial" pitchFamily="34" charset="0"/>
              </a:rPr>
              <a:t>Giao thức đóng gói dữ liệu :</a:t>
            </a:r>
          </a:p>
          <a:p>
            <a:pPr marL="731838" lvl="1" indent="-457200" eaLnBrk="1" hangingPunct="1">
              <a:spcBef>
                <a:spcPts val="575"/>
              </a:spcBef>
            </a:pPr>
            <a:r>
              <a:rPr lang="en-US" altLang="en-US">
                <a:cs typeface="Arial" pitchFamily="34" charset="0"/>
              </a:rPr>
              <a:t>AH : Xác thực thông điệp</a:t>
            </a:r>
          </a:p>
          <a:p>
            <a:pPr marL="731838" lvl="1" indent="-457200" eaLnBrk="1" hangingPunct="1">
              <a:spcBef>
                <a:spcPts val="575"/>
              </a:spcBef>
            </a:pPr>
            <a:r>
              <a:rPr lang="en-US" altLang="en-US">
                <a:cs typeface="Arial" pitchFamily="34" charset="0"/>
              </a:rPr>
              <a:t>ESP : Bảo mật thông điệp</a:t>
            </a:r>
          </a:p>
          <a:p>
            <a:pPr marL="731838" lvl="1" indent="-457200">
              <a:spcBef>
                <a:spcPts val="575"/>
              </a:spcBef>
            </a:pPr>
            <a:r>
              <a:rPr lang="en-US" altLang="en-US">
                <a:cs typeface="Arial" pitchFamily="34" charset="0"/>
              </a:rPr>
              <a:t>ESP-ICV: Bảo mật và xác thực thông điệp </a:t>
            </a:r>
          </a:p>
        </p:txBody>
      </p:sp>
    </p:spTree>
    <p:extLst>
      <p:ext uri="{BB962C8B-B14F-4D97-AF65-F5344CB8AC3E}">
        <p14:creationId xmlns:p14="http://schemas.microsoft.com/office/powerpoint/2010/main" val="2164739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SSL/TLS</a:t>
            </a:r>
          </a:p>
        </p:txBody>
      </p:sp>
      <p:sp>
        <p:nvSpPr>
          <p:cNvPr id="3" name="Content Placeholder 2"/>
          <p:cNvSpPr>
            <a:spLocks noGrp="1"/>
          </p:cNvSpPr>
          <p:nvPr>
            <p:ph idx="1"/>
          </p:nvPr>
        </p:nvSpPr>
        <p:spPr>
          <a:xfrm>
            <a:off x="304800" y="994787"/>
            <a:ext cx="5082078" cy="5253613"/>
          </a:xfrm>
        </p:spPr>
        <p:txBody>
          <a:bodyPr>
            <a:normAutofit lnSpcReduction="10000"/>
          </a:bodyPr>
          <a:lstStyle/>
          <a:p>
            <a:pPr marL="0" indent="0">
              <a:buNone/>
            </a:pPr>
            <a:r>
              <a:rPr lang="en-US" sz="2400" b="0"/>
              <a:t>Sercure Socket Layer/Transport Layer Security</a:t>
            </a:r>
          </a:p>
          <a:p>
            <a:pPr marL="457200" indent="-457200"/>
            <a:r>
              <a:rPr lang="en-US" sz="2400"/>
              <a:t>Nằm giữa các giao thức tầng giao vận và tầng ứng dụng</a:t>
            </a:r>
          </a:p>
          <a:p>
            <a:pPr marL="457200" indent="-457200"/>
            <a:r>
              <a:rPr lang="en-US" sz="2400"/>
              <a:t>Cung cấp các cơ chế mã mật và xác thực cho dữ liệu trao đổi giữa các ứng dụng</a:t>
            </a:r>
          </a:p>
          <a:p>
            <a:pPr marL="457200" indent="-457200"/>
            <a:r>
              <a:rPr lang="en-US" sz="2400"/>
              <a:t>Các phiên bản: SSL 1.0, SSL 2.0, SSL 3.0, TLS 1.0 (phát triển từ SSL 3.0)</a:t>
            </a:r>
          </a:p>
          <a:p>
            <a:pPr marL="457200" indent="-457200"/>
            <a:r>
              <a:rPr lang="en-US" sz="2400"/>
              <a:t>Sử dụng giao thức tầng giao vận TCP</a:t>
            </a:r>
          </a:p>
          <a:p>
            <a:r>
              <a:rPr lang="en-US" sz="2400" b="0"/>
              <a:t>DTLS: Phiên bản tương tự trên nền giao thức UDP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6878" y="1981201"/>
            <a:ext cx="341898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3708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Giao thức SSL/TLS</a:t>
            </a:r>
          </a:p>
        </p:txBody>
      </p:sp>
      <p:sp>
        <p:nvSpPr>
          <p:cNvPr id="3" name="Content Placeholder 2"/>
          <p:cNvSpPr>
            <a:spLocks noGrp="1"/>
          </p:cNvSpPr>
          <p:nvPr>
            <p:ph idx="1"/>
          </p:nvPr>
        </p:nvSpPr>
        <p:spPr>
          <a:xfrm>
            <a:off x="494270" y="994787"/>
            <a:ext cx="8021080" cy="5182176"/>
          </a:xfrm>
        </p:spPr>
        <p:txBody>
          <a:bodyPr>
            <a:normAutofit/>
          </a:bodyPr>
          <a:lstStyle/>
          <a:p>
            <a:r>
              <a:rPr lang="en-US" sz="2400" b="0"/>
              <a:t>Gồm 2 giao thức con</a:t>
            </a:r>
          </a:p>
          <a:p>
            <a:r>
              <a:rPr lang="en-US" sz="2400" b="0"/>
              <a:t>Giao thức bắt tay(handshake protocol): thiết lập kết nối SSL/TLS</a:t>
            </a:r>
          </a:p>
          <a:p>
            <a:pPr lvl="1">
              <a:buFont typeface="Wingdings" panose="05000000000000000000" pitchFamily="2" charset="2"/>
              <a:buChar char="Ø"/>
            </a:pPr>
            <a:r>
              <a:rPr lang="en-US" sz="2000" b="0"/>
              <a:t>Sử dụng các phương pháp mật  mã khóa công khai để các bên trao đổi khóa bí mật</a:t>
            </a:r>
          </a:p>
          <a:p>
            <a:pPr>
              <a:buFont typeface="Arial" panose="020B0604020202020204" pitchFamily="34" charset="0"/>
              <a:buChar char="•"/>
            </a:pPr>
            <a:r>
              <a:rPr lang="en-US" sz="2400" b="0"/>
              <a:t>Giao thức bảo vệ dữ liệu(record protocol)</a:t>
            </a:r>
          </a:p>
          <a:p>
            <a:pPr lvl="1">
              <a:buFont typeface="Wingdings" panose="05000000000000000000" pitchFamily="2" charset="2"/>
              <a:buChar char="Ø"/>
            </a:pPr>
            <a:r>
              <a:rPr lang="en-US" sz="2000" b="0"/>
              <a:t>Sử dụng khóa bí mật đã trao đổi ở giao thức bắt tay để bảo vệ dữ liệu truyền giữa các bên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818044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SSL và các giao thức tầng ứng dụng</a:t>
            </a:r>
          </a:p>
        </p:txBody>
      </p:sp>
      <p:sp>
        <p:nvSpPr>
          <p:cNvPr id="3" name="Content Placeholder 2"/>
          <p:cNvSpPr>
            <a:spLocks noGrp="1"/>
          </p:cNvSpPr>
          <p:nvPr>
            <p:ph idx="1"/>
          </p:nvPr>
        </p:nvSpPr>
        <p:spPr/>
        <p:txBody>
          <a:bodyPr/>
          <a:lstStyle/>
          <a:p>
            <a:r>
              <a:rPr lang="en-US"/>
              <a:t>HTTPS = HTTP + SSL/TLS: cổng 443</a:t>
            </a:r>
          </a:p>
          <a:p>
            <a:r>
              <a:rPr lang="en-US"/>
              <a:t>IMAP4 + SSL/TLS: Cổng 993</a:t>
            </a:r>
          </a:p>
          <a:p>
            <a:r>
              <a:rPr lang="en-US"/>
              <a:t>POP3 + SSL/TLS: Cổng 995</a:t>
            </a:r>
          </a:p>
          <a:p>
            <a:r>
              <a:rPr lang="en-US"/>
              <a:t>SMTP + SSLT/TLS: Cổng 465</a:t>
            </a:r>
          </a:p>
          <a:p>
            <a:r>
              <a:rPr lang="en-US"/>
              <a:t>FTPS = FTP + SSL/TLS: Cổng 990 và 989</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914147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5E06-8F60-40C6-A670-80AF1323E92C}"/>
              </a:ext>
            </a:extLst>
          </p:cNvPr>
          <p:cNvSpPr>
            <a:spLocks noGrp="1"/>
          </p:cNvSpPr>
          <p:nvPr>
            <p:ph type="title"/>
          </p:nvPr>
        </p:nvSpPr>
        <p:spPr/>
        <p:txBody>
          <a:bodyPr/>
          <a:lstStyle/>
          <a:p>
            <a:r>
              <a:rPr lang="en-US"/>
              <a:t>Giao thức HTTPS</a:t>
            </a:r>
            <a:endParaRPr lang="vi-VN"/>
          </a:p>
        </p:txBody>
      </p:sp>
      <p:sp>
        <p:nvSpPr>
          <p:cNvPr id="3" name="Content Placeholder 2">
            <a:extLst>
              <a:ext uri="{FF2B5EF4-FFF2-40B4-BE49-F238E27FC236}">
                <a16:creationId xmlns:a16="http://schemas.microsoft.com/office/drawing/2014/main" id="{AB130771-EC14-45EE-B87F-FA2E0F8A7162}"/>
              </a:ext>
            </a:extLst>
          </p:cNvPr>
          <p:cNvSpPr>
            <a:spLocks noGrp="1"/>
          </p:cNvSpPr>
          <p:nvPr>
            <p:ph idx="1"/>
          </p:nvPr>
        </p:nvSpPr>
        <p:spPr>
          <a:xfrm>
            <a:off x="628650" y="894303"/>
            <a:ext cx="7886700" cy="5254706"/>
          </a:xfrm>
        </p:spPr>
        <p:txBody>
          <a:bodyPr/>
          <a:lstStyle/>
          <a:p>
            <a:r>
              <a:rPr lang="en-US"/>
              <a:t>HTTPS = HTTP + SSL/TLS</a:t>
            </a:r>
          </a:p>
          <a:p>
            <a:endParaRPr lang="en-US"/>
          </a:p>
          <a:p>
            <a:endParaRPr lang="en-US"/>
          </a:p>
          <a:p>
            <a:endParaRPr lang="en-US"/>
          </a:p>
          <a:p>
            <a:endParaRPr lang="en-US"/>
          </a:p>
          <a:p>
            <a:endParaRPr lang="en-US"/>
          </a:p>
          <a:p>
            <a:endParaRPr lang="en-US"/>
          </a:p>
          <a:p>
            <a:r>
              <a:rPr lang="en-US"/>
              <a:t>Trình duyệt kiểm tra “danh tính” thực sự của Website thông qua chứng chỉ số mà website đó sử dụng</a:t>
            </a:r>
            <a:endParaRPr lang="vi-VN"/>
          </a:p>
        </p:txBody>
      </p:sp>
      <p:pic>
        <p:nvPicPr>
          <p:cNvPr id="4" name="Graphic 3">
            <a:extLst>
              <a:ext uri="{FF2B5EF4-FFF2-40B4-BE49-F238E27FC236}">
                <a16:creationId xmlns:a16="http://schemas.microsoft.com/office/drawing/2014/main" id="{DB29AABD-9904-498C-8AD2-38FE5E822B40}"/>
              </a:ext>
            </a:extLst>
          </p:cNvPr>
          <p:cNvPicPr>
            <a:picLocks noChangeAspect="1"/>
          </p:cNvPicPr>
          <p:nvPr/>
        </p:nvPicPr>
        <p:blipFill>
          <a:blip r:embed="rId2">
            <a:alphaModFix/>
            <a:lum bright="-40000" contrast="4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1048" y="1760163"/>
            <a:ext cx="4781550" cy="2584620"/>
          </a:xfrm>
          <a:prstGeom prst="rect">
            <a:avLst/>
          </a:prstGeom>
        </p:spPr>
      </p:pic>
      <p:pic>
        <p:nvPicPr>
          <p:cNvPr id="5" name="Picture 4">
            <a:extLst>
              <a:ext uri="{FF2B5EF4-FFF2-40B4-BE49-F238E27FC236}">
                <a16:creationId xmlns:a16="http://schemas.microsoft.com/office/drawing/2014/main" id="{F53F6C36-7502-41D5-9027-460EA94D0A13}"/>
              </a:ext>
            </a:extLst>
          </p:cNvPr>
          <p:cNvPicPr>
            <a:picLocks noChangeAspect="1"/>
          </p:cNvPicPr>
          <p:nvPr/>
        </p:nvPicPr>
        <p:blipFill>
          <a:blip r:embed="rId4"/>
          <a:stretch>
            <a:fillRect/>
          </a:stretch>
        </p:blipFill>
        <p:spPr>
          <a:xfrm>
            <a:off x="5926378" y="2116915"/>
            <a:ext cx="2074622" cy="481314"/>
          </a:xfrm>
          <a:prstGeom prst="rect">
            <a:avLst/>
          </a:prstGeom>
        </p:spPr>
      </p:pic>
      <p:pic>
        <p:nvPicPr>
          <p:cNvPr id="6" name="Picture 5">
            <a:extLst>
              <a:ext uri="{FF2B5EF4-FFF2-40B4-BE49-F238E27FC236}">
                <a16:creationId xmlns:a16="http://schemas.microsoft.com/office/drawing/2014/main" id="{B822A6C8-44F1-4780-8AA5-E4A84AB7977D}"/>
              </a:ext>
            </a:extLst>
          </p:cNvPr>
          <p:cNvPicPr>
            <a:picLocks noChangeAspect="1"/>
          </p:cNvPicPr>
          <p:nvPr/>
        </p:nvPicPr>
        <p:blipFill>
          <a:blip r:embed="rId5"/>
          <a:stretch>
            <a:fillRect/>
          </a:stretch>
        </p:blipFill>
        <p:spPr>
          <a:xfrm>
            <a:off x="5825592" y="2608797"/>
            <a:ext cx="3166008" cy="535788"/>
          </a:xfrm>
          <a:prstGeom prst="rect">
            <a:avLst/>
          </a:prstGeom>
        </p:spPr>
      </p:pic>
      <p:pic>
        <p:nvPicPr>
          <p:cNvPr id="7" name="Picture 6">
            <a:extLst>
              <a:ext uri="{FF2B5EF4-FFF2-40B4-BE49-F238E27FC236}">
                <a16:creationId xmlns:a16="http://schemas.microsoft.com/office/drawing/2014/main" id="{1FD84993-9FD5-40D3-8EBD-48A9376BD7B3}"/>
              </a:ext>
            </a:extLst>
          </p:cNvPr>
          <p:cNvPicPr>
            <a:picLocks noChangeAspect="1"/>
          </p:cNvPicPr>
          <p:nvPr/>
        </p:nvPicPr>
        <p:blipFill>
          <a:blip r:embed="rId6"/>
          <a:stretch>
            <a:fillRect/>
          </a:stretch>
        </p:blipFill>
        <p:spPr>
          <a:xfrm>
            <a:off x="5759595" y="3809510"/>
            <a:ext cx="2057400" cy="592530"/>
          </a:xfrm>
          <a:prstGeom prst="rect">
            <a:avLst/>
          </a:prstGeom>
        </p:spPr>
      </p:pic>
      <p:pic>
        <p:nvPicPr>
          <p:cNvPr id="8" name="Picture 7">
            <a:extLst>
              <a:ext uri="{FF2B5EF4-FFF2-40B4-BE49-F238E27FC236}">
                <a16:creationId xmlns:a16="http://schemas.microsoft.com/office/drawing/2014/main" id="{000A8E9E-3AF2-487D-B321-18CB90B405DF}"/>
              </a:ext>
            </a:extLst>
          </p:cNvPr>
          <p:cNvPicPr>
            <a:picLocks noChangeAspect="1"/>
          </p:cNvPicPr>
          <p:nvPr/>
        </p:nvPicPr>
        <p:blipFill>
          <a:blip r:embed="rId7"/>
          <a:stretch>
            <a:fillRect/>
          </a:stretch>
        </p:blipFill>
        <p:spPr>
          <a:xfrm>
            <a:off x="5882178" y="3328191"/>
            <a:ext cx="2390774" cy="547285"/>
          </a:xfrm>
          <a:prstGeom prst="rect">
            <a:avLst/>
          </a:prstGeom>
        </p:spPr>
      </p:pic>
    </p:spTree>
    <p:extLst>
      <p:ext uri="{BB962C8B-B14F-4D97-AF65-F5344CB8AC3E}">
        <p14:creationId xmlns:p14="http://schemas.microsoft.com/office/powerpoint/2010/main" val="1388154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5685-3B3D-79C7-0C97-DDA8C11996B1}"/>
              </a:ext>
            </a:extLst>
          </p:cNvPr>
          <p:cNvSpPr>
            <a:spLocks noGrp="1"/>
          </p:cNvSpPr>
          <p:nvPr>
            <p:ph type="title"/>
          </p:nvPr>
        </p:nvSpPr>
        <p:spPr/>
        <p:txBody>
          <a:bodyPr/>
          <a:lstStyle/>
          <a:p>
            <a:r>
              <a:rPr lang="en-GB"/>
              <a:t>Hoạt động của HTTPS</a:t>
            </a:r>
          </a:p>
        </p:txBody>
      </p:sp>
      <p:sp>
        <p:nvSpPr>
          <p:cNvPr id="3" name="Content Placeholder 2">
            <a:extLst>
              <a:ext uri="{FF2B5EF4-FFF2-40B4-BE49-F238E27FC236}">
                <a16:creationId xmlns:a16="http://schemas.microsoft.com/office/drawing/2014/main" id="{BD97D1D7-3E3A-578C-A245-F149DB066AE8}"/>
              </a:ext>
            </a:extLst>
          </p:cNvPr>
          <p:cNvSpPr>
            <a:spLocks noGrp="1"/>
          </p:cNvSpPr>
          <p:nvPr>
            <p:ph idx="1"/>
          </p:nvPr>
        </p:nvSpPr>
        <p:spPr/>
        <p:txBody>
          <a:bodyPr/>
          <a:lstStyle/>
          <a:p>
            <a:pPr marL="514350" indent="-514350">
              <a:buAutoNum type="arabicParenBoth"/>
            </a:pPr>
            <a:r>
              <a:rPr lang="en-GB" sz="2400"/>
              <a:t>Trình duyệt truy cập tới website</a:t>
            </a:r>
          </a:p>
          <a:p>
            <a:pPr marL="514350" indent="-514350">
              <a:buAutoNum type="arabicParenBoth"/>
            </a:pPr>
            <a:r>
              <a:rPr lang="en-GB" sz="2400"/>
              <a:t>Máy chủ dịch vụ gửi </a:t>
            </a:r>
            <a:r>
              <a:rPr lang="vi-VN" sz="2400"/>
              <a:t>chứng thư</a:t>
            </a:r>
            <a:r>
              <a:rPr lang="en-GB" sz="2400"/>
              <a:t> số khóa công khai của website cho trình duyệt</a:t>
            </a:r>
          </a:p>
          <a:p>
            <a:pPr marL="514350" indent="-514350">
              <a:buAutoNum type="arabicParenBoth"/>
            </a:pPr>
            <a:r>
              <a:rPr lang="en-GB" sz="2400"/>
              <a:t>Trình duyệt kiểm tra </a:t>
            </a:r>
            <a:r>
              <a:rPr lang="vi-VN" sz="2400"/>
              <a:t>chứng thư</a:t>
            </a:r>
            <a:endParaRPr lang="en-GB" sz="2400"/>
          </a:p>
          <a:p>
            <a:pPr lvl="1"/>
            <a:r>
              <a:rPr lang="en-GB" sz="2000"/>
              <a:t>Chứng thư phát hành cho tên miền của website</a:t>
            </a:r>
          </a:p>
          <a:p>
            <a:pPr lvl="1"/>
            <a:r>
              <a:rPr lang="en-GB" sz="2000"/>
              <a:t>Chứng thư được phát hành bởi tổ chức tin cậy</a:t>
            </a:r>
          </a:p>
          <a:p>
            <a:pPr lvl="1"/>
            <a:r>
              <a:rPr lang="en-GB" sz="2000"/>
              <a:t>Chứng thư còn hạn sử dụng</a:t>
            </a:r>
          </a:p>
          <a:p>
            <a:pPr lvl="1"/>
            <a:r>
              <a:rPr lang="en-GB" sz="2000"/>
              <a:t>Chứng thư còn được phép sử dụng</a:t>
            </a:r>
          </a:p>
          <a:p>
            <a:pPr lvl="1"/>
            <a:r>
              <a:rPr lang="en-GB" sz="2000"/>
              <a:t>Chứng thư không phải là giả mạo</a:t>
            </a:r>
          </a:p>
          <a:p>
            <a:pPr marL="514350" indent="-514350">
              <a:buAutoNum type="arabicParenBoth"/>
            </a:pPr>
            <a:r>
              <a:rPr lang="en-GB" sz="2400"/>
              <a:t>Nếu </a:t>
            </a:r>
            <a:r>
              <a:rPr lang="vi-VN" sz="2400"/>
              <a:t>chứng thư</a:t>
            </a:r>
            <a:r>
              <a:rPr lang="en-GB" sz="2400"/>
              <a:t> hợp lệ, trình duyệt và máy chủ trao đổi dữ liệu của website và người dùng:</a:t>
            </a:r>
          </a:p>
          <a:p>
            <a:pPr lvl="1"/>
            <a:r>
              <a:rPr lang="en-GB" sz="2000"/>
              <a:t>Dữ liệu được mã hóa giữ bí mật</a:t>
            </a:r>
          </a:p>
          <a:p>
            <a:pPr lvl="1"/>
            <a:r>
              <a:rPr lang="en-GB" sz="2000"/>
              <a:t>Dữ liệu được kiểm tra nguyên bản, không bị giả mạo, sửa đổi</a:t>
            </a:r>
          </a:p>
        </p:txBody>
      </p:sp>
    </p:spTree>
    <p:extLst>
      <p:ext uri="{BB962C8B-B14F-4D97-AF65-F5344CB8AC3E}">
        <p14:creationId xmlns:p14="http://schemas.microsoft.com/office/powerpoint/2010/main" val="36250466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8D7C-D6FA-4103-B8FC-6B342CA49B03}"/>
              </a:ext>
            </a:extLst>
          </p:cNvPr>
          <p:cNvSpPr>
            <a:spLocks noGrp="1"/>
          </p:cNvSpPr>
          <p:nvPr>
            <p:ph type="title"/>
          </p:nvPr>
        </p:nvSpPr>
        <p:spPr/>
        <p:txBody>
          <a:bodyPr>
            <a:noAutofit/>
          </a:bodyPr>
          <a:lstStyle/>
          <a:p>
            <a:r>
              <a:rPr lang="en-US" sz="3200"/>
              <a:t>HTTPS không phải là lá chắn vạn năng</a:t>
            </a:r>
            <a:endParaRPr lang="vi-VN" sz="3200"/>
          </a:p>
        </p:txBody>
      </p:sp>
      <p:sp>
        <p:nvSpPr>
          <p:cNvPr id="4" name="Content Placeholder 2">
            <a:extLst>
              <a:ext uri="{FF2B5EF4-FFF2-40B4-BE49-F238E27FC236}">
                <a16:creationId xmlns:a16="http://schemas.microsoft.com/office/drawing/2014/main" id="{15B39516-37F4-4C91-B79E-2283575A1A9C}"/>
              </a:ext>
            </a:extLst>
          </p:cNvPr>
          <p:cNvSpPr txBox="1">
            <a:spLocks/>
          </p:cNvSpPr>
          <p:nvPr/>
        </p:nvSpPr>
        <p:spPr>
          <a:xfrm>
            <a:off x="522514" y="964643"/>
            <a:ext cx="8112036" cy="51799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HTTPS chỉ bảo vệ dữ liệu khi truyền</a:t>
            </a:r>
          </a:p>
          <a:p>
            <a:r>
              <a:rPr lang="en-US" sz="2400"/>
              <a:t>HTTPS giảm thiểu nguy cơ truy cập Website giả mạo nếu sử dụng đúng cách</a:t>
            </a:r>
          </a:p>
          <a:p>
            <a:endParaRPr lang="en-US" sz="2400"/>
          </a:p>
          <a:p>
            <a:endParaRPr lang="en-US" sz="2400"/>
          </a:p>
          <a:p>
            <a:endParaRPr lang="en-US" sz="2400"/>
          </a:p>
          <a:p>
            <a:endParaRPr lang="en-US" sz="2400"/>
          </a:p>
          <a:p>
            <a:endParaRPr lang="en-US" sz="2400"/>
          </a:p>
          <a:p>
            <a:endParaRPr lang="en-US" sz="2400"/>
          </a:p>
          <a:p>
            <a:r>
              <a:rPr lang="en-US" sz="2400"/>
              <a:t>HTTPS không phải là sự đảm bảo cho thấy Website là an toàn</a:t>
            </a:r>
            <a:endParaRPr lang="vi-VN" sz="2400"/>
          </a:p>
        </p:txBody>
      </p:sp>
      <p:pic>
        <p:nvPicPr>
          <p:cNvPr id="5" name="Picture 4">
            <a:extLst>
              <a:ext uri="{FF2B5EF4-FFF2-40B4-BE49-F238E27FC236}">
                <a16:creationId xmlns:a16="http://schemas.microsoft.com/office/drawing/2014/main" id="{735FF7AC-87D4-4F55-AD1A-0CED67208E33}"/>
              </a:ext>
            </a:extLst>
          </p:cNvPr>
          <p:cNvPicPr>
            <a:picLocks noChangeAspect="1"/>
          </p:cNvPicPr>
          <p:nvPr/>
        </p:nvPicPr>
        <p:blipFill>
          <a:blip r:embed="rId2"/>
          <a:stretch>
            <a:fillRect/>
          </a:stretch>
        </p:blipFill>
        <p:spPr>
          <a:xfrm>
            <a:off x="628650" y="2394502"/>
            <a:ext cx="3629775" cy="2567402"/>
          </a:xfrm>
          <a:prstGeom prst="rect">
            <a:avLst/>
          </a:prstGeom>
          <a:ln>
            <a:solidFill>
              <a:srgbClr val="C00000"/>
            </a:solidFill>
          </a:ln>
        </p:spPr>
      </p:pic>
      <p:pic>
        <p:nvPicPr>
          <p:cNvPr id="6" name="Picture 5">
            <a:extLst>
              <a:ext uri="{FF2B5EF4-FFF2-40B4-BE49-F238E27FC236}">
                <a16:creationId xmlns:a16="http://schemas.microsoft.com/office/drawing/2014/main" id="{6B73528B-5E27-4C89-ACF2-17FDB7DBD33B}"/>
              </a:ext>
            </a:extLst>
          </p:cNvPr>
          <p:cNvPicPr>
            <a:picLocks noChangeAspect="1"/>
          </p:cNvPicPr>
          <p:nvPr/>
        </p:nvPicPr>
        <p:blipFill>
          <a:blip r:embed="rId3"/>
          <a:stretch>
            <a:fillRect/>
          </a:stretch>
        </p:blipFill>
        <p:spPr>
          <a:xfrm>
            <a:off x="4678016" y="2383836"/>
            <a:ext cx="3776988" cy="2567403"/>
          </a:xfrm>
          <a:prstGeom prst="rect">
            <a:avLst/>
          </a:prstGeom>
          <a:ln>
            <a:solidFill>
              <a:srgbClr val="C00000"/>
            </a:solidFill>
          </a:ln>
        </p:spPr>
      </p:pic>
      <p:sp>
        <p:nvSpPr>
          <p:cNvPr id="7" name="Oval 6">
            <a:extLst>
              <a:ext uri="{FF2B5EF4-FFF2-40B4-BE49-F238E27FC236}">
                <a16:creationId xmlns:a16="http://schemas.microsoft.com/office/drawing/2014/main" id="{C00F22F0-CE82-4F37-BCF0-8FD48D2B6227}"/>
              </a:ext>
            </a:extLst>
          </p:cNvPr>
          <p:cNvSpPr/>
          <p:nvPr/>
        </p:nvSpPr>
        <p:spPr>
          <a:xfrm>
            <a:off x="1550504" y="4518991"/>
            <a:ext cx="1762539" cy="445500"/>
          </a:xfrm>
          <a:prstGeom prst="ellipse">
            <a:avLst/>
          </a:prstGeom>
          <a:noFill/>
          <a:ln w="28575">
            <a:solidFill>
              <a:srgbClr val="16A1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Oval 7">
            <a:extLst>
              <a:ext uri="{FF2B5EF4-FFF2-40B4-BE49-F238E27FC236}">
                <a16:creationId xmlns:a16="http://schemas.microsoft.com/office/drawing/2014/main" id="{B04A7653-65CD-4DFD-9490-979C2CD56C6D}"/>
              </a:ext>
            </a:extLst>
          </p:cNvPr>
          <p:cNvSpPr/>
          <p:nvPr/>
        </p:nvSpPr>
        <p:spPr>
          <a:xfrm>
            <a:off x="7428669" y="4558747"/>
            <a:ext cx="1105847" cy="344446"/>
          </a:xfrm>
          <a:prstGeom prst="ellipse">
            <a:avLst/>
          </a:prstGeom>
          <a:noFill/>
          <a:ln w="28575">
            <a:solidFill>
              <a:srgbClr val="16A1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389538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0085C-0181-CCB7-D9C4-9E6D365960A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8C5E6A0-D7A6-C5DE-8216-52E7A2056F72}"/>
              </a:ext>
            </a:extLst>
          </p:cNvPr>
          <p:cNvSpPr>
            <a:spLocks noGrp="1"/>
          </p:cNvSpPr>
          <p:nvPr>
            <p:ph type="ctrTitle"/>
          </p:nvPr>
        </p:nvSpPr>
        <p:spPr>
          <a:xfrm>
            <a:off x="685800" y="2194561"/>
            <a:ext cx="7772400" cy="822960"/>
          </a:xfrm>
        </p:spPr>
        <p:txBody>
          <a:bodyPr>
            <a:normAutofit/>
          </a:bodyPr>
          <a:lstStyle/>
          <a:p>
            <a:pPr algn="l"/>
            <a:r>
              <a:rPr lang="en-GB" sz="3600"/>
              <a:t>3. Tấn công do thám</a:t>
            </a:r>
          </a:p>
        </p:txBody>
      </p:sp>
      <p:sp>
        <p:nvSpPr>
          <p:cNvPr id="5" name="Subtitle 4">
            <a:extLst>
              <a:ext uri="{FF2B5EF4-FFF2-40B4-BE49-F238E27FC236}">
                <a16:creationId xmlns:a16="http://schemas.microsoft.com/office/drawing/2014/main" id="{03418792-79DC-B138-8C8C-A7BF2D52854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923290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65EA-A8EB-D45D-78B5-5823F904E433}"/>
              </a:ext>
            </a:extLst>
          </p:cNvPr>
          <p:cNvSpPr>
            <a:spLocks noGrp="1"/>
          </p:cNvSpPr>
          <p:nvPr>
            <p:ph type="title"/>
          </p:nvPr>
        </p:nvSpPr>
        <p:spPr/>
        <p:txBody>
          <a:bodyPr/>
          <a:lstStyle/>
          <a:p>
            <a:r>
              <a:rPr lang="en-GB"/>
              <a:t>Khái niệm</a:t>
            </a:r>
          </a:p>
        </p:txBody>
      </p:sp>
      <p:sp>
        <p:nvSpPr>
          <p:cNvPr id="3" name="Content Placeholder 2">
            <a:extLst>
              <a:ext uri="{FF2B5EF4-FFF2-40B4-BE49-F238E27FC236}">
                <a16:creationId xmlns:a16="http://schemas.microsoft.com/office/drawing/2014/main" id="{7E11B707-D3B4-6B3D-2650-E54E4FE98183}"/>
              </a:ext>
            </a:extLst>
          </p:cNvPr>
          <p:cNvSpPr>
            <a:spLocks noGrp="1"/>
          </p:cNvSpPr>
          <p:nvPr>
            <p:ph idx="1"/>
          </p:nvPr>
        </p:nvSpPr>
        <p:spPr/>
        <p:txBody>
          <a:bodyPr>
            <a:normAutofit/>
          </a:bodyPr>
          <a:lstStyle/>
          <a:p>
            <a:r>
              <a:rPr lang="en-US"/>
              <a:t>Là các hành vi mà kẻ tấn công thực hiện nhằm thu thập thông tin về tổ chức và hệ thống</a:t>
            </a:r>
          </a:p>
          <a:p>
            <a:pPr lvl="1"/>
            <a:r>
              <a:rPr lang="vi-VN"/>
              <a:t>Thăm dò chủ động: có tương tác với mục tiêu</a:t>
            </a:r>
          </a:p>
          <a:p>
            <a:pPr lvl="1"/>
            <a:r>
              <a:rPr lang="vi-VN"/>
              <a:t>Thăm dò bị động: không có tương tác với mục tiêu</a:t>
            </a:r>
          </a:p>
          <a:p>
            <a:r>
              <a:rPr lang="en-US"/>
              <a:t>Kẻ tấn công có cái nhìn chi tiết hơn và sâu hơn về hệ thống: các dịch vụ cung cấp, các cổng dịch vụ đang mở, địa chỉ IP, hệ điều hành và phần mềm…</a:t>
            </a:r>
          </a:p>
          <a:p>
            <a:r>
              <a:rPr lang="en-US"/>
              <a:t>Trích xuất thông tin từ giai đoạn này cho phép kẻ tấn công lên kế hoạch chi tiết để thực hiện tấn công</a:t>
            </a:r>
          </a:p>
        </p:txBody>
      </p:sp>
    </p:spTree>
    <p:extLst>
      <p:ext uri="{BB962C8B-B14F-4D97-AF65-F5344CB8AC3E}">
        <p14:creationId xmlns:p14="http://schemas.microsoft.com/office/powerpoint/2010/main" val="3196153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23111-7D2B-270B-D348-301776BF7A8E}"/>
              </a:ext>
            </a:extLst>
          </p:cNvPr>
          <p:cNvSpPr>
            <a:spLocks noGrp="1"/>
          </p:cNvSpPr>
          <p:nvPr>
            <p:ph type="title"/>
          </p:nvPr>
        </p:nvSpPr>
        <p:spPr/>
        <p:txBody>
          <a:bodyPr/>
          <a:lstStyle/>
          <a:p>
            <a:r>
              <a:rPr lang="en-GB"/>
              <a:t>Cách thức do thám</a:t>
            </a:r>
          </a:p>
        </p:txBody>
      </p:sp>
      <p:sp>
        <p:nvSpPr>
          <p:cNvPr id="3" name="Content Placeholder 2">
            <a:extLst>
              <a:ext uri="{FF2B5EF4-FFF2-40B4-BE49-F238E27FC236}">
                <a16:creationId xmlns:a16="http://schemas.microsoft.com/office/drawing/2014/main" id="{D7FFF16A-3CDA-781D-2A44-575E841CF5A5}"/>
              </a:ext>
            </a:extLst>
          </p:cNvPr>
          <p:cNvSpPr>
            <a:spLocks noGrp="1"/>
          </p:cNvSpPr>
          <p:nvPr>
            <p:ph idx="1"/>
          </p:nvPr>
        </p:nvSpPr>
        <p:spPr/>
        <p:txBody>
          <a:bodyPr>
            <a:normAutofit fontScale="70000" lnSpcReduction="20000"/>
          </a:bodyPr>
          <a:lstStyle/>
          <a:p>
            <a:pPr>
              <a:lnSpc>
                <a:spcPct val="120000"/>
              </a:lnSpc>
            </a:pPr>
            <a:r>
              <a:rPr lang="en-US"/>
              <a:t>Sử dụng các công cụ tìm kiếm: Google, Shodan, Censys</a:t>
            </a:r>
          </a:p>
          <a:p>
            <a:pPr>
              <a:lnSpc>
                <a:spcPct val="120000"/>
              </a:lnSpc>
            </a:pPr>
            <a:r>
              <a:rPr lang="en-US"/>
              <a:t>Thông tin từ mạng xã hội: FB, Tweetter, Linkedin</a:t>
            </a:r>
          </a:p>
          <a:p>
            <a:pPr>
              <a:lnSpc>
                <a:spcPct val="120000"/>
              </a:lnSpc>
            </a:pPr>
            <a:r>
              <a:rPr lang="en-US"/>
              <a:t>Thông tin từ website của đối tượng: Burp Suite, ZAP, Web Spider, Web Mirroring</a:t>
            </a:r>
          </a:p>
          <a:p>
            <a:pPr>
              <a:lnSpc>
                <a:spcPct val="120000"/>
              </a:lnSpc>
            </a:pPr>
            <a:r>
              <a:rPr lang="en-US"/>
              <a:t>Thăm dò hệ thống email</a:t>
            </a:r>
          </a:p>
          <a:p>
            <a:pPr>
              <a:lnSpc>
                <a:spcPct val="120000"/>
              </a:lnSpc>
            </a:pPr>
            <a:r>
              <a:rPr lang="en-US"/>
              <a:t>Thăm dò tên miền: WHOIS, DNS</a:t>
            </a:r>
          </a:p>
          <a:p>
            <a:pPr>
              <a:lnSpc>
                <a:spcPct val="120000"/>
              </a:lnSpc>
            </a:pPr>
            <a:r>
              <a:rPr lang="en-US"/>
              <a:t>Thăm dò kết nối mạng: trace route</a:t>
            </a:r>
          </a:p>
          <a:p>
            <a:pPr>
              <a:lnSpc>
                <a:spcPct val="120000"/>
              </a:lnSpc>
            </a:pPr>
            <a:r>
              <a:rPr lang="en-US"/>
              <a:t>Sử dụng kỹ nghệ giao tiếp xã hội</a:t>
            </a:r>
          </a:p>
          <a:p>
            <a:pPr>
              <a:lnSpc>
                <a:spcPct val="120000"/>
              </a:lnSpc>
            </a:pPr>
            <a:r>
              <a:rPr lang="en-US"/>
              <a:t>Xác định các nút mạng kết nối: Ping Sweep</a:t>
            </a:r>
          </a:p>
          <a:p>
            <a:pPr>
              <a:lnSpc>
                <a:spcPct val="120000"/>
              </a:lnSpc>
            </a:pPr>
            <a:r>
              <a:rPr lang="en-US"/>
              <a:t>Kiểm tra các cổng dịch vụ đang mở: TCP Scanning, UDP Scanning</a:t>
            </a:r>
          </a:p>
          <a:p>
            <a:pPr>
              <a:lnSpc>
                <a:spcPct val="120000"/>
              </a:lnSpc>
            </a:pPr>
            <a:r>
              <a:rPr lang="en-US"/>
              <a:t>Xác định thông tin hệ điều hành trên hệ thống mục tiêu: ID Serve, Netcraft</a:t>
            </a:r>
          </a:p>
        </p:txBody>
      </p:sp>
    </p:spTree>
    <p:extLst>
      <p:ext uri="{BB962C8B-B14F-4D97-AF65-F5344CB8AC3E}">
        <p14:creationId xmlns:p14="http://schemas.microsoft.com/office/powerpoint/2010/main" val="845433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6017A-D6A0-4DF6-A1E0-2EBFE373D077}"/>
              </a:ext>
            </a:extLst>
          </p:cNvPr>
          <p:cNvSpPr>
            <a:spLocks noGrp="1"/>
          </p:cNvSpPr>
          <p:nvPr>
            <p:ph type="title"/>
          </p:nvPr>
        </p:nvSpPr>
        <p:spPr>
          <a:xfrm>
            <a:off x="457200" y="76200"/>
            <a:ext cx="8229600" cy="533400"/>
          </a:xfrm>
        </p:spPr>
        <p:txBody>
          <a:bodyPr>
            <a:normAutofit/>
          </a:bodyPr>
          <a:lstStyle/>
          <a:p>
            <a:pPr>
              <a:defRPr/>
            </a:pPr>
            <a:r>
              <a:rPr lang="en-GB"/>
              <a:t>Truyền thông tin trên mạng máy tính?</a:t>
            </a:r>
          </a:p>
        </p:txBody>
      </p:sp>
      <p:sp>
        <p:nvSpPr>
          <p:cNvPr id="16387" name="Content Placeholder 2">
            <a:extLst>
              <a:ext uri="{FF2B5EF4-FFF2-40B4-BE49-F238E27FC236}">
                <a16:creationId xmlns:a16="http://schemas.microsoft.com/office/drawing/2014/main" id="{894BF183-E5CB-4DC5-BF80-EEAF863075A5}"/>
              </a:ext>
            </a:extLst>
          </p:cNvPr>
          <p:cNvSpPr>
            <a:spLocks noGrp="1"/>
          </p:cNvSpPr>
          <p:nvPr>
            <p:ph idx="1"/>
          </p:nvPr>
        </p:nvSpPr>
        <p:spPr>
          <a:xfrm>
            <a:off x="457200" y="1039091"/>
            <a:ext cx="8229600" cy="5209309"/>
          </a:xfrm>
        </p:spPr>
        <p:txBody>
          <a:bodyPr>
            <a:normAutofit fontScale="92500" lnSpcReduction="10000"/>
          </a:bodyPr>
          <a:lstStyle/>
          <a:p>
            <a:r>
              <a:rPr lang="en-GB" altLang="en-US"/>
              <a:t>Thông tin được tổ chức như thế nào?</a:t>
            </a:r>
          </a:p>
          <a:p>
            <a:pPr lvl="1"/>
            <a:r>
              <a:rPr lang="en-GB" altLang="en-US"/>
              <a:t>Cú pháp?</a:t>
            </a:r>
          </a:p>
          <a:p>
            <a:pPr lvl="1"/>
            <a:r>
              <a:rPr lang="en-GB" altLang="en-US"/>
              <a:t>Ngữ nghĩa?</a:t>
            </a:r>
          </a:p>
          <a:p>
            <a:r>
              <a:rPr lang="en-GB" altLang="en-US"/>
              <a:t>Định danh – đánh địa chỉ: Phân biệt các máy với nhau trên mạng?</a:t>
            </a:r>
          </a:p>
          <a:p>
            <a:r>
              <a:rPr lang="en-GB" altLang="en-US"/>
              <a:t>Tìm đường đi cho thông tin qua hệ thống mạng như thế nào?</a:t>
            </a:r>
          </a:p>
          <a:p>
            <a:r>
              <a:rPr lang="en-GB" altLang="en-US"/>
              <a:t>Làm thế nào để thông tin gửi đi không bị lỗi?</a:t>
            </a:r>
          </a:p>
          <a:p>
            <a:r>
              <a:rPr lang="en-GB" altLang="en-US"/>
              <a:t>Làm thế nào để thông tin gửi đi không làm quá tải đường truyền, quá tải máy nhận?</a:t>
            </a:r>
          </a:p>
          <a:p>
            <a:r>
              <a:rPr lang="en-GB" altLang="en-US"/>
              <a:t>Làm thế nào để chuyển dữ liệu thành tín hiệu?</a:t>
            </a:r>
          </a:p>
          <a:p>
            <a:r>
              <a:rPr lang="en-GB" altLang="en-US"/>
              <a:t>Làm thế nào để biết thông tin đã tới đích?</a:t>
            </a:r>
          </a:p>
          <a:p>
            <a:r>
              <a:rPr lang="en-GB" altLang="en-US"/>
              <a:t>...</a:t>
            </a:r>
          </a:p>
        </p:txBody>
      </p:sp>
      <p:sp>
        <p:nvSpPr>
          <p:cNvPr id="4" name="Slide Number Placeholder 3">
            <a:extLst>
              <a:ext uri="{FF2B5EF4-FFF2-40B4-BE49-F238E27FC236}">
                <a16:creationId xmlns:a16="http://schemas.microsoft.com/office/drawing/2014/main" id="{B5AAAD26-5D65-4D8E-9306-0D203FEDBCF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37AD2A-F0B1-4C66-9EF8-FA5D0CD560A5}" type="slidenum">
              <a:rPr lang="en-US" altLang="vi-VN">
                <a:solidFill>
                  <a:srgbClr val="000000"/>
                </a:solidFill>
              </a:rPr>
              <a:pPr eaLnBrk="1" hangingPunct="1"/>
              <a:t>6</a:t>
            </a:fld>
            <a:endParaRPr lang="en-US" altLang="vi-VN">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A4FE9-53F1-09DD-311F-670DB4173095}"/>
              </a:ext>
            </a:extLst>
          </p:cNvPr>
          <p:cNvSpPr>
            <a:spLocks noGrp="1"/>
          </p:cNvSpPr>
          <p:nvPr>
            <p:ph type="title"/>
          </p:nvPr>
        </p:nvSpPr>
        <p:spPr/>
        <p:txBody>
          <a:bodyPr/>
          <a:lstStyle/>
          <a:p>
            <a:r>
              <a:rPr lang="en-US"/>
              <a:t>Quét mạng: ICMP Ping Scan</a:t>
            </a:r>
            <a:endParaRPr lang="en-GB"/>
          </a:p>
        </p:txBody>
      </p:sp>
      <p:sp>
        <p:nvSpPr>
          <p:cNvPr id="3" name="Content Placeholder 2">
            <a:extLst>
              <a:ext uri="{FF2B5EF4-FFF2-40B4-BE49-F238E27FC236}">
                <a16:creationId xmlns:a16="http://schemas.microsoft.com/office/drawing/2014/main" id="{51C88F39-B24E-3C39-CD47-11B644625A6C}"/>
              </a:ext>
            </a:extLst>
          </p:cNvPr>
          <p:cNvSpPr>
            <a:spLocks noGrp="1"/>
          </p:cNvSpPr>
          <p:nvPr>
            <p:ph idx="1"/>
          </p:nvPr>
        </p:nvSpPr>
        <p:spPr/>
        <p:txBody>
          <a:bodyPr>
            <a:normAutofit/>
          </a:bodyPr>
          <a:lstStyle/>
          <a:p>
            <a:r>
              <a:rPr lang="en-US" sz="2400"/>
              <a:t>Nút quét gửi một loạt gói tin ICMP Echo Request tới các địa chỉ IP trong mạng mục tiêu</a:t>
            </a:r>
          </a:p>
          <a:p>
            <a:r>
              <a:rPr lang="en-US" sz="2400"/>
              <a:t>Nếu nút mạng đang hoạt động, gửi gói tin ICMP Echo Reply trả lời</a:t>
            </a:r>
            <a:endParaRPr lang="vi-VN" sz="2400"/>
          </a:p>
          <a:p>
            <a:endParaRPr lang="en-GB" sz="2400"/>
          </a:p>
        </p:txBody>
      </p:sp>
      <p:pic>
        <p:nvPicPr>
          <p:cNvPr id="4" name="Graphic 3" descr="Programmer">
            <a:extLst>
              <a:ext uri="{FF2B5EF4-FFF2-40B4-BE49-F238E27FC236}">
                <a16:creationId xmlns:a16="http://schemas.microsoft.com/office/drawing/2014/main" id="{FFA08318-5EEA-B561-D562-FF34EE172A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408" y="3740511"/>
            <a:ext cx="914400" cy="914400"/>
          </a:xfrm>
          <a:prstGeom prst="rect">
            <a:avLst/>
          </a:prstGeom>
        </p:spPr>
      </p:pic>
      <p:pic>
        <p:nvPicPr>
          <p:cNvPr id="5" name="Graphic 4" descr="Computer">
            <a:extLst>
              <a:ext uri="{FF2B5EF4-FFF2-40B4-BE49-F238E27FC236}">
                <a16:creationId xmlns:a16="http://schemas.microsoft.com/office/drawing/2014/main" id="{7F62BBAE-215E-7E3F-D808-32CCBC994F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14160" y="2564777"/>
            <a:ext cx="807720" cy="807720"/>
          </a:xfrm>
          <a:prstGeom prst="rect">
            <a:avLst/>
          </a:prstGeom>
        </p:spPr>
      </p:pic>
      <p:pic>
        <p:nvPicPr>
          <p:cNvPr id="6" name="Graphic 5" descr="Computer">
            <a:extLst>
              <a:ext uri="{FF2B5EF4-FFF2-40B4-BE49-F238E27FC236}">
                <a16:creationId xmlns:a16="http://schemas.microsoft.com/office/drawing/2014/main" id="{6E244CB0-46C6-C0C1-3762-06BB90A0D83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29986" y="3591627"/>
            <a:ext cx="807720" cy="807720"/>
          </a:xfrm>
          <a:prstGeom prst="rect">
            <a:avLst/>
          </a:prstGeom>
        </p:spPr>
      </p:pic>
      <p:pic>
        <p:nvPicPr>
          <p:cNvPr id="7" name="Graphic 6" descr="Computer">
            <a:extLst>
              <a:ext uri="{FF2B5EF4-FFF2-40B4-BE49-F238E27FC236}">
                <a16:creationId xmlns:a16="http://schemas.microsoft.com/office/drawing/2014/main" id="{6B1446EE-FAD4-8C2C-8602-18364A5761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96808" y="4652657"/>
            <a:ext cx="807720" cy="807720"/>
          </a:xfrm>
          <a:prstGeom prst="rect">
            <a:avLst/>
          </a:prstGeom>
        </p:spPr>
      </p:pic>
      <p:cxnSp>
        <p:nvCxnSpPr>
          <p:cNvPr id="8" name="Straight Arrow Connector 7">
            <a:extLst>
              <a:ext uri="{FF2B5EF4-FFF2-40B4-BE49-F238E27FC236}">
                <a16:creationId xmlns:a16="http://schemas.microsoft.com/office/drawing/2014/main" id="{D0738239-B71F-33A6-47B6-B4DBFE58BF7B}"/>
              </a:ext>
            </a:extLst>
          </p:cNvPr>
          <p:cNvCxnSpPr>
            <a:cxnSpLocks/>
          </p:cNvCxnSpPr>
          <p:nvPr/>
        </p:nvCxnSpPr>
        <p:spPr>
          <a:xfrm>
            <a:off x="1436917" y="3141168"/>
            <a:ext cx="2971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B2E43DE1-BBF8-73D5-9CE1-17750A394344}"/>
              </a:ext>
            </a:extLst>
          </p:cNvPr>
          <p:cNvCxnSpPr>
            <a:cxnSpLocks/>
          </p:cNvCxnSpPr>
          <p:nvPr/>
        </p:nvCxnSpPr>
        <p:spPr>
          <a:xfrm>
            <a:off x="1436917" y="3663138"/>
            <a:ext cx="29718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3CE66696-95BC-7F68-66E6-44F0A5FDC756}"/>
              </a:ext>
            </a:extLst>
          </p:cNvPr>
          <p:cNvCxnSpPr>
            <a:cxnSpLocks/>
          </p:cNvCxnSpPr>
          <p:nvPr/>
        </p:nvCxnSpPr>
        <p:spPr>
          <a:xfrm>
            <a:off x="1424608" y="4045311"/>
            <a:ext cx="29841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6D025883-D861-9CEE-CF3D-A8EDBDDB58F7}"/>
              </a:ext>
            </a:extLst>
          </p:cNvPr>
          <p:cNvSpPr txBox="1"/>
          <p:nvPr/>
        </p:nvSpPr>
        <p:spPr>
          <a:xfrm>
            <a:off x="1513117" y="2760168"/>
            <a:ext cx="2971799" cy="369332"/>
          </a:xfrm>
          <a:prstGeom prst="rect">
            <a:avLst/>
          </a:prstGeom>
          <a:noFill/>
        </p:spPr>
        <p:txBody>
          <a:bodyPr wrap="square" rtlCol="0">
            <a:spAutoFit/>
          </a:bodyPr>
          <a:lstStyle/>
          <a:p>
            <a:r>
              <a:rPr lang="en-US">
                <a:solidFill>
                  <a:srgbClr val="000000"/>
                </a:solidFill>
                <a:latin typeface="Arial" panose="020B0604020202020204" pitchFamily="34" charset="0"/>
                <a:cs typeface="Arial" panose="020B0604020202020204" pitchFamily="34" charset="0"/>
              </a:rPr>
              <a:t>ICMP, dst: 192.168.1.1</a:t>
            </a:r>
            <a:endParaRPr lang="vi-VN">
              <a:solidFill>
                <a:srgbClr val="000000"/>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7B5C979-0B7E-43C3-0E91-0518283CB75C}"/>
              </a:ext>
            </a:extLst>
          </p:cNvPr>
          <p:cNvSpPr txBox="1"/>
          <p:nvPr/>
        </p:nvSpPr>
        <p:spPr>
          <a:xfrm>
            <a:off x="1494654" y="3294979"/>
            <a:ext cx="2971799" cy="369332"/>
          </a:xfrm>
          <a:prstGeom prst="rect">
            <a:avLst/>
          </a:prstGeom>
          <a:noFill/>
        </p:spPr>
        <p:txBody>
          <a:bodyPr wrap="square" rtlCol="0">
            <a:spAutoFit/>
          </a:bodyPr>
          <a:lstStyle/>
          <a:p>
            <a:r>
              <a:rPr lang="en-US">
                <a:solidFill>
                  <a:srgbClr val="000000"/>
                </a:solidFill>
                <a:latin typeface="Arial" panose="020B0604020202020204" pitchFamily="34" charset="0"/>
                <a:cs typeface="Arial" panose="020B0604020202020204" pitchFamily="34" charset="0"/>
              </a:rPr>
              <a:t>ICMP, dst: 192.168.1.2</a:t>
            </a:r>
            <a:endParaRPr lang="vi-VN">
              <a:solidFill>
                <a:srgbClr val="000000"/>
              </a:solidFill>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080979CE-071E-ED6D-5FA3-5E86D9B31D7E}"/>
              </a:ext>
            </a:extLst>
          </p:cNvPr>
          <p:cNvCxnSpPr>
            <a:cxnSpLocks/>
          </p:cNvCxnSpPr>
          <p:nvPr/>
        </p:nvCxnSpPr>
        <p:spPr>
          <a:xfrm>
            <a:off x="1424608" y="4197711"/>
            <a:ext cx="29841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40B68251-F870-E2D1-0F61-90AD6DDCED47}"/>
              </a:ext>
            </a:extLst>
          </p:cNvPr>
          <p:cNvCxnSpPr>
            <a:cxnSpLocks/>
          </p:cNvCxnSpPr>
          <p:nvPr/>
        </p:nvCxnSpPr>
        <p:spPr>
          <a:xfrm>
            <a:off x="1424608" y="4350111"/>
            <a:ext cx="29841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835D3EAE-ED43-D15C-C8F4-BD84221C1133}"/>
              </a:ext>
            </a:extLst>
          </p:cNvPr>
          <p:cNvCxnSpPr>
            <a:cxnSpLocks/>
          </p:cNvCxnSpPr>
          <p:nvPr/>
        </p:nvCxnSpPr>
        <p:spPr>
          <a:xfrm>
            <a:off x="1424608" y="5014223"/>
            <a:ext cx="298410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0C24FE61-DF5F-289B-1670-4213E32B973E}"/>
              </a:ext>
            </a:extLst>
          </p:cNvPr>
          <p:cNvSpPr txBox="1"/>
          <p:nvPr/>
        </p:nvSpPr>
        <p:spPr>
          <a:xfrm>
            <a:off x="1494654" y="4622645"/>
            <a:ext cx="3358954" cy="369332"/>
          </a:xfrm>
          <a:prstGeom prst="rect">
            <a:avLst/>
          </a:prstGeom>
          <a:noFill/>
        </p:spPr>
        <p:txBody>
          <a:bodyPr wrap="square" rtlCol="0">
            <a:spAutoFit/>
          </a:bodyPr>
          <a:lstStyle/>
          <a:p>
            <a:r>
              <a:rPr lang="en-US">
                <a:solidFill>
                  <a:srgbClr val="000000"/>
                </a:solidFill>
                <a:latin typeface="Arial" panose="020B0604020202020204" pitchFamily="34" charset="0"/>
                <a:cs typeface="Arial" panose="020B0604020202020204" pitchFamily="34" charset="0"/>
              </a:rPr>
              <a:t>ICMP: dst: 192.168.1.254</a:t>
            </a:r>
            <a:endParaRPr lang="vi-VN">
              <a:solidFill>
                <a:srgbClr val="00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D2197E00-998C-7EA9-64D9-0E4DC5783C79}"/>
              </a:ext>
            </a:extLst>
          </p:cNvPr>
          <p:cNvSpPr txBox="1"/>
          <p:nvPr/>
        </p:nvSpPr>
        <p:spPr>
          <a:xfrm>
            <a:off x="2458657" y="3559329"/>
            <a:ext cx="479034" cy="400110"/>
          </a:xfrm>
          <a:prstGeom prst="rect">
            <a:avLst/>
          </a:prstGeom>
          <a:noFill/>
        </p:spPr>
        <p:txBody>
          <a:bodyPr wrap="square" rtlCol="0">
            <a:spAutoFit/>
          </a:bodyPr>
          <a:lstStyle/>
          <a:p>
            <a:r>
              <a:rPr lang="en-US" sz="2000" b="1">
                <a:solidFill>
                  <a:srgbClr val="000000"/>
                </a:solidFill>
                <a:latin typeface="Arial" panose="020B0604020202020204" pitchFamily="34" charset="0"/>
                <a:cs typeface="Arial" panose="020B0604020202020204" pitchFamily="34" charset="0"/>
              </a:rPr>
              <a:t>…</a:t>
            </a:r>
            <a:endParaRPr lang="vi-VN" sz="2000" b="1">
              <a:solidFill>
                <a:srgbClr val="00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EE6DDE0-C4F9-2E5A-A288-EB72F04A94AE}"/>
              </a:ext>
            </a:extLst>
          </p:cNvPr>
          <p:cNvSpPr txBox="1"/>
          <p:nvPr/>
        </p:nvSpPr>
        <p:spPr>
          <a:xfrm>
            <a:off x="2458657" y="4251869"/>
            <a:ext cx="479034" cy="400110"/>
          </a:xfrm>
          <a:prstGeom prst="rect">
            <a:avLst/>
          </a:prstGeom>
          <a:noFill/>
        </p:spPr>
        <p:txBody>
          <a:bodyPr wrap="square" rtlCol="0">
            <a:spAutoFit/>
          </a:bodyPr>
          <a:lstStyle/>
          <a:p>
            <a:r>
              <a:rPr lang="en-US" sz="2000" b="1">
                <a:solidFill>
                  <a:srgbClr val="000000"/>
                </a:solidFill>
                <a:latin typeface="Arial" panose="020B0604020202020204" pitchFamily="34" charset="0"/>
                <a:cs typeface="Arial" panose="020B0604020202020204" pitchFamily="34" charset="0"/>
              </a:rPr>
              <a:t>…</a:t>
            </a:r>
            <a:endParaRPr lang="vi-VN" sz="2000" b="1">
              <a:solidFill>
                <a:srgbClr val="000000"/>
              </a:solidFill>
              <a:latin typeface="Arial" panose="020B0604020202020204" pitchFamily="34" charset="0"/>
              <a:cs typeface="Arial" panose="020B0604020202020204" pitchFamily="34" charset="0"/>
            </a:endParaRPr>
          </a:p>
        </p:txBody>
      </p:sp>
      <p:sp>
        <p:nvSpPr>
          <p:cNvPr id="19" name="Right Brace 18">
            <a:extLst>
              <a:ext uri="{FF2B5EF4-FFF2-40B4-BE49-F238E27FC236}">
                <a16:creationId xmlns:a16="http://schemas.microsoft.com/office/drawing/2014/main" id="{616E832A-261E-FBEC-588F-3F885FC8E868}"/>
              </a:ext>
            </a:extLst>
          </p:cNvPr>
          <p:cNvSpPr/>
          <p:nvPr/>
        </p:nvSpPr>
        <p:spPr>
          <a:xfrm rot="5400000">
            <a:off x="2811578" y="3921016"/>
            <a:ext cx="210164" cy="2984107"/>
          </a:xfrm>
          <a:prstGeom prst="rightBrace">
            <a:avLst>
              <a:gd name="adj1" fmla="val 21750"/>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vi-VN">
              <a:solidFill>
                <a:srgbClr val="00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DAE0470-19DE-471F-1B1F-4F6FDE3BB8FD}"/>
              </a:ext>
            </a:extLst>
          </p:cNvPr>
          <p:cNvSpPr txBox="1"/>
          <p:nvPr/>
        </p:nvSpPr>
        <p:spPr>
          <a:xfrm>
            <a:off x="1417572" y="5631244"/>
            <a:ext cx="2971799"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Unicast</a:t>
            </a:r>
            <a:endParaRPr lang="vi-VN">
              <a:solidFill>
                <a:srgbClr val="000000"/>
              </a:solidFill>
              <a:latin typeface="Arial" panose="020B0604020202020204" pitchFamily="34" charset="0"/>
              <a:cs typeface="Arial" panose="020B0604020202020204" pitchFamily="34" charset="0"/>
            </a:endParaRPr>
          </a:p>
        </p:txBody>
      </p:sp>
      <p:cxnSp>
        <p:nvCxnSpPr>
          <p:cNvPr id="21" name="Straight Arrow Connector 20">
            <a:extLst>
              <a:ext uri="{FF2B5EF4-FFF2-40B4-BE49-F238E27FC236}">
                <a16:creationId xmlns:a16="http://schemas.microsoft.com/office/drawing/2014/main" id="{029BB1C8-F798-B2B2-2BC9-A4ED9C841350}"/>
              </a:ext>
            </a:extLst>
          </p:cNvPr>
          <p:cNvCxnSpPr>
            <a:cxnSpLocks/>
          </p:cNvCxnSpPr>
          <p:nvPr/>
        </p:nvCxnSpPr>
        <p:spPr>
          <a:xfrm flipH="1">
            <a:off x="4853608" y="2968637"/>
            <a:ext cx="2438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8ED850E6-A4C5-0EE8-4E30-429BD37EDAEE}"/>
              </a:ext>
            </a:extLst>
          </p:cNvPr>
          <p:cNvCxnSpPr>
            <a:cxnSpLocks/>
          </p:cNvCxnSpPr>
          <p:nvPr/>
        </p:nvCxnSpPr>
        <p:spPr>
          <a:xfrm flipH="1">
            <a:off x="4853608" y="3959439"/>
            <a:ext cx="2438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DC65F6B0-5EB9-0085-539C-7D1676A61EC2}"/>
              </a:ext>
            </a:extLst>
          </p:cNvPr>
          <p:cNvCxnSpPr>
            <a:cxnSpLocks/>
          </p:cNvCxnSpPr>
          <p:nvPr/>
        </p:nvCxnSpPr>
        <p:spPr>
          <a:xfrm flipH="1">
            <a:off x="4853608" y="4926977"/>
            <a:ext cx="24384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BB9C4BD2-DC12-AB29-13EA-EEE661885182}"/>
              </a:ext>
            </a:extLst>
          </p:cNvPr>
          <p:cNvSpPr txBox="1"/>
          <p:nvPr/>
        </p:nvSpPr>
        <p:spPr>
          <a:xfrm>
            <a:off x="4929808" y="2680446"/>
            <a:ext cx="2211266" cy="646331"/>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ICMP Reply</a:t>
            </a:r>
          </a:p>
          <a:p>
            <a:pPr algn="ctr"/>
            <a:r>
              <a:rPr lang="en-US">
                <a:solidFill>
                  <a:srgbClr val="000000"/>
                </a:solidFill>
                <a:latin typeface="Arial" panose="020B0604020202020204" pitchFamily="34" charset="0"/>
                <a:cs typeface="Arial" panose="020B0604020202020204" pitchFamily="34" charset="0"/>
              </a:rPr>
              <a:t>src: 192.168.10</a:t>
            </a:r>
            <a:endParaRPr lang="vi-VN">
              <a:solidFill>
                <a:srgbClr val="00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38FA0E5E-D3B2-16A7-74B1-127EBF80B507}"/>
              </a:ext>
            </a:extLst>
          </p:cNvPr>
          <p:cNvSpPr txBox="1"/>
          <p:nvPr/>
        </p:nvSpPr>
        <p:spPr>
          <a:xfrm>
            <a:off x="4929808" y="3631577"/>
            <a:ext cx="2211266" cy="646331"/>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ICMP Reply</a:t>
            </a:r>
          </a:p>
          <a:p>
            <a:pPr algn="ctr"/>
            <a:r>
              <a:rPr lang="en-US">
                <a:solidFill>
                  <a:srgbClr val="000000"/>
                </a:solidFill>
                <a:latin typeface="Arial" panose="020B0604020202020204" pitchFamily="34" charset="0"/>
                <a:cs typeface="Arial" panose="020B0604020202020204" pitchFamily="34" charset="0"/>
              </a:rPr>
              <a:t>src: 192.168.1.105</a:t>
            </a:r>
            <a:endParaRPr lang="vi-VN">
              <a:solidFill>
                <a:srgbClr val="000000"/>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5368C8CC-7F6C-045A-6F0A-8DEA7488DA23}"/>
              </a:ext>
            </a:extLst>
          </p:cNvPr>
          <p:cNvSpPr txBox="1"/>
          <p:nvPr/>
        </p:nvSpPr>
        <p:spPr>
          <a:xfrm>
            <a:off x="5006008" y="4585446"/>
            <a:ext cx="2211266" cy="646331"/>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ICMP Reply</a:t>
            </a:r>
          </a:p>
          <a:p>
            <a:pPr algn="ctr"/>
            <a:r>
              <a:rPr lang="en-US">
                <a:solidFill>
                  <a:srgbClr val="000000"/>
                </a:solidFill>
                <a:latin typeface="Arial" panose="020B0604020202020204" pitchFamily="34" charset="0"/>
                <a:cs typeface="Arial" panose="020B0604020202020204" pitchFamily="34" charset="0"/>
              </a:rPr>
              <a:t>src: 192.168.1.200</a:t>
            </a:r>
            <a:endParaRPr lang="vi-VN">
              <a:solidFill>
                <a:srgbClr val="000000"/>
              </a:solidFill>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DC2EE14F-1B86-B61B-C8E6-C167372B65C5}"/>
              </a:ext>
            </a:extLst>
          </p:cNvPr>
          <p:cNvSpPr txBox="1"/>
          <p:nvPr/>
        </p:nvSpPr>
        <p:spPr>
          <a:xfrm>
            <a:off x="6680942" y="3174377"/>
            <a:ext cx="2211266"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192.168.1.10</a:t>
            </a:r>
            <a:endParaRPr lang="vi-VN">
              <a:solidFill>
                <a:srgbClr val="000000"/>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0C966F8E-14A8-A60D-8ABE-463C37576061}"/>
              </a:ext>
            </a:extLst>
          </p:cNvPr>
          <p:cNvSpPr txBox="1"/>
          <p:nvPr/>
        </p:nvSpPr>
        <p:spPr>
          <a:xfrm>
            <a:off x="6758608" y="4252845"/>
            <a:ext cx="2211266"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192.168.1.105</a:t>
            </a:r>
            <a:endParaRPr lang="vi-VN">
              <a:solidFill>
                <a:srgbClr val="000000"/>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F998DFE0-42B6-D75B-3CB7-9F73049C521D}"/>
              </a:ext>
            </a:extLst>
          </p:cNvPr>
          <p:cNvSpPr txBox="1"/>
          <p:nvPr/>
        </p:nvSpPr>
        <p:spPr>
          <a:xfrm>
            <a:off x="6834808" y="5319645"/>
            <a:ext cx="2211266"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192.168.1.200</a:t>
            </a:r>
            <a:endParaRPr lang="vi-VN">
              <a:solidFill>
                <a:srgbClr val="000000"/>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6CCFEA40-B4BA-E853-2A52-E0B3CD5676A6}"/>
              </a:ext>
            </a:extLst>
          </p:cNvPr>
          <p:cNvSpPr txBox="1"/>
          <p:nvPr/>
        </p:nvSpPr>
        <p:spPr>
          <a:xfrm>
            <a:off x="5849778" y="5688977"/>
            <a:ext cx="2211266"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Mạng mục tiêu</a:t>
            </a:r>
            <a:endParaRPr lang="vi-VN">
              <a:solidFill>
                <a:srgbClr val="000000"/>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16CCCFBF-7E8B-59DB-74CF-81496BB4B713}"/>
              </a:ext>
            </a:extLst>
          </p:cNvPr>
          <p:cNvSpPr txBox="1"/>
          <p:nvPr/>
        </p:nvSpPr>
        <p:spPr>
          <a:xfrm>
            <a:off x="4797" y="4662332"/>
            <a:ext cx="1496011"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Nút thăm dò</a:t>
            </a:r>
            <a:endParaRPr lang="vi-VN">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46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5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250"/>
                                        <p:tgtEl>
                                          <p:spTgt spid="9"/>
                                        </p:tgtEl>
                                      </p:cBhvr>
                                    </p:animEffect>
                                  </p:childTnLst>
                                </p:cTn>
                              </p:par>
                              <p:par>
                                <p:cTn id="11" presetID="22" presetClass="entr" presetSubtype="8"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25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25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250"/>
                                        <p:tgtEl>
                                          <p:spTgt spid="12"/>
                                        </p:tgtEl>
                                      </p:cBhvr>
                                    </p:animEffect>
                                  </p:childTnLst>
                                </p:cTn>
                              </p:par>
                              <p:par>
                                <p:cTn id="20" presetID="22" presetClass="entr" presetSubtype="8"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250"/>
                                        <p:tgtEl>
                                          <p:spTgt spid="13"/>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250"/>
                                        <p:tgtEl>
                                          <p:spTgt spid="14"/>
                                        </p:tgtEl>
                                      </p:cBhvr>
                                    </p:animEffect>
                                  </p:childTnLst>
                                </p:cTn>
                              </p:par>
                              <p:par>
                                <p:cTn id="26" presetID="22" presetClass="entr" presetSubtype="8"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250"/>
                                        <p:tgtEl>
                                          <p:spTgt spid="1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250"/>
                                        <p:tgtEl>
                                          <p:spTgt spid="1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left)">
                                      <p:cBhvr>
                                        <p:cTn id="34" dur="250"/>
                                        <p:tgtEl>
                                          <p:spTgt spid="1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250"/>
                                        <p:tgtEl>
                                          <p:spTgt spid="1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250"/>
                                        <p:tgtEl>
                                          <p:spTgt spid="20"/>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25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2"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right)">
                                      <p:cBhvr>
                                        <p:cTn id="48" dur="250"/>
                                        <p:tgtEl>
                                          <p:spTgt spid="21"/>
                                        </p:tgtEl>
                                      </p:cBhvr>
                                    </p:animEffect>
                                  </p:childTnLst>
                                </p:cTn>
                              </p:par>
                              <p:par>
                                <p:cTn id="49" presetID="22" presetClass="entr" presetSubtype="2"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right)">
                                      <p:cBhvr>
                                        <p:cTn id="51" dur="250"/>
                                        <p:tgtEl>
                                          <p:spTgt spid="22"/>
                                        </p:tgtEl>
                                      </p:cBhvr>
                                    </p:animEffect>
                                  </p:childTnLst>
                                </p:cTn>
                              </p:par>
                              <p:par>
                                <p:cTn id="52" presetID="22" presetClass="entr" presetSubtype="2"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right)">
                                      <p:cBhvr>
                                        <p:cTn id="54" dur="250"/>
                                        <p:tgtEl>
                                          <p:spTgt spid="23"/>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wipe(right)">
                                      <p:cBhvr>
                                        <p:cTn id="57" dur="250"/>
                                        <p:tgtEl>
                                          <p:spTgt spid="24"/>
                                        </p:tgtEl>
                                      </p:cBhvr>
                                    </p:animEffect>
                                  </p:childTnLst>
                                </p:cTn>
                              </p:par>
                              <p:par>
                                <p:cTn id="58" presetID="22" presetClass="entr" presetSubtype="2" fill="hold" grpId="0" nodeType="with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right)">
                                      <p:cBhvr>
                                        <p:cTn id="60" dur="250"/>
                                        <p:tgtEl>
                                          <p:spTgt spid="25"/>
                                        </p:tgtEl>
                                      </p:cBhvr>
                                    </p:animEffect>
                                  </p:childTnLst>
                                </p:cTn>
                              </p:par>
                              <p:par>
                                <p:cTn id="61" presetID="22" presetClass="entr" presetSubtype="2"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wipe(right)">
                                      <p:cBhvr>
                                        <p:cTn id="63"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P spid="17" grpId="0"/>
      <p:bldP spid="18" grpId="0"/>
      <p:bldP spid="19" grpId="0" animBg="1"/>
      <p:bldP spid="20" grpId="0"/>
      <p:bldP spid="24" grpId="0"/>
      <p:bldP spid="25" grpId="0"/>
      <p:bldP spid="2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56EB5-AD0D-A98A-2F0A-0DB451B4E45C}"/>
              </a:ext>
            </a:extLst>
          </p:cNvPr>
          <p:cNvSpPr>
            <a:spLocks noGrp="1"/>
          </p:cNvSpPr>
          <p:nvPr>
            <p:ph type="title"/>
          </p:nvPr>
        </p:nvSpPr>
        <p:spPr/>
        <p:txBody>
          <a:bodyPr/>
          <a:lstStyle/>
          <a:p>
            <a:r>
              <a:rPr lang="en-US"/>
              <a:t>Quét cổng dịch vụ</a:t>
            </a:r>
            <a:endParaRPr lang="en-GB"/>
          </a:p>
        </p:txBody>
      </p:sp>
      <p:sp>
        <p:nvSpPr>
          <p:cNvPr id="3" name="Content Placeholder 2">
            <a:extLst>
              <a:ext uri="{FF2B5EF4-FFF2-40B4-BE49-F238E27FC236}">
                <a16:creationId xmlns:a16="http://schemas.microsoft.com/office/drawing/2014/main" id="{993CC70B-C117-3158-9138-75B8ACCA7247}"/>
              </a:ext>
            </a:extLst>
          </p:cNvPr>
          <p:cNvSpPr>
            <a:spLocks noGrp="1"/>
          </p:cNvSpPr>
          <p:nvPr>
            <p:ph idx="1"/>
          </p:nvPr>
        </p:nvSpPr>
        <p:spPr/>
        <p:txBody>
          <a:bodyPr/>
          <a:lstStyle/>
          <a:p>
            <a:r>
              <a:rPr lang="en-US" sz="2400"/>
              <a:t>Port scanning: thăm dò nút mạng đang cung cấp dịch vụ nào</a:t>
            </a:r>
          </a:p>
          <a:p>
            <a:r>
              <a:rPr lang="en-US" sz="2400"/>
              <a:t>Cách thức thực hiện: TCP SYN Scan</a:t>
            </a:r>
            <a:endParaRPr lang="vi-VN" sz="2000"/>
          </a:p>
          <a:p>
            <a:endParaRPr lang="en-GB"/>
          </a:p>
        </p:txBody>
      </p:sp>
      <p:pic>
        <p:nvPicPr>
          <p:cNvPr id="4" name="Graphic 3" descr="Server">
            <a:extLst>
              <a:ext uri="{FF2B5EF4-FFF2-40B4-BE49-F238E27FC236}">
                <a16:creationId xmlns:a16="http://schemas.microsoft.com/office/drawing/2014/main" id="{9A3FBCB5-514E-5885-5076-27797035D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4199" y="2371831"/>
            <a:ext cx="914400" cy="914400"/>
          </a:xfrm>
          <a:prstGeom prst="rect">
            <a:avLst/>
          </a:prstGeom>
        </p:spPr>
      </p:pic>
      <p:pic>
        <p:nvPicPr>
          <p:cNvPr id="5" name="Graphic 4" descr="Programmer">
            <a:extLst>
              <a:ext uri="{FF2B5EF4-FFF2-40B4-BE49-F238E27FC236}">
                <a16:creationId xmlns:a16="http://schemas.microsoft.com/office/drawing/2014/main" id="{04969FA0-EC2A-4A05-A719-EEA880901BE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27395" y="2204777"/>
            <a:ext cx="914400" cy="914400"/>
          </a:xfrm>
          <a:prstGeom prst="rect">
            <a:avLst/>
          </a:prstGeom>
        </p:spPr>
      </p:pic>
      <p:sp>
        <p:nvSpPr>
          <p:cNvPr id="6" name="TextBox 5">
            <a:extLst>
              <a:ext uri="{FF2B5EF4-FFF2-40B4-BE49-F238E27FC236}">
                <a16:creationId xmlns:a16="http://schemas.microsoft.com/office/drawing/2014/main" id="{CDB5F4F5-27BB-B284-7F23-803869059D74}"/>
              </a:ext>
            </a:extLst>
          </p:cNvPr>
          <p:cNvSpPr txBox="1"/>
          <p:nvPr/>
        </p:nvSpPr>
        <p:spPr>
          <a:xfrm>
            <a:off x="304800" y="2661977"/>
            <a:ext cx="1600200" cy="369332"/>
          </a:xfrm>
          <a:prstGeom prst="rect">
            <a:avLst/>
          </a:prstGeom>
          <a:noFill/>
        </p:spPr>
        <p:txBody>
          <a:bodyPr wrap="square" rtlCol="0">
            <a:spAutoFit/>
          </a:bodyPr>
          <a:lstStyle/>
          <a:p>
            <a:r>
              <a:rPr lang="en-US">
                <a:solidFill>
                  <a:srgbClr val="000000"/>
                </a:solidFill>
                <a:latin typeface="Arial" panose="020B0604020202020204" pitchFamily="34" charset="0"/>
                <a:cs typeface="Arial" panose="020B0604020202020204" pitchFamily="34" charset="0"/>
              </a:rPr>
              <a:t>Nút do thám</a:t>
            </a:r>
            <a:endParaRPr lang="vi-VN">
              <a:solidFill>
                <a:srgbClr val="00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24DFE53-4471-68E1-2FB0-072230BE3CAA}"/>
              </a:ext>
            </a:extLst>
          </p:cNvPr>
          <p:cNvSpPr txBox="1"/>
          <p:nvPr/>
        </p:nvSpPr>
        <p:spPr>
          <a:xfrm>
            <a:off x="6629400" y="2589060"/>
            <a:ext cx="1600200"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Mục tiêu</a:t>
            </a:r>
            <a:endParaRPr lang="vi-VN">
              <a:solidFill>
                <a:srgbClr val="000000"/>
              </a:solidFill>
              <a:latin typeface="Arial" panose="020B0604020202020204" pitchFamily="34" charset="0"/>
              <a:cs typeface="Arial" panose="020B0604020202020204" pitchFamily="34" charset="0"/>
            </a:endParaRPr>
          </a:p>
        </p:txBody>
      </p:sp>
      <p:cxnSp>
        <p:nvCxnSpPr>
          <p:cNvPr id="8" name="Straight Arrow Connector 7">
            <a:extLst>
              <a:ext uri="{FF2B5EF4-FFF2-40B4-BE49-F238E27FC236}">
                <a16:creationId xmlns:a16="http://schemas.microsoft.com/office/drawing/2014/main" id="{B1300B0D-1279-996A-43BF-601E9638DC57}"/>
              </a:ext>
            </a:extLst>
          </p:cNvPr>
          <p:cNvCxnSpPr>
            <a:cxnSpLocks/>
          </p:cNvCxnSpPr>
          <p:nvPr/>
        </p:nvCxnSpPr>
        <p:spPr>
          <a:xfrm>
            <a:off x="2307871" y="3250173"/>
            <a:ext cx="4051128" cy="4337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EF98D201-EAB4-6C2E-4897-5A092CDC9F40}"/>
              </a:ext>
            </a:extLst>
          </p:cNvPr>
          <p:cNvSpPr txBox="1"/>
          <p:nvPr/>
        </p:nvSpPr>
        <p:spPr>
          <a:xfrm rot="361915">
            <a:off x="3549356" y="3177705"/>
            <a:ext cx="2343632" cy="369332"/>
          </a:xfrm>
          <a:prstGeom prst="rect">
            <a:avLst/>
          </a:prstGeom>
          <a:noFill/>
        </p:spPr>
        <p:txBody>
          <a:bodyPr wrap="square" rtlCol="0">
            <a:spAutoFit/>
          </a:bodyPr>
          <a:lstStyle/>
          <a:p>
            <a:r>
              <a:rPr lang="en-US">
                <a:solidFill>
                  <a:srgbClr val="000000"/>
                </a:solidFill>
                <a:latin typeface="Arial" panose="020B0604020202020204" pitchFamily="34" charset="0"/>
                <a:cs typeface="Arial" panose="020B0604020202020204" pitchFamily="34" charset="0"/>
              </a:rPr>
              <a:t>SYN, dst port: 1</a:t>
            </a:r>
            <a:endParaRPr lang="vi-VN">
              <a:solidFill>
                <a:srgbClr val="000000"/>
              </a:solidFill>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053FBF35-F530-015D-5E24-C0209A30AD44}"/>
              </a:ext>
            </a:extLst>
          </p:cNvPr>
          <p:cNvCxnSpPr>
            <a:cxnSpLocks/>
            <a:stCxn id="5" idx="2"/>
          </p:cNvCxnSpPr>
          <p:nvPr/>
        </p:nvCxnSpPr>
        <p:spPr>
          <a:xfrm>
            <a:off x="2184595" y="3119177"/>
            <a:ext cx="0" cy="29224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3EE39E8-63F7-EB98-7F51-2B7C79D29E02}"/>
              </a:ext>
            </a:extLst>
          </p:cNvPr>
          <p:cNvCxnSpPr/>
          <p:nvPr/>
        </p:nvCxnSpPr>
        <p:spPr>
          <a:xfrm>
            <a:off x="6511399" y="3195377"/>
            <a:ext cx="0" cy="2757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FD8BABF-9AFA-6DC0-815A-ACE6AC55554D}"/>
              </a:ext>
            </a:extLst>
          </p:cNvPr>
          <p:cNvCxnSpPr>
            <a:cxnSpLocks/>
          </p:cNvCxnSpPr>
          <p:nvPr/>
        </p:nvCxnSpPr>
        <p:spPr>
          <a:xfrm>
            <a:off x="2265082" y="3631173"/>
            <a:ext cx="4051128" cy="4337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6D7102D9-1046-7F47-903A-BF2663BAB65C}"/>
              </a:ext>
            </a:extLst>
          </p:cNvPr>
          <p:cNvSpPr txBox="1"/>
          <p:nvPr/>
        </p:nvSpPr>
        <p:spPr>
          <a:xfrm rot="361915">
            <a:off x="3507219" y="3546322"/>
            <a:ext cx="2107956" cy="369332"/>
          </a:xfrm>
          <a:prstGeom prst="rect">
            <a:avLst/>
          </a:prstGeom>
          <a:noFill/>
        </p:spPr>
        <p:txBody>
          <a:bodyPr wrap="square" rtlCol="0">
            <a:spAutoFit/>
          </a:bodyPr>
          <a:lstStyle/>
          <a:p>
            <a:r>
              <a:rPr lang="en-US">
                <a:solidFill>
                  <a:srgbClr val="000000"/>
                </a:solidFill>
                <a:latin typeface="Arial" panose="020B0604020202020204" pitchFamily="34" charset="0"/>
                <a:cs typeface="Arial" panose="020B0604020202020204" pitchFamily="34" charset="0"/>
              </a:rPr>
              <a:t>SYN, dst port: 2</a:t>
            </a:r>
            <a:endParaRPr lang="vi-VN">
              <a:solidFill>
                <a:srgbClr val="000000"/>
              </a:solidFill>
              <a:latin typeface="Arial" panose="020B0604020202020204" pitchFamily="34" charset="0"/>
              <a:cs typeface="Arial" panose="020B0604020202020204" pitchFamily="34" charset="0"/>
            </a:endParaRPr>
          </a:p>
        </p:txBody>
      </p:sp>
      <p:cxnSp>
        <p:nvCxnSpPr>
          <p:cNvPr id="14" name="Straight Arrow Connector 13">
            <a:extLst>
              <a:ext uri="{FF2B5EF4-FFF2-40B4-BE49-F238E27FC236}">
                <a16:creationId xmlns:a16="http://schemas.microsoft.com/office/drawing/2014/main" id="{EFCC1E5C-6BC9-17CA-3029-BA3712090F8B}"/>
              </a:ext>
            </a:extLst>
          </p:cNvPr>
          <p:cNvCxnSpPr>
            <a:cxnSpLocks/>
          </p:cNvCxnSpPr>
          <p:nvPr/>
        </p:nvCxnSpPr>
        <p:spPr>
          <a:xfrm>
            <a:off x="2255704" y="4260096"/>
            <a:ext cx="4051128" cy="4337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54990E3E-A37E-8363-D3FE-D035757CC513}"/>
              </a:ext>
            </a:extLst>
          </p:cNvPr>
          <p:cNvSpPr txBox="1"/>
          <p:nvPr/>
        </p:nvSpPr>
        <p:spPr>
          <a:xfrm rot="361915">
            <a:off x="3497768" y="4157308"/>
            <a:ext cx="2134335" cy="369332"/>
          </a:xfrm>
          <a:prstGeom prst="rect">
            <a:avLst/>
          </a:prstGeom>
          <a:noFill/>
        </p:spPr>
        <p:txBody>
          <a:bodyPr wrap="square" rtlCol="0">
            <a:spAutoFit/>
          </a:bodyPr>
          <a:lstStyle/>
          <a:p>
            <a:r>
              <a:rPr lang="en-US">
                <a:solidFill>
                  <a:srgbClr val="000000"/>
                </a:solidFill>
                <a:latin typeface="Arial" panose="020B0604020202020204" pitchFamily="34" charset="0"/>
                <a:cs typeface="Arial" panose="020B0604020202020204" pitchFamily="34" charset="0"/>
              </a:rPr>
              <a:t>SYN, dst port: N</a:t>
            </a:r>
            <a:endParaRPr lang="vi-VN">
              <a:solidFill>
                <a:srgbClr val="00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03D8404-CCAF-5B51-1A84-98C64D757E88}"/>
              </a:ext>
            </a:extLst>
          </p:cNvPr>
          <p:cNvSpPr txBox="1"/>
          <p:nvPr/>
        </p:nvSpPr>
        <p:spPr>
          <a:xfrm>
            <a:off x="3992110" y="3802091"/>
            <a:ext cx="1600200" cy="400110"/>
          </a:xfrm>
          <a:prstGeom prst="rect">
            <a:avLst/>
          </a:prstGeom>
          <a:noFill/>
        </p:spPr>
        <p:txBody>
          <a:bodyPr wrap="square" rtlCol="0">
            <a:spAutoFit/>
          </a:bodyPr>
          <a:lstStyle/>
          <a:p>
            <a:r>
              <a:rPr lang="en-US" sz="2000" b="1">
                <a:solidFill>
                  <a:srgbClr val="000000"/>
                </a:solidFill>
                <a:latin typeface="Arial" panose="020B0604020202020204" pitchFamily="34" charset="0"/>
                <a:cs typeface="Arial" panose="020B0604020202020204" pitchFamily="34" charset="0"/>
              </a:rPr>
              <a:t>…</a:t>
            </a:r>
            <a:endParaRPr lang="vi-VN" sz="2000" b="1">
              <a:solidFill>
                <a:srgbClr val="000000"/>
              </a:solidFill>
              <a:latin typeface="Arial" panose="020B0604020202020204" pitchFamily="34" charset="0"/>
              <a:cs typeface="Arial" panose="020B0604020202020204" pitchFamily="34" charset="0"/>
            </a:endParaRPr>
          </a:p>
        </p:txBody>
      </p:sp>
      <p:cxnSp>
        <p:nvCxnSpPr>
          <p:cNvPr id="17" name="Straight Arrow Connector 16">
            <a:extLst>
              <a:ext uri="{FF2B5EF4-FFF2-40B4-BE49-F238E27FC236}">
                <a16:creationId xmlns:a16="http://schemas.microsoft.com/office/drawing/2014/main" id="{7871602B-09C3-4084-A0D8-FEF848167604}"/>
              </a:ext>
            </a:extLst>
          </p:cNvPr>
          <p:cNvCxnSpPr>
            <a:cxnSpLocks/>
          </p:cNvCxnSpPr>
          <p:nvPr/>
        </p:nvCxnSpPr>
        <p:spPr>
          <a:xfrm flipH="1">
            <a:off x="2438400" y="5038831"/>
            <a:ext cx="3854364"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FE85547A-3EEB-63BD-8C81-E5636FFC779D}"/>
              </a:ext>
            </a:extLst>
          </p:cNvPr>
          <p:cNvCxnSpPr>
            <a:cxnSpLocks/>
          </p:cNvCxnSpPr>
          <p:nvPr/>
        </p:nvCxnSpPr>
        <p:spPr>
          <a:xfrm flipH="1">
            <a:off x="2532077" y="5493950"/>
            <a:ext cx="3854364" cy="381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908BDDD5-92BD-E01A-3885-AD256878922D}"/>
              </a:ext>
            </a:extLst>
          </p:cNvPr>
          <p:cNvSpPr txBox="1"/>
          <p:nvPr/>
        </p:nvSpPr>
        <p:spPr>
          <a:xfrm rot="21296063">
            <a:off x="3412984" y="4836117"/>
            <a:ext cx="2597720" cy="369332"/>
          </a:xfrm>
          <a:prstGeom prst="rect">
            <a:avLst/>
          </a:prstGeom>
          <a:noFill/>
        </p:spPr>
        <p:txBody>
          <a:bodyPr wrap="square" rtlCol="0">
            <a:spAutoFit/>
          </a:bodyPr>
          <a:lstStyle/>
          <a:p>
            <a:r>
              <a:rPr lang="en-US">
                <a:solidFill>
                  <a:srgbClr val="000000"/>
                </a:solidFill>
                <a:latin typeface="Arial" panose="020B0604020202020204" pitchFamily="34" charset="0"/>
                <a:cs typeface="Arial" panose="020B0604020202020204" pitchFamily="34" charset="0"/>
              </a:rPr>
              <a:t>SYN/ACK, src port: i</a:t>
            </a:r>
            <a:endParaRPr lang="vi-VN">
              <a:solidFill>
                <a:srgbClr val="00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5E75243B-2555-0187-5494-E34A8572D388}"/>
              </a:ext>
            </a:extLst>
          </p:cNvPr>
          <p:cNvSpPr txBox="1"/>
          <p:nvPr/>
        </p:nvSpPr>
        <p:spPr>
          <a:xfrm rot="21296063">
            <a:off x="3539549" y="5310832"/>
            <a:ext cx="2702431" cy="369332"/>
          </a:xfrm>
          <a:prstGeom prst="rect">
            <a:avLst/>
          </a:prstGeom>
          <a:noFill/>
        </p:spPr>
        <p:txBody>
          <a:bodyPr wrap="square" rtlCol="0">
            <a:spAutoFit/>
          </a:bodyPr>
          <a:lstStyle/>
          <a:p>
            <a:r>
              <a:rPr lang="en-US">
                <a:solidFill>
                  <a:srgbClr val="000000"/>
                </a:solidFill>
                <a:latin typeface="Arial" panose="020B0604020202020204" pitchFamily="34" charset="0"/>
                <a:cs typeface="Arial" panose="020B0604020202020204" pitchFamily="34" charset="0"/>
              </a:rPr>
              <a:t>SYN/ACK, src port: k</a:t>
            </a:r>
            <a:endParaRPr lang="vi-VN">
              <a:solidFill>
                <a:srgbClr val="00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E008200-13C2-A757-2944-837B05FBE8B2}"/>
              </a:ext>
            </a:extLst>
          </p:cNvPr>
          <p:cNvSpPr txBox="1"/>
          <p:nvPr/>
        </p:nvSpPr>
        <p:spPr>
          <a:xfrm>
            <a:off x="6467035" y="4837277"/>
            <a:ext cx="949961"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Cổng i</a:t>
            </a:r>
            <a:endParaRPr lang="vi-VN">
              <a:solidFill>
                <a:srgbClr val="00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B52D92C-CC8D-3A49-D82D-3F5A6AAF6D72}"/>
              </a:ext>
            </a:extLst>
          </p:cNvPr>
          <p:cNvSpPr txBox="1"/>
          <p:nvPr/>
        </p:nvSpPr>
        <p:spPr>
          <a:xfrm>
            <a:off x="6467035" y="5309284"/>
            <a:ext cx="949961"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Cổng k</a:t>
            </a:r>
            <a:endParaRPr lang="vi-VN">
              <a:solidFill>
                <a:srgbClr val="000000"/>
              </a:solidFill>
              <a:latin typeface="Arial" panose="020B0604020202020204" pitchFamily="34" charset="0"/>
              <a:cs typeface="Arial" panose="020B0604020202020204" pitchFamily="34" charset="0"/>
            </a:endParaRPr>
          </a:p>
        </p:txBody>
      </p:sp>
      <p:sp>
        <p:nvSpPr>
          <p:cNvPr id="23" name="Right Brace 22">
            <a:extLst>
              <a:ext uri="{FF2B5EF4-FFF2-40B4-BE49-F238E27FC236}">
                <a16:creationId xmlns:a16="http://schemas.microsoft.com/office/drawing/2014/main" id="{45430512-DA28-7588-8C0D-0D3A9DC885D4}"/>
              </a:ext>
            </a:extLst>
          </p:cNvPr>
          <p:cNvSpPr/>
          <p:nvPr/>
        </p:nvSpPr>
        <p:spPr>
          <a:xfrm>
            <a:off x="7391400" y="4977104"/>
            <a:ext cx="339657" cy="656673"/>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vi-VN">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7B732170-959A-D5CF-D835-FC8C180ED9E9}"/>
              </a:ext>
            </a:extLst>
          </p:cNvPr>
          <p:cNvSpPr txBox="1"/>
          <p:nvPr/>
        </p:nvSpPr>
        <p:spPr>
          <a:xfrm>
            <a:off x="7505700" y="5093202"/>
            <a:ext cx="1600200" cy="369332"/>
          </a:xfrm>
          <a:prstGeom prst="rect">
            <a:avLst/>
          </a:prstGeom>
          <a:noFill/>
        </p:spPr>
        <p:txBody>
          <a:bodyPr wrap="square" rtlCol="0">
            <a:spAutoFit/>
          </a:bodyPr>
          <a:lstStyle/>
          <a:p>
            <a:pPr algn="ctr"/>
            <a:r>
              <a:rPr lang="en-US">
                <a:solidFill>
                  <a:srgbClr val="000000"/>
                </a:solidFill>
                <a:latin typeface="Arial" panose="020B0604020202020204" pitchFamily="34" charset="0"/>
                <a:cs typeface="Arial" panose="020B0604020202020204" pitchFamily="34" charset="0"/>
              </a:rPr>
              <a:t>LISTEN</a:t>
            </a:r>
            <a:endParaRPr lang="vi-VN">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652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right)">
                                      <p:cBhvr>
                                        <p:cTn id="30" dur="500"/>
                                        <p:tgtEl>
                                          <p:spTgt spid="19"/>
                                        </p:tgtEl>
                                      </p:cBhvr>
                                    </p:animEffect>
                                  </p:childTnLst>
                                </p:cTn>
                              </p:par>
                              <p:par>
                                <p:cTn id="31" presetID="22" presetClass="entr" presetSubtype="2"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right)">
                                      <p:cBhvr>
                                        <p:cTn id="33" dur="500"/>
                                        <p:tgtEl>
                                          <p:spTgt spid="17"/>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wipe(right)">
                                      <p:cBhvr>
                                        <p:cTn id="36" dur="500"/>
                                        <p:tgtEl>
                                          <p:spTgt spid="20"/>
                                        </p:tgtEl>
                                      </p:cBhvr>
                                    </p:animEffect>
                                  </p:childTnLst>
                                </p:cTn>
                              </p:par>
                              <p:par>
                                <p:cTn id="37" presetID="22" presetClass="entr" presetSubtype="2"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right)">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P spid="15" grpId="0"/>
      <p:bldP spid="16" grpId="0"/>
      <p:bldP spid="19" grpId="0"/>
      <p:bldP spid="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7260C-B546-4E31-479C-7F5DE046439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2A1F37-5051-BA23-E3F4-DFA88C2961DC}"/>
              </a:ext>
            </a:extLst>
          </p:cNvPr>
          <p:cNvSpPr>
            <a:spLocks noGrp="1"/>
          </p:cNvSpPr>
          <p:nvPr>
            <p:ph type="ctrTitle"/>
          </p:nvPr>
        </p:nvSpPr>
        <p:spPr>
          <a:xfrm>
            <a:off x="685800" y="2194561"/>
            <a:ext cx="7772400" cy="822960"/>
          </a:xfrm>
        </p:spPr>
        <p:txBody>
          <a:bodyPr>
            <a:normAutofit/>
          </a:bodyPr>
          <a:lstStyle/>
          <a:p>
            <a:pPr algn="l"/>
            <a:r>
              <a:rPr lang="en-GB" sz="3600"/>
              <a:t>4. Tấn công từ chối dịch vụ</a:t>
            </a:r>
          </a:p>
        </p:txBody>
      </p:sp>
      <p:sp>
        <p:nvSpPr>
          <p:cNvPr id="5" name="Subtitle 4">
            <a:extLst>
              <a:ext uri="{FF2B5EF4-FFF2-40B4-BE49-F238E27FC236}">
                <a16:creationId xmlns:a16="http://schemas.microsoft.com/office/drawing/2014/main" id="{FF3CE2AE-2F55-4E4F-2A17-8D44C3962622}"/>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637629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DoS là gì?</a:t>
            </a:r>
          </a:p>
        </p:txBody>
      </p:sp>
      <p:sp>
        <p:nvSpPr>
          <p:cNvPr id="3" name="Content Placeholder 2"/>
          <p:cNvSpPr>
            <a:spLocks noGrp="1"/>
          </p:cNvSpPr>
          <p:nvPr>
            <p:ph idx="1"/>
          </p:nvPr>
        </p:nvSpPr>
        <p:spPr>
          <a:xfrm>
            <a:off x="457200" y="984738"/>
            <a:ext cx="8229600" cy="5339862"/>
          </a:xfrm>
        </p:spPr>
        <p:txBody>
          <a:bodyPr>
            <a:normAutofit/>
          </a:bodyPr>
          <a:lstStyle/>
          <a:p>
            <a:r>
              <a:rPr lang="en-US" sz="2400"/>
              <a:t>Denial of Service: Ngăn cản dịch vụ cung cấp tới người dùng trong mạng</a:t>
            </a:r>
          </a:p>
          <a:p>
            <a:r>
              <a:rPr lang="en-US" sz="2400"/>
              <a:t>Denial of Service: Ngăn cản dịch vụ cung cấp tới Cách thức thực hiện:</a:t>
            </a:r>
            <a:endParaRPr lang="vi-VN" sz="2400"/>
          </a:p>
          <a:p>
            <a:pPr lvl="1"/>
            <a:r>
              <a:rPr lang="en-US" sz="2000"/>
              <a:t>Phá hủy hạ tầng phần cứng</a:t>
            </a:r>
          </a:p>
          <a:p>
            <a:pPr lvl="1"/>
            <a:r>
              <a:rPr lang="en-US" sz="2000"/>
              <a:t>Gửi lượng dữ liệu đủ lớn làm quá tải nút thắt cổ chai (bottleneck) của hệ thống</a:t>
            </a:r>
          </a:p>
          <a:p>
            <a:pPr lvl="2"/>
            <a:r>
              <a:rPr lang="en-US" sz="1800"/>
              <a:t>Lưu lượng tấn công lớn hơn băng thông của mục tiêu, hoặc</a:t>
            </a:r>
          </a:p>
          <a:p>
            <a:pPr lvl="2"/>
            <a:r>
              <a:rPr lang="en-US" sz="1800"/>
              <a:t>Số lượng gói tin lớn hơn khả năng xử lý của mục tiêu</a:t>
            </a:r>
          </a:p>
          <a:p>
            <a:pPr lvl="1"/>
            <a:r>
              <a:rPr lang="vi-VN" sz="2000"/>
              <a:t>K</a:t>
            </a:r>
            <a:r>
              <a:rPr lang="en-US" sz="2000"/>
              <a:t>hai thác lỗ hổng phần mềm cung cấp dịch vụ</a:t>
            </a:r>
          </a:p>
          <a:p>
            <a:r>
              <a:rPr lang="en-US" sz="2400"/>
              <a:t>Có thể xảy ra với mọi thành phần của hệ thống</a:t>
            </a:r>
          </a:p>
          <a:p>
            <a:endParaRPr lang="en-US" sz="2400"/>
          </a:p>
          <a:p>
            <a:endParaRPr lang="en-US" sz="2400" dirty="0"/>
          </a:p>
        </p:txBody>
      </p:sp>
      <p:sp>
        <p:nvSpPr>
          <p:cNvPr id="4" name="Slide Number Placeholder 3"/>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1"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63</a:t>
            </a:fld>
            <a:endParaRPr kumimoji="0" lang="en-US" sz="1600" b="1"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52412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8060-9DAF-459C-8AC3-7718B2513849}"/>
              </a:ext>
            </a:extLst>
          </p:cNvPr>
          <p:cNvSpPr>
            <a:spLocks noGrp="1"/>
          </p:cNvSpPr>
          <p:nvPr>
            <p:ph type="title"/>
          </p:nvPr>
        </p:nvSpPr>
        <p:spPr/>
        <p:txBody>
          <a:bodyPr/>
          <a:lstStyle/>
          <a:p>
            <a:r>
              <a:rPr lang="en-US"/>
              <a:t>Phân loại</a:t>
            </a:r>
            <a:endParaRPr lang="vi-VN"/>
          </a:p>
        </p:txBody>
      </p:sp>
      <p:sp>
        <p:nvSpPr>
          <p:cNvPr id="3" name="Content Placeholder 2">
            <a:extLst>
              <a:ext uri="{FF2B5EF4-FFF2-40B4-BE49-F238E27FC236}">
                <a16:creationId xmlns:a16="http://schemas.microsoft.com/office/drawing/2014/main" id="{273FDE3F-0E38-444C-95EE-ADF5CA435801}"/>
              </a:ext>
            </a:extLst>
          </p:cNvPr>
          <p:cNvSpPr>
            <a:spLocks noGrp="1"/>
          </p:cNvSpPr>
          <p:nvPr>
            <p:ph idx="1"/>
          </p:nvPr>
        </p:nvSpPr>
        <p:spPr>
          <a:xfrm>
            <a:off x="457200" y="944545"/>
            <a:ext cx="8229600" cy="5532455"/>
          </a:xfrm>
        </p:spPr>
        <p:txBody>
          <a:bodyPr>
            <a:normAutofit fontScale="85000" lnSpcReduction="20000"/>
          </a:bodyPr>
          <a:lstStyle/>
          <a:p>
            <a:pPr>
              <a:lnSpc>
                <a:spcPct val="120000"/>
              </a:lnSpc>
            </a:pPr>
            <a:r>
              <a:rPr lang="en-US"/>
              <a:t>Tấn công vật lý: gây ra sự cố nguồn điện, kết nối mạng</a:t>
            </a:r>
          </a:p>
          <a:p>
            <a:pPr>
              <a:lnSpc>
                <a:spcPct val="120000"/>
              </a:lnSpc>
            </a:pPr>
            <a:r>
              <a:rPr lang="en-US"/>
              <a:t>Tấn công băng thông: gửi liên tục một lượng lớn các gói tin làm tràn ngập băng thông của nạn nhân</a:t>
            </a:r>
          </a:p>
          <a:p>
            <a:pPr lvl="1">
              <a:lnSpc>
                <a:spcPct val="120000"/>
              </a:lnSpc>
            </a:pPr>
            <a:r>
              <a:rPr lang="en-US"/>
              <a:t>Thường sử dụng các kỹ thuật khuếch đại</a:t>
            </a:r>
          </a:p>
          <a:p>
            <a:pPr lvl="1">
              <a:lnSpc>
                <a:spcPct val="120000"/>
              </a:lnSpc>
            </a:pPr>
            <a:r>
              <a:rPr lang="en-US"/>
              <a:t>Ví dụ: Smurf attack, DNS Amplification, UDP Flood</a:t>
            </a:r>
          </a:p>
          <a:p>
            <a:pPr>
              <a:lnSpc>
                <a:spcPct val="120000"/>
              </a:lnSpc>
            </a:pPr>
            <a:r>
              <a:rPr lang="en-US"/>
              <a:t>Tấn công tài nguyên hệ thống: Gửi một lượng lớn yêu cầu làm cạn kiệt tài nguyên của nạn nhân</a:t>
            </a:r>
          </a:p>
          <a:p>
            <a:pPr lvl="1">
              <a:lnSpc>
                <a:spcPct val="120000"/>
              </a:lnSpc>
            </a:pPr>
            <a:r>
              <a:rPr lang="en-US"/>
              <a:t>Thường khai thác điểm yếu của giao thức</a:t>
            </a:r>
          </a:p>
          <a:p>
            <a:pPr lvl="1">
              <a:lnSpc>
                <a:spcPct val="120000"/>
              </a:lnSpc>
            </a:pPr>
            <a:r>
              <a:rPr lang="en-US"/>
              <a:t>Ví dụ: Tear drop, TCP SYN Flood, HTTP Flood, DHCP Starvation</a:t>
            </a:r>
          </a:p>
          <a:p>
            <a:pPr>
              <a:lnSpc>
                <a:spcPct val="120000"/>
              </a:lnSpc>
            </a:pPr>
            <a:r>
              <a:rPr lang="en-US"/>
              <a:t>Tấn công dựa trên khai thác lỗ hổng phần mềm</a:t>
            </a:r>
          </a:p>
          <a:p>
            <a:pPr lvl="1">
              <a:lnSpc>
                <a:spcPct val="120000"/>
              </a:lnSpc>
            </a:pPr>
            <a:r>
              <a:rPr lang="en-US"/>
              <a:t>Buffer Overflow: Ping of Death</a:t>
            </a:r>
          </a:p>
          <a:p>
            <a:pPr lvl="1">
              <a:lnSpc>
                <a:spcPct val="120000"/>
              </a:lnSpc>
            </a:pPr>
            <a:r>
              <a:rPr lang="en-US"/>
              <a:t>Integer Overflow</a:t>
            </a:r>
          </a:p>
          <a:p>
            <a:pPr lvl="1">
              <a:lnSpc>
                <a:spcPct val="120000"/>
              </a:lnSpc>
            </a:pPr>
            <a:r>
              <a:rPr lang="en-US"/>
              <a:t>Format String</a:t>
            </a:r>
            <a:endParaRPr lang="vi-VN"/>
          </a:p>
        </p:txBody>
      </p:sp>
      <p:sp>
        <p:nvSpPr>
          <p:cNvPr id="4" name="Slide Number Placeholder 3">
            <a:extLst>
              <a:ext uri="{FF2B5EF4-FFF2-40B4-BE49-F238E27FC236}">
                <a16:creationId xmlns:a16="http://schemas.microsoft.com/office/drawing/2014/main" id="{098514A2-CE30-42CE-95A4-B5E7464B5CED}"/>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1"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64</a:t>
            </a:fld>
            <a:endParaRPr kumimoji="0" lang="en-US" sz="1600" b="1"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3219624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Một số cuộc tấn công DoS điển hình</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graphicFrame>
        <p:nvGraphicFramePr>
          <p:cNvPr id="7" name="Content Placeholder 4">
            <a:extLst>
              <a:ext uri="{FF2B5EF4-FFF2-40B4-BE49-F238E27FC236}">
                <a16:creationId xmlns:a16="http://schemas.microsoft.com/office/drawing/2014/main" id="{344E443E-1836-4E35-8DE5-C26F271CFF73}"/>
              </a:ext>
            </a:extLst>
          </p:cNvPr>
          <p:cNvGraphicFramePr>
            <a:graphicFrameLocks/>
          </p:cNvGraphicFramePr>
          <p:nvPr/>
        </p:nvGraphicFramePr>
        <p:xfrm>
          <a:off x="457200" y="1366520"/>
          <a:ext cx="8229600" cy="41452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2438400">
                  <a:extLst>
                    <a:ext uri="{9D8B030D-6E8A-4147-A177-3AD203B41FA5}">
                      <a16:colId xmlns:a16="http://schemas.microsoft.com/office/drawing/2014/main" val="20003"/>
                    </a:ext>
                  </a:extLst>
                </a:gridCol>
              </a:tblGrid>
              <a:tr h="370840">
                <a:tc>
                  <a:txBody>
                    <a:bodyPr/>
                    <a:lstStyle/>
                    <a:p>
                      <a:pPr algn="ctr"/>
                      <a:r>
                        <a:rPr lang="en-US" sz="2000"/>
                        <a:t>Thời</a:t>
                      </a:r>
                      <a:r>
                        <a:rPr lang="en-US" sz="2000" baseline="0"/>
                        <a:t> gian</a:t>
                      </a:r>
                      <a:endParaRPr lang="en-US" sz="2000"/>
                    </a:p>
                  </a:txBody>
                  <a:tcPr/>
                </a:tc>
                <a:tc>
                  <a:txBody>
                    <a:bodyPr/>
                    <a:lstStyle/>
                    <a:p>
                      <a:pPr algn="ctr"/>
                      <a:r>
                        <a:rPr lang="en-US" sz="2000"/>
                        <a:t>Mục</a:t>
                      </a:r>
                      <a:r>
                        <a:rPr lang="en-US" sz="2000" baseline="0"/>
                        <a:t> tiêu</a:t>
                      </a:r>
                      <a:endParaRPr lang="en-US" sz="2000"/>
                    </a:p>
                  </a:txBody>
                  <a:tcPr/>
                </a:tc>
                <a:tc>
                  <a:txBody>
                    <a:bodyPr/>
                    <a:lstStyle/>
                    <a:p>
                      <a:pPr algn="ctr"/>
                      <a:r>
                        <a:rPr lang="en-US" sz="2000"/>
                        <a:t>Lưu lượng</a:t>
                      </a:r>
                    </a:p>
                  </a:txBody>
                  <a:tcPr/>
                </a:tc>
                <a:tc>
                  <a:txBody>
                    <a:bodyPr/>
                    <a:lstStyle/>
                    <a:p>
                      <a:pPr algn="ctr"/>
                      <a:r>
                        <a:rPr lang="en-US" sz="2000"/>
                        <a:t>Kỹ</a:t>
                      </a:r>
                      <a:r>
                        <a:rPr lang="en-US" sz="2000" baseline="0"/>
                        <a:t> thuật</a:t>
                      </a:r>
                      <a:endParaRPr lang="en-US" sz="2000"/>
                    </a:p>
                  </a:txBody>
                  <a:tcPr/>
                </a:tc>
                <a:extLst>
                  <a:ext uri="{0D108BD9-81ED-4DB2-BD59-A6C34878D82A}">
                    <a16:rowId xmlns:a16="http://schemas.microsoft.com/office/drawing/2014/main" val="10000"/>
                  </a:ext>
                </a:extLst>
              </a:tr>
              <a:tr h="370840">
                <a:tc>
                  <a:txBody>
                    <a:bodyPr/>
                    <a:lstStyle/>
                    <a:p>
                      <a:pPr algn="l"/>
                      <a:r>
                        <a:rPr lang="en-US" sz="2400">
                          <a:solidFill>
                            <a:srgbClr val="000000"/>
                          </a:solidFill>
                        </a:rPr>
                        <a:t>03/2013</a:t>
                      </a:r>
                    </a:p>
                  </a:txBody>
                  <a:tcPr/>
                </a:tc>
                <a:tc>
                  <a:txBody>
                    <a:bodyPr/>
                    <a:lstStyle/>
                    <a:p>
                      <a:pPr algn="l"/>
                      <a:r>
                        <a:rPr lang="en-US" sz="2400">
                          <a:solidFill>
                            <a:srgbClr val="000000"/>
                          </a:solidFill>
                        </a:rPr>
                        <a:t>Spamhaus</a:t>
                      </a:r>
                    </a:p>
                  </a:txBody>
                  <a:tcPr/>
                </a:tc>
                <a:tc>
                  <a:txBody>
                    <a:bodyPr/>
                    <a:lstStyle/>
                    <a:p>
                      <a:pPr algn="l"/>
                      <a:r>
                        <a:rPr lang="en-US" sz="2400">
                          <a:solidFill>
                            <a:srgbClr val="000000"/>
                          </a:solidFill>
                        </a:rPr>
                        <a:t>~300 Gbps</a:t>
                      </a:r>
                    </a:p>
                  </a:txBody>
                  <a:tcPr/>
                </a:tc>
                <a:tc>
                  <a:txBody>
                    <a:bodyPr/>
                    <a:lstStyle/>
                    <a:p>
                      <a:pPr algn="l"/>
                      <a:r>
                        <a:rPr lang="en-US" sz="2400">
                          <a:solidFill>
                            <a:srgbClr val="000000"/>
                          </a:solidFill>
                        </a:rPr>
                        <a:t>DNS Amp. Attack</a:t>
                      </a:r>
                    </a:p>
                  </a:txBody>
                  <a:tcPr/>
                </a:tc>
                <a:extLst>
                  <a:ext uri="{0D108BD9-81ED-4DB2-BD59-A6C34878D82A}">
                    <a16:rowId xmlns:a16="http://schemas.microsoft.com/office/drawing/2014/main" val="10001"/>
                  </a:ext>
                </a:extLst>
              </a:tr>
              <a:tr h="370840">
                <a:tc>
                  <a:txBody>
                    <a:bodyPr/>
                    <a:lstStyle/>
                    <a:p>
                      <a:r>
                        <a:rPr lang="en-US" sz="2400">
                          <a:solidFill>
                            <a:srgbClr val="000000"/>
                          </a:solidFill>
                        </a:rPr>
                        <a:t>09/2016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rPr>
                        <a:t>Blog</a:t>
                      </a:r>
                      <a:r>
                        <a:rPr lang="en-US" sz="2400" b="0" baseline="0">
                          <a:solidFill>
                            <a:srgbClr val="000000"/>
                          </a:solidFill>
                        </a:rPr>
                        <a:t> của </a:t>
                      </a:r>
                      <a:r>
                        <a:rPr lang="en-US" sz="2400" b="0">
                          <a:solidFill>
                            <a:srgbClr val="000000"/>
                          </a:solidFill>
                        </a:rPr>
                        <a:t>Brian Krebs</a:t>
                      </a:r>
                    </a:p>
                  </a:txBody>
                  <a:tcPr/>
                </a:tc>
                <a:tc>
                  <a:txBody>
                    <a:bodyPr/>
                    <a:lstStyle/>
                    <a:p>
                      <a:r>
                        <a:rPr lang="en-US" sz="2400">
                          <a:solidFill>
                            <a:srgbClr val="000000"/>
                          </a:solidFill>
                        </a:rPr>
                        <a:t>~600 Gbps</a:t>
                      </a:r>
                    </a:p>
                  </a:txBody>
                  <a:tcPr/>
                </a:tc>
                <a:tc>
                  <a:txBody>
                    <a:bodyPr/>
                    <a:lstStyle/>
                    <a:p>
                      <a:r>
                        <a:rPr lang="en-US" sz="2400">
                          <a:solidFill>
                            <a:srgbClr val="000000"/>
                          </a:solidFill>
                        </a:rPr>
                        <a:t>SYN, GET, POST</a:t>
                      </a:r>
                      <a:r>
                        <a:rPr lang="en-US" sz="2400" baseline="0">
                          <a:solidFill>
                            <a:srgbClr val="000000"/>
                          </a:solidFill>
                        </a:rPr>
                        <a:t> Flooding</a:t>
                      </a:r>
                      <a:endParaRPr lang="en-US" sz="2400">
                        <a:solidFill>
                          <a:srgbClr val="000000"/>
                        </a:solidFill>
                      </a:endParaRPr>
                    </a:p>
                  </a:txBody>
                  <a:tcPr/>
                </a:tc>
                <a:extLst>
                  <a:ext uri="{0D108BD9-81ED-4DB2-BD59-A6C34878D82A}">
                    <a16:rowId xmlns:a16="http://schemas.microsoft.com/office/drawing/2014/main" val="10005"/>
                  </a:ext>
                </a:extLst>
              </a:tr>
              <a:tr h="370840">
                <a:tc>
                  <a:txBody>
                    <a:bodyPr/>
                    <a:lstStyle/>
                    <a:p>
                      <a:r>
                        <a:rPr lang="en-US" sz="2400">
                          <a:solidFill>
                            <a:srgbClr val="000000"/>
                          </a:solidFill>
                        </a:rPr>
                        <a:t>09/2016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rPr>
                        <a:t>OVH Công</a:t>
                      </a:r>
                      <a:r>
                        <a:rPr lang="en-US" sz="2400" b="0" baseline="0">
                          <a:solidFill>
                            <a:srgbClr val="000000"/>
                          </a:solidFill>
                        </a:rPr>
                        <a:t> ty hosting tại Pháp</a:t>
                      </a:r>
                      <a:endParaRPr lang="en-US" sz="2400" b="0">
                        <a:solidFill>
                          <a:srgbClr val="000000"/>
                        </a:solidFill>
                      </a:endParaRPr>
                    </a:p>
                  </a:txBody>
                  <a:tcPr/>
                </a:tc>
                <a:tc>
                  <a:txBody>
                    <a:bodyPr/>
                    <a:lstStyle/>
                    <a:p>
                      <a:r>
                        <a:rPr lang="en-US" sz="2400">
                          <a:solidFill>
                            <a:srgbClr val="000000"/>
                          </a:solidFill>
                        </a:rPr>
                        <a:t>~1 Tbps</a:t>
                      </a:r>
                    </a:p>
                  </a:txBody>
                  <a:tcPr/>
                </a:tc>
                <a:tc>
                  <a:txBody>
                    <a:bodyPr/>
                    <a:lstStyle/>
                    <a:p>
                      <a:r>
                        <a:rPr lang="en-US" sz="2400">
                          <a:solidFill>
                            <a:srgbClr val="000000"/>
                          </a:solidFill>
                        </a:rPr>
                        <a:t>Multiple type</a:t>
                      </a:r>
                    </a:p>
                  </a:txBody>
                  <a:tcPr/>
                </a:tc>
                <a:extLst>
                  <a:ext uri="{0D108BD9-81ED-4DB2-BD59-A6C34878D82A}">
                    <a16:rowId xmlns:a16="http://schemas.microsoft.com/office/drawing/2014/main" val="10006"/>
                  </a:ext>
                </a:extLst>
              </a:tr>
              <a:tr h="370840">
                <a:tc>
                  <a:txBody>
                    <a:bodyPr/>
                    <a:lstStyle/>
                    <a:p>
                      <a:r>
                        <a:rPr lang="en-US" sz="2400">
                          <a:solidFill>
                            <a:srgbClr val="000000"/>
                          </a:solidFill>
                        </a:rPr>
                        <a:t>03/2018</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rPr>
                        <a:t>Đối tác của Arbor Network</a:t>
                      </a:r>
                    </a:p>
                  </a:txBody>
                  <a:tcPr/>
                </a:tc>
                <a:tc>
                  <a:txBody>
                    <a:bodyPr/>
                    <a:lstStyle/>
                    <a:p>
                      <a:r>
                        <a:rPr lang="en-US" sz="2400">
                          <a:solidFill>
                            <a:srgbClr val="000000"/>
                          </a:solidFill>
                        </a:rPr>
                        <a:t>~ 1.7 Tbps</a:t>
                      </a:r>
                    </a:p>
                  </a:txBody>
                  <a:tcPr/>
                </a:tc>
                <a:tc>
                  <a:txBody>
                    <a:bodyPr/>
                    <a:lstStyle/>
                    <a:p>
                      <a:r>
                        <a:rPr lang="en-US" sz="2400">
                          <a:solidFill>
                            <a:srgbClr val="000000"/>
                          </a:solidFill>
                        </a:rPr>
                        <a:t>Memcached amplification</a:t>
                      </a:r>
                    </a:p>
                  </a:txBody>
                  <a:tcPr/>
                </a:tc>
                <a:extLst>
                  <a:ext uri="{0D108BD9-81ED-4DB2-BD59-A6C34878D82A}">
                    <a16:rowId xmlns:a16="http://schemas.microsoft.com/office/drawing/2014/main" val="2110740146"/>
                  </a:ext>
                </a:extLst>
              </a:tr>
              <a:tr h="370840">
                <a:tc>
                  <a:txBody>
                    <a:bodyPr/>
                    <a:lstStyle/>
                    <a:p>
                      <a:r>
                        <a:rPr lang="en-US" sz="2400">
                          <a:solidFill>
                            <a:srgbClr val="000000"/>
                          </a:solidFill>
                        </a:rPr>
                        <a:t>02/2020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rPr>
                        <a:t>Amazon Web Service</a:t>
                      </a:r>
                    </a:p>
                  </a:txBody>
                  <a:tcPr/>
                </a:tc>
                <a:tc>
                  <a:txBody>
                    <a:bodyPr/>
                    <a:lstStyle/>
                    <a:p>
                      <a:r>
                        <a:rPr lang="en-US" sz="2400">
                          <a:solidFill>
                            <a:srgbClr val="000000"/>
                          </a:solidFill>
                        </a:rPr>
                        <a:t>~2.3 Tbps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a:solidFill>
                            <a:srgbClr val="000000"/>
                          </a:solidFill>
                        </a:rPr>
                        <a:t>Multiple type</a:t>
                      </a:r>
                    </a:p>
                    <a:p>
                      <a:endParaRPr lang="en-US" sz="2400">
                        <a:solidFill>
                          <a:srgbClr val="000000"/>
                        </a:solidFill>
                      </a:endParaRPr>
                    </a:p>
                  </a:txBody>
                  <a:tcPr/>
                </a:tc>
                <a:extLst>
                  <a:ext uri="{0D108BD9-81ED-4DB2-BD59-A6C34878D82A}">
                    <a16:rowId xmlns:a16="http://schemas.microsoft.com/office/drawing/2014/main" val="2039552768"/>
                  </a:ext>
                </a:extLst>
              </a:tr>
            </a:tbl>
          </a:graphicData>
        </a:graphic>
      </p:graphicFrame>
    </p:spTree>
    <p:extLst>
      <p:ext uri="{BB962C8B-B14F-4D97-AF65-F5344CB8AC3E}">
        <p14:creationId xmlns:p14="http://schemas.microsoft.com/office/powerpoint/2010/main" val="40023905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DDoS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pic>
        <p:nvPicPr>
          <p:cNvPr id="73"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0" y="18906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4"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8400" y="2881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5"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2881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 name="Picture 6"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2881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7"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881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8"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4052826"/>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9"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4052826"/>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0"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4052826"/>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11"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62200" y="4052826"/>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Picture 12"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0" y="4024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1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4024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 name="Picture 14"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4024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5" name="Picture 15"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5400" y="4024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16"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1200" y="4024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17"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7000" y="4024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8"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4024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 name="Picture 19"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402425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20" descr="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5319651"/>
            <a:ext cx="8239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1" name="AutoShape 21"/>
          <p:cNvCxnSpPr>
            <a:cxnSpLocks noChangeShapeType="1"/>
          </p:cNvCxnSpPr>
          <p:nvPr/>
        </p:nvCxnSpPr>
        <p:spPr bwMode="auto">
          <a:xfrm rot="10800000" flipV="1">
            <a:off x="2781300" y="2171639"/>
            <a:ext cx="1409700" cy="709612"/>
          </a:xfrm>
          <a:prstGeom prst="curvedConnector2">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92" name="AutoShape 22"/>
          <p:cNvCxnSpPr>
            <a:cxnSpLocks noChangeShapeType="1"/>
          </p:cNvCxnSpPr>
          <p:nvPr/>
        </p:nvCxnSpPr>
        <p:spPr bwMode="auto">
          <a:xfrm rot="10800000" flipV="1">
            <a:off x="4000500" y="2171639"/>
            <a:ext cx="190500" cy="709612"/>
          </a:xfrm>
          <a:prstGeom prst="curvedConnector2">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93" name="AutoShape 23"/>
          <p:cNvCxnSpPr>
            <a:cxnSpLocks noChangeShapeType="1"/>
          </p:cNvCxnSpPr>
          <p:nvPr/>
        </p:nvCxnSpPr>
        <p:spPr bwMode="auto">
          <a:xfrm>
            <a:off x="4876800" y="2171639"/>
            <a:ext cx="342900" cy="709612"/>
          </a:xfrm>
          <a:prstGeom prst="curvedConnector2">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94" name="AutoShape 24"/>
          <p:cNvCxnSpPr>
            <a:cxnSpLocks noChangeShapeType="1"/>
          </p:cNvCxnSpPr>
          <p:nvPr/>
        </p:nvCxnSpPr>
        <p:spPr bwMode="auto">
          <a:xfrm>
            <a:off x="4876800" y="2171639"/>
            <a:ext cx="1562100" cy="709612"/>
          </a:xfrm>
          <a:prstGeom prst="curvedConnector2">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95" name="AutoShape 25"/>
          <p:cNvCxnSpPr>
            <a:cxnSpLocks noChangeShapeType="1"/>
          </p:cNvCxnSpPr>
          <p:nvPr/>
        </p:nvCxnSpPr>
        <p:spPr bwMode="auto">
          <a:xfrm>
            <a:off x="3124200" y="3162239"/>
            <a:ext cx="533400" cy="0"/>
          </a:xfrm>
          <a:prstGeom prst="straightConnector1">
            <a:avLst/>
          </a:prstGeom>
          <a:noFill/>
          <a:ln w="12700">
            <a:solidFill>
              <a:srgbClr val="0000FF"/>
            </a:solidFill>
            <a:round/>
            <a:headEnd/>
            <a:tailEnd/>
          </a:ln>
          <a:extLst>
            <a:ext uri="{909E8E84-426E-40DD-AFC4-6F175D3DCCD1}">
              <a14:hiddenFill xmlns:a14="http://schemas.microsoft.com/office/drawing/2010/main">
                <a:noFill/>
              </a14:hiddenFill>
            </a:ext>
          </a:extLst>
        </p:spPr>
      </p:cxnSp>
      <p:cxnSp>
        <p:nvCxnSpPr>
          <p:cNvPr id="96" name="AutoShape 26"/>
          <p:cNvCxnSpPr>
            <a:cxnSpLocks noChangeShapeType="1"/>
          </p:cNvCxnSpPr>
          <p:nvPr/>
        </p:nvCxnSpPr>
        <p:spPr bwMode="auto">
          <a:xfrm>
            <a:off x="4343400" y="3162239"/>
            <a:ext cx="533400" cy="0"/>
          </a:xfrm>
          <a:prstGeom prst="straightConnector1">
            <a:avLst/>
          </a:prstGeom>
          <a:noFill/>
          <a:ln w="12700">
            <a:solidFill>
              <a:srgbClr val="0000FF"/>
            </a:solidFill>
            <a:round/>
            <a:headEnd/>
            <a:tailEnd/>
          </a:ln>
          <a:extLst>
            <a:ext uri="{909E8E84-426E-40DD-AFC4-6F175D3DCCD1}">
              <a14:hiddenFill xmlns:a14="http://schemas.microsoft.com/office/drawing/2010/main">
                <a:noFill/>
              </a14:hiddenFill>
            </a:ext>
          </a:extLst>
        </p:spPr>
      </p:cxnSp>
      <p:cxnSp>
        <p:nvCxnSpPr>
          <p:cNvPr id="97" name="AutoShape 27"/>
          <p:cNvCxnSpPr>
            <a:cxnSpLocks noChangeShapeType="1"/>
          </p:cNvCxnSpPr>
          <p:nvPr/>
        </p:nvCxnSpPr>
        <p:spPr bwMode="auto">
          <a:xfrm>
            <a:off x="5562600" y="3162239"/>
            <a:ext cx="533400" cy="0"/>
          </a:xfrm>
          <a:prstGeom prst="straightConnector1">
            <a:avLst/>
          </a:prstGeom>
          <a:noFill/>
          <a:ln w="12700">
            <a:solidFill>
              <a:srgbClr val="0000FF"/>
            </a:solidFill>
            <a:round/>
            <a:headEnd/>
            <a:tailEnd/>
          </a:ln>
          <a:extLst>
            <a:ext uri="{909E8E84-426E-40DD-AFC4-6F175D3DCCD1}">
              <a14:hiddenFill xmlns:a14="http://schemas.microsoft.com/office/drawing/2010/main">
                <a:noFill/>
              </a14:hiddenFill>
            </a:ext>
          </a:extLst>
        </p:spPr>
      </p:cxnSp>
      <p:cxnSp>
        <p:nvCxnSpPr>
          <p:cNvPr id="98" name="AutoShape 28"/>
          <p:cNvCxnSpPr>
            <a:cxnSpLocks noChangeShapeType="1"/>
          </p:cNvCxnSpPr>
          <p:nvPr/>
        </p:nvCxnSpPr>
        <p:spPr bwMode="auto">
          <a:xfrm rot="10800000" flipV="1">
            <a:off x="2438400" y="2171639"/>
            <a:ext cx="1752600" cy="990600"/>
          </a:xfrm>
          <a:prstGeom prst="curvedConnector3">
            <a:avLst>
              <a:gd name="adj1" fmla="val 113042"/>
            </a:avLst>
          </a:prstGeom>
          <a:noFill/>
          <a:ln w="12700">
            <a:solidFill>
              <a:srgbClr val="0000FF"/>
            </a:solidFill>
            <a:round/>
            <a:headEnd/>
            <a:tailEnd/>
          </a:ln>
          <a:extLst>
            <a:ext uri="{909E8E84-426E-40DD-AFC4-6F175D3DCCD1}">
              <a14:hiddenFill xmlns:a14="http://schemas.microsoft.com/office/drawing/2010/main">
                <a:noFill/>
              </a14:hiddenFill>
            </a:ext>
          </a:extLst>
        </p:spPr>
      </p:cxnSp>
      <p:cxnSp>
        <p:nvCxnSpPr>
          <p:cNvPr id="99" name="AutoShape 29"/>
          <p:cNvCxnSpPr>
            <a:cxnSpLocks noChangeShapeType="1"/>
          </p:cNvCxnSpPr>
          <p:nvPr/>
        </p:nvCxnSpPr>
        <p:spPr bwMode="auto">
          <a:xfrm>
            <a:off x="6781800" y="3162239"/>
            <a:ext cx="1752600" cy="1143000"/>
          </a:xfrm>
          <a:prstGeom prst="curvedConnector3">
            <a:avLst>
              <a:gd name="adj1" fmla="val 113042"/>
            </a:avLst>
          </a:prstGeom>
          <a:noFill/>
          <a:ln w="12700">
            <a:solidFill>
              <a:srgbClr val="0000FF"/>
            </a:solidFill>
            <a:round/>
            <a:headEnd/>
            <a:tailEnd/>
          </a:ln>
          <a:extLst>
            <a:ext uri="{909E8E84-426E-40DD-AFC4-6F175D3DCCD1}">
              <a14:hiddenFill xmlns:a14="http://schemas.microsoft.com/office/drawing/2010/main">
                <a:noFill/>
              </a14:hiddenFill>
            </a:ext>
          </a:extLst>
        </p:spPr>
      </p:cxnSp>
      <p:sp>
        <p:nvSpPr>
          <p:cNvPr id="100" name="Line 30"/>
          <p:cNvSpPr>
            <a:spLocks noChangeShapeType="1"/>
          </p:cNvSpPr>
          <p:nvPr/>
        </p:nvSpPr>
        <p:spPr bwMode="auto">
          <a:xfrm flipH="1">
            <a:off x="76200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01" name="Line 31"/>
          <p:cNvSpPr>
            <a:spLocks noChangeShapeType="1"/>
          </p:cNvSpPr>
          <p:nvPr/>
        </p:nvSpPr>
        <p:spPr bwMode="auto">
          <a:xfrm flipH="1">
            <a:off x="69342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02" name="Line 32"/>
          <p:cNvSpPr>
            <a:spLocks noChangeShapeType="1"/>
          </p:cNvSpPr>
          <p:nvPr/>
        </p:nvSpPr>
        <p:spPr bwMode="auto">
          <a:xfrm flipH="1">
            <a:off x="62484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03" name="Line 33"/>
          <p:cNvSpPr>
            <a:spLocks noChangeShapeType="1"/>
          </p:cNvSpPr>
          <p:nvPr/>
        </p:nvSpPr>
        <p:spPr bwMode="auto">
          <a:xfrm flipH="1">
            <a:off x="55626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04" name="Line 34"/>
          <p:cNvSpPr>
            <a:spLocks noChangeShapeType="1"/>
          </p:cNvSpPr>
          <p:nvPr/>
        </p:nvSpPr>
        <p:spPr bwMode="auto">
          <a:xfrm flipH="1">
            <a:off x="48768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05" name="Line 35"/>
          <p:cNvSpPr>
            <a:spLocks noChangeShapeType="1"/>
          </p:cNvSpPr>
          <p:nvPr/>
        </p:nvSpPr>
        <p:spPr bwMode="auto">
          <a:xfrm flipH="1">
            <a:off x="41910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06" name="Line 36"/>
          <p:cNvSpPr>
            <a:spLocks noChangeShapeType="1"/>
          </p:cNvSpPr>
          <p:nvPr/>
        </p:nvSpPr>
        <p:spPr bwMode="auto">
          <a:xfrm flipH="1">
            <a:off x="35052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07" name="Line 37"/>
          <p:cNvSpPr>
            <a:spLocks noChangeShapeType="1"/>
          </p:cNvSpPr>
          <p:nvPr/>
        </p:nvSpPr>
        <p:spPr bwMode="auto">
          <a:xfrm flipH="1">
            <a:off x="28194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08" name="Line 38"/>
          <p:cNvSpPr>
            <a:spLocks noChangeShapeType="1"/>
          </p:cNvSpPr>
          <p:nvPr/>
        </p:nvSpPr>
        <p:spPr bwMode="auto">
          <a:xfrm flipH="1">
            <a:off x="21336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09" name="Line 39"/>
          <p:cNvSpPr>
            <a:spLocks noChangeShapeType="1"/>
          </p:cNvSpPr>
          <p:nvPr/>
        </p:nvSpPr>
        <p:spPr bwMode="auto">
          <a:xfrm flipH="1">
            <a:off x="14478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10" name="Line 40"/>
          <p:cNvSpPr>
            <a:spLocks noChangeShapeType="1"/>
          </p:cNvSpPr>
          <p:nvPr/>
        </p:nvSpPr>
        <p:spPr bwMode="auto">
          <a:xfrm flipH="1">
            <a:off x="762000" y="4176651"/>
            <a:ext cx="2286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cxnSp>
        <p:nvCxnSpPr>
          <p:cNvPr id="111" name="AutoShape 41"/>
          <p:cNvCxnSpPr>
            <a:cxnSpLocks noChangeShapeType="1"/>
          </p:cNvCxnSpPr>
          <p:nvPr/>
        </p:nvCxnSpPr>
        <p:spPr bwMode="auto">
          <a:xfrm flipH="1">
            <a:off x="647700" y="3443226"/>
            <a:ext cx="2133600" cy="609600"/>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12" name="AutoShape 42"/>
          <p:cNvCxnSpPr>
            <a:cxnSpLocks noChangeShapeType="1"/>
          </p:cNvCxnSpPr>
          <p:nvPr/>
        </p:nvCxnSpPr>
        <p:spPr bwMode="auto">
          <a:xfrm flipH="1">
            <a:off x="1333500" y="3443226"/>
            <a:ext cx="1447800" cy="609600"/>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13" name="AutoShape 43"/>
          <p:cNvCxnSpPr>
            <a:cxnSpLocks noChangeShapeType="1"/>
          </p:cNvCxnSpPr>
          <p:nvPr/>
        </p:nvCxnSpPr>
        <p:spPr bwMode="auto">
          <a:xfrm flipH="1">
            <a:off x="2019300" y="3443226"/>
            <a:ext cx="762000" cy="609600"/>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14" name="AutoShape 44"/>
          <p:cNvCxnSpPr>
            <a:cxnSpLocks noChangeShapeType="1"/>
          </p:cNvCxnSpPr>
          <p:nvPr/>
        </p:nvCxnSpPr>
        <p:spPr bwMode="auto">
          <a:xfrm flipH="1">
            <a:off x="2705100" y="3443226"/>
            <a:ext cx="1295400" cy="609600"/>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15" name="AutoShape 45"/>
          <p:cNvCxnSpPr>
            <a:cxnSpLocks noChangeShapeType="1"/>
          </p:cNvCxnSpPr>
          <p:nvPr/>
        </p:nvCxnSpPr>
        <p:spPr bwMode="auto">
          <a:xfrm flipH="1">
            <a:off x="3390900" y="3443226"/>
            <a:ext cx="6096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16" name="AutoShape 46"/>
          <p:cNvCxnSpPr>
            <a:cxnSpLocks noChangeShapeType="1"/>
          </p:cNvCxnSpPr>
          <p:nvPr/>
        </p:nvCxnSpPr>
        <p:spPr bwMode="auto">
          <a:xfrm>
            <a:off x="4000500" y="3443226"/>
            <a:ext cx="762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17" name="AutoShape 47"/>
          <p:cNvCxnSpPr>
            <a:cxnSpLocks noChangeShapeType="1"/>
          </p:cNvCxnSpPr>
          <p:nvPr/>
        </p:nvCxnSpPr>
        <p:spPr bwMode="auto">
          <a:xfrm flipH="1">
            <a:off x="4762500" y="3443226"/>
            <a:ext cx="4572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18" name="AutoShape 48"/>
          <p:cNvCxnSpPr>
            <a:cxnSpLocks noChangeShapeType="1"/>
          </p:cNvCxnSpPr>
          <p:nvPr/>
        </p:nvCxnSpPr>
        <p:spPr bwMode="auto">
          <a:xfrm>
            <a:off x="5219700" y="3443226"/>
            <a:ext cx="2286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19" name="AutoShape 49"/>
          <p:cNvCxnSpPr>
            <a:cxnSpLocks noChangeShapeType="1"/>
          </p:cNvCxnSpPr>
          <p:nvPr/>
        </p:nvCxnSpPr>
        <p:spPr bwMode="auto">
          <a:xfrm>
            <a:off x="5219700" y="3443226"/>
            <a:ext cx="9144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20" name="AutoShape 50"/>
          <p:cNvCxnSpPr>
            <a:cxnSpLocks noChangeShapeType="1"/>
          </p:cNvCxnSpPr>
          <p:nvPr/>
        </p:nvCxnSpPr>
        <p:spPr bwMode="auto">
          <a:xfrm>
            <a:off x="6438900" y="3443226"/>
            <a:ext cx="3810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21" name="AutoShape 51"/>
          <p:cNvCxnSpPr>
            <a:cxnSpLocks noChangeShapeType="1"/>
          </p:cNvCxnSpPr>
          <p:nvPr/>
        </p:nvCxnSpPr>
        <p:spPr bwMode="auto">
          <a:xfrm>
            <a:off x="6438900" y="3443226"/>
            <a:ext cx="10668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22" name="AutoShape 52"/>
          <p:cNvCxnSpPr>
            <a:cxnSpLocks noChangeShapeType="1"/>
          </p:cNvCxnSpPr>
          <p:nvPr/>
        </p:nvCxnSpPr>
        <p:spPr bwMode="auto">
          <a:xfrm>
            <a:off x="6438900" y="3443226"/>
            <a:ext cx="17526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sp>
        <p:nvSpPr>
          <p:cNvPr id="123" name="AutoShape 53"/>
          <p:cNvSpPr>
            <a:spLocks noChangeArrowheads="1"/>
          </p:cNvSpPr>
          <p:nvPr/>
        </p:nvSpPr>
        <p:spPr bwMode="auto">
          <a:xfrm flipV="1">
            <a:off x="685800" y="4686239"/>
            <a:ext cx="7848600" cy="609600"/>
          </a:xfrm>
          <a:prstGeom prst="triangle">
            <a:avLst>
              <a:gd name="adj" fmla="val 50000"/>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pic>
        <p:nvPicPr>
          <p:cNvPr id="124" name="Picture 54" descr="smiley-00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5776851"/>
            <a:ext cx="685800" cy="685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5" name="Text Box 55"/>
          <p:cNvSpPr txBox="1">
            <a:spLocks noChangeArrowheads="1"/>
          </p:cNvSpPr>
          <p:nvPr/>
        </p:nvSpPr>
        <p:spPr bwMode="auto">
          <a:xfrm>
            <a:off x="4953000" y="1966851"/>
            <a:ext cx="19002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Attacker’s machine</a:t>
            </a:r>
          </a:p>
        </p:txBody>
      </p:sp>
      <p:sp>
        <p:nvSpPr>
          <p:cNvPr id="126" name="Text Box 56"/>
          <p:cNvSpPr txBox="1">
            <a:spLocks noChangeArrowheads="1"/>
          </p:cNvSpPr>
          <p:nvPr/>
        </p:nvSpPr>
        <p:spPr bwMode="auto">
          <a:xfrm>
            <a:off x="1066800" y="3033651"/>
            <a:ext cx="148470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Masters</a:t>
            </a:r>
          </a:p>
          <a:p>
            <a:r>
              <a:rPr lang="en-US" altLang="ja-JP" sz="1600">
                <a:solidFill>
                  <a:srgbClr val="000000"/>
                </a:solidFill>
                <a:latin typeface="Arial" charset="0"/>
              </a:rPr>
              <a:t>(C&amp;C servers)</a:t>
            </a:r>
          </a:p>
        </p:txBody>
      </p:sp>
      <p:sp>
        <p:nvSpPr>
          <p:cNvPr id="127" name="Text Box 57"/>
          <p:cNvSpPr txBox="1">
            <a:spLocks noChangeArrowheads="1"/>
          </p:cNvSpPr>
          <p:nvPr/>
        </p:nvSpPr>
        <p:spPr bwMode="auto">
          <a:xfrm>
            <a:off x="8001000" y="4710051"/>
            <a:ext cx="89319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Slaves</a:t>
            </a:r>
          </a:p>
          <a:p>
            <a:r>
              <a:rPr lang="en-US" altLang="ja-JP" sz="1600">
                <a:solidFill>
                  <a:srgbClr val="000000"/>
                </a:solidFill>
                <a:latin typeface="Arial" charset="0"/>
              </a:rPr>
              <a:t>(botnet)</a:t>
            </a:r>
          </a:p>
        </p:txBody>
      </p:sp>
      <p:sp>
        <p:nvSpPr>
          <p:cNvPr id="128" name="Line 58"/>
          <p:cNvSpPr>
            <a:spLocks noChangeShapeType="1"/>
          </p:cNvSpPr>
          <p:nvPr/>
        </p:nvSpPr>
        <p:spPr bwMode="auto">
          <a:xfrm>
            <a:off x="533400" y="5624451"/>
            <a:ext cx="685800" cy="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29" name="Line 59"/>
          <p:cNvSpPr>
            <a:spLocks noChangeShapeType="1"/>
          </p:cNvSpPr>
          <p:nvPr/>
        </p:nvSpPr>
        <p:spPr bwMode="auto">
          <a:xfrm>
            <a:off x="533400" y="5853051"/>
            <a:ext cx="685800" cy="0"/>
          </a:xfrm>
          <a:prstGeom prst="line">
            <a:avLst/>
          </a:prstGeom>
          <a:noFill/>
          <a:ln w="28575">
            <a:solidFill>
              <a:srgbClr val="E47932"/>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30" name="Line 60"/>
          <p:cNvSpPr>
            <a:spLocks noChangeShapeType="1"/>
          </p:cNvSpPr>
          <p:nvPr/>
        </p:nvSpPr>
        <p:spPr bwMode="auto">
          <a:xfrm>
            <a:off x="533400" y="6081651"/>
            <a:ext cx="68580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31" name="Text Box 61"/>
          <p:cNvSpPr txBox="1">
            <a:spLocks noChangeArrowheads="1"/>
          </p:cNvSpPr>
          <p:nvPr/>
        </p:nvSpPr>
        <p:spPr bwMode="auto">
          <a:xfrm>
            <a:off x="1355725" y="5456176"/>
            <a:ext cx="1130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FF"/>
                </a:solidFill>
                <a:latin typeface="Arial" charset="0"/>
              </a:rPr>
              <a:t>Lây nhiễm</a:t>
            </a:r>
          </a:p>
        </p:txBody>
      </p:sp>
      <p:sp>
        <p:nvSpPr>
          <p:cNvPr id="132" name="Rectangle 62"/>
          <p:cNvSpPr>
            <a:spLocks noChangeArrowheads="1"/>
          </p:cNvSpPr>
          <p:nvPr/>
        </p:nvSpPr>
        <p:spPr bwMode="auto">
          <a:xfrm>
            <a:off x="1336675" y="5700651"/>
            <a:ext cx="1151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altLang="ja-JP" sz="1600">
                <a:solidFill>
                  <a:srgbClr val="E47932"/>
                </a:solidFill>
                <a:ea typeface="ＭＳ Ｐ明朝"/>
              </a:rPr>
              <a:t>Điều khiển</a:t>
            </a:r>
          </a:p>
        </p:txBody>
      </p:sp>
      <p:sp>
        <p:nvSpPr>
          <p:cNvPr id="133" name="Rectangle 63"/>
          <p:cNvSpPr>
            <a:spLocks noChangeArrowheads="1"/>
          </p:cNvSpPr>
          <p:nvPr/>
        </p:nvSpPr>
        <p:spPr bwMode="auto">
          <a:xfrm>
            <a:off x="1336675" y="5929251"/>
            <a:ext cx="1997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altLang="ja-JP" sz="1600">
                <a:solidFill>
                  <a:srgbClr val="000000"/>
                </a:solidFill>
                <a:ea typeface="ＭＳ Ｐ明朝"/>
              </a:rPr>
              <a:t>Lưu lượng tấn công</a:t>
            </a:r>
          </a:p>
        </p:txBody>
      </p:sp>
      <p:sp>
        <p:nvSpPr>
          <p:cNvPr id="134" name="Text Box 64"/>
          <p:cNvSpPr txBox="1">
            <a:spLocks noChangeArrowheads="1"/>
          </p:cNvSpPr>
          <p:nvPr/>
        </p:nvSpPr>
        <p:spPr bwMode="auto">
          <a:xfrm>
            <a:off x="5334000" y="6234051"/>
            <a:ext cx="73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Victim</a:t>
            </a:r>
          </a:p>
        </p:txBody>
      </p:sp>
      <p:cxnSp>
        <p:nvCxnSpPr>
          <p:cNvPr id="135" name="AutoShape 65"/>
          <p:cNvCxnSpPr>
            <a:cxnSpLocks noChangeShapeType="1"/>
          </p:cNvCxnSpPr>
          <p:nvPr/>
        </p:nvCxnSpPr>
        <p:spPr bwMode="auto">
          <a:xfrm flipH="1">
            <a:off x="4114800" y="3443226"/>
            <a:ext cx="1104900" cy="552450"/>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36" name="AutoShape 66"/>
          <p:cNvCxnSpPr>
            <a:cxnSpLocks noChangeShapeType="1"/>
          </p:cNvCxnSpPr>
          <p:nvPr/>
        </p:nvCxnSpPr>
        <p:spPr bwMode="auto">
          <a:xfrm flipH="1">
            <a:off x="6134100" y="3414651"/>
            <a:ext cx="304800" cy="609600"/>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37" name="AutoShape 67"/>
          <p:cNvCxnSpPr>
            <a:cxnSpLocks noChangeShapeType="1"/>
          </p:cNvCxnSpPr>
          <p:nvPr/>
        </p:nvCxnSpPr>
        <p:spPr bwMode="auto">
          <a:xfrm flipH="1">
            <a:off x="2133600" y="3443226"/>
            <a:ext cx="18669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38" name="AutoShape 68"/>
          <p:cNvCxnSpPr>
            <a:cxnSpLocks noChangeShapeType="1"/>
          </p:cNvCxnSpPr>
          <p:nvPr/>
        </p:nvCxnSpPr>
        <p:spPr bwMode="auto">
          <a:xfrm flipH="1">
            <a:off x="2705100" y="3443226"/>
            <a:ext cx="76200" cy="609600"/>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39" name="AutoShape 69"/>
          <p:cNvCxnSpPr>
            <a:cxnSpLocks noChangeShapeType="1"/>
          </p:cNvCxnSpPr>
          <p:nvPr/>
        </p:nvCxnSpPr>
        <p:spPr bwMode="auto">
          <a:xfrm>
            <a:off x="4000500" y="3443226"/>
            <a:ext cx="7620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140" name="AutoShape 70"/>
          <p:cNvCxnSpPr>
            <a:cxnSpLocks noChangeShapeType="1"/>
          </p:cNvCxnSpPr>
          <p:nvPr/>
        </p:nvCxnSpPr>
        <p:spPr bwMode="auto">
          <a:xfrm>
            <a:off x="5219700" y="3443226"/>
            <a:ext cx="1600200" cy="581025"/>
          </a:xfrm>
          <a:prstGeom prst="straightConnector1">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sp>
        <p:nvSpPr>
          <p:cNvPr id="3" name="Text Placeholder 3">
            <a:extLst>
              <a:ext uri="{FF2B5EF4-FFF2-40B4-BE49-F238E27FC236}">
                <a16:creationId xmlns:a16="http://schemas.microsoft.com/office/drawing/2014/main" id="{166A32E9-4D14-E96C-A9B1-CE2A63F61EC2}"/>
              </a:ext>
            </a:extLst>
          </p:cNvPr>
          <p:cNvSpPr txBox="1">
            <a:spLocks/>
          </p:cNvSpPr>
          <p:nvPr/>
        </p:nvSpPr>
        <p:spPr>
          <a:xfrm>
            <a:off x="373711" y="1101640"/>
            <a:ext cx="8535339" cy="49943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DDoS-Distributed DoS: tấn công được thực hiện bởi nhiều nguồn khác nhau:</a:t>
            </a:r>
          </a:p>
          <a:p>
            <a:pPr lvl="1"/>
            <a:r>
              <a:rPr lang="en-US" sz="2000"/>
              <a:t>  Thường sử dụng botnet</a:t>
            </a:r>
          </a:p>
          <a:p>
            <a:endParaRPr lang="en-GB"/>
          </a:p>
        </p:txBody>
      </p:sp>
    </p:spTree>
    <p:extLst>
      <p:ext uri="{BB962C8B-B14F-4D97-AF65-F5344CB8AC3E}">
        <p14:creationId xmlns:p14="http://schemas.microsoft.com/office/powerpoint/2010/main" val="129985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wipe(up)">
                                      <p:cBhvr>
                                        <p:cTn id="7" dur="500"/>
                                        <p:tgtEl>
                                          <p:spTgt spid="91"/>
                                        </p:tgtEl>
                                      </p:cBhvr>
                                    </p:animEffect>
                                  </p:childTnLst>
                                </p:cTn>
                              </p:par>
                              <p:par>
                                <p:cTn id="8" presetID="22" presetClass="entr" presetSubtype="1" fill="hold"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wipe(up)">
                                      <p:cBhvr>
                                        <p:cTn id="10" dur="500"/>
                                        <p:tgtEl>
                                          <p:spTgt spid="92"/>
                                        </p:tgtEl>
                                      </p:cBhvr>
                                    </p:animEffect>
                                  </p:childTnLst>
                                </p:cTn>
                              </p:par>
                              <p:par>
                                <p:cTn id="11" presetID="22" presetClass="entr" presetSubtype="1" fill="hold"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wipe(up)">
                                      <p:cBhvr>
                                        <p:cTn id="13" dur="500"/>
                                        <p:tgtEl>
                                          <p:spTgt spid="93"/>
                                        </p:tgtEl>
                                      </p:cBhvr>
                                    </p:animEffect>
                                  </p:childTnLst>
                                </p:cTn>
                              </p:par>
                              <p:par>
                                <p:cTn id="14" presetID="22" presetClass="entr" presetSubtype="1" fill="hold" nodeType="withEffect">
                                  <p:stCondLst>
                                    <p:cond delay="0"/>
                                  </p:stCondLst>
                                  <p:childTnLst>
                                    <p:set>
                                      <p:cBhvr>
                                        <p:cTn id="15" dur="1" fill="hold">
                                          <p:stCondLst>
                                            <p:cond delay="0"/>
                                          </p:stCondLst>
                                        </p:cTn>
                                        <p:tgtEl>
                                          <p:spTgt spid="94"/>
                                        </p:tgtEl>
                                        <p:attrNameLst>
                                          <p:attrName>style.visibility</p:attrName>
                                        </p:attrNameLst>
                                      </p:cBhvr>
                                      <p:to>
                                        <p:strVal val="visible"/>
                                      </p:to>
                                    </p:set>
                                    <p:animEffect transition="in" filter="wipe(up)">
                                      <p:cBhvr>
                                        <p:cTn id="16" dur="500"/>
                                        <p:tgtEl>
                                          <p:spTgt spid="9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wipe(up)">
                                      <p:cBhvr>
                                        <p:cTn id="21" dur="500"/>
                                        <p:tgtEl>
                                          <p:spTgt spid="111"/>
                                        </p:tgtEl>
                                      </p:cBhvr>
                                    </p:animEffect>
                                  </p:childTnLst>
                                </p:cTn>
                              </p:par>
                              <p:par>
                                <p:cTn id="22" presetID="22" presetClass="entr" presetSubtype="1" fill="hold" nodeType="withEffect">
                                  <p:stCondLst>
                                    <p:cond delay="0"/>
                                  </p:stCondLst>
                                  <p:childTnLst>
                                    <p:set>
                                      <p:cBhvr>
                                        <p:cTn id="23" dur="1" fill="hold">
                                          <p:stCondLst>
                                            <p:cond delay="0"/>
                                          </p:stCondLst>
                                        </p:cTn>
                                        <p:tgtEl>
                                          <p:spTgt spid="112"/>
                                        </p:tgtEl>
                                        <p:attrNameLst>
                                          <p:attrName>style.visibility</p:attrName>
                                        </p:attrNameLst>
                                      </p:cBhvr>
                                      <p:to>
                                        <p:strVal val="visible"/>
                                      </p:to>
                                    </p:set>
                                    <p:animEffect transition="in" filter="wipe(up)">
                                      <p:cBhvr>
                                        <p:cTn id="24" dur="500"/>
                                        <p:tgtEl>
                                          <p:spTgt spid="112"/>
                                        </p:tgtEl>
                                      </p:cBhvr>
                                    </p:animEffect>
                                  </p:childTnLst>
                                </p:cTn>
                              </p:par>
                              <p:par>
                                <p:cTn id="25" presetID="22" presetClass="entr" presetSubtype="1" fill="hold" nodeType="with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wipe(up)">
                                      <p:cBhvr>
                                        <p:cTn id="27" dur="500"/>
                                        <p:tgtEl>
                                          <p:spTgt spid="138"/>
                                        </p:tgtEl>
                                      </p:cBhvr>
                                    </p:animEffect>
                                  </p:childTnLst>
                                </p:cTn>
                              </p:par>
                              <p:par>
                                <p:cTn id="28" presetID="22" presetClass="entr" presetSubtype="1" fill="hold" nodeType="withEffect">
                                  <p:stCondLst>
                                    <p:cond delay="0"/>
                                  </p:stCondLst>
                                  <p:childTnLst>
                                    <p:set>
                                      <p:cBhvr>
                                        <p:cTn id="29" dur="1" fill="hold">
                                          <p:stCondLst>
                                            <p:cond delay="0"/>
                                          </p:stCondLst>
                                        </p:cTn>
                                        <p:tgtEl>
                                          <p:spTgt spid="113"/>
                                        </p:tgtEl>
                                        <p:attrNameLst>
                                          <p:attrName>style.visibility</p:attrName>
                                        </p:attrNameLst>
                                      </p:cBhvr>
                                      <p:to>
                                        <p:strVal val="visible"/>
                                      </p:to>
                                    </p:set>
                                    <p:animEffect transition="in" filter="wipe(up)">
                                      <p:cBhvr>
                                        <p:cTn id="30" dur="500"/>
                                        <p:tgtEl>
                                          <p:spTgt spid="113"/>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114"/>
                                        </p:tgtEl>
                                        <p:attrNameLst>
                                          <p:attrName>style.visibility</p:attrName>
                                        </p:attrNameLst>
                                      </p:cBhvr>
                                      <p:to>
                                        <p:strVal val="visible"/>
                                      </p:to>
                                    </p:set>
                                    <p:animEffect transition="in" filter="wipe(up)">
                                      <p:cBhvr>
                                        <p:cTn id="34" dur="500"/>
                                        <p:tgtEl>
                                          <p:spTgt spid="114"/>
                                        </p:tgtEl>
                                      </p:cBhvr>
                                    </p:animEffect>
                                  </p:childTnLst>
                                </p:cTn>
                              </p:par>
                              <p:par>
                                <p:cTn id="35" presetID="22" presetClass="entr" presetSubtype="1" fill="hold" nodeType="with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wipe(up)">
                                      <p:cBhvr>
                                        <p:cTn id="37" dur="500"/>
                                        <p:tgtEl>
                                          <p:spTgt spid="137"/>
                                        </p:tgtEl>
                                      </p:cBhvr>
                                    </p:animEffect>
                                  </p:childTnLst>
                                </p:cTn>
                              </p:par>
                              <p:par>
                                <p:cTn id="38" presetID="22" presetClass="entr" presetSubtype="1" fill="hold" nodeType="with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up)">
                                      <p:cBhvr>
                                        <p:cTn id="40" dur="500"/>
                                        <p:tgtEl>
                                          <p:spTgt spid="115"/>
                                        </p:tgtEl>
                                      </p:cBhvr>
                                    </p:animEffect>
                                  </p:childTnLst>
                                </p:cTn>
                              </p:par>
                              <p:par>
                                <p:cTn id="41" presetID="22" presetClass="entr" presetSubtype="1"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wipe(up)">
                                      <p:cBhvr>
                                        <p:cTn id="43" dur="500"/>
                                        <p:tgtEl>
                                          <p:spTgt spid="116"/>
                                        </p:tgtEl>
                                      </p:cBhvr>
                                    </p:animEffect>
                                  </p:childTnLst>
                                </p:cTn>
                              </p:par>
                              <p:par>
                                <p:cTn id="44" presetID="22" presetClass="entr" presetSubtype="1" fill="hold" nodeType="withEffect">
                                  <p:stCondLst>
                                    <p:cond delay="0"/>
                                  </p:stCondLst>
                                  <p:childTnLst>
                                    <p:set>
                                      <p:cBhvr>
                                        <p:cTn id="45" dur="1" fill="hold">
                                          <p:stCondLst>
                                            <p:cond delay="0"/>
                                          </p:stCondLst>
                                        </p:cTn>
                                        <p:tgtEl>
                                          <p:spTgt spid="139"/>
                                        </p:tgtEl>
                                        <p:attrNameLst>
                                          <p:attrName>style.visibility</p:attrName>
                                        </p:attrNameLst>
                                      </p:cBhvr>
                                      <p:to>
                                        <p:strVal val="visible"/>
                                      </p:to>
                                    </p:set>
                                    <p:animEffect transition="in" filter="wipe(up)">
                                      <p:cBhvr>
                                        <p:cTn id="46" dur="500"/>
                                        <p:tgtEl>
                                          <p:spTgt spid="139"/>
                                        </p:tgtEl>
                                      </p:cBhvr>
                                    </p:animEffect>
                                  </p:childTnLst>
                                </p:cTn>
                              </p:par>
                            </p:childTnLst>
                          </p:cTn>
                        </p:par>
                        <p:par>
                          <p:cTn id="47" fill="hold">
                            <p:stCondLst>
                              <p:cond delay="1000"/>
                            </p:stCondLst>
                            <p:childTnLst>
                              <p:par>
                                <p:cTn id="48" presetID="22" presetClass="entr" presetSubtype="1" fill="hold" nodeType="afterEffect">
                                  <p:stCondLst>
                                    <p:cond delay="0"/>
                                  </p:stCondLst>
                                  <p:childTnLst>
                                    <p:set>
                                      <p:cBhvr>
                                        <p:cTn id="49" dur="1" fill="hold">
                                          <p:stCondLst>
                                            <p:cond delay="0"/>
                                          </p:stCondLst>
                                        </p:cTn>
                                        <p:tgtEl>
                                          <p:spTgt spid="120"/>
                                        </p:tgtEl>
                                        <p:attrNameLst>
                                          <p:attrName>style.visibility</p:attrName>
                                        </p:attrNameLst>
                                      </p:cBhvr>
                                      <p:to>
                                        <p:strVal val="visible"/>
                                      </p:to>
                                    </p:set>
                                    <p:animEffect transition="in" filter="wipe(up)">
                                      <p:cBhvr>
                                        <p:cTn id="50" dur="500"/>
                                        <p:tgtEl>
                                          <p:spTgt spid="120"/>
                                        </p:tgtEl>
                                      </p:cBhvr>
                                    </p:animEffect>
                                  </p:childTnLst>
                                </p:cTn>
                              </p:par>
                              <p:par>
                                <p:cTn id="51" presetID="22" presetClass="entr" presetSubtype="1" fill="hold" nodeType="withEffect">
                                  <p:stCondLst>
                                    <p:cond delay="0"/>
                                  </p:stCondLst>
                                  <p:childTnLst>
                                    <p:set>
                                      <p:cBhvr>
                                        <p:cTn id="52" dur="1" fill="hold">
                                          <p:stCondLst>
                                            <p:cond delay="0"/>
                                          </p:stCondLst>
                                        </p:cTn>
                                        <p:tgtEl>
                                          <p:spTgt spid="121"/>
                                        </p:tgtEl>
                                        <p:attrNameLst>
                                          <p:attrName>style.visibility</p:attrName>
                                        </p:attrNameLst>
                                      </p:cBhvr>
                                      <p:to>
                                        <p:strVal val="visible"/>
                                      </p:to>
                                    </p:set>
                                    <p:animEffect transition="in" filter="wipe(up)">
                                      <p:cBhvr>
                                        <p:cTn id="53" dur="500"/>
                                        <p:tgtEl>
                                          <p:spTgt spid="121"/>
                                        </p:tgtEl>
                                      </p:cBhvr>
                                    </p:animEffect>
                                  </p:childTnLst>
                                </p:cTn>
                              </p:par>
                              <p:par>
                                <p:cTn id="54" presetID="22" presetClass="entr" presetSubtype="1" fill="hold" nodeType="withEffect">
                                  <p:stCondLst>
                                    <p:cond delay="0"/>
                                  </p:stCondLst>
                                  <p:childTnLst>
                                    <p:set>
                                      <p:cBhvr>
                                        <p:cTn id="55" dur="1" fill="hold">
                                          <p:stCondLst>
                                            <p:cond delay="0"/>
                                          </p:stCondLst>
                                        </p:cTn>
                                        <p:tgtEl>
                                          <p:spTgt spid="122"/>
                                        </p:tgtEl>
                                        <p:attrNameLst>
                                          <p:attrName>style.visibility</p:attrName>
                                        </p:attrNameLst>
                                      </p:cBhvr>
                                      <p:to>
                                        <p:strVal val="visible"/>
                                      </p:to>
                                    </p:set>
                                    <p:animEffect transition="in" filter="wipe(up)">
                                      <p:cBhvr>
                                        <p:cTn id="56" dur="500"/>
                                        <p:tgtEl>
                                          <p:spTgt spid="122"/>
                                        </p:tgtEl>
                                      </p:cBhvr>
                                    </p:animEffect>
                                  </p:childTnLst>
                                </p:cTn>
                              </p:par>
                              <p:par>
                                <p:cTn id="57" presetID="22" presetClass="entr" presetSubtype="1" fill="hold" nodeType="withEffect">
                                  <p:stCondLst>
                                    <p:cond delay="0"/>
                                  </p:stCondLst>
                                  <p:childTnLst>
                                    <p:set>
                                      <p:cBhvr>
                                        <p:cTn id="58" dur="1" fill="hold">
                                          <p:stCondLst>
                                            <p:cond delay="0"/>
                                          </p:stCondLst>
                                        </p:cTn>
                                        <p:tgtEl>
                                          <p:spTgt spid="136"/>
                                        </p:tgtEl>
                                        <p:attrNameLst>
                                          <p:attrName>style.visibility</p:attrName>
                                        </p:attrNameLst>
                                      </p:cBhvr>
                                      <p:to>
                                        <p:strVal val="visible"/>
                                      </p:to>
                                    </p:set>
                                    <p:animEffect transition="in" filter="wipe(up)">
                                      <p:cBhvr>
                                        <p:cTn id="59" dur="500"/>
                                        <p:tgtEl>
                                          <p:spTgt spid="136"/>
                                        </p:tgtEl>
                                      </p:cBhvr>
                                    </p:animEffect>
                                  </p:childTnLst>
                                </p:cTn>
                              </p:par>
                            </p:childTnLst>
                          </p:cTn>
                        </p:par>
                        <p:par>
                          <p:cTn id="60" fill="hold">
                            <p:stCondLst>
                              <p:cond delay="1500"/>
                            </p:stCondLst>
                            <p:childTnLst>
                              <p:par>
                                <p:cTn id="61" presetID="22" presetClass="entr" presetSubtype="1" fill="hold" nodeType="afterEffect">
                                  <p:stCondLst>
                                    <p:cond delay="0"/>
                                  </p:stCondLst>
                                  <p:childTnLst>
                                    <p:set>
                                      <p:cBhvr>
                                        <p:cTn id="62" dur="1" fill="hold">
                                          <p:stCondLst>
                                            <p:cond delay="0"/>
                                          </p:stCondLst>
                                        </p:cTn>
                                        <p:tgtEl>
                                          <p:spTgt spid="117"/>
                                        </p:tgtEl>
                                        <p:attrNameLst>
                                          <p:attrName>style.visibility</p:attrName>
                                        </p:attrNameLst>
                                      </p:cBhvr>
                                      <p:to>
                                        <p:strVal val="visible"/>
                                      </p:to>
                                    </p:set>
                                    <p:animEffect transition="in" filter="wipe(up)">
                                      <p:cBhvr>
                                        <p:cTn id="63" dur="500"/>
                                        <p:tgtEl>
                                          <p:spTgt spid="117"/>
                                        </p:tgtEl>
                                      </p:cBhvr>
                                    </p:animEffect>
                                  </p:childTnLst>
                                </p:cTn>
                              </p:par>
                              <p:par>
                                <p:cTn id="64" presetID="22" presetClass="entr" presetSubtype="1" fill="hold" nodeType="withEffect">
                                  <p:stCondLst>
                                    <p:cond delay="0"/>
                                  </p:stCondLst>
                                  <p:childTnLst>
                                    <p:set>
                                      <p:cBhvr>
                                        <p:cTn id="65" dur="1" fill="hold">
                                          <p:stCondLst>
                                            <p:cond delay="0"/>
                                          </p:stCondLst>
                                        </p:cTn>
                                        <p:tgtEl>
                                          <p:spTgt spid="118"/>
                                        </p:tgtEl>
                                        <p:attrNameLst>
                                          <p:attrName>style.visibility</p:attrName>
                                        </p:attrNameLst>
                                      </p:cBhvr>
                                      <p:to>
                                        <p:strVal val="visible"/>
                                      </p:to>
                                    </p:set>
                                    <p:animEffect transition="in" filter="wipe(up)">
                                      <p:cBhvr>
                                        <p:cTn id="66" dur="500"/>
                                        <p:tgtEl>
                                          <p:spTgt spid="118"/>
                                        </p:tgtEl>
                                      </p:cBhvr>
                                    </p:animEffect>
                                  </p:childTnLst>
                                </p:cTn>
                              </p:par>
                              <p:par>
                                <p:cTn id="67" presetID="22" presetClass="entr" presetSubtype="1" fill="hold" nodeType="withEffect">
                                  <p:stCondLst>
                                    <p:cond delay="0"/>
                                  </p:stCondLst>
                                  <p:childTnLst>
                                    <p:set>
                                      <p:cBhvr>
                                        <p:cTn id="68" dur="1" fill="hold">
                                          <p:stCondLst>
                                            <p:cond delay="0"/>
                                          </p:stCondLst>
                                        </p:cTn>
                                        <p:tgtEl>
                                          <p:spTgt spid="135"/>
                                        </p:tgtEl>
                                        <p:attrNameLst>
                                          <p:attrName>style.visibility</p:attrName>
                                        </p:attrNameLst>
                                      </p:cBhvr>
                                      <p:to>
                                        <p:strVal val="visible"/>
                                      </p:to>
                                    </p:set>
                                    <p:animEffect transition="in" filter="wipe(up)">
                                      <p:cBhvr>
                                        <p:cTn id="69" dur="500"/>
                                        <p:tgtEl>
                                          <p:spTgt spid="135"/>
                                        </p:tgtEl>
                                      </p:cBhvr>
                                    </p:animEffect>
                                  </p:childTnLst>
                                </p:cTn>
                              </p:par>
                              <p:par>
                                <p:cTn id="70" presetID="22" presetClass="entr" presetSubtype="1" fill="hold" nodeType="withEffect">
                                  <p:stCondLst>
                                    <p:cond delay="0"/>
                                  </p:stCondLst>
                                  <p:childTnLst>
                                    <p:set>
                                      <p:cBhvr>
                                        <p:cTn id="71" dur="1" fill="hold">
                                          <p:stCondLst>
                                            <p:cond delay="0"/>
                                          </p:stCondLst>
                                        </p:cTn>
                                        <p:tgtEl>
                                          <p:spTgt spid="119"/>
                                        </p:tgtEl>
                                        <p:attrNameLst>
                                          <p:attrName>style.visibility</p:attrName>
                                        </p:attrNameLst>
                                      </p:cBhvr>
                                      <p:to>
                                        <p:strVal val="visible"/>
                                      </p:to>
                                    </p:set>
                                    <p:animEffect transition="in" filter="wipe(up)">
                                      <p:cBhvr>
                                        <p:cTn id="72" dur="500"/>
                                        <p:tgtEl>
                                          <p:spTgt spid="119"/>
                                        </p:tgtEl>
                                      </p:cBhvr>
                                    </p:animEffect>
                                  </p:childTnLst>
                                </p:cTn>
                              </p:par>
                              <p:par>
                                <p:cTn id="73" presetID="22" presetClass="entr" presetSubtype="1" fill="hold" nodeType="withEffect">
                                  <p:stCondLst>
                                    <p:cond delay="0"/>
                                  </p:stCondLst>
                                  <p:childTnLst>
                                    <p:set>
                                      <p:cBhvr>
                                        <p:cTn id="74" dur="1" fill="hold">
                                          <p:stCondLst>
                                            <p:cond delay="0"/>
                                          </p:stCondLst>
                                        </p:cTn>
                                        <p:tgtEl>
                                          <p:spTgt spid="140"/>
                                        </p:tgtEl>
                                        <p:attrNameLst>
                                          <p:attrName>style.visibility</p:attrName>
                                        </p:attrNameLst>
                                      </p:cBhvr>
                                      <p:to>
                                        <p:strVal val="visible"/>
                                      </p:to>
                                    </p:set>
                                    <p:animEffect transition="in" filter="wipe(up)">
                                      <p:cBhvr>
                                        <p:cTn id="75" dur="500"/>
                                        <p:tgtEl>
                                          <p:spTgt spid="14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123"/>
                                        </p:tgtEl>
                                        <p:attrNameLst>
                                          <p:attrName>style.visibility</p:attrName>
                                        </p:attrNameLst>
                                      </p:cBhvr>
                                      <p:to>
                                        <p:strVal val="visible"/>
                                      </p:to>
                                    </p:set>
                                    <p:animEffect transition="in" filter="wipe(up)">
                                      <p:cBhvr>
                                        <p:cTn id="80" dur="500"/>
                                        <p:tgtEl>
                                          <p:spTgt spid="123"/>
                                        </p:tgtEl>
                                      </p:cBhvr>
                                    </p:animEffect>
                                  </p:childTnLst>
                                </p:cTn>
                              </p:par>
                            </p:childTnLst>
                          </p:cTn>
                        </p:par>
                        <p:par>
                          <p:cTn id="81" fill="hold">
                            <p:stCondLst>
                              <p:cond delay="500"/>
                            </p:stCondLst>
                            <p:childTnLst>
                              <p:par>
                                <p:cTn id="82" presetID="1" presetClass="entr" presetSubtype="0" fill="hold" nodeType="afterEffect">
                                  <p:stCondLst>
                                    <p:cond delay="0"/>
                                  </p:stCondLst>
                                  <p:childTnLst>
                                    <p:set>
                                      <p:cBhvr>
                                        <p:cTn id="83"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DDoS sử dụng P2P botnet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pic>
        <p:nvPicPr>
          <p:cNvPr id="44"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140473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0" descr="p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400" y="4757531"/>
            <a:ext cx="8239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AutoShape 53"/>
          <p:cNvSpPr>
            <a:spLocks noChangeArrowheads="1"/>
          </p:cNvSpPr>
          <p:nvPr/>
        </p:nvSpPr>
        <p:spPr bwMode="auto">
          <a:xfrm flipV="1">
            <a:off x="3505200" y="4452731"/>
            <a:ext cx="2590800" cy="609600"/>
          </a:xfrm>
          <a:prstGeom prst="triangle">
            <a:avLst>
              <a:gd name="adj" fmla="val 50000"/>
            </a:avLst>
          </a:prstGeom>
          <a:solidFill>
            <a:srgbClr val="000000"/>
          </a:solidFill>
          <a:ln w="127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pic>
        <p:nvPicPr>
          <p:cNvPr id="47" name="Picture 54" descr="smiley-00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9600" y="5214731"/>
            <a:ext cx="685800" cy="685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48" name="Text Box 57"/>
          <p:cNvSpPr txBox="1">
            <a:spLocks noChangeArrowheads="1"/>
          </p:cNvSpPr>
          <p:nvPr/>
        </p:nvSpPr>
        <p:spPr bwMode="auto">
          <a:xfrm>
            <a:off x="4114800" y="1252331"/>
            <a:ext cx="9715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Zombies</a:t>
            </a:r>
          </a:p>
          <a:p>
            <a:r>
              <a:rPr lang="en-US" altLang="ja-JP" sz="1600">
                <a:solidFill>
                  <a:srgbClr val="000000"/>
                </a:solidFill>
                <a:latin typeface="Arial" charset="0"/>
              </a:rPr>
              <a:t>(P2P)</a:t>
            </a:r>
          </a:p>
        </p:txBody>
      </p:sp>
      <p:sp>
        <p:nvSpPr>
          <p:cNvPr id="49" name="Line 58"/>
          <p:cNvSpPr>
            <a:spLocks noChangeShapeType="1"/>
          </p:cNvSpPr>
          <p:nvPr/>
        </p:nvSpPr>
        <p:spPr bwMode="auto">
          <a:xfrm>
            <a:off x="533400" y="5062331"/>
            <a:ext cx="685800" cy="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solidFill>
                <a:srgbClr val="000000"/>
              </a:solidFill>
              <a:latin typeface="Cambria"/>
              <a:ea typeface="ＭＳ Ｐ明朝"/>
            </a:endParaRPr>
          </a:p>
        </p:txBody>
      </p:sp>
      <p:sp>
        <p:nvSpPr>
          <p:cNvPr id="50" name="Line 59"/>
          <p:cNvSpPr>
            <a:spLocks noChangeShapeType="1"/>
          </p:cNvSpPr>
          <p:nvPr/>
        </p:nvSpPr>
        <p:spPr bwMode="auto">
          <a:xfrm>
            <a:off x="533400" y="5290931"/>
            <a:ext cx="685800" cy="0"/>
          </a:xfrm>
          <a:prstGeom prst="line">
            <a:avLst/>
          </a:prstGeom>
          <a:noFill/>
          <a:ln w="28575">
            <a:solidFill>
              <a:srgbClr val="E47932"/>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51" name="Line 60"/>
          <p:cNvSpPr>
            <a:spLocks noChangeShapeType="1"/>
          </p:cNvSpPr>
          <p:nvPr/>
        </p:nvSpPr>
        <p:spPr bwMode="auto">
          <a:xfrm>
            <a:off x="533400" y="5519531"/>
            <a:ext cx="685800"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52" name="Text Box 61"/>
          <p:cNvSpPr txBox="1">
            <a:spLocks noChangeArrowheads="1"/>
          </p:cNvSpPr>
          <p:nvPr/>
        </p:nvSpPr>
        <p:spPr bwMode="auto">
          <a:xfrm>
            <a:off x="1355725" y="4894056"/>
            <a:ext cx="21242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Lan truyền trong P2P</a:t>
            </a:r>
          </a:p>
        </p:txBody>
      </p:sp>
      <p:sp>
        <p:nvSpPr>
          <p:cNvPr id="53" name="Rectangle 62"/>
          <p:cNvSpPr>
            <a:spLocks noChangeArrowheads="1"/>
          </p:cNvSpPr>
          <p:nvPr/>
        </p:nvSpPr>
        <p:spPr bwMode="auto">
          <a:xfrm>
            <a:off x="1336675" y="5138531"/>
            <a:ext cx="115127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altLang="ja-JP" sz="1600">
                <a:solidFill>
                  <a:srgbClr val="000000"/>
                </a:solidFill>
                <a:ea typeface="ＭＳ Ｐ明朝"/>
              </a:rPr>
              <a:t>Điều khiển</a:t>
            </a:r>
          </a:p>
        </p:txBody>
      </p:sp>
      <p:sp>
        <p:nvSpPr>
          <p:cNvPr id="54" name="Rectangle 63"/>
          <p:cNvSpPr>
            <a:spLocks noChangeArrowheads="1"/>
          </p:cNvSpPr>
          <p:nvPr/>
        </p:nvSpPr>
        <p:spPr bwMode="auto">
          <a:xfrm>
            <a:off x="1336675" y="5367131"/>
            <a:ext cx="19976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r>
              <a:rPr lang="en-US" altLang="ja-JP" sz="1600">
                <a:solidFill>
                  <a:srgbClr val="000000"/>
                </a:solidFill>
                <a:ea typeface="ＭＳ Ｐ明朝"/>
              </a:rPr>
              <a:t>Lưu lượng tấn công</a:t>
            </a:r>
          </a:p>
        </p:txBody>
      </p:sp>
      <p:sp>
        <p:nvSpPr>
          <p:cNvPr id="55" name="Text Box 64"/>
          <p:cNvSpPr txBox="1">
            <a:spLocks noChangeArrowheads="1"/>
          </p:cNvSpPr>
          <p:nvPr/>
        </p:nvSpPr>
        <p:spPr bwMode="auto">
          <a:xfrm>
            <a:off x="5334000" y="5671931"/>
            <a:ext cx="73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Victim</a:t>
            </a:r>
          </a:p>
        </p:txBody>
      </p:sp>
      <p:pic>
        <p:nvPicPr>
          <p:cNvPr id="56"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2290556"/>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231913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29000" y="3357356"/>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86400" y="3357356"/>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193813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5800" y="376693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2" name="Straight Connector 81"/>
          <p:cNvCxnSpPr>
            <a:cxnSpLocks noChangeShapeType="1"/>
          </p:cNvCxnSpPr>
          <p:nvPr/>
        </p:nvCxnSpPr>
        <p:spPr bwMode="auto">
          <a:xfrm rot="5400000">
            <a:off x="3533776" y="3119231"/>
            <a:ext cx="476250" cy="3175"/>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63" name="Straight Connector 83"/>
          <p:cNvCxnSpPr>
            <a:cxnSpLocks noChangeShapeType="1"/>
          </p:cNvCxnSpPr>
          <p:nvPr/>
        </p:nvCxnSpPr>
        <p:spPr bwMode="auto">
          <a:xfrm flipV="1">
            <a:off x="4114800" y="2219119"/>
            <a:ext cx="381000" cy="38100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64" name="Straight Connector 85"/>
          <p:cNvCxnSpPr>
            <a:cxnSpLocks noChangeShapeType="1"/>
          </p:cNvCxnSpPr>
          <p:nvPr/>
        </p:nvCxnSpPr>
        <p:spPr bwMode="auto">
          <a:xfrm>
            <a:off x="5181600" y="2219119"/>
            <a:ext cx="304800" cy="352425"/>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65" name="Straight Connector 87"/>
          <p:cNvCxnSpPr>
            <a:cxnSpLocks noChangeShapeType="1"/>
          </p:cNvCxnSpPr>
          <p:nvPr/>
        </p:nvCxnSpPr>
        <p:spPr bwMode="auto">
          <a:xfrm rot="5400000">
            <a:off x="5577681" y="3104150"/>
            <a:ext cx="504825" cy="1588"/>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66" name="Straight Connector 89"/>
          <p:cNvCxnSpPr>
            <a:cxnSpLocks noChangeShapeType="1"/>
          </p:cNvCxnSpPr>
          <p:nvPr/>
        </p:nvCxnSpPr>
        <p:spPr bwMode="auto">
          <a:xfrm rot="10800000" flipV="1">
            <a:off x="5181600" y="3638344"/>
            <a:ext cx="304800" cy="409575"/>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67" name="Straight Connector 91"/>
          <p:cNvCxnSpPr>
            <a:cxnSpLocks noChangeShapeType="1"/>
          </p:cNvCxnSpPr>
          <p:nvPr/>
        </p:nvCxnSpPr>
        <p:spPr bwMode="auto">
          <a:xfrm rot="10800000">
            <a:off x="4114800" y="3638344"/>
            <a:ext cx="381000" cy="409575"/>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68" name="Straight Connector 95"/>
          <p:cNvCxnSpPr>
            <a:cxnSpLocks noChangeShapeType="1"/>
          </p:cNvCxnSpPr>
          <p:nvPr/>
        </p:nvCxnSpPr>
        <p:spPr bwMode="auto">
          <a:xfrm rot="5400000" flipH="1" flipV="1">
            <a:off x="3876675" y="2395331"/>
            <a:ext cx="857250" cy="106680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69" name="Straight Connector 97"/>
          <p:cNvCxnSpPr>
            <a:cxnSpLocks noChangeShapeType="1"/>
          </p:cNvCxnSpPr>
          <p:nvPr/>
        </p:nvCxnSpPr>
        <p:spPr bwMode="auto">
          <a:xfrm>
            <a:off x="4114800" y="3638344"/>
            <a:ext cx="1371600" cy="1587"/>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70" name="Straight Connector 99"/>
          <p:cNvCxnSpPr>
            <a:cxnSpLocks noChangeShapeType="1"/>
          </p:cNvCxnSpPr>
          <p:nvPr/>
        </p:nvCxnSpPr>
        <p:spPr bwMode="auto">
          <a:xfrm flipV="1">
            <a:off x="4114800" y="2571544"/>
            <a:ext cx="1371600" cy="28575"/>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71" name="Straight Connector 101"/>
          <p:cNvCxnSpPr>
            <a:cxnSpLocks noChangeShapeType="1"/>
          </p:cNvCxnSpPr>
          <p:nvPr/>
        </p:nvCxnSpPr>
        <p:spPr bwMode="auto">
          <a:xfrm rot="16200000" flipH="1">
            <a:off x="3862387" y="2790619"/>
            <a:ext cx="885825" cy="106680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72" name="Straight Connector 103"/>
          <p:cNvCxnSpPr>
            <a:cxnSpLocks noChangeShapeType="1"/>
          </p:cNvCxnSpPr>
          <p:nvPr/>
        </p:nvCxnSpPr>
        <p:spPr bwMode="auto">
          <a:xfrm rot="16200000" flipH="1">
            <a:off x="4905375" y="2433431"/>
            <a:ext cx="857250" cy="99060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cxnSp>
        <p:nvCxnSpPr>
          <p:cNvPr id="73" name="Straight Connector 105"/>
          <p:cNvCxnSpPr>
            <a:cxnSpLocks noChangeShapeType="1"/>
          </p:cNvCxnSpPr>
          <p:nvPr/>
        </p:nvCxnSpPr>
        <p:spPr bwMode="auto">
          <a:xfrm rot="5400000">
            <a:off x="4876800" y="2814431"/>
            <a:ext cx="914400" cy="990600"/>
          </a:xfrm>
          <a:prstGeom prst="line">
            <a:avLst/>
          </a:prstGeom>
          <a:noFill/>
          <a:ln w="12700">
            <a:solidFill>
              <a:srgbClr val="FF6600"/>
            </a:solidFill>
            <a:round/>
            <a:headEnd/>
            <a:tailEnd/>
          </a:ln>
          <a:extLst>
            <a:ext uri="{909E8E84-426E-40DD-AFC4-6F175D3DCCD1}">
              <a14:hiddenFill xmlns:a14="http://schemas.microsoft.com/office/drawing/2010/main">
                <a:noFill/>
              </a14:hiddenFill>
            </a:ext>
          </a:extLst>
        </p:spPr>
      </p:cxnSp>
      <p:pic>
        <p:nvPicPr>
          <p:cNvPr id="74"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9000" y="132853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3" descr="lapto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852531"/>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AutoShape 21"/>
          <p:cNvCxnSpPr>
            <a:cxnSpLocks noChangeShapeType="1"/>
          </p:cNvCxnSpPr>
          <p:nvPr/>
        </p:nvCxnSpPr>
        <p:spPr bwMode="auto">
          <a:xfrm rot="16200000" flipH="1">
            <a:off x="2483643" y="1654763"/>
            <a:ext cx="633413" cy="1257300"/>
          </a:xfrm>
          <a:prstGeom prst="curvedConnector2">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77" name="AutoShape 21"/>
          <p:cNvCxnSpPr>
            <a:cxnSpLocks noChangeShapeType="1"/>
          </p:cNvCxnSpPr>
          <p:nvPr/>
        </p:nvCxnSpPr>
        <p:spPr bwMode="auto">
          <a:xfrm rot="10800000" flipV="1">
            <a:off x="6172200" y="1609519"/>
            <a:ext cx="1066800" cy="2028825"/>
          </a:xfrm>
          <a:prstGeom prst="curvedConnector3">
            <a:avLst>
              <a:gd name="adj1" fmla="val 50000"/>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cxnSp>
        <p:nvCxnSpPr>
          <p:cNvPr id="78" name="AutoShape 21"/>
          <p:cNvCxnSpPr>
            <a:cxnSpLocks noChangeShapeType="1"/>
          </p:cNvCxnSpPr>
          <p:nvPr/>
        </p:nvCxnSpPr>
        <p:spPr bwMode="auto">
          <a:xfrm>
            <a:off x="1981200" y="3133519"/>
            <a:ext cx="1447800" cy="504825"/>
          </a:xfrm>
          <a:prstGeom prst="curvedConnector3">
            <a:avLst>
              <a:gd name="adj1" fmla="val 50000"/>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cxnSp>
      <p:sp>
        <p:nvSpPr>
          <p:cNvPr id="79" name="Oval 78"/>
          <p:cNvSpPr/>
          <p:nvPr/>
        </p:nvSpPr>
        <p:spPr bwMode="auto">
          <a:xfrm>
            <a:off x="3124200" y="1785731"/>
            <a:ext cx="3352800" cy="2590800"/>
          </a:xfrm>
          <a:prstGeom prst="ellipse">
            <a:avLst/>
          </a:prstGeom>
          <a:solidFill>
            <a:srgbClr val="990000">
              <a:alpha val="22000"/>
            </a:srgbClr>
          </a:solidFill>
          <a:ln w="12700" cap="flat" cmpd="sng" algn="ctr">
            <a:solidFill>
              <a:srgbClr val="000000"/>
            </a:solidFill>
            <a:prstDash val="sysDot"/>
            <a:round/>
            <a:headEnd type="none" w="med" len="med"/>
            <a:tailEnd type="none" w="med" len="med"/>
          </a:ln>
          <a:effectLst>
            <a:outerShdw blurRad="50800" dist="38100" dir="2700000" algn="tl" rotWithShape="0">
              <a:srgbClr val="000000">
                <a:alpha val="43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ndParaRPr>
          </a:p>
        </p:txBody>
      </p:sp>
      <p:sp>
        <p:nvSpPr>
          <p:cNvPr id="80" name="Text Box 57"/>
          <p:cNvSpPr txBox="1">
            <a:spLocks noChangeArrowheads="1"/>
          </p:cNvSpPr>
          <p:nvPr/>
        </p:nvSpPr>
        <p:spPr bwMode="auto">
          <a:xfrm>
            <a:off x="7239000" y="1938131"/>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Attackers</a:t>
            </a:r>
          </a:p>
        </p:txBody>
      </p:sp>
      <p:sp>
        <p:nvSpPr>
          <p:cNvPr id="81" name="Text Box 57"/>
          <p:cNvSpPr txBox="1">
            <a:spLocks noChangeArrowheads="1"/>
          </p:cNvSpPr>
          <p:nvPr/>
        </p:nvSpPr>
        <p:spPr bwMode="auto">
          <a:xfrm>
            <a:off x="838200" y="1709531"/>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Attackers</a:t>
            </a:r>
          </a:p>
        </p:txBody>
      </p:sp>
      <p:sp>
        <p:nvSpPr>
          <p:cNvPr id="82" name="Text Box 57"/>
          <p:cNvSpPr txBox="1">
            <a:spLocks noChangeArrowheads="1"/>
          </p:cNvSpPr>
          <p:nvPr/>
        </p:nvSpPr>
        <p:spPr bwMode="auto">
          <a:xfrm>
            <a:off x="762000" y="3538331"/>
            <a:ext cx="1039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Attackers</a:t>
            </a:r>
          </a:p>
        </p:txBody>
      </p:sp>
    </p:spTree>
    <p:extLst>
      <p:ext uri="{BB962C8B-B14F-4D97-AF65-F5344CB8AC3E}">
        <p14:creationId xmlns:p14="http://schemas.microsoft.com/office/powerpoint/2010/main" val="38058660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5A844-FA20-BDB7-E90D-038EDAE5D1FA}"/>
              </a:ext>
            </a:extLst>
          </p:cNvPr>
          <p:cNvSpPr>
            <a:spLocks noGrp="1"/>
          </p:cNvSpPr>
          <p:nvPr>
            <p:ph type="title"/>
          </p:nvPr>
        </p:nvSpPr>
        <p:spPr/>
        <p:txBody>
          <a:bodyPr/>
          <a:lstStyle/>
          <a:p>
            <a:r>
              <a:rPr lang="en-US"/>
              <a:t>Distributed Reflection DoS (DRDoS)</a:t>
            </a:r>
            <a:endParaRPr lang="en-GB"/>
          </a:p>
        </p:txBody>
      </p:sp>
      <p:sp>
        <p:nvSpPr>
          <p:cNvPr id="3" name="Content Placeholder 2">
            <a:extLst>
              <a:ext uri="{FF2B5EF4-FFF2-40B4-BE49-F238E27FC236}">
                <a16:creationId xmlns:a16="http://schemas.microsoft.com/office/drawing/2014/main" id="{2FFBFBE6-D852-5E17-66D1-40ABB5938835}"/>
              </a:ext>
            </a:extLst>
          </p:cNvPr>
          <p:cNvSpPr>
            <a:spLocks noGrp="1"/>
          </p:cNvSpPr>
          <p:nvPr>
            <p:ph idx="1"/>
          </p:nvPr>
        </p:nvSpPr>
        <p:spPr>
          <a:xfrm>
            <a:off x="494270" y="984738"/>
            <a:ext cx="8021080" cy="5192225"/>
          </a:xfrm>
        </p:spPr>
        <p:txBody>
          <a:bodyPr/>
          <a:lstStyle/>
          <a:p>
            <a:r>
              <a:rPr lang="en-US" sz="2400"/>
              <a:t>Relector: nút mạng có khả năng gửi hồi đáp khi nhận được thông điệp yêu cầu</a:t>
            </a:r>
          </a:p>
          <a:p>
            <a:pPr lvl="1"/>
            <a:r>
              <a:rPr lang="en-US" sz="2000"/>
              <a:t>Trên lý thuyết, tất cả các giao thức có hồi đáp đều có thể lợi dụng</a:t>
            </a:r>
          </a:p>
          <a:p>
            <a:r>
              <a:rPr lang="en-US" sz="2400"/>
              <a:t>DRDoS gửi yêu cầu tới reflector với địa chỉ nguồn là địa chỉ nạn nhân</a:t>
            </a:r>
          </a:p>
          <a:p>
            <a:pPr lvl="1"/>
            <a:r>
              <a:rPr lang="en-US" sz="2000"/>
              <a:t>Reflector gửi thông điệp hồi đáp cho nạn nhân</a:t>
            </a:r>
          </a:p>
          <a:p>
            <a:r>
              <a:rPr lang="en-US" sz="2400"/>
              <a:t>DrDoS thường sử dụng các giao thức mà thông điệp hồi đáp có kích thước lớn hơn nhiều thông điệp yêu cầu</a:t>
            </a:r>
          </a:p>
          <a:p>
            <a:pPr marL="0" indent="0">
              <a:buNone/>
            </a:pPr>
            <a:r>
              <a:rPr lang="en-US" sz="2400">
                <a:sym typeface="Wingdings" panose="05000000000000000000" pitchFamily="2" charset="2"/>
              </a:rPr>
              <a:t>khuếch đại lưu lượng</a:t>
            </a:r>
          </a:p>
          <a:p>
            <a:r>
              <a:rPr lang="en-US" sz="2400">
                <a:sym typeface="Wingdings" panose="05000000000000000000" pitchFamily="2" charset="2"/>
              </a:rPr>
              <a:t>Tại sao DRDOS nguy hiểm?</a:t>
            </a:r>
          </a:p>
          <a:p>
            <a:pPr lvl="1"/>
            <a:r>
              <a:rPr lang="en-US" sz="2000"/>
              <a:t>Che giấu nguồn tấn công</a:t>
            </a:r>
          </a:p>
          <a:p>
            <a:pPr lvl="1"/>
            <a:r>
              <a:rPr lang="en-US" sz="2000"/>
              <a:t>Không cần đòi hỏi số lượng bot lớn</a:t>
            </a:r>
          </a:p>
        </p:txBody>
      </p:sp>
    </p:spTree>
    <p:extLst>
      <p:ext uri="{BB962C8B-B14F-4D97-AF65-F5344CB8AC3E}">
        <p14:creationId xmlns:p14="http://schemas.microsoft.com/office/powerpoint/2010/main" val="15443710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DRDoS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3" name="Text Placeholder 3">
            <a:extLst>
              <a:ext uri="{FF2B5EF4-FFF2-40B4-BE49-F238E27FC236}">
                <a16:creationId xmlns:a16="http://schemas.microsoft.com/office/drawing/2014/main" id="{467252EE-813F-24E4-2E48-697CC49D3BDD}"/>
              </a:ext>
            </a:extLst>
          </p:cNvPr>
          <p:cNvSpPr txBox="1">
            <a:spLocks/>
          </p:cNvSpPr>
          <p:nvPr/>
        </p:nvSpPr>
        <p:spPr>
          <a:xfrm>
            <a:off x="373712" y="1101640"/>
            <a:ext cx="3363264" cy="49943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buFontTx/>
              <a:buAutoNum type="arabicPeriod"/>
            </a:pPr>
            <a:r>
              <a:rPr lang="en-US" altLang="ja-JP" sz="2400">
                <a:solidFill>
                  <a:srgbClr val="000000"/>
                </a:solidFill>
                <a:latin typeface="Arial" charset="0"/>
                <a:ea typeface="ＭＳ Ｐゴシック" charset="0"/>
                <a:cs typeface="ＭＳ Ｐゴシック" charset="0"/>
              </a:rPr>
              <a:t>Kẻ tấn công gửi các gói tin giả mạo nạn nhân tới mạng khuếch đại</a:t>
            </a:r>
          </a:p>
          <a:p>
            <a:pPr marL="533400" indent="-533400">
              <a:buFontTx/>
              <a:buAutoNum type="arabicPeriod"/>
            </a:pPr>
            <a:r>
              <a:rPr lang="en-US" altLang="ja-JP" sz="2400">
                <a:solidFill>
                  <a:srgbClr val="000000"/>
                </a:solidFill>
                <a:latin typeface="Arial" charset="0"/>
                <a:ea typeface="ＭＳ Ｐゴシック" charset="0"/>
                <a:cs typeface="ＭＳ Ｐゴシック" charset="0"/>
              </a:rPr>
              <a:t>Mạng khuếch đại gửi dữ liệu trả lời cho nạn nhân</a:t>
            </a:r>
          </a:p>
          <a:p>
            <a:pPr marL="533400" indent="-533400">
              <a:buFontTx/>
              <a:buAutoNum type="arabicPeriod"/>
            </a:pPr>
            <a:r>
              <a:rPr lang="en-US" altLang="ja-JP" sz="2400">
                <a:solidFill>
                  <a:srgbClr val="000000"/>
                </a:solidFill>
                <a:latin typeface="Arial" charset="0"/>
                <a:ea typeface="ＭＳ Ｐゴシック" charset="0"/>
                <a:cs typeface="ＭＳ Ｐゴシック" charset="0"/>
              </a:rPr>
              <a:t>Nạn nhân bị đánh sập do phải xử lý lượng dữ liệu cực lớn</a:t>
            </a:r>
          </a:p>
          <a:p>
            <a:endParaRPr lang="en-GB" sz="2400"/>
          </a:p>
        </p:txBody>
      </p:sp>
      <p:pic>
        <p:nvPicPr>
          <p:cNvPr id="5" name="Picture 2" descr="laptop">
            <a:extLst>
              <a:ext uri="{FF2B5EF4-FFF2-40B4-BE49-F238E27FC236}">
                <a16:creationId xmlns:a16="http://schemas.microsoft.com/office/drawing/2014/main" id="{F8D04B68-7E54-6C60-1A27-E95B720DDF9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6262" y="1219200"/>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laptop">
            <a:extLst>
              <a:ext uri="{FF2B5EF4-FFF2-40B4-BE49-F238E27FC236}">
                <a16:creationId xmlns:a16="http://schemas.microsoft.com/office/drawing/2014/main" id="{8266A977-320F-DC23-9436-AB461C232E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3662" y="3095625"/>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laptop">
            <a:extLst>
              <a:ext uri="{FF2B5EF4-FFF2-40B4-BE49-F238E27FC236}">
                <a16:creationId xmlns:a16="http://schemas.microsoft.com/office/drawing/2014/main" id="{A72A1ABC-408A-E3AE-12CE-00E1DDD422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2862" y="3095625"/>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laptop">
            <a:extLst>
              <a:ext uri="{FF2B5EF4-FFF2-40B4-BE49-F238E27FC236}">
                <a16:creationId xmlns:a16="http://schemas.microsoft.com/office/drawing/2014/main" id="{B06408FB-D194-C1A8-A70C-D79AA565FF0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2062" y="3095625"/>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laptop">
            <a:extLst>
              <a:ext uri="{FF2B5EF4-FFF2-40B4-BE49-F238E27FC236}">
                <a16:creationId xmlns:a16="http://schemas.microsoft.com/office/drawing/2014/main" id="{206DDE4E-746F-1F19-DAE7-626B05AA37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1262" y="3095625"/>
            <a:ext cx="685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pc">
            <a:extLst>
              <a:ext uri="{FF2B5EF4-FFF2-40B4-BE49-F238E27FC236}">
                <a16:creationId xmlns:a16="http://schemas.microsoft.com/office/drawing/2014/main" id="{D832A9A7-4767-2956-1609-E823D92616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8662" y="4648200"/>
            <a:ext cx="823913"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8">
            <a:extLst>
              <a:ext uri="{FF2B5EF4-FFF2-40B4-BE49-F238E27FC236}">
                <a16:creationId xmlns:a16="http://schemas.microsoft.com/office/drawing/2014/main" id="{C53A0F0F-33CF-2009-7015-17F008137449}"/>
              </a:ext>
            </a:extLst>
          </p:cNvPr>
          <p:cNvSpPr txBox="1">
            <a:spLocks noChangeArrowheads="1"/>
          </p:cNvSpPr>
          <p:nvPr/>
        </p:nvSpPr>
        <p:spPr bwMode="auto">
          <a:xfrm>
            <a:off x="6418262" y="1295400"/>
            <a:ext cx="19214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Attacker’s machine</a:t>
            </a:r>
          </a:p>
        </p:txBody>
      </p:sp>
      <p:sp>
        <p:nvSpPr>
          <p:cNvPr id="12" name="Text Box 9">
            <a:extLst>
              <a:ext uri="{FF2B5EF4-FFF2-40B4-BE49-F238E27FC236}">
                <a16:creationId xmlns:a16="http://schemas.microsoft.com/office/drawing/2014/main" id="{88C7EA9C-59F5-4D6C-DFF2-5CA64A6F9EDC}"/>
              </a:ext>
            </a:extLst>
          </p:cNvPr>
          <p:cNvSpPr txBox="1">
            <a:spLocks noChangeArrowheads="1"/>
          </p:cNvSpPr>
          <p:nvPr/>
        </p:nvSpPr>
        <p:spPr bwMode="auto">
          <a:xfrm>
            <a:off x="6799262" y="5562600"/>
            <a:ext cx="736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Victim</a:t>
            </a:r>
          </a:p>
        </p:txBody>
      </p:sp>
      <p:sp>
        <p:nvSpPr>
          <p:cNvPr id="13" name="Line 10">
            <a:extLst>
              <a:ext uri="{FF2B5EF4-FFF2-40B4-BE49-F238E27FC236}">
                <a16:creationId xmlns:a16="http://schemas.microsoft.com/office/drawing/2014/main" id="{644189BE-0809-0ADE-5577-5A779C788C1D}"/>
              </a:ext>
            </a:extLst>
          </p:cNvPr>
          <p:cNvSpPr>
            <a:spLocks noChangeShapeType="1"/>
          </p:cNvSpPr>
          <p:nvPr/>
        </p:nvSpPr>
        <p:spPr bwMode="auto">
          <a:xfrm flipH="1">
            <a:off x="4208462" y="1752600"/>
            <a:ext cx="1524000" cy="1219200"/>
          </a:xfrm>
          <a:prstGeom prst="line">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4" name="Line 11">
            <a:extLst>
              <a:ext uri="{FF2B5EF4-FFF2-40B4-BE49-F238E27FC236}">
                <a16:creationId xmlns:a16="http://schemas.microsoft.com/office/drawing/2014/main" id="{97D83BE4-96BC-9C01-D229-9697ED458BC7}"/>
              </a:ext>
            </a:extLst>
          </p:cNvPr>
          <p:cNvSpPr>
            <a:spLocks noChangeShapeType="1"/>
          </p:cNvSpPr>
          <p:nvPr/>
        </p:nvSpPr>
        <p:spPr bwMode="auto">
          <a:xfrm flipH="1">
            <a:off x="5275262" y="1905000"/>
            <a:ext cx="609600" cy="1066800"/>
          </a:xfrm>
          <a:prstGeom prst="line">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5" name="Line 12">
            <a:extLst>
              <a:ext uri="{FF2B5EF4-FFF2-40B4-BE49-F238E27FC236}">
                <a16:creationId xmlns:a16="http://schemas.microsoft.com/office/drawing/2014/main" id="{80D7F808-C2D9-D44F-39B7-51EE3638A385}"/>
              </a:ext>
            </a:extLst>
          </p:cNvPr>
          <p:cNvSpPr>
            <a:spLocks noChangeShapeType="1"/>
          </p:cNvSpPr>
          <p:nvPr/>
        </p:nvSpPr>
        <p:spPr bwMode="auto">
          <a:xfrm>
            <a:off x="6189662" y="1905000"/>
            <a:ext cx="381000" cy="1066800"/>
          </a:xfrm>
          <a:prstGeom prst="line">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6" name="Line 13">
            <a:extLst>
              <a:ext uri="{FF2B5EF4-FFF2-40B4-BE49-F238E27FC236}">
                <a16:creationId xmlns:a16="http://schemas.microsoft.com/office/drawing/2014/main" id="{34775EE1-0CC8-11EB-4BEF-8512A9DEA0BA}"/>
              </a:ext>
            </a:extLst>
          </p:cNvPr>
          <p:cNvSpPr>
            <a:spLocks noChangeShapeType="1"/>
          </p:cNvSpPr>
          <p:nvPr/>
        </p:nvSpPr>
        <p:spPr bwMode="auto">
          <a:xfrm>
            <a:off x="6342062" y="1752600"/>
            <a:ext cx="1371600" cy="1219200"/>
          </a:xfrm>
          <a:prstGeom prst="line">
            <a:avLst/>
          </a:prstGeom>
          <a:noFill/>
          <a:ln w="28575">
            <a:solidFill>
              <a:srgbClr val="E47932"/>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7" name="Line 14">
            <a:extLst>
              <a:ext uri="{FF2B5EF4-FFF2-40B4-BE49-F238E27FC236}">
                <a16:creationId xmlns:a16="http://schemas.microsoft.com/office/drawing/2014/main" id="{7E060B41-6E72-42A1-D4A5-83247373FE87}"/>
              </a:ext>
            </a:extLst>
          </p:cNvPr>
          <p:cNvSpPr>
            <a:spLocks noChangeShapeType="1"/>
          </p:cNvSpPr>
          <p:nvPr/>
        </p:nvSpPr>
        <p:spPr bwMode="auto">
          <a:xfrm>
            <a:off x="4284662" y="3810000"/>
            <a:ext cx="1447800" cy="914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8" name="Line 15">
            <a:extLst>
              <a:ext uri="{FF2B5EF4-FFF2-40B4-BE49-F238E27FC236}">
                <a16:creationId xmlns:a16="http://schemas.microsoft.com/office/drawing/2014/main" id="{FD38E1D1-3F46-08A6-A38F-FABBACD2A57B}"/>
              </a:ext>
            </a:extLst>
          </p:cNvPr>
          <p:cNvSpPr>
            <a:spLocks noChangeShapeType="1"/>
          </p:cNvSpPr>
          <p:nvPr/>
        </p:nvSpPr>
        <p:spPr bwMode="auto">
          <a:xfrm>
            <a:off x="5503862" y="3810000"/>
            <a:ext cx="457200" cy="685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19" name="Line 16">
            <a:extLst>
              <a:ext uri="{FF2B5EF4-FFF2-40B4-BE49-F238E27FC236}">
                <a16:creationId xmlns:a16="http://schemas.microsoft.com/office/drawing/2014/main" id="{B49F187C-5827-F9E0-E121-8EEEAE8DE3A9}"/>
              </a:ext>
            </a:extLst>
          </p:cNvPr>
          <p:cNvSpPr>
            <a:spLocks noChangeShapeType="1"/>
          </p:cNvSpPr>
          <p:nvPr/>
        </p:nvSpPr>
        <p:spPr bwMode="auto">
          <a:xfrm flipH="1">
            <a:off x="6265862" y="3810000"/>
            <a:ext cx="533400" cy="6858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20" name="Line 17">
            <a:extLst>
              <a:ext uri="{FF2B5EF4-FFF2-40B4-BE49-F238E27FC236}">
                <a16:creationId xmlns:a16="http://schemas.microsoft.com/office/drawing/2014/main" id="{E26198B6-A001-E463-5AF5-DE49FA330778}"/>
              </a:ext>
            </a:extLst>
          </p:cNvPr>
          <p:cNvSpPr>
            <a:spLocks noChangeShapeType="1"/>
          </p:cNvSpPr>
          <p:nvPr/>
        </p:nvSpPr>
        <p:spPr bwMode="auto">
          <a:xfrm flipH="1">
            <a:off x="6494462" y="3810000"/>
            <a:ext cx="1447800" cy="9906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Cambria"/>
              <a:ea typeface="ＭＳ Ｐ明朝"/>
            </a:endParaRPr>
          </a:p>
        </p:txBody>
      </p:sp>
      <p:sp>
        <p:nvSpPr>
          <p:cNvPr id="21" name="Text Box 18">
            <a:extLst>
              <a:ext uri="{FF2B5EF4-FFF2-40B4-BE49-F238E27FC236}">
                <a16:creationId xmlns:a16="http://schemas.microsoft.com/office/drawing/2014/main" id="{8B52C6CD-48E0-796B-7A04-82875C931D44}"/>
              </a:ext>
            </a:extLst>
          </p:cNvPr>
          <p:cNvSpPr txBox="1">
            <a:spLocks noChangeArrowheads="1"/>
          </p:cNvSpPr>
          <p:nvPr/>
        </p:nvSpPr>
        <p:spPr bwMode="auto">
          <a:xfrm>
            <a:off x="7932737" y="3657600"/>
            <a:ext cx="12112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charset="0"/>
                <a:ea typeface="ＭＳ Ｐゴシック" charset="0"/>
                <a:cs typeface="ＭＳ Ｐゴシック" charset="0"/>
              </a:defRPr>
            </a:lvl1pPr>
            <a:lvl2pPr marL="37931725" indent="-37474525">
              <a:defRPr sz="2400">
                <a:solidFill>
                  <a:schemeClr val="tx1"/>
                </a:solidFill>
                <a:latin typeface="Times" charset="0"/>
                <a:ea typeface="ＭＳ Ｐゴシック" charset="0"/>
              </a:defRPr>
            </a:lvl2pPr>
            <a:lvl3pPr>
              <a:defRPr sz="2400">
                <a:solidFill>
                  <a:schemeClr val="tx1"/>
                </a:solidFill>
                <a:latin typeface="Times" charset="0"/>
                <a:ea typeface="ＭＳ Ｐゴシック" charset="0"/>
              </a:defRPr>
            </a:lvl3pPr>
            <a:lvl4pPr>
              <a:defRPr sz="2400">
                <a:solidFill>
                  <a:schemeClr val="tx1"/>
                </a:solidFill>
                <a:latin typeface="Times" charset="0"/>
                <a:ea typeface="ＭＳ Ｐゴシック" charset="0"/>
              </a:defRPr>
            </a:lvl4pPr>
            <a:lvl5pPr>
              <a:defRPr sz="2400">
                <a:solidFill>
                  <a:schemeClr val="tx1"/>
                </a:solidFill>
                <a:latin typeface="Times" charset="0"/>
                <a:ea typeface="ＭＳ Ｐゴシック" charset="0"/>
              </a:defRPr>
            </a:lvl5pPr>
            <a:lvl6pPr marL="457200" eaLnBrk="0" fontAlgn="base" hangingPunct="0">
              <a:spcBef>
                <a:spcPct val="0"/>
              </a:spcBef>
              <a:spcAft>
                <a:spcPct val="0"/>
              </a:spcAft>
              <a:defRPr sz="2400">
                <a:solidFill>
                  <a:schemeClr val="tx1"/>
                </a:solidFill>
                <a:latin typeface="Times" charset="0"/>
                <a:ea typeface="ＭＳ Ｐゴシック" charset="0"/>
              </a:defRPr>
            </a:lvl6pPr>
            <a:lvl7pPr marL="914400" eaLnBrk="0" fontAlgn="base" hangingPunct="0">
              <a:spcBef>
                <a:spcPct val="0"/>
              </a:spcBef>
              <a:spcAft>
                <a:spcPct val="0"/>
              </a:spcAft>
              <a:defRPr sz="2400">
                <a:solidFill>
                  <a:schemeClr val="tx1"/>
                </a:solidFill>
                <a:latin typeface="Times" charset="0"/>
                <a:ea typeface="ＭＳ Ｐゴシック" charset="0"/>
              </a:defRPr>
            </a:lvl7pPr>
            <a:lvl8pPr marL="1371600" eaLnBrk="0" fontAlgn="base" hangingPunct="0">
              <a:spcBef>
                <a:spcPct val="0"/>
              </a:spcBef>
              <a:spcAft>
                <a:spcPct val="0"/>
              </a:spcAft>
              <a:defRPr sz="2400">
                <a:solidFill>
                  <a:schemeClr val="tx1"/>
                </a:solidFill>
                <a:latin typeface="Times" charset="0"/>
                <a:ea typeface="ＭＳ Ｐゴシック" charset="0"/>
              </a:defRPr>
            </a:lvl8pPr>
            <a:lvl9pPr marL="1828800" eaLnBrk="0" fontAlgn="base" hangingPunct="0">
              <a:spcBef>
                <a:spcPct val="0"/>
              </a:spcBef>
              <a:spcAft>
                <a:spcPct val="0"/>
              </a:spcAft>
              <a:defRPr sz="2400">
                <a:solidFill>
                  <a:schemeClr val="tx1"/>
                </a:solidFill>
                <a:latin typeface="Times" charset="0"/>
                <a:ea typeface="ＭＳ Ｐゴシック" charset="0"/>
              </a:defRPr>
            </a:lvl9pPr>
          </a:lstStyle>
          <a:p>
            <a:r>
              <a:rPr lang="en-US" altLang="ja-JP" sz="1600">
                <a:solidFill>
                  <a:srgbClr val="000000"/>
                </a:solidFill>
                <a:latin typeface="Arial" charset="0"/>
              </a:rPr>
              <a:t>Reflectors </a:t>
            </a:r>
          </a:p>
          <a:p>
            <a:r>
              <a:rPr lang="en-US" altLang="ja-JP" sz="1600">
                <a:solidFill>
                  <a:srgbClr val="000000"/>
                </a:solidFill>
                <a:latin typeface="Arial" charset="0"/>
              </a:rPr>
              <a:t>(Amplifiers)</a:t>
            </a:r>
          </a:p>
        </p:txBody>
      </p:sp>
      <p:pic>
        <p:nvPicPr>
          <p:cNvPr id="22" name="Picture 19" descr="smiley-009">
            <a:extLst>
              <a:ext uri="{FF2B5EF4-FFF2-40B4-BE49-F238E27FC236}">
                <a16:creationId xmlns:a16="http://schemas.microsoft.com/office/drawing/2014/main" id="{EC6DEB61-7E99-0D16-8940-88ADC8BB87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4862" y="5105400"/>
            <a:ext cx="685800" cy="685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101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up)">
                                      <p:cBhvr>
                                        <p:cTn id="13" dur="500"/>
                                        <p:tgtEl>
                                          <p:spTgt spid="1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500"/>
                                        <p:tgtEl>
                                          <p:spTgt spid="20"/>
                                        </p:tgtEl>
                                      </p:cBhvr>
                                    </p:animEffec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animBg="1"/>
      <p:bldP spid="14" grpId="0" uiExpand="1" animBg="1"/>
      <p:bldP spid="15" grpId="0" uiExpand="1" animBg="1"/>
      <p:bldP spid="16" grpId="0" uiExpand="1" animBg="1"/>
      <p:bldP spid="17" grpId="0" uiExpand="1" animBg="1"/>
      <p:bldP spid="18" grpId="0" uiExpand="1" animBg="1"/>
      <p:bldP spid="19" grpId="0" uiExpand="1" animBg="1"/>
      <p:bldP spid="20" grpId="0" uiExpan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034C-F7AE-4465-BFAE-F5646055B212}"/>
              </a:ext>
            </a:extLst>
          </p:cNvPr>
          <p:cNvSpPr>
            <a:spLocks noGrp="1"/>
          </p:cNvSpPr>
          <p:nvPr>
            <p:ph type="title"/>
          </p:nvPr>
        </p:nvSpPr>
        <p:spPr/>
        <p:txBody>
          <a:bodyPr/>
          <a:lstStyle/>
          <a:p>
            <a:pPr>
              <a:defRPr/>
            </a:pPr>
            <a:r>
              <a:rPr lang="en-GB"/>
              <a:t>Kiến trúc phân tầng</a:t>
            </a:r>
          </a:p>
        </p:txBody>
      </p:sp>
      <p:sp>
        <p:nvSpPr>
          <p:cNvPr id="17411" name="Content Placeholder 2">
            <a:extLst>
              <a:ext uri="{FF2B5EF4-FFF2-40B4-BE49-F238E27FC236}">
                <a16:creationId xmlns:a16="http://schemas.microsoft.com/office/drawing/2014/main" id="{26B2E5CC-B3E6-40BB-86CC-43933E6B25DF}"/>
              </a:ext>
            </a:extLst>
          </p:cNvPr>
          <p:cNvSpPr>
            <a:spLocks noGrp="1"/>
          </p:cNvSpPr>
          <p:nvPr>
            <p:ph idx="1"/>
          </p:nvPr>
        </p:nvSpPr>
        <p:spPr>
          <a:xfrm>
            <a:off x="457200" y="944545"/>
            <a:ext cx="8229600" cy="5532455"/>
          </a:xfrm>
        </p:spPr>
        <p:txBody>
          <a:bodyPr/>
          <a:lstStyle/>
          <a:p>
            <a:r>
              <a:rPr lang="en-GB" altLang="en-US"/>
              <a:t>Để truyền thông tin từ máy này sang máy khác: cần giải quyết rất nhiều vấn đề </a:t>
            </a:r>
            <a:r>
              <a:rPr lang="en-GB" altLang="en-US">
                <a:sym typeface="Wingdings" panose="05000000000000000000" pitchFamily="2" charset="2"/>
              </a:rPr>
              <a:t> hệ thống mạng cần rất nhiều chức năng</a:t>
            </a:r>
          </a:p>
          <a:p>
            <a:r>
              <a:rPr lang="en-GB" altLang="en-US">
                <a:sym typeface="Wingdings" panose="05000000000000000000" pitchFamily="2" charset="2"/>
              </a:rPr>
              <a:t>Kiến trúc phân tầng: chia các chức năng của hệ thống mạng thành các tầng. Các chức năng ở mỗi tầng được thực hiện/điều khiển bởi một hoặc nhiều giao thức</a:t>
            </a:r>
          </a:p>
          <a:p>
            <a:pPr lvl="1"/>
            <a:r>
              <a:rPr lang="en-GB" altLang="en-US"/>
              <a:t>Dễ dàng xây dựng và thiết kế</a:t>
            </a:r>
          </a:p>
          <a:p>
            <a:pPr lvl="1"/>
            <a:r>
              <a:rPr lang="en-GB" altLang="en-US"/>
              <a:t>Dễ dàng nâng cấp, thay đổi từng thành phần</a:t>
            </a:r>
          </a:p>
          <a:p>
            <a:r>
              <a:rPr lang="en-GB" altLang="en-US"/>
              <a:t>Các mô hình tiêu biểu:</a:t>
            </a:r>
          </a:p>
          <a:p>
            <a:pPr lvl="1"/>
            <a:r>
              <a:rPr lang="en-GB" altLang="en-US"/>
              <a:t>Mô hình OSI: có ý nghĩa tham chiếu</a:t>
            </a:r>
          </a:p>
          <a:p>
            <a:pPr lvl="1"/>
            <a:r>
              <a:rPr lang="en-GB" altLang="en-US"/>
              <a:t>Mô hình TCP/IP: được sử dụng trên thực tế</a:t>
            </a:r>
          </a:p>
          <a:p>
            <a:pPr lvl="2"/>
            <a:endParaRPr lang="en-GB" altLang="en-US"/>
          </a:p>
        </p:txBody>
      </p:sp>
      <p:sp>
        <p:nvSpPr>
          <p:cNvPr id="4" name="Slide Number Placeholder 3">
            <a:extLst>
              <a:ext uri="{FF2B5EF4-FFF2-40B4-BE49-F238E27FC236}">
                <a16:creationId xmlns:a16="http://schemas.microsoft.com/office/drawing/2014/main" id="{70FA61BA-3863-4C7F-94DA-799D67CEFB8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DCFF69-4085-4CBA-AB3B-207AE76760D4}" type="slidenum">
              <a:rPr lang="en-US" altLang="vi-VN">
                <a:solidFill>
                  <a:srgbClr val="000000"/>
                </a:solidFill>
              </a:rPr>
              <a:pPr eaLnBrk="1" hangingPunct="1"/>
              <a:t>7</a:t>
            </a:fld>
            <a:endParaRPr lang="en-US" altLang="vi-VN">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Tại sao DoS rất khó phòng chống?</a:t>
            </a:r>
          </a:p>
        </p:txBody>
      </p:sp>
      <p:sp>
        <p:nvSpPr>
          <p:cNvPr id="3" name="Content Placeholder 2"/>
          <p:cNvSpPr>
            <a:spLocks noGrp="1"/>
          </p:cNvSpPr>
          <p:nvPr>
            <p:ph idx="1"/>
          </p:nvPr>
        </p:nvSpPr>
        <p:spPr>
          <a:xfrm>
            <a:off x="457200" y="1249020"/>
            <a:ext cx="8229600" cy="5029200"/>
          </a:xfrm>
        </p:spPr>
        <p:txBody>
          <a:bodyPr>
            <a:normAutofit fontScale="92500"/>
          </a:bodyPr>
          <a:lstStyle/>
          <a:p>
            <a:r>
              <a:rPr lang="en-US"/>
              <a:t>Kỹ thuật tấn công đơn giản</a:t>
            </a:r>
          </a:p>
          <a:p>
            <a:r>
              <a:rPr lang="en-US"/>
              <a:t>Mạng Internet không được thiết kế để chống lại tấn công DoS</a:t>
            </a:r>
          </a:p>
          <a:p>
            <a:r>
              <a:rPr lang="en-US"/>
              <a:t>Dễ dàng để xâm nhập và điều khiển máy tính của người dùng đầu cuối</a:t>
            </a:r>
          </a:p>
          <a:p>
            <a:pPr lvl="1"/>
            <a:r>
              <a:rPr lang="en-US"/>
              <a:t>2010: BredoLab(30tr. bot), Mariposa(12tr.), Conficker(10tr.)</a:t>
            </a:r>
          </a:p>
          <a:p>
            <a:pPr lvl="1"/>
            <a:r>
              <a:rPr lang="en-US"/>
              <a:t>Xu hướng mới: sử dụng các thiết bị IoT (VD: Mirai-300K)</a:t>
            </a:r>
          </a:p>
          <a:p>
            <a:r>
              <a:rPr lang="en-US"/>
              <a:t>Rất khó phân biệt lưu lượng tấn công và lưu lượng người dùng thông thường</a:t>
            </a:r>
          </a:p>
          <a:p>
            <a:r>
              <a:rPr lang="en-US"/>
              <a:t>Thiếu sự phối hợp giữa các ISP</a:t>
            </a:r>
          </a:p>
          <a:p>
            <a:r>
              <a:rPr lang="en-US"/>
              <a:t>Rất khó để triển khai các biện pháp phòng chống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0731332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21435"/>
          </a:xfrm>
        </p:spPr>
        <p:txBody>
          <a:bodyPr>
            <a:normAutofit/>
          </a:bodyPr>
          <a:lstStyle/>
          <a:p>
            <a:r>
              <a:rPr lang="en-GB"/>
              <a:t>Tấn công lợi dụng giao thức ICMP</a:t>
            </a:r>
          </a:p>
        </p:txBody>
      </p:sp>
      <p:sp>
        <p:nvSpPr>
          <p:cNvPr id="3" name="Content Placeholder 2"/>
          <p:cNvSpPr>
            <a:spLocks noGrp="1"/>
          </p:cNvSpPr>
          <p:nvPr>
            <p:ph idx="1"/>
          </p:nvPr>
        </p:nvSpPr>
        <p:spPr/>
        <p:txBody>
          <a:bodyPr>
            <a:normAutofit/>
          </a:bodyPr>
          <a:lstStyle/>
          <a:p>
            <a:r>
              <a:rPr lang="en-GB" sz="2400"/>
              <a:t>Ping of Death: gửi liên tục các gói tin ICMP có kích thước lớn hơn kích thước tối đa (xấp xỉ 64 KB)</a:t>
            </a:r>
          </a:p>
          <a:p>
            <a:r>
              <a:rPr lang="en-GB" sz="2400"/>
              <a:t>Smurf attack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pic>
        <p:nvPicPr>
          <p:cNvPr id="3078" name="Picture 6" descr="http://images.books24x7.com/bookimages/id_35308/ns7801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1800"/>
            <a:ext cx="6172200" cy="3715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2271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TCP SYN Flooding</a:t>
            </a:r>
          </a:p>
        </p:txBody>
      </p:sp>
      <p:sp>
        <p:nvSpPr>
          <p:cNvPr id="3" name="Content Placeholder 2"/>
          <p:cNvSpPr>
            <a:spLocks noGrp="1"/>
          </p:cNvSpPr>
          <p:nvPr>
            <p:ph idx="1"/>
          </p:nvPr>
        </p:nvSpPr>
        <p:spPr>
          <a:xfrm>
            <a:off x="457200" y="1013383"/>
            <a:ext cx="8229600" cy="2526671"/>
          </a:xfrm>
        </p:spPr>
        <p:txBody>
          <a:bodyPr>
            <a:normAutofit/>
          </a:bodyPr>
          <a:lstStyle/>
          <a:p>
            <a:r>
              <a:rPr lang="en-GB" sz="2400"/>
              <a:t>Kẻ tấn công gửi hàng loạt gói tin SYN để yêu cầu thiết lập kết nối nhưng không hoàn thành bước 3.</a:t>
            </a:r>
          </a:p>
          <a:p>
            <a:r>
              <a:rPr lang="en-GB" sz="2400"/>
              <a:t>Server gửi lại SYN/ACK, chuẩn bị tài nguyên để trao đổi dữ liệu, chờ ACK trong thời gian time-out</a:t>
            </a:r>
          </a:p>
          <a:p>
            <a:r>
              <a:rPr lang="en-GB" sz="2400">
                <a:sym typeface="Wingdings" panose="05000000000000000000" pitchFamily="2" charset="2"/>
              </a:rPr>
              <a:t>Khi số lượng gói tin đủ lớn làm cạn kiệt tài nguyên của ứng dụng, máy chủ vật lý</a:t>
            </a:r>
            <a:endParaRPr lang="en-GB" sz="2400"/>
          </a:p>
          <a:p>
            <a:endParaRPr lang="en-GB" sz="280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sp>
        <p:nvSpPr>
          <p:cNvPr id="5" name="object 4"/>
          <p:cNvSpPr/>
          <p:nvPr/>
        </p:nvSpPr>
        <p:spPr>
          <a:xfrm>
            <a:off x="2137156" y="3620322"/>
            <a:ext cx="0" cy="2667000"/>
          </a:xfrm>
          <a:custGeom>
            <a:avLst/>
            <a:gdLst/>
            <a:ahLst/>
            <a:cxnLst/>
            <a:rect l="l" t="t" r="r" b="b"/>
            <a:pathLst>
              <a:path h="2667000">
                <a:moveTo>
                  <a:pt x="0" y="0"/>
                </a:moveTo>
                <a:lnTo>
                  <a:pt x="0" y="2666999"/>
                </a:lnTo>
              </a:path>
            </a:pathLst>
          </a:custGeom>
          <a:ln w="24383">
            <a:solidFill>
              <a:srgbClr val="000000"/>
            </a:solidFill>
            <a:headEnd type="none" w="med" len="med"/>
            <a:tailEnd type="arrow" w="med" len="med"/>
          </a:ln>
        </p:spPr>
        <p:txBody>
          <a:bodyPr wrap="square" lIns="0" tIns="0" rIns="0" bIns="0" rtlCol="0">
            <a:spAutoFit/>
          </a:bodyPr>
          <a:lstStyle/>
          <a:p>
            <a:endParaRPr/>
          </a:p>
        </p:txBody>
      </p:sp>
      <p:sp>
        <p:nvSpPr>
          <p:cNvPr id="6" name="object 5"/>
          <p:cNvSpPr txBox="1"/>
          <p:nvPr/>
        </p:nvSpPr>
        <p:spPr>
          <a:xfrm>
            <a:off x="1115568" y="3309427"/>
            <a:ext cx="1714500" cy="285115"/>
          </a:xfrm>
          <a:prstGeom prst="rect">
            <a:avLst/>
          </a:prstGeom>
        </p:spPr>
        <p:txBody>
          <a:bodyPr vert="horz" wrap="square" lIns="0" tIns="0" rIns="0" bIns="0" rtlCol="0">
            <a:spAutoFit/>
          </a:bodyPr>
          <a:lstStyle/>
          <a:p>
            <a:pPr marL="12700">
              <a:lnSpc>
                <a:spcPct val="100000"/>
              </a:lnSpc>
            </a:pPr>
            <a:r>
              <a:rPr sz="1800" b="1" spc="-15" dirty="0">
                <a:solidFill>
                  <a:srgbClr val="000000"/>
                </a:solidFill>
                <a:latin typeface="Arial"/>
                <a:cs typeface="Arial"/>
              </a:rPr>
              <a:t>Clien</a:t>
            </a:r>
            <a:r>
              <a:rPr sz="1800" b="1" spc="-10" dirty="0">
                <a:solidFill>
                  <a:srgbClr val="000000"/>
                </a:solidFill>
                <a:latin typeface="Arial"/>
                <a:cs typeface="Arial"/>
              </a:rPr>
              <a:t>t</a:t>
            </a:r>
            <a:r>
              <a:rPr sz="1800" b="1" dirty="0">
                <a:solidFill>
                  <a:srgbClr val="000000"/>
                </a:solidFill>
                <a:latin typeface="Arial"/>
                <a:cs typeface="Arial"/>
              </a:rPr>
              <a:t> </a:t>
            </a:r>
            <a:r>
              <a:rPr sz="1800" b="1" spc="-10" dirty="0">
                <a:solidFill>
                  <a:srgbClr val="000000"/>
                </a:solidFill>
                <a:latin typeface="Arial"/>
                <a:cs typeface="Arial"/>
              </a:rPr>
              <a:t>(initiator)</a:t>
            </a:r>
            <a:endParaRPr sz="1800">
              <a:solidFill>
                <a:srgbClr val="000000"/>
              </a:solidFill>
              <a:latin typeface="Arial"/>
              <a:cs typeface="Arial"/>
            </a:endParaRPr>
          </a:p>
        </p:txBody>
      </p:sp>
      <p:sp>
        <p:nvSpPr>
          <p:cNvPr id="7" name="object 6"/>
          <p:cNvSpPr/>
          <p:nvPr/>
        </p:nvSpPr>
        <p:spPr>
          <a:xfrm>
            <a:off x="7007860" y="3620322"/>
            <a:ext cx="0" cy="2667000"/>
          </a:xfrm>
          <a:custGeom>
            <a:avLst/>
            <a:gdLst/>
            <a:ahLst/>
            <a:cxnLst/>
            <a:rect l="l" t="t" r="r" b="b"/>
            <a:pathLst>
              <a:path h="2667000">
                <a:moveTo>
                  <a:pt x="0" y="0"/>
                </a:moveTo>
                <a:lnTo>
                  <a:pt x="0" y="2666999"/>
                </a:lnTo>
              </a:path>
            </a:pathLst>
          </a:custGeom>
          <a:ln w="24383">
            <a:solidFill>
              <a:srgbClr val="000000"/>
            </a:solidFill>
            <a:headEnd type="none" w="med" len="med"/>
            <a:tailEnd type="arrow" w="med" len="med"/>
          </a:ln>
        </p:spPr>
        <p:txBody>
          <a:bodyPr wrap="square" lIns="0" tIns="0" rIns="0" bIns="0" rtlCol="0">
            <a:spAutoFit/>
          </a:bodyPr>
          <a:lstStyle/>
          <a:p>
            <a:endParaRPr/>
          </a:p>
        </p:txBody>
      </p:sp>
      <p:sp>
        <p:nvSpPr>
          <p:cNvPr id="8" name="object 7"/>
          <p:cNvSpPr/>
          <p:nvPr/>
        </p:nvSpPr>
        <p:spPr>
          <a:xfrm>
            <a:off x="2131060" y="4001322"/>
            <a:ext cx="4739640" cy="591820"/>
          </a:xfrm>
          <a:custGeom>
            <a:avLst/>
            <a:gdLst/>
            <a:ahLst/>
            <a:cxnLst/>
            <a:rect l="l" t="t" r="r" b="b"/>
            <a:pathLst>
              <a:path w="4739640" h="591820">
                <a:moveTo>
                  <a:pt x="0" y="0"/>
                </a:moveTo>
                <a:lnTo>
                  <a:pt x="4739639" y="591311"/>
                </a:lnTo>
              </a:path>
            </a:pathLst>
          </a:custGeom>
          <a:ln w="24383">
            <a:solidFill>
              <a:srgbClr val="000000"/>
            </a:solidFill>
          </a:ln>
        </p:spPr>
        <p:txBody>
          <a:bodyPr wrap="square" lIns="0" tIns="0" rIns="0" bIns="0" rtlCol="0">
            <a:spAutoFit/>
          </a:bodyPr>
          <a:lstStyle/>
          <a:p>
            <a:endParaRPr/>
          </a:p>
        </p:txBody>
      </p:sp>
      <p:sp>
        <p:nvSpPr>
          <p:cNvPr id="9" name="object 8"/>
          <p:cNvSpPr/>
          <p:nvPr/>
        </p:nvSpPr>
        <p:spPr>
          <a:xfrm>
            <a:off x="6863079" y="4527102"/>
            <a:ext cx="146685" cy="137160"/>
          </a:xfrm>
          <a:custGeom>
            <a:avLst/>
            <a:gdLst/>
            <a:ahLst/>
            <a:cxnLst/>
            <a:rect l="l" t="t" r="r" b="b"/>
            <a:pathLst>
              <a:path w="146684" h="137160">
                <a:moveTo>
                  <a:pt x="18287" y="0"/>
                </a:moveTo>
                <a:lnTo>
                  <a:pt x="0" y="137160"/>
                </a:lnTo>
                <a:lnTo>
                  <a:pt x="146303" y="88392"/>
                </a:lnTo>
                <a:lnTo>
                  <a:pt x="18287" y="0"/>
                </a:lnTo>
                <a:close/>
              </a:path>
            </a:pathLst>
          </a:custGeom>
          <a:solidFill>
            <a:srgbClr val="000000"/>
          </a:solidFill>
        </p:spPr>
        <p:txBody>
          <a:bodyPr wrap="square" lIns="0" tIns="0" rIns="0" bIns="0" rtlCol="0">
            <a:spAutoFit/>
          </a:bodyPr>
          <a:lstStyle/>
          <a:p>
            <a:endParaRPr/>
          </a:p>
        </p:txBody>
      </p:sp>
      <p:sp>
        <p:nvSpPr>
          <p:cNvPr id="10" name="object 9"/>
          <p:cNvSpPr txBox="1"/>
          <p:nvPr/>
        </p:nvSpPr>
        <p:spPr>
          <a:xfrm rot="480000">
            <a:off x="3297263" y="3919642"/>
            <a:ext cx="1935121" cy="258445"/>
          </a:xfrm>
          <a:prstGeom prst="rect">
            <a:avLst/>
          </a:prstGeom>
        </p:spPr>
        <p:txBody>
          <a:bodyPr vert="horz" wrap="square" lIns="0" tIns="0" rIns="0" bIns="0" rtlCol="0">
            <a:spAutoFit/>
          </a:bodyPr>
          <a:lstStyle/>
          <a:p>
            <a:pPr>
              <a:lnSpc>
                <a:spcPts val="2035"/>
              </a:lnSpc>
            </a:pPr>
            <a:r>
              <a:rPr sz="1800" b="1" spc="-15" dirty="0">
                <a:solidFill>
                  <a:srgbClr val="000000"/>
                </a:solidFill>
                <a:latin typeface="Arial"/>
                <a:cs typeface="Arial"/>
              </a:rPr>
              <a:t>SYN,</a:t>
            </a:r>
            <a:r>
              <a:rPr sz="1800" b="1" spc="10" dirty="0">
                <a:solidFill>
                  <a:srgbClr val="000000"/>
                </a:solidFill>
                <a:latin typeface="Arial"/>
                <a:cs typeface="Arial"/>
              </a:rPr>
              <a:t> </a:t>
            </a:r>
            <a:r>
              <a:rPr sz="2700" b="1" spc="0" baseline="3086" dirty="0">
                <a:solidFill>
                  <a:srgbClr val="000000"/>
                </a:solidFill>
                <a:latin typeface="Arial"/>
                <a:cs typeface="Arial"/>
              </a:rPr>
              <a:t>S</a:t>
            </a:r>
            <a:r>
              <a:rPr sz="2700" b="1" spc="-7" baseline="3086" dirty="0">
                <a:solidFill>
                  <a:srgbClr val="000000"/>
                </a:solidFill>
                <a:latin typeface="Arial"/>
                <a:cs typeface="Arial"/>
              </a:rPr>
              <a:t>eqNu</a:t>
            </a:r>
            <a:r>
              <a:rPr sz="2700" b="1" baseline="3086" dirty="0">
                <a:solidFill>
                  <a:srgbClr val="000000"/>
                </a:solidFill>
                <a:latin typeface="Arial"/>
                <a:cs typeface="Arial"/>
              </a:rPr>
              <a:t>m</a:t>
            </a:r>
            <a:r>
              <a:rPr sz="2700" b="1" spc="-22" baseline="3086" dirty="0">
                <a:solidFill>
                  <a:srgbClr val="000000"/>
                </a:solidFill>
                <a:latin typeface="Arial"/>
                <a:cs typeface="Arial"/>
              </a:rPr>
              <a:t> </a:t>
            </a:r>
            <a:r>
              <a:rPr sz="2700" b="1" spc="-22" baseline="6172" dirty="0">
                <a:solidFill>
                  <a:srgbClr val="000000"/>
                </a:solidFill>
                <a:latin typeface="Arial"/>
                <a:cs typeface="Arial"/>
              </a:rPr>
              <a:t>=</a:t>
            </a:r>
            <a:r>
              <a:rPr sz="2700" b="1" spc="30" baseline="6172" dirty="0">
                <a:solidFill>
                  <a:srgbClr val="000000"/>
                </a:solidFill>
                <a:latin typeface="Arial"/>
                <a:cs typeface="Arial"/>
              </a:rPr>
              <a:t> </a:t>
            </a:r>
            <a:r>
              <a:rPr sz="2700" b="1" baseline="6172" dirty="0">
                <a:solidFill>
                  <a:srgbClr val="000000"/>
                </a:solidFill>
                <a:latin typeface="Arial"/>
                <a:cs typeface="Arial"/>
              </a:rPr>
              <a:t>x</a:t>
            </a:r>
            <a:endParaRPr sz="2700" baseline="6172">
              <a:solidFill>
                <a:srgbClr val="000000"/>
              </a:solidFill>
              <a:latin typeface="Arial"/>
              <a:cs typeface="Arial"/>
            </a:endParaRPr>
          </a:p>
        </p:txBody>
      </p:sp>
      <p:sp>
        <p:nvSpPr>
          <p:cNvPr id="11" name="object 10"/>
          <p:cNvSpPr/>
          <p:nvPr/>
        </p:nvSpPr>
        <p:spPr>
          <a:xfrm>
            <a:off x="2274316" y="4839522"/>
            <a:ext cx="4733925" cy="518159"/>
          </a:xfrm>
          <a:custGeom>
            <a:avLst/>
            <a:gdLst/>
            <a:ahLst/>
            <a:cxnLst/>
            <a:rect l="l" t="t" r="r" b="b"/>
            <a:pathLst>
              <a:path w="4733925" h="518160">
                <a:moveTo>
                  <a:pt x="4733543" y="0"/>
                </a:moveTo>
                <a:lnTo>
                  <a:pt x="0" y="518159"/>
                </a:lnTo>
              </a:path>
            </a:pathLst>
          </a:custGeom>
          <a:ln w="24383">
            <a:solidFill>
              <a:srgbClr val="000000"/>
            </a:solidFill>
          </a:ln>
        </p:spPr>
        <p:txBody>
          <a:bodyPr wrap="square" lIns="0" tIns="0" rIns="0" bIns="0" rtlCol="0">
            <a:spAutoFit/>
          </a:bodyPr>
          <a:lstStyle/>
          <a:p>
            <a:endParaRPr/>
          </a:p>
        </p:txBody>
      </p:sp>
      <p:sp>
        <p:nvSpPr>
          <p:cNvPr id="12" name="object 11"/>
          <p:cNvSpPr/>
          <p:nvPr/>
        </p:nvSpPr>
        <p:spPr>
          <a:xfrm>
            <a:off x="2138680" y="5292150"/>
            <a:ext cx="146685" cy="137160"/>
          </a:xfrm>
          <a:custGeom>
            <a:avLst/>
            <a:gdLst/>
            <a:ahLst/>
            <a:cxnLst/>
            <a:rect l="l" t="t" r="r" b="b"/>
            <a:pathLst>
              <a:path w="146685" h="137160">
                <a:moveTo>
                  <a:pt x="131063" y="0"/>
                </a:moveTo>
                <a:lnTo>
                  <a:pt x="0" y="85343"/>
                </a:lnTo>
                <a:lnTo>
                  <a:pt x="146304" y="137160"/>
                </a:lnTo>
                <a:lnTo>
                  <a:pt x="131063" y="0"/>
                </a:lnTo>
                <a:close/>
              </a:path>
            </a:pathLst>
          </a:custGeom>
          <a:solidFill>
            <a:srgbClr val="000000"/>
          </a:solidFill>
        </p:spPr>
        <p:txBody>
          <a:bodyPr wrap="square" lIns="0" tIns="0" rIns="0" bIns="0" rtlCol="0">
            <a:spAutoFit/>
          </a:bodyPr>
          <a:lstStyle/>
          <a:p>
            <a:endParaRPr/>
          </a:p>
        </p:txBody>
      </p:sp>
      <p:sp>
        <p:nvSpPr>
          <p:cNvPr id="13" name="object 12"/>
          <p:cNvSpPr txBox="1"/>
          <p:nvPr/>
        </p:nvSpPr>
        <p:spPr>
          <a:xfrm rot="21300000">
            <a:off x="2520678" y="4766335"/>
            <a:ext cx="4009833" cy="276999"/>
          </a:xfrm>
          <a:prstGeom prst="rect">
            <a:avLst/>
          </a:prstGeom>
        </p:spPr>
        <p:txBody>
          <a:bodyPr vert="horz" wrap="square" lIns="0" tIns="0" rIns="0" bIns="0" rtlCol="0">
            <a:spAutoFit/>
          </a:bodyPr>
          <a:lstStyle/>
          <a:p>
            <a:pPr>
              <a:lnSpc>
                <a:spcPct val="100000"/>
              </a:lnSpc>
            </a:pPr>
            <a:r>
              <a:rPr sz="2700" b="1" baseline="-12345" dirty="0">
                <a:solidFill>
                  <a:srgbClr val="000000"/>
                </a:solidFill>
                <a:latin typeface="Arial"/>
                <a:cs typeface="Arial"/>
              </a:rPr>
              <a:t>SYN</a:t>
            </a:r>
            <a:r>
              <a:rPr sz="2700" b="1" spc="-52" baseline="-12345" dirty="0">
                <a:solidFill>
                  <a:srgbClr val="000000"/>
                </a:solidFill>
                <a:latin typeface="Arial"/>
                <a:cs typeface="Arial"/>
              </a:rPr>
              <a:t> </a:t>
            </a:r>
            <a:r>
              <a:rPr sz="2700" b="1" spc="-22" baseline="-10802" dirty="0">
                <a:solidFill>
                  <a:srgbClr val="000000"/>
                </a:solidFill>
                <a:latin typeface="Arial"/>
                <a:cs typeface="Arial"/>
              </a:rPr>
              <a:t>+</a:t>
            </a:r>
            <a:r>
              <a:rPr sz="2700" b="1" spc="-52" baseline="-10802" dirty="0">
                <a:solidFill>
                  <a:srgbClr val="000000"/>
                </a:solidFill>
                <a:latin typeface="Arial"/>
                <a:cs typeface="Arial"/>
              </a:rPr>
              <a:t> </a:t>
            </a:r>
            <a:r>
              <a:rPr sz="2700" b="1" spc="-7" baseline="-9259" dirty="0">
                <a:solidFill>
                  <a:srgbClr val="000000"/>
                </a:solidFill>
                <a:latin typeface="Arial"/>
                <a:cs typeface="Arial"/>
              </a:rPr>
              <a:t>ACK</a:t>
            </a:r>
            <a:r>
              <a:rPr sz="2700" b="1" baseline="-9259" dirty="0">
                <a:solidFill>
                  <a:srgbClr val="000000"/>
                </a:solidFill>
                <a:latin typeface="Arial"/>
                <a:cs typeface="Arial"/>
              </a:rPr>
              <a:t>,</a:t>
            </a:r>
            <a:r>
              <a:rPr sz="2700" b="1" spc="-60" baseline="-9259" dirty="0">
                <a:solidFill>
                  <a:srgbClr val="000000"/>
                </a:solidFill>
                <a:latin typeface="Arial"/>
                <a:cs typeface="Arial"/>
              </a:rPr>
              <a:t> </a:t>
            </a:r>
            <a:r>
              <a:rPr sz="2700" b="1" spc="-44" baseline="-6172" dirty="0">
                <a:solidFill>
                  <a:srgbClr val="000000"/>
                </a:solidFill>
                <a:latin typeface="Arial"/>
                <a:cs typeface="Arial"/>
              </a:rPr>
              <a:t>S</a:t>
            </a:r>
            <a:r>
              <a:rPr sz="2700" b="1" spc="-7" baseline="-4629" dirty="0">
                <a:solidFill>
                  <a:srgbClr val="000000"/>
                </a:solidFill>
                <a:latin typeface="Arial"/>
                <a:cs typeface="Arial"/>
              </a:rPr>
              <a:t>eqNu</a:t>
            </a:r>
            <a:r>
              <a:rPr sz="2700" b="1" baseline="-4629" dirty="0">
                <a:solidFill>
                  <a:srgbClr val="000000"/>
                </a:solidFill>
                <a:latin typeface="Arial"/>
                <a:cs typeface="Arial"/>
              </a:rPr>
              <a:t>m</a:t>
            </a:r>
            <a:r>
              <a:rPr sz="2700" b="1" spc="-44" baseline="-4629" dirty="0">
                <a:solidFill>
                  <a:srgbClr val="000000"/>
                </a:solidFill>
                <a:latin typeface="Arial"/>
                <a:cs typeface="Arial"/>
              </a:rPr>
              <a:t> </a:t>
            </a:r>
            <a:r>
              <a:rPr sz="1800" b="1" spc="-15" dirty="0">
                <a:solidFill>
                  <a:srgbClr val="000000"/>
                </a:solidFill>
                <a:latin typeface="Arial"/>
                <a:cs typeface="Arial"/>
              </a:rPr>
              <a:t>= </a:t>
            </a:r>
            <a:r>
              <a:rPr sz="2700" b="1" spc="-22" baseline="1543" dirty="0">
                <a:solidFill>
                  <a:srgbClr val="000000"/>
                </a:solidFill>
                <a:latin typeface="Arial"/>
                <a:cs typeface="Arial"/>
              </a:rPr>
              <a:t>y</a:t>
            </a:r>
            <a:r>
              <a:rPr sz="2700" b="1" spc="-7" baseline="1543" dirty="0">
                <a:solidFill>
                  <a:srgbClr val="000000"/>
                </a:solidFill>
                <a:latin typeface="Arial"/>
                <a:cs typeface="Arial"/>
              </a:rPr>
              <a:t>,</a:t>
            </a:r>
            <a:r>
              <a:rPr sz="2700" b="1" spc="-52" baseline="1543" dirty="0">
                <a:solidFill>
                  <a:srgbClr val="000000"/>
                </a:solidFill>
                <a:latin typeface="Arial"/>
                <a:cs typeface="Arial"/>
              </a:rPr>
              <a:t> </a:t>
            </a:r>
            <a:r>
              <a:rPr sz="2700" b="1" spc="-15" baseline="1543" dirty="0">
                <a:solidFill>
                  <a:srgbClr val="000000"/>
                </a:solidFill>
                <a:latin typeface="Arial"/>
                <a:cs typeface="Arial"/>
              </a:rPr>
              <a:t>A</a:t>
            </a:r>
            <a:r>
              <a:rPr sz="2700" b="1" spc="-7" baseline="3086" dirty="0">
                <a:solidFill>
                  <a:srgbClr val="000000"/>
                </a:solidFill>
                <a:latin typeface="Arial"/>
                <a:cs typeface="Arial"/>
              </a:rPr>
              <a:t>c</a:t>
            </a:r>
            <a:r>
              <a:rPr sz="2700" b="1" baseline="3086" dirty="0">
                <a:solidFill>
                  <a:srgbClr val="000000"/>
                </a:solidFill>
                <a:latin typeface="Arial"/>
                <a:cs typeface="Arial"/>
              </a:rPr>
              <a:t>k</a:t>
            </a:r>
            <a:r>
              <a:rPr sz="2700" b="1" spc="-67" baseline="3086" dirty="0">
                <a:solidFill>
                  <a:srgbClr val="000000"/>
                </a:solidFill>
                <a:latin typeface="Arial"/>
                <a:cs typeface="Arial"/>
              </a:rPr>
              <a:t> </a:t>
            </a:r>
            <a:r>
              <a:rPr sz="2700" b="1" spc="-22" baseline="4629" dirty="0">
                <a:solidFill>
                  <a:srgbClr val="000000"/>
                </a:solidFill>
                <a:latin typeface="Arial"/>
                <a:cs typeface="Arial"/>
              </a:rPr>
              <a:t>=</a:t>
            </a:r>
            <a:r>
              <a:rPr sz="2700" b="1" spc="-37" baseline="4629" dirty="0">
                <a:solidFill>
                  <a:srgbClr val="000000"/>
                </a:solidFill>
                <a:latin typeface="Arial"/>
                <a:cs typeface="Arial"/>
              </a:rPr>
              <a:t> </a:t>
            </a:r>
            <a:r>
              <a:rPr sz="2700" b="1" baseline="6172" dirty="0">
                <a:solidFill>
                  <a:srgbClr val="000000"/>
                </a:solidFill>
                <a:latin typeface="Arial"/>
                <a:cs typeface="Arial"/>
              </a:rPr>
              <a:t>x</a:t>
            </a:r>
            <a:r>
              <a:rPr sz="2700" b="1" spc="-52" baseline="6172" dirty="0">
                <a:solidFill>
                  <a:srgbClr val="000000"/>
                </a:solidFill>
                <a:latin typeface="Arial"/>
                <a:cs typeface="Arial"/>
              </a:rPr>
              <a:t> </a:t>
            </a:r>
            <a:r>
              <a:rPr sz="2700" b="1" spc="-22" baseline="6172" dirty="0">
                <a:solidFill>
                  <a:srgbClr val="000000"/>
                </a:solidFill>
                <a:latin typeface="Arial"/>
                <a:cs typeface="Arial"/>
              </a:rPr>
              <a:t>+</a:t>
            </a:r>
            <a:r>
              <a:rPr sz="2700" b="1" spc="-52" baseline="6172" dirty="0">
                <a:solidFill>
                  <a:srgbClr val="000000"/>
                </a:solidFill>
                <a:latin typeface="Arial"/>
                <a:cs typeface="Arial"/>
              </a:rPr>
              <a:t> </a:t>
            </a:r>
            <a:r>
              <a:rPr sz="2700" b="1" baseline="7716" dirty="0">
                <a:solidFill>
                  <a:srgbClr val="000000"/>
                </a:solidFill>
                <a:latin typeface="Arial"/>
                <a:cs typeface="Arial"/>
              </a:rPr>
              <a:t>1</a:t>
            </a:r>
            <a:endParaRPr sz="2700" baseline="7716">
              <a:solidFill>
                <a:srgbClr val="000000"/>
              </a:solidFill>
              <a:latin typeface="Arial"/>
              <a:cs typeface="Arial"/>
            </a:endParaRPr>
          </a:p>
        </p:txBody>
      </p:sp>
      <p:sp>
        <p:nvSpPr>
          <p:cNvPr id="17" name="object 16"/>
          <p:cNvSpPr txBox="1"/>
          <p:nvPr/>
        </p:nvSpPr>
        <p:spPr>
          <a:xfrm>
            <a:off x="6556248" y="3294187"/>
            <a:ext cx="737235" cy="285115"/>
          </a:xfrm>
          <a:prstGeom prst="rect">
            <a:avLst/>
          </a:prstGeom>
        </p:spPr>
        <p:txBody>
          <a:bodyPr vert="horz" wrap="square" lIns="0" tIns="0" rIns="0" bIns="0" rtlCol="0">
            <a:spAutoFit/>
          </a:bodyPr>
          <a:lstStyle/>
          <a:p>
            <a:pPr marL="12700">
              <a:lnSpc>
                <a:spcPct val="100000"/>
              </a:lnSpc>
            </a:pPr>
            <a:r>
              <a:rPr sz="1800" b="1" dirty="0">
                <a:solidFill>
                  <a:srgbClr val="000000"/>
                </a:solidFill>
                <a:latin typeface="Arial"/>
                <a:cs typeface="Arial"/>
              </a:rPr>
              <a:t>Server</a:t>
            </a:r>
            <a:endParaRPr sz="1800">
              <a:solidFill>
                <a:srgbClr val="000000"/>
              </a:solidFill>
              <a:latin typeface="Arial"/>
              <a:cs typeface="Arial"/>
            </a:endParaRPr>
          </a:p>
        </p:txBody>
      </p:sp>
      <p:sp>
        <p:nvSpPr>
          <p:cNvPr id="18" name="object 17"/>
          <p:cNvSpPr txBox="1"/>
          <p:nvPr/>
        </p:nvSpPr>
        <p:spPr>
          <a:xfrm>
            <a:off x="7074407" y="4672899"/>
            <a:ext cx="1878330" cy="615553"/>
          </a:xfrm>
          <a:prstGeom prst="rect">
            <a:avLst/>
          </a:prstGeom>
        </p:spPr>
        <p:txBody>
          <a:bodyPr vert="horz" wrap="square" lIns="0" tIns="0" rIns="0" bIns="0" rtlCol="0">
            <a:spAutoFit/>
          </a:bodyPr>
          <a:lstStyle/>
          <a:p>
            <a:pPr marL="12700" marR="5080">
              <a:lnSpc>
                <a:spcPct val="100000"/>
              </a:lnSpc>
            </a:pPr>
            <a:r>
              <a:rPr lang="en-GB" sz="2000" spc="-10">
                <a:solidFill>
                  <a:srgbClr val="000000"/>
                </a:solidFill>
                <a:latin typeface="Arial"/>
                <a:cs typeface="Arial"/>
              </a:rPr>
              <a:t>Server chờ ACK từ client</a:t>
            </a:r>
            <a:endParaRPr sz="2000">
              <a:solidFill>
                <a:srgbClr val="000000"/>
              </a:solidFill>
              <a:latin typeface="Arial"/>
              <a:cs typeface="Arial"/>
            </a:endParaRPr>
          </a:p>
        </p:txBody>
      </p:sp>
      <p:sp>
        <p:nvSpPr>
          <p:cNvPr id="19" name="object 18"/>
          <p:cNvSpPr txBox="1"/>
          <p:nvPr/>
        </p:nvSpPr>
        <p:spPr>
          <a:xfrm>
            <a:off x="228600" y="5278435"/>
            <a:ext cx="1664970" cy="923330"/>
          </a:xfrm>
          <a:prstGeom prst="rect">
            <a:avLst/>
          </a:prstGeom>
        </p:spPr>
        <p:txBody>
          <a:bodyPr vert="horz" wrap="square" lIns="0" tIns="0" rIns="0" bIns="0" rtlCol="0">
            <a:spAutoFit/>
          </a:bodyPr>
          <a:lstStyle/>
          <a:p>
            <a:pPr marL="12700" marR="5080">
              <a:lnSpc>
                <a:spcPct val="100000"/>
              </a:lnSpc>
            </a:pPr>
            <a:r>
              <a:rPr lang="en-GB" sz="2000" spc="-10">
                <a:solidFill>
                  <a:srgbClr val="000000"/>
                </a:solidFill>
                <a:latin typeface="Arial"/>
                <a:cs typeface="Arial"/>
              </a:rPr>
              <a:t>Kẻ tấn công không gửi lại ACK</a:t>
            </a:r>
            <a:endParaRPr sz="2000">
              <a:solidFill>
                <a:srgbClr val="000000"/>
              </a:solidFill>
              <a:latin typeface="Arial"/>
              <a:cs typeface="Arial"/>
            </a:endParaRPr>
          </a:p>
        </p:txBody>
      </p:sp>
    </p:spTree>
    <p:extLst>
      <p:ext uri="{BB962C8B-B14F-4D97-AF65-F5344CB8AC3E}">
        <p14:creationId xmlns:p14="http://schemas.microsoft.com/office/powerpoint/2010/main" val="22572347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DNS Amplification</a:t>
            </a:r>
          </a:p>
        </p:txBody>
      </p:sp>
      <p:sp>
        <p:nvSpPr>
          <p:cNvPr id="5" name="Content Placeholder 2"/>
          <p:cNvSpPr>
            <a:spLocks noGrp="1"/>
          </p:cNvSpPr>
          <p:nvPr>
            <p:ph idx="1"/>
          </p:nvPr>
        </p:nvSpPr>
        <p:spPr>
          <a:xfrm>
            <a:off x="457200" y="1219200"/>
            <a:ext cx="8229600" cy="5257800"/>
          </a:xfrm>
        </p:spPr>
        <p:txBody>
          <a:bodyPr>
            <a:normAutofit/>
          </a:bodyPr>
          <a:lstStyle/>
          <a:p>
            <a:pPr>
              <a:lnSpc>
                <a:spcPct val="100000"/>
              </a:lnSpc>
            </a:pPr>
            <a:r>
              <a:rPr lang="en-GB" sz="2400"/>
              <a:t>Lợi dụng:</a:t>
            </a:r>
          </a:p>
          <a:p>
            <a:pPr lvl="1">
              <a:lnSpc>
                <a:spcPct val="100000"/>
              </a:lnSpc>
            </a:pPr>
            <a:r>
              <a:rPr lang="en-GB" sz="2000"/>
              <a:t>DNS sử dụng giao thức UDP không cần thiết lập kết nối</a:t>
            </a:r>
          </a:p>
          <a:p>
            <a:pPr lvl="1">
              <a:lnSpc>
                <a:spcPct val="100000"/>
              </a:lnSpc>
            </a:pPr>
            <a:r>
              <a:rPr lang="en-GB" sz="2000"/>
              <a:t>Kích thước DNS Response lớn hớn nhiều DNS Query</a:t>
            </a:r>
          </a:p>
          <a:p>
            <a:pPr lvl="1">
              <a:lnSpc>
                <a:spcPct val="100000"/>
              </a:lnSpc>
            </a:pPr>
            <a:endParaRPr lang="en-GB" sz="2000"/>
          </a:p>
          <a:p>
            <a:pPr lvl="1">
              <a:lnSpc>
                <a:spcPct val="100000"/>
              </a:lnSpc>
            </a:pPr>
            <a:endParaRPr lang="en-GB" sz="2000"/>
          </a:p>
          <a:p>
            <a:pPr lvl="1">
              <a:lnSpc>
                <a:spcPct val="100000"/>
              </a:lnSpc>
            </a:pPr>
            <a:endParaRPr lang="en-GB" sz="2000"/>
          </a:p>
          <a:p>
            <a:pPr lvl="1">
              <a:lnSpc>
                <a:spcPct val="100000"/>
              </a:lnSpc>
            </a:pPr>
            <a:endParaRPr lang="en-GB" sz="2000"/>
          </a:p>
          <a:p>
            <a:pPr lvl="1">
              <a:lnSpc>
                <a:spcPct val="100000"/>
              </a:lnSpc>
            </a:pPr>
            <a:endParaRPr lang="en-GB" sz="2000"/>
          </a:p>
          <a:p>
            <a:pPr>
              <a:lnSpc>
                <a:spcPct val="100000"/>
              </a:lnSpc>
              <a:buClr>
                <a:schemeClr val="accent2"/>
              </a:buClr>
            </a:pPr>
            <a:r>
              <a:rPr kumimoji="1" lang="en-US" sz="2400"/>
              <a:t>2006:   580 nghìn DNS resolver miễn phí trên Internet</a:t>
            </a:r>
            <a:endParaRPr kumimoji="1" lang="en-US" altLang="ja-JP" sz="2400"/>
          </a:p>
          <a:p>
            <a:pPr>
              <a:lnSpc>
                <a:spcPct val="100000"/>
              </a:lnSpc>
              <a:buClr>
                <a:schemeClr val="accent2"/>
              </a:buClr>
            </a:pPr>
            <a:r>
              <a:rPr kumimoji="1" lang="en-US" sz="2400"/>
              <a:t>2013:   21.7 triệu DNS resolver miễn phí</a:t>
            </a:r>
          </a:p>
          <a:p>
            <a:pPr>
              <a:lnSpc>
                <a:spcPct val="100000"/>
              </a:lnSpc>
              <a:spcBef>
                <a:spcPts val="0"/>
              </a:spcBef>
              <a:buClr>
                <a:schemeClr val="accent2"/>
              </a:buClr>
            </a:pPr>
            <a:r>
              <a:rPr kumimoji="1" lang="en-US" sz="2400"/>
              <a:t>Thực hiện tương tự với các dịch vụ: NTP(x557), SNMPv2(x6.3), NetBIOS(3.8), SSDP(x30.8)…  </a:t>
            </a:r>
          </a:p>
          <a:p>
            <a:pPr lvl="1">
              <a:lnSpc>
                <a:spcPct val="100000"/>
              </a:lnSpc>
            </a:pPr>
            <a:endParaRPr lang="en-GB" sz="200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6" name="Rectangle 5"/>
          <p:cNvSpPr>
            <a:spLocks noChangeArrowheads="1"/>
          </p:cNvSpPr>
          <p:nvPr/>
        </p:nvSpPr>
        <p:spPr bwMode="auto">
          <a:xfrm>
            <a:off x="4127500" y="3276600"/>
            <a:ext cx="1490663" cy="8382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0" fontAlgn="base" latinLnBrk="0" hangingPunct="0">
              <a:lnSpc>
                <a:spcPct val="100000"/>
              </a:lnSpc>
              <a:spcBef>
                <a:spcPct val="20000"/>
              </a:spcBef>
              <a:spcAft>
                <a:spcPct val="0"/>
              </a:spcAft>
              <a:buClr>
                <a:srgbClr val="B2B2B2"/>
              </a:buClr>
              <a:buSzTx/>
              <a:buFontTx/>
              <a:buNone/>
              <a:tabLst/>
              <a:defRPr/>
            </a:pPr>
            <a:r>
              <a:rPr kumimoji="0" lang="en-US" sz="2400" b="0" i="0" u="none" strike="noStrike" kern="0" cap="none" spc="0" normalizeH="0" baseline="0" noProof="0">
                <a:ln>
                  <a:noFill/>
                </a:ln>
                <a:solidFill>
                  <a:srgbClr val="40458C"/>
                </a:solidFill>
                <a:effectLst/>
                <a:uLnTx/>
                <a:uFillTx/>
                <a:latin typeface="Tahoma" charset="0"/>
                <a:ea typeface="ＭＳ Ｐゴシック" charset="0"/>
              </a:rPr>
              <a:t>DNS</a:t>
            </a:r>
            <a:br>
              <a:rPr kumimoji="0" lang="en-US" sz="2400" b="0" i="0" u="none" strike="noStrike" kern="0" cap="none" spc="0" normalizeH="0" baseline="0" noProof="0">
                <a:ln>
                  <a:noFill/>
                </a:ln>
                <a:solidFill>
                  <a:srgbClr val="40458C"/>
                </a:solidFill>
                <a:effectLst/>
                <a:uLnTx/>
                <a:uFillTx/>
                <a:latin typeface="Tahoma" charset="0"/>
                <a:ea typeface="ＭＳ Ｐゴシック" charset="0"/>
              </a:rPr>
            </a:br>
            <a:r>
              <a:rPr kumimoji="0" lang="en-US" sz="2400" b="0" i="0" u="none" strike="noStrike" kern="0" cap="none" spc="0" normalizeH="0" baseline="0" noProof="0">
                <a:ln>
                  <a:noFill/>
                </a:ln>
                <a:solidFill>
                  <a:srgbClr val="40458C"/>
                </a:solidFill>
                <a:effectLst/>
                <a:uLnTx/>
                <a:uFillTx/>
                <a:latin typeface="Tahoma" charset="0"/>
                <a:ea typeface="ＭＳ Ｐゴシック" charset="0"/>
              </a:rPr>
              <a:t>Server</a:t>
            </a:r>
          </a:p>
        </p:txBody>
      </p:sp>
      <p:pic>
        <p:nvPicPr>
          <p:cNvPr id="7" name="Picture 6" descr="j02394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7100" y="281940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7"/>
          <p:cNvSpPr txBox="1">
            <a:spLocks noChangeArrowheads="1"/>
          </p:cNvSpPr>
          <p:nvPr/>
        </p:nvSpPr>
        <p:spPr bwMode="auto">
          <a:xfrm>
            <a:off x="895350" y="3397250"/>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marL="0" marR="0" lvl="0" indent="0" algn="ctr" defTabSz="914400" eaLnBrk="0" fontAlgn="base" latinLnBrk="0" hangingPunct="0">
              <a:lnSpc>
                <a:spcPct val="100000"/>
              </a:lnSpc>
              <a:spcBef>
                <a:spcPct val="20000"/>
              </a:spcBef>
              <a:spcAft>
                <a:spcPct val="0"/>
              </a:spcAft>
              <a:buClr>
                <a:srgbClr val="B2B2B2"/>
              </a:buClr>
              <a:buSzTx/>
              <a:buFontTx/>
              <a:buNone/>
              <a:tabLst/>
              <a:defRPr/>
            </a:pPr>
            <a:r>
              <a:rPr kumimoji="0" lang="en-US" sz="1800" b="0" i="0" u="none" strike="noStrike" kern="0" cap="none" spc="0" normalizeH="0" baseline="0" noProof="0">
                <a:ln>
                  <a:noFill/>
                </a:ln>
                <a:solidFill>
                  <a:srgbClr val="40458C"/>
                </a:solidFill>
                <a:effectLst/>
                <a:uLnTx/>
                <a:uFillTx/>
                <a:latin typeface="Tahoma" charset="0"/>
                <a:ea typeface="ＭＳ Ｐゴシック" charset="0"/>
              </a:rPr>
              <a:t>DoS</a:t>
            </a:r>
            <a:br>
              <a:rPr kumimoji="0" lang="en-US" sz="1800" b="0" i="0" u="none" strike="noStrike" kern="0" cap="none" spc="0" normalizeH="0" baseline="0" noProof="0">
                <a:ln>
                  <a:noFill/>
                </a:ln>
                <a:solidFill>
                  <a:srgbClr val="40458C"/>
                </a:solidFill>
                <a:effectLst/>
                <a:uLnTx/>
                <a:uFillTx/>
                <a:latin typeface="Tahoma" charset="0"/>
                <a:ea typeface="ＭＳ Ｐゴシック" charset="0"/>
              </a:rPr>
            </a:br>
            <a:r>
              <a:rPr kumimoji="0" lang="en-US" sz="1800" b="0" i="0" u="none" strike="noStrike" kern="0" cap="none" spc="0" normalizeH="0" baseline="0" noProof="0">
                <a:ln>
                  <a:noFill/>
                </a:ln>
                <a:solidFill>
                  <a:srgbClr val="40458C"/>
                </a:solidFill>
                <a:effectLst/>
                <a:uLnTx/>
                <a:uFillTx/>
                <a:latin typeface="Tahoma" charset="0"/>
                <a:ea typeface="ＭＳ Ｐゴシック" charset="0"/>
              </a:rPr>
              <a:t>Source</a:t>
            </a:r>
          </a:p>
        </p:txBody>
      </p:sp>
      <p:pic>
        <p:nvPicPr>
          <p:cNvPr id="9" name="Picture 8" descr="j023948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1300" y="2819400"/>
            <a:ext cx="76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9"/>
          <p:cNvSpPr txBox="1">
            <a:spLocks noChangeArrowheads="1"/>
          </p:cNvSpPr>
          <p:nvPr/>
        </p:nvSpPr>
        <p:spPr bwMode="auto">
          <a:xfrm>
            <a:off x="7873231" y="3397250"/>
            <a:ext cx="7825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marL="0" marR="0" lvl="0" indent="0" algn="ctr" defTabSz="914400" eaLnBrk="0" fontAlgn="base" latinLnBrk="0" hangingPunct="0">
              <a:lnSpc>
                <a:spcPct val="100000"/>
              </a:lnSpc>
              <a:spcBef>
                <a:spcPct val="20000"/>
              </a:spcBef>
              <a:spcAft>
                <a:spcPct val="0"/>
              </a:spcAft>
              <a:buClr>
                <a:srgbClr val="B2B2B2"/>
              </a:buClr>
              <a:buSzTx/>
              <a:buFontTx/>
              <a:buNone/>
              <a:tabLst/>
              <a:defRPr/>
            </a:pPr>
            <a:r>
              <a:rPr kumimoji="0" lang="en-US" sz="1800" b="0" i="0" u="none" strike="noStrike" kern="0" cap="none" spc="0" normalizeH="0" baseline="0" noProof="0">
                <a:ln>
                  <a:noFill/>
                </a:ln>
                <a:solidFill>
                  <a:srgbClr val="40458C"/>
                </a:solidFill>
                <a:effectLst/>
                <a:uLnTx/>
                <a:uFillTx/>
                <a:latin typeface="Tahoma" charset="0"/>
                <a:ea typeface="ＭＳ Ｐゴシック" charset="0"/>
              </a:rPr>
              <a:t>DoS</a:t>
            </a:r>
            <a:br>
              <a:rPr kumimoji="0" lang="en-US" sz="1800" b="0" i="0" u="none" strike="noStrike" kern="0" cap="none" spc="0" normalizeH="0" baseline="0" noProof="0">
                <a:ln>
                  <a:noFill/>
                </a:ln>
                <a:solidFill>
                  <a:srgbClr val="40458C"/>
                </a:solidFill>
                <a:effectLst/>
                <a:uLnTx/>
                <a:uFillTx/>
                <a:latin typeface="Tahoma" charset="0"/>
                <a:ea typeface="ＭＳ Ｐゴシック" charset="0"/>
              </a:rPr>
            </a:br>
            <a:r>
              <a:rPr kumimoji="0" lang="en-US" sz="1800" b="0" i="0" u="none" strike="noStrike" kern="0" cap="none" spc="0" normalizeH="0" baseline="0" noProof="0">
                <a:ln>
                  <a:noFill/>
                </a:ln>
                <a:solidFill>
                  <a:srgbClr val="40458C"/>
                </a:solidFill>
                <a:effectLst/>
                <a:uLnTx/>
                <a:uFillTx/>
                <a:latin typeface="Tahoma" charset="0"/>
                <a:ea typeface="ＭＳ Ｐゴシック" charset="0"/>
              </a:rPr>
              <a:t>victim</a:t>
            </a:r>
          </a:p>
        </p:txBody>
      </p:sp>
      <p:grpSp>
        <p:nvGrpSpPr>
          <p:cNvPr id="11" name="Group 10"/>
          <p:cNvGrpSpPr>
            <a:grpSpLocks/>
          </p:cNvGrpSpPr>
          <p:nvPr/>
        </p:nvGrpSpPr>
        <p:grpSpPr bwMode="auto">
          <a:xfrm>
            <a:off x="1689100" y="2286000"/>
            <a:ext cx="2590800" cy="990600"/>
            <a:chOff x="816" y="960"/>
            <a:chExt cx="1632" cy="624"/>
          </a:xfrm>
        </p:grpSpPr>
        <p:sp>
          <p:nvSpPr>
            <p:cNvPr id="12" name="Line 11"/>
            <p:cNvSpPr>
              <a:spLocks noChangeShapeType="1"/>
            </p:cNvSpPr>
            <p:nvPr/>
          </p:nvSpPr>
          <p:spPr bwMode="auto">
            <a:xfrm>
              <a:off x="816" y="1344"/>
              <a:ext cx="1632" cy="0"/>
            </a:xfrm>
            <a:prstGeom prst="line">
              <a:avLst/>
            </a:prstGeom>
            <a:noFill/>
            <a:ln w="9525">
              <a:solidFill>
                <a:srgbClr val="40458C"/>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40458C"/>
                </a:solidFill>
                <a:effectLst/>
                <a:uLnTx/>
                <a:uFillTx/>
                <a:latin typeface="Tahoma" charset="0"/>
                <a:ea typeface="ＭＳ Ｐゴシック" charset="0"/>
              </a:endParaRPr>
            </a:p>
          </p:txBody>
        </p:sp>
        <p:sp>
          <p:nvSpPr>
            <p:cNvPr id="13" name="Line 12"/>
            <p:cNvSpPr>
              <a:spLocks noChangeShapeType="1"/>
            </p:cNvSpPr>
            <p:nvPr/>
          </p:nvSpPr>
          <p:spPr bwMode="auto">
            <a:xfrm>
              <a:off x="2448" y="1344"/>
              <a:ext cx="0" cy="240"/>
            </a:xfrm>
            <a:prstGeom prst="line">
              <a:avLst/>
            </a:prstGeom>
            <a:noFill/>
            <a:ln w="9525">
              <a:solidFill>
                <a:srgbClr val="40458C"/>
              </a:solidFill>
              <a:round/>
              <a:headEnd/>
              <a:tailEnd type="triangle" w="med" len="med"/>
            </a:ln>
            <a:extLst>
              <a:ext uri="{909E8E84-426E-40DD-AFC4-6F175D3DCCD1}">
                <a14:hiddenFill xmlns:a14="http://schemas.microsoft.com/office/drawing/2010/main">
                  <a:noFill/>
                </a14:hiddenFill>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40458C"/>
                </a:solidFill>
                <a:effectLst/>
                <a:uLnTx/>
                <a:uFillTx/>
                <a:latin typeface="Tahoma" charset="0"/>
                <a:ea typeface="ＭＳ Ｐゴシック" charset="0"/>
              </a:endParaRPr>
            </a:p>
          </p:txBody>
        </p:sp>
        <p:sp>
          <p:nvSpPr>
            <p:cNvPr id="14" name="Text Box 13"/>
            <p:cNvSpPr txBox="1">
              <a:spLocks noChangeArrowheads="1"/>
            </p:cNvSpPr>
            <p:nvPr/>
          </p:nvSpPr>
          <p:spPr bwMode="auto">
            <a:xfrm>
              <a:off x="1003" y="960"/>
              <a:ext cx="970" cy="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marL="0" marR="0" lvl="0" indent="0" defTabSz="914400" eaLnBrk="0" fontAlgn="base" latinLnBrk="0" hangingPunct="0">
                <a:lnSpc>
                  <a:spcPct val="100000"/>
                </a:lnSpc>
                <a:spcBef>
                  <a:spcPct val="20000"/>
                </a:spcBef>
                <a:spcAft>
                  <a:spcPct val="0"/>
                </a:spcAft>
                <a:buClr>
                  <a:srgbClr val="B2B2B2"/>
                </a:buClr>
                <a:buSzTx/>
                <a:buFontTx/>
                <a:buNone/>
                <a:tabLst/>
                <a:defRPr/>
              </a:pPr>
              <a:r>
                <a:rPr kumimoji="0" lang="en-US" sz="1800" b="0" i="0" u="none" strike="noStrike" kern="0" cap="none" spc="0" normalizeH="0" baseline="0" noProof="0">
                  <a:ln>
                    <a:noFill/>
                  </a:ln>
                  <a:solidFill>
                    <a:srgbClr val="40458C"/>
                  </a:solidFill>
                  <a:effectLst/>
                  <a:uLnTx/>
                  <a:uFillTx/>
                  <a:latin typeface="Tahoma" charset="0"/>
                  <a:ea typeface="ＭＳ Ｐゴシック" charset="0"/>
                </a:rPr>
                <a:t>DNS Query</a:t>
              </a:r>
              <a:br>
                <a:rPr kumimoji="0" lang="en-US" sz="1800" b="0" i="0" u="none" strike="noStrike" kern="0" cap="none" spc="0" normalizeH="0" baseline="0" noProof="0">
                  <a:ln>
                    <a:noFill/>
                  </a:ln>
                  <a:solidFill>
                    <a:srgbClr val="40458C"/>
                  </a:solidFill>
                  <a:effectLst/>
                  <a:uLnTx/>
                  <a:uFillTx/>
                  <a:latin typeface="Tahoma" charset="0"/>
                  <a:ea typeface="ＭＳ Ｐゴシック" charset="0"/>
                </a:rPr>
              </a:br>
              <a:r>
                <a:rPr kumimoji="0" lang="en-US" sz="1800" b="0" i="0" u="none" strike="noStrike" kern="0" cap="none" spc="0" normalizeH="0" baseline="0" noProof="0">
                  <a:ln>
                    <a:noFill/>
                  </a:ln>
                  <a:solidFill>
                    <a:srgbClr val="40458C"/>
                  </a:solidFill>
                  <a:effectLst/>
                  <a:uLnTx/>
                  <a:uFillTx/>
                  <a:latin typeface="Tahoma" charset="0"/>
                  <a:ea typeface="ＭＳ Ｐゴシック" charset="0"/>
                </a:rPr>
                <a:t>SrcIP:  victim</a:t>
              </a:r>
            </a:p>
            <a:p>
              <a:pPr marL="0" marR="0" lvl="0" indent="0" defTabSz="914400" eaLnBrk="0" fontAlgn="base" latinLnBrk="0" hangingPunct="0">
                <a:lnSpc>
                  <a:spcPct val="100000"/>
                </a:lnSpc>
                <a:spcBef>
                  <a:spcPct val="20000"/>
                </a:spcBef>
                <a:spcAft>
                  <a:spcPct val="0"/>
                </a:spcAft>
                <a:buClr>
                  <a:srgbClr val="B2B2B2"/>
                </a:buClr>
                <a:buSzTx/>
                <a:buFontTx/>
                <a:buNone/>
                <a:tabLst/>
                <a:defRPr/>
              </a:pPr>
              <a:r>
                <a:rPr kumimoji="0" lang="en-US" sz="1800" b="0" i="0" u="none" strike="noStrike" kern="0" cap="none" spc="0" normalizeH="0" baseline="0" noProof="0">
                  <a:ln>
                    <a:noFill/>
                  </a:ln>
                  <a:solidFill>
                    <a:srgbClr val="40458C"/>
                  </a:solidFill>
                  <a:effectLst/>
                  <a:uLnTx/>
                  <a:uFillTx/>
                  <a:latin typeface="Tahoma" charset="0"/>
                  <a:ea typeface="ＭＳ Ｐゴシック" charset="0"/>
                </a:rPr>
                <a:t>    (60 bytes)</a:t>
              </a:r>
            </a:p>
          </p:txBody>
        </p:sp>
      </p:grpSp>
      <p:grpSp>
        <p:nvGrpSpPr>
          <p:cNvPr id="15" name="Group 14"/>
          <p:cNvGrpSpPr>
            <a:grpSpLocks/>
          </p:cNvGrpSpPr>
          <p:nvPr/>
        </p:nvGrpSpPr>
        <p:grpSpPr bwMode="auto">
          <a:xfrm>
            <a:off x="5346700" y="2286000"/>
            <a:ext cx="2743200" cy="1023938"/>
            <a:chOff x="3120" y="960"/>
            <a:chExt cx="1728" cy="645"/>
          </a:xfrm>
        </p:grpSpPr>
        <p:sp>
          <p:nvSpPr>
            <p:cNvPr id="16" name="Line 15"/>
            <p:cNvSpPr>
              <a:spLocks noChangeShapeType="1"/>
            </p:cNvSpPr>
            <p:nvPr/>
          </p:nvSpPr>
          <p:spPr bwMode="auto">
            <a:xfrm flipV="1">
              <a:off x="3120" y="1344"/>
              <a:ext cx="0" cy="240"/>
            </a:xfrm>
            <a:prstGeom prst="line">
              <a:avLst/>
            </a:prstGeom>
            <a:noFill/>
            <a:ln w="76200" cmpd="sng">
              <a:solidFill>
                <a:srgbClr val="40458C"/>
              </a:solidFill>
              <a:round/>
              <a:headEnd/>
              <a:tailEnd/>
            </a:ln>
            <a:extLst>
              <a:ext uri="{909E8E84-426E-40DD-AFC4-6F175D3DCCD1}">
                <a14:hiddenFill xmlns:a14="http://schemas.microsoft.com/office/drawing/2010/main">
                  <a:noFill/>
                </a14:hiddenFill>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40458C"/>
                </a:solidFill>
                <a:effectLst/>
                <a:uLnTx/>
                <a:uFillTx/>
                <a:latin typeface="Tahoma" charset="0"/>
                <a:ea typeface="ＭＳ Ｐゴシック" charset="0"/>
              </a:endParaRPr>
            </a:p>
          </p:txBody>
        </p:sp>
        <p:sp>
          <p:nvSpPr>
            <p:cNvPr id="17" name="Line 16"/>
            <p:cNvSpPr>
              <a:spLocks noChangeShapeType="1"/>
            </p:cNvSpPr>
            <p:nvPr/>
          </p:nvSpPr>
          <p:spPr bwMode="auto">
            <a:xfrm>
              <a:off x="3120" y="1344"/>
              <a:ext cx="1728" cy="0"/>
            </a:xfrm>
            <a:prstGeom prst="line">
              <a:avLst/>
            </a:prstGeom>
            <a:noFill/>
            <a:ln w="76200" cmpd="sng">
              <a:solidFill>
                <a:srgbClr val="40458C"/>
              </a:solidFill>
              <a:round/>
              <a:headEnd/>
              <a:tailEnd type="triangle" w="med" len="med"/>
            </a:ln>
            <a:extLst>
              <a:ext uri="{909E8E84-426E-40DD-AFC4-6F175D3DCCD1}">
                <a14:hiddenFill xmlns:a14="http://schemas.microsoft.com/office/drawing/2010/main">
                  <a:noFill/>
                </a14:hiddenFill>
              </a:ext>
            </a:ex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40458C"/>
                </a:solidFill>
                <a:effectLst/>
                <a:uLnTx/>
                <a:uFillTx/>
                <a:latin typeface="Tahoma" charset="0"/>
                <a:ea typeface="ＭＳ Ｐゴシック" charset="0"/>
              </a:endParaRPr>
            </a:p>
          </p:txBody>
        </p:sp>
        <p:sp>
          <p:nvSpPr>
            <p:cNvPr id="18" name="Text Box 17"/>
            <p:cNvSpPr txBox="1">
              <a:spLocks noChangeArrowheads="1"/>
            </p:cNvSpPr>
            <p:nvPr/>
          </p:nvSpPr>
          <p:spPr bwMode="auto">
            <a:xfrm>
              <a:off x="3476" y="960"/>
              <a:ext cx="1059" cy="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marL="0" marR="0" lvl="0" indent="0" algn="ctr" defTabSz="914400" eaLnBrk="0" fontAlgn="base" latinLnBrk="0" hangingPunct="0">
                <a:lnSpc>
                  <a:spcPct val="100000"/>
                </a:lnSpc>
                <a:spcBef>
                  <a:spcPct val="20000"/>
                </a:spcBef>
                <a:spcAft>
                  <a:spcPct val="0"/>
                </a:spcAft>
                <a:buClr>
                  <a:srgbClr val="B2B2B2"/>
                </a:buClr>
                <a:buSzTx/>
                <a:buFontTx/>
                <a:buNone/>
                <a:tabLst/>
                <a:defRPr/>
              </a:pPr>
              <a:endParaRPr kumimoji="0" lang="en-US" sz="1800" b="0" i="0" u="none" strike="noStrike" kern="0" cap="none" spc="0" normalizeH="0" baseline="0" noProof="0">
                <a:ln>
                  <a:noFill/>
                </a:ln>
                <a:solidFill>
                  <a:srgbClr val="40458C"/>
                </a:solidFill>
                <a:effectLst/>
                <a:uLnTx/>
                <a:uFillTx/>
                <a:latin typeface="Tahoma" charset="0"/>
                <a:ea typeface="ＭＳ Ｐゴシック" charset="0"/>
              </a:endParaRPr>
            </a:p>
            <a:p>
              <a:pPr marL="0" marR="0" lvl="0" indent="0" algn="ctr" defTabSz="914400" eaLnBrk="0" fontAlgn="base" latinLnBrk="0" hangingPunct="0">
                <a:lnSpc>
                  <a:spcPct val="80000"/>
                </a:lnSpc>
                <a:spcBef>
                  <a:spcPct val="0"/>
                </a:spcBef>
                <a:spcAft>
                  <a:spcPct val="0"/>
                </a:spcAft>
                <a:buClr>
                  <a:srgbClr val="B2B2B2"/>
                </a:buClr>
                <a:buSzTx/>
                <a:buFontTx/>
                <a:buNone/>
                <a:tabLst/>
                <a:defRPr/>
              </a:pPr>
              <a:r>
                <a:rPr kumimoji="0" lang="en-US" sz="1800" b="0" i="0" u="none" strike="noStrike" kern="0" cap="none" spc="0" normalizeH="0" baseline="0" noProof="0">
                  <a:ln>
                    <a:noFill/>
                  </a:ln>
                  <a:solidFill>
                    <a:srgbClr val="40458C"/>
                  </a:solidFill>
                  <a:effectLst/>
                  <a:uLnTx/>
                  <a:uFillTx/>
                  <a:latin typeface="Tahoma" charset="0"/>
                  <a:ea typeface="ＭＳ Ｐゴシック" charset="0"/>
                </a:rPr>
                <a:t>EDNS Reponse</a:t>
              </a:r>
            </a:p>
            <a:p>
              <a:pPr marL="0" marR="0" lvl="0" indent="0" algn="ctr" defTabSz="914400" eaLnBrk="0" fontAlgn="base" latinLnBrk="0" hangingPunct="0">
                <a:lnSpc>
                  <a:spcPct val="80000"/>
                </a:lnSpc>
                <a:spcBef>
                  <a:spcPct val="0"/>
                </a:spcBef>
                <a:spcAft>
                  <a:spcPct val="0"/>
                </a:spcAft>
                <a:buClr>
                  <a:srgbClr val="B2B2B2"/>
                </a:buClr>
                <a:buSzTx/>
                <a:buFontTx/>
                <a:buNone/>
                <a:tabLst/>
                <a:defRPr/>
              </a:pPr>
              <a:endParaRPr kumimoji="0" lang="en-US" sz="1800" b="0" i="0" u="none" strike="noStrike" kern="0" cap="none" spc="0" normalizeH="0" baseline="0" noProof="0">
                <a:ln>
                  <a:noFill/>
                </a:ln>
                <a:solidFill>
                  <a:srgbClr val="40458C"/>
                </a:solidFill>
                <a:effectLst/>
                <a:uLnTx/>
                <a:uFillTx/>
                <a:latin typeface="Tahoma" charset="0"/>
                <a:ea typeface="ＭＳ Ｐゴシック" charset="0"/>
              </a:endParaRPr>
            </a:p>
            <a:p>
              <a:pPr marL="0" marR="0" lvl="0" indent="0" algn="ctr" defTabSz="914400" eaLnBrk="0" fontAlgn="base" latinLnBrk="0" hangingPunct="0">
                <a:lnSpc>
                  <a:spcPct val="80000"/>
                </a:lnSpc>
                <a:spcBef>
                  <a:spcPct val="0"/>
                </a:spcBef>
                <a:spcAft>
                  <a:spcPct val="0"/>
                </a:spcAft>
                <a:buClr>
                  <a:srgbClr val="B2B2B2"/>
                </a:buClr>
                <a:buSzTx/>
                <a:buFontTx/>
                <a:buNone/>
                <a:tabLst/>
                <a:defRPr/>
              </a:pPr>
              <a:r>
                <a:rPr kumimoji="0" lang="en-US" sz="1800" b="0" i="0" u="none" strike="noStrike" kern="0" cap="none" spc="0" normalizeH="0" baseline="0" noProof="0">
                  <a:ln>
                    <a:noFill/>
                  </a:ln>
                  <a:solidFill>
                    <a:srgbClr val="40458C"/>
                  </a:solidFill>
                  <a:effectLst/>
                  <a:uLnTx/>
                  <a:uFillTx/>
                  <a:latin typeface="Tahoma" charset="0"/>
                  <a:ea typeface="ＭＳ Ｐゴシック" charset="0"/>
                </a:rPr>
                <a:t>(3000 bytes)</a:t>
              </a:r>
            </a:p>
          </p:txBody>
        </p:sp>
      </p:grpSp>
    </p:spTree>
    <p:extLst>
      <p:ext uri="{BB962C8B-B14F-4D97-AF65-F5344CB8AC3E}">
        <p14:creationId xmlns:p14="http://schemas.microsoft.com/office/powerpoint/2010/main" val="370634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Tấn công HTTP Flood</a:t>
            </a:r>
          </a:p>
        </p:txBody>
      </p:sp>
      <p:sp>
        <p:nvSpPr>
          <p:cNvPr id="3" name="Content Placeholder 2"/>
          <p:cNvSpPr>
            <a:spLocks noGrp="1"/>
          </p:cNvSpPr>
          <p:nvPr>
            <p:ph idx="1"/>
          </p:nvPr>
        </p:nvSpPr>
        <p:spPr>
          <a:xfrm>
            <a:off x="457200" y="934497"/>
            <a:ext cx="8229600" cy="5390103"/>
          </a:xfrm>
        </p:spPr>
        <p:txBody>
          <a:bodyPr>
            <a:normAutofit/>
          </a:bodyPr>
          <a:lstStyle/>
          <a:p>
            <a:pPr>
              <a:lnSpc>
                <a:spcPct val="100000"/>
              </a:lnSpc>
            </a:pPr>
            <a:r>
              <a:rPr lang="en-US" sz="2800"/>
              <a:t>Gửi một lượng lớn các yêu cầu HTTP Request</a:t>
            </a:r>
          </a:p>
          <a:p>
            <a:pPr>
              <a:lnSpc>
                <a:spcPct val="100000"/>
              </a:lnSpc>
            </a:pPr>
            <a:r>
              <a:rPr lang="en-US" sz="2800"/>
              <a:t>Basic HTTP Floods: gửi yêu cầu truy cập liên tục tới các trang giống nhau</a:t>
            </a:r>
          </a:p>
          <a:p>
            <a:pPr>
              <a:lnSpc>
                <a:spcPct val="100000"/>
              </a:lnSpc>
            </a:pPr>
            <a:r>
              <a:rPr lang="en-US" sz="2800"/>
              <a:t>Randomized HTTP Floods: gửi yêu cầu truy cập tới các trang một cách ngẫu nhiên</a:t>
            </a:r>
          </a:p>
          <a:p>
            <a:pPr lvl="1">
              <a:lnSpc>
                <a:spcPct val="100000"/>
              </a:lnSpc>
            </a:pPr>
            <a:r>
              <a:rPr lang="en-US" sz="2400"/>
              <a:t>Cache-bypass HTTP Floods: sử dụng các kỹ thuật vượt qua các cơ chế cache trên máy chủ</a:t>
            </a:r>
          </a:p>
          <a:p>
            <a:pPr lvl="1">
              <a:lnSpc>
                <a:spcPct val="100000"/>
              </a:lnSpc>
            </a:pPr>
            <a:r>
              <a:rPr lang="en-US" sz="2400"/>
              <a:t>WordPress XMLRPC Floods: lợi dụng có chế pingback trên WordPress để thực hiện kỹ thuật tấn công phản hồi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3001215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8CC27-744D-4F93-89E2-E47F682EBBDD}"/>
              </a:ext>
            </a:extLst>
          </p:cNvPr>
          <p:cNvSpPr>
            <a:spLocks noGrp="1"/>
          </p:cNvSpPr>
          <p:nvPr>
            <p:ph type="title"/>
          </p:nvPr>
        </p:nvSpPr>
        <p:spPr/>
        <p:txBody>
          <a:bodyPr/>
          <a:lstStyle/>
          <a:p>
            <a:r>
              <a:rPr lang="en-US"/>
              <a:t>Phòng chống tấn công DoS</a:t>
            </a:r>
            <a:endParaRPr lang="vi-VN"/>
          </a:p>
        </p:txBody>
      </p:sp>
      <p:sp>
        <p:nvSpPr>
          <p:cNvPr id="3" name="Content Placeholder 2">
            <a:extLst>
              <a:ext uri="{FF2B5EF4-FFF2-40B4-BE49-F238E27FC236}">
                <a16:creationId xmlns:a16="http://schemas.microsoft.com/office/drawing/2014/main" id="{CF2BE4FC-A017-44DE-B2F0-F740D017E486}"/>
              </a:ext>
            </a:extLst>
          </p:cNvPr>
          <p:cNvSpPr>
            <a:spLocks noGrp="1"/>
          </p:cNvSpPr>
          <p:nvPr>
            <p:ph idx="1"/>
          </p:nvPr>
        </p:nvSpPr>
        <p:spPr/>
        <p:txBody>
          <a:bodyPr/>
          <a:lstStyle/>
          <a:p>
            <a:r>
              <a:rPr lang="en-US" sz="2800"/>
              <a:t>Chống tấn công DoS vào phần cứng</a:t>
            </a:r>
          </a:p>
          <a:p>
            <a:pPr lvl="1"/>
            <a:r>
              <a:rPr lang="en-US" sz="2400"/>
              <a:t>Hệ thống cất giữ: Phòng máy, tủ mạng, camera…</a:t>
            </a:r>
          </a:p>
          <a:p>
            <a:r>
              <a:rPr lang="en-US" sz="2800"/>
              <a:t>Chống tấn công DoS khai thác lỗ hổng phần mềm:</a:t>
            </a:r>
          </a:p>
          <a:p>
            <a:pPr lvl="1"/>
            <a:r>
              <a:rPr lang="en-US" sz="2400"/>
              <a:t>Kiểm thử xâm nhập (Penetration Testing)</a:t>
            </a:r>
          </a:p>
          <a:p>
            <a:pPr lvl="1"/>
            <a:r>
              <a:rPr lang="en-US" sz="2400"/>
              <a:t>Cập nhật, vá lỗ hổng phần mềm</a:t>
            </a:r>
          </a:p>
          <a:p>
            <a:r>
              <a:rPr lang="en-US" sz="2800"/>
              <a:t>Chống tấn công DoS vào tài nguyên tính toán:</a:t>
            </a:r>
          </a:p>
          <a:p>
            <a:pPr lvl="1"/>
            <a:r>
              <a:rPr lang="en-US" sz="2400"/>
              <a:t>Triển khai firewall, IDPS</a:t>
            </a:r>
          </a:p>
          <a:p>
            <a:pPr lvl="1"/>
            <a:r>
              <a:rPr lang="en-US" sz="2400"/>
              <a:t>Thiết lập thông số cấu hình hệ thống</a:t>
            </a:r>
          </a:p>
          <a:p>
            <a:pPr lvl="1"/>
            <a:r>
              <a:rPr lang="en-US" sz="2400"/>
              <a:t>Sử dụng các kỹ thuật thách đố (Ví dụ: CAPTCHA)</a:t>
            </a:r>
            <a:endParaRPr lang="vi-VN" sz="2400"/>
          </a:p>
          <a:p>
            <a:endParaRPr lang="vi-VN"/>
          </a:p>
        </p:txBody>
      </p:sp>
      <p:sp>
        <p:nvSpPr>
          <p:cNvPr id="4" name="Slide Number Placeholder 3">
            <a:extLst>
              <a:ext uri="{FF2B5EF4-FFF2-40B4-BE49-F238E27FC236}">
                <a16:creationId xmlns:a16="http://schemas.microsoft.com/office/drawing/2014/main" id="{1FE244B1-CB46-4986-83DA-88C71E9D84BA}"/>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26831957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C30D-303D-42E4-B448-7604CE68E25E}"/>
              </a:ext>
            </a:extLst>
          </p:cNvPr>
          <p:cNvSpPr>
            <a:spLocks noGrp="1"/>
          </p:cNvSpPr>
          <p:nvPr>
            <p:ph type="title"/>
          </p:nvPr>
        </p:nvSpPr>
        <p:spPr/>
        <p:txBody>
          <a:bodyPr/>
          <a:lstStyle/>
          <a:p>
            <a:r>
              <a:rPr lang="en-US"/>
              <a:t>Phòng chống tấn công DoS</a:t>
            </a:r>
            <a:endParaRPr lang="vi-VN"/>
          </a:p>
        </p:txBody>
      </p:sp>
      <p:sp>
        <p:nvSpPr>
          <p:cNvPr id="3" name="Content Placeholder 2">
            <a:extLst>
              <a:ext uri="{FF2B5EF4-FFF2-40B4-BE49-F238E27FC236}">
                <a16:creationId xmlns:a16="http://schemas.microsoft.com/office/drawing/2014/main" id="{C64A92B0-45A1-4950-B8BD-2F403DC2FE9F}"/>
              </a:ext>
            </a:extLst>
          </p:cNvPr>
          <p:cNvSpPr>
            <a:spLocks noGrp="1"/>
          </p:cNvSpPr>
          <p:nvPr>
            <p:ph idx="1"/>
          </p:nvPr>
        </p:nvSpPr>
        <p:spPr/>
        <p:txBody>
          <a:bodyPr/>
          <a:lstStyle/>
          <a:p>
            <a:r>
              <a:rPr lang="en-US" sz="2800"/>
              <a:t>Chống tấn công DoS vào băng thông:</a:t>
            </a:r>
          </a:p>
          <a:p>
            <a:pPr lvl="1"/>
            <a:r>
              <a:rPr lang="en-US" sz="2400"/>
              <a:t>Mở rộng băng thông</a:t>
            </a:r>
          </a:p>
          <a:p>
            <a:pPr lvl="1"/>
            <a:r>
              <a:rPr lang="en-US" sz="2400"/>
              <a:t>Cân bằng tải (Load Balancing)</a:t>
            </a:r>
          </a:p>
          <a:p>
            <a:pPr lvl="1"/>
            <a:r>
              <a:rPr lang="en-US" sz="2400"/>
              <a:t>Đối với ISP: Chống tấn công từ nguồn</a:t>
            </a:r>
          </a:p>
          <a:p>
            <a:pPr lvl="1"/>
            <a:r>
              <a:rPr lang="en-US" sz="2400"/>
              <a:t>Triển khai firewall, IDPS</a:t>
            </a:r>
          </a:p>
          <a:p>
            <a:r>
              <a:rPr lang="en-US" sz="2800"/>
              <a:t>Phát hiện nguồn tấn công:</a:t>
            </a:r>
          </a:p>
          <a:p>
            <a:pPr lvl="1"/>
            <a:r>
              <a:rPr lang="en-US" sz="2400"/>
              <a:t>Truy vết nguồn tấn công</a:t>
            </a:r>
          </a:p>
          <a:p>
            <a:pPr lvl="1"/>
            <a:r>
              <a:rPr lang="en-US" sz="2400"/>
              <a:t>Phát hiện và ngăn chặn mã độc botnet: triển khai IDPS, firewall</a:t>
            </a:r>
            <a:endParaRPr lang="vi-VN" sz="2400"/>
          </a:p>
          <a:p>
            <a:endParaRPr lang="vi-VN"/>
          </a:p>
        </p:txBody>
      </p:sp>
    </p:spTree>
    <p:extLst>
      <p:ext uri="{BB962C8B-B14F-4D97-AF65-F5344CB8AC3E}">
        <p14:creationId xmlns:p14="http://schemas.microsoft.com/office/powerpoint/2010/main" val="41572321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94708-B27B-A5B3-B6BC-A6EFDFA2E9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79FA79-E868-F43E-F972-A254C8F1491F}"/>
              </a:ext>
            </a:extLst>
          </p:cNvPr>
          <p:cNvSpPr>
            <a:spLocks noGrp="1"/>
          </p:cNvSpPr>
          <p:nvPr>
            <p:ph type="ctrTitle"/>
          </p:nvPr>
        </p:nvSpPr>
        <p:spPr>
          <a:xfrm>
            <a:off x="685800" y="2194561"/>
            <a:ext cx="7772400" cy="1312314"/>
          </a:xfrm>
        </p:spPr>
        <p:txBody>
          <a:bodyPr>
            <a:normAutofit/>
          </a:bodyPr>
          <a:lstStyle/>
          <a:p>
            <a:pPr algn="l"/>
            <a:r>
              <a:rPr lang="en-GB" sz="3600"/>
              <a:t>5. Các hệ thống phòng chống</a:t>
            </a:r>
            <a:br>
              <a:rPr lang="en-GB" sz="3600"/>
            </a:br>
            <a:r>
              <a:rPr lang="en-GB" sz="3600"/>
              <a:t>tấn công mạng</a:t>
            </a:r>
          </a:p>
        </p:txBody>
      </p:sp>
      <p:sp>
        <p:nvSpPr>
          <p:cNvPr id="5" name="Subtitle 4">
            <a:extLst>
              <a:ext uri="{FF2B5EF4-FFF2-40B4-BE49-F238E27FC236}">
                <a16:creationId xmlns:a16="http://schemas.microsoft.com/office/drawing/2014/main" id="{78698C66-EA98-92D6-C247-57D55798558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225599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Tường lửa</a:t>
            </a:r>
          </a:p>
        </p:txBody>
      </p:sp>
      <p:sp>
        <p:nvSpPr>
          <p:cNvPr id="3" name="Content Placeholder 2"/>
          <p:cNvSpPr>
            <a:spLocks noGrp="1"/>
          </p:cNvSpPr>
          <p:nvPr>
            <p:ph idx="1"/>
          </p:nvPr>
        </p:nvSpPr>
        <p:spPr/>
        <p:txBody>
          <a:bodyPr/>
          <a:lstStyle/>
          <a:p>
            <a:pPr>
              <a:lnSpc>
                <a:spcPct val="100000"/>
              </a:lnSpc>
            </a:pPr>
            <a:r>
              <a:rPr lang="en-US" sz="2800"/>
              <a:t>Là hệ thống có khả năng ngăn chặn các truy cập không hợp lệ và </a:t>
            </a:r>
            <a:r>
              <a:rPr lang="en-US" sz="2800" b="1">
                <a:solidFill>
                  <a:srgbClr val="C00000"/>
                </a:solidFill>
              </a:rPr>
              <a:t>đã</a:t>
            </a:r>
            <a:r>
              <a:rPr lang="en-US" sz="2800">
                <a:solidFill>
                  <a:srgbClr val="C00000"/>
                </a:solidFill>
              </a:rPr>
              <a:t> </a:t>
            </a:r>
            <a:r>
              <a:rPr lang="en-US" sz="2800" b="1">
                <a:solidFill>
                  <a:srgbClr val="C00000"/>
                </a:solidFill>
              </a:rPr>
              <a:t>biết </a:t>
            </a:r>
            <a:r>
              <a:rPr lang="en-US" sz="2800"/>
              <a:t>từ bên ngoài và trong khu vực tài nguyên cần bảo vệ</a:t>
            </a:r>
          </a:p>
          <a:p>
            <a:pPr>
              <a:lnSpc>
                <a:spcPct val="100000"/>
              </a:lnSpc>
            </a:pPr>
            <a:r>
              <a:rPr lang="en-US" sz="2800"/>
              <a:t>Tường lửa có thể triển khai ở nhiều vị trí, tùy thuộc cách thức định nghĩa, phạm vi tài nguyên cần bảo vệ:</a:t>
            </a:r>
          </a:p>
          <a:p>
            <a:pPr lvl="1">
              <a:lnSpc>
                <a:spcPct val="100000"/>
              </a:lnSpc>
            </a:pPr>
            <a:r>
              <a:rPr lang="en-US" sz="2400"/>
              <a:t>Mạng ngoại vi</a:t>
            </a:r>
          </a:p>
          <a:p>
            <a:pPr lvl="1">
              <a:lnSpc>
                <a:spcPct val="100000"/>
              </a:lnSpc>
            </a:pPr>
            <a:r>
              <a:rPr lang="en-US" sz="2400"/>
              <a:t>Mạng nội bộ</a:t>
            </a:r>
          </a:p>
          <a:p>
            <a:pPr lvl="1">
              <a:lnSpc>
                <a:spcPct val="100000"/>
              </a:lnSpc>
            </a:pPr>
            <a:r>
              <a:rPr lang="en-US" sz="2400"/>
              <a:t>Nút mạng(Host-based firewall)</a:t>
            </a:r>
          </a:p>
          <a:p>
            <a:pPr lvl="1">
              <a:lnSpc>
                <a:spcPct val="100000"/>
              </a:lnSpc>
            </a:pPr>
            <a:r>
              <a:rPr lang="en-US" sz="2400"/>
              <a:t>Ứng dụng(Application-based firewall)</a:t>
            </a:r>
          </a:p>
          <a:p>
            <a:pPr lvl="1">
              <a:lnSpc>
                <a:spcPct val="100000"/>
              </a:lnSpc>
            </a:pP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5" name="Right Brace 4"/>
          <p:cNvSpPr/>
          <p:nvPr/>
        </p:nvSpPr>
        <p:spPr>
          <a:xfrm>
            <a:off x="3588027" y="3865818"/>
            <a:ext cx="152400" cy="533400"/>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892827" y="3922908"/>
            <a:ext cx="3429000" cy="461665"/>
          </a:xfrm>
          <a:prstGeom prst="rect">
            <a:avLst/>
          </a:prstGeom>
          <a:noFill/>
        </p:spPr>
        <p:txBody>
          <a:bodyPr wrap="square" rtlCol="0">
            <a:spAutoFit/>
          </a:bodyPr>
          <a:lstStyle/>
          <a:p>
            <a:r>
              <a:rPr lang="en-US" sz="2400">
                <a:solidFill>
                  <a:srgbClr val="000000"/>
                </a:solidFill>
              </a:rPr>
              <a:t>Network-based firewall</a:t>
            </a:r>
          </a:p>
        </p:txBody>
      </p:sp>
    </p:spTree>
    <p:extLst>
      <p:ext uri="{BB962C8B-B14F-4D97-AF65-F5344CB8AC3E}">
        <p14:creationId xmlns:p14="http://schemas.microsoft.com/office/powerpoint/2010/main" val="6752270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Tường lửa có thể làm gì?</a:t>
            </a:r>
          </a:p>
        </p:txBody>
      </p:sp>
      <p:sp>
        <p:nvSpPr>
          <p:cNvPr id="3" name="Content Placeholder 2"/>
          <p:cNvSpPr>
            <a:spLocks noGrp="1"/>
          </p:cNvSpPr>
          <p:nvPr>
            <p:ph idx="1"/>
          </p:nvPr>
        </p:nvSpPr>
        <p:spPr/>
        <p:txBody>
          <a:bodyPr>
            <a:normAutofit/>
          </a:bodyPr>
          <a:lstStyle/>
          <a:p>
            <a:pPr>
              <a:lnSpc>
                <a:spcPct val="100000"/>
              </a:lnSpc>
            </a:pPr>
            <a:r>
              <a:rPr lang="en-US" sz="2800"/>
              <a:t>Thi hành các chính sách an toàn bảo mật: hoạt động như một hệ thống cảnh vệ(traffic cop) cho phép/từ chối lưu lượng mạng nào đó </a:t>
            </a:r>
            <a:r>
              <a:rPr lang="en-US" sz="2800" b="1">
                <a:solidFill>
                  <a:srgbClr val="C00000"/>
                </a:solidFill>
              </a:rPr>
              <a:t>đi qua</a:t>
            </a:r>
            <a:r>
              <a:rPr lang="en-US" sz="2800"/>
              <a:t> tường lửa dựa trên các đặc điểm(giao thức, địa chỉ, nội dung…) </a:t>
            </a:r>
            <a:r>
              <a:rPr lang="en-US" sz="2800" b="1">
                <a:solidFill>
                  <a:srgbClr val="C00000"/>
                </a:solidFill>
              </a:rPr>
              <a:t>đã xác định</a:t>
            </a:r>
          </a:p>
          <a:p>
            <a:pPr>
              <a:lnSpc>
                <a:spcPct val="100000"/>
              </a:lnSpc>
            </a:pPr>
            <a:r>
              <a:rPr lang="en-US" sz="2800"/>
              <a:t>Hạn chế các hành vi tấn công vào mạng</a:t>
            </a:r>
          </a:p>
          <a:p>
            <a:pPr lvl="1">
              <a:lnSpc>
                <a:spcPct val="100000"/>
              </a:lnSpc>
            </a:pPr>
            <a:r>
              <a:rPr lang="en-US" sz="2400"/>
              <a:t>Từ mạng bên ngoài(Internet) vào mạng nội bộ</a:t>
            </a:r>
          </a:p>
          <a:p>
            <a:pPr lvl="1">
              <a:lnSpc>
                <a:spcPct val="100000"/>
              </a:lnSpc>
            </a:pPr>
            <a:r>
              <a:rPr lang="en-US" sz="2400"/>
              <a:t>Từ phân vùng mạng nội bộ này tới những phân vùng mạng nội bộ khác</a:t>
            </a:r>
          </a:p>
          <a:p>
            <a:pPr>
              <a:lnSpc>
                <a:spcPct val="100000"/>
              </a:lnSpc>
            </a:pPr>
            <a:r>
              <a:rPr lang="en-US" sz="2800"/>
              <a:t>Lưu nhật ký các lưu lượng mạng</a:t>
            </a:r>
          </a:p>
          <a:p>
            <a:pPr>
              <a:lnSpc>
                <a:spcPct val="100000"/>
              </a:lnSpc>
            </a:pPr>
            <a:endParaRPr lang="en-US" sz="2800"/>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920079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3CCB-D577-44C4-AB4A-0DD3516B945C}"/>
              </a:ext>
            </a:extLst>
          </p:cNvPr>
          <p:cNvSpPr>
            <a:spLocks noGrp="1"/>
          </p:cNvSpPr>
          <p:nvPr>
            <p:ph type="title"/>
          </p:nvPr>
        </p:nvSpPr>
        <p:spPr/>
        <p:txBody>
          <a:bodyPr/>
          <a:lstStyle/>
          <a:p>
            <a:pPr>
              <a:defRPr/>
            </a:pPr>
            <a:r>
              <a:rPr lang="en-GB"/>
              <a:t>Mô hình OSI và mô hình TCP/IP</a:t>
            </a:r>
          </a:p>
        </p:txBody>
      </p:sp>
      <p:sp>
        <p:nvSpPr>
          <p:cNvPr id="4" name="Slide Number Placeholder 3">
            <a:extLst>
              <a:ext uri="{FF2B5EF4-FFF2-40B4-BE49-F238E27FC236}">
                <a16:creationId xmlns:a16="http://schemas.microsoft.com/office/drawing/2014/main" id="{84935FCB-1E32-4DEA-9C41-441D7BC75E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F035D20-D53A-44A1-BAC1-E76EEF997320}" type="slidenum">
              <a:rPr lang="en-US" altLang="vi-VN">
                <a:solidFill>
                  <a:srgbClr val="000000"/>
                </a:solidFill>
              </a:rPr>
              <a:pPr eaLnBrk="1" hangingPunct="1"/>
              <a:t>8</a:t>
            </a:fld>
            <a:endParaRPr lang="en-US" altLang="vi-VN">
              <a:solidFill>
                <a:srgbClr val="000000"/>
              </a:solidFill>
            </a:endParaRPr>
          </a:p>
        </p:txBody>
      </p:sp>
      <p:grpSp>
        <p:nvGrpSpPr>
          <p:cNvPr id="18436" name="Group 3">
            <a:extLst>
              <a:ext uri="{FF2B5EF4-FFF2-40B4-BE49-F238E27FC236}">
                <a16:creationId xmlns:a16="http://schemas.microsoft.com/office/drawing/2014/main" id="{E0298860-5466-4776-B8F6-8DCBFAD66BC9}"/>
              </a:ext>
            </a:extLst>
          </p:cNvPr>
          <p:cNvGrpSpPr>
            <a:grpSpLocks/>
          </p:cNvGrpSpPr>
          <p:nvPr/>
        </p:nvGrpSpPr>
        <p:grpSpPr bwMode="auto">
          <a:xfrm>
            <a:off x="395288" y="1880497"/>
            <a:ext cx="3365500" cy="3970337"/>
            <a:chOff x="192" y="2352"/>
            <a:chExt cx="1489" cy="1757"/>
          </a:xfrm>
        </p:grpSpPr>
        <p:sp>
          <p:nvSpPr>
            <p:cNvPr id="25" name="Rectangle 4">
              <a:extLst>
                <a:ext uri="{FF2B5EF4-FFF2-40B4-BE49-F238E27FC236}">
                  <a16:creationId xmlns:a16="http://schemas.microsoft.com/office/drawing/2014/main" id="{724E81B9-3672-467F-B227-DEA77F32B9D9}"/>
                </a:ext>
              </a:extLst>
            </p:cNvPr>
            <p:cNvSpPr>
              <a:spLocks noChangeArrowheads="1"/>
            </p:cNvSpPr>
            <p:nvPr/>
          </p:nvSpPr>
          <p:spPr bwMode="auto">
            <a:xfrm>
              <a:off x="192" y="2854"/>
              <a:ext cx="1489" cy="251"/>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phiên</a:t>
              </a:r>
            </a:p>
          </p:txBody>
        </p:sp>
        <p:sp>
          <p:nvSpPr>
            <p:cNvPr id="26" name="Rectangle 5">
              <a:extLst>
                <a:ext uri="{FF2B5EF4-FFF2-40B4-BE49-F238E27FC236}">
                  <a16:creationId xmlns:a16="http://schemas.microsoft.com/office/drawing/2014/main" id="{6980FDB9-AD95-4146-99CE-10EAE15B24DF}"/>
                </a:ext>
              </a:extLst>
            </p:cNvPr>
            <p:cNvSpPr>
              <a:spLocks noChangeArrowheads="1"/>
            </p:cNvSpPr>
            <p:nvPr/>
          </p:nvSpPr>
          <p:spPr bwMode="auto">
            <a:xfrm>
              <a:off x="192" y="3105"/>
              <a:ext cx="1489" cy="251"/>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giao vận</a:t>
              </a:r>
            </a:p>
          </p:txBody>
        </p:sp>
        <p:sp>
          <p:nvSpPr>
            <p:cNvPr id="27" name="Rectangle 6">
              <a:extLst>
                <a:ext uri="{FF2B5EF4-FFF2-40B4-BE49-F238E27FC236}">
                  <a16:creationId xmlns:a16="http://schemas.microsoft.com/office/drawing/2014/main" id="{BB2517CF-E010-435F-A1F8-EC633886E5BD}"/>
                </a:ext>
              </a:extLst>
            </p:cNvPr>
            <p:cNvSpPr>
              <a:spLocks noChangeArrowheads="1"/>
            </p:cNvSpPr>
            <p:nvPr/>
          </p:nvSpPr>
          <p:spPr bwMode="auto">
            <a:xfrm>
              <a:off x="192" y="2352"/>
              <a:ext cx="1489" cy="251"/>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ứng dụng</a:t>
              </a:r>
            </a:p>
          </p:txBody>
        </p:sp>
        <p:sp>
          <p:nvSpPr>
            <p:cNvPr id="28" name="Rectangle 7">
              <a:extLst>
                <a:ext uri="{FF2B5EF4-FFF2-40B4-BE49-F238E27FC236}">
                  <a16:creationId xmlns:a16="http://schemas.microsoft.com/office/drawing/2014/main" id="{91DB2B5B-9555-4F93-BE2C-EE331F0EA0C4}"/>
                </a:ext>
              </a:extLst>
            </p:cNvPr>
            <p:cNvSpPr>
              <a:spLocks noChangeArrowheads="1"/>
            </p:cNvSpPr>
            <p:nvPr/>
          </p:nvSpPr>
          <p:spPr bwMode="auto">
            <a:xfrm>
              <a:off x="192" y="2603"/>
              <a:ext cx="1489" cy="252"/>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trình diễn</a:t>
              </a:r>
            </a:p>
          </p:txBody>
        </p:sp>
        <p:sp>
          <p:nvSpPr>
            <p:cNvPr id="29" name="Rectangle 8">
              <a:extLst>
                <a:ext uri="{FF2B5EF4-FFF2-40B4-BE49-F238E27FC236}">
                  <a16:creationId xmlns:a16="http://schemas.microsoft.com/office/drawing/2014/main" id="{8B53FB76-7A70-4827-A193-749D2854E9AE}"/>
                </a:ext>
              </a:extLst>
            </p:cNvPr>
            <p:cNvSpPr>
              <a:spLocks noChangeArrowheads="1"/>
            </p:cNvSpPr>
            <p:nvPr/>
          </p:nvSpPr>
          <p:spPr bwMode="auto">
            <a:xfrm>
              <a:off x="192" y="3356"/>
              <a:ext cx="1489" cy="251"/>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mạng</a:t>
              </a:r>
            </a:p>
          </p:txBody>
        </p:sp>
        <p:sp>
          <p:nvSpPr>
            <p:cNvPr id="30" name="Rectangle 9">
              <a:extLst>
                <a:ext uri="{FF2B5EF4-FFF2-40B4-BE49-F238E27FC236}">
                  <a16:creationId xmlns:a16="http://schemas.microsoft.com/office/drawing/2014/main" id="{E9E1BF54-6548-4E32-AEBF-B732CDE09C18}"/>
                </a:ext>
              </a:extLst>
            </p:cNvPr>
            <p:cNvSpPr>
              <a:spLocks noChangeArrowheads="1"/>
            </p:cNvSpPr>
            <p:nvPr/>
          </p:nvSpPr>
          <p:spPr bwMode="auto">
            <a:xfrm>
              <a:off x="192" y="3607"/>
              <a:ext cx="1489" cy="252"/>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liên kết dữ liệu</a:t>
              </a:r>
            </a:p>
          </p:txBody>
        </p:sp>
        <p:sp>
          <p:nvSpPr>
            <p:cNvPr id="31" name="Rectangle 10">
              <a:extLst>
                <a:ext uri="{FF2B5EF4-FFF2-40B4-BE49-F238E27FC236}">
                  <a16:creationId xmlns:a16="http://schemas.microsoft.com/office/drawing/2014/main" id="{B0B7D9CB-F0AC-4D9A-AE56-8B96D28290CC}"/>
                </a:ext>
              </a:extLst>
            </p:cNvPr>
            <p:cNvSpPr>
              <a:spLocks noChangeArrowheads="1"/>
            </p:cNvSpPr>
            <p:nvPr/>
          </p:nvSpPr>
          <p:spPr bwMode="auto">
            <a:xfrm>
              <a:off x="192" y="3858"/>
              <a:ext cx="1489" cy="251"/>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vật lý</a:t>
              </a:r>
            </a:p>
          </p:txBody>
        </p:sp>
      </p:grpSp>
      <p:grpSp>
        <p:nvGrpSpPr>
          <p:cNvPr id="32" name="Group 24">
            <a:extLst>
              <a:ext uri="{FF2B5EF4-FFF2-40B4-BE49-F238E27FC236}">
                <a16:creationId xmlns:a16="http://schemas.microsoft.com/office/drawing/2014/main" id="{CA9875D8-CF89-4648-97E6-D6229B11D01B}"/>
              </a:ext>
            </a:extLst>
          </p:cNvPr>
          <p:cNvGrpSpPr>
            <a:grpSpLocks/>
          </p:cNvGrpSpPr>
          <p:nvPr/>
        </p:nvGrpSpPr>
        <p:grpSpPr bwMode="auto">
          <a:xfrm>
            <a:off x="3717925" y="1885259"/>
            <a:ext cx="5054600" cy="3948113"/>
            <a:chOff x="2342" y="1392"/>
            <a:chExt cx="3184" cy="2487"/>
          </a:xfrm>
        </p:grpSpPr>
        <p:sp>
          <p:nvSpPr>
            <p:cNvPr id="33" name="Rectangle 11">
              <a:extLst>
                <a:ext uri="{FF2B5EF4-FFF2-40B4-BE49-F238E27FC236}">
                  <a16:creationId xmlns:a16="http://schemas.microsoft.com/office/drawing/2014/main" id="{7A346EE6-0D1F-4DF3-9FC0-03CAA2959919}"/>
                </a:ext>
              </a:extLst>
            </p:cNvPr>
            <p:cNvSpPr>
              <a:spLocks noChangeArrowheads="1"/>
            </p:cNvSpPr>
            <p:nvPr/>
          </p:nvSpPr>
          <p:spPr bwMode="auto">
            <a:xfrm>
              <a:off x="3406" y="2449"/>
              <a:ext cx="2114" cy="357"/>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giao vận</a:t>
              </a:r>
            </a:p>
          </p:txBody>
        </p:sp>
        <p:sp>
          <p:nvSpPr>
            <p:cNvPr id="34" name="Rectangle 13">
              <a:extLst>
                <a:ext uri="{FF2B5EF4-FFF2-40B4-BE49-F238E27FC236}">
                  <a16:creationId xmlns:a16="http://schemas.microsoft.com/office/drawing/2014/main" id="{EC64DE05-2410-4AA4-A64A-08B4B9F87476}"/>
                </a:ext>
              </a:extLst>
            </p:cNvPr>
            <p:cNvSpPr>
              <a:spLocks noChangeArrowheads="1"/>
            </p:cNvSpPr>
            <p:nvPr/>
          </p:nvSpPr>
          <p:spPr bwMode="auto">
            <a:xfrm>
              <a:off x="3406" y="1400"/>
              <a:ext cx="2120" cy="1049"/>
            </a:xfrm>
            <a:prstGeom prst="rect">
              <a:avLst/>
            </a:prstGeom>
            <a:solidFill>
              <a:srgbClr val="CCFFCC"/>
            </a:solidFill>
            <a:ln w="38100">
              <a:solidFill>
                <a:srgbClr val="000000"/>
              </a:solidFill>
              <a:miter lim="800000"/>
              <a:headEnd type="none" w="sm" len="sm"/>
              <a:tailEnd type="none" w="sm" len="sm"/>
            </a:ln>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ứng dụng</a:t>
              </a:r>
              <a:r>
                <a:rPr kumimoji="1" lang="en-US" altLang="ja-JP" sz="2400" kern="0">
                  <a:solidFill>
                    <a:srgbClr val="FF3300"/>
                  </a:solidFill>
                  <a:latin typeface="Verdana" pitchFamily="34" charset="0"/>
                  <a:cs typeface="Arial" charset="0"/>
                </a:rPr>
                <a:t> </a:t>
              </a:r>
            </a:p>
            <a:p>
              <a:pPr algn="ctr" eaLnBrk="1" fontAlgn="auto" hangingPunct="1">
                <a:spcBef>
                  <a:spcPct val="0"/>
                </a:spcBef>
                <a:spcAft>
                  <a:spcPts val="0"/>
                </a:spcAft>
                <a:buClrTx/>
                <a:buSzTx/>
                <a:buFontTx/>
                <a:buNone/>
                <a:defRPr/>
              </a:pPr>
              <a:endParaRPr kumimoji="1" lang="en-US" altLang="ja-JP" sz="1200" b="1" kern="0">
                <a:solidFill>
                  <a:srgbClr val="000000"/>
                </a:solidFill>
                <a:latin typeface="Verdana" pitchFamily="34" charset="0"/>
                <a:cs typeface="Arial" charset="0"/>
              </a:endParaRPr>
            </a:p>
            <a:p>
              <a:pPr algn="ctr" eaLnBrk="1" fontAlgn="auto" hangingPunct="1">
                <a:spcBef>
                  <a:spcPct val="0"/>
                </a:spcBef>
                <a:spcAft>
                  <a:spcPts val="0"/>
                </a:spcAft>
                <a:buClrTx/>
                <a:buSzTx/>
                <a:buFontTx/>
                <a:buNone/>
                <a:defRPr/>
              </a:pPr>
              <a:r>
                <a:rPr kumimoji="1" lang="en-US" altLang="ja-JP" sz="1400" b="1" kern="0">
                  <a:solidFill>
                    <a:srgbClr val="000000"/>
                  </a:solidFill>
                  <a:latin typeface="Verdana" pitchFamily="34" charset="0"/>
                  <a:cs typeface="Arial" charset="0"/>
                </a:rPr>
                <a:t>Web, Email, Chat…</a:t>
              </a:r>
            </a:p>
            <a:p>
              <a:pPr algn="ctr" eaLnBrk="1" fontAlgn="auto" hangingPunct="1">
                <a:spcBef>
                  <a:spcPct val="0"/>
                </a:spcBef>
                <a:spcAft>
                  <a:spcPts val="0"/>
                </a:spcAft>
                <a:buClrTx/>
                <a:buSzTx/>
                <a:buFontTx/>
                <a:buNone/>
                <a:defRPr/>
              </a:pPr>
              <a:endParaRPr kumimoji="1" lang="en-US" altLang="ja-JP" sz="1200" b="1" kern="0">
                <a:solidFill>
                  <a:srgbClr val="000000"/>
                </a:solidFill>
                <a:latin typeface="Verdana" pitchFamily="34" charset="0"/>
                <a:cs typeface="Arial" charset="0"/>
              </a:endParaRPr>
            </a:p>
          </p:txBody>
        </p:sp>
        <p:sp>
          <p:nvSpPr>
            <p:cNvPr id="35" name="Rectangle 14">
              <a:extLst>
                <a:ext uri="{FF2B5EF4-FFF2-40B4-BE49-F238E27FC236}">
                  <a16:creationId xmlns:a16="http://schemas.microsoft.com/office/drawing/2014/main" id="{BDDEB5D5-1AC1-4CA3-8A52-B18A57363258}"/>
                </a:ext>
              </a:extLst>
            </p:cNvPr>
            <p:cNvSpPr>
              <a:spLocks noChangeArrowheads="1"/>
            </p:cNvSpPr>
            <p:nvPr/>
          </p:nvSpPr>
          <p:spPr bwMode="auto">
            <a:xfrm>
              <a:off x="3406" y="2807"/>
              <a:ext cx="2120" cy="357"/>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liên mạng</a:t>
              </a:r>
            </a:p>
          </p:txBody>
        </p:sp>
        <p:sp>
          <p:nvSpPr>
            <p:cNvPr id="36" name="Rectangle 15">
              <a:extLst>
                <a:ext uri="{FF2B5EF4-FFF2-40B4-BE49-F238E27FC236}">
                  <a16:creationId xmlns:a16="http://schemas.microsoft.com/office/drawing/2014/main" id="{6AE16CBE-502C-43F0-A4C9-B26E6869DA62}"/>
                </a:ext>
              </a:extLst>
            </p:cNvPr>
            <p:cNvSpPr>
              <a:spLocks noChangeArrowheads="1"/>
            </p:cNvSpPr>
            <p:nvPr/>
          </p:nvSpPr>
          <p:spPr bwMode="auto">
            <a:xfrm>
              <a:off x="3406" y="3164"/>
              <a:ext cx="2120" cy="357"/>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liên kết dữ liệu</a:t>
              </a:r>
            </a:p>
          </p:txBody>
        </p:sp>
        <p:sp>
          <p:nvSpPr>
            <p:cNvPr id="37" name="Rectangle 16">
              <a:extLst>
                <a:ext uri="{FF2B5EF4-FFF2-40B4-BE49-F238E27FC236}">
                  <a16:creationId xmlns:a16="http://schemas.microsoft.com/office/drawing/2014/main" id="{D313E3DC-EBCB-4016-BDCF-98ACF81546D2}"/>
                </a:ext>
              </a:extLst>
            </p:cNvPr>
            <p:cNvSpPr>
              <a:spLocks noChangeArrowheads="1"/>
            </p:cNvSpPr>
            <p:nvPr/>
          </p:nvSpPr>
          <p:spPr bwMode="auto">
            <a:xfrm>
              <a:off x="3406" y="3521"/>
              <a:ext cx="2120" cy="358"/>
            </a:xfrm>
            <a:prstGeom prst="rect">
              <a:avLst/>
            </a:prstGeom>
            <a:noFill/>
            <a:ln w="38100">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algn="ctr" eaLnBrk="1" fontAlgn="auto" hangingPunct="1">
                <a:spcBef>
                  <a:spcPct val="0"/>
                </a:spcBef>
                <a:spcAft>
                  <a:spcPts val="0"/>
                </a:spcAft>
                <a:buClrTx/>
                <a:buSzTx/>
                <a:buFontTx/>
                <a:buNone/>
                <a:defRPr/>
              </a:pPr>
              <a:r>
                <a:rPr kumimoji="1" lang="en-US" altLang="ja-JP" sz="2400" kern="0">
                  <a:solidFill>
                    <a:srgbClr val="000000"/>
                  </a:solidFill>
                  <a:latin typeface="Verdana" pitchFamily="34" charset="0"/>
                  <a:cs typeface="Arial" charset="0"/>
                </a:rPr>
                <a:t>Tầng vật lý</a:t>
              </a:r>
            </a:p>
          </p:txBody>
        </p:sp>
        <p:sp>
          <p:nvSpPr>
            <p:cNvPr id="38" name="Line 17">
              <a:extLst>
                <a:ext uri="{FF2B5EF4-FFF2-40B4-BE49-F238E27FC236}">
                  <a16:creationId xmlns:a16="http://schemas.microsoft.com/office/drawing/2014/main" id="{41A84396-8156-41F1-A41B-114FB8F1BA7E}"/>
                </a:ext>
              </a:extLst>
            </p:cNvPr>
            <p:cNvSpPr>
              <a:spLocks noChangeShapeType="1"/>
            </p:cNvSpPr>
            <p:nvPr/>
          </p:nvSpPr>
          <p:spPr bwMode="auto">
            <a:xfrm>
              <a:off x="2348" y="2458"/>
              <a:ext cx="1075" cy="0"/>
            </a:xfrm>
            <a:prstGeom prst="line">
              <a:avLst/>
            </a:prstGeom>
            <a:noFill/>
            <a:ln w="28575">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GB" kern="0">
                <a:solidFill>
                  <a:srgbClr val="000000"/>
                </a:solidFill>
                <a:cs typeface="Arial" charset="0"/>
              </a:endParaRPr>
            </a:p>
          </p:txBody>
        </p:sp>
        <p:sp>
          <p:nvSpPr>
            <p:cNvPr id="39" name="Line 18">
              <a:extLst>
                <a:ext uri="{FF2B5EF4-FFF2-40B4-BE49-F238E27FC236}">
                  <a16:creationId xmlns:a16="http://schemas.microsoft.com/office/drawing/2014/main" id="{6C152E1D-86FA-4364-9D33-DA2F289FF063}"/>
                </a:ext>
              </a:extLst>
            </p:cNvPr>
            <p:cNvSpPr>
              <a:spLocks noChangeShapeType="1"/>
            </p:cNvSpPr>
            <p:nvPr/>
          </p:nvSpPr>
          <p:spPr bwMode="auto">
            <a:xfrm>
              <a:off x="2342" y="2794"/>
              <a:ext cx="1075" cy="0"/>
            </a:xfrm>
            <a:prstGeom prst="line">
              <a:avLst/>
            </a:prstGeom>
            <a:noFill/>
            <a:ln w="28575">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GB" kern="0">
                <a:solidFill>
                  <a:srgbClr val="000000"/>
                </a:solidFill>
                <a:cs typeface="Arial" charset="0"/>
              </a:endParaRPr>
            </a:p>
          </p:txBody>
        </p:sp>
        <p:sp>
          <p:nvSpPr>
            <p:cNvPr id="40" name="Line 19">
              <a:extLst>
                <a:ext uri="{FF2B5EF4-FFF2-40B4-BE49-F238E27FC236}">
                  <a16:creationId xmlns:a16="http://schemas.microsoft.com/office/drawing/2014/main" id="{9C616376-5114-476C-BD78-3AB976725726}"/>
                </a:ext>
              </a:extLst>
            </p:cNvPr>
            <p:cNvSpPr>
              <a:spLocks noChangeShapeType="1"/>
            </p:cNvSpPr>
            <p:nvPr/>
          </p:nvSpPr>
          <p:spPr bwMode="auto">
            <a:xfrm>
              <a:off x="2342" y="3164"/>
              <a:ext cx="1075" cy="0"/>
            </a:xfrm>
            <a:prstGeom prst="line">
              <a:avLst/>
            </a:prstGeom>
            <a:noFill/>
            <a:ln w="28575">
              <a:solidFill>
                <a:srgbClr val="000000"/>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pPr fontAlgn="auto">
                <a:spcBef>
                  <a:spcPts val="0"/>
                </a:spcBef>
                <a:spcAft>
                  <a:spcPts val="0"/>
                </a:spcAft>
                <a:defRPr/>
              </a:pPr>
              <a:endParaRPr lang="en-GB" kern="0">
                <a:solidFill>
                  <a:srgbClr val="000000"/>
                </a:solidFill>
                <a:cs typeface="Arial" charset="0"/>
              </a:endParaRPr>
            </a:p>
          </p:txBody>
        </p:sp>
        <p:sp>
          <p:nvSpPr>
            <p:cNvPr id="41" name="AutoShape 22">
              <a:extLst>
                <a:ext uri="{FF2B5EF4-FFF2-40B4-BE49-F238E27FC236}">
                  <a16:creationId xmlns:a16="http://schemas.microsoft.com/office/drawing/2014/main" id="{E55B1A15-8E7D-4CF0-8B7F-989CE5DEB9B7}"/>
                </a:ext>
              </a:extLst>
            </p:cNvPr>
            <p:cNvSpPr>
              <a:spLocks/>
            </p:cNvSpPr>
            <p:nvPr/>
          </p:nvSpPr>
          <p:spPr bwMode="auto">
            <a:xfrm>
              <a:off x="2448" y="1392"/>
              <a:ext cx="48" cy="1008"/>
            </a:xfrm>
            <a:prstGeom prst="rightBrace">
              <a:avLst>
                <a:gd name="adj1" fmla="val 175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tx2"/>
                </a:buClr>
                <a:buSzPct val="70000"/>
                <a:buFont typeface="Wingdings" pitchFamily="2" charset="2"/>
                <a:buChar char="l"/>
                <a:defRPr sz="3000">
                  <a:solidFill>
                    <a:schemeClr val="tx1"/>
                  </a:solidFill>
                  <a:latin typeface="Arial" pitchFamily="34" charset="0"/>
                </a:defRPr>
              </a:lvl1pPr>
              <a:lvl2pPr marL="742950" indent="-285750" eaLnBrk="0" hangingPunct="0">
                <a:spcBef>
                  <a:spcPct val="20000"/>
                </a:spcBef>
                <a:buClr>
                  <a:schemeClr val="accent2"/>
                </a:buClr>
                <a:buSzPct val="70000"/>
                <a:buFont typeface="Wingdings" pitchFamily="2" charset="2"/>
                <a:buChar char="l"/>
                <a:defRPr sz="2600">
                  <a:solidFill>
                    <a:schemeClr val="tx1"/>
                  </a:solidFill>
                  <a:latin typeface="Arial" pitchFamily="34" charset="0"/>
                </a:defRPr>
              </a:lvl2pPr>
              <a:lvl3pPr marL="1143000" indent="-228600" eaLnBrk="0" hangingPunct="0">
                <a:spcBef>
                  <a:spcPct val="20000"/>
                </a:spcBef>
                <a:buClr>
                  <a:schemeClr val="accent1"/>
                </a:buClr>
                <a:buSzPct val="70000"/>
                <a:buFont typeface="Wingdings" pitchFamily="2" charset="2"/>
                <a:buChar char="l"/>
                <a:defRPr sz="2300">
                  <a:solidFill>
                    <a:schemeClr val="tx1"/>
                  </a:solidFill>
                  <a:latin typeface="Arial" pitchFamily="34" charset="0"/>
                </a:defRPr>
              </a:lvl3pPr>
              <a:lvl4pPr marL="1600200" indent="-228600" eaLnBrk="0" hangingPunct="0">
                <a:spcBef>
                  <a:spcPct val="20000"/>
                </a:spcBef>
                <a:buClr>
                  <a:schemeClr val="tx2"/>
                </a:buClr>
                <a:buSzPct val="75000"/>
                <a:buFont typeface="Wingdings" pitchFamily="2" charset="2"/>
                <a:buChar char="§"/>
                <a:defRPr sz="2000">
                  <a:solidFill>
                    <a:schemeClr val="tx1"/>
                  </a:solidFill>
                  <a:latin typeface="Arial" pitchFamily="34" charset="0"/>
                </a:defRPr>
              </a:lvl4pPr>
              <a:lvl5pPr marL="2057400" indent="-228600" eaLnBrk="0" hangingPunct="0">
                <a:spcBef>
                  <a:spcPct val="20000"/>
                </a:spcBef>
                <a:buClr>
                  <a:schemeClr val="folHlink"/>
                </a:buClr>
                <a:buSzPct val="80000"/>
                <a:buFont typeface="Wingdings" pitchFamily="2" charset="2"/>
                <a:buChar char="§"/>
                <a:defRPr sz="2000">
                  <a:solidFill>
                    <a:schemeClr val="tx1"/>
                  </a:solidFill>
                  <a:latin typeface="Arial" pitchFamily="34" charset="0"/>
                </a:defRPr>
              </a:lvl5pPr>
              <a:lvl6pPr marL="25146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6pPr>
              <a:lvl7pPr marL="29718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7pPr>
              <a:lvl8pPr marL="34290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8pPr>
              <a:lvl9pPr marL="3886200" indent="-22860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Arial" pitchFamily="34" charset="0"/>
                </a:defRPr>
              </a:lvl9pPr>
            </a:lstStyle>
            <a:p>
              <a:pPr eaLnBrk="1" fontAlgn="auto" hangingPunct="1">
                <a:spcBef>
                  <a:spcPct val="0"/>
                </a:spcBef>
                <a:spcAft>
                  <a:spcPts val="0"/>
                </a:spcAft>
                <a:buClrTx/>
                <a:buSzTx/>
                <a:buFontTx/>
                <a:buNone/>
                <a:defRPr/>
              </a:pPr>
              <a:endParaRPr lang="en-US" altLang="en-US" sz="1800" kern="0">
                <a:solidFill>
                  <a:srgbClr val="000000"/>
                </a:solidFill>
                <a:cs typeface="Arial" charset="0"/>
              </a:endParaRPr>
            </a:p>
          </p:txBody>
        </p:sp>
        <p:sp>
          <p:nvSpPr>
            <p:cNvPr id="42" name="AutoShape 23">
              <a:extLst>
                <a:ext uri="{FF2B5EF4-FFF2-40B4-BE49-F238E27FC236}">
                  <a16:creationId xmlns:a16="http://schemas.microsoft.com/office/drawing/2014/main" id="{D1E6FDD5-B565-4880-B1CA-4A820DE2E3D7}"/>
                </a:ext>
              </a:extLst>
            </p:cNvPr>
            <p:cNvSpPr>
              <a:spLocks noChangeArrowheads="1"/>
            </p:cNvSpPr>
            <p:nvPr/>
          </p:nvSpPr>
          <p:spPr bwMode="auto">
            <a:xfrm>
              <a:off x="2592" y="1776"/>
              <a:ext cx="672"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CCCC00"/>
            </a:solidFill>
            <a:ln w="9525">
              <a:solidFill>
                <a:srgbClr val="000000"/>
              </a:solidFill>
              <a:miter lim="800000"/>
              <a:headEnd/>
              <a:tailEnd/>
            </a:ln>
          </p:spPr>
          <p:txBody>
            <a:bodyPr wrap="none" anchor="ctr"/>
            <a:lstStyle/>
            <a:p>
              <a:pPr fontAlgn="auto">
                <a:spcBef>
                  <a:spcPts val="0"/>
                </a:spcBef>
                <a:spcAft>
                  <a:spcPts val="0"/>
                </a:spcAft>
                <a:defRPr/>
              </a:pPr>
              <a:endParaRPr lang="en-GB" kern="0">
                <a:solidFill>
                  <a:srgbClr val="000000"/>
                </a:solidFill>
                <a:cs typeface="Arial" charset="0"/>
              </a:endParaRPr>
            </a:p>
          </p:txBody>
        </p:sp>
      </p:grpSp>
      <p:sp>
        <p:nvSpPr>
          <p:cNvPr id="18438" name="TextBox 42">
            <a:extLst>
              <a:ext uri="{FF2B5EF4-FFF2-40B4-BE49-F238E27FC236}">
                <a16:creationId xmlns:a16="http://schemas.microsoft.com/office/drawing/2014/main" id="{8B945290-845D-4C12-B0E0-D7264C909E73}"/>
              </a:ext>
            </a:extLst>
          </p:cNvPr>
          <p:cNvSpPr txBox="1">
            <a:spLocks noChangeArrowheads="1"/>
          </p:cNvSpPr>
          <p:nvPr/>
        </p:nvSpPr>
        <p:spPr bwMode="auto">
          <a:xfrm>
            <a:off x="395288" y="1212159"/>
            <a:ext cx="3365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rgbClr val="000000"/>
                </a:solidFill>
                <a:latin typeface="Arial" panose="020B0604020202020204" pitchFamily="34" charset="0"/>
              </a:defRPr>
            </a:lvl1pPr>
            <a:lvl2pPr marL="742950" indent="-285750" eaLnBrk="0" hangingPunct="0">
              <a:spcBef>
                <a:spcPct val="20000"/>
              </a:spcBef>
              <a:buClr>
                <a:schemeClr val="accent1"/>
              </a:buClr>
              <a:buSzPct val="85000"/>
              <a:buFont typeface="Wingdings" panose="05000000000000000000" pitchFamily="2" charset="2"/>
              <a:buChar char="Ø"/>
              <a:defRPr sz="2000">
                <a:solidFill>
                  <a:srgbClr val="000000"/>
                </a:solidFill>
                <a:latin typeface="Arial" panose="020B0604020202020204" pitchFamily="34" charset="0"/>
              </a:defRPr>
            </a:lvl2pPr>
            <a:lvl3pPr marL="1143000" indent="-228600" eaLnBrk="0" hangingPunct="0">
              <a:spcBef>
                <a:spcPct val="20000"/>
              </a:spcBef>
              <a:buClr>
                <a:schemeClr val="accent1"/>
              </a:buClr>
              <a:buSzPct val="90000"/>
              <a:buFont typeface="Wingdings" panose="05000000000000000000" pitchFamily="2" charset="2"/>
              <a:buChar char="ü"/>
              <a:defRPr>
                <a:solidFill>
                  <a:srgbClr val="000000"/>
                </a:solidFill>
                <a:latin typeface="Arial" panose="020B0604020202020204" pitchFamily="34" charset="0"/>
              </a:defRPr>
            </a:lvl3pPr>
            <a:lvl4pPr marL="1600200" indent="-228600" eaLnBrk="0" hangingPunct="0">
              <a:spcBef>
                <a:spcPct val="20000"/>
              </a:spcBef>
              <a:buClr>
                <a:schemeClr val="accent1"/>
              </a:buClr>
              <a:buFont typeface="Arial" panose="020B0604020202020204" pitchFamily="34" charset="0"/>
              <a:buChar char="•"/>
              <a:defRPr sz="1600">
                <a:solidFill>
                  <a:srgbClr val="000000"/>
                </a:solidFill>
                <a:latin typeface="Arial" panose="020B0604020202020204" pitchFamily="34" charset="0"/>
              </a:defRPr>
            </a:lvl4pPr>
            <a:lvl5pPr marL="2057400" indent="-228600" eaLnBrk="0" hangingPunct="0">
              <a:spcBef>
                <a:spcPct val="20000"/>
              </a:spcBef>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9pPr>
          </a:lstStyle>
          <a:p>
            <a:pPr algn="ctr" eaLnBrk="1" hangingPunct="1">
              <a:spcBef>
                <a:spcPct val="0"/>
              </a:spcBef>
              <a:buClrTx/>
              <a:buSzTx/>
              <a:buFontTx/>
              <a:buNone/>
            </a:pPr>
            <a:r>
              <a:rPr lang="en-GB" altLang="en-US" sz="2800"/>
              <a:t>Mô hình OSI</a:t>
            </a:r>
          </a:p>
        </p:txBody>
      </p:sp>
      <p:sp>
        <p:nvSpPr>
          <p:cNvPr id="18439" name="TextBox 43">
            <a:extLst>
              <a:ext uri="{FF2B5EF4-FFF2-40B4-BE49-F238E27FC236}">
                <a16:creationId xmlns:a16="http://schemas.microsoft.com/office/drawing/2014/main" id="{02AB131B-F8DF-4011-A719-004C3283F8A4}"/>
              </a:ext>
            </a:extLst>
          </p:cNvPr>
          <p:cNvSpPr txBox="1">
            <a:spLocks noChangeArrowheads="1"/>
          </p:cNvSpPr>
          <p:nvPr/>
        </p:nvSpPr>
        <p:spPr bwMode="auto">
          <a:xfrm>
            <a:off x="5410200" y="1258197"/>
            <a:ext cx="33623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85000"/>
              <a:buFont typeface="Arial" panose="020B0604020202020204" pitchFamily="34" charset="0"/>
              <a:buChar char="•"/>
              <a:defRPr sz="2400">
                <a:solidFill>
                  <a:srgbClr val="000000"/>
                </a:solidFill>
                <a:latin typeface="Arial" panose="020B0604020202020204" pitchFamily="34" charset="0"/>
              </a:defRPr>
            </a:lvl1pPr>
            <a:lvl2pPr marL="742950" indent="-285750" eaLnBrk="0" hangingPunct="0">
              <a:spcBef>
                <a:spcPct val="20000"/>
              </a:spcBef>
              <a:buClr>
                <a:schemeClr val="accent1"/>
              </a:buClr>
              <a:buSzPct val="85000"/>
              <a:buFont typeface="Wingdings" panose="05000000000000000000" pitchFamily="2" charset="2"/>
              <a:buChar char="Ø"/>
              <a:defRPr sz="2000">
                <a:solidFill>
                  <a:srgbClr val="000000"/>
                </a:solidFill>
                <a:latin typeface="Arial" panose="020B0604020202020204" pitchFamily="34" charset="0"/>
              </a:defRPr>
            </a:lvl2pPr>
            <a:lvl3pPr marL="1143000" indent="-228600" eaLnBrk="0" hangingPunct="0">
              <a:spcBef>
                <a:spcPct val="20000"/>
              </a:spcBef>
              <a:buClr>
                <a:schemeClr val="accent1"/>
              </a:buClr>
              <a:buSzPct val="90000"/>
              <a:buFont typeface="Wingdings" panose="05000000000000000000" pitchFamily="2" charset="2"/>
              <a:buChar char="ü"/>
              <a:defRPr>
                <a:solidFill>
                  <a:srgbClr val="000000"/>
                </a:solidFill>
                <a:latin typeface="Arial" panose="020B0604020202020204" pitchFamily="34" charset="0"/>
              </a:defRPr>
            </a:lvl3pPr>
            <a:lvl4pPr marL="1600200" indent="-228600" eaLnBrk="0" hangingPunct="0">
              <a:spcBef>
                <a:spcPct val="20000"/>
              </a:spcBef>
              <a:buClr>
                <a:schemeClr val="accent1"/>
              </a:buClr>
              <a:buFont typeface="Arial" panose="020B0604020202020204" pitchFamily="34" charset="0"/>
              <a:buChar char="•"/>
              <a:defRPr sz="1600">
                <a:solidFill>
                  <a:srgbClr val="000000"/>
                </a:solidFill>
                <a:latin typeface="Arial" panose="020B0604020202020204" pitchFamily="34" charset="0"/>
              </a:defRPr>
            </a:lvl4pPr>
            <a:lvl5pPr marL="2057400" indent="-228600" eaLnBrk="0" hangingPunct="0">
              <a:spcBef>
                <a:spcPct val="20000"/>
              </a:spcBef>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rgbClr val="000000"/>
                </a:solidFill>
                <a:latin typeface="Arial" panose="020B0604020202020204" pitchFamily="34" charset="0"/>
              </a:defRPr>
            </a:lvl9pPr>
          </a:lstStyle>
          <a:p>
            <a:pPr algn="ctr" eaLnBrk="1" hangingPunct="1">
              <a:spcBef>
                <a:spcPct val="0"/>
              </a:spcBef>
              <a:buClrTx/>
              <a:buSzTx/>
              <a:buFontTx/>
              <a:buNone/>
            </a:pPr>
            <a:r>
              <a:rPr lang="en-GB" altLang="en-US" sz="2800"/>
              <a:t>Mô hình TCP/IP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Tường lửa không thể làm gì?</a:t>
            </a:r>
          </a:p>
        </p:txBody>
      </p:sp>
      <p:sp>
        <p:nvSpPr>
          <p:cNvPr id="3" name="Content Placeholder 2"/>
          <p:cNvSpPr>
            <a:spLocks noGrp="1"/>
          </p:cNvSpPr>
          <p:nvPr>
            <p:ph idx="1"/>
          </p:nvPr>
        </p:nvSpPr>
        <p:spPr>
          <a:xfrm>
            <a:off x="457200" y="964642"/>
            <a:ext cx="8229600" cy="5571994"/>
          </a:xfrm>
        </p:spPr>
        <p:txBody>
          <a:bodyPr>
            <a:normAutofit/>
          </a:bodyPr>
          <a:lstStyle/>
          <a:p>
            <a:r>
              <a:rPr lang="en-US" sz="2400"/>
              <a:t>Không bảo vệ được tài nguyên trước các mối nguy cơ từ bên trong</a:t>
            </a:r>
          </a:p>
          <a:p>
            <a:r>
              <a:rPr lang="en-US" sz="2400"/>
              <a:t>Không kiểm soát được các lưu lượng mạng không đi qua</a:t>
            </a:r>
          </a:p>
          <a:p>
            <a:r>
              <a:rPr lang="en-US" sz="2400"/>
              <a:t>Không kiểm soát đầy đủ đối với các lưu lượng đã được mã hóa</a:t>
            </a:r>
          </a:p>
          <a:p>
            <a:r>
              <a:rPr lang="en-US" sz="2400"/>
              <a:t>Không ngăn chặn được các truy cập tấn công chưa biết</a:t>
            </a:r>
          </a:p>
          <a:p>
            <a:r>
              <a:rPr lang="en-US" sz="2400"/>
              <a:t>Không chống lại được hoàn toàn các nguy cơ từ phần mềm độc hại</a:t>
            </a:r>
          </a:p>
          <a:p>
            <a:r>
              <a:rPr lang="en-US" sz="2400"/>
              <a:t>Do đó cần đ</a:t>
            </a:r>
            <a:r>
              <a:rPr lang="vi-VN" sz="2400"/>
              <a:t>ư</a:t>
            </a:r>
            <a:r>
              <a:rPr lang="en-US" sz="2400"/>
              <a:t>ợc:</a:t>
            </a:r>
          </a:p>
          <a:p>
            <a:pPr lvl="1"/>
            <a:r>
              <a:rPr lang="en-US" sz="2000"/>
              <a:t>Triển khai ở nhiều vị trí khác nhau</a:t>
            </a:r>
          </a:p>
          <a:p>
            <a:pPr lvl="1"/>
            <a:r>
              <a:rPr lang="en-US" sz="2000"/>
              <a:t>Kết hợp với các giải pháp khác: phòng chống phần mềm độc hại, IDS/IPS, điều khiển truy cập, kiểm toán(auditing)</a:t>
            </a:r>
          </a:p>
          <a:p>
            <a:pPr lvl="1"/>
            <a:r>
              <a:rPr lang="en-US" sz="2000"/>
              <a:t>Cập nhật liên tục các chính sách mới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16248059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3A91-768E-425E-99C5-5E2A82F59E22}"/>
              </a:ext>
            </a:extLst>
          </p:cNvPr>
          <p:cNvSpPr>
            <a:spLocks noGrp="1"/>
          </p:cNvSpPr>
          <p:nvPr>
            <p:ph type="title"/>
          </p:nvPr>
        </p:nvSpPr>
        <p:spPr/>
        <p:txBody>
          <a:bodyPr/>
          <a:lstStyle/>
          <a:p>
            <a:r>
              <a:rPr lang="en-US"/>
              <a:t>Các kiến trúc tường lửa(1)</a:t>
            </a:r>
            <a:endParaRPr lang="vi-VN"/>
          </a:p>
        </p:txBody>
      </p:sp>
      <p:sp>
        <p:nvSpPr>
          <p:cNvPr id="3" name="Content Placeholder 2">
            <a:extLst>
              <a:ext uri="{FF2B5EF4-FFF2-40B4-BE49-F238E27FC236}">
                <a16:creationId xmlns:a16="http://schemas.microsoft.com/office/drawing/2014/main" id="{FB26B4E2-3AF9-4051-8DCF-8D83C5DAACD1}"/>
              </a:ext>
            </a:extLst>
          </p:cNvPr>
          <p:cNvSpPr>
            <a:spLocks noGrp="1"/>
          </p:cNvSpPr>
          <p:nvPr>
            <p:ph idx="1"/>
          </p:nvPr>
        </p:nvSpPr>
        <p:spPr/>
        <p:txBody>
          <a:bodyPr>
            <a:normAutofit/>
          </a:bodyPr>
          <a:lstStyle/>
          <a:p>
            <a:pPr>
              <a:lnSpc>
                <a:spcPct val="100000"/>
              </a:lnSpc>
            </a:pPr>
            <a:r>
              <a:rPr lang="en-US" sz="2800"/>
              <a:t>Network-based firewall: Kiểm soát lưu lượng mạng giữa các phân vùng mạng</a:t>
            </a:r>
          </a:p>
          <a:p>
            <a:pPr>
              <a:lnSpc>
                <a:spcPct val="100000"/>
              </a:lnSpc>
            </a:pPr>
            <a:r>
              <a:rPr lang="en-US" sz="2800"/>
              <a:t>Ưu điểm: Phạm vi kiểm soát rộng</a:t>
            </a:r>
          </a:p>
          <a:p>
            <a:pPr>
              <a:lnSpc>
                <a:spcPct val="100000"/>
              </a:lnSpc>
            </a:pPr>
            <a:r>
              <a:rPr lang="en-US" sz="2800"/>
              <a:t>Nhược điểm:</a:t>
            </a:r>
          </a:p>
          <a:p>
            <a:pPr lvl="1">
              <a:lnSpc>
                <a:spcPct val="100000"/>
              </a:lnSpc>
            </a:pPr>
            <a:r>
              <a:rPr lang="en-US" sz="2400"/>
              <a:t>Không kiểm soát được lưu lượng trong từng phân vùng</a:t>
            </a:r>
          </a:p>
          <a:p>
            <a:pPr lvl="1">
              <a:lnSpc>
                <a:spcPct val="100000"/>
              </a:lnSpc>
            </a:pPr>
            <a:r>
              <a:rPr lang="en-US" sz="2400"/>
              <a:t>Không kiểm soát đầy đủ lưu lượng đã được mã hóa</a:t>
            </a:r>
            <a:endParaRPr lang="vi-VN" sz="2400"/>
          </a:p>
        </p:txBody>
      </p:sp>
      <p:sp>
        <p:nvSpPr>
          <p:cNvPr id="4" name="Slide Number Placeholder 3">
            <a:extLst>
              <a:ext uri="{FF2B5EF4-FFF2-40B4-BE49-F238E27FC236}">
                <a16:creationId xmlns:a16="http://schemas.microsoft.com/office/drawing/2014/main" id="{77044637-B955-481D-8EAA-B690D5D031D8}"/>
              </a:ext>
            </a:extLst>
          </p:cNvPr>
          <p:cNvSpPr>
            <a:spLocks noGrp="1"/>
          </p:cNvSpPr>
          <p:nvPr>
            <p:ph type="sldNum" sz="quarter" idx="12"/>
          </p:nvPr>
        </p:nvSpPr>
        <p:spPr/>
        <p:txBody>
          <a:bodyPr/>
          <a:lstStyle/>
          <a:p>
            <a:fld id="{D94C1617-2E9C-48A7-A635-F1E271C17523}" type="slidenum">
              <a:rPr lang="en-US" smtClean="0"/>
              <a:pPr/>
              <a:t>81</a:t>
            </a:fld>
            <a:endParaRPr lang="en-US"/>
          </a:p>
        </p:txBody>
      </p:sp>
    </p:spTree>
    <p:extLst>
      <p:ext uri="{BB962C8B-B14F-4D97-AF65-F5344CB8AC3E}">
        <p14:creationId xmlns:p14="http://schemas.microsoft.com/office/powerpoint/2010/main" val="38886872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3A91-768E-425E-99C5-5E2A82F59E22}"/>
              </a:ext>
            </a:extLst>
          </p:cNvPr>
          <p:cNvSpPr>
            <a:spLocks noGrp="1"/>
          </p:cNvSpPr>
          <p:nvPr>
            <p:ph type="title"/>
          </p:nvPr>
        </p:nvSpPr>
        <p:spPr/>
        <p:txBody>
          <a:bodyPr/>
          <a:lstStyle/>
          <a:p>
            <a:r>
              <a:rPr lang="en-US"/>
              <a:t>Các kiến trúc tường lửa(2) </a:t>
            </a:r>
            <a:endParaRPr lang="vi-VN"/>
          </a:p>
        </p:txBody>
      </p:sp>
      <p:sp>
        <p:nvSpPr>
          <p:cNvPr id="3" name="Content Placeholder 2">
            <a:extLst>
              <a:ext uri="{FF2B5EF4-FFF2-40B4-BE49-F238E27FC236}">
                <a16:creationId xmlns:a16="http://schemas.microsoft.com/office/drawing/2014/main" id="{FB26B4E2-3AF9-4051-8DCF-8D83C5DAACD1}"/>
              </a:ext>
            </a:extLst>
          </p:cNvPr>
          <p:cNvSpPr>
            <a:spLocks noGrp="1"/>
          </p:cNvSpPr>
          <p:nvPr>
            <p:ph idx="1"/>
          </p:nvPr>
        </p:nvSpPr>
        <p:spPr/>
        <p:txBody>
          <a:bodyPr/>
          <a:lstStyle/>
          <a:p>
            <a:r>
              <a:rPr lang="en-US"/>
              <a:t>Host-based firewall: Kiểm soát lưu lượng mạng đến và đi từ một nút mạng</a:t>
            </a:r>
          </a:p>
          <a:p>
            <a:r>
              <a:rPr lang="en-US"/>
              <a:t>Ưu điểm: Kiểm soát được lưu lượng tới nút mạng từ những nguồn trong cùng phân vùng mạng</a:t>
            </a:r>
          </a:p>
          <a:p>
            <a:r>
              <a:rPr lang="en-US"/>
              <a:t>Nhược điểm:</a:t>
            </a:r>
          </a:p>
          <a:p>
            <a:pPr lvl="1"/>
            <a:r>
              <a:rPr lang="en-US"/>
              <a:t>Chỉ bảo vệ được cho một mục tiêu đơn lẻ</a:t>
            </a:r>
          </a:p>
          <a:p>
            <a:pPr lvl="1"/>
            <a:r>
              <a:rPr lang="en-US"/>
              <a:t>Không kiểm soát đầy đủ lưu lượng đã được mã hóa</a:t>
            </a:r>
            <a:endParaRPr lang="vi-VN"/>
          </a:p>
        </p:txBody>
      </p:sp>
      <p:sp>
        <p:nvSpPr>
          <p:cNvPr id="4" name="Slide Number Placeholder 3">
            <a:extLst>
              <a:ext uri="{FF2B5EF4-FFF2-40B4-BE49-F238E27FC236}">
                <a16:creationId xmlns:a16="http://schemas.microsoft.com/office/drawing/2014/main" id="{77044637-B955-481D-8EAA-B690D5D031D8}"/>
              </a:ext>
            </a:extLst>
          </p:cNvPr>
          <p:cNvSpPr>
            <a:spLocks noGrp="1"/>
          </p:cNvSpPr>
          <p:nvPr>
            <p:ph type="sldNum" sz="quarter" idx="12"/>
          </p:nvPr>
        </p:nvSpPr>
        <p:spPr/>
        <p:txBody>
          <a:bodyPr/>
          <a:lstStyle/>
          <a:p>
            <a:fld id="{D94C1617-2E9C-48A7-A635-F1E271C17523}" type="slidenum">
              <a:rPr lang="en-US" smtClean="0"/>
              <a:pPr/>
              <a:t>82</a:t>
            </a:fld>
            <a:endParaRPr lang="en-US"/>
          </a:p>
        </p:txBody>
      </p:sp>
    </p:spTree>
    <p:extLst>
      <p:ext uri="{BB962C8B-B14F-4D97-AF65-F5344CB8AC3E}">
        <p14:creationId xmlns:p14="http://schemas.microsoft.com/office/powerpoint/2010/main" val="40654587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3A91-768E-425E-99C5-5E2A82F59E22}"/>
              </a:ext>
            </a:extLst>
          </p:cNvPr>
          <p:cNvSpPr>
            <a:spLocks noGrp="1"/>
          </p:cNvSpPr>
          <p:nvPr>
            <p:ph type="title"/>
          </p:nvPr>
        </p:nvSpPr>
        <p:spPr/>
        <p:txBody>
          <a:bodyPr/>
          <a:lstStyle/>
          <a:p>
            <a:r>
              <a:rPr lang="en-US"/>
              <a:t>Các kiến trúc tường lửa(3) </a:t>
            </a:r>
            <a:endParaRPr lang="vi-VN"/>
          </a:p>
        </p:txBody>
      </p:sp>
      <p:sp>
        <p:nvSpPr>
          <p:cNvPr id="3" name="Content Placeholder 2">
            <a:extLst>
              <a:ext uri="{FF2B5EF4-FFF2-40B4-BE49-F238E27FC236}">
                <a16:creationId xmlns:a16="http://schemas.microsoft.com/office/drawing/2014/main" id="{FB26B4E2-3AF9-4051-8DCF-8D83C5DAACD1}"/>
              </a:ext>
            </a:extLst>
          </p:cNvPr>
          <p:cNvSpPr>
            <a:spLocks noGrp="1"/>
          </p:cNvSpPr>
          <p:nvPr>
            <p:ph idx="1"/>
          </p:nvPr>
        </p:nvSpPr>
        <p:spPr/>
        <p:txBody>
          <a:bodyPr>
            <a:normAutofit/>
          </a:bodyPr>
          <a:lstStyle/>
          <a:p>
            <a:r>
              <a:rPr lang="en-US"/>
              <a:t>Application firewall: Kiểm soát lưu lượng mạng của một dịch vụ cụ thể</a:t>
            </a:r>
          </a:p>
          <a:p>
            <a:r>
              <a:rPr lang="en-US"/>
              <a:t>Ưu điểm: Kiểm soát được toàn bộ lưu lượng mạng tới dịch vụ, kể cả lưu lượng đã mã hóa</a:t>
            </a:r>
          </a:p>
          <a:p>
            <a:r>
              <a:rPr lang="en-US"/>
              <a:t>Nhược điểm:</a:t>
            </a:r>
          </a:p>
          <a:p>
            <a:pPr lvl="1"/>
            <a:r>
              <a:rPr lang="en-US"/>
              <a:t>Bộ luật phức tạp</a:t>
            </a:r>
          </a:p>
          <a:p>
            <a:pPr lvl="1"/>
            <a:r>
              <a:rPr lang="en-US"/>
              <a:t>Cần phải cài đặt nhiều phần mềm tường lửa nếu trên máy chủ cung cấp các dịch vụ khác nhau</a:t>
            </a:r>
            <a:endParaRPr lang="vi-VN"/>
          </a:p>
        </p:txBody>
      </p:sp>
      <p:sp>
        <p:nvSpPr>
          <p:cNvPr id="4" name="Slide Number Placeholder 3">
            <a:extLst>
              <a:ext uri="{FF2B5EF4-FFF2-40B4-BE49-F238E27FC236}">
                <a16:creationId xmlns:a16="http://schemas.microsoft.com/office/drawing/2014/main" id="{77044637-B955-481D-8EAA-B690D5D031D8}"/>
              </a:ext>
            </a:extLst>
          </p:cNvPr>
          <p:cNvSpPr>
            <a:spLocks noGrp="1"/>
          </p:cNvSpPr>
          <p:nvPr>
            <p:ph type="sldNum" sz="quarter" idx="12"/>
          </p:nvPr>
        </p:nvSpPr>
        <p:spPr/>
        <p:txBody>
          <a:bodyPr/>
          <a:lstStyle/>
          <a:p>
            <a:fld id="{D94C1617-2E9C-48A7-A635-F1E271C17523}" type="slidenum">
              <a:rPr lang="en-US" smtClean="0"/>
              <a:pPr/>
              <a:t>83</a:t>
            </a:fld>
            <a:endParaRPr lang="en-US"/>
          </a:p>
        </p:txBody>
      </p:sp>
    </p:spTree>
    <p:extLst>
      <p:ext uri="{BB962C8B-B14F-4D97-AF65-F5344CB8AC3E}">
        <p14:creationId xmlns:p14="http://schemas.microsoft.com/office/powerpoint/2010/main" val="1928839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Hệ thống IDPS</a:t>
            </a:r>
          </a:p>
        </p:txBody>
      </p:sp>
      <p:sp>
        <p:nvSpPr>
          <p:cNvPr id="3" name="Content Placeholder 2"/>
          <p:cNvSpPr>
            <a:spLocks noGrp="1"/>
          </p:cNvSpPr>
          <p:nvPr>
            <p:ph idx="1"/>
          </p:nvPr>
        </p:nvSpPr>
        <p:spPr/>
        <p:txBody>
          <a:bodyPr/>
          <a:lstStyle/>
          <a:p>
            <a:pPr>
              <a:lnSpc>
                <a:spcPct val="100000"/>
              </a:lnSpc>
            </a:pPr>
            <a:r>
              <a:rPr lang="en-US"/>
              <a:t>Intrusion Detection and Prevention System: hệ thống </a:t>
            </a:r>
            <a:r>
              <a:rPr lang="en-GB"/>
              <a:t>có khả năng theo dõi, giám sát, phát hiện và ngăn chặn các hành vi tấn công, khai thác trái phép tài nguyên được bảo vệ</a:t>
            </a:r>
          </a:p>
          <a:p>
            <a:pPr>
              <a:lnSpc>
                <a:spcPct val="100000"/>
              </a:lnSpc>
            </a:pPr>
            <a:r>
              <a:rPr lang="en-US"/>
              <a:t>IDPS vs tường lửa:</a:t>
            </a:r>
          </a:p>
          <a:p>
            <a:pPr lvl="1">
              <a:lnSpc>
                <a:spcPct val="100000"/>
              </a:lnSpc>
            </a:pPr>
            <a:r>
              <a:rPr lang="en-US"/>
              <a:t>Tường lửa: xử lý từng gói tin trên lưu lượng mạng</a:t>
            </a:r>
          </a:p>
          <a:p>
            <a:pPr lvl="1">
              <a:lnSpc>
                <a:spcPct val="100000"/>
              </a:lnSpc>
            </a:pPr>
            <a:r>
              <a:rPr lang="en-US"/>
              <a:t>IDPS: có khả năng theo dõi, giám sát chuỗi các gói tin, hành vi để xác định có phải là hành vi tấn công hay xâm nhập hay không</a:t>
            </a:r>
          </a:p>
          <a:p>
            <a:pPr lvl="1">
              <a:lnSpc>
                <a:spcPct val="100000"/>
              </a:lnSpc>
            </a:pPr>
            <a:r>
              <a:rPr lang="en-US"/>
              <a:t>Các thiết bị tường lửa thế hệ mới thường trang bị tính năng IDPS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5433519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A235-9720-4A1D-B788-DDE190AAA0BB}"/>
              </a:ext>
            </a:extLst>
          </p:cNvPr>
          <p:cNvSpPr>
            <a:spLocks noGrp="1"/>
          </p:cNvSpPr>
          <p:nvPr>
            <p:ph type="title"/>
          </p:nvPr>
        </p:nvSpPr>
        <p:spPr/>
        <p:txBody>
          <a:bodyPr>
            <a:normAutofit/>
          </a:bodyPr>
          <a:lstStyle/>
          <a:p>
            <a:r>
              <a:rPr lang="en-US"/>
              <a:t>Các phương pháp phát hiện tấn công</a:t>
            </a:r>
            <a:endParaRPr lang="vi-VN"/>
          </a:p>
        </p:txBody>
      </p:sp>
      <p:sp>
        <p:nvSpPr>
          <p:cNvPr id="3" name="Content Placeholder 2">
            <a:extLst>
              <a:ext uri="{FF2B5EF4-FFF2-40B4-BE49-F238E27FC236}">
                <a16:creationId xmlns:a16="http://schemas.microsoft.com/office/drawing/2014/main" id="{76EC425C-70F8-4C1A-A18A-36C788971DA5}"/>
              </a:ext>
            </a:extLst>
          </p:cNvPr>
          <p:cNvSpPr>
            <a:spLocks noGrp="1"/>
          </p:cNvSpPr>
          <p:nvPr>
            <p:ph idx="1"/>
          </p:nvPr>
        </p:nvSpPr>
        <p:spPr/>
        <p:txBody>
          <a:bodyPr/>
          <a:lstStyle/>
          <a:p>
            <a:r>
              <a:rPr lang="en-US"/>
              <a:t>Phát hiện lạm dụng: </a:t>
            </a:r>
            <a:r>
              <a:rPr lang="en-GB"/>
              <a:t>sử dụng dữ liệu về các dạng tấn công đã biết</a:t>
            </a:r>
          </a:p>
          <a:p>
            <a:pPr lvl="1"/>
            <a:r>
              <a:rPr lang="en-GB"/>
              <a:t>Phát hiện dựa trên dấu hiệu (signature-based)</a:t>
            </a:r>
          </a:p>
          <a:p>
            <a:pPr lvl="1"/>
            <a:r>
              <a:rPr lang="en-GB"/>
              <a:t>Phát hiện dựa trên lỗ hổng (</a:t>
            </a:r>
            <a:r>
              <a:rPr lang="en-GB" spc="-10"/>
              <a:t>vu</a:t>
            </a:r>
            <a:r>
              <a:rPr lang="en-GB"/>
              <a:t>l</a:t>
            </a:r>
            <a:r>
              <a:rPr lang="en-GB" spc="-5"/>
              <a:t>ner</a:t>
            </a:r>
            <a:r>
              <a:rPr lang="en-GB" spc="-10"/>
              <a:t>ab</a:t>
            </a:r>
            <a:r>
              <a:rPr lang="en-GB"/>
              <a:t>i</a:t>
            </a:r>
            <a:r>
              <a:rPr lang="en-GB" spc="-5"/>
              <a:t>lit</a:t>
            </a:r>
            <a:r>
              <a:rPr lang="en-GB"/>
              <a:t>y signature)</a:t>
            </a:r>
          </a:p>
          <a:p>
            <a:r>
              <a:rPr lang="en-US"/>
              <a:t>Phát hiện dựa trên bất thường: </a:t>
            </a:r>
            <a:r>
              <a:rPr lang="en-GB"/>
              <a:t>xây dựng mô hình các hành vi bình thường. Đánh dấu nghi ngờ và đo lường các hành vi nằm ngoài mô hình.</a:t>
            </a:r>
          </a:p>
          <a:p>
            <a:pPr lvl="1"/>
            <a:r>
              <a:rPr lang="en-GB"/>
              <a:t>Phát hiện dựa trên ngưỡng</a:t>
            </a:r>
          </a:p>
          <a:p>
            <a:pPr lvl="1"/>
            <a:r>
              <a:rPr lang="en-GB"/>
              <a:t>Phát hiện dựa trên thống kê</a:t>
            </a:r>
          </a:p>
          <a:p>
            <a:pPr lvl="1"/>
            <a:r>
              <a:rPr lang="en-GB"/>
              <a:t>Phát hiện dựa trên học máy</a:t>
            </a:r>
          </a:p>
          <a:p>
            <a:endParaRPr lang="vi-VN"/>
          </a:p>
        </p:txBody>
      </p:sp>
    </p:spTree>
    <p:extLst>
      <p:ext uri="{BB962C8B-B14F-4D97-AF65-F5344CB8AC3E}">
        <p14:creationId xmlns:p14="http://schemas.microsoft.com/office/powerpoint/2010/main" val="111688397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680D-20C3-2DEB-03DA-B795388832F0}"/>
              </a:ext>
            </a:extLst>
          </p:cNvPr>
          <p:cNvSpPr>
            <a:spLocks noGrp="1"/>
          </p:cNvSpPr>
          <p:nvPr>
            <p:ph type="title"/>
          </p:nvPr>
        </p:nvSpPr>
        <p:spPr/>
        <p:txBody>
          <a:bodyPr/>
          <a:lstStyle/>
          <a:p>
            <a:r>
              <a:rPr lang="en-GB"/>
              <a:t>Bài 1</a:t>
            </a:r>
          </a:p>
        </p:txBody>
      </p:sp>
      <p:sp>
        <p:nvSpPr>
          <p:cNvPr id="3" name="Content Placeholder 2">
            <a:extLst>
              <a:ext uri="{FF2B5EF4-FFF2-40B4-BE49-F238E27FC236}">
                <a16:creationId xmlns:a16="http://schemas.microsoft.com/office/drawing/2014/main" id="{634223E8-FA48-A201-7CFF-0BB9BFF00153}"/>
              </a:ext>
            </a:extLst>
          </p:cNvPr>
          <p:cNvSpPr>
            <a:spLocks noGrp="1"/>
          </p:cNvSpPr>
          <p:nvPr>
            <p:ph idx="1"/>
          </p:nvPr>
        </p:nvSpPr>
        <p:spPr/>
        <p:txBody>
          <a:bodyPr/>
          <a:lstStyle/>
          <a:p>
            <a:r>
              <a:rPr lang="en-GB"/>
              <a:t>ATTT</a:t>
            </a:r>
          </a:p>
          <a:p>
            <a:r>
              <a:rPr lang="en-GB"/>
              <a:t>Lỗ hổng</a:t>
            </a:r>
          </a:p>
          <a:p>
            <a:r>
              <a:rPr lang="en-GB"/>
              <a:t>Mối đe dọa</a:t>
            </a:r>
          </a:p>
          <a:p>
            <a:r>
              <a:rPr lang="en-GB"/>
              <a:t>Tấn công ATTT: chủ động/thụ động, có chủ đích/không chủ đích</a:t>
            </a:r>
          </a:p>
          <a:p>
            <a:r>
              <a:rPr lang="en-GB"/>
              <a:t>Mô hình ATTT: CIA, AAA</a:t>
            </a:r>
          </a:p>
          <a:p>
            <a:r>
              <a:rPr lang="en-GB"/>
              <a:t>Nguyên tắc ATTT</a:t>
            </a:r>
          </a:p>
        </p:txBody>
      </p:sp>
    </p:spTree>
    <p:extLst>
      <p:ext uri="{BB962C8B-B14F-4D97-AF65-F5344CB8AC3E}">
        <p14:creationId xmlns:p14="http://schemas.microsoft.com/office/powerpoint/2010/main" val="32744564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D38F6-A6A6-B656-8E65-651CD7F3757F}"/>
              </a:ext>
            </a:extLst>
          </p:cNvPr>
          <p:cNvSpPr>
            <a:spLocks noGrp="1"/>
          </p:cNvSpPr>
          <p:nvPr>
            <p:ph type="title"/>
          </p:nvPr>
        </p:nvSpPr>
        <p:spPr/>
        <p:txBody>
          <a:bodyPr/>
          <a:lstStyle/>
          <a:p>
            <a:r>
              <a:rPr lang="en-GB"/>
              <a:t>Bài 2. Mật mã (Bí mật)</a:t>
            </a:r>
          </a:p>
        </p:txBody>
      </p:sp>
      <p:sp>
        <p:nvSpPr>
          <p:cNvPr id="3" name="Content Placeholder 2">
            <a:extLst>
              <a:ext uri="{FF2B5EF4-FFF2-40B4-BE49-F238E27FC236}">
                <a16:creationId xmlns:a16="http://schemas.microsoft.com/office/drawing/2014/main" id="{CB902904-AA9F-274B-E841-8AA2821B028A}"/>
              </a:ext>
            </a:extLst>
          </p:cNvPr>
          <p:cNvSpPr>
            <a:spLocks noGrp="1"/>
          </p:cNvSpPr>
          <p:nvPr>
            <p:ph idx="1"/>
          </p:nvPr>
        </p:nvSpPr>
        <p:spPr/>
        <p:txBody>
          <a:bodyPr/>
          <a:lstStyle/>
          <a:p>
            <a:r>
              <a:rPr lang="en-GB"/>
              <a:t>Khái niệm cơ bản: bản rõ, bản mã, khóa, mã hóa, giải mã</a:t>
            </a:r>
          </a:p>
          <a:p>
            <a:r>
              <a:rPr lang="en-GB"/>
              <a:t>Nguyên tắc ATTT của mật mã: nguyên lý </a:t>
            </a:r>
            <a:r>
              <a:rPr lang="en-US" altLang="en-US" sz="2800"/>
              <a:t>Kerckhoffs, lý thuyết Shannon</a:t>
            </a:r>
          </a:p>
          <a:p>
            <a:r>
              <a:rPr lang="en-US"/>
              <a:t>Mô hình đe dọa: COA, KPA, CPA, CCA</a:t>
            </a:r>
          </a:p>
          <a:p>
            <a:r>
              <a:rPr lang="en-US"/>
              <a:t>Mật mã đối xứng: DES, AES, chế độ mã</a:t>
            </a:r>
          </a:p>
          <a:p>
            <a:r>
              <a:rPr lang="en-US"/>
              <a:t>Mật mã công khai: RSA</a:t>
            </a:r>
            <a:endParaRPr lang="en-GB"/>
          </a:p>
        </p:txBody>
      </p:sp>
    </p:spTree>
    <p:extLst>
      <p:ext uri="{BB962C8B-B14F-4D97-AF65-F5344CB8AC3E}">
        <p14:creationId xmlns:p14="http://schemas.microsoft.com/office/powerpoint/2010/main" val="6387513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899A-0910-AF43-0202-75F2A294C3BF}"/>
              </a:ext>
            </a:extLst>
          </p:cNvPr>
          <p:cNvSpPr>
            <a:spLocks noGrp="1"/>
          </p:cNvSpPr>
          <p:nvPr>
            <p:ph type="title"/>
          </p:nvPr>
        </p:nvSpPr>
        <p:spPr/>
        <p:txBody>
          <a:bodyPr/>
          <a:lstStyle/>
          <a:p>
            <a:r>
              <a:rPr lang="en-GB"/>
              <a:t>Bài 3. Mật mã xác thực</a:t>
            </a:r>
          </a:p>
        </p:txBody>
      </p:sp>
      <p:sp>
        <p:nvSpPr>
          <p:cNvPr id="3" name="Content Placeholder 2">
            <a:extLst>
              <a:ext uri="{FF2B5EF4-FFF2-40B4-BE49-F238E27FC236}">
                <a16:creationId xmlns:a16="http://schemas.microsoft.com/office/drawing/2014/main" id="{4B120EA3-3A7C-0F67-3121-35FDCDD116FA}"/>
              </a:ext>
            </a:extLst>
          </p:cNvPr>
          <p:cNvSpPr>
            <a:spLocks noGrp="1"/>
          </p:cNvSpPr>
          <p:nvPr>
            <p:ph idx="1"/>
          </p:nvPr>
        </p:nvSpPr>
        <p:spPr/>
        <p:txBody>
          <a:bodyPr/>
          <a:lstStyle/>
          <a:p>
            <a:r>
              <a:rPr lang="en-GB"/>
              <a:t>Mã MAC</a:t>
            </a:r>
          </a:p>
          <a:p>
            <a:r>
              <a:rPr lang="en-GB"/>
              <a:t>Hàm băm</a:t>
            </a:r>
          </a:p>
          <a:p>
            <a:r>
              <a:rPr lang="en-GB"/>
              <a:t>Chữ ký số</a:t>
            </a:r>
          </a:p>
          <a:p>
            <a:r>
              <a:rPr lang="en-GB"/>
              <a:t>Tấn công dựa trên nghịch lý ngày sinh</a:t>
            </a:r>
          </a:p>
        </p:txBody>
      </p:sp>
    </p:spTree>
    <p:extLst>
      <p:ext uri="{BB962C8B-B14F-4D97-AF65-F5344CB8AC3E}">
        <p14:creationId xmlns:p14="http://schemas.microsoft.com/office/powerpoint/2010/main" val="40262135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557F-8700-87AE-4A51-7582E4A04344}"/>
              </a:ext>
            </a:extLst>
          </p:cNvPr>
          <p:cNvSpPr>
            <a:spLocks noGrp="1"/>
          </p:cNvSpPr>
          <p:nvPr>
            <p:ph type="title"/>
          </p:nvPr>
        </p:nvSpPr>
        <p:spPr/>
        <p:txBody>
          <a:bodyPr/>
          <a:lstStyle/>
          <a:p>
            <a:r>
              <a:rPr lang="en-GB"/>
              <a:t>Bài 4. Quản lý và phân phối khóa</a:t>
            </a:r>
          </a:p>
        </p:txBody>
      </p:sp>
      <p:sp>
        <p:nvSpPr>
          <p:cNvPr id="3" name="Content Placeholder 2">
            <a:extLst>
              <a:ext uri="{FF2B5EF4-FFF2-40B4-BE49-F238E27FC236}">
                <a16:creationId xmlns:a16="http://schemas.microsoft.com/office/drawing/2014/main" id="{797D5E4B-FB49-DB6C-777B-60D18FBCB7B2}"/>
              </a:ext>
            </a:extLst>
          </p:cNvPr>
          <p:cNvSpPr>
            <a:spLocks noGrp="1"/>
          </p:cNvSpPr>
          <p:nvPr>
            <p:ph idx="1"/>
          </p:nvPr>
        </p:nvSpPr>
        <p:spPr/>
        <p:txBody>
          <a:bodyPr/>
          <a:lstStyle/>
          <a:p>
            <a:r>
              <a:rPr lang="en-GB"/>
              <a:t>Giao thức mật mã</a:t>
            </a:r>
          </a:p>
          <a:p>
            <a:r>
              <a:rPr lang="en-GB"/>
              <a:t>Đặc tính/Yêu cầu của giao thức mật mã: Backward Secrecy, Forward Secrecy, Perfect Forward Secrecy</a:t>
            </a:r>
          </a:p>
          <a:p>
            <a:r>
              <a:rPr lang="en-GB"/>
              <a:t>Phân phối khóa đối xứng: N-S, Denning, Kehn</a:t>
            </a:r>
          </a:p>
          <a:p>
            <a:r>
              <a:rPr lang="en-GB"/>
              <a:t>Phân phối khóa công khai: Diffie-Hellman, PKA, CA, PKI</a:t>
            </a:r>
          </a:p>
        </p:txBody>
      </p:sp>
    </p:spTree>
    <p:extLst>
      <p:ext uri="{BB962C8B-B14F-4D97-AF65-F5344CB8AC3E}">
        <p14:creationId xmlns:p14="http://schemas.microsoft.com/office/powerpoint/2010/main" val="2706365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04CF-A9D4-4C91-87C3-82176BE90CCA}"/>
              </a:ext>
            </a:extLst>
          </p:cNvPr>
          <p:cNvSpPr>
            <a:spLocks noGrp="1"/>
          </p:cNvSpPr>
          <p:nvPr>
            <p:ph type="title"/>
          </p:nvPr>
        </p:nvSpPr>
        <p:spPr/>
        <p:txBody>
          <a:bodyPr/>
          <a:lstStyle/>
          <a:p>
            <a:pPr>
              <a:defRPr/>
            </a:pPr>
            <a:r>
              <a:rPr lang="en-GB"/>
              <a:t>Mô hình TCP/IP – Tầng ứng dụng</a:t>
            </a:r>
          </a:p>
        </p:txBody>
      </p:sp>
      <p:sp>
        <p:nvSpPr>
          <p:cNvPr id="19459" name="Content Placeholder 2">
            <a:extLst>
              <a:ext uri="{FF2B5EF4-FFF2-40B4-BE49-F238E27FC236}">
                <a16:creationId xmlns:a16="http://schemas.microsoft.com/office/drawing/2014/main" id="{B0E6359D-1C26-4A6E-A665-073877820691}"/>
              </a:ext>
            </a:extLst>
          </p:cNvPr>
          <p:cNvSpPr>
            <a:spLocks noGrp="1"/>
          </p:cNvSpPr>
          <p:nvPr>
            <p:ph idx="1"/>
          </p:nvPr>
        </p:nvSpPr>
        <p:spPr>
          <a:xfrm>
            <a:off x="457200" y="994787"/>
            <a:ext cx="8229600" cy="5415953"/>
          </a:xfrm>
        </p:spPr>
        <p:txBody>
          <a:bodyPr>
            <a:normAutofit/>
          </a:bodyPr>
          <a:lstStyle/>
          <a:p>
            <a:r>
              <a:rPr lang="en-GB" altLang="en-US" sz="2400"/>
              <a:t>Cung cấp dịch vụ mạng cho người dùng</a:t>
            </a:r>
          </a:p>
          <a:p>
            <a:r>
              <a:rPr lang="en-GB" altLang="en-US" sz="2400"/>
              <a:t>Phối hợp hoạt động của chương trình client và chương trình server</a:t>
            </a:r>
          </a:p>
          <a:p>
            <a:pPr lvl="1"/>
            <a:r>
              <a:rPr lang="en-GB" altLang="en-US" sz="2000"/>
              <a:t>Client: cung cấp giao diện cho người dùng</a:t>
            </a:r>
          </a:p>
          <a:p>
            <a:pPr lvl="1"/>
            <a:r>
              <a:rPr lang="en-GB" altLang="en-US" sz="2000"/>
              <a:t>Server: đáp ứng dịch vụ</a:t>
            </a:r>
          </a:p>
          <a:p>
            <a:r>
              <a:rPr lang="en-GB" altLang="en-US" sz="2400"/>
              <a:t>Một số dịch vụ tiêu biểu: Web, Email, Lưu trữ và chia sẻ file (FTP)...</a:t>
            </a:r>
          </a:p>
          <a:p>
            <a:r>
              <a:rPr lang="en-GB" altLang="en-US" sz="2400"/>
              <a:t>Mô hình cung cấp dịch vụ:</a:t>
            </a:r>
          </a:p>
          <a:p>
            <a:pPr lvl="1"/>
            <a:r>
              <a:rPr lang="en-GB" altLang="en-US" sz="2000"/>
              <a:t>Client/Server</a:t>
            </a:r>
          </a:p>
          <a:p>
            <a:pPr lvl="1"/>
            <a:r>
              <a:rPr lang="en-GB" altLang="en-US" sz="2000"/>
              <a:t>Ngang hàng</a:t>
            </a:r>
          </a:p>
          <a:p>
            <a:pPr lvl="1"/>
            <a:r>
              <a:rPr lang="en-GB" altLang="en-US" sz="2000"/>
              <a:t>Mô hình lai</a:t>
            </a:r>
          </a:p>
          <a:p>
            <a:r>
              <a:rPr lang="en-GB" altLang="en-US" sz="2400"/>
              <a:t>Máy chủ cung cấp dịch vụ thường được định danh bằng tên miền</a:t>
            </a:r>
          </a:p>
        </p:txBody>
      </p:sp>
      <p:sp>
        <p:nvSpPr>
          <p:cNvPr id="4" name="Slide Number Placeholder 3">
            <a:extLst>
              <a:ext uri="{FF2B5EF4-FFF2-40B4-BE49-F238E27FC236}">
                <a16:creationId xmlns:a16="http://schemas.microsoft.com/office/drawing/2014/main" id="{621CF152-ED9A-4D7E-A7A8-122996C900F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1286DD-62EE-4457-8341-A6AC36565E6B}" type="slidenum">
              <a:rPr lang="en-US" altLang="vi-VN">
                <a:solidFill>
                  <a:srgbClr val="000000"/>
                </a:solidFill>
              </a:rPr>
              <a:pPr eaLnBrk="1" hangingPunct="1"/>
              <a:t>9</a:t>
            </a:fld>
            <a:endParaRPr lang="en-US" altLang="vi-VN">
              <a:solidFill>
                <a:srgbClr val="000000"/>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A861-B281-A859-96B7-8B8AD9049A3A}"/>
              </a:ext>
            </a:extLst>
          </p:cNvPr>
          <p:cNvSpPr>
            <a:spLocks noGrp="1"/>
          </p:cNvSpPr>
          <p:nvPr>
            <p:ph type="title"/>
          </p:nvPr>
        </p:nvSpPr>
        <p:spPr/>
        <p:txBody>
          <a:bodyPr/>
          <a:lstStyle/>
          <a:p>
            <a:r>
              <a:rPr lang="en-GB"/>
              <a:t>Bài 5. Xác thực danh tính</a:t>
            </a:r>
          </a:p>
        </p:txBody>
      </p:sp>
      <p:sp>
        <p:nvSpPr>
          <p:cNvPr id="3" name="Content Placeholder 2">
            <a:extLst>
              <a:ext uri="{FF2B5EF4-FFF2-40B4-BE49-F238E27FC236}">
                <a16:creationId xmlns:a16="http://schemas.microsoft.com/office/drawing/2014/main" id="{85C42ECD-C14F-F000-3838-7EC78499454C}"/>
              </a:ext>
            </a:extLst>
          </p:cNvPr>
          <p:cNvSpPr>
            <a:spLocks noGrp="1"/>
          </p:cNvSpPr>
          <p:nvPr>
            <p:ph idx="1"/>
          </p:nvPr>
        </p:nvSpPr>
        <p:spPr/>
        <p:txBody>
          <a:bodyPr/>
          <a:lstStyle/>
          <a:p>
            <a:r>
              <a:rPr lang="en-GB"/>
              <a:t>Xác thực dùng mật khẩu:</a:t>
            </a:r>
          </a:p>
          <a:p>
            <a:pPr lvl="1"/>
            <a:r>
              <a:rPr lang="en-GB"/>
              <a:t>Tấn công vét cạn</a:t>
            </a:r>
          </a:p>
          <a:p>
            <a:pPr lvl="1"/>
            <a:r>
              <a:rPr lang="en-GB"/>
              <a:t>Tấn công từ điển</a:t>
            </a:r>
          </a:p>
          <a:p>
            <a:pPr lvl="1"/>
            <a:r>
              <a:rPr lang="en-GB"/>
              <a:t>Lưu trữ mật khẩu: hash, salted hash, slow hash</a:t>
            </a:r>
          </a:p>
          <a:p>
            <a:r>
              <a:rPr lang="en-GB"/>
              <a:t>OTP (One Time Password)</a:t>
            </a:r>
          </a:p>
          <a:p>
            <a:r>
              <a:rPr lang="en-GB"/>
              <a:t>Single Sign On (SSO)</a:t>
            </a:r>
          </a:p>
          <a:p>
            <a:r>
              <a:rPr lang="en-GB"/>
              <a:t>Giao thức xác thực: Challenge-Response</a:t>
            </a:r>
          </a:p>
          <a:p>
            <a:r>
              <a:rPr lang="en-GB"/>
              <a:t>Xác thực đa yếu tố (MFA): relay attack</a:t>
            </a:r>
          </a:p>
        </p:txBody>
      </p:sp>
    </p:spTree>
    <p:extLst>
      <p:ext uri="{BB962C8B-B14F-4D97-AF65-F5344CB8AC3E}">
        <p14:creationId xmlns:p14="http://schemas.microsoft.com/office/powerpoint/2010/main" val="28678215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F2EF-9412-C610-BCB0-8A51BD0A446C}"/>
              </a:ext>
            </a:extLst>
          </p:cNvPr>
          <p:cNvSpPr>
            <a:spLocks noGrp="1"/>
          </p:cNvSpPr>
          <p:nvPr>
            <p:ph type="title"/>
          </p:nvPr>
        </p:nvSpPr>
        <p:spPr/>
        <p:txBody>
          <a:bodyPr/>
          <a:lstStyle/>
          <a:p>
            <a:r>
              <a:rPr lang="en-GB"/>
              <a:t>Bài 6. Phân quyền</a:t>
            </a:r>
          </a:p>
        </p:txBody>
      </p:sp>
      <p:sp>
        <p:nvSpPr>
          <p:cNvPr id="3" name="Content Placeholder 2">
            <a:extLst>
              <a:ext uri="{FF2B5EF4-FFF2-40B4-BE49-F238E27FC236}">
                <a16:creationId xmlns:a16="http://schemas.microsoft.com/office/drawing/2014/main" id="{890A4C4D-956C-5B47-BE00-F9D2D838D225}"/>
              </a:ext>
            </a:extLst>
          </p:cNvPr>
          <p:cNvSpPr>
            <a:spLocks noGrp="1"/>
          </p:cNvSpPr>
          <p:nvPr>
            <p:ph idx="1"/>
          </p:nvPr>
        </p:nvSpPr>
        <p:spPr/>
        <p:txBody>
          <a:bodyPr/>
          <a:lstStyle/>
          <a:p>
            <a:r>
              <a:rPr lang="en-GB"/>
              <a:t>Khái niệm: ACM, ACL, C-List</a:t>
            </a:r>
          </a:p>
          <a:p>
            <a:r>
              <a:rPr lang="en-GB"/>
              <a:t>Mô hình DAC</a:t>
            </a:r>
          </a:p>
          <a:p>
            <a:r>
              <a:rPr lang="en-GB"/>
              <a:t>Mô hình MAC: Bell- La Padula, Biba</a:t>
            </a:r>
          </a:p>
          <a:p>
            <a:r>
              <a:rPr lang="en-GB"/>
              <a:t>Mô hình RBAC</a:t>
            </a:r>
          </a:p>
          <a:p>
            <a:r>
              <a:rPr lang="en-GB"/>
              <a:t>Phân quyền trên Unix/Linux</a:t>
            </a:r>
          </a:p>
        </p:txBody>
      </p:sp>
    </p:spTree>
    <p:extLst>
      <p:ext uri="{BB962C8B-B14F-4D97-AF65-F5344CB8AC3E}">
        <p14:creationId xmlns:p14="http://schemas.microsoft.com/office/powerpoint/2010/main" val="42581180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CA1F-F2DE-B881-86E6-AA3F9C64ABB8}"/>
              </a:ext>
            </a:extLst>
          </p:cNvPr>
          <p:cNvSpPr>
            <a:spLocks noGrp="1"/>
          </p:cNvSpPr>
          <p:nvPr>
            <p:ph type="title"/>
          </p:nvPr>
        </p:nvSpPr>
        <p:spPr/>
        <p:txBody>
          <a:bodyPr/>
          <a:lstStyle/>
          <a:p>
            <a:r>
              <a:rPr lang="en-GB"/>
              <a:t>Bài 7. An toàn cho tiến trình</a:t>
            </a:r>
          </a:p>
        </p:txBody>
      </p:sp>
      <p:sp>
        <p:nvSpPr>
          <p:cNvPr id="3" name="Content Placeholder 2">
            <a:extLst>
              <a:ext uri="{FF2B5EF4-FFF2-40B4-BE49-F238E27FC236}">
                <a16:creationId xmlns:a16="http://schemas.microsoft.com/office/drawing/2014/main" id="{ADDB9DFE-5611-B29E-4CCF-A19875E03F52}"/>
              </a:ext>
            </a:extLst>
          </p:cNvPr>
          <p:cNvSpPr>
            <a:spLocks noGrp="1"/>
          </p:cNvSpPr>
          <p:nvPr>
            <p:ph idx="1"/>
          </p:nvPr>
        </p:nvSpPr>
        <p:spPr/>
        <p:txBody>
          <a:bodyPr/>
          <a:lstStyle/>
          <a:p>
            <a:r>
              <a:rPr lang="en-GB"/>
              <a:t>Lời gọi hệ thống</a:t>
            </a:r>
          </a:p>
          <a:p>
            <a:r>
              <a:rPr lang="en-GB"/>
              <a:t>Memory Layout</a:t>
            </a:r>
          </a:p>
          <a:p>
            <a:r>
              <a:rPr lang="en-GB"/>
              <a:t>Lỗ hổng: BoF, Integer Overflow, Format String</a:t>
            </a:r>
          </a:p>
          <a:p>
            <a:r>
              <a:rPr lang="en-GB"/>
              <a:t>Điều kiện truy cập bộ nhớ an toàn</a:t>
            </a:r>
          </a:p>
          <a:p>
            <a:r>
              <a:rPr lang="en-GB"/>
              <a:t>Quy tắc lập trình an toàn</a:t>
            </a:r>
          </a:p>
        </p:txBody>
      </p:sp>
    </p:spTree>
    <p:extLst>
      <p:ext uri="{BB962C8B-B14F-4D97-AF65-F5344CB8AC3E}">
        <p14:creationId xmlns:p14="http://schemas.microsoft.com/office/powerpoint/2010/main" val="11403829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AA32-F960-0F6C-B049-F7BC7A6CB28D}"/>
              </a:ext>
            </a:extLst>
          </p:cNvPr>
          <p:cNvSpPr>
            <a:spLocks noGrp="1"/>
          </p:cNvSpPr>
          <p:nvPr>
            <p:ph type="title"/>
          </p:nvPr>
        </p:nvSpPr>
        <p:spPr/>
        <p:txBody>
          <a:bodyPr/>
          <a:lstStyle/>
          <a:p>
            <a:r>
              <a:rPr lang="en-GB"/>
              <a:t>Bài 8. Phần mềm mã độc</a:t>
            </a:r>
          </a:p>
        </p:txBody>
      </p:sp>
      <p:sp>
        <p:nvSpPr>
          <p:cNvPr id="3" name="Content Placeholder 2">
            <a:extLst>
              <a:ext uri="{FF2B5EF4-FFF2-40B4-BE49-F238E27FC236}">
                <a16:creationId xmlns:a16="http://schemas.microsoft.com/office/drawing/2014/main" id="{E41B8BD3-7F0E-E925-62EF-4A5F5281076D}"/>
              </a:ext>
            </a:extLst>
          </p:cNvPr>
          <p:cNvSpPr>
            <a:spLocks noGrp="1"/>
          </p:cNvSpPr>
          <p:nvPr>
            <p:ph idx="1"/>
          </p:nvPr>
        </p:nvSpPr>
        <p:spPr/>
        <p:txBody>
          <a:bodyPr/>
          <a:lstStyle/>
          <a:p>
            <a:r>
              <a:rPr lang="en-GB"/>
              <a:t>Virus, Sâu, Trojan</a:t>
            </a:r>
          </a:p>
          <a:p>
            <a:r>
              <a:rPr lang="en-GB"/>
              <a:t>Các loại virus</a:t>
            </a:r>
          </a:p>
          <a:p>
            <a:r>
              <a:rPr lang="en-GB"/>
              <a:t>Nhận thức an toàn trước tấn công bằng phần mềm độc hại</a:t>
            </a:r>
          </a:p>
        </p:txBody>
      </p:sp>
    </p:spTree>
    <p:extLst>
      <p:ext uri="{BB962C8B-B14F-4D97-AF65-F5344CB8AC3E}">
        <p14:creationId xmlns:p14="http://schemas.microsoft.com/office/powerpoint/2010/main" val="17986127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AAD3-5B19-795C-EBD6-E11B8BFB6807}"/>
              </a:ext>
            </a:extLst>
          </p:cNvPr>
          <p:cNvSpPr>
            <a:spLocks noGrp="1"/>
          </p:cNvSpPr>
          <p:nvPr>
            <p:ph type="title"/>
          </p:nvPr>
        </p:nvSpPr>
        <p:spPr/>
        <p:txBody>
          <a:bodyPr/>
          <a:lstStyle/>
          <a:p>
            <a:r>
              <a:rPr lang="en-GB"/>
              <a:t>Bài 9. An ninh mạng</a:t>
            </a:r>
          </a:p>
        </p:txBody>
      </p:sp>
      <p:sp>
        <p:nvSpPr>
          <p:cNvPr id="3" name="Content Placeholder 2">
            <a:extLst>
              <a:ext uri="{FF2B5EF4-FFF2-40B4-BE49-F238E27FC236}">
                <a16:creationId xmlns:a16="http://schemas.microsoft.com/office/drawing/2014/main" id="{9BF4BC0C-06BC-1BD0-6E9B-CE00775766F0}"/>
              </a:ext>
            </a:extLst>
          </p:cNvPr>
          <p:cNvSpPr>
            <a:spLocks noGrp="1"/>
          </p:cNvSpPr>
          <p:nvPr>
            <p:ph idx="1"/>
          </p:nvPr>
        </p:nvSpPr>
        <p:spPr/>
        <p:txBody>
          <a:bodyPr>
            <a:normAutofit/>
          </a:bodyPr>
          <a:lstStyle/>
          <a:p>
            <a:r>
              <a:rPr lang="en-GB"/>
              <a:t>Đe dọa tấn công định tuyến: BGP hijacking</a:t>
            </a:r>
          </a:p>
          <a:p>
            <a:r>
              <a:rPr lang="en-GB"/>
              <a:t>Đe dọa tấn công TCP: TCP Injection, TCP Spoofing</a:t>
            </a:r>
          </a:p>
          <a:p>
            <a:r>
              <a:rPr lang="en-GB"/>
              <a:t>DNS Cache Poisoning</a:t>
            </a:r>
          </a:p>
          <a:p>
            <a:r>
              <a:rPr lang="en-GB"/>
              <a:t>Tấn công do thám: TCP SYN Scan, ICMP Ping Scan</a:t>
            </a:r>
          </a:p>
          <a:p>
            <a:r>
              <a:rPr lang="en-GB"/>
              <a:t>Tấn công DoS: DDoS, Refection DoS, DRDoS, Ping of death, Smurf attack, TCP SYN Flood, HTTP Flood, DNS Amplification Attack</a:t>
            </a:r>
          </a:p>
          <a:p>
            <a:r>
              <a:rPr lang="en-GB"/>
              <a:t>Tường lửa</a:t>
            </a:r>
          </a:p>
          <a:p>
            <a:r>
              <a:rPr lang="en-GB"/>
              <a:t>IDS</a:t>
            </a:r>
          </a:p>
          <a:p>
            <a:endParaRPr lang="en-GB"/>
          </a:p>
        </p:txBody>
      </p:sp>
    </p:spTree>
    <p:extLst>
      <p:ext uri="{BB962C8B-B14F-4D97-AF65-F5344CB8AC3E}">
        <p14:creationId xmlns:p14="http://schemas.microsoft.com/office/powerpoint/2010/main" val="3127525588"/>
      </p:ext>
    </p:extLst>
  </p:cSld>
  <p:clrMapOvr>
    <a:masterClrMapping/>
  </p:clrMapOvr>
</p:sld>
</file>

<file path=ppt/theme/theme1.xml><?xml version="1.0" encoding="utf-8"?>
<a:theme xmlns:a="http://schemas.openxmlformats.org/drawingml/2006/main" name="HUST_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BF86E9F-7C58-4A49-B74B-7F190E7436D3}" vid="{A4D50F83-385D-42CD-8477-E53A7E7432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C3CAAB23BA2B44AF89E56FA7008F5F" ma:contentTypeVersion="11" ma:contentTypeDescription="Create a new document." ma:contentTypeScope="" ma:versionID="ff136ec48b612088013bb120d6af092d">
  <xsd:schema xmlns:xsd="http://www.w3.org/2001/XMLSchema" xmlns:xs="http://www.w3.org/2001/XMLSchema" xmlns:p="http://schemas.microsoft.com/office/2006/metadata/properties" xmlns:ns2="8fda6bdf-ba54-43a9-955a-b0b24361e27e" xmlns:ns3="26c42173-7c7d-4d52-b6a8-37d7c4470ab9" targetNamespace="http://schemas.microsoft.com/office/2006/metadata/properties" ma:root="true" ma:fieldsID="c2305531687f3b6be72e67d7c9caa9ee" ns2:_="" ns3:_="">
    <xsd:import namespace="8fda6bdf-ba54-43a9-955a-b0b24361e27e"/>
    <xsd:import namespace="26c42173-7c7d-4d52-b6a8-37d7c4470a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da6bdf-ba54-43a9-955a-b0b24361e2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2173-7c7d-4d52-b6a8-37d7c4470ab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fcd651a-ad8f-4914-ad89-b19b40585570}" ma:internalName="TaxCatchAll" ma:showField="CatchAllData" ma:web="26c42173-7c7d-4d52-b6a8-37d7c4470a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c42173-7c7d-4d52-b6a8-37d7c4470ab9" xsi:nil="true"/>
    <lcf76f155ced4ddcb4097134ff3c332f xmlns="8fda6bdf-ba54-43a9-955a-b0b24361e27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D359292-C346-42B6-8A6E-C4A424E4E425}"/>
</file>

<file path=customXml/itemProps2.xml><?xml version="1.0" encoding="utf-8"?>
<ds:datastoreItem xmlns:ds="http://schemas.openxmlformats.org/officeDocument/2006/customXml" ds:itemID="{4D4976B9-5341-4A57-9A29-89C30B83E7A3}"/>
</file>

<file path=customXml/itemProps3.xml><?xml version="1.0" encoding="utf-8"?>
<ds:datastoreItem xmlns:ds="http://schemas.openxmlformats.org/officeDocument/2006/customXml" ds:itemID="{A33AC407-FA3C-4A16-B3F2-B0972B6DC494}"/>
</file>

<file path=docProps/app.xml><?xml version="1.0" encoding="utf-8"?>
<Properties xmlns="http://schemas.openxmlformats.org/officeDocument/2006/extended-properties" xmlns:vt="http://schemas.openxmlformats.org/officeDocument/2006/docPropsVTypes">
  <Template/>
  <TotalTime>814</TotalTime>
  <Words>7488</Words>
  <Application>Microsoft Office PowerPoint</Application>
  <PresentationFormat>On-screen Show (4:3)</PresentationFormat>
  <Paragraphs>1080</Paragraphs>
  <Slides>94</Slides>
  <Notes>14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94</vt:i4>
      </vt:variant>
    </vt:vector>
  </HeadingPairs>
  <TitlesOfParts>
    <vt:vector size="109" baseType="lpstr">
      <vt:lpstr>ＭＳ Ｐゴシック</vt:lpstr>
      <vt:lpstr>ＭＳ Ｐゴシック</vt:lpstr>
      <vt:lpstr>ＭＳ Ｐ明朝</vt:lpstr>
      <vt:lpstr>Arial</vt:lpstr>
      <vt:lpstr>Calibri</vt:lpstr>
      <vt:lpstr>Cambria</vt:lpstr>
      <vt:lpstr>Courier New</vt:lpstr>
      <vt:lpstr>Gill Sans MT</vt:lpstr>
      <vt:lpstr>Lato</vt:lpstr>
      <vt:lpstr>Tahoma</vt:lpstr>
      <vt:lpstr>Times New Roman</vt:lpstr>
      <vt:lpstr>Verdana</vt:lpstr>
      <vt:lpstr>Wingdings</vt:lpstr>
      <vt:lpstr>ZapfDingbats</vt:lpstr>
      <vt:lpstr>HUST_theme</vt:lpstr>
      <vt:lpstr>Bài 9. An toàn an ninh mạng </vt:lpstr>
      <vt:lpstr>Nội dung</vt:lpstr>
      <vt:lpstr>1. Tổng quan về mạng máy tính</vt:lpstr>
      <vt:lpstr>Mạng máy tính là gì?</vt:lpstr>
      <vt:lpstr>Mạng máy tính là gì?</vt:lpstr>
      <vt:lpstr>Truyền thông tin trên mạng máy tính?</vt:lpstr>
      <vt:lpstr>Kiến trúc phân tầng</vt:lpstr>
      <vt:lpstr>Mô hình OSI và mô hình TCP/IP</vt:lpstr>
      <vt:lpstr>Mô hình TCP/IP – Tầng ứng dụng</vt:lpstr>
      <vt:lpstr>Mô hình TCP/IP – Tầng giao vận</vt:lpstr>
      <vt:lpstr>Mô hình TCP/IP - Tầng liên mạng</vt:lpstr>
      <vt:lpstr>Mô hình TCP/IP – Tầng liên kết dữ liệu</vt:lpstr>
      <vt:lpstr>Mô hình TCP/IP – Tầng vật lý</vt:lpstr>
      <vt:lpstr>Định danh trên kiến trúc phân tầng</vt:lpstr>
      <vt:lpstr>Định danh trên kiến trúc phân tầng</vt:lpstr>
      <vt:lpstr>Định danh trên kiến trúc phân tầng</vt:lpstr>
      <vt:lpstr>Truyền thông trong kiến trúc phân tầng</vt:lpstr>
      <vt:lpstr>Chồng giao thức (Protocol stack)</vt:lpstr>
      <vt:lpstr>Chồng giao thức TCP/IP</vt:lpstr>
      <vt:lpstr>Một số giao thức trong TCP/IP</vt:lpstr>
      <vt:lpstr>Giao thức IP</vt:lpstr>
      <vt:lpstr>Giao thức ICMP</vt:lpstr>
      <vt:lpstr>Các giao thức định tuyến</vt:lpstr>
      <vt:lpstr>Giao thức UDP</vt:lpstr>
      <vt:lpstr>Giao thức TCP</vt:lpstr>
      <vt:lpstr>Thiết lập liên kết TCP</vt:lpstr>
      <vt:lpstr>Cơ chế báo nhận trong TCP</vt:lpstr>
      <vt:lpstr>Đóng liên kết</vt:lpstr>
      <vt:lpstr>Giao thức DNS</vt:lpstr>
      <vt:lpstr>Phân giải tên miền và ví dụ</vt:lpstr>
      <vt:lpstr>HTTP và Web</vt:lpstr>
      <vt:lpstr>Hoạt động của HTTP</vt:lpstr>
      <vt:lpstr>Khuôn dạng HTTP request</vt:lpstr>
      <vt:lpstr>Khuôn dạng HTTP response</vt:lpstr>
      <vt:lpstr>2. An toàn bảo mật trong mạng TCP/IP</vt:lpstr>
      <vt:lpstr>Vấn đề an toàn bảo mật</vt:lpstr>
      <vt:lpstr>Các mối đe dọa</vt:lpstr>
      <vt:lpstr>Tấn công các giao thức định tuyến</vt:lpstr>
      <vt:lpstr>Ví dụ: Tấn công BGP hijacking</vt:lpstr>
      <vt:lpstr>BGP hijacking – Tấn công Youtube</vt:lpstr>
      <vt:lpstr>BGP hijacking – Tấn công Youtube</vt:lpstr>
      <vt:lpstr>Tấn công can thiệp vào kết nối TCP</vt:lpstr>
      <vt:lpstr>RST Injection</vt:lpstr>
      <vt:lpstr>Data Injection</vt:lpstr>
      <vt:lpstr>Giả mạo kết nối TCP (TCP Spoofing)</vt:lpstr>
      <vt:lpstr>Kịch bản tấn công của Mitnick</vt:lpstr>
      <vt:lpstr>Kịch bản tấn công của Mitnick</vt:lpstr>
      <vt:lpstr>Tấn công DNS Cache Poisoning</vt:lpstr>
      <vt:lpstr>Một số giao thức bảo mật</vt:lpstr>
      <vt:lpstr>Giao thức IPSec</vt:lpstr>
      <vt:lpstr>Giao thức SSL/TLS</vt:lpstr>
      <vt:lpstr>Giao thức SSL/TLS</vt:lpstr>
      <vt:lpstr>SSL và các giao thức tầng ứng dụng</vt:lpstr>
      <vt:lpstr>Giao thức HTTPS</vt:lpstr>
      <vt:lpstr>Hoạt động của HTTPS</vt:lpstr>
      <vt:lpstr>HTTPS không phải là lá chắn vạn năng</vt:lpstr>
      <vt:lpstr>3. Tấn công do thám</vt:lpstr>
      <vt:lpstr>Khái niệm</vt:lpstr>
      <vt:lpstr>Cách thức do thám</vt:lpstr>
      <vt:lpstr>Quét mạng: ICMP Ping Scan</vt:lpstr>
      <vt:lpstr>Quét cổng dịch vụ</vt:lpstr>
      <vt:lpstr>4. Tấn công từ chối dịch vụ</vt:lpstr>
      <vt:lpstr>DoS là gì?</vt:lpstr>
      <vt:lpstr>Phân loại</vt:lpstr>
      <vt:lpstr>Một số cuộc tấn công DoS điển hình</vt:lpstr>
      <vt:lpstr>DDoS</vt:lpstr>
      <vt:lpstr>DDoS sử dụng P2P botnet</vt:lpstr>
      <vt:lpstr>Distributed Reflection DoS (DRDoS)</vt:lpstr>
      <vt:lpstr>DRDoS</vt:lpstr>
      <vt:lpstr>Tại sao DoS rất khó phòng chống?</vt:lpstr>
      <vt:lpstr>Tấn công lợi dụng giao thức ICMP</vt:lpstr>
      <vt:lpstr>TCP SYN Flooding</vt:lpstr>
      <vt:lpstr>DNS Amplification</vt:lpstr>
      <vt:lpstr>Tấn công HTTP Flood</vt:lpstr>
      <vt:lpstr>Phòng chống tấn công DoS</vt:lpstr>
      <vt:lpstr>Phòng chống tấn công DoS</vt:lpstr>
      <vt:lpstr>5. Các hệ thống phòng chống tấn công mạng</vt:lpstr>
      <vt:lpstr>Tường lửa</vt:lpstr>
      <vt:lpstr>Tường lửa có thể làm gì?</vt:lpstr>
      <vt:lpstr>Tường lửa không thể làm gì?</vt:lpstr>
      <vt:lpstr>Các kiến trúc tường lửa(1)</vt:lpstr>
      <vt:lpstr>Các kiến trúc tường lửa(2) </vt:lpstr>
      <vt:lpstr>Các kiến trúc tường lửa(3) </vt:lpstr>
      <vt:lpstr>Hệ thống IDPS</vt:lpstr>
      <vt:lpstr>Các phương pháp phát hiện tấn công</vt:lpstr>
      <vt:lpstr>Bài 1</vt:lpstr>
      <vt:lpstr>Bài 2. Mật mã (Bí mật)</vt:lpstr>
      <vt:lpstr>Bài 3. Mật mã xác thực</vt:lpstr>
      <vt:lpstr>Bài 4. Quản lý và phân phối khóa</vt:lpstr>
      <vt:lpstr>Bài 5. Xác thực danh tính</vt:lpstr>
      <vt:lpstr>Bài 6. Phân quyền</vt:lpstr>
      <vt:lpstr>Bài 7. An toàn cho tiến trình</vt:lpstr>
      <vt:lpstr>Bài 8. Phần mềm mã độc</vt:lpstr>
      <vt:lpstr>Bài 9. An ninh mạng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Long Long</dc:creator>
  <cp:lastModifiedBy>Bui Trong Tung</cp:lastModifiedBy>
  <cp:revision>142</cp:revision>
  <cp:lastPrinted>2024-02-18T11:01:00Z</cp:lastPrinted>
  <dcterms:created xsi:type="dcterms:W3CDTF">2020-04-20T02:25:53Z</dcterms:created>
  <dcterms:modified xsi:type="dcterms:W3CDTF">2024-12-27T03:48:32Z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0x01010044C3CAAB23BA2B44AF89E56FA7008F5F</vt:lpwstr>
  </property>
</Properties>
</file>