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1.xml" ContentType="application/vnd.openxmlformats-officedocument.drawingml.chart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427" r:id="rId3"/>
    <p:sldId id="429" r:id="rId4"/>
    <p:sldId id="383" r:id="rId5"/>
    <p:sldId id="401" r:id="rId6"/>
    <p:sldId id="430" r:id="rId7"/>
    <p:sldId id="319" r:id="rId8"/>
    <p:sldId id="432" r:id="rId9"/>
    <p:sldId id="43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80" r:id="rId20"/>
    <p:sldId id="435" r:id="rId21"/>
    <p:sldId id="403" r:id="rId22"/>
    <p:sldId id="405" r:id="rId23"/>
    <p:sldId id="386" r:id="rId24"/>
    <p:sldId id="322" r:id="rId25"/>
    <p:sldId id="331" r:id="rId26"/>
    <p:sldId id="370" r:id="rId27"/>
    <p:sldId id="387" r:id="rId28"/>
    <p:sldId id="334" r:id="rId29"/>
    <p:sldId id="395" r:id="rId30"/>
    <p:sldId id="397" r:id="rId31"/>
    <p:sldId id="408" r:id="rId32"/>
    <p:sldId id="415" r:id="rId33"/>
    <p:sldId id="437" r:id="rId34"/>
    <p:sldId id="424" r:id="rId35"/>
    <p:sldId id="428" r:id="rId36"/>
    <p:sldId id="296" r:id="rId37"/>
    <p:sldId id="274" r:id="rId38"/>
    <p:sldId id="276" r:id="rId39"/>
    <p:sldId id="278" r:id="rId40"/>
    <p:sldId id="279" r:id="rId41"/>
    <p:sldId id="436" r:id="rId42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4B5"/>
    <a:srgbClr val="20F448"/>
    <a:srgbClr val="FF4F4F"/>
    <a:srgbClr val="1BD57C"/>
    <a:srgbClr val="FF6600"/>
    <a:srgbClr val="F9F9F9"/>
    <a:srgbClr val="FBFBFB"/>
    <a:srgbClr val="26026E"/>
    <a:srgbClr val="300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356" autoAdjust="0"/>
    <p:restoredTop sz="90679" autoAdjust="0"/>
  </p:normalViewPr>
  <p:slideViewPr>
    <p:cSldViewPr>
      <p:cViewPr varScale="1">
        <p:scale>
          <a:sx n="128" d="100"/>
          <a:sy n="128" d="100"/>
        </p:scale>
        <p:origin x="8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4"/>
    </p:cViewPr>
  </p:sorter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3127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cygwin\home\huhong\github\DOP\Slides\pie-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040855697961897E-2"/>
          <c:y val="4.83769920916748E-2"/>
          <c:w val="0.90029250653192305"/>
          <c:h val="0.651114885149161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Sheet1!$C$18</c:f>
              <c:strCache>
                <c:ptCount val="1"/>
                <c:pt idx="0">
                  <c:v>trace-error</c:v>
                </c:pt>
              </c:strCache>
            </c:strRef>
          </c:tx>
          <c:invertIfNegative val="0"/>
          <c:cat>
            <c:strRef>
              <c:f>Sheet1!$B$19:$B$38</c:f>
              <c:strCache>
                <c:ptCount val="20"/>
                <c:pt idx="0">
                  <c:v>nginx:L0</c:v>
                </c:pt>
                <c:pt idx="1">
                  <c:v>nginx:M0</c:v>
                </c:pt>
                <c:pt idx="2">
                  <c:v>sudo:M0</c:v>
                </c:pt>
                <c:pt idx="3">
                  <c:v>httpdx:L0</c:v>
                </c:pt>
                <c:pt idx="4">
                  <c:v>httpdx:M0</c:v>
                </c:pt>
                <c:pt idx="5">
                  <c:v>httpdx:M1</c:v>
                </c:pt>
                <c:pt idx="6">
                  <c:v>httpdx:M2</c:v>
                </c:pt>
                <c:pt idx="7">
                  <c:v>httpdx:M3</c:v>
                </c:pt>
                <c:pt idx="8">
                  <c:v>orzhttpd:L0</c:v>
                </c:pt>
                <c:pt idx="9">
                  <c:v>orzhttpd:M0</c:v>
                </c:pt>
                <c:pt idx="10">
                  <c:v>null httpd:M0</c:v>
                </c:pt>
                <c:pt idx="11">
                  <c:v>null httpd:M1</c:v>
                </c:pt>
                <c:pt idx="12">
                  <c:v>ghttpd:M0</c:v>
                </c:pt>
                <c:pt idx="13">
                  <c:v>SSHD:L0</c:v>
                </c:pt>
                <c:pt idx="14">
                  <c:v>SSHD:M0</c:v>
                </c:pt>
                <c:pt idx="15">
                  <c:v>SSHD:M1</c:v>
                </c:pt>
                <c:pt idx="16">
                  <c:v>wu-ftpd:L0</c:v>
                </c:pt>
                <c:pt idx="17">
                  <c:v>wu-ftpd:M0</c:v>
                </c:pt>
                <c:pt idx="18">
                  <c:v>wu-ftpd:M1</c:v>
                </c:pt>
                <c:pt idx="19">
                  <c:v>Average</c:v>
                </c:pt>
              </c:strCache>
            </c:strRef>
          </c:cat>
          <c:val>
            <c:numRef>
              <c:f>Sheet1!$C$19:$C$38</c:f>
              <c:numCache>
                <c:formatCode>0.00</c:formatCode>
                <c:ptCount val="20"/>
                <c:pt idx="0">
                  <c:v>0.1333</c:v>
                </c:pt>
                <c:pt idx="1">
                  <c:v>0.1333</c:v>
                </c:pt>
                <c:pt idx="2">
                  <c:v>0.58330000000000004</c:v>
                </c:pt>
                <c:pt idx="3">
                  <c:v>0.1333</c:v>
                </c:pt>
                <c:pt idx="4">
                  <c:v>0.1333</c:v>
                </c:pt>
                <c:pt idx="5">
                  <c:v>0.1333</c:v>
                </c:pt>
                <c:pt idx="6">
                  <c:v>0.1333</c:v>
                </c:pt>
                <c:pt idx="7">
                  <c:v>0.1333</c:v>
                </c:pt>
                <c:pt idx="8">
                  <c:v>0.2833</c:v>
                </c:pt>
                <c:pt idx="9">
                  <c:v>0.2833</c:v>
                </c:pt>
                <c:pt idx="10">
                  <c:v>0.216700000000001</c:v>
                </c:pt>
                <c:pt idx="11">
                  <c:v>0.216700000000001</c:v>
                </c:pt>
                <c:pt idx="12">
                  <c:v>0.15</c:v>
                </c:pt>
                <c:pt idx="13">
                  <c:v>2.5832999999999999</c:v>
                </c:pt>
                <c:pt idx="14">
                  <c:v>2.5832999999999999</c:v>
                </c:pt>
                <c:pt idx="15">
                  <c:v>2.5832999999999999</c:v>
                </c:pt>
                <c:pt idx="16">
                  <c:v>0.2</c:v>
                </c:pt>
                <c:pt idx="17">
                  <c:v>0.2</c:v>
                </c:pt>
                <c:pt idx="18">
                  <c:v>0.2</c:v>
                </c:pt>
                <c:pt idx="19">
                  <c:v>0.5333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5D-1148-B95D-68B8A76411FF}"/>
            </c:ext>
          </c:extLst>
        </c:ser>
        <c:ser>
          <c:idx val="1"/>
          <c:order val="1"/>
          <c:tx>
            <c:strRef>
              <c:f>Sheet1!$D$18</c:f>
              <c:strCache>
                <c:ptCount val="1"/>
                <c:pt idx="0">
                  <c:v>trace-benign</c:v>
                </c:pt>
              </c:strCache>
            </c:strRef>
          </c:tx>
          <c:invertIfNegative val="0"/>
          <c:cat>
            <c:strRef>
              <c:f>Sheet1!$B$19:$B$38</c:f>
              <c:strCache>
                <c:ptCount val="20"/>
                <c:pt idx="0">
                  <c:v>nginx:L0</c:v>
                </c:pt>
                <c:pt idx="1">
                  <c:v>nginx:M0</c:v>
                </c:pt>
                <c:pt idx="2">
                  <c:v>sudo:M0</c:v>
                </c:pt>
                <c:pt idx="3">
                  <c:v>httpdx:L0</c:v>
                </c:pt>
                <c:pt idx="4">
                  <c:v>httpdx:M0</c:v>
                </c:pt>
                <c:pt idx="5">
                  <c:v>httpdx:M1</c:v>
                </c:pt>
                <c:pt idx="6">
                  <c:v>httpdx:M2</c:v>
                </c:pt>
                <c:pt idx="7">
                  <c:v>httpdx:M3</c:v>
                </c:pt>
                <c:pt idx="8">
                  <c:v>orzhttpd:L0</c:v>
                </c:pt>
                <c:pt idx="9">
                  <c:v>orzhttpd:M0</c:v>
                </c:pt>
                <c:pt idx="10">
                  <c:v>null httpd:M0</c:v>
                </c:pt>
                <c:pt idx="11">
                  <c:v>null httpd:M1</c:v>
                </c:pt>
                <c:pt idx="12">
                  <c:v>ghttpd:M0</c:v>
                </c:pt>
                <c:pt idx="13">
                  <c:v>SSHD:L0</c:v>
                </c:pt>
                <c:pt idx="14">
                  <c:v>SSHD:M0</c:v>
                </c:pt>
                <c:pt idx="15">
                  <c:v>SSHD:M1</c:v>
                </c:pt>
                <c:pt idx="16">
                  <c:v>wu-ftpd:L0</c:v>
                </c:pt>
                <c:pt idx="17">
                  <c:v>wu-ftpd:M0</c:v>
                </c:pt>
                <c:pt idx="18">
                  <c:v>wu-ftpd:M1</c:v>
                </c:pt>
                <c:pt idx="19">
                  <c:v>Average</c:v>
                </c:pt>
              </c:strCache>
            </c:strRef>
          </c:cat>
          <c:val>
            <c:numRef>
              <c:f>Sheet1!$D$19:$D$38</c:f>
              <c:numCache>
                <c:formatCode>0.00</c:formatCode>
                <c:ptCount val="20"/>
                <c:pt idx="0">
                  <c:v>0.36670000000000003</c:v>
                </c:pt>
                <c:pt idx="1">
                  <c:v>0.60000000000000098</c:v>
                </c:pt>
                <c:pt idx="2">
                  <c:v>1.1167</c:v>
                </c:pt>
                <c:pt idx="3">
                  <c:v>0.750000000000004</c:v>
                </c:pt>
                <c:pt idx="4">
                  <c:v>0.85000000000000098</c:v>
                </c:pt>
                <c:pt idx="5">
                  <c:v>0.83330000000000004</c:v>
                </c:pt>
                <c:pt idx="6">
                  <c:v>1.05</c:v>
                </c:pt>
                <c:pt idx="7">
                  <c:v>0.88330000000000097</c:v>
                </c:pt>
                <c:pt idx="8">
                  <c:v>0.33330000000000298</c:v>
                </c:pt>
                <c:pt idx="9">
                  <c:v>0.33330000000000298</c:v>
                </c:pt>
                <c:pt idx="10">
                  <c:v>1.3332999999999919</c:v>
                </c:pt>
                <c:pt idx="11">
                  <c:v>0.86670000000000502</c:v>
                </c:pt>
                <c:pt idx="12">
                  <c:v>0.3</c:v>
                </c:pt>
                <c:pt idx="13">
                  <c:v>9.6333000000000002</c:v>
                </c:pt>
                <c:pt idx="14">
                  <c:v>5.5</c:v>
                </c:pt>
                <c:pt idx="15">
                  <c:v>5.5</c:v>
                </c:pt>
                <c:pt idx="16">
                  <c:v>0.83330000000000004</c:v>
                </c:pt>
                <c:pt idx="17">
                  <c:v>0.51670000000000005</c:v>
                </c:pt>
                <c:pt idx="18">
                  <c:v>0.51670000000000005</c:v>
                </c:pt>
                <c:pt idx="19">
                  <c:v>1.6833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5D-1148-B95D-68B8A76411FF}"/>
            </c:ext>
          </c:extLst>
        </c:ser>
        <c:ser>
          <c:idx val="2"/>
          <c:order val="2"/>
          <c:tx>
            <c:strRef>
              <c:f>Sheet1!$E$18</c:f>
              <c:strCache>
                <c:ptCount val="1"/>
                <c:pt idx="0">
                  <c:v>slice-error</c:v>
                </c:pt>
              </c:strCache>
            </c:strRef>
          </c:tx>
          <c:invertIfNegative val="0"/>
          <c:cat>
            <c:strRef>
              <c:f>Sheet1!$B$19:$B$38</c:f>
              <c:strCache>
                <c:ptCount val="20"/>
                <c:pt idx="0">
                  <c:v>nginx:L0</c:v>
                </c:pt>
                <c:pt idx="1">
                  <c:v>nginx:M0</c:v>
                </c:pt>
                <c:pt idx="2">
                  <c:v>sudo:M0</c:v>
                </c:pt>
                <c:pt idx="3">
                  <c:v>httpdx:L0</c:v>
                </c:pt>
                <c:pt idx="4">
                  <c:v>httpdx:M0</c:v>
                </c:pt>
                <c:pt idx="5">
                  <c:v>httpdx:M1</c:v>
                </c:pt>
                <c:pt idx="6">
                  <c:v>httpdx:M2</c:v>
                </c:pt>
                <c:pt idx="7">
                  <c:v>httpdx:M3</c:v>
                </c:pt>
                <c:pt idx="8">
                  <c:v>orzhttpd:L0</c:v>
                </c:pt>
                <c:pt idx="9">
                  <c:v>orzhttpd:M0</c:v>
                </c:pt>
                <c:pt idx="10">
                  <c:v>null httpd:M0</c:v>
                </c:pt>
                <c:pt idx="11">
                  <c:v>null httpd:M1</c:v>
                </c:pt>
                <c:pt idx="12">
                  <c:v>ghttpd:M0</c:v>
                </c:pt>
                <c:pt idx="13">
                  <c:v>SSHD:L0</c:v>
                </c:pt>
                <c:pt idx="14">
                  <c:v>SSHD:M0</c:v>
                </c:pt>
                <c:pt idx="15">
                  <c:v>SSHD:M1</c:v>
                </c:pt>
                <c:pt idx="16">
                  <c:v>wu-ftpd:L0</c:v>
                </c:pt>
                <c:pt idx="17">
                  <c:v>wu-ftpd:M0</c:v>
                </c:pt>
                <c:pt idx="18">
                  <c:v>wu-ftpd:M1</c:v>
                </c:pt>
                <c:pt idx="19">
                  <c:v>Average</c:v>
                </c:pt>
              </c:strCache>
            </c:strRef>
          </c:cat>
          <c:val>
            <c:numRef>
              <c:f>Sheet1!$E$19:$E$38</c:f>
              <c:numCache>
                <c:formatCode>0.00</c:formatCode>
                <c:ptCount val="20"/>
                <c:pt idx="0">
                  <c:v>0.1</c:v>
                </c:pt>
                <c:pt idx="1">
                  <c:v>0.1</c:v>
                </c:pt>
                <c:pt idx="2">
                  <c:v>1.283299999999991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0.2</c:v>
                </c:pt>
                <c:pt idx="10">
                  <c:v>0.23330000000000001</c:v>
                </c:pt>
                <c:pt idx="11">
                  <c:v>0.23330000000000001</c:v>
                </c:pt>
                <c:pt idx="12">
                  <c:v>0.2</c:v>
                </c:pt>
                <c:pt idx="13">
                  <c:v>1.033299999999991</c:v>
                </c:pt>
                <c:pt idx="14">
                  <c:v>1.033299999999991</c:v>
                </c:pt>
                <c:pt idx="15">
                  <c:v>1.033299999999991</c:v>
                </c:pt>
                <c:pt idx="16">
                  <c:v>0.31669999999999998</c:v>
                </c:pt>
                <c:pt idx="17">
                  <c:v>0.31669999999999998</c:v>
                </c:pt>
                <c:pt idx="18">
                  <c:v>0.31669999999999998</c:v>
                </c:pt>
                <c:pt idx="19">
                  <c:v>0.43330000000000302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5D-1148-B95D-68B8A76411FF}"/>
            </c:ext>
          </c:extLst>
        </c:ser>
        <c:ser>
          <c:idx val="3"/>
          <c:order val="3"/>
          <c:tx>
            <c:strRef>
              <c:f>Sheet1!$F$18</c:f>
              <c:strCache>
                <c:ptCount val="1"/>
                <c:pt idx="0">
                  <c:v>slice-benign</c:v>
                </c:pt>
              </c:strCache>
            </c:strRef>
          </c:tx>
          <c:invertIfNegative val="0"/>
          <c:cat>
            <c:strRef>
              <c:f>Sheet1!$B$19:$B$38</c:f>
              <c:strCache>
                <c:ptCount val="20"/>
                <c:pt idx="0">
                  <c:v>nginx:L0</c:v>
                </c:pt>
                <c:pt idx="1">
                  <c:v>nginx:M0</c:v>
                </c:pt>
                <c:pt idx="2">
                  <c:v>sudo:M0</c:v>
                </c:pt>
                <c:pt idx="3">
                  <c:v>httpdx:L0</c:v>
                </c:pt>
                <c:pt idx="4">
                  <c:v>httpdx:M0</c:v>
                </c:pt>
                <c:pt idx="5">
                  <c:v>httpdx:M1</c:v>
                </c:pt>
                <c:pt idx="6">
                  <c:v>httpdx:M2</c:v>
                </c:pt>
                <c:pt idx="7">
                  <c:v>httpdx:M3</c:v>
                </c:pt>
                <c:pt idx="8">
                  <c:v>orzhttpd:L0</c:v>
                </c:pt>
                <c:pt idx="9">
                  <c:v>orzhttpd:M0</c:v>
                </c:pt>
                <c:pt idx="10">
                  <c:v>null httpd:M0</c:v>
                </c:pt>
                <c:pt idx="11">
                  <c:v>null httpd:M1</c:v>
                </c:pt>
                <c:pt idx="12">
                  <c:v>ghttpd:M0</c:v>
                </c:pt>
                <c:pt idx="13">
                  <c:v>SSHD:L0</c:v>
                </c:pt>
                <c:pt idx="14">
                  <c:v>SSHD:M0</c:v>
                </c:pt>
                <c:pt idx="15">
                  <c:v>SSHD:M1</c:v>
                </c:pt>
                <c:pt idx="16">
                  <c:v>wu-ftpd:L0</c:v>
                </c:pt>
                <c:pt idx="17">
                  <c:v>wu-ftpd:M0</c:v>
                </c:pt>
                <c:pt idx="18">
                  <c:v>wu-ftpd:M1</c:v>
                </c:pt>
                <c:pt idx="19">
                  <c:v>Average</c:v>
                </c:pt>
              </c:strCache>
            </c:strRef>
          </c:cat>
          <c:val>
            <c:numRef>
              <c:f>Sheet1!$F$19:$F$38</c:f>
              <c:numCache>
                <c:formatCode>0.00</c:formatCode>
                <c:ptCount val="20"/>
                <c:pt idx="0">
                  <c:v>2.6833000000000209</c:v>
                </c:pt>
                <c:pt idx="1">
                  <c:v>0.2</c:v>
                </c:pt>
                <c:pt idx="2">
                  <c:v>3.5667</c:v>
                </c:pt>
                <c:pt idx="3">
                  <c:v>5.9333000000000133</c:v>
                </c:pt>
                <c:pt idx="4">
                  <c:v>4.7333000000000034</c:v>
                </c:pt>
                <c:pt idx="5">
                  <c:v>4.8666999999999998</c:v>
                </c:pt>
                <c:pt idx="6">
                  <c:v>4.75</c:v>
                </c:pt>
                <c:pt idx="7">
                  <c:v>4.7833000000000014</c:v>
                </c:pt>
                <c:pt idx="8">
                  <c:v>0.4</c:v>
                </c:pt>
                <c:pt idx="9">
                  <c:v>1.0667</c:v>
                </c:pt>
                <c:pt idx="10">
                  <c:v>6.35</c:v>
                </c:pt>
                <c:pt idx="11">
                  <c:v>2.4832999999999998</c:v>
                </c:pt>
                <c:pt idx="12">
                  <c:v>0.15</c:v>
                </c:pt>
                <c:pt idx="13">
                  <c:v>21.133299999999991</c:v>
                </c:pt>
                <c:pt idx="14">
                  <c:v>1.3667</c:v>
                </c:pt>
                <c:pt idx="15">
                  <c:v>1</c:v>
                </c:pt>
                <c:pt idx="16">
                  <c:v>5.7</c:v>
                </c:pt>
                <c:pt idx="17">
                  <c:v>0.45</c:v>
                </c:pt>
                <c:pt idx="18">
                  <c:v>0.43330000000000302</c:v>
                </c:pt>
                <c:pt idx="19">
                  <c:v>3.7833000000000219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5D-1148-B95D-68B8A7641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5821368"/>
        <c:axId val="-2115818888"/>
      </c:barChart>
      <c:catAx>
        <c:axId val="-21158213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5818888"/>
        <c:crossesAt val="0"/>
        <c:auto val="1"/>
        <c:lblAlgn val="ctr"/>
        <c:lblOffset val="100"/>
        <c:noMultiLvlLbl val="0"/>
      </c:catAx>
      <c:valAx>
        <c:axId val="-2115818888"/>
        <c:scaling>
          <c:orientation val="minMax"/>
          <c:max val="15"/>
          <c:min val="0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-2115821368"/>
        <c:crossesAt val="1"/>
        <c:crossBetween val="between"/>
      </c:valAx>
    </c:plotArea>
    <c:legend>
      <c:legendPos val="r"/>
      <c:layout>
        <c:manualLayout>
          <c:xMode val="edge"/>
          <c:yMode val="edge"/>
          <c:x val="0.26926751267742"/>
          <c:y val="4.3840670484371298E-2"/>
          <c:w val="0.15479859221683301"/>
          <c:h val="0.31517060367454502"/>
        </c:manualLayout>
      </c:layout>
      <c:overlay val="0"/>
      <c:spPr>
        <a:solidFill>
          <a:schemeClr val="bg1">
            <a:lumMod val="85000"/>
          </a:schemeClr>
        </a:solidFill>
      </c:sp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DD358-7864-49BB-94DA-59A7AB2EAAF4}" type="datetimeFigureOut">
              <a:rPr lang="en-US" smtClean="0"/>
              <a:pPr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FAA9A-FCB5-44B2-929D-316125369E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 CFI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58CD5-CF92-4B02-B500-0ACD1490B9F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8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slides for data life-cycle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96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3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0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71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the blue one,</a:t>
            </a:r>
            <a:r>
              <a:rPr lang="en-US" baseline="0" dirty="0"/>
              <a:t> we can find few operations. If we follow them, what we can achieve? Can we simulate the red one?  If given the input, we can get the red code!!! -</a:t>
            </a:r>
            <a:r>
              <a:rPr lang="en-US" baseline="0" dirty="0">
                <a:sym typeface="Wingdings" pitchFamily="2" charset="2"/>
              </a:rPr>
              <a:t> expressive attacks </a:t>
            </a:r>
          </a:p>
          <a:p>
            <a:endParaRPr lang="en-US" baseline="0" dirty="0">
              <a:sym typeface="Wingdings" pitchFamily="2" charset="2"/>
            </a:endParaRPr>
          </a:p>
          <a:p>
            <a:endParaRPr lang="en-US" baseline="0" dirty="0">
              <a:sym typeface="Wingdings" pitchFamily="2" charset="2"/>
            </a:endParaRPr>
          </a:p>
          <a:p>
            <a:r>
              <a:rPr lang="en-US" baseline="0" dirty="0">
                <a:sym typeface="Wingdings" pitchFamily="2" charset="2"/>
              </a:rPr>
              <a:t>Before given input, show the relationship between both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discuss (to show</a:t>
            </a:r>
            <a:r>
              <a:rPr lang="en-US" baseline="0" dirty="0"/>
              <a:t> why it is TC)</a:t>
            </a:r>
            <a:r>
              <a:rPr lang="en-US" dirty="0"/>
              <a:t>: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baseline="0" dirty="0"/>
              <a:t>Can simulate all the basic instructions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FAA9A-FCB5-44B2-929D-316125369E1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22F6-7CD1-489A-9FED-E8FBF6E45C43}" type="datetime1">
              <a:rPr lang="en-US" smtClean="0"/>
              <a:pPr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C4C0-3384-4941-97FC-2B458826EBB3}" type="datetime1">
              <a:rPr lang="en-US" smtClean="0"/>
              <a:pPr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2848-F4F9-45B3-BEC3-B320FE94A28E}" type="datetime1">
              <a:rPr lang="en-US" smtClean="0"/>
              <a:pPr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>
            <a:lvl1pPr>
              <a:defRPr sz="40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3245-FE17-4679-8708-0F27E010310D}" type="datetime1">
              <a:rPr lang="en-US" smtClean="0"/>
              <a:pPr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6924-5C29-4DFF-9D46-D8D15D99224B}" type="datetime1">
              <a:rPr lang="en-US" smtClean="0"/>
              <a:pPr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52E-505C-4F92-9D62-3087FBF65CB9}" type="datetime1">
              <a:rPr lang="en-US" smtClean="0"/>
              <a:pPr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684C-45E6-49A8-8A03-9E1AE33E2162}" type="datetime1">
              <a:rPr lang="en-US" smtClean="0"/>
              <a:pPr/>
              <a:t>7/29/19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EAD1-3C68-4B3A-9F01-926763ADA91B}" type="datetime1">
              <a:rPr lang="en-US" smtClean="0"/>
              <a:pPr/>
              <a:t>7/29/19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6828-F9B3-4CA4-9492-1822881D214E}" type="datetime1">
              <a:rPr lang="en-US" smtClean="0"/>
              <a:pPr/>
              <a:t>7/29/19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8A0-9850-47EB-9C05-18A257EC687A}" type="datetime1">
              <a:rPr lang="en-US" smtClean="0"/>
              <a:pPr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721A-3720-47A9-82BD-B8CA25AAE111}" type="datetime1">
              <a:rPr lang="en-US" smtClean="0"/>
              <a:pPr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3791-B7B6-4368-8897-01D7BC1C5C88}" type="datetime1">
              <a:rPr lang="en-US" smtClean="0"/>
              <a:pPr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.gatech.edu/~hhu86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hyperlink" Target="http://huhong-nus.github.io/advanced-DOP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3.gif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676400"/>
          </a:xfrm>
        </p:spPr>
        <p:txBody>
          <a:bodyPr>
            <a:no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Data-Oriented Attacks:</a:t>
            </a:r>
            <a:br>
              <a:rPr lang="en-US" sz="4800" dirty="0">
                <a:latin typeface="+mn-lt"/>
              </a:rPr>
            </a:b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Concept and Construction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33528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Hong Hu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F25CD-5585-7043-B6DD-D2E2F3F4B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041" y="4724400"/>
            <a:ext cx="4639917" cy="1074343"/>
          </a:xfrm>
          <a:prstGeom prst="rect">
            <a:avLst/>
          </a:prstGeom>
        </p:spPr>
      </p:pic>
    </p:spTree>
  </p:cSld>
  <p:clrMapOvr>
    <a:masterClrMapping/>
  </p:clrMapOvr>
  <p:transition advTm="1933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4799" y="3657600"/>
            <a:ext cx="5562600" cy="2286000"/>
          </a:xfrm>
          <a:prstGeom prst="rect">
            <a:avLst/>
          </a:prstGeom>
          <a:solidFill>
            <a:schemeClr val="tx2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" y="2971800"/>
            <a:ext cx="5562600" cy="685800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05959"/>
              </p:ext>
            </p:extLst>
          </p:nvPr>
        </p:nvGraphicFramePr>
        <p:xfrm>
          <a:off x="76199" y="1612669"/>
          <a:ext cx="5902777" cy="5108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2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0880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server() {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lang="en-US" sz="1800" b="0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char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*input, *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fname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 *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pkey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 *result;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lang="en-US" sz="1800" b="0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char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output[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0x20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];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lang="en-US" sz="1800" b="0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char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path[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0x20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] = "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/path/to/root/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";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pkey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load_key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("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/path/to/privKey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");</a:t>
                      </a:r>
                      <a:endParaRPr lang="en-US" sz="1800" b="0" kern="1200" baseline="0" dirty="0">
                        <a:solidFill>
                          <a:srgbClr val="00B050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connect(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pkey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 ...);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input = read_socket();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lang="en-US" sz="1800" b="0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if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(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check_input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(input)) {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fname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get_name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(input);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strcat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(path,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fname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result =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read_file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(path);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sprintf(output,“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%s:%s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”,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fname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 result);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send_out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(output);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}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  <a:endParaRPr lang="en-US" sz="12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6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4469"/>
            <a:ext cx="4572000" cy="609600"/>
          </a:xfrm>
        </p:spPr>
        <p:txBody>
          <a:bodyPr>
            <a:normAutofit/>
          </a:bodyPr>
          <a:lstStyle/>
          <a:p>
            <a:r>
              <a:rPr lang="en-US" dirty="0"/>
              <a:t>SSL-enabled web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cxnSp>
        <p:nvCxnSpPr>
          <p:cNvPr id="25" name="Straight Arrow Connector 24"/>
          <p:cNvCxnSpPr>
            <a:stCxn id="32" idx="4"/>
            <a:endCxn id="34" idx="0"/>
          </p:cNvCxnSpPr>
          <p:nvPr/>
        </p:nvCxnSpPr>
        <p:spPr>
          <a:xfrm flipH="1">
            <a:off x="8042858" y="2556034"/>
            <a:ext cx="522022" cy="256698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35" idx="1"/>
          </p:cNvCxnSpPr>
          <p:nvPr/>
        </p:nvCxnSpPr>
        <p:spPr>
          <a:xfrm>
            <a:off x="7159477" y="4003834"/>
            <a:ext cx="422459" cy="272637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0" idx="3"/>
            <a:endCxn id="31" idx="7"/>
          </p:cNvCxnSpPr>
          <p:nvPr/>
        </p:nvCxnSpPr>
        <p:spPr>
          <a:xfrm flipH="1">
            <a:off x="6892764" y="2093519"/>
            <a:ext cx="202780" cy="181301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34" idx="4"/>
            <a:endCxn id="35" idx="0"/>
          </p:cNvCxnSpPr>
          <p:nvPr/>
        </p:nvCxnSpPr>
        <p:spPr>
          <a:xfrm>
            <a:off x="8042858" y="3505200"/>
            <a:ext cx="4331" cy="720566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35" idx="4"/>
            <a:endCxn id="36" idx="0"/>
          </p:cNvCxnSpPr>
          <p:nvPr/>
        </p:nvCxnSpPr>
        <p:spPr>
          <a:xfrm flipH="1">
            <a:off x="8044506" y="4572000"/>
            <a:ext cx="2683" cy="907732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966340" y="1797990"/>
            <a:ext cx="882259" cy="34623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 err="1"/>
              <a:t>pkey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19800" y="2224115"/>
            <a:ext cx="1022741" cy="346234"/>
          </a:xfrm>
          <a:prstGeom prst="ellipse">
            <a:avLst/>
          </a:prstGeom>
          <a:solidFill>
            <a:srgbClr val="FFFF00">
              <a:alpha val="44000"/>
            </a:srgbClr>
          </a:solidFill>
          <a:ln w="15875">
            <a:solidFill>
              <a:schemeClr val="tx1">
                <a:alpha val="7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PsVNXi</a:t>
            </a:r>
            <a:r>
              <a:rPr lang="en-US" sz="1600" dirty="0"/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955280" y="2209800"/>
            <a:ext cx="1219200" cy="34623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input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561793" y="3657600"/>
            <a:ext cx="1134407" cy="34623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err="1"/>
              <a:t>fname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88505" y="2812732"/>
            <a:ext cx="1908705" cy="692468"/>
          </a:xfrm>
          <a:prstGeom prst="ellipse">
            <a:avLst/>
          </a:prstGeom>
          <a:solidFill>
            <a:schemeClr val="tx2">
              <a:lumMod val="40000"/>
              <a:lumOff val="60000"/>
              <a:alpha val="44000"/>
            </a:schemeClr>
          </a:solidFill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GET /index.html </a:t>
            </a:r>
          </a:p>
          <a:p>
            <a:pPr algn="ctr"/>
            <a:r>
              <a:rPr lang="en-US" sz="1600" dirty="0"/>
              <a:t>HTTP/1.1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89222" y="4225766"/>
            <a:ext cx="1315934" cy="346234"/>
          </a:xfrm>
          <a:prstGeom prst="ellipse">
            <a:avLst/>
          </a:prstGeom>
          <a:solidFill>
            <a:schemeClr val="tx2">
              <a:lumMod val="40000"/>
              <a:lumOff val="60000"/>
              <a:alpha val="44000"/>
            </a:schemeClr>
          </a:solidFill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err="1"/>
              <a:t>index.html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10400" y="5479732"/>
            <a:ext cx="2068212" cy="692468"/>
          </a:xfrm>
          <a:prstGeom prst="ellipse">
            <a:avLst/>
          </a:prstGeom>
          <a:solidFill>
            <a:schemeClr val="tx2">
              <a:lumMod val="40000"/>
              <a:lumOff val="60000"/>
              <a:alpha val="44000"/>
            </a:schemeClr>
          </a:solidFill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index.html :  </a:t>
            </a:r>
          </a:p>
          <a:p>
            <a:pPr algn="ctr"/>
            <a:r>
              <a:rPr lang="en-US" sz="1600" dirty="0"/>
              <a:t>&lt;html&gt; </a:t>
            </a:r>
            <a:r>
              <a:rPr lang="en-US" sz="1600" dirty="0">
                <a:solidFill>
                  <a:schemeClr val="tx1"/>
                </a:solidFill>
              </a:rPr>
              <a:t>…</a:t>
            </a:r>
            <a:r>
              <a:rPr lang="en-US" sz="1600" dirty="0"/>
              <a:t>&lt;/html&gt;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6019800" y="1385915"/>
            <a:ext cx="1022741" cy="346234"/>
          </a:xfrm>
          <a:prstGeom prst="ellipse">
            <a:avLst/>
          </a:prstGeom>
          <a:solidFill>
            <a:srgbClr val="FFFF00">
              <a:alpha val="44000"/>
            </a:srgbClr>
          </a:solidFill>
          <a:ln w="15875">
            <a:solidFill>
              <a:schemeClr val="tx1">
                <a:alpha val="7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PsVNXi</a:t>
            </a:r>
            <a:r>
              <a:rPr lang="en-US" sz="1600" dirty="0"/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>
            <a:stCxn id="127" idx="4"/>
            <a:endCxn id="31" idx="0"/>
          </p:cNvCxnSpPr>
          <p:nvPr/>
        </p:nvCxnSpPr>
        <p:spPr>
          <a:xfrm>
            <a:off x="6531171" y="1732149"/>
            <a:ext cx="0" cy="491966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6394811" y="5063966"/>
            <a:ext cx="844189" cy="34623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output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/>
          <p:cNvCxnSpPr>
            <a:stCxn id="169" idx="5"/>
            <a:endCxn id="36" idx="1"/>
          </p:cNvCxnSpPr>
          <p:nvPr/>
        </p:nvCxnSpPr>
        <p:spPr>
          <a:xfrm>
            <a:off x="7115371" y="5359495"/>
            <a:ext cx="197912" cy="221647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33" idx="0"/>
            <a:endCxn id="31" idx="4"/>
          </p:cNvCxnSpPr>
          <p:nvPr/>
        </p:nvCxnSpPr>
        <p:spPr>
          <a:xfrm flipH="1" flipV="1">
            <a:off x="6531171" y="2570349"/>
            <a:ext cx="597826" cy="1087251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609600" y="4953000"/>
            <a:ext cx="25146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6324599" y="2590800"/>
            <a:ext cx="1524001" cy="2895600"/>
          </a:xfrm>
          <a:custGeom>
            <a:avLst/>
            <a:gdLst>
              <a:gd name="connsiteX0" fmla="*/ 254000 w 2206625"/>
              <a:gd name="connsiteY0" fmla="*/ 0 h 2581275"/>
              <a:gd name="connsiteX1" fmla="*/ 206375 w 2206625"/>
              <a:gd name="connsiteY1" fmla="*/ 1762125 h 2581275"/>
              <a:gd name="connsiteX2" fmla="*/ 1492250 w 2206625"/>
              <a:gd name="connsiteY2" fmla="*/ 1895475 h 2581275"/>
              <a:gd name="connsiteX3" fmla="*/ 2206625 w 2206625"/>
              <a:gd name="connsiteY3" fmla="*/ 2581275 h 2581275"/>
              <a:gd name="connsiteX4" fmla="*/ 2206625 w 2206625"/>
              <a:gd name="connsiteY4" fmla="*/ 2581275 h 258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6625" h="2581275">
                <a:moveTo>
                  <a:pt x="254000" y="0"/>
                </a:moveTo>
                <a:cubicBezTo>
                  <a:pt x="127000" y="723106"/>
                  <a:pt x="0" y="1446213"/>
                  <a:pt x="206375" y="1762125"/>
                </a:cubicBezTo>
                <a:cubicBezTo>
                  <a:pt x="412750" y="2078037"/>
                  <a:pt x="1158875" y="1758950"/>
                  <a:pt x="1492250" y="1895475"/>
                </a:cubicBezTo>
                <a:cubicBezTo>
                  <a:pt x="1825625" y="2032000"/>
                  <a:pt x="2206625" y="2581275"/>
                  <a:pt x="2206625" y="2581275"/>
                </a:cubicBezTo>
                <a:lnTo>
                  <a:pt x="2206625" y="2581275"/>
                </a:lnTo>
              </a:path>
            </a:pathLst>
          </a:cu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Oval 38"/>
          <p:cNvSpPr/>
          <p:nvPr/>
        </p:nvSpPr>
        <p:spPr>
          <a:xfrm>
            <a:off x="7013764" y="5479732"/>
            <a:ext cx="2064847" cy="69246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PsVNXi</a:t>
            </a:r>
            <a:r>
              <a:rPr lang="en-US" sz="1600" dirty="0">
                <a:solidFill>
                  <a:schemeClr val="bg1"/>
                </a:solidFill>
              </a:rPr>
              <a:t>… : 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&lt;html&gt; …&lt;/html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7013764" y="5479732"/>
            <a:ext cx="2064847" cy="692468"/>
          </a:xfrm>
          <a:prstGeom prst="ellipse">
            <a:avLst/>
          </a:prstGeom>
          <a:solidFill>
            <a:srgbClr val="FFFF00">
              <a:alpha val="44000"/>
            </a:srgbClr>
          </a:solidFill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err="1"/>
              <a:t>PsVNXi</a:t>
            </a:r>
            <a:r>
              <a:rPr lang="en-US" sz="1600" dirty="0"/>
              <a:t>… :  </a:t>
            </a:r>
          </a:p>
          <a:p>
            <a:pPr algn="ctr"/>
            <a:r>
              <a:rPr lang="en-US" sz="1600" dirty="0"/>
              <a:t>&lt;html&gt; </a:t>
            </a:r>
            <a:r>
              <a:rPr lang="en-US" sz="1600" dirty="0">
                <a:solidFill>
                  <a:schemeClr val="tx1"/>
                </a:solidFill>
              </a:rPr>
              <a:t>…</a:t>
            </a:r>
            <a:r>
              <a:rPr lang="en-US" sz="1600" dirty="0"/>
              <a:t>&lt;/html&gt;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849148"/>
      </p:ext>
    </p:extLst>
  </p:cSld>
  <p:clrMapOvr>
    <a:masterClrMapping/>
  </p:clrMapOvr>
  <p:transition advTm="717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0" grpId="0" animBg="1"/>
      <p:bldP spid="32" grpId="0" animBg="1"/>
      <p:bldP spid="33" grpId="0" animBg="1"/>
      <p:bldP spid="33" grpId="1" animBg="1"/>
      <p:bldP spid="34" grpId="0" animBg="1"/>
      <p:bldP spid="35" grpId="0" animBg="1"/>
      <p:bldP spid="36" grpId="0" animBg="1"/>
      <p:bldP spid="127" grpId="0" animBg="1"/>
      <p:bldP spid="169" grpId="0" animBg="1"/>
      <p:bldP spid="45" grpId="0" animBg="1"/>
      <p:bldP spid="39" grpId="0" animBg="1"/>
      <p:bldP spid="2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Data-Flow Stitching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r>
              <a:rPr lang="en-US" dirty="0"/>
              <a:t>Manipulate data flows for exploits </a:t>
            </a:r>
          </a:p>
          <a:p>
            <a:pPr lvl="1"/>
            <a:endParaRPr lang="en-US" dirty="0"/>
          </a:p>
          <a:p>
            <a:r>
              <a:rPr lang="en-US" dirty="0"/>
              <a:t>Enables systematic search for exploits</a:t>
            </a:r>
          </a:p>
          <a:p>
            <a:pPr lvl="1"/>
            <a:r>
              <a:rPr lang="en-US" dirty="0"/>
              <a:t>input: binary &amp; error-exhibiting input</a:t>
            </a:r>
          </a:p>
          <a:p>
            <a:pPr lvl="1"/>
            <a:r>
              <a:rPr lang="en-US" dirty="0"/>
              <a:t>output: data-oriented exploits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Exploit Goals:</a:t>
            </a:r>
          </a:p>
          <a:p>
            <a:pPr lvl="1"/>
            <a:r>
              <a:rPr lang="en-US" dirty="0"/>
              <a:t>information leakage (e.g., password, keys)</a:t>
            </a:r>
          </a:p>
          <a:p>
            <a:pPr lvl="1"/>
            <a:r>
              <a:rPr lang="en-US" dirty="0"/>
              <a:t>privilege escalation (e.g., setuid, access priv. files)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42023" y="2407325"/>
            <a:ext cx="544777" cy="259675"/>
          </a:xfrm>
          <a:prstGeom prst="ellipse">
            <a:avLst/>
          </a:prstGeom>
          <a:solidFill>
            <a:schemeClr val="tx2">
              <a:lumMod val="40000"/>
              <a:lumOff val="60000"/>
              <a:alpha val="44000"/>
            </a:schemeClr>
          </a:solidFill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7429500" y="1004644"/>
            <a:ext cx="260741" cy="869279"/>
            <a:chOff x="7277100" y="1290394"/>
            <a:chExt cx="260741" cy="869279"/>
          </a:xfrm>
        </p:grpSpPr>
        <p:sp>
          <p:nvSpPr>
            <p:cNvPr id="8" name="Oval 7"/>
            <p:cNvSpPr/>
            <p:nvPr/>
          </p:nvSpPr>
          <p:spPr>
            <a:xfrm>
              <a:off x="7277100" y="1899998"/>
              <a:ext cx="260741" cy="259675"/>
            </a:xfrm>
            <a:prstGeom prst="ellipse">
              <a:avLst/>
            </a:prstGeom>
            <a:solidFill>
              <a:srgbClr val="FFFF00">
                <a:alpha val="44000"/>
              </a:srgbClr>
            </a:solidFill>
            <a:ln w="15875">
              <a:solidFill>
                <a:schemeClr val="tx1">
                  <a:alpha val="70000"/>
                </a:schemeClr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77100" y="1290394"/>
              <a:ext cx="260741" cy="259675"/>
            </a:xfrm>
            <a:prstGeom prst="ellipse">
              <a:avLst/>
            </a:prstGeom>
            <a:solidFill>
              <a:srgbClr val="FFFF00">
                <a:alpha val="44000"/>
              </a:srgbClr>
            </a:solidFill>
            <a:ln w="15875">
              <a:solidFill>
                <a:schemeClr val="tx1">
                  <a:alpha val="70000"/>
                </a:schemeClr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4"/>
              <a:endCxn id="8" idx="0"/>
            </p:cNvCxnSpPr>
            <p:nvPr/>
          </p:nvCxnSpPr>
          <p:spPr>
            <a:xfrm>
              <a:off x="7407471" y="1550069"/>
              <a:ext cx="0" cy="34992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stCxn id="13" idx="4"/>
            <a:endCxn id="14" idx="0"/>
          </p:cNvCxnSpPr>
          <p:nvPr/>
        </p:nvCxnSpPr>
        <p:spPr>
          <a:xfrm flipH="1">
            <a:off x="8412778" y="1523997"/>
            <a:ext cx="1043" cy="318851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4"/>
            <a:endCxn id="17" idx="0"/>
          </p:cNvCxnSpPr>
          <p:nvPr/>
        </p:nvCxnSpPr>
        <p:spPr>
          <a:xfrm>
            <a:off x="8412778" y="2102523"/>
            <a:ext cx="1634" cy="304800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207516" y="1264322"/>
            <a:ext cx="412609" cy="259675"/>
          </a:xfrm>
          <a:prstGeom prst="ellipse">
            <a:avLst/>
          </a:prstGeom>
          <a:solidFill>
            <a:schemeClr val="tx2">
              <a:lumMod val="40000"/>
              <a:lumOff val="60000"/>
              <a:alpha val="44000"/>
            </a:schemeClr>
          </a:solidFill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237039" y="1842848"/>
            <a:ext cx="351477" cy="259675"/>
          </a:xfrm>
          <a:prstGeom prst="ellipse">
            <a:avLst/>
          </a:prstGeom>
          <a:solidFill>
            <a:schemeClr val="tx2">
              <a:lumMod val="40000"/>
              <a:lumOff val="60000"/>
              <a:alpha val="44000"/>
            </a:schemeClr>
          </a:solidFill>
          <a:ln w="1587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142023" y="2407323"/>
            <a:ext cx="544777" cy="259677"/>
            <a:chOff x="5867400" y="4324350"/>
            <a:chExt cx="1580954" cy="259677"/>
          </a:xfrm>
        </p:grpSpPr>
        <p:sp>
          <p:nvSpPr>
            <p:cNvPr id="16" name="Oval 15"/>
            <p:cNvSpPr/>
            <p:nvPr/>
          </p:nvSpPr>
          <p:spPr>
            <a:xfrm>
              <a:off x="5867400" y="4324352"/>
              <a:ext cx="1580954" cy="25967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867400" y="4324350"/>
              <a:ext cx="1580954" cy="259675"/>
            </a:xfrm>
            <a:prstGeom prst="ellipse">
              <a:avLst/>
            </a:prstGeom>
            <a:solidFill>
              <a:srgbClr val="FFFF00">
                <a:alpha val="44000"/>
              </a:srgbClr>
            </a:solidFill>
            <a:ln w="15875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Curved Connector 17"/>
          <p:cNvCxnSpPr>
            <a:stCxn id="8" idx="4"/>
            <a:endCxn id="17" idx="0"/>
          </p:cNvCxnSpPr>
          <p:nvPr/>
        </p:nvCxnSpPr>
        <p:spPr>
          <a:xfrm rot="16200000" flipH="1">
            <a:off x="7720441" y="1713352"/>
            <a:ext cx="533400" cy="854541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44226993"/>
      </p:ext>
    </p:extLst>
  </p:cSld>
  <p:clrMapOvr>
    <a:masterClrMapping/>
  </p:clrMapOvr>
  <p:transition advTm="301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Large 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91600" cy="5715000"/>
          </a:xfrm>
        </p:spPr>
        <p:txBody>
          <a:bodyPr>
            <a:noAutofit/>
          </a:bodyPr>
          <a:lstStyle/>
          <a:p>
            <a:r>
              <a:rPr lang="en-US" dirty="0"/>
              <a:t>Time-consuming search</a:t>
            </a:r>
          </a:p>
          <a:p>
            <a:pPr lvl="1"/>
            <a:r>
              <a:rPr lang="en-US" dirty="0"/>
              <a:t>search-space: Cartesian product |</a:t>
            </a:r>
            <a:r>
              <a:rPr lang="en-US" dirty="0" err="1"/>
              <a:t>SrcFlow</a:t>
            </a:r>
            <a:r>
              <a:rPr lang="en-US" dirty="0"/>
              <a:t>| </a:t>
            </a:r>
            <a:r>
              <a:rPr lang="en-US" b="1" i="1" dirty="0"/>
              <a:t>X</a:t>
            </a:r>
            <a:r>
              <a:rPr lang="en-US" dirty="0"/>
              <a:t> |</a:t>
            </a:r>
            <a:r>
              <a:rPr lang="en-US" dirty="0" err="1"/>
              <a:t>DstFlow</a:t>
            </a:r>
            <a:r>
              <a:rPr lang="en-US" dirty="0"/>
              <a:t>| </a:t>
            </a:r>
          </a:p>
          <a:p>
            <a:pPr lvl="1"/>
            <a:r>
              <a:rPr lang="en-US" dirty="0"/>
              <a:t>heavy analysis for each candidate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>
              <a:buNone/>
            </a:pPr>
            <a:endParaRPr lang="en-US" sz="3200" dirty="0"/>
          </a:p>
          <a:p>
            <a:r>
              <a:rPr lang="en-US" dirty="0"/>
              <a:t>Our solution:</a:t>
            </a:r>
          </a:p>
          <a:p>
            <a:pPr lvl="1"/>
            <a:r>
              <a:rPr lang="en-US" dirty="0"/>
              <a:t>filter out candidates with memory error influence </a:t>
            </a:r>
          </a:p>
          <a:p>
            <a:pPr lvl="1"/>
            <a:r>
              <a:rPr lang="en-US" dirty="0"/>
              <a:t>use an SMT solver to verify candidates</a:t>
            </a:r>
          </a:p>
        </p:txBody>
      </p:sp>
      <p:sp>
        <p:nvSpPr>
          <p:cNvPr id="118" name="Slide Number Placeholder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1447800" y="2813082"/>
            <a:ext cx="6553199" cy="2063718"/>
            <a:chOff x="2081598" y="2452027"/>
            <a:chExt cx="5512729" cy="1736055"/>
          </a:xfrm>
        </p:grpSpPr>
        <p:cxnSp>
          <p:nvCxnSpPr>
            <p:cNvPr id="120" name="Straight Arrow Connector 119"/>
            <p:cNvCxnSpPr/>
            <p:nvPr/>
          </p:nvCxnSpPr>
          <p:spPr>
            <a:xfrm>
              <a:off x="2366622" y="3853475"/>
              <a:ext cx="50171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081598" y="3285351"/>
              <a:ext cx="1026472" cy="310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cs typeface="Calibri Light" panose="020F0302020204030204" pitchFamily="34" charset="0"/>
                </a:rPr>
                <a:t>dst</a:t>
              </a:r>
              <a:r>
                <a:rPr lang="en-US" dirty="0">
                  <a:cs typeface="Calibri Light" panose="020F0302020204030204" pitchFamily="34" charset="0"/>
                </a:rPr>
                <a:t> flow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401733" y="3818750"/>
              <a:ext cx="449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534746" y="3811700"/>
              <a:ext cx="1059581" cy="310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145699" y="2452027"/>
              <a:ext cx="927026" cy="310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cs typeface="Calibri Light" panose="020F0302020204030204" pitchFamily="34" charset="0"/>
                </a:rPr>
                <a:t>src</a:t>
              </a:r>
              <a:r>
                <a:rPr lang="en-US" dirty="0">
                  <a:cs typeface="Calibri Light" panose="020F0302020204030204" pitchFamily="34" charset="0"/>
                </a:rPr>
                <a:t> flow</a:t>
              </a:r>
            </a:p>
          </p:txBody>
        </p:sp>
      </p:grpSp>
      <p:cxnSp>
        <p:nvCxnSpPr>
          <p:cNvPr id="125" name="Straight Connector 124"/>
          <p:cNvCxnSpPr>
            <a:stCxn id="127" idx="0"/>
            <a:endCxn id="159" idx="4"/>
          </p:cNvCxnSpPr>
          <p:nvPr/>
        </p:nvCxnSpPr>
        <p:spPr>
          <a:xfrm flipH="1" flipV="1">
            <a:off x="4175220" y="2937307"/>
            <a:ext cx="176449" cy="755146"/>
          </a:xfrm>
          <a:prstGeom prst="line">
            <a:avLst/>
          </a:prstGeom>
          <a:ln w="127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683699" y="3472933"/>
            <a:ext cx="4631501" cy="808139"/>
            <a:chOff x="3293300" y="3072884"/>
            <a:chExt cx="3896142" cy="679828"/>
          </a:xfrm>
        </p:grpSpPr>
        <p:sp>
          <p:nvSpPr>
            <p:cNvPr id="127" name="Oval 126"/>
            <p:cNvSpPr/>
            <p:nvPr/>
          </p:nvSpPr>
          <p:spPr>
            <a:xfrm>
              <a:off x="4648200" y="3257550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8" name="Oval 127"/>
            <p:cNvSpPr/>
            <p:nvPr/>
          </p:nvSpPr>
          <p:spPr>
            <a:xfrm>
              <a:off x="3733800" y="3409950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9" name="Oval 128"/>
            <p:cNvSpPr/>
            <p:nvPr/>
          </p:nvSpPr>
          <p:spPr>
            <a:xfrm>
              <a:off x="5517321" y="3127612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0" name="Oval 129"/>
            <p:cNvSpPr/>
            <p:nvPr/>
          </p:nvSpPr>
          <p:spPr>
            <a:xfrm>
              <a:off x="4114800" y="3257550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31" name="Straight Connector 130"/>
            <p:cNvCxnSpPr>
              <a:stCxn id="128" idx="6"/>
              <a:endCxn id="130" idx="2"/>
            </p:cNvCxnSpPr>
            <p:nvPr/>
          </p:nvCxnSpPr>
          <p:spPr>
            <a:xfrm flipV="1">
              <a:off x="3830282" y="3306150"/>
              <a:ext cx="284518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0" idx="6"/>
              <a:endCxn id="127" idx="2"/>
            </p:cNvCxnSpPr>
            <p:nvPr/>
          </p:nvCxnSpPr>
          <p:spPr>
            <a:xfrm>
              <a:off x="4211282" y="3306150"/>
              <a:ext cx="43691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7" idx="6"/>
              <a:endCxn id="129" idx="2"/>
            </p:cNvCxnSpPr>
            <p:nvPr/>
          </p:nvCxnSpPr>
          <p:spPr>
            <a:xfrm flipV="1">
              <a:off x="4744682" y="3176212"/>
              <a:ext cx="772639" cy="12993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5980661" y="3259587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5" name="Oval 134"/>
            <p:cNvSpPr/>
            <p:nvPr/>
          </p:nvSpPr>
          <p:spPr>
            <a:xfrm>
              <a:off x="3505200" y="3105150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36" name="Straight Connector 135"/>
            <p:cNvCxnSpPr>
              <a:stCxn id="130" idx="1"/>
              <a:endCxn id="135" idx="5"/>
            </p:cNvCxnSpPr>
            <p:nvPr/>
          </p:nvCxnSpPr>
          <p:spPr>
            <a:xfrm flipH="1" flipV="1">
              <a:off x="3587553" y="3188115"/>
              <a:ext cx="541376" cy="836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33079" y="3072884"/>
              <a:ext cx="345058" cy="2330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38" name="Oval 137"/>
            <p:cNvSpPr/>
            <p:nvPr/>
          </p:nvSpPr>
          <p:spPr>
            <a:xfrm>
              <a:off x="5702656" y="3457550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39" name="Straight Connector 138"/>
            <p:cNvCxnSpPr>
              <a:stCxn id="134" idx="2"/>
              <a:endCxn id="138" idx="7"/>
            </p:cNvCxnSpPr>
            <p:nvPr/>
          </p:nvCxnSpPr>
          <p:spPr>
            <a:xfrm flipH="1">
              <a:off x="5785009" y="3308187"/>
              <a:ext cx="195652" cy="1635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6351329" y="3391562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41" name="Straight Connector 140"/>
            <p:cNvCxnSpPr>
              <a:stCxn id="134" idx="6"/>
              <a:endCxn id="140" idx="2"/>
            </p:cNvCxnSpPr>
            <p:nvPr/>
          </p:nvCxnSpPr>
          <p:spPr>
            <a:xfrm>
              <a:off x="6077143" y="3308187"/>
              <a:ext cx="274186" cy="131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/>
            <p:nvPr/>
          </p:nvSpPr>
          <p:spPr>
            <a:xfrm>
              <a:off x="5146652" y="3391562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43" name="Straight Connector 142"/>
            <p:cNvCxnSpPr>
              <a:stCxn id="138" idx="2"/>
              <a:endCxn id="142" idx="6"/>
            </p:cNvCxnSpPr>
            <p:nvPr/>
          </p:nvCxnSpPr>
          <p:spPr>
            <a:xfrm flipH="1" flipV="1">
              <a:off x="5243134" y="3440162"/>
              <a:ext cx="459522" cy="659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5146652" y="3655512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45" name="Straight Connector 144"/>
            <p:cNvCxnSpPr>
              <a:stCxn id="138" idx="3"/>
              <a:endCxn id="144" idx="6"/>
            </p:cNvCxnSpPr>
            <p:nvPr/>
          </p:nvCxnSpPr>
          <p:spPr>
            <a:xfrm flipH="1">
              <a:off x="5243134" y="3540515"/>
              <a:ext cx="473651" cy="16359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3941973" y="3655512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47" name="Straight Connector 146"/>
            <p:cNvCxnSpPr>
              <a:stCxn id="144" idx="2"/>
              <a:endCxn id="146" idx="6"/>
            </p:cNvCxnSpPr>
            <p:nvPr/>
          </p:nvCxnSpPr>
          <p:spPr>
            <a:xfrm flipH="1">
              <a:off x="4038455" y="3704112"/>
              <a:ext cx="11081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4572000" y="3486150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49" name="Straight Connector 148"/>
            <p:cNvCxnSpPr>
              <a:stCxn id="142" idx="2"/>
              <a:endCxn id="148" idx="6"/>
            </p:cNvCxnSpPr>
            <p:nvPr/>
          </p:nvCxnSpPr>
          <p:spPr>
            <a:xfrm flipH="1">
              <a:off x="4668482" y="3440162"/>
              <a:ext cx="478170" cy="94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4191000" y="3486150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51" name="Straight Connector 150"/>
            <p:cNvCxnSpPr>
              <a:stCxn id="148" idx="2"/>
              <a:endCxn id="150" idx="6"/>
            </p:cNvCxnSpPr>
            <p:nvPr/>
          </p:nvCxnSpPr>
          <p:spPr>
            <a:xfrm flipH="1">
              <a:off x="4287482" y="3534750"/>
              <a:ext cx="28451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3293300" y="3523537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53" name="Straight Connector 152"/>
            <p:cNvCxnSpPr>
              <a:stCxn id="146" idx="2"/>
              <a:endCxn id="152" idx="5"/>
            </p:cNvCxnSpPr>
            <p:nvPr/>
          </p:nvCxnSpPr>
          <p:spPr>
            <a:xfrm flipH="1" flipV="1">
              <a:off x="3375653" y="3606502"/>
              <a:ext cx="566320" cy="976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6907335" y="3325575"/>
              <a:ext cx="96482" cy="9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55" name="Straight Connector 154"/>
            <p:cNvCxnSpPr>
              <a:stCxn id="140" idx="6"/>
              <a:endCxn id="154" idx="2"/>
            </p:cNvCxnSpPr>
            <p:nvPr/>
          </p:nvCxnSpPr>
          <p:spPr>
            <a:xfrm flipV="1">
              <a:off x="6447811" y="3374175"/>
              <a:ext cx="459524" cy="659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7011075" y="3141068"/>
              <a:ext cx="178367" cy="2330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T</a:t>
              </a:r>
            </a:p>
          </p:txBody>
        </p:sp>
        <p:cxnSp>
          <p:nvCxnSpPr>
            <p:cNvPr id="157" name="Straight Connector 156"/>
            <p:cNvCxnSpPr>
              <a:stCxn id="129" idx="6"/>
              <a:endCxn id="134" idx="2"/>
            </p:cNvCxnSpPr>
            <p:nvPr/>
          </p:nvCxnSpPr>
          <p:spPr>
            <a:xfrm>
              <a:off x="5613803" y="3176212"/>
              <a:ext cx="366858" cy="131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2743200" y="2590800"/>
            <a:ext cx="3805268" cy="885379"/>
            <a:chOff x="3339387" y="2207946"/>
            <a:chExt cx="3201092" cy="744804"/>
          </a:xfrm>
        </p:grpSpPr>
        <p:sp>
          <p:nvSpPr>
            <p:cNvPr id="159" name="Oval 158"/>
            <p:cNvSpPr/>
            <p:nvPr/>
          </p:nvSpPr>
          <p:spPr>
            <a:xfrm>
              <a:off x="4495800" y="2402237"/>
              <a:ext cx="96482" cy="9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0" name="Oval 159"/>
            <p:cNvSpPr/>
            <p:nvPr/>
          </p:nvSpPr>
          <p:spPr>
            <a:xfrm>
              <a:off x="5239318" y="2657588"/>
              <a:ext cx="96482" cy="9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61" name="Straight Connector 160"/>
            <p:cNvCxnSpPr>
              <a:stCxn id="159" idx="6"/>
              <a:endCxn id="160" idx="2"/>
            </p:cNvCxnSpPr>
            <p:nvPr/>
          </p:nvCxnSpPr>
          <p:spPr>
            <a:xfrm>
              <a:off x="4592282" y="2450837"/>
              <a:ext cx="647036" cy="2553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5609990" y="2525613"/>
              <a:ext cx="96482" cy="9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3" name="Oval 162"/>
            <p:cNvSpPr/>
            <p:nvPr/>
          </p:nvSpPr>
          <p:spPr>
            <a:xfrm>
              <a:off x="3895759" y="2657588"/>
              <a:ext cx="96482" cy="9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64" name="Straight Connector 163"/>
            <p:cNvCxnSpPr>
              <a:stCxn id="163" idx="6"/>
              <a:endCxn id="159" idx="2"/>
            </p:cNvCxnSpPr>
            <p:nvPr/>
          </p:nvCxnSpPr>
          <p:spPr>
            <a:xfrm flipV="1">
              <a:off x="3992241" y="2450837"/>
              <a:ext cx="503559" cy="2553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60" idx="6"/>
              <a:endCxn id="162" idx="2"/>
            </p:cNvCxnSpPr>
            <p:nvPr/>
          </p:nvCxnSpPr>
          <p:spPr>
            <a:xfrm flipV="1">
              <a:off x="5335800" y="2574213"/>
              <a:ext cx="274190" cy="131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6443997" y="2657588"/>
              <a:ext cx="96482" cy="9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67" name="Straight Connector 166"/>
            <p:cNvCxnSpPr>
              <a:stCxn id="162" idx="6"/>
              <a:endCxn id="166" idx="2"/>
            </p:cNvCxnSpPr>
            <p:nvPr/>
          </p:nvCxnSpPr>
          <p:spPr>
            <a:xfrm>
              <a:off x="5706472" y="2574213"/>
              <a:ext cx="737525" cy="131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3385967" y="2459625"/>
              <a:ext cx="96482" cy="9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69" name="Straight Connector 168"/>
            <p:cNvCxnSpPr>
              <a:stCxn id="168" idx="5"/>
              <a:endCxn id="163" idx="2"/>
            </p:cNvCxnSpPr>
            <p:nvPr/>
          </p:nvCxnSpPr>
          <p:spPr>
            <a:xfrm>
              <a:off x="3468320" y="2542590"/>
              <a:ext cx="427439" cy="1635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4263847" y="2207946"/>
              <a:ext cx="293468" cy="2330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339387" y="2207946"/>
              <a:ext cx="391572" cy="2330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S</a:t>
              </a:r>
            </a:p>
          </p:txBody>
        </p:sp>
        <p:sp>
          <p:nvSpPr>
            <p:cNvPr id="172" name="Oval 171"/>
            <p:cNvSpPr/>
            <p:nvPr/>
          </p:nvSpPr>
          <p:spPr>
            <a:xfrm>
              <a:off x="4312644" y="2855550"/>
              <a:ext cx="96482" cy="9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73" name="Straight Connector 172"/>
            <p:cNvCxnSpPr>
              <a:stCxn id="172" idx="1"/>
            </p:cNvCxnSpPr>
            <p:nvPr/>
          </p:nvCxnSpPr>
          <p:spPr>
            <a:xfrm flipH="1" flipV="1">
              <a:off x="3974855" y="2713914"/>
              <a:ext cx="351918" cy="1558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64318739"/>
      </p:ext>
    </p:extLst>
  </p:cSld>
  <p:clrMapOvr>
    <a:masterClrMapping/>
  </p:clrMapOvr>
  <p:transition advTm="434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Straight Arrow Connector 126"/>
          <p:cNvCxnSpPr>
            <a:stCxn id="240" idx="4"/>
            <a:endCxn id="232" idx="0"/>
          </p:cNvCxnSpPr>
          <p:nvPr/>
        </p:nvCxnSpPr>
        <p:spPr>
          <a:xfrm flipH="1">
            <a:off x="5319886" y="5170470"/>
            <a:ext cx="8950" cy="596776"/>
          </a:xfrm>
          <a:prstGeom prst="straightConnector1">
            <a:avLst/>
          </a:prstGeom>
          <a:ln w="22225" cmpd="sng">
            <a:solidFill>
              <a:schemeClr val="tx1"/>
            </a:solidFill>
            <a:prstDash val="dash"/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48" y="3262408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Directly corrupt data</a:t>
            </a:r>
            <a:endParaRPr lang="en-US" altLang="zh-CN" dirty="0"/>
          </a:p>
        </p:txBody>
      </p:sp>
      <p:graphicFrame>
        <p:nvGraphicFramePr>
          <p:cNvPr id="13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30834"/>
              </p:ext>
            </p:extLst>
          </p:nvPr>
        </p:nvGraphicFramePr>
        <p:xfrm>
          <a:off x="1600200" y="685800"/>
          <a:ext cx="63246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03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1   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passwd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 { 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uid_t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pw_uid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; ... } *pw;</a:t>
                      </a:r>
                    </a:p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lang="en-US" sz="18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</a:p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r>
                        <a:rPr lang="en-US" sz="18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uid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getuid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r>
                        <a:rPr lang="en-US" sz="18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  pw-&gt;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pw_uid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uid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</a:p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r>
                        <a:rPr lang="en-US" sz="18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printf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(...);    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//format string error</a:t>
                      </a:r>
                    </a:p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r>
                        <a:rPr lang="en-US" sz="18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</a:p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7   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seteuid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(0);            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//set root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uid</a:t>
                      </a:r>
                      <a:endParaRPr lang="en-US" sz="1800" dirty="0">
                        <a:solidFill>
                          <a:srgbClr val="0070C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8   ...                  </a:t>
                      </a:r>
                    </a:p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9   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seteuid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(pw-&gt;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pw_uid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); 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//set normal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uid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</a:p>
                  </a:txBody>
                  <a:tcPr marL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>
            <a:off x="2269105" y="3974589"/>
            <a:ext cx="4284095" cy="2528472"/>
            <a:chOff x="4936105" y="1536188"/>
            <a:chExt cx="4284095" cy="2528472"/>
          </a:xfrm>
        </p:grpSpPr>
        <p:cxnSp>
          <p:nvCxnSpPr>
            <p:cNvPr id="195" name="Straight Connector 69"/>
            <p:cNvCxnSpPr/>
            <p:nvPr/>
          </p:nvCxnSpPr>
          <p:spPr>
            <a:xfrm>
              <a:off x="5538812" y="3470012"/>
              <a:ext cx="342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70"/>
            <p:cNvCxnSpPr/>
            <p:nvPr/>
          </p:nvCxnSpPr>
          <p:spPr>
            <a:xfrm>
              <a:off x="5538812" y="2600350"/>
              <a:ext cx="342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71"/>
            <p:cNvCxnSpPr/>
            <p:nvPr/>
          </p:nvCxnSpPr>
          <p:spPr>
            <a:xfrm>
              <a:off x="5529064" y="3119264"/>
              <a:ext cx="342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72"/>
            <p:cNvCxnSpPr/>
            <p:nvPr/>
          </p:nvCxnSpPr>
          <p:spPr>
            <a:xfrm>
              <a:off x="5529064" y="2255168"/>
              <a:ext cx="342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77"/>
            <p:cNvCxnSpPr/>
            <p:nvPr/>
          </p:nvCxnSpPr>
          <p:spPr>
            <a:xfrm flipH="1">
              <a:off x="6164800" y="1553080"/>
              <a:ext cx="24383" cy="2196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78"/>
            <p:cNvCxnSpPr/>
            <p:nvPr/>
          </p:nvCxnSpPr>
          <p:spPr>
            <a:xfrm flipH="1">
              <a:off x="6693293" y="1553080"/>
              <a:ext cx="24383" cy="2196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79"/>
            <p:cNvCxnSpPr/>
            <p:nvPr/>
          </p:nvCxnSpPr>
          <p:spPr>
            <a:xfrm flipH="1">
              <a:off x="7987205" y="1536188"/>
              <a:ext cx="24383" cy="2196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8586217" y="1549672"/>
              <a:ext cx="24383" cy="2196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92"/>
            <p:cNvCxnSpPr/>
            <p:nvPr/>
          </p:nvCxnSpPr>
          <p:spPr>
            <a:xfrm>
              <a:off x="5539132" y="3714636"/>
              <a:ext cx="34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5461121" y="3676744"/>
              <a:ext cx="577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566784" y="1607096"/>
              <a:ext cx="1099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cxnSp>
          <p:nvCxnSpPr>
            <p:cNvPr id="206" name="Straight Arrow Connector 97"/>
            <p:cNvCxnSpPr/>
            <p:nvPr/>
          </p:nvCxnSpPr>
          <p:spPr>
            <a:xfrm flipV="1">
              <a:off x="5537123" y="1596728"/>
              <a:ext cx="0" cy="212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8536604" y="3686036"/>
              <a:ext cx="683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936105" y="3325996"/>
              <a:ext cx="649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&amp;</a:t>
              </a:r>
              <a:r>
                <a:rPr lang="en-US" dirty="0" err="1"/>
                <a:t>arg</a:t>
              </a:r>
              <a:endParaRPr lang="en-US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116772" y="2399184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a1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953000" y="290324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&amp;</a:t>
              </a:r>
              <a:r>
                <a:rPr lang="en-US" altLang="zh-CN" dirty="0" err="1"/>
                <a:t>uid</a:t>
              </a:r>
              <a:endParaRPr lang="en-US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961112" y="368603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537176" y="369532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7831088" y="369532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sp>
        <p:nvSpPr>
          <p:cNvPr id="214" name="Oval 104"/>
          <p:cNvSpPr/>
          <p:nvPr/>
        </p:nvSpPr>
        <p:spPr>
          <a:xfrm>
            <a:off x="3726160" y="4909592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215" name="Oval 105"/>
          <p:cNvSpPr/>
          <p:nvPr/>
        </p:nvSpPr>
        <p:spPr>
          <a:xfrm>
            <a:off x="5032772" y="5779254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16" name="Straight Arrow Connector 107"/>
          <p:cNvCxnSpPr>
            <a:stCxn id="214" idx="5"/>
            <a:endCxn id="215" idx="1"/>
          </p:cNvCxnSpPr>
          <p:nvPr/>
        </p:nvCxnSpPr>
        <p:spPr>
          <a:xfrm>
            <a:off x="4217861" y="5142762"/>
            <a:ext cx="899274" cy="676498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108"/>
          <p:cNvCxnSpPr>
            <a:stCxn id="219" idx="7"/>
            <a:endCxn id="214" idx="3"/>
          </p:cNvCxnSpPr>
          <p:nvPr/>
        </p:nvCxnSpPr>
        <p:spPr>
          <a:xfrm flipV="1">
            <a:off x="3688405" y="5142762"/>
            <a:ext cx="122118" cy="325750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109"/>
          <p:cNvCxnSpPr>
            <a:stCxn id="215" idx="7"/>
            <a:endCxn id="221" idx="4"/>
          </p:cNvCxnSpPr>
          <p:nvPr/>
        </p:nvCxnSpPr>
        <p:spPr>
          <a:xfrm flipV="1">
            <a:off x="5524477" y="4819330"/>
            <a:ext cx="435895" cy="999931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111"/>
          <p:cNvSpPr/>
          <p:nvPr/>
        </p:nvSpPr>
        <p:spPr>
          <a:xfrm>
            <a:off x="3196704" y="5428506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20" name="Straight Arrow Connector 112"/>
          <p:cNvCxnSpPr>
            <a:endCxn id="219" idx="2"/>
          </p:cNvCxnSpPr>
          <p:nvPr/>
        </p:nvCxnSpPr>
        <p:spPr>
          <a:xfrm>
            <a:off x="3006080" y="5341642"/>
            <a:ext cx="190624" cy="223453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117"/>
          <p:cNvSpPr/>
          <p:nvPr/>
        </p:nvSpPr>
        <p:spPr>
          <a:xfrm>
            <a:off x="5672336" y="4546154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22" name="Straight Arrow Connector 118"/>
          <p:cNvCxnSpPr>
            <a:stCxn id="221" idx="5"/>
          </p:cNvCxnSpPr>
          <p:nvPr/>
        </p:nvCxnSpPr>
        <p:spPr>
          <a:xfrm>
            <a:off x="6164041" y="4779325"/>
            <a:ext cx="236763" cy="562317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88"/>
          <p:cNvCxnSpPr/>
          <p:nvPr/>
        </p:nvCxnSpPr>
        <p:spPr>
          <a:xfrm flipH="1">
            <a:off x="4693352" y="3962400"/>
            <a:ext cx="24383" cy="219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4512568" y="61334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grpSp>
        <p:nvGrpSpPr>
          <p:cNvPr id="225" name="组合 4"/>
          <p:cNvGrpSpPr/>
          <p:nvPr/>
        </p:nvGrpSpPr>
        <p:grpSpPr>
          <a:xfrm>
            <a:off x="4464504" y="4085471"/>
            <a:ext cx="307407" cy="2061331"/>
            <a:chOff x="7267132" y="1647069"/>
            <a:chExt cx="307407" cy="2061331"/>
          </a:xfrm>
        </p:grpSpPr>
        <p:sp>
          <p:nvSpPr>
            <p:cNvPr id="226" name="TextBox 225"/>
            <p:cNvSpPr txBox="1"/>
            <p:nvPr/>
          </p:nvSpPr>
          <p:spPr>
            <a:xfrm>
              <a:off x="7267132" y="1769140"/>
              <a:ext cx="30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endParaRPr lang="en-US" dirty="0"/>
            </a:p>
          </p:txBody>
        </p:sp>
        <p:cxnSp>
          <p:nvCxnSpPr>
            <p:cNvPr id="227" name="直接箭头连接符 139"/>
            <p:cNvCxnSpPr/>
            <p:nvPr/>
          </p:nvCxnSpPr>
          <p:spPr>
            <a:xfrm flipV="1">
              <a:off x="7499350" y="1647069"/>
              <a:ext cx="8821" cy="2061331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Oval 104"/>
          <p:cNvSpPr/>
          <p:nvPr/>
        </p:nvSpPr>
        <p:spPr>
          <a:xfrm>
            <a:off x="5032173" y="4909592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29" name="Straight Arrow Connector 107"/>
          <p:cNvCxnSpPr>
            <a:stCxn id="228" idx="4"/>
            <a:endCxn id="215" idx="0"/>
          </p:cNvCxnSpPr>
          <p:nvPr/>
        </p:nvCxnSpPr>
        <p:spPr>
          <a:xfrm>
            <a:off x="5320209" y="5182767"/>
            <a:ext cx="599" cy="59648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107"/>
          <p:cNvCxnSpPr>
            <a:stCxn id="214" idx="6"/>
            <a:endCxn id="228" idx="2"/>
          </p:cNvCxnSpPr>
          <p:nvPr/>
        </p:nvCxnSpPr>
        <p:spPr>
          <a:xfrm>
            <a:off x="4302228" y="5046179"/>
            <a:ext cx="729949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143"/>
          <p:cNvSpPr/>
          <p:nvPr/>
        </p:nvSpPr>
        <p:spPr>
          <a:xfrm>
            <a:off x="4606312" y="4953000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Oval 125"/>
          <p:cNvSpPr/>
          <p:nvPr/>
        </p:nvSpPr>
        <p:spPr>
          <a:xfrm>
            <a:off x="5185127" y="5767246"/>
            <a:ext cx="269525" cy="27317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33" name="Straight Arrow Connector 126"/>
          <p:cNvCxnSpPr>
            <a:stCxn id="237" idx="4"/>
            <a:endCxn id="232" idx="1"/>
          </p:cNvCxnSpPr>
          <p:nvPr/>
        </p:nvCxnSpPr>
        <p:spPr>
          <a:xfrm>
            <a:off x="4716865" y="5169397"/>
            <a:ext cx="507733" cy="637856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olid"/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128"/>
          <p:cNvCxnSpPr>
            <a:stCxn id="232" idx="7"/>
            <a:endCxn id="235" idx="4"/>
          </p:cNvCxnSpPr>
          <p:nvPr/>
        </p:nvCxnSpPr>
        <p:spPr>
          <a:xfrm flipV="1">
            <a:off x="5415181" y="4822839"/>
            <a:ext cx="545313" cy="984412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135"/>
          <p:cNvSpPr/>
          <p:nvPr/>
        </p:nvSpPr>
        <p:spPr>
          <a:xfrm>
            <a:off x="5803898" y="4549665"/>
            <a:ext cx="313184" cy="27317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36" name="Straight Arrow Connector 136"/>
          <p:cNvCxnSpPr>
            <a:stCxn id="235" idx="5"/>
          </p:cNvCxnSpPr>
          <p:nvPr/>
        </p:nvCxnSpPr>
        <p:spPr>
          <a:xfrm>
            <a:off x="6071221" y="4782836"/>
            <a:ext cx="189881" cy="558919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154"/>
          <p:cNvSpPr/>
          <p:nvPr/>
        </p:nvSpPr>
        <p:spPr>
          <a:xfrm>
            <a:off x="4563277" y="4896221"/>
            <a:ext cx="307175" cy="27317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8" name="Curved Left Arrow 166"/>
          <p:cNvSpPr/>
          <p:nvPr/>
        </p:nvSpPr>
        <p:spPr>
          <a:xfrm rot="16200000">
            <a:off x="4289337" y="4408199"/>
            <a:ext cx="245204" cy="624925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4069884" y="4267201"/>
            <a:ext cx="693395" cy="27699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/>
              <a:t> Attack </a:t>
            </a:r>
          </a:p>
        </p:txBody>
      </p:sp>
      <p:sp>
        <p:nvSpPr>
          <p:cNvPr id="240" name="Oval 154"/>
          <p:cNvSpPr/>
          <p:nvPr/>
        </p:nvSpPr>
        <p:spPr>
          <a:xfrm>
            <a:off x="5175250" y="4897296"/>
            <a:ext cx="307175" cy="27317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41" name="Straight Arrow Connector 126"/>
          <p:cNvCxnSpPr>
            <a:stCxn id="237" idx="6"/>
            <a:endCxn id="240" idx="2"/>
          </p:cNvCxnSpPr>
          <p:nvPr/>
        </p:nvCxnSpPr>
        <p:spPr>
          <a:xfrm>
            <a:off x="4870448" y="5032810"/>
            <a:ext cx="304800" cy="1075"/>
          </a:xfrm>
          <a:prstGeom prst="straightConnector1">
            <a:avLst/>
          </a:prstGeom>
          <a:ln w="22225" cmpd="sng">
            <a:solidFill>
              <a:schemeClr val="tx1"/>
            </a:solidFill>
            <a:prstDash val="sysDash"/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85288889"/>
      </p:ext>
    </p:extLst>
  </p:cSld>
  <p:clrMapOvr>
    <a:masterClrMapping/>
  </p:clrMapOvr>
  <p:transition advTm="1223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2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2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2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"/>
                            </p:stCondLst>
                            <p:childTnLst>
                              <p:par>
                                <p:cTn id="3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2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2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2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2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2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"/>
                            </p:stCondLst>
                            <p:childTnLst>
                              <p:par>
                                <p:cTn id="5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2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2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2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2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4" grpId="0" animBg="1"/>
      <p:bldP spid="215" grpId="0" animBg="1"/>
      <p:bldP spid="215" grpId="1" animBg="1"/>
      <p:bldP spid="219" grpId="0" animBg="1"/>
      <p:bldP spid="221" grpId="0" animBg="1"/>
      <p:bldP spid="221" grpId="1" animBg="1"/>
      <p:bldP spid="224" grpId="0"/>
      <p:bldP spid="228" grpId="0" animBg="1"/>
      <p:bldP spid="228" grpId="1" animBg="1"/>
      <p:bldP spid="231" grpId="0" animBg="1"/>
      <p:bldP spid="231" grpId="1" animBg="1"/>
      <p:bldP spid="232" grpId="0" animBg="1"/>
      <p:bldP spid="235" grpId="0" animBg="1"/>
      <p:bldP spid="237" grpId="0" animBg="1"/>
      <p:bldP spid="238" grpId="0" animBg="1"/>
      <p:bldP spid="239" grpId="0" animBg="1"/>
      <p:bldP spid="240" grpId="0" animBg="1"/>
      <p:bldP spid="24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059363"/>
          </a:xfrm>
        </p:spPr>
        <p:txBody>
          <a:bodyPr>
            <a:normAutofit/>
          </a:bodyPr>
          <a:lstStyle/>
          <a:p>
            <a:r>
              <a:rPr lang="en-US" altLang="zh-CN" dirty="0"/>
              <a:t>Pointer Stitch</a:t>
            </a:r>
          </a:p>
          <a:p>
            <a:pPr lvl="1"/>
            <a:r>
              <a:rPr lang="en-US" dirty="0"/>
              <a:t>pointers decide data movement direction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158" name="Straight Connector 80"/>
          <p:cNvCxnSpPr/>
          <p:nvPr/>
        </p:nvCxnSpPr>
        <p:spPr>
          <a:xfrm>
            <a:off x="2430293" y="3399517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81"/>
          <p:cNvCxnSpPr/>
          <p:nvPr/>
        </p:nvCxnSpPr>
        <p:spPr>
          <a:xfrm>
            <a:off x="2421619" y="2818120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82"/>
          <p:cNvCxnSpPr/>
          <p:nvPr/>
        </p:nvCxnSpPr>
        <p:spPr>
          <a:xfrm flipH="1">
            <a:off x="3019032" y="2508892"/>
            <a:ext cx="24383" cy="2700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83"/>
          <p:cNvCxnSpPr/>
          <p:nvPr/>
        </p:nvCxnSpPr>
        <p:spPr>
          <a:xfrm flipH="1">
            <a:off x="5270420" y="2508892"/>
            <a:ext cx="24383" cy="2700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84"/>
          <p:cNvCxnSpPr>
            <a:stCxn id="163" idx="6"/>
            <a:endCxn id="164" idx="2"/>
          </p:cNvCxnSpPr>
          <p:nvPr/>
        </p:nvCxnSpPr>
        <p:spPr>
          <a:xfrm flipV="1">
            <a:off x="3196952" y="2816004"/>
            <a:ext cx="1929448" cy="576064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85"/>
          <p:cNvSpPr/>
          <p:nvPr/>
        </p:nvSpPr>
        <p:spPr>
          <a:xfrm>
            <a:off x="2836912" y="3212068"/>
            <a:ext cx="36004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4" name="Oval 86"/>
          <p:cNvSpPr/>
          <p:nvPr/>
        </p:nvSpPr>
        <p:spPr>
          <a:xfrm>
            <a:off x="5126400" y="2636004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65" name="Straight Arrow Connector 87"/>
          <p:cNvCxnSpPr>
            <a:endCxn id="163" idx="2"/>
          </p:cNvCxnSpPr>
          <p:nvPr/>
        </p:nvCxnSpPr>
        <p:spPr>
          <a:xfrm>
            <a:off x="2548880" y="3014628"/>
            <a:ext cx="288032" cy="377440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88"/>
          <p:cNvCxnSpPr/>
          <p:nvPr/>
        </p:nvCxnSpPr>
        <p:spPr>
          <a:xfrm>
            <a:off x="2414932" y="5221868"/>
            <a:ext cx="414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36921" y="5183976"/>
            <a:ext cx="57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442588" y="2450068"/>
            <a:ext cx="10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cxnSp>
        <p:nvCxnSpPr>
          <p:cNvPr id="169" name="Straight Arrow Connector 92"/>
          <p:cNvCxnSpPr/>
          <p:nvPr/>
        </p:nvCxnSpPr>
        <p:spPr>
          <a:xfrm flipV="1">
            <a:off x="2412923" y="2502600"/>
            <a:ext cx="0" cy="271800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029912" y="32120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029912" y="26360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098204" y="5193268"/>
            <a:ext cx="68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897922" y="2907609"/>
            <a:ext cx="7266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src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flow</a:t>
            </a:r>
          </a:p>
        </p:txBody>
      </p:sp>
      <p:cxnSp>
        <p:nvCxnSpPr>
          <p:cNvPr id="174" name="Straight Connector 97"/>
          <p:cNvCxnSpPr/>
          <p:nvPr/>
        </p:nvCxnSpPr>
        <p:spPr>
          <a:xfrm>
            <a:off x="2414612" y="3940532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98"/>
          <p:cNvCxnSpPr/>
          <p:nvPr/>
        </p:nvCxnSpPr>
        <p:spPr>
          <a:xfrm>
            <a:off x="2414612" y="4977244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99"/>
          <p:cNvCxnSpPr/>
          <p:nvPr/>
        </p:nvCxnSpPr>
        <p:spPr>
          <a:xfrm>
            <a:off x="2414612" y="4447134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00"/>
          <p:cNvCxnSpPr/>
          <p:nvPr/>
        </p:nvCxnSpPr>
        <p:spPr>
          <a:xfrm flipH="1">
            <a:off x="4259589" y="2508892"/>
            <a:ext cx="24383" cy="2700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01"/>
          <p:cNvCxnSpPr/>
          <p:nvPr/>
        </p:nvCxnSpPr>
        <p:spPr>
          <a:xfrm flipH="1">
            <a:off x="5977014" y="2542800"/>
            <a:ext cx="24383" cy="2700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802234" y="4770512"/>
            <a:ext cx="65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&amp;</a:t>
            </a:r>
            <a:r>
              <a:rPr lang="en-US" dirty="0" err="1"/>
              <a:t>arg</a:t>
            </a:r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1988468" y="4232752"/>
            <a:ext cx="63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181" name="Oval 104"/>
          <p:cNvSpPr/>
          <p:nvPr/>
        </p:nvSpPr>
        <p:spPr>
          <a:xfrm>
            <a:off x="3995936" y="4317976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82" name="Oval 105"/>
          <p:cNvSpPr/>
          <p:nvPr/>
        </p:nvSpPr>
        <p:spPr>
          <a:xfrm>
            <a:off x="5713361" y="4848086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183" name="Straight Arrow Connector 106"/>
          <p:cNvCxnSpPr>
            <a:stCxn id="181" idx="5"/>
          </p:cNvCxnSpPr>
          <p:nvPr/>
        </p:nvCxnSpPr>
        <p:spPr>
          <a:xfrm>
            <a:off x="4487637" y="4551145"/>
            <a:ext cx="1225724" cy="423254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07"/>
          <p:cNvCxnSpPr>
            <a:endCxn id="181" idx="2"/>
          </p:cNvCxnSpPr>
          <p:nvPr/>
        </p:nvCxnSpPr>
        <p:spPr>
          <a:xfrm flipV="1">
            <a:off x="3542081" y="4454564"/>
            <a:ext cx="453857" cy="481983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08"/>
          <p:cNvCxnSpPr/>
          <p:nvPr/>
        </p:nvCxnSpPr>
        <p:spPr>
          <a:xfrm flipV="1">
            <a:off x="6289425" y="4645032"/>
            <a:ext cx="251548" cy="329369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09"/>
          <p:cNvCxnSpPr/>
          <p:nvPr/>
        </p:nvCxnSpPr>
        <p:spPr>
          <a:xfrm flipH="1">
            <a:off x="3469113" y="2515906"/>
            <a:ext cx="24383" cy="2700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10"/>
          <p:cNvSpPr/>
          <p:nvPr/>
        </p:nvSpPr>
        <p:spPr>
          <a:xfrm>
            <a:off x="3228619" y="3783321"/>
            <a:ext cx="576000" cy="345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188" name="Straight Arrow Connector 111"/>
          <p:cNvCxnSpPr>
            <a:stCxn id="187" idx="5"/>
            <a:endCxn id="181" idx="0"/>
          </p:cNvCxnSpPr>
          <p:nvPr/>
        </p:nvCxnSpPr>
        <p:spPr>
          <a:xfrm>
            <a:off x="3720266" y="4077979"/>
            <a:ext cx="563702" cy="239999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6918796" y="4371203"/>
            <a:ext cx="7483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dst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flow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828800" y="3733800"/>
            <a:ext cx="63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&amp;pw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4130204" y="51771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775621" y="51932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340968" y="51771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94" name="Straight Arrow Connector 141"/>
          <p:cNvCxnSpPr/>
          <p:nvPr/>
        </p:nvCxnSpPr>
        <p:spPr>
          <a:xfrm flipV="1">
            <a:off x="2508543" y="3952768"/>
            <a:ext cx="739797" cy="1195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4"/>
          <p:cNvGrpSpPr/>
          <p:nvPr/>
        </p:nvGrpSpPr>
        <p:grpSpPr>
          <a:xfrm>
            <a:off x="4572000" y="4311090"/>
            <a:ext cx="1717427" cy="613196"/>
            <a:chOff x="2890217" y="5185130"/>
            <a:chExt cx="1717427" cy="613196"/>
          </a:xfrm>
        </p:grpSpPr>
        <p:sp>
          <p:nvSpPr>
            <p:cNvPr id="196" name="Oval 104"/>
            <p:cNvSpPr/>
            <p:nvPr/>
          </p:nvSpPr>
          <p:spPr>
            <a:xfrm>
              <a:off x="4031580" y="5185130"/>
              <a:ext cx="576064" cy="2731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100</a:t>
              </a:r>
            </a:p>
          </p:txBody>
        </p:sp>
        <p:cxnSp>
          <p:nvCxnSpPr>
            <p:cNvPr id="197" name="Straight Arrow Connector 106"/>
            <p:cNvCxnSpPr>
              <a:stCxn id="181" idx="6"/>
              <a:endCxn id="196" idx="2"/>
            </p:cNvCxnSpPr>
            <p:nvPr/>
          </p:nvCxnSpPr>
          <p:spPr>
            <a:xfrm flipV="1">
              <a:off x="2890217" y="5321717"/>
              <a:ext cx="1141363" cy="688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06"/>
            <p:cNvCxnSpPr>
              <a:stCxn id="196" idx="4"/>
              <a:endCxn id="182" idx="0"/>
            </p:cNvCxnSpPr>
            <p:nvPr/>
          </p:nvCxnSpPr>
          <p:spPr>
            <a:xfrm flipH="1">
              <a:off x="4319610" y="5458304"/>
              <a:ext cx="2" cy="34002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组合 19"/>
          <p:cNvGrpSpPr/>
          <p:nvPr/>
        </p:nvGrpSpPr>
        <p:grpSpPr>
          <a:xfrm>
            <a:off x="3804619" y="3767447"/>
            <a:ext cx="2486870" cy="543643"/>
            <a:chOff x="2122838" y="4462770"/>
            <a:chExt cx="2486870" cy="543643"/>
          </a:xfrm>
        </p:grpSpPr>
        <p:sp>
          <p:nvSpPr>
            <p:cNvPr id="200" name="Oval 110"/>
            <p:cNvSpPr/>
            <p:nvPr/>
          </p:nvSpPr>
          <p:spPr>
            <a:xfrm>
              <a:off x="4033708" y="4462770"/>
              <a:ext cx="576000" cy="3452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a1</a:t>
              </a:r>
            </a:p>
          </p:txBody>
        </p:sp>
        <p:cxnSp>
          <p:nvCxnSpPr>
            <p:cNvPr id="201" name="Straight Arrow Connector 141"/>
            <p:cNvCxnSpPr>
              <a:stCxn id="187" idx="6"/>
              <a:endCxn id="200" idx="2"/>
            </p:cNvCxnSpPr>
            <p:nvPr/>
          </p:nvCxnSpPr>
          <p:spPr>
            <a:xfrm flipV="1">
              <a:off x="2122838" y="4635376"/>
              <a:ext cx="1910870" cy="15874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141"/>
            <p:cNvCxnSpPr>
              <a:stCxn id="200" idx="4"/>
              <a:endCxn id="196" idx="0"/>
            </p:cNvCxnSpPr>
            <p:nvPr/>
          </p:nvCxnSpPr>
          <p:spPr>
            <a:xfrm flipH="1">
              <a:off x="4319614" y="4807982"/>
              <a:ext cx="2094" cy="198431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Straight Connector 83"/>
          <p:cNvCxnSpPr/>
          <p:nvPr/>
        </p:nvCxnSpPr>
        <p:spPr>
          <a:xfrm flipH="1">
            <a:off x="4876804" y="2507468"/>
            <a:ext cx="24383" cy="2700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4724400" y="51816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grpSp>
        <p:nvGrpSpPr>
          <p:cNvPr id="205" name="组合 141"/>
          <p:cNvGrpSpPr/>
          <p:nvPr/>
        </p:nvGrpSpPr>
        <p:grpSpPr>
          <a:xfrm>
            <a:off x="4650357" y="2688704"/>
            <a:ext cx="307407" cy="2295969"/>
            <a:chOff x="7267132" y="1406766"/>
            <a:chExt cx="307407" cy="2295969"/>
          </a:xfrm>
        </p:grpSpPr>
        <p:sp>
          <p:nvSpPr>
            <p:cNvPr id="206" name="TextBox 205"/>
            <p:cNvSpPr txBox="1"/>
            <p:nvPr/>
          </p:nvSpPr>
          <p:spPr>
            <a:xfrm>
              <a:off x="7267132" y="1769140"/>
              <a:ext cx="30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endParaRPr lang="en-US" dirty="0"/>
            </a:p>
          </p:txBody>
        </p:sp>
        <p:cxnSp>
          <p:nvCxnSpPr>
            <p:cNvPr id="207" name="直接箭头连接符 143"/>
            <p:cNvCxnSpPr/>
            <p:nvPr/>
          </p:nvCxnSpPr>
          <p:spPr>
            <a:xfrm flipV="1">
              <a:off x="7508656" y="1406766"/>
              <a:ext cx="9306" cy="229596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椭圆 30"/>
          <p:cNvSpPr/>
          <p:nvPr/>
        </p:nvSpPr>
        <p:spPr>
          <a:xfrm>
            <a:off x="4811183" y="4375416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144"/>
          <p:cNvSpPr/>
          <p:nvPr/>
        </p:nvSpPr>
        <p:spPr>
          <a:xfrm>
            <a:off x="4811691" y="3853866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Straight Arrow Connector 91"/>
          <p:cNvCxnSpPr/>
          <p:nvPr/>
        </p:nvCxnSpPr>
        <p:spPr>
          <a:xfrm>
            <a:off x="5486404" y="2816005"/>
            <a:ext cx="1083893" cy="758438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11"/>
          <p:cNvGrpSpPr/>
          <p:nvPr/>
        </p:nvGrpSpPr>
        <p:grpSpPr>
          <a:xfrm>
            <a:off x="5486400" y="2636004"/>
            <a:ext cx="1083897" cy="936064"/>
            <a:chOff x="5302264" y="3103240"/>
            <a:chExt cx="1083897" cy="936064"/>
          </a:xfrm>
        </p:grpSpPr>
        <p:sp>
          <p:nvSpPr>
            <p:cNvPr id="212" name="Oval 86"/>
            <p:cNvSpPr/>
            <p:nvPr/>
          </p:nvSpPr>
          <p:spPr>
            <a:xfrm>
              <a:off x="5640700" y="310324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213" name="Straight Arrow Connector 91"/>
            <p:cNvCxnSpPr>
              <a:stCxn id="164" idx="6"/>
              <a:endCxn id="212" idx="2"/>
            </p:cNvCxnSpPr>
            <p:nvPr/>
          </p:nvCxnSpPr>
          <p:spPr>
            <a:xfrm>
              <a:off x="5302264" y="3283240"/>
              <a:ext cx="33843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91"/>
            <p:cNvCxnSpPr>
              <a:stCxn id="212" idx="5"/>
            </p:cNvCxnSpPr>
            <p:nvPr/>
          </p:nvCxnSpPr>
          <p:spPr>
            <a:xfrm>
              <a:off x="5947979" y="3410519"/>
              <a:ext cx="438182" cy="62878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78601807"/>
      </p:ext>
    </p:extLst>
  </p:cSld>
  <p:clrMapOvr>
    <a:masterClrMapping/>
  </p:clrMapOvr>
  <p:transition advTm="653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70" grpId="0"/>
      <p:bldP spid="171" grpId="0"/>
      <p:bldP spid="173" grpId="0"/>
      <p:bldP spid="187" grpId="0" animBg="1"/>
      <p:bldP spid="190" grpId="0"/>
      <p:bldP spid="208" grpId="0" animBg="1"/>
      <p:bldP spid="208" grpId="1" animBg="1"/>
      <p:bldP spid="20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Arrow Connector 87"/>
          <p:cNvCxnSpPr>
            <a:stCxn id="160" idx="4"/>
            <a:endCxn id="117" idx="0"/>
          </p:cNvCxnSpPr>
          <p:nvPr/>
        </p:nvCxnSpPr>
        <p:spPr>
          <a:xfrm flipH="1">
            <a:off x="6001397" y="2996005"/>
            <a:ext cx="3439" cy="1852082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Advanced Stitching</a:t>
            </a:r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457200" y="112170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Pointer Stitch</a:t>
            </a:r>
          </a:p>
          <a:p>
            <a:pPr lvl="1"/>
            <a:r>
              <a:rPr lang="en-US" dirty="0"/>
              <a:t>pointers decide data movement direction</a:t>
            </a: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90" name="Straight Connector 80"/>
          <p:cNvCxnSpPr/>
          <p:nvPr/>
        </p:nvCxnSpPr>
        <p:spPr>
          <a:xfrm>
            <a:off x="2430293" y="3399517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81"/>
          <p:cNvCxnSpPr/>
          <p:nvPr/>
        </p:nvCxnSpPr>
        <p:spPr>
          <a:xfrm>
            <a:off x="2421619" y="2818120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82"/>
          <p:cNvCxnSpPr/>
          <p:nvPr/>
        </p:nvCxnSpPr>
        <p:spPr>
          <a:xfrm flipH="1">
            <a:off x="3019032" y="2508892"/>
            <a:ext cx="24383" cy="273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83"/>
          <p:cNvCxnSpPr/>
          <p:nvPr/>
        </p:nvCxnSpPr>
        <p:spPr>
          <a:xfrm flipH="1">
            <a:off x="5270420" y="2508892"/>
            <a:ext cx="24383" cy="273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84"/>
          <p:cNvCxnSpPr>
            <a:stCxn id="100" idx="6"/>
            <a:endCxn id="101" idx="2"/>
          </p:cNvCxnSpPr>
          <p:nvPr/>
        </p:nvCxnSpPr>
        <p:spPr>
          <a:xfrm flipV="1">
            <a:off x="3196952" y="2816004"/>
            <a:ext cx="1929448" cy="576064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85"/>
          <p:cNvSpPr/>
          <p:nvPr/>
        </p:nvSpPr>
        <p:spPr>
          <a:xfrm>
            <a:off x="2836912" y="3212068"/>
            <a:ext cx="36004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1" name="Oval 86"/>
          <p:cNvSpPr/>
          <p:nvPr/>
        </p:nvSpPr>
        <p:spPr>
          <a:xfrm>
            <a:off x="5126400" y="2636004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2" name="Straight Arrow Connector 87"/>
          <p:cNvCxnSpPr>
            <a:endCxn id="100" idx="2"/>
          </p:cNvCxnSpPr>
          <p:nvPr/>
        </p:nvCxnSpPr>
        <p:spPr>
          <a:xfrm>
            <a:off x="2548880" y="3014628"/>
            <a:ext cx="288032" cy="377440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88"/>
          <p:cNvCxnSpPr/>
          <p:nvPr/>
        </p:nvCxnSpPr>
        <p:spPr>
          <a:xfrm>
            <a:off x="2414932" y="5221868"/>
            <a:ext cx="414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336921" y="5183976"/>
            <a:ext cx="57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29912" y="32120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9912" y="26360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098204" y="5193268"/>
            <a:ext cx="68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902060" y="2907609"/>
            <a:ext cx="7184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src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flow</a:t>
            </a:r>
          </a:p>
        </p:txBody>
      </p:sp>
      <p:cxnSp>
        <p:nvCxnSpPr>
          <p:cNvPr id="109" name="Straight Connector 97"/>
          <p:cNvCxnSpPr/>
          <p:nvPr/>
        </p:nvCxnSpPr>
        <p:spPr>
          <a:xfrm>
            <a:off x="2414612" y="3940976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98"/>
          <p:cNvCxnSpPr/>
          <p:nvPr/>
        </p:nvCxnSpPr>
        <p:spPr>
          <a:xfrm>
            <a:off x="2414612" y="4977244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99"/>
          <p:cNvCxnSpPr/>
          <p:nvPr/>
        </p:nvCxnSpPr>
        <p:spPr>
          <a:xfrm>
            <a:off x="2414612" y="4446665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00"/>
          <p:cNvCxnSpPr/>
          <p:nvPr/>
        </p:nvCxnSpPr>
        <p:spPr>
          <a:xfrm flipH="1">
            <a:off x="4259589" y="2508892"/>
            <a:ext cx="24383" cy="273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01"/>
          <p:cNvCxnSpPr/>
          <p:nvPr/>
        </p:nvCxnSpPr>
        <p:spPr>
          <a:xfrm flipH="1">
            <a:off x="5977014" y="2542800"/>
            <a:ext cx="24383" cy="273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752600" y="4770512"/>
            <a:ext cx="70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&amp;</a:t>
            </a:r>
            <a:r>
              <a:rPr lang="en-US" dirty="0" err="1"/>
              <a:t>arg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8468" y="4229857"/>
            <a:ext cx="63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116" name="Oval 104"/>
          <p:cNvSpPr/>
          <p:nvPr/>
        </p:nvSpPr>
        <p:spPr>
          <a:xfrm>
            <a:off x="3995936" y="4317507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17" name="Oval 105"/>
          <p:cNvSpPr/>
          <p:nvPr/>
        </p:nvSpPr>
        <p:spPr>
          <a:xfrm>
            <a:off x="5713361" y="4848086"/>
            <a:ext cx="576064" cy="2731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119" name="Straight Arrow Connector 108"/>
          <p:cNvCxnSpPr>
            <a:stCxn id="117" idx="6"/>
          </p:cNvCxnSpPr>
          <p:nvPr/>
        </p:nvCxnSpPr>
        <p:spPr>
          <a:xfrm flipV="1">
            <a:off x="6289425" y="4655306"/>
            <a:ext cx="251548" cy="329369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09"/>
          <p:cNvCxnSpPr/>
          <p:nvPr/>
        </p:nvCxnSpPr>
        <p:spPr>
          <a:xfrm flipH="1">
            <a:off x="3469113" y="2515906"/>
            <a:ext cx="24383" cy="273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10"/>
          <p:cNvSpPr/>
          <p:nvPr/>
        </p:nvSpPr>
        <p:spPr>
          <a:xfrm>
            <a:off x="3228619" y="3783766"/>
            <a:ext cx="576000" cy="345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918796" y="4371203"/>
            <a:ext cx="7483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dst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flow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828800" y="3734244"/>
            <a:ext cx="63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&amp;pw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130204" y="51771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75621" y="51932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340968" y="51771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31" name="Straight Arrow Connector 141"/>
          <p:cNvCxnSpPr/>
          <p:nvPr/>
        </p:nvCxnSpPr>
        <p:spPr>
          <a:xfrm flipV="1">
            <a:off x="2508543" y="3948449"/>
            <a:ext cx="739797" cy="1195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9"/>
          <p:cNvGrpSpPr/>
          <p:nvPr/>
        </p:nvGrpSpPr>
        <p:grpSpPr>
          <a:xfrm>
            <a:off x="3804619" y="3767891"/>
            <a:ext cx="2488217" cy="543479"/>
            <a:chOff x="2122834" y="4478645"/>
            <a:chExt cx="2488217" cy="543479"/>
          </a:xfrm>
        </p:grpSpPr>
        <p:sp>
          <p:nvSpPr>
            <p:cNvPr id="147" name="Oval 110"/>
            <p:cNvSpPr/>
            <p:nvPr/>
          </p:nvSpPr>
          <p:spPr>
            <a:xfrm>
              <a:off x="4035051" y="4478645"/>
              <a:ext cx="576000" cy="3452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a1</a:t>
              </a:r>
            </a:p>
          </p:txBody>
        </p:sp>
        <p:cxnSp>
          <p:nvCxnSpPr>
            <p:cNvPr id="148" name="Straight Arrow Connector 141"/>
            <p:cNvCxnSpPr>
              <a:stCxn id="121" idx="6"/>
              <a:endCxn id="147" idx="2"/>
            </p:cNvCxnSpPr>
            <p:nvPr/>
          </p:nvCxnSpPr>
          <p:spPr>
            <a:xfrm flipV="1">
              <a:off x="2122834" y="4651251"/>
              <a:ext cx="1912217" cy="15875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1"/>
            <p:cNvCxnSpPr>
              <a:stCxn id="147" idx="4"/>
              <a:endCxn id="133" idx="0"/>
            </p:cNvCxnSpPr>
            <p:nvPr/>
          </p:nvCxnSpPr>
          <p:spPr>
            <a:xfrm flipH="1">
              <a:off x="4319610" y="4823857"/>
              <a:ext cx="3441" cy="198267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Straight Connector 83"/>
          <p:cNvCxnSpPr/>
          <p:nvPr/>
        </p:nvCxnSpPr>
        <p:spPr>
          <a:xfrm flipH="1">
            <a:off x="4876804" y="2507468"/>
            <a:ext cx="24383" cy="2736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724400" y="51816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grpSp>
        <p:nvGrpSpPr>
          <p:cNvPr id="152" name="组合 141"/>
          <p:cNvGrpSpPr/>
          <p:nvPr/>
        </p:nvGrpSpPr>
        <p:grpSpPr>
          <a:xfrm>
            <a:off x="4650357" y="2688704"/>
            <a:ext cx="307407" cy="2295969"/>
            <a:chOff x="7267132" y="1406766"/>
            <a:chExt cx="307407" cy="2295969"/>
          </a:xfrm>
        </p:grpSpPr>
        <p:sp>
          <p:nvSpPr>
            <p:cNvPr id="153" name="TextBox 152"/>
            <p:cNvSpPr txBox="1"/>
            <p:nvPr/>
          </p:nvSpPr>
          <p:spPr>
            <a:xfrm>
              <a:off x="7267132" y="1769140"/>
              <a:ext cx="30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endParaRPr lang="en-US" dirty="0"/>
            </a:p>
          </p:txBody>
        </p:sp>
        <p:cxnSp>
          <p:nvCxnSpPr>
            <p:cNvPr id="154" name="直接箭头连接符 143"/>
            <p:cNvCxnSpPr/>
            <p:nvPr/>
          </p:nvCxnSpPr>
          <p:spPr>
            <a:xfrm flipV="1">
              <a:off x="7508656" y="1406766"/>
              <a:ext cx="9306" cy="229596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Oval 110"/>
          <p:cNvSpPr/>
          <p:nvPr/>
        </p:nvSpPr>
        <p:spPr>
          <a:xfrm>
            <a:off x="4580416" y="3780604"/>
            <a:ext cx="576000" cy="3452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b2</a:t>
            </a:r>
          </a:p>
        </p:txBody>
      </p:sp>
      <p:grpSp>
        <p:nvGrpSpPr>
          <p:cNvPr id="156" name="组合 60"/>
          <p:cNvGrpSpPr/>
          <p:nvPr/>
        </p:nvGrpSpPr>
        <p:grpSpPr>
          <a:xfrm>
            <a:off x="5156416" y="3769588"/>
            <a:ext cx="1139065" cy="345212"/>
            <a:chOff x="-530646" y="6499103"/>
            <a:chExt cx="1139065" cy="345212"/>
          </a:xfrm>
        </p:grpSpPr>
        <p:sp>
          <p:nvSpPr>
            <p:cNvPr id="157" name="Oval 156"/>
            <p:cNvSpPr/>
            <p:nvPr/>
          </p:nvSpPr>
          <p:spPr>
            <a:xfrm>
              <a:off x="32419" y="6499103"/>
              <a:ext cx="576000" cy="34521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b2</a:t>
              </a:r>
            </a:p>
          </p:txBody>
        </p:sp>
        <p:cxnSp>
          <p:nvCxnSpPr>
            <p:cNvPr id="158" name="Straight Arrow Connector 141"/>
            <p:cNvCxnSpPr>
              <a:stCxn id="155" idx="6"/>
              <a:endCxn id="157" idx="2"/>
            </p:cNvCxnSpPr>
            <p:nvPr/>
          </p:nvCxnSpPr>
          <p:spPr>
            <a:xfrm flipV="1">
              <a:off x="-530646" y="6671709"/>
              <a:ext cx="563065" cy="110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1"/>
          <p:cNvGrpSpPr/>
          <p:nvPr/>
        </p:nvGrpSpPr>
        <p:grpSpPr>
          <a:xfrm>
            <a:off x="5486400" y="2636004"/>
            <a:ext cx="1083897" cy="936064"/>
            <a:chOff x="5302264" y="3103240"/>
            <a:chExt cx="1083897" cy="936064"/>
          </a:xfrm>
        </p:grpSpPr>
        <p:sp>
          <p:nvSpPr>
            <p:cNvPr id="160" name="Oval 86"/>
            <p:cNvSpPr/>
            <p:nvPr/>
          </p:nvSpPr>
          <p:spPr>
            <a:xfrm>
              <a:off x="5640700" y="310324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61" name="Straight Arrow Connector 91"/>
            <p:cNvCxnSpPr>
              <a:stCxn id="101" idx="6"/>
              <a:endCxn id="160" idx="2"/>
            </p:cNvCxnSpPr>
            <p:nvPr/>
          </p:nvCxnSpPr>
          <p:spPr>
            <a:xfrm>
              <a:off x="5302264" y="3283240"/>
              <a:ext cx="33843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91"/>
            <p:cNvCxnSpPr>
              <a:stCxn id="160" idx="5"/>
            </p:cNvCxnSpPr>
            <p:nvPr/>
          </p:nvCxnSpPr>
          <p:spPr>
            <a:xfrm>
              <a:off x="5947979" y="3410519"/>
              <a:ext cx="438182" cy="62878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Curved Left Arrow 105"/>
          <p:cNvSpPr/>
          <p:nvPr/>
        </p:nvSpPr>
        <p:spPr>
          <a:xfrm rot="10800000" flipH="1">
            <a:off x="6203935" y="2772264"/>
            <a:ext cx="236071" cy="1190136"/>
          </a:xfrm>
          <a:prstGeom prst="curvedLeftArrow">
            <a:avLst>
              <a:gd name="adj1" fmla="val 0"/>
              <a:gd name="adj2" fmla="val 50000"/>
              <a:gd name="adj3" fmla="val 23580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Oval 105"/>
          <p:cNvSpPr/>
          <p:nvPr/>
        </p:nvSpPr>
        <p:spPr>
          <a:xfrm>
            <a:off x="5714456" y="4849611"/>
            <a:ext cx="576064" cy="2731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66" name="Straight Arrow Connector 108"/>
          <p:cNvCxnSpPr>
            <a:stCxn id="165" idx="6"/>
          </p:cNvCxnSpPr>
          <p:nvPr/>
        </p:nvCxnSpPr>
        <p:spPr>
          <a:xfrm flipV="1">
            <a:off x="6290520" y="4656831"/>
            <a:ext cx="251548" cy="329369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07"/>
          <p:cNvCxnSpPr/>
          <p:nvPr/>
        </p:nvCxnSpPr>
        <p:spPr>
          <a:xfrm flipV="1">
            <a:off x="3542081" y="4454096"/>
            <a:ext cx="453857" cy="481983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442588" y="2450068"/>
            <a:ext cx="10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cxnSp>
        <p:nvCxnSpPr>
          <p:cNvPr id="169" name="Straight Arrow Connector 92"/>
          <p:cNvCxnSpPr/>
          <p:nvPr/>
        </p:nvCxnSpPr>
        <p:spPr>
          <a:xfrm flipV="1">
            <a:off x="2412923" y="2502600"/>
            <a:ext cx="0" cy="271800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4"/>
          <p:cNvGrpSpPr/>
          <p:nvPr/>
        </p:nvGrpSpPr>
        <p:grpSpPr>
          <a:xfrm>
            <a:off x="4572000" y="4311370"/>
            <a:ext cx="1717427" cy="538241"/>
            <a:chOff x="2890217" y="5175605"/>
            <a:chExt cx="1717427" cy="538241"/>
          </a:xfrm>
        </p:grpSpPr>
        <p:sp>
          <p:nvSpPr>
            <p:cNvPr id="133" name="Oval 104"/>
            <p:cNvSpPr/>
            <p:nvPr/>
          </p:nvSpPr>
          <p:spPr>
            <a:xfrm>
              <a:off x="4031580" y="5175605"/>
              <a:ext cx="576064" cy="2731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100</a:t>
              </a:r>
            </a:p>
          </p:txBody>
        </p:sp>
        <p:cxnSp>
          <p:nvCxnSpPr>
            <p:cNvPr id="142" name="Straight Arrow Connector 106"/>
            <p:cNvCxnSpPr>
              <a:stCxn id="116" idx="6"/>
              <a:endCxn id="133" idx="2"/>
            </p:cNvCxnSpPr>
            <p:nvPr/>
          </p:nvCxnSpPr>
          <p:spPr>
            <a:xfrm flipV="1">
              <a:off x="2890217" y="5312192"/>
              <a:ext cx="1141363" cy="613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06"/>
            <p:cNvCxnSpPr>
              <a:stCxn id="133" idx="4"/>
              <a:endCxn id="165" idx="0"/>
            </p:cNvCxnSpPr>
            <p:nvPr/>
          </p:nvCxnSpPr>
          <p:spPr>
            <a:xfrm>
              <a:off x="4319612" y="5448779"/>
              <a:ext cx="1093" cy="265067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12281477"/>
      </p:ext>
    </p:extLst>
  </p:cSld>
  <p:clrMapOvr>
    <a:masterClrMapping/>
  </p:clrMapOvr>
  <p:transition advTm="134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55" grpId="0" animBg="1"/>
      <p:bldP spid="163" grpId="0" animBg="1"/>
      <p:bldP spid="1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Pointer Stitch</a:t>
            </a:r>
          </a:p>
          <a:p>
            <a:pPr lvl="1"/>
            <a:r>
              <a:rPr lang="en-US" dirty="0"/>
              <a:t>pointers decide data movement direction</a:t>
            </a:r>
          </a:p>
        </p:txBody>
      </p:sp>
      <p:sp>
        <p:nvSpPr>
          <p:cNvPr id="205" name="Content Placeholder 2"/>
          <p:cNvSpPr txBox="1">
            <a:spLocks/>
          </p:cNvSpPr>
          <p:nvPr/>
        </p:nvSpPr>
        <p:spPr>
          <a:xfrm>
            <a:off x="457200" y="1143077"/>
            <a:ext cx="8229600" cy="11341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bri Light"/>
                <a:cs typeface="Calibri Light"/>
              </a:rPr>
              <a:t>Pointer Stitch corrupts pointer p</a:t>
            </a:r>
          </a:p>
          <a:p>
            <a:pPr lvl="1"/>
            <a:r>
              <a:rPr lang="en-US" altLang="zh-CN" dirty="0">
                <a:latin typeface="Calibri Light"/>
                <a:cs typeface="Calibri Light"/>
              </a:rPr>
              <a:t>p = &amp;(</a:t>
            </a:r>
            <a:r>
              <a:rPr lang="en-US" altLang="zh-CN" dirty="0" err="1">
                <a:latin typeface="Calibri Light"/>
                <a:cs typeface="Calibri Light"/>
              </a:rPr>
              <a:t>src</a:t>
            </a:r>
            <a:r>
              <a:rPr lang="en-US" altLang="zh-CN" dirty="0">
                <a:latin typeface="Calibri Light"/>
                <a:cs typeface="Calibri Light"/>
              </a:rPr>
              <a:t>/</a:t>
            </a:r>
            <a:r>
              <a:rPr lang="en-US" altLang="zh-CN" dirty="0" err="1">
                <a:latin typeface="Calibri Light"/>
                <a:cs typeface="Calibri Light"/>
              </a:rPr>
              <a:t>dst</a:t>
            </a:r>
            <a:r>
              <a:rPr lang="en-US" altLang="zh-CN" dirty="0">
                <a:latin typeface="Calibri Light"/>
                <a:cs typeface="Calibri Light"/>
              </a:rPr>
              <a:t>)</a:t>
            </a:r>
          </a:p>
        </p:txBody>
      </p:sp>
      <p:sp>
        <p:nvSpPr>
          <p:cNvPr id="203" name="Title 1"/>
          <p:cNvSpPr>
            <a:spLocks noGrp="1"/>
          </p:cNvSpPr>
          <p:nvPr>
            <p:ph type="title"/>
          </p:nvPr>
        </p:nvSpPr>
        <p:spPr>
          <a:xfrm>
            <a:off x="457200" y="14068"/>
            <a:ext cx="8229600" cy="731838"/>
          </a:xfrm>
        </p:spPr>
        <p:txBody>
          <a:bodyPr>
            <a:normAutofit/>
          </a:bodyPr>
          <a:lstStyle/>
          <a:p>
            <a:r>
              <a:rPr lang="en-US" dirty="0"/>
              <a:t>Advanced Stitching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3" name="Curved Left Arrow 144"/>
          <p:cNvSpPr/>
          <p:nvPr/>
        </p:nvSpPr>
        <p:spPr>
          <a:xfrm rot="16200000">
            <a:off x="4117579" y="3178456"/>
            <a:ext cx="216024" cy="913819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12700" y="3212518"/>
            <a:ext cx="587597" cy="27699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/>
              <a:t>Attack</a:t>
            </a:r>
          </a:p>
        </p:txBody>
      </p:sp>
      <p:cxnSp>
        <p:nvCxnSpPr>
          <p:cNvPr id="65" name="Straight Connector 80"/>
          <p:cNvCxnSpPr/>
          <p:nvPr/>
        </p:nvCxnSpPr>
        <p:spPr>
          <a:xfrm>
            <a:off x="2430293" y="3398004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81"/>
          <p:cNvCxnSpPr/>
          <p:nvPr/>
        </p:nvCxnSpPr>
        <p:spPr>
          <a:xfrm>
            <a:off x="2421619" y="2818120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84"/>
          <p:cNvCxnSpPr>
            <a:stCxn id="68" idx="6"/>
          </p:cNvCxnSpPr>
          <p:nvPr/>
        </p:nvCxnSpPr>
        <p:spPr>
          <a:xfrm flipV="1">
            <a:off x="3196952" y="2816004"/>
            <a:ext cx="1929448" cy="576064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85"/>
          <p:cNvSpPr/>
          <p:nvPr/>
        </p:nvSpPr>
        <p:spPr>
          <a:xfrm>
            <a:off x="2836912" y="3212068"/>
            <a:ext cx="36004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Oval 86"/>
          <p:cNvSpPr/>
          <p:nvPr/>
        </p:nvSpPr>
        <p:spPr>
          <a:xfrm>
            <a:off x="5126400" y="2638425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70" name="Straight Arrow Connector 87"/>
          <p:cNvCxnSpPr>
            <a:endCxn id="68" idx="2"/>
          </p:cNvCxnSpPr>
          <p:nvPr/>
        </p:nvCxnSpPr>
        <p:spPr>
          <a:xfrm>
            <a:off x="2548880" y="3014628"/>
            <a:ext cx="288032" cy="377440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88"/>
          <p:cNvCxnSpPr/>
          <p:nvPr/>
        </p:nvCxnSpPr>
        <p:spPr>
          <a:xfrm>
            <a:off x="2414932" y="5221868"/>
            <a:ext cx="414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36921" y="5183976"/>
            <a:ext cx="57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29912" y="32120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29912" y="26360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098204" y="5193268"/>
            <a:ext cx="68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897925" y="2907609"/>
            <a:ext cx="7266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src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flow</a:t>
            </a:r>
          </a:p>
        </p:txBody>
      </p:sp>
      <p:cxnSp>
        <p:nvCxnSpPr>
          <p:cNvPr id="77" name="Straight Connector 97"/>
          <p:cNvCxnSpPr/>
          <p:nvPr/>
        </p:nvCxnSpPr>
        <p:spPr>
          <a:xfrm>
            <a:off x="2414612" y="3939500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98"/>
          <p:cNvCxnSpPr/>
          <p:nvPr/>
        </p:nvCxnSpPr>
        <p:spPr>
          <a:xfrm>
            <a:off x="2414612" y="4977244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99"/>
          <p:cNvCxnSpPr/>
          <p:nvPr/>
        </p:nvCxnSpPr>
        <p:spPr>
          <a:xfrm>
            <a:off x="2414612" y="4444538"/>
            <a:ext cx="4140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52600" y="4770512"/>
            <a:ext cx="70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&amp;</a:t>
            </a:r>
            <a:r>
              <a:rPr lang="en-US" dirty="0" err="1"/>
              <a:t>arg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988468" y="4227730"/>
            <a:ext cx="63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82" name="Oval 104"/>
          <p:cNvSpPr/>
          <p:nvPr/>
        </p:nvSpPr>
        <p:spPr>
          <a:xfrm>
            <a:off x="3995936" y="4315380"/>
            <a:ext cx="576064" cy="2731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83" name="Oval 110"/>
          <p:cNvSpPr/>
          <p:nvPr/>
        </p:nvSpPr>
        <p:spPr>
          <a:xfrm>
            <a:off x="3228619" y="3782290"/>
            <a:ext cx="576000" cy="345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918796" y="4371203"/>
            <a:ext cx="7483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dst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flow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828800" y="3732768"/>
            <a:ext cx="63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&amp;pw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30204" y="51771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775621" y="51932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40968" y="51771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89" name="Straight Arrow Connector 141"/>
          <p:cNvCxnSpPr/>
          <p:nvPr/>
        </p:nvCxnSpPr>
        <p:spPr>
          <a:xfrm flipV="1">
            <a:off x="2508543" y="3951736"/>
            <a:ext cx="739797" cy="1195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724400" y="51816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grpSp>
        <p:nvGrpSpPr>
          <p:cNvPr id="91" name="组合 183"/>
          <p:cNvGrpSpPr/>
          <p:nvPr/>
        </p:nvGrpSpPr>
        <p:grpSpPr>
          <a:xfrm>
            <a:off x="4650357" y="2688704"/>
            <a:ext cx="307407" cy="2295969"/>
            <a:chOff x="7267132" y="1406766"/>
            <a:chExt cx="307407" cy="2295969"/>
          </a:xfrm>
        </p:grpSpPr>
        <p:sp>
          <p:nvSpPr>
            <p:cNvPr id="92" name="TextBox 91"/>
            <p:cNvSpPr txBox="1"/>
            <p:nvPr/>
          </p:nvSpPr>
          <p:spPr>
            <a:xfrm>
              <a:off x="7267132" y="1769140"/>
              <a:ext cx="30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endParaRPr lang="en-US" dirty="0"/>
            </a:p>
          </p:txBody>
        </p:sp>
        <p:cxnSp>
          <p:nvCxnSpPr>
            <p:cNvPr id="93" name="直接箭头连接符 185"/>
            <p:cNvCxnSpPr/>
            <p:nvPr/>
          </p:nvCxnSpPr>
          <p:spPr>
            <a:xfrm flipV="1">
              <a:off x="7508656" y="1406766"/>
              <a:ext cx="9306" cy="229596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110"/>
          <p:cNvSpPr/>
          <p:nvPr/>
        </p:nvSpPr>
        <p:spPr>
          <a:xfrm>
            <a:off x="4580416" y="3779128"/>
            <a:ext cx="576000" cy="3452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b2</a:t>
            </a:r>
          </a:p>
        </p:txBody>
      </p:sp>
      <p:grpSp>
        <p:nvGrpSpPr>
          <p:cNvPr id="95" name="组合 3"/>
          <p:cNvGrpSpPr/>
          <p:nvPr/>
        </p:nvGrpSpPr>
        <p:grpSpPr>
          <a:xfrm>
            <a:off x="5156416" y="2743202"/>
            <a:ext cx="1276116" cy="1370377"/>
            <a:chOff x="4972284" y="3448340"/>
            <a:chExt cx="1276116" cy="1370377"/>
          </a:xfrm>
        </p:grpSpPr>
        <p:grpSp>
          <p:nvGrpSpPr>
            <p:cNvPr id="96" name="组合 187"/>
            <p:cNvGrpSpPr/>
            <p:nvPr/>
          </p:nvGrpSpPr>
          <p:grpSpPr>
            <a:xfrm>
              <a:off x="4972284" y="4473505"/>
              <a:ext cx="1132945" cy="345212"/>
              <a:chOff x="-524526" y="6505453"/>
              <a:chExt cx="1132945" cy="345212"/>
            </a:xfrm>
          </p:grpSpPr>
          <p:sp>
            <p:nvSpPr>
              <p:cNvPr id="98" name="Oval 110"/>
              <p:cNvSpPr/>
              <p:nvPr/>
            </p:nvSpPr>
            <p:spPr>
              <a:xfrm>
                <a:off x="32419" y="6505453"/>
                <a:ext cx="576000" cy="3452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b2</a:t>
                </a:r>
              </a:p>
            </p:txBody>
          </p:sp>
          <p:cxnSp>
            <p:nvCxnSpPr>
              <p:cNvPr id="99" name="Straight Arrow Connector 141"/>
              <p:cNvCxnSpPr>
                <a:stCxn id="94" idx="6"/>
                <a:endCxn id="98" idx="2"/>
              </p:cNvCxnSpPr>
              <p:nvPr/>
            </p:nvCxnSpPr>
            <p:spPr>
              <a:xfrm flipV="1">
                <a:off x="-524526" y="6678059"/>
                <a:ext cx="556945" cy="1076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dash"/>
                <a:headEnd w="sm" len="sm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Curved Left Arrow 105"/>
            <p:cNvSpPr/>
            <p:nvPr/>
          </p:nvSpPr>
          <p:spPr>
            <a:xfrm rot="10800000" flipH="1">
              <a:off x="6010226" y="3448340"/>
              <a:ext cx="238174" cy="1219200"/>
            </a:xfrm>
            <a:prstGeom prst="curvedLeftArrow">
              <a:avLst>
                <a:gd name="adj1" fmla="val 0"/>
                <a:gd name="adj2" fmla="val 50000"/>
                <a:gd name="adj3" fmla="val 23580"/>
              </a:avLst>
            </a:prstGeom>
            <a:solidFill>
              <a:srgbClr val="FF0000"/>
            </a:solidFill>
            <a:ln w="22225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组合 5"/>
          <p:cNvGrpSpPr/>
          <p:nvPr/>
        </p:nvGrpSpPr>
        <p:grpSpPr>
          <a:xfrm>
            <a:off x="5486400" y="2638425"/>
            <a:ext cx="1083897" cy="2211186"/>
            <a:chOff x="5302264" y="3227065"/>
            <a:chExt cx="1083897" cy="2211186"/>
          </a:xfrm>
        </p:grpSpPr>
        <p:sp>
          <p:nvSpPr>
            <p:cNvPr id="101" name="Oval 86"/>
            <p:cNvSpPr/>
            <p:nvPr/>
          </p:nvSpPr>
          <p:spPr>
            <a:xfrm>
              <a:off x="5640700" y="3227065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2" name="Straight Arrow Connector 91"/>
            <p:cNvCxnSpPr>
              <a:stCxn id="69" idx="6"/>
              <a:endCxn id="101" idx="2"/>
            </p:cNvCxnSpPr>
            <p:nvPr/>
          </p:nvCxnSpPr>
          <p:spPr>
            <a:xfrm>
              <a:off x="5302264" y="3407065"/>
              <a:ext cx="33843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91"/>
            <p:cNvCxnSpPr>
              <a:stCxn id="101" idx="5"/>
            </p:cNvCxnSpPr>
            <p:nvPr/>
          </p:nvCxnSpPr>
          <p:spPr>
            <a:xfrm>
              <a:off x="5947979" y="3534344"/>
              <a:ext cx="438182" cy="62878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87"/>
            <p:cNvCxnSpPr>
              <a:stCxn id="101" idx="4"/>
              <a:endCxn id="105" idx="0"/>
            </p:cNvCxnSpPr>
            <p:nvPr/>
          </p:nvCxnSpPr>
          <p:spPr>
            <a:xfrm flipH="1">
              <a:off x="5817292" y="3587065"/>
              <a:ext cx="3408" cy="185118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Oval 105"/>
          <p:cNvSpPr/>
          <p:nvPr/>
        </p:nvSpPr>
        <p:spPr>
          <a:xfrm>
            <a:off x="5713396" y="4849611"/>
            <a:ext cx="576064" cy="2731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6" name="Straight Arrow Connector 108"/>
          <p:cNvCxnSpPr>
            <a:stCxn id="105" idx="6"/>
          </p:cNvCxnSpPr>
          <p:nvPr/>
        </p:nvCxnSpPr>
        <p:spPr>
          <a:xfrm flipV="1">
            <a:off x="6289460" y="4656831"/>
            <a:ext cx="251548" cy="329369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91"/>
          <p:cNvCxnSpPr>
            <a:stCxn id="69" idx="6"/>
          </p:cNvCxnSpPr>
          <p:nvPr/>
        </p:nvCxnSpPr>
        <p:spPr>
          <a:xfrm>
            <a:off x="5486404" y="2818427"/>
            <a:ext cx="1083893" cy="835613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91"/>
          <p:cNvCxnSpPr>
            <a:stCxn id="69" idx="5"/>
            <a:endCxn id="105" idx="0"/>
          </p:cNvCxnSpPr>
          <p:nvPr/>
        </p:nvCxnSpPr>
        <p:spPr>
          <a:xfrm>
            <a:off x="5433683" y="2945706"/>
            <a:ext cx="567749" cy="1903907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11"/>
          <p:cNvCxnSpPr>
            <a:stCxn id="94" idx="7"/>
            <a:endCxn id="69" idx="4"/>
          </p:cNvCxnSpPr>
          <p:nvPr/>
        </p:nvCxnSpPr>
        <p:spPr>
          <a:xfrm flipV="1">
            <a:off x="5072067" y="2998425"/>
            <a:ext cx="234337" cy="831258"/>
          </a:xfrm>
          <a:prstGeom prst="straightConnector1">
            <a:avLst/>
          </a:prstGeom>
          <a:ln w="22225">
            <a:solidFill>
              <a:srgbClr val="FF0000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7"/>
          <p:cNvCxnSpPr/>
          <p:nvPr/>
        </p:nvCxnSpPr>
        <p:spPr>
          <a:xfrm flipV="1">
            <a:off x="3542081" y="4451969"/>
            <a:ext cx="453857" cy="481983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42588" y="2450068"/>
            <a:ext cx="10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cxnSp>
        <p:nvCxnSpPr>
          <p:cNvPr id="112" name="Straight Arrow Connector 92"/>
          <p:cNvCxnSpPr/>
          <p:nvPr/>
        </p:nvCxnSpPr>
        <p:spPr>
          <a:xfrm flipV="1">
            <a:off x="2412923" y="2502600"/>
            <a:ext cx="0" cy="271800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47741587"/>
      </p:ext>
    </p:extLst>
  </p:cSld>
  <p:clrMapOvr>
    <a:masterClrMapping/>
  </p:clrMapOvr>
  <p:transition advTm="2711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63" grpId="0" animBg="1"/>
      <p:bldP spid="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16"/>
            <a:ext cx="8229600" cy="762000"/>
          </a:xfrm>
        </p:spPr>
        <p:txBody>
          <a:bodyPr/>
          <a:lstStyle/>
          <a:p>
            <a:r>
              <a:rPr lang="en-US" altLang="zh-CN" dirty="0"/>
              <a:t>Advanced Stitching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534400" cy="609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2-level stitch corrupts pointer </a:t>
            </a: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kumimoji="0" lang="en-US" altLang="zh-CN" sz="32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p</a:t>
            </a:r>
            <a:r>
              <a:rPr kumimoji="0" lang="en-US" altLang="zh-CN" sz="28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2</a:t>
            </a:r>
            <a:r>
              <a:rPr lang="en-US" altLang="zh-CN" sz="2800" dirty="0">
                <a:latin typeface="Calibri Light"/>
                <a:cs typeface="Calibri Light"/>
              </a:rPr>
              <a:t> = &amp;&amp;(</a:t>
            </a:r>
            <a:r>
              <a:rPr lang="en-US" altLang="zh-CN" sz="2800" dirty="0" err="1">
                <a:latin typeface="Calibri Light"/>
                <a:cs typeface="Calibri Light"/>
              </a:rPr>
              <a:t>src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/</a:t>
            </a:r>
            <a:r>
              <a:rPr kumimoji="0" lang="en-US" altLang="zh-CN" sz="28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dst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cs typeface="Calibri Ligh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N-level stitch corrupts pointer </a:t>
            </a:r>
            <a:r>
              <a:rPr kumimoji="0" lang="en-US" altLang="zh-CN" sz="3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p</a:t>
            </a:r>
            <a:r>
              <a:rPr kumimoji="0" lang="en-US" altLang="zh-CN" sz="320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N</a:t>
            </a:r>
            <a:endParaRPr kumimoji="0" lang="en-US" altLang="zh-CN" sz="320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cs typeface="Calibri Light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p</a:t>
            </a:r>
            <a:r>
              <a:rPr kumimoji="0" lang="en-US" altLang="zh-CN" sz="280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N</a:t>
            </a:r>
            <a:r>
              <a:rPr kumimoji="0" lang="en-US" altLang="zh-CN" sz="28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 = &amp;&amp;…&amp;(</a:t>
            </a:r>
            <a:r>
              <a:rPr kumimoji="0" lang="en-US" altLang="zh-CN" sz="280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src</a:t>
            </a:r>
            <a:r>
              <a:rPr kumimoji="0" lang="en-US" altLang="zh-CN" sz="28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/</a:t>
            </a:r>
            <a:r>
              <a:rPr kumimoji="0" lang="en-US" altLang="zh-CN" sz="280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dst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)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CN" sz="2800" noProof="0" dirty="0">
                <a:latin typeface="Calibri Light"/>
                <a:cs typeface="Calibri Light"/>
              </a:rPr>
              <a:t>re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cursively invoke pointer stitch N times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cs typeface="Calibri Ligh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Multi-flow stitching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CN" sz="2800" dirty="0">
                <a:latin typeface="Calibri Light"/>
                <a:cs typeface="Calibri Light"/>
              </a:rPr>
              <a:t>i</a:t>
            </a:r>
            <a:r>
              <a:rPr kumimoji="0" lang="en-US" altLang="zh-CN" sz="28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ntermediate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 data flows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src</a:t>
            </a:r>
            <a:r>
              <a:rPr kumimoji="0" lang="en-US" altLang="zh-CN" sz="28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 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flow</a:t>
            </a:r>
            <a:r>
              <a:rPr kumimoji="0" lang="en-US" altLang="zh-CN" sz="28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 -&gt;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 flow 1 -&gt; flow 2 -&gt; … -&gt; </a:t>
            </a:r>
            <a:r>
              <a:rPr lang="en-US" altLang="zh-CN" sz="2800" dirty="0" err="1">
                <a:latin typeface="Calibri Light"/>
                <a:cs typeface="Calibri Light"/>
              </a:rPr>
              <a:t>dst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 flow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6439159"/>
      </p:ext>
    </p:extLst>
  </p:cSld>
  <p:clrMapOvr>
    <a:masterClrMapping/>
  </p:clrMapOvr>
  <p:transition advTm="333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Exploits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129360"/>
              </p:ext>
            </p:extLst>
          </p:nvPr>
        </p:nvGraphicFramePr>
        <p:xfrm>
          <a:off x="76200" y="1469067"/>
          <a:ext cx="5867404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ID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Vul.  bin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Vulnerability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baseline="0" dirty="0">
                          <a:solidFill>
                            <a:srgbClr val="FFFF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Data-Oriented Exploits</a:t>
                      </a:r>
                      <a:endParaRPr lang="en-US" sz="1400" b="0" i="0" dirty="0">
                        <a:solidFill>
                          <a:srgbClr val="FFFF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rgbClr val="FFFF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ASLR</a:t>
                      </a:r>
                      <a:endParaRPr lang="en-US" sz="1400" b="0" i="0" dirty="0">
                        <a:solidFill>
                          <a:srgbClr val="FFFF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400" b="0" i="0" kern="120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CVE-2013-2028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nginx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Stack</a:t>
                      </a:r>
                      <a:r>
                        <a:rPr lang="en-US" sz="1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baseline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bof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1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: private key  </a:t>
                      </a:r>
                      <a:r>
                        <a:rPr lang="en-US" sz="1400" b="0" i="0" baseline="30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</a:t>
                      </a:r>
                      <a:r>
                        <a:rPr lang="en-US" sz="1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http root dir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 kern="120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CVE-2012-0809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sudo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Format string</a:t>
                      </a: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 user</a:t>
                      </a:r>
                      <a:r>
                        <a:rPr lang="en-US" sz="1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id 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sym typeface="Wingdings"/>
                        </a:rPr>
                        <a:t>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r>
                        <a:rPr lang="en-US" sz="1400" b="0" i="0" kern="120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CVE-2009-4769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httpdx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Format string</a:t>
                      </a: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 </a:t>
                      </a:r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admin’s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passwd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sym typeface="Wingdings"/>
                        </a:rPr>
                        <a:t>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</a:t>
                      </a:r>
                      <a:r>
                        <a:rPr lang="en-US" sz="1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admin’s </a:t>
                      </a:r>
                      <a:r>
                        <a:rPr lang="en-US" sz="1400" b="0" i="0" baseline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passwd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sym typeface="Wingdings"/>
                        </a:rPr>
                        <a:t>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sym typeface="Wingdings"/>
                        </a:rPr>
                        <a:t>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 </a:t>
                      </a:r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anon.’s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permission</a:t>
                      </a: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sym typeface="Wingdings"/>
                        </a:rPr>
                        <a:t>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 </a:t>
                      </a:r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anon.’s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root dir</a:t>
                      </a: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sym typeface="Wingdings"/>
                        </a:rPr>
                        <a:t>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 CGI root dir</a:t>
                      </a: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400" b="0" i="0" kern="1200" baseline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bugtraq</a:t>
                      </a:r>
                      <a:r>
                        <a:rPr lang="en-US" sz="1400" b="0" i="0" kern="120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ID: 41956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orzhttpd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Format string</a:t>
                      </a: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 randomized </a:t>
                      </a:r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addr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sym typeface="Wingdings"/>
                        </a:rPr>
                        <a:t>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 http root dir</a:t>
                      </a: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sym typeface="Wingdings"/>
                        </a:rPr>
                        <a:t>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400" b="0" i="0" kern="120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CVE-2002-1496 *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nullhttpd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Heap overflow</a:t>
                      </a: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</a:t>
                      </a:r>
                      <a:r>
                        <a:rPr lang="en-US" sz="1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http root dir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</a:t>
                      </a:r>
                      <a:r>
                        <a:rPr lang="en-US" sz="1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CGI root dir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 kern="120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CVE-2001-0820 *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ghttpd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Stack </a:t>
                      </a:r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bof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 CGI root dir</a:t>
                      </a: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400" b="0" i="0" kern="120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CVE-2001-0144 *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SSHD</a:t>
                      </a: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integer</a:t>
                      </a:r>
                      <a:r>
                        <a:rPr lang="en-US" sz="1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overflow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</a:t>
                      </a:r>
                      <a:r>
                        <a:rPr lang="en-US" sz="1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root </a:t>
                      </a:r>
                      <a:r>
                        <a:rPr lang="en-US" sz="1400" b="0" i="0" baseline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passwd</a:t>
                      </a:r>
                      <a:r>
                        <a:rPr lang="en-US" sz="1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hash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</a:t>
                      </a:r>
                      <a:r>
                        <a:rPr lang="en-US" sz="1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user id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 authenticated</a:t>
                      </a:r>
                      <a:r>
                        <a:rPr lang="en-US" sz="1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flag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400" b="0" i="0" kern="120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CVE-2000-0573 *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wu-ftpd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Format string</a:t>
                      </a: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</a:t>
                      </a:r>
                      <a:r>
                        <a:rPr lang="en-US" sz="1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400" b="0" i="0" baseline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env</a:t>
                      </a:r>
                      <a:r>
                        <a:rPr lang="en-US" sz="1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variables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 user</a:t>
                      </a:r>
                      <a:r>
                        <a:rPr lang="en-US" sz="1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id (single-edge)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sym typeface="Wingdings"/>
                        </a:rPr>
                        <a:t>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  <a:r>
                        <a:rPr lang="en-US" sz="1400" b="0" i="0" baseline="-25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 user id (pointer</a:t>
                      </a:r>
                      <a:r>
                        <a:rPr lang="en-US" sz="1400" b="0" i="0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stitch)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sym typeface="Wingdings"/>
                        </a:rPr>
                        <a:t></a:t>
                      </a:r>
                      <a:endParaRPr lang="en-US" sz="14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34704" y="6428601"/>
            <a:ext cx="2612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* CVEs discussed in </a:t>
            </a:r>
            <a:r>
              <a:rPr lang="en-US" altLang="zh-CN" sz="1200" dirty="0" err="1"/>
              <a:t>Shuo</a:t>
            </a:r>
            <a:r>
              <a:rPr lang="en-US" altLang="zh-CN" sz="1200" dirty="0"/>
              <a:t> Chen’s work</a:t>
            </a:r>
            <a:endParaRPr lang="zh-CN" altLang="en-US" sz="1200" dirty="0" err="1"/>
          </a:p>
        </p:txBody>
      </p:sp>
      <p:sp>
        <p:nvSpPr>
          <p:cNvPr id="14" name="Rounded Rectangle 13"/>
          <p:cNvSpPr/>
          <p:nvPr/>
        </p:nvSpPr>
        <p:spPr>
          <a:xfrm>
            <a:off x="1437171" y="5344634"/>
            <a:ext cx="740734" cy="23923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424769" y="1773867"/>
            <a:ext cx="742503" cy="2753833"/>
            <a:chOff x="1653365" y="895350"/>
            <a:chExt cx="742503" cy="2753833"/>
          </a:xfrm>
        </p:grpSpPr>
        <p:sp>
          <p:nvSpPr>
            <p:cNvPr id="16" name="Rounded Rectangle 15"/>
            <p:cNvSpPr/>
            <p:nvPr/>
          </p:nvSpPr>
          <p:spPr>
            <a:xfrm>
              <a:off x="1653365" y="895350"/>
              <a:ext cx="740734" cy="23923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53365" y="1885950"/>
              <a:ext cx="740734" cy="23923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653365" y="3094517"/>
              <a:ext cx="740734" cy="23923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655134" y="3409950"/>
              <a:ext cx="740734" cy="23923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655134" y="2647950"/>
              <a:ext cx="740734" cy="23923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1424769" y="2078667"/>
            <a:ext cx="740734" cy="239233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354035" y="1687035"/>
            <a:ext cx="1915633" cy="3689300"/>
            <a:chOff x="3560134" y="808518"/>
            <a:chExt cx="1915633" cy="3689300"/>
          </a:xfrm>
        </p:grpSpPr>
        <p:sp>
          <p:nvSpPr>
            <p:cNvPr id="23" name="Rounded Rectangle 22"/>
            <p:cNvSpPr/>
            <p:nvPr/>
          </p:nvSpPr>
          <p:spPr>
            <a:xfrm>
              <a:off x="3560134" y="808518"/>
              <a:ext cx="1908000" cy="216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567767" y="1460649"/>
              <a:ext cx="1908000" cy="216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567767" y="2573717"/>
              <a:ext cx="1908000" cy="216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567767" y="3629884"/>
              <a:ext cx="1908000" cy="216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560672" y="4281818"/>
              <a:ext cx="1908000" cy="216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4" y="1938867"/>
            <a:ext cx="1919864" cy="3852333"/>
            <a:chOff x="3558903" y="1060350"/>
            <a:chExt cx="1919864" cy="3852333"/>
          </a:xfrm>
        </p:grpSpPr>
        <p:sp>
          <p:nvSpPr>
            <p:cNvPr id="30" name="Rounded Rectangle 29"/>
            <p:cNvSpPr/>
            <p:nvPr/>
          </p:nvSpPr>
          <p:spPr>
            <a:xfrm>
              <a:off x="3560134" y="1060350"/>
              <a:ext cx="1908000" cy="368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560134" y="1712284"/>
              <a:ext cx="1908000" cy="838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570767" y="2819847"/>
              <a:ext cx="1908000" cy="792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558903" y="3888416"/>
              <a:ext cx="1908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570767" y="4521050"/>
              <a:ext cx="1908000" cy="3916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Content Placeholder 2"/>
          <p:cNvSpPr txBox="1">
            <a:spLocks/>
          </p:cNvSpPr>
          <p:nvPr/>
        </p:nvSpPr>
        <p:spPr>
          <a:xfrm>
            <a:off x="6096000" y="1676400"/>
            <a:ext cx="2971800" cy="3810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19 exploits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16</a:t>
            </a:r>
            <a:r>
              <a:rPr kumimoji="0" lang="en-US" sz="28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 prev. unknown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7 advanced stitch 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latin typeface="Calibri Light"/>
                <a:cs typeface="Calibri Light"/>
              </a:rPr>
              <a:t>2-level</a:t>
            </a: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 stitch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cs typeface="Calibri Light"/>
              </a:rPr>
              <a:t>10 work w/ ASLR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54755"/>
              </p:ext>
            </p:extLst>
          </p:nvPr>
        </p:nvGraphicFramePr>
        <p:xfrm>
          <a:off x="76204" y="1249188"/>
          <a:ext cx="586740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/>
                        <a:t>Input (known)</a:t>
                      </a:r>
                    </a:p>
                  </a:txBody>
                  <a:tcPr marL="36000" marR="3600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FF00"/>
                          </a:solidFill>
                        </a:rPr>
                        <a:t>Output (result)</a:t>
                      </a:r>
                    </a:p>
                  </a:txBody>
                  <a:tcPr marL="360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F2DC130-3A76-024B-BFA6-94AC4F249F5F}"/>
              </a:ext>
            </a:extLst>
          </p:cNvPr>
          <p:cNvSpPr/>
          <p:nvPr/>
        </p:nvSpPr>
        <p:spPr>
          <a:xfrm>
            <a:off x="1407354" y="4707700"/>
            <a:ext cx="740734" cy="239233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708205"/>
      </p:ext>
    </p:extLst>
  </p:cSld>
  <p:clrMapOvr>
    <a:masterClrMapping/>
  </p:clrMapOvr>
  <p:transition advTm="407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Autofit/>
          </a:bodyPr>
          <a:lstStyle/>
          <a:p>
            <a:r>
              <a:rPr lang="en-US" dirty="0"/>
              <a:t>Data Flow Stitching</a:t>
            </a:r>
          </a:p>
          <a:p>
            <a:pPr lvl="1"/>
            <a:r>
              <a:rPr lang="en-US" dirty="0"/>
              <a:t>systematic way to generate data-oriented exploits</a:t>
            </a:r>
          </a:p>
          <a:p>
            <a:pPr lvl="1"/>
            <a:r>
              <a:rPr lang="en-US" dirty="0"/>
              <a:t>basic stitch, pointer stitch …</a:t>
            </a:r>
          </a:p>
          <a:p>
            <a:pPr lvl="1"/>
            <a:r>
              <a:rPr lang="en-US" dirty="0"/>
              <a:t>agnostic to CFI, DEP and often ASLR</a:t>
            </a:r>
          </a:p>
          <a:p>
            <a:pPr lvl="1"/>
            <a:endParaRPr lang="en-US" dirty="0"/>
          </a:p>
          <a:p>
            <a:r>
              <a:rPr lang="en-US" dirty="0"/>
              <a:t>Automatic construction is feasible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236001"/>
      </p:ext>
    </p:extLst>
  </p:cSld>
  <p:clrMapOvr>
    <a:masterClrMapping/>
  </p:clrMapOvr>
  <p:transition advTm="4433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le 19">
            <a:extLst>
              <a:ext uri="{FF2B5EF4-FFF2-40B4-BE49-F238E27FC236}">
                <a16:creationId xmlns:a16="http://schemas.microsoft.com/office/drawing/2014/main" id="{0FB3BFF7-7647-9145-B1C3-F87105A9AF59}"/>
              </a:ext>
            </a:extLst>
          </p:cNvPr>
          <p:cNvSpPr/>
          <p:nvPr/>
        </p:nvSpPr>
        <p:spPr>
          <a:xfrm rot="5400000">
            <a:off x="1831976" y="-384175"/>
            <a:ext cx="5289550" cy="81915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AE976-B177-BF44-9EDA-DAF61324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 </a:t>
            </a:r>
            <a:r>
              <a:rPr lang="en-US" altLang="zh-CN" dirty="0"/>
              <a:t>Names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BEC8-83CD-F140-8BC6-85B1B77C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200400"/>
          </a:xfrm>
        </p:spPr>
        <p:txBody>
          <a:bodyPr>
            <a:normAutofit/>
          </a:bodyPr>
          <a:lstStyle/>
          <a:p>
            <a:r>
              <a:rPr lang="en-US" b="1" i="1" dirty="0"/>
              <a:t>Data-oriented attack</a:t>
            </a:r>
          </a:p>
          <a:p>
            <a:r>
              <a:rPr lang="en-US" dirty="0"/>
              <a:t>Data-only attack</a:t>
            </a:r>
            <a:endParaRPr lang="en-US" b="1" dirty="0"/>
          </a:p>
          <a:p>
            <a:r>
              <a:rPr lang="en-US" dirty="0"/>
              <a:t>Non-control-data attack</a:t>
            </a:r>
          </a:p>
          <a:p>
            <a:r>
              <a:rPr lang="en-US" dirty="0"/>
              <a:t>Data-flow attack</a:t>
            </a:r>
          </a:p>
          <a:p>
            <a:r>
              <a:rPr lang="en-US" dirty="0"/>
              <a:t>Data attack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DD75E-13FC-9B4F-AA8B-228A3150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1001" y="1066799"/>
            <a:ext cx="8191500" cy="5410201"/>
            <a:chOff x="381001" y="1066799"/>
            <a:chExt cx="8191500" cy="5410201"/>
          </a:xfrm>
        </p:grpSpPr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724BCCFF-3194-4B46-AE25-69F5C6A386AB}"/>
                </a:ext>
              </a:extLst>
            </p:cNvPr>
            <p:cNvSpPr/>
            <p:nvPr/>
          </p:nvSpPr>
          <p:spPr>
            <a:xfrm rot="16200000">
              <a:off x="1831976" y="-384176"/>
              <a:ext cx="5289550" cy="81915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E87CFBD6-1BCB-804F-AA87-A478C351FD70}"/>
                </a:ext>
              </a:extLst>
            </p:cNvPr>
            <p:cNvSpPr txBox="1">
              <a:spLocks/>
            </p:cNvSpPr>
            <p:nvPr/>
          </p:nvSpPr>
          <p:spPr>
            <a:xfrm>
              <a:off x="2743200" y="3809999"/>
              <a:ext cx="5715000" cy="26670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Calibri Light" panose="020F030202020403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/>
                <a:t>Control attack</a:t>
              </a:r>
            </a:p>
            <a:p>
              <a:pPr algn="r"/>
              <a:r>
                <a:rPr lang="en-US" b="1" i="1" dirty="0"/>
                <a:t>Control-flow attack</a:t>
              </a:r>
            </a:p>
            <a:p>
              <a:pPr algn="r"/>
              <a:r>
                <a:rPr lang="en-US" dirty="0"/>
                <a:t>Control-data attack</a:t>
              </a:r>
            </a:p>
            <a:p>
              <a:pPr algn="r"/>
              <a:r>
                <a:rPr lang="en-US" dirty="0"/>
                <a:t>Control-flow hijacking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9944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851"/>
    </mc:Choice>
    <mc:Fallback>
      <p:transition spd="slow" advTm="468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7DE37-875A-674B-AA0B-FA930887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97328A-6C40-FA48-8FB0-6A56B3F17709}"/>
              </a:ext>
            </a:extLst>
          </p:cNvPr>
          <p:cNvSpPr txBox="1">
            <a:spLocks/>
          </p:cNvSpPr>
          <p:nvPr/>
        </p:nvSpPr>
        <p:spPr>
          <a:xfrm>
            <a:off x="76200" y="2133600"/>
            <a:ext cx="90678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Data-Oriented Programming:</a:t>
            </a:r>
          </a:p>
          <a:p>
            <a:r>
              <a:rPr lang="en-US" dirty="0"/>
              <a:t>Building Turing-Complete Attacks</a:t>
            </a:r>
          </a:p>
        </p:txBody>
      </p:sp>
    </p:spTree>
    <p:extLst>
      <p:ext uri="{BB962C8B-B14F-4D97-AF65-F5344CB8AC3E}">
        <p14:creationId xmlns:p14="http://schemas.microsoft.com/office/powerpoint/2010/main" val="261584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79"/>
    </mc:Choice>
    <mc:Fallback>
      <p:transition spd="slow" advTm="837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6972300" y="1959166"/>
            <a:ext cx="1914364" cy="2584098"/>
            <a:chOff x="6972300" y="1959166"/>
            <a:chExt cx="1914364" cy="2584098"/>
          </a:xfrm>
        </p:grpSpPr>
        <p:sp>
          <p:nvSpPr>
            <p:cNvPr id="49" name="Donut 48"/>
            <p:cNvSpPr/>
            <p:nvPr/>
          </p:nvSpPr>
          <p:spPr>
            <a:xfrm>
              <a:off x="7667625" y="39624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Donut 46"/>
            <p:cNvSpPr/>
            <p:nvPr/>
          </p:nvSpPr>
          <p:spPr>
            <a:xfrm>
              <a:off x="7667625" y="28194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Donut 47"/>
            <p:cNvSpPr/>
            <p:nvPr/>
          </p:nvSpPr>
          <p:spPr>
            <a:xfrm>
              <a:off x="7667625" y="33909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Donut 45"/>
            <p:cNvSpPr/>
            <p:nvPr/>
          </p:nvSpPr>
          <p:spPr>
            <a:xfrm>
              <a:off x="6972300" y="3324225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Donut 44"/>
            <p:cNvSpPr/>
            <p:nvPr/>
          </p:nvSpPr>
          <p:spPr>
            <a:xfrm>
              <a:off x="8305800" y="33528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Donut 43"/>
            <p:cNvSpPr/>
            <p:nvPr/>
          </p:nvSpPr>
          <p:spPr>
            <a:xfrm>
              <a:off x="8305800" y="25908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Donut 42"/>
            <p:cNvSpPr/>
            <p:nvPr/>
          </p:nvSpPr>
          <p:spPr>
            <a:xfrm>
              <a:off x="6981825" y="25908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Donut 38"/>
            <p:cNvSpPr/>
            <p:nvPr/>
          </p:nvSpPr>
          <p:spPr>
            <a:xfrm>
              <a:off x="7664068" y="1959166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4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1371600" y="2029800"/>
            <a:ext cx="3352800" cy="25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71600" y="3733800"/>
            <a:ext cx="33528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371600" y="2528889"/>
            <a:ext cx="33528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371600" y="3016250"/>
            <a:ext cx="3352800" cy="228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0600" y="762000"/>
          <a:ext cx="5638800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3800">
                <a:tc>
                  <a:txBody>
                    <a:bodyPr/>
                    <a:lstStyle/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  </a:t>
                      </a:r>
                      <a:r>
                        <a:rPr lang="en-US" sz="1600" b="1" kern="1200" baseline="0" dirty="0" err="1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struct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server{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*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cur_max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 total,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typ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;} *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  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quota = MAXCONN; 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*size, *type;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  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char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buf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[MAXLEN];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 size = &amp;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buf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[8]; type = &amp;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buf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[12]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5  ...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  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while</a:t>
                      </a:r>
                      <a:r>
                        <a:rPr lang="en-US" sz="1600" b="0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(quota--) {</a:t>
                      </a:r>
                    </a:p>
                    <a:p>
                      <a:r>
                        <a:rPr lang="sv-SE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    readData(sockfd, buf);       </a:t>
                      </a:r>
                      <a:r>
                        <a:rPr lang="sv-SE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 stack bof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    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if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(*type == NONE ) 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break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    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if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(*type == STREAM)</a:t>
                      </a:r>
                      <a:endParaRPr lang="en-US" sz="1600" b="0" kern="1200" baseline="0" dirty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pPr marL="342900" indent="-342900">
                        <a:buAutoNum type="arabicPlain" startAt="10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*size = *(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cur_max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  </a:t>
                      </a:r>
                    </a:p>
                    <a:p>
                      <a:pPr marL="342900" indent="-342900">
                        <a:buAutoNum type="arabicPlain" startAt="10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else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{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      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typ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*type;        </a:t>
                      </a:r>
                      <a:endParaRPr lang="en-US" sz="1600" b="0" kern="1200" baseline="0" dirty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      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-&gt;total += *size;     </a:t>
                      </a:r>
                      <a:endParaRPr lang="en-US" sz="1600" b="0" kern="1200" baseline="0" dirty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   } </a:t>
                      </a:r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//...(following code skipped)...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 }</a:t>
                      </a:r>
                      <a:endParaRPr lang="en-US" sz="16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Rectangle 94"/>
          <p:cNvSpPr/>
          <p:nvPr/>
        </p:nvSpPr>
        <p:spPr>
          <a:xfrm>
            <a:off x="1752600" y="6161267"/>
            <a:ext cx="2590800" cy="230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09800" y="5895975"/>
            <a:ext cx="1447800" cy="230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421609" y="5903119"/>
            <a:ext cx="457200" cy="230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733800" y="5896715"/>
            <a:ext cx="1905000" cy="230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23258" y="5124450"/>
          <a:ext cx="560614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  </a:t>
                      </a:r>
                      <a:r>
                        <a:rPr lang="en-US" sz="1600" b="1" kern="1200" baseline="0" dirty="0" err="1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struct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1" kern="1200" baseline="0" dirty="0" err="1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Obj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struct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Obj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*next; 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prop;}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  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void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updateList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struct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Obj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*list, 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addend){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  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for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(; list != NULL; list = list-&gt;next)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      list-&gt;prop += addend;</a:t>
                      </a:r>
                      <a:b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  }</a:t>
                      </a:r>
                      <a:endParaRPr lang="en-US" sz="12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860635" y="816114"/>
            <a:ext cx="136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Vulnerable </a:t>
            </a:r>
          </a:p>
          <a:p>
            <a:r>
              <a:rPr lang="en-US" sz="2000" dirty="0"/>
              <a:t>Program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58000" y="5105400"/>
            <a:ext cx="1549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Malicious</a:t>
            </a:r>
          </a:p>
          <a:p>
            <a:r>
              <a:rPr lang="en-US" sz="2000" dirty="0"/>
              <a:t>Computation</a:t>
            </a:r>
          </a:p>
        </p:txBody>
      </p:sp>
      <p:grpSp>
        <p:nvGrpSpPr>
          <p:cNvPr id="319" name="Group 318"/>
          <p:cNvGrpSpPr/>
          <p:nvPr/>
        </p:nvGrpSpPr>
        <p:grpSpPr>
          <a:xfrm>
            <a:off x="6705600" y="1600200"/>
            <a:ext cx="2057400" cy="2819400"/>
            <a:chOff x="6705600" y="1371600"/>
            <a:chExt cx="2057400" cy="2819400"/>
          </a:xfrm>
        </p:grpSpPr>
        <p:sp>
          <p:nvSpPr>
            <p:cNvPr id="118" name="Rectangle 117"/>
            <p:cNvSpPr/>
            <p:nvPr/>
          </p:nvSpPr>
          <p:spPr>
            <a:xfrm flipH="1">
              <a:off x="6705600" y="1371600"/>
              <a:ext cx="1981200" cy="2819400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b="1" dirty="0"/>
                <a:t>CFG w/ CFI</a:t>
              </a:r>
            </a:p>
          </p:txBody>
        </p:sp>
        <p:sp>
          <p:nvSpPr>
            <p:cNvPr id="119" name="Oval 118"/>
            <p:cNvSpPr/>
            <p:nvPr/>
          </p:nvSpPr>
          <p:spPr>
            <a:xfrm flipH="1">
              <a:off x="7772400" y="18570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20" name="Oval 119"/>
            <p:cNvSpPr/>
            <p:nvPr/>
          </p:nvSpPr>
          <p:spPr>
            <a:xfrm flipH="1">
              <a:off x="8410200" y="24666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36" name="Oval 135"/>
            <p:cNvSpPr/>
            <p:nvPr/>
          </p:nvSpPr>
          <p:spPr>
            <a:xfrm flipH="1">
              <a:off x="8410200" y="32286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38" name="Oval 137"/>
            <p:cNvSpPr/>
            <p:nvPr/>
          </p:nvSpPr>
          <p:spPr>
            <a:xfrm flipH="1">
              <a:off x="7772400" y="38100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140" name="Straight Arrow Connector 139"/>
            <p:cNvCxnSpPr>
              <a:stCxn id="119" idx="2"/>
              <a:endCxn id="120" idx="0"/>
            </p:cNvCxnSpPr>
            <p:nvPr/>
          </p:nvCxnSpPr>
          <p:spPr>
            <a:xfrm>
              <a:off x="8125200" y="2033400"/>
              <a:ext cx="461400" cy="433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20" idx="4"/>
              <a:endCxn id="136" idx="0"/>
            </p:cNvCxnSpPr>
            <p:nvPr/>
          </p:nvCxnSpPr>
          <p:spPr>
            <a:xfrm>
              <a:off x="8586600" y="2819400"/>
              <a:ext cx="0" cy="409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36" idx="4"/>
              <a:endCxn id="138" idx="2"/>
            </p:cNvCxnSpPr>
            <p:nvPr/>
          </p:nvCxnSpPr>
          <p:spPr>
            <a:xfrm flipH="1">
              <a:off x="8125200" y="3581400"/>
              <a:ext cx="461400" cy="405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38" idx="6"/>
              <a:endCxn id="146" idx="4"/>
            </p:cNvCxnSpPr>
            <p:nvPr/>
          </p:nvCxnSpPr>
          <p:spPr>
            <a:xfrm flipH="1" flipV="1">
              <a:off x="7263000" y="3553200"/>
              <a:ext cx="509400" cy="433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 flipH="1">
              <a:off x="7086600" y="32004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68" name="Oval 167"/>
            <p:cNvSpPr/>
            <p:nvPr/>
          </p:nvSpPr>
          <p:spPr>
            <a:xfrm flipH="1">
              <a:off x="7772400" y="3276600"/>
              <a:ext cx="352800" cy="351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12</a:t>
              </a:r>
            </a:p>
          </p:txBody>
        </p:sp>
        <p:cxnSp>
          <p:nvCxnSpPr>
            <p:cNvPr id="169" name="Straight Arrow Connector 168"/>
            <p:cNvCxnSpPr>
              <a:stCxn id="138" idx="0"/>
              <a:endCxn id="168" idx="4"/>
            </p:cNvCxnSpPr>
            <p:nvPr/>
          </p:nvCxnSpPr>
          <p:spPr>
            <a:xfrm flipV="1">
              <a:off x="7948800" y="3628073"/>
              <a:ext cx="0" cy="1819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 flipH="1">
              <a:off x="7772400" y="26952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13</a:t>
              </a:r>
            </a:p>
          </p:txBody>
        </p:sp>
        <p:cxnSp>
          <p:nvCxnSpPr>
            <p:cNvPr id="182" name="Straight Arrow Connector 181"/>
            <p:cNvCxnSpPr>
              <a:stCxn id="168" idx="0"/>
              <a:endCxn id="180" idx="4"/>
            </p:cNvCxnSpPr>
            <p:nvPr/>
          </p:nvCxnSpPr>
          <p:spPr>
            <a:xfrm flipV="1">
              <a:off x="7948800" y="30480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 flipH="1">
              <a:off x="7086600" y="24666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14</a:t>
              </a:r>
            </a:p>
          </p:txBody>
        </p:sp>
        <p:cxnSp>
          <p:nvCxnSpPr>
            <p:cNvPr id="191" name="Straight Arrow Connector 190"/>
            <p:cNvCxnSpPr>
              <a:stCxn id="146" idx="0"/>
              <a:endCxn id="189" idx="4"/>
            </p:cNvCxnSpPr>
            <p:nvPr/>
          </p:nvCxnSpPr>
          <p:spPr>
            <a:xfrm flipV="1">
              <a:off x="7263000" y="28194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80" idx="7"/>
              <a:endCxn id="189" idx="2"/>
            </p:cNvCxnSpPr>
            <p:nvPr/>
          </p:nvCxnSpPr>
          <p:spPr>
            <a:xfrm flipH="1" flipV="1">
              <a:off x="7439400" y="2643000"/>
              <a:ext cx="384666" cy="103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189" idx="0"/>
              <a:endCxn id="119" idx="6"/>
            </p:cNvCxnSpPr>
            <p:nvPr/>
          </p:nvCxnSpPr>
          <p:spPr>
            <a:xfrm flipV="1">
              <a:off x="7263000" y="2033400"/>
              <a:ext cx="509400" cy="433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7"/>
          <p:cNvGrpSpPr/>
          <p:nvPr/>
        </p:nvGrpSpPr>
        <p:grpSpPr>
          <a:xfrm>
            <a:off x="2895600" y="4412159"/>
            <a:ext cx="1066800" cy="769441"/>
            <a:chOff x="1752600" y="3886200"/>
            <a:chExt cx="1066800" cy="642236"/>
          </a:xfrm>
        </p:grpSpPr>
        <p:sp>
          <p:nvSpPr>
            <p:cNvPr id="183" name="Down Arrow 182"/>
            <p:cNvSpPr/>
            <p:nvPr/>
          </p:nvSpPr>
          <p:spPr>
            <a:xfrm>
              <a:off x="1752600" y="3962400"/>
              <a:ext cx="1066800" cy="5024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57400" y="3886200"/>
              <a:ext cx="505267" cy="64223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4400" spc="50" dirty="0">
                  <a:ln w="11430"/>
                </a:rPr>
                <a:t>?</a:t>
              </a: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1371600" y="2286000"/>
            <a:ext cx="49530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941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4" grpId="0" animBg="1"/>
      <p:bldP spid="98" grpId="0" animBg="1"/>
      <p:bldP spid="101" grpId="0" animBg="1"/>
      <p:bldP spid="95" grpId="0" animBg="1"/>
      <p:bldP spid="96" grpId="0" animBg="1"/>
      <p:bldP spid="93" grpId="0" animBg="1"/>
      <p:bldP spid="100" grpId="0" animBg="1"/>
      <p:bldP spid="91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4953001" y="1157467"/>
            <a:ext cx="2590800" cy="230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34000" y="892175"/>
            <a:ext cx="1524001" cy="230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724400" y="899319"/>
            <a:ext cx="354809" cy="230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934201" y="892915"/>
            <a:ext cx="1905000" cy="230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838200"/>
          <a:ext cx="46482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for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(; list != NULL; list = list-&gt;next)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    list-&gt;prop += addend;</a:t>
                      </a:r>
                    </a:p>
                  </a:txBody>
                  <a:tcPr marL="72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1776296" y="4048419"/>
            <a:ext cx="4272209" cy="362381"/>
            <a:chOff x="-342901" y="4590619"/>
            <a:chExt cx="4272209" cy="362381"/>
          </a:xfrm>
          <a:solidFill>
            <a:schemeClr val="bg1">
              <a:lumMod val="85000"/>
            </a:schemeClr>
          </a:solidFill>
        </p:grpSpPr>
        <p:sp>
          <p:nvSpPr>
            <p:cNvPr id="55" name="TextBox 54"/>
            <p:cNvSpPr txBox="1"/>
            <p:nvPr/>
          </p:nvSpPr>
          <p:spPr>
            <a:xfrm>
              <a:off x="1447800" y="4592049"/>
              <a:ext cx="626400" cy="36000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74059" y="4590619"/>
              <a:ext cx="626400" cy="36000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94696" y="4590619"/>
              <a:ext cx="624883" cy="36000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02908" y="4593000"/>
              <a:ext cx="626400" cy="36000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342901" y="4590619"/>
              <a:ext cx="1836000" cy="36000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767190" y="4025400"/>
            <a:ext cx="5929010" cy="1842000"/>
            <a:chOff x="-482600" y="4114800"/>
            <a:chExt cx="5929010" cy="1842000"/>
          </a:xfrm>
        </p:grpSpPr>
        <p:sp>
          <p:nvSpPr>
            <p:cNvPr id="107" name="TextBox 106"/>
            <p:cNvSpPr txBox="1"/>
            <p:nvPr/>
          </p:nvSpPr>
          <p:spPr>
            <a:xfrm>
              <a:off x="-482600" y="4133850"/>
              <a:ext cx="1776411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81435" y="4114800"/>
              <a:ext cx="6858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en-US" sz="1600" b="1" i="1" dirty="0"/>
                <a:t>stack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72485" y="4133419"/>
              <a:ext cx="626400" cy="36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600" b="1" dirty="0" err="1"/>
                <a:t>srv</a:t>
              </a:r>
              <a:endParaRPr lang="en-US" sz="16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46351" y="4134285"/>
              <a:ext cx="626400" cy="36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600" b="1" dirty="0"/>
                <a:t>quota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21410" y="4134213"/>
              <a:ext cx="624883" cy="36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00" b="1" dirty="0"/>
                <a:t>size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95398" y="4133852"/>
              <a:ext cx="626400" cy="36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600" b="1" dirty="0"/>
                <a:t>type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-481013" y="4133419"/>
              <a:ext cx="1776411" cy="36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600" b="1" dirty="0" err="1"/>
                <a:t>buf</a:t>
              </a:r>
              <a:r>
                <a:rPr lang="en-US" sz="1600" b="1" dirty="0"/>
                <a:t>[]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72859" y="4932000"/>
              <a:ext cx="6264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cur_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max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93496" y="4932000"/>
              <a:ext cx="624883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total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20010" y="4932000"/>
              <a:ext cx="6264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600" b="1" dirty="0" err="1"/>
                <a:t>typ</a:t>
              </a:r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592927" y="5596800"/>
              <a:ext cx="624883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endParaRPr lang="en-US" sz="1600" b="1" dirty="0"/>
            </a:p>
          </p:txBody>
        </p:sp>
        <p:cxnSp>
          <p:nvCxnSpPr>
            <p:cNvPr id="113" name="Curved Connector 87"/>
            <p:cNvCxnSpPr>
              <a:stCxn id="86" idx="2"/>
              <a:endCxn id="111" idx="0"/>
            </p:cNvCxnSpPr>
            <p:nvPr/>
          </p:nvCxnSpPr>
          <p:spPr>
            <a:xfrm rot="16200000" flipH="1">
              <a:off x="4553253" y="5244684"/>
              <a:ext cx="304800" cy="399431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/>
        </p:nvSpPr>
        <p:spPr>
          <a:xfrm>
            <a:off x="609600" y="886800"/>
            <a:ext cx="3581400" cy="25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9600" y="2590800"/>
            <a:ext cx="3581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09600" y="1385889"/>
            <a:ext cx="35814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09600" y="1873250"/>
            <a:ext cx="3581400" cy="228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838200"/>
          <a:ext cx="3962400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  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while</a:t>
                      </a:r>
                      <a:r>
                        <a:rPr lang="en-US" sz="1600" b="0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(quota--) {</a:t>
                      </a:r>
                    </a:p>
                    <a:p>
                      <a:r>
                        <a:rPr lang="sv-SE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    readData(sockfd, buf);       </a:t>
                      </a:r>
                      <a:endParaRPr lang="sv-SE" sz="1600" b="0" kern="1200" baseline="0" dirty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    if(*type == NONE ) break;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    if(*type == STREAM)</a:t>
                      </a:r>
                      <a:endParaRPr lang="en-US" sz="1600" b="0" kern="1200" baseline="0" dirty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pPr marL="342900" indent="-342900">
                        <a:buAutoNum type="arabicPlain" startAt="10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*size = *(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cur_max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  </a:t>
                      </a:r>
                    </a:p>
                    <a:p>
                      <a:pPr marL="342900" indent="-342900">
                        <a:buAutoNum type="arabicPlain" startAt="10"/>
                      </a:pP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else {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      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typ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*type;        </a:t>
                      </a:r>
                      <a:endParaRPr lang="en-US" sz="1600" b="0" kern="1200" baseline="0" dirty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      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-&gt;total += *size;     </a:t>
                      </a:r>
                      <a:endParaRPr lang="en-US" sz="1600" b="0" kern="1200" baseline="0" dirty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   }</a:t>
                      </a:r>
                      <a:endParaRPr lang="en-US" sz="1600" b="0" kern="1200" baseline="0" dirty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 }</a:t>
                      </a:r>
                      <a:endParaRPr lang="en-US" sz="16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(cont.)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-685800" y="899886"/>
            <a:ext cx="1066800" cy="2286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 Arrow 21"/>
          <p:cNvSpPr/>
          <p:nvPr/>
        </p:nvSpPr>
        <p:spPr>
          <a:xfrm rot="5400000" flipH="1">
            <a:off x="5486400" y="1085671"/>
            <a:ext cx="1066800" cy="3200400"/>
          </a:xfrm>
          <a:prstGeom prst="bentArrow">
            <a:avLst>
              <a:gd name="adj1" fmla="val 15196"/>
              <a:gd name="adj2" fmla="val 20098"/>
              <a:gd name="adj3" fmla="val 27941"/>
              <a:gd name="adj4" fmla="val 4375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400" y="3657600"/>
            <a:ext cx="7391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Memory space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2656983" y="4404018"/>
            <a:ext cx="3478867" cy="438581"/>
            <a:chOff x="985344" y="4535418"/>
            <a:chExt cx="3478867" cy="438581"/>
          </a:xfrm>
        </p:grpSpPr>
        <p:cxnSp>
          <p:nvCxnSpPr>
            <p:cNvPr id="71" name="Curved Connector 70"/>
            <p:cNvCxnSpPr>
              <a:stCxn id="50" idx="2"/>
              <a:endCxn id="54" idx="2"/>
            </p:cNvCxnSpPr>
            <p:nvPr/>
          </p:nvCxnSpPr>
          <p:spPr>
            <a:xfrm rot="5400000" flipH="1">
              <a:off x="1898277" y="3622487"/>
              <a:ext cx="794" cy="1826659"/>
            </a:xfrm>
            <a:prstGeom prst="curvedConnector3">
              <a:avLst>
                <a:gd name="adj1" fmla="val -5518314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51" idx="2"/>
              <a:endCxn id="54" idx="2"/>
            </p:cNvCxnSpPr>
            <p:nvPr/>
          </p:nvCxnSpPr>
          <p:spPr>
            <a:xfrm rot="5400000" flipH="1">
              <a:off x="1808532" y="4157636"/>
              <a:ext cx="433" cy="756000"/>
            </a:xfrm>
            <a:prstGeom prst="curvedConnector3">
              <a:avLst>
                <a:gd name="adj1" fmla="val -52794457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/>
            <p:cNvCxnSpPr>
              <a:stCxn id="48" idx="2"/>
              <a:endCxn id="85" idx="0"/>
            </p:cNvCxnSpPr>
            <p:nvPr/>
          </p:nvCxnSpPr>
          <p:spPr>
            <a:xfrm rot="16200000" flipH="1">
              <a:off x="4044733" y="4554522"/>
              <a:ext cx="438581" cy="400374"/>
            </a:xfrm>
            <a:prstGeom prst="curvedConnector3">
              <a:avLst>
                <a:gd name="adj1" fmla="val 50000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Curved Connector 87"/>
          <p:cNvCxnSpPr>
            <a:stCxn id="129" idx="2"/>
            <a:endCxn id="102" idx="1"/>
          </p:cNvCxnSpPr>
          <p:nvPr/>
        </p:nvCxnSpPr>
        <p:spPr>
          <a:xfrm rot="16200000" flipH="1">
            <a:off x="3634461" y="5774661"/>
            <a:ext cx="637200" cy="475878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402680" y="5334000"/>
            <a:ext cx="3660360" cy="1179150"/>
            <a:chOff x="3402680" y="5334000"/>
            <a:chExt cx="3660360" cy="1179150"/>
          </a:xfrm>
        </p:grpSpPr>
        <p:grpSp>
          <p:nvGrpSpPr>
            <p:cNvPr id="112" name="Group 111"/>
            <p:cNvGrpSpPr/>
            <p:nvPr/>
          </p:nvGrpSpPr>
          <p:grpSpPr>
            <a:xfrm>
              <a:off x="4191000" y="6151200"/>
              <a:ext cx="1245520" cy="360000"/>
              <a:chOff x="2159920" y="5867400"/>
              <a:chExt cx="1245520" cy="360000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2159920" y="5867400"/>
                <a:ext cx="6264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600" b="1" dirty="0"/>
                  <a:t>next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780557" y="5867400"/>
                <a:ext cx="624883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00" b="1" dirty="0"/>
                  <a:t>prop</a:t>
                </a: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5817520" y="6153150"/>
              <a:ext cx="1245520" cy="360000"/>
              <a:chOff x="1786190" y="5869871"/>
              <a:chExt cx="1245520" cy="360000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1786190" y="5869871"/>
                <a:ext cx="6264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600" b="1" dirty="0"/>
                  <a:t>next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406827" y="5869871"/>
                <a:ext cx="624883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00" b="1" dirty="0"/>
                  <a:t>prop</a:t>
                </a: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3402680" y="5334000"/>
              <a:ext cx="624883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list</a:t>
              </a: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267200" y="5029200"/>
            <a:ext cx="76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sz="1600" b="1" dirty="0"/>
              <a:t>addend</a:t>
            </a:r>
          </a:p>
        </p:txBody>
      </p:sp>
      <p:cxnSp>
        <p:nvCxnSpPr>
          <p:cNvPr id="141" name="Curved Connector 140"/>
          <p:cNvCxnSpPr>
            <a:stCxn id="51" idx="2"/>
            <a:endCxn id="129" idx="0"/>
          </p:cNvCxnSpPr>
          <p:nvPr/>
        </p:nvCxnSpPr>
        <p:spPr>
          <a:xfrm rot="5400000">
            <a:off x="3321981" y="4797593"/>
            <a:ext cx="929548" cy="14326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50" idx="2"/>
            <a:endCxn id="144" idx="0"/>
          </p:cNvCxnSpPr>
          <p:nvPr/>
        </p:nvCxnSpPr>
        <p:spPr>
          <a:xfrm rot="16200000" flipH="1">
            <a:off x="4253728" y="4634727"/>
            <a:ext cx="624387" cy="16455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>
            <a:stCxn id="48" idx="3"/>
            <a:endCxn id="50" idx="0"/>
          </p:cNvCxnSpPr>
          <p:nvPr/>
        </p:nvCxnSpPr>
        <p:spPr>
          <a:xfrm flipH="1" flipV="1">
            <a:off x="4483642" y="4044813"/>
            <a:ext cx="1565033" cy="179206"/>
          </a:xfrm>
          <a:prstGeom prst="curvedConnector4">
            <a:avLst>
              <a:gd name="adj1" fmla="val -7778"/>
              <a:gd name="adj2" fmla="val 274393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4174824" y="4419600"/>
            <a:ext cx="1873551" cy="360000"/>
            <a:chOff x="5822649" y="4995000"/>
            <a:chExt cx="1873551" cy="360000"/>
          </a:xfrm>
          <a:solidFill>
            <a:schemeClr val="bg1"/>
          </a:solidFill>
        </p:grpSpPr>
        <p:sp>
          <p:nvSpPr>
            <p:cNvPr id="192" name="TextBox 191"/>
            <p:cNvSpPr txBox="1"/>
            <p:nvPr/>
          </p:nvSpPr>
          <p:spPr>
            <a:xfrm>
              <a:off x="5822649" y="4995000"/>
              <a:ext cx="6264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Dot"/>
            </a:ln>
          </p:spPr>
          <p:txBody>
            <a:bodyPr wrap="none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cur_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max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443286" y="4995000"/>
              <a:ext cx="624883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Dot"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total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069800" y="4995000"/>
              <a:ext cx="6264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Dot"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600" b="1" dirty="0" err="1"/>
                <a:t>typ</a:t>
              </a:r>
              <a:endParaRPr lang="en-US" sz="1600" b="1" dirty="0"/>
            </a:p>
          </p:txBody>
        </p:sp>
      </p:grpSp>
      <p:cxnSp>
        <p:nvCxnSpPr>
          <p:cNvPr id="196" name="Curved Connector 148"/>
          <p:cNvCxnSpPr>
            <a:stCxn id="194" idx="0"/>
            <a:endCxn id="102" idx="0"/>
          </p:cNvCxnSpPr>
          <p:nvPr/>
        </p:nvCxnSpPr>
        <p:spPr>
          <a:xfrm rot="16200000" flipH="1" flipV="1">
            <a:off x="4253888" y="4669912"/>
            <a:ext cx="1731600" cy="1230975"/>
          </a:xfrm>
          <a:prstGeom prst="curvedConnector3">
            <a:avLst>
              <a:gd name="adj1" fmla="val 64358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/>
          <p:cNvGrpSpPr/>
          <p:nvPr/>
        </p:nvGrpSpPr>
        <p:grpSpPr>
          <a:xfrm>
            <a:off x="1600200" y="4409849"/>
            <a:ext cx="2887824" cy="979351"/>
            <a:chOff x="1600200" y="4409849"/>
            <a:chExt cx="2887824" cy="979351"/>
          </a:xfrm>
        </p:grpSpPr>
        <p:sp>
          <p:nvSpPr>
            <p:cNvPr id="230" name="TextBox 229"/>
            <p:cNvSpPr txBox="1"/>
            <p:nvPr/>
          </p:nvSpPr>
          <p:spPr>
            <a:xfrm>
              <a:off x="1600200" y="5029200"/>
              <a:ext cx="762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STREAM</a:t>
              </a:r>
            </a:p>
          </p:txBody>
        </p:sp>
        <p:cxnSp>
          <p:nvCxnSpPr>
            <p:cNvPr id="231" name="Curved Connector 230"/>
            <p:cNvCxnSpPr>
              <a:stCxn id="55" idx="2"/>
              <a:endCxn id="230" idx="3"/>
            </p:cNvCxnSpPr>
            <p:nvPr/>
          </p:nvCxnSpPr>
          <p:spPr>
            <a:xfrm rot="5400000">
              <a:off x="2721524" y="4050526"/>
              <a:ext cx="799351" cy="1517997"/>
            </a:xfrm>
            <a:prstGeom prst="curvedConnector2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urved Connector 230"/>
            <p:cNvCxnSpPr>
              <a:stCxn id="192" idx="0"/>
              <a:endCxn id="129" idx="0"/>
            </p:cNvCxnSpPr>
            <p:nvPr/>
          </p:nvCxnSpPr>
          <p:spPr>
            <a:xfrm rot="16200000" flipH="1" flipV="1">
              <a:off x="3644373" y="4490349"/>
              <a:ext cx="914400" cy="772902"/>
            </a:xfrm>
            <a:prstGeom prst="curvedConnector3">
              <a:avLst>
                <a:gd name="adj1" fmla="val 36111"/>
              </a:avLst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Curved Connector 148"/>
          <p:cNvCxnSpPr>
            <a:stCxn id="194" idx="0"/>
            <a:endCxn id="129" idx="0"/>
          </p:cNvCxnSpPr>
          <p:nvPr/>
        </p:nvCxnSpPr>
        <p:spPr>
          <a:xfrm rot="16200000" flipH="1" flipV="1">
            <a:off x="4267949" y="3866773"/>
            <a:ext cx="914400" cy="2020053"/>
          </a:xfrm>
          <a:prstGeom prst="curvedConnector3">
            <a:avLst>
              <a:gd name="adj1" fmla="val 53049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Freeform 300"/>
          <p:cNvSpPr/>
          <p:nvPr/>
        </p:nvSpPr>
        <p:spPr>
          <a:xfrm>
            <a:off x="3713356" y="5720576"/>
            <a:ext cx="2107581" cy="1011044"/>
          </a:xfrm>
          <a:custGeom>
            <a:avLst/>
            <a:gdLst>
              <a:gd name="connsiteX0" fmla="*/ 0 w 2107581"/>
              <a:gd name="connsiteY0" fmla="*/ 0 h 1011044"/>
              <a:gd name="connsiteX1" fmla="*/ 379142 w 2107581"/>
              <a:gd name="connsiteY1" fmla="*/ 858644 h 1011044"/>
              <a:gd name="connsiteX2" fmla="*/ 1326995 w 2107581"/>
              <a:gd name="connsiteY2" fmla="*/ 914400 h 1011044"/>
              <a:gd name="connsiteX3" fmla="*/ 2107581 w 2107581"/>
              <a:gd name="connsiteY3" fmla="*/ 646770 h 101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7581" h="1011044">
                <a:moveTo>
                  <a:pt x="0" y="0"/>
                </a:moveTo>
                <a:cubicBezTo>
                  <a:pt x="78988" y="353122"/>
                  <a:pt x="157976" y="706244"/>
                  <a:pt x="379142" y="858644"/>
                </a:cubicBezTo>
                <a:cubicBezTo>
                  <a:pt x="600308" y="1011044"/>
                  <a:pt x="1038922" y="949712"/>
                  <a:pt x="1326995" y="914400"/>
                </a:cubicBezTo>
                <a:cubicBezTo>
                  <a:pt x="1615068" y="879088"/>
                  <a:pt x="2107581" y="646770"/>
                  <a:pt x="2107581" y="646770"/>
                </a:cubicBezTo>
              </a:path>
            </a:pathLst>
          </a:cu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6383651" y="1988641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? 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6328173" y="2076271"/>
            <a:ext cx="91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ym typeface="Wingdings"/>
              </a:rPr>
              <a:t></a:t>
            </a:r>
            <a:endParaRPr lang="en-US" sz="7200" dirty="0"/>
          </a:p>
        </p:txBody>
      </p:sp>
      <p:cxnSp>
        <p:nvCxnSpPr>
          <p:cNvPr id="92" name="Curved Connector 91"/>
          <p:cNvCxnSpPr>
            <a:stCxn id="102" idx="0"/>
            <a:endCxn id="119" idx="1"/>
          </p:cNvCxnSpPr>
          <p:nvPr/>
        </p:nvCxnSpPr>
        <p:spPr>
          <a:xfrm rot="16200000" flipH="1">
            <a:off x="5069885" y="5585515"/>
            <a:ext cx="181950" cy="1313320"/>
          </a:xfrm>
          <a:prstGeom prst="curvedConnector4">
            <a:avLst>
              <a:gd name="adj1" fmla="val -125639"/>
              <a:gd name="adj2" fmla="val 8000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4188996" y="5734050"/>
            <a:ext cx="1873551" cy="360000"/>
            <a:chOff x="5822649" y="4995000"/>
            <a:chExt cx="1873551" cy="360000"/>
          </a:xfrm>
          <a:solidFill>
            <a:schemeClr val="bg1"/>
          </a:solidFill>
        </p:grpSpPr>
        <p:sp>
          <p:nvSpPr>
            <p:cNvPr id="226" name="TextBox 225"/>
            <p:cNvSpPr txBox="1"/>
            <p:nvPr/>
          </p:nvSpPr>
          <p:spPr>
            <a:xfrm>
              <a:off x="5822649" y="4995000"/>
              <a:ext cx="6264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Dot"/>
            </a:ln>
          </p:spPr>
          <p:txBody>
            <a:bodyPr wrap="none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cur_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max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6443286" y="4995000"/>
              <a:ext cx="624883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Dot"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total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7069800" y="4995000"/>
              <a:ext cx="6264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Dot"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600" b="1" dirty="0" err="1"/>
                <a:t>typ</a:t>
              </a:r>
              <a:endParaRPr lang="en-US" sz="1600" b="1" dirty="0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3406551" y="5736000"/>
            <a:ext cx="1873551" cy="360000"/>
            <a:chOff x="5822649" y="4995000"/>
            <a:chExt cx="1873551" cy="360000"/>
          </a:xfrm>
          <a:solidFill>
            <a:schemeClr val="bg1"/>
          </a:solidFill>
        </p:grpSpPr>
        <p:sp>
          <p:nvSpPr>
            <p:cNvPr id="296" name="TextBox 295"/>
            <p:cNvSpPr txBox="1"/>
            <p:nvPr/>
          </p:nvSpPr>
          <p:spPr>
            <a:xfrm>
              <a:off x="5822649" y="4995000"/>
              <a:ext cx="6264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Dot"/>
            </a:ln>
          </p:spPr>
          <p:txBody>
            <a:bodyPr wrap="none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cur_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max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6443286" y="4995000"/>
              <a:ext cx="624883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Dot"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total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7069800" y="4995000"/>
              <a:ext cx="6264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Dot"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600" b="1" dirty="0" err="1"/>
                <a:t>typ</a:t>
              </a:r>
              <a:endParaRPr lang="en-US" sz="16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181600" y="25101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simulate</a:t>
            </a:r>
            <a:endParaRPr lang="en-US" sz="4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524000" y="293751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vulnerable program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5487515" y="1535668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malicious computation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667000" y="6096000"/>
            <a:ext cx="6858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600" b="1" i="1" dirty="0"/>
              <a:t>heap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3.33333E-6 L -3.46945E-18 0.04098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04098 L -3.46945E-18 0.07431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07431 L -3.46945E-18 0.10764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10764 L -3.46945E-18 0.21875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21875 L -3.46945E-18 0.25209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25209 L -3.46945E-18 -0.00347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3.33333E-6 L -3.46945E-18 0.0298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04098 L -3.46945E-18 0.07431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07431 L -3.46945E-18 0.10764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0.10764 L -3.46945E-18 0.14098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3" grpId="0" animBg="1"/>
      <p:bldP spid="79" grpId="0" animBg="1"/>
      <p:bldP spid="94" grpId="0" animBg="1"/>
      <p:bldP spid="98" grpId="0" animBg="1"/>
      <p:bldP spid="101" grpId="0" animBg="1"/>
      <p:bldP spid="123" grpId="0" animBg="1"/>
      <p:bldP spid="123" grpId="1" animBg="1"/>
      <p:bldP spid="123" grpId="2" animBg="1"/>
      <p:bldP spid="123" grpId="3" animBg="1"/>
      <p:bldP spid="123" grpId="4" animBg="1"/>
      <p:bldP spid="123" grpId="5" animBg="1"/>
      <p:bldP spid="123" grpId="6" animBg="1"/>
      <p:bldP spid="123" grpId="7" animBg="1"/>
      <p:bldP spid="123" grpId="9" animBg="1"/>
      <p:bldP spid="123" grpId="10" animBg="1"/>
      <p:bldP spid="22" grpId="0" animBg="1"/>
      <p:bldP spid="24" grpId="1" animBg="1"/>
      <p:bldP spid="144" grpId="0" animBg="1"/>
      <p:bldP spid="301" grpId="0" animBg="1"/>
      <p:bldP spid="325" grpId="0"/>
      <p:bldP spid="325" grpId="1"/>
      <p:bldP spid="326" grpId="0"/>
      <p:bldP spid="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534400" cy="5791200"/>
          </a:xfrm>
        </p:spPr>
        <p:txBody>
          <a:bodyPr>
            <a:normAutofit/>
          </a:bodyPr>
          <a:lstStyle/>
          <a:p>
            <a:r>
              <a:rPr lang="en-US" dirty="0"/>
              <a:t>General construction </a:t>
            </a:r>
          </a:p>
          <a:p>
            <a:pPr lvl="1"/>
            <a:r>
              <a:rPr lang="en-US" dirty="0"/>
              <a:t>w/o dependency on specific data / functions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Expressive attacks </a:t>
            </a:r>
          </a:p>
          <a:p>
            <a:pPr lvl="1"/>
            <a:r>
              <a:rPr lang="en-US" dirty="0"/>
              <a:t>towards Turing-complete computation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Elements </a:t>
            </a:r>
          </a:p>
          <a:p>
            <a:pPr lvl="1"/>
            <a:r>
              <a:rPr lang="en-US" dirty="0"/>
              <a:t>data-oriented gadgets</a:t>
            </a:r>
          </a:p>
          <a:p>
            <a:pPr lvl="1"/>
            <a:r>
              <a:rPr lang="en-US" dirty="0"/>
              <a:t>gadget dispatchers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 (DOP)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18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71040" y="5029200"/>
            <a:ext cx="290576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3231996"/>
            <a:ext cx="2895600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Data-Oriented Gadgets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5943600" cy="2616200"/>
          </a:xfrm>
        </p:spPr>
        <p:txBody>
          <a:bodyPr>
            <a:normAutofit/>
          </a:bodyPr>
          <a:lstStyle/>
          <a:p>
            <a:r>
              <a:rPr lang="en-US" dirty="0"/>
              <a:t>x86 instruction sequence </a:t>
            </a:r>
          </a:p>
          <a:p>
            <a:pPr lvl="1">
              <a:defRPr/>
            </a:pPr>
            <a:r>
              <a:rPr lang="en-US" dirty="0"/>
              <a:t>show in normal execution</a:t>
            </a:r>
            <a:r>
              <a:rPr lang="en-US" i="1" dirty="0"/>
              <a:t> </a:t>
            </a:r>
            <a:r>
              <a:rPr lang="en-US" dirty="0"/>
              <a:t>(CFI)</a:t>
            </a:r>
          </a:p>
          <a:p>
            <a:pPr lvl="1">
              <a:defRPr/>
            </a:pPr>
            <a:r>
              <a:rPr lang="en-US" dirty="0"/>
              <a:t>save results in memory </a:t>
            </a:r>
          </a:p>
          <a:p>
            <a:pPr lvl="1"/>
            <a:r>
              <a:rPr lang="en-US" b="1" i="1" dirty="0"/>
              <a:t>load</a:t>
            </a:r>
            <a:r>
              <a:rPr lang="en-US" i="1" dirty="0"/>
              <a:t> micro-op </a:t>
            </a:r>
            <a:r>
              <a:rPr lang="en-US" dirty="0"/>
              <a:t>--&gt; </a:t>
            </a:r>
            <a:r>
              <a:rPr lang="en-US" b="1" i="1" dirty="0"/>
              <a:t>semantics</a:t>
            </a:r>
            <a:r>
              <a:rPr lang="en-US" i="1" dirty="0"/>
              <a:t> micro-op </a:t>
            </a:r>
            <a:r>
              <a:rPr lang="en-US" dirty="0"/>
              <a:t>--&gt; </a:t>
            </a:r>
            <a:r>
              <a:rPr lang="en-US" b="1" i="1" dirty="0"/>
              <a:t>store</a:t>
            </a:r>
            <a:r>
              <a:rPr lang="en-US" i="1" dirty="0"/>
              <a:t> micro-op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7100" y="3200400"/>
          <a:ext cx="48641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Addition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-&gt;total += *size;</a:t>
                      </a:r>
                    </a:p>
                    <a:p>
                      <a:endParaRPr lang="en-US" sz="1600" kern="1200" baseline="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   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(%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esi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), %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ebx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//load micro-op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   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(%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edi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), %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//load micro-op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    add %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ebx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 %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</a:t>
                      </a:r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//addition</a:t>
                      </a:r>
                    </a:p>
                    <a:p>
                      <a:r>
                        <a:rPr lang="it-IT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   mov %eax, (%edi)    </a:t>
                      </a:r>
                      <a:r>
                        <a:rPr lang="it-IT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//store micro-op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5008755"/>
          <a:ext cx="4877426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7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4445">
                <a:tc>
                  <a:txBody>
                    <a:bodyPr/>
                    <a:lstStyle/>
                    <a:p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Load:  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*size = *(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-&gt;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cur_max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</a:t>
                      </a:r>
                    </a:p>
                    <a:p>
                      <a:endParaRPr lang="en-US" sz="1600" kern="1200" baseline="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   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(%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esi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), %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ebx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//load micro-op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   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(%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edi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), %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//load micro-op</a:t>
                      </a:r>
                      <a:endParaRPr lang="en-US" sz="1600" kern="1200" baseline="300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   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0xb(%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ebx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), %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//load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  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%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 (%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edx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    </a:t>
                      </a:r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</a:t>
                      </a:r>
                      <a:r>
                        <a:rPr lang="en-US" altLang="zh-CN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store micro-op</a:t>
                      </a:r>
                      <a:endParaRPr lang="en-US" sz="1600" b="0" kern="1200" baseline="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72000" marR="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400800" y="685800"/>
            <a:ext cx="1981200" cy="2819400"/>
            <a:chOff x="6934200" y="1752600"/>
            <a:chExt cx="1981200" cy="2819400"/>
          </a:xfrm>
        </p:grpSpPr>
        <p:sp>
          <p:nvSpPr>
            <p:cNvPr id="54" name="Rectangle 53"/>
            <p:cNvSpPr/>
            <p:nvPr/>
          </p:nvSpPr>
          <p:spPr>
            <a:xfrm flipH="1">
              <a:off x="6934200" y="1752600"/>
              <a:ext cx="1981200" cy="2819400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b="1" dirty="0"/>
                <a:t>CFG</a:t>
              </a:r>
            </a:p>
          </p:txBody>
        </p:sp>
        <p:sp>
          <p:nvSpPr>
            <p:cNvPr id="55" name="Oval 54"/>
            <p:cNvSpPr/>
            <p:nvPr/>
          </p:nvSpPr>
          <p:spPr>
            <a:xfrm flipH="1">
              <a:off x="7772400" y="18570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0" name="Oval 59"/>
            <p:cNvSpPr/>
            <p:nvPr/>
          </p:nvSpPr>
          <p:spPr>
            <a:xfrm flipH="1">
              <a:off x="8410200" y="24666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61" name="Oval 60"/>
            <p:cNvSpPr/>
            <p:nvPr/>
          </p:nvSpPr>
          <p:spPr>
            <a:xfrm flipH="1">
              <a:off x="8410200" y="3228600"/>
              <a:ext cx="352800" cy="352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2" name="Oval 61"/>
            <p:cNvSpPr/>
            <p:nvPr/>
          </p:nvSpPr>
          <p:spPr>
            <a:xfrm flipH="1">
              <a:off x="7772400" y="38100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63" name="Straight Arrow Connector 62"/>
            <p:cNvCxnSpPr>
              <a:stCxn id="55" idx="2"/>
              <a:endCxn id="60" idx="0"/>
            </p:cNvCxnSpPr>
            <p:nvPr/>
          </p:nvCxnSpPr>
          <p:spPr>
            <a:xfrm>
              <a:off x="8125200" y="2033400"/>
              <a:ext cx="461400" cy="433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0" idx="4"/>
              <a:endCxn id="61" idx="0"/>
            </p:cNvCxnSpPr>
            <p:nvPr/>
          </p:nvCxnSpPr>
          <p:spPr>
            <a:xfrm>
              <a:off x="8586600" y="2819400"/>
              <a:ext cx="0" cy="409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4"/>
              <a:endCxn id="62" idx="2"/>
            </p:cNvCxnSpPr>
            <p:nvPr/>
          </p:nvCxnSpPr>
          <p:spPr>
            <a:xfrm flipH="1">
              <a:off x="8125200" y="3581400"/>
              <a:ext cx="461400" cy="405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2" idx="6"/>
              <a:endCxn id="67" idx="4"/>
            </p:cNvCxnSpPr>
            <p:nvPr/>
          </p:nvCxnSpPr>
          <p:spPr>
            <a:xfrm flipH="1" flipV="1">
              <a:off x="7263000" y="3553200"/>
              <a:ext cx="509400" cy="433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 flipH="1">
              <a:off x="7086600" y="3200400"/>
              <a:ext cx="352800" cy="352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8" name="Oval 67"/>
            <p:cNvSpPr/>
            <p:nvPr/>
          </p:nvSpPr>
          <p:spPr>
            <a:xfrm flipH="1">
              <a:off x="7772400" y="3276600"/>
              <a:ext cx="352800" cy="351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12</a:t>
              </a:r>
            </a:p>
          </p:txBody>
        </p:sp>
        <p:cxnSp>
          <p:nvCxnSpPr>
            <p:cNvPr id="69" name="Straight Arrow Connector 68"/>
            <p:cNvCxnSpPr>
              <a:stCxn id="62" idx="0"/>
              <a:endCxn id="68" idx="4"/>
            </p:cNvCxnSpPr>
            <p:nvPr/>
          </p:nvCxnSpPr>
          <p:spPr>
            <a:xfrm flipV="1">
              <a:off x="7948800" y="3628073"/>
              <a:ext cx="0" cy="1819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 flipH="1">
              <a:off x="7772400" y="2695200"/>
              <a:ext cx="352800" cy="352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13</a:t>
              </a:r>
            </a:p>
          </p:txBody>
        </p:sp>
        <p:cxnSp>
          <p:nvCxnSpPr>
            <p:cNvPr id="71" name="Straight Arrow Connector 70"/>
            <p:cNvCxnSpPr>
              <a:stCxn id="68" idx="0"/>
              <a:endCxn id="70" idx="4"/>
            </p:cNvCxnSpPr>
            <p:nvPr/>
          </p:nvCxnSpPr>
          <p:spPr>
            <a:xfrm flipV="1">
              <a:off x="7948800" y="30480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 flipH="1">
              <a:off x="7086600" y="2466600"/>
              <a:ext cx="352800" cy="352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14</a:t>
              </a:r>
            </a:p>
          </p:txBody>
        </p:sp>
        <p:cxnSp>
          <p:nvCxnSpPr>
            <p:cNvPr id="73" name="Straight Arrow Connector 72"/>
            <p:cNvCxnSpPr>
              <a:stCxn id="67" idx="0"/>
              <a:endCxn id="72" idx="4"/>
            </p:cNvCxnSpPr>
            <p:nvPr/>
          </p:nvCxnSpPr>
          <p:spPr>
            <a:xfrm flipV="1">
              <a:off x="7263000" y="28194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7"/>
              <a:endCxn id="72" idx="2"/>
            </p:cNvCxnSpPr>
            <p:nvPr/>
          </p:nvCxnSpPr>
          <p:spPr>
            <a:xfrm flipH="1" flipV="1">
              <a:off x="7439400" y="2643000"/>
              <a:ext cx="384666" cy="103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2" idx="0"/>
              <a:endCxn id="55" idx="6"/>
            </p:cNvCxnSpPr>
            <p:nvPr/>
          </p:nvCxnSpPr>
          <p:spPr>
            <a:xfrm flipV="1">
              <a:off x="7263000" y="2033400"/>
              <a:ext cx="509400" cy="433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6629400" y="3276600"/>
            <a:ext cx="1524000" cy="327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space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205547" y="5899200"/>
            <a:ext cx="410400" cy="34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209600" y="4625340"/>
            <a:ext cx="410400" cy="34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209600" y="3962400"/>
            <a:ext cx="410400" cy="34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>
            <a:stCxn id="57" idx="1"/>
            <a:endCxn id="92" idx="3"/>
          </p:cNvCxnSpPr>
          <p:nvPr/>
        </p:nvCxnSpPr>
        <p:spPr>
          <a:xfrm flipH="1" flipV="1">
            <a:off x="5631738" y="3864000"/>
            <a:ext cx="1577862" cy="2730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221338" y="3689400"/>
            <a:ext cx="410400" cy="349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5" idx="3"/>
            <a:endCxn id="87" idx="1"/>
          </p:cNvCxnSpPr>
          <p:nvPr/>
        </p:nvCxnSpPr>
        <p:spPr>
          <a:xfrm>
            <a:off x="5638800" y="4594200"/>
            <a:ext cx="1570800" cy="2057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228400" y="4419600"/>
            <a:ext cx="410400" cy="349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110" idx="1"/>
            <a:endCxn id="103" idx="3"/>
          </p:cNvCxnSpPr>
          <p:nvPr/>
        </p:nvCxnSpPr>
        <p:spPr>
          <a:xfrm flipH="1">
            <a:off x="5631738" y="5356200"/>
            <a:ext cx="1577862" cy="29179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221338" y="5473392"/>
            <a:ext cx="410400" cy="349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227320" y="6248400"/>
            <a:ext cx="410400" cy="349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>
            <a:stCxn id="105" idx="3"/>
            <a:endCxn id="58" idx="1"/>
          </p:cNvCxnSpPr>
          <p:nvPr/>
        </p:nvCxnSpPr>
        <p:spPr>
          <a:xfrm flipV="1">
            <a:off x="5637720" y="6073800"/>
            <a:ext cx="1567827" cy="3492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209600" y="5181600"/>
            <a:ext cx="410400" cy="34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87" idx="1"/>
            <a:endCxn id="103" idx="3"/>
          </p:cNvCxnSpPr>
          <p:nvPr/>
        </p:nvCxnSpPr>
        <p:spPr>
          <a:xfrm flipH="1">
            <a:off x="5631738" y="4799940"/>
            <a:ext cx="1577862" cy="84805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549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787 L 0.00018 -0.0810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uiExpand="1" build="p"/>
      <p:bldP spid="56" grpId="0" animBg="1"/>
      <p:bldP spid="58" grpId="0" animBg="1"/>
      <p:bldP spid="87" grpId="0" animBg="1"/>
      <p:bldP spid="57" grpId="0" animBg="1"/>
      <p:bldP spid="110" grpId="0" animBg="1"/>
      <p:bldP spid="11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Gadget Dispatcher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76600"/>
            <a:ext cx="8229600" cy="1930400"/>
          </a:xfrm>
        </p:spPr>
        <p:txBody>
          <a:bodyPr>
            <a:normAutofit/>
          </a:bodyPr>
          <a:lstStyle/>
          <a:p>
            <a:r>
              <a:rPr lang="en-US" dirty="0"/>
              <a:t>Chain data-oriented gadgets </a:t>
            </a:r>
            <a:r>
              <a:rPr lang="en-US" b="1" dirty="0"/>
              <a:t>“</a:t>
            </a:r>
            <a:r>
              <a:rPr lang="en-US" b="1" i="1" dirty="0"/>
              <a:t>legitimately”</a:t>
            </a:r>
            <a:endParaRPr lang="en-US" dirty="0"/>
          </a:p>
          <a:p>
            <a:pPr lvl="1"/>
            <a:r>
              <a:rPr lang="en-US" b="1" dirty="0"/>
              <a:t>loop</a:t>
            </a:r>
            <a:r>
              <a:rPr lang="en-US" dirty="0"/>
              <a:t> ---&gt; repeatedly invoke gadgets</a:t>
            </a:r>
            <a:endParaRPr lang="en-US" i="1" dirty="0"/>
          </a:p>
          <a:p>
            <a:pPr lvl="1"/>
            <a:r>
              <a:rPr lang="en-US" b="1" dirty="0"/>
              <a:t>selector</a:t>
            </a:r>
            <a:r>
              <a:rPr lang="en-US" dirty="0"/>
              <a:t> ---&gt; selectively activate gadgets </a:t>
            </a:r>
          </a:p>
        </p:txBody>
      </p:sp>
      <p:sp>
        <p:nvSpPr>
          <p:cNvPr id="4" name="Cloud 3"/>
          <p:cNvSpPr/>
          <p:nvPr/>
        </p:nvSpPr>
        <p:spPr>
          <a:xfrm rot="11791949">
            <a:off x="685800" y="533401"/>
            <a:ext cx="3014816" cy="2473538"/>
          </a:xfrm>
          <a:prstGeom prst="cloud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2" idx="3"/>
            <a:endCxn id="52" idx="6"/>
          </p:cNvCxnSpPr>
          <p:nvPr/>
        </p:nvCxnSpPr>
        <p:spPr>
          <a:xfrm flipV="1">
            <a:off x="3266500" y="1114550"/>
            <a:ext cx="772100" cy="780297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2" idx="3"/>
            <a:endCxn id="87" idx="6"/>
          </p:cNvCxnSpPr>
          <p:nvPr/>
        </p:nvCxnSpPr>
        <p:spPr>
          <a:xfrm>
            <a:off x="3266500" y="1894847"/>
            <a:ext cx="772100" cy="367153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2" idx="3"/>
            <a:endCxn id="56" idx="6"/>
          </p:cNvCxnSpPr>
          <p:nvPr/>
        </p:nvCxnSpPr>
        <p:spPr>
          <a:xfrm flipV="1">
            <a:off x="3266500" y="1728600"/>
            <a:ext cx="772100" cy="166247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2" idx="2"/>
            <a:endCxn id="53" idx="6"/>
          </p:cNvCxnSpPr>
          <p:nvPr/>
        </p:nvCxnSpPr>
        <p:spPr>
          <a:xfrm flipV="1">
            <a:off x="4391400" y="1114237"/>
            <a:ext cx="589800" cy="313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6" idx="2"/>
            <a:endCxn id="57" idx="6"/>
          </p:cNvCxnSpPr>
          <p:nvPr/>
        </p:nvCxnSpPr>
        <p:spPr>
          <a:xfrm>
            <a:off x="4391400" y="1728600"/>
            <a:ext cx="866400" cy="3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3" idx="2"/>
            <a:endCxn id="54" idx="6"/>
          </p:cNvCxnSpPr>
          <p:nvPr/>
        </p:nvCxnSpPr>
        <p:spPr>
          <a:xfrm>
            <a:off x="5334000" y="1114237"/>
            <a:ext cx="5334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24457" y="1730243"/>
            <a:ext cx="1128771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61200" y="1110459"/>
            <a:ext cx="504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086600" y="2269427"/>
            <a:ext cx="468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460286" y="2295075"/>
            <a:ext cx="0" cy="972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560361" y="1106803"/>
            <a:ext cx="0" cy="2169797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460286" y="3267622"/>
            <a:ext cx="610259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2" idx="3"/>
            <a:endCxn id="101" idx="6"/>
          </p:cNvCxnSpPr>
          <p:nvPr/>
        </p:nvCxnSpPr>
        <p:spPr>
          <a:xfrm>
            <a:off x="3266500" y="1894847"/>
            <a:ext cx="772100" cy="10525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010400" y="2939202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16306" y="914400"/>
            <a:ext cx="899400" cy="31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cs typeface="Times New Roman" pitchFamily="18" charset="0"/>
              </a:rPr>
              <a:t>round1</a:t>
            </a:r>
            <a:endParaRPr lang="en-US" sz="1600" i="1" dirty="0"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16306" y="1527139"/>
            <a:ext cx="899400" cy="31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cs typeface="Times New Roman" pitchFamily="18" charset="0"/>
              </a:rPr>
              <a:t>round2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16306" y="2101232"/>
            <a:ext cx="899400" cy="31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cs typeface="Times New Roman" pitchFamily="18" charset="0"/>
              </a:rPr>
              <a:t>round3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6306" y="2771005"/>
            <a:ext cx="932561" cy="31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err="1">
                <a:cs typeface="Times New Roman" pitchFamily="18" charset="0"/>
              </a:rPr>
              <a:t>roundN</a:t>
            </a:r>
            <a:endParaRPr lang="en-US" altLang="zh-CN" sz="1600" i="1" dirty="0"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43800" y="2430662"/>
            <a:ext cx="948246" cy="347819"/>
          </a:xfrm>
          <a:prstGeom prst="rect">
            <a:avLst/>
          </a:prstGeom>
          <a:noFill/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71292" y="985605"/>
            <a:ext cx="350296" cy="440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67516" y="976037"/>
            <a:ext cx="2437684" cy="34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corruptible by </a:t>
            </a:r>
            <a:r>
              <a:rPr lang="en-US" dirty="0" err="1"/>
              <a:t>mem</a:t>
            </a:r>
            <a:r>
              <a:rPr lang="en-US" dirty="0"/>
              <a:t>-err</a:t>
            </a:r>
          </a:p>
        </p:txBody>
      </p:sp>
      <p:sp>
        <p:nvSpPr>
          <p:cNvPr id="5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524000" y="5036234"/>
            <a:ext cx="5334000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524000" y="5264834"/>
            <a:ext cx="5334000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914400" y="1524000"/>
            <a:ext cx="2438400" cy="762000"/>
            <a:chOff x="914400" y="1676400"/>
            <a:chExt cx="2438400" cy="762000"/>
          </a:xfrm>
        </p:grpSpPr>
        <p:cxnSp>
          <p:nvCxnSpPr>
            <p:cNvPr id="14" name="Straight Arrow Connector 13"/>
            <p:cNvCxnSpPr>
              <a:stCxn id="41" idx="3"/>
              <a:endCxn id="42" idx="1"/>
            </p:cNvCxnSpPr>
            <p:nvPr/>
          </p:nvCxnSpPr>
          <p:spPr>
            <a:xfrm>
              <a:off x="1898156" y="2047247"/>
              <a:ext cx="31745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1022416" y="1856312"/>
              <a:ext cx="875740" cy="381869"/>
            </a:xfrm>
            <a:prstGeom prst="roundRect">
              <a:avLst>
                <a:gd name="adj" fmla="val 38542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loop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215612" y="1856312"/>
              <a:ext cx="1050888" cy="381869"/>
            </a:xfrm>
            <a:prstGeom prst="roundRect">
              <a:avLst>
                <a:gd name="adj" fmla="val 38542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selector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14400" y="1676400"/>
              <a:ext cx="2438400" cy="7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1143000" y="4968240"/>
          <a:ext cx="678180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  </a:t>
                      </a:r>
                      <a:r>
                        <a:rPr lang="en-US" sz="18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while</a:t>
                      </a:r>
                      <a:r>
                        <a:rPr lang="en-US" sz="1800" b="0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(quota--) {</a:t>
                      </a:r>
                    </a:p>
                    <a:p>
                      <a:r>
                        <a:rPr lang="sv-SE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    readData(sockfd, buf);       </a:t>
                      </a:r>
                      <a:endParaRPr lang="sv-SE" sz="1800" b="0" kern="1200" baseline="0" dirty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    if(*type == NONE ) break;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    if(*type == STREAM) *size = *(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cur_max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  </a:t>
                      </a:r>
                    </a:p>
                    <a:p>
                      <a:pPr marL="342900" indent="-342900">
                        <a:buAutoNum type="arabicPlain" startAt="10"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else{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typ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*type; 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-&gt;total += *size; }    </a:t>
                      </a:r>
                      <a:endParaRPr lang="en-US" sz="1800" b="0" kern="1200" baseline="0" dirty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 }</a:t>
                      </a:r>
                      <a:endParaRPr lang="en-US" sz="18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5600466" y="4971185"/>
            <a:ext cx="1193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 loop</a:t>
            </a:r>
          </a:p>
          <a:p>
            <a:r>
              <a:rPr lang="en-US" b="1" dirty="0"/>
              <a:t>// selector</a:t>
            </a:r>
          </a:p>
        </p:txBody>
      </p:sp>
      <p:sp>
        <p:nvSpPr>
          <p:cNvPr id="52" name="Oval 51"/>
          <p:cNvSpPr/>
          <p:nvPr/>
        </p:nvSpPr>
        <p:spPr>
          <a:xfrm flipH="1">
            <a:off x="4038600" y="938150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 flipH="1">
            <a:off x="4981200" y="937837"/>
            <a:ext cx="352800" cy="352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Oval 53"/>
          <p:cNvSpPr/>
          <p:nvPr/>
        </p:nvSpPr>
        <p:spPr>
          <a:xfrm flipH="1">
            <a:off x="5867400" y="937838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6" name="Oval 55"/>
          <p:cNvSpPr/>
          <p:nvPr/>
        </p:nvSpPr>
        <p:spPr>
          <a:xfrm flipH="1">
            <a:off x="4038600" y="1552200"/>
            <a:ext cx="352800" cy="352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Oval 56"/>
          <p:cNvSpPr/>
          <p:nvPr/>
        </p:nvSpPr>
        <p:spPr>
          <a:xfrm flipH="1">
            <a:off x="5257800" y="1552575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4" name="Oval 73"/>
          <p:cNvSpPr/>
          <p:nvPr/>
        </p:nvSpPr>
        <p:spPr>
          <a:xfrm flipH="1">
            <a:off x="6781800" y="937260"/>
            <a:ext cx="352800" cy="352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5" name="Straight Arrow Connector 74"/>
          <p:cNvCxnSpPr>
            <a:stCxn id="54" idx="2"/>
            <a:endCxn id="74" idx="6"/>
          </p:cNvCxnSpPr>
          <p:nvPr/>
        </p:nvCxnSpPr>
        <p:spPr>
          <a:xfrm flipV="1">
            <a:off x="6220200" y="1113660"/>
            <a:ext cx="561600" cy="5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 flipH="1">
            <a:off x="6276600" y="1552200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2" name="Straight Arrow Connector 81"/>
          <p:cNvCxnSpPr>
            <a:stCxn id="57" idx="2"/>
            <a:endCxn id="81" idx="6"/>
          </p:cNvCxnSpPr>
          <p:nvPr/>
        </p:nvCxnSpPr>
        <p:spPr>
          <a:xfrm flipV="1">
            <a:off x="5610600" y="1728600"/>
            <a:ext cx="666000" cy="3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2"/>
            <a:endCxn id="88" idx="6"/>
          </p:cNvCxnSpPr>
          <p:nvPr/>
        </p:nvCxnSpPr>
        <p:spPr>
          <a:xfrm flipV="1">
            <a:off x="4391400" y="2261687"/>
            <a:ext cx="589800" cy="313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8" idx="2"/>
            <a:endCxn id="89" idx="6"/>
          </p:cNvCxnSpPr>
          <p:nvPr/>
        </p:nvCxnSpPr>
        <p:spPr>
          <a:xfrm>
            <a:off x="5334000" y="2261687"/>
            <a:ext cx="5334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 flipH="1">
            <a:off x="4038600" y="2085600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" name="Oval 87"/>
          <p:cNvSpPr/>
          <p:nvPr/>
        </p:nvSpPr>
        <p:spPr>
          <a:xfrm flipH="1">
            <a:off x="4981200" y="2085287"/>
            <a:ext cx="352800" cy="352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9" name="Oval 88"/>
          <p:cNvSpPr/>
          <p:nvPr/>
        </p:nvSpPr>
        <p:spPr>
          <a:xfrm flipH="1">
            <a:off x="5867400" y="2085288"/>
            <a:ext cx="352800" cy="352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0" name="Oval 89"/>
          <p:cNvSpPr/>
          <p:nvPr/>
        </p:nvSpPr>
        <p:spPr>
          <a:xfrm flipH="1">
            <a:off x="6781800" y="2084710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1" name="Straight Arrow Connector 90"/>
          <p:cNvCxnSpPr>
            <a:stCxn id="89" idx="2"/>
            <a:endCxn id="90" idx="6"/>
          </p:cNvCxnSpPr>
          <p:nvPr/>
        </p:nvCxnSpPr>
        <p:spPr>
          <a:xfrm flipV="1">
            <a:off x="6220200" y="2261110"/>
            <a:ext cx="561600" cy="5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2"/>
            <a:endCxn id="102" idx="6"/>
          </p:cNvCxnSpPr>
          <p:nvPr/>
        </p:nvCxnSpPr>
        <p:spPr>
          <a:xfrm>
            <a:off x="4391400" y="2947425"/>
            <a:ext cx="970800" cy="3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 flipH="1">
            <a:off x="4038600" y="2771025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 flipH="1">
            <a:off x="5362200" y="2771400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 flipH="1">
            <a:off x="6705600" y="2771025"/>
            <a:ext cx="352800" cy="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5867400" y="2947425"/>
            <a:ext cx="720000" cy="37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496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0" grpId="0" animBg="1"/>
      <p:bldP spid="64" grpId="0" animBg="1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28" y="-29028"/>
            <a:ext cx="8229600" cy="762000"/>
          </a:xfrm>
        </p:spPr>
        <p:txBody>
          <a:bodyPr/>
          <a:lstStyle/>
          <a:p>
            <a:r>
              <a:rPr lang="en-US" dirty="0"/>
              <a:t>Turing-completeness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848600" cy="1219200"/>
          </a:xfrm>
        </p:spPr>
        <p:txBody>
          <a:bodyPr>
            <a:normAutofit/>
          </a:bodyPr>
          <a:lstStyle/>
          <a:p>
            <a:r>
              <a:rPr lang="en-US" dirty="0"/>
              <a:t>DOP emulates a minimal language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MINDOP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</a:rPr>
              <a:t>MINDOP </a:t>
            </a:r>
            <a:r>
              <a:rPr lang="en-US" dirty="0">
                <a:cs typeface="Times New Roman" pitchFamily="18" charset="0"/>
              </a:rPr>
              <a:t>is Turing-complete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164080"/>
          <a:ext cx="7467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Semantics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Statements </a:t>
                      </a:r>
                    </a:p>
                    <a:p>
                      <a:r>
                        <a:rPr lang="en-US" sz="2000" dirty="0"/>
                        <a:t>In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Data-Oriented</a:t>
                      </a:r>
                      <a:r>
                        <a:rPr lang="en-US" sz="2000" baseline="0" dirty="0"/>
                        <a:t> </a:t>
                      </a:r>
                    </a:p>
                    <a:p>
                      <a:r>
                        <a:rPr lang="en-US" sz="2000" baseline="0" dirty="0"/>
                        <a:t>Gadgets in DOP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arithmetic / logical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op b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*p op *q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=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*p = *q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load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=</a:t>
                      </a:r>
                      <a:r>
                        <a:rPr lang="en-US" sz="2000" baseline="0" dirty="0"/>
                        <a:t> *b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*p = **q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*a =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**p =</a:t>
                      </a:r>
                      <a:r>
                        <a:rPr lang="en-US" sz="2000" baseline="0" dirty="0"/>
                        <a:t> *q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jump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goto</a:t>
                      </a:r>
                      <a:r>
                        <a:rPr lang="en-US" sz="2000" dirty="0"/>
                        <a:t>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vpc</a:t>
                      </a:r>
                      <a:r>
                        <a:rPr lang="en-US" sz="2000" dirty="0"/>
                        <a:t> = &amp;input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conditional jump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if</a:t>
                      </a:r>
                      <a:r>
                        <a:rPr lang="en-US" sz="2000" baseline="0" dirty="0"/>
                        <a:t> (a) </a:t>
                      </a:r>
                      <a:r>
                        <a:rPr lang="en-US" sz="2000" baseline="0" dirty="0" err="1"/>
                        <a:t>goto</a:t>
                      </a:r>
                      <a:r>
                        <a:rPr lang="en-US" sz="2000" baseline="0" dirty="0"/>
                        <a:t> L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vpc</a:t>
                      </a:r>
                      <a:r>
                        <a:rPr lang="en-US" sz="2000" dirty="0"/>
                        <a:t> =</a:t>
                      </a:r>
                      <a:r>
                        <a:rPr lang="en-US" sz="2000" baseline="0" dirty="0"/>
                        <a:t> &amp;input if *p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 – &amp;a;       q</a:t>
                      </a:r>
                      <a:r>
                        <a:rPr lang="en-US" sz="2000" baseline="0" dirty="0"/>
                        <a:t> – &amp;b;       op – any arithmetic / logical operation </a:t>
                      </a:r>
                      <a:endParaRPr lang="en-US" sz="20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14696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Attack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505200"/>
            <a:ext cx="8305800" cy="3403600"/>
          </a:xfrm>
        </p:spPr>
        <p:txBody>
          <a:bodyPr>
            <a:noAutofit/>
          </a:bodyPr>
          <a:lstStyle/>
          <a:p>
            <a:r>
              <a:rPr lang="en-US" sz="2800" dirty="0"/>
              <a:t>Gadget identification</a:t>
            </a:r>
          </a:p>
          <a:p>
            <a:pPr lvl="1"/>
            <a:r>
              <a:rPr lang="en-US" sz="2400" dirty="0"/>
              <a:t>statically identify load-semantics-store (LLVM IR)</a:t>
            </a:r>
            <a:endParaRPr lang="en-US" sz="2000" dirty="0"/>
          </a:p>
          <a:p>
            <a:r>
              <a:rPr lang="en-US" sz="2800" dirty="0"/>
              <a:t>Dispatcher identification</a:t>
            </a:r>
          </a:p>
          <a:p>
            <a:pPr lvl="1"/>
            <a:r>
              <a:rPr lang="en-US" sz="2400" dirty="0"/>
              <a:t>statically identify loops with gadgets (LLVM IR)</a:t>
            </a:r>
          </a:p>
          <a:p>
            <a:r>
              <a:rPr lang="en-US" sz="2800" dirty="0"/>
              <a:t>Gadget stitching </a:t>
            </a:r>
          </a:p>
          <a:p>
            <a:pPr lvl="1"/>
            <a:r>
              <a:rPr lang="en-US" sz="2400" dirty="0"/>
              <a:t>select gadgets and dispatchers (manual)</a:t>
            </a:r>
          </a:p>
          <a:p>
            <a:pPr lvl="1"/>
            <a:r>
              <a:rPr lang="en-US" sz="2400" dirty="0"/>
              <a:t>check stitchability (manual)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29740" y="750856"/>
            <a:ext cx="4896000" cy="5293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1729740" y="2651760"/>
            <a:ext cx="48960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/>
          <p:cNvSpPr/>
          <p:nvPr/>
        </p:nvSpPr>
        <p:spPr>
          <a:xfrm>
            <a:off x="1729740" y="1280160"/>
            <a:ext cx="4896000" cy="255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 12"/>
          <p:cNvSpPr/>
          <p:nvPr/>
        </p:nvSpPr>
        <p:spPr>
          <a:xfrm>
            <a:off x="1729740" y="1813560"/>
            <a:ext cx="4896000" cy="2831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295400" y="670560"/>
          <a:ext cx="6781800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0800"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  </a:t>
                      </a:r>
                      <a:r>
                        <a:rPr lang="en-US" sz="18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while</a:t>
                      </a:r>
                      <a:r>
                        <a:rPr lang="en-US" sz="1800" b="0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(quota--) {</a:t>
                      </a:r>
                    </a:p>
                    <a:p>
                      <a:r>
                        <a:rPr lang="sv-SE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    readData(sockfd, buf);        </a:t>
                      </a:r>
                      <a:endParaRPr lang="sv-SE" sz="1800" b="0" kern="1200" baseline="0" dirty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    if(*type == NONE ) break;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    if(*type == STREAM)</a:t>
                      </a:r>
                      <a:endParaRPr lang="en-US" sz="1800" b="0" kern="1200" baseline="0" dirty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pPr marL="342900" indent="-342900">
                        <a:buAutoNum type="arabicPlain" startAt="10"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*size = *(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cur_max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  </a:t>
                      </a:r>
                    </a:p>
                    <a:p>
                      <a:pPr marL="342900" indent="-342900">
                        <a:buAutoNum type="arabicPlain" startAt="10"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else {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      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typ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*type;        </a:t>
                      </a:r>
                      <a:endParaRPr lang="en-US" sz="1800" b="0" kern="1200" baseline="0" dirty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      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srv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-&gt;total += *size;     </a:t>
                      </a:r>
                      <a:endParaRPr lang="en-US" sz="1800" b="0" kern="1200" baseline="0" dirty="0">
                        <a:solidFill>
                          <a:srgbClr val="B935A9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    } //...(code skipped)...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 }</a:t>
                      </a:r>
                      <a:endParaRPr lang="en-US" sz="18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5551449" y="2317596"/>
            <a:ext cx="239751" cy="654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248400" y="762000"/>
            <a:ext cx="2286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Circular Arrow 18"/>
          <p:cNvSpPr/>
          <p:nvPr/>
        </p:nvSpPr>
        <p:spPr>
          <a:xfrm rot="5400000">
            <a:off x="5181600" y="1585951"/>
            <a:ext cx="838200" cy="838200"/>
          </a:xfrm>
          <a:prstGeom prst="circularArrow">
            <a:avLst>
              <a:gd name="adj1" fmla="val 15015"/>
              <a:gd name="adj2" fmla="val 946956"/>
              <a:gd name="adj3" fmla="val 20452006"/>
              <a:gd name="adj4" fmla="val 11810439"/>
              <a:gd name="adj5" fmla="val 10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573751" y="762000"/>
            <a:ext cx="228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210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3" grpId="0" animBg="1"/>
      <p:bldP spid="20" grpId="0" animBg="1"/>
      <p:bldP spid="21" grpId="0" animBg="1"/>
      <p:bldP spid="19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53400" cy="6096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 x86 programs with 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 CVEs</a:t>
            </a:r>
          </a:p>
          <a:p>
            <a:pPr lvl="1"/>
            <a:r>
              <a:rPr lang="en-US" sz="2400" dirty="0"/>
              <a:t>Nginx, </a:t>
            </a:r>
            <a:r>
              <a:rPr lang="en-US" sz="2400" dirty="0" err="1"/>
              <a:t>ProFTPD</a:t>
            </a:r>
            <a:r>
              <a:rPr lang="en-US" sz="2400" dirty="0"/>
              <a:t>, Wu-FTPD, </a:t>
            </a:r>
            <a:r>
              <a:rPr lang="en-US" sz="2400" dirty="0" err="1"/>
              <a:t>sshd</a:t>
            </a:r>
            <a:r>
              <a:rPr lang="en-US" sz="2400" dirty="0"/>
              <a:t>, </a:t>
            </a:r>
            <a:r>
              <a:rPr lang="en-US" sz="2400" dirty="0" err="1"/>
              <a:t>Bitcoind</a:t>
            </a:r>
            <a:r>
              <a:rPr lang="en-US" sz="2400" dirty="0"/>
              <a:t>, Wireshark, </a:t>
            </a:r>
            <a:r>
              <a:rPr lang="en-US" sz="2400" dirty="0" err="1"/>
              <a:t>sudo</a:t>
            </a:r>
            <a:r>
              <a:rPr lang="en-US" sz="2400" dirty="0"/>
              <a:t>, </a:t>
            </a:r>
            <a:r>
              <a:rPr lang="en-US" sz="2400" dirty="0" err="1"/>
              <a:t>musl</a:t>
            </a:r>
            <a:r>
              <a:rPr lang="en-US" sz="2400" dirty="0"/>
              <a:t> libc, </a:t>
            </a:r>
            <a:r>
              <a:rPr lang="en-US" sz="2400" dirty="0" err="1"/>
              <a:t>mcrypt</a:t>
            </a:r>
            <a:endParaRPr lang="en-US" sz="2400" dirty="0"/>
          </a:p>
          <a:p>
            <a:r>
              <a:rPr lang="en-US" dirty="0">
                <a:solidFill>
                  <a:srgbClr val="FF0000"/>
                </a:solidFill>
              </a:rPr>
              <a:t>7518 </a:t>
            </a:r>
            <a:r>
              <a:rPr lang="en-US" dirty="0"/>
              <a:t>gadgets (</a:t>
            </a:r>
            <a:r>
              <a:rPr lang="en-US" dirty="0">
                <a:solidFill>
                  <a:srgbClr val="FF0000"/>
                </a:solidFill>
              </a:rPr>
              <a:t>1273</a:t>
            </a:r>
            <a:r>
              <a:rPr lang="en-US" dirty="0"/>
              <a:t> reachable from 9 CVEs)</a:t>
            </a:r>
          </a:p>
          <a:p>
            <a:r>
              <a:rPr lang="en-US" dirty="0">
                <a:solidFill>
                  <a:srgbClr val="FF0000"/>
                </a:solidFill>
              </a:rPr>
              <a:t>1443 </a:t>
            </a:r>
            <a:r>
              <a:rPr lang="en-US" dirty="0"/>
              <a:t>dispatchers (</a:t>
            </a:r>
            <a:r>
              <a:rPr lang="en-US" dirty="0">
                <a:solidFill>
                  <a:srgbClr val="FF0000"/>
                </a:solidFill>
              </a:rPr>
              <a:t>110 </a:t>
            </a:r>
            <a:r>
              <a:rPr lang="en-US" dirty="0"/>
              <a:t>reachable from 9 CVEs)</a:t>
            </a:r>
          </a:p>
          <a:p>
            <a:pPr marL="342900" lvl="2" indent="-342900"/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dirty="0"/>
              <a:t> programs can build Turing-complete attack</a:t>
            </a:r>
          </a:p>
          <a:p>
            <a:pPr marL="342900" lvl="2" indent="-342900"/>
            <a:r>
              <a:rPr lang="en-US" sz="3200" dirty="0">
                <a:solidFill>
                  <a:srgbClr val="FF0000"/>
                </a:solidFill>
              </a:rPr>
              <a:t>3</a:t>
            </a:r>
            <a:r>
              <a:rPr lang="en-US" sz="3200" dirty="0"/>
              <a:t> end-to-end attacks</a:t>
            </a:r>
          </a:p>
          <a:p>
            <a:pPr lvl="1"/>
            <a:r>
              <a:rPr lang="en-US" dirty="0"/>
              <a:t>bypass ASLR w/o address leakage</a:t>
            </a:r>
          </a:p>
          <a:p>
            <a:pPr lvl="1"/>
            <a:r>
              <a:rPr lang="en-US" dirty="0"/>
              <a:t>simulate a network bot </a:t>
            </a:r>
          </a:p>
          <a:p>
            <a:pPr lvl="1"/>
            <a:r>
              <a:rPr lang="en-US" dirty="0"/>
              <a:t>enable code injection</a:t>
            </a:r>
            <a:r>
              <a:rPr lang="en-US" sz="2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523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Case Study: Bypassing Randomization</a:t>
            </a:r>
          </a:p>
        </p:txBody>
      </p:sp>
      <p:sp>
        <p:nvSpPr>
          <p:cNvPr id="11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334000"/>
          </a:xfrm>
        </p:spPr>
        <p:txBody>
          <a:bodyPr>
            <a:normAutofit/>
          </a:bodyPr>
          <a:lstStyle/>
          <a:p>
            <a:r>
              <a:rPr lang="en-US" dirty="0"/>
              <a:t>Previous methods</a:t>
            </a:r>
          </a:p>
          <a:p>
            <a:pPr lvl="1"/>
            <a:r>
              <a:rPr lang="en-US" dirty="0"/>
              <a:t>information leakage to network </a:t>
            </a:r>
          </a:p>
          <a:p>
            <a:r>
              <a:rPr lang="en-US" dirty="0"/>
              <a:t>Defeat ASLR w/o address leakage to network?</a:t>
            </a:r>
          </a:p>
          <a:p>
            <a:r>
              <a:rPr lang="en-US" dirty="0"/>
              <a:t>Vulnerable </a:t>
            </a:r>
            <a:r>
              <a:rPr lang="en-US" i="1" dirty="0" err="1"/>
              <a:t>ProFTPD</a:t>
            </a:r>
            <a:endParaRPr lang="en-US" i="1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OpenSSL</a:t>
            </a:r>
            <a:r>
              <a:rPr lang="en-US" dirty="0"/>
              <a:t> for authentication</a:t>
            </a:r>
          </a:p>
          <a:p>
            <a:pPr lvl="1"/>
            <a:r>
              <a:rPr lang="en-US" dirty="0"/>
              <a:t>a dereference chain to the private key 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191000"/>
            <a:ext cx="8458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2400" y="5257800"/>
            <a:ext cx="1752600" cy="533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Private Key</a:t>
            </a:r>
          </a:p>
        </p:txBody>
      </p:sp>
      <p:grpSp>
        <p:nvGrpSpPr>
          <p:cNvPr id="8" name="Group 45"/>
          <p:cNvGrpSpPr/>
          <p:nvPr/>
        </p:nvGrpSpPr>
        <p:grpSpPr>
          <a:xfrm>
            <a:off x="3900714" y="4383794"/>
            <a:ext cx="1754313" cy="569206"/>
            <a:chOff x="1674616" y="4040964"/>
            <a:chExt cx="2271991" cy="426905"/>
          </a:xfrm>
        </p:grpSpPr>
        <p:sp>
          <p:nvSpPr>
            <p:cNvPr id="9" name="TextBox 8"/>
            <p:cNvSpPr txBox="1"/>
            <p:nvPr/>
          </p:nvSpPr>
          <p:spPr>
            <a:xfrm>
              <a:off x="1674616" y="4040964"/>
              <a:ext cx="2269771" cy="150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76836" y="4190870"/>
              <a:ext cx="226977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BN_ULONG * d2</a:t>
              </a:r>
            </a:p>
          </p:txBody>
        </p:sp>
      </p:grpSp>
      <p:grpSp>
        <p:nvGrpSpPr>
          <p:cNvPr id="11" name="Group 44"/>
          <p:cNvGrpSpPr/>
          <p:nvPr/>
        </p:nvGrpSpPr>
        <p:grpSpPr>
          <a:xfrm>
            <a:off x="6689372" y="4500388"/>
            <a:ext cx="1524000" cy="569208"/>
            <a:chOff x="2029545" y="3419441"/>
            <a:chExt cx="2269772" cy="426906"/>
          </a:xfrm>
        </p:grpSpPr>
        <p:sp>
          <p:nvSpPr>
            <p:cNvPr id="12" name="TextBox 11"/>
            <p:cNvSpPr txBox="1"/>
            <p:nvPr/>
          </p:nvSpPr>
          <p:spPr>
            <a:xfrm>
              <a:off x="2029545" y="3569348"/>
              <a:ext cx="226977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BIGNUM * d1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29546" y="3419441"/>
              <a:ext cx="2269771" cy="150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dirty="0"/>
            </a:p>
          </p:txBody>
        </p:sp>
      </p:grpSp>
      <p:grpSp>
        <p:nvGrpSpPr>
          <p:cNvPr id="14" name="Group 43"/>
          <p:cNvGrpSpPr/>
          <p:nvPr/>
        </p:nvGrpSpPr>
        <p:grpSpPr>
          <a:xfrm>
            <a:off x="6553200" y="5322332"/>
            <a:ext cx="1981200" cy="569205"/>
            <a:chOff x="2029075" y="2797919"/>
            <a:chExt cx="2269772" cy="426904"/>
          </a:xfrm>
        </p:grpSpPr>
        <p:sp>
          <p:nvSpPr>
            <p:cNvPr id="15" name="TextBox 14"/>
            <p:cNvSpPr txBox="1"/>
            <p:nvPr/>
          </p:nvSpPr>
          <p:spPr>
            <a:xfrm>
              <a:off x="2029075" y="2947824"/>
              <a:ext cx="226977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struct</a:t>
              </a:r>
              <a:r>
                <a:rPr lang="en-US" dirty="0"/>
                <a:t> </a:t>
              </a:r>
              <a:r>
                <a:rPr lang="en-US" dirty="0" err="1"/>
                <a:t>rsa_st</a:t>
              </a:r>
              <a:r>
                <a:rPr lang="en-US" dirty="0"/>
                <a:t> * </a:t>
              </a:r>
              <a:r>
                <a:rPr lang="en-US" dirty="0" err="1"/>
                <a:t>rsa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29076" y="2797919"/>
              <a:ext cx="2269771" cy="150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dirty="0"/>
            </a:p>
          </p:txBody>
        </p:sp>
      </p:grpSp>
      <p:grpSp>
        <p:nvGrpSpPr>
          <p:cNvPr id="17" name="Group 42"/>
          <p:cNvGrpSpPr/>
          <p:nvPr/>
        </p:nvGrpSpPr>
        <p:grpSpPr>
          <a:xfrm>
            <a:off x="4631972" y="6084332"/>
            <a:ext cx="2269772" cy="569206"/>
            <a:chOff x="2029545" y="2176396"/>
            <a:chExt cx="2269772" cy="426905"/>
          </a:xfrm>
        </p:grpSpPr>
        <p:sp>
          <p:nvSpPr>
            <p:cNvPr id="18" name="TextBox 17"/>
            <p:cNvSpPr txBox="1"/>
            <p:nvPr/>
          </p:nvSpPr>
          <p:spPr>
            <a:xfrm>
              <a:off x="2029546" y="2176396"/>
              <a:ext cx="2269771" cy="150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29545" y="2326302"/>
              <a:ext cx="226977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EVP_PKEY*</a:t>
              </a:r>
              <a:r>
                <a:rPr lang="en-US" dirty="0" err="1"/>
                <a:t>privatekey</a:t>
              </a:r>
              <a:endParaRPr lang="en-US" dirty="0"/>
            </a:p>
          </p:txBody>
        </p:sp>
      </p:grpSp>
      <p:grpSp>
        <p:nvGrpSpPr>
          <p:cNvPr id="20" name="Group 41"/>
          <p:cNvGrpSpPr/>
          <p:nvPr/>
        </p:nvGrpSpPr>
        <p:grpSpPr>
          <a:xfrm>
            <a:off x="2209800" y="6084332"/>
            <a:ext cx="1981200" cy="560946"/>
            <a:chOff x="2029545" y="1557206"/>
            <a:chExt cx="2269772" cy="420710"/>
          </a:xfrm>
        </p:grpSpPr>
        <p:sp>
          <p:nvSpPr>
            <p:cNvPr id="21" name="TextBox 20"/>
            <p:cNvSpPr txBox="1"/>
            <p:nvPr/>
          </p:nvSpPr>
          <p:spPr>
            <a:xfrm>
              <a:off x="2029546" y="1557206"/>
              <a:ext cx="2269771" cy="150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29545" y="1700917"/>
              <a:ext cx="226977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CERT_PKEY * key</a:t>
              </a:r>
            </a:p>
          </p:txBody>
        </p:sp>
      </p:grpSp>
      <p:grpSp>
        <p:nvGrpSpPr>
          <p:cNvPr id="23" name="Group 40"/>
          <p:cNvGrpSpPr/>
          <p:nvPr/>
        </p:nvGrpSpPr>
        <p:grpSpPr>
          <a:xfrm>
            <a:off x="1066800" y="5224111"/>
            <a:ext cx="2269772" cy="567089"/>
            <a:chOff x="1800945" y="942768"/>
            <a:chExt cx="2269772" cy="425317"/>
          </a:xfrm>
        </p:grpSpPr>
        <p:sp>
          <p:nvSpPr>
            <p:cNvPr id="24" name="TextBox 23"/>
            <p:cNvSpPr txBox="1"/>
            <p:nvPr/>
          </p:nvSpPr>
          <p:spPr>
            <a:xfrm>
              <a:off x="1800946" y="942768"/>
              <a:ext cx="2269771" cy="150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00945" y="1091086"/>
              <a:ext cx="2269771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struct</a:t>
              </a:r>
              <a:r>
                <a:rPr lang="en-US" dirty="0"/>
                <a:t> </a:t>
              </a:r>
              <a:r>
                <a:rPr lang="en-US" dirty="0" err="1"/>
                <a:t>cert_st</a:t>
              </a:r>
              <a:r>
                <a:rPr lang="en-US" dirty="0"/>
                <a:t> * cert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38200" y="4191000"/>
            <a:ext cx="1897857" cy="674132"/>
            <a:chOff x="5334001" y="1447800"/>
            <a:chExt cx="2271600" cy="674132"/>
          </a:xfrm>
        </p:grpSpPr>
        <p:sp>
          <p:nvSpPr>
            <p:cNvPr id="27" name="TextBox 26"/>
            <p:cNvSpPr txBox="1"/>
            <p:nvPr/>
          </p:nvSpPr>
          <p:spPr>
            <a:xfrm>
              <a:off x="5599069" y="1447800"/>
              <a:ext cx="1836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b="1" dirty="0"/>
                <a:t>0x080dbc28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34001" y="1752600"/>
              <a:ext cx="2271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SSL_CTX * </a:t>
              </a:r>
              <a:r>
                <a:rPr lang="en-US" dirty="0" err="1"/>
                <a:t>ssl_ctx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>
            <a:stCxn id="10" idx="2"/>
            <a:endCxn id="7" idx="0"/>
          </p:cNvCxnSpPr>
          <p:nvPr/>
        </p:nvCxnSpPr>
        <p:spPr>
          <a:xfrm>
            <a:off x="4778728" y="4953000"/>
            <a:ext cx="59972" cy="304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19" idx="3"/>
            <a:endCxn id="15" idx="2"/>
          </p:cNvCxnSpPr>
          <p:nvPr/>
        </p:nvCxnSpPr>
        <p:spPr>
          <a:xfrm flipV="1">
            <a:off x="6901743" y="5891537"/>
            <a:ext cx="642057" cy="577335"/>
          </a:xfrm>
          <a:prstGeom prst="curved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15" idx="3"/>
            <a:endCxn id="13" idx="0"/>
          </p:cNvCxnSpPr>
          <p:nvPr/>
        </p:nvCxnSpPr>
        <p:spPr>
          <a:xfrm flipH="1" flipV="1">
            <a:off x="7451373" y="4500388"/>
            <a:ext cx="1083026" cy="1206483"/>
          </a:xfrm>
          <a:prstGeom prst="curvedConnector4">
            <a:avLst>
              <a:gd name="adj1" fmla="val -21108"/>
              <a:gd name="adj2" fmla="val 118948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8" idx="2"/>
            <a:endCxn id="24" idx="0"/>
          </p:cNvCxnSpPr>
          <p:nvPr/>
        </p:nvCxnSpPr>
        <p:spPr>
          <a:xfrm rot="16200000" flipH="1">
            <a:off x="1814919" y="4837342"/>
            <a:ext cx="358979" cy="414558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5" idx="2"/>
            <a:endCxn id="21" idx="0"/>
          </p:cNvCxnSpPr>
          <p:nvPr/>
        </p:nvCxnSpPr>
        <p:spPr>
          <a:xfrm rot="16200000" flipH="1">
            <a:off x="2554477" y="5438408"/>
            <a:ext cx="293132" cy="998715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2" idx="3"/>
            <a:endCxn id="18" idx="1"/>
          </p:cNvCxnSpPr>
          <p:nvPr/>
        </p:nvCxnSpPr>
        <p:spPr>
          <a:xfrm flipV="1">
            <a:off x="4190999" y="6184359"/>
            <a:ext cx="440974" cy="276253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2" idx="1"/>
            <a:endCxn id="9" idx="3"/>
          </p:cNvCxnSpPr>
          <p:nvPr/>
        </p:nvCxnSpPr>
        <p:spPr>
          <a:xfrm rot="10800000">
            <a:off x="5653314" y="4483822"/>
            <a:ext cx="1036059" cy="401109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349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A50A-B617-A84B-971B-69FBD079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Steps to Build an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BBB4-43F1-2B49-A2FF-AFD20790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75134"/>
            <a:ext cx="7981950" cy="49680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bug                         (</a:t>
            </a:r>
            <a:r>
              <a:rPr lang="en-US" b="1" dirty="0"/>
              <a:t>why</a:t>
            </a:r>
            <a:r>
              <a:rPr lang="en-US" dirty="0"/>
              <a:t> attack happens)</a:t>
            </a:r>
          </a:p>
          <a:p>
            <a:pPr lvl="1"/>
            <a:r>
              <a:rPr lang="en-US" dirty="0"/>
              <a:t>buffer overflow, use-after-free 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Weaponize bug                        (</a:t>
            </a:r>
            <a:r>
              <a:rPr lang="en-US" b="1" dirty="0"/>
              <a:t>how</a:t>
            </a:r>
            <a:r>
              <a:rPr lang="en-US" dirty="0"/>
              <a:t> to attack) </a:t>
            </a:r>
          </a:p>
          <a:p>
            <a:pPr lvl="1"/>
            <a:r>
              <a:rPr lang="en-US" dirty="0"/>
              <a:t>arbitrary read &amp; write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Corrupt target                         (</a:t>
            </a:r>
            <a:r>
              <a:rPr lang="en-US" b="1" dirty="0"/>
              <a:t>what</a:t>
            </a:r>
            <a:r>
              <a:rPr lang="en-US" dirty="0"/>
              <a:t> to attack)</a:t>
            </a:r>
          </a:p>
          <a:p>
            <a:pPr lvl="1"/>
            <a:r>
              <a:rPr lang="en-US" dirty="0"/>
              <a:t>code pointer, return address</a:t>
            </a:r>
            <a:br>
              <a:rPr lang="en-US" dirty="0"/>
            </a:br>
            <a:r>
              <a:rPr lang="en-US" dirty="0"/>
              <a:t>(control-flow attacks)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FDD68-7CED-5F40-AC18-094305D8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61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627"/>
    </mc:Choice>
    <mc:Fallback>
      <p:transition spd="slow" advTm="676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Case Study: Bypassing Randomization</a:t>
            </a:r>
          </a:p>
        </p:txBody>
      </p:sp>
      <p:sp>
        <p:nvSpPr>
          <p:cNvPr id="11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334000"/>
          </a:xfrm>
        </p:spPr>
        <p:txBody>
          <a:bodyPr>
            <a:normAutofit/>
          </a:bodyPr>
          <a:lstStyle/>
          <a:p>
            <a:r>
              <a:rPr lang="en-US" dirty="0"/>
              <a:t>Gadgets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Dispatcher</a:t>
            </a:r>
          </a:p>
        </p:txBody>
      </p:sp>
      <p:grpSp>
        <p:nvGrpSpPr>
          <p:cNvPr id="3" name="Group 36"/>
          <p:cNvGrpSpPr/>
          <p:nvPr/>
        </p:nvGrpSpPr>
        <p:grpSpPr>
          <a:xfrm>
            <a:off x="381000" y="4191000"/>
            <a:ext cx="8458200" cy="2514600"/>
            <a:chOff x="381000" y="4343400"/>
            <a:chExt cx="8458200" cy="2514600"/>
          </a:xfrm>
        </p:grpSpPr>
        <p:sp>
          <p:nvSpPr>
            <p:cNvPr id="6" name="Rectangle 5"/>
            <p:cNvSpPr/>
            <p:nvPr/>
          </p:nvSpPr>
          <p:spPr>
            <a:xfrm>
              <a:off x="381000" y="4343400"/>
              <a:ext cx="8458200" cy="2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62400" y="5410200"/>
              <a:ext cx="17526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/>
                <a:t>Private Key</a:t>
              </a:r>
            </a:p>
          </p:txBody>
        </p:sp>
        <p:grpSp>
          <p:nvGrpSpPr>
            <p:cNvPr id="5" name="Group 45"/>
            <p:cNvGrpSpPr/>
            <p:nvPr/>
          </p:nvGrpSpPr>
          <p:grpSpPr>
            <a:xfrm>
              <a:off x="3900714" y="4536194"/>
              <a:ext cx="1754313" cy="569206"/>
              <a:chOff x="1674616" y="4040964"/>
              <a:chExt cx="2271991" cy="42690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674616" y="4040964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76836" y="4190870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BN_ULONG * d2</a:t>
                </a:r>
              </a:p>
            </p:txBody>
          </p:sp>
        </p:grpSp>
        <p:grpSp>
          <p:nvGrpSpPr>
            <p:cNvPr id="8" name="Group 44"/>
            <p:cNvGrpSpPr/>
            <p:nvPr/>
          </p:nvGrpSpPr>
          <p:grpSpPr>
            <a:xfrm>
              <a:off x="6689372" y="4652788"/>
              <a:ext cx="1524000" cy="569208"/>
              <a:chOff x="2029545" y="3419441"/>
              <a:chExt cx="2269772" cy="42690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029545" y="3569348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BIGNUM * d1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29546" y="3419441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</p:grpSp>
        <p:grpSp>
          <p:nvGrpSpPr>
            <p:cNvPr id="11" name="Group 43"/>
            <p:cNvGrpSpPr/>
            <p:nvPr/>
          </p:nvGrpSpPr>
          <p:grpSpPr>
            <a:xfrm>
              <a:off x="6553200" y="5474732"/>
              <a:ext cx="1981200" cy="569205"/>
              <a:chOff x="2029075" y="2797919"/>
              <a:chExt cx="2269772" cy="42690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029075" y="2947824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struct</a:t>
                </a:r>
                <a:r>
                  <a:rPr lang="en-US" dirty="0"/>
                  <a:t> </a:t>
                </a:r>
                <a:r>
                  <a:rPr lang="en-US" dirty="0" err="1"/>
                  <a:t>rsa_st</a:t>
                </a:r>
                <a:r>
                  <a:rPr lang="en-US" dirty="0"/>
                  <a:t> * </a:t>
                </a:r>
                <a:r>
                  <a:rPr lang="en-US" dirty="0" err="1"/>
                  <a:t>rsa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029076" y="2797919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</p:grpSp>
        <p:grpSp>
          <p:nvGrpSpPr>
            <p:cNvPr id="14" name="Group 42"/>
            <p:cNvGrpSpPr/>
            <p:nvPr/>
          </p:nvGrpSpPr>
          <p:grpSpPr>
            <a:xfrm>
              <a:off x="4631972" y="6236732"/>
              <a:ext cx="2269772" cy="569206"/>
              <a:chOff x="2029545" y="2176396"/>
              <a:chExt cx="2269772" cy="42690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029546" y="2176396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29545" y="2326302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EVP_PKEY*</a:t>
                </a:r>
                <a:r>
                  <a:rPr lang="en-US" dirty="0" err="1"/>
                  <a:t>privatekey</a:t>
                </a:r>
                <a:endParaRPr lang="en-US" dirty="0"/>
              </a:p>
            </p:txBody>
          </p:sp>
        </p:grpSp>
        <p:grpSp>
          <p:nvGrpSpPr>
            <p:cNvPr id="17" name="Group 41"/>
            <p:cNvGrpSpPr/>
            <p:nvPr/>
          </p:nvGrpSpPr>
          <p:grpSpPr>
            <a:xfrm>
              <a:off x="2209800" y="6236732"/>
              <a:ext cx="1981200" cy="560946"/>
              <a:chOff x="2029545" y="1557206"/>
              <a:chExt cx="2269772" cy="4207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029546" y="1557206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29545" y="1700917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CERT_PKEY * key</a:t>
                </a:r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>
              <a:off x="1066800" y="5376511"/>
              <a:ext cx="2269772" cy="567089"/>
              <a:chOff x="1800945" y="942768"/>
              <a:chExt cx="2269772" cy="42531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800946" y="942768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00945" y="1091086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struct</a:t>
                </a:r>
                <a:r>
                  <a:rPr lang="en-US" dirty="0"/>
                  <a:t> </a:t>
                </a:r>
                <a:r>
                  <a:rPr lang="en-US" dirty="0" err="1"/>
                  <a:t>cert_st</a:t>
                </a:r>
                <a:r>
                  <a:rPr lang="en-US" dirty="0"/>
                  <a:t> * cert</a:t>
                </a:r>
              </a:p>
            </p:txBody>
          </p:sp>
        </p:grpSp>
        <p:grpSp>
          <p:nvGrpSpPr>
            <p:cNvPr id="23" name="Group 25"/>
            <p:cNvGrpSpPr/>
            <p:nvPr/>
          </p:nvGrpSpPr>
          <p:grpSpPr>
            <a:xfrm>
              <a:off x="838200" y="4343400"/>
              <a:ext cx="1897857" cy="674132"/>
              <a:chOff x="5334001" y="1447800"/>
              <a:chExt cx="2271600" cy="67413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599069" y="1447800"/>
                <a:ext cx="1836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@</a:t>
                </a:r>
                <a:r>
                  <a:rPr lang="en-US" b="1" dirty="0"/>
                  <a:t>0x080dbc28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34001" y="1752600"/>
                <a:ext cx="22716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SSL_CTX * </a:t>
                </a:r>
                <a:r>
                  <a:rPr lang="en-US" dirty="0" err="1"/>
                  <a:t>ssl_ctx</a:t>
                </a:r>
                <a:endParaRPr lang="en-US" dirty="0"/>
              </a:p>
            </p:txBody>
          </p:sp>
        </p:grpSp>
        <p:cxnSp>
          <p:nvCxnSpPr>
            <p:cNvPr id="29" name="Straight Arrow Connector 28"/>
            <p:cNvCxnSpPr>
              <a:stCxn id="10" idx="2"/>
              <a:endCxn id="7" idx="0"/>
            </p:cNvCxnSpPr>
            <p:nvPr/>
          </p:nvCxnSpPr>
          <p:spPr>
            <a:xfrm>
              <a:off x="4778728" y="5105400"/>
              <a:ext cx="59972" cy="3048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9"/>
            <p:cNvCxnSpPr>
              <a:stCxn id="19" idx="3"/>
              <a:endCxn id="15" idx="2"/>
            </p:cNvCxnSpPr>
            <p:nvPr/>
          </p:nvCxnSpPr>
          <p:spPr>
            <a:xfrm flipV="1">
              <a:off x="6901743" y="6043937"/>
              <a:ext cx="642057" cy="577335"/>
            </a:xfrm>
            <a:prstGeom prst="curvedConnector2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hape 30"/>
            <p:cNvCxnSpPr>
              <a:stCxn id="15" idx="3"/>
              <a:endCxn id="13" idx="0"/>
            </p:cNvCxnSpPr>
            <p:nvPr/>
          </p:nvCxnSpPr>
          <p:spPr>
            <a:xfrm flipH="1" flipV="1">
              <a:off x="7451373" y="4652788"/>
              <a:ext cx="1083026" cy="1206483"/>
            </a:xfrm>
            <a:prstGeom prst="curvedConnector4">
              <a:avLst>
                <a:gd name="adj1" fmla="val -21108"/>
                <a:gd name="adj2" fmla="val 118948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8" idx="2"/>
              <a:endCxn id="24" idx="0"/>
            </p:cNvCxnSpPr>
            <p:nvPr/>
          </p:nvCxnSpPr>
          <p:spPr>
            <a:xfrm rot="16200000" flipH="1">
              <a:off x="1814919" y="4989742"/>
              <a:ext cx="358979" cy="414558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25" idx="2"/>
              <a:endCxn id="21" idx="0"/>
            </p:cNvCxnSpPr>
            <p:nvPr/>
          </p:nvCxnSpPr>
          <p:spPr>
            <a:xfrm rot="16200000" flipH="1">
              <a:off x="2554477" y="5590808"/>
              <a:ext cx="293132" cy="998715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2" idx="3"/>
              <a:endCxn id="18" idx="1"/>
            </p:cNvCxnSpPr>
            <p:nvPr/>
          </p:nvCxnSpPr>
          <p:spPr>
            <a:xfrm flipV="1">
              <a:off x="4190999" y="6336759"/>
              <a:ext cx="440974" cy="276253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12" idx="1"/>
              <a:endCxn id="9" idx="3"/>
            </p:cNvCxnSpPr>
            <p:nvPr/>
          </p:nvCxnSpPr>
          <p:spPr>
            <a:xfrm rot="10800000">
              <a:off x="5653314" y="4636222"/>
              <a:ext cx="1036059" cy="401109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819400" y="1198880"/>
          <a:ext cx="2971800" cy="85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52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Times New Roman" pitchFamily="18" charset="0"/>
                        </a:rPr>
                        <a:t>MOV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Times New Roman" pitchFamily="18" charset="0"/>
                        </a:rPr>
                        <a:t>ADD</a:t>
                      </a:r>
                    </a:p>
                    <a:p>
                      <a:r>
                        <a:rPr lang="en-US" sz="1800" dirty="0">
                          <a:latin typeface="+mn-lt"/>
                          <a:cs typeface="Times New Roman" pitchFamily="18" charset="0"/>
                        </a:rPr>
                        <a:t>LOAD</a:t>
                      </a:r>
                    </a:p>
                  </a:txBody>
                  <a:tcPr marL="18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Times New Roman" pitchFamily="18" charset="0"/>
                        </a:rPr>
                        <a:t>*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+mn-lt"/>
                          <a:cs typeface="Times New Roman" pitchFamily="18" charset="0"/>
                        </a:rPr>
                        <a:t>p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Times New Roman" pitchFamily="18" charset="0"/>
                        </a:rPr>
                        <a:t>= *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+mn-lt"/>
                          <a:cs typeface="Times New Roman" pitchFamily="18" charset="0"/>
                        </a:rPr>
                        <a:t>q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Times New Roman" pitchFamily="18" charset="0"/>
                        </a:rPr>
                        <a:t>*</a:t>
                      </a:r>
                      <a:r>
                        <a:rPr lang="en-US" sz="1800" b="0" dirty="0"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lang="en-US" sz="1800" b="1" dirty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Times New Roman" pitchFamily="18" charset="0"/>
                        </a:rPr>
                        <a:t>= *</a:t>
                      </a:r>
                      <a:r>
                        <a:rPr lang="en-US" sz="1800" b="0" dirty="0">
                          <a:latin typeface="+mn-lt"/>
                          <a:cs typeface="Times New Roman" pitchFamily="18" charset="0"/>
                        </a:rPr>
                        <a:t>X</a:t>
                      </a:r>
                      <a:r>
                        <a:rPr lang="en-US" sz="1800" b="1" dirty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Times New Roman" pitchFamily="18" charset="0"/>
                        </a:rPr>
                        <a:t>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+mn-lt"/>
                          <a:cs typeface="Times New Roman" pitchFamily="18" charset="0"/>
                        </a:rPr>
                        <a:t>offset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Times New Roman" pitchFamily="18" charset="0"/>
                        </a:rPr>
                        <a:t>*</a:t>
                      </a:r>
                      <a:r>
                        <a:rPr lang="en-US" sz="1800" b="0" dirty="0">
                          <a:latin typeface="+mn-lt"/>
                          <a:cs typeface="Times New Roman" pitchFamily="18" charset="0"/>
                        </a:rPr>
                        <a:t>Z</a:t>
                      </a:r>
                      <a:r>
                        <a:rPr lang="en-US" sz="1800" baseline="0" dirty="0">
                          <a:latin typeface="+mn-lt"/>
                          <a:cs typeface="Times New Roman" pitchFamily="18" charset="0"/>
                        </a:rPr>
                        <a:t> = **</a:t>
                      </a:r>
                      <a:r>
                        <a:rPr lang="en-US" sz="1800" b="0" baseline="0" dirty="0">
                          <a:latin typeface="+mn-lt"/>
                          <a:cs typeface="Times New Roman" pitchFamily="18" charset="0"/>
                        </a:rPr>
                        <a:t>Y</a:t>
                      </a:r>
                      <a:endParaRPr lang="en-US" sz="18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180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762000" y="2590800"/>
          <a:ext cx="79248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3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while</a:t>
                      </a:r>
                      <a:r>
                        <a:rPr lang="en-US" sz="1800" b="0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(1) {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user_request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           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get_user_request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(); 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dispatch(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user_request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 </a:t>
                      </a:r>
                      <a:endParaRPr lang="en-US" sz="1800" b="1" kern="1200" baseline="0" dirty="0">
                        <a:solidFill>
                          <a:srgbClr val="0070C0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</a:p>
                  </a:txBody>
                  <a:tcPr marL="180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b="0" kern="1200" baseline="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endParaRPr lang="en-US" sz="1800" b="0" kern="1200" baseline="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func1() {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memory_error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 MOV;} 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func2() { ADD; }    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func3() { LOAD; } </a:t>
                      </a:r>
                    </a:p>
                  </a:txBody>
                  <a:tcPr marL="18000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945700" y="3124200"/>
            <a:ext cx="1278000" cy="946100"/>
            <a:chOff x="3933000" y="3124200"/>
            <a:chExt cx="1278000" cy="946100"/>
          </a:xfrm>
        </p:grpSpPr>
        <p:cxnSp>
          <p:nvCxnSpPr>
            <p:cNvPr id="39" name="Straight Arrow Connector 38"/>
            <p:cNvCxnSpPr>
              <a:stCxn id="48" idx="3"/>
              <a:endCxn id="47" idx="1"/>
            </p:cNvCxnSpPr>
            <p:nvPr/>
          </p:nvCxnSpPr>
          <p:spPr>
            <a:xfrm flipV="1">
              <a:off x="4343400" y="3298800"/>
              <a:ext cx="457200" cy="33660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8" idx="3"/>
              <a:endCxn id="49" idx="1"/>
            </p:cNvCxnSpPr>
            <p:nvPr/>
          </p:nvCxnSpPr>
          <p:spPr>
            <a:xfrm flipV="1">
              <a:off x="4343400" y="3616300"/>
              <a:ext cx="457200" cy="1910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8" idx="3"/>
              <a:endCxn id="50" idx="1"/>
            </p:cNvCxnSpPr>
            <p:nvPr/>
          </p:nvCxnSpPr>
          <p:spPr>
            <a:xfrm>
              <a:off x="4343400" y="3635400"/>
              <a:ext cx="457200" cy="26030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4800600" y="3124200"/>
              <a:ext cx="410400" cy="349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3000" y="3460800"/>
              <a:ext cx="410400" cy="349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00600" y="3441700"/>
              <a:ext cx="410400" cy="349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800600" y="3721100"/>
              <a:ext cx="410400" cy="349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345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Case Study: Bypassing Randomization</a:t>
            </a:r>
          </a:p>
        </p:txBody>
      </p:sp>
      <p:grpSp>
        <p:nvGrpSpPr>
          <p:cNvPr id="3" name="Group 36"/>
          <p:cNvGrpSpPr/>
          <p:nvPr/>
        </p:nvGrpSpPr>
        <p:grpSpPr>
          <a:xfrm>
            <a:off x="381000" y="4191000"/>
            <a:ext cx="8458200" cy="2514600"/>
            <a:chOff x="381000" y="4343400"/>
            <a:chExt cx="8458200" cy="2514600"/>
          </a:xfrm>
        </p:grpSpPr>
        <p:sp>
          <p:nvSpPr>
            <p:cNvPr id="6" name="Rectangle 5"/>
            <p:cNvSpPr/>
            <p:nvPr/>
          </p:nvSpPr>
          <p:spPr>
            <a:xfrm>
              <a:off x="381000" y="4343400"/>
              <a:ext cx="8458200" cy="2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62400" y="5410200"/>
              <a:ext cx="17526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/>
                <a:t>Private Key</a:t>
              </a:r>
            </a:p>
          </p:txBody>
        </p:sp>
        <p:grpSp>
          <p:nvGrpSpPr>
            <p:cNvPr id="5" name="Group 45"/>
            <p:cNvGrpSpPr/>
            <p:nvPr/>
          </p:nvGrpSpPr>
          <p:grpSpPr>
            <a:xfrm>
              <a:off x="3900714" y="4536194"/>
              <a:ext cx="1754313" cy="569206"/>
              <a:chOff x="1674616" y="4040964"/>
              <a:chExt cx="2271991" cy="42690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674616" y="4040964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76836" y="4190870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BN_ULONG * d2</a:t>
                </a:r>
              </a:p>
            </p:txBody>
          </p:sp>
        </p:grpSp>
        <p:grpSp>
          <p:nvGrpSpPr>
            <p:cNvPr id="8" name="Group 44"/>
            <p:cNvGrpSpPr/>
            <p:nvPr/>
          </p:nvGrpSpPr>
          <p:grpSpPr>
            <a:xfrm>
              <a:off x="6689372" y="4652788"/>
              <a:ext cx="1524000" cy="569208"/>
              <a:chOff x="2029545" y="3419441"/>
              <a:chExt cx="2269772" cy="42690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029545" y="3569348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BIGNUM * d1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29546" y="3419441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</p:grpSp>
        <p:grpSp>
          <p:nvGrpSpPr>
            <p:cNvPr id="11" name="Group 43"/>
            <p:cNvGrpSpPr/>
            <p:nvPr/>
          </p:nvGrpSpPr>
          <p:grpSpPr>
            <a:xfrm>
              <a:off x="6553200" y="5474732"/>
              <a:ext cx="1981200" cy="569205"/>
              <a:chOff x="2029075" y="2797919"/>
              <a:chExt cx="2269772" cy="42690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029075" y="2947824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struct</a:t>
                </a:r>
                <a:r>
                  <a:rPr lang="en-US" dirty="0"/>
                  <a:t> </a:t>
                </a:r>
                <a:r>
                  <a:rPr lang="en-US" dirty="0" err="1"/>
                  <a:t>rsa_st</a:t>
                </a:r>
                <a:r>
                  <a:rPr lang="en-US" dirty="0"/>
                  <a:t> * </a:t>
                </a:r>
                <a:r>
                  <a:rPr lang="en-US" dirty="0" err="1"/>
                  <a:t>rsa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029076" y="2797919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</p:grpSp>
        <p:grpSp>
          <p:nvGrpSpPr>
            <p:cNvPr id="14" name="Group 42"/>
            <p:cNvGrpSpPr/>
            <p:nvPr/>
          </p:nvGrpSpPr>
          <p:grpSpPr>
            <a:xfrm>
              <a:off x="4631972" y="6236732"/>
              <a:ext cx="2269772" cy="569206"/>
              <a:chOff x="2029545" y="2176396"/>
              <a:chExt cx="2269772" cy="42690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029546" y="2176396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29545" y="2326302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EVP_PKEY*</a:t>
                </a:r>
                <a:r>
                  <a:rPr lang="en-US" dirty="0" err="1"/>
                  <a:t>privatekey</a:t>
                </a:r>
                <a:endParaRPr lang="en-US" dirty="0"/>
              </a:p>
            </p:txBody>
          </p:sp>
        </p:grpSp>
        <p:grpSp>
          <p:nvGrpSpPr>
            <p:cNvPr id="17" name="Group 41"/>
            <p:cNvGrpSpPr/>
            <p:nvPr/>
          </p:nvGrpSpPr>
          <p:grpSpPr>
            <a:xfrm>
              <a:off x="2209800" y="6236732"/>
              <a:ext cx="1981200" cy="560946"/>
              <a:chOff x="2029545" y="1557206"/>
              <a:chExt cx="2269772" cy="4207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029546" y="1557206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29545" y="1700917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CERT_PKEY * key</a:t>
                </a:r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>
              <a:off x="1066800" y="5376511"/>
              <a:ext cx="2269772" cy="567089"/>
              <a:chOff x="1800945" y="942768"/>
              <a:chExt cx="2269772" cy="42531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800946" y="942768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00945" y="1091086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struct</a:t>
                </a:r>
                <a:r>
                  <a:rPr lang="en-US" dirty="0"/>
                  <a:t> </a:t>
                </a:r>
                <a:r>
                  <a:rPr lang="en-US" dirty="0" err="1"/>
                  <a:t>cert_st</a:t>
                </a:r>
                <a:r>
                  <a:rPr lang="en-US" dirty="0"/>
                  <a:t> * cert</a:t>
                </a:r>
              </a:p>
            </p:txBody>
          </p:sp>
        </p:grpSp>
        <p:grpSp>
          <p:nvGrpSpPr>
            <p:cNvPr id="23" name="Group 25"/>
            <p:cNvGrpSpPr/>
            <p:nvPr/>
          </p:nvGrpSpPr>
          <p:grpSpPr>
            <a:xfrm>
              <a:off x="838200" y="4343400"/>
              <a:ext cx="1897857" cy="674132"/>
              <a:chOff x="5334001" y="1447800"/>
              <a:chExt cx="2271600" cy="67413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599069" y="1447800"/>
                <a:ext cx="1836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@</a:t>
                </a:r>
                <a:r>
                  <a:rPr lang="en-US" b="1" dirty="0"/>
                  <a:t>0x080dbc28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34001" y="1752600"/>
                <a:ext cx="22716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SSL_CTX * </a:t>
                </a:r>
                <a:r>
                  <a:rPr lang="en-US" dirty="0" err="1"/>
                  <a:t>ssl_ctx</a:t>
                </a:r>
                <a:endParaRPr lang="en-US" dirty="0"/>
              </a:p>
            </p:txBody>
          </p:sp>
        </p:grpSp>
        <p:cxnSp>
          <p:nvCxnSpPr>
            <p:cNvPr id="29" name="Straight Arrow Connector 28"/>
            <p:cNvCxnSpPr>
              <a:stCxn id="10" idx="2"/>
              <a:endCxn id="7" idx="0"/>
            </p:cNvCxnSpPr>
            <p:nvPr/>
          </p:nvCxnSpPr>
          <p:spPr>
            <a:xfrm>
              <a:off x="4778728" y="5105400"/>
              <a:ext cx="59972" cy="3048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9"/>
            <p:cNvCxnSpPr>
              <a:stCxn id="19" idx="3"/>
              <a:endCxn id="15" idx="2"/>
            </p:cNvCxnSpPr>
            <p:nvPr/>
          </p:nvCxnSpPr>
          <p:spPr>
            <a:xfrm flipV="1">
              <a:off x="6901743" y="6043937"/>
              <a:ext cx="642057" cy="577335"/>
            </a:xfrm>
            <a:prstGeom prst="curvedConnector2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hape 30"/>
            <p:cNvCxnSpPr>
              <a:stCxn id="15" idx="3"/>
              <a:endCxn id="13" idx="0"/>
            </p:cNvCxnSpPr>
            <p:nvPr/>
          </p:nvCxnSpPr>
          <p:spPr>
            <a:xfrm flipH="1" flipV="1">
              <a:off x="7451373" y="4652788"/>
              <a:ext cx="1083026" cy="1206483"/>
            </a:xfrm>
            <a:prstGeom prst="curvedConnector4">
              <a:avLst>
                <a:gd name="adj1" fmla="val -21108"/>
                <a:gd name="adj2" fmla="val 118948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8" idx="2"/>
              <a:endCxn id="24" idx="0"/>
            </p:cNvCxnSpPr>
            <p:nvPr/>
          </p:nvCxnSpPr>
          <p:spPr>
            <a:xfrm rot="16200000" flipH="1">
              <a:off x="1814919" y="4989742"/>
              <a:ext cx="358979" cy="414558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25" idx="2"/>
              <a:endCxn id="21" idx="0"/>
            </p:cNvCxnSpPr>
            <p:nvPr/>
          </p:nvCxnSpPr>
          <p:spPr>
            <a:xfrm rot="16200000" flipH="1">
              <a:off x="2554477" y="5590808"/>
              <a:ext cx="293132" cy="998715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2" idx="3"/>
              <a:endCxn id="18" idx="1"/>
            </p:cNvCxnSpPr>
            <p:nvPr/>
          </p:nvCxnSpPr>
          <p:spPr>
            <a:xfrm flipV="1">
              <a:off x="4190999" y="6336759"/>
              <a:ext cx="440974" cy="276253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12" idx="1"/>
              <a:endCxn id="9" idx="3"/>
            </p:cNvCxnSpPr>
            <p:nvPr/>
          </p:nvCxnSpPr>
          <p:spPr>
            <a:xfrm rot="10800000">
              <a:off x="5653314" y="4636222"/>
              <a:ext cx="1036059" cy="401109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457200" y="1828800"/>
          <a:ext cx="41910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5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MOV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ADD</a:t>
                      </a:r>
                    </a:p>
                    <a:p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MOV</a:t>
                      </a:r>
                    </a:p>
                    <a:p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LOAD</a:t>
                      </a:r>
                    </a:p>
                    <a:p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MOV</a:t>
                      </a:r>
                    </a:p>
                  </a:txBody>
                  <a:tcPr marL="10800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*X = *0x080dbc28   (</a:t>
                      </a:r>
                      <a:r>
                        <a:rPr lang="en-US" sz="2000" b="1" dirty="0" err="1">
                          <a:latin typeface="+mn-lt"/>
                          <a:cs typeface="Times New Roman" pitchFamily="18" charset="0"/>
                        </a:rPr>
                        <a:t>ssl_ctx</a:t>
                      </a: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*X = *X</a:t>
                      </a:r>
                      <a:r>
                        <a:rPr lang="en-US" sz="2000" baseline="0" dirty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+ offset1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*Y</a:t>
                      </a:r>
                      <a:r>
                        <a:rPr lang="en-US" sz="2000" baseline="0" dirty="0">
                          <a:latin typeface="+mn-lt"/>
                          <a:cs typeface="Times New Roman" pitchFamily="18" charset="0"/>
                        </a:rPr>
                        <a:t> = *X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*Z</a:t>
                      </a:r>
                      <a:r>
                        <a:rPr lang="en-US" sz="2000" baseline="0" dirty="0">
                          <a:latin typeface="+mn-lt"/>
                          <a:cs typeface="Times New Roman" pitchFamily="18" charset="0"/>
                        </a:rPr>
                        <a:t> = **Y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baseline="0" dirty="0">
                          <a:latin typeface="+mn-lt"/>
                          <a:cs typeface="Times New Roman" pitchFamily="18" charset="0"/>
                        </a:rPr>
                        <a:t>*</a:t>
                      </a: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0x080dbc28  = *Z</a:t>
                      </a:r>
                      <a:r>
                        <a:rPr lang="en-US" sz="2000" baseline="0" dirty="0">
                          <a:latin typeface="+mn-lt"/>
                          <a:cs typeface="Times New Roman" pitchFamily="18" charset="0"/>
                        </a:rPr>
                        <a:t>  (</a:t>
                      </a:r>
                      <a:r>
                        <a:rPr lang="en-US" sz="2000" b="1" baseline="0" dirty="0">
                          <a:latin typeface="+mn-lt"/>
                          <a:cs typeface="Times New Roman" pitchFamily="18" charset="0"/>
                        </a:rPr>
                        <a:t>cert</a:t>
                      </a:r>
                      <a:r>
                        <a:rPr lang="en-US" sz="2000" baseline="0" dirty="0"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10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rot="16200000">
            <a:off x="4876800" y="1981201"/>
            <a:ext cx="300974" cy="91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6" name="Group 60"/>
          <p:cNvGrpSpPr/>
          <p:nvPr/>
        </p:nvGrpSpPr>
        <p:grpSpPr>
          <a:xfrm>
            <a:off x="5791200" y="1436132"/>
            <a:ext cx="1897857" cy="750332"/>
            <a:chOff x="6096000" y="1371600"/>
            <a:chExt cx="1897857" cy="750332"/>
          </a:xfrm>
        </p:grpSpPr>
        <p:sp>
          <p:nvSpPr>
            <p:cNvPr id="39" name="TextBox 38"/>
            <p:cNvSpPr txBox="1"/>
            <p:nvPr/>
          </p:nvSpPr>
          <p:spPr>
            <a:xfrm>
              <a:off x="6096000" y="1752600"/>
              <a:ext cx="18978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ssl_ctx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48400" y="13716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@</a:t>
              </a:r>
              <a:r>
                <a:rPr lang="en-US" b="1" dirty="0"/>
                <a:t>0x080dbc28</a:t>
              </a:r>
            </a:p>
          </p:txBody>
        </p:sp>
      </p:grpSp>
      <p:grpSp>
        <p:nvGrpSpPr>
          <p:cNvPr id="36" name="Group 61"/>
          <p:cNvGrpSpPr/>
          <p:nvPr/>
        </p:nvGrpSpPr>
        <p:grpSpPr>
          <a:xfrm>
            <a:off x="6781798" y="2709511"/>
            <a:ext cx="1676402" cy="567089"/>
            <a:chOff x="7086598" y="2557111"/>
            <a:chExt cx="1676402" cy="567089"/>
          </a:xfrm>
        </p:grpSpPr>
        <p:sp>
          <p:nvSpPr>
            <p:cNvPr id="44" name="TextBox 43"/>
            <p:cNvSpPr txBox="1"/>
            <p:nvPr/>
          </p:nvSpPr>
          <p:spPr>
            <a:xfrm>
              <a:off x="7086599" y="2557111"/>
              <a:ext cx="1676401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86598" y="2754868"/>
              <a:ext cx="167640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cert</a:t>
              </a:r>
            </a:p>
          </p:txBody>
        </p:sp>
      </p:grpSp>
      <p:cxnSp>
        <p:nvCxnSpPr>
          <p:cNvPr id="46" name="Curved Connector 45"/>
          <p:cNvCxnSpPr>
            <a:stCxn id="39" idx="3"/>
            <a:endCxn id="44" idx="0"/>
          </p:cNvCxnSpPr>
          <p:nvPr/>
        </p:nvCxnSpPr>
        <p:spPr>
          <a:xfrm flipH="1">
            <a:off x="7620000" y="2001798"/>
            <a:ext cx="69057" cy="707713"/>
          </a:xfrm>
          <a:prstGeom prst="curvedConnector4">
            <a:avLst>
              <a:gd name="adj1" fmla="val -331031"/>
              <a:gd name="adj2" fmla="val 63047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16200000" flipV="1">
            <a:off x="5981700" y="2019300"/>
            <a:ext cx="1143000" cy="1066800"/>
          </a:xfrm>
          <a:prstGeom prst="curvedConnector3">
            <a:avLst>
              <a:gd name="adj1" fmla="val -462"/>
            </a:avLst>
          </a:prstGeom>
          <a:ln w="2222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82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Case Study: Bypassing Randomization</a:t>
            </a:r>
          </a:p>
        </p:txBody>
      </p:sp>
      <p:grpSp>
        <p:nvGrpSpPr>
          <p:cNvPr id="3" name="Group 36"/>
          <p:cNvGrpSpPr/>
          <p:nvPr/>
        </p:nvGrpSpPr>
        <p:grpSpPr>
          <a:xfrm>
            <a:off x="381000" y="4191000"/>
            <a:ext cx="8458200" cy="2514600"/>
            <a:chOff x="381000" y="4343400"/>
            <a:chExt cx="8458200" cy="2514600"/>
          </a:xfrm>
        </p:grpSpPr>
        <p:sp>
          <p:nvSpPr>
            <p:cNvPr id="6" name="Rectangle 5"/>
            <p:cNvSpPr/>
            <p:nvPr/>
          </p:nvSpPr>
          <p:spPr>
            <a:xfrm>
              <a:off x="381000" y="4343400"/>
              <a:ext cx="8458200" cy="2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62400" y="5410200"/>
              <a:ext cx="17526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/>
                <a:t>Private Key</a:t>
              </a:r>
            </a:p>
          </p:txBody>
        </p:sp>
        <p:grpSp>
          <p:nvGrpSpPr>
            <p:cNvPr id="5" name="Group 45"/>
            <p:cNvGrpSpPr/>
            <p:nvPr/>
          </p:nvGrpSpPr>
          <p:grpSpPr>
            <a:xfrm>
              <a:off x="3900714" y="4536194"/>
              <a:ext cx="1754313" cy="569206"/>
              <a:chOff x="1674616" y="4040964"/>
              <a:chExt cx="2271991" cy="42690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674616" y="4040964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76836" y="4190870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BN_ULONG * d2</a:t>
                </a:r>
              </a:p>
            </p:txBody>
          </p:sp>
        </p:grpSp>
        <p:grpSp>
          <p:nvGrpSpPr>
            <p:cNvPr id="8" name="Group 44"/>
            <p:cNvGrpSpPr/>
            <p:nvPr/>
          </p:nvGrpSpPr>
          <p:grpSpPr>
            <a:xfrm>
              <a:off x="6689372" y="4652788"/>
              <a:ext cx="1524000" cy="569208"/>
              <a:chOff x="2029545" y="3419441"/>
              <a:chExt cx="2269772" cy="42690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029545" y="3569348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BIGNUM * d1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29546" y="3419441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</p:grpSp>
        <p:grpSp>
          <p:nvGrpSpPr>
            <p:cNvPr id="11" name="Group 43"/>
            <p:cNvGrpSpPr/>
            <p:nvPr/>
          </p:nvGrpSpPr>
          <p:grpSpPr>
            <a:xfrm>
              <a:off x="6553200" y="5474732"/>
              <a:ext cx="1981200" cy="569205"/>
              <a:chOff x="2029075" y="2797919"/>
              <a:chExt cx="2269772" cy="42690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029075" y="2947824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struct</a:t>
                </a:r>
                <a:r>
                  <a:rPr lang="en-US" dirty="0"/>
                  <a:t> </a:t>
                </a:r>
                <a:r>
                  <a:rPr lang="en-US" dirty="0" err="1"/>
                  <a:t>rsa_st</a:t>
                </a:r>
                <a:r>
                  <a:rPr lang="en-US" dirty="0"/>
                  <a:t> * </a:t>
                </a:r>
                <a:r>
                  <a:rPr lang="en-US" dirty="0" err="1"/>
                  <a:t>rsa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029076" y="2797919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</p:grpSp>
        <p:grpSp>
          <p:nvGrpSpPr>
            <p:cNvPr id="14" name="Group 42"/>
            <p:cNvGrpSpPr/>
            <p:nvPr/>
          </p:nvGrpSpPr>
          <p:grpSpPr>
            <a:xfrm>
              <a:off x="4631972" y="6236732"/>
              <a:ext cx="2269772" cy="569206"/>
              <a:chOff x="2029545" y="2176396"/>
              <a:chExt cx="2269772" cy="42690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029546" y="2176396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29545" y="2326302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EVP_PKEY*</a:t>
                </a:r>
                <a:r>
                  <a:rPr lang="en-US" dirty="0" err="1"/>
                  <a:t>privatekey</a:t>
                </a:r>
                <a:endParaRPr lang="en-US" dirty="0"/>
              </a:p>
            </p:txBody>
          </p:sp>
        </p:grpSp>
        <p:grpSp>
          <p:nvGrpSpPr>
            <p:cNvPr id="17" name="Group 41"/>
            <p:cNvGrpSpPr/>
            <p:nvPr/>
          </p:nvGrpSpPr>
          <p:grpSpPr>
            <a:xfrm>
              <a:off x="2209800" y="6236732"/>
              <a:ext cx="1981200" cy="560946"/>
              <a:chOff x="2029545" y="1557206"/>
              <a:chExt cx="2269772" cy="4207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029546" y="1557206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29545" y="1700917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CERT_PKEY * key</a:t>
                </a:r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>
              <a:off x="1066800" y="5376511"/>
              <a:ext cx="2269772" cy="567089"/>
              <a:chOff x="1800945" y="942768"/>
              <a:chExt cx="2269772" cy="42531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800946" y="942768"/>
                <a:ext cx="2269771" cy="1500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00945" y="1091086"/>
                <a:ext cx="22697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struct</a:t>
                </a:r>
                <a:r>
                  <a:rPr lang="en-US" dirty="0"/>
                  <a:t> </a:t>
                </a:r>
                <a:r>
                  <a:rPr lang="en-US" dirty="0" err="1"/>
                  <a:t>cert_st</a:t>
                </a:r>
                <a:r>
                  <a:rPr lang="en-US" dirty="0"/>
                  <a:t> * cert</a:t>
                </a:r>
              </a:p>
            </p:txBody>
          </p:sp>
        </p:grpSp>
        <p:grpSp>
          <p:nvGrpSpPr>
            <p:cNvPr id="23" name="Group 25"/>
            <p:cNvGrpSpPr/>
            <p:nvPr/>
          </p:nvGrpSpPr>
          <p:grpSpPr>
            <a:xfrm>
              <a:off x="838200" y="4343400"/>
              <a:ext cx="1897857" cy="674132"/>
              <a:chOff x="5334001" y="1447800"/>
              <a:chExt cx="2271600" cy="67413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599069" y="1447800"/>
                <a:ext cx="1836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@</a:t>
                </a:r>
                <a:r>
                  <a:rPr lang="en-US" b="1" dirty="0"/>
                  <a:t>0x080dbc28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34001" y="1752600"/>
                <a:ext cx="22716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SSL_CTX * </a:t>
                </a:r>
                <a:r>
                  <a:rPr lang="en-US" dirty="0" err="1"/>
                  <a:t>ssl_ctx</a:t>
                </a:r>
                <a:endParaRPr lang="en-US" dirty="0"/>
              </a:p>
            </p:txBody>
          </p:sp>
        </p:grpSp>
        <p:cxnSp>
          <p:nvCxnSpPr>
            <p:cNvPr id="29" name="Straight Arrow Connector 28"/>
            <p:cNvCxnSpPr>
              <a:stCxn id="10" idx="2"/>
              <a:endCxn id="7" idx="0"/>
            </p:cNvCxnSpPr>
            <p:nvPr/>
          </p:nvCxnSpPr>
          <p:spPr>
            <a:xfrm>
              <a:off x="4778728" y="5105400"/>
              <a:ext cx="59972" cy="3048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9"/>
            <p:cNvCxnSpPr>
              <a:stCxn id="19" idx="3"/>
              <a:endCxn id="15" idx="2"/>
            </p:cNvCxnSpPr>
            <p:nvPr/>
          </p:nvCxnSpPr>
          <p:spPr>
            <a:xfrm flipV="1">
              <a:off x="6901743" y="6043937"/>
              <a:ext cx="642057" cy="577335"/>
            </a:xfrm>
            <a:prstGeom prst="curvedConnector2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hape 30"/>
            <p:cNvCxnSpPr>
              <a:stCxn id="15" idx="3"/>
              <a:endCxn id="13" idx="0"/>
            </p:cNvCxnSpPr>
            <p:nvPr/>
          </p:nvCxnSpPr>
          <p:spPr>
            <a:xfrm flipH="1" flipV="1">
              <a:off x="7451373" y="4652788"/>
              <a:ext cx="1083026" cy="1206483"/>
            </a:xfrm>
            <a:prstGeom prst="curvedConnector4">
              <a:avLst>
                <a:gd name="adj1" fmla="val -21108"/>
                <a:gd name="adj2" fmla="val 118948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8" idx="2"/>
              <a:endCxn id="24" idx="0"/>
            </p:cNvCxnSpPr>
            <p:nvPr/>
          </p:nvCxnSpPr>
          <p:spPr>
            <a:xfrm rot="16200000" flipH="1">
              <a:off x="1814919" y="4989742"/>
              <a:ext cx="358979" cy="414558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25" idx="2"/>
              <a:endCxn id="21" idx="0"/>
            </p:cNvCxnSpPr>
            <p:nvPr/>
          </p:nvCxnSpPr>
          <p:spPr>
            <a:xfrm rot="16200000" flipH="1">
              <a:off x="2554477" y="5590808"/>
              <a:ext cx="293132" cy="998715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2" idx="3"/>
              <a:endCxn id="18" idx="1"/>
            </p:cNvCxnSpPr>
            <p:nvPr/>
          </p:nvCxnSpPr>
          <p:spPr>
            <a:xfrm flipV="1">
              <a:off x="4190999" y="6336759"/>
              <a:ext cx="440974" cy="276253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12" idx="1"/>
              <a:endCxn id="9" idx="3"/>
            </p:cNvCxnSpPr>
            <p:nvPr/>
          </p:nvCxnSpPr>
          <p:spPr>
            <a:xfrm rot="10800000">
              <a:off x="5653314" y="4636222"/>
              <a:ext cx="1036059" cy="401109"/>
            </a:xfrm>
            <a:prstGeom prst="curved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60"/>
          <p:cNvGrpSpPr/>
          <p:nvPr/>
        </p:nvGrpSpPr>
        <p:grpSpPr>
          <a:xfrm>
            <a:off x="5791200" y="1436132"/>
            <a:ext cx="1897857" cy="750332"/>
            <a:chOff x="6096000" y="1371600"/>
            <a:chExt cx="1897857" cy="750332"/>
          </a:xfrm>
        </p:grpSpPr>
        <p:sp>
          <p:nvSpPr>
            <p:cNvPr id="39" name="TextBox 38"/>
            <p:cNvSpPr txBox="1"/>
            <p:nvPr/>
          </p:nvSpPr>
          <p:spPr>
            <a:xfrm>
              <a:off x="6096000" y="1752600"/>
              <a:ext cx="18978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48400" y="13716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@</a:t>
              </a:r>
              <a:r>
                <a:rPr lang="en-US" b="1" dirty="0"/>
                <a:t>0x080dbc28</a:t>
              </a:r>
            </a:p>
          </p:txBody>
        </p:sp>
      </p:grp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4724400" y="3246120"/>
          <a:ext cx="403860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write(</a:t>
                      </a:r>
                      <a:r>
                        <a:rPr lang="en-US" sz="1600" b="1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outsock</a:t>
                      </a:r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 </a:t>
                      </a:r>
                      <a:r>
                        <a:rPr lang="en-US" sz="1600" b="1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buf</a:t>
                      </a:r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 </a:t>
                      </a:r>
                      <a:r>
                        <a:rPr lang="en-US" sz="1600" b="1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strlen</a:t>
                      </a:r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lang="en-US" sz="1600" b="1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buf</a:t>
                      </a:r>
                      <a:r>
                        <a:rPr lang="en-US" sz="1600" b="1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))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8" name="Group 60"/>
          <p:cNvGrpSpPr/>
          <p:nvPr/>
        </p:nvGrpSpPr>
        <p:grpSpPr>
          <a:xfrm>
            <a:off x="5791200" y="2286000"/>
            <a:ext cx="1897857" cy="750332"/>
            <a:chOff x="6096000" y="1371600"/>
            <a:chExt cx="1897857" cy="750332"/>
          </a:xfrm>
        </p:grpSpPr>
        <p:sp>
          <p:nvSpPr>
            <p:cNvPr id="49" name="TextBox 48"/>
            <p:cNvSpPr txBox="1"/>
            <p:nvPr/>
          </p:nvSpPr>
          <p:spPr>
            <a:xfrm>
              <a:off x="6096000" y="1752600"/>
              <a:ext cx="18978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buf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8400" y="13716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/>
            </a:p>
          </p:txBody>
        </p:sp>
      </p:grpSp>
      <p:cxnSp>
        <p:nvCxnSpPr>
          <p:cNvPr id="51" name="Curved Connector 50"/>
          <p:cNvCxnSpPr/>
          <p:nvPr/>
        </p:nvCxnSpPr>
        <p:spPr>
          <a:xfrm rot="16200000" flipH="1">
            <a:off x="6896100" y="2324100"/>
            <a:ext cx="838200" cy="304800"/>
          </a:xfrm>
          <a:prstGeom prst="curvedConnector3">
            <a:avLst>
              <a:gd name="adj1" fmla="val 50000"/>
            </a:avLst>
          </a:prstGeom>
          <a:ln w="2222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457200" y="1828800"/>
          <a:ext cx="41910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5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MOV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ADD</a:t>
                      </a:r>
                    </a:p>
                    <a:p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MOV</a:t>
                      </a:r>
                    </a:p>
                    <a:p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LOAD</a:t>
                      </a:r>
                    </a:p>
                    <a:p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MOV</a:t>
                      </a:r>
                    </a:p>
                  </a:txBody>
                  <a:tcPr marL="10800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*X = *0x080dbc28   (</a:t>
                      </a:r>
                      <a:r>
                        <a:rPr lang="en-US" sz="2000" b="1" dirty="0" err="1">
                          <a:latin typeface="+mn-lt"/>
                          <a:cs typeface="Times New Roman" pitchFamily="18" charset="0"/>
                        </a:rPr>
                        <a:t>ssl_ctx</a:t>
                      </a: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*X = *X</a:t>
                      </a:r>
                      <a:r>
                        <a:rPr lang="en-US" sz="2000" baseline="0" dirty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+ offset1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*Y</a:t>
                      </a:r>
                      <a:r>
                        <a:rPr lang="en-US" sz="2000" baseline="0" dirty="0">
                          <a:latin typeface="+mn-lt"/>
                          <a:cs typeface="Times New Roman" pitchFamily="18" charset="0"/>
                        </a:rPr>
                        <a:t> = *X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*Z</a:t>
                      </a:r>
                      <a:r>
                        <a:rPr lang="en-US" sz="2000" baseline="0" dirty="0">
                          <a:latin typeface="+mn-lt"/>
                          <a:cs typeface="Times New Roman" pitchFamily="18" charset="0"/>
                        </a:rPr>
                        <a:t> = **Y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baseline="0" dirty="0">
                          <a:latin typeface="+mn-lt"/>
                          <a:cs typeface="Times New Roman" pitchFamily="18" charset="0"/>
                        </a:rPr>
                        <a:t>*</a:t>
                      </a: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0x080dbc28  = *Z</a:t>
                      </a:r>
                      <a:r>
                        <a:rPr lang="en-US" sz="2000" baseline="0" dirty="0">
                          <a:latin typeface="+mn-lt"/>
                          <a:cs typeface="Times New Roman" pitchFamily="18" charset="0"/>
                        </a:rPr>
                        <a:t>  (</a:t>
                      </a:r>
                      <a:r>
                        <a:rPr lang="en-US" sz="2000" b="1" baseline="0" dirty="0">
                          <a:latin typeface="+mn-lt"/>
                          <a:cs typeface="Times New Roman" pitchFamily="18" charset="0"/>
                        </a:rPr>
                        <a:t>cert</a:t>
                      </a:r>
                      <a:r>
                        <a:rPr lang="en-US" sz="2000" baseline="0" dirty="0"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10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Down Arrow 45"/>
          <p:cNvSpPr/>
          <p:nvPr/>
        </p:nvSpPr>
        <p:spPr>
          <a:xfrm rot="16200000">
            <a:off x="4876800" y="1975501"/>
            <a:ext cx="300974" cy="91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24400" y="35814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FF0000"/>
                </a:solidFill>
              </a:rPr>
              <a:t>leak private key to network </a:t>
            </a:r>
          </a:p>
        </p:txBody>
      </p:sp>
    </p:spTree>
    <p:custDataLst>
      <p:tags r:id="rId1"/>
    </p:custDataLst>
  </p:cSld>
  <p:clrMapOvr>
    <a:masterClrMapping/>
  </p:clrMapOvr>
  <p:transition advTm="129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638800"/>
          </a:xfrm>
        </p:spPr>
        <p:txBody>
          <a:bodyPr>
            <a:noAutofit/>
          </a:bodyPr>
          <a:lstStyle/>
          <a:p>
            <a:r>
              <a:rPr lang="en-US" dirty="0"/>
              <a:t>Data-oriented attacks can be Turing-complete</a:t>
            </a:r>
          </a:p>
          <a:p>
            <a:pPr lvl="2"/>
            <a:endParaRPr lang="en-US" sz="1800" dirty="0"/>
          </a:p>
          <a:p>
            <a:r>
              <a:rPr lang="en-US" dirty="0"/>
              <a:t>Data-Oriented Programming (DOP)</a:t>
            </a:r>
          </a:p>
          <a:p>
            <a:pPr lvl="1"/>
            <a:r>
              <a:rPr lang="en-US" dirty="0"/>
              <a:t>bypass ASLR w/o address leakage </a:t>
            </a:r>
          </a:p>
          <a:p>
            <a:pPr lvl="1"/>
            <a:r>
              <a:rPr lang="en-US" dirty="0"/>
              <a:t>simulate a network bot </a:t>
            </a:r>
          </a:p>
          <a:p>
            <a:pPr lvl="1"/>
            <a:r>
              <a:rPr lang="en-US" dirty="0"/>
              <a:t>enable code injection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8213823"/>
      </p:ext>
    </p:extLst>
  </p:cSld>
  <p:clrMapOvr>
    <a:masterClrMapping/>
  </p:clrMapOvr>
  <p:transition advTm="118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762000"/>
          </a:xfrm>
        </p:spPr>
        <p:txBody>
          <a:bodyPr/>
          <a:lstStyle/>
          <a:p>
            <a:r>
              <a:rPr lang="en-US" dirty="0"/>
              <a:t>Potential Defenses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40"/>
    </mc:Choice>
    <mc:Fallback>
      <p:transition spd="slow" advTm="424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e.g., Cyclone </a:t>
            </a:r>
            <a:r>
              <a:rPr lang="en-US" sz="2000" dirty="0"/>
              <a:t>(Jim </a:t>
            </a:r>
            <a:r>
              <a:rPr lang="en-US" sz="2000" i="1" dirty="0"/>
              <a:t>et al. </a:t>
            </a:r>
            <a:r>
              <a:rPr lang="en-US" sz="2000" dirty="0"/>
              <a:t>02)</a:t>
            </a:r>
            <a:r>
              <a:rPr lang="en-US" dirty="0"/>
              <a:t>, </a:t>
            </a:r>
            <a:r>
              <a:rPr lang="en-US" dirty="0" err="1"/>
              <a:t>CCured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Necula</a:t>
            </a:r>
            <a:r>
              <a:rPr lang="en-US" sz="2000" dirty="0"/>
              <a:t> </a:t>
            </a:r>
            <a:r>
              <a:rPr lang="en-US" sz="2000" i="1" dirty="0"/>
              <a:t>et al. </a:t>
            </a:r>
            <a:r>
              <a:rPr lang="en-US" sz="2000" dirty="0"/>
              <a:t>02) </a:t>
            </a:r>
            <a:r>
              <a:rPr lang="en-US" dirty="0"/>
              <a:t>,  </a:t>
            </a:r>
            <a:r>
              <a:rPr lang="en-US" dirty="0" err="1"/>
              <a:t>SoftBounds+CETS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Nagarakatte</a:t>
            </a:r>
            <a:r>
              <a:rPr lang="en-US" sz="2000" dirty="0"/>
              <a:t> </a:t>
            </a:r>
            <a:r>
              <a:rPr lang="en-US" sz="2000" i="1" dirty="0"/>
              <a:t>et al. </a:t>
            </a:r>
            <a:r>
              <a:rPr lang="en-US" sz="2000" dirty="0"/>
              <a:t>09,10)</a:t>
            </a:r>
            <a:endParaRPr lang="en-US" dirty="0"/>
          </a:p>
          <a:p>
            <a:pPr lvl="1"/>
            <a:r>
              <a:rPr lang="en-US" dirty="0"/>
              <a:t>high performance overhead (&gt; 100%)</a:t>
            </a:r>
          </a:p>
          <a:p>
            <a:r>
              <a:rPr lang="en-US" dirty="0"/>
              <a:t>Data-flow Integrity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DFI </a:t>
            </a:r>
            <a:r>
              <a:rPr lang="en-US" sz="2000" dirty="0"/>
              <a:t>(Castro </a:t>
            </a:r>
            <a:r>
              <a:rPr lang="en-US" sz="2000" i="1" dirty="0"/>
              <a:t>et al. </a:t>
            </a:r>
            <a:r>
              <a:rPr lang="en-US" sz="2000" dirty="0"/>
              <a:t>06)  </a:t>
            </a:r>
            <a:r>
              <a:rPr lang="en-US" dirty="0"/>
              <a:t>, kernel DFI </a:t>
            </a:r>
            <a:r>
              <a:rPr lang="en-US" sz="2000" dirty="0"/>
              <a:t>(Song </a:t>
            </a:r>
            <a:r>
              <a:rPr lang="en-US" sz="2000" i="1" dirty="0"/>
              <a:t>et al. </a:t>
            </a:r>
            <a:r>
              <a:rPr lang="en-US" sz="2000" dirty="0"/>
              <a:t>16)</a:t>
            </a:r>
            <a:endParaRPr lang="en-US" dirty="0"/>
          </a:p>
          <a:p>
            <a:r>
              <a:rPr lang="en-US" dirty="0"/>
              <a:t>Fined-grained randomization in data space</a:t>
            </a:r>
          </a:p>
          <a:p>
            <a:pPr lvl="1"/>
            <a:r>
              <a:rPr lang="en-US" dirty="0"/>
              <a:t>e.g., DSR </a:t>
            </a:r>
            <a:r>
              <a:rPr lang="en-US" sz="2000" dirty="0"/>
              <a:t>(</a:t>
            </a:r>
            <a:r>
              <a:rPr lang="en-US" sz="2000" dirty="0" err="1"/>
              <a:t>Bhatkar</a:t>
            </a:r>
            <a:r>
              <a:rPr lang="en-US" sz="2000" dirty="0"/>
              <a:t> </a:t>
            </a:r>
            <a:r>
              <a:rPr lang="en-US" sz="2000" i="1" dirty="0"/>
              <a:t>et al.</a:t>
            </a:r>
            <a:r>
              <a:rPr lang="en-US" sz="2000" dirty="0"/>
              <a:t> 08)</a:t>
            </a:r>
            <a:endParaRPr lang="en-US" dirty="0"/>
          </a:p>
          <a:p>
            <a:r>
              <a:rPr lang="en-US" dirty="0"/>
              <a:t>Hardware &amp; software fault isolation</a:t>
            </a:r>
          </a:p>
          <a:p>
            <a:pPr lvl="1"/>
            <a:r>
              <a:rPr lang="en-US" dirty="0"/>
              <a:t>e.g., HDFI </a:t>
            </a:r>
            <a:r>
              <a:rPr lang="en-US" sz="2000" dirty="0"/>
              <a:t>(Song </a:t>
            </a:r>
            <a:r>
              <a:rPr lang="en-US" sz="2000" i="1" dirty="0"/>
              <a:t>et al. </a:t>
            </a:r>
            <a:r>
              <a:rPr lang="en-US" sz="2000" dirty="0"/>
              <a:t>16) </a:t>
            </a:r>
            <a:r>
              <a:rPr lang="en-US" dirty="0"/>
              <a:t>, MPX, MPK, </a:t>
            </a:r>
            <a:r>
              <a:rPr lang="en-US" dirty="0" err="1"/>
              <a:t>PointerAuth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914397" y="6096000"/>
            <a:ext cx="714103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 practical defenses yet 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622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36"/>
    </mc:Choice>
    <mc:Fallback>
      <p:transition spd="slow" advTm="19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14400" y="762000"/>
            <a:ext cx="7467600" cy="128307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342900" dist="139700" sx="102000" sy="102000" algn="ctr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prstClr val="black"/>
                </a:solidFill>
                <a:ea typeface="+mj-ea"/>
                <a:cs typeface="+mj-cs"/>
              </a:rPr>
              <a:t>Thanks!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5595" y="2743200"/>
            <a:ext cx="7722605" cy="2819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Hong </a:t>
            </a:r>
            <a:r>
              <a:rPr lang="en-US" sz="3200" b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Hu</a:t>
            </a:r>
            <a:endParaRPr lang="en-US" sz="32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hhu86@gatech.edu</a:t>
            </a:r>
          </a:p>
          <a:p>
            <a:pPr algn="ctr"/>
            <a:r>
              <a:rPr lang="en-US" b="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https://www.cc.gatech.edu/~hhu86/</a:t>
            </a:r>
            <a:endParaRPr lang="en-US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Data-oriented attacks are available </a:t>
            </a:r>
          </a:p>
          <a:p>
            <a:pPr algn="ctr"/>
            <a:r>
              <a:rPr lang="en-US" b="0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http://huhong-nus.github.io/advanced-DOP/</a:t>
            </a:r>
            <a:endParaRPr lang="en-US" sz="20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6739174"/>
      </p:ext>
    </p:extLst>
  </p:cSld>
  <p:clrMapOvr>
    <a:masterClrMapping/>
  </p:clrMapOvr>
  <p:transition advTm="32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Defeat ASLR</a:t>
            </a: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153400" cy="6172200"/>
          </a:xfrm>
        </p:spPr>
        <p:txBody>
          <a:bodyPr>
            <a:noAutofit/>
          </a:bodyPr>
          <a:lstStyle/>
          <a:p>
            <a:r>
              <a:rPr lang="en-US" dirty="0"/>
              <a:t>Partial </a:t>
            </a:r>
            <a:r>
              <a:rPr lang="en-US" dirty="0" err="1"/>
              <a:t>addres</a:t>
            </a:r>
            <a:r>
              <a:rPr lang="en-US" dirty="0"/>
              <a:t> </a:t>
            </a:r>
            <a:r>
              <a:rPr lang="en-US" dirty="0" err="1"/>
              <a:t>resue</a:t>
            </a:r>
            <a:r>
              <a:rPr lang="en-US" dirty="0"/>
              <a:t>: offset is fixed </a:t>
            </a:r>
          </a:p>
          <a:p>
            <a:pPr lvl="1"/>
            <a:endParaRPr lang="en-US" sz="3600" dirty="0"/>
          </a:p>
          <a:p>
            <a:pPr lvl="1">
              <a:buNone/>
            </a:pPr>
            <a:endParaRPr lang="en-US" sz="3200" dirty="0"/>
          </a:p>
          <a:p>
            <a:r>
              <a:rPr lang="en-US" dirty="0"/>
              <a:t>Complete address reuse: </a:t>
            </a:r>
          </a:p>
          <a:p>
            <a:pPr lvl="1"/>
            <a:r>
              <a:rPr lang="en-US" dirty="0"/>
              <a:t>address saved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r>
              <a:rPr lang="en-US" dirty="0"/>
              <a:t>Target deterministic addresses</a:t>
            </a:r>
          </a:p>
          <a:p>
            <a:pPr lvl="1"/>
            <a:r>
              <a:rPr lang="en-US" dirty="0"/>
              <a:t>non-PIE binaries on Linux</a:t>
            </a:r>
            <a:endParaRPr lang="en-US" sz="2400" dirty="0"/>
          </a:p>
          <a:p>
            <a:pPr lvl="1"/>
            <a:r>
              <a:rPr lang="en-US" dirty="0"/>
              <a:t>msvcr71.dll, hxds.dll on Windows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66800" y="3744502"/>
            <a:ext cx="3886200" cy="6267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36000" bIns="3600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//attacker controls %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eax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(%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esi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%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4), %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ebx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66800" y="4724400"/>
            <a:ext cx="3886200" cy="3497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36000" bIns="3600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(%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ebx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), %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ecx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066799" y="1371601"/>
            <a:ext cx="3886201" cy="1116091"/>
            <a:chOff x="1447800" y="1983815"/>
            <a:chExt cx="2362203" cy="1116091"/>
          </a:xfrm>
        </p:grpSpPr>
        <p:sp>
          <p:nvSpPr>
            <p:cNvPr id="76" name="Rectangle 75"/>
            <p:cNvSpPr/>
            <p:nvPr/>
          </p:nvSpPr>
          <p:spPr>
            <a:xfrm>
              <a:off x="1447800" y="1983815"/>
              <a:ext cx="23622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//attackers control %</a:t>
              </a:r>
              <a:r>
                <a:rPr lang="en-US" dirty="0" err="1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eax</a:t>
              </a:r>
              <a:endPara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47800" y="2349574"/>
              <a:ext cx="2362200" cy="380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(%esi,%eax,4), %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ebx</a:t>
              </a:r>
              <a:endPara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447800" y="2730574"/>
              <a:ext cx="236220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it-IT" dirty="0">
                  <a:latin typeface="Consolas" pitchFamily="49" charset="0"/>
                  <a:cs typeface="Consolas" pitchFamily="49" charset="0"/>
                </a:rPr>
                <a:t>mov %ecx, (%edi,%eax,4) </a:t>
              </a:r>
              <a:endPara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1066800" y="4374698"/>
            <a:ext cx="3886200" cy="3497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36000" bIns="3600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%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ecx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(%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ebx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pSp>
        <p:nvGrpSpPr>
          <p:cNvPr id="80" name="组合 6"/>
          <p:cNvGrpSpPr/>
          <p:nvPr/>
        </p:nvGrpSpPr>
        <p:grpSpPr>
          <a:xfrm>
            <a:off x="5335714" y="2743200"/>
            <a:ext cx="3503486" cy="2523886"/>
            <a:chOff x="990600" y="4129088"/>
            <a:chExt cx="3503486" cy="2523886"/>
          </a:xfrm>
        </p:grpSpPr>
        <p:cxnSp>
          <p:nvCxnSpPr>
            <p:cNvPr id="81" name="Straight Connector 32"/>
            <p:cNvCxnSpPr/>
            <p:nvPr/>
          </p:nvCxnSpPr>
          <p:spPr>
            <a:xfrm>
              <a:off x="1884887" y="6092507"/>
              <a:ext cx="237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33"/>
            <p:cNvCxnSpPr/>
            <p:nvPr/>
          </p:nvCxnSpPr>
          <p:spPr>
            <a:xfrm>
              <a:off x="1876213" y="5511110"/>
              <a:ext cx="2376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34"/>
            <p:cNvCxnSpPr/>
            <p:nvPr/>
          </p:nvCxnSpPr>
          <p:spPr>
            <a:xfrm flipH="1">
              <a:off x="2508802" y="4138976"/>
              <a:ext cx="24383" cy="2196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35"/>
            <p:cNvCxnSpPr/>
            <p:nvPr/>
          </p:nvCxnSpPr>
          <p:spPr>
            <a:xfrm flipH="1">
              <a:off x="3583602" y="4138976"/>
              <a:ext cx="24383" cy="2196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54"/>
            <p:cNvCxnSpPr/>
            <p:nvPr/>
          </p:nvCxnSpPr>
          <p:spPr>
            <a:xfrm>
              <a:off x="1896420" y="6321534"/>
              <a:ext cx="244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818409" y="6283642"/>
              <a:ext cx="577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810490" y="6275949"/>
              <a:ext cx="683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90600" y="4138375"/>
              <a:ext cx="1099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88671" y="6275949"/>
              <a:ext cx="577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38414" y="6275949"/>
              <a:ext cx="577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5954009"/>
              <a:ext cx="79208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&amp;ud.uid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48916" y="5330553"/>
              <a:ext cx="637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&amp;</a:t>
              </a:r>
              <a:r>
                <a:rPr lang="en-US" altLang="zh-CN" dirty="0" err="1"/>
                <a:t>arg</a:t>
              </a:r>
              <a:endParaRPr lang="en-US" dirty="0"/>
            </a:p>
          </p:txBody>
        </p:sp>
        <p:cxnSp>
          <p:nvCxnSpPr>
            <p:cNvPr id="93" name="Straight Arrow Connector 132"/>
            <p:cNvCxnSpPr/>
            <p:nvPr/>
          </p:nvCxnSpPr>
          <p:spPr>
            <a:xfrm flipV="1">
              <a:off x="1884887" y="4272600"/>
              <a:ext cx="0" cy="205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35"/>
            <p:cNvCxnSpPr/>
            <p:nvPr/>
          </p:nvCxnSpPr>
          <p:spPr>
            <a:xfrm flipH="1">
              <a:off x="3116988" y="4129088"/>
              <a:ext cx="24383" cy="2196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971800" y="6266061"/>
              <a:ext cx="577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96" name="组合 3"/>
          <p:cNvGrpSpPr/>
          <p:nvPr/>
        </p:nvGrpSpPr>
        <p:grpSpPr>
          <a:xfrm>
            <a:off x="6406301" y="4271627"/>
            <a:ext cx="756108" cy="567390"/>
            <a:chOff x="2061187" y="5657514"/>
            <a:chExt cx="756108" cy="567390"/>
          </a:xfrm>
        </p:grpSpPr>
        <p:cxnSp>
          <p:nvCxnSpPr>
            <p:cNvPr id="97" name="Straight Arrow Connector 53"/>
            <p:cNvCxnSpPr>
              <a:endCxn id="98" idx="2"/>
            </p:cNvCxnSpPr>
            <p:nvPr/>
          </p:nvCxnSpPr>
          <p:spPr>
            <a:xfrm>
              <a:off x="2061187" y="5657514"/>
              <a:ext cx="180044" cy="430803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3"/>
            <p:cNvSpPr/>
            <p:nvPr/>
          </p:nvSpPr>
          <p:spPr>
            <a:xfrm>
              <a:off x="2241231" y="5951730"/>
              <a:ext cx="576064" cy="2731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100</a:t>
              </a:r>
            </a:p>
          </p:txBody>
        </p:sp>
      </p:grpSp>
      <p:grpSp>
        <p:nvGrpSpPr>
          <p:cNvPr id="99" name="组合 5"/>
          <p:cNvGrpSpPr/>
          <p:nvPr/>
        </p:nvGrpSpPr>
        <p:grpSpPr>
          <a:xfrm>
            <a:off x="7162409" y="3998454"/>
            <a:ext cx="1342371" cy="627776"/>
            <a:chOff x="2817295" y="5384340"/>
            <a:chExt cx="1342371" cy="627776"/>
          </a:xfrm>
        </p:grpSpPr>
        <p:cxnSp>
          <p:nvCxnSpPr>
            <p:cNvPr id="100" name="Straight Arrow Connector 49"/>
            <p:cNvCxnSpPr>
              <a:stCxn id="98" idx="6"/>
              <a:endCxn id="102" idx="2"/>
            </p:cNvCxnSpPr>
            <p:nvPr/>
          </p:nvCxnSpPr>
          <p:spPr>
            <a:xfrm flipV="1">
              <a:off x="2817295" y="5520927"/>
              <a:ext cx="505169" cy="49118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59"/>
            <p:cNvCxnSpPr>
              <a:stCxn id="102" idx="6"/>
            </p:cNvCxnSpPr>
            <p:nvPr/>
          </p:nvCxnSpPr>
          <p:spPr>
            <a:xfrm>
              <a:off x="3898528" y="5520927"/>
              <a:ext cx="261138" cy="38568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96"/>
            <p:cNvSpPr/>
            <p:nvPr/>
          </p:nvSpPr>
          <p:spPr>
            <a:xfrm>
              <a:off x="3322464" y="5384340"/>
              <a:ext cx="576064" cy="2731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100</a:t>
              </a:r>
            </a:p>
          </p:txBody>
        </p:sp>
      </p:grpSp>
      <p:grpSp>
        <p:nvGrpSpPr>
          <p:cNvPr id="103" name="组合 82"/>
          <p:cNvGrpSpPr/>
          <p:nvPr/>
        </p:nvGrpSpPr>
        <p:grpSpPr>
          <a:xfrm>
            <a:off x="7227677" y="3111892"/>
            <a:ext cx="307407" cy="1564263"/>
            <a:chOff x="7267132" y="1406766"/>
            <a:chExt cx="307407" cy="2295969"/>
          </a:xfrm>
        </p:grpSpPr>
        <p:sp>
          <p:nvSpPr>
            <p:cNvPr id="104" name="TextBox 103"/>
            <p:cNvSpPr txBox="1"/>
            <p:nvPr/>
          </p:nvSpPr>
          <p:spPr>
            <a:xfrm>
              <a:off x="7267132" y="1769139"/>
              <a:ext cx="307407" cy="54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</a:t>
              </a:r>
              <a:endParaRPr lang="en-US" dirty="0"/>
            </a:p>
          </p:txBody>
        </p:sp>
        <p:cxnSp>
          <p:nvCxnSpPr>
            <p:cNvPr id="105" name="直接箭头连接符 84"/>
            <p:cNvCxnSpPr/>
            <p:nvPr/>
          </p:nvCxnSpPr>
          <p:spPr>
            <a:xfrm flipV="1">
              <a:off x="7508656" y="1406766"/>
              <a:ext cx="9306" cy="229596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Arrow Connector 64"/>
          <p:cNvCxnSpPr>
            <a:stCxn id="108" idx="7"/>
            <a:endCxn id="111" idx="3"/>
          </p:cNvCxnSpPr>
          <p:nvPr/>
        </p:nvCxnSpPr>
        <p:spPr>
          <a:xfrm flipV="1">
            <a:off x="7561151" y="4234919"/>
            <a:ext cx="282310" cy="374179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68"/>
          <p:cNvCxnSpPr>
            <a:stCxn id="111" idx="6"/>
          </p:cNvCxnSpPr>
          <p:nvPr/>
        </p:nvCxnSpPr>
        <p:spPr>
          <a:xfrm>
            <a:off x="8089305" y="4133098"/>
            <a:ext cx="405162" cy="391727"/>
          </a:xfrm>
          <a:prstGeom prst="straightConnector1">
            <a:avLst/>
          </a:prstGeom>
          <a:ln w="2222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69"/>
          <p:cNvSpPr/>
          <p:nvPr/>
        </p:nvSpPr>
        <p:spPr>
          <a:xfrm>
            <a:off x="7315307" y="4566923"/>
            <a:ext cx="288024" cy="2879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Curved Left Arrow 70"/>
          <p:cNvSpPr/>
          <p:nvPr/>
        </p:nvSpPr>
        <p:spPr>
          <a:xfrm rot="16200000">
            <a:off x="7112505" y="4116338"/>
            <a:ext cx="252028" cy="576064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893522" y="3971275"/>
            <a:ext cx="693396" cy="27699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 Attack </a:t>
            </a:r>
          </a:p>
        </p:txBody>
      </p:sp>
      <p:sp>
        <p:nvSpPr>
          <p:cNvPr id="111" name="Oval 103"/>
          <p:cNvSpPr/>
          <p:nvPr/>
        </p:nvSpPr>
        <p:spPr>
          <a:xfrm>
            <a:off x="7801281" y="3989102"/>
            <a:ext cx="288024" cy="2879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530034" y="3133488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area </a:t>
            </a:r>
          </a:p>
        </p:txBody>
      </p:sp>
      <p:grpSp>
        <p:nvGrpSpPr>
          <p:cNvPr id="113" name="组合 8"/>
          <p:cNvGrpSpPr/>
          <p:nvPr/>
        </p:nvGrpSpPr>
        <p:grpSpPr>
          <a:xfrm>
            <a:off x="6788285" y="2828687"/>
            <a:ext cx="1747829" cy="1091152"/>
            <a:chOff x="6019799" y="4156066"/>
            <a:chExt cx="1747829" cy="1091152"/>
          </a:xfrm>
        </p:grpSpPr>
        <p:sp>
          <p:nvSpPr>
            <p:cNvPr id="114" name="Rectangle 107"/>
            <p:cNvSpPr/>
            <p:nvPr/>
          </p:nvSpPr>
          <p:spPr>
            <a:xfrm>
              <a:off x="6019799" y="4156066"/>
              <a:ext cx="882715" cy="10911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/>
            <p:nvPr/>
          </p:nvSpPr>
          <p:spPr>
            <a:xfrm>
              <a:off x="6019799" y="4887178"/>
              <a:ext cx="882715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vsprintf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/>
            <p:nvPr/>
          </p:nvSpPr>
          <p:spPr>
            <a:xfrm>
              <a:off x="6019799" y="4601559"/>
              <a:ext cx="882715" cy="2885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 …. </a:t>
              </a:r>
            </a:p>
          </p:txBody>
        </p:sp>
        <p:cxnSp>
          <p:nvCxnSpPr>
            <p:cNvPr id="117" name="Elbow Connector 111"/>
            <p:cNvCxnSpPr>
              <a:stCxn id="115" idx="3"/>
              <a:endCxn id="119" idx="3"/>
            </p:cNvCxnSpPr>
            <p:nvPr/>
          </p:nvCxnSpPr>
          <p:spPr>
            <a:xfrm flipV="1">
              <a:off x="6902514" y="4523093"/>
              <a:ext cx="12700" cy="544105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7190547" y="4517846"/>
              <a:ext cx="577081" cy="3693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dirty="0"/>
                <a:t>%</a:t>
              </a:r>
              <a:r>
                <a:rPr lang="en-US" dirty="0" err="1"/>
                <a:t>X$n</a:t>
              </a:r>
              <a:r>
                <a:rPr lang="en-US" dirty="0"/>
                <a:t> 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019799" y="4372089"/>
              <a:ext cx="882715" cy="302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&amp;ud.uid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44437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uiExpand="1" build="p"/>
      <p:bldP spid="73" grpId="0" animBg="1"/>
      <p:bldP spid="74" grpId="0" animBg="1"/>
      <p:bldP spid="79" grpId="0" animBg="1"/>
      <p:bldP spid="108" grpId="0" animBg="1"/>
      <p:bldP spid="109" grpId="0" animBg="1"/>
      <p:bldP spid="110" grpId="0" animBg="1"/>
      <p:bldP spid="111" grpId="0" animBg="1"/>
      <p:bldP spid="1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9600" y="2286000"/>
            <a:ext cx="8077200" cy="175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i="1" dirty="0">
                <a:solidFill>
                  <a:schemeClr val="tx1"/>
                </a:solidFill>
              </a:rPr>
              <a:t>                                                        </a:t>
            </a:r>
            <a:endParaRPr lang="en-US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4494600" y="1875000"/>
            <a:ext cx="306000" cy="33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462464" y="4191000"/>
            <a:ext cx="304800" cy="334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914400" y="1208809"/>
            <a:ext cx="2106456" cy="772391"/>
            <a:chOff x="1478973" y="829541"/>
            <a:chExt cx="2106456" cy="772391"/>
          </a:xfrm>
        </p:grpSpPr>
        <p:pic>
          <p:nvPicPr>
            <p:cNvPr id="44" name="Picture 6" descr="http://www.sethroselife.com/wp-content/uploads/2014/01/red-pil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8973" y="829541"/>
              <a:ext cx="2106456" cy="772391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>
              <a:spLocks/>
            </p:cNvSpPr>
            <p:nvPr/>
          </p:nvSpPr>
          <p:spPr>
            <a:xfrm>
              <a:off x="1676400" y="1058141"/>
              <a:ext cx="170354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error-exhibiting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77000" y="1242600"/>
            <a:ext cx="1618444" cy="738600"/>
            <a:chOff x="5593773" y="99000"/>
            <a:chExt cx="1618444" cy="738600"/>
          </a:xfrm>
        </p:grpSpPr>
        <p:pic>
          <p:nvPicPr>
            <p:cNvPr id="47" name="Picture 8" descr="http://upload.wikimedia.org/wikipedia/commons/8/8e/Blue-WikiPil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93773" y="99000"/>
              <a:ext cx="1618444" cy="738600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>
              <a:spLocks/>
            </p:cNvSpPr>
            <p:nvPr/>
          </p:nvSpPr>
          <p:spPr>
            <a:xfrm>
              <a:off x="5669973" y="334619"/>
              <a:ext cx="144372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 benign</a:t>
              </a:r>
            </a:p>
          </p:txBody>
        </p:sp>
      </p:grpSp>
      <p:sp>
        <p:nvSpPr>
          <p:cNvPr id="49" name="Down Arrow 48"/>
          <p:cNvSpPr/>
          <p:nvPr/>
        </p:nvSpPr>
        <p:spPr>
          <a:xfrm>
            <a:off x="1853045" y="1875000"/>
            <a:ext cx="306000" cy="33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7098630" y="1875000"/>
            <a:ext cx="306000" cy="33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1309687"/>
            <a:ext cx="2041988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Oval 52"/>
          <p:cNvSpPr/>
          <p:nvPr/>
        </p:nvSpPr>
        <p:spPr>
          <a:xfrm>
            <a:off x="6564925" y="2514600"/>
            <a:ext cx="902675" cy="5600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candidate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exploits</a:t>
            </a:r>
          </a:p>
        </p:txBody>
      </p:sp>
      <p:cxnSp>
        <p:nvCxnSpPr>
          <p:cNvPr id="54" name="Straight Arrow Connector 53"/>
          <p:cNvCxnSpPr>
            <a:stCxn id="37" idx="3"/>
            <a:endCxn id="75" idx="1"/>
          </p:cNvCxnSpPr>
          <p:nvPr/>
        </p:nvCxnSpPr>
        <p:spPr>
          <a:xfrm>
            <a:off x="6400800" y="3124200"/>
            <a:ext cx="1219200" cy="3175"/>
          </a:xfrm>
          <a:prstGeom prst="straightConnector1">
            <a:avLst/>
          </a:prstGeom>
          <a:ln w="2857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038600" y="2570245"/>
            <a:ext cx="1073605" cy="4777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constraints,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influence</a:t>
            </a:r>
          </a:p>
        </p:txBody>
      </p:sp>
      <p:sp>
        <p:nvSpPr>
          <p:cNvPr id="56" name="Oval 55"/>
          <p:cNvSpPr/>
          <p:nvPr/>
        </p:nvSpPr>
        <p:spPr>
          <a:xfrm>
            <a:off x="4114800" y="3200400"/>
            <a:ext cx="975224" cy="5054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imp. data,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data flows</a:t>
            </a:r>
          </a:p>
        </p:txBody>
      </p:sp>
      <p:cxnSp>
        <p:nvCxnSpPr>
          <p:cNvPr id="58" name="Straight Arrow Connector 57"/>
          <p:cNvCxnSpPr>
            <a:stCxn id="36" idx="3"/>
            <a:endCxn id="37" idx="1"/>
          </p:cNvCxnSpPr>
          <p:nvPr/>
        </p:nvCxnSpPr>
        <p:spPr>
          <a:xfrm>
            <a:off x="3886200" y="31242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902623" y="2362200"/>
            <a:ext cx="916777" cy="6477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error-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exhibiting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trace</a:t>
            </a:r>
          </a:p>
        </p:txBody>
      </p:sp>
      <p:cxnSp>
        <p:nvCxnSpPr>
          <p:cNvPr id="70" name="Straight Arrow Connector 69"/>
          <p:cNvCxnSpPr>
            <a:stCxn id="35" idx="3"/>
            <a:endCxn id="36" idx="1"/>
          </p:cNvCxnSpPr>
          <p:nvPr/>
        </p:nvCxnSpPr>
        <p:spPr>
          <a:xfrm>
            <a:off x="1752600" y="31242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981200" y="3200400"/>
            <a:ext cx="759641" cy="5297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benign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trace</a:t>
            </a:r>
          </a:p>
        </p:txBody>
      </p:sp>
      <p:pic>
        <p:nvPicPr>
          <p:cNvPr id="72" name="Picture 38" descr="http://www2.psd100.com/ppp/2013/12/0201/Black-bomb-120220174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4495800"/>
            <a:ext cx="685800" cy="685800"/>
          </a:xfrm>
          <a:prstGeom prst="rect">
            <a:avLst/>
          </a:prstGeom>
          <a:noFill/>
        </p:spPr>
      </p:pic>
      <p:sp>
        <p:nvSpPr>
          <p:cNvPr id="73" name="TextBox 72"/>
          <p:cNvSpPr txBox="1"/>
          <p:nvPr/>
        </p:nvSpPr>
        <p:spPr>
          <a:xfrm>
            <a:off x="4343400" y="4743448"/>
            <a:ext cx="523028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620000" y="2860675"/>
            <a:ext cx="8382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Solver </a:t>
            </a:r>
          </a:p>
        </p:txBody>
      </p: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04850"/>
          </a:xfrm>
        </p:spPr>
        <p:txBody>
          <a:bodyPr/>
          <a:lstStyle/>
          <a:p>
            <a:r>
              <a:rPr lang="en-US" i="1" dirty="0"/>
              <a:t>FlowStitch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5800" y="2590800"/>
            <a:ext cx="1066800" cy="1066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Trace Generate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95600" y="2590800"/>
            <a:ext cx="990600" cy="1066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Trace Analysis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34000" y="2590800"/>
            <a:ext cx="1066800" cy="1066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Stitch </a:t>
            </a:r>
            <a:r>
              <a:rPr lang="en-US" dirty="0" err="1">
                <a:solidFill>
                  <a:schemeClr val="tx1"/>
                </a:solidFill>
              </a:rPr>
              <a:t>Algo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7693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9" grpId="0" animBg="1"/>
      <p:bldP spid="53" grpId="0" animBg="1"/>
      <p:bldP spid="55" grpId="0" animBg="1"/>
      <p:bldP spid="56" grpId="0" animBg="1"/>
      <p:bldP spid="69" grpId="0" animBg="1"/>
      <p:bldP spid="71" grpId="0" animBg="1"/>
      <p:bldP spid="73" grpId="0"/>
      <p:bldP spid="75" grpId="0" animBg="1"/>
      <p:bldP spid="35" grpId="0" animBg="1"/>
      <p:bldP spid="36" grpId="0" animBg="1"/>
      <p:bldP spid="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4648200"/>
            <a:ext cx="77724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6.5 min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Slice takes long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faster version is available (binary version)</a:t>
            </a:r>
          </a:p>
        </p:txBody>
      </p:sp>
      <p:graphicFrame>
        <p:nvGraphicFramePr>
          <p:cNvPr id="9" name="Chart 8"/>
          <p:cNvGraphicFramePr/>
          <p:nvPr/>
        </p:nvGraphicFramePr>
        <p:xfrm>
          <a:off x="-228600" y="990600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314249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/>
          <p:cNvCxnSpPr>
            <a:stCxn id="34" idx="2"/>
            <a:endCxn id="50" idx="1"/>
          </p:cNvCxnSpPr>
          <p:nvPr/>
        </p:nvCxnSpPr>
        <p:spPr>
          <a:xfrm flipV="1">
            <a:off x="3776133" y="4610100"/>
            <a:ext cx="1405467" cy="78486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49" idx="1"/>
          </p:cNvCxnSpPr>
          <p:nvPr/>
        </p:nvCxnSpPr>
        <p:spPr>
          <a:xfrm>
            <a:off x="3736456" y="5491947"/>
            <a:ext cx="1445144" cy="37545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295400" y="3581400"/>
            <a:ext cx="1723864" cy="2943064"/>
            <a:chOff x="1295400" y="3581400"/>
            <a:chExt cx="1723864" cy="2943064"/>
          </a:xfrm>
        </p:grpSpPr>
        <p:sp>
          <p:nvSpPr>
            <p:cNvPr id="51" name="Donut 50"/>
            <p:cNvSpPr/>
            <p:nvPr/>
          </p:nvSpPr>
          <p:spPr>
            <a:xfrm>
              <a:off x="2438400" y="44196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Donut 54"/>
            <p:cNvSpPr/>
            <p:nvPr/>
          </p:nvSpPr>
          <p:spPr>
            <a:xfrm>
              <a:off x="2438400" y="35814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Donut 55"/>
            <p:cNvSpPr/>
            <p:nvPr/>
          </p:nvSpPr>
          <p:spPr>
            <a:xfrm>
              <a:off x="1295400" y="54102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Donut 56"/>
            <p:cNvSpPr/>
            <p:nvPr/>
          </p:nvSpPr>
          <p:spPr>
            <a:xfrm>
              <a:off x="1905000" y="48768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Donut 57"/>
            <p:cNvSpPr/>
            <p:nvPr/>
          </p:nvSpPr>
          <p:spPr>
            <a:xfrm>
              <a:off x="2438400" y="52578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Donut 59"/>
            <p:cNvSpPr/>
            <p:nvPr/>
          </p:nvSpPr>
          <p:spPr>
            <a:xfrm>
              <a:off x="2438400" y="5943600"/>
              <a:ext cx="580864" cy="580864"/>
            </a:xfrm>
            <a:prstGeom prst="donut">
              <a:avLst>
                <a:gd name="adj" fmla="val 3754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/>
              <a:t>Control-Flow Attacks are Getting Harder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/>
              <a:t>Code injection </a:t>
            </a:r>
          </a:p>
          <a:p>
            <a:r>
              <a:rPr lang="en-US" dirty="0"/>
              <a:t>Code reuse </a:t>
            </a:r>
          </a:p>
          <a:p>
            <a:pPr lvl="1"/>
            <a:r>
              <a:rPr lang="en-US" dirty="0"/>
              <a:t>return-to-libc </a:t>
            </a:r>
          </a:p>
          <a:p>
            <a:pPr lvl="1"/>
            <a:r>
              <a:rPr lang="en-US" dirty="0"/>
              <a:t>return-oriented programming (ROP)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81600" y="3505200"/>
            <a:ext cx="17526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 space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81600" y="5410200"/>
            <a:ext cx="1752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81600" y="4114800"/>
            <a:ext cx="1752600" cy="990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181600" y="4114800"/>
            <a:ext cx="1752600" cy="9906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w/ DEP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48816" y="838200"/>
            <a:ext cx="4718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Execution Prevention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10512" y="1424354"/>
            <a:ext cx="3804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Control Flow Integrity</a:t>
            </a:r>
          </a:p>
        </p:txBody>
      </p:sp>
      <p:sp>
        <p:nvSpPr>
          <p:cNvPr id="61" name="Donut 60"/>
          <p:cNvSpPr/>
          <p:nvPr/>
        </p:nvSpPr>
        <p:spPr>
          <a:xfrm>
            <a:off x="3359234" y="5100683"/>
            <a:ext cx="580864" cy="580864"/>
          </a:xfrm>
          <a:prstGeom prst="donut">
            <a:avLst>
              <a:gd name="adj" fmla="val 37549"/>
            </a:avLst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9" name="Right Arrow 128"/>
          <p:cNvSpPr/>
          <p:nvPr/>
        </p:nvSpPr>
        <p:spPr>
          <a:xfrm rot="10800000">
            <a:off x="3429000" y="961292"/>
            <a:ext cx="762000" cy="381000"/>
          </a:xfrm>
          <a:prstGeom prst="rightArrow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Arrow 129"/>
          <p:cNvSpPr/>
          <p:nvPr/>
        </p:nvSpPr>
        <p:spPr>
          <a:xfrm rot="10800000">
            <a:off x="3429000" y="1553307"/>
            <a:ext cx="1524000" cy="381000"/>
          </a:xfrm>
          <a:prstGeom prst="rightArrow">
            <a:avLst/>
          </a:prstGeom>
          <a:blipFill>
            <a:blip r:embed="rId3" cstate="print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295400" y="3352800"/>
            <a:ext cx="2480733" cy="3017520"/>
            <a:chOff x="1066800" y="2590800"/>
            <a:chExt cx="2480733" cy="3017520"/>
          </a:xfrm>
        </p:grpSpPr>
        <p:sp>
          <p:nvSpPr>
            <p:cNvPr id="27" name="Rectangle 26"/>
            <p:cNvSpPr/>
            <p:nvPr/>
          </p:nvSpPr>
          <p:spPr>
            <a:xfrm flipH="1">
              <a:off x="1066800" y="2590800"/>
              <a:ext cx="2438400" cy="2743200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b="1" dirty="0"/>
                <a:t>CFG</a:t>
              </a:r>
            </a:p>
          </p:txBody>
        </p:sp>
        <p:sp>
          <p:nvSpPr>
            <p:cNvPr id="29" name="Oval 28"/>
            <p:cNvSpPr/>
            <p:nvPr/>
          </p:nvSpPr>
          <p:spPr>
            <a:xfrm flipH="1">
              <a:off x="2362200" y="29718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 flipH="1">
              <a:off x="2362200" y="38100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 flipH="1">
              <a:off x="1828800" y="42672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flipH="1">
              <a:off x="2362200" y="46482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 flipH="1">
              <a:off x="1219200" y="48006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 flipH="1">
              <a:off x="3276600" y="44958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29" idx="4"/>
              <a:endCxn id="30" idx="0"/>
            </p:cNvCxnSpPr>
            <p:nvPr/>
          </p:nvCxnSpPr>
          <p:spPr>
            <a:xfrm>
              <a:off x="2497666" y="3246120"/>
              <a:ext cx="0" cy="56388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5"/>
              <a:endCxn id="31" idx="1"/>
            </p:cNvCxnSpPr>
            <p:nvPr/>
          </p:nvCxnSpPr>
          <p:spPr>
            <a:xfrm flipH="1">
              <a:off x="2060056" y="4044147"/>
              <a:ext cx="341821" cy="2632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3"/>
              <a:endCxn id="34" idx="7"/>
            </p:cNvCxnSpPr>
            <p:nvPr/>
          </p:nvCxnSpPr>
          <p:spPr>
            <a:xfrm>
              <a:off x="2593456" y="4044147"/>
              <a:ext cx="722821" cy="491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1" idx="3"/>
              <a:endCxn id="32" idx="7"/>
            </p:cNvCxnSpPr>
            <p:nvPr/>
          </p:nvCxnSpPr>
          <p:spPr>
            <a:xfrm>
              <a:off x="2060056" y="4501347"/>
              <a:ext cx="341821" cy="1870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1" idx="5"/>
              <a:endCxn id="33" idx="1"/>
            </p:cNvCxnSpPr>
            <p:nvPr/>
          </p:nvCxnSpPr>
          <p:spPr>
            <a:xfrm flipH="1">
              <a:off x="1450456" y="4501347"/>
              <a:ext cx="418021" cy="3394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3" idx="3"/>
              <a:endCxn id="42" idx="7"/>
            </p:cNvCxnSpPr>
            <p:nvPr/>
          </p:nvCxnSpPr>
          <p:spPr>
            <a:xfrm>
              <a:off x="1450456" y="5034747"/>
              <a:ext cx="951421" cy="3394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 flipH="1">
              <a:off x="2362200" y="5334000"/>
              <a:ext cx="270933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32" idx="4"/>
              <a:endCxn id="42" idx="0"/>
            </p:cNvCxnSpPr>
            <p:nvPr/>
          </p:nvCxnSpPr>
          <p:spPr>
            <a:xfrm>
              <a:off x="2497666" y="4922520"/>
              <a:ext cx="0" cy="41148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2" idx="0"/>
              <a:endCxn id="30" idx="4"/>
            </p:cNvCxnSpPr>
            <p:nvPr/>
          </p:nvCxnSpPr>
          <p:spPr>
            <a:xfrm flipV="1">
              <a:off x="2497666" y="4084320"/>
              <a:ext cx="0" cy="56388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>
              <a:stCxn id="29" idx="6"/>
              <a:endCxn id="33" idx="0"/>
            </p:cNvCxnSpPr>
            <p:nvPr/>
          </p:nvCxnSpPr>
          <p:spPr>
            <a:xfrm rot="10800000" flipV="1">
              <a:off x="1354666" y="3108960"/>
              <a:ext cx="1007534" cy="1691640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120"/>
            <p:cNvCxnSpPr>
              <a:stCxn id="34" idx="4"/>
              <a:endCxn id="42" idx="2"/>
            </p:cNvCxnSpPr>
            <p:nvPr/>
          </p:nvCxnSpPr>
          <p:spPr>
            <a:xfrm rot="5400000">
              <a:off x="2672080" y="4731174"/>
              <a:ext cx="701040" cy="778933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 rot="18230949">
            <a:off x="3278905" y="5592766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 rot="2184331">
            <a:off x="3188490" y="5451368"/>
            <a:ext cx="668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17587" y="335280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w/ CFI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6089C5-2C56-F44F-BDE8-EEFE68753CA2}"/>
              </a:ext>
            </a:extLst>
          </p:cNvPr>
          <p:cNvSpPr txBox="1"/>
          <p:nvPr/>
        </p:nvSpPr>
        <p:spPr>
          <a:xfrm>
            <a:off x="5110512" y="1934308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safestack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, Intel CET)</a:t>
            </a:r>
          </a:p>
        </p:txBody>
      </p:sp>
    </p:spTree>
    <p:custDataLst>
      <p:tags r:id="rId1"/>
    </p:custDataLst>
  </p:cSld>
  <p:clrMapOvr>
    <a:masterClrMapping/>
  </p:clrMapOvr>
  <p:transition advTm="1146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63" grpId="1" animBg="1"/>
      <p:bldP spid="65" grpId="0"/>
      <p:bldP spid="66" grpId="0"/>
      <p:bldP spid="61" grpId="0" animBg="1"/>
      <p:bldP spid="129" grpId="0" animBg="1"/>
      <p:bldP spid="130" grpId="0" animBg="1"/>
      <p:bldP spid="53" grpId="0"/>
      <p:bldP spid="53" grpId="1"/>
      <p:bldP spid="127" grpId="0"/>
      <p:bldP spid="47" grpId="0"/>
      <p:bldP spid="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Case Study -- </a:t>
            </a:r>
            <a:r>
              <a:rPr lang="en-US" altLang="zh-CN" sz="4000" dirty="0"/>
              <a:t>Advanced stitch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781050"/>
            <a:ext cx="8229600" cy="3943350"/>
          </a:xfrm>
        </p:spPr>
        <p:txBody>
          <a:bodyPr tIns="0" bIns="0">
            <a:noAutofit/>
          </a:bodyPr>
          <a:lstStyle/>
          <a:p>
            <a:r>
              <a:rPr lang="en-US" i="1" dirty="0" err="1"/>
              <a:t>ghttpd</a:t>
            </a:r>
            <a:r>
              <a:rPr lang="en-US" dirty="0"/>
              <a:t> web server: stack buffer overflow </a:t>
            </a:r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800" dirty="0"/>
          </a:p>
          <a:p>
            <a:r>
              <a:rPr lang="en-US" dirty="0"/>
              <a:t>Previous exploit</a:t>
            </a:r>
          </a:p>
          <a:p>
            <a:pPr lvl="1"/>
            <a:r>
              <a:rPr lang="en-US" dirty="0"/>
              <a:t>corrupt pointer </a:t>
            </a:r>
            <a:r>
              <a:rPr lang="en-US" dirty="0" err="1"/>
              <a:t>ptr</a:t>
            </a:r>
            <a:r>
              <a:rPr lang="en-US" dirty="0"/>
              <a:t>: *(</a:t>
            </a:r>
            <a:r>
              <a:rPr lang="en-US" dirty="0" err="1"/>
              <a:t>ptr</a:t>
            </a:r>
            <a:r>
              <a:rPr lang="en-US" dirty="0"/>
              <a:t>) -&gt;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We build a 2-level stitch </a:t>
            </a:r>
          </a:p>
          <a:p>
            <a:pPr lvl="1"/>
            <a:r>
              <a:rPr lang="en-US" dirty="0"/>
              <a:t>corrupt saved </a:t>
            </a:r>
            <a:r>
              <a:rPr lang="en-US" dirty="0" err="1"/>
              <a:t>ebp</a:t>
            </a:r>
            <a:r>
              <a:rPr lang="en-US" dirty="0"/>
              <a:t>: *(*(saved </a:t>
            </a:r>
            <a:r>
              <a:rPr lang="en-US" dirty="0" err="1"/>
              <a:t>ebp</a:t>
            </a:r>
            <a:r>
              <a:rPr lang="en-US" dirty="0"/>
              <a:t>)) -&gt; *</a:t>
            </a:r>
            <a:r>
              <a:rPr lang="en-US" dirty="0" err="1"/>
              <a:t>ptr</a:t>
            </a:r>
            <a:r>
              <a:rPr lang="en-US" dirty="0"/>
              <a:t> -&gt; </a:t>
            </a:r>
            <a:r>
              <a:rPr lang="en-US" dirty="0" err="1"/>
              <a:t>url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0" y="1600200"/>
          <a:ext cx="6019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altLang="zh-CN" sz="1800" dirty="0">
                          <a:solidFill>
                            <a:srgbClr val="7030A0"/>
                          </a:solidFill>
                          <a:latin typeface="Consolas" pitchFamily="49" charset="0"/>
                          <a:cs typeface="Consolas" pitchFamily="49" charset="0"/>
                        </a:rPr>
                        <a:t>//</a:t>
                      </a:r>
                      <a:r>
                        <a:rPr lang="en-US" altLang="zh-CN" sz="1800" dirty="0" err="1">
                          <a:solidFill>
                            <a:srgbClr val="7030A0"/>
                          </a:solidFill>
                          <a:latin typeface="Consolas" pitchFamily="49" charset="0"/>
                          <a:cs typeface="Consolas" pitchFamily="49" charset="0"/>
                        </a:rPr>
                        <a:t>serveconnection</a:t>
                      </a:r>
                      <a:r>
                        <a:rPr lang="en-US" altLang="zh-CN" sz="1800" dirty="0">
                          <a:solidFill>
                            <a:srgbClr val="7030A0"/>
                          </a:solidFill>
                          <a:latin typeface="Consolas" pitchFamily="49" charset="0"/>
                          <a:cs typeface="Consolas" pitchFamily="49" charset="0"/>
                        </a:rPr>
                        <a:t>():</a:t>
                      </a:r>
                    </a:p>
                    <a:p>
                      <a:r>
                        <a:rPr lang="en-US" altLang="zh-CN" sz="1800" dirty="0">
                          <a:latin typeface="Consolas" pitchFamily="49" charset="0"/>
                          <a:cs typeface="Consolas" pitchFamily="49" charset="0"/>
                        </a:rPr>
                        <a:t>   char *</a:t>
                      </a:r>
                      <a:r>
                        <a:rPr lang="en-US" altLang="zh-CN" sz="1800" dirty="0" err="1"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r>
                        <a:rPr lang="en-US" altLang="zh-CN" sz="1800" dirty="0">
                          <a:latin typeface="Consolas" pitchFamily="49" charset="0"/>
                          <a:cs typeface="Consolas" pitchFamily="49" charset="0"/>
                        </a:rPr>
                        <a:t>; </a:t>
                      </a:r>
                      <a:r>
                        <a:rPr lang="en-US" altLang="zh-CN" sz="1800" dirty="0">
                          <a:solidFill>
                            <a:srgbClr val="7030A0"/>
                          </a:solidFill>
                          <a:latin typeface="Consolas" pitchFamily="49" charset="0"/>
                          <a:cs typeface="Consolas" pitchFamily="49" charset="0"/>
                        </a:rPr>
                        <a:t>//URL pointer </a:t>
                      </a:r>
                    </a:p>
                    <a:p>
                      <a:r>
                        <a:rPr lang="en-US" altLang="zh-CN" sz="1800" baseline="0" dirty="0">
                          <a:solidFill>
                            <a:srgbClr val="00B050"/>
                          </a:solidFill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altLang="zh-CN" sz="1800" dirty="0">
                          <a:solidFill>
                            <a:srgbClr val="7030A0"/>
                          </a:solidFill>
                          <a:latin typeface="Consolas" pitchFamily="49" charset="0"/>
                          <a:cs typeface="Consolas" pitchFamily="49" charset="0"/>
                        </a:rPr>
                        <a:t>//</a:t>
                      </a:r>
                      <a:r>
                        <a:rPr lang="en-US" altLang="zh-CN" sz="1800" dirty="0" err="1">
                          <a:solidFill>
                            <a:srgbClr val="7030A0"/>
                          </a:solidFill>
                          <a:latin typeface="Consolas" pitchFamily="49" charset="0"/>
                          <a:cs typeface="Consolas" pitchFamily="49" charset="0"/>
                        </a:rPr>
                        <a:t>esi</a:t>
                      </a:r>
                      <a:r>
                        <a:rPr lang="en-US" altLang="zh-CN" sz="1800" dirty="0">
                          <a:solidFill>
                            <a:srgbClr val="7030A0"/>
                          </a:solidFill>
                          <a:latin typeface="Consolas" pitchFamily="49" charset="0"/>
                          <a:cs typeface="Consolas" pitchFamily="49" charset="0"/>
                        </a:rPr>
                        <a:t> is allocated for it</a:t>
                      </a:r>
                    </a:p>
                    <a:p>
                      <a:r>
                        <a:rPr lang="en-US" altLang="zh-CN" sz="1800" dirty="0">
                          <a:latin typeface="Consolas" pitchFamily="49" charset="0"/>
                          <a:cs typeface="Consolas" pitchFamily="49" charset="0"/>
                        </a:rPr>
                        <a:t>1: if(</a:t>
                      </a:r>
                      <a:r>
                        <a:rPr lang="en-US" altLang="zh-CN" sz="1800" dirty="0" err="1">
                          <a:latin typeface="Consolas" pitchFamily="49" charset="0"/>
                          <a:cs typeface="Consolas" pitchFamily="49" charset="0"/>
                        </a:rPr>
                        <a:t>strstr</a:t>
                      </a:r>
                      <a:r>
                        <a:rPr lang="en-US" altLang="zh-CN" sz="1800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altLang="zh-CN" sz="1800" dirty="0" err="1"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r>
                        <a:rPr lang="en-US" altLang="zh-CN" sz="1800" dirty="0">
                          <a:latin typeface="Consolas" pitchFamily="49" charset="0"/>
                          <a:cs typeface="Consolas" pitchFamily="49" charset="0"/>
                        </a:rPr>
                        <a:t>,”/..”)) </a:t>
                      </a:r>
                    </a:p>
                    <a:p>
                      <a:r>
                        <a:rPr lang="en-US" altLang="zh-CN" sz="1800" dirty="0">
                          <a:latin typeface="Consolas" pitchFamily="49" charset="0"/>
                          <a:cs typeface="Consolas" pitchFamily="49" charset="0"/>
                        </a:rPr>
                        <a:t>      reject the request; </a:t>
                      </a:r>
                    </a:p>
                    <a:p>
                      <a:r>
                        <a:rPr lang="en-US" altLang="zh-CN" sz="1800" dirty="0">
                          <a:latin typeface="Consolas" pitchFamily="49" charset="0"/>
                          <a:cs typeface="Consolas" pitchFamily="49" charset="0"/>
                        </a:rPr>
                        <a:t>2: 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log</a:t>
                      </a:r>
                      <a:r>
                        <a:rPr lang="en-US" altLang="zh-CN" sz="1800" dirty="0">
                          <a:latin typeface="Consolas" pitchFamily="49" charset="0"/>
                          <a:cs typeface="Consolas" pitchFamily="49" charset="0"/>
                        </a:rPr>
                        <a:t>(...); </a:t>
                      </a:r>
                    </a:p>
                    <a:p>
                      <a:r>
                        <a:rPr lang="en-US" altLang="zh-CN" sz="1800" dirty="0">
                          <a:latin typeface="Consolas" pitchFamily="49" charset="0"/>
                          <a:cs typeface="Consolas" pitchFamily="49" charset="0"/>
                        </a:rPr>
                        <a:t>3:</a:t>
                      </a:r>
                      <a:r>
                        <a:rPr lang="en-US" altLang="zh-CN" sz="1800" baseline="0" dirty="0">
                          <a:latin typeface="Consolas" pitchFamily="49" charset="0"/>
                          <a:cs typeface="Consolas" pitchFamily="49" charset="0"/>
                        </a:rPr>
                        <a:t> exec(</a:t>
                      </a:r>
                      <a:r>
                        <a:rPr lang="en-US" altLang="zh-CN" sz="1800" baseline="0" dirty="0" err="1"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r>
                        <a:rPr lang="en-US" altLang="zh-CN" sz="1800" baseline="0" dirty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  <a:endParaRPr lang="en-US" altLang="zh-CN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itchFamily="49" charset="0"/>
                          <a:cs typeface="Consolas" pitchFamily="49" charset="0"/>
                        </a:rPr>
                        <a:t>Assembly of log() </a:t>
                      </a:r>
                    </a:p>
                    <a:p>
                      <a:r>
                        <a:rPr lang="en-US" altLang="zh-CN" sz="1800" baseline="0" dirty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altLang="zh-CN" sz="1800" dirty="0">
                          <a:latin typeface="Consolas" pitchFamily="49" charset="0"/>
                          <a:cs typeface="Consolas" pitchFamily="49" charset="0"/>
                        </a:rPr>
                        <a:t>push %</a:t>
                      </a:r>
                      <a:r>
                        <a:rPr lang="en-US" altLang="zh-CN" sz="1800" dirty="0" err="1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r>
                        <a:rPr lang="en-US" altLang="zh-CN" sz="18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altLang="zh-CN" sz="1800" b="1" baseline="0" dirty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push %</a:t>
                      </a:r>
                      <a:r>
                        <a:rPr lang="en-US" altLang="zh-CN" sz="1800" b="1" dirty="0" err="1">
                          <a:latin typeface="Consolas" pitchFamily="49" charset="0"/>
                          <a:cs typeface="Consolas" pitchFamily="49" charset="0"/>
                        </a:rPr>
                        <a:t>esi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altLang="zh-CN" sz="18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altLang="zh-CN" sz="1800" dirty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latin typeface="Consolas" pitchFamily="49" charset="0"/>
                          <a:cs typeface="Consolas" pitchFamily="49" charset="0"/>
                        </a:rPr>
                        <a:t>//stack overflow</a:t>
                      </a:r>
                    </a:p>
                    <a:p>
                      <a:r>
                        <a:rPr lang="en-US" altLang="zh-CN" sz="1800" baseline="0" dirty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pop %</a:t>
                      </a:r>
                      <a:r>
                        <a:rPr lang="en-US" altLang="zh-CN" sz="1800" b="1" dirty="0" err="1">
                          <a:latin typeface="Consolas" pitchFamily="49" charset="0"/>
                          <a:cs typeface="Consolas" pitchFamily="49" charset="0"/>
                        </a:rPr>
                        <a:t>esi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altLang="zh-CN" sz="1800" baseline="0" dirty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altLang="zh-CN" sz="1800" dirty="0">
                          <a:latin typeface="Consolas" pitchFamily="49" charset="0"/>
                          <a:cs typeface="Consolas" pitchFamily="49" charset="0"/>
                        </a:rPr>
                        <a:t>pop %</a:t>
                      </a:r>
                      <a:r>
                        <a:rPr lang="en-US" altLang="zh-CN" sz="1800" dirty="0" err="1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r>
                        <a:rPr lang="en-US" altLang="zh-CN" sz="18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altLang="zh-CN" sz="1800" dirty="0">
                          <a:latin typeface="Consolas" pitchFamily="49" charset="0"/>
                          <a:cs typeface="Consolas" pitchFamily="49" charset="0"/>
                        </a:rPr>
                        <a:t>  ret</a:t>
                      </a:r>
                      <a:endParaRPr lang="en-US" altLang="zh-CN" sz="1800" b="0" i="0" u="none" strike="noStrike" kern="1200" baseline="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7200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019800" y="1600200"/>
          <a:ext cx="31242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Assembly of line 3:</a:t>
                      </a:r>
                    </a:p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</a:p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push %</a:t>
                      </a:r>
                      <a:r>
                        <a:rPr lang="en-US" altLang="zh-CN" sz="1800" b="1" dirty="0" err="1">
                          <a:latin typeface="Consolas" pitchFamily="49" charset="0"/>
                          <a:cs typeface="Consolas" pitchFamily="49" charset="0"/>
                        </a:rPr>
                        <a:t>esi</a:t>
                      </a:r>
                      <a:endParaRPr lang="en-US" altLang="zh-CN" sz="1800" b="1" i="0" u="none" strike="noStrike" kern="1200" baseline="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…</a:t>
                      </a:r>
                    </a:p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call &lt;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exec@plt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72225" y="1905000"/>
            <a:ext cx="265938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-0xc(%</a:t>
            </a:r>
            <a:r>
              <a:rPr lang="en-US" altLang="zh-C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ebp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), %</a:t>
            </a:r>
            <a:r>
              <a:rPr lang="en-US" altLang="zh-CN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esi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5200" y="3733800"/>
            <a:ext cx="426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does not work any more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034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 animBg="1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257800"/>
          </a:xfrm>
        </p:spPr>
        <p:txBody>
          <a:bodyPr>
            <a:noAutofit/>
          </a:bodyPr>
          <a:lstStyle/>
          <a:p>
            <a:r>
              <a:rPr lang="en-US" i="1" dirty="0"/>
              <a:t>SSHD </a:t>
            </a:r>
            <a:r>
              <a:rPr lang="en-US" dirty="0"/>
              <a:t>hashed key info leak</a:t>
            </a:r>
          </a:p>
          <a:p>
            <a:pPr lvl="1"/>
            <a:endParaRPr lang="en-US" sz="2000" dirty="0"/>
          </a:p>
          <a:p>
            <a:r>
              <a:rPr lang="en-US" i="1" dirty="0" err="1"/>
              <a:t>getspnam</a:t>
            </a:r>
            <a:r>
              <a:rPr lang="en-US" i="1" dirty="0"/>
              <a:t>()</a:t>
            </a:r>
            <a:r>
              <a:rPr lang="en-US" dirty="0"/>
              <a:t> in </a:t>
            </a:r>
            <a:r>
              <a:rPr lang="en-US" i="1" dirty="0" err="1"/>
              <a:t>glibc</a:t>
            </a:r>
            <a:r>
              <a:rPr lang="en-US" i="1" dirty="0"/>
              <a:t> </a:t>
            </a:r>
            <a:r>
              <a:rPr lang="en-US" dirty="0"/>
              <a:t>gets hashed key (heap copy)</a:t>
            </a:r>
          </a:p>
          <a:p>
            <a:pPr lvl="1"/>
            <a:r>
              <a:rPr lang="en-US" i="1" dirty="0" err="1"/>
              <a:t>endspent</a:t>
            </a:r>
            <a:r>
              <a:rPr lang="en-US" i="1" dirty="0"/>
              <a:t>() </a:t>
            </a:r>
            <a:r>
              <a:rPr lang="en-US" dirty="0"/>
              <a:t>releases memory, but not clears it!</a:t>
            </a:r>
            <a:endParaRPr lang="en-US" i="1" dirty="0"/>
          </a:p>
          <a:p>
            <a:pPr lvl="1"/>
            <a:r>
              <a:rPr lang="en-US" dirty="0"/>
              <a:t>still alive for stitching </a:t>
            </a:r>
          </a:p>
          <a:p>
            <a:pPr lvl="1"/>
            <a:endParaRPr lang="en-US" sz="2000" dirty="0"/>
          </a:p>
          <a:p>
            <a:r>
              <a:rPr lang="en-US" i="1" dirty="0"/>
              <a:t>SSHD </a:t>
            </a:r>
            <a:r>
              <a:rPr lang="en-US" dirty="0"/>
              <a:t>copies hashed key to stack (stack copy)</a:t>
            </a:r>
          </a:p>
          <a:p>
            <a:pPr lvl="1"/>
            <a:r>
              <a:rPr lang="en-US" dirty="0"/>
              <a:t>overwritten by later usage </a:t>
            </a:r>
          </a:p>
          <a:p>
            <a:pPr lvl="2"/>
            <a:endParaRPr lang="en-US" dirty="0"/>
          </a:p>
          <a:p>
            <a:r>
              <a:rPr lang="en-US" i="1" dirty="0"/>
              <a:t>Challenging </a:t>
            </a:r>
            <a:r>
              <a:rPr lang="en-US" dirty="0"/>
              <a:t>to make the lifespan correct!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 – Sensitive Data Lifespan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5" name="Picture 4" descr="http://static.iconsplace.com/icons/preview/red/sad-25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048000"/>
            <a:ext cx="762000" cy="762000"/>
          </a:xfrm>
          <a:prstGeom prst="rect">
            <a:avLst/>
          </a:prstGeom>
          <a:noFill/>
        </p:spPr>
      </p:pic>
      <p:pic>
        <p:nvPicPr>
          <p:cNvPr id="16" name="Picture 15" descr="https://cdn1.iconfinder.com/data/icons/emoticons-6/100/smiley-5-5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3048000"/>
            <a:ext cx="762000" cy="762000"/>
          </a:xfrm>
          <a:prstGeom prst="rect">
            <a:avLst/>
          </a:prstGeom>
          <a:noFill/>
        </p:spPr>
      </p:pic>
      <p:pic>
        <p:nvPicPr>
          <p:cNvPr id="18" name="Picture 8" descr="https://cdn1.iconfinder.com/data/icons/emoticons-6/100/smiley-5-5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4572000"/>
            <a:ext cx="762000" cy="762000"/>
          </a:xfrm>
          <a:prstGeom prst="rect">
            <a:avLst/>
          </a:prstGeom>
          <a:noFill/>
        </p:spPr>
      </p:pic>
      <p:pic>
        <p:nvPicPr>
          <p:cNvPr id="19" name="Picture 2" descr="https://lh3.googleusercontent.com/-nv2L-2w9uKQ/TYqc8AGwSqI/AAAAAAAAARA/R2MUICNiBWI/s1600/smile.gif"/>
          <p:cNvPicPr>
            <a:picLocks noChangeAspect="1" noChangeArrowheads="1"/>
          </p:cNvPicPr>
          <p:nvPr/>
        </p:nvPicPr>
        <p:blipFill>
          <a:blip r:embed="rId6" cstate="print">
            <a:lum contrast="40000"/>
          </a:blip>
          <a:srcRect/>
          <a:stretch>
            <a:fillRect/>
          </a:stretch>
        </p:blipFill>
        <p:spPr bwMode="auto">
          <a:xfrm>
            <a:off x="6629400" y="4572000"/>
            <a:ext cx="753361" cy="7389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0917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762000"/>
          </a:xfrm>
        </p:spPr>
        <p:txBody>
          <a:bodyPr/>
          <a:lstStyle/>
          <a:p>
            <a:r>
              <a:rPr lang="en-US" dirty="0"/>
              <a:t>Next Generation of Attacks?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727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A50A-B617-A84B-971B-69FBD079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Steps to Build an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BBB4-43F1-2B49-A2FF-AFD20790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75134"/>
            <a:ext cx="7981950" cy="49680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bug                         (</a:t>
            </a:r>
            <a:r>
              <a:rPr lang="en-US" b="1" dirty="0"/>
              <a:t>why</a:t>
            </a:r>
            <a:r>
              <a:rPr lang="en-US" dirty="0"/>
              <a:t> attack happens)</a:t>
            </a:r>
          </a:p>
          <a:p>
            <a:pPr lvl="1"/>
            <a:r>
              <a:rPr lang="en-US" dirty="0"/>
              <a:t>buffer overflow, use-after-free 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Weaponize bug                        (</a:t>
            </a:r>
            <a:r>
              <a:rPr lang="en-US" b="1" dirty="0"/>
              <a:t>how</a:t>
            </a:r>
            <a:r>
              <a:rPr lang="en-US" dirty="0"/>
              <a:t> to attack) </a:t>
            </a:r>
          </a:p>
          <a:p>
            <a:pPr lvl="1"/>
            <a:r>
              <a:rPr lang="en-US" dirty="0"/>
              <a:t>arbitrary read &amp; write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Corrupt target                         (</a:t>
            </a:r>
            <a:r>
              <a:rPr lang="en-US" b="1" dirty="0"/>
              <a:t>what</a:t>
            </a:r>
            <a:r>
              <a:rPr lang="en-US" dirty="0"/>
              <a:t> to attack)</a:t>
            </a:r>
          </a:p>
          <a:p>
            <a:pPr lvl="1"/>
            <a:r>
              <a:rPr lang="en-US" dirty="0"/>
              <a:t>code pointer, return address</a:t>
            </a:r>
            <a:br>
              <a:rPr lang="en-US" dirty="0"/>
            </a:br>
            <a:r>
              <a:rPr lang="en-US" dirty="0"/>
              <a:t>(control-flow attacks)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FDD68-7CED-5F40-AC18-094305D8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 descr="https://lh3.googleusercontent.com/-nv2L-2w9uKQ/TYqc8AGwSqI/AAAAAAAAARA/R2MUICNiBWI/s1600/smile.gif">
            <a:extLst>
              <a:ext uri="{FF2B5EF4-FFF2-40B4-BE49-F238E27FC236}">
                <a16:creationId xmlns:a16="http://schemas.microsoft.com/office/drawing/2014/main" id="{27267E35-D82A-0647-B52E-0E704D00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/>
          <a:stretch>
            <a:fillRect/>
          </a:stretch>
        </p:blipFill>
        <p:spPr bwMode="auto">
          <a:xfrm>
            <a:off x="6705600" y="1752600"/>
            <a:ext cx="753361" cy="738966"/>
          </a:xfrm>
          <a:prstGeom prst="rect">
            <a:avLst/>
          </a:prstGeom>
          <a:noFill/>
        </p:spPr>
      </p:pic>
      <p:pic>
        <p:nvPicPr>
          <p:cNvPr id="6" name="Picture 2" descr="https://lh3.googleusercontent.com/-nv2L-2w9uKQ/TYqc8AGwSqI/AAAAAAAAARA/R2MUICNiBWI/s1600/smile.gif">
            <a:extLst>
              <a:ext uri="{FF2B5EF4-FFF2-40B4-BE49-F238E27FC236}">
                <a16:creationId xmlns:a16="http://schemas.microsoft.com/office/drawing/2014/main" id="{949A9880-788A-F64D-A261-907B3C76C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/>
          <a:stretch>
            <a:fillRect/>
          </a:stretch>
        </p:blipFill>
        <p:spPr bwMode="auto">
          <a:xfrm>
            <a:off x="6705599" y="3352800"/>
            <a:ext cx="753361" cy="738966"/>
          </a:xfrm>
          <a:prstGeom prst="rect">
            <a:avLst/>
          </a:prstGeom>
          <a:noFill/>
        </p:spPr>
      </p:pic>
      <p:pic>
        <p:nvPicPr>
          <p:cNvPr id="7" name="Picture 4" descr="http://static.iconsplace.com/icons/preview/red/sad-256.png">
            <a:extLst>
              <a:ext uri="{FF2B5EF4-FFF2-40B4-BE49-F238E27FC236}">
                <a16:creationId xmlns:a16="http://schemas.microsoft.com/office/drawing/2014/main" id="{1DF9FBA2-1798-1E49-8BD1-95535B4A6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599" y="4953000"/>
            <a:ext cx="762000" cy="762000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DC84C75-74FB-FF42-A990-8EA14CECEC3B}"/>
              </a:ext>
            </a:extLst>
          </p:cNvPr>
          <p:cNvSpPr txBox="1">
            <a:spLocks/>
          </p:cNvSpPr>
          <p:nvPr/>
        </p:nvSpPr>
        <p:spPr>
          <a:xfrm>
            <a:off x="1132914" y="5661585"/>
            <a:ext cx="5181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pPr marL="285750" indent="-285750" algn="l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other variables?</a:t>
            </a:r>
            <a:endParaRPr lang="en-US" sz="28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850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252"/>
    </mc:Choice>
    <mc:Fallback>
      <p:transition spd="slow" advTm="62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Attacks are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59484"/>
              </p:ext>
            </p:extLst>
          </p:nvPr>
        </p:nvGraphicFramePr>
        <p:xfrm>
          <a:off x="762000" y="1920240"/>
          <a:ext cx="41910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//normal user -&gt; root user     </a:t>
                      </a:r>
                      <a:r>
                        <a:rPr lang="en-US" sz="1800" b="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</a:p>
                    <a:p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seteuid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(0);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......</a:t>
                      </a:r>
                      <a:r>
                        <a:rPr lang="en-US" sz="18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800" b="0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//root user -&gt; normal user </a:t>
                      </a:r>
                    </a:p>
                    <a:p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seteuid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uid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);  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//execute user’s command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52487"/>
              </p:ext>
            </p:extLst>
          </p:nvPr>
        </p:nvGraphicFramePr>
        <p:xfrm>
          <a:off x="762000" y="3977640"/>
          <a:ext cx="419100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rgbClr val="0070C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//offset depends on IE version </a:t>
                      </a:r>
                      <a:r>
                        <a:rPr lang="en-US" sz="1800" b="1" baseline="30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+</a:t>
                      </a:r>
                    </a:p>
                    <a:p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safemode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 = *(DWORD *)</a:t>
                      </a:r>
                    </a:p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            (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jsobj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 + offset);</a:t>
                      </a:r>
                      <a:endParaRPr lang="en-US" sz="8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if(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safemode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 &amp; 0xB == 0) { </a:t>
                      </a:r>
                    </a:p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Turn_on_God_Mode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(); </a:t>
                      </a:r>
                    </a:p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6553200"/>
            <a:ext cx="3719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+ Yang Yu. Write Once, </a:t>
            </a:r>
            <a:r>
              <a:rPr lang="en-US" altLang="zh-CN" sz="1100" dirty="0" err="1"/>
              <a:t>Pwn</a:t>
            </a:r>
            <a:r>
              <a:rPr lang="en-US" altLang="zh-CN" sz="1100" dirty="0"/>
              <a:t> Anywhere. In Black Hat USA 2014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6324600"/>
            <a:ext cx="830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* </a:t>
            </a:r>
            <a:r>
              <a:rPr lang="en-US" sz="1100" dirty="0" err="1"/>
              <a:t>Shuo</a:t>
            </a:r>
            <a:r>
              <a:rPr lang="en-US" sz="1100" dirty="0"/>
              <a:t> Chen, Jun </a:t>
            </a:r>
            <a:r>
              <a:rPr lang="en-US" sz="1100" dirty="0" err="1"/>
              <a:t>Xu</a:t>
            </a:r>
            <a:r>
              <a:rPr lang="en-US" sz="1100" dirty="0"/>
              <a:t>, </a:t>
            </a:r>
            <a:r>
              <a:rPr lang="en-US" sz="1100" dirty="0" err="1"/>
              <a:t>Emre</a:t>
            </a:r>
            <a:r>
              <a:rPr lang="en-US" sz="1100" dirty="0"/>
              <a:t> C. </a:t>
            </a:r>
            <a:r>
              <a:rPr lang="en-US" sz="1100" dirty="0" err="1"/>
              <a:t>Sezer</a:t>
            </a:r>
            <a:r>
              <a:rPr lang="en-US" sz="1100" dirty="0"/>
              <a:t>, </a:t>
            </a:r>
            <a:r>
              <a:rPr lang="en-US" sz="1100" dirty="0" err="1"/>
              <a:t>Prachi</a:t>
            </a:r>
            <a:r>
              <a:rPr lang="en-US" sz="1100" dirty="0"/>
              <a:t> </a:t>
            </a:r>
            <a:r>
              <a:rPr lang="en-US" sz="1100" dirty="0" err="1"/>
              <a:t>Gauriar</a:t>
            </a:r>
            <a:r>
              <a:rPr lang="en-US" sz="1100" dirty="0"/>
              <a:t>, and </a:t>
            </a:r>
            <a:r>
              <a:rPr lang="en-US" sz="1100" dirty="0" err="1"/>
              <a:t>Ravishankar</a:t>
            </a:r>
            <a:r>
              <a:rPr lang="en-US" sz="1100" dirty="0"/>
              <a:t> K. </a:t>
            </a:r>
            <a:r>
              <a:rPr lang="en-US" sz="1100" dirty="0" err="1"/>
              <a:t>Iyer</a:t>
            </a:r>
            <a:r>
              <a:rPr lang="en-US" sz="1100" dirty="0"/>
              <a:t>. Non-Control-Data Attacks Are Realistic Threats. In USENIX  2005.</a:t>
            </a:r>
            <a:endParaRPr lang="zh-CN" altLang="en-US" sz="11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990600"/>
            <a:ext cx="9067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0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Corrupt</a:t>
            </a:r>
            <a:r>
              <a:rPr kumimoji="0" lang="en-US" sz="32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n-US" sz="3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security-critical non-control </a:t>
            </a:r>
            <a:r>
              <a:rPr kumimoji="0" lang="en-US" sz="3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23A687-F4F4-B841-A686-69E55B774AEC}"/>
              </a:ext>
            </a:extLst>
          </p:cNvPr>
          <p:cNvSpPr txBox="1">
            <a:spLocks/>
          </p:cNvSpPr>
          <p:nvPr/>
        </p:nvSpPr>
        <p:spPr>
          <a:xfrm>
            <a:off x="5235388" y="2186940"/>
            <a:ext cx="3581400" cy="1203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corrupt</a:t>
            </a:r>
            <a:r>
              <a:rPr kumimoji="0" lang="en-US" sz="3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n-US" sz="3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uid</a:t>
            </a:r>
            <a:r>
              <a:rPr kumimoji="0" lang="en-US" sz="3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privilege escalation</a:t>
            </a:r>
            <a:endParaRPr kumimoji="0" lang="en-US" sz="32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AFCC1B6-03AE-F44A-9859-37AB18DADE11}"/>
              </a:ext>
            </a:extLst>
          </p:cNvPr>
          <p:cNvSpPr txBox="1">
            <a:spLocks/>
          </p:cNvSpPr>
          <p:nvPr/>
        </p:nvSpPr>
        <p:spPr>
          <a:xfrm>
            <a:off x="5235388" y="4164106"/>
            <a:ext cx="4191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corrupt </a:t>
            </a:r>
            <a:r>
              <a:rPr kumimoji="0" lang="en-US" sz="3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safemode</a:t>
            </a:r>
            <a:endParaRPr kumimoji="0" lang="en-US" sz="32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arbitrary-code exec</a:t>
            </a:r>
            <a:endParaRPr kumimoji="0" lang="en-US" sz="32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1006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196"/>
            <a:ext cx="8229600" cy="762000"/>
          </a:xfrm>
        </p:spPr>
        <p:txBody>
          <a:bodyPr/>
          <a:lstStyle/>
          <a:p>
            <a:r>
              <a:rPr lang="en-US" dirty="0"/>
              <a:t>Challenges of Data-Oriented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752599"/>
            <a:ext cx="8610600" cy="49688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Construction</a:t>
            </a:r>
          </a:p>
          <a:p>
            <a:pPr marL="914400" lvl="1" indent="-514350"/>
            <a:r>
              <a:rPr lang="en-US" dirty="0"/>
              <a:t>manual effort</a:t>
            </a:r>
          </a:p>
          <a:p>
            <a:pPr marL="914400" lvl="1" indent="-514350"/>
            <a:r>
              <a:rPr lang="en-US" dirty="0"/>
              <a:t>How to build data-oriented attacks </a:t>
            </a:r>
            <a:r>
              <a:rPr lang="en-US" b="1" dirty="0">
                <a:solidFill>
                  <a:srgbClr val="FF0000"/>
                </a:solidFill>
              </a:rPr>
              <a:t>automatically</a:t>
            </a:r>
            <a:r>
              <a:rPr lang="en-US" dirty="0"/>
              <a:t>?</a:t>
            </a:r>
          </a:p>
          <a:p>
            <a:pPr marL="914400" lvl="1" indent="-514350"/>
            <a:r>
              <a:rPr lang="en-US" b="1" dirty="0"/>
              <a:t>Data-flow stitching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Expressiveness</a:t>
            </a:r>
          </a:p>
          <a:p>
            <a:pPr marL="914400" lvl="1" indent="-514350"/>
            <a:r>
              <a:rPr lang="en-US" dirty="0"/>
              <a:t>Rely on specific data/function</a:t>
            </a:r>
          </a:p>
          <a:p>
            <a:pPr marL="914400" lvl="1" indent="-514350"/>
            <a:r>
              <a:rPr lang="en-US" dirty="0"/>
              <a:t>How to support </a:t>
            </a:r>
            <a:r>
              <a:rPr lang="en-US" b="1" dirty="0">
                <a:solidFill>
                  <a:srgbClr val="FF0000"/>
                </a:solidFill>
              </a:rPr>
              <a:t>arbitrary</a:t>
            </a:r>
            <a:r>
              <a:rPr lang="en-US" dirty="0"/>
              <a:t> computation ?</a:t>
            </a:r>
          </a:p>
          <a:p>
            <a:pPr marL="914400" lvl="1" indent="-514350"/>
            <a:r>
              <a:rPr lang="en-US" b="1" dirty="0"/>
              <a:t>Data-oriented programming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6134891"/>
      </p:ext>
    </p:extLst>
  </p:cSld>
  <p:clrMapOvr>
    <a:masterClrMapping/>
  </p:clrMapOvr>
  <p:transition advTm="496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7DE37-875A-674B-AA0B-FA930887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97328A-6C40-FA48-8FB0-6A56B3F17709}"/>
              </a:ext>
            </a:extLst>
          </p:cNvPr>
          <p:cNvSpPr txBox="1">
            <a:spLocks/>
          </p:cNvSpPr>
          <p:nvPr/>
        </p:nvSpPr>
        <p:spPr>
          <a:xfrm>
            <a:off x="76200" y="2133600"/>
            <a:ext cx="90678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Data-Flow Stitching:</a:t>
            </a:r>
          </a:p>
          <a:p>
            <a:r>
              <a:rPr lang="en-US" dirty="0"/>
              <a:t>Automatic Attack Construction</a:t>
            </a:r>
          </a:p>
        </p:txBody>
      </p:sp>
    </p:spTree>
    <p:extLst>
      <p:ext uri="{BB962C8B-B14F-4D97-AF65-F5344CB8AC3E}">
        <p14:creationId xmlns:p14="http://schemas.microsoft.com/office/powerpoint/2010/main" val="212837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53"/>
    </mc:Choice>
    <mc:Fallback>
      <p:transition spd="slow" advTm="595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0.9|8.1|14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2.4|34.5|13.8|3|11.2|4.9|4.8|7.5|4.6|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7.8|13|15.4|2.5|6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5.6|1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2.8|1.4|3.2|5.9|4.8|5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2.2|17.2|10.1|6.3|21.3|2.8|4.1|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9.4|5.1|-1837.5|10.8|16.8|5.3|59.7|14.5|7.8|12.5|6.3|4.1|6.2|36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22.7|15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1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10.9|13.6|2.1|9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5|2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7.9|5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0.9|13.2|9.8|5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5|4.1|8.3|1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5.5|1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7.8|15.5|13.6|19.2|29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0.5|73.2|44.1|1.7|1.4|0.4|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3.7|8.5|2.1|0.7|8|1.9|7.3|3.4|8.3|0.7|4.6|5.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5.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3.7|2.7|82.2|14.2|23.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3.7|2.7|82.2|14.2|2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5.4|2.2|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0.2|15.5|1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2.7|5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0.6|7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9.8|12|7|7.1|7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4.2|0.9|11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12222</TotalTime>
  <Words>2894</Words>
  <Application>Microsoft Macintosh PowerPoint</Application>
  <PresentationFormat>On-screen Show (4:3)</PresentationFormat>
  <Paragraphs>836</Paragraphs>
  <Slides>41</Slides>
  <Notes>17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宋体</vt:lpstr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Data-Oriented Attacks: Concept and Construction</vt:lpstr>
      <vt:lpstr>Alias Names</vt:lpstr>
      <vt:lpstr>Common Steps to Build an Attack</vt:lpstr>
      <vt:lpstr>Control-Flow Attacks are Getting Harder</vt:lpstr>
      <vt:lpstr>Next Generation of Attacks?</vt:lpstr>
      <vt:lpstr>Common Steps to Build an Attack</vt:lpstr>
      <vt:lpstr>Data-Oriented Attacks are Possible</vt:lpstr>
      <vt:lpstr>Challenges of Data-Oriented Attacks</vt:lpstr>
      <vt:lpstr>PowerPoint Presentation</vt:lpstr>
      <vt:lpstr>Motivating Example</vt:lpstr>
      <vt:lpstr>Data-Flow Stitching</vt:lpstr>
      <vt:lpstr>Challenges: Large Search Space</vt:lpstr>
      <vt:lpstr>Basic Stitching</vt:lpstr>
      <vt:lpstr>Advanced Stitching</vt:lpstr>
      <vt:lpstr>Advanced Stitching</vt:lpstr>
      <vt:lpstr>Advanced Stitching</vt:lpstr>
      <vt:lpstr>Advanced Stitching</vt:lpstr>
      <vt:lpstr>Generated Exploits</vt:lpstr>
      <vt:lpstr>Summary</vt:lpstr>
      <vt:lpstr>PowerPoint Presentation</vt:lpstr>
      <vt:lpstr>Motivating Example </vt:lpstr>
      <vt:lpstr>Motivating Example (cont.) </vt:lpstr>
      <vt:lpstr>Data-Oriented Programming (DOP)</vt:lpstr>
      <vt:lpstr>Data-Oriented Gadgets</vt:lpstr>
      <vt:lpstr>Gadget Dispatcher</vt:lpstr>
      <vt:lpstr>Turing-completeness</vt:lpstr>
      <vt:lpstr>Attack Construction</vt:lpstr>
      <vt:lpstr>Evaluation – Feasibility</vt:lpstr>
      <vt:lpstr>Case Study: Bypassing Randomization</vt:lpstr>
      <vt:lpstr>Case Study: Bypassing Randomization</vt:lpstr>
      <vt:lpstr>Case Study: Bypassing Randomization</vt:lpstr>
      <vt:lpstr>Case Study: Bypassing Randomization</vt:lpstr>
      <vt:lpstr>Summary</vt:lpstr>
      <vt:lpstr>Potential Defenses</vt:lpstr>
      <vt:lpstr>PowerPoint Presentation</vt:lpstr>
      <vt:lpstr>PowerPoint Presentation</vt:lpstr>
      <vt:lpstr>Defeat ASLR</vt:lpstr>
      <vt:lpstr>FlowStitch</vt:lpstr>
      <vt:lpstr>Performance</vt:lpstr>
      <vt:lpstr>Case Study -- Advanced stitch</vt:lpstr>
      <vt:lpstr>Case Study – Sensitive Data Lifespan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Methods for Memory Error Detection and Exploitation</dc:title>
  <dc:creator>huhong</dc:creator>
  <cp:lastModifiedBy>Microsoft Office User</cp:lastModifiedBy>
  <cp:revision>2531</cp:revision>
  <dcterms:created xsi:type="dcterms:W3CDTF">2006-08-16T00:00:00Z</dcterms:created>
  <dcterms:modified xsi:type="dcterms:W3CDTF">2019-07-29T18:03:42Z</dcterms:modified>
</cp:coreProperties>
</file>