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383" r:id="rId3"/>
    <p:sldId id="401" r:id="rId4"/>
    <p:sldId id="319" r:id="rId5"/>
    <p:sldId id="384" r:id="rId6"/>
    <p:sldId id="403" r:id="rId7"/>
    <p:sldId id="405" r:id="rId8"/>
    <p:sldId id="416" r:id="rId9"/>
    <p:sldId id="386" r:id="rId10"/>
    <p:sldId id="322" r:id="rId11"/>
    <p:sldId id="331" r:id="rId12"/>
    <p:sldId id="370" r:id="rId13"/>
    <p:sldId id="387" r:id="rId14"/>
    <p:sldId id="417" r:id="rId15"/>
    <p:sldId id="334" r:id="rId16"/>
    <p:sldId id="395" r:id="rId17"/>
    <p:sldId id="397" r:id="rId18"/>
    <p:sldId id="408" r:id="rId19"/>
    <p:sldId id="415" r:id="rId20"/>
    <p:sldId id="423" r:id="rId21"/>
    <p:sldId id="388" r:id="rId22"/>
    <p:sldId id="389" r:id="rId23"/>
    <p:sldId id="329" r:id="rId24"/>
    <p:sldId id="425" r:id="rId25"/>
    <p:sldId id="424" r:id="rId26"/>
    <p:sldId id="330" r:id="rId27"/>
    <p:sldId id="296" r:id="rId28"/>
    <p:sldId id="392" r:id="rId29"/>
    <p:sldId id="404" r:id="rId30"/>
    <p:sldId id="426" r:id="rId31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D834B5"/>
    <a:srgbClr val="20F448"/>
    <a:srgbClr val="FF4F4F"/>
    <a:srgbClr val="1BD57C"/>
    <a:srgbClr val="FF6600"/>
    <a:srgbClr val="F9F9F9"/>
    <a:srgbClr val="FBFBFB"/>
    <a:srgbClr val="26026E"/>
    <a:srgbClr val="30038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6" autoAdjust="0"/>
    <p:restoredTop sz="90681" autoAdjust="0"/>
  </p:normalViewPr>
  <p:slideViewPr>
    <p:cSldViewPr>
      <p:cViewPr>
        <p:scale>
          <a:sx n="66" d="100"/>
          <a:sy n="66" d="100"/>
        </p:scale>
        <p:origin x="-17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3127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DD358-7864-49BB-94DA-59A7AB2EAAF4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FAA9A-FCB5-44B2-929D-316125369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Remind CFI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blue one,</a:t>
            </a:r>
            <a:r>
              <a:rPr lang="en-US" baseline="0" dirty="0" smtClean="0"/>
              <a:t> we can find few operations. If we follow them, what we can achieve? Can we simulate the red one?  If given the input, we can get the red code!!! -</a:t>
            </a:r>
            <a:r>
              <a:rPr lang="en-US" baseline="0" dirty="0" smtClean="0">
                <a:sym typeface="Wingdings" pitchFamily="2" charset="2"/>
              </a:rPr>
              <a:t> expressive attacks 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Before given input, show the relationship between both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Universility</a:t>
            </a:r>
            <a:r>
              <a:rPr lang="en-US" baseline="0" dirty="0" smtClean="0"/>
              <a:t> / generality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blue one,</a:t>
            </a:r>
            <a:r>
              <a:rPr lang="en-US" baseline="0" dirty="0" smtClean="0"/>
              <a:t> we can find few operations. If we follow them, what we can achieve? Can we simulate the red one?  If given the input, we can get the red code!!! -</a:t>
            </a:r>
            <a:r>
              <a:rPr lang="en-US" baseline="0" dirty="0" smtClean="0">
                <a:sym typeface="Wingdings" pitchFamily="2" charset="2"/>
              </a:rPr>
              <a:t> expressive attacks 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Before given input, show the relationship between both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blue one,</a:t>
            </a:r>
            <a:r>
              <a:rPr lang="en-US" baseline="0" dirty="0" smtClean="0"/>
              <a:t> we can find few operations. If we follow them, what we can achieve? Can we simulate the red one?  If given the input, we can get the red code!!! -</a:t>
            </a:r>
            <a:r>
              <a:rPr lang="en-US" baseline="0" dirty="0" smtClean="0">
                <a:sym typeface="Wingdings" pitchFamily="2" charset="2"/>
              </a:rPr>
              <a:t> expressive attacks 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Before given input, show the relationship between both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discuss (to show</a:t>
            </a:r>
            <a:r>
              <a:rPr lang="en-US" baseline="0" dirty="0" smtClean="0"/>
              <a:t> why it is TC)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Can simulate all the basic instructions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22F6-7CD1-489A-9FED-E8FBF6E45C43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C4C0-3384-4941-97FC-2B458826EBB3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2848-F4F9-45B3-BEC3-B320FE94A28E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245-FE17-4679-8708-0F27E010310D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6924-5C29-4DFF-9D46-D8D15D99224B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52E-505C-4F92-9D62-3087FBF65CB9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684C-45E6-49A8-8A03-9E1AE33E2162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EAD1-3C68-4B3A-9F01-926763ADA91B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6828-F9B3-4CA4-9492-1822881D214E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8A0-9850-47EB-9C05-18A257EC687A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721A-3720-47A9-82BD-B8CA25AAE111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3791-B7B6-4368-8897-01D7BC1C5C88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uhong-nus.github.io/advanced-DOP/" TargetMode="External"/><Relationship Id="rId2" Type="http://schemas.openxmlformats.org/officeDocument/2006/relationships/hyperlink" Target="http://www.comp.nus.edu.sg/~huho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1371600"/>
            <a:ext cx="9601200" cy="1676400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Data-Oriented Programming</a:t>
            </a:r>
            <a:r>
              <a:rPr lang="en-US" sz="36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+mn-lt"/>
              </a:rPr>
            </a:br>
            <a:r>
              <a:rPr lang="en-US" sz="40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4000" dirty="0" smtClean="0">
                <a:solidFill>
                  <a:srgbClr val="C00000"/>
                </a:solidFill>
                <a:latin typeface="+mn-lt"/>
              </a:rPr>
            </a:br>
            <a:r>
              <a:rPr lang="en-US" sz="2800" b="1" dirty="0" smtClean="0">
                <a:latin typeface="+mn-lt"/>
              </a:rPr>
              <a:t>On the Expressiveness of Non-Control Data Attacks</a:t>
            </a:r>
            <a:endParaRPr lang="en-US" sz="2800" b="1" dirty="0">
              <a:latin typeface="+mn-l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3352800"/>
            <a:ext cx="8458200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Hong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Shweta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Shinde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Sendroiu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Adrian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Zheng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Leong Chua,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Prateek Saxena,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Zhenkai Liang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Computer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National University of Singapore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13600" y="2184400"/>
            <a:ext cx="7524000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872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71040" y="5029200"/>
            <a:ext cx="290576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3231996"/>
            <a:ext cx="2895600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Data-Oriented Gadgets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5943600" cy="2616200"/>
          </a:xfrm>
        </p:spPr>
        <p:txBody>
          <a:bodyPr>
            <a:normAutofit/>
          </a:bodyPr>
          <a:lstStyle/>
          <a:p>
            <a:r>
              <a:rPr lang="en-US" dirty="0" smtClean="0"/>
              <a:t>x86 instruction sequence </a:t>
            </a:r>
          </a:p>
          <a:p>
            <a:pPr lvl="1">
              <a:defRPr/>
            </a:pPr>
            <a:r>
              <a:rPr lang="en-US" dirty="0" smtClean="0"/>
              <a:t>show in normal execution</a:t>
            </a:r>
            <a:r>
              <a:rPr lang="en-US" i="1" dirty="0" smtClean="0"/>
              <a:t> </a:t>
            </a:r>
            <a:r>
              <a:rPr lang="en-US" dirty="0" smtClean="0"/>
              <a:t>(CFI)</a:t>
            </a:r>
          </a:p>
          <a:p>
            <a:pPr lvl="1">
              <a:defRPr/>
            </a:pPr>
            <a:r>
              <a:rPr lang="en-US" dirty="0" smtClean="0"/>
              <a:t>save results in memory </a:t>
            </a:r>
          </a:p>
          <a:p>
            <a:pPr lvl="1"/>
            <a:r>
              <a:rPr lang="en-US" b="1" i="1" dirty="0" smtClean="0"/>
              <a:t>load</a:t>
            </a:r>
            <a:r>
              <a:rPr lang="en-US" i="1" dirty="0" smtClean="0"/>
              <a:t> micro-op </a:t>
            </a:r>
            <a:r>
              <a:rPr lang="en-US" dirty="0" smtClean="0"/>
              <a:t>--&gt; </a:t>
            </a:r>
            <a:r>
              <a:rPr lang="en-US" b="1" i="1" dirty="0" smtClean="0"/>
              <a:t>semantics</a:t>
            </a:r>
            <a:r>
              <a:rPr lang="en-US" i="1" dirty="0" smtClean="0"/>
              <a:t> micro-op </a:t>
            </a:r>
            <a:r>
              <a:rPr lang="en-US" dirty="0" smtClean="0"/>
              <a:t>--&gt; </a:t>
            </a:r>
            <a:r>
              <a:rPr lang="en-US" b="1" i="1" dirty="0" smtClean="0"/>
              <a:t>store</a:t>
            </a:r>
            <a:r>
              <a:rPr lang="en-US" i="1" dirty="0" smtClean="0"/>
              <a:t> micro-op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7100" y="3200400"/>
          <a:ext cx="48641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100"/>
              </a:tblGrid>
              <a:tr h="1524000">
                <a:tc>
                  <a:txBody>
                    <a:bodyPr/>
                    <a:lstStyle/>
                    <a:p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Addition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-&gt;total += *size;</a:t>
                      </a:r>
                    </a:p>
                    <a:p>
                      <a:endParaRPr lang="en-US" sz="1600" kern="1200" baseline="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   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(%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esi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), %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ebx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//load micro-op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   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(%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edi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), %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//load micro-op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    add %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ebx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%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//addition</a:t>
                      </a:r>
                    </a:p>
                    <a:p>
                      <a:r>
                        <a:rPr lang="it-IT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   mov %eax, (%edi)    </a:t>
                      </a:r>
                      <a:r>
                        <a:rPr lang="it-IT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//store micro-op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5008755"/>
          <a:ext cx="4877426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7426"/>
              </a:tblGrid>
              <a:tr h="1544445">
                <a:tc>
                  <a:txBody>
                    <a:bodyPr/>
                    <a:lstStyle/>
                    <a:p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Load:  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*size = *(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-&gt;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cur_max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</a:t>
                      </a:r>
                    </a:p>
                    <a:p>
                      <a:endParaRPr lang="en-US" sz="1600" kern="1200" baseline="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   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(%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esi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), %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ebx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//load micro-op</a:t>
                      </a:r>
                      <a:endParaRPr lang="en-US" sz="1600" kern="1200" baseline="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   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(%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edi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), %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//load micro-op</a:t>
                      </a:r>
                      <a:endParaRPr lang="en-US" sz="1600" kern="1200" baseline="300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   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0xb(%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ebx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), %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//load</a:t>
                      </a:r>
                      <a:endParaRPr lang="en-US" sz="1600" kern="1200" baseline="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  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%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(%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edx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    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</a:t>
                      </a:r>
                      <a:r>
                        <a:rPr lang="en-US" altLang="zh-CN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store micro-op</a:t>
                      </a:r>
                      <a:endParaRPr lang="en-US" sz="1600" b="0" kern="1200" baseline="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72000" marR="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400800" y="685800"/>
            <a:ext cx="1981200" cy="2819400"/>
            <a:chOff x="6934200" y="1752600"/>
            <a:chExt cx="1981200" cy="2819400"/>
          </a:xfrm>
        </p:grpSpPr>
        <p:sp>
          <p:nvSpPr>
            <p:cNvPr id="54" name="Rectangle 53"/>
            <p:cNvSpPr/>
            <p:nvPr/>
          </p:nvSpPr>
          <p:spPr>
            <a:xfrm flipH="1">
              <a:off x="6934200" y="1752600"/>
              <a:ext cx="1981200" cy="2819400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b="1" dirty="0" smtClean="0"/>
                <a:t>CFG</a:t>
              </a:r>
              <a:endParaRPr lang="en-US" b="1" dirty="0"/>
            </a:p>
          </p:txBody>
        </p:sp>
        <p:sp>
          <p:nvSpPr>
            <p:cNvPr id="55" name="Oval 54"/>
            <p:cNvSpPr/>
            <p:nvPr/>
          </p:nvSpPr>
          <p:spPr>
            <a:xfrm flipH="1">
              <a:off x="7772400" y="18570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 flipH="1">
              <a:off x="8410200" y="24666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 flipH="1">
              <a:off x="8410200" y="3228600"/>
              <a:ext cx="352800" cy="352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 flipH="1">
              <a:off x="7772400" y="38100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55" idx="2"/>
              <a:endCxn id="60" idx="0"/>
            </p:cNvCxnSpPr>
            <p:nvPr/>
          </p:nvCxnSpPr>
          <p:spPr>
            <a:xfrm>
              <a:off x="8125200" y="2033400"/>
              <a:ext cx="461400" cy="433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4"/>
              <a:endCxn id="61" idx="0"/>
            </p:cNvCxnSpPr>
            <p:nvPr/>
          </p:nvCxnSpPr>
          <p:spPr>
            <a:xfrm>
              <a:off x="8586600" y="2819400"/>
              <a:ext cx="0" cy="409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4"/>
              <a:endCxn id="62" idx="2"/>
            </p:cNvCxnSpPr>
            <p:nvPr/>
          </p:nvCxnSpPr>
          <p:spPr>
            <a:xfrm flipH="1">
              <a:off x="8125200" y="3581400"/>
              <a:ext cx="461400" cy="405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2" idx="6"/>
              <a:endCxn id="67" idx="4"/>
            </p:cNvCxnSpPr>
            <p:nvPr/>
          </p:nvCxnSpPr>
          <p:spPr>
            <a:xfrm flipH="1" flipV="1">
              <a:off x="7263000" y="3553200"/>
              <a:ext cx="509400" cy="433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 flipH="1">
              <a:off x="7086600" y="3200400"/>
              <a:ext cx="352800" cy="352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 flipH="1">
              <a:off x="7772400" y="3276600"/>
              <a:ext cx="352800" cy="351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62" idx="0"/>
              <a:endCxn id="68" idx="4"/>
            </p:cNvCxnSpPr>
            <p:nvPr/>
          </p:nvCxnSpPr>
          <p:spPr>
            <a:xfrm flipV="1">
              <a:off x="7948800" y="3628073"/>
              <a:ext cx="0" cy="1819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 flipH="1">
              <a:off x="7772400" y="2695200"/>
              <a:ext cx="352800" cy="352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71" name="Straight Arrow Connector 70"/>
            <p:cNvCxnSpPr>
              <a:stCxn id="68" idx="0"/>
              <a:endCxn id="70" idx="4"/>
            </p:cNvCxnSpPr>
            <p:nvPr/>
          </p:nvCxnSpPr>
          <p:spPr>
            <a:xfrm flipV="1">
              <a:off x="7948800" y="30480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 flipH="1">
              <a:off x="7086600" y="24666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67" idx="0"/>
              <a:endCxn id="72" idx="4"/>
            </p:cNvCxnSpPr>
            <p:nvPr/>
          </p:nvCxnSpPr>
          <p:spPr>
            <a:xfrm flipV="1">
              <a:off x="7263000" y="28194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7"/>
              <a:endCxn id="72" idx="2"/>
            </p:cNvCxnSpPr>
            <p:nvPr/>
          </p:nvCxnSpPr>
          <p:spPr>
            <a:xfrm flipH="1" flipV="1">
              <a:off x="7439400" y="2643000"/>
              <a:ext cx="384666" cy="103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2" idx="0"/>
              <a:endCxn id="55" idx="6"/>
            </p:cNvCxnSpPr>
            <p:nvPr/>
          </p:nvCxnSpPr>
          <p:spPr>
            <a:xfrm flipV="1">
              <a:off x="7263000" y="2033400"/>
              <a:ext cx="509400" cy="433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6629400" y="3276600"/>
            <a:ext cx="1524000" cy="327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05547" y="5899200"/>
            <a:ext cx="410400" cy="34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209600" y="4625340"/>
            <a:ext cx="410400" cy="34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209600" y="3962400"/>
            <a:ext cx="410400" cy="34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>
            <a:stCxn id="57" idx="1"/>
            <a:endCxn id="92" idx="3"/>
          </p:cNvCxnSpPr>
          <p:nvPr/>
        </p:nvCxnSpPr>
        <p:spPr>
          <a:xfrm flipH="1" flipV="1">
            <a:off x="5631738" y="3864000"/>
            <a:ext cx="1577862" cy="273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221338" y="3689400"/>
            <a:ext cx="410400" cy="349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5" idx="3"/>
            <a:endCxn id="87" idx="1"/>
          </p:cNvCxnSpPr>
          <p:nvPr/>
        </p:nvCxnSpPr>
        <p:spPr>
          <a:xfrm>
            <a:off x="5638800" y="4594200"/>
            <a:ext cx="1570800" cy="2057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228400" y="4419600"/>
            <a:ext cx="410400" cy="349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110" idx="1"/>
            <a:endCxn id="103" idx="3"/>
          </p:cNvCxnSpPr>
          <p:nvPr/>
        </p:nvCxnSpPr>
        <p:spPr>
          <a:xfrm flipH="1">
            <a:off x="5631738" y="5356200"/>
            <a:ext cx="1577862" cy="29179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221338" y="5473392"/>
            <a:ext cx="410400" cy="349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227320" y="6248400"/>
            <a:ext cx="410400" cy="349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stCxn id="105" idx="3"/>
            <a:endCxn id="58" idx="1"/>
          </p:cNvCxnSpPr>
          <p:nvPr/>
        </p:nvCxnSpPr>
        <p:spPr>
          <a:xfrm flipV="1">
            <a:off x="5637720" y="6073800"/>
            <a:ext cx="1567827" cy="3492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209600" y="5181600"/>
            <a:ext cx="410400" cy="34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87" idx="1"/>
            <a:endCxn id="103" idx="3"/>
          </p:cNvCxnSpPr>
          <p:nvPr/>
        </p:nvCxnSpPr>
        <p:spPr>
          <a:xfrm flipH="1">
            <a:off x="5631738" y="4799940"/>
            <a:ext cx="1577862" cy="84805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561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787 L 0.00018 -0.0810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uiExpand="1" build="p"/>
      <p:bldP spid="56" grpId="0" animBg="1"/>
      <p:bldP spid="58" grpId="0" animBg="1"/>
      <p:bldP spid="87" grpId="0" animBg="1"/>
      <p:bldP spid="57" grpId="0" animBg="1"/>
      <p:bldP spid="110" grpId="0" animBg="1"/>
      <p:bldP spid="1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Gadget 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76600"/>
            <a:ext cx="8229600" cy="1930400"/>
          </a:xfrm>
        </p:spPr>
        <p:txBody>
          <a:bodyPr>
            <a:normAutofit/>
          </a:bodyPr>
          <a:lstStyle/>
          <a:p>
            <a:r>
              <a:rPr lang="en-US" dirty="0" smtClean="0"/>
              <a:t>Chain data-oriented gadgets </a:t>
            </a:r>
            <a:r>
              <a:rPr lang="en-US" b="1" dirty="0" smtClean="0"/>
              <a:t>“</a:t>
            </a:r>
            <a:r>
              <a:rPr lang="en-US" b="1" i="1" dirty="0" smtClean="0"/>
              <a:t>legitimately”</a:t>
            </a:r>
            <a:endParaRPr lang="en-US" dirty="0" smtClean="0"/>
          </a:p>
          <a:p>
            <a:pPr lvl="1"/>
            <a:r>
              <a:rPr lang="en-US" b="1" dirty="0" smtClean="0"/>
              <a:t>loop</a:t>
            </a:r>
            <a:r>
              <a:rPr lang="en-US" dirty="0" smtClean="0"/>
              <a:t> ---&gt; repeatedly invoke gadgets</a:t>
            </a:r>
            <a:endParaRPr lang="en-US" i="1" dirty="0" smtClean="0"/>
          </a:p>
          <a:p>
            <a:pPr lvl="1"/>
            <a:r>
              <a:rPr lang="en-US" b="1" dirty="0" smtClean="0"/>
              <a:t>selector</a:t>
            </a:r>
            <a:r>
              <a:rPr lang="en-US" dirty="0" smtClean="0"/>
              <a:t> ---&gt; selectively </a:t>
            </a:r>
            <a:r>
              <a:rPr lang="en-US" dirty="0" smtClean="0"/>
              <a:t>activate </a:t>
            </a:r>
            <a:r>
              <a:rPr lang="en-US" dirty="0" smtClean="0"/>
              <a:t>gadgets 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 rot="11791949">
            <a:off x="685800" y="533401"/>
            <a:ext cx="3014816" cy="2473538"/>
          </a:xfrm>
          <a:prstGeom prst="cloud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2" idx="3"/>
            <a:endCxn id="52" idx="6"/>
          </p:cNvCxnSpPr>
          <p:nvPr/>
        </p:nvCxnSpPr>
        <p:spPr>
          <a:xfrm flipV="1">
            <a:off x="3266500" y="1114550"/>
            <a:ext cx="772100" cy="780297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3"/>
            <a:endCxn id="87" idx="6"/>
          </p:cNvCxnSpPr>
          <p:nvPr/>
        </p:nvCxnSpPr>
        <p:spPr>
          <a:xfrm>
            <a:off x="3266500" y="1894847"/>
            <a:ext cx="772100" cy="367153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2" idx="3"/>
            <a:endCxn id="56" idx="6"/>
          </p:cNvCxnSpPr>
          <p:nvPr/>
        </p:nvCxnSpPr>
        <p:spPr>
          <a:xfrm flipV="1">
            <a:off x="3266500" y="1728600"/>
            <a:ext cx="772100" cy="166247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2" idx="2"/>
            <a:endCxn id="53" idx="6"/>
          </p:cNvCxnSpPr>
          <p:nvPr/>
        </p:nvCxnSpPr>
        <p:spPr>
          <a:xfrm flipV="1">
            <a:off x="4391400" y="1114237"/>
            <a:ext cx="589800" cy="313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6" idx="2"/>
            <a:endCxn id="57" idx="6"/>
          </p:cNvCxnSpPr>
          <p:nvPr/>
        </p:nvCxnSpPr>
        <p:spPr>
          <a:xfrm>
            <a:off x="4391400" y="1728600"/>
            <a:ext cx="866400" cy="3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3" idx="2"/>
            <a:endCxn id="54" idx="6"/>
          </p:cNvCxnSpPr>
          <p:nvPr/>
        </p:nvCxnSpPr>
        <p:spPr>
          <a:xfrm>
            <a:off x="5334000" y="1114237"/>
            <a:ext cx="5334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24457" y="1730243"/>
            <a:ext cx="1128771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61200" y="1110459"/>
            <a:ext cx="50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86600" y="2269427"/>
            <a:ext cx="468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460286" y="2295075"/>
            <a:ext cx="0" cy="972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560361" y="1106803"/>
            <a:ext cx="0" cy="2169797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460286" y="3267622"/>
            <a:ext cx="610259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2" idx="3"/>
            <a:endCxn id="101" idx="6"/>
          </p:cNvCxnSpPr>
          <p:nvPr/>
        </p:nvCxnSpPr>
        <p:spPr>
          <a:xfrm>
            <a:off x="3266500" y="1894847"/>
            <a:ext cx="772100" cy="10525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010400" y="2939202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16306" y="914400"/>
            <a:ext cx="899400" cy="3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cs typeface="Times New Roman" pitchFamily="18" charset="0"/>
              </a:rPr>
              <a:t>round1</a:t>
            </a:r>
            <a:endParaRPr lang="en-US" sz="1600" i="1" dirty="0"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16306" y="1527139"/>
            <a:ext cx="899400" cy="3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cs typeface="Times New Roman" pitchFamily="18" charset="0"/>
              </a:rPr>
              <a:t>round2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16306" y="2101232"/>
            <a:ext cx="899400" cy="3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cs typeface="Times New Roman" pitchFamily="18" charset="0"/>
              </a:rPr>
              <a:t>round3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306" y="2771005"/>
            <a:ext cx="932561" cy="3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err="1" smtClean="0">
                <a:cs typeface="Times New Roman" pitchFamily="18" charset="0"/>
              </a:rPr>
              <a:t>roundN</a:t>
            </a:r>
            <a:endParaRPr lang="en-US" altLang="zh-CN" sz="1600" i="1" dirty="0" smtClean="0"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43800" y="2430662"/>
            <a:ext cx="948246" cy="347819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71292" y="985605"/>
            <a:ext cx="350296" cy="440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67516" y="976037"/>
            <a:ext cx="2437684" cy="34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corruptible by </a:t>
            </a:r>
            <a:r>
              <a:rPr lang="en-US" dirty="0" err="1" smtClean="0"/>
              <a:t>mem</a:t>
            </a:r>
            <a:r>
              <a:rPr lang="en-US" dirty="0" smtClean="0"/>
              <a:t>-err</a:t>
            </a:r>
            <a:endParaRPr lang="en-US" dirty="0"/>
          </a:p>
        </p:txBody>
      </p:sp>
      <p:sp>
        <p:nvSpPr>
          <p:cNvPr id="5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524000" y="5036234"/>
            <a:ext cx="53340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524000" y="5264834"/>
            <a:ext cx="53340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914400" y="1524000"/>
            <a:ext cx="2438400" cy="762000"/>
            <a:chOff x="914400" y="1676400"/>
            <a:chExt cx="2438400" cy="762000"/>
          </a:xfrm>
        </p:grpSpPr>
        <p:cxnSp>
          <p:nvCxnSpPr>
            <p:cNvPr id="14" name="Straight Arrow Connector 13"/>
            <p:cNvCxnSpPr>
              <a:stCxn id="41" idx="3"/>
              <a:endCxn id="42" idx="1"/>
            </p:cNvCxnSpPr>
            <p:nvPr/>
          </p:nvCxnSpPr>
          <p:spPr>
            <a:xfrm>
              <a:off x="1898156" y="2047247"/>
              <a:ext cx="31745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1022416" y="1856312"/>
              <a:ext cx="875740" cy="381869"/>
            </a:xfrm>
            <a:prstGeom prst="roundRect">
              <a:avLst>
                <a:gd name="adj" fmla="val 38542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loop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215612" y="1856312"/>
              <a:ext cx="1050888" cy="381869"/>
            </a:xfrm>
            <a:prstGeom prst="roundRect">
              <a:avLst>
                <a:gd name="adj" fmla="val 38542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selector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14400" y="1676400"/>
              <a:ext cx="24384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1143000" y="4968240"/>
          <a:ext cx="67818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0"/>
              </a:tblGrid>
              <a:tr h="160020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  </a:t>
                      </a:r>
                      <a:r>
                        <a:rPr lang="en-US" sz="18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US" sz="1800" b="0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(quota--) {</a:t>
                      </a:r>
                    </a:p>
                    <a:p>
                      <a:r>
                        <a:rPr lang="sv-SE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    readData(sockfd, buf);       </a:t>
                      </a:r>
                      <a:endParaRPr lang="sv-SE" sz="18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    if(*type == NONE ) break;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    if(*type == STREAM) *size = *(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cur_max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  </a:t>
                      </a: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else{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typ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*type; 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-&gt;total += *size; }    </a:t>
                      </a:r>
                      <a:endParaRPr lang="en-US" sz="18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 }</a:t>
                      </a:r>
                      <a:endParaRPr lang="en-US" sz="18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600466" y="4971185"/>
            <a:ext cx="1193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// loop</a:t>
            </a:r>
          </a:p>
          <a:p>
            <a:r>
              <a:rPr lang="en-US" b="1" dirty="0" smtClean="0"/>
              <a:t>// selector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 flipH="1">
            <a:off x="4038600" y="938150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 flipH="1">
            <a:off x="4981200" y="937837"/>
            <a:ext cx="352800" cy="352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 flipH="1">
            <a:off x="5867400" y="937838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 flipH="1">
            <a:off x="4038600" y="1552200"/>
            <a:ext cx="352800" cy="352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Oval 56"/>
          <p:cNvSpPr/>
          <p:nvPr/>
        </p:nvSpPr>
        <p:spPr>
          <a:xfrm flipH="1">
            <a:off x="5257800" y="1552575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 flipH="1">
            <a:off x="6781800" y="937260"/>
            <a:ext cx="352800" cy="352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54" idx="2"/>
            <a:endCxn id="74" idx="6"/>
          </p:cNvCxnSpPr>
          <p:nvPr/>
        </p:nvCxnSpPr>
        <p:spPr>
          <a:xfrm flipV="1">
            <a:off x="6220200" y="1113660"/>
            <a:ext cx="561600" cy="5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 flipH="1">
            <a:off x="6276600" y="1552200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2" name="Straight Arrow Connector 81"/>
          <p:cNvCxnSpPr>
            <a:stCxn id="57" idx="2"/>
            <a:endCxn id="81" idx="6"/>
          </p:cNvCxnSpPr>
          <p:nvPr/>
        </p:nvCxnSpPr>
        <p:spPr>
          <a:xfrm flipV="1">
            <a:off x="5610600" y="1728600"/>
            <a:ext cx="666000" cy="3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2"/>
            <a:endCxn id="88" idx="6"/>
          </p:cNvCxnSpPr>
          <p:nvPr/>
        </p:nvCxnSpPr>
        <p:spPr>
          <a:xfrm flipV="1">
            <a:off x="4391400" y="2261687"/>
            <a:ext cx="589800" cy="313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8" idx="2"/>
            <a:endCxn id="89" idx="6"/>
          </p:cNvCxnSpPr>
          <p:nvPr/>
        </p:nvCxnSpPr>
        <p:spPr>
          <a:xfrm>
            <a:off x="5334000" y="2261687"/>
            <a:ext cx="5334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flipH="1">
            <a:off x="4038600" y="2085600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" name="Oval 87"/>
          <p:cNvSpPr/>
          <p:nvPr/>
        </p:nvSpPr>
        <p:spPr>
          <a:xfrm flipH="1">
            <a:off x="4981200" y="2085287"/>
            <a:ext cx="352800" cy="352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9" name="Oval 88"/>
          <p:cNvSpPr/>
          <p:nvPr/>
        </p:nvSpPr>
        <p:spPr>
          <a:xfrm flipH="1">
            <a:off x="5867400" y="2085288"/>
            <a:ext cx="352800" cy="352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Oval 89"/>
          <p:cNvSpPr/>
          <p:nvPr/>
        </p:nvSpPr>
        <p:spPr>
          <a:xfrm flipH="1">
            <a:off x="6781800" y="2084710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/>
          <p:cNvCxnSpPr>
            <a:stCxn id="89" idx="2"/>
            <a:endCxn id="90" idx="6"/>
          </p:cNvCxnSpPr>
          <p:nvPr/>
        </p:nvCxnSpPr>
        <p:spPr>
          <a:xfrm flipV="1">
            <a:off x="6220200" y="2261110"/>
            <a:ext cx="561600" cy="5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2"/>
            <a:endCxn id="102" idx="6"/>
          </p:cNvCxnSpPr>
          <p:nvPr/>
        </p:nvCxnSpPr>
        <p:spPr>
          <a:xfrm>
            <a:off x="4391400" y="2947425"/>
            <a:ext cx="970800" cy="3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 flipH="1">
            <a:off x="4038600" y="2771025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 flipH="1">
            <a:off x="5362200" y="2771400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 flipH="1">
            <a:off x="6705600" y="2771025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5867400" y="2947425"/>
            <a:ext cx="720000" cy="37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320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0" grpId="0" animBg="1"/>
      <p:bldP spid="64" grpId="0" animBg="1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28" y="-29028"/>
            <a:ext cx="8229600" cy="762000"/>
          </a:xfrm>
        </p:spPr>
        <p:txBody>
          <a:bodyPr/>
          <a:lstStyle/>
          <a:p>
            <a:r>
              <a:rPr lang="en-US" dirty="0" smtClean="0"/>
              <a:t>Turing-completeness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848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DOP emulates a minimal language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MINDOP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MINDOP </a:t>
            </a:r>
            <a:r>
              <a:rPr lang="en-US" dirty="0" smtClean="0">
                <a:cs typeface="Times New Roman" pitchFamily="18" charset="0"/>
              </a:rPr>
              <a:t>is Turing-complete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164080"/>
          <a:ext cx="7467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Semantics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Statements </a:t>
                      </a:r>
                    </a:p>
                    <a:p>
                      <a:r>
                        <a:rPr lang="en-US" sz="2000" dirty="0" smtClean="0"/>
                        <a:t>In 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Data-Oriented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r>
                        <a:rPr lang="en-US" sz="2000" baseline="0" dirty="0" smtClean="0"/>
                        <a:t>Gadgets in DOP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arithmetic / logical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op b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*p op *q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assignment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= 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*p = *q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=</a:t>
                      </a:r>
                      <a:r>
                        <a:rPr lang="en-US" sz="2000" baseline="0" dirty="0" smtClean="0"/>
                        <a:t> *b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*p = **q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store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*a = 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**p =</a:t>
                      </a:r>
                      <a:r>
                        <a:rPr lang="en-US" sz="2000" baseline="0" dirty="0" smtClean="0"/>
                        <a:t> *q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jump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goto</a:t>
                      </a:r>
                      <a:r>
                        <a:rPr lang="en-US" sz="2000" dirty="0" smtClean="0"/>
                        <a:t> 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vpc</a:t>
                      </a:r>
                      <a:r>
                        <a:rPr lang="en-US" sz="2000" dirty="0" smtClean="0"/>
                        <a:t> = &amp;input 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conditional jump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</a:t>
                      </a:r>
                      <a:r>
                        <a:rPr lang="en-US" sz="2000" baseline="0" dirty="0" smtClean="0"/>
                        <a:t> (a) </a:t>
                      </a:r>
                      <a:r>
                        <a:rPr lang="en-US" sz="2000" baseline="0" dirty="0" err="1" smtClean="0"/>
                        <a:t>goto</a:t>
                      </a:r>
                      <a:r>
                        <a:rPr lang="en-US" sz="2000" baseline="0" dirty="0" smtClean="0"/>
                        <a:t> L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vpc</a:t>
                      </a:r>
                      <a:r>
                        <a:rPr lang="en-US" sz="2000" dirty="0" smtClean="0"/>
                        <a:t> =</a:t>
                      </a:r>
                      <a:r>
                        <a:rPr lang="en-US" sz="2000" baseline="0" dirty="0" smtClean="0"/>
                        <a:t> &amp;input if *p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 – &amp;a;       q</a:t>
                      </a:r>
                      <a:r>
                        <a:rPr lang="en-US" sz="2000" baseline="0" dirty="0" smtClean="0"/>
                        <a:t> – &amp;b;       op – any arithmetic / logical operation </a:t>
                      </a:r>
                      <a:endParaRPr lang="en-US" sz="20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20701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Attack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505200"/>
            <a:ext cx="8305800" cy="3403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Gadget identification</a:t>
            </a:r>
          </a:p>
          <a:p>
            <a:pPr lvl="1"/>
            <a:r>
              <a:rPr lang="en-US" sz="2400" dirty="0" smtClean="0"/>
              <a:t>statically identify load-semantics-store chain from LLVM IR</a:t>
            </a:r>
            <a:endParaRPr lang="en-US" sz="2000" dirty="0" smtClean="0"/>
          </a:p>
          <a:p>
            <a:r>
              <a:rPr lang="en-US" sz="2800" dirty="0" smtClean="0"/>
              <a:t>Dispatcher identification</a:t>
            </a:r>
          </a:p>
          <a:p>
            <a:pPr lvl="1"/>
            <a:r>
              <a:rPr lang="en-US" sz="2400" dirty="0" smtClean="0"/>
              <a:t>static identify loops with gadgets from LLVM IR</a:t>
            </a:r>
          </a:p>
          <a:p>
            <a:r>
              <a:rPr lang="en-US" sz="2800" dirty="0" smtClean="0"/>
              <a:t>Gadget stitching </a:t>
            </a:r>
          </a:p>
          <a:p>
            <a:pPr lvl="1"/>
            <a:r>
              <a:rPr lang="en-US" sz="2400" dirty="0" smtClean="0"/>
              <a:t>select gadgets and dispatchers (manual)</a:t>
            </a:r>
          </a:p>
          <a:p>
            <a:pPr lvl="1"/>
            <a:r>
              <a:rPr lang="en-US" sz="2400" dirty="0" smtClean="0"/>
              <a:t>check stitchability (manual)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29740" y="750856"/>
            <a:ext cx="4896000" cy="5293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1729740" y="2651760"/>
            <a:ext cx="48960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/>
          <p:cNvSpPr/>
          <p:nvPr/>
        </p:nvSpPr>
        <p:spPr>
          <a:xfrm>
            <a:off x="1729740" y="1280160"/>
            <a:ext cx="4896000" cy="255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/>
          <p:cNvSpPr/>
          <p:nvPr/>
        </p:nvSpPr>
        <p:spPr>
          <a:xfrm>
            <a:off x="1729740" y="1813560"/>
            <a:ext cx="4896000" cy="2831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295400" y="670560"/>
          <a:ext cx="6781800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0"/>
              </a:tblGrid>
              <a:tr h="259080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  </a:t>
                      </a:r>
                      <a:r>
                        <a:rPr lang="en-US" sz="18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US" sz="1800" b="0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(quota--) {</a:t>
                      </a:r>
                    </a:p>
                    <a:p>
                      <a:r>
                        <a:rPr lang="sv-SE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    readData(sockfd, buf);        </a:t>
                      </a:r>
                      <a:endParaRPr lang="sv-SE" sz="18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    if(*type == NONE ) break;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    if(*type == STREAM)</a:t>
                      </a:r>
                      <a:endParaRPr lang="en-US" sz="18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*size = *(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cur_max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  </a:t>
                      </a: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else {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      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typ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*type;        </a:t>
                      </a:r>
                      <a:endParaRPr lang="en-US" sz="18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      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-&gt;total += *size;     </a:t>
                      </a:r>
                      <a:endParaRPr lang="en-US" sz="18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    } //...(code skipped)...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 }</a:t>
                      </a:r>
                      <a:endParaRPr lang="en-US" sz="18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5551449" y="2317596"/>
            <a:ext cx="239751" cy="654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248400" y="762000"/>
            <a:ext cx="2286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9" name="Circular Arrow 18"/>
          <p:cNvSpPr/>
          <p:nvPr/>
        </p:nvSpPr>
        <p:spPr>
          <a:xfrm rot="5400000">
            <a:off x="5181600" y="1585951"/>
            <a:ext cx="838200" cy="838200"/>
          </a:xfrm>
          <a:prstGeom prst="circularArrow">
            <a:avLst>
              <a:gd name="adj1" fmla="val 15015"/>
              <a:gd name="adj2" fmla="val 946956"/>
              <a:gd name="adj3" fmla="val 20452006"/>
              <a:gd name="adj4" fmla="val 11810439"/>
              <a:gd name="adj5" fmla="val 10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573751" y="7620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351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  <p:bldP spid="1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 x86 programs with 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 vulnerabilities</a:t>
            </a:r>
          </a:p>
          <a:p>
            <a:pPr lvl="1"/>
            <a:r>
              <a:rPr lang="en-US" sz="2400" dirty="0" err="1" smtClean="0"/>
              <a:t>Nginx</a:t>
            </a:r>
            <a:r>
              <a:rPr lang="en-US" sz="2400" dirty="0" smtClean="0"/>
              <a:t>, </a:t>
            </a:r>
            <a:r>
              <a:rPr lang="en-US" sz="2400" dirty="0" err="1" smtClean="0"/>
              <a:t>ProFTPD</a:t>
            </a:r>
            <a:r>
              <a:rPr lang="en-US" sz="2400" dirty="0" smtClean="0"/>
              <a:t>, Wu-FTPD, </a:t>
            </a:r>
            <a:r>
              <a:rPr lang="en-US" sz="2400" dirty="0" err="1" smtClean="0"/>
              <a:t>sshd</a:t>
            </a:r>
            <a:r>
              <a:rPr lang="en-US" sz="2400" dirty="0" smtClean="0"/>
              <a:t>, </a:t>
            </a:r>
            <a:r>
              <a:rPr lang="en-US" sz="2400" dirty="0" err="1" smtClean="0"/>
              <a:t>Bitcoind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err="1" smtClean="0"/>
              <a:t>Wireshark</a:t>
            </a:r>
            <a:r>
              <a:rPr lang="en-US" sz="2400" dirty="0" smtClean="0"/>
              <a:t>, </a:t>
            </a:r>
            <a:r>
              <a:rPr lang="en-US" sz="2400" dirty="0" err="1" smtClean="0"/>
              <a:t>sudo</a:t>
            </a:r>
            <a:r>
              <a:rPr lang="en-US" sz="2400" dirty="0" smtClean="0"/>
              <a:t>, </a:t>
            </a:r>
            <a:r>
              <a:rPr lang="en-US" sz="2400" dirty="0" err="1" smtClean="0"/>
              <a:t>musl</a:t>
            </a:r>
            <a:r>
              <a:rPr lang="en-US" sz="2400" dirty="0" smtClean="0"/>
              <a:t> libc, </a:t>
            </a:r>
            <a:r>
              <a:rPr lang="en-US" sz="2400" dirty="0" err="1" smtClean="0"/>
              <a:t>mcrypt</a:t>
            </a:r>
            <a:endParaRPr lang="en-US" sz="2400" dirty="0" smtClean="0"/>
          </a:p>
          <a:p>
            <a:r>
              <a:rPr lang="en-US" dirty="0" smtClean="0"/>
              <a:t>x86 Gadgets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7518 </a:t>
            </a:r>
            <a:r>
              <a:rPr lang="en-US" dirty="0" smtClean="0"/>
              <a:t>in total, </a:t>
            </a:r>
            <a:r>
              <a:rPr lang="en-US" dirty="0" smtClean="0">
                <a:solidFill>
                  <a:srgbClr val="FF0000"/>
                </a:solidFill>
              </a:rPr>
              <a:t>1273</a:t>
            </a:r>
            <a:r>
              <a:rPr lang="en-US" dirty="0" smtClean="0"/>
              <a:t> reachable via selected CVEs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programs can simulate 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MINDOP</a:t>
            </a:r>
            <a:r>
              <a:rPr lang="en-US" dirty="0" smtClean="0"/>
              <a:t> operations</a:t>
            </a:r>
          </a:p>
          <a:p>
            <a:r>
              <a:rPr lang="en-US" dirty="0" smtClean="0"/>
              <a:t>x86 Dispatchers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1443</a:t>
            </a:r>
            <a:r>
              <a:rPr lang="en-US" dirty="0" smtClean="0"/>
              <a:t> in total, </a:t>
            </a:r>
            <a:r>
              <a:rPr lang="en-US" dirty="0" smtClean="0">
                <a:solidFill>
                  <a:srgbClr val="FF0000"/>
                </a:solidFill>
              </a:rPr>
              <a:t>110 </a:t>
            </a:r>
            <a:r>
              <a:rPr lang="en-US" dirty="0" smtClean="0"/>
              <a:t>reachable from selected CVEs</a:t>
            </a:r>
          </a:p>
          <a:p>
            <a:pPr marL="342900" lvl="2" indent="-342900"/>
            <a:r>
              <a:rPr lang="en-US" sz="3200" dirty="0" smtClean="0">
                <a:solidFill>
                  <a:srgbClr val="FF0000"/>
                </a:solidFill>
              </a:rPr>
              <a:t>2</a:t>
            </a:r>
            <a:r>
              <a:rPr lang="en-US" sz="3200" dirty="0" smtClean="0"/>
              <a:t> programs can build Turing-complete attack</a:t>
            </a:r>
          </a:p>
          <a:p>
            <a:pPr marL="342900" lvl="2" indent="-342900"/>
            <a:r>
              <a:rPr lang="en-US" sz="3200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 end-to-end attacks 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497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Case Study: Bypassing Randomization</a:t>
            </a:r>
            <a:endParaRPr lang="en-US" dirty="0"/>
          </a:p>
        </p:txBody>
      </p:sp>
      <p:sp>
        <p:nvSpPr>
          <p:cNvPr id="11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Previous methods</a:t>
            </a:r>
          </a:p>
          <a:p>
            <a:pPr lvl="1"/>
            <a:r>
              <a:rPr lang="en-US" dirty="0" smtClean="0"/>
              <a:t>information leakage to network </a:t>
            </a:r>
          </a:p>
          <a:p>
            <a:r>
              <a:rPr lang="en-US" dirty="0" smtClean="0"/>
              <a:t>Defeat ASLR w/o address leakage to network?</a:t>
            </a:r>
          </a:p>
          <a:p>
            <a:r>
              <a:rPr lang="en-US" dirty="0" smtClean="0"/>
              <a:t>Vulnerable </a:t>
            </a:r>
            <a:r>
              <a:rPr lang="en-US" i="1" dirty="0" err="1" smtClean="0"/>
              <a:t>ProFTPD</a:t>
            </a:r>
            <a:endParaRPr lang="en-US" i="1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OpenSSL</a:t>
            </a:r>
            <a:r>
              <a:rPr lang="en-US" dirty="0" smtClean="0"/>
              <a:t> for authentication</a:t>
            </a:r>
          </a:p>
          <a:p>
            <a:pPr lvl="1"/>
            <a:r>
              <a:rPr lang="en-US" dirty="0" smtClean="0"/>
              <a:t>a dereference chain to the private key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191000"/>
            <a:ext cx="8458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5257800"/>
            <a:ext cx="1752600" cy="533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Private Key</a:t>
            </a:r>
          </a:p>
        </p:txBody>
      </p:sp>
      <p:grpSp>
        <p:nvGrpSpPr>
          <p:cNvPr id="8" name="Group 45"/>
          <p:cNvGrpSpPr/>
          <p:nvPr/>
        </p:nvGrpSpPr>
        <p:grpSpPr>
          <a:xfrm>
            <a:off x="3900714" y="4383794"/>
            <a:ext cx="1754313" cy="569206"/>
            <a:chOff x="1674616" y="4040964"/>
            <a:chExt cx="2271991" cy="426905"/>
          </a:xfrm>
        </p:grpSpPr>
        <p:sp>
          <p:nvSpPr>
            <p:cNvPr id="9" name="TextBox 8"/>
            <p:cNvSpPr txBox="1"/>
            <p:nvPr/>
          </p:nvSpPr>
          <p:spPr>
            <a:xfrm>
              <a:off x="1674616" y="4040964"/>
              <a:ext cx="2269771" cy="150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76836" y="4190870"/>
              <a:ext cx="226977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BN_ULONG * d2</a:t>
              </a:r>
            </a:p>
          </p:txBody>
        </p:sp>
      </p:grpSp>
      <p:grpSp>
        <p:nvGrpSpPr>
          <p:cNvPr id="11" name="Group 44"/>
          <p:cNvGrpSpPr/>
          <p:nvPr/>
        </p:nvGrpSpPr>
        <p:grpSpPr>
          <a:xfrm>
            <a:off x="6689372" y="4500388"/>
            <a:ext cx="1524000" cy="569208"/>
            <a:chOff x="2029545" y="3419441"/>
            <a:chExt cx="2269772" cy="426906"/>
          </a:xfrm>
        </p:grpSpPr>
        <p:sp>
          <p:nvSpPr>
            <p:cNvPr id="12" name="TextBox 11"/>
            <p:cNvSpPr txBox="1"/>
            <p:nvPr/>
          </p:nvSpPr>
          <p:spPr>
            <a:xfrm>
              <a:off x="2029545" y="3569348"/>
              <a:ext cx="226977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BIGNUM * d1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29546" y="3419441"/>
              <a:ext cx="2269771" cy="150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/>
            </a:p>
          </p:txBody>
        </p:sp>
      </p:grpSp>
      <p:grpSp>
        <p:nvGrpSpPr>
          <p:cNvPr id="14" name="Group 43"/>
          <p:cNvGrpSpPr/>
          <p:nvPr/>
        </p:nvGrpSpPr>
        <p:grpSpPr>
          <a:xfrm>
            <a:off x="6553200" y="5322332"/>
            <a:ext cx="1981200" cy="569205"/>
            <a:chOff x="2029075" y="2797919"/>
            <a:chExt cx="2269772" cy="426904"/>
          </a:xfrm>
        </p:grpSpPr>
        <p:sp>
          <p:nvSpPr>
            <p:cNvPr id="15" name="TextBox 14"/>
            <p:cNvSpPr txBox="1"/>
            <p:nvPr/>
          </p:nvSpPr>
          <p:spPr>
            <a:xfrm>
              <a:off x="2029075" y="2947824"/>
              <a:ext cx="226977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struct</a:t>
              </a:r>
              <a:r>
                <a:rPr lang="en-US" dirty="0" smtClean="0"/>
                <a:t> </a:t>
              </a:r>
              <a:r>
                <a:rPr lang="en-US" dirty="0" err="1" smtClean="0"/>
                <a:t>rsa_st</a:t>
              </a:r>
              <a:r>
                <a:rPr lang="en-US" dirty="0" smtClean="0"/>
                <a:t> * </a:t>
              </a:r>
              <a:r>
                <a:rPr lang="en-US" dirty="0" err="1" smtClean="0"/>
                <a:t>rsa</a:t>
              </a:r>
              <a:endParaRPr lang="en-US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29076" y="2797919"/>
              <a:ext cx="2269771" cy="150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/>
            </a:p>
          </p:txBody>
        </p:sp>
      </p:grpSp>
      <p:grpSp>
        <p:nvGrpSpPr>
          <p:cNvPr id="17" name="Group 42"/>
          <p:cNvGrpSpPr/>
          <p:nvPr/>
        </p:nvGrpSpPr>
        <p:grpSpPr>
          <a:xfrm>
            <a:off x="4631972" y="6084332"/>
            <a:ext cx="2269772" cy="569206"/>
            <a:chOff x="2029545" y="2176396"/>
            <a:chExt cx="2269772" cy="426905"/>
          </a:xfrm>
        </p:grpSpPr>
        <p:sp>
          <p:nvSpPr>
            <p:cNvPr id="18" name="TextBox 17"/>
            <p:cNvSpPr txBox="1"/>
            <p:nvPr/>
          </p:nvSpPr>
          <p:spPr>
            <a:xfrm>
              <a:off x="2029546" y="2176396"/>
              <a:ext cx="2269771" cy="150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29545" y="2326302"/>
              <a:ext cx="226977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EVP_PKEY*</a:t>
              </a:r>
              <a:r>
                <a:rPr lang="en-US" dirty="0" err="1" smtClean="0"/>
                <a:t>privatekey</a:t>
              </a:r>
              <a:endParaRPr lang="en-US" dirty="0" smtClean="0"/>
            </a:p>
          </p:txBody>
        </p:sp>
      </p:grpSp>
      <p:grpSp>
        <p:nvGrpSpPr>
          <p:cNvPr id="20" name="Group 41"/>
          <p:cNvGrpSpPr/>
          <p:nvPr/>
        </p:nvGrpSpPr>
        <p:grpSpPr>
          <a:xfrm>
            <a:off x="2209800" y="6084332"/>
            <a:ext cx="1981200" cy="560946"/>
            <a:chOff x="2029545" y="1557206"/>
            <a:chExt cx="2269772" cy="420710"/>
          </a:xfrm>
        </p:grpSpPr>
        <p:sp>
          <p:nvSpPr>
            <p:cNvPr id="21" name="TextBox 20"/>
            <p:cNvSpPr txBox="1"/>
            <p:nvPr/>
          </p:nvSpPr>
          <p:spPr>
            <a:xfrm>
              <a:off x="2029546" y="1557206"/>
              <a:ext cx="2269771" cy="150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29545" y="1700917"/>
              <a:ext cx="226977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CERT_PKEY * key</a:t>
              </a:r>
            </a:p>
          </p:txBody>
        </p:sp>
      </p:grpSp>
      <p:grpSp>
        <p:nvGrpSpPr>
          <p:cNvPr id="23" name="Group 40"/>
          <p:cNvGrpSpPr/>
          <p:nvPr/>
        </p:nvGrpSpPr>
        <p:grpSpPr>
          <a:xfrm>
            <a:off x="1066800" y="5224111"/>
            <a:ext cx="2269772" cy="567089"/>
            <a:chOff x="1800945" y="942768"/>
            <a:chExt cx="2269772" cy="425317"/>
          </a:xfrm>
        </p:grpSpPr>
        <p:sp>
          <p:nvSpPr>
            <p:cNvPr id="24" name="TextBox 23"/>
            <p:cNvSpPr txBox="1"/>
            <p:nvPr/>
          </p:nvSpPr>
          <p:spPr>
            <a:xfrm>
              <a:off x="1800946" y="942768"/>
              <a:ext cx="2269771" cy="150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00945" y="1091086"/>
              <a:ext cx="226977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struct</a:t>
              </a:r>
              <a:r>
                <a:rPr lang="en-US" dirty="0" smtClean="0"/>
                <a:t> </a:t>
              </a:r>
              <a:r>
                <a:rPr lang="en-US" dirty="0" err="1" smtClean="0"/>
                <a:t>cert_st</a:t>
              </a:r>
              <a:r>
                <a:rPr lang="en-US" dirty="0" smtClean="0"/>
                <a:t> * cert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8200" y="4191000"/>
            <a:ext cx="1897857" cy="674132"/>
            <a:chOff x="5334001" y="1447800"/>
            <a:chExt cx="2271600" cy="674132"/>
          </a:xfrm>
        </p:grpSpPr>
        <p:sp>
          <p:nvSpPr>
            <p:cNvPr id="27" name="TextBox 26"/>
            <p:cNvSpPr txBox="1"/>
            <p:nvPr/>
          </p:nvSpPr>
          <p:spPr>
            <a:xfrm>
              <a:off x="5599069" y="1447800"/>
              <a:ext cx="1836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b="1" dirty="0" smtClean="0"/>
                <a:t>0x080dbc28</a:t>
              </a:r>
              <a:endParaRPr 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1" y="1752600"/>
              <a:ext cx="22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SSL_CTX * </a:t>
              </a:r>
              <a:r>
                <a:rPr lang="en-US" dirty="0" err="1" smtClean="0"/>
                <a:t>ssl_ctx</a:t>
              </a:r>
              <a:endParaRPr lang="en-US" dirty="0" smtClean="0"/>
            </a:p>
          </p:txBody>
        </p:sp>
      </p:grpSp>
      <p:cxnSp>
        <p:nvCxnSpPr>
          <p:cNvPr id="29" name="Straight Arrow Connector 28"/>
          <p:cNvCxnSpPr>
            <a:stCxn id="10" idx="2"/>
            <a:endCxn id="7" idx="0"/>
          </p:cNvCxnSpPr>
          <p:nvPr/>
        </p:nvCxnSpPr>
        <p:spPr>
          <a:xfrm>
            <a:off x="4778728" y="4953000"/>
            <a:ext cx="59972" cy="304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9" idx="3"/>
            <a:endCxn id="15" idx="2"/>
          </p:cNvCxnSpPr>
          <p:nvPr/>
        </p:nvCxnSpPr>
        <p:spPr>
          <a:xfrm flipV="1">
            <a:off x="6901743" y="5891537"/>
            <a:ext cx="642057" cy="577335"/>
          </a:xfrm>
          <a:prstGeom prst="curved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5" idx="3"/>
            <a:endCxn id="13" idx="0"/>
          </p:cNvCxnSpPr>
          <p:nvPr/>
        </p:nvCxnSpPr>
        <p:spPr>
          <a:xfrm flipH="1" flipV="1">
            <a:off x="7451373" y="4500388"/>
            <a:ext cx="1083026" cy="1206483"/>
          </a:xfrm>
          <a:prstGeom prst="curvedConnector4">
            <a:avLst>
              <a:gd name="adj1" fmla="val -21108"/>
              <a:gd name="adj2" fmla="val 118948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8" idx="2"/>
            <a:endCxn id="24" idx="0"/>
          </p:cNvCxnSpPr>
          <p:nvPr/>
        </p:nvCxnSpPr>
        <p:spPr>
          <a:xfrm rot="16200000" flipH="1">
            <a:off x="1814919" y="4837342"/>
            <a:ext cx="358979" cy="414558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5" idx="2"/>
            <a:endCxn id="21" idx="0"/>
          </p:cNvCxnSpPr>
          <p:nvPr/>
        </p:nvCxnSpPr>
        <p:spPr>
          <a:xfrm rot="16200000" flipH="1">
            <a:off x="2554477" y="5438408"/>
            <a:ext cx="293132" cy="998715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2" idx="3"/>
            <a:endCxn id="18" idx="1"/>
          </p:cNvCxnSpPr>
          <p:nvPr/>
        </p:nvCxnSpPr>
        <p:spPr>
          <a:xfrm flipV="1">
            <a:off x="4190999" y="6184359"/>
            <a:ext cx="440974" cy="276253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2" idx="1"/>
            <a:endCxn id="9" idx="3"/>
          </p:cNvCxnSpPr>
          <p:nvPr/>
        </p:nvCxnSpPr>
        <p:spPr>
          <a:xfrm rot="10800000">
            <a:off x="5653314" y="4483822"/>
            <a:ext cx="1036059" cy="401109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395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Case Study: Bypassing Randomization</a:t>
            </a:r>
            <a:endParaRPr lang="en-US" dirty="0"/>
          </a:p>
        </p:txBody>
      </p:sp>
      <p:sp>
        <p:nvSpPr>
          <p:cNvPr id="11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Gadgets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Dispatcher</a:t>
            </a:r>
          </a:p>
        </p:txBody>
      </p:sp>
      <p:grpSp>
        <p:nvGrpSpPr>
          <p:cNvPr id="3" name="Group 36"/>
          <p:cNvGrpSpPr/>
          <p:nvPr/>
        </p:nvGrpSpPr>
        <p:grpSpPr>
          <a:xfrm>
            <a:off x="381000" y="4191000"/>
            <a:ext cx="8458200" cy="2514600"/>
            <a:chOff x="381000" y="4343400"/>
            <a:chExt cx="8458200" cy="2514600"/>
          </a:xfrm>
        </p:grpSpPr>
        <p:sp>
          <p:nvSpPr>
            <p:cNvPr id="6" name="Rectangle 5"/>
            <p:cNvSpPr/>
            <p:nvPr/>
          </p:nvSpPr>
          <p:spPr>
            <a:xfrm>
              <a:off x="381000" y="4343400"/>
              <a:ext cx="8458200" cy="2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62400" y="5410200"/>
              <a:ext cx="17526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 smtClean="0"/>
                <a:t>Private Key</a:t>
              </a:r>
            </a:p>
          </p:txBody>
        </p:sp>
        <p:grpSp>
          <p:nvGrpSpPr>
            <p:cNvPr id="5" name="Group 45"/>
            <p:cNvGrpSpPr/>
            <p:nvPr/>
          </p:nvGrpSpPr>
          <p:grpSpPr>
            <a:xfrm>
              <a:off x="3900714" y="4536194"/>
              <a:ext cx="1754313" cy="569206"/>
              <a:chOff x="1674616" y="4040964"/>
              <a:chExt cx="2271991" cy="42690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74616" y="4040964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76836" y="4190870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BN_ULONG * d2</a:t>
                </a:r>
              </a:p>
            </p:txBody>
          </p:sp>
        </p:grpSp>
        <p:grpSp>
          <p:nvGrpSpPr>
            <p:cNvPr id="8" name="Group 44"/>
            <p:cNvGrpSpPr/>
            <p:nvPr/>
          </p:nvGrpSpPr>
          <p:grpSpPr>
            <a:xfrm>
              <a:off x="6689372" y="4652788"/>
              <a:ext cx="1524000" cy="569208"/>
              <a:chOff x="2029545" y="3419441"/>
              <a:chExt cx="2269772" cy="42690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029545" y="3569348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BIGNUM * d1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29546" y="3419441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</p:grpSp>
        <p:grpSp>
          <p:nvGrpSpPr>
            <p:cNvPr id="11" name="Group 43"/>
            <p:cNvGrpSpPr/>
            <p:nvPr/>
          </p:nvGrpSpPr>
          <p:grpSpPr>
            <a:xfrm>
              <a:off x="6553200" y="5474732"/>
              <a:ext cx="1981200" cy="569205"/>
              <a:chOff x="2029075" y="2797919"/>
              <a:chExt cx="2269772" cy="42690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029075" y="2947824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struct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rsa_st</a:t>
                </a:r>
                <a:r>
                  <a:rPr lang="en-US" dirty="0" smtClean="0"/>
                  <a:t> * </a:t>
                </a:r>
                <a:r>
                  <a:rPr lang="en-US" dirty="0" err="1" smtClean="0"/>
                  <a:t>rsa</a:t>
                </a:r>
                <a:endParaRPr lang="en-US" dirty="0" smtClean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29076" y="2797919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</p:grpSp>
        <p:grpSp>
          <p:nvGrpSpPr>
            <p:cNvPr id="14" name="Group 42"/>
            <p:cNvGrpSpPr/>
            <p:nvPr/>
          </p:nvGrpSpPr>
          <p:grpSpPr>
            <a:xfrm>
              <a:off x="4631972" y="6236732"/>
              <a:ext cx="2269772" cy="569206"/>
              <a:chOff x="2029545" y="2176396"/>
              <a:chExt cx="2269772" cy="42690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029546" y="2176396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29545" y="2326302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EVP_PKEY*</a:t>
                </a:r>
                <a:r>
                  <a:rPr lang="en-US" dirty="0" err="1" smtClean="0"/>
                  <a:t>privatekey</a:t>
                </a:r>
                <a:endParaRPr lang="en-US" dirty="0" smtClean="0"/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2209800" y="6236732"/>
              <a:ext cx="1981200" cy="560946"/>
              <a:chOff x="2029545" y="1557206"/>
              <a:chExt cx="2269772" cy="4207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029546" y="1557206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29545" y="1700917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CERT_PKEY * key</a:t>
                </a:r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>
              <a:off x="1066800" y="5376511"/>
              <a:ext cx="2269772" cy="567089"/>
              <a:chOff x="1800945" y="942768"/>
              <a:chExt cx="2269772" cy="4253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800946" y="942768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00945" y="1091086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struct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cert_st</a:t>
                </a:r>
                <a:r>
                  <a:rPr lang="en-US" dirty="0" smtClean="0"/>
                  <a:t> * cert</a:t>
                </a:r>
                <a:endParaRPr lang="en-US" dirty="0"/>
              </a:p>
            </p:txBody>
          </p:sp>
        </p:grpSp>
        <p:grpSp>
          <p:nvGrpSpPr>
            <p:cNvPr id="23" name="Group 25"/>
            <p:cNvGrpSpPr/>
            <p:nvPr/>
          </p:nvGrpSpPr>
          <p:grpSpPr>
            <a:xfrm>
              <a:off x="838200" y="4343400"/>
              <a:ext cx="1897857" cy="674132"/>
              <a:chOff x="5334001" y="1447800"/>
              <a:chExt cx="2271600" cy="67413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599069" y="1447800"/>
                <a:ext cx="1836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@</a:t>
                </a:r>
                <a:r>
                  <a:rPr lang="en-US" b="1" dirty="0" smtClean="0"/>
                  <a:t>0x080dbc28</a:t>
                </a:r>
                <a:endParaRPr lang="en-US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34001" y="1752600"/>
                <a:ext cx="22716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SSL_CTX * </a:t>
                </a:r>
                <a:r>
                  <a:rPr lang="en-US" dirty="0" err="1" smtClean="0"/>
                  <a:t>ssl_ctx</a:t>
                </a:r>
                <a:endParaRPr lang="en-US" dirty="0" smtClean="0"/>
              </a:p>
            </p:txBody>
          </p:sp>
        </p:grpSp>
        <p:cxnSp>
          <p:nvCxnSpPr>
            <p:cNvPr id="29" name="Straight Arrow Connector 28"/>
            <p:cNvCxnSpPr>
              <a:stCxn id="10" idx="2"/>
              <a:endCxn id="7" idx="0"/>
            </p:cNvCxnSpPr>
            <p:nvPr/>
          </p:nvCxnSpPr>
          <p:spPr>
            <a:xfrm>
              <a:off x="4778728" y="5105400"/>
              <a:ext cx="59972" cy="3048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19" idx="3"/>
              <a:endCxn id="15" idx="2"/>
            </p:cNvCxnSpPr>
            <p:nvPr/>
          </p:nvCxnSpPr>
          <p:spPr>
            <a:xfrm flipV="1">
              <a:off x="6901743" y="6043937"/>
              <a:ext cx="642057" cy="577335"/>
            </a:xfrm>
            <a:prstGeom prst="curved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>
              <a:stCxn id="15" idx="3"/>
              <a:endCxn id="13" idx="0"/>
            </p:cNvCxnSpPr>
            <p:nvPr/>
          </p:nvCxnSpPr>
          <p:spPr>
            <a:xfrm flipH="1" flipV="1">
              <a:off x="7451373" y="4652788"/>
              <a:ext cx="1083026" cy="1206483"/>
            </a:xfrm>
            <a:prstGeom prst="curvedConnector4">
              <a:avLst>
                <a:gd name="adj1" fmla="val -21108"/>
                <a:gd name="adj2" fmla="val 118948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8" idx="2"/>
              <a:endCxn id="24" idx="0"/>
            </p:cNvCxnSpPr>
            <p:nvPr/>
          </p:nvCxnSpPr>
          <p:spPr>
            <a:xfrm rot="16200000" flipH="1">
              <a:off x="1814919" y="4989742"/>
              <a:ext cx="358979" cy="414558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5" idx="2"/>
              <a:endCxn id="21" idx="0"/>
            </p:cNvCxnSpPr>
            <p:nvPr/>
          </p:nvCxnSpPr>
          <p:spPr>
            <a:xfrm rot="16200000" flipH="1">
              <a:off x="2554477" y="5590808"/>
              <a:ext cx="293132" cy="998715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2" idx="3"/>
              <a:endCxn id="18" idx="1"/>
            </p:cNvCxnSpPr>
            <p:nvPr/>
          </p:nvCxnSpPr>
          <p:spPr>
            <a:xfrm flipV="1">
              <a:off x="4190999" y="6336759"/>
              <a:ext cx="440974" cy="276253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12" idx="1"/>
              <a:endCxn id="9" idx="3"/>
            </p:cNvCxnSpPr>
            <p:nvPr/>
          </p:nvCxnSpPr>
          <p:spPr>
            <a:xfrm rot="10800000">
              <a:off x="5653314" y="4636222"/>
              <a:ext cx="1036059" cy="401109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819400" y="1198880"/>
          <a:ext cx="2971800" cy="85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1981200"/>
              </a:tblGrid>
              <a:tr h="8585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MOV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ADD</a:t>
                      </a:r>
                    </a:p>
                    <a:p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LOAD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18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  <a:cs typeface="Times New Roman" pitchFamily="18" charset="0"/>
                        </a:rPr>
                        <a:t>p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= *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  <a:cs typeface="Times New Roman" pitchFamily="18" charset="0"/>
                        </a:rPr>
                        <a:t>q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*</a:t>
                      </a:r>
                      <a:r>
                        <a:rPr lang="en-US" sz="1800" b="0" dirty="0" smtClean="0"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= *</a:t>
                      </a:r>
                      <a:r>
                        <a:rPr lang="en-US" sz="1800" b="0" dirty="0" smtClean="0"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+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  <a:cs typeface="Times New Roman" pitchFamily="18" charset="0"/>
                        </a:rPr>
                        <a:t>offset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*</a:t>
                      </a:r>
                      <a:r>
                        <a:rPr lang="en-US" sz="1800" b="0" dirty="0" smtClean="0">
                          <a:latin typeface="+mn-lt"/>
                          <a:cs typeface="Times New Roman" pitchFamily="18" charset="0"/>
                        </a:rPr>
                        <a:t>Z</a:t>
                      </a:r>
                      <a:r>
                        <a:rPr lang="en-US" sz="1800" baseline="0" dirty="0" smtClean="0">
                          <a:latin typeface="+mn-lt"/>
                          <a:cs typeface="Times New Roman" pitchFamily="18" charset="0"/>
                        </a:rPr>
                        <a:t> = **</a:t>
                      </a:r>
                      <a:r>
                        <a:rPr lang="en-US" sz="1800" b="0" baseline="0" dirty="0" smtClean="0">
                          <a:latin typeface="+mn-lt"/>
                          <a:cs typeface="Times New Roman" pitchFamily="18" charset="0"/>
                        </a:rPr>
                        <a:t>Y</a:t>
                      </a:r>
                      <a:endParaRPr lang="en-US" sz="1800" b="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18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62000" y="2590800"/>
          <a:ext cx="79248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3168"/>
                <a:gridCol w="4001632"/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US" sz="1800" b="0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(1) {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user_request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          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get_user_request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();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dispatch(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user_request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 </a:t>
                      </a:r>
                      <a:endParaRPr lang="en-US" sz="1800" b="1" kern="1200" baseline="0" dirty="0" smtClean="0">
                        <a:solidFill>
                          <a:srgbClr val="0070C0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</a:p>
                  </a:txBody>
                  <a:tcPr marL="180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func1() {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memory_error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 MOV;}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func2() { ADD; }   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func3() { LOAD; } </a:t>
                      </a:r>
                    </a:p>
                  </a:txBody>
                  <a:tcPr marL="180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945700" y="3124200"/>
            <a:ext cx="1278000" cy="946100"/>
            <a:chOff x="3933000" y="3124200"/>
            <a:chExt cx="1278000" cy="946100"/>
          </a:xfrm>
        </p:grpSpPr>
        <p:cxnSp>
          <p:nvCxnSpPr>
            <p:cNvPr id="39" name="Straight Arrow Connector 38"/>
            <p:cNvCxnSpPr>
              <a:stCxn id="48" idx="3"/>
              <a:endCxn id="47" idx="1"/>
            </p:cNvCxnSpPr>
            <p:nvPr/>
          </p:nvCxnSpPr>
          <p:spPr>
            <a:xfrm flipV="1">
              <a:off x="4343400" y="3298800"/>
              <a:ext cx="457200" cy="33660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8" idx="3"/>
              <a:endCxn id="49" idx="1"/>
            </p:cNvCxnSpPr>
            <p:nvPr/>
          </p:nvCxnSpPr>
          <p:spPr>
            <a:xfrm flipV="1">
              <a:off x="4343400" y="3616300"/>
              <a:ext cx="457200" cy="1910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8" idx="3"/>
              <a:endCxn id="50" idx="1"/>
            </p:cNvCxnSpPr>
            <p:nvPr/>
          </p:nvCxnSpPr>
          <p:spPr>
            <a:xfrm>
              <a:off x="4343400" y="3635400"/>
              <a:ext cx="457200" cy="26030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800600" y="3124200"/>
              <a:ext cx="410400" cy="349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3000" y="3460800"/>
              <a:ext cx="410400" cy="349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00600" y="3441700"/>
              <a:ext cx="410400" cy="349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800600" y="3721100"/>
              <a:ext cx="410400" cy="349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261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Case Study: Bypassing Randomization</a:t>
            </a:r>
            <a:endParaRPr lang="en-US" dirty="0"/>
          </a:p>
        </p:txBody>
      </p:sp>
      <p:grpSp>
        <p:nvGrpSpPr>
          <p:cNvPr id="3" name="Group 36"/>
          <p:cNvGrpSpPr/>
          <p:nvPr/>
        </p:nvGrpSpPr>
        <p:grpSpPr>
          <a:xfrm>
            <a:off x="381000" y="4191000"/>
            <a:ext cx="8458200" cy="2514600"/>
            <a:chOff x="381000" y="4343400"/>
            <a:chExt cx="8458200" cy="2514600"/>
          </a:xfrm>
        </p:grpSpPr>
        <p:sp>
          <p:nvSpPr>
            <p:cNvPr id="6" name="Rectangle 5"/>
            <p:cNvSpPr/>
            <p:nvPr/>
          </p:nvSpPr>
          <p:spPr>
            <a:xfrm>
              <a:off x="381000" y="4343400"/>
              <a:ext cx="8458200" cy="2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62400" y="5410200"/>
              <a:ext cx="17526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 smtClean="0"/>
                <a:t>Private Key</a:t>
              </a:r>
            </a:p>
          </p:txBody>
        </p:sp>
        <p:grpSp>
          <p:nvGrpSpPr>
            <p:cNvPr id="5" name="Group 45"/>
            <p:cNvGrpSpPr/>
            <p:nvPr/>
          </p:nvGrpSpPr>
          <p:grpSpPr>
            <a:xfrm>
              <a:off x="3900714" y="4536194"/>
              <a:ext cx="1754313" cy="569206"/>
              <a:chOff x="1674616" y="4040964"/>
              <a:chExt cx="2271991" cy="42690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74616" y="4040964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76836" y="4190870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BN_ULONG * d2</a:t>
                </a:r>
              </a:p>
            </p:txBody>
          </p:sp>
        </p:grpSp>
        <p:grpSp>
          <p:nvGrpSpPr>
            <p:cNvPr id="8" name="Group 44"/>
            <p:cNvGrpSpPr/>
            <p:nvPr/>
          </p:nvGrpSpPr>
          <p:grpSpPr>
            <a:xfrm>
              <a:off x="6689372" y="4652788"/>
              <a:ext cx="1524000" cy="569208"/>
              <a:chOff x="2029545" y="3419441"/>
              <a:chExt cx="2269772" cy="42690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029545" y="3569348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BIGNUM * d1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29546" y="3419441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</p:grpSp>
        <p:grpSp>
          <p:nvGrpSpPr>
            <p:cNvPr id="11" name="Group 43"/>
            <p:cNvGrpSpPr/>
            <p:nvPr/>
          </p:nvGrpSpPr>
          <p:grpSpPr>
            <a:xfrm>
              <a:off x="6553200" y="5474732"/>
              <a:ext cx="1981200" cy="569205"/>
              <a:chOff x="2029075" y="2797919"/>
              <a:chExt cx="2269772" cy="42690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029075" y="2947824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struct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rsa_st</a:t>
                </a:r>
                <a:r>
                  <a:rPr lang="en-US" dirty="0" smtClean="0"/>
                  <a:t> * </a:t>
                </a:r>
                <a:r>
                  <a:rPr lang="en-US" dirty="0" err="1" smtClean="0"/>
                  <a:t>rsa</a:t>
                </a:r>
                <a:endParaRPr lang="en-US" dirty="0" smtClean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29076" y="2797919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</p:grpSp>
        <p:grpSp>
          <p:nvGrpSpPr>
            <p:cNvPr id="14" name="Group 42"/>
            <p:cNvGrpSpPr/>
            <p:nvPr/>
          </p:nvGrpSpPr>
          <p:grpSpPr>
            <a:xfrm>
              <a:off x="4631972" y="6236732"/>
              <a:ext cx="2269772" cy="569206"/>
              <a:chOff x="2029545" y="2176396"/>
              <a:chExt cx="2269772" cy="42690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029546" y="2176396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29545" y="2326302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EVP_PKEY*</a:t>
                </a:r>
                <a:r>
                  <a:rPr lang="en-US" dirty="0" err="1" smtClean="0"/>
                  <a:t>privatekey</a:t>
                </a:r>
                <a:endParaRPr lang="en-US" dirty="0" smtClean="0"/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2209800" y="6236732"/>
              <a:ext cx="1981200" cy="560946"/>
              <a:chOff x="2029545" y="1557206"/>
              <a:chExt cx="2269772" cy="4207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029546" y="1557206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29545" y="1700917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CERT_PKEY * key</a:t>
                </a:r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>
              <a:off x="1066800" y="5376511"/>
              <a:ext cx="2269772" cy="567089"/>
              <a:chOff x="1800945" y="942768"/>
              <a:chExt cx="2269772" cy="4253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800946" y="942768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00945" y="1091086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struct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cert_st</a:t>
                </a:r>
                <a:r>
                  <a:rPr lang="en-US" dirty="0" smtClean="0"/>
                  <a:t> * cert</a:t>
                </a:r>
                <a:endParaRPr lang="en-US" dirty="0"/>
              </a:p>
            </p:txBody>
          </p:sp>
        </p:grpSp>
        <p:grpSp>
          <p:nvGrpSpPr>
            <p:cNvPr id="23" name="Group 25"/>
            <p:cNvGrpSpPr/>
            <p:nvPr/>
          </p:nvGrpSpPr>
          <p:grpSpPr>
            <a:xfrm>
              <a:off x="838200" y="4343400"/>
              <a:ext cx="1897857" cy="674132"/>
              <a:chOff x="5334001" y="1447800"/>
              <a:chExt cx="2271600" cy="67413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599069" y="1447800"/>
                <a:ext cx="1836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@</a:t>
                </a:r>
                <a:r>
                  <a:rPr lang="en-US" b="1" dirty="0" smtClean="0"/>
                  <a:t>0x080dbc28</a:t>
                </a:r>
                <a:endParaRPr lang="en-US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34001" y="1752600"/>
                <a:ext cx="22716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SSL_CTX * </a:t>
                </a:r>
                <a:r>
                  <a:rPr lang="en-US" dirty="0" err="1" smtClean="0"/>
                  <a:t>ssl_ctx</a:t>
                </a:r>
                <a:endParaRPr lang="en-US" dirty="0" smtClean="0"/>
              </a:p>
            </p:txBody>
          </p:sp>
        </p:grpSp>
        <p:cxnSp>
          <p:nvCxnSpPr>
            <p:cNvPr id="29" name="Straight Arrow Connector 28"/>
            <p:cNvCxnSpPr>
              <a:stCxn id="10" idx="2"/>
              <a:endCxn id="7" idx="0"/>
            </p:cNvCxnSpPr>
            <p:nvPr/>
          </p:nvCxnSpPr>
          <p:spPr>
            <a:xfrm>
              <a:off x="4778728" y="5105400"/>
              <a:ext cx="59972" cy="3048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19" idx="3"/>
              <a:endCxn id="15" idx="2"/>
            </p:cNvCxnSpPr>
            <p:nvPr/>
          </p:nvCxnSpPr>
          <p:spPr>
            <a:xfrm flipV="1">
              <a:off x="6901743" y="6043937"/>
              <a:ext cx="642057" cy="577335"/>
            </a:xfrm>
            <a:prstGeom prst="curved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>
              <a:stCxn id="15" idx="3"/>
              <a:endCxn id="13" idx="0"/>
            </p:cNvCxnSpPr>
            <p:nvPr/>
          </p:nvCxnSpPr>
          <p:spPr>
            <a:xfrm flipH="1" flipV="1">
              <a:off x="7451373" y="4652788"/>
              <a:ext cx="1083026" cy="1206483"/>
            </a:xfrm>
            <a:prstGeom prst="curvedConnector4">
              <a:avLst>
                <a:gd name="adj1" fmla="val -21108"/>
                <a:gd name="adj2" fmla="val 118948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8" idx="2"/>
              <a:endCxn id="24" idx="0"/>
            </p:cNvCxnSpPr>
            <p:nvPr/>
          </p:nvCxnSpPr>
          <p:spPr>
            <a:xfrm rot="16200000" flipH="1">
              <a:off x="1814919" y="4989742"/>
              <a:ext cx="358979" cy="414558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5" idx="2"/>
              <a:endCxn id="21" idx="0"/>
            </p:cNvCxnSpPr>
            <p:nvPr/>
          </p:nvCxnSpPr>
          <p:spPr>
            <a:xfrm rot="16200000" flipH="1">
              <a:off x="2554477" y="5590808"/>
              <a:ext cx="293132" cy="998715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2" idx="3"/>
              <a:endCxn id="18" idx="1"/>
            </p:cNvCxnSpPr>
            <p:nvPr/>
          </p:nvCxnSpPr>
          <p:spPr>
            <a:xfrm flipV="1">
              <a:off x="4190999" y="6336759"/>
              <a:ext cx="440974" cy="276253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12" idx="1"/>
              <a:endCxn id="9" idx="3"/>
            </p:cNvCxnSpPr>
            <p:nvPr/>
          </p:nvCxnSpPr>
          <p:spPr>
            <a:xfrm rot="10800000">
              <a:off x="5653314" y="4636222"/>
              <a:ext cx="1036059" cy="401109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57200" y="1828800"/>
          <a:ext cx="41910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3352800"/>
              </a:tblGrid>
              <a:tr h="85852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MOV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ADD</a:t>
                      </a:r>
                    </a:p>
                    <a:p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MOV</a:t>
                      </a:r>
                    </a:p>
                    <a:p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LOAD</a:t>
                      </a:r>
                    </a:p>
                    <a:p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MOV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108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*X = *0x080dbc28   (</a:t>
                      </a:r>
                      <a:r>
                        <a:rPr lang="en-US" sz="2000" b="1" dirty="0" err="1" smtClean="0">
                          <a:latin typeface="+mn-lt"/>
                          <a:cs typeface="Times New Roman" pitchFamily="18" charset="0"/>
                        </a:rPr>
                        <a:t>ssl_ctx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*X = *X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+ offset1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*Y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 = *X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*Z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 = **Y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*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0x080dbc28  = *Z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  (</a:t>
                      </a:r>
                      <a:r>
                        <a:rPr lang="en-US" sz="2000" b="1" baseline="0" dirty="0" smtClean="0">
                          <a:latin typeface="+mn-lt"/>
                          <a:cs typeface="Times New Roman" pitchFamily="18" charset="0"/>
                        </a:rPr>
                        <a:t>cert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lang="en-US" sz="200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10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16200000">
            <a:off x="4876800" y="1981201"/>
            <a:ext cx="300974" cy="91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6" name="Group 60"/>
          <p:cNvGrpSpPr/>
          <p:nvPr/>
        </p:nvGrpSpPr>
        <p:grpSpPr>
          <a:xfrm>
            <a:off x="5791200" y="1436132"/>
            <a:ext cx="1897857" cy="750332"/>
            <a:chOff x="6096000" y="1371600"/>
            <a:chExt cx="1897857" cy="750332"/>
          </a:xfrm>
        </p:grpSpPr>
        <p:sp>
          <p:nvSpPr>
            <p:cNvPr id="39" name="TextBox 38"/>
            <p:cNvSpPr txBox="1"/>
            <p:nvPr/>
          </p:nvSpPr>
          <p:spPr>
            <a:xfrm>
              <a:off x="6096000" y="1752600"/>
              <a:ext cx="18978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ssl_ctx</a:t>
              </a:r>
              <a:endParaRPr lang="en-US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48400" y="1371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@</a:t>
              </a:r>
              <a:r>
                <a:rPr lang="en-US" b="1" dirty="0" smtClean="0"/>
                <a:t>0x080dbc28</a:t>
              </a:r>
              <a:endParaRPr lang="en-US" b="1" dirty="0"/>
            </a:p>
          </p:txBody>
        </p:sp>
      </p:grpSp>
      <p:grpSp>
        <p:nvGrpSpPr>
          <p:cNvPr id="36" name="Group 61"/>
          <p:cNvGrpSpPr/>
          <p:nvPr/>
        </p:nvGrpSpPr>
        <p:grpSpPr>
          <a:xfrm>
            <a:off x="6781798" y="2709511"/>
            <a:ext cx="1676402" cy="567089"/>
            <a:chOff x="7086598" y="2557111"/>
            <a:chExt cx="1676402" cy="567089"/>
          </a:xfrm>
        </p:grpSpPr>
        <p:sp>
          <p:nvSpPr>
            <p:cNvPr id="44" name="TextBox 43"/>
            <p:cNvSpPr txBox="1"/>
            <p:nvPr/>
          </p:nvSpPr>
          <p:spPr>
            <a:xfrm>
              <a:off x="7086599" y="2557111"/>
              <a:ext cx="1676401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86598" y="2754868"/>
              <a:ext cx="167640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cert</a:t>
              </a:r>
              <a:endParaRPr lang="en-US" dirty="0"/>
            </a:p>
          </p:txBody>
        </p:sp>
      </p:grpSp>
      <p:cxnSp>
        <p:nvCxnSpPr>
          <p:cNvPr id="46" name="Curved Connector 45"/>
          <p:cNvCxnSpPr>
            <a:stCxn id="39" idx="3"/>
            <a:endCxn id="44" idx="0"/>
          </p:cNvCxnSpPr>
          <p:nvPr/>
        </p:nvCxnSpPr>
        <p:spPr>
          <a:xfrm flipH="1">
            <a:off x="7620000" y="2001798"/>
            <a:ext cx="69057" cy="707713"/>
          </a:xfrm>
          <a:prstGeom prst="curvedConnector4">
            <a:avLst>
              <a:gd name="adj1" fmla="val -331031"/>
              <a:gd name="adj2" fmla="val 63047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16200000" flipV="1">
            <a:off x="5981700" y="2019300"/>
            <a:ext cx="1143000" cy="1066800"/>
          </a:xfrm>
          <a:prstGeom prst="curvedConnector3">
            <a:avLst>
              <a:gd name="adj1" fmla="val -462"/>
            </a:avLst>
          </a:prstGeom>
          <a:ln w="2222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71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Case Study: Bypassing Randomization</a:t>
            </a:r>
            <a:endParaRPr lang="en-US" dirty="0"/>
          </a:p>
        </p:txBody>
      </p:sp>
      <p:grpSp>
        <p:nvGrpSpPr>
          <p:cNvPr id="3" name="Group 36"/>
          <p:cNvGrpSpPr/>
          <p:nvPr/>
        </p:nvGrpSpPr>
        <p:grpSpPr>
          <a:xfrm>
            <a:off x="381000" y="4191000"/>
            <a:ext cx="8458200" cy="2514600"/>
            <a:chOff x="381000" y="4343400"/>
            <a:chExt cx="8458200" cy="2514600"/>
          </a:xfrm>
        </p:grpSpPr>
        <p:sp>
          <p:nvSpPr>
            <p:cNvPr id="6" name="Rectangle 5"/>
            <p:cNvSpPr/>
            <p:nvPr/>
          </p:nvSpPr>
          <p:spPr>
            <a:xfrm>
              <a:off x="381000" y="4343400"/>
              <a:ext cx="8458200" cy="2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62400" y="5410200"/>
              <a:ext cx="17526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 smtClean="0"/>
                <a:t>Private Key</a:t>
              </a:r>
            </a:p>
          </p:txBody>
        </p:sp>
        <p:grpSp>
          <p:nvGrpSpPr>
            <p:cNvPr id="5" name="Group 45"/>
            <p:cNvGrpSpPr/>
            <p:nvPr/>
          </p:nvGrpSpPr>
          <p:grpSpPr>
            <a:xfrm>
              <a:off x="3900714" y="4536194"/>
              <a:ext cx="1754313" cy="569206"/>
              <a:chOff x="1674616" y="4040964"/>
              <a:chExt cx="2271991" cy="42690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74616" y="4040964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76836" y="4190870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BN_ULONG * d2</a:t>
                </a:r>
              </a:p>
            </p:txBody>
          </p:sp>
        </p:grpSp>
        <p:grpSp>
          <p:nvGrpSpPr>
            <p:cNvPr id="8" name="Group 44"/>
            <p:cNvGrpSpPr/>
            <p:nvPr/>
          </p:nvGrpSpPr>
          <p:grpSpPr>
            <a:xfrm>
              <a:off x="6689372" y="4652788"/>
              <a:ext cx="1524000" cy="569208"/>
              <a:chOff x="2029545" y="3419441"/>
              <a:chExt cx="2269772" cy="42690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029545" y="3569348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BIGNUM * d1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29546" y="3419441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</p:grpSp>
        <p:grpSp>
          <p:nvGrpSpPr>
            <p:cNvPr id="11" name="Group 43"/>
            <p:cNvGrpSpPr/>
            <p:nvPr/>
          </p:nvGrpSpPr>
          <p:grpSpPr>
            <a:xfrm>
              <a:off x="6553200" y="5474732"/>
              <a:ext cx="1981200" cy="569205"/>
              <a:chOff x="2029075" y="2797919"/>
              <a:chExt cx="2269772" cy="42690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029075" y="2947824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struct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rsa_st</a:t>
                </a:r>
                <a:r>
                  <a:rPr lang="en-US" dirty="0" smtClean="0"/>
                  <a:t> * </a:t>
                </a:r>
                <a:r>
                  <a:rPr lang="en-US" dirty="0" err="1" smtClean="0"/>
                  <a:t>rsa</a:t>
                </a:r>
                <a:endParaRPr lang="en-US" dirty="0" smtClean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29076" y="2797919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</p:grpSp>
        <p:grpSp>
          <p:nvGrpSpPr>
            <p:cNvPr id="14" name="Group 42"/>
            <p:cNvGrpSpPr/>
            <p:nvPr/>
          </p:nvGrpSpPr>
          <p:grpSpPr>
            <a:xfrm>
              <a:off x="4631972" y="6236732"/>
              <a:ext cx="2269772" cy="569206"/>
              <a:chOff x="2029545" y="2176396"/>
              <a:chExt cx="2269772" cy="42690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029546" y="2176396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29545" y="2326302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EVP_PKEY*</a:t>
                </a:r>
                <a:r>
                  <a:rPr lang="en-US" dirty="0" err="1" smtClean="0"/>
                  <a:t>privatekey</a:t>
                </a:r>
                <a:endParaRPr lang="en-US" dirty="0" smtClean="0"/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2209800" y="6236732"/>
              <a:ext cx="1981200" cy="560946"/>
              <a:chOff x="2029545" y="1557206"/>
              <a:chExt cx="2269772" cy="4207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029546" y="1557206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29545" y="1700917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CERT_PKEY * key</a:t>
                </a:r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>
              <a:off x="1066800" y="5376511"/>
              <a:ext cx="2269772" cy="567089"/>
              <a:chOff x="1800945" y="942768"/>
              <a:chExt cx="2269772" cy="4253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800946" y="942768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00945" y="1091086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struct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cert_st</a:t>
                </a:r>
                <a:r>
                  <a:rPr lang="en-US" dirty="0" smtClean="0"/>
                  <a:t> * cert</a:t>
                </a:r>
                <a:endParaRPr lang="en-US" dirty="0"/>
              </a:p>
            </p:txBody>
          </p:sp>
        </p:grpSp>
        <p:grpSp>
          <p:nvGrpSpPr>
            <p:cNvPr id="23" name="Group 25"/>
            <p:cNvGrpSpPr/>
            <p:nvPr/>
          </p:nvGrpSpPr>
          <p:grpSpPr>
            <a:xfrm>
              <a:off x="838200" y="4343400"/>
              <a:ext cx="1897857" cy="674132"/>
              <a:chOff x="5334001" y="1447800"/>
              <a:chExt cx="2271600" cy="67413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599069" y="1447800"/>
                <a:ext cx="1836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@</a:t>
                </a:r>
                <a:r>
                  <a:rPr lang="en-US" b="1" dirty="0" smtClean="0"/>
                  <a:t>0x080dbc28</a:t>
                </a:r>
                <a:endParaRPr lang="en-US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34001" y="1752600"/>
                <a:ext cx="22716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SSL_CTX * </a:t>
                </a:r>
                <a:r>
                  <a:rPr lang="en-US" dirty="0" err="1" smtClean="0"/>
                  <a:t>ssl_ctx</a:t>
                </a:r>
                <a:endParaRPr lang="en-US" dirty="0" smtClean="0"/>
              </a:p>
            </p:txBody>
          </p:sp>
        </p:grpSp>
        <p:cxnSp>
          <p:nvCxnSpPr>
            <p:cNvPr id="29" name="Straight Arrow Connector 28"/>
            <p:cNvCxnSpPr>
              <a:stCxn id="10" idx="2"/>
              <a:endCxn id="7" idx="0"/>
            </p:cNvCxnSpPr>
            <p:nvPr/>
          </p:nvCxnSpPr>
          <p:spPr>
            <a:xfrm>
              <a:off x="4778728" y="5105400"/>
              <a:ext cx="59972" cy="3048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19" idx="3"/>
              <a:endCxn id="15" idx="2"/>
            </p:cNvCxnSpPr>
            <p:nvPr/>
          </p:nvCxnSpPr>
          <p:spPr>
            <a:xfrm flipV="1">
              <a:off x="6901743" y="6043937"/>
              <a:ext cx="642057" cy="577335"/>
            </a:xfrm>
            <a:prstGeom prst="curved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>
              <a:stCxn id="15" idx="3"/>
              <a:endCxn id="13" idx="0"/>
            </p:cNvCxnSpPr>
            <p:nvPr/>
          </p:nvCxnSpPr>
          <p:spPr>
            <a:xfrm flipH="1" flipV="1">
              <a:off x="7451373" y="4652788"/>
              <a:ext cx="1083026" cy="1206483"/>
            </a:xfrm>
            <a:prstGeom prst="curvedConnector4">
              <a:avLst>
                <a:gd name="adj1" fmla="val -21108"/>
                <a:gd name="adj2" fmla="val 118948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8" idx="2"/>
              <a:endCxn id="24" idx="0"/>
            </p:cNvCxnSpPr>
            <p:nvPr/>
          </p:nvCxnSpPr>
          <p:spPr>
            <a:xfrm rot="16200000" flipH="1">
              <a:off x="1814919" y="4989742"/>
              <a:ext cx="358979" cy="414558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5" idx="2"/>
              <a:endCxn id="21" idx="0"/>
            </p:cNvCxnSpPr>
            <p:nvPr/>
          </p:nvCxnSpPr>
          <p:spPr>
            <a:xfrm rot="16200000" flipH="1">
              <a:off x="2554477" y="5590808"/>
              <a:ext cx="293132" cy="998715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2" idx="3"/>
              <a:endCxn id="18" idx="1"/>
            </p:cNvCxnSpPr>
            <p:nvPr/>
          </p:nvCxnSpPr>
          <p:spPr>
            <a:xfrm flipV="1">
              <a:off x="4190999" y="6336759"/>
              <a:ext cx="440974" cy="276253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12" idx="1"/>
              <a:endCxn id="9" idx="3"/>
            </p:cNvCxnSpPr>
            <p:nvPr/>
          </p:nvCxnSpPr>
          <p:spPr>
            <a:xfrm rot="10800000">
              <a:off x="5653314" y="4636222"/>
              <a:ext cx="1036059" cy="401109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60"/>
          <p:cNvGrpSpPr/>
          <p:nvPr/>
        </p:nvGrpSpPr>
        <p:grpSpPr>
          <a:xfrm>
            <a:off x="5791200" y="1436132"/>
            <a:ext cx="1897857" cy="750332"/>
            <a:chOff x="6096000" y="1371600"/>
            <a:chExt cx="1897857" cy="750332"/>
          </a:xfrm>
        </p:grpSpPr>
        <p:sp>
          <p:nvSpPr>
            <p:cNvPr id="39" name="TextBox 38"/>
            <p:cNvSpPr txBox="1"/>
            <p:nvPr/>
          </p:nvSpPr>
          <p:spPr>
            <a:xfrm>
              <a:off x="6096000" y="1752600"/>
              <a:ext cx="18978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48400" y="1371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@</a:t>
              </a:r>
              <a:r>
                <a:rPr lang="en-US" b="1" dirty="0" smtClean="0"/>
                <a:t>0x080dbc28</a:t>
              </a:r>
              <a:endParaRPr lang="en-US" b="1" dirty="0"/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724400" y="3246120"/>
          <a:ext cx="403860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write(</a:t>
                      </a:r>
                      <a:r>
                        <a:rPr lang="en-US" sz="1600" b="1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outsock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</a:t>
                      </a:r>
                      <a:r>
                        <a:rPr lang="en-US" sz="1600" b="1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buf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</a:t>
                      </a:r>
                      <a:r>
                        <a:rPr lang="en-US" sz="1600" b="1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strlen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sz="1600" b="1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buf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))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8" name="Group 60"/>
          <p:cNvGrpSpPr/>
          <p:nvPr/>
        </p:nvGrpSpPr>
        <p:grpSpPr>
          <a:xfrm>
            <a:off x="5791200" y="2286000"/>
            <a:ext cx="1897857" cy="750332"/>
            <a:chOff x="6096000" y="1371600"/>
            <a:chExt cx="1897857" cy="750332"/>
          </a:xfrm>
        </p:grpSpPr>
        <p:sp>
          <p:nvSpPr>
            <p:cNvPr id="49" name="TextBox 48"/>
            <p:cNvSpPr txBox="1"/>
            <p:nvPr/>
          </p:nvSpPr>
          <p:spPr>
            <a:xfrm>
              <a:off x="6096000" y="1752600"/>
              <a:ext cx="18978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buf</a:t>
              </a:r>
              <a:endParaRPr lang="en-US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8400" y="1371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/>
            </a:p>
          </p:txBody>
        </p:sp>
      </p:grpSp>
      <p:cxnSp>
        <p:nvCxnSpPr>
          <p:cNvPr id="51" name="Curved Connector 50"/>
          <p:cNvCxnSpPr/>
          <p:nvPr/>
        </p:nvCxnSpPr>
        <p:spPr>
          <a:xfrm rot="16200000" flipH="1">
            <a:off x="6896100" y="2324100"/>
            <a:ext cx="838200" cy="304800"/>
          </a:xfrm>
          <a:prstGeom prst="curvedConnector3">
            <a:avLst>
              <a:gd name="adj1" fmla="val 50000"/>
            </a:avLst>
          </a:prstGeom>
          <a:ln w="2222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57200" y="1828800"/>
          <a:ext cx="41910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3352800"/>
              </a:tblGrid>
              <a:tr h="85852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MOV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ADD</a:t>
                      </a:r>
                    </a:p>
                    <a:p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MOV</a:t>
                      </a:r>
                    </a:p>
                    <a:p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LOAD</a:t>
                      </a:r>
                    </a:p>
                    <a:p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MOV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108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*X = *0x080dbc28   (</a:t>
                      </a:r>
                      <a:r>
                        <a:rPr lang="en-US" sz="2000" b="1" dirty="0" err="1" smtClean="0">
                          <a:latin typeface="+mn-lt"/>
                          <a:cs typeface="Times New Roman" pitchFamily="18" charset="0"/>
                        </a:rPr>
                        <a:t>ssl_ctx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*X = *X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+ offset1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*Y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 = *X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*Z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 = **Y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*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0x080dbc28  = *Z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  (</a:t>
                      </a:r>
                      <a:r>
                        <a:rPr lang="en-US" sz="2000" b="1" baseline="0" dirty="0" smtClean="0">
                          <a:latin typeface="+mn-lt"/>
                          <a:cs typeface="Times New Roman" pitchFamily="18" charset="0"/>
                        </a:rPr>
                        <a:t>cert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lang="en-US" sz="200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10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6" name="Down Arrow 45"/>
          <p:cNvSpPr/>
          <p:nvPr/>
        </p:nvSpPr>
        <p:spPr>
          <a:xfrm rot="16200000">
            <a:off x="4876800" y="1975501"/>
            <a:ext cx="300974" cy="91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24400" y="35814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srgbClr val="FF0000"/>
                </a:solidFill>
              </a:rPr>
              <a:t>leak private key to network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215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/>
          <p:cNvCxnSpPr>
            <a:stCxn id="34" idx="2"/>
            <a:endCxn id="50" idx="1"/>
          </p:cNvCxnSpPr>
          <p:nvPr/>
        </p:nvCxnSpPr>
        <p:spPr>
          <a:xfrm flipV="1">
            <a:off x="3776133" y="4610100"/>
            <a:ext cx="1405467" cy="78486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49" idx="1"/>
          </p:cNvCxnSpPr>
          <p:nvPr/>
        </p:nvCxnSpPr>
        <p:spPr>
          <a:xfrm>
            <a:off x="3736456" y="5491947"/>
            <a:ext cx="1445144" cy="37545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295400" y="3581400"/>
            <a:ext cx="1723864" cy="2943064"/>
            <a:chOff x="1295400" y="3581400"/>
            <a:chExt cx="1723864" cy="2943064"/>
          </a:xfrm>
        </p:grpSpPr>
        <p:sp>
          <p:nvSpPr>
            <p:cNvPr id="51" name="Donut 50"/>
            <p:cNvSpPr/>
            <p:nvPr/>
          </p:nvSpPr>
          <p:spPr>
            <a:xfrm>
              <a:off x="2438400" y="44196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Donut 54"/>
            <p:cNvSpPr/>
            <p:nvPr/>
          </p:nvSpPr>
          <p:spPr>
            <a:xfrm>
              <a:off x="2438400" y="35814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Donut 55"/>
            <p:cNvSpPr/>
            <p:nvPr/>
          </p:nvSpPr>
          <p:spPr>
            <a:xfrm>
              <a:off x="1295400" y="54102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Donut 56"/>
            <p:cNvSpPr/>
            <p:nvPr/>
          </p:nvSpPr>
          <p:spPr>
            <a:xfrm>
              <a:off x="1905000" y="48768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Donut 57"/>
            <p:cNvSpPr/>
            <p:nvPr/>
          </p:nvSpPr>
          <p:spPr>
            <a:xfrm>
              <a:off x="2438400" y="52578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Donut 59"/>
            <p:cNvSpPr/>
            <p:nvPr/>
          </p:nvSpPr>
          <p:spPr>
            <a:xfrm>
              <a:off x="2438400" y="59436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Attacks are Getting Harder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Code injection </a:t>
            </a:r>
          </a:p>
          <a:p>
            <a:r>
              <a:rPr lang="en-US" dirty="0" smtClean="0"/>
              <a:t>Code reuse </a:t>
            </a:r>
          </a:p>
          <a:p>
            <a:pPr lvl="1"/>
            <a:r>
              <a:rPr lang="en-US" dirty="0" smtClean="0"/>
              <a:t>return-to-libc </a:t>
            </a:r>
          </a:p>
          <a:p>
            <a:pPr lvl="1"/>
            <a:r>
              <a:rPr lang="en-US" dirty="0" smtClean="0"/>
              <a:t>return-oriented programming (ROP)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81600" y="3505200"/>
            <a:ext cx="17526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Memory space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81600" y="5410200"/>
            <a:ext cx="1752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81600" y="4114800"/>
            <a:ext cx="1752600" cy="990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81600" y="4114800"/>
            <a:ext cx="1752600" cy="9906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w/ DEP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48816" y="838200"/>
            <a:ext cx="4718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 Execution Prevention</a:t>
            </a:r>
            <a:endParaRPr 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5110512" y="1424354"/>
            <a:ext cx="3804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Control Flow Integrity</a:t>
            </a:r>
            <a:endParaRPr lang="en-US" sz="3200" dirty="0"/>
          </a:p>
        </p:txBody>
      </p:sp>
      <p:sp>
        <p:nvSpPr>
          <p:cNvPr id="61" name="Donut 60"/>
          <p:cNvSpPr/>
          <p:nvPr/>
        </p:nvSpPr>
        <p:spPr>
          <a:xfrm>
            <a:off x="3359234" y="5100683"/>
            <a:ext cx="580864" cy="580864"/>
          </a:xfrm>
          <a:prstGeom prst="donut">
            <a:avLst>
              <a:gd name="adj" fmla="val 37549"/>
            </a:avLst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9" name="Right Arrow 128"/>
          <p:cNvSpPr/>
          <p:nvPr/>
        </p:nvSpPr>
        <p:spPr>
          <a:xfrm rot="10800000">
            <a:off x="3429000" y="961292"/>
            <a:ext cx="762000" cy="381000"/>
          </a:xfrm>
          <a:prstGeom prst="rightArrow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/>
          <p:cNvSpPr/>
          <p:nvPr/>
        </p:nvSpPr>
        <p:spPr>
          <a:xfrm rot="10800000">
            <a:off x="3429000" y="1553307"/>
            <a:ext cx="1524000" cy="381000"/>
          </a:xfrm>
          <a:prstGeom prst="rightArrow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295400" y="3352800"/>
            <a:ext cx="2480733" cy="3017520"/>
            <a:chOff x="1066800" y="2590800"/>
            <a:chExt cx="2480733" cy="3017520"/>
          </a:xfrm>
        </p:grpSpPr>
        <p:sp>
          <p:nvSpPr>
            <p:cNvPr id="27" name="Rectangle 26"/>
            <p:cNvSpPr/>
            <p:nvPr/>
          </p:nvSpPr>
          <p:spPr>
            <a:xfrm flipH="1">
              <a:off x="1066800" y="2590800"/>
              <a:ext cx="2438400" cy="2743200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b="1" dirty="0" smtClean="0"/>
                <a:t>CFG</a:t>
              </a:r>
              <a:endParaRPr lang="en-US" b="1" dirty="0"/>
            </a:p>
          </p:txBody>
        </p:sp>
        <p:sp>
          <p:nvSpPr>
            <p:cNvPr id="29" name="Oval 28"/>
            <p:cNvSpPr/>
            <p:nvPr/>
          </p:nvSpPr>
          <p:spPr>
            <a:xfrm flipH="1">
              <a:off x="2362200" y="29718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 flipH="1">
              <a:off x="2362200" y="38100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 flipH="1">
              <a:off x="1828800" y="42672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flipH="1">
              <a:off x="2362200" y="46482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1219200" y="48006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 flipH="1">
              <a:off x="3276600" y="44958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29" idx="4"/>
              <a:endCxn id="30" idx="0"/>
            </p:cNvCxnSpPr>
            <p:nvPr/>
          </p:nvCxnSpPr>
          <p:spPr>
            <a:xfrm>
              <a:off x="2497666" y="3246120"/>
              <a:ext cx="0" cy="5638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5"/>
              <a:endCxn id="31" idx="1"/>
            </p:cNvCxnSpPr>
            <p:nvPr/>
          </p:nvCxnSpPr>
          <p:spPr>
            <a:xfrm flipH="1">
              <a:off x="2060056" y="4044147"/>
              <a:ext cx="341821" cy="2632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3"/>
              <a:endCxn id="34" idx="7"/>
            </p:cNvCxnSpPr>
            <p:nvPr/>
          </p:nvCxnSpPr>
          <p:spPr>
            <a:xfrm>
              <a:off x="2593456" y="4044147"/>
              <a:ext cx="722821" cy="491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1" idx="3"/>
              <a:endCxn id="32" idx="7"/>
            </p:cNvCxnSpPr>
            <p:nvPr/>
          </p:nvCxnSpPr>
          <p:spPr>
            <a:xfrm>
              <a:off x="2060056" y="4501347"/>
              <a:ext cx="341821" cy="1870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1" idx="5"/>
              <a:endCxn id="33" idx="1"/>
            </p:cNvCxnSpPr>
            <p:nvPr/>
          </p:nvCxnSpPr>
          <p:spPr>
            <a:xfrm flipH="1">
              <a:off x="1450456" y="4501347"/>
              <a:ext cx="418021" cy="3394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3" idx="3"/>
              <a:endCxn id="42" idx="7"/>
            </p:cNvCxnSpPr>
            <p:nvPr/>
          </p:nvCxnSpPr>
          <p:spPr>
            <a:xfrm>
              <a:off x="1450456" y="5034747"/>
              <a:ext cx="951421" cy="3394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 flipH="1">
              <a:off x="2362200" y="53340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32" idx="4"/>
              <a:endCxn id="42" idx="0"/>
            </p:cNvCxnSpPr>
            <p:nvPr/>
          </p:nvCxnSpPr>
          <p:spPr>
            <a:xfrm>
              <a:off x="2497666" y="4922520"/>
              <a:ext cx="0" cy="4114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2" idx="0"/>
              <a:endCxn id="30" idx="4"/>
            </p:cNvCxnSpPr>
            <p:nvPr/>
          </p:nvCxnSpPr>
          <p:spPr>
            <a:xfrm flipV="1">
              <a:off x="2497666" y="4084320"/>
              <a:ext cx="0" cy="5638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29" idx="6"/>
              <a:endCxn id="33" idx="0"/>
            </p:cNvCxnSpPr>
            <p:nvPr/>
          </p:nvCxnSpPr>
          <p:spPr>
            <a:xfrm rot="10800000" flipV="1">
              <a:off x="1354666" y="3108960"/>
              <a:ext cx="1007534" cy="1691640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120"/>
            <p:cNvCxnSpPr>
              <a:stCxn id="34" idx="4"/>
              <a:endCxn id="42" idx="2"/>
            </p:cNvCxnSpPr>
            <p:nvPr/>
          </p:nvCxnSpPr>
          <p:spPr>
            <a:xfrm rot="5400000">
              <a:off x="2672080" y="4731174"/>
              <a:ext cx="701040" cy="778933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 rot="18230949">
            <a:off x="3278905" y="559276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 rot="2184331">
            <a:off x="3188490" y="5451368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17587" y="335280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w/ CFI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ransition advTm="507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63" grpId="1" animBg="1"/>
      <p:bldP spid="65" grpId="0"/>
      <p:bldP spid="66" grpId="0"/>
      <p:bldP spid="61" grpId="0" animBg="1"/>
      <p:bldP spid="129" grpId="0" animBg="1"/>
      <p:bldP spid="130" grpId="0" animBg="1"/>
      <p:bldP spid="53" grpId="0"/>
      <p:bldP spid="53" grpId="1"/>
      <p:bldP spid="127" grpId="0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dlopen</a:t>
            </a:r>
            <a:r>
              <a:rPr lang="en-US" dirty="0" smtClean="0"/>
              <a:t>() – Dynamic Linking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3058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Load the dynamic library into memory space</a:t>
            </a:r>
          </a:p>
          <a:p>
            <a:pPr lvl="1"/>
            <a:r>
              <a:rPr lang="en-US" dirty="0" smtClean="0"/>
              <a:t>resolve symbols based on binary metadata </a:t>
            </a:r>
          </a:p>
          <a:p>
            <a:pPr lvl="1"/>
            <a:r>
              <a:rPr lang="en-US" dirty="0" smtClean="0"/>
              <a:t>patch program due to relocation </a:t>
            </a:r>
          </a:p>
          <a:p>
            <a:pPr lvl="1"/>
            <a:r>
              <a:rPr lang="en-US" dirty="0" smtClean="0"/>
              <a:t>like </a:t>
            </a:r>
            <a:r>
              <a:rPr lang="en-US" i="1" dirty="0" smtClean="0"/>
              <a:t>LoadLibrary</a:t>
            </a:r>
            <a:r>
              <a:rPr lang="en-US" dirty="0" smtClean="0"/>
              <a:t>() on Windows</a:t>
            </a:r>
          </a:p>
          <a:p>
            <a:r>
              <a:rPr lang="en-US" dirty="0" smtClean="0"/>
              <a:t>Dynamic loader can do arbitrary computation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same to </a:t>
            </a:r>
            <a:r>
              <a:rPr lang="en-US" i="1" dirty="0" err="1" smtClean="0"/>
              <a:t>dlopen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3400" y="6324600"/>
            <a:ext cx="792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*</a:t>
            </a:r>
            <a:r>
              <a:rPr lang="en-US" sz="1100" dirty="0" smtClean="0"/>
              <a:t> R. Shapiro, S. </a:t>
            </a:r>
            <a:r>
              <a:rPr lang="en-US" sz="1100" dirty="0" err="1" smtClean="0"/>
              <a:t>Bratus</a:t>
            </a:r>
            <a:r>
              <a:rPr lang="en-US" sz="1100" dirty="0" smtClean="0"/>
              <a:t>, and S. W. Smith, ““Weird Machines” in ELF: A Spotlight on the Underappreciated Metadata,” in WOOT 2013.</a:t>
            </a:r>
            <a:endParaRPr lang="zh-CN" altLang="en-US" sz="1100" dirty="0" smtClean="0"/>
          </a:p>
        </p:txBody>
      </p:sp>
      <p:grpSp>
        <p:nvGrpSpPr>
          <p:cNvPr id="93" name="Group 92"/>
          <p:cNvGrpSpPr/>
          <p:nvPr/>
        </p:nvGrpSpPr>
        <p:grpSpPr>
          <a:xfrm>
            <a:off x="1219200" y="3657600"/>
            <a:ext cx="6096000" cy="1525032"/>
            <a:chOff x="1219200" y="3961368"/>
            <a:chExt cx="6096000" cy="15250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219200" y="4686300"/>
              <a:ext cx="6096000" cy="0"/>
            </a:xfrm>
            <a:prstGeom prst="line">
              <a:avLst/>
            </a:prstGeom>
            <a:ln w="15875" cmpd="sng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397000" y="3974068"/>
              <a:ext cx="744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exec()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09800" y="4114800"/>
              <a:ext cx="10668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sysexec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114800" y="4114800"/>
              <a:ext cx="10668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ld.so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943600" y="4114800"/>
              <a:ext cx="10668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1371600" y="4305300"/>
              <a:ext cx="828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9" idx="3"/>
              <a:endCxn id="70" idx="1"/>
            </p:cNvCxnSpPr>
            <p:nvPr/>
          </p:nvCxnSpPr>
          <p:spPr>
            <a:xfrm>
              <a:off x="3276600" y="4305300"/>
              <a:ext cx="8382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3"/>
              <a:endCxn id="71" idx="1"/>
            </p:cNvCxnSpPr>
            <p:nvPr/>
          </p:nvCxnSpPr>
          <p:spPr>
            <a:xfrm>
              <a:off x="5181600" y="4305300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82" idx="0"/>
            </p:cNvCxnSpPr>
            <p:nvPr/>
          </p:nvCxnSpPr>
          <p:spPr>
            <a:xfrm flipV="1">
              <a:off x="2324100" y="4495800"/>
              <a:ext cx="266700" cy="30480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5" idx="0"/>
            </p:cNvCxnSpPr>
            <p:nvPr/>
          </p:nvCxnSpPr>
          <p:spPr>
            <a:xfrm flipH="1" flipV="1">
              <a:off x="2895600" y="4495800"/>
              <a:ext cx="266700" cy="30480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88" idx="0"/>
              <a:endCxn id="70" idx="2"/>
            </p:cNvCxnSpPr>
            <p:nvPr/>
          </p:nvCxnSpPr>
          <p:spPr>
            <a:xfrm flipV="1">
              <a:off x="4648200" y="4495800"/>
              <a:ext cx="0" cy="30480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279900" y="5002768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libc.so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25800" y="3962400"/>
              <a:ext cx="892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RTLD_</a:t>
              </a:r>
            </a:p>
            <a:p>
              <a:r>
                <a:rPr lang="en-US" dirty="0" smtClean="0"/>
                <a:t>START()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49625" y="3961368"/>
              <a:ext cx="870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_start()</a:t>
              </a:r>
              <a:endParaRPr lang="en-US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1981200" y="4800600"/>
              <a:ext cx="685800" cy="685800"/>
              <a:chOff x="914400" y="2209800"/>
              <a:chExt cx="685800" cy="685800"/>
            </a:xfrm>
          </p:grpSpPr>
          <p:sp>
            <p:nvSpPr>
              <p:cNvPr id="82" name="Vertical Scroll 81"/>
              <p:cNvSpPr/>
              <p:nvPr/>
            </p:nvSpPr>
            <p:spPr>
              <a:xfrm>
                <a:off x="914400" y="2209800"/>
                <a:ext cx="685800" cy="685800"/>
              </a:xfrm>
              <a:prstGeom prst="verticalScroll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16000" y="2400300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</a:t>
                </a:r>
                <a:endParaRPr lang="en-US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19400" y="4800600"/>
              <a:ext cx="685800" cy="685800"/>
              <a:chOff x="914400" y="2209800"/>
              <a:chExt cx="685800" cy="685800"/>
            </a:xfrm>
          </p:grpSpPr>
          <p:sp>
            <p:nvSpPr>
              <p:cNvPr id="85" name="Vertical Scroll 84"/>
              <p:cNvSpPr/>
              <p:nvPr/>
            </p:nvSpPr>
            <p:spPr>
              <a:xfrm>
                <a:off x="914400" y="2209800"/>
                <a:ext cx="685800" cy="685800"/>
              </a:xfrm>
              <a:prstGeom prst="verticalScroll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58802" y="2400300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ld.so</a:t>
                </a:r>
                <a:endParaRPr lang="en-US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229100" y="4800600"/>
              <a:ext cx="838200" cy="685800"/>
              <a:chOff x="914400" y="2209800"/>
              <a:chExt cx="838200" cy="685800"/>
            </a:xfrm>
          </p:grpSpPr>
          <p:sp>
            <p:nvSpPr>
              <p:cNvPr id="88" name="Vertical Scroll 87"/>
              <p:cNvSpPr/>
              <p:nvPr/>
            </p:nvSpPr>
            <p:spPr>
              <a:xfrm>
                <a:off x="914400" y="2209800"/>
                <a:ext cx="838200" cy="685800"/>
              </a:xfrm>
              <a:prstGeom prst="verticalScroll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46102" y="2400300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solidFill>
                      <a:schemeClr val="bg1"/>
                    </a:solidFill>
                  </a:rPr>
                  <a:t>libc.so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H="1">
              <a:off x="5105400" y="5191125"/>
              <a:ext cx="4572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evron 90"/>
            <p:cNvSpPr/>
            <p:nvPr/>
          </p:nvSpPr>
          <p:spPr>
            <a:xfrm flipH="1">
              <a:off x="5553068" y="4953000"/>
              <a:ext cx="1381131" cy="457200"/>
            </a:xfrm>
            <a:prstGeom prst="chevron">
              <a:avLst>
                <a:gd name="adj" fmla="val 3125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>
                <a:lnSpc>
                  <a:spcPts val="1560"/>
                </a:lnSpc>
              </a:pPr>
              <a:r>
                <a:rPr lang="en-US" dirty="0" smtClean="0">
                  <a:solidFill>
                    <a:schemeClr val="tx1"/>
                  </a:solidFill>
                </a:rPr>
                <a:t>file access</a:t>
              </a:r>
            </a:p>
            <a:p>
              <a:pPr algn="ctr">
                <a:lnSpc>
                  <a:spcPts val="1560"/>
                </a:lnSpc>
              </a:pPr>
              <a:r>
                <a:rPr lang="en-US" dirty="0" smtClean="0">
                  <a:solidFill>
                    <a:schemeClr val="tx1"/>
                  </a:solidFill>
                </a:rPr>
                <a:t>before run</a:t>
              </a:r>
            </a:p>
          </p:txBody>
        </p:sp>
        <p:cxnSp>
          <p:nvCxnSpPr>
            <p:cNvPr id="92" name="Straight Connector 91"/>
            <p:cNvCxnSpPr>
              <a:stCxn id="91" idx="3"/>
              <a:endCxn id="91" idx="1"/>
            </p:cNvCxnSpPr>
            <p:nvPr/>
          </p:nvCxnSpPr>
          <p:spPr>
            <a:xfrm>
              <a:off x="5553068" y="5181600"/>
              <a:ext cx="1238256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Attacks with </a:t>
            </a:r>
            <a:r>
              <a:rPr lang="en-US" i="1" dirty="0" err="1" smtClean="0"/>
              <a:t>dlopen</a:t>
            </a:r>
            <a:endParaRPr lang="en-US" i="1" dirty="0" smtClean="0"/>
          </a:p>
          <a:p>
            <a:pPr lvl="1"/>
            <a:r>
              <a:rPr lang="en-US" dirty="0" smtClean="0"/>
              <a:t>send malicious payload</a:t>
            </a:r>
          </a:p>
          <a:p>
            <a:pPr lvl="1"/>
            <a:r>
              <a:rPr lang="en-US" dirty="0" smtClean="0"/>
              <a:t>corrupt link list &amp; call </a:t>
            </a:r>
            <a:r>
              <a:rPr lang="en-US" i="1" dirty="0" err="1" smtClean="0"/>
              <a:t>dlopen</a:t>
            </a:r>
            <a:endParaRPr lang="en-US" i="1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524000" y="4419600"/>
            <a:ext cx="6096000" cy="23622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 anchorCtr="0"/>
          <a:lstStyle/>
          <a:p>
            <a:r>
              <a:rPr lang="en-US" sz="2400" i="1" dirty="0" err="1" smtClean="0">
                <a:solidFill>
                  <a:schemeClr val="tx1"/>
                </a:solidFill>
              </a:rPr>
              <a:t>ProFTPD</a:t>
            </a:r>
            <a:r>
              <a:rPr lang="en-US" sz="2400" dirty="0" err="1" smtClean="0">
                <a:solidFill>
                  <a:schemeClr val="tx1"/>
                </a:solidFill>
              </a:rPr>
              <a:t>’s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memory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66"/>
          <p:cNvGrpSpPr/>
          <p:nvPr/>
        </p:nvGrpSpPr>
        <p:grpSpPr>
          <a:xfrm>
            <a:off x="2133600" y="5334000"/>
            <a:ext cx="2514600" cy="838200"/>
            <a:chOff x="4724400" y="5334000"/>
            <a:chExt cx="2514600" cy="838200"/>
          </a:xfrm>
        </p:grpSpPr>
        <p:sp>
          <p:nvSpPr>
            <p:cNvPr id="44" name="Rectangle 43"/>
            <p:cNvSpPr/>
            <p:nvPr/>
          </p:nvSpPr>
          <p:spPr>
            <a:xfrm>
              <a:off x="4724400" y="5334000"/>
              <a:ext cx="25146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Malicious payload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244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530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6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102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388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8674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960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246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5532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7818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104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Straight Arrow Connector 82"/>
          <p:cNvCxnSpPr>
            <a:stCxn id="17" idx="2"/>
          </p:cNvCxnSpPr>
          <p:nvPr/>
        </p:nvCxnSpPr>
        <p:spPr>
          <a:xfrm>
            <a:off x="4113335" y="3657600"/>
            <a:ext cx="1465" cy="1676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1021080" y="2819400"/>
            <a:ext cx="6827520" cy="918865"/>
            <a:chOff x="868680" y="2819400"/>
            <a:chExt cx="6827520" cy="918865"/>
          </a:xfrm>
        </p:grpSpPr>
        <p:grpSp>
          <p:nvGrpSpPr>
            <p:cNvPr id="4" name="Group 35"/>
            <p:cNvGrpSpPr/>
            <p:nvPr/>
          </p:nvGrpSpPr>
          <p:grpSpPr>
            <a:xfrm>
              <a:off x="868680" y="3200400"/>
              <a:ext cx="6827520" cy="537865"/>
              <a:chOff x="1174945" y="2743200"/>
              <a:chExt cx="6827520" cy="53786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174945" y="2819400"/>
                <a:ext cx="25138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dlopen</a:t>
                </a:r>
                <a:r>
                  <a:rPr lang="en-US" sz="2400" b="1" dirty="0" smtClean="0"/>
                  <a:t>() {              }</a:t>
                </a:r>
                <a:endParaRPr lang="en-US" sz="2400" b="1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590800" y="2895600"/>
                <a:ext cx="762000" cy="3048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head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6200" y="2895600"/>
                <a:ext cx="762000" cy="3048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638800" y="2895600"/>
                <a:ext cx="762000" cy="3048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15" idx="3"/>
                <a:endCxn id="17" idx="1"/>
              </p:cNvCxnSpPr>
              <p:nvPr/>
            </p:nvCxnSpPr>
            <p:spPr>
              <a:xfrm>
                <a:off x="3352800" y="3048000"/>
                <a:ext cx="5334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648200" y="2971800"/>
                <a:ext cx="9906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648200" y="3124200"/>
                <a:ext cx="990600" cy="0"/>
              </a:xfrm>
              <a:prstGeom prst="straightConnector1">
                <a:avLst/>
              </a:prstGeom>
              <a:ln w="12700"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6400800" y="2971800"/>
                <a:ext cx="9906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6400800" y="3124200"/>
                <a:ext cx="990600" cy="0"/>
              </a:xfrm>
              <a:prstGeom prst="straightConnector1">
                <a:avLst/>
              </a:prstGeom>
              <a:ln w="12700"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391400" y="2743200"/>
                <a:ext cx="6110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……</a:t>
                </a:r>
                <a:endParaRPr lang="en-US" sz="24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723898" y="2819400"/>
              <a:ext cx="38312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dynamic library list </a:t>
              </a:r>
              <a:r>
                <a:rPr lang="en-US" sz="2400" i="1" dirty="0" err="1" smtClean="0"/>
                <a:t>link_map</a:t>
              </a:r>
              <a:r>
                <a:rPr lang="en-US" sz="2400" dirty="0" smtClean="0"/>
                <a:t> </a:t>
              </a:r>
              <a:endParaRPr lang="en-US" sz="24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096000" y="1333288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srgbClr val="FF0000"/>
                </a:solidFill>
              </a:rPr>
              <a:t>invalid input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96000" y="1847272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srgbClr val="FF0000"/>
                </a:solidFill>
              </a:rPr>
              <a:t>no call to </a:t>
            </a:r>
            <a:r>
              <a:rPr lang="en-US" sz="2800" i="1" dirty="0" err="1" smtClean="0">
                <a:solidFill>
                  <a:srgbClr val="FF0000"/>
                </a:solidFill>
              </a:rPr>
              <a:t>dlopen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102" name="Right Arrow 101"/>
          <p:cNvSpPr/>
          <p:nvPr/>
        </p:nvSpPr>
        <p:spPr>
          <a:xfrm>
            <a:off x="1066800" y="5638800"/>
            <a:ext cx="106680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11"/>
          <p:cNvGrpSpPr/>
          <p:nvPr/>
        </p:nvGrpSpPr>
        <p:grpSpPr>
          <a:xfrm>
            <a:off x="1219200" y="5410200"/>
            <a:ext cx="3429000" cy="685800"/>
            <a:chOff x="1066800" y="5410200"/>
            <a:chExt cx="3429000" cy="685800"/>
          </a:xfrm>
        </p:grpSpPr>
        <p:sp>
          <p:nvSpPr>
            <p:cNvPr id="106" name="Rectangle 105"/>
            <p:cNvSpPr/>
            <p:nvPr/>
          </p:nvSpPr>
          <p:spPr>
            <a:xfrm>
              <a:off x="4038600" y="5791200"/>
              <a:ext cx="2286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810000" y="5791200"/>
              <a:ext cx="2286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81400" y="5791200"/>
              <a:ext cx="2286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791200"/>
              <a:ext cx="2286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2412" name="Picture 12" descr="http://www.iconpng.com/png/siena/wall-blu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66800" y="5410200"/>
              <a:ext cx="685800" cy="685800"/>
            </a:xfrm>
            <a:prstGeom prst="rect">
              <a:avLst/>
            </a:prstGeom>
            <a:noFill/>
          </p:spPr>
        </p:pic>
      </p:grpSp>
      <p:cxnSp>
        <p:nvCxnSpPr>
          <p:cNvPr id="114" name="Straight Connector 113"/>
          <p:cNvCxnSpPr/>
          <p:nvPr/>
        </p:nvCxnSpPr>
        <p:spPr>
          <a:xfrm>
            <a:off x="1068600" y="3505200"/>
            <a:ext cx="237600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447964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Case Study: Simulating A Network 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505200" y="5791200"/>
            <a:ext cx="228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476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6" grpId="0"/>
      <p:bldP spid="81" grpId="0"/>
      <p:bldP spid="102" grpId="0" animBg="1"/>
      <p:bldP spid="1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685800" y="28956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(flag) {</a:t>
            </a:r>
          </a:p>
          <a:p>
            <a:r>
              <a:rPr lang="en-US" sz="2400" b="1" dirty="0" smtClean="0"/>
              <a:t>                                     </a:t>
            </a:r>
          </a:p>
          <a:p>
            <a:r>
              <a:rPr lang="en-US" sz="2400" b="1" dirty="0" smtClean="0"/>
              <a:t>}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24000" y="4419600"/>
            <a:ext cx="6096000" cy="23622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 anchorCtr="0"/>
          <a:lstStyle/>
          <a:p>
            <a:r>
              <a:rPr lang="en-US" sz="2400" i="1" dirty="0" err="1" smtClean="0">
                <a:solidFill>
                  <a:schemeClr val="tx1"/>
                </a:solidFill>
              </a:rPr>
              <a:t>ProFTPD</a:t>
            </a:r>
            <a:r>
              <a:rPr lang="en-US" sz="2400" dirty="0" err="1" smtClean="0">
                <a:solidFill>
                  <a:schemeClr val="tx1"/>
                </a:solidFill>
              </a:rPr>
              <a:t>’s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memory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3" name="Group 66"/>
          <p:cNvGrpSpPr/>
          <p:nvPr/>
        </p:nvGrpSpPr>
        <p:grpSpPr>
          <a:xfrm>
            <a:off x="2133600" y="5334000"/>
            <a:ext cx="2514600" cy="838200"/>
            <a:chOff x="4724400" y="5334000"/>
            <a:chExt cx="2514600" cy="838200"/>
          </a:xfrm>
        </p:grpSpPr>
        <p:sp>
          <p:nvSpPr>
            <p:cNvPr id="44" name="Rectangle 43"/>
            <p:cNvSpPr/>
            <p:nvPr/>
          </p:nvSpPr>
          <p:spPr>
            <a:xfrm>
              <a:off x="4724400" y="5334000"/>
              <a:ext cx="25146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Malicious payload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244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530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6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102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388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8674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960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246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5532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7818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10400" y="5791200"/>
              <a:ext cx="2286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64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Case Study: Simulating A Network 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191000" y="3733800"/>
            <a:ext cx="1420091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(2) Trigger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MOV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STORE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20000" y="36576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solidFill>
                  <a:srgbClr val="FF0000"/>
                </a:solidFill>
              </a:rPr>
              <a:t>&gt; 700   requests 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4" name="Group 65"/>
          <p:cNvGrpSpPr/>
          <p:nvPr/>
        </p:nvGrpSpPr>
        <p:grpSpPr>
          <a:xfrm>
            <a:off x="1021080" y="2819400"/>
            <a:ext cx="6827520" cy="914400"/>
            <a:chOff x="868680" y="2819400"/>
            <a:chExt cx="6827520" cy="914400"/>
          </a:xfrm>
        </p:grpSpPr>
        <p:grpSp>
          <p:nvGrpSpPr>
            <p:cNvPr id="5" name="Group 35"/>
            <p:cNvGrpSpPr/>
            <p:nvPr/>
          </p:nvGrpSpPr>
          <p:grpSpPr>
            <a:xfrm>
              <a:off x="868680" y="3200400"/>
              <a:ext cx="6827520" cy="533400"/>
              <a:chOff x="1174945" y="2743200"/>
              <a:chExt cx="6827520" cy="5334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174945" y="2814935"/>
                <a:ext cx="25138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dlopen</a:t>
                </a:r>
                <a:r>
                  <a:rPr lang="en-US" sz="2400" b="1" dirty="0" smtClean="0"/>
                  <a:t>() {              }</a:t>
                </a:r>
                <a:endParaRPr lang="en-US" sz="2400" b="1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590800" y="2895600"/>
                <a:ext cx="762000" cy="3048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head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6200" y="2895600"/>
                <a:ext cx="762000" cy="3048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638800" y="2895600"/>
                <a:ext cx="762000" cy="3048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15" idx="3"/>
                <a:endCxn id="17" idx="1"/>
              </p:cNvCxnSpPr>
              <p:nvPr/>
            </p:nvCxnSpPr>
            <p:spPr>
              <a:xfrm>
                <a:off x="3352800" y="3048000"/>
                <a:ext cx="5334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648200" y="2971800"/>
                <a:ext cx="9906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648200" y="3124200"/>
                <a:ext cx="990600" cy="0"/>
              </a:xfrm>
              <a:prstGeom prst="straightConnector1">
                <a:avLst/>
              </a:prstGeom>
              <a:ln w="12700"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6400800" y="2971800"/>
                <a:ext cx="9906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6400800" y="3124200"/>
                <a:ext cx="990600" cy="0"/>
              </a:xfrm>
              <a:prstGeom prst="straightConnector1">
                <a:avLst/>
              </a:prstGeom>
              <a:ln w="12700"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391400" y="2743200"/>
                <a:ext cx="6110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……</a:t>
                </a:r>
                <a:endParaRPr lang="en-US" sz="24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723898" y="2819400"/>
              <a:ext cx="3759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dynamic library list </a:t>
              </a:r>
              <a:r>
                <a:rPr lang="en-US" sz="2400" i="1" dirty="0" err="1" smtClean="0"/>
                <a:t>link_map</a:t>
              </a:r>
              <a:endParaRPr lang="en-US" sz="2400" i="1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1066800" y="5638800"/>
            <a:ext cx="106680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12" descr="http://www.iconpng.com/png/siena/wall-blu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410200"/>
            <a:ext cx="685800" cy="685800"/>
          </a:xfrm>
          <a:prstGeom prst="rect">
            <a:avLst/>
          </a:prstGeom>
          <a:noFill/>
        </p:spPr>
      </p:pic>
      <p:sp>
        <p:nvSpPr>
          <p:cNvPr id="59" name="Content Placeholder 2"/>
          <p:cNvSpPr txBox="1">
            <a:spLocks/>
          </p:cNvSpPr>
          <p:nvPr/>
        </p:nvSpPr>
        <p:spPr>
          <a:xfrm>
            <a:off x="609600" y="762000"/>
            <a:ext cx="8153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dlopen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arbitrary computation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 malicious payload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corrupt link list &amp; call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dlopen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609600" y="762000"/>
            <a:ext cx="81534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DOP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attack addresses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problems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09600" y="1371600"/>
            <a:ext cx="81534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noProof="0" dirty="0" smtClean="0"/>
              <a:t>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onstruct payload in memory 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609600" y="1905000"/>
            <a:ext cx="815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dirty="0" smtClean="0"/>
              <a:t>force call to </a:t>
            </a:r>
            <a:r>
              <a:rPr lang="en-US" sz="2800" i="1" dirty="0" err="1" smtClean="0"/>
              <a:t>dlopen</a:t>
            </a:r>
            <a:endParaRPr kumimoji="0" lang="en-US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96000" y="1333288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srgbClr val="FF0000"/>
                </a:solidFill>
              </a:rPr>
              <a:t>invalid input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6000" y="1847272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srgbClr val="FF0000"/>
                </a:solidFill>
              </a:rPr>
              <a:t>no call to </a:t>
            </a:r>
            <a:r>
              <a:rPr lang="en-US" sz="2800" i="1" dirty="0" err="1" smtClean="0">
                <a:solidFill>
                  <a:srgbClr val="FF0000"/>
                </a:solidFill>
              </a:rPr>
              <a:t>dlopen</a:t>
            </a:r>
            <a:endParaRPr lang="en-US" sz="2800" i="1" dirty="0">
              <a:solidFill>
                <a:srgbClr val="FF0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053000" y="3507433"/>
            <a:ext cx="237600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113335" y="3657600"/>
            <a:ext cx="1465" cy="1676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86"/>
          <p:cNvGrpSpPr/>
          <p:nvPr/>
        </p:nvGrpSpPr>
        <p:grpSpPr>
          <a:xfrm>
            <a:off x="3733800" y="5791200"/>
            <a:ext cx="914400" cy="228600"/>
            <a:chOff x="3581400" y="5791200"/>
            <a:chExt cx="914400" cy="228600"/>
          </a:xfrm>
        </p:grpSpPr>
        <p:sp>
          <p:nvSpPr>
            <p:cNvPr id="80" name="Rectangle 79"/>
            <p:cNvSpPr/>
            <p:nvPr/>
          </p:nvSpPr>
          <p:spPr>
            <a:xfrm>
              <a:off x="3581400" y="5791200"/>
              <a:ext cx="2286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10000" y="5791200"/>
              <a:ext cx="2286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038600" y="5791200"/>
              <a:ext cx="2286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67200" y="5791200"/>
              <a:ext cx="2286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83"/>
          <p:cNvGrpSpPr/>
          <p:nvPr/>
        </p:nvGrpSpPr>
        <p:grpSpPr>
          <a:xfrm>
            <a:off x="4953000" y="5029200"/>
            <a:ext cx="1447800" cy="1600200"/>
            <a:chOff x="2895600" y="4572000"/>
            <a:chExt cx="1447800" cy="1600200"/>
          </a:xfrm>
        </p:grpSpPr>
        <p:sp>
          <p:nvSpPr>
            <p:cNvPr id="82" name="Rectangle 81"/>
            <p:cNvSpPr/>
            <p:nvPr/>
          </p:nvSpPr>
          <p:spPr>
            <a:xfrm>
              <a:off x="2895600" y="4572000"/>
              <a:ext cx="1447800" cy="1600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(1) Payload prepare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16515" y="5334000"/>
              <a:ext cx="822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MOV</a:t>
              </a:r>
              <a:endParaRPr lang="en-US" sz="2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16515" y="5706070"/>
              <a:ext cx="822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MOV</a:t>
              </a:r>
              <a:endParaRPr lang="en-US" sz="24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6934200" y="5257800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15200" y="5562600"/>
            <a:ext cx="228600" cy="2286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86600" y="6019800"/>
            <a:ext cx="2286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81800" y="5715000"/>
            <a:ext cx="2286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505200" y="5791200"/>
            <a:ext cx="228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81800" y="6324600"/>
            <a:ext cx="2286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505200" y="5791200"/>
            <a:ext cx="1143000" cy="228600"/>
            <a:chOff x="5943600" y="4724400"/>
            <a:chExt cx="1143000" cy="228600"/>
          </a:xfrm>
        </p:grpSpPr>
        <p:sp>
          <p:nvSpPr>
            <p:cNvPr id="62" name="Rectangle 61"/>
            <p:cNvSpPr/>
            <p:nvPr/>
          </p:nvSpPr>
          <p:spPr>
            <a:xfrm>
              <a:off x="6858000" y="4724400"/>
              <a:ext cx="2286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629400" y="4724400"/>
              <a:ext cx="228600" cy="2286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00800" y="4724400"/>
              <a:ext cx="228600" cy="228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72200" y="4724400"/>
              <a:ext cx="228600" cy="228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943600" y="4724400"/>
              <a:ext cx="228600" cy="22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370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0023 C -0.03959 0.00208 -0.06285 0.00416 -0.08559 0.00648 C -0.10834 0.00879 -0.12986 0.0111 -0.15226 0.01411 C -0.17466 0.01712 -0.2007 0.01943 -0.21997 0.02429 C -0.23924 0.02915 -0.25851 0.03447 -0.26754 0.04326 C -0.27657 0.05205 -0.27309 0.07125 -0.27414 0.07749 " pathEditMode="relative" ptsTypes="aaaaaA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C -0.12048 0.00463 -0.24097 0.00926 -0.29757 0.01111 C -0.35416 0.01296 -0.33298 0.00741 -0.3401 0.01111 C -0.34722 0.01481 -0.34357 0.02407 -0.3401 0.03333 " pathEditMode="relative" rAng="0" ptsTypes="aaaA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" y="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722 0.03866 -0.19444 0.07754 -0.24583 0.07963 C -0.29722 0.08171 -0.30278 0.04722 -0.30833 0.01296 " pathEditMode="relative" ptsTypes="aaA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5035 0.00532 -0.30069 0.01088 -0.36042 -0.00208 C -0.42014 -0.01505 -0.36163 -0.06852 -0.35885 -0.07847 " pathEditMode="relative" ptsTypes="aaA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3645 0.0169 -0.27291 0.03403 -0.3342 0.02893 C -0.39548 0.02384 -0.38159 -0.0037 -0.36753 -0.03102 " pathEditMode="relative" ptsTypes="aaA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9" grpId="0" animBg="1"/>
      <p:bldP spid="63" grpId="0"/>
      <p:bldP spid="66" grpId="0" animBg="1"/>
      <p:bldP spid="67" grpId="0" animBg="1"/>
      <p:bldP spid="69" grpId="0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Case Study: Altering Memory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Defenses based on memory permissions </a:t>
            </a:r>
          </a:p>
          <a:p>
            <a:pPr lvl="1"/>
            <a:r>
              <a:rPr lang="en-US" dirty="0" smtClean="0"/>
              <a:t>DEP: non-writable code </a:t>
            </a:r>
          </a:p>
          <a:p>
            <a:pPr lvl="1"/>
            <a:r>
              <a:rPr lang="en-US" dirty="0" smtClean="0"/>
              <a:t>CFI: non-writable jump tags </a:t>
            </a:r>
          </a:p>
          <a:p>
            <a:r>
              <a:rPr lang="en-US" i="1" dirty="0" err="1" smtClean="0"/>
              <a:t>dlopen</a:t>
            </a:r>
            <a:r>
              <a:rPr lang="en-US" i="1" dirty="0" smtClean="0"/>
              <a:t>(): relocation </a:t>
            </a:r>
          </a:p>
          <a:p>
            <a:pPr lvl="1"/>
            <a:r>
              <a:rPr lang="en-US" dirty="0" smtClean="0"/>
              <a:t>change any page permission to writable </a:t>
            </a:r>
          </a:p>
          <a:p>
            <a:pPr lvl="1"/>
            <a:r>
              <a:rPr lang="en-US" dirty="0" smtClean="0"/>
              <a:t>update page content </a:t>
            </a:r>
          </a:p>
          <a:p>
            <a:pPr lvl="1"/>
            <a:r>
              <a:rPr lang="en-US" dirty="0" smtClean="0"/>
              <a:t>change the permission back </a:t>
            </a:r>
          </a:p>
          <a:p>
            <a:r>
              <a:rPr lang="en-US" dirty="0" smtClean="0"/>
              <a:t>DOP attacks </a:t>
            </a:r>
          </a:p>
          <a:p>
            <a:pPr lvl="1"/>
            <a:r>
              <a:rPr lang="en-US" i="1" dirty="0" err="1" smtClean="0"/>
              <a:t>dlopen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code_addr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shellcode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injection is back!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56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70195"/>
          <a:ext cx="8610600" cy="530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1371600"/>
                <a:gridCol w="1371600"/>
                <a:gridCol w="1752600"/>
              </a:tblGrid>
              <a:tr h="73121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Techniques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Turing</a:t>
                      </a:r>
                    </a:p>
                    <a:p>
                      <a:pPr algn="ctr"/>
                      <a:r>
                        <a:rPr lang="en-US" sz="2000" dirty="0" smtClean="0"/>
                        <a:t>Complete?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Preserve </a:t>
                      </a:r>
                    </a:p>
                    <a:p>
                      <a:pPr algn="ctr"/>
                      <a:r>
                        <a:rPr lang="en-US" sz="2000" dirty="0" smtClean="0"/>
                        <a:t>CFI?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Independent </a:t>
                      </a:r>
                    </a:p>
                    <a:p>
                      <a:pPr algn="ctr"/>
                      <a:r>
                        <a:rPr lang="en-US" sz="2000" dirty="0" smtClean="0"/>
                        <a:t>of specific </a:t>
                      </a:r>
                    </a:p>
                    <a:p>
                      <a:pPr algn="ctr"/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/ </a:t>
                      </a:r>
                      <a:r>
                        <a:rPr lang="en-US" sz="2000" baseline="0" dirty="0" err="1" smtClean="0"/>
                        <a:t>funcs</a:t>
                      </a:r>
                      <a:r>
                        <a:rPr lang="en-US" sz="2000" baseline="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  <a:tr h="731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Non-control Data Attacks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(Chen </a:t>
                      </a:r>
                      <a:r>
                        <a:rPr lang="en-US" sz="2000" i="1" dirty="0" smtClean="0"/>
                        <a:t>et al. </a:t>
                      </a:r>
                      <a:r>
                        <a:rPr lang="en-US" sz="2000" dirty="0" smtClean="0"/>
                        <a:t>2005)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ym typeface="Wingdings"/>
                        </a:rPr>
                        <a:t>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3121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COOP (Schuster </a:t>
                      </a:r>
                      <a:r>
                        <a:rPr lang="en-US" sz="2000" i="1" dirty="0" smtClean="0"/>
                        <a:t>et al. </a:t>
                      </a:r>
                      <a:r>
                        <a:rPr lang="en-US" sz="2000" dirty="0" smtClean="0"/>
                        <a:t>2015)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2000" dirty="0"/>
                    </a:p>
                  </a:txBody>
                  <a:tcPr anchor="ctr"/>
                </a:tc>
              </a:tr>
              <a:tr h="73121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FlowStitch 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Hu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et al.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2015)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31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Printf</a:t>
                      </a:r>
                      <a:r>
                        <a:rPr lang="en-US" sz="2000" dirty="0" smtClean="0"/>
                        <a:t>-Oriented Programming</a:t>
                      </a:r>
                    </a:p>
                    <a:p>
                      <a:pPr algn="l"/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Carlini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i="1" dirty="0" smtClean="0"/>
                        <a:t>et al.  </a:t>
                      </a:r>
                      <a:r>
                        <a:rPr lang="en-US" sz="2000" dirty="0" smtClean="0"/>
                        <a:t>2015)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</a:tr>
              <a:tr h="73121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Control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Jujustu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dirty="0" smtClean="0"/>
                        <a:t>(Evans </a:t>
                      </a:r>
                      <a:r>
                        <a:rPr lang="en-US" sz="2000" i="1" dirty="0" smtClean="0"/>
                        <a:t>et al. </a:t>
                      </a:r>
                      <a:r>
                        <a:rPr lang="en-US" sz="2000" dirty="0" smtClean="0"/>
                        <a:t>2015)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</a:tr>
              <a:tr h="413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Data-Oriented Programming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Memory Safety</a:t>
            </a:r>
          </a:p>
          <a:p>
            <a:pPr lvl="1"/>
            <a:r>
              <a:rPr lang="en-US" dirty="0" smtClean="0"/>
              <a:t>e.g., Cyclone </a:t>
            </a:r>
            <a:r>
              <a:rPr lang="en-US" sz="2000" dirty="0" smtClean="0"/>
              <a:t>(Jim </a:t>
            </a:r>
            <a:r>
              <a:rPr lang="en-US" sz="2000" i="1" dirty="0" smtClean="0"/>
              <a:t>et al. </a:t>
            </a:r>
            <a:r>
              <a:rPr lang="en-US" sz="2000" dirty="0" smtClean="0"/>
              <a:t>2002)</a:t>
            </a:r>
            <a:r>
              <a:rPr lang="en-US" dirty="0" smtClean="0"/>
              <a:t>, </a:t>
            </a:r>
            <a:r>
              <a:rPr lang="en-US" dirty="0" err="1" smtClean="0"/>
              <a:t>CCured</a:t>
            </a:r>
            <a:r>
              <a:rPr lang="en-US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Necula</a:t>
            </a:r>
            <a:r>
              <a:rPr lang="en-US" sz="2000" dirty="0" smtClean="0"/>
              <a:t> </a:t>
            </a:r>
            <a:r>
              <a:rPr lang="en-US" sz="2000" i="1" dirty="0" smtClean="0"/>
              <a:t>et al. </a:t>
            </a:r>
            <a:r>
              <a:rPr lang="en-US" sz="2000" dirty="0" smtClean="0"/>
              <a:t>2002) </a:t>
            </a:r>
            <a:r>
              <a:rPr lang="en-US" dirty="0" smtClean="0"/>
              <a:t>,  </a:t>
            </a:r>
            <a:r>
              <a:rPr lang="en-US" dirty="0" err="1" smtClean="0"/>
              <a:t>SoftBounds+CETS</a:t>
            </a:r>
            <a:r>
              <a:rPr lang="en-US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Nagarakatte</a:t>
            </a:r>
            <a:r>
              <a:rPr lang="en-US" sz="2000" dirty="0" smtClean="0"/>
              <a:t> </a:t>
            </a:r>
            <a:r>
              <a:rPr lang="en-US" sz="2000" i="1" dirty="0" smtClean="0"/>
              <a:t>et al. </a:t>
            </a:r>
            <a:r>
              <a:rPr lang="en-US" sz="2000" dirty="0" smtClean="0"/>
              <a:t>2009, 2010)</a:t>
            </a:r>
            <a:endParaRPr lang="en-US" dirty="0" smtClean="0"/>
          </a:p>
          <a:p>
            <a:pPr lvl="1"/>
            <a:r>
              <a:rPr lang="en-US" dirty="0" smtClean="0"/>
              <a:t>high performance overhead (&gt; 100%)</a:t>
            </a:r>
          </a:p>
          <a:p>
            <a:r>
              <a:rPr lang="en-US" dirty="0" smtClean="0"/>
              <a:t>Data-flow Integrity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, DFI </a:t>
            </a:r>
            <a:r>
              <a:rPr lang="en-US" sz="2000" dirty="0" smtClean="0"/>
              <a:t>(Castro </a:t>
            </a:r>
            <a:r>
              <a:rPr lang="en-US" sz="2000" i="1" dirty="0" smtClean="0"/>
              <a:t>et al. </a:t>
            </a:r>
            <a:r>
              <a:rPr lang="en-US" sz="2000" dirty="0" smtClean="0"/>
              <a:t>2006)  </a:t>
            </a:r>
            <a:r>
              <a:rPr lang="en-US" dirty="0" smtClean="0"/>
              <a:t>, kernel DFI </a:t>
            </a:r>
            <a:r>
              <a:rPr lang="en-US" sz="2000" dirty="0" smtClean="0"/>
              <a:t>(Song </a:t>
            </a:r>
            <a:r>
              <a:rPr lang="en-US" sz="2000" i="1" dirty="0" smtClean="0"/>
              <a:t>et al. </a:t>
            </a:r>
            <a:r>
              <a:rPr lang="en-US" sz="2000" dirty="0" smtClean="0"/>
              <a:t>2016)</a:t>
            </a:r>
            <a:endParaRPr lang="en-US" dirty="0" smtClean="0"/>
          </a:p>
          <a:p>
            <a:r>
              <a:rPr lang="en-US" dirty="0" smtClean="0"/>
              <a:t>Fined-grained randomization in data space</a:t>
            </a:r>
          </a:p>
          <a:p>
            <a:pPr lvl="1"/>
            <a:r>
              <a:rPr lang="en-US" dirty="0" smtClean="0"/>
              <a:t>e.g., DSR </a:t>
            </a:r>
            <a:r>
              <a:rPr lang="en-US" sz="2000" dirty="0" smtClean="0"/>
              <a:t>(</a:t>
            </a:r>
            <a:r>
              <a:rPr lang="en-US" sz="2000" dirty="0" err="1" smtClean="0"/>
              <a:t>Bhatkar</a:t>
            </a:r>
            <a:r>
              <a:rPr lang="en-US" sz="2000" dirty="0" smtClean="0"/>
              <a:t> </a:t>
            </a:r>
            <a:r>
              <a:rPr lang="en-US" sz="2000" i="1" dirty="0" smtClean="0"/>
              <a:t>et al.</a:t>
            </a:r>
            <a:r>
              <a:rPr lang="en-US" sz="2000" dirty="0" smtClean="0"/>
              <a:t> 2008)</a:t>
            </a:r>
            <a:endParaRPr lang="en-US" dirty="0" smtClean="0"/>
          </a:p>
          <a:p>
            <a:r>
              <a:rPr lang="en-US" dirty="0" smtClean="0"/>
              <a:t>Hardware &amp; software fault isolation</a:t>
            </a:r>
          </a:p>
          <a:p>
            <a:pPr lvl="1"/>
            <a:r>
              <a:rPr lang="en-US" dirty="0" smtClean="0"/>
              <a:t>e.g., HDFI </a:t>
            </a:r>
            <a:r>
              <a:rPr lang="en-US" sz="2000" dirty="0" smtClean="0"/>
              <a:t>(Song </a:t>
            </a:r>
            <a:r>
              <a:rPr lang="en-US" sz="2000" i="1" dirty="0" smtClean="0"/>
              <a:t>et al. </a:t>
            </a:r>
            <a:r>
              <a:rPr lang="en-US" sz="2000" dirty="0" smtClean="0"/>
              <a:t>2016) </a:t>
            </a:r>
            <a:r>
              <a:rPr lang="en-US" dirty="0" smtClean="0"/>
              <a:t>, MPX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914397" y="6096000"/>
            <a:ext cx="714103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 practical defenses yet !</a:t>
            </a:r>
            <a:endParaRPr lang="en-US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638800"/>
          </a:xfrm>
        </p:spPr>
        <p:txBody>
          <a:bodyPr>
            <a:noAutofit/>
          </a:bodyPr>
          <a:lstStyle/>
          <a:p>
            <a:r>
              <a:rPr lang="en-US" dirty="0" smtClean="0"/>
              <a:t>Non-control data attacks can be Turing-complete</a:t>
            </a:r>
          </a:p>
          <a:p>
            <a:pPr lvl="2"/>
            <a:endParaRPr lang="en-US" sz="1800" dirty="0" smtClean="0"/>
          </a:p>
          <a:p>
            <a:r>
              <a:rPr lang="en-US" dirty="0" smtClean="0"/>
              <a:t>Data-Oriented Programming (DOP)</a:t>
            </a:r>
          </a:p>
          <a:p>
            <a:pPr lvl="1"/>
            <a:r>
              <a:rPr lang="en-US" dirty="0" smtClean="0"/>
              <a:t>build expressive non-control data attacks</a:t>
            </a:r>
          </a:p>
          <a:p>
            <a:pPr lvl="1"/>
            <a:r>
              <a:rPr lang="en-US" dirty="0" smtClean="0"/>
              <a:t>independent of specific data / functions </a:t>
            </a:r>
          </a:p>
          <a:p>
            <a:pPr lvl="2"/>
            <a:endParaRPr lang="en-US" sz="1800" dirty="0" smtClean="0"/>
          </a:p>
          <a:p>
            <a:r>
              <a:rPr lang="en-US" dirty="0" smtClean="0"/>
              <a:t>In real-world programs, DOP can build attacks</a:t>
            </a:r>
          </a:p>
          <a:p>
            <a:pPr lvl="1"/>
            <a:r>
              <a:rPr lang="en-US" dirty="0" smtClean="0"/>
              <a:t>bypass ASLR w/o address leakage </a:t>
            </a:r>
          </a:p>
          <a:p>
            <a:pPr lvl="1"/>
            <a:r>
              <a:rPr lang="en-US" dirty="0" smtClean="0"/>
              <a:t>simulate a network bot </a:t>
            </a:r>
          </a:p>
          <a:p>
            <a:pPr lvl="1"/>
            <a:r>
              <a:rPr lang="en-US" dirty="0" smtClean="0"/>
              <a:t>enable code injection</a:t>
            </a:r>
            <a:endParaRPr lang="en-US" dirty="0"/>
          </a:p>
        </p:txBody>
      </p:sp>
    </p:spTree>
  </p:cSld>
  <p:clrMapOvr>
    <a:masterClrMapping/>
  </p:clrMapOvr>
  <p:transition advTm="282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14400" y="762000"/>
            <a:ext cx="7467600" cy="128307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342900" dist="1397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prstClr val="black"/>
                </a:solidFill>
                <a:ea typeface="+mj-ea"/>
                <a:cs typeface="+mj-cs"/>
              </a:rPr>
              <a:t>Thanks!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5595" y="2743200"/>
            <a:ext cx="7722605" cy="2819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 smtClean="0"/>
              <a:t>Hong </a:t>
            </a:r>
            <a:r>
              <a:rPr lang="en-US" sz="3200" b="0" dirty="0" err="1" smtClean="0"/>
              <a:t>Hu</a:t>
            </a:r>
            <a:endParaRPr lang="en-US" sz="3200" b="0" dirty="0" smtClean="0"/>
          </a:p>
          <a:p>
            <a:pPr algn="ctr"/>
            <a:r>
              <a:rPr lang="en-US" b="0" i="1" dirty="0" smtClean="0"/>
              <a:t>huhong@comp.nus.edu.sg</a:t>
            </a:r>
          </a:p>
          <a:p>
            <a:pPr algn="ctr"/>
            <a:r>
              <a:rPr lang="en-US" b="0" dirty="0" smtClean="0">
                <a:hlinkClick r:id="rId2"/>
              </a:rPr>
              <a:t>http://www.comp.nus.edu.sg/~huhong</a:t>
            </a:r>
            <a:endParaRPr lang="en-US" b="0" dirty="0" smtClean="0"/>
          </a:p>
          <a:p>
            <a:pPr algn="ctr"/>
            <a:endParaRPr lang="en-US" b="0" dirty="0" smtClean="0"/>
          </a:p>
          <a:p>
            <a:pPr algn="ctr"/>
            <a:r>
              <a:rPr lang="en-US" b="0" dirty="0" smtClean="0"/>
              <a:t>Non-control data attacks are available </a:t>
            </a:r>
          </a:p>
          <a:p>
            <a:pPr algn="ctr"/>
            <a:r>
              <a:rPr lang="en-US" b="0" dirty="0" smtClean="0">
                <a:hlinkClick r:id="rId3"/>
              </a:rPr>
              <a:t>http://huhong-nus.github.io/advanced-DOP/</a:t>
            </a:r>
            <a:endParaRPr lang="en-US" sz="2000" b="0" i="1" dirty="0"/>
          </a:p>
        </p:txBody>
      </p:sp>
    </p:spTree>
    <p:extLst>
      <p:ext uri="{BB962C8B-B14F-4D97-AF65-F5344CB8AC3E}">
        <p14:creationId xmlns:p14="http://schemas.microsoft.com/office/powerpoint/2010/main" xmlns="" val="4006739174"/>
      </p:ext>
    </p:extLst>
  </p:cSld>
  <p:clrMapOvr>
    <a:masterClrMapping/>
  </p:clrMapOvr>
  <p:transition advTm="85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4864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  <a:cs typeface="Times New Roman" pitchFamily="18" charset="0"/>
              </a:rPr>
              <a:t>S. Chen, J.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Xu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E. C.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Sezer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P.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Gauriar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and R. K.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Iyer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“Non-Control-Data Attacks Are Realistic Threats,” in Proceedings of the 14th USENIX Security Symposium, 2005.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  <a:cs typeface="Times New Roman" pitchFamily="18" charset="0"/>
              </a:rPr>
              <a:t>H.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Hu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Z. L. Chua, S. Adrian, P. Saxena, and Z. Liang, “Automatic Generation of Data-Oriented Exploits,” in Proceedings of the 24th USENIX Security Symposium, 2015.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  <a:cs typeface="Times New Roman" pitchFamily="18" charset="0"/>
              </a:rPr>
              <a:t>N.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Carlini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A. Barresi, M. Payer, D. Wagner, and T. R. Gross, “Control-Flow Bending: On the Effectiveness of Control-Flow Integrity,” in Proceedings of the 24th USENIX Security Symposium, 2015.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  <a:cs typeface="Times New Roman" pitchFamily="18" charset="0"/>
              </a:rPr>
              <a:t>F. Schuster, T.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Tendyck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C.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Liebchen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L.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Davi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A.-R.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Sadeghi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and T.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Holz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“Counterfeit Object-oriented Programming: On the Difficulty of Preventing Code Reuse Attacks in C++ Applications,” in Proceedings of the 36th IEEE Symposium on Security and Privacy, 2015.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  <a:cs typeface="Times New Roman" pitchFamily="18" charset="0"/>
              </a:rPr>
              <a:t>I. Evans, F. Long, U.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Otgonbaatar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H.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Shrobe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M.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Rinard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H.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Okhravi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and S.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Sidiroglou-Douskos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“Control Jujutsu: On the Weaknesses of Fine-Grained Control Flow Integrity,” in Proceedings of the 22nd ACM SIGSAC Conference on Computer and Communications Security, 2015. 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advTm="497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57200" y="762000"/>
            <a:ext cx="6096000" cy="381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1000" y="2029800"/>
            <a:ext cx="3352800" cy="25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81000" y="3733800"/>
            <a:ext cx="3352800" cy="228600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81000" y="2528889"/>
            <a:ext cx="3352800" cy="228600"/>
          </a:xfrm>
          <a:prstGeom prst="rect">
            <a:avLst/>
          </a:prstGeom>
          <a:solidFill>
            <a:srgbClr val="FB5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81000" y="3016250"/>
            <a:ext cx="3352800" cy="228600"/>
          </a:xfrm>
          <a:prstGeom prst="rect">
            <a:avLst/>
          </a:prstGeom>
          <a:solidFill>
            <a:srgbClr val="20F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762000"/>
          <a:ext cx="56388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0"/>
              </a:tblGrid>
              <a:tr h="3962400">
                <a:tc>
                  <a:txBody>
                    <a:bodyPr/>
                    <a:lstStyle/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  </a:t>
                      </a:r>
                      <a:r>
                        <a:rPr lang="en-US" sz="1600" b="1" kern="1200" baseline="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struct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server{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*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cur_max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total,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typ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;} *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 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connect_limit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MAXCONN;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*size, *type;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 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char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buf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[MAXLEN];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 size = &amp;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buf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[8]; type = &amp;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buf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[12]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5  ...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 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US" sz="1600" b="0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connect_limit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--) {</a:t>
                      </a:r>
                    </a:p>
                    <a:p>
                      <a:r>
                        <a:rPr lang="sv-SE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    readData(sockfd, buf);       </a:t>
                      </a:r>
                      <a:r>
                        <a:rPr lang="sv-SE" sz="1600" b="0" kern="1200" baseline="0" dirty="0" smtClean="0">
                          <a:solidFill>
                            <a:srgbClr val="B935A9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 stack bof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    if(*type == NONE ) break;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    if(*type == STREAM)</a:t>
                      </a:r>
                      <a:endParaRPr lang="en-US" sz="16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*size = *(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cur_max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  </a:t>
                      </a: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else {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      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typ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*type;        </a:t>
                      </a:r>
                      <a:endParaRPr lang="en-US" sz="16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      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-&gt;total += *size;     </a:t>
                      </a:r>
                      <a:endParaRPr lang="en-US" sz="16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   } </a:t>
                      </a:r>
                      <a:r>
                        <a:rPr lang="en-US" sz="1600" b="0" kern="1200" baseline="0" dirty="0" smtClean="0">
                          <a:solidFill>
                            <a:srgbClr val="B935A9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...(following code skipped)...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 }</a:t>
                      </a:r>
                      <a:endParaRPr lang="en-US" sz="16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457200" y="5276850"/>
            <a:ext cx="6096000" cy="1581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62000" y="6313667"/>
            <a:ext cx="2590800" cy="230400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219200" y="6048375"/>
            <a:ext cx="1447800" cy="230400"/>
          </a:xfrm>
          <a:prstGeom prst="rect">
            <a:avLst/>
          </a:prstGeom>
          <a:solidFill>
            <a:srgbClr val="FB5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31009" y="6055519"/>
            <a:ext cx="457200" cy="230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743200" y="6049115"/>
            <a:ext cx="1905000" cy="230400"/>
          </a:xfrm>
          <a:prstGeom prst="rect">
            <a:avLst/>
          </a:prstGeom>
          <a:solidFill>
            <a:srgbClr val="20F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85" name="Bent Arrow 184"/>
          <p:cNvSpPr/>
          <p:nvPr/>
        </p:nvSpPr>
        <p:spPr>
          <a:xfrm rot="10800000">
            <a:off x="6172200" y="4114800"/>
            <a:ext cx="1066800" cy="2057400"/>
          </a:xfrm>
          <a:prstGeom prst="bentArrow">
            <a:avLst>
              <a:gd name="adj1" fmla="val 15196"/>
              <a:gd name="adj2" fmla="val 20098"/>
              <a:gd name="adj3" fmla="val 27941"/>
              <a:gd name="adj4" fmla="val 437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77"/>
          <p:cNvGrpSpPr/>
          <p:nvPr/>
        </p:nvGrpSpPr>
        <p:grpSpPr>
          <a:xfrm>
            <a:off x="1752600" y="4495800"/>
            <a:ext cx="1066800" cy="921841"/>
            <a:chOff x="1752600" y="3886200"/>
            <a:chExt cx="1066800" cy="769441"/>
          </a:xfrm>
        </p:grpSpPr>
        <p:sp>
          <p:nvSpPr>
            <p:cNvPr id="183" name="Down Arrow 182"/>
            <p:cNvSpPr/>
            <p:nvPr/>
          </p:nvSpPr>
          <p:spPr>
            <a:xfrm>
              <a:off x="1752600" y="3962400"/>
              <a:ext cx="10668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7400" y="3886200"/>
              <a:ext cx="50526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?</a:t>
              </a:r>
              <a:endPara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658" y="5276850"/>
          <a:ext cx="583474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4742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  </a:t>
                      </a:r>
                      <a:r>
                        <a:rPr lang="en-US" sz="1600" b="1" kern="1200" baseline="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struct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Obj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struct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Obj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*next;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prop;}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  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void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updateList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struct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Obj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*list,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addend){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 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(; list != NULL; list = list-&gt;next)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      list-&gt;prop += addend;</a:t>
                      </a:r>
                      <a:b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  }</a:t>
                      </a:r>
                      <a:endParaRPr lang="en-US" sz="12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9" name="Group 64"/>
          <p:cNvGrpSpPr/>
          <p:nvPr/>
        </p:nvGrpSpPr>
        <p:grpSpPr>
          <a:xfrm>
            <a:off x="5750169" y="749300"/>
            <a:ext cx="3393831" cy="990600"/>
            <a:chOff x="5369169" y="647700"/>
            <a:chExt cx="3393831" cy="990600"/>
          </a:xfrm>
        </p:grpSpPr>
        <p:sp>
          <p:nvSpPr>
            <p:cNvPr id="66" name="Rectangle 65"/>
            <p:cNvSpPr/>
            <p:nvPr/>
          </p:nvSpPr>
          <p:spPr>
            <a:xfrm>
              <a:off x="5410200" y="647700"/>
              <a:ext cx="3352800" cy="990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44"/>
            <p:cNvGrpSpPr/>
            <p:nvPr/>
          </p:nvGrpSpPr>
          <p:grpSpPr>
            <a:xfrm>
              <a:off x="5369169" y="715531"/>
              <a:ext cx="3393831" cy="865619"/>
              <a:chOff x="5369169" y="715531"/>
              <a:chExt cx="3393831" cy="86561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918695" y="715531"/>
                <a:ext cx="952505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00" dirty="0" err="1" smtClean="0"/>
                  <a:t>buf</a:t>
                </a:r>
                <a:r>
                  <a:rPr lang="en-US" sz="1200" dirty="0" smtClean="0"/>
                  <a:t>[]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846391" y="715531"/>
                <a:ext cx="405809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00" dirty="0" smtClean="0"/>
                  <a:t>type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250840" y="715531"/>
                <a:ext cx="402891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00" dirty="0" smtClean="0"/>
                  <a:t>size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642726" y="715531"/>
                <a:ext cx="624883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lnSpc>
                    <a:spcPts val="1100"/>
                  </a:lnSpc>
                </a:pPr>
                <a:r>
                  <a:rPr lang="en-US" sz="1200" dirty="0" smtClean="0"/>
                  <a:t>connect</a:t>
                </a:r>
              </a:p>
              <a:p>
                <a:pPr algn="ctr">
                  <a:lnSpc>
                    <a:spcPts val="1400"/>
                  </a:lnSpc>
                </a:pPr>
                <a:r>
                  <a:rPr lang="en-US" sz="1200" dirty="0" smtClean="0"/>
                  <a:t>_limit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252326" y="715531"/>
                <a:ext cx="405809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00" dirty="0" err="1" smtClean="0"/>
                  <a:t>srv</a:t>
                </a:r>
                <a:endParaRPr lang="en-US" sz="1200" dirty="0" smtClean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912095" y="1179725"/>
                <a:ext cx="959105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/>
                  <a:t>“AAA…AAA”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839791" y="1179725"/>
                <a:ext cx="412409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/>
                  <a:t>p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255126" y="1179725"/>
                <a:ext cx="409491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/>
                  <a:t>A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36126" y="1179725"/>
                <a:ext cx="631483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/>
                  <a:t>0x100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245726" y="1179725"/>
                <a:ext cx="412409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/>
                  <a:t>n-8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909169" y="1383521"/>
                <a:ext cx="962031" cy="197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/>
                  <a:t>“AAA…AAA”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836865" y="1383521"/>
                <a:ext cx="415335" cy="197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/>
                  <a:t>m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252200" y="1383521"/>
                <a:ext cx="412417" cy="197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/>
                  <a:t>p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633200" y="1383521"/>
                <a:ext cx="634409" cy="197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/>
                  <a:t>0x100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242800" y="1383521"/>
                <a:ext cx="415335" cy="197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/>
                  <a:t>p</a:t>
                </a: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5451000" y="1123950"/>
                <a:ext cx="3312000" cy="0"/>
              </a:xfrm>
              <a:prstGeom prst="line">
                <a:avLst/>
              </a:prstGeom>
              <a:ln w="15875" cmpd="sng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5410200" y="722220"/>
                <a:ext cx="53340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60"/>
                  </a:lnSpc>
                </a:pPr>
                <a:r>
                  <a:rPr lang="en-US" sz="1200" i="1" dirty="0" smtClean="0"/>
                  <a:t>stack</a:t>
                </a:r>
                <a:endParaRPr lang="en-US" sz="1200" i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369169" y="1200150"/>
                <a:ext cx="574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input </a:t>
                </a:r>
                <a:endParaRPr lang="en-US" sz="1200" i="1" dirty="0"/>
              </a:p>
            </p:txBody>
          </p:sp>
        </p:grpSp>
      </p:grpSp>
      <p:grpSp>
        <p:nvGrpSpPr>
          <p:cNvPr id="11" name="Group 117"/>
          <p:cNvGrpSpPr/>
          <p:nvPr/>
        </p:nvGrpSpPr>
        <p:grpSpPr>
          <a:xfrm>
            <a:off x="5750169" y="1777425"/>
            <a:ext cx="3393831" cy="1765875"/>
            <a:chOff x="5750169" y="1777425"/>
            <a:chExt cx="3393831" cy="1765875"/>
          </a:xfrm>
        </p:grpSpPr>
        <p:sp>
          <p:nvSpPr>
            <p:cNvPr id="179" name="TextBox 178"/>
            <p:cNvSpPr txBox="1"/>
            <p:nvPr/>
          </p:nvSpPr>
          <p:spPr>
            <a:xfrm>
              <a:off x="7239000" y="1777425"/>
              <a:ext cx="7521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……</a:t>
              </a:r>
              <a:endParaRPr lang="en-US" sz="3200" dirty="0"/>
            </a:p>
          </p:txBody>
        </p:sp>
        <p:grpSp>
          <p:nvGrpSpPr>
            <p:cNvPr id="12" name="Group 64"/>
            <p:cNvGrpSpPr/>
            <p:nvPr/>
          </p:nvGrpSpPr>
          <p:grpSpPr>
            <a:xfrm>
              <a:off x="5750169" y="2552700"/>
              <a:ext cx="3393831" cy="990600"/>
              <a:chOff x="5369169" y="647700"/>
              <a:chExt cx="3393831" cy="9906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647700"/>
                <a:ext cx="3352800" cy="990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44"/>
              <p:cNvGrpSpPr/>
              <p:nvPr/>
            </p:nvGrpSpPr>
            <p:grpSpPr>
              <a:xfrm>
                <a:off x="5369169" y="715531"/>
                <a:ext cx="3393831" cy="865619"/>
                <a:chOff x="5369169" y="715531"/>
                <a:chExt cx="3393831" cy="865619"/>
              </a:xfrm>
            </p:grpSpPr>
            <p:sp>
              <p:nvSpPr>
                <p:cNvPr id="97" name="TextBox 96"/>
                <p:cNvSpPr txBox="1"/>
                <p:nvPr/>
              </p:nvSpPr>
              <p:spPr>
                <a:xfrm>
                  <a:off x="5918695" y="715531"/>
                  <a:ext cx="952505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00" dirty="0" err="1" smtClean="0"/>
                    <a:t>buf</a:t>
                  </a:r>
                  <a:r>
                    <a:rPr lang="en-US" sz="1200" dirty="0" smtClean="0"/>
                    <a:t>[]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6846391" y="715531"/>
                  <a:ext cx="40580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/>
                    <a:t>type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7250840" y="715531"/>
                  <a:ext cx="402891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/>
                    <a:t>size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642726" y="715531"/>
                  <a:ext cx="624883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>
                    <a:lnSpc>
                      <a:spcPts val="1100"/>
                    </a:lnSpc>
                  </a:pPr>
                  <a:r>
                    <a:rPr lang="en-US" sz="1200" dirty="0" smtClean="0"/>
                    <a:t>connect</a:t>
                  </a:r>
                </a:p>
                <a:p>
                  <a:pPr algn="ctr">
                    <a:lnSpc>
                      <a:spcPts val="1400"/>
                    </a:lnSpc>
                  </a:pPr>
                  <a:r>
                    <a:rPr lang="en-US" sz="1200" dirty="0" smtClean="0"/>
                    <a:t>_limit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8252326" y="715531"/>
                  <a:ext cx="40580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00" dirty="0" err="1" smtClean="0"/>
                    <a:t>srv</a:t>
                  </a:r>
                  <a:endParaRPr lang="en-US" sz="1200" dirty="0" smtClean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5912095" y="1179725"/>
                  <a:ext cx="959105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00" b="1" dirty="0" smtClean="0"/>
                    <a:t>“AAA…AAA”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6839791" y="1179725"/>
                  <a:ext cx="412409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00" b="1" dirty="0" smtClean="0"/>
                    <a:t>p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7255126" y="1179725"/>
                  <a:ext cx="409491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00" b="1" dirty="0" smtClean="0"/>
                    <a:t>A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7636126" y="1179725"/>
                  <a:ext cx="631483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00" b="1" dirty="0" smtClean="0"/>
                    <a:t>0x100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8245726" y="1179725"/>
                  <a:ext cx="412409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00" b="1" dirty="0" smtClean="0"/>
                    <a:t>n-8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5909169" y="1383521"/>
                  <a:ext cx="962031" cy="1976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00" b="1" dirty="0" smtClean="0"/>
                    <a:t>“AAA…AAA”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836865" y="1383521"/>
                  <a:ext cx="415335" cy="1976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00" b="1" dirty="0" smtClean="0"/>
                    <a:t>m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7252200" y="1383521"/>
                  <a:ext cx="412417" cy="1976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00" b="1" dirty="0" smtClean="0"/>
                    <a:t>p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7633200" y="1383521"/>
                  <a:ext cx="634409" cy="1976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00" b="1" dirty="0" smtClean="0"/>
                    <a:t>0x100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8242800" y="1383521"/>
                  <a:ext cx="415335" cy="1976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00" b="1" dirty="0" smtClean="0"/>
                    <a:t>p</a:t>
                  </a: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451000" y="1123950"/>
                  <a:ext cx="3312000" cy="0"/>
                </a:xfrm>
                <a:prstGeom prst="line">
                  <a:avLst/>
                </a:prstGeom>
                <a:ln w="15875" cmpd="sng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5410200" y="722220"/>
                  <a:ext cx="533400" cy="374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2160"/>
                    </a:lnSpc>
                  </a:pPr>
                  <a:r>
                    <a:rPr lang="en-US" sz="1200" i="1" dirty="0" smtClean="0"/>
                    <a:t>stack</a:t>
                  </a:r>
                  <a:endParaRPr lang="en-US" sz="1200" i="1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369169" y="1200150"/>
                  <a:ext cx="5744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i="1" dirty="0" smtClean="0"/>
                    <a:t>input </a:t>
                  </a:r>
                  <a:endParaRPr lang="en-US" sz="1200" i="1" dirty="0"/>
                </a:p>
              </p:txBody>
            </p:sp>
          </p:grpSp>
        </p:grpSp>
      </p:grpSp>
      <p:sp>
        <p:nvSpPr>
          <p:cNvPr id="184" name="Cross 183"/>
          <p:cNvSpPr/>
          <p:nvPr/>
        </p:nvSpPr>
        <p:spPr>
          <a:xfrm>
            <a:off x="4267200" y="2133600"/>
            <a:ext cx="990600" cy="990600"/>
          </a:xfrm>
          <a:prstGeom prst="plus">
            <a:avLst>
              <a:gd name="adj" fmla="val 378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Table 120"/>
          <p:cNvGraphicFramePr>
            <a:graphicFrameLocks noGrp="1"/>
          </p:cNvGraphicFramePr>
          <p:nvPr/>
        </p:nvGraphicFramePr>
        <p:xfrm>
          <a:off x="5791200" y="746760"/>
          <a:ext cx="17526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&lt;-- 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size  &lt;-- 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srv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&lt;-- n-8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/>
        </p:nvGraphicFramePr>
        <p:xfrm>
          <a:off x="7543800" y="746760"/>
          <a:ext cx="1600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&lt;--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size  &lt;-- 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srv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&lt;-- p</a:t>
                      </a:r>
                      <a:endPara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Table 180"/>
          <p:cNvGraphicFramePr>
            <a:graphicFrameLocks noGrp="1"/>
          </p:cNvGraphicFramePr>
          <p:nvPr/>
        </p:nvGraphicFramePr>
        <p:xfrm>
          <a:off x="3886200" y="1752600"/>
          <a:ext cx="532368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441"/>
                <a:gridCol w="26272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Executed Statements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Simulated</a:t>
                      </a:r>
                      <a:r>
                        <a:rPr lang="en-US" sz="2000" baseline="0" dirty="0" smtClean="0"/>
                        <a:t> Statements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if(*type == NONE) break;</a:t>
                      </a:r>
                    </a:p>
                    <a:p>
                      <a:r>
                        <a:rPr lang="en-US" sz="2000" dirty="0" smtClean="0"/>
                        <a:t>if(*type</a:t>
                      </a:r>
                      <a:r>
                        <a:rPr lang="en-US" sz="2000" baseline="0" dirty="0" smtClean="0"/>
                        <a:t> == STREAM) </a:t>
                      </a:r>
                      <a:endParaRPr lang="en-US" sz="2000" dirty="0" smtClean="0"/>
                    </a:p>
                    <a:p>
                      <a:r>
                        <a:rPr lang="en-US" sz="2000" dirty="0" err="1" smtClean="0"/>
                        <a:t>srv</a:t>
                      </a:r>
                      <a:r>
                        <a:rPr lang="en-US" sz="2000" dirty="0" smtClean="0"/>
                        <a:t>-&gt;</a:t>
                      </a:r>
                      <a:r>
                        <a:rPr lang="en-US" sz="2000" dirty="0" err="1" smtClean="0"/>
                        <a:t>typ</a:t>
                      </a:r>
                      <a:r>
                        <a:rPr lang="en-US" sz="2000" dirty="0" smtClean="0"/>
                        <a:t> = *type;</a:t>
                      </a:r>
                    </a:p>
                    <a:p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-&gt;total</a:t>
                      </a:r>
                      <a:r>
                        <a:rPr lang="en-US" sz="2000" baseline="0" dirty="0" smtClean="0"/>
                        <a:t> += *size;</a:t>
                      </a:r>
                      <a:endParaRPr lang="en-US" sz="2000" dirty="0"/>
                    </a:p>
                  </a:txBody>
                  <a:tcPr marL="36000" marR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if(list == NULL) 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if(list == STREAM)</a:t>
                      </a:r>
                      <a:endParaRPr lang="en-US" sz="2000" b="1" dirty="0" smtClean="0"/>
                    </a:p>
                    <a:p>
                      <a:r>
                        <a:rPr lang="en-US" sz="2000" b="1" baseline="0" dirty="0" err="1" smtClean="0"/>
                        <a:t>srv</a:t>
                      </a:r>
                      <a:r>
                        <a:rPr lang="en-US" sz="2000" b="1" baseline="0" dirty="0" smtClean="0"/>
                        <a:t> = list; </a:t>
                      </a:r>
                    </a:p>
                    <a:p>
                      <a:r>
                        <a:rPr lang="en-US" sz="2000" b="1" baseline="0" dirty="0" smtClean="0"/>
                        <a:t>list-&gt;prop += addend; </a:t>
                      </a:r>
                      <a:endParaRPr lang="en-US" sz="2000" b="1" dirty="0"/>
                    </a:p>
                  </a:txBody>
                  <a:tcPr marL="36000" marR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if(*type == NONE) break;</a:t>
                      </a:r>
                    </a:p>
                    <a:p>
                      <a:r>
                        <a:rPr lang="en-US" sz="2000" dirty="0" smtClean="0"/>
                        <a:t>if(*type == STREAM) </a:t>
                      </a:r>
                    </a:p>
                    <a:p>
                      <a:r>
                        <a:rPr lang="en-US" sz="2000" baseline="0" dirty="0" smtClean="0"/>
                        <a:t>*size = *(</a:t>
                      </a:r>
                      <a:r>
                        <a:rPr lang="en-US" sz="2000" baseline="0" dirty="0" err="1" smtClean="0"/>
                        <a:t>srv</a:t>
                      </a:r>
                      <a:r>
                        <a:rPr lang="en-US" sz="2000" baseline="0" dirty="0" smtClean="0"/>
                        <a:t>-&gt;</a:t>
                      </a:r>
                      <a:r>
                        <a:rPr lang="en-US" sz="2000" baseline="0" dirty="0" err="1" smtClean="0"/>
                        <a:t>cur_max</a:t>
                      </a:r>
                      <a:r>
                        <a:rPr lang="en-US" sz="2000" baseline="0" dirty="0" smtClean="0"/>
                        <a:t>);</a:t>
                      </a:r>
                      <a:endParaRPr lang="en-US" sz="2000" dirty="0"/>
                    </a:p>
                  </a:txBody>
                  <a:tcPr marL="36000" marR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if(list == NULL) 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if(list == STREAM)</a:t>
                      </a:r>
                    </a:p>
                    <a:p>
                      <a:r>
                        <a:rPr lang="en-US" sz="2000" b="1" dirty="0" smtClean="0"/>
                        <a:t>list</a:t>
                      </a:r>
                      <a:r>
                        <a:rPr lang="en-US" sz="2000" b="1" baseline="0" dirty="0" smtClean="0"/>
                        <a:t> = list-&gt;next;</a:t>
                      </a:r>
                      <a:endParaRPr lang="en-US" sz="2000" b="1" dirty="0"/>
                    </a:p>
                  </a:txBody>
                  <a:tcPr marL="36000" marR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 – &amp;list;  q</a:t>
                      </a:r>
                      <a:r>
                        <a:rPr lang="en-US" sz="2000" baseline="0" dirty="0" smtClean="0"/>
                        <a:t> – &amp;addend;  m – &amp;STREAM;  n – &amp;</a:t>
                      </a:r>
                      <a:r>
                        <a:rPr lang="en-US" sz="2000" baseline="0" dirty="0" err="1" smtClean="0"/>
                        <a:t>srv</a:t>
                      </a:r>
                      <a:endParaRPr lang="en-US" sz="20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3" name="Right Arrow 122"/>
          <p:cNvSpPr/>
          <p:nvPr/>
        </p:nvSpPr>
        <p:spPr>
          <a:xfrm>
            <a:off x="-762000" y="2042886"/>
            <a:ext cx="1066800" cy="2286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895725" y="2514600"/>
            <a:ext cx="2667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892550" y="2197100"/>
            <a:ext cx="2667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895725" y="2819400"/>
            <a:ext cx="2667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889375" y="3822700"/>
            <a:ext cx="2667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886200" y="3505200"/>
            <a:ext cx="2667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889375" y="4127500"/>
            <a:ext cx="2667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623685" y="2527300"/>
            <a:ext cx="252031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620510" y="2209800"/>
            <a:ext cx="252031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623685" y="2832100"/>
            <a:ext cx="252031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617335" y="3835400"/>
            <a:ext cx="252031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614160" y="3517900"/>
            <a:ext cx="252031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617335" y="4140200"/>
            <a:ext cx="252031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905250" y="3124200"/>
            <a:ext cx="2667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619875" y="3124200"/>
            <a:ext cx="252031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7200900" y="4419600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expressive    computing</a:t>
            </a:r>
            <a:endParaRPr lang="en-US" sz="3200" dirty="0"/>
          </a:p>
        </p:txBody>
      </p:sp>
    </p:spTree>
    <p:custDataLst>
      <p:tags r:id="rId1"/>
    </p:custDataLst>
  </p:cSld>
  <p:clrMapOvr>
    <a:masterClrMapping/>
  </p:clrMapOvr>
  <p:transition advTm="1597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3.33333E-6 L -3.46945E-18 0.04098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04098 L -3.46945E-18 0.07431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07431 L -3.46945E-18 0.10764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10764 L -3.46945E-18 0.21875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21875 L -3.46945E-18 0.25209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25209 L -3.46945E-18 -0.00347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3.33333E-6 L -3.46945E-18 0.0298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04098 L -3.46945E-18 0.07431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07431 L -3.46945E-18 0.10764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10764 L -3.46945E-18 0.14098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4" grpId="0" animBg="1"/>
      <p:bldP spid="98" grpId="0" animBg="1"/>
      <p:bldP spid="101" grpId="0" animBg="1"/>
      <p:bldP spid="5" grpId="0" animBg="1"/>
      <p:bldP spid="95" grpId="0" animBg="1"/>
      <p:bldP spid="96" grpId="0" animBg="1"/>
      <p:bldP spid="93" grpId="0" animBg="1"/>
      <p:bldP spid="100" grpId="0" animBg="1"/>
      <p:bldP spid="185" grpId="0" animBg="1"/>
      <p:bldP spid="184" grpId="0" animBg="1"/>
      <p:bldP spid="123" grpId="0" animBg="1"/>
      <p:bldP spid="123" grpId="1" animBg="1"/>
      <p:bldP spid="123" grpId="2" animBg="1"/>
      <p:bldP spid="123" grpId="3" animBg="1"/>
      <p:bldP spid="123" grpId="4" animBg="1"/>
      <p:bldP spid="123" grpId="5" animBg="1"/>
      <p:bldP spid="123" grpId="6" animBg="1"/>
      <p:bldP spid="123" grpId="7" animBg="1"/>
      <p:bldP spid="123" grpId="8" animBg="1"/>
      <p:bldP spid="123" grpId="9" animBg="1"/>
      <p:bldP spid="123" grpId="10" animBg="1"/>
      <p:bldP spid="123" grpId="1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62" grpId="0" animBg="1"/>
      <p:bldP spid="162" grpId="1" animBg="1"/>
      <p:bldP spid="163" grpId="0" animBg="1"/>
      <p:bldP spid="163" grpId="1" animBg="1"/>
      <p:bldP spid="1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Attack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686800" cy="5059363"/>
          </a:xfrm>
        </p:spPr>
        <p:txBody>
          <a:bodyPr/>
          <a:lstStyle/>
          <a:p>
            <a:r>
              <a:rPr lang="en-US" dirty="0" smtClean="0"/>
              <a:t>Assume: conform to CFI &amp; DEP</a:t>
            </a:r>
          </a:p>
          <a:p>
            <a:r>
              <a:rPr lang="en-US" dirty="0" smtClean="0"/>
              <a:t>Attackers’ capability on arbitrary </a:t>
            </a:r>
            <a:r>
              <a:rPr lang="en-US" dirty="0" err="1" smtClean="0"/>
              <a:t>vul</a:t>
            </a:r>
            <a:r>
              <a:rPr lang="en-US" dirty="0" smtClean="0"/>
              <a:t>. programs?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3505200"/>
            <a:ext cx="17526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Memory space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5410200"/>
            <a:ext cx="1752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4114800"/>
            <a:ext cx="1752600" cy="9906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w/ DEP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295400" y="3581400"/>
            <a:ext cx="2644698" cy="2943064"/>
            <a:chOff x="1295400" y="3581400"/>
            <a:chExt cx="2644698" cy="2943064"/>
          </a:xfrm>
        </p:grpSpPr>
        <p:sp>
          <p:nvSpPr>
            <p:cNvPr id="36" name="Donut 35"/>
            <p:cNvSpPr/>
            <p:nvPr/>
          </p:nvSpPr>
          <p:spPr>
            <a:xfrm>
              <a:off x="2438400" y="44196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Donut 37"/>
            <p:cNvSpPr/>
            <p:nvPr/>
          </p:nvSpPr>
          <p:spPr>
            <a:xfrm>
              <a:off x="2438400" y="35814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1295400" y="54102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Donut 39"/>
            <p:cNvSpPr/>
            <p:nvPr/>
          </p:nvSpPr>
          <p:spPr>
            <a:xfrm>
              <a:off x="1905000" y="48768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2438400" y="52578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Donut 41"/>
            <p:cNvSpPr/>
            <p:nvPr/>
          </p:nvSpPr>
          <p:spPr>
            <a:xfrm>
              <a:off x="2438400" y="59436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Donut 12"/>
            <p:cNvSpPr/>
            <p:nvPr/>
          </p:nvSpPr>
          <p:spPr>
            <a:xfrm>
              <a:off x="3359234" y="5100683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95400" y="3352800"/>
            <a:ext cx="2480733" cy="3017520"/>
            <a:chOff x="1066800" y="2590800"/>
            <a:chExt cx="2480733" cy="3017520"/>
          </a:xfrm>
        </p:grpSpPr>
        <p:sp>
          <p:nvSpPr>
            <p:cNvPr id="16" name="Rectangle 15"/>
            <p:cNvSpPr/>
            <p:nvPr/>
          </p:nvSpPr>
          <p:spPr>
            <a:xfrm flipH="1">
              <a:off x="1066800" y="2590800"/>
              <a:ext cx="2438400" cy="2743200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b="1" dirty="0" smtClean="0"/>
                <a:t>CFG 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 flipH="1">
              <a:off x="2362200" y="29718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flipH="1">
              <a:off x="2362200" y="38100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 flipH="1">
              <a:off x="1828800" y="42672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 flipH="1">
              <a:off x="2362200" y="46482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 flipH="1">
              <a:off x="1219200" y="48006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3276600" y="44958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7" idx="4"/>
              <a:endCxn id="18" idx="0"/>
            </p:cNvCxnSpPr>
            <p:nvPr/>
          </p:nvCxnSpPr>
          <p:spPr>
            <a:xfrm>
              <a:off x="2497666" y="3246120"/>
              <a:ext cx="0" cy="5638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8" idx="5"/>
              <a:endCxn id="19" idx="1"/>
            </p:cNvCxnSpPr>
            <p:nvPr/>
          </p:nvCxnSpPr>
          <p:spPr>
            <a:xfrm flipH="1">
              <a:off x="2060056" y="4044147"/>
              <a:ext cx="341821" cy="2632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8" idx="3"/>
              <a:endCxn id="22" idx="7"/>
            </p:cNvCxnSpPr>
            <p:nvPr/>
          </p:nvCxnSpPr>
          <p:spPr>
            <a:xfrm>
              <a:off x="2593456" y="4044147"/>
              <a:ext cx="722821" cy="491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0" idx="7"/>
            </p:cNvCxnSpPr>
            <p:nvPr/>
          </p:nvCxnSpPr>
          <p:spPr>
            <a:xfrm>
              <a:off x="2060056" y="4501347"/>
              <a:ext cx="341821" cy="1870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5"/>
              <a:endCxn id="21" idx="1"/>
            </p:cNvCxnSpPr>
            <p:nvPr/>
          </p:nvCxnSpPr>
          <p:spPr>
            <a:xfrm flipH="1">
              <a:off x="1450456" y="4501347"/>
              <a:ext cx="418021" cy="3394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3"/>
              <a:endCxn id="29" idx="7"/>
            </p:cNvCxnSpPr>
            <p:nvPr/>
          </p:nvCxnSpPr>
          <p:spPr>
            <a:xfrm>
              <a:off x="1450456" y="5034747"/>
              <a:ext cx="951421" cy="3394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 flipH="1">
              <a:off x="2362200" y="53340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0" idx="4"/>
              <a:endCxn id="29" idx="0"/>
            </p:cNvCxnSpPr>
            <p:nvPr/>
          </p:nvCxnSpPr>
          <p:spPr>
            <a:xfrm>
              <a:off x="2497666" y="4922520"/>
              <a:ext cx="0" cy="4114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0" idx="0"/>
              <a:endCxn id="18" idx="4"/>
            </p:cNvCxnSpPr>
            <p:nvPr/>
          </p:nvCxnSpPr>
          <p:spPr>
            <a:xfrm flipV="1">
              <a:off x="2497666" y="4084320"/>
              <a:ext cx="0" cy="5638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44"/>
            <p:cNvCxnSpPr>
              <a:stCxn id="17" idx="6"/>
              <a:endCxn id="21" idx="0"/>
            </p:cNvCxnSpPr>
            <p:nvPr/>
          </p:nvCxnSpPr>
          <p:spPr>
            <a:xfrm rot="10800000" flipV="1">
              <a:off x="1354666" y="3108960"/>
              <a:ext cx="1007534" cy="1691640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120"/>
            <p:cNvCxnSpPr>
              <a:stCxn id="22" idx="4"/>
              <a:endCxn id="29" idx="2"/>
            </p:cNvCxnSpPr>
            <p:nvPr/>
          </p:nvCxnSpPr>
          <p:spPr>
            <a:xfrm rot="5400000">
              <a:off x="2672080" y="4731174"/>
              <a:ext cx="701040" cy="778933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57200" y="2514600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Nothing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6482390" y="2514600"/>
            <a:ext cx="222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Turing-complete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847436" y="2514600"/>
            <a:ext cx="2804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Specific computation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14400" y="2362200"/>
            <a:ext cx="7086600" cy="0"/>
          </a:xfrm>
          <a:prstGeom prst="straightConnector1">
            <a:avLst/>
          </a:prstGeom>
          <a:ln w="57150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17587" y="335280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w/ CFI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ransition advTm="278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143000" y="6150114"/>
            <a:ext cx="6629400" cy="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143000" y="1676400"/>
            <a:ext cx="0" cy="4464000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/>
                </a:gs>
              </a:gsLst>
              <a:lin ang="5400000" scaled="0"/>
            </a:gra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61"/>
          <p:cNvGrpSpPr/>
          <p:nvPr/>
        </p:nvGrpSpPr>
        <p:grpSpPr>
          <a:xfrm>
            <a:off x="2346645" y="4495800"/>
            <a:ext cx="3443288" cy="1051800"/>
            <a:chOff x="2667000" y="3908286"/>
            <a:chExt cx="3443288" cy="1051800"/>
          </a:xfrm>
        </p:grpSpPr>
        <p:sp>
          <p:nvSpPr>
            <p:cNvPr id="109" name="Oval 108"/>
            <p:cNvSpPr/>
            <p:nvPr/>
          </p:nvSpPr>
          <p:spPr>
            <a:xfrm>
              <a:off x="5044755" y="3908286"/>
              <a:ext cx="166688" cy="16668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67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3124200" y="4107597"/>
              <a:ext cx="166688" cy="16668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67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5943600" y="4031397"/>
              <a:ext cx="166688" cy="16668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67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4419600" y="4793397"/>
              <a:ext cx="166688" cy="16668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67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5294040" y="4191000"/>
              <a:ext cx="166688" cy="16668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67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2667000" y="3955197"/>
              <a:ext cx="166688" cy="16668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67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72004" y="457200"/>
            <a:ext cx="221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Scope of corrupted target </a:t>
            </a:r>
            <a:endParaRPr lang="en-US" sz="2400" b="1" dirty="0"/>
          </a:p>
        </p:txBody>
      </p:sp>
      <p:grpSp>
        <p:nvGrpSpPr>
          <p:cNvPr id="5" name="Group 131"/>
          <p:cNvGrpSpPr/>
          <p:nvPr/>
        </p:nvGrpSpPr>
        <p:grpSpPr>
          <a:xfrm>
            <a:off x="2559480" y="1708200"/>
            <a:ext cx="1520353" cy="5145335"/>
            <a:chOff x="3489435" y="1273086"/>
            <a:chExt cx="1520353" cy="5145335"/>
          </a:xfrm>
        </p:grpSpPr>
        <p:sp>
          <p:nvSpPr>
            <p:cNvPr id="78" name="TextBox 77"/>
            <p:cNvSpPr txBox="1"/>
            <p:nvPr/>
          </p:nvSpPr>
          <p:spPr>
            <a:xfrm>
              <a:off x="3489435" y="5710535"/>
              <a:ext cx="1520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Specific</a:t>
              </a:r>
            </a:p>
            <a:p>
              <a:pPr algn="ctr"/>
              <a:r>
                <a:rPr lang="en-US" sz="2000" dirty="0" smtClean="0"/>
                <a:t>computation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>
            <a:xfrm flipH="1">
              <a:off x="4191000" y="1273086"/>
              <a:ext cx="15555" cy="446400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2"/>
          <p:cNvGrpSpPr/>
          <p:nvPr/>
        </p:nvGrpSpPr>
        <p:grpSpPr>
          <a:xfrm>
            <a:off x="5867400" y="1676400"/>
            <a:ext cx="1164293" cy="5181600"/>
            <a:chOff x="7243677" y="1241286"/>
            <a:chExt cx="1164293" cy="5181600"/>
          </a:xfrm>
        </p:grpSpPr>
        <p:sp>
          <p:nvSpPr>
            <p:cNvPr id="123" name="TextBox 122"/>
            <p:cNvSpPr txBox="1"/>
            <p:nvPr/>
          </p:nvSpPr>
          <p:spPr>
            <a:xfrm>
              <a:off x="7243677" y="5715000"/>
              <a:ext cx="11642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Turing-</a:t>
              </a:r>
            </a:p>
            <a:p>
              <a:pPr algn="ctr"/>
              <a:r>
                <a:rPr lang="en-US" sz="2000" dirty="0" smtClean="0"/>
                <a:t>complete</a:t>
              </a: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8077200" y="1241286"/>
              <a:ext cx="0" cy="4464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ular Callout 133"/>
          <p:cNvSpPr/>
          <p:nvPr/>
        </p:nvSpPr>
        <p:spPr>
          <a:xfrm>
            <a:off x="4267200" y="1597800"/>
            <a:ext cx="2286000" cy="612000"/>
          </a:xfrm>
          <a:prstGeom prst="wedgeRectCallout">
            <a:avLst>
              <a:gd name="adj1" fmla="val 48743"/>
              <a:gd name="adj2" fmla="val 7261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COOP </a:t>
            </a:r>
            <a:endParaRPr lang="en-US" dirty="0" smtClean="0"/>
          </a:p>
          <a:p>
            <a:pPr algn="ctr"/>
            <a:r>
              <a:rPr lang="en-US" dirty="0" smtClean="0"/>
              <a:t>(Schuster </a:t>
            </a:r>
            <a:r>
              <a:rPr lang="en-US" i="1" dirty="0" smtClean="0"/>
              <a:t>et al. </a:t>
            </a:r>
            <a:r>
              <a:rPr lang="en-US" dirty="0" smtClean="0"/>
              <a:t>2015)</a:t>
            </a:r>
            <a:endParaRPr lang="en-US" dirty="0"/>
          </a:p>
        </p:txBody>
      </p:sp>
      <p:sp>
        <p:nvSpPr>
          <p:cNvPr id="135" name="Rectangular Callout 134"/>
          <p:cNvSpPr/>
          <p:nvPr/>
        </p:nvSpPr>
        <p:spPr>
          <a:xfrm>
            <a:off x="6949502" y="1409400"/>
            <a:ext cx="1737297" cy="648000"/>
          </a:xfrm>
          <a:prstGeom prst="wedgeRectCallout">
            <a:avLst>
              <a:gd name="adj1" fmla="val -56429"/>
              <a:gd name="adj2" fmla="val 917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n-US" sz="2000" b="1" dirty="0" smtClean="0"/>
              <a:t>Data-oriented programming </a:t>
            </a:r>
            <a:endParaRPr lang="en-US" sz="2000" b="1" dirty="0"/>
          </a:p>
        </p:txBody>
      </p:sp>
      <p:sp>
        <p:nvSpPr>
          <p:cNvPr id="136" name="Rectangular Callout 135"/>
          <p:cNvSpPr/>
          <p:nvPr/>
        </p:nvSpPr>
        <p:spPr>
          <a:xfrm>
            <a:off x="3477064" y="2882400"/>
            <a:ext cx="1628336" cy="612000"/>
          </a:xfrm>
          <a:prstGeom prst="wedgeRectCallout">
            <a:avLst>
              <a:gd name="adj1" fmla="val -57150"/>
              <a:gd name="adj2" fmla="val 1901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FlowStitch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Hu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et al. </a:t>
            </a:r>
            <a:r>
              <a:rPr lang="en-US" dirty="0" smtClean="0">
                <a:solidFill>
                  <a:schemeClr val="tx1"/>
                </a:solidFill>
              </a:rPr>
              <a:t>2015)</a:t>
            </a:r>
            <a:endParaRPr lang="en-US" dirty="0"/>
          </a:p>
        </p:txBody>
      </p:sp>
      <p:sp>
        <p:nvSpPr>
          <p:cNvPr id="137" name="Rectangular Callout 136"/>
          <p:cNvSpPr/>
          <p:nvPr/>
        </p:nvSpPr>
        <p:spPr>
          <a:xfrm>
            <a:off x="1235955" y="3352800"/>
            <a:ext cx="2040645" cy="612000"/>
          </a:xfrm>
          <a:prstGeom prst="wedgeRectCallout">
            <a:avLst>
              <a:gd name="adj1" fmla="val 42408"/>
              <a:gd name="adj2" fmla="val 1094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</a:t>
            </a:r>
            <a:r>
              <a:rPr lang="en-US" dirty="0" err="1" smtClean="0">
                <a:solidFill>
                  <a:schemeClr val="tx1"/>
                </a:solidFill>
              </a:rPr>
              <a:t>Jujustu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/>
              <a:t>(Evans </a:t>
            </a:r>
            <a:r>
              <a:rPr lang="en-US" i="1" dirty="0" smtClean="0"/>
              <a:t>et al. </a:t>
            </a:r>
            <a:r>
              <a:rPr lang="en-US" dirty="0" smtClean="0"/>
              <a:t>2015)</a:t>
            </a:r>
            <a:endParaRPr lang="en-US" dirty="0"/>
          </a:p>
        </p:txBody>
      </p:sp>
      <p:grpSp>
        <p:nvGrpSpPr>
          <p:cNvPr id="7" name="Group 153"/>
          <p:cNvGrpSpPr/>
          <p:nvPr/>
        </p:nvGrpSpPr>
        <p:grpSpPr>
          <a:xfrm>
            <a:off x="0" y="2187714"/>
            <a:ext cx="7382404" cy="707886"/>
            <a:chOff x="85196" y="1295400"/>
            <a:chExt cx="7382404" cy="707886"/>
          </a:xfrm>
        </p:grpSpPr>
        <p:cxnSp>
          <p:nvCxnSpPr>
            <p:cNvPr id="147" name="Straight Arrow Connector 146"/>
            <p:cNvCxnSpPr/>
            <p:nvPr/>
          </p:nvCxnSpPr>
          <p:spPr>
            <a:xfrm>
              <a:off x="1219200" y="1524000"/>
              <a:ext cx="6248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85196" y="1295400"/>
              <a:ext cx="11184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Arbitrary</a:t>
              </a:r>
            </a:p>
            <a:p>
              <a:pPr algn="ctr"/>
              <a:r>
                <a:rPr lang="en-US" sz="2000" dirty="0" smtClean="0"/>
                <a:t>data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73303" y="530471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Attack Expressiveness</a:t>
            </a:r>
            <a:endParaRPr lang="en-US" sz="2400" b="1" dirty="0"/>
          </a:p>
        </p:txBody>
      </p:sp>
      <p:grpSp>
        <p:nvGrpSpPr>
          <p:cNvPr id="8" name="Group 154"/>
          <p:cNvGrpSpPr/>
          <p:nvPr/>
        </p:nvGrpSpPr>
        <p:grpSpPr>
          <a:xfrm>
            <a:off x="68750" y="4016514"/>
            <a:ext cx="7161254" cy="707886"/>
            <a:chOff x="153946" y="3429000"/>
            <a:chExt cx="7161254" cy="707886"/>
          </a:xfrm>
        </p:grpSpPr>
        <p:cxnSp>
          <p:nvCxnSpPr>
            <p:cNvPr id="144" name="Straight Arrow Connector 143"/>
            <p:cNvCxnSpPr/>
            <p:nvPr/>
          </p:nvCxnSpPr>
          <p:spPr>
            <a:xfrm>
              <a:off x="1219200" y="3886200"/>
              <a:ext cx="60960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53946" y="3429000"/>
              <a:ext cx="9813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Specific</a:t>
              </a:r>
            </a:p>
            <a:p>
              <a:pPr algn="ctr"/>
              <a:r>
                <a:rPr lang="en-US" sz="2000" dirty="0" smtClean="0"/>
                <a:t>data</a:t>
              </a:r>
            </a:p>
          </p:txBody>
        </p:sp>
      </p:grpSp>
      <p:sp>
        <p:nvSpPr>
          <p:cNvPr id="38" name="Rectangular Callout 37"/>
          <p:cNvSpPr/>
          <p:nvPr/>
        </p:nvSpPr>
        <p:spPr>
          <a:xfrm>
            <a:off x="1203644" y="4939754"/>
            <a:ext cx="2606356" cy="612000"/>
          </a:xfrm>
          <a:prstGeom prst="wedgeRectCallout">
            <a:avLst>
              <a:gd name="adj1" fmla="val -50095"/>
              <a:gd name="adj2" fmla="val -52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/>
              <a:t>Non-control Data Attack </a:t>
            </a:r>
            <a:r>
              <a:rPr lang="en-US" dirty="0" smtClean="0"/>
              <a:t>(Chen </a:t>
            </a:r>
            <a:r>
              <a:rPr lang="en-US" i="1" dirty="0" smtClean="0"/>
              <a:t>et al. </a:t>
            </a:r>
            <a:r>
              <a:rPr lang="en-US" dirty="0" smtClean="0"/>
              <a:t>2005)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178286" y="43903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616110" y="43903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627127" y="23329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39" name="Elbow Connector 38"/>
          <p:cNvCxnSpPr>
            <a:stCxn id="139" idx="0"/>
            <a:endCxn id="138" idx="2"/>
          </p:cNvCxnSpPr>
          <p:nvPr/>
        </p:nvCxnSpPr>
        <p:spPr>
          <a:xfrm rot="5400000" flipH="1" flipV="1">
            <a:off x="5058161" y="4331861"/>
            <a:ext cx="658200" cy="5792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ular Callout 138"/>
          <p:cNvSpPr/>
          <p:nvPr/>
        </p:nvSpPr>
        <p:spPr>
          <a:xfrm>
            <a:off x="3870644" y="4950600"/>
            <a:ext cx="2453956" cy="612000"/>
          </a:xfrm>
          <a:prstGeom prst="wedgeRectCallout">
            <a:avLst>
              <a:gd name="adj1" fmla="val -69026"/>
              <a:gd name="adj2" fmla="val -1151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Control-flow Bending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Carlini</a:t>
            </a:r>
            <a:r>
              <a:rPr lang="en-US" dirty="0" smtClean="0"/>
              <a:t> </a:t>
            </a:r>
            <a:r>
              <a:rPr lang="en-US" i="1" dirty="0" smtClean="0"/>
              <a:t>et al.  </a:t>
            </a:r>
            <a:r>
              <a:rPr lang="en-US" dirty="0" smtClean="0"/>
              <a:t>2015)</a:t>
            </a:r>
            <a:endParaRPr lang="en-US" dirty="0"/>
          </a:p>
        </p:txBody>
      </p:sp>
      <p:sp>
        <p:nvSpPr>
          <p:cNvPr id="138" name="Rectangular Callout 137"/>
          <p:cNvSpPr/>
          <p:nvPr/>
        </p:nvSpPr>
        <p:spPr>
          <a:xfrm>
            <a:off x="4800600" y="3680400"/>
            <a:ext cx="1752600" cy="612000"/>
          </a:xfrm>
          <a:prstGeom prst="wedgeRectCallout">
            <a:avLst>
              <a:gd name="adj1" fmla="val 45314"/>
              <a:gd name="adj2" fmla="val 705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Printf</a:t>
            </a:r>
            <a:r>
              <a:rPr lang="en-US" sz="2000" dirty="0" smtClean="0"/>
              <a:t>-oriented programming 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ransition advTm="853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animBg="1"/>
      <p:bldP spid="38" grpId="0" animBg="1"/>
      <p:bldP spid="52" grpId="0" animBg="1"/>
      <p:bldP spid="53" grpId="0" animBg="1"/>
      <p:bldP spid="54" grpId="0" animBg="1"/>
      <p:bldP spid="139" grpId="0" animBg="1"/>
      <p:bldP spid="1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Non-Control Data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3429000"/>
            <a:ext cx="88392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Special cases relying on particular data/functions</a:t>
            </a:r>
          </a:p>
          <a:p>
            <a:pPr lvl="1"/>
            <a:r>
              <a:rPr lang="en-US" dirty="0" smtClean="0"/>
              <a:t>user id, </a:t>
            </a:r>
            <a:r>
              <a:rPr lang="en-US" dirty="0" err="1" smtClean="0"/>
              <a:t>safemode</a:t>
            </a:r>
            <a:r>
              <a:rPr lang="en-US" dirty="0" smtClean="0"/>
              <a:t>, private key, etc </a:t>
            </a:r>
          </a:p>
          <a:p>
            <a:pPr lvl="1"/>
            <a:r>
              <a:rPr lang="en-US" dirty="0" smtClean="0"/>
              <a:t>interpreter – </a:t>
            </a:r>
            <a:r>
              <a:rPr lang="en-US" dirty="0" err="1" smtClean="0"/>
              <a:t>printf</a:t>
            </a:r>
            <a:r>
              <a:rPr lang="en-US" dirty="0" smtClean="0"/>
              <a:t>() (with “%n”), etc 	</a:t>
            </a:r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1581070"/>
              </p:ext>
            </p:extLst>
          </p:nvPr>
        </p:nvGraphicFramePr>
        <p:xfrm>
          <a:off x="685800" y="1538286"/>
          <a:ext cx="35814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/>
              </a:tblGrid>
              <a:tr h="160020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//set root privilege  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</a:p>
                    <a:p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seteuid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(0);</a:t>
                      </a:r>
                      <a:endParaRPr lang="en-US" sz="1800" kern="1200" dirty="0" smtClean="0">
                        <a:solidFill>
                          <a:srgbClr val="00B050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......</a:t>
                      </a:r>
                      <a:r>
                        <a:rPr lang="en-US" sz="18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8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//set normal user privilege</a:t>
                      </a:r>
                    </a:p>
                    <a:p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seteuid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pw-&gt;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pw_uid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); 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//execute user’s command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8200" y="1539240"/>
          <a:ext cx="41910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/>
              </a:tblGrid>
              <a:tr h="160020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//offset depends on IE version </a:t>
                      </a:r>
                      <a:r>
                        <a:rPr lang="en-US" sz="1800" b="1" baseline="30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</a:p>
                    <a:p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safemode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 = *(DWORD *)</a:t>
                      </a:r>
                    </a:p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            (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jsobj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 + offset);</a:t>
                      </a:r>
                      <a:endParaRPr lang="en-US" sz="8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if(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safemode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 &amp; 0xB == 0) { </a:t>
                      </a:r>
                    </a:p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Turn_on_God_Mode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(); </a:t>
                      </a:r>
                    </a:p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6553200"/>
            <a:ext cx="3719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+ Yang Yu. Write Once, </a:t>
            </a:r>
            <a:r>
              <a:rPr lang="en-US" altLang="zh-CN" sz="1100" dirty="0" err="1" smtClean="0"/>
              <a:t>Pwn</a:t>
            </a:r>
            <a:r>
              <a:rPr lang="en-US" altLang="zh-CN" sz="1100" dirty="0" smtClean="0"/>
              <a:t> Anywhere. In Black Hat USA 2014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6324600"/>
            <a:ext cx="830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* </a:t>
            </a:r>
            <a:r>
              <a:rPr lang="en-US" sz="1100" dirty="0" err="1" smtClean="0"/>
              <a:t>Shuo</a:t>
            </a:r>
            <a:r>
              <a:rPr lang="en-US" sz="1100" dirty="0" smtClean="0"/>
              <a:t> Chen, Jun </a:t>
            </a:r>
            <a:r>
              <a:rPr lang="en-US" sz="1100" dirty="0" err="1" smtClean="0"/>
              <a:t>Xu</a:t>
            </a:r>
            <a:r>
              <a:rPr lang="en-US" sz="1100" dirty="0" smtClean="0"/>
              <a:t>, </a:t>
            </a:r>
            <a:r>
              <a:rPr lang="en-US" sz="1100" dirty="0" err="1" smtClean="0"/>
              <a:t>Emre</a:t>
            </a:r>
            <a:r>
              <a:rPr lang="en-US" sz="1100" dirty="0" smtClean="0"/>
              <a:t> C. </a:t>
            </a:r>
            <a:r>
              <a:rPr lang="en-US" sz="1100" dirty="0" err="1" smtClean="0"/>
              <a:t>Sezer</a:t>
            </a:r>
            <a:r>
              <a:rPr lang="en-US" sz="1100" dirty="0" smtClean="0"/>
              <a:t>, </a:t>
            </a:r>
            <a:r>
              <a:rPr lang="en-US" sz="1100" dirty="0" err="1" smtClean="0"/>
              <a:t>Prachi</a:t>
            </a:r>
            <a:r>
              <a:rPr lang="en-US" sz="1100" dirty="0" smtClean="0"/>
              <a:t> </a:t>
            </a:r>
            <a:r>
              <a:rPr lang="en-US" sz="1100" dirty="0" err="1" smtClean="0"/>
              <a:t>Gauriar</a:t>
            </a:r>
            <a:r>
              <a:rPr lang="en-US" sz="1100" dirty="0" smtClean="0"/>
              <a:t>, and </a:t>
            </a:r>
            <a:r>
              <a:rPr lang="en-US" sz="1100" dirty="0" err="1" smtClean="0"/>
              <a:t>Ravishankar</a:t>
            </a:r>
            <a:r>
              <a:rPr lang="en-US" sz="1100" dirty="0" smtClean="0"/>
              <a:t> K. </a:t>
            </a:r>
            <a:r>
              <a:rPr lang="en-US" sz="1100" dirty="0" err="1" smtClean="0"/>
              <a:t>Iyer</a:t>
            </a:r>
            <a:r>
              <a:rPr lang="en-US" sz="1100" dirty="0" smtClean="0"/>
              <a:t>. Non-Control-Data Attacks Are Realistic Threats. In USENIX  2005.</a:t>
            </a:r>
            <a:endParaRPr lang="zh-CN" altLang="en-US" sz="11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762000"/>
            <a:ext cx="9067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0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Corrupt/leak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several bytes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security-critical data</a:t>
            </a:r>
            <a:endParaRPr kumimoji="0" lang="en-US" sz="320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555813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Nothing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2390" y="5558135"/>
            <a:ext cx="222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Turing-complete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47436" y="5558135"/>
            <a:ext cx="2804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Specific computation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4400" y="5405735"/>
            <a:ext cx="7086600" cy="0"/>
          </a:xfrm>
          <a:prstGeom prst="straightConnector1">
            <a:avLst/>
          </a:prstGeom>
          <a:ln w="57150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43400" y="5253335"/>
            <a:ext cx="76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67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/>
      <p:bldP spid="13" grpId="0"/>
      <p:bldP spid="15" grpId="0"/>
      <p:bldP spid="16" grpId="0"/>
      <p:bldP spid="17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333999"/>
          </a:xfrm>
        </p:spPr>
        <p:txBody>
          <a:bodyPr>
            <a:noAutofit/>
          </a:bodyPr>
          <a:lstStyle/>
          <a:p>
            <a:r>
              <a:rPr lang="en-US" dirty="0" smtClean="0"/>
              <a:t>Non-control data attacks can be Turing-complete</a:t>
            </a:r>
          </a:p>
          <a:p>
            <a:pPr lvl="2"/>
            <a:endParaRPr lang="en-US" sz="1800" dirty="0" smtClean="0"/>
          </a:p>
          <a:p>
            <a:r>
              <a:rPr lang="en-US" dirty="0" smtClean="0"/>
              <a:t>Data-Oriented Programming (DOP)</a:t>
            </a:r>
          </a:p>
          <a:p>
            <a:pPr lvl="1"/>
            <a:r>
              <a:rPr lang="en-US" dirty="0" smtClean="0"/>
              <a:t>build expressive non-control data attacks</a:t>
            </a:r>
          </a:p>
          <a:p>
            <a:pPr lvl="1"/>
            <a:r>
              <a:rPr lang="en-US" dirty="0" smtClean="0"/>
              <a:t>independent of any specific data / functions </a:t>
            </a:r>
          </a:p>
          <a:p>
            <a:pPr lvl="2"/>
            <a:endParaRPr lang="en-US" sz="1800" dirty="0" smtClean="0"/>
          </a:p>
          <a:p>
            <a:r>
              <a:rPr lang="en-US" dirty="0" smtClean="0"/>
              <a:t>DOP builds attacks on real-world programs </a:t>
            </a:r>
          </a:p>
          <a:p>
            <a:pPr lvl="1"/>
            <a:r>
              <a:rPr lang="en-US" dirty="0" smtClean="0"/>
              <a:t>bypass ASLR w/o address leakage</a:t>
            </a:r>
          </a:p>
          <a:p>
            <a:pPr lvl="1"/>
            <a:r>
              <a:rPr lang="en-US" dirty="0" smtClean="0"/>
              <a:t>simulate a network bot </a:t>
            </a:r>
          </a:p>
          <a:p>
            <a:pPr lvl="1"/>
            <a:r>
              <a:rPr lang="en-US" dirty="0" smtClean="0"/>
              <a:t>enable code injection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10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6972300" y="1959166"/>
            <a:ext cx="1914364" cy="2584098"/>
            <a:chOff x="6972300" y="1959166"/>
            <a:chExt cx="1914364" cy="2584098"/>
          </a:xfrm>
        </p:grpSpPr>
        <p:sp>
          <p:nvSpPr>
            <p:cNvPr id="49" name="Donut 48"/>
            <p:cNvSpPr/>
            <p:nvPr/>
          </p:nvSpPr>
          <p:spPr>
            <a:xfrm>
              <a:off x="7667625" y="39624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Donut 46"/>
            <p:cNvSpPr/>
            <p:nvPr/>
          </p:nvSpPr>
          <p:spPr>
            <a:xfrm>
              <a:off x="7667625" y="28194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Donut 47"/>
            <p:cNvSpPr/>
            <p:nvPr/>
          </p:nvSpPr>
          <p:spPr>
            <a:xfrm>
              <a:off x="7667625" y="33909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Donut 45"/>
            <p:cNvSpPr/>
            <p:nvPr/>
          </p:nvSpPr>
          <p:spPr>
            <a:xfrm>
              <a:off x="6972300" y="3324225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Donut 44"/>
            <p:cNvSpPr/>
            <p:nvPr/>
          </p:nvSpPr>
          <p:spPr>
            <a:xfrm>
              <a:off x="8305800" y="33528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Donut 43"/>
            <p:cNvSpPr/>
            <p:nvPr/>
          </p:nvSpPr>
          <p:spPr>
            <a:xfrm>
              <a:off x="8305800" y="25908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Donut 42"/>
            <p:cNvSpPr/>
            <p:nvPr/>
          </p:nvSpPr>
          <p:spPr>
            <a:xfrm>
              <a:off x="6981825" y="25908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7664068" y="1959166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1371600" y="2029800"/>
            <a:ext cx="3352800" cy="25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71600" y="3733800"/>
            <a:ext cx="3352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371600" y="2528889"/>
            <a:ext cx="33528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371600" y="3016250"/>
            <a:ext cx="3352800" cy="228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0600" y="762000"/>
          <a:ext cx="5638800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0"/>
              </a:tblGrid>
              <a:tr h="3733800">
                <a:tc>
                  <a:txBody>
                    <a:bodyPr/>
                    <a:lstStyle/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  </a:t>
                      </a:r>
                      <a:r>
                        <a:rPr lang="en-US" sz="1600" b="1" kern="1200" baseline="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struct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server{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*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cur_max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total,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typ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;} *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 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quota = MAXCONN;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*size, *type;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 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char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buf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[MAXLEN];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 size = &amp;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buf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[8]; type = &amp;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buf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[12]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5  ...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 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US" sz="1600" b="0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(quota--) {</a:t>
                      </a:r>
                    </a:p>
                    <a:p>
                      <a:r>
                        <a:rPr lang="sv-SE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    readData(sockfd, buf);       </a:t>
                      </a:r>
                      <a:r>
                        <a:rPr lang="sv-SE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 stack bof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   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if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(*type == NONE )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break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   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if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(*type == STREAM)</a:t>
                      </a:r>
                      <a:endParaRPr lang="en-US" sz="16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*size = *(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cur_max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  </a:t>
                      </a: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else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{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      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typ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*type;        </a:t>
                      </a:r>
                      <a:endParaRPr lang="en-US" sz="16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      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-&gt;total += *size;     </a:t>
                      </a:r>
                      <a:endParaRPr lang="en-US" sz="16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   } 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//...(following code skipped)...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 }</a:t>
                      </a:r>
                      <a:endParaRPr lang="en-US" sz="16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5" name="Rectangle 94"/>
          <p:cNvSpPr/>
          <p:nvPr/>
        </p:nvSpPr>
        <p:spPr>
          <a:xfrm>
            <a:off x="1752600" y="6161267"/>
            <a:ext cx="2590800" cy="23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5895975"/>
            <a:ext cx="1447800" cy="230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421609" y="5903119"/>
            <a:ext cx="457200" cy="230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733800" y="5896715"/>
            <a:ext cx="1905000" cy="230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23258" y="5124450"/>
          <a:ext cx="560614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6142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  </a:t>
                      </a:r>
                      <a:r>
                        <a:rPr lang="en-US" sz="1600" b="1" kern="1200" baseline="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struct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Obj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struct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Obj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*next;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prop;}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  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void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updateList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struct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Obj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*list,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addend){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 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(; list != NULL; list = list-&gt;next)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      list-&gt;prop += addend;</a:t>
                      </a:r>
                      <a:b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  }</a:t>
                      </a:r>
                      <a:endParaRPr lang="en-US" sz="12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860635" y="816114"/>
            <a:ext cx="136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Vulnerable </a:t>
            </a:r>
          </a:p>
          <a:p>
            <a:r>
              <a:rPr lang="en-US" sz="2000" dirty="0" smtClean="0"/>
              <a:t>Program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58000" y="5105400"/>
            <a:ext cx="1549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Malicious</a:t>
            </a:r>
          </a:p>
          <a:p>
            <a:r>
              <a:rPr lang="en-US" sz="2000" dirty="0" smtClean="0"/>
              <a:t>Computation</a:t>
            </a:r>
          </a:p>
        </p:txBody>
      </p:sp>
      <p:grpSp>
        <p:nvGrpSpPr>
          <p:cNvPr id="319" name="Group 318"/>
          <p:cNvGrpSpPr/>
          <p:nvPr/>
        </p:nvGrpSpPr>
        <p:grpSpPr>
          <a:xfrm>
            <a:off x="6705600" y="1600200"/>
            <a:ext cx="2057400" cy="2819400"/>
            <a:chOff x="6705600" y="1371600"/>
            <a:chExt cx="2057400" cy="2819400"/>
          </a:xfrm>
        </p:grpSpPr>
        <p:sp>
          <p:nvSpPr>
            <p:cNvPr id="118" name="Rectangle 117"/>
            <p:cNvSpPr/>
            <p:nvPr/>
          </p:nvSpPr>
          <p:spPr>
            <a:xfrm flipH="1">
              <a:off x="6705600" y="1371600"/>
              <a:ext cx="1981200" cy="2819400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b="1" dirty="0" smtClean="0"/>
                <a:t>CFG w/ CFI</a:t>
              </a:r>
              <a:endParaRPr lang="en-US" b="1" dirty="0"/>
            </a:p>
          </p:txBody>
        </p:sp>
        <p:sp>
          <p:nvSpPr>
            <p:cNvPr id="119" name="Oval 118"/>
            <p:cNvSpPr/>
            <p:nvPr/>
          </p:nvSpPr>
          <p:spPr>
            <a:xfrm flipH="1">
              <a:off x="7772400" y="18570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 flipH="1">
              <a:off x="8410200" y="24666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 flipH="1">
              <a:off x="8410200" y="32286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 flipH="1">
              <a:off x="7772400" y="38100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0" name="Straight Arrow Connector 139"/>
            <p:cNvCxnSpPr>
              <a:stCxn id="119" idx="2"/>
              <a:endCxn id="120" idx="0"/>
            </p:cNvCxnSpPr>
            <p:nvPr/>
          </p:nvCxnSpPr>
          <p:spPr>
            <a:xfrm>
              <a:off x="8125200" y="2033400"/>
              <a:ext cx="461400" cy="433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20" idx="4"/>
              <a:endCxn id="136" idx="0"/>
            </p:cNvCxnSpPr>
            <p:nvPr/>
          </p:nvCxnSpPr>
          <p:spPr>
            <a:xfrm>
              <a:off x="8586600" y="2819400"/>
              <a:ext cx="0" cy="409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36" idx="4"/>
              <a:endCxn id="138" idx="2"/>
            </p:cNvCxnSpPr>
            <p:nvPr/>
          </p:nvCxnSpPr>
          <p:spPr>
            <a:xfrm flipH="1">
              <a:off x="8125200" y="3581400"/>
              <a:ext cx="461400" cy="405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38" idx="6"/>
              <a:endCxn id="146" idx="4"/>
            </p:cNvCxnSpPr>
            <p:nvPr/>
          </p:nvCxnSpPr>
          <p:spPr>
            <a:xfrm flipH="1" flipV="1">
              <a:off x="7263000" y="3553200"/>
              <a:ext cx="509400" cy="433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 flipH="1">
              <a:off x="7086600" y="32004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 flipH="1">
              <a:off x="7772400" y="3276600"/>
              <a:ext cx="352800" cy="351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69" name="Straight Arrow Connector 168"/>
            <p:cNvCxnSpPr>
              <a:stCxn id="138" idx="0"/>
              <a:endCxn id="168" idx="4"/>
            </p:cNvCxnSpPr>
            <p:nvPr/>
          </p:nvCxnSpPr>
          <p:spPr>
            <a:xfrm flipV="1">
              <a:off x="7948800" y="3628073"/>
              <a:ext cx="0" cy="1819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 flipH="1">
              <a:off x="7772400" y="26952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13</a:t>
              </a:r>
            </a:p>
          </p:txBody>
        </p:sp>
        <p:cxnSp>
          <p:nvCxnSpPr>
            <p:cNvPr id="182" name="Straight Arrow Connector 181"/>
            <p:cNvCxnSpPr>
              <a:stCxn id="168" idx="0"/>
              <a:endCxn id="180" idx="4"/>
            </p:cNvCxnSpPr>
            <p:nvPr/>
          </p:nvCxnSpPr>
          <p:spPr>
            <a:xfrm flipV="1">
              <a:off x="7948800" y="30480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 flipH="1">
              <a:off x="7086600" y="24666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91" name="Straight Arrow Connector 190"/>
            <p:cNvCxnSpPr>
              <a:stCxn id="146" idx="0"/>
              <a:endCxn id="189" idx="4"/>
            </p:cNvCxnSpPr>
            <p:nvPr/>
          </p:nvCxnSpPr>
          <p:spPr>
            <a:xfrm flipV="1">
              <a:off x="7263000" y="28194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80" idx="7"/>
              <a:endCxn id="189" idx="2"/>
            </p:cNvCxnSpPr>
            <p:nvPr/>
          </p:nvCxnSpPr>
          <p:spPr>
            <a:xfrm flipH="1" flipV="1">
              <a:off x="7439400" y="2643000"/>
              <a:ext cx="384666" cy="103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189" idx="0"/>
              <a:endCxn id="119" idx="6"/>
            </p:cNvCxnSpPr>
            <p:nvPr/>
          </p:nvCxnSpPr>
          <p:spPr>
            <a:xfrm flipV="1">
              <a:off x="7263000" y="2033400"/>
              <a:ext cx="509400" cy="433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7"/>
          <p:cNvGrpSpPr/>
          <p:nvPr/>
        </p:nvGrpSpPr>
        <p:grpSpPr>
          <a:xfrm>
            <a:off x="2895600" y="4412159"/>
            <a:ext cx="1066800" cy="769441"/>
            <a:chOff x="1752600" y="3886200"/>
            <a:chExt cx="1066800" cy="642236"/>
          </a:xfrm>
        </p:grpSpPr>
        <p:sp>
          <p:nvSpPr>
            <p:cNvPr id="183" name="Down Arrow 182"/>
            <p:cNvSpPr/>
            <p:nvPr/>
          </p:nvSpPr>
          <p:spPr>
            <a:xfrm>
              <a:off x="1752600" y="3962400"/>
              <a:ext cx="1066800" cy="5024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7400" y="3886200"/>
              <a:ext cx="505267" cy="64223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400" spc="50" dirty="0" smtClean="0">
                  <a:ln w="11430"/>
                </a:rPr>
                <a:t>?</a:t>
              </a:r>
              <a:endParaRPr lang="en-US" sz="4400" spc="50" dirty="0">
                <a:ln w="11430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1371600" y="2286000"/>
            <a:ext cx="4953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540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4" grpId="0" animBg="1"/>
      <p:bldP spid="98" grpId="0" animBg="1"/>
      <p:bldP spid="101" grpId="0" animBg="1"/>
      <p:bldP spid="95" grpId="0" animBg="1"/>
      <p:bldP spid="96" grpId="0" animBg="1"/>
      <p:bldP spid="93" grpId="0" animBg="1"/>
      <p:bldP spid="100" grpId="0" animBg="1"/>
      <p:bldP spid="91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4953001" y="1157467"/>
            <a:ext cx="2590800" cy="23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34000" y="892175"/>
            <a:ext cx="1524001" cy="230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724400" y="899319"/>
            <a:ext cx="354809" cy="230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934201" y="892915"/>
            <a:ext cx="1905000" cy="230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838200"/>
          <a:ext cx="4648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(; list != NULL; list = list-&gt;next)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    list-&gt;prop += addend;</a:t>
                      </a: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1776296" y="4048419"/>
            <a:ext cx="4272209" cy="362381"/>
            <a:chOff x="-342901" y="4590619"/>
            <a:chExt cx="4272209" cy="362381"/>
          </a:xfrm>
          <a:solidFill>
            <a:schemeClr val="bg1">
              <a:lumMod val="85000"/>
            </a:schemeClr>
          </a:solidFill>
        </p:grpSpPr>
        <p:sp>
          <p:nvSpPr>
            <p:cNvPr id="55" name="TextBox 54"/>
            <p:cNvSpPr txBox="1"/>
            <p:nvPr/>
          </p:nvSpPr>
          <p:spPr>
            <a:xfrm>
              <a:off x="1447800" y="4592049"/>
              <a:ext cx="626400" cy="3600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74059" y="4590619"/>
              <a:ext cx="626400" cy="3600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94696" y="4590619"/>
              <a:ext cx="624883" cy="3600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02908" y="4593000"/>
              <a:ext cx="626400" cy="3600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342901" y="4590619"/>
              <a:ext cx="1836000" cy="3600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00" dirty="0" smtClean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767190" y="4025400"/>
            <a:ext cx="5929010" cy="1842000"/>
            <a:chOff x="-482600" y="4114800"/>
            <a:chExt cx="5929010" cy="1842000"/>
          </a:xfrm>
        </p:grpSpPr>
        <p:sp>
          <p:nvSpPr>
            <p:cNvPr id="107" name="TextBox 106"/>
            <p:cNvSpPr txBox="1"/>
            <p:nvPr/>
          </p:nvSpPr>
          <p:spPr>
            <a:xfrm>
              <a:off x="-482600" y="4133850"/>
              <a:ext cx="1776411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81435" y="4114800"/>
              <a:ext cx="6858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en-US" sz="1600" b="1" i="1" dirty="0" smtClean="0"/>
                <a:t>stack</a:t>
              </a:r>
              <a:endParaRPr lang="en-US" sz="1600" b="1" i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72485" y="4133419"/>
              <a:ext cx="626400" cy="36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err="1" smtClean="0"/>
                <a:t>srv</a:t>
              </a:r>
              <a:endParaRPr lang="en-US" sz="1600" b="1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46351" y="4134285"/>
              <a:ext cx="626400" cy="36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smtClean="0"/>
                <a:t>quota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21410" y="4134213"/>
              <a:ext cx="624883" cy="36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b="1" dirty="0" smtClean="0"/>
                <a:t>size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95398" y="4133852"/>
              <a:ext cx="626400" cy="36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smtClean="0"/>
                <a:t>type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481013" y="4133419"/>
              <a:ext cx="1776411" cy="36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err="1" smtClean="0"/>
                <a:t>buf</a:t>
              </a:r>
              <a:r>
                <a:rPr lang="en-US" sz="1600" b="1" dirty="0" smtClean="0"/>
                <a:t>[]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72859" y="4932000"/>
              <a:ext cx="6264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 smtClean="0"/>
                <a:t>cur_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 smtClean="0"/>
                <a:t>max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93496" y="4932000"/>
              <a:ext cx="624883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 smtClean="0"/>
                <a:t>total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20010" y="4932000"/>
              <a:ext cx="6264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err="1" smtClean="0"/>
                <a:t>typ</a:t>
              </a:r>
              <a:endParaRPr lang="en-US" sz="1600" b="1" dirty="0" smtClean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592927" y="5596800"/>
              <a:ext cx="624883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endParaRPr lang="en-US" sz="1600" b="1" dirty="0" smtClean="0"/>
            </a:p>
          </p:txBody>
        </p:sp>
        <p:cxnSp>
          <p:nvCxnSpPr>
            <p:cNvPr id="113" name="Curved Connector 87"/>
            <p:cNvCxnSpPr>
              <a:stCxn id="86" idx="2"/>
              <a:endCxn id="111" idx="0"/>
            </p:cNvCxnSpPr>
            <p:nvPr/>
          </p:nvCxnSpPr>
          <p:spPr>
            <a:xfrm rot="16200000" flipH="1">
              <a:off x="4553253" y="5244684"/>
              <a:ext cx="304800" cy="399431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609600" y="886800"/>
            <a:ext cx="3581400" cy="25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9600" y="2590800"/>
            <a:ext cx="3581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09600" y="1385889"/>
            <a:ext cx="35814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09600" y="1873250"/>
            <a:ext cx="3581400" cy="228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838200"/>
          <a:ext cx="3962400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0"/>
              </a:tblGrid>
              <a:tr h="2438400">
                <a:tc>
                  <a:txBody>
                    <a:bodyPr/>
                    <a:lstStyle/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  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US" sz="1600" b="0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(quota--) {</a:t>
                      </a:r>
                    </a:p>
                    <a:p>
                      <a:r>
                        <a:rPr lang="sv-SE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    readData(sockfd, buf);       </a:t>
                      </a:r>
                      <a:endParaRPr lang="sv-SE" sz="16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    if(*type == NONE ) break;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    if(*type == STREAM)</a:t>
                      </a:r>
                      <a:endParaRPr lang="en-US" sz="16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*size = *(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cur_max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  </a:t>
                      </a: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else {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      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typ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*type;        </a:t>
                      </a:r>
                      <a:endParaRPr lang="en-US" sz="16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      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-&gt;total += *size;     </a:t>
                      </a:r>
                      <a:endParaRPr lang="en-US" sz="16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   }</a:t>
                      </a:r>
                      <a:endParaRPr lang="en-US" sz="1600" b="0" kern="1200" baseline="0" dirty="0" smtClean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 }</a:t>
                      </a:r>
                      <a:endParaRPr lang="en-US" sz="160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(cont.)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-685800" y="899886"/>
            <a:ext cx="1066800" cy="2286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 Arrow 21"/>
          <p:cNvSpPr/>
          <p:nvPr/>
        </p:nvSpPr>
        <p:spPr>
          <a:xfrm rot="5400000" flipH="1">
            <a:off x="5486400" y="1085671"/>
            <a:ext cx="1066800" cy="3200400"/>
          </a:xfrm>
          <a:prstGeom prst="bentArrow">
            <a:avLst>
              <a:gd name="adj1" fmla="val 15196"/>
              <a:gd name="adj2" fmla="val 20098"/>
              <a:gd name="adj3" fmla="val 27941"/>
              <a:gd name="adj4" fmla="val 4375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" y="3657600"/>
            <a:ext cx="7391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</a:rPr>
              <a:t>Memory space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2656983" y="4404018"/>
            <a:ext cx="3478867" cy="438581"/>
            <a:chOff x="985344" y="4535418"/>
            <a:chExt cx="3478867" cy="438581"/>
          </a:xfrm>
        </p:grpSpPr>
        <p:cxnSp>
          <p:nvCxnSpPr>
            <p:cNvPr id="71" name="Curved Connector 70"/>
            <p:cNvCxnSpPr>
              <a:stCxn id="50" idx="2"/>
              <a:endCxn id="54" idx="2"/>
            </p:cNvCxnSpPr>
            <p:nvPr/>
          </p:nvCxnSpPr>
          <p:spPr>
            <a:xfrm rot="5400000" flipH="1">
              <a:off x="1898277" y="3622487"/>
              <a:ext cx="794" cy="1826659"/>
            </a:xfrm>
            <a:prstGeom prst="curvedConnector3">
              <a:avLst>
                <a:gd name="adj1" fmla="val -5518314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51" idx="2"/>
              <a:endCxn id="54" idx="2"/>
            </p:cNvCxnSpPr>
            <p:nvPr/>
          </p:nvCxnSpPr>
          <p:spPr>
            <a:xfrm rot="5400000" flipH="1">
              <a:off x="1808532" y="4157636"/>
              <a:ext cx="433" cy="756000"/>
            </a:xfrm>
            <a:prstGeom prst="curvedConnector3">
              <a:avLst>
                <a:gd name="adj1" fmla="val -52794457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48" idx="2"/>
              <a:endCxn id="85" idx="0"/>
            </p:cNvCxnSpPr>
            <p:nvPr/>
          </p:nvCxnSpPr>
          <p:spPr>
            <a:xfrm rot="16200000" flipH="1">
              <a:off x="4044733" y="4554522"/>
              <a:ext cx="438581" cy="400374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Curved Connector 87"/>
          <p:cNvCxnSpPr>
            <a:stCxn id="129" idx="2"/>
            <a:endCxn id="102" idx="1"/>
          </p:cNvCxnSpPr>
          <p:nvPr/>
        </p:nvCxnSpPr>
        <p:spPr>
          <a:xfrm rot="16200000" flipH="1">
            <a:off x="3634461" y="5774661"/>
            <a:ext cx="637200" cy="475878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402680" y="5334000"/>
            <a:ext cx="3660360" cy="1179150"/>
            <a:chOff x="3402680" y="5334000"/>
            <a:chExt cx="3660360" cy="1179150"/>
          </a:xfrm>
        </p:grpSpPr>
        <p:grpSp>
          <p:nvGrpSpPr>
            <p:cNvPr id="112" name="Group 111"/>
            <p:cNvGrpSpPr/>
            <p:nvPr/>
          </p:nvGrpSpPr>
          <p:grpSpPr>
            <a:xfrm>
              <a:off x="4191000" y="6151200"/>
              <a:ext cx="1245520" cy="360000"/>
              <a:chOff x="2159920" y="5867400"/>
              <a:chExt cx="1245520" cy="360000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2159920" y="5867400"/>
                <a:ext cx="6264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600" b="1" dirty="0" smtClean="0"/>
                  <a:t>next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780557" y="5867400"/>
                <a:ext cx="624883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00" b="1" dirty="0" smtClean="0"/>
                  <a:t>prop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5817520" y="6153150"/>
              <a:ext cx="1245520" cy="360000"/>
              <a:chOff x="1786190" y="5869871"/>
              <a:chExt cx="1245520" cy="360000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1786190" y="5869871"/>
                <a:ext cx="6264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600" b="1" dirty="0" smtClean="0"/>
                  <a:t>next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406827" y="5869871"/>
                <a:ext cx="624883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00" b="1" dirty="0" smtClean="0"/>
                  <a:t>prop</a:t>
                </a: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3402680" y="5334000"/>
              <a:ext cx="624883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 smtClean="0"/>
                <a:t>list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267200" y="5029200"/>
            <a:ext cx="76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 smtClean="0"/>
              <a:t>addend</a:t>
            </a:r>
          </a:p>
        </p:txBody>
      </p:sp>
      <p:cxnSp>
        <p:nvCxnSpPr>
          <p:cNvPr id="141" name="Curved Connector 140"/>
          <p:cNvCxnSpPr>
            <a:stCxn id="51" idx="2"/>
            <a:endCxn id="129" idx="0"/>
          </p:cNvCxnSpPr>
          <p:nvPr/>
        </p:nvCxnSpPr>
        <p:spPr>
          <a:xfrm rot="5400000">
            <a:off x="3321981" y="4797593"/>
            <a:ext cx="929548" cy="14326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50" idx="2"/>
            <a:endCxn id="144" idx="0"/>
          </p:cNvCxnSpPr>
          <p:nvPr/>
        </p:nvCxnSpPr>
        <p:spPr>
          <a:xfrm rot="16200000" flipH="1">
            <a:off x="4253728" y="4634727"/>
            <a:ext cx="624387" cy="16455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>
            <a:stCxn id="48" idx="3"/>
            <a:endCxn id="50" idx="0"/>
          </p:cNvCxnSpPr>
          <p:nvPr/>
        </p:nvCxnSpPr>
        <p:spPr>
          <a:xfrm flipH="1" flipV="1">
            <a:off x="4483642" y="4044813"/>
            <a:ext cx="1565033" cy="179206"/>
          </a:xfrm>
          <a:prstGeom prst="curvedConnector4">
            <a:avLst>
              <a:gd name="adj1" fmla="val -7778"/>
              <a:gd name="adj2" fmla="val 274393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174824" y="4419600"/>
            <a:ext cx="1873551" cy="360000"/>
            <a:chOff x="5822649" y="4995000"/>
            <a:chExt cx="1873551" cy="360000"/>
          </a:xfrm>
          <a:solidFill>
            <a:schemeClr val="bg1"/>
          </a:solidFill>
        </p:grpSpPr>
        <p:sp>
          <p:nvSpPr>
            <p:cNvPr id="192" name="TextBox 191"/>
            <p:cNvSpPr txBox="1"/>
            <p:nvPr/>
          </p:nvSpPr>
          <p:spPr>
            <a:xfrm>
              <a:off x="5822649" y="4995000"/>
              <a:ext cx="6264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 smtClean="0"/>
                <a:t>cur_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 smtClean="0"/>
                <a:t>max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443286" y="4995000"/>
              <a:ext cx="624883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 smtClean="0"/>
                <a:t>total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069800" y="4995000"/>
              <a:ext cx="6264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err="1" smtClean="0"/>
                <a:t>typ</a:t>
              </a:r>
              <a:endParaRPr lang="en-US" sz="1600" b="1" dirty="0" smtClean="0"/>
            </a:p>
          </p:txBody>
        </p:sp>
      </p:grpSp>
      <p:cxnSp>
        <p:nvCxnSpPr>
          <p:cNvPr id="196" name="Curved Connector 148"/>
          <p:cNvCxnSpPr>
            <a:stCxn id="194" idx="0"/>
            <a:endCxn id="102" idx="0"/>
          </p:cNvCxnSpPr>
          <p:nvPr/>
        </p:nvCxnSpPr>
        <p:spPr>
          <a:xfrm rot="16200000" flipH="1" flipV="1">
            <a:off x="4253888" y="4669912"/>
            <a:ext cx="1731600" cy="1230975"/>
          </a:xfrm>
          <a:prstGeom prst="curvedConnector3">
            <a:avLst>
              <a:gd name="adj1" fmla="val 6435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/>
          <p:cNvGrpSpPr/>
          <p:nvPr/>
        </p:nvGrpSpPr>
        <p:grpSpPr>
          <a:xfrm>
            <a:off x="1600200" y="4409849"/>
            <a:ext cx="2887824" cy="979351"/>
            <a:chOff x="1600200" y="4409849"/>
            <a:chExt cx="2887824" cy="979351"/>
          </a:xfrm>
        </p:grpSpPr>
        <p:sp>
          <p:nvSpPr>
            <p:cNvPr id="230" name="TextBox 229"/>
            <p:cNvSpPr txBox="1"/>
            <p:nvPr/>
          </p:nvSpPr>
          <p:spPr>
            <a:xfrm>
              <a:off x="1600200" y="5029200"/>
              <a:ext cx="762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 smtClean="0"/>
                <a:t>STREAM</a:t>
              </a:r>
            </a:p>
          </p:txBody>
        </p:sp>
        <p:cxnSp>
          <p:nvCxnSpPr>
            <p:cNvPr id="231" name="Curved Connector 230"/>
            <p:cNvCxnSpPr>
              <a:stCxn id="55" idx="2"/>
              <a:endCxn id="230" idx="3"/>
            </p:cNvCxnSpPr>
            <p:nvPr/>
          </p:nvCxnSpPr>
          <p:spPr>
            <a:xfrm rot="5400000">
              <a:off x="2721524" y="4050526"/>
              <a:ext cx="799351" cy="1517997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urved Connector 230"/>
            <p:cNvCxnSpPr>
              <a:stCxn id="192" idx="0"/>
              <a:endCxn id="129" idx="0"/>
            </p:cNvCxnSpPr>
            <p:nvPr/>
          </p:nvCxnSpPr>
          <p:spPr>
            <a:xfrm rot="16200000" flipH="1" flipV="1">
              <a:off x="3644373" y="4490349"/>
              <a:ext cx="914400" cy="772902"/>
            </a:xfrm>
            <a:prstGeom prst="curvedConnector3">
              <a:avLst>
                <a:gd name="adj1" fmla="val 36111"/>
              </a:avLst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Curved Connector 148"/>
          <p:cNvCxnSpPr>
            <a:stCxn id="194" idx="0"/>
            <a:endCxn id="129" idx="0"/>
          </p:cNvCxnSpPr>
          <p:nvPr/>
        </p:nvCxnSpPr>
        <p:spPr>
          <a:xfrm rot="16200000" flipH="1" flipV="1">
            <a:off x="4267949" y="3866773"/>
            <a:ext cx="914400" cy="2020053"/>
          </a:xfrm>
          <a:prstGeom prst="curvedConnector3">
            <a:avLst>
              <a:gd name="adj1" fmla="val 53049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Freeform 300"/>
          <p:cNvSpPr/>
          <p:nvPr/>
        </p:nvSpPr>
        <p:spPr>
          <a:xfrm>
            <a:off x="3713356" y="5720576"/>
            <a:ext cx="2107581" cy="1011044"/>
          </a:xfrm>
          <a:custGeom>
            <a:avLst/>
            <a:gdLst>
              <a:gd name="connsiteX0" fmla="*/ 0 w 2107581"/>
              <a:gd name="connsiteY0" fmla="*/ 0 h 1011044"/>
              <a:gd name="connsiteX1" fmla="*/ 379142 w 2107581"/>
              <a:gd name="connsiteY1" fmla="*/ 858644 h 1011044"/>
              <a:gd name="connsiteX2" fmla="*/ 1326995 w 2107581"/>
              <a:gd name="connsiteY2" fmla="*/ 914400 h 1011044"/>
              <a:gd name="connsiteX3" fmla="*/ 2107581 w 2107581"/>
              <a:gd name="connsiteY3" fmla="*/ 646770 h 101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7581" h="1011044">
                <a:moveTo>
                  <a:pt x="0" y="0"/>
                </a:moveTo>
                <a:cubicBezTo>
                  <a:pt x="78988" y="353122"/>
                  <a:pt x="157976" y="706244"/>
                  <a:pt x="379142" y="858644"/>
                </a:cubicBezTo>
                <a:cubicBezTo>
                  <a:pt x="600308" y="1011044"/>
                  <a:pt x="1038922" y="949712"/>
                  <a:pt x="1326995" y="914400"/>
                </a:cubicBezTo>
                <a:cubicBezTo>
                  <a:pt x="1615068" y="879088"/>
                  <a:pt x="2107581" y="646770"/>
                  <a:pt x="2107581" y="646770"/>
                </a:cubicBezTo>
              </a:path>
            </a:pathLst>
          </a:cu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6383651" y="1988641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? </a:t>
            </a:r>
            <a:endParaRPr lang="en-US" sz="7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6328173" y="2076271"/>
            <a:ext cx="91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ym typeface="Wingdings"/>
              </a:rPr>
              <a:t></a:t>
            </a:r>
            <a:endParaRPr lang="en-US" sz="7200" dirty="0"/>
          </a:p>
        </p:txBody>
      </p:sp>
      <p:cxnSp>
        <p:nvCxnSpPr>
          <p:cNvPr id="92" name="Curved Connector 91"/>
          <p:cNvCxnSpPr>
            <a:stCxn id="102" idx="0"/>
            <a:endCxn id="119" idx="1"/>
          </p:cNvCxnSpPr>
          <p:nvPr/>
        </p:nvCxnSpPr>
        <p:spPr>
          <a:xfrm rot="16200000" flipH="1">
            <a:off x="5069885" y="5585515"/>
            <a:ext cx="181950" cy="1313320"/>
          </a:xfrm>
          <a:prstGeom prst="curvedConnector4">
            <a:avLst>
              <a:gd name="adj1" fmla="val -125639"/>
              <a:gd name="adj2" fmla="val 8000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4188996" y="5734050"/>
            <a:ext cx="1873551" cy="360000"/>
            <a:chOff x="5822649" y="4995000"/>
            <a:chExt cx="1873551" cy="360000"/>
          </a:xfrm>
          <a:solidFill>
            <a:schemeClr val="bg1"/>
          </a:solidFill>
        </p:grpSpPr>
        <p:sp>
          <p:nvSpPr>
            <p:cNvPr id="226" name="TextBox 225"/>
            <p:cNvSpPr txBox="1"/>
            <p:nvPr/>
          </p:nvSpPr>
          <p:spPr>
            <a:xfrm>
              <a:off x="5822649" y="4995000"/>
              <a:ext cx="6264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 smtClean="0"/>
                <a:t>cur_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 smtClean="0"/>
                <a:t>max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443286" y="4995000"/>
              <a:ext cx="624883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 smtClean="0"/>
                <a:t>total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7069800" y="4995000"/>
              <a:ext cx="6264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err="1" smtClean="0"/>
                <a:t>typ</a:t>
              </a:r>
              <a:endParaRPr lang="en-US" sz="1600" b="1" dirty="0" smtClean="0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3406551" y="5736000"/>
            <a:ext cx="1873551" cy="360000"/>
            <a:chOff x="5822649" y="4995000"/>
            <a:chExt cx="1873551" cy="360000"/>
          </a:xfrm>
          <a:solidFill>
            <a:schemeClr val="bg1"/>
          </a:solidFill>
        </p:grpSpPr>
        <p:sp>
          <p:nvSpPr>
            <p:cNvPr id="296" name="TextBox 295"/>
            <p:cNvSpPr txBox="1"/>
            <p:nvPr/>
          </p:nvSpPr>
          <p:spPr>
            <a:xfrm>
              <a:off x="5822649" y="4995000"/>
              <a:ext cx="6264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 smtClean="0"/>
                <a:t>cur_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 smtClean="0"/>
                <a:t>max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6443286" y="4995000"/>
              <a:ext cx="624883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 smtClean="0"/>
                <a:t>total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7069800" y="4995000"/>
              <a:ext cx="6264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err="1" smtClean="0"/>
                <a:t>typ</a:t>
              </a:r>
              <a:endParaRPr lang="en-US" sz="1600" b="1" dirty="0" smtClean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181600" y="25101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simulate</a:t>
            </a:r>
            <a:endParaRPr lang="en-US" sz="4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524000" y="293751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vulnerable program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5487515" y="1535668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malicious computation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67000" y="6096000"/>
            <a:ext cx="6858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600" b="1" i="1" dirty="0" smtClean="0"/>
              <a:t>heap</a:t>
            </a:r>
            <a:endParaRPr lang="en-US" sz="1600" b="1" i="1" dirty="0"/>
          </a:p>
        </p:txBody>
      </p:sp>
    </p:spTree>
  </p:cSld>
  <p:clrMapOvr>
    <a:masterClrMapping/>
  </p:clrMapOvr>
  <p:transition advTm="842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3.33333E-6 L -3.46945E-18 0.04098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04098 L -3.46945E-18 0.07431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07431 L -3.46945E-18 0.10764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10764 L -3.46945E-18 0.21875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21875 L -3.46945E-18 0.25209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25209 L -3.46945E-18 -0.00347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3.33333E-6 L -3.46945E-18 0.0298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04098 L -3.46945E-18 0.07431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07431 L -3.46945E-18 0.10764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10764 L -3.46945E-18 0.14098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3" grpId="0" animBg="1"/>
      <p:bldP spid="79" grpId="0" animBg="1"/>
      <p:bldP spid="94" grpId="0" animBg="1"/>
      <p:bldP spid="98" grpId="0" animBg="1"/>
      <p:bldP spid="101" grpId="0" animBg="1"/>
      <p:bldP spid="123" grpId="0" animBg="1"/>
      <p:bldP spid="123" grpId="1" animBg="1"/>
      <p:bldP spid="123" grpId="2" animBg="1"/>
      <p:bldP spid="123" grpId="3" animBg="1"/>
      <p:bldP spid="123" grpId="4" animBg="1"/>
      <p:bldP spid="123" grpId="5" animBg="1"/>
      <p:bldP spid="123" grpId="6" animBg="1"/>
      <p:bldP spid="123" grpId="7" animBg="1"/>
      <p:bldP spid="123" grpId="9" animBg="1"/>
      <p:bldP spid="123" grpId="10" animBg="1"/>
      <p:bldP spid="22" grpId="0" animBg="1"/>
      <p:bldP spid="24" grpId="1" animBg="1"/>
      <p:bldP spid="144" grpId="0" animBg="1"/>
      <p:bldP spid="301" grpId="0" animBg="1"/>
      <p:bldP spid="325" grpId="0"/>
      <p:bldP spid="325" grpId="1"/>
      <p:bldP spid="326" grpId="0"/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0800"/>
            <a:ext cx="9144000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Data-Oriented Programming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tx1"/>
                </a:solidFill>
              </a:rPr>
              <a:t>A Generic Technique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534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General construction </a:t>
            </a:r>
          </a:p>
          <a:p>
            <a:pPr lvl="1"/>
            <a:r>
              <a:rPr lang="en-US" dirty="0" smtClean="0"/>
              <a:t>w/o dependency on specific data / functions</a:t>
            </a:r>
          </a:p>
          <a:p>
            <a:r>
              <a:rPr lang="en-US" dirty="0" smtClean="0"/>
              <a:t>Expressive attacks </a:t>
            </a:r>
          </a:p>
          <a:p>
            <a:pPr lvl="1"/>
            <a:r>
              <a:rPr lang="en-US" dirty="0" smtClean="0"/>
              <a:t>towards Turing-complete computation</a:t>
            </a:r>
          </a:p>
          <a:p>
            <a:r>
              <a:rPr lang="en-US" dirty="0" smtClean="0"/>
              <a:t>Elements </a:t>
            </a:r>
          </a:p>
          <a:p>
            <a:pPr lvl="1"/>
            <a:r>
              <a:rPr lang="en-US" dirty="0" smtClean="0"/>
              <a:t>data-oriented gadgets</a:t>
            </a:r>
          </a:p>
          <a:p>
            <a:pPr lvl="1"/>
            <a:r>
              <a:rPr lang="en-US" dirty="0" smtClean="0"/>
              <a:t>gadget dispatchers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Data-Oriented Programming (DOP)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16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1.8|4.8|6.8|12.2|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5.7|18.2|22.8|1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5.7|5.1|9.7|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6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2.6|8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8.7|1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3.7|13.7|10.4|5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2.3|9|13.7|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2.9|16.5|11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5.4|2.2|3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1|0.1|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.8|2.4|9.3|13.6|8.2|23.7|8.9|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4.9|20.1|1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.3|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2.5|1|13.2|9.8|16.2|2.8|1.2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24|4.1|7.9|1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47.7|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20.2|1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11568</TotalTime>
  <Words>2763</Words>
  <Application>Microsoft Office PowerPoint</Application>
  <PresentationFormat>On-screen Show (4:3)</PresentationFormat>
  <Paragraphs>675</Paragraphs>
  <Slides>30</Slides>
  <Notes>16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Data-Oriented Programming  On the Expressiveness of Non-Control Data Attacks</vt:lpstr>
      <vt:lpstr>Control Attacks are Getting Harder</vt:lpstr>
      <vt:lpstr>A New Attack Class</vt:lpstr>
      <vt:lpstr>Non-Control Data Attacks</vt:lpstr>
      <vt:lpstr>Contributions</vt:lpstr>
      <vt:lpstr>Motivating Example </vt:lpstr>
      <vt:lpstr>Motivating Example (cont.) </vt:lpstr>
      <vt:lpstr>Data-Oriented Programming   A Generic Technique</vt:lpstr>
      <vt:lpstr>Data-Oriented Programming (DOP)</vt:lpstr>
      <vt:lpstr>Data-Oriented Gadgets</vt:lpstr>
      <vt:lpstr>Gadget Dispatcher</vt:lpstr>
      <vt:lpstr>Turing-completeness</vt:lpstr>
      <vt:lpstr>Attack Construction</vt:lpstr>
      <vt:lpstr>Evaluation </vt:lpstr>
      <vt:lpstr>Evaluation – Feasibility</vt:lpstr>
      <vt:lpstr>Case Study: Bypassing Randomization</vt:lpstr>
      <vt:lpstr>Case Study: Bypassing Randomization</vt:lpstr>
      <vt:lpstr>Case Study: Bypassing Randomization</vt:lpstr>
      <vt:lpstr>Case Study: Bypassing Randomization</vt:lpstr>
      <vt:lpstr>dlopen() – Dynamic Linking Interface</vt:lpstr>
      <vt:lpstr>Case Study: Simulating A Network Bot</vt:lpstr>
      <vt:lpstr>Case Study: Simulating A Network Bot</vt:lpstr>
      <vt:lpstr>Case Study: Altering Memory Permissions</vt:lpstr>
      <vt:lpstr>Related Work</vt:lpstr>
      <vt:lpstr>Potential Defenses</vt:lpstr>
      <vt:lpstr>Conclusion</vt:lpstr>
      <vt:lpstr>Slide 27</vt:lpstr>
      <vt:lpstr>References</vt:lpstr>
      <vt:lpstr>Motivating Example </vt:lpstr>
      <vt:lpstr>Related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Methods for Memory Error Detection and Exploitation</dc:title>
  <dc:creator>huhong</dc:creator>
  <cp:lastModifiedBy>huhong</cp:lastModifiedBy>
  <cp:revision>2421</cp:revision>
  <dcterms:created xsi:type="dcterms:W3CDTF">2006-08-16T00:00:00Z</dcterms:created>
  <dcterms:modified xsi:type="dcterms:W3CDTF">2016-05-24T16:50:08Z</dcterms:modified>
</cp:coreProperties>
</file>