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2" r:id="rId4"/>
    <p:sldId id="290" r:id="rId5"/>
    <p:sldId id="282" r:id="rId6"/>
    <p:sldId id="295" r:id="rId7"/>
    <p:sldId id="298" r:id="rId8"/>
    <p:sldId id="309" r:id="rId9"/>
    <p:sldId id="299" r:id="rId10"/>
    <p:sldId id="300" r:id="rId11"/>
    <p:sldId id="310" r:id="rId12"/>
    <p:sldId id="301" r:id="rId13"/>
    <p:sldId id="312" r:id="rId14"/>
    <p:sldId id="302" r:id="rId15"/>
    <p:sldId id="311" r:id="rId16"/>
    <p:sldId id="303" r:id="rId17"/>
    <p:sldId id="304" r:id="rId18"/>
    <p:sldId id="305" r:id="rId19"/>
    <p:sldId id="314" r:id="rId20"/>
    <p:sldId id="306" r:id="rId21"/>
    <p:sldId id="307" r:id="rId22"/>
    <p:sldId id="296" r:id="rId23"/>
    <p:sldId id="31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6026E"/>
    <a:srgbClr val="30038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09" autoAdjust="0"/>
  </p:normalViewPr>
  <p:slideViewPr>
    <p:cSldViewPr>
      <p:cViewPr varScale="1">
        <p:scale>
          <a:sx n="61" d="100"/>
          <a:sy n="61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1938004277243135E-2"/>
          <c:y val="3.6443293946503773E-2"/>
          <c:w val="0.84787681053757191"/>
          <c:h val="0.85639542347120401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Trace generation</c:v>
                </c:pt>
              </c:strCache>
            </c:strRef>
          </c:tx>
          <c:spPr>
            <a:ln w="6350"/>
          </c:spP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>
                <c:manualLayout>
                  <c:x val="-9.3077190652373284E-2"/>
                  <c:y val="0.78346330824404919"/>
                </c:manualLayout>
              </c:layout>
              <c:dLblPos val="ctr"/>
              <c:showVal val="1"/>
            </c:dLbl>
            <c:dLblPos val="inBase"/>
            <c:showVal val="1"/>
          </c:dLbls>
          <c:cat>
            <c:strRef>
              <c:f>Sheet1!$A$2:$A$5</c:f>
              <c:strCache>
                <c:ptCount val="4"/>
                <c:pt idx="0">
                  <c:v>glibc_brk</c:v>
                </c:pt>
                <c:pt idx="1">
                  <c:v>glibc_mmap2</c:v>
                </c:pt>
                <c:pt idx="2">
                  <c:v>cat </c:v>
                </c:pt>
                <c:pt idx="3">
                  <c:v>main_libsdl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21.79</c:v>
                </c:pt>
                <c:pt idx="1">
                  <c:v>21.19</c:v>
                </c:pt>
                <c:pt idx="2">
                  <c:v>104.76</c:v>
                </c:pt>
                <c:pt idx="3">
                  <c:v>7574.23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Access formula generation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glibc_brk</c:v>
                </c:pt>
                <c:pt idx="1">
                  <c:v>glibc_mmap2</c:v>
                </c:pt>
                <c:pt idx="2">
                  <c:v>cat </c:v>
                </c:pt>
                <c:pt idx="3">
                  <c:v>main_libsdl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1.7000000000000002</c:v>
                </c:pt>
                <c:pt idx="1">
                  <c:v>2.94</c:v>
                </c:pt>
                <c:pt idx="2">
                  <c:v>16.579999999999995</c:v>
                </c:pt>
                <c:pt idx="3">
                  <c:v>1.52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Solving formula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glibc_brk</c:v>
                </c:pt>
                <c:pt idx="1">
                  <c:v>glibc_mmap2</c:v>
                </c:pt>
                <c:pt idx="2">
                  <c:v>cat </c:v>
                </c:pt>
                <c:pt idx="3">
                  <c:v>main_libsdl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0.18000000000000002</c:v>
                </c:pt>
                <c:pt idx="1">
                  <c:v>3.11</c:v>
                </c:pt>
                <c:pt idx="2">
                  <c:v>0.16000000000000003</c:v>
                </c:pt>
                <c:pt idx="3">
                  <c:v>0.1</c:v>
                </c:pt>
              </c:numCache>
            </c:numRef>
          </c:val>
        </c:ser>
        <c:gapWidth val="276"/>
        <c:overlap val="100"/>
        <c:axId val="136308992"/>
        <c:axId val="136589312"/>
      </c:barChart>
      <c:catAx>
        <c:axId val="136308992"/>
        <c:scaling>
          <c:orientation val="minMax"/>
        </c:scaling>
        <c:axPos val="b"/>
        <c:tickLblPos val="nextTo"/>
        <c:crossAx val="136589312"/>
        <c:crosses val="autoZero"/>
        <c:auto val="1"/>
        <c:lblAlgn val="ctr"/>
        <c:lblOffset val="100"/>
      </c:catAx>
      <c:valAx>
        <c:axId val="136589312"/>
        <c:scaling>
          <c:orientation val="minMax"/>
          <c:max val="130"/>
          <c:min val="0"/>
        </c:scaling>
        <c:axPos val="l"/>
        <c:majorGridlines/>
        <c:numFmt formatCode="General" sourceLinked="1"/>
        <c:tickLblPos val="nextTo"/>
        <c:crossAx val="1363089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357443691631571"/>
          <c:y val="1.5565748107087911E-3"/>
          <c:w val="0.4855479843865671"/>
          <c:h val="0.35149933837285025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DD358-7864-49BB-94DA-59A7AB2EAAF4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FAA9A-FCB5-44B2-929D-316125369E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662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of</a:t>
            </a:r>
            <a:r>
              <a:rPr lang="en-US" baseline="0" dirty="0" smtClean="0"/>
              <a:t> the complete context. There is another one after it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Intro to overshadow/</a:t>
            </a:r>
            <a:r>
              <a:rPr lang="en-US" baseline="0" dirty="0" err="1" smtClean="0"/>
              <a:t>codejail</a:t>
            </a:r>
            <a:r>
              <a:rPr lang="en-US" baseline="0" dirty="0" smtClean="0"/>
              <a:t> too fast, slow down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emphasize</a:t>
            </a:r>
            <a:r>
              <a:rPr lang="en-US" baseline="0" dirty="0" smtClean="0"/>
              <a:t> the importance of systematic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emphasize</a:t>
            </a:r>
            <a:r>
              <a:rPr lang="en-US" baseline="0" dirty="0" smtClean="0"/>
              <a:t> the importance of systematic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</a:t>
            </a:r>
            <a:r>
              <a:rPr lang="en-US" baseline="0" dirty="0" smtClean="0"/>
              <a:t> look into the </a:t>
            </a:r>
            <a:r>
              <a:rPr lang="en-US" baseline="0" dirty="0" err="1" smtClean="0"/>
              <a:t>ooc</a:t>
            </a:r>
            <a:r>
              <a:rPr lang="en-US" baseline="0" dirty="0" smtClean="0"/>
              <a:t> in computer language.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 condition in example one, instead</a:t>
            </a:r>
            <a:r>
              <a:rPr lang="en-US" baseline="0" dirty="0" smtClean="0"/>
              <a:t> of src1 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Reason the problem. Make it strong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first</a:t>
            </a:r>
            <a:r>
              <a:rPr lang="en-US" baseline="0" dirty="0" smtClean="0"/>
              <a:t> and then solution. Instead of direct give solutions. </a:t>
            </a:r>
          </a:p>
          <a:p>
            <a:r>
              <a:rPr lang="en-US" baseline="0" dirty="0" smtClean="0"/>
              <a:t>Can remove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and 3</a:t>
            </a:r>
            <a:r>
              <a:rPr lang="en-US" baseline="30000" dirty="0" smtClean="0"/>
              <a:t>rd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F38F-A567-4FAB-87F4-910817877216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975D-D64C-435E-85F5-189EED08E086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8FEF-B823-4FA7-937C-608D550EF671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6BB9-BFB4-4117-B50D-42B1EEFF7C22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EFB2-8BAB-4C20-97AC-5752D27C887E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C9B5-AE03-4498-B9DF-B9545C0FD8F4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18F9-C0CD-4E43-91F7-0D415D5C9CB6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4407-3255-4336-A151-DB1ACA34FC11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3639-AB32-4487-AF95-999DD3F3F0E5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5185-17C3-40CE-A0AB-D44E29207558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1565-94D4-4D89-ADEB-B3CE54CDF7ED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F68C-589D-4A7C-A361-95FB822341E5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huhon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24384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Identifying Arbitrary 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Memory </a:t>
            </a:r>
            <a:r>
              <a:rPr lang="en-US" altLang="zh-CN" sz="4000" b="1" dirty="0">
                <a:solidFill>
                  <a:srgbClr val="C00000"/>
                </a:solidFill>
              </a:rPr>
              <a:t>Access Vulnerabilities 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in </a:t>
            </a:r>
            <a:br>
              <a:rPr lang="en-US" altLang="zh-CN" sz="4000" b="1" dirty="0" smtClean="0">
                <a:solidFill>
                  <a:srgbClr val="C00000"/>
                </a:solidFill>
              </a:rPr>
            </a:br>
            <a:r>
              <a:rPr lang="en-US" altLang="zh-CN" sz="4000" b="1" dirty="0" smtClean="0">
                <a:solidFill>
                  <a:srgbClr val="C00000"/>
                </a:solidFill>
              </a:rPr>
              <a:t>Privilege-Separated </a:t>
            </a:r>
            <a:r>
              <a:rPr lang="en-US" altLang="zh-CN" sz="4000" b="1" dirty="0">
                <a:solidFill>
                  <a:srgbClr val="C00000"/>
                </a:solidFill>
              </a:rPr>
              <a:t>Software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04800" y="3771900"/>
            <a:ext cx="8458200" cy="2705100"/>
          </a:xfrm>
        </p:spPr>
        <p:txBody>
          <a:bodyPr>
            <a:no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Hong Hu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  Zheng Leong Chua,   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Zhenkai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Liang, </a:t>
            </a:r>
          </a:p>
          <a:p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Prateek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Saxena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1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US" altLang="zh-CN" sz="2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National University of </a:t>
            </a:r>
            <a:r>
              <a:rPr lang="en-US" altLang="zh-CN" sz="24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Singapore</a:t>
            </a:r>
            <a:endParaRPr lang="en-US" altLang="zh-CN" sz="24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11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400" i="1" dirty="0"/>
              <a:t>20th European Symposium on Research in Computer </a:t>
            </a:r>
            <a:r>
              <a:rPr lang="en-US" altLang="zh-CN" sz="2400" i="1" dirty="0" smtClean="0"/>
              <a:t>Security</a:t>
            </a:r>
            <a:endParaRPr lang="en-US" altLang="zh-CN" sz="2400" i="1" dirty="0"/>
          </a:p>
        </p:txBody>
      </p:sp>
    </p:spTree>
  </p:cSld>
  <p:clrMapOvr>
    <a:masterClrMapping/>
  </p:clrMapOvr>
  <p:transition advTm="2151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Suspicious Inst. </a:t>
            </a:r>
            <a:r>
              <a:rPr lang="en-US" dirty="0" err="1" smtClean="0"/>
              <a:t>Shortlisting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Data dependency analysis to track input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Write DUI detection</a:t>
            </a:r>
          </a:p>
          <a:p>
            <a:pPr lvl="1"/>
            <a:r>
              <a:rPr lang="en-US" dirty="0" smtClean="0"/>
              <a:t>Memory writing instruction</a:t>
            </a:r>
          </a:p>
          <a:p>
            <a:pPr lvl="1"/>
            <a:r>
              <a:rPr lang="en-US" dirty="0" smtClean="0"/>
              <a:t>Tainted/fixed </a:t>
            </a:r>
            <a:r>
              <a:rPr lang="en-US" dirty="0" err="1" smtClean="0"/>
              <a:t>src</a:t>
            </a:r>
            <a:r>
              <a:rPr lang="en-US" dirty="0" smtClean="0"/>
              <a:t> operand</a:t>
            </a:r>
          </a:p>
          <a:p>
            <a:pPr lvl="1"/>
            <a:r>
              <a:rPr lang="en-US" dirty="0" smtClean="0"/>
              <a:t>Tainted base/index  address of the </a:t>
            </a:r>
            <a:r>
              <a:rPr lang="en-US" dirty="0" err="1" smtClean="0"/>
              <a:t>dst</a:t>
            </a:r>
            <a:r>
              <a:rPr lang="en-US" dirty="0" smtClean="0"/>
              <a:t> operand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5029200"/>
            <a:ext cx="27445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000" dirty="0" err="1"/>
              <a:t>mov</a:t>
            </a:r>
            <a:r>
              <a:rPr lang="en-US" sz="2000" dirty="0"/>
              <a:t>  %</a:t>
            </a:r>
            <a:r>
              <a:rPr lang="en-US" sz="2000" dirty="0" err="1">
                <a:solidFill>
                  <a:srgbClr val="FF0000"/>
                </a:solidFill>
              </a:rPr>
              <a:t>eax</a:t>
            </a:r>
            <a:r>
              <a:rPr lang="en-US" sz="2000" dirty="0"/>
              <a:t>,  (%</a:t>
            </a:r>
            <a:r>
              <a:rPr lang="en-US" sz="2000" dirty="0" err="1">
                <a:solidFill>
                  <a:srgbClr val="FF0000"/>
                </a:solidFill>
              </a:rPr>
              <a:t>esi</a:t>
            </a:r>
            <a:r>
              <a:rPr lang="en-US" sz="20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5029200"/>
            <a:ext cx="3200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000" dirty="0"/>
              <a:t>add  %</a:t>
            </a:r>
            <a:r>
              <a:rPr lang="en-US" sz="2000" dirty="0" err="1">
                <a:solidFill>
                  <a:srgbClr val="FF0000"/>
                </a:solidFill>
              </a:rPr>
              <a:t>ebx</a:t>
            </a:r>
            <a:r>
              <a:rPr lang="en-US" sz="2000" dirty="0"/>
              <a:t>,  (%</a:t>
            </a:r>
            <a:r>
              <a:rPr lang="en-US" sz="2000" dirty="0" err="1"/>
              <a:t>esi</a:t>
            </a:r>
            <a:r>
              <a:rPr lang="en-US" sz="2000" dirty="0"/>
              <a:t>, %</a:t>
            </a:r>
            <a:r>
              <a:rPr lang="en-US" sz="2000" dirty="0" err="1">
                <a:solidFill>
                  <a:srgbClr val="FF0000"/>
                </a:solidFill>
              </a:rPr>
              <a:t>ecx</a:t>
            </a:r>
            <a:r>
              <a:rPr lang="en-US" sz="2000" dirty="0"/>
              <a:t>, 2)</a:t>
            </a:r>
          </a:p>
        </p:txBody>
      </p:sp>
    </p:spTree>
    <p:custDataLst>
      <p:tags r:id="rId1"/>
    </p:custDataLst>
  </p:cSld>
  <p:clrMapOvr>
    <a:masterClrMapping/>
  </p:clrMapOvr>
  <p:transition advTm="1041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Suspicious Inst. </a:t>
            </a:r>
            <a:r>
              <a:rPr lang="en-US" dirty="0" err="1" smtClean="0"/>
              <a:t>Shortlisting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Data dependency analysis to track input </a:t>
            </a:r>
          </a:p>
          <a:p>
            <a:endParaRPr lang="en-US" dirty="0" smtClean="0"/>
          </a:p>
          <a:p>
            <a:r>
              <a:rPr lang="en-US" dirty="0" smtClean="0"/>
              <a:t>Read DUI detection</a:t>
            </a:r>
          </a:p>
          <a:p>
            <a:pPr lvl="1"/>
            <a:r>
              <a:rPr lang="en-US" dirty="0" smtClean="0"/>
              <a:t>Memory read operation</a:t>
            </a:r>
          </a:p>
          <a:p>
            <a:pPr lvl="1"/>
            <a:r>
              <a:rPr lang="en-US" dirty="0" smtClean="0"/>
              <a:t>Tainted base/index address of the </a:t>
            </a:r>
            <a:r>
              <a:rPr lang="en-US" dirty="0" err="1" smtClean="0"/>
              <a:t>src</a:t>
            </a:r>
            <a:r>
              <a:rPr lang="en-US" dirty="0" smtClean="0"/>
              <a:t> operand</a:t>
            </a:r>
          </a:p>
          <a:p>
            <a:pPr lvl="1"/>
            <a:r>
              <a:rPr lang="en-US" dirty="0" smtClean="0"/>
              <a:t>Result is used at sinks</a:t>
            </a:r>
          </a:p>
          <a:p>
            <a:pPr lvl="2"/>
            <a:r>
              <a:rPr lang="en-US" dirty="0" smtClean="0"/>
              <a:t>e.g., send(), cross-partition call/return, etc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0" y="5486400"/>
            <a:ext cx="32004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000" dirty="0"/>
              <a:t> </a:t>
            </a:r>
            <a:r>
              <a:rPr lang="en-US" sz="2000" dirty="0" err="1"/>
              <a:t>mov</a:t>
            </a:r>
            <a:r>
              <a:rPr lang="en-US" sz="2000" dirty="0"/>
              <a:t> (%</a:t>
            </a:r>
            <a:r>
              <a:rPr lang="en-US" sz="2000" dirty="0" err="1">
                <a:solidFill>
                  <a:srgbClr val="FF0000"/>
                </a:solidFill>
              </a:rPr>
              <a:t>esi</a:t>
            </a:r>
            <a:r>
              <a:rPr lang="en-US" sz="2000" dirty="0"/>
              <a:t>), %</a:t>
            </a:r>
            <a:r>
              <a:rPr lang="en-US" sz="2000" dirty="0" err="1"/>
              <a:t>eax</a:t>
            </a:r>
            <a:endParaRPr lang="en-US" sz="2000" dirty="0"/>
          </a:p>
          <a:p>
            <a:pPr algn="l"/>
            <a:r>
              <a:rPr lang="en-US" sz="2000" dirty="0"/>
              <a:t> ……</a:t>
            </a:r>
          </a:p>
          <a:p>
            <a:pPr algn="l"/>
            <a:r>
              <a:rPr lang="en-US" sz="2000" dirty="0"/>
              <a:t> sink(%</a:t>
            </a:r>
            <a:r>
              <a:rPr lang="en-US" sz="2000" dirty="0" err="1"/>
              <a:t>eax</a:t>
            </a:r>
            <a:r>
              <a:rPr lang="en-US" sz="2000" dirty="0"/>
              <a:t>) 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702210835"/>
      </p:ext>
    </p:extLst>
  </p:cSld>
  <p:clrMapOvr>
    <a:masterClrMapping/>
  </p:clrMapOvr>
  <p:transition advTm="646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Dereference Behavior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Capture constraints on inputs</a:t>
            </a:r>
          </a:p>
          <a:p>
            <a:pPr lvl="1"/>
            <a:r>
              <a:rPr lang="en-US" dirty="0" smtClean="0"/>
              <a:t>data flow constraints</a:t>
            </a:r>
          </a:p>
          <a:p>
            <a:pPr lvl="1"/>
            <a:r>
              <a:rPr lang="en-US" dirty="0" smtClean="0"/>
              <a:t>control flow constraints</a:t>
            </a:r>
          </a:p>
          <a:p>
            <a:pPr lvl="1"/>
            <a:r>
              <a:rPr lang="en-US" dirty="0" smtClean="0"/>
              <a:t>memory space constraints</a:t>
            </a:r>
          </a:p>
          <a:p>
            <a:pPr lvl="1"/>
            <a:r>
              <a:rPr lang="en-US" dirty="0" smtClean="0"/>
              <a:t>data life-cycle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524000"/>
            <a:ext cx="3352800" cy="198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    off =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API_recv</a:t>
            </a:r>
            <a:r>
              <a:rPr lang="en-US" altLang="zh-CN" sz="2000" dirty="0" smtClean="0">
                <a:solidFill>
                  <a:schemeClr val="tx1"/>
                </a:solidFill>
              </a:rPr>
              <a:t>(); 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    value =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API_recv</a:t>
            </a:r>
            <a:r>
              <a:rPr lang="en-US" altLang="zh-CN" sz="2000" dirty="0" smtClean="0">
                <a:solidFill>
                  <a:schemeClr val="tx1"/>
                </a:solidFill>
              </a:rPr>
              <a:t>();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addr</a:t>
            </a:r>
            <a:r>
              <a:rPr lang="en-US" altLang="zh-CN" sz="2000" dirty="0" smtClean="0">
                <a:solidFill>
                  <a:schemeClr val="tx1"/>
                </a:solidFill>
              </a:rPr>
              <a:t> = base + off;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    if 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addr</a:t>
            </a:r>
            <a:r>
              <a:rPr lang="en-US" altLang="zh-CN" sz="2000" dirty="0" smtClean="0">
                <a:solidFill>
                  <a:schemeClr val="tx1"/>
                </a:solidFill>
              </a:rPr>
              <a:t> &lt; MAX_ADDR)</a:t>
            </a:r>
          </a:p>
          <a:p>
            <a:pPr algn="l"/>
            <a:r>
              <a:rPr lang="en-US" altLang="zh-CN" sz="2000" dirty="0" smtClean="0">
                <a:solidFill>
                  <a:srgbClr val="FF0000"/>
                </a:solidFill>
              </a:rPr>
              <a:t>            *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</a:t>
            </a:r>
            <a:r>
              <a:rPr lang="en-US" altLang="zh-CN" sz="2000" dirty="0" smtClean="0">
                <a:solidFill>
                  <a:srgbClr val="FF0000"/>
                </a:solidFill>
              </a:rPr>
              <a:t> = value + 100;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value = random();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95400" y="2190690"/>
            <a:ext cx="5943600" cy="400110"/>
            <a:chOff x="914400" y="1828800"/>
            <a:chExt cx="5943600" cy="40011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14400" y="2133600"/>
              <a:ext cx="5943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19600" y="1828800"/>
              <a:ext cx="2286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 smtClean="0"/>
                <a:t>data flow constraint</a:t>
              </a:r>
              <a:endParaRPr lang="zh-CN" altLang="en-US" sz="2000" i="1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67000" y="2800290"/>
            <a:ext cx="4572000" cy="400110"/>
            <a:chOff x="2286000" y="1828800"/>
            <a:chExt cx="4572000" cy="40011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2286000" y="2133600"/>
              <a:ext cx="457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19600" y="1828800"/>
              <a:ext cx="2273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/>
                <a:t>d</a:t>
              </a:r>
              <a:r>
                <a:rPr lang="en-US" altLang="zh-CN" sz="2000" i="1" dirty="0" smtClean="0"/>
                <a:t>ata flow constraint</a:t>
              </a:r>
              <a:endParaRPr lang="zh-CN" altLang="en-US" sz="2000" i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95400" y="2481942"/>
            <a:ext cx="6032880" cy="400110"/>
            <a:chOff x="914400" y="1828800"/>
            <a:chExt cx="6032880" cy="40011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914400" y="2133600"/>
              <a:ext cx="5943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419600" y="1828800"/>
              <a:ext cx="25276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 smtClean="0"/>
                <a:t>control flow constraint</a:t>
              </a:r>
              <a:endParaRPr lang="zh-CN" altLang="en-US" sz="2000" i="1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1676400" y="2800290"/>
            <a:ext cx="2286000" cy="304800"/>
          </a:xfrm>
          <a:prstGeom prst="rect">
            <a:avLst/>
          </a:prstGeom>
          <a:solidFill>
            <a:schemeClr val="bg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962400" y="2513634"/>
            <a:ext cx="4114800" cy="400110"/>
            <a:chOff x="914400" y="1770744"/>
            <a:chExt cx="4114800" cy="40011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914400" y="2133600"/>
              <a:ext cx="3581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49848" y="1770744"/>
              <a:ext cx="3279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/>
                <a:t>memory space  constraint</a:t>
              </a:r>
              <a:endParaRPr lang="zh-CN" altLang="en-US" sz="2000" i="1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429000" y="1981200"/>
            <a:ext cx="3733800" cy="1466910"/>
            <a:chOff x="3048000" y="1981200"/>
            <a:chExt cx="3733800" cy="1466910"/>
          </a:xfrm>
        </p:grpSpPr>
        <p:cxnSp>
          <p:nvCxnSpPr>
            <p:cNvPr id="26" name="肘形连接符 25"/>
            <p:cNvCxnSpPr/>
            <p:nvPr/>
          </p:nvCxnSpPr>
          <p:spPr>
            <a:xfrm>
              <a:off x="3048000" y="1981200"/>
              <a:ext cx="3733800" cy="1373981"/>
            </a:xfrm>
            <a:prstGeom prst="bentConnector3">
              <a:avLst>
                <a:gd name="adj1" fmla="val 3341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3048000" y="3355181"/>
              <a:ext cx="12542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19600" y="3048000"/>
              <a:ext cx="2192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/>
                <a:t>l</a:t>
              </a:r>
              <a:r>
                <a:rPr lang="en-US" altLang="zh-CN" sz="2000" i="1" dirty="0" smtClean="0"/>
                <a:t>ife-cycle constraint</a:t>
              </a:r>
              <a:endParaRPr lang="zh-CN" altLang="en-US" sz="2000" i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81600" y="4191000"/>
            <a:ext cx="2473413" cy="1905000"/>
            <a:chOff x="5181600" y="4191000"/>
            <a:chExt cx="2473413" cy="1905000"/>
          </a:xfrm>
        </p:grpSpPr>
        <p:sp>
          <p:nvSpPr>
            <p:cNvPr id="23" name="Right Brace 22"/>
            <p:cNvSpPr/>
            <p:nvPr/>
          </p:nvSpPr>
          <p:spPr>
            <a:xfrm>
              <a:off x="5181600" y="4191000"/>
              <a:ext cx="381000" cy="1905000"/>
            </a:xfrm>
            <a:prstGeom prst="rightBrace">
              <a:avLst>
                <a:gd name="adj1" fmla="val 8333"/>
                <a:gd name="adj2" fmla="val 4481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5000" y="4572000"/>
              <a:ext cx="19400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 smtClean="0"/>
                <a:t>Dereference </a:t>
              </a:r>
            </a:p>
            <a:p>
              <a:pPr algn="ctr"/>
              <a:r>
                <a:rPr lang="en-US" altLang="zh-CN" sz="2400" i="1" dirty="0" smtClean="0"/>
                <a:t>constraints</a:t>
              </a:r>
              <a:endParaRPr lang="zh-CN" altLang="en-US" sz="2400" i="1" dirty="0"/>
            </a:p>
          </p:txBody>
        </p:sp>
      </p:grpSp>
    </p:spTree>
    <p:custDataLst>
      <p:tags r:id="rId1"/>
    </p:custDataLst>
  </p:cSld>
  <p:clrMapOvr>
    <a:masterClrMapping/>
  </p:clrMapOvr>
  <p:transition advTm="1604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Attacker’s memory access capability </a:t>
            </a:r>
            <a:r>
              <a:rPr lang="en-US" i="1" dirty="0" smtClean="0"/>
              <a:t>Cap</a:t>
            </a:r>
          </a:p>
          <a:p>
            <a:pPr lvl="1"/>
            <a:r>
              <a:rPr lang="en-US" dirty="0" smtClean="0"/>
              <a:t>small  |</a:t>
            </a:r>
            <a:r>
              <a:rPr lang="en-US" i="1" dirty="0" smtClean="0"/>
              <a:t>Cap</a:t>
            </a:r>
            <a:r>
              <a:rPr lang="en-US" dirty="0" smtClean="0"/>
              <a:t>| ==&gt; almost non-exploitable</a:t>
            </a:r>
          </a:p>
          <a:p>
            <a:pPr lvl="1"/>
            <a:r>
              <a:rPr lang="en-US" dirty="0" smtClean="0"/>
              <a:t>larger |</a:t>
            </a:r>
            <a:r>
              <a:rPr lang="en-US" i="1" dirty="0" smtClean="0"/>
              <a:t>Cap</a:t>
            </a:r>
            <a:r>
              <a:rPr lang="en-US" dirty="0" smtClean="0"/>
              <a:t>| </a:t>
            </a:r>
            <a:r>
              <a:rPr lang="en-US" dirty="0" smtClean="0">
                <a:sym typeface="Wingdings" pitchFamily="2" charset="2"/>
              </a:rPr>
              <a:t>==&gt;</a:t>
            </a:r>
            <a:r>
              <a:rPr lang="en-US" dirty="0" smtClean="0"/>
              <a:t> more severe</a:t>
            </a:r>
          </a:p>
          <a:p>
            <a:r>
              <a:rPr lang="en-US" i="1" dirty="0" smtClean="0"/>
              <a:t>Cap </a:t>
            </a:r>
            <a:r>
              <a:rPr lang="en-US" dirty="0" smtClean="0"/>
              <a:t>Estimation</a:t>
            </a:r>
          </a:p>
          <a:p>
            <a:pPr lvl="1"/>
            <a:r>
              <a:rPr lang="en-US" dirty="0" smtClean="0"/>
              <a:t>initial target analysis</a:t>
            </a:r>
          </a:p>
          <a:p>
            <a:pPr lvl="2"/>
            <a:r>
              <a:rPr lang="en-US" dirty="0" smtClean="0"/>
              <a:t>memory space constraints (R/W permission)</a:t>
            </a:r>
          </a:p>
          <a:p>
            <a:pPr lvl="1"/>
            <a:r>
              <a:rPr lang="en-US" dirty="0" smtClean="0"/>
              <a:t>bit pattern analysis</a:t>
            </a:r>
          </a:p>
          <a:p>
            <a:pPr lvl="2"/>
            <a:r>
              <a:rPr lang="en-US" dirty="0" smtClean="0"/>
              <a:t>e.g., address &amp; 0x11 == 0x01</a:t>
            </a:r>
          </a:p>
          <a:p>
            <a:pPr lvl="1"/>
            <a:r>
              <a:rPr lang="en-US" dirty="0" smtClean="0"/>
              <a:t>range analysis</a:t>
            </a:r>
            <a:endParaRPr lang="en-US" dirty="0"/>
          </a:p>
          <a:p>
            <a:pPr lvl="2"/>
            <a:r>
              <a:rPr lang="en-US" dirty="0" smtClean="0"/>
              <a:t>e.g., </a:t>
            </a:r>
            <a:r>
              <a:rPr lang="en-US" i="1" dirty="0" smtClean="0">
                <a:latin typeface="Cambria Math"/>
                <a:ea typeface="Cambria Math"/>
              </a:rPr>
              <a:t>∄</a:t>
            </a:r>
            <a:r>
              <a:rPr lang="en-US" dirty="0" smtClean="0">
                <a:latin typeface="Cambria Math"/>
                <a:ea typeface="Cambria Math"/>
              </a:rPr>
              <a:t>/</a:t>
            </a:r>
            <a:r>
              <a:rPr lang="en-US" i="1" dirty="0" smtClean="0">
                <a:latin typeface="Cambria Math"/>
                <a:ea typeface="Cambria Math"/>
              </a:rPr>
              <a:t>∀ </a:t>
            </a:r>
            <a:r>
              <a:rPr lang="en-US" dirty="0" smtClean="0"/>
              <a:t>address </a:t>
            </a:r>
            <a:r>
              <a:rPr lang="en-US" dirty="0" smtClean="0">
                <a:latin typeface="Cambria Math"/>
                <a:ea typeface="Cambria Math"/>
              </a:rPr>
              <a:t>∈ Range </a:t>
            </a:r>
            <a:r>
              <a:rPr lang="en-US" dirty="0" smtClean="0">
                <a:latin typeface="Cambria Math"/>
                <a:ea typeface="Cambria Math"/>
                <a:sym typeface="Wingdings" pitchFamily="2" charset="2"/>
              </a:rPr>
              <a:t> </a:t>
            </a:r>
            <a:r>
              <a:rPr lang="en-US" dirty="0" smtClean="0">
                <a:latin typeface="Cambria Math"/>
                <a:ea typeface="Cambria Math"/>
              </a:rPr>
              <a:t>sat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5844822" y="4594578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Dereference Behavior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5000" y="4572000"/>
            <a:ext cx="194001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>
                <a:solidFill>
                  <a:schemeClr val="bg1"/>
                </a:solidFill>
              </a:rPr>
              <a:t>Dereference </a:t>
            </a:r>
          </a:p>
          <a:p>
            <a:pPr algn="ctr"/>
            <a:r>
              <a:rPr lang="en-US" altLang="zh-CN" sz="2400" i="1" dirty="0" smtClean="0">
                <a:solidFill>
                  <a:schemeClr val="bg1"/>
                </a:solidFill>
              </a:rPr>
              <a:t>constraints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114800" y="4518378"/>
            <a:ext cx="4856453" cy="1349022"/>
            <a:chOff x="4114800" y="4518378"/>
            <a:chExt cx="4856453" cy="1349022"/>
          </a:xfrm>
        </p:grpSpPr>
        <p:sp>
          <p:nvSpPr>
            <p:cNvPr id="9" name="Rounded Rectangle 8"/>
            <p:cNvSpPr/>
            <p:nvPr/>
          </p:nvSpPr>
          <p:spPr>
            <a:xfrm>
              <a:off x="5768622" y="4518378"/>
              <a:ext cx="1828800" cy="13490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b" anchorCtr="1"/>
            <a:lstStyle/>
            <a:p>
              <a:pPr algn="ctr"/>
              <a:endParaRPr lang="en-US" sz="2800" dirty="0" smtClean="0">
                <a:solidFill>
                  <a:schemeClr val="tx1"/>
                </a:solidFill>
              </a:endParaRPr>
            </a:p>
            <a:p>
              <a:pPr algn="ctr"/>
              <a:endParaRPr lang="en-US" sz="2800" dirty="0" smtClean="0">
                <a:solidFill>
                  <a:schemeClr val="tx1"/>
                </a:solidFill>
              </a:endParaRPr>
            </a:p>
            <a:p>
              <a:pPr algn="ctr"/>
              <a:endParaRPr lang="en-US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SMT solver 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114800" y="4800600"/>
              <a:ext cx="1600200" cy="0"/>
            </a:xfrm>
            <a:prstGeom prst="straightConnector1">
              <a:avLst/>
            </a:prstGeom>
            <a:ln w="66675">
              <a:solidFill>
                <a:schemeClr val="bg2">
                  <a:lumMod val="50000"/>
                </a:schemeClr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620000" y="5257800"/>
              <a:ext cx="533400" cy="0"/>
            </a:xfrm>
            <a:prstGeom prst="straightConnector1">
              <a:avLst/>
            </a:prstGeom>
            <a:ln w="66675">
              <a:solidFill>
                <a:schemeClr val="bg2">
                  <a:lumMod val="50000"/>
                </a:schemeClr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153400" y="5006622"/>
              <a:ext cx="817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smtClean="0"/>
                <a:t>Sat?</a:t>
              </a:r>
              <a:endParaRPr lang="zh-CN" altLang="en-US" sz="2800" i="1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3810000" y="5715000"/>
            <a:ext cx="1905000" cy="0"/>
          </a:xfrm>
          <a:prstGeom prst="straightConnector1">
            <a:avLst/>
          </a:prstGeom>
          <a:ln w="66675">
            <a:solidFill>
              <a:schemeClr val="bg2">
                <a:lumMod val="50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343400" y="2630904"/>
            <a:ext cx="3124200" cy="1295400"/>
            <a:chOff x="3962400" y="2630904"/>
            <a:chExt cx="3124200" cy="12954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962400" y="3276600"/>
              <a:ext cx="1600200" cy="0"/>
            </a:xfrm>
            <a:prstGeom prst="straightConnector1">
              <a:avLst/>
            </a:prstGeom>
            <a:ln w="66675">
              <a:solidFill>
                <a:schemeClr val="bg2">
                  <a:lumMod val="50000"/>
                </a:schemeClr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2" descr="http://icons.iconarchive.com/icons/icons8/ios7/512/Animals-Bug-ic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2667000"/>
              <a:ext cx="643843" cy="638057"/>
            </a:xfrm>
            <a:prstGeom prst="rect">
              <a:avLst/>
            </a:prstGeom>
            <a:noFill/>
          </p:spPr>
        </p:pic>
        <p:sp>
          <p:nvSpPr>
            <p:cNvPr id="18" name="Right Arrow 17"/>
            <p:cNvSpPr/>
            <p:nvPr/>
          </p:nvSpPr>
          <p:spPr>
            <a:xfrm>
              <a:off x="6096000" y="3399580"/>
              <a:ext cx="660515" cy="334220"/>
            </a:xfrm>
            <a:prstGeom prst="rightArrow">
              <a:avLst/>
            </a:prstGeom>
            <a:gradFill flip="none" rotWithShape="1">
              <a:gsLst>
                <a:gs pos="100000">
                  <a:srgbClr val="00B050"/>
                </a:gs>
                <a:gs pos="0">
                  <a:srgbClr val="FF0000"/>
                </a:gs>
              </a:gsLst>
              <a:lin ang="10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671" tIns="35835" rIns="71671" bIns="35835" rtlCol="0" anchor="ctr"/>
            <a:lstStyle/>
            <a:p>
              <a:pPr algn="ctr"/>
              <a:endParaRPr lang="en-US"/>
            </a:p>
          </p:txBody>
        </p:sp>
        <p:sp>
          <p:nvSpPr>
            <p:cNvPr id="21" name="Horizontal Scroll 20"/>
            <p:cNvSpPr/>
            <p:nvPr/>
          </p:nvSpPr>
          <p:spPr>
            <a:xfrm rot="16200000">
              <a:off x="5753100" y="2592804"/>
              <a:ext cx="1295400" cy="1371600"/>
            </a:xfrm>
            <a:prstGeom prst="horizontalScrol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eaVert" rtlCol="0" anchor="t" anchorCtr="1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54752139"/>
      </p:ext>
    </p:extLst>
  </p:cSld>
  <p:clrMapOvr>
    <a:masterClrMapping/>
  </p:clrMapOvr>
  <p:transition advTm="1940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dirty="0" smtClean="0"/>
              <a:t>Implementation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Taint Propagation</a:t>
            </a:r>
          </a:p>
          <a:p>
            <a:pPr lvl="1"/>
            <a:r>
              <a:rPr lang="en-US" dirty="0" smtClean="0"/>
              <a:t>fine-gained taint record propagation</a:t>
            </a:r>
          </a:p>
          <a:p>
            <a:pPr lvl="1"/>
            <a:endParaRPr lang="en-US" dirty="0" smtClean="0"/>
          </a:p>
          <a:p>
            <a:pPr lvl="2"/>
            <a:r>
              <a:rPr lang="en-US" dirty="0" err="1" smtClean="0">
                <a:ea typeface="Cambria Math"/>
                <a:cs typeface="Arial" pitchFamily="34" charset="0"/>
              </a:rPr>
              <a:t>T_source</a:t>
            </a:r>
            <a:r>
              <a:rPr lang="en-US" dirty="0" smtClean="0">
                <a:ea typeface="Cambria Math"/>
                <a:cs typeface="Arial" pitchFamily="34" charset="0"/>
              </a:rPr>
              <a:t>(%</a:t>
            </a:r>
            <a:r>
              <a:rPr lang="en-US" dirty="0" err="1" smtClean="0">
                <a:ea typeface="Cambria Math"/>
                <a:cs typeface="Arial" pitchFamily="34" charset="0"/>
              </a:rPr>
              <a:t>ebx</a:t>
            </a:r>
            <a:r>
              <a:rPr lang="en-US" dirty="0" smtClean="0">
                <a:ea typeface="Cambria Math"/>
                <a:cs typeface="Arial" pitchFamily="34" charset="0"/>
              </a:rPr>
              <a:t>) = </a:t>
            </a:r>
            <a:r>
              <a:rPr lang="en-US" dirty="0" err="1" smtClean="0"/>
              <a:t>T_source</a:t>
            </a:r>
            <a:r>
              <a:rPr lang="en-US" dirty="0" smtClean="0"/>
              <a:t>(%</a:t>
            </a:r>
            <a:r>
              <a:rPr lang="en-US" dirty="0" err="1" smtClean="0"/>
              <a:t>eax</a:t>
            </a:r>
            <a:r>
              <a:rPr lang="en-US" dirty="0" smtClean="0"/>
              <a:t>) </a:t>
            </a:r>
            <a:r>
              <a:rPr lang="en-US" dirty="0" smtClean="0">
                <a:ea typeface="Cambria Math"/>
                <a:cs typeface="Arial" pitchFamily="34" charset="0"/>
              </a:rPr>
              <a:t>⋃ </a:t>
            </a:r>
            <a:r>
              <a:rPr lang="en-US" dirty="0" err="1" smtClean="0">
                <a:ea typeface="Cambria Math"/>
                <a:cs typeface="Arial" pitchFamily="34" charset="0"/>
              </a:rPr>
              <a:t>T_source</a:t>
            </a:r>
            <a:r>
              <a:rPr lang="en-US" dirty="0" smtClean="0">
                <a:ea typeface="Cambria Math"/>
                <a:cs typeface="Arial" pitchFamily="34" charset="0"/>
              </a:rPr>
              <a:t>(%</a:t>
            </a:r>
            <a:r>
              <a:rPr lang="en-US" dirty="0" err="1" smtClean="0">
                <a:ea typeface="Cambria Math"/>
                <a:cs typeface="Arial" pitchFamily="34" charset="0"/>
              </a:rPr>
              <a:t>ebx</a:t>
            </a:r>
            <a:r>
              <a:rPr lang="en-US" dirty="0" smtClean="0">
                <a:ea typeface="Cambria Math"/>
                <a:cs typeface="Arial" pitchFamily="34" charset="0"/>
              </a:rPr>
              <a:t>)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smtClean="0"/>
              <a:t>1-level table lookup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2362200"/>
            <a:ext cx="3352941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dirty="0" smtClean="0"/>
              <a:t>add %</a:t>
            </a:r>
            <a:r>
              <a:rPr lang="en-US" sz="2400" dirty="0" err="1" smtClean="0">
                <a:solidFill>
                  <a:srgbClr val="FF0000"/>
                </a:solidFill>
              </a:rPr>
              <a:t>eax</a:t>
            </a:r>
            <a:r>
              <a:rPr lang="en-US" sz="2400" dirty="0"/>
              <a:t>,  </a:t>
            </a:r>
            <a:r>
              <a:rPr lang="en-US" sz="2400" dirty="0" smtClean="0"/>
              <a:t>%</a:t>
            </a:r>
            <a:r>
              <a:rPr lang="en-US" sz="2400" dirty="0" err="1" smtClean="0">
                <a:solidFill>
                  <a:srgbClr val="FF0000"/>
                </a:solidFill>
              </a:rPr>
              <a:t>ebx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0219" y="3810000"/>
            <a:ext cx="2515981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mov</a:t>
            </a:r>
            <a:r>
              <a:rPr lang="en-US" sz="2400" dirty="0" smtClean="0">
                <a:solidFill>
                  <a:schemeClr val="tx1"/>
                </a:solidFill>
              </a:rPr>
              <a:t> (%</a:t>
            </a:r>
            <a:r>
              <a:rPr lang="en-US" sz="2400" dirty="0" err="1" smtClean="0">
                <a:solidFill>
                  <a:srgbClr val="FF0000"/>
                </a:solidFill>
              </a:rPr>
              <a:t>esi</a:t>
            </a:r>
            <a:r>
              <a:rPr lang="en-US" sz="2400" dirty="0" smtClean="0">
                <a:solidFill>
                  <a:schemeClr val="tx1"/>
                </a:solidFill>
              </a:rPr>
              <a:t>), %</a:t>
            </a:r>
            <a:r>
              <a:rPr lang="en-US" sz="2400" dirty="0" err="1" smtClean="0">
                <a:solidFill>
                  <a:schemeClr val="tx1"/>
                </a:solidFill>
              </a:rPr>
              <a:t>eax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mov</a:t>
            </a:r>
            <a:r>
              <a:rPr lang="en-US" sz="2400" dirty="0" smtClean="0">
                <a:solidFill>
                  <a:schemeClr val="tx1"/>
                </a:solidFill>
              </a:rPr>
              <a:t> (%</a:t>
            </a:r>
            <a:r>
              <a:rPr lang="en-US" sz="2400" dirty="0" err="1" smtClean="0">
                <a:solidFill>
                  <a:schemeClr val="tx1"/>
                </a:solidFill>
              </a:rPr>
              <a:t>eax</a:t>
            </a:r>
            <a:r>
              <a:rPr lang="en-US" sz="2400" dirty="0" smtClean="0">
                <a:solidFill>
                  <a:schemeClr val="tx1"/>
                </a:solidFill>
              </a:rPr>
              <a:t>), %</a:t>
            </a:r>
            <a:r>
              <a:rPr lang="en-US" sz="2400" dirty="0" err="1" smtClean="0">
                <a:solidFill>
                  <a:schemeClr val="tx1"/>
                </a:solidFill>
              </a:rPr>
              <a:t>eax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886200" y="3810000"/>
            <a:ext cx="3716436" cy="838200"/>
            <a:chOff x="4133545" y="4495800"/>
            <a:chExt cx="3716436" cy="838200"/>
          </a:xfrm>
        </p:grpSpPr>
        <p:sp>
          <p:nvSpPr>
            <p:cNvPr id="10" name="TextBox 9"/>
            <p:cNvSpPr txBox="1"/>
            <p:nvPr/>
          </p:nvSpPr>
          <p:spPr>
            <a:xfrm>
              <a:off x="5334000" y="4495800"/>
              <a:ext cx="2515981" cy="83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>
              <a:defPPr>
                <a:defRPr lang="en-US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l"/>
              <a:r>
                <a:rPr lang="en-US" sz="2400" dirty="0" err="1" smtClean="0">
                  <a:solidFill>
                    <a:schemeClr val="tx1"/>
                  </a:solidFill>
                </a:rPr>
                <a:t>mov</a:t>
              </a:r>
              <a:r>
                <a:rPr lang="en-US" sz="2400" dirty="0" smtClean="0">
                  <a:solidFill>
                    <a:schemeClr val="tx1"/>
                  </a:solidFill>
                </a:rPr>
                <a:t> (%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esi</a:t>
              </a:r>
              <a:r>
                <a:rPr lang="en-US" sz="2400" dirty="0" smtClean="0">
                  <a:solidFill>
                    <a:schemeClr val="tx1"/>
                  </a:solidFill>
                </a:rPr>
                <a:t>), %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eax</a:t>
              </a:r>
              <a:endParaRPr lang="en-US" sz="2400" dirty="0" smtClean="0">
                <a:solidFill>
                  <a:srgbClr val="FF0000"/>
                </a:solidFill>
              </a:endParaRPr>
            </a:p>
            <a:p>
              <a:pPr algn="l"/>
              <a:r>
                <a:rPr lang="en-US" sz="2400" dirty="0" err="1" smtClean="0">
                  <a:solidFill>
                    <a:schemeClr val="tx1"/>
                  </a:solidFill>
                </a:rPr>
                <a:t>mov</a:t>
              </a:r>
              <a:r>
                <a:rPr lang="en-US" sz="2400" dirty="0" smtClean="0">
                  <a:solidFill>
                    <a:schemeClr val="tx1"/>
                  </a:solidFill>
                </a:rPr>
                <a:t> (%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eax</a:t>
              </a:r>
              <a:r>
                <a:rPr lang="en-US" sz="2400" dirty="0" smtClean="0">
                  <a:solidFill>
                    <a:schemeClr val="tx1"/>
                  </a:solidFill>
                </a:rPr>
                <a:t>), %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eax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191000" y="4953000"/>
              <a:ext cx="1066800" cy="0"/>
            </a:xfrm>
            <a:prstGeom prst="straightConnector1">
              <a:avLst/>
            </a:prstGeom>
            <a:ln w="66675">
              <a:solidFill>
                <a:schemeClr val="bg2">
                  <a:lumMod val="50000"/>
                </a:schemeClr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133545" y="4583668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Enable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71600" y="4648200"/>
            <a:ext cx="2515981" cy="1371600"/>
            <a:chOff x="1371600" y="5334000"/>
            <a:chExt cx="2515981" cy="1371600"/>
          </a:xfrm>
        </p:grpSpPr>
        <p:sp>
          <p:nvSpPr>
            <p:cNvPr id="18" name="TextBox 17"/>
            <p:cNvSpPr txBox="1"/>
            <p:nvPr/>
          </p:nvSpPr>
          <p:spPr>
            <a:xfrm>
              <a:off x="1371600" y="5867400"/>
              <a:ext cx="2515981" cy="83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>
              <a:defPPr>
                <a:defRPr lang="en-US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l"/>
              <a:r>
                <a:rPr lang="en-US" sz="2400" dirty="0" err="1" smtClean="0">
                  <a:solidFill>
                    <a:schemeClr val="tx1"/>
                  </a:solidFill>
                </a:rPr>
                <a:t>mov</a:t>
              </a:r>
              <a:r>
                <a:rPr lang="en-US" sz="2400" dirty="0" smtClean="0">
                  <a:solidFill>
                    <a:schemeClr val="tx1"/>
                  </a:solidFill>
                </a:rPr>
                <a:t> (%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esi</a:t>
              </a:r>
              <a:r>
                <a:rPr lang="en-US" sz="2400" dirty="0" smtClean="0">
                  <a:solidFill>
                    <a:schemeClr val="tx1"/>
                  </a:solidFill>
                </a:rPr>
                <a:t>), %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eax</a:t>
              </a:r>
              <a:endParaRPr lang="en-US" sz="2400" dirty="0" smtClean="0">
                <a:solidFill>
                  <a:schemeClr val="tx1"/>
                </a:solidFill>
              </a:endParaRPr>
            </a:p>
            <a:p>
              <a:pPr algn="l"/>
              <a:r>
                <a:rPr lang="en-US" sz="2400" dirty="0" err="1" smtClean="0">
                  <a:solidFill>
                    <a:schemeClr val="tx1"/>
                  </a:solidFill>
                </a:rPr>
                <a:t>mov</a:t>
              </a:r>
              <a:r>
                <a:rPr lang="en-US" sz="2400" dirty="0" smtClean="0">
                  <a:solidFill>
                    <a:schemeClr val="tx1"/>
                  </a:solidFill>
                </a:rPr>
                <a:t> (%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eax</a:t>
              </a:r>
              <a:r>
                <a:rPr lang="en-US" sz="2400" dirty="0" smtClean="0">
                  <a:solidFill>
                    <a:schemeClr val="tx1"/>
                  </a:solidFill>
                </a:rPr>
                <a:t>), %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eax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6" idx="2"/>
              <a:endCxn id="18" idx="0"/>
            </p:cNvCxnSpPr>
            <p:nvPr/>
          </p:nvCxnSpPr>
          <p:spPr>
            <a:xfrm>
              <a:off x="2628210" y="5334000"/>
              <a:ext cx="1381" cy="533400"/>
            </a:xfrm>
            <a:prstGeom prst="straightConnector1">
              <a:avLst/>
            </a:prstGeom>
            <a:ln w="66675">
              <a:solidFill>
                <a:schemeClr val="bg2">
                  <a:lumMod val="50000"/>
                </a:schemeClr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667000" y="541020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Disable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86200" y="4648200"/>
            <a:ext cx="3733800" cy="1371600"/>
            <a:chOff x="3886200" y="5334000"/>
            <a:chExt cx="3733800" cy="1371600"/>
          </a:xfrm>
        </p:grpSpPr>
        <p:sp>
          <p:nvSpPr>
            <p:cNvPr id="25" name="TextBox 24"/>
            <p:cNvSpPr txBox="1"/>
            <p:nvPr/>
          </p:nvSpPr>
          <p:spPr>
            <a:xfrm>
              <a:off x="5104019" y="5867400"/>
              <a:ext cx="2515981" cy="83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>
              <a:defPPr>
                <a:defRPr lang="en-US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l"/>
              <a:r>
                <a:rPr lang="en-US" sz="2400" dirty="0" err="1" smtClean="0">
                  <a:solidFill>
                    <a:schemeClr val="tx1"/>
                  </a:solidFill>
                </a:rPr>
                <a:t>mov</a:t>
              </a:r>
              <a:r>
                <a:rPr lang="en-US" sz="2400" dirty="0" smtClean="0">
                  <a:solidFill>
                    <a:schemeClr val="tx1"/>
                  </a:solidFill>
                </a:rPr>
                <a:t> (%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esi</a:t>
              </a:r>
              <a:r>
                <a:rPr lang="en-US" sz="2400" dirty="0" smtClean="0">
                  <a:solidFill>
                    <a:schemeClr val="tx1"/>
                  </a:solidFill>
                </a:rPr>
                <a:t>), %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eax</a:t>
              </a:r>
              <a:endParaRPr lang="en-US" sz="2400" dirty="0" smtClean="0">
                <a:solidFill>
                  <a:srgbClr val="FF0000"/>
                </a:solidFill>
              </a:endParaRPr>
            </a:p>
            <a:p>
              <a:pPr algn="l"/>
              <a:r>
                <a:rPr lang="en-US" sz="2400" dirty="0" err="1" smtClean="0">
                  <a:solidFill>
                    <a:schemeClr val="tx1"/>
                  </a:solidFill>
                </a:rPr>
                <a:t>mov</a:t>
              </a:r>
              <a:r>
                <a:rPr lang="en-US" sz="2400" dirty="0" smtClean="0">
                  <a:solidFill>
                    <a:schemeClr val="tx1"/>
                  </a:solidFill>
                </a:rPr>
                <a:t> (%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eax</a:t>
              </a:r>
              <a:r>
                <a:rPr lang="en-US" sz="2400" dirty="0" smtClean="0">
                  <a:solidFill>
                    <a:schemeClr val="tx1"/>
                  </a:solidFill>
                </a:rPr>
                <a:t>), %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eax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886200" y="5334000"/>
              <a:ext cx="1219200" cy="533400"/>
            </a:xfrm>
            <a:prstGeom prst="straightConnector1">
              <a:avLst/>
            </a:prstGeom>
            <a:ln w="66675">
              <a:solidFill>
                <a:schemeClr val="bg2">
                  <a:lumMod val="50000"/>
                </a:schemeClr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696200" y="3962400"/>
            <a:ext cx="918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26541" y="5334000"/>
            <a:ext cx="98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857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Constraints capture </a:t>
            </a:r>
          </a:p>
          <a:p>
            <a:pPr lvl="1"/>
            <a:r>
              <a:rPr lang="en-US" dirty="0" smtClean="0"/>
              <a:t>memory space constraint</a:t>
            </a:r>
          </a:p>
          <a:p>
            <a:pPr lvl="2"/>
            <a:r>
              <a:rPr lang="en-US" dirty="0" smtClean="0"/>
              <a:t>log module loading/unloading event</a:t>
            </a:r>
          </a:p>
          <a:p>
            <a:pPr lvl="3"/>
            <a:r>
              <a:rPr lang="en-US" sz="2400" dirty="0" err="1"/>
              <a:t>m</a:t>
            </a:r>
            <a:r>
              <a:rPr lang="en-US" sz="2400" dirty="0" err="1" smtClean="0"/>
              <a:t>alloc</a:t>
            </a:r>
            <a:r>
              <a:rPr lang="en-US" sz="2400" dirty="0" smtClean="0"/>
              <a:t>, free</a:t>
            </a:r>
          </a:p>
          <a:p>
            <a:pPr lvl="2"/>
            <a:r>
              <a:rPr lang="en-US" dirty="0" smtClean="0"/>
              <a:t>restore memory layout for each instruction </a:t>
            </a:r>
          </a:p>
          <a:p>
            <a:pPr lvl="1"/>
            <a:r>
              <a:rPr lang="en-US" dirty="0" smtClean="0"/>
              <a:t>data life-cycle constraint</a:t>
            </a:r>
          </a:p>
          <a:p>
            <a:pPr lvl="2"/>
            <a:r>
              <a:rPr lang="en-US" dirty="0" smtClean="0"/>
              <a:t>next instruction update a 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869017787"/>
      </p:ext>
    </p:extLst>
  </p:cSld>
  <p:clrMapOvr>
    <a:masterClrMapping/>
  </p:clrMapOvr>
  <p:transition advTm="709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Isolation schemes </a:t>
            </a:r>
          </a:p>
          <a:p>
            <a:pPr lvl="1"/>
            <a:r>
              <a:rPr lang="en-US" dirty="0" smtClean="0"/>
              <a:t>user/kernel isolation (e.g., overshadow)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main-code/library isolation (e.g., </a:t>
            </a:r>
            <a:r>
              <a:rPr lang="en-US" dirty="0" err="1" smtClean="0"/>
              <a:t>codejail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295400" y="2362200"/>
            <a:ext cx="4165376" cy="1447801"/>
            <a:chOff x="457200" y="5105399"/>
            <a:chExt cx="4165376" cy="1447801"/>
          </a:xfrm>
        </p:grpSpPr>
        <p:sp>
          <p:nvSpPr>
            <p:cNvPr id="18" name="Oval 17"/>
            <p:cNvSpPr/>
            <p:nvPr/>
          </p:nvSpPr>
          <p:spPr>
            <a:xfrm>
              <a:off x="1981200" y="5480031"/>
              <a:ext cx="797837" cy="53471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500" dirty="0" err="1">
                  <a:solidFill>
                    <a:schemeClr val="tx1"/>
                  </a:solidFill>
                </a:rPr>
                <a:t>glibc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06"/>
            <p:cNvSpPr/>
            <p:nvPr/>
          </p:nvSpPr>
          <p:spPr>
            <a:xfrm rot="16200000">
              <a:off x="2606022" y="5547377"/>
              <a:ext cx="1035155" cy="151200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14510" y="6096109"/>
              <a:ext cx="966890" cy="457091"/>
            </a:xfrm>
            <a:prstGeom prst="rect">
              <a:avLst/>
            </a:prstGeom>
            <a:noFill/>
          </p:spPr>
          <p:txBody>
            <a:bodyPr wrap="none" lIns="71671" tIns="35835" rIns="71671" bIns="35835" rtlCol="0">
              <a:spAutoFit/>
            </a:bodyPr>
            <a:lstStyle/>
            <a:p>
              <a:r>
                <a:rPr lang="en-US" sz="2500" dirty="0" err="1" smtClean="0"/>
                <a:t>syscall</a:t>
              </a:r>
              <a:endParaRPr lang="en-US" sz="2500" dirty="0"/>
            </a:p>
          </p:txBody>
        </p:sp>
        <p:cxnSp>
          <p:nvCxnSpPr>
            <p:cNvPr id="14" name="Straight Arrow Connector 13"/>
            <p:cNvCxnSpPr>
              <a:stCxn id="22" idx="3"/>
              <a:endCxn id="30" idx="1"/>
            </p:cNvCxnSpPr>
            <p:nvPr/>
          </p:nvCxnSpPr>
          <p:spPr>
            <a:xfrm>
              <a:off x="2779037" y="5747218"/>
              <a:ext cx="682621" cy="565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56"/>
            <p:cNvSpPr/>
            <p:nvPr/>
          </p:nvSpPr>
          <p:spPr>
            <a:xfrm>
              <a:off x="457200" y="5318921"/>
              <a:ext cx="2321837" cy="8565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2400" dirty="0" smtClean="0"/>
                <a:t>User Space Program</a:t>
              </a:r>
              <a:endParaRPr lang="en-US" sz="2400" dirty="0"/>
            </a:p>
          </p:txBody>
        </p:sp>
        <p:sp>
          <p:nvSpPr>
            <p:cNvPr id="29" name="Rectangle 5"/>
            <p:cNvSpPr/>
            <p:nvPr/>
          </p:nvSpPr>
          <p:spPr>
            <a:xfrm>
              <a:off x="1966686" y="5555989"/>
              <a:ext cx="797837" cy="41521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err="1" smtClean="0"/>
                <a:t>glibc</a:t>
              </a:r>
              <a:endParaRPr lang="en-US" sz="2400" dirty="0" smtClean="0"/>
            </a:p>
          </p:txBody>
        </p:sp>
        <p:sp>
          <p:nvSpPr>
            <p:cNvPr id="30" name="Rectangle 56"/>
            <p:cNvSpPr/>
            <p:nvPr/>
          </p:nvSpPr>
          <p:spPr>
            <a:xfrm>
              <a:off x="3461658" y="5319486"/>
              <a:ext cx="1160918" cy="8565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 smtClean="0"/>
                <a:t>Kernel</a:t>
              </a:r>
              <a:endParaRPr lang="en-US" sz="24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752600" y="4572000"/>
            <a:ext cx="3310672" cy="1768228"/>
            <a:chOff x="5223728" y="4784863"/>
            <a:chExt cx="3310672" cy="1768228"/>
          </a:xfrm>
        </p:grpSpPr>
        <p:sp>
          <p:nvSpPr>
            <p:cNvPr id="39" name="矩形 106"/>
            <p:cNvSpPr/>
            <p:nvPr/>
          </p:nvSpPr>
          <p:spPr>
            <a:xfrm rot="16200000">
              <a:off x="6248400" y="5562600"/>
              <a:ext cx="1676400" cy="152400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Straight Arrow Connector 27"/>
            <p:cNvCxnSpPr>
              <a:stCxn id="32" idx="3"/>
              <a:endCxn id="33" idx="1"/>
            </p:cNvCxnSpPr>
            <p:nvPr/>
          </p:nvCxnSpPr>
          <p:spPr>
            <a:xfrm flipV="1">
              <a:off x="6486470" y="5021332"/>
              <a:ext cx="1133530" cy="631772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2" idx="3"/>
              <a:endCxn id="35" idx="1"/>
            </p:cNvCxnSpPr>
            <p:nvPr/>
          </p:nvCxnSpPr>
          <p:spPr>
            <a:xfrm flipV="1">
              <a:off x="6486470" y="5652589"/>
              <a:ext cx="1133530" cy="515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3"/>
              <a:endCxn id="36" idx="1"/>
            </p:cNvCxnSpPr>
            <p:nvPr/>
          </p:nvCxnSpPr>
          <p:spPr>
            <a:xfrm>
              <a:off x="6486470" y="5653104"/>
              <a:ext cx="1133530" cy="603165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038740" y="6096000"/>
              <a:ext cx="895460" cy="457091"/>
            </a:xfrm>
            <a:prstGeom prst="rect">
              <a:avLst/>
            </a:prstGeom>
            <a:noFill/>
          </p:spPr>
          <p:txBody>
            <a:bodyPr wrap="none" lIns="71671" tIns="35835" rIns="71671" bIns="35835" rtlCol="0">
              <a:spAutoFit/>
            </a:bodyPr>
            <a:lstStyle/>
            <a:p>
              <a:r>
                <a:rPr lang="en-US" sz="2500" dirty="0" err="1" smtClean="0"/>
                <a:t>libcall</a:t>
              </a:r>
              <a:endParaRPr lang="en-US" sz="2500" dirty="0"/>
            </a:p>
          </p:txBody>
        </p:sp>
        <p:sp>
          <p:nvSpPr>
            <p:cNvPr id="32" name="Rectangle 56"/>
            <p:cNvSpPr/>
            <p:nvPr/>
          </p:nvSpPr>
          <p:spPr>
            <a:xfrm>
              <a:off x="5223728" y="5180166"/>
              <a:ext cx="1262742" cy="9458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 smtClean="0"/>
                <a:t>Main program</a:t>
              </a:r>
              <a:endParaRPr lang="en-US" sz="2400" dirty="0"/>
            </a:p>
          </p:txBody>
        </p:sp>
        <p:sp>
          <p:nvSpPr>
            <p:cNvPr id="33" name="Rectangle 56"/>
            <p:cNvSpPr/>
            <p:nvPr/>
          </p:nvSpPr>
          <p:spPr>
            <a:xfrm>
              <a:off x="7620000" y="4784863"/>
              <a:ext cx="914400" cy="4729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 smtClean="0"/>
                <a:t>lib1</a:t>
              </a:r>
              <a:endParaRPr lang="en-US" sz="2400" dirty="0"/>
            </a:p>
          </p:txBody>
        </p:sp>
        <p:sp>
          <p:nvSpPr>
            <p:cNvPr id="35" name="Rectangle 56"/>
            <p:cNvSpPr/>
            <p:nvPr/>
          </p:nvSpPr>
          <p:spPr>
            <a:xfrm>
              <a:off x="7620000" y="5416120"/>
              <a:ext cx="914400" cy="4729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 smtClean="0"/>
                <a:t>lib2</a:t>
              </a:r>
              <a:endParaRPr lang="en-US" sz="2400" dirty="0"/>
            </a:p>
          </p:txBody>
        </p:sp>
        <p:sp>
          <p:nvSpPr>
            <p:cNvPr id="36" name="Rectangle 56"/>
            <p:cNvSpPr/>
            <p:nvPr/>
          </p:nvSpPr>
          <p:spPr>
            <a:xfrm>
              <a:off x="7620000" y="6019800"/>
              <a:ext cx="914400" cy="4729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 smtClean="0"/>
                <a:t>lib3</a:t>
              </a:r>
              <a:endParaRPr lang="en-US" sz="2400" dirty="0"/>
            </a:p>
          </p:txBody>
        </p:sp>
      </p:grpSp>
    </p:spTree>
    <p:custDataLst>
      <p:tags r:id="rId1"/>
    </p:custDataLst>
  </p:cSld>
  <p:clrMapOvr>
    <a:masterClrMapping/>
  </p:clrMapOvr>
  <p:transition advTm="1068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 DUI </a:t>
            </a:r>
            <a:br>
              <a:rPr lang="en-US" dirty="0" smtClean="0"/>
            </a:br>
            <a:r>
              <a:rPr lang="en-US" dirty="0" smtClean="0"/>
              <a:t>in user/kernel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459163"/>
          </a:xfrm>
        </p:spPr>
        <p:txBody>
          <a:bodyPr/>
          <a:lstStyle/>
          <a:p>
            <a:r>
              <a:rPr lang="en-US" i="1" dirty="0" err="1" smtClean="0"/>
              <a:t>glibc</a:t>
            </a:r>
            <a:r>
              <a:rPr lang="en-US" dirty="0" smtClean="0"/>
              <a:t> code handling </a:t>
            </a:r>
            <a:r>
              <a:rPr lang="en-US" i="1" dirty="0" err="1" smtClean="0"/>
              <a:t>brk</a:t>
            </a:r>
            <a:r>
              <a:rPr lang="en-US" i="1" dirty="0" smtClean="0"/>
              <a:t>()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pPr lvl="1"/>
            <a:r>
              <a:rPr lang="en-US" dirty="0" smtClean="0"/>
              <a:t>setup heap region </a:t>
            </a:r>
          </a:p>
          <a:p>
            <a:pPr lvl="1"/>
            <a:r>
              <a:rPr lang="en-US" dirty="0" smtClean="0"/>
              <a:t>line 1: overwritten immediately (|</a:t>
            </a:r>
            <a:r>
              <a:rPr lang="en-US" i="1" dirty="0" smtClean="0"/>
              <a:t>cap</a:t>
            </a:r>
            <a:r>
              <a:rPr lang="en-US" dirty="0" smtClean="0"/>
              <a:t>| = 0) </a:t>
            </a:r>
          </a:p>
          <a:p>
            <a:pPr lvl="1"/>
            <a:r>
              <a:rPr lang="en-US" dirty="0" smtClean="0"/>
              <a:t>line 3: write DUI</a:t>
            </a:r>
          </a:p>
          <a:p>
            <a:pPr lvl="1"/>
            <a:endParaRPr lang="en-US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61928328"/>
              </p:ext>
            </p:extLst>
          </p:nvPr>
        </p:nvGraphicFramePr>
        <p:xfrm>
          <a:off x="1295400" y="4800600"/>
          <a:ext cx="434340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brk1%8 == 0 &amp;&amp; brk2 &gt; brk1 )</a:t>
                      </a:r>
                    </a:p>
                    <a:p>
                      <a:endParaRPr lang="en-US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 = brk1 + 0x2718</a:t>
                      </a:r>
                    </a:p>
                    <a:p>
                      <a:r>
                        <a:rPr lang="nn-NO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= (brk2 - address) | 0x1</a:t>
                      </a:r>
                      <a:endParaRPr lang="en-US" sz="2000" b="0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2086302"/>
            <a:ext cx="3505200" cy="99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1  </a:t>
            </a:r>
            <a:r>
              <a:rPr lang="en-US" altLang="zh-CN" sz="2000" dirty="0" smtClean="0">
                <a:solidFill>
                  <a:schemeClr val="tx1"/>
                </a:solidFill>
              </a:rPr>
              <a:t> addr1 </a:t>
            </a:r>
            <a:r>
              <a:rPr lang="en-US" altLang="zh-CN" sz="2000" dirty="0">
                <a:solidFill>
                  <a:schemeClr val="tx1"/>
                </a:solidFill>
              </a:rPr>
              <a:t>= </a:t>
            </a:r>
            <a:r>
              <a:rPr lang="en-US" altLang="zh-CN" sz="2000" dirty="0" err="1">
                <a:solidFill>
                  <a:schemeClr val="tx1"/>
                </a:solidFill>
              </a:rPr>
              <a:t>brk</a:t>
            </a:r>
            <a:r>
              <a:rPr lang="en-US" altLang="zh-CN" sz="2000" dirty="0">
                <a:solidFill>
                  <a:schemeClr val="tx1"/>
                </a:solidFill>
              </a:rPr>
              <a:t>(0);                         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2  </a:t>
            </a:r>
            <a:r>
              <a:rPr lang="en-US" altLang="zh-CN" sz="2000" dirty="0" smtClean="0">
                <a:solidFill>
                  <a:schemeClr val="tx1"/>
                </a:solidFill>
              </a:rPr>
              <a:t> addr2 </a:t>
            </a:r>
            <a:r>
              <a:rPr lang="en-US" altLang="zh-CN" sz="2000" dirty="0">
                <a:solidFill>
                  <a:schemeClr val="tx1"/>
                </a:solidFill>
              </a:rPr>
              <a:t>= </a:t>
            </a:r>
            <a:r>
              <a:rPr lang="en-US" altLang="zh-CN" sz="2000" dirty="0" err="1">
                <a:solidFill>
                  <a:schemeClr val="tx1"/>
                </a:solidFill>
              </a:rPr>
              <a:t>brk</a:t>
            </a:r>
            <a:r>
              <a:rPr lang="en-US" altLang="zh-CN" sz="2000" dirty="0">
                <a:solidFill>
                  <a:schemeClr val="tx1"/>
                </a:solidFill>
              </a:rPr>
              <a:t>(argument);          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3  </a:t>
            </a:r>
            <a:r>
              <a:rPr lang="en-US" altLang="zh-CN" sz="2000" dirty="0" smtClean="0">
                <a:solidFill>
                  <a:schemeClr val="tx1"/>
                </a:solidFill>
              </a:rPr>
              <a:t> *(</a:t>
            </a:r>
            <a:r>
              <a:rPr lang="en-US" altLang="zh-CN" sz="2000" dirty="0">
                <a:solidFill>
                  <a:schemeClr val="tx1"/>
                </a:solidFill>
              </a:rPr>
              <a:t>addr1 + 4) = addr2 - addr1; 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2086302"/>
            <a:ext cx="3352800" cy="99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1  </a:t>
            </a:r>
            <a:r>
              <a:rPr lang="en-US" altLang="zh-CN" sz="2000" dirty="0" err="1">
                <a:solidFill>
                  <a:schemeClr val="tx1"/>
                </a:solidFill>
              </a:rPr>
              <a:t>mov</a:t>
            </a:r>
            <a:r>
              <a:rPr lang="en-US" altLang="zh-CN" sz="2000" dirty="0">
                <a:solidFill>
                  <a:schemeClr val="tx1"/>
                </a:solidFill>
              </a:rPr>
              <a:t> %</a:t>
            </a:r>
            <a:r>
              <a:rPr lang="en-US" altLang="zh-CN" sz="2000" dirty="0" err="1">
                <a:solidFill>
                  <a:schemeClr val="tx1"/>
                </a:solidFill>
              </a:rPr>
              <a:t>eax</a:t>
            </a:r>
            <a:r>
              <a:rPr lang="en-US" altLang="zh-CN" sz="2000" dirty="0">
                <a:solidFill>
                  <a:schemeClr val="tx1"/>
                </a:solidFill>
              </a:rPr>
              <a:t>, 0x4(%</a:t>
            </a:r>
            <a:r>
              <a:rPr lang="en-US" altLang="zh-CN" sz="2000" dirty="0" err="1">
                <a:solidFill>
                  <a:schemeClr val="tx1"/>
                </a:solidFill>
              </a:rPr>
              <a:t>edx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2  ...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3  </a:t>
            </a:r>
            <a:r>
              <a:rPr lang="en-US" altLang="zh-CN" sz="2000" dirty="0" err="1">
                <a:solidFill>
                  <a:schemeClr val="tx1"/>
                </a:solidFill>
              </a:rPr>
              <a:t>mov</a:t>
            </a:r>
            <a:r>
              <a:rPr lang="en-US" altLang="zh-CN" sz="2000" dirty="0">
                <a:solidFill>
                  <a:schemeClr val="tx1"/>
                </a:solidFill>
              </a:rPr>
              <a:t> %</a:t>
            </a:r>
            <a:r>
              <a:rPr lang="en-US" altLang="zh-CN" sz="2000" dirty="0" err="1">
                <a:solidFill>
                  <a:schemeClr val="tx1"/>
                </a:solidFill>
              </a:rPr>
              <a:t>eax</a:t>
            </a:r>
            <a:r>
              <a:rPr lang="en-US" altLang="zh-CN" sz="2000" dirty="0">
                <a:solidFill>
                  <a:schemeClr val="tx1"/>
                </a:solidFill>
              </a:rPr>
              <a:t>, 0x4(%</a:t>
            </a:r>
            <a:r>
              <a:rPr lang="en-US" altLang="zh-CN" sz="2000" dirty="0" err="1">
                <a:solidFill>
                  <a:schemeClr val="tx1"/>
                </a:solidFill>
              </a:rPr>
              <a:t>edi</a:t>
            </a:r>
            <a:r>
              <a:rPr lang="en-US" altLang="zh-CN" sz="2000" dirty="0">
                <a:solidFill>
                  <a:schemeClr val="tx1"/>
                </a:solidFill>
              </a:rPr>
              <a:t>); 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 DUI </a:t>
            </a:r>
            <a:br>
              <a:rPr lang="en-US" dirty="0" smtClean="0"/>
            </a:br>
            <a:r>
              <a:rPr lang="en-US" dirty="0" smtClean="0"/>
              <a:t>in user/kernel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Other paths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r>
              <a:rPr lang="en-US" dirty="0" smtClean="0"/>
              <a:t>Systematic method </a:t>
            </a:r>
            <a:r>
              <a:rPr lang="en-US" i="1" dirty="0" err="1" smtClean="0"/>
              <a:t>vs</a:t>
            </a:r>
            <a:r>
              <a:rPr lang="en-US" i="1" dirty="0" smtClean="0"/>
              <a:t> </a:t>
            </a:r>
            <a:r>
              <a:rPr lang="en-US" dirty="0" smtClean="0"/>
              <a:t>manual analysis</a:t>
            </a:r>
          </a:p>
          <a:p>
            <a:r>
              <a:rPr lang="en-US" i="1" dirty="0" err="1" smtClean="0"/>
              <a:t>glibc</a:t>
            </a:r>
            <a:r>
              <a:rPr lang="en-US" dirty="0" smtClean="0"/>
              <a:t> code handling </a:t>
            </a:r>
            <a:r>
              <a:rPr lang="en-US" i="1" dirty="0" smtClean="0"/>
              <a:t>mmap2()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429000"/>
          <a:ext cx="43434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(brk1%8 != 0 &amp;&amp; brk1&lt;brk2&gt;brk3)</a:t>
                      </a:r>
                    </a:p>
                    <a:p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 : relies on brk1;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: relies on brk1 and brk3;</a:t>
                      </a:r>
                      <a:endParaRPr lang="en-US" sz="1800" b="0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057400"/>
          <a:ext cx="43434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(brk1%8 != 0 &amp;&amp; brk1&lt;brk2&lt;brk3)</a:t>
                      </a:r>
                    </a:p>
                    <a:p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 : relies on brk1;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: relies on brk1 and brk2;</a:t>
                      </a:r>
                      <a:endParaRPr lang="en-US" sz="1800" b="0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Explosion 2 6"/>
          <p:cNvSpPr/>
          <p:nvPr/>
        </p:nvSpPr>
        <p:spPr>
          <a:xfrm>
            <a:off x="4572000" y="3657600"/>
            <a:ext cx="2286000" cy="891183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5835" rIns="0" bIns="35835" rtlCol="0" anchor="ctr"/>
          <a:lstStyle/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Iago</a:t>
            </a:r>
            <a:r>
              <a:rPr lang="en-US" sz="3100" baseline="30000" dirty="0" smtClean="0">
                <a:solidFill>
                  <a:schemeClr val="tx1"/>
                </a:solidFill>
              </a:rPr>
              <a:t>*</a:t>
            </a:r>
            <a:endParaRPr lang="en-US" sz="3100" baseline="30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63246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smtClean="0"/>
              <a:t>Stephen </a:t>
            </a:r>
            <a:r>
              <a:rPr lang="en-US" sz="1200" dirty="0" err="1" smtClean="0"/>
              <a:t>Checkoway</a:t>
            </a:r>
            <a:r>
              <a:rPr lang="en-US" sz="1200" dirty="0" smtClean="0"/>
              <a:t> and </a:t>
            </a:r>
            <a:r>
              <a:rPr lang="en-US" sz="1200" dirty="0" err="1" smtClean="0"/>
              <a:t>Hovav</a:t>
            </a:r>
            <a:r>
              <a:rPr lang="en-US" sz="1200" dirty="0" smtClean="0"/>
              <a:t> </a:t>
            </a:r>
            <a:r>
              <a:rPr lang="en-US" sz="1200" dirty="0" err="1" smtClean="0"/>
              <a:t>Shacham</a:t>
            </a:r>
            <a:r>
              <a:rPr lang="en-US" sz="1200" dirty="0" smtClean="0"/>
              <a:t>. </a:t>
            </a:r>
            <a:r>
              <a:rPr lang="en-US" sz="1200" b="1" dirty="0" err="1" smtClean="0"/>
              <a:t>Iago</a:t>
            </a:r>
            <a:r>
              <a:rPr lang="en-US" sz="1200" b="1" dirty="0" smtClean="0"/>
              <a:t> attacks: why the system call API is a bad untrusted RPC interface</a:t>
            </a:r>
            <a:r>
              <a:rPr lang="en-US" sz="1200" dirty="0" smtClean="0"/>
              <a:t>. </a:t>
            </a:r>
          </a:p>
          <a:p>
            <a:r>
              <a:rPr lang="en-US" sz="1200" dirty="0" smtClean="0"/>
              <a:t>In </a:t>
            </a:r>
            <a:r>
              <a:rPr lang="en-US" sz="1200" i="1" dirty="0" smtClean="0"/>
              <a:t>ASPLOS</a:t>
            </a:r>
            <a:r>
              <a:rPr lang="en-US" sz="1200" dirty="0" smtClean="0"/>
              <a:t>  2013.</a:t>
            </a:r>
            <a:endParaRPr lang="zh-CN" altLang="en-US" sz="1200" dirty="0" smtClean="0"/>
          </a:p>
        </p:txBody>
      </p:sp>
    </p:spTree>
    <p:custDataLst>
      <p:tags r:id="rId1"/>
    </p:custDataLst>
  </p:cSld>
  <p:clrMapOvr>
    <a:masterClrMapping/>
  </p:clrMapOvr>
  <p:transition advTm="667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Arrow 32"/>
          <p:cNvSpPr/>
          <p:nvPr/>
        </p:nvSpPr>
        <p:spPr>
          <a:xfrm>
            <a:off x="5334000" y="5410200"/>
            <a:ext cx="696303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DUI </a:t>
            </a:r>
            <a:br>
              <a:rPr lang="en-US" dirty="0" smtClean="0"/>
            </a:br>
            <a:r>
              <a:rPr lang="en-US" dirty="0" smtClean="0"/>
              <a:t>in user/kernel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i="1" dirty="0" smtClean="0"/>
              <a:t>cat </a:t>
            </a:r>
            <a:r>
              <a:rPr lang="en-US" dirty="0" smtClean="0"/>
              <a:t>code handling </a:t>
            </a:r>
            <a:r>
              <a:rPr lang="en-US" i="1" dirty="0" smtClean="0"/>
              <a:t>read()/write()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7103" y="1905000"/>
            <a:ext cx="4695497" cy="198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nr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= </a:t>
            </a:r>
            <a:r>
              <a:rPr lang="en-US" altLang="zh-CN" sz="2000" dirty="0">
                <a:solidFill>
                  <a:srgbClr val="0070C0"/>
                </a:solidFill>
              </a:rPr>
              <a:t>read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rfd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</a:rPr>
              <a:t>buf</a:t>
            </a:r>
            <a:r>
              <a:rPr lang="en-US" altLang="zh-CN" sz="2000" dirty="0">
                <a:solidFill>
                  <a:schemeClr val="tx1"/>
                </a:solidFill>
              </a:rPr>
              <a:t>, size);</a:t>
            </a:r>
          </a:p>
          <a:p>
            <a:pPr algn="l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 for (</a:t>
            </a:r>
            <a:r>
              <a:rPr lang="en-US" altLang="zh-CN" sz="2000" dirty="0">
                <a:solidFill>
                  <a:schemeClr val="tx1"/>
                </a:solidFill>
              </a:rPr>
              <a:t>off = 0; </a:t>
            </a:r>
            <a:r>
              <a:rPr lang="en-US" altLang="zh-CN" sz="2000" dirty="0">
                <a:solidFill>
                  <a:srgbClr val="FF0000"/>
                </a:solidFill>
              </a:rPr>
              <a:t>nr</a:t>
            </a:r>
            <a:r>
              <a:rPr lang="en-US" altLang="zh-CN" sz="2000" dirty="0">
                <a:solidFill>
                  <a:schemeClr val="tx1"/>
                </a:solidFill>
              </a:rPr>
              <a:t>; </a:t>
            </a:r>
            <a:r>
              <a:rPr lang="en-US" altLang="zh-CN" sz="2000" dirty="0">
                <a:solidFill>
                  <a:srgbClr val="FF0000"/>
                </a:solidFill>
              </a:rPr>
              <a:t>nr</a:t>
            </a:r>
            <a:r>
              <a:rPr lang="en-US" altLang="zh-CN" sz="2000" dirty="0">
                <a:solidFill>
                  <a:schemeClr val="tx1"/>
                </a:solidFill>
              </a:rPr>
              <a:t> -= </a:t>
            </a:r>
            <a:r>
              <a:rPr lang="en-US" altLang="zh-CN" sz="2000" dirty="0" err="1">
                <a:solidFill>
                  <a:srgbClr val="FF0000"/>
                </a:solidFill>
              </a:rPr>
              <a:t>nw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off</a:t>
            </a:r>
            <a:r>
              <a:rPr lang="en-US" altLang="zh-CN" sz="2000" dirty="0">
                <a:solidFill>
                  <a:schemeClr val="tx1"/>
                </a:solidFill>
              </a:rPr>
              <a:t> += </a:t>
            </a:r>
            <a:r>
              <a:rPr lang="en-US" altLang="zh-CN" sz="2000" dirty="0" err="1">
                <a:solidFill>
                  <a:srgbClr val="FF0000"/>
                </a:solidFill>
              </a:rPr>
              <a:t>nw</a:t>
            </a:r>
            <a:r>
              <a:rPr lang="en-US" altLang="zh-CN" sz="2000" dirty="0" smtClean="0">
                <a:solidFill>
                  <a:schemeClr val="tx1"/>
                </a:solidFill>
              </a:rPr>
              <a:t>)  {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nw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= </a:t>
            </a:r>
            <a:r>
              <a:rPr lang="en-US" altLang="zh-CN" sz="2000" dirty="0">
                <a:solidFill>
                  <a:srgbClr val="0070C0"/>
                </a:solidFill>
              </a:rPr>
              <a:t>write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wfd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buf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+ </a:t>
            </a:r>
            <a:r>
              <a:rPr lang="en-US" altLang="zh-CN" sz="2000" dirty="0">
                <a:solidFill>
                  <a:srgbClr val="FF0000"/>
                </a:solidFill>
              </a:rPr>
              <a:t>off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nr</a:t>
            </a:r>
            <a:r>
              <a:rPr lang="en-US" altLang="zh-CN" sz="20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if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nw</a:t>
            </a:r>
            <a:r>
              <a:rPr lang="en-US" altLang="zh-CN" sz="2000" dirty="0">
                <a:solidFill>
                  <a:schemeClr val="tx1"/>
                </a:solidFill>
              </a:rPr>
              <a:t> == 0 || </a:t>
            </a:r>
            <a:r>
              <a:rPr lang="en-US" altLang="zh-CN" sz="2000" dirty="0" err="1">
                <a:solidFill>
                  <a:schemeClr val="tx1"/>
                </a:solidFill>
              </a:rPr>
              <a:t>nw</a:t>
            </a:r>
            <a:r>
              <a:rPr lang="en-US" altLang="zh-CN" sz="2000" dirty="0">
                <a:solidFill>
                  <a:schemeClr val="tx1"/>
                </a:solidFill>
              </a:rPr>
              <a:t> == -1)</a:t>
            </a:r>
          </a:p>
          <a:p>
            <a:pPr algn="l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goto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error;</a:t>
            </a:r>
          </a:p>
          <a:p>
            <a:pPr algn="l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altLang="zh-CN" sz="2000" dirty="0" smtClean="0">
                <a:solidFill>
                  <a:schemeClr val="tx1"/>
                </a:solidFill>
              </a:rPr>
              <a:t>   }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724400" y="2543853"/>
            <a:ext cx="2819400" cy="400110"/>
            <a:chOff x="4724400" y="2543853"/>
            <a:chExt cx="2819400" cy="400110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4724400" y="2743200"/>
              <a:ext cx="1066800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761892" y="2543853"/>
              <a:ext cx="1781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Pass by copy </a:t>
              </a:r>
              <a:endParaRPr lang="en-US" sz="2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00200" y="4171890"/>
            <a:ext cx="1524000" cy="2228910"/>
            <a:chOff x="1295400" y="4171890"/>
            <a:chExt cx="1524000" cy="2228910"/>
          </a:xfrm>
        </p:grpSpPr>
        <p:sp>
          <p:nvSpPr>
            <p:cNvPr id="16" name="Rectangle 15"/>
            <p:cNvSpPr/>
            <p:nvPr/>
          </p:nvSpPr>
          <p:spPr>
            <a:xfrm>
              <a:off x="1371600" y="4572000"/>
              <a:ext cx="1371600" cy="1828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5400" y="4171890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use memory</a:t>
              </a:r>
              <a:endParaRPr lang="en-US" sz="2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56031" y="4171890"/>
            <a:ext cx="2016369" cy="2228910"/>
            <a:chOff x="5451231" y="4171890"/>
            <a:chExt cx="2016369" cy="2228910"/>
          </a:xfrm>
        </p:grpSpPr>
        <p:sp>
          <p:nvSpPr>
            <p:cNvPr id="17" name="Rectangle 16"/>
            <p:cNvSpPr/>
            <p:nvPr/>
          </p:nvSpPr>
          <p:spPr>
            <a:xfrm>
              <a:off x="5791200" y="4572000"/>
              <a:ext cx="1371600" cy="1828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51231" y="4171890"/>
              <a:ext cx="2016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kernel memory</a:t>
              </a:r>
              <a:endParaRPr lang="en-US" sz="2000" dirty="0"/>
            </a:p>
          </p:txBody>
        </p:sp>
      </p:grpSp>
      <p:sp>
        <p:nvSpPr>
          <p:cNvPr id="25" name="矩形 106"/>
          <p:cNvSpPr/>
          <p:nvPr/>
        </p:nvSpPr>
        <p:spPr>
          <a:xfrm rot="16200000">
            <a:off x="3341676" y="5258399"/>
            <a:ext cx="2438401" cy="1512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704493" y="4933890"/>
            <a:ext cx="1917700" cy="704910"/>
            <a:chOff x="3399693" y="4933890"/>
            <a:chExt cx="1917700" cy="704910"/>
          </a:xfrm>
        </p:grpSpPr>
        <p:sp>
          <p:nvSpPr>
            <p:cNvPr id="20" name="Rectangle 19"/>
            <p:cNvSpPr/>
            <p:nvPr/>
          </p:nvSpPr>
          <p:spPr>
            <a:xfrm>
              <a:off x="3429000" y="5334000"/>
              <a:ext cx="1828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99693" y="4933890"/>
              <a:ext cx="1917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Public    memory</a:t>
              </a:r>
              <a:endParaRPr lang="en-US" sz="2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3400" y="5295900"/>
            <a:ext cx="1143000" cy="457200"/>
            <a:chOff x="228600" y="5105400"/>
            <a:chExt cx="1143000" cy="457200"/>
          </a:xfrm>
        </p:grpSpPr>
        <p:sp>
          <p:nvSpPr>
            <p:cNvPr id="26" name="Right Arrow 25"/>
            <p:cNvSpPr/>
            <p:nvPr/>
          </p:nvSpPr>
          <p:spPr>
            <a:xfrm>
              <a:off x="304800" y="5486400"/>
              <a:ext cx="1066800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600" y="51054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buf</a:t>
              </a:r>
              <a:r>
                <a:rPr lang="en-US" sz="2000" dirty="0" smtClean="0"/>
                <a:t> + </a:t>
              </a:r>
              <a:r>
                <a:rPr lang="en-US" sz="2000" dirty="0" smtClean="0">
                  <a:solidFill>
                    <a:srgbClr val="FF0000"/>
                  </a:solidFill>
                </a:rPr>
                <a:t>off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1676400" y="5715000"/>
            <a:ext cx="13716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shared</a:t>
            </a:r>
            <a:endParaRPr lang="en-US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1676400" y="4800600"/>
            <a:ext cx="13716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secret</a:t>
            </a:r>
            <a:endParaRPr lang="en-US" sz="2000" b="1" dirty="0"/>
          </a:p>
        </p:txBody>
      </p:sp>
      <p:sp>
        <p:nvSpPr>
          <p:cNvPr id="34" name="Right Arrow 33"/>
          <p:cNvSpPr/>
          <p:nvPr/>
        </p:nvSpPr>
        <p:spPr>
          <a:xfrm rot="20099014">
            <a:off x="3038787" y="5706252"/>
            <a:ext cx="696303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921596">
            <a:off x="3031451" y="5155169"/>
            <a:ext cx="696303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直接连接符 6"/>
          <p:cNvCxnSpPr/>
          <p:nvPr/>
        </p:nvCxnSpPr>
        <p:spPr>
          <a:xfrm>
            <a:off x="1565030" y="2872154"/>
            <a:ext cx="313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00104 -0.1333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6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" grpId="0" build="p"/>
      <p:bldP spid="12" grpId="0" animBg="1"/>
      <p:bldP spid="25" grpId="0" animBg="1"/>
      <p:bldP spid="30" grpId="0" animBg="1"/>
      <p:bldP spid="31" grpId="0" animBg="1"/>
      <p:bldP spid="34" grpId="0" animBg="1"/>
      <p:bldP spid="4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1000" y="762000"/>
            <a:ext cx="8449887" cy="2971800"/>
            <a:chOff x="601287" y="753687"/>
            <a:chExt cx="8229600" cy="3962400"/>
          </a:xfrm>
        </p:grpSpPr>
        <p:sp>
          <p:nvSpPr>
            <p:cNvPr id="5" name="Rectangle 4"/>
            <p:cNvSpPr/>
            <p:nvPr/>
          </p:nvSpPr>
          <p:spPr>
            <a:xfrm>
              <a:off x="685800" y="838200"/>
              <a:ext cx="8077200" cy="381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1287" y="753687"/>
              <a:ext cx="8229600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24200" y="1295400"/>
            <a:ext cx="52578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Genius is 1% inspiration, 99% perspiration.  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(Thomas Edison)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upload.wikimedia.org/wikipedia/commons/thumb/9/9d/Thomas_Edison2.jpg/220px-Thomas_Edison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914400"/>
            <a:ext cx="2095500" cy="268605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048000" y="1764268"/>
            <a:ext cx="5715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But the 1% inspiration is the most important.  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382000" cy="2057399"/>
          </a:xfrm>
        </p:spPr>
        <p:txBody>
          <a:bodyPr>
            <a:noAutofit/>
          </a:bodyPr>
          <a:lstStyle/>
          <a:p>
            <a:r>
              <a:rPr lang="en-US" i="1" dirty="0" smtClean="0"/>
              <a:t>Out-of-context </a:t>
            </a:r>
            <a:r>
              <a:rPr lang="en-US" dirty="0" smtClean="0"/>
              <a:t>problem in human language</a:t>
            </a:r>
          </a:p>
          <a:p>
            <a:pPr lvl="1"/>
            <a:r>
              <a:rPr lang="en-US" dirty="0" smtClean="0"/>
              <a:t>Isolated sentences, phrases </a:t>
            </a:r>
          </a:p>
          <a:p>
            <a:pPr lvl="1"/>
            <a:r>
              <a:rPr lang="en-US" dirty="0" smtClean="0"/>
              <a:t>Leads to </a:t>
            </a:r>
            <a:r>
              <a:rPr lang="en-US" dirty="0" smtClean="0">
                <a:solidFill>
                  <a:srgbClr val="FF0000"/>
                </a:solidFill>
              </a:rPr>
              <a:t>misunderstanding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Program code </a:t>
            </a:r>
            <a:r>
              <a:rPr lang="en-US" i="1" dirty="0" smtClean="0"/>
              <a:t>Out-of-context </a:t>
            </a:r>
            <a:r>
              <a:rPr lang="en-US" dirty="0" smtClean="0"/>
              <a:t>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781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 DUI in</a:t>
            </a:r>
            <a:br>
              <a:rPr lang="en-US" dirty="0" smtClean="0"/>
            </a:br>
            <a:r>
              <a:rPr lang="en-US" dirty="0" smtClean="0"/>
              <a:t>main-code/library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Programs Using </a:t>
            </a:r>
            <a:r>
              <a:rPr lang="en-US" i="1" dirty="0" err="1" smtClean="0"/>
              <a:t>libsdl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write DUI one line 5 </a:t>
            </a:r>
          </a:p>
          <a:p>
            <a:pPr lvl="1"/>
            <a:r>
              <a:rPr lang="en-US" dirty="0" smtClean="0"/>
              <a:t>no limitation on attackers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0751" y="2286000"/>
            <a:ext cx="7210097" cy="167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1   </a:t>
            </a:r>
            <a:r>
              <a:rPr lang="en-US" altLang="zh-CN" sz="2000" dirty="0">
                <a:solidFill>
                  <a:srgbClr val="FF0000"/>
                </a:solidFill>
              </a:rPr>
              <a:t>screen</a:t>
            </a:r>
            <a:r>
              <a:rPr lang="en-US" altLang="zh-CN" sz="2000" dirty="0">
                <a:solidFill>
                  <a:schemeClr val="tx1"/>
                </a:solidFill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</a:rPr>
              <a:t>SDL_SetVideoMode</a:t>
            </a:r>
            <a:r>
              <a:rPr lang="en-US" altLang="zh-CN" sz="2000" dirty="0">
                <a:solidFill>
                  <a:schemeClr val="tx1"/>
                </a:solidFill>
              </a:rPr>
              <a:t>(...);        </a:t>
            </a:r>
            <a:r>
              <a:rPr lang="en-US" altLang="zh-CN" sz="2000" dirty="0">
                <a:solidFill>
                  <a:srgbClr val="00B050"/>
                </a:solidFill>
              </a:rPr>
              <a:t>// get framebuffer surface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2   </a:t>
            </a:r>
            <a:r>
              <a:rPr lang="en-US" altLang="zh-CN" sz="2000" dirty="0">
                <a:solidFill>
                  <a:srgbClr val="FF0000"/>
                </a:solidFill>
              </a:rPr>
              <a:t>color</a:t>
            </a:r>
            <a:r>
              <a:rPr lang="en-US" altLang="zh-CN" sz="2000" dirty="0">
                <a:solidFill>
                  <a:schemeClr val="tx1"/>
                </a:solidFill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</a:rPr>
              <a:t>SDL_MapRGB</a:t>
            </a:r>
            <a:r>
              <a:rPr lang="en-US" altLang="zh-CN" sz="2000" dirty="0">
                <a:solidFill>
                  <a:schemeClr val="tx1"/>
                </a:solidFill>
              </a:rPr>
              <a:t>(...);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get a pixel value</a:t>
            </a:r>
          </a:p>
          <a:p>
            <a:pPr algn="l"/>
            <a:r>
              <a:rPr lang="de-DE" altLang="zh-CN" sz="2000" dirty="0">
                <a:solidFill>
                  <a:schemeClr val="tx1"/>
                </a:solidFill>
              </a:rPr>
              <a:t>3   </a:t>
            </a:r>
            <a:r>
              <a:rPr lang="de-DE" altLang="zh-CN" sz="2000" dirty="0">
                <a:solidFill>
                  <a:srgbClr val="FF0000"/>
                </a:solidFill>
              </a:rPr>
              <a:t>pixmem16</a:t>
            </a:r>
            <a:r>
              <a:rPr lang="de-DE" altLang="zh-CN" sz="2000" dirty="0">
                <a:solidFill>
                  <a:schemeClr val="tx1"/>
                </a:solidFill>
              </a:rPr>
              <a:t> = </a:t>
            </a:r>
            <a:r>
              <a:rPr lang="de-DE" altLang="zh-CN" sz="2000" dirty="0">
                <a:solidFill>
                  <a:srgbClr val="FF0000"/>
                </a:solidFill>
              </a:rPr>
              <a:t>screen-</a:t>
            </a:r>
            <a:r>
              <a:rPr lang="de-DE" altLang="zh-CN" sz="2000" dirty="0">
                <a:solidFill>
                  <a:schemeClr val="tx1"/>
                </a:solidFill>
              </a:rPr>
              <a:t>&gt;pixels + x + y * pixelsperline ;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4                                                     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en-US" altLang="zh-CN" sz="2000" dirty="0">
                <a:solidFill>
                  <a:srgbClr val="00B050"/>
                </a:solidFill>
              </a:rPr>
              <a:t>get pixel address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5   *</a:t>
            </a:r>
            <a:r>
              <a:rPr lang="en-US" altLang="zh-CN" sz="2000" dirty="0">
                <a:solidFill>
                  <a:srgbClr val="FF0000"/>
                </a:solidFill>
              </a:rPr>
              <a:t>pixmem16</a:t>
            </a:r>
            <a:r>
              <a:rPr lang="en-US" altLang="zh-CN" sz="2000" dirty="0">
                <a:solidFill>
                  <a:schemeClr val="tx1"/>
                </a:solidFill>
              </a:rPr>
              <a:t> = </a:t>
            </a:r>
            <a:r>
              <a:rPr lang="en-US" altLang="zh-CN" sz="2000" dirty="0">
                <a:solidFill>
                  <a:srgbClr val="FF0000"/>
                </a:solidFill>
              </a:rPr>
              <a:t>color</a:t>
            </a:r>
            <a:r>
              <a:rPr lang="en-US" altLang="zh-CN" sz="2000" dirty="0">
                <a:solidFill>
                  <a:schemeClr val="tx1"/>
                </a:solidFill>
              </a:rPr>
              <a:t>; 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set the color</a:t>
            </a:r>
          </a:p>
        </p:txBody>
      </p:sp>
    </p:spTree>
    <p:custDataLst>
      <p:tags r:id="rId1"/>
    </p:custDataLst>
  </p:cSld>
  <p:clrMapOvr>
    <a:masterClrMapping/>
  </p:clrMapOvr>
  <p:transition advTm="653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Privilege separation leaves memory errors </a:t>
            </a:r>
          </a:p>
          <a:p>
            <a:pPr lvl="1"/>
            <a:r>
              <a:rPr lang="en-US" i="1" dirty="0" smtClean="0"/>
              <a:t>Dereference Under the Influence (DUI)</a:t>
            </a:r>
          </a:p>
          <a:p>
            <a:pPr lvl="1"/>
            <a:endParaRPr lang="en-US" sz="1800" i="1" dirty="0" smtClean="0"/>
          </a:p>
          <a:p>
            <a:r>
              <a:rPr lang="en-US" dirty="0" smtClean="0"/>
              <a:t>DUI Detector	</a:t>
            </a:r>
          </a:p>
          <a:p>
            <a:pPr lvl="1"/>
            <a:r>
              <a:rPr lang="en-US" dirty="0" smtClean="0"/>
              <a:t>systematic way to detect DUI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Application </a:t>
            </a:r>
          </a:p>
          <a:p>
            <a:pPr lvl="1"/>
            <a:r>
              <a:rPr lang="en-US" dirty="0" smtClean="0"/>
              <a:t>user/kernel isolation, library isolation</a:t>
            </a:r>
          </a:p>
          <a:p>
            <a:pPr lvl="1"/>
            <a:r>
              <a:rPr lang="en-US" dirty="0" smtClean="0"/>
              <a:t>write/read DUIs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525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14400" y="1752600"/>
            <a:ext cx="7467600" cy="128307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342900" dist="139700" sx="102000" sy="102000" algn="ct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prstClr val="black"/>
                </a:solidFill>
                <a:ea typeface="+mj-ea"/>
                <a:cs typeface="+mj-cs"/>
              </a:rPr>
              <a:t>Thanks!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3962400"/>
            <a:ext cx="7722605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0" dirty="0" smtClean="0"/>
              <a:t>Hong </a:t>
            </a:r>
            <a:r>
              <a:rPr lang="en-US" sz="4400" b="0" dirty="0" err="1" smtClean="0"/>
              <a:t>Hu</a:t>
            </a:r>
            <a:endParaRPr lang="en-US" sz="4400" b="0" dirty="0" smtClean="0"/>
          </a:p>
          <a:p>
            <a:pPr algn="ctr"/>
            <a:r>
              <a:rPr lang="en-US" sz="2800" i="1" dirty="0" smtClean="0"/>
              <a:t>huhong@comp.nus.edu.sg</a:t>
            </a:r>
          </a:p>
          <a:p>
            <a:pPr algn="ctr"/>
            <a:r>
              <a:rPr lang="en-US" sz="2800" dirty="0" smtClean="0">
                <a:hlinkClick r:id="rId3"/>
              </a:rPr>
              <a:t>http://www.comp.nus.edu.sg/~huhong/</a:t>
            </a:r>
            <a:endParaRPr lang="en-US" sz="2800" dirty="0" smtClean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006739174"/>
      </p:ext>
    </p:extLst>
  </p:cSld>
  <p:clrMapOvr>
    <a:masterClrMapping/>
  </p:clrMapOvr>
  <p:transition advTm="111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914400"/>
          <a:ext cx="6781800" cy="3687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371600" y="4800600"/>
            <a:ext cx="6934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DUIs are detected within several minutes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Trace generation takes most of the time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Depends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trace size </a:t>
            </a:r>
            <a:endParaRPr kumimoji="0" lang="en-US" sz="28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106"/>
          <p:cNvSpPr/>
          <p:nvPr/>
        </p:nvSpPr>
        <p:spPr>
          <a:xfrm rot="16200000">
            <a:off x="6068084" y="2909778"/>
            <a:ext cx="1035155" cy="1512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106"/>
          <p:cNvSpPr/>
          <p:nvPr/>
        </p:nvSpPr>
        <p:spPr>
          <a:xfrm rot="16200000">
            <a:off x="6082321" y="4251978"/>
            <a:ext cx="1035155" cy="1512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Privilege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 program: set of components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892059" y="2905661"/>
            <a:ext cx="1482219" cy="1275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Partition 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931000" y="3881192"/>
            <a:ext cx="1341091" cy="12226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Partition 3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931000" y="1828800"/>
            <a:ext cx="1346714" cy="1304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249010" y="1924112"/>
            <a:ext cx="2416986" cy="2523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Monolithic Model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99996" y="2379882"/>
            <a:ext cx="850978" cy="2274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JS Engine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54180" y="2379882"/>
            <a:ext cx="1139936" cy="2274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HTML Parser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621582" y="3414423"/>
            <a:ext cx="1348657" cy="2274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Layout Engine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897207" y="2905661"/>
            <a:ext cx="784735" cy="2274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DOM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526922" y="3881193"/>
            <a:ext cx="768990" cy="2274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Network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454180" y="3881193"/>
            <a:ext cx="740570" cy="2274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/>
              <a:t>AddrBar</a:t>
            </a:r>
            <a:endParaRPr lang="en-US" sz="1600" dirty="0"/>
          </a:p>
        </p:txBody>
      </p:sp>
      <p:cxnSp>
        <p:nvCxnSpPr>
          <p:cNvPr id="70" name="Straight Arrow Connector 69"/>
          <p:cNvCxnSpPr>
            <a:stCxn id="58" idx="2"/>
            <a:endCxn id="61" idx="0"/>
          </p:cNvCxnSpPr>
          <p:nvPr/>
        </p:nvCxnSpPr>
        <p:spPr>
          <a:xfrm rot="16200000" flipH="1">
            <a:off x="1858350" y="2474436"/>
            <a:ext cx="298360" cy="5640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2"/>
            <a:endCxn id="61" idx="0"/>
          </p:cNvCxnSpPr>
          <p:nvPr/>
        </p:nvCxnSpPr>
        <p:spPr>
          <a:xfrm rot="5400000">
            <a:off x="2507683" y="2389195"/>
            <a:ext cx="298359" cy="7345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1"/>
            <a:endCxn id="58" idx="3"/>
          </p:cNvCxnSpPr>
          <p:nvPr/>
        </p:nvCxnSpPr>
        <p:spPr>
          <a:xfrm rot="10800000">
            <a:off x="2150974" y="2493592"/>
            <a:ext cx="30320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1" idx="2"/>
            <a:endCxn id="60" idx="0"/>
          </p:cNvCxnSpPr>
          <p:nvPr/>
        </p:nvCxnSpPr>
        <p:spPr>
          <a:xfrm rot="16200000" flipH="1">
            <a:off x="2152072" y="3270583"/>
            <a:ext cx="281343" cy="63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0" idx="2"/>
            <a:endCxn id="62" idx="0"/>
          </p:cNvCxnSpPr>
          <p:nvPr/>
        </p:nvCxnSpPr>
        <p:spPr>
          <a:xfrm rot="5400000">
            <a:off x="1983989" y="3569270"/>
            <a:ext cx="239351" cy="3844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0" idx="2"/>
            <a:endCxn id="63" idx="0"/>
          </p:cNvCxnSpPr>
          <p:nvPr/>
        </p:nvCxnSpPr>
        <p:spPr>
          <a:xfrm rot="16200000" flipH="1">
            <a:off x="2440513" y="3497240"/>
            <a:ext cx="239351" cy="5285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6200000" flipH="1">
            <a:off x="5457333" y="2631449"/>
            <a:ext cx="281343" cy="63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6200000" flipH="1">
            <a:off x="7493768" y="3638673"/>
            <a:ext cx="281343" cy="63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6200000" flipH="1">
            <a:off x="5487630" y="4669110"/>
            <a:ext cx="281343" cy="63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019800" y="2343705"/>
            <a:ext cx="1249440" cy="9838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867400" y="2953305"/>
            <a:ext cx="1401840" cy="3742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5745240" y="4013373"/>
            <a:ext cx="1828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897640" y="4013373"/>
            <a:ext cx="16764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6" name="Rounded Rectangular Callout 85"/>
          <p:cNvSpPr/>
          <p:nvPr/>
        </p:nvSpPr>
        <p:spPr>
          <a:xfrm>
            <a:off x="0" y="2755360"/>
            <a:ext cx="1592407" cy="582949"/>
          </a:xfrm>
          <a:prstGeom prst="wedgeRoundRectCallout">
            <a:avLst>
              <a:gd name="adj1" fmla="val 35973"/>
              <a:gd name="adj2" fmla="val 10598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Comic Sans MS"/>
                <a:cs typeface="Comic Sans MS"/>
              </a:rPr>
              <a:t>Browser components</a:t>
            </a:r>
            <a:endParaRPr lang="en-US" i="1" dirty="0">
              <a:latin typeface="Comic Sans MS"/>
              <a:cs typeface="Comic Sans MS"/>
            </a:endParaRP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457200" y="4495800"/>
            <a:ext cx="72390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Privilege</a:t>
            </a:r>
            <a:r>
              <a:rPr lang="en-US" sz="3200" noProof="0" dirty="0" smtClean="0"/>
              <a:t> </a:t>
            </a:r>
            <a:r>
              <a:rPr lang="en-US" sz="3200" dirty="0" smtClean="0"/>
              <a:t>Separation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trust relationship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 isolation as protection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enough ? </a:t>
            </a:r>
          </a:p>
        </p:txBody>
      </p:sp>
    </p:spTree>
    <p:custDataLst>
      <p:tags r:id="rId1"/>
    </p:custDataLst>
  </p:cSld>
  <p:clrMapOvr>
    <a:masterClrMapping/>
  </p:clrMapOvr>
  <p:transition advTm="1076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26676E-7 3.6391E-6 C 0.05558 -0.00024 0.1115 -0.00047 0.18253 -0.00348 C 0.25373 -0.00672 0.33988 -0.01298 0.42654 -0.01877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0" y="-9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4307E-6 0.00023 C 0.03613 0.00023 0.07347 0.00023 0.12123 0.00949 C 0.16847 0.01899 0.22612 0.0359 0.28448 0.05351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2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233E-6 9.31202E-7 C 0.07486 9.31202E-7 0.15127 9.31202E-7 0.24818 0.00787 C 0.34474 0.01621 0.46284 0.03359 0.58232 0.05258 " pathEditMode="relative" rAng="0" ptsTypes="aaA">
                                      <p:cBhvr>
                                        <p:cTn id="4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00" y="26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8333E-6 -1.8763E-6 C 0.07607 -1.8763E-6 0.15266 0.00023 0.24991 0.0088 C 0.34751 0.01761 0.46561 0.03452 0.58423 0.05166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00" y="26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7749E-6 -1.918E-6 C 0.03091 0.03567 0.062 0.07251 0.13008 0.09544 C 0.19799 0.11814 0.30288 0.12741 0.40778 0.13713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0" y="69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1692E-6 -1.918E-6 C 0.02327 0.01668 0.04654 0.03382 0.0976 0.04448 C 0.14848 0.05536 0.22733 0.05977 0.30635 0.06417 " pathEditMode="relative" rAng="0" ptsTypes="aaA">
                                      <p:cBhvr>
                                        <p:cTn id="5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" y="32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" grpId="0" uiExpand="1" build="p"/>
      <p:bldP spid="54" grpId="0" animBg="1"/>
      <p:bldP spid="55" grpId="0" animBg="1"/>
      <p:bldP spid="56" grpId="0" animBg="1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86" grpId="0" animBg="1"/>
      <p:bldP spid="8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 Capability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In-context capability: </a:t>
            </a:r>
            <a:r>
              <a:rPr lang="en-US" i="1" dirty="0" err="1" smtClean="0"/>
              <a:t>Cap</a:t>
            </a:r>
            <a:r>
              <a:rPr lang="en-US" i="1" baseline="-25000" dirty="0" err="1" smtClean="0"/>
              <a:t>in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necessary operations</a:t>
            </a:r>
          </a:p>
          <a:p>
            <a:pPr lvl="1"/>
            <a:endParaRPr lang="en-US" dirty="0" smtClean="0"/>
          </a:p>
          <a:p>
            <a:pPr lvl="1"/>
            <a:endParaRPr lang="en-US" i="1" dirty="0" smtClean="0"/>
          </a:p>
          <a:p>
            <a:r>
              <a:rPr lang="en-US" dirty="0" smtClean="0"/>
              <a:t>Out-of-context capability: </a:t>
            </a:r>
            <a:r>
              <a:rPr lang="en-US" i="1" dirty="0" err="1" smtClean="0"/>
              <a:t>Cap</a:t>
            </a:r>
            <a:r>
              <a:rPr lang="en-US" i="1" baseline="-25000" dirty="0" err="1" smtClean="0"/>
              <a:t>out</a:t>
            </a:r>
            <a:r>
              <a:rPr lang="en-US" i="1" dirty="0" smtClean="0"/>
              <a:t> </a:t>
            </a:r>
            <a:r>
              <a:rPr lang="en-US" i="1" dirty="0" smtClean="0">
                <a:latin typeface="Cambria Math"/>
                <a:ea typeface="Cambria Math"/>
              </a:rPr>
              <a:t>⊇  </a:t>
            </a:r>
            <a:r>
              <a:rPr lang="en-US" i="1" dirty="0" err="1" smtClean="0">
                <a:ea typeface="Cambria Math"/>
              </a:rPr>
              <a:t>Cap</a:t>
            </a:r>
            <a:r>
              <a:rPr lang="en-US" i="1" baseline="-25000" dirty="0" err="1" smtClean="0">
                <a:ea typeface="Cambria Math"/>
              </a:rPr>
              <a:t>in</a:t>
            </a:r>
            <a:endParaRPr lang="en-US" dirty="0" smtClean="0"/>
          </a:p>
          <a:p>
            <a:pPr lvl="1"/>
            <a:r>
              <a:rPr lang="en-US" dirty="0" smtClean="0"/>
              <a:t>less limitation</a:t>
            </a:r>
          </a:p>
          <a:p>
            <a:pPr lvl="1"/>
            <a:endParaRPr lang="en-US" i="1" baseline="-25000" dirty="0" smtClean="0">
              <a:ea typeface="Cambria Math"/>
            </a:endParaRPr>
          </a:p>
          <a:p>
            <a:pPr lvl="1"/>
            <a:endParaRPr lang="en-US" i="1" baseline="-25000" dirty="0" smtClean="0">
              <a:ea typeface="Cambria Math"/>
            </a:endParaRPr>
          </a:p>
          <a:p>
            <a:pPr lvl="1"/>
            <a:endParaRPr lang="en-US" i="1" baseline="-25000" dirty="0" smtClean="0">
              <a:ea typeface="Cambria Math"/>
            </a:endParaRPr>
          </a:p>
          <a:p>
            <a:r>
              <a:rPr lang="en-US" i="1" dirty="0" err="1" smtClean="0"/>
              <a:t>Cap</a:t>
            </a:r>
            <a:r>
              <a:rPr lang="en-US" i="1" baseline="-25000" dirty="0" err="1" smtClean="0"/>
              <a:t>out</a:t>
            </a:r>
            <a:r>
              <a:rPr lang="en-US" i="1" baseline="-25000" dirty="0" smtClean="0"/>
              <a:t> </a:t>
            </a:r>
            <a:r>
              <a:rPr lang="en-US" i="1" dirty="0" smtClean="0"/>
              <a:t>– </a:t>
            </a:r>
            <a:r>
              <a:rPr lang="en-US" i="1" dirty="0" err="1" smtClean="0">
                <a:ea typeface="Cambria Math"/>
              </a:rPr>
              <a:t>Cap</a:t>
            </a:r>
            <a:r>
              <a:rPr lang="en-US" i="1" baseline="-25000" dirty="0" err="1" smtClean="0">
                <a:ea typeface="Cambria Math"/>
              </a:rPr>
              <a:t>in</a:t>
            </a:r>
            <a:r>
              <a:rPr lang="en-US" i="1" baseline="30000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: </a:t>
            </a:r>
            <a:r>
              <a:rPr lang="en-US" dirty="0" smtClean="0">
                <a:ea typeface="Cambria Math"/>
              </a:rPr>
              <a:t> unnecessary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19200" y="2667000"/>
            <a:ext cx="36576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000" dirty="0" smtClean="0"/>
              <a:t>if( (</a:t>
            </a:r>
            <a:r>
              <a:rPr lang="en-US" sz="2000" dirty="0" err="1" smtClean="0"/>
              <a:t>src</a:t>
            </a:r>
            <a:r>
              <a:rPr lang="en-US" sz="2000" dirty="0" smtClean="0"/>
              <a:t> == src1 &amp;&amp; </a:t>
            </a:r>
            <a:r>
              <a:rPr lang="en-US" sz="2000" dirty="0" err="1" smtClean="0"/>
              <a:t>dst</a:t>
            </a:r>
            <a:r>
              <a:rPr lang="en-US" sz="2000" dirty="0" smtClean="0"/>
              <a:t> == dst1) ||</a:t>
            </a:r>
          </a:p>
          <a:p>
            <a:pPr algn="l"/>
            <a:r>
              <a:rPr lang="en-US" sz="2000" dirty="0" smtClean="0"/>
              <a:t>     (</a:t>
            </a:r>
            <a:r>
              <a:rPr lang="en-US" sz="2000" dirty="0" err="1" smtClean="0"/>
              <a:t>src</a:t>
            </a:r>
            <a:r>
              <a:rPr lang="en-US" sz="2000" dirty="0" smtClean="0"/>
              <a:t> == src2 &amp;&amp; </a:t>
            </a:r>
            <a:r>
              <a:rPr lang="en-US" sz="2000" dirty="0" err="1" smtClean="0"/>
              <a:t>dst</a:t>
            </a:r>
            <a:r>
              <a:rPr lang="en-US" sz="2000" dirty="0" smtClean="0"/>
              <a:t> == dst2) )</a:t>
            </a:r>
          </a:p>
          <a:p>
            <a:pPr algn="l"/>
            <a:r>
              <a:rPr lang="en-US" sz="2000" dirty="0" smtClean="0"/>
              <a:t>         </a:t>
            </a:r>
            <a:r>
              <a:rPr lang="en-US" sz="2000" dirty="0" err="1" smtClean="0"/>
              <a:t>memcpy</a:t>
            </a:r>
            <a:r>
              <a:rPr lang="en-US" sz="2000" dirty="0" smtClean="0"/>
              <a:t>(</a:t>
            </a:r>
            <a:r>
              <a:rPr lang="en-US" sz="2000" dirty="0" err="1" smtClean="0"/>
              <a:t>dst</a:t>
            </a:r>
            <a:r>
              <a:rPr lang="en-US" sz="2000" dirty="0" smtClean="0"/>
              <a:t>, </a:t>
            </a:r>
            <a:r>
              <a:rPr lang="en-US" sz="2000" dirty="0" err="1" smtClean="0"/>
              <a:t>src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867400" y="2819400"/>
            <a:ext cx="762000" cy="609600"/>
            <a:chOff x="6477000" y="3429000"/>
            <a:chExt cx="762000" cy="609600"/>
          </a:xfrm>
        </p:grpSpPr>
        <p:sp>
          <p:nvSpPr>
            <p:cNvPr id="43" name="Oval 42"/>
            <p:cNvSpPr/>
            <p:nvPr/>
          </p:nvSpPr>
          <p:spPr>
            <a:xfrm>
              <a:off x="64770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0104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3" idx="6"/>
              <a:endCxn id="44" idx="2"/>
            </p:cNvCxnSpPr>
            <p:nvPr/>
          </p:nvCxnSpPr>
          <p:spPr>
            <a:xfrm>
              <a:off x="6705600" y="3543300"/>
              <a:ext cx="3048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6477000" y="3810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010400" y="3810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6" idx="6"/>
              <a:endCxn id="47" idx="2"/>
            </p:cNvCxnSpPr>
            <p:nvPr/>
          </p:nvCxnSpPr>
          <p:spPr>
            <a:xfrm>
              <a:off x="6705600" y="3924300"/>
              <a:ext cx="3048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934200" y="4876800"/>
            <a:ext cx="762000" cy="609600"/>
            <a:chOff x="6477000" y="3429000"/>
            <a:chExt cx="762000" cy="609600"/>
          </a:xfrm>
        </p:grpSpPr>
        <p:sp>
          <p:nvSpPr>
            <p:cNvPr id="50" name="Oval 49"/>
            <p:cNvSpPr/>
            <p:nvPr/>
          </p:nvSpPr>
          <p:spPr>
            <a:xfrm>
              <a:off x="64770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0104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50" idx="6"/>
              <a:endCxn id="51" idx="2"/>
            </p:cNvCxnSpPr>
            <p:nvPr/>
          </p:nvCxnSpPr>
          <p:spPr>
            <a:xfrm>
              <a:off x="6705600" y="3543300"/>
              <a:ext cx="3048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6477000" y="3810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010400" y="3810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3" idx="6"/>
              <a:endCxn id="54" idx="2"/>
            </p:cNvCxnSpPr>
            <p:nvPr/>
          </p:nvCxnSpPr>
          <p:spPr>
            <a:xfrm>
              <a:off x="6705600" y="3924300"/>
              <a:ext cx="3048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867400" y="4495800"/>
            <a:ext cx="1828800" cy="228600"/>
            <a:chOff x="5257800" y="3543300"/>
            <a:chExt cx="1828800" cy="228600"/>
          </a:xfrm>
        </p:grpSpPr>
        <p:sp>
          <p:nvSpPr>
            <p:cNvPr id="57" name="Oval 56"/>
            <p:cNvSpPr/>
            <p:nvPr/>
          </p:nvSpPr>
          <p:spPr>
            <a:xfrm>
              <a:off x="5257800" y="35433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5791200" y="35433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7" idx="6"/>
              <a:endCxn id="58" idx="2"/>
            </p:cNvCxnSpPr>
            <p:nvPr/>
          </p:nvCxnSpPr>
          <p:spPr>
            <a:xfrm>
              <a:off x="5486400" y="3657600"/>
              <a:ext cx="3048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6324600" y="35433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6858000" y="35433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61"/>
            <p:cNvCxnSpPr>
              <a:stCxn id="60" idx="6"/>
              <a:endCxn id="61" idx="2"/>
            </p:cNvCxnSpPr>
            <p:nvPr/>
          </p:nvCxnSpPr>
          <p:spPr>
            <a:xfrm>
              <a:off x="6553200" y="3657600"/>
              <a:ext cx="3048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34200" y="4876800"/>
            <a:ext cx="762000" cy="609600"/>
            <a:chOff x="6477000" y="3429000"/>
            <a:chExt cx="762000" cy="609600"/>
          </a:xfrm>
        </p:grpSpPr>
        <p:sp>
          <p:nvSpPr>
            <p:cNvPr id="64" name="Oval 63"/>
            <p:cNvSpPr/>
            <p:nvPr/>
          </p:nvSpPr>
          <p:spPr>
            <a:xfrm>
              <a:off x="6477000" y="3429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7010400" y="3429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64" idx="6"/>
              <a:endCxn id="65" idx="2"/>
            </p:cNvCxnSpPr>
            <p:nvPr/>
          </p:nvCxnSpPr>
          <p:spPr>
            <a:xfrm>
              <a:off x="6705600" y="3543300"/>
              <a:ext cx="3048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6477000" y="3810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7010400" y="3810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67" idx="6"/>
              <a:endCxn id="68" idx="2"/>
            </p:cNvCxnSpPr>
            <p:nvPr/>
          </p:nvCxnSpPr>
          <p:spPr>
            <a:xfrm>
              <a:off x="6705600" y="3924300"/>
              <a:ext cx="3048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867400" y="4495800"/>
            <a:ext cx="1828800" cy="228600"/>
            <a:chOff x="5257800" y="3543300"/>
            <a:chExt cx="1828800" cy="228600"/>
          </a:xfrm>
        </p:grpSpPr>
        <p:sp>
          <p:nvSpPr>
            <p:cNvPr id="71" name="Oval 70"/>
            <p:cNvSpPr/>
            <p:nvPr/>
          </p:nvSpPr>
          <p:spPr>
            <a:xfrm>
              <a:off x="5257800" y="35433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5791200" y="35433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71" idx="6"/>
              <a:endCxn id="72" idx="2"/>
            </p:cNvCxnSpPr>
            <p:nvPr/>
          </p:nvCxnSpPr>
          <p:spPr>
            <a:xfrm>
              <a:off x="5486400" y="3657600"/>
              <a:ext cx="304800" cy="0"/>
            </a:xfrm>
            <a:prstGeom prst="straightConnector1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6324600" y="35433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858000" y="35433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74" idx="6"/>
              <a:endCxn id="75" idx="2"/>
            </p:cNvCxnSpPr>
            <p:nvPr/>
          </p:nvCxnSpPr>
          <p:spPr>
            <a:xfrm>
              <a:off x="6553200" y="3657600"/>
              <a:ext cx="304800" cy="0"/>
            </a:xfrm>
            <a:prstGeom prst="straightConnector1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1219200" y="5040868"/>
            <a:ext cx="2971800" cy="445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000" dirty="0" err="1"/>
              <a:t>memcpy</a:t>
            </a:r>
            <a:r>
              <a:rPr lang="en-US" sz="2000" dirty="0"/>
              <a:t>(</a:t>
            </a:r>
            <a:r>
              <a:rPr lang="en-US" sz="2000" dirty="0" err="1"/>
              <a:t>dst</a:t>
            </a:r>
            <a:r>
              <a:rPr lang="en-US" sz="2000" dirty="0"/>
              <a:t>, </a:t>
            </a:r>
            <a:r>
              <a:rPr lang="en-US" sz="2000" dirty="0" err="1"/>
              <a:t>src</a:t>
            </a:r>
            <a:r>
              <a:rPr lang="en-US" sz="2000" dirty="0"/>
              <a:t>);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5867400" y="4876800"/>
            <a:ext cx="762000" cy="609600"/>
            <a:chOff x="6477000" y="3429000"/>
            <a:chExt cx="762000" cy="609600"/>
          </a:xfrm>
        </p:grpSpPr>
        <p:sp>
          <p:nvSpPr>
            <p:cNvPr id="79" name="Oval 78"/>
            <p:cNvSpPr/>
            <p:nvPr/>
          </p:nvSpPr>
          <p:spPr>
            <a:xfrm>
              <a:off x="64770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70104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Arrow Connector 80"/>
            <p:cNvCxnSpPr>
              <a:stCxn id="79" idx="6"/>
              <a:endCxn id="80" idx="2"/>
            </p:cNvCxnSpPr>
            <p:nvPr/>
          </p:nvCxnSpPr>
          <p:spPr>
            <a:xfrm>
              <a:off x="6705600" y="3543300"/>
              <a:ext cx="3048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6477000" y="3810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7010400" y="3810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2" idx="6"/>
              <a:endCxn id="83" idx="2"/>
            </p:cNvCxnSpPr>
            <p:nvPr/>
          </p:nvCxnSpPr>
          <p:spPr>
            <a:xfrm>
              <a:off x="6705600" y="3924300"/>
              <a:ext cx="3048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Slide Number Placeholder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62600" y="5867400"/>
            <a:ext cx="16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ea typeface="Cambria Math"/>
              </a:rPr>
              <a:t>-&gt; errors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advTm="1154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 animBg="1"/>
      <p:bldP spid="77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Systematic method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evaluate each component separately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Application on real-world isolations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038664" y="2895600"/>
            <a:ext cx="2416986" cy="1786596"/>
            <a:chOff x="1038664" y="3014004"/>
            <a:chExt cx="2416986" cy="1591896"/>
          </a:xfrm>
        </p:grpSpPr>
        <p:sp>
          <p:nvSpPr>
            <p:cNvPr id="5" name="Rectangle 4"/>
            <p:cNvSpPr/>
            <p:nvPr/>
          </p:nvSpPr>
          <p:spPr>
            <a:xfrm>
              <a:off x="1038664" y="3014004"/>
              <a:ext cx="2416986" cy="15918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76612" y="3124200"/>
              <a:ext cx="850978" cy="2274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JS 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9800" y="3125380"/>
              <a:ext cx="1139936" cy="22742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HTML Parser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67508" y="3836251"/>
              <a:ext cx="1348657" cy="2274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Layout </a:t>
              </a:r>
              <a:r>
                <a:rPr lang="en-US" sz="1600" dirty="0" smtClean="0"/>
                <a:t>Engine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52600" y="3533527"/>
              <a:ext cx="784735" cy="2274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DOM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44712" y="4280294"/>
              <a:ext cx="768990" cy="2274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Network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71970" y="4280294"/>
              <a:ext cx="740570" cy="2274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err="1"/>
                <a:t>AddrBar</a:t>
              </a:r>
              <a:endParaRPr lang="en-US" sz="16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91492" y="2895602"/>
            <a:ext cx="2423708" cy="1794803"/>
            <a:chOff x="1010528" y="3014004"/>
            <a:chExt cx="2423708" cy="1599208"/>
          </a:xfrm>
        </p:grpSpPr>
        <p:sp>
          <p:nvSpPr>
            <p:cNvPr id="13" name="Rectangle 12"/>
            <p:cNvSpPr/>
            <p:nvPr/>
          </p:nvSpPr>
          <p:spPr>
            <a:xfrm>
              <a:off x="1017250" y="4205837"/>
              <a:ext cx="2416986" cy="4073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17250" y="3476737"/>
              <a:ext cx="2412000" cy="6736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10528" y="3014004"/>
              <a:ext cx="2416986" cy="4073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76612" y="3124200"/>
              <a:ext cx="850978" cy="2274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JS Engine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09800" y="3125380"/>
              <a:ext cx="1139936" cy="22742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HTML Parser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67508" y="3848785"/>
              <a:ext cx="1348657" cy="2274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Layout </a:t>
              </a:r>
              <a:r>
                <a:rPr lang="en-US" sz="1600" dirty="0" smtClean="0"/>
                <a:t>Engine</a:t>
              </a:r>
              <a:endParaRPr lang="en-US" sz="1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52600" y="3546061"/>
              <a:ext cx="784735" cy="2274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DOM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44712" y="4280292"/>
              <a:ext cx="768990" cy="2274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Network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71970" y="4280292"/>
              <a:ext cx="740570" cy="2274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err="1"/>
                <a:t>AddrBar</a:t>
              </a:r>
              <a:endParaRPr lang="en-US" sz="1600" dirty="0"/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3733800" y="35814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29200" y="2965941"/>
            <a:ext cx="914400" cy="3810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47936" y="2957733"/>
            <a:ext cx="1219200" cy="3810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86400" y="3409073"/>
            <a:ext cx="1066800" cy="3810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34000" y="3776005"/>
            <a:ext cx="1371600" cy="3810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05400" y="4261341"/>
            <a:ext cx="914400" cy="3810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096000" y="4261341"/>
            <a:ext cx="838200" cy="3810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294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/>
          <p:nvPr/>
        </p:nvSpPr>
        <p:spPr>
          <a:xfrm>
            <a:off x="914400" y="1219200"/>
            <a:ext cx="6934200" cy="320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21" name="Rectangle 4"/>
          <p:cNvSpPr/>
          <p:nvPr/>
        </p:nvSpPr>
        <p:spPr>
          <a:xfrm>
            <a:off x="914400" y="1219200"/>
            <a:ext cx="2971800" cy="320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22" name="Rectangle 4"/>
          <p:cNvSpPr/>
          <p:nvPr/>
        </p:nvSpPr>
        <p:spPr>
          <a:xfrm>
            <a:off x="4381500" y="1214437"/>
            <a:ext cx="3467100" cy="320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16814614"/>
              </p:ext>
            </p:extLst>
          </p:nvPr>
        </p:nvGraphicFramePr>
        <p:xfrm>
          <a:off x="1066800" y="1386841"/>
          <a:ext cx="2743200" cy="2880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2880359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subobj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... } *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p_sub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 { ...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subobj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sub;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*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p_obj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main() {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p_obj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create_object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p_sub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create_subobj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p_obj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-&gt;sub =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p_sub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050" b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22079240"/>
              </p:ext>
            </p:extLst>
          </p:nvPr>
        </p:nvGraphicFramePr>
        <p:xfrm>
          <a:off x="4572000" y="1386841"/>
          <a:ext cx="3124200" cy="2880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</a:tblGrid>
              <a:tr h="2880359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// create an object instance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// and return its pointer</a:t>
                      </a:r>
                    </a:p>
                    <a:p>
                      <a:r>
                        <a:rPr lang="en-US" sz="1800" b="0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 *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create_object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... }</a:t>
                      </a:r>
                    </a:p>
                    <a:p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// create a </a:t>
                      </a:r>
                      <a:r>
                        <a:rPr lang="en-US" sz="1800" b="0" kern="1200" baseline="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subobj</a:t>
                      </a:r>
                      <a:r>
                        <a:rPr lang="en-US" sz="1800" b="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instance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// and return its pointer</a:t>
                      </a:r>
                    </a:p>
                    <a:p>
                      <a:r>
                        <a:rPr lang="en-US" sz="1800" b="0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subobj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create_subobj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... }</a:t>
                      </a:r>
                      <a:endParaRPr lang="en-US" sz="105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65234" y="3021011"/>
            <a:ext cx="627736" cy="2677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p_obj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8982" y="3296204"/>
            <a:ext cx="663002" cy="27965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p_sub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8409" y="3570286"/>
            <a:ext cx="587375" cy="27305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p_obj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8884" y="3575862"/>
            <a:ext cx="622300" cy="26747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p_sub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2133600"/>
          </a:xfrm>
        </p:spPr>
        <p:txBody>
          <a:bodyPr>
            <a:normAutofit/>
          </a:bodyPr>
          <a:lstStyle/>
          <a:p>
            <a:r>
              <a:rPr lang="en-US" i="1" dirty="0" smtClean="0"/>
              <a:t>Dereference Under the Influence (DUI)</a:t>
            </a:r>
          </a:p>
          <a:p>
            <a:pPr lvl="1"/>
            <a:r>
              <a:rPr lang="en-US" dirty="0" smtClean="0"/>
              <a:t>memory access affected by inputs </a:t>
            </a:r>
          </a:p>
          <a:p>
            <a:pPr lvl="1"/>
            <a:r>
              <a:rPr lang="en-US" dirty="0" smtClean="0"/>
              <a:t>allow attacks to bypass memory isolation</a:t>
            </a:r>
          </a:p>
        </p:txBody>
      </p:sp>
      <p:sp>
        <p:nvSpPr>
          <p:cNvPr id="23" name="矩形 106"/>
          <p:cNvSpPr/>
          <p:nvPr/>
        </p:nvSpPr>
        <p:spPr>
          <a:xfrm rot="16200000">
            <a:off x="2437968" y="2728200"/>
            <a:ext cx="3384000" cy="1512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1626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2" grpId="0" animBg="1"/>
      <p:bldP spid="8" grpId="0" animBg="1"/>
      <p:bldP spid="9" grpId="0" animBg="1"/>
      <p:bldP spid="10" grpId="0" animBg="1"/>
      <p:bldP spid="11" grpId="0" animBg="1"/>
      <p:bldP spid="12" grpId="0" uiExpand="1" build="p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/>
          <p:nvPr/>
        </p:nvSpPr>
        <p:spPr>
          <a:xfrm>
            <a:off x="4408714" y="3438196"/>
            <a:ext cx="2601686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Memory write influenced by input</a:t>
            </a:r>
          </a:p>
          <a:p>
            <a:pPr lvl="1"/>
            <a:r>
              <a:rPr lang="en-US" dirty="0" smtClean="0"/>
              <a:t>memory write address depends on inputs</a:t>
            </a:r>
          </a:p>
          <a:p>
            <a:pPr lvl="1"/>
            <a:r>
              <a:rPr lang="en-US" dirty="0" smtClean="0"/>
              <a:t>value depends on inputs, or deterministic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corrupt control data / non-control data </a:t>
            </a:r>
          </a:p>
          <a:p>
            <a:pPr lvl="2"/>
            <a:r>
              <a:rPr lang="en-US" dirty="0" smtClean="0"/>
              <a:t>e.g., return address, function pointer, user id</a:t>
            </a:r>
          </a:p>
        </p:txBody>
      </p:sp>
      <p:sp>
        <p:nvSpPr>
          <p:cNvPr id="13" name="Rectangle 4"/>
          <p:cNvSpPr/>
          <p:nvPr/>
        </p:nvSpPr>
        <p:spPr>
          <a:xfrm>
            <a:off x="1221450" y="3438196"/>
            <a:ext cx="2601686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DUI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82135725"/>
              </p:ext>
            </p:extLst>
          </p:nvPr>
        </p:nvGraphicFramePr>
        <p:xfrm>
          <a:off x="1295400" y="3505200"/>
          <a:ext cx="2438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  v1 =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API_recv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  v2 =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API_recv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  array[v1] = v2;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16866495"/>
              </p:ext>
            </p:extLst>
          </p:nvPr>
        </p:nvGraphicFramePr>
        <p:xfrm>
          <a:off x="4495800" y="3505200"/>
          <a:ext cx="25146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  v1 =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API_recv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  v2 = 0;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  array[v1] = v2;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左箭头 7"/>
          <p:cNvSpPr/>
          <p:nvPr/>
        </p:nvSpPr>
        <p:spPr>
          <a:xfrm>
            <a:off x="3276600" y="3639456"/>
            <a:ext cx="914400" cy="1524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>
            <a:off x="3276600" y="3886200"/>
            <a:ext cx="914400" cy="1524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6553200" y="3628572"/>
            <a:ext cx="914400" cy="1524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Explosion 2 6"/>
          <p:cNvSpPr/>
          <p:nvPr/>
        </p:nvSpPr>
        <p:spPr>
          <a:xfrm>
            <a:off x="3265714" y="4191000"/>
            <a:ext cx="762000" cy="381000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5835" rIns="0" bIns="35835" rtlCol="0" anchor="ctr"/>
          <a:lstStyle/>
          <a:p>
            <a:pPr algn="ctr"/>
            <a:endParaRPr lang="en-US" sz="3100" baseline="30000" dirty="0">
              <a:solidFill>
                <a:schemeClr val="tx1"/>
              </a:solidFill>
            </a:endParaRPr>
          </a:p>
        </p:txBody>
      </p:sp>
      <p:sp>
        <p:nvSpPr>
          <p:cNvPr id="12" name="Explosion 2 6"/>
          <p:cNvSpPr/>
          <p:nvPr/>
        </p:nvSpPr>
        <p:spPr>
          <a:xfrm>
            <a:off x="6553200" y="4191000"/>
            <a:ext cx="762000" cy="381000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5835" rIns="0" bIns="35835" rtlCol="0" anchor="ctr"/>
          <a:lstStyle/>
          <a:p>
            <a:pPr algn="ctr"/>
            <a:endParaRPr lang="en-US" sz="3100" baseline="30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071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uiExpand="1" build="p"/>
      <p:bldP spid="13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/>
          <p:nvPr/>
        </p:nvSpPr>
        <p:spPr>
          <a:xfrm>
            <a:off x="1221450" y="3438196"/>
            <a:ext cx="2601686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Memory read influenced by input</a:t>
            </a:r>
            <a:endParaRPr lang="en-US" altLang="zh-CN" dirty="0"/>
          </a:p>
          <a:p>
            <a:pPr lvl="1"/>
            <a:r>
              <a:rPr lang="en-US" altLang="zh-CN" dirty="0"/>
              <a:t>memory read address depends on inputs</a:t>
            </a:r>
          </a:p>
          <a:p>
            <a:pPr lvl="1"/>
            <a:r>
              <a:rPr lang="en-US" altLang="zh-CN" dirty="0"/>
              <a:t>retrieved value is sent out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leak sensitive information </a:t>
            </a:r>
          </a:p>
          <a:p>
            <a:pPr lvl="2"/>
            <a:r>
              <a:rPr lang="en-US" dirty="0" smtClean="0"/>
              <a:t>e.g., password, private </a:t>
            </a:r>
            <a:r>
              <a:rPr lang="en-US" dirty="0" smtClean="0"/>
              <a:t>key</a:t>
            </a:r>
          </a:p>
          <a:p>
            <a:pPr lvl="2"/>
            <a:r>
              <a:rPr lang="en-US" dirty="0" smtClean="0"/>
              <a:t>e.g., stack canary, randomized address, CFI tags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11675327"/>
              </p:ext>
            </p:extLst>
          </p:nvPr>
        </p:nvGraphicFramePr>
        <p:xfrm>
          <a:off x="1295400" y="3505200"/>
          <a:ext cx="27432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  v1     =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API_recv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  data = array[v1];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 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API_send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(data);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左箭头 6"/>
          <p:cNvSpPr/>
          <p:nvPr/>
        </p:nvSpPr>
        <p:spPr>
          <a:xfrm>
            <a:off x="3581400" y="3639456"/>
            <a:ext cx="914400" cy="1524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 rot="10800000">
            <a:off x="3581400" y="4191000"/>
            <a:ext cx="914400" cy="1524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19095842"/>
      </p:ext>
    </p:extLst>
  </p:cSld>
  <p:clrMapOvr>
    <a:masterClrMapping/>
  </p:clrMapOvr>
  <p:transition advTm="806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uiExpand="1" build="p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/>
          <p:nvPr/>
        </p:nvCxnSpPr>
        <p:spPr>
          <a:xfrm>
            <a:off x="7438572" y="3657599"/>
            <a:ext cx="576000" cy="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DUI Detector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8" name="Picture 12" descr="http://icons.iconarchive.com/icons/icons8/ios7/512/Animals-Bug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7444" y="2638543"/>
            <a:ext cx="643843" cy="638057"/>
          </a:xfrm>
          <a:prstGeom prst="rect">
            <a:avLst/>
          </a:prstGeom>
          <a:noFill/>
        </p:spPr>
      </p:pic>
      <p:sp>
        <p:nvSpPr>
          <p:cNvPr id="49" name="Right Arrow 48"/>
          <p:cNvSpPr/>
          <p:nvPr/>
        </p:nvSpPr>
        <p:spPr>
          <a:xfrm>
            <a:off x="8090772" y="3505200"/>
            <a:ext cx="660515" cy="334220"/>
          </a:xfrm>
          <a:prstGeom prst="rightArrow">
            <a:avLst/>
          </a:prstGeom>
          <a:gradFill flip="none" rotWithShape="1">
            <a:gsLst>
              <a:gs pos="100000">
                <a:srgbClr val="00B050"/>
              </a:gs>
              <a:gs pos="0">
                <a:srgbClr val="FF0000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671" tIns="35835" rIns="71671" bIns="35835"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14400" y="3002963"/>
            <a:ext cx="576000" cy="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914400" y="3733799"/>
            <a:ext cx="576000" cy="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http://icons.iconarchive.com/icons/mart/glaze/128/binary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698163"/>
            <a:ext cx="660572" cy="654637"/>
          </a:xfrm>
          <a:prstGeom prst="rect">
            <a:avLst/>
          </a:prstGeom>
          <a:noFill/>
        </p:spPr>
      </p:pic>
      <p:pic>
        <p:nvPicPr>
          <p:cNvPr id="51" name="Picture 10" descr="Computer-Hardware-Keyboard-2-icon.png (512×512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2428" y="3352800"/>
            <a:ext cx="660572" cy="654637"/>
          </a:xfrm>
          <a:prstGeom prst="rect">
            <a:avLst/>
          </a:prstGeom>
          <a:noFill/>
        </p:spPr>
      </p:pic>
      <p:cxnSp>
        <p:nvCxnSpPr>
          <p:cNvPr id="71" name="Straight Arrow Connector 70"/>
          <p:cNvCxnSpPr/>
          <p:nvPr/>
        </p:nvCxnSpPr>
        <p:spPr>
          <a:xfrm>
            <a:off x="7481172" y="2991727"/>
            <a:ext cx="576000" cy="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494971" y="1524000"/>
            <a:ext cx="6172201" cy="2447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3" name="Frame 52"/>
          <p:cNvSpPr/>
          <p:nvPr/>
        </p:nvSpPr>
        <p:spPr>
          <a:xfrm>
            <a:off x="1604510" y="3140075"/>
            <a:ext cx="1871662" cy="687388"/>
          </a:xfrm>
          <a:prstGeom prst="frame">
            <a:avLst>
              <a:gd name="adj1" fmla="val 7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Execution  state collection</a:t>
            </a:r>
          </a:p>
        </p:txBody>
      </p:sp>
      <p:sp>
        <p:nvSpPr>
          <p:cNvPr id="54" name="Frame 53"/>
          <p:cNvSpPr/>
          <p:nvPr/>
        </p:nvSpPr>
        <p:spPr>
          <a:xfrm>
            <a:off x="3430134" y="1622425"/>
            <a:ext cx="1871663" cy="981075"/>
          </a:xfrm>
          <a:prstGeom prst="frame">
            <a:avLst>
              <a:gd name="adj1" fmla="val 7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Suspicious instruction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shortlisting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Frame 54"/>
          <p:cNvSpPr/>
          <p:nvPr/>
        </p:nvSpPr>
        <p:spPr>
          <a:xfrm>
            <a:off x="5304972" y="3144398"/>
            <a:ext cx="2233613" cy="679450"/>
          </a:xfrm>
          <a:prstGeom prst="frame">
            <a:avLst>
              <a:gd name="adj1" fmla="val 7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Dereference behavior analysis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37972" y="2603500"/>
            <a:ext cx="1223962" cy="512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800"/>
              </a:lnSpc>
              <a:defRPr/>
            </a:pPr>
            <a:r>
              <a:rPr lang="en-US" smtClean="0">
                <a:latin typeface="Calibri" charset="0"/>
              </a:rPr>
              <a:t>execution state</a:t>
            </a:r>
          </a:p>
        </p:txBody>
      </p:sp>
      <p:cxnSp>
        <p:nvCxnSpPr>
          <p:cNvPr id="59" name="Straight Arrow Connector 58"/>
          <p:cNvCxnSpPr>
            <a:endCxn id="54" idx="2"/>
          </p:cNvCxnSpPr>
          <p:nvPr/>
        </p:nvCxnSpPr>
        <p:spPr>
          <a:xfrm flipV="1">
            <a:off x="3476172" y="2603500"/>
            <a:ext cx="889794" cy="825500"/>
          </a:xfrm>
          <a:prstGeom prst="straightConnector1">
            <a:avLst/>
          </a:prstGeom>
          <a:ln w="66675">
            <a:solidFill>
              <a:schemeClr val="bg2">
                <a:lumMod val="50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2"/>
            <a:endCxn id="55" idx="1"/>
          </p:cNvCxnSpPr>
          <p:nvPr/>
        </p:nvCxnSpPr>
        <p:spPr>
          <a:xfrm>
            <a:off x="4365966" y="2603500"/>
            <a:ext cx="939006" cy="880623"/>
          </a:xfrm>
          <a:prstGeom prst="straightConnector1">
            <a:avLst/>
          </a:prstGeom>
          <a:ln w="66675">
            <a:solidFill>
              <a:schemeClr val="bg2">
                <a:lumMod val="50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3"/>
            <a:endCxn id="55" idx="1"/>
          </p:cNvCxnSpPr>
          <p:nvPr/>
        </p:nvCxnSpPr>
        <p:spPr>
          <a:xfrm>
            <a:off x="3476172" y="3483769"/>
            <a:ext cx="1828800" cy="354"/>
          </a:xfrm>
          <a:prstGeom prst="straightConnector1">
            <a:avLst/>
          </a:prstGeom>
          <a:ln w="66675">
            <a:solidFill>
              <a:schemeClr val="bg2">
                <a:lumMod val="50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01572" y="3525837"/>
            <a:ext cx="165735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Calibri" charset="0"/>
              </a:rPr>
              <a:t>execution state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0" y="2592388"/>
            <a:ext cx="2514600" cy="514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800"/>
              </a:lnSpc>
              <a:defRPr/>
            </a:pPr>
            <a:r>
              <a:rPr lang="en-US" dirty="0" smtClean="0">
                <a:latin typeface="Calibri" charset="0"/>
              </a:rPr>
              <a:t>suspicious instruction shortlist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20669" y="4191000"/>
            <a:ext cx="8229600" cy="2362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Input:</a:t>
            </a:r>
          </a:p>
          <a:p>
            <a:pPr lvl="1"/>
            <a:r>
              <a:rPr lang="en-US" altLang="zh-CN" dirty="0" smtClean="0"/>
              <a:t>Protected components &amp; Sample inputs</a:t>
            </a:r>
          </a:p>
          <a:p>
            <a:r>
              <a:rPr lang="en-US" altLang="zh-CN" dirty="0" smtClean="0"/>
              <a:t>Output </a:t>
            </a:r>
          </a:p>
          <a:p>
            <a:pPr lvl="1"/>
            <a:r>
              <a:rPr lang="en-US" altLang="zh-CN" dirty="0" smtClean="0"/>
              <a:t>DUI vulnerability &amp; severity 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advTm="813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53" grpId="0" animBg="1"/>
      <p:bldP spid="54" grpId="0" animBg="1"/>
      <p:bldP spid="55" grpId="0" animBg="1"/>
      <p:bldP spid="58" grpId="0"/>
      <p:bldP spid="62" grpId="0"/>
      <p:bldP spid="63" grpId="0"/>
      <p:bldP spid="2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7.6|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7.4|6.7|10.9|5.9|6.6|3.2|9.3|4.8|8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7.6|1|16.6|7.5|1.2|24.4|21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2.8|7.1|1.4|24.5|18.6|6.3|6.4|2.1|5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6.5|22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0.9|40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0.8|3.3|34.8|8.1|18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.5|15.7|13.1|9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3.8|13|15.4|5.6|4.4|8|4.3|10.1|6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.2|14.9|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2.5|10.7|3.4|5.3|9.1|2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3.6|9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8.5|6.6|4|12.7|2.5|3.9|2.2|8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.4|1.1|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11.9|5.6|9.3|2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.1|4|7.2|4.2|1.3|3.8|12.7|1.3|5.8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.9|4.1|6.6|5.6|5.9|5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8.2|7.5|6.5|5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5|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3571</TotalTime>
  <Words>1298</Words>
  <Application>Microsoft Office PowerPoint</Application>
  <PresentationFormat>On-screen Show (4:3)</PresentationFormat>
  <Paragraphs>368</Paragraphs>
  <Slides>23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Identifying Arbitrary Memory Access Vulnerabilities in  Privilege-Separated Software</vt:lpstr>
      <vt:lpstr>Slide 2</vt:lpstr>
      <vt:lpstr>Privilege Separation</vt:lpstr>
      <vt:lpstr>Memory Access Capability</vt:lpstr>
      <vt:lpstr>Our Approach</vt:lpstr>
      <vt:lpstr>Motivating Example</vt:lpstr>
      <vt:lpstr>Write DUI</vt:lpstr>
      <vt:lpstr>Read DUI</vt:lpstr>
      <vt:lpstr>DUI Detector</vt:lpstr>
      <vt:lpstr>Suspicious Inst. Shortlisting</vt:lpstr>
      <vt:lpstr>Suspicious Inst. Shortlisting</vt:lpstr>
      <vt:lpstr>Dereference Behavior Analysis</vt:lpstr>
      <vt:lpstr>Dereference Behavior Analysis</vt:lpstr>
      <vt:lpstr>Implementation (1)</vt:lpstr>
      <vt:lpstr>Implementation (2)</vt:lpstr>
      <vt:lpstr>Evaluation</vt:lpstr>
      <vt:lpstr>Write DUI  in user/kernel Isolation</vt:lpstr>
      <vt:lpstr>Write DUI  in user/kernel Isolation</vt:lpstr>
      <vt:lpstr>Read DUI  in user/kernel Isolation</vt:lpstr>
      <vt:lpstr>Write DUI in main-code/library Isolation</vt:lpstr>
      <vt:lpstr>Conclusion</vt:lpstr>
      <vt:lpstr>Slide 22</vt:lpstr>
      <vt:lpstr>Performance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Methods for Memory Error Detection and Exploitation</dc:title>
  <dc:creator>huhong</dc:creator>
  <cp:lastModifiedBy>huhong</cp:lastModifiedBy>
  <cp:revision>911</cp:revision>
  <dcterms:created xsi:type="dcterms:W3CDTF">2006-08-16T00:00:00Z</dcterms:created>
  <dcterms:modified xsi:type="dcterms:W3CDTF">2015-09-24T08:35:53Z</dcterms:modified>
</cp:coreProperties>
</file>