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1.xml" ContentType="application/vnd.openxmlformats-officedocument.presentationml.tags+xml"/>
  <Override PartName="/ppt/notesSlides/notesSlide24.xml" ContentType="application/vnd.openxmlformats-officedocument.presentationml.notesSlide+xml"/>
  <Override PartName="/ppt/tags/tag22.xml" ContentType="application/vnd.openxmlformats-officedocument.presentationml.tags+xml"/>
  <Override PartName="/ppt/notesSlides/notesSlide25.xml" ContentType="application/vnd.openxmlformats-officedocument.presentationml.notesSlide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tags/tag25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35" r:id="rId2"/>
    <p:sldId id="361" r:id="rId3"/>
    <p:sldId id="362" r:id="rId4"/>
    <p:sldId id="363" r:id="rId5"/>
    <p:sldId id="364" r:id="rId6"/>
    <p:sldId id="365" r:id="rId7"/>
    <p:sldId id="375" r:id="rId8"/>
    <p:sldId id="367" r:id="rId9"/>
    <p:sldId id="368" r:id="rId10"/>
    <p:sldId id="369" r:id="rId11"/>
    <p:sldId id="370" r:id="rId12"/>
    <p:sldId id="376" r:id="rId13"/>
    <p:sldId id="340" r:id="rId14"/>
    <p:sldId id="342" r:id="rId15"/>
    <p:sldId id="346" r:id="rId16"/>
    <p:sldId id="343" r:id="rId17"/>
    <p:sldId id="347" r:id="rId18"/>
    <p:sldId id="351" r:id="rId19"/>
    <p:sldId id="349" r:id="rId20"/>
    <p:sldId id="354" r:id="rId21"/>
    <p:sldId id="345" r:id="rId22"/>
    <p:sldId id="355" r:id="rId23"/>
    <p:sldId id="378" r:id="rId24"/>
    <p:sldId id="357" r:id="rId25"/>
    <p:sldId id="373" r:id="rId26"/>
    <p:sldId id="372" r:id="rId27"/>
    <p:sldId id="356" r:id="rId28"/>
    <p:sldId id="358" r:id="rId29"/>
    <p:sldId id="35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00004"/>
    <a:srgbClr val="A45151"/>
    <a:srgbClr val="839ABE"/>
    <a:srgbClr val="9B0400"/>
    <a:srgbClr val="B20100"/>
    <a:srgbClr val="C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79" autoAdjust="0"/>
  </p:normalViewPr>
  <p:slideViewPr>
    <p:cSldViewPr snapToGrid="0" snapToObjects="1">
      <p:cViewPr>
        <p:scale>
          <a:sx n="112" d="100"/>
          <a:sy n="112" d="100"/>
        </p:scale>
        <p:origin x="-1440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A6474-AF69-5A4C-AF8A-012774C375DE}" type="doc">
      <dgm:prSet loTypeId="urn:microsoft.com/office/officeart/2005/8/layout/vList5" loCatId="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D367F58-C07E-9148-8F95-69F8C0F9A683}">
      <dgm:prSet phldrT="[Text]" custT="1"/>
      <dgm:spPr/>
      <dgm:t>
        <a:bodyPr/>
        <a:lstStyle/>
        <a:p>
          <a:r>
            <a:rPr lang="en-US" altLang="zh-CN" sz="2400" b="1" dirty="0" smtClean="0"/>
            <a:t>Solutions</a:t>
          </a:r>
          <a:endParaRPr lang="en-US" sz="2400" b="1" dirty="0"/>
        </a:p>
      </dgm:t>
    </dgm:pt>
    <dgm:pt modelId="{1056C092-AAEB-4242-BAD2-E46E96E96742}" type="parTrans" cxnId="{8732B235-738A-344D-A98D-0A5F5BDE49D9}">
      <dgm:prSet/>
      <dgm:spPr/>
      <dgm:t>
        <a:bodyPr/>
        <a:lstStyle/>
        <a:p>
          <a:endParaRPr lang="en-US"/>
        </a:p>
      </dgm:t>
    </dgm:pt>
    <dgm:pt modelId="{920A7360-5841-5B43-816E-1E7FEE68714F}" type="sibTrans" cxnId="{8732B235-738A-344D-A98D-0A5F5BDE49D9}">
      <dgm:prSet/>
      <dgm:spPr/>
      <dgm:t>
        <a:bodyPr/>
        <a:lstStyle/>
        <a:p>
          <a:endParaRPr lang="en-US"/>
        </a:p>
      </dgm:t>
    </dgm:pt>
    <dgm:pt modelId="{37A049C4-C52D-2B46-B211-33182DE8EDD5}">
      <dgm:prSet phldrT="[Text]" custT="1"/>
      <dgm:spPr/>
      <dgm:t>
        <a:bodyPr/>
        <a:lstStyle/>
        <a:p>
          <a:r>
            <a:rPr lang="en-US" altLang="zh-CN" sz="2400" b="0" dirty="0" smtClean="0"/>
            <a:t>Imperfect existing</a:t>
          </a:r>
          <a:r>
            <a:rPr lang="zh-CN" altLang="en-US" sz="2400" b="0" dirty="0" smtClean="0"/>
            <a:t> </a:t>
          </a:r>
          <a:r>
            <a:rPr lang="en-US" altLang="zh-CN" sz="2400" b="0" dirty="0" smtClean="0"/>
            <a:t>solutions</a:t>
          </a:r>
          <a:endParaRPr lang="en-US" sz="2400" b="0" dirty="0"/>
        </a:p>
      </dgm:t>
    </dgm:pt>
    <dgm:pt modelId="{A48ACECC-980E-3743-88FB-DEFDF7508823}" type="parTrans" cxnId="{D33841B9-C2D0-E446-85A5-3CB8E7A4CF2F}">
      <dgm:prSet/>
      <dgm:spPr/>
      <dgm:t>
        <a:bodyPr/>
        <a:lstStyle/>
        <a:p>
          <a:endParaRPr lang="en-US"/>
        </a:p>
      </dgm:t>
    </dgm:pt>
    <dgm:pt modelId="{CF537404-5721-3B4A-819A-1B5022217BB8}" type="sibTrans" cxnId="{D33841B9-C2D0-E446-85A5-3CB8E7A4CF2F}">
      <dgm:prSet/>
      <dgm:spPr/>
      <dgm:t>
        <a:bodyPr/>
        <a:lstStyle/>
        <a:p>
          <a:endParaRPr lang="en-US"/>
        </a:p>
      </dgm:t>
    </dgm:pt>
    <dgm:pt modelId="{2EF08F93-7C2D-724C-9222-B65FD10075FB}">
      <dgm:prSet phldrT="[Text]" custT="1"/>
      <dgm:spPr/>
      <dgm:t>
        <a:bodyPr/>
        <a:lstStyle/>
        <a:p>
          <a:r>
            <a:rPr lang="en-US" altLang="zh-CN" sz="2400" b="0" dirty="0" smtClean="0"/>
            <a:t>Our light-weight</a:t>
          </a:r>
          <a:r>
            <a:rPr lang="zh-CN" altLang="en-US" sz="2400" b="0" dirty="0" smtClean="0"/>
            <a:t> </a:t>
          </a:r>
          <a:r>
            <a:rPr lang="en-US" altLang="zh-CN" sz="2400" b="0" dirty="0" smtClean="0"/>
            <a:t>mitigation</a:t>
          </a:r>
          <a:endParaRPr lang="en-US" sz="2400" b="0" dirty="0"/>
        </a:p>
      </dgm:t>
    </dgm:pt>
    <dgm:pt modelId="{CEBC7FFA-C661-C543-A944-2E31FD230761}" type="parTrans" cxnId="{8836D2A5-01DD-3847-9C47-3C0246B82D68}">
      <dgm:prSet/>
      <dgm:spPr/>
      <dgm:t>
        <a:bodyPr/>
        <a:lstStyle/>
        <a:p>
          <a:endParaRPr lang="en-US"/>
        </a:p>
      </dgm:t>
    </dgm:pt>
    <dgm:pt modelId="{CBE805F3-130E-F846-AE7F-A59ED7686BEC}" type="sibTrans" cxnId="{8836D2A5-01DD-3847-9C47-3C0246B82D68}">
      <dgm:prSet/>
      <dgm:spPr/>
      <dgm:t>
        <a:bodyPr/>
        <a:lstStyle/>
        <a:p>
          <a:endParaRPr lang="en-US"/>
        </a:p>
      </dgm:t>
    </dgm:pt>
    <dgm:pt modelId="{882B75C8-7A97-F74A-B349-6D6616C2AD46}" type="pres">
      <dgm:prSet presAssocID="{ABFA6474-AF69-5A4C-AF8A-012774C375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581200-E5B3-8147-8A04-B30AE4970D71}" type="pres">
      <dgm:prSet presAssocID="{ED367F58-C07E-9148-8F95-69F8C0F9A683}" presName="linNode" presStyleCnt="0"/>
      <dgm:spPr/>
      <dgm:t>
        <a:bodyPr/>
        <a:lstStyle/>
        <a:p>
          <a:endParaRPr lang="en-US"/>
        </a:p>
      </dgm:t>
    </dgm:pt>
    <dgm:pt modelId="{891D9369-6B04-E547-BC92-E6684F7C87A0}" type="pres">
      <dgm:prSet presAssocID="{ED367F58-C07E-9148-8F95-69F8C0F9A683}" presName="parentText" presStyleLbl="node1" presStyleIdx="0" presStyleCnt="1" custScaleX="6344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B1D1C-A077-DE49-93CF-0226C01334ED}" type="pres">
      <dgm:prSet presAssocID="{ED367F58-C07E-9148-8F95-69F8C0F9A683}" presName="descendantText" presStyleLbl="alignAccFollowNode1" presStyleIdx="0" presStyleCnt="1" custScaleX="107017" custLinFactNeighborX="-7014" custLinFactNeighborY="-6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88305-67B5-4F49-BA3A-683D1D0E4DC3}" type="presOf" srcId="{37A049C4-C52D-2B46-B211-33182DE8EDD5}" destId="{BA8B1D1C-A077-DE49-93CF-0226C01334ED}" srcOrd="0" destOrd="0" presId="urn:microsoft.com/office/officeart/2005/8/layout/vList5"/>
    <dgm:cxn modelId="{5C61A59A-2835-F54E-83D8-3AF97E69F692}" type="presOf" srcId="{ABFA6474-AF69-5A4C-AF8A-012774C375DE}" destId="{882B75C8-7A97-F74A-B349-6D6616C2AD46}" srcOrd="0" destOrd="0" presId="urn:microsoft.com/office/officeart/2005/8/layout/vList5"/>
    <dgm:cxn modelId="{8836D2A5-01DD-3847-9C47-3C0246B82D68}" srcId="{ED367F58-C07E-9148-8F95-69F8C0F9A683}" destId="{2EF08F93-7C2D-724C-9222-B65FD10075FB}" srcOrd="1" destOrd="0" parTransId="{CEBC7FFA-C661-C543-A944-2E31FD230761}" sibTransId="{CBE805F3-130E-F846-AE7F-A59ED7686BEC}"/>
    <dgm:cxn modelId="{4500B87A-AE73-5D4C-9369-D135174AE267}" type="presOf" srcId="{ED367F58-C07E-9148-8F95-69F8C0F9A683}" destId="{891D9369-6B04-E547-BC92-E6684F7C87A0}" srcOrd="0" destOrd="0" presId="urn:microsoft.com/office/officeart/2005/8/layout/vList5"/>
    <dgm:cxn modelId="{EA199027-6878-9B4A-ADF0-E2F2F28ADEFC}" type="presOf" srcId="{2EF08F93-7C2D-724C-9222-B65FD10075FB}" destId="{BA8B1D1C-A077-DE49-93CF-0226C01334ED}" srcOrd="0" destOrd="1" presId="urn:microsoft.com/office/officeart/2005/8/layout/vList5"/>
    <dgm:cxn modelId="{D33841B9-C2D0-E446-85A5-3CB8E7A4CF2F}" srcId="{ED367F58-C07E-9148-8F95-69F8C0F9A683}" destId="{37A049C4-C52D-2B46-B211-33182DE8EDD5}" srcOrd="0" destOrd="0" parTransId="{A48ACECC-980E-3743-88FB-DEFDF7508823}" sibTransId="{CF537404-5721-3B4A-819A-1B5022217BB8}"/>
    <dgm:cxn modelId="{8732B235-738A-344D-A98D-0A5F5BDE49D9}" srcId="{ABFA6474-AF69-5A4C-AF8A-012774C375DE}" destId="{ED367F58-C07E-9148-8F95-69F8C0F9A683}" srcOrd="0" destOrd="0" parTransId="{1056C092-AAEB-4242-BAD2-E46E96E96742}" sibTransId="{920A7360-5841-5B43-816E-1E7FEE68714F}"/>
    <dgm:cxn modelId="{69703249-E4A7-CC44-B63C-93ACDF3BA87E}" type="presParOf" srcId="{882B75C8-7A97-F74A-B349-6D6616C2AD46}" destId="{B8581200-E5B3-8147-8A04-B30AE4970D71}" srcOrd="0" destOrd="0" presId="urn:microsoft.com/office/officeart/2005/8/layout/vList5"/>
    <dgm:cxn modelId="{2D22AEDB-A652-8246-AC28-BA622801D682}" type="presParOf" srcId="{B8581200-E5B3-8147-8A04-B30AE4970D71}" destId="{891D9369-6B04-E547-BC92-E6684F7C87A0}" srcOrd="0" destOrd="0" presId="urn:microsoft.com/office/officeart/2005/8/layout/vList5"/>
    <dgm:cxn modelId="{96E9B6EB-3E86-6342-AA70-23CF6A7D11D6}" type="presParOf" srcId="{B8581200-E5B3-8147-8A04-B30AE4970D71}" destId="{BA8B1D1C-A077-DE49-93CF-0226C01334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FA6474-AF69-5A4C-AF8A-012774C375DE}" type="doc">
      <dgm:prSet loTypeId="urn:microsoft.com/office/officeart/2005/8/layout/vList5" loCatId="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D367F58-C07E-9148-8F95-69F8C0F9A683}">
      <dgm:prSet phldrT="[Text]" custT="1"/>
      <dgm:spPr/>
      <dgm:t>
        <a:bodyPr/>
        <a:lstStyle/>
        <a:p>
          <a:r>
            <a:rPr lang="en-US" altLang="zh-CN" sz="2400" b="1" dirty="0" smtClean="0"/>
            <a:t>Attack</a:t>
          </a:r>
          <a:r>
            <a:rPr lang="zh-CN" altLang="en-US" sz="2400" b="1" dirty="0" smtClean="0"/>
            <a:t> </a:t>
          </a:r>
          <a:endParaRPr lang="en-US" altLang="zh-CN" sz="2400" b="1" dirty="0" smtClean="0"/>
        </a:p>
        <a:p>
          <a:r>
            <a:rPr lang="en-US" altLang="zh-CN" sz="2400" b="1" dirty="0" smtClean="0"/>
            <a:t>Details</a:t>
          </a:r>
          <a:endParaRPr lang="en-US" sz="2400" b="1" dirty="0"/>
        </a:p>
      </dgm:t>
    </dgm:pt>
    <dgm:pt modelId="{1056C092-AAEB-4242-BAD2-E46E96E96742}" type="parTrans" cxnId="{8732B235-738A-344D-A98D-0A5F5BDE49D9}">
      <dgm:prSet/>
      <dgm:spPr/>
      <dgm:t>
        <a:bodyPr/>
        <a:lstStyle/>
        <a:p>
          <a:endParaRPr lang="en-US"/>
        </a:p>
      </dgm:t>
    </dgm:pt>
    <dgm:pt modelId="{920A7360-5841-5B43-816E-1E7FEE68714F}" type="sibTrans" cxnId="{8732B235-738A-344D-A98D-0A5F5BDE49D9}">
      <dgm:prSet/>
      <dgm:spPr/>
      <dgm:t>
        <a:bodyPr/>
        <a:lstStyle/>
        <a:p>
          <a:endParaRPr lang="en-US"/>
        </a:p>
      </dgm:t>
    </dgm:pt>
    <dgm:pt modelId="{A12AE3A9-D988-2D43-9B81-F0A4150BCC52}">
      <dgm:prSet phldrT="[Text]" custT="1"/>
      <dgm:spPr/>
      <dgm:t>
        <a:bodyPr/>
        <a:lstStyle/>
        <a:p>
          <a:r>
            <a:rPr lang="en-US" altLang="zh-CN" sz="2400" dirty="0" smtClean="0"/>
            <a:t>Bypass</a:t>
          </a:r>
          <a:r>
            <a:rPr lang="zh-CN" altLang="en-US" sz="2400" dirty="0" smtClean="0"/>
            <a:t> </a:t>
          </a:r>
          <a:r>
            <a:rPr lang="en-US" altLang="zh-CN" sz="2400" dirty="0" smtClean="0"/>
            <a:t>in-memory</a:t>
          </a:r>
          <a:r>
            <a:rPr lang="zh-CN" altLang="en-US" sz="2400" dirty="0" smtClean="0"/>
            <a:t> </a:t>
          </a:r>
          <a:r>
            <a:rPr lang="en-US" altLang="zh-CN" sz="2400" dirty="0" smtClean="0"/>
            <a:t>protections using data-oriented attacks</a:t>
          </a:r>
          <a:endParaRPr lang="en-US" sz="2400" dirty="0"/>
        </a:p>
      </dgm:t>
    </dgm:pt>
    <dgm:pt modelId="{3692E092-9081-B844-AE36-7C452AADC421}" type="parTrans" cxnId="{A10679FF-892B-2745-99A6-82F1354C9AFA}">
      <dgm:prSet/>
      <dgm:spPr/>
      <dgm:t>
        <a:bodyPr/>
        <a:lstStyle/>
        <a:p>
          <a:endParaRPr lang="en-US"/>
        </a:p>
      </dgm:t>
    </dgm:pt>
    <dgm:pt modelId="{E85CC007-36BE-974C-BB8D-4CB166ADE17F}" type="sibTrans" cxnId="{A10679FF-892B-2745-99A6-82F1354C9AFA}">
      <dgm:prSet/>
      <dgm:spPr/>
      <dgm:t>
        <a:bodyPr/>
        <a:lstStyle/>
        <a:p>
          <a:endParaRPr lang="en-US"/>
        </a:p>
      </dgm:t>
    </dgm:pt>
    <dgm:pt modelId="{882B75C8-7A97-F74A-B349-6D6616C2AD46}" type="pres">
      <dgm:prSet presAssocID="{ABFA6474-AF69-5A4C-AF8A-012774C375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581200-E5B3-8147-8A04-B30AE4970D71}" type="pres">
      <dgm:prSet presAssocID="{ED367F58-C07E-9148-8F95-69F8C0F9A683}" presName="linNode" presStyleCnt="0"/>
      <dgm:spPr/>
      <dgm:t>
        <a:bodyPr/>
        <a:lstStyle/>
        <a:p>
          <a:endParaRPr lang="en-US"/>
        </a:p>
      </dgm:t>
    </dgm:pt>
    <dgm:pt modelId="{891D9369-6B04-E547-BC92-E6684F7C87A0}" type="pres">
      <dgm:prSet presAssocID="{ED367F58-C07E-9148-8F95-69F8C0F9A683}" presName="parentText" presStyleLbl="node1" presStyleIdx="0" presStyleCnt="1" custScaleX="595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B1D1C-A077-DE49-93CF-0226C01334ED}" type="pres">
      <dgm:prSet presAssocID="{ED367F58-C07E-9148-8F95-69F8C0F9A683}" presName="descendantText" presStyleLbl="alignAccFollowNode1" presStyleIdx="0" presStyleCnt="1" custScaleX="103835" custLinFactNeighborX="-7696" custLinFactNeighborY="-2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8F830C-2A5F-804B-BEB9-A4CDBE6EF892}" type="presOf" srcId="{ED367F58-C07E-9148-8F95-69F8C0F9A683}" destId="{891D9369-6B04-E547-BC92-E6684F7C87A0}" srcOrd="0" destOrd="0" presId="urn:microsoft.com/office/officeart/2005/8/layout/vList5"/>
    <dgm:cxn modelId="{A10679FF-892B-2745-99A6-82F1354C9AFA}" srcId="{ED367F58-C07E-9148-8F95-69F8C0F9A683}" destId="{A12AE3A9-D988-2D43-9B81-F0A4150BCC52}" srcOrd="0" destOrd="0" parTransId="{3692E092-9081-B844-AE36-7C452AADC421}" sibTransId="{E85CC007-36BE-974C-BB8D-4CB166ADE17F}"/>
    <dgm:cxn modelId="{40378780-1784-014B-9BA1-A40F146FBD00}" type="presOf" srcId="{A12AE3A9-D988-2D43-9B81-F0A4150BCC52}" destId="{BA8B1D1C-A077-DE49-93CF-0226C01334ED}" srcOrd="0" destOrd="0" presId="urn:microsoft.com/office/officeart/2005/8/layout/vList5"/>
    <dgm:cxn modelId="{5473CEA2-42FE-6149-BAD5-91C7EEAF3F43}" type="presOf" srcId="{ABFA6474-AF69-5A4C-AF8A-012774C375DE}" destId="{882B75C8-7A97-F74A-B349-6D6616C2AD46}" srcOrd="0" destOrd="0" presId="urn:microsoft.com/office/officeart/2005/8/layout/vList5"/>
    <dgm:cxn modelId="{8732B235-738A-344D-A98D-0A5F5BDE49D9}" srcId="{ABFA6474-AF69-5A4C-AF8A-012774C375DE}" destId="{ED367F58-C07E-9148-8F95-69F8C0F9A683}" srcOrd="0" destOrd="0" parTransId="{1056C092-AAEB-4242-BAD2-E46E96E96742}" sibTransId="{920A7360-5841-5B43-816E-1E7FEE68714F}"/>
    <dgm:cxn modelId="{4E99C455-14F8-874E-930B-9A5E351A84B2}" type="presParOf" srcId="{882B75C8-7A97-F74A-B349-6D6616C2AD46}" destId="{B8581200-E5B3-8147-8A04-B30AE4970D71}" srcOrd="0" destOrd="0" presId="urn:microsoft.com/office/officeart/2005/8/layout/vList5"/>
    <dgm:cxn modelId="{8187EC77-7411-D34D-B098-B46AE4A80C0E}" type="presParOf" srcId="{B8581200-E5B3-8147-8A04-B30AE4970D71}" destId="{891D9369-6B04-E547-BC92-E6684F7C87A0}" srcOrd="0" destOrd="0" presId="urn:microsoft.com/office/officeart/2005/8/layout/vList5"/>
    <dgm:cxn modelId="{F72A47C5-FB59-4C45-B6D5-FECF7AB24BF6}" type="presParOf" srcId="{B8581200-E5B3-8147-8A04-B30AE4970D71}" destId="{BA8B1D1C-A077-DE49-93CF-0226C01334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FA6474-AF69-5A4C-AF8A-012774C375DE}" type="doc">
      <dgm:prSet loTypeId="urn:microsoft.com/office/officeart/2005/8/layout/vList5" loCatId="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D367F58-C07E-9148-8F95-69F8C0F9A683}">
      <dgm:prSet phldrT="[Text]" custT="1"/>
      <dgm:spPr/>
      <dgm:t>
        <a:bodyPr/>
        <a:lstStyle/>
        <a:p>
          <a:r>
            <a:rPr lang="en-US" altLang="zh-CN" sz="2400" b="1" dirty="0" smtClean="0"/>
            <a:t>Concrete</a:t>
          </a:r>
        </a:p>
        <a:p>
          <a:r>
            <a:rPr lang="zh-CN" altLang="en-US" sz="2400" b="1" dirty="0" smtClean="0"/>
            <a:t> </a:t>
          </a:r>
          <a:r>
            <a:rPr lang="en-US" altLang="zh-CN" sz="2400" b="1" dirty="0" smtClean="0"/>
            <a:t>Attacks</a:t>
          </a:r>
          <a:endParaRPr lang="en-US" sz="2400" b="1" dirty="0"/>
        </a:p>
      </dgm:t>
    </dgm:pt>
    <dgm:pt modelId="{1056C092-AAEB-4242-BAD2-E46E96E96742}" type="parTrans" cxnId="{8732B235-738A-344D-A98D-0A5F5BDE49D9}">
      <dgm:prSet/>
      <dgm:spPr/>
      <dgm:t>
        <a:bodyPr/>
        <a:lstStyle/>
        <a:p>
          <a:endParaRPr lang="en-US"/>
        </a:p>
      </dgm:t>
    </dgm:pt>
    <dgm:pt modelId="{920A7360-5841-5B43-816E-1E7FEE68714F}" type="sibTrans" cxnId="{8732B235-738A-344D-A98D-0A5F5BDE49D9}">
      <dgm:prSet/>
      <dgm:spPr/>
      <dgm:t>
        <a:bodyPr/>
        <a:lstStyle/>
        <a:p>
          <a:endParaRPr lang="en-US"/>
        </a:p>
      </dgm:t>
    </dgm:pt>
    <dgm:pt modelId="{0F1B97EF-D20D-9649-923F-458042AAE67D}">
      <dgm:prSet phldrT="[Text]" custT="1"/>
      <dgm:spPr/>
      <dgm:t>
        <a:bodyPr rIns="216000"/>
        <a:lstStyle/>
        <a:p>
          <a:r>
            <a:rPr lang="en-US" altLang="zh-CN" sz="2400" dirty="0" smtClean="0"/>
            <a:t>Access</a:t>
          </a:r>
          <a:r>
            <a:rPr lang="zh-CN" altLang="en-US" sz="2400" dirty="0" smtClean="0"/>
            <a:t> </a:t>
          </a:r>
          <a:r>
            <a:rPr lang="en-US" altLang="zh-CN" sz="2400" dirty="0" smtClean="0"/>
            <a:t>local</a:t>
          </a:r>
          <a:r>
            <a:rPr lang="zh-CN" altLang="en-US" sz="2400" dirty="0" smtClean="0"/>
            <a:t> </a:t>
          </a:r>
          <a:r>
            <a:rPr lang="en-US" altLang="zh-CN" sz="2400" dirty="0" smtClean="0"/>
            <a:t>files,</a:t>
          </a:r>
          <a:r>
            <a:rPr lang="zh-CN" altLang="en-US" sz="2400" dirty="0" smtClean="0"/>
            <a:t> </a:t>
          </a:r>
          <a:r>
            <a:rPr lang="en-US" altLang="zh-CN" sz="2400" dirty="0" smtClean="0"/>
            <a:t>system control</a:t>
          </a:r>
          <a:endParaRPr lang="en-US" sz="2400" dirty="0"/>
        </a:p>
      </dgm:t>
    </dgm:pt>
    <dgm:pt modelId="{0C1FEF80-1F73-7849-A564-D71179AF6C4A}" type="parTrans" cxnId="{57B62C9F-A7DE-3A42-A8D4-145104A46EC9}">
      <dgm:prSet/>
      <dgm:spPr/>
      <dgm:t>
        <a:bodyPr/>
        <a:lstStyle/>
        <a:p>
          <a:endParaRPr lang="en-US"/>
        </a:p>
      </dgm:t>
    </dgm:pt>
    <dgm:pt modelId="{7A9AA2A6-188A-1141-B232-9FB40E39B65C}" type="sibTrans" cxnId="{57B62C9F-A7DE-3A42-A8D4-145104A46EC9}">
      <dgm:prSet/>
      <dgm:spPr/>
      <dgm:t>
        <a:bodyPr/>
        <a:lstStyle/>
        <a:p>
          <a:endParaRPr lang="en-US"/>
        </a:p>
      </dgm:t>
    </dgm:pt>
    <dgm:pt modelId="{BEE29B0A-C3F0-B74D-902B-9A5BE2684DD9}">
      <dgm:prSet phldrT="[Text]" custT="1"/>
      <dgm:spPr/>
      <dgm:t>
        <a:bodyPr rIns="216000"/>
        <a:lstStyle/>
        <a:p>
          <a:r>
            <a:rPr lang="en-US" altLang="zh-CN" sz="2400" dirty="0" smtClean="0"/>
            <a:t>Use</a:t>
          </a:r>
          <a:r>
            <a:rPr lang="zh-CN" altLang="en-US" sz="2400" dirty="0" smtClean="0"/>
            <a:t> </a:t>
          </a:r>
          <a:r>
            <a:rPr lang="en-US" altLang="zh-CN" sz="2400" dirty="0" smtClean="0"/>
            <a:t>1</a:t>
          </a:r>
          <a:r>
            <a:rPr lang="zh-CN" altLang="en-US" sz="2400" dirty="0" smtClean="0"/>
            <a:t> </a:t>
          </a:r>
          <a:r>
            <a:rPr lang="en-US" altLang="zh-CN" sz="2400" dirty="0" smtClean="0"/>
            <a:t>bug</a:t>
          </a:r>
          <a:r>
            <a:rPr lang="zh-CN" altLang="en-US" sz="2400" dirty="0" smtClean="0"/>
            <a:t> </a:t>
          </a:r>
          <a:r>
            <a:rPr lang="en-US" altLang="zh-CN" sz="2400" dirty="0" smtClean="0"/>
            <a:t>in</a:t>
          </a:r>
          <a:r>
            <a:rPr lang="zh-CN" altLang="en-US" sz="2400" dirty="0" smtClean="0"/>
            <a:t> </a:t>
          </a:r>
          <a:r>
            <a:rPr lang="en-US" altLang="zh-CN" sz="2400" dirty="0" smtClean="0"/>
            <a:t>renderer</a:t>
          </a:r>
          <a:r>
            <a:rPr lang="zh-CN" altLang="en-US" sz="2400" dirty="0" smtClean="0"/>
            <a:t> </a:t>
          </a:r>
          <a:r>
            <a:rPr lang="en-US" altLang="zh-CN" sz="2400" dirty="0" smtClean="0"/>
            <a:t>process</a:t>
          </a:r>
          <a:endParaRPr lang="en-US" sz="2400" dirty="0"/>
        </a:p>
      </dgm:t>
    </dgm:pt>
    <dgm:pt modelId="{91E81DCC-D0EC-E147-A290-8DDEDD5F42AA}" type="parTrans" cxnId="{C225849A-6698-9A4E-AA41-681DD66F1731}">
      <dgm:prSet/>
      <dgm:spPr/>
      <dgm:t>
        <a:bodyPr/>
        <a:lstStyle/>
        <a:p>
          <a:endParaRPr lang="en-US"/>
        </a:p>
      </dgm:t>
    </dgm:pt>
    <dgm:pt modelId="{077BFC93-2F3B-A348-A1FE-3F060D5E7898}" type="sibTrans" cxnId="{C225849A-6698-9A4E-AA41-681DD66F1731}">
      <dgm:prSet/>
      <dgm:spPr/>
      <dgm:t>
        <a:bodyPr/>
        <a:lstStyle/>
        <a:p>
          <a:endParaRPr lang="en-US"/>
        </a:p>
      </dgm:t>
    </dgm:pt>
    <dgm:pt modelId="{882B75C8-7A97-F74A-B349-6D6616C2AD46}" type="pres">
      <dgm:prSet presAssocID="{ABFA6474-AF69-5A4C-AF8A-012774C375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581200-E5B3-8147-8A04-B30AE4970D71}" type="pres">
      <dgm:prSet presAssocID="{ED367F58-C07E-9148-8F95-69F8C0F9A683}" presName="linNode" presStyleCnt="0"/>
      <dgm:spPr/>
      <dgm:t>
        <a:bodyPr/>
        <a:lstStyle/>
        <a:p>
          <a:endParaRPr lang="en-US"/>
        </a:p>
      </dgm:t>
    </dgm:pt>
    <dgm:pt modelId="{891D9369-6B04-E547-BC92-E6684F7C87A0}" type="pres">
      <dgm:prSet presAssocID="{ED367F58-C07E-9148-8F95-69F8C0F9A683}" presName="parentText" presStyleLbl="node1" presStyleIdx="0" presStyleCnt="1" custScaleX="54288" custLinFactNeighborX="-10759" custLinFactNeighborY="4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B1D1C-A077-DE49-93CF-0226C01334ED}" type="pres">
      <dgm:prSet presAssocID="{ED367F58-C07E-9148-8F95-69F8C0F9A683}" presName="descendantText" presStyleLbl="alignAccFollowNode1" presStyleIdx="0" presStyleCnt="1" custScaleX="93578" custLinFactNeighborX="-26438" custLinFactNeighborY="-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9E81D8-25C8-2742-AA02-70E76FED675A}" type="presOf" srcId="{0F1B97EF-D20D-9649-923F-458042AAE67D}" destId="{BA8B1D1C-A077-DE49-93CF-0226C01334ED}" srcOrd="0" destOrd="0" presId="urn:microsoft.com/office/officeart/2005/8/layout/vList5"/>
    <dgm:cxn modelId="{57B62C9F-A7DE-3A42-A8D4-145104A46EC9}" srcId="{ED367F58-C07E-9148-8F95-69F8C0F9A683}" destId="{0F1B97EF-D20D-9649-923F-458042AAE67D}" srcOrd="0" destOrd="0" parTransId="{0C1FEF80-1F73-7849-A564-D71179AF6C4A}" sibTransId="{7A9AA2A6-188A-1141-B232-9FB40E39B65C}"/>
    <dgm:cxn modelId="{C225849A-6698-9A4E-AA41-681DD66F1731}" srcId="{ED367F58-C07E-9148-8F95-69F8C0F9A683}" destId="{BEE29B0A-C3F0-B74D-902B-9A5BE2684DD9}" srcOrd="1" destOrd="0" parTransId="{91E81DCC-D0EC-E147-A290-8DDEDD5F42AA}" sibTransId="{077BFC93-2F3B-A348-A1FE-3F060D5E7898}"/>
    <dgm:cxn modelId="{CB416B70-BE76-2447-9A2E-2D6865DF0F38}" type="presOf" srcId="{BEE29B0A-C3F0-B74D-902B-9A5BE2684DD9}" destId="{BA8B1D1C-A077-DE49-93CF-0226C01334ED}" srcOrd="0" destOrd="1" presId="urn:microsoft.com/office/officeart/2005/8/layout/vList5"/>
    <dgm:cxn modelId="{8732B235-738A-344D-A98D-0A5F5BDE49D9}" srcId="{ABFA6474-AF69-5A4C-AF8A-012774C375DE}" destId="{ED367F58-C07E-9148-8F95-69F8C0F9A683}" srcOrd="0" destOrd="0" parTransId="{1056C092-AAEB-4242-BAD2-E46E96E96742}" sibTransId="{920A7360-5841-5B43-816E-1E7FEE68714F}"/>
    <dgm:cxn modelId="{30AA0E73-4D4B-984A-8695-E72BE3E5D943}" type="presOf" srcId="{ED367F58-C07E-9148-8F95-69F8C0F9A683}" destId="{891D9369-6B04-E547-BC92-E6684F7C87A0}" srcOrd="0" destOrd="0" presId="urn:microsoft.com/office/officeart/2005/8/layout/vList5"/>
    <dgm:cxn modelId="{BA2C9670-4E57-514A-9E0E-8A6F20DD6E52}" type="presOf" srcId="{ABFA6474-AF69-5A4C-AF8A-012774C375DE}" destId="{882B75C8-7A97-F74A-B349-6D6616C2AD46}" srcOrd="0" destOrd="0" presId="urn:microsoft.com/office/officeart/2005/8/layout/vList5"/>
    <dgm:cxn modelId="{96BC273B-AEEC-1549-8290-AF49A67FBBDC}" type="presParOf" srcId="{882B75C8-7A97-F74A-B349-6D6616C2AD46}" destId="{B8581200-E5B3-8147-8A04-B30AE4970D71}" srcOrd="0" destOrd="0" presId="urn:microsoft.com/office/officeart/2005/8/layout/vList5"/>
    <dgm:cxn modelId="{83F1F5D1-DE76-E846-ADFC-C0D9503AFA93}" type="presParOf" srcId="{B8581200-E5B3-8147-8A04-B30AE4970D71}" destId="{891D9369-6B04-E547-BC92-E6684F7C87A0}" srcOrd="0" destOrd="0" presId="urn:microsoft.com/office/officeart/2005/8/layout/vList5"/>
    <dgm:cxn modelId="{88A9A56F-02CF-FD4B-891B-02A2E30789CE}" type="presParOf" srcId="{B8581200-E5B3-8147-8A04-B30AE4970D71}" destId="{BA8B1D1C-A077-DE49-93CF-0226C01334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B1D1C-A077-DE49-93CF-0226C01334ED}">
      <dsp:nvSpPr>
        <dsp:cNvPr id="0" name=""/>
        <dsp:cNvSpPr/>
      </dsp:nvSpPr>
      <dsp:spPr>
        <a:xfrm rot="5400000">
          <a:off x="3730250" y="-1897493"/>
          <a:ext cx="827027" cy="481888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0" kern="1200" dirty="0" smtClean="0"/>
            <a:t>Imperfect existing</a:t>
          </a:r>
          <a:r>
            <a:rPr lang="zh-CN" altLang="en-US" sz="2400" b="0" kern="1200" dirty="0" smtClean="0"/>
            <a:t> </a:t>
          </a:r>
          <a:r>
            <a:rPr lang="en-US" altLang="zh-CN" sz="2400" b="0" kern="1200" dirty="0" smtClean="0"/>
            <a:t>solutions</a:t>
          </a:r>
          <a:endParaRPr lang="en-US" sz="2400" b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0" kern="1200" dirty="0" smtClean="0"/>
            <a:t>Our light-weight</a:t>
          </a:r>
          <a:r>
            <a:rPr lang="zh-CN" altLang="en-US" sz="2400" b="0" kern="1200" dirty="0" smtClean="0"/>
            <a:t> </a:t>
          </a:r>
          <a:r>
            <a:rPr lang="en-US" altLang="zh-CN" sz="2400" b="0" kern="1200" dirty="0" smtClean="0"/>
            <a:t>mitigation</a:t>
          </a:r>
          <a:endParaRPr lang="en-US" sz="2400" b="0" kern="1200" dirty="0"/>
        </a:p>
      </dsp:txBody>
      <dsp:txXfrm rot="-5400000">
        <a:off x="1734323" y="138806"/>
        <a:ext cx="4778509" cy="746283"/>
      </dsp:txXfrm>
    </dsp:sp>
    <dsp:sp modelId="{891D9369-6B04-E547-BC92-E6684F7C87A0}">
      <dsp:nvSpPr>
        <dsp:cNvPr id="0" name=""/>
        <dsp:cNvSpPr/>
      </dsp:nvSpPr>
      <dsp:spPr>
        <a:xfrm>
          <a:off x="304938" y="505"/>
          <a:ext cx="1607041" cy="103378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Solutions</a:t>
          </a:r>
          <a:endParaRPr lang="en-US" sz="2400" b="1" kern="1200" dirty="0"/>
        </a:p>
      </dsp:txBody>
      <dsp:txXfrm>
        <a:off x="355403" y="50970"/>
        <a:ext cx="1506111" cy="932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B1D1C-A077-DE49-93CF-0226C01334ED}">
      <dsp:nvSpPr>
        <dsp:cNvPr id="0" name=""/>
        <dsp:cNvSpPr/>
      </dsp:nvSpPr>
      <dsp:spPr>
        <a:xfrm rot="5400000">
          <a:off x="3840302" y="-1941692"/>
          <a:ext cx="827027" cy="487815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Bypass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in-memory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protections using data-oriented attacks</a:t>
          </a:r>
          <a:endParaRPr lang="en-US" sz="2400" kern="1200" dirty="0"/>
        </a:p>
      </dsp:txBody>
      <dsp:txXfrm rot="-5400000">
        <a:off x="1814740" y="124242"/>
        <a:ext cx="4837779" cy="746283"/>
      </dsp:txXfrm>
    </dsp:sp>
    <dsp:sp modelId="{891D9369-6B04-E547-BC92-E6684F7C87A0}">
      <dsp:nvSpPr>
        <dsp:cNvPr id="0" name=""/>
        <dsp:cNvSpPr/>
      </dsp:nvSpPr>
      <dsp:spPr>
        <a:xfrm>
          <a:off x="444332" y="505"/>
          <a:ext cx="1573783" cy="103378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Attack</a:t>
          </a:r>
          <a:r>
            <a:rPr lang="zh-CN" altLang="en-US" sz="2400" b="1" kern="1200" dirty="0" smtClean="0"/>
            <a:t> </a:t>
          </a:r>
          <a:endParaRPr lang="en-US" altLang="zh-CN" sz="2400" b="1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Details</a:t>
          </a:r>
          <a:endParaRPr lang="en-US" sz="2400" b="1" kern="1200" dirty="0"/>
        </a:p>
      </dsp:txBody>
      <dsp:txXfrm>
        <a:off x="494797" y="50970"/>
        <a:ext cx="1472853" cy="932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B1D1C-A077-DE49-93CF-0226C01334ED}">
      <dsp:nvSpPr>
        <dsp:cNvPr id="0" name=""/>
        <dsp:cNvSpPr/>
      </dsp:nvSpPr>
      <dsp:spPr>
        <a:xfrm rot="5400000">
          <a:off x="3536207" y="-1789997"/>
          <a:ext cx="994784" cy="480700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1600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Access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local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files,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system control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Use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1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bug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in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renderer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process</a:t>
          </a:r>
          <a:endParaRPr lang="en-US" sz="2400" kern="1200" dirty="0"/>
        </a:p>
      </dsp:txBody>
      <dsp:txXfrm rot="-5400000">
        <a:off x="1630098" y="164673"/>
        <a:ext cx="4758443" cy="897662"/>
      </dsp:txXfrm>
    </dsp:sp>
    <dsp:sp modelId="{891D9369-6B04-E547-BC92-E6684F7C87A0}">
      <dsp:nvSpPr>
        <dsp:cNvPr id="0" name=""/>
        <dsp:cNvSpPr/>
      </dsp:nvSpPr>
      <dsp:spPr>
        <a:xfrm>
          <a:off x="272692" y="1215"/>
          <a:ext cx="1568653" cy="12434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Concrete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Attacks</a:t>
          </a:r>
          <a:endParaRPr lang="en-US" sz="2400" b="1" kern="1200" dirty="0"/>
        </a:p>
      </dsp:txBody>
      <dsp:txXfrm>
        <a:off x="333394" y="61917"/>
        <a:ext cx="1447249" cy="1122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B6F29-8572-D240-BAC6-8A549F6A9D5E}" type="datetimeFigureOut">
              <a:rPr lang="en-US" smtClean="0"/>
              <a:pPr/>
              <a:t>26/10/16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49731-44DE-A14D-8FCC-3A7FAA3A5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021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7F574-701A-9041-A218-8475D90F17C2}" type="datetimeFigureOut">
              <a:rPr lang="en-US" smtClean="0"/>
              <a:pPr/>
              <a:t>26/10/16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5FC2-1247-B142-818C-F24285E75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50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3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08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05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6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54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56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32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43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94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0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6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7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1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8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4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36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6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65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26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6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6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DF4AE-356E-7045-B4A7-7AEC2B2E61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1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6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1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63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A5FC2-1247-B142-818C-F24285E75F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6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F21A-697D-B84E-80D6-6854154DB6A2}" type="datetime1">
              <a:rPr lang="en-SG" smtClean="0"/>
              <a:pPr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5F1-DDA8-0C43-83FD-E201312ED386}" type="datetime1">
              <a:rPr lang="en-SG" smtClean="0"/>
              <a:pPr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2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BDBB-6BCF-254B-A321-F325C07068E1}" type="datetime1">
              <a:rPr lang="en-SG" smtClean="0"/>
              <a:pPr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311"/>
            <a:ext cx="8229600" cy="11430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/>
              <a:buChar char="•"/>
              <a:defRPr/>
            </a:lvl1pPr>
            <a:lvl2pPr marL="742950" indent="-285750">
              <a:buFont typeface="Wingdings" charset="2"/>
              <a:buChar char="ü"/>
              <a:defRPr/>
            </a:lvl2pPr>
            <a:lvl3pPr marL="1143000" indent="-228600">
              <a:buFont typeface="Wingdings" charset="2"/>
              <a:buChar char="v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95ED-9457-7C4A-BDFE-DBE2F10E937D}" type="datetime1">
              <a:rPr lang="en-SG" smtClean="0"/>
              <a:pPr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3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D586-4352-1745-93B0-AD5247C4EB76}" type="datetime1">
              <a:rPr lang="en-SG" smtClean="0"/>
              <a:pPr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2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5983-4408-FB4A-8699-EBD2BB849BDF}" type="datetime1">
              <a:rPr lang="en-SG" smtClean="0"/>
              <a:pPr/>
              <a:t>26/10/16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4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6EF4-3DC6-064E-8D8F-4EFF25BC774F}" type="datetime1">
              <a:rPr lang="en-SG" smtClean="0"/>
              <a:pPr/>
              <a:t>26/10/16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7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18-FD6C-F743-8DAA-B3D30841B4D9}" type="datetime1">
              <a:rPr lang="en-SG" smtClean="0"/>
              <a:pPr/>
              <a:t>26/10/16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3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F742-74CA-674D-BCFE-A132E470FA94}" type="datetime1">
              <a:rPr lang="en-SG" smtClean="0"/>
              <a:pPr/>
              <a:t>26/10/16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6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63FE-53D0-F445-89D9-EA58FDB095AD}" type="datetime1">
              <a:rPr lang="en-SG" smtClean="0"/>
              <a:pPr/>
              <a:t>26/10/16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FC2A-CCED-BB45-B7A0-80F1665E3A33}" type="datetime1">
              <a:rPr lang="en-SG" smtClean="0"/>
              <a:pPr/>
              <a:t>26/10/16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2D3E8-09FC-1045-BF73-3DFB52A4B6A2}" type="datetime1">
              <a:rPr lang="en-SG" smtClean="0"/>
              <a:pPr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8B37D-CCBB-F242-B74A-FA979E689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0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18.png"/><Relationship Id="rId15" Type="http://schemas.openxmlformats.org/officeDocument/2006/relationships/image" Target="../media/image1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microsoft.com/office/2007/relationships/hdphoto" Target="../media/hdphoto1.wdp"/><Relationship Id="rId9" Type="http://schemas.openxmlformats.org/officeDocument/2006/relationships/image" Target="../media/image12.png"/><Relationship Id="rId10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9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microsoft.com/office/2007/relationships/hdphoto" Target="../media/hdphoto2.wdp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3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.png"/><Relationship Id="rId9" Type="http://schemas.microsoft.com/office/2007/relationships/hdphoto" Target="../media/hdphoto1.wdp"/><Relationship Id="rId10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.png"/><Relationship Id="rId5" Type="http://schemas.microsoft.com/office/2007/relationships/hdphoto" Target="../media/hdphoto1.wdp"/><Relationship Id="rId6" Type="http://schemas.openxmlformats.org/officeDocument/2006/relationships/image" Target="../media/image26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5" Type="http://schemas.microsoft.com/office/2007/relationships/hdphoto" Target="../media/hdphoto1.wdp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26.png"/><Relationship Id="rId9" Type="http://schemas.openxmlformats.org/officeDocument/2006/relationships/image" Target="../media/image33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1.png"/><Relationship Id="rId5" Type="http://schemas.microsoft.com/office/2007/relationships/hdphoto" Target="../media/hdphoto1.wdp"/><Relationship Id="rId6" Type="http://schemas.openxmlformats.org/officeDocument/2006/relationships/image" Target="../media/image26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openxmlformats.org/officeDocument/2006/relationships/image" Target="../media/image13.png"/><Relationship Id="rId15" Type="http://schemas.openxmlformats.org/officeDocument/2006/relationships/image" Target="../media/image35.png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hyperlink" Target="https://youtu.be/fIHaiQ4btok" TargetMode="External"/><Relationship Id="rId5" Type="http://schemas.openxmlformats.org/officeDocument/2006/relationships/hyperlink" Target="https://github.com/jiayaoqijia/Web-Local-Attacks" TargetMode="External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comp.nus.edu.sg/~jiayaoqi/" TargetMode="Externa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9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2.xml"/><Relationship Id="rId12" Type="http://schemas.openxmlformats.org/officeDocument/2006/relationships/diagramColors" Target="../diagrams/colors2.xml"/><Relationship Id="rId13" Type="http://schemas.microsoft.com/office/2007/relationships/diagramDrawing" Target="../diagrams/drawing2.xml"/><Relationship Id="rId14" Type="http://schemas.openxmlformats.org/officeDocument/2006/relationships/diagramData" Target="../diagrams/data3.xml"/><Relationship Id="rId15" Type="http://schemas.openxmlformats.org/officeDocument/2006/relationships/diagramLayout" Target="../diagrams/layout3.xml"/><Relationship Id="rId16" Type="http://schemas.openxmlformats.org/officeDocument/2006/relationships/diagramQuickStyle" Target="../diagrams/quickStyle3.xml"/><Relationship Id="rId17" Type="http://schemas.openxmlformats.org/officeDocument/2006/relationships/diagramColors" Target="../diagrams/colors3.xml"/><Relationship Id="rId18" Type="http://schemas.microsoft.com/office/2007/relationships/diagramDrawing" Target="../diagrams/drawing3.xml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diagramData" Target="../diagrams/data2.xml"/><Relationship Id="rId10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openxmlformats.org/officeDocument/2006/relationships/image" Target="../media/image1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microsoft.com/office/2007/relationships/hdphoto" Target="../media/hdphoto1.wdp"/><Relationship Id="rId9" Type="http://schemas.openxmlformats.org/officeDocument/2006/relationships/image" Target="../media/image12.png"/><Relationship Id="rId10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9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20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microsoft.com/office/2007/relationships/hdphoto" Target="../media/hdphoto1.wdp"/><Relationship Id="rId9" Type="http://schemas.openxmlformats.org/officeDocument/2006/relationships/image" Target="../media/image12.png"/><Relationship Id="rId1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2646" y="1477608"/>
            <a:ext cx="9489291" cy="1470025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rgbClr val="C00000"/>
                </a:solidFill>
              </a:rPr>
              <a:t>The Web/Local </a:t>
            </a:r>
            <a:r>
              <a:rPr lang="en-US" dirty="0">
                <a:solidFill>
                  <a:srgbClr val="C00000"/>
                </a:solidFill>
              </a:rPr>
              <a:t>Boundary </a:t>
            </a:r>
            <a:r>
              <a:rPr lang="en-US" dirty="0" smtClean="0">
                <a:solidFill>
                  <a:srgbClr val="C00000"/>
                </a:solidFill>
              </a:rPr>
              <a:t>Is Fuzzy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A Security Study of Chrome’s </a:t>
            </a:r>
            <a:r>
              <a:rPr lang="en-US" sz="2800" b="1" dirty="0" smtClean="0">
                <a:solidFill>
                  <a:schemeClr val="tx1"/>
                </a:solidFill>
              </a:rPr>
              <a:t>Process</a:t>
            </a:r>
            <a:r>
              <a:rPr lang="en-US" sz="2800" b="1" dirty="0">
                <a:solidFill>
                  <a:schemeClr val="tx1"/>
                </a:solidFill>
              </a:rPr>
              <a:t>-based Sandboxing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258" y="3421945"/>
            <a:ext cx="7393484" cy="2971800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Yaoqi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Jia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Zheng</a:t>
            </a:r>
            <a:r>
              <a:rPr lang="en-US" sz="2800" dirty="0" smtClean="0">
                <a:solidFill>
                  <a:schemeClr val="tx1"/>
                </a:solidFill>
              </a:rPr>
              <a:t> Leong Chua, Hong Hu, 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Shuo</a:t>
            </a:r>
            <a:r>
              <a:rPr lang="en-US" sz="2800" dirty="0" smtClean="0">
                <a:solidFill>
                  <a:schemeClr val="tx1"/>
                </a:solidFill>
              </a:rPr>
              <a:t> Chen, Prateek Saxena, Zhenkai Liang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i="1" dirty="0" smtClean="0">
                <a:solidFill>
                  <a:schemeClr val="tx1"/>
                </a:solidFill>
              </a:rPr>
              <a:t>National University of Singapore</a:t>
            </a:r>
          </a:p>
          <a:p>
            <a:r>
              <a:rPr lang="en-US" sz="2800" i="1" dirty="0" smtClean="0">
                <a:solidFill>
                  <a:schemeClr val="tx1"/>
                </a:solidFill>
              </a:rPr>
              <a:t>Microsoft Research</a:t>
            </a:r>
            <a:endParaRPr lang="en-US" sz="2800" i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00061" y="2170338"/>
            <a:ext cx="8143875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3"/>
    </mc:Choice>
    <mc:Fallback xmlns="">
      <p:transition xmlns:p14="http://schemas.microsoft.com/office/powerpoint/2010/main" spd="slow" advTm="2246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05693" y="4732085"/>
            <a:ext cx="2435145" cy="38936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 Kernel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962025" y="4370481"/>
            <a:ext cx="3885581" cy="1811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94"/>
          <p:cNvGrpSpPr/>
          <p:nvPr/>
        </p:nvGrpSpPr>
        <p:grpSpPr>
          <a:xfrm>
            <a:off x="1352271" y="5456725"/>
            <a:ext cx="3495335" cy="940572"/>
            <a:chOff x="288802" y="5436026"/>
            <a:chExt cx="3495335" cy="940572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0717" b="11339"/>
            <a:stretch/>
          </p:blipFill>
          <p:spPr>
            <a:xfrm>
              <a:off x="590086" y="5859451"/>
              <a:ext cx="630896" cy="491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2928" b="10786"/>
            <a:stretch/>
          </p:blipFill>
          <p:spPr>
            <a:xfrm>
              <a:off x="1483630" y="5859451"/>
              <a:ext cx="644611" cy="491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3266" t="3084" r="3659" b="3830"/>
            <a:stretch/>
          </p:blipFill>
          <p:spPr>
            <a:xfrm>
              <a:off x="2399147" y="5836007"/>
              <a:ext cx="540532" cy="540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288802" y="5436026"/>
              <a:ext cx="3495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Local System (Android)</a:t>
              </a:r>
              <a:endParaRPr lang="en-US" sz="2400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1188947" y="5547749"/>
            <a:ext cx="6062753" cy="9430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47408" y="5608617"/>
            <a:ext cx="1243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Google Play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1459"/>
          <a:stretch/>
        </p:blipFill>
        <p:spPr>
          <a:xfrm>
            <a:off x="1188947" y="1476074"/>
            <a:ext cx="3668636" cy="27468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6" name="TextBox 45"/>
          <p:cNvSpPr txBox="1"/>
          <p:nvPr/>
        </p:nvSpPr>
        <p:spPr>
          <a:xfrm>
            <a:off x="1188947" y="1014409"/>
            <a:ext cx="286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www.evil.com</a:t>
            </a:r>
            <a:endParaRPr lang="en-US" sz="2400" dirty="0"/>
          </a:p>
        </p:txBody>
      </p:sp>
      <p:grpSp>
        <p:nvGrpSpPr>
          <p:cNvPr id="5" name="Group 53"/>
          <p:cNvGrpSpPr/>
          <p:nvPr/>
        </p:nvGrpSpPr>
        <p:grpSpPr>
          <a:xfrm>
            <a:off x="5305617" y="2811823"/>
            <a:ext cx="1703186" cy="1629292"/>
            <a:chOff x="7280442" y="2795739"/>
            <a:chExt cx="1349926" cy="1484425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2959" y="2795739"/>
              <a:ext cx="1108345" cy="724857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280442" y="3523054"/>
              <a:ext cx="1349926" cy="757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Google Play Server</a:t>
              </a:r>
              <a:endParaRPr lang="en-US" sz="2400" dirty="0"/>
            </a:p>
          </p:txBody>
        </p:sp>
      </p:grpSp>
      <p:pic>
        <p:nvPicPr>
          <p:cNvPr id="36" name="Picture 2" descr="Image result for js file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22640" y="1906967"/>
            <a:ext cx="889320" cy="889320"/>
          </a:xfrm>
          <a:prstGeom prst="rect">
            <a:avLst/>
          </a:prstGeom>
          <a:noFill/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1"/>
          <a:srcRect l="1326" t="11880" r="1720" b="15265"/>
          <a:stretch/>
        </p:blipFill>
        <p:spPr>
          <a:xfrm>
            <a:off x="2201773" y="2318635"/>
            <a:ext cx="772639" cy="580587"/>
          </a:xfrm>
          <a:prstGeom prst="rect">
            <a:avLst/>
          </a:prstGeom>
        </p:spPr>
      </p:pic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599"/>
          </a:xfrm>
        </p:spPr>
        <p:txBody>
          <a:bodyPr>
            <a:normAutofit/>
          </a:bodyPr>
          <a:lstStyle/>
          <a:p>
            <a:r>
              <a:rPr lang="en-US" dirty="0" smtClean="0"/>
              <a:t>Example 3: Install Malware</a:t>
            </a:r>
            <a:endParaRPr lang="en-US" dirty="0"/>
          </a:p>
        </p:txBody>
      </p:sp>
      <p:pic>
        <p:nvPicPr>
          <p:cNvPr id="76802" name="Picture 2" descr="Image result for google play"/>
          <p:cNvPicPr>
            <a:picLocks noChangeAspect="1" noChangeArrowheads="1"/>
          </p:cNvPicPr>
          <p:nvPr/>
        </p:nvPicPr>
        <p:blipFill>
          <a:blip r:embed="rId12"/>
          <a:srcRect l="15576" t="7096" b="6585"/>
          <a:stretch>
            <a:fillRect/>
          </a:stretch>
        </p:blipFill>
        <p:spPr bwMode="auto">
          <a:xfrm>
            <a:off x="5087187" y="5577311"/>
            <a:ext cx="851338" cy="870446"/>
          </a:xfrm>
          <a:prstGeom prst="rect">
            <a:avLst/>
          </a:prstGeom>
          <a:noFill/>
        </p:spPr>
      </p:pic>
      <p:grpSp>
        <p:nvGrpSpPr>
          <p:cNvPr id="60" name="Group 59"/>
          <p:cNvGrpSpPr/>
          <p:nvPr/>
        </p:nvGrpSpPr>
        <p:grpSpPr>
          <a:xfrm>
            <a:off x="1690651" y="2924760"/>
            <a:ext cx="2666191" cy="1273030"/>
            <a:chOff x="3009221" y="1913149"/>
            <a:chExt cx="2666191" cy="127303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/>
            <a:srcRect l="2776" t="13848" r="54196" b="67488"/>
            <a:stretch/>
          </p:blipFill>
          <p:spPr>
            <a:xfrm>
              <a:off x="3009222" y="1913149"/>
              <a:ext cx="2666190" cy="73874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3"/>
            <a:srcRect l="66552" t="87178"/>
            <a:stretch/>
          </p:blipFill>
          <p:spPr>
            <a:xfrm>
              <a:off x="3009222" y="2548800"/>
              <a:ext cx="2666190" cy="637378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3009221" y="1913149"/>
              <a:ext cx="2666191" cy="1273030"/>
            </a:xfrm>
            <a:prstGeom prst="rect">
              <a:avLst/>
            </a:prstGeom>
            <a:noFill/>
            <a:ln w="28575" cmpd="sng">
              <a:solidFill>
                <a:srgbClr val="B000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Up-Down Arrow 37"/>
          <p:cNvSpPr/>
          <p:nvPr/>
        </p:nvSpPr>
        <p:spPr>
          <a:xfrm>
            <a:off x="2848301" y="4246146"/>
            <a:ext cx="370863" cy="479864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>
            <a:off x="2848301" y="5121452"/>
            <a:ext cx="347345" cy="414429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/>
          <p:cNvSpPr/>
          <p:nvPr/>
        </p:nvSpPr>
        <p:spPr>
          <a:xfrm>
            <a:off x="6056357" y="4388591"/>
            <a:ext cx="370863" cy="1288736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-Down Arrow 44"/>
          <p:cNvSpPr/>
          <p:nvPr/>
        </p:nvSpPr>
        <p:spPr>
          <a:xfrm rot="16200000">
            <a:off x="5057300" y="3022187"/>
            <a:ext cx="370863" cy="636930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-Down Arrow 46"/>
          <p:cNvSpPr/>
          <p:nvPr/>
        </p:nvSpPr>
        <p:spPr>
          <a:xfrm rot="16200000">
            <a:off x="4348000" y="5701326"/>
            <a:ext cx="370863" cy="800822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98909" y="2470136"/>
            <a:ext cx="575700" cy="575700"/>
          </a:xfrm>
          <a:prstGeom prst="rect">
            <a:avLst/>
          </a:prstGeom>
        </p:spPr>
      </p:pic>
      <p:pic>
        <p:nvPicPr>
          <p:cNvPr id="42" name="Picture 2" descr="Image result for click icon"/>
          <p:cNvPicPr>
            <a:picLocks noChangeAspect="1" noChangeArrowheads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lum bright="10000" contrast="30000"/>
          </a:blip>
          <a:srcRect/>
          <a:stretch>
            <a:fillRect/>
          </a:stretch>
        </p:blipFill>
        <p:spPr bwMode="auto">
          <a:xfrm>
            <a:off x="3325230" y="3763197"/>
            <a:ext cx="677918" cy="67791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21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314"/>
    </mc:Choice>
    <mc:Fallback xmlns="">
      <p:transition xmlns:p14="http://schemas.microsoft.com/office/powerpoint/2010/main" spd="slow" advTm="6331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C 0.01181 0.18033 0.02379 0.36088 -0.03889 0.44445 C -0.10156 0.52801 -0.23906 0.51482 -0.37639 0.50185 " pathEditMode="relative" ptsTypes="aaA">
                                      <p:cBhvr>
                                        <p:cTn id="22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/>
          <a:srcRect l="24365" t="5459" r="28983" b="7622"/>
          <a:stretch/>
        </p:blipFill>
        <p:spPr>
          <a:xfrm>
            <a:off x="5190374" y="5759540"/>
            <a:ext cx="657034" cy="6800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05693" y="4732085"/>
            <a:ext cx="2435145" cy="38936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 Kernel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962025" y="4370481"/>
            <a:ext cx="3885581" cy="1811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94"/>
          <p:cNvGrpSpPr/>
          <p:nvPr/>
        </p:nvGrpSpPr>
        <p:grpSpPr>
          <a:xfrm>
            <a:off x="1449977" y="5456725"/>
            <a:ext cx="3135085" cy="940572"/>
            <a:chOff x="386508" y="5436026"/>
            <a:chExt cx="3135085" cy="940572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0717" b="11339"/>
            <a:stretch/>
          </p:blipFill>
          <p:spPr>
            <a:xfrm>
              <a:off x="590086" y="5859451"/>
              <a:ext cx="630896" cy="491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2928" b="10786"/>
            <a:stretch/>
          </p:blipFill>
          <p:spPr>
            <a:xfrm>
              <a:off x="1483630" y="5859451"/>
              <a:ext cx="644611" cy="491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3266" t="3084" r="3659" b="3830"/>
            <a:stretch/>
          </p:blipFill>
          <p:spPr>
            <a:xfrm>
              <a:off x="2399147" y="5836007"/>
              <a:ext cx="540532" cy="540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386508" y="5436026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Local System (VM)</a:t>
              </a:r>
              <a:endParaRPr lang="en-US" sz="2400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1188947" y="5547749"/>
            <a:ext cx="6609579" cy="9430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47408" y="5839449"/>
            <a:ext cx="153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OpenStack</a:t>
            </a:r>
            <a:endParaRPr lang="en-US" sz="2400" dirty="0" smtClean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1459"/>
          <a:stretch/>
        </p:blipFill>
        <p:spPr>
          <a:xfrm>
            <a:off x="1188947" y="1476074"/>
            <a:ext cx="3668636" cy="27468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6" name="TextBox 45"/>
          <p:cNvSpPr txBox="1"/>
          <p:nvPr/>
        </p:nvSpPr>
        <p:spPr>
          <a:xfrm>
            <a:off x="1188947" y="1014409"/>
            <a:ext cx="286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www.evil.com</a:t>
            </a:r>
            <a:endParaRPr lang="en-US" sz="2400" dirty="0"/>
          </a:p>
        </p:txBody>
      </p:sp>
      <p:grpSp>
        <p:nvGrpSpPr>
          <p:cNvPr id="3" name="Group 53"/>
          <p:cNvGrpSpPr/>
          <p:nvPr/>
        </p:nvGrpSpPr>
        <p:grpSpPr>
          <a:xfrm>
            <a:off x="5305617" y="2811823"/>
            <a:ext cx="1703186" cy="1629292"/>
            <a:chOff x="7280442" y="2795739"/>
            <a:chExt cx="1349926" cy="1484425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2959" y="2795739"/>
              <a:ext cx="1108345" cy="724857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280442" y="3523054"/>
              <a:ext cx="1349926" cy="757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OpenStack</a:t>
              </a:r>
              <a:r>
                <a:rPr lang="en-US" sz="2400" dirty="0" smtClean="0"/>
                <a:t> Server</a:t>
              </a:r>
              <a:endParaRPr lang="en-US" sz="2400" dirty="0"/>
            </a:p>
          </p:txBody>
        </p:sp>
      </p:grpSp>
      <p:pic>
        <p:nvPicPr>
          <p:cNvPr id="36" name="Picture 2" descr="Image result for js fil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622640" y="1906967"/>
            <a:ext cx="889320" cy="889320"/>
          </a:xfrm>
          <a:prstGeom prst="rect">
            <a:avLst/>
          </a:prstGeom>
          <a:noFill/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2"/>
          <a:srcRect l="1326" t="11880" r="1720" b="15265"/>
          <a:stretch/>
        </p:blipFill>
        <p:spPr>
          <a:xfrm>
            <a:off x="2201773" y="2318635"/>
            <a:ext cx="772639" cy="580587"/>
          </a:xfrm>
          <a:prstGeom prst="rect">
            <a:avLst/>
          </a:prstGeom>
        </p:spPr>
      </p:pic>
      <p:sp>
        <p:nvSpPr>
          <p:cNvPr id="40" name="Title 1"/>
          <p:cNvSpPr txBox="1">
            <a:spLocks/>
          </p:cNvSpPr>
          <p:nvPr/>
        </p:nvSpPr>
        <p:spPr>
          <a:xfrm>
            <a:off x="457200" y="11411"/>
            <a:ext cx="8229600" cy="852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4: Remote System Control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671954" y="3077309"/>
            <a:ext cx="2604915" cy="1060222"/>
            <a:chOff x="1671954" y="3077309"/>
            <a:chExt cx="2604915" cy="1060222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3"/>
            <a:srcRect l="6357" t="11538" r="6498" b="12038"/>
            <a:stretch/>
          </p:blipFill>
          <p:spPr>
            <a:xfrm>
              <a:off x="1671954" y="3090371"/>
              <a:ext cx="1616666" cy="1047159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1684619" y="3077309"/>
              <a:ext cx="2592250" cy="1060222"/>
            </a:xfrm>
            <a:prstGeom prst="rect">
              <a:avLst/>
            </a:prstGeom>
            <a:noFill/>
            <a:ln w="28575" cmpd="sng">
              <a:solidFill>
                <a:srgbClr val="B000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13"/>
            <a:srcRect l="49929" t="11538" r="27708" b="12038"/>
            <a:stretch/>
          </p:blipFill>
          <p:spPr>
            <a:xfrm>
              <a:off x="2143490" y="3090372"/>
              <a:ext cx="662923" cy="1047159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13"/>
            <a:srcRect l="49929" t="11538" r="6498" b="12038"/>
            <a:stretch/>
          </p:blipFill>
          <p:spPr>
            <a:xfrm>
              <a:off x="2974412" y="3090372"/>
              <a:ext cx="1291657" cy="1047159"/>
            </a:xfrm>
            <a:prstGeom prst="rect">
              <a:avLst/>
            </a:prstGeom>
          </p:spPr>
        </p:pic>
      </p:grp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70000" y1="18000" x2="70000" y2="18000"/>
                        <a14:foregroundMark x1="65833" y1="62833" x2="65833" y2="62833"/>
                      </a14:backgroundRemoval>
                    </a14:imgEffect>
                  </a14:imgLayer>
                </a14:imgProps>
              </a:ext>
            </a:extLst>
          </a:blip>
          <a:srcRect l="6883" t="14485" r="8131" b="14365"/>
          <a:stretch/>
        </p:blipFill>
        <p:spPr>
          <a:xfrm>
            <a:off x="4967214" y="2318635"/>
            <a:ext cx="676806" cy="566626"/>
          </a:xfrm>
          <a:prstGeom prst="rect">
            <a:avLst/>
          </a:prstGeom>
        </p:spPr>
      </p:pic>
      <p:sp>
        <p:nvSpPr>
          <p:cNvPr id="38" name="Up-Down Arrow 37"/>
          <p:cNvSpPr/>
          <p:nvPr/>
        </p:nvSpPr>
        <p:spPr>
          <a:xfrm>
            <a:off x="2848301" y="4246146"/>
            <a:ext cx="370863" cy="479864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2848301" y="5121452"/>
            <a:ext cx="347345" cy="414429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-Down Arrow 47"/>
          <p:cNvSpPr/>
          <p:nvPr/>
        </p:nvSpPr>
        <p:spPr>
          <a:xfrm>
            <a:off x="6056357" y="4388591"/>
            <a:ext cx="370863" cy="1288736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-Down Arrow 51"/>
          <p:cNvSpPr/>
          <p:nvPr/>
        </p:nvSpPr>
        <p:spPr>
          <a:xfrm rot="16200000">
            <a:off x="5057300" y="3022187"/>
            <a:ext cx="370863" cy="636930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-Down Arrow 53"/>
          <p:cNvSpPr/>
          <p:nvPr/>
        </p:nvSpPr>
        <p:spPr>
          <a:xfrm rot="16200000">
            <a:off x="4348000" y="5701326"/>
            <a:ext cx="370863" cy="800822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143490" y="3090372"/>
            <a:ext cx="1145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rm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rf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/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793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54"/>
    </mc:Choice>
    <mc:Fallback xmlns="">
      <p:transition xmlns:p14="http://schemas.microsoft.com/office/powerpoint/2010/main" spd="slow" advTm="5155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C 0.14063 -0.01713 0.28143 -0.03403 0.33854 0.02476 C 0.39566 0.08356 0.37639 0.28981 0.34288 0.35231 C 0.30938 0.41481 0.22327 0.4074 0.13716 0.4 " pathEditMode="relative" ptsTypes="aaaA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49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is-IS" dirty="0" smtClean="0"/>
              <a:t>…</a:t>
            </a:r>
            <a:r>
              <a:rPr lang="en-US" dirty="0" smtClean="0"/>
              <a:t> Chrome’s Protections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Same-Origin Policy (SOP)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Control-Flow Integrity (CFI) </a:t>
            </a:r>
            <a:r>
              <a:rPr lang="en-US" sz="2000" i="1" dirty="0" smtClean="0"/>
              <a:t>on the way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In-Memory Partitioning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Internal Randomization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66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714"/>
    </mc:Choice>
    <mc:Fallback xmlns="">
      <p:transition xmlns:p14="http://schemas.microsoft.com/office/powerpoint/2010/main" spd="slow" advTm="8171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1459"/>
          <a:stretch/>
        </p:blipFill>
        <p:spPr>
          <a:xfrm>
            <a:off x="553532" y="1975630"/>
            <a:ext cx="3483303" cy="35443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229600" cy="825210"/>
          </a:xfrm>
        </p:spPr>
        <p:txBody>
          <a:bodyPr>
            <a:normAutofit/>
          </a:bodyPr>
          <a:lstStyle/>
          <a:p>
            <a:r>
              <a:rPr lang="en-US" dirty="0" smtClean="0"/>
              <a:t>SOP Enforcement in 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7110" name="AutoShape 6" descr="Image result for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2" name="AutoShape 8" descr="Image result for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43197" y="3458986"/>
            <a:ext cx="2244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www.dropbox.com</a:t>
            </a:r>
            <a:endParaRPr lang="en-US" sz="20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/>
          <a:srcRect l="11807" t="4229" r="11048" b="5114"/>
          <a:stretch/>
        </p:blipFill>
        <p:spPr>
          <a:xfrm>
            <a:off x="1702923" y="4103035"/>
            <a:ext cx="761252" cy="89461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646219" y="4504289"/>
            <a:ext cx="3813962" cy="101566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Various SOP checks for cross</a:t>
            </a:r>
            <a:r>
              <a:rPr lang="en-US" sz="2000" dirty="0"/>
              <a:t>-origin read/</a:t>
            </a:r>
            <a:r>
              <a:rPr lang="en-US" sz="2000" dirty="0" smtClean="0"/>
              <a:t>write:</a:t>
            </a:r>
            <a:r>
              <a:rPr lang="en-US" sz="2000" dirty="0"/>
              <a:t> </a:t>
            </a:r>
            <a:r>
              <a:rPr lang="en-US" sz="2000" dirty="0" err="1" smtClean="0"/>
              <a:t>contentDocument</a:t>
            </a:r>
            <a:r>
              <a:rPr lang="en-US" sz="2000" dirty="0"/>
              <a:t>, </a:t>
            </a:r>
            <a:r>
              <a:rPr lang="en-US" sz="2000" dirty="0" smtClean="0"/>
              <a:t>frames, etc.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3532" y="1513965"/>
            <a:ext cx="286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www.evil.com</a:t>
            </a:r>
            <a:endParaRPr lang="en-US" sz="2400" dirty="0"/>
          </a:p>
        </p:txBody>
      </p:sp>
      <p:pic>
        <p:nvPicPr>
          <p:cNvPr id="80" name="Picture 2" descr="Image result for js fil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87225" y="2406523"/>
            <a:ext cx="889320" cy="889320"/>
          </a:xfrm>
          <a:prstGeom prst="rect">
            <a:avLst/>
          </a:prstGeom>
          <a:noFill/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8"/>
          <a:srcRect l="1326" t="11880" r="1720" b="15265"/>
          <a:stretch/>
        </p:blipFill>
        <p:spPr>
          <a:xfrm>
            <a:off x="1566358" y="2818191"/>
            <a:ext cx="772639" cy="5805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27375" y="2789418"/>
            <a:ext cx="936244" cy="64633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SOP </a:t>
            </a:r>
          </a:p>
          <a:p>
            <a:pPr algn="ctr"/>
            <a:r>
              <a:rPr lang="en-US" dirty="0" smtClean="0"/>
              <a:t>Checks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360522" y="3942284"/>
            <a:ext cx="1298727" cy="1139045"/>
          </a:xfrm>
          <a:prstGeom prst="rect">
            <a:avLst/>
          </a:prstGeom>
          <a:noFill/>
          <a:ln w="28575" cmpd="sng">
            <a:solidFill>
              <a:srgbClr val="B20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Curved Connector 87"/>
          <p:cNvCxnSpPr>
            <a:stCxn id="81" idx="3"/>
            <a:endCxn id="21" idx="0"/>
          </p:cNvCxnSpPr>
          <p:nvPr/>
        </p:nvCxnSpPr>
        <p:spPr>
          <a:xfrm flipV="1">
            <a:off x="2338997" y="2789418"/>
            <a:ext cx="956500" cy="319067"/>
          </a:xfrm>
          <a:prstGeom prst="curvedConnector4">
            <a:avLst>
              <a:gd name="adj1" fmla="val 25529"/>
              <a:gd name="adj2" fmla="val 171646"/>
            </a:avLst>
          </a:prstGeom>
          <a:ln>
            <a:solidFill>
              <a:srgbClr val="CB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21" idx="2"/>
            <a:endCxn id="66" idx="3"/>
          </p:cNvCxnSpPr>
          <p:nvPr/>
        </p:nvCxnSpPr>
        <p:spPr>
          <a:xfrm rot="5400000">
            <a:off x="2439344" y="3655654"/>
            <a:ext cx="1076058" cy="636248"/>
          </a:xfrm>
          <a:prstGeom prst="curvedConnector2">
            <a:avLst/>
          </a:prstGeom>
          <a:ln>
            <a:solidFill>
              <a:srgbClr val="CB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646219" y="1982338"/>
            <a:ext cx="3813962" cy="224676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bool</a:t>
            </a:r>
            <a:r>
              <a:rPr lang="en-US" sz="2000" dirty="0"/>
              <a:t> </a:t>
            </a:r>
            <a:r>
              <a:rPr lang="en-US" sz="2000" dirty="0" err="1"/>
              <a:t>SecurityOrigin</a:t>
            </a:r>
            <a:r>
              <a:rPr lang="en-US" sz="2000" dirty="0"/>
              <a:t>::</a:t>
            </a:r>
            <a:r>
              <a:rPr lang="en-US" sz="2000" dirty="0" err="1" smtClean="0"/>
              <a:t>canAccess</a:t>
            </a:r>
            <a:r>
              <a:rPr lang="en-US" sz="2000" dirty="0" smtClean="0"/>
              <a:t>() {</a:t>
            </a:r>
            <a:endParaRPr lang="en-US" sz="2000" dirty="0"/>
          </a:p>
          <a:p>
            <a:r>
              <a:rPr lang="en-US" sz="2000" dirty="0"/>
              <a:t>    if (</a:t>
            </a:r>
            <a:r>
              <a:rPr lang="en-US" sz="2000" dirty="0" err="1"/>
              <a:t>m_universalAccess</a:t>
            </a:r>
            <a:r>
              <a:rPr lang="en-US" sz="2000" dirty="0"/>
              <a:t>)</a:t>
            </a:r>
          </a:p>
          <a:p>
            <a:r>
              <a:rPr lang="is-IS" sz="2000" dirty="0"/>
              <a:t>        return true;</a:t>
            </a:r>
          </a:p>
          <a:p>
            <a:r>
              <a:rPr lang="en-US" sz="2000" dirty="0"/>
              <a:t>    if (this == other)</a:t>
            </a:r>
          </a:p>
          <a:p>
            <a:r>
              <a:rPr lang="is-IS" sz="2000" dirty="0"/>
              <a:t>        return true</a:t>
            </a:r>
            <a:r>
              <a:rPr lang="is-IS" sz="2000" dirty="0" smtClean="0"/>
              <a:t>;</a:t>
            </a:r>
          </a:p>
          <a:p>
            <a:r>
              <a:rPr lang="is-IS" sz="2000" dirty="0"/>
              <a:t>	</a:t>
            </a:r>
            <a:r>
              <a:rPr lang="nb-NO" sz="2000" dirty="0" smtClean="0"/>
              <a:t>.</a:t>
            </a:r>
            <a:r>
              <a:rPr lang="nb-NO" sz="2000" dirty="0"/>
              <a:t>.....</a:t>
            </a:r>
          </a:p>
          <a:p>
            <a:r>
              <a:rPr lang="nb-NO" sz="2000" dirty="0"/>
              <a:t>    </a:t>
            </a:r>
            <a:r>
              <a:rPr lang="nb-NO" sz="2000" dirty="0" err="1"/>
              <a:t>return</a:t>
            </a:r>
            <a:r>
              <a:rPr lang="nb-NO" sz="2000" dirty="0"/>
              <a:t> </a:t>
            </a:r>
            <a:r>
              <a:rPr lang="nb-NO" sz="2000" dirty="0" err="1"/>
              <a:t>canAccess</a:t>
            </a:r>
            <a:r>
              <a:rPr lang="nb-NO" sz="2000" dirty="0" smtClean="0"/>
              <a:t>;}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rapezoid 4"/>
          <p:cNvSpPr/>
          <p:nvPr/>
        </p:nvSpPr>
        <p:spPr>
          <a:xfrm rot="16200000">
            <a:off x="3081535" y="2668478"/>
            <a:ext cx="2246770" cy="882598"/>
          </a:xfrm>
          <a:prstGeom prst="trapezoid">
            <a:avLst>
              <a:gd name="adj" fmla="val 91802"/>
            </a:avLst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3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43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19"/>
    </mc:Choice>
    <mc:Fallback xmlns="">
      <p:transition xmlns:p14="http://schemas.microsoft.com/office/powerpoint/2010/main" spd="slow" advTm="434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3" grpId="0" animBg="1"/>
      <p:bldP spid="21" grpId="0" animBg="1"/>
      <p:bldP spid="66" grpId="0" animBg="1"/>
      <p:bldP spid="51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Control-Flow Integrity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4318267" y="1917711"/>
            <a:ext cx="3441248" cy="3945275"/>
            <a:chOff x="1066800" y="2590800"/>
            <a:chExt cx="2480733" cy="3017520"/>
          </a:xfrm>
        </p:grpSpPr>
        <p:sp>
          <p:nvSpPr>
            <p:cNvPr id="67" name="Rectangle 66"/>
            <p:cNvSpPr/>
            <p:nvPr/>
          </p:nvSpPr>
          <p:spPr>
            <a:xfrm flipH="1">
              <a:off x="1066800" y="2590800"/>
              <a:ext cx="2438400" cy="2743200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en-US" sz="2400" dirty="0"/>
            </a:p>
          </p:txBody>
        </p:sp>
        <p:sp>
          <p:nvSpPr>
            <p:cNvPr id="68" name="Oval 67"/>
            <p:cNvSpPr/>
            <p:nvPr/>
          </p:nvSpPr>
          <p:spPr>
            <a:xfrm flipH="1">
              <a:off x="2362200" y="2971800"/>
              <a:ext cx="270933" cy="274320"/>
            </a:xfrm>
            <a:prstGeom prst="ellipse">
              <a:avLst/>
            </a:prstGeom>
            <a:solidFill>
              <a:srgbClr val="839A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 flipH="1">
              <a:off x="2362200" y="3810000"/>
              <a:ext cx="270933" cy="274320"/>
            </a:xfrm>
            <a:prstGeom prst="ellipse">
              <a:avLst/>
            </a:prstGeom>
            <a:solidFill>
              <a:srgbClr val="839A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 flipH="1">
              <a:off x="1828800" y="4267200"/>
              <a:ext cx="270933" cy="274320"/>
            </a:xfrm>
            <a:prstGeom prst="ellipse">
              <a:avLst/>
            </a:prstGeom>
            <a:solidFill>
              <a:srgbClr val="839A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 flipH="1">
              <a:off x="2362200" y="4648200"/>
              <a:ext cx="270933" cy="274320"/>
            </a:xfrm>
            <a:prstGeom prst="ellipse">
              <a:avLst/>
            </a:prstGeom>
            <a:solidFill>
              <a:srgbClr val="839A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 flipH="1">
              <a:off x="1219200" y="4800600"/>
              <a:ext cx="270933" cy="274320"/>
            </a:xfrm>
            <a:prstGeom prst="ellipse">
              <a:avLst/>
            </a:prstGeom>
            <a:solidFill>
              <a:srgbClr val="839A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 flipH="1">
              <a:off x="3276600" y="4495800"/>
              <a:ext cx="270933" cy="274320"/>
            </a:xfrm>
            <a:prstGeom prst="ellipse">
              <a:avLst/>
            </a:prstGeom>
            <a:solidFill>
              <a:srgbClr val="839A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68" idx="4"/>
              <a:endCxn id="69" idx="0"/>
            </p:cNvCxnSpPr>
            <p:nvPr/>
          </p:nvCxnSpPr>
          <p:spPr>
            <a:xfrm>
              <a:off x="2497666" y="3246120"/>
              <a:ext cx="0" cy="5638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5"/>
              <a:endCxn id="70" idx="1"/>
            </p:cNvCxnSpPr>
            <p:nvPr/>
          </p:nvCxnSpPr>
          <p:spPr>
            <a:xfrm flipH="1">
              <a:off x="2060056" y="4044147"/>
              <a:ext cx="341821" cy="2632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9" idx="3"/>
              <a:endCxn id="73" idx="7"/>
            </p:cNvCxnSpPr>
            <p:nvPr/>
          </p:nvCxnSpPr>
          <p:spPr>
            <a:xfrm>
              <a:off x="2593456" y="4044147"/>
              <a:ext cx="722821" cy="491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0" idx="3"/>
              <a:endCxn id="71" idx="7"/>
            </p:cNvCxnSpPr>
            <p:nvPr/>
          </p:nvCxnSpPr>
          <p:spPr>
            <a:xfrm>
              <a:off x="2060056" y="4501347"/>
              <a:ext cx="341821" cy="1870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0" idx="5"/>
              <a:endCxn id="72" idx="1"/>
            </p:cNvCxnSpPr>
            <p:nvPr/>
          </p:nvCxnSpPr>
          <p:spPr>
            <a:xfrm flipH="1">
              <a:off x="1450456" y="4501347"/>
              <a:ext cx="418021" cy="3394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2" idx="3"/>
              <a:endCxn id="80" idx="7"/>
            </p:cNvCxnSpPr>
            <p:nvPr/>
          </p:nvCxnSpPr>
          <p:spPr>
            <a:xfrm>
              <a:off x="1450456" y="5034747"/>
              <a:ext cx="951421" cy="3394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 flipH="1">
              <a:off x="2362200" y="5334000"/>
              <a:ext cx="270933" cy="274320"/>
            </a:xfrm>
            <a:prstGeom prst="ellipse">
              <a:avLst/>
            </a:prstGeom>
            <a:solidFill>
              <a:srgbClr val="839A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Arrow Connector 80"/>
            <p:cNvCxnSpPr>
              <a:stCxn id="71" idx="4"/>
              <a:endCxn id="80" idx="0"/>
            </p:cNvCxnSpPr>
            <p:nvPr/>
          </p:nvCxnSpPr>
          <p:spPr>
            <a:xfrm>
              <a:off x="2497666" y="4922520"/>
              <a:ext cx="0" cy="4114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" idx="0"/>
              <a:endCxn id="69" idx="4"/>
            </p:cNvCxnSpPr>
            <p:nvPr/>
          </p:nvCxnSpPr>
          <p:spPr>
            <a:xfrm flipV="1">
              <a:off x="2497666" y="4084320"/>
              <a:ext cx="0" cy="5638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120"/>
            <p:cNvCxnSpPr>
              <a:stCxn id="73" idx="4"/>
              <a:endCxn id="80" idx="2"/>
            </p:cNvCxnSpPr>
            <p:nvPr/>
          </p:nvCxnSpPr>
          <p:spPr>
            <a:xfrm rot="5400000">
              <a:off x="2672080" y="4731174"/>
              <a:ext cx="701040" cy="778933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urved Connector 6"/>
          <p:cNvCxnSpPr>
            <a:stCxn id="68" idx="2"/>
            <a:endCxn id="80" idx="2"/>
          </p:cNvCxnSpPr>
          <p:nvPr/>
        </p:nvCxnSpPr>
        <p:spPr>
          <a:xfrm>
            <a:off x="6491069" y="2595183"/>
            <a:ext cx="12700" cy="3088473"/>
          </a:xfrm>
          <a:prstGeom prst="curvedConnector3">
            <a:avLst>
              <a:gd name="adj1" fmla="val 12576339"/>
            </a:avLst>
          </a:prstGeom>
          <a:ln>
            <a:solidFill>
              <a:srgbClr val="CB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&quot;No&quot; Symbol 83"/>
          <p:cNvSpPr/>
          <p:nvPr/>
        </p:nvSpPr>
        <p:spPr>
          <a:xfrm>
            <a:off x="7902376" y="3888201"/>
            <a:ext cx="351001" cy="351001"/>
          </a:xfrm>
          <a:prstGeom prst="noSmoking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0951" y="1379525"/>
            <a:ext cx="7827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CFI: control flows cannot be modified (on the way)</a:t>
            </a:r>
            <a:endParaRPr lang="en-US" sz="2800" dirty="0"/>
          </a:p>
        </p:txBody>
      </p:sp>
      <p:sp>
        <p:nvSpPr>
          <p:cNvPr id="86" name="TextBox 85"/>
          <p:cNvSpPr txBox="1"/>
          <p:nvPr/>
        </p:nvSpPr>
        <p:spPr>
          <a:xfrm>
            <a:off x="5194805" y="2891906"/>
            <a:ext cx="110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Check1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6559186" y="3587065"/>
            <a:ext cx="110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Check2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6275334" y="5012713"/>
            <a:ext cx="110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Check3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23364" y="2558819"/>
            <a:ext cx="2570736" cy="286232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&lt;func1&gt;</a:t>
            </a:r>
          </a:p>
          <a:p>
            <a:r>
              <a:rPr lang="en-US" dirty="0"/>
              <a:t>	</a:t>
            </a:r>
            <a:r>
              <a:rPr lang="en-US" altLang="zh-CN" dirty="0" smtClean="0"/>
              <a:t>…</a:t>
            </a:r>
          </a:p>
          <a:p>
            <a:r>
              <a:rPr lang="en-US" dirty="0"/>
              <a:t>	</a:t>
            </a:r>
            <a:r>
              <a:rPr lang="en-US" dirty="0" smtClean="0"/>
              <a:t>lea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func2,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eax</a:t>
            </a:r>
            <a:endParaRPr lang="en-US" altLang="zh-CN" dirty="0" smtClean="0"/>
          </a:p>
          <a:p>
            <a:r>
              <a:rPr lang="en-US" dirty="0"/>
              <a:t>	</a:t>
            </a:r>
            <a:r>
              <a:rPr lang="en-US" altLang="zh-CN" dirty="0" smtClean="0"/>
              <a:t>…</a:t>
            </a:r>
          </a:p>
          <a:p>
            <a:r>
              <a:rPr lang="en-US" dirty="0" smtClean="0"/>
              <a:t>	</a:t>
            </a:r>
            <a:r>
              <a:rPr lang="en-US" b="1" dirty="0" err="1" smtClean="0"/>
              <a:t>jmp</a:t>
            </a:r>
            <a:r>
              <a:rPr lang="zh-CN" altLang="en-US" b="1" dirty="0" smtClean="0"/>
              <a:t> *</a:t>
            </a:r>
            <a:r>
              <a:rPr lang="en-US" altLang="zh-CN" b="1" dirty="0" smtClean="0"/>
              <a:t>%</a:t>
            </a:r>
            <a:r>
              <a:rPr lang="en-US" altLang="zh-CN" b="1" dirty="0" err="1" smtClean="0"/>
              <a:t>eax</a:t>
            </a:r>
            <a:endParaRPr lang="en-US" altLang="zh-CN" b="1" dirty="0" smtClean="0"/>
          </a:p>
          <a:p>
            <a:r>
              <a:rPr lang="en-US" b="1" dirty="0"/>
              <a:t>	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&lt;func2&gt;</a:t>
            </a:r>
          </a:p>
          <a:p>
            <a:r>
              <a:rPr lang="en-US" dirty="0"/>
              <a:t>	</a:t>
            </a:r>
            <a:r>
              <a:rPr lang="en-US" dirty="0" smtClean="0"/>
              <a:t>push %</a:t>
            </a:r>
            <a:r>
              <a:rPr lang="en-US" dirty="0" err="1" smtClean="0"/>
              <a:t>ebx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106" name="Curved Connector 105"/>
          <p:cNvCxnSpPr/>
          <p:nvPr/>
        </p:nvCxnSpPr>
        <p:spPr>
          <a:xfrm rot="5400000">
            <a:off x="1971982" y="3895456"/>
            <a:ext cx="793107" cy="736370"/>
          </a:xfrm>
          <a:prstGeom prst="curvedConnector3">
            <a:avLst>
              <a:gd name="adj1" fmla="val 10020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 flipH="1">
            <a:off x="2148775" y="3785950"/>
            <a:ext cx="605996" cy="1387628"/>
          </a:xfrm>
          <a:prstGeom prst="curvedConnector3">
            <a:avLst>
              <a:gd name="adj1" fmla="val -88588"/>
            </a:avLst>
          </a:prstGeom>
          <a:ln>
            <a:solidFill>
              <a:srgbClr val="CB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&quot;No&quot; Symbol 108"/>
          <p:cNvSpPr/>
          <p:nvPr/>
        </p:nvSpPr>
        <p:spPr>
          <a:xfrm>
            <a:off x="3069140" y="4399637"/>
            <a:ext cx="351001" cy="351001"/>
          </a:xfrm>
          <a:prstGeom prst="noSmoking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2311876"/>
      </p:ext>
    </p:extLst>
  </p:cSld>
  <p:clrMapOvr>
    <a:masterClrMapping/>
  </p:clrMapOvr>
  <p:transition xmlns:p14="http://schemas.microsoft.com/office/powerpoint/2010/main" advTm="31028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/>
      <p:bldP spid="87" grpId="0"/>
      <p:bldP spid="88" grpId="0"/>
      <p:bldP spid="10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37"/>
            <a:ext cx="8229600" cy="1143000"/>
          </a:xfrm>
        </p:spPr>
        <p:txBody>
          <a:bodyPr/>
          <a:lstStyle/>
          <a:p>
            <a:r>
              <a:rPr lang="en-US" dirty="0" smtClean="0"/>
              <a:t>Bypass SOP &amp; CFI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59780" y="2246240"/>
            <a:ext cx="3441248" cy="3945275"/>
            <a:chOff x="1066800" y="2590800"/>
            <a:chExt cx="2480733" cy="3017520"/>
          </a:xfrm>
        </p:grpSpPr>
        <p:sp>
          <p:nvSpPr>
            <p:cNvPr id="67" name="Rectangle 66"/>
            <p:cNvSpPr/>
            <p:nvPr/>
          </p:nvSpPr>
          <p:spPr>
            <a:xfrm flipH="1">
              <a:off x="1066800" y="2590800"/>
              <a:ext cx="2438400" cy="2743200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en-US" sz="2400" dirty="0"/>
            </a:p>
          </p:txBody>
        </p:sp>
        <p:sp>
          <p:nvSpPr>
            <p:cNvPr id="68" name="Oval 67"/>
            <p:cNvSpPr/>
            <p:nvPr/>
          </p:nvSpPr>
          <p:spPr>
            <a:xfrm flipH="1">
              <a:off x="2362200" y="2971800"/>
              <a:ext cx="270933" cy="274320"/>
            </a:xfrm>
            <a:prstGeom prst="ellipse">
              <a:avLst/>
            </a:prstGeom>
            <a:solidFill>
              <a:srgbClr val="839A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 flipH="1">
              <a:off x="2362200" y="3810000"/>
              <a:ext cx="270933" cy="274320"/>
            </a:xfrm>
            <a:prstGeom prst="ellipse">
              <a:avLst/>
            </a:prstGeom>
            <a:solidFill>
              <a:srgbClr val="839A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 flipH="1">
              <a:off x="1828800" y="4267200"/>
              <a:ext cx="270933" cy="274320"/>
            </a:xfrm>
            <a:prstGeom prst="ellipse">
              <a:avLst/>
            </a:prstGeom>
            <a:solidFill>
              <a:srgbClr val="839A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 flipH="1">
              <a:off x="1219200" y="4800600"/>
              <a:ext cx="270933" cy="274320"/>
            </a:xfrm>
            <a:prstGeom prst="ellipse">
              <a:avLst/>
            </a:prstGeom>
            <a:solidFill>
              <a:srgbClr val="839A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 flipH="1">
              <a:off x="3276600" y="4495800"/>
              <a:ext cx="270933" cy="274320"/>
            </a:xfrm>
            <a:prstGeom prst="ellipse">
              <a:avLst/>
            </a:prstGeom>
            <a:solidFill>
              <a:srgbClr val="839A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68" idx="4"/>
              <a:endCxn id="69" idx="0"/>
            </p:cNvCxnSpPr>
            <p:nvPr/>
          </p:nvCxnSpPr>
          <p:spPr>
            <a:xfrm>
              <a:off x="2497666" y="3246120"/>
              <a:ext cx="0" cy="5638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5"/>
              <a:endCxn id="70" idx="1"/>
            </p:cNvCxnSpPr>
            <p:nvPr/>
          </p:nvCxnSpPr>
          <p:spPr>
            <a:xfrm flipH="1">
              <a:off x="2060056" y="4044147"/>
              <a:ext cx="341821" cy="2632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9" idx="3"/>
              <a:endCxn id="73" idx="7"/>
            </p:cNvCxnSpPr>
            <p:nvPr/>
          </p:nvCxnSpPr>
          <p:spPr>
            <a:xfrm>
              <a:off x="2593456" y="4044147"/>
              <a:ext cx="722821" cy="491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0" idx="3"/>
              <a:endCxn id="71" idx="7"/>
            </p:cNvCxnSpPr>
            <p:nvPr/>
          </p:nvCxnSpPr>
          <p:spPr>
            <a:xfrm>
              <a:off x="2060056" y="4501347"/>
              <a:ext cx="341821" cy="1870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0" idx="5"/>
              <a:endCxn id="72" idx="1"/>
            </p:cNvCxnSpPr>
            <p:nvPr/>
          </p:nvCxnSpPr>
          <p:spPr>
            <a:xfrm flipH="1">
              <a:off x="1450456" y="4501347"/>
              <a:ext cx="418021" cy="3394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2" idx="3"/>
              <a:endCxn id="80" idx="7"/>
            </p:cNvCxnSpPr>
            <p:nvPr/>
          </p:nvCxnSpPr>
          <p:spPr>
            <a:xfrm>
              <a:off x="1450456" y="5034747"/>
              <a:ext cx="951421" cy="3394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 flipH="1">
              <a:off x="2362200" y="5334000"/>
              <a:ext cx="270933" cy="274320"/>
            </a:xfrm>
            <a:prstGeom prst="ellipse">
              <a:avLst/>
            </a:prstGeom>
            <a:solidFill>
              <a:srgbClr val="839A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Arrow Connector 80"/>
            <p:cNvCxnSpPr>
              <a:stCxn id="71" idx="4"/>
              <a:endCxn id="80" idx="0"/>
            </p:cNvCxnSpPr>
            <p:nvPr/>
          </p:nvCxnSpPr>
          <p:spPr>
            <a:xfrm>
              <a:off x="2497666" y="4922520"/>
              <a:ext cx="0" cy="4114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" idx="0"/>
              <a:endCxn id="69" idx="4"/>
            </p:cNvCxnSpPr>
            <p:nvPr/>
          </p:nvCxnSpPr>
          <p:spPr>
            <a:xfrm flipV="1">
              <a:off x="2497666" y="4084320"/>
              <a:ext cx="0" cy="5638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120"/>
            <p:cNvCxnSpPr>
              <a:stCxn id="73" idx="4"/>
              <a:endCxn id="80" idx="2"/>
            </p:cNvCxnSpPr>
            <p:nvPr/>
          </p:nvCxnSpPr>
          <p:spPr>
            <a:xfrm rot="5400000">
              <a:off x="2672080" y="4731174"/>
              <a:ext cx="701040" cy="778933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 flipH="1">
              <a:off x="2362200" y="4648200"/>
              <a:ext cx="270933" cy="274320"/>
            </a:xfrm>
            <a:prstGeom prst="ellipse">
              <a:avLst/>
            </a:prstGeom>
            <a:solidFill>
              <a:srgbClr val="839A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Curved Connector 6"/>
          <p:cNvCxnSpPr>
            <a:stCxn id="68" idx="2"/>
            <a:endCxn id="80" idx="2"/>
          </p:cNvCxnSpPr>
          <p:nvPr/>
        </p:nvCxnSpPr>
        <p:spPr>
          <a:xfrm>
            <a:off x="3332582" y="2923712"/>
            <a:ext cx="12700" cy="3088473"/>
          </a:xfrm>
          <a:prstGeom prst="curvedConnector3">
            <a:avLst>
              <a:gd name="adj1" fmla="val 12576339"/>
            </a:avLst>
          </a:prstGeom>
          <a:ln>
            <a:solidFill>
              <a:srgbClr val="CB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&quot;No&quot; Symbol 83"/>
          <p:cNvSpPr/>
          <p:nvPr/>
        </p:nvSpPr>
        <p:spPr>
          <a:xfrm>
            <a:off x="4743889" y="4216730"/>
            <a:ext cx="351001" cy="351001"/>
          </a:xfrm>
          <a:prstGeom prst="noSmoking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0951" y="1201725"/>
            <a:ext cx="4416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Corrupt critical data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 Not modify control flow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 Bypass SOP checks </a:t>
            </a:r>
            <a:endParaRPr lang="en-US" sz="2800" dirty="0"/>
          </a:p>
        </p:txBody>
      </p:sp>
      <p:sp>
        <p:nvSpPr>
          <p:cNvPr id="86" name="TextBox 85"/>
          <p:cNvSpPr txBox="1"/>
          <p:nvPr/>
        </p:nvSpPr>
        <p:spPr>
          <a:xfrm>
            <a:off x="2036318" y="3220435"/>
            <a:ext cx="110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Check1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3400699" y="3915594"/>
            <a:ext cx="110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Check2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3116847" y="5230281"/>
            <a:ext cx="110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Check3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5251198" y="1667253"/>
            <a:ext cx="2696426" cy="335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51198" y="2016297"/>
            <a:ext cx="2696426" cy="335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74889" y="1339731"/>
            <a:ext cx="3715112" cy="2554545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bool</a:t>
            </a:r>
            <a:r>
              <a:rPr lang="en-US" sz="2000" dirty="0"/>
              <a:t> </a:t>
            </a:r>
            <a:r>
              <a:rPr lang="en-US" sz="2000" dirty="0" err="1"/>
              <a:t>SecurityOrigin</a:t>
            </a:r>
            <a:r>
              <a:rPr lang="en-US" sz="2000" dirty="0"/>
              <a:t>::</a:t>
            </a:r>
            <a:r>
              <a:rPr lang="en-US" sz="2000" dirty="0" err="1" smtClean="0"/>
              <a:t>canAccess</a:t>
            </a:r>
            <a:r>
              <a:rPr lang="en-US" sz="2000" dirty="0" smtClean="0"/>
              <a:t>() {</a:t>
            </a:r>
            <a:endParaRPr lang="en-US" sz="2000" dirty="0"/>
          </a:p>
          <a:p>
            <a:r>
              <a:rPr lang="en-US" sz="2000" dirty="0"/>
              <a:t>    if (</a:t>
            </a:r>
            <a:r>
              <a:rPr lang="en-US" sz="2000" dirty="0" err="1"/>
              <a:t>m_universalAccess</a:t>
            </a:r>
            <a:r>
              <a:rPr lang="en-US" sz="2000" dirty="0"/>
              <a:t>)</a:t>
            </a:r>
          </a:p>
          <a:p>
            <a:r>
              <a:rPr lang="is-IS" sz="2000" dirty="0"/>
              <a:t>        return true;</a:t>
            </a:r>
          </a:p>
          <a:p>
            <a:r>
              <a:rPr lang="en-US" sz="2000" dirty="0"/>
              <a:t>    if (this == other)</a:t>
            </a:r>
          </a:p>
          <a:p>
            <a:r>
              <a:rPr lang="is-IS" sz="2000" dirty="0"/>
              <a:t>        return true</a:t>
            </a:r>
            <a:r>
              <a:rPr lang="is-IS" sz="2000" dirty="0" smtClean="0"/>
              <a:t>;</a:t>
            </a:r>
          </a:p>
          <a:p>
            <a:r>
              <a:rPr lang="is-IS" sz="2000" dirty="0"/>
              <a:t>	</a:t>
            </a:r>
            <a:r>
              <a:rPr lang="nb-NO" sz="2000" dirty="0" smtClean="0"/>
              <a:t>.</a:t>
            </a:r>
            <a:r>
              <a:rPr lang="nb-NO" sz="2000" dirty="0"/>
              <a:t>.....</a:t>
            </a:r>
          </a:p>
          <a:p>
            <a:r>
              <a:rPr lang="nb-NO" sz="2000" dirty="0"/>
              <a:t>    </a:t>
            </a:r>
            <a:r>
              <a:rPr lang="nb-NO" sz="2000" dirty="0" err="1"/>
              <a:t>return</a:t>
            </a:r>
            <a:r>
              <a:rPr lang="nb-NO" sz="2000" dirty="0"/>
              <a:t> </a:t>
            </a:r>
            <a:r>
              <a:rPr lang="nb-NO" sz="2000" dirty="0" err="1"/>
              <a:t>canAccess</a:t>
            </a:r>
            <a:r>
              <a:rPr lang="nb-NO" sz="2000" dirty="0" smtClean="0"/>
              <a:t>;</a:t>
            </a:r>
          </a:p>
          <a:p>
            <a:r>
              <a:rPr lang="nb-NO" sz="2000" dirty="0" smtClean="0"/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6161" y="3220435"/>
            <a:ext cx="8856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B0000"/>
                </a:solidFill>
              </a:rPr>
              <a:t>True</a:t>
            </a:r>
            <a:endParaRPr lang="en-US" sz="2400" dirty="0">
              <a:solidFill>
                <a:srgbClr val="CB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44663" y="3103042"/>
            <a:ext cx="0" cy="737248"/>
          </a:xfrm>
          <a:prstGeom prst="straightConnector1">
            <a:avLst/>
          </a:prstGeom>
          <a:ln w="22225">
            <a:solidFill>
              <a:srgbClr val="CB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89385" y="3821429"/>
            <a:ext cx="8856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B0000"/>
                </a:solidFill>
              </a:rPr>
              <a:t>True</a:t>
            </a:r>
            <a:endParaRPr lang="en-US" sz="2400" dirty="0">
              <a:solidFill>
                <a:srgbClr val="CB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77542" y="4146427"/>
            <a:ext cx="1002690" cy="643041"/>
          </a:xfrm>
          <a:prstGeom prst="straightConnector1">
            <a:avLst/>
          </a:prstGeom>
          <a:ln w="22225">
            <a:solidFill>
              <a:srgbClr val="CB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6313" y="5282533"/>
            <a:ext cx="8965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B0000"/>
                </a:solidFill>
              </a:rPr>
              <a:t>True</a:t>
            </a:r>
            <a:endParaRPr lang="en-US" sz="2400" dirty="0">
              <a:solidFill>
                <a:srgbClr val="CB0000"/>
              </a:solidFill>
            </a:endParaRPr>
          </a:p>
        </p:txBody>
      </p:sp>
      <p:cxnSp>
        <p:nvCxnSpPr>
          <p:cNvPr id="36" name="Curved Connector 120"/>
          <p:cNvCxnSpPr/>
          <p:nvPr/>
        </p:nvCxnSpPr>
        <p:spPr>
          <a:xfrm rot="5400000">
            <a:off x="3427257" y="5013631"/>
            <a:ext cx="916579" cy="1080528"/>
          </a:xfrm>
          <a:prstGeom prst="curvedConnector2">
            <a:avLst/>
          </a:prstGeom>
          <a:ln w="22225">
            <a:solidFill>
              <a:srgbClr val="CB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flipH="1">
            <a:off x="2956746" y="5832854"/>
            <a:ext cx="375836" cy="358661"/>
          </a:xfrm>
          <a:prstGeom prst="ellipse">
            <a:avLst/>
          </a:prstGeom>
          <a:solidFill>
            <a:srgbClr val="C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5361518" y="4310849"/>
            <a:ext cx="3528483" cy="852189"/>
          </a:xfrm>
          <a:prstGeom prst="wedgeRoundRectCallout">
            <a:avLst>
              <a:gd name="adj1" fmla="val 15989"/>
              <a:gd name="adj2" fmla="val -266160"/>
              <a:gd name="adj3" fmla="val 16667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/>
              </a:rPr>
              <a:t>When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m_universalAccess</a:t>
            </a:r>
            <a:r>
              <a:rPr lang="en-US" sz="2000" dirty="0">
                <a:solidFill>
                  <a:schemeClr val="tx1"/>
                </a:solidFill>
                <a:effectLst/>
              </a:rPr>
              <a:t> is true, the check always passes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4311977"/>
      </p:ext>
    </p:extLst>
  </p:cSld>
  <p:clrMapOvr>
    <a:masterClrMapping/>
  </p:clrMapOvr>
  <p:transition xmlns:p14="http://schemas.microsoft.com/office/powerpoint/2010/main" advTm="53757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64704" y="2531895"/>
            <a:ext cx="5834473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9316"/>
            <a:ext cx="8229600" cy="1143000"/>
          </a:xfrm>
        </p:spPr>
        <p:txBody>
          <a:bodyPr/>
          <a:lstStyle/>
          <a:p>
            <a:r>
              <a:rPr lang="en-US" dirty="0" smtClean="0"/>
              <a:t>In-Memory Partitioning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1021540"/>
            <a:ext cx="7596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Separate </a:t>
            </a:r>
            <a:r>
              <a:rPr lang="en-US" sz="2800" dirty="0"/>
              <a:t>different types of objects in 4 partitions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Surrounded </a:t>
            </a:r>
            <a:r>
              <a:rPr lang="en-US" sz="2800" dirty="0"/>
              <a:t>by inaccessible guard </a:t>
            </a:r>
            <a:r>
              <a:rPr lang="en-US" sz="2800" dirty="0" smtClean="0"/>
              <a:t>pages</a:t>
            </a:r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1874116" y="2527443"/>
            <a:ext cx="4231135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Different Objects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64704" y="4545972"/>
            <a:ext cx="5834473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74117" y="4541520"/>
            <a:ext cx="801430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43419" y="4541520"/>
            <a:ext cx="904109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Layout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30398" y="4545972"/>
            <a:ext cx="904109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Buffer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94792" y="4545972"/>
            <a:ext cx="1110459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General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3686962" y="3688006"/>
            <a:ext cx="486871" cy="623411"/>
          </a:xfrm>
          <a:prstGeom prst="downArrow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>
            <a:outerShdw blurRad="40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675547" y="4545972"/>
            <a:ext cx="160285" cy="801430"/>
          </a:xfrm>
          <a:prstGeom prst="rect">
            <a:avLst/>
          </a:prstGeom>
          <a:solidFill>
            <a:srgbClr val="839ABE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64115" y="4545972"/>
            <a:ext cx="160285" cy="801430"/>
          </a:xfrm>
          <a:prstGeom prst="rect">
            <a:avLst/>
          </a:prstGeom>
          <a:solidFill>
            <a:srgbClr val="839ABE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34507" y="4545972"/>
            <a:ext cx="160285" cy="801430"/>
          </a:xfrm>
          <a:prstGeom prst="rect">
            <a:avLst/>
          </a:prstGeom>
          <a:solidFill>
            <a:srgbClr val="839ABE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ounded Rectangular Callout 52"/>
          <p:cNvSpPr/>
          <p:nvPr/>
        </p:nvSpPr>
        <p:spPr>
          <a:xfrm>
            <a:off x="4783514" y="3690949"/>
            <a:ext cx="1641901" cy="471445"/>
          </a:xfrm>
          <a:prstGeom prst="wedgeRoundRectCallout">
            <a:avLst>
              <a:gd name="adj1" fmla="val -40497"/>
              <a:gd name="adj2" fmla="val 130610"/>
              <a:gd name="adj3" fmla="val 16667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Guard Page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01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26"/>
    </mc:Choice>
    <mc:Fallback xmlns="">
      <p:transition xmlns:p14="http://schemas.microsoft.com/office/powerpoint/2010/main" spd="slow" advTm="3672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8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93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Cross-</a:t>
            </a:r>
            <a:r>
              <a:rPr lang="en-US" dirty="0"/>
              <a:t>P</a:t>
            </a:r>
            <a:r>
              <a:rPr lang="en-US" dirty="0" smtClean="0"/>
              <a:t>artition References </a:t>
            </a:r>
            <a:br>
              <a:rPr lang="en-US" dirty="0" smtClean="0"/>
            </a:br>
            <a:r>
              <a:rPr lang="en-US" dirty="0" smtClean="0"/>
              <a:t>to Bypass Partitioning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20951" y="1189025"/>
            <a:ext cx="616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Link </a:t>
            </a:r>
            <a:r>
              <a:rPr lang="en-US" sz="2800" dirty="0"/>
              <a:t>objects in one partition to </a:t>
            </a:r>
            <a:r>
              <a:rPr lang="en-US" sz="2800" dirty="0" smtClean="0"/>
              <a:t>another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478780" y="3967536"/>
            <a:ext cx="5834473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14403" y="3967536"/>
            <a:ext cx="801430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50695" y="3963084"/>
            <a:ext cx="904109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Buffer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37674" y="3967536"/>
            <a:ext cx="904109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Layout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00134" y="3963084"/>
            <a:ext cx="1382690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General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82823" y="3967536"/>
            <a:ext cx="160285" cy="801430"/>
          </a:xfrm>
          <a:prstGeom prst="rect">
            <a:avLst/>
          </a:prstGeom>
          <a:solidFill>
            <a:srgbClr val="839ABE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271391" y="3967536"/>
            <a:ext cx="160285" cy="801430"/>
          </a:xfrm>
          <a:prstGeom prst="rect">
            <a:avLst/>
          </a:prstGeom>
          <a:solidFill>
            <a:srgbClr val="839ABE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341783" y="3967536"/>
            <a:ext cx="160285" cy="801430"/>
          </a:xfrm>
          <a:prstGeom prst="rect">
            <a:avLst/>
          </a:prstGeom>
          <a:solidFill>
            <a:srgbClr val="839ABE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0951" y="1722139"/>
            <a:ext cx="83150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Pervasive </a:t>
            </a:r>
            <a:r>
              <a:rPr lang="en-US" sz="2800" dirty="0"/>
              <a:t>&amp; often under the control of </a:t>
            </a:r>
            <a:r>
              <a:rPr lang="en-US" sz="2800" dirty="0" smtClean="0"/>
              <a:t>scripts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 Dereference </a:t>
            </a:r>
            <a:r>
              <a:rPr lang="en-US" sz="2800" dirty="0"/>
              <a:t>pointers to cross partition boundaries 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67" name="Diamond 66"/>
          <p:cNvSpPr/>
          <p:nvPr/>
        </p:nvSpPr>
        <p:spPr>
          <a:xfrm>
            <a:off x="2786509" y="3992194"/>
            <a:ext cx="172615" cy="172615"/>
          </a:xfrm>
          <a:prstGeom prst="diamond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iamond 67"/>
          <p:cNvSpPr/>
          <p:nvPr/>
        </p:nvSpPr>
        <p:spPr>
          <a:xfrm>
            <a:off x="4020541" y="4006586"/>
            <a:ext cx="172615" cy="172615"/>
          </a:xfrm>
          <a:prstGeom prst="diamond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iamond 68"/>
          <p:cNvSpPr/>
          <p:nvPr/>
        </p:nvSpPr>
        <p:spPr>
          <a:xfrm>
            <a:off x="5036019" y="4006586"/>
            <a:ext cx="172615" cy="172615"/>
          </a:xfrm>
          <a:prstGeom prst="diamond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iamond 69"/>
          <p:cNvSpPr/>
          <p:nvPr/>
        </p:nvSpPr>
        <p:spPr>
          <a:xfrm>
            <a:off x="5817232" y="4579570"/>
            <a:ext cx="172615" cy="172615"/>
          </a:xfrm>
          <a:prstGeom prst="diamond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urved Connector 70"/>
          <p:cNvCxnSpPr>
            <a:stCxn id="67" idx="0"/>
            <a:endCxn id="68" idx="0"/>
          </p:cNvCxnSpPr>
          <p:nvPr/>
        </p:nvCxnSpPr>
        <p:spPr>
          <a:xfrm rot="16200000" flipH="1">
            <a:off x="3482637" y="3382374"/>
            <a:ext cx="14392" cy="1234032"/>
          </a:xfrm>
          <a:prstGeom prst="curvedConnector3">
            <a:avLst>
              <a:gd name="adj1" fmla="val -158838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Diamond 74"/>
          <p:cNvSpPr/>
          <p:nvPr/>
        </p:nvSpPr>
        <p:spPr>
          <a:xfrm>
            <a:off x="2507371" y="3992194"/>
            <a:ext cx="172615" cy="172615"/>
          </a:xfrm>
          <a:prstGeom prst="diamond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iamond 75"/>
          <p:cNvSpPr/>
          <p:nvPr/>
        </p:nvSpPr>
        <p:spPr>
          <a:xfrm>
            <a:off x="3698906" y="4596351"/>
            <a:ext cx="172615" cy="172615"/>
          </a:xfrm>
          <a:prstGeom prst="diamond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urved Connector 76"/>
          <p:cNvCxnSpPr>
            <a:stCxn id="75" idx="0"/>
            <a:endCxn id="69" idx="0"/>
          </p:cNvCxnSpPr>
          <p:nvPr/>
        </p:nvCxnSpPr>
        <p:spPr>
          <a:xfrm rot="16200000" flipH="1">
            <a:off x="3850807" y="2735066"/>
            <a:ext cx="14392" cy="2528648"/>
          </a:xfrm>
          <a:prstGeom prst="curvedConnector3">
            <a:avLst>
              <a:gd name="adj1" fmla="val -364435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6" idx="2"/>
            <a:endCxn id="70" idx="2"/>
          </p:cNvCxnSpPr>
          <p:nvPr/>
        </p:nvCxnSpPr>
        <p:spPr>
          <a:xfrm rot="5400000" flipH="1" flipV="1">
            <a:off x="4835986" y="3701413"/>
            <a:ext cx="16781" cy="2118326"/>
          </a:xfrm>
          <a:prstGeom prst="curvedConnector3">
            <a:avLst>
              <a:gd name="adj1" fmla="val -217043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935760" y="4006587"/>
            <a:ext cx="234264" cy="172614"/>
          </a:xfrm>
          <a:prstGeom prst="rect">
            <a:avLst/>
          </a:prstGeom>
          <a:solidFill>
            <a:srgbClr val="B20100"/>
          </a:solidFill>
          <a:ln>
            <a:solidFill>
              <a:srgbClr val="B20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566426" y="4033307"/>
            <a:ext cx="234264" cy="172614"/>
          </a:xfrm>
          <a:prstGeom prst="rect">
            <a:avLst/>
          </a:prstGeom>
          <a:solidFill>
            <a:srgbClr val="839AB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Curved Connector 87"/>
          <p:cNvCxnSpPr>
            <a:stCxn id="86" idx="3"/>
            <a:endCxn id="75" idx="1"/>
          </p:cNvCxnSpPr>
          <p:nvPr/>
        </p:nvCxnSpPr>
        <p:spPr>
          <a:xfrm flipV="1">
            <a:off x="2170024" y="4078502"/>
            <a:ext cx="337347" cy="14392"/>
          </a:xfrm>
          <a:prstGeom prst="curvedConnector3">
            <a:avLst>
              <a:gd name="adj1" fmla="val 50000"/>
            </a:avLst>
          </a:prstGeom>
          <a:ln>
            <a:solidFill>
              <a:srgbClr val="B201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/>
          <p:nvPr/>
        </p:nvCxnSpPr>
        <p:spPr>
          <a:xfrm rot="16200000" flipH="1">
            <a:off x="3855247" y="2739518"/>
            <a:ext cx="14392" cy="2528648"/>
          </a:xfrm>
          <a:prstGeom prst="curvedConnector3">
            <a:avLst>
              <a:gd name="adj1" fmla="val -3644358"/>
            </a:avLst>
          </a:prstGeom>
          <a:ln>
            <a:solidFill>
              <a:srgbClr val="B201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69" idx="1"/>
            <a:endCxn id="87" idx="3"/>
          </p:cNvCxnSpPr>
          <p:nvPr/>
        </p:nvCxnSpPr>
        <p:spPr>
          <a:xfrm rot="10800000" flipV="1">
            <a:off x="4800691" y="4092894"/>
            <a:ext cx="235329" cy="26720"/>
          </a:xfrm>
          <a:prstGeom prst="curvedConnector3">
            <a:avLst>
              <a:gd name="adj1" fmla="val 50000"/>
            </a:avLst>
          </a:prstGeom>
          <a:ln>
            <a:solidFill>
              <a:srgbClr val="B201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994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15"/>
    </mc:Choice>
    <mc:Fallback xmlns="">
      <p:transition xmlns:p14="http://schemas.microsoft.com/office/powerpoint/2010/main" spd="slow" advTm="6351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5" grpId="0" animBg="1"/>
      <p:bldP spid="76" grpId="0" animBg="1"/>
      <p:bldP spid="86" grpId="0" animBg="1"/>
      <p:bldP spid="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68400" y="4464121"/>
            <a:ext cx="6044469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9316"/>
            <a:ext cx="8229600" cy="1143000"/>
          </a:xfrm>
        </p:spPr>
        <p:txBody>
          <a:bodyPr/>
          <a:lstStyle/>
          <a:p>
            <a:r>
              <a:rPr lang="en-US" dirty="0" smtClean="0"/>
              <a:t>Partition-based Randomization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2722" y="1206950"/>
            <a:ext cx="7122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Randomize the base address of each partition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Guard pages cannot </a:t>
            </a:r>
            <a:r>
              <a:rPr lang="en-US" sz="2800" dirty="0"/>
              <a:t>be read/written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78396" y="2339083"/>
            <a:ext cx="5834473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87809" y="2334631"/>
            <a:ext cx="801430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57111" y="2334631"/>
            <a:ext cx="904109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Layout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44090" y="2339083"/>
            <a:ext cx="904109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Buffer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08484" y="2339083"/>
            <a:ext cx="1110459" cy="80143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General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89239" y="2339083"/>
            <a:ext cx="160285" cy="801430"/>
          </a:xfrm>
          <a:prstGeom prst="rect">
            <a:avLst/>
          </a:prstGeom>
          <a:solidFill>
            <a:srgbClr val="839ABE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7807" y="2339083"/>
            <a:ext cx="160285" cy="801430"/>
          </a:xfrm>
          <a:prstGeom prst="rect">
            <a:avLst/>
          </a:prstGeom>
          <a:solidFill>
            <a:srgbClr val="839ABE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48199" y="2339083"/>
            <a:ext cx="160285" cy="801430"/>
          </a:xfrm>
          <a:prstGeom prst="rect">
            <a:avLst/>
          </a:prstGeom>
          <a:solidFill>
            <a:srgbClr val="839ABE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3680964" y="3511919"/>
            <a:ext cx="486871" cy="623411"/>
          </a:xfrm>
          <a:prstGeom prst="downArrow">
            <a:avLst/>
          </a:prstGeom>
          <a:noFill/>
          <a:ln w="28575" cmpd="sng">
            <a:solidFill>
              <a:srgbClr val="000000"/>
            </a:solidFill>
          </a:ln>
          <a:effectLst>
            <a:outerShdw blurRad="40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589239" y="4464121"/>
            <a:ext cx="160285" cy="801430"/>
          </a:xfrm>
          <a:prstGeom prst="rect">
            <a:avLst/>
          </a:prstGeom>
          <a:solidFill>
            <a:srgbClr val="839ABE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77807" y="4464121"/>
            <a:ext cx="160285" cy="801430"/>
          </a:xfrm>
          <a:prstGeom prst="rect">
            <a:avLst/>
          </a:prstGeom>
          <a:solidFill>
            <a:srgbClr val="839ABE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48199" y="4464121"/>
            <a:ext cx="160285" cy="801430"/>
          </a:xfrm>
          <a:prstGeom prst="rect">
            <a:avLst/>
          </a:prstGeom>
          <a:solidFill>
            <a:srgbClr val="839ABE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>
            <a:off x="2299953" y="4636579"/>
            <a:ext cx="761752" cy="12700"/>
          </a:xfrm>
          <a:prstGeom prst="curvedConnector3">
            <a:avLst>
              <a:gd name="adj1" fmla="val 50000"/>
            </a:avLst>
          </a:prstGeom>
          <a:ln>
            <a:solidFill>
              <a:srgbClr val="CB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&quot;No&quot; Symbol 18"/>
          <p:cNvSpPr/>
          <p:nvPr/>
        </p:nvSpPr>
        <p:spPr>
          <a:xfrm>
            <a:off x="2490981" y="4467199"/>
            <a:ext cx="351001" cy="351001"/>
          </a:xfrm>
          <a:prstGeom prst="noSmoking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>
            <a:off x="3406083" y="4649279"/>
            <a:ext cx="761752" cy="12700"/>
          </a:xfrm>
          <a:prstGeom prst="curvedConnector3">
            <a:avLst>
              <a:gd name="adj1" fmla="val 50000"/>
            </a:avLst>
          </a:prstGeom>
          <a:ln>
            <a:solidFill>
              <a:srgbClr val="CB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>
            <a:off x="4527608" y="4652680"/>
            <a:ext cx="761752" cy="12700"/>
          </a:xfrm>
          <a:prstGeom prst="curvedConnector3">
            <a:avLst>
              <a:gd name="adj1" fmla="val 50000"/>
            </a:avLst>
          </a:prstGeom>
          <a:ln>
            <a:solidFill>
              <a:srgbClr val="CB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&quot;No&quot; Symbol 26"/>
          <p:cNvSpPr/>
          <p:nvPr/>
        </p:nvSpPr>
        <p:spPr>
          <a:xfrm>
            <a:off x="4641873" y="4473778"/>
            <a:ext cx="351001" cy="351001"/>
          </a:xfrm>
          <a:prstGeom prst="noSmoking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&quot; Symbol 27"/>
          <p:cNvSpPr/>
          <p:nvPr/>
        </p:nvSpPr>
        <p:spPr>
          <a:xfrm>
            <a:off x="3584843" y="4467199"/>
            <a:ext cx="351001" cy="351001"/>
          </a:xfrm>
          <a:prstGeom prst="noSmoking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83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88"/>
    </mc:Choice>
    <mc:Fallback xmlns="">
      <p:transition xmlns:p14="http://schemas.microsoft.com/office/powerpoint/2010/main" spd="slow" advTm="2338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2 0.00138 C -0.03612 0.00162 -0.20573 0.15509 -0.37518 0.309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1539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7383E-6 2.67253E-6 C -1.57383E-6 0.00023 0.17023 0.1547 0.3408 0.3096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0" y="1547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1338E-6 -4.29829E-6 C -8.31338E-6 -4.29829E-6 0.05916 0.1554 0.11851 0.31103 " pathEditMode="relative" ptsTypes="aA">
                                      <p:cBhvr>
                                        <p:cTn id="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8912E-6 -5.04863E-7 C 2.88912E-6 0.00023 -0.05952 0.15424 -0.11886 0.3091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2" y="15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  <p:bldP spid="41" grpId="0" animBg="1"/>
      <p:bldP spid="45" grpId="0" animBg="1"/>
      <p:bldP spid="51" grpId="0" animBg="1"/>
      <p:bldP spid="52" grpId="0" animBg="1"/>
      <p:bldP spid="53" grpId="0" animBg="1"/>
      <p:bldP spid="19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Fingerprinting Technique </a:t>
            </a:r>
            <a:br>
              <a:rPr lang="en-US" dirty="0" smtClean="0"/>
            </a:br>
            <a:r>
              <a:rPr lang="en-US" dirty="0" smtClean="0"/>
              <a:t>to Bypass ASLR &amp; Find Critical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20951" y="1151971"/>
            <a:ext cx="6776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  Special</a:t>
            </a:r>
            <a:r>
              <a:rPr lang="zh-CN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pattern</a:t>
            </a:r>
            <a:r>
              <a:rPr lang="zh-CN" altLang="en-US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for</a:t>
            </a:r>
            <a:r>
              <a:rPr lang="zh-CN" altLang="en-US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security</a:t>
            </a:r>
            <a:r>
              <a:rPr lang="zh-CN" altLang="en-US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</a:rPr>
              <a:t>monitor objects</a:t>
            </a:r>
          </a:p>
          <a:p>
            <a:pPr marL="0" lvl="2"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prstClr val="black"/>
                </a:solidFill>
              </a:rPr>
              <a:t>  </a:t>
            </a:r>
            <a:r>
              <a:rPr lang="en-US" altLang="zh-CN" sz="2800" dirty="0" smtClean="0">
                <a:solidFill>
                  <a:prstClr val="black"/>
                </a:solidFill>
              </a:rPr>
              <a:t>Linearly </a:t>
            </a:r>
            <a:r>
              <a:rPr lang="en-US" altLang="zh-CN" sz="2800" dirty="0">
                <a:solidFill>
                  <a:prstClr val="black"/>
                </a:solidFill>
              </a:rPr>
              <a:t>scan memory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1660" y="2813014"/>
            <a:ext cx="2590990" cy="1220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91661" y="4622256"/>
            <a:ext cx="2667190" cy="305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1300" y="2085195"/>
            <a:ext cx="5388537" cy="440120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 class PLATFORM_EXPORT </a:t>
            </a:r>
            <a:r>
              <a:rPr lang="en-US" sz="2000" dirty="0" err="1"/>
              <a:t>SecurityOrigin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/>
              <a:t>  {   ......  </a:t>
            </a:r>
          </a:p>
          <a:p>
            <a:r>
              <a:rPr lang="en-US" sz="2000" dirty="0"/>
              <a:t>      String </a:t>
            </a:r>
            <a:r>
              <a:rPr lang="en-US" sz="2000" dirty="0" err="1"/>
              <a:t>m_protocol</a:t>
            </a:r>
            <a:r>
              <a:rPr lang="en-US" sz="2000" dirty="0"/>
              <a:t>; </a:t>
            </a:r>
          </a:p>
          <a:p>
            <a:r>
              <a:rPr lang="en-US" sz="2000" dirty="0"/>
              <a:t>      String </a:t>
            </a:r>
            <a:r>
              <a:rPr lang="en-US" sz="2000" dirty="0" err="1"/>
              <a:t>m_host</a:t>
            </a:r>
            <a:r>
              <a:rPr lang="en-US" sz="2000" dirty="0"/>
              <a:t>; </a:t>
            </a:r>
          </a:p>
          <a:p>
            <a:r>
              <a:rPr lang="en-US" sz="2000" dirty="0"/>
              <a:t>      String </a:t>
            </a:r>
            <a:r>
              <a:rPr lang="en-US" sz="2000" dirty="0" err="1"/>
              <a:t>m_domain</a:t>
            </a:r>
            <a:r>
              <a:rPr lang="en-US" sz="2000" dirty="0"/>
              <a:t>; </a:t>
            </a:r>
          </a:p>
          <a:p>
            <a:r>
              <a:rPr lang="en-US" sz="2000" dirty="0"/>
              <a:t>      String </a:t>
            </a:r>
            <a:r>
              <a:rPr lang="en-US" sz="2000" dirty="0" err="1"/>
              <a:t>m_suboriginName</a:t>
            </a:r>
            <a:r>
              <a:rPr lang="en-US" sz="2000" dirty="0"/>
              <a:t>; </a:t>
            </a:r>
          </a:p>
          <a:p>
            <a:r>
              <a:rPr lang="en-US" sz="2000" dirty="0"/>
              <a:t>      unsigned short </a:t>
            </a:r>
            <a:r>
              <a:rPr lang="en-US" sz="2000" dirty="0" err="1"/>
              <a:t>m_port</a:t>
            </a:r>
            <a:r>
              <a:rPr lang="en-US" sz="2000" dirty="0"/>
              <a:t>;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bool</a:t>
            </a:r>
            <a:r>
              <a:rPr lang="en-US" sz="2000" dirty="0"/>
              <a:t> </a:t>
            </a:r>
            <a:r>
              <a:rPr lang="en-US" sz="2000" dirty="0" err="1"/>
              <a:t>m_isUnique</a:t>
            </a:r>
            <a:r>
              <a:rPr lang="en-US" sz="2000" dirty="0"/>
              <a:t>;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bool</a:t>
            </a:r>
            <a:r>
              <a:rPr lang="en-US" sz="2000" dirty="0"/>
              <a:t> </a:t>
            </a:r>
            <a:r>
              <a:rPr lang="en-US" sz="2000" dirty="0" err="1"/>
              <a:t>m_universalAccess</a:t>
            </a:r>
            <a:r>
              <a:rPr lang="en-US" sz="2000" dirty="0"/>
              <a:t>;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bool</a:t>
            </a:r>
            <a:r>
              <a:rPr lang="en-US" sz="2000" dirty="0"/>
              <a:t> </a:t>
            </a:r>
            <a:r>
              <a:rPr lang="en-US" sz="2000" dirty="0" err="1"/>
              <a:t>m_domainWasSetInDOM</a:t>
            </a:r>
            <a:r>
              <a:rPr lang="en-US" sz="2000" dirty="0"/>
              <a:t>;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bool</a:t>
            </a:r>
            <a:r>
              <a:rPr lang="en-US" sz="2000" dirty="0"/>
              <a:t> </a:t>
            </a:r>
            <a:r>
              <a:rPr lang="en-US" sz="2000" dirty="0" err="1"/>
              <a:t>m_canLoadLocalResources</a:t>
            </a:r>
            <a:r>
              <a:rPr lang="en-US" sz="2000" dirty="0"/>
              <a:t>;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bool</a:t>
            </a:r>
            <a:r>
              <a:rPr lang="en-US" sz="2000" dirty="0"/>
              <a:t> </a:t>
            </a:r>
            <a:r>
              <a:rPr lang="en-US" sz="2000" dirty="0" err="1"/>
              <a:t>m_blockLocalAccessFromLocalOrigin</a:t>
            </a:r>
            <a:r>
              <a:rPr lang="en-US" sz="2000" dirty="0"/>
              <a:t>;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bool</a:t>
            </a:r>
            <a:r>
              <a:rPr lang="en-US" sz="2000" dirty="0"/>
              <a:t> </a:t>
            </a:r>
            <a:r>
              <a:rPr lang="en-US" sz="2000" dirty="0" err="1" smtClean="0"/>
              <a:t>m_needsDatabaseIdentifierQuirkForFiles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</a:t>
            </a:r>
            <a:r>
              <a:rPr lang="en-US" sz="2000" dirty="0"/>
              <a:t>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3358850" y="2922978"/>
            <a:ext cx="2169387" cy="614455"/>
          </a:xfrm>
          <a:prstGeom prst="wedgeRoundRectCallout">
            <a:avLst>
              <a:gd name="adj1" fmla="val -72086"/>
              <a:gd name="adj2" fmla="val 47720"/>
              <a:gd name="adj3" fmla="val 16667"/>
            </a:avLst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Match</a:t>
            </a:r>
            <a:r>
              <a:rPr lang="zh-CN" alt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effectLst/>
              </a:rPr>
              <a:t>the pattern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98989" y="2436512"/>
            <a:ext cx="2142688" cy="2862322"/>
          </a:xfrm>
          <a:prstGeom prst="rect">
            <a:avLst/>
          </a:prstGeom>
          <a:ln w="28575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……</a:t>
            </a:r>
          </a:p>
          <a:p>
            <a:pPr algn="ctr"/>
            <a:r>
              <a:rPr lang="en-US" sz="2000" dirty="0">
                <a:latin typeface="Consolas" pitchFamily="49" charset="0"/>
                <a:cs typeface="Consolas" pitchFamily="49" charset="0"/>
              </a:rPr>
              <a:t>B9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BB 88 20</a:t>
            </a:r>
            <a:endParaRPr lang="en-US" sz="2000" dirty="0" smtClean="0"/>
          </a:p>
          <a:p>
            <a:pPr algn="ctr"/>
            <a:r>
              <a:rPr lang="en-US" sz="20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9 CC 91 10</a:t>
            </a:r>
          </a:p>
          <a:p>
            <a:pPr algn="ctr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B9 CC 91 10</a:t>
            </a:r>
          </a:p>
          <a:p>
            <a:pPr algn="ctr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00 00 00 00</a:t>
            </a:r>
          </a:p>
          <a:p>
            <a:pPr algn="ctr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00 00 00 00</a:t>
            </a:r>
          </a:p>
          <a:p>
            <a:pPr algn="ctr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00 00 00 00</a:t>
            </a:r>
          </a:p>
          <a:p>
            <a:pPr algn="ctr"/>
            <a:r>
              <a:rPr lang="en-US" sz="2000" dirty="0"/>
              <a:t>…</a:t>
            </a:r>
            <a:r>
              <a:rPr lang="en-US" sz="2000" dirty="0" smtClean="0"/>
              <a:t>…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ounded Rectangular Callout 51"/>
          <p:cNvSpPr/>
          <p:nvPr/>
        </p:nvSpPr>
        <p:spPr>
          <a:xfrm>
            <a:off x="7867351" y="2623481"/>
            <a:ext cx="1187749" cy="299498"/>
          </a:xfrm>
          <a:prstGeom prst="wedgeRoundRectCallout">
            <a:avLst>
              <a:gd name="adj1" fmla="val -75294"/>
              <a:gd name="adj2" fmla="val 46599"/>
              <a:gd name="adj3" fmla="val 16667"/>
            </a:avLst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protocol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53" name="Rounded Rectangular Callout 52"/>
          <p:cNvSpPr/>
          <p:nvPr/>
        </p:nvSpPr>
        <p:spPr>
          <a:xfrm>
            <a:off x="7841951" y="2994865"/>
            <a:ext cx="1187749" cy="301715"/>
          </a:xfrm>
          <a:prstGeom prst="wedgeRoundRectCallout">
            <a:avLst>
              <a:gd name="adj1" fmla="val -72086"/>
              <a:gd name="adj2" fmla="val 29699"/>
              <a:gd name="adj3" fmla="val 16667"/>
            </a:avLst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host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7841951" y="3391651"/>
            <a:ext cx="1187749" cy="298630"/>
          </a:xfrm>
          <a:prstGeom prst="wedgeRoundRectCallout">
            <a:avLst>
              <a:gd name="adj1" fmla="val -77432"/>
              <a:gd name="adj2" fmla="val 25360"/>
              <a:gd name="adj3" fmla="val 16667"/>
            </a:avLst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domain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7841951" y="3788435"/>
            <a:ext cx="1187749" cy="308245"/>
          </a:xfrm>
          <a:prstGeom prst="wedgeRoundRectCallout">
            <a:avLst>
              <a:gd name="adj1" fmla="val -75294"/>
              <a:gd name="adj2" fmla="val -7203"/>
              <a:gd name="adj3" fmla="val 16667"/>
            </a:avLst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effectLst/>
              </a:rPr>
              <a:t>suborigin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5833639" y="5439435"/>
            <a:ext cx="2484861" cy="473345"/>
          </a:xfrm>
          <a:prstGeom prst="wedgeRoundRectCallout">
            <a:avLst>
              <a:gd name="adj1" fmla="val -31340"/>
              <a:gd name="adj2" fmla="val -280873"/>
              <a:gd name="adj3" fmla="val 16667"/>
            </a:avLst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effectLst/>
              </a:rPr>
              <a:t>m_universalAccess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43600" y="4033180"/>
            <a:ext cx="419100" cy="292100"/>
          </a:xfrm>
          <a:prstGeom prst="rect">
            <a:avLst/>
          </a:prstGeom>
          <a:noFill/>
          <a:ln w="28575" cmpd="sng">
            <a:solidFill>
              <a:srgbClr val="B20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89783" y="4025699"/>
            <a:ext cx="522711" cy="29210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B20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B20100"/>
                </a:solidFill>
                <a:latin typeface="Consolas"/>
                <a:cs typeface="Consolas"/>
              </a:rPr>
              <a:t>01</a:t>
            </a:r>
            <a:endParaRPr lang="en-US" sz="2000" dirty="0">
              <a:solidFill>
                <a:srgbClr val="B20100"/>
              </a:solidFill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0959" y="3107221"/>
            <a:ext cx="1775258" cy="284430"/>
          </a:xfrm>
          <a:prstGeom prst="rect">
            <a:avLst/>
          </a:prstGeom>
          <a:noFill/>
          <a:ln w="28575" cmpd="sng">
            <a:solidFill>
              <a:srgbClr val="B20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10403" y="3410828"/>
            <a:ext cx="1775258" cy="284430"/>
          </a:xfrm>
          <a:prstGeom prst="rect">
            <a:avLst/>
          </a:prstGeom>
          <a:noFill/>
          <a:ln w="28575" cmpd="sng">
            <a:solidFill>
              <a:srgbClr val="B20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15383" y="3699308"/>
            <a:ext cx="1775258" cy="284430"/>
          </a:xfrm>
          <a:prstGeom prst="rect">
            <a:avLst/>
          </a:prstGeom>
          <a:noFill/>
          <a:ln w="28575" cmpd="sng">
            <a:solidFill>
              <a:srgbClr val="B20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9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88"/>
    </mc:Choice>
    <mc:Fallback xmlns="">
      <p:transition xmlns:p14="http://schemas.microsoft.com/office/powerpoint/2010/main" spd="slow" advTm="7818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37" grpId="0" animBg="1"/>
      <p:bldP spid="57" grpId="0" animBg="1"/>
      <p:bldP spid="3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Monolithic Browser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1459"/>
          <a:stretch/>
        </p:blipFill>
        <p:spPr>
          <a:xfrm>
            <a:off x="1844087" y="2219382"/>
            <a:ext cx="5455826" cy="21500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0717" b="11339"/>
          <a:stretch/>
        </p:blipFill>
        <p:spPr>
          <a:xfrm>
            <a:off x="2664408" y="5137721"/>
            <a:ext cx="883662" cy="68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2928" b="10786"/>
          <a:stretch/>
        </p:blipFill>
        <p:spPr>
          <a:xfrm>
            <a:off x="4120563" y="5137721"/>
            <a:ext cx="902873" cy="68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266" t="3084" r="3659" b="3830"/>
          <a:stretch/>
        </p:blipFill>
        <p:spPr>
          <a:xfrm>
            <a:off x="5701607" y="5137721"/>
            <a:ext cx="687524" cy="6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1844087" y="1737645"/>
            <a:ext cx="191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Page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844087" y="4481179"/>
            <a:ext cx="215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System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844087" y="4922398"/>
            <a:ext cx="5455827" cy="132584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648108" y="5783409"/>
            <a:ext cx="90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Files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080903" y="5783409"/>
            <a:ext cx="98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Apps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330149" y="5783409"/>
            <a:ext cx="1438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Sensors</a:t>
            </a:r>
            <a:endParaRPr lang="en-US" sz="2400" dirty="0"/>
          </a:p>
        </p:txBody>
      </p:sp>
      <p:sp>
        <p:nvSpPr>
          <p:cNvPr id="47110" name="AutoShape 6" descr="Image result for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2" name="AutoShape 8" descr="Image result for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6082" name="Picture 2" descr="Image result for js file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27339" y="2498692"/>
            <a:ext cx="889320" cy="889320"/>
          </a:xfrm>
          <a:prstGeom prst="rect">
            <a:avLst/>
          </a:prstGeom>
          <a:noFill/>
        </p:spPr>
      </p:pic>
      <p:pic>
        <p:nvPicPr>
          <p:cNvPr id="46084" name="Picture 4" descr="Image result for html icon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58644" y="2395757"/>
            <a:ext cx="1095190" cy="1095190"/>
          </a:xfrm>
          <a:prstGeom prst="rect">
            <a:avLst/>
          </a:prstGeom>
          <a:noFill/>
        </p:spPr>
      </p:pic>
      <p:pic>
        <p:nvPicPr>
          <p:cNvPr id="46086" name="Picture 6" descr="Image result for css icon cod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497774" y="2395757"/>
            <a:ext cx="1095190" cy="1095190"/>
          </a:xfrm>
          <a:prstGeom prst="rect">
            <a:avLst/>
          </a:prstGeom>
          <a:noFill/>
        </p:spPr>
      </p:pic>
      <p:grpSp>
        <p:nvGrpSpPr>
          <p:cNvPr id="3" name="Group 52"/>
          <p:cNvGrpSpPr/>
          <p:nvPr/>
        </p:nvGrpSpPr>
        <p:grpSpPr>
          <a:xfrm>
            <a:off x="2485432" y="3552702"/>
            <a:ext cx="4173137" cy="625598"/>
            <a:chOff x="2380063" y="3298702"/>
            <a:chExt cx="4173137" cy="625598"/>
          </a:xfrm>
        </p:grpSpPr>
        <p:grpSp>
          <p:nvGrpSpPr>
            <p:cNvPr id="11" name="Group 48"/>
            <p:cNvGrpSpPr/>
            <p:nvPr/>
          </p:nvGrpSpPr>
          <p:grpSpPr>
            <a:xfrm>
              <a:off x="2387682" y="3336802"/>
              <a:ext cx="3368640" cy="507180"/>
              <a:chOff x="2700886" y="3512457"/>
              <a:chExt cx="3368640" cy="507180"/>
            </a:xfrm>
          </p:grpSpPr>
          <p:pic>
            <p:nvPicPr>
              <p:cNvPr id="46088" name="Picture 8" descr="Image result for binary icon code"/>
              <p:cNvPicPr>
                <a:picLocks noChangeAspect="1" noChangeArrowheads="1"/>
              </p:cNvPicPr>
              <p:nvPr/>
            </p:nvPicPr>
            <p:blipFill>
              <a:blip r:embed="rId12"/>
              <a:srcRect l="24714" t="25142" r="23043" b="15521"/>
              <a:stretch>
                <a:fillRect/>
              </a:stretch>
            </p:blipFill>
            <p:spPr bwMode="auto">
              <a:xfrm>
                <a:off x="2700886" y="3512457"/>
                <a:ext cx="446551" cy="507180"/>
              </a:xfrm>
              <a:prstGeom prst="rect">
                <a:avLst/>
              </a:prstGeom>
              <a:noFill/>
            </p:spPr>
          </p:pic>
          <p:pic>
            <p:nvPicPr>
              <p:cNvPr id="33" name="Picture 8" descr="Image result for binary icon code"/>
              <p:cNvPicPr>
                <a:picLocks noChangeAspect="1" noChangeArrowheads="1"/>
              </p:cNvPicPr>
              <p:nvPr/>
            </p:nvPicPr>
            <p:blipFill>
              <a:blip r:embed="rId12"/>
              <a:srcRect l="24714" t="25142" r="23043" b="15521"/>
              <a:stretch>
                <a:fillRect/>
              </a:stretch>
            </p:blipFill>
            <p:spPr bwMode="auto">
              <a:xfrm>
                <a:off x="3120103" y="3512457"/>
                <a:ext cx="446551" cy="507180"/>
              </a:xfrm>
              <a:prstGeom prst="rect">
                <a:avLst/>
              </a:prstGeom>
              <a:noFill/>
            </p:spPr>
          </p:pic>
          <p:pic>
            <p:nvPicPr>
              <p:cNvPr id="41" name="Picture 8" descr="Image result for binary icon code"/>
              <p:cNvPicPr>
                <a:picLocks noChangeAspect="1" noChangeArrowheads="1"/>
              </p:cNvPicPr>
              <p:nvPr/>
            </p:nvPicPr>
            <p:blipFill>
              <a:blip r:embed="rId12"/>
              <a:srcRect l="24714" t="25142" r="23043" b="15521"/>
              <a:stretch>
                <a:fillRect/>
              </a:stretch>
            </p:blipFill>
            <p:spPr bwMode="auto">
              <a:xfrm>
                <a:off x="3538488" y="3512457"/>
                <a:ext cx="446551" cy="507180"/>
              </a:xfrm>
              <a:prstGeom prst="rect">
                <a:avLst/>
              </a:prstGeom>
              <a:noFill/>
            </p:spPr>
          </p:pic>
          <p:pic>
            <p:nvPicPr>
              <p:cNvPr id="42" name="Picture 8" descr="Image result for binary icon code"/>
              <p:cNvPicPr>
                <a:picLocks noChangeAspect="1" noChangeArrowheads="1"/>
              </p:cNvPicPr>
              <p:nvPr/>
            </p:nvPicPr>
            <p:blipFill>
              <a:blip r:embed="rId12"/>
              <a:srcRect l="24714" t="25142" r="23043" b="15521"/>
              <a:stretch>
                <a:fillRect/>
              </a:stretch>
            </p:blipFill>
            <p:spPr bwMode="auto">
              <a:xfrm>
                <a:off x="3957705" y="3512457"/>
                <a:ext cx="446551" cy="507180"/>
              </a:xfrm>
              <a:prstGeom prst="rect">
                <a:avLst/>
              </a:prstGeom>
              <a:noFill/>
            </p:spPr>
          </p:pic>
          <p:pic>
            <p:nvPicPr>
              <p:cNvPr id="43" name="Picture 8" descr="Image result for binary icon code"/>
              <p:cNvPicPr>
                <a:picLocks noChangeAspect="1" noChangeArrowheads="1"/>
              </p:cNvPicPr>
              <p:nvPr/>
            </p:nvPicPr>
            <p:blipFill>
              <a:blip r:embed="rId12"/>
              <a:srcRect l="24714" t="25142" r="23043" b="15521"/>
              <a:stretch>
                <a:fillRect/>
              </a:stretch>
            </p:blipFill>
            <p:spPr bwMode="auto">
              <a:xfrm>
                <a:off x="4366156" y="3512457"/>
                <a:ext cx="446551" cy="507180"/>
              </a:xfrm>
              <a:prstGeom prst="rect">
                <a:avLst/>
              </a:prstGeom>
              <a:noFill/>
            </p:spPr>
          </p:pic>
          <p:pic>
            <p:nvPicPr>
              <p:cNvPr id="45" name="Picture 8" descr="Image result for binary icon code"/>
              <p:cNvPicPr>
                <a:picLocks noChangeAspect="1" noChangeArrowheads="1"/>
              </p:cNvPicPr>
              <p:nvPr/>
            </p:nvPicPr>
            <p:blipFill>
              <a:blip r:embed="rId12"/>
              <a:srcRect l="24714" t="25142" r="23043" b="15521"/>
              <a:stretch>
                <a:fillRect/>
              </a:stretch>
            </p:blipFill>
            <p:spPr bwMode="auto">
              <a:xfrm>
                <a:off x="4785373" y="3512457"/>
                <a:ext cx="446551" cy="507180"/>
              </a:xfrm>
              <a:prstGeom prst="rect">
                <a:avLst/>
              </a:prstGeom>
              <a:noFill/>
            </p:spPr>
          </p:pic>
          <p:pic>
            <p:nvPicPr>
              <p:cNvPr id="47" name="Picture 8" descr="Image result for binary icon code"/>
              <p:cNvPicPr>
                <a:picLocks noChangeAspect="1" noChangeArrowheads="1"/>
              </p:cNvPicPr>
              <p:nvPr/>
            </p:nvPicPr>
            <p:blipFill>
              <a:blip r:embed="rId12"/>
              <a:srcRect l="24714" t="25142" r="23043" b="15521"/>
              <a:stretch>
                <a:fillRect/>
              </a:stretch>
            </p:blipFill>
            <p:spPr bwMode="auto">
              <a:xfrm>
                <a:off x="5203758" y="3512457"/>
                <a:ext cx="446551" cy="507180"/>
              </a:xfrm>
              <a:prstGeom prst="rect">
                <a:avLst/>
              </a:prstGeom>
              <a:noFill/>
            </p:spPr>
          </p:pic>
          <p:pic>
            <p:nvPicPr>
              <p:cNvPr id="48" name="Picture 8" descr="Image result for binary icon code"/>
              <p:cNvPicPr>
                <a:picLocks noChangeAspect="1" noChangeArrowheads="1"/>
              </p:cNvPicPr>
              <p:nvPr/>
            </p:nvPicPr>
            <p:blipFill>
              <a:blip r:embed="rId12"/>
              <a:srcRect l="24714" t="25142" r="23043" b="15521"/>
              <a:stretch>
                <a:fillRect/>
              </a:stretch>
            </p:blipFill>
            <p:spPr bwMode="auto">
              <a:xfrm>
                <a:off x="5622975" y="3512457"/>
                <a:ext cx="446551" cy="507180"/>
              </a:xfrm>
              <a:prstGeom prst="rect">
                <a:avLst/>
              </a:prstGeom>
              <a:noFill/>
            </p:spPr>
          </p:pic>
        </p:grpSp>
        <p:sp>
          <p:nvSpPr>
            <p:cNvPr id="50" name="Rectangle 49"/>
            <p:cNvSpPr/>
            <p:nvPr/>
          </p:nvSpPr>
          <p:spPr>
            <a:xfrm>
              <a:off x="2380063" y="3298702"/>
              <a:ext cx="3406740" cy="6255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86804" y="3298702"/>
              <a:ext cx="766396" cy="625598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b="1" dirty="0" smtClean="0"/>
                <a:t>EXE</a:t>
              </a:r>
              <a:endParaRPr lang="en-US" sz="2800" b="1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3"/>
          <a:srcRect l="1326" t="11880" r="1720" b="15265"/>
          <a:stretch/>
        </p:blipFill>
        <p:spPr>
          <a:xfrm>
            <a:off x="4706472" y="2910360"/>
            <a:ext cx="772639" cy="580587"/>
          </a:xfrm>
          <a:prstGeom prst="rect">
            <a:avLst/>
          </a:prstGeom>
        </p:spPr>
      </p:pic>
      <p:sp>
        <p:nvSpPr>
          <p:cNvPr id="12" name="Up-Down Arrow 11"/>
          <p:cNvSpPr/>
          <p:nvPr/>
        </p:nvSpPr>
        <p:spPr>
          <a:xfrm>
            <a:off x="4304484" y="4191001"/>
            <a:ext cx="401988" cy="710594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4304484" y="4191001"/>
            <a:ext cx="401988" cy="710594"/>
          </a:xfrm>
          <a:prstGeom prst="upDownArrow">
            <a:avLst/>
          </a:prstGeom>
          <a:solidFill>
            <a:srgbClr val="B20100"/>
          </a:solidFill>
          <a:ln w="28575" cmpd="sng">
            <a:solidFill>
              <a:srgbClr val="B20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09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47"/>
    </mc:Choice>
    <mc:Fallback xmlns="">
      <p:transition xmlns:p14="http://schemas.microsoft.com/office/powerpoint/2010/main" spd="slow" advTm="4324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4" grpId="0"/>
      <p:bldP spid="10" grpId="0" animBg="1"/>
      <p:bldP spid="28" grpId="0"/>
      <p:bldP spid="29" grpId="0"/>
      <p:bldP spid="31" grpId="0"/>
      <p:bldP spid="12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16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the Address of Vulnerable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20951" y="868471"/>
            <a:ext cx="77380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prstClr val="black"/>
                </a:solidFill>
              </a:rPr>
              <a:t>  Create </a:t>
            </a:r>
            <a:r>
              <a:rPr lang="en-US" altLang="zh-CN" sz="2800" dirty="0">
                <a:solidFill>
                  <a:prstClr val="black"/>
                </a:solidFill>
              </a:rPr>
              <a:t>a predictable “fingerprinting” object</a:t>
            </a:r>
          </a:p>
          <a:p>
            <a:pPr marL="0" lvl="2"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prstClr val="black"/>
                </a:solidFill>
              </a:rPr>
              <a:t>  Linearly </a:t>
            </a:r>
            <a:r>
              <a:rPr lang="en-US" altLang="zh-CN" sz="2800" dirty="0">
                <a:solidFill>
                  <a:prstClr val="black"/>
                </a:solidFill>
              </a:rPr>
              <a:t>scan memory to find the object’s location</a:t>
            </a:r>
          </a:p>
          <a:p>
            <a:pPr marL="0" lvl="2">
              <a:buFont typeface="Arial" pitchFamily="34" charset="0"/>
              <a:buChar char="•"/>
            </a:pP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78712" y="1992273"/>
            <a:ext cx="2142688" cy="4093428"/>
          </a:xfrm>
          <a:prstGeom prst="rect">
            <a:avLst/>
          </a:prstGeom>
          <a:ln w="28575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……</a:t>
            </a:r>
          </a:p>
          <a:p>
            <a:pPr algn="ctr"/>
            <a:r>
              <a:rPr lang="en-US" sz="2000" dirty="0" smtClean="0">
                <a:solidFill>
                  <a:srgbClr val="CB0000"/>
                </a:solidFill>
                <a:latin typeface="Consolas" pitchFamily="49" charset="0"/>
                <a:cs typeface="Consolas" pitchFamily="49" charset="0"/>
              </a:rPr>
              <a:t>B9 DD 11 10</a:t>
            </a:r>
          </a:p>
          <a:p>
            <a:pPr algn="ctr"/>
            <a:r>
              <a:rPr lang="en-US" sz="2000" dirty="0"/>
              <a:t>…</a:t>
            </a:r>
            <a:r>
              <a:rPr lang="en-US" sz="2000" dirty="0" smtClean="0"/>
              <a:t>…</a:t>
            </a:r>
          </a:p>
          <a:p>
            <a:pPr algn="ctr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41 41 41 41</a:t>
            </a:r>
          </a:p>
          <a:p>
            <a:pPr algn="ctr"/>
            <a:r>
              <a:rPr lang="en-US" sz="2000" dirty="0">
                <a:latin typeface="Consolas" pitchFamily="49" charset="0"/>
                <a:cs typeface="Consolas" pitchFamily="49" charset="0"/>
              </a:rPr>
              <a:t>41 41 41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41</a:t>
            </a:r>
          </a:p>
          <a:p>
            <a:pPr algn="ctr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……</a:t>
            </a:r>
          </a:p>
          <a:p>
            <a:pPr algn="ctr"/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B9 DD 22 30</a:t>
            </a:r>
          </a:p>
          <a:p>
            <a:pPr algn="ctr"/>
            <a:r>
              <a:rPr lang="en-US" sz="2000" dirty="0">
                <a:latin typeface="Consolas" pitchFamily="49" charset="0"/>
                <a:cs typeface="Consolas" pitchFamily="49" charset="0"/>
              </a:rPr>
              <a:t>B9 DD 22 30</a:t>
            </a:r>
          </a:p>
          <a:p>
            <a:pPr algn="ctr"/>
            <a:r>
              <a:rPr lang="en-US" sz="2000" dirty="0">
                <a:latin typeface="Consolas" pitchFamily="49" charset="0"/>
                <a:cs typeface="Consolas" pitchFamily="49" charset="0"/>
              </a:rPr>
              <a:t>B9 DD 22 30</a:t>
            </a:r>
          </a:p>
          <a:p>
            <a:pPr algn="ctr"/>
            <a:r>
              <a:rPr lang="en-US" sz="2000" dirty="0">
                <a:latin typeface="Consolas" pitchFamily="49" charset="0"/>
                <a:cs typeface="Consolas" pitchFamily="49" charset="0"/>
              </a:rPr>
              <a:t>B9 DD 22 30</a:t>
            </a:r>
          </a:p>
          <a:p>
            <a:pPr algn="ctr"/>
            <a:r>
              <a:rPr lang="en-US" sz="2000" dirty="0" smtClean="0"/>
              <a:t>……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8700" y="2073632"/>
            <a:ext cx="2311400" cy="3882668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28700" y="2253466"/>
            <a:ext cx="2311400" cy="56593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B0000"/>
                </a:solidFill>
              </a:rPr>
              <a:t>Vulnerable Array</a:t>
            </a:r>
            <a:endParaRPr lang="en-US" dirty="0">
              <a:solidFill>
                <a:srgbClr val="CB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28700" y="2971800"/>
            <a:ext cx="2311400" cy="565934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Fingerprinting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28700" y="4886055"/>
            <a:ext cx="2311400" cy="56593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Object Pointer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8700" y="3753634"/>
            <a:ext cx="2311400" cy="56593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Object Pointer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8700" y="4328823"/>
            <a:ext cx="2311400" cy="56593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… …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Curved Connector 22"/>
          <p:cNvCxnSpPr>
            <a:stCxn id="20" idx="1"/>
            <a:endCxn id="19" idx="1"/>
          </p:cNvCxnSpPr>
          <p:nvPr/>
        </p:nvCxnSpPr>
        <p:spPr>
          <a:xfrm rot="10800000">
            <a:off x="1028700" y="3254768"/>
            <a:ext cx="12700" cy="1914255"/>
          </a:xfrm>
          <a:prstGeom prst="curvedConnector3">
            <a:avLst>
              <a:gd name="adj1" fmla="val 49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2" idx="1"/>
            <a:endCxn id="19" idx="1"/>
          </p:cNvCxnSpPr>
          <p:nvPr/>
        </p:nvCxnSpPr>
        <p:spPr>
          <a:xfrm rot="10800000">
            <a:off x="1028700" y="3254768"/>
            <a:ext cx="12700" cy="1357023"/>
          </a:xfrm>
          <a:prstGeom prst="curvedConnector3">
            <a:avLst>
              <a:gd name="adj1" fmla="val 33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1"/>
            <a:endCxn id="19" idx="1"/>
          </p:cNvCxnSpPr>
          <p:nvPr/>
        </p:nvCxnSpPr>
        <p:spPr>
          <a:xfrm rot="10800000">
            <a:off x="1028700" y="3254767"/>
            <a:ext cx="12700" cy="781834"/>
          </a:xfrm>
          <a:prstGeom prst="curvedConnector3">
            <a:avLst>
              <a:gd name="adj1" fmla="val 18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392230" y="2451865"/>
            <a:ext cx="587792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416817" y="3229307"/>
            <a:ext cx="569670" cy="1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48652" y="2451865"/>
            <a:ext cx="0" cy="26587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04151" y="257735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Offset</a:t>
            </a:r>
            <a:endParaRPr lang="en-US" b="1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6273800" y="1877973"/>
            <a:ext cx="2768600" cy="839768"/>
          </a:xfrm>
          <a:prstGeom prst="wedgeRoundRectCallout">
            <a:avLst>
              <a:gd name="adj1" fmla="val -45493"/>
              <a:gd name="adj2" fmla="val 86730"/>
              <a:gd name="adj3" fmla="val 16667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Count the offset when finding the pattern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892586" y="4372841"/>
            <a:ext cx="862544" cy="0"/>
          </a:xfrm>
          <a:prstGeom prst="straightConnector1">
            <a:avLst/>
          </a:prstGeom>
          <a:ln w="38100" cmpd="sng">
            <a:solidFill>
              <a:srgbClr val="B201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892586" y="4626841"/>
            <a:ext cx="862544" cy="0"/>
          </a:xfrm>
          <a:prstGeom prst="straightConnector1">
            <a:avLst/>
          </a:prstGeom>
          <a:ln w="38100" cmpd="sng">
            <a:solidFill>
              <a:srgbClr val="B201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892586" y="4893541"/>
            <a:ext cx="862544" cy="0"/>
          </a:xfrm>
          <a:prstGeom prst="straightConnector1">
            <a:avLst/>
          </a:prstGeom>
          <a:ln w="38100" cmpd="sng">
            <a:solidFill>
              <a:srgbClr val="B201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892586" y="5198341"/>
            <a:ext cx="862544" cy="0"/>
          </a:xfrm>
          <a:prstGeom prst="straightConnector1">
            <a:avLst/>
          </a:prstGeom>
          <a:ln w="38100" cmpd="sng">
            <a:solidFill>
              <a:srgbClr val="B201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78712" y="2933700"/>
            <a:ext cx="2142688" cy="692934"/>
          </a:xfrm>
          <a:prstGeom prst="rect">
            <a:avLst/>
          </a:prstGeom>
          <a:noFill/>
          <a:ln w="28575" cmpd="sng">
            <a:solidFill>
              <a:srgbClr val="B20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892586" y="3072355"/>
            <a:ext cx="862544" cy="0"/>
          </a:xfrm>
          <a:prstGeom prst="straightConnector1">
            <a:avLst/>
          </a:prstGeom>
          <a:ln w="38100" cmpd="sng">
            <a:solidFill>
              <a:srgbClr val="B201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05286" y="3398034"/>
            <a:ext cx="862544" cy="0"/>
          </a:xfrm>
          <a:prstGeom prst="straightConnector1">
            <a:avLst/>
          </a:prstGeom>
          <a:ln w="38100" cmpd="sng">
            <a:solidFill>
              <a:srgbClr val="B201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ular Callout 50"/>
          <p:cNvSpPr/>
          <p:nvPr/>
        </p:nvSpPr>
        <p:spPr>
          <a:xfrm>
            <a:off x="6361430" y="3454400"/>
            <a:ext cx="2590800" cy="912417"/>
          </a:xfrm>
          <a:prstGeom prst="wedgeRoundRectCallout">
            <a:avLst>
              <a:gd name="adj1" fmla="val -35692"/>
              <a:gd name="adj2" fmla="val 80192"/>
              <a:gd name="adj3" fmla="val 16667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Most frequent data is the address of  fingerprinting object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 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748652" y="2963431"/>
            <a:ext cx="0" cy="26587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273800" y="5487192"/>
            <a:ext cx="2768600" cy="40011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Addr</a:t>
            </a:r>
            <a:r>
              <a:rPr lang="en-US" sz="2000" baseline="-25000" dirty="0" err="1" smtClean="0"/>
              <a:t>base</a:t>
            </a:r>
            <a:r>
              <a:rPr lang="en-US" sz="2000" dirty="0" smtClean="0"/>
              <a:t> = </a:t>
            </a:r>
            <a:r>
              <a:rPr lang="en-US" sz="2000" dirty="0" err="1" smtClean="0"/>
              <a:t>Addr</a:t>
            </a:r>
            <a:r>
              <a:rPr lang="en-US" sz="2000" baseline="-25000" dirty="0" err="1" smtClean="0"/>
              <a:t>obj</a:t>
            </a:r>
            <a:r>
              <a:rPr lang="en-US" sz="2000" dirty="0" smtClean="0"/>
              <a:t>- Offset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697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560"/>
    </mc:Choice>
    <mc:Fallback xmlns="">
      <p:transition xmlns:p14="http://schemas.microsoft.com/office/powerpoint/2010/main" spd="slow" advTm="7356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9" grpId="0" animBg="1"/>
      <p:bldP spid="20" grpId="0" animBg="1"/>
      <p:bldP spid="21" grpId="0" animBg="1"/>
      <p:bldP spid="22" grpId="0" animBg="1"/>
      <p:bldP spid="13" grpId="0"/>
      <p:bldP spid="38" grpId="0" animBg="1"/>
      <p:bldP spid="14" grpId="0" animBg="1"/>
      <p:bldP spid="51" grpId="0" animBg="1"/>
      <p:bldP spid="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5" y="26337"/>
            <a:ext cx="884491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Bypass  SOP &amp; In-Memory Protections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2714" y="279063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CFI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52714" y="3990996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In-memory partitioning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52714" y="5233749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Internal ASLR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693" y="3844540"/>
            <a:ext cx="747815" cy="742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ular Callout 8"/>
          <p:cNvSpPr/>
          <p:nvPr/>
        </p:nvSpPr>
        <p:spPr>
          <a:xfrm>
            <a:off x="5702300" y="2536482"/>
            <a:ext cx="3441699" cy="706599"/>
          </a:xfrm>
          <a:prstGeom prst="wedgeRoundRectCallout">
            <a:avLst>
              <a:gd name="adj1" fmla="val -29239"/>
              <a:gd name="adj2" fmla="val 136735"/>
              <a:gd name="adj3" fmla="val 16667"/>
            </a:avLst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Seems difficult to bypass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7761" t="9761" r="4170" b="7811"/>
          <a:stretch/>
        </p:blipFill>
        <p:spPr>
          <a:xfrm>
            <a:off x="2765339" y="2790632"/>
            <a:ext cx="523885" cy="490329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7761" t="9761" r="4170" b="7811"/>
          <a:stretch/>
        </p:blipFill>
        <p:spPr>
          <a:xfrm>
            <a:off x="4763986" y="4099130"/>
            <a:ext cx="523885" cy="490329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7761" t="9761" r="4170" b="7811"/>
          <a:stretch/>
        </p:blipFill>
        <p:spPr>
          <a:xfrm>
            <a:off x="3640500" y="5266640"/>
            <a:ext cx="523885" cy="490329"/>
          </a:xfrm>
          <a:prstGeom prst="rect">
            <a:avLst/>
          </a:prstGeom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1052714" y="3376086"/>
            <a:ext cx="380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B0000"/>
                </a:solidFill>
              </a:rPr>
              <a:t>	Data-oriented attacks</a:t>
            </a:r>
            <a:endParaRPr lang="en-US" sz="2800" dirty="0">
              <a:solidFill>
                <a:srgbClr val="CB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2714" y="4525006"/>
            <a:ext cx="398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800" dirty="0" smtClean="0">
                <a:solidFill>
                  <a:srgbClr val="CB0000"/>
                </a:solidFill>
              </a:rPr>
              <a:t>Cross-partition references</a:t>
            </a:r>
            <a:endParaRPr lang="en-US" sz="2800" dirty="0">
              <a:solidFill>
                <a:srgbClr val="CB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2714" y="5757754"/>
            <a:ext cx="4245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B0000"/>
                </a:solidFill>
              </a:rPr>
              <a:t>	</a:t>
            </a:r>
            <a:r>
              <a:rPr lang="en-US" sz="2800" dirty="0" smtClean="0">
                <a:solidFill>
                  <a:srgbClr val="CB0000"/>
                </a:solidFill>
              </a:rPr>
              <a:t>Fingerprinting technique</a:t>
            </a:r>
            <a:endParaRPr lang="en-US" sz="2800" dirty="0">
              <a:solidFill>
                <a:srgbClr val="CB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2714" y="1486660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altLang="zh-CN" sz="2800" dirty="0" smtClean="0"/>
              <a:t>SOP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7761" t="9761" r="4170" b="7811"/>
          <a:stretch/>
        </p:blipFill>
        <p:spPr>
          <a:xfrm>
            <a:off x="2119595" y="1519551"/>
            <a:ext cx="523885" cy="490329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1052714" y="2072114"/>
            <a:ext cx="380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B0000"/>
                </a:solidFill>
              </a:rPr>
              <a:t>	Data-oriented attacks</a:t>
            </a:r>
            <a:endParaRPr lang="en-US" sz="2800" dirty="0">
              <a:solidFill>
                <a:srgbClr val="CB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29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30"/>
    </mc:Choice>
    <mc:Fallback xmlns="">
      <p:transition xmlns:p14="http://schemas.microsoft.com/office/powerpoint/2010/main" spd="slow" advTm="3593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3" grpId="0"/>
      <p:bldP spid="14" grpId="0"/>
      <p:bldP spid="15" grpId="0"/>
      <p:bldP spid="16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311"/>
            <a:ext cx="8229600" cy="782162"/>
          </a:xfrm>
        </p:spPr>
        <p:txBody>
          <a:bodyPr>
            <a:normAutofit/>
          </a:bodyPr>
          <a:lstStyle/>
          <a:p>
            <a:r>
              <a:rPr lang="en-US" dirty="0" smtClean="0"/>
              <a:t>Attack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093"/>
            <a:ext cx="8229600" cy="55746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Work on proper memory error vulnerabilities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POC: CVE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2014-</a:t>
            </a:r>
            <a:r>
              <a:rPr lang="en-US" altLang="zh-CN" sz="2400" dirty="0" smtClean="0"/>
              <a:t>1705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heap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overflow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V8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(Chrome 33)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Over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SOP-related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flags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(Chrome 45)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End-to-end attacks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Access </a:t>
            </a:r>
            <a:r>
              <a:rPr lang="en-US" sz="2400" dirty="0"/>
              <a:t>f</a:t>
            </a:r>
            <a:r>
              <a:rPr lang="en-US" sz="2400" dirty="0" smtClean="0"/>
              <a:t>iles </a:t>
            </a:r>
            <a:r>
              <a:rPr lang="en-US" sz="2400" dirty="0"/>
              <a:t>on the </a:t>
            </a:r>
            <a:r>
              <a:rPr lang="en-US" sz="2400" dirty="0" smtClean="0"/>
              <a:t>local system</a:t>
            </a:r>
          </a:p>
          <a:p>
            <a:pPr lvl="2">
              <a:lnSpc>
                <a:spcPct val="110000"/>
              </a:lnSpc>
              <a:buFont typeface="Wingdings" charset="2"/>
              <a:buChar char="Ø"/>
            </a:pPr>
            <a:r>
              <a:rPr lang="en-US" sz="2000" dirty="0" err="1" smtClean="0"/>
              <a:t>Dropbox</a:t>
            </a:r>
            <a:r>
              <a:rPr lang="en-US" sz="2000" dirty="0" smtClean="0"/>
              <a:t>, Google Drive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Interact </a:t>
            </a:r>
            <a:r>
              <a:rPr lang="en-US" sz="2400" dirty="0"/>
              <a:t>with local system</a:t>
            </a:r>
          </a:p>
          <a:p>
            <a:pPr lvl="2">
              <a:lnSpc>
                <a:spcPct val="110000"/>
              </a:lnSpc>
              <a:buFont typeface="Wingdings" charset="2"/>
              <a:buChar char="Ø"/>
            </a:pPr>
            <a:r>
              <a:rPr lang="en-US" sz="2000" dirty="0" err="1"/>
              <a:t>OpenStack</a:t>
            </a:r>
            <a:r>
              <a:rPr lang="en-US" sz="2000" dirty="0"/>
              <a:t>, Google Play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Misuse system </a:t>
            </a:r>
            <a:r>
              <a:rPr lang="en-US" sz="2400" dirty="0" smtClean="0"/>
              <a:t>sensors</a:t>
            </a:r>
          </a:p>
          <a:p>
            <a:pPr lvl="2">
              <a:lnSpc>
                <a:spcPct val="110000"/>
              </a:lnSpc>
              <a:buFont typeface="Wingdings" charset="2"/>
              <a:buChar char="Ø"/>
            </a:pPr>
            <a:r>
              <a:rPr lang="en-US" sz="2000" dirty="0" err="1" smtClean="0"/>
              <a:t>Fitbit</a:t>
            </a:r>
            <a:r>
              <a:rPr lang="en-US" sz="2000" dirty="0" smtClean="0"/>
              <a:t>, </a:t>
            </a:r>
            <a:r>
              <a:rPr lang="en-US" sz="2000" dirty="0" err="1" smtClean="0"/>
              <a:t>Runkeeper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152" y="4836355"/>
            <a:ext cx="1182287" cy="11822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068" y="5066476"/>
            <a:ext cx="766297" cy="764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3529" t="14432" r="13957" b="14612"/>
          <a:stretch/>
        </p:blipFill>
        <p:spPr>
          <a:xfrm>
            <a:off x="5552152" y="3989574"/>
            <a:ext cx="1146322" cy="8412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15321" t="14912" r="14930" b="14852"/>
          <a:stretch/>
        </p:blipFill>
        <p:spPr>
          <a:xfrm>
            <a:off x="6968145" y="3899177"/>
            <a:ext cx="1063160" cy="1070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/>
          <a:srcRect l="11807" t="4229" r="11048" b="5114"/>
          <a:stretch/>
        </p:blipFill>
        <p:spPr>
          <a:xfrm>
            <a:off x="5774796" y="2955082"/>
            <a:ext cx="761252" cy="8946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4546" y="2905597"/>
            <a:ext cx="985007" cy="9850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23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23"/>
    </mc:Choice>
    <mc:Fallback xmlns="">
      <p:transition xmlns:p14="http://schemas.microsoft.com/office/powerpoint/2010/main" spd="slow" advTm="5432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58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Protections against Web/Local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295" y="2653611"/>
            <a:ext cx="3181090" cy="3193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201" y="4206884"/>
            <a:ext cx="885715" cy="8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5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35"/>
    </mc:Choice>
    <mc:Fallback xmlns="">
      <p:transition xmlns:p14="http://schemas.microsoft.com/office/powerpoint/2010/main" spd="slow" advTm="185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11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Web </a:t>
            </a:r>
            <a:r>
              <a:rPr lang="en-US" dirty="0" smtClean="0"/>
              <a:t>Browser-</a:t>
            </a:r>
            <a:r>
              <a:rPr lang="en-US" dirty="0"/>
              <a:t>S</a:t>
            </a:r>
            <a:r>
              <a:rPr lang="en-US" dirty="0" smtClean="0"/>
              <a:t>ide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339168"/>
            <a:ext cx="8524231" cy="54781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Memory safety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Huge code base, e.g., +5 million LOC for Chrome</a:t>
            </a:r>
          </a:p>
          <a:p>
            <a:pPr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oftware</a:t>
            </a:r>
            <a:r>
              <a:rPr lang="en-US" dirty="0"/>
              <a:t>-based fault isolation (SFI)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Cross-partition references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CB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206500" y="5041900"/>
            <a:ext cx="6235700" cy="1069275"/>
            <a:chOff x="3468315" y="4340093"/>
            <a:chExt cx="5104186" cy="805882"/>
          </a:xfrm>
        </p:grpSpPr>
        <p:sp>
          <p:nvSpPr>
            <p:cNvPr id="6" name="Rectangle 5"/>
            <p:cNvSpPr/>
            <p:nvPr/>
          </p:nvSpPr>
          <p:spPr>
            <a:xfrm>
              <a:off x="3468315" y="4344545"/>
              <a:ext cx="5104186" cy="80143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000000"/>
              </a:solidFill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03937" y="4344545"/>
              <a:ext cx="801430" cy="80143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Node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40229" y="4340093"/>
              <a:ext cx="904109" cy="80143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Buffer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27208" y="4344545"/>
              <a:ext cx="904109" cy="80143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Layout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9668" y="4340093"/>
              <a:ext cx="1382690" cy="80143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General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72357" y="4344545"/>
              <a:ext cx="160285" cy="801430"/>
            </a:xfrm>
            <a:prstGeom prst="rect">
              <a:avLst/>
            </a:prstGeom>
            <a:solidFill>
              <a:srgbClr val="839ABE"/>
            </a:solidFill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60925" y="4344545"/>
              <a:ext cx="160285" cy="801430"/>
            </a:xfrm>
            <a:prstGeom prst="rect">
              <a:avLst/>
            </a:prstGeom>
            <a:solidFill>
              <a:srgbClr val="839ABE"/>
            </a:solidFill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31317" y="4344545"/>
              <a:ext cx="160285" cy="801430"/>
            </a:xfrm>
            <a:prstGeom prst="rect">
              <a:avLst/>
            </a:prstGeom>
            <a:solidFill>
              <a:srgbClr val="839ABE"/>
            </a:solidFill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Diamond 13"/>
            <p:cNvSpPr/>
            <p:nvPr/>
          </p:nvSpPr>
          <p:spPr>
            <a:xfrm>
              <a:off x="4776043" y="4369203"/>
              <a:ext cx="172615" cy="172615"/>
            </a:xfrm>
            <a:prstGeom prst="diamond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6010075" y="4383595"/>
              <a:ext cx="172615" cy="172615"/>
            </a:xfrm>
            <a:prstGeom prst="diamond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/>
            <p:cNvSpPr/>
            <p:nvPr/>
          </p:nvSpPr>
          <p:spPr>
            <a:xfrm>
              <a:off x="7025553" y="4383595"/>
              <a:ext cx="172615" cy="172615"/>
            </a:xfrm>
            <a:prstGeom prst="diamond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/>
            <p:cNvSpPr/>
            <p:nvPr/>
          </p:nvSpPr>
          <p:spPr>
            <a:xfrm>
              <a:off x="7806766" y="4956579"/>
              <a:ext cx="172615" cy="172615"/>
            </a:xfrm>
            <a:prstGeom prst="diamond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Curved Connector 17"/>
            <p:cNvCxnSpPr>
              <a:stCxn id="14" idx="0"/>
              <a:endCxn id="15" idx="0"/>
            </p:cNvCxnSpPr>
            <p:nvPr/>
          </p:nvCxnSpPr>
          <p:spPr>
            <a:xfrm rot="16200000" flipH="1">
              <a:off x="5472171" y="3759383"/>
              <a:ext cx="14392" cy="1234032"/>
            </a:xfrm>
            <a:prstGeom prst="curvedConnector3">
              <a:avLst>
                <a:gd name="adj1" fmla="val -158838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iamond 18"/>
            <p:cNvSpPr/>
            <p:nvPr/>
          </p:nvSpPr>
          <p:spPr>
            <a:xfrm>
              <a:off x="4496905" y="4369203"/>
              <a:ext cx="172615" cy="172615"/>
            </a:xfrm>
            <a:prstGeom prst="diamond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5688440" y="4973360"/>
              <a:ext cx="172615" cy="172615"/>
            </a:xfrm>
            <a:prstGeom prst="diamond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urved Connector 20"/>
            <p:cNvCxnSpPr>
              <a:stCxn id="19" idx="0"/>
              <a:endCxn id="16" idx="0"/>
            </p:cNvCxnSpPr>
            <p:nvPr/>
          </p:nvCxnSpPr>
          <p:spPr>
            <a:xfrm rot="16200000" flipH="1">
              <a:off x="5840341" y="3112075"/>
              <a:ext cx="14392" cy="2528648"/>
            </a:xfrm>
            <a:prstGeom prst="curvedConnector3">
              <a:avLst>
                <a:gd name="adj1" fmla="val -267368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20" idx="2"/>
              <a:endCxn id="17" idx="2"/>
            </p:cNvCxnSpPr>
            <p:nvPr/>
          </p:nvCxnSpPr>
          <p:spPr>
            <a:xfrm rot="5400000" flipH="1" flipV="1">
              <a:off x="6825520" y="4078422"/>
              <a:ext cx="16781" cy="2118326"/>
            </a:xfrm>
            <a:prstGeom prst="curvedConnector3">
              <a:avLst>
                <a:gd name="adj1" fmla="val -1110905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925294" y="4383596"/>
              <a:ext cx="234264" cy="172614"/>
            </a:xfrm>
            <a:prstGeom prst="rect">
              <a:avLst/>
            </a:prstGeom>
            <a:solidFill>
              <a:srgbClr val="B20100"/>
            </a:solidFill>
            <a:ln>
              <a:solidFill>
                <a:srgbClr val="B20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55960" y="4410316"/>
              <a:ext cx="234264" cy="172614"/>
            </a:xfrm>
            <a:prstGeom prst="rect">
              <a:avLst/>
            </a:prstGeom>
            <a:solidFill>
              <a:srgbClr val="839ABE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urved Connector 24"/>
            <p:cNvCxnSpPr>
              <a:stCxn id="23" idx="3"/>
              <a:endCxn id="19" idx="1"/>
            </p:cNvCxnSpPr>
            <p:nvPr/>
          </p:nvCxnSpPr>
          <p:spPr>
            <a:xfrm flipV="1">
              <a:off x="4159558" y="4455511"/>
              <a:ext cx="337347" cy="1439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B201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5844781" y="3116527"/>
              <a:ext cx="14392" cy="2528648"/>
            </a:xfrm>
            <a:prstGeom prst="curvedConnector3">
              <a:avLst>
                <a:gd name="adj1" fmla="val -2850167"/>
              </a:avLst>
            </a:prstGeom>
            <a:ln>
              <a:solidFill>
                <a:srgbClr val="B201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6" idx="1"/>
              <a:endCxn id="24" idx="3"/>
            </p:cNvCxnSpPr>
            <p:nvPr/>
          </p:nvCxnSpPr>
          <p:spPr>
            <a:xfrm rot="10800000" flipV="1">
              <a:off x="6790225" y="4469903"/>
              <a:ext cx="235329" cy="2672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B201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5204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99"/>
    </mc:Choice>
    <mc:Fallback xmlns="">
      <p:transition xmlns:p14="http://schemas.microsoft.com/office/powerpoint/2010/main" spd="slow" advTm="5409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Light-Weight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16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Identify </a:t>
            </a:r>
            <a:r>
              <a:rPr lang="en-US" dirty="0"/>
              <a:t>critical </a:t>
            </a:r>
            <a:r>
              <a:rPr lang="en-US" dirty="0" smtClean="0"/>
              <a:t>data</a:t>
            </a:r>
          </a:p>
          <a:p>
            <a:r>
              <a:rPr lang="en-US" dirty="0"/>
              <a:t>ASLR to hide the address of critical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Address </a:t>
            </a:r>
            <a:r>
              <a:rPr lang="en-US" dirty="0"/>
              <a:t>of the critical data is not saved in user </a:t>
            </a:r>
            <a:r>
              <a:rPr lang="en-US" dirty="0" smtClean="0"/>
              <a:t>space</a:t>
            </a:r>
            <a:endParaRPr lang="en-US" dirty="0"/>
          </a:p>
          <a:p>
            <a:pPr lvl="1"/>
            <a:r>
              <a:rPr lang="en-US" dirty="0" smtClean="0"/>
              <a:t>Average 3.8% overhead</a:t>
            </a:r>
          </a:p>
          <a:p>
            <a:r>
              <a:rPr lang="en-US" dirty="0" smtClean="0"/>
              <a:t>Raise the bar of Web/Local attacks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9318" y="4471402"/>
            <a:ext cx="6235700" cy="106336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9571" y="4471402"/>
            <a:ext cx="979094" cy="106336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6205" y="4465495"/>
            <a:ext cx="1104535" cy="106336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Buffer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14149" y="4471402"/>
            <a:ext cx="1104535" cy="106336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Layout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1910" y="4465495"/>
            <a:ext cx="1689210" cy="106336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General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81118" y="4471402"/>
            <a:ext cx="195818" cy="1063368"/>
          </a:xfrm>
          <a:prstGeom prst="rect">
            <a:avLst/>
          </a:prstGeom>
          <a:solidFill>
            <a:srgbClr val="839ABE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1004" y="4471402"/>
            <a:ext cx="195818" cy="1063368"/>
          </a:xfrm>
          <a:prstGeom prst="rect">
            <a:avLst/>
          </a:prstGeom>
          <a:solidFill>
            <a:srgbClr val="839ABE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8684" y="4471402"/>
            <a:ext cx="195818" cy="1063368"/>
          </a:xfrm>
          <a:prstGeom prst="rect">
            <a:avLst/>
          </a:prstGeom>
          <a:solidFill>
            <a:srgbClr val="839ABE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64582" y="4558670"/>
            <a:ext cx="286196" cy="229031"/>
          </a:xfrm>
          <a:prstGeom prst="rect">
            <a:avLst/>
          </a:prstGeom>
          <a:solidFill>
            <a:srgbClr val="839AB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37843" y="4558670"/>
            <a:ext cx="286196" cy="229031"/>
          </a:xfrm>
          <a:prstGeom prst="rect">
            <a:avLst/>
          </a:prstGeom>
          <a:solidFill>
            <a:srgbClr val="839AB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51647" y="5226177"/>
            <a:ext cx="286196" cy="229031"/>
          </a:xfrm>
          <a:prstGeom prst="rect">
            <a:avLst/>
          </a:prstGeom>
          <a:solidFill>
            <a:srgbClr val="839AB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1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56"/>
    </mc:Choice>
    <mc:Fallback xmlns="">
      <p:transition xmlns:p14="http://schemas.microsoft.com/office/powerpoint/2010/main" spd="slow" advTm="578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8889E-6 4.07407E-6 C -8.88889E-6 4.07407E-6 0.15069 4.07407E-6 0.30138 4.07407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1.48148E-6 C -6.66667E-6 -1.48148E-6 0.08888 -0.00092 0.17777 -0.00185 " pathEditMode="relative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55556E-6 C -1.94444E-6 5.55556E-6 0.19861 0.00186 0.39722 0.00371 " pathEditMode="relative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1459"/>
          <a:stretch/>
        </p:blipFill>
        <p:spPr>
          <a:xfrm>
            <a:off x="5642778" y="5039343"/>
            <a:ext cx="2786194" cy="14386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989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Disclosure to 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148668"/>
            <a:ext cx="8524231" cy="1708832"/>
          </a:xfrm>
        </p:spPr>
        <p:txBody>
          <a:bodyPr>
            <a:normAutofit/>
          </a:bodyPr>
          <a:lstStyle/>
          <a:p>
            <a:r>
              <a:rPr lang="en-US" dirty="0" smtClean="0"/>
              <a:t>Fine-grained process-based isolation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Chrome’s</a:t>
            </a:r>
            <a:r>
              <a:rPr lang="zh-CN" altLang="en-US" dirty="0" smtClean="0"/>
              <a:t> </a:t>
            </a:r>
            <a:r>
              <a:rPr lang="en-US" dirty="0" smtClean="0"/>
              <a:t>Out</a:t>
            </a:r>
            <a:r>
              <a:rPr lang="en-US" altLang="zh-CN" dirty="0" smtClean="0"/>
              <a:t>-of-Process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iframes</a:t>
            </a:r>
            <a:endParaRPr lang="en-US" altLang="zh-CN" dirty="0"/>
          </a:p>
          <a:p>
            <a:pPr lvl="1">
              <a:buFont typeface="Wingdings" charset="2"/>
              <a:buChar char="Ø"/>
            </a:pPr>
            <a:r>
              <a:rPr lang="en-US" altLang="zh-CN" dirty="0"/>
              <a:t>P</a:t>
            </a:r>
            <a:r>
              <a:rPr lang="en-US" altLang="zh-CN" dirty="0" smtClean="0"/>
              <a:t>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overhead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/>
              <a:t>massive </a:t>
            </a:r>
            <a:r>
              <a:rPr lang="en-US" dirty="0" smtClean="0"/>
              <a:t>refactoring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1459"/>
          <a:stretch/>
        </p:blipFill>
        <p:spPr>
          <a:xfrm>
            <a:off x="457200" y="3278833"/>
            <a:ext cx="3467100" cy="32489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77269" y="4575733"/>
            <a:ext cx="2244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www.dropbox.com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11807" t="4229" r="11048" b="5114"/>
          <a:stretch/>
        </p:blipFill>
        <p:spPr>
          <a:xfrm>
            <a:off x="1836995" y="5219782"/>
            <a:ext cx="761252" cy="8946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9322" y="2817167"/>
            <a:ext cx="286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www.evil.com</a:t>
            </a:r>
            <a:endParaRPr lang="en-US" sz="2400" dirty="0"/>
          </a:p>
        </p:txBody>
      </p:sp>
      <p:pic>
        <p:nvPicPr>
          <p:cNvPr id="10" name="Picture 2" descr="Image result for js fil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90893" y="3561904"/>
            <a:ext cx="889320" cy="88932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/>
          <a:srcRect l="1326" t="11880" r="1720" b="15265"/>
          <a:stretch/>
        </p:blipFill>
        <p:spPr>
          <a:xfrm>
            <a:off x="1470026" y="3973572"/>
            <a:ext cx="772639" cy="58058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31394" y="4975843"/>
            <a:ext cx="2189877" cy="1382488"/>
          </a:xfrm>
          <a:prstGeom prst="rect">
            <a:avLst/>
          </a:prstGeom>
          <a:noFill/>
          <a:ln w="28575" cmpd="sng">
            <a:solidFill>
              <a:srgbClr val="B20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4454532" y="4311805"/>
            <a:ext cx="421684" cy="906390"/>
          </a:xfrm>
          <a:prstGeom prst="downArrow">
            <a:avLst/>
          </a:prstGeom>
          <a:noFill/>
          <a:ln w="28575" cmpd="sng">
            <a:solidFill>
              <a:srgbClr val="000000"/>
            </a:solidFill>
          </a:ln>
          <a:effectLst>
            <a:outerShdw blurRad="40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77574" y="4613833"/>
            <a:ext cx="28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www.dropbox.com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/>
          <a:srcRect l="11807" t="4229" r="11048" b="5114"/>
          <a:stretch/>
        </p:blipFill>
        <p:spPr>
          <a:xfrm>
            <a:off x="6553200" y="5283282"/>
            <a:ext cx="761252" cy="8946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1459"/>
          <a:stretch/>
        </p:blipFill>
        <p:spPr>
          <a:xfrm>
            <a:off x="5580902" y="3202634"/>
            <a:ext cx="2786194" cy="14386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5503024" y="2740967"/>
            <a:ext cx="286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www.evil.com</a:t>
            </a:r>
            <a:endParaRPr lang="en-US" sz="2400" dirty="0"/>
          </a:p>
        </p:txBody>
      </p:sp>
      <p:pic>
        <p:nvPicPr>
          <p:cNvPr id="27" name="Picture 2" descr="Image result for js fil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14595" y="3485704"/>
            <a:ext cx="889320" cy="889320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/>
          <a:srcRect l="1326" t="11880" r="1720" b="15265"/>
          <a:stretch/>
        </p:blipFill>
        <p:spPr>
          <a:xfrm>
            <a:off x="6593728" y="3897372"/>
            <a:ext cx="772639" cy="5805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563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62"/>
    </mc:Choice>
    <mc:Fallback xmlns="">
      <p:transition xmlns:p14="http://schemas.microsoft.com/office/powerpoint/2010/main" spd="slow" advTm="4896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3" grpId="0" animBg="1"/>
      <p:bldP spid="16" grpId="0" animBg="1"/>
      <p:bldP spid="20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Up-Down Arrow 81"/>
          <p:cNvSpPr/>
          <p:nvPr/>
        </p:nvSpPr>
        <p:spPr>
          <a:xfrm rot="16200000">
            <a:off x="5080246" y="5849889"/>
            <a:ext cx="370863" cy="800822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Up-Down Arrow 80"/>
          <p:cNvSpPr/>
          <p:nvPr/>
        </p:nvSpPr>
        <p:spPr>
          <a:xfrm rot="16200000">
            <a:off x="5048347" y="3170750"/>
            <a:ext cx="370863" cy="636930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2889"/>
            <a:ext cx="8229600" cy="1143000"/>
          </a:xfrm>
        </p:spPr>
        <p:txBody>
          <a:bodyPr/>
          <a:lstStyle/>
          <a:p>
            <a:r>
              <a:rPr lang="en-US" dirty="0"/>
              <a:t>Cloud </a:t>
            </a:r>
            <a:r>
              <a:rPr lang="en-US" dirty="0" smtClean="0"/>
              <a:t>Service-</a:t>
            </a:r>
            <a:r>
              <a:rPr lang="en-US" dirty="0"/>
              <a:t>S</a:t>
            </a:r>
            <a:r>
              <a:rPr lang="en-US" dirty="0" smtClean="0"/>
              <a:t>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899694"/>
            <a:ext cx="8524231" cy="2231368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Distinguish requests of its site from client</a:t>
            </a:r>
          </a:p>
          <a:p>
            <a:pPr>
              <a:buFont typeface="Arial"/>
              <a:buChar char="•"/>
            </a:pPr>
            <a:r>
              <a:rPr lang="en-US" dirty="0" smtClean="0"/>
              <a:t>Restrict </a:t>
            </a:r>
            <a:r>
              <a:rPr lang="en-US" dirty="0"/>
              <a:t>the privileges for the web interface </a:t>
            </a:r>
          </a:p>
          <a:p>
            <a:pPr>
              <a:buFont typeface="Arial"/>
              <a:buChar char="•"/>
            </a:pPr>
            <a:r>
              <a:rPr lang="en-US" dirty="0"/>
              <a:t>Require the user’s consent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548514" y="2976923"/>
            <a:ext cx="1398386" cy="1305014"/>
            <a:chOff x="7472959" y="2795739"/>
            <a:chExt cx="1108345" cy="11889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2959" y="2795739"/>
              <a:ext cx="1108345" cy="724857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7472959" y="3523054"/>
              <a:ext cx="1108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Cloud</a:t>
              </a:r>
              <a:endParaRPr lang="en-US" sz="24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432416" y="4897185"/>
            <a:ext cx="2435145" cy="38936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 Kernel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62025" y="4535581"/>
            <a:ext cx="3885581" cy="1811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395098" y="2515258"/>
            <a:ext cx="2452508" cy="1888205"/>
            <a:chOff x="1844086" y="1864645"/>
            <a:chExt cx="2452508" cy="188820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459"/>
            <a:stretch/>
          </p:blipFill>
          <p:spPr>
            <a:xfrm>
              <a:off x="1844086" y="2346382"/>
              <a:ext cx="2452508" cy="14064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1844087" y="1864645"/>
              <a:ext cx="1910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Web Page</a:t>
              </a:r>
              <a:endParaRPr lang="en-US" sz="2400" dirty="0"/>
            </a:p>
          </p:txBody>
        </p:sp>
        <p:pic>
          <p:nvPicPr>
            <p:cNvPr id="45" name="Picture 2" descr="Image result for js file"/>
            <p:cNvPicPr preferRelativeResize="0">
              <a:picLocks noChangeArrowheads="1"/>
            </p:cNvPicPr>
            <p:nvPr/>
          </p:nvPicPr>
          <p:blipFill>
            <a:blip r:embed="rId7">
              <a:grayscl/>
              <a:lum bright="20000"/>
            </a:blip>
            <a:srcRect b="30881"/>
            <a:stretch>
              <a:fillRect/>
            </a:stretch>
          </p:blipFill>
          <p:spPr bwMode="auto">
            <a:xfrm>
              <a:off x="2738179" y="2570334"/>
              <a:ext cx="697940" cy="482408"/>
            </a:xfrm>
            <a:prstGeom prst="rect">
              <a:avLst/>
            </a:prstGeom>
            <a:noFill/>
          </p:spPr>
        </p:pic>
        <p:pic>
          <p:nvPicPr>
            <p:cNvPr id="46" name="Picture 4" descr="Image result for html icon"/>
            <p:cNvPicPr>
              <a:picLocks noChangeAspect="1" noChangeArrowheads="1"/>
            </p:cNvPicPr>
            <p:nvPr/>
          </p:nvPicPr>
          <p:blipFill>
            <a:blip r:embed="rId8">
              <a:grayscl/>
              <a:lum bright="20000"/>
            </a:blip>
            <a:srcRect b="34058"/>
            <a:stretch>
              <a:fillRect/>
            </a:stretch>
          </p:blipFill>
          <p:spPr bwMode="auto">
            <a:xfrm>
              <a:off x="1978986" y="2511701"/>
              <a:ext cx="859507" cy="566779"/>
            </a:xfrm>
            <a:prstGeom prst="rect">
              <a:avLst/>
            </a:prstGeom>
            <a:noFill/>
          </p:spPr>
        </p:pic>
        <p:pic>
          <p:nvPicPr>
            <p:cNvPr id="47" name="Picture 6" descr="Image result for css icon code"/>
            <p:cNvPicPr>
              <a:picLocks noChangeAspect="1" noChangeArrowheads="1"/>
            </p:cNvPicPr>
            <p:nvPr/>
          </p:nvPicPr>
          <p:blipFill>
            <a:blip r:embed="rId9">
              <a:grayscl/>
              <a:lum bright="20000"/>
            </a:blip>
            <a:srcRect b="34058"/>
            <a:stretch>
              <a:fillRect/>
            </a:stretch>
          </p:blipFill>
          <p:spPr bwMode="auto">
            <a:xfrm>
              <a:off x="3305493" y="2511701"/>
              <a:ext cx="859507" cy="566779"/>
            </a:xfrm>
            <a:prstGeom prst="rect">
              <a:avLst/>
            </a:prstGeom>
            <a:noFill/>
          </p:spPr>
        </p:pic>
        <p:grpSp>
          <p:nvGrpSpPr>
            <p:cNvPr id="48" name="Group 52"/>
            <p:cNvGrpSpPr/>
            <p:nvPr/>
          </p:nvGrpSpPr>
          <p:grpSpPr>
            <a:xfrm>
              <a:off x="2128525" y="3197946"/>
              <a:ext cx="1912258" cy="490970"/>
              <a:chOff x="2380063" y="3298702"/>
              <a:chExt cx="2629909" cy="625598"/>
            </a:xfrm>
          </p:grpSpPr>
          <p:grpSp>
            <p:nvGrpSpPr>
              <p:cNvPr id="51" name="Group 48"/>
              <p:cNvGrpSpPr/>
              <p:nvPr/>
            </p:nvGrpSpPr>
            <p:grpSpPr>
              <a:xfrm>
                <a:off x="2387682" y="3336802"/>
                <a:ext cx="1703370" cy="507180"/>
                <a:chOff x="2700886" y="3512457"/>
                <a:chExt cx="1703370" cy="507180"/>
              </a:xfrm>
            </p:grpSpPr>
            <p:pic>
              <p:nvPicPr>
                <p:cNvPr id="53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10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2700886" y="3512457"/>
                  <a:ext cx="446551" cy="5071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54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10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3120103" y="3512457"/>
                  <a:ext cx="446551" cy="5071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55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10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3538488" y="3512457"/>
                  <a:ext cx="446551" cy="5071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56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10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3957705" y="3512457"/>
                  <a:ext cx="446551" cy="50718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2" name="Rectangle 51"/>
              <p:cNvSpPr/>
              <p:nvPr/>
            </p:nvSpPr>
            <p:spPr>
              <a:xfrm>
                <a:off x="2380063" y="3298702"/>
                <a:ext cx="2629909" cy="625598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9" name="Picture 8" descr="Image result for binary icon code"/>
            <p:cNvPicPr>
              <a:picLocks noChangeAspect="1" noChangeArrowheads="1"/>
            </p:cNvPicPr>
            <p:nvPr/>
          </p:nvPicPr>
          <p:blipFill>
            <a:blip r:embed="rId10">
              <a:grayscl/>
              <a:lum bright="20000"/>
            </a:blip>
            <a:srcRect l="24714" t="25142" r="23043" b="15521"/>
            <a:stretch>
              <a:fillRect/>
            </a:stretch>
          </p:blipFill>
          <p:spPr bwMode="auto">
            <a:xfrm>
              <a:off x="3343593" y="3227847"/>
              <a:ext cx="324696" cy="398035"/>
            </a:xfrm>
            <a:prstGeom prst="rect">
              <a:avLst/>
            </a:prstGeom>
            <a:noFill/>
          </p:spPr>
        </p:pic>
        <p:pic>
          <p:nvPicPr>
            <p:cNvPr id="50" name="Picture 8" descr="Image result for binary icon code"/>
            <p:cNvPicPr>
              <a:picLocks noChangeAspect="1" noChangeArrowheads="1"/>
            </p:cNvPicPr>
            <p:nvPr/>
          </p:nvPicPr>
          <p:blipFill>
            <a:blip r:embed="rId10">
              <a:grayscl/>
              <a:lum bright="20000"/>
            </a:blip>
            <a:srcRect l="24714" t="25142" r="23043" b="15521"/>
            <a:stretch>
              <a:fillRect/>
            </a:stretch>
          </p:blipFill>
          <p:spPr bwMode="auto">
            <a:xfrm>
              <a:off x="3668289" y="3227847"/>
              <a:ext cx="324696" cy="398035"/>
            </a:xfrm>
            <a:prstGeom prst="rect">
              <a:avLst/>
            </a:prstGeom>
            <a:noFill/>
          </p:spPr>
        </p:pic>
      </p:grpSp>
      <p:grpSp>
        <p:nvGrpSpPr>
          <p:cNvPr id="59" name="Group 94"/>
          <p:cNvGrpSpPr/>
          <p:nvPr/>
        </p:nvGrpSpPr>
        <p:grpSpPr>
          <a:xfrm>
            <a:off x="2487043" y="5635291"/>
            <a:ext cx="2349593" cy="940572"/>
            <a:chOff x="590086" y="5436026"/>
            <a:chExt cx="2349593" cy="940572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0717" b="11339"/>
            <a:stretch/>
          </p:blipFill>
          <p:spPr>
            <a:xfrm>
              <a:off x="590086" y="5859451"/>
              <a:ext cx="630896" cy="491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2928" b="10786"/>
            <a:stretch/>
          </p:blipFill>
          <p:spPr>
            <a:xfrm>
              <a:off x="1483630" y="5859451"/>
              <a:ext cx="644611" cy="491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3266" t="3084" r="3659" b="3830"/>
            <a:stretch/>
          </p:blipFill>
          <p:spPr>
            <a:xfrm>
              <a:off x="2399147" y="5836007"/>
              <a:ext cx="540532" cy="540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TextBox 62"/>
            <p:cNvSpPr txBox="1"/>
            <p:nvPr/>
          </p:nvSpPr>
          <p:spPr>
            <a:xfrm>
              <a:off x="719099" y="5436026"/>
              <a:ext cx="2158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Local System</a:t>
              </a:r>
              <a:endParaRPr lang="en-US" sz="2400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2405220" y="5726315"/>
            <a:ext cx="4779351" cy="9430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05220" y="5726315"/>
            <a:ext cx="2462341" cy="9430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632981" y="5787183"/>
            <a:ext cx="1667702" cy="868710"/>
            <a:chOff x="5632981" y="5505971"/>
            <a:chExt cx="1667702" cy="86871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6449" b="3047"/>
            <a:stretch/>
          </p:blipFill>
          <p:spPr>
            <a:xfrm>
              <a:off x="5632981" y="5561215"/>
              <a:ext cx="784921" cy="813466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6287196" y="5505971"/>
              <a:ext cx="1013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Client</a:t>
              </a:r>
              <a:endParaRPr lang="en-US" sz="24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61573" y="4138192"/>
            <a:ext cx="156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Web/Local</a:t>
            </a:r>
          </a:p>
          <a:p>
            <a:r>
              <a:rPr lang="en-US" sz="2400" dirty="0" smtClean="0"/>
              <a:t>Boundary</a:t>
            </a:r>
            <a:endParaRPr lang="en-US" sz="24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15313" y="5851693"/>
            <a:ext cx="664471" cy="609099"/>
          </a:xfrm>
          <a:prstGeom prst="rect">
            <a:avLst/>
          </a:prstGeom>
        </p:spPr>
      </p:pic>
      <p:sp>
        <p:nvSpPr>
          <p:cNvPr id="72" name="Up-Down Arrow 71"/>
          <p:cNvSpPr/>
          <p:nvPr/>
        </p:nvSpPr>
        <p:spPr>
          <a:xfrm>
            <a:off x="3413502" y="4371699"/>
            <a:ext cx="370863" cy="479864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-Down Arrow 72"/>
          <p:cNvSpPr/>
          <p:nvPr/>
        </p:nvSpPr>
        <p:spPr>
          <a:xfrm>
            <a:off x="3425261" y="5305150"/>
            <a:ext cx="347345" cy="414429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-Down Arrow 75"/>
          <p:cNvSpPr/>
          <p:nvPr/>
        </p:nvSpPr>
        <p:spPr>
          <a:xfrm>
            <a:off x="5835648" y="4422283"/>
            <a:ext cx="370863" cy="1365318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-Down Arrow 76"/>
          <p:cNvSpPr/>
          <p:nvPr/>
        </p:nvSpPr>
        <p:spPr>
          <a:xfrm rot="16200000">
            <a:off x="5048348" y="3170749"/>
            <a:ext cx="370863" cy="636930"/>
          </a:xfrm>
          <a:prstGeom prst="upDownArrow">
            <a:avLst/>
          </a:prstGeom>
          <a:solidFill>
            <a:schemeClr val="accent3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-Down Arrow 77"/>
          <p:cNvSpPr/>
          <p:nvPr/>
        </p:nvSpPr>
        <p:spPr>
          <a:xfrm>
            <a:off x="5835648" y="4433623"/>
            <a:ext cx="370863" cy="1365318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ghtning Bolt 31"/>
          <p:cNvSpPr/>
          <p:nvPr/>
        </p:nvSpPr>
        <p:spPr>
          <a:xfrm rot="3690744">
            <a:off x="4762206" y="3313199"/>
            <a:ext cx="905570" cy="346926"/>
          </a:xfrm>
          <a:prstGeom prst="lightningBolt">
            <a:avLst/>
          </a:prstGeom>
          <a:solidFill>
            <a:srgbClr val="839ABE"/>
          </a:solidFill>
          <a:ln>
            <a:solidFill>
              <a:srgbClr val="839A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9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26"/>
    </mc:Choice>
    <mc:Fallback xmlns="">
      <p:transition xmlns:p14="http://schemas.microsoft.com/office/powerpoint/2010/main" spd="slow" advTm="3392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7" grpId="0" animBg="1"/>
      <p:bldP spid="78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9791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8362"/>
            <a:ext cx="8229600" cy="5650308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Concrete </a:t>
            </a:r>
            <a:r>
              <a:rPr lang="en-US" altLang="zh-CN" dirty="0" smtClean="0"/>
              <a:t>Attacks on Web/Local Boundary</a:t>
            </a:r>
          </a:p>
          <a:p>
            <a:pPr lvl="1"/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files,</a:t>
            </a:r>
            <a:r>
              <a:rPr lang="zh-CN" altLang="en-US" dirty="0"/>
              <a:t> </a:t>
            </a:r>
            <a:r>
              <a:rPr lang="en-US" altLang="zh-CN" dirty="0"/>
              <a:t>system control</a:t>
            </a:r>
            <a:endParaRPr lang="en-US" dirty="0"/>
          </a:p>
          <a:p>
            <a:pPr lvl="1"/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bug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renderer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  <a:p>
            <a:r>
              <a:rPr lang="en-US" dirty="0" smtClean="0"/>
              <a:t>Attack Details</a:t>
            </a:r>
            <a:endParaRPr lang="en-US" dirty="0"/>
          </a:p>
          <a:p>
            <a:pPr lvl="1"/>
            <a:r>
              <a:rPr lang="en-US" altLang="zh-CN" dirty="0"/>
              <a:t>Bypass</a:t>
            </a:r>
            <a:r>
              <a:rPr lang="zh-CN" altLang="en-US" dirty="0"/>
              <a:t> </a:t>
            </a:r>
            <a:r>
              <a:rPr lang="en-US" altLang="zh-CN" dirty="0"/>
              <a:t>in-memory</a:t>
            </a:r>
            <a:r>
              <a:rPr lang="zh-CN" altLang="en-US" dirty="0"/>
              <a:t> </a:t>
            </a:r>
            <a:r>
              <a:rPr lang="en-US" altLang="zh-CN" dirty="0" smtClean="0"/>
              <a:t>protections</a:t>
            </a:r>
            <a:endParaRPr lang="en-US" dirty="0" smtClean="0"/>
          </a:p>
          <a:p>
            <a:pPr marL="457200" lvl="1" indent="-457200">
              <a:buFont typeface="Arial"/>
              <a:buChar char="•"/>
            </a:pPr>
            <a:endParaRPr lang="en-US" altLang="zh-CN" sz="3200" dirty="0" smtClean="0"/>
          </a:p>
          <a:p>
            <a:pPr marL="0" lvl="1" indent="0">
              <a:buNone/>
            </a:pPr>
            <a:endParaRPr lang="en-US" altLang="zh-CN" sz="3200" dirty="0" smtClean="0"/>
          </a:p>
          <a:p>
            <a:pPr marL="457200" lvl="1" indent="-457200">
              <a:buFont typeface="Arial"/>
              <a:buChar char="•"/>
            </a:pPr>
            <a:r>
              <a:rPr lang="en-US" altLang="zh-CN" sz="3200" dirty="0" smtClean="0"/>
              <a:t>Solutions</a:t>
            </a:r>
            <a:endParaRPr lang="en-US" altLang="zh-CN" sz="3200" dirty="0"/>
          </a:p>
          <a:p>
            <a:pPr lvl="1"/>
            <a:r>
              <a:rPr lang="en-US" dirty="0"/>
              <a:t>Imperfect existing </a:t>
            </a:r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Open to researchers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1813" y="3706369"/>
            <a:ext cx="5148196" cy="461665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Video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</a:t>
            </a:r>
            <a:r>
              <a:rPr lang="zh-CN" altLang="en-US" sz="2400" dirty="0" smtClean="0"/>
              <a:t>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err="1">
                <a:hlinkClick r:id="rId4"/>
              </a:rPr>
              <a:t>youtu.be</a:t>
            </a:r>
            <a:r>
              <a:rPr lang="en-US" sz="2400" dirty="0">
                <a:hlinkClick r:id="rId4"/>
              </a:rPr>
              <a:t>/fIHaiQ4btok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61812" y="4286289"/>
            <a:ext cx="7416123" cy="461665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POC </a:t>
            </a:r>
            <a:r>
              <a:rPr lang="en-US" altLang="zh-CN" sz="2400" dirty="0" smtClean="0"/>
              <a:t>at</a:t>
            </a:r>
            <a:r>
              <a:rPr lang="zh-CN" altLang="en-US" sz="2400" dirty="0" smtClean="0"/>
              <a:t> </a:t>
            </a:r>
            <a:r>
              <a:rPr lang="en-US" sz="2400" dirty="0">
                <a:hlinkClick r:id="rId5"/>
              </a:rPr>
              <a:t>https://</a:t>
            </a:r>
            <a:r>
              <a:rPr lang="en-US" sz="2400" dirty="0" err="1">
                <a:hlinkClick r:id="rId5"/>
              </a:rPr>
              <a:t>github.com</a:t>
            </a:r>
            <a:r>
              <a:rPr lang="en-US" sz="2400" dirty="0">
                <a:hlinkClick r:id="rId5"/>
              </a:rPr>
              <a:t>/</a:t>
            </a:r>
            <a:r>
              <a:rPr lang="en-US" sz="2400" dirty="0" err="1">
                <a:hlinkClick r:id="rId5"/>
              </a:rPr>
              <a:t>jiayaoqijia</a:t>
            </a:r>
            <a:r>
              <a:rPr lang="en-US" sz="2400" dirty="0">
                <a:hlinkClick r:id="rId5"/>
              </a:rPr>
              <a:t>/Web-Local-Attacks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6763" y="2764667"/>
            <a:ext cx="1406642" cy="14066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1544" y="2764668"/>
            <a:ext cx="1406642" cy="14066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689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84"/>
    </mc:Choice>
    <mc:Fallback xmlns="">
      <p:transition xmlns:p14="http://schemas.microsoft.com/office/powerpoint/2010/main" spd="slow" advTm="7108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8481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66525"/>
            <a:ext cx="652122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Yaoqi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Jia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Graduating in </a:t>
            </a:r>
            <a:r>
              <a:rPr lang="en-US" dirty="0" smtClean="0">
                <a:solidFill>
                  <a:schemeClr val="tx1"/>
                </a:solidFill>
              </a:rPr>
              <a:t>2017)</a:t>
            </a:r>
          </a:p>
          <a:p>
            <a:r>
              <a:rPr lang="en-US" dirty="0" err="1">
                <a:solidFill>
                  <a:schemeClr val="tx1"/>
                </a:solidFill>
              </a:rPr>
              <a:t>jiayaoqi@</a:t>
            </a:r>
            <a:r>
              <a:rPr lang="en-US" dirty="0" err="1" smtClean="0">
                <a:solidFill>
                  <a:schemeClr val="tx1"/>
                </a:solidFill>
              </a:rPr>
              <a:t>comp.nus.edu.sg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http:/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/www.comp.nus.edu.sg/~jiayaoqi/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91"/>
    </mc:Choice>
    <mc:Fallback xmlns="">
      <p:transition xmlns:p14="http://schemas.microsoft.com/office/powerpoint/2010/main" spd="slow" advTm="111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9"/>
          <p:cNvGrpSpPr/>
          <p:nvPr/>
        </p:nvGrpSpPr>
        <p:grpSpPr>
          <a:xfrm>
            <a:off x="3067797" y="1604455"/>
            <a:ext cx="2941210" cy="2148395"/>
            <a:chOff x="1605946" y="1604455"/>
            <a:chExt cx="2941210" cy="21483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459"/>
            <a:stretch/>
          </p:blipFill>
          <p:spPr>
            <a:xfrm>
              <a:off x="1605946" y="2066120"/>
              <a:ext cx="2941210" cy="16867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37" name="TextBox 36"/>
            <p:cNvSpPr txBox="1"/>
            <p:nvPr/>
          </p:nvSpPr>
          <p:spPr>
            <a:xfrm>
              <a:off x="1657868" y="1604455"/>
              <a:ext cx="1910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Web Page</a:t>
              </a:r>
              <a:endParaRPr lang="en-US" sz="2400" dirty="0"/>
            </a:p>
          </p:txBody>
        </p:sp>
        <p:pic>
          <p:nvPicPr>
            <p:cNvPr id="46082" name="Picture 2" descr="Image result for js file"/>
            <p:cNvPicPr preferRelativeResize="0">
              <a:picLocks noChangeArrowheads="1"/>
            </p:cNvPicPr>
            <p:nvPr/>
          </p:nvPicPr>
          <p:blipFill>
            <a:blip r:embed="rId6">
              <a:grayscl/>
              <a:lum bright="20000"/>
            </a:blip>
            <a:srcRect b="30881"/>
            <a:stretch>
              <a:fillRect/>
            </a:stretch>
          </p:blipFill>
          <p:spPr bwMode="auto">
            <a:xfrm>
              <a:off x="2738179" y="2570334"/>
              <a:ext cx="697940" cy="482408"/>
            </a:xfrm>
            <a:prstGeom prst="rect">
              <a:avLst/>
            </a:prstGeom>
            <a:noFill/>
          </p:spPr>
        </p:pic>
        <p:pic>
          <p:nvPicPr>
            <p:cNvPr id="46084" name="Picture 4" descr="Image result for html icon"/>
            <p:cNvPicPr>
              <a:picLocks noChangeAspect="1" noChangeArrowheads="1"/>
            </p:cNvPicPr>
            <p:nvPr/>
          </p:nvPicPr>
          <p:blipFill>
            <a:blip r:embed="rId7">
              <a:grayscl/>
              <a:lum bright="20000"/>
            </a:blip>
            <a:srcRect b="34058"/>
            <a:stretch>
              <a:fillRect/>
            </a:stretch>
          </p:blipFill>
          <p:spPr bwMode="auto">
            <a:xfrm>
              <a:off x="1978986" y="2511701"/>
              <a:ext cx="859507" cy="566779"/>
            </a:xfrm>
            <a:prstGeom prst="rect">
              <a:avLst/>
            </a:prstGeom>
            <a:noFill/>
          </p:spPr>
        </p:pic>
        <p:pic>
          <p:nvPicPr>
            <p:cNvPr id="46086" name="Picture 6" descr="Image result for css icon code"/>
            <p:cNvPicPr>
              <a:picLocks noChangeAspect="1" noChangeArrowheads="1"/>
            </p:cNvPicPr>
            <p:nvPr/>
          </p:nvPicPr>
          <p:blipFill>
            <a:blip r:embed="rId8">
              <a:grayscl/>
              <a:lum bright="20000"/>
            </a:blip>
            <a:srcRect b="34058"/>
            <a:stretch>
              <a:fillRect/>
            </a:stretch>
          </p:blipFill>
          <p:spPr bwMode="auto">
            <a:xfrm>
              <a:off x="3305493" y="2511701"/>
              <a:ext cx="859507" cy="566779"/>
            </a:xfrm>
            <a:prstGeom prst="rect">
              <a:avLst/>
            </a:prstGeom>
            <a:noFill/>
          </p:spPr>
        </p:pic>
        <p:grpSp>
          <p:nvGrpSpPr>
            <p:cNvPr id="6" name="Group 52"/>
            <p:cNvGrpSpPr/>
            <p:nvPr/>
          </p:nvGrpSpPr>
          <p:grpSpPr>
            <a:xfrm>
              <a:off x="2128525" y="3197946"/>
              <a:ext cx="1912258" cy="490970"/>
              <a:chOff x="2380063" y="3298702"/>
              <a:chExt cx="2629909" cy="625598"/>
            </a:xfrm>
          </p:grpSpPr>
          <p:grpSp>
            <p:nvGrpSpPr>
              <p:cNvPr id="11" name="Group 48"/>
              <p:cNvGrpSpPr/>
              <p:nvPr/>
            </p:nvGrpSpPr>
            <p:grpSpPr>
              <a:xfrm>
                <a:off x="2387682" y="3336802"/>
                <a:ext cx="1703370" cy="507180"/>
                <a:chOff x="2700886" y="3512457"/>
                <a:chExt cx="1703370" cy="507180"/>
              </a:xfrm>
            </p:grpSpPr>
            <p:pic>
              <p:nvPicPr>
                <p:cNvPr id="46088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9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2700886" y="3512457"/>
                  <a:ext cx="446551" cy="5071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9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3120103" y="3512457"/>
                  <a:ext cx="446551" cy="5071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41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9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3538488" y="3512457"/>
                  <a:ext cx="446551" cy="5071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9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3957705" y="3512457"/>
                  <a:ext cx="446551" cy="50718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0" name="Rectangle 49"/>
              <p:cNvSpPr/>
              <p:nvPr/>
            </p:nvSpPr>
            <p:spPr>
              <a:xfrm>
                <a:off x="2380063" y="3298702"/>
                <a:ext cx="2629909" cy="625598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0" name="Picture 8" descr="Image result for binary icon code"/>
            <p:cNvPicPr>
              <a:picLocks noChangeAspect="1" noChangeArrowheads="1"/>
            </p:cNvPicPr>
            <p:nvPr/>
          </p:nvPicPr>
          <p:blipFill>
            <a:blip r:embed="rId9">
              <a:grayscl/>
              <a:lum bright="20000"/>
            </a:blip>
            <a:srcRect l="24714" t="25142" r="23043" b="15521"/>
            <a:stretch>
              <a:fillRect/>
            </a:stretch>
          </p:blipFill>
          <p:spPr bwMode="auto">
            <a:xfrm>
              <a:off x="3343593" y="3227847"/>
              <a:ext cx="324696" cy="398035"/>
            </a:xfrm>
            <a:prstGeom prst="rect">
              <a:avLst/>
            </a:prstGeom>
            <a:noFill/>
          </p:spPr>
        </p:pic>
        <p:pic>
          <p:nvPicPr>
            <p:cNvPr id="139" name="Picture 8" descr="Image result for binary icon code"/>
            <p:cNvPicPr>
              <a:picLocks noChangeAspect="1" noChangeArrowheads="1"/>
            </p:cNvPicPr>
            <p:nvPr/>
          </p:nvPicPr>
          <p:blipFill>
            <a:blip r:embed="rId9">
              <a:grayscl/>
              <a:lum bright="20000"/>
            </a:blip>
            <a:srcRect l="24714" t="25142" r="23043" b="15521"/>
            <a:stretch>
              <a:fillRect/>
            </a:stretch>
          </p:blipFill>
          <p:spPr bwMode="auto">
            <a:xfrm>
              <a:off x="3668289" y="3227847"/>
              <a:ext cx="324696" cy="398035"/>
            </a:xfrm>
            <a:prstGeom prst="rect">
              <a:avLst/>
            </a:prstGeom>
            <a:noFill/>
          </p:spPr>
        </p:pic>
      </p:grpSp>
      <p:sp>
        <p:nvSpPr>
          <p:cNvPr id="53" name="Up-Down Arrow 52"/>
          <p:cNvSpPr/>
          <p:nvPr/>
        </p:nvSpPr>
        <p:spPr>
          <a:xfrm>
            <a:off x="4334137" y="3693259"/>
            <a:ext cx="321343" cy="620190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0" y="3976896"/>
            <a:ext cx="9144000" cy="26458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8900" y="3165543"/>
            <a:ext cx="156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Web/Local</a:t>
            </a:r>
          </a:p>
          <a:p>
            <a:pPr algn="ctr"/>
            <a:r>
              <a:rPr lang="en-US" sz="2400" dirty="0" smtClean="0"/>
              <a:t>Boundary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Generation Browser: </a:t>
            </a:r>
            <a:br>
              <a:rPr lang="en-US" dirty="0"/>
            </a:br>
            <a:r>
              <a:rPr lang="en-US" dirty="0"/>
              <a:t>Process-based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0717" b="11339"/>
          <a:stretch/>
        </p:blipFill>
        <p:spPr>
          <a:xfrm>
            <a:off x="2664408" y="5482431"/>
            <a:ext cx="883662" cy="68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2928" b="10786"/>
          <a:stretch/>
        </p:blipFill>
        <p:spPr>
          <a:xfrm>
            <a:off x="4120563" y="5482431"/>
            <a:ext cx="902873" cy="68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266" t="3084" r="3659" b="3830"/>
          <a:stretch/>
        </p:blipFill>
        <p:spPr>
          <a:xfrm>
            <a:off x="5701607" y="5482431"/>
            <a:ext cx="687524" cy="6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2192423" y="4927487"/>
            <a:ext cx="215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System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192423" y="5380833"/>
            <a:ext cx="4709114" cy="88843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10" name="AutoShape 6" descr="Image result for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2" name="AutoShape 8" descr="Image result for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0951" y="1201725"/>
            <a:ext cx="7402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  Process-based sandboxing – process boundary</a:t>
            </a:r>
            <a:endParaRPr lang="en-US" sz="2800" dirty="0"/>
          </a:p>
        </p:txBody>
      </p:sp>
      <p:sp>
        <p:nvSpPr>
          <p:cNvPr id="115" name="Rectangle 114"/>
          <p:cNvSpPr/>
          <p:nvPr/>
        </p:nvSpPr>
        <p:spPr>
          <a:xfrm>
            <a:off x="1377463" y="4339772"/>
            <a:ext cx="6061339" cy="41354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           kernel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13"/>
          <a:srcRect l="1326" t="11880" r="1720" b="15265"/>
          <a:stretch/>
        </p:blipFill>
        <p:spPr>
          <a:xfrm>
            <a:off x="4143328" y="2511701"/>
            <a:ext cx="772639" cy="580587"/>
          </a:xfrm>
          <a:prstGeom prst="rect">
            <a:avLst/>
          </a:prstGeom>
        </p:spPr>
      </p:pic>
      <p:sp>
        <p:nvSpPr>
          <p:cNvPr id="134" name="&quot;No&quot; Symbol 133"/>
          <p:cNvSpPr/>
          <p:nvPr/>
        </p:nvSpPr>
        <p:spPr>
          <a:xfrm>
            <a:off x="4356673" y="4364218"/>
            <a:ext cx="351001" cy="351001"/>
          </a:xfrm>
          <a:prstGeom prst="noSmoking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Up-Down Arrow 50"/>
          <p:cNvSpPr/>
          <p:nvPr/>
        </p:nvSpPr>
        <p:spPr>
          <a:xfrm>
            <a:off x="4338161" y="3688006"/>
            <a:ext cx="321343" cy="620190"/>
          </a:xfrm>
          <a:prstGeom prst="upDownArrow">
            <a:avLst/>
          </a:prstGeom>
          <a:solidFill>
            <a:srgbClr val="B20100"/>
          </a:solidFill>
          <a:ln w="28575" cmpd="sng">
            <a:solidFill>
              <a:srgbClr val="B20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-Down Arrow 54"/>
          <p:cNvSpPr/>
          <p:nvPr/>
        </p:nvSpPr>
        <p:spPr>
          <a:xfrm>
            <a:off x="4393213" y="4763208"/>
            <a:ext cx="321343" cy="603109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809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06"/>
    </mc:Choice>
    <mc:Fallback xmlns="">
      <p:transition xmlns:p14="http://schemas.microsoft.com/office/powerpoint/2010/main" spd="slow" advTm="7480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36" grpId="0"/>
      <p:bldP spid="24" grpId="0"/>
      <p:bldP spid="10" grpId="0" animBg="1"/>
      <p:bldP spid="115" grpId="0" animBg="1"/>
      <p:bldP spid="134" grpId="0" animBg="1"/>
      <p:bldP spid="51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391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Web/Local</a:t>
            </a:r>
            <a:r>
              <a:rPr lang="zh-CN" altLang="en-US" dirty="0"/>
              <a:t> </a:t>
            </a:r>
            <a:r>
              <a:rPr lang="en-US" altLang="zh-CN" dirty="0"/>
              <a:t>Boundary</a:t>
            </a:r>
            <a:r>
              <a:rPr lang="zh-CN" altLang="en-US" dirty="0"/>
              <a:t> </a:t>
            </a:r>
            <a:r>
              <a:rPr lang="en-US" altLang="zh-CN" dirty="0" smtClean="0"/>
              <a:t>Sufficient?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860481" y="5035852"/>
            <a:ext cx="2260840" cy="1042508"/>
          </a:xfrm>
          <a:prstGeom prst="wedgeRoundRectCallout">
            <a:avLst>
              <a:gd name="adj1" fmla="val 12847"/>
              <a:gd name="adj2" fmla="val -149195"/>
              <a:gd name="adj3" fmla="val 16667"/>
            </a:avLst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Stress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testing,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bug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bounty,</a:t>
            </a:r>
          </a:p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fuzzing …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3976896"/>
            <a:ext cx="9144000" cy="26458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8900" y="3165543"/>
            <a:ext cx="156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Web/Local</a:t>
            </a:r>
          </a:p>
          <a:p>
            <a:pPr algn="ctr"/>
            <a:r>
              <a:rPr lang="en-US" sz="2400" dirty="0" smtClean="0"/>
              <a:t>Boundary</a:t>
            </a:r>
            <a:endParaRPr lang="en-US" sz="2400" dirty="0"/>
          </a:p>
        </p:txBody>
      </p:sp>
      <p:grpSp>
        <p:nvGrpSpPr>
          <p:cNvPr id="3" name="Group 48"/>
          <p:cNvGrpSpPr/>
          <p:nvPr/>
        </p:nvGrpSpPr>
        <p:grpSpPr>
          <a:xfrm>
            <a:off x="1844086" y="1864645"/>
            <a:ext cx="2452508" cy="1888205"/>
            <a:chOff x="1844086" y="1864645"/>
            <a:chExt cx="2452508" cy="1888205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459"/>
            <a:stretch/>
          </p:blipFill>
          <p:spPr>
            <a:xfrm>
              <a:off x="1844086" y="2346382"/>
              <a:ext cx="2452508" cy="14064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51" name="TextBox 50"/>
            <p:cNvSpPr txBox="1"/>
            <p:nvPr/>
          </p:nvSpPr>
          <p:spPr>
            <a:xfrm>
              <a:off x="1844087" y="1864645"/>
              <a:ext cx="1910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Web Page A</a:t>
              </a:r>
              <a:endParaRPr lang="en-US" sz="2400" dirty="0"/>
            </a:p>
          </p:txBody>
        </p:sp>
        <p:pic>
          <p:nvPicPr>
            <p:cNvPr id="52" name="Picture 2" descr="Image result for js file"/>
            <p:cNvPicPr preferRelativeResize="0">
              <a:picLocks noChangeArrowheads="1"/>
            </p:cNvPicPr>
            <p:nvPr/>
          </p:nvPicPr>
          <p:blipFill>
            <a:blip r:embed="rId6">
              <a:grayscl/>
              <a:lum bright="20000"/>
            </a:blip>
            <a:srcRect b="30881"/>
            <a:stretch>
              <a:fillRect/>
            </a:stretch>
          </p:blipFill>
          <p:spPr bwMode="auto">
            <a:xfrm>
              <a:off x="2738179" y="2570334"/>
              <a:ext cx="697940" cy="482408"/>
            </a:xfrm>
            <a:prstGeom prst="rect">
              <a:avLst/>
            </a:prstGeom>
            <a:noFill/>
          </p:spPr>
        </p:pic>
        <p:pic>
          <p:nvPicPr>
            <p:cNvPr id="53" name="Picture 4" descr="Image result for html icon"/>
            <p:cNvPicPr>
              <a:picLocks noChangeAspect="1" noChangeArrowheads="1"/>
            </p:cNvPicPr>
            <p:nvPr/>
          </p:nvPicPr>
          <p:blipFill>
            <a:blip r:embed="rId7">
              <a:grayscl/>
              <a:lum bright="20000"/>
            </a:blip>
            <a:srcRect b="34058"/>
            <a:stretch>
              <a:fillRect/>
            </a:stretch>
          </p:blipFill>
          <p:spPr bwMode="auto">
            <a:xfrm>
              <a:off x="1978986" y="2511701"/>
              <a:ext cx="859507" cy="566779"/>
            </a:xfrm>
            <a:prstGeom prst="rect">
              <a:avLst/>
            </a:prstGeom>
            <a:noFill/>
          </p:spPr>
        </p:pic>
        <p:pic>
          <p:nvPicPr>
            <p:cNvPr id="54" name="Picture 6" descr="Image result for css icon code"/>
            <p:cNvPicPr>
              <a:picLocks noChangeAspect="1" noChangeArrowheads="1"/>
            </p:cNvPicPr>
            <p:nvPr/>
          </p:nvPicPr>
          <p:blipFill>
            <a:blip r:embed="rId8">
              <a:grayscl/>
              <a:lum bright="20000"/>
            </a:blip>
            <a:srcRect b="34058"/>
            <a:stretch>
              <a:fillRect/>
            </a:stretch>
          </p:blipFill>
          <p:spPr bwMode="auto">
            <a:xfrm>
              <a:off x="3305493" y="2511701"/>
              <a:ext cx="859507" cy="566779"/>
            </a:xfrm>
            <a:prstGeom prst="rect">
              <a:avLst/>
            </a:prstGeom>
            <a:noFill/>
          </p:spPr>
        </p:pic>
        <p:grpSp>
          <p:nvGrpSpPr>
            <p:cNvPr id="5" name="Group 52"/>
            <p:cNvGrpSpPr/>
            <p:nvPr/>
          </p:nvGrpSpPr>
          <p:grpSpPr>
            <a:xfrm>
              <a:off x="2128525" y="3197946"/>
              <a:ext cx="1912258" cy="490970"/>
              <a:chOff x="2380063" y="3298702"/>
              <a:chExt cx="2629909" cy="625598"/>
            </a:xfrm>
          </p:grpSpPr>
          <p:grpSp>
            <p:nvGrpSpPr>
              <p:cNvPr id="6" name="Group 48"/>
              <p:cNvGrpSpPr/>
              <p:nvPr/>
            </p:nvGrpSpPr>
            <p:grpSpPr>
              <a:xfrm>
                <a:off x="2387682" y="3336802"/>
                <a:ext cx="1703370" cy="507180"/>
                <a:chOff x="2700886" y="3512457"/>
                <a:chExt cx="1703370" cy="507180"/>
              </a:xfrm>
            </p:grpSpPr>
            <p:pic>
              <p:nvPicPr>
                <p:cNvPr id="60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9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2700886" y="3512457"/>
                  <a:ext cx="446551" cy="5071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1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9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3120103" y="3512457"/>
                  <a:ext cx="446551" cy="5071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2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9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3538488" y="3512457"/>
                  <a:ext cx="446551" cy="5071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3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9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3957705" y="3512457"/>
                  <a:ext cx="446551" cy="50718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9" name="Rectangle 58"/>
              <p:cNvSpPr/>
              <p:nvPr/>
            </p:nvSpPr>
            <p:spPr>
              <a:xfrm>
                <a:off x="2380063" y="3298702"/>
                <a:ext cx="2629909" cy="625598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6" name="Picture 8" descr="Image result for binary icon code"/>
            <p:cNvPicPr>
              <a:picLocks noChangeAspect="1" noChangeArrowheads="1"/>
            </p:cNvPicPr>
            <p:nvPr/>
          </p:nvPicPr>
          <p:blipFill>
            <a:blip r:embed="rId9">
              <a:grayscl/>
              <a:lum bright="20000"/>
            </a:blip>
            <a:srcRect l="24714" t="25142" r="23043" b="15521"/>
            <a:stretch>
              <a:fillRect/>
            </a:stretch>
          </p:blipFill>
          <p:spPr bwMode="auto">
            <a:xfrm>
              <a:off x="3343593" y="3227847"/>
              <a:ext cx="324696" cy="398035"/>
            </a:xfrm>
            <a:prstGeom prst="rect">
              <a:avLst/>
            </a:prstGeom>
            <a:noFill/>
          </p:spPr>
        </p:pic>
        <p:pic>
          <p:nvPicPr>
            <p:cNvPr id="57" name="Picture 8" descr="Image result for binary icon code"/>
            <p:cNvPicPr>
              <a:picLocks noChangeAspect="1" noChangeArrowheads="1"/>
            </p:cNvPicPr>
            <p:nvPr/>
          </p:nvPicPr>
          <p:blipFill>
            <a:blip r:embed="rId9">
              <a:grayscl/>
              <a:lum bright="20000"/>
            </a:blip>
            <a:srcRect l="24714" t="25142" r="23043" b="15521"/>
            <a:stretch>
              <a:fillRect/>
            </a:stretch>
          </p:blipFill>
          <p:spPr bwMode="auto">
            <a:xfrm>
              <a:off x="3668289" y="3227847"/>
              <a:ext cx="324696" cy="398035"/>
            </a:xfrm>
            <a:prstGeom prst="rect">
              <a:avLst/>
            </a:prstGeom>
            <a:noFill/>
          </p:spPr>
        </p:pic>
      </p:grp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0717" b="11339"/>
          <a:stretch/>
        </p:blipFill>
        <p:spPr>
          <a:xfrm>
            <a:off x="2664408" y="5482431"/>
            <a:ext cx="883662" cy="68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2928" b="10786"/>
          <a:stretch/>
        </p:blipFill>
        <p:spPr>
          <a:xfrm>
            <a:off x="4120563" y="5482431"/>
            <a:ext cx="902873" cy="68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266" t="3084" r="3659" b="3830"/>
          <a:stretch/>
        </p:blipFill>
        <p:spPr>
          <a:xfrm>
            <a:off x="5701607" y="5482431"/>
            <a:ext cx="687524" cy="6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Rectangle 70"/>
          <p:cNvSpPr/>
          <p:nvPr/>
        </p:nvSpPr>
        <p:spPr>
          <a:xfrm>
            <a:off x="1377463" y="4339772"/>
            <a:ext cx="6389074" cy="41354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 kernel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Group 74"/>
          <p:cNvGrpSpPr/>
          <p:nvPr/>
        </p:nvGrpSpPr>
        <p:grpSpPr>
          <a:xfrm>
            <a:off x="4847405" y="1863735"/>
            <a:ext cx="2452508" cy="1889115"/>
            <a:chOff x="1844086" y="1864645"/>
            <a:chExt cx="2452508" cy="188911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459"/>
            <a:stretch/>
          </p:blipFill>
          <p:spPr>
            <a:xfrm>
              <a:off x="1844086" y="2346382"/>
              <a:ext cx="2452508" cy="140737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1844087" y="1864645"/>
              <a:ext cx="1910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Web Page B</a:t>
              </a:r>
              <a:endParaRPr lang="en-US" sz="2400" dirty="0"/>
            </a:p>
          </p:txBody>
        </p:sp>
        <p:pic>
          <p:nvPicPr>
            <p:cNvPr id="78" name="Picture 2" descr="Image result for js file"/>
            <p:cNvPicPr preferRelativeResize="0">
              <a:picLocks noChangeArrowheads="1"/>
            </p:cNvPicPr>
            <p:nvPr/>
          </p:nvPicPr>
          <p:blipFill>
            <a:blip r:embed="rId6">
              <a:grayscl/>
              <a:lum bright="20000"/>
            </a:blip>
            <a:srcRect b="30881"/>
            <a:stretch>
              <a:fillRect/>
            </a:stretch>
          </p:blipFill>
          <p:spPr bwMode="auto">
            <a:xfrm>
              <a:off x="2738179" y="2570334"/>
              <a:ext cx="697940" cy="482408"/>
            </a:xfrm>
            <a:prstGeom prst="rect">
              <a:avLst/>
            </a:prstGeom>
            <a:noFill/>
          </p:spPr>
        </p:pic>
        <p:pic>
          <p:nvPicPr>
            <p:cNvPr id="79" name="Picture 4" descr="Image result for html icon"/>
            <p:cNvPicPr>
              <a:picLocks noChangeAspect="1" noChangeArrowheads="1"/>
            </p:cNvPicPr>
            <p:nvPr/>
          </p:nvPicPr>
          <p:blipFill>
            <a:blip r:embed="rId7">
              <a:grayscl/>
              <a:lum bright="20000"/>
            </a:blip>
            <a:srcRect b="34058"/>
            <a:stretch>
              <a:fillRect/>
            </a:stretch>
          </p:blipFill>
          <p:spPr bwMode="auto">
            <a:xfrm>
              <a:off x="1978986" y="2511701"/>
              <a:ext cx="859507" cy="566779"/>
            </a:xfrm>
            <a:prstGeom prst="rect">
              <a:avLst/>
            </a:prstGeom>
            <a:noFill/>
          </p:spPr>
        </p:pic>
        <p:pic>
          <p:nvPicPr>
            <p:cNvPr id="80" name="Picture 6" descr="Image result for css icon code"/>
            <p:cNvPicPr>
              <a:picLocks noChangeAspect="1" noChangeArrowheads="1"/>
            </p:cNvPicPr>
            <p:nvPr/>
          </p:nvPicPr>
          <p:blipFill>
            <a:blip r:embed="rId8">
              <a:grayscl/>
              <a:lum bright="20000"/>
            </a:blip>
            <a:srcRect b="34058"/>
            <a:stretch>
              <a:fillRect/>
            </a:stretch>
          </p:blipFill>
          <p:spPr bwMode="auto">
            <a:xfrm>
              <a:off x="3305493" y="2511701"/>
              <a:ext cx="859507" cy="566779"/>
            </a:xfrm>
            <a:prstGeom prst="rect">
              <a:avLst/>
            </a:prstGeom>
            <a:noFill/>
          </p:spPr>
        </p:pic>
        <p:grpSp>
          <p:nvGrpSpPr>
            <p:cNvPr id="8" name="Group 52"/>
            <p:cNvGrpSpPr/>
            <p:nvPr/>
          </p:nvGrpSpPr>
          <p:grpSpPr>
            <a:xfrm>
              <a:off x="2128525" y="3197946"/>
              <a:ext cx="1912258" cy="490970"/>
              <a:chOff x="2380063" y="3298702"/>
              <a:chExt cx="2629909" cy="625598"/>
            </a:xfrm>
          </p:grpSpPr>
          <p:grpSp>
            <p:nvGrpSpPr>
              <p:cNvPr id="9" name="Group 48"/>
              <p:cNvGrpSpPr/>
              <p:nvPr/>
            </p:nvGrpSpPr>
            <p:grpSpPr>
              <a:xfrm>
                <a:off x="2387682" y="3336802"/>
                <a:ext cx="1703370" cy="507180"/>
                <a:chOff x="2700886" y="3512457"/>
                <a:chExt cx="1703370" cy="507180"/>
              </a:xfrm>
            </p:grpSpPr>
            <p:pic>
              <p:nvPicPr>
                <p:cNvPr id="86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9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2700886" y="3512457"/>
                  <a:ext cx="446551" cy="5071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7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9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3120103" y="3512457"/>
                  <a:ext cx="446551" cy="5071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9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3538488" y="3512457"/>
                  <a:ext cx="446551" cy="5071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9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3957705" y="3512457"/>
                  <a:ext cx="446551" cy="50718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85" name="Rectangle 84"/>
              <p:cNvSpPr/>
              <p:nvPr/>
            </p:nvSpPr>
            <p:spPr>
              <a:xfrm>
                <a:off x="2380063" y="3298702"/>
                <a:ext cx="2629909" cy="625598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2" name="Picture 8" descr="Image result for binary icon code"/>
            <p:cNvPicPr>
              <a:picLocks noChangeAspect="1" noChangeArrowheads="1"/>
            </p:cNvPicPr>
            <p:nvPr/>
          </p:nvPicPr>
          <p:blipFill>
            <a:blip r:embed="rId9">
              <a:grayscl/>
              <a:lum bright="20000"/>
            </a:blip>
            <a:srcRect l="24714" t="25142" r="23043" b="15521"/>
            <a:stretch>
              <a:fillRect/>
            </a:stretch>
          </p:blipFill>
          <p:spPr bwMode="auto">
            <a:xfrm>
              <a:off x="3343593" y="3227847"/>
              <a:ext cx="324696" cy="398035"/>
            </a:xfrm>
            <a:prstGeom prst="rect">
              <a:avLst/>
            </a:prstGeom>
            <a:noFill/>
          </p:spPr>
        </p:pic>
        <p:pic>
          <p:nvPicPr>
            <p:cNvPr id="83" name="Picture 8" descr="Image result for binary icon code"/>
            <p:cNvPicPr>
              <a:picLocks noChangeAspect="1" noChangeArrowheads="1"/>
            </p:cNvPicPr>
            <p:nvPr/>
          </p:nvPicPr>
          <p:blipFill>
            <a:blip r:embed="rId9">
              <a:grayscl/>
              <a:lum bright="20000"/>
            </a:blip>
            <a:srcRect l="24714" t="25142" r="23043" b="15521"/>
            <a:stretch>
              <a:fillRect/>
            </a:stretch>
          </p:blipFill>
          <p:spPr bwMode="auto">
            <a:xfrm>
              <a:off x="3668289" y="3227847"/>
              <a:ext cx="324696" cy="398035"/>
            </a:xfrm>
            <a:prstGeom prst="rect">
              <a:avLst/>
            </a:prstGeom>
            <a:noFill/>
          </p:spPr>
        </p:pic>
      </p:grpSp>
      <p:sp>
        <p:nvSpPr>
          <p:cNvPr id="91" name="TextBox 90"/>
          <p:cNvSpPr txBox="1"/>
          <p:nvPr/>
        </p:nvSpPr>
        <p:spPr>
          <a:xfrm>
            <a:off x="720951" y="1201725"/>
            <a:ext cx="5107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Used by most modern browsers</a:t>
            </a:r>
            <a:endParaRPr lang="en-US" sz="2800" dirty="0"/>
          </a:p>
        </p:txBody>
      </p:sp>
      <p:sp>
        <p:nvSpPr>
          <p:cNvPr id="92" name="TextBox 91"/>
          <p:cNvSpPr txBox="1"/>
          <p:nvPr/>
        </p:nvSpPr>
        <p:spPr>
          <a:xfrm>
            <a:off x="2101703" y="4927487"/>
            <a:ext cx="215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System</a:t>
            </a:r>
            <a:endParaRPr lang="en-US" sz="2400" dirty="0"/>
          </a:p>
        </p:txBody>
      </p:sp>
      <p:sp>
        <p:nvSpPr>
          <p:cNvPr id="93" name="Rectangle 92"/>
          <p:cNvSpPr/>
          <p:nvPr/>
        </p:nvSpPr>
        <p:spPr>
          <a:xfrm>
            <a:off x="2079023" y="5380833"/>
            <a:ext cx="4709114" cy="88843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58374" y="1201725"/>
            <a:ext cx="885715" cy="88571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66537" y="1084333"/>
            <a:ext cx="1066414" cy="1066414"/>
          </a:xfrm>
          <a:prstGeom prst="rect">
            <a:avLst/>
          </a:prstGeom>
        </p:spPr>
      </p:pic>
      <p:sp>
        <p:nvSpPr>
          <p:cNvPr id="49" name="Up-Down Arrow 48"/>
          <p:cNvSpPr/>
          <p:nvPr/>
        </p:nvSpPr>
        <p:spPr>
          <a:xfrm>
            <a:off x="2872286" y="3693259"/>
            <a:ext cx="321343" cy="620190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-Down Arrow 63"/>
          <p:cNvSpPr/>
          <p:nvPr/>
        </p:nvSpPr>
        <p:spPr>
          <a:xfrm>
            <a:off x="4393213" y="4763208"/>
            <a:ext cx="321343" cy="603109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-Down Arrow 64"/>
          <p:cNvSpPr/>
          <p:nvPr/>
        </p:nvSpPr>
        <p:spPr>
          <a:xfrm>
            <a:off x="5926320" y="3691227"/>
            <a:ext cx="321343" cy="620190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70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27"/>
    </mc:Choice>
    <mc:Fallback xmlns="">
      <p:transition xmlns:p14="http://schemas.microsoft.com/office/powerpoint/2010/main" spd="slow" advTm="5592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78666821"/>
              </p:ext>
            </p:extLst>
          </p:nvPr>
        </p:nvGraphicFramePr>
        <p:xfrm>
          <a:off x="1130300" y="5144626"/>
          <a:ext cx="7035800" cy="103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4585080"/>
              </p:ext>
            </p:extLst>
          </p:nvPr>
        </p:nvGraphicFramePr>
        <p:xfrm>
          <a:off x="961130" y="3682546"/>
          <a:ext cx="7340600" cy="103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2672-7D34-1142-B908-54107D54D5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685800" y="1112685"/>
            <a:ext cx="7772400" cy="541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The Web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/Local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Boundary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is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Fuzzy 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10231452"/>
              </p:ext>
            </p:extLst>
          </p:nvPr>
        </p:nvGraphicFramePr>
        <p:xfrm>
          <a:off x="1130300" y="2042790"/>
          <a:ext cx="8026400" cy="124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950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226"/>
    </mc:Choice>
    <mc:Fallback xmlns="">
      <p:transition xmlns:p14="http://schemas.microsoft.com/office/powerpoint/2010/main" spd="slow" advTm="9222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P spid="7" grpId="0"/>
      <p:bldGraphic spid="1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311"/>
            <a:ext cx="8229600" cy="890289"/>
          </a:xfrm>
        </p:spPr>
        <p:txBody>
          <a:bodyPr>
            <a:normAutofit/>
          </a:bodyPr>
          <a:lstStyle/>
          <a:p>
            <a:r>
              <a:rPr lang="en-US" dirty="0" smtClean="0"/>
              <a:t>The Web</a:t>
            </a:r>
            <a:r>
              <a:rPr lang="en-US" altLang="zh-CN" dirty="0" smtClean="0"/>
              <a:t>/Local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Boundary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Fuzzy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7110" name="AutoShape 6" descr="Image result for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2" name="AutoShape 8" descr="Image result for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36911" y="1735441"/>
            <a:ext cx="191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  <a:r>
              <a:rPr lang="en-US" sz="2400" b="1" dirty="0" smtClean="0"/>
              <a:t>efore</a:t>
            </a:r>
            <a:endParaRPr lang="en-US" sz="2400" b="1" dirty="0"/>
          </a:p>
        </p:txBody>
      </p:sp>
      <p:cxnSp>
        <p:nvCxnSpPr>
          <p:cNvPr id="12" name="Straight Arrow Connector 11"/>
          <p:cNvCxnSpPr>
            <a:stCxn id="34" idx="3"/>
            <a:endCxn id="56" idx="1"/>
          </p:cNvCxnSpPr>
          <p:nvPr/>
        </p:nvCxnSpPr>
        <p:spPr>
          <a:xfrm>
            <a:off x="4447879" y="1966274"/>
            <a:ext cx="92803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75914" y="1735441"/>
            <a:ext cx="1280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2016</a:t>
            </a:r>
            <a:endParaRPr lang="en-US" sz="2400" b="1" dirty="0"/>
          </a:p>
        </p:txBody>
      </p:sp>
      <p:grpSp>
        <p:nvGrpSpPr>
          <p:cNvPr id="164" name="Group 163"/>
          <p:cNvGrpSpPr/>
          <p:nvPr/>
        </p:nvGrpSpPr>
        <p:grpSpPr>
          <a:xfrm>
            <a:off x="5548514" y="2811823"/>
            <a:ext cx="1398386" cy="1305014"/>
            <a:chOff x="7472959" y="2795739"/>
            <a:chExt cx="1108345" cy="1188980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2959" y="2795739"/>
              <a:ext cx="1108345" cy="724857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7472959" y="3523054"/>
              <a:ext cx="1108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Cloud</a:t>
              </a:r>
              <a:endParaRPr lang="en-US" sz="2400" dirty="0"/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2432416" y="4732085"/>
            <a:ext cx="2435145" cy="38936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 Kernel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962025" y="4370481"/>
            <a:ext cx="3885581" cy="1811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2395098" y="2350158"/>
            <a:ext cx="2452508" cy="1888205"/>
            <a:chOff x="1844086" y="1864645"/>
            <a:chExt cx="2452508" cy="1888205"/>
          </a:xfrm>
        </p:grpSpPr>
        <p:pic>
          <p:nvPicPr>
            <p:cNvPr id="141" name="Picture 140"/>
            <p:cNvPicPr>
              <a:picLocks noChangeAspect="1"/>
            </p:cNvPicPr>
            <p:nvPr/>
          </p:nvPicPr>
          <p:blipFill rotWithShape="1"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459"/>
            <a:stretch/>
          </p:blipFill>
          <p:spPr>
            <a:xfrm>
              <a:off x="1844086" y="2346382"/>
              <a:ext cx="2452508" cy="14064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42" name="TextBox 141"/>
            <p:cNvSpPr txBox="1"/>
            <p:nvPr/>
          </p:nvSpPr>
          <p:spPr>
            <a:xfrm>
              <a:off x="1844087" y="1864645"/>
              <a:ext cx="1910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Web Page</a:t>
              </a:r>
              <a:endParaRPr lang="en-US" sz="2400" dirty="0"/>
            </a:p>
          </p:txBody>
        </p:sp>
        <p:pic>
          <p:nvPicPr>
            <p:cNvPr id="143" name="Picture 2" descr="Image result for js file"/>
            <p:cNvPicPr preferRelativeResize="0">
              <a:picLocks noChangeArrowheads="1"/>
            </p:cNvPicPr>
            <p:nvPr/>
          </p:nvPicPr>
          <p:blipFill>
            <a:blip r:embed="rId7">
              <a:grayscl/>
              <a:lum bright="20000"/>
            </a:blip>
            <a:srcRect b="30881"/>
            <a:stretch>
              <a:fillRect/>
            </a:stretch>
          </p:blipFill>
          <p:spPr bwMode="auto">
            <a:xfrm>
              <a:off x="2738179" y="2570334"/>
              <a:ext cx="697940" cy="482408"/>
            </a:xfrm>
            <a:prstGeom prst="rect">
              <a:avLst/>
            </a:prstGeom>
            <a:noFill/>
          </p:spPr>
        </p:pic>
        <p:pic>
          <p:nvPicPr>
            <p:cNvPr id="144" name="Picture 4" descr="Image result for html icon"/>
            <p:cNvPicPr>
              <a:picLocks noChangeAspect="1" noChangeArrowheads="1"/>
            </p:cNvPicPr>
            <p:nvPr/>
          </p:nvPicPr>
          <p:blipFill>
            <a:blip r:embed="rId8">
              <a:grayscl/>
              <a:lum bright="20000"/>
            </a:blip>
            <a:srcRect b="34058"/>
            <a:stretch>
              <a:fillRect/>
            </a:stretch>
          </p:blipFill>
          <p:spPr bwMode="auto">
            <a:xfrm>
              <a:off x="1978986" y="2511701"/>
              <a:ext cx="859507" cy="566779"/>
            </a:xfrm>
            <a:prstGeom prst="rect">
              <a:avLst/>
            </a:prstGeom>
            <a:noFill/>
          </p:spPr>
        </p:pic>
        <p:pic>
          <p:nvPicPr>
            <p:cNvPr id="145" name="Picture 6" descr="Image result for css icon code"/>
            <p:cNvPicPr>
              <a:picLocks noChangeAspect="1" noChangeArrowheads="1"/>
            </p:cNvPicPr>
            <p:nvPr/>
          </p:nvPicPr>
          <p:blipFill>
            <a:blip r:embed="rId9">
              <a:grayscl/>
              <a:lum bright="20000"/>
            </a:blip>
            <a:srcRect b="34058"/>
            <a:stretch>
              <a:fillRect/>
            </a:stretch>
          </p:blipFill>
          <p:spPr bwMode="auto">
            <a:xfrm>
              <a:off x="3305493" y="2511701"/>
              <a:ext cx="859507" cy="566779"/>
            </a:xfrm>
            <a:prstGeom prst="rect">
              <a:avLst/>
            </a:prstGeom>
            <a:noFill/>
          </p:spPr>
        </p:pic>
        <p:grpSp>
          <p:nvGrpSpPr>
            <p:cNvPr id="146" name="Group 52"/>
            <p:cNvGrpSpPr/>
            <p:nvPr/>
          </p:nvGrpSpPr>
          <p:grpSpPr>
            <a:xfrm>
              <a:off x="2128525" y="3197946"/>
              <a:ext cx="1912258" cy="490970"/>
              <a:chOff x="2380063" y="3298702"/>
              <a:chExt cx="2629909" cy="625598"/>
            </a:xfrm>
          </p:grpSpPr>
          <p:grpSp>
            <p:nvGrpSpPr>
              <p:cNvPr id="149" name="Group 48"/>
              <p:cNvGrpSpPr/>
              <p:nvPr/>
            </p:nvGrpSpPr>
            <p:grpSpPr>
              <a:xfrm>
                <a:off x="2387682" y="3336802"/>
                <a:ext cx="1703370" cy="507180"/>
                <a:chOff x="2700886" y="3512457"/>
                <a:chExt cx="1703370" cy="507180"/>
              </a:xfrm>
            </p:grpSpPr>
            <p:pic>
              <p:nvPicPr>
                <p:cNvPr id="151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10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2700886" y="3512457"/>
                  <a:ext cx="446551" cy="5071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10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3120103" y="3512457"/>
                  <a:ext cx="446551" cy="5071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10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3538488" y="3512457"/>
                  <a:ext cx="446551" cy="5071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4" name="Picture 8" descr="Image result for binary icon code"/>
                <p:cNvPicPr>
                  <a:picLocks noChangeAspect="1" noChangeArrowheads="1"/>
                </p:cNvPicPr>
                <p:nvPr/>
              </p:nvPicPr>
              <p:blipFill>
                <a:blip r:embed="rId10">
                  <a:grayscl/>
                  <a:lum bright="20000"/>
                </a:blip>
                <a:srcRect l="24714" t="25142" r="23043" b="15521"/>
                <a:stretch>
                  <a:fillRect/>
                </a:stretch>
              </p:blipFill>
              <p:spPr bwMode="auto">
                <a:xfrm>
                  <a:off x="3957705" y="3512457"/>
                  <a:ext cx="446551" cy="50718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0" name="Rectangle 149"/>
              <p:cNvSpPr/>
              <p:nvPr/>
            </p:nvSpPr>
            <p:spPr>
              <a:xfrm>
                <a:off x="2380063" y="3298702"/>
                <a:ext cx="2629909" cy="625598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7" name="Picture 8" descr="Image result for binary icon code"/>
            <p:cNvPicPr>
              <a:picLocks noChangeAspect="1" noChangeArrowheads="1"/>
            </p:cNvPicPr>
            <p:nvPr/>
          </p:nvPicPr>
          <p:blipFill>
            <a:blip r:embed="rId10">
              <a:grayscl/>
              <a:lum bright="20000"/>
            </a:blip>
            <a:srcRect l="24714" t="25142" r="23043" b="15521"/>
            <a:stretch>
              <a:fillRect/>
            </a:stretch>
          </p:blipFill>
          <p:spPr bwMode="auto">
            <a:xfrm>
              <a:off x="3343593" y="3227847"/>
              <a:ext cx="324696" cy="398035"/>
            </a:xfrm>
            <a:prstGeom prst="rect">
              <a:avLst/>
            </a:prstGeom>
            <a:noFill/>
          </p:spPr>
        </p:pic>
        <p:pic>
          <p:nvPicPr>
            <p:cNvPr id="148" name="Picture 8" descr="Image result for binary icon code"/>
            <p:cNvPicPr>
              <a:picLocks noChangeAspect="1" noChangeArrowheads="1"/>
            </p:cNvPicPr>
            <p:nvPr/>
          </p:nvPicPr>
          <p:blipFill>
            <a:blip r:embed="rId10">
              <a:grayscl/>
              <a:lum bright="20000"/>
            </a:blip>
            <a:srcRect l="24714" t="25142" r="23043" b="15521"/>
            <a:stretch>
              <a:fillRect/>
            </a:stretch>
          </p:blipFill>
          <p:spPr bwMode="auto">
            <a:xfrm>
              <a:off x="3668289" y="3227847"/>
              <a:ext cx="324696" cy="398035"/>
            </a:xfrm>
            <a:prstGeom prst="rect">
              <a:avLst/>
            </a:prstGeom>
            <a:noFill/>
          </p:spPr>
        </p:pic>
      </p:grpSp>
      <p:grpSp>
        <p:nvGrpSpPr>
          <p:cNvPr id="158" name="Group 94"/>
          <p:cNvGrpSpPr/>
          <p:nvPr/>
        </p:nvGrpSpPr>
        <p:grpSpPr>
          <a:xfrm>
            <a:off x="2487043" y="5470191"/>
            <a:ext cx="2349593" cy="940572"/>
            <a:chOff x="590086" y="5436026"/>
            <a:chExt cx="2349593" cy="940572"/>
          </a:xfrm>
        </p:grpSpPr>
        <p:pic>
          <p:nvPicPr>
            <p:cNvPr id="160" name="Picture 159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0717" b="11339"/>
            <a:stretch/>
          </p:blipFill>
          <p:spPr>
            <a:xfrm>
              <a:off x="590086" y="5859451"/>
              <a:ext cx="630896" cy="491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2928" b="10786"/>
            <a:stretch/>
          </p:blipFill>
          <p:spPr>
            <a:xfrm>
              <a:off x="1483630" y="5859451"/>
              <a:ext cx="644611" cy="491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 rotWithShape="1"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3266" t="3084" r="3659" b="3830"/>
            <a:stretch/>
          </p:blipFill>
          <p:spPr>
            <a:xfrm>
              <a:off x="2399147" y="5836007"/>
              <a:ext cx="540532" cy="540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TextBox 162"/>
            <p:cNvSpPr txBox="1"/>
            <p:nvPr/>
          </p:nvSpPr>
          <p:spPr>
            <a:xfrm>
              <a:off x="719099" y="5436026"/>
              <a:ext cx="2158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Local System</a:t>
              </a:r>
              <a:endParaRPr lang="en-US" sz="2400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701901" y="1049325"/>
            <a:ext cx="7520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Landscape changes --- Rise of the cloud services </a:t>
            </a:r>
            <a:endParaRPr lang="en-US" sz="2800" dirty="0"/>
          </a:p>
        </p:txBody>
      </p:sp>
      <p:sp>
        <p:nvSpPr>
          <p:cNvPr id="171" name="Rectangle 170"/>
          <p:cNvSpPr/>
          <p:nvPr/>
        </p:nvSpPr>
        <p:spPr>
          <a:xfrm>
            <a:off x="2405220" y="5561215"/>
            <a:ext cx="4779351" cy="9430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405220" y="5561215"/>
            <a:ext cx="2462341" cy="9430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632981" y="5622083"/>
            <a:ext cx="1667702" cy="868710"/>
            <a:chOff x="5632981" y="5505971"/>
            <a:chExt cx="1667702" cy="86871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6449" b="3047"/>
            <a:stretch/>
          </p:blipFill>
          <p:spPr>
            <a:xfrm>
              <a:off x="5632981" y="5561215"/>
              <a:ext cx="784921" cy="813466"/>
            </a:xfrm>
            <a:prstGeom prst="rect">
              <a:avLst/>
            </a:prstGeom>
          </p:spPr>
        </p:pic>
        <p:sp>
          <p:nvSpPr>
            <p:cNvPr id="173" name="TextBox 172"/>
            <p:cNvSpPr txBox="1"/>
            <p:nvPr/>
          </p:nvSpPr>
          <p:spPr>
            <a:xfrm>
              <a:off x="6287196" y="5505971"/>
              <a:ext cx="1013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Client</a:t>
              </a:r>
              <a:endParaRPr lang="en-US" sz="2400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861573" y="3973092"/>
            <a:ext cx="156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Web/Local</a:t>
            </a:r>
          </a:p>
          <a:p>
            <a:r>
              <a:rPr lang="en-US" sz="2400" dirty="0" smtClean="0"/>
              <a:t>Boundary</a:t>
            </a:r>
            <a:endParaRPr lang="en-US" sz="2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6343650" y="4222910"/>
            <a:ext cx="2828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new path to </a:t>
            </a:r>
          </a:p>
          <a:p>
            <a:r>
              <a:rPr lang="en-US" sz="2400" dirty="0" smtClean="0"/>
              <a:t>access local system</a:t>
            </a:r>
            <a:endParaRPr lang="en-US" sz="2400" dirty="0"/>
          </a:p>
        </p:txBody>
      </p:sp>
      <p:sp>
        <p:nvSpPr>
          <p:cNvPr id="47" name="Up-Down Arrow 46"/>
          <p:cNvSpPr/>
          <p:nvPr/>
        </p:nvSpPr>
        <p:spPr>
          <a:xfrm>
            <a:off x="3458288" y="4186187"/>
            <a:ext cx="370863" cy="524917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-Down Arrow 47"/>
          <p:cNvSpPr/>
          <p:nvPr/>
        </p:nvSpPr>
        <p:spPr>
          <a:xfrm>
            <a:off x="3458288" y="5146786"/>
            <a:ext cx="347345" cy="414429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Up-Down Arrow 48"/>
          <p:cNvSpPr/>
          <p:nvPr/>
        </p:nvSpPr>
        <p:spPr>
          <a:xfrm rot="16200000">
            <a:off x="5009969" y="3043487"/>
            <a:ext cx="370863" cy="636930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-Down Arrow 49"/>
          <p:cNvSpPr/>
          <p:nvPr/>
        </p:nvSpPr>
        <p:spPr>
          <a:xfrm rot="16200000">
            <a:off x="5042739" y="5708383"/>
            <a:ext cx="370863" cy="636930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-Down Arrow 50"/>
          <p:cNvSpPr/>
          <p:nvPr/>
        </p:nvSpPr>
        <p:spPr>
          <a:xfrm>
            <a:off x="5815591" y="4222910"/>
            <a:ext cx="370863" cy="1399172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5190735" y="2796415"/>
            <a:ext cx="0" cy="3694378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77348" y="2350158"/>
            <a:ext cx="141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Fuzzy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271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27"/>
    </mc:Choice>
    <mc:Fallback xmlns="">
      <p:transition xmlns:p14="http://schemas.microsoft.com/office/powerpoint/2010/main" spd="slow" advTm="6182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6" grpId="0"/>
      <p:bldP spid="138" grpId="0" animBg="1"/>
      <p:bldP spid="169" grpId="0"/>
      <p:bldP spid="171" grpId="0" animBg="1"/>
      <p:bldP spid="172" grpId="0" animBg="1"/>
      <p:bldP spid="172" grpId="1" animBg="1"/>
      <p:bldP spid="177" grpId="0"/>
      <p:bldP spid="179" grpId="0"/>
      <p:bldP spid="47" grpId="0" animBg="1"/>
      <p:bldP spid="48" grpId="0" animBg="1"/>
      <p:bldP spid="49" grpId="0" animBg="1"/>
      <p:bldP spid="50" grpId="0" animBg="1"/>
      <p:bldP spid="51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0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Attacks due to </a:t>
            </a:r>
            <a:br>
              <a:rPr lang="en-US" dirty="0" smtClean="0"/>
            </a:br>
            <a:r>
              <a:rPr lang="en-US" dirty="0" smtClean="0"/>
              <a:t>Fuzzy Web/Local Boundary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6" descr="Image result for 梵高 呐喊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0" y="2392754"/>
            <a:ext cx="2857500" cy="3857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195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1"/>
    </mc:Choice>
    <mc:Fallback xmlns="">
      <p:transition xmlns:p14="http://schemas.microsoft.com/office/powerpoint/2010/main" spd="slow" advTm="72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 flipV="1">
            <a:off x="1007385" y="4370481"/>
            <a:ext cx="3885581" cy="1811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05693" y="4732085"/>
            <a:ext cx="2435145" cy="38936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 Kernel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Group 94"/>
          <p:cNvGrpSpPr/>
          <p:nvPr/>
        </p:nvGrpSpPr>
        <p:grpSpPr>
          <a:xfrm>
            <a:off x="1653555" y="5456725"/>
            <a:ext cx="2349593" cy="940572"/>
            <a:chOff x="590086" y="5436026"/>
            <a:chExt cx="2349593" cy="940572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0717" b="11339"/>
            <a:stretch/>
          </p:blipFill>
          <p:spPr>
            <a:xfrm>
              <a:off x="590086" y="5859451"/>
              <a:ext cx="630896" cy="491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2928" b="10786"/>
            <a:stretch/>
          </p:blipFill>
          <p:spPr>
            <a:xfrm>
              <a:off x="1483630" y="5859451"/>
              <a:ext cx="644611" cy="491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3266" t="3084" r="3659" b="3830"/>
            <a:stretch/>
          </p:blipFill>
          <p:spPr>
            <a:xfrm>
              <a:off x="2399147" y="5836007"/>
              <a:ext cx="540532" cy="540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719099" y="5436026"/>
              <a:ext cx="2158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Local System</a:t>
              </a:r>
              <a:endParaRPr lang="en-US" sz="2400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1188947" y="5547749"/>
            <a:ext cx="6062753" cy="9430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47408" y="5608617"/>
            <a:ext cx="1404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Dropbox</a:t>
            </a:r>
            <a:endParaRPr lang="en-US" sz="2400" dirty="0" smtClean="0"/>
          </a:p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457200" y="295"/>
            <a:ext cx="8229600" cy="825206"/>
          </a:xfrm>
        </p:spPr>
        <p:txBody>
          <a:bodyPr>
            <a:normAutofit/>
          </a:bodyPr>
          <a:lstStyle/>
          <a:p>
            <a:r>
              <a:rPr lang="en-US" dirty="0" smtClean="0"/>
              <a:t>Attack Example 1: Drop a Malware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1459"/>
          <a:stretch/>
        </p:blipFill>
        <p:spPr>
          <a:xfrm>
            <a:off x="1188947" y="1476074"/>
            <a:ext cx="3668636" cy="27468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6" name="TextBox 45"/>
          <p:cNvSpPr txBox="1"/>
          <p:nvPr/>
        </p:nvSpPr>
        <p:spPr>
          <a:xfrm>
            <a:off x="1188947" y="1014409"/>
            <a:ext cx="286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www.evil.com</a:t>
            </a:r>
            <a:endParaRPr lang="en-US" sz="2400" dirty="0"/>
          </a:p>
        </p:txBody>
      </p:sp>
      <p:grpSp>
        <p:nvGrpSpPr>
          <p:cNvPr id="7" name="Group 53"/>
          <p:cNvGrpSpPr/>
          <p:nvPr/>
        </p:nvGrpSpPr>
        <p:grpSpPr>
          <a:xfrm>
            <a:off x="5548514" y="2811823"/>
            <a:ext cx="1398386" cy="1629292"/>
            <a:chOff x="7472959" y="2795739"/>
            <a:chExt cx="1108345" cy="1484425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2959" y="2795739"/>
              <a:ext cx="1108345" cy="724857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472959" y="3523054"/>
              <a:ext cx="1108345" cy="757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Dropbox</a:t>
              </a:r>
              <a:r>
                <a:rPr lang="en-US" sz="2400" dirty="0" smtClean="0"/>
                <a:t> Cloud</a:t>
              </a:r>
              <a:endParaRPr lang="en-US" sz="2400" dirty="0"/>
            </a:p>
          </p:txBody>
        </p:sp>
      </p:grpSp>
      <p:pic>
        <p:nvPicPr>
          <p:cNvPr id="36" name="Picture 2" descr="Image result for js file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22640" y="1906967"/>
            <a:ext cx="889320" cy="889320"/>
          </a:xfrm>
          <a:prstGeom prst="rect">
            <a:avLst/>
          </a:prstGeom>
          <a:noFill/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1"/>
          <a:srcRect l="1326" t="11880" r="1720" b="15265"/>
          <a:stretch/>
        </p:blipFill>
        <p:spPr>
          <a:xfrm>
            <a:off x="2201773" y="2318635"/>
            <a:ext cx="772639" cy="580587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436966" y="2956374"/>
            <a:ext cx="3280879" cy="842865"/>
            <a:chOff x="2614171" y="2773260"/>
            <a:chExt cx="3280879" cy="842865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12"/>
            <a:srcRect l="7870" t="7860" r="6843" b="76478"/>
            <a:stretch/>
          </p:blipFill>
          <p:spPr>
            <a:xfrm>
              <a:off x="2641115" y="2783194"/>
              <a:ext cx="3253935" cy="396879"/>
            </a:xfrm>
            <a:prstGeom prst="rect">
              <a:avLst/>
            </a:prstGeom>
            <a:ln w="28575" cmpd="sng">
              <a:noFill/>
            </a:ln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12"/>
            <a:srcRect l="7870" t="69192" r="6843" b="12711"/>
            <a:stretch/>
          </p:blipFill>
          <p:spPr>
            <a:xfrm>
              <a:off x="2641115" y="3157538"/>
              <a:ext cx="3253935" cy="458587"/>
            </a:xfrm>
            <a:prstGeom prst="rect">
              <a:avLst/>
            </a:prstGeom>
            <a:ln w="28575" cmpd="sng">
              <a:noFill/>
            </a:ln>
          </p:spPr>
        </p:pic>
        <p:sp>
          <p:nvSpPr>
            <p:cNvPr id="51" name="Rectangle 50"/>
            <p:cNvSpPr/>
            <p:nvPr/>
          </p:nvSpPr>
          <p:spPr>
            <a:xfrm>
              <a:off x="2614171" y="2773260"/>
              <a:ext cx="3280879" cy="842865"/>
            </a:xfrm>
            <a:prstGeom prst="rect">
              <a:avLst/>
            </a:prstGeom>
            <a:noFill/>
            <a:ln w="28575" cmpd="sng">
              <a:solidFill>
                <a:srgbClr val="CB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mage result for click icon"/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lum bright="10000" contrast="30000"/>
          </a:blip>
          <a:srcRect/>
          <a:stretch>
            <a:fillRect/>
          </a:stretch>
        </p:blipFill>
        <p:spPr bwMode="auto">
          <a:xfrm>
            <a:off x="2773747" y="3523175"/>
            <a:ext cx="677918" cy="677918"/>
          </a:xfrm>
          <a:prstGeom prst="rect">
            <a:avLst/>
          </a:prstGeom>
          <a:noFill/>
        </p:spPr>
      </p:pic>
      <p:pic>
        <p:nvPicPr>
          <p:cNvPr id="52" name="Picture 2" descr="Image result for dropbox share edit fi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070878" y="5639445"/>
            <a:ext cx="857324" cy="800169"/>
          </a:xfrm>
          <a:prstGeom prst="rect">
            <a:avLst/>
          </a:prstGeom>
          <a:noFill/>
        </p:spPr>
      </p:pic>
      <p:sp>
        <p:nvSpPr>
          <p:cNvPr id="42" name="Up-Down Arrow 41"/>
          <p:cNvSpPr/>
          <p:nvPr/>
        </p:nvSpPr>
        <p:spPr>
          <a:xfrm>
            <a:off x="2848301" y="4246146"/>
            <a:ext cx="370863" cy="479864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2848301" y="5121452"/>
            <a:ext cx="347345" cy="414429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/>
          <p:cNvSpPr/>
          <p:nvPr/>
        </p:nvSpPr>
        <p:spPr>
          <a:xfrm rot="16200000">
            <a:off x="5057300" y="3022187"/>
            <a:ext cx="370863" cy="636930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-Down Arrow 44"/>
          <p:cNvSpPr/>
          <p:nvPr/>
        </p:nvSpPr>
        <p:spPr>
          <a:xfrm rot="16200000">
            <a:off x="4348000" y="5701326"/>
            <a:ext cx="370863" cy="800822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-Down Arrow 52"/>
          <p:cNvSpPr/>
          <p:nvPr/>
        </p:nvSpPr>
        <p:spPr>
          <a:xfrm>
            <a:off x="6056357" y="4388591"/>
            <a:ext cx="370863" cy="1288736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43325" y="2004463"/>
            <a:ext cx="593189" cy="5931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403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35"/>
    </mc:Choice>
    <mc:Fallback xmlns="">
      <p:transition xmlns:p14="http://schemas.microsoft.com/office/powerpoint/2010/main" spd="slow" advTm="10833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C -0.00365 0.05162 -0.0073 0.10347 0.03125 0.13542 C 0.06979 0.16736 0.20052 0.12569 0.23125 0.19167 C 0.26197 0.25764 0.2901 0.46921 0.21562 0.53125 C 0.14114 0.59329 -0.03733 0.57894 -0.21563 0.56458 " pathEditMode="relative" ptsTypes="aaaaA">
                                      <p:cBhvr>
                                        <p:cTn id="22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962025" y="4370481"/>
            <a:ext cx="3885581" cy="1811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37D-CCBB-F242-B74A-FA979E68982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05693" y="4732085"/>
            <a:ext cx="2435145" cy="38936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 Kernel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Group 94"/>
          <p:cNvGrpSpPr/>
          <p:nvPr/>
        </p:nvGrpSpPr>
        <p:grpSpPr>
          <a:xfrm>
            <a:off x="1653555" y="5456725"/>
            <a:ext cx="2349593" cy="940572"/>
            <a:chOff x="590086" y="5436026"/>
            <a:chExt cx="2349593" cy="940572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0717" b="11339"/>
            <a:stretch/>
          </p:blipFill>
          <p:spPr>
            <a:xfrm>
              <a:off x="590086" y="5859451"/>
              <a:ext cx="630896" cy="491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2928" b="10786"/>
            <a:stretch/>
          </p:blipFill>
          <p:spPr>
            <a:xfrm>
              <a:off x="1483630" y="5859451"/>
              <a:ext cx="644611" cy="491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3266" t="3084" r="3659" b="3830"/>
            <a:stretch/>
          </p:blipFill>
          <p:spPr>
            <a:xfrm>
              <a:off x="2399147" y="5836007"/>
              <a:ext cx="540532" cy="540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719099" y="5436026"/>
              <a:ext cx="2158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Local System</a:t>
              </a:r>
              <a:endParaRPr lang="en-US" sz="2400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1188947" y="5547749"/>
            <a:ext cx="6062753" cy="9430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47408" y="5608617"/>
            <a:ext cx="1404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Dropbox</a:t>
            </a:r>
            <a:endParaRPr lang="en-US" sz="2400" dirty="0" smtClean="0"/>
          </a:p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457200" y="295"/>
            <a:ext cx="8229600" cy="825206"/>
          </a:xfrm>
        </p:spPr>
        <p:txBody>
          <a:bodyPr>
            <a:normAutofit/>
          </a:bodyPr>
          <a:lstStyle/>
          <a:p>
            <a:r>
              <a:rPr lang="en-US" dirty="0" smtClean="0"/>
              <a:t>Example 2: Steal a Local File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1459"/>
          <a:stretch/>
        </p:blipFill>
        <p:spPr>
          <a:xfrm>
            <a:off x="1188947" y="1476074"/>
            <a:ext cx="3668636" cy="27468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6" name="TextBox 45"/>
          <p:cNvSpPr txBox="1"/>
          <p:nvPr/>
        </p:nvSpPr>
        <p:spPr>
          <a:xfrm>
            <a:off x="1188947" y="1014409"/>
            <a:ext cx="286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www.evil.com</a:t>
            </a:r>
            <a:endParaRPr lang="en-US" sz="2400" dirty="0"/>
          </a:p>
        </p:txBody>
      </p:sp>
      <p:grpSp>
        <p:nvGrpSpPr>
          <p:cNvPr id="5" name="Group 53"/>
          <p:cNvGrpSpPr/>
          <p:nvPr/>
        </p:nvGrpSpPr>
        <p:grpSpPr>
          <a:xfrm>
            <a:off x="5548514" y="2811823"/>
            <a:ext cx="1398386" cy="1629292"/>
            <a:chOff x="7472959" y="2795739"/>
            <a:chExt cx="1108345" cy="1484425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2959" y="2795739"/>
              <a:ext cx="1108345" cy="724857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472959" y="3523054"/>
              <a:ext cx="1108345" cy="757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Dropbox</a:t>
              </a:r>
              <a:r>
                <a:rPr lang="en-US" sz="2400" dirty="0" smtClean="0"/>
                <a:t> Cloud</a:t>
              </a:r>
              <a:endParaRPr lang="en-US" sz="2400" dirty="0"/>
            </a:p>
          </p:txBody>
        </p:sp>
      </p:grpSp>
      <p:pic>
        <p:nvPicPr>
          <p:cNvPr id="36" name="Picture 2" descr="Image result for js file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22640" y="1906967"/>
            <a:ext cx="889320" cy="889320"/>
          </a:xfrm>
          <a:prstGeom prst="rect">
            <a:avLst/>
          </a:prstGeom>
          <a:noFill/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1"/>
          <a:srcRect l="1326" t="11880" r="1720" b="15265"/>
          <a:stretch/>
        </p:blipFill>
        <p:spPr>
          <a:xfrm>
            <a:off x="2201773" y="2318635"/>
            <a:ext cx="772639" cy="580587"/>
          </a:xfrm>
          <a:prstGeom prst="rect">
            <a:avLst/>
          </a:prstGeom>
        </p:spPr>
      </p:pic>
      <p:grpSp>
        <p:nvGrpSpPr>
          <p:cNvPr id="6" name="Group 51"/>
          <p:cNvGrpSpPr/>
          <p:nvPr/>
        </p:nvGrpSpPr>
        <p:grpSpPr>
          <a:xfrm>
            <a:off x="1413362" y="2915317"/>
            <a:ext cx="3122100" cy="1266515"/>
            <a:chOff x="6417902" y="677434"/>
            <a:chExt cx="3122100" cy="1266515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12"/>
            <a:srcRect l="1061" t="1695" r="61407" b="83738"/>
            <a:stretch/>
          </p:blipFill>
          <p:spPr>
            <a:xfrm>
              <a:off x="6417902" y="677434"/>
              <a:ext cx="3122100" cy="998966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12"/>
            <a:srcRect l="85397" t="89909" r="2517" b="1572"/>
            <a:stretch/>
          </p:blipFill>
          <p:spPr>
            <a:xfrm>
              <a:off x="8362066" y="762739"/>
              <a:ext cx="1005411" cy="58420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12"/>
            <a:srcRect l="1061" t="18164" r="61407" b="75014"/>
            <a:stretch/>
          </p:blipFill>
          <p:spPr>
            <a:xfrm>
              <a:off x="6417902" y="1476074"/>
              <a:ext cx="3122100" cy="467875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6417902" y="677434"/>
              <a:ext cx="3122100" cy="1266515"/>
            </a:xfrm>
            <a:prstGeom prst="rect">
              <a:avLst/>
            </a:prstGeom>
            <a:noFill/>
            <a:ln w="28575" cmpd="sng">
              <a:solidFill>
                <a:srgbClr val="B000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mage result for click icon"/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lum bright="10000" contrast="30000"/>
          </a:blip>
          <a:srcRect/>
          <a:stretch>
            <a:fillRect/>
          </a:stretch>
        </p:blipFill>
        <p:spPr bwMode="auto">
          <a:xfrm>
            <a:off x="3562920" y="3184216"/>
            <a:ext cx="677918" cy="677918"/>
          </a:xfrm>
          <a:prstGeom prst="rect">
            <a:avLst/>
          </a:prstGeom>
          <a:noFill/>
        </p:spPr>
      </p:pic>
      <p:pic>
        <p:nvPicPr>
          <p:cNvPr id="42" name="Picture 2" descr="Image result for dropbox share edit fi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070878" y="5639445"/>
            <a:ext cx="857324" cy="800169"/>
          </a:xfrm>
          <a:prstGeom prst="rect">
            <a:avLst/>
          </a:prstGeom>
          <a:noFill/>
        </p:spPr>
      </p:pic>
      <p:sp>
        <p:nvSpPr>
          <p:cNvPr id="38" name="Up-Down Arrow 37"/>
          <p:cNvSpPr/>
          <p:nvPr/>
        </p:nvSpPr>
        <p:spPr>
          <a:xfrm>
            <a:off x="2848301" y="4246146"/>
            <a:ext cx="370863" cy="479864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-Down Arrow 46"/>
          <p:cNvSpPr/>
          <p:nvPr/>
        </p:nvSpPr>
        <p:spPr>
          <a:xfrm>
            <a:off x="2848301" y="5121452"/>
            <a:ext cx="347345" cy="414429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-Down Arrow 50"/>
          <p:cNvSpPr/>
          <p:nvPr/>
        </p:nvSpPr>
        <p:spPr>
          <a:xfrm>
            <a:off x="6056357" y="4388591"/>
            <a:ext cx="370863" cy="1288736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-Down Arrow 51"/>
          <p:cNvSpPr/>
          <p:nvPr/>
        </p:nvSpPr>
        <p:spPr>
          <a:xfrm rot="16200000">
            <a:off x="5057300" y="3022187"/>
            <a:ext cx="370863" cy="636930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-Down Arrow 53"/>
          <p:cNvSpPr/>
          <p:nvPr/>
        </p:nvSpPr>
        <p:spPr>
          <a:xfrm rot="16200000">
            <a:off x="4348000" y="5701326"/>
            <a:ext cx="370863" cy="800822"/>
          </a:xfrm>
          <a:prstGeom prst="up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5">
            <a:grayscl/>
            <a:lum bright="-40000" contrast="40000"/>
          </a:blip>
          <a:stretch>
            <a:fillRect/>
          </a:stretch>
        </p:blipFill>
        <p:spPr>
          <a:xfrm>
            <a:off x="1653555" y="5803160"/>
            <a:ext cx="594137" cy="594137"/>
          </a:xfrm>
          <a:prstGeom prst="rect">
            <a:avLst/>
          </a:prstGeom>
          <a:solidFill>
            <a:schemeClr val="bg1"/>
          </a:solidFill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146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62"/>
    </mc:Choice>
    <mc:Fallback xmlns="">
      <p:transition xmlns:p14="http://schemas.microsoft.com/office/powerpoint/2010/main" spd="slow" advTm="6776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C 0.16945 0.01343 0.33906 0.02709 0.41111 -0.03703 C 0.48316 -0.10115 0.47431 -0.32338 0.43195 -0.38518 C 0.38959 -0.44699 0.19462 -0.38055 0.15695 -0.4074 C 0.11927 -0.43425 0.16233 -0.49027 0.20556 -0.54629 " pathEditMode="relative" ptsTypes="aaaaA">
                                      <p:cBhvr>
                                        <p:cTn id="25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4.2|6.1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4.5|6.3|3.6|13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8.1|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9.6|7.4|23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.4|1.8|18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|5.6|3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1.5|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10.8|2.6|4.4|1.6|1.4|0.8|0.6|11.7|10.8|7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9.7|7|6.8|2|7|28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.9|6.7|10.7|8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4|6.5|3.5|1.7|7.7|13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21.4|15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9.1|14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3.9|43|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0.9|1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4.6|6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3.3|12.2|2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2.9|22.1|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6.7|6.5|3.2|2.1|2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2|9.9|1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7.2|2.7|6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|9.6|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5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20530</TotalTime>
  <Words>1078</Words>
  <Application>Microsoft Macintosh PowerPoint</Application>
  <PresentationFormat>On-screen Show (4:3)</PresentationFormat>
  <Paragraphs>351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The Web/Local Boundary Is Fuzzy  A Security Study of Chrome’s Process-based Sandboxing </vt:lpstr>
      <vt:lpstr>Monolithic Browser Design</vt:lpstr>
      <vt:lpstr>2nd Generation Browser:  Process-based Isolation</vt:lpstr>
      <vt:lpstr>Is the Web/Local Boundary Sufficient?</vt:lpstr>
      <vt:lpstr>Contributions</vt:lpstr>
      <vt:lpstr>The Web/Local Boundary is Fuzzy</vt:lpstr>
      <vt:lpstr>Attacks due to  Fuzzy Web/Local Boundary</vt:lpstr>
      <vt:lpstr>Attack Example 1: Drop a Malware</vt:lpstr>
      <vt:lpstr>Example 2: Steal a Local File</vt:lpstr>
      <vt:lpstr>Example 3: Install Malware</vt:lpstr>
      <vt:lpstr>PowerPoint Presentation</vt:lpstr>
      <vt:lpstr>But … Chrome’s Protections</vt:lpstr>
      <vt:lpstr>SOP Enforcement in Chrome</vt:lpstr>
      <vt:lpstr>Control-Flow Integrity</vt:lpstr>
      <vt:lpstr>Bypass SOP &amp; CFI</vt:lpstr>
      <vt:lpstr>In-Memory Partitioning</vt:lpstr>
      <vt:lpstr>Cross-Partition References  to Bypass Partitioning</vt:lpstr>
      <vt:lpstr>Partition-based Randomization</vt:lpstr>
      <vt:lpstr>Fingerprinting Technique  to Bypass ASLR &amp; Find Critical Data</vt:lpstr>
      <vt:lpstr>Find the Address of Vulnerable Array</vt:lpstr>
      <vt:lpstr>Bypass  SOP &amp; In-Memory Protections</vt:lpstr>
      <vt:lpstr>Attack Implementation</vt:lpstr>
      <vt:lpstr>Protections against Web/Local Attacks</vt:lpstr>
      <vt:lpstr>Web Browser-Side Protection</vt:lpstr>
      <vt:lpstr>Light-Weight Mitigation</vt:lpstr>
      <vt:lpstr>Disclosure to Google</vt:lpstr>
      <vt:lpstr>Cloud Service-Side Protection</vt:lpstr>
      <vt:lpstr>Conclusion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jiayaoqi</dc:creator>
  <cp:lastModifiedBy>jiayaoqi</cp:lastModifiedBy>
  <cp:revision>1364</cp:revision>
  <dcterms:created xsi:type="dcterms:W3CDTF">2016-08-25T05:34:27Z</dcterms:created>
  <dcterms:modified xsi:type="dcterms:W3CDTF">2016-10-26T09:47:26Z</dcterms:modified>
</cp:coreProperties>
</file>