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Default Extension="gif" ContentType="image/gif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84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85" r:id="rId22"/>
    <p:sldId id="275" r:id="rId23"/>
    <p:sldId id="276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5FF88"/>
    <a:srgbClr val="B935A9"/>
    <a:srgbClr val="89277D"/>
    <a:srgbClr val="FF5B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92473" autoAdjust="0"/>
  </p:normalViewPr>
  <p:slideViewPr>
    <p:cSldViewPr>
      <p:cViewPr varScale="1">
        <p:scale>
          <a:sx n="90" d="100"/>
          <a:sy n="90" d="100"/>
        </p:scale>
        <p:origin x="-70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huhong\github\DOP\Slides\pie-cha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huhong\github\DOP\Slides\pie-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6098840769903827"/>
          <c:y val="5.0925925925926062E-2"/>
          <c:w val="0.80251990376202798"/>
          <c:h val="0.83309419655876527"/>
        </c:manualLayout>
      </c:layout>
      <c:barChart>
        <c:barDir val="bar"/>
        <c:grouping val="clustered"/>
        <c:ser>
          <c:idx val="0"/>
          <c:order val="0"/>
          <c:tx>
            <c:strRef>
              <c:f>Sheet1!$C$3</c:f>
              <c:strCache>
                <c:ptCount val="1"/>
                <c:pt idx="0">
                  <c:v>/usr/bin</c:v>
                </c:pt>
              </c:strCache>
            </c:strRef>
          </c:tx>
          <c:dLbls>
            <c:dLbl>
              <c:idx val="0"/>
              <c:delete val="1"/>
            </c:dLbl>
            <c:dLbl>
              <c:idx val="1"/>
              <c:layout>
                <c:manualLayout>
                  <c:x val="-3.6958442694663265E-2"/>
                  <c:y val="-4.6296296296296467E-2"/>
                </c:manualLayout>
              </c:layout>
              <c:dLblPos val="outEnd"/>
              <c:showVal val="1"/>
            </c:dLbl>
            <c:dLbl>
              <c:idx val="2"/>
              <c:layout>
                <c:manualLayout>
                  <c:x val="-3.6681102362205009E-2"/>
                  <c:y val="-4.6296296296296467E-2"/>
                </c:manualLayout>
              </c:layout>
              <c:dLblPos val="outEnd"/>
              <c:showVal val="1"/>
            </c:dLbl>
            <c:dLbl>
              <c:idx val="3"/>
              <c:layout>
                <c:manualLayout>
                  <c:x val="-3.7932414698162817E-2"/>
                  <c:y val="-4.1666666666666692E-2"/>
                </c:manualLayout>
              </c:layout>
              <c:dLblPos val="outEnd"/>
              <c:showVal val="1"/>
            </c:dLbl>
            <c:dLbl>
              <c:idx val="4"/>
              <c:layout>
                <c:manualLayout>
                  <c:x val="-3.6212817147856659E-2"/>
                  <c:y val="-5.0925925925926062E-2"/>
                </c:manualLayout>
              </c:layout>
              <c:dLblPos val="outEnd"/>
              <c:showVal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Pos val="ctr"/>
            <c:showVal val="1"/>
          </c:dLbls>
          <c:cat>
            <c:strRef>
              <c:f>Sheet1!$B$4:$B$12</c:f>
              <c:strCache>
                <c:ptCount val="9"/>
                <c:pt idx="0">
                  <c:v>0</c:v>
                </c:pt>
                <c:pt idx="1">
                  <c:v>&gt; 1</c:v>
                </c:pt>
                <c:pt idx="2">
                  <c:v>&gt; 8</c:v>
                </c:pt>
                <c:pt idx="3">
                  <c:v>&gt; 16</c:v>
                </c:pt>
                <c:pt idx="4">
                  <c:v>&gt; 32</c:v>
                </c:pt>
                <c:pt idx="5">
                  <c:v>&gt; 64</c:v>
                </c:pt>
                <c:pt idx="6">
                  <c:v>&gt; 128</c:v>
                </c:pt>
                <c:pt idx="7">
                  <c:v>&gt; 256</c:v>
                </c:pt>
                <c:pt idx="8">
                  <c:v>&gt; 512</c:v>
                </c:pt>
              </c:strCache>
            </c:strRef>
          </c:cat>
          <c:val>
            <c:numRef>
              <c:f>Sheet1!$C$4:$C$12</c:f>
              <c:numCache>
                <c:formatCode>General</c:formatCode>
                <c:ptCount val="9"/>
                <c:pt idx="0">
                  <c:v>73</c:v>
                </c:pt>
                <c:pt idx="1">
                  <c:v>150</c:v>
                </c:pt>
                <c:pt idx="2">
                  <c:v>113</c:v>
                </c:pt>
                <c:pt idx="3">
                  <c:v>147</c:v>
                </c:pt>
                <c:pt idx="4">
                  <c:v>103</c:v>
                </c:pt>
                <c:pt idx="5">
                  <c:v>66</c:v>
                </c:pt>
                <c:pt idx="6">
                  <c:v>35</c:v>
                </c:pt>
                <c:pt idx="7">
                  <c:v>32</c:v>
                </c:pt>
                <c:pt idx="8">
                  <c:v>32</c:v>
                </c:pt>
              </c:numCache>
            </c:numRef>
          </c:val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/usr/sbin</c:v>
                </c:pt>
              </c:strCache>
            </c:strRef>
          </c:tx>
          <c:cat>
            <c:strRef>
              <c:f>Sheet1!$B$4:$B$12</c:f>
              <c:strCache>
                <c:ptCount val="9"/>
                <c:pt idx="0">
                  <c:v>0</c:v>
                </c:pt>
                <c:pt idx="1">
                  <c:v>&gt; 1</c:v>
                </c:pt>
                <c:pt idx="2">
                  <c:v>&gt; 8</c:v>
                </c:pt>
                <c:pt idx="3">
                  <c:v>&gt; 16</c:v>
                </c:pt>
                <c:pt idx="4">
                  <c:v>&gt; 32</c:v>
                </c:pt>
                <c:pt idx="5">
                  <c:v>&gt; 64</c:v>
                </c:pt>
                <c:pt idx="6">
                  <c:v>&gt; 128</c:v>
                </c:pt>
                <c:pt idx="7">
                  <c:v>&gt; 256</c:v>
                </c:pt>
                <c:pt idx="8">
                  <c:v>&gt; 512</c:v>
                </c:pt>
              </c:strCache>
            </c:strRef>
          </c:cat>
          <c:val>
            <c:numRef>
              <c:f>Sheet1!$D$4:$D$12</c:f>
              <c:numCache>
                <c:formatCode>General</c:formatCode>
                <c:ptCount val="9"/>
                <c:pt idx="0">
                  <c:v>18</c:v>
                </c:pt>
                <c:pt idx="1">
                  <c:v>20</c:v>
                </c:pt>
                <c:pt idx="2">
                  <c:v>11</c:v>
                </c:pt>
                <c:pt idx="3">
                  <c:v>14</c:v>
                </c:pt>
                <c:pt idx="4">
                  <c:v>25</c:v>
                </c:pt>
                <c:pt idx="5">
                  <c:v>8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/bin</c:v>
                </c:pt>
              </c:strCache>
            </c:strRef>
          </c:tx>
          <c:cat>
            <c:strRef>
              <c:f>Sheet1!$B$4:$B$12</c:f>
              <c:strCache>
                <c:ptCount val="9"/>
                <c:pt idx="0">
                  <c:v>0</c:v>
                </c:pt>
                <c:pt idx="1">
                  <c:v>&gt; 1</c:v>
                </c:pt>
                <c:pt idx="2">
                  <c:v>&gt; 8</c:v>
                </c:pt>
                <c:pt idx="3">
                  <c:v>&gt; 16</c:v>
                </c:pt>
                <c:pt idx="4">
                  <c:v>&gt; 32</c:v>
                </c:pt>
                <c:pt idx="5">
                  <c:v>&gt; 64</c:v>
                </c:pt>
                <c:pt idx="6">
                  <c:v>&gt; 128</c:v>
                </c:pt>
                <c:pt idx="7">
                  <c:v>&gt; 256</c:v>
                </c:pt>
                <c:pt idx="8">
                  <c:v>&gt; 512</c:v>
                </c:pt>
              </c:strCache>
            </c:strRef>
          </c:cat>
          <c:val>
            <c:numRef>
              <c:f>Sheet1!$E$4:$E$12</c:f>
              <c:numCache>
                <c:formatCode>General</c:formatCode>
                <c:ptCount val="9"/>
                <c:pt idx="0">
                  <c:v>21</c:v>
                </c:pt>
                <c:pt idx="1">
                  <c:v>10</c:v>
                </c:pt>
                <c:pt idx="2">
                  <c:v>12</c:v>
                </c:pt>
                <c:pt idx="3">
                  <c:v>23</c:v>
                </c:pt>
                <c:pt idx="4">
                  <c:v>19</c:v>
                </c:pt>
                <c:pt idx="5">
                  <c:v>15</c:v>
                </c:pt>
                <c:pt idx="6">
                  <c:v>7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Sheet1!$F$3</c:f>
              <c:strCache>
                <c:ptCount val="1"/>
                <c:pt idx="0">
                  <c:v>/sbin</c:v>
                </c:pt>
              </c:strCache>
            </c:strRef>
          </c:tx>
          <c:cat>
            <c:strRef>
              <c:f>Sheet1!$B$4:$B$12</c:f>
              <c:strCache>
                <c:ptCount val="9"/>
                <c:pt idx="0">
                  <c:v>0</c:v>
                </c:pt>
                <c:pt idx="1">
                  <c:v>&gt; 1</c:v>
                </c:pt>
                <c:pt idx="2">
                  <c:v>&gt; 8</c:v>
                </c:pt>
                <c:pt idx="3">
                  <c:v>&gt; 16</c:v>
                </c:pt>
                <c:pt idx="4">
                  <c:v>&gt; 32</c:v>
                </c:pt>
                <c:pt idx="5">
                  <c:v>&gt; 64</c:v>
                </c:pt>
                <c:pt idx="6">
                  <c:v>&gt; 128</c:v>
                </c:pt>
                <c:pt idx="7">
                  <c:v>&gt; 256</c:v>
                </c:pt>
                <c:pt idx="8">
                  <c:v>&gt; 512</c:v>
                </c:pt>
              </c:strCache>
            </c:strRef>
          </c:cat>
          <c:val>
            <c:numRef>
              <c:f>Sheet1!$F$4:$F$12</c:f>
              <c:numCache>
                <c:formatCode>General</c:formatCode>
                <c:ptCount val="9"/>
                <c:pt idx="0">
                  <c:v>22</c:v>
                </c:pt>
                <c:pt idx="1">
                  <c:v>33</c:v>
                </c:pt>
                <c:pt idx="2">
                  <c:v>17</c:v>
                </c:pt>
                <c:pt idx="3">
                  <c:v>17</c:v>
                </c:pt>
                <c:pt idx="4">
                  <c:v>22</c:v>
                </c:pt>
                <c:pt idx="5">
                  <c:v>8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</c:ser>
        <c:axId val="84071552"/>
        <c:axId val="84073088"/>
      </c:barChart>
      <c:catAx>
        <c:axId val="84071552"/>
        <c:scaling>
          <c:orientation val="minMax"/>
        </c:scaling>
        <c:axPos val="l"/>
        <c:tickLblPos val="nextTo"/>
        <c:crossAx val="84073088"/>
        <c:crosses val="autoZero"/>
        <c:auto val="1"/>
        <c:lblAlgn val="ctr"/>
        <c:lblOffset val="100"/>
      </c:catAx>
      <c:valAx>
        <c:axId val="84073088"/>
        <c:scaling>
          <c:orientation val="minMax"/>
          <c:max val="80"/>
        </c:scaling>
        <c:axPos val="b"/>
        <c:majorGridlines/>
        <c:numFmt formatCode="General" sourceLinked="1"/>
        <c:tickLblPos val="nextTo"/>
        <c:crossAx val="840715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702899442257442"/>
          <c:y val="2.9938520132653042E-3"/>
          <c:w val="0.23873482611548574"/>
          <c:h val="0.3154821647324631"/>
        </c:manualLayout>
      </c:layout>
      <c:txPr>
        <a:bodyPr/>
        <a:lstStyle/>
        <a:p>
          <a:pPr>
            <a:defRPr i="0"/>
          </a:pPr>
          <a:endParaRPr lang="en-US"/>
        </a:p>
      </c:txPr>
    </c:legend>
    <c:plotVisOnly val="1"/>
  </c:chart>
  <c:txPr>
    <a:bodyPr/>
    <a:lstStyle/>
    <a:p>
      <a:pPr>
        <a:defRPr sz="14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8.7040855697961869E-2"/>
          <c:y val="4.8376992091674807E-2"/>
          <c:w val="0.9002925065319235"/>
          <c:h val="0.6511148851491606"/>
        </c:manualLayout>
      </c:layout>
      <c:barChart>
        <c:barDir val="col"/>
        <c:grouping val="stacked"/>
        <c:ser>
          <c:idx val="0"/>
          <c:order val="0"/>
          <c:tx>
            <c:strRef>
              <c:f>Sheet1!$C$18</c:f>
              <c:strCache>
                <c:ptCount val="1"/>
                <c:pt idx="0">
                  <c:v>trace-error</c:v>
                </c:pt>
              </c:strCache>
            </c:strRef>
          </c:tx>
          <c:cat>
            <c:strRef>
              <c:f>Sheet1!$B$19:$B$38</c:f>
              <c:strCache>
                <c:ptCount val="20"/>
                <c:pt idx="0">
                  <c:v>nginx:L0</c:v>
                </c:pt>
                <c:pt idx="1">
                  <c:v>nginx:M0</c:v>
                </c:pt>
                <c:pt idx="2">
                  <c:v>sudo:M0</c:v>
                </c:pt>
                <c:pt idx="3">
                  <c:v>httpdx:L0</c:v>
                </c:pt>
                <c:pt idx="4">
                  <c:v>httpdx:M0</c:v>
                </c:pt>
                <c:pt idx="5">
                  <c:v>httpdx:M1</c:v>
                </c:pt>
                <c:pt idx="6">
                  <c:v>httpdx:M2</c:v>
                </c:pt>
                <c:pt idx="7">
                  <c:v>httpdx:M3</c:v>
                </c:pt>
                <c:pt idx="8">
                  <c:v>orzhttpd:L0</c:v>
                </c:pt>
                <c:pt idx="9">
                  <c:v>orzhttpd:M0</c:v>
                </c:pt>
                <c:pt idx="10">
                  <c:v>null httpd:M0</c:v>
                </c:pt>
                <c:pt idx="11">
                  <c:v>null httpd:M1</c:v>
                </c:pt>
                <c:pt idx="12">
                  <c:v>ghttpd:M0</c:v>
                </c:pt>
                <c:pt idx="13">
                  <c:v>SSHD:L0</c:v>
                </c:pt>
                <c:pt idx="14">
                  <c:v>SSHD:M0</c:v>
                </c:pt>
                <c:pt idx="15">
                  <c:v>SSHD:M1</c:v>
                </c:pt>
                <c:pt idx="16">
                  <c:v>wu-ftpd:L0</c:v>
                </c:pt>
                <c:pt idx="17">
                  <c:v>wu-ftpd:M0</c:v>
                </c:pt>
                <c:pt idx="18">
                  <c:v>wu-ftpd:M1</c:v>
                </c:pt>
                <c:pt idx="19">
                  <c:v>Average</c:v>
                </c:pt>
              </c:strCache>
            </c:strRef>
          </c:cat>
          <c:val>
            <c:numRef>
              <c:f>Sheet1!$C$19:$C$38</c:f>
              <c:numCache>
                <c:formatCode>0.00</c:formatCode>
                <c:ptCount val="20"/>
                <c:pt idx="0">
                  <c:v>0.1333</c:v>
                </c:pt>
                <c:pt idx="1">
                  <c:v>0.1333</c:v>
                </c:pt>
                <c:pt idx="2">
                  <c:v>0.58329999999999949</c:v>
                </c:pt>
                <c:pt idx="3">
                  <c:v>0.1333</c:v>
                </c:pt>
                <c:pt idx="4">
                  <c:v>0.1333</c:v>
                </c:pt>
                <c:pt idx="5">
                  <c:v>0.1333</c:v>
                </c:pt>
                <c:pt idx="6">
                  <c:v>0.1333</c:v>
                </c:pt>
                <c:pt idx="7">
                  <c:v>0.1333</c:v>
                </c:pt>
                <c:pt idx="8">
                  <c:v>0.28330000000000027</c:v>
                </c:pt>
                <c:pt idx="9">
                  <c:v>0.28330000000000027</c:v>
                </c:pt>
                <c:pt idx="10">
                  <c:v>0.21670000000000014</c:v>
                </c:pt>
                <c:pt idx="11">
                  <c:v>0.21670000000000014</c:v>
                </c:pt>
                <c:pt idx="12">
                  <c:v>0.15000000000000013</c:v>
                </c:pt>
                <c:pt idx="13">
                  <c:v>2.5832999999999999</c:v>
                </c:pt>
                <c:pt idx="14">
                  <c:v>2.5832999999999999</c:v>
                </c:pt>
                <c:pt idx="15">
                  <c:v>2.5832999999999999</c:v>
                </c:pt>
                <c:pt idx="16">
                  <c:v>0.2</c:v>
                </c:pt>
                <c:pt idx="17">
                  <c:v>0.2</c:v>
                </c:pt>
                <c:pt idx="18">
                  <c:v>0.2</c:v>
                </c:pt>
                <c:pt idx="19">
                  <c:v>0.5333</c:v>
                </c:pt>
              </c:numCache>
            </c:numRef>
          </c:val>
        </c:ser>
        <c:ser>
          <c:idx val="1"/>
          <c:order val="1"/>
          <c:tx>
            <c:strRef>
              <c:f>Sheet1!$D$18</c:f>
              <c:strCache>
                <c:ptCount val="1"/>
                <c:pt idx="0">
                  <c:v>trace-benign</c:v>
                </c:pt>
              </c:strCache>
            </c:strRef>
          </c:tx>
          <c:cat>
            <c:strRef>
              <c:f>Sheet1!$B$19:$B$38</c:f>
              <c:strCache>
                <c:ptCount val="20"/>
                <c:pt idx="0">
                  <c:v>nginx:L0</c:v>
                </c:pt>
                <c:pt idx="1">
                  <c:v>nginx:M0</c:v>
                </c:pt>
                <c:pt idx="2">
                  <c:v>sudo:M0</c:v>
                </c:pt>
                <c:pt idx="3">
                  <c:v>httpdx:L0</c:v>
                </c:pt>
                <c:pt idx="4">
                  <c:v>httpdx:M0</c:v>
                </c:pt>
                <c:pt idx="5">
                  <c:v>httpdx:M1</c:v>
                </c:pt>
                <c:pt idx="6">
                  <c:v>httpdx:M2</c:v>
                </c:pt>
                <c:pt idx="7">
                  <c:v>httpdx:M3</c:v>
                </c:pt>
                <c:pt idx="8">
                  <c:v>orzhttpd:L0</c:v>
                </c:pt>
                <c:pt idx="9">
                  <c:v>orzhttpd:M0</c:v>
                </c:pt>
                <c:pt idx="10">
                  <c:v>null httpd:M0</c:v>
                </c:pt>
                <c:pt idx="11">
                  <c:v>null httpd:M1</c:v>
                </c:pt>
                <c:pt idx="12">
                  <c:v>ghttpd:M0</c:v>
                </c:pt>
                <c:pt idx="13">
                  <c:v>SSHD:L0</c:v>
                </c:pt>
                <c:pt idx="14">
                  <c:v>SSHD:M0</c:v>
                </c:pt>
                <c:pt idx="15">
                  <c:v>SSHD:M1</c:v>
                </c:pt>
                <c:pt idx="16">
                  <c:v>wu-ftpd:L0</c:v>
                </c:pt>
                <c:pt idx="17">
                  <c:v>wu-ftpd:M0</c:v>
                </c:pt>
                <c:pt idx="18">
                  <c:v>wu-ftpd:M1</c:v>
                </c:pt>
                <c:pt idx="19">
                  <c:v>Average</c:v>
                </c:pt>
              </c:strCache>
            </c:strRef>
          </c:cat>
          <c:val>
            <c:numRef>
              <c:f>Sheet1!$D$19:$D$38</c:f>
              <c:numCache>
                <c:formatCode>0.00</c:formatCode>
                <c:ptCount val="20"/>
                <c:pt idx="0">
                  <c:v>0.36670000000000008</c:v>
                </c:pt>
                <c:pt idx="1">
                  <c:v>0.60000000000000053</c:v>
                </c:pt>
                <c:pt idx="2">
                  <c:v>1.1167</c:v>
                </c:pt>
                <c:pt idx="3">
                  <c:v>0.75000000000000056</c:v>
                </c:pt>
                <c:pt idx="4">
                  <c:v>0.85000000000000053</c:v>
                </c:pt>
                <c:pt idx="5">
                  <c:v>0.83330000000000004</c:v>
                </c:pt>
                <c:pt idx="6">
                  <c:v>1.05</c:v>
                </c:pt>
                <c:pt idx="7">
                  <c:v>0.88329999999999997</c:v>
                </c:pt>
                <c:pt idx="8">
                  <c:v>0.33330000000000043</c:v>
                </c:pt>
                <c:pt idx="9">
                  <c:v>0.33330000000000043</c:v>
                </c:pt>
                <c:pt idx="10">
                  <c:v>1.3332999999999988</c:v>
                </c:pt>
                <c:pt idx="11">
                  <c:v>0.8667000000000008</c:v>
                </c:pt>
                <c:pt idx="12">
                  <c:v>0.30000000000000027</c:v>
                </c:pt>
                <c:pt idx="13">
                  <c:v>9.6332999999999984</c:v>
                </c:pt>
                <c:pt idx="14">
                  <c:v>5.5</c:v>
                </c:pt>
                <c:pt idx="15">
                  <c:v>5.5</c:v>
                </c:pt>
                <c:pt idx="16">
                  <c:v>0.83330000000000004</c:v>
                </c:pt>
                <c:pt idx="17">
                  <c:v>0.51670000000000005</c:v>
                </c:pt>
                <c:pt idx="18">
                  <c:v>0.51670000000000005</c:v>
                </c:pt>
                <c:pt idx="19">
                  <c:v>1.6833</c:v>
                </c:pt>
              </c:numCache>
            </c:numRef>
          </c:val>
        </c:ser>
        <c:ser>
          <c:idx val="2"/>
          <c:order val="2"/>
          <c:tx>
            <c:strRef>
              <c:f>Sheet1!$E$18</c:f>
              <c:strCache>
                <c:ptCount val="1"/>
                <c:pt idx="0">
                  <c:v>slice-error</c:v>
                </c:pt>
              </c:strCache>
            </c:strRef>
          </c:tx>
          <c:cat>
            <c:strRef>
              <c:f>Sheet1!$B$19:$B$38</c:f>
              <c:strCache>
                <c:ptCount val="20"/>
                <c:pt idx="0">
                  <c:v>nginx:L0</c:v>
                </c:pt>
                <c:pt idx="1">
                  <c:v>nginx:M0</c:v>
                </c:pt>
                <c:pt idx="2">
                  <c:v>sudo:M0</c:v>
                </c:pt>
                <c:pt idx="3">
                  <c:v>httpdx:L0</c:v>
                </c:pt>
                <c:pt idx="4">
                  <c:v>httpdx:M0</c:v>
                </c:pt>
                <c:pt idx="5">
                  <c:v>httpdx:M1</c:v>
                </c:pt>
                <c:pt idx="6">
                  <c:v>httpdx:M2</c:v>
                </c:pt>
                <c:pt idx="7">
                  <c:v>httpdx:M3</c:v>
                </c:pt>
                <c:pt idx="8">
                  <c:v>orzhttpd:L0</c:v>
                </c:pt>
                <c:pt idx="9">
                  <c:v>orzhttpd:M0</c:v>
                </c:pt>
                <c:pt idx="10">
                  <c:v>null httpd:M0</c:v>
                </c:pt>
                <c:pt idx="11">
                  <c:v>null httpd:M1</c:v>
                </c:pt>
                <c:pt idx="12">
                  <c:v>ghttpd:M0</c:v>
                </c:pt>
                <c:pt idx="13">
                  <c:v>SSHD:L0</c:v>
                </c:pt>
                <c:pt idx="14">
                  <c:v>SSHD:M0</c:v>
                </c:pt>
                <c:pt idx="15">
                  <c:v>SSHD:M1</c:v>
                </c:pt>
                <c:pt idx="16">
                  <c:v>wu-ftpd:L0</c:v>
                </c:pt>
                <c:pt idx="17">
                  <c:v>wu-ftpd:M0</c:v>
                </c:pt>
                <c:pt idx="18">
                  <c:v>wu-ftpd:M1</c:v>
                </c:pt>
                <c:pt idx="19">
                  <c:v>Average</c:v>
                </c:pt>
              </c:strCache>
            </c:strRef>
          </c:cat>
          <c:val>
            <c:numRef>
              <c:f>Sheet1!$E$19:$E$38</c:f>
              <c:numCache>
                <c:formatCode>0.00</c:formatCode>
                <c:ptCount val="20"/>
                <c:pt idx="0">
                  <c:v>0.1</c:v>
                </c:pt>
                <c:pt idx="1">
                  <c:v>0.1</c:v>
                </c:pt>
                <c:pt idx="2">
                  <c:v>1.283299999999999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0.2</c:v>
                </c:pt>
                <c:pt idx="10">
                  <c:v>0.23330000000000001</c:v>
                </c:pt>
                <c:pt idx="11">
                  <c:v>0.23330000000000001</c:v>
                </c:pt>
                <c:pt idx="12">
                  <c:v>0.2</c:v>
                </c:pt>
                <c:pt idx="13">
                  <c:v>1.033299999999999</c:v>
                </c:pt>
                <c:pt idx="14">
                  <c:v>1.033299999999999</c:v>
                </c:pt>
                <c:pt idx="15">
                  <c:v>1.033299999999999</c:v>
                </c:pt>
                <c:pt idx="16">
                  <c:v>0.31670000000000026</c:v>
                </c:pt>
                <c:pt idx="17">
                  <c:v>0.31670000000000026</c:v>
                </c:pt>
                <c:pt idx="18">
                  <c:v>0.31670000000000026</c:v>
                </c:pt>
                <c:pt idx="19">
                  <c:v>0.43330000000000041</c:v>
                </c:pt>
              </c:numCache>
            </c:numRef>
          </c:val>
        </c:ser>
        <c:ser>
          <c:idx val="3"/>
          <c:order val="3"/>
          <c:tx>
            <c:strRef>
              <c:f>Sheet1!$F$18</c:f>
              <c:strCache>
                <c:ptCount val="1"/>
                <c:pt idx="0">
                  <c:v>slice-benign</c:v>
                </c:pt>
              </c:strCache>
            </c:strRef>
          </c:tx>
          <c:cat>
            <c:strRef>
              <c:f>Sheet1!$B$19:$B$38</c:f>
              <c:strCache>
                <c:ptCount val="20"/>
                <c:pt idx="0">
                  <c:v>nginx:L0</c:v>
                </c:pt>
                <c:pt idx="1">
                  <c:v>nginx:M0</c:v>
                </c:pt>
                <c:pt idx="2">
                  <c:v>sudo:M0</c:v>
                </c:pt>
                <c:pt idx="3">
                  <c:v>httpdx:L0</c:v>
                </c:pt>
                <c:pt idx="4">
                  <c:v>httpdx:M0</c:v>
                </c:pt>
                <c:pt idx="5">
                  <c:v>httpdx:M1</c:v>
                </c:pt>
                <c:pt idx="6">
                  <c:v>httpdx:M2</c:v>
                </c:pt>
                <c:pt idx="7">
                  <c:v>httpdx:M3</c:v>
                </c:pt>
                <c:pt idx="8">
                  <c:v>orzhttpd:L0</c:v>
                </c:pt>
                <c:pt idx="9">
                  <c:v>orzhttpd:M0</c:v>
                </c:pt>
                <c:pt idx="10">
                  <c:v>null httpd:M0</c:v>
                </c:pt>
                <c:pt idx="11">
                  <c:v>null httpd:M1</c:v>
                </c:pt>
                <c:pt idx="12">
                  <c:v>ghttpd:M0</c:v>
                </c:pt>
                <c:pt idx="13">
                  <c:v>SSHD:L0</c:v>
                </c:pt>
                <c:pt idx="14">
                  <c:v>SSHD:M0</c:v>
                </c:pt>
                <c:pt idx="15">
                  <c:v>SSHD:M1</c:v>
                </c:pt>
                <c:pt idx="16">
                  <c:v>wu-ftpd:L0</c:v>
                </c:pt>
                <c:pt idx="17">
                  <c:v>wu-ftpd:M0</c:v>
                </c:pt>
                <c:pt idx="18">
                  <c:v>wu-ftpd:M1</c:v>
                </c:pt>
                <c:pt idx="19">
                  <c:v>Average</c:v>
                </c:pt>
              </c:strCache>
            </c:strRef>
          </c:cat>
          <c:val>
            <c:numRef>
              <c:f>Sheet1!$F$19:$F$38</c:f>
              <c:numCache>
                <c:formatCode>0.00</c:formatCode>
                <c:ptCount val="20"/>
                <c:pt idx="0">
                  <c:v>2.6833000000000022</c:v>
                </c:pt>
                <c:pt idx="1">
                  <c:v>0.2</c:v>
                </c:pt>
                <c:pt idx="2">
                  <c:v>3.5667</c:v>
                </c:pt>
                <c:pt idx="3">
                  <c:v>5.9333000000000045</c:v>
                </c:pt>
                <c:pt idx="4">
                  <c:v>4.7333000000000034</c:v>
                </c:pt>
                <c:pt idx="5">
                  <c:v>4.8666999999999998</c:v>
                </c:pt>
                <c:pt idx="6">
                  <c:v>4.75</c:v>
                </c:pt>
                <c:pt idx="7">
                  <c:v>4.7833000000000014</c:v>
                </c:pt>
                <c:pt idx="8">
                  <c:v>0.4</c:v>
                </c:pt>
                <c:pt idx="9">
                  <c:v>1.0667</c:v>
                </c:pt>
                <c:pt idx="10">
                  <c:v>6.35</c:v>
                </c:pt>
                <c:pt idx="11">
                  <c:v>2.4832999999999998</c:v>
                </c:pt>
                <c:pt idx="12">
                  <c:v>0.15000000000000013</c:v>
                </c:pt>
                <c:pt idx="13">
                  <c:v>21.133299999999988</c:v>
                </c:pt>
                <c:pt idx="14">
                  <c:v>1.3667</c:v>
                </c:pt>
                <c:pt idx="15">
                  <c:v>1</c:v>
                </c:pt>
                <c:pt idx="16">
                  <c:v>5.7</c:v>
                </c:pt>
                <c:pt idx="17">
                  <c:v>0.45</c:v>
                </c:pt>
                <c:pt idx="18">
                  <c:v>0.43330000000000041</c:v>
                </c:pt>
                <c:pt idx="19">
                  <c:v>3.7833000000000023</c:v>
                </c:pt>
              </c:numCache>
            </c:numRef>
          </c:val>
        </c:ser>
        <c:overlap val="100"/>
        <c:axId val="85300736"/>
        <c:axId val="85302272"/>
      </c:barChart>
      <c:catAx>
        <c:axId val="85300736"/>
        <c:scaling>
          <c:orientation val="minMax"/>
        </c:scaling>
        <c:axPos val="b"/>
        <c:tickLblPos val="nextTo"/>
        <c:crossAx val="85302272"/>
        <c:crossesAt val="0"/>
        <c:auto val="1"/>
        <c:lblAlgn val="ctr"/>
        <c:lblOffset val="100"/>
      </c:catAx>
      <c:valAx>
        <c:axId val="85302272"/>
        <c:scaling>
          <c:orientation val="minMax"/>
          <c:max val="15"/>
          <c:min val="0"/>
        </c:scaling>
        <c:axPos val="l"/>
        <c:majorGridlines/>
        <c:numFmt formatCode="0.00" sourceLinked="1"/>
        <c:tickLblPos val="nextTo"/>
        <c:crossAx val="85300736"/>
        <c:crossesAt val="1"/>
        <c:crossBetween val="between"/>
      </c:valAx>
    </c:plotArea>
    <c:legend>
      <c:legendPos val="r"/>
      <c:layout>
        <c:manualLayout>
          <c:xMode val="edge"/>
          <c:yMode val="edge"/>
          <c:x val="0.26926751267742016"/>
          <c:y val="4.3840670484371284E-2"/>
          <c:w val="0.15479859221683231"/>
          <c:h val="0.31517060367454136"/>
        </c:manualLayout>
      </c:layout>
      <c:spPr>
        <a:solidFill>
          <a:schemeClr val="bg1">
            <a:lumMod val="85000"/>
          </a:schemeClr>
        </a:solidFill>
      </c:sp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AA0F9-23D3-4047-ACF1-3AB2E950997F}" type="datetimeFigureOut">
              <a:rPr lang="en-US" smtClean="0"/>
              <a:pPr/>
              <a:t>8/15/2015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58CD5-CF92-4B02-B500-0ACD1490B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58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58CD5-CF92-4B02-B500-0ACD1490B9F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first before 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58CD5-CF92-4B02-B500-0ACD1490B9F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58CD5-CF92-4B02-B500-0ACD1490B9F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 gives axis first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58CD5-CF92-4B02-B500-0ACD1490B9F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58CD5-CF92-4B02-B500-0ACD1490B9F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9FC8-B066-4C63-A049-668D472CC4B7}" type="datetime1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82B0-1BED-460E-9385-1CA63F372482}" type="datetime1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9B37-EBB0-4170-80E3-9A7DD335B681}" type="datetime1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153400" cy="3546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5AA6-7E62-464C-9B48-24819A7CD9FF}" type="datetime1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DA0-E3B7-468E-BC22-FE81874FA10B}" type="datetime1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0E09-06A1-49B8-BE03-2F4F04A62E3A}" type="datetime1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3098-F5AA-47AA-BE2B-E7B57E8D338E}" type="datetime1">
              <a:rPr lang="en-US" smtClean="0"/>
              <a:t>8/15/2015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FF06-FB6E-4851-8C29-37D0D0053790}" type="datetime1">
              <a:rPr lang="en-US" smtClean="0"/>
              <a:t>8/15/2015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7237-3A95-48D1-89B1-8BE0EBAC6DA8}" type="datetime1">
              <a:rPr lang="en-US" smtClean="0"/>
              <a:t>8/15/2015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51E7-E8D6-47FB-99EC-9AB4DAC1C547}" type="datetime1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3B0-B3FB-41FA-854D-F44B769F0A8F}" type="datetime1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00151"/>
            <a:ext cx="7162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EF51-54D5-40E5-A368-7C7FB8F50A4E}" type="datetime1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.nus.edu.sg/~huho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438152"/>
            <a:ext cx="8610600" cy="1957389"/>
          </a:xfrm>
        </p:spPr>
        <p:txBody>
          <a:bodyPr>
            <a:normAutofit/>
          </a:bodyPr>
          <a:lstStyle/>
          <a:p>
            <a:r>
              <a:rPr lang="en-US" b="1" dirty="0" smtClean="0"/>
              <a:t>Automatic Generation of Data-Oriented Exploits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86050"/>
            <a:ext cx="8458200" cy="2324100"/>
          </a:xfrm>
        </p:spPr>
        <p:txBody>
          <a:bodyPr>
            <a:no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Hong </a:t>
            </a:r>
            <a:r>
              <a:rPr lang="en-US" sz="28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Hu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 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Zheng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Leong Chua,   </a:t>
            </a:r>
          </a:p>
          <a:p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Sendroiu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Adrian,  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Prateek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Saxena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 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Zhenkai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Liang</a:t>
            </a:r>
          </a:p>
          <a:p>
            <a:endParaRPr 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University of Singapore</a:t>
            </a:r>
          </a:p>
          <a:p>
            <a:endParaRPr lang="en-US" sz="11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USENIX Security Symposium 2015, Washington, D.C., USA</a:t>
            </a:r>
          </a:p>
        </p:txBody>
      </p:sp>
    </p:spTree>
  </p:cSld>
  <p:clrMapOvr>
    <a:masterClrMapping/>
  </p:clrMapOvr>
  <p:transition advTm="2157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 smtClean="0"/>
              <a:t>Pointer Stitch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5350"/>
            <a:ext cx="7162800" cy="990599"/>
          </a:xfrm>
        </p:spPr>
        <p:txBody>
          <a:bodyPr/>
          <a:lstStyle/>
          <a:p>
            <a:r>
              <a:rPr lang="en-US" altLang="zh-CN" dirty="0" smtClean="0"/>
              <a:t>Corrupt pointers to connect data flows</a:t>
            </a:r>
          </a:p>
          <a:p>
            <a:pPr lvl="1"/>
            <a:r>
              <a:rPr lang="en-US" dirty="0" smtClean="0"/>
              <a:t>Pointers decide data movement direction</a:t>
            </a:r>
          </a:p>
          <a:p>
            <a:endParaRPr lang="en-US" dirty="0"/>
          </a:p>
        </p:txBody>
      </p:sp>
      <p:cxnSp>
        <p:nvCxnSpPr>
          <p:cNvPr id="5" name="Straight Connector 80"/>
          <p:cNvCxnSpPr/>
          <p:nvPr/>
        </p:nvCxnSpPr>
        <p:spPr>
          <a:xfrm>
            <a:off x="2703361" y="2999467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1"/>
          <p:cNvCxnSpPr/>
          <p:nvPr/>
        </p:nvCxnSpPr>
        <p:spPr>
          <a:xfrm>
            <a:off x="2694687" y="2418070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2"/>
          <p:cNvCxnSpPr/>
          <p:nvPr/>
        </p:nvCxnSpPr>
        <p:spPr>
          <a:xfrm flipH="1">
            <a:off x="3292100" y="2108842"/>
            <a:ext cx="24383" cy="2700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3"/>
          <p:cNvCxnSpPr/>
          <p:nvPr/>
        </p:nvCxnSpPr>
        <p:spPr>
          <a:xfrm flipH="1">
            <a:off x="5543488" y="2108842"/>
            <a:ext cx="24383" cy="2700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4"/>
          <p:cNvCxnSpPr>
            <a:stCxn id="10" idx="6"/>
            <a:endCxn id="11" idx="2"/>
          </p:cNvCxnSpPr>
          <p:nvPr/>
        </p:nvCxnSpPr>
        <p:spPr>
          <a:xfrm flipV="1">
            <a:off x="3470020" y="2415954"/>
            <a:ext cx="1929448" cy="576064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85"/>
          <p:cNvSpPr/>
          <p:nvPr/>
        </p:nvSpPr>
        <p:spPr>
          <a:xfrm>
            <a:off x="3109980" y="2812018"/>
            <a:ext cx="36004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Oval 86"/>
          <p:cNvSpPr/>
          <p:nvPr/>
        </p:nvSpPr>
        <p:spPr>
          <a:xfrm>
            <a:off x="5399468" y="2235954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" name="Straight Arrow Connector 87"/>
          <p:cNvCxnSpPr>
            <a:endCxn id="10" idx="2"/>
          </p:cNvCxnSpPr>
          <p:nvPr/>
        </p:nvCxnSpPr>
        <p:spPr>
          <a:xfrm>
            <a:off x="2821948" y="2614578"/>
            <a:ext cx="288032" cy="377440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88"/>
          <p:cNvCxnSpPr/>
          <p:nvPr/>
        </p:nvCxnSpPr>
        <p:spPr>
          <a:xfrm>
            <a:off x="2688000" y="4821818"/>
            <a:ext cx="414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09989" y="4783926"/>
            <a:ext cx="57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5656" y="2050018"/>
            <a:ext cx="10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16" name="Straight Arrow Connector 92"/>
          <p:cNvCxnSpPr/>
          <p:nvPr/>
        </p:nvCxnSpPr>
        <p:spPr>
          <a:xfrm flipV="1">
            <a:off x="2685991" y="2102550"/>
            <a:ext cx="0" cy="271800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2980" y="28120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02980" y="223595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1272" y="4793218"/>
            <a:ext cx="68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91457" y="2507559"/>
            <a:ext cx="10857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/>
              <a:t>source flow</a:t>
            </a:r>
          </a:p>
        </p:txBody>
      </p:sp>
      <p:cxnSp>
        <p:nvCxnSpPr>
          <p:cNvPr id="21" name="Straight Connector 97"/>
          <p:cNvCxnSpPr/>
          <p:nvPr/>
        </p:nvCxnSpPr>
        <p:spPr>
          <a:xfrm>
            <a:off x="2687680" y="3540482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98"/>
          <p:cNvCxnSpPr/>
          <p:nvPr/>
        </p:nvCxnSpPr>
        <p:spPr>
          <a:xfrm>
            <a:off x="2687680" y="4577194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9"/>
          <p:cNvCxnSpPr/>
          <p:nvPr/>
        </p:nvCxnSpPr>
        <p:spPr>
          <a:xfrm>
            <a:off x="2687680" y="4047084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00"/>
          <p:cNvCxnSpPr/>
          <p:nvPr/>
        </p:nvCxnSpPr>
        <p:spPr>
          <a:xfrm flipH="1">
            <a:off x="4532657" y="2108842"/>
            <a:ext cx="24383" cy="2700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01"/>
          <p:cNvCxnSpPr/>
          <p:nvPr/>
        </p:nvCxnSpPr>
        <p:spPr>
          <a:xfrm flipH="1">
            <a:off x="6250082" y="2142750"/>
            <a:ext cx="24383" cy="2700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01868" y="4370462"/>
            <a:ext cx="63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&amp;</a:t>
            </a:r>
            <a:r>
              <a:rPr lang="en-US" dirty="0" err="1" smtClean="0"/>
              <a:t>arg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61536" y="3832702"/>
            <a:ext cx="63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28" name="Oval 104"/>
          <p:cNvSpPr/>
          <p:nvPr/>
        </p:nvSpPr>
        <p:spPr>
          <a:xfrm>
            <a:off x="4269004" y="3917926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29" name="Oval 105"/>
          <p:cNvSpPr/>
          <p:nvPr/>
        </p:nvSpPr>
        <p:spPr>
          <a:xfrm>
            <a:off x="5986429" y="4448036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30" name="Straight Arrow Connector 106"/>
          <p:cNvCxnSpPr>
            <a:stCxn id="28" idx="5"/>
          </p:cNvCxnSpPr>
          <p:nvPr/>
        </p:nvCxnSpPr>
        <p:spPr>
          <a:xfrm>
            <a:off x="4760705" y="4151095"/>
            <a:ext cx="1225724" cy="423254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07"/>
          <p:cNvCxnSpPr>
            <a:endCxn id="28" idx="2"/>
          </p:cNvCxnSpPr>
          <p:nvPr/>
        </p:nvCxnSpPr>
        <p:spPr>
          <a:xfrm flipV="1">
            <a:off x="3815149" y="4054514"/>
            <a:ext cx="453857" cy="481983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08"/>
          <p:cNvCxnSpPr/>
          <p:nvPr/>
        </p:nvCxnSpPr>
        <p:spPr>
          <a:xfrm flipV="1">
            <a:off x="6562493" y="4244982"/>
            <a:ext cx="251548" cy="329369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9"/>
          <p:cNvCxnSpPr/>
          <p:nvPr/>
        </p:nvCxnSpPr>
        <p:spPr>
          <a:xfrm flipH="1">
            <a:off x="3742181" y="2115856"/>
            <a:ext cx="24383" cy="2700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110"/>
          <p:cNvSpPr/>
          <p:nvPr/>
        </p:nvSpPr>
        <p:spPr>
          <a:xfrm>
            <a:off x="3501687" y="3383271"/>
            <a:ext cx="576000" cy="345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35" name="Straight Arrow Connector 111"/>
          <p:cNvCxnSpPr>
            <a:stCxn id="34" idx="5"/>
            <a:endCxn id="28" idx="0"/>
          </p:cNvCxnSpPr>
          <p:nvPr/>
        </p:nvCxnSpPr>
        <p:spPr>
          <a:xfrm>
            <a:off x="3993334" y="3677929"/>
            <a:ext cx="563702" cy="239999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54871" y="3971153"/>
            <a:ext cx="10223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/>
              <a:t>target flow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68" y="3333750"/>
            <a:ext cx="63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&amp;pw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03272" y="47771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8689" y="479321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14036" y="47771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Arrow Connector 141"/>
          <p:cNvCxnSpPr/>
          <p:nvPr/>
        </p:nvCxnSpPr>
        <p:spPr>
          <a:xfrm flipV="1">
            <a:off x="2781611" y="3552718"/>
            <a:ext cx="739797" cy="1195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14"/>
          <p:cNvGrpSpPr/>
          <p:nvPr/>
        </p:nvGrpSpPr>
        <p:grpSpPr>
          <a:xfrm>
            <a:off x="4845070" y="3911040"/>
            <a:ext cx="1717425" cy="536998"/>
            <a:chOff x="2890219" y="5185130"/>
            <a:chExt cx="1717425" cy="536998"/>
          </a:xfrm>
        </p:grpSpPr>
        <p:sp>
          <p:nvSpPr>
            <p:cNvPr id="43" name="Oval 104"/>
            <p:cNvSpPr/>
            <p:nvPr/>
          </p:nvSpPr>
          <p:spPr>
            <a:xfrm>
              <a:off x="4031580" y="5185130"/>
              <a:ext cx="576064" cy="2731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100</a:t>
              </a:r>
            </a:p>
          </p:txBody>
        </p:sp>
        <p:cxnSp>
          <p:nvCxnSpPr>
            <p:cNvPr id="44" name="Straight Arrow Connector 106"/>
            <p:cNvCxnSpPr>
              <a:stCxn id="28" idx="6"/>
              <a:endCxn id="43" idx="2"/>
            </p:cNvCxnSpPr>
            <p:nvPr/>
          </p:nvCxnSpPr>
          <p:spPr>
            <a:xfrm flipV="1">
              <a:off x="2890219" y="5321717"/>
              <a:ext cx="1141361" cy="6888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106"/>
            <p:cNvCxnSpPr>
              <a:stCxn id="43" idx="4"/>
              <a:endCxn id="29" idx="0"/>
            </p:cNvCxnSpPr>
            <p:nvPr/>
          </p:nvCxnSpPr>
          <p:spPr>
            <a:xfrm>
              <a:off x="4319612" y="5458304"/>
              <a:ext cx="0" cy="26382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19"/>
          <p:cNvGrpSpPr/>
          <p:nvPr/>
        </p:nvGrpSpPr>
        <p:grpSpPr>
          <a:xfrm>
            <a:off x="4077687" y="3367397"/>
            <a:ext cx="2486870" cy="543643"/>
            <a:chOff x="2122838" y="4462770"/>
            <a:chExt cx="2486870" cy="543643"/>
          </a:xfrm>
        </p:grpSpPr>
        <p:sp>
          <p:nvSpPr>
            <p:cNvPr id="47" name="Oval 110"/>
            <p:cNvSpPr/>
            <p:nvPr/>
          </p:nvSpPr>
          <p:spPr>
            <a:xfrm>
              <a:off x="4033708" y="4462770"/>
              <a:ext cx="576000" cy="3452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a1</a:t>
              </a:r>
            </a:p>
          </p:txBody>
        </p:sp>
        <p:cxnSp>
          <p:nvCxnSpPr>
            <p:cNvPr id="48" name="Straight Arrow Connector 141"/>
            <p:cNvCxnSpPr>
              <a:stCxn id="34" idx="6"/>
              <a:endCxn id="47" idx="2"/>
            </p:cNvCxnSpPr>
            <p:nvPr/>
          </p:nvCxnSpPr>
          <p:spPr>
            <a:xfrm flipV="1">
              <a:off x="2122838" y="4635376"/>
              <a:ext cx="1910870" cy="1587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41"/>
            <p:cNvCxnSpPr>
              <a:stCxn id="47" idx="4"/>
              <a:endCxn id="43" idx="0"/>
            </p:cNvCxnSpPr>
            <p:nvPr/>
          </p:nvCxnSpPr>
          <p:spPr>
            <a:xfrm flipH="1">
              <a:off x="4319612" y="4807982"/>
              <a:ext cx="2096" cy="198431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83"/>
          <p:cNvCxnSpPr/>
          <p:nvPr/>
        </p:nvCxnSpPr>
        <p:spPr>
          <a:xfrm flipH="1">
            <a:off x="5149872" y="2107418"/>
            <a:ext cx="24383" cy="2700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7468" y="47815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pSp>
        <p:nvGrpSpPr>
          <p:cNvPr id="52" name="组合 141"/>
          <p:cNvGrpSpPr/>
          <p:nvPr/>
        </p:nvGrpSpPr>
        <p:grpSpPr>
          <a:xfrm>
            <a:off x="4923425" y="2288654"/>
            <a:ext cx="307407" cy="2295969"/>
            <a:chOff x="7267132" y="1406766"/>
            <a:chExt cx="307407" cy="2295969"/>
          </a:xfrm>
        </p:grpSpPr>
        <p:sp>
          <p:nvSpPr>
            <p:cNvPr id="53" name="TextBox 52"/>
            <p:cNvSpPr txBox="1"/>
            <p:nvPr/>
          </p:nvSpPr>
          <p:spPr>
            <a:xfrm>
              <a:off x="7267132" y="1769140"/>
              <a:ext cx="30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</a:t>
              </a:r>
              <a:endParaRPr lang="en-US" dirty="0"/>
            </a:p>
          </p:txBody>
        </p:sp>
        <p:cxnSp>
          <p:nvCxnSpPr>
            <p:cNvPr id="54" name="直接箭头连接符 143"/>
            <p:cNvCxnSpPr/>
            <p:nvPr/>
          </p:nvCxnSpPr>
          <p:spPr>
            <a:xfrm flipV="1">
              <a:off x="7508656" y="1406766"/>
              <a:ext cx="9306" cy="229596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椭圆 30"/>
          <p:cNvSpPr/>
          <p:nvPr/>
        </p:nvSpPr>
        <p:spPr>
          <a:xfrm>
            <a:off x="5084251" y="3975366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144"/>
          <p:cNvSpPr/>
          <p:nvPr/>
        </p:nvSpPr>
        <p:spPr>
          <a:xfrm>
            <a:off x="5084759" y="3453816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Arrow Connector 91"/>
          <p:cNvCxnSpPr/>
          <p:nvPr/>
        </p:nvCxnSpPr>
        <p:spPr>
          <a:xfrm>
            <a:off x="5759472" y="2415955"/>
            <a:ext cx="1083893" cy="758438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11"/>
          <p:cNvGrpSpPr/>
          <p:nvPr/>
        </p:nvGrpSpPr>
        <p:grpSpPr>
          <a:xfrm>
            <a:off x="5759472" y="2235954"/>
            <a:ext cx="1083893" cy="936064"/>
            <a:chOff x="5302268" y="3103240"/>
            <a:chExt cx="1083893" cy="936064"/>
          </a:xfrm>
        </p:grpSpPr>
        <p:sp>
          <p:nvSpPr>
            <p:cNvPr id="59" name="Oval 86"/>
            <p:cNvSpPr/>
            <p:nvPr/>
          </p:nvSpPr>
          <p:spPr>
            <a:xfrm>
              <a:off x="5640700" y="310324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0" name="Straight Arrow Connector 91"/>
            <p:cNvCxnSpPr>
              <a:endCxn id="59" idx="2"/>
            </p:cNvCxnSpPr>
            <p:nvPr/>
          </p:nvCxnSpPr>
          <p:spPr>
            <a:xfrm>
              <a:off x="5302268" y="3283240"/>
              <a:ext cx="33843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91"/>
            <p:cNvCxnSpPr>
              <a:stCxn id="59" idx="5"/>
            </p:cNvCxnSpPr>
            <p:nvPr/>
          </p:nvCxnSpPr>
          <p:spPr>
            <a:xfrm>
              <a:off x="5947979" y="3410519"/>
              <a:ext cx="438182" cy="62878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advTm="638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/>
      <p:bldP spid="18" grpId="0"/>
      <p:bldP spid="20" grpId="0"/>
      <p:bldP spid="34" grpId="0" animBg="1"/>
      <p:bldP spid="37" grpId="0"/>
      <p:bldP spid="55" grpId="0" animBg="1"/>
      <p:bldP spid="55" grpId="1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 smtClean="0"/>
              <a:t>Pointer Stitch</a:t>
            </a:r>
            <a:endParaRPr lang="en-US" dirty="0"/>
          </a:p>
        </p:txBody>
      </p:sp>
      <p:cxnSp>
        <p:nvCxnSpPr>
          <p:cNvPr id="62" name="Straight Connector 80"/>
          <p:cNvCxnSpPr/>
          <p:nvPr/>
        </p:nvCxnSpPr>
        <p:spPr>
          <a:xfrm>
            <a:off x="2703361" y="2999467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81"/>
          <p:cNvCxnSpPr/>
          <p:nvPr/>
        </p:nvCxnSpPr>
        <p:spPr>
          <a:xfrm>
            <a:off x="2694687" y="2418070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82"/>
          <p:cNvCxnSpPr/>
          <p:nvPr/>
        </p:nvCxnSpPr>
        <p:spPr>
          <a:xfrm flipH="1">
            <a:off x="3292100" y="2108842"/>
            <a:ext cx="24383" cy="273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83"/>
          <p:cNvCxnSpPr/>
          <p:nvPr/>
        </p:nvCxnSpPr>
        <p:spPr>
          <a:xfrm flipH="1">
            <a:off x="5543488" y="2108842"/>
            <a:ext cx="24383" cy="273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4"/>
          <p:cNvCxnSpPr>
            <a:stCxn id="67" idx="6"/>
            <a:endCxn id="68" idx="2"/>
          </p:cNvCxnSpPr>
          <p:nvPr/>
        </p:nvCxnSpPr>
        <p:spPr>
          <a:xfrm flipV="1">
            <a:off x="3470020" y="2415954"/>
            <a:ext cx="1929448" cy="576064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85"/>
          <p:cNvSpPr/>
          <p:nvPr/>
        </p:nvSpPr>
        <p:spPr>
          <a:xfrm>
            <a:off x="3109980" y="2812018"/>
            <a:ext cx="36004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Oval 86"/>
          <p:cNvSpPr/>
          <p:nvPr/>
        </p:nvSpPr>
        <p:spPr>
          <a:xfrm>
            <a:off x="5399468" y="2235954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9" name="Straight Arrow Connector 87"/>
          <p:cNvCxnSpPr>
            <a:endCxn id="67" idx="2"/>
          </p:cNvCxnSpPr>
          <p:nvPr/>
        </p:nvCxnSpPr>
        <p:spPr>
          <a:xfrm>
            <a:off x="2821948" y="2614578"/>
            <a:ext cx="288032" cy="377440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88"/>
          <p:cNvCxnSpPr/>
          <p:nvPr/>
        </p:nvCxnSpPr>
        <p:spPr>
          <a:xfrm>
            <a:off x="2688000" y="4821818"/>
            <a:ext cx="414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609989" y="4783926"/>
            <a:ext cx="57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302980" y="28120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302980" y="223595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371272" y="4793218"/>
            <a:ext cx="68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991457" y="2507559"/>
            <a:ext cx="10857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/>
              <a:t>source flow</a:t>
            </a:r>
          </a:p>
        </p:txBody>
      </p:sp>
      <p:cxnSp>
        <p:nvCxnSpPr>
          <p:cNvPr id="78" name="Straight Connector 97"/>
          <p:cNvCxnSpPr/>
          <p:nvPr/>
        </p:nvCxnSpPr>
        <p:spPr>
          <a:xfrm>
            <a:off x="2687680" y="3540926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98"/>
          <p:cNvCxnSpPr/>
          <p:nvPr/>
        </p:nvCxnSpPr>
        <p:spPr>
          <a:xfrm>
            <a:off x="2687680" y="4577194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99"/>
          <p:cNvCxnSpPr/>
          <p:nvPr/>
        </p:nvCxnSpPr>
        <p:spPr>
          <a:xfrm>
            <a:off x="2687680" y="4046615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00"/>
          <p:cNvCxnSpPr/>
          <p:nvPr/>
        </p:nvCxnSpPr>
        <p:spPr>
          <a:xfrm flipH="1">
            <a:off x="4532657" y="2108842"/>
            <a:ext cx="24383" cy="273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01"/>
          <p:cNvCxnSpPr/>
          <p:nvPr/>
        </p:nvCxnSpPr>
        <p:spPr>
          <a:xfrm flipH="1">
            <a:off x="6250082" y="2142750"/>
            <a:ext cx="24383" cy="273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101868" y="4370462"/>
            <a:ext cx="63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&amp;</a:t>
            </a:r>
            <a:r>
              <a:rPr lang="en-US" dirty="0" err="1" smtClean="0"/>
              <a:t>arg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261536" y="3829807"/>
            <a:ext cx="63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5" name="Oval 104"/>
          <p:cNvSpPr/>
          <p:nvPr/>
        </p:nvSpPr>
        <p:spPr>
          <a:xfrm>
            <a:off x="4269004" y="3917457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86" name="Oval 105"/>
          <p:cNvSpPr/>
          <p:nvPr/>
        </p:nvSpPr>
        <p:spPr>
          <a:xfrm>
            <a:off x="5986429" y="4448036"/>
            <a:ext cx="576064" cy="2731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87" name="Straight Arrow Connector 108"/>
          <p:cNvCxnSpPr>
            <a:stCxn id="86" idx="6"/>
          </p:cNvCxnSpPr>
          <p:nvPr/>
        </p:nvCxnSpPr>
        <p:spPr>
          <a:xfrm flipV="1">
            <a:off x="6562493" y="4255256"/>
            <a:ext cx="251548" cy="329369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109"/>
          <p:cNvCxnSpPr/>
          <p:nvPr/>
        </p:nvCxnSpPr>
        <p:spPr>
          <a:xfrm flipH="1">
            <a:off x="3742181" y="2115856"/>
            <a:ext cx="24383" cy="273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110"/>
          <p:cNvSpPr/>
          <p:nvPr/>
        </p:nvSpPr>
        <p:spPr>
          <a:xfrm>
            <a:off x="3501687" y="3383716"/>
            <a:ext cx="576000" cy="345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4871" y="3971153"/>
            <a:ext cx="10223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/>
              <a:t>target flow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101868" y="3334194"/>
            <a:ext cx="63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&amp;pw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403272" y="47771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048689" y="479321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614036" y="47771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5" name="Straight Arrow Connector 141"/>
          <p:cNvCxnSpPr/>
          <p:nvPr/>
        </p:nvCxnSpPr>
        <p:spPr>
          <a:xfrm flipV="1">
            <a:off x="2781611" y="3548399"/>
            <a:ext cx="739797" cy="1195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14"/>
          <p:cNvGrpSpPr/>
          <p:nvPr/>
        </p:nvGrpSpPr>
        <p:grpSpPr>
          <a:xfrm>
            <a:off x="4845070" y="3911320"/>
            <a:ext cx="1717425" cy="538243"/>
            <a:chOff x="2890219" y="5175605"/>
            <a:chExt cx="1717425" cy="538243"/>
          </a:xfrm>
        </p:grpSpPr>
        <p:sp>
          <p:nvSpPr>
            <p:cNvPr id="97" name="Oval 104"/>
            <p:cNvSpPr/>
            <p:nvPr/>
          </p:nvSpPr>
          <p:spPr>
            <a:xfrm>
              <a:off x="4031580" y="5175605"/>
              <a:ext cx="576064" cy="2731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100</a:t>
              </a:r>
            </a:p>
          </p:txBody>
        </p:sp>
        <p:cxnSp>
          <p:nvCxnSpPr>
            <p:cNvPr id="98" name="Straight Arrow Connector 106"/>
            <p:cNvCxnSpPr>
              <a:stCxn id="85" idx="6"/>
              <a:endCxn id="97" idx="2"/>
            </p:cNvCxnSpPr>
            <p:nvPr/>
          </p:nvCxnSpPr>
          <p:spPr>
            <a:xfrm flipV="1">
              <a:off x="2890219" y="5312192"/>
              <a:ext cx="1141361" cy="613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106"/>
            <p:cNvCxnSpPr>
              <a:stCxn id="97" idx="4"/>
              <a:endCxn id="119" idx="0"/>
            </p:cNvCxnSpPr>
            <p:nvPr/>
          </p:nvCxnSpPr>
          <p:spPr>
            <a:xfrm>
              <a:off x="4319612" y="5448779"/>
              <a:ext cx="1095" cy="26506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19"/>
          <p:cNvGrpSpPr/>
          <p:nvPr/>
        </p:nvGrpSpPr>
        <p:grpSpPr>
          <a:xfrm>
            <a:off x="4077691" y="3367841"/>
            <a:ext cx="2488213" cy="543479"/>
            <a:chOff x="2122838" y="4478645"/>
            <a:chExt cx="2488213" cy="543479"/>
          </a:xfrm>
        </p:grpSpPr>
        <p:sp>
          <p:nvSpPr>
            <p:cNvPr id="101" name="Oval 110"/>
            <p:cNvSpPr/>
            <p:nvPr/>
          </p:nvSpPr>
          <p:spPr>
            <a:xfrm>
              <a:off x="4035051" y="4478645"/>
              <a:ext cx="576000" cy="3452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a1</a:t>
              </a:r>
            </a:p>
          </p:txBody>
        </p:sp>
        <p:cxnSp>
          <p:nvCxnSpPr>
            <p:cNvPr id="102" name="Straight Arrow Connector 141"/>
            <p:cNvCxnSpPr>
              <a:stCxn id="89" idx="6"/>
              <a:endCxn id="101" idx="2"/>
            </p:cNvCxnSpPr>
            <p:nvPr/>
          </p:nvCxnSpPr>
          <p:spPr>
            <a:xfrm flipV="1">
              <a:off x="2122838" y="4651251"/>
              <a:ext cx="1912213" cy="1587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41"/>
            <p:cNvCxnSpPr>
              <a:stCxn id="101" idx="4"/>
              <a:endCxn id="97" idx="0"/>
            </p:cNvCxnSpPr>
            <p:nvPr/>
          </p:nvCxnSpPr>
          <p:spPr>
            <a:xfrm flipH="1">
              <a:off x="4319612" y="4823857"/>
              <a:ext cx="3439" cy="198267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83"/>
          <p:cNvCxnSpPr/>
          <p:nvPr/>
        </p:nvCxnSpPr>
        <p:spPr>
          <a:xfrm flipH="1">
            <a:off x="5149872" y="2107418"/>
            <a:ext cx="24383" cy="273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997468" y="47815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pSp>
        <p:nvGrpSpPr>
          <p:cNvPr id="106" name="组合 141"/>
          <p:cNvGrpSpPr/>
          <p:nvPr/>
        </p:nvGrpSpPr>
        <p:grpSpPr>
          <a:xfrm>
            <a:off x="4923425" y="2288654"/>
            <a:ext cx="307407" cy="2295969"/>
            <a:chOff x="7267132" y="1406766"/>
            <a:chExt cx="307407" cy="2295969"/>
          </a:xfrm>
        </p:grpSpPr>
        <p:sp>
          <p:nvSpPr>
            <p:cNvPr id="107" name="TextBox 106"/>
            <p:cNvSpPr txBox="1"/>
            <p:nvPr/>
          </p:nvSpPr>
          <p:spPr>
            <a:xfrm>
              <a:off x="7267132" y="1769140"/>
              <a:ext cx="30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</a:t>
              </a:r>
              <a:endParaRPr lang="en-US" dirty="0"/>
            </a:p>
          </p:txBody>
        </p:sp>
        <p:cxnSp>
          <p:nvCxnSpPr>
            <p:cNvPr id="108" name="直接箭头连接符 143"/>
            <p:cNvCxnSpPr/>
            <p:nvPr/>
          </p:nvCxnSpPr>
          <p:spPr>
            <a:xfrm flipV="1">
              <a:off x="7508656" y="1406766"/>
              <a:ext cx="9306" cy="229596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Oval 110"/>
          <p:cNvSpPr/>
          <p:nvPr/>
        </p:nvSpPr>
        <p:spPr>
          <a:xfrm>
            <a:off x="4853484" y="3380554"/>
            <a:ext cx="576000" cy="3452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2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10" name="组合 60"/>
          <p:cNvGrpSpPr/>
          <p:nvPr/>
        </p:nvGrpSpPr>
        <p:grpSpPr>
          <a:xfrm>
            <a:off x="5429488" y="3369538"/>
            <a:ext cx="1139061" cy="345212"/>
            <a:chOff x="-530642" y="6499103"/>
            <a:chExt cx="1139061" cy="345212"/>
          </a:xfrm>
        </p:grpSpPr>
        <p:sp>
          <p:nvSpPr>
            <p:cNvPr id="111" name="Oval 110"/>
            <p:cNvSpPr/>
            <p:nvPr/>
          </p:nvSpPr>
          <p:spPr>
            <a:xfrm>
              <a:off x="32419" y="6499103"/>
              <a:ext cx="576000" cy="3452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b2</a:t>
              </a:r>
            </a:p>
          </p:txBody>
        </p:sp>
        <p:cxnSp>
          <p:nvCxnSpPr>
            <p:cNvPr id="112" name="Straight Arrow Connector 141"/>
            <p:cNvCxnSpPr>
              <a:stCxn id="109" idx="6"/>
              <a:endCxn id="111" idx="2"/>
            </p:cNvCxnSpPr>
            <p:nvPr/>
          </p:nvCxnSpPr>
          <p:spPr>
            <a:xfrm flipV="1">
              <a:off x="-530642" y="6671709"/>
              <a:ext cx="563061" cy="110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"/>
          <p:cNvGrpSpPr/>
          <p:nvPr/>
        </p:nvGrpSpPr>
        <p:grpSpPr>
          <a:xfrm>
            <a:off x="5759472" y="2235954"/>
            <a:ext cx="1083893" cy="936064"/>
            <a:chOff x="5302268" y="3103240"/>
            <a:chExt cx="1083893" cy="936064"/>
          </a:xfrm>
        </p:grpSpPr>
        <p:sp>
          <p:nvSpPr>
            <p:cNvPr id="114" name="Oval 86"/>
            <p:cNvSpPr/>
            <p:nvPr/>
          </p:nvSpPr>
          <p:spPr>
            <a:xfrm>
              <a:off x="5640700" y="310324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15" name="Straight Arrow Connector 91"/>
            <p:cNvCxnSpPr>
              <a:stCxn id="68" idx="6"/>
              <a:endCxn id="114" idx="2"/>
            </p:cNvCxnSpPr>
            <p:nvPr/>
          </p:nvCxnSpPr>
          <p:spPr>
            <a:xfrm>
              <a:off x="5302268" y="3283240"/>
              <a:ext cx="33843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91"/>
            <p:cNvCxnSpPr>
              <a:stCxn id="114" idx="5"/>
            </p:cNvCxnSpPr>
            <p:nvPr/>
          </p:nvCxnSpPr>
          <p:spPr>
            <a:xfrm>
              <a:off x="5947979" y="3410519"/>
              <a:ext cx="438182" cy="62878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Curved Left Arrow 105"/>
          <p:cNvSpPr/>
          <p:nvPr/>
        </p:nvSpPr>
        <p:spPr>
          <a:xfrm rot="10800000" flipH="1">
            <a:off x="6477003" y="2372214"/>
            <a:ext cx="236071" cy="1190136"/>
          </a:xfrm>
          <a:prstGeom prst="curvedLeftArrow">
            <a:avLst>
              <a:gd name="adj1" fmla="val 0"/>
              <a:gd name="adj2" fmla="val 50000"/>
              <a:gd name="adj3" fmla="val 23580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87"/>
          <p:cNvCxnSpPr>
            <a:stCxn id="114" idx="4"/>
            <a:endCxn id="86" idx="0"/>
          </p:cNvCxnSpPr>
          <p:nvPr/>
        </p:nvCxnSpPr>
        <p:spPr>
          <a:xfrm flipH="1">
            <a:off x="6274465" y="2595955"/>
            <a:ext cx="3439" cy="1852082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05"/>
          <p:cNvSpPr/>
          <p:nvPr/>
        </p:nvSpPr>
        <p:spPr>
          <a:xfrm>
            <a:off x="5987524" y="4449561"/>
            <a:ext cx="576064" cy="2731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0" name="Straight Arrow Connector 108"/>
          <p:cNvCxnSpPr>
            <a:stCxn id="119" idx="6"/>
          </p:cNvCxnSpPr>
          <p:nvPr/>
        </p:nvCxnSpPr>
        <p:spPr>
          <a:xfrm flipV="1">
            <a:off x="6563588" y="4256781"/>
            <a:ext cx="251548" cy="329369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07"/>
          <p:cNvCxnSpPr/>
          <p:nvPr/>
        </p:nvCxnSpPr>
        <p:spPr>
          <a:xfrm flipV="1">
            <a:off x="3815149" y="4054046"/>
            <a:ext cx="453857" cy="481983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715656" y="2050018"/>
            <a:ext cx="10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127" name="Straight Arrow Connector 92"/>
          <p:cNvCxnSpPr/>
          <p:nvPr/>
        </p:nvCxnSpPr>
        <p:spPr>
          <a:xfrm flipV="1">
            <a:off x="2685991" y="2102550"/>
            <a:ext cx="0" cy="271800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ontent Placeholder 2"/>
          <p:cNvSpPr txBox="1">
            <a:spLocks/>
          </p:cNvSpPr>
          <p:nvPr/>
        </p:nvSpPr>
        <p:spPr>
          <a:xfrm>
            <a:off x="685800" y="895350"/>
            <a:ext cx="7162800" cy="99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600" dirty="0" smtClean="0"/>
              <a:t>Corrupt pointers to connect data flows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Pointers decide data movement direction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195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09" grpId="0" animBg="1"/>
      <p:bldP spid="117" grpId="0" animBg="1"/>
      <p:bldP spid="1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 smtClean="0"/>
              <a:t>Pointer Stitch</a:t>
            </a:r>
            <a:endParaRPr lang="en-US" dirty="0"/>
          </a:p>
        </p:txBody>
      </p:sp>
      <p:sp>
        <p:nvSpPr>
          <p:cNvPr id="179" name="Curved Left Arrow 144"/>
          <p:cNvSpPr/>
          <p:nvPr/>
        </p:nvSpPr>
        <p:spPr>
          <a:xfrm rot="16200000">
            <a:off x="4390647" y="2778406"/>
            <a:ext cx="216024" cy="913819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185768" y="2812468"/>
            <a:ext cx="587597" cy="27699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/>
              <a:t>Attack</a:t>
            </a:r>
          </a:p>
        </p:txBody>
      </p:sp>
      <p:cxnSp>
        <p:nvCxnSpPr>
          <p:cNvPr id="181" name="Straight Connector 80"/>
          <p:cNvCxnSpPr/>
          <p:nvPr/>
        </p:nvCxnSpPr>
        <p:spPr>
          <a:xfrm>
            <a:off x="2703361" y="2997954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81"/>
          <p:cNvCxnSpPr/>
          <p:nvPr/>
        </p:nvCxnSpPr>
        <p:spPr>
          <a:xfrm>
            <a:off x="2694687" y="2418070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82"/>
          <p:cNvCxnSpPr/>
          <p:nvPr/>
        </p:nvCxnSpPr>
        <p:spPr>
          <a:xfrm flipH="1">
            <a:off x="3292100" y="1734974"/>
            <a:ext cx="24383" cy="309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83"/>
          <p:cNvCxnSpPr/>
          <p:nvPr/>
        </p:nvCxnSpPr>
        <p:spPr>
          <a:xfrm flipH="1">
            <a:off x="5543488" y="1734974"/>
            <a:ext cx="24383" cy="309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84"/>
          <p:cNvCxnSpPr>
            <a:stCxn id="186" idx="6"/>
          </p:cNvCxnSpPr>
          <p:nvPr/>
        </p:nvCxnSpPr>
        <p:spPr>
          <a:xfrm flipV="1">
            <a:off x="3470020" y="2415954"/>
            <a:ext cx="1929448" cy="576064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85"/>
          <p:cNvSpPr/>
          <p:nvPr/>
        </p:nvSpPr>
        <p:spPr>
          <a:xfrm>
            <a:off x="3109980" y="2812018"/>
            <a:ext cx="36004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7" name="Oval 86"/>
          <p:cNvSpPr/>
          <p:nvPr/>
        </p:nvSpPr>
        <p:spPr>
          <a:xfrm>
            <a:off x="5399468" y="2238375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88" name="Straight Arrow Connector 87"/>
          <p:cNvCxnSpPr>
            <a:endCxn id="186" idx="2"/>
          </p:cNvCxnSpPr>
          <p:nvPr/>
        </p:nvCxnSpPr>
        <p:spPr>
          <a:xfrm>
            <a:off x="2821948" y="2614578"/>
            <a:ext cx="288032" cy="377440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88"/>
          <p:cNvCxnSpPr/>
          <p:nvPr/>
        </p:nvCxnSpPr>
        <p:spPr>
          <a:xfrm>
            <a:off x="2688000" y="4821818"/>
            <a:ext cx="414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609989" y="4783926"/>
            <a:ext cx="57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2302980" y="28120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2302980" y="223595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371272" y="4793218"/>
            <a:ext cx="68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991457" y="2507559"/>
            <a:ext cx="10857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/>
              <a:t>source flow</a:t>
            </a:r>
          </a:p>
        </p:txBody>
      </p:sp>
      <p:cxnSp>
        <p:nvCxnSpPr>
          <p:cNvPr id="197" name="Straight Connector 97"/>
          <p:cNvCxnSpPr/>
          <p:nvPr/>
        </p:nvCxnSpPr>
        <p:spPr>
          <a:xfrm>
            <a:off x="2687680" y="3539450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98"/>
          <p:cNvCxnSpPr/>
          <p:nvPr/>
        </p:nvCxnSpPr>
        <p:spPr>
          <a:xfrm>
            <a:off x="2687680" y="4577194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99"/>
          <p:cNvCxnSpPr/>
          <p:nvPr/>
        </p:nvCxnSpPr>
        <p:spPr>
          <a:xfrm>
            <a:off x="2687680" y="4044488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00"/>
          <p:cNvCxnSpPr/>
          <p:nvPr/>
        </p:nvCxnSpPr>
        <p:spPr>
          <a:xfrm flipH="1">
            <a:off x="4532657" y="1734974"/>
            <a:ext cx="24383" cy="309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101"/>
          <p:cNvCxnSpPr/>
          <p:nvPr/>
        </p:nvCxnSpPr>
        <p:spPr>
          <a:xfrm flipH="1">
            <a:off x="6250082" y="1768882"/>
            <a:ext cx="24383" cy="309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2101868" y="4370462"/>
            <a:ext cx="63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&amp;</a:t>
            </a:r>
            <a:r>
              <a:rPr lang="en-US" dirty="0" err="1" smtClean="0"/>
              <a:t>arg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2261536" y="3827680"/>
            <a:ext cx="63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204" name="Oval 104"/>
          <p:cNvSpPr/>
          <p:nvPr/>
        </p:nvSpPr>
        <p:spPr>
          <a:xfrm>
            <a:off x="4269004" y="3915330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05" name="Straight Connector 109"/>
          <p:cNvCxnSpPr/>
          <p:nvPr/>
        </p:nvCxnSpPr>
        <p:spPr>
          <a:xfrm flipH="1">
            <a:off x="3742181" y="1741988"/>
            <a:ext cx="24383" cy="309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110"/>
          <p:cNvSpPr/>
          <p:nvPr/>
        </p:nvSpPr>
        <p:spPr>
          <a:xfrm>
            <a:off x="3501687" y="3382240"/>
            <a:ext cx="576000" cy="345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7054871" y="3971153"/>
            <a:ext cx="10223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/>
              <a:t>target flow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101868" y="3332718"/>
            <a:ext cx="63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&amp;pw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4403272" y="47771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6048689" y="479321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3614036" y="47771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12" name="Straight Arrow Connector 141"/>
          <p:cNvCxnSpPr/>
          <p:nvPr/>
        </p:nvCxnSpPr>
        <p:spPr>
          <a:xfrm flipV="1">
            <a:off x="2781611" y="3551686"/>
            <a:ext cx="739797" cy="1195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83"/>
          <p:cNvCxnSpPr/>
          <p:nvPr/>
        </p:nvCxnSpPr>
        <p:spPr>
          <a:xfrm flipH="1">
            <a:off x="5149872" y="1733550"/>
            <a:ext cx="24383" cy="309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997468" y="47815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pSp>
        <p:nvGrpSpPr>
          <p:cNvPr id="215" name="组合 183"/>
          <p:cNvGrpSpPr/>
          <p:nvPr/>
        </p:nvGrpSpPr>
        <p:grpSpPr>
          <a:xfrm>
            <a:off x="4923425" y="2288654"/>
            <a:ext cx="307407" cy="2295969"/>
            <a:chOff x="7267132" y="1406766"/>
            <a:chExt cx="307407" cy="2295969"/>
          </a:xfrm>
        </p:grpSpPr>
        <p:sp>
          <p:nvSpPr>
            <p:cNvPr id="216" name="TextBox 215"/>
            <p:cNvSpPr txBox="1"/>
            <p:nvPr/>
          </p:nvSpPr>
          <p:spPr>
            <a:xfrm>
              <a:off x="7267132" y="1769140"/>
              <a:ext cx="30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</a:t>
              </a:r>
              <a:endParaRPr lang="en-US" dirty="0"/>
            </a:p>
          </p:txBody>
        </p:sp>
        <p:cxnSp>
          <p:nvCxnSpPr>
            <p:cNvPr id="217" name="直接箭头连接符 185"/>
            <p:cNvCxnSpPr/>
            <p:nvPr/>
          </p:nvCxnSpPr>
          <p:spPr>
            <a:xfrm flipV="1">
              <a:off x="7508656" y="1406766"/>
              <a:ext cx="9306" cy="229596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Oval 110"/>
          <p:cNvSpPr/>
          <p:nvPr/>
        </p:nvSpPr>
        <p:spPr>
          <a:xfrm>
            <a:off x="4853484" y="3379078"/>
            <a:ext cx="576000" cy="3452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2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219" name="组合 3"/>
          <p:cNvGrpSpPr/>
          <p:nvPr/>
        </p:nvGrpSpPr>
        <p:grpSpPr>
          <a:xfrm>
            <a:off x="5429484" y="2343152"/>
            <a:ext cx="1276116" cy="1370377"/>
            <a:chOff x="4972284" y="3448340"/>
            <a:chExt cx="1276116" cy="1370377"/>
          </a:xfrm>
        </p:grpSpPr>
        <p:grpSp>
          <p:nvGrpSpPr>
            <p:cNvPr id="220" name="组合 187"/>
            <p:cNvGrpSpPr/>
            <p:nvPr/>
          </p:nvGrpSpPr>
          <p:grpSpPr>
            <a:xfrm>
              <a:off x="4972284" y="4473505"/>
              <a:ext cx="1132945" cy="345212"/>
              <a:chOff x="-524526" y="6505453"/>
              <a:chExt cx="1132945" cy="345212"/>
            </a:xfrm>
          </p:grpSpPr>
          <p:sp>
            <p:nvSpPr>
              <p:cNvPr id="222" name="Oval 110"/>
              <p:cNvSpPr/>
              <p:nvPr/>
            </p:nvSpPr>
            <p:spPr>
              <a:xfrm>
                <a:off x="32419" y="6505453"/>
                <a:ext cx="576000" cy="3452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b2</a:t>
                </a:r>
              </a:p>
            </p:txBody>
          </p:sp>
          <p:cxnSp>
            <p:nvCxnSpPr>
              <p:cNvPr id="223" name="Straight Arrow Connector 141"/>
              <p:cNvCxnSpPr>
                <a:stCxn id="218" idx="6"/>
                <a:endCxn id="222" idx="2"/>
              </p:cNvCxnSpPr>
              <p:nvPr/>
            </p:nvCxnSpPr>
            <p:spPr>
              <a:xfrm flipV="1">
                <a:off x="-524526" y="6678059"/>
                <a:ext cx="556945" cy="1076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dash"/>
                <a:headEnd w="sm" len="sm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Curved Left Arrow 105"/>
            <p:cNvSpPr/>
            <p:nvPr/>
          </p:nvSpPr>
          <p:spPr>
            <a:xfrm rot="10800000" flipH="1">
              <a:off x="6010226" y="3448340"/>
              <a:ext cx="238174" cy="1219200"/>
            </a:xfrm>
            <a:prstGeom prst="curvedLeftArrow">
              <a:avLst>
                <a:gd name="adj1" fmla="val 0"/>
                <a:gd name="adj2" fmla="val 50000"/>
                <a:gd name="adj3" fmla="val 23580"/>
              </a:avLst>
            </a:prstGeom>
            <a:solidFill>
              <a:srgbClr val="FF0000"/>
            </a:solidFill>
            <a:ln w="22225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4" name="组合 5"/>
          <p:cNvGrpSpPr/>
          <p:nvPr/>
        </p:nvGrpSpPr>
        <p:grpSpPr>
          <a:xfrm>
            <a:off x="5759472" y="2238375"/>
            <a:ext cx="1083893" cy="2211186"/>
            <a:chOff x="5302268" y="3227065"/>
            <a:chExt cx="1083893" cy="2211186"/>
          </a:xfrm>
        </p:grpSpPr>
        <p:sp>
          <p:nvSpPr>
            <p:cNvPr id="225" name="Oval 86"/>
            <p:cNvSpPr/>
            <p:nvPr/>
          </p:nvSpPr>
          <p:spPr>
            <a:xfrm>
              <a:off x="5640700" y="3227065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226" name="Straight Arrow Connector 91"/>
            <p:cNvCxnSpPr>
              <a:stCxn id="187" idx="6"/>
              <a:endCxn id="225" idx="2"/>
            </p:cNvCxnSpPr>
            <p:nvPr/>
          </p:nvCxnSpPr>
          <p:spPr>
            <a:xfrm>
              <a:off x="5302268" y="3407065"/>
              <a:ext cx="33843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91"/>
            <p:cNvCxnSpPr>
              <a:stCxn id="225" idx="5"/>
            </p:cNvCxnSpPr>
            <p:nvPr/>
          </p:nvCxnSpPr>
          <p:spPr>
            <a:xfrm>
              <a:off x="5947979" y="3534344"/>
              <a:ext cx="438182" cy="62878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87"/>
            <p:cNvCxnSpPr>
              <a:stCxn id="225" idx="4"/>
              <a:endCxn id="229" idx="0"/>
            </p:cNvCxnSpPr>
            <p:nvPr/>
          </p:nvCxnSpPr>
          <p:spPr>
            <a:xfrm flipH="1">
              <a:off x="5817296" y="3587065"/>
              <a:ext cx="3404" cy="185118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Oval 105"/>
          <p:cNvSpPr/>
          <p:nvPr/>
        </p:nvSpPr>
        <p:spPr>
          <a:xfrm>
            <a:off x="5986464" y="4449561"/>
            <a:ext cx="576064" cy="2731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30" name="Straight Arrow Connector 108"/>
          <p:cNvCxnSpPr>
            <a:stCxn id="229" idx="6"/>
          </p:cNvCxnSpPr>
          <p:nvPr/>
        </p:nvCxnSpPr>
        <p:spPr>
          <a:xfrm flipV="1">
            <a:off x="6562528" y="4256781"/>
            <a:ext cx="251548" cy="329369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91"/>
          <p:cNvCxnSpPr>
            <a:stCxn id="187" idx="6"/>
          </p:cNvCxnSpPr>
          <p:nvPr/>
        </p:nvCxnSpPr>
        <p:spPr>
          <a:xfrm>
            <a:off x="5759472" y="2418377"/>
            <a:ext cx="1083893" cy="835613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91"/>
          <p:cNvCxnSpPr>
            <a:stCxn id="187" idx="5"/>
            <a:endCxn id="229" idx="0"/>
          </p:cNvCxnSpPr>
          <p:nvPr/>
        </p:nvCxnSpPr>
        <p:spPr>
          <a:xfrm>
            <a:off x="5706751" y="2545656"/>
            <a:ext cx="567749" cy="1903907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111"/>
          <p:cNvCxnSpPr>
            <a:stCxn id="218" idx="7"/>
            <a:endCxn id="187" idx="4"/>
          </p:cNvCxnSpPr>
          <p:nvPr/>
        </p:nvCxnSpPr>
        <p:spPr>
          <a:xfrm flipV="1">
            <a:off x="5345135" y="2598375"/>
            <a:ext cx="234337" cy="831258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107"/>
          <p:cNvCxnSpPr/>
          <p:nvPr/>
        </p:nvCxnSpPr>
        <p:spPr>
          <a:xfrm flipV="1">
            <a:off x="3815149" y="4051919"/>
            <a:ext cx="453857" cy="481983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2715656" y="2050018"/>
            <a:ext cx="10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237" name="Straight Arrow Connector 92"/>
          <p:cNvCxnSpPr/>
          <p:nvPr/>
        </p:nvCxnSpPr>
        <p:spPr>
          <a:xfrm flipV="1">
            <a:off x="2685991" y="2102550"/>
            <a:ext cx="0" cy="271800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/>
          <p:cNvSpPr txBox="1">
            <a:spLocks/>
          </p:cNvSpPr>
          <p:nvPr/>
        </p:nvSpPr>
        <p:spPr>
          <a:xfrm>
            <a:off x="685800" y="895350"/>
            <a:ext cx="7162800" cy="99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600" dirty="0" smtClean="0"/>
              <a:t>Corrupt pointers to connect data flows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Pointers decide data movement direction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685800" y="895350"/>
            <a:ext cx="82296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/>
              <a:t>Pointer </a:t>
            </a:r>
            <a:r>
              <a:rPr lang="en-US" altLang="zh-CN" sz="2600" dirty="0" smtClean="0"/>
              <a:t>Stitch </a:t>
            </a:r>
            <a:r>
              <a:rPr lang="en-US" altLang="zh-CN" sz="2600" dirty="0"/>
              <a:t>corrupts pointer </a:t>
            </a:r>
            <a:r>
              <a:rPr lang="en-US" altLang="zh-CN" sz="2600" i="1" dirty="0" err="1"/>
              <a:t>vp</a:t>
            </a:r>
            <a:endParaRPr lang="en-US" altLang="zh-CN" sz="2600" i="1" dirty="0"/>
          </a:p>
          <a:p>
            <a:pPr lvl="1"/>
            <a:r>
              <a:rPr lang="en-US" altLang="zh-CN" sz="2200" dirty="0"/>
              <a:t>*(</a:t>
            </a:r>
            <a:r>
              <a:rPr lang="en-US" altLang="zh-CN" sz="2200" i="1" dirty="0" err="1"/>
              <a:t>vp</a:t>
            </a:r>
            <a:r>
              <a:rPr lang="en-US" altLang="zh-CN" sz="2200" dirty="0"/>
              <a:t>) ---&gt; target / source vertex</a:t>
            </a:r>
          </a:p>
        </p:txBody>
      </p:sp>
    </p:spTree>
    <p:custDataLst>
      <p:tags r:id="rId1"/>
    </p:custDataLst>
  </p:cSld>
  <p:clrMapOvr>
    <a:masterClrMapping/>
  </p:clrMapOvr>
  <p:transition advTm="144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 smtClean="0"/>
              <a:t>Pointer Stitch</a:t>
            </a:r>
            <a:endParaRPr lang="en-US" dirty="0"/>
          </a:p>
        </p:txBody>
      </p:sp>
      <p:cxnSp>
        <p:nvCxnSpPr>
          <p:cNvPr id="183" name="Straight Connector 82"/>
          <p:cNvCxnSpPr/>
          <p:nvPr/>
        </p:nvCxnSpPr>
        <p:spPr>
          <a:xfrm flipH="1">
            <a:off x="3292100" y="1734974"/>
            <a:ext cx="24383" cy="309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83"/>
          <p:cNvCxnSpPr/>
          <p:nvPr/>
        </p:nvCxnSpPr>
        <p:spPr>
          <a:xfrm flipH="1">
            <a:off x="5543488" y="1734974"/>
            <a:ext cx="24383" cy="309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88"/>
          <p:cNvCxnSpPr/>
          <p:nvPr/>
        </p:nvCxnSpPr>
        <p:spPr>
          <a:xfrm>
            <a:off x="609600" y="4821818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371272" y="4793218"/>
            <a:ext cx="68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97" name="Straight Connector 97"/>
          <p:cNvCxnSpPr/>
          <p:nvPr/>
        </p:nvCxnSpPr>
        <p:spPr>
          <a:xfrm>
            <a:off x="2687680" y="3539450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98"/>
          <p:cNvCxnSpPr/>
          <p:nvPr/>
        </p:nvCxnSpPr>
        <p:spPr>
          <a:xfrm>
            <a:off x="2687680" y="4577194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99"/>
          <p:cNvCxnSpPr/>
          <p:nvPr/>
        </p:nvCxnSpPr>
        <p:spPr>
          <a:xfrm>
            <a:off x="2687680" y="4044488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00"/>
          <p:cNvCxnSpPr/>
          <p:nvPr/>
        </p:nvCxnSpPr>
        <p:spPr>
          <a:xfrm flipH="1">
            <a:off x="4532657" y="1734974"/>
            <a:ext cx="24383" cy="309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101"/>
          <p:cNvCxnSpPr/>
          <p:nvPr/>
        </p:nvCxnSpPr>
        <p:spPr>
          <a:xfrm flipH="1">
            <a:off x="6250082" y="1768882"/>
            <a:ext cx="24383" cy="309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104"/>
          <p:cNvSpPr/>
          <p:nvPr/>
        </p:nvSpPr>
        <p:spPr>
          <a:xfrm>
            <a:off x="4269004" y="3915330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05" name="Straight Connector 109"/>
          <p:cNvCxnSpPr/>
          <p:nvPr/>
        </p:nvCxnSpPr>
        <p:spPr>
          <a:xfrm flipH="1">
            <a:off x="3742181" y="1741988"/>
            <a:ext cx="24383" cy="309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110"/>
          <p:cNvSpPr/>
          <p:nvPr/>
        </p:nvSpPr>
        <p:spPr>
          <a:xfrm>
            <a:off x="3501687" y="3382240"/>
            <a:ext cx="576000" cy="345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7054871" y="3971153"/>
            <a:ext cx="10223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/>
              <a:t>target flow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403272" y="47771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6048689" y="479321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3614036" y="47771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13" name="Straight Connector 83"/>
          <p:cNvCxnSpPr/>
          <p:nvPr/>
        </p:nvCxnSpPr>
        <p:spPr>
          <a:xfrm flipH="1">
            <a:off x="5149872" y="1733550"/>
            <a:ext cx="24383" cy="309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997468" y="47815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12" name="Straight Arrow Connector 141"/>
          <p:cNvCxnSpPr>
            <a:stCxn id="90" idx="6"/>
            <a:endCxn id="206" idx="2"/>
          </p:cNvCxnSpPr>
          <p:nvPr/>
        </p:nvCxnSpPr>
        <p:spPr>
          <a:xfrm flipV="1">
            <a:off x="2557200" y="3554846"/>
            <a:ext cx="944487" cy="292098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/>
          <p:cNvSpPr txBox="1">
            <a:spLocks/>
          </p:cNvSpPr>
          <p:nvPr/>
        </p:nvSpPr>
        <p:spPr>
          <a:xfrm>
            <a:off x="685800" y="895350"/>
            <a:ext cx="82296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/>
              <a:t>Pointer </a:t>
            </a:r>
            <a:r>
              <a:rPr lang="en-US" altLang="zh-CN" sz="2600" dirty="0" smtClean="0"/>
              <a:t>Stitch </a:t>
            </a:r>
            <a:r>
              <a:rPr lang="en-US" altLang="zh-CN" sz="2600" dirty="0"/>
              <a:t>corrupts pointer </a:t>
            </a:r>
            <a:r>
              <a:rPr lang="en-US" altLang="zh-CN" sz="2600" i="1" dirty="0" err="1"/>
              <a:t>vp</a:t>
            </a:r>
            <a:endParaRPr lang="en-US" altLang="zh-CN" sz="2600" i="1" dirty="0"/>
          </a:p>
          <a:p>
            <a:pPr lvl="1"/>
            <a:r>
              <a:rPr lang="en-US" altLang="zh-CN" sz="2200" dirty="0"/>
              <a:t>*(</a:t>
            </a:r>
            <a:r>
              <a:rPr lang="en-US" altLang="zh-CN" sz="2200" i="1" dirty="0" err="1"/>
              <a:t>vp</a:t>
            </a:r>
            <a:r>
              <a:rPr lang="en-US" altLang="zh-CN" sz="2200" dirty="0"/>
              <a:t>) ---&gt; target / source vertex</a:t>
            </a:r>
          </a:p>
        </p:txBody>
      </p:sp>
      <p:cxnSp>
        <p:nvCxnSpPr>
          <p:cNvPr id="65" name="Straight Arrow Connector 141"/>
          <p:cNvCxnSpPr>
            <a:stCxn id="206" idx="5"/>
            <a:endCxn id="204" idx="1"/>
          </p:cNvCxnSpPr>
          <p:nvPr/>
        </p:nvCxnSpPr>
        <p:spPr>
          <a:xfrm>
            <a:off x="3993334" y="3676897"/>
            <a:ext cx="360033" cy="278438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105"/>
          <p:cNvSpPr/>
          <p:nvPr/>
        </p:nvSpPr>
        <p:spPr>
          <a:xfrm>
            <a:off x="5986429" y="4448036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69" name="Straight Arrow Connector 106"/>
          <p:cNvCxnSpPr/>
          <p:nvPr/>
        </p:nvCxnSpPr>
        <p:spPr>
          <a:xfrm>
            <a:off x="4760705" y="4151095"/>
            <a:ext cx="1225724" cy="423254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08"/>
          <p:cNvCxnSpPr/>
          <p:nvPr/>
        </p:nvCxnSpPr>
        <p:spPr>
          <a:xfrm flipV="1">
            <a:off x="6562493" y="4244982"/>
            <a:ext cx="251548" cy="329369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110"/>
          <p:cNvSpPr/>
          <p:nvPr/>
        </p:nvSpPr>
        <p:spPr>
          <a:xfrm>
            <a:off x="1439600" y="2724150"/>
            <a:ext cx="694000" cy="345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&amp;pw</a:t>
            </a:r>
          </a:p>
        </p:txBody>
      </p:sp>
      <p:cxnSp>
        <p:nvCxnSpPr>
          <p:cNvPr id="72" name="Straight Arrow Connector 107"/>
          <p:cNvCxnSpPr>
            <a:endCxn id="71" idx="1"/>
          </p:cNvCxnSpPr>
          <p:nvPr/>
        </p:nvCxnSpPr>
        <p:spPr>
          <a:xfrm>
            <a:off x="1295400" y="2571750"/>
            <a:ext cx="245834" cy="202955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141"/>
          <p:cNvCxnSpPr>
            <a:stCxn id="71" idx="4"/>
            <a:endCxn id="90" idx="0"/>
          </p:cNvCxnSpPr>
          <p:nvPr/>
        </p:nvCxnSpPr>
        <p:spPr>
          <a:xfrm>
            <a:off x="1786600" y="3069362"/>
            <a:ext cx="482600" cy="604976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107"/>
          <p:cNvCxnSpPr/>
          <p:nvPr/>
        </p:nvCxnSpPr>
        <p:spPr>
          <a:xfrm flipV="1">
            <a:off x="3815149" y="4051919"/>
            <a:ext cx="453857" cy="481983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110"/>
          <p:cNvSpPr/>
          <p:nvPr/>
        </p:nvSpPr>
        <p:spPr>
          <a:xfrm>
            <a:off x="1981200" y="3674338"/>
            <a:ext cx="576000" cy="345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94" name="Oval 110"/>
          <p:cNvSpPr/>
          <p:nvPr/>
        </p:nvSpPr>
        <p:spPr>
          <a:xfrm>
            <a:off x="3505200" y="3379078"/>
            <a:ext cx="576000" cy="3452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2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5" name="Oval 110"/>
          <p:cNvSpPr/>
          <p:nvPr/>
        </p:nvSpPr>
        <p:spPr>
          <a:xfrm>
            <a:off x="1447800" y="2724150"/>
            <a:ext cx="694000" cy="3452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9" name="Oval 105"/>
          <p:cNvSpPr/>
          <p:nvPr/>
        </p:nvSpPr>
        <p:spPr>
          <a:xfrm>
            <a:off x="5986464" y="4449561"/>
            <a:ext cx="576064" cy="2731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4" name="Straight Connector 100"/>
          <p:cNvCxnSpPr/>
          <p:nvPr/>
        </p:nvCxnSpPr>
        <p:spPr>
          <a:xfrm flipH="1">
            <a:off x="4532657" y="1734974"/>
            <a:ext cx="24383" cy="309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657600" y="2238375"/>
            <a:ext cx="3185765" cy="1015615"/>
            <a:chOff x="3657600" y="2238375"/>
            <a:chExt cx="3185765" cy="1015615"/>
          </a:xfrm>
        </p:grpSpPr>
        <p:cxnSp>
          <p:nvCxnSpPr>
            <p:cNvPr id="100" name="Straight Arrow Connector 84"/>
            <p:cNvCxnSpPr>
              <a:stCxn id="101" idx="6"/>
              <a:endCxn id="102" idx="2"/>
            </p:cNvCxnSpPr>
            <p:nvPr/>
          </p:nvCxnSpPr>
          <p:spPr>
            <a:xfrm flipV="1">
              <a:off x="4495800" y="2418375"/>
              <a:ext cx="903668" cy="573643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85"/>
            <p:cNvSpPr/>
            <p:nvPr/>
          </p:nvSpPr>
          <p:spPr>
            <a:xfrm>
              <a:off x="4135760" y="2812018"/>
              <a:ext cx="36004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2" name="Oval 86"/>
            <p:cNvSpPr/>
            <p:nvPr/>
          </p:nvSpPr>
          <p:spPr>
            <a:xfrm>
              <a:off x="5399468" y="2238375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3" name="Straight Arrow Connector 87"/>
            <p:cNvCxnSpPr>
              <a:endCxn id="101" idx="2"/>
            </p:cNvCxnSpPr>
            <p:nvPr/>
          </p:nvCxnSpPr>
          <p:spPr>
            <a:xfrm>
              <a:off x="3657600" y="2876550"/>
              <a:ext cx="478160" cy="11546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91"/>
            <p:cNvCxnSpPr>
              <a:stCxn id="102" idx="6"/>
            </p:cNvCxnSpPr>
            <p:nvPr/>
          </p:nvCxnSpPr>
          <p:spPr>
            <a:xfrm>
              <a:off x="5759472" y="2418377"/>
              <a:ext cx="1083893" cy="835613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Arrow Connector 141"/>
          <p:cNvCxnSpPr>
            <a:endCxn id="90" idx="2"/>
          </p:cNvCxnSpPr>
          <p:nvPr/>
        </p:nvCxnSpPr>
        <p:spPr>
          <a:xfrm flipV="1">
            <a:off x="1046018" y="3846944"/>
            <a:ext cx="935182" cy="207598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1524000" y="2190750"/>
            <a:ext cx="3276600" cy="436200"/>
            <a:chOff x="1524000" y="2190750"/>
            <a:chExt cx="3276600" cy="436200"/>
          </a:xfrm>
        </p:grpSpPr>
        <p:cxnSp>
          <p:nvCxnSpPr>
            <p:cNvPr id="109" name="Straight Arrow Connector 84"/>
            <p:cNvCxnSpPr>
              <a:stCxn id="110" idx="6"/>
              <a:endCxn id="111" idx="2"/>
            </p:cNvCxnSpPr>
            <p:nvPr/>
          </p:nvCxnSpPr>
          <p:spPr>
            <a:xfrm>
              <a:off x="2569840" y="2370750"/>
              <a:ext cx="1244063" cy="76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85"/>
            <p:cNvSpPr/>
            <p:nvPr/>
          </p:nvSpPr>
          <p:spPr>
            <a:xfrm>
              <a:off x="2209800" y="2190750"/>
              <a:ext cx="36004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111" name="Oval 86"/>
            <p:cNvSpPr/>
            <p:nvPr/>
          </p:nvSpPr>
          <p:spPr>
            <a:xfrm>
              <a:off x="3813903" y="2266950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b2</a:t>
              </a:r>
            </a:p>
          </p:txBody>
        </p:sp>
        <p:cxnSp>
          <p:nvCxnSpPr>
            <p:cNvPr id="112" name="Straight Arrow Connector 87"/>
            <p:cNvCxnSpPr>
              <a:endCxn id="110" idx="2"/>
            </p:cNvCxnSpPr>
            <p:nvPr/>
          </p:nvCxnSpPr>
          <p:spPr>
            <a:xfrm>
              <a:off x="1524000" y="2343150"/>
              <a:ext cx="685800" cy="276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91"/>
            <p:cNvCxnSpPr>
              <a:stCxn id="111" idx="6"/>
            </p:cNvCxnSpPr>
            <p:nvPr/>
          </p:nvCxnSpPr>
          <p:spPr>
            <a:xfrm flipV="1">
              <a:off x="4173903" y="2190750"/>
              <a:ext cx="626697" cy="2562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41"/>
          <p:cNvCxnSpPr>
            <a:stCxn id="95" idx="7"/>
            <a:endCxn id="110" idx="3"/>
          </p:cNvCxnSpPr>
          <p:nvPr/>
        </p:nvCxnSpPr>
        <p:spPr>
          <a:xfrm flipV="1">
            <a:off x="2040166" y="2498029"/>
            <a:ext cx="222361" cy="276676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87"/>
          <p:cNvCxnSpPr>
            <a:stCxn id="110" idx="5"/>
            <a:endCxn id="94" idx="1"/>
          </p:cNvCxnSpPr>
          <p:nvPr/>
        </p:nvCxnSpPr>
        <p:spPr>
          <a:xfrm>
            <a:off x="2517113" y="2498029"/>
            <a:ext cx="1072440" cy="931604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41"/>
          <p:cNvCxnSpPr>
            <a:stCxn id="94" idx="6"/>
            <a:endCxn id="102" idx="4"/>
          </p:cNvCxnSpPr>
          <p:nvPr/>
        </p:nvCxnSpPr>
        <p:spPr>
          <a:xfrm flipV="1">
            <a:off x="4081200" y="2598375"/>
            <a:ext cx="1498268" cy="953309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87"/>
          <p:cNvCxnSpPr>
            <a:stCxn id="102" idx="5"/>
            <a:endCxn id="99" idx="0"/>
          </p:cNvCxnSpPr>
          <p:nvPr/>
        </p:nvCxnSpPr>
        <p:spPr>
          <a:xfrm>
            <a:off x="5706747" y="2545654"/>
            <a:ext cx="567749" cy="1903907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536171" y="2050018"/>
            <a:ext cx="3278980" cy="3103240"/>
            <a:chOff x="536171" y="2050018"/>
            <a:chExt cx="3278980" cy="3103240"/>
          </a:xfrm>
        </p:grpSpPr>
        <p:sp>
          <p:nvSpPr>
            <p:cNvPr id="87" name="Rectangle 86"/>
            <p:cNvSpPr/>
            <p:nvPr/>
          </p:nvSpPr>
          <p:spPr>
            <a:xfrm>
              <a:off x="536171" y="2495550"/>
              <a:ext cx="2133600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609989" y="4783926"/>
              <a:ext cx="5772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101868" y="4370462"/>
              <a:ext cx="6324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r>
                <a:rPr lang="en-US" dirty="0" err="1" smtClean="0"/>
                <a:t>arg</a:t>
              </a:r>
              <a:endParaRPr lang="en-US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261536" y="3827680"/>
              <a:ext cx="6324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a1</a:t>
              </a:r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101868" y="3332718"/>
              <a:ext cx="6324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&amp;pw</a:t>
              </a:r>
              <a:endParaRPr lang="en-US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715656" y="2050018"/>
              <a:ext cx="10994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</a:t>
              </a:r>
              <a:endParaRPr lang="en-US" dirty="0"/>
            </a:p>
          </p:txBody>
        </p:sp>
        <p:cxnSp>
          <p:nvCxnSpPr>
            <p:cNvPr id="237" name="Straight Arrow Connector 92"/>
            <p:cNvCxnSpPr/>
            <p:nvPr/>
          </p:nvCxnSpPr>
          <p:spPr>
            <a:xfrm flipV="1">
              <a:off x="2685991" y="2102550"/>
              <a:ext cx="0" cy="2718000"/>
            </a:xfrm>
            <a:prstGeom prst="straightConnector1">
              <a:avLst/>
            </a:prstGeom>
            <a:ln w="12700">
              <a:noFill/>
              <a:headEnd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2"/>
            <p:cNvCxnSpPr/>
            <p:nvPr/>
          </p:nvCxnSpPr>
          <p:spPr>
            <a:xfrm flipV="1">
              <a:off x="2677391" y="2108577"/>
              <a:ext cx="0" cy="271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advTm="318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92 L -0.18316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38200"/>
          </a:xfrm>
        </p:spPr>
        <p:txBody>
          <a:bodyPr/>
          <a:lstStyle/>
          <a:p>
            <a:r>
              <a:rPr lang="en-US" altLang="zh-CN" dirty="0" smtClean="0"/>
              <a:t>More Ways of Stitches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90550"/>
            <a:ext cx="8305800" cy="455295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2-level stitch corrupts pointer </a:t>
            </a:r>
            <a:r>
              <a:rPr lang="en-US" altLang="zh-CN" sz="2800" i="1" dirty="0" smtClean="0"/>
              <a:t>vp</a:t>
            </a:r>
            <a:r>
              <a:rPr lang="en-US" altLang="zh-CN" sz="2800" i="1" baseline="-25000" dirty="0" smtClean="0"/>
              <a:t>2</a:t>
            </a:r>
          </a:p>
          <a:p>
            <a:pPr lvl="1"/>
            <a:r>
              <a:rPr lang="en-US" altLang="zh-CN" sz="2400" dirty="0" smtClean="0"/>
              <a:t>*(*(</a:t>
            </a:r>
            <a:r>
              <a:rPr lang="en-US" altLang="zh-CN" sz="2400" i="1" dirty="0" smtClean="0"/>
              <a:t>vp</a:t>
            </a:r>
            <a:r>
              <a:rPr lang="en-US" altLang="zh-CN" sz="2400" i="1" baseline="-25000" dirty="0" smtClean="0"/>
              <a:t>2</a:t>
            </a:r>
            <a:r>
              <a:rPr lang="en-US" altLang="zh-CN" sz="2400" dirty="0" smtClean="0"/>
              <a:t>)) ---&gt; *(</a:t>
            </a:r>
            <a:r>
              <a:rPr lang="en-US" altLang="zh-CN" sz="2400" i="1" dirty="0" err="1" smtClean="0"/>
              <a:t>vp</a:t>
            </a:r>
            <a:r>
              <a:rPr lang="en-US" altLang="zh-CN" sz="2400" dirty="0" smtClean="0"/>
              <a:t>) ---&gt; target / source vertex</a:t>
            </a:r>
          </a:p>
          <a:p>
            <a:r>
              <a:rPr lang="en-US" altLang="zh-CN" sz="2800" dirty="0" smtClean="0"/>
              <a:t>N-level stitch corrupts pointer </a:t>
            </a:r>
            <a:r>
              <a:rPr lang="en-US" altLang="zh-CN" sz="2800" i="1" dirty="0" err="1" smtClean="0"/>
              <a:t>vp</a:t>
            </a:r>
            <a:r>
              <a:rPr lang="en-US" altLang="zh-CN" sz="2800" i="1" baseline="-25000" dirty="0" err="1" smtClean="0"/>
              <a:t>N</a:t>
            </a:r>
            <a:endParaRPr lang="en-US" altLang="zh-CN" sz="2800" i="1" baseline="-25000" dirty="0" smtClean="0"/>
          </a:p>
          <a:p>
            <a:pPr lvl="1"/>
            <a:r>
              <a:rPr lang="en-US" altLang="zh-CN" sz="2400" dirty="0" smtClean="0"/>
              <a:t>*(*(…(</a:t>
            </a:r>
            <a:r>
              <a:rPr lang="en-US" altLang="zh-CN" sz="2400" i="1" dirty="0" err="1" smtClean="0"/>
              <a:t>vp</a:t>
            </a:r>
            <a:r>
              <a:rPr lang="en-US" altLang="zh-CN" sz="2400" i="1" baseline="-25000" dirty="0" err="1" smtClean="0"/>
              <a:t>N</a:t>
            </a:r>
            <a:r>
              <a:rPr lang="en-US" altLang="zh-CN" sz="2400" dirty="0" smtClean="0"/>
              <a:t>)…)) ---&gt; target / source vertex </a:t>
            </a:r>
          </a:p>
          <a:p>
            <a:pPr lvl="1"/>
            <a:r>
              <a:rPr lang="en-US" altLang="zh-CN" sz="2400" dirty="0" smtClean="0"/>
              <a:t>Recursively invoke pointer stitch N times</a:t>
            </a:r>
          </a:p>
          <a:p>
            <a:pPr lvl="1"/>
            <a:r>
              <a:rPr lang="en-US" altLang="zh-CN" sz="2400" dirty="0" smtClean="0"/>
              <a:t>Stitch Alignment 	</a:t>
            </a:r>
          </a:p>
          <a:p>
            <a:pPr lvl="2"/>
            <a:r>
              <a:rPr lang="en-US" altLang="zh-CN" sz="2000" i="1" dirty="0" err="1" smtClean="0"/>
              <a:t>vp</a:t>
            </a:r>
            <a:r>
              <a:rPr lang="en-US" altLang="zh-CN" sz="2000" i="1" baseline="-25000" dirty="0" err="1" smtClean="0"/>
              <a:t>N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---&gt; </a:t>
            </a:r>
            <a:r>
              <a:rPr lang="en-US" altLang="zh-CN" sz="2000" i="1" dirty="0" err="1" smtClean="0"/>
              <a:t>vp</a:t>
            </a:r>
            <a:r>
              <a:rPr lang="en-US" altLang="zh-CN" sz="2000" i="1" baseline="-25000" dirty="0" err="1" smtClean="0"/>
              <a:t>N</a:t>
            </a:r>
            <a:r>
              <a:rPr lang="en-US" altLang="zh-CN" sz="2000" i="1" baseline="30000" dirty="0" smtClean="0"/>
              <a:t>’</a:t>
            </a:r>
            <a:r>
              <a:rPr lang="en-US" altLang="zh-CN" sz="2000" dirty="0" smtClean="0"/>
              <a:t> so that *(*(…(</a:t>
            </a:r>
            <a:r>
              <a:rPr lang="en-US" altLang="zh-CN" sz="2000" i="1" dirty="0" err="1" smtClean="0"/>
              <a:t>vp</a:t>
            </a:r>
            <a:r>
              <a:rPr lang="en-US" altLang="zh-CN" sz="2000" i="1" baseline="-25000" dirty="0" err="1" smtClean="0"/>
              <a:t>N</a:t>
            </a:r>
            <a:r>
              <a:rPr lang="en-US" altLang="zh-CN" sz="2000" i="1" baseline="30000" dirty="0" smtClean="0"/>
              <a:t>’</a:t>
            </a:r>
            <a:r>
              <a:rPr lang="en-US" altLang="zh-CN" sz="2000" dirty="0" smtClean="0"/>
              <a:t>)…)) is the source / target vertex</a:t>
            </a:r>
          </a:p>
          <a:p>
            <a:r>
              <a:rPr lang="en-US" altLang="zh-CN" sz="2800" dirty="0" smtClean="0"/>
              <a:t>Multi-flow stitching</a:t>
            </a:r>
          </a:p>
          <a:p>
            <a:pPr lvl="1"/>
            <a:r>
              <a:rPr lang="en-US" altLang="zh-CN" sz="2400" dirty="0" smtClean="0"/>
              <a:t>Intermediate data flows </a:t>
            </a:r>
          </a:p>
          <a:p>
            <a:pPr lvl="1"/>
            <a:r>
              <a:rPr lang="en-US" altLang="zh-CN" sz="2400" dirty="0" smtClean="0"/>
              <a:t>Source flow -&gt; flow 1 -&gt; flow 2 -&gt; … -&gt; Target flow</a:t>
            </a:r>
          </a:p>
        </p:txBody>
      </p:sp>
    </p:spTree>
    <p:custDataLst>
      <p:tags r:id="rId1"/>
    </p:custDataLst>
  </p:cSld>
  <p:clrMapOvr>
    <a:masterClrMapping/>
  </p:clrMapOvr>
  <p:transition advTm="660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Defeat ASLR --- Address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Partial </a:t>
            </a:r>
            <a:r>
              <a:rPr lang="en-US" sz="2800" dirty="0" err="1" smtClean="0"/>
              <a:t>resue</a:t>
            </a:r>
            <a:r>
              <a:rPr lang="en-US" sz="2800" dirty="0" smtClean="0"/>
              <a:t>: offset is fixed </a:t>
            </a:r>
          </a:p>
          <a:p>
            <a:pPr lvl="1"/>
            <a:endParaRPr lang="en-US" sz="3200" dirty="0" smtClean="0"/>
          </a:p>
          <a:p>
            <a:pPr lvl="1">
              <a:buNone/>
            </a:pPr>
            <a:endParaRPr lang="en-US" sz="2800" dirty="0" smtClean="0"/>
          </a:p>
          <a:p>
            <a:r>
              <a:rPr lang="en-US" sz="2800" dirty="0" smtClean="0"/>
              <a:t>Complete reuse: </a:t>
            </a:r>
          </a:p>
          <a:p>
            <a:pPr lvl="1"/>
            <a:r>
              <a:rPr lang="en-US" sz="2400" dirty="0" smtClean="0"/>
              <a:t>randomized address in memory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66800" y="3663376"/>
            <a:ext cx="3048000" cy="5651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36000" bIns="3600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//attacker controls %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eax</a:t>
            </a:r>
            <a:endParaRPr lang="en-US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(%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%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eax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4), %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ebx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552950"/>
            <a:ext cx="3048000" cy="3189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36000" bIns="36000">
            <a:spAutoFit/>
          </a:bodyPr>
          <a:lstStyle/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(%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ebx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), %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ecx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066800" y="1657351"/>
            <a:ext cx="3048000" cy="1024596"/>
            <a:chOff x="1447800" y="1983814"/>
            <a:chExt cx="2362200" cy="1024596"/>
          </a:xfrm>
        </p:grpSpPr>
        <p:sp>
          <p:nvSpPr>
            <p:cNvPr id="5" name="Rectangle 4"/>
            <p:cNvSpPr/>
            <p:nvPr/>
          </p:nvSpPr>
          <p:spPr>
            <a:xfrm>
              <a:off x="1447800" y="1983814"/>
              <a:ext cx="2362200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//attackers control %</a:t>
              </a:r>
              <a:r>
                <a:rPr lang="en-US" sz="1600" dirty="0" err="1" smtClean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eax</a:t>
              </a:r>
              <a:endPara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2329537"/>
              <a:ext cx="2362200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(%esi,%eax,4), %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ebx</a:t>
              </a:r>
              <a:endPara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447800" y="2669856"/>
              <a:ext cx="2362200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sz="1600" dirty="0" smtClean="0">
                  <a:latin typeface="Consolas" pitchFamily="49" charset="0"/>
                  <a:cs typeface="Consolas" pitchFamily="49" charset="0"/>
                </a:rPr>
                <a:t>mov %ecx, (%edi,%eax,4) </a:t>
              </a:r>
              <a:endPara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0" name="组合 6"/>
          <p:cNvGrpSpPr/>
          <p:nvPr/>
        </p:nvGrpSpPr>
        <p:grpSpPr>
          <a:xfrm>
            <a:off x="5181600" y="1952863"/>
            <a:ext cx="3503486" cy="2523886"/>
            <a:chOff x="990600" y="4129088"/>
            <a:chExt cx="3503486" cy="2523886"/>
          </a:xfrm>
        </p:grpSpPr>
        <p:cxnSp>
          <p:nvCxnSpPr>
            <p:cNvPr id="71" name="Straight Connector 32"/>
            <p:cNvCxnSpPr/>
            <p:nvPr/>
          </p:nvCxnSpPr>
          <p:spPr>
            <a:xfrm>
              <a:off x="1884887" y="6092507"/>
              <a:ext cx="237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33"/>
            <p:cNvCxnSpPr/>
            <p:nvPr/>
          </p:nvCxnSpPr>
          <p:spPr>
            <a:xfrm>
              <a:off x="1876213" y="5511110"/>
              <a:ext cx="237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34"/>
            <p:cNvCxnSpPr/>
            <p:nvPr/>
          </p:nvCxnSpPr>
          <p:spPr>
            <a:xfrm flipH="1">
              <a:off x="2508802" y="4138976"/>
              <a:ext cx="24383" cy="2196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35"/>
            <p:cNvCxnSpPr/>
            <p:nvPr/>
          </p:nvCxnSpPr>
          <p:spPr>
            <a:xfrm flipH="1">
              <a:off x="3583602" y="4138976"/>
              <a:ext cx="24383" cy="2196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54"/>
            <p:cNvCxnSpPr/>
            <p:nvPr/>
          </p:nvCxnSpPr>
          <p:spPr>
            <a:xfrm>
              <a:off x="1896420" y="6321534"/>
              <a:ext cx="244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818409" y="6283642"/>
              <a:ext cx="577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0490" y="6275949"/>
              <a:ext cx="683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90600" y="4138375"/>
              <a:ext cx="1099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388671" y="6275949"/>
              <a:ext cx="577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38414" y="6275949"/>
              <a:ext cx="577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66800" y="5954009"/>
              <a:ext cx="79208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&amp;ud.uid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48916" y="5330553"/>
              <a:ext cx="637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&amp;</a:t>
              </a:r>
              <a:r>
                <a:rPr lang="en-US" altLang="zh-CN" dirty="0" err="1" smtClean="0"/>
                <a:t>arg</a:t>
              </a:r>
              <a:endParaRPr lang="en-US" dirty="0"/>
            </a:p>
          </p:txBody>
        </p:sp>
        <p:cxnSp>
          <p:nvCxnSpPr>
            <p:cNvPr id="83" name="Straight Arrow Connector 132"/>
            <p:cNvCxnSpPr/>
            <p:nvPr/>
          </p:nvCxnSpPr>
          <p:spPr>
            <a:xfrm flipV="1">
              <a:off x="1884887" y="4272600"/>
              <a:ext cx="0" cy="205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35"/>
            <p:cNvCxnSpPr/>
            <p:nvPr/>
          </p:nvCxnSpPr>
          <p:spPr>
            <a:xfrm flipH="1">
              <a:off x="3116988" y="4129088"/>
              <a:ext cx="24383" cy="2196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971800" y="6266061"/>
              <a:ext cx="577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86" name="组合 3"/>
          <p:cNvGrpSpPr/>
          <p:nvPr/>
        </p:nvGrpSpPr>
        <p:grpSpPr>
          <a:xfrm>
            <a:off x="6252187" y="3481290"/>
            <a:ext cx="756108" cy="567390"/>
            <a:chOff x="2061187" y="5657514"/>
            <a:chExt cx="756108" cy="567390"/>
          </a:xfrm>
        </p:grpSpPr>
        <p:cxnSp>
          <p:nvCxnSpPr>
            <p:cNvPr id="87" name="Straight Arrow Connector 53"/>
            <p:cNvCxnSpPr>
              <a:endCxn id="88" idx="2"/>
            </p:cNvCxnSpPr>
            <p:nvPr/>
          </p:nvCxnSpPr>
          <p:spPr>
            <a:xfrm>
              <a:off x="2061187" y="5657514"/>
              <a:ext cx="180044" cy="430803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93"/>
            <p:cNvSpPr/>
            <p:nvPr/>
          </p:nvSpPr>
          <p:spPr>
            <a:xfrm>
              <a:off x="2241231" y="5951730"/>
              <a:ext cx="576064" cy="2731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100</a:t>
              </a:r>
            </a:p>
          </p:txBody>
        </p:sp>
      </p:grpSp>
      <p:grpSp>
        <p:nvGrpSpPr>
          <p:cNvPr id="89" name="组合 5"/>
          <p:cNvGrpSpPr/>
          <p:nvPr/>
        </p:nvGrpSpPr>
        <p:grpSpPr>
          <a:xfrm>
            <a:off x="6923932" y="3208117"/>
            <a:ext cx="1426734" cy="607395"/>
            <a:chOff x="2732932" y="5384340"/>
            <a:chExt cx="1426734" cy="607395"/>
          </a:xfrm>
        </p:grpSpPr>
        <p:cxnSp>
          <p:nvCxnSpPr>
            <p:cNvPr id="90" name="Straight Arrow Connector 49"/>
            <p:cNvCxnSpPr>
              <a:stCxn id="88" idx="7"/>
              <a:endCxn id="92" idx="2"/>
            </p:cNvCxnSpPr>
            <p:nvPr/>
          </p:nvCxnSpPr>
          <p:spPr>
            <a:xfrm flipV="1">
              <a:off x="2732932" y="5520927"/>
              <a:ext cx="589532" cy="47080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59"/>
            <p:cNvCxnSpPr>
              <a:stCxn id="92" idx="6"/>
            </p:cNvCxnSpPr>
            <p:nvPr/>
          </p:nvCxnSpPr>
          <p:spPr>
            <a:xfrm>
              <a:off x="3898528" y="5520927"/>
              <a:ext cx="261138" cy="38568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6"/>
            <p:cNvSpPr/>
            <p:nvPr/>
          </p:nvSpPr>
          <p:spPr>
            <a:xfrm>
              <a:off x="3322464" y="5384340"/>
              <a:ext cx="576064" cy="2731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100</a:t>
              </a:r>
            </a:p>
          </p:txBody>
        </p:sp>
      </p:grpSp>
      <p:grpSp>
        <p:nvGrpSpPr>
          <p:cNvPr id="93" name="组合 82"/>
          <p:cNvGrpSpPr/>
          <p:nvPr/>
        </p:nvGrpSpPr>
        <p:grpSpPr>
          <a:xfrm>
            <a:off x="7073563" y="2321555"/>
            <a:ext cx="307407" cy="1564263"/>
            <a:chOff x="7267132" y="1406766"/>
            <a:chExt cx="307407" cy="2295969"/>
          </a:xfrm>
        </p:grpSpPr>
        <p:sp>
          <p:nvSpPr>
            <p:cNvPr id="94" name="TextBox 93"/>
            <p:cNvSpPr txBox="1"/>
            <p:nvPr/>
          </p:nvSpPr>
          <p:spPr>
            <a:xfrm>
              <a:off x="7267132" y="1769139"/>
              <a:ext cx="307407" cy="54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</a:t>
              </a:r>
              <a:endParaRPr lang="en-US" dirty="0"/>
            </a:p>
          </p:txBody>
        </p:sp>
        <p:cxnSp>
          <p:nvCxnSpPr>
            <p:cNvPr id="95" name="直接箭头连接符 84"/>
            <p:cNvCxnSpPr/>
            <p:nvPr/>
          </p:nvCxnSpPr>
          <p:spPr>
            <a:xfrm flipV="1">
              <a:off x="7508656" y="1406766"/>
              <a:ext cx="9306" cy="229596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64"/>
          <p:cNvCxnSpPr>
            <a:stCxn id="99" idx="7"/>
            <a:endCxn id="102" idx="3"/>
          </p:cNvCxnSpPr>
          <p:nvPr/>
        </p:nvCxnSpPr>
        <p:spPr>
          <a:xfrm flipV="1">
            <a:off x="7407037" y="3444582"/>
            <a:ext cx="282310" cy="374179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8"/>
          <p:cNvCxnSpPr>
            <a:stCxn id="102" idx="6"/>
          </p:cNvCxnSpPr>
          <p:nvPr/>
        </p:nvCxnSpPr>
        <p:spPr>
          <a:xfrm>
            <a:off x="7935191" y="3342761"/>
            <a:ext cx="405162" cy="391727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69"/>
          <p:cNvSpPr/>
          <p:nvPr/>
        </p:nvSpPr>
        <p:spPr>
          <a:xfrm>
            <a:off x="7161193" y="3776586"/>
            <a:ext cx="288024" cy="2879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Curved Left Arrow 70"/>
          <p:cNvSpPr/>
          <p:nvPr/>
        </p:nvSpPr>
        <p:spPr>
          <a:xfrm rot="16200000">
            <a:off x="6958391" y="3326001"/>
            <a:ext cx="252028" cy="576064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39408" y="3180938"/>
            <a:ext cx="693396" cy="27699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 Attack </a:t>
            </a:r>
          </a:p>
        </p:txBody>
      </p:sp>
      <p:sp>
        <p:nvSpPr>
          <p:cNvPr id="102" name="Oval 103"/>
          <p:cNvSpPr/>
          <p:nvPr/>
        </p:nvSpPr>
        <p:spPr>
          <a:xfrm>
            <a:off x="7647167" y="3198765"/>
            <a:ext cx="288024" cy="2879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375920" y="2343151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</a:t>
            </a:r>
          </a:p>
          <a:p>
            <a:r>
              <a:rPr lang="en-US" dirty="0" smtClean="0"/>
              <a:t>area </a:t>
            </a:r>
            <a:endParaRPr lang="en-US" dirty="0"/>
          </a:p>
        </p:txBody>
      </p:sp>
      <p:grpSp>
        <p:nvGrpSpPr>
          <p:cNvPr id="104" name="组合 8"/>
          <p:cNvGrpSpPr/>
          <p:nvPr/>
        </p:nvGrpSpPr>
        <p:grpSpPr>
          <a:xfrm>
            <a:off x="6634171" y="2038350"/>
            <a:ext cx="1747829" cy="1091152"/>
            <a:chOff x="6019799" y="4156066"/>
            <a:chExt cx="1747829" cy="1091152"/>
          </a:xfrm>
        </p:grpSpPr>
        <p:sp>
          <p:nvSpPr>
            <p:cNvPr id="105" name="Rectangle 107"/>
            <p:cNvSpPr/>
            <p:nvPr/>
          </p:nvSpPr>
          <p:spPr>
            <a:xfrm>
              <a:off x="6019799" y="4156066"/>
              <a:ext cx="882715" cy="10911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/>
            <p:nvPr/>
          </p:nvSpPr>
          <p:spPr>
            <a:xfrm>
              <a:off x="6019799" y="4887178"/>
              <a:ext cx="882715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vsprintf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/>
            <p:nvPr/>
          </p:nvSpPr>
          <p:spPr>
            <a:xfrm>
              <a:off x="6019799" y="4601559"/>
              <a:ext cx="882715" cy="288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 …. </a:t>
              </a:r>
            </a:p>
          </p:txBody>
        </p:sp>
        <p:cxnSp>
          <p:nvCxnSpPr>
            <p:cNvPr id="108" name="Elbow Connector 111"/>
            <p:cNvCxnSpPr>
              <a:stCxn id="106" idx="3"/>
              <a:endCxn id="110" idx="3"/>
            </p:cNvCxnSpPr>
            <p:nvPr/>
          </p:nvCxnSpPr>
          <p:spPr>
            <a:xfrm flipV="1">
              <a:off x="6902514" y="4523093"/>
              <a:ext cx="12700" cy="544105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190547" y="4517846"/>
              <a:ext cx="577081" cy="3693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dirty="0" smtClean="0"/>
                <a:t>%</a:t>
              </a:r>
              <a:r>
                <a:rPr lang="en-US" dirty="0" err="1" smtClean="0"/>
                <a:t>X$n</a:t>
              </a:r>
              <a:r>
                <a:rPr lang="en-US" dirty="0" smtClean="0"/>
                <a:t> 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19799" y="4372089"/>
              <a:ext cx="882715" cy="302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&amp;ud.uid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066800" y="4234026"/>
            <a:ext cx="3048000" cy="3189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36000" bIns="36000">
            <a:spAutoFit/>
          </a:bodyPr>
          <a:lstStyle/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%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ecx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(%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ebx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advTm="903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9" grpId="0" animBg="1"/>
      <p:bldP spid="100" grpId="0" animBg="1"/>
      <p:bldP spid="101" grpId="0" animBg="1"/>
      <p:bldP spid="102" grpId="0" animBg="1"/>
      <p:bldP spid="103" grpId="0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Stitch with ASLR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42951"/>
            <a:ext cx="7162800" cy="3809999"/>
          </a:xfrm>
        </p:spPr>
        <p:txBody>
          <a:bodyPr>
            <a:noAutofit/>
          </a:bodyPr>
          <a:lstStyle/>
          <a:p>
            <a:r>
              <a:rPr lang="en-US" sz="2800" dirty="0" smtClean="0"/>
              <a:t>Target deterministic addresses</a:t>
            </a:r>
          </a:p>
          <a:p>
            <a:pPr lvl="1"/>
            <a:r>
              <a:rPr lang="en-US" sz="2400" dirty="0" smtClean="0"/>
              <a:t>non-PIE binaries on Linux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400" dirty="0" smtClean="0"/>
              <a:t>msvcr71.dll, hxds.dll on Windows</a:t>
            </a:r>
            <a:endParaRPr lang="en-US" sz="2400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143000" y="2084980"/>
          <a:ext cx="4876800" cy="262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914400" y="1667530"/>
            <a:ext cx="6705600" cy="2961620"/>
            <a:chOff x="914400" y="1399073"/>
            <a:chExt cx="6705600" cy="296162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927016" y="4082204"/>
              <a:ext cx="406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927016" y="1657350"/>
              <a:ext cx="0" cy="2376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14400" y="1399073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Size of fixed space (KB)</a:t>
              </a:r>
              <a:endParaRPr lang="en-US" sz="14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4052916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# of programs </a:t>
              </a:r>
              <a:endParaRPr lang="en-US" sz="1400" i="1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951195" y="2045123"/>
            <a:ext cx="3962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345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6" grpId="0">
        <p:bldAsOne/>
      </p:bldGraphic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FlowStitch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609600" y="2114550"/>
            <a:ext cx="8077200" cy="175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                                                        </a:t>
            </a:r>
            <a:endParaRPr lang="en-US" sz="24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494600" y="1703550"/>
            <a:ext cx="306000" cy="33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462464" y="4019550"/>
            <a:ext cx="304800" cy="334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914400" y="1037359"/>
            <a:ext cx="2106456" cy="772391"/>
            <a:chOff x="1478973" y="829541"/>
            <a:chExt cx="2106456" cy="772391"/>
          </a:xfrm>
        </p:grpSpPr>
        <p:pic>
          <p:nvPicPr>
            <p:cNvPr id="1030" name="Picture 6" descr="http://www.sethroselife.com/wp-content/uploads/2014/01/red-pil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78973" y="829541"/>
              <a:ext cx="2106456" cy="772391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>
              <a:spLocks/>
            </p:cNvSpPr>
            <p:nvPr/>
          </p:nvSpPr>
          <p:spPr>
            <a:xfrm>
              <a:off x="1676400" y="1058141"/>
              <a:ext cx="170354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error-exhibiting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77000" y="1071150"/>
            <a:ext cx="1618444" cy="738600"/>
            <a:chOff x="5593773" y="99000"/>
            <a:chExt cx="1618444" cy="738600"/>
          </a:xfrm>
        </p:grpSpPr>
        <p:pic>
          <p:nvPicPr>
            <p:cNvPr id="1032" name="Picture 8" descr="http://upload.wikimedia.org/wikipedia/commons/8/8e/Blue-WikiPil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93773" y="99000"/>
              <a:ext cx="1618444" cy="738600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>
              <a:spLocks/>
            </p:cNvSpPr>
            <p:nvPr/>
          </p:nvSpPr>
          <p:spPr>
            <a:xfrm>
              <a:off x="5669973" y="334619"/>
              <a:ext cx="144372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 benign</a:t>
              </a:r>
              <a:endParaRPr lang="en-US" dirty="0"/>
            </a:p>
          </p:txBody>
        </p:sp>
      </p:grpSp>
      <p:sp>
        <p:nvSpPr>
          <p:cNvPr id="29" name="Down Arrow 28"/>
          <p:cNvSpPr/>
          <p:nvPr/>
        </p:nvSpPr>
        <p:spPr>
          <a:xfrm>
            <a:off x="1853045" y="1703550"/>
            <a:ext cx="306000" cy="33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098630" y="1703550"/>
            <a:ext cx="306000" cy="33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1138237"/>
            <a:ext cx="2041988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8" name="Picture 22" descr="http://im.ezgif.com/tmp/ezgif-13054038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5439293" y="1995268"/>
            <a:ext cx="1614190" cy="1977176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6477000" y="2495550"/>
            <a:ext cx="902675" cy="5600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candidate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exploits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477000" y="3129396"/>
            <a:ext cx="1080000" cy="0"/>
          </a:xfrm>
          <a:prstGeom prst="straightConnector1">
            <a:avLst/>
          </a:prstGeom>
          <a:ln w="2857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07995" y="2474995"/>
            <a:ext cx="1073605" cy="4777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constraints,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influence</a:t>
            </a:r>
          </a:p>
        </p:txBody>
      </p:sp>
      <p:sp>
        <p:nvSpPr>
          <p:cNvPr id="14" name="Oval 13"/>
          <p:cNvSpPr/>
          <p:nvPr/>
        </p:nvSpPr>
        <p:spPr>
          <a:xfrm>
            <a:off x="4130176" y="3181350"/>
            <a:ext cx="975224" cy="5054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imp. </a:t>
            </a:r>
            <a:r>
              <a:rPr lang="en-US" altLang="zh-CN" sz="1400" dirty="0" smtClean="0">
                <a:solidFill>
                  <a:schemeClr val="tx1"/>
                </a:solidFill>
              </a:rPr>
              <a:t>data,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flows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82400" y="3053196"/>
            <a:ext cx="1175400" cy="0"/>
          </a:xfrm>
          <a:prstGeom prst="straightConnector1">
            <a:avLst/>
          </a:prstGeom>
          <a:ln w="2857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803568" y="2130809"/>
            <a:ext cx="1143002" cy="1678733"/>
            <a:chOff x="304800" y="2152702"/>
            <a:chExt cx="1219202" cy="1790649"/>
          </a:xfrm>
        </p:grpSpPr>
        <p:grpSp>
          <p:nvGrpSpPr>
            <p:cNvPr id="67" name="Group 39"/>
            <p:cNvGrpSpPr/>
            <p:nvPr/>
          </p:nvGrpSpPr>
          <p:grpSpPr>
            <a:xfrm rot="16200000">
              <a:off x="190502" y="2609851"/>
              <a:ext cx="1524000" cy="1143000"/>
              <a:chOff x="609600" y="3790950"/>
              <a:chExt cx="1524000" cy="1143000"/>
            </a:xfrm>
          </p:grpSpPr>
          <p:pic>
            <p:nvPicPr>
              <p:cNvPr id="69" name="Picture 2" descr="http://2.bp.blogspot.com/-OYL-4EUgDdw/TzPso-oF2qI/AAAAAAAACOY/tdvX__CppRg/s1600/b77er-in-bewegung_148201.gif"/>
              <p:cNvPicPr>
                <a:picLocks noChangeAspect="1" noChangeArrowheads="1" noCrop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48957" y="3790950"/>
                <a:ext cx="1290376" cy="1100852"/>
              </a:xfrm>
              <a:prstGeom prst="rect">
                <a:avLst/>
              </a:prstGeom>
              <a:noFill/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609600" y="4552950"/>
                <a:ext cx="15240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304800" y="2152702"/>
              <a:ext cx="197046" cy="328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 smtClean="0"/>
            </a:p>
          </p:txBody>
        </p:sp>
      </p:grpSp>
      <p:pic>
        <p:nvPicPr>
          <p:cNvPr id="71" name="Picture 4" descr="http://animations.fg-a.com/science/working-with-chemicals.gif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43200" y="2447924"/>
            <a:ext cx="1223225" cy="1343026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1750223" y="2305050"/>
            <a:ext cx="916777" cy="6477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error-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exhibiting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76400" y="3053196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828800" y="3181350"/>
            <a:ext cx="759641" cy="5297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benign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trace</a:t>
            </a:r>
          </a:p>
        </p:txBody>
      </p:sp>
      <p:pic>
        <p:nvPicPr>
          <p:cNvPr id="14374" name="Picture 38" descr="http://www2.psd100.com/ppp/2013/12/0201/Black-bomb-1202201748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43400" y="4324350"/>
            <a:ext cx="685800" cy="685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343400" y="4571998"/>
            <a:ext cx="523028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2114550"/>
            <a:ext cx="965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Data-Flow </a:t>
            </a:r>
          </a:p>
          <a:p>
            <a:r>
              <a:rPr lang="en-US" sz="1400" dirty="0" smtClean="0"/>
              <a:t>Stitching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0" y="287655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Solver 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478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32" grpId="0" animBg="1"/>
      <p:bldP spid="29" grpId="0" animBg="1"/>
      <p:bldP spid="19" grpId="0" animBg="1"/>
      <p:bldP spid="13" grpId="0" animBg="1"/>
      <p:bldP spid="14" grpId="0" animBg="1"/>
      <p:bldP spid="10" grpId="0" animBg="1"/>
      <p:bldP spid="11" grpId="0" animBg="1"/>
      <p:bldP spid="8" grpId="0"/>
      <p:bldP spid="35" grpId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Evaluation --- Generated Exploits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85024784"/>
              </p:ext>
            </p:extLst>
          </p:nvPr>
        </p:nvGraphicFramePr>
        <p:xfrm>
          <a:off x="304796" y="590550"/>
          <a:ext cx="5867404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519"/>
                <a:gridCol w="791113"/>
                <a:gridCol w="1134697"/>
                <a:gridCol w="2013475"/>
                <a:gridCol w="609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Vul.  bin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Vulnerability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Data-Oriented Exploits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ASLR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CVE-2013-2028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nginx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Stack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bof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baseline="0" dirty="0" smtClean="0"/>
                        <a:t> : private key  </a:t>
                      </a:r>
                      <a:r>
                        <a:rPr lang="en-US" sz="1400" baseline="30000" dirty="0" smtClean="0"/>
                        <a:t> 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36000" marR="3600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http root dir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36000" marR="36000" marT="0" marB="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CVE-2012-0809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sudo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Format string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: user</a:t>
                      </a:r>
                      <a:r>
                        <a:rPr lang="en-US" sz="1400" baseline="0" dirty="0" smtClean="0"/>
                        <a:t> id 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/>
                        </a:rPr>
                        <a:t></a:t>
                      </a:r>
                      <a:endParaRPr lang="en-US" sz="1400" dirty="0" smtClean="0"/>
                    </a:p>
                  </a:txBody>
                  <a:tcPr marL="36000" marR="36000" marT="0" marB="0" anchor="ctr"/>
                </a:tc>
              </a:tr>
              <a:tr h="0">
                <a:tc rowSpan="9"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CVE-2009-4769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rowSpan="9"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httpdx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rowSpan="9">
                  <a:txBody>
                    <a:bodyPr/>
                    <a:lstStyle/>
                    <a:p>
                      <a:r>
                        <a:rPr lang="en-US" sz="1400" dirty="0" smtClean="0"/>
                        <a:t>Format string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: </a:t>
                      </a:r>
                      <a:r>
                        <a:rPr lang="en-US" sz="1400" dirty="0" err="1" smtClean="0"/>
                        <a:t>admin’s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passwd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/>
                        </a:rPr>
                        <a:t></a:t>
                      </a:r>
                      <a:endParaRPr lang="en-US" sz="1400" dirty="0" smtClean="0"/>
                    </a:p>
                  </a:txBody>
                  <a:tcPr marL="36000" marR="3600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admin;s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passwd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/>
                        </a:rPr>
                        <a:t></a:t>
                      </a:r>
                      <a:endParaRPr lang="en-US" sz="1400" dirty="0" smtClean="0"/>
                    </a:p>
                  </a:txBody>
                  <a:tcPr marL="36000" marR="3600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/>
                        </a:rPr>
                        <a:t></a:t>
                      </a:r>
                      <a:endParaRPr lang="en-US" sz="1400" dirty="0" smtClean="0"/>
                    </a:p>
                  </a:txBody>
                  <a:tcPr marL="36000" marR="3600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: </a:t>
                      </a:r>
                      <a:r>
                        <a:rPr lang="en-US" sz="1400" dirty="0" err="1" smtClean="0"/>
                        <a:t>anon.’s</a:t>
                      </a:r>
                      <a:r>
                        <a:rPr lang="en-US" sz="1400" dirty="0" smtClean="0"/>
                        <a:t> permission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/>
                        </a:rPr>
                        <a:t></a:t>
                      </a:r>
                      <a:endParaRPr lang="en-US" sz="1400" dirty="0" smtClean="0"/>
                    </a:p>
                  </a:txBody>
                  <a:tcPr marL="36000" marR="3600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: </a:t>
                      </a:r>
                      <a:r>
                        <a:rPr lang="en-US" sz="1400" dirty="0" err="1" smtClean="0"/>
                        <a:t>anon.’s</a:t>
                      </a:r>
                      <a:r>
                        <a:rPr lang="en-US" sz="1400" dirty="0" smtClean="0"/>
                        <a:t> root dir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/>
                        </a:rPr>
                        <a:t></a:t>
                      </a:r>
                      <a:endParaRPr lang="en-US" sz="1400" dirty="0" smtClean="0"/>
                    </a:p>
                  </a:txBody>
                  <a:tcPr marL="36000" marR="3600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: CGI root dir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bugtraq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ID: 41956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orzhttpd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Format string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: randomized </a:t>
                      </a:r>
                      <a:r>
                        <a:rPr lang="en-US" sz="1400" dirty="0" err="1" smtClean="0"/>
                        <a:t>addr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/>
                        </a:rPr>
                        <a:t></a:t>
                      </a:r>
                      <a:endParaRPr lang="en-US" sz="1400" dirty="0" smtClean="0"/>
                    </a:p>
                  </a:txBody>
                  <a:tcPr marL="36000" marR="3600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: http root dir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/>
                        </a:rPr>
                        <a:t></a:t>
                      </a:r>
                      <a:endParaRPr lang="en-US" sz="1400" dirty="0" smtClean="0"/>
                    </a:p>
                  </a:txBody>
                  <a:tcPr marL="36000" marR="36000" marT="0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CVE-2002-1496 *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nullhttpd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Heap overflow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http root dir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36000" marR="3600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CGI root dir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36000" marR="36000" marT="0" marB="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CVE-2001-0820 *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ghttpd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Stack </a:t>
                      </a:r>
                      <a:r>
                        <a:rPr lang="en-US" sz="1400" dirty="0" err="1" smtClean="0"/>
                        <a:t>bof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: CGI root dir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36000" marR="36000" marT="0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CVE-2001-0144 *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rowSpan="3">
                  <a:txBody>
                    <a:bodyPr/>
                    <a:lstStyle/>
                    <a:p>
                      <a:r>
                        <a:rPr lang="en-US" sz="1400" dirty="0" smtClean="0"/>
                        <a:t> SSHD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rowSpan="3"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r>
                        <a:rPr lang="en-US" sz="1400" baseline="0" dirty="0" smtClean="0"/>
                        <a:t> overflow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root </a:t>
                      </a:r>
                      <a:r>
                        <a:rPr lang="en-US" sz="1400" baseline="0" dirty="0" err="1" smtClean="0"/>
                        <a:t>passwd</a:t>
                      </a:r>
                      <a:r>
                        <a:rPr lang="en-US" sz="1400" baseline="0" dirty="0" smtClean="0"/>
                        <a:t> hash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36000" marR="3600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user id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36000" marR="3600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: authenticated</a:t>
                      </a:r>
                      <a:r>
                        <a:rPr lang="en-US" sz="1400" baseline="0" dirty="0" smtClean="0"/>
                        <a:t> flag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36000" marR="36000" marT="0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CVE-2000-0573 *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rowSpan="3"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wu-ftpd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 rowSpan="3">
                  <a:txBody>
                    <a:bodyPr/>
                    <a:lstStyle/>
                    <a:p>
                      <a:r>
                        <a:rPr lang="en-US" sz="1400" dirty="0" smtClean="0"/>
                        <a:t>Format string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env</a:t>
                      </a:r>
                      <a:r>
                        <a:rPr lang="en-US" sz="1400" baseline="0" dirty="0" smtClean="0"/>
                        <a:t> variables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36000" marR="3600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: user</a:t>
                      </a:r>
                      <a:r>
                        <a:rPr lang="en-US" sz="1400" baseline="0" dirty="0" smtClean="0"/>
                        <a:t> id (single-edge)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/>
                        </a:rPr>
                        <a:t></a:t>
                      </a:r>
                      <a:endParaRPr lang="en-US" sz="1400" dirty="0" smtClean="0"/>
                    </a:p>
                  </a:txBody>
                  <a:tcPr marL="36000" marR="3600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: user id (pointer</a:t>
                      </a:r>
                      <a:r>
                        <a:rPr lang="en-US" sz="1400" baseline="0" dirty="0" smtClean="0"/>
                        <a:t> stitch)</a:t>
                      </a:r>
                      <a:endParaRPr lang="en-US" sz="1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/>
                        </a:rPr>
                        <a:t></a:t>
                      </a:r>
                      <a:endParaRPr lang="en-US" sz="1400" dirty="0" smtClean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4704" y="4885553"/>
            <a:ext cx="2737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* CVEs discussed in </a:t>
            </a:r>
            <a:r>
              <a:rPr lang="en-US" altLang="zh-CN" sz="1200" dirty="0" err="1" smtClean="0"/>
              <a:t>Shuo</a:t>
            </a:r>
            <a:r>
              <a:rPr lang="en-US" altLang="zh-CN" sz="1200" dirty="0" smtClean="0"/>
              <a:t> Chen’s work [1]</a:t>
            </a:r>
            <a:endParaRPr lang="zh-CN" altLang="en-US" sz="1200" dirty="0" err="1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48400" y="1123950"/>
            <a:ext cx="2971800" cy="3810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 exploits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prev. unknown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advanced stitch 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dirty="0" smtClean="0"/>
              <a:t>2-level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stitch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bypass ASLR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fixed addresses 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address reuse    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65767" y="4466117"/>
            <a:ext cx="740734" cy="23923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53365" y="895350"/>
            <a:ext cx="742503" cy="2753833"/>
            <a:chOff x="1653365" y="895350"/>
            <a:chExt cx="742503" cy="2753833"/>
          </a:xfrm>
        </p:grpSpPr>
        <p:sp>
          <p:nvSpPr>
            <p:cNvPr id="9" name="Rounded Rectangle 8"/>
            <p:cNvSpPr/>
            <p:nvPr/>
          </p:nvSpPr>
          <p:spPr>
            <a:xfrm>
              <a:off x="1653365" y="895350"/>
              <a:ext cx="740734" cy="23923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53365" y="1885950"/>
              <a:ext cx="740734" cy="23923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653365" y="3094517"/>
              <a:ext cx="740734" cy="23923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655134" y="3409950"/>
              <a:ext cx="740734" cy="23923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655134" y="2647950"/>
              <a:ext cx="740734" cy="23923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653365" y="1200150"/>
            <a:ext cx="740734" cy="23923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560134" y="808518"/>
            <a:ext cx="1915633" cy="3689300"/>
            <a:chOff x="3560134" y="808518"/>
            <a:chExt cx="1915633" cy="3689300"/>
          </a:xfrm>
        </p:grpSpPr>
        <p:sp>
          <p:nvSpPr>
            <p:cNvPr id="20" name="Rounded Rectangle 19"/>
            <p:cNvSpPr/>
            <p:nvPr/>
          </p:nvSpPr>
          <p:spPr>
            <a:xfrm>
              <a:off x="3560134" y="808518"/>
              <a:ext cx="1908000" cy="216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567767" y="1460649"/>
              <a:ext cx="1908000" cy="216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567767" y="2573717"/>
              <a:ext cx="1908000" cy="216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567767" y="3629884"/>
              <a:ext cx="1908000" cy="216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560672" y="4281818"/>
              <a:ext cx="1908000" cy="216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3549501" y="514350"/>
            <a:ext cx="0" cy="462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558903" y="1060350"/>
            <a:ext cx="1919864" cy="3852333"/>
            <a:chOff x="3558903" y="1060350"/>
            <a:chExt cx="1919864" cy="3852333"/>
          </a:xfrm>
        </p:grpSpPr>
        <p:sp>
          <p:nvSpPr>
            <p:cNvPr id="28" name="Rounded Rectangle 27"/>
            <p:cNvSpPr/>
            <p:nvPr/>
          </p:nvSpPr>
          <p:spPr>
            <a:xfrm>
              <a:off x="3560134" y="1060350"/>
              <a:ext cx="1908000" cy="368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560134" y="1712284"/>
              <a:ext cx="1908000" cy="838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570767" y="2819847"/>
              <a:ext cx="1908000" cy="79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558903" y="3888416"/>
              <a:ext cx="1908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570767" y="4521050"/>
              <a:ext cx="1908000" cy="3916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401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 smtClean="0"/>
              <a:t>Evaluation --- Performance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3562350"/>
            <a:ext cx="57150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6.5 min/exploit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Slice takes long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faster version is available (binary version)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533400" y="590550"/>
          <a:ext cx="7848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</p:cSld>
  <p:clrMapOvr>
    <a:masterClrMapping/>
  </p:clrMapOvr>
  <p:transition advTm="249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2647950"/>
            <a:ext cx="7467600" cy="2209800"/>
          </a:xfrm>
          <a:prstGeom prst="rect">
            <a:avLst/>
          </a:prstGeom>
          <a:solidFill>
            <a:srgbClr val="FF5B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2647950"/>
            <a:ext cx="7467600" cy="1600200"/>
          </a:xfrm>
          <a:prstGeom prst="rect">
            <a:avLst/>
          </a:prstGeom>
          <a:solidFill>
            <a:srgbClr val="25FF8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047750"/>
            <a:ext cx="7467600" cy="1600200"/>
          </a:xfrm>
          <a:prstGeom prst="rect">
            <a:avLst/>
          </a:prstGeom>
          <a:solidFill>
            <a:srgbClr val="FF5B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1047750"/>
            <a:ext cx="7467600" cy="1600200"/>
          </a:xfrm>
          <a:prstGeom prst="rect">
            <a:avLst/>
          </a:prstGeom>
          <a:solidFill>
            <a:srgbClr val="25FF8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Flow Attacks Are Getting Harder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2"/>
            <a:ext cx="4343400" cy="3733799"/>
          </a:xfrm>
        </p:spPr>
        <p:txBody>
          <a:bodyPr>
            <a:noAutofit/>
          </a:bodyPr>
          <a:lstStyle/>
          <a:p>
            <a:r>
              <a:rPr lang="en-US" sz="2800" dirty="0" smtClean="0"/>
              <a:t>State-of-the-art exploits</a:t>
            </a:r>
          </a:p>
          <a:p>
            <a:pPr lvl="1"/>
            <a:r>
              <a:rPr lang="en-US" sz="2400" dirty="0" smtClean="0"/>
              <a:t>Code injection </a:t>
            </a:r>
          </a:p>
          <a:p>
            <a:pPr lvl="2"/>
            <a:r>
              <a:rPr lang="en-US" sz="2400" dirty="0" smtClean="0"/>
              <a:t>heap spray / JIT spray</a:t>
            </a:r>
          </a:p>
          <a:p>
            <a:pPr lvl="2"/>
            <a:endParaRPr lang="en-US" sz="2400" dirty="0" smtClean="0"/>
          </a:p>
          <a:p>
            <a:pPr lvl="1"/>
            <a:r>
              <a:rPr lang="en-US" sz="2400" dirty="0" smtClean="0"/>
              <a:t>Code reuse </a:t>
            </a:r>
          </a:p>
          <a:p>
            <a:pPr lvl="2"/>
            <a:r>
              <a:rPr lang="en-US" sz="2400" dirty="0" smtClean="0"/>
              <a:t>ret2libc, ROP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control-flow bending</a:t>
            </a:r>
            <a:endParaRPr lang="en-US" sz="28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00600" y="1200151"/>
            <a:ext cx="3505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Defenses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Execution Prevention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dirty="0" smtClean="0"/>
              <a:t>Control Flow Integrity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669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7" grpId="0" animBg="1"/>
      <p:bldP spid="13" grpId="0" animBg="1"/>
      <p:bldP spid="3" grpId="0" uiExpand="1" build="p"/>
      <p:bldP spid="1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Case Study – </a:t>
            </a:r>
            <a:r>
              <a:rPr lang="en-US" altLang="zh-CN" dirty="0" smtClean="0"/>
              <a:t>2-Level Stitch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3943350"/>
          </a:xfrm>
        </p:spPr>
        <p:txBody>
          <a:bodyPr tIns="0" bIns="0">
            <a:noAutofit/>
          </a:bodyPr>
          <a:lstStyle/>
          <a:p>
            <a:r>
              <a:rPr lang="en-US" i="1" dirty="0" err="1" smtClean="0"/>
              <a:t>ghttpd</a:t>
            </a:r>
            <a:r>
              <a:rPr lang="en-US" dirty="0" smtClean="0"/>
              <a:t> web server: stack buffer overflow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800" dirty="0" smtClean="0"/>
          </a:p>
          <a:p>
            <a:r>
              <a:rPr lang="en-US" dirty="0" smtClean="0"/>
              <a:t>Previous exploit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pPr lvl="1"/>
            <a:r>
              <a:rPr lang="en-US" dirty="0" smtClean="0"/>
              <a:t>Corrupt pointer </a:t>
            </a:r>
            <a:r>
              <a:rPr lang="en-US" dirty="0" err="1" smtClean="0"/>
              <a:t>ptr</a:t>
            </a:r>
            <a:r>
              <a:rPr lang="en-US" dirty="0" smtClean="0"/>
              <a:t>: *(</a:t>
            </a:r>
            <a:r>
              <a:rPr lang="en-US" dirty="0" err="1" smtClean="0"/>
              <a:t>ptr</a:t>
            </a:r>
            <a:r>
              <a:rPr lang="en-US" dirty="0" smtClean="0"/>
              <a:t>) -&gt;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We build a 2-level stitch </a:t>
            </a:r>
          </a:p>
          <a:p>
            <a:pPr lvl="1"/>
            <a:r>
              <a:rPr lang="en-US" dirty="0" smtClean="0"/>
              <a:t>Corrupt pointer saved </a:t>
            </a:r>
            <a:r>
              <a:rPr lang="en-US" dirty="0" err="1" smtClean="0"/>
              <a:t>ebp</a:t>
            </a:r>
            <a:r>
              <a:rPr lang="en-US" dirty="0" smtClean="0"/>
              <a:t>: *(*(saved </a:t>
            </a:r>
            <a:r>
              <a:rPr lang="en-US" dirty="0" err="1" smtClean="0"/>
              <a:t>ebp</a:t>
            </a:r>
            <a:r>
              <a:rPr lang="en-US" dirty="0" smtClean="0"/>
              <a:t>)) -&gt; *</a:t>
            </a:r>
            <a:r>
              <a:rPr lang="en-US" dirty="0" err="1" smtClean="0"/>
              <a:t>ptr</a:t>
            </a:r>
            <a:r>
              <a:rPr lang="en-US" dirty="0" smtClean="0"/>
              <a:t> -&gt; </a:t>
            </a:r>
            <a:r>
              <a:rPr lang="en-US" dirty="0" err="1" smtClean="0"/>
              <a:t>url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39866621"/>
              </p:ext>
            </p:extLst>
          </p:nvPr>
        </p:nvGraphicFramePr>
        <p:xfrm>
          <a:off x="609600" y="971550"/>
          <a:ext cx="5562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981"/>
                <a:gridCol w="2310619"/>
              </a:tblGrid>
              <a:tr h="18288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   //</a:t>
                      </a:r>
                      <a:r>
                        <a:rPr lang="en-US" altLang="zh-CN" sz="16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serveconnection</a:t>
                      </a:r>
                      <a:r>
                        <a:rPr lang="en-US" altLang="zh-CN" sz="16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():</a:t>
                      </a:r>
                    </a:p>
                    <a:p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   char *</a:t>
                      </a:r>
                      <a:r>
                        <a:rPr lang="en-US" altLang="zh-CN" sz="1600" dirty="0" err="1" smtClean="0"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  <a:r>
                        <a:rPr lang="en-US" altLang="zh-CN" sz="16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//URL pointer</a:t>
                      </a:r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altLang="zh-CN" sz="1600" baseline="0" dirty="0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altLang="zh-CN" sz="16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//</a:t>
                      </a:r>
                      <a:r>
                        <a:rPr lang="en-US" altLang="zh-CN" sz="16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esi</a:t>
                      </a:r>
                      <a:r>
                        <a:rPr lang="en-US" altLang="zh-CN" sz="16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 is allocated for it</a:t>
                      </a:r>
                    </a:p>
                    <a:p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1: if(</a:t>
                      </a:r>
                      <a:r>
                        <a:rPr lang="en-US" altLang="zh-CN" sz="1600" dirty="0" err="1" smtClean="0">
                          <a:latin typeface="Consolas" pitchFamily="49" charset="0"/>
                          <a:cs typeface="Consolas" pitchFamily="49" charset="0"/>
                        </a:rPr>
                        <a:t>strstr</a:t>
                      </a:r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zh-CN" sz="1600" dirty="0" err="1" smtClean="0"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,”/..”)) </a:t>
                      </a:r>
                    </a:p>
                    <a:p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      reject the request; </a:t>
                      </a:r>
                    </a:p>
                    <a:p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2: </a:t>
                      </a:r>
                      <a:r>
                        <a:rPr lang="en-US" altLang="zh-CN" sz="1600" b="1" dirty="0" smtClean="0">
                          <a:latin typeface="Consolas" pitchFamily="49" charset="0"/>
                          <a:cs typeface="Consolas" pitchFamily="49" charset="0"/>
                        </a:rPr>
                        <a:t>log</a:t>
                      </a:r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(...); </a:t>
                      </a:r>
                    </a:p>
                    <a:p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3:</a:t>
                      </a:r>
                      <a:r>
                        <a:rPr lang="en-US" altLang="zh-CN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exec(</a:t>
                      </a:r>
                      <a:r>
                        <a:rPr lang="en-US" altLang="zh-CN" sz="16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lang="en-US" altLang="zh-CN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  <a:endParaRPr lang="en-US" altLang="zh-CN" sz="18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Assembly of log(...) </a:t>
                      </a:r>
                    </a:p>
                    <a:p>
                      <a:r>
                        <a:rPr lang="en-US" altLang="zh-CN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push %</a:t>
                      </a:r>
                      <a:r>
                        <a:rPr lang="en-US" altLang="zh-CN" sz="1600" dirty="0" err="1" smtClean="0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altLang="zh-CN" sz="1600" b="1" baseline="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altLang="zh-CN" sz="1600" b="1" dirty="0" smtClean="0">
                          <a:latin typeface="Consolas" pitchFamily="49" charset="0"/>
                          <a:cs typeface="Consolas" pitchFamily="49" charset="0"/>
                        </a:rPr>
                        <a:t>push %</a:t>
                      </a:r>
                      <a:r>
                        <a:rPr lang="en-US" altLang="zh-CN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esi</a:t>
                      </a:r>
                      <a:r>
                        <a:rPr lang="en-US" altLang="zh-CN" sz="1600" b="1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altLang="zh-CN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altLang="zh-CN" sz="16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// stack overflow</a:t>
                      </a:r>
                    </a:p>
                    <a:p>
                      <a:r>
                        <a:rPr lang="en-US" altLang="zh-CN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altLang="zh-CN" sz="1600" b="1" dirty="0" smtClean="0">
                          <a:latin typeface="Consolas" pitchFamily="49" charset="0"/>
                          <a:cs typeface="Consolas" pitchFamily="49" charset="0"/>
                        </a:rPr>
                        <a:t>pop %</a:t>
                      </a:r>
                      <a:r>
                        <a:rPr lang="en-US" altLang="zh-CN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esi</a:t>
                      </a:r>
                      <a:r>
                        <a:rPr lang="en-US" altLang="zh-CN" sz="1600" b="1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altLang="zh-CN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pop %</a:t>
                      </a:r>
                      <a:r>
                        <a:rPr lang="en-US" altLang="zh-CN" sz="1600" dirty="0" err="1" smtClean="0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altLang="zh-CN" sz="1600" dirty="0" smtClean="0">
                          <a:latin typeface="Consolas" pitchFamily="49" charset="0"/>
                          <a:cs typeface="Consolas" pitchFamily="49" charset="0"/>
                        </a:rPr>
                        <a:t>  ret</a:t>
                      </a:r>
                      <a:endParaRPr lang="en-US" altLang="zh-CN" sz="1600" b="0" i="0" u="none" strike="noStrike" kern="1200" baseline="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971550"/>
          <a:ext cx="2743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1828800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Assembly of line 3:</a:t>
                      </a:r>
                    </a:p>
                    <a:p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</a:p>
                    <a:p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lang="en-US" altLang="zh-CN" sz="1600" b="1" dirty="0" smtClean="0">
                          <a:latin typeface="Consolas" pitchFamily="49" charset="0"/>
                          <a:cs typeface="Consolas" pitchFamily="49" charset="0"/>
                        </a:rPr>
                        <a:t>push %</a:t>
                      </a:r>
                      <a:r>
                        <a:rPr lang="en-US" altLang="zh-CN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esi</a:t>
                      </a:r>
                      <a:endParaRPr lang="en-US" altLang="zh-CN" sz="1600" b="1" i="0" u="none" strike="noStrike" kern="1200" baseline="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…</a:t>
                      </a:r>
                    </a:p>
                    <a:p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call &lt;</a:t>
                      </a:r>
                      <a:r>
                        <a:rPr lang="en-US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exec@plt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87097" y="1276350"/>
            <a:ext cx="235641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-0xc(%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ebp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), %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esi</a:t>
            </a:r>
            <a:endParaRPr 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2789717"/>
            <a:ext cx="4267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does not work any more</a:t>
            </a:r>
          </a:p>
        </p:txBody>
      </p:sp>
    </p:spTree>
    <p:custDataLst>
      <p:tags r:id="rId1"/>
    </p:custDataLst>
  </p:cSld>
  <p:clrMapOvr>
    <a:masterClrMapping/>
  </p:clrMapOvr>
  <p:transition advTm="743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://static.iconsplace.com/icons/preview/red/sad-2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81150"/>
            <a:ext cx="762000" cy="762000"/>
          </a:xfrm>
          <a:prstGeom prst="rect">
            <a:avLst/>
          </a:prstGeom>
          <a:noFill/>
        </p:spPr>
      </p:pic>
      <p:pic>
        <p:nvPicPr>
          <p:cNvPr id="9" name="Picture 8" descr="https://cdn1.iconfinder.com/data/icons/emoticons-6/100/smiley-5-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1581150"/>
            <a:ext cx="762000" cy="762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Sensitive Data Lifespan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SSHD </a:t>
            </a:r>
            <a:r>
              <a:rPr lang="en-US" dirty="0" smtClean="0"/>
              <a:t>hashed key info leak</a:t>
            </a:r>
          </a:p>
          <a:p>
            <a:r>
              <a:rPr lang="en-US" i="1" dirty="0" err="1" smtClean="0"/>
              <a:t>getspnam</a:t>
            </a:r>
            <a:r>
              <a:rPr lang="en-US" i="1" dirty="0" smtClean="0"/>
              <a:t>()</a:t>
            </a:r>
            <a:r>
              <a:rPr lang="en-US" dirty="0" smtClean="0"/>
              <a:t> in </a:t>
            </a:r>
            <a:r>
              <a:rPr lang="en-US" i="1" dirty="0" err="1" smtClean="0"/>
              <a:t>glibc</a:t>
            </a:r>
            <a:r>
              <a:rPr lang="en-US" i="1" dirty="0" smtClean="0"/>
              <a:t> </a:t>
            </a:r>
            <a:r>
              <a:rPr lang="en-US" dirty="0" smtClean="0"/>
              <a:t>gets hashed key (heap copy)</a:t>
            </a:r>
          </a:p>
          <a:p>
            <a:pPr lvl="1"/>
            <a:r>
              <a:rPr lang="en-US" i="1" dirty="0" err="1" smtClean="0"/>
              <a:t>endspent</a:t>
            </a:r>
            <a:r>
              <a:rPr lang="en-US" i="1" dirty="0" smtClean="0"/>
              <a:t>() </a:t>
            </a:r>
            <a:r>
              <a:rPr lang="en-US" dirty="0" smtClean="0"/>
              <a:t>in </a:t>
            </a:r>
            <a:r>
              <a:rPr lang="en-US" i="1" dirty="0" err="1" smtClean="0"/>
              <a:t>glibc</a:t>
            </a:r>
            <a:r>
              <a:rPr lang="en-US" i="1" dirty="0" smtClean="0"/>
              <a:t> </a:t>
            </a:r>
            <a:r>
              <a:rPr lang="en-US" dirty="0" smtClean="0"/>
              <a:t>releases memory, not clears it!</a:t>
            </a:r>
            <a:endParaRPr lang="en-US" i="1" dirty="0" smtClean="0"/>
          </a:p>
          <a:p>
            <a:pPr lvl="1"/>
            <a:r>
              <a:rPr lang="en-US" dirty="0" smtClean="0"/>
              <a:t>Still alive for stitching </a:t>
            </a:r>
          </a:p>
          <a:p>
            <a:r>
              <a:rPr lang="en-US" i="1" dirty="0" smtClean="0"/>
              <a:t>SSHD </a:t>
            </a:r>
            <a:r>
              <a:rPr lang="en-US" dirty="0" smtClean="0"/>
              <a:t>copies hashed key to local stack (stack copy)</a:t>
            </a:r>
          </a:p>
          <a:p>
            <a:pPr lvl="1"/>
            <a:r>
              <a:rPr lang="en-US" dirty="0" smtClean="0"/>
              <a:t>Overwritten by later usage </a:t>
            </a:r>
          </a:p>
          <a:p>
            <a:r>
              <a:rPr lang="en-US" i="1" dirty="0" smtClean="0"/>
              <a:t>Challenging </a:t>
            </a:r>
            <a:r>
              <a:rPr lang="en-US" dirty="0" smtClean="0"/>
              <a:t>to make lifespan correct!</a:t>
            </a:r>
            <a:endParaRPr lang="en-US" i="1" dirty="0"/>
          </a:p>
        </p:txBody>
      </p:sp>
      <p:pic>
        <p:nvPicPr>
          <p:cNvPr id="11272" name="Picture 8" descr="https://cdn1.iconfinder.com/data/icons/emoticons-6/100/smiley-5-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724150"/>
            <a:ext cx="762000" cy="762000"/>
          </a:xfrm>
          <a:prstGeom prst="rect">
            <a:avLst/>
          </a:prstGeom>
          <a:noFill/>
        </p:spPr>
      </p:pic>
      <p:pic>
        <p:nvPicPr>
          <p:cNvPr id="11266" name="Picture 2" descr="https://lh3.googleusercontent.com/-nv2L-2w9uKQ/TYqc8AGwSqI/AAAAAAAAARA/R2MUICNiBWI/s1600/smile.gif"/>
          <p:cNvPicPr>
            <a:picLocks noChangeAspect="1" noChangeArrowheads="1"/>
          </p:cNvPicPr>
          <p:nvPr/>
        </p:nvPicPr>
        <p:blipFill>
          <a:blip r:embed="rId5" cstate="print">
            <a:lum contrast="40000"/>
          </a:blip>
          <a:srcRect/>
          <a:stretch>
            <a:fillRect/>
          </a:stretch>
        </p:blipFill>
        <p:spPr bwMode="auto">
          <a:xfrm>
            <a:off x="7772400" y="2724150"/>
            <a:ext cx="753361" cy="738966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640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71550"/>
            <a:ext cx="7315200" cy="3962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Rich Category: Data-Oriented Exploits</a:t>
            </a:r>
          </a:p>
          <a:p>
            <a:pPr lvl="1"/>
            <a:r>
              <a:rPr lang="en-US" sz="2400" dirty="0" smtClean="0"/>
              <a:t>Single-edge stitch, Pointer stitch </a:t>
            </a:r>
          </a:p>
          <a:p>
            <a:pPr lvl="1"/>
            <a:r>
              <a:rPr lang="en-US" sz="2400" dirty="0" smtClean="0"/>
              <a:t>N-level stitch, Multi-flow stitch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Data Flow Stitching</a:t>
            </a:r>
          </a:p>
          <a:p>
            <a:pPr lvl="1"/>
            <a:r>
              <a:rPr lang="en-US" sz="2400" dirty="0" smtClean="0"/>
              <a:t>Systematic way to generate data-oriented exploits</a:t>
            </a:r>
          </a:p>
          <a:p>
            <a:pPr lvl="1"/>
            <a:r>
              <a:rPr lang="en-US" sz="2400" dirty="0" smtClean="0"/>
              <a:t>Agnostic to CFI, DEP and often ASLR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Automatic construction is feasible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60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38200" y="1352550"/>
            <a:ext cx="7467600" cy="96230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342900" dist="1397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prstClr val="black"/>
                </a:solidFill>
                <a:ea typeface="+mj-ea"/>
                <a:cs typeface="+mj-cs"/>
              </a:rPr>
              <a:t>Thanks</a:t>
            </a:r>
            <a:r>
              <a:rPr lang="en-US" sz="4000" dirty="0" smtClean="0">
                <a:solidFill>
                  <a:prstClr val="black"/>
                </a:solidFill>
                <a:ea typeface="+mj-ea"/>
                <a:cs typeface="+mj-cs"/>
              </a:rPr>
              <a:t>!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59395" y="2647950"/>
            <a:ext cx="7722605" cy="2152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900" b="0" dirty="0" smtClean="0"/>
              <a:t>Hong </a:t>
            </a:r>
            <a:r>
              <a:rPr lang="en-US" sz="3900" b="0" dirty="0" err="1" smtClean="0"/>
              <a:t>Hu</a:t>
            </a:r>
            <a:endParaRPr lang="en-US" sz="3900" b="0" dirty="0" smtClean="0"/>
          </a:p>
          <a:p>
            <a:pPr algn="ctr"/>
            <a:r>
              <a:rPr lang="en-US" sz="2000" i="1" dirty="0" smtClean="0"/>
              <a:t>huhong@comp.nus.edu.sg</a:t>
            </a:r>
          </a:p>
          <a:p>
            <a:pPr algn="ctr"/>
            <a:r>
              <a:rPr lang="en-US" sz="2000" dirty="0" smtClean="0">
                <a:hlinkClick r:id="rId2"/>
              </a:rPr>
              <a:t>http://www.comp.nus.edu.sg/~huhong/</a:t>
            </a:r>
            <a:endParaRPr lang="en-US" sz="2000" dirty="0" smtClean="0"/>
          </a:p>
          <a:p>
            <a:pPr algn="ctr"/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4006739174"/>
      </p:ext>
    </p:extLst>
  </p:cSld>
  <p:clrMapOvr>
    <a:masterClrMapping/>
  </p:clrMapOvr>
  <p:transition advTm="207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47800" y="1047750"/>
            <a:ext cx="6504600" cy="4860000"/>
          </a:xfrm>
          <a:prstGeom prst="rect">
            <a:avLst/>
          </a:prstGeom>
          <a:solidFill>
            <a:schemeClr val="bg1"/>
          </a:solidFill>
          <a:scene3d>
            <a:camera prst="isometricOffAxis1Top">
              <a:rot lat="18334557" lon="18116816" rev="368906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288000" rIns="180000" rtlCol="0" anchor="t" anchorCtr="0"/>
          <a:lstStyle/>
          <a:p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22666" y="1911350"/>
            <a:ext cx="5829501" cy="2971800"/>
          </a:xfrm>
          <a:prstGeom prst="rect">
            <a:avLst/>
          </a:prstGeom>
          <a:solidFill>
            <a:srgbClr val="FF5B5B"/>
          </a:solidFill>
          <a:ln>
            <a:noFill/>
          </a:ln>
          <a:scene3d>
            <a:camera prst="isometricOffAxis1Top">
              <a:rot lat="18334557" lon="18116816" rev="368906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468000" rIns="180000" rtlCol="0" anchor="b" anchorCtr="1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00200" y="1809750"/>
            <a:ext cx="5829501" cy="3048000"/>
          </a:xfrm>
          <a:prstGeom prst="rect">
            <a:avLst/>
          </a:prstGeom>
          <a:solidFill>
            <a:srgbClr val="25FF88">
              <a:alpha val="97000"/>
            </a:srgbClr>
          </a:solidFill>
          <a:ln>
            <a:noFill/>
          </a:ln>
          <a:scene3d>
            <a:camera prst="isometricOffAxis1Top">
              <a:rot lat="18334557" lon="18116816" rev="368906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468000" rIns="180000" rtlCol="0" anchor="t" anchorCtr="0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Stat-of-the-art exploits from memory errors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 smtClean="0">
                <a:solidFill>
                  <a:prstClr val="black"/>
                </a:solidFill>
              </a:rPr>
              <a:t>Code injection (e.g., heap spray / JIT spray)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 smtClean="0">
                <a:solidFill>
                  <a:prstClr val="black"/>
                </a:solidFill>
              </a:rPr>
              <a:t>Code reuse (e.g., ret2libc, ROP)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Defenses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 smtClean="0">
                <a:solidFill>
                  <a:prstClr val="black"/>
                </a:solidFill>
              </a:rPr>
              <a:t>DEP, CFI, ASLR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 smtClean="0">
                <a:solidFill>
                  <a:prstClr val="black"/>
                </a:solidFill>
              </a:rPr>
              <a:t>Block control flow hijacking in principle</a:t>
            </a:r>
            <a:endParaRPr lang="en-US" sz="1600" dirty="0" smtClean="0">
              <a:solidFill>
                <a:prstClr val="black"/>
              </a:solidFill>
              <a:sym typeface="Wingdings" pitchFamily="2" charset="2"/>
            </a:endParaRPr>
          </a:p>
          <a:p>
            <a:pPr algn="ctr"/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031823">
            <a:off x="3023754" y="3854327"/>
            <a:ext cx="2666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Control plane</a:t>
            </a:r>
            <a:endParaRPr lang="en-US" sz="2800" b="1" cap="all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24000" y="-95250"/>
            <a:ext cx="6504600" cy="4860000"/>
            <a:chOff x="1447800" y="73950"/>
            <a:chExt cx="6504600" cy="4860000"/>
          </a:xfrm>
        </p:grpSpPr>
        <p:sp>
          <p:nvSpPr>
            <p:cNvPr id="16" name="Rectangle 15"/>
            <p:cNvSpPr/>
            <p:nvPr/>
          </p:nvSpPr>
          <p:spPr>
            <a:xfrm>
              <a:off x="1447800" y="73950"/>
              <a:ext cx="6504600" cy="4860000"/>
            </a:xfrm>
            <a:prstGeom prst="rect">
              <a:avLst/>
            </a:prstGeom>
            <a:solidFill>
              <a:schemeClr val="bg1"/>
            </a:solidFill>
            <a:scene3d>
              <a:camera prst="isometricOffAxis1Top">
                <a:rot lat="18334557" lon="18116816" rev="368906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468000" rIns="180000" rtlCol="0" anchor="t" anchorCtr="0"/>
            <a:lstStyle/>
            <a:p>
              <a:pPr algn="ctr"/>
              <a:endParaRPr lang="en-US" sz="1400" dirty="0" smtClean="0">
                <a:solidFill>
                  <a:srgbClr val="C00000"/>
                </a:solidFill>
                <a:ea typeface="+mj-ea"/>
                <a:cs typeface="+mj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1031823">
              <a:off x="3071265" y="2916053"/>
              <a:ext cx="20175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i="1" cap="all" dirty="0" smtClean="0">
                  <a:ln w="0"/>
                  <a:effectLst>
                    <a:reflection blurRad="12700" stA="50000" endPos="50000" dist="5000" dir="5400000" sy="-100000" rotWithShape="0"/>
                  </a:effectLst>
                </a:rPr>
                <a:t>DATA plane</a:t>
              </a:r>
              <a:endParaRPr lang="en-US" sz="2800" b="1" cap="all" dirty="0">
                <a:ln w="0"/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143000" y="1581150"/>
            <a:ext cx="5829501" cy="609600"/>
          </a:xfrm>
          <a:prstGeom prst="rect">
            <a:avLst/>
          </a:prstGeom>
          <a:solidFill>
            <a:srgbClr val="FF5B5B"/>
          </a:solidFill>
          <a:ln>
            <a:noFill/>
          </a:ln>
          <a:scene3d>
            <a:camera prst="isometricOffAxis1Top">
              <a:rot lat="18334557" lon="18116816" rev="368906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468000" rIns="180000" rtlCol="0" anchor="b" anchorCtr="1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39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14400" y="2151318"/>
            <a:ext cx="7467600" cy="23622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4400" y="946674"/>
            <a:ext cx="7452000" cy="124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4400" y="946674"/>
            <a:ext cx="7467600" cy="1242000"/>
          </a:xfrm>
          <a:prstGeom prst="rect">
            <a:avLst/>
          </a:prstGeom>
          <a:solidFill>
            <a:srgbClr val="FF5B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1581070"/>
              </p:ext>
            </p:extLst>
          </p:nvPr>
        </p:nvGraphicFramePr>
        <p:xfrm>
          <a:off x="990600" y="2343150"/>
          <a:ext cx="342900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</a:tblGrid>
              <a:tr h="16002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//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 set root privilege</a:t>
                      </a:r>
                      <a:endParaRPr lang="en-US" sz="16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seteuid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(0);</a:t>
                      </a:r>
                      <a:endParaRPr lang="en-US" sz="1600" kern="1200" dirty="0" smtClean="0">
                        <a:solidFill>
                          <a:srgbClr val="00B050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......</a:t>
                      </a:r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//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 set normal user privilege</a:t>
                      </a:r>
                      <a:endParaRPr lang="en-US" sz="16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seteuid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(pw-&gt;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pw_uid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 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// execute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 user’s command</a:t>
                      </a:r>
                      <a:endParaRPr lang="en-US" sz="16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1884341" y="3319228"/>
            <a:ext cx="1305426" cy="3810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Data-Oriented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57777"/>
            <a:ext cx="7162800" cy="1219199"/>
          </a:xfrm>
        </p:spPr>
        <p:txBody>
          <a:bodyPr>
            <a:noAutofit/>
          </a:bodyPr>
          <a:lstStyle/>
          <a:p>
            <a:r>
              <a:rPr lang="en-US" sz="2800" dirty="0" smtClean="0"/>
              <a:t>State-of-the-art: Corrupt security-critical data</a:t>
            </a:r>
          </a:p>
          <a:p>
            <a:pPr lvl="1"/>
            <a:r>
              <a:rPr lang="en-US" sz="2400" dirty="0" smtClean="0"/>
              <a:t>leave control flow as the same</a:t>
            </a:r>
          </a:p>
          <a:p>
            <a:pPr lvl="1"/>
            <a:r>
              <a:rPr lang="en-US" sz="2400" dirty="0" smtClean="0"/>
              <a:t>Exhibit “significant” damage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4" y="4031218"/>
            <a:ext cx="21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 </a:t>
            </a:r>
            <a:r>
              <a:rPr lang="en-US" i="1" dirty="0" err="1" smtClean="0"/>
              <a:t>SafeMode</a:t>
            </a:r>
            <a:r>
              <a:rPr lang="en-US" dirty="0" smtClean="0"/>
              <a:t> Bypass</a:t>
            </a:r>
            <a:r>
              <a:rPr lang="en-US" baseline="30000" dirty="0" smtClean="0"/>
              <a:t>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4" y="4788802"/>
            <a:ext cx="3398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+ Yang Yu. Write Once, </a:t>
            </a:r>
            <a:r>
              <a:rPr lang="en-US" altLang="zh-CN" sz="1000" dirty="0" err="1" smtClean="0"/>
              <a:t>Pwn</a:t>
            </a:r>
            <a:r>
              <a:rPr lang="en-US" altLang="zh-CN" sz="1000" dirty="0" smtClean="0"/>
              <a:t> Anywhere. In Black Hat USA 2014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2343150"/>
          <a:ext cx="4267200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/>
              </a:tblGrid>
              <a:tr h="16002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//0x1D4, 0x1E4 or 0x1F4 in 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JScript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 9,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//0x188 or 0x184 in 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JScript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 5.8, </a:t>
                      </a:r>
                    </a:p>
                    <a:p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safemode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*(DWORD *)(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jsobj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+ 0x188);</a:t>
                      </a:r>
                      <a:endParaRPr lang="en-US" sz="7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if(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safemode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&amp; 0xB == 0 ) { 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lang="en-US" sz="160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Turn_on_God_Mode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(); 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3" y="4031218"/>
            <a:ext cx="263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Wu-</a:t>
            </a:r>
            <a:r>
              <a:rPr lang="en-US" dirty="0" err="1" smtClean="0"/>
              <a:t>ftpd</a:t>
            </a:r>
            <a:r>
              <a:rPr lang="en-US" dirty="0" smtClean="0"/>
              <a:t> </a:t>
            </a:r>
            <a:r>
              <a:rPr lang="en-US" i="1" dirty="0" smtClean="0"/>
              <a:t>setuid</a:t>
            </a:r>
            <a:r>
              <a:rPr lang="en-US" dirty="0" smtClean="0"/>
              <a:t> operation</a:t>
            </a:r>
            <a:r>
              <a:rPr lang="en-US" baseline="30000" dirty="0" smtClean="0"/>
              <a:t>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4629150"/>
            <a:ext cx="76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* </a:t>
            </a:r>
            <a:r>
              <a:rPr lang="en-US" sz="1000" dirty="0" err="1" smtClean="0"/>
              <a:t>Shuo</a:t>
            </a:r>
            <a:r>
              <a:rPr lang="en-US" sz="1000" dirty="0" smtClean="0"/>
              <a:t> Chen, Jun </a:t>
            </a:r>
            <a:r>
              <a:rPr lang="en-US" sz="1000" dirty="0" err="1" smtClean="0"/>
              <a:t>Xu</a:t>
            </a:r>
            <a:r>
              <a:rPr lang="en-US" sz="1000" dirty="0" smtClean="0"/>
              <a:t>, </a:t>
            </a:r>
            <a:r>
              <a:rPr lang="en-US" sz="1000" dirty="0" err="1" smtClean="0"/>
              <a:t>Emre</a:t>
            </a:r>
            <a:r>
              <a:rPr lang="en-US" sz="1000" dirty="0" smtClean="0"/>
              <a:t> C. </a:t>
            </a:r>
            <a:r>
              <a:rPr lang="en-US" sz="1000" dirty="0" err="1" smtClean="0"/>
              <a:t>Sezer</a:t>
            </a:r>
            <a:r>
              <a:rPr lang="en-US" sz="1000" dirty="0" smtClean="0"/>
              <a:t>, </a:t>
            </a:r>
            <a:r>
              <a:rPr lang="en-US" sz="1000" dirty="0" err="1" smtClean="0"/>
              <a:t>Prachi</a:t>
            </a:r>
            <a:r>
              <a:rPr lang="en-US" sz="1000" dirty="0" smtClean="0"/>
              <a:t> </a:t>
            </a:r>
            <a:r>
              <a:rPr lang="en-US" sz="1000" dirty="0" err="1" smtClean="0"/>
              <a:t>Gauriar</a:t>
            </a:r>
            <a:r>
              <a:rPr lang="en-US" sz="1000" dirty="0" smtClean="0"/>
              <a:t>, and </a:t>
            </a:r>
            <a:r>
              <a:rPr lang="en-US" sz="1000" dirty="0" err="1" smtClean="0"/>
              <a:t>Ravishankar</a:t>
            </a:r>
            <a:r>
              <a:rPr lang="en-US" sz="1000" dirty="0" smtClean="0"/>
              <a:t> K. </a:t>
            </a:r>
            <a:r>
              <a:rPr lang="en-US" sz="1000" dirty="0" err="1" smtClean="0"/>
              <a:t>Iyer</a:t>
            </a:r>
            <a:r>
              <a:rPr lang="en-US" sz="1000" dirty="0" smtClean="0"/>
              <a:t>. Non-Control-Data Attacks Are Realistic Threats. In USENIX  2005.</a:t>
            </a:r>
            <a:endParaRPr lang="zh-CN" altLang="en-US" sz="1000" dirty="0" smtClean="0"/>
          </a:p>
        </p:txBody>
      </p:sp>
      <p:sp>
        <p:nvSpPr>
          <p:cNvPr id="14" name="Oval 13"/>
          <p:cNvSpPr/>
          <p:nvPr/>
        </p:nvSpPr>
        <p:spPr>
          <a:xfrm>
            <a:off x="4996542" y="3083378"/>
            <a:ext cx="1066800" cy="32534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4939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5" grpId="0" animBg="1"/>
      <p:bldP spid="13" grpId="0" animBg="1"/>
      <p:bldP spid="13" grpId="1" animBg="1"/>
      <p:bldP spid="3" grpId="0" uiExpand="1" build="p"/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948459"/>
            <a:ext cx="7467600" cy="1242000"/>
          </a:xfrm>
          <a:prstGeom prst="rect">
            <a:avLst/>
          </a:prstGeom>
          <a:solidFill>
            <a:srgbClr val="FF5B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2167776"/>
            <a:ext cx="7467600" cy="23622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0000" y="806450"/>
            <a:ext cx="7452000" cy="1381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946324"/>
            <a:ext cx="7467600" cy="1242000"/>
          </a:xfrm>
          <a:prstGeom prst="rect">
            <a:avLst/>
          </a:prstGeom>
          <a:solidFill>
            <a:srgbClr val="FF5B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7772400" y="164465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00991" y="2101850"/>
            <a:ext cx="7162800" cy="2724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Data Flow Stitching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</a:rPr>
              <a:t>Systematic search for data-oriented exploits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</a:rPr>
              <a:t>Works on binary directly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3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Results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</a:rPr>
              <a:t>Concrete exploits on real web/file servers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</a:rPr>
              <a:t>19 exploits (16 new) from 8 vulnerabilities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2254250"/>
            <a:ext cx="71628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New class of Data-Oriented Exploits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</a:rPr>
              <a:t>Reuses existing </a:t>
            </a:r>
            <a:r>
              <a:rPr lang="en-US" sz="2400" i="1" dirty="0" smtClean="0">
                <a:solidFill>
                  <a:prstClr val="black"/>
                </a:solidFill>
              </a:rPr>
              <a:t>data flows </a:t>
            </a:r>
            <a:r>
              <a:rPr lang="en-US" sz="2400" dirty="0" smtClean="0">
                <a:solidFill>
                  <a:prstClr val="black"/>
                </a:solidFill>
              </a:rPr>
              <a:t>in normal execution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</a:rPr>
              <a:t>Agnostic to CFI, DEP and often ASLR</a:t>
            </a:r>
          </a:p>
          <a:p>
            <a:pPr algn="ctr"/>
            <a:endParaRPr lang="en-US" sz="2000" dirty="0"/>
          </a:p>
        </p:txBody>
      </p:sp>
    </p:spTree>
    <p:custDataLst>
      <p:tags r:id="rId1"/>
    </p:custDataLst>
  </p:cSld>
  <p:clrMapOvr>
    <a:masterClrMapping/>
  </p:clrMapOvr>
  <p:transition advTm="311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128E-7 L -3.33333E-6 0.22949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34 L -3.33333E-6 0.2404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741 L 0.00017 -0.26667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1" grpId="2" animBg="1"/>
      <p:bldP spid="6" grpId="0" animBg="1"/>
      <p:bldP spid="9" grpId="0" animBg="1"/>
      <p:bldP spid="5" grpId="0" animBg="1"/>
      <p:bldP spid="10" grpId="0" animBg="1"/>
      <p:bldP spid="10" grpId="1" animBg="1"/>
      <p:bldP spid="10" grpId="2" animBg="1"/>
      <p:bldP spid="14" grpId="0" uiExpand="1" build="p"/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52400" y="2533650"/>
            <a:ext cx="4876800" cy="457200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52400" y="3003550"/>
            <a:ext cx="4876800" cy="1473200"/>
          </a:xfrm>
          <a:prstGeom prst="rect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76200" y="1428750"/>
          <a:ext cx="4953000" cy="3714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0"/>
              </a:tblGrid>
              <a:tr h="371475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1  </a:t>
                      </a:r>
                      <a:r>
                        <a:rPr lang="en-US" sz="14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server() {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2   </a:t>
                      </a:r>
                      <a:r>
                        <a:rPr lang="en-US" sz="14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char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*userInput, *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fileName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3   </a:t>
                      </a:r>
                      <a:r>
                        <a:rPr lang="en-US" sz="14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char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*privKey, *result, output[BUFSIZE];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4   </a:t>
                      </a:r>
                      <a:r>
                        <a:rPr lang="en-US" sz="14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char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fullPath[BUFSIZE]="</a:t>
                      </a:r>
                      <a:r>
                        <a:rPr lang="en-US" sz="1400" b="0" kern="1200" baseline="0" dirty="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/path/to/root/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";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5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6   privKey=loadPrivKey("</a:t>
                      </a:r>
                      <a:r>
                        <a:rPr lang="en-US" sz="1400" b="0" kern="1200" baseline="0" dirty="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/path/to/privKey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");</a:t>
                      </a:r>
                      <a:endParaRPr lang="en-US" sz="1400" b="0" kern="1200" baseline="0" dirty="0" smtClean="0">
                        <a:solidFill>
                          <a:srgbClr val="00B050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7   GetConnection(privKey, ...);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8   userInput = read_socket();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9   </a:t>
                      </a:r>
                      <a:r>
                        <a:rPr lang="en-US" sz="1400" b="1" kern="1200" baseline="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if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(checkInput(userInput)) {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   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fileName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getFileName(userInput);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    strcat(fullPath, 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fileName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    result = retrieve(fullPath);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    sprintf(output, “</a:t>
                      </a:r>
                      <a:r>
                        <a:rPr lang="en-US" sz="1400" b="0" kern="1200" baseline="0" dirty="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%s:%s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”,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fileName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result);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    sendOut(output);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   }  </a:t>
                      </a:r>
                    </a:p>
                    <a:p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16  }</a:t>
                      </a:r>
                      <a:endParaRPr lang="en-US" sz="105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38100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SSL-enabled 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4" idx="0"/>
            <a:endCxn id="56" idx="3"/>
          </p:cNvCxnSpPr>
          <p:nvPr/>
        </p:nvCxnSpPr>
        <p:spPr>
          <a:xfrm flipV="1">
            <a:off x="6423374" y="2100646"/>
            <a:ext cx="303764" cy="211432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5" idx="7"/>
            <a:endCxn id="57" idx="2"/>
          </p:cNvCxnSpPr>
          <p:nvPr/>
        </p:nvCxnSpPr>
        <p:spPr>
          <a:xfrm flipV="1">
            <a:off x="6511760" y="2868039"/>
            <a:ext cx="244972" cy="46539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2" idx="3"/>
            <a:endCxn id="53" idx="7"/>
          </p:cNvCxnSpPr>
          <p:nvPr/>
        </p:nvCxnSpPr>
        <p:spPr>
          <a:xfrm flipH="1">
            <a:off x="5669033" y="1802796"/>
            <a:ext cx="168209" cy="242507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7252032" y="2176703"/>
            <a:ext cx="266" cy="561498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7" idx="4"/>
            <a:endCxn id="58" idx="0"/>
          </p:cNvCxnSpPr>
          <p:nvPr/>
        </p:nvCxnSpPr>
        <p:spPr>
          <a:xfrm>
            <a:off x="7252032" y="2997876"/>
            <a:ext cx="98" cy="1326476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742606" y="1581149"/>
            <a:ext cx="646212" cy="25967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/>
              <a:t>privKey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796069" y="2007275"/>
            <a:ext cx="1022741" cy="259675"/>
          </a:xfrm>
          <a:prstGeom prst="ellipse">
            <a:avLst/>
          </a:prstGeom>
          <a:solidFill>
            <a:srgbClr val="FFFF00">
              <a:alpha val="44000"/>
            </a:srgbClr>
          </a:solidFill>
          <a:ln w="15875">
            <a:solidFill>
              <a:schemeClr val="tx1">
                <a:alpha val="7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PsVNXi</a:t>
            </a:r>
            <a:r>
              <a:rPr lang="en-US" sz="1200" dirty="0" smtClean="0"/>
              <a:t>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000725" y="2312078"/>
            <a:ext cx="845297" cy="25967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userInput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91200" y="2876550"/>
            <a:ext cx="844189" cy="25967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/>
              <a:t>fileName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509609" y="1657352"/>
            <a:ext cx="1485377" cy="519351"/>
          </a:xfrm>
          <a:prstGeom prst="ellipse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GET /index.html </a:t>
            </a:r>
          </a:p>
          <a:p>
            <a:pPr algn="ctr"/>
            <a:r>
              <a:rPr lang="en-US" sz="1200" dirty="0" smtClean="0"/>
              <a:t>HTTP/1.1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756732" y="2738201"/>
            <a:ext cx="990600" cy="259675"/>
          </a:xfrm>
          <a:prstGeom prst="ellipse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index.html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461653" y="4324352"/>
            <a:ext cx="1580954" cy="519351"/>
          </a:xfrm>
          <a:prstGeom prst="ellipse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index.html :  </a:t>
            </a:r>
          </a:p>
          <a:p>
            <a:pPr algn="ctr"/>
            <a:r>
              <a:rPr lang="en-US" sz="1200" dirty="0" smtClean="0"/>
              <a:t>&lt;html&gt; </a:t>
            </a:r>
            <a:r>
              <a:rPr lang="en-US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/>
              <a:t>&lt;/html&gt;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796069" y="1169075"/>
            <a:ext cx="1022741" cy="259675"/>
          </a:xfrm>
          <a:prstGeom prst="ellipse">
            <a:avLst/>
          </a:prstGeom>
          <a:solidFill>
            <a:srgbClr val="FFFF00">
              <a:alpha val="44000"/>
            </a:srgbClr>
          </a:solidFill>
          <a:ln w="15875">
            <a:solidFill>
              <a:schemeClr val="tx1">
                <a:alpha val="7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PsVNXi</a:t>
            </a:r>
            <a:r>
              <a:rPr lang="en-US" sz="1200" dirty="0" smtClean="0"/>
              <a:t>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4"/>
            <a:endCxn id="53" idx="0"/>
          </p:cNvCxnSpPr>
          <p:nvPr/>
        </p:nvCxnSpPr>
        <p:spPr>
          <a:xfrm>
            <a:off x="5307440" y="1428750"/>
            <a:ext cx="0" cy="578525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554683" y="2266952"/>
            <a:ext cx="1242059" cy="25967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/path/to/root</a:t>
            </a:r>
          </a:p>
        </p:txBody>
      </p:sp>
      <p:sp>
        <p:nvSpPr>
          <p:cNvPr id="62" name="Oval 61"/>
          <p:cNvSpPr/>
          <p:nvPr/>
        </p:nvSpPr>
        <p:spPr>
          <a:xfrm>
            <a:off x="7531818" y="3091102"/>
            <a:ext cx="1295400" cy="519351"/>
          </a:xfrm>
          <a:prstGeom prst="ellipse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/path/to/root/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index.html</a:t>
            </a:r>
          </a:p>
        </p:txBody>
      </p:sp>
      <p:cxnSp>
        <p:nvCxnSpPr>
          <p:cNvPr id="63" name="Straight Arrow Connector 62"/>
          <p:cNvCxnSpPr>
            <a:stCxn id="61" idx="4"/>
            <a:endCxn id="62" idx="0"/>
          </p:cNvCxnSpPr>
          <p:nvPr/>
        </p:nvCxnSpPr>
        <p:spPr>
          <a:xfrm>
            <a:off x="8175713" y="2526627"/>
            <a:ext cx="3805" cy="564475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5"/>
            <a:endCxn id="62" idx="1"/>
          </p:cNvCxnSpPr>
          <p:nvPr/>
        </p:nvCxnSpPr>
        <p:spPr>
          <a:xfrm>
            <a:off x="7602262" y="2959848"/>
            <a:ext cx="119263" cy="207311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376007" y="2724154"/>
            <a:ext cx="685800" cy="25967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fullPath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5" idx="0"/>
            <a:endCxn id="61" idx="5"/>
          </p:cNvCxnSpPr>
          <p:nvPr/>
        </p:nvCxnSpPr>
        <p:spPr>
          <a:xfrm flipH="1" flipV="1">
            <a:off x="8614847" y="2488599"/>
            <a:ext cx="104060" cy="235555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303218" y="3836078"/>
            <a:ext cx="1524000" cy="25967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&lt;html&gt; </a:t>
            </a:r>
            <a:r>
              <a:rPr lang="en-US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/>
              <a:t>&lt;/html&gt;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7" idx="4"/>
            <a:endCxn id="58" idx="7"/>
          </p:cNvCxnSpPr>
          <p:nvPr/>
        </p:nvCxnSpPr>
        <p:spPr>
          <a:xfrm flipH="1">
            <a:off x="7811081" y="4095753"/>
            <a:ext cx="254137" cy="304656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452211" y="4248154"/>
            <a:ext cx="615589" cy="25967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result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9" idx="0"/>
            <a:endCxn id="67" idx="5"/>
          </p:cNvCxnSpPr>
          <p:nvPr/>
        </p:nvCxnSpPr>
        <p:spPr>
          <a:xfrm flipH="1" flipV="1">
            <a:off x="8604033" y="4057725"/>
            <a:ext cx="155973" cy="190429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925629" y="3943352"/>
            <a:ext cx="844189" cy="25967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output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71" idx="4"/>
            <a:endCxn id="58" idx="1"/>
          </p:cNvCxnSpPr>
          <p:nvPr/>
        </p:nvCxnSpPr>
        <p:spPr>
          <a:xfrm>
            <a:off x="6347724" y="4203027"/>
            <a:ext cx="345455" cy="197382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0"/>
            <a:endCxn id="53" idx="5"/>
          </p:cNvCxnSpPr>
          <p:nvPr/>
        </p:nvCxnSpPr>
        <p:spPr>
          <a:xfrm flipH="1" flipV="1">
            <a:off x="5669033" y="2228922"/>
            <a:ext cx="544262" cy="647628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52400" y="3824618"/>
            <a:ext cx="39960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484264" y="4324352"/>
            <a:ext cx="1580954" cy="51935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PsVNXi</a:t>
            </a:r>
            <a:r>
              <a:rPr lang="en-US" sz="1200" dirty="0" smtClean="0">
                <a:solidFill>
                  <a:schemeClr val="bg1"/>
                </a:solidFill>
              </a:rPr>
              <a:t>… : 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&lt;html&gt; …&lt;/html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473990" y="4324352"/>
            <a:ext cx="1580954" cy="519351"/>
          </a:xfrm>
          <a:prstGeom prst="ellipse">
            <a:avLst/>
          </a:prstGeom>
          <a:solidFill>
            <a:srgbClr val="FFFF00">
              <a:alpha val="44000"/>
            </a:srgbClr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/>
              <a:t>PsVNXi</a:t>
            </a:r>
            <a:r>
              <a:rPr lang="en-US" sz="1200" dirty="0" smtClean="0"/>
              <a:t>… :  </a:t>
            </a:r>
          </a:p>
          <a:p>
            <a:pPr algn="ctr"/>
            <a:r>
              <a:rPr lang="en-US" sz="1200" dirty="0" smtClean="0"/>
              <a:t>&lt;html&gt; </a:t>
            </a:r>
            <a:r>
              <a:rPr lang="en-US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/>
              <a:t>&lt;/html&gt;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0" name="Curved Connector 89"/>
          <p:cNvCxnSpPr>
            <a:stCxn id="53" idx="4"/>
            <a:endCxn id="78" idx="0"/>
          </p:cNvCxnSpPr>
          <p:nvPr/>
        </p:nvCxnSpPr>
        <p:spPr>
          <a:xfrm rot="16200000" flipH="1">
            <a:off x="5257252" y="2317137"/>
            <a:ext cx="2057402" cy="1957027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220433" y="1636084"/>
            <a:ext cx="1066800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792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  <p:bldP spid="52" grpId="0" animBg="1"/>
      <p:bldP spid="54" grpId="0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7" grpId="0" animBg="1"/>
      <p:bldP spid="67" grpId="1" animBg="1"/>
      <p:bldP spid="69" grpId="0" animBg="1"/>
      <p:bldP spid="69" grpId="1" animBg="1"/>
      <p:bldP spid="71" grpId="0" animBg="1"/>
      <p:bldP spid="77" grpId="0" animBg="1"/>
      <p:bldP spid="7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Data-Flow Stitching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305800" cy="4171950"/>
          </a:xfrm>
        </p:spPr>
        <p:txBody>
          <a:bodyPr>
            <a:noAutofit/>
          </a:bodyPr>
          <a:lstStyle/>
          <a:p>
            <a:r>
              <a:rPr lang="en-US" dirty="0" smtClean="0"/>
              <a:t>Manipulate data flows for exploits </a:t>
            </a:r>
          </a:p>
          <a:p>
            <a:r>
              <a:rPr lang="en-US" dirty="0" smtClean="0"/>
              <a:t>Enables systematic way to search for exploits</a:t>
            </a:r>
          </a:p>
          <a:p>
            <a:pPr lvl="1"/>
            <a:r>
              <a:rPr lang="en-US" dirty="0" smtClean="0"/>
              <a:t>Input: binary &amp; error-exhibiting input</a:t>
            </a:r>
          </a:p>
          <a:p>
            <a:pPr lvl="1"/>
            <a:r>
              <a:rPr lang="en-US" dirty="0" smtClean="0"/>
              <a:t>Output: data-oriented exploits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Information Leakage (e.g., password, keys)</a:t>
            </a:r>
          </a:p>
          <a:p>
            <a:pPr lvl="1"/>
            <a:r>
              <a:rPr lang="en-US" dirty="0" smtClean="0"/>
              <a:t>Privilege Escalation (e.g., setuid, access priv. files)</a:t>
            </a:r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dirty="0" smtClean="0"/>
              <a:t>Keep the control-flow same</a:t>
            </a:r>
          </a:p>
          <a:p>
            <a:pPr lvl="1"/>
            <a:r>
              <a:rPr lang="en-US" dirty="0" smtClean="0"/>
              <a:t>No knowledge of randomized values (CFI tags, ASLR addresses)</a:t>
            </a:r>
          </a:p>
        </p:txBody>
      </p:sp>
      <p:sp>
        <p:nvSpPr>
          <p:cNvPr id="17" name="Oval 16"/>
          <p:cNvSpPr/>
          <p:nvPr/>
        </p:nvSpPr>
        <p:spPr>
          <a:xfrm>
            <a:off x="8294423" y="1764631"/>
            <a:ext cx="544777" cy="259675"/>
          </a:xfrm>
          <a:prstGeom prst="ellipse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200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7581900" y="361950"/>
            <a:ext cx="260741" cy="869279"/>
            <a:chOff x="7277100" y="1290394"/>
            <a:chExt cx="260741" cy="869279"/>
          </a:xfrm>
        </p:grpSpPr>
        <p:sp>
          <p:nvSpPr>
            <p:cNvPr id="18" name="Oval 17"/>
            <p:cNvSpPr/>
            <p:nvPr/>
          </p:nvSpPr>
          <p:spPr>
            <a:xfrm>
              <a:off x="7277100" y="1899998"/>
              <a:ext cx="260741" cy="259675"/>
            </a:xfrm>
            <a:prstGeom prst="ellipse">
              <a:avLst/>
            </a:prstGeom>
            <a:solidFill>
              <a:srgbClr val="FFFF00">
                <a:alpha val="44000"/>
              </a:srgbClr>
            </a:solidFill>
            <a:ln w="15875">
              <a:solidFill>
                <a:schemeClr val="tx1">
                  <a:alpha val="70000"/>
                </a:schemeClr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77100" y="1290394"/>
              <a:ext cx="260741" cy="259675"/>
            </a:xfrm>
            <a:prstGeom prst="ellipse">
              <a:avLst/>
            </a:prstGeom>
            <a:solidFill>
              <a:srgbClr val="FFFF00">
                <a:alpha val="44000"/>
              </a:srgbClr>
            </a:solidFill>
            <a:ln w="15875">
              <a:solidFill>
                <a:schemeClr val="tx1">
                  <a:alpha val="70000"/>
                </a:schemeClr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4"/>
              <a:endCxn id="18" idx="0"/>
            </p:cNvCxnSpPr>
            <p:nvPr/>
          </p:nvCxnSpPr>
          <p:spPr>
            <a:xfrm>
              <a:off x="7407471" y="1550069"/>
              <a:ext cx="0" cy="34992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>
            <a:stCxn id="23" idx="4"/>
            <a:endCxn id="24" idx="0"/>
          </p:cNvCxnSpPr>
          <p:nvPr/>
        </p:nvCxnSpPr>
        <p:spPr>
          <a:xfrm flipH="1">
            <a:off x="8565178" y="881303"/>
            <a:ext cx="1043" cy="318851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4"/>
            <a:endCxn id="27" idx="0"/>
          </p:cNvCxnSpPr>
          <p:nvPr/>
        </p:nvCxnSpPr>
        <p:spPr>
          <a:xfrm>
            <a:off x="8565178" y="1459829"/>
            <a:ext cx="1634" cy="304800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359916" y="621628"/>
            <a:ext cx="412609" cy="259675"/>
          </a:xfrm>
          <a:prstGeom prst="ellipse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389439" y="1200154"/>
            <a:ext cx="351477" cy="259675"/>
          </a:xfrm>
          <a:prstGeom prst="ellipse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294423" y="1764629"/>
            <a:ext cx="544777" cy="259677"/>
            <a:chOff x="5867400" y="4324350"/>
            <a:chExt cx="1580954" cy="259677"/>
          </a:xfrm>
        </p:grpSpPr>
        <p:sp>
          <p:nvSpPr>
            <p:cNvPr id="26" name="Oval 25"/>
            <p:cNvSpPr/>
            <p:nvPr/>
          </p:nvSpPr>
          <p:spPr>
            <a:xfrm>
              <a:off x="5867400" y="4324352"/>
              <a:ext cx="1580954" cy="25967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4324350"/>
              <a:ext cx="1580954" cy="259675"/>
            </a:xfrm>
            <a:prstGeom prst="ellipse">
              <a:avLst/>
            </a:prstGeom>
            <a:solidFill>
              <a:srgbClr val="FFFF00">
                <a:alpha val="44000"/>
              </a:srgbClr>
            </a:solidFill>
            <a:ln w="15875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Curved Connector 27"/>
          <p:cNvCxnSpPr>
            <a:stCxn id="18" idx="4"/>
            <a:endCxn id="27" idx="0"/>
          </p:cNvCxnSpPr>
          <p:nvPr/>
        </p:nvCxnSpPr>
        <p:spPr>
          <a:xfrm rot="16200000" flipH="1">
            <a:off x="7872841" y="1070658"/>
            <a:ext cx="533400" cy="854541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87534" y="4095750"/>
            <a:ext cx="4070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200" dirty="0" smtClean="0">
                <a:solidFill>
                  <a:prstClr val="black"/>
                </a:solidFill>
              </a:rPr>
              <a:t>Prevent abrupt termination</a:t>
            </a:r>
          </a:p>
        </p:txBody>
      </p:sp>
    </p:spTree>
    <p:custDataLst>
      <p:tags r:id="rId1"/>
    </p:custDataLst>
  </p:cSld>
  <p:clrMapOvr>
    <a:masterClrMapping/>
  </p:clrMapOvr>
  <p:transition advTm="531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uiExpand="1" animBg="1"/>
      <p:bldP spid="23" grpId="0" uiExpand="1" animBg="1"/>
      <p:bldP spid="24" grpId="0" uiExpand="1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14350"/>
            <a:ext cx="7848600" cy="4629150"/>
          </a:xfrm>
        </p:spPr>
        <p:txBody>
          <a:bodyPr>
            <a:normAutofit/>
          </a:bodyPr>
          <a:lstStyle/>
          <a:p>
            <a:r>
              <a:rPr lang="en-US" dirty="0" smtClean="0"/>
              <a:t>Time-consuming search</a:t>
            </a:r>
          </a:p>
          <a:p>
            <a:pPr lvl="1"/>
            <a:r>
              <a:rPr lang="en-US" dirty="0" smtClean="0"/>
              <a:t>The search-space: Cartesian product |</a:t>
            </a:r>
            <a:r>
              <a:rPr lang="en-US" dirty="0" err="1" smtClean="0"/>
              <a:t>SrcFlow</a:t>
            </a:r>
            <a:r>
              <a:rPr lang="en-US" dirty="0" smtClean="0"/>
              <a:t>| </a:t>
            </a:r>
            <a:r>
              <a:rPr lang="en-US" b="1" i="1" dirty="0" smtClean="0"/>
              <a:t>X</a:t>
            </a:r>
            <a:r>
              <a:rPr lang="en-US" dirty="0" smtClean="0"/>
              <a:t> |</a:t>
            </a:r>
            <a:r>
              <a:rPr lang="en-US" dirty="0" err="1" smtClean="0"/>
              <a:t>TgtFlow</a:t>
            </a:r>
            <a:r>
              <a:rPr lang="en-US" dirty="0" smtClean="0"/>
              <a:t>| </a:t>
            </a:r>
          </a:p>
          <a:p>
            <a:pPr lvl="1"/>
            <a:r>
              <a:rPr lang="en-US" dirty="0" smtClean="0"/>
              <a:t>Heavy analysis for each candidate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Our solution:</a:t>
            </a:r>
          </a:p>
          <a:p>
            <a:pPr lvl="1"/>
            <a:r>
              <a:rPr lang="en-US" dirty="0" smtClean="0"/>
              <a:t>Filter out candidates with memory error influence </a:t>
            </a:r>
          </a:p>
          <a:p>
            <a:pPr lvl="1"/>
            <a:r>
              <a:rPr lang="en-US" dirty="0" smtClean="0"/>
              <a:t>Use an SMT solver to verify candidates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600200" y="2321730"/>
            <a:ext cx="5334000" cy="1437112"/>
            <a:chOff x="2209800" y="2658638"/>
            <a:chExt cx="5334000" cy="143711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366622" y="3853475"/>
              <a:ext cx="50171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09800" y="3285351"/>
              <a:ext cx="1026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Target   flow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73952" y="3818751"/>
              <a:ext cx="449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t0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14237" y="3811701"/>
              <a:ext cx="1329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execution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95338" y="2658638"/>
              <a:ext cx="927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Source flow</a:t>
              </a:r>
              <a:endParaRPr lang="en-US" sz="1200" dirty="0"/>
            </a:p>
          </p:txBody>
        </p:sp>
      </p:grpSp>
      <p:cxnSp>
        <p:nvCxnSpPr>
          <p:cNvPr id="34" name="Straight Connector 33"/>
          <p:cNvCxnSpPr>
            <a:stCxn id="8" idx="0"/>
            <a:endCxn id="22" idx="4"/>
          </p:cNvCxnSpPr>
          <p:nvPr/>
        </p:nvCxnSpPr>
        <p:spPr>
          <a:xfrm flipH="1" flipV="1">
            <a:off x="3934441" y="2162529"/>
            <a:ext cx="152400" cy="758113"/>
          </a:xfrm>
          <a:prstGeom prst="line">
            <a:avLst/>
          </a:prstGeom>
          <a:ln w="127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683700" y="2735976"/>
            <a:ext cx="3869500" cy="679828"/>
            <a:chOff x="3293300" y="3072884"/>
            <a:chExt cx="3869500" cy="679828"/>
          </a:xfrm>
        </p:grpSpPr>
        <p:sp>
          <p:nvSpPr>
            <p:cNvPr id="8" name="Oval 7"/>
            <p:cNvSpPr/>
            <p:nvPr/>
          </p:nvSpPr>
          <p:spPr>
            <a:xfrm>
              <a:off x="4648200" y="3257550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Oval 8"/>
            <p:cNvSpPr/>
            <p:nvPr/>
          </p:nvSpPr>
          <p:spPr>
            <a:xfrm>
              <a:off x="3733800" y="3409950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Oval 9"/>
            <p:cNvSpPr/>
            <p:nvPr/>
          </p:nvSpPr>
          <p:spPr>
            <a:xfrm>
              <a:off x="5517321" y="3127612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Oval 10"/>
            <p:cNvSpPr/>
            <p:nvPr/>
          </p:nvSpPr>
          <p:spPr>
            <a:xfrm>
              <a:off x="4114800" y="3257550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3" name="Straight Connector 12"/>
            <p:cNvCxnSpPr>
              <a:stCxn id="9" idx="6"/>
              <a:endCxn id="11" idx="2"/>
            </p:cNvCxnSpPr>
            <p:nvPr/>
          </p:nvCxnSpPr>
          <p:spPr>
            <a:xfrm flipV="1">
              <a:off x="3830282" y="3306150"/>
              <a:ext cx="284518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6"/>
              <a:endCxn id="8" idx="2"/>
            </p:cNvCxnSpPr>
            <p:nvPr/>
          </p:nvCxnSpPr>
          <p:spPr>
            <a:xfrm>
              <a:off x="4211282" y="3306150"/>
              <a:ext cx="43691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10" idx="2"/>
            </p:cNvCxnSpPr>
            <p:nvPr/>
          </p:nvCxnSpPr>
          <p:spPr>
            <a:xfrm flipV="1">
              <a:off x="4744682" y="3176212"/>
              <a:ext cx="772639" cy="12993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980661" y="3259587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3105150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8" name="Straight Connector 17"/>
            <p:cNvCxnSpPr>
              <a:stCxn id="11" idx="1"/>
              <a:endCxn id="17" idx="5"/>
            </p:cNvCxnSpPr>
            <p:nvPr/>
          </p:nvCxnSpPr>
          <p:spPr>
            <a:xfrm flipH="1" flipV="1">
              <a:off x="3587553" y="3188115"/>
              <a:ext cx="541376" cy="836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472630" y="3072884"/>
              <a:ext cx="17557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v2</a:t>
              </a:r>
              <a:endParaRPr lang="en-US" sz="12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702656" y="3457550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8" name="Straight Connector 37"/>
            <p:cNvCxnSpPr>
              <a:stCxn id="16" idx="2"/>
              <a:endCxn id="37" idx="7"/>
            </p:cNvCxnSpPr>
            <p:nvPr/>
          </p:nvCxnSpPr>
          <p:spPr>
            <a:xfrm flipH="1">
              <a:off x="5785009" y="3308187"/>
              <a:ext cx="195652" cy="1635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351329" y="3391562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2" name="Straight Connector 41"/>
            <p:cNvCxnSpPr>
              <a:stCxn id="16" idx="6"/>
              <a:endCxn id="41" idx="2"/>
            </p:cNvCxnSpPr>
            <p:nvPr/>
          </p:nvCxnSpPr>
          <p:spPr>
            <a:xfrm>
              <a:off x="6077143" y="3308187"/>
              <a:ext cx="274186" cy="131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146652" y="3391562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4" name="Straight Connector 43"/>
            <p:cNvCxnSpPr>
              <a:stCxn id="37" idx="2"/>
              <a:endCxn id="43" idx="6"/>
            </p:cNvCxnSpPr>
            <p:nvPr/>
          </p:nvCxnSpPr>
          <p:spPr>
            <a:xfrm flipH="1" flipV="1">
              <a:off x="5243134" y="3440162"/>
              <a:ext cx="459522" cy="659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5146652" y="3655512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6" name="Straight Connector 45"/>
            <p:cNvCxnSpPr>
              <a:stCxn id="37" idx="3"/>
              <a:endCxn id="45" idx="6"/>
            </p:cNvCxnSpPr>
            <p:nvPr/>
          </p:nvCxnSpPr>
          <p:spPr>
            <a:xfrm flipH="1">
              <a:off x="5243134" y="3540515"/>
              <a:ext cx="473651" cy="1635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941973" y="3655512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8" name="Straight Connector 47"/>
            <p:cNvCxnSpPr>
              <a:stCxn id="45" idx="2"/>
              <a:endCxn id="47" idx="6"/>
            </p:cNvCxnSpPr>
            <p:nvPr/>
          </p:nvCxnSpPr>
          <p:spPr>
            <a:xfrm flipH="1">
              <a:off x="4038455" y="3704112"/>
              <a:ext cx="11081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4572000" y="3486150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50" name="Straight Connector 49"/>
            <p:cNvCxnSpPr>
              <a:stCxn id="43" idx="2"/>
              <a:endCxn id="49" idx="6"/>
            </p:cNvCxnSpPr>
            <p:nvPr/>
          </p:nvCxnSpPr>
          <p:spPr>
            <a:xfrm flipH="1">
              <a:off x="4668482" y="3440162"/>
              <a:ext cx="478170" cy="94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191000" y="3486150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52" name="Straight Connector 51"/>
            <p:cNvCxnSpPr>
              <a:stCxn id="49" idx="2"/>
              <a:endCxn id="51" idx="6"/>
            </p:cNvCxnSpPr>
            <p:nvPr/>
          </p:nvCxnSpPr>
          <p:spPr>
            <a:xfrm flipH="1">
              <a:off x="4287482" y="3534750"/>
              <a:ext cx="28451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293300" y="3523537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54" name="Straight Connector 53"/>
            <p:cNvCxnSpPr>
              <a:stCxn id="47" idx="2"/>
              <a:endCxn id="53" idx="5"/>
            </p:cNvCxnSpPr>
            <p:nvPr/>
          </p:nvCxnSpPr>
          <p:spPr>
            <a:xfrm flipH="1" flipV="1">
              <a:off x="3375653" y="3606502"/>
              <a:ext cx="566320" cy="976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6907335" y="3325575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57" name="Straight Connector 56"/>
            <p:cNvCxnSpPr>
              <a:stCxn id="41" idx="6"/>
              <a:endCxn id="56" idx="2"/>
            </p:cNvCxnSpPr>
            <p:nvPr/>
          </p:nvCxnSpPr>
          <p:spPr>
            <a:xfrm flipV="1">
              <a:off x="6447811" y="3374175"/>
              <a:ext cx="459524" cy="659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984433" y="3141068"/>
              <a:ext cx="1783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V</a:t>
              </a:r>
              <a:r>
                <a:rPr lang="en-US" sz="1200" baseline="-25000" dirty="0" smtClean="0"/>
                <a:t>T</a:t>
              </a:r>
              <a:endParaRPr lang="en-US" sz="1200" baseline="-25000" dirty="0"/>
            </a:p>
          </p:txBody>
        </p:sp>
        <p:cxnSp>
          <p:nvCxnSpPr>
            <p:cNvPr id="60" name="Straight Connector 59"/>
            <p:cNvCxnSpPr>
              <a:stCxn id="10" idx="6"/>
              <a:endCxn id="16" idx="2"/>
            </p:cNvCxnSpPr>
            <p:nvPr/>
          </p:nvCxnSpPr>
          <p:spPr>
            <a:xfrm>
              <a:off x="5613803" y="3176212"/>
              <a:ext cx="366858" cy="131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658723" y="1962150"/>
            <a:ext cx="3272156" cy="653692"/>
            <a:chOff x="3268323" y="2299058"/>
            <a:chExt cx="3272156" cy="653692"/>
          </a:xfrm>
        </p:grpSpPr>
        <p:sp>
          <p:nvSpPr>
            <p:cNvPr id="22" name="Oval 21"/>
            <p:cNvSpPr/>
            <p:nvPr/>
          </p:nvSpPr>
          <p:spPr>
            <a:xfrm>
              <a:off x="4495800" y="2402237"/>
              <a:ext cx="96482" cy="9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Oval 22"/>
            <p:cNvSpPr/>
            <p:nvPr/>
          </p:nvSpPr>
          <p:spPr>
            <a:xfrm>
              <a:off x="5239318" y="2657588"/>
              <a:ext cx="96482" cy="9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4" name="Straight Connector 23"/>
            <p:cNvCxnSpPr>
              <a:stCxn id="22" idx="6"/>
              <a:endCxn id="23" idx="2"/>
            </p:cNvCxnSpPr>
            <p:nvPr/>
          </p:nvCxnSpPr>
          <p:spPr>
            <a:xfrm>
              <a:off x="4592282" y="2450837"/>
              <a:ext cx="647036" cy="2553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609990" y="2525613"/>
              <a:ext cx="96482" cy="9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6" name="Oval 25"/>
            <p:cNvSpPr/>
            <p:nvPr/>
          </p:nvSpPr>
          <p:spPr>
            <a:xfrm>
              <a:off x="3895759" y="2657588"/>
              <a:ext cx="96482" cy="9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7" name="Straight Connector 26"/>
            <p:cNvCxnSpPr>
              <a:stCxn id="26" idx="6"/>
              <a:endCxn id="22" idx="2"/>
            </p:cNvCxnSpPr>
            <p:nvPr/>
          </p:nvCxnSpPr>
          <p:spPr>
            <a:xfrm flipV="1">
              <a:off x="3992241" y="2450837"/>
              <a:ext cx="503559" cy="2553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6"/>
              <a:endCxn id="25" idx="2"/>
            </p:cNvCxnSpPr>
            <p:nvPr/>
          </p:nvCxnSpPr>
          <p:spPr>
            <a:xfrm flipV="1">
              <a:off x="5335800" y="2574213"/>
              <a:ext cx="274190" cy="131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443997" y="2657588"/>
              <a:ext cx="96482" cy="9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1" name="Straight Connector 30"/>
            <p:cNvCxnSpPr>
              <a:stCxn id="25" idx="6"/>
              <a:endCxn id="30" idx="2"/>
            </p:cNvCxnSpPr>
            <p:nvPr/>
          </p:nvCxnSpPr>
          <p:spPr>
            <a:xfrm>
              <a:off x="5706472" y="2574213"/>
              <a:ext cx="737525" cy="131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85967" y="2459625"/>
              <a:ext cx="96482" cy="9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3" name="Straight Connector 32"/>
            <p:cNvCxnSpPr>
              <a:stCxn id="32" idx="5"/>
              <a:endCxn id="26" idx="2"/>
            </p:cNvCxnSpPr>
            <p:nvPr/>
          </p:nvCxnSpPr>
          <p:spPr>
            <a:xfrm>
              <a:off x="3468320" y="2542590"/>
              <a:ext cx="427439" cy="1635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27949" y="2310884"/>
              <a:ext cx="16785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v1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68323" y="2299058"/>
              <a:ext cx="23687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V</a:t>
              </a:r>
              <a:r>
                <a:rPr lang="en-US" sz="1200" baseline="-25000" dirty="0" smtClean="0"/>
                <a:t>S</a:t>
              </a:r>
              <a:endParaRPr lang="en-US" sz="1200" baseline="-2500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4312644" y="2855550"/>
              <a:ext cx="96482" cy="9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62" name="Straight Connector 61"/>
            <p:cNvCxnSpPr>
              <a:stCxn id="61" idx="1"/>
            </p:cNvCxnSpPr>
            <p:nvPr/>
          </p:nvCxnSpPr>
          <p:spPr>
            <a:xfrm flipH="1" flipV="1">
              <a:off x="3974855" y="2713914"/>
              <a:ext cx="351918" cy="1558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advTm="436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Single-Edge Stitch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876800" y="2126739"/>
            <a:ext cx="4267200" cy="2528472"/>
            <a:chOff x="4953000" y="1536188"/>
            <a:chExt cx="4267200" cy="2528472"/>
          </a:xfrm>
        </p:grpSpPr>
        <p:cxnSp>
          <p:nvCxnSpPr>
            <p:cNvPr id="28" name="Straight Connector 69"/>
            <p:cNvCxnSpPr/>
            <p:nvPr/>
          </p:nvCxnSpPr>
          <p:spPr>
            <a:xfrm>
              <a:off x="5538812" y="3470012"/>
              <a:ext cx="342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70"/>
            <p:cNvCxnSpPr/>
            <p:nvPr/>
          </p:nvCxnSpPr>
          <p:spPr>
            <a:xfrm>
              <a:off x="5538812" y="2600350"/>
              <a:ext cx="342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71"/>
            <p:cNvCxnSpPr/>
            <p:nvPr/>
          </p:nvCxnSpPr>
          <p:spPr>
            <a:xfrm>
              <a:off x="5529064" y="3119264"/>
              <a:ext cx="342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72"/>
            <p:cNvCxnSpPr/>
            <p:nvPr/>
          </p:nvCxnSpPr>
          <p:spPr>
            <a:xfrm>
              <a:off x="5529064" y="2255168"/>
              <a:ext cx="342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77"/>
            <p:cNvCxnSpPr/>
            <p:nvPr/>
          </p:nvCxnSpPr>
          <p:spPr>
            <a:xfrm flipH="1">
              <a:off x="6164800" y="1553080"/>
              <a:ext cx="24383" cy="2196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78"/>
            <p:cNvCxnSpPr/>
            <p:nvPr/>
          </p:nvCxnSpPr>
          <p:spPr>
            <a:xfrm flipH="1">
              <a:off x="6693293" y="1553080"/>
              <a:ext cx="24383" cy="2196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79"/>
            <p:cNvCxnSpPr/>
            <p:nvPr/>
          </p:nvCxnSpPr>
          <p:spPr>
            <a:xfrm flipH="1">
              <a:off x="7987205" y="1536188"/>
              <a:ext cx="24383" cy="2196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8586217" y="1549672"/>
              <a:ext cx="24383" cy="2196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92"/>
            <p:cNvCxnSpPr/>
            <p:nvPr/>
          </p:nvCxnSpPr>
          <p:spPr>
            <a:xfrm>
              <a:off x="5539132" y="3714636"/>
              <a:ext cx="34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461121" y="3676744"/>
              <a:ext cx="577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6784" y="1607096"/>
              <a:ext cx="1099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</a:t>
              </a:r>
              <a:endParaRPr lang="en-US" dirty="0"/>
            </a:p>
          </p:txBody>
        </p:sp>
        <p:cxnSp>
          <p:nvCxnSpPr>
            <p:cNvPr id="39" name="Straight Arrow Connector 97"/>
            <p:cNvCxnSpPr/>
            <p:nvPr/>
          </p:nvCxnSpPr>
          <p:spPr>
            <a:xfrm flipV="1">
              <a:off x="5537123" y="1596728"/>
              <a:ext cx="0" cy="212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536604" y="3686036"/>
              <a:ext cx="683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53000" y="3325996"/>
              <a:ext cx="632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r>
                <a:rPr lang="en-US" dirty="0" err="1" smtClean="0"/>
                <a:t>arg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16772" y="2399184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a1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53000" y="290324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&amp;</a:t>
              </a:r>
              <a:r>
                <a:rPr lang="en-US" altLang="zh-CN" dirty="0" err="1" smtClean="0"/>
                <a:t>uid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61112" y="368603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37176" y="369532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31088" y="369532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41910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Corrupt data vertex</a:t>
            </a:r>
          </a:p>
        </p:txBody>
      </p:sp>
      <p:sp>
        <p:nvSpPr>
          <p:cNvPr id="48" name="Oval 104"/>
          <p:cNvSpPr/>
          <p:nvPr/>
        </p:nvSpPr>
        <p:spPr>
          <a:xfrm>
            <a:off x="6316960" y="3061742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49" name="Oval 105"/>
          <p:cNvSpPr/>
          <p:nvPr/>
        </p:nvSpPr>
        <p:spPr>
          <a:xfrm>
            <a:off x="7623572" y="3931404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50" name="Straight Arrow Connector 107"/>
          <p:cNvCxnSpPr>
            <a:stCxn id="48" idx="5"/>
            <a:endCxn id="49" idx="1"/>
          </p:cNvCxnSpPr>
          <p:nvPr/>
        </p:nvCxnSpPr>
        <p:spPr>
          <a:xfrm>
            <a:off x="6808661" y="3294912"/>
            <a:ext cx="899274" cy="676498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08"/>
          <p:cNvCxnSpPr>
            <a:stCxn id="53" idx="7"/>
            <a:endCxn id="48" idx="3"/>
          </p:cNvCxnSpPr>
          <p:nvPr/>
        </p:nvCxnSpPr>
        <p:spPr>
          <a:xfrm flipV="1">
            <a:off x="6279205" y="3294912"/>
            <a:ext cx="122118" cy="325750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09"/>
          <p:cNvCxnSpPr>
            <a:stCxn id="49" idx="7"/>
            <a:endCxn id="55" idx="4"/>
          </p:cNvCxnSpPr>
          <p:nvPr/>
        </p:nvCxnSpPr>
        <p:spPr>
          <a:xfrm flipV="1">
            <a:off x="8115277" y="2971480"/>
            <a:ext cx="435895" cy="999931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111"/>
          <p:cNvSpPr/>
          <p:nvPr/>
        </p:nvSpPr>
        <p:spPr>
          <a:xfrm>
            <a:off x="5787504" y="3580656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54" name="Straight Arrow Connector 112"/>
          <p:cNvCxnSpPr>
            <a:endCxn id="53" idx="2"/>
          </p:cNvCxnSpPr>
          <p:nvPr/>
        </p:nvCxnSpPr>
        <p:spPr>
          <a:xfrm>
            <a:off x="5596880" y="3493792"/>
            <a:ext cx="190624" cy="223453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117"/>
          <p:cNvSpPr/>
          <p:nvPr/>
        </p:nvSpPr>
        <p:spPr>
          <a:xfrm>
            <a:off x="8263136" y="2698304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56" name="Straight Arrow Connector 118"/>
          <p:cNvCxnSpPr>
            <a:stCxn id="55" idx="5"/>
          </p:cNvCxnSpPr>
          <p:nvPr/>
        </p:nvCxnSpPr>
        <p:spPr>
          <a:xfrm>
            <a:off x="8754841" y="2931475"/>
            <a:ext cx="236763" cy="562317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1581070"/>
              </p:ext>
            </p:extLst>
          </p:nvPr>
        </p:nvGraphicFramePr>
        <p:xfrm>
          <a:off x="152400" y="2038350"/>
          <a:ext cx="46482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8200"/>
              </a:tblGrid>
              <a:tr h="25908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1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passwd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uid_t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pw_uid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 ... } pw;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2</a:t>
                      </a:r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3</a:t>
                      </a:r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int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uid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getuid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4</a:t>
                      </a:r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pw-&gt;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pw_uid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uid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5</a:t>
                      </a:r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printf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(...); 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//format string error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6</a:t>
                      </a:r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7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seteuid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(0);  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//set root 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uid</a:t>
                      </a:r>
                      <a:endParaRPr lang="en-US" sz="16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8 ...                  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9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seteuid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(pw-&gt;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pw_uid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 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//set normal 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uid</a:t>
                      </a:r>
                      <a:endParaRPr lang="en-US" sz="1600" dirty="0" smtClean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10 ... </a:t>
                      </a:r>
                    </a:p>
                  </a:txBody>
                  <a:tcPr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0" name="Straight Connector 88"/>
          <p:cNvCxnSpPr/>
          <p:nvPr/>
        </p:nvCxnSpPr>
        <p:spPr>
          <a:xfrm flipH="1">
            <a:off x="7284152" y="2114550"/>
            <a:ext cx="24383" cy="219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103368" y="428560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pSp>
        <p:nvGrpSpPr>
          <p:cNvPr id="72" name="组合 4"/>
          <p:cNvGrpSpPr/>
          <p:nvPr/>
        </p:nvGrpSpPr>
        <p:grpSpPr>
          <a:xfrm>
            <a:off x="7055304" y="2237621"/>
            <a:ext cx="307407" cy="2061331"/>
            <a:chOff x="7267132" y="1647069"/>
            <a:chExt cx="307407" cy="2061331"/>
          </a:xfrm>
        </p:grpSpPr>
        <p:sp>
          <p:nvSpPr>
            <p:cNvPr id="73" name="TextBox 72"/>
            <p:cNvSpPr txBox="1"/>
            <p:nvPr/>
          </p:nvSpPr>
          <p:spPr>
            <a:xfrm>
              <a:off x="7267132" y="1769140"/>
              <a:ext cx="30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</a:t>
              </a:r>
              <a:endParaRPr lang="en-US" dirty="0"/>
            </a:p>
          </p:txBody>
        </p:sp>
        <p:cxnSp>
          <p:nvCxnSpPr>
            <p:cNvPr id="74" name="直接箭头连接符 139"/>
            <p:cNvCxnSpPr/>
            <p:nvPr/>
          </p:nvCxnSpPr>
          <p:spPr>
            <a:xfrm flipV="1">
              <a:off x="7499350" y="1647069"/>
              <a:ext cx="8821" cy="2061331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104"/>
          <p:cNvSpPr/>
          <p:nvPr/>
        </p:nvSpPr>
        <p:spPr>
          <a:xfrm>
            <a:off x="7622973" y="3061742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76" name="Straight Arrow Connector 107"/>
          <p:cNvCxnSpPr>
            <a:stCxn id="75" idx="4"/>
            <a:endCxn id="49" idx="0"/>
          </p:cNvCxnSpPr>
          <p:nvPr/>
        </p:nvCxnSpPr>
        <p:spPr>
          <a:xfrm>
            <a:off x="7911009" y="3334917"/>
            <a:ext cx="599" cy="596488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107"/>
          <p:cNvCxnSpPr>
            <a:stCxn id="48" idx="6"/>
            <a:endCxn id="75" idx="2"/>
          </p:cNvCxnSpPr>
          <p:nvPr/>
        </p:nvCxnSpPr>
        <p:spPr>
          <a:xfrm>
            <a:off x="6893028" y="3198329"/>
            <a:ext cx="729949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143"/>
          <p:cNvSpPr/>
          <p:nvPr/>
        </p:nvSpPr>
        <p:spPr>
          <a:xfrm>
            <a:off x="7197112" y="3105150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Oval 125"/>
          <p:cNvSpPr/>
          <p:nvPr/>
        </p:nvSpPr>
        <p:spPr>
          <a:xfrm>
            <a:off x="7775927" y="3919396"/>
            <a:ext cx="269525" cy="27317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83" name="Straight Arrow Connector 126"/>
          <p:cNvCxnSpPr>
            <a:stCxn id="87" idx="4"/>
            <a:endCxn id="82" idx="1"/>
          </p:cNvCxnSpPr>
          <p:nvPr/>
        </p:nvCxnSpPr>
        <p:spPr>
          <a:xfrm>
            <a:off x="7307665" y="3321547"/>
            <a:ext cx="507733" cy="637856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28"/>
          <p:cNvCxnSpPr>
            <a:stCxn id="82" idx="7"/>
            <a:endCxn id="85" idx="4"/>
          </p:cNvCxnSpPr>
          <p:nvPr/>
        </p:nvCxnSpPr>
        <p:spPr>
          <a:xfrm flipV="1">
            <a:off x="8005981" y="2974989"/>
            <a:ext cx="545313" cy="984412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135"/>
          <p:cNvSpPr/>
          <p:nvPr/>
        </p:nvSpPr>
        <p:spPr>
          <a:xfrm>
            <a:off x="8394698" y="2701815"/>
            <a:ext cx="313184" cy="27317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86" name="Straight Arrow Connector 136"/>
          <p:cNvCxnSpPr>
            <a:stCxn id="85" idx="5"/>
          </p:cNvCxnSpPr>
          <p:nvPr/>
        </p:nvCxnSpPr>
        <p:spPr>
          <a:xfrm>
            <a:off x="8662021" y="2934986"/>
            <a:ext cx="189881" cy="558919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154"/>
          <p:cNvSpPr/>
          <p:nvPr/>
        </p:nvSpPr>
        <p:spPr>
          <a:xfrm>
            <a:off x="7154077" y="3048371"/>
            <a:ext cx="307175" cy="27317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Curved Left Arrow 166"/>
          <p:cNvSpPr/>
          <p:nvPr/>
        </p:nvSpPr>
        <p:spPr>
          <a:xfrm rot="16200000">
            <a:off x="6880137" y="2560349"/>
            <a:ext cx="245204" cy="624925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60684" y="2419351"/>
            <a:ext cx="693395" cy="27699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/>
              <a:t> Attack </a:t>
            </a:r>
          </a:p>
        </p:txBody>
      </p:sp>
      <p:sp>
        <p:nvSpPr>
          <p:cNvPr id="90" name="Oval 154"/>
          <p:cNvSpPr/>
          <p:nvPr/>
        </p:nvSpPr>
        <p:spPr>
          <a:xfrm>
            <a:off x="7766050" y="3049446"/>
            <a:ext cx="307175" cy="27317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1" name="Straight Arrow Connector 126"/>
          <p:cNvCxnSpPr>
            <a:stCxn id="87" idx="6"/>
            <a:endCxn id="90" idx="2"/>
          </p:cNvCxnSpPr>
          <p:nvPr/>
        </p:nvCxnSpPr>
        <p:spPr>
          <a:xfrm>
            <a:off x="7461248" y="3184960"/>
            <a:ext cx="304800" cy="1075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ysDash"/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126"/>
          <p:cNvCxnSpPr>
            <a:stCxn id="90" idx="4"/>
            <a:endCxn id="82" idx="0"/>
          </p:cNvCxnSpPr>
          <p:nvPr/>
        </p:nvCxnSpPr>
        <p:spPr>
          <a:xfrm flipH="1">
            <a:off x="7910686" y="3322620"/>
            <a:ext cx="8950" cy="596776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358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  <p:bldP spid="48" grpId="0" animBg="1"/>
      <p:bldP spid="49" grpId="0" animBg="1"/>
      <p:bldP spid="49" grpId="1" animBg="1"/>
      <p:bldP spid="53" grpId="0" animBg="1"/>
      <p:bldP spid="55" grpId="0" animBg="1"/>
      <p:bldP spid="55" grpId="1" animBg="1"/>
      <p:bldP spid="71" grpId="0"/>
      <p:bldP spid="75" grpId="0" animBg="1"/>
      <p:bldP spid="75" grpId="1" animBg="1"/>
      <p:bldP spid="78" grpId="0" animBg="1"/>
      <p:bldP spid="78" grpId="1" animBg="1"/>
      <p:bldP spid="82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0.6|6.8|2.6|11.1|8.5|0.7|6.4|1.6|4.4|6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.4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8.5|4.4|1.3|4.4|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0.1|3.9|15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9.5|25.3|3.3|1.6|0.7|4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9.7|5|1.2|4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.5|7.9|2.3|1.1|4.6|0.5|5.6|2.9|4.1|5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9.4|4.1|5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1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5|31.9|8|1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4.7|4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5.2|10.7|9.4|5.8|4.8|7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9.2|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0.6|3.9|5.2|5.9|9.8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8.4|4.6|7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.6|17.3|1.9|0.6|1.6|1.8|2.4|8.3|12.6|9.1|4.1|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.1|1.9|14.2|12.6|4.9|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6.3|1.9|1.5|10.5|8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9|7.3|17.5|26.2|16.5|1.6|7|9.1|2.3|6.5|6.6|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3.1|6.9|2.7|20.2|3.6|3.8|6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8689</TotalTime>
  <Words>1477</Words>
  <Application>Microsoft Office PowerPoint</Application>
  <PresentationFormat>On-screen Show (16:9)</PresentationFormat>
  <Paragraphs>486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Automatic Generation of Data-Oriented Exploits</vt:lpstr>
      <vt:lpstr>Control Flow Attacks Are Getting Harder</vt:lpstr>
      <vt:lpstr>Slide 3</vt:lpstr>
      <vt:lpstr>Data-Oriented Exploits</vt:lpstr>
      <vt:lpstr>Contributions</vt:lpstr>
      <vt:lpstr>Motivating Example</vt:lpstr>
      <vt:lpstr>Data-Flow Stitching</vt:lpstr>
      <vt:lpstr>Challenges</vt:lpstr>
      <vt:lpstr>Single-Edge Stitch</vt:lpstr>
      <vt:lpstr>Pointer Stitch</vt:lpstr>
      <vt:lpstr>Pointer Stitch</vt:lpstr>
      <vt:lpstr>Pointer Stitch</vt:lpstr>
      <vt:lpstr>Pointer Stitch</vt:lpstr>
      <vt:lpstr>More Ways of Stitches</vt:lpstr>
      <vt:lpstr>Defeat ASLR --- Address Reuse</vt:lpstr>
      <vt:lpstr>Stitch with ASLR</vt:lpstr>
      <vt:lpstr>FlowStitch</vt:lpstr>
      <vt:lpstr>Evaluation --- Generated Exploits</vt:lpstr>
      <vt:lpstr>Evaluation --- Performance</vt:lpstr>
      <vt:lpstr>Case Study – 2-Level Stitch</vt:lpstr>
      <vt:lpstr>Case Study – Sensitive Data Lifespan</vt:lpstr>
      <vt:lpstr>Conclusion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Generation of  Data-Oriented Exploits</dc:title>
  <dc:creator>huhong</dc:creator>
  <cp:lastModifiedBy>huhong</cp:lastModifiedBy>
  <cp:revision>2182</cp:revision>
  <dcterms:created xsi:type="dcterms:W3CDTF">2006-08-16T00:00:00Z</dcterms:created>
  <dcterms:modified xsi:type="dcterms:W3CDTF">2015-08-15T01:11:02Z</dcterms:modified>
</cp:coreProperties>
</file>