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58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8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3" r:id="rId50"/>
    <p:sldId id="354" r:id="rId51"/>
    <p:sldId id="355" r:id="rId52"/>
    <p:sldId id="356" r:id="rId53"/>
    <p:sldId id="357" r:id="rId54"/>
    <p:sldId id="358" r:id="rId55"/>
    <p:sldId id="362" r:id="rId56"/>
    <p:sldId id="363" r:id="rId57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59"/>
      <p:bold r:id="rId60"/>
      <p:italic r:id="rId61"/>
      <p:boldItalic r:id="rId62"/>
    </p:embeddedFont>
    <p:embeddedFont>
      <p:font typeface="Roboto Mono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DA5118-98E9-4EC3-9334-5AD935E09331}">
  <a:tblStyle styleId="{ECDA5118-98E9-4EC3-9334-5AD935E09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30"/>
  </p:normalViewPr>
  <p:slideViewPr>
    <p:cSldViewPr snapToGrid="0" snapToObjects="1">
      <p:cViewPr varScale="1">
        <p:scale>
          <a:sx n="179" d="100"/>
          <a:sy n="17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8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55850" y="744575"/>
            <a:ext cx="8832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Where Does It Go? Refining Indirect-Call Targets with Multi-Layer Type Analysis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11700" y="2626475"/>
            <a:ext cx="8520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Kangjie Lu</a:t>
            </a:r>
            <a:r>
              <a:rPr lang="en" sz="1800"/>
              <a:t>                                           Hong Hu</a:t>
            </a:r>
            <a:endParaRPr sz="18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9350" y="3715189"/>
            <a:ext cx="2145950" cy="9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92" y="3715200"/>
            <a:ext cx="3694458" cy="94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48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identify them?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843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6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24800" y="292625"/>
            <a:ext cx="86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approaches: Point-to analysis vs. Type analysis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Point-to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Whole-program analysis to find all possible targets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Precise analysis can’t scale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Suffers from soundness  or precision issues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Itself requires a call-graph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44AD-7DC6-1442-B2DE-0308943DFB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7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24800" y="292625"/>
            <a:ext cx="86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approaches: Point-to analysis vs. Type analysis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Point-to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Whole-program analysis to find all possible targets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Precise analysis can’t scale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Suffers from soundness  or precision issues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Itself requires a call-graph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514325" y="13810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(First-Layer) Type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Matching types of functions and function pointers (</a:t>
            </a:r>
            <a:r>
              <a:rPr lang="en" b="1">
                <a:solidFill>
                  <a:schemeClr val="accent1"/>
                </a:solidFill>
              </a:rPr>
              <a:t>FLTA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Over-approximate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Worse precision in larger programs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9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24800" y="292625"/>
            <a:ext cx="86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approaches: Point-to analysis vs. Type analysis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Point-to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Whole-program analysis to find all possible targets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Precise analysis can’t scale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Suffers from soundness  or precision issues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Itself requires a call-graph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514325" y="13810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(First-Layer) Type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Matching types of functions and function pointers (</a:t>
            </a:r>
            <a:r>
              <a:rPr lang="en" b="1">
                <a:solidFill>
                  <a:schemeClr val="accent1"/>
                </a:solidFill>
              </a:rPr>
              <a:t>FLTA</a:t>
            </a:r>
            <a:r>
              <a:rPr lang="en"/>
              <a:t>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Over-approximate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Worse precision in larger programs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862700" y="3165825"/>
            <a:ext cx="3969600" cy="765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Practical and used by CFI techniques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3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intuition: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 addresses are often stored to structs layer by layer.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Layered type matching is much stricter.</a:t>
            </a:r>
            <a:endParaRPr sz="30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5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intuition: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 addresses are often stored to structs layer by layer.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Layered type matching is much stricter.</a:t>
            </a:r>
            <a:endParaRPr sz="30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095750" y="3069725"/>
            <a:ext cx="6952500" cy="116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MLTA: Multi-Layer Type Analysis</a:t>
            </a:r>
            <a:endParaRPr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4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73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70860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fptr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70860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70860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0860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29" name="Google Shape;129;p22"/>
          <p:cNvCxnSpPr>
            <a:stCxn id="121" idx="2"/>
            <a:endCxn id="122" idx="0"/>
          </p:cNvCxnSpPr>
          <p:nvPr/>
        </p:nvCxnSpPr>
        <p:spPr>
          <a:xfrm>
            <a:off x="3125300" y="315145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stCxn id="122" idx="2"/>
            <a:endCxn id="123" idx="0"/>
          </p:cNvCxnSpPr>
          <p:nvPr/>
        </p:nvCxnSpPr>
        <p:spPr>
          <a:xfrm>
            <a:off x="3125300" y="37204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3" idx="2"/>
            <a:endCxn id="124" idx="0"/>
          </p:cNvCxnSpPr>
          <p:nvPr/>
        </p:nvCxnSpPr>
        <p:spPr>
          <a:xfrm>
            <a:off x="3125300" y="42894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2829350" y="2268938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&amp;foo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22"/>
          <p:cNvCxnSpPr>
            <a:stCxn id="138" idx="2"/>
            <a:endCxn id="121" idx="0"/>
          </p:cNvCxnSpPr>
          <p:nvPr/>
        </p:nvCxnSpPr>
        <p:spPr>
          <a:xfrm>
            <a:off x="3125300" y="2610338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6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70860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fptr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70860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70860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0860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29" name="Google Shape;129;p22"/>
          <p:cNvCxnSpPr>
            <a:stCxn id="121" idx="2"/>
            <a:endCxn id="122" idx="0"/>
          </p:cNvCxnSpPr>
          <p:nvPr/>
        </p:nvCxnSpPr>
        <p:spPr>
          <a:xfrm>
            <a:off x="3125300" y="315145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stCxn id="122" idx="2"/>
            <a:endCxn id="123" idx="0"/>
          </p:cNvCxnSpPr>
          <p:nvPr/>
        </p:nvCxnSpPr>
        <p:spPr>
          <a:xfrm>
            <a:off x="3125300" y="37204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3" idx="2"/>
            <a:endCxn id="124" idx="0"/>
          </p:cNvCxnSpPr>
          <p:nvPr/>
        </p:nvCxnSpPr>
        <p:spPr>
          <a:xfrm>
            <a:off x="3125300" y="42894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3651300" y="453867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" name="Google Shape;133;p22"/>
          <p:cNvSpPr/>
          <p:nvPr/>
        </p:nvSpPr>
        <p:spPr>
          <a:xfrm>
            <a:off x="3654875" y="467072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" name="Google Shape;134;p22"/>
          <p:cNvSpPr txBox="1"/>
          <p:nvPr/>
        </p:nvSpPr>
        <p:spPr>
          <a:xfrm>
            <a:off x="3204900" y="4177275"/>
            <a:ext cx="2581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Complicated data flow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829350" y="2268938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&amp;foo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22"/>
          <p:cNvCxnSpPr>
            <a:stCxn id="138" idx="2"/>
            <a:endCxn id="121" idx="0"/>
          </p:cNvCxnSpPr>
          <p:nvPr/>
        </p:nvCxnSpPr>
        <p:spPr>
          <a:xfrm>
            <a:off x="3125300" y="2610338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21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70860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fptr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70860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70860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0860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51915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fptr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51915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c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51915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b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1915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a</a:t>
            </a:r>
            <a:endParaRPr sz="1800">
              <a:solidFill>
                <a:srgbClr val="C53929"/>
              </a:solidFill>
            </a:endParaRPr>
          </a:p>
        </p:txBody>
      </p:sp>
      <p:cxnSp>
        <p:nvCxnSpPr>
          <p:cNvPr id="129" name="Google Shape;129;p22"/>
          <p:cNvCxnSpPr>
            <a:stCxn id="121" idx="2"/>
            <a:endCxn id="122" idx="0"/>
          </p:cNvCxnSpPr>
          <p:nvPr/>
        </p:nvCxnSpPr>
        <p:spPr>
          <a:xfrm>
            <a:off x="3125300" y="315145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stCxn id="122" idx="2"/>
            <a:endCxn id="123" idx="0"/>
          </p:cNvCxnSpPr>
          <p:nvPr/>
        </p:nvCxnSpPr>
        <p:spPr>
          <a:xfrm>
            <a:off x="3125300" y="37204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3" idx="2"/>
            <a:endCxn id="124" idx="0"/>
          </p:cNvCxnSpPr>
          <p:nvPr/>
        </p:nvCxnSpPr>
        <p:spPr>
          <a:xfrm>
            <a:off x="3125300" y="42894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3651300" y="453867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" name="Google Shape;133;p22"/>
          <p:cNvSpPr/>
          <p:nvPr/>
        </p:nvSpPr>
        <p:spPr>
          <a:xfrm>
            <a:off x="3654875" y="467072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" name="Google Shape;134;p22"/>
          <p:cNvSpPr txBox="1"/>
          <p:nvPr/>
        </p:nvSpPr>
        <p:spPr>
          <a:xfrm>
            <a:off x="3204900" y="4177275"/>
            <a:ext cx="2581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Complicated data flow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22"/>
          <p:cNvCxnSpPr>
            <a:stCxn id="128" idx="0"/>
            <a:endCxn id="127" idx="2"/>
          </p:cNvCxnSpPr>
          <p:nvPr/>
        </p:nvCxnSpPr>
        <p:spPr>
          <a:xfrm rot="10800000">
            <a:off x="5935850" y="428927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27" idx="0"/>
            <a:endCxn id="126" idx="2"/>
          </p:cNvCxnSpPr>
          <p:nvPr/>
        </p:nvCxnSpPr>
        <p:spPr>
          <a:xfrm rot="10800000">
            <a:off x="5935850" y="37203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26" idx="0"/>
            <a:endCxn id="125" idx="2"/>
          </p:cNvCxnSpPr>
          <p:nvPr/>
        </p:nvCxnSpPr>
        <p:spPr>
          <a:xfrm rot="10800000">
            <a:off x="5935850" y="31513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2829350" y="2268938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&amp;foo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639900" y="2268925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  <a:latin typeface="Raleway"/>
                <a:ea typeface="Raleway"/>
                <a:cs typeface="Raleway"/>
                <a:sym typeface="Raleway"/>
              </a:rPr>
              <a:t>fptr()</a:t>
            </a:r>
            <a:endParaRPr>
              <a:solidFill>
                <a:srgbClr val="C5392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22"/>
          <p:cNvCxnSpPr>
            <a:stCxn id="138" idx="2"/>
            <a:endCxn id="121" idx="0"/>
          </p:cNvCxnSpPr>
          <p:nvPr/>
        </p:nvCxnSpPr>
        <p:spPr>
          <a:xfrm>
            <a:off x="3125300" y="2610338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2"/>
          <p:cNvCxnSpPr>
            <a:stCxn id="125" idx="0"/>
            <a:endCxn id="139" idx="2"/>
          </p:cNvCxnSpPr>
          <p:nvPr/>
        </p:nvCxnSpPr>
        <p:spPr>
          <a:xfrm rot="10800000">
            <a:off x="5935850" y="2610250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0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85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indirect call?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55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5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70860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fptr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70860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70860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0860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51915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fptr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51915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c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51915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b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1915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a</a:t>
            </a:r>
            <a:endParaRPr sz="1800">
              <a:solidFill>
                <a:srgbClr val="C53929"/>
              </a:solidFill>
            </a:endParaRPr>
          </a:p>
        </p:txBody>
      </p:sp>
      <p:cxnSp>
        <p:nvCxnSpPr>
          <p:cNvPr id="129" name="Google Shape;129;p22"/>
          <p:cNvCxnSpPr>
            <a:stCxn id="121" idx="2"/>
            <a:endCxn id="122" idx="0"/>
          </p:cNvCxnSpPr>
          <p:nvPr/>
        </p:nvCxnSpPr>
        <p:spPr>
          <a:xfrm>
            <a:off x="3125300" y="315145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stCxn id="122" idx="2"/>
            <a:endCxn id="123" idx="0"/>
          </p:cNvCxnSpPr>
          <p:nvPr/>
        </p:nvCxnSpPr>
        <p:spPr>
          <a:xfrm>
            <a:off x="3125300" y="37204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3" idx="2"/>
            <a:endCxn id="124" idx="0"/>
          </p:cNvCxnSpPr>
          <p:nvPr/>
        </p:nvCxnSpPr>
        <p:spPr>
          <a:xfrm>
            <a:off x="3125300" y="42894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3651300" y="453867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" name="Google Shape;133;p22"/>
          <p:cNvSpPr/>
          <p:nvPr/>
        </p:nvSpPr>
        <p:spPr>
          <a:xfrm>
            <a:off x="3654875" y="467072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" name="Google Shape;134;p22"/>
          <p:cNvSpPr txBox="1"/>
          <p:nvPr/>
        </p:nvSpPr>
        <p:spPr>
          <a:xfrm>
            <a:off x="3204900" y="4177275"/>
            <a:ext cx="2581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Complicated data flow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22"/>
          <p:cNvCxnSpPr>
            <a:stCxn id="128" idx="0"/>
            <a:endCxn id="127" idx="2"/>
          </p:cNvCxnSpPr>
          <p:nvPr/>
        </p:nvCxnSpPr>
        <p:spPr>
          <a:xfrm rot="10800000">
            <a:off x="5935850" y="428927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27" idx="0"/>
            <a:endCxn id="126" idx="2"/>
          </p:cNvCxnSpPr>
          <p:nvPr/>
        </p:nvCxnSpPr>
        <p:spPr>
          <a:xfrm rot="10800000">
            <a:off x="5935850" y="37203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26" idx="0"/>
            <a:endCxn id="125" idx="2"/>
          </p:cNvCxnSpPr>
          <p:nvPr/>
        </p:nvCxnSpPr>
        <p:spPr>
          <a:xfrm rot="10800000">
            <a:off x="5935850" y="31513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2829350" y="2268938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&amp;foo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639900" y="2268925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  <a:latin typeface="Raleway"/>
                <a:ea typeface="Raleway"/>
                <a:cs typeface="Raleway"/>
                <a:sym typeface="Raleway"/>
              </a:rPr>
              <a:t>fptr()</a:t>
            </a:r>
            <a:endParaRPr>
              <a:solidFill>
                <a:srgbClr val="C5392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22"/>
          <p:cNvCxnSpPr>
            <a:stCxn id="138" idx="2"/>
            <a:endCxn id="121" idx="0"/>
          </p:cNvCxnSpPr>
          <p:nvPr/>
        </p:nvCxnSpPr>
        <p:spPr>
          <a:xfrm>
            <a:off x="3125300" y="2610338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2"/>
          <p:cNvCxnSpPr>
            <a:stCxn id="125" idx="0"/>
            <a:endCxn id="139" idx="2"/>
          </p:cNvCxnSpPr>
          <p:nvPr/>
        </p:nvCxnSpPr>
        <p:spPr>
          <a:xfrm rot="10800000">
            <a:off x="5935850" y="2610250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889900" y="32172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889900" y="38268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889900" y="42840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5" name="Google Shape;145;p22"/>
          <p:cNvSpPr txBox="1"/>
          <p:nvPr/>
        </p:nvSpPr>
        <p:spPr>
          <a:xfrm>
            <a:off x="889900" y="280237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fptr_t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89900" y="337902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889900" y="388727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B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89900" y="443642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65900" y="2268925"/>
            <a:ext cx="1529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Layered type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13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Illustrate MLTA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0300" y="7060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70860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fptr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70860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270860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0860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519150" y="275995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fptr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519150" y="332892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c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519150" y="3897900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b</a:t>
            </a:r>
            <a:endParaRPr sz="1800">
              <a:solidFill>
                <a:srgbClr val="C53929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19150" y="4466875"/>
            <a:ext cx="8334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</a:rPr>
              <a:t>a</a:t>
            </a:r>
            <a:endParaRPr sz="1800">
              <a:solidFill>
                <a:srgbClr val="C53929"/>
              </a:solidFill>
            </a:endParaRPr>
          </a:p>
        </p:txBody>
      </p:sp>
      <p:cxnSp>
        <p:nvCxnSpPr>
          <p:cNvPr id="129" name="Google Shape;129;p22"/>
          <p:cNvCxnSpPr>
            <a:stCxn id="121" idx="2"/>
            <a:endCxn id="122" idx="0"/>
          </p:cNvCxnSpPr>
          <p:nvPr/>
        </p:nvCxnSpPr>
        <p:spPr>
          <a:xfrm>
            <a:off x="3125300" y="315145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stCxn id="122" idx="2"/>
            <a:endCxn id="123" idx="0"/>
          </p:cNvCxnSpPr>
          <p:nvPr/>
        </p:nvCxnSpPr>
        <p:spPr>
          <a:xfrm>
            <a:off x="3125300" y="37204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3" idx="2"/>
            <a:endCxn id="124" idx="0"/>
          </p:cNvCxnSpPr>
          <p:nvPr/>
        </p:nvCxnSpPr>
        <p:spPr>
          <a:xfrm>
            <a:off x="3125300" y="42894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3651300" y="453867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" name="Google Shape;133;p22"/>
          <p:cNvSpPr/>
          <p:nvPr/>
        </p:nvSpPr>
        <p:spPr>
          <a:xfrm>
            <a:off x="3654875" y="4670729"/>
            <a:ext cx="1751400" cy="110156"/>
          </a:xfrm>
          <a:custGeom>
            <a:avLst/>
            <a:gdLst/>
            <a:ahLst/>
            <a:cxnLst/>
            <a:rect l="l" t="t" r="r" b="b"/>
            <a:pathLst>
              <a:path w="70056" h="7271" extrusionOk="0">
                <a:moveTo>
                  <a:pt x="0" y="6710"/>
                </a:moveTo>
                <a:cubicBezTo>
                  <a:pt x="4303" y="5592"/>
                  <a:pt x="17722" y="-67"/>
                  <a:pt x="25820" y="1"/>
                </a:cubicBezTo>
                <a:cubicBezTo>
                  <a:pt x="33918" y="69"/>
                  <a:pt x="41216" y="6301"/>
                  <a:pt x="48589" y="7117"/>
                </a:cubicBezTo>
                <a:cubicBezTo>
                  <a:pt x="55962" y="7933"/>
                  <a:pt x="66478" y="5268"/>
                  <a:pt x="70056" y="489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" name="Google Shape;134;p22"/>
          <p:cNvSpPr txBox="1"/>
          <p:nvPr/>
        </p:nvSpPr>
        <p:spPr>
          <a:xfrm>
            <a:off x="3204900" y="4177275"/>
            <a:ext cx="2581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Complicated data flow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22"/>
          <p:cNvCxnSpPr>
            <a:stCxn id="128" idx="0"/>
            <a:endCxn id="127" idx="2"/>
          </p:cNvCxnSpPr>
          <p:nvPr/>
        </p:nvCxnSpPr>
        <p:spPr>
          <a:xfrm rot="10800000">
            <a:off x="5935850" y="428927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27" idx="0"/>
            <a:endCxn id="126" idx="2"/>
          </p:cNvCxnSpPr>
          <p:nvPr/>
        </p:nvCxnSpPr>
        <p:spPr>
          <a:xfrm rot="10800000">
            <a:off x="5935850" y="3720300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26" idx="0"/>
            <a:endCxn id="125" idx="2"/>
          </p:cNvCxnSpPr>
          <p:nvPr/>
        </p:nvCxnSpPr>
        <p:spPr>
          <a:xfrm rot="10800000">
            <a:off x="5935850" y="3151325"/>
            <a:ext cx="0" cy="17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2"/>
          <p:cNvSpPr txBox="1"/>
          <p:nvPr/>
        </p:nvSpPr>
        <p:spPr>
          <a:xfrm>
            <a:off x="2829350" y="2268938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&amp;foo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639900" y="2268925"/>
            <a:ext cx="591900" cy="341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  <a:latin typeface="Raleway"/>
                <a:ea typeface="Raleway"/>
                <a:cs typeface="Raleway"/>
                <a:sym typeface="Raleway"/>
              </a:rPr>
              <a:t>fptr()</a:t>
            </a:r>
            <a:endParaRPr>
              <a:solidFill>
                <a:srgbClr val="C5392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0" name="Google Shape;140;p22"/>
          <p:cNvCxnSpPr>
            <a:stCxn id="138" idx="2"/>
            <a:endCxn id="121" idx="0"/>
          </p:cNvCxnSpPr>
          <p:nvPr/>
        </p:nvCxnSpPr>
        <p:spPr>
          <a:xfrm>
            <a:off x="3125300" y="2610338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2"/>
          <p:cNvCxnSpPr>
            <a:stCxn id="125" idx="0"/>
            <a:endCxn id="139" idx="2"/>
          </p:cNvCxnSpPr>
          <p:nvPr/>
        </p:nvCxnSpPr>
        <p:spPr>
          <a:xfrm rot="10800000">
            <a:off x="5935850" y="2610250"/>
            <a:ext cx="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889900" y="32172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889900" y="38268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889900" y="4284025"/>
            <a:ext cx="5646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5" name="Google Shape;145;p22"/>
          <p:cNvSpPr txBox="1"/>
          <p:nvPr/>
        </p:nvSpPr>
        <p:spPr>
          <a:xfrm>
            <a:off x="889900" y="280237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fptr_t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89900" y="337902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889900" y="388727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B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89900" y="4436425"/>
            <a:ext cx="1481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struct 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65900" y="2268925"/>
            <a:ext cx="1529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Layered type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620000" y="2585525"/>
            <a:ext cx="2173200" cy="192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Only functions whose addresses are ever stored to the layered type can be valid targets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66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 of approaches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110300" y="1010825"/>
            <a:ext cx="6923400" cy="1446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// Assign address of foo to a nested field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1. a-&gt;b-&gt;c-&gt;fptr = &amp;foo;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d-&gt;b-&gt;c-&gt;fptr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Complicated data flow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 a-&gt;b-&gt;c-&gt;fptr(10);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not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bar()</a:t>
            </a:r>
            <a:endParaRPr sz="1500" i="1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952500" y="31813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{ECDA5118-98E9-4EC3-9334-5AD935E09331}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Approach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MLTA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FLTA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2-Layer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Matched targets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foo()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foo(), </a:t>
                      </a:r>
                      <a:r>
                        <a:rPr lang="en">
                          <a:solidFill>
                            <a:srgbClr val="C53929"/>
                          </a:solidFill>
                        </a:rPr>
                        <a:t>bar()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foo(), </a:t>
                      </a:r>
                      <a:r>
                        <a:rPr lang="en">
                          <a:solidFill>
                            <a:srgbClr val="C53929"/>
                          </a:solidFill>
                        </a:rPr>
                        <a:t>bar()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1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8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the MLTA approach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Most function addresses are stored to structs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88% in the Linux kernel</a:t>
            </a:r>
            <a:br>
              <a:rPr lang="en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Being elastic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When a lower layer is unresolvable, fall back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Avoid false negatives</a:t>
            </a:r>
            <a:br>
              <a:rPr lang="en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MLTA should be always better than FLTA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No expensive or error-prone 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1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very intuitive; what are the challenges?”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424400" y="4130375"/>
            <a:ext cx="6295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“Fine-grained control-flow integrity for kernel software” (</a:t>
            </a:r>
            <a:r>
              <a:rPr lang="en" i="1">
                <a:latin typeface="Raleway"/>
                <a:ea typeface="Raleway"/>
                <a:cs typeface="Raleway"/>
                <a:sym typeface="Raleway"/>
              </a:rPr>
              <a:t>EuroSP’16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by Xinyang Ge, Nirupama Talele, Mathias Payer, Trent Jaeger.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508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and challenges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To what extent can MLTA refine the targets?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Can MLTA guarantee soundness?</a:t>
            </a:r>
            <a:r>
              <a:rPr lang="en" sz="2400" dirty="0">
                <a:solidFill>
                  <a:schemeClr val="dk1"/>
                </a:solidFill>
              </a:rPr>
              <a:t> 	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No false negatives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Can MLTA also support C++?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Virtual functions and tables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Can MLTA scale to large and complex programs?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How can MLTA benefit static analysis and bug finding?</a:t>
            </a:r>
            <a:endParaRPr dirty="0"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4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technical contributions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techniques to ensure effectiveness and soundness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With an elastic design and formal analysis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C++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Extensive evaluation (OS kernels and a browser)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35 new kernel security bugs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12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6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 MLTA: Overview of the TypeDive system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3738500"/>
            <a:ext cx="85206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Phase I: Layered type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Three analysis techniques and three data structures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Phase II: Indirect-call targets resolving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An iterative and elastic algorithm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232200" y="1640800"/>
            <a:ext cx="896100" cy="717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LLVM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Bitcode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550175" y="927950"/>
            <a:ext cx="1656900" cy="229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715325" y="999100"/>
            <a:ext cx="1326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Layered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type analysis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1667075" y="1486325"/>
            <a:ext cx="1423200" cy="48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Confinement analysis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667075" y="2086000"/>
            <a:ext cx="1423200" cy="48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analysis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1667175" y="2685675"/>
            <a:ext cx="1423200" cy="48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Escaping analysis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659400" y="1190150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3705050" y="1285775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676573" y="1912100"/>
            <a:ext cx="1611137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  <p:sp>
        <p:nvSpPr>
          <p:cNvPr id="203" name="Google Shape;203;p28"/>
          <p:cNvSpPr/>
          <p:nvPr/>
        </p:nvSpPr>
        <p:spPr>
          <a:xfrm>
            <a:off x="3705150" y="224237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04" name="Google Shape;204;p28"/>
          <p:cNvSpPr/>
          <p:nvPr/>
        </p:nvSpPr>
        <p:spPr>
          <a:xfrm>
            <a:off x="3705150" y="2572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05" name="Google Shape;205;p28"/>
          <p:cNvSpPr/>
          <p:nvPr/>
        </p:nvSpPr>
        <p:spPr>
          <a:xfrm>
            <a:off x="5768625" y="1172150"/>
            <a:ext cx="1656900" cy="172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5933775" y="1263600"/>
            <a:ext cx="1326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834750" y="1982625"/>
            <a:ext cx="1519800" cy="71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&amp; elastic resolving algorithm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7847400" y="1639750"/>
            <a:ext cx="896100" cy="719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Indirect-call targets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153798" y="1912100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3235085" y="1954700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5344310" y="1912100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7453548" y="1912100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09900" y="1416825"/>
            <a:ext cx="1519800" cy="177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837175" y="1861450"/>
            <a:ext cx="1519800" cy="926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38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type-function confinements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244550"/>
            <a:ext cx="8520600" cy="2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identify which </a:t>
            </a:r>
            <a:r>
              <a:rPr lang="en">
                <a:solidFill>
                  <a:schemeClr val="accent1"/>
                </a:solidFill>
              </a:rPr>
              <a:t>types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have been assigned with which </a:t>
            </a:r>
            <a:r>
              <a:rPr lang="en">
                <a:solidFill>
                  <a:srgbClr val="C53929"/>
                </a:solidFill>
              </a:rPr>
              <a:t>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say </a:t>
            </a:r>
            <a:r>
              <a:rPr lang="en">
                <a:solidFill>
                  <a:schemeClr val="accent1"/>
                </a:solidFill>
              </a:rPr>
              <a:t>type </a:t>
            </a:r>
            <a:r>
              <a:rPr lang="en" i="1">
                <a:solidFill>
                  <a:schemeClr val="accent1"/>
                </a:solidFill>
              </a:rPr>
              <a:t>A</a:t>
            </a:r>
            <a:r>
              <a:rPr lang="en"/>
              <a:t> confines </a:t>
            </a:r>
            <a:r>
              <a:rPr lang="en" i="1"/>
              <a:t>foo()</a:t>
            </a:r>
            <a:r>
              <a:rPr lang="en"/>
              <a:t>, if </a:t>
            </a:r>
            <a:r>
              <a:rPr lang="en" i="1">
                <a:solidFill>
                  <a:srgbClr val="C53929"/>
                </a:solidFill>
              </a:rPr>
              <a:t>&amp;foo</a:t>
            </a:r>
            <a:r>
              <a:rPr lang="en"/>
              <a:t> is stored to an </a:t>
            </a:r>
            <a:r>
              <a:rPr lang="en" i="1"/>
              <a:t>A</a:t>
            </a:r>
            <a:r>
              <a:rPr lang="en"/>
              <a:t> object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Address-taking and -storing operations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Global object initializers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type-function confinement map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40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8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type-function confinements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244550"/>
            <a:ext cx="8520600" cy="2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identify which </a:t>
            </a:r>
            <a:r>
              <a:rPr lang="en">
                <a:solidFill>
                  <a:schemeClr val="accent1"/>
                </a:solidFill>
              </a:rPr>
              <a:t>types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have been assigned with which </a:t>
            </a:r>
            <a:r>
              <a:rPr lang="en">
                <a:solidFill>
                  <a:srgbClr val="C53929"/>
                </a:solidFill>
              </a:rPr>
              <a:t>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say </a:t>
            </a:r>
            <a:r>
              <a:rPr lang="en">
                <a:solidFill>
                  <a:schemeClr val="accent1"/>
                </a:solidFill>
              </a:rPr>
              <a:t>type </a:t>
            </a:r>
            <a:r>
              <a:rPr lang="en" i="1">
                <a:solidFill>
                  <a:schemeClr val="accent1"/>
                </a:solidFill>
              </a:rPr>
              <a:t>A</a:t>
            </a:r>
            <a:r>
              <a:rPr lang="en"/>
              <a:t> confines </a:t>
            </a:r>
            <a:r>
              <a:rPr lang="en" i="1"/>
              <a:t>foo()</a:t>
            </a:r>
            <a:r>
              <a:rPr lang="en"/>
              <a:t>, if </a:t>
            </a:r>
            <a:r>
              <a:rPr lang="en" i="1">
                <a:solidFill>
                  <a:srgbClr val="C53929"/>
                </a:solidFill>
              </a:rPr>
              <a:t>&amp;foo</a:t>
            </a:r>
            <a:r>
              <a:rPr lang="en"/>
              <a:t> is stored to an </a:t>
            </a:r>
            <a:r>
              <a:rPr lang="en" i="1"/>
              <a:t>A</a:t>
            </a:r>
            <a:r>
              <a:rPr lang="en"/>
              <a:t> object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Address-taking and -storing operations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Global object initializers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type-function confinement map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766000" y="3834825"/>
            <a:ext cx="2359500" cy="92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1. a-&gt;fptr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fptr1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9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87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purpose, and commonness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35500" y="1304875"/>
            <a:ext cx="4457400" cy="3169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= %d\n"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Take the address of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assign to function pointer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fptr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fptr(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B4A94-9BC0-5949-8457-05C3C3E6F1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type-function confinements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244550"/>
            <a:ext cx="8520600" cy="2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identify which </a:t>
            </a:r>
            <a:r>
              <a:rPr lang="en">
                <a:solidFill>
                  <a:schemeClr val="accent1"/>
                </a:solidFill>
              </a:rPr>
              <a:t>types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have been assigned with which </a:t>
            </a:r>
            <a:r>
              <a:rPr lang="en">
                <a:solidFill>
                  <a:srgbClr val="C53929"/>
                </a:solidFill>
              </a:rPr>
              <a:t>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say </a:t>
            </a:r>
            <a:r>
              <a:rPr lang="en">
                <a:solidFill>
                  <a:schemeClr val="accent1"/>
                </a:solidFill>
              </a:rPr>
              <a:t>type </a:t>
            </a:r>
            <a:r>
              <a:rPr lang="en" i="1">
                <a:solidFill>
                  <a:schemeClr val="accent1"/>
                </a:solidFill>
              </a:rPr>
              <a:t>A</a:t>
            </a:r>
            <a:r>
              <a:rPr lang="en"/>
              <a:t> confines </a:t>
            </a:r>
            <a:r>
              <a:rPr lang="en" i="1"/>
              <a:t>foo()</a:t>
            </a:r>
            <a:r>
              <a:rPr lang="en"/>
              <a:t>, if </a:t>
            </a:r>
            <a:r>
              <a:rPr lang="en" i="1">
                <a:solidFill>
                  <a:srgbClr val="C53929"/>
                </a:solidFill>
              </a:rPr>
              <a:t>&amp;foo</a:t>
            </a:r>
            <a:r>
              <a:rPr lang="en"/>
              <a:t> is stored to an </a:t>
            </a:r>
            <a:r>
              <a:rPr lang="en" i="1"/>
              <a:t>A</a:t>
            </a:r>
            <a:r>
              <a:rPr lang="en"/>
              <a:t> object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Address-taking and -storing operations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Global object initializers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type-function confinement map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766000" y="3834825"/>
            <a:ext cx="2359500" cy="92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1. a-&gt;fptr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fptr1 = &amp;bar;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4385500" y="3707775"/>
          <a:ext cx="3655850" cy="1188630"/>
        </p:xfrm>
        <a:graphic>
          <a:graphicData uri="http://schemas.openxmlformats.org/drawingml/2006/table">
            <a:tbl>
              <a:tblPr>
                <a:noFill/>
                <a:tableStyleId>{ECDA5118-98E9-4EC3-9334-5AD935E09331}</a:tableStyleId>
              </a:tblPr>
              <a:tblGrid>
                <a:gridCol w="18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Function set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fptr_t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foo(), bar()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struct A</a:t>
                      </a:r>
                      <a:r>
                        <a:rPr lang="en" baseline="-25000">
                          <a:solidFill>
                            <a:schemeClr val="accent1"/>
                          </a:solidFill>
                        </a:rPr>
                        <a:t>fptr_t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foo()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4" name="Google Shape;224;p29"/>
          <p:cNvSpPr/>
          <p:nvPr/>
        </p:nvSpPr>
        <p:spPr>
          <a:xfrm>
            <a:off x="3309125" y="4082475"/>
            <a:ext cx="892800" cy="4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30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 propagations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capture propagation of addresses from </a:t>
            </a:r>
            <a:r>
              <a:rPr lang="en">
                <a:solidFill>
                  <a:srgbClr val="C53929"/>
                </a:solidFill>
              </a:rPr>
              <a:t>one type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another</a:t>
            </a:r>
            <a:endParaRPr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casts and non-address-taking object stores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type-propagation map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3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 propagations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capture propagation of addresses from </a:t>
            </a:r>
            <a:r>
              <a:rPr lang="en">
                <a:solidFill>
                  <a:srgbClr val="C53929"/>
                </a:solidFill>
              </a:rPr>
              <a:t>one type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another</a:t>
            </a:r>
            <a:endParaRPr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casts and non-address-taking object stores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type-propagation map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724950" y="3301425"/>
            <a:ext cx="2476500" cy="92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1. a = (struct A*)b;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c-&gt;a = a;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36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 propagations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capture propagation of addresses from </a:t>
            </a:r>
            <a:r>
              <a:rPr lang="en">
                <a:solidFill>
                  <a:srgbClr val="C53929"/>
                </a:solidFill>
              </a:rPr>
              <a:t>one type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another</a:t>
            </a:r>
            <a:endParaRPr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casts and non-address-taking object stores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type-propagation map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724950" y="3301425"/>
            <a:ext cx="2476500" cy="92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1. a = (struct A*)b;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c-&gt;a = a;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4461700" y="3174375"/>
          <a:ext cx="3655850" cy="1188630"/>
        </p:xfrm>
        <a:graphic>
          <a:graphicData uri="http://schemas.openxmlformats.org/drawingml/2006/table">
            <a:tbl>
              <a:tblPr>
                <a:noFill/>
                <a:tableStyleId>{ECDA5118-98E9-4EC3-9334-5AD935E09331}</a:tableStyleId>
              </a:tblPr>
              <a:tblGrid>
                <a:gridCol w="18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Destination type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 type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struct A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struct B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struct C</a:t>
                      </a:r>
                      <a:r>
                        <a:rPr lang="en" baseline="-25000">
                          <a:solidFill>
                            <a:schemeClr val="accent1"/>
                          </a:solidFill>
                        </a:rPr>
                        <a:t>A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struct A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4" name="Google Shape;234;p30"/>
          <p:cNvSpPr/>
          <p:nvPr/>
        </p:nvSpPr>
        <p:spPr>
          <a:xfrm>
            <a:off x="3385325" y="3549075"/>
            <a:ext cx="892800" cy="4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847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type propagations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capture propagation of addresses from </a:t>
            </a:r>
            <a:r>
              <a:rPr lang="en">
                <a:solidFill>
                  <a:srgbClr val="C53929"/>
                </a:solidFill>
              </a:rPr>
              <a:t>one type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another</a:t>
            </a:r>
            <a:endParaRPr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casts and non-address-taking object stores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Output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type-propagation map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724950" y="3301425"/>
            <a:ext cx="2476500" cy="92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1. a = (struct A*)b;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2. c-&gt;a = a;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4461700" y="3174375"/>
          <a:ext cx="3655850" cy="1188630"/>
        </p:xfrm>
        <a:graphic>
          <a:graphicData uri="http://schemas.openxmlformats.org/drawingml/2006/table">
            <a:tbl>
              <a:tblPr>
                <a:noFill/>
                <a:tableStyleId>{ECDA5118-98E9-4EC3-9334-5AD935E09331}</a:tableStyleId>
              </a:tblPr>
              <a:tblGrid>
                <a:gridCol w="18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Destination type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 type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struct A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struct B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struct C</a:t>
                      </a:r>
                      <a:r>
                        <a:rPr lang="en" baseline="-25000">
                          <a:solidFill>
                            <a:schemeClr val="accent1"/>
                          </a:solidFill>
                        </a:rPr>
                        <a:t>A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53929"/>
                          </a:solidFill>
                        </a:rPr>
                        <a:t>struct A</a:t>
                      </a:r>
                      <a:endParaRPr>
                        <a:solidFill>
                          <a:srgbClr val="C5392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4" name="Google Shape;234;p30"/>
          <p:cNvSpPr/>
          <p:nvPr/>
        </p:nvSpPr>
        <p:spPr>
          <a:xfrm>
            <a:off x="3385325" y="3549075"/>
            <a:ext cx="892800" cy="4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79400" y="4404050"/>
            <a:ext cx="3696300" cy="406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Only for non-confinement stores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6" name="Google Shape;236;p30"/>
          <p:cNvCxnSpPr>
            <a:stCxn id="235" idx="0"/>
          </p:cNvCxnSpPr>
          <p:nvPr/>
        </p:nvCxnSpPr>
        <p:spPr>
          <a:xfrm rot="10800000">
            <a:off x="1814750" y="4119650"/>
            <a:ext cx="1012800" cy="28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003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escaped types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2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r>
              <a:rPr lang="en"/>
              <a:t>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identify types that may hold  </a:t>
            </a:r>
            <a:r>
              <a:rPr lang="en">
                <a:solidFill>
                  <a:schemeClr val="accent1"/>
                </a:solidFill>
              </a:rPr>
              <a:t>undecidable</a:t>
            </a:r>
            <a:r>
              <a:rPr lang="en"/>
              <a:t> 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Discard such types to avoid false negatives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conditions result in an escaped type?</a:t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454925" y="3261500"/>
            <a:ext cx="3946500" cy="154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43825" y="3261500"/>
            <a:ext cx="37866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Unsupported type: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" sz="1800">
                <a:solidFill>
                  <a:schemeClr val="lt1"/>
                </a:solidFill>
              </a:rPr>
              <a:t>General pointer (e.g., char *) and integer types </a:t>
            </a:r>
            <a:r>
              <a:rPr lang="en" sz="1800" b="1" i="1">
                <a:solidFill>
                  <a:schemeClr val="lt1"/>
                </a:solidFill>
              </a:rPr>
              <a:t>or</a:t>
            </a:r>
            <a:endParaRPr sz="1800" b="1" i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" sz="1800">
                <a:solidFill>
                  <a:schemeClr val="lt1"/>
                </a:solidFill>
              </a:rPr>
              <a:t>Types with arithmetically computed object pointers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4703825" y="3261500"/>
            <a:ext cx="3946500" cy="1540200"/>
          </a:xfrm>
          <a:prstGeom prst="roundRect">
            <a:avLst>
              <a:gd name="adj" fmla="val 16667"/>
            </a:avLst>
          </a:prstGeom>
          <a:solidFill>
            <a:srgbClr val="C53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4792725" y="3261500"/>
            <a:ext cx="37866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A type is escaping if: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" sz="1800">
                <a:solidFill>
                  <a:schemeClr val="lt1"/>
                </a:solidFill>
              </a:rPr>
              <a:t>It is cast from an unsupported type </a:t>
            </a:r>
            <a:r>
              <a:rPr lang="en" sz="1800" b="1" i="1">
                <a:solidFill>
                  <a:schemeClr val="lt1"/>
                </a:solidFill>
              </a:rPr>
              <a:t>or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 b="1" i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" sz="1800">
                <a:solidFill>
                  <a:schemeClr val="lt1"/>
                </a:solidFill>
              </a:rPr>
              <a:t>It is cast to an unsupported type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908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escaping cases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094350" y="1735875"/>
            <a:ext cx="2955300" cy="1230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Case 1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void * ptr = ...;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c-&gt;a = (struct A*)ptr;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2949750" y="3541475"/>
            <a:ext cx="3244500" cy="662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Case 2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void *ptr = (void *)c-&gt;a;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50113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8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56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9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0" name="Google Shape;280;p33"/>
          <p:cNvCxnSpPr>
            <a:cxnSpLocks/>
            <a:stCxn id="275" idx="2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F791AE82-DEC5-3A45-AB40-D09CBE8459AF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441605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cxnSpLocks/>
            <a:stCxn id="271" idx="2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2E810200-5A7C-1A41-840E-3D3D59F6590A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3046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8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purpose, and commonness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35500" y="1304875"/>
            <a:ext cx="4457400" cy="3169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= %d\n"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Take the address of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assign to function pointer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fptr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fptr(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73600" y="3851700"/>
            <a:ext cx="3169500" cy="5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92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32A6218B-C53D-2F4A-99C8-039205A94A14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805029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77F704C0-9857-024E-939D-6FD81881E2E0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23394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3"/>
          <p:cNvCxnSpPr>
            <a:stCxn id="277" idx="2"/>
          </p:cNvCxnSpPr>
          <p:nvPr/>
        </p:nvCxnSpPr>
        <p:spPr>
          <a:xfrm rot="5400000" flipH="1">
            <a:off x="3585400" y="2605400"/>
            <a:ext cx="1024800" cy="104100"/>
          </a:xfrm>
          <a:prstGeom prst="bentConnector5">
            <a:avLst>
              <a:gd name="adj1" fmla="val -10090"/>
              <a:gd name="adj2" fmla="val 812896"/>
              <a:gd name="adj3" fmla="val 619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3"/>
          <p:cNvSpPr txBox="1"/>
          <p:nvPr/>
        </p:nvSpPr>
        <p:spPr>
          <a:xfrm>
            <a:off x="3227550" y="3308825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73AFB14F-31DA-9E43-AAB2-3E3ABF88D705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850549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4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991625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prev layer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3"/>
          <p:cNvCxnSpPr>
            <a:stCxn id="276" idx="2"/>
            <a:endCxn id="279" idx="0"/>
          </p:cNvCxnSpPr>
          <p:nvPr/>
        </p:nvCxnSpPr>
        <p:spPr>
          <a:xfrm>
            <a:off x="4937650" y="264360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3"/>
          <p:cNvCxnSpPr>
            <a:cxnSpLocks/>
            <a:stCxn id="279" idx="2"/>
          </p:cNvCxnSpPr>
          <p:nvPr/>
        </p:nvCxnSpPr>
        <p:spPr>
          <a:xfrm flipH="1">
            <a:off x="4937625" y="316985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3"/>
          <p:cNvCxnSpPr>
            <a:stCxn id="277" idx="2"/>
          </p:cNvCxnSpPr>
          <p:nvPr/>
        </p:nvCxnSpPr>
        <p:spPr>
          <a:xfrm rot="5400000" flipH="1">
            <a:off x="3585400" y="2605400"/>
            <a:ext cx="1024800" cy="104100"/>
          </a:xfrm>
          <a:prstGeom prst="bentConnector5">
            <a:avLst>
              <a:gd name="adj1" fmla="val -10090"/>
              <a:gd name="adj2" fmla="val 812896"/>
              <a:gd name="adj3" fmla="val 619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3"/>
          <p:cNvSpPr txBox="1"/>
          <p:nvPr/>
        </p:nvSpPr>
        <p:spPr>
          <a:xfrm>
            <a:off x="3227550" y="3308825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30117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Yes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C852E9DF-0EBB-154A-805C-395BF0A7C69D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714531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5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991625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prev layer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3"/>
          <p:cNvCxnSpPr>
            <a:cxnSpLocks/>
            <a:stCxn id="277" idx="2"/>
          </p:cNvCxnSpPr>
          <p:nvPr/>
        </p:nvCxnSpPr>
        <p:spPr>
          <a:xfrm>
            <a:off x="4149850" y="316985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3"/>
          <p:cNvCxnSpPr>
            <a:stCxn id="276" idx="2"/>
            <a:endCxn id="279" idx="0"/>
          </p:cNvCxnSpPr>
          <p:nvPr/>
        </p:nvCxnSpPr>
        <p:spPr>
          <a:xfrm>
            <a:off x="4937650" y="264360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3"/>
          <p:cNvCxnSpPr>
            <a:cxnSpLocks/>
            <a:stCxn id="279" idx="2"/>
          </p:cNvCxnSpPr>
          <p:nvPr/>
        </p:nvCxnSpPr>
        <p:spPr>
          <a:xfrm flipH="1">
            <a:off x="4937625" y="316985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3"/>
          <p:cNvCxnSpPr>
            <a:stCxn id="277" idx="2"/>
          </p:cNvCxnSpPr>
          <p:nvPr/>
        </p:nvCxnSpPr>
        <p:spPr>
          <a:xfrm rot="5400000" flipH="1">
            <a:off x="3585400" y="2605400"/>
            <a:ext cx="1024800" cy="104100"/>
          </a:xfrm>
          <a:prstGeom prst="bentConnector5">
            <a:avLst>
              <a:gd name="adj1" fmla="val -10090"/>
              <a:gd name="adj2" fmla="val 812896"/>
              <a:gd name="adj3" fmla="val 619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3"/>
          <p:cNvSpPr txBox="1"/>
          <p:nvPr/>
        </p:nvSpPr>
        <p:spPr>
          <a:xfrm>
            <a:off x="3227550" y="3308825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4114625" y="32732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No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30117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Yes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F662E0B1-FD3F-B044-B470-37B9F98A3393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126202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7130625" y="3350050"/>
            <a:ext cx="896100" cy="719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Indirect-call targets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6223578" y="3587800"/>
            <a:ext cx="84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3735700" y="3452200"/>
            <a:ext cx="2403900" cy="51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resolve targets for the layered type 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991625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prev layer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3"/>
          <p:cNvCxnSpPr>
            <a:stCxn id="277" idx="2"/>
            <a:endCxn id="278" idx="0"/>
          </p:cNvCxnSpPr>
          <p:nvPr/>
        </p:nvCxnSpPr>
        <p:spPr>
          <a:xfrm>
            <a:off x="4149850" y="316985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3"/>
          <p:cNvCxnSpPr>
            <a:stCxn id="276" idx="2"/>
            <a:endCxn id="279" idx="0"/>
          </p:cNvCxnSpPr>
          <p:nvPr/>
        </p:nvCxnSpPr>
        <p:spPr>
          <a:xfrm>
            <a:off x="4937650" y="264360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3"/>
          <p:cNvCxnSpPr>
            <a:stCxn id="279" idx="2"/>
            <a:endCxn id="278" idx="0"/>
          </p:cNvCxnSpPr>
          <p:nvPr/>
        </p:nvCxnSpPr>
        <p:spPr>
          <a:xfrm flipH="1">
            <a:off x="4937625" y="316985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3"/>
          <p:cNvCxnSpPr>
            <a:stCxn id="277" idx="2"/>
          </p:cNvCxnSpPr>
          <p:nvPr/>
        </p:nvCxnSpPr>
        <p:spPr>
          <a:xfrm rot="5400000" flipH="1">
            <a:off x="3585400" y="2605400"/>
            <a:ext cx="1024800" cy="104100"/>
          </a:xfrm>
          <a:prstGeom prst="bentConnector5">
            <a:avLst>
              <a:gd name="adj1" fmla="val -10090"/>
              <a:gd name="adj2" fmla="val 812896"/>
              <a:gd name="adj3" fmla="val 619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3"/>
          <p:cNvSpPr txBox="1"/>
          <p:nvPr/>
        </p:nvSpPr>
        <p:spPr>
          <a:xfrm>
            <a:off x="3227550" y="3308825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4114625" y="32732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No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30117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Yes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F1A1333A-6DC0-9B45-9DDB-3ED73015219A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229197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7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indirect-call targets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118125" y="1698425"/>
            <a:ext cx="1656900" cy="17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1163775" y="1794050"/>
            <a:ext cx="151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Maintained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data structures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3875" y="2750650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Type-propa. map</a:t>
            </a:r>
            <a:endParaRPr sz="1300"/>
          </a:p>
        </p:txBody>
      </p:sp>
      <p:sp>
        <p:nvSpPr>
          <p:cNvPr id="268" name="Google Shape;268;p33"/>
          <p:cNvSpPr/>
          <p:nvPr/>
        </p:nvSpPr>
        <p:spPr>
          <a:xfrm>
            <a:off x="1163875" y="3080925"/>
            <a:ext cx="1565400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Escaped types</a:t>
            </a:r>
            <a:endParaRPr sz="1300"/>
          </a:p>
        </p:txBody>
      </p:sp>
      <p:sp>
        <p:nvSpPr>
          <p:cNvPr id="269" name="Google Shape;269;p33"/>
          <p:cNvSpPr/>
          <p:nvPr/>
        </p:nvSpPr>
        <p:spPr>
          <a:xfrm>
            <a:off x="3227350" y="948325"/>
            <a:ext cx="3420600" cy="312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3833500" y="968850"/>
            <a:ext cx="2208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Targets resolving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833500" y="1891550"/>
            <a:ext cx="22083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current layered type 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7130625" y="3350050"/>
            <a:ext cx="896100" cy="719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Indirect-call targets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2803035" y="2420375"/>
            <a:ext cx="39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6223578" y="3587800"/>
            <a:ext cx="846300" cy="24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958000" y="1224050"/>
            <a:ext cx="1959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 each indirect call, do initialization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219150" y="239970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Escaped type?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431350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next layer?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3735700" y="3452200"/>
            <a:ext cx="2403900" cy="51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resolve targets for the layered type 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991625" y="2925950"/>
            <a:ext cx="1437000" cy="24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prev layer</a:t>
            </a:r>
            <a:endParaRPr/>
          </a:p>
        </p:txBody>
      </p:sp>
      <p:cxnSp>
        <p:nvCxnSpPr>
          <p:cNvPr id="280" name="Google Shape;280;p33"/>
          <p:cNvCxnSpPr>
            <a:stCxn id="275" idx="2"/>
            <a:endCxn id="271" idx="0"/>
          </p:cNvCxnSpPr>
          <p:nvPr/>
        </p:nvCxnSpPr>
        <p:spPr>
          <a:xfrm>
            <a:off x="4937650" y="173915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1" idx="2"/>
            <a:endCxn id="276" idx="0"/>
          </p:cNvCxnSpPr>
          <p:nvPr/>
        </p:nvCxnSpPr>
        <p:spPr>
          <a:xfrm>
            <a:off x="4937650" y="2135450"/>
            <a:ext cx="0" cy="26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7" idx="0"/>
          </p:cNvCxnSpPr>
          <p:nvPr/>
        </p:nvCxnSpPr>
        <p:spPr>
          <a:xfrm flipH="1">
            <a:off x="4149850" y="264360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3"/>
          <p:cNvCxnSpPr>
            <a:stCxn id="277" idx="2"/>
            <a:endCxn id="278" idx="0"/>
          </p:cNvCxnSpPr>
          <p:nvPr/>
        </p:nvCxnSpPr>
        <p:spPr>
          <a:xfrm>
            <a:off x="4149850" y="3169850"/>
            <a:ext cx="7878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3"/>
          <p:cNvCxnSpPr>
            <a:stCxn id="276" idx="2"/>
            <a:endCxn id="279" idx="0"/>
          </p:cNvCxnSpPr>
          <p:nvPr/>
        </p:nvCxnSpPr>
        <p:spPr>
          <a:xfrm>
            <a:off x="4937650" y="264360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3"/>
          <p:cNvCxnSpPr>
            <a:stCxn id="279" idx="2"/>
            <a:endCxn id="278" idx="0"/>
          </p:cNvCxnSpPr>
          <p:nvPr/>
        </p:nvCxnSpPr>
        <p:spPr>
          <a:xfrm flipH="1">
            <a:off x="4937625" y="3169850"/>
            <a:ext cx="772500" cy="282300"/>
          </a:xfrm>
          <a:prstGeom prst="straightConnector1">
            <a:avLst/>
          </a:prstGeom>
          <a:noFill/>
          <a:ln w="19050" cap="flat" cmpd="sng">
            <a:solidFill>
              <a:srgbClr val="C539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3"/>
          <p:cNvCxnSpPr>
            <a:stCxn id="277" idx="2"/>
          </p:cNvCxnSpPr>
          <p:nvPr/>
        </p:nvCxnSpPr>
        <p:spPr>
          <a:xfrm rot="5400000" flipH="1">
            <a:off x="3585400" y="2605400"/>
            <a:ext cx="1024800" cy="104100"/>
          </a:xfrm>
          <a:prstGeom prst="bentConnector5">
            <a:avLst>
              <a:gd name="adj1" fmla="val -10090"/>
              <a:gd name="adj2" fmla="val 812896"/>
              <a:gd name="adj3" fmla="val 619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3"/>
          <p:cNvSpPr txBox="1"/>
          <p:nvPr/>
        </p:nvSpPr>
        <p:spPr>
          <a:xfrm>
            <a:off x="3227550" y="3308825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4114625" y="32732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No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92142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301175" y="2648850"/>
            <a:ext cx="61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</a:rPr>
              <a:t>Yes</a:t>
            </a:r>
            <a:endParaRPr>
              <a:solidFill>
                <a:srgbClr val="C53929"/>
              </a:solidFill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1639800" y="4194100"/>
            <a:ext cx="5864400" cy="68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recursive resolving algorithm queries type-function and type-propagation maps to collect all targets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93" name="Google Shape;293;p33"/>
          <p:cNvSpPr/>
          <p:nvPr/>
        </p:nvSpPr>
        <p:spPr>
          <a:xfrm rot="-1503733">
            <a:off x="3231446" y="3901672"/>
            <a:ext cx="526909" cy="3484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66;p33">
            <a:extLst>
              <a:ext uri="{FF2B5EF4-FFF2-40B4-BE49-F238E27FC236}">
                <a16:creationId xmlns:a16="http://schemas.microsoft.com/office/drawing/2014/main" id="{4D792A40-D561-544D-957E-DE1007C5357D}"/>
              </a:ext>
            </a:extLst>
          </p:cNvPr>
          <p:cNvSpPr/>
          <p:nvPr/>
        </p:nvSpPr>
        <p:spPr>
          <a:xfrm>
            <a:off x="1142442" y="2420375"/>
            <a:ext cx="1611145" cy="243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Type-function map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500092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8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C++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Problem: VTable pointers are always cast to unsupported-type pointers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Identified as escaped types</a:t>
            </a:r>
            <a:endParaRPr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Cannot benefit from MLTA at all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Our solution: Directly map virtual functions to class types by skipping VTable pointers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support multiple inheritances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64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LLVM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Supported types: </a:t>
            </a:r>
            <a:r>
              <a:rPr lang="en">
                <a:solidFill>
                  <a:schemeClr val="accent1"/>
                </a:solidFill>
              </a:rPr>
              <a:t>struct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vector</a:t>
            </a:r>
            <a:r>
              <a:rPr lang="en"/>
              <a:t>, and </a:t>
            </a:r>
            <a:r>
              <a:rPr lang="en">
                <a:solidFill>
                  <a:schemeClr val="accent1"/>
                </a:solidFill>
              </a:rPr>
              <a:t>function type</a:t>
            </a:r>
            <a:endParaRPr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Field-sensitive, but flow-insensitive and context-insensitive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Hashing type information to reduce memory overhead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391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3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analysis of effectiveness and soundness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9024" y="811725"/>
            <a:ext cx="6105952" cy="23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47450" y="3267550"/>
            <a:ext cx="8249100" cy="16614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prove:  </a:t>
            </a:r>
            <a:endParaRPr/>
          </a:p>
          <a:p>
            <a:pPr marL="731520" lvl="0" indent="-1600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MLTA has fewer FPs than FLTA (</a:t>
            </a:r>
            <a:r>
              <a:rPr lang="en" sz="1800" b="1">
                <a:solidFill>
                  <a:schemeClr val="dk1"/>
                </a:solidFill>
              </a:rPr>
              <a:t>effectiveness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731520" lvl="0" indent="-1600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FLTA may have FNs, but </a:t>
            </a:r>
            <a:r>
              <a:rPr lang="en" sz="1800"/>
              <a:t>MLTA does not introduce extra FNs (</a:t>
            </a:r>
            <a:r>
              <a:rPr lang="en" sz="1800" b="1"/>
              <a:t>soundness</a:t>
            </a:r>
            <a:r>
              <a:rPr lang="en" sz="1800"/>
              <a:t>) </a:t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2587200" y="4466525"/>
            <a:ext cx="3969600" cy="406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Details in the paper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9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89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purpose, and commonness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35500" y="1304875"/>
            <a:ext cx="4457400" cy="3169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= %d\n"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Take the address of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assign to function pointer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fptr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fptr(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support dynamic behaviors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 scenarios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Interface 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Virtual 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Callbacks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Commonness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Linux: 58K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Firefox: 37K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73600" y="3851700"/>
            <a:ext cx="3169500" cy="5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506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MLTA</a:t>
            </a:r>
            <a:endParaRPr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18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Evaluation goals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Scalability, effectiveness, soundness, and use cases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Experimental setup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Linux kernel, the FreeBSD kernel, and the Firefox browser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64GB RAM and Intel CPU (3.20 GHz, 8 cores)</a:t>
            </a:r>
            <a:endParaRPr/>
          </a:p>
        </p:txBody>
      </p:sp>
      <p:graphicFrame>
        <p:nvGraphicFramePr>
          <p:cNvPr id="323" name="Google Shape;323;p37"/>
          <p:cNvGraphicFramePr/>
          <p:nvPr/>
        </p:nvGraphicFramePr>
        <p:xfrm>
          <a:off x="1165588" y="3153425"/>
          <a:ext cx="6812825" cy="1788025"/>
        </p:xfrm>
        <a:graphic>
          <a:graphicData uri="http://schemas.openxmlformats.org/drawingml/2006/table">
            <a:tbl>
              <a:tblPr>
                <a:noFill/>
                <a:tableStyleId>{ECDA5118-98E9-4EC3-9334-5AD935E09331}</a:tableStyleId>
              </a:tblPr>
              <a:tblGrid>
                <a:gridCol w="115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System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Modules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SLoC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Loading Time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Analysis Time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17,558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10,330K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2m 6s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 40s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FreeBSD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1,481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1,232K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Firefox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982K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 25s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814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of indirect-call targets: Average number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226700" y="2930725"/>
            <a:ext cx="88341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MLTA-eligible indirect calls: 81%, 64%, 63%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MLTA achieves </a:t>
            </a:r>
            <a:r>
              <a:rPr lang="en" sz="2000" b="1"/>
              <a:t>94%</a:t>
            </a:r>
            <a:r>
              <a:rPr lang="en" sz="2000"/>
              <a:t>, </a:t>
            </a:r>
            <a:r>
              <a:rPr lang="en" sz="2000" b="1"/>
              <a:t>86%</a:t>
            </a:r>
            <a:r>
              <a:rPr lang="en" sz="2000"/>
              <a:t>, </a:t>
            </a:r>
            <a:r>
              <a:rPr lang="en" sz="2000" b="1"/>
              <a:t>98%</a:t>
            </a:r>
            <a:r>
              <a:rPr lang="en" sz="2000"/>
              <a:t> </a:t>
            </a:r>
            <a:r>
              <a:rPr lang="en" sz="2000">
                <a:solidFill>
                  <a:schemeClr val="accent1"/>
                </a:solidFill>
              </a:rPr>
              <a:t>further</a:t>
            </a:r>
            <a:r>
              <a:rPr lang="en" sz="2000"/>
              <a:t> reduction over FLTA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second layer achieves the most reduction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More layers keep reducing the number</a:t>
            </a:r>
            <a:r>
              <a:rPr lang="en"/>
              <a:t>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5 layers suffice</a:t>
            </a:r>
            <a:endParaRPr/>
          </a:p>
        </p:txBody>
      </p:sp>
      <p:pic>
        <p:nvPicPr>
          <p:cNvPr id="331" name="Google Shape;331;p3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950" y="738925"/>
            <a:ext cx="8834100" cy="21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695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85975" y="140225"/>
            <a:ext cx="89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of indirect-call targets: Distribution (Linux)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body" idx="1"/>
          </p:nvPr>
        </p:nvSpPr>
        <p:spPr>
          <a:xfrm>
            <a:off x="320500" y="3860050"/>
            <a:ext cx="87405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&lt;8 targets: MLTA </a:t>
            </a:r>
            <a:r>
              <a:rPr lang="en">
                <a:solidFill>
                  <a:schemeClr val="accent1"/>
                </a:solidFill>
              </a:rPr>
              <a:t>89%</a:t>
            </a:r>
            <a:r>
              <a:rPr lang="en"/>
              <a:t>, FLTA 58%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Largest number:  MLTA </a:t>
            </a:r>
            <a:r>
              <a:rPr lang="en">
                <a:solidFill>
                  <a:schemeClr val="accent1"/>
                </a:solidFill>
              </a:rPr>
              <a:t>1,914</a:t>
            </a:r>
            <a:r>
              <a:rPr lang="en"/>
              <a:t> targets, FLTA 7,983 targets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1826" y="892575"/>
            <a:ext cx="5400348" cy="2994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35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False-negative analysis</a:t>
            </a:r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execution to collect “ground-truth” targets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Instrument Firefox with PTWRITE via LLVM pass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Dump source &amp; destination for each indirect call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50k</a:t>
            </a:r>
            <a:r>
              <a:rPr lang="en"/>
              <a:t> pairs of </a:t>
            </a:r>
            <a:r>
              <a:rPr lang="en" i="1"/>
              <a:t>&lt;indirect call, callee&gt;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Linux in QEMU and hook indirect calls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Hook __x86_indirect_thunk_rax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3,566</a:t>
            </a:r>
            <a:r>
              <a:rPr lang="en"/>
              <a:t> pairs of </a:t>
            </a:r>
            <a:r>
              <a:rPr lang="en" i="1"/>
              <a:t>&lt;indirect call, callee&gt;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Several FNs caused by FLTA or lacking source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2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58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False-negative analysis</a:t>
            </a:r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execution to collect “ground-truth” targets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Instrument Firefox with PTWRITE via LLVM pass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Dump source &amp; destination for each indirect call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50k</a:t>
            </a:r>
            <a:r>
              <a:rPr lang="en"/>
              <a:t> pairs of </a:t>
            </a:r>
            <a:r>
              <a:rPr lang="en" i="1"/>
              <a:t>&lt;indirect call, callee&gt;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Linux in QEMU and hook indirect calls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Hook __x86_indirect_thunk_rax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3,566</a:t>
            </a:r>
            <a:r>
              <a:rPr lang="en"/>
              <a:t> pairs of </a:t>
            </a:r>
            <a:r>
              <a:rPr lang="en" i="1"/>
              <a:t>&lt;indirect call, callee&gt;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Several FNs caused by FLTA or lacking source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1328400" y="3971475"/>
            <a:ext cx="6487200" cy="777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MLTA approach does not introduce 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extra false negatives than FLTA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62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static-analysis and bug-finding</a:t>
            </a:r>
            <a:endParaRPr/>
          </a:p>
        </p:txBody>
      </p:sp>
      <p:sp>
        <p:nvSpPr>
          <p:cNvPr id="354" name="Google Shape;354;p41"/>
          <p:cNvSpPr txBox="1">
            <a:spLocks noGrp="1"/>
          </p:cNvSpPr>
          <p:nvPr>
            <p:ph type="body" idx="1"/>
          </p:nvPr>
        </p:nvSpPr>
        <p:spPr>
          <a:xfrm>
            <a:off x="5690100" y="1065375"/>
            <a:ext cx="34173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10</a:t>
            </a:r>
            <a:r>
              <a:rPr lang="en"/>
              <a:t> uninitialization bugs</a:t>
            </a:r>
            <a:br>
              <a:rPr lang="en"/>
            </a:br>
            <a:r>
              <a:rPr lang="en"/>
              <a:t>(see the left table)</a:t>
            </a:r>
            <a:br>
              <a:rPr lang="en"/>
            </a:br>
            <a:r>
              <a:rPr lang="en" sz="1800"/>
              <a:t>  - FLTA #func → MLTA #func</a:t>
            </a:r>
            <a:br>
              <a:rPr lang="en" sz="1800"/>
            </a:br>
            <a:r>
              <a:rPr lang="en" sz="1800"/>
              <a:t>  - MLTA helps save efforts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25</a:t>
            </a:r>
            <a:r>
              <a:rPr lang="en"/>
              <a:t> missing-check bugs</a:t>
            </a:r>
            <a:br>
              <a:rPr lang="en"/>
            </a:br>
            <a:r>
              <a:rPr lang="en"/>
              <a:t>(see the paper)</a:t>
            </a:r>
            <a:endParaRPr/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1092150"/>
            <a:ext cx="5296057" cy="3613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41"/>
          <p:cNvGrpSpPr/>
          <p:nvPr/>
        </p:nvGrpSpPr>
        <p:grpSpPr>
          <a:xfrm>
            <a:off x="1852300" y="1438350"/>
            <a:ext cx="3207475" cy="3025950"/>
            <a:chOff x="1852300" y="1438350"/>
            <a:chExt cx="3207475" cy="3025950"/>
          </a:xfrm>
        </p:grpSpPr>
        <p:sp>
          <p:nvSpPr>
            <p:cNvPr id="357" name="Google Shape;357;p41"/>
            <p:cNvSpPr/>
            <p:nvPr/>
          </p:nvSpPr>
          <p:spPr>
            <a:xfrm>
              <a:off x="3538300" y="1438350"/>
              <a:ext cx="690300" cy="2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506600" y="2212675"/>
              <a:ext cx="690300" cy="2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007100" y="2600375"/>
              <a:ext cx="690300" cy="2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369475" y="3172775"/>
              <a:ext cx="690300" cy="2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1852300" y="4263000"/>
              <a:ext cx="690300" cy="2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786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63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311700" y="1092150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MLTA can dramatically refine </a:t>
            </a:r>
            <a:r>
              <a:rPr lang="en">
                <a:solidFill>
                  <a:schemeClr val="dk1"/>
                </a:solidFill>
              </a:rPr>
              <a:t>indirect-call</a:t>
            </a:r>
            <a:r>
              <a:rPr lang="en"/>
              <a:t> targets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new techniques and formal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86%-98% further reduction over FLTA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Scale to large systems  and support C/C++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extra false negatives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 building block for static analysis and CFI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Precise indirect-call targets can serve as peers for detecting deep bugs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Identify deviating operations </a:t>
            </a:r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88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purpose, and commonness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35500" y="1304875"/>
            <a:ext cx="4457400" cy="3169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= %d\n"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</a:t>
            </a: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Take the address of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assign to function pointer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fptr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fptr_t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fptr = &amp;foo;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Indirect call to </a:t>
            </a:r>
            <a:r>
              <a:rPr lang="en" sz="1500" i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foo()</a:t>
            </a:r>
            <a:endParaRPr sz="1500" i="1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fptr(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Purpose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To support dynamic behaviors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Common scenarios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Interface functions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Virtual functions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Callbacks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Commonness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Linux: 58K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Firefox: 37K</a:t>
            </a:r>
            <a:endParaRPr dirty="0"/>
          </a:p>
        </p:txBody>
      </p:sp>
      <p:sp>
        <p:nvSpPr>
          <p:cNvPr id="81" name="Google Shape;81;p17"/>
          <p:cNvSpPr/>
          <p:nvPr/>
        </p:nvSpPr>
        <p:spPr>
          <a:xfrm>
            <a:off x="4889375" y="3619200"/>
            <a:ext cx="3969600" cy="729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Indirect calls are essential and common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73600" y="3851700"/>
            <a:ext cx="3169500" cy="57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4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 call is however a major roadblock in security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652400" y="1268300"/>
            <a:ext cx="5839200" cy="531600"/>
          </a:xfrm>
          <a:prstGeom prst="roundRect">
            <a:avLst>
              <a:gd name="adj" fmla="val 16667"/>
            </a:avLst>
          </a:prstGeom>
          <a:solidFill>
            <a:srgbClr val="C53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Couldn’t construct </a:t>
            </a:r>
            <a:r>
              <a:rPr lang="en" sz="2400" b="1">
                <a:solidFill>
                  <a:srgbClr val="FFFFFF"/>
                </a:solidFill>
              </a:rPr>
              <a:t>a precise call-graph</a:t>
            </a:r>
            <a:r>
              <a:rPr lang="en" sz="2400">
                <a:solidFill>
                  <a:srgbClr val="FFFFFF"/>
                </a:solidFill>
              </a:rPr>
              <a:t>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3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 call is however a major roadblock in security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925375"/>
            <a:ext cx="8520600" cy="27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inter-procedural static analyses and bug detection require a global call-graph!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Otherwise, path explosion and inaccuracy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Effectiveness of control-flow integrity (CFI) depends on it!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652400" y="1268300"/>
            <a:ext cx="5839200" cy="531600"/>
          </a:xfrm>
          <a:prstGeom prst="roundRect">
            <a:avLst>
              <a:gd name="adj" fmla="val 16667"/>
            </a:avLst>
          </a:prstGeom>
          <a:solidFill>
            <a:srgbClr val="C53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Couldn’t construct </a:t>
            </a:r>
            <a:r>
              <a:rPr lang="en" sz="2400" b="1">
                <a:solidFill>
                  <a:srgbClr val="FFFFFF"/>
                </a:solidFill>
              </a:rPr>
              <a:t>a precise call-graph</a:t>
            </a:r>
            <a:r>
              <a:rPr lang="en" sz="2400">
                <a:solidFill>
                  <a:srgbClr val="FFFFFF"/>
                </a:solidFill>
              </a:rPr>
              <a:t>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8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 call is however a major roadblock in security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925375"/>
            <a:ext cx="8832300" cy="27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inter-procedural static analyses and bug detection require a global call-graph!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Otherwise, path explosion and inaccuracy</a:t>
            </a:r>
            <a:br>
              <a:rPr lang="en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Effectiveness of control-flow integrity (CFI) depends on it!</a:t>
            </a:r>
            <a:endParaRPr dirty="0"/>
          </a:p>
        </p:txBody>
      </p:sp>
      <p:sp>
        <p:nvSpPr>
          <p:cNvPr id="90" name="Google Shape;90;p18"/>
          <p:cNvSpPr/>
          <p:nvPr/>
        </p:nvSpPr>
        <p:spPr>
          <a:xfrm>
            <a:off x="1652400" y="1268300"/>
            <a:ext cx="5839200" cy="531600"/>
          </a:xfrm>
          <a:prstGeom prst="roundRect">
            <a:avLst>
              <a:gd name="adj" fmla="val 16667"/>
            </a:avLst>
          </a:prstGeom>
          <a:solidFill>
            <a:srgbClr val="C53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Couldn’t construct </a:t>
            </a:r>
            <a:r>
              <a:rPr lang="en" sz="2400" b="1">
                <a:solidFill>
                  <a:srgbClr val="FFFFFF"/>
                </a:solidFill>
              </a:rPr>
              <a:t>a precise call-graph</a:t>
            </a:r>
            <a:r>
              <a:rPr lang="en" sz="2400">
                <a:solidFill>
                  <a:srgbClr val="FFFFFF"/>
                </a:solidFill>
              </a:rPr>
              <a:t>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87668" y="3698635"/>
            <a:ext cx="8503931" cy="73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Identifying indirect-call targets is foundational to security!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29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2650</Words>
  <Application>Microsoft Macintosh PowerPoint</Application>
  <PresentationFormat>On-screen Show (16:9)</PresentationFormat>
  <Paragraphs>659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Raleway</vt:lpstr>
      <vt:lpstr>Roboto Mono</vt:lpstr>
      <vt:lpstr>Arial</vt:lpstr>
      <vt:lpstr>Simple Light</vt:lpstr>
      <vt:lpstr>Where Does It Go? Refining Indirect-Call Targets with Multi-Layer Type Analysis</vt:lpstr>
      <vt:lpstr>What is an indirect call?</vt:lpstr>
      <vt:lpstr>Example, purpose, and commonness</vt:lpstr>
      <vt:lpstr>Example, purpose, and commonness</vt:lpstr>
      <vt:lpstr>Example, purpose, and commonness</vt:lpstr>
      <vt:lpstr>Example, purpose, and commonness</vt:lpstr>
      <vt:lpstr>Indirect call is however a major roadblock in security</vt:lpstr>
      <vt:lpstr>Indirect call is however a major roadblock in security</vt:lpstr>
      <vt:lpstr>Indirect call is however a major roadblock in security</vt:lpstr>
      <vt:lpstr>How can we identify them?</vt:lpstr>
      <vt:lpstr>Two approaches: Point-to analysis vs. Type analysis</vt:lpstr>
      <vt:lpstr>Two approaches: Point-to analysis vs. Type analysis</vt:lpstr>
      <vt:lpstr>Two approaches: Point-to analysis vs. Type analysis</vt:lpstr>
      <vt:lpstr>Our intuition:   Function addresses are often stored to structs layer by layer.  Layered type matching is much stricter.</vt:lpstr>
      <vt:lpstr>Our intuition:   Function addresses are often stored to structs layer by layer.  Layered type matching is much stricter.</vt:lpstr>
      <vt:lpstr>Illustrate MLTA</vt:lpstr>
      <vt:lpstr>Illustrate MLTA</vt:lpstr>
      <vt:lpstr>Illustrate MLTA</vt:lpstr>
      <vt:lpstr>Illustrate MLTA</vt:lpstr>
      <vt:lpstr>Illustrate MLTA</vt:lpstr>
      <vt:lpstr>Illustrate MLTA</vt:lpstr>
      <vt:lpstr>Results comparison of approaches</vt:lpstr>
      <vt:lpstr>Advantages of the MLTA approach</vt:lpstr>
      <vt:lpstr>“This is very intuitive; what are the challenges?”</vt:lpstr>
      <vt:lpstr>Research questions and challenges</vt:lpstr>
      <vt:lpstr>Our technical contributions</vt:lpstr>
      <vt:lpstr>Realize MLTA: Overview of the TypeDive system</vt:lpstr>
      <vt:lpstr>Analyze type-function confinements</vt:lpstr>
      <vt:lpstr>Analyze type-function confinements</vt:lpstr>
      <vt:lpstr>Analyze type-function confinements</vt:lpstr>
      <vt:lpstr>Analyze type propagations</vt:lpstr>
      <vt:lpstr>Analyze type propagations</vt:lpstr>
      <vt:lpstr>Analyze type propagations</vt:lpstr>
      <vt:lpstr>Analyze type propagations</vt:lpstr>
      <vt:lpstr>Identify escaped types</vt:lpstr>
      <vt:lpstr>Examples of escaping cases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Resolve indirect-call targets</vt:lpstr>
      <vt:lpstr>Support C++</vt:lpstr>
      <vt:lpstr>Implementation</vt:lpstr>
      <vt:lpstr>Formal analysis of effectiveness and soundness</vt:lpstr>
      <vt:lpstr>Evaluate MLTA</vt:lpstr>
      <vt:lpstr>Reduction of indirect-call targets: Average number</vt:lpstr>
      <vt:lpstr>Reduction of indirect-call targets: Distribution (Linux)</vt:lpstr>
      <vt:lpstr>False-negative analysis</vt:lpstr>
      <vt:lpstr>False-negative analysis</vt:lpstr>
      <vt:lpstr>Benefit static-analysis and bug-finding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Does It Go? Refining Indirect-Call Targets with Multi-Layer Type Analysis</dc:title>
  <cp:lastModifiedBy>Microsoft Office User</cp:lastModifiedBy>
  <cp:revision>3</cp:revision>
  <dcterms:modified xsi:type="dcterms:W3CDTF">2019-11-17T16:19:40Z</dcterms:modified>
</cp:coreProperties>
</file>