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5521" autoAdjust="0"/>
    <p:restoredTop sz="72790" autoAdjust="0"/>
  </p:normalViewPr>
  <p:slideViewPr>
    <p:cSldViewPr>
      <p:cViewPr>
        <p:scale>
          <a:sx n="78" d="100"/>
          <a:sy n="78" d="100"/>
        </p:scale>
        <p:origin x="-61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8D9D4-61FA-4A6D-A402-1A9E2F7FA128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60D6-CE64-4F40-952D-4039A6C61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文档：内页开发规范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加密功能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SCORM</a:t>
            </a:r>
            <a:r>
              <a:rPr lang="zh-CN" altLang="en-US" dirty="0" smtClean="0"/>
              <a:t>支持：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en-US" altLang="zh-CN" dirty="0" smtClean="0"/>
              <a:t>Flash</a:t>
            </a:r>
            <a:r>
              <a:rPr lang="zh-CN" altLang="en-US" dirty="0" smtClean="0"/>
              <a:t>组件：重点关注效果，代码较少。如何与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通信：事件冒泡到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前期</a:t>
            </a:r>
            <a:r>
              <a:rPr lang="en-US" altLang="zh-CN" dirty="0" smtClean="0"/>
              <a:t>=》2×2.5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预计</a:t>
            </a:r>
            <a:r>
              <a:rPr lang="en-US" altLang="zh-CN" dirty="0" smtClean="0"/>
              <a:t>=》1.5*(2.5+5+1)=12.75k</a:t>
            </a:r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Axure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RP</a:t>
            </a:r>
            <a:r>
              <a:rPr lang="zh-CN" altLang="en-US" dirty="0" smtClean="0"/>
              <a:t>设计界面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60D6-CE64-4F40-952D-4039A6C6143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60D6-CE64-4F40-952D-4039A6C6143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文件与目录结构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60D6-CE64-4F40-952D-4039A6C6143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PPT/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播放与设计融为一体；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支持灵活、易扩展的插件架构；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松耦合的通信机制：全部自定义事件和数据包；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疑惑：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框架设计师角色</a:t>
            </a:r>
            <a:endParaRPr lang="en-US" altLang="zh-CN" baseline="0" dirty="0" smtClean="0"/>
          </a:p>
          <a:p>
            <a:r>
              <a:rPr lang="en-US" altLang="zh-CN" baseline="0" smtClean="0"/>
              <a:t>   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60D6-CE64-4F40-952D-4039A6C6143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71934" y="928670"/>
            <a:ext cx="1428760" cy="3143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86446" y="1749350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content.xml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928662" y="1500174"/>
            <a:ext cx="1428760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00298" y="928670"/>
            <a:ext cx="1428760" cy="3143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86446" y="285749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config.xml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786446" y="3429000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Flash Cookie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4357686" y="1285860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Course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4357686" y="1785926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Chapter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4357686" y="2214554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Item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4500562" y="2892358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4500562" y="3463862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16" name="肘形连接符 15"/>
          <p:cNvCxnSpPr>
            <a:stCxn id="13" idx="3"/>
            <a:endCxn id="7" idx="1"/>
          </p:cNvCxnSpPr>
          <p:nvPr/>
        </p:nvCxnSpPr>
        <p:spPr>
          <a:xfrm>
            <a:off x="5214942" y="3035234"/>
            <a:ext cx="571504" cy="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3"/>
            <a:endCxn id="9" idx="1"/>
          </p:cNvCxnSpPr>
          <p:nvPr/>
        </p:nvCxnSpPr>
        <p:spPr>
          <a:xfrm>
            <a:off x="5214942" y="3606738"/>
            <a:ext cx="571504" cy="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3"/>
            <a:endCxn id="4" idx="1"/>
          </p:cNvCxnSpPr>
          <p:nvPr/>
        </p:nvCxnSpPr>
        <p:spPr>
          <a:xfrm>
            <a:off x="5072066" y="1428736"/>
            <a:ext cx="714380" cy="4992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3"/>
            <a:endCxn id="4" idx="1"/>
          </p:cNvCxnSpPr>
          <p:nvPr/>
        </p:nvCxnSpPr>
        <p:spPr>
          <a:xfrm flipV="1">
            <a:off x="5072066" y="1927945"/>
            <a:ext cx="714380" cy="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2" idx="3"/>
            <a:endCxn id="4" idx="1"/>
          </p:cNvCxnSpPr>
          <p:nvPr/>
        </p:nvCxnSpPr>
        <p:spPr>
          <a:xfrm flipV="1">
            <a:off x="5072066" y="1927945"/>
            <a:ext cx="714380" cy="429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929454" y="928670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TabPage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6929454" y="114298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FlvPlayer</a:t>
            </a:r>
            <a:endParaRPr lang="zh-CN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6929454" y="1357298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2" name="矩形 31"/>
          <p:cNvSpPr/>
          <p:nvPr/>
        </p:nvSpPr>
        <p:spPr>
          <a:xfrm>
            <a:off x="6929454" y="1571612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ImageGallery</a:t>
            </a:r>
            <a:endParaRPr lang="zh-CN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6929454" y="178592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6929454" y="2000240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CuePoint+Pen</a:t>
            </a:r>
            <a:endParaRPr lang="zh-CN" altLang="en-US" sz="1100" dirty="0"/>
          </a:p>
        </p:txBody>
      </p:sp>
      <p:sp>
        <p:nvSpPr>
          <p:cNvPr id="35" name="矩形 34"/>
          <p:cNvSpPr/>
          <p:nvPr/>
        </p:nvSpPr>
        <p:spPr>
          <a:xfrm>
            <a:off x="6929454" y="221455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</a:t>
            </a:r>
            <a:endParaRPr lang="zh-CN" altLang="en-US" sz="1100" dirty="0"/>
          </a:p>
        </p:txBody>
      </p:sp>
      <p:sp>
        <p:nvSpPr>
          <p:cNvPr id="36" name="矩形 35"/>
          <p:cNvSpPr/>
          <p:nvPr/>
        </p:nvSpPr>
        <p:spPr>
          <a:xfrm>
            <a:off x="6929454" y="2428868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7" name="矩形 36"/>
          <p:cNvSpPr/>
          <p:nvPr/>
        </p:nvSpPr>
        <p:spPr>
          <a:xfrm>
            <a:off x="6929454" y="2643182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swf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4071934" y="4143380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500298" y="4143380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28662" y="4143380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071934" y="442913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数据模型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500298" y="442913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程序逻辑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28662" y="442913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142976" y="1643050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目录</a:t>
            </a:r>
            <a:endParaRPr lang="zh-CN" altLang="en-US" sz="900" dirty="0"/>
          </a:p>
        </p:txBody>
      </p:sp>
      <p:sp>
        <p:nvSpPr>
          <p:cNvPr id="46" name="燕尾形箭头 45"/>
          <p:cNvSpPr/>
          <p:nvPr/>
        </p:nvSpPr>
        <p:spPr>
          <a:xfrm>
            <a:off x="928662" y="6500834"/>
            <a:ext cx="7000924" cy="5000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Flex-</a:t>
            </a:r>
            <a:r>
              <a:rPr lang="zh-CN" altLang="en-US" dirty="0" smtClean="0"/>
              <a:t>自动化编译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28662" y="928670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嘉实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cxnSp>
        <p:nvCxnSpPr>
          <p:cNvPr id="49" name="肘形连接符 48"/>
          <p:cNvCxnSpPr>
            <a:stCxn id="8" idx="0"/>
            <a:endCxn id="47" idx="0"/>
          </p:cNvCxnSpPr>
          <p:nvPr/>
        </p:nvCxnSpPr>
        <p:spPr>
          <a:xfrm rot="16200000" flipV="1">
            <a:off x="3214678" y="-642966"/>
            <a:ext cx="1588" cy="314327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28794" y="35716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静态绑定配置文件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序号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500166" y="2000240"/>
            <a:ext cx="71438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Tree</a:t>
            </a:r>
            <a:endParaRPr lang="zh-CN" altLang="en-US" sz="900" dirty="0"/>
          </a:p>
        </p:txBody>
      </p:sp>
      <p:sp>
        <p:nvSpPr>
          <p:cNvPr id="53" name="圆角矩形 52"/>
          <p:cNvSpPr/>
          <p:nvPr/>
        </p:nvSpPr>
        <p:spPr>
          <a:xfrm>
            <a:off x="1500166" y="2214554"/>
            <a:ext cx="71438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图标</a:t>
            </a:r>
            <a:endParaRPr lang="zh-CN" altLang="en-US" sz="900" dirty="0"/>
          </a:p>
        </p:txBody>
      </p:sp>
      <p:sp>
        <p:nvSpPr>
          <p:cNvPr id="44" name="圆角矩形 43"/>
          <p:cNvSpPr/>
          <p:nvPr/>
        </p:nvSpPr>
        <p:spPr>
          <a:xfrm>
            <a:off x="1500166" y="2428868"/>
            <a:ext cx="71438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横向列表</a:t>
            </a:r>
            <a:endParaRPr lang="zh-CN" altLang="en-US" sz="900" dirty="0"/>
          </a:p>
        </p:txBody>
      </p:sp>
      <p:sp>
        <p:nvSpPr>
          <p:cNvPr id="48" name="矩形 47"/>
          <p:cNvSpPr/>
          <p:nvPr/>
        </p:nvSpPr>
        <p:spPr>
          <a:xfrm>
            <a:off x="928662" y="4714884"/>
            <a:ext cx="71438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Flex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643042" y="4714884"/>
            <a:ext cx="71438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500298" y="4714884"/>
            <a:ext cx="142876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AS3(</a:t>
            </a:r>
            <a:r>
              <a:rPr lang="en-US" altLang="zh-CN" sz="1100" dirty="0" err="1" smtClean="0"/>
              <a:t>pureMVC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071934" y="4714884"/>
            <a:ext cx="142876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929586" y="928670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Xml+swf</a:t>
            </a:r>
            <a:endParaRPr lang="zh-CN" altLang="en-US" sz="1100" dirty="0"/>
          </a:p>
        </p:txBody>
      </p:sp>
      <p:sp>
        <p:nvSpPr>
          <p:cNvPr id="61" name="矩形 60"/>
          <p:cNvSpPr/>
          <p:nvPr/>
        </p:nvSpPr>
        <p:spPr>
          <a:xfrm>
            <a:off x="7929586" y="114298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Xml+flv</a:t>
            </a:r>
            <a:endParaRPr lang="zh-CN" altLang="en-US" sz="1100" dirty="0"/>
          </a:p>
        </p:txBody>
      </p:sp>
      <p:sp>
        <p:nvSpPr>
          <p:cNvPr id="62" name="椭圆 61"/>
          <p:cNvSpPr/>
          <p:nvPr/>
        </p:nvSpPr>
        <p:spPr>
          <a:xfrm>
            <a:off x="71438" y="1785926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嘉实</a:t>
            </a:r>
            <a:endParaRPr lang="zh-CN" altLang="en-US" sz="1100" dirty="0"/>
          </a:p>
        </p:txBody>
      </p:sp>
      <p:sp>
        <p:nvSpPr>
          <p:cNvPr id="63" name="椭圆 62"/>
          <p:cNvSpPr/>
          <p:nvPr/>
        </p:nvSpPr>
        <p:spPr>
          <a:xfrm>
            <a:off x="71438" y="2214554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人行</a:t>
            </a:r>
            <a:endParaRPr lang="zh-CN" altLang="en-US" sz="1100" dirty="0"/>
          </a:p>
        </p:txBody>
      </p:sp>
      <p:sp>
        <p:nvSpPr>
          <p:cNvPr id="64" name="椭圆 63"/>
          <p:cNvSpPr/>
          <p:nvPr/>
        </p:nvSpPr>
        <p:spPr>
          <a:xfrm>
            <a:off x="71438" y="2643182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中保</a:t>
            </a:r>
            <a:endParaRPr lang="zh-CN" altLang="en-US" sz="1100" dirty="0"/>
          </a:p>
        </p:txBody>
      </p:sp>
      <p:sp>
        <p:nvSpPr>
          <p:cNvPr id="65" name="椭圆 64"/>
          <p:cNvSpPr/>
          <p:nvPr/>
        </p:nvSpPr>
        <p:spPr>
          <a:xfrm>
            <a:off x="71438" y="3071810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首钢</a:t>
            </a:r>
            <a:endParaRPr lang="zh-CN" altLang="en-US" sz="1100" dirty="0"/>
          </a:p>
        </p:txBody>
      </p:sp>
      <p:sp>
        <p:nvSpPr>
          <p:cNvPr id="66" name="椭圆 65"/>
          <p:cNvSpPr/>
          <p:nvPr/>
        </p:nvSpPr>
        <p:spPr>
          <a:xfrm>
            <a:off x="71438" y="3500438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other</a:t>
            </a:r>
            <a:endParaRPr lang="zh-CN" altLang="en-US" sz="1100" dirty="0"/>
          </a:p>
        </p:txBody>
      </p:sp>
      <p:sp>
        <p:nvSpPr>
          <p:cNvPr id="68" name="圆角矩形 67"/>
          <p:cNvSpPr/>
          <p:nvPr/>
        </p:nvSpPr>
        <p:spPr>
          <a:xfrm>
            <a:off x="1142976" y="2786058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章的描述</a:t>
            </a:r>
            <a:endParaRPr lang="zh-CN" altLang="en-US" sz="900" dirty="0"/>
          </a:p>
        </p:txBody>
      </p:sp>
      <p:sp>
        <p:nvSpPr>
          <p:cNvPr id="69" name="圆角矩形 68"/>
          <p:cNvSpPr/>
          <p:nvPr/>
        </p:nvSpPr>
        <p:spPr>
          <a:xfrm>
            <a:off x="1142976" y="3214686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 smtClean="0"/>
              <a:t>CoursePlayer</a:t>
            </a:r>
            <a:endParaRPr lang="zh-CN" altLang="en-US" sz="900" dirty="0"/>
          </a:p>
        </p:txBody>
      </p:sp>
      <p:sp>
        <p:nvSpPr>
          <p:cNvPr id="70" name="圆角矩形 69"/>
          <p:cNvSpPr/>
          <p:nvPr/>
        </p:nvSpPr>
        <p:spPr>
          <a:xfrm>
            <a:off x="1142976" y="3643314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 smtClean="0"/>
              <a:t>MovieClipPlayer</a:t>
            </a:r>
            <a:endParaRPr lang="zh-CN" altLang="en-US" sz="900" dirty="0"/>
          </a:p>
        </p:txBody>
      </p:sp>
      <p:cxnSp>
        <p:nvCxnSpPr>
          <p:cNvPr id="72" name="形状 71"/>
          <p:cNvCxnSpPr>
            <a:stCxn id="7" idx="0"/>
            <a:endCxn id="5" idx="3"/>
          </p:cNvCxnSpPr>
          <p:nvPr/>
        </p:nvCxnSpPr>
        <p:spPr>
          <a:xfrm rot="16200000" flipV="1">
            <a:off x="4268389" y="875091"/>
            <a:ext cx="71438" cy="3893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形状 73"/>
          <p:cNvCxnSpPr>
            <a:stCxn id="47" idx="1"/>
            <a:endCxn id="62" idx="0"/>
          </p:cNvCxnSpPr>
          <p:nvPr/>
        </p:nvCxnSpPr>
        <p:spPr>
          <a:xfrm rot="10800000" flipV="1">
            <a:off x="464332" y="1142984"/>
            <a:ext cx="464331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五边形 74"/>
          <p:cNvSpPr/>
          <p:nvPr/>
        </p:nvSpPr>
        <p:spPr>
          <a:xfrm>
            <a:off x="-32" y="6619897"/>
            <a:ext cx="928662" cy="2476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手工加内容</a:t>
            </a:r>
            <a:endParaRPr lang="zh-CN" altLang="en-US" sz="900" dirty="0"/>
          </a:p>
        </p:txBody>
      </p:sp>
      <p:sp>
        <p:nvSpPr>
          <p:cNvPr id="76" name="矩形 75"/>
          <p:cNvSpPr/>
          <p:nvPr/>
        </p:nvSpPr>
        <p:spPr>
          <a:xfrm>
            <a:off x="6929454" y="285749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ChapterPlayer</a:t>
            </a:r>
            <a:endParaRPr lang="zh-CN" altLang="en-US" sz="1100" dirty="0"/>
          </a:p>
        </p:txBody>
      </p:sp>
      <p:sp>
        <p:nvSpPr>
          <p:cNvPr id="81" name="圆角矩形 80"/>
          <p:cNvSpPr/>
          <p:nvPr/>
        </p:nvSpPr>
        <p:spPr>
          <a:xfrm>
            <a:off x="7215206" y="3071810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SCORM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AS3</a:t>
            </a:r>
            <a:endParaRPr lang="zh-CN" altLang="en-US" sz="800" dirty="0"/>
          </a:p>
        </p:txBody>
      </p:sp>
      <p:sp>
        <p:nvSpPr>
          <p:cNvPr id="85" name="矩形 84"/>
          <p:cNvSpPr/>
          <p:nvPr/>
        </p:nvSpPr>
        <p:spPr>
          <a:xfrm>
            <a:off x="7572396" y="5500702"/>
            <a:ext cx="135732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imsmanifest.xml</a:t>
            </a:r>
            <a:endParaRPr lang="zh-CN" altLang="en-US" sz="1200" dirty="0"/>
          </a:p>
        </p:txBody>
      </p:sp>
      <p:cxnSp>
        <p:nvCxnSpPr>
          <p:cNvPr id="87" name="形状 86"/>
          <p:cNvCxnSpPr>
            <a:stCxn id="76" idx="3"/>
            <a:endCxn id="85" idx="0"/>
          </p:cNvCxnSpPr>
          <p:nvPr/>
        </p:nvCxnSpPr>
        <p:spPr>
          <a:xfrm>
            <a:off x="7929586" y="2964653"/>
            <a:ext cx="321471" cy="2536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928662" y="5000636"/>
            <a:ext cx="457203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SystemInfo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928662" y="5357826"/>
            <a:ext cx="457203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SystemConfig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929454" y="321468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BookFlip</a:t>
            </a:r>
            <a:endParaRPr lang="zh-CN" altLang="en-US" sz="1100" dirty="0"/>
          </a:p>
        </p:txBody>
      </p:sp>
      <p:sp>
        <p:nvSpPr>
          <p:cNvPr id="77" name="圆角矩形 76"/>
          <p:cNvSpPr/>
          <p:nvPr/>
        </p:nvSpPr>
        <p:spPr>
          <a:xfrm>
            <a:off x="928662" y="5715016"/>
            <a:ext cx="171451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Notebook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2714612" y="5715016"/>
            <a:ext cx="135732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Track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929454" y="3500438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Chart</a:t>
            </a:r>
            <a:endParaRPr lang="zh-CN" altLang="en-US" sz="1100" dirty="0"/>
          </a:p>
        </p:txBody>
      </p:sp>
      <p:sp>
        <p:nvSpPr>
          <p:cNvPr id="80" name="矩形 79"/>
          <p:cNvSpPr/>
          <p:nvPr/>
        </p:nvSpPr>
        <p:spPr>
          <a:xfrm>
            <a:off x="6929454" y="3714752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……</a:t>
            </a:r>
            <a:endParaRPr lang="zh-CN" altLang="en-US" sz="1100" dirty="0"/>
          </a:p>
        </p:txBody>
      </p:sp>
      <p:sp>
        <p:nvSpPr>
          <p:cNvPr id="82" name="矩形 81"/>
          <p:cNvSpPr/>
          <p:nvPr/>
        </p:nvSpPr>
        <p:spPr>
          <a:xfrm>
            <a:off x="6929454" y="4071942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Timeline</a:t>
            </a:r>
            <a:endParaRPr lang="zh-CN" altLang="en-US" sz="1100" dirty="0"/>
          </a:p>
        </p:txBody>
      </p:sp>
      <p:sp>
        <p:nvSpPr>
          <p:cNvPr id="83" name="矩形 82"/>
          <p:cNvSpPr/>
          <p:nvPr/>
        </p:nvSpPr>
        <p:spPr>
          <a:xfrm>
            <a:off x="6929454" y="435769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Organization</a:t>
            </a:r>
            <a:endParaRPr lang="zh-CN" altLang="en-US" sz="1100" dirty="0"/>
          </a:p>
        </p:txBody>
      </p:sp>
      <p:sp>
        <p:nvSpPr>
          <p:cNvPr id="84" name="矩形 83"/>
          <p:cNvSpPr/>
          <p:nvPr/>
        </p:nvSpPr>
        <p:spPr>
          <a:xfrm>
            <a:off x="6929454" y="464344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MapFlag</a:t>
            </a:r>
            <a:endParaRPr lang="zh-CN" altLang="en-US" sz="1100" dirty="0"/>
          </a:p>
        </p:txBody>
      </p:sp>
      <p:sp>
        <p:nvSpPr>
          <p:cNvPr id="86" name="圆角矩形 85"/>
          <p:cNvSpPr/>
          <p:nvPr/>
        </p:nvSpPr>
        <p:spPr>
          <a:xfrm>
            <a:off x="4143372" y="5715016"/>
            <a:ext cx="135732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Glossary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6929454" y="500063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Test</a:t>
            </a:r>
            <a:endParaRPr lang="zh-CN" altLang="en-US" sz="1100" dirty="0"/>
          </a:p>
        </p:txBody>
      </p:sp>
      <p:cxnSp>
        <p:nvCxnSpPr>
          <p:cNvPr id="91" name="肘形连接符 90"/>
          <p:cNvCxnSpPr>
            <a:stCxn id="79" idx="3"/>
            <a:endCxn id="80" idx="3"/>
          </p:cNvCxnSpPr>
          <p:nvPr/>
        </p:nvCxnSpPr>
        <p:spPr>
          <a:xfrm>
            <a:off x="7929586" y="3607595"/>
            <a:ext cx="1588" cy="214314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928662" y="6072206"/>
            <a:ext cx="171451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Skin Demo</a:t>
            </a:r>
            <a:endParaRPr lang="zh-CN" altLang="en-US" dirty="0"/>
          </a:p>
        </p:txBody>
      </p:sp>
      <p:sp>
        <p:nvSpPr>
          <p:cNvPr id="88" name="标题 87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57166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l"/>
            <a:r>
              <a:rPr lang="zh-CN" altLang="en-US" sz="2000" dirty="0" smtClean="0"/>
              <a:t>技术架构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572264" y="1683391"/>
            <a:ext cx="2428892" cy="928694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429124" y="928670"/>
            <a:ext cx="1928826" cy="53578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844" y="928670"/>
            <a:ext cx="3429024" cy="2500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5720" y="1071546"/>
            <a:ext cx="3143272" cy="21431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1428736"/>
            <a:ext cx="2000264" cy="14287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SWFLoader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3438" y="1643050"/>
            <a:ext cx="1500198" cy="10001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FlashPlayer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3286116" y="214311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流程图: 文档 12"/>
          <p:cNvSpPr/>
          <p:nvPr/>
        </p:nvSpPr>
        <p:spPr>
          <a:xfrm>
            <a:off x="6786578" y="1897705"/>
            <a:ext cx="928694" cy="5000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14" name="流程图: 文档 13"/>
          <p:cNvSpPr/>
          <p:nvPr/>
        </p:nvSpPr>
        <p:spPr>
          <a:xfrm>
            <a:off x="3643306" y="2214554"/>
            <a:ext cx="642942" cy="3571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content</a:t>
            </a:r>
            <a:endParaRPr lang="zh-CN" altLang="en-US" sz="900" dirty="0"/>
          </a:p>
        </p:txBody>
      </p:sp>
      <p:sp>
        <p:nvSpPr>
          <p:cNvPr id="15" name="流程图: 多文档 14"/>
          <p:cNvSpPr/>
          <p:nvPr/>
        </p:nvSpPr>
        <p:spPr>
          <a:xfrm>
            <a:off x="8072462" y="1897705"/>
            <a:ext cx="785818" cy="50006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swf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3" idx="3"/>
            <a:endCxn id="15" idx="1"/>
          </p:cNvCxnSpPr>
          <p:nvPr/>
        </p:nvCxnSpPr>
        <p:spPr>
          <a:xfrm>
            <a:off x="7715272" y="21477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8" idx="1"/>
          </p:cNvCxnSpPr>
          <p:nvPr/>
        </p:nvCxnSpPr>
        <p:spPr>
          <a:xfrm>
            <a:off x="6143636" y="2143116"/>
            <a:ext cx="428628" cy="4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643438" y="2928934"/>
            <a:ext cx="1500198" cy="10001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FlexChartBar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43438" y="4286256"/>
            <a:ext cx="1500198" cy="10001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FlexObjective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72074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143380"/>
            <a:ext cx="933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接箭头连接符 27"/>
          <p:cNvCxnSpPr/>
          <p:nvPr/>
        </p:nvCxnSpPr>
        <p:spPr>
          <a:xfrm rot="5400000" flipH="1" flipV="1">
            <a:off x="-213552" y="4286256"/>
            <a:ext cx="1713718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214282" y="4143380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2143108" y="371475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8596" y="1428736"/>
            <a:ext cx="642942" cy="14287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28596" y="2928934"/>
            <a:ext cx="214314" cy="142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85786" y="2928934"/>
            <a:ext cx="214314" cy="142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285852" y="1214422"/>
            <a:ext cx="2000264" cy="1428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chemeClr val="dk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6314" y="1785926"/>
            <a:ext cx="1214446" cy="5000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786314" y="2357430"/>
            <a:ext cx="1214446" cy="1428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6572264" y="2960031"/>
            <a:ext cx="2428892" cy="928694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文档 46"/>
          <p:cNvSpPr/>
          <p:nvPr/>
        </p:nvSpPr>
        <p:spPr>
          <a:xfrm>
            <a:off x="6786578" y="3174345"/>
            <a:ext cx="928694" cy="5000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23" idx="3"/>
            <a:endCxn id="46" idx="1"/>
          </p:cNvCxnSpPr>
          <p:nvPr/>
        </p:nvCxnSpPr>
        <p:spPr>
          <a:xfrm flipV="1">
            <a:off x="6143636" y="3424378"/>
            <a:ext cx="428628" cy="4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786314" y="5643578"/>
            <a:ext cx="1214446" cy="428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swf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455622" y="5857892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027" idx="3"/>
          </p:cNvCxnSpPr>
          <p:nvPr/>
        </p:nvCxnSpPr>
        <p:spPr>
          <a:xfrm>
            <a:off x="3076558" y="4610105"/>
            <a:ext cx="1352566" cy="333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流程图: 文档 62"/>
          <p:cNvSpPr/>
          <p:nvPr/>
        </p:nvSpPr>
        <p:spPr>
          <a:xfrm>
            <a:off x="3643306" y="2643182"/>
            <a:ext cx="642942" cy="35719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template</a:t>
            </a:r>
            <a:endParaRPr lang="zh-CN" altLang="en-US" sz="900" dirty="0"/>
          </a:p>
        </p:txBody>
      </p:sp>
      <p:sp>
        <p:nvSpPr>
          <p:cNvPr id="35" name="标题 3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439718"/>
          </a:xfr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sz="2400" dirty="0" smtClean="0"/>
              <a:t>元件组装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72"/>
          <p:cNvSpPr/>
          <p:nvPr/>
        </p:nvSpPr>
        <p:spPr>
          <a:xfrm>
            <a:off x="6572264" y="3143248"/>
            <a:ext cx="242889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6572264" y="1571612"/>
            <a:ext cx="2428892" cy="1428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圆角矩形 169"/>
          <p:cNvSpPr/>
          <p:nvPr/>
        </p:nvSpPr>
        <p:spPr>
          <a:xfrm>
            <a:off x="3714744" y="1571612"/>
            <a:ext cx="2357454" cy="1428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42844" y="428604"/>
            <a:ext cx="3214710" cy="45005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8860" y="3500438"/>
            <a:ext cx="857256" cy="357190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content.xml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768" y="4188559"/>
            <a:ext cx="1143008" cy="240573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imsmanifest.xml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4071942"/>
            <a:ext cx="785850" cy="357190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index.swf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072198" y="5026895"/>
            <a:ext cx="1857388" cy="357190"/>
          </a:xfrm>
          <a:prstGeom prst="round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LMS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SCORM Player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4" idx="2"/>
          </p:cNvCxnSpPr>
          <p:nvPr/>
        </p:nvCxnSpPr>
        <p:spPr>
          <a:xfrm rot="5400000">
            <a:off x="7393008" y="4750604"/>
            <a:ext cx="643736" cy="7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928794" cy="214290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sz="1400" dirty="0" smtClean="0"/>
              <a:t>标准课件概念图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0" y="542767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072198" y="4500569"/>
            <a:ext cx="1143008" cy="240573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imsmanifest.xml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</p:cNvCxnSpPr>
          <p:nvPr/>
        </p:nvCxnSpPr>
        <p:spPr>
          <a:xfrm rot="5400000">
            <a:off x="6500033" y="4884019"/>
            <a:ext cx="286546" cy="7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72264" y="4741143"/>
            <a:ext cx="545662" cy="276999"/>
          </a:xfrm>
          <a:prstGeom prst="rect">
            <a:avLst/>
          </a:prstGeom>
          <a:ln w="3175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/>
              <a:t>单</a:t>
            </a:r>
            <a:r>
              <a:rPr lang="en-US" altLang="zh-CN" sz="1200" dirty="0" err="1" smtClean="0"/>
              <a:t>sco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669676" y="4429132"/>
            <a:ext cx="545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多</a:t>
            </a:r>
            <a:r>
              <a:rPr lang="en-US" altLang="zh-CN" sz="1200" dirty="0" err="1" smtClean="0"/>
              <a:t>sco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42844" y="5526961"/>
            <a:ext cx="27146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纯</a:t>
            </a:r>
            <a:r>
              <a:rPr lang="en-US" altLang="zh-CN" sz="1000" dirty="0" smtClean="0"/>
              <a:t>Flash</a:t>
            </a:r>
            <a:r>
              <a:rPr lang="zh-CN" altLang="en-US" sz="1000" dirty="0" smtClean="0"/>
              <a:t>课件：</a:t>
            </a:r>
            <a:endParaRPr lang="en-US" altLang="zh-CN" sz="1000" dirty="0" smtClean="0"/>
          </a:p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、入口</a:t>
            </a:r>
            <a:r>
              <a:rPr lang="en-US" altLang="zh-CN" sz="1000" dirty="0" smtClean="0"/>
              <a:t>index.swf</a:t>
            </a:r>
          </a:p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、全</a:t>
            </a:r>
            <a:r>
              <a:rPr lang="en-US" altLang="zh-CN" sz="1000" dirty="0" smtClean="0"/>
              <a:t>flash</a:t>
            </a:r>
            <a:r>
              <a:rPr lang="zh-CN" altLang="en-US" sz="1000" dirty="0" smtClean="0"/>
              <a:t>界面，课件自带</a:t>
            </a:r>
            <a:endParaRPr lang="en-US" altLang="zh-CN" sz="1000" dirty="0" smtClean="0"/>
          </a:p>
          <a:p>
            <a:r>
              <a:rPr lang="en-US" altLang="zh-CN" sz="1000" dirty="0" smtClean="0"/>
              <a:t>3</a:t>
            </a:r>
            <a:r>
              <a:rPr lang="zh-CN" altLang="en-US" sz="1000" dirty="0" smtClean="0"/>
              <a:t>、不支持</a:t>
            </a:r>
            <a:r>
              <a:rPr lang="en-US" altLang="zh-CN" sz="1000" dirty="0" smtClean="0"/>
              <a:t>SCORM</a:t>
            </a:r>
            <a:r>
              <a:rPr lang="zh-CN" altLang="en-US" sz="1000" dirty="0" smtClean="0"/>
              <a:t>，但自带进度跟踪</a:t>
            </a:r>
            <a:endParaRPr lang="en-US" altLang="zh-CN" sz="1000" dirty="0" smtClean="0"/>
          </a:p>
          <a:p>
            <a:r>
              <a:rPr lang="en-US" altLang="zh-CN" sz="1000" dirty="0" smtClean="0"/>
              <a:t>4</a:t>
            </a:r>
            <a:r>
              <a:rPr lang="zh-CN" altLang="en-US" sz="1000" dirty="0" smtClean="0"/>
              <a:t>、内部开发的编辑工具</a:t>
            </a:r>
            <a:endParaRPr lang="en-US" altLang="zh-CN" sz="1000" dirty="0" smtClean="0"/>
          </a:p>
          <a:p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6286512" y="5526961"/>
            <a:ext cx="271464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SCORM(</a:t>
            </a:r>
            <a:r>
              <a:rPr lang="zh-CN" altLang="en-US" sz="1000" dirty="0" smtClean="0"/>
              <a:t>多</a:t>
            </a:r>
            <a:r>
              <a:rPr lang="en-US" altLang="zh-CN" sz="1000" dirty="0" err="1" smtClean="0"/>
              <a:t>sco</a:t>
            </a:r>
            <a:r>
              <a:rPr lang="en-US" altLang="zh-CN" sz="1000" dirty="0" smtClean="0"/>
              <a:t>)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、入口</a:t>
            </a:r>
            <a:r>
              <a:rPr lang="en-US" altLang="zh-CN" sz="1000" dirty="0" smtClean="0"/>
              <a:t>-imsmanifest.xml</a:t>
            </a:r>
          </a:p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html</a:t>
            </a:r>
            <a:r>
              <a:rPr lang="zh-CN" altLang="en-US" sz="1000" dirty="0" smtClean="0"/>
              <a:t>界面，</a:t>
            </a:r>
            <a:r>
              <a:rPr lang="en-US" altLang="zh-CN" sz="1000" dirty="0" err="1" smtClean="0"/>
              <a:t>lms</a:t>
            </a:r>
            <a:r>
              <a:rPr lang="zh-CN" altLang="en-US" sz="1000" dirty="0" smtClean="0"/>
              <a:t>提供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1214414" y="3493111"/>
            <a:ext cx="1000132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mainFlex.swf</a:t>
            </a:r>
            <a:endParaRPr lang="zh-CN" altLang="en-US" sz="1200" dirty="0" smtClean="0"/>
          </a:p>
        </p:txBody>
      </p:sp>
      <p:sp>
        <p:nvSpPr>
          <p:cNvPr id="53" name="矩形 52"/>
          <p:cNvSpPr/>
          <p:nvPr/>
        </p:nvSpPr>
        <p:spPr>
          <a:xfrm>
            <a:off x="1000100" y="3216400"/>
            <a:ext cx="1000132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mainFlash.swf</a:t>
            </a:r>
            <a:endParaRPr lang="zh-CN" altLang="en-US" sz="1100" dirty="0" smtClean="0"/>
          </a:p>
        </p:txBody>
      </p:sp>
      <p:cxnSp>
        <p:nvCxnSpPr>
          <p:cNvPr id="55" name="形状 54"/>
          <p:cNvCxnSpPr>
            <a:stCxn id="8" idx="0"/>
            <a:endCxn id="53" idx="1"/>
          </p:cNvCxnSpPr>
          <p:nvPr/>
        </p:nvCxnSpPr>
        <p:spPr>
          <a:xfrm rot="5400000" flipH="1" flipV="1">
            <a:off x="500899" y="3572742"/>
            <a:ext cx="676947" cy="32145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214414" y="4071942"/>
            <a:ext cx="1000132" cy="285752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config.xml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3" idx="1"/>
            <a:endCxn id="52" idx="3"/>
          </p:cNvCxnSpPr>
          <p:nvPr/>
        </p:nvCxnSpPr>
        <p:spPr>
          <a:xfrm rot="10800000">
            <a:off x="2214546" y="3671707"/>
            <a:ext cx="214314" cy="7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214678" y="5526961"/>
            <a:ext cx="27146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SCORM(</a:t>
            </a:r>
            <a:r>
              <a:rPr lang="zh-CN" altLang="en-US" sz="1000" dirty="0" smtClean="0"/>
              <a:t>单</a:t>
            </a:r>
            <a:r>
              <a:rPr lang="en-US" altLang="zh-CN" sz="1000" dirty="0" err="1" smtClean="0"/>
              <a:t>sco</a:t>
            </a:r>
            <a:r>
              <a:rPr lang="en-US" altLang="zh-CN" sz="1000" dirty="0" smtClean="0"/>
              <a:t>):</a:t>
            </a:r>
          </a:p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、入口</a:t>
            </a:r>
            <a:r>
              <a:rPr lang="en-US" altLang="zh-CN" sz="1000" dirty="0" smtClean="0"/>
              <a:t>-imsmanifest.xml</a:t>
            </a:r>
          </a:p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html</a:t>
            </a:r>
            <a:r>
              <a:rPr lang="zh-CN" altLang="en-US" sz="1000" dirty="0" smtClean="0"/>
              <a:t>界面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lms</a:t>
            </a:r>
            <a:r>
              <a:rPr lang="zh-CN" altLang="en-US" sz="1000" dirty="0" smtClean="0"/>
              <a:t>提供</a:t>
            </a:r>
            <a:r>
              <a:rPr lang="en-US" altLang="zh-CN" sz="1000" dirty="0" smtClean="0"/>
              <a:t>)+Flash</a:t>
            </a:r>
            <a:r>
              <a:rPr lang="zh-CN" altLang="en-US" sz="1000" dirty="0" smtClean="0"/>
              <a:t>界面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自带进度跟踪如何处理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smtClean="0"/>
              <a:t>3</a:t>
            </a:r>
            <a:r>
              <a:rPr lang="zh-CN" altLang="en-US" sz="1000" dirty="0" smtClean="0"/>
              <a:t>、支持</a:t>
            </a:r>
            <a:r>
              <a:rPr lang="en-US" altLang="zh-CN" sz="1000" dirty="0" err="1" smtClean="0"/>
              <a:t>scorm</a:t>
            </a:r>
            <a:r>
              <a:rPr lang="zh-CN" altLang="en-US" sz="1000" dirty="0" smtClean="0"/>
              <a:t>，将整个课件视作</a:t>
            </a:r>
            <a:r>
              <a:rPr lang="en-US" altLang="zh-CN" sz="1000" dirty="0" err="1" smtClean="0"/>
              <a:t>sco</a:t>
            </a:r>
            <a:r>
              <a:rPr lang="zh-CN" altLang="en-US" sz="1000" dirty="0" smtClean="0"/>
              <a:t>，</a:t>
            </a:r>
            <a:r>
              <a:rPr lang="en-US" altLang="zh-CN" sz="1000" dirty="0" err="1" smtClean="0"/>
              <a:t>sco</a:t>
            </a:r>
            <a:r>
              <a:rPr lang="zh-CN" altLang="en-US" sz="1000" dirty="0" smtClean="0"/>
              <a:t>内部跟踪尚未实现</a:t>
            </a:r>
            <a:endParaRPr lang="en-US" altLang="zh-CN" sz="1000" dirty="0" smtClean="0"/>
          </a:p>
          <a:p>
            <a:r>
              <a:rPr lang="en-US" altLang="zh-CN" sz="1000" dirty="0" smtClean="0"/>
              <a:t>4</a:t>
            </a:r>
            <a:r>
              <a:rPr lang="zh-CN" altLang="en-US" sz="1000" dirty="0" smtClean="0"/>
              <a:t>、有成熟的编辑打包工具和测试工具</a:t>
            </a:r>
            <a:endParaRPr lang="zh-CN" altLang="en-US" sz="1000" dirty="0"/>
          </a:p>
        </p:txBody>
      </p:sp>
      <p:sp>
        <p:nvSpPr>
          <p:cNvPr id="91" name="圆角矩形 90"/>
          <p:cNvSpPr/>
          <p:nvPr/>
        </p:nvSpPr>
        <p:spPr>
          <a:xfrm>
            <a:off x="142844" y="5026895"/>
            <a:ext cx="2000264" cy="357190"/>
          </a:xfrm>
          <a:prstGeom prst="round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EDLT Course Player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857620" y="1785926"/>
            <a:ext cx="1357322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01-01.swf</a:t>
            </a:r>
            <a:endParaRPr lang="zh-CN" altLang="en-US" sz="1200" dirty="0"/>
          </a:p>
        </p:txBody>
      </p:sp>
      <p:sp>
        <p:nvSpPr>
          <p:cNvPr id="119" name="矩形 118"/>
          <p:cNvSpPr/>
          <p:nvPr/>
        </p:nvSpPr>
        <p:spPr>
          <a:xfrm>
            <a:off x="3857620" y="2071678"/>
            <a:ext cx="1357322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01-02.swf</a:t>
            </a:r>
            <a:endParaRPr lang="zh-CN" altLang="en-US" sz="1200" dirty="0"/>
          </a:p>
        </p:txBody>
      </p:sp>
      <p:sp>
        <p:nvSpPr>
          <p:cNvPr id="120" name="矩形 119"/>
          <p:cNvSpPr/>
          <p:nvPr/>
        </p:nvSpPr>
        <p:spPr>
          <a:xfrm>
            <a:off x="3857620" y="2357430"/>
            <a:ext cx="1357322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02-01.flv</a:t>
            </a:r>
            <a:endParaRPr lang="zh-CN" altLang="en-US" sz="1200" dirty="0"/>
          </a:p>
        </p:txBody>
      </p:sp>
      <p:sp>
        <p:nvSpPr>
          <p:cNvPr id="121" name="矩形 120"/>
          <p:cNvSpPr/>
          <p:nvPr/>
        </p:nvSpPr>
        <p:spPr>
          <a:xfrm>
            <a:off x="3857620" y="2643182"/>
            <a:ext cx="1357322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多图</a:t>
            </a:r>
            <a:endParaRPr lang="zh-CN" altLang="en-US" sz="1200" dirty="0"/>
          </a:p>
        </p:txBody>
      </p:sp>
      <p:sp>
        <p:nvSpPr>
          <p:cNvPr id="122" name="矩形 121"/>
          <p:cNvSpPr/>
          <p:nvPr/>
        </p:nvSpPr>
        <p:spPr>
          <a:xfrm>
            <a:off x="7143768" y="1785926"/>
            <a:ext cx="1357322" cy="214314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01-01-sco.html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143768" y="2071678"/>
            <a:ext cx="1357322" cy="214314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01-02-sco.html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143768" y="2357430"/>
            <a:ext cx="1357322" cy="214314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02-01-sco.html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143768" y="2643182"/>
            <a:ext cx="1357322" cy="214314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02-02-sco.html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6" idx="3"/>
            <a:endCxn id="17" idx="2"/>
          </p:cNvCxnSpPr>
          <p:nvPr/>
        </p:nvCxnSpPr>
        <p:spPr>
          <a:xfrm flipV="1">
            <a:off x="5715008" y="1357298"/>
            <a:ext cx="642942" cy="535785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60" idx="3"/>
            <a:endCxn id="17" idx="2"/>
          </p:cNvCxnSpPr>
          <p:nvPr/>
        </p:nvCxnSpPr>
        <p:spPr>
          <a:xfrm flipV="1">
            <a:off x="5715008" y="1357298"/>
            <a:ext cx="642942" cy="821537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63" idx="3"/>
            <a:endCxn id="17" idx="2"/>
          </p:cNvCxnSpPr>
          <p:nvPr/>
        </p:nvCxnSpPr>
        <p:spPr>
          <a:xfrm flipV="1">
            <a:off x="5715008" y="1357298"/>
            <a:ext cx="642942" cy="1107289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3"/>
            <a:endCxn id="17" idx="2"/>
          </p:cNvCxnSpPr>
          <p:nvPr/>
        </p:nvCxnSpPr>
        <p:spPr>
          <a:xfrm flipV="1">
            <a:off x="5715008" y="1357298"/>
            <a:ext cx="642942" cy="1393041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000100" y="2437909"/>
            <a:ext cx="1000132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skin</a:t>
            </a:r>
            <a:endParaRPr lang="zh-CN" altLang="en-US" sz="1200" dirty="0"/>
          </a:p>
        </p:txBody>
      </p:sp>
      <p:sp>
        <p:nvSpPr>
          <p:cNvPr id="156" name="圆角矩形 155"/>
          <p:cNvSpPr/>
          <p:nvPr/>
        </p:nvSpPr>
        <p:spPr>
          <a:xfrm>
            <a:off x="2143108" y="5026895"/>
            <a:ext cx="1214446" cy="357190"/>
          </a:xfrm>
          <a:prstGeom prst="round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EDLT Course Editor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929586" y="5026895"/>
            <a:ext cx="1071570" cy="357190"/>
          </a:xfrm>
          <a:prstGeom prst="round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SCORM Editor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形状 158"/>
          <p:cNvCxnSpPr>
            <a:stCxn id="3" idx="2"/>
          </p:cNvCxnSpPr>
          <p:nvPr/>
        </p:nvCxnSpPr>
        <p:spPr>
          <a:xfrm rot="5400000">
            <a:off x="2285984" y="4429132"/>
            <a:ext cx="1143008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形状 162"/>
          <p:cNvCxnSpPr>
            <a:stCxn id="4" idx="3"/>
            <a:endCxn id="157" idx="0"/>
          </p:cNvCxnSpPr>
          <p:nvPr/>
        </p:nvCxnSpPr>
        <p:spPr>
          <a:xfrm>
            <a:off x="8286776" y="4308846"/>
            <a:ext cx="178595" cy="71804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642910" y="1285860"/>
            <a:ext cx="1143008" cy="357190"/>
          </a:xfrm>
          <a:prstGeom prst="round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Flash Player</a:t>
            </a:r>
          </a:p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StandAlone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1785918" y="1285860"/>
            <a:ext cx="1143008" cy="357190"/>
          </a:xfrm>
          <a:prstGeom prst="round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Flash Player</a:t>
            </a:r>
          </a:p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plugin</a:t>
            </a:r>
            <a:r>
              <a:rPr lang="en-US" altLang="zh-CN" sz="1100" dirty="0" smtClean="0">
                <a:solidFill>
                  <a:schemeClr val="tx1"/>
                </a:solidFill>
              </a:rPr>
              <a:t>/ActiveX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3714744" y="71414"/>
            <a:ext cx="5286412" cy="1285884"/>
            <a:chOff x="3714744" y="2643182"/>
            <a:chExt cx="5286412" cy="1285884"/>
          </a:xfrm>
        </p:grpSpPr>
        <p:sp>
          <p:nvSpPr>
            <p:cNvPr id="17" name="圆角矩形 16"/>
            <p:cNvSpPr/>
            <p:nvPr/>
          </p:nvSpPr>
          <p:spPr>
            <a:xfrm>
              <a:off x="3714744" y="2643182"/>
              <a:ext cx="5286412" cy="12858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357950" y="2857496"/>
              <a:ext cx="1000132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 err="1" smtClean="0"/>
                <a:t>swfPlayer</a:t>
              </a:r>
              <a:endParaRPr lang="zh-CN" altLang="en-US" sz="12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071934" y="2857496"/>
              <a:ext cx="1000132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 err="1" smtClean="0"/>
                <a:t>flvPlayer</a:t>
              </a:r>
              <a:endParaRPr lang="zh-CN" altLang="en-US" sz="12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5214942" y="2857496"/>
              <a:ext cx="1000132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 err="1" smtClean="0"/>
                <a:t>imagePlayer</a:t>
              </a:r>
              <a:endParaRPr lang="zh-CN" altLang="en-US" sz="1200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500958" y="2857496"/>
              <a:ext cx="1000132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 err="1" smtClean="0"/>
                <a:t>scoPlayer</a:t>
              </a:r>
              <a:endParaRPr lang="zh-CN" altLang="en-US" sz="1200" dirty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4071934" y="3357562"/>
              <a:ext cx="1000132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 err="1" smtClean="0"/>
                <a:t>chartPlayer</a:t>
              </a:r>
              <a:endParaRPr lang="zh-CN" altLang="en-US" sz="1200" dirty="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5214942" y="3357562"/>
              <a:ext cx="1000132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 smtClean="0"/>
                <a:t>......Player</a:t>
              </a:r>
              <a:endParaRPr lang="zh-CN" altLang="en-US" sz="1200" dirty="0"/>
            </a:p>
          </p:txBody>
        </p:sp>
      </p:grpSp>
      <p:cxnSp>
        <p:nvCxnSpPr>
          <p:cNvPr id="175" name="直接连接符 174"/>
          <p:cNvCxnSpPr/>
          <p:nvPr/>
        </p:nvCxnSpPr>
        <p:spPr>
          <a:xfrm rot="5400000" flipH="1" flipV="1">
            <a:off x="7680347" y="1463661"/>
            <a:ext cx="214314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286380" y="1785926"/>
            <a:ext cx="428628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xml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5286380" y="2071678"/>
            <a:ext cx="428628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xml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5286380" y="2357430"/>
            <a:ext cx="428628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xml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5286380" y="2643182"/>
            <a:ext cx="428628" cy="214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xml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7143768" y="3286124"/>
            <a:ext cx="1357322" cy="214314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sco.html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>
            <a:stCxn id="57" idx="1"/>
            <a:endCxn id="53" idx="3"/>
          </p:cNvCxnSpPr>
          <p:nvPr/>
        </p:nvCxnSpPr>
        <p:spPr>
          <a:xfrm rot="10800000" flipV="1">
            <a:off x="2000232" y="3393281"/>
            <a:ext cx="5143536" cy="1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9" idx="0"/>
            <a:endCxn id="52" idx="2"/>
          </p:cNvCxnSpPr>
          <p:nvPr/>
        </p:nvCxnSpPr>
        <p:spPr>
          <a:xfrm rot="5400000" flipH="1" flipV="1">
            <a:off x="1603660" y="3961122"/>
            <a:ext cx="2216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10800000">
            <a:off x="3359142" y="928670"/>
            <a:ext cx="35560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428604"/>
          </a:xfr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sz="2400" dirty="0" smtClean="0"/>
              <a:t>标准课件分发版</a:t>
            </a:r>
          </a:p>
        </p:txBody>
      </p:sp>
      <p:sp>
        <p:nvSpPr>
          <p:cNvPr id="3" name="矩形 2"/>
          <p:cNvSpPr/>
          <p:nvPr/>
        </p:nvSpPr>
        <p:spPr>
          <a:xfrm>
            <a:off x="142844" y="571480"/>
            <a:ext cx="50006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root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571472" y="1214422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unit</a:t>
            </a:r>
            <a:endParaRPr lang="zh-CN" altLang="en-US" sz="1200" dirty="0"/>
          </a:p>
        </p:txBody>
      </p:sp>
      <p:cxnSp>
        <p:nvCxnSpPr>
          <p:cNvPr id="6" name="形状 5"/>
          <p:cNvCxnSpPr>
            <a:stCxn id="3" idx="2"/>
            <a:endCxn id="4" idx="1"/>
          </p:cNvCxnSpPr>
          <p:nvPr/>
        </p:nvCxnSpPr>
        <p:spPr>
          <a:xfrm rot="16200000" flipH="1">
            <a:off x="232141" y="1017967"/>
            <a:ext cx="500066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28860" y="1214422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sco</a:t>
            </a:r>
            <a:endParaRPr lang="zh-CN" altLang="en-US" sz="1200" dirty="0"/>
          </a:p>
        </p:txBody>
      </p:sp>
      <p:cxnSp>
        <p:nvCxnSpPr>
          <p:cNvPr id="10" name="形状 9"/>
          <p:cNvCxnSpPr>
            <a:stCxn id="3" idx="2"/>
            <a:endCxn id="8" idx="1"/>
          </p:cNvCxnSpPr>
          <p:nvPr/>
        </p:nvCxnSpPr>
        <p:spPr>
          <a:xfrm rot="16200000" flipH="1">
            <a:off x="1160835" y="89273"/>
            <a:ext cx="500066" cy="20359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剪去单角的矩形 10"/>
          <p:cNvSpPr/>
          <p:nvPr/>
        </p:nvSpPr>
        <p:spPr>
          <a:xfrm>
            <a:off x="1285852" y="5857892"/>
            <a:ext cx="857256" cy="35719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index.swf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2500298" y="5000636"/>
            <a:ext cx="857256" cy="285752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imsmanisfest.xml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5852" y="5000636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scorm</a:t>
            </a:r>
            <a:r>
              <a:rPr lang="en-US" altLang="zh-CN" sz="1200" dirty="0" smtClean="0"/>
              <a:t>-single</a:t>
            </a:r>
            <a:endParaRPr lang="zh-CN" altLang="en-US" sz="1200" dirty="0"/>
          </a:p>
        </p:txBody>
      </p:sp>
      <p:cxnSp>
        <p:nvCxnSpPr>
          <p:cNvPr id="16" name="形状 15"/>
          <p:cNvCxnSpPr>
            <a:stCxn id="3" idx="2"/>
            <a:endCxn id="14" idx="1"/>
          </p:cNvCxnSpPr>
          <p:nvPr/>
        </p:nvCxnSpPr>
        <p:spPr>
          <a:xfrm rot="16200000" flipH="1">
            <a:off x="-1303776" y="2553884"/>
            <a:ext cx="4286280" cy="892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85852" y="5357826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scorm</a:t>
            </a:r>
            <a:r>
              <a:rPr lang="en-US" altLang="zh-CN" sz="1200" dirty="0" smtClean="0"/>
              <a:t>-multi</a:t>
            </a:r>
            <a:endParaRPr lang="zh-CN" altLang="en-US" sz="1200" dirty="0"/>
          </a:p>
        </p:txBody>
      </p:sp>
      <p:cxnSp>
        <p:nvCxnSpPr>
          <p:cNvPr id="18" name="形状 17"/>
          <p:cNvCxnSpPr>
            <a:stCxn id="3" idx="2"/>
            <a:endCxn id="15" idx="1"/>
          </p:cNvCxnSpPr>
          <p:nvPr/>
        </p:nvCxnSpPr>
        <p:spPr>
          <a:xfrm rot="16200000" flipH="1">
            <a:off x="-1482371" y="2732479"/>
            <a:ext cx="4643470" cy="892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单角的矩形 19"/>
          <p:cNvSpPr/>
          <p:nvPr/>
        </p:nvSpPr>
        <p:spPr>
          <a:xfrm>
            <a:off x="3357554" y="1643050"/>
            <a:ext cx="857256" cy="21431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sco.html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2" name="形状 21"/>
          <p:cNvCxnSpPr>
            <a:stCxn id="8" idx="2"/>
            <a:endCxn id="20" idx="2"/>
          </p:cNvCxnSpPr>
          <p:nvPr/>
        </p:nvCxnSpPr>
        <p:spPr>
          <a:xfrm rot="16200000" flipH="1">
            <a:off x="3018224" y="1410876"/>
            <a:ext cx="250033" cy="4286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形状 23"/>
          <p:cNvCxnSpPr>
            <a:stCxn id="14" idx="3"/>
            <a:endCxn id="12" idx="2"/>
          </p:cNvCxnSpPr>
          <p:nvPr/>
        </p:nvCxnSpPr>
        <p:spPr>
          <a:xfrm>
            <a:off x="2285984" y="5143512"/>
            <a:ext cx="21431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剪去单角的矩形 36"/>
          <p:cNvSpPr/>
          <p:nvPr/>
        </p:nvSpPr>
        <p:spPr>
          <a:xfrm>
            <a:off x="2500298" y="5357826"/>
            <a:ext cx="857256" cy="285752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imsmanisfest.xml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39" name="形状 38"/>
          <p:cNvCxnSpPr>
            <a:stCxn id="15" idx="3"/>
            <a:endCxn id="37" idx="2"/>
          </p:cNvCxnSpPr>
          <p:nvPr/>
        </p:nvCxnSpPr>
        <p:spPr>
          <a:xfrm>
            <a:off x="2285984" y="5500702"/>
            <a:ext cx="21431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形状 44"/>
          <p:cNvCxnSpPr>
            <a:stCxn id="3" idx="2"/>
            <a:endCxn id="11" idx="2"/>
          </p:cNvCxnSpPr>
          <p:nvPr/>
        </p:nvCxnSpPr>
        <p:spPr>
          <a:xfrm rot="16200000" flipH="1">
            <a:off x="-1750263" y="3000371"/>
            <a:ext cx="5179255" cy="892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剪去单角的矩形 46"/>
          <p:cNvSpPr/>
          <p:nvPr/>
        </p:nvSpPr>
        <p:spPr>
          <a:xfrm>
            <a:off x="1285852" y="6357958"/>
            <a:ext cx="857256" cy="35719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imsmanisfest.xml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9" name="形状 48"/>
          <p:cNvCxnSpPr>
            <a:stCxn id="3" idx="2"/>
            <a:endCxn id="47" idx="2"/>
          </p:cNvCxnSpPr>
          <p:nvPr/>
        </p:nvCxnSpPr>
        <p:spPr>
          <a:xfrm rot="16200000" flipH="1">
            <a:off x="-2000296" y="3250404"/>
            <a:ext cx="5679321" cy="892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71538" y="1643050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unit01</a:t>
            </a:r>
            <a:endParaRPr lang="zh-CN" altLang="en-US" sz="1200" dirty="0"/>
          </a:p>
        </p:txBody>
      </p:sp>
      <p:cxnSp>
        <p:nvCxnSpPr>
          <p:cNvPr id="56" name="形状 55"/>
          <p:cNvCxnSpPr>
            <a:stCxn id="4" idx="2"/>
            <a:endCxn id="54" idx="1"/>
          </p:cNvCxnSpPr>
          <p:nvPr/>
        </p:nvCxnSpPr>
        <p:spPr>
          <a:xfrm rot="16200000" flipH="1">
            <a:off x="839364" y="1553752"/>
            <a:ext cx="285752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71538" y="2786058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unitxx</a:t>
            </a:r>
            <a:endParaRPr lang="zh-CN" altLang="en-US" sz="1200" dirty="0"/>
          </a:p>
        </p:txBody>
      </p:sp>
      <p:cxnSp>
        <p:nvCxnSpPr>
          <p:cNvPr id="60" name="形状 59"/>
          <p:cNvCxnSpPr>
            <a:stCxn id="4" idx="2"/>
            <a:endCxn id="58" idx="1"/>
          </p:cNvCxnSpPr>
          <p:nvPr/>
        </p:nvCxnSpPr>
        <p:spPr>
          <a:xfrm rot="16200000" flipH="1">
            <a:off x="267860" y="2125256"/>
            <a:ext cx="1428760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剪去单角的矩形 61"/>
          <p:cNvSpPr/>
          <p:nvPr/>
        </p:nvSpPr>
        <p:spPr>
          <a:xfrm>
            <a:off x="3357554" y="1928802"/>
            <a:ext cx="1143008" cy="21431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sco0101.html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3" name="剪去单角的矩形 62"/>
          <p:cNvSpPr/>
          <p:nvPr/>
        </p:nvSpPr>
        <p:spPr>
          <a:xfrm>
            <a:off x="3357554" y="2143116"/>
            <a:ext cx="1143008" cy="21431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sco0102.html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4" name="剪去单角的矩形 63"/>
          <p:cNvSpPr/>
          <p:nvPr/>
        </p:nvSpPr>
        <p:spPr>
          <a:xfrm>
            <a:off x="3357554" y="2357430"/>
            <a:ext cx="1143008" cy="21431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sco0201.html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5" name="剪去单角的矩形 64"/>
          <p:cNvSpPr/>
          <p:nvPr/>
        </p:nvSpPr>
        <p:spPr>
          <a:xfrm>
            <a:off x="3357554" y="2571744"/>
            <a:ext cx="1143008" cy="21431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sco0202.html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7" name="形状 66"/>
          <p:cNvCxnSpPr>
            <a:stCxn id="8" idx="2"/>
            <a:endCxn id="62" idx="2"/>
          </p:cNvCxnSpPr>
          <p:nvPr/>
        </p:nvCxnSpPr>
        <p:spPr>
          <a:xfrm rot="16200000" flipH="1">
            <a:off x="2875348" y="1553752"/>
            <a:ext cx="535785" cy="4286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形状 68"/>
          <p:cNvCxnSpPr>
            <a:stCxn id="8" idx="2"/>
            <a:endCxn id="63" idx="2"/>
          </p:cNvCxnSpPr>
          <p:nvPr/>
        </p:nvCxnSpPr>
        <p:spPr>
          <a:xfrm rot="16200000" flipH="1">
            <a:off x="2768191" y="1660909"/>
            <a:ext cx="750099" cy="4286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形状 70"/>
          <p:cNvCxnSpPr>
            <a:stCxn id="8" idx="2"/>
            <a:endCxn id="64" idx="2"/>
          </p:cNvCxnSpPr>
          <p:nvPr/>
        </p:nvCxnSpPr>
        <p:spPr>
          <a:xfrm rot="16200000" flipH="1">
            <a:off x="2661034" y="1768066"/>
            <a:ext cx="964413" cy="4286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形状 72"/>
          <p:cNvCxnSpPr>
            <a:stCxn id="8" idx="2"/>
            <a:endCxn id="65" idx="2"/>
          </p:cNvCxnSpPr>
          <p:nvPr/>
        </p:nvCxnSpPr>
        <p:spPr>
          <a:xfrm rot="16200000" flipH="1">
            <a:off x="2553877" y="1875223"/>
            <a:ext cx="1178727" cy="4286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剪去单角的矩形 74"/>
          <p:cNvSpPr/>
          <p:nvPr/>
        </p:nvSpPr>
        <p:spPr>
          <a:xfrm>
            <a:off x="1571604" y="2071678"/>
            <a:ext cx="785818" cy="21431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0101.swf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形状 79"/>
          <p:cNvCxnSpPr>
            <a:stCxn id="54" idx="2"/>
            <a:endCxn id="75" idx="2"/>
          </p:cNvCxnSpPr>
          <p:nvPr/>
        </p:nvCxnSpPr>
        <p:spPr>
          <a:xfrm rot="16200000" flipH="1">
            <a:off x="1357290" y="1964520"/>
            <a:ext cx="250033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剪去单角的矩形 81"/>
          <p:cNvSpPr/>
          <p:nvPr/>
        </p:nvSpPr>
        <p:spPr>
          <a:xfrm>
            <a:off x="1571604" y="2285992"/>
            <a:ext cx="785818" cy="21431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0101.xml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形状 83"/>
          <p:cNvCxnSpPr>
            <a:stCxn id="54" idx="2"/>
            <a:endCxn id="82" idx="2"/>
          </p:cNvCxnSpPr>
          <p:nvPr/>
        </p:nvCxnSpPr>
        <p:spPr>
          <a:xfrm rot="16200000" flipH="1">
            <a:off x="1250133" y="2071677"/>
            <a:ext cx="464347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500694" y="928670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swf</a:t>
            </a:r>
            <a:endParaRPr lang="zh-CN" altLang="en-US" sz="1200" dirty="0"/>
          </a:p>
        </p:txBody>
      </p:sp>
      <p:cxnSp>
        <p:nvCxnSpPr>
          <p:cNvPr id="89" name="形状 88"/>
          <p:cNvCxnSpPr>
            <a:stCxn id="3" idx="2"/>
            <a:endCxn id="87" idx="1"/>
          </p:cNvCxnSpPr>
          <p:nvPr/>
        </p:nvCxnSpPr>
        <p:spPr>
          <a:xfrm rot="16200000" flipH="1">
            <a:off x="2839628" y="-1589520"/>
            <a:ext cx="214314" cy="5107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6143636" y="1285860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skin</a:t>
            </a:r>
            <a:endParaRPr lang="zh-CN" altLang="en-US" sz="1200" dirty="0"/>
          </a:p>
        </p:txBody>
      </p:sp>
      <p:sp>
        <p:nvSpPr>
          <p:cNvPr id="92" name="矩形 91"/>
          <p:cNvSpPr/>
          <p:nvPr/>
        </p:nvSpPr>
        <p:spPr>
          <a:xfrm>
            <a:off x="6143636" y="1643050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plugin</a:t>
            </a:r>
            <a:endParaRPr lang="zh-CN" altLang="en-US" sz="1200" dirty="0"/>
          </a:p>
        </p:txBody>
      </p:sp>
      <p:cxnSp>
        <p:nvCxnSpPr>
          <p:cNvPr id="94" name="形状 93"/>
          <p:cNvCxnSpPr>
            <a:stCxn id="87" idx="2"/>
            <a:endCxn id="91" idx="1"/>
          </p:cNvCxnSpPr>
          <p:nvPr/>
        </p:nvCxnSpPr>
        <p:spPr>
          <a:xfrm rot="16200000" flipH="1">
            <a:off x="5875743" y="1160843"/>
            <a:ext cx="214314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形状 95"/>
          <p:cNvCxnSpPr>
            <a:stCxn id="87" idx="2"/>
            <a:endCxn id="92" idx="1"/>
          </p:cNvCxnSpPr>
          <p:nvPr/>
        </p:nvCxnSpPr>
        <p:spPr>
          <a:xfrm rot="16200000" flipH="1">
            <a:off x="5697148" y="1339438"/>
            <a:ext cx="571504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剪去单角的矩形 97"/>
          <p:cNvSpPr/>
          <p:nvPr/>
        </p:nvSpPr>
        <p:spPr>
          <a:xfrm>
            <a:off x="6143636" y="3786190"/>
            <a:ext cx="1000132" cy="21431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main.swf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0" name="形状 99"/>
          <p:cNvCxnSpPr>
            <a:stCxn id="87" idx="2"/>
            <a:endCxn id="98" idx="2"/>
          </p:cNvCxnSpPr>
          <p:nvPr/>
        </p:nvCxnSpPr>
        <p:spPr>
          <a:xfrm rot="16200000" flipH="1">
            <a:off x="4643438" y="2393148"/>
            <a:ext cx="2678925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剪去单角的矩形 101"/>
          <p:cNvSpPr/>
          <p:nvPr/>
        </p:nvSpPr>
        <p:spPr>
          <a:xfrm>
            <a:off x="6143636" y="4071942"/>
            <a:ext cx="1000132" cy="21431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config.xml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4" name="形状 103"/>
          <p:cNvCxnSpPr>
            <a:stCxn id="87" idx="2"/>
            <a:endCxn id="102" idx="2"/>
          </p:cNvCxnSpPr>
          <p:nvPr/>
        </p:nvCxnSpPr>
        <p:spPr>
          <a:xfrm rot="16200000" flipH="1">
            <a:off x="4500562" y="2536024"/>
            <a:ext cx="2964677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剪去单角的矩形 114"/>
          <p:cNvSpPr/>
          <p:nvPr/>
        </p:nvSpPr>
        <p:spPr>
          <a:xfrm>
            <a:off x="6143636" y="3500438"/>
            <a:ext cx="1000132" cy="21431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SCOPlayer.swf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119" name="形状 118"/>
          <p:cNvCxnSpPr>
            <a:stCxn id="115" idx="2"/>
            <a:endCxn id="87" idx="2"/>
          </p:cNvCxnSpPr>
          <p:nvPr/>
        </p:nvCxnSpPr>
        <p:spPr>
          <a:xfrm rot="10800000">
            <a:off x="5822166" y="1214423"/>
            <a:ext cx="321471" cy="23931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6643702" y="2000240"/>
            <a:ext cx="100013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SWFPlayer</a:t>
            </a:r>
            <a:endParaRPr lang="zh-CN" altLang="en-US" sz="1000" dirty="0"/>
          </a:p>
        </p:txBody>
      </p:sp>
      <p:sp>
        <p:nvSpPr>
          <p:cNvPr id="122" name="矩形 121"/>
          <p:cNvSpPr/>
          <p:nvPr/>
        </p:nvSpPr>
        <p:spPr>
          <a:xfrm>
            <a:off x="6643702" y="2143116"/>
            <a:ext cx="100013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FlvPlayer</a:t>
            </a:r>
            <a:endParaRPr lang="zh-CN" altLang="en-US" sz="1000" dirty="0"/>
          </a:p>
        </p:txBody>
      </p:sp>
      <p:sp>
        <p:nvSpPr>
          <p:cNvPr id="123" name="矩形 122"/>
          <p:cNvSpPr/>
          <p:nvPr/>
        </p:nvSpPr>
        <p:spPr>
          <a:xfrm>
            <a:off x="6643702" y="2285992"/>
            <a:ext cx="100013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ImagePlayer</a:t>
            </a:r>
            <a:endParaRPr lang="zh-CN" altLang="en-US" sz="1000" dirty="0"/>
          </a:p>
        </p:txBody>
      </p:sp>
      <p:cxnSp>
        <p:nvCxnSpPr>
          <p:cNvPr id="125" name="形状 124"/>
          <p:cNvCxnSpPr>
            <a:stCxn id="92" idx="2"/>
            <a:endCxn id="121" idx="1"/>
          </p:cNvCxnSpPr>
          <p:nvPr/>
        </p:nvCxnSpPr>
        <p:spPr>
          <a:xfrm rot="16200000" flipH="1">
            <a:off x="6482966" y="1910942"/>
            <a:ext cx="142876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形状 126"/>
          <p:cNvCxnSpPr>
            <a:stCxn id="92" idx="2"/>
            <a:endCxn id="122" idx="1"/>
          </p:cNvCxnSpPr>
          <p:nvPr/>
        </p:nvCxnSpPr>
        <p:spPr>
          <a:xfrm rot="16200000" flipH="1">
            <a:off x="6411528" y="1982380"/>
            <a:ext cx="285752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形状 129"/>
          <p:cNvCxnSpPr>
            <a:stCxn id="92" idx="2"/>
            <a:endCxn id="123" idx="1"/>
          </p:cNvCxnSpPr>
          <p:nvPr/>
        </p:nvCxnSpPr>
        <p:spPr>
          <a:xfrm rot="16200000" flipH="1">
            <a:off x="6340090" y="2053818"/>
            <a:ext cx="428628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rot="5400000">
            <a:off x="2106607" y="3607583"/>
            <a:ext cx="650162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6143636" y="2643182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note</a:t>
            </a:r>
            <a:endParaRPr lang="zh-CN" altLang="en-US" sz="1200" dirty="0"/>
          </a:p>
        </p:txBody>
      </p:sp>
      <p:sp>
        <p:nvSpPr>
          <p:cNvPr id="142" name="矩形 141"/>
          <p:cNvSpPr/>
          <p:nvPr/>
        </p:nvSpPr>
        <p:spPr>
          <a:xfrm>
            <a:off x="6143636" y="3000372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config</a:t>
            </a:r>
            <a:endParaRPr lang="zh-CN" altLang="en-US" sz="1200" dirty="0"/>
          </a:p>
        </p:txBody>
      </p:sp>
      <p:cxnSp>
        <p:nvCxnSpPr>
          <p:cNvPr id="144" name="形状 143"/>
          <p:cNvCxnSpPr>
            <a:stCxn id="87" idx="2"/>
            <a:endCxn id="141" idx="1"/>
          </p:cNvCxnSpPr>
          <p:nvPr/>
        </p:nvCxnSpPr>
        <p:spPr>
          <a:xfrm rot="16200000" flipH="1">
            <a:off x="5197082" y="1839504"/>
            <a:ext cx="1571636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形状 145"/>
          <p:cNvCxnSpPr>
            <a:stCxn id="87" idx="2"/>
            <a:endCxn id="142" idx="1"/>
          </p:cNvCxnSpPr>
          <p:nvPr/>
        </p:nvCxnSpPr>
        <p:spPr>
          <a:xfrm rot="16200000" flipH="1">
            <a:off x="5018487" y="2018099"/>
            <a:ext cx="1928826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571472" y="3214686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cxnSp>
        <p:nvCxnSpPr>
          <p:cNvPr id="152" name="形状 151"/>
          <p:cNvCxnSpPr>
            <a:stCxn id="3" idx="2"/>
            <a:endCxn id="150" idx="1"/>
          </p:cNvCxnSpPr>
          <p:nvPr/>
        </p:nvCxnSpPr>
        <p:spPr>
          <a:xfrm rot="16200000" flipH="1">
            <a:off x="-767991" y="2018099"/>
            <a:ext cx="2500330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1785918" y="3571876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php</a:t>
            </a:r>
            <a:endParaRPr lang="zh-CN" altLang="en-US" sz="1200" dirty="0"/>
          </a:p>
        </p:txBody>
      </p:sp>
      <p:sp>
        <p:nvSpPr>
          <p:cNvPr id="155" name="矩形 154"/>
          <p:cNvSpPr/>
          <p:nvPr/>
        </p:nvSpPr>
        <p:spPr>
          <a:xfrm>
            <a:off x="1785918" y="4000504"/>
            <a:ext cx="64294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xml</a:t>
            </a:r>
            <a:endParaRPr lang="zh-CN" altLang="en-US" sz="1200" dirty="0"/>
          </a:p>
        </p:txBody>
      </p:sp>
      <p:cxnSp>
        <p:nvCxnSpPr>
          <p:cNvPr id="157" name="形状 156"/>
          <p:cNvCxnSpPr>
            <a:stCxn id="150" idx="2"/>
            <a:endCxn id="154" idx="1"/>
          </p:cNvCxnSpPr>
          <p:nvPr/>
        </p:nvCxnSpPr>
        <p:spPr>
          <a:xfrm rot="16200000" flipH="1">
            <a:off x="1232273" y="3161107"/>
            <a:ext cx="214314" cy="892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形状 158"/>
          <p:cNvCxnSpPr>
            <a:stCxn id="150" idx="2"/>
            <a:endCxn id="155" idx="1"/>
          </p:cNvCxnSpPr>
          <p:nvPr/>
        </p:nvCxnSpPr>
        <p:spPr>
          <a:xfrm rot="16200000" flipH="1">
            <a:off x="1017959" y="3375421"/>
            <a:ext cx="642942" cy="892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直角三角形 111"/>
          <p:cNvSpPr/>
          <p:nvPr/>
        </p:nvSpPr>
        <p:spPr>
          <a:xfrm flipV="1">
            <a:off x="0" y="0"/>
            <a:ext cx="4429124" cy="2571744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/>
        </p:nvSpPr>
        <p:spPr>
          <a:xfrm>
            <a:off x="6143636" y="285728"/>
            <a:ext cx="1428760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圆角矩形 156"/>
          <p:cNvSpPr/>
          <p:nvPr/>
        </p:nvSpPr>
        <p:spPr>
          <a:xfrm>
            <a:off x="6215074" y="2214530"/>
            <a:ext cx="2000264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928662" y="4143380"/>
            <a:ext cx="5500726" cy="2357454"/>
          </a:xfrm>
          <a:prstGeom prst="rect">
            <a:avLst/>
          </a:prstGeom>
          <a:solidFill>
            <a:srgbClr val="4F81BD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75783" y="2003628"/>
            <a:ext cx="1667457" cy="1214446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143108" cy="428604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/>
              <a:t>CWFW</a:t>
            </a:r>
            <a:r>
              <a:rPr lang="zh-CN" altLang="en-US" sz="2000" dirty="0" smtClean="0"/>
              <a:t>插件架构</a:t>
            </a:r>
            <a:endParaRPr lang="zh-CN" altLang="en-US" sz="2000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547220" y="2292552"/>
            <a:ext cx="1500198" cy="857256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SWF Loader</a:t>
            </a:r>
            <a:endParaRPr lang="zh-CN" altLang="en-US" dirty="0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547220" y="2003628"/>
            <a:ext cx="1512887" cy="220659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err="1"/>
              <a:t>index.mxml</a:t>
            </a:r>
            <a:endParaRPr lang="en-US" altLang="zh-CN" sz="1200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143240" y="1571611"/>
            <a:ext cx="1143008" cy="28575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/>
              <a:t>片</a:t>
            </a:r>
            <a:r>
              <a:rPr lang="zh-CN" altLang="en-US" sz="1200" dirty="0" smtClean="0"/>
              <a:t>尾 </a:t>
            </a:r>
            <a:r>
              <a:rPr lang="en-US" altLang="zh-CN" sz="1200" dirty="0" smtClean="0"/>
              <a:t>end.swf</a:t>
            </a:r>
            <a:endParaRPr lang="zh-CN" altLang="en-US" sz="1200" dirty="0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143240" y="1214422"/>
            <a:ext cx="1143008" cy="317269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 smtClean="0"/>
              <a:t>片头 </a:t>
            </a:r>
            <a:r>
              <a:rPr lang="en-US" altLang="zh-CN" sz="1200" dirty="0" smtClean="0"/>
              <a:t>start.swf</a:t>
            </a:r>
            <a:endParaRPr lang="zh-CN" altLang="en-US" sz="1200" dirty="0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1071538" y="4387301"/>
            <a:ext cx="2449513" cy="201771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1163597" y="4929198"/>
            <a:ext cx="358775" cy="1444621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249443" y="6215083"/>
            <a:ext cx="500066" cy="1428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 smtClean="0"/>
              <a:t>next</a:t>
            </a:r>
            <a:endParaRPr lang="zh-CN" altLang="en-US" sz="1200" dirty="0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2892385" y="6215083"/>
            <a:ext cx="500066" cy="1428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 err="1" smtClean="0"/>
              <a:t>prev</a:t>
            </a:r>
            <a:endParaRPr lang="zh-CN" altLang="en-US" sz="1200" dirty="0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2592357" y="4575180"/>
            <a:ext cx="144462" cy="14446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2808257" y="4575180"/>
            <a:ext cx="144462" cy="14446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3024157" y="4575180"/>
            <a:ext cx="144462" cy="14446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3240057" y="4575180"/>
            <a:ext cx="144462" cy="14446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1071538" y="4500571"/>
            <a:ext cx="1071570" cy="285752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main.swf</a:t>
            </a:r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>
            <a:off x="1163597" y="5365756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1163597" y="5581656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>
            <a:off x="1163597" y="5797556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>
            <a:off x="1163597" y="6229356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1163597" y="6013456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AutoShape 39"/>
          <p:cNvSpPr>
            <a:spLocks noChangeArrowheads="1"/>
          </p:cNvSpPr>
          <p:nvPr/>
        </p:nvSpPr>
        <p:spPr bwMode="auto">
          <a:xfrm>
            <a:off x="1643042" y="4929198"/>
            <a:ext cx="1749409" cy="1214446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44"/>
          <p:cNvSpPr>
            <a:spLocks noChangeArrowheads="1"/>
          </p:cNvSpPr>
          <p:nvPr/>
        </p:nvSpPr>
        <p:spPr bwMode="auto">
          <a:xfrm>
            <a:off x="5214942" y="965246"/>
            <a:ext cx="785818" cy="36036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/>
              <a:t>节数据包</a:t>
            </a: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5214942" y="2928910"/>
            <a:ext cx="792163" cy="3603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err="1" smtClean="0"/>
              <a:t>Plugin</a:t>
            </a:r>
            <a:endParaRPr lang="en-US" altLang="zh-CN" sz="1200" dirty="0"/>
          </a:p>
        </p:txBody>
      </p:sp>
      <p:sp>
        <p:nvSpPr>
          <p:cNvPr id="40" name="AutoShape 49"/>
          <p:cNvSpPr>
            <a:spLocks noChangeArrowheads="1"/>
          </p:cNvSpPr>
          <p:nvPr/>
        </p:nvSpPr>
        <p:spPr bwMode="auto">
          <a:xfrm>
            <a:off x="7500958" y="2643158"/>
            <a:ext cx="571504" cy="3603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player</a:t>
            </a:r>
          </a:p>
        </p:txBody>
      </p:sp>
      <p:sp>
        <p:nvSpPr>
          <p:cNvPr id="41" name="AutoShape 50"/>
          <p:cNvSpPr>
            <a:spLocks noChangeArrowheads="1"/>
          </p:cNvSpPr>
          <p:nvPr/>
        </p:nvSpPr>
        <p:spPr bwMode="auto">
          <a:xfrm>
            <a:off x="7500958" y="3143224"/>
            <a:ext cx="571504" cy="3603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editor</a:t>
            </a:r>
          </a:p>
        </p:txBody>
      </p:sp>
      <p:sp>
        <p:nvSpPr>
          <p:cNvPr id="43" name="AutoShape 52"/>
          <p:cNvSpPr>
            <a:spLocks noChangeArrowheads="1"/>
          </p:cNvSpPr>
          <p:nvPr/>
        </p:nvSpPr>
        <p:spPr bwMode="auto">
          <a:xfrm>
            <a:off x="6572264" y="428580"/>
            <a:ext cx="785818" cy="21431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xml</a:t>
            </a:r>
          </a:p>
        </p:txBody>
      </p:sp>
      <p:sp>
        <p:nvSpPr>
          <p:cNvPr id="59" name="笑脸 58"/>
          <p:cNvSpPr/>
          <p:nvPr/>
        </p:nvSpPr>
        <p:spPr>
          <a:xfrm>
            <a:off x="618527" y="2397394"/>
            <a:ext cx="428628" cy="42862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59" idx="6"/>
            <a:endCxn id="4" idx="1"/>
          </p:cNvCxnSpPr>
          <p:nvPr/>
        </p:nvCxnSpPr>
        <p:spPr>
          <a:xfrm flipV="1">
            <a:off x="1047155" y="2610851"/>
            <a:ext cx="428628" cy="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" idx="0"/>
            <a:endCxn id="8" idx="1"/>
          </p:cNvCxnSpPr>
          <p:nvPr/>
        </p:nvCxnSpPr>
        <p:spPr>
          <a:xfrm rot="5400000" flipH="1" flipV="1">
            <a:off x="2260532" y="1409845"/>
            <a:ext cx="919495" cy="8459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" idx="3"/>
            <a:endCxn id="7" idx="2"/>
          </p:cNvCxnSpPr>
          <p:nvPr/>
        </p:nvCxnSpPr>
        <p:spPr>
          <a:xfrm flipV="1">
            <a:off x="3047418" y="1857363"/>
            <a:ext cx="667326" cy="8638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笑脸 70"/>
          <p:cNvSpPr/>
          <p:nvPr/>
        </p:nvSpPr>
        <p:spPr>
          <a:xfrm>
            <a:off x="142844" y="4929198"/>
            <a:ext cx="428628" cy="42862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642910" y="4500570"/>
            <a:ext cx="28575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/>
              <a:t>Flash</a:t>
            </a:r>
            <a:endParaRPr lang="zh-CN" altLang="en-US" sz="900" dirty="0"/>
          </a:p>
        </p:txBody>
      </p:sp>
      <p:sp>
        <p:nvSpPr>
          <p:cNvPr id="81" name="圆角矩形 80"/>
          <p:cNvSpPr/>
          <p:nvPr/>
        </p:nvSpPr>
        <p:spPr>
          <a:xfrm>
            <a:off x="642910" y="5214950"/>
            <a:ext cx="28575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200" dirty="0" smtClean="0"/>
              <a:t>Flex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2285984" y="1357297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ce_exit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ce_skip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ce_end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1" name="AutoShape 39"/>
          <p:cNvSpPr>
            <a:spLocks noChangeArrowheads="1"/>
          </p:cNvSpPr>
          <p:nvPr/>
        </p:nvSpPr>
        <p:spPr bwMode="auto">
          <a:xfrm>
            <a:off x="3643306" y="4392556"/>
            <a:ext cx="571504" cy="28575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400" dirty="0" smtClean="0"/>
              <a:t>note</a:t>
            </a:r>
            <a:endParaRPr lang="zh-CN" altLang="en-US" sz="1400" dirty="0"/>
          </a:p>
        </p:txBody>
      </p:sp>
      <p:sp>
        <p:nvSpPr>
          <p:cNvPr id="92" name="AutoShape 39"/>
          <p:cNvSpPr>
            <a:spLocks noChangeArrowheads="1"/>
          </p:cNvSpPr>
          <p:nvPr/>
        </p:nvSpPr>
        <p:spPr bwMode="auto">
          <a:xfrm>
            <a:off x="3643306" y="4714884"/>
            <a:ext cx="571504" cy="28575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400" dirty="0" err="1" smtClean="0"/>
              <a:t>config</a:t>
            </a:r>
            <a:endParaRPr lang="zh-CN" altLang="en-US" sz="1400" dirty="0"/>
          </a:p>
        </p:txBody>
      </p:sp>
      <p:sp>
        <p:nvSpPr>
          <p:cNvPr id="94" name="AutoShape 11"/>
          <p:cNvSpPr>
            <a:spLocks noChangeArrowheads="1"/>
          </p:cNvSpPr>
          <p:nvPr/>
        </p:nvSpPr>
        <p:spPr bwMode="auto">
          <a:xfrm>
            <a:off x="5572132" y="5783283"/>
            <a:ext cx="714380" cy="5746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100"/>
              <a:t>CMediator</a:t>
            </a:r>
          </a:p>
        </p:txBody>
      </p:sp>
      <p:sp>
        <p:nvSpPr>
          <p:cNvPr id="95" name="AutoShape 12"/>
          <p:cNvSpPr>
            <a:spLocks noChangeArrowheads="1"/>
          </p:cNvSpPr>
          <p:nvPr/>
        </p:nvSpPr>
        <p:spPr bwMode="auto">
          <a:xfrm>
            <a:off x="4786314" y="5068903"/>
            <a:ext cx="1500198" cy="5746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err="1"/>
              <a:t>HMediator</a:t>
            </a:r>
            <a:endParaRPr lang="en-US" altLang="zh-CN" dirty="0"/>
          </a:p>
        </p:txBody>
      </p:sp>
      <p:sp>
        <p:nvSpPr>
          <p:cNvPr id="96" name="AutoShape 13"/>
          <p:cNvSpPr>
            <a:spLocks noChangeArrowheads="1"/>
          </p:cNvSpPr>
          <p:nvPr/>
        </p:nvSpPr>
        <p:spPr bwMode="auto">
          <a:xfrm>
            <a:off x="4786314" y="4357694"/>
            <a:ext cx="1500198" cy="5746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NMediator</a:t>
            </a:r>
          </a:p>
        </p:txBody>
      </p:sp>
      <p:sp>
        <p:nvSpPr>
          <p:cNvPr id="97" name="AutoShape 14"/>
          <p:cNvSpPr>
            <a:spLocks noChangeArrowheads="1"/>
          </p:cNvSpPr>
          <p:nvPr/>
        </p:nvSpPr>
        <p:spPr bwMode="auto">
          <a:xfrm>
            <a:off x="6715138" y="5072074"/>
            <a:ext cx="928695" cy="57150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History</a:t>
            </a:r>
          </a:p>
        </p:txBody>
      </p:sp>
      <p:sp>
        <p:nvSpPr>
          <p:cNvPr id="98" name="AutoShape 15"/>
          <p:cNvSpPr>
            <a:spLocks noChangeArrowheads="1"/>
          </p:cNvSpPr>
          <p:nvPr/>
        </p:nvSpPr>
        <p:spPr bwMode="auto">
          <a:xfrm>
            <a:off x="8143900" y="4143380"/>
            <a:ext cx="795334" cy="2357454"/>
          </a:xfrm>
          <a:prstGeom prst="flowChartProcess">
            <a:avLst/>
          </a:prstGeom>
          <a:solidFill>
            <a:srgbClr val="4F81BD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XML</a:t>
            </a: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Cookie</a:t>
            </a: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2" name="AutoShape 19"/>
          <p:cNvSpPr>
            <a:spLocks noChangeArrowheads="1"/>
          </p:cNvSpPr>
          <p:nvPr/>
        </p:nvSpPr>
        <p:spPr bwMode="auto">
          <a:xfrm>
            <a:off x="6715141" y="4357694"/>
            <a:ext cx="928693" cy="57150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Course</a:t>
            </a:r>
          </a:p>
        </p:txBody>
      </p:sp>
      <p:sp>
        <p:nvSpPr>
          <p:cNvPr id="103" name="AutoShape 20"/>
          <p:cNvSpPr>
            <a:spLocks noChangeArrowheads="1"/>
          </p:cNvSpPr>
          <p:nvPr/>
        </p:nvSpPr>
        <p:spPr bwMode="auto">
          <a:xfrm>
            <a:off x="6715139" y="5786454"/>
            <a:ext cx="939797" cy="57150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Note</a:t>
            </a:r>
          </a:p>
          <a:p>
            <a:pPr algn="ctr"/>
            <a:r>
              <a:rPr lang="en-US" altLang="zh-CN" dirty="0" err="1" smtClean="0"/>
              <a:t>Config</a:t>
            </a:r>
            <a:endParaRPr lang="en-US" altLang="zh-CN" dirty="0"/>
          </a:p>
        </p:txBody>
      </p:sp>
      <p:cxnSp>
        <p:nvCxnSpPr>
          <p:cNvPr id="106" name="形状 105"/>
          <p:cNvCxnSpPr>
            <a:stCxn id="18" idx="0"/>
            <a:endCxn id="91" idx="1"/>
          </p:cNvCxnSpPr>
          <p:nvPr/>
        </p:nvCxnSpPr>
        <p:spPr>
          <a:xfrm rot="5400000" flipH="1" flipV="1">
            <a:off x="3242023" y="4173897"/>
            <a:ext cx="39748" cy="762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形状 114"/>
          <p:cNvCxnSpPr>
            <a:stCxn id="19" idx="2"/>
            <a:endCxn id="92" idx="1"/>
          </p:cNvCxnSpPr>
          <p:nvPr/>
        </p:nvCxnSpPr>
        <p:spPr>
          <a:xfrm rot="16200000" flipH="1">
            <a:off x="3300789" y="4515242"/>
            <a:ext cx="138117" cy="5469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5" idx="2"/>
            <a:endCxn id="11" idx="0"/>
          </p:cNvCxnSpPr>
          <p:nvPr/>
        </p:nvCxnSpPr>
        <p:spPr>
          <a:xfrm rot="5400000">
            <a:off x="1678061" y="3768042"/>
            <a:ext cx="1237493" cy="1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96" idx="3"/>
            <a:endCxn id="102" idx="1"/>
          </p:cNvCxnSpPr>
          <p:nvPr/>
        </p:nvCxnSpPr>
        <p:spPr>
          <a:xfrm flipV="1">
            <a:off x="6286512" y="4643446"/>
            <a:ext cx="428629" cy="1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95" idx="3"/>
            <a:endCxn id="97" idx="1"/>
          </p:cNvCxnSpPr>
          <p:nvPr/>
        </p:nvCxnSpPr>
        <p:spPr>
          <a:xfrm>
            <a:off x="6286512" y="5356241"/>
            <a:ext cx="428626" cy="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94" idx="3"/>
            <a:endCxn id="103" idx="1"/>
          </p:cNvCxnSpPr>
          <p:nvPr/>
        </p:nvCxnSpPr>
        <p:spPr>
          <a:xfrm>
            <a:off x="6286512" y="6070621"/>
            <a:ext cx="428627" cy="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03" idx="3"/>
            <a:endCxn id="98" idx="1"/>
          </p:cNvCxnSpPr>
          <p:nvPr/>
        </p:nvCxnSpPr>
        <p:spPr>
          <a:xfrm flipV="1">
            <a:off x="7654936" y="5322107"/>
            <a:ext cx="488964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97" idx="3"/>
            <a:endCxn id="98" idx="1"/>
          </p:cNvCxnSpPr>
          <p:nvPr/>
        </p:nvCxnSpPr>
        <p:spPr>
          <a:xfrm flipV="1">
            <a:off x="7643833" y="5322107"/>
            <a:ext cx="500067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02" idx="3"/>
            <a:endCxn id="98" idx="1"/>
          </p:cNvCxnSpPr>
          <p:nvPr/>
        </p:nvCxnSpPr>
        <p:spPr>
          <a:xfrm>
            <a:off x="7643834" y="4643446"/>
            <a:ext cx="50006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6072198" y="6537410"/>
            <a:ext cx="285752" cy="285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7072330" y="6535696"/>
            <a:ext cx="285752" cy="285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2" name="椭圆 181"/>
          <p:cNvSpPr/>
          <p:nvPr/>
        </p:nvSpPr>
        <p:spPr>
          <a:xfrm>
            <a:off x="8429652" y="6535696"/>
            <a:ext cx="285752" cy="285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2" name="圆角矩形 191"/>
          <p:cNvSpPr/>
          <p:nvPr/>
        </p:nvSpPr>
        <p:spPr>
          <a:xfrm>
            <a:off x="4786314" y="5786454"/>
            <a:ext cx="78581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Flash</a:t>
            </a:r>
            <a:endParaRPr lang="zh-CN" altLang="en-US" sz="1200" dirty="0"/>
          </a:p>
        </p:txBody>
      </p:sp>
      <p:sp>
        <p:nvSpPr>
          <p:cNvPr id="197" name="圆角矩形 196"/>
          <p:cNvSpPr/>
          <p:nvPr/>
        </p:nvSpPr>
        <p:spPr>
          <a:xfrm>
            <a:off x="4786314" y="6143644"/>
            <a:ext cx="78581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Flex</a:t>
            </a:r>
            <a:endParaRPr lang="zh-CN" altLang="en-US" sz="1200" dirty="0"/>
          </a:p>
        </p:txBody>
      </p:sp>
      <p:sp>
        <p:nvSpPr>
          <p:cNvPr id="205" name="矩形 204"/>
          <p:cNvSpPr/>
          <p:nvPr/>
        </p:nvSpPr>
        <p:spPr>
          <a:xfrm>
            <a:off x="6572264" y="4143380"/>
            <a:ext cx="1285884" cy="2357454"/>
          </a:xfrm>
          <a:prstGeom prst="rect">
            <a:avLst/>
          </a:prstGeom>
          <a:solidFill>
            <a:srgbClr val="4F81BD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4286248" y="4357694"/>
            <a:ext cx="428628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事件消息</a:t>
            </a:r>
            <a:endParaRPr lang="en-US" altLang="zh-CN" sz="1100" dirty="0" smtClean="0"/>
          </a:p>
          <a:p>
            <a:r>
              <a:rPr lang="zh-CN" altLang="en-US" sz="1100" dirty="0" smtClean="0"/>
              <a:t>数据</a:t>
            </a:r>
            <a:r>
              <a:rPr lang="en-US" altLang="zh-CN" sz="1100" dirty="0" smtClean="0"/>
              <a:t>xml</a:t>
            </a:r>
            <a:endParaRPr lang="zh-CN" altLang="en-US" sz="1100" dirty="0" smtClean="0"/>
          </a:p>
          <a:p>
            <a:pPr algn="ctr"/>
            <a:endParaRPr lang="zh-CN" altLang="en-US" sz="1100" dirty="0"/>
          </a:p>
        </p:txBody>
      </p:sp>
      <p:sp>
        <p:nvSpPr>
          <p:cNvPr id="87" name="椭圆 86"/>
          <p:cNvSpPr/>
          <p:nvPr/>
        </p:nvSpPr>
        <p:spPr>
          <a:xfrm>
            <a:off x="5000628" y="271459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31" idx="0"/>
            <a:endCxn id="87" idx="2"/>
          </p:cNvCxnSpPr>
          <p:nvPr/>
        </p:nvCxnSpPr>
        <p:spPr>
          <a:xfrm rot="5400000" flipH="1" flipV="1">
            <a:off x="2687605" y="2616176"/>
            <a:ext cx="2143164" cy="24828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形状 108"/>
          <p:cNvCxnSpPr>
            <a:stCxn id="87" idx="4"/>
            <a:endCxn id="37" idx="1"/>
          </p:cNvCxnSpPr>
          <p:nvPr/>
        </p:nvCxnSpPr>
        <p:spPr>
          <a:xfrm rot="16200000" flipH="1">
            <a:off x="5017694" y="2911844"/>
            <a:ext cx="251620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形状 110"/>
          <p:cNvCxnSpPr>
            <a:stCxn id="87" idx="0"/>
            <a:endCxn id="36" idx="1"/>
          </p:cNvCxnSpPr>
          <p:nvPr/>
        </p:nvCxnSpPr>
        <p:spPr>
          <a:xfrm rot="5400000" flipH="1" flipV="1">
            <a:off x="4358920" y="1858574"/>
            <a:ext cx="1569169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utoShape 45"/>
          <p:cNvSpPr>
            <a:spLocks noChangeArrowheads="1"/>
          </p:cNvSpPr>
          <p:nvPr/>
        </p:nvSpPr>
        <p:spPr bwMode="auto">
          <a:xfrm>
            <a:off x="6572264" y="2357407"/>
            <a:ext cx="792163" cy="21431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err="1" smtClean="0"/>
              <a:t>sco</a:t>
            </a:r>
            <a:endParaRPr lang="en-US" altLang="zh-CN" sz="1200" dirty="0"/>
          </a:p>
        </p:txBody>
      </p:sp>
      <p:sp>
        <p:nvSpPr>
          <p:cNvPr id="114" name="AutoShape 45"/>
          <p:cNvSpPr>
            <a:spLocks noChangeArrowheads="1"/>
          </p:cNvSpPr>
          <p:nvPr/>
        </p:nvSpPr>
        <p:spPr bwMode="auto">
          <a:xfrm>
            <a:off x="6572264" y="2571720"/>
            <a:ext cx="792163" cy="21431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err="1" smtClean="0"/>
              <a:t>fxg</a:t>
            </a:r>
            <a:endParaRPr lang="en-US" altLang="zh-CN" sz="1200" dirty="0"/>
          </a:p>
        </p:txBody>
      </p:sp>
      <p:sp>
        <p:nvSpPr>
          <p:cNvPr id="116" name="AutoShape 45"/>
          <p:cNvSpPr>
            <a:spLocks noChangeArrowheads="1"/>
          </p:cNvSpPr>
          <p:nvPr/>
        </p:nvSpPr>
        <p:spPr bwMode="auto">
          <a:xfrm>
            <a:off x="6572264" y="2786034"/>
            <a:ext cx="792163" cy="21431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err="1" smtClean="0"/>
              <a:t>swf</a:t>
            </a:r>
            <a:endParaRPr lang="en-US" altLang="zh-CN" sz="1200" dirty="0"/>
          </a:p>
        </p:txBody>
      </p:sp>
      <p:sp>
        <p:nvSpPr>
          <p:cNvPr id="117" name="AutoShape 45"/>
          <p:cNvSpPr>
            <a:spLocks noChangeArrowheads="1"/>
          </p:cNvSpPr>
          <p:nvPr/>
        </p:nvSpPr>
        <p:spPr bwMode="auto">
          <a:xfrm>
            <a:off x="6572264" y="3000348"/>
            <a:ext cx="792163" cy="21431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err="1" smtClean="0"/>
              <a:t>flv</a:t>
            </a:r>
            <a:endParaRPr lang="en-US" altLang="zh-CN" sz="1200" dirty="0"/>
          </a:p>
        </p:txBody>
      </p:sp>
      <p:sp>
        <p:nvSpPr>
          <p:cNvPr id="118" name="AutoShape 45"/>
          <p:cNvSpPr>
            <a:spLocks noChangeArrowheads="1"/>
          </p:cNvSpPr>
          <p:nvPr/>
        </p:nvSpPr>
        <p:spPr bwMode="auto">
          <a:xfrm>
            <a:off x="6572264" y="3214662"/>
            <a:ext cx="792163" cy="21431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image</a:t>
            </a:r>
            <a:endParaRPr lang="en-US" altLang="zh-CN" sz="1200" dirty="0"/>
          </a:p>
        </p:txBody>
      </p:sp>
      <p:sp>
        <p:nvSpPr>
          <p:cNvPr id="119" name="AutoShape 45"/>
          <p:cNvSpPr>
            <a:spLocks noChangeArrowheads="1"/>
          </p:cNvSpPr>
          <p:nvPr/>
        </p:nvSpPr>
        <p:spPr bwMode="auto">
          <a:xfrm>
            <a:off x="6572264" y="3428976"/>
            <a:ext cx="792163" cy="21431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module</a:t>
            </a:r>
            <a:endParaRPr lang="en-US" altLang="zh-CN" sz="1200" dirty="0"/>
          </a:p>
        </p:txBody>
      </p:sp>
      <p:sp>
        <p:nvSpPr>
          <p:cNvPr id="120" name="AutoShape 45"/>
          <p:cNvSpPr>
            <a:spLocks noChangeArrowheads="1"/>
          </p:cNvSpPr>
          <p:nvPr/>
        </p:nvSpPr>
        <p:spPr bwMode="auto">
          <a:xfrm>
            <a:off x="6572264" y="3643290"/>
            <a:ext cx="792163" cy="21431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other</a:t>
            </a:r>
            <a:endParaRPr lang="en-US" altLang="zh-CN" sz="1200" dirty="0"/>
          </a:p>
        </p:txBody>
      </p:sp>
      <p:sp>
        <p:nvSpPr>
          <p:cNvPr id="138" name="AutoShape 52"/>
          <p:cNvSpPr>
            <a:spLocks noChangeArrowheads="1"/>
          </p:cNvSpPr>
          <p:nvPr/>
        </p:nvSpPr>
        <p:spPr bwMode="auto">
          <a:xfrm>
            <a:off x="6572264" y="785770"/>
            <a:ext cx="785818" cy="21431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PDF</a:t>
            </a:r>
            <a:endParaRPr lang="en-US" altLang="zh-CN" sz="1200" dirty="0"/>
          </a:p>
        </p:txBody>
      </p:sp>
      <p:sp>
        <p:nvSpPr>
          <p:cNvPr id="139" name="AutoShape 52"/>
          <p:cNvSpPr>
            <a:spLocks noChangeArrowheads="1"/>
          </p:cNvSpPr>
          <p:nvPr/>
        </p:nvSpPr>
        <p:spPr bwMode="auto">
          <a:xfrm>
            <a:off x="6572264" y="1000084"/>
            <a:ext cx="785818" cy="21431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PPT</a:t>
            </a:r>
            <a:endParaRPr lang="en-US" altLang="zh-CN" sz="1200" dirty="0"/>
          </a:p>
        </p:txBody>
      </p:sp>
      <p:sp>
        <p:nvSpPr>
          <p:cNvPr id="141" name="AutoShape 52"/>
          <p:cNvSpPr>
            <a:spLocks noChangeArrowheads="1"/>
          </p:cNvSpPr>
          <p:nvPr/>
        </p:nvSpPr>
        <p:spPr bwMode="auto">
          <a:xfrm>
            <a:off x="6572264" y="1214398"/>
            <a:ext cx="785818" cy="21431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SWF</a:t>
            </a:r>
            <a:endParaRPr lang="en-US" altLang="zh-CN" sz="1200" dirty="0"/>
          </a:p>
        </p:txBody>
      </p:sp>
      <p:sp>
        <p:nvSpPr>
          <p:cNvPr id="143" name="AutoShape 52"/>
          <p:cNvSpPr>
            <a:spLocks noChangeArrowheads="1"/>
          </p:cNvSpPr>
          <p:nvPr/>
        </p:nvSpPr>
        <p:spPr bwMode="auto">
          <a:xfrm>
            <a:off x="6572264" y="1428712"/>
            <a:ext cx="785818" cy="21431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FLV</a:t>
            </a:r>
            <a:endParaRPr lang="en-US" altLang="zh-CN" sz="1200" dirty="0"/>
          </a:p>
        </p:txBody>
      </p:sp>
      <p:sp>
        <p:nvSpPr>
          <p:cNvPr id="145" name="AutoShape 52"/>
          <p:cNvSpPr>
            <a:spLocks noChangeArrowheads="1"/>
          </p:cNvSpPr>
          <p:nvPr/>
        </p:nvSpPr>
        <p:spPr bwMode="auto">
          <a:xfrm>
            <a:off x="6572264" y="1643026"/>
            <a:ext cx="785818" cy="214314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smtClean="0"/>
              <a:t>MP3</a:t>
            </a:r>
            <a:endParaRPr lang="en-US" altLang="zh-CN" sz="1200" dirty="0"/>
          </a:p>
        </p:txBody>
      </p:sp>
      <p:cxnSp>
        <p:nvCxnSpPr>
          <p:cNvPr id="159" name="直接连接符 158"/>
          <p:cNvCxnSpPr>
            <a:stCxn id="37" idx="3"/>
            <a:endCxn id="157" idx="1"/>
          </p:cNvCxnSpPr>
          <p:nvPr/>
        </p:nvCxnSpPr>
        <p:spPr>
          <a:xfrm flipV="1">
            <a:off x="6007105" y="3107505"/>
            <a:ext cx="207969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8215338" y="2428844"/>
            <a:ext cx="28575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/>
              <a:t>Flash</a:t>
            </a:r>
            <a:endParaRPr lang="zh-CN" altLang="en-US" sz="900" dirty="0"/>
          </a:p>
        </p:txBody>
      </p:sp>
      <p:sp>
        <p:nvSpPr>
          <p:cNvPr id="171" name="圆角矩形 170"/>
          <p:cNvSpPr/>
          <p:nvPr/>
        </p:nvSpPr>
        <p:spPr>
          <a:xfrm>
            <a:off x="8215338" y="3214662"/>
            <a:ext cx="28575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200" dirty="0" smtClean="0"/>
              <a:t>Flex</a:t>
            </a:r>
            <a:endParaRPr lang="zh-CN" altLang="en-US" sz="1200" dirty="0"/>
          </a:p>
        </p:txBody>
      </p:sp>
      <p:sp>
        <p:nvSpPr>
          <p:cNvPr id="174" name="笑脸 173"/>
          <p:cNvSpPr/>
          <p:nvPr/>
        </p:nvSpPr>
        <p:spPr>
          <a:xfrm>
            <a:off x="8572528" y="2928934"/>
            <a:ext cx="428628" cy="42862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圆角矩形 192"/>
          <p:cNvSpPr/>
          <p:nvPr/>
        </p:nvSpPr>
        <p:spPr>
          <a:xfrm>
            <a:off x="7643834" y="357166"/>
            <a:ext cx="857256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/>
              <a:t>Flash</a:t>
            </a:r>
            <a:endParaRPr lang="zh-CN" altLang="en-US" sz="900" dirty="0"/>
          </a:p>
        </p:txBody>
      </p:sp>
      <p:sp>
        <p:nvSpPr>
          <p:cNvPr id="194" name="圆角矩形 193"/>
          <p:cNvSpPr/>
          <p:nvPr/>
        </p:nvSpPr>
        <p:spPr>
          <a:xfrm>
            <a:off x="7643834" y="714356"/>
            <a:ext cx="857256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/>
              <a:t>PhotoShop</a:t>
            </a:r>
            <a:endParaRPr lang="zh-CN" altLang="en-US" sz="900" dirty="0"/>
          </a:p>
        </p:txBody>
      </p:sp>
      <p:sp>
        <p:nvSpPr>
          <p:cNvPr id="195" name="圆角矩形 194"/>
          <p:cNvSpPr/>
          <p:nvPr/>
        </p:nvSpPr>
        <p:spPr>
          <a:xfrm>
            <a:off x="7643834" y="1071546"/>
            <a:ext cx="857256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/>
              <a:t>Captivate</a:t>
            </a:r>
            <a:endParaRPr lang="zh-CN" altLang="en-US" sz="900" dirty="0"/>
          </a:p>
        </p:txBody>
      </p:sp>
      <p:sp>
        <p:nvSpPr>
          <p:cNvPr id="196" name="圆角矩形 195"/>
          <p:cNvSpPr/>
          <p:nvPr/>
        </p:nvSpPr>
        <p:spPr>
          <a:xfrm>
            <a:off x="7643834" y="1428736"/>
            <a:ext cx="857256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/>
              <a:t>SWFTools</a:t>
            </a:r>
            <a:endParaRPr lang="zh-CN" altLang="en-US" sz="900" dirty="0"/>
          </a:p>
        </p:txBody>
      </p:sp>
      <p:sp>
        <p:nvSpPr>
          <p:cNvPr id="198" name="圆角矩形 197"/>
          <p:cNvSpPr/>
          <p:nvPr/>
        </p:nvSpPr>
        <p:spPr>
          <a:xfrm>
            <a:off x="7643834" y="1785926"/>
            <a:ext cx="857256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/>
              <a:t>Cool3D</a:t>
            </a:r>
            <a:endParaRPr lang="zh-CN" altLang="en-US" sz="900" dirty="0"/>
          </a:p>
        </p:txBody>
      </p:sp>
      <p:sp>
        <p:nvSpPr>
          <p:cNvPr id="203" name="笑脸 202"/>
          <p:cNvSpPr/>
          <p:nvPr/>
        </p:nvSpPr>
        <p:spPr>
          <a:xfrm>
            <a:off x="8572528" y="1000108"/>
            <a:ext cx="428628" cy="42862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笑脸 207"/>
          <p:cNvSpPr/>
          <p:nvPr/>
        </p:nvSpPr>
        <p:spPr>
          <a:xfrm>
            <a:off x="142844" y="571480"/>
            <a:ext cx="428628" cy="42862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AutoShape 11"/>
          <p:cNvSpPr>
            <a:spLocks noChangeArrowheads="1"/>
          </p:cNvSpPr>
          <p:nvPr/>
        </p:nvSpPr>
        <p:spPr bwMode="auto">
          <a:xfrm>
            <a:off x="642910" y="428604"/>
            <a:ext cx="857256" cy="317269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 err="1" smtClean="0"/>
              <a:t>CourseEditor</a:t>
            </a:r>
            <a:endParaRPr lang="zh-CN" altLang="en-US" sz="1200" dirty="0"/>
          </a:p>
        </p:txBody>
      </p:sp>
      <p:sp>
        <p:nvSpPr>
          <p:cNvPr id="219" name="AutoShape 11"/>
          <p:cNvSpPr>
            <a:spLocks noChangeArrowheads="1"/>
          </p:cNvSpPr>
          <p:nvPr/>
        </p:nvSpPr>
        <p:spPr bwMode="auto">
          <a:xfrm>
            <a:off x="642910" y="857232"/>
            <a:ext cx="857256" cy="317269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 smtClean="0"/>
              <a:t>手工</a:t>
            </a:r>
            <a:endParaRPr lang="zh-CN" altLang="en-US" sz="1200" dirty="0"/>
          </a:p>
        </p:txBody>
      </p:sp>
      <p:sp>
        <p:nvSpPr>
          <p:cNvPr id="222" name="剪去单角的矩形 221"/>
          <p:cNvSpPr/>
          <p:nvPr/>
        </p:nvSpPr>
        <p:spPr>
          <a:xfrm>
            <a:off x="1857356" y="642918"/>
            <a:ext cx="714380" cy="35719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标准课件包</a:t>
            </a:r>
            <a:endParaRPr lang="zh-CN" altLang="en-US" sz="1200" dirty="0"/>
          </a:p>
        </p:txBody>
      </p:sp>
      <p:cxnSp>
        <p:nvCxnSpPr>
          <p:cNvPr id="224" name="肘形连接符 223"/>
          <p:cNvCxnSpPr>
            <a:stCxn id="210" idx="3"/>
            <a:endCxn id="222" idx="2"/>
          </p:cNvCxnSpPr>
          <p:nvPr/>
        </p:nvCxnSpPr>
        <p:spPr>
          <a:xfrm>
            <a:off x="1500166" y="587239"/>
            <a:ext cx="357190" cy="2342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225"/>
          <p:cNvCxnSpPr>
            <a:stCxn id="219" idx="3"/>
            <a:endCxn id="222" idx="2"/>
          </p:cNvCxnSpPr>
          <p:nvPr/>
        </p:nvCxnSpPr>
        <p:spPr>
          <a:xfrm flipV="1">
            <a:off x="1500166" y="821513"/>
            <a:ext cx="357190" cy="194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0" y="98359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课件组装</a:t>
            </a:r>
            <a:endParaRPr lang="zh-CN" altLang="en-US" sz="900" dirty="0"/>
          </a:p>
        </p:txBody>
      </p:sp>
      <p:sp>
        <p:nvSpPr>
          <p:cNvPr id="232" name="TextBox 231"/>
          <p:cNvSpPr txBox="1"/>
          <p:nvPr/>
        </p:nvSpPr>
        <p:spPr>
          <a:xfrm>
            <a:off x="571472" y="2860884"/>
            <a:ext cx="571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学习者</a:t>
            </a:r>
            <a:endParaRPr lang="zh-CN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11995" y="535782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设计者</a:t>
            </a:r>
            <a:endParaRPr lang="zh-CN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8497669" y="335756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插件开发</a:t>
            </a:r>
            <a:endParaRPr lang="zh-CN" altLang="en-US" sz="9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497669" y="14287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内容开发</a:t>
            </a:r>
            <a:endParaRPr lang="zh-CN" altLang="en-US" sz="900" dirty="0"/>
          </a:p>
        </p:txBody>
      </p:sp>
      <p:sp>
        <p:nvSpPr>
          <p:cNvPr id="104" name="直角三角形 103"/>
          <p:cNvSpPr/>
          <p:nvPr/>
        </p:nvSpPr>
        <p:spPr>
          <a:xfrm flipV="1">
            <a:off x="1083730" y="4406462"/>
            <a:ext cx="285752" cy="214314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直角三角形 104"/>
          <p:cNvSpPr/>
          <p:nvPr/>
        </p:nvSpPr>
        <p:spPr>
          <a:xfrm flipV="1">
            <a:off x="3655498" y="4727076"/>
            <a:ext cx="142876" cy="130684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直角三角形 106"/>
          <p:cNvSpPr/>
          <p:nvPr/>
        </p:nvSpPr>
        <p:spPr>
          <a:xfrm flipV="1">
            <a:off x="3155432" y="1230002"/>
            <a:ext cx="202122" cy="155068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直角三角形 107"/>
          <p:cNvSpPr/>
          <p:nvPr/>
        </p:nvSpPr>
        <p:spPr>
          <a:xfrm flipV="1">
            <a:off x="3155432" y="1587192"/>
            <a:ext cx="142876" cy="142876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直角三角形 109"/>
          <p:cNvSpPr/>
          <p:nvPr/>
        </p:nvSpPr>
        <p:spPr>
          <a:xfrm flipV="1">
            <a:off x="5227134" y="2941126"/>
            <a:ext cx="202122" cy="20212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直角三角形 130"/>
          <p:cNvSpPr/>
          <p:nvPr/>
        </p:nvSpPr>
        <p:spPr>
          <a:xfrm flipV="1">
            <a:off x="3667690" y="4406462"/>
            <a:ext cx="142876" cy="130684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/>
          <p:cNvCxnSpPr>
            <a:stCxn id="36" idx="3"/>
            <a:endCxn id="187" idx="1"/>
          </p:cNvCxnSpPr>
          <p:nvPr/>
        </p:nvCxnSpPr>
        <p:spPr>
          <a:xfrm flipV="1">
            <a:off x="6000760" y="1142984"/>
            <a:ext cx="142876" cy="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452</Words>
  <PresentationFormat>全屏显示(4:3)</PresentationFormat>
  <Paragraphs>240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技术架构</vt:lpstr>
      <vt:lpstr>元件组装</vt:lpstr>
      <vt:lpstr>标准课件概念图</vt:lpstr>
      <vt:lpstr>标准课件分发版</vt:lpstr>
      <vt:lpstr>CWFW插件架构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167</cp:revision>
  <dcterms:modified xsi:type="dcterms:W3CDTF">2009-02-23T06:57:57Z</dcterms:modified>
</cp:coreProperties>
</file>