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256" r:id="rId3"/>
    <p:sldId id="272" r:id="rId4"/>
    <p:sldId id="279" r:id="rId5"/>
    <p:sldId id="280" r:id="rId6"/>
    <p:sldId id="281" r:id="rId7"/>
    <p:sldId id="282" r:id="rId8"/>
    <p:sldId id="284" r:id="rId9"/>
    <p:sldId id="258" r:id="rId10"/>
    <p:sldId id="257" r:id="rId11"/>
    <p:sldId id="285" r:id="rId12"/>
    <p:sldId id="286" r:id="rId13"/>
    <p:sldId id="287" r:id="rId14"/>
    <p:sldId id="288" r:id="rId15"/>
    <p:sldId id="283" r:id="rId16"/>
    <p:sldId id="289" r:id="rId17"/>
    <p:sldId id="2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9" autoAdjust="0"/>
    <p:restoredTop sz="83408"/>
  </p:normalViewPr>
  <p:slideViewPr>
    <p:cSldViewPr snapToGrid="0" snapToObjects="1">
      <p:cViewPr varScale="1">
        <p:scale>
          <a:sx n="125" d="100"/>
          <a:sy n="125" d="100"/>
        </p:scale>
        <p:origin x="856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4C2C6-9DBC-8E49-BE62-389FA26CF2A4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D4661-304E-4941-8F20-1BE722AB3F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1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D4661-304E-4941-8F20-1BE722AB3F2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074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D4661-304E-4941-8F20-1BE722AB3F2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6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CBF39-F263-4044-8347-304F7787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748F6A-E9AD-F046-9697-4F644135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8641-FC8E-E946-9081-3FE159CB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75B83-6A1F-624B-BBBE-CB3947BB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9C9BD-7819-6E4E-A597-04D6099B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536D-1140-0D4D-AB69-530D7F6E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29AB8-C5F0-274B-BC57-90827B141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B0CAB-4405-A24B-A333-F5B3341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CF0D6-4583-0146-B8CC-99F5230D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CC527-CF56-5B48-B0F3-E40CBEAC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899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C0B78-02AA-A54C-BC76-695867F73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FD167-FF6B-A249-AF7B-5A1DE068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45C05-527F-B34A-B2BE-8D5B281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40D5C-7F6E-254D-B582-FD5C4603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058AE-7F3E-EB43-8DBF-52C9F7FD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6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E3502-1184-EB48-855C-7C7C7A6F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32F91-6E60-DB47-A4BC-3340362A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6A0E8-C490-B745-B360-53795D5D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7C30B-28B0-E642-9FA5-65F17BC4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5B911-D354-2E49-B86F-130FE7B0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15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F0175-1A50-AE4F-8ECC-30D80402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D63A1-C3FE-DD4E-B96A-57E3F2F1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CDB7F-731A-0647-8A2F-78108449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F2573-CCE2-0847-9791-AE2F188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F5CC6-A1C6-D047-B608-3C627791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7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C62A-61BD-7B43-8573-43C2769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4F946-BA63-F84A-AAEF-074B0F744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A36D3-C8B1-EC4C-91B2-FB1FB7B25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F65FE-B14F-9B40-81DF-81066B5A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88366-B68F-6F40-A9D6-ECA7B225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C065-37CC-424C-BDA2-0BB3CABC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4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BF51-AA7E-6A41-8DCE-A0EF86AD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73EAC-B660-0844-AA81-F89D2FD3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892A67-29C5-B442-B411-A24D36E13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6EECA2-6056-974F-B581-B0A8807EE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A97724-3FC7-804C-B8D7-725A4DF99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6FD3ED-2D18-9F4D-BEBB-A6F0E864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52F0D0-0355-6A4B-91CF-05152DC1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B0A4C-7947-444A-B24F-AC587B9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5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7DE46-2E97-BA45-B1E8-9880048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EC635E-B1F9-4A41-94E6-22ECDEA1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4DC27D-01CD-4E48-9084-A178B523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6484E-0EFA-3843-BB54-08DB4A3D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083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465DCA-B5C6-1141-AE78-B1FDC890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23A118-3200-DD4C-AF36-D329070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F8681-F19A-894D-995E-9146038D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20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66AA8-E94F-014A-96E6-CDE94B51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E64B9-E960-9542-AAA1-76FC5524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0969B-A3F8-B246-9C27-F683E89F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2E4A2-F757-104D-BAD6-1FE67765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141E7-F0AC-3243-AC9C-D3D45E90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54EA6-BE81-2741-B45C-A7E21ACA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71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C6A3A-0554-1447-919E-588BFC31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2CBDC7-4286-1749-9015-594FD0B90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58CED-D2FF-7743-A29A-82C746AA6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93059-E0D3-9C4B-B77D-527F2C44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1E56C-DC16-7B4F-979C-09792639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5C266-3B38-0A44-9062-FB38C4D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1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C4A4E6-BE92-E840-B267-4AB0B211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D9A79-97F3-3C4B-AD6E-A2D94AC7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7335B-5B85-5F4C-9801-E0FAA8D8B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EFD0-D457-EC4E-8AC2-FD61FEA7156E}" type="datetimeFigureOut">
              <a:rPr kumimoji="1" lang="ko-KR" altLang="en-US" smtClean="0"/>
              <a:t>2019. 10. 8.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E7251-17DC-5548-A9E6-1BF0A32E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49031-DD8A-084B-AAE7-F2C68EE3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645E-F9CB-6240-AD89-65C3C2405E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6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re에 대한 이미지 검색결과">
            <a:extLst>
              <a:ext uri="{FF2B5EF4-FFF2-40B4-BE49-F238E27FC236}">
                <a16:creationId xmlns:a16="http://schemas.microsoft.com/office/drawing/2014/main" id="{23F0557C-696E-4F29-B06C-25F0306E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974" y="1739579"/>
            <a:ext cx="5593432" cy="26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96BA6-BCB4-4F71-9165-E1D5116596FF}"/>
              </a:ext>
            </a:extLst>
          </p:cNvPr>
          <p:cNvSpPr txBox="1"/>
          <p:nvPr/>
        </p:nvSpPr>
        <p:spPr>
          <a:xfrm>
            <a:off x="6452855" y="1903306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JDK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JRE +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개발도구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39325-9F90-47C7-8B19-F3EA1D28FC89}"/>
              </a:ext>
            </a:extLst>
          </p:cNvPr>
          <p:cNvSpPr txBox="1"/>
          <p:nvPr/>
        </p:nvSpPr>
        <p:spPr>
          <a:xfrm>
            <a:off x="6452855" y="2689236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JRE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JVM + java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파일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자바가 실행되기 위한 환경으로 사용되는 소프트웨어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7DEAC6-A700-49E9-A035-3F3EBB53CC1D}"/>
              </a:ext>
            </a:extLst>
          </p:cNvPr>
          <p:cNvSpPr/>
          <p:nvPr/>
        </p:nvSpPr>
        <p:spPr>
          <a:xfrm>
            <a:off x="6452855" y="369060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JVM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 애플리케이션이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디바이스 또는 클라우드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데 필요한 리소스를 확보하도록 보장하는 역할</a:t>
            </a:r>
          </a:p>
        </p:txBody>
      </p:sp>
    </p:spTree>
    <p:extLst>
      <p:ext uri="{BB962C8B-B14F-4D97-AF65-F5344CB8AC3E}">
        <p14:creationId xmlns:p14="http://schemas.microsoft.com/office/powerpoint/2010/main" val="149601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D3F3-AA4A-0D44-9889-F67B61450E2D}"/>
              </a:ext>
            </a:extLst>
          </p:cNvPr>
          <p:cNvSpPr txBox="1"/>
          <p:nvPr/>
        </p:nvSpPr>
        <p:spPr>
          <a:xfrm>
            <a:off x="4108917" y="4970866"/>
            <a:ext cx="397416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/>
              <a:t>Runtime Data Area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위처럼 표현되는 이미지가 많이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FCB53-0D75-7046-BE1F-D05EF0C6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360" y="1776385"/>
            <a:ext cx="2234528" cy="25815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811150-E1A8-E540-B39A-3DB36CBFB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07" b="40815"/>
          <a:stretch/>
        </p:blipFill>
        <p:spPr>
          <a:xfrm>
            <a:off x="6383847" y="2401556"/>
            <a:ext cx="5297026" cy="1208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1BDF0-4628-4B86-9534-A5201DDC4B1A}"/>
              </a:ext>
            </a:extLst>
          </p:cNvPr>
          <p:cNvSpPr txBox="1"/>
          <p:nvPr/>
        </p:nvSpPr>
        <p:spPr>
          <a:xfrm>
            <a:off x="4518453" y="311164"/>
            <a:ext cx="315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Runtime Data Areas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41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D3F3-AA4A-0D44-9889-F67B61450E2D}"/>
              </a:ext>
            </a:extLst>
          </p:cNvPr>
          <p:cNvSpPr txBox="1"/>
          <p:nvPr/>
        </p:nvSpPr>
        <p:spPr>
          <a:xfrm>
            <a:off x="7373617" y="1505533"/>
            <a:ext cx="3066865" cy="1306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 Register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쓰레드마다 생성</a:t>
            </a:r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수행중인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명령의 주소를 갖는다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쓰레드가 어떤 명령을 </a:t>
            </a:r>
            <a:r>
              <a:rPr kumimoji="1"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실행해야하는지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기록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1BDF0-4628-4B86-9534-A5201DDC4B1A}"/>
              </a:ext>
            </a:extLst>
          </p:cNvPr>
          <p:cNvSpPr txBox="1"/>
          <p:nvPr/>
        </p:nvSpPr>
        <p:spPr>
          <a:xfrm>
            <a:off x="4518453" y="311164"/>
            <a:ext cx="315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Runtime Data Areas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5F82A-A3F9-4E76-A106-867D5626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41" y="1076599"/>
            <a:ext cx="3790991" cy="437965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9AFEDB9-AE17-4425-96B3-64ABB2E691C8}"/>
              </a:ext>
            </a:extLst>
          </p:cNvPr>
          <p:cNvSpPr/>
          <p:nvPr/>
        </p:nvSpPr>
        <p:spPr>
          <a:xfrm>
            <a:off x="5016107" y="2078961"/>
            <a:ext cx="2167963" cy="361741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8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D3F3-AA4A-0D44-9889-F67B61450E2D}"/>
              </a:ext>
            </a:extLst>
          </p:cNvPr>
          <p:cNvSpPr txBox="1"/>
          <p:nvPr/>
        </p:nvSpPr>
        <p:spPr>
          <a:xfrm>
            <a:off x="7395374" y="1947660"/>
            <a:ext cx="4381294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JVM Stack(Stack area)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쓰레드마다 생성</a:t>
            </a:r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지역변수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실행한 메서드 정보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kumimoji="1"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매개변수등을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저장함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스택에 저장되는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단위는 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 한다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 발생시 </a:t>
            </a:r>
            <a:r>
              <a:rPr kumimoji="1"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printStackTrace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등의 메서드로 보여주는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Stack trace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각 라인이 하나의 </a:t>
            </a:r>
            <a:r>
              <a:rPr kumimoji="1"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스택프레임을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표현한다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1BDF0-4628-4B86-9534-A5201DDC4B1A}"/>
              </a:ext>
            </a:extLst>
          </p:cNvPr>
          <p:cNvSpPr txBox="1"/>
          <p:nvPr/>
        </p:nvSpPr>
        <p:spPr>
          <a:xfrm>
            <a:off x="4518453" y="311164"/>
            <a:ext cx="315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Runtime Data Areas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5F82A-A3F9-4E76-A106-867D5626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41" y="1076599"/>
            <a:ext cx="3790991" cy="437965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9AFEDB9-AE17-4425-96B3-64ABB2E691C8}"/>
              </a:ext>
            </a:extLst>
          </p:cNvPr>
          <p:cNvSpPr/>
          <p:nvPr/>
        </p:nvSpPr>
        <p:spPr>
          <a:xfrm>
            <a:off x="5016107" y="2521088"/>
            <a:ext cx="2167963" cy="361741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3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D3F3-AA4A-0D44-9889-F67B61450E2D}"/>
              </a:ext>
            </a:extLst>
          </p:cNvPr>
          <p:cNvSpPr txBox="1"/>
          <p:nvPr/>
        </p:nvSpPr>
        <p:spPr>
          <a:xfrm>
            <a:off x="7395374" y="2498745"/>
            <a:ext cx="4381294" cy="1306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Native method stack area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 바이트 코드가 아닌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가능한 기계어로 작성된 프로그램을 실행하는 영역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JNI(Java Native Interface)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호출하는 다른 언어의 코드를 수행하기 위한 </a:t>
            </a:r>
            <a:r>
              <a:rPr kumimoji="1"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스택영역이다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1BDF0-4628-4B86-9534-A5201DDC4B1A}"/>
              </a:ext>
            </a:extLst>
          </p:cNvPr>
          <p:cNvSpPr txBox="1"/>
          <p:nvPr/>
        </p:nvSpPr>
        <p:spPr>
          <a:xfrm>
            <a:off x="4518453" y="311164"/>
            <a:ext cx="315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Runtime Data Areas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5F82A-A3F9-4E76-A106-867D5626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41" y="1076599"/>
            <a:ext cx="3790991" cy="437965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9AFEDB9-AE17-4425-96B3-64ABB2E691C8}"/>
              </a:ext>
            </a:extLst>
          </p:cNvPr>
          <p:cNvSpPr/>
          <p:nvPr/>
        </p:nvSpPr>
        <p:spPr>
          <a:xfrm>
            <a:off x="5016107" y="3072173"/>
            <a:ext cx="2167963" cy="361741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15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1BDF0-4628-4B86-9534-A5201DDC4B1A}"/>
              </a:ext>
            </a:extLst>
          </p:cNvPr>
          <p:cNvSpPr txBox="1"/>
          <p:nvPr/>
        </p:nvSpPr>
        <p:spPr>
          <a:xfrm>
            <a:off x="4518453" y="311164"/>
            <a:ext cx="315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Runtime Data Areas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5F82A-A3F9-4E76-A106-867D5626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41" y="1076599"/>
            <a:ext cx="3790991" cy="4379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063F5-A6DB-4F15-95FB-70ADD22B7E84}"/>
              </a:ext>
            </a:extLst>
          </p:cNvPr>
          <p:cNvSpPr txBox="1"/>
          <p:nvPr/>
        </p:nvSpPr>
        <p:spPr>
          <a:xfrm>
            <a:off x="7395374" y="3262419"/>
            <a:ext cx="4381294" cy="158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Heap Area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런타임에 동적으로 할당되는 데이터가 저장되는 영역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배열등이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생성되었을때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Heap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할당된 데이터는 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GC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대상</a:t>
            </a:r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성능이슈에서 가장 많이 언급되는 공간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D5566B-2B5D-49F7-950E-70EB37AB99A2}"/>
              </a:ext>
            </a:extLst>
          </p:cNvPr>
          <p:cNvSpPr/>
          <p:nvPr/>
        </p:nvSpPr>
        <p:spPr>
          <a:xfrm>
            <a:off x="5016107" y="3835847"/>
            <a:ext cx="2167963" cy="361741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8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1B791-0662-415F-95D0-969E4DF0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2" y="1796395"/>
            <a:ext cx="4616331" cy="32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EFF4D-5532-41C3-BF74-5011A6318358}"/>
              </a:ext>
            </a:extLst>
          </p:cNvPr>
          <p:cNvSpPr txBox="1"/>
          <p:nvPr/>
        </p:nvSpPr>
        <p:spPr>
          <a:xfrm>
            <a:off x="5230987" y="311164"/>
            <a:ext cx="173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Heap Area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E27EA-7A72-43DD-9A61-2312FA8211B6}"/>
              </a:ext>
            </a:extLst>
          </p:cNvPr>
          <p:cNvSpPr txBox="1"/>
          <p:nvPr/>
        </p:nvSpPr>
        <p:spPr>
          <a:xfrm>
            <a:off x="6762149" y="1655517"/>
            <a:ext cx="4381294" cy="102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Heap Area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객체와 배열이 생성되는 지역</a:t>
            </a:r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GC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활동하는 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34E7F-F33C-4E85-877F-A567D8F3EBB0}"/>
              </a:ext>
            </a:extLst>
          </p:cNvPr>
          <p:cNvSpPr/>
          <p:nvPr/>
        </p:nvSpPr>
        <p:spPr>
          <a:xfrm>
            <a:off x="6337161" y="3714770"/>
            <a:ext cx="5720862" cy="144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Person p = new Person();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소스를 작성했다면 </a:t>
            </a:r>
            <a:endParaRPr lang="en-US" altLang="ko-KR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스택 영역에 생성되고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Person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인스턴스는 </a:t>
            </a:r>
            <a:r>
              <a:rPr lang="ko-KR" altLang="en-US" sz="12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힙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영역에 생성된다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스택 영역에 생성된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값으로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힙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영역의 주소 값을 가지고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스택 영역에 생성된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힙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영역에 생성된 객체를 가리키고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참조하고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있는 것이다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메소드를 호출할 때마다 개별적으로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StackFrame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생성된다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 descr="JVMInternal5">
            <a:extLst>
              <a:ext uri="{FF2B5EF4-FFF2-40B4-BE49-F238E27FC236}">
                <a16:creationId xmlns:a16="http://schemas.microsoft.com/office/drawing/2014/main" id="{2F3DA7B3-B28A-41A6-9FB1-0E1B2BA8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11" y="5226185"/>
            <a:ext cx="1964134" cy="143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97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1BDF0-4628-4B86-9534-A5201DDC4B1A}"/>
              </a:ext>
            </a:extLst>
          </p:cNvPr>
          <p:cNvSpPr txBox="1"/>
          <p:nvPr/>
        </p:nvSpPr>
        <p:spPr>
          <a:xfrm>
            <a:off x="4518453" y="311164"/>
            <a:ext cx="315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Runtime Data Areas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05F82A-A3F9-4E76-A106-867D5626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41" y="1076599"/>
            <a:ext cx="3790991" cy="4379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1063F5-A6DB-4F15-95FB-70ADD22B7E84}"/>
              </a:ext>
            </a:extLst>
          </p:cNvPr>
          <p:cNvSpPr txBox="1"/>
          <p:nvPr/>
        </p:nvSpPr>
        <p:spPr>
          <a:xfrm>
            <a:off x="7395374" y="3744740"/>
            <a:ext cx="4381294" cy="259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Method Area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 정보를 저장하는 공간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(JVM</a:t>
            </a:r>
            <a:r>
              <a:rPr kumimoji="1"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읽은 각 클래스와 인터페이스에 대한 필드와 메서드의 코드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static </a:t>
            </a:r>
            <a:r>
              <a:rPr kumimoji="1"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메서드의 바이트 코드 등을 보관한다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성능이슈에서 가장 많이 언급되는 공간</a:t>
            </a:r>
            <a:endParaRPr kumimoji="1"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Runtime Constant Pool :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상수와 메서드</a:t>
            </a:r>
            <a:r>
              <a:rPr kumimoji="1"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필드에 대한 모든 레퍼런스를 담고있는 테이블 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1"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메서드를 </a:t>
            </a:r>
            <a:r>
              <a:rPr kumimoji="1"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참조할때</a:t>
            </a:r>
            <a:r>
              <a:rPr kumimoji="1"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JVM</a:t>
            </a:r>
            <a:r>
              <a:rPr kumimoji="1"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런타임 상수풀을 통해 메서드의 실제 메모리 주소를 찾아 참조한다</a:t>
            </a:r>
            <a:r>
              <a:rPr kumimoji="1"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kumimoji="1"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D5566B-2B5D-49F7-950E-70EB37AB99A2}"/>
              </a:ext>
            </a:extLst>
          </p:cNvPr>
          <p:cNvSpPr/>
          <p:nvPr/>
        </p:nvSpPr>
        <p:spPr>
          <a:xfrm>
            <a:off x="5016107" y="4318168"/>
            <a:ext cx="2167963" cy="361741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604C91-236D-47A1-B1D2-D5C2823E7677}"/>
              </a:ext>
            </a:extLst>
          </p:cNvPr>
          <p:cNvSpPr/>
          <p:nvPr/>
        </p:nvSpPr>
        <p:spPr>
          <a:xfrm>
            <a:off x="6256774" y="179123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클래스 멤버 변수의 이름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데이터 타입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접근 </a:t>
            </a:r>
            <a:r>
              <a:rPr lang="ko-KR" altLang="en-US" sz="1000" dirty="0" err="1">
                <a:solidFill>
                  <a:srgbClr val="000000"/>
                </a:solidFill>
                <a:latin typeface="Noto Sans KR"/>
              </a:rPr>
              <a:t>제어자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 정보같은 필드 정보와 메소드의 이름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리턴 타입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파라미터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접근 </a:t>
            </a:r>
            <a:r>
              <a:rPr lang="ko-KR" altLang="en-US" sz="1000" dirty="0" err="1">
                <a:solidFill>
                  <a:srgbClr val="000000"/>
                </a:solidFill>
                <a:latin typeface="Noto Sans KR"/>
              </a:rPr>
              <a:t>제어자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정보같은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 메소드 정보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Type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정보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(Interface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인지 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class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인지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), Constant Pool(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상수 풀 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: 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문자 상수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타입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필드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객체 참조가 저장됨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), static 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변수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, final class </a:t>
            </a:r>
            <a:r>
              <a:rPr lang="ko-KR" altLang="en-US" sz="1000" dirty="0" err="1">
                <a:solidFill>
                  <a:srgbClr val="000000"/>
                </a:solidFill>
                <a:latin typeface="Noto Sans KR"/>
              </a:rPr>
              <a:t>변수등이</a:t>
            </a:r>
            <a:r>
              <a:rPr lang="ko-KR" altLang="en-US" sz="1000" dirty="0">
                <a:solidFill>
                  <a:srgbClr val="000000"/>
                </a:solidFill>
                <a:latin typeface="Noto Sans KR"/>
              </a:rPr>
              <a:t> 생성되는 영역이다</a:t>
            </a:r>
            <a:r>
              <a:rPr lang="en-US" altLang="ko-KR" sz="1000" dirty="0">
                <a:solidFill>
                  <a:srgbClr val="000000"/>
                </a:solidFill>
                <a:latin typeface="Noto Sans KR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4654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67E84E-0A5D-45A6-AC92-796659CB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2" y="2019372"/>
            <a:ext cx="4899123" cy="31370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48A463-7FF6-4450-8214-17D819021E61}"/>
              </a:ext>
            </a:extLst>
          </p:cNvPr>
          <p:cNvSpPr/>
          <p:nvPr/>
        </p:nvSpPr>
        <p:spPr>
          <a:xfrm>
            <a:off x="6454393" y="254531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바이트코드 명령어를 하나씩 읽어서 해석하고 실행한다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79D8BF-5300-4C52-8CC9-D4102E888A1B}"/>
              </a:ext>
            </a:extLst>
          </p:cNvPr>
          <p:cNvSpPr/>
          <p:nvPr/>
        </p:nvSpPr>
        <p:spPr>
          <a:xfrm>
            <a:off x="6454393" y="3481687"/>
            <a:ext cx="543280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JIT(Just-In-Time)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컴파일러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인터프리터의 단점을 보완하기 위해 도입된 것이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컴파일러이다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인터프리터 방식으로 실행하다가 적절한 시점에 바이트코드 전체를 컴파일하여 네이티브 코드로 변경하고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이후에는 해당 메서드를 더 이상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인터프리팅하지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않고 네이티브 코드로 직접 실행하는 방식이다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00E611-5606-4F97-BAF2-319AABE61F75}"/>
              </a:ext>
            </a:extLst>
          </p:cNvPr>
          <p:cNvSpPr/>
          <p:nvPr/>
        </p:nvSpPr>
        <p:spPr>
          <a:xfrm>
            <a:off x="4118920" y="2967335"/>
            <a:ext cx="4063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193017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A29A8C-E1DC-8C4F-873E-B548B8D17194}"/>
              </a:ext>
            </a:extLst>
          </p:cNvPr>
          <p:cNvSpPr txBox="1"/>
          <p:nvPr/>
        </p:nvSpPr>
        <p:spPr>
          <a:xfrm>
            <a:off x="3107585" y="5154332"/>
            <a:ext cx="5976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JVM = Class Loader + Execution Engine + Runtime Data Area</a:t>
            </a:r>
            <a:endParaRPr kumimoji="1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EDFBE2-CB15-4FA7-BB14-CD6485616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27"/>
          <a:stretch/>
        </p:blipFill>
        <p:spPr bwMode="auto">
          <a:xfrm>
            <a:off x="1461445" y="1073079"/>
            <a:ext cx="9269110" cy="37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6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B5E099-4BBD-4467-B6DA-DFD2CFAD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4" y="1798307"/>
            <a:ext cx="5093311" cy="3261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AD7FF-B276-B943-8408-8D3CE6B39008}"/>
              </a:ext>
            </a:extLst>
          </p:cNvPr>
          <p:cNvSpPr txBox="1"/>
          <p:nvPr/>
        </p:nvSpPr>
        <p:spPr>
          <a:xfrm>
            <a:off x="4345360" y="31474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 프로그램의 실행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272F1-68C9-49F8-9995-4E0DF6F004B5}"/>
              </a:ext>
            </a:extLst>
          </p:cNvPr>
          <p:cNvSpPr/>
          <p:nvPr/>
        </p:nvSpPr>
        <p:spPr>
          <a:xfrm>
            <a:off x="454128" y="1559384"/>
            <a:ext cx="3059634" cy="1530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DEF7F-835C-487B-801D-FDA1658D1DFF}"/>
              </a:ext>
            </a:extLst>
          </p:cNvPr>
          <p:cNvSpPr/>
          <p:nvPr/>
        </p:nvSpPr>
        <p:spPr>
          <a:xfrm>
            <a:off x="6356442" y="1625891"/>
            <a:ext cx="5525268" cy="711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 컴파일러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javac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자바소스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(.java)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읽어 들여 자바 바이트코드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(.class)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변환시킨다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03A085-CEA7-4EA6-A8A4-4AECE9DEA0C6}"/>
              </a:ext>
            </a:extLst>
          </p:cNvPr>
          <p:cNvSpPr/>
          <p:nvPr/>
        </p:nvSpPr>
        <p:spPr>
          <a:xfrm>
            <a:off x="6234957" y="2480306"/>
            <a:ext cx="6096000" cy="5568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 된 코드들은 자바 바이트 코드로 존재함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빌드된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(.class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자바 프로그램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JRE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환경위에서 자바 프로그램 실행 가능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javac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포함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9E5314-21DB-4BC4-8497-55C02EB3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02" y="4450362"/>
            <a:ext cx="4434511" cy="9128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B2E39F-2D55-400F-BA63-D289D05A77C1}"/>
              </a:ext>
            </a:extLst>
          </p:cNvPr>
          <p:cNvSpPr/>
          <p:nvPr/>
        </p:nvSpPr>
        <p:spPr>
          <a:xfrm>
            <a:off x="7899116" y="5380476"/>
            <a:ext cx="2439919" cy="314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빌드 후에 생긴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.class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내부의 모습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359F04-116C-4834-8713-B42764388ECC}"/>
              </a:ext>
            </a:extLst>
          </p:cNvPr>
          <p:cNvSpPr/>
          <p:nvPr/>
        </p:nvSpPr>
        <p:spPr>
          <a:xfrm>
            <a:off x="6672797" y="4169772"/>
            <a:ext cx="4815120" cy="1607268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01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B5E099-4BBD-4467-B6DA-DFD2CFAD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4" y="1798307"/>
            <a:ext cx="5093311" cy="3261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AD7FF-B276-B943-8408-8D3CE6B39008}"/>
              </a:ext>
            </a:extLst>
          </p:cNvPr>
          <p:cNvSpPr txBox="1"/>
          <p:nvPr/>
        </p:nvSpPr>
        <p:spPr>
          <a:xfrm>
            <a:off x="4345360" y="31474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자바 프로그램의 실행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272F1-68C9-49F8-9995-4E0DF6F004B5}"/>
              </a:ext>
            </a:extLst>
          </p:cNvPr>
          <p:cNvSpPr/>
          <p:nvPr/>
        </p:nvSpPr>
        <p:spPr>
          <a:xfrm>
            <a:off x="1559447" y="3109561"/>
            <a:ext cx="1465107" cy="140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DEF7F-835C-487B-801D-FDA1658D1DFF}"/>
              </a:ext>
            </a:extLst>
          </p:cNvPr>
          <p:cNvSpPr/>
          <p:nvPr/>
        </p:nvSpPr>
        <p:spPr>
          <a:xfrm>
            <a:off x="6356442" y="2558925"/>
            <a:ext cx="5525268" cy="7001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/>
              <a:t>이 변경된 </a:t>
            </a:r>
            <a:r>
              <a:rPr lang="en-US" altLang="ko-KR" sz="1400" dirty="0"/>
              <a:t>Class </a:t>
            </a:r>
            <a:r>
              <a:rPr lang="ko-KR" altLang="en-US" sz="1400" dirty="0"/>
              <a:t>파일들을 </a:t>
            </a:r>
            <a:r>
              <a:rPr lang="en-US" altLang="ko-KR" sz="1400" dirty="0"/>
              <a:t>Class Loader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JVM </a:t>
            </a:r>
            <a:r>
              <a:rPr lang="ko-KR" altLang="en-US" sz="1400" dirty="0"/>
              <a:t>메모리영역</a:t>
            </a:r>
            <a:r>
              <a:rPr lang="en-US" altLang="ko-KR" sz="1400" dirty="0"/>
              <a:t>(Runtime Data Areas) </a:t>
            </a:r>
            <a:r>
              <a:rPr lang="ko-KR" altLang="en-US" sz="1400" dirty="0"/>
              <a:t>영역으로 </a:t>
            </a:r>
            <a:r>
              <a:rPr lang="ko-KR" altLang="en-US" sz="1400" b="1" dirty="0" err="1"/>
              <a:t>로딩</a:t>
            </a:r>
            <a:r>
              <a:rPr lang="ko-KR" altLang="en-US" sz="1400" dirty="0" err="1"/>
              <a:t>한다</a:t>
            </a:r>
            <a:r>
              <a:rPr lang="en-US" altLang="ko-KR" sz="1400" dirty="0"/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7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B5E099-4BBD-4467-B6DA-DFD2CFAD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4" y="1798307"/>
            <a:ext cx="5093311" cy="3261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AD7FF-B276-B943-8408-8D3CE6B39008}"/>
              </a:ext>
            </a:extLst>
          </p:cNvPr>
          <p:cNvSpPr txBox="1"/>
          <p:nvPr/>
        </p:nvSpPr>
        <p:spPr>
          <a:xfrm>
            <a:off x="4345360" y="31474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자바 프로그램의 실행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272F1-68C9-49F8-9995-4E0DF6F004B5}"/>
              </a:ext>
            </a:extLst>
          </p:cNvPr>
          <p:cNvSpPr/>
          <p:nvPr/>
        </p:nvSpPr>
        <p:spPr>
          <a:xfrm>
            <a:off x="2944168" y="3114182"/>
            <a:ext cx="1545494" cy="1317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5DEF7F-835C-487B-801D-FDA1658D1DFF}"/>
              </a:ext>
            </a:extLst>
          </p:cNvPr>
          <p:cNvSpPr/>
          <p:nvPr/>
        </p:nvSpPr>
        <p:spPr>
          <a:xfrm>
            <a:off x="6356442" y="2558925"/>
            <a:ext cx="5525268" cy="3770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dirty="0"/>
              <a:t>로딩된 </a:t>
            </a:r>
            <a:r>
              <a:rPr lang="en-US" altLang="ko-KR" sz="1400" dirty="0"/>
              <a:t>class</a:t>
            </a:r>
            <a:r>
              <a:rPr lang="ko-KR" altLang="en-US" sz="1400" dirty="0"/>
              <a:t>파일들은 </a:t>
            </a:r>
            <a:r>
              <a:rPr lang="en-US" altLang="ko-KR" sz="1400" dirty="0"/>
              <a:t>Execution engine</a:t>
            </a:r>
            <a:r>
              <a:rPr lang="ko-KR" altLang="en-US" sz="1400" dirty="0"/>
              <a:t>을 통해 </a:t>
            </a:r>
            <a:r>
              <a:rPr lang="ko-KR" altLang="en-US" sz="1400" b="1" dirty="0"/>
              <a:t>해석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23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B5E099-4BBD-4467-B6DA-DFD2CFAD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4" y="1798307"/>
            <a:ext cx="5093311" cy="3261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AD7FF-B276-B943-8408-8D3CE6B39008}"/>
              </a:ext>
            </a:extLst>
          </p:cNvPr>
          <p:cNvSpPr txBox="1"/>
          <p:nvPr/>
        </p:nvSpPr>
        <p:spPr>
          <a:xfrm>
            <a:off x="4345360" y="31474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자바 프로그램의 실행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272F1-68C9-49F8-9995-4E0DF6F004B5}"/>
              </a:ext>
            </a:extLst>
          </p:cNvPr>
          <p:cNvSpPr/>
          <p:nvPr/>
        </p:nvSpPr>
        <p:spPr>
          <a:xfrm>
            <a:off x="1698171" y="4443739"/>
            <a:ext cx="2793441" cy="490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92FAF-DAD7-47DA-B030-731DC2D9125F}"/>
              </a:ext>
            </a:extLst>
          </p:cNvPr>
          <p:cNvSpPr/>
          <p:nvPr/>
        </p:nvSpPr>
        <p:spPr>
          <a:xfrm>
            <a:off x="6356442" y="2507638"/>
            <a:ext cx="5525268" cy="7009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해석된 바이트코드는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Runtime Data Areas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배치되어 실질적인 수행이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이루어지게된다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929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B5E099-4BBD-4467-B6DA-DFD2CFAD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4" y="1798307"/>
            <a:ext cx="5093311" cy="3261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BAD7FF-B276-B943-8408-8D3CE6B39008}"/>
              </a:ext>
            </a:extLst>
          </p:cNvPr>
          <p:cNvSpPr txBox="1"/>
          <p:nvPr/>
        </p:nvSpPr>
        <p:spPr>
          <a:xfrm>
            <a:off x="4345360" y="31474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자바 프로그램의 실행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1272F1-68C9-49F8-9995-4E0DF6F004B5}"/>
              </a:ext>
            </a:extLst>
          </p:cNvPr>
          <p:cNvSpPr/>
          <p:nvPr/>
        </p:nvSpPr>
        <p:spPr>
          <a:xfrm>
            <a:off x="1698171" y="4443739"/>
            <a:ext cx="2793441" cy="490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292FAF-DAD7-47DA-B030-731DC2D9125F}"/>
              </a:ext>
            </a:extLst>
          </p:cNvPr>
          <p:cNvSpPr/>
          <p:nvPr/>
        </p:nvSpPr>
        <p:spPr>
          <a:xfrm>
            <a:off x="6356442" y="2507638"/>
            <a:ext cx="5525268" cy="7009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해석된 바이트코드는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Runtime Data Areas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배치되어 실질적인 수행이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이루어지게된다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910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s loader에 대한 이미지 검색결과">
            <a:extLst>
              <a:ext uri="{FF2B5EF4-FFF2-40B4-BE49-F238E27FC236}">
                <a16:creationId xmlns:a16="http://schemas.microsoft.com/office/drawing/2014/main" id="{11F198B4-C4AC-4DD2-BC00-EC797E4F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2" y="1998052"/>
            <a:ext cx="4955930" cy="215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E8859-BF08-454D-ADCF-A30664B960E4}"/>
              </a:ext>
            </a:extLst>
          </p:cNvPr>
          <p:cNvSpPr txBox="1"/>
          <p:nvPr/>
        </p:nvSpPr>
        <p:spPr>
          <a:xfrm>
            <a:off x="5056292" y="314746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Class Loader</a:t>
            </a:r>
            <a:endParaRPr kumimoji="1"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9083E-C2D1-41F7-9CEC-44571397C689}"/>
              </a:ext>
            </a:extLst>
          </p:cNvPr>
          <p:cNvSpPr txBox="1"/>
          <p:nvPr/>
        </p:nvSpPr>
        <p:spPr>
          <a:xfrm>
            <a:off x="6216579" y="2587333"/>
            <a:ext cx="5528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런타임 시에 처음 클래스를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참조할때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해당 클래스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(.class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로드하고 링크한다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Loading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단계에서 계층화 된 클래스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로더는각자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로드된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클래스를 보관하는 네임스페이스를 갖는다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네임스페이스 내에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FQCN(fully qualified class name)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형식으로 보관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java.lang.String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통해 이미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로드된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클래스인지 확인 한다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26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639</Words>
  <Application>Microsoft Macintosh PowerPoint</Application>
  <PresentationFormat>와이드스크린</PresentationFormat>
  <Paragraphs>66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나눔바른고딕</vt:lpstr>
      <vt:lpstr>나눔스퀘어 Bold</vt:lpstr>
      <vt:lpstr>나눔스퀘어라운드 ExtraBold</vt:lpstr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econovation2017@gmail.com</dc:creator>
  <cp:lastModifiedBy>정민석</cp:lastModifiedBy>
  <cp:revision>28</cp:revision>
  <dcterms:created xsi:type="dcterms:W3CDTF">2019-10-08T06:16:55Z</dcterms:created>
  <dcterms:modified xsi:type="dcterms:W3CDTF">2019-10-08T09:46:57Z</dcterms:modified>
</cp:coreProperties>
</file>