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5" r:id="rId4"/>
    <p:sldId id="289" r:id="rId5"/>
    <p:sldId id="292" r:id="rId6"/>
    <p:sldId id="290" r:id="rId7"/>
    <p:sldId id="293" r:id="rId8"/>
    <p:sldId id="295" r:id="rId9"/>
    <p:sldId id="296" r:id="rId10"/>
    <p:sldId id="286" r:id="rId11"/>
    <p:sldId id="297" r:id="rId12"/>
    <p:sldId id="298" r:id="rId13"/>
    <p:sldId id="299" r:id="rId14"/>
    <p:sldId id="287" r:id="rId15"/>
    <p:sldId id="267" r:id="rId16"/>
    <p:sldId id="258" r:id="rId17"/>
    <p:sldId id="259" r:id="rId18"/>
    <p:sldId id="265" r:id="rId19"/>
    <p:sldId id="28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33" autoAdjust="0"/>
  </p:normalViewPr>
  <p:slideViewPr>
    <p:cSldViewPr snapToGrid="0">
      <p:cViewPr varScale="1">
        <p:scale>
          <a:sx n="90" d="100"/>
          <a:sy n="90" d="100"/>
        </p:scale>
        <p:origin x="9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010A0-CD52-4179-8D88-823DC1A8536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228631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010A0-CD52-4179-8D88-823DC1A8536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41735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010A0-CD52-4179-8D88-823DC1A8536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22987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010A0-CD52-4179-8D88-823DC1A8536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317573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010A0-CD52-4179-8D88-823DC1A85369}"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6095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010A0-CD52-4179-8D88-823DC1A85369}"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45129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010A0-CD52-4179-8D88-823DC1A85369}"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248261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010A0-CD52-4179-8D88-823DC1A85369}"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330975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010A0-CD52-4179-8D88-823DC1A85369}"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78156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D010A0-CD52-4179-8D88-823DC1A85369}"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358758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D010A0-CD52-4179-8D88-823DC1A85369}"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D8FAF-A1BD-4B8C-BA76-A252B792685C}" type="slidenum">
              <a:rPr lang="en-US" smtClean="0"/>
              <a:t>‹#›</a:t>
            </a:fld>
            <a:endParaRPr lang="en-US"/>
          </a:p>
        </p:txBody>
      </p:sp>
    </p:spTree>
    <p:extLst>
      <p:ext uri="{BB962C8B-B14F-4D97-AF65-F5344CB8AC3E}">
        <p14:creationId xmlns:p14="http://schemas.microsoft.com/office/powerpoint/2010/main" val="64739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010A0-CD52-4179-8D88-823DC1A85369}" type="datetimeFigureOut">
              <a:rPr lang="en-US" smtClean="0"/>
              <a:t>3/24/2020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D8FAF-A1BD-4B8C-BA76-A252B792685C}" type="slidenum">
              <a:rPr lang="en-US" smtClean="0"/>
              <a:t>‹#›</a:t>
            </a:fld>
            <a:endParaRPr lang="en-US"/>
          </a:p>
        </p:txBody>
      </p:sp>
    </p:spTree>
    <p:extLst>
      <p:ext uri="{BB962C8B-B14F-4D97-AF65-F5344CB8AC3E}">
        <p14:creationId xmlns:p14="http://schemas.microsoft.com/office/powerpoint/2010/main" val="153635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de.ca.gov/ta/ac/ap/apidatafiles.asp" TargetMode="External"/><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eaweb.org/articles?id=10.1257/aer.104.9.2593"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aeaweb.org/articles?id=10.1257/aer.104.4.141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academic.oup.com/rfs/article/21/4/1455/1565737" TargetMode="Externa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a:t>
            </a:r>
          </a:p>
        </p:txBody>
      </p:sp>
      <p:sp>
        <p:nvSpPr>
          <p:cNvPr id="3" name="Subtitle 2"/>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3037556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123372"/>
            <a:ext cx="8413750" cy="1357086"/>
          </a:xfrm>
        </p:spPr>
        <p:txBody>
          <a:bodyPr>
            <a:normAutofit/>
          </a:bodyPr>
          <a:lstStyle/>
          <a:p>
            <a:r>
              <a:rPr lang="en-US" sz="3600" b="1" dirty="0"/>
              <a:t>Step 2: Formulate Your Research Design and Specify the Econometric Model</a:t>
            </a:r>
            <a:endParaRPr lang="en-US" sz="3600" dirty="0"/>
          </a:p>
        </p:txBody>
      </p:sp>
      <p:sp>
        <p:nvSpPr>
          <p:cNvPr id="4" name="Rectangle 3"/>
          <p:cNvSpPr/>
          <p:nvPr/>
        </p:nvSpPr>
        <p:spPr>
          <a:xfrm>
            <a:off x="478971" y="2092675"/>
            <a:ext cx="8069942" cy="3695948"/>
          </a:xfrm>
          <a:prstGeom prst="rect">
            <a:avLst/>
          </a:prstGeom>
        </p:spPr>
        <p:txBody>
          <a:bodyPr wrap="square">
            <a:spAutoFit/>
          </a:bodyPr>
          <a:lstStyle/>
          <a:p>
            <a:pPr marL="285750" indent="-285750">
              <a:lnSpc>
                <a:spcPct val="107000"/>
              </a:lnSpc>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Take your abstract objective from step 1 and convert it into an econometric model with data that can answer your questions. </a:t>
            </a:r>
          </a:p>
          <a:p>
            <a:pPr marL="285750" indent="-285750">
              <a:lnSpc>
                <a:spcPct val="107000"/>
              </a:lnSpc>
              <a:spcAft>
                <a:spcPts val="900"/>
              </a:spcAf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Requires some economic theory, common sense and a little cleverness. </a:t>
            </a:r>
          </a:p>
          <a:p>
            <a:pPr marL="285750" indent="-285750">
              <a:lnSpc>
                <a:spcPct val="107000"/>
              </a:lnSpc>
              <a:spcAft>
                <a:spcPts val="90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9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Making a good choice about which data to collect and use determines whether you will be able to meet your objective.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39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79" y="50801"/>
            <a:ext cx="7886700" cy="1465705"/>
          </a:xfrm>
        </p:spPr>
        <p:txBody>
          <a:bodyPr>
            <a:normAutofit fontScale="90000"/>
          </a:bodyPr>
          <a:lstStyle/>
          <a:p>
            <a:r>
              <a:rPr lang="en-US" b="1" dirty="0"/>
              <a:t>Step 2 Example: Do Good Teachers Produce Better Student Outcomes?</a:t>
            </a:r>
            <a:endParaRPr lang="en-US" dirty="0"/>
          </a:p>
        </p:txBody>
      </p:sp>
      <p:sp>
        <p:nvSpPr>
          <p:cNvPr id="3" name="TextBox 2"/>
          <p:cNvSpPr txBox="1"/>
          <p:nvPr/>
        </p:nvSpPr>
        <p:spPr>
          <a:xfrm>
            <a:off x="341086" y="1992737"/>
            <a:ext cx="86940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Who is a good teacher?</a:t>
            </a:r>
          </a:p>
          <a:p>
            <a:pPr marL="800100" lvl="1" indent="-342900">
              <a:buFont typeface="Arial" panose="020B0604020202020204" pitchFamily="34" charset="0"/>
              <a:buChar char="•"/>
            </a:pPr>
            <a:r>
              <a:rPr lang="en-US" sz="2400" dirty="0"/>
              <a:t>Can’t just measure test scores. Some teachers may get high test scores because they are easy graders or because smart students take their class.</a:t>
            </a:r>
          </a:p>
          <a:p>
            <a:pPr marL="800100" lvl="1" indent="-342900">
              <a:buFont typeface="Arial" panose="020B0604020202020204" pitchFamily="34" charset="0"/>
              <a:buChar char="•"/>
            </a:pPr>
            <a:r>
              <a:rPr lang="en-US" sz="2400" dirty="0"/>
              <a:t>Answer:  a good teacher </a:t>
            </a:r>
            <a:r>
              <a:rPr lang="en-US" sz="2400" u="sng" dirty="0"/>
              <a:t>raises</a:t>
            </a:r>
            <a:r>
              <a:rPr lang="en-US" sz="2400" dirty="0"/>
              <a:t> test scores more than average </a:t>
            </a:r>
          </a:p>
          <a:p>
            <a:endParaRPr lang="en-US" sz="2400" dirty="0"/>
          </a:p>
          <a:p>
            <a:pPr marL="342900" indent="-342900">
              <a:buFont typeface="Arial" panose="020B0604020202020204" pitchFamily="34" charset="0"/>
              <a:buChar char="•"/>
            </a:pPr>
            <a:r>
              <a:rPr lang="en-US" sz="2400" dirty="0"/>
              <a:t>With this “value added” measure of teacher quality, </a:t>
            </a:r>
            <a:r>
              <a:rPr lang="en-US" sz="2400" dirty="0" err="1"/>
              <a:t>Chetty</a:t>
            </a:r>
            <a:r>
              <a:rPr lang="en-US" sz="2400" dirty="0"/>
              <a:t>, Friedman and </a:t>
            </a:r>
            <a:r>
              <a:rPr lang="en-US" sz="2400" dirty="0" err="1"/>
              <a:t>Rockoff</a:t>
            </a:r>
            <a:r>
              <a:rPr lang="en-US" sz="2400" dirty="0"/>
              <a:t> can estimate using econometrics whether students who took classes from high VA teachers earn more later in life.</a:t>
            </a:r>
          </a:p>
          <a:p>
            <a:endParaRPr lang="en-US" sz="2400" dirty="0"/>
          </a:p>
          <a:p>
            <a:endParaRPr lang="en-US" sz="2400" dirty="0"/>
          </a:p>
        </p:txBody>
      </p:sp>
    </p:spTree>
    <p:extLst>
      <p:ext uri="{BB962C8B-B14F-4D97-AF65-F5344CB8AC3E}">
        <p14:creationId xmlns:p14="http://schemas.microsoft.com/office/powerpoint/2010/main" val="47618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79" y="50801"/>
            <a:ext cx="7886700" cy="1465705"/>
          </a:xfrm>
        </p:spPr>
        <p:txBody>
          <a:bodyPr>
            <a:normAutofit/>
          </a:bodyPr>
          <a:lstStyle/>
          <a:p>
            <a:r>
              <a:rPr lang="en-US" b="1" dirty="0"/>
              <a:t>Step 2 Example: Does the Law of Demand Hold for Electricity?</a:t>
            </a:r>
            <a:endParaRPr lang="en-US" dirty="0"/>
          </a:p>
        </p:txBody>
      </p:sp>
      <p:sp>
        <p:nvSpPr>
          <p:cNvPr id="3" name="TextBox 2"/>
          <p:cNvSpPr txBox="1"/>
          <p:nvPr/>
        </p:nvSpPr>
        <p:spPr>
          <a:xfrm>
            <a:off x="333828" y="1608110"/>
            <a:ext cx="86940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Everyone wants to use their AC on hot days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Electricity is more expensive on hot days because demand is high on those days</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test law of demand, you could give some people a high price and others a low price on the same day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Jessoe</a:t>
            </a:r>
            <a:r>
              <a:rPr lang="en-US" sz="2400" dirty="0"/>
              <a:t> and Rapson convinced an electric utility to let them raise prices for a random subset of customers</a:t>
            </a:r>
          </a:p>
          <a:p>
            <a:pPr marL="800100" lvl="1" indent="-342900">
              <a:buFont typeface="Arial" panose="020B0604020202020204" pitchFamily="34" charset="0"/>
              <a:buChar char="•"/>
            </a:pPr>
            <a:r>
              <a:rPr lang="en-US" sz="2400" dirty="0"/>
              <a:t>Then they estimated using econometrics how consumers responded to the high prices</a:t>
            </a:r>
          </a:p>
        </p:txBody>
      </p:sp>
    </p:spTree>
    <p:extLst>
      <p:ext uri="{BB962C8B-B14F-4D97-AF65-F5344CB8AC3E}">
        <p14:creationId xmlns:p14="http://schemas.microsoft.com/office/powerpoint/2010/main" val="171382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79" y="50801"/>
            <a:ext cx="7886700" cy="1465705"/>
          </a:xfrm>
        </p:spPr>
        <p:txBody>
          <a:bodyPr>
            <a:normAutofit/>
          </a:bodyPr>
          <a:lstStyle/>
          <a:p>
            <a:r>
              <a:rPr lang="en-US" b="1" dirty="0"/>
              <a:t>Step 2 Example: Is it Possible to Forecast Stock Returns?</a:t>
            </a:r>
            <a:endParaRPr lang="en-US" dirty="0"/>
          </a:p>
        </p:txBody>
      </p:sp>
      <p:sp>
        <p:nvSpPr>
          <p:cNvPr id="3" name="TextBox 2"/>
          <p:cNvSpPr txBox="1"/>
          <p:nvPr/>
        </p:nvSpPr>
        <p:spPr>
          <a:xfrm>
            <a:off x="355600" y="1905653"/>
            <a:ext cx="86940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Everyone is a stock market expert after the fact</a:t>
            </a:r>
          </a:p>
          <a:p>
            <a:pPr marL="800100" lvl="1" indent="-342900">
              <a:buFont typeface="Arial" panose="020B0604020202020204" pitchFamily="34" charset="0"/>
              <a:buChar char="•"/>
            </a:pPr>
            <a:r>
              <a:rPr lang="en-US" sz="2400" dirty="0"/>
              <a:t>(or a bitcoin market expert)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Example: historically, the stock market did better in January.</a:t>
            </a:r>
          </a:p>
          <a:p>
            <a:pPr marL="800100" lvl="1" indent="-342900">
              <a:buFont typeface="Arial" panose="020B0604020202020204" pitchFamily="34" charset="0"/>
              <a:buChar char="•"/>
            </a:pPr>
            <a:r>
              <a:rPr lang="en-US" sz="2400" dirty="0"/>
              <a:t>Does this mean that the stock market will do better in future Januarys?</a:t>
            </a:r>
          </a:p>
          <a:p>
            <a:pPr marL="800100" lvl="1" indent="-342900">
              <a:buFont typeface="Arial" panose="020B0604020202020204" pitchFamily="34" charset="0"/>
              <a:buChar char="•"/>
            </a:pPr>
            <a:r>
              <a:rPr lang="en-US" sz="2400" dirty="0"/>
              <a:t>Hint: no.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Welch and Goyal build econometric models of stock returns using historical data and then see whether those models predict future returns.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24571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Apply Statistical Theory</a:t>
            </a:r>
            <a:endParaRPr lang="en-US" dirty="0"/>
          </a:p>
        </p:txBody>
      </p:sp>
      <p:sp>
        <p:nvSpPr>
          <p:cNvPr id="4" name="Rectangle 3"/>
          <p:cNvSpPr/>
          <p:nvPr/>
        </p:nvSpPr>
        <p:spPr>
          <a:xfrm>
            <a:off x="628650" y="1984065"/>
            <a:ext cx="7702550" cy="1754326"/>
          </a:xfrm>
          <a:prstGeom prst="rect">
            <a:avLst/>
          </a:prstGeom>
        </p:spPr>
        <p:txBody>
          <a:bodyPr wrap="square">
            <a:spAutoFit/>
          </a:bodyPr>
          <a:lstStyle/>
          <a:p>
            <a:r>
              <a:rPr lang="en-US" sz="2700" u="sng" dirty="0"/>
              <a:t>The Power of Statistics:</a:t>
            </a:r>
          </a:p>
          <a:p>
            <a:r>
              <a:rPr lang="en-US" sz="2700" dirty="0"/>
              <a:t>Statistics lets us make statements of probability about an </a:t>
            </a:r>
            <a:r>
              <a:rPr lang="en-US" sz="2700" b="1" dirty="0"/>
              <a:t>unobserved population </a:t>
            </a:r>
            <a:r>
              <a:rPr lang="en-US" sz="2700" dirty="0"/>
              <a:t>using data from a single </a:t>
            </a:r>
            <a:r>
              <a:rPr lang="en-US" sz="2700" b="1" dirty="0"/>
              <a:t>sample</a:t>
            </a:r>
            <a:r>
              <a:rPr lang="en-US" sz="2700" dirty="0"/>
              <a:t>. </a:t>
            </a:r>
          </a:p>
        </p:txBody>
      </p:sp>
      <p:sp>
        <p:nvSpPr>
          <p:cNvPr id="5" name="Rectangle 4"/>
          <p:cNvSpPr/>
          <p:nvPr/>
        </p:nvSpPr>
        <p:spPr>
          <a:xfrm>
            <a:off x="2113927" y="4326831"/>
            <a:ext cx="5536710" cy="1200329"/>
          </a:xfrm>
          <a:prstGeom prst="rect">
            <a:avLst/>
          </a:prstGeom>
        </p:spPr>
        <p:txBody>
          <a:bodyPr wrap="square">
            <a:spAutoFit/>
          </a:bodyPr>
          <a:lstStyle/>
          <a:p>
            <a:r>
              <a:rPr lang="en-US" sz="2400" b="1" i="1" dirty="0">
                <a:latin typeface="Times New Roman" panose="02020603050405020304" pitchFamily="18" charset="0"/>
                <a:ea typeface="Calibri" panose="020F0502020204030204" pitchFamily="34" charset="0"/>
              </a:rPr>
              <a:t>Econometrics is challenging because it integrates all three fields—economics, mathematics, and statistics—into one.</a:t>
            </a:r>
            <a:endParaRPr lang="en-US" sz="2400" b="1" i="1" dirty="0"/>
          </a:p>
        </p:txBody>
      </p:sp>
    </p:spTree>
    <p:extLst>
      <p:ext uri="{BB962C8B-B14F-4D97-AF65-F5344CB8AC3E}">
        <p14:creationId xmlns:p14="http://schemas.microsoft.com/office/powerpoint/2010/main" val="246010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99328"/>
            <a:ext cx="7886700" cy="821945"/>
          </a:xfrm>
        </p:spPr>
        <p:txBody>
          <a:bodyPr>
            <a:normAutofit fontScale="90000"/>
          </a:bodyPr>
          <a:lstStyle/>
          <a:p>
            <a:r>
              <a:rPr lang="en-US" dirty="0"/>
              <a:t>How Does Poverty Affect Student Performance in California Schools? </a:t>
            </a:r>
          </a:p>
        </p:txBody>
      </p:sp>
      <p:sp>
        <p:nvSpPr>
          <p:cNvPr id="3" name="Content Placeholder 2"/>
          <p:cNvSpPr>
            <a:spLocks noGrp="1"/>
          </p:cNvSpPr>
          <p:nvPr>
            <p:ph idx="1"/>
          </p:nvPr>
        </p:nvSpPr>
        <p:spPr/>
        <p:txBody>
          <a:bodyPr>
            <a:normAutofit fontScale="77500" lnSpcReduction="20000"/>
          </a:bodyPr>
          <a:lstStyle/>
          <a:p>
            <a:r>
              <a:rPr lang="en-US" dirty="0"/>
              <a:t>To answer this question, we first need to measure “student performance” and “poverty.”</a:t>
            </a:r>
          </a:p>
          <a:p>
            <a:r>
              <a:rPr lang="en-US" dirty="0"/>
              <a:t>Academic performance index (API)</a:t>
            </a:r>
          </a:p>
          <a:p>
            <a:pPr lvl="1"/>
            <a:r>
              <a:rPr lang="en-US" dirty="0"/>
              <a:t>The California state government uses it to measure school performance</a:t>
            </a:r>
          </a:p>
          <a:p>
            <a:pPr lvl="1"/>
            <a:r>
              <a:rPr lang="en-US" dirty="0"/>
              <a:t>Constructed from students’ scores on state-wide standardized tests</a:t>
            </a:r>
          </a:p>
          <a:p>
            <a:pPr lvl="1"/>
            <a:r>
              <a:rPr lang="en-US" dirty="0"/>
              <a:t>Ranges from 200 to 1000. </a:t>
            </a:r>
          </a:p>
          <a:p>
            <a:pPr lvl="1"/>
            <a:r>
              <a:rPr lang="en-US" dirty="0"/>
              <a:t>We can use the API as our measure of average student performance at each California school</a:t>
            </a:r>
          </a:p>
          <a:p>
            <a:r>
              <a:rPr lang="en-US" dirty="0"/>
              <a:t>We do not know the household incomes for each student at each school</a:t>
            </a:r>
          </a:p>
          <a:p>
            <a:pPr lvl="1"/>
            <a:r>
              <a:rPr lang="en-US" dirty="0"/>
              <a:t>But U.S. National School Lunch Program provides free lunches to school children from low-income households</a:t>
            </a:r>
          </a:p>
          <a:p>
            <a:pPr lvl="1"/>
            <a:r>
              <a:rPr lang="en-US" dirty="0"/>
              <a:t>We know the share of students eligible for free lunches at each school</a:t>
            </a:r>
          </a:p>
          <a:p>
            <a:pPr lvl="1"/>
            <a:r>
              <a:rPr lang="en-US" dirty="0"/>
              <a:t>We can use free lunch eligibility (FLE) as an indicator of the share of students from households with incomes below the poverty line at each school.</a:t>
            </a:r>
          </a:p>
          <a:p>
            <a:endParaRPr lang="en-US" dirty="0"/>
          </a:p>
        </p:txBody>
      </p:sp>
    </p:spTree>
    <p:extLst>
      <p:ext uri="{BB962C8B-B14F-4D97-AF65-F5344CB8AC3E}">
        <p14:creationId xmlns:p14="http://schemas.microsoft.com/office/powerpoint/2010/main" val="2041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528"/>
            <a:ext cx="7886700" cy="1325563"/>
          </a:xfrm>
        </p:spPr>
        <p:txBody>
          <a:bodyPr>
            <a:noAutofit/>
          </a:bodyPr>
          <a:lstStyle/>
          <a:p>
            <a:br>
              <a:rPr lang="en-US" sz="2400" dirty="0"/>
            </a:br>
            <a:r>
              <a:rPr lang="en-US" sz="2400" b="1" dirty="0"/>
              <a:t>Table 1.1 Academic Performance Index (API) and Free Lunch Eligibility (FLE) at 20 Randomly Chosen California Elementary Schools in 2013 (from Total Population of 5,765 Schools)</a:t>
            </a:r>
            <a:br>
              <a:rPr lang="en-US" sz="2400" dirty="0"/>
            </a:br>
            <a:endParaRPr lang="en-US" sz="2400" dirty="0"/>
          </a:p>
        </p:txBody>
      </p:sp>
      <p:pic>
        <p:nvPicPr>
          <p:cNvPr id="6" name="Picture 5"/>
          <p:cNvPicPr>
            <a:picLocks noChangeAspect="1"/>
          </p:cNvPicPr>
          <p:nvPr/>
        </p:nvPicPr>
        <p:blipFill>
          <a:blip r:embed="rId2"/>
          <a:stretch>
            <a:fillRect/>
          </a:stretch>
        </p:blipFill>
        <p:spPr>
          <a:xfrm>
            <a:off x="1944914" y="1690689"/>
            <a:ext cx="6285067" cy="5162914"/>
          </a:xfrm>
          <a:prstGeom prst="rect">
            <a:avLst/>
          </a:prstGeom>
        </p:spPr>
      </p:pic>
      <p:sp>
        <p:nvSpPr>
          <p:cNvPr id="7" name="Rectangle 6"/>
          <p:cNvSpPr/>
          <p:nvPr/>
        </p:nvSpPr>
        <p:spPr>
          <a:xfrm>
            <a:off x="1972721" y="6627064"/>
            <a:ext cx="4572000" cy="230832"/>
          </a:xfrm>
          <a:prstGeom prst="rect">
            <a:avLst/>
          </a:prstGeom>
        </p:spPr>
        <p:txBody>
          <a:bodyPr>
            <a:spAutoFit/>
          </a:bodyPr>
          <a:lstStyle/>
          <a:p>
            <a:r>
              <a:rPr lang="en-US" sz="900" dirty="0">
                <a:latin typeface="Times New Roman" panose="02020603050405020304" pitchFamily="18" charset="0"/>
                <a:ea typeface="Calibri" panose="020F0502020204030204" pitchFamily="34" charset="0"/>
              </a:rPr>
              <a:t>Source: California Department of Education; </a:t>
            </a:r>
            <a:r>
              <a:rPr lang="en-US" sz="900" u="sng" dirty="0">
                <a:solidFill>
                  <a:srgbClr val="0000FF"/>
                </a:solidFill>
                <a:latin typeface="Times New Roman" panose="02020603050405020304" pitchFamily="18" charset="0"/>
                <a:ea typeface="Calibri" panose="020F0502020204030204" pitchFamily="34" charset="0"/>
                <a:hlinkClick r:id="rId3"/>
              </a:rPr>
              <a:t>http://www.cde.ca.gov/ta/ac/ap/apidatafiles.asp</a:t>
            </a:r>
            <a:endParaRPr lang="en-US" sz="9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1283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Figure 1.1 </a:t>
            </a:r>
            <a:r>
              <a:rPr lang="en-US" sz="2400" dirty="0"/>
              <a:t>2013 API in 20 California elementary schools. Academic performance varies widely across these 20 schools.</a:t>
            </a:r>
          </a:p>
        </p:txBody>
      </p:sp>
      <p:pic>
        <p:nvPicPr>
          <p:cNvPr id="4" name="Picture 3"/>
          <p:cNvPicPr>
            <a:picLocks noChangeAspect="1"/>
          </p:cNvPicPr>
          <p:nvPr/>
        </p:nvPicPr>
        <p:blipFill>
          <a:blip r:embed="rId2"/>
          <a:stretch>
            <a:fillRect/>
          </a:stretch>
        </p:blipFill>
        <p:spPr>
          <a:xfrm>
            <a:off x="972455" y="1841695"/>
            <a:ext cx="5060337" cy="4438516"/>
          </a:xfrm>
          <a:prstGeom prst="rect">
            <a:avLst/>
          </a:prstGeom>
        </p:spPr>
      </p:pic>
      <p:grpSp>
        <p:nvGrpSpPr>
          <p:cNvPr id="14" name="Group 13"/>
          <p:cNvGrpSpPr/>
          <p:nvPr/>
        </p:nvGrpSpPr>
        <p:grpSpPr>
          <a:xfrm>
            <a:off x="1807029" y="3279698"/>
            <a:ext cx="6772926" cy="900417"/>
            <a:chOff x="3149837" y="3229930"/>
            <a:chExt cx="9030567" cy="1200555"/>
          </a:xfrm>
        </p:grpSpPr>
        <p:cxnSp>
          <p:nvCxnSpPr>
            <p:cNvPr id="5" name="Straight Arrow Connector 4"/>
            <p:cNvCxnSpPr/>
            <p:nvPr/>
          </p:nvCxnSpPr>
          <p:spPr>
            <a:xfrm flipV="1">
              <a:off x="3149837" y="4396749"/>
              <a:ext cx="5303393" cy="3373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1"/>
            </p:cNvCxnSpPr>
            <p:nvPr/>
          </p:nvCxnSpPr>
          <p:spPr>
            <a:xfrm flipH="1">
              <a:off x="8453234" y="3568484"/>
              <a:ext cx="323019" cy="740129"/>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76252" y="3229930"/>
              <a:ext cx="3404152" cy="677108"/>
            </a:xfrm>
            <a:prstGeom prst="rect">
              <a:avLst/>
            </a:prstGeom>
            <a:noFill/>
          </p:spPr>
          <p:txBody>
            <a:bodyPr wrap="square" rtlCol="0">
              <a:spAutoFit/>
            </a:bodyPr>
            <a:lstStyle/>
            <a:p>
              <a:r>
                <a:rPr lang="en-US" sz="1350" dirty="0">
                  <a:solidFill>
                    <a:srgbClr val="C00000"/>
                  </a:solidFill>
                </a:rPr>
                <a:t>Mean API for this sample = 835.80. </a:t>
              </a:r>
            </a:p>
          </p:txBody>
        </p:sp>
      </p:grpSp>
      <p:sp>
        <p:nvSpPr>
          <p:cNvPr id="16" name="Rectangle 15"/>
          <p:cNvSpPr/>
          <p:nvPr/>
        </p:nvSpPr>
        <p:spPr>
          <a:xfrm>
            <a:off x="6451738" y="3984538"/>
            <a:ext cx="2063612" cy="1338828"/>
          </a:xfrm>
          <a:prstGeom prst="rect">
            <a:avLst/>
          </a:prstGeom>
        </p:spPr>
        <p:txBody>
          <a:bodyPr wrap="square">
            <a:spAutoFit/>
          </a:bodyPr>
          <a:lstStyle/>
          <a:p>
            <a:r>
              <a:rPr lang="en-US" sz="1350" dirty="0">
                <a:solidFill>
                  <a:srgbClr val="C00000"/>
                </a:solidFill>
              </a:rPr>
              <a:t>Repeat for many random samples, and on average you would get </a:t>
            </a:r>
            <a:r>
              <a:rPr lang="en-US" sz="1350" i="1" dirty="0">
                <a:solidFill>
                  <a:srgbClr val="C00000"/>
                </a:solidFill>
              </a:rPr>
              <a:t>μ</a:t>
            </a:r>
            <a:r>
              <a:rPr lang="en-US" sz="1350" dirty="0">
                <a:solidFill>
                  <a:srgbClr val="C00000"/>
                </a:solidFill>
              </a:rPr>
              <a:t>, the mean API of all schools. </a:t>
            </a:r>
            <a:r>
              <a:rPr lang="en-US" sz="1350" i="1" dirty="0">
                <a:solidFill>
                  <a:srgbClr val="C00000"/>
                </a:solidFill>
              </a:rPr>
              <a:t>But μ almost certainly does not equal 835.80!</a:t>
            </a:r>
            <a:r>
              <a:rPr lang="en-US" sz="1350" dirty="0">
                <a:solidFill>
                  <a:srgbClr val="C00000"/>
                </a:solidFill>
              </a:rPr>
              <a:t> </a:t>
            </a:r>
          </a:p>
        </p:txBody>
      </p:sp>
      <p:sp>
        <p:nvSpPr>
          <p:cNvPr id="17" name="Rectangle 16"/>
          <p:cNvSpPr/>
          <p:nvPr/>
        </p:nvSpPr>
        <p:spPr>
          <a:xfrm>
            <a:off x="6451738" y="5356182"/>
            <a:ext cx="2063612" cy="507831"/>
          </a:xfrm>
          <a:prstGeom prst="rect">
            <a:avLst/>
          </a:prstGeom>
        </p:spPr>
        <p:txBody>
          <a:bodyPr wrap="square">
            <a:spAutoFit/>
          </a:bodyPr>
          <a:lstStyle/>
          <a:p>
            <a:r>
              <a:rPr lang="en-US" sz="1350" dirty="0">
                <a:solidFill>
                  <a:srgbClr val="C00000"/>
                </a:solidFill>
              </a:rPr>
              <a:t>(BYAM: It’s 813.70. But we don’t know that yet!)</a:t>
            </a:r>
            <a:endParaRPr lang="en-US" sz="1350" dirty="0"/>
          </a:p>
        </p:txBody>
      </p:sp>
    </p:spTree>
    <p:extLst>
      <p:ext uri="{BB962C8B-B14F-4D97-AF65-F5344CB8AC3E}">
        <p14:creationId xmlns:p14="http://schemas.microsoft.com/office/powerpoint/2010/main" val="122850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 Free School Lunch Eligibility “Proxy” for Poverty in School Districts</a:t>
            </a:r>
          </a:p>
        </p:txBody>
      </p:sp>
      <p:pic>
        <p:nvPicPr>
          <p:cNvPr id="4" name="Picture 3"/>
          <p:cNvPicPr>
            <a:picLocks noChangeAspect="1"/>
          </p:cNvPicPr>
          <p:nvPr/>
        </p:nvPicPr>
        <p:blipFill>
          <a:blip r:embed="rId3"/>
          <a:stretch>
            <a:fillRect/>
          </a:stretch>
        </p:blipFill>
        <p:spPr>
          <a:xfrm>
            <a:off x="268476" y="2321164"/>
            <a:ext cx="4096567" cy="3665979"/>
          </a:xfrm>
          <a:prstGeom prst="rect">
            <a:avLst/>
          </a:prstGeom>
        </p:spPr>
      </p:pic>
      <p:sp>
        <p:nvSpPr>
          <p:cNvPr id="5" name="Rectangle 4"/>
          <p:cNvSpPr/>
          <p:nvPr/>
        </p:nvSpPr>
        <p:spPr>
          <a:xfrm>
            <a:off x="333829" y="2047819"/>
            <a:ext cx="3997148" cy="300082"/>
          </a:xfrm>
          <a:prstGeom prst="rect">
            <a:avLst/>
          </a:prstGeom>
        </p:spPr>
        <p:txBody>
          <a:bodyPr wrap="square">
            <a:spAutoFit/>
          </a:bodyPr>
          <a:lstStyle/>
          <a:p>
            <a:r>
              <a:rPr lang="en-US" sz="1350" dirty="0">
                <a:latin typeface="Times New Roman" panose="02020603050405020304" pitchFamily="18" charset="0"/>
                <a:ea typeface="Calibri" panose="020F0502020204030204" pitchFamily="34" charset="0"/>
              </a:rPr>
              <a:t>Figure 1.5. It sure looks like API decreases with FLE.</a:t>
            </a:r>
            <a:endParaRPr lang="en-US" sz="1350" dirty="0"/>
          </a:p>
        </p:txBody>
      </p:sp>
      <p:sp>
        <p:nvSpPr>
          <p:cNvPr id="6" name="Rectangle 5"/>
          <p:cNvSpPr/>
          <p:nvPr/>
        </p:nvSpPr>
        <p:spPr>
          <a:xfrm>
            <a:off x="4526358" y="3122778"/>
            <a:ext cx="3699515" cy="715581"/>
          </a:xfrm>
          <a:prstGeom prst="rect">
            <a:avLst/>
          </a:prstGeom>
        </p:spPr>
        <p:txBody>
          <a:bodyPr wrap="square">
            <a:spAutoFit/>
          </a:bodyPr>
          <a:lstStyle/>
          <a:p>
            <a:r>
              <a:rPr lang="en-US" sz="1350" dirty="0">
                <a:latin typeface="Times New Roman" panose="02020603050405020304" pitchFamily="18" charset="0"/>
                <a:ea typeface="Calibri" panose="020F0502020204030204" pitchFamily="34" charset="0"/>
              </a:rPr>
              <a:t>What we can learn from FLE to help predict API? </a:t>
            </a:r>
          </a:p>
          <a:p>
            <a:r>
              <a:rPr lang="en-US" sz="1350" dirty="0">
                <a:latin typeface="Times New Roman" panose="02020603050405020304" pitchFamily="18" charset="0"/>
                <a:ea typeface="Calibri" panose="020F0502020204030204" pitchFamily="34" charset="0"/>
              </a:rPr>
              <a:t>Begin by estimating a linear model in </a:t>
            </a:r>
            <a:r>
              <a:rPr lang="en-US" sz="1350">
                <a:latin typeface="Times New Roman" panose="02020603050405020304" pitchFamily="18" charset="0"/>
                <a:ea typeface="Calibri" panose="020F0502020204030204" pitchFamily="34" charset="0"/>
              </a:rPr>
              <a:t>which FLE </a:t>
            </a:r>
            <a:r>
              <a:rPr lang="en-US" sz="1350" dirty="0">
                <a:latin typeface="Times New Roman" panose="02020603050405020304" pitchFamily="18" charset="0"/>
                <a:ea typeface="Calibri" panose="020F0502020204030204" pitchFamily="34" charset="0"/>
              </a:rPr>
              <a:t>is the only variable explaining API; that is:</a:t>
            </a:r>
          </a:p>
        </p:txBody>
      </p:sp>
      <p:sp>
        <p:nvSpPr>
          <p:cNvPr id="7" name="Rectangle 2"/>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8" name="Object 7"/>
          <p:cNvGraphicFramePr>
            <a:graphicFrameLocks noChangeAspect="1"/>
          </p:cNvGraphicFramePr>
          <p:nvPr>
            <p:extLst>
              <p:ext uri="{D42A27DB-BD31-4B8C-83A1-F6EECF244321}">
                <p14:modId xmlns:p14="http://schemas.microsoft.com/office/powerpoint/2010/main" val="4126768188"/>
              </p:ext>
            </p:extLst>
          </p:nvPr>
        </p:nvGraphicFramePr>
        <p:xfrm>
          <a:off x="5200650" y="4247440"/>
          <a:ext cx="1998698" cy="402535"/>
        </p:xfrm>
        <a:graphic>
          <a:graphicData uri="http://schemas.openxmlformats.org/presentationml/2006/ole">
            <mc:AlternateContent xmlns:mc="http://schemas.openxmlformats.org/markup-compatibility/2006">
              <mc:Choice xmlns:v="urn:schemas-microsoft-com:vml" Requires="v">
                <p:oleObj spid="_x0000_s4140" name="Equation" r:id="rId4" imgW="1130300" imgH="228600" progId="Equation.3">
                  <p:embed/>
                </p:oleObj>
              </mc:Choice>
              <mc:Fallback>
                <p:oleObj name="Equation" r:id="rId4" imgW="11303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650" y="4247440"/>
                        <a:ext cx="1998698" cy="402535"/>
                      </a:xfrm>
                      <a:prstGeom prst="rect">
                        <a:avLst/>
                      </a:prstGeom>
                      <a:noFill/>
                    </p:spPr>
                  </p:pic>
                </p:oleObj>
              </mc:Fallback>
            </mc:AlternateContent>
          </a:graphicData>
        </a:graphic>
      </p:graphicFrame>
      <p:sp>
        <p:nvSpPr>
          <p:cNvPr id="9" name="Oval 8"/>
          <p:cNvSpPr/>
          <p:nvPr/>
        </p:nvSpPr>
        <p:spPr>
          <a:xfrm>
            <a:off x="5158409" y="4247440"/>
            <a:ext cx="331719" cy="4025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p:cNvCxnSpPr>
            <a:stCxn id="12" idx="0"/>
            <a:endCxn id="9" idx="4"/>
          </p:cNvCxnSpPr>
          <p:nvPr/>
        </p:nvCxnSpPr>
        <p:spPr>
          <a:xfrm flipV="1">
            <a:off x="5092482" y="4649975"/>
            <a:ext cx="231787" cy="29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73562" y="4949687"/>
            <a:ext cx="1237839" cy="300082"/>
          </a:xfrm>
          <a:prstGeom prst="rect">
            <a:avLst/>
          </a:prstGeom>
          <a:ln>
            <a:solidFill>
              <a:schemeClr val="accent1">
                <a:shade val="50000"/>
              </a:schemeClr>
            </a:solidFill>
          </a:ln>
        </p:spPr>
        <p:txBody>
          <a:bodyPr wrap="none">
            <a:spAutoFit/>
          </a:bodyPr>
          <a:lstStyle/>
          <a:p>
            <a:r>
              <a:rPr lang="en-US" sz="1350" dirty="0">
                <a:latin typeface="Times New Roman" panose="02020603050405020304" pitchFamily="18" charset="0"/>
                <a:ea typeface="Calibri" panose="020F0502020204030204" pitchFamily="34" charset="0"/>
              </a:rPr>
              <a:t>API of school </a:t>
            </a:r>
            <a:r>
              <a:rPr lang="en-US" sz="1350" i="1" dirty="0" err="1">
                <a:latin typeface="Times New Roman" panose="02020603050405020304" pitchFamily="18" charset="0"/>
                <a:ea typeface="Calibri" panose="020F0502020204030204" pitchFamily="34" charset="0"/>
              </a:rPr>
              <a:t>i</a:t>
            </a:r>
            <a:endParaRPr lang="en-US" sz="1350" i="1" dirty="0"/>
          </a:p>
        </p:txBody>
      </p:sp>
      <p:sp>
        <p:nvSpPr>
          <p:cNvPr id="14" name="Oval 13"/>
          <p:cNvSpPr/>
          <p:nvPr/>
        </p:nvSpPr>
        <p:spPr>
          <a:xfrm>
            <a:off x="6392323" y="4247440"/>
            <a:ext cx="331719" cy="4025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 name="Straight Arrow Connector 14"/>
          <p:cNvCxnSpPr>
            <a:stCxn id="16" idx="0"/>
            <a:endCxn id="14" idx="4"/>
          </p:cNvCxnSpPr>
          <p:nvPr/>
        </p:nvCxnSpPr>
        <p:spPr>
          <a:xfrm flipH="1" flipV="1">
            <a:off x="6558183" y="4649975"/>
            <a:ext cx="206012" cy="29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21285" y="4949687"/>
            <a:ext cx="1285820" cy="300082"/>
          </a:xfrm>
          <a:prstGeom prst="rect">
            <a:avLst/>
          </a:prstGeom>
          <a:ln>
            <a:solidFill>
              <a:schemeClr val="accent1">
                <a:shade val="50000"/>
              </a:schemeClr>
            </a:solidFill>
          </a:ln>
        </p:spPr>
        <p:txBody>
          <a:bodyPr wrap="square">
            <a:spAutoFit/>
          </a:bodyPr>
          <a:lstStyle/>
          <a:p>
            <a:r>
              <a:rPr lang="en-US" sz="1350" dirty="0">
                <a:latin typeface="Times New Roman" panose="02020603050405020304" pitchFamily="18" charset="0"/>
                <a:ea typeface="Calibri" panose="020F0502020204030204" pitchFamily="34" charset="0"/>
              </a:rPr>
              <a:t>FLE of school </a:t>
            </a:r>
            <a:r>
              <a:rPr lang="en-US" sz="1350" i="1" dirty="0" err="1">
                <a:latin typeface="Times New Roman" panose="02020603050405020304" pitchFamily="18" charset="0"/>
                <a:ea typeface="Calibri" panose="020F0502020204030204" pitchFamily="34" charset="0"/>
              </a:rPr>
              <a:t>i</a:t>
            </a:r>
            <a:endParaRPr lang="en-US" sz="1350" i="1" dirty="0"/>
          </a:p>
        </p:txBody>
      </p:sp>
      <p:sp>
        <p:nvSpPr>
          <p:cNvPr id="20" name="Oval 19"/>
          <p:cNvSpPr/>
          <p:nvPr/>
        </p:nvSpPr>
        <p:spPr>
          <a:xfrm>
            <a:off x="6925258" y="4272288"/>
            <a:ext cx="331719" cy="4025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p:cNvCxnSpPr>
            <a:stCxn id="22" idx="1"/>
            <a:endCxn id="20" idx="6"/>
          </p:cNvCxnSpPr>
          <p:nvPr/>
        </p:nvCxnSpPr>
        <p:spPr>
          <a:xfrm flipH="1" flipV="1">
            <a:off x="7256977" y="4473556"/>
            <a:ext cx="315987" cy="35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572964" y="4055518"/>
            <a:ext cx="1057157" cy="1546577"/>
          </a:xfrm>
          <a:prstGeom prst="rect">
            <a:avLst/>
          </a:prstGeom>
          <a:ln>
            <a:solidFill>
              <a:schemeClr val="accent1">
                <a:shade val="50000"/>
              </a:schemeClr>
            </a:solidFill>
          </a:ln>
        </p:spPr>
        <p:txBody>
          <a:bodyPr wrap="square">
            <a:spAutoFit/>
          </a:bodyPr>
          <a:lstStyle/>
          <a:p>
            <a:r>
              <a:rPr lang="en-US" sz="1350" dirty="0">
                <a:latin typeface="Times New Roman" panose="02020603050405020304" pitchFamily="18" charset="0"/>
                <a:ea typeface="Calibri" panose="020F0502020204030204" pitchFamily="34" charset="0"/>
              </a:rPr>
              <a:t>Error, how much we miss by if we use FLE to predict API for school </a:t>
            </a:r>
            <a:r>
              <a:rPr lang="en-US" sz="1350" i="1" dirty="0" err="1">
                <a:latin typeface="Times New Roman" panose="02020603050405020304" pitchFamily="18" charset="0"/>
                <a:ea typeface="Calibri" panose="020F0502020204030204" pitchFamily="34" charset="0"/>
              </a:rPr>
              <a:t>i</a:t>
            </a:r>
            <a:endParaRPr lang="en-US" sz="1350" i="1" dirty="0"/>
          </a:p>
        </p:txBody>
      </p:sp>
      <p:cxnSp>
        <p:nvCxnSpPr>
          <p:cNvPr id="34" name="Straight Connector 33"/>
          <p:cNvCxnSpPr/>
          <p:nvPr/>
        </p:nvCxnSpPr>
        <p:spPr>
          <a:xfrm>
            <a:off x="1345510" y="3727174"/>
            <a:ext cx="2385095" cy="133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1072" y="4307748"/>
            <a:ext cx="215911" cy="8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4142" y="4286776"/>
            <a:ext cx="641788" cy="215444"/>
          </a:xfrm>
          <a:prstGeom prst="rect">
            <a:avLst/>
          </a:prstGeom>
          <a:noFill/>
        </p:spPr>
        <p:txBody>
          <a:bodyPr wrap="square" rtlCol="0">
            <a:spAutoFit/>
          </a:bodyPr>
          <a:lstStyle/>
          <a:p>
            <a:r>
              <a:rPr lang="en-US" sz="800" dirty="0"/>
              <a:t>Mean=836</a:t>
            </a:r>
          </a:p>
        </p:txBody>
      </p:sp>
    </p:spTree>
    <p:extLst>
      <p:ext uri="{BB962C8B-B14F-4D97-AF65-F5344CB8AC3E}">
        <p14:creationId xmlns:p14="http://schemas.microsoft.com/office/powerpoint/2010/main" val="382240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2" grpId="0" animBg="1"/>
      <p:bldP spid="14" grpId="0" animBg="1"/>
      <p:bldP spid="16" grpId="0" animBg="1"/>
      <p:bldP spid="20"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7060"/>
            <a:ext cx="7886700" cy="1325563"/>
          </a:xfrm>
        </p:spPr>
        <p:txBody>
          <a:bodyPr/>
          <a:lstStyle/>
          <a:p>
            <a:pPr algn="ctr"/>
            <a:r>
              <a:rPr lang="en-US" dirty="0"/>
              <a:t>What We Learned </a:t>
            </a:r>
          </a:p>
        </p:txBody>
      </p:sp>
      <p:sp>
        <p:nvSpPr>
          <p:cNvPr id="3" name="Content Placeholder 2"/>
          <p:cNvSpPr>
            <a:spLocks noGrp="1"/>
          </p:cNvSpPr>
          <p:nvPr>
            <p:ph idx="1"/>
          </p:nvPr>
        </p:nvSpPr>
        <p:spPr>
          <a:xfrm>
            <a:off x="628650" y="1709247"/>
            <a:ext cx="8290906" cy="4351338"/>
          </a:xfrm>
        </p:spPr>
        <p:txBody>
          <a:bodyPr/>
          <a:lstStyle/>
          <a:p>
            <a:r>
              <a:rPr lang="en-US" dirty="0"/>
              <a:t>Econometrics is about making sense of economic data.</a:t>
            </a:r>
          </a:p>
          <a:p>
            <a:endParaRPr lang="en-US" dirty="0"/>
          </a:p>
          <a:p>
            <a:r>
              <a:rPr lang="en-US" dirty="0"/>
              <a:t>Three steps to conducting econometric analysis.</a:t>
            </a:r>
          </a:p>
          <a:p>
            <a:pPr marL="971550" lvl="1" indent="-514350">
              <a:buFont typeface="+mj-lt"/>
              <a:buAutoNum type="arabicPeriod"/>
            </a:pPr>
            <a:r>
              <a:rPr lang="en-US" dirty="0"/>
              <a:t>State the purpose of the analysis.</a:t>
            </a:r>
          </a:p>
          <a:p>
            <a:pPr marL="971550" lvl="1" indent="-514350">
              <a:buFont typeface="+mj-lt"/>
              <a:buAutoNum type="arabicPeriod"/>
            </a:pPr>
            <a:r>
              <a:rPr lang="en-US" dirty="0"/>
              <a:t>Formulate the research design and specify the econometric model.</a:t>
            </a:r>
          </a:p>
          <a:p>
            <a:pPr marL="971550" lvl="1" indent="-514350">
              <a:buFont typeface="+mj-lt"/>
              <a:buAutoNum type="arabicPeriod"/>
            </a:pPr>
            <a:r>
              <a:rPr lang="en-US" dirty="0"/>
              <a:t>Apply statistical theory.</a:t>
            </a:r>
          </a:p>
        </p:txBody>
      </p:sp>
    </p:spTree>
    <p:extLst>
      <p:ext uri="{BB962C8B-B14F-4D97-AF65-F5344CB8AC3E}">
        <p14:creationId xmlns:p14="http://schemas.microsoft.com/office/powerpoint/2010/main" val="381645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Learning Objectives</a:t>
            </a:r>
          </a:p>
        </p:txBody>
      </p:sp>
      <p:sp>
        <p:nvSpPr>
          <p:cNvPr id="3" name="Content Placeholder 2"/>
          <p:cNvSpPr>
            <a:spLocks noGrp="1"/>
          </p:cNvSpPr>
          <p:nvPr>
            <p:ph idx="1"/>
          </p:nvPr>
        </p:nvSpPr>
        <p:spPr>
          <a:xfrm>
            <a:off x="628650" y="2510443"/>
            <a:ext cx="7886700" cy="3666519"/>
          </a:xfrm>
        </p:spPr>
        <p:txBody>
          <a:bodyPr/>
          <a:lstStyle/>
          <a:p>
            <a:pPr lvl="0"/>
            <a:r>
              <a:rPr lang="en-US" dirty="0"/>
              <a:t>Define and describe the basics of econometrics</a:t>
            </a:r>
          </a:p>
          <a:p>
            <a:pPr lvl="0"/>
            <a:endParaRPr lang="en-US" dirty="0"/>
          </a:p>
          <a:p>
            <a:pPr lvl="0"/>
            <a:r>
              <a:rPr lang="en-US" dirty="0"/>
              <a:t>Describe how to do an econometric study</a:t>
            </a:r>
          </a:p>
        </p:txBody>
      </p:sp>
    </p:spTree>
    <p:extLst>
      <p:ext uri="{BB962C8B-B14F-4D97-AF65-F5344CB8AC3E}">
        <p14:creationId xmlns:p14="http://schemas.microsoft.com/office/powerpoint/2010/main" val="395536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What Do We Want to Do?</a:t>
            </a:r>
            <a:br>
              <a:rPr lang="en-US" dirty="0"/>
            </a:br>
            <a:endParaRPr lang="en-US" dirty="0"/>
          </a:p>
        </p:txBody>
      </p:sp>
      <p:sp>
        <p:nvSpPr>
          <p:cNvPr id="4" name="Rectangle 3"/>
          <p:cNvSpPr/>
          <p:nvPr/>
        </p:nvSpPr>
        <p:spPr>
          <a:xfrm>
            <a:off x="399142" y="1574370"/>
            <a:ext cx="8055429" cy="5164234"/>
          </a:xfrm>
          <a:prstGeom prst="rect">
            <a:avLst/>
          </a:prstGeom>
        </p:spPr>
        <p:txBody>
          <a:bodyPr wrap="square">
            <a:spAutoFit/>
          </a:bodyPr>
          <a:lstStyle/>
          <a:p>
            <a:pPr marL="457200" indent="-457200">
              <a:lnSpc>
                <a:spcPct val="107000"/>
              </a:lnSpc>
              <a:spcAft>
                <a:spcPts val="900"/>
              </a:spcAft>
              <a:buFont typeface="Arial" panose="020B0604020202020204" pitchFamily="34" charset="0"/>
              <a:buChar char="•"/>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first step in doing econometrics is to define the purpose of the modeling. It is easy to skip this step, but doing so means your analysis is unlikely to be useful. </a:t>
            </a:r>
          </a:p>
          <a:p>
            <a:pPr marL="457200" indent="-457200">
              <a:lnSpc>
                <a:spcPct val="107000"/>
              </a:lnSpc>
              <a:spcAft>
                <a:spcPts val="9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900"/>
              </a:spcAft>
              <a:buFont typeface="Arial" panose="020B0604020202020204" pitchFamily="34" charset="0"/>
              <a:buChar char="•"/>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Your purpose should be concrete and concise. </a:t>
            </a:r>
          </a:p>
          <a:p>
            <a:pPr marL="457200" indent="-457200">
              <a:lnSpc>
                <a:spcPct val="107000"/>
              </a:lnSpc>
              <a:spcAft>
                <a:spcPts val="9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900"/>
              </a:spcAft>
              <a:buFont typeface="Arial" panose="020B0604020202020204" pitchFamily="34" charset="0"/>
              <a:buChar char="•"/>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Often, if you can state your purpose in the form of a question, you will see whether you have defined it adequately.</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376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61208" y="1537619"/>
            <a:ext cx="7614001" cy="5248688"/>
          </a:xfrm>
          <a:prstGeom prst="rect">
            <a:avLst/>
          </a:prstGeom>
        </p:spPr>
      </p:pic>
      <p:sp>
        <p:nvSpPr>
          <p:cNvPr id="2" name="Title 1"/>
          <p:cNvSpPr>
            <a:spLocks noGrp="1"/>
          </p:cNvSpPr>
          <p:nvPr>
            <p:ph type="title"/>
          </p:nvPr>
        </p:nvSpPr>
        <p:spPr>
          <a:xfrm>
            <a:off x="606879" y="50801"/>
            <a:ext cx="7886700" cy="1465705"/>
          </a:xfrm>
        </p:spPr>
        <p:txBody>
          <a:bodyPr>
            <a:normAutofit fontScale="90000"/>
          </a:bodyPr>
          <a:lstStyle/>
          <a:p>
            <a:r>
              <a:rPr lang="en-US" b="1" dirty="0"/>
              <a:t>Example: Do Good Teachers Produce Better Student Outcomes?</a:t>
            </a:r>
            <a:endParaRPr lang="en-US" dirty="0"/>
          </a:p>
        </p:txBody>
      </p:sp>
      <p:sp>
        <p:nvSpPr>
          <p:cNvPr id="3" name="TextBox 2"/>
          <p:cNvSpPr txBox="1"/>
          <p:nvPr/>
        </p:nvSpPr>
        <p:spPr>
          <a:xfrm>
            <a:off x="159657" y="6542966"/>
            <a:ext cx="6995886" cy="307777"/>
          </a:xfrm>
          <a:prstGeom prst="rect">
            <a:avLst/>
          </a:prstGeom>
          <a:noFill/>
        </p:spPr>
        <p:txBody>
          <a:bodyPr wrap="square" rtlCol="0">
            <a:spAutoFit/>
          </a:bodyPr>
          <a:lstStyle/>
          <a:p>
            <a:r>
              <a:rPr lang="en-US" sz="1400" dirty="0">
                <a:hlinkClick r:id="rId3"/>
              </a:rPr>
              <a:t>https://www.aeaweb.org/articles?id=10.1257/aer.104.9.2593</a:t>
            </a:r>
            <a:r>
              <a:rPr lang="en-US" sz="1400" dirty="0"/>
              <a:t> </a:t>
            </a:r>
          </a:p>
        </p:txBody>
      </p:sp>
    </p:spTree>
    <p:extLst>
      <p:ext uri="{BB962C8B-B14F-4D97-AF65-F5344CB8AC3E}">
        <p14:creationId xmlns:p14="http://schemas.microsoft.com/office/powerpoint/2010/main" val="187865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94417"/>
          </a:xfrm>
        </p:spPr>
        <p:txBody>
          <a:bodyPr>
            <a:normAutofit/>
          </a:bodyPr>
          <a:lstStyle/>
          <a:p>
            <a:r>
              <a:rPr lang="en-US" sz="3600" b="1" dirty="0"/>
              <a:t>YES!  Good Teachers Raise Future Income</a:t>
            </a:r>
          </a:p>
        </p:txBody>
      </p:sp>
      <p:sp>
        <p:nvSpPr>
          <p:cNvPr id="3" name="Content Placeholder 2"/>
          <p:cNvSpPr>
            <a:spLocks noGrp="1"/>
          </p:cNvSpPr>
          <p:nvPr>
            <p:ph idx="1"/>
          </p:nvPr>
        </p:nvSpPr>
        <p:spPr>
          <a:xfrm>
            <a:off x="5588000" y="1807028"/>
            <a:ext cx="3449863" cy="2336801"/>
          </a:xfrm>
          <a:ln w="25400">
            <a:solidFill>
              <a:schemeClr val="tx1"/>
            </a:solidFill>
          </a:ln>
        </p:spPr>
        <p:txBody>
          <a:bodyPr>
            <a:normAutofit/>
          </a:bodyPr>
          <a:lstStyle/>
          <a:p>
            <a:pPr marL="0" indent="0">
              <a:lnSpc>
                <a:spcPct val="107000"/>
              </a:lnSpc>
              <a:spcAft>
                <a:spcPts val="900"/>
              </a:spcAft>
              <a:buNone/>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Replacing an average teacher with a teacher in top 5% would increase students’ earnings later in life by 2.8%.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4" name="Picture 3"/>
          <p:cNvPicPr>
            <a:picLocks noChangeAspect="1"/>
          </p:cNvPicPr>
          <p:nvPr/>
        </p:nvPicPr>
        <p:blipFill>
          <a:blip r:embed="rId2"/>
          <a:stretch>
            <a:fillRect/>
          </a:stretch>
        </p:blipFill>
        <p:spPr>
          <a:xfrm>
            <a:off x="139079" y="1270004"/>
            <a:ext cx="4969955" cy="3575956"/>
          </a:xfrm>
          <a:prstGeom prst="rect">
            <a:avLst/>
          </a:prstGeom>
        </p:spPr>
      </p:pic>
      <p:sp>
        <p:nvSpPr>
          <p:cNvPr id="5" name="Content Placeholder 2"/>
          <p:cNvSpPr txBox="1">
            <a:spLocks/>
          </p:cNvSpPr>
          <p:nvPr/>
        </p:nvSpPr>
        <p:spPr>
          <a:xfrm>
            <a:off x="435429" y="5201558"/>
            <a:ext cx="8476342" cy="155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900"/>
              </a:spcAf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average 12 year old in the United States can expect lifetime earnings of $522,000.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32222" lvl="1">
              <a:lnSpc>
                <a:spcPct val="107000"/>
              </a:lnSpc>
              <a:spcAft>
                <a:spcPts val="900"/>
              </a:spcAf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2.8% earnings bump is worth about $14,500 per student.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32222" lvl="1">
              <a:lnSpc>
                <a:spcPct val="107000"/>
              </a:lnSpc>
              <a:spcAft>
                <a:spcPts val="900"/>
              </a:spcAf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Multiply that by 20 kids per classroom and an excellent teacher is really valuable.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348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600"/>
            <a:ext cx="7886700" cy="1465705"/>
          </a:xfrm>
        </p:spPr>
        <p:txBody>
          <a:bodyPr>
            <a:normAutofit/>
          </a:bodyPr>
          <a:lstStyle/>
          <a:p>
            <a:r>
              <a:rPr lang="en-US" b="1" dirty="0"/>
              <a:t>Example: Does the Law of Demand Hold for Electricity?</a:t>
            </a:r>
            <a:endParaRPr lang="en-US" dirty="0"/>
          </a:p>
        </p:txBody>
      </p:sp>
      <p:sp>
        <p:nvSpPr>
          <p:cNvPr id="3" name="TextBox 2"/>
          <p:cNvSpPr txBox="1"/>
          <p:nvPr/>
        </p:nvSpPr>
        <p:spPr>
          <a:xfrm>
            <a:off x="159657" y="6542966"/>
            <a:ext cx="6995886" cy="307777"/>
          </a:xfrm>
          <a:prstGeom prst="rect">
            <a:avLst/>
          </a:prstGeom>
          <a:noFill/>
        </p:spPr>
        <p:txBody>
          <a:bodyPr wrap="square" rtlCol="0">
            <a:spAutoFit/>
          </a:bodyPr>
          <a:lstStyle/>
          <a:p>
            <a:r>
              <a:rPr lang="en-US" sz="1400" dirty="0">
                <a:hlinkClick r:id="rId2"/>
              </a:rPr>
              <a:t>https://www.aeaweb.org/articles?id=10.1257/aer.104.4.1417</a:t>
            </a:r>
            <a:r>
              <a:rPr lang="en-US" sz="1400" dirty="0"/>
              <a:t>  </a:t>
            </a:r>
          </a:p>
        </p:txBody>
      </p:sp>
      <p:pic>
        <p:nvPicPr>
          <p:cNvPr id="4" name="Picture 3"/>
          <p:cNvPicPr>
            <a:picLocks noChangeAspect="1"/>
          </p:cNvPicPr>
          <p:nvPr/>
        </p:nvPicPr>
        <p:blipFill>
          <a:blip r:embed="rId3"/>
          <a:stretch>
            <a:fillRect/>
          </a:stretch>
        </p:blipFill>
        <p:spPr>
          <a:xfrm>
            <a:off x="732973" y="1422258"/>
            <a:ext cx="7061200" cy="4910303"/>
          </a:xfrm>
          <a:prstGeom prst="rect">
            <a:avLst/>
          </a:prstGeom>
        </p:spPr>
      </p:pic>
    </p:spTree>
    <p:extLst>
      <p:ext uri="{BB962C8B-B14F-4D97-AF65-F5344CB8AC3E}">
        <p14:creationId xmlns:p14="http://schemas.microsoft.com/office/powerpoint/2010/main" val="413110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7" y="239486"/>
            <a:ext cx="8152493" cy="1313543"/>
          </a:xfrm>
        </p:spPr>
        <p:txBody>
          <a:bodyPr>
            <a:noAutofit/>
          </a:bodyPr>
          <a:lstStyle/>
          <a:p>
            <a:r>
              <a:rPr lang="en-US" sz="3200" b="1" dirty="0"/>
              <a:t>YES! Law of Demand Holds for Electricity – but only if people know how much they’re using</a:t>
            </a:r>
          </a:p>
        </p:txBody>
      </p:sp>
      <p:pic>
        <p:nvPicPr>
          <p:cNvPr id="6" name="Picture 5"/>
          <p:cNvPicPr>
            <a:picLocks noChangeAspect="1"/>
          </p:cNvPicPr>
          <p:nvPr/>
        </p:nvPicPr>
        <p:blipFill>
          <a:blip r:embed="rId2"/>
          <a:stretch>
            <a:fillRect/>
          </a:stretch>
        </p:blipFill>
        <p:spPr>
          <a:xfrm>
            <a:off x="957943" y="1553029"/>
            <a:ext cx="6778171" cy="4907382"/>
          </a:xfrm>
          <a:prstGeom prst="rect">
            <a:avLst/>
          </a:prstGeom>
        </p:spPr>
      </p:pic>
    </p:spTree>
    <p:extLst>
      <p:ext uri="{BB962C8B-B14F-4D97-AF65-F5344CB8AC3E}">
        <p14:creationId xmlns:p14="http://schemas.microsoft.com/office/powerpoint/2010/main" val="216339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600"/>
            <a:ext cx="7886700" cy="1465705"/>
          </a:xfrm>
        </p:spPr>
        <p:txBody>
          <a:bodyPr>
            <a:normAutofit/>
          </a:bodyPr>
          <a:lstStyle/>
          <a:p>
            <a:r>
              <a:rPr lang="en-US" b="1" dirty="0"/>
              <a:t>Example: Is it Possible to Forecast Stock Returns?</a:t>
            </a:r>
            <a:endParaRPr lang="en-US" dirty="0"/>
          </a:p>
        </p:txBody>
      </p:sp>
      <p:sp>
        <p:nvSpPr>
          <p:cNvPr id="3" name="TextBox 2"/>
          <p:cNvSpPr txBox="1"/>
          <p:nvPr/>
        </p:nvSpPr>
        <p:spPr>
          <a:xfrm>
            <a:off x="312057" y="6477651"/>
            <a:ext cx="6995886" cy="307777"/>
          </a:xfrm>
          <a:prstGeom prst="rect">
            <a:avLst/>
          </a:prstGeom>
          <a:noFill/>
        </p:spPr>
        <p:txBody>
          <a:bodyPr wrap="square" rtlCol="0">
            <a:spAutoFit/>
          </a:bodyPr>
          <a:lstStyle/>
          <a:p>
            <a:r>
              <a:rPr lang="en-US" sz="1400" dirty="0">
                <a:hlinkClick r:id="rId2"/>
              </a:rPr>
              <a:t>https://academic.oup.com/rfs/article/21/4/1455/1565737</a:t>
            </a:r>
            <a:r>
              <a:rPr lang="en-US" sz="1400" dirty="0"/>
              <a:t> </a:t>
            </a:r>
          </a:p>
        </p:txBody>
      </p:sp>
      <p:pic>
        <p:nvPicPr>
          <p:cNvPr id="5" name="Picture 4"/>
          <p:cNvPicPr>
            <a:picLocks noChangeAspect="1"/>
          </p:cNvPicPr>
          <p:nvPr/>
        </p:nvPicPr>
        <p:blipFill>
          <a:blip r:embed="rId3"/>
          <a:stretch>
            <a:fillRect/>
          </a:stretch>
        </p:blipFill>
        <p:spPr>
          <a:xfrm>
            <a:off x="1301628" y="2085966"/>
            <a:ext cx="6598800" cy="3873024"/>
          </a:xfrm>
          <a:prstGeom prst="rect">
            <a:avLst/>
          </a:prstGeom>
        </p:spPr>
      </p:pic>
      <p:pic>
        <p:nvPicPr>
          <p:cNvPr id="8196" name="Picture 4" descr="Issue 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03" y="2255157"/>
            <a:ext cx="111442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6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7243"/>
            <a:ext cx="7886700" cy="1325563"/>
          </a:xfrm>
        </p:spPr>
        <p:txBody>
          <a:bodyPr>
            <a:normAutofit/>
          </a:bodyPr>
          <a:lstStyle/>
          <a:p>
            <a:r>
              <a:rPr lang="en-US" sz="3600" b="1" dirty="0"/>
              <a:t>No! Stock Market Prediction Models are Unreliable? </a:t>
            </a:r>
          </a:p>
        </p:txBody>
      </p:sp>
      <p:pic>
        <p:nvPicPr>
          <p:cNvPr id="4" name="Picture 3"/>
          <p:cNvPicPr>
            <a:picLocks noChangeAspect="1"/>
          </p:cNvPicPr>
          <p:nvPr/>
        </p:nvPicPr>
        <p:blipFill>
          <a:blip r:embed="rId2"/>
          <a:stretch>
            <a:fillRect/>
          </a:stretch>
        </p:blipFill>
        <p:spPr>
          <a:xfrm>
            <a:off x="769257" y="1415551"/>
            <a:ext cx="7494029" cy="4771007"/>
          </a:xfrm>
          <a:prstGeom prst="rect">
            <a:avLst/>
          </a:prstGeom>
        </p:spPr>
      </p:pic>
      <p:sp>
        <p:nvSpPr>
          <p:cNvPr id="5" name="TextBox 4"/>
          <p:cNvSpPr txBox="1"/>
          <p:nvPr/>
        </p:nvSpPr>
        <p:spPr>
          <a:xfrm>
            <a:off x="283029" y="6186558"/>
            <a:ext cx="83457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Negative means that prediction model is worse than historical mean. </a:t>
            </a:r>
          </a:p>
          <a:p>
            <a:pPr marL="285750" indent="-285750">
              <a:buFont typeface="Arial" panose="020B0604020202020204" pitchFamily="34" charset="0"/>
              <a:buChar char="•"/>
            </a:pPr>
            <a:r>
              <a:rPr lang="en-US" dirty="0"/>
              <a:t>IS means “in-sample”. OOS means “out-of-sample”.</a:t>
            </a:r>
          </a:p>
        </p:txBody>
      </p:sp>
    </p:spTree>
    <p:extLst>
      <p:ext uri="{BB962C8B-B14F-4D97-AF65-F5344CB8AC3E}">
        <p14:creationId xmlns:p14="http://schemas.microsoft.com/office/powerpoint/2010/main" val="1868489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9756</TotalTime>
  <Words>1074</Words>
  <Application>Microsoft Office PowerPoint</Application>
  <PresentationFormat>On-screen Show (4:3)</PresentationFormat>
  <Paragraphs>93</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Office Theme</vt:lpstr>
      <vt:lpstr>Equation</vt:lpstr>
      <vt:lpstr>Chapter 1</vt:lpstr>
      <vt:lpstr>Learning Objectives</vt:lpstr>
      <vt:lpstr>Step 1: What Do We Want to Do? </vt:lpstr>
      <vt:lpstr>Example: Do Good Teachers Produce Better Student Outcomes?</vt:lpstr>
      <vt:lpstr>YES!  Good Teachers Raise Future Income</vt:lpstr>
      <vt:lpstr>Example: Does the Law of Demand Hold for Electricity?</vt:lpstr>
      <vt:lpstr>YES! Law of Demand Holds for Electricity – but only if people know how much they’re using</vt:lpstr>
      <vt:lpstr>Example: Is it Possible to Forecast Stock Returns?</vt:lpstr>
      <vt:lpstr>No! Stock Market Prediction Models are Unreliable? </vt:lpstr>
      <vt:lpstr>Step 2: Formulate Your Research Design and Specify the Econometric Model</vt:lpstr>
      <vt:lpstr>Step 2 Example: Do Good Teachers Produce Better Student Outcomes?</vt:lpstr>
      <vt:lpstr>Step 2 Example: Does the Law of Demand Hold for Electricity?</vt:lpstr>
      <vt:lpstr>Step 2 Example: Is it Possible to Forecast Stock Returns?</vt:lpstr>
      <vt:lpstr>Step 3: Apply Statistical Theory</vt:lpstr>
      <vt:lpstr>How Does Poverty Affect Student Performance in California Schools? </vt:lpstr>
      <vt:lpstr> Table 1.1 Academic Performance Index (API) and Free Lunch Eligibility (FLE) at 20 Randomly Chosen California Elementary Schools in 2013 (from Total Population of 5,765 Schools) </vt:lpstr>
      <vt:lpstr>Figure 1.1 2013 API in 20 California elementary schools. Academic performance varies widely across these 20 schools.</vt:lpstr>
      <vt:lpstr>Let Free School Lunch Eligibility “Proxy” for Poverty in School Districts</vt:lpstr>
      <vt:lpstr>What We Learned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 EDWARD TAYLOR</dc:creator>
  <cp:lastModifiedBy>Aaron Smith</cp:lastModifiedBy>
  <cp:revision>54</cp:revision>
  <dcterms:created xsi:type="dcterms:W3CDTF">2017-01-02T23:11:20Z</dcterms:created>
  <dcterms:modified xsi:type="dcterms:W3CDTF">2020-03-24T20:51:09Z</dcterms:modified>
</cp:coreProperties>
</file>