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300C2-AC68-4D9F-BCFB-4DBEBA88B296}" v="172" dt="2023-10-05T18:42:26.415"/>
    <p1510:client id="{AD67C996-0306-AA6A-0187-8DF781C4CC59}" v="2255" dt="2023-10-05T18:40:12.90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as Huber" userId="fa7d4458-ec97-43c0-8109-6dd1b6b5323a" providerId="ADAL" clId="{9EE300C2-AC68-4D9F-BCFB-4DBEBA88B296}"/>
    <pc:docChg chg="custSel modSld">
      <pc:chgData name="Matthias Huber" userId="fa7d4458-ec97-43c0-8109-6dd1b6b5323a" providerId="ADAL" clId="{9EE300C2-AC68-4D9F-BCFB-4DBEBA88B296}" dt="2023-10-05T18:42:26.415" v="172" actId="20577"/>
      <pc:docMkLst>
        <pc:docMk/>
      </pc:docMkLst>
      <pc:sldChg chg="modSp mod">
        <pc:chgData name="Matthias Huber" userId="fa7d4458-ec97-43c0-8109-6dd1b6b5323a" providerId="ADAL" clId="{9EE300C2-AC68-4D9F-BCFB-4DBEBA88B296}" dt="2023-10-05T18:15:06.356" v="2" actId="14734"/>
        <pc:sldMkLst>
          <pc:docMk/>
          <pc:sldMk cId="1881509882" sldId="261"/>
        </pc:sldMkLst>
        <pc:spChg chg="mod">
          <ac:chgData name="Matthias Huber" userId="fa7d4458-ec97-43c0-8109-6dd1b6b5323a" providerId="ADAL" clId="{9EE300C2-AC68-4D9F-BCFB-4DBEBA88B296}" dt="2023-10-05T18:05:31.668" v="1" actId="14100"/>
          <ac:spMkLst>
            <pc:docMk/>
            <pc:sldMk cId="1881509882" sldId="261"/>
            <ac:spMk id="3" creationId="{9AABE087-B7CE-3DE7-D0EE-9F2FE99CC12F}"/>
          </ac:spMkLst>
        </pc:spChg>
        <pc:graphicFrameChg chg="modGraphic">
          <ac:chgData name="Matthias Huber" userId="fa7d4458-ec97-43c0-8109-6dd1b6b5323a" providerId="ADAL" clId="{9EE300C2-AC68-4D9F-BCFB-4DBEBA88B296}" dt="2023-10-05T18:15:06.356" v="2" actId="14734"/>
          <ac:graphicFrameMkLst>
            <pc:docMk/>
            <pc:sldMk cId="1881509882" sldId="261"/>
            <ac:graphicFrameMk id="8" creationId="{731D0967-8056-B975-8881-46DED55A6A9A}"/>
          </ac:graphicFrameMkLst>
        </pc:graphicFrameChg>
      </pc:sldChg>
      <pc:sldChg chg="modSp mod">
        <pc:chgData name="Matthias Huber" userId="fa7d4458-ec97-43c0-8109-6dd1b6b5323a" providerId="ADAL" clId="{9EE300C2-AC68-4D9F-BCFB-4DBEBA88B296}" dt="2023-10-05T18:42:26.415" v="172" actId="20577"/>
        <pc:sldMkLst>
          <pc:docMk/>
          <pc:sldMk cId="4221326742" sldId="265"/>
        </pc:sldMkLst>
        <pc:graphicFrameChg chg="modGraphic">
          <ac:chgData name="Matthias Huber" userId="fa7d4458-ec97-43c0-8109-6dd1b6b5323a" providerId="ADAL" clId="{9EE300C2-AC68-4D9F-BCFB-4DBEBA88B296}" dt="2023-10-05T18:42:26.415" v="172" actId="20577"/>
          <ac:graphicFrameMkLst>
            <pc:docMk/>
            <pc:sldMk cId="4221326742" sldId="265"/>
            <ac:graphicFrameMk id="3" creationId="{3DC80293-11D7-A446-9378-11BD6A38D4B5}"/>
          </ac:graphicFrameMkLst>
        </pc:graphicFrameChg>
      </pc:sldChg>
    </pc:docChg>
  </pc:docChgLst>
  <pc:docChgLst>
    <pc:chgData name="Gastbenutzer" userId="S::urn:spo:anon#dacffe6e7a375facc511f71a542e3bfe9242efc7259e82f9f2119f20f79963e5::" providerId="AD" clId="Web-{AD67C996-0306-AA6A-0187-8DF781C4CC59}"/>
    <pc:docChg chg="modSld">
      <pc:chgData name="Gastbenutzer" userId="S::urn:spo:anon#dacffe6e7a375facc511f71a542e3bfe9242efc7259e82f9f2119f20f79963e5::" providerId="AD" clId="Web-{AD67C996-0306-AA6A-0187-8DF781C4CC59}" dt="2023-10-05T18:29:22.277" v="2181"/>
      <pc:docMkLst>
        <pc:docMk/>
      </pc:docMkLst>
      <pc:sldChg chg="modSp">
        <pc:chgData name="Gastbenutzer" userId="S::urn:spo:anon#dacffe6e7a375facc511f71a542e3bfe9242efc7259e82f9f2119f20f79963e5::" providerId="AD" clId="Web-{AD67C996-0306-AA6A-0187-8DF781C4CC59}" dt="2023-10-05T18:16:33.253" v="1085"/>
        <pc:sldMkLst>
          <pc:docMk/>
          <pc:sldMk cId="1881509882" sldId="261"/>
        </pc:sldMkLst>
        <pc:spChg chg="mod">
          <ac:chgData name="Gastbenutzer" userId="S::urn:spo:anon#dacffe6e7a375facc511f71a542e3bfe9242efc7259e82f9f2119f20f79963e5::" providerId="AD" clId="Web-{AD67C996-0306-AA6A-0187-8DF781C4CC59}" dt="2023-10-05T18:10:15.976" v="665" actId="20577"/>
          <ac:spMkLst>
            <pc:docMk/>
            <pc:sldMk cId="1881509882" sldId="261"/>
            <ac:spMk id="3" creationId="{9AABE087-B7CE-3DE7-D0EE-9F2FE99CC12F}"/>
          </ac:spMkLst>
        </pc:spChg>
        <pc:graphicFrameChg chg="mod modGraphic">
          <ac:chgData name="Gastbenutzer" userId="S::urn:spo:anon#dacffe6e7a375facc511f71a542e3bfe9242efc7259e82f9f2119f20f79963e5::" providerId="AD" clId="Web-{AD67C996-0306-AA6A-0187-8DF781C4CC59}" dt="2023-10-05T18:16:33.253" v="1085"/>
          <ac:graphicFrameMkLst>
            <pc:docMk/>
            <pc:sldMk cId="1881509882" sldId="261"/>
            <ac:graphicFrameMk id="8" creationId="{731D0967-8056-B975-8881-46DED55A6A9A}"/>
          </ac:graphicFrameMkLst>
        </pc:graphicFrameChg>
      </pc:sldChg>
      <pc:sldChg chg="modSp">
        <pc:chgData name="Gastbenutzer" userId="S::urn:spo:anon#dacffe6e7a375facc511f71a542e3bfe9242efc7259e82f9f2119f20f79963e5::" providerId="AD" clId="Web-{AD67C996-0306-AA6A-0187-8DF781C4CC59}" dt="2023-10-05T17:56:58.982" v="35" actId="20577"/>
        <pc:sldMkLst>
          <pc:docMk/>
          <pc:sldMk cId="2734687798" sldId="263"/>
        </pc:sldMkLst>
        <pc:spChg chg="mod">
          <ac:chgData name="Gastbenutzer" userId="S::urn:spo:anon#dacffe6e7a375facc511f71a542e3bfe9242efc7259e82f9f2119f20f79963e5::" providerId="AD" clId="Web-{AD67C996-0306-AA6A-0187-8DF781C4CC59}" dt="2023-10-05T17:56:58.982" v="35" actId="20577"/>
          <ac:spMkLst>
            <pc:docMk/>
            <pc:sldMk cId="2734687798" sldId="263"/>
            <ac:spMk id="6" creationId="{B1EE7A55-1D41-490E-91EF-6B1065D289E5}"/>
          </ac:spMkLst>
        </pc:spChg>
      </pc:sldChg>
      <pc:sldChg chg="modSp">
        <pc:chgData name="Gastbenutzer" userId="S::urn:spo:anon#dacffe6e7a375facc511f71a542e3bfe9242efc7259e82f9f2119f20f79963e5::" providerId="AD" clId="Web-{AD67C996-0306-AA6A-0187-8DF781C4CC59}" dt="2023-10-05T18:27:59.306" v="1757"/>
        <pc:sldMkLst>
          <pc:docMk/>
          <pc:sldMk cId="4260154491" sldId="264"/>
        </pc:sldMkLst>
        <pc:graphicFrameChg chg="mod modGraphic">
          <ac:chgData name="Gastbenutzer" userId="S::urn:spo:anon#dacffe6e7a375facc511f71a542e3bfe9242efc7259e82f9f2119f20f79963e5::" providerId="AD" clId="Web-{AD67C996-0306-AA6A-0187-8DF781C4CC59}" dt="2023-10-05T18:27:59.306" v="1757"/>
          <ac:graphicFrameMkLst>
            <pc:docMk/>
            <pc:sldMk cId="4260154491" sldId="264"/>
            <ac:graphicFrameMk id="8" creationId="{85F9AEDF-D554-B3A6-F628-1864DEA33265}"/>
          </ac:graphicFrameMkLst>
        </pc:graphicFrameChg>
      </pc:sldChg>
      <pc:sldChg chg="modSp">
        <pc:chgData name="Gastbenutzer" userId="S::urn:spo:anon#dacffe6e7a375facc511f71a542e3bfe9242efc7259e82f9f2119f20f79963e5::" providerId="AD" clId="Web-{AD67C996-0306-AA6A-0187-8DF781C4CC59}" dt="2023-10-05T18:29:22.277" v="2181"/>
        <pc:sldMkLst>
          <pc:docMk/>
          <pc:sldMk cId="4221326742" sldId="265"/>
        </pc:sldMkLst>
        <pc:graphicFrameChg chg="mod modGraphic">
          <ac:chgData name="Gastbenutzer" userId="S::urn:spo:anon#dacffe6e7a375facc511f71a542e3bfe9242efc7259e82f9f2119f20f79963e5::" providerId="AD" clId="Web-{AD67C996-0306-AA6A-0187-8DF781C4CC59}" dt="2023-10-05T18:29:22.277" v="2181"/>
          <ac:graphicFrameMkLst>
            <pc:docMk/>
            <pc:sldMk cId="4221326742" sldId="265"/>
            <ac:graphicFrameMk id="3" creationId="{3DC80293-11D7-A446-9378-11BD6A38D4B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05.10.2023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err="1"/>
              <a:t>Titel</a:t>
            </a:r>
            <a:endParaRPr lang="en-GB"/>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a:t>Folien Überschrift 1 (Arial </a:t>
            </a:r>
            <a:r>
              <a:rPr lang="de-DE" err="1"/>
              <a:t>Bold</a:t>
            </a:r>
            <a:r>
              <a:rPr lang="de-DE"/>
              <a:t>, 36pt)</a:t>
            </a:r>
            <a:br>
              <a:rPr lang="de-DE"/>
            </a:br>
            <a:endParaRPr lang="de-AT"/>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a:t>Titel</a:t>
            </a:r>
            <a:endParaRPr lang="en-GB"/>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a:t>Titel</a:t>
            </a:r>
            <a:endParaRPr lang="de-AT"/>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a:t>Titel</a:t>
            </a:r>
            <a:endParaRPr lang="de-AT"/>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a:t>Titel</a:t>
            </a:r>
            <a:endParaRPr lang="de-AT"/>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err="1"/>
              <a:t>Präsentations</a:t>
            </a:r>
            <a:r>
              <a:rPr lang="de-DE"/>
              <a:t> Titel</a:t>
            </a:r>
            <a:br>
              <a:rPr lang="de-DE"/>
            </a:br>
            <a:r>
              <a:rPr lang="de-DE"/>
              <a:t>(Arial </a:t>
            </a:r>
            <a:r>
              <a:rPr lang="de-DE" err="1"/>
              <a:t>Bold</a:t>
            </a:r>
            <a:r>
              <a:rPr lang="de-DE"/>
              <a:t>, 54pt)</a:t>
            </a:r>
            <a:endParaRPr lang="de-AT"/>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err="1"/>
              <a:t>Präsentations</a:t>
            </a:r>
            <a:r>
              <a:rPr lang="de-DE"/>
              <a:t> Titel</a:t>
            </a:r>
            <a:br>
              <a:rPr lang="de-DE"/>
            </a:br>
            <a:r>
              <a:rPr lang="de-DE"/>
              <a:t>(Arial </a:t>
            </a:r>
            <a:r>
              <a:rPr lang="de-DE" err="1"/>
              <a:t>Bold</a:t>
            </a:r>
            <a:r>
              <a:rPr lang="de-DE"/>
              <a:t>, 54pt)</a:t>
            </a:r>
            <a:endParaRPr lang="de-AT"/>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err="1"/>
              <a:t>Untertitel</a:t>
            </a:r>
            <a:r>
              <a:rPr lang="en-US"/>
              <a:t> / Autor</a:t>
            </a:r>
            <a:endParaRPr lang="en-AT"/>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a:t>Folien Überschrift 1 (Arial </a:t>
            </a:r>
            <a:r>
              <a:rPr lang="de-DE" err="1"/>
              <a:t>Bold</a:t>
            </a:r>
            <a:r>
              <a:rPr lang="de-DE"/>
              <a:t>, 36pt)</a:t>
            </a:r>
            <a:br>
              <a:rPr lang="de-DE"/>
            </a:br>
            <a:endParaRPr lang="de-AT"/>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a:t>Folien Überschrift 1 (Arial </a:t>
            </a:r>
            <a:r>
              <a:rPr lang="de-DE" err="1"/>
              <a:t>Bold</a:t>
            </a:r>
            <a:r>
              <a:rPr lang="de-DE"/>
              <a:t>, 36pt)</a:t>
            </a:r>
            <a:br>
              <a:rPr lang="de-DE"/>
            </a:br>
            <a:endParaRPr lang="de-AT"/>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a:t>Folien Überschrift 1 (Arial </a:t>
            </a:r>
            <a:r>
              <a:rPr lang="de-DE" err="1"/>
              <a:t>Bold</a:t>
            </a:r>
            <a:r>
              <a:rPr lang="de-DE"/>
              <a:t>, 36pt)</a:t>
            </a:r>
            <a:br>
              <a:rPr lang="de-DE"/>
            </a:br>
            <a:endParaRPr lang="de-AT"/>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a:t>Überschrift 2 (Arial </a:t>
            </a:r>
            <a:r>
              <a:rPr lang="de-DE" err="1"/>
              <a:t>Bold</a:t>
            </a:r>
            <a:r>
              <a:rPr lang="de-DE"/>
              <a:t>, 28pt)</a:t>
            </a:r>
          </a:p>
          <a:p>
            <a:pPr lvl="1"/>
            <a:r>
              <a:rPr lang="de-DE"/>
              <a:t>Überschrift 3 (Arial </a:t>
            </a:r>
            <a:r>
              <a:rPr lang="de-DE" err="1"/>
              <a:t>Bold</a:t>
            </a:r>
            <a:r>
              <a:rPr lang="de-DE"/>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Laufschrift </a:t>
            </a:r>
            <a:r>
              <a:rPr lang="de-DE" err="1"/>
              <a:t>mindestgröße</a:t>
            </a:r>
            <a:r>
              <a:rPr lang="de-DE"/>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Laufschrift </a:t>
            </a:r>
            <a:r>
              <a:rPr lang="de-DE" err="1"/>
              <a:t>mindestgröße</a:t>
            </a:r>
            <a:r>
              <a:rPr lang="de-DE"/>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err="1">
                <a:latin typeface="Arial"/>
                <a:cs typeface="Arial"/>
              </a:rPr>
              <a:t>Lösungen</a:t>
            </a:r>
            <a:r>
              <a:rPr lang="en-US">
                <a:latin typeface="Arial"/>
                <a:cs typeface="Arial"/>
              </a:rPr>
              <a:t>, </a:t>
            </a:r>
            <a:r>
              <a:rPr lang="en-US" err="1">
                <a:latin typeface="Arial"/>
                <a:cs typeface="Arial"/>
              </a:rPr>
              <a:t>Entscheidungen</a:t>
            </a:r>
            <a:r>
              <a:rPr lang="en-US">
                <a:latin typeface="Arial"/>
                <a:cs typeface="Arial"/>
              </a:rPr>
              <a:t> und </a:t>
            </a:r>
            <a:r>
              <a:rPr lang="en-US" err="1">
                <a:latin typeface="Arial"/>
                <a:cs typeface="Arial"/>
              </a:rPr>
              <a:t>Risiken</a:t>
            </a:r>
            <a:r>
              <a:rPr lang="en-US">
                <a:latin typeface="Arial"/>
                <a:cs typeface="Arial"/>
              </a:rPr>
              <a:t> </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80001" y="2671354"/>
            <a:ext cx="8775319" cy="1986146"/>
          </a:xfrm>
          <a:prstGeom prst="rect">
            <a:avLst/>
          </a:prstGeom>
        </p:spPr>
        <p:txBody>
          <a:bodyPr vert="horz" lIns="91440" tIns="45720" rIns="91440" bIns="45720" rtlCol="0" anchor="t">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a:solidFill>
                  <a:schemeClr val="tx2"/>
                </a:solidFill>
              </a:rPr>
              <a:t>Help: </a:t>
            </a:r>
            <a:r>
              <a:rPr lang="en-US" sz="1200">
                <a:solidFill>
                  <a:schemeClr val="tx2"/>
                </a:solidFill>
                <a:hlinkClick r:id="rId2"/>
              </a:rPr>
              <a:t>https://docs.arc42.org/section-4/</a:t>
            </a:r>
            <a:r>
              <a:rPr lang="en-US" sz="1200">
                <a:solidFill>
                  <a:schemeClr val="tx2"/>
                </a:solidFill>
              </a:rPr>
              <a:t> &amp; </a:t>
            </a:r>
            <a:r>
              <a:rPr lang="en-US" sz="1200">
                <a:solidFill>
                  <a:schemeClr val="tx2"/>
                </a:solidFill>
                <a:hlinkClick r:id="rId3"/>
              </a:rPr>
              <a:t>https://biking.michael-simons.eu/docs/index.html#section-solution-strategy</a:t>
            </a:r>
            <a:r>
              <a:rPr lang="en-US" sz="1200">
                <a:solidFill>
                  <a:schemeClr val="tx2"/>
                </a:solidFill>
              </a:rPr>
              <a:t> </a:t>
            </a:r>
          </a:p>
          <a:p>
            <a:pPr marL="0" indent="0">
              <a:buNone/>
            </a:pPr>
            <a:endParaRPr lang="en-US" sz="1200">
              <a:solidFill>
                <a:schemeClr val="tx2"/>
              </a:solidFill>
            </a:endParaRPr>
          </a:p>
          <a:p>
            <a:pPr marL="0" indent="0">
              <a:buNone/>
            </a:pPr>
            <a:endParaRPr lang="en-US" sz="1200">
              <a:solidFill>
                <a:schemeClr val="tx2"/>
              </a:solidFill>
            </a:endParaRP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2120574773"/>
              </p:ext>
            </p:extLst>
          </p:nvPr>
        </p:nvGraphicFramePr>
        <p:xfrm>
          <a:off x="179999" y="607500"/>
          <a:ext cx="8775319" cy="2085340"/>
        </p:xfrm>
        <a:graphic>
          <a:graphicData uri="http://schemas.openxmlformats.org/drawingml/2006/table">
            <a:tbl>
              <a:tblPr firstRow="1" bandRow="1">
                <a:tableStyleId>{5C22544A-7EE6-4342-B048-85BDC9FD1C3A}</a:tableStyleId>
              </a:tblPr>
              <a:tblGrid>
                <a:gridCol w="2334601">
                  <a:extLst>
                    <a:ext uri="{9D8B030D-6E8A-4147-A177-3AD203B41FA5}">
                      <a16:colId xmlns:a16="http://schemas.microsoft.com/office/drawing/2014/main" val="878654425"/>
                    </a:ext>
                  </a:extLst>
                </a:gridCol>
                <a:gridCol w="6440718">
                  <a:extLst>
                    <a:ext uri="{9D8B030D-6E8A-4147-A177-3AD203B41FA5}">
                      <a16:colId xmlns:a16="http://schemas.microsoft.com/office/drawing/2014/main" val="2853035927"/>
                    </a:ext>
                  </a:extLst>
                </a:gridCol>
              </a:tblGrid>
              <a:tr h="370840">
                <a:tc>
                  <a:txBody>
                    <a:bodyPr/>
                    <a:lstStyle/>
                    <a:p>
                      <a:r>
                        <a:rPr lang="en-US"/>
                        <a:t>Goal/Requirements</a:t>
                      </a:r>
                    </a:p>
                  </a:txBody>
                  <a:tcPr/>
                </a:tc>
                <a:tc>
                  <a:txBody>
                    <a:bodyPr/>
                    <a:lstStyle/>
                    <a:p>
                      <a:r>
                        <a:rPr lang="en-US"/>
                        <a:t>Architectural Approach</a:t>
                      </a:r>
                    </a:p>
                  </a:txBody>
                  <a:tcPr/>
                </a:tc>
                <a:extLst>
                  <a:ext uri="{0D108BD9-81ED-4DB2-BD59-A6C34878D82A}">
                    <a16:rowId xmlns:a16="http://schemas.microsoft.com/office/drawing/2014/main" val="2692723897"/>
                  </a:ext>
                </a:extLst>
              </a:tr>
              <a:tr h="370840">
                <a:tc>
                  <a:txBody>
                    <a:bodyPr/>
                    <a:lstStyle/>
                    <a:p>
                      <a:r>
                        <a:rPr lang="en-US"/>
                        <a:t>Leichte Einbindung von Zahlungsmethoden</a:t>
                      </a:r>
                      <a:endParaRPr lang="en-US" err="1"/>
                    </a:p>
                  </a:txBody>
                  <a:tcPr/>
                </a:tc>
                <a:tc>
                  <a:txBody>
                    <a:bodyPr/>
                    <a:lstStyle/>
                    <a:p>
                      <a:pPr lvl="0">
                        <a:buNone/>
                      </a:pPr>
                      <a:r>
                        <a:rPr lang="en-US"/>
                        <a:t>Einbindung von modularen Zahlungsmöglickeiten (Paypal, Kreditkarte, Bankeinzug(eps))</a:t>
                      </a:r>
                    </a:p>
                  </a:txBody>
                  <a:tcPr/>
                </a:tc>
                <a:extLst>
                  <a:ext uri="{0D108BD9-81ED-4DB2-BD59-A6C34878D82A}">
                    <a16:rowId xmlns:a16="http://schemas.microsoft.com/office/drawing/2014/main" val="1989752836"/>
                  </a:ext>
                </a:extLst>
              </a:tr>
              <a:tr h="370840">
                <a:tc>
                  <a:txBody>
                    <a:bodyPr/>
                    <a:lstStyle/>
                    <a:p>
                      <a:r>
                        <a:rPr lang="en-US"/>
                        <a:t>Wartbarkeit (Fehlerbehebung und Anpassungen)</a:t>
                      </a:r>
                      <a:endParaRPr lang="en-US" err="1"/>
                    </a:p>
                  </a:txBody>
                  <a:tcPr/>
                </a:tc>
                <a:tc>
                  <a:txBody>
                    <a:bodyPr/>
                    <a:lstStyle/>
                    <a:p>
                      <a:r>
                        <a:rPr lang="en-US"/>
                        <a:t>Code soll leicht anpassbar sein und einzelne Elemente sollen schnell verändert können</a:t>
                      </a:r>
                      <a:endParaRPr lang="en-US" err="1"/>
                    </a:p>
                  </a:txBody>
                  <a:tcPr/>
                </a:tc>
                <a:extLst>
                  <a:ext uri="{0D108BD9-81ED-4DB2-BD59-A6C34878D82A}">
                    <a16:rowId xmlns:a16="http://schemas.microsoft.com/office/drawing/2014/main" val="1183577803"/>
                  </a:ext>
                </a:extLst>
              </a:tr>
              <a:tr h="370840">
                <a:tc>
                  <a:txBody>
                    <a:bodyPr/>
                    <a:lstStyle/>
                    <a:p>
                      <a:r>
                        <a:rPr lang="en-US"/>
                        <a:t>Applikation secure und skalierbar</a:t>
                      </a:r>
                      <a:endParaRPr lang="en-US" err="1"/>
                    </a:p>
                  </a:txBody>
                  <a:tcPr/>
                </a:tc>
                <a:tc>
                  <a:txBody>
                    <a:bodyPr/>
                    <a:lstStyle/>
                    <a:p>
                      <a:r>
                        <a:rPr lang="en-US"/>
                        <a:t>SOA - App </a:t>
                      </a:r>
                      <a:r>
                        <a:rPr lang="en-US" err="1"/>
                        <a:t>soll</a:t>
                      </a:r>
                      <a:r>
                        <a:rPr lang="en-US"/>
                        <a:t> </a:t>
                      </a:r>
                      <a:r>
                        <a:rPr lang="en-US" err="1"/>
                        <a:t>Daten</a:t>
                      </a:r>
                      <a:r>
                        <a:rPr lang="en-US"/>
                        <a:t> redundant und </a:t>
                      </a:r>
                      <a:r>
                        <a:rPr lang="en-US" err="1"/>
                        <a:t>sicher</a:t>
                      </a:r>
                      <a:r>
                        <a:rPr lang="en-US"/>
                        <a:t> </a:t>
                      </a:r>
                      <a:r>
                        <a:rPr lang="en-US" err="1"/>
                        <a:t>abspeichern</a:t>
                      </a:r>
                      <a:endParaRPr lang="en-US"/>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a:solidFill>
                  <a:schemeClr val="tx2"/>
                </a:solidFill>
              </a:rPr>
              <a:t>Stakeholders of your system should be able to comprehend and retrace your decisions.</a:t>
            </a:r>
          </a:p>
          <a:p>
            <a:pPr marL="0" indent="0">
              <a:buFont typeface="Arial" panose="020B0604020202020204" pitchFamily="34" charset="0"/>
              <a:buNone/>
            </a:pPr>
            <a:r>
              <a:rPr lang="en-US" sz="120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a:solidFill>
                  <a:schemeClr val="tx2"/>
                </a:solidFill>
              </a:rPr>
              <a:t>Help: </a:t>
            </a:r>
            <a:r>
              <a:rPr lang="en-US" sz="1200">
                <a:solidFill>
                  <a:schemeClr val="tx2"/>
                </a:solidFill>
                <a:hlinkClick r:id="rId2"/>
              </a:rPr>
              <a:t>https://docs.arc42.org/section-9/</a:t>
            </a:r>
            <a:r>
              <a:rPr lang="en-US" sz="1200">
                <a:solidFill>
                  <a:schemeClr val="tx2"/>
                </a:solidFill>
              </a:rPr>
              <a:t> &amp; </a:t>
            </a:r>
            <a:r>
              <a:rPr lang="en-US" sz="1200">
                <a:solidFill>
                  <a:schemeClr val="tx2"/>
                </a:solidFill>
                <a:hlinkClick r:id="rId3"/>
              </a:rPr>
              <a:t>https://biking.michael-simons.eu/docs/index.html#section-design-decisions</a:t>
            </a:r>
            <a:r>
              <a:rPr lang="en-US" sz="120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3656852923"/>
              </p:ext>
            </p:extLst>
          </p:nvPr>
        </p:nvGraphicFramePr>
        <p:xfrm>
          <a:off x="179999" y="607500"/>
          <a:ext cx="8775318" cy="174752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a:t>Problem</a:t>
                      </a:r>
                    </a:p>
                  </a:txBody>
                  <a:tcPr/>
                </a:tc>
                <a:tc>
                  <a:txBody>
                    <a:bodyPr/>
                    <a:lstStyle/>
                    <a:p>
                      <a:r>
                        <a:rPr lang="en-US"/>
                        <a:t>Considered Alternatives</a:t>
                      </a:r>
                    </a:p>
                  </a:txBody>
                  <a:tcPr/>
                </a:tc>
                <a:tc>
                  <a:txBody>
                    <a:bodyPr/>
                    <a:lstStyle/>
                    <a:p>
                      <a:r>
                        <a:rPr lang="en-US"/>
                        <a:t>Decision</a:t>
                      </a:r>
                    </a:p>
                  </a:txBody>
                  <a:tcPr/>
                </a:tc>
                <a:extLst>
                  <a:ext uri="{0D108BD9-81ED-4DB2-BD59-A6C34878D82A}">
                    <a16:rowId xmlns:a16="http://schemas.microsoft.com/office/drawing/2014/main" val="2692723897"/>
                  </a:ext>
                </a:extLst>
              </a:tr>
              <a:tr h="370840">
                <a:tc>
                  <a:txBody>
                    <a:bodyPr/>
                    <a:lstStyle/>
                    <a:p>
                      <a:r>
                        <a:rPr lang="en-US"/>
                        <a:t>Implementierung für Viele OS</a:t>
                      </a:r>
                    </a:p>
                  </a:txBody>
                  <a:tcPr/>
                </a:tc>
                <a:tc>
                  <a:txBody>
                    <a:bodyPr/>
                    <a:lstStyle/>
                    <a:p>
                      <a:r>
                        <a:rPr lang="en-US"/>
                        <a:t>Java, Kotlin, Swift</a:t>
                      </a:r>
                    </a:p>
                  </a:txBody>
                  <a:tcPr/>
                </a:tc>
                <a:tc>
                  <a:txBody>
                    <a:bodyPr/>
                    <a:lstStyle/>
                    <a:p>
                      <a:r>
                        <a:rPr lang="en-US"/>
                        <a:t>IOS &amp; Anroid implementation</a:t>
                      </a:r>
                    </a:p>
                  </a:txBody>
                  <a:tcPr/>
                </a:tc>
                <a:extLst>
                  <a:ext uri="{0D108BD9-81ED-4DB2-BD59-A6C34878D82A}">
                    <a16:rowId xmlns:a16="http://schemas.microsoft.com/office/drawing/2014/main" val="1989752836"/>
                  </a:ext>
                </a:extLst>
              </a:tr>
              <a:tr h="370840">
                <a:tc>
                  <a:txBody>
                    <a:bodyPr/>
                    <a:lstStyle/>
                    <a:p>
                      <a:r>
                        <a:rPr lang="en-US"/>
                        <a:t>Authentifizierung von Usern und Fahrern</a:t>
                      </a:r>
                      <a:endParaRPr lang="en-US" err="1"/>
                    </a:p>
                  </a:txBody>
                  <a:tcPr/>
                </a:tc>
                <a:tc>
                  <a:txBody>
                    <a:bodyPr/>
                    <a:lstStyle/>
                    <a:p>
                      <a:r>
                        <a:rPr lang="en-US"/>
                        <a:t>Drittanbieter SOftware kaufen</a:t>
                      </a:r>
                    </a:p>
                    <a:p>
                      <a:pPr lvl="0">
                        <a:buNone/>
                      </a:pPr>
                      <a:r>
                        <a:rPr lang="en-US"/>
                        <a:t>Eigene App entwicklen</a:t>
                      </a:r>
                    </a:p>
                  </a:txBody>
                  <a:tcPr/>
                </a:tc>
                <a:tc>
                  <a:txBody>
                    <a:bodyPr/>
                    <a:lstStyle/>
                    <a:p>
                      <a:r>
                        <a:rPr lang="en-US"/>
                        <a:t>Wir werden aus Kostengründen eine Drittanbieter Software zukaufen</a:t>
                      </a:r>
                      <a:endParaRPr lang="en-US" err="1"/>
                    </a:p>
                  </a:txBody>
                  <a:tcPr/>
                </a:tc>
                <a:extLst>
                  <a:ext uri="{0D108BD9-81ED-4DB2-BD59-A6C34878D82A}">
                    <a16:rowId xmlns:a16="http://schemas.microsoft.com/office/drawing/2014/main" val="1183577803"/>
                  </a:ext>
                </a:extLst>
              </a:tr>
              <a:tr h="370840">
                <a:tc>
                  <a:txBody>
                    <a:bodyPr/>
                    <a:lstStyle/>
                    <a:p>
                      <a:r>
                        <a:rPr lang="en-US"/>
                        <a:t>Große Daten Menegen bzw.sensible Daten speichern</a:t>
                      </a:r>
                      <a:endParaRPr lang="en-US" err="1"/>
                    </a:p>
                  </a:txBody>
                  <a:tcPr/>
                </a:tc>
                <a:tc>
                  <a:txBody>
                    <a:bodyPr/>
                    <a:lstStyle/>
                    <a:p>
                      <a:r>
                        <a:rPr lang="en-US"/>
                        <a:t>In der CLo9ud speicher</a:t>
                      </a:r>
                    </a:p>
                    <a:p>
                      <a:pPr lvl="0">
                        <a:buNone/>
                      </a:pPr>
                      <a:r>
                        <a:rPr lang="en-US"/>
                        <a:t>Lokal speichern</a:t>
                      </a:r>
                      <a:endParaRPr lang="en-US" err="1"/>
                    </a:p>
                  </a:txBody>
                  <a:tcPr/>
                </a:tc>
                <a:tc>
                  <a:txBody>
                    <a:bodyPr/>
                    <a:lstStyle/>
                    <a:p>
                      <a:r>
                        <a:rPr lang="en-US"/>
                        <a:t>Wir werden die Daten in der AWS CLoud spüeichern</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a:solidFill>
                  <a:schemeClr val="tx2"/>
                </a:solidFill>
              </a:rPr>
              <a:t>Help: </a:t>
            </a:r>
            <a:r>
              <a:rPr lang="en-US" sz="1200">
                <a:solidFill>
                  <a:schemeClr val="tx2"/>
                </a:solidFill>
                <a:hlinkClick r:id="rId2"/>
              </a:rPr>
              <a:t>https://docs.arc42.org/section-11/</a:t>
            </a:r>
            <a:r>
              <a:rPr lang="en-US" sz="1200">
                <a:solidFill>
                  <a:schemeClr val="tx2"/>
                </a:solidFill>
              </a:rPr>
              <a:t> &amp; </a:t>
            </a:r>
            <a:r>
              <a:rPr lang="en-US" sz="1200">
                <a:solidFill>
                  <a:schemeClr val="tx2"/>
                </a:solidFill>
                <a:hlinkClick r:id="rId3"/>
              </a:rPr>
              <a:t>https://docs.arc42.org/examples/risk-htmlsc-1/</a:t>
            </a:r>
            <a:r>
              <a:rPr lang="en-US" sz="120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2110930759"/>
              </p:ext>
            </p:extLst>
          </p:nvPr>
        </p:nvGraphicFramePr>
        <p:xfrm>
          <a:off x="179999" y="607500"/>
          <a:ext cx="8775319" cy="2992120"/>
        </p:xfrm>
        <a:graphic>
          <a:graphicData uri="http://schemas.openxmlformats.org/drawingml/2006/table">
            <a:tbl>
              <a:tblPr firstRow="1" bandRow="1">
                <a:tableStyleId>{5C22544A-7EE6-4342-B048-85BDC9FD1C3A}</a:tableStyleId>
              </a:tblPr>
              <a:tblGrid>
                <a:gridCol w="2569551">
                  <a:extLst>
                    <a:ext uri="{9D8B030D-6E8A-4147-A177-3AD203B41FA5}">
                      <a16:colId xmlns:a16="http://schemas.microsoft.com/office/drawing/2014/main" val="878654425"/>
                    </a:ext>
                  </a:extLst>
                </a:gridCol>
                <a:gridCol w="6205768">
                  <a:extLst>
                    <a:ext uri="{9D8B030D-6E8A-4147-A177-3AD203B41FA5}">
                      <a16:colId xmlns:a16="http://schemas.microsoft.com/office/drawing/2014/main" val="2853035927"/>
                    </a:ext>
                  </a:extLst>
                </a:gridCol>
              </a:tblGrid>
              <a:tr h="370840">
                <a:tc>
                  <a:txBody>
                    <a:bodyPr/>
                    <a:lstStyle/>
                    <a:p>
                      <a:r>
                        <a:rPr lang="en-US"/>
                        <a:t>Risk/Technical Debt</a:t>
                      </a:r>
                    </a:p>
                  </a:txBody>
                  <a:tcPr/>
                </a:tc>
                <a:tc>
                  <a:txBody>
                    <a:bodyPr/>
                    <a:lstStyle/>
                    <a:p>
                      <a:r>
                        <a:rPr lang="en-US"/>
                        <a:t>Description</a:t>
                      </a:r>
                    </a:p>
                  </a:txBody>
                  <a:tcPr/>
                </a:tc>
                <a:extLst>
                  <a:ext uri="{0D108BD9-81ED-4DB2-BD59-A6C34878D82A}">
                    <a16:rowId xmlns:a16="http://schemas.microsoft.com/office/drawing/2014/main" val="2692723897"/>
                  </a:ext>
                </a:extLst>
              </a:tr>
              <a:tr h="370840">
                <a:tc>
                  <a:txBody>
                    <a:bodyPr/>
                    <a:lstStyle/>
                    <a:p>
                      <a:r>
                        <a:rPr lang="en-US"/>
                        <a:t>KYC</a:t>
                      </a:r>
                    </a:p>
                  </a:txBody>
                  <a:tcPr/>
                </a:tc>
                <a:tc>
                  <a:txBody>
                    <a:bodyPr/>
                    <a:lstStyle/>
                    <a:p>
                      <a:r>
                        <a:rPr lang="en-US"/>
                        <a:t>EIgens entiwkclet Identifizierungslösuhngen entspricht ncht den regulatorichscen ANforderungen</a:t>
                      </a:r>
                      <a:endParaRPr lang="en-US" err="1"/>
                    </a:p>
                  </a:txBody>
                  <a:tcPr/>
                </a:tc>
                <a:extLst>
                  <a:ext uri="{0D108BD9-81ED-4DB2-BD59-A6C34878D82A}">
                    <a16:rowId xmlns:a16="http://schemas.microsoft.com/office/drawing/2014/main" val="1989752836"/>
                  </a:ext>
                </a:extLst>
              </a:tr>
              <a:tr h="370840">
                <a:tc>
                  <a:txBody>
                    <a:bodyPr/>
                    <a:lstStyle/>
                    <a:p>
                      <a:r>
                        <a:rPr lang="en-US"/>
                        <a:t>AML</a:t>
                      </a:r>
                    </a:p>
                  </a:txBody>
                  <a:tcPr/>
                </a:tc>
                <a:tc>
                  <a:txBody>
                    <a:bodyPr/>
                    <a:lstStyle/>
                    <a:p>
                      <a:r>
                        <a:rPr lang="en-US"/>
                        <a:t>Transaktionen in gewisser Hlhe müssen überwacht werden bzw, unterliegen strengen Kontrollen/Regulierungen</a:t>
                      </a:r>
                      <a:endParaRPr lang="en-US" err="1"/>
                    </a:p>
                  </a:txBody>
                  <a:tcPr/>
                </a:tc>
                <a:extLst>
                  <a:ext uri="{0D108BD9-81ED-4DB2-BD59-A6C34878D82A}">
                    <a16:rowId xmlns:a16="http://schemas.microsoft.com/office/drawing/2014/main" val="1183577803"/>
                  </a:ext>
                </a:extLst>
              </a:tr>
              <a:tr h="370840">
                <a:tc>
                  <a:txBody>
                    <a:bodyPr/>
                    <a:lstStyle/>
                    <a:p>
                      <a:r>
                        <a:rPr lang="en-US"/>
                        <a:t>Cloud</a:t>
                      </a:r>
                    </a:p>
                  </a:txBody>
                  <a:tcPr/>
                </a:tc>
                <a:tc>
                  <a:txBody>
                    <a:bodyPr/>
                    <a:lstStyle/>
                    <a:p>
                      <a:r>
                        <a:rPr lang="en-US" err="1"/>
                        <a:t>Kosten</a:t>
                      </a:r>
                      <a:r>
                        <a:rPr lang="en-US"/>
                        <a:t> in </a:t>
                      </a:r>
                      <a:r>
                        <a:rPr lang="en-US" err="1"/>
                        <a:t>Zukubnft</a:t>
                      </a:r>
                      <a:r>
                        <a:rPr lang="en-US"/>
                        <a:t> </a:t>
                      </a:r>
                      <a:r>
                        <a:rPr lang="en-US" err="1"/>
                        <a:t>unklar</a:t>
                      </a:r>
                      <a:endParaRPr lang="en-US"/>
                    </a:p>
                  </a:txBody>
                  <a:tcPr/>
                </a:tc>
                <a:extLst>
                  <a:ext uri="{0D108BD9-81ED-4DB2-BD59-A6C34878D82A}">
                    <a16:rowId xmlns:a16="http://schemas.microsoft.com/office/drawing/2014/main" val="3046435761"/>
                  </a:ext>
                </a:extLst>
              </a:tr>
              <a:tr h="370840">
                <a:tc>
                  <a:txBody>
                    <a:bodyPr/>
                    <a:lstStyle/>
                    <a:p>
                      <a:r>
                        <a:rPr lang="en-US"/>
                        <a:t>Dependency on external services</a:t>
                      </a:r>
                    </a:p>
                  </a:txBody>
                  <a:tcPr/>
                </a:tc>
                <a:tc>
                  <a:txBody>
                    <a:bodyPr/>
                    <a:lstStyle/>
                    <a:p>
                      <a:r>
                        <a:rPr lang="en-US"/>
                        <a:t>AI Integration</a:t>
                      </a:r>
                    </a:p>
                  </a:txBody>
                  <a:tcPr/>
                </a:tc>
                <a:extLst>
                  <a:ext uri="{0D108BD9-81ED-4DB2-BD59-A6C34878D82A}">
                    <a16:rowId xmlns:a16="http://schemas.microsoft.com/office/drawing/2014/main" val="1696927558"/>
                  </a:ext>
                </a:extLst>
              </a:tr>
              <a:tr h="370840">
                <a:tc>
                  <a:txBody>
                    <a:bodyPr/>
                    <a:lstStyle/>
                    <a:p>
                      <a:r>
                        <a:rPr lang="en-US"/>
                        <a:t>High costs of CDN servers</a:t>
                      </a:r>
                    </a:p>
                  </a:txBody>
                  <a:tcPr/>
                </a:tc>
                <a:tc>
                  <a:txBody>
                    <a:bodyPr/>
                    <a:lstStyle/>
                    <a:p>
                      <a:endParaRPr lang="en-US"/>
                    </a:p>
                  </a:txBody>
                  <a:tcPr/>
                </a:tc>
                <a:extLst>
                  <a:ext uri="{0D108BD9-81ED-4DB2-BD59-A6C34878D82A}">
                    <a16:rowId xmlns:a16="http://schemas.microsoft.com/office/drawing/2014/main" val="358015124"/>
                  </a:ext>
                </a:extLst>
              </a:tr>
              <a:tr h="370840">
                <a:tc>
                  <a:txBody>
                    <a:bodyPr/>
                    <a:lstStyle/>
                    <a:p>
                      <a:r>
                        <a:rPr lang="en-US"/>
                        <a:t>Lack of Flutter developers</a:t>
                      </a:r>
                    </a:p>
                  </a:txBody>
                  <a:tcPr/>
                </a:tc>
                <a:tc>
                  <a:txBody>
                    <a:bodyPr/>
                    <a:lstStyle/>
                    <a:p>
                      <a:endParaRPr lang="en-US"/>
                    </a:p>
                  </a:txBody>
                  <a:tcPr/>
                </a:tc>
                <a:extLst>
                  <a:ext uri="{0D108BD9-81ED-4DB2-BD59-A6C34878D82A}">
                    <a16:rowId xmlns:a16="http://schemas.microsoft.com/office/drawing/2014/main" val="1785519752"/>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Application>Microsoft Office PowerPoint</Application>
  <PresentationFormat>On-screen Show (16:9)</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vt:lpstr>
      <vt:lpstr>Lösungen, Entscheidungen und Risiken </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revision>1</cp:revision>
  <dcterms:created xsi:type="dcterms:W3CDTF">2022-06-08T12:45:54Z</dcterms:created>
  <dcterms:modified xsi:type="dcterms:W3CDTF">2023-10-05T18:43:04Z</dcterms:modified>
</cp:coreProperties>
</file>