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46" d="100"/>
          <a:sy n="146" d="100"/>
        </p:scale>
        <p:origin x="63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Huber" userId="fa7d4458-ec97-43c0-8109-6dd1b6b5323a" providerId="ADAL" clId="{9AE6AE31-9B93-4860-AFCB-BB2F2CE5DA83}"/>
    <pc:docChg chg="modSld">
      <pc:chgData name="Matthias Huber" userId="fa7d4458-ec97-43c0-8109-6dd1b6b5323a" providerId="ADAL" clId="{9AE6AE31-9B93-4860-AFCB-BB2F2CE5DA83}" dt="2023-10-19T18:28:42.458" v="26" actId="20577"/>
      <pc:docMkLst>
        <pc:docMk/>
      </pc:docMkLst>
      <pc:sldChg chg="modSp mod">
        <pc:chgData name="Matthias Huber" userId="fa7d4458-ec97-43c0-8109-6dd1b6b5323a" providerId="ADAL" clId="{9AE6AE31-9B93-4860-AFCB-BB2F2CE5DA83}" dt="2023-10-19T18:28:42.458" v="26" actId="20577"/>
        <pc:sldMkLst>
          <pc:docMk/>
          <pc:sldMk cId="1881509882" sldId="261"/>
        </pc:sldMkLst>
        <pc:graphicFrameChg chg="modGraphic">
          <ac:chgData name="Matthias Huber" userId="fa7d4458-ec97-43c0-8109-6dd1b6b5323a" providerId="ADAL" clId="{9AE6AE31-9B93-4860-AFCB-BB2F2CE5DA83}" dt="2023-10-19T18:28:42.458" v="26" actId="20577"/>
          <ac:graphicFrameMkLst>
            <pc:docMk/>
            <pc:sldMk cId="1881509882" sldId="261"/>
            <ac:graphicFrameMk id="2" creationId="{9698CB0C-555E-1B70-CFF7-D2F8BC01D812}"/>
          </ac:graphicFrameMkLst>
        </pc:graphicFrameChg>
      </pc:sldChg>
    </pc:docChg>
  </pc:docChgLst>
  <pc:docChgLst>
    <pc:chgData name="Christian Walcher" userId="11cefa1e-5e74-46ea-977a-f9a87c749b60" providerId="ADAL" clId="{A0B47642-75FE-4BFE-83B4-CA7760FC3CFA}"/>
    <pc:docChg chg="modSld">
      <pc:chgData name="Christian Walcher" userId="11cefa1e-5e74-46ea-977a-f9a87c749b60" providerId="ADAL" clId="{A0B47642-75FE-4BFE-83B4-CA7760FC3CFA}" dt="2023-12-27T18:42:34.639" v="0" actId="14734"/>
      <pc:docMkLst>
        <pc:docMk/>
      </pc:docMkLst>
      <pc:sldChg chg="modSp mod">
        <pc:chgData name="Christian Walcher" userId="11cefa1e-5e74-46ea-977a-f9a87c749b60" providerId="ADAL" clId="{A0B47642-75FE-4BFE-83B4-CA7760FC3CFA}" dt="2023-12-27T18:42:34.639" v="0" actId="14734"/>
        <pc:sldMkLst>
          <pc:docMk/>
          <pc:sldMk cId="1881509882" sldId="261"/>
        </pc:sldMkLst>
        <pc:graphicFrameChg chg="modGraphic">
          <ac:chgData name="Christian Walcher" userId="11cefa1e-5e74-46ea-977a-f9a87c749b60" providerId="ADAL" clId="{A0B47642-75FE-4BFE-83B4-CA7760FC3CFA}" dt="2023-12-27T18:42:34.639" v="0" actId="14734"/>
          <ac:graphicFrameMkLst>
            <pc:docMk/>
            <pc:sldMk cId="1881509882" sldId="261"/>
            <ac:graphicFrameMk id="2" creationId="{9698CB0C-555E-1B70-CFF7-D2F8BC01D812}"/>
          </ac:graphicFrameMkLst>
        </pc:graphicFrameChg>
      </pc:sldChg>
    </pc:docChg>
  </pc:docChgLst>
  <pc:docChgLst>
    <pc:chgData name="David Berger" userId="S::wi22b116@technikum-wien.at::becdff83-b39e-4e34-ac58-237e7ae61540" providerId="AD" clId="Web-{1B9B3298-3D42-5E30-EAF8-C13A68E90AB5}"/>
    <pc:docChg chg="modSld">
      <pc:chgData name="David Berger" userId="S::wi22b116@technikum-wien.at::becdff83-b39e-4e34-ac58-237e7ae61540" providerId="AD" clId="Web-{1B9B3298-3D42-5E30-EAF8-C13A68E90AB5}" dt="2023-10-19T18:21:14.355" v="56" actId="1076"/>
      <pc:docMkLst>
        <pc:docMk/>
      </pc:docMkLst>
      <pc:sldChg chg="modSp">
        <pc:chgData name="David Berger" userId="S::wi22b116@technikum-wien.at::becdff83-b39e-4e34-ac58-237e7ae61540" providerId="AD" clId="Web-{1B9B3298-3D42-5E30-EAF8-C13A68E90AB5}" dt="2023-10-19T17:54:05.341" v="41"/>
        <pc:sldMkLst>
          <pc:docMk/>
          <pc:sldMk cId="1881509882" sldId="261"/>
        </pc:sldMkLst>
        <pc:graphicFrameChg chg="mod modGraphic">
          <ac:chgData name="David Berger" userId="S::wi22b116@technikum-wien.at::becdff83-b39e-4e34-ac58-237e7ae61540" providerId="AD" clId="Web-{1B9B3298-3D42-5E30-EAF8-C13A68E90AB5}" dt="2023-10-19T17:54:05.341" v="41"/>
          <ac:graphicFrameMkLst>
            <pc:docMk/>
            <pc:sldMk cId="1881509882" sldId="261"/>
            <ac:graphicFrameMk id="2" creationId="{9698CB0C-555E-1B70-CFF7-D2F8BC01D812}"/>
          </ac:graphicFrameMkLst>
        </pc:graphicFrameChg>
      </pc:sldChg>
      <pc:sldChg chg="addSp delSp modSp">
        <pc:chgData name="David Berger" userId="S::wi22b116@technikum-wien.at::becdff83-b39e-4e34-ac58-237e7ae61540" providerId="AD" clId="Web-{1B9B3298-3D42-5E30-EAF8-C13A68E90AB5}" dt="2023-10-19T18:21:14.355" v="56" actId="1076"/>
        <pc:sldMkLst>
          <pc:docMk/>
          <pc:sldMk cId="730873196" sldId="264"/>
        </pc:sldMkLst>
        <pc:picChg chg="add del mod">
          <ac:chgData name="David Berger" userId="S::wi22b116@technikum-wien.at::becdff83-b39e-4e34-ac58-237e7ae61540" providerId="AD" clId="Web-{1B9B3298-3D42-5E30-EAF8-C13A68E90AB5}" dt="2023-10-19T18:21:14.355" v="56" actId="1076"/>
          <ac:picMkLst>
            <pc:docMk/>
            <pc:sldMk cId="730873196" sldId="264"/>
            <ac:picMk id="8" creationId="{185AA4AB-8764-F2FD-9883-2F7D12237DAD}"/>
          </ac:picMkLst>
        </pc:picChg>
      </pc:sldChg>
      <pc:sldChg chg="modSp mod modShow">
        <pc:chgData name="David Berger" userId="S::wi22b116@technikum-wien.at::becdff83-b39e-4e34-ac58-237e7ae61540" providerId="AD" clId="Web-{1B9B3298-3D42-5E30-EAF8-C13A68E90AB5}" dt="2023-10-19T18:20:51.167" v="54" actId="1076"/>
        <pc:sldMkLst>
          <pc:docMk/>
          <pc:sldMk cId="473186024" sldId="265"/>
        </pc:sldMkLst>
        <pc:picChg chg="mod">
          <ac:chgData name="David Berger" userId="S::wi22b116@technikum-wien.at::becdff83-b39e-4e34-ac58-237e7ae61540" providerId="AD" clId="Web-{1B9B3298-3D42-5E30-EAF8-C13A68E90AB5}" dt="2023-10-19T18:20:51.167" v="54" actId="1076"/>
          <ac:picMkLst>
            <pc:docMk/>
            <pc:sldMk cId="473186024" sldId="265"/>
            <ac:picMk id="3" creationId="{1CC157CA-FD01-0654-391D-09D000768A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27.12.2023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Architecture Constraints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Constraints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graphicFrame>
        <p:nvGraphicFramePr>
          <p:cNvPr id="2" name="Table 1">
            <a:extLst>
              <a:ext uri="{FF2B5EF4-FFF2-40B4-BE49-F238E27FC236}">
                <a16:creationId xmlns:a16="http://schemas.microsoft.com/office/drawing/2014/main" id="{9698CB0C-555E-1B70-CFF7-D2F8BC01D812}"/>
              </a:ext>
            </a:extLst>
          </p:cNvPr>
          <p:cNvGraphicFramePr>
            <a:graphicFrameLocks noGrp="1"/>
          </p:cNvGraphicFramePr>
          <p:nvPr>
            <p:extLst>
              <p:ext uri="{D42A27DB-BD31-4B8C-83A1-F6EECF244321}">
                <p14:modId xmlns:p14="http://schemas.microsoft.com/office/powerpoint/2010/main" val="1542288806"/>
              </p:ext>
            </p:extLst>
          </p:nvPr>
        </p:nvGraphicFramePr>
        <p:xfrm>
          <a:off x="306977" y="607500"/>
          <a:ext cx="8648341" cy="4325620"/>
        </p:xfrm>
        <a:graphic>
          <a:graphicData uri="http://schemas.openxmlformats.org/drawingml/2006/table">
            <a:tbl>
              <a:tblPr firstRow="1" bandRow="1">
                <a:tableStyleId>{5C22544A-7EE6-4342-B048-85BDC9FD1C3A}</a:tableStyleId>
              </a:tblPr>
              <a:tblGrid>
                <a:gridCol w="2201273">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Constraints</a:t>
                      </a:r>
                    </a:p>
                  </a:txBody>
                  <a:tcPr/>
                </a:tc>
                <a:tc>
                  <a:txBody>
                    <a:bodyPr/>
                    <a:lstStyle/>
                    <a:p>
                      <a:r>
                        <a:rPr lang="en-US" dirty="0"/>
                        <a:t>Background and/or motivation</a:t>
                      </a:r>
                    </a:p>
                  </a:txBody>
                  <a:tcPr/>
                </a:tc>
                <a:extLst>
                  <a:ext uri="{0D108BD9-81ED-4DB2-BD59-A6C34878D82A}">
                    <a16:rowId xmlns:a16="http://schemas.microsoft.com/office/drawing/2014/main" val="2692723897"/>
                  </a:ext>
                </a:extLst>
              </a:tr>
              <a:tr h="370840">
                <a:tc>
                  <a:txBody>
                    <a:bodyPr/>
                    <a:lstStyle/>
                    <a:p>
                      <a:r>
                        <a:rPr lang="de-AT" sz="1350" b="1" i="0" kern="1200" dirty="0">
                          <a:solidFill>
                            <a:schemeClr val="dk1"/>
                          </a:solidFill>
                          <a:effectLst/>
                          <a:latin typeface="+mn-lt"/>
                          <a:ea typeface="+mn-ea"/>
                          <a:cs typeface="+mn-cs"/>
                        </a:rPr>
                        <a:t>Einhaltung von Vorschriften</a:t>
                      </a:r>
                      <a:endParaRPr lang="en-US" dirty="0"/>
                    </a:p>
                  </a:txBody>
                  <a:tcPr/>
                </a:tc>
                <a:tc>
                  <a:txBody>
                    <a:bodyPr/>
                    <a:lstStyle/>
                    <a:p>
                      <a:r>
                        <a:rPr lang="de-DE" sz="1350" b="0" i="0" kern="1200" dirty="0">
                          <a:solidFill>
                            <a:schemeClr val="dk1"/>
                          </a:solidFill>
                          <a:effectLst/>
                          <a:latin typeface="+mn-lt"/>
                          <a:ea typeface="+mn-ea"/>
                          <a:cs typeface="+mn-cs"/>
                        </a:rPr>
                        <a:t>Die Anwendung muss sich an regionale Vorschriften halten. Dies gewährleistet die Legalität und den reibungslosen Betrieb in allen Regionen und fördert das Vertrauen der Benutzer.</a:t>
                      </a:r>
                      <a:endParaRPr lang="en-US" dirty="0"/>
                    </a:p>
                  </a:txBody>
                  <a:tcPr/>
                </a:tc>
                <a:extLst>
                  <a:ext uri="{0D108BD9-81ED-4DB2-BD59-A6C34878D82A}">
                    <a16:rowId xmlns:a16="http://schemas.microsoft.com/office/drawing/2014/main" val="1989752836"/>
                  </a:ext>
                </a:extLst>
              </a:tr>
              <a:tr h="370840">
                <a:tc>
                  <a:txBody>
                    <a:bodyPr/>
                    <a:lstStyle/>
                    <a:p>
                      <a:r>
                        <a:rPr lang="de-AT" sz="1350" b="1" i="0" kern="1200" dirty="0">
                          <a:solidFill>
                            <a:schemeClr val="dk1"/>
                          </a:solidFill>
                          <a:effectLst/>
                          <a:latin typeface="+mn-lt"/>
                          <a:ea typeface="+mn-ea"/>
                          <a:cs typeface="+mn-cs"/>
                        </a:rPr>
                        <a:t>Plattformübergreifende Kompatibilität</a:t>
                      </a:r>
                      <a:endParaRPr lang="en-US" dirty="0"/>
                    </a:p>
                  </a:txBody>
                  <a:tcPr/>
                </a:tc>
                <a:tc>
                  <a:txBody>
                    <a:bodyPr/>
                    <a:lstStyle/>
                    <a:p>
                      <a:r>
                        <a:rPr lang="de-DE" sz="1350" b="0" i="0" kern="1200" dirty="0">
                          <a:solidFill>
                            <a:schemeClr val="dk1"/>
                          </a:solidFill>
                          <a:effectLst/>
                          <a:latin typeface="+mn-lt"/>
                          <a:ea typeface="+mn-ea"/>
                          <a:cs typeface="+mn-cs"/>
                        </a:rPr>
                        <a:t>Um eine breitere Benutzerbasis zu erreichen, muss die Anwendung sowohl auf iOS als auch auf Android nahtlos funktionieren, wodurch eine Konsistenz in Erlebnis und Funktionen gewährleistet wird.</a:t>
                      </a:r>
                      <a:endParaRPr lang="en-US" dirty="0"/>
                    </a:p>
                  </a:txBody>
                  <a:tcPr/>
                </a:tc>
                <a:extLst>
                  <a:ext uri="{0D108BD9-81ED-4DB2-BD59-A6C34878D82A}">
                    <a16:rowId xmlns:a16="http://schemas.microsoft.com/office/drawing/2014/main" val="1183577803"/>
                  </a:ext>
                </a:extLst>
              </a:tr>
              <a:tr h="370840">
                <a:tc>
                  <a:txBody>
                    <a:bodyPr/>
                    <a:lstStyle/>
                    <a:p>
                      <a:r>
                        <a:rPr lang="de-AT" sz="1350" b="1" i="0" kern="1200" dirty="0">
                          <a:solidFill>
                            <a:schemeClr val="dk1"/>
                          </a:solidFill>
                          <a:effectLst/>
                          <a:latin typeface="+mn-lt"/>
                          <a:ea typeface="+mn-ea"/>
                          <a:cs typeface="+mn-cs"/>
                        </a:rPr>
                        <a:t>Zahlungssicherheit (PCI DSS-Konformität)</a:t>
                      </a:r>
                      <a:endParaRPr lang="en-US" dirty="0"/>
                    </a:p>
                  </a:txBody>
                  <a:tcPr/>
                </a:tc>
                <a:tc>
                  <a:txBody>
                    <a:bodyPr/>
                    <a:lstStyle/>
                    <a:p>
                      <a:r>
                        <a:rPr lang="de-DE" sz="1350" b="0" i="0" kern="1200" dirty="0">
                          <a:solidFill>
                            <a:schemeClr val="dk1"/>
                          </a:solidFill>
                          <a:effectLst/>
                          <a:latin typeface="+mn-lt"/>
                          <a:ea typeface="+mn-ea"/>
                          <a:cs typeface="+mn-cs"/>
                        </a:rPr>
                        <a:t>Bei finanziellen Transaktionen ist eine sichere Handhabung von Benutzerzahlungsdaten von größter Bedeutung. Die Einhaltung der PCI DSS-Standards hilft, das Vertrauen der Benutzer zu erhalten und Betrug zu verhindern.</a:t>
                      </a:r>
                      <a:endParaRPr lang="en-US" dirty="0"/>
                    </a:p>
                  </a:txBody>
                  <a:tcPr/>
                </a:tc>
                <a:extLst>
                  <a:ext uri="{0D108BD9-81ED-4DB2-BD59-A6C34878D82A}">
                    <a16:rowId xmlns:a16="http://schemas.microsoft.com/office/drawing/2014/main" val="3046435761"/>
                  </a:ext>
                </a:extLst>
              </a:tr>
              <a:tr h="370840">
                <a:tc>
                  <a:txBody>
                    <a:bodyPr/>
                    <a:lstStyle/>
                    <a:p>
                      <a:r>
                        <a:rPr lang="de-AT" sz="1350" b="1" i="0" kern="1200">
                          <a:solidFill>
                            <a:schemeClr val="dk1"/>
                          </a:solidFill>
                          <a:effectLst/>
                          <a:latin typeface="+mn-lt"/>
                          <a:ea typeface="+mn-ea"/>
                          <a:cs typeface="+mn-cs"/>
                        </a:rPr>
                        <a:t>Ressourcen</a:t>
                      </a:r>
                      <a:endParaRPr lang="en-US"/>
                    </a:p>
                  </a:txBody>
                  <a:tcPr/>
                </a:tc>
                <a:tc>
                  <a:txBody>
                    <a:bodyPr/>
                    <a:lstStyle/>
                    <a:p>
                      <a:r>
                        <a:rPr lang="de-DE" sz="1350" b="0" i="0" kern="1200">
                          <a:solidFill>
                            <a:schemeClr val="dk1"/>
                          </a:solidFill>
                          <a:effectLst/>
                          <a:latin typeface="+mn-lt"/>
                          <a:ea typeface="+mn-ea"/>
                          <a:cs typeface="+mn-cs"/>
                        </a:rPr>
                        <a:t>Angesichts der Natur digitaler Anwendungen ist es entscheidend, die Ressource der Architektur so zu gestalten, dass ein mögliches Wachstum der Benutzerbasis und des Verkehrs bewältigen kann und so ein konstantes Benutzererlebnis gewährleistet.</a:t>
                      </a:r>
                      <a:endParaRPr lang="en-US"/>
                    </a:p>
                  </a:txBody>
                  <a:tcPr/>
                </a:tc>
                <a:extLst>
                  <a:ext uri="{0D108BD9-81ED-4DB2-BD59-A6C34878D82A}">
                    <a16:rowId xmlns:a16="http://schemas.microsoft.com/office/drawing/2014/main" val="921550528"/>
                  </a:ext>
                </a:extLst>
              </a:tr>
              <a:tr h="370840">
                <a:tc>
                  <a:txBody>
                    <a:bodyPr/>
                    <a:lstStyle/>
                    <a:p>
                      <a:r>
                        <a:rPr lang="de-DE" sz="1350" b="1" i="0" kern="1200" dirty="0">
                          <a:solidFill>
                            <a:schemeClr val="dk1"/>
                          </a:solidFill>
                          <a:effectLst/>
                          <a:latin typeface="+mn-lt"/>
                          <a:ea typeface="+mn-ea"/>
                          <a:cs typeface="+mn-cs"/>
                        </a:rPr>
                        <a:t>Verwendung von standardisierten Protokollen für die Integration</a:t>
                      </a:r>
                      <a:endParaRPr lang="en-US" dirty="0"/>
                    </a:p>
                  </a:txBody>
                  <a:tcPr/>
                </a:tc>
                <a:tc>
                  <a:txBody>
                    <a:bodyPr/>
                    <a:lstStyle/>
                    <a:p>
                      <a:r>
                        <a:rPr lang="de-DE" sz="1350" b="0" i="0" kern="1200" dirty="0">
                          <a:solidFill>
                            <a:schemeClr val="dk1"/>
                          </a:solidFill>
                          <a:effectLst/>
                          <a:latin typeface="+mn-lt"/>
                          <a:ea typeface="+mn-ea"/>
                          <a:cs typeface="+mn-cs"/>
                        </a:rPr>
                        <a:t>Für alle externen Integrationen sollten standardisierte Protokolle wie HTTPS und OAuth verwendet werden. Dies gewährleistet nicht nur die Sicherheit, sondern vereinfacht auch den Prozess der Integration mit Drittsystemen.</a:t>
                      </a:r>
                      <a:endParaRPr lang="en-US" dirty="0"/>
                    </a:p>
                  </a:txBody>
                  <a:tcPr/>
                </a:tc>
                <a:extLst>
                  <a:ext uri="{0D108BD9-81ED-4DB2-BD59-A6C34878D82A}">
                    <a16:rowId xmlns:a16="http://schemas.microsoft.com/office/drawing/2014/main" val="2881973225"/>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Business Context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pic>
        <p:nvPicPr>
          <p:cNvPr id="8" name="Grafik 7" descr="businesscontext.png">
            <a:extLst>
              <a:ext uri="{FF2B5EF4-FFF2-40B4-BE49-F238E27FC236}">
                <a16:creationId xmlns:a16="http://schemas.microsoft.com/office/drawing/2014/main" id="{185AA4AB-8764-F2FD-9883-2F7D12237DAD}"/>
              </a:ext>
            </a:extLst>
          </p:cNvPr>
          <p:cNvPicPr>
            <a:picLocks noChangeAspect="1"/>
          </p:cNvPicPr>
          <p:nvPr/>
        </p:nvPicPr>
        <p:blipFill>
          <a:blip r:embed="rId2"/>
          <a:stretch>
            <a:fillRect/>
          </a:stretch>
        </p:blipFill>
        <p:spPr>
          <a:xfrm>
            <a:off x="1323064" y="714818"/>
            <a:ext cx="6485332" cy="3652083"/>
          </a:xfrm>
          <a:prstGeom prst="rect">
            <a:avLst/>
          </a:prstGeom>
        </p:spPr>
      </p:pic>
    </p:spTree>
    <p:extLst>
      <p:ext uri="{BB962C8B-B14F-4D97-AF65-F5344CB8AC3E}">
        <p14:creationId xmlns:p14="http://schemas.microsoft.com/office/powerpoint/2010/main" val="73087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Technical Context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pic>
        <p:nvPicPr>
          <p:cNvPr id="3" name="Grafik 2" descr="technicalscontext.png">
            <a:extLst>
              <a:ext uri="{FF2B5EF4-FFF2-40B4-BE49-F238E27FC236}">
                <a16:creationId xmlns:a16="http://schemas.microsoft.com/office/drawing/2014/main" id="{1CC157CA-FD01-0654-391D-09D000768AC2}"/>
              </a:ext>
            </a:extLst>
          </p:cNvPr>
          <p:cNvPicPr>
            <a:picLocks noChangeAspect="1"/>
          </p:cNvPicPr>
          <p:nvPr/>
        </p:nvPicPr>
        <p:blipFill>
          <a:blip r:embed="rId2"/>
          <a:stretch>
            <a:fillRect/>
          </a:stretch>
        </p:blipFill>
        <p:spPr>
          <a:xfrm>
            <a:off x="1473765" y="827683"/>
            <a:ext cx="6196470" cy="3488134"/>
          </a:xfrm>
          <a:prstGeom prst="rect">
            <a:avLst/>
          </a:prstGeom>
        </p:spPr>
      </p:pic>
    </p:spTree>
    <p:extLst>
      <p:ext uri="{BB962C8B-B14F-4D97-AF65-F5344CB8AC3E}">
        <p14:creationId xmlns:p14="http://schemas.microsoft.com/office/powerpoint/2010/main" val="473186024"/>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197</Words>
  <Application>Microsoft Office PowerPoint</Application>
  <PresentationFormat>Bildschirmpräsentation (16:9)</PresentationFormat>
  <Paragraphs>23</Paragraphs>
  <Slides>4</Slides>
  <Notes>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Architecture Constraints</vt:lpstr>
      <vt:lpstr>Architecture Constraints</vt:lpstr>
      <vt:lpstr>Business Context</vt:lpstr>
      <vt:lpstr>Technical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Christian Walcher</cp:lastModifiedBy>
  <cp:revision>47</cp:revision>
  <dcterms:created xsi:type="dcterms:W3CDTF">2022-06-08T12:45:54Z</dcterms:created>
  <dcterms:modified xsi:type="dcterms:W3CDTF">2023-12-27T18:42:45Z</dcterms:modified>
</cp:coreProperties>
</file>