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1" r:id="rId3"/>
    <p:sldId id="265" r:id="rId4"/>
    <p:sldId id="264" r:id="rId5"/>
    <p:sldId id="266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04791-18BB-41C0-867A-3AE81A9775FE}" v="514" dt="2023-11-15T19:29:2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Huber" userId="fa7d4458-ec97-43c0-8109-6dd1b6b5323a" providerId="ADAL" clId="{88004791-18BB-41C0-867A-3AE81A9775FE}"/>
    <pc:docChg chg="addSld modSld">
      <pc:chgData name="Matthias Huber" userId="fa7d4458-ec97-43c0-8109-6dd1b6b5323a" providerId="ADAL" clId="{88004791-18BB-41C0-867A-3AE81A9775FE}" dt="2023-11-15T19:42:52.489" v="516" actId="680"/>
      <pc:docMkLst>
        <pc:docMk/>
      </pc:docMkLst>
      <pc:sldChg chg="modSp mod">
        <pc:chgData name="Matthias Huber" userId="fa7d4458-ec97-43c0-8109-6dd1b6b5323a" providerId="ADAL" clId="{88004791-18BB-41C0-867A-3AE81A9775FE}" dt="2023-11-15T19:29:28.135" v="515" actId="20577"/>
        <pc:sldMkLst>
          <pc:docMk/>
          <pc:sldMk cId="4071770985" sldId="265"/>
        </pc:sldMkLst>
        <pc:spChg chg="mod">
          <ac:chgData name="Matthias Huber" userId="fa7d4458-ec97-43c0-8109-6dd1b6b5323a" providerId="ADAL" clId="{88004791-18BB-41C0-867A-3AE81A9775FE}" dt="2023-11-15T19:29:28.135" v="515" actId="20577"/>
          <ac:spMkLst>
            <pc:docMk/>
            <pc:sldMk cId="4071770985" sldId="265"/>
            <ac:spMk id="2" creationId="{B5965C6F-5759-0679-78EA-375EE3292B57}"/>
          </ac:spMkLst>
        </pc:spChg>
      </pc:sldChg>
      <pc:sldChg chg="new">
        <pc:chgData name="Matthias Huber" userId="fa7d4458-ec97-43c0-8109-6dd1b6b5323a" providerId="ADAL" clId="{88004791-18BB-41C0-867A-3AE81A9775FE}" dt="2023-11-15T19:42:52.489" v="516" actId="680"/>
        <pc:sldMkLst>
          <pc:docMk/>
          <pc:sldMk cId="2923551438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err="1"/>
              <a:t>Titel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/>
              <a:t>Titel</a:t>
            </a:r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err="1"/>
              <a:t>Präsentations</a:t>
            </a:r>
            <a:r>
              <a:rPr lang="de-DE"/>
              <a:t> Titel</a:t>
            </a:r>
            <a:br>
              <a:rPr lang="de-DE"/>
            </a:br>
            <a:r>
              <a:rPr lang="de-DE"/>
              <a:t>(Arial </a:t>
            </a:r>
            <a:r>
              <a:rPr lang="de-DE" err="1"/>
              <a:t>Bold</a:t>
            </a:r>
            <a:r>
              <a:rPr lang="de-DE"/>
              <a:t>, 54pt)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err="1"/>
              <a:t>Präsentations</a:t>
            </a:r>
            <a:r>
              <a:rPr lang="de-DE"/>
              <a:t> Titel</a:t>
            </a:r>
            <a:br>
              <a:rPr lang="de-DE"/>
            </a:br>
            <a:r>
              <a:rPr lang="de-DE"/>
              <a:t>(Arial </a:t>
            </a:r>
            <a:r>
              <a:rPr lang="de-DE" err="1"/>
              <a:t>Bold</a:t>
            </a:r>
            <a:r>
              <a:rPr lang="de-DE"/>
              <a:t>, 54pt)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Überschrift 2 (Arial </a:t>
            </a:r>
            <a:r>
              <a:rPr lang="de-DE" err="1"/>
              <a:t>Bold</a:t>
            </a:r>
            <a:r>
              <a:rPr lang="de-DE"/>
              <a:t>, 28pt)</a:t>
            </a:r>
          </a:p>
          <a:p>
            <a:pPr lvl="1"/>
            <a:r>
              <a:rPr lang="de-DE"/>
              <a:t>Überschrift 3 (Arial </a:t>
            </a:r>
            <a:r>
              <a:rPr lang="de-DE" err="1"/>
              <a:t>Bold</a:t>
            </a:r>
            <a:r>
              <a:rPr lang="de-DE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Laufschrift </a:t>
            </a:r>
            <a:r>
              <a:rPr lang="de-DE" err="1"/>
              <a:t>mindestgröße</a:t>
            </a:r>
            <a:r>
              <a:rPr lang="de-DE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Laufschrift </a:t>
            </a:r>
            <a:r>
              <a:rPr lang="de-DE" err="1"/>
              <a:t>mindestgröße</a:t>
            </a:r>
            <a:r>
              <a:rPr lang="de-DE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Quality-Goals and -Scenarios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sz="2000" b="1" i="0">
                <a:solidFill>
                  <a:srgbClr val="0F0F0F"/>
                </a:solidFill>
                <a:effectLst/>
                <a:latin typeface="+mn-lt"/>
              </a:rPr>
              <a:t>Wartbarkeit</a:t>
            </a:r>
            <a:endParaRPr lang="de-DE" sz="2000" b="0" i="0">
              <a:solidFill>
                <a:srgbClr val="0F0F0F"/>
              </a:solidFill>
              <a:effectLst/>
              <a:latin typeface="+mn-lt"/>
            </a:endParaRP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Ziel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Das System sollte einfache Aktualisierungen und Wartungsarbeiten ermöglichen</a:t>
            </a: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Szenario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Wenn ein Entwickler die Benutzeroberfläche aktualisieren muss, sollten die Änderungen innerhalb von drei Stunden umgesetzt werden können, ohne die Systemverfügbarkeit zu beeinträchtigen</a:t>
            </a:r>
          </a:p>
          <a:p>
            <a:pPr algn="l"/>
            <a:r>
              <a:rPr lang="de-DE" sz="2000" b="1" i="0">
                <a:solidFill>
                  <a:srgbClr val="0F0F0F"/>
                </a:solidFill>
                <a:effectLst/>
                <a:latin typeface="+mn-lt"/>
              </a:rPr>
              <a:t>Leistung</a:t>
            </a:r>
            <a:endParaRPr lang="de-DE" sz="2000" b="0" i="0">
              <a:solidFill>
                <a:srgbClr val="0F0F0F"/>
              </a:solidFill>
              <a:effectLst/>
              <a:latin typeface="+mn-lt"/>
            </a:endParaRP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Ziel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Die App sollte Transaktionen effizient unter normalen Betriebsbedingungen verarbeiten</a:t>
            </a: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Szenario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Wenn ein Benutzer eine Transaktion initiiert, sollte die durchschnittliche Verarbeitungslatenz zwei Sekunden betragen, mit einem Zielbereich zwischen 1,5 und 2,5 Sekunden</a:t>
            </a:r>
          </a:p>
          <a:p>
            <a:pPr algn="l"/>
            <a:r>
              <a:rPr lang="de-DE" sz="2000" b="1" i="0">
                <a:solidFill>
                  <a:srgbClr val="0F0F0F"/>
                </a:solidFill>
                <a:effectLst/>
                <a:latin typeface="+mn-lt"/>
              </a:rPr>
              <a:t>Benutzerfreundlichkeit</a:t>
            </a:r>
            <a:endParaRPr lang="de-DE" sz="2000" b="0" i="0">
              <a:solidFill>
                <a:srgbClr val="0F0F0F"/>
              </a:solidFill>
              <a:effectLst/>
              <a:latin typeface="+mn-lt"/>
            </a:endParaRP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Ziel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Die App sollte eine benutzerfreundliche Erfahrung bieten und die Auswirkungen von Fehlern minimieren</a:t>
            </a:r>
          </a:p>
          <a:p>
            <a:pPr lvl="1"/>
            <a:r>
              <a:rPr lang="de-DE" sz="1600" b="1" i="0">
                <a:solidFill>
                  <a:srgbClr val="0F0F0F"/>
                </a:solidFill>
                <a:effectLst/>
                <a:latin typeface="+mn-lt"/>
              </a:rPr>
              <a:t>Szenario</a:t>
            </a:r>
            <a:r>
              <a:rPr lang="de-DE" sz="1600" b="0" i="0">
                <a:solidFill>
                  <a:srgbClr val="0F0F0F"/>
                </a:solidFill>
                <a:effectLst/>
                <a:latin typeface="+mn-lt"/>
              </a:rPr>
              <a:t>: Wenn ein Benutzer während einer Transaktion auf einen Fehler stößt und sich entscheidet, abzubrechen, sollte der Abbruchprozess weniger als eine Sekunde dauern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Quality-Tree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l"/>
            <a:r>
              <a:rPr lang="de-DE" sz="1800" b="1" i="0">
                <a:solidFill>
                  <a:srgbClr val="0F0F0F"/>
                </a:solidFill>
                <a:effectLst/>
                <a:latin typeface="+mn-lt"/>
              </a:rPr>
              <a:t>Funktionalität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Vollständigkeit der Funktionen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Richtigkeit der Operationen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Sicherheit der Transaktionen</a:t>
            </a:r>
          </a:p>
          <a:p>
            <a:pPr algn="l"/>
            <a:r>
              <a:rPr lang="de-DE" sz="1800" b="1" i="0">
                <a:solidFill>
                  <a:srgbClr val="0F0F0F"/>
                </a:solidFill>
                <a:effectLst/>
                <a:latin typeface="+mn-lt"/>
              </a:rPr>
              <a:t>Zuverlässigkeit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Verfügbarkeit (Betriebszeit, Failover-Mechanismen)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Fehlertoleranz (Fehlerbehandlung, Wiederherstellungsverfahren)</a:t>
            </a:r>
          </a:p>
          <a:p>
            <a:pPr algn="l"/>
            <a:r>
              <a:rPr lang="de-DE" sz="1800" b="1" i="0">
                <a:solidFill>
                  <a:srgbClr val="0F0F0F"/>
                </a:solidFill>
                <a:effectLst/>
                <a:latin typeface="+mn-lt"/>
              </a:rPr>
              <a:t>Benutzerfreundlichkeit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Erlernbarkeit (</a:t>
            </a:r>
            <a:r>
              <a:rPr lang="de-DE" sz="1100" i="0" err="1">
                <a:solidFill>
                  <a:srgbClr val="0F0F0F"/>
                </a:solidFill>
                <a:effectLst/>
                <a:latin typeface="+mn-lt"/>
              </a:rPr>
              <a:t>Intuitivität</a:t>
            </a:r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 der Benutzeroberfläche)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Effizienz der Nutzung (minimale Schritte für Aufgaben)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Zugänglichkeit (Unterstützung für Benutzer mit Behinderungen)</a:t>
            </a:r>
            <a:endParaRPr lang="en-US" sz="1100" i="0">
              <a:solidFill>
                <a:srgbClr val="0F0F0F"/>
              </a:solidFill>
              <a:effectLst/>
              <a:latin typeface="+mn-lt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65C6F-5759-0679-78EA-375EE3292B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1" i="0">
                <a:solidFill>
                  <a:srgbClr val="0F0F0F"/>
                </a:solidFill>
                <a:effectLst/>
                <a:latin typeface="+mn-lt"/>
              </a:rPr>
              <a:t>Leistung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Reaktionsfähigkeit (Verarbeitungszeit für Transaktionen)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Skalierbarkeit (Bewältigung des Wachstums der Benutzeranzahl)</a:t>
            </a:r>
          </a:p>
          <a:p>
            <a:pPr algn="l"/>
            <a:r>
              <a:rPr lang="de-DE" sz="1800" b="1" i="0">
                <a:solidFill>
                  <a:srgbClr val="0F0F0F"/>
                </a:solidFill>
                <a:effectLst/>
                <a:latin typeface="+mn-lt"/>
              </a:rPr>
              <a:t>Unterstützbarkeit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Wartbarkeit (Einfachheit der Durchführung von Änderungen)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Anpassungsfähigkeit (Flexibilität für neue Anforderungen)</a:t>
            </a:r>
          </a:p>
          <a:p>
            <a:pPr lvl="1"/>
            <a:r>
              <a:rPr lang="de-DE" sz="1100" i="0">
                <a:solidFill>
                  <a:srgbClr val="0F0F0F"/>
                </a:solidFill>
                <a:effectLst/>
                <a:latin typeface="+mn-lt"/>
              </a:rPr>
              <a:t>Testbarkeit (Einfachheit des automatisierten Testens)</a:t>
            </a:r>
            <a:endParaRPr lang="de-DE" sz="1100">
              <a:solidFill>
                <a:srgbClr val="0F0F0F"/>
              </a:solidFill>
              <a:latin typeface="+mn-lt"/>
            </a:endParaRPr>
          </a:p>
          <a:p>
            <a:pPr marL="171446" lvl="1"/>
            <a:r>
              <a:rPr lang="de-DE" b="1">
                <a:solidFill>
                  <a:srgbClr val="0F0F0F"/>
                </a:solidFill>
                <a:latin typeface="+mn-lt"/>
              </a:rPr>
              <a:t>Sicherheit</a:t>
            </a:r>
          </a:p>
          <a:p>
            <a:pPr lvl="1"/>
            <a:r>
              <a:rPr lang="de-DE" sz="1100">
                <a:solidFill>
                  <a:srgbClr val="0F0F0F"/>
                </a:solidFill>
                <a:latin typeface="+mn-lt"/>
              </a:rPr>
              <a:t>Applikation unterstützt die letzten 3 Android/iOS Versionen</a:t>
            </a:r>
          </a:p>
          <a:p>
            <a:pPr lvl="1"/>
            <a:r>
              <a:rPr lang="de-DE" sz="1100">
                <a:solidFill>
                  <a:srgbClr val="0F0F0F"/>
                </a:solidFill>
                <a:latin typeface="+mn-lt"/>
              </a:rPr>
              <a:t>Integrität (Code </a:t>
            </a:r>
            <a:r>
              <a:rPr lang="de-DE" sz="1100" err="1">
                <a:solidFill>
                  <a:srgbClr val="0F0F0F"/>
                </a:solidFill>
                <a:latin typeface="+mn-lt"/>
              </a:rPr>
              <a:t>obfuscation</a:t>
            </a:r>
            <a:r>
              <a:rPr lang="de-DE" sz="1100">
                <a:solidFill>
                  <a:srgbClr val="0F0F0F"/>
                </a:solidFill>
                <a:latin typeface="+mn-lt"/>
              </a:rPr>
              <a:t>)</a:t>
            </a:r>
          </a:p>
          <a:p>
            <a:pPr lvl="1"/>
            <a:endParaRPr lang="de-DE" sz="1100">
              <a:solidFill>
                <a:srgbClr val="0F0F0F"/>
              </a:solidFill>
              <a:latin typeface="+mn-lt"/>
            </a:endParaRPr>
          </a:p>
          <a:p>
            <a:pPr lvl="1"/>
            <a:endParaRPr lang="de-DE" sz="1100">
              <a:solidFill>
                <a:srgbClr val="0F0F0F"/>
              </a:solidFill>
              <a:latin typeface="+mn-lt"/>
            </a:endParaRPr>
          </a:p>
          <a:p>
            <a:pPr marL="342891" lvl="2" indent="0">
              <a:buNone/>
            </a:pPr>
            <a:endParaRPr lang="de-DE" b="1">
              <a:solidFill>
                <a:srgbClr val="0F0F0F"/>
              </a:solidFill>
              <a:latin typeface="+mn-lt"/>
            </a:endParaRPr>
          </a:p>
          <a:p>
            <a:pPr lvl="1"/>
            <a:endParaRPr lang="de-DE" sz="1100">
              <a:solidFill>
                <a:srgbClr val="0F0F0F"/>
              </a:solidFill>
              <a:latin typeface="+mn-lt"/>
            </a:endParaRPr>
          </a:p>
          <a:p>
            <a:pPr lvl="1"/>
            <a:endParaRPr lang="de-DE" sz="1100" i="0">
              <a:solidFill>
                <a:srgbClr val="0F0F0F"/>
              </a:solidFill>
              <a:effectLst/>
              <a:latin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Risiken</a:t>
            </a:r>
            <a:r>
              <a:rPr lang="en-US"/>
              <a:t> / </a:t>
            </a:r>
            <a:r>
              <a:rPr lang="en-US" err="1"/>
              <a:t>Technische</a:t>
            </a:r>
            <a:r>
              <a:rPr lang="en-US"/>
              <a:t> </a:t>
            </a:r>
            <a:r>
              <a:rPr lang="en-US" err="1"/>
              <a:t>Schulden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D6C5CE-1AB1-4568-8C80-C8B813C493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11914"/>
          </a:xfrm>
        </p:spPr>
        <p:txBody>
          <a:bodyPr>
            <a:normAutofit fontScale="92500" lnSpcReduction="10000"/>
          </a:bodyPr>
          <a:lstStyle/>
          <a:p>
            <a:r>
              <a:rPr lang="de-DE" b="1" i="0">
                <a:effectLst/>
                <a:latin typeface="+mn-lt"/>
              </a:rPr>
              <a:t>Risiko: </a:t>
            </a:r>
            <a:r>
              <a:rPr lang="de-DE" b="0" i="0">
                <a:effectLst/>
                <a:latin typeface="+mn-lt"/>
              </a:rPr>
              <a:t>Eine zu starke Abhängigkeit von Drittanbieterdiensten (wie </a:t>
            </a:r>
            <a:r>
              <a:rPr lang="de-DE" b="0" i="0" err="1">
                <a:effectLst/>
                <a:latin typeface="+mn-lt"/>
              </a:rPr>
              <a:t>Zahlungsverarbeitern</a:t>
            </a:r>
            <a:r>
              <a:rPr lang="de-DE" b="0" i="0">
                <a:effectLst/>
                <a:latin typeface="+mn-lt"/>
              </a:rPr>
              <a:t>) könnte zu Systemausfällen führen, falls diese Dienste ausfallen</a:t>
            </a:r>
          </a:p>
          <a:p>
            <a:pPr lvl="1"/>
            <a:r>
              <a:rPr lang="de-DE" b="1" i="0">
                <a:effectLst/>
                <a:latin typeface="+mn-lt"/>
              </a:rPr>
              <a:t>Gegenmaßnahme: </a:t>
            </a:r>
            <a:r>
              <a:rPr lang="de-DE" b="0" i="0">
                <a:effectLst/>
                <a:latin typeface="+mn-lt"/>
              </a:rPr>
              <a:t>Implementierung von Ausfallmechanismen und Sicherstellung von Dienstgütevereinbarungen (SLAs)</a:t>
            </a:r>
          </a:p>
          <a:p>
            <a:r>
              <a:rPr lang="de-DE" b="1" i="0">
                <a:effectLst/>
                <a:latin typeface="+mn-lt"/>
              </a:rPr>
              <a:t>Technische Schulden: </a:t>
            </a:r>
            <a:r>
              <a:rPr lang="de-DE" b="0" i="0">
                <a:effectLst/>
                <a:latin typeface="+mn-lt"/>
              </a:rPr>
              <a:t>Unzureichende automatisierte Tests könnten dazu führen, dass potenzielle Fehler in die Produktion gelangen</a:t>
            </a:r>
          </a:p>
          <a:p>
            <a:pPr lvl="1"/>
            <a:r>
              <a:rPr lang="de-DE" b="1" i="0">
                <a:effectLst/>
                <a:latin typeface="+mn-lt"/>
              </a:rPr>
              <a:t>Gegenmaßnahme: </a:t>
            </a:r>
            <a:r>
              <a:rPr lang="de-DE" b="0" i="0">
                <a:effectLst/>
                <a:latin typeface="+mn-lt"/>
              </a:rPr>
              <a:t>Erhöhung der Investitionen in die Abdeckung automatisierter Tests und kontinuierliche Integrationsprozesse</a:t>
            </a:r>
          </a:p>
          <a:p>
            <a:r>
              <a:rPr lang="de-DE" b="1" i="0">
                <a:effectLst/>
                <a:latin typeface="+mn-lt"/>
              </a:rPr>
              <a:t>Risiko: </a:t>
            </a:r>
            <a:r>
              <a:rPr lang="de-DE" b="0" i="0">
                <a:effectLst/>
                <a:latin typeface="+mn-lt"/>
              </a:rPr>
              <a:t>Erhöhte Integrations- und Verwaltungskomplexität in einer Service-Orientierten Architektur (SOA)</a:t>
            </a:r>
          </a:p>
          <a:p>
            <a:pPr lvl="1"/>
            <a:r>
              <a:rPr lang="de-DE" b="1" i="0">
                <a:effectLst/>
                <a:latin typeface="+mn-lt"/>
              </a:rPr>
              <a:t>Gegenmaßnahme</a:t>
            </a:r>
            <a:r>
              <a:rPr lang="de-DE" b="0" i="0">
                <a:solidFill>
                  <a:srgbClr val="0F0F0F"/>
                </a:solidFill>
                <a:effectLst/>
                <a:latin typeface="+mn-lt"/>
              </a:rPr>
              <a:t>: Einsatz eines Enterprise Service Bus (ESB) zur Vereinfachung der Kommunikation zwischen den Services, Definition klarer Schnittstellen und Verträge, sowie Implementierung einer Service Registry für das Management der Service-Discovery</a:t>
            </a:r>
            <a:endParaRPr lang="de-DE" b="0" i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5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D3CBA-E2B8-7203-2C11-4EC8156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68BE7-6A82-3B0F-738C-A37C6761A1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9D4F25-8E7F-30CA-A663-DBF0207308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98E7-70D6-56AC-BB06-A68A4E5244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Application>Microsoft Office PowerPoint</Application>
  <PresentationFormat>On-screen Show (16:9)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</vt:lpstr>
      <vt:lpstr>Title</vt:lpstr>
      <vt:lpstr>Quality-Goals and -Scenarios</vt:lpstr>
      <vt:lpstr>Quality-Tree</vt:lpstr>
      <vt:lpstr>Risiken / Technische Schulden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revision>1</cp:revision>
  <dcterms:created xsi:type="dcterms:W3CDTF">2022-06-08T12:45:54Z</dcterms:created>
  <dcterms:modified xsi:type="dcterms:W3CDTF">2023-11-15T19:42:54Z</dcterms:modified>
</cp:coreProperties>
</file>