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63" r:id="rId2"/>
    <p:sldId id="264" r:id="rId3"/>
    <p:sldId id="265" r:id="rId4"/>
    <p:sldId id="266" r:id="rId5"/>
    <p:sldId id="267" r:id="rId6"/>
    <p:sldId id="268" r:id="rId7"/>
    <p:sldId id="261" r:id="rId8"/>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as Huber" userId="fa7d4458-ec97-43c0-8109-6dd1b6b5323a" providerId="ADAL" clId="{BF7EC1F8-B005-4480-9AF9-2309F7AE7098}"/>
    <pc:docChg chg="custSel modSld">
      <pc:chgData name="Matthias Huber" userId="fa7d4458-ec97-43c0-8109-6dd1b6b5323a" providerId="ADAL" clId="{BF7EC1F8-B005-4480-9AF9-2309F7AE7098}" dt="2023-12-06T17:52:21.451" v="259" actId="1076"/>
      <pc:docMkLst>
        <pc:docMk/>
      </pc:docMkLst>
      <pc:sldChg chg="addSp modSp mod">
        <pc:chgData name="Matthias Huber" userId="fa7d4458-ec97-43c0-8109-6dd1b6b5323a" providerId="ADAL" clId="{BF7EC1F8-B005-4480-9AF9-2309F7AE7098}" dt="2023-12-06T17:52:21.451" v="259" actId="1076"/>
        <pc:sldMkLst>
          <pc:docMk/>
          <pc:sldMk cId="1881509882" sldId="261"/>
        </pc:sldMkLst>
        <pc:spChg chg="add mod">
          <ac:chgData name="Matthias Huber" userId="fa7d4458-ec97-43c0-8109-6dd1b6b5323a" providerId="ADAL" clId="{BF7EC1F8-B005-4480-9AF9-2309F7AE7098}" dt="2023-12-06T17:52:21.451" v="259" actId="1076"/>
          <ac:spMkLst>
            <pc:docMk/>
            <pc:sldMk cId="1881509882" sldId="261"/>
            <ac:spMk id="2" creationId="{A4E942EB-5B4F-B071-7554-8E6BE6EC512C}"/>
          </ac:spMkLst>
        </pc:spChg>
        <pc:spChg chg="mod">
          <ac:chgData name="Matthias Huber" userId="fa7d4458-ec97-43c0-8109-6dd1b6b5323a" providerId="ADAL" clId="{BF7EC1F8-B005-4480-9AF9-2309F7AE7098}" dt="2023-12-06T17:15:10.077" v="102" actId="20577"/>
          <ac:spMkLst>
            <pc:docMk/>
            <pc:sldMk cId="1881509882" sldId="261"/>
            <ac:spMk id="9" creationId="{F29F4224-8AF7-ED6F-CFC8-BF8C10EBE04A}"/>
          </ac:spMkLst>
        </pc:spChg>
        <pc:spChg chg="mod">
          <ac:chgData name="Matthias Huber" userId="fa7d4458-ec97-43c0-8109-6dd1b6b5323a" providerId="ADAL" clId="{BF7EC1F8-B005-4480-9AF9-2309F7AE7098}" dt="2023-12-06T17:15:37.012" v="157" actId="20577"/>
          <ac:spMkLst>
            <pc:docMk/>
            <pc:sldMk cId="1881509882" sldId="261"/>
            <ac:spMk id="10" creationId="{85D667DF-5B2D-5AA1-D9E8-77661408FBBD}"/>
          </ac:spMkLst>
        </pc:spChg>
        <pc:spChg chg="mod">
          <ac:chgData name="Matthias Huber" userId="fa7d4458-ec97-43c0-8109-6dd1b6b5323a" providerId="ADAL" clId="{BF7EC1F8-B005-4480-9AF9-2309F7AE7098}" dt="2023-12-06T17:15:40.198" v="159" actId="20577"/>
          <ac:spMkLst>
            <pc:docMk/>
            <pc:sldMk cId="1881509882" sldId="261"/>
            <ac:spMk id="12" creationId="{292B34C7-5F57-6867-4EDB-706E5F5AAE14}"/>
          </ac:spMkLst>
        </pc:spChg>
        <pc:spChg chg="mod">
          <ac:chgData name="Matthias Huber" userId="fa7d4458-ec97-43c0-8109-6dd1b6b5323a" providerId="ADAL" clId="{BF7EC1F8-B005-4480-9AF9-2309F7AE7098}" dt="2023-12-06T17:14:30.192" v="24" actId="1076"/>
          <ac:spMkLst>
            <pc:docMk/>
            <pc:sldMk cId="1881509882" sldId="261"/>
            <ac:spMk id="13" creationId="{ABD1FA17-75DC-5DC4-BD8E-31CB356BBCBA}"/>
          </ac:spMkLst>
        </pc:spChg>
        <pc:spChg chg="mod">
          <ac:chgData name="Matthias Huber" userId="fa7d4458-ec97-43c0-8109-6dd1b6b5323a" providerId="ADAL" clId="{BF7EC1F8-B005-4480-9AF9-2309F7AE7098}" dt="2023-12-06T17:15:52.370" v="182" actId="20577"/>
          <ac:spMkLst>
            <pc:docMk/>
            <pc:sldMk cId="1881509882" sldId="261"/>
            <ac:spMk id="14" creationId="{CDB955F0-9478-9D79-1782-58C1424DB3FF}"/>
          </ac:spMkLst>
        </pc:spChg>
        <pc:spChg chg="mod">
          <ac:chgData name="Matthias Huber" userId="fa7d4458-ec97-43c0-8109-6dd1b6b5323a" providerId="ADAL" clId="{BF7EC1F8-B005-4480-9AF9-2309F7AE7098}" dt="2023-12-06T17:15:59.693" v="198" actId="20577"/>
          <ac:spMkLst>
            <pc:docMk/>
            <pc:sldMk cId="1881509882" sldId="261"/>
            <ac:spMk id="15" creationId="{52099D67-EFDA-7FBA-25D3-47261ACA4217}"/>
          </ac:spMkLst>
        </pc:spChg>
        <pc:spChg chg="mod">
          <ac:chgData name="Matthias Huber" userId="fa7d4458-ec97-43c0-8109-6dd1b6b5323a" providerId="ADAL" clId="{BF7EC1F8-B005-4480-9AF9-2309F7AE7098}" dt="2023-12-06T17:14:46.021" v="57" actId="20577"/>
          <ac:spMkLst>
            <pc:docMk/>
            <pc:sldMk cId="1881509882" sldId="261"/>
            <ac:spMk id="16" creationId="{F93D8EEE-3EB0-50C4-EA0D-41D3B1A7873F}"/>
          </ac:spMkLst>
        </pc:spChg>
        <pc:picChg chg="mod">
          <ac:chgData name="Matthias Huber" userId="fa7d4458-ec97-43c0-8109-6dd1b6b5323a" providerId="ADAL" clId="{BF7EC1F8-B005-4480-9AF9-2309F7AE7098}" dt="2023-12-06T17:14:53.552" v="58" actId="1076"/>
          <ac:picMkLst>
            <pc:docMk/>
            <pc:sldMk cId="1881509882" sldId="261"/>
            <ac:picMk id="7" creationId="{4D094996-737E-E069-50CF-C789F39A44F3}"/>
          </ac:picMkLst>
        </pc:picChg>
      </pc:sldChg>
    </pc:docChg>
  </pc:docChgLst>
  <pc:docChgLst>
    <pc:chgData name="Matthias Huber" userId="fa7d4458-ec97-43c0-8109-6dd1b6b5323a" providerId="ADAL" clId="{10B7EDB3-6F37-45DE-B13C-A4EED5369FBD}"/>
    <pc:docChg chg="custSel modSld">
      <pc:chgData name="Matthias Huber" userId="fa7d4458-ec97-43c0-8109-6dd1b6b5323a" providerId="ADAL" clId="{10B7EDB3-6F37-45DE-B13C-A4EED5369FBD}" dt="2024-01-14T19:41:50.857" v="6" actId="478"/>
      <pc:docMkLst>
        <pc:docMk/>
      </pc:docMkLst>
      <pc:sldChg chg="addSp delSp modSp mod">
        <pc:chgData name="Matthias Huber" userId="fa7d4458-ec97-43c0-8109-6dd1b6b5323a" providerId="ADAL" clId="{10B7EDB3-6F37-45DE-B13C-A4EED5369FBD}" dt="2024-01-14T19:41:50.857" v="6" actId="478"/>
        <pc:sldMkLst>
          <pc:docMk/>
          <pc:sldMk cId="1881509882" sldId="261"/>
        </pc:sldMkLst>
        <pc:spChg chg="del mod">
          <ac:chgData name="Matthias Huber" userId="fa7d4458-ec97-43c0-8109-6dd1b6b5323a" providerId="ADAL" clId="{10B7EDB3-6F37-45DE-B13C-A4EED5369FBD}" dt="2024-01-14T19:41:39.840" v="2" actId="478"/>
          <ac:spMkLst>
            <pc:docMk/>
            <pc:sldMk cId="1881509882" sldId="261"/>
            <ac:spMk id="2" creationId="{A4E942EB-5B4F-B071-7554-8E6BE6EC512C}"/>
          </ac:spMkLst>
        </pc:spChg>
        <pc:spChg chg="del">
          <ac:chgData name="Matthias Huber" userId="fa7d4458-ec97-43c0-8109-6dd1b6b5323a" providerId="ADAL" clId="{10B7EDB3-6F37-45DE-B13C-A4EED5369FBD}" dt="2024-01-14T19:41:47.752" v="3" actId="478"/>
          <ac:spMkLst>
            <pc:docMk/>
            <pc:sldMk cId="1881509882" sldId="261"/>
            <ac:spMk id="6" creationId="{6A4FD04E-F4E5-4C20-8824-ED6C28B10A98}"/>
          </ac:spMkLst>
        </pc:spChg>
        <pc:spChg chg="add del mod">
          <ac:chgData name="Matthias Huber" userId="fa7d4458-ec97-43c0-8109-6dd1b6b5323a" providerId="ADAL" clId="{10B7EDB3-6F37-45DE-B13C-A4EED5369FBD}" dt="2024-01-14T19:41:50.857" v="6" actId="478"/>
          <ac:spMkLst>
            <pc:docMk/>
            <pc:sldMk cId="1881509882" sldId="261"/>
            <ac:spMk id="17" creationId="{84E1A9E3-CF49-3594-8706-A102953C2877}"/>
          </ac:spMkLst>
        </pc:spChg>
        <pc:picChg chg="mod">
          <ac:chgData name="Matthias Huber" userId="fa7d4458-ec97-43c0-8109-6dd1b6b5323a" providerId="ADAL" clId="{10B7EDB3-6F37-45DE-B13C-A4EED5369FBD}" dt="2024-01-14T19:41:33.838" v="0" actId="1076"/>
          <ac:picMkLst>
            <pc:docMk/>
            <pc:sldMk cId="1881509882" sldId="261"/>
            <ac:picMk id="7" creationId="{4D094996-737E-E069-50CF-C789F39A44F3}"/>
          </ac:picMkLst>
        </pc:picChg>
      </pc:sldChg>
    </pc:docChg>
  </pc:docChgLst>
  <pc:docChgLst>
    <pc:chgData name="Christian Walcher" userId="11cefa1e-5e74-46ea-977a-f9a87c749b60" providerId="ADAL" clId="{95ADC824-4081-4F70-AC20-63A0026E80D8}"/>
    <pc:docChg chg="undo custSel modSld">
      <pc:chgData name="Christian Walcher" userId="11cefa1e-5e74-46ea-977a-f9a87c749b60" providerId="ADAL" clId="{95ADC824-4081-4F70-AC20-63A0026E80D8}" dt="2023-12-06T17:31:12.973" v="1" actId="14100"/>
      <pc:docMkLst>
        <pc:docMk/>
      </pc:docMkLst>
      <pc:sldChg chg="modSp mod">
        <pc:chgData name="Christian Walcher" userId="11cefa1e-5e74-46ea-977a-f9a87c749b60" providerId="ADAL" clId="{95ADC824-4081-4F70-AC20-63A0026E80D8}" dt="2023-12-06T17:31:12.973" v="1" actId="14100"/>
        <pc:sldMkLst>
          <pc:docMk/>
          <pc:sldMk cId="1881509882" sldId="261"/>
        </pc:sldMkLst>
        <pc:picChg chg="mod">
          <ac:chgData name="Christian Walcher" userId="11cefa1e-5e74-46ea-977a-f9a87c749b60" providerId="ADAL" clId="{95ADC824-4081-4F70-AC20-63A0026E80D8}" dt="2023-12-06T17:31:12.973" v="1" actId="14100"/>
          <ac:picMkLst>
            <pc:docMk/>
            <pc:sldMk cId="1881509882" sldId="261"/>
            <ac:picMk id="7" creationId="{4D094996-737E-E069-50CF-C789F39A44F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14.01.2024</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err="1"/>
              <a:t>Titel</a:t>
            </a:r>
            <a:endParaRPr lang="en-GB"/>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err="1"/>
              <a:t>Untertitel</a:t>
            </a:r>
            <a:r>
              <a:rPr lang="en-US"/>
              <a:t> / Autor</a:t>
            </a:r>
            <a:endParaRPr lang="en-AT"/>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a:t>Folien Überschrift 1 (Arial </a:t>
            </a:r>
            <a:r>
              <a:rPr lang="de-DE" err="1"/>
              <a:t>Bold</a:t>
            </a:r>
            <a:r>
              <a:rPr lang="de-DE"/>
              <a:t>, 36pt)</a:t>
            </a:r>
            <a:br>
              <a:rPr lang="de-DE"/>
            </a:br>
            <a:endParaRPr lang="de-AT"/>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a:t>Folien Überschrift 1 (Arial </a:t>
            </a:r>
            <a:r>
              <a:rPr lang="de-DE" err="1"/>
              <a:t>Bold</a:t>
            </a:r>
            <a:r>
              <a:rPr lang="de-DE"/>
              <a:t>, 36pt)</a:t>
            </a:r>
            <a:br>
              <a:rPr lang="de-DE"/>
            </a:br>
            <a:endParaRPr lang="de-AT"/>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a:t>Folien Überschrift 1 (Arial </a:t>
            </a:r>
            <a:r>
              <a:rPr lang="de-DE" err="1"/>
              <a:t>Bold</a:t>
            </a:r>
            <a:r>
              <a:rPr lang="de-DE"/>
              <a:t>, 36pt)</a:t>
            </a:r>
            <a:br>
              <a:rPr lang="de-DE"/>
            </a:br>
            <a:endParaRPr lang="de-AT"/>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a:t>Folien Überschrift 1 (Arial </a:t>
            </a:r>
            <a:r>
              <a:rPr lang="de-DE" err="1"/>
              <a:t>Bold</a:t>
            </a:r>
            <a:r>
              <a:rPr lang="de-DE"/>
              <a:t>, 36pt)</a:t>
            </a:r>
            <a:br>
              <a:rPr lang="de-DE"/>
            </a:br>
            <a:endParaRPr lang="de-AT"/>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a:t>Titel</a:t>
            </a:r>
            <a:endParaRPr lang="en-GB"/>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err="1"/>
              <a:t>Untertitel</a:t>
            </a:r>
            <a:r>
              <a:rPr lang="en-US"/>
              <a:t> / Autor</a:t>
            </a:r>
            <a:endParaRPr lang="en-AT"/>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a:t>Titel</a:t>
            </a:r>
            <a:endParaRPr lang="de-AT"/>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err="1"/>
              <a:t>Untertitel</a:t>
            </a:r>
            <a:r>
              <a:rPr lang="en-US"/>
              <a:t> / Autor</a:t>
            </a:r>
            <a:endParaRPr lang="en-AT"/>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a:t>Titel</a:t>
            </a:r>
            <a:endParaRPr lang="de-AT"/>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err="1"/>
              <a:t>Untertitel</a:t>
            </a:r>
            <a:r>
              <a:rPr lang="en-US"/>
              <a:t> / Autor</a:t>
            </a:r>
            <a:endParaRPr lang="en-AT"/>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a:t>Titel</a:t>
            </a:r>
            <a:endParaRPr lang="de-AT"/>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err="1"/>
              <a:t>Untertitel</a:t>
            </a:r>
            <a:r>
              <a:rPr lang="en-US"/>
              <a:t> / Autor</a:t>
            </a:r>
            <a:endParaRPr lang="en-AT"/>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err="1"/>
              <a:t>Präsentations</a:t>
            </a:r>
            <a:r>
              <a:rPr lang="de-DE"/>
              <a:t> Titel</a:t>
            </a:r>
            <a:br>
              <a:rPr lang="de-DE"/>
            </a:br>
            <a:r>
              <a:rPr lang="de-DE"/>
              <a:t>(Arial </a:t>
            </a:r>
            <a:r>
              <a:rPr lang="de-DE" err="1"/>
              <a:t>Bold</a:t>
            </a:r>
            <a:r>
              <a:rPr lang="de-DE"/>
              <a:t>, 54pt)</a:t>
            </a:r>
            <a:endParaRPr lang="de-AT"/>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err="1"/>
              <a:t>Untertitel</a:t>
            </a:r>
            <a:r>
              <a:rPr lang="en-US"/>
              <a:t> / Autor</a:t>
            </a:r>
            <a:endParaRPr lang="en-AT"/>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err="1"/>
              <a:t>Präsentations</a:t>
            </a:r>
            <a:r>
              <a:rPr lang="de-DE"/>
              <a:t> Titel</a:t>
            </a:r>
            <a:br>
              <a:rPr lang="de-DE"/>
            </a:br>
            <a:r>
              <a:rPr lang="de-DE"/>
              <a:t>(Arial </a:t>
            </a:r>
            <a:r>
              <a:rPr lang="de-DE" err="1"/>
              <a:t>Bold</a:t>
            </a:r>
            <a:r>
              <a:rPr lang="de-DE"/>
              <a:t>, 54pt)</a:t>
            </a:r>
            <a:endParaRPr lang="de-AT"/>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err="1"/>
              <a:t>Untertitel</a:t>
            </a:r>
            <a:r>
              <a:rPr lang="en-US"/>
              <a:t> / Autor</a:t>
            </a:r>
            <a:endParaRPr lang="en-AT"/>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a:t>Folien Überschrift 1 (Arial </a:t>
            </a:r>
            <a:r>
              <a:rPr lang="de-DE" err="1"/>
              <a:t>Bold</a:t>
            </a:r>
            <a:r>
              <a:rPr lang="de-DE"/>
              <a:t>, 36pt)</a:t>
            </a:r>
            <a:br>
              <a:rPr lang="de-DE"/>
            </a:br>
            <a:endParaRPr lang="de-AT"/>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a:t>Folien Überschrift 1 (Arial </a:t>
            </a:r>
            <a:r>
              <a:rPr lang="de-DE" err="1"/>
              <a:t>Bold</a:t>
            </a:r>
            <a:r>
              <a:rPr lang="de-DE"/>
              <a:t>, 36pt)</a:t>
            </a:r>
            <a:br>
              <a:rPr lang="de-DE"/>
            </a:br>
            <a:endParaRPr lang="de-AT"/>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a:t>Folien Überschrift 1 (Arial </a:t>
            </a:r>
            <a:r>
              <a:rPr lang="de-DE" err="1"/>
              <a:t>Bold</a:t>
            </a:r>
            <a:r>
              <a:rPr lang="de-DE"/>
              <a:t>, 36pt)</a:t>
            </a:r>
            <a:br>
              <a:rPr lang="de-DE"/>
            </a:br>
            <a:endParaRPr lang="de-AT"/>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a:t>Überschrift 2 (Arial </a:t>
            </a:r>
            <a:r>
              <a:rPr lang="de-DE" err="1"/>
              <a:t>Bold</a:t>
            </a:r>
            <a:r>
              <a:rPr lang="de-DE"/>
              <a:t>, 28pt)</a:t>
            </a:r>
          </a:p>
          <a:p>
            <a:pPr lvl="1"/>
            <a:r>
              <a:rPr lang="de-DE"/>
              <a:t>Überschrift 3 (Arial </a:t>
            </a:r>
            <a:r>
              <a:rPr lang="de-DE" err="1"/>
              <a:t>Bold</a:t>
            </a:r>
            <a:r>
              <a:rPr lang="de-DE"/>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a:t>Laufschrift </a:t>
            </a:r>
            <a:r>
              <a:rPr lang="de-DE" err="1"/>
              <a:t>mindestgröße</a:t>
            </a:r>
            <a:r>
              <a:rPr lang="de-DE"/>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a:t>Laufschrift </a:t>
            </a:r>
            <a:r>
              <a:rPr lang="de-DE" err="1"/>
              <a:t>mindestgröße</a:t>
            </a:r>
            <a:r>
              <a:rPr lang="de-DE"/>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a:bodyPr>
          <a:lstStyle/>
          <a:p>
            <a:r>
              <a:rPr lang="en-US"/>
              <a:t>Deployment view</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a:t>CAP theorem</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a:p>
        </p:txBody>
      </p:sp>
      <p:pic>
        <p:nvPicPr>
          <p:cNvPr id="2050" name="Picture 2" descr="undefined">
            <a:extLst>
              <a:ext uri="{FF2B5EF4-FFF2-40B4-BE49-F238E27FC236}">
                <a16:creationId xmlns:a16="http://schemas.microsoft.com/office/drawing/2014/main" id="{DB67B649-63BD-78F3-5FD7-A515F995B1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226" y="553456"/>
            <a:ext cx="3710075" cy="3696385"/>
          </a:xfrm>
          <a:prstGeom prst="rect">
            <a:avLst/>
          </a:prstGeom>
          <a:noFill/>
          <a:extLst>
            <a:ext uri="{909E8E84-426E-40DD-AFC4-6F175D3DCCD1}">
              <a14:hiddenFill xmlns:a14="http://schemas.microsoft.com/office/drawing/2010/main">
                <a:solidFill>
                  <a:srgbClr val="FFFFFF"/>
                </a:solidFill>
              </a14:hiddenFill>
            </a:ext>
          </a:extLst>
        </p:spPr>
      </p:pic>
      <p:sp>
        <p:nvSpPr>
          <p:cNvPr id="3" name="Textplatzhalter 6">
            <a:extLst>
              <a:ext uri="{FF2B5EF4-FFF2-40B4-BE49-F238E27FC236}">
                <a16:creationId xmlns:a16="http://schemas.microsoft.com/office/drawing/2014/main" id="{6A60A37B-5C8F-9980-342C-CF813F8D1078}"/>
              </a:ext>
            </a:extLst>
          </p:cNvPr>
          <p:cNvSpPr txBox="1">
            <a:spLocks/>
          </p:cNvSpPr>
          <p:nvPr/>
        </p:nvSpPr>
        <p:spPr>
          <a:xfrm>
            <a:off x="5346700" y="553456"/>
            <a:ext cx="3608620" cy="4104044"/>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sz="1200">
              <a:solidFill>
                <a:schemeClr val="tx2"/>
              </a:solidFill>
            </a:endParaRPr>
          </a:p>
        </p:txBody>
      </p:sp>
      <p:sp>
        <p:nvSpPr>
          <p:cNvPr id="7" name="Textfeld 6">
            <a:extLst>
              <a:ext uri="{FF2B5EF4-FFF2-40B4-BE49-F238E27FC236}">
                <a16:creationId xmlns:a16="http://schemas.microsoft.com/office/drawing/2014/main" id="{FF19AD14-589C-1CE2-EBB2-1BF05045FEFB}"/>
              </a:ext>
            </a:extLst>
          </p:cNvPr>
          <p:cNvSpPr txBox="1"/>
          <p:nvPr/>
        </p:nvSpPr>
        <p:spPr>
          <a:xfrm>
            <a:off x="3892442" y="1108986"/>
            <a:ext cx="4575110" cy="2585323"/>
          </a:xfrm>
          <a:prstGeom prst="rect">
            <a:avLst/>
          </a:prstGeom>
          <a:noFill/>
        </p:spPr>
        <p:txBody>
          <a:bodyPr wrap="square">
            <a:spAutoFit/>
          </a:bodyPr>
          <a:lstStyle/>
          <a:p>
            <a:pPr marL="285750" indent="-285750">
              <a:buFont typeface="Arial" panose="020B0604020202020204" pitchFamily="34" charset="0"/>
              <a:buChar char="•"/>
            </a:pPr>
            <a:r>
              <a:rPr lang="en-US" b="1"/>
              <a:t>Consistency: </a:t>
            </a:r>
            <a:r>
              <a:rPr lang="en-US"/>
              <a:t>Every read receives the most recent write or an error.</a:t>
            </a:r>
          </a:p>
          <a:p>
            <a:pPr marL="285750" indent="-285750">
              <a:buFont typeface="Arial" panose="020B0604020202020204" pitchFamily="34" charset="0"/>
              <a:buChar char="•"/>
            </a:pPr>
            <a:r>
              <a:rPr lang="en-US" b="1"/>
              <a:t>Availability: </a:t>
            </a:r>
            <a:r>
              <a:rPr lang="en-US"/>
              <a:t>Every request receives a response, without the guarantee that it contains the most recent write.</a:t>
            </a:r>
          </a:p>
          <a:p>
            <a:pPr marL="285750" indent="-285750">
              <a:buFont typeface="Arial" panose="020B0604020202020204" pitchFamily="34" charset="0"/>
              <a:buChar char="•"/>
            </a:pPr>
            <a:r>
              <a:rPr lang="en-US" b="1"/>
              <a:t>Partition Tolerance: </a:t>
            </a:r>
            <a:r>
              <a:rPr lang="en-US"/>
              <a:t>The system continues to operate despite an arbitrary number of messages being dropped or delayed by the network between nodes.</a:t>
            </a:r>
            <a:endParaRPr lang="de-AT"/>
          </a:p>
        </p:txBody>
      </p:sp>
    </p:spTree>
    <p:extLst>
      <p:ext uri="{BB962C8B-B14F-4D97-AF65-F5344CB8AC3E}">
        <p14:creationId xmlns:p14="http://schemas.microsoft.com/office/powerpoint/2010/main" val="1819917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a:t>CAP theorem</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a:p>
        </p:txBody>
      </p:sp>
      <p:pic>
        <p:nvPicPr>
          <p:cNvPr id="2050" name="Picture 2" descr="undefined">
            <a:extLst>
              <a:ext uri="{FF2B5EF4-FFF2-40B4-BE49-F238E27FC236}">
                <a16:creationId xmlns:a16="http://schemas.microsoft.com/office/drawing/2014/main" id="{DB67B649-63BD-78F3-5FD7-A515F995B1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226" y="553456"/>
            <a:ext cx="3710075" cy="3696385"/>
          </a:xfrm>
          <a:prstGeom prst="rect">
            <a:avLst/>
          </a:prstGeom>
          <a:noFill/>
          <a:extLst>
            <a:ext uri="{909E8E84-426E-40DD-AFC4-6F175D3DCCD1}">
              <a14:hiddenFill xmlns:a14="http://schemas.microsoft.com/office/drawing/2010/main">
                <a:solidFill>
                  <a:srgbClr val="FFFFFF"/>
                </a:solidFill>
              </a14:hiddenFill>
            </a:ext>
          </a:extLst>
        </p:spPr>
      </p:pic>
      <p:sp>
        <p:nvSpPr>
          <p:cNvPr id="3" name="Textplatzhalter 6">
            <a:extLst>
              <a:ext uri="{FF2B5EF4-FFF2-40B4-BE49-F238E27FC236}">
                <a16:creationId xmlns:a16="http://schemas.microsoft.com/office/drawing/2014/main" id="{6A60A37B-5C8F-9980-342C-CF813F8D1078}"/>
              </a:ext>
            </a:extLst>
          </p:cNvPr>
          <p:cNvSpPr txBox="1">
            <a:spLocks/>
          </p:cNvSpPr>
          <p:nvPr/>
        </p:nvSpPr>
        <p:spPr>
          <a:xfrm>
            <a:off x="5346700" y="553456"/>
            <a:ext cx="3608620" cy="4104044"/>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sz="1200">
              <a:solidFill>
                <a:schemeClr val="tx2"/>
              </a:solidFill>
            </a:endParaRPr>
          </a:p>
        </p:txBody>
      </p:sp>
      <p:sp>
        <p:nvSpPr>
          <p:cNvPr id="7" name="Textfeld 6">
            <a:extLst>
              <a:ext uri="{FF2B5EF4-FFF2-40B4-BE49-F238E27FC236}">
                <a16:creationId xmlns:a16="http://schemas.microsoft.com/office/drawing/2014/main" id="{FF19AD14-589C-1CE2-EBB2-1BF05045FEFB}"/>
              </a:ext>
            </a:extLst>
          </p:cNvPr>
          <p:cNvSpPr txBox="1"/>
          <p:nvPr/>
        </p:nvSpPr>
        <p:spPr>
          <a:xfrm>
            <a:off x="3892442" y="693488"/>
            <a:ext cx="4575110" cy="3416320"/>
          </a:xfrm>
          <a:prstGeom prst="rect">
            <a:avLst/>
          </a:prstGeom>
          <a:noFill/>
        </p:spPr>
        <p:txBody>
          <a:bodyPr wrap="square">
            <a:spAutoFit/>
          </a:bodyPr>
          <a:lstStyle/>
          <a:p>
            <a:pPr marL="285750" indent="-285750">
              <a:buFont typeface="Arial" panose="020B0604020202020204" pitchFamily="34" charset="0"/>
              <a:buChar char="•"/>
            </a:pPr>
            <a:r>
              <a:rPr lang="en-US" b="1"/>
              <a:t>Consistency:</a:t>
            </a:r>
            <a:r>
              <a:rPr lang="en-US"/>
              <a:t> In a rideshare application, consistency is important for ensuring that drivers and passengers have accurate information. For instance, when a ride is booked, both the driver and the passenger need to see the same ride details. However, absolute consistency might not be as critical as availability or partition tolerance, since slight delays in data propagation might be acceptable (e.g., a small delay in status updates).</a:t>
            </a:r>
          </a:p>
        </p:txBody>
      </p:sp>
    </p:spTree>
    <p:extLst>
      <p:ext uri="{BB962C8B-B14F-4D97-AF65-F5344CB8AC3E}">
        <p14:creationId xmlns:p14="http://schemas.microsoft.com/office/powerpoint/2010/main" val="112849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a:t>CAP theorem</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4</a:t>
            </a:fld>
            <a:endParaRPr lang="en-GB"/>
          </a:p>
        </p:txBody>
      </p:sp>
      <p:pic>
        <p:nvPicPr>
          <p:cNvPr id="2050" name="Picture 2" descr="undefined">
            <a:extLst>
              <a:ext uri="{FF2B5EF4-FFF2-40B4-BE49-F238E27FC236}">
                <a16:creationId xmlns:a16="http://schemas.microsoft.com/office/drawing/2014/main" id="{DB67B649-63BD-78F3-5FD7-A515F995B1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226" y="553456"/>
            <a:ext cx="3710075" cy="3696385"/>
          </a:xfrm>
          <a:prstGeom prst="rect">
            <a:avLst/>
          </a:prstGeom>
          <a:noFill/>
          <a:extLst>
            <a:ext uri="{909E8E84-426E-40DD-AFC4-6F175D3DCCD1}">
              <a14:hiddenFill xmlns:a14="http://schemas.microsoft.com/office/drawing/2010/main">
                <a:solidFill>
                  <a:srgbClr val="FFFFFF"/>
                </a:solidFill>
              </a14:hiddenFill>
            </a:ext>
          </a:extLst>
        </p:spPr>
      </p:pic>
      <p:sp>
        <p:nvSpPr>
          <p:cNvPr id="3" name="Textplatzhalter 6">
            <a:extLst>
              <a:ext uri="{FF2B5EF4-FFF2-40B4-BE49-F238E27FC236}">
                <a16:creationId xmlns:a16="http://schemas.microsoft.com/office/drawing/2014/main" id="{6A60A37B-5C8F-9980-342C-CF813F8D1078}"/>
              </a:ext>
            </a:extLst>
          </p:cNvPr>
          <p:cNvSpPr txBox="1">
            <a:spLocks/>
          </p:cNvSpPr>
          <p:nvPr/>
        </p:nvSpPr>
        <p:spPr>
          <a:xfrm>
            <a:off x="5346700" y="553456"/>
            <a:ext cx="3608620" cy="4104044"/>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sz="1200">
              <a:solidFill>
                <a:schemeClr val="tx2"/>
              </a:solidFill>
            </a:endParaRPr>
          </a:p>
        </p:txBody>
      </p:sp>
      <p:sp>
        <p:nvSpPr>
          <p:cNvPr id="7" name="Textfeld 6">
            <a:extLst>
              <a:ext uri="{FF2B5EF4-FFF2-40B4-BE49-F238E27FC236}">
                <a16:creationId xmlns:a16="http://schemas.microsoft.com/office/drawing/2014/main" id="{FF19AD14-589C-1CE2-EBB2-1BF05045FEFB}"/>
              </a:ext>
            </a:extLst>
          </p:cNvPr>
          <p:cNvSpPr txBox="1"/>
          <p:nvPr/>
        </p:nvSpPr>
        <p:spPr>
          <a:xfrm>
            <a:off x="3892442" y="970487"/>
            <a:ext cx="4575110" cy="2862322"/>
          </a:xfrm>
          <a:prstGeom prst="rect">
            <a:avLst/>
          </a:prstGeom>
          <a:noFill/>
        </p:spPr>
        <p:txBody>
          <a:bodyPr wrap="square">
            <a:spAutoFit/>
          </a:bodyPr>
          <a:lstStyle/>
          <a:p>
            <a:pPr marL="285750" indent="-285750">
              <a:buFont typeface="Arial" panose="020B0604020202020204" pitchFamily="34" charset="0"/>
              <a:buChar char="•"/>
            </a:pPr>
            <a:r>
              <a:rPr lang="en-US" b="1"/>
              <a:t>Availability: </a:t>
            </a:r>
            <a:r>
              <a:rPr lang="en-US"/>
              <a:t>This is crucial for a rideshare application because the service involves real-time user interactions. Drivers need to receive ride requests as soon as they are made, and passengers expect to see available rides immediately. If the system is down, users cannot book or offer rides, which could lead to a loss of revenue and user trust.</a:t>
            </a:r>
          </a:p>
        </p:txBody>
      </p:sp>
    </p:spTree>
    <p:extLst>
      <p:ext uri="{BB962C8B-B14F-4D97-AF65-F5344CB8AC3E}">
        <p14:creationId xmlns:p14="http://schemas.microsoft.com/office/powerpoint/2010/main" val="190768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a:t>CAP theorem</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5</a:t>
            </a:fld>
            <a:endParaRPr lang="en-GB"/>
          </a:p>
        </p:txBody>
      </p:sp>
      <p:pic>
        <p:nvPicPr>
          <p:cNvPr id="2050" name="Picture 2" descr="undefined">
            <a:extLst>
              <a:ext uri="{FF2B5EF4-FFF2-40B4-BE49-F238E27FC236}">
                <a16:creationId xmlns:a16="http://schemas.microsoft.com/office/drawing/2014/main" id="{DB67B649-63BD-78F3-5FD7-A515F995B1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226" y="553456"/>
            <a:ext cx="3710075" cy="3696385"/>
          </a:xfrm>
          <a:prstGeom prst="rect">
            <a:avLst/>
          </a:prstGeom>
          <a:noFill/>
          <a:extLst>
            <a:ext uri="{909E8E84-426E-40DD-AFC4-6F175D3DCCD1}">
              <a14:hiddenFill xmlns:a14="http://schemas.microsoft.com/office/drawing/2010/main">
                <a:solidFill>
                  <a:srgbClr val="FFFFFF"/>
                </a:solidFill>
              </a14:hiddenFill>
            </a:ext>
          </a:extLst>
        </p:spPr>
      </p:pic>
      <p:sp>
        <p:nvSpPr>
          <p:cNvPr id="3" name="Textplatzhalter 6">
            <a:extLst>
              <a:ext uri="{FF2B5EF4-FFF2-40B4-BE49-F238E27FC236}">
                <a16:creationId xmlns:a16="http://schemas.microsoft.com/office/drawing/2014/main" id="{6A60A37B-5C8F-9980-342C-CF813F8D1078}"/>
              </a:ext>
            </a:extLst>
          </p:cNvPr>
          <p:cNvSpPr txBox="1">
            <a:spLocks/>
          </p:cNvSpPr>
          <p:nvPr/>
        </p:nvSpPr>
        <p:spPr>
          <a:xfrm>
            <a:off x="5346700" y="553456"/>
            <a:ext cx="3608620" cy="4104044"/>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sz="1200">
              <a:solidFill>
                <a:schemeClr val="tx2"/>
              </a:solidFill>
            </a:endParaRPr>
          </a:p>
        </p:txBody>
      </p:sp>
      <p:sp>
        <p:nvSpPr>
          <p:cNvPr id="7" name="Textfeld 6">
            <a:extLst>
              <a:ext uri="{FF2B5EF4-FFF2-40B4-BE49-F238E27FC236}">
                <a16:creationId xmlns:a16="http://schemas.microsoft.com/office/drawing/2014/main" id="{FF19AD14-589C-1CE2-EBB2-1BF05045FEFB}"/>
              </a:ext>
            </a:extLst>
          </p:cNvPr>
          <p:cNvSpPr txBox="1"/>
          <p:nvPr/>
        </p:nvSpPr>
        <p:spPr>
          <a:xfrm>
            <a:off x="3892442" y="693488"/>
            <a:ext cx="4575110" cy="3416320"/>
          </a:xfrm>
          <a:prstGeom prst="rect">
            <a:avLst/>
          </a:prstGeom>
          <a:noFill/>
        </p:spPr>
        <p:txBody>
          <a:bodyPr wrap="square">
            <a:spAutoFit/>
          </a:bodyPr>
          <a:lstStyle/>
          <a:p>
            <a:pPr marL="285750" indent="-285750">
              <a:buFont typeface="Arial" panose="020B0604020202020204" pitchFamily="34" charset="0"/>
              <a:buChar char="•"/>
            </a:pPr>
            <a:r>
              <a:rPr lang="en-US" b="1"/>
              <a:t>Partition Tolerance: </a:t>
            </a:r>
            <a:r>
              <a:rPr lang="en-US"/>
              <a:t>Given the nature of a mobile app that depends on internet connectivity, which can be unstable or unavailable, the system must be tolerant of partitions. Drivers or passengers may lose connection due to poor signal areas or other network issues. The system needs to handle these scenarios gracefully, ensuring that the app remains functional as much as possible and can recover once the network is restored.</a:t>
            </a:r>
            <a:endParaRPr lang="de-AT"/>
          </a:p>
        </p:txBody>
      </p:sp>
    </p:spTree>
    <p:extLst>
      <p:ext uri="{BB962C8B-B14F-4D97-AF65-F5344CB8AC3E}">
        <p14:creationId xmlns:p14="http://schemas.microsoft.com/office/powerpoint/2010/main" val="335382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a:t>CAP theorem - Conclusion</a:t>
            </a:r>
          </a:p>
        </p:txBody>
      </p:sp>
      <p:sp>
        <p:nvSpPr>
          <p:cNvPr id="2" name="Textplatzhalter 1">
            <a:extLst>
              <a:ext uri="{FF2B5EF4-FFF2-40B4-BE49-F238E27FC236}">
                <a16:creationId xmlns:a16="http://schemas.microsoft.com/office/drawing/2014/main" id="{36BD7E6C-AE7B-3D76-2D6F-DF083FF16E3F}"/>
              </a:ext>
            </a:extLst>
          </p:cNvPr>
          <p:cNvSpPr>
            <a:spLocks noGrp="1"/>
          </p:cNvSpPr>
          <p:nvPr>
            <p:ph type="body" sz="quarter" idx="15"/>
          </p:nvPr>
        </p:nvSpPr>
        <p:spPr/>
        <p:txBody>
          <a:bodyPr>
            <a:normAutofit fontScale="92500" lnSpcReduction="10000"/>
          </a:bodyPr>
          <a:lstStyle/>
          <a:p>
            <a:r>
              <a:rPr lang="en-US"/>
              <a:t>Given these considerations, it would seem that for the </a:t>
            </a:r>
            <a:r>
              <a:rPr lang="en-US" err="1"/>
              <a:t>RideShare</a:t>
            </a:r>
            <a:r>
              <a:rPr lang="en-US"/>
              <a:t> app, prioritizing </a:t>
            </a:r>
            <a:r>
              <a:rPr lang="en-US" i="1"/>
              <a:t>Availability and Partition Tolerance (AP)</a:t>
            </a:r>
            <a:r>
              <a:rPr lang="en-US"/>
              <a:t> could be the most suitable approach. While the app would strive for consistency, it might allow for eventual consistency, where the system ensures that the data will become consistent over time. In practice, this could mean that during a network partition, users can still make ride requests (availability), and once the partition is resolved, the system reconciles and updates the ride details across the network to achieve consistency.</a:t>
            </a:r>
          </a:p>
          <a:p>
            <a:endParaRPr lang="de-AT"/>
          </a:p>
        </p:txBody>
      </p:sp>
      <p:sp>
        <p:nvSpPr>
          <p:cNvPr id="8" name="Textplatzhalter 7">
            <a:extLst>
              <a:ext uri="{FF2B5EF4-FFF2-40B4-BE49-F238E27FC236}">
                <a16:creationId xmlns:a16="http://schemas.microsoft.com/office/drawing/2014/main" id="{07AAF7B7-C1DD-F906-93D5-FA277D5F767F}"/>
              </a:ext>
            </a:extLst>
          </p:cNvPr>
          <p:cNvSpPr>
            <a:spLocks noGrp="1"/>
          </p:cNvSpPr>
          <p:nvPr>
            <p:ph type="body" sz="quarter" idx="16"/>
          </p:nvPr>
        </p:nvSpPr>
        <p:spPr/>
        <p:txBody>
          <a:bodyPr>
            <a:normAutofit lnSpcReduction="10000"/>
          </a:bodyPr>
          <a:lstStyle/>
          <a:p>
            <a:pPr marL="285750" indent="-285750">
              <a:buFont typeface="Arial" panose="020B0604020202020204" pitchFamily="34" charset="0"/>
              <a:buChar char="•"/>
            </a:pPr>
            <a:r>
              <a:rPr lang="en-US"/>
              <a:t>In an AP system, during a partition or network failure, the rideshare system could allow drivers to continue accepting ride requests based on the last known state, and then update the central system once the partition is resolved. This decision would favor the business model, which relies on the continuous operation of the service and user satisfaction through immediate responsiveness.</a:t>
            </a:r>
            <a:endParaRPr lang="de-AT"/>
          </a:p>
          <a:p>
            <a:endParaRPr lang="de-AT"/>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6</a:t>
            </a:fld>
            <a:endParaRPr lang="en-GB"/>
          </a:p>
        </p:txBody>
      </p:sp>
      <p:sp>
        <p:nvSpPr>
          <p:cNvPr id="3" name="Textplatzhalter 6">
            <a:extLst>
              <a:ext uri="{FF2B5EF4-FFF2-40B4-BE49-F238E27FC236}">
                <a16:creationId xmlns:a16="http://schemas.microsoft.com/office/drawing/2014/main" id="{6A60A37B-5C8F-9980-342C-CF813F8D1078}"/>
              </a:ext>
            </a:extLst>
          </p:cNvPr>
          <p:cNvSpPr txBox="1">
            <a:spLocks/>
          </p:cNvSpPr>
          <p:nvPr/>
        </p:nvSpPr>
        <p:spPr>
          <a:xfrm>
            <a:off x="5346700" y="553456"/>
            <a:ext cx="3608620" cy="4104044"/>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sz="1200">
              <a:solidFill>
                <a:schemeClr val="tx2"/>
              </a:solidFill>
            </a:endParaRPr>
          </a:p>
        </p:txBody>
      </p:sp>
    </p:spTree>
    <p:extLst>
      <p:ext uri="{BB962C8B-B14F-4D97-AF65-F5344CB8AC3E}">
        <p14:creationId xmlns:p14="http://schemas.microsoft.com/office/powerpoint/2010/main" val="282458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7</a:t>
            </a:fld>
            <a:endParaRPr lang="en-GB"/>
          </a:p>
        </p:txBody>
      </p:sp>
      <p:pic>
        <p:nvPicPr>
          <p:cNvPr id="7" name="Grafik 6">
            <a:extLst>
              <a:ext uri="{FF2B5EF4-FFF2-40B4-BE49-F238E27FC236}">
                <a16:creationId xmlns:a16="http://schemas.microsoft.com/office/drawing/2014/main" id="{4D094996-737E-E069-50CF-C789F39A44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6013" y="157775"/>
            <a:ext cx="2133927" cy="4632028"/>
          </a:xfrm>
          <a:prstGeom prst="rect">
            <a:avLst/>
          </a:prstGeom>
        </p:spPr>
      </p:pic>
      <p:sp>
        <p:nvSpPr>
          <p:cNvPr id="8" name="Textfeld 7">
            <a:extLst>
              <a:ext uri="{FF2B5EF4-FFF2-40B4-BE49-F238E27FC236}">
                <a16:creationId xmlns:a16="http://schemas.microsoft.com/office/drawing/2014/main" id="{34F135AC-F448-E50C-1221-C75BD0BA46EB}"/>
              </a:ext>
            </a:extLst>
          </p:cNvPr>
          <p:cNvSpPr txBox="1"/>
          <p:nvPr/>
        </p:nvSpPr>
        <p:spPr>
          <a:xfrm>
            <a:off x="4391025" y="724750"/>
            <a:ext cx="300037" cy="157162"/>
          </a:xfrm>
          <a:prstGeom prst="rect">
            <a:avLst/>
          </a:prstGeom>
        </p:spPr>
        <p:txBody>
          <a:bodyPr vert="horz" wrap="none" lIns="91440" tIns="45720" rIns="91440" bIns="45720" rtlCol="0" anchor="t">
            <a:normAutofit fontScale="85000" lnSpcReduction="20000"/>
          </a:bodyPr>
          <a:lstStyle/>
          <a:p>
            <a:pPr algn="l"/>
            <a:r>
              <a:rPr lang="de-AT" sz="600" err="1"/>
              <a:t>uses</a:t>
            </a:r>
            <a:endParaRPr lang="de-AT" sz="600"/>
          </a:p>
        </p:txBody>
      </p:sp>
      <p:sp>
        <p:nvSpPr>
          <p:cNvPr id="9" name="Textfeld 8">
            <a:extLst>
              <a:ext uri="{FF2B5EF4-FFF2-40B4-BE49-F238E27FC236}">
                <a16:creationId xmlns:a16="http://schemas.microsoft.com/office/drawing/2014/main" id="{F29F4224-8AF7-ED6F-CFC8-BF8C10EBE04A}"/>
              </a:ext>
            </a:extLst>
          </p:cNvPr>
          <p:cNvSpPr txBox="1"/>
          <p:nvPr/>
        </p:nvSpPr>
        <p:spPr>
          <a:xfrm>
            <a:off x="4307249" y="1969454"/>
            <a:ext cx="300037" cy="157162"/>
          </a:xfrm>
          <a:prstGeom prst="rect">
            <a:avLst/>
          </a:prstGeom>
        </p:spPr>
        <p:txBody>
          <a:bodyPr vert="horz" wrap="none" lIns="91440" tIns="45720" rIns="91440" bIns="45720" rtlCol="0" anchor="t">
            <a:normAutofit fontScale="85000" lnSpcReduction="20000"/>
          </a:bodyPr>
          <a:lstStyle/>
          <a:p>
            <a:pPr algn="l"/>
            <a:r>
              <a:rPr lang="de-DE" sz="600"/>
              <a:t>i</a:t>
            </a:r>
            <a:r>
              <a:rPr lang="de-AT" sz="600"/>
              <a:t>s </a:t>
            </a:r>
            <a:r>
              <a:rPr lang="de-AT" sz="600" err="1"/>
              <a:t>connected</a:t>
            </a:r>
            <a:r>
              <a:rPr lang="de-AT" sz="600"/>
              <a:t> </a:t>
            </a:r>
            <a:r>
              <a:rPr lang="de-AT" sz="600" err="1"/>
              <a:t>to</a:t>
            </a:r>
            <a:endParaRPr lang="de-AT" sz="600"/>
          </a:p>
        </p:txBody>
      </p:sp>
      <p:sp>
        <p:nvSpPr>
          <p:cNvPr id="10" name="Textfeld 9">
            <a:extLst>
              <a:ext uri="{FF2B5EF4-FFF2-40B4-BE49-F238E27FC236}">
                <a16:creationId xmlns:a16="http://schemas.microsoft.com/office/drawing/2014/main" id="{85D667DF-5B2D-5AA1-D9E8-77661408FBBD}"/>
              </a:ext>
            </a:extLst>
          </p:cNvPr>
          <p:cNvSpPr txBox="1"/>
          <p:nvPr/>
        </p:nvSpPr>
        <p:spPr>
          <a:xfrm>
            <a:off x="3857626" y="2351736"/>
            <a:ext cx="300037" cy="157162"/>
          </a:xfrm>
          <a:prstGeom prst="rect">
            <a:avLst/>
          </a:prstGeom>
        </p:spPr>
        <p:txBody>
          <a:bodyPr vert="horz" wrap="none" lIns="91440" tIns="45720" rIns="91440" bIns="45720" rtlCol="0" anchor="t">
            <a:normAutofit fontScale="85000" lnSpcReduction="20000"/>
          </a:bodyPr>
          <a:lstStyle/>
          <a:p>
            <a:pPr algn="l"/>
            <a:r>
              <a:rPr lang="de-DE" sz="600" err="1"/>
              <a:t>relies</a:t>
            </a:r>
            <a:r>
              <a:rPr lang="de-DE" sz="600"/>
              <a:t> on</a:t>
            </a:r>
            <a:endParaRPr lang="de-AT" sz="600"/>
          </a:p>
        </p:txBody>
      </p:sp>
      <p:sp>
        <p:nvSpPr>
          <p:cNvPr id="11" name="Textfeld 10">
            <a:extLst>
              <a:ext uri="{FF2B5EF4-FFF2-40B4-BE49-F238E27FC236}">
                <a16:creationId xmlns:a16="http://schemas.microsoft.com/office/drawing/2014/main" id="{5FFFF591-746A-E6AF-DD46-B6F451EA0DAF}"/>
              </a:ext>
            </a:extLst>
          </p:cNvPr>
          <p:cNvSpPr txBox="1"/>
          <p:nvPr/>
        </p:nvSpPr>
        <p:spPr>
          <a:xfrm>
            <a:off x="4328383" y="3028460"/>
            <a:ext cx="300037" cy="157162"/>
          </a:xfrm>
          <a:prstGeom prst="rect">
            <a:avLst/>
          </a:prstGeom>
        </p:spPr>
        <p:txBody>
          <a:bodyPr vert="horz" wrap="none" lIns="91440" tIns="45720" rIns="91440" bIns="45720" rtlCol="0" anchor="t">
            <a:normAutofit fontScale="85000" lnSpcReduction="20000"/>
          </a:bodyPr>
          <a:lstStyle/>
          <a:p>
            <a:pPr algn="l"/>
            <a:r>
              <a:rPr lang="de-AT" sz="600" err="1"/>
              <a:t>relies</a:t>
            </a:r>
            <a:r>
              <a:rPr lang="de-AT" sz="600"/>
              <a:t> on</a:t>
            </a:r>
          </a:p>
        </p:txBody>
      </p:sp>
      <p:sp>
        <p:nvSpPr>
          <p:cNvPr id="12" name="Textfeld 11">
            <a:extLst>
              <a:ext uri="{FF2B5EF4-FFF2-40B4-BE49-F238E27FC236}">
                <a16:creationId xmlns:a16="http://schemas.microsoft.com/office/drawing/2014/main" id="{292B34C7-5F57-6867-4EDB-706E5F5AAE14}"/>
              </a:ext>
            </a:extLst>
          </p:cNvPr>
          <p:cNvSpPr txBox="1"/>
          <p:nvPr/>
        </p:nvSpPr>
        <p:spPr>
          <a:xfrm>
            <a:off x="5014914" y="1812292"/>
            <a:ext cx="300037" cy="157162"/>
          </a:xfrm>
          <a:prstGeom prst="rect">
            <a:avLst/>
          </a:prstGeom>
        </p:spPr>
        <p:txBody>
          <a:bodyPr vert="horz" wrap="none" lIns="91440" tIns="45720" rIns="91440" bIns="45720" rtlCol="0" anchor="t">
            <a:normAutofit fontScale="85000" lnSpcReduction="20000"/>
          </a:bodyPr>
          <a:lstStyle/>
          <a:p>
            <a:pPr algn="l"/>
            <a:r>
              <a:rPr lang="de-AT" sz="600" dirty="0" err="1"/>
              <a:t>is</a:t>
            </a:r>
            <a:r>
              <a:rPr lang="de-AT" sz="600" dirty="0"/>
              <a:t> </a:t>
            </a:r>
            <a:r>
              <a:rPr lang="de-AT" sz="600" dirty="0" err="1"/>
              <a:t>supported</a:t>
            </a:r>
            <a:r>
              <a:rPr lang="de-AT" sz="600" dirty="0"/>
              <a:t> </a:t>
            </a:r>
            <a:r>
              <a:rPr lang="de-AT" sz="600" dirty="0" err="1"/>
              <a:t>by</a:t>
            </a:r>
            <a:endParaRPr lang="de-AT" sz="600" dirty="0"/>
          </a:p>
        </p:txBody>
      </p:sp>
      <p:sp>
        <p:nvSpPr>
          <p:cNvPr id="13" name="Textfeld 12">
            <a:extLst>
              <a:ext uri="{FF2B5EF4-FFF2-40B4-BE49-F238E27FC236}">
                <a16:creationId xmlns:a16="http://schemas.microsoft.com/office/drawing/2014/main" id="{ABD1FA17-75DC-5DC4-BD8E-31CB356BBCBA}"/>
              </a:ext>
            </a:extLst>
          </p:cNvPr>
          <p:cNvSpPr txBox="1"/>
          <p:nvPr/>
        </p:nvSpPr>
        <p:spPr>
          <a:xfrm>
            <a:off x="3404078" y="2635898"/>
            <a:ext cx="408304" cy="157162"/>
          </a:xfrm>
          <a:prstGeom prst="rect">
            <a:avLst/>
          </a:prstGeom>
        </p:spPr>
        <p:txBody>
          <a:bodyPr vert="horz" wrap="none" lIns="91440" tIns="45720" rIns="91440" bIns="45720" rtlCol="0" anchor="t">
            <a:normAutofit fontScale="85000" lnSpcReduction="20000"/>
          </a:bodyPr>
          <a:lstStyle/>
          <a:p>
            <a:pPr algn="l"/>
            <a:r>
              <a:rPr lang="de-DE" sz="600" dirty="0"/>
              <a:t>i</a:t>
            </a:r>
            <a:r>
              <a:rPr lang="de-AT" sz="600" dirty="0"/>
              <a:t>s </a:t>
            </a:r>
            <a:r>
              <a:rPr lang="de-AT" sz="600" dirty="0" err="1"/>
              <a:t>secured</a:t>
            </a:r>
            <a:r>
              <a:rPr lang="de-AT" sz="600" dirty="0"/>
              <a:t> </a:t>
            </a:r>
            <a:r>
              <a:rPr lang="de-AT" sz="600" dirty="0" err="1"/>
              <a:t>by</a:t>
            </a:r>
            <a:endParaRPr lang="de-AT" sz="600" dirty="0"/>
          </a:p>
        </p:txBody>
      </p:sp>
      <p:sp>
        <p:nvSpPr>
          <p:cNvPr id="14" name="Textfeld 13">
            <a:extLst>
              <a:ext uri="{FF2B5EF4-FFF2-40B4-BE49-F238E27FC236}">
                <a16:creationId xmlns:a16="http://schemas.microsoft.com/office/drawing/2014/main" id="{CDB955F0-9478-9D79-1782-58C1424DB3FF}"/>
              </a:ext>
            </a:extLst>
          </p:cNvPr>
          <p:cNvSpPr txBox="1"/>
          <p:nvPr/>
        </p:nvSpPr>
        <p:spPr>
          <a:xfrm>
            <a:off x="4722440" y="2485693"/>
            <a:ext cx="300037" cy="157162"/>
          </a:xfrm>
          <a:prstGeom prst="rect">
            <a:avLst/>
          </a:prstGeom>
        </p:spPr>
        <p:txBody>
          <a:bodyPr vert="horz" wrap="none" lIns="91440" tIns="45720" rIns="91440" bIns="45720" rtlCol="0" anchor="t">
            <a:normAutofit fontScale="85000" lnSpcReduction="20000"/>
          </a:bodyPr>
          <a:lstStyle/>
          <a:p>
            <a:pPr algn="l"/>
            <a:r>
              <a:rPr lang="de-AT" sz="600" dirty="0" err="1"/>
              <a:t>is</a:t>
            </a:r>
            <a:r>
              <a:rPr lang="de-AT" sz="600" dirty="0"/>
              <a:t> </a:t>
            </a:r>
            <a:r>
              <a:rPr lang="de-AT" sz="600" dirty="0" err="1"/>
              <a:t>enabled</a:t>
            </a:r>
            <a:r>
              <a:rPr lang="de-AT" sz="600" dirty="0"/>
              <a:t> </a:t>
            </a:r>
            <a:r>
              <a:rPr lang="de-AT" sz="600" dirty="0" err="1"/>
              <a:t>by</a:t>
            </a:r>
            <a:endParaRPr lang="de-AT" sz="600" dirty="0"/>
          </a:p>
        </p:txBody>
      </p:sp>
      <p:sp>
        <p:nvSpPr>
          <p:cNvPr id="15" name="Textfeld 14">
            <a:extLst>
              <a:ext uri="{FF2B5EF4-FFF2-40B4-BE49-F238E27FC236}">
                <a16:creationId xmlns:a16="http://schemas.microsoft.com/office/drawing/2014/main" id="{52099D67-EFDA-7FBA-25D3-47261ACA4217}"/>
              </a:ext>
            </a:extLst>
          </p:cNvPr>
          <p:cNvSpPr txBox="1"/>
          <p:nvPr/>
        </p:nvSpPr>
        <p:spPr>
          <a:xfrm>
            <a:off x="5281614" y="2968730"/>
            <a:ext cx="300037" cy="157162"/>
          </a:xfrm>
          <a:prstGeom prst="rect">
            <a:avLst/>
          </a:prstGeom>
        </p:spPr>
        <p:txBody>
          <a:bodyPr vert="horz" wrap="none" lIns="91440" tIns="45720" rIns="91440" bIns="45720" rtlCol="0" anchor="t">
            <a:normAutofit fontScale="85000" lnSpcReduction="20000"/>
          </a:bodyPr>
          <a:lstStyle/>
          <a:p>
            <a:pPr algn="l"/>
            <a:r>
              <a:rPr lang="de-AT" sz="600" err="1"/>
              <a:t>is</a:t>
            </a:r>
            <a:r>
              <a:rPr lang="de-AT" sz="600"/>
              <a:t> </a:t>
            </a:r>
            <a:r>
              <a:rPr lang="de-AT" sz="600" err="1"/>
              <a:t>enabled</a:t>
            </a:r>
            <a:r>
              <a:rPr lang="de-AT" sz="600"/>
              <a:t> </a:t>
            </a:r>
            <a:r>
              <a:rPr lang="de-AT" sz="600" err="1"/>
              <a:t>by</a:t>
            </a:r>
            <a:endParaRPr lang="de-AT" sz="600"/>
          </a:p>
        </p:txBody>
      </p:sp>
      <p:sp>
        <p:nvSpPr>
          <p:cNvPr id="16" name="Textfeld 15">
            <a:extLst>
              <a:ext uri="{FF2B5EF4-FFF2-40B4-BE49-F238E27FC236}">
                <a16:creationId xmlns:a16="http://schemas.microsoft.com/office/drawing/2014/main" id="{F93D8EEE-3EB0-50C4-EA0D-41D3B1A7873F}"/>
              </a:ext>
            </a:extLst>
          </p:cNvPr>
          <p:cNvSpPr txBox="1"/>
          <p:nvPr/>
        </p:nvSpPr>
        <p:spPr>
          <a:xfrm>
            <a:off x="4841504" y="4073179"/>
            <a:ext cx="300037" cy="157162"/>
          </a:xfrm>
          <a:prstGeom prst="rect">
            <a:avLst/>
          </a:prstGeom>
        </p:spPr>
        <p:txBody>
          <a:bodyPr vert="horz" wrap="none" lIns="91440" tIns="45720" rIns="91440" bIns="45720" rtlCol="0" anchor="t">
            <a:normAutofit fontScale="85000" lnSpcReduction="20000"/>
          </a:bodyPr>
          <a:lstStyle/>
          <a:p>
            <a:pPr algn="l"/>
            <a:r>
              <a:rPr lang="de-DE" sz="600" err="1"/>
              <a:t>is</a:t>
            </a:r>
            <a:r>
              <a:rPr lang="de-DE" sz="600"/>
              <a:t> </a:t>
            </a:r>
            <a:r>
              <a:rPr lang="de-DE" sz="600" err="1"/>
              <a:t>secured</a:t>
            </a:r>
            <a:r>
              <a:rPr lang="de-DE" sz="600"/>
              <a:t> </a:t>
            </a:r>
            <a:r>
              <a:rPr lang="de-DE" sz="600" err="1"/>
              <a:t>by</a:t>
            </a:r>
            <a:endParaRPr lang="de-AT" sz="600"/>
          </a:p>
        </p:txBody>
      </p:sp>
    </p:spTree>
    <p:extLst>
      <p:ext uri="{BB962C8B-B14F-4D97-AF65-F5344CB8AC3E}">
        <p14:creationId xmlns:p14="http://schemas.microsoft.com/office/powerpoint/2010/main" val="1881509882"/>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498</Words>
  <Application>Microsoft Office PowerPoint</Application>
  <PresentationFormat>Bildschirmpräsentation (16:9)</PresentationFormat>
  <Paragraphs>36</Paragraphs>
  <Slides>7</Slides>
  <Notes>0</Notes>
  <HiddenSlides>1</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Symbol</vt:lpstr>
      <vt:lpstr>Office</vt:lpstr>
      <vt:lpstr>Deployment view</vt:lpstr>
      <vt:lpstr>CAP theorem</vt:lpstr>
      <vt:lpstr>CAP theorem</vt:lpstr>
      <vt:lpstr>CAP theorem</vt:lpstr>
      <vt:lpstr>CAP theorem</vt:lpstr>
      <vt:lpstr>CAP theorem - Conclusion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Matthias Huber</cp:lastModifiedBy>
  <cp:revision>1</cp:revision>
  <dcterms:created xsi:type="dcterms:W3CDTF">2022-06-08T12:45:54Z</dcterms:created>
  <dcterms:modified xsi:type="dcterms:W3CDTF">2024-01-14T19:41:53Z</dcterms:modified>
</cp:coreProperties>
</file>