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0"/>
  </p:notesMasterIdLst>
  <p:handoutMasterIdLst>
    <p:handoutMasterId r:id="rId21"/>
  </p:handoutMasterIdLst>
  <p:sldIdLst>
    <p:sldId id="265" r:id="rId3"/>
    <p:sldId id="291" r:id="rId4"/>
    <p:sldId id="282" r:id="rId5"/>
    <p:sldId id="298" r:id="rId6"/>
    <p:sldId id="295" r:id="rId7"/>
    <p:sldId id="303" r:id="rId8"/>
    <p:sldId id="311" r:id="rId9"/>
    <p:sldId id="310" r:id="rId10"/>
    <p:sldId id="293" r:id="rId11"/>
    <p:sldId id="306" r:id="rId12"/>
    <p:sldId id="307" r:id="rId13"/>
    <p:sldId id="296" r:id="rId14"/>
    <p:sldId id="308" r:id="rId15"/>
    <p:sldId id="301" r:id="rId16"/>
    <p:sldId id="312" r:id="rId17"/>
    <p:sldId id="302"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extLst>
      <p:ext uri="{19B8F6BF-5375-455C-9EA6-DF929625EA0E}">
        <p15:presenceInfo xmlns:p15="http://schemas.microsoft.com/office/powerpoint/2012/main" userId="jh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FA6"/>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0" autoAdjust="0"/>
    <p:restoredTop sz="95664" autoAdjust="0"/>
  </p:normalViewPr>
  <p:slideViewPr>
    <p:cSldViewPr snapToGrid="0">
      <p:cViewPr varScale="1">
        <p:scale>
          <a:sx n="96" d="100"/>
          <a:sy n="96" d="100"/>
        </p:scale>
        <p:origin x="60" y="60"/>
      </p:cViewPr>
      <p:guideLst/>
    </p:cSldViewPr>
  </p:slideViewPr>
  <p:outlineViewPr>
    <p:cViewPr>
      <p:scale>
        <a:sx n="33" d="100"/>
        <a:sy n="33" d="100"/>
      </p:scale>
      <p:origin x="0" y="0"/>
    </p:cViewPr>
  </p:outlineViewPr>
  <p:notesTextViewPr>
    <p:cViewPr>
      <p:scale>
        <a:sx n="66" d="100"/>
        <a:sy n="66"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32EDD-F87F-4338-B226-EE15C4E5A449}" type="doc">
      <dgm:prSet loTypeId="urn:microsoft.com/office/officeart/2005/8/layout/process1" loCatId="process" qsTypeId="urn:microsoft.com/office/officeart/2005/8/quickstyle/simple1" qsCatId="simple" csTypeId="urn:microsoft.com/office/officeart/2005/8/colors/accent1_2" csCatId="accent1" phldr="1"/>
      <dgm:spPr/>
    </dgm:pt>
    <dgm:pt modelId="{0CF2DF6D-F6EE-4E79-B653-4815E0DBE62D}">
      <dgm:prSet phldrT="[文本]" custT="1"/>
      <dgm:spPr>
        <a:noFill/>
        <a:ln>
          <a:solidFill>
            <a:schemeClr val="tx1">
              <a:lumMod val="65000"/>
            </a:schemeClr>
          </a:solidFill>
        </a:ln>
      </dgm:spPr>
      <dgm:t>
        <a:bodyPr/>
        <a:lstStyle/>
        <a:p>
          <a:pPr>
            <a:buClrTx/>
            <a:buSzPct val="80000"/>
            <a:buFont typeface="Wingdings" panose="05000000000000000000" pitchFamily="2" charset="2"/>
            <a:buChar char=""/>
          </a:pPr>
          <a:r>
            <a:rPr kumimoji="0" lang="zh-CN"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把</a:t>
          </a:r>
          <a:r>
            <a:rPr kumimoji="0" lang="en-US"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BasicBlock</a:t>
          </a:r>
          <a:r>
            <a:rPr kumimoji="0" lang="zh-CN"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分成两部分</a:t>
          </a:r>
          <a:r>
            <a:rPr kumimoji="0" lang="zh-CN" altLang="en-US"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lang="zh-CN" altLang="en-US" sz="1050" dirty="0"/>
        </a:p>
      </dgm:t>
    </dgm:pt>
    <dgm:pt modelId="{ACB67578-4D50-4F7E-8287-CA2CAD8EF937}" type="parTrans" cxnId="{74A0A0A4-86D8-463C-A827-920A8561282A}">
      <dgm:prSet/>
      <dgm:spPr/>
      <dgm:t>
        <a:bodyPr/>
        <a:lstStyle/>
        <a:p>
          <a:endParaRPr lang="zh-CN" altLang="en-US"/>
        </a:p>
      </dgm:t>
    </dgm:pt>
    <dgm:pt modelId="{3B97A8B6-2D29-490B-9605-367F50602E48}" type="sibTrans" cxnId="{74A0A0A4-86D8-463C-A827-920A8561282A}">
      <dgm:prSet/>
      <dgm:spPr/>
      <dgm:t>
        <a:bodyPr/>
        <a:lstStyle/>
        <a:p>
          <a:endParaRPr lang="zh-CN" altLang="en-US"/>
        </a:p>
      </dgm:t>
    </dgm:pt>
    <dgm:pt modelId="{E1E45256-A4BF-41C8-A808-1245BB919D5B}">
      <dgm:prSet custT="1"/>
      <dgm:spPr>
        <a:noFill/>
        <a:ln>
          <a:solidFill>
            <a:schemeClr val="tx1">
              <a:lumMod val="65000"/>
            </a:schemeClr>
          </a:solidFill>
        </a:ln>
      </dgm:spPr>
      <dgm:t>
        <a:bodyPr/>
        <a:lstStyle/>
        <a:p>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第一部分（</a:t>
          </a:r>
          <a:r>
            <a:rPr kumimoji="0" lang="en-US" altLang="zh-CN" sz="900" b="1"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First Basic Block</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）只包含</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PHI Node</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和一些调试信息</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BC7F5DF2-1167-4B80-9575-360F62B4C678}" type="parTrans" cxnId="{9ACCC4C0-D4E3-4F8A-87F4-AABDB5911239}">
      <dgm:prSet/>
      <dgm:spPr/>
      <dgm:t>
        <a:bodyPr/>
        <a:lstStyle/>
        <a:p>
          <a:endParaRPr lang="zh-CN" altLang="en-US"/>
        </a:p>
      </dgm:t>
    </dgm:pt>
    <dgm:pt modelId="{F445B9DC-9963-46A1-8B26-F1503E813349}" type="sibTrans" cxnId="{9ACCC4C0-D4E3-4F8A-87F4-AABDB5911239}">
      <dgm:prSet/>
      <dgm:spPr/>
      <dgm:t>
        <a:bodyPr/>
        <a:lstStyle/>
        <a:p>
          <a:endParaRPr lang="zh-CN" altLang="en-US"/>
        </a:p>
      </dgm:t>
    </dgm:pt>
    <dgm:pt modelId="{52C7CD98-E880-4DEA-BD32-667736927E7C}">
      <dgm:prSet custT="1"/>
      <dgm:spPr>
        <a:noFill/>
        <a:ln>
          <a:solidFill>
            <a:schemeClr val="tx1">
              <a:lumMod val="65000"/>
            </a:schemeClr>
          </a:solidFill>
        </a:ln>
      </dgm:spPr>
      <dgm:t>
        <a:bodyPr/>
        <a:lstStyle/>
        <a:p>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第二部分（</a:t>
          </a:r>
          <a:r>
            <a:rPr kumimoji="0" lang="en-US" altLang="zh-CN" sz="900" b="1"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 Basic Block</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p>
      </dgm:t>
    </dgm:pt>
    <dgm:pt modelId="{A9E9FCFB-795B-466F-904C-7CCD60939113}" type="parTrans" cxnId="{501461FD-4973-48BB-B52D-C1D4E4283DB6}">
      <dgm:prSet/>
      <dgm:spPr/>
      <dgm:t>
        <a:bodyPr/>
        <a:lstStyle/>
        <a:p>
          <a:endParaRPr lang="zh-CN" altLang="en-US"/>
        </a:p>
      </dgm:t>
    </dgm:pt>
    <dgm:pt modelId="{3AF0BA1A-7052-4A1A-B4D4-6683C2E27759}" type="sibTrans" cxnId="{501461FD-4973-48BB-B52D-C1D4E4283DB6}">
      <dgm:prSet/>
      <dgm:spPr/>
      <dgm:t>
        <a:bodyPr/>
        <a:lstStyle/>
        <a:p>
          <a:endParaRPr lang="zh-CN" altLang="en-US"/>
        </a:p>
      </dgm:t>
    </dgm:pt>
    <dgm:pt modelId="{962073DB-442C-402B-9300-F05AAC3E73D6}">
      <dgm:prSet custT="1"/>
      <dgm:spPr>
        <a:noFill/>
        <a:ln>
          <a:solidFill>
            <a:schemeClr val="tx1">
              <a:lumMod val="65000"/>
            </a:schemeClr>
          </a:solidFill>
        </a:ln>
      </dgm:spPr>
      <dgm:t>
        <a:bodyPr/>
        <a:lstStyle/>
        <a:p>
          <a:r>
            <a:rPr kumimoji="0" lang="zh-CN" altLang="en-US"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创建虚假块：</a:t>
          </a:r>
          <a:endParaRPr kumimoji="0" lang="en-US"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05012035-D21A-4AF9-ACB4-EB5D62F1F363}" type="parTrans" cxnId="{D299976F-00E2-481E-BC2E-1AD33C125A8E}">
      <dgm:prSet/>
      <dgm:spPr/>
      <dgm:t>
        <a:bodyPr/>
        <a:lstStyle/>
        <a:p>
          <a:endParaRPr lang="zh-CN" altLang="en-US"/>
        </a:p>
      </dgm:t>
    </dgm:pt>
    <dgm:pt modelId="{2A95FFF3-F19B-49A9-95F9-F7ACDB3BFEEA}" type="sibTrans" cxnId="{D299976F-00E2-481E-BC2E-1AD33C125A8E}">
      <dgm:prSet/>
      <dgm:spPr/>
      <dgm:t>
        <a:bodyPr/>
        <a:lstStyle/>
        <a:p>
          <a:endParaRPr lang="zh-CN" altLang="en-US"/>
        </a:p>
      </dgm:t>
    </dgm:pt>
    <dgm:pt modelId="{C7330BF5-19E7-41EE-873E-D2CE0C6A6748}">
      <dgm:prSet custT="1"/>
      <dgm:spPr>
        <a:noFill/>
        <a:ln>
          <a:solidFill>
            <a:schemeClr val="tx1">
              <a:lumMod val="65000"/>
            </a:schemeClr>
          </a:solidFill>
        </a:ln>
      </dgm:spPr>
      <dgm:t>
        <a:bodyPr/>
        <a:lstStyle/>
        <a:p>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克隆</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 basic block</a:t>
          </a:r>
          <a:endPar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454681A3-9A31-4885-842C-B0450CD42409}" type="parTrans" cxnId="{159A0F7B-1574-4309-B525-57BB6798F8F6}">
      <dgm:prSet/>
      <dgm:spPr/>
      <dgm:t>
        <a:bodyPr/>
        <a:lstStyle/>
        <a:p>
          <a:endParaRPr lang="zh-CN" altLang="en-US"/>
        </a:p>
      </dgm:t>
    </dgm:pt>
    <dgm:pt modelId="{E30E0053-EE7E-4FED-B7E4-A3A4329FBC34}" type="sibTrans" cxnId="{159A0F7B-1574-4309-B525-57BB6798F8F6}">
      <dgm:prSet/>
      <dgm:spPr/>
      <dgm:t>
        <a:bodyPr/>
        <a:lstStyle/>
        <a:p>
          <a:endParaRPr lang="zh-CN" altLang="en-US"/>
        </a:p>
      </dgm:t>
    </dgm:pt>
    <dgm:pt modelId="{89F6181E-0A2A-4168-A71C-A2B263AFACD7}">
      <dgm:prSet custT="1"/>
      <dgm:spPr>
        <a:noFill/>
        <a:ln>
          <a:solidFill>
            <a:schemeClr val="tx1">
              <a:lumMod val="65000"/>
            </a:schemeClr>
          </a:solidFill>
        </a:ln>
      </dgm:spPr>
      <dgm:t>
        <a:bodyPr/>
        <a:lstStyle/>
        <a:p>
          <a:r>
            <a:rPr lang="zh-CN" altLang="en-US"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调整</a:t>
          </a:r>
          <a:r>
            <a:rPr lang="en-US" altLang="zh-CN"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firstBB</a:t>
          </a:r>
          <a:r>
            <a:rPr lang="zh-CN" altLang="en-US"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和</a:t>
          </a:r>
          <a:r>
            <a:rPr lang="en-US" altLang="zh-CN"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结尾指令（</a:t>
          </a:r>
          <a:r>
            <a:rPr lang="en-US" altLang="zh-CN"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return</a:t>
          </a:r>
          <a:r>
            <a:rPr lang="zh-CN" altLang="en-US"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或</a:t>
          </a:r>
          <a:r>
            <a:rPr lang="en-US" altLang="zh-CN"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branch</a:t>
          </a:r>
          <a:r>
            <a:rPr lang="zh-CN" altLang="en-US"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105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5C2CF18B-9BF9-4895-B0A9-F49A523A7E9D}" type="parTrans" cxnId="{45CB079B-397D-45FA-A90E-054DAF616681}">
      <dgm:prSet/>
      <dgm:spPr/>
      <dgm:t>
        <a:bodyPr/>
        <a:lstStyle/>
        <a:p>
          <a:endParaRPr lang="zh-CN" altLang="en-US"/>
        </a:p>
      </dgm:t>
    </dgm:pt>
    <dgm:pt modelId="{1085D604-5E30-42FC-9C88-BB6F806C112A}" type="sibTrans" cxnId="{45CB079B-397D-45FA-A90E-054DAF616681}">
      <dgm:prSet/>
      <dgm:spPr/>
      <dgm:t>
        <a:bodyPr/>
        <a:lstStyle/>
        <a:p>
          <a:endParaRPr lang="zh-CN" altLang="en-US"/>
        </a:p>
      </dgm:t>
    </dgm:pt>
    <dgm:pt modelId="{CF64B0B7-53D7-47AE-94DC-948BA202B5A3}">
      <dgm:prSet custT="1"/>
      <dgm:spPr>
        <a:noFill/>
        <a:ln>
          <a:solidFill>
            <a:schemeClr val="tx1">
              <a:lumMod val="65000"/>
            </a:schemeClr>
          </a:solidFill>
        </a:ln>
      </dgm:spPr>
      <dgm:t>
        <a:bodyPr/>
        <a:lstStyle/>
        <a:p>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将结尾指令从对应块中删除，消除与原有后继块的关系；</a:t>
          </a:r>
          <a:endPar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95CF3831-A4F1-49FE-A26F-029F22204778}" type="parTrans" cxnId="{8EC00079-8B3E-438A-BB90-E2B46D43AD93}">
      <dgm:prSet/>
      <dgm:spPr/>
      <dgm:t>
        <a:bodyPr/>
        <a:lstStyle/>
        <a:p>
          <a:endParaRPr lang="zh-CN" altLang="en-US"/>
        </a:p>
      </dgm:t>
    </dgm:pt>
    <dgm:pt modelId="{EB076A37-8760-46B4-998A-D452BF8C9765}" type="sibTrans" cxnId="{8EC00079-8B3E-438A-BB90-E2B46D43AD93}">
      <dgm:prSet/>
      <dgm:spPr/>
      <dgm:t>
        <a:bodyPr/>
        <a:lstStyle/>
        <a:p>
          <a:endParaRPr lang="zh-CN" altLang="en-US"/>
        </a:p>
      </dgm:t>
    </dgm:pt>
    <dgm:pt modelId="{7CAA078E-EEAF-4A7E-BFAA-08E0B71F92B5}">
      <dgm:prSet custT="1"/>
      <dgm:spPr>
        <a:noFill/>
        <a:ln>
          <a:solidFill>
            <a:schemeClr val="tx1">
              <a:lumMod val="65000"/>
            </a:schemeClr>
          </a:solidFill>
        </a:ln>
      </dgm:spPr>
      <dgm:t>
        <a:bodyPr/>
        <a:lstStyle/>
        <a:p>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准备一个永真的分支指令；两个浮点数</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1.0</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的比较式；</a:t>
          </a:r>
          <a:endPar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51AEB25D-BB87-4424-907A-39DF583A934C}" type="parTrans" cxnId="{5D2EE4E6-009C-4B73-9D01-898A16C99761}">
      <dgm:prSet/>
      <dgm:spPr/>
      <dgm:t>
        <a:bodyPr/>
        <a:lstStyle/>
        <a:p>
          <a:endParaRPr lang="zh-CN" altLang="en-US"/>
        </a:p>
      </dgm:t>
    </dgm:pt>
    <dgm:pt modelId="{1B72E1F3-314B-406A-A644-143E4115B258}" type="sibTrans" cxnId="{5D2EE4E6-009C-4B73-9D01-898A16C99761}">
      <dgm:prSet/>
      <dgm:spPr/>
      <dgm:t>
        <a:bodyPr/>
        <a:lstStyle/>
        <a:p>
          <a:endParaRPr lang="zh-CN" altLang="en-US"/>
        </a:p>
      </dgm:t>
    </dgm:pt>
    <dgm:pt modelId="{1EEA7D5F-2392-4AC1-B98D-7E0CE307D8EC}">
      <dgm:prSet custT="1"/>
      <dgm:spPr>
        <a:noFill/>
        <a:ln>
          <a:solidFill>
            <a:schemeClr val="tx1">
              <a:lumMod val="65000"/>
            </a:schemeClr>
          </a:solidFill>
        </a:ln>
      </dgm:spPr>
      <dgm:t>
        <a:bodyPr/>
        <a:lstStyle/>
        <a:p>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firstBB</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末尾用永真式创建跳转关系：为真跳转至</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originalBB</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，为假跳转至</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566F1731-2769-4E4B-9485-0033D0706711}" type="parTrans" cxnId="{BDDBC33B-ADC1-4736-B74B-FFC007F276AE}">
      <dgm:prSet/>
      <dgm:spPr/>
      <dgm:t>
        <a:bodyPr/>
        <a:lstStyle/>
        <a:p>
          <a:endParaRPr lang="zh-CN" altLang="en-US"/>
        </a:p>
      </dgm:t>
    </dgm:pt>
    <dgm:pt modelId="{84282681-5C56-414C-B980-24F2DC59FFEA}" type="sibTrans" cxnId="{BDDBC33B-ADC1-4736-B74B-FFC007F276AE}">
      <dgm:prSet/>
      <dgm:spPr/>
      <dgm:t>
        <a:bodyPr/>
        <a:lstStyle/>
        <a:p>
          <a:endParaRPr lang="zh-CN" altLang="en-US"/>
        </a:p>
      </dgm:t>
    </dgm:pt>
    <dgm:pt modelId="{9A74F4B5-7F7D-4E6D-922F-1B64F60A6A79}">
      <dgm:prSet custT="1"/>
      <dgm:spPr>
        <a:noFill/>
        <a:ln>
          <a:solidFill>
            <a:schemeClr val="tx1">
              <a:lumMod val="65000"/>
            </a:schemeClr>
          </a:solidFill>
        </a:ln>
      </dgm:spPr>
      <dgm:t>
        <a:bodyPr/>
        <a:lstStyle/>
        <a:p>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末尾创建无条件跳转，跳转至</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originalBB</a:t>
          </a:r>
        </a:p>
      </dgm:t>
    </dgm:pt>
    <dgm:pt modelId="{84CFD561-7EF8-41BE-8E6E-827B652CAE41}" type="parTrans" cxnId="{F8F04916-C7D2-413E-BAEF-AA150B753526}">
      <dgm:prSet/>
      <dgm:spPr/>
      <dgm:t>
        <a:bodyPr/>
        <a:lstStyle/>
        <a:p>
          <a:endParaRPr lang="zh-CN" altLang="en-US"/>
        </a:p>
      </dgm:t>
    </dgm:pt>
    <dgm:pt modelId="{FDE23BFE-F15D-4D57-9F25-D55AA62010D3}" type="sibTrans" cxnId="{F8F04916-C7D2-413E-BAEF-AA150B753526}">
      <dgm:prSet/>
      <dgm:spPr/>
      <dgm:t>
        <a:bodyPr/>
        <a:lstStyle/>
        <a:p>
          <a:endParaRPr lang="zh-CN" altLang="en-US"/>
        </a:p>
      </dgm:t>
    </dgm:pt>
    <dgm:pt modelId="{E705445A-541B-4299-923F-96BF890C0497}">
      <dgm:prSet custT="1"/>
      <dgm:spPr>
        <a:noFill/>
        <a:ln>
          <a:solidFill>
            <a:schemeClr val="tx1">
              <a:lumMod val="65000"/>
            </a:schemeClr>
          </a:solidFill>
        </a:ln>
      </dgm:spPr>
      <dgm:t>
        <a:bodyPr/>
        <a:lstStyle/>
        <a:p>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 Basic Block</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末尾</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添加</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分支指令</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，条件为</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true</a:t>
          </a:r>
          <a:endPar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1827EFAE-CE1C-4C95-A174-72D7460DB6FA}" type="parTrans" cxnId="{CD888469-F221-446A-A2DB-8AA0E6BF6AB9}">
      <dgm:prSet/>
      <dgm:spPr/>
      <dgm:t>
        <a:bodyPr/>
        <a:lstStyle/>
        <a:p>
          <a:endParaRPr lang="zh-CN" altLang="en-US"/>
        </a:p>
      </dgm:t>
    </dgm:pt>
    <dgm:pt modelId="{17784E8D-72B4-4B9B-8D55-B257FF1139EB}" type="sibTrans" cxnId="{CD888469-F221-446A-A2DB-8AA0E6BF6AB9}">
      <dgm:prSet/>
      <dgm:spPr/>
      <dgm:t>
        <a:bodyPr/>
        <a:lstStyle/>
        <a:p>
          <a:endParaRPr lang="zh-CN" altLang="en-US"/>
        </a:p>
      </dgm:t>
    </dgm:pt>
    <dgm:pt modelId="{384C1223-2CA6-43C5-8CCC-F6F3AF045842}">
      <dgm:prSet custT="1"/>
      <dgm:spPr>
        <a:noFill/>
        <a:ln>
          <a:solidFill>
            <a:schemeClr val="tx1">
              <a:lumMod val="65000"/>
            </a:schemeClr>
          </a:solidFill>
        </a:ln>
      </dgm:spPr>
      <dgm:t>
        <a:bodyPr/>
        <a:lstStyle/>
        <a:p>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将</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最后一条跳转指令划分为一个新的基本块</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OriginalBBPart2</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1EE367C0-5F60-4DA0-99A2-EA94E01400C4}" type="parTrans" cxnId="{9E36B1D2-B6CF-4514-A3FA-D9D8D170DF72}">
      <dgm:prSet/>
      <dgm:spPr/>
      <dgm:t>
        <a:bodyPr/>
        <a:lstStyle/>
        <a:p>
          <a:endParaRPr lang="zh-CN" altLang="en-US"/>
        </a:p>
      </dgm:t>
    </dgm:pt>
    <dgm:pt modelId="{0896D627-7C37-47EB-97FC-2AC9E893683E}" type="sibTrans" cxnId="{9E36B1D2-B6CF-4514-A3FA-D9D8D170DF72}">
      <dgm:prSet/>
      <dgm:spPr/>
      <dgm:t>
        <a:bodyPr/>
        <a:lstStyle/>
        <a:p>
          <a:endParaRPr lang="zh-CN" altLang="en-US"/>
        </a:p>
      </dgm:t>
    </dgm:pt>
    <dgm:pt modelId="{88E0598A-D147-4AA6-9550-1313F17B810D}">
      <dgm:prSet custT="1"/>
      <dgm:spPr>
        <a:noFill/>
        <a:ln>
          <a:solidFill>
            <a:schemeClr val="tx1">
              <a:lumMod val="65000"/>
            </a:schemeClr>
          </a:solidFill>
        </a:ln>
      </dgm:spPr>
      <dgm:t>
        <a:bodyPr/>
        <a:lstStyle/>
        <a:p>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删除</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结尾指令，消除与原有后继块的关系；</a:t>
          </a:r>
          <a:endPar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D12067DB-2008-40D6-8BD1-C8E3926223C4}" type="parTrans" cxnId="{7DDC8D1F-A81E-4325-8C1E-48AD27552730}">
      <dgm:prSet/>
      <dgm:spPr/>
      <dgm:t>
        <a:bodyPr/>
        <a:lstStyle/>
        <a:p>
          <a:endParaRPr lang="zh-CN" altLang="en-US"/>
        </a:p>
      </dgm:t>
    </dgm:pt>
    <dgm:pt modelId="{E510690D-0065-4ACC-A588-CAE1201505B5}" type="sibTrans" cxnId="{7DDC8D1F-A81E-4325-8C1E-48AD27552730}">
      <dgm:prSet/>
      <dgm:spPr/>
      <dgm:t>
        <a:bodyPr/>
        <a:lstStyle/>
        <a:p>
          <a:endParaRPr lang="zh-CN" altLang="en-US"/>
        </a:p>
      </dgm:t>
    </dgm:pt>
    <dgm:pt modelId="{869D5E10-A52B-4F33-90DE-BAEE9889BCDB}">
      <dgm:prSet custT="1"/>
      <dgm:spPr>
        <a:noFill/>
        <a:ln>
          <a:solidFill>
            <a:schemeClr val="tx1">
              <a:lumMod val="65000"/>
            </a:schemeClr>
          </a:solidFill>
        </a:ln>
      </dgm:spPr>
      <dgm:t>
        <a:bodyPr/>
        <a:lstStyle/>
        <a:p>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在</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末尾添加永真的分支指令；</a:t>
          </a:r>
          <a:endPar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27394430-DFF4-41D0-AF32-3D71F42ADA9C}" type="parTrans" cxnId="{3CCA46D4-4801-427B-A0AE-4B36DFAAACDE}">
      <dgm:prSet/>
      <dgm:spPr/>
      <dgm:t>
        <a:bodyPr/>
        <a:lstStyle/>
        <a:p>
          <a:endParaRPr lang="zh-CN" altLang="en-US"/>
        </a:p>
      </dgm:t>
    </dgm:pt>
    <dgm:pt modelId="{6D5E63AA-5978-452C-819B-35BBDD125CCA}" type="sibTrans" cxnId="{3CCA46D4-4801-427B-A0AE-4B36DFAAACDE}">
      <dgm:prSet/>
      <dgm:spPr/>
      <dgm:t>
        <a:bodyPr/>
        <a:lstStyle/>
        <a:p>
          <a:endParaRPr lang="zh-CN" altLang="en-US"/>
        </a:p>
      </dgm:t>
    </dgm:pt>
    <dgm:pt modelId="{5DCB804C-F4C7-4CA6-93B8-CDAAA53B327B}">
      <dgm:prSet custT="1"/>
      <dgm:spPr>
        <a:noFill/>
        <a:ln>
          <a:solidFill>
            <a:schemeClr val="tx1">
              <a:lumMod val="65000"/>
            </a:schemeClr>
          </a:solidFill>
        </a:ln>
      </dgm:spPr>
      <dgm:t>
        <a:bodyPr/>
        <a:lstStyle/>
        <a:p>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创建跳转关系：为真跳转至</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Part2</a:t>
          </a:r>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，为假跳转至虚假块</a:t>
          </a:r>
          <a:r>
            <a:rPr kumimoji="0" lang="en-US"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AlteredBB</a:t>
          </a:r>
        </a:p>
      </dgm:t>
    </dgm:pt>
    <dgm:pt modelId="{23AA3BE4-3302-48E1-9DF6-24B88C24883E}" type="parTrans" cxnId="{F6F14D00-3D5A-442E-B9B2-F5335DCAC48D}">
      <dgm:prSet/>
      <dgm:spPr/>
      <dgm:t>
        <a:bodyPr/>
        <a:lstStyle/>
        <a:p>
          <a:endParaRPr lang="zh-CN" altLang="en-US"/>
        </a:p>
      </dgm:t>
    </dgm:pt>
    <dgm:pt modelId="{5EED6626-7874-4130-8098-8564DBF236A5}" type="sibTrans" cxnId="{F6F14D00-3D5A-442E-B9B2-F5335DCAC48D}">
      <dgm:prSet/>
      <dgm:spPr/>
      <dgm:t>
        <a:bodyPr/>
        <a:lstStyle/>
        <a:p>
          <a:endParaRPr lang="zh-CN" altLang="en-US"/>
        </a:p>
      </dgm:t>
    </dgm:pt>
    <dgm:pt modelId="{B1866012-6082-4515-A30F-8DF4D8152192}">
      <dgm:prSet custT="1"/>
      <dgm:spPr>
        <a:noFill/>
        <a:ln>
          <a:solidFill>
            <a:schemeClr val="tx1">
              <a:lumMod val="65000"/>
            </a:schemeClr>
          </a:solidFill>
        </a:ln>
      </dgm:spPr>
      <dgm:t>
        <a:bodyPr/>
        <a:lstStyle/>
        <a:p>
          <a:r>
            <a:rPr kumimoji="0" lang="zh-CN" altLang="en-US"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再划分</a:t>
          </a:r>
          <a:r>
            <a:rPr kumimoji="0" lang="en-US"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并添加跳转</a:t>
          </a:r>
          <a:endParaRPr kumimoji="0" lang="en-US" altLang="zh-CN" sz="105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1422940F-FB71-419B-A030-78FC2485C576}" type="parTrans" cxnId="{E027E6F5-C443-4720-ABE8-897BE8E8BD96}">
      <dgm:prSet/>
      <dgm:spPr/>
      <dgm:t>
        <a:bodyPr/>
        <a:lstStyle/>
        <a:p>
          <a:endParaRPr lang="zh-CN" altLang="en-US"/>
        </a:p>
      </dgm:t>
    </dgm:pt>
    <dgm:pt modelId="{EE8856AC-A6E1-46E2-B895-E0AF0174271D}" type="sibTrans" cxnId="{E027E6F5-C443-4720-ABE8-897BE8E8BD96}">
      <dgm:prSet/>
      <dgm:spPr/>
      <dgm:t>
        <a:bodyPr/>
        <a:lstStyle/>
        <a:p>
          <a:endParaRPr lang="zh-CN" altLang="en-US"/>
        </a:p>
      </dgm:t>
    </dgm:pt>
    <dgm:pt modelId="{42105065-0BF5-4B85-93E4-72D4C7EA69B0}">
      <dgm:prSet custT="1"/>
      <dgm:spPr>
        <a:noFill/>
        <a:ln>
          <a:solidFill>
            <a:schemeClr val="tx1">
              <a:lumMod val="65000"/>
            </a:schemeClr>
          </a:solidFill>
        </a:ln>
      </dgm:spPr>
      <dgm:t>
        <a:bodyPr/>
        <a:lstStyle/>
        <a:p>
          <a:r>
            <a:rPr kumimoji="0" lang="zh-CN" altLang="en-US"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随机</a:t>
          </a:r>
          <a:r>
            <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加入垃圾指令，</a:t>
          </a:r>
          <a:r>
            <a:rPr lang="zh-CN" altLang="en-US" sz="9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生成 </a:t>
          </a:r>
          <a:r>
            <a:rPr lang="en-US" altLang="zh-CN" sz="900" b="1"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a:t>
          </a:r>
          <a:r>
            <a:rPr kumimoji="0" lang="en-US" altLang="zh-CN" sz="900" b="1"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 Basic Block</a:t>
          </a:r>
          <a:endParaRPr kumimoji="0" lang="zh-CN" altLang="zh-CN" sz="900" b="0" i="0" u="none" strike="noStrike"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gm:t>
    </dgm:pt>
    <dgm:pt modelId="{4A5F89A0-3A04-4A2B-8D11-FC1BB3F4EDEF}" type="parTrans" cxnId="{07258AE7-4D45-40C4-A7A1-A306C1C52F4F}">
      <dgm:prSet/>
      <dgm:spPr/>
      <dgm:t>
        <a:bodyPr/>
        <a:lstStyle/>
        <a:p>
          <a:endParaRPr lang="zh-CN" altLang="en-US"/>
        </a:p>
      </dgm:t>
    </dgm:pt>
    <dgm:pt modelId="{5AE866BE-C3F4-4EB9-A288-30EC348AF42A}" type="sibTrans" cxnId="{07258AE7-4D45-40C4-A7A1-A306C1C52F4F}">
      <dgm:prSet/>
      <dgm:spPr/>
      <dgm:t>
        <a:bodyPr/>
        <a:lstStyle/>
        <a:p>
          <a:endParaRPr lang="zh-CN" altLang="en-US"/>
        </a:p>
      </dgm:t>
    </dgm:pt>
    <dgm:pt modelId="{F7F6F6C0-787C-4AA6-B0B4-F855A674A1A6}" type="pres">
      <dgm:prSet presAssocID="{CBC32EDD-F87F-4338-B226-EE15C4E5A449}" presName="Name0" presStyleCnt="0">
        <dgm:presLayoutVars>
          <dgm:dir/>
          <dgm:resizeHandles val="exact"/>
        </dgm:presLayoutVars>
      </dgm:prSet>
      <dgm:spPr/>
    </dgm:pt>
    <dgm:pt modelId="{6FC202A2-8BC6-469C-B881-183A10FBDF41}" type="pres">
      <dgm:prSet presAssocID="{0CF2DF6D-F6EE-4E79-B653-4815E0DBE62D}" presName="node" presStyleLbl="node1" presStyleIdx="0" presStyleCnt="4" custScaleX="115583" custScaleY="66146">
        <dgm:presLayoutVars>
          <dgm:bulletEnabled val="1"/>
        </dgm:presLayoutVars>
      </dgm:prSet>
      <dgm:spPr/>
    </dgm:pt>
    <dgm:pt modelId="{A73ED19A-A778-456A-80EC-0B8303A80AF5}" type="pres">
      <dgm:prSet presAssocID="{3B97A8B6-2D29-490B-9605-367F50602E48}" presName="sibTrans" presStyleLbl="sibTrans2D1" presStyleIdx="0" presStyleCnt="3"/>
      <dgm:spPr/>
    </dgm:pt>
    <dgm:pt modelId="{5FFC6B11-948B-415D-9480-4A2FB65D2F5D}" type="pres">
      <dgm:prSet presAssocID="{3B97A8B6-2D29-490B-9605-367F50602E48}" presName="connectorText" presStyleLbl="sibTrans2D1" presStyleIdx="0" presStyleCnt="3"/>
      <dgm:spPr/>
    </dgm:pt>
    <dgm:pt modelId="{3F1FA835-26AA-4A93-839A-793F1DA3C6E5}" type="pres">
      <dgm:prSet presAssocID="{962073DB-442C-402B-9300-F05AAC3E73D6}" presName="node" presStyleLbl="node1" presStyleIdx="1" presStyleCnt="4" custScaleX="105805" custScaleY="55104">
        <dgm:presLayoutVars>
          <dgm:bulletEnabled val="1"/>
        </dgm:presLayoutVars>
      </dgm:prSet>
      <dgm:spPr/>
    </dgm:pt>
    <dgm:pt modelId="{AA408CE2-9283-4F3B-89D0-D4E59F77458C}" type="pres">
      <dgm:prSet presAssocID="{2A95FFF3-F19B-49A9-95F9-F7ACDB3BFEEA}" presName="sibTrans" presStyleLbl="sibTrans2D1" presStyleIdx="1" presStyleCnt="3"/>
      <dgm:spPr/>
    </dgm:pt>
    <dgm:pt modelId="{B925C053-960F-43A2-AC30-23B5B154FB3D}" type="pres">
      <dgm:prSet presAssocID="{2A95FFF3-F19B-49A9-95F9-F7ACDB3BFEEA}" presName="connectorText" presStyleLbl="sibTrans2D1" presStyleIdx="1" presStyleCnt="3"/>
      <dgm:spPr/>
    </dgm:pt>
    <dgm:pt modelId="{26ED89FA-1F30-4894-815F-49C803BBEFCD}" type="pres">
      <dgm:prSet presAssocID="{89F6181E-0A2A-4168-A71C-A2B263AFACD7}" presName="node" presStyleLbl="node1" presStyleIdx="2" presStyleCnt="4" custScaleX="199950" custScaleY="104568">
        <dgm:presLayoutVars>
          <dgm:bulletEnabled val="1"/>
        </dgm:presLayoutVars>
      </dgm:prSet>
      <dgm:spPr/>
    </dgm:pt>
    <dgm:pt modelId="{EACD87DA-5C08-4808-AA80-05692437FC17}" type="pres">
      <dgm:prSet presAssocID="{1085D604-5E30-42FC-9C88-BB6F806C112A}" presName="sibTrans" presStyleLbl="sibTrans2D1" presStyleIdx="2" presStyleCnt="3"/>
      <dgm:spPr/>
    </dgm:pt>
    <dgm:pt modelId="{E75B1CE8-B6BE-4588-8636-FA60A3198BF9}" type="pres">
      <dgm:prSet presAssocID="{1085D604-5E30-42FC-9C88-BB6F806C112A}" presName="connectorText" presStyleLbl="sibTrans2D1" presStyleIdx="2" presStyleCnt="3"/>
      <dgm:spPr/>
    </dgm:pt>
    <dgm:pt modelId="{FCE2B49D-12FD-44EA-AC83-B7E4ED0E2FBF}" type="pres">
      <dgm:prSet presAssocID="{B1866012-6082-4515-A30F-8DF4D8152192}" presName="node" presStyleLbl="node1" presStyleIdx="3" presStyleCnt="4" custScaleX="141937" custScaleY="100140">
        <dgm:presLayoutVars>
          <dgm:bulletEnabled val="1"/>
        </dgm:presLayoutVars>
      </dgm:prSet>
      <dgm:spPr/>
    </dgm:pt>
  </dgm:ptLst>
  <dgm:cxnLst>
    <dgm:cxn modelId="{F6F14D00-3D5A-442E-B9B2-F5335DCAC48D}" srcId="{B1866012-6082-4515-A30F-8DF4D8152192}" destId="{5DCB804C-F4C7-4CA6-93B8-CDAAA53B327B}" srcOrd="3" destOrd="0" parTransId="{23AA3BE4-3302-48E1-9DF6-24B88C24883E}" sibTransId="{5EED6626-7874-4130-8098-8564DBF236A5}"/>
    <dgm:cxn modelId="{F8F04916-C7D2-413E-BAEF-AA150B753526}" srcId="{89F6181E-0A2A-4168-A71C-A2B263AFACD7}" destId="{9A74F4B5-7F7D-4E6D-922F-1B64F60A6A79}" srcOrd="3" destOrd="0" parTransId="{84CFD561-7EF8-41BE-8E6E-827B652CAE41}" sibTransId="{FDE23BFE-F15D-4D57-9F25-D55AA62010D3}"/>
    <dgm:cxn modelId="{9220A51B-65D1-4B07-8DF2-3BC5B9A25AAC}" type="presOf" srcId="{88E0598A-D147-4AA6-9550-1313F17B810D}" destId="{FCE2B49D-12FD-44EA-AC83-B7E4ED0E2FBF}" srcOrd="0" destOrd="2" presId="urn:microsoft.com/office/officeart/2005/8/layout/process1"/>
    <dgm:cxn modelId="{6664D81D-DB8A-423B-9E08-887F0C296FD0}" type="presOf" srcId="{CBC32EDD-F87F-4338-B226-EE15C4E5A449}" destId="{F7F6F6C0-787C-4AA6-B0B4-F855A674A1A6}" srcOrd="0" destOrd="0" presId="urn:microsoft.com/office/officeart/2005/8/layout/process1"/>
    <dgm:cxn modelId="{9EE5051E-99C3-49ED-8A44-1CC494F69BFE}" type="presOf" srcId="{0CF2DF6D-F6EE-4E79-B653-4815E0DBE62D}" destId="{6FC202A2-8BC6-469C-B881-183A10FBDF41}" srcOrd="0" destOrd="0" presId="urn:microsoft.com/office/officeart/2005/8/layout/process1"/>
    <dgm:cxn modelId="{F2FCC71E-AE0A-45A6-BB6E-EA45746C5CD7}" type="presOf" srcId="{42105065-0BF5-4B85-93E4-72D4C7EA69B0}" destId="{3F1FA835-26AA-4A93-839A-793F1DA3C6E5}" srcOrd="0" destOrd="2" presId="urn:microsoft.com/office/officeart/2005/8/layout/process1"/>
    <dgm:cxn modelId="{7DDC8D1F-A81E-4325-8C1E-48AD27552730}" srcId="{B1866012-6082-4515-A30F-8DF4D8152192}" destId="{88E0598A-D147-4AA6-9550-1313F17B810D}" srcOrd="1" destOrd="0" parTransId="{D12067DB-2008-40D6-8BD1-C8E3926223C4}" sibTransId="{E510690D-0065-4ACC-A588-CAE1201505B5}"/>
    <dgm:cxn modelId="{83B40B21-A81F-474A-B5D0-5022AA755473}" type="presOf" srcId="{C7330BF5-19E7-41EE-873E-D2CE0C6A6748}" destId="{3F1FA835-26AA-4A93-839A-793F1DA3C6E5}" srcOrd="0" destOrd="1" presId="urn:microsoft.com/office/officeart/2005/8/layout/process1"/>
    <dgm:cxn modelId="{05378832-E619-4609-9409-7CE836FDCE58}" type="presOf" srcId="{869D5E10-A52B-4F33-90DE-BAEE9889BCDB}" destId="{FCE2B49D-12FD-44EA-AC83-B7E4ED0E2FBF}" srcOrd="0" destOrd="3" presId="urn:microsoft.com/office/officeart/2005/8/layout/process1"/>
    <dgm:cxn modelId="{BDDBC33B-ADC1-4736-B74B-FFC007F276AE}" srcId="{89F6181E-0A2A-4168-A71C-A2B263AFACD7}" destId="{1EEA7D5F-2392-4AC1-B98D-7E0CE307D8EC}" srcOrd="2" destOrd="0" parTransId="{566F1731-2769-4E4B-9485-0033D0706711}" sibTransId="{84282681-5C56-414C-B980-24F2DC59FFEA}"/>
    <dgm:cxn modelId="{5F67FC63-DDAA-4232-B94B-31D611633260}" type="presOf" srcId="{52C7CD98-E880-4DEA-BD32-667736927E7C}" destId="{6FC202A2-8BC6-469C-B881-183A10FBDF41}" srcOrd="0" destOrd="2" presId="urn:microsoft.com/office/officeart/2005/8/layout/process1"/>
    <dgm:cxn modelId="{6F5D2365-FF4B-4D89-8DF1-BDFFABA326E7}" type="presOf" srcId="{3B97A8B6-2D29-490B-9605-367F50602E48}" destId="{5FFC6B11-948B-415D-9480-4A2FB65D2F5D}" srcOrd="1" destOrd="0" presId="urn:microsoft.com/office/officeart/2005/8/layout/process1"/>
    <dgm:cxn modelId="{51D44947-65B3-4599-B90A-03D4EBEF05A8}" type="presOf" srcId="{384C1223-2CA6-43C5-8CCC-F6F3AF045842}" destId="{FCE2B49D-12FD-44EA-AC83-B7E4ED0E2FBF}" srcOrd="0" destOrd="1" presId="urn:microsoft.com/office/officeart/2005/8/layout/process1"/>
    <dgm:cxn modelId="{CD888469-F221-446A-A2DB-8AA0E6BF6AB9}" srcId="{89F6181E-0A2A-4168-A71C-A2B263AFACD7}" destId="{E705445A-541B-4299-923F-96BF890C0497}" srcOrd="4" destOrd="0" parTransId="{1827EFAE-CE1C-4C95-A174-72D7460DB6FA}" sibTransId="{17784E8D-72B4-4B9B-8D55-B257FF1139EB}"/>
    <dgm:cxn modelId="{CFA4E86B-0D65-44F7-B0BB-213BC4BDD99E}" type="presOf" srcId="{E1E45256-A4BF-41C8-A808-1245BB919D5B}" destId="{6FC202A2-8BC6-469C-B881-183A10FBDF41}" srcOrd="0" destOrd="1" presId="urn:microsoft.com/office/officeart/2005/8/layout/process1"/>
    <dgm:cxn modelId="{951F7F4F-F09B-4CA2-BD62-4F83CEB51C64}" type="presOf" srcId="{1085D604-5E30-42FC-9C88-BB6F806C112A}" destId="{EACD87DA-5C08-4808-AA80-05692437FC17}" srcOrd="0" destOrd="0" presId="urn:microsoft.com/office/officeart/2005/8/layout/process1"/>
    <dgm:cxn modelId="{D299976F-00E2-481E-BC2E-1AD33C125A8E}" srcId="{CBC32EDD-F87F-4338-B226-EE15C4E5A449}" destId="{962073DB-442C-402B-9300-F05AAC3E73D6}" srcOrd="1" destOrd="0" parTransId="{05012035-D21A-4AF9-ACB4-EB5D62F1F363}" sibTransId="{2A95FFF3-F19B-49A9-95F9-F7ACDB3BFEEA}"/>
    <dgm:cxn modelId="{963DCD71-4CC5-40B4-976F-A9A58BE2B066}" type="presOf" srcId="{2A95FFF3-F19B-49A9-95F9-F7ACDB3BFEEA}" destId="{B925C053-960F-43A2-AC30-23B5B154FB3D}" srcOrd="1" destOrd="0" presId="urn:microsoft.com/office/officeart/2005/8/layout/process1"/>
    <dgm:cxn modelId="{8EC00079-8B3E-438A-BB90-E2B46D43AD93}" srcId="{89F6181E-0A2A-4168-A71C-A2B263AFACD7}" destId="{CF64B0B7-53D7-47AE-94DC-948BA202B5A3}" srcOrd="0" destOrd="0" parTransId="{95CF3831-A4F1-49FE-A26F-029F22204778}" sibTransId="{EB076A37-8760-46B4-998A-D452BF8C9765}"/>
    <dgm:cxn modelId="{159A0F7B-1574-4309-B525-57BB6798F8F6}" srcId="{962073DB-442C-402B-9300-F05AAC3E73D6}" destId="{C7330BF5-19E7-41EE-873E-D2CE0C6A6748}" srcOrd="0" destOrd="0" parTransId="{454681A3-9A31-4885-842C-B0450CD42409}" sibTransId="{E30E0053-EE7E-4FED-B7E4-A3A4329FBC34}"/>
    <dgm:cxn modelId="{4422927E-CBD3-4F4B-A08F-93DACD82614F}" type="presOf" srcId="{9A74F4B5-7F7D-4E6D-922F-1B64F60A6A79}" destId="{26ED89FA-1F30-4894-815F-49C803BBEFCD}" srcOrd="0" destOrd="4" presId="urn:microsoft.com/office/officeart/2005/8/layout/process1"/>
    <dgm:cxn modelId="{5755BA86-A533-4EEF-8706-B6BDFD3FC030}" type="presOf" srcId="{962073DB-442C-402B-9300-F05AAC3E73D6}" destId="{3F1FA835-26AA-4A93-839A-793F1DA3C6E5}" srcOrd="0" destOrd="0" presId="urn:microsoft.com/office/officeart/2005/8/layout/process1"/>
    <dgm:cxn modelId="{1D6A1E8F-8C8F-48C2-8927-321273FB862E}" type="presOf" srcId="{CF64B0B7-53D7-47AE-94DC-948BA202B5A3}" destId="{26ED89FA-1F30-4894-815F-49C803BBEFCD}" srcOrd="0" destOrd="1" presId="urn:microsoft.com/office/officeart/2005/8/layout/process1"/>
    <dgm:cxn modelId="{6B8F6F92-2E6E-4114-9B36-BA5D4762F287}" type="presOf" srcId="{89F6181E-0A2A-4168-A71C-A2B263AFACD7}" destId="{26ED89FA-1F30-4894-815F-49C803BBEFCD}" srcOrd="0" destOrd="0" presId="urn:microsoft.com/office/officeart/2005/8/layout/process1"/>
    <dgm:cxn modelId="{45CB079B-397D-45FA-A90E-054DAF616681}" srcId="{CBC32EDD-F87F-4338-B226-EE15C4E5A449}" destId="{89F6181E-0A2A-4168-A71C-A2B263AFACD7}" srcOrd="2" destOrd="0" parTransId="{5C2CF18B-9BF9-4895-B0A9-F49A523A7E9D}" sibTransId="{1085D604-5E30-42FC-9C88-BB6F806C112A}"/>
    <dgm:cxn modelId="{841FE5A3-B0CA-44BB-B379-19CD692DCCC0}" type="presOf" srcId="{7CAA078E-EEAF-4A7E-BFAA-08E0B71F92B5}" destId="{26ED89FA-1F30-4894-815F-49C803BBEFCD}" srcOrd="0" destOrd="2" presId="urn:microsoft.com/office/officeart/2005/8/layout/process1"/>
    <dgm:cxn modelId="{74A0A0A4-86D8-463C-A827-920A8561282A}" srcId="{CBC32EDD-F87F-4338-B226-EE15C4E5A449}" destId="{0CF2DF6D-F6EE-4E79-B653-4815E0DBE62D}" srcOrd="0" destOrd="0" parTransId="{ACB67578-4D50-4F7E-8287-CA2CAD8EF937}" sibTransId="{3B97A8B6-2D29-490B-9605-367F50602E48}"/>
    <dgm:cxn modelId="{144F2CA7-871F-4FB7-B05D-3D6753A4C7B7}" type="presOf" srcId="{E705445A-541B-4299-923F-96BF890C0497}" destId="{26ED89FA-1F30-4894-815F-49C803BBEFCD}" srcOrd="0" destOrd="5" presId="urn:microsoft.com/office/officeart/2005/8/layout/process1"/>
    <dgm:cxn modelId="{83E9FCAB-70FE-4014-8DE6-0209C9527B2C}" type="presOf" srcId="{5DCB804C-F4C7-4CA6-93B8-CDAAA53B327B}" destId="{FCE2B49D-12FD-44EA-AC83-B7E4ED0E2FBF}" srcOrd="0" destOrd="4" presId="urn:microsoft.com/office/officeart/2005/8/layout/process1"/>
    <dgm:cxn modelId="{D9743CAF-1011-466F-8B81-8A862B58F520}" type="presOf" srcId="{B1866012-6082-4515-A30F-8DF4D8152192}" destId="{FCE2B49D-12FD-44EA-AC83-B7E4ED0E2FBF}" srcOrd="0" destOrd="0" presId="urn:microsoft.com/office/officeart/2005/8/layout/process1"/>
    <dgm:cxn modelId="{B0BFF1BD-0948-4BE8-B9C2-E5FCA09E80EF}" type="presOf" srcId="{1EEA7D5F-2392-4AC1-B98D-7E0CE307D8EC}" destId="{26ED89FA-1F30-4894-815F-49C803BBEFCD}" srcOrd="0" destOrd="3" presId="urn:microsoft.com/office/officeart/2005/8/layout/process1"/>
    <dgm:cxn modelId="{9ACCC4C0-D4E3-4F8A-87F4-AABDB5911239}" srcId="{0CF2DF6D-F6EE-4E79-B653-4815E0DBE62D}" destId="{E1E45256-A4BF-41C8-A808-1245BB919D5B}" srcOrd="0" destOrd="0" parTransId="{BC7F5DF2-1167-4B80-9575-360F62B4C678}" sibTransId="{F445B9DC-9963-46A1-8B26-F1503E813349}"/>
    <dgm:cxn modelId="{2B91E1CA-4D6D-4724-ABF2-E26D50B5C0FA}" type="presOf" srcId="{2A95FFF3-F19B-49A9-95F9-F7ACDB3BFEEA}" destId="{AA408CE2-9283-4F3B-89D0-D4E59F77458C}" srcOrd="0" destOrd="0" presId="urn:microsoft.com/office/officeart/2005/8/layout/process1"/>
    <dgm:cxn modelId="{B84D1ACF-1D03-4BBA-B8BA-16CF56AFA079}" type="presOf" srcId="{3B97A8B6-2D29-490B-9605-367F50602E48}" destId="{A73ED19A-A778-456A-80EC-0B8303A80AF5}" srcOrd="0" destOrd="0" presId="urn:microsoft.com/office/officeart/2005/8/layout/process1"/>
    <dgm:cxn modelId="{66FF57D2-4A94-46CB-8E4A-FFACFB1B1BCE}" type="presOf" srcId="{1085D604-5E30-42FC-9C88-BB6F806C112A}" destId="{E75B1CE8-B6BE-4588-8636-FA60A3198BF9}" srcOrd="1" destOrd="0" presId="urn:microsoft.com/office/officeart/2005/8/layout/process1"/>
    <dgm:cxn modelId="{9E36B1D2-B6CF-4514-A3FA-D9D8D170DF72}" srcId="{B1866012-6082-4515-A30F-8DF4D8152192}" destId="{384C1223-2CA6-43C5-8CCC-F6F3AF045842}" srcOrd="0" destOrd="0" parTransId="{1EE367C0-5F60-4DA0-99A2-EA94E01400C4}" sibTransId="{0896D627-7C37-47EB-97FC-2AC9E893683E}"/>
    <dgm:cxn modelId="{3CCA46D4-4801-427B-A0AE-4B36DFAAACDE}" srcId="{B1866012-6082-4515-A30F-8DF4D8152192}" destId="{869D5E10-A52B-4F33-90DE-BAEE9889BCDB}" srcOrd="2" destOrd="0" parTransId="{27394430-DFF4-41D0-AF32-3D71F42ADA9C}" sibTransId="{6D5E63AA-5978-452C-819B-35BBDD125CCA}"/>
    <dgm:cxn modelId="{5D2EE4E6-009C-4B73-9D01-898A16C99761}" srcId="{89F6181E-0A2A-4168-A71C-A2B263AFACD7}" destId="{7CAA078E-EEAF-4A7E-BFAA-08E0B71F92B5}" srcOrd="1" destOrd="0" parTransId="{51AEB25D-BB87-4424-907A-39DF583A934C}" sibTransId="{1B72E1F3-314B-406A-A644-143E4115B258}"/>
    <dgm:cxn modelId="{07258AE7-4D45-40C4-A7A1-A306C1C52F4F}" srcId="{962073DB-442C-402B-9300-F05AAC3E73D6}" destId="{42105065-0BF5-4B85-93E4-72D4C7EA69B0}" srcOrd="1" destOrd="0" parTransId="{4A5F89A0-3A04-4A2B-8D11-FC1BB3F4EDEF}" sibTransId="{5AE866BE-C3F4-4EB9-A288-30EC348AF42A}"/>
    <dgm:cxn modelId="{E027E6F5-C443-4720-ABE8-897BE8E8BD96}" srcId="{CBC32EDD-F87F-4338-B226-EE15C4E5A449}" destId="{B1866012-6082-4515-A30F-8DF4D8152192}" srcOrd="3" destOrd="0" parTransId="{1422940F-FB71-419B-A030-78FC2485C576}" sibTransId="{EE8856AC-A6E1-46E2-B895-E0AF0174271D}"/>
    <dgm:cxn modelId="{501461FD-4973-48BB-B52D-C1D4E4283DB6}" srcId="{0CF2DF6D-F6EE-4E79-B653-4815E0DBE62D}" destId="{52C7CD98-E880-4DEA-BD32-667736927E7C}" srcOrd="1" destOrd="0" parTransId="{A9E9FCFB-795B-466F-904C-7CCD60939113}" sibTransId="{3AF0BA1A-7052-4A1A-B4D4-6683C2E27759}"/>
    <dgm:cxn modelId="{F992CA5F-F2BD-41C5-84D0-81FA3692ABE3}" type="presParOf" srcId="{F7F6F6C0-787C-4AA6-B0B4-F855A674A1A6}" destId="{6FC202A2-8BC6-469C-B881-183A10FBDF41}" srcOrd="0" destOrd="0" presId="urn:microsoft.com/office/officeart/2005/8/layout/process1"/>
    <dgm:cxn modelId="{95490395-0C8D-47AE-8D80-C6AAB45A0E91}" type="presParOf" srcId="{F7F6F6C0-787C-4AA6-B0B4-F855A674A1A6}" destId="{A73ED19A-A778-456A-80EC-0B8303A80AF5}" srcOrd="1" destOrd="0" presId="urn:microsoft.com/office/officeart/2005/8/layout/process1"/>
    <dgm:cxn modelId="{42F1C575-71F7-475F-A2BE-21B7DB47A28F}" type="presParOf" srcId="{A73ED19A-A778-456A-80EC-0B8303A80AF5}" destId="{5FFC6B11-948B-415D-9480-4A2FB65D2F5D}" srcOrd="0" destOrd="0" presId="urn:microsoft.com/office/officeart/2005/8/layout/process1"/>
    <dgm:cxn modelId="{70706AA8-D1BD-4B53-B603-F9AF96A53AFC}" type="presParOf" srcId="{F7F6F6C0-787C-4AA6-B0B4-F855A674A1A6}" destId="{3F1FA835-26AA-4A93-839A-793F1DA3C6E5}" srcOrd="2" destOrd="0" presId="urn:microsoft.com/office/officeart/2005/8/layout/process1"/>
    <dgm:cxn modelId="{FD326AA6-589D-4283-9559-561B3C33BF93}" type="presParOf" srcId="{F7F6F6C0-787C-4AA6-B0B4-F855A674A1A6}" destId="{AA408CE2-9283-4F3B-89D0-D4E59F77458C}" srcOrd="3" destOrd="0" presId="urn:microsoft.com/office/officeart/2005/8/layout/process1"/>
    <dgm:cxn modelId="{33212268-ADAD-4327-82C9-F95015C7749F}" type="presParOf" srcId="{AA408CE2-9283-4F3B-89D0-D4E59F77458C}" destId="{B925C053-960F-43A2-AC30-23B5B154FB3D}" srcOrd="0" destOrd="0" presId="urn:microsoft.com/office/officeart/2005/8/layout/process1"/>
    <dgm:cxn modelId="{D0D69F90-1CF7-417C-8D48-2078BF774B43}" type="presParOf" srcId="{F7F6F6C0-787C-4AA6-B0B4-F855A674A1A6}" destId="{26ED89FA-1F30-4894-815F-49C803BBEFCD}" srcOrd="4" destOrd="0" presId="urn:microsoft.com/office/officeart/2005/8/layout/process1"/>
    <dgm:cxn modelId="{297904F0-314D-458C-8DFB-C35C9A1B6AD4}" type="presParOf" srcId="{F7F6F6C0-787C-4AA6-B0B4-F855A674A1A6}" destId="{EACD87DA-5C08-4808-AA80-05692437FC17}" srcOrd="5" destOrd="0" presId="urn:microsoft.com/office/officeart/2005/8/layout/process1"/>
    <dgm:cxn modelId="{5D36DE36-83D2-4D30-9508-95B0FC7B21D2}" type="presParOf" srcId="{EACD87DA-5C08-4808-AA80-05692437FC17}" destId="{E75B1CE8-B6BE-4588-8636-FA60A3198BF9}" srcOrd="0" destOrd="0" presId="urn:microsoft.com/office/officeart/2005/8/layout/process1"/>
    <dgm:cxn modelId="{E5133230-4184-4A9F-95A1-9A4F2ED7B847}" type="presParOf" srcId="{F7F6F6C0-787C-4AA6-B0B4-F855A674A1A6}" destId="{FCE2B49D-12FD-44EA-AC83-B7E4ED0E2FBF}"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202A2-8BC6-469C-B881-183A10FBDF41}">
      <dsp:nvSpPr>
        <dsp:cNvPr id="0" name=""/>
        <dsp:cNvSpPr/>
      </dsp:nvSpPr>
      <dsp:spPr>
        <a:xfrm>
          <a:off x="8358" y="724698"/>
          <a:ext cx="1610402" cy="1610660"/>
        </a:xfrm>
        <a:prstGeom prst="roundRect">
          <a:avLst>
            <a:gd name="adj" fmla="val 10000"/>
          </a:avLst>
        </a:prstGeom>
        <a:noFill/>
        <a:ln w="12700" cap="flat" cmpd="sng" algn="ctr">
          <a:solidFill>
            <a:schemeClr val="tx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ClrTx/>
            <a:buSzPct val="80000"/>
            <a:buFont typeface="Wingdings" panose="05000000000000000000" pitchFamily="2" charset="2"/>
            <a:buNone/>
          </a:pPr>
          <a:r>
            <a:rPr kumimoji="0" lang="zh-CN"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把</a:t>
          </a:r>
          <a:r>
            <a:rPr kumimoji="0" lang="en-US"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BasicBlock</a:t>
          </a:r>
          <a:r>
            <a:rPr kumimoji="0" lang="zh-CN"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分成两部分</a:t>
          </a:r>
          <a:r>
            <a:rPr kumimoji="0" lang="zh-CN" altLang="en-US"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lang="zh-CN" altLang="en-US" sz="1050" kern="1200" dirty="0"/>
        </a:p>
        <a:p>
          <a:pPr marL="57150" lvl="1" indent="-57150" algn="l" defTabSz="400050">
            <a:lnSpc>
              <a:spcPct val="90000"/>
            </a:lnSpc>
            <a:spcBef>
              <a:spcPct val="0"/>
            </a:spcBef>
            <a:spcAft>
              <a:spcPct val="15000"/>
            </a:spcAft>
            <a:buChar char="•"/>
          </a:pP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第一部分（</a:t>
          </a:r>
          <a:r>
            <a:rPr kumimoji="0" lang="en-US" altLang="zh-CN" sz="900" b="1"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First Basic Block</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）只包含</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PHI Node</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和一些调试信息</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第二部分（</a:t>
          </a:r>
          <a:r>
            <a:rPr kumimoji="0" lang="en-US" altLang="zh-CN" sz="900" b="1"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 Basic Block</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p>
      </dsp:txBody>
      <dsp:txXfrm>
        <a:off x="55525" y="771865"/>
        <a:ext cx="1516068" cy="1516326"/>
      </dsp:txXfrm>
    </dsp:sp>
    <dsp:sp modelId="{A73ED19A-A778-456A-80EC-0B8303A80AF5}">
      <dsp:nvSpPr>
        <dsp:cNvPr id="0" name=""/>
        <dsp:cNvSpPr/>
      </dsp:nvSpPr>
      <dsp:spPr>
        <a:xfrm>
          <a:off x="1758088" y="1357261"/>
          <a:ext cx="295376" cy="345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58088" y="1426368"/>
        <a:ext cx="206763" cy="207320"/>
      </dsp:txXfrm>
    </dsp:sp>
    <dsp:sp modelId="{3F1FA835-26AA-4A93-839A-793F1DA3C6E5}">
      <dsp:nvSpPr>
        <dsp:cNvPr id="0" name=""/>
        <dsp:cNvSpPr/>
      </dsp:nvSpPr>
      <dsp:spPr>
        <a:xfrm>
          <a:off x="2176074" y="859135"/>
          <a:ext cx="1474166" cy="1341786"/>
        </a:xfrm>
        <a:prstGeom prst="roundRect">
          <a:avLst>
            <a:gd name="adj" fmla="val 10000"/>
          </a:avLst>
        </a:prstGeom>
        <a:noFill/>
        <a:ln w="12700" cap="flat" cmpd="sng" algn="ctr">
          <a:solidFill>
            <a:schemeClr val="tx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kumimoji="0" lang="zh-CN" altLang="en-US"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创建虚假块：</a:t>
          </a:r>
          <a:endParaRPr kumimoji="0" lang="en-US"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克隆</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 basic block</a:t>
          </a:r>
          <a:endPar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随机</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加入垃圾指令，</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生成 </a:t>
          </a:r>
          <a:r>
            <a:rPr lang="en-US" altLang="zh-CN" sz="900" b="1"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a:t>
          </a:r>
          <a:r>
            <a:rPr kumimoji="0" lang="en-US" altLang="zh-CN" sz="900" b="1"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 Basic Block</a:t>
          </a:r>
          <a:endPar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sp:txBody>
      <dsp:txXfrm>
        <a:off x="2215374" y="898435"/>
        <a:ext cx="1395566" cy="1263186"/>
      </dsp:txXfrm>
    </dsp:sp>
    <dsp:sp modelId="{AA408CE2-9283-4F3B-89D0-D4E59F77458C}">
      <dsp:nvSpPr>
        <dsp:cNvPr id="0" name=""/>
        <dsp:cNvSpPr/>
      </dsp:nvSpPr>
      <dsp:spPr>
        <a:xfrm>
          <a:off x="3789569" y="1357261"/>
          <a:ext cx="295376" cy="345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789569" y="1426368"/>
        <a:ext cx="206763" cy="207320"/>
      </dsp:txXfrm>
    </dsp:sp>
    <dsp:sp modelId="{26ED89FA-1F30-4894-815F-49C803BBEFCD}">
      <dsp:nvSpPr>
        <dsp:cNvPr id="0" name=""/>
        <dsp:cNvSpPr/>
      </dsp:nvSpPr>
      <dsp:spPr>
        <a:xfrm>
          <a:off x="4207555" y="255127"/>
          <a:ext cx="2785875" cy="2549803"/>
        </a:xfrm>
        <a:prstGeom prst="roundRect">
          <a:avLst>
            <a:gd name="adj" fmla="val 10000"/>
          </a:avLst>
        </a:prstGeom>
        <a:noFill/>
        <a:ln w="12700" cap="flat" cmpd="sng" algn="ctr">
          <a:solidFill>
            <a:schemeClr val="tx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zh-CN" altLang="en-US"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调整</a:t>
          </a:r>
          <a:r>
            <a:rPr lang="en-US" altLang="zh-CN"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firstBB</a:t>
          </a:r>
          <a:r>
            <a:rPr lang="zh-CN" altLang="en-US"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和</a:t>
          </a:r>
          <a:r>
            <a:rPr lang="en-US" altLang="zh-CN"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结尾指令（</a:t>
          </a:r>
          <a:r>
            <a:rPr lang="en-US" altLang="zh-CN"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return</a:t>
          </a:r>
          <a:r>
            <a:rPr lang="zh-CN" altLang="en-US"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或</a:t>
          </a:r>
          <a:r>
            <a:rPr lang="en-US" altLang="zh-CN"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branch</a:t>
          </a:r>
          <a:r>
            <a:rPr lang="zh-CN" altLang="en-US"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105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将结尾指令从对应块中删除，消除与原有后继块的关系；</a:t>
          </a:r>
          <a:endPar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准备一个永真的分支指令；两个浮点数</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1.0</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的比较式；</a:t>
          </a:r>
          <a:endPar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firstBB</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末尾用永真式创建跳转关系：为真跳转至</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originalBB</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，为假跳转至</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alteredBB</a:t>
          </a: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末尾创建无条件跳转，跳转至</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originalBB</a:t>
          </a:r>
        </a:p>
        <a:p>
          <a:pPr marL="57150" lvl="1" indent="-57150" algn="l" defTabSz="400050">
            <a:lnSpc>
              <a:spcPct val="90000"/>
            </a:lnSpc>
            <a:spcBef>
              <a:spcPct val="0"/>
            </a:spcBef>
            <a:spcAft>
              <a:spcPct val="15000"/>
            </a:spcAft>
            <a:buChar char="•"/>
          </a:pPr>
          <a:r>
            <a:rPr lang="zh-CN" altLang="en-US"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在</a:t>
          </a:r>
          <a:r>
            <a:rPr lang="en-US" altLang="zh-CN" sz="900" kern="12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First</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 Basic Block</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末尾</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添加</a:t>
          </a:r>
          <a:r>
            <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分支指令</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，条件为</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true</a:t>
          </a:r>
          <a:endParaRPr kumimoji="0" lang="zh-CN"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dsp:txBody>
      <dsp:txXfrm>
        <a:off x="4282236" y="329808"/>
        <a:ext cx="2636513" cy="2400441"/>
      </dsp:txXfrm>
    </dsp:sp>
    <dsp:sp modelId="{EACD87DA-5C08-4808-AA80-05692437FC17}">
      <dsp:nvSpPr>
        <dsp:cNvPr id="0" name=""/>
        <dsp:cNvSpPr/>
      </dsp:nvSpPr>
      <dsp:spPr>
        <a:xfrm>
          <a:off x="7132760" y="1357261"/>
          <a:ext cx="295376" cy="345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7132760" y="1426368"/>
        <a:ext cx="206763" cy="207320"/>
      </dsp:txXfrm>
    </dsp:sp>
    <dsp:sp modelId="{FCE2B49D-12FD-44EA-AC83-B7E4ED0E2FBF}">
      <dsp:nvSpPr>
        <dsp:cNvPr id="0" name=""/>
        <dsp:cNvSpPr/>
      </dsp:nvSpPr>
      <dsp:spPr>
        <a:xfrm>
          <a:off x="7550746" y="282970"/>
          <a:ext cx="1977588" cy="2494116"/>
        </a:xfrm>
        <a:prstGeom prst="roundRect">
          <a:avLst>
            <a:gd name="adj" fmla="val 10000"/>
          </a:avLst>
        </a:prstGeom>
        <a:noFill/>
        <a:ln w="12700" cap="flat" cmpd="sng" algn="ctr">
          <a:solidFill>
            <a:schemeClr val="tx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kumimoji="0" lang="zh-CN" altLang="en-US"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再划分</a:t>
          </a:r>
          <a:r>
            <a:rPr kumimoji="0" lang="en-US"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并添加跳转</a:t>
          </a:r>
          <a:endParaRPr kumimoji="0" lang="en-US" altLang="zh-CN" sz="105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将</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最后一条跳转指令划分为一个新的基本块</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OriginalBBPart2</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t>
          </a:r>
          <a:endPar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删除</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结尾指令，消除与原有后继块的关系；</a:t>
          </a:r>
          <a:endPar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在</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originalBB</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末尾添加永真的分支指令；</a:t>
          </a:r>
          <a:endPar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endParaRPr>
        </a:p>
        <a:p>
          <a:pPr marL="57150" lvl="1" indent="-57150" algn="l" defTabSz="400050">
            <a:lnSpc>
              <a:spcPct val="90000"/>
            </a:lnSpc>
            <a:spcBef>
              <a:spcPct val="0"/>
            </a:spcBef>
            <a:spcAft>
              <a:spcPct val="15000"/>
            </a:spcAft>
            <a:buChar char="•"/>
          </a:pP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创建跳转关系：为真跳转至</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Part2</a:t>
          </a:r>
          <a:r>
            <a:rPr kumimoji="0" lang="zh-CN" altLang="en-US"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，为假跳转至虚假块</a:t>
          </a:r>
          <a:r>
            <a:rPr kumimoji="0" lang="en-US" altLang="zh-CN" sz="900" b="0" i="0" u="none" strike="noStrike" kern="1200" cap="none" spc="0" normalizeH="0" baseline="0" noProof="0" dirty="0">
              <a:ln>
                <a:noFill/>
              </a:ln>
              <a:solidFill>
                <a:schemeClr val="bg1">
                  <a:lumMod val="20000"/>
                  <a:lumOff val="80000"/>
                </a:scheme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AlteredBB</a:t>
          </a:r>
        </a:p>
      </dsp:txBody>
      <dsp:txXfrm>
        <a:off x="7608668" y="340892"/>
        <a:ext cx="1861744" cy="23782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6/9/2021</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2021/6/9</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88036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a:t>
            </a:fld>
            <a:endParaRPr lang="zh-CN" altLang="en-US"/>
          </a:p>
        </p:txBody>
      </p:sp>
    </p:spTree>
    <p:extLst>
      <p:ext uri="{BB962C8B-B14F-4D97-AF65-F5344CB8AC3E}">
        <p14:creationId xmlns:p14="http://schemas.microsoft.com/office/powerpoint/2010/main" val="313611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17</a:t>
            </a:fld>
            <a:endParaRPr lang="zh-CN" altLang="en-US"/>
          </a:p>
        </p:txBody>
      </p:sp>
    </p:spTree>
    <p:extLst>
      <p:ext uri="{BB962C8B-B14F-4D97-AF65-F5344CB8AC3E}">
        <p14:creationId xmlns:p14="http://schemas.microsoft.com/office/powerpoint/2010/main" val="287895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828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extLst>
      <p:ext uri="{BB962C8B-B14F-4D97-AF65-F5344CB8AC3E}">
        <p14:creationId xmlns:p14="http://schemas.microsoft.com/office/powerpoint/2010/main" val="13398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4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extLst>
      <p:ext uri="{BB962C8B-B14F-4D97-AF65-F5344CB8AC3E}">
        <p14:creationId xmlns:p14="http://schemas.microsoft.com/office/powerpoint/2010/main" val="41593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extLst>
      <p:ext uri="{BB962C8B-B14F-4D97-AF65-F5344CB8AC3E}">
        <p14:creationId xmlns:p14="http://schemas.microsoft.com/office/powerpoint/2010/main" val="292305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70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57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43594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37173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Microsoft YaHei" panose="020B0503020204020204" pitchFamily="34" charset="-122"/>
              <a:ea typeface="Microsoft YaHei"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62" r:id="rId2"/>
    <p:sldLayoutId id="2147483651" r:id="rId3"/>
    <p:sldLayoutId id="2147483650" r:id="rId4"/>
    <p:sldLayoutId id="2147483660" r:id="rId5"/>
    <p:sldLayoutId id="2147483653" r:id="rId6"/>
    <p:sldLayoutId id="2147483663"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userDrawn="1">
          <p15:clr>
            <a:srgbClr val="F26B43"/>
          </p15:clr>
        </p15:guide>
        <p15:guide id="2" pos="4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Data" Target="../diagrams/data1.xml"/><Relationship Id="rId11" Type="http://schemas.openxmlformats.org/officeDocument/2006/relationships/image" Target="../media/image8.png"/><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BCF</a:t>
            </a:r>
            <a:endParaRPr lang="zh-CN" altLang="en-US" dirty="0"/>
          </a:p>
        </p:txBody>
      </p:sp>
      <p:sp>
        <p:nvSpPr>
          <p:cNvPr id="4" name="内容占位符 3"/>
          <p:cNvSpPr>
            <a:spLocks noGrp="1"/>
          </p:cNvSpPr>
          <p:nvPr>
            <p:ph idx="1"/>
          </p:nvPr>
        </p:nvSpPr>
        <p:spPr>
          <a:xfrm>
            <a:off x="188293" y="1567035"/>
            <a:ext cx="6146248" cy="3038095"/>
          </a:xfrm>
        </p:spPr>
        <p:txBody>
          <a:bodyPr/>
          <a:lstStyle/>
          <a:p>
            <a:pPr algn="just"/>
            <a:r>
              <a:rPr lang="en-US" altLang="zh-CN"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BCF</a:t>
            </a:r>
            <a:r>
              <a:rPr lang="zh-CN" altLang="en-US"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en-US" altLang="zh-CN"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B</a:t>
            </a:r>
            <a:r>
              <a:rPr lang="en-US" altLang="zh-CN"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ogus Control Flow</a:t>
            </a:r>
            <a:r>
              <a:rPr lang="zh-CN" altLang="en-US"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虚假控制流：</a:t>
            </a:r>
          </a:p>
          <a:p>
            <a:pPr indent="266700" algn="just"/>
            <a:r>
              <a:rPr lang="zh-CN" altLang="zh-CN" sz="1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不透明谓词</a:t>
            </a:r>
            <a:r>
              <a:rPr lang="zh-CN" altLang="en-US" sz="1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1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lvl="1" indent="266700" algn="just"/>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利用</a:t>
            </a:r>
            <a:r>
              <a:rPr lang="zh-CN" altLang="zh-CN" sz="1600" kern="100" dirty="0">
                <a:effectLst/>
                <a:latin typeface="Lucida Sans Typewriter" panose="020B0509030504030204" pitchFamily="49" charset="0"/>
                <a:ea typeface="微软雅黑" panose="020B0503020204020204" pitchFamily="34" charset="-122"/>
                <a:cs typeface="Times New Roman" panose="02020603050405020304" pitchFamily="18" charset="0"/>
              </a:rPr>
              <a:t>全局变量</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来构造条件表达式</a:t>
            </a:r>
            <a:r>
              <a:rPr lang="zh-CN" altLang="en-US"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以制造虚假控制流</a:t>
            </a:r>
            <a:endParaRPr lang="en-US"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lvl="1" indent="266700" algn="just"/>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全局变量不会有写入的地方</a:t>
            </a:r>
            <a:r>
              <a:rPr lang="zh-CN" altLang="en-US"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这个表达式为一条</a:t>
            </a:r>
            <a:r>
              <a:rPr lang="zh-CN" altLang="zh-CN" sz="1600" kern="100" dirty="0">
                <a:effectLst/>
                <a:latin typeface="Lucida Sans Typewriter" panose="020B0509030504030204" pitchFamily="49" charset="0"/>
                <a:ea typeface="微软雅黑" panose="020B0503020204020204" pitchFamily="34" charset="-122"/>
                <a:cs typeface="Times New Roman" panose="02020603050405020304" pitchFamily="18" charset="0"/>
              </a:rPr>
              <a:t>结果恒定</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的条件表达式</a:t>
            </a:r>
            <a:endParaRPr lang="en-US" altLang="zh-CN" sz="18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indent="266700" algn="just"/>
            <a:r>
              <a:rPr lang="zh-CN" altLang="en-US" sz="18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永不到达的分支：</a:t>
            </a:r>
            <a:endParaRPr lang="en-US" altLang="zh-CN" sz="18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lvl="1" indent="266700" algn="just"/>
            <a:r>
              <a:rPr lang="zh-CN" altLang="zh-CN" sz="1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只会走向一个真实分支，另外的虚假分支</a:t>
            </a:r>
            <a:r>
              <a:rPr lang="zh-CN" altLang="en-US" sz="1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不会到达</a:t>
            </a:r>
            <a:endPar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D288D1A8-EC66-47D9-896B-1232DD21F8EB}"/>
              </a:ext>
            </a:extLst>
          </p:cNvPr>
          <p:cNvPicPr>
            <a:picLocks noChangeAspect="1"/>
          </p:cNvPicPr>
          <p:nvPr/>
        </p:nvPicPr>
        <p:blipFill>
          <a:blip r:embed="rId3"/>
          <a:stretch>
            <a:fillRect/>
          </a:stretch>
        </p:blipFill>
        <p:spPr>
          <a:xfrm>
            <a:off x="6539950" y="2247451"/>
            <a:ext cx="2226414" cy="2555597"/>
          </a:xfrm>
          <a:prstGeom prst="rect">
            <a:avLst/>
          </a:prstGeom>
        </p:spPr>
      </p:pic>
      <p:pic>
        <p:nvPicPr>
          <p:cNvPr id="6" name="图片 5">
            <a:extLst>
              <a:ext uri="{FF2B5EF4-FFF2-40B4-BE49-F238E27FC236}">
                <a16:creationId xmlns:a16="http://schemas.microsoft.com/office/drawing/2014/main" id="{56CDBEE8-23C9-4C5F-9F03-3A165A4CB2B6}"/>
              </a:ext>
            </a:extLst>
          </p:cNvPr>
          <p:cNvPicPr>
            <a:picLocks noChangeAspect="1"/>
          </p:cNvPicPr>
          <p:nvPr/>
        </p:nvPicPr>
        <p:blipFill>
          <a:blip r:embed="rId4"/>
          <a:stretch>
            <a:fillRect/>
          </a:stretch>
        </p:blipFill>
        <p:spPr>
          <a:xfrm>
            <a:off x="9570826" y="1254889"/>
            <a:ext cx="2548287" cy="5043181"/>
          </a:xfrm>
          <a:prstGeom prst="rect">
            <a:avLst/>
          </a:prstGeom>
        </p:spPr>
      </p:pic>
      <p:sp>
        <p:nvSpPr>
          <p:cNvPr id="7" name="箭头: 右 6">
            <a:extLst>
              <a:ext uri="{FF2B5EF4-FFF2-40B4-BE49-F238E27FC236}">
                <a16:creationId xmlns:a16="http://schemas.microsoft.com/office/drawing/2014/main" id="{ECA7ED4F-9087-43A7-AA13-A31F21205833}"/>
              </a:ext>
            </a:extLst>
          </p:cNvPr>
          <p:cNvSpPr/>
          <p:nvPr/>
        </p:nvSpPr>
        <p:spPr>
          <a:xfrm>
            <a:off x="8918685" y="3248457"/>
            <a:ext cx="499820" cy="361085"/>
          </a:xfrm>
          <a:prstGeom prst="rightArrow">
            <a:avLst/>
          </a:prstGeom>
          <a:solidFill>
            <a:schemeClr val="tx1">
              <a:lumMod val="85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185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67C47E-4EEA-4647-86CA-518E27C382F4}"/>
              </a:ext>
            </a:extLst>
          </p:cNvPr>
          <p:cNvSpPr>
            <a:spLocks noGrp="1"/>
          </p:cNvSpPr>
          <p:nvPr>
            <p:ph sz="half" idx="2"/>
          </p:nvPr>
        </p:nvSpPr>
        <p:spPr>
          <a:xfrm>
            <a:off x="4512365" y="3682786"/>
            <a:ext cx="7107517" cy="1910909"/>
          </a:xfrm>
        </p:spPr>
        <p:txBody>
          <a:bodyPr>
            <a:normAutofit/>
          </a:bodyPr>
          <a:lstStyle/>
          <a:p>
            <a:pPr marL="72000">
              <a:lnSpc>
                <a:spcPct val="140000"/>
              </a:lnSpc>
              <a:spcBef>
                <a:spcPts val="1000"/>
              </a:spcBef>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在符号执行一些静态链接的文件时，</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angr</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的符号执行模拟器会陷入到复杂的库函数中</a:t>
            </a:r>
          </a:p>
          <a:p>
            <a:pPr marL="72000">
              <a:lnSpc>
                <a:spcPct val="140000"/>
              </a:lnSpc>
              <a:spcBef>
                <a:spcPts val="1000"/>
              </a:spcBef>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在 </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angr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中使用 </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hook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来把指定地址的二进制代码替换为 </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python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代码。</a:t>
            </a:r>
          </a:p>
          <a:p>
            <a:pPr marL="72000">
              <a:lnSpc>
                <a:spcPct val="140000"/>
              </a:lnSpc>
              <a:spcBef>
                <a:spcPts val="1000"/>
              </a:spcBef>
            </a:pP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angr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在模拟执行程序时，执行每一条指令前会检测该地址处是否已经被</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hook</a:t>
            </a:r>
          </a:p>
          <a:p>
            <a:pPr marL="72000">
              <a:lnSpc>
                <a:spcPct val="140000"/>
              </a:lnSpc>
              <a:spcBef>
                <a:spcPts val="1000"/>
              </a:spcBef>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如果是就不执行这条语句，转而执行</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hook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时指定的 </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python </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处理代码。</a:t>
            </a:r>
          </a:p>
        </p:txBody>
      </p:sp>
      <p:pic>
        <p:nvPicPr>
          <p:cNvPr id="5" name="内容占位符 8">
            <a:extLst>
              <a:ext uri="{FF2B5EF4-FFF2-40B4-BE49-F238E27FC236}">
                <a16:creationId xmlns:a16="http://schemas.microsoft.com/office/drawing/2014/main" id="{4489FA4D-C3CC-41C7-A6E9-2C3F9EB760C9}"/>
              </a:ext>
            </a:extLst>
          </p:cNvPr>
          <p:cNvPicPr>
            <a:picLocks noChangeAspect="1"/>
          </p:cNvPicPr>
          <p:nvPr/>
        </p:nvPicPr>
        <p:blipFill>
          <a:blip r:embed="rId2"/>
          <a:stretch>
            <a:fillRect/>
          </a:stretch>
        </p:blipFill>
        <p:spPr>
          <a:xfrm>
            <a:off x="512483" y="1483305"/>
            <a:ext cx="3541728" cy="4398962"/>
          </a:xfrm>
          <a:prstGeom prst="rect">
            <a:avLst/>
          </a:prstGeom>
        </p:spPr>
      </p:pic>
      <p:sp>
        <p:nvSpPr>
          <p:cNvPr id="6" name="文本框 5">
            <a:extLst>
              <a:ext uri="{FF2B5EF4-FFF2-40B4-BE49-F238E27FC236}">
                <a16:creationId xmlns:a16="http://schemas.microsoft.com/office/drawing/2014/main" id="{1FF112E1-66C1-47F3-A529-69FEF21D692F}"/>
              </a:ext>
            </a:extLst>
          </p:cNvPr>
          <p:cNvSpPr txBox="1"/>
          <p:nvPr/>
        </p:nvSpPr>
        <p:spPr>
          <a:xfrm>
            <a:off x="424022" y="918803"/>
            <a:ext cx="3718650" cy="369332"/>
          </a:xfrm>
          <a:prstGeom prst="rect">
            <a:avLst/>
          </a:prstGeom>
          <a:noFill/>
        </p:spPr>
        <p:txBody>
          <a:bodyPr wrap="square">
            <a:spAutoFit/>
          </a:bodyPr>
          <a:lstStyle/>
          <a:p>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Hook</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掉目标函数内调用的其他函数</a:t>
            </a:r>
          </a:p>
        </p:txBody>
      </p:sp>
      <p:pic>
        <p:nvPicPr>
          <p:cNvPr id="10" name="图片 9">
            <a:extLst>
              <a:ext uri="{FF2B5EF4-FFF2-40B4-BE49-F238E27FC236}">
                <a16:creationId xmlns:a16="http://schemas.microsoft.com/office/drawing/2014/main" id="{C2DFA3D4-08E9-4598-81BA-84ED12170CAA}"/>
              </a:ext>
            </a:extLst>
          </p:cNvPr>
          <p:cNvPicPr>
            <a:picLocks noChangeAspect="1"/>
          </p:cNvPicPr>
          <p:nvPr/>
        </p:nvPicPr>
        <p:blipFill>
          <a:blip r:embed="rId3"/>
          <a:stretch>
            <a:fillRect/>
          </a:stretch>
        </p:blipFill>
        <p:spPr>
          <a:xfrm>
            <a:off x="4578626" y="996825"/>
            <a:ext cx="6788499" cy="2432175"/>
          </a:xfrm>
          <a:prstGeom prst="rect">
            <a:avLst/>
          </a:prstGeom>
        </p:spPr>
      </p:pic>
    </p:spTree>
    <p:extLst>
      <p:ext uri="{BB962C8B-B14F-4D97-AF65-F5344CB8AC3E}">
        <p14:creationId xmlns:p14="http://schemas.microsoft.com/office/powerpoint/2010/main" val="304225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C3E00D-0211-4B44-B858-5190B6623395}"/>
              </a:ext>
            </a:extLst>
          </p:cNvPr>
          <p:cNvSpPr>
            <a:spLocks noGrp="1"/>
          </p:cNvSpPr>
          <p:nvPr>
            <p:ph sz="half" idx="2"/>
          </p:nvPr>
        </p:nvSpPr>
        <p:spPr>
          <a:xfrm>
            <a:off x="4224352" y="4063411"/>
            <a:ext cx="7390323" cy="2097363"/>
          </a:xfrm>
        </p:spPr>
        <p:txBody>
          <a:bodyPr>
            <a:normAutofit/>
          </a:bodyPr>
          <a:lstStyle/>
          <a:p>
            <a:pPr>
              <a:lnSpc>
                <a:spcPct val="110000"/>
              </a:lnSpc>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从目标函数开始，</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simgr.step()</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逐块执行，一直到没有</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active</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状态为止</a:t>
            </a:r>
          </a:p>
          <a:p>
            <a:pPr>
              <a:lnSpc>
                <a:spcPct val="110000"/>
              </a:lnSpc>
            </a:pP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step</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的过程，每碰到一个跳转就会分裂出两个新的</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active</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状态</a:t>
            </a:r>
          </a:p>
          <a:p>
            <a:pPr>
              <a:lnSpc>
                <a:spcPct val="110000"/>
              </a:lnSpc>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一边符号执行一边将符号执行能遍历到的所以基本块的地址保存到</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control_flow</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中</a:t>
            </a:r>
          </a:p>
        </p:txBody>
      </p:sp>
      <p:pic>
        <p:nvPicPr>
          <p:cNvPr id="5" name="内容占位符 5">
            <a:extLst>
              <a:ext uri="{FF2B5EF4-FFF2-40B4-BE49-F238E27FC236}">
                <a16:creationId xmlns:a16="http://schemas.microsoft.com/office/drawing/2014/main" id="{05DE9EA9-ADF9-4021-9107-A1EC05E7767B}"/>
              </a:ext>
            </a:extLst>
          </p:cNvPr>
          <p:cNvPicPr>
            <a:picLocks noChangeAspect="1"/>
          </p:cNvPicPr>
          <p:nvPr/>
        </p:nvPicPr>
        <p:blipFill>
          <a:blip r:embed="rId2"/>
          <a:stretch>
            <a:fillRect/>
          </a:stretch>
        </p:blipFill>
        <p:spPr>
          <a:xfrm>
            <a:off x="371916" y="1478173"/>
            <a:ext cx="3257744" cy="4398962"/>
          </a:xfrm>
          <a:prstGeom prst="rect">
            <a:avLst/>
          </a:prstGeom>
        </p:spPr>
      </p:pic>
      <p:sp>
        <p:nvSpPr>
          <p:cNvPr id="6" name="文本框 5">
            <a:extLst>
              <a:ext uri="{FF2B5EF4-FFF2-40B4-BE49-F238E27FC236}">
                <a16:creationId xmlns:a16="http://schemas.microsoft.com/office/drawing/2014/main" id="{5E9355A1-AD1F-43D6-A02B-79EE442273D1}"/>
              </a:ext>
            </a:extLst>
          </p:cNvPr>
          <p:cNvSpPr txBox="1"/>
          <p:nvPr/>
        </p:nvSpPr>
        <p:spPr>
          <a:xfrm>
            <a:off x="371916" y="919187"/>
            <a:ext cx="3257744" cy="369332"/>
          </a:xfrm>
          <a:prstGeom prst="rect">
            <a:avLst/>
          </a:prstGeom>
          <a:noFill/>
        </p:spPr>
        <p:txBody>
          <a:bodyPr wrap="square">
            <a:spAutoFit/>
          </a:bodyPr>
          <a:lstStyle/>
          <a:p>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利用符号执行获取可达块</a:t>
            </a:r>
          </a:p>
        </p:txBody>
      </p:sp>
      <p:pic>
        <p:nvPicPr>
          <p:cNvPr id="8" name="图片 7">
            <a:extLst>
              <a:ext uri="{FF2B5EF4-FFF2-40B4-BE49-F238E27FC236}">
                <a16:creationId xmlns:a16="http://schemas.microsoft.com/office/drawing/2014/main" id="{2E8984AA-A26E-458F-AECA-8D8A4E8E4F3E}"/>
              </a:ext>
            </a:extLst>
          </p:cNvPr>
          <p:cNvPicPr>
            <a:picLocks noChangeAspect="1"/>
          </p:cNvPicPr>
          <p:nvPr/>
        </p:nvPicPr>
        <p:blipFill>
          <a:blip r:embed="rId3"/>
          <a:stretch>
            <a:fillRect/>
          </a:stretch>
        </p:blipFill>
        <p:spPr>
          <a:xfrm>
            <a:off x="4380656" y="1478173"/>
            <a:ext cx="6337626" cy="2311519"/>
          </a:xfrm>
          <a:prstGeom prst="rect">
            <a:avLst/>
          </a:prstGeom>
        </p:spPr>
      </p:pic>
    </p:spTree>
    <p:extLst>
      <p:ext uri="{BB962C8B-B14F-4D97-AF65-F5344CB8AC3E}">
        <p14:creationId xmlns:p14="http://schemas.microsoft.com/office/powerpoint/2010/main" val="152992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61B88ED-0E0C-433F-828D-9C32523EE18D}"/>
              </a:ext>
            </a:extLst>
          </p:cNvPr>
          <p:cNvPicPr>
            <a:picLocks noChangeAspect="1"/>
          </p:cNvPicPr>
          <p:nvPr/>
        </p:nvPicPr>
        <p:blipFill>
          <a:blip r:embed="rId2"/>
          <a:stretch>
            <a:fillRect/>
          </a:stretch>
        </p:blipFill>
        <p:spPr>
          <a:xfrm>
            <a:off x="494695" y="905256"/>
            <a:ext cx="3530781" cy="5867702"/>
          </a:xfrm>
          <a:prstGeom prst="rect">
            <a:avLst/>
          </a:prstGeom>
        </p:spPr>
      </p:pic>
      <p:sp>
        <p:nvSpPr>
          <p:cNvPr id="16" name="内容占位符 15">
            <a:extLst>
              <a:ext uri="{FF2B5EF4-FFF2-40B4-BE49-F238E27FC236}">
                <a16:creationId xmlns:a16="http://schemas.microsoft.com/office/drawing/2014/main" id="{DD0E0F35-14A6-44E8-824B-0896799221A9}"/>
              </a:ext>
            </a:extLst>
          </p:cNvPr>
          <p:cNvSpPr>
            <a:spLocks noGrp="1"/>
          </p:cNvSpPr>
          <p:nvPr>
            <p:ph sz="half" idx="1"/>
          </p:nvPr>
        </p:nvSpPr>
        <p:spPr>
          <a:xfrm>
            <a:off x="494695" y="535886"/>
            <a:ext cx="3454158" cy="369332"/>
          </a:xfrm>
        </p:spPr>
        <p:txBody>
          <a:bodyPr>
            <a:normAutofit/>
          </a:bodyPr>
          <a:lstStyle/>
          <a:p>
            <a:pPr marL="45720" indent="0">
              <a:buNone/>
            </a:pPr>
            <a:r>
              <a:rPr lang="en-US" altLang="zh-CN" sz="1800" dirty="0">
                <a:solidFill>
                  <a:schemeClr val="bg1">
                    <a:lumMod val="20000"/>
                    <a:lumOff val="80000"/>
                  </a:schemeClr>
                </a:solidFill>
                <a:latin typeface="Lucida Sans Typewriter" panose="020B0509030504030204" pitchFamily="49" charset="0"/>
                <a:ea typeface="微软雅黑" panose="020B0503020204020204" pitchFamily="34" charset="-122"/>
              </a:rPr>
              <a:t>Nop</a:t>
            </a:r>
            <a:r>
              <a:rPr lang="zh-CN" altLang="en-US" sz="1800" dirty="0">
                <a:solidFill>
                  <a:schemeClr val="bg1">
                    <a:lumMod val="20000"/>
                    <a:lumOff val="80000"/>
                  </a:schemeClr>
                </a:solidFill>
                <a:latin typeface="Lucida Sans Typewriter" panose="020B0509030504030204" pitchFamily="49" charset="0"/>
                <a:ea typeface="微软雅黑" panose="020B0503020204020204" pitchFamily="34" charset="-122"/>
              </a:rPr>
              <a:t>掉不可达块</a:t>
            </a:r>
          </a:p>
        </p:txBody>
      </p:sp>
      <p:pic>
        <p:nvPicPr>
          <p:cNvPr id="3" name="图片 2">
            <a:extLst>
              <a:ext uri="{FF2B5EF4-FFF2-40B4-BE49-F238E27FC236}">
                <a16:creationId xmlns:a16="http://schemas.microsoft.com/office/drawing/2014/main" id="{EBD1C7B5-92EB-45A7-A780-AD314C24DF43}"/>
              </a:ext>
            </a:extLst>
          </p:cNvPr>
          <p:cNvPicPr>
            <a:picLocks noChangeAspect="1"/>
          </p:cNvPicPr>
          <p:nvPr/>
        </p:nvPicPr>
        <p:blipFill>
          <a:blip r:embed="rId3"/>
          <a:stretch>
            <a:fillRect/>
          </a:stretch>
        </p:blipFill>
        <p:spPr>
          <a:xfrm>
            <a:off x="4926879" y="1466749"/>
            <a:ext cx="6578938" cy="3924502"/>
          </a:xfrm>
          <a:prstGeom prst="rect">
            <a:avLst/>
          </a:prstGeom>
        </p:spPr>
      </p:pic>
    </p:spTree>
    <p:extLst>
      <p:ext uri="{BB962C8B-B14F-4D97-AF65-F5344CB8AC3E}">
        <p14:creationId xmlns:p14="http://schemas.microsoft.com/office/powerpoint/2010/main" val="51689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13">
            <a:extLst>
              <a:ext uri="{FF2B5EF4-FFF2-40B4-BE49-F238E27FC236}">
                <a16:creationId xmlns:a16="http://schemas.microsoft.com/office/drawing/2014/main" id="{5CB2E36E-B327-4175-A6C8-5E8620D62C35}"/>
              </a:ext>
            </a:extLst>
          </p:cNvPr>
          <p:cNvPicPr>
            <a:picLocks noChangeAspect="1"/>
          </p:cNvPicPr>
          <p:nvPr/>
        </p:nvPicPr>
        <p:blipFill>
          <a:blip r:embed="rId2"/>
          <a:stretch>
            <a:fillRect/>
          </a:stretch>
        </p:blipFill>
        <p:spPr>
          <a:xfrm>
            <a:off x="266181" y="832104"/>
            <a:ext cx="6751515" cy="5892463"/>
          </a:xfrm>
          <a:prstGeom prst="rect">
            <a:avLst/>
          </a:prstGeom>
        </p:spPr>
      </p:pic>
      <p:sp>
        <p:nvSpPr>
          <p:cNvPr id="6" name="文本框 5">
            <a:extLst>
              <a:ext uri="{FF2B5EF4-FFF2-40B4-BE49-F238E27FC236}">
                <a16:creationId xmlns:a16="http://schemas.microsoft.com/office/drawing/2014/main" id="{C73517EC-C6DA-44D1-85D5-AEB14A859186}"/>
              </a:ext>
            </a:extLst>
          </p:cNvPr>
          <p:cNvSpPr txBox="1"/>
          <p:nvPr/>
        </p:nvSpPr>
        <p:spPr>
          <a:xfrm>
            <a:off x="342381" y="390560"/>
            <a:ext cx="3032432" cy="369332"/>
          </a:xfrm>
          <a:prstGeom prst="rect">
            <a:avLst/>
          </a:prstGeom>
          <a:noFill/>
        </p:spPr>
        <p:txBody>
          <a:bodyPr wrap="square">
            <a:spAutoFit/>
          </a:bodyPr>
          <a:lstStyle/>
          <a:p>
            <a:r>
              <a:rPr lang="zh-CN" altLang="en-US" dirty="0">
                <a:solidFill>
                  <a:schemeClr val="bg1">
                    <a:lumMod val="20000"/>
                    <a:lumOff val="80000"/>
                  </a:schemeClr>
                </a:solidFill>
                <a:latin typeface="微软雅黑" panose="020B0503020204020204" pitchFamily="34" charset="-122"/>
                <a:ea typeface="微软雅黑" panose="020B0503020204020204" pitchFamily="34" charset="-122"/>
              </a:rPr>
              <a:t>修改跳转指令</a:t>
            </a:r>
          </a:p>
        </p:txBody>
      </p:sp>
      <p:pic>
        <p:nvPicPr>
          <p:cNvPr id="10" name="图片 9">
            <a:extLst>
              <a:ext uri="{FF2B5EF4-FFF2-40B4-BE49-F238E27FC236}">
                <a16:creationId xmlns:a16="http://schemas.microsoft.com/office/drawing/2014/main" id="{ABB77F35-5CF4-4552-844E-0045817B2AA2}"/>
              </a:ext>
            </a:extLst>
          </p:cNvPr>
          <p:cNvPicPr>
            <a:picLocks noChangeAspect="1"/>
          </p:cNvPicPr>
          <p:nvPr/>
        </p:nvPicPr>
        <p:blipFill>
          <a:blip r:embed="rId3"/>
          <a:stretch>
            <a:fillRect/>
          </a:stretch>
        </p:blipFill>
        <p:spPr>
          <a:xfrm>
            <a:off x="5706533" y="832104"/>
            <a:ext cx="6392333" cy="4276443"/>
          </a:xfrm>
          <a:prstGeom prst="rect">
            <a:avLst/>
          </a:prstGeom>
        </p:spPr>
      </p:pic>
    </p:spTree>
    <p:extLst>
      <p:ext uri="{BB962C8B-B14F-4D97-AF65-F5344CB8AC3E}">
        <p14:creationId xmlns:p14="http://schemas.microsoft.com/office/powerpoint/2010/main" val="82779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FACFC64-1727-4D06-BBBE-10695F5A693F}"/>
              </a:ext>
            </a:extLst>
          </p:cNvPr>
          <p:cNvGrpSpPr/>
          <p:nvPr/>
        </p:nvGrpSpPr>
        <p:grpSpPr>
          <a:xfrm>
            <a:off x="1244600" y="1016000"/>
            <a:ext cx="8989907" cy="5009895"/>
            <a:chOff x="635478" y="3041226"/>
            <a:chExt cx="6283522" cy="3423229"/>
          </a:xfrm>
        </p:grpSpPr>
        <p:pic>
          <p:nvPicPr>
            <p:cNvPr id="6" name="图片 5">
              <a:extLst>
                <a:ext uri="{FF2B5EF4-FFF2-40B4-BE49-F238E27FC236}">
                  <a16:creationId xmlns:a16="http://schemas.microsoft.com/office/drawing/2014/main" id="{D5B8371B-4402-4C67-B4AF-D60C97189CE5}"/>
                </a:ext>
              </a:extLst>
            </p:cNvPr>
            <p:cNvPicPr/>
            <p:nvPr/>
          </p:nvPicPr>
          <p:blipFill>
            <a:blip r:embed="rId2"/>
            <a:stretch>
              <a:fillRect/>
            </a:stretch>
          </p:blipFill>
          <p:spPr>
            <a:xfrm>
              <a:off x="635478" y="3041226"/>
              <a:ext cx="2493801" cy="3423229"/>
            </a:xfrm>
            <a:prstGeom prst="rect">
              <a:avLst/>
            </a:prstGeom>
          </p:spPr>
        </p:pic>
        <p:pic>
          <p:nvPicPr>
            <p:cNvPr id="7" name="内容占位符 5">
              <a:extLst>
                <a:ext uri="{FF2B5EF4-FFF2-40B4-BE49-F238E27FC236}">
                  <a16:creationId xmlns:a16="http://schemas.microsoft.com/office/drawing/2014/main" id="{D50B6493-F278-49E2-97D9-E8CCAFCE4F31}"/>
                </a:ext>
              </a:extLst>
            </p:cNvPr>
            <p:cNvPicPr>
              <a:picLocks/>
            </p:cNvPicPr>
            <p:nvPr/>
          </p:nvPicPr>
          <p:blipFill>
            <a:blip r:embed="rId3"/>
            <a:stretch>
              <a:fillRect/>
            </a:stretch>
          </p:blipFill>
          <p:spPr>
            <a:xfrm>
              <a:off x="4152622" y="3041226"/>
              <a:ext cx="2766378" cy="3423229"/>
            </a:xfrm>
            <a:prstGeom prst="rect">
              <a:avLst/>
            </a:prstGeom>
          </p:spPr>
        </p:pic>
        <p:sp>
          <p:nvSpPr>
            <p:cNvPr id="8" name="箭头: 右 7">
              <a:extLst>
                <a:ext uri="{FF2B5EF4-FFF2-40B4-BE49-F238E27FC236}">
                  <a16:creationId xmlns:a16="http://schemas.microsoft.com/office/drawing/2014/main" id="{95314067-9128-4DEC-9C20-7A6230C1BF50}"/>
                </a:ext>
              </a:extLst>
            </p:cNvPr>
            <p:cNvSpPr/>
            <p:nvPr/>
          </p:nvSpPr>
          <p:spPr>
            <a:xfrm>
              <a:off x="3342679" y="4444567"/>
              <a:ext cx="735496" cy="485306"/>
            </a:xfrm>
            <a:prstGeom prst="rightArrow">
              <a:avLst/>
            </a:prstGeom>
            <a:solidFill>
              <a:schemeClr val="tx1">
                <a:lumMod val="85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9652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37570C05-272E-42C8-83E7-F45780D12C70}"/>
              </a:ext>
            </a:extLst>
          </p:cNvPr>
          <p:cNvPicPr>
            <a:picLocks noGrp="1" noChangeAspect="1"/>
          </p:cNvPicPr>
          <p:nvPr>
            <p:ph sz="half" idx="2"/>
          </p:nvPr>
        </p:nvPicPr>
        <p:blipFill rotWithShape="1">
          <a:blip r:embed="rId2"/>
          <a:srcRect t="30705"/>
          <a:stretch/>
        </p:blipFill>
        <p:spPr>
          <a:xfrm>
            <a:off x="1206805" y="62788"/>
            <a:ext cx="3703125" cy="6732424"/>
          </a:xfrm>
        </p:spPr>
      </p:pic>
      <p:pic>
        <p:nvPicPr>
          <p:cNvPr id="8" name="图片 7">
            <a:extLst>
              <a:ext uri="{FF2B5EF4-FFF2-40B4-BE49-F238E27FC236}">
                <a16:creationId xmlns:a16="http://schemas.microsoft.com/office/drawing/2014/main" id="{75A554A1-19BD-4681-9288-66364BA33716}"/>
              </a:ext>
            </a:extLst>
          </p:cNvPr>
          <p:cNvPicPr>
            <a:picLocks noChangeAspect="1"/>
          </p:cNvPicPr>
          <p:nvPr/>
        </p:nvPicPr>
        <p:blipFill rotWithShape="1">
          <a:blip r:embed="rId3"/>
          <a:srcRect l="3071" t="39084" r="-3071" b="916"/>
          <a:stretch/>
        </p:blipFill>
        <p:spPr>
          <a:xfrm>
            <a:off x="6096000" y="616225"/>
            <a:ext cx="4647898" cy="5469305"/>
          </a:xfrm>
          <a:prstGeom prst="rect">
            <a:avLst/>
          </a:prstGeom>
        </p:spPr>
      </p:pic>
      <p:sp>
        <p:nvSpPr>
          <p:cNvPr id="9" name="矩形 8">
            <a:extLst>
              <a:ext uri="{FF2B5EF4-FFF2-40B4-BE49-F238E27FC236}">
                <a16:creationId xmlns:a16="http://schemas.microsoft.com/office/drawing/2014/main" id="{A047783B-2A94-4C97-9A99-DEE7785C58ED}"/>
              </a:ext>
            </a:extLst>
          </p:cNvPr>
          <p:cNvSpPr/>
          <p:nvPr/>
        </p:nvSpPr>
        <p:spPr>
          <a:xfrm>
            <a:off x="1305339" y="1835426"/>
            <a:ext cx="2796209" cy="1987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639C321-5DBC-4642-8032-92CCD256B219}"/>
              </a:ext>
            </a:extLst>
          </p:cNvPr>
          <p:cNvSpPr/>
          <p:nvPr/>
        </p:nvSpPr>
        <p:spPr>
          <a:xfrm>
            <a:off x="1305339" y="3107635"/>
            <a:ext cx="2411896"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8A15580-D404-4BBE-8492-89F63E5DE840}"/>
              </a:ext>
            </a:extLst>
          </p:cNvPr>
          <p:cNvSpPr/>
          <p:nvPr/>
        </p:nvSpPr>
        <p:spPr>
          <a:xfrm>
            <a:off x="1378226" y="3551583"/>
            <a:ext cx="2286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8FEB8A3-2C85-4545-BAD9-BA87B1D679DE}"/>
              </a:ext>
            </a:extLst>
          </p:cNvPr>
          <p:cNvSpPr/>
          <p:nvPr/>
        </p:nvSpPr>
        <p:spPr>
          <a:xfrm>
            <a:off x="1305339" y="3995530"/>
            <a:ext cx="2484783"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B01F0CC-4D63-4CD3-8399-3D8366905F33}"/>
              </a:ext>
            </a:extLst>
          </p:cNvPr>
          <p:cNvSpPr/>
          <p:nvPr/>
        </p:nvSpPr>
        <p:spPr>
          <a:xfrm>
            <a:off x="1378225" y="4520728"/>
            <a:ext cx="2339009"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A1383E3-DDDB-4336-826D-2CC6F28B565C}"/>
              </a:ext>
            </a:extLst>
          </p:cNvPr>
          <p:cNvSpPr/>
          <p:nvPr/>
        </p:nvSpPr>
        <p:spPr>
          <a:xfrm>
            <a:off x="1305339" y="5844209"/>
            <a:ext cx="2358887" cy="139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41DC0FC-A417-4C43-B3CB-3386CE8AA840}"/>
              </a:ext>
            </a:extLst>
          </p:cNvPr>
          <p:cNvSpPr/>
          <p:nvPr/>
        </p:nvSpPr>
        <p:spPr>
          <a:xfrm>
            <a:off x="1378225" y="6274904"/>
            <a:ext cx="2286001" cy="139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7DBA2947-0A77-4D9B-A158-EB5445FC9A94}"/>
              </a:ext>
            </a:extLst>
          </p:cNvPr>
          <p:cNvSpPr/>
          <p:nvPr/>
        </p:nvSpPr>
        <p:spPr>
          <a:xfrm>
            <a:off x="5209370" y="2886489"/>
            <a:ext cx="687847" cy="442292"/>
          </a:xfrm>
          <a:prstGeom prst="rightArrow">
            <a:avLst/>
          </a:prstGeom>
          <a:solidFill>
            <a:schemeClr val="tx1">
              <a:lumMod val="85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E73459B-E765-4450-8B55-A86F2F5514DC}"/>
              </a:ext>
            </a:extLst>
          </p:cNvPr>
          <p:cNvSpPr/>
          <p:nvPr/>
        </p:nvSpPr>
        <p:spPr>
          <a:xfrm>
            <a:off x="1305339" y="238539"/>
            <a:ext cx="2286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140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EA8A36-F623-43A6-B4E7-10623E72D368}"/>
              </a:ext>
            </a:extLst>
          </p:cNvPr>
          <p:cNvSpPr>
            <a:spLocks noGrp="1"/>
          </p:cNvSpPr>
          <p:nvPr>
            <p:ph sz="half" idx="1"/>
          </p:nvPr>
        </p:nvSpPr>
        <p:spPr>
          <a:xfrm>
            <a:off x="698501" y="1490133"/>
            <a:ext cx="10174908" cy="4900507"/>
          </a:xfrm>
        </p:spPr>
        <p:txBody>
          <a:bodyPr>
            <a:normAutofit/>
          </a:bodyPr>
          <a:lstStyle/>
          <a:p>
            <a:pPr marL="0" marR="0">
              <a:lnSpc>
                <a:spcPct val="130000"/>
              </a:lnSpc>
              <a:spcBef>
                <a:spcPts val="0"/>
              </a:spcBef>
              <a:spcAft>
                <a:spcPts val="0"/>
              </a:spcAft>
            </a:pPr>
            <a:r>
              <a:rPr lang="zh-CN"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对于Bogus Control Flow混淆，可以以更复杂的方法</a:t>
            </a:r>
            <a:r>
              <a:rPr lang="zh-CN" altLang="zh-CN" sz="1800" dirty="0">
                <a:effectLst/>
                <a:latin typeface="Lucida Sans Typewriter" panose="020B0509030504030204" pitchFamily="49" charset="0"/>
                <a:ea typeface="微软雅黑" panose="020B0503020204020204" pitchFamily="34" charset="-122"/>
              </a:rPr>
              <a:t>构造不透明谓词</a:t>
            </a:r>
            <a:r>
              <a:rPr lang="zh-CN"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，使其在动态分析中不易被发现</a:t>
            </a:r>
            <a:endParaRPr lang="en-US"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endParaRPr>
          </a:p>
          <a:p>
            <a:pPr marL="0" marR="0">
              <a:lnSpc>
                <a:spcPct val="130000"/>
              </a:lnSpc>
              <a:spcBef>
                <a:spcPts val="0"/>
              </a:spcBef>
              <a:spcAft>
                <a:spcPts val="0"/>
              </a:spcAft>
            </a:pPr>
            <a:r>
              <a:rPr lang="zh-CN" altLang="en-US" sz="1600" dirty="0">
                <a:effectLst/>
                <a:latin typeface="Lucida Sans Typewriter" panose="020B0509030504030204" pitchFamily="49" charset="0"/>
                <a:ea typeface="微软雅黑" panose="020B0503020204020204" pitchFamily="34" charset="-122"/>
              </a:rPr>
              <a:t>陷门不透明谓词</a:t>
            </a:r>
            <a:endParaRPr lang="en-US" altLang="zh-CN" sz="1600" dirty="0">
              <a:effectLst/>
              <a:latin typeface="Lucida Sans Typewriter" panose="020B0509030504030204" pitchFamily="49" charset="0"/>
              <a:ea typeface="微软雅黑" panose="020B0503020204020204" pitchFamily="34" charset="-122"/>
            </a:endParaRPr>
          </a:p>
          <a:p>
            <a:pPr marL="0" marR="0">
              <a:lnSpc>
                <a:spcPct val="130000"/>
              </a:lnSpc>
              <a:spcBef>
                <a:spcPts val="0"/>
              </a:spcBef>
              <a:spcAft>
                <a:spcPts val="0"/>
              </a:spcAft>
            </a:pPr>
            <a:r>
              <a:rPr lang="zh-CN" altLang="zh-CN" sz="1600" dirty="0">
                <a:solidFill>
                  <a:schemeClr val="bg1">
                    <a:lumMod val="20000"/>
                    <a:lumOff val="80000"/>
                  </a:schemeClr>
                </a:solidFill>
                <a:effectLst/>
                <a:latin typeface="Lucida Sans Typewriter" panose="020B0509030504030204" pitchFamily="49" charset="0"/>
                <a:ea typeface="微软雅黑" panose="020B0503020204020204" pitchFamily="34" charset="-122"/>
              </a:rPr>
              <a:t>可选技术：</a:t>
            </a:r>
          </a:p>
          <a:p>
            <a:pPr marL="457200" marR="0" indent="-342900">
              <a:lnSpc>
                <a:spcPct val="130000"/>
              </a:lnSpc>
              <a:spcBef>
                <a:spcPts val="1200"/>
              </a:spcBef>
              <a:spcAft>
                <a:spcPts val="0"/>
              </a:spcAft>
              <a:buFont typeface="Wingdings" panose="05000000000000000000" pitchFamily="2" charset="2"/>
              <a:buChar char=""/>
            </a:pPr>
            <a:r>
              <a:rPr lang="zh-CN"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基于混沌映射</a:t>
            </a:r>
            <a:r>
              <a:rPr lang="en-US"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chaos</a:t>
            </a:r>
            <a:r>
              <a:rPr lang="zh-CN"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来构造不透明谓词</a:t>
            </a:r>
            <a:r>
              <a:rPr lang="en-US"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a:t>
            </a:r>
          </a:p>
          <a:p>
            <a:pPr marL="662940" lvl="1">
              <a:lnSpc>
                <a:spcPct val="130000"/>
              </a:lnSpc>
              <a:spcBef>
                <a:spcPts val="600"/>
              </a:spcBef>
            </a:pPr>
            <a:r>
              <a:rPr lang="zh-CN" altLang="en-US" sz="1600" dirty="0">
                <a:solidFill>
                  <a:schemeClr val="tx1">
                    <a:lumMod val="85000"/>
                  </a:schemeClr>
                </a:solidFill>
              </a:rPr>
              <a:t>混沌：</a:t>
            </a:r>
            <a:r>
              <a:rPr lang="zh-CN" altLang="en-US" sz="1600" dirty="0"/>
              <a:t>不可预测性</a:t>
            </a:r>
            <a:r>
              <a:rPr lang="zh-CN" altLang="en-US" sz="1600" dirty="0">
                <a:solidFill>
                  <a:schemeClr val="tx1">
                    <a:lumMod val="85000"/>
                  </a:schemeClr>
                </a:solidFill>
              </a:rPr>
              <a:t>；</a:t>
            </a:r>
            <a:r>
              <a:rPr lang="zh-CN" altLang="en-US" sz="1600" dirty="0"/>
              <a:t>随机性</a:t>
            </a:r>
            <a:endParaRPr lang="en-US" altLang="zh-CN" sz="1600" dirty="0"/>
          </a:p>
          <a:p>
            <a:pPr marL="662940" lvl="1">
              <a:lnSpc>
                <a:spcPct val="130000"/>
              </a:lnSpc>
              <a:spcBef>
                <a:spcPts val="0"/>
              </a:spcBef>
            </a:pPr>
            <a:r>
              <a:rPr lang="zh-CN" altLang="en-US" sz="1600" dirty="0">
                <a:solidFill>
                  <a:schemeClr val="tx1">
                    <a:lumMod val="85000"/>
                  </a:schemeClr>
                </a:solidFill>
              </a:rPr>
              <a:t>利用混沌映射的特性构造高安全性的不透明表达式</a:t>
            </a:r>
            <a:endParaRPr lang="en-US" altLang="zh-CN" sz="1600" dirty="0">
              <a:solidFill>
                <a:schemeClr val="tx1">
                  <a:lumMod val="85000"/>
                </a:schemeClr>
              </a:solidFill>
            </a:endParaRPr>
          </a:p>
          <a:p>
            <a:pPr marL="662940" lvl="1">
              <a:lnSpc>
                <a:spcPct val="130000"/>
              </a:lnSpc>
              <a:spcBef>
                <a:spcPts val="0"/>
              </a:spcBef>
            </a:pPr>
            <a:r>
              <a:rPr lang="zh-CN" altLang="en-US" sz="1600" dirty="0">
                <a:solidFill>
                  <a:schemeClr val="tx1">
                    <a:lumMod val="85000"/>
                  </a:schemeClr>
                </a:solidFill>
              </a:rPr>
              <a:t>映射的选择：较高的伪随机性；对参数和初值敏感</a:t>
            </a:r>
            <a:endParaRPr lang="en-US" altLang="zh-CN" sz="1600" dirty="0">
              <a:solidFill>
                <a:schemeClr val="tx1">
                  <a:lumMod val="85000"/>
                </a:schemeClr>
              </a:solidFill>
            </a:endParaRPr>
          </a:p>
          <a:p>
            <a:pPr marL="662940" lvl="1">
              <a:lnSpc>
                <a:spcPct val="130000"/>
              </a:lnSpc>
              <a:spcBef>
                <a:spcPts val="0"/>
              </a:spcBef>
            </a:pPr>
            <a:r>
              <a:rPr lang="zh-CN" altLang="en-US" sz="1600" dirty="0">
                <a:solidFill>
                  <a:schemeClr val="tx1">
                    <a:lumMod val="85000"/>
                  </a:schemeClr>
                </a:solidFill>
              </a:rPr>
              <a:t>在确定混沌不透明谓词输出时使用密钥</a:t>
            </a:r>
            <a:endParaRPr lang="zh-CN" altLang="zh-CN" sz="1600" dirty="0">
              <a:solidFill>
                <a:schemeClr val="tx1">
                  <a:lumMod val="85000"/>
                </a:schemeClr>
              </a:solidFill>
              <a:effectLst/>
              <a:latin typeface="Lucida Sans Typewriter" panose="020B0509030504030204" pitchFamily="49" charset="0"/>
              <a:ea typeface="微软雅黑" panose="020B0503020204020204" pitchFamily="34" charset="-122"/>
            </a:endParaRPr>
          </a:p>
          <a:p>
            <a:pPr marL="457200" marR="0" indent="-342900">
              <a:lnSpc>
                <a:spcPct val="130000"/>
              </a:lnSpc>
              <a:spcBef>
                <a:spcPts val="1200"/>
              </a:spcBef>
              <a:spcAft>
                <a:spcPts val="0"/>
              </a:spcAft>
              <a:buFont typeface="Wingdings" panose="05000000000000000000" pitchFamily="2" charset="2"/>
              <a:buChar char=""/>
            </a:pPr>
            <a:r>
              <a:rPr lang="zh-CN"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基于同余方程和中国剩余定理来构造一种参数化的不透明谓词</a:t>
            </a:r>
            <a:r>
              <a:rPr lang="en-US" altLang="zh-CN" sz="1800" dirty="0">
                <a:solidFill>
                  <a:schemeClr val="bg1">
                    <a:lumMod val="20000"/>
                    <a:lumOff val="80000"/>
                  </a:schemeClr>
                </a:solidFill>
                <a:effectLst/>
                <a:latin typeface="Lucida Sans Typewriter" panose="020B0509030504030204" pitchFamily="49" charset="0"/>
                <a:ea typeface="微软雅黑" panose="020B0503020204020204" pitchFamily="34" charset="-122"/>
              </a:rPr>
              <a:t>:</a:t>
            </a:r>
          </a:p>
          <a:p>
            <a:pPr marL="662940" lvl="1">
              <a:lnSpc>
                <a:spcPct val="130000"/>
              </a:lnSpc>
              <a:spcBef>
                <a:spcPts val="600"/>
              </a:spcBef>
            </a:pPr>
            <a:r>
              <a:rPr lang="zh-CN" altLang="en-US" sz="1600" dirty="0">
                <a:solidFill>
                  <a:schemeClr val="tx1">
                    <a:lumMod val="85000"/>
                  </a:schemeClr>
                </a:solidFill>
              </a:rPr>
              <a:t>根据密钥和几组模数相同的同余方程解的情况构造一种</a:t>
            </a:r>
            <a:r>
              <a:rPr lang="zh-CN" altLang="en-US" sz="1600" dirty="0"/>
              <a:t>参数化</a:t>
            </a:r>
            <a:r>
              <a:rPr lang="zh-CN" altLang="en-US" sz="1600" dirty="0">
                <a:solidFill>
                  <a:schemeClr val="tx1">
                    <a:lumMod val="85000"/>
                  </a:schemeClr>
                </a:solidFill>
              </a:rPr>
              <a:t>的不透明谓词</a:t>
            </a:r>
            <a:r>
              <a:rPr lang="en-US" altLang="zh-CN" sz="1600" dirty="0">
                <a:solidFill>
                  <a:schemeClr val="tx1">
                    <a:lumMod val="85000"/>
                  </a:schemeClr>
                </a:solidFill>
              </a:rPr>
              <a:t>;</a:t>
            </a:r>
          </a:p>
          <a:p>
            <a:pPr marL="662940" lvl="1">
              <a:lnSpc>
                <a:spcPct val="130000"/>
              </a:lnSpc>
              <a:spcBef>
                <a:spcPts val="0"/>
              </a:spcBef>
            </a:pPr>
            <a:r>
              <a:rPr lang="zh-CN" altLang="en-US" sz="1600" dirty="0">
                <a:solidFill>
                  <a:schemeClr val="tx1">
                    <a:lumMod val="85000"/>
                  </a:schemeClr>
                </a:solidFill>
              </a:rPr>
              <a:t>利用中国剩余定理判定不透明谓词的输出；</a:t>
            </a:r>
            <a:endParaRPr lang="en-US" altLang="zh-CN" sz="1600" dirty="0">
              <a:solidFill>
                <a:schemeClr val="tx1">
                  <a:lumMod val="85000"/>
                </a:schemeClr>
              </a:solidFill>
            </a:endParaRPr>
          </a:p>
          <a:p>
            <a:pPr marL="662940" lvl="1">
              <a:lnSpc>
                <a:spcPct val="130000"/>
              </a:lnSpc>
              <a:spcBef>
                <a:spcPts val="0"/>
              </a:spcBef>
            </a:pPr>
            <a:r>
              <a:rPr lang="zh-CN" altLang="en-US" sz="1600" dirty="0">
                <a:solidFill>
                  <a:schemeClr val="tx1">
                    <a:lumMod val="85000"/>
                  </a:schemeClr>
                </a:solidFill>
              </a:rPr>
              <a:t>密钥只有在程序执行过程中才能随机确定，混淆变换对密钥具有高度的敏感性</a:t>
            </a:r>
          </a:p>
          <a:p>
            <a:pPr marL="662940" lvl="1">
              <a:lnSpc>
                <a:spcPct val="130000"/>
              </a:lnSpc>
              <a:spcBef>
                <a:spcPts val="0"/>
              </a:spcBef>
            </a:pPr>
            <a:endParaRPr lang="zh-CN" altLang="zh-CN" dirty="0">
              <a:solidFill>
                <a:schemeClr val="bg1">
                  <a:lumMod val="20000"/>
                  <a:lumOff val="80000"/>
                </a:schemeClr>
              </a:solidFill>
              <a:effectLst/>
              <a:latin typeface="Lucida Sans Typewriter" panose="020B0509030504030204" pitchFamily="49" charset="0"/>
              <a:ea typeface="微软雅黑" panose="020B0503020204020204" pitchFamily="34" charset="-122"/>
            </a:endParaRPr>
          </a:p>
          <a:p>
            <a:endParaRPr lang="zh-CN" altLang="en-US" dirty="0"/>
          </a:p>
        </p:txBody>
      </p:sp>
      <p:sp>
        <p:nvSpPr>
          <p:cNvPr id="4" name="标题 3">
            <a:extLst>
              <a:ext uri="{FF2B5EF4-FFF2-40B4-BE49-F238E27FC236}">
                <a16:creationId xmlns:a16="http://schemas.microsoft.com/office/drawing/2014/main" id="{693F6082-AE77-4E87-9BDE-A2C92396293E}"/>
              </a:ext>
            </a:extLst>
          </p:cNvPr>
          <p:cNvSpPr>
            <a:spLocks noGrp="1"/>
          </p:cNvSpPr>
          <p:nvPr>
            <p:ph type="title"/>
          </p:nvPr>
        </p:nvSpPr>
        <p:spPr/>
        <p:txBody>
          <a:bodyPr/>
          <a:lstStyle/>
          <a:p>
            <a:r>
              <a:rPr lang="zh-CN" altLang="en-US" dirty="0"/>
              <a:t>改进思路</a:t>
            </a:r>
          </a:p>
        </p:txBody>
      </p:sp>
    </p:spTree>
    <p:extLst>
      <p:ext uri="{BB962C8B-B14F-4D97-AF65-F5344CB8AC3E}">
        <p14:creationId xmlns:p14="http://schemas.microsoft.com/office/powerpoint/2010/main" val="330096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感谢观看</a:t>
            </a:r>
          </a:p>
        </p:txBody>
      </p:sp>
      <p:sp>
        <p:nvSpPr>
          <p:cNvPr id="2" name="副标题 1"/>
          <p:cNvSpPr>
            <a:spLocks noGrp="1"/>
          </p:cNvSpPr>
          <p:nvPr>
            <p:ph type="subTitle" idx="1"/>
          </p:nvPr>
        </p:nvSpPr>
        <p:spPr/>
        <p:txBody>
          <a:bodyPr/>
          <a:lstStyle/>
          <a:p>
            <a:r>
              <a:rPr lang="zh-CN" altLang="en-US" dirty="0"/>
              <a:t>创寰宇学府 育天下英才</a:t>
            </a:r>
          </a:p>
        </p:txBody>
      </p:sp>
      <p:sp>
        <p:nvSpPr>
          <p:cNvPr id="5" name="文本占位符 4">
            <a:extLst>
              <a:ext uri="{FF2B5EF4-FFF2-40B4-BE49-F238E27FC236}">
                <a16:creationId xmlns:a16="http://schemas.microsoft.com/office/drawing/2014/main" id="{9990A71E-39AE-4EC5-B183-2994482E85D3}"/>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3747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E299E-D360-45CE-834B-FB55C124D161}"/>
              </a:ext>
            </a:extLst>
          </p:cNvPr>
          <p:cNvSpPr>
            <a:spLocks noGrp="1"/>
          </p:cNvSpPr>
          <p:nvPr>
            <p:ph type="title"/>
          </p:nvPr>
        </p:nvSpPr>
        <p:spPr/>
        <p:txBody>
          <a:bodyPr/>
          <a:lstStyle/>
          <a:p>
            <a:r>
              <a:rPr lang="zh-CN" altLang="en-US" dirty="0"/>
              <a:t>源码分析</a:t>
            </a:r>
          </a:p>
        </p:txBody>
      </p:sp>
      <p:sp>
        <p:nvSpPr>
          <p:cNvPr id="3" name="内容占位符 2">
            <a:extLst>
              <a:ext uri="{FF2B5EF4-FFF2-40B4-BE49-F238E27FC236}">
                <a16:creationId xmlns:a16="http://schemas.microsoft.com/office/drawing/2014/main" id="{626928C3-CBE8-4743-891D-0990A64436CD}"/>
              </a:ext>
            </a:extLst>
          </p:cNvPr>
          <p:cNvSpPr>
            <a:spLocks noGrp="1"/>
          </p:cNvSpPr>
          <p:nvPr>
            <p:ph idx="1"/>
          </p:nvPr>
        </p:nvSpPr>
        <p:spPr>
          <a:xfrm>
            <a:off x="698499" y="1365504"/>
            <a:ext cx="7517553" cy="4710617"/>
          </a:xfrm>
        </p:spPr>
        <p:txBody>
          <a:bodyPr/>
          <a:lstStyle/>
          <a:p>
            <a:pPr marL="342900" lvl="0" indent="-342900" algn="l">
              <a:lnSpc>
                <a:spcPct val="100000"/>
              </a:lnSpc>
              <a:buFont typeface="Wingdings" panose="05000000000000000000" pitchFamily="2" charset="2"/>
              <a:buChar char=""/>
            </a:pP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入口函数</a:t>
            </a:r>
            <a:r>
              <a:rPr lang="en-US"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runOnFunction</a:t>
            </a:r>
            <a:endPar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62940" lvl="1" indent="-342900" algn="just">
              <a:lnSpc>
                <a:spcPct val="100000"/>
              </a:lnSpc>
              <a:buFont typeface="Wingdings" panose="05000000000000000000" pitchFamily="2" charset="2"/>
              <a:buChar char="l"/>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参数判断：</a:t>
            </a:r>
          </a:p>
          <a:p>
            <a:pPr marL="753110" indent="-285750" algn="just">
              <a:lnSpc>
                <a:spcPct val="100000"/>
              </a:lnSpc>
              <a:buFont typeface="微软雅黑" panose="020B0503020204020204" pitchFamily="34" charset="-122"/>
              <a:buChar char="–"/>
            </a:pP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ObfTimes</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，对函数进行混淆的次数</a:t>
            </a: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defaultObfTime=1</a:t>
            </a: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53110" indent="-285750" algn="just">
              <a:lnSpc>
                <a:spcPct val="100000"/>
              </a:lnSpc>
              <a:buFont typeface="微软雅黑" panose="020B0503020204020204" pitchFamily="34" charset="-122"/>
              <a:buChar char="–"/>
            </a:pP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ObfProbRate</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，对基本块进行混淆的概率</a:t>
            </a: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defaultObfRate=</a:t>
            </a:r>
            <a:r>
              <a:rPr lang="en-US" altLang="zh-CN" sz="14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30%</a:t>
            </a: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05790" lvl="1" indent="-285750">
              <a:lnSpc>
                <a:spcPct val="100000"/>
              </a:lnSpc>
              <a:buFont typeface="Wingdings" panose="05000000000000000000" pitchFamily="2" charset="2"/>
              <a:buChar char="l"/>
            </a:pP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调用</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bogus</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p>
          <a:p>
            <a:pPr marL="605790" lvl="1" indent="-285750">
              <a:lnSpc>
                <a:spcPct val="100000"/>
              </a:lnSpc>
              <a:buFont typeface="Wingdings" panose="05000000000000000000" pitchFamily="2" charset="2"/>
              <a:buChar char="l"/>
            </a:pP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调用</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doF</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p>
          <a:p>
            <a:pPr marL="342900" lvl="0" indent="-342900" algn="just">
              <a:lnSpc>
                <a:spcPct val="100000"/>
              </a:lnSpc>
              <a:buFont typeface="Wingdings" panose="05000000000000000000" pitchFamily="2" charset="2"/>
              <a:buChar char=""/>
            </a:pPr>
            <a:r>
              <a:rPr lang="en-US"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bogus</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p>
          <a:p>
            <a:pPr marL="662940" lvl="1" indent="-342900" algn="just">
              <a:lnSpc>
                <a:spcPct val="100000"/>
              </a:lnSpc>
              <a:buFont typeface="Wingdings" panose="05000000000000000000" pitchFamily="2" charset="2"/>
              <a:buChar char="l"/>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把所有基本块存入一个</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list</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中</a:t>
            </a:r>
          </a:p>
          <a:p>
            <a:pPr marL="662940" lvl="1" indent="-342900" algn="just">
              <a:lnSpc>
                <a:spcPct val="100000"/>
              </a:lnSpc>
              <a:buFont typeface="Wingdings" panose="05000000000000000000" pitchFamily="2" charset="2"/>
              <a:buChar char="l"/>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每个基本块有</a:t>
            </a:r>
            <a:r>
              <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ObfProbRate</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的概率被混淆</a:t>
            </a:r>
            <a:endPar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62940" lvl="1" indent="-342900" algn="just">
              <a:lnSpc>
                <a:spcPct val="100000"/>
              </a:lnSpc>
              <a:buFont typeface="Wingdings" panose="05000000000000000000" pitchFamily="2" charset="2"/>
              <a:buChar char="l"/>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对基本块调用</a:t>
            </a:r>
            <a:r>
              <a:rPr lang="en-US" altLang="zh-CN" sz="1400" b="1"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addBogusFlow</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p>
          <a:p>
            <a:pPr marL="342900" lvl="0" indent="-342900" algn="just">
              <a:lnSpc>
                <a:spcPct val="100000"/>
              </a:lnSpc>
              <a:buFont typeface="Wingdings" panose="05000000000000000000" pitchFamily="2" charset="2"/>
              <a:buChar char=""/>
            </a:pPr>
            <a:r>
              <a:rPr lang="en-US"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doF</a:t>
            </a:r>
            <a:r>
              <a:rPr lang="zh-CN"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endParaRPr lang="en-US" altLang="zh-CN" sz="1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62940" lvl="1" indent="-342900" algn="just">
              <a:lnSpc>
                <a:spcPct val="100000"/>
              </a:lnSpc>
              <a:buFont typeface="Wingdings" panose="05000000000000000000" pitchFamily="2" charset="2"/>
              <a:buChar char="l"/>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将</a:t>
            </a:r>
            <a:r>
              <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rPr>
              <a:t>Function</a:t>
            </a: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中所有为真的判断语句进行替换</a:t>
            </a:r>
          </a:p>
          <a:p>
            <a:pPr marL="320040" lvl="1" indent="0" algn="just">
              <a:lnSpc>
                <a:spcPct val="100000"/>
              </a:lnSpc>
              <a:buNone/>
            </a:pP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3DE71F36-C865-4338-95F1-95B40B9A3778}"/>
              </a:ext>
            </a:extLst>
          </p:cNvPr>
          <p:cNvPicPr>
            <a:picLocks noChangeAspect="1"/>
          </p:cNvPicPr>
          <p:nvPr/>
        </p:nvPicPr>
        <p:blipFill>
          <a:blip r:embed="rId2"/>
          <a:stretch>
            <a:fillRect/>
          </a:stretch>
        </p:blipFill>
        <p:spPr>
          <a:xfrm>
            <a:off x="8522210" y="1817580"/>
            <a:ext cx="3518081" cy="4445228"/>
          </a:xfrm>
          <a:prstGeom prst="rect">
            <a:avLst/>
          </a:prstGeom>
        </p:spPr>
      </p:pic>
      <p:pic>
        <p:nvPicPr>
          <p:cNvPr id="6" name="图片 5">
            <a:extLst>
              <a:ext uri="{FF2B5EF4-FFF2-40B4-BE49-F238E27FC236}">
                <a16:creationId xmlns:a16="http://schemas.microsoft.com/office/drawing/2014/main" id="{0E922074-9DE4-4FED-A6C7-B066BD56F48E}"/>
              </a:ext>
            </a:extLst>
          </p:cNvPr>
          <p:cNvPicPr>
            <a:picLocks noChangeAspect="1"/>
          </p:cNvPicPr>
          <p:nvPr/>
        </p:nvPicPr>
        <p:blipFill rotWithShape="1">
          <a:blip r:embed="rId3"/>
          <a:srcRect l="7373" t="12992" r="9291" b="9134"/>
          <a:stretch/>
        </p:blipFill>
        <p:spPr>
          <a:xfrm>
            <a:off x="5778597" y="3139046"/>
            <a:ext cx="1535214" cy="970612"/>
          </a:xfrm>
          <a:prstGeom prst="rect">
            <a:avLst/>
          </a:prstGeom>
        </p:spPr>
      </p:pic>
      <p:sp>
        <p:nvSpPr>
          <p:cNvPr id="7" name="箭头: 右 6">
            <a:extLst>
              <a:ext uri="{FF2B5EF4-FFF2-40B4-BE49-F238E27FC236}">
                <a16:creationId xmlns:a16="http://schemas.microsoft.com/office/drawing/2014/main" id="{47CB3AFA-1DFE-4186-A4FE-F5E7CBEE0989}"/>
              </a:ext>
            </a:extLst>
          </p:cNvPr>
          <p:cNvSpPr/>
          <p:nvPr/>
        </p:nvSpPr>
        <p:spPr>
          <a:xfrm>
            <a:off x="7619969" y="3381699"/>
            <a:ext cx="735496" cy="485306"/>
          </a:xfrm>
          <a:prstGeom prst="rightArrow">
            <a:avLst/>
          </a:prstGeom>
          <a:solidFill>
            <a:schemeClr val="tx1">
              <a:lumMod val="85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0400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941" y="277943"/>
            <a:ext cx="10795000" cy="898144"/>
          </a:xfrm>
        </p:spPr>
        <p:txBody>
          <a:bodyPr/>
          <a:lstStyle/>
          <a:p>
            <a:r>
              <a:rPr lang="en-US" altLang="zh-CN" sz="2400" kern="100" dirty="0">
                <a:solidFill>
                  <a:schemeClr val="tx1"/>
                </a:solidFill>
                <a:effectLst/>
                <a:latin typeface="Lucida Sans Typewriter" panose="020B0509030504030204" pitchFamily="49" charset="0"/>
                <a:ea typeface="微软雅黑" panose="020B0503020204020204" pitchFamily="34" charset="-122"/>
                <a:cs typeface="Times New Roman" panose="02020603050405020304" pitchFamily="18" charset="0"/>
              </a:rPr>
              <a:t>addBogusFlow</a:t>
            </a:r>
            <a:r>
              <a:rPr lang="zh-CN" altLang="zh-CN" sz="2400" kern="100" dirty="0">
                <a:solidFill>
                  <a:schemeClr val="tx1"/>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endParaRPr lang="zh-CN" sz="2400" dirty="0">
              <a:solidFill>
                <a:schemeClr val="tx1"/>
              </a:solidFill>
              <a:latin typeface="Lucida Sans Typewriter" panose="020B0509030504030204" pitchFamily="49" charset="0"/>
              <a:ea typeface="微软雅黑" panose="020B0503020204020204" pitchFamily="34" charset="-122"/>
            </a:endParaRPr>
          </a:p>
        </p:txBody>
      </p:sp>
      <p:pic>
        <p:nvPicPr>
          <p:cNvPr id="9" name="图片 8">
            <a:extLst>
              <a:ext uri="{FF2B5EF4-FFF2-40B4-BE49-F238E27FC236}">
                <a16:creationId xmlns:a16="http://schemas.microsoft.com/office/drawing/2014/main" id="{2C5DD3C9-1D86-4131-9EDB-51E8311A2152}"/>
              </a:ext>
            </a:extLst>
          </p:cNvPr>
          <p:cNvPicPr>
            <a:picLocks noChangeAspect="1"/>
          </p:cNvPicPr>
          <p:nvPr/>
        </p:nvPicPr>
        <p:blipFill rotWithShape="1">
          <a:blip r:embed="rId3"/>
          <a:srcRect l="7373" t="12992" r="9291" b="9134"/>
          <a:stretch/>
        </p:blipFill>
        <p:spPr>
          <a:xfrm>
            <a:off x="152796" y="1703932"/>
            <a:ext cx="1168183" cy="738563"/>
          </a:xfrm>
          <a:prstGeom prst="rect">
            <a:avLst/>
          </a:prstGeom>
        </p:spPr>
      </p:pic>
      <p:pic>
        <p:nvPicPr>
          <p:cNvPr id="31" name="图片 30">
            <a:extLst>
              <a:ext uri="{FF2B5EF4-FFF2-40B4-BE49-F238E27FC236}">
                <a16:creationId xmlns:a16="http://schemas.microsoft.com/office/drawing/2014/main" id="{BCC205A1-348E-4E35-B651-B2E1A6204B63}"/>
              </a:ext>
            </a:extLst>
          </p:cNvPr>
          <p:cNvPicPr>
            <a:picLocks noChangeAspect="1"/>
          </p:cNvPicPr>
          <p:nvPr/>
        </p:nvPicPr>
        <p:blipFill>
          <a:blip r:embed="rId4"/>
          <a:stretch>
            <a:fillRect/>
          </a:stretch>
        </p:blipFill>
        <p:spPr>
          <a:xfrm>
            <a:off x="6708929" y="1086430"/>
            <a:ext cx="2309885" cy="2112752"/>
          </a:xfrm>
          <a:prstGeom prst="rect">
            <a:avLst/>
          </a:prstGeom>
        </p:spPr>
      </p:pic>
      <p:pic>
        <p:nvPicPr>
          <p:cNvPr id="33" name="图片 32">
            <a:extLst>
              <a:ext uri="{FF2B5EF4-FFF2-40B4-BE49-F238E27FC236}">
                <a16:creationId xmlns:a16="http://schemas.microsoft.com/office/drawing/2014/main" id="{CB52893B-9530-4477-8378-F1655800F1DF}"/>
              </a:ext>
            </a:extLst>
          </p:cNvPr>
          <p:cNvPicPr>
            <a:picLocks noChangeAspect="1"/>
          </p:cNvPicPr>
          <p:nvPr/>
        </p:nvPicPr>
        <p:blipFill>
          <a:blip r:embed="rId5"/>
          <a:stretch>
            <a:fillRect/>
          </a:stretch>
        </p:blipFill>
        <p:spPr>
          <a:xfrm>
            <a:off x="9536693" y="591585"/>
            <a:ext cx="2555902" cy="3692920"/>
          </a:xfrm>
          <a:prstGeom prst="rect">
            <a:avLst/>
          </a:prstGeom>
        </p:spPr>
      </p:pic>
      <p:graphicFrame>
        <p:nvGraphicFramePr>
          <p:cNvPr id="5" name="图示 4">
            <a:extLst>
              <a:ext uri="{FF2B5EF4-FFF2-40B4-BE49-F238E27FC236}">
                <a16:creationId xmlns:a16="http://schemas.microsoft.com/office/drawing/2014/main" id="{CD82062F-1502-4EE1-AFC2-ADDDE294979D}"/>
              </a:ext>
            </a:extLst>
          </p:cNvPr>
          <p:cNvGraphicFramePr/>
          <p:nvPr>
            <p:extLst>
              <p:ext uri="{D42A27DB-BD31-4B8C-83A1-F6EECF244321}">
                <p14:modId xmlns:p14="http://schemas.microsoft.com/office/powerpoint/2010/main" val="1318554264"/>
              </p:ext>
            </p:extLst>
          </p:nvPr>
        </p:nvGraphicFramePr>
        <p:xfrm>
          <a:off x="0" y="3372828"/>
          <a:ext cx="9536693" cy="30600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2" name="组合 11">
            <a:extLst>
              <a:ext uri="{FF2B5EF4-FFF2-40B4-BE49-F238E27FC236}">
                <a16:creationId xmlns:a16="http://schemas.microsoft.com/office/drawing/2014/main" id="{793AF01D-9A18-4469-A235-EFD0C06D934D}"/>
              </a:ext>
            </a:extLst>
          </p:cNvPr>
          <p:cNvGrpSpPr/>
          <p:nvPr/>
        </p:nvGrpSpPr>
        <p:grpSpPr>
          <a:xfrm>
            <a:off x="1474524" y="1900447"/>
            <a:ext cx="295376" cy="345534"/>
            <a:chOff x="1758088" y="1357261"/>
            <a:chExt cx="295376" cy="345534"/>
          </a:xfrm>
        </p:grpSpPr>
        <p:sp>
          <p:nvSpPr>
            <p:cNvPr id="13" name="箭头: 右 12">
              <a:extLst>
                <a:ext uri="{FF2B5EF4-FFF2-40B4-BE49-F238E27FC236}">
                  <a16:creationId xmlns:a16="http://schemas.microsoft.com/office/drawing/2014/main" id="{54860F3E-431D-43FD-A39B-4B6AFA4483AD}"/>
                </a:ext>
              </a:extLst>
            </p:cNvPr>
            <p:cNvSpPr/>
            <p:nvPr/>
          </p:nvSpPr>
          <p:spPr>
            <a:xfrm>
              <a:off x="1758088" y="1357261"/>
              <a:ext cx="295376" cy="345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箭头: 右 4">
              <a:extLst>
                <a:ext uri="{FF2B5EF4-FFF2-40B4-BE49-F238E27FC236}">
                  <a16:creationId xmlns:a16="http://schemas.microsoft.com/office/drawing/2014/main" id="{B5FEE2C0-725C-4F3F-8A2F-870404180E14}"/>
                </a:ext>
              </a:extLst>
            </p:cNvPr>
            <p:cNvSpPr txBox="1"/>
            <p:nvPr/>
          </p:nvSpPr>
          <p:spPr>
            <a:xfrm>
              <a:off x="1758088" y="1426368"/>
              <a:ext cx="206763" cy="2073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grpSp>
      <p:grpSp>
        <p:nvGrpSpPr>
          <p:cNvPr id="16" name="组合 15">
            <a:extLst>
              <a:ext uri="{FF2B5EF4-FFF2-40B4-BE49-F238E27FC236}">
                <a16:creationId xmlns:a16="http://schemas.microsoft.com/office/drawing/2014/main" id="{86DCE84C-3B8D-4701-B815-C51F814D80CF}"/>
              </a:ext>
            </a:extLst>
          </p:cNvPr>
          <p:cNvGrpSpPr/>
          <p:nvPr/>
        </p:nvGrpSpPr>
        <p:grpSpPr>
          <a:xfrm>
            <a:off x="3263566" y="1900447"/>
            <a:ext cx="295376" cy="345534"/>
            <a:chOff x="1758088" y="1357261"/>
            <a:chExt cx="295376" cy="345534"/>
          </a:xfrm>
        </p:grpSpPr>
        <p:sp>
          <p:nvSpPr>
            <p:cNvPr id="17" name="箭头: 右 16">
              <a:extLst>
                <a:ext uri="{FF2B5EF4-FFF2-40B4-BE49-F238E27FC236}">
                  <a16:creationId xmlns:a16="http://schemas.microsoft.com/office/drawing/2014/main" id="{DA773ABB-35DA-44E8-A8DF-7C3081610A73}"/>
                </a:ext>
              </a:extLst>
            </p:cNvPr>
            <p:cNvSpPr/>
            <p:nvPr/>
          </p:nvSpPr>
          <p:spPr>
            <a:xfrm>
              <a:off x="1758088" y="1357261"/>
              <a:ext cx="295376" cy="345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箭头: 右 4">
              <a:extLst>
                <a:ext uri="{FF2B5EF4-FFF2-40B4-BE49-F238E27FC236}">
                  <a16:creationId xmlns:a16="http://schemas.microsoft.com/office/drawing/2014/main" id="{B103F5F3-3715-44B5-BA63-CEC0616BF1DD}"/>
                </a:ext>
              </a:extLst>
            </p:cNvPr>
            <p:cNvSpPr txBox="1"/>
            <p:nvPr/>
          </p:nvSpPr>
          <p:spPr>
            <a:xfrm>
              <a:off x="1758088" y="1426368"/>
              <a:ext cx="206763" cy="2073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grpSp>
      <p:grpSp>
        <p:nvGrpSpPr>
          <p:cNvPr id="19" name="组合 18">
            <a:extLst>
              <a:ext uri="{FF2B5EF4-FFF2-40B4-BE49-F238E27FC236}">
                <a16:creationId xmlns:a16="http://schemas.microsoft.com/office/drawing/2014/main" id="{6343CEDE-DEC0-49D3-8ABF-5B074718C843}"/>
              </a:ext>
            </a:extLst>
          </p:cNvPr>
          <p:cNvGrpSpPr/>
          <p:nvPr/>
        </p:nvGrpSpPr>
        <p:grpSpPr>
          <a:xfrm>
            <a:off x="6357926" y="1893682"/>
            <a:ext cx="295376" cy="345534"/>
            <a:chOff x="1758088" y="1357261"/>
            <a:chExt cx="295376" cy="345534"/>
          </a:xfrm>
        </p:grpSpPr>
        <p:sp>
          <p:nvSpPr>
            <p:cNvPr id="20" name="箭头: 右 19">
              <a:extLst>
                <a:ext uri="{FF2B5EF4-FFF2-40B4-BE49-F238E27FC236}">
                  <a16:creationId xmlns:a16="http://schemas.microsoft.com/office/drawing/2014/main" id="{5E4B0CAD-456B-485C-AE4E-B622D3E443A0}"/>
                </a:ext>
              </a:extLst>
            </p:cNvPr>
            <p:cNvSpPr/>
            <p:nvPr/>
          </p:nvSpPr>
          <p:spPr>
            <a:xfrm>
              <a:off x="1758088" y="1357261"/>
              <a:ext cx="295376" cy="345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箭头: 右 4">
              <a:extLst>
                <a:ext uri="{FF2B5EF4-FFF2-40B4-BE49-F238E27FC236}">
                  <a16:creationId xmlns:a16="http://schemas.microsoft.com/office/drawing/2014/main" id="{653EC0C6-B1A5-45FC-A972-06157C7516E3}"/>
                </a:ext>
              </a:extLst>
            </p:cNvPr>
            <p:cNvSpPr txBox="1"/>
            <p:nvPr/>
          </p:nvSpPr>
          <p:spPr>
            <a:xfrm>
              <a:off x="1758088" y="1426368"/>
              <a:ext cx="206763" cy="2073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grpSp>
      <p:grpSp>
        <p:nvGrpSpPr>
          <p:cNvPr id="22" name="组合 21">
            <a:extLst>
              <a:ext uri="{FF2B5EF4-FFF2-40B4-BE49-F238E27FC236}">
                <a16:creationId xmlns:a16="http://schemas.microsoft.com/office/drawing/2014/main" id="{6913C1B6-916D-4753-A5D8-7363FAF962F2}"/>
              </a:ext>
            </a:extLst>
          </p:cNvPr>
          <p:cNvGrpSpPr/>
          <p:nvPr/>
        </p:nvGrpSpPr>
        <p:grpSpPr>
          <a:xfrm>
            <a:off x="9130065" y="1970039"/>
            <a:ext cx="295376" cy="345534"/>
            <a:chOff x="1758088" y="1357261"/>
            <a:chExt cx="295376" cy="345534"/>
          </a:xfrm>
        </p:grpSpPr>
        <p:sp>
          <p:nvSpPr>
            <p:cNvPr id="23" name="箭头: 右 22">
              <a:extLst>
                <a:ext uri="{FF2B5EF4-FFF2-40B4-BE49-F238E27FC236}">
                  <a16:creationId xmlns:a16="http://schemas.microsoft.com/office/drawing/2014/main" id="{6109EAF4-99E1-419E-88E5-0644F4DD6186}"/>
                </a:ext>
              </a:extLst>
            </p:cNvPr>
            <p:cNvSpPr/>
            <p:nvPr/>
          </p:nvSpPr>
          <p:spPr>
            <a:xfrm>
              <a:off x="1758088" y="1357261"/>
              <a:ext cx="295376" cy="345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箭头: 右 4">
              <a:extLst>
                <a:ext uri="{FF2B5EF4-FFF2-40B4-BE49-F238E27FC236}">
                  <a16:creationId xmlns:a16="http://schemas.microsoft.com/office/drawing/2014/main" id="{749C3415-AA8A-40A3-AE45-7E5A61E7C363}"/>
                </a:ext>
              </a:extLst>
            </p:cNvPr>
            <p:cNvSpPr txBox="1"/>
            <p:nvPr/>
          </p:nvSpPr>
          <p:spPr>
            <a:xfrm>
              <a:off x="1758088" y="1426368"/>
              <a:ext cx="206763" cy="2073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grpSp>
      <p:pic>
        <p:nvPicPr>
          <p:cNvPr id="4" name="图片 3">
            <a:extLst>
              <a:ext uri="{FF2B5EF4-FFF2-40B4-BE49-F238E27FC236}">
                <a16:creationId xmlns:a16="http://schemas.microsoft.com/office/drawing/2014/main" id="{A1346E7C-6112-44D9-9B6B-2BDF1836B92D}"/>
              </a:ext>
            </a:extLst>
          </p:cNvPr>
          <p:cNvPicPr>
            <a:picLocks noChangeAspect="1"/>
          </p:cNvPicPr>
          <p:nvPr/>
        </p:nvPicPr>
        <p:blipFill>
          <a:blip r:embed="rId11"/>
          <a:stretch>
            <a:fillRect/>
          </a:stretch>
        </p:blipFill>
        <p:spPr>
          <a:xfrm>
            <a:off x="1923445" y="1281342"/>
            <a:ext cx="1191230" cy="1583742"/>
          </a:xfrm>
          <a:prstGeom prst="rect">
            <a:avLst/>
          </a:prstGeom>
        </p:spPr>
      </p:pic>
      <p:pic>
        <p:nvPicPr>
          <p:cNvPr id="7" name="图片 6">
            <a:extLst>
              <a:ext uri="{FF2B5EF4-FFF2-40B4-BE49-F238E27FC236}">
                <a16:creationId xmlns:a16="http://schemas.microsoft.com/office/drawing/2014/main" id="{E5695EFF-0E16-46B2-9985-5B40C35DD717}"/>
              </a:ext>
            </a:extLst>
          </p:cNvPr>
          <p:cNvPicPr>
            <a:picLocks noChangeAspect="1"/>
          </p:cNvPicPr>
          <p:nvPr/>
        </p:nvPicPr>
        <p:blipFill>
          <a:blip r:embed="rId12"/>
          <a:stretch>
            <a:fillRect/>
          </a:stretch>
        </p:blipFill>
        <p:spPr>
          <a:xfrm>
            <a:off x="3644976" y="1176087"/>
            <a:ext cx="2601699" cy="1858356"/>
          </a:xfrm>
          <a:prstGeom prst="rect">
            <a:avLst/>
          </a:prstGeom>
        </p:spPr>
      </p:pic>
    </p:spTree>
    <p:extLst>
      <p:ext uri="{BB962C8B-B14F-4D97-AF65-F5344CB8AC3E}">
        <p14:creationId xmlns:p14="http://schemas.microsoft.com/office/powerpoint/2010/main" val="327012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3777E1-6735-414E-B6AE-CC6E5D956AA6}"/>
              </a:ext>
            </a:extLst>
          </p:cNvPr>
          <p:cNvSpPr>
            <a:spLocks noGrp="1"/>
          </p:cNvSpPr>
          <p:nvPr>
            <p:ph sz="half" idx="1"/>
          </p:nvPr>
        </p:nvSpPr>
        <p:spPr>
          <a:xfrm>
            <a:off x="114723" y="1740969"/>
            <a:ext cx="6096000" cy="3961331"/>
          </a:xfrm>
        </p:spPr>
        <p:txBody>
          <a:bodyPr>
            <a:normAutofit/>
          </a:bodyPr>
          <a:lstStyle/>
          <a:p>
            <a:pPr marL="45720" indent="0">
              <a:buNone/>
            </a:pP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将</a:t>
            </a: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Function</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中所有为真的判断语句进行替换</a:t>
            </a:r>
          </a:p>
          <a:p>
            <a:pPr>
              <a:buFont typeface="Wingdings" panose="05000000000000000000" pitchFamily="2" charset="2"/>
              <a:buChar char=""/>
            </a:pP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	初始化两个全局变量</a:t>
            </a: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x</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和</a:t>
            </a: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y</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为</a:t>
            </a: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0</a:t>
            </a:r>
          </a:p>
          <a:p>
            <a:pPr>
              <a:buFont typeface="Wingdings" panose="05000000000000000000" pitchFamily="2" charset="2"/>
              <a:buChar char=""/>
            </a:pP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	</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找到所有的恒为</a:t>
            </a: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true</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的语句</a:t>
            </a:r>
          </a:p>
          <a:p>
            <a:pPr>
              <a:buFont typeface="Wingdings" panose="05000000000000000000" pitchFamily="2" charset="2"/>
              <a:buChar char=""/>
            </a:pP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	表达式替换：</a:t>
            </a:r>
            <a:endPar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endParaRPr>
          </a:p>
          <a:p>
            <a:pPr marL="45720" indent="0">
              <a:buNone/>
            </a:pP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if(true)-&gt; </a:t>
            </a:r>
          </a:p>
          <a:p>
            <a:pPr marL="45720" indent="0">
              <a:buNone/>
            </a:pP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if((y &lt; 10 || x * (x + 1) % 2 == 0))</a:t>
            </a:r>
          </a:p>
          <a:p>
            <a:pPr>
              <a:buFont typeface="Wingdings" panose="05000000000000000000" pitchFamily="2" charset="2"/>
              <a:buChar char=""/>
            </a:pPr>
            <a:r>
              <a:rPr lang="en-US" altLang="zh-CN" dirty="0">
                <a:solidFill>
                  <a:schemeClr val="bg1">
                    <a:lumMod val="20000"/>
                    <a:lumOff val="80000"/>
                  </a:schemeClr>
                </a:solidFill>
                <a:latin typeface="Lucida Sans Typewriter" panose="020B0509030504030204" pitchFamily="49" charset="0"/>
                <a:ea typeface="微软雅黑" panose="020B0503020204020204" pitchFamily="34" charset="-122"/>
              </a:rPr>
              <a:t>	</a:t>
            </a:r>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删除原表达式</a:t>
            </a:r>
          </a:p>
        </p:txBody>
      </p:sp>
      <p:sp>
        <p:nvSpPr>
          <p:cNvPr id="8" name="标题 1">
            <a:extLst>
              <a:ext uri="{FF2B5EF4-FFF2-40B4-BE49-F238E27FC236}">
                <a16:creationId xmlns:a16="http://schemas.microsoft.com/office/drawing/2014/main" id="{E22DCF1E-8BFF-43CD-9E03-AFBB5A4D8393}"/>
              </a:ext>
            </a:extLst>
          </p:cNvPr>
          <p:cNvSpPr>
            <a:spLocks noGrp="1"/>
          </p:cNvSpPr>
          <p:nvPr>
            <p:ph type="title"/>
          </p:nvPr>
        </p:nvSpPr>
        <p:spPr>
          <a:xfrm>
            <a:off x="413173" y="428439"/>
            <a:ext cx="10795000" cy="898144"/>
          </a:xfrm>
        </p:spPr>
        <p:txBody>
          <a:bodyPr/>
          <a:lstStyle/>
          <a:p>
            <a:r>
              <a:rPr lang="en-US" altLang="zh-CN" sz="2400" kern="100" dirty="0">
                <a:solidFill>
                  <a:schemeClr val="tx1"/>
                </a:solidFill>
                <a:latin typeface="Lucida Sans Typewriter" panose="020B0509030504030204" pitchFamily="49" charset="0"/>
                <a:ea typeface="微软雅黑" panose="020B0503020204020204" pitchFamily="34" charset="-122"/>
                <a:cs typeface="Times New Roman" panose="02020603050405020304" pitchFamily="18" charset="0"/>
              </a:rPr>
              <a:t>doF</a:t>
            </a:r>
            <a:r>
              <a:rPr lang="zh-CN" altLang="zh-CN" sz="2400" kern="100" dirty="0">
                <a:solidFill>
                  <a:schemeClr val="tx1"/>
                </a:solidFill>
                <a:effectLst/>
                <a:latin typeface="Lucida Sans Typewriter" panose="020B0509030504030204" pitchFamily="49" charset="0"/>
                <a:ea typeface="微软雅黑" panose="020B0503020204020204" pitchFamily="34" charset="-122"/>
                <a:cs typeface="Times New Roman" panose="02020603050405020304" pitchFamily="18" charset="0"/>
              </a:rPr>
              <a:t>函数</a:t>
            </a:r>
            <a:r>
              <a:rPr lang="zh-CN" altLang="en-US" sz="2400" kern="100" dirty="0">
                <a:solidFill>
                  <a:schemeClr val="tx1"/>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zh-CN" sz="2400" dirty="0">
              <a:solidFill>
                <a:schemeClr val="tx1"/>
              </a:solidFill>
              <a:latin typeface="Lucida Sans Typewriter" panose="020B0509030504030204" pitchFamily="49" charset="0"/>
              <a:ea typeface="微软雅黑" panose="020B0503020204020204" pitchFamily="34" charset="-122"/>
            </a:endParaRPr>
          </a:p>
        </p:txBody>
      </p:sp>
      <p:grpSp>
        <p:nvGrpSpPr>
          <p:cNvPr id="6" name="组合 5">
            <a:extLst>
              <a:ext uri="{FF2B5EF4-FFF2-40B4-BE49-F238E27FC236}">
                <a16:creationId xmlns:a16="http://schemas.microsoft.com/office/drawing/2014/main" id="{B2E3EA8D-C412-4002-B068-743633DC1350}"/>
              </a:ext>
            </a:extLst>
          </p:cNvPr>
          <p:cNvGrpSpPr/>
          <p:nvPr/>
        </p:nvGrpSpPr>
        <p:grpSpPr>
          <a:xfrm>
            <a:off x="5824221" y="1358878"/>
            <a:ext cx="6303810" cy="3863423"/>
            <a:chOff x="5824221" y="1358878"/>
            <a:chExt cx="6303810" cy="3863423"/>
          </a:xfrm>
        </p:grpSpPr>
        <p:pic>
          <p:nvPicPr>
            <p:cNvPr id="7" name="图片 6">
              <a:extLst>
                <a:ext uri="{FF2B5EF4-FFF2-40B4-BE49-F238E27FC236}">
                  <a16:creationId xmlns:a16="http://schemas.microsoft.com/office/drawing/2014/main" id="{7EAB9424-6292-4249-90B0-386EB11937C3}"/>
                </a:ext>
              </a:extLst>
            </p:cNvPr>
            <p:cNvPicPr>
              <a:picLocks noChangeAspect="1"/>
            </p:cNvPicPr>
            <p:nvPr/>
          </p:nvPicPr>
          <p:blipFill>
            <a:blip r:embed="rId2"/>
            <a:stretch>
              <a:fillRect/>
            </a:stretch>
          </p:blipFill>
          <p:spPr>
            <a:xfrm>
              <a:off x="5824221" y="1358878"/>
              <a:ext cx="2673909" cy="3863423"/>
            </a:xfrm>
            <a:prstGeom prst="rect">
              <a:avLst/>
            </a:prstGeom>
          </p:spPr>
        </p:pic>
        <p:pic>
          <p:nvPicPr>
            <p:cNvPr id="9" name="图片 8">
              <a:extLst>
                <a:ext uri="{FF2B5EF4-FFF2-40B4-BE49-F238E27FC236}">
                  <a16:creationId xmlns:a16="http://schemas.microsoft.com/office/drawing/2014/main" id="{E3ED3823-CFAB-4C7E-9DCA-19F6E57A9F79}"/>
                </a:ext>
              </a:extLst>
            </p:cNvPr>
            <p:cNvPicPr>
              <a:picLocks noChangeAspect="1"/>
            </p:cNvPicPr>
            <p:nvPr/>
          </p:nvPicPr>
          <p:blipFill>
            <a:blip r:embed="rId3"/>
            <a:stretch>
              <a:fillRect/>
            </a:stretch>
          </p:blipFill>
          <p:spPr>
            <a:xfrm>
              <a:off x="9117889" y="1358878"/>
              <a:ext cx="3010142" cy="3803428"/>
            </a:xfrm>
            <a:prstGeom prst="rect">
              <a:avLst/>
            </a:prstGeom>
          </p:spPr>
        </p:pic>
        <p:sp>
          <p:nvSpPr>
            <p:cNvPr id="10" name="箭头: 右 9">
              <a:extLst>
                <a:ext uri="{FF2B5EF4-FFF2-40B4-BE49-F238E27FC236}">
                  <a16:creationId xmlns:a16="http://schemas.microsoft.com/office/drawing/2014/main" id="{4AFB9E2C-A433-47D9-A25E-373FF67F80D3}"/>
                </a:ext>
              </a:extLst>
            </p:cNvPr>
            <p:cNvSpPr/>
            <p:nvPr/>
          </p:nvSpPr>
          <p:spPr>
            <a:xfrm>
              <a:off x="8558099" y="3080049"/>
              <a:ext cx="499820" cy="361085"/>
            </a:xfrm>
            <a:prstGeom prst="rightArrow">
              <a:avLst/>
            </a:prstGeom>
            <a:solidFill>
              <a:schemeClr val="tx1">
                <a:lumMod val="85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0673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59CEDB2-3D5C-467D-B65C-E15A70405121}"/>
              </a:ext>
            </a:extLst>
          </p:cNvPr>
          <p:cNvPicPr>
            <a:picLocks noChangeAspect="1"/>
          </p:cNvPicPr>
          <p:nvPr/>
        </p:nvPicPr>
        <p:blipFill>
          <a:blip r:embed="rId2"/>
          <a:stretch>
            <a:fillRect/>
          </a:stretch>
        </p:blipFill>
        <p:spPr>
          <a:xfrm>
            <a:off x="125335" y="1431839"/>
            <a:ext cx="5696243" cy="1670136"/>
          </a:xfrm>
          <a:prstGeom prst="rect">
            <a:avLst/>
          </a:prstGeom>
        </p:spPr>
      </p:pic>
      <p:grpSp>
        <p:nvGrpSpPr>
          <p:cNvPr id="29" name="组合 28">
            <a:extLst>
              <a:ext uri="{FF2B5EF4-FFF2-40B4-BE49-F238E27FC236}">
                <a16:creationId xmlns:a16="http://schemas.microsoft.com/office/drawing/2014/main" id="{11FAE71A-78A4-4E39-B3FB-2DC7C9D9917E}"/>
              </a:ext>
            </a:extLst>
          </p:cNvPr>
          <p:cNvGrpSpPr/>
          <p:nvPr/>
        </p:nvGrpSpPr>
        <p:grpSpPr>
          <a:xfrm>
            <a:off x="5620183" y="0"/>
            <a:ext cx="5624396" cy="6858000"/>
            <a:chOff x="5620183" y="0"/>
            <a:chExt cx="5624396" cy="6858000"/>
          </a:xfrm>
        </p:grpSpPr>
        <p:pic>
          <p:nvPicPr>
            <p:cNvPr id="6" name="图片 5">
              <a:extLst>
                <a:ext uri="{FF2B5EF4-FFF2-40B4-BE49-F238E27FC236}">
                  <a16:creationId xmlns:a16="http://schemas.microsoft.com/office/drawing/2014/main" id="{9EAD0359-46DF-4CA0-A32C-FDF17047E936}"/>
                </a:ext>
              </a:extLst>
            </p:cNvPr>
            <p:cNvPicPr/>
            <p:nvPr/>
          </p:nvPicPr>
          <p:blipFill rotWithShape="1">
            <a:blip r:embed="rId3"/>
            <a:srcRect b="9391"/>
            <a:stretch/>
          </p:blipFill>
          <p:spPr bwMode="auto">
            <a:xfrm>
              <a:off x="6022974" y="0"/>
              <a:ext cx="5221605" cy="6858000"/>
            </a:xfrm>
            <a:prstGeom prst="rect">
              <a:avLst/>
            </a:prstGeom>
            <a:ln>
              <a:noFill/>
            </a:ln>
            <a:extLst>
              <a:ext uri="{53640926-AAD7-44D8-BBD7-CCE9431645EC}">
                <a14:shadowObscured xmlns:a14="http://schemas.microsoft.com/office/drawing/2010/main"/>
              </a:ext>
            </a:extLst>
          </p:spPr>
        </p:pic>
        <p:sp>
          <p:nvSpPr>
            <p:cNvPr id="12" name="箭头: 左弧形 11">
              <a:extLst>
                <a:ext uri="{FF2B5EF4-FFF2-40B4-BE49-F238E27FC236}">
                  <a16:creationId xmlns:a16="http://schemas.microsoft.com/office/drawing/2014/main" id="{FE5F8EE2-1AF0-45A4-8770-77D7F1B1CCE4}"/>
                </a:ext>
              </a:extLst>
            </p:cNvPr>
            <p:cNvSpPr/>
            <p:nvPr/>
          </p:nvSpPr>
          <p:spPr>
            <a:xfrm>
              <a:off x="5620183" y="3194050"/>
              <a:ext cx="666748" cy="2108200"/>
            </a:xfrm>
            <a:prstGeom prst="curvedRightArrow">
              <a:avLst>
                <a:gd name="adj1" fmla="val 6112"/>
                <a:gd name="adj2" fmla="val 25665"/>
                <a:gd name="adj3" fmla="val 21554"/>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左弧形 24">
              <a:extLst>
                <a:ext uri="{FF2B5EF4-FFF2-40B4-BE49-F238E27FC236}">
                  <a16:creationId xmlns:a16="http://schemas.microsoft.com/office/drawing/2014/main" id="{6F1D3A4E-1DF5-4BAE-98C6-3599B937815A}"/>
                </a:ext>
              </a:extLst>
            </p:cNvPr>
            <p:cNvSpPr/>
            <p:nvPr/>
          </p:nvSpPr>
          <p:spPr>
            <a:xfrm flipV="1">
              <a:off x="5689600" y="3378200"/>
              <a:ext cx="666749" cy="3098800"/>
            </a:xfrm>
            <a:prstGeom prst="curvedRightArrow">
              <a:avLst>
                <a:gd name="adj1" fmla="val 8336"/>
                <a:gd name="adj2" fmla="val 35006"/>
                <a:gd name="adj3" fmla="val 25000"/>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8" name="直接箭头连接符 27">
              <a:extLst>
                <a:ext uri="{FF2B5EF4-FFF2-40B4-BE49-F238E27FC236}">
                  <a16:creationId xmlns:a16="http://schemas.microsoft.com/office/drawing/2014/main" id="{3775CC2D-1BDB-4289-945F-4E6F3CEC7743}"/>
                </a:ext>
              </a:extLst>
            </p:cNvPr>
            <p:cNvCxnSpPr/>
            <p:nvPr/>
          </p:nvCxnSpPr>
          <p:spPr>
            <a:xfrm>
              <a:off x="7543800" y="5083175"/>
              <a:ext cx="0" cy="339725"/>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7E0EEB69-C54F-4DDF-9A9B-27BBFD91C248}"/>
              </a:ext>
            </a:extLst>
          </p:cNvPr>
          <p:cNvSpPr txBox="1"/>
          <p:nvPr/>
        </p:nvSpPr>
        <p:spPr>
          <a:xfrm>
            <a:off x="216573" y="3378200"/>
            <a:ext cx="5154689" cy="2997744"/>
          </a:xfrm>
          <a:prstGeom prst="rect">
            <a:avLst/>
          </a:prstGeom>
          <a:noFill/>
        </p:spPr>
        <p:txBody>
          <a:bodyPr wrap="square">
            <a:spAutoFit/>
          </a:bodyPr>
          <a:lstStyle/>
          <a:p>
            <a:pPr marL="0" marR="0">
              <a:lnSpc>
                <a:spcPct val="120000"/>
              </a:lnSpc>
              <a:spcBef>
                <a:spcPts val="0"/>
              </a:spcBef>
              <a:spcAft>
                <a:spcPts val="0"/>
              </a:spcAft>
            </a:pPr>
            <a:r>
              <a:rPr lang="zh-CN" altLang="zh-CN" sz="1600" dirty="0">
                <a:solidFill>
                  <a:schemeClr val="bg1">
                    <a:lumMod val="20000"/>
                    <a:lumOff val="80000"/>
                  </a:schemeClr>
                </a:solidFill>
                <a:effectLst/>
                <a:latin typeface="Lucida Sans Typewriter" panose="020B0509030504030204" pitchFamily="49" charset="0"/>
                <a:ea typeface="微软雅黑" panose="020B0503020204020204" pitchFamily="34" charset="-122"/>
              </a:rPr>
              <a:t>缺点：对动态分析时, 传统的不透明谓词的混淆效果并不理想</a:t>
            </a:r>
          </a:p>
          <a:p>
            <a:pPr marL="342900" rtl="0" fontAlgn="ctr">
              <a:lnSpc>
                <a:spcPct val="120000"/>
              </a:lnSpc>
              <a:spcBef>
                <a:spcPts val="0"/>
              </a:spcBef>
              <a:spcAft>
                <a:spcPts val="0"/>
              </a:spcAft>
              <a:buFont typeface="+mj-lt"/>
              <a:buAutoNum type="arabicPeriod"/>
            </a:pPr>
            <a:r>
              <a:rPr lang="en-US" altLang="zh-CN" sz="1600" b="0" i="0" dirty="0">
                <a:solidFill>
                  <a:schemeClr val="bg1">
                    <a:lumMod val="20000"/>
                    <a:lumOff val="80000"/>
                  </a:schemeClr>
                </a:solidFill>
                <a:effectLst/>
                <a:latin typeface="Lucida Sans Typewriter" panose="020B0509030504030204" pitchFamily="49" charset="0"/>
                <a:ea typeface="微软雅黑" panose="020B0503020204020204" pitchFamily="34" charset="-122"/>
              </a:rPr>
              <a:t> </a:t>
            </a:r>
            <a:r>
              <a:rPr lang="zh-CN" altLang="zh-CN" sz="1600" b="0" i="0" dirty="0">
                <a:solidFill>
                  <a:schemeClr val="bg1">
                    <a:lumMod val="20000"/>
                    <a:lumOff val="80000"/>
                  </a:schemeClr>
                </a:solidFill>
                <a:effectLst/>
                <a:latin typeface="Lucida Sans Typewriter" panose="020B0509030504030204" pitchFamily="49" charset="0"/>
                <a:ea typeface="微软雅黑" panose="020B0503020204020204" pitchFamily="34" charset="-122"/>
              </a:rPr>
              <a:t>动态分析需要实际执行代码, 而不透明谓词由于需要保证程序语义的正确性, 在某些输入下必须执行分支中的关键代码, 这会使其暴露在逆向分析者的视野中。</a:t>
            </a:r>
          </a:p>
          <a:p>
            <a:pPr marL="342900" rtl="0" fontAlgn="ctr">
              <a:lnSpc>
                <a:spcPct val="120000"/>
              </a:lnSpc>
              <a:spcBef>
                <a:spcPts val="0"/>
              </a:spcBef>
              <a:spcAft>
                <a:spcPts val="0"/>
              </a:spcAft>
              <a:buFont typeface="+mj-lt"/>
              <a:buAutoNum type="arabicPeriod"/>
            </a:pPr>
            <a:r>
              <a:rPr lang="zh-CN" altLang="zh-CN" sz="1600" b="0" i="0" dirty="0">
                <a:solidFill>
                  <a:schemeClr val="bg1">
                    <a:lumMod val="20000"/>
                    <a:lumOff val="80000"/>
                  </a:schemeClr>
                </a:solidFill>
                <a:effectLst/>
                <a:latin typeface="Lucida Sans Typewriter" panose="020B0509030504030204" pitchFamily="49" charset="0"/>
                <a:ea typeface="微软雅黑" panose="020B0503020204020204" pitchFamily="34" charset="-122"/>
              </a:rPr>
              <a:t>动态分析可以进行单步调试, 通过对谓词内部逻辑的调试, 可以观察到寄存器等内存信息的细节, 在一定程度上降低了分析的难度。</a:t>
            </a:r>
          </a:p>
          <a:p>
            <a:endParaRPr lang="zh-CN" altLang="en-US" sz="1600" dirty="0"/>
          </a:p>
        </p:txBody>
      </p:sp>
    </p:spTree>
    <p:extLst>
      <p:ext uri="{BB962C8B-B14F-4D97-AF65-F5344CB8AC3E}">
        <p14:creationId xmlns:p14="http://schemas.microsoft.com/office/powerpoint/2010/main" val="264089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FF6670-604B-4A94-8AB9-EE8D0A3A4960}"/>
              </a:ext>
            </a:extLst>
          </p:cNvPr>
          <p:cNvSpPr>
            <a:spLocks noGrp="1"/>
          </p:cNvSpPr>
          <p:nvPr>
            <p:ph sz="half" idx="1"/>
          </p:nvPr>
        </p:nvSpPr>
        <p:spPr>
          <a:xfrm>
            <a:off x="698501" y="1626669"/>
            <a:ext cx="5087619" cy="4906653"/>
          </a:xfrm>
        </p:spPr>
        <p:txBody>
          <a:bodyPr>
            <a:normAutofit fontScale="25000" lnSpcReduction="20000"/>
          </a:bodyPr>
          <a:lstStyle/>
          <a:p>
            <a:pPr marL="342900" lvl="0" indent="-342900" algn="just">
              <a:lnSpc>
                <a:spcPct val="140000"/>
              </a:lnSpc>
              <a:buFont typeface="Wingdings" panose="05000000000000000000" pitchFamily="2" charset="2"/>
              <a:buChar char=""/>
              <a:tabLst>
                <a:tab pos="457200" algn="l"/>
              </a:tabLst>
            </a:pPr>
            <a:r>
              <a:rPr lang="zh-CN" altLang="en-US"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数据流分析</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p>
          <a:p>
            <a:pPr marL="742950" lvl="1" indent="-285750" algn="just">
              <a:lnSpc>
                <a:spcPct val="140000"/>
              </a:lnSpc>
              <a:spcBef>
                <a:spcPts val="600"/>
              </a:spcBef>
              <a:buFont typeface="Arial" panose="020B0604020202020204" pitchFamily="34" charset="0"/>
              <a:buChar char="•"/>
              <a:tabLst>
                <a:tab pos="914400" algn="l"/>
              </a:tabLst>
            </a:pP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通过数据流分析对分支条件的布尔逻辑表达式进行</a:t>
            </a:r>
            <a:r>
              <a:rPr lang="zh-CN" altLang="zh-CN" sz="5600" kern="100" dirty="0">
                <a:effectLst/>
                <a:latin typeface="Lucida Sans Typewriter" panose="020B0509030504030204" pitchFamily="49" charset="0"/>
                <a:ea typeface="微软雅黑" panose="020B0503020204020204" pitchFamily="34" charset="-122"/>
                <a:cs typeface="Times New Roman" panose="02020603050405020304" pitchFamily="18" charset="0"/>
              </a:rPr>
              <a:t>化简</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来消除不可达路径</a:t>
            </a:r>
            <a:r>
              <a:rPr lang="zh-CN" altLang="en-US"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40000"/>
              </a:lnSpc>
              <a:spcBef>
                <a:spcPts val="600"/>
              </a:spcBef>
              <a:buFont typeface="Arial" panose="020B0604020202020204" pitchFamily="34" charset="0"/>
              <a:buChar char="•"/>
              <a:tabLst>
                <a:tab pos="914400" algn="l"/>
              </a:tabLst>
            </a:pPr>
            <a:r>
              <a:rPr lang="zh-CN" altLang="zh-CN"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通过常量传播和可用表达式来判断指定程序点的表达式是否为</a:t>
            </a:r>
            <a:r>
              <a:rPr lang="zh-CN" altLang="zh-CN" sz="5600" kern="100" dirty="0">
                <a:effectLst/>
                <a:latin typeface="微软雅黑" panose="020B0503020204020204" pitchFamily="34" charset="-122"/>
                <a:ea typeface="微软雅黑" panose="020B0503020204020204" pitchFamily="34" charset="-122"/>
                <a:cs typeface="Times New Roman" panose="02020603050405020304" pitchFamily="18" charset="0"/>
              </a:rPr>
              <a:t>常量</a:t>
            </a:r>
            <a:r>
              <a:rPr lang="zh-CN" altLang="zh-CN"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或是否可用</a:t>
            </a:r>
            <a:r>
              <a:rPr lang="zh-CN" altLang="zh-CN" sz="5600" kern="100" dirty="0">
                <a:effectLst/>
                <a:latin typeface="微软雅黑" panose="020B0503020204020204" pitchFamily="34" charset="-122"/>
                <a:ea typeface="微软雅黑" panose="020B0503020204020204" pitchFamily="34" charset="-122"/>
                <a:cs typeface="Times New Roman" panose="02020603050405020304" pitchFamily="18" charset="0"/>
              </a:rPr>
              <a:t>已计算出的值</a:t>
            </a:r>
            <a:r>
              <a:rPr lang="zh-CN" altLang="zh-CN"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替换</a:t>
            </a:r>
            <a:r>
              <a:rPr lang="en-US" altLang="zh-CN"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以避免表达式的重复计算</a:t>
            </a:r>
            <a:r>
              <a:rPr lang="zh-CN" altLang="en-US" sz="56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40000"/>
              </a:lnSpc>
              <a:spcBef>
                <a:spcPts val="600"/>
              </a:spcBef>
              <a:buFont typeface="Arial" panose="020B0604020202020204" pitchFamily="34" charset="0"/>
              <a:buChar char="•"/>
              <a:tabLst>
                <a:tab pos="914400" algn="l"/>
              </a:tabLst>
            </a:pP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当表达式依赖较多无法化简时</a:t>
            </a:r>
            <a:r>
              <a:rPr lang="zh-CN" altLang="en-US"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有效性将大大降低</a:t>
            </a:r>
            <a:endParaRPr lang="en-US"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342900" marR="0" lvl="0" indent="-342900" algn="just" defTabSz="914400" rtl="0" eaLnBrk="1" fontAlgn="auto" latinLnBrk="0" hangingPunct="1">
              <a:lnSpc>
                <a:spcPct val="140000"/>
              </a:lnSpc>
              <a:spcBef>
                <a:spcPts val="2400"/>
              </a:spcBef>
              <a:spcAft>
                <a:spcPts val="0"/>
              </a:spcAft>
              <a:buClrTx/>
              <a:buSzPct val="80000"/>
              <a:buFont typeface="Wingdings" panose="05000000000000000000" pitchFamily="2" charset="2"/>
              <a:buChar char=""/>
              <a:tabLst>
                <a:tab pos="457200" algn="l"/>
              </a:tabLst>
              <a:defRPr/>
            </a:pPr>
            <a:r>
              <a:rPr kumimoji="0" lang="zh-CN" altLang="zh-CN" sz="5600" b="0" i="0" u="none" strike="noStrike" kern="100" cap="none" spc="0" normalizeH="0" baseline="0" noProof="0" dirty="0">
                <a:ln>
                  <a:noFill/>
                </a:ln>
                <a:solidFill>
                  <a:srgbClr val="363D3D">
                    <a:lumMod val="20000"/>
                    <a:lumOff val="80000"/>
                  </a:srgbClr>
                </a:solidFill>
                <a:effectLst/>
                <a:uLnTx/>
                <a:uFillTx/>
                <a:latin typeface="Lucida Sans Typewriter" panose="020B0509030504030204" pitchFamily="49" charset="0"/>
                <a:ea typeface="微软雅黑" panose="020B0503020204020204" pitchFamily="34" charset="-122"/>
                <a:cs typeface="Times New Roman" panose="02020603050405020304" pitchFamily="18" charset="0"/>
              </a:rPr>
              <a:t>静态程序分析：</a:t>
            </a:r>
            <a:endPar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40000"/>
              </a:lnSpc>
              <a:spcBef>
                <a:spcPts val="600"/>
              </a:spcBef>
              <a:buFont typeface="Arial" panose="020B0604020202020204" pitchFamily="34" charset="0"/>
              <a:buChar char="•"/>
              <a:tabLst>
                <a:tab pos="914400" algn="l"/>
              </a:tabLst>
            </a:pP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通过静态</a:t>
            </a:r>
            <a:r>
              <a:rPr lang="zh-CN" altLang="zh-CN" sz="5600" kern="100" dirty="0">
                <a:effectLst/>
                <a:latin typeface="Lucida Sans Typewriter" panose="020B0509030504030204" pitchFamily="49" charset="0"/>
                <a:ea typeface="微软雅黑" panose="020B0503020204020204" pitchFamily="34" charset="-122"/>
                <a:cs typeface="Times New Roman" panose="02020603050405020304" pitchFamily="18" charset="0"/>
              </a:rPr>
              <a:t>符号执行</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对路径约束条件进行求解</a:t>
            </a:r>
            <a:r>
              <a:rPr lang="zh-CN" altLang="en-US"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根据约束求解器的结果判断路径是否可达</a:t>
            </a:r>
            <a:r>
              <a:rPr lang="zh-CN" altLang="en-US"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40000"/>
              </a:lnSpc>
              <a:spcBef>
                <a:spcPts val="600"/>
              </a:spcBef>
              <a:tabLst>
                <a:tab pos="914400" algn="l"/>
              </a:tabLst>
            </a:pPr>
            <a:r>
              <a:rPr lang="zh-CN" altLang="en-US" sz="5600" dirty="0">
                <a:solidFill>
                  <a:schemeClr val="tx1">
                    <a:lumMod val="85000"/>
                  </a:schemeClr>
                </a:solidFill>
              </a:rPr>
              <a:t>由于静态分析并没有实际执行，因此在遇到循环、递归等代码逻辑或者环境交互等这些在静态分析中无法确定的情况时，会出现无法生成约束的问题，</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混淆后的程序会使所要求解的状态空间急剧增加</a:t>
            </a:r>
            <a:r>
              <a:rPr lang="zh-CN" altLang="en-US" sz="56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r>
              <a:rPr lang="zh-CN" altLang="zh-CN" sz="56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导致</a:t>
            </a:r>
            <a:r>
              <a:rPr lang="zh-CN" altLang="zh-CN" sz="5600" kern="100" dirty="0">
                <a:effectLst/>
                <a:latin typeface="Lucida Sans Typewriter" panose="020B0509030504030204" pitchFamily="49" charset="0"/>
                <a:ea typeface="微软雅黑" panose="020B0503020204020204" pitchFamily="34" charset="-122"/>
                <a:cs typeface="Times New Roman" panose="02020603050405020304" pitchFamily="18" charset="0"/>
              </a:rPr>
              <a:t>路径爆炸</a:t>
            </a:r>
          </a:p>
          <a:p>
            <a:endParaRPr lang="zh-CN" altLang="en-US" dirty="0"/>
          </a:p>
        </p:txBody>
      </p:sp>
      <p:sp>
        <p:nvSpPr>
          <p:cNvPr id="4" name="标题 3">
            <a:extLst>
              <a:ext uri="{FF2B5EF4-FFF2-40B4-BE49-F238E27FC236}">
                <a16:creationId xmlns:a16="http://schemas.microsoft.com/office/drawing/2014/main" id="{F8084613-B8E6-4DFA-84FA-2ECB7ADDD80F}"/>
              </a:ext>
            </a:extLst>
          </p:cNvPr>
          <p:cNvSpPr>
            <a:spLocks noGrp="1"/>
          </p:cNvSpPr>
          <p:nvPr>
            <p:ph type="title"/>
          </p:nvPr>
        </p:nvSpPr>
        <p:spPr/>
        <p:txBody>
          <a:bodyPr/>
          <a:lstStyle/>
          <a:p>
            <a:r>
              <a:rPr lang="en-US" altLang="zh-CN" dirty="0">
                <a:latin typeface="Lucida Sans Typewriter" panose="020B0509030504030204" pitchFamily="49" charset="0"/>
              </a:rPr>
              <a:t>BCF</a:t>
            </a:r>
            <a:r>
              <a:rPr lang="zh-CN" altLang="en-US" dirty="0">
                <a:latin typeface="Lucida Sans Typewriter" panose="020B0509030504030204" pitchFamily="49" charset="0"/>
              </a:rPr>
              <a:t>还原</a:t>
            </a:r>
            <a:endParaRPr lang="zh-CN" altLang="en-US" dirty="0"/>
          </a:p>
        </p:txBody>
      </p:sp>
      <p:sp>
        <p:nvSpPr>
          <p:cNvPr id="6" name="内容占位符 5">
            <a:extLst>
              <a:ext uri="{FF2B5EF4-FFF2-40B4-BE49-F238E27FC236}">
                <a16:creationId xmlns:a16="http://schemas.microsoft.com/office/drawing/2014/main" id="{C53E848C-66F1-4EA0-AE7C-F2E6E5D741B7}"/>
              </a:ext>
            </a:extLst>
          </p:cNvPr>
          <p:cNvSpPr>
            <a:spLocks noGrp="1"/>
          </p:cNvSpPr>
          <p:nvPr>
            <p:ph sz="half" idx="2"/>
          </p:nvPr>
        </p:nvSpPr>
        <p:spPr>
          <a:xfrm>
            <a:off x="6405882" y="2203175"/>
            <a:ext cx="5665304" cy="3200676"/>
          </a:xfrm>
        </p:spPr>
        <p:txBody>
          <a:bodyPr>
            <a:normAutofit/>
          </a:bodyPr>
          <a:lstStyle/>
          <a:p>
            <a:pPr>
              <a:lnSpc>
                <a:spcPct val="140000"/>
              </a:lnSpc>
              <a:spcBef>
                <a:spcPts val="600"/>
              </a:spcBef>
              <a:buFont typeface="Abadi" panose="020B0604020104020204" pitchFamily="34" charset="0"/>
              <a:buChar char="§"/>
            </a:pPr>
            <a:r>
              <a:rPr lang="zh-CN" altLang="zh-CN" sz="15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符号执行</a:t>
            </a:r>
            <a:r>
              <a:rPr lang="zh-CN" altLang="en-US" sz="15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5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40000"/>
              </a:lnSpc>
              <a:spcBef>
                <a:spcPts val="600"/>
              </a:spcBef>
            </a:pPr>
            <a:r>
              <a:rPr lang="zh-CN" altLang="zh-CN"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形式化方法</a:t>
            </a: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软件分析技术</a:t>
            </a:r>
            <a:endParaRPr lang="en-US" altLang="zh-CN"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40000"/>
              </a:lnSpc>
              <a:spcBef>
                <a:spcPts val="600"/>
              </a:spcBef>
            </a:pP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通过分析程序来</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得到</a:t>
            </a: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让特定代码区域执行的</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输入</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708660" lvl="1" indent="-342900">
              <a:lnSpc>
                <a:spcPct val="140000"/>
              </a:lnSpc>
              <a:spcBef>
                <a:spcPts val="600"/>
              </a:spcBef>
              <a:buFont typeface="+mj-ea"/>
              <a:buAutoNum type="circleNumDbPlain"/>
            </a:pP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符号值作为输入</a:t>
            </a: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，而非一般执行程序时使用的</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具体值</a:t>
            </a:r>
            <a:endParaRPr lang="en-US" altLang="zh-CN" sz="1400" kern="100" dirty="0">
              <a:solidFill>
                <a:schemeClr val="bg1">
                  <a:lumMod val="20000"/>
                  <a:lumOff val="8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708660" lvl="1" indent="-342900">
              <a:lnSpc>
                <a:spcPct val="140000"/>
              </a:lnSpc>
              <a:spcBef>
                <a:spcPts val="600"/>
              </a:spcBef>
              <a:buFont typeface="+mj-ea"/>
              <a:buAutoNum type="circleNumDbPlain"/>
            </a:pPr>
            <a:r>
              <a:rPr lang="zh-CN" altLang="en-US" sz="1400" dirty="0">
                <a:solidFill>
                  <a:schemeClr val="tx1">
                    <a:lumMod val="85000"/>
                  </a:schemeClr>
                </a:solidFill>
              </a:rPr>
              <a:t>基于控制流程图生成一颗符号执行树，把所有路径表示为</a:t>
            </a:r>
            <a:r>
              <a:rPr lang="zh-CN" altLang="en-US" sz="1400" dirty="0"/>
              <a:t>以输入的符号为变量</a:t>
            </a:r>
            <a:r>
              <a:rPr lang="zh-CN" altLang="en-US" sz="1400" dirty="0">
                <a:solidFill>
                  <a:schemeClr val="tx1">
                    <a:lumMod val="85000"/>
                  </a:schemeClr>
                </a:solidFill>
              </a:rPr>
              <a:t>的</a:t>
            </a:r>
            <a:r>
              <a:rPr lang="zh-CN" altLang="en-US" sz="1400" dirty="0"/>
              <a:t>约束表达式</a:t>
            </a:r>
            <a:endParaRPr lang="en-US" altLang="zh-CN" sz="1400" dirty="0">
              <a:solidFill>
                <a:schemeClr val="tx1">
                  <a:lumMod val="85000"/>
                </a:schemeClr>
              </a:solidFill>
            </a:endParaRPr>
          </a:p>
          <a:p>
            <a:pPr marL="708660" lvl="1" indent="-342900">
              <a:lnSpc>
                <a:spcPct val="140000"/>
              </a:lnSpc>
              <a:spcBef>
                <a:spcPts val="600"/>
              </a:spcBef>
              <a:buFont typeface="+mj-ea"/>
              <a:buAutoNum type="circleNumDbPlain"/>
            </a:pPr>
            <a:r>
              <a:rPr lang="zh-CN" altLang="en-US" sz="1400" dirty="0">
                <a:solidFill>
                  <a:schemeClr val="tx1">
                    <a:lumMod val="85000"/>
                  </a:schemeClr>
                </a:solidFill>
              </a:rPr>
              <a:t>对特定路径的约束表达式求解</a:t>
            </a:r>
            <a:r>
              <a:rPr lang="zh-CN" altLang="en-US" sz="1400" kern="1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得到可以触发目标代码的具体</a:t>
            </a:r>
            <a:r>
              <a:rPr lang="zh-CN" altLang="en-US" sz="1400" dirty="0">
                <a:solidFill>
                  <a:schemeClr val="tx1">
                    <a:lumMod val="85000"/>
                  </a:schemeClr>
                </a:solidFill>
              </a:rPr>
              <a:t>输入数据</a:t>
            </a:r>
            <a:endParaRPr lang="en-US" altLang="zh-CN" sz="1400" dirty="0">
              <a:solidFill>
                <a:schemeClr val="tx1">
                  <a:lumMod val="85000"/>
                </a:schemeClr>
              </a:solidFill>
            </a:endParaRPr>
          </a:p>
          <a:p>
            <a:pPr marL="365760" lvl="1" indent="0">
              <a:lnSpc>
                <a:spcPct val="140000"/>
              </a:lnSpc>
              <a:spcBef>
                <a:spcPts val="600"/>
              </a:spcBef>
              <a:buNone/>
            </a:pPr>
            <a:endParaRPr lang="en-US" altLang="zh-CN" sz="1400" dirty="0">
              <a:solidFill>
                <a:schemeClr val="tx1">
                  <a:lumMod val="85000"/>
                </a:schemeClr>
              </a:solidFill>
            </a:endParaRPr>
          </a:p>
        </p:txBody>
      </p:sp>
    </p:spTree>
    <p:extLst>
      <p:ext uri="{BB962C8B-B14F-4D97-AF65-F5344CB8AC3E}">
        <p14:creationId xmlns:p14="http://schemas.microsoft.com/office/powerpoint/2010/main" val="258206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4233DD-0F34-4875-8E2A-5FA36A597343}"/>
              </a:ext>
            </a:extLst>
          </p:cNvPr>
          <p:cNvSpPr>
            <a:spLocks noGrp="1"/>
          </p:cNvSpPr>
          <p:nvPr>
            <p:ph sz="half" idx="1"/>
          </p:nvPr>
        </p:nvSpPr>
        <p:spPr>
          <a:xfrm>
            <a:off x="698501" y="1126435"/>
            <a:ext cx="5298108" cy="4899462"/>
          </a:xfrm>
        </p:spPr>
        <p:txBody>
          <a:bodyPr>
            <a:normAutofit/>
          </a:bodyPr>
          <a:lstStyle/>
          <a:p>
            <a:pPr marL="342900" lvl="0" indent="-342900" algn="just">
              <a:lnSpc>
                <a:spcPct val="120000"/>
              </a:lnSpc>
              <a:buFont typeface="Wingdings" panose="05000000000000000000" pitchFamily="2" charset="2"/>
              <a:buChar char=""/>
              <a:tabLst>
                <a:tab pos="457200" algn="l"/>
              </a:tabLst>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动态符号执行的路径不可达性分析方法：</a:t>
            </a:r>
          </a:p>
          <a:p>
            <a:pPr marL="742950" lvl="1" indent="-285750" algn="just">
              <a:lnSpc>
                <a:spcPct val="120000"/>
              </a:lnSpc>
              <a:buFont typeface="Arial" panose="020B0604020202020204" pitchFamily="34" charset="0"/>
              <a:buChar char="•"/>
              <a:tabLst>
                <a:tab pos="914400" algn="l"/>
              </a:tabLst>
            </a:pPr>
            <a:r>
              <a:rPr lang="zh-CN" altLang="en-US" sz="1400" dirty="0">
                <a:solidFill>
                  <a:schemeClr val="tx1">
                    <a:lumMod val="85000"/>
                  </a:schemeClr>
                </a:solidFill>
              </a:rPr>
              <a:t>用具体</a:t>
            </a:r>
            <a:r>
              <a:rPr lang="zh-CN" altLang="en-US" sz="1400" dirty="0"/>
              <a:t>执行</a:t>
            </a:r>
            <a:r>
              <a:rPr lang="zh-CN" altLang="en-US" sz="1400" dirty="0">
                <a:solidFill>
                  <a:schemeClr val="tx1">
                    <a:lumMod val="85000"/>
                  </a:schemeClr>
                </a:solidFill>
              </a:rPr>
              <a:t>来驱动符号执行</a:t>
            </a:r>
            <a:endParaRPr lang="en-US" altLang="zh-CN" sz="1400" dirty="0">
              <a:solidFill>
                <a:schemeClr val="tx1">
                  <a:lumMod val="85000"/>
                </a:schemeClr>
              </a:solidFill>
            </a:endParaRPr>
          </a:p>
          <a:p>
            <a:pPr marL="742950" lvl="1" indent="-285750" algn="just">
              <a:lnSpc>
                <a:spcPct val="120000"/>
              </a:lnSpc>
              <a:buFont typeface="Arial" panose="020B0604020202020204" pitchFamily="34" charset="0"/>
              <a:buChar char="•"/>
              <a:tabLst>
                <a:tab pos="914400" algn="l"/>
              </a:tabLst>
            </a:pPr>
            <a:r>
              <a:rPr lang="zh-CN" altLang="en-US" sz="1400" dirty="0">
                <a:solidFill>
                  <a:schemeClr val="tx1">
                    <a:lumMod val="85000"/>
                  </a:schemeClr>
                </a:solidFill>
              </a:rPr>
              <a:t>直接执行库函数并能够跟环境交互，循坏次数和递归等都是确定的</a:t>
            </a:r>
            <a:endParaRPr lang="en-US" altLang="zh-CN" sz="14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just">
              <a:lnSpc>
                <a:spcPct val="120000"/>
              </a:lnSpc>
              <a:buFont typeface="Arial" panose="020B0604020202020204" pitchFamily="34" charset="0"/>
              <a:buChar char="•"/>
              <a:tabLst>
                <a:tab pos="914400" algn="l"/>
              </a:tabLst>
            </a:pPr>
            <a:r>
              <a:rPr lang="zh-CN"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缓解路径爆炸</a:t>
            </a:r>
            <a:r>
              <a:rPr lang="zh-CN" altLang="zh-CN" sz="1400" dirty="0">
                <a:solidFill>
                  <a:schemeClr val="bg1">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20000"/>
              </a:lnSpc>
              <a:tabLst>
                <a:tab pos="914400" algn="l"/>
              </a:tabLst>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在路径覆盖率及适应性方面</a:t>
            </a:r>
            <a:r>
              <a:rPr lang="zh-CN" altLang="zh-CN" sz="14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表现更好动态分析的方式执行程序</a:t>
            </a:r>
            <a:r>
              <a:rPr lang="en-US" altLang="zh-CN" sz="14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a:t>
            </a:r>
            <a:endParaRPr lang="en-US"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42950" lvl="1" indent="-285750" algn="just">
              <a:lnSpc>
                <a:spcPct val="120000"/>
              </a:lnSpc>
              <a:buFont typeface="Arial" panose="020B0604020202020204" pitchFamily="34" charset="0"/>
              <a:buChar char="•"/>
              <a:tabLst>
                <a:tab pos="914400" algn="l"/>
              </a:tabLst>
            </a:pPr>
            <a:endPar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510300" lvl="2" indent="-342900" algn="just">
              <a:lnSpc>
                <a:spcPct val="120000"/>
              </a:lnSpc>
              <a:buFont typeface="+mj-lt"/>
              <a:buAutoNum type="arabicPeriod"/>
              <a:tabLst>
                <a:tab pos="1371600" algn="l"/>
              </a:tabLst>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通过动态符号执行对不透明谓词混淆后的全部分支做路径</a:t>
            </a:r>
            <a:r>
              <a:rPr lang="zh-CN" altLang="zh-CN" sz="1400" kern="100" dirty="0">
                <a:effectLst/>
                <a:latin typeface="Lucida Sans Typewriter" panose="020B0509030504030204" pitchFamily="49" charset="0"/>
                <a:ea typeface="微软雅黑" panose="020B0503020204020204" pitchFamily="34" charset="-122"/>
                <a:cs typeface="Times New Roman" panose="02020603050405020304" pitchFamily="18" charset="0"/>
              </a:rPr>
              <a:t>不可达性分析</a:t>
            </a:r>
            <a:r>
              <a:rPr lang="zh-CN" altLang="en-US"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endPar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716040" lvl="3" algn="just">
              <a:lnSpc>
                <a:spcPct val="120000"/>
              </a:lnSpc>
              <a:buFont typeface="+mj-ea"/>
              <a:buAutoNum type="circleNumDbPlain"/>
              <a:tabLst>
                <a:tab pos="1371600" algn="l"/>
              </a:tabLst>
            </a:pPr>
            <a:r>
              <a:rPr lang="zh-CN" altLang="zh-CN" sz="12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从函数起始基本块到分支路径做动态符号执行收集路径的约束条件</a:t>
            </a:r>
          </a:p>
          <a:p>
            <a:pPr marL="716040" lvl="3" algn="just">
              <a:lnSpc>
                <a:spcPct val="120000"/>
              </a:lnSpc>
              <a:buFont typeface="+mj-ea"/>
              <a:buAutoNum type="circleNumDbPlain"/>
              <a:tabLst>
                <a:tab pos="1371600" algn="l"/>
              </a:tabLst>
            </a:pPr>
            <a:r>
              <a:rPr lang="zh-CN" altLang="zh-CN" sz="12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对其进行可满足性求解；如果无解就判定分支不可达</a:t>
            </a:r>
          </a:p>
          <a:p>
            <a:pPr marL="510300" lvl="2" indent="-342900" algn="just">
              <a:lnSpc>
                <a:spcPct val="120000"/>
              </a:lnSpc>
              <a:buFont typeface="+mj-lt"/>
              <a:buAutoNum type="arabicPeriod" startAt="2"/>
              <a:tabLst>
                <a:tab pos="1371600" algn="l"/>
              </a:tabLst>
            </a:pP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从程序</a:t>
            </a:r>
            <a:r>
              <a:rPr lang="zh-CN" altLang="zh-CN" sz="1400" kern="100" dirty="0">
                <a:solidFill>
                  <a:schemeClr val="bg1">
                    <a:lumMod val="20000"/>
                    <a:lumOff val="80000"/>
                  </a:schemeClr>
                </a:solidFill>
                <a:latin typeface="Lucida Sans Typewriter" panose="020B0509030504030204" pitchFamily="49" charset="0"/>
                <a:ea typeface="微软雅黑" panose="020B0503020204020204" pitchFamily="34" charset="-122"/>
                <a:cs typeface="Times New Roman" panose="02020603050405020304" pitchFamily="18" charset="0"/>
              </a:rPr>
              <a:t>中去除不可达的分支，</a:t>
            </a:r>
            <a:r>
              <a:rPr lang="zh-CN" altLang="zh-CN" sz="14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还原出原来的逻辑</a:t>
            </a:r>
          </a:p>
          <a:p>
            <a:endParaRPr lang="zh-CN" altLang="en-US" dirty="0"/>
          </a:p>
        </p:txBody>
      </p:sp>
      <p:pic>
        <p:nvPicPr>
          <p:cNvPr id="13" name="内容占位符 12">
            <a:extLst>
              <a:ext uri="{FF2B5EF4-FFF2-40B4-BE49-F238E27FC236}">
                <a16:creationId xmlns:a16="http://schemas.microsoft.com/office/drawing/2014/main" id="{C764D925-B48A-4559-A533-5B57611168D7}"/>
              </a:ext>
            </a:extLst>
          </p:cNvPr>
          <p:cNvPicPr>
            <a:picLocks noGrp="1" noChangeAspect="1"/>
          </p:cNvPicPr>
          <p:nvPr>
            <p:ph sz="half" idx="2"/>
          </p:nvPr>
        </p:nvPicPr>
        <p:blipFill>
          <a:blip r:embed="rId2"/>
          <a:stretch>
            <a:fillRect/>
          </a:stretch>
        </p:blipFill>
        <p:spPr>
          <a:xfrm>
            <a:off x="7412771" y="1626669"/>
            <a:ext cx="2349621" cy="4146763"/>
          </a:xfrm>
        </p:spPr>
      </p:pic>
      <p:sp>
        <p:nvSpPr>
          <p:cNvPr id="15" name="文本框 14">
            <a:extLst>
              <a:ext uri="{FF2B5EF4-FFF2-40B4-BE49-F238E27FC236}">
                <a16:creationId xmlns:a16="http://schemas.microsoft.com/office/drawing/2014/main" id="{9D9BDC64-2CB1-4655-8AB0-6EC2470A0612}"/>
              </a:ext>
            </a:extLst>
          </p:cNvPr>
          <p:cNvSpPr txBox="1"/>
          <p:nvPr/>
        </p:nvSpPr>
        <p:spPr>
          <a:xfrm>
            <a:off x="7797084" y="1126435"/>
            <a:ext cx="1696279" cy="328231"/>
          </a:xfrm>
          <a:prstGeom prst="rect">
            <a:avLst/>
          </a:prstGeom>
          <a:noFill/>
        </p:spPr>
        <p:txBody>
          <a:bodyPr wrap="square">
            <a:spAutoFit/>
          </a:bodyPr>
          <a:lstStyle/>
          <a:p>
            <a:pPr>
              <a:lnSpc>
                <a:spcPct val="120000"/>
              </a:lnSpc>
            </a:pPr>
            <a:r>
              <a:rPr lang="zh-CN" altLang="en-US" sz="1400" dirty="0">
                <a:solidFill>
                  <a:schemeClr val="bg1">
                    <a:lumMod val="20000"/>
                    <a:lumOff val="80000"/>
                  </a:schemeClr>
                </a:solidFill>
                <a:latin typeface="Lucida Sans Typewriter" panose="020B0509030504030204" pitchFamily="49" charset="0"/>
                <a:ea typeface="微软雅黑" panose="020B0503020204020204" pitchFamily="34" charset="-122"/>
              </a:rPr>
              <a:t>动态符号执行：</a:t>
            </a:r>
            <a:endParaRPr lang="en-US" altLang="zh-CN" sz="1400" dirty="0">
              <a:solidFill>
                <a:schemeClr val="bg1">
                  <a:lumMod val="20000"/>
                  <a:lumOff val="80000"/>
                </a:schemeClr>
              </a:solidFill>
              <a:latin typeface="Lucida Sans Typewriter" panose="020B0509030504030204" pitchFamily="49" charset="0"/>
              <a:ea typeface="微软雅黑" panose="020B0503020204020204" pitchFamily="34" charset="-122"/>
            </a:endParaRPr>
          </a:p>
        </p:txBody>
      </p:sp>
    </p:spTree>
    <p:extLst>
      <p:ext uri="{BB962C8B-B14F-4D97-AF65-F5344CB8AC3E}">
        <p14:creationId xmlns:p14="http://schemas.microsoft.com/office/powerpoint/2010/main" val="352453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084613-B8E6-4DFA-84FA-2ECB7ADDD80F}"/>
              </a:ext>
            </a:extLst>
          </p:cNvPr>
          <p:cNvSpPr>
            <a:spLocks noGrp="1"/>
          </p:cNvSpPr>
          <p:nvPr>
            <p:ph type="title"/>
          </p:nvPr>
        </p:nvSpPr>
        <p:spPr>
          <a:xfrm>
            <a:off x="592483" y="467360"/>
            <a:ext cx="10795000" cy="898144"/>
          </a:xfrm>
        </p:spPr>
        <p:txBody>
          <a:bodyPr/>
          <a:lstStyle/>
          <a:p>
            <a:r>
              <a:rPr lang="zh-CN" altLang="en-US" dirty="0">
                <a:solidFill>
                  <a:schemeClr val="tx1"/>
                </a:solidFill>
                <a:latin typeface="Lucida Sans Typewriter" panose="020B0509030504030204" pitchFamily="49" charset="0"/>
              </a:rPr>
              <a:t>还原脚本</a:t>
            </a:r>
            <a:endParaRPr lang="zh-CN" altLang="en-US" dirty="0">
              <a:solidFill>
                <a:schemeClr val="tx1"/>
              </a:solidFill>
            </a:endParaRPr>
          </a:p>
        </p:txBody>
      </p:sp>
      <p:sp>
        <p:nvSpPr>
          <p:cNvPr id="11" name="内容占位符 10">
            <a:extLst>
              <a:ext uri="{FF2B5EF4-FFF2-40B4-BE49-F238E27FC236}">
                <a16:creationId xmlns:a16="http://schemas.microsoft.com/office/drawing/2014/main" id="{DEDBA879-471C-4B65-AAD4-E7458D6BE66A}"/>
              </a:ext>
            </a:extLst>
          </p:cNvPr>
          <p:cNvSpPr>
            <a:spLocks noGrp="1"/>
          </p:cNvSpPr>
          <p:nvPr>
            <p:ph sz="half" idx="1"/>
          </p:nvPr>
        </p:nvSpPr>
        <p:spPr>
          <a:xfrm>
            <a:off x="499717" y="1645797"/>
            <a:ext cx="6702838" cy="4483333"/>
          </a:xfrm>
        </p:spPr>
        <p:txBody>
          <a:bodyPr>
            <a:normAutofit fontScale="32500" lnSpcReduction="20000"/>
          </a:bodyPr>
          <a:lstStyle/>
          <a:p>
            <a:pPr>
              <a:lnSpc>
                <a:spcPct val="140000"/>
              </a:lnSpc>
              <a:spcBef>
                <a:spcPts val="600"/>
              </a:spcBef>
            </a:pPr>
            <a:r>
              <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angr</a:t>
            </a: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符号执行：</a:t>
            </a:r>
            <a:endPar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1108710" lvl="1" indent="-742950">
              <a:lnSpc>
                <a:spcPct val="140000"/>
              </a:lnSpc>
              <a:spcBef>
                <a:spcPts val="600"/>
              </a:spcBef>
              <a:buFont typeface="+mj-ea"/>
              <a:buAutoNum type="circleNumDbPlain"/>
            </a:pP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创建</a:t>
            </a: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 project</a:t>
            </a:r>
            <a:endPar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85800" lvl="2" indent="0">
              <a:lnSpc>
                <a:spcPct val="140000"/>
              </a:lnSpc>
              <a:spcBef>
                <a:spcPts val="600"/>
              </a:spcBef>
              <a:buNone/>
            </a:pP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self.proj = angr.Project(filename, load_options={'auto_load_libs': False})  </a:t>
            </a:r>
            <a:endPar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685800" lvl="2" indent="0">
              <a:lnSpc>
                <a:spcPct val="140000"/>
              </a:lnSpc>
              <a:spcBef>
                <a:spcPts val="600"/>
              </a:spcBef>
              <a:buNone/>
            </a:pP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调用的为</a:t>
            </a: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Project</a:t>
            </a: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类的构造函数</a:t>
            </a: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_init_()</a:t>
            </a:r>
            <a:r>
              <a:rPr lang="zh-CN" altLang="en-US"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t>
            </a: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Project</a:t>
            </a: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类是</a:t>
            </a:r>
            <a:r>
              <a:rPr lang="en-US"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angr</a:t>
            </a: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模块的</a:t>
            </a:r>
            <a:r>
              <a:rPr lang="zh-CN" altLang="zh-CN" sz="3800" kern="100" dirty="0">
                <a:effectLst/>
                <a:latin typeface="Lucida Sans Typewriter" panose="020B0509030504030204" pitchFamily="49" charset="0"/>
                <a:ea typeface="微软雅黑" panose="020B0503020204020204" pitchFamily="34" charset="-122"/>
                <a:cs typeface="Times New Roman" panose="02020603050405020304" pitchFamily="18" charset="0"/>
              </a:rPr>
              <a:t>主类</a:t>
            </a: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，它对一个</a:t>
            </a:r>
            <a:r>
              <a:rPr lang="zh-CN" altLang="zh-CN" sz="3800" kern="100" dirty="0">
                <a:effectLst/>
                <a:latin typeface="Lucida Sans Typewriter" panose="020B0509030504030204" pitchFamily="49" charset="0"/>
                <a:ea typeface="微软雅黑" panose="020B0503020204020204" pitchFamily="34" charset="-122"/>
                <a:cs typeface="Times New Roman" panose="02020603050405020304" pitchFamily="18" charset="0"/>
              </a:rPr>
              <a:t>二进制文件</a:t>
            </a:r>
            <a:r>
              <a:rPr lang="zh-CN" altLang="zh-CN" sz="38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进行初始的分析以及参数配置，并将数据存储起来进行后续进一步分析</a:t>
            </a: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设置</a:t>
            </a:r>
            <a:r>
              <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 state</a:t>
            </a:r>
            <a:endPar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新建符号量</a:t>
            </a:r>
            <a:r>
              <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 : BVS (bitvector symbolic ) </a:t>
            </a: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或</a:t>
            </a:r>
            <a:r>
              <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 BVV (bitvector value)</a:t>
            </a:r>
            <a:endPar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endParaRP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把符号量设置到内存或者其他地方</a:t>
            </a: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设置</a:t>
            </a:r>
            <a:r>
              <a:rPr lang="en-US"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 Simulation Managers </a:t>
            </a: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，进行路径探索的对象</a:t>
            </a: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运行，探索满足路径需要的值</a:t>
            </a:r>
          </a:p>
          <a:p>
            <a:pPr marL="1062990" lvl="1" indent="-742950">
              <a:lnSpc>
                <a:spcPct val="140000"/>
              </a:lnSpc>
              <a:spcBef>
                <a:spcPts val="600"/>
              </a:spcBef>
              <a:buFont typeface="+mj-ea"/>
              <a:buAutoNum type="circleNumDbPlain"/>
            </a:pPr>
            <a:r>
              <a:rPr lang="zh-CN" altLang="zh-CN" sz="4000" kern="100" dirty="0">
                <a:solidFill>
                  <a:schemeClr val="bg1">
                    <a:lumMod val="20000"/>
                    <a:lumOff val="80000"/>
                  </a:schemeClr>
                </a:solidFill>
                <a:effectLst/>
                <a:latin typeface="Lucida Sans Typewriter" panose="020B0509030504030204" pitchFamily="49" charset="0"/>
                <a:ea typeface="微软雅黑" panose="020B0503020204020204" pitchFamily="34" charset="-122"/>
                <a:cs typeface="Times New Roman" panose="02020603050405020304" pitchFamily="18" charset="0"/>
              </a:rPr>
              <a:t>约束求解，获取执行结果</a:t>
            </a:r>
          </a:p>
          <a:p>
            <a:endParaRPr lang="zh-CN" altLang="en-US" dirty="0"/>
          </a:p>
          <a:p>
            <a:endParaRPr lang="zh-CN" altLang="en-US" dirty="0"/>
          </a:p>
        </p:txBody>
      </p:sp>
      <p:pic>
        <p:nvPicPr>
          <p:cNvPr id="12" name="内容占位符 11">
            <a:extLst>
              <a:ext uri="{FF2B5EF4-FFF2-40B4-BE49-F238E27FC236}">
                <a16:creationId xmlns:a16="http://schemas.microsoft.com/office/drawing/2014/main" id="{B3795EB0-1154-422C-B71B-7A3BE42AE3EE}"/>
              </a:ext>
            </a:extLst>
          </p:cNvPr>
          <p:cNvPicPr>
            <a:picLocks noGrp="1" noChangeAspect="1"/>
          </p:cNvPicPr>
          <p:nvPr>
            <p:ph sz="half" idx="2"/>
          </p:nvPr>
        </p:nvPicPr>
        <p:blipFill>
          <a:blip r:embed="rId2"/>
          <a:stretch>
            <a:fillRect/>
          </a:stretch>
        </p:blipFill>
        <p:spPr>
          <a:xfrm>
            <a:off x="7929785" y="720601"/>
            <a:ext cx="2850857" cy="5670039"/>
          </a:xfrm>
          <a:prstGeom prst="rect">
            <a:avLst/>
          </a:prstGeom>
        </p:spPr>
      </p:pic>
    </p:spTree>
    <p:extLst>
      <p:ext uri="{BB962C8B-B14F-4D97-AF65-F5344CB8AC3E}">
        <p14:creationId xmlns:p14="http://schemas.microsoft.com/office/powerpoint/2010/main" val="210669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F1593833-F249-4E60-9FA9-3C8E1BC20D20}"/>
              </a:ext>
            </a:extLst>
          </p:cNvPr>
          <p:cNvPicPr>
            <a:picLocks noGrp="1" noChangeAspect="1"/>
          </p:cNvPicPr>
          <p:nvPr>
            <p:ph sz="half" idx="1"/>
          </p:nvPr>
        </p:nvPicPr>
        <p:blipFill>
          <a:blip r:embed="rId2"/>
          <a:stretch>
            <a:fillRect/>
          </a:stretch>
        </p:blipFill>
        <p:spPr>
          <a:xfrm>
            <a:off x="705635" y="1423987"/>
            <a:ext cx="3270024" cy="4398962"/>
          </a:xfrm>
        </p:spPr>
      </p:pic>
      <p:sp>
        <p:nvSpPr>
          <p:cNvPr id="12" name="文本框 11">
            <a:extLst>
              <a:ext uri="{FF2B5EF4-FFF2-40B4-BE49-F238E27FC236}">
                <a16:creationId xmlns:a16="http://schemas.microsoft.com/office/drawing/2014/main" id="{1AC733B4-8E6D-42AB-B051-98FAE4F0BDDB}"/>
              </a:ext>
            </a:extLst>
          </p:cNvPr>
          <p:cNvSpPr txBox="1"/>
          <p:nvPr/>
        </p:nvSpPr>
        <p:spPr>
          <a:xfrm>
            <a:off x="717915" y="865001"/>
            <a:ext cx="3257744" cy="369332"/>
          </a:xfrm>
          <a:prstGeom prst="rect">
            <a:avLst/>
          </a:prstGeom>
          <a:noFill/>
        </p:spPr>
        <p:txBody>
          <a:bodyPr wrap="square">
            <a:spAutoFit/>
          </a:bodyPr>
          <a:lstStyle/>
          <a:p>
            <a:r>
              <a:rPr lang="zh-CN" altLang="en-US" dirty="0">
                <a:solidFill>
                  <a:schemeClr val="bg1">
                    <a:lumMod val="20000"/>
                    <a:lumOff val="80000"/>
                  </a:schemeClr>
                </a:solidFill>
                <a:latin typeface="Lucida Sans Typewriter" panose="020B0509030504030204" pitchFamily="49" charset="0"/>
                <a:ea typeface="微软雅黑" panose="020B0503020204020204" pitchFamily="34" charset="-122"/>
              </a:rPr>
              <a:t>获取目标函数内所有基本块</a:t>
            </a:r>
          </a:p>
        </p:txBody>
      </p:sp>
      <p:sp>
        <p:nvSpPr>
          <p:cNvPr id="3" name="内容占位符 2">
            <a:extLst>
              <a:ext uri="{FF2B5EF4-FFF2-40B4-BE49-F238E27FC236}">
                <a16:creationId xmlns:a16="http://schemas.microsoft.com/office/drawing/2014/main" id="{9915E5F0-0CD6-4116-9E69-A5DF7FCA87E7}"/>
              </a:ext>
            </a:extLst>
          </p:cNvPr>
          <p:cNvSpPr>
            <a:spLocks noGrp="1"/>
          </p:cNvSpPr>
          <p:nvPr>
            <p:ph sz="half" idx="2"/>
          </p:nvPr>
        </p:nvSpPr>
        <p:spPr>
          <a:xfrm>
            <a:off x="4612640" y="3095413"/>
            <a:ext cx="6880859" cy="2930483"/>
          </a:xfrm>
        </p:spPr>
        <p:txBody>
          <a:bodyPr>
            <a:normAutofit fontScale="77500" lnSpcReduction="20000"/>
          </a:bodyPr>
          <a:lstStyle/>
          <a:p>
            <a:pPr marL="0" marR="0">
              <a:lnSpc>
                <a:spcPct val="150000"/>
              </a:lnSpc>
              <a:spcBef>
                <a:spcPts val="0"/>
              </a:spcBef>
              <a:spcAft>
                <a:spcPts val="0"/>
              </a:spcAft>
            </a:pPr>
            <a:r>
              <a:rPr lang="zh-CN" altLang="zh-CN" sz="1600" dirty="0">
                <a:effectLst/>
                <a:ea typeface="Consolas" panose="020B0609020204030204" pitchFamily="49" charset="0"/>
              </a:rPr>
              <a:t> </a:t>
            </a:r>
            <a:r>
              <a:rPr lang="zh-CN" altLang="zh-CN" sz="1600" dirty="0">
                <a:solidFill>
                  <a:schemeClr val="bg1">
                    <a:lumMod val="20000"/>
                    <a:lumOff val="80000"/>
                  </a:schemeClr>
                </a:solidFill>
                <a:effectLst/>
                <a:latin typeface="Lucida Sans Typewriter" panose="020B0509030504030204" pitchFamily="49" charset="0"/>
                <a:ea typeface="微软雅黑" panose="020B0503020204020204" pitchFamily="34" charset="-122"/>
              </a:rPr>
              <a:t>CFGAccurate一般都需要提供一个start_state作为起始的状态点进行分析，这就导致分析并不全面。为了获得一个高代码覆盖率的CFG，可以使用CFGFast。</a:t>
            </a:r>
          </a:p>
          <a:p>
            <a:pPr marL="0">
              <a:lnSpc>
                <a:spcPct val="150000"/>
              </a:lnSpc>
              <a:spcBef>
                <a:spcPts val="0"/>
              </a:spcBef>
            </a:pPr>
            <a:r>
              <a:rPr lang="zh-CN" altLang="zh-CN" sz="1600" dirty="0">
                <a:solidFill>
                  <a:schemeClr val="bg1">
                    <a:lumMod val="20000"/>
                    <a:lumOff val="80000"/>
                  </a:schemeClr>
                </a:solidFill>
                <a:latin typeface="Lucida Sans Typewriter" panose="020B0509030504030204" pitchFamily="49" charset="0"/>
                <a:ea typeface="微软雅黑" panose="020B0503020204020204" pitchFamily="34" charset="-122"/>
              </a:rPr>
              <a:t>快速CFG恢复算法的目标是快速地恢复一个高覆盖率的控制流图，而不关心函数之间的可达性。</a:t>
            </a:r>
          </a:p>
          <a:p>
            <a:pPr marL="0" marR="0" indent="0">
              <a:lnSpc>
                <a:spcPct val="150000"/>
              </a:lnSpc>
              <a:spcBef>
                <a:spcPts val="0"/>
              </a:spcBef>
              <a:spcAft>
                <a:spcPts val="0"/>
              </a:spcAft>
              <a:buNone/>
            </a:pPr>
            <a:endParaRPr lang="zh-CN" altLang="zh-CN" sz="1600" dirty="0">
              <a:solidFill>
                <a:schemeClr val="bg1">
                  <a:lumMod val="20000"/>
                  <a:lumOff val="80000"/>
                </a:schemeClr>
              </a:solidFill>
              <a:effectLst/>
              <a:latin typeface="Lucida Sans Typewriter" panose="020B0509030504030204" pitchFamily="49" charset="0"/>
              <a:ea typeface="微软雅黑" panose="020B0503020204020204" pitchFamily="34" charset="-122"/>
            </a:endParaRPr>
          </a:p>
          <a:p>
            <a:pPr marL="0" marR="0">
              <a:lnSpc>
                <a:spcPct val="150000"/>
              </a:lnSpc>
              <a:spcBef>
                <a:spcPts val="0"/>
              </a:spcBef>
              <a:spcAft>
                <a:spcPts val="0"/>
              </a:spcAft>
            </a:pPr>
            <a:r>
              <a:rPr lang="en-US" altLang="zh-CN" sz="1600" dirty="0">
                <a:solidFill>
                  <a:schemeClr val="bg1">
                    <a:lumMod val="20000"/>
                    <a:lumOff val="80000"/>
                  </a:schemeClr>
                </a:solidFill>
                <a:latin typeface="Lucida Sans Typewriter" panose="020B0509030504030204" pitchFamily="49" charset="0"/>
                <a:ea typeface="微软雅黑" panose="020B0503020204020204" pitchFamily="34" charset="-122"/>
              </a:rPr>
              <a:t> </a:t>
            </a:r>
            <a:r>
              <a:rPr lang="zh-CN" altLang="zh-CN" sz="1600" dirty="0">
                <a:solidFill>
                  <a:schemeClr val="bg1">
                    <a:lumMod val="20000"/>
                    <a:lumOff val="80000"/>
                  </a:schemeClr>
                </a:solidFill>
                <a:effectLst/>
                <a:latin typeface="Lucida Sans Typewriter" panose="020B0509030504030204" pitchFamily="49" charset="0"/>
                <a:ea typeface="微软雅黑" panose="020B0503020204020204" pitchFamily="34" charset="-122"/>
              </a:rPr>
              <a:t>CFGFast执行步骤：</a:t>
            </a:r>
          </a:p>
          <a:p>
            <a:pPr marL="434340" lvl="1" indent="-342900">
              <a:lnSpc>
                <a:spcPct val="150000"/>
              </a:lnSpc>
              <a:spcBef>
                <a:spcPts val="0"/>
              </a:spcBef>
              <a:buFont typeface="+mj-ea"/>
              <a:buAutoNum type="circleNumDbPlain"/>
            </a:pPr>
            <a:r>
              <a:rPr lang="zh-CN" altLang="zh-CN" sz="1400" dirty="0">
                <a:solidFill>
                  <a:schemeClr val="bg1">
                    <a:lumMod val="20000"/>
                    <a:lumOff val="80000"/>
                  </a:schemeClr>
                </a:solidFill>
                <a:effectLst/>
                <a:latin typeface="Lucida Sans Typewriter" panose="020B0509030504030204" pitchFamily="49" charset="0"/>
                <a:ea typeface="微软雅黑" panose="020B0503020204020204" pitchFamily="34" charset="-122"/>
              </a:rPr>
              <a:t>函数识别。如果应用程序包含指定函数地址的符号，那么它们也会被用于生成带有函数起始地址的图。此外，代表程序入口点的基本块也会被加入到图中。</a:t>
            </a:r>
          </a:p>
          <a:p>
            <a:pPr marL="434340" lvl="1" indent="-342900">
              <a:lnSpc>
                <a:spcPct val="150000"/>
              </a:lnSpc>
              <a:spcBef>
                <a:spcPts val="0"/>
              </a:spcBef>
              <a:buFont typeface="+mj-ea"/>
              <a:buAutoNum type="circleNumDbPlain"/>
            </a:pPr>
            <a:r>
              <a:rPr lang="zh-CN" altLang="zh-CN" sz="1400" dirty="0">
                <a:solidFill>
                  <a:schemeClr val="bg1">
                    <a:lumMod val="20000"/>
                    <a:lumOff val="80000"/>
                  </a:schemeClr>
                </a:solidFill>
                <a:effectLst/>
                <a:latin typeface="Lucida Sans Typewriter" panose="020B0509030504030204" pitchFamily="49" charset="0"/>
                <a:ea typeface="微软雅黑" panose="020B0503020204020204" pitchFamily="34" charset="-122"/>
              </a:rPr>
              <a:t>递归反编译。递归反编译用于恢复已识别函数的直接跳转。</a:t>
            </a:r>
          </a:p>
          <a:p>
            <a:pPr marL="434340" lvl="1" indent="-342900">
              <a:lnSpc>
                <a:spcPct val="150000"/>
              </a:lnSpc>
              <a:spcBef>
                <a:spcPts val="0"/>
              </a:spcBef>
              <a:buFont typeface="+mj-ea"/>
              <a:buAutoNum type="circleNumDbPlain"/>
            </a:pPr>
            <a:r>
              <a:rPr lang="zh-CN" altLang="zh-CN" sz="1400" dirty="0">
                <a:solidFill>
                  <a:schemeClr val="bg1">
                    <a:lumMod val="20000"/>
                    <a:lumOff val="80000"/>
                  </a:schemeClr>
                </a:solidFill>
                <a:effectLst/>
                <a:latin typeface="Lucida Sans Typewriter" panose="020B0509030504030204" pitchFamily="49" charset="0"/>
                <a:ea typeface="微软雅黑" panose="020B0503020204020204" pitchFamily="34" charset="-122"/>
              </a:rPr>
              <a:t>间接跳转解析。轻量级别名（alias）分析，数据流跟踪，结合预定义策略，被用来解决函数控制流转移。目前CFGFast包括跳转表识别和间接调用目标识别的策略。</a:t>
            </a:r>
          </a:p>
          <a:p>
            <a:pPr marL="0" marR="0" indent="0">
              <a:lnSpc>
                <a:spcPct val="150000"/>
              </a:lnSpc>
              <a:spcBef>
                <a:spcPts val="0"/>
              </a:spcBef>
              <a:spcAft>
                <a:spcPts val="0"/>
              </a:spcAft>
              <a:buNone/>
            </a:pPr>
            <a:endParaRPr lang="zh-CN" altLang="en-US" sz="1800" dirty="0"/>
          </a:p>
        </p:txBody>
      </p:sp>
      <p:pic>
        <p:nvPicPr>
          <p:cNvPr id="8" name="图片 7">
            <a:extLst>
              <a:ext uri="{FF2B5EF4-FFF2-40B4-BE49-F238E27FC236}">
                <a16:creationId xmlns:a16="http://schemas.microsoft.com/office/drawing/2014/main" id="{CDD2CDA5-AEE0-4B94-87FE-7D24A2BC66DA}"/>
              </a:ext>
            </a:extLst>
          </p:cNvPr>
          <p:cNvPicPr>
            <a:picLocks noChangeAspect="1"/>
          </p:cNvPicPr>
          <p:nvPr/>
        </p:nvPicPr>
        <p:blipFill>
          <a:blip r:embed="rId3"/>
          <a:stretch>
            <a:fillRect/>
          </a:stretch>
        </p:blipFill>
        <p:spPr>
          <a:xfrm>
            <a:off x="4717774" y="721438"/>
            <a:ext cx="6351074" cy="2102250"/>
          </a:xfrm>
          <a:prstGeom prst="rect">
            <a:avLst/>
          </a:prstGeom>
        </p:spPr>
      </p:pic>
    </p:spTree>
    <p:extLst>
      <p:ext uri="{BB962C8B-B14F-4D97-AF65-F5344CB8AC3E}">
        <p14:creationId xmlns:p14="http://schemas.microsoft.com/office/powerpoint/2010/main" val="1726643932"/>
      </p:ext>
    </p:extLst>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5268</TotalTime>
  <Words>1446</Words>
  <Application>Microsoft Office PowerPoint</Application>
  <PresentationFormat>宽屏</PresentationFormat>
  <Paragraphs>122</Paragraphs>
  <Slides>17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vt:lpstr>
      <vt:lpstr>Microsoft YaHei</vt:lpstr>
      <vt:lpstr>Abadi</vt:lpstr>
      <vt:lpstr>Arial</vt:lpstr>
      <vt:lpstr>Calibri</vt:lpstr>
      <vt:lpstr>Lucida Sans Typewriter</vt:lpstr>
      <vt:lpstr>Wingdings</vt:lpstr>
      <vt:lpstr>teach03 16x9</vt:lpstr>
      <vt:lpstr>BCF</vt:lpstr>
      <vt:lpstr>源码分析</vt:lpstr>
      <vt:lpstr>addBogusFlow函数</vt:lpstr>
      <vt:lpstr>doF函数：</vt:lpstr>
      <vt:lpstr>PowerPoint 演示文稿</vt:lpstr>
      <vt:lpstr>BCF还原</vt:lpstr>
      <vt:lpstr>PowerPoint 演示文稿</vt:lpstr>
      <vt:lpstr>还原脚本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改进思路</vt:lpstr>
      <vt:lpstr>感谢观看</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keywords/>
  <cp:lastModifiedBy>Minnie Skylar</cp:lastModifiedBy>
  <cp:revision>278</cp:revision>
  <dcterms:created xsi:type="dcterms:W3CDTF">2019-09-05T12:12:14Z</dcterms:created>
  <dcterms:modified xsi:type="dcterms:W3CDTF">2021-06-09T04:22:04Z</dcterms:modified>
  <cp:version/>
</cp:coreProperties>
</file>