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97" r:id="rId4"/>
    <p:sldId id="299" r:id="rId5"/>
    <p:sldId id="301" r:id="rId6"/>
    <p:sldId id="302" r:id="rId7"/>
    <p:sldId id="303" r:id="rId8"/>
    <p:sldId id="304" r:id="rId9"/>
    <p:sldId id="305" r:id="rId10"/>
    <p:sldId id="295" r:id="rId11"/>
    <p:sldId id="298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qi" initials="jhqi" lastIdx="7" clrIdx="0">
    <p:extLst>
      <p:ext uri="{19B8F6BF-5375-455C-9EA6-DF929625EA0E}">
        <p15:presenceInfo xmlns:p15="http://schemas.microsoft.com/office/powerpoint/2012/main" userId="jhq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3768" autoAdjust="0"/>
  </p:normalViewPr>
  <p:slideViewPr>
    <p:cSldViewPr snapToGrid="0">
      <p:cViewPr>
        <p:scale>
          <a:sx n="150" d="100"/>
          <a:sy n="150" d="100"/>
        </p:scale>
        <p:origin x="552" y="-4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6/5/2021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2021/6/5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6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0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6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4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4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73" y="1728000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513000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900" y="2941018"/>
            <a:ext cx="10998200" cy="907181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CN" sz="6000" b="1"/>
            </a:lvl1pPr>
          </a:lstStyle>
          <a:p>
            <a:r>
              <a:rPr lang="zh-CN" altLang="en-US" dirty="0"/>
              <a:t>标测试题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6900" y="2105063"/>
            <a:ext cx="1099820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8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dirty="0"/>
              <a:t>副标题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9684" y="4509069"/>
            <a:ext cx="3712633" cy="269875"/>
          </a:xfrm>
          <a:prstGeom prst="rect">
            <a:avLst/>
          </a:prstGeom>
        </p:spPr>
        <p:txBody>
          <a:bodyPr>
            <a:noAutofit/>
          </a:bodyPr>
          <a:lstStyle>
            <a:lvl1pPr marL="45720" indent="0" algn="ctr">
              <a:buFontTx/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报告人  职务</a:t>
            </a: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4910879" y="3971919"/>
            <a:ext cx="2370243" cy="400136"/>
            <a:chOff x="8729725" y="4570716"/>
            <a:chExt cx="2830513" cy="477838"/>
          </a:xfrm>
          <a:solidFill>
            <a:schemeClr val="tx1">
              <a:alpha val="50000"/>
            </a:schemeClr>
          </a:solidFill>
        </p:grpSpPr>
        <p:sp>
          <p:nvSpPr>
            <p:cNvPr id="1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12" y="133959"/>
            <a:ext cx="13068237" cy="37949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178" y="3481299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6468532"/>
            <a:ext cx="12188827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899" y="1249635"/>
            <a:ext cx="2445379" cy="4702272"/>
          </a:xfrm>
          <a:prstGeom prst="rect">
            <a:avLst/>
          </a:prstGeom>
        </p:spPr>
        <p:txBody>
          <a:bodyPr anchor="t"/>
          <a:lstStyle>
            <a:lvl1pPr algn="r" latinLnBrk="0">
              <a:defRPr lang="zh-CN" sz="5400" b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736544" y="1249636"/>
            <a:ext cx="7828393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983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5336"/>
            <a:ext cx="12192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8507" y="797052"/>
            <a:ext cx="8994987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0">
              <a:defRPr lang="zh-CN" sz="5400" b="1"/>
            </a:lvl1pPr>
          </a:lstStyle>
          <a:p>
            <a:r>
              <a:rPr lang="zh-CN" altLang="en-US" dirty="0"/>
              <a:t>小节标题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98507" y="3238500"/>
            <a:ext cx="8994987" cy="84124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spcBef>
                <a:spcPts val="0"/>
              </a:spcBef>
              <a:buNone/>
              <a:defRPr lang="zh-CN" sz="2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副标题</a:t>
            </a:r>
          </a:p>
        </p:txBody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0795000" cy="4402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80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1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5880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sz="half" idx="10"/>
          </p:nvPr>
        </p:nvSpPr>
        <p:spPr>
          <a:xfrm>
            <a:off x="698501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6405880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69850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640588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57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67476"/>
            <a:ext cx="12188827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833120"/>
            <a:ext cx="222251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5" name="组合 4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60" r:id="rId5"/>
    <p:sldLayoutId id="2147483653" r:id="rId6"/>
    <p:sldLayoutId id="2147483663" r:id="rId7"/>
    <p:sldLayoutId id="2147483656" r:id="rId8"/>
    <p:sldLayoutId id="2147483657" r:id="rId9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 userDrawn="1">
          <p15:clr>
            <a:srgbClr val="F26B43"/>
          </p15:clr>
        </p15:guide>
        <p15:guide id="2" pos="4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控制流平坦化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4BA0D2-8111-4D60-BE41-B3DA059B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289" y="1565848"/>
            <a:ext cx="2208070" cy="4217595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4352568-51C3-4B9B-A892-74F65880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17" y="1441934"/>
            <a:ext cx="4775524" cy="44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72A550-11C1-4A0B-9D84-F2B46D15BAB5}"/>
              </a:ext>
            </a:extLst>
          </p:cNvPr>
          <p:cNvSpPr txBox="1"/>
          <p:nvPr/>
        </p:nvSpPr>
        <p:spPr>
          <a:xfrm>
            <a:off x="154606" y="4218526"/>
            <a:ext cx="544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特点：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73DDBD-8DE3-42E1-AA82-37572F274F62}"/>
              </a:ext>
            </a:extLst>
          </p:cNvPr>
          <p:cNvSpPr txBox="1"/>
          <p:nvPr/>
        </p:nvSpPr>
        <p:spPr>
          <a:xfrm>
            <a:off x="-73346" y="4603538"/>
            <a:ext cx="595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    1. </a:t>
            </a:r>
            <a:r>
              <a:rPr lang="zh-CN" altLang="en-US" dirty="0"/>
              <a:t>函数的开始地址为序言块的地址</a:t>
            </a:r>
            <a:br>
              <a:rPr lang="zh-CN" altLang="en-US" dirty="0"/>
            </a:br>
            <a:r>
              <a:rPr lang="en-US" altLang="zh-CN" dirty="0"/>
              <a:t>        2.</a:t>
            </a:r>
            <a:r>
              <a:rPr lang="zh-CN" altLang="en-US" dirty="0"/>
              <a:t>预处理器块和序言块的后继为主分发器块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3. </a:t>
            </a:r>
            <a:r>
              <a:rPr lang="zh-CN" altLang="en-US" dirty="0"/>
              <a:t>后继为预处理器的块为真实块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4. </a:t>
            </a:r>
            <a:r>
              <a:rPr lang="zh-CN" altLang="en-US" dirty="0"/>
              <a:t>无后继的块为 </a:t>
            </a:r>
            <a:r>
              <a:rPr lang="en-US" altLang="zh-CN" dirty="0"/>
              <a:t>return </a:t>
            </a:r>
            <a:r>
              <a:rPr lang="zh-CN" altLang="en-US" dirty="0"/>
              <a:t>块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5. </a:t>
            </a:r>
            <a:r>
              <a:rPr lang="zh-CN" altLang="en-US" dirty="0"/>
              <a:t>剩下的为子分发器块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D6B04C-AF17-45D4-9A24-C1320B171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164" y="1565848"/>
            <a:ext cx="2958680" cy="9157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40BF09-903A-4B7F-9F58-828CB4354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66" y="2681974"/>
            <a:ext cx="3470076" cy="13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>
            <a:extLst>
              <a:ext uri="{FF2B5EF4-FFF2-40B4-BE49-F238E27FC236}">
                <a16:creationId xmlns:a16="http://schemas.microsoft.com/office/drawing/2014/main" id="{C80489F3-1735-4E11-BB2F-1271659A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</p:spPr>
        <p:txBody>
          <a:bodyPr/>
          <a:lstStyle/>
          <a:p>
            <a:r>
              <a:rPr lang="zh-CN" altLang="en-US" dirty="0"/>
              <a:t>控制流平坦化还原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5799A8-6F02-4C85-A0AC-40110B3EA44F}"/>
              </a:ext>
            </a:extLst>
          </p:cNvPr>
          <p:cNvSpPr txBox="1"/>
          <p:nvPr/>
        </p:nvSpPr>
        <p:spPr>
          <a:xfrm>
            <a:off x="698501" y="1765476"/>
            <a:ext cx="8517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  </a:t>
            </a:r>
            <a:r>
              <a:rPr lang="zh-CN" altLang="en-US" dirty="0"/>
              <a:t>对于只有一个后继真实块的真实块，将最后的 </a:t>
            </a:r>
            <a:r>
              <a:rPr lang="en-US" altLang="zh-CN" dirty="0"/>
              <a:t>jmp</a:t>
            </a:r>
            <a:r>
              <a:rPr lang="zh-CN" altLang="en-US" dirty="0"/>
              <a:t>地址修改为后继真实块的地址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67DA47-A877-44B8-B458-0363C15C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083" y="2147970"/>
            <a:ext cx="2562022" cy="147358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AFB5374-07D5-455E-8469-C639F208BAB6}"/>
              </a:ext>
            </a:extLst>
          </p:cNvPr>
          <p:cNvSpPr txBox="1"/>
          <p:nvPr/>
        </p:nvSpPr>
        <p:spPr>
          <a:xfrm>
            <a:off x="698500" y="3806217"/>
            <a:ext cx="1135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  </a:t>
            </a:r>
            <a:r>
              <a:rPr lang="zh-CN" altLang="en-US" dirty="0"/>
              <a:t>对于有两个个后继真实块的真实块，将 </a:t>
            </a:r>
            <a:r>
              <a:rPr lang="en-US" altLang="zh-CN" dirty="0"/>
              <a:t>cmov </a:t>
            </a:r>
            <a:r>
              <a:rPr lang="zh-CN" altLang="en-US" dirty="0"/>
              <a:t>改成 这个分支的跳转指令，</a:t>
            </a:r>
            <a:r>
              <a:rPr lang="en-US" altLang="zh-CN" dirty="0"/>
              <a:t>cmov </a:t>
            </a:r>
            <a:r>
              <a:rPr lang="zh-CN" altLang="en-US" dirty="0"/>
              <a:t>后面的指令改成 </a:t>
            </a:r>
            <a:r>
              <a:rPr lang="en-US" altLang="zh-CN" dirty="0"/>
              <a:t>jmp</a:t>
            </a:r>
            <a:r>
              <a:rPr lang="zh-CN" altLang="en-US" dirty="0"/>
              <a:t>另一个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1A606E-CAF8-4349-89C6-DD61CFC34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101" y="2129127"/>
            <a:ext cx="2468602" cy="14694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76504F-6636-40DE-A277-32ECB9A22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083" y="4175549"/>
            <a:ext cx="2556369" cy="210092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80E333-9458-4785-BC5E-405F48B71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101" y="4175549"/>
            <a:ext cx="1996402" cy="12437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D76EECF-7152-40EC-8B38-D6D8520FE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3101" y="5632681"/>
            <a:ext cx="1996402" cy="643791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D97C2223-FB94-46EB-98CE-ACE17A7A8CD7}"/>
              </a:ext>
            </a:extLst>
          </p:cNvPr>
          <p:cNvSpPr/>
          <p:nvPr/>
        </p:nvSpPr>
        <p:spPr>
          <a:xfrm>
            <a:off x="8055907" y="2840752"/>
            <a:ext cx="309489" cy="186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A3A661-0344-4FDE-9601-7956F4CF76B4}"/>
              </a:ext>
            </a:extLst>
          </p:cNvPr>
          <p:cNvSpPr txBox="1"/>
          <p:nvPr/>
        </p:nvSpPr>
        <p:spPr>
          <a:xfrm>
            <a:off x="10459503" y="4142433"/>
            <a:ext cx="1383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分支的指令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B1AB548-61C8-4C4C-A11F-4701CD695F2F}"/>
              </a:ext>
            </a:extLst>
          </p:cNvPr>
          <p:cNvSpPr/>
          <p:nvPr/>
        </p:nvSpPr>
        <p:spPr>
          <a:xfrm>
            <a:off x="8055907" y="5132812"/>
            <a:ext cx="309489" cy="186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5D5725-E047-4BEA-A085-4A3E1DD8B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813" y="2511834"/>
            <a:ext cx="3809324" cy="8031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EE43E2-4605-4ADF-A49C-E212E82CD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997" y="4549693"/>
            <a:ext cx="4958666" cy="116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>
            <a:extLst>
              <a:ext uri="{FF2B5EF4-FFF2-40B4-BE49-F238E27FC236}">
                <a16:creationId xmlns:a16="http://schemas.microsoft.com/office/drawing/2014/main" id="{C80489F3-1735-4E11-BB2F-1271659A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</p:spPr>
        <p:txBody>
          <a:bodyPr/>
          <a:lstStyle/>
          <a:p>
            <a:r>
              <a:rPr lang="zh-CN" altLang="en-US" dirty="0"/>
              <a:t>控制流平坦化总结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F07F81-67EA-4A73-8618-0C913C3DC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323" y="3429000"/>
            <a:ext cx="1106205" cy="25801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3DEAEB-22A7-4AC1-B4D3-C0CA103DE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445" y="3430595"/>
            <a:ext cx="2473571" cy="25756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A36300-31AD-46A8-BE68-607E3D3F9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933" y="3429797"/>
            <a:ext cx="1022407" cy="25772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04D3A1-B555-4A46-8CCF-496024969D78}"/>
              </a:ext>
            </a:extLst>
          </p:cNvPr>
          <p:cNvSpPr txBox="1"/>
          <p:nvPr/>
        </p:nvSpPr>
        <p:spPr>
          <a:xfrm>
            <a:off x="6728845" y="6006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混淆前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F244F1-4ADF-4A2B-B63B-7FBF523DBBB2}"/>
              </a:ext>
            </a:extLst>
          </p:cNvPr>
          <p:cNvSpPr txBox="1"/>
          <p:nvPr/>
        </p:nvSpPr>
        <p:spPr>
          <a:xfrm>
            <a:off x="8721418" y="6006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混淆后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B7B0544-898A-4FC6-AC6D-773B88D2C7DB}"/>
              </a:ext>
            </a:extLst>
          </p:cNvPr>
          <p:cNvSpPr txBox="1"/>
          <p:nvPr/>
        </p:nvSpPr>
        <p:spPr>
          <a:xfrm>
            <a:off x="10892554" y="6006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还原后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8E5F40-871C-4173-8C14-04A52D078277}"/>
              </a:ext>
            </a:extLst>
          </p:cNvPr>
          <p:cNvSpPr txBox="1"/>
          <p:nvPr/>
        </p:nvSpPr>
        <p:spPr>
          <a:xfrm>
            <a:off x="451321" y="3429000"/>
            <a:ext cx="6032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优点：简单，容易实现，编译开销小</a:t>
            </a:r>
            <a:endParaRPr lang="en-US" altLang="zh-CN" sz="2400" dirty="0"/>
          </a:p>
          <a:p>
            <a:r>
              <a:rPr lang="zh-CN" altLang="en-US" sz="2400" dirty="0"/>
              <a:t>缺点：对于复杂函数</a:t>
            </a:r>
            <a:r>
              <a:rPr lang="en-US" altLang="zh-CN" sz="2400" dirty="0"/>
              <a:t>jmp</a:t>
            </a:r>
            <a:r>
              <a:rPr lang="zh-CN" altLang="en-US" sz="2400" dirty="0"/>
              <a:t>指令多，增加运行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开销；只使用一个中间变量，还原相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对容易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A62BE8-DB4B-4213-B524-01A450435A1C}"/>
              </a:ext>
            </a:extLst>
          </p:cNvPr>
          <p:cNvSpPr txBox="1"/>
          <p:nvPr/>
        </p:nvSpPr>
        <p:spPr>
          <a:xfrm>
            <a:off x="451321" y="5205206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改进：使用多个中间变量或进行动态计算来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增加还原难度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A049E7-9949-4CEE-BDA9-E58C589EAD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340" y="1719753"/>
            <a:ext cx="5047619" cy="11904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39F24A-4686-44C0-BBE0-0EE60E43B0C6}"/>
              </a:ext>
            </a:extLst>
          </p:cNvPr>
          <p:cNvSpPr txBox="1"/>
          <p:nvPr/>
        </p:nvSpPr>
        <p:spPr>
          <a:xfrm>
            <a:off x="5499039" y="291022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还原实例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48D7C0-B8B7-4649-969E-E16D7A8F4726}"/>
              </a:ext>
            </a:extLst>
          </p:cNvPr>
          <p:cNvSpPr txBox="1"/>
          <p:nvPr/>
        </p:nvSpPr>
        <p:spPr>
          <a:xfrm>
            <a:off x="4273550" y="1373545"/>
            <a:ext cx="3644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示例代码 https://paste.ubuntu.com/p/npTk8BX7QP/</a:t>
            </a:r>
          </a:p>
        </p:txBody>
      </p:sp>
    </p:spTree>
    <p:extLst>
      <p:ext uri="{BB962C8B-B14F-4D97-AF65-F5344CB8AC3E}">
        <p14:creationId xmlns:p14="http://schemas.microsoft.com/office/powerpoint/2010/main" val="28546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>
            <a:extLst>
              <a:ext uri="{FF2B5EF4-FFF2-40B4-BE49-F238E27FC236}">
                <a16:creationId xmlns:a16="http://schemas.microsoft.com/office/drawing/2014/main" id="{C80489F3-1735-4E11-BB2F-1271659A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</p:spPr>
        <p:txBody>
          <a:bodyPr/>
          <a:lstStyle/>
          <a:p>
            <a:r>
              <a:rPr lang="zh-CN" altLang="en-US" dirty="0"/>
              <a:t>控制流平坦化原理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5F6282-4181-4D40-83EC-C0779456ECF9}"/>
              </a:ext>
            </a:extLst>
          </p:cNvPr>
          <p:cNvSpPr txBox="1"/>
          <p:nvPr/>
        </p:nvSpPr>
        <p:spPr>
          <a:xfrm>
            <a:off x="900334" y="1531532"/>
            <a:ext cx="34708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switch(switchVar) {</a:t>
            </a:r>
          </a:p>
          <a:p>
            <a:r>
              <a:rPr lang="en-US" altLang="zh-CN" dirty="0"/>
              <a:t>          case A: …</a:t>
            </a:r>
          </a:p>
          <a:p>
            <a:r>
              <a:rPr lang="en-US" altLang="zh-CN" dirty="0"/>
              <a:t>          case B: …</a:t>
            </a:r>
          </a:p>
          <a:p>
            <a:r>
              <a:rPr lang="en-US" altLang="zh-CN" dirty="0"/>
              <a:t>          …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框架，将所有 </a:t>
            </a:r>
            <a:r>
              <a:rPr lang="en-US" altLang="zh-CN" dirty="0"/>
              <a:t>BasicBlock </a:t>
            </a:r>
            <a:r>
              <a:rPr lang="zh-CN" altLang="en-US" dirty="0"/>
              <a:t>塞进去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DA11364-E68F-45B1-928B-08A67B51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83" y="851744"/>
            <a:ext cx="4016326" cy="27111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95DAA4-7655-4AA4-8C4D-4538109A082B}"/>
              </a:ext>
            </a:extLst>
          </p:cNvPr>
          <p:cNvSpPr txBox="1"/>
          <p:nvPr/>
        </p:nvSpPr>
        <p:spPr>
          <a:xfrm>
            <a:off x="900334" y="3805317"/>
            <a:ext cx="47970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  </a:t>
            </a:r>
            <a:r>
              <a:rPr lang="zh-CN" altLang="en-US" dirty="0"/>
              <a:t>对非返回块进行修正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1&gt; </a:t>
            </a:r>
            <a:r>
              <a:rPr lang="zh-CN" altLang="en-US" dirty="0"/>
              <a:t>对于最后指令为非条件跳转的块，最后指令修改为赋值指令</a:t>
            </a:r>
            <a:r>
              <a:rPr lang="en-US" altLang="zh-CN" dirty="0"/>
              <a:t>,</a:t>
            </a:r>
            <a:r>
              <a:rPr lang="zh-CN" altLang="en-US" dirty="0"/>
              <a:t>将 </a:t>
            </a:r>
            <a:r>
              <a:rPr lang="en-US" altLang="zh-CN" dirty="0"/>
              <a:t>switchVar </a:t>
            </a:r>
            <a:r>
              <a:rPr lang="zh-CN" altLang="en-US" dirty="0"/>
              <a:t>赋值为后继块所对应的 </a:t>
            </a:r>
            <a:r>
              <a:rPr lang="en-US" altLang="zh-CN" dirty="0"/>
              <a:t>caseVar</a:t>
            </a:r>
            <a:r>
              <a:rPr lang="zh-CN" altLang="en-US" dirty="0"/>
              <a:t>，并跳转到 </a:t>
            </a:r>
            <a:r>
              <a:rPr lang="en-US" altLang="zh-CN" dirty="0"/>
              <a:t>LoopEnd</a:t>
            </a:r>
          </a:p>
          <a:p>
            <a:endParaRPr lang="en-US" altLang="zh-CN" dirty="0"/>
          </a:p>
          <a:p>
            <a:r>
              <a:rPr lang="en-US" altLang="zh-CN" dirty="0"/>
              <a:t>        2&gt; </a:t>
            </a:r>
            <a:r>
              <a:rPr lang="zh-CN" altLang="en-US" dirty="0"/>
              <a:t>对于最后指令为条件跳转的块，在最后插入一条条件传送指令，将 </a:t>
            </a:r>
            <a:r>
              <a:rPr lang="en-US" altLang="zh-CN" dirty="0"/>
              <a:t>switchVar </a:t>
            </a:r>
            <a:r>
              <a:rPr lang="zh-CN" altLang="en-US" dirty="0"/>
              <a:t>赋值为分支所对应的 </a:t>
            </a:r>
            <a:r>
              <a:rPr lang="en-US" altLang="zh-CN" dirty="0"/>
              <a:t>caseVar</a:t>
            </a:r>
            <a:r>
              <a:rPr lang="zh-CN" altLang="en-US" dirty="0"/>
              <a:t>，并跳转到</a:t>
            </a:r>
            <a:r>
              <a:rPr lang="en-US" altLang="zh-CN" dirty="0"/>
              <a:t>LoopEnd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6C6D0C-2A7A-496A-8481-61D9A243F2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6" t="9803" r="3491" b="5824"/>
          <a:stretch/>
        </p:blipFill>
        <p:spPr>
          <a:xfrm>
            <a:off x="6875583" y="3734977"/>
            <a:ext cx="4016326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1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402E08-4CE6-4567-99DB-15B95878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控制流平坦化代码分析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E29FA3-D26F-4E0A-8F87-7BBAD41817B0}"/>
              </a:ext>
            </a:extLst>
          </p:cNvPr>
          <p:cNvSpPr txBox="1"/>
          <p:nvPr/>
        </p:nvSpPr>
        <p:spPr>
          <a:xfrm>
            <a:off x="698500" y="1521042"/>
            <a:ext cx="609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平坦化代码文件：</a:t>
            </a:r>
            <a:r>
              <a:rPr lang="en-US" altLang="zh-CN" dirty="0"/>
              <a:t>Flattening.cpp</a:t>
            </a:r>
          </a:p>
          <a:p>
            <a:r>
              <a:rPr lang="en-US" altLang="zh-CN" dirty="0"/>
              <a:t>             </a:t>
            </a:r>
            <a:r>
              <a:rPr lang="zh-CN" altLang="en-US" dirty="0"/>
              <a:t>函数入口</a:t>
            </a:r>
            <a:r>
              <a:rPr lang="en-US" altLang="zh-CN" dirty="0"/>
              <a:t>:	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Flattening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runOnFunction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72403C-1465-4659-9322-3C1AD18DFBAB}"/>
              </a:ext>
            </a:extLst>
          </p:cNvPr>
          <p:cNvSpPr txBox="1"/>
          <p:nvPr/>
        </p:nvSpPr>
        <p:spPr>
          <a:xfrm>
            <a:off x="698500" y="2339398"/>
            <a:ext cx="625726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Flattening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runOnFunction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Function *tmp = &amp;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Do we obfuscate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toObfuscate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tmp, 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"fla"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(tmp))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++Flattened;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Flattening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……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Lower switch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 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IR 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 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switch inst 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改写成 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 inst </a:t>
            </a:r>
            <a:endParaRPr lang="zh-CN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FunctionPass *lower =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createLowerSwitchPass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runOnFunction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  ……</a:t>
            </a:r>
          </a:p>
          <a:p>
            <a:r>
              <a:rPr lang="zh-CN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｝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9DF9D6-89AD-4C35-A5CA-80C07BA5F375}"/>
              </a:ext>
            </a:extLst>
          </p:cNvPr>
          <p:cNvSpPr txBox="1"/>
          <p:nvPr/>
        </p:nvSpPr>
        <p:spPr>
          <a:xfrm>
            <a:off x="612713" y="5577172"/>
            <a:ext cx="60977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br i1 &lt;cond&gt;, label &lt;iftrue&gt;, label &lt;iffalse&gt;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C2C452-7621-4AC6-9167-78A33AE11361}"/>
              </a:ext>
            </a:extLst>
          </p:cNvPr>
          <p:cNvSpPr txBox="1"/>
          <p:nvPr/>
        </p:nvSpPr>
        <p:spPr>
          <a:xfrm>
            <a:off x="612713" y="5836642"/>
            <a:ext cx="60977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switch i32 %val, label %otherwise [ i32 0, label %onzero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                i32 1, label %onone</a:t>
            </a:r>
          </a:p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                i32 2, label %ontwo </a:t>
            </a:r>
            <a:r>
              <a:rPr lang="en-US" altLang="zh-CN" sz="1000" dirty="0"/>
              <a:t>]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3CAA50-AE65-49EB-A16F-DF827CA298C7}"/>
              </a:ext>
            </a:extLst>
          </p:cNvPr>
          <p:cNvSpPr txBox="1"/>
          <p:nvPr/>
        </p:nvSpPr>
        <p:spPr>
          <a:xfrm>
            <a:off x="7460566" y="1310627"/>
            <a:ext cx="609777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2EAA43-0541-4A94-AC65-3B5F3CE44F4A}"/>
              </a:ext>
            </a:extLst>
          </p:cNvPr>
          <p:cNvSpPr txBox="1"/>
          <p:nvPr/>
        </p:nvSpPr>
        <p:spPr>
          <a:xfrm>
            <a:off x="7626639" y="31162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演示代码片段</a:t>
            </a: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48CF2D70-9D73-4068-9AA9-0C78AC797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" t="2400" r="2010"/>
          <a:stretch/>
        </p:blipFill>
        <p:spPr bwMode="auto">
          <a:xfrm>
            <a:off x="6208542" y="3485593"/>
            <a:ext cx="4799428" cy="289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35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402E08-4CE6-4567-99DB-15B95878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控制流平坦化代码分析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A20CF8-E4D5-4FD3-B474-979796A9770B}"/>
              </a:ext>
            </a:extLst>
          </p:cNvPr>
          <p:cNvSpPr txBox="1"/>
          <p:nvPr/>
        </p:nvSpPr>
        <p:spPr>
          <a:xfrm>
            <a:off x="492981" y="1461323"/>
            <a:ext cx="656294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Save all original BB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::iterator i =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 !=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++i)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BasicBlock *tmp = &amp;*i;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origBB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(tmp);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BasicBlock *bb = &amp;*i;</a:t>
            </a:r>
          </a:p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如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的最后指令为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Invoke Inst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则放弃平坦化</a:t>
            </a:r>
            <a:endParaRPr lang="zh-CN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InvokeInst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Nothing to flatten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origBB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Remove first BB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origBB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origBB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 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098F05-D5C4-49E4-918F-F698E6EDC541}"/>
              </a:ext>
            </a:extLst>
          </p:cNvPr>
          <p:cNvSpPr txBox="1"/>
          <p:nvPr/>
        </p:nvSpPr>
        <p:spPr>
          <a:xfrm>
            <a:off x="5921968" y="1365504"/>
            <a:ext cx="609777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If main begin with an if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BranchInst *br =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BranchInst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br =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BranchInst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如果第一个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的最后一条指令是条件跳转指令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将第一个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拆开并保存到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origBB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((br !=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isConditional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||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getNumSuccessors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BasicBlock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::iterator i =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--i;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--i;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BasicBlock *tmpBB =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splitBasicBlock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(i, 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origBB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origBB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tmpBB);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FDB8014C-993F-4010-8074-998A025B9887}"/>
              </a:ext>
            </a:extLst>
          </p:cNvPr>
          <p:cNvSpPr/>
          <p:nvPr/>
        </p:nvSpPr>
        <p:spPr>
          <a:xfrm>
            <a:off x="5180162" y="3115836"/>
            <a:ext cx="267286" cy="288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5">
            <a:extLst>
              <a:ext uri="{FF2B5EF4-FFF2-40B4-BE49-F238E27FC236}">
                <a16:creationId xmlns:a16="http://schemas.microsoft.com/office/drawing/2014/main" id="{2A4CAF1F-0377-4785-A769-1ABDF401B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"/>
          <a:stretch/>
        </p:blipFill>
        <p:spPr bwMode="auto">
          <a:xfrm>
            <a:off x="665083" y="4477526"/>
            <a:ext cx="3923099" cy="232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D1FE7E6-0A97-4798-9E00-596B0367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77525"/>
            <a:ext cx="4050723" cy="232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9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402E08-4CE6-4567-99DB-15B95878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控制流平坦化代码分析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D74D78-6DD9-4E89-8783-4AE91A6A860D}"/>
              </a:ext>
            </a:extLst>
          </p:cNvPr>
          <p:cNvSpPr txBox="1"/>
          <p:nvPr/>
        </p:nvSpPr>
        <p:spPr>
          <a:xfrm>
            <a:off x="226842" y="1225689"/>
            <a:ext cx="59418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移除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块尾部的无条件跳转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eraseFromParent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块尾部创建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switchVar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用于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语句，并初始化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switchVar =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AllocaInst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getInt32Ty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()), 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"switchVar"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insert);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StoreInst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ConstantInt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getInt32Ty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cryptoutils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scramble32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scrambling_key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switchVar, insert);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Create main loop 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创建循环的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entry 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块，此时他们位于第一个块上面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loopEntry =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BasicBlock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"loopEntry"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insert);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loopEnd =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BasicBlock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"loopEnd"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insert);</a:t>
            </a:r>
          </a:p>
          <a:p>
            <a:r>
              <a:rPr lang="en-US" altLang="zh-CN" sz="1000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loop entry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块开始处读取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switchVar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变量</a:t>
            </a:r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load =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(switchVar, 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"switchVar"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loopEntry);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Move first BB on top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将第一个块重新移到最上面并让第一个块尾部无条件跳到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loop entry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moveBefore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(loopEntry);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BranchInst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(loopEntry, insert);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loopEnd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块无条件跳转到 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loopEntry 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块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BranchInst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(loopEntry, loopEnd);</a:t>
            </a:r>
          </a:p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loopEnd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前插入一个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swDefault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块并让其尾部无条件跳转到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loopEnd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块</a:t>
            </a:r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BasicBlock *swDefault =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BasicBlock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"switchDefault"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loopEnd);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BranchInst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(loopEnd, swDefault);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loopEntry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尾部创建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语句，其默认分支指向上面创建的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swDefault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块</a:t>
            </a:r>
            <a:endParaRPr lang="en-US" altLang="zh-CN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switchI =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SwitchInst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(&amp;*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swDefault, 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loopEntry);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setCondition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(load);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让第一个块无条件跳转到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loopEntry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块</a:t>
            </a:r>
            <a:endParaRPr lang="en-US" altLang="zh-CN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eraseFromParent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BranchInst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(loopEntry, &amp;*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4965B74-EEB5-4576-9604-E30475384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018" y="1"/>
            <a:ext cx="4050723" cy="21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0B60436-D287-4ACF-BC30-AA55B67F6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2778"/>
            <a:ext cx="5322583" cy="227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67B864B-5D5D-4CB4-86C1-D1370A9A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683" y="4517732"/>
            <a:ext cx="5136607" cy="23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679274-8C73-4AE8-878D-0C67D20576B0}"/>
              </a:ext>
            </a:extLst>
          </p:cNvPr>
          <p:cNvCxnSpPr>
            <a:cxnSpLocks/>
          </p:cNvCxnSpPr>
          <p:nvPr/>
        </p:nvCxnSpPr>
        <p:spPr>
          <a:xfrm>
            <a:off x="3467686" y="1631852"/>
            <a:ext cx="2757268" cy="69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29C7B24-74F2-493D-AA5B-3E196FCBE1A1}"/>
              </a:ext>
            </a:extLst>
          </p:cNvPr>
          <p:cNvSpPr/>
          <p:nvPr/>
        </p:nvSpPr>
        <p:spPr>
          <a:xfrm>
            <a:off x="6379698" y="5054425"/>
            <a:ext cx="1491176" cy="150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FAC05C-595F-4BDD-8DAB-6BEE37EE3F52}"/>
              </a:ext>
            </a:extLst>
          </p:cNvPr>
          <p:cNvSpPr/>
          <p:nvPr/>
        </p:nvSpPr>
        <p:spPr>
          <a:xfrm>
            <a:off x="6224954" y="5549705"/>
            <a:ext cx="1814732" cy="24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5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402E08-4CE6-4567-99DB-15B95878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控制流平坦化代码分析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B7C213-9A24-496F-8970-FA39874D1073}"/>
              </a:ext>
            </a:extLst>
          </p:cNvPr>
          <p:cNvSpPr txBox="1"/>
          <p:nvPr/>
        </p:nvSpPr>
        <p:spPr>
          <a:xfrm>
            <a:off x="431018" y="1380510"/>
            <a:ext cx="1106248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 Put all BB in the switch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BasicBlock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*&gt;::iterator b =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origBB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b !=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origBB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++b)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BasicBlock *i = *b;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ConstantInt *numCase =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Move the BB inside the switch (only visual, no code logic)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moveBefore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(loopEnd);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生成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对应的随机数并将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添加到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switch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numCase =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ConstantInt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ConstantInt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getCondition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cryptoutils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scramble32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getNumCases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scrambling_key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addCase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(numCase, i);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CC91E337-3FD3-4988-BB90-E37FF8B12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3" y="3884570"/>
            <a:ext cx="5594417" cy="250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867798A-E5E4-49DF-8769-E5509198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57" y="2373947"/>
            <a:ext cx="5207725" cy="401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5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402E08-4CE6-4567-99DB-15B95878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控制流平坦化代码分析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5BF9CB-CA78-424D-BA72-ED078F8109CF}"/>
              </a:ext>
            </a:extLst>
          </p:cNvPr>
          <p:cNvSpPr txBox="1"/>
          <p:nvPr/>
        </p:nvSpPr>
        <p:spPr>
          <a:xfrm>
            <a:off x="56272" y="1470644"/>
            <a:ext cx="58521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返回块无需处理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getNumSuccessors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尾部为无条件跳转的块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getNumSuccessors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// Get successor and delete terminator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BasicBlock *succ =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getSuccessor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eraseFromParent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获取后继块在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中对应的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值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numCase =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findCaseDest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(succ);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如果后继块是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swDefault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，那么随便设置一个值也能跳到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swDefault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块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(numCase ==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numCase =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ConstantInt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ConstantInt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getCondition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cryptoutils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scramble32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getNumCases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scrambling_key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在块的最后插入对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switchVar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的赋值并跳转到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loopEnd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StoreInst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(numCase,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getPointerOperand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i);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BranchInst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(loopEnd, i);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3B9D68-4F29-48B7-B34A-D0AE06CFD6CA}"/>
              </a:ext>
            </a:extLst>
          </p:cNvPr>
          <p:cNvSpPr txBox="1"/>
          <p:nvPr/>
        </p:nvSpPr>
        <p:spPr>
          <a:xfrm>
            <a:off x="5699174" y="569541"/>
            <a:ext cx="5937996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尾部为条件跳转的块</a:t>
            </a:r>
            <a:endParaRPr lang="en-US" altLang="zh-CN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  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getNumSuccessors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// Get next cases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ConstantInt *numCaseTrue =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findCaseDest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getSuccessor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ConstantInt *numCaseFalse =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findCaseDest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getSuccessor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与左侧相同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(numCaseTrue ==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numCaseTrue =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ConstantInt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ConstantInt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getCondition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cryptoutils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scramble32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getNumCases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scrambling_key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(numCaseFalse == 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numCaseFalse =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ConstantInt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ConstantInt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getCondition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cryptoutils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scramble32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getNumCases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scrambling_key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SelectInst</a:t>
            </a:r>
            <a:r>
              <a:rPr lang="en-US" altLang="zh-CN" sz="1000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 根据条件跳转的条件输出对应的</a:t>
            </a:r>
            <a:r>
              <a:rPr lang="en-US" altLang="zh-CN" sz="1000" dirty="0">
                <a:solidFill>
                  <a:srgbClr val="6A9955"/>
                </a:solidFill>
                <a:latin typeface="Consolas" panose="020B0609020204030204" pitchFamily="49" charset="0"/>
              </a:rPr>
              <a:t>case</a:t>
            </a:r>
            <a:r>
              <a:rPr lang="zh-CN" alt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值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BranchInst *br =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BranchInst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SelectInst *sel =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SelectInst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getCondition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numCaseTrue, numCaseFalse, 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去除原来的条件跳转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getTerminator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eraseFromParent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根据上面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SelectInst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的值来更新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switchVar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并跳转到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loopEnd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StoreInst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(sel, 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getPointerOperand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i);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BranchInst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(loopEnd, i);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55778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402E08-4CE6-4567-99DB-15B95878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控制流平坦化代码分析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33FEE6-271E-4103-8CC0-645AB7DC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0" y="2667612"/>
            <a:ext cx="3469974" cy="26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2F38DAA-2599-4EE1-BC61-8711BF34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313" y="2562762"/>
            <a:ext cx="8024739" cy="293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FC42BEE-F5DD-47E2-BC95-145ABECC2CF4}"/>
              </a:ext>
            </a:extLst>
          </p:cNvPr>
          <p:cNvSpPr/>
          <p:nvPr/>
        </p:nvSpPr>
        <p:spPr>
          <a:xfrm>
            <a:off x="4804898" y="4686126"/>
            <a:ext cx="2078502" cy="127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9BCD0A-0C1F-4B59-9602-89C4519C7472}"/>
              </a:ext>
            </a:extLst>
          </p:cNvPr>
          <p:cNvSpPr/>
          <p:nvPr/>
        </p:nvSpPr>
        <p:spPr>
          <a:xfrm>
            <a:off x="7042149" y="4813300"/>
            <a:ext cx="1549401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65D505-76F9-4AE2-A542-23C3B8258942}"/>
              </a:ext>
            </a:extLst>
          </p:cNvPr>
          <p:cNvSpPr/>
          <p:nvPr/>
        </p:nvSpPr>
        <p:spPr>
          <a:xfrm>
            <a:off x="8909049" y="4813300"/>
            <a:ext cx="1549401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AAEC85-87BF-4703-BFB8-A5E3EE847820}"/>
              </a:ext>
            </a:extLst>
          </p:cNvPr>
          <p:cNvSpPr txBox="1"/>
          <p:nvPr/>
        </p:nvSpPr>
        <p:spPr>
          <a:xfrm>
            <a:off x="495300" y="1631018"/>
            <a:ext cx="9029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最后处理局部变量分配问题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如将非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块中申请的局部变量挪到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块中</a:t>
            </a:r>
            <a:endParaRPr lang="zh-CN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US" altLang="zh-C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fixStack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176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>
            <a:extLst>
              <a:ext uri="{FF2B5EF4-FFF2-40B4-BE49-F238E27FC236}">
                <a16:creationId xmlns:a16="http://schemas.microsoft.com/office/drawing/2014/main" id="{C80489F3-1735-4E11-BB2F-1271659A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</p:spPr>
        <p:txBody>
          <a:bodyPr/>
          <a:lstStyle/>
          <a:p>
            <a:r>
              <a:rPr lang="zh-CN" altLang="en-US" dirty="0"/>
              <a:t>控制流平坦化还原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602A2E9-801B-4B2F-BFBA-95F987032DC6}"/>
              </a:ext>
            </a:extLst>
          </p:cNvPr>
          <p:cNvGrpSpPr/>
          <p:nvPr/>
        </p:nvGrpSpPr>
        <p:grpSpPr>
          <a:xfrm>
            <a:off x="1373979" y="1776643"/>
            <a:ext cx="1497443" cy="247336"/>
            <a:chOff x="218244" y="2096238"/>
            <a:chExt cx="1497443" cy="247336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D07E521-1B2C-41E9-B0D6-CCDEF8969C8E}"/>
                </a:ext>
              </a:extLst>
            </p:cNvPr>
            <p:cNvSpPr/>
            <p:nvPr/>
          </p:nvSpPr>
          <p:spPr>
            <a:xfrm>
              <a:off x="218244" y="2096238"/>
              <a:ext cx="1497443" cy="2473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矩形: 圆角 4">
              <a:extLst>
                <a:ext uri="{FF2B5EF4-FFF2-40B4-BE49-F238E27FC236}">
                  <a16:creationId xmlns:a16="http://schemas.microsoft.com/office/drawing/2014/main" id="{2452DA59-F7EE-4E27-85BF-C9BE1B15E706}"/>
                </a:ext>
              </a:extLst>
            </p:cNvPr>
            <p:cNvSpPr txBox="1"/>
            <p:nvPr/>
          </p:nvSpPr>
          <p:spPr>
            <a:xfrm>
              <a:off x="225488" y="2103482"/>
              <a:ext cx="1482955" cy="232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900" dirty="0"/>
                <a:t>1. </a:t>
              </a:r>
              <a:r>
                <a:rPr lang="zh-CN" altLang="en-US" sz="900" dirty="0"/>
                <a:t>将所有块进行分类</a:t>
              </a:r>
              <a:endParaRPr lang="zh-CN" altLang="en-US" sz="900" kern="12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24936F9-7C6F-479F-A0BA-B058566C9FA8}"/>
              </a:ext>
            </a:extLst>
          </p:cNvPr>
          <p:cNvGrpSpPr/>
          <p:nvPr/>
        </p:nvGrpSpPr>
        <p:grpSpPr>
          <a:xfrm>
            <a:off x="5347278" y="1783887"/>
            <a:ext cx="1497443" cy="247336"/>
            <a:chOff x="218244" y="2096238"/>
            <a:chExt cx="1497443" cy="247336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6FCB80C1-71AE-432B-A949-C9DB80841BF7}"/>
                </a:ext>
              </a:extLst>
            </p:cNvPr>
            <p:cNvSpPr/>
            <p:nvPr/>
          </p:nvSpPr>
          <p:spPr>
            <a:xfrm>
              <a:off x="218244" y="2096238"/>
              <a:ext cx="1497443" cy="2473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矩形: 圆角 4">
              <a:extLst>
                <a:ext uri="{FF2B5EF4-FFF2-40B4-BE49-F238E27FC236}">
                  <a16:creationId xmlns:a16="http://schemas.microsoft.com/office/drawing/2014/main" id="{3C4385B3-98A0-4C34-BD69-AD16F5AE93D5}"/>
                </a:ext>
              </a:extLst>
            </p:cNvPr>
            <p:cNvSpPr txBox="1"/>
            <p:nvPr/>
          </p:nvSpPr>
          <p:spPr>
            <a:xfrm>
              <a:off x="225488" y="2103482"/>
              <a:ext cx="1482955" cy="232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900" kern="1200" dirty="0"/>
                <a:t>2. </a:t>
              </a:r>
              <a:r>
                <a:rPr lang="zh-CN" altLang="en-US" sz="900" kern="1200" dirty="0"/>
                <a:t>用符号执行求真实块后继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D1640C9-992A-46C6-B6FB-F315495815A7}"/>
              </a:ext>
            </a:extLst>
          </p:cNvPr>
          <p:cNvGrpSpPr/>
          <p:nvPr/>
        </p:nvGrpSpPr>
        <p:grpSpPr>
          <a:xfrm>
            <a:off x="8791518" y="1769399"/>
            <a:ext cx="1497443" cy="247336"/>
            <a:chOff x="218244" y="2096238"/>
            <a:chExt cx="1497443" cy="247336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F3FEEE4-8D17-44A1-95B2-A201E3AB7375}"/>
                </a:ext>
              </a:extLst>
            </p:cNvPr>
            <p:cNvSpPr/>
            <p:nvPr/>
          </p:nvSpPr>
          <p:spPr>
            <a:xfrm>
              <a:off x="218244" y="2096238"/>
              <a:ext cx="1497443" cy="2473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矩形: 圆角 4">
              <a:extLst>
                <a:ext uri="{FF2B5EF4-FFF2-40B4-BE49-F238E27FC236}">
                  <a16:creationId xmlns:a16="http://schemas.microsoft.com/office/drawing/2014/main" id="{797FB2BC-D34C-481A-BD5C-06BA6A916BF4}"/>
                </a:ext>
              </a:extLst>
            </p:cNvPr>
            <p:cNvSpPr txBox="1"/>
            <p:nvPr/>
          </p:nvSpPr>
          <p:spPr>
            <a:xfrm>
              <a:off x="225488" y="2103482"/>
              <a:ext cx="1482955" cy="232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900" dirty="0"/>
                <a:t>3</a:t>
              </a:r>
              <a:r>
                <a:rPr lang="en-US" altLang="zh-CN" sz="900" kern="1200" dirty="0"/>
                <a:t>. </a:t>
              </a:r>
              <a:r>
                <a:rPr lang="zh-CN" altLang="en-US" sz="900" kern="1200" dirty="0"/>
                <a:t>子分发块填充</a:t>
              </a:r>
              <a:r>
                <a:rPr lang="en-US" altLang="zh-CN" sz="900" kern="1200" dirty="0"/>
                <a:t>Nop</a:t>
              </a:r>
              <a:endParaRPr lang="zh-CN" altLang="en-US" sz="900" kern="1200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0E821F6-92DD-4D81-B7DF-D1936883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2365665"/>
            <a:ext cx="3895178" cy="22615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9BEAC0-E724-4228-B742-32D17003B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988" y="2365665"/>
            <a:ext cx="3466586" cy="23140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73CD66-AAA3-41D7-BF2B-16A206672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624" y="4862456"/>
            <a:ext cx="3475950" cy="4143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14EBC3-FC18-4867-8A13-D36149C8D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3100" y="2365665"/>
            <a:ext cx="3407988" cy="4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1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2594</Words>
  <Application>Microsoft Office PowerPoint</Application>
  <PresentationFormat>宽屏</PresentationFormat>
  <Paragraphs>211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Consolas</vt:lpstr>
      <vt:lpstr>teach03 16x9</vt:lpstr>
      <vt:lpstr>控制流平坦化</vt:lpstr>
      <vt:lpstr>控制流平坦化原理</vt:lpstr>
      <vt:lpstr>控制流平坦化代码分析</vt:lpstr>
      <vt:lpstr>控制流平坦化代码分析</vt:lpstr>
      <vt:lpstr>控制流平坦化代码分析</vt:lpstr>
      <vt:lpstr>控制流平坦化代码分析</vt:lpstr>
      <vt:lpstr>控制流平坦化代码分析</vt:lpstr>
      <vt:lpstr>控制流平坦化代码分析</vt:lpstr>
      <vt:lpstr>控制流平坦化还原</vt:lpstr>
      <vt:lpstr>控制流平坦化还原</vt:lpstr>
      <vt:lpstr>控制流平坦化总结</vt:lpstr>
    </vt:vector>
  </TitlesOfParts>
  <Company>cmet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教务处PPT模板003</dc:title>
  <dc:creator>现代教育技术中心</dc:creator>
  <cp:keywords/>
  <cp:lastModifiedBy>hui liu</cp:lastModifiedBy>
  <cp:revision>237</cp:revision>
  <dcterms:created xsi:type="dcterms:W3CDTF">2019-09-05T12:12:14Z</dcterms:created>
  <dcterms:modified xsi:type="dcterms:W3CDTF">2021-06-06T10:57:04Z</dcterms:modified>
  <cp:version/>
</cp:coreProperties>
</file>