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090" y="347345"/>
            <a:ext cx="10515600" cy="1325880"/>
          </a:xfrm>
        </p:spPr>
        <p:txBody>
          <a:bodyPr/>
          <a:lstStyle/>
          <a:p>
            <a:r>
              <a:rPr lang="zh-CN" altLang="en-US" sz="3500"/>
              <a:t>【文本函数】</a:t>
            </a:r>
            <a:endParaRPr lang="zh-CN" altLang="en-US" sz="35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7500" lnSpcReduction="10000"/>
          </a:bodyPr>
          <a:lstStyle/>
          <a:p>
            <a:r>
              <a:rPr lang="zh-CN" altLang="en-US" b="1" dirty="0">
                <a:sym typeface="+mn-ea"/>
              </a:rPr>
              <a:t>一、LEFT 函数</a:t>
            </a:r>
            <a:endParaRPr lang="zh-CN" altLang="en-US" b="1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LEFT 截取左边的字符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语法说明 =LEFT(文本, [截取数量])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用法示例 =LEFT(A2,2)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公式解释 截取A2单元格中前2个字符</a:t>
            </a:r>
            <a:endParaRPr lang="zh-CN" altLang="en-US" dirty="0">
              <a:sym typeface="+mn-ea"/>
            </a:endParaRPr>
          </a:p>
          <a:p>
            <a:pPr lvl="1"/>
            <a:endParaRPr lang="zh-CN" altLang="en-US" dirty="0">
              <a:sym typeface="+mn-ea"/>
            </a:endParaRPr>
          </a:p>
          <a:p>
            <a:pPr marL="228600" lvl="1" algn="l">
              <a:spcBef>
                <a:spcPts val="1000"/>
              </a:spcBef>
              <a:buClrTx/>
              <a:buSzTx/>
            </a:pPr>
            <a:r>
              <a:rPr lang="zh-CN" altLang="en-US" sz="2800" b="1" dirty="0">
                <a:sym typeface="+mn-ea"/>
              </a:rPr>
              <a:t>二、RIGHT 函数</a:t>
            </a:r>
            <a:endParaRPr lang="zh-CN" altLang="en-US" sz="2800" b="1" dirty="0">
              <a:sym typeface="+mn-ea"/>
            </a:endParaRPr>
          </a:p>
          <a:p>
            <a:pPr lvl="1" algn="l">
              <a:spcBef>
                <a:spcPts val="500"/>
              </a:spcBef>
              <a:buClrTx/>
              <a:buSzTx/>
            </a:pPr>
            <a:r>
              <a:rPr lang="zh-CN" altLang="en-US" sz="2400" dirty="0">
                <a:sym typeface="+mn-ea"/>
              </a:rPr>
              <a:t>RIGHT 截取右边的字符</a:t>
            </a:r>
            <a:endParaRPr lang="zh-CN" altLang="en-US" sz="2400" dirty="0">
              <a:sym typeface="+mn-ea"/>
            </a:endParaRPr>
          </a:p>
          <a:p>
            <a:pPr lvl="1" algn="l">
              <a:spcBef>
                <a:spcPts val="500"/>
              </a:spcBef>
              <a:buClrTx/>
              <a:buSzTx/>
            </a:pPr>
            <a:r>
              <a:rPr lang="zh-CN" altLang="en-US" sz="2400" dirty="0">
                <a:sym typeface="+mn-ea"/>
              </a:rPr>
              <a:t>语法说明 =RIGHT(文本,[截取数量])</a:t>
            </a:r>
            <a:endParaRPr lang="zh-CN" altLang="en-US" sz="2400" dirty="0">
              <a:sym typeface="+mn-ea"/>
            </a:endParaRPr>
          </a:p>
          <a:p>
            <a:pPr lvl="1" algn="l">
              <a:spcBef>
                <a:spcPts val="500"/>
              </a:spcBef>
              <a:buClrTx/>
              <a:buSzTx/>
            </a:pPr>
            <a:r>
              <a:rPr lang="zh-CN" altLang="en-US" sz="2400" dirty="0">
                <a:sym typeface="+mn-ea"/>
              </a:rPr>
              <a:t>用法示例 =RIGHT(A2,5)</a:t>
            </a:r>
            <a:endParaRPr lang="zh-CN" altLang="en-US" sz="2400" dirty="0">
              <a:sym typeface="+mn-ea"/>
            </a:endParaRPr>
          </a:p>
          <a:p>
            <a:pPr lvl="1" algn="l">
              <a:spcBef>
                <a:spcPts val="500"/>
              </a:spcBef>
              <a:buClrTx/>
              <a:buSzTx/>
            </a:pPr>
            <a:r>
              <a:rPr lang="zh-CN" altLang="en-US" sz="2400" dirty="0">
                <a:sym typeface="+mn-ea"/>
              </a:rPr>
              <a:t>公式解释 截取A2单元格中后5个字符</a:t>
            </a:r>
            <a:endParaRPr lang="zh-CN" altLang="en-US" sz="2400" dirty="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090" y="347345"/>
            <a:ext cx="10515600" cy="1325880"/>
          </a:xfrm>
        </p:spPr>
        <p:txBody>
          <a:bodyPr/>
          <a:lstStyle/>
          <a:p>
            <a:r>
              <a:rPr lang="zh-CN" altLang="en-US" sz="3500"/>
              <a:t>【文本函数】</a:t>
            </a:r>
            <a:endParaRPr lang="zh-CN" altLang="en-US" sz="35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>
                <a:sym typeface="+mn-ea"/>
              </a:rPr>
              <a:t>三、MID函</a:t>
            </a:r>
            <a:endParaRPr lang="zh-CN" altLang="en-US" b="1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从一个文本字符串的指定位置截取相应个数的字符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语法说明 ：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=</a:t>
            </a:r>
            <a:r>
              <a:rPr lang="zh-CN" altLang="en-US">
                <a:sym typeface="+mn-ea"/>
              </a:rPr>
              <a:t>MID(文本，从哪个位置开始截取，截取多少个字符）</a:t>
            </a:r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marL="228600" lvl="1" algn="l">
              <a:spcBef>
                <a:spcPts val="1000"/>
              </a:spcBef>
              <a:buClrTx/>
              <a:buSzTx/>
            </a:pPr>
            <a:r>
              <a:rPr lang="zh-CN" altLang="en-US" sz="2800" b="1">
                <a:sym typeface="+mn-ea"/>
              </a:rPr>
              <a:t>四、TEXT函数</a:t>
            </a:r>
            <a:endParaRPr lang="zh-CN" altLang="en-US" sz="2800" b="1">
              <a:sym typeface="+mn-ea"/>
            </a:endParaRPr>
          </a:p>
          <a:p>
            <a:pPr lvl="1" algn="l">
              <a:spcBef>
                <a:spcPts val="500"/>
              </a:spcBef>
              <a:buClrTx/>
              <a:buSzTx/>
            </a:pPr>
            <a:r>
              <a:rPr lang="zh-CN" altLang="en-US" sz="2400">
                <a:sym typeface="+mn-ea"/>
              </a:rPr>
              <a:t>用于将数值按照指定的格式进行转换，得到格式化后的文本。</a:t>
            </a:r>
            <a:endParaRPr lang="zh-CN" altLang="en-US" sz="2400">
              <a:sym typeface="+mn-ea"/>
            </a:endParaRPr>
          </a:p>
          <a:p>
            <a:pPr lvl="1" algn="l">
              <a:spcBef>
                <a:spcPts val="500"/>
              </a:spcBef>
              <a:buClrTx/>
              <a:buSzTx/>
            </a:pPr>
            <a:r>
              <a:rPr lang="zh-CN" altLang="en-US" sz="2400">
                <a:sym typeface="+mn-ea"/>
              </a:rPr>
              <a:t>格式：= TEXT (数值，格式文本)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378460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3500"/>
              <a:t>考点案例</a:t>
            </a:r>
            <a:r>
              <a:rPr lang="en-US" altLang="zh-CN" sz="3500"/>
              <a:t>1: </a:t>
            </a:r>
            <a:endParaRPr lang="zh-CN" altLang="en-US" sz="35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316990"/>
            <a:ext cx="9958705" cy="3793490"/>
          </a:xfrm>
        </p:spPr>
        <p:txBody>
          <a:bodyPr>
            <a:normAutofit/>
          </a:bodyPr>
          <a:lstStyle/>
          <a:p>
            <a:pPr algn="l"/>
            <a:r>
              <a:rPr lang="zh-CN" b="1"/>
              <a:t>请</a:t>
            </a:r>
            <a:r>
              <a:rPr lang="zh-CN" altLang="en-US" b="1"/>
              <a:t>打开考生文件夹下文档</a:t>
            </a:r>
            <a:r>
              <a:rPr lang="en-US" altLang="zh-CN" b="1"/>
              <a:t>“ET-01.xlsx”</a:t>
            </a:r>
            <a:endParaRPr lang="en-US" altLang="zh-CN" b="1"/>
          </a:p>
          <a:p>
            <a:pPr algn="l"/>
            <a:endParaRPr lang="zh-CN" altLang="en-US"/>
          </a:p>
          <a:p>
            <a:pPr algn="l"/>
            <a:r>
              <a:rPr lang="en-US" altLang="zh-CN"/>
              <a:t>1.  在“</a:t>
            </a:r>
            <a:r>
              <a:rPr lang="zh-CN" altLang="en-US"/>
              <a:t>学生成绩</a:t>
            </a:r>
            <a:r>
              <a:rPr lang="en-US" altLang="zh-CN"/>
              <a:t>”工作表“</a:t>
            </a:r>
            <a:r>
              <a:rPr lang="zh-CN" altLang="en-US"/>
              <a:t>入学年份</a:t>
            </a:r>
            <a:r>
              <a:rPr lang="en-US" altLang="zh-CN"/>
              <a:t>”列中填入相应的</a:t>
            </a:r>
            <a:r>
              <a:rPr lang="zh-CN" altLang="en-US"/>
              <a:t>入学时间</a:t>
            </a:r>
            <a:r>
              <a:rPr lang="en-US" altLang="zh-CN"/>
              <a:t>，其中</a:t>
            </a:r>
            <a:r>
              <a:rPr lang="zh-CN" altLang="en-US"/>
              <a:t>学</a:t>
            </a:r>
            <a:r>
              <a:rPr lang="en-US" altLang="zh-CN"/>
              <a:t>号的</a:t>
            </a:r>
            <a:endParaRPr lang="en-US" altLang="zh-CN"/>
          </a:p>
          <a:p>
            <a:pPr algn="l"/>
            <a:r>
              <a:rPr lang="en-US" altLang="zh-CN"/>
              <a:t>前4位为</a:t>
            </a:r>
            <a:r>
              <a:rPr lang="zh-CN" altLang="en-US"/>
              <a:t>入学时间</a:t>
            </a:r>
            <a:r>
              <a:rPr lang="en-US" altLang="zh-CN"/>
              <a:t>。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6965" y="449580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3500"/>
              <a:t>考点案例</a:t>
            </a:r>
            <a:r>
              <a:rPr lang="en-US" altLang="zh-CN" sz="3500"/>
              <a:t>2: </a:t>
            </a:r>
            <a:endParaRPr lang="zh-CN" altLang="en-US" sz="35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6965" y="1396365"/>
            <a:ext cx="9958705" cy="3793490"/>
          </a:xfrm>
        </p:spPr>
        <p:txBody>
          <a:bodyPr>
            <a:normAutofit/>
          </a:bodyPr>
          <a:lstStyle/>
          <a:p>
            <a:pPr algn="l"/>
            <a:r>
              <a:rPr lang="zh-CN" b="1"/>
              <a:t>请</a:t>
            </a:r>
            <a:r>
              <a:rPr lang="zh-CN" altLang="en-US" b="1"/>
              <a:t>打开考生文件夹下文档</a:t>
            </a:r>
            <a:r>
              <a:rPr lang="en-US" altLang="zh-CN" b="1"/>
              <a:t>“ET-02.xlsx”</a:t>
            </a:r>
            <a:endParaRPr lang="en-US" altLang="zh-CN" b="1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 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5070" y="1875155"/>
            <a:ext cx="10146665" cy="33140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449580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3500" dirty="0"/>
              <a:t>考点案例</a:t>
            </a:r>
            <a:r>
              <a:rPr lang="en-US" altLang="zh-CN" sz="3500" dirty="0"/>
              <a:t>3: </a:t>
            </a:r>
            <a:r>
              <a:rPr lang="zh-CN" altLang="en-US" sz="3500" dirty="0"/>
              <a:t> </a:t>
            </a:r>
            <a:endParaRPr lang="zh-CN" altLang="en-US" sz="35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6965" y="1378585"/>
            <a:ext cx="9958705" cy="2683461"/>
          </a:xfrm>
        </p:spPr>
        <p:txBody>
          <a:bodyPr>
            <a:normAutofit lnSpcReduction="10000"/>
          </a:bodyPr>
          <a:lstStyle/>
          <a:p>
            <a:pPr algn="l"/>
            <a:r>
              <a:rPr lang="zh-CN" b="1" dirty="0"/>
              <a:t>请</a:t>
            </a:r>
            <a:r>
              <a:rPr lang="zh-CN" altLang="en-US" b="1" dirty="0"/>
              <a:t>打开考生文件夹下文档</a:t>
            </a:r>
            <a:r>
              <a:rPr lang="en-US" altLang="zh-CN" b="1" dirty="0"/>
              <a:t>“ET-03.xlsx”</a:t>
            </a:r>
            <a:endParaRPr lang="en-US" altLang="zh-CN" b="1" dirty="0"/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1．在工作表“人员信息表”中，利用公式及函数输入每个员工的出生</a:t>
            </a:r>
            <a:endParaRPr lang="zh-CN" altLang="en-US" dirty="0"/>
          </a:p>
          <a:p>
            <a:pPr algn="l"/>
            <a:r>
              <a:rPr lang="zh-CN" altLang="en-US" dirty="0" smtClean="0"/>
              <a:t>日期，</a:t>
            </a:r>
            <a:r>
              <a:rPr lang="zh-CN" altLang="en-US" dirty="0"/>
              <a:t>出生日期格式如“XXXX年XX月XX日”，出生日期</a:t>
            </a:r>
            <a:r>
              <a:rPr lang="zh-CN" altLang="en-US" dirty="0" smtClean="0"/>
              <a:t>列需要</a:t>
            </a:r>
            <a:r>
              <a:rPr lang="zh-CN" altLang="en-US" dirty="0"/>
              <a:t>调整</a:t>
            </a:r>
            <a:r>
              <a:rPr lang="zh-CN" altLang="en-US" dirty="0" smtClean="0"/>
              <a:t>为数</a:t>
            </a:r>
            <a:endParaRPr lang="en-US" altLang="zh-CN" smtClean="0"/>
          </a:p>
          <a:p>
            <a:pPr algn="l"/>
            <a:r>
              <a:rPr lang="zh-CN" altLang="en-US" smtClean="0"/>
              <a:t>值</a:t>
            </a:r>
            <a:r>
              <a:rPr lang="zh-CN" altLang="en-US" dirty="0"/>
              <a:t>格式。</a:t>
            </a:r>
            <a:endParaRPr lang="zh-CN" altLang="en-US" dirty="0"/>
          </a:p>
          <a:p>
            <a:pPr algn="l"/>
            <a:r>
              <a:rPr lang="en-US" altLang="zh-CN" dirty="0"/>
              <a:t> </a:t>
            </a:r>
            <a:endParaRPr lang="zh-CN" altLang="en-US" dirty="0"/>
          </a:p>
          <a:p>
            <a:pPr algn="l"/>
            <a:endParaRPr lang="zh-CN" altLang="en-US" dirty="0"/>
          </a:p>
          <a:p>
            <a:pPr algn="l"/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492</Words>
  <Application>WPS 演示</Application>
  <PresentationFormat>宽屏</PresentationFormat>
  <Paragraphs>52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【文本函数】</vt:lpstr>
      <vt:lpstr>【文本函数】</vt:lpstr>
      <vt:lpstr>考点案例1: </vt:lpstr>
      <vt:lpstr>考点案例2: </vt:lpstr>
      <vt:lpstr>考点案例3: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DarkKnight</cp:lastModifiedBy>
  <cp:revision>108</cp:revision>
  <dcterms:created xsi:type="dcterms:W3CDTF">2025-05-07T05:57:00Z</dcterms:created>
  <dcterms:modified xsi:type="dcterms:W3CDTF">2025-07-04T06:44:08Z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  <property fmtid="{D5CDD505-2E9C-101B-9397-08002B2CF9AE}" pid="3" name="ICV">
    <vt:lpwstr>D0A175A91BD446AC8DF75B48C803247B_12</vt:lpwstr>
  </property>
</Properties>
</file>