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347345"/>
            <a:ext cx="10515600" cy="1325880"/>
          </a:xfrm>
        </p:spPr>
        <p:txBody>
          <a:bodyPr/>
          <a:lstStyle/>
          <a:p>
            <a:pPr lvl="0"/>
            <a:r>
              <a:rPr lang="zh-CN" altLang="en-US" sz="3500" dirty="0" smtClean="0"/>
              <a:t>【</a:t>
            </a:r>
            <a:r>
              <a:rPr lang="en-US" altLang="zh-CN" sz="3500" dirty="0">
                <a:sym typeface="+mn-ea"/>
              </a:rPr>
              <a:t>m</a:t>
            </a:r>
            <a:r>
              <a:rPr lang="zh-CN" altLang="en-US" sz="3500" smtClean="0">
                <a:sym typeface="+mn-ea"/>
              </a:rPr>
              <a:t>atch</a:t>
            </a:r>
            <a:r>
              <a:rPr lang="zh-CN" altLang="en-US" sz="3600" smtClean="0"/>
              <a:t>、</a:t>
            </a:r>
            <a:r>
              <a:rPr lang="en-US" altLang="zh-CN" sz="3600" dirty="0" smtClean="0"/>
              <a:t>index</a:t>
            </a:r>
            <a:r>
              <a:rPr lang="zh-CN" altLang="en-US" sz="3600" dirty="0" smtClean="0">
                <a:sym typeface="+mn-ea"/>
              </a:rPr>
              <a:t>函数</a:t>
            </a:r>
            <a:r>
              <a:rPr lang="zh-CN" altLang="en-US" sz="3500" dirty="0" smtClean="0"/>
              <a:t>】</a:t>
            </a:r>
            <a:endParaRPr lang="zh-CN" altLang="en-US" sz="35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228600" lvl="1" algn="l">
              <a:spcBef>
                <a:spcPts val="1000"/>
              </a:spcBef>
              <a:buClrTx/>
              <a:buSzTx/>
            </a:pPr>
            <a:r>
              <a:rPr lang="en-US" altLang="zh-CN" sz="2800" dirty="0" smtClean="0">
                <a:sym typeface="+mn-ea"/>
              </a:rPr>
              <a:t>m</a:t>
            </a:r>
            <a:r>
              <a:rPr lang="zh-CN" altLang="en-US" sz="2800" dirty="0" smtClean="0">
                <a:sym typeface="+mn-ea"/>
              </a:rPr>
              <a:t>atch</a:t>
            </a:r>
            <a:r>
              <a:rPr lang="zh-CN" altLang="en-US" sz="2800" dirty="0">
                <a:sym typeface="+mn-ea"/>
              </a:rPr>
              <a:t>函数</a:t>
            </a:r>
            <a:endParaRPr lang="zh-CN" altLang="en-US" sz="2800" dirty="0"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r>
              <a:rPr lang="zh-CN" altLang="en-US" sz="2330" dirty="0">
                <a:sym typeface="+mn-ea"/>
              </a:rPr>
              <a:t>查找一个值在一组数中的位置</a:t>
            </a:r>
            <a:endParaRPr lang="zh-CN" altLang="en-US" sz="2330" dirty="0"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r>
              <a:rPr lang="zh-CN" altLang="en-US" sz="2330" dirty="0">
                <a:sym typeface="+mn-ea"/>
              </a:rPr>
              <a:t>语法：=MATCH(值,一组数值,匹配模式）</a:t>
            </a:r>
            <a:endParaRPr lang="zh-CN" altLang="en-US" sz="2330" dirty="0"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endParaRPr lang="zh-CN" altLang="en-US" sz="2330" dirty="0">
              <a:sym typeface="+mn-ea"/>
            </a:endParaRPr>
          </a:p>
          <a:p>
            <a:pPr marL="228600" lvl="0" indent="-228600" algn="l">
              <a:spcBef>
                <a:spcPts val="1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chemeClr val="tx1"/>
                </a:solidFill>
                <a:sym typeface="+mn-ea"/>
              </a:rPr>
              <a:t>index</a:t>
            </a:r>
            <a:r>
              <a:rPr lang="zh-CN" altLang="en-US" dirty="0" smtClean="0">
                <a:solidFill>
                  <a:schemeClr val="tx1"/>
                </a:solidFill>
                <a:sym typeface="+mn-ea"/>
              </a:rPr>
              <a:t>函数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r>
              <a:rPr lang="zh-CN" altLang="en-US" sz="2330" dirty="0">
                <a:sym typeface="+mn-ea"/>
              </a:rPr>
              <a:t>在给定的数据范围内，通过指定的行号和列号来提取相应的值。</a:t>
            </a:r>
            <a:endParaRPr lang="zh-CN" altLang="en-US" sz="2330" dirty="0"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r>
              <a:rPr lang="zh-CN" altLang="en-US" sz="2330" dirty="0">
                <a:sym typeface="+mn-ea"/>
              </a:rPr>
              <a:t>=INDEX(数据范围, 行号,列号)</a:t>
            </a:r>
            <a:r>
              <a:rPr lang="en-US" altLang="zh-CN" sz="2330" dirty="0">
                <a:sym typeface="+mn-ea"/>
              </a:rPr>
              <a:t>//</a:t>
            </a:r>
            <a:r>
              <a:rPr lang="zh-CN" altLang="en-US" sz="2330" dirty="0">
                <a:sym typeface="+mn-ea"/>
              </a:rPr>
              <a:t>列号（可选）</a:t>
            </a:r>
            <a:endParaRPr lang="zh-CN" altLang="en-US" sz="2330" dirty="0">
              <a:sym typeface="+mn-ea"/>
            </a:endParaRPr>
          </a:p>
          <a:p>
            <a:pPr lvl="2" algn="l">
              <a:spcBef>
                <a:spcPts val="1000"/>
              </a:spcBef>
              <a:buClrTx/>
              <a:buSzTx/>
            </a:pPr>
            <a:endParaRPr lang="zh-CN" altLang="en-US" sz="233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965" y="44958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考点</a:t>
            </a:r>
            <a:r>
              <a:rPr lang="zh-CN" altLang="en-US" sz="3500" dirty="0" smtClean="0"/>
              <a:t>案例</a:t>
            </a:r>
            <a:r>
              <a:rPr lang="en-US" altLang="zh-CN" sz="3500" dirty="0" smtClean="0"/>
              <a:t>1: </a:t>
            </a:r>
            <a:endParaRPr lang="zh-CN" altLang="en-US" sz="3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6965" y="1396365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</a:t>
            </a:r>
            <a:r>
              <a:rPr lang="en-US" altLang="zh-CN" b="1" dirty="0" smtClean="0"/>
              <a:t>ET-01.xlsx</a:t>
            </a:r>
            <a:r>
              <a:rPr lang="en-US" altLang="zh-CN" b="1" dirty="0"/>
              <a:t>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zh-CN" altLang="en-US" dirty="0"/>
              <a:t>1．在”主要城市降水量”工作表中S3单元格中建立公式，使用Index函数</a:t>
            </a:r>
            <a:endParaRPr lang="zh-CN" altLang="en-US" dirty="0"/>
          </a:p>
          <a:p>
            <a:pPr algn="l"/>
            <a:r>
              <a:rPr lang="zh-CN" altLang="en-US" dirty="0"/>
              <a:t>和Match函数，根据R3单元格中的城市名称和S2单元格中的月份名称，查</a:t>
            </a:r>
            <a:endParaRPr lang="zh-CN" altLang="en-US" dirty="0"/>
          </a:p>
          <a:p>
            <a:pPr algn="l"/>
            <a:r>
              <a:rPr lang="zh-CN" altLang="en-US" dirty="0"/>
              <a:t>询对应的降水量；以上三个单元格最终显示的结果为广州市7月份的降水</a:t>
            </a:r>
            <a:endParaRPr lang="zh-CN" altLang="en-US" dirty="0"/>
          </a:p>
          <a:p>
            <a:pPr algn="l"/>
            <a:r>
              <a:rPr lang="zh-CN" altLang="en-US" dirty="0"/>
              <a:t>量。</a:t>
            </a:r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WPS 演示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【match、index函数】</vt:lpstr>
      <vt:lpstr>考点案例1: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108</cp:revision>
  <dcterms:created xsi:type="dcterms:W3CDTF">2025-05-07T05:57:00Z</dcterms:created>
  <dcterms:modified xsi:type="dcterms:W3CDTF">2025-07-04T06:41:47Z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