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90" y="347345"/>
            <a:ext cx="10515600" cy="1325880"/>
          </a:xfrm>
        </p:spPr>
        <p:txBody>
          <a:bodyPr/>
          <a:lstStyle/>
          <a:p>
            <a:r>
              <a:rPr lang="zh-CN" altLang="en-US" sz="3500"/>
              <a:t>【VLOOKUP函数】</a:t>
            </a:r>
            <a:endParaRPr lang="zh-CN" altLang="en-US" sz="35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VLOOKUP</a:t>
            </a:r>
            <a:r>
              <a:rPr lang="zh-CN" altLang="en-US" b="1" dirty="0" smtClean="0">
                <a:sym typeface="+mn-ea"/>
              </a:rPr>
              <a:t>函数</a:t>
            </a:r>
            <a:endParaRPr lang="zh-CN" altLang="en-US" b="1" dirty="0" smtClean="0">
              <a:sym typeface="+mn-ea"/>
            </a:endParaRPr>
          </a:p>
          <a:p>
            <a:pPr lvl="1"/>
            <a:r>
              <a:rPr lang="zh-CN" altLang="en-US" sz="2000" dirty="0">
                <a:sym typeface="+mn-ea"/>
              </a:rPr>
              <a:t>在</a:t>
            </a:r>
            <a:r>
              <a:rPr lang="en-US" altLang="zh-CN" sz="2000" smtClean="0">
                <a:sym typeface="+mn-ea"/>
              </a:rPr>
              <a:t>Excel</a:t>
            </a:r>
            <a:r>
              <a:rPr lang="zh-CN" altLang="en-US" sz="2000" dirty="0">
                <a:sym typeface="+mn-ea"/>
              </a:rPr>
              <a:t>中用于在数据表中进行垂直查找的函数。</a:t>
            </a:r>
            <a:endParaRPr lang="en-US" altLang="zh-CN" sz="2000" dirty="0" smtClean="0">
              <a:sym typeface="+mn-ea"/>
            </a:endParaRPr>
          </a:p>
          <a:p>
            <a:r>
              <a:rPr lang="zh-CN" altLang="en-US" sz="2400" b="1" dirty="0" smtClean="0">
                <a:sym typeface="+mn-ea"/>
              </a:rPr>
              <a:t>用法</a:t>
            </a:r>
            <a:r>
              <a:rPr lang="zh-CN" altLang="en-US" sz="2400" b="1" dirty="0">
                <a:sym typeface="+mn-ea"/>
              </a:rPr>
              <a:t>为：</a:t>
            </a:r>
            <a:endParaRPr lang="zh-CN" altLang="en-US" sz="2400" b="1" dirty="0">
              <a:sym typeface="+mn-ea"/>
            </a:endParaRPr>
          </a:p>
          <a:p>
            <a:pPr lvl="1"/>
            <a:r>
              <a:rPr lang="zh-CN" altLang="en-US" sz="2000" dirty="0">
                <a:sym typeface="+mn-ea"/>
              </a:rPr>
              <a:t>VLOOKUP(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要找谁</a:t>
            </a:r>
            <a:r>
              <a:rPr lang="zh-CN" altLang="en-US" sz="2000" dirty="0">
                <a:sym typeface="+mn-ea"/>
              </a:rPr>
              <a:t>,</a:t>
            </a:r>
            <a:r>
              <a:rPr lang="zh-CN" altLang="en-US" sz="2000" dirty="0">
                <a:solidFill>
                  <a:srgbClr val="00B0F0"/>
                </a:solidFill>
                <a:sym typeface="+mn-ea"/>
              </a:rPr>
              <a:t>在哪个区域找</a:t>
            </a:r>
            <a:r>
              <a:rPr lang="zh-CN" altLang="en-US" sz="2000" dirty="0">
                <a:sym typeface="+mn-ea"/>
              </a:rPr>
              <a:t>,</a:t>
            </a:r>
            <a:r>
              <a:rPr lang="zh-CN" altLang="en-US" sz="2000" dirty="0">
                <a:solidFill>
                  <a:srgbClr val="0070C0"/>
                </a:solidFill>
                <a:sym typeface="+mn-ea"/>
              </a:rPr>
              <a:t>返回第几列的内容</a:t>
            </a:r>
            <a:r>
              <a:rPr lang="zh-CN" altLang="en-US" sz="2000" dirty="0">
                <a:sym typeface="+mn-ea"/>
              </a:rPr>
              <a:t>,</a:t>
            </a:r>
            <a:r>
              <a:rPr lang="zh-CN" altLang="en-US" sz="2000" dirty="0">
                <a:solidFill>
                  <a:srgbClr val="7030A0"/>
                </a:solidFill>
                <a:sym typeface="+mn-ea"/>
              </a:rPr>
              <a:t>精确匹配还是近似匹配</a:t>
            </a:r>
            <a:r>
              <a:rPr lang="zh-CN" altLang="en-US" sz="2000" dirty="0">
                <a:sym typeface="+mn-ea"/>
              </a:rPr>
              <a:t>)</a:t>
            </a:r>
            <a:endParaRPr lang="zh-CN" altLang="en-US" sz="2000" dirty="0">
              <a:sym typeface="+mn-ea"/>
            </a:endParaRPr>
          </a:p>
          <a:p>
            <a:pPr lvl="1"/>
            <a:r>
              <a:rPr lang="zh-CN" altLang="en-US" sz="2000" dirty="0">
                <a:sym typeface="+mn-ea"/>
              </a:rPr>
              <a:t>先从查询区域最左侧列中找到查询值，然后返回同一行中对应的其他列的内容。</a:t>
            </a:r>
            <a:endParaRPr lang="zh-CN" altLang="en-US" sz="20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378460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/>
              <a:t>考点案例</a:t>
            </a:r>
            <a:r>
              <a:rPr lang="en-US" altLang="zh-CN" sz="3500"/>
              <a:t>1: </a:t>
            </a:r>
            <a:endParaRPr lang="zh-CN" altLang="en-US" sz="35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316990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/>
              <a:t>请</a:t>
            </a:r>
            <a:r>
              <a:rPr lang="zh-CN" altLang="en-US" b="1"/>
              <a:t>打开考生文件夹下文档</a:t>
            </a:r>
            <a:r>
              <a:rPr lang="en-US" altLang="zh-CN" b="1"/>
              <a:t>“ET-01.xlsx”</a:t>
            </a:r>
            <a:endParaRPr lang="en-US" altLang="zh-CN" b="1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790" y="1871980"/>
            <a:ext cx="10433050" cy="184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6965" y="449580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/>
              <a:t>考点案例</a:t>
            </a:r>
            <a:r>
              <a:rPr lang="en-US" altLang="zh-CN" sz="3500"/>
              <a:t>2: </a:t>
            </a:r>
            <a:endParaRPr lang="zh-CN" altLang="en-US" sz="35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6965" y="1396365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/>
              <a:t>请</a:t>
            </a:r>
            <a:r>
              <a:rPr lang="zh-CN" altLang="en-US" b="1"/>
              <a:t>打开考生文件夹下文档</a:t>
            </a:r>
            <a:r>
              <a:rPr lang="en-US" altLang="zh-CN" b="1"/>
              <a:t>“ET-02.xlsx”</a:t>
            </a:r>
            <a:endParaRPr lang="en-US" altLang="zh-CN" b="1"/>
          </a:p>
          <a:p>
            <a:pPr algn="l"/>
            <a:endParaRPr lang="zh-CN" altLang="en-US"/>
          </a:p>
          <a:p>
            <a:pPr algn="l"/>
            <a:r>
              <a:rPr lang="en-US" altLang="zh-CN"/>
              <a:t>1.在产品库存工作表中，按下列要求生成和展示库存状态信息.</a:t>
            </a:r>
            <a:endParaRPr lang="en-US" altLang="zh-CN"/>
          </a:p>
          <a:p>
            <a:pPr algn="l"/>
            <a:endParaRPr lang="zh-CN" altLang="en-US"/>
          </a:p>
          <a:p>
            <a:pPr algn="l"/>
            <a:r>
              <a:rPr lang="en-US" altLang="zh-CN"/>
              <a:t> 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2781300"/>
            <a:ext cx="10380345" cy="10236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</Words>
  <Application>WPS 演示</Application>
  <PresentationFormat>宽屏</PresentationFormat>
  <Paragraphs>24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【VLOOKUP函数】</vt:lpstr>
      <vt:lpstr>考点案例1: </vt:lpstr>
      <vt:lpstr>考点案例2: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DarkKnight</cp:lastModifiedBy>
  <cp:revision>105</cp:revision>
  <dcterms:created xsi:type="dcterms:W3CDTF">2025-05-07T05:57:00Z</dcterms:created>
  <dcterms:modified xsi:type="dcterms:W3CDTF">2025-07-04T06:40:30Z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  <property fmtid="{D5CDD505-2E9C-101B-9397-08002B2CF9AE}" pid="3" name="ICV">
    <vt:lpwstr>D0A175A91BD446AC8DF75B48C803247B_12</vt:lpwstr>
  </property>
</Properties>
</file>