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60" r:id="rId4"/>
    <p:sldId id="259" r:id="rId5"/>
    <p:sldId id="263" r:id="rId6"/>
    <p:sldId id="258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0090" y="347345"/>
            <a:ext cx="10515600" cy="1325880"/>
          </a:xfrm>
        </p:spPr>
        <p:txBody>
          <a:bodyPr/>
          <a:lstStyle/>
          <a:p>
            <a:r>
              <a:rPr lang="zh-CN" altLang="en-US" sz="3500"/>
              <a:t>【条件计算函数】</a:t>
            </a:r>
            <a:endParaRPr lang="zh-CN" altLang="en-US" sz="35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8850" y="1475105"/>
            <a:ext cx="10515600" cy="4848225"/>
          </a:xfrm>
        </p:spPr>
        <p:txBody>
          <a:bodyPr>
            <a:normAutofit fontScale="90000" lnSpcReduction="20000"/>
          </a:bodyPr>
          <a:lstStyle/>
          <a:p>
            <a:r>
              <a:rPr lang="zh-CN" altLang="en-US" b="1" dirty="0">
                <a:sym typeface="+mn-ea"/>
              </a:rPr>
              <a:t>单条件计数：COUNTIF函数</a:t>
            </a:r>
            <a:endParaRPr lang="zh-CN" altLang="en-US" b="1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COUNTIF函数 可以根据指定的条件统计数据的个数。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语法：=COUNTIF(条件区域, 条件)</a:t>
            </a:r>
            <a:endParaRPr lang="zh-CN" altLang="en-US" dirty="0">
              <a:sym typeface="+mn-ea"/>
            </a:endParaRPr>
          </a:p>
          <a:p>
            <a:pPr lvl="1"/>
            <a:endParaRPr lang="zh-CN" altLang="en-US" dirty="0">
              <a:sym typeface="+mn-ea"/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tx1"/>
                </a:solidFill>
                <a:sym typeface="+mn-ea"/>
              </a:rPr>
              <a:t>多条件计数：COUNTIFS函数</a:t>
            </a:r>
            <a:endParaRPr lang="zh-CN" altLang="en-US" b="1" dirty="0">
              <a:solidFill>
                <a:schemeClr val="tx1"/>
              </a:solidFill>
              <a:sym typeface="+mn-ea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COUNTIFS函数 是 COUNTIF 的升级版，支持多个条件计数。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语法：=COUNTIFS(条件区域1, 条件1, 条件区域2, 条件2, ...)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tx1"/>
                </a:solidFill>
                <a:sym typeface="+mn-ea"/>
              </a:rPr>
              <a:t>单条件求和SUMIF函数</a:t>
            </a:r>
            <a:endParaRPr lang="zh-CN" altLang="en-US" b="1" dirty="0">
              <a:solidFill>
                <a:schemeClr val="tx1"/>
              </a:solidFill>
              <a:sym typeface="+mn-ea"/>
            </a:endParaRPr>
          </a:p>
          <a:p>
            <a:pPr lvl="1" indent="-22860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>
                <a:sym typeface="+mn-ea"/>
              </a:rPr>
              <a:t>语法：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=SUMIF(条件区域，条件，[求和区域])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lvl="1" indent="-22860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SUMIF函数用于根据指定条件对范围内的单元格求和。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marL="228600" lvl="0" indent="-228600" algn="l">
              <a:buClrTx/>
              <a:buSzTx/>
              <a:buFont typeface="Arial" panose="020B0604020202020204" pitchFamily="34" charset="0"/>
              <a:buChar char="•"/>
            </a:pPr>
            <a:endParaRPr lang="zh-CN" altLang="en-US" b="1" dirty="0">
              <a:sym typeface="+mn-ea"/>
            </a:endParaRPr>
          </a:p>
          <a:p>
            <a:pPr marL="228600" lvl="0" indent="-22860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b="1" dirty="0">
                <a:sym typeface="+mn-ea"/>
              </a:rPr>
              <a:t>多条件求和SUMIF</a:t>
            </a:r>
            <a:r>
              <a:rPr lang="en-US" altLang="zh-CN" b="1" dirty="0">
                <a:sym typeface="+mn-ea"/>
              </a:rPr>
              <a:t>S</a:t>
            </a:r>
            <a:r>
              <a:rPr lang="zh-CN" altLang="en-US" b="1" dirty="0">
                <a:sym typeface="+mn-ea"/>
              </a:rPr>
              <a:t>函数</a:t>
            </a:r>
            <a:endParaRPr lang="zh-CN" altLang="en-US" b="1" dirty="0">
              <a:solidFill>
                <a:schemeClr val="tx1"/>
              </a:solidFill>
              <a:sym typeface="+mn-ea"/>
            </a:endParaRPr>
          </a:p>
          <a:p>
            <a:pPr marL="685800" lvl="1" indent="-228600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语法： =SUMIFS(求和区域，条件区域1，条件1，[条件区域2，条件2]，…)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lvl="1" indent="-228600" algn="l">
              <a:buClrTx/>
              <a:buSzTx/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lvl="1" indent="-228600" algn="l">
              <a:buClrTx/>
              <a:buSzTx/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3790" y="449580"/>
            <a:ext cx="5946140" cy="865505"/>
          </a:xfrm>
        </p:spPr>
        <p:txBody>
          <a:bodyPr>
            <a:normAutofit/>
          </a:bodyPr>
          <a:lstStyle/>
          <a:p>
            <a:pPr algn="l"/>
            <a:r>
              <a:rPr lang="zh-CN" altLang="en-US" sz="3500" dirty="0"/>
              <a:t>考点案例</a:t>
            </a:r>
            <a:r>
              <a:rPr lang="en-US" altLang="zh-CN" sz="3500" dirty="0"/>
              <a:t>1: COUNTIF</a:t>
            </a:r>
            <a:r>
              <a:rPr lang="zh-CN" altLang="en-US" sz="3500" dirty="0"/>
              <a:t>函数 </a:t>
            </a:r>
            <a:endParaRPr lang="zh-CN" altLang="en-US" sz="35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6965" y="1378585"/>
            <a:ext cx="9958705" cy="3793490"/>
          </a:xfrm>
        </p:spPr>
        <p:txBody>
          <a:bodyPr>
            <a:normAutofit/>
          </a:bodyPr>
          <a:lstStyle/>
          <a:p>
            <a:pPr algn="l"/>
            <a:r>
              <a:rPr lang="zh-CN" b="1" dirty="0"/>
              <a:t>请</a:t>
            </a:r>
            <a:r>
              <a:rPr lang="zh-CN" altLang="en-US" b="1" dirty="0"/>
              <a:t>打开考生文件夹下文档</a:t>
            </a:r>
            <a:r>
              <a:rPr lang="en-US" altLang="zh-CN" b="1" dirty="0"/>
              <a:t>“ET-01.xlsx”</a:t>
            </a:r>
            <a:endParaRPr lang="en-US" altLang="zh-CN" b="1" dirty="0"/>
          </a:p>
          <a:p>
            <a:pPr algn="l"/>
            <a:endParaRPr lang="zh-CN" altLang="en-US" dirty="0"/>
          </a:p>
          <a:p>
            <a:pPr algn="l"/>
            <a:r>
              <a:rPr lang="en-US" altLang="zh-CN" dirty="0"/>
              <a:t> 1. 基于成绩统计数据，在“成绩分析”工作表中，应用公式或函数分别按学</a:t>
            </a:r>
            <a:endParaRPr lang="en-US" altLang="zh-CN" dirty="0"/>
          </a:p>
          <a:p>
            <a:pPr algn="l"/>
            <a:r>
              <a:rPr lang="en-US" altLang="zh-CN" dirty="0"/>
              <a:t>科统计</a:t>
            </a:r>
            <a:r>
              <a:rPr lang="zh-CN" altLang="en-US" dirty="0"/>
              <a:t>及格和不及格人数（语数英达90分及格、其他学科达60分及格）。</a:t>
            </a:r>
            <a:endParaRPr lang="zh-CN" altLang="en-US" dirty="0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6965" y="449580"/>
            <a:ext cx="7759065" cy="865505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500"/>
              <a:t>考点案例</a:t>
            </a:r>
            <a:r>
              <a:rPr lang="en-US" altLang="zh-CN" sz="3500"/>
              <a:t>2: </a:t>
            </a:r>
            <a:r>
              <a:rPr lang="zh-CN" altLang="en-US" sz="3500" b="1">
                <a:sym typeface="+mn-ea"/>
              </a:rPr>
              <a:t>COUNTIF和COUNTIF</a:t>
            </a:r>
            <a:r>
              <a:rPr lang="en-US" altLang="zh-CN" sz="3500" b="1">
                <a:sym typeface="+mn-ea"/>
              </a:rPr>
              <a:t>S</a:t>
            </a:r>
            <a:r>
              <a:rPr lang="zh-CN" altLang="en-US" sz="3500" b="1">
                <a:sym typeface="+mn-ea"/>
              </a:rPr>
              <a:t>函数考点</a:t>
            </a:r>
            <a:endParaRPr lang="zh-CN" altLang="en-US" sz="3500" b="1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6965" y="1396365"/>
            <a:ext cx="9958705" cy="3793490"/>
          </a:xfrm>
        </p:spPr>
        <p:txBody>
          <a:bodyPr>
            <a:normAutofit/>
          </a:bodyPr>
          <a:lstStyle/>
          <a:p>
            <a:pPr algn="l"/>
            <a:r>
              <a:rPr lang="zh-CN" b="1"/>
              <a:t>请</a:t>
            </a:r>
            <a:r>
              <a:rPr lang="zh-CN" altLang="en-US" b="1"/>
              <a:t>打开考生文件夹下文档</a:t>
            </a:r>
            <a:r>
              <a:rPr lang="en-US" altLang="zh-CN" b="1"/>
              <a:t>“ET-02.xlsx”</a:t>
            </a:r>
            <a:endParaRPr lang="en-US" altLang="zh-CN" b="1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645" y="2092960"/>
            <a:ext cx="10771505" cy="11461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6965" y="449580"/>
            <a:ext cx="7759065" cy="865505"/>
          </a:xfrm>
        </p:spPr>
        <p:txBody>
          <a:bodyPr>
            <a:normAutofit/>
          </a:bodyPr>
          <a:lstStyle/>
          <a:p>
            <a:pPr algn="l"/>
            <a:r>
              <a:rPr lang="zh-CN" altLang="en-US" sz="3500"/>
              <a:t>考点案例</a:t>
            </a:r>
            <a:r>
              <a:rPr lang="en-US" altLang="zh-CN" sz="3500"/>
              <a:t>3: </a:t>
            </a:r>
            <a:r>
              <a:rPr lang="zh-CN" altLang="en-US" sz="3500">
                <a:sym typeface="+mn-ea"/>
              </a:rPr>
              <a:t>SUMIF和SUMIF</a:t>
            </a:r>
            <a:r>
              <a:rPr lang="en-US" altLang="zh-CN" sz="3500">
                <a:sym typeface="+mn-ea"/>
              </a:rPr>
              <a:t>S</a:t>
            </a:r>
            <a:r>
              <a:rPr lang="zh-CN" altLang="en-US" sz="3500">
                <a:sym typeface="+mn-ea"/>
              </a:rPr>
              <a:t>函数考点</a:t>
            </a:r>
            <a:endParaRPr lang="zh-CN" altLang="en-US" sz="3500" b="1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95070" y="1532255"/>
            <a:ext cx="9958705" cy="3793490"/>
          </a:xfrm>
        </p:spPr>
        <p:txBody>
          <a:bodyPr>
            <a:normAutofit/>
          </a:bodyPr>
          <a:lstStyle/>
          <a:p>
            <a:pPr algn="l"/>
            <a:r>
              <a:rPr lang="zh-CN" b="1"/>
              <a:t>请</a:t>
            </a:r>
            <a:r>
              <a:rPr lang="zh-CN" altLang="en-US" b="1"/>
              <a:t>打开考生文件夹下文档</a:t>
            </a:r>
            <a:r>
              <a:rPr lang="en-US" altLang="zh-CN" b="1"/>
              <a:t>“ET-03.xlsx”</a:t>
            </a:r>
            <a:endParaRPr lang="en-US" altLang="zh-CN" b="1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965" y="2043430"/>
            <a:ext cx="10323195" cy="15100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3790" y="327660"/>
            <a:ext cx="7011035" cy="865505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500"/>
              <a:t>考点案例</a:t>
            </a:r>
            <a:r>
              <a:rPr lang="en-US" altLang="zh-CN" sz="3500"/>
              <a:t>4: </a:t>
            </a:r>
            <a:r>
              <a:rPr lang="zh-CN" altLang="en-US" sz="3500">
                <a:sym typeface="+mn-ea"/>
              </a:rPr>
              <a:t>SUMIF和SUMIF</a:t>
            </a:r>
            <a:r>
              <a:rPr lang="en-US" altLang="zh-CN" sz="3500">
                <a:sym typeface="+mn-ea"/>
              </a:rPr>
              <a:t>S</a:t>
            </a:r>
            <a:r>
              <a:rPr lang="zh-CN" altLang="en-US" sz="3500">
                <a:sym typeface="+mn-ea"/>
              </a:rPr>
              <a:t>函数考点</a:t>
            </a:r>
            <a:endParaRPr lang="zh-CN" altLang="en-US" sz="350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3790" y="1316990"/>
            <a:ext cx="9958705" cy="3793490"/>
          </a:xfrm>
        </p:spPr>
        <p:txBody>
          <a:bodyPr>
            <a:normAutofit/>
          </a:bodyPr>
          <a:lstStyle/>
          <a:p>
            <a:pPr algn="l"/>
            <a:r>
              <a:rPr lang="zh-CN" b="1"/>
              <a:t>请</a:t>
            </a:r>
            <a:r>
              <a:rPr lang="zh-CN" altLang="en-US" b="1"/>
              <a:t>打开考生文件夹下文档</a:t>
            </a:r>
            <a:r>
              <a:rPr lang="en-US" altLang="zh-CN" b="1"/>
              <a:t>“ET-04.xlsx”</a:t>
            </a:r>
            <a:endParaRPr lang="en-US" altLang="zh-CN" b="1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10" y="1822450"/>
            <a:ext cx="10947400" cy="37185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532</Words>
  <Application>WPS 演示</Application>
  <PresentationFormat>宽屏</PresentationFormat>
  <Paragraphs>46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【条件计算函数】</vt:lpstr>
      <vt:lpstr>考点案例1: COUNTIF函数 </vt:lpstr>
      <vt:lpstr>考点案例2: COUNTIF和COUNTIFS函数考点</vt:lpstr>
      <vt:lpstr>考点案例3: SUMIF和SUMIFS函数考点</vt:lpstr>
      <vt:lpstr>考点案例4: SUMIF和SUMIFS函数考点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DarkKnight</cp:lastModifiedBy>
  <cp:revision>111</cp:revision>
  <dcterms:created xsi:type="dcterms:W3CDTF">2025-05-07T05:57:00Z</dcterms:created>
  <dcterms:modified xsi:type="dcterms:W3CDTF">2025-07-04T06:38:38Z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2052-11.1.0.10009</vt:lpwstr>
  </property>
  <property fmtid="{D5CDD505-2E9C-101B-9397-08002B2CF9AE}" pid="3" name="ICV">
    <vt:lpwstr>D0A175A91BD446AC8DF75B48C803247B_12</vt:lpwstr>
  </property>
</Properties>
</file>