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347345"/>
            <a:ext cx="10515600" cy="1325880"/>
          </a:xfrm>
        </p:spPr>
        <p:txBody>
          <a:bodyPr/>
          <a:lstStyle/>
          <a:p>
            <a:r>
              <a:rPr lang="zh-CN" altLang="en-US" sz="3500"/>
              <a:t>【逻辑判断函数】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8260"/>
            <a:ext cx="10515600" cy="4859020"/>
          </a:xfrm>
        </p:spPr>
        <p:txBody>
          <a:bodyPr>
            <a:normAutofit/>
          </a:bodyPr>
          <a:lstStyle/>
          <a:p>
            <a:r>
              <a:rPr b="1">
                <a:sym typeface="+mn-ea"/>
              </a:rPr>
              <a:t>1. 基本条件判断</a:t>
            </a:r>
            <a:endParaRPr b="1">
              <a:sym typeface="+mn-ea"/>
            </a:endParaRPr>
          </a:p>
          <a:p>
            <a:pPr marL="0"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1800">
                <a:sym typeface="+mn-ea"/>
              </a:rPr>
              <a:t>	• 公式：=IF(A2&gt;=60, "及格", "不及格")</a:t>
            </a:r>
            <a:endParaRPr lang="zh-CN" altLang="en-US" sz="1800">
              <a:sym typeface="+mn-ea"/>
            </a:endParaRPr>
          </a:p>
          <a:p>
            <a:pPr marL="0"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1800">
                <a:sym typeface="+mn-ea"/>
              </a:rPr>
              <a:t>	</a:t>
            </a:r>
            <a:r>
              <a:rPr lang="zh-CN" altLang="en-US" sz="1800">
                <a:sym typeface="+mn-ea"/>
              </a:rPr>
              <a:t>• 说明：如果 A2 单元格中的成绩大于或等于 60，则返回“及格”，否则返回“不及格”。</a:t>
            </a:r>
            <a:endParaRPr lang="zh-CN" altLang="en-US" sz="1800">
              <a:sym typeface="+mn-ea"/>
            </a:endParaRPr>
          </a:p>
          <a:p>
            <a:pPr marL="457200" lvl="1" indent="0" algn="l">
              <a:buClrTx/>
              <a:buSzTx/>
              <a:buNone/>
            </a:pPr>
            <a:endParaRPr>
              <a:sym typeface="+mn-ea"/>
            </a:endParaRPr>
          </a:p>
          <a:p>
            <a:pPr marL="228600" lvl="0" indent="-228600" algn="l">
              <a:buClrTx/>
              <a:buSzTx/>
              <a:buFont typeface="Arial" panose="020B0604020202020204" pitchFamily="34" charset="0"/>
              <a:buChar char="•"/>
            </a:pPr>
            <a:r>
              <a:rPr b="1">
                <a:solidFill>
                  <a:schemeClr val="tx1"/>
                </a:solidFill>
                <a:sym typeface="+mn-ea"/>
              </a:rPr>
              <a:t>2. 多条件判断（嵌套 IF）</a:t>
            </a:r>
            <a:endParaRPr b="1">
              <a:solidFill>
                <a:schemeClr val="tx1"/>
              </a:solidFill>
              <a:sym typeface="+mn-ea"/>
            </a:endParaRPr>
          </a:p>
          <a:p>
            <a:pPr marL="0" lvl="1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	• 公式：=IF(A2&gt;=90, "优秀", IF(A2&gt;=60, "及格", "不及格"))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lvl="1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sym typeface="+mn-ea"/>
              </a:rPr>
              <a:t>	• 说明：根据成绩评定等级：90 及以上为“优秀”，60 到 89 为“及格”，60 以下为“不及   </a:t>
            </a:r>
            <a:r>
              <a:rPr lang="en-US" altLang="zh-CN" sz="180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1800">
                <a:solidFill>
                  <a:schemeClr val="tx1"/>
                </a:solidFill>
                <a:sym typeface="+mn-ea"/>
              </a:rPr>
              <a:t>格”。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457200" lvl="1" algn="l">
              <a:buClrTx/>
              <a:buSzTx/>
              <a:buFont typeface="Arial" panose="020B0604020202020204" pitchFamily="34" charset="0"/>
              <a:buNone/>
            </a:pPr>
            <a:endParaRPr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 typeface="Arial" panose="020B0604020202020204" pitchFamily="34" charset="0"/>
            </a:pPr>
            <a:r>
              <a:rPr b="1">
                <a:solidFill>
                  <a:schemeClr val="tx1"/>
                </a:solidFill>
                <a:sym typeface="+mn-ea"/>
              </a:rPr>
              <a:t>3. IFS函数</a:t>
            </a:r>
            <a:endParaRPr b="1">
              <a:solidFill>
                <a:schemeClr val="tx1"/>
              </a:solidFill>
              <a:sym typeface="+mn-ea"/>
            </a:endParaRPr>
          </a:p>
          <a:p>
            <a:pPr marL="0" lvl="1"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800">
                <a:sym typeface="+mn-ea"/>
              </a:rPr>
              <a:t>	</a:t>
            </a:r>
            <a:r>
              <a:rPr lang="zh-CN" altLang="en-US" sz="1800">
                <a:sym typeface="+mn-ea"/>
              </a:rPr>
              <a:t>• 公式：=IFS(A2&gt;=90, "优秀", A2&gt;=60, "及格", A2&lt;60，"不及格")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marL="0" lvl="1"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1800">
                <a:sym typeface="+mn-ea"/>
              </a:rPr>
              <a:t>	</a:t>
            </a:r>
            <a:r>
              <a:rPr lang="zh-CN" altLang="en-US" sz="1800">
                <a:sym typeface="+mn-ea"/>
              </a:rPr>
              <a:t>• 说明：根据成绩评定等级：90 及以上为“优秀”，60 到 89 为“及格”，60 以下为“不及</a:t>
            </a:r>
            <a:r>
              <a:rPr lang="en-US" altLang="zh-CN" sz="1800">
                <a:sym typeface="+mn-ea"/>
              </a:rPr>
              <a:t>		</a:t>
            </a:r>
            <a:r>
              <a:rPr lang="zh-CN" altLang="en-US" sz="1800">
                <a:sym typeface="+mn-ea"/>
              </a:rPr>
              <a:t>格”。</a:t>
            </a:r>
            <a:endParaRPr lang="zh-CN" altLang="en-US" sz="1800">
              <a:solidFill>
                <a:schemeClr val="tx1"/>
              </a:solidFill>
              <a:sym typeface="+mn-ea"/>
            </a:endParaRPr>
          </a:p>
          <a:p>
            <a:pPr lvl="0" algn="l">
              <a:buClrTx/>
              <a:buSzTx/>
              <a:buFont typeface="Arial" panose="020B0604020202020204" pitchFamily="34" charset="0"/>
            </a:pPr>
            <a:endParaRPr lang="en-US" sz="1800" b="1" i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37846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3068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en-US" altLang="zh-CN"/>
              <a:t>1.为了更好的分析学生的成绩情况，</a:t>
            </a:r>
            <a:r>
              <a:rPr lang="zh-CN" altLang="en-US"/>
              <a:t>在成绩表</a:t>
            </a:r>
            <a:r>
              <a:rPr lang="en-US" altLang="zh-CN"/>
              <a:t>“</a:t>
            </a:r>
            <a:r>
              <a:rPr lang="zh-CN" altLang="en-US"/>
              <a:t>综合成绩</a:t>
            </a:r>
            <a:r>
              <a:rPr lang="en-US" altLang="zh-CN"/>
              <a:t>”</a:t>
            </a:r>
            <a:r>
              <a:rPr lang="zh-CN" altLang="en-US"/>
              <a:t>列中，按下面给</a:t>
            </a:r>
            <a:endParaRPr lang="zh-CN" altLang="en-US"/>
          </a:p>
          <a:p>
            <a:pPr algn="l"/>
            <a:r>
              <a:rPr lang="zh-CN" altLang="en-US"/>
              <a:t>定的标准计算每个学生的“综合成绩”将其放入M2到M503单元中。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3083560"/>
            <a:ext cx="6384925" cy="2580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965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9636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65" y="1825625"/>
            <a:ext cx="10071735" cy="1207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65" y="3094355"/>
            <a:ext cx="6717665" cy="2670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演示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【逻辑判断函数】</vt:lpstr>
      <vt:lpstr>考点案例1: </vt:lpstr>
      <vt:lpstr>考点案例2: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101</cp:revision>
  <dcterms:created xsi:type="dcterms:W3CDTF">2025-05-07T05:57:00Z</dcterms:created>
  <dcterms:modified xsi:type="dcterms:W3CDTF">2025-07-04T06:34:30Z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