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1" r:id="rId1"/>
  </p:sldMasterIdLst>
  <p:notesMasterIdLst>
    <p:notesMasterId r:id="rId3"/>
  </p:notesMasterIdLst>
  <p:handoutMasterIdLst>
    <p:handoutMasterId r:id="rId4"/>
  </p:handoutMasterIdLst>
  <p:sldIdLst>
    <p:sldId id="602" r:id="rId2"/>
  </p:sldIdLst>
  <p:sldSz cx="9144000" cy="5143500" type="screen16x9"/>
  <p:notesSz cx="6858000" cy="9144000"/>
  <p:custDataLst>
    <p:tags r:id="rId5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A1CC"/>
    <a:srgbClr val="00A2CC"/>
    <a:srgbClr val="2BFD2B"/>
    <a:srgbClr val="F1B283"/>
    <a:srgbClr val="9DC3E6"/>
    <a:srgbClr val="20517C"/>
    <a:srgbClr val="16007F"/>
    <a:srgbClr val="009FC6"/>
    <a:srgbClr val="FBD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535" autoAdjust="0"/>
  </p:normalViewPr>
  <p:slideViewPr>
    <p:cSldViewPr snapToGrid="0" snapToObjects="1">
      <p:cViewPr>
        <p:scale>
          <a:sx n="125" d="100"/>
          <a:sy n="125" d="100"/>
        </p:scale>
        <p:origin x="1314" y="408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pPr/>
              <a:t>2022/10/31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pPr/>
              <a:t>2022/10/31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900" dirty="0"/>
                  <a:t>D]</a:t>
                </a:r>
                <a:r>
                  <a:rPr lang="zh-CN" altLang="en-US" sz="900" dirty="0"/>
                  <a:t>为节点位移矩阵，</a:t>
                </a:r>
                <a:r>
                  <a:rPr lang="en-US" altLang="zh-CN" sz="900" dirty="0"/>
                  <a:t>[M]</a:t>
                </a:r>
                <a:r>
                  <a:rPr lang="zh-CN" altLang="en-US" sz="900" dirty="0"/>
                  <a:t>为质量矩阵，</a:t>
                </a:r>
                <a:r>
                  <a:rPr lang="en-US" altLang="zh-CN" sz="900" dirty="0"/>
                  <a:t>[K]</a:t>
                </a:r>
                <a:r>
                  <a:rPr lang="zh-CN" altLang="en-US" sz="900" dirty="0"/>
                  <a:t>为整体刚度矩阵，</a:t>
                </a:r>
                <a:r>
                  <a:rPr lang="en-US" altLang="zh-CN" sz="900" dirty="0"/>
                  <a:t>R</a:t>
                </a:r>
                <a:r>
                  <a:rPr lang="zh-CN" altLang="en-US" sz="900" dirty="0"/>
                  <a:t>为重力和浮力的合力，</a:t>
                </a:r>
                <a:r>
                  <a:rPr lang="en-US" altLang="zh-CN" sz="900" dirty="0"/>
                  <a:t>F</a:t>
                </a:r>
                <a:r>
                  <a:rPr lang="en-US" altLang="zh-CN" sz="900" baseline="-25000" dirty="0"/>
                  <a:t>w</a:t>
                </a:r>
                <a:r>
                  <a:rPr lang="zh-CN" altLang="en-US" sz="900" dirty="0"/>
                  <a:t>为水动力。</a:t>
                </a:r>
                <a:endParaRPr lang="en-US" altLang="zh-CN" sz="900" dirty="0"/>
              </a:p>
              <a:p>
                <a:pPr marL="171450" indent="-1714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900" dirty="0"/>
                  <a:t> F</a:t>
                </a:r>
                <a:r>
                  <a:rPr lang="en-US" altLang="zh-CN" sz="900" baseline="-25000" dirty="0"/>
                  <a:t>w</a:t>
                </a:r>
                <a:r>
                  <a:rPr lang="zh-CN" altLang="en-US" sz="900" dirty="0"/>
                  <a:t>可以写成：</a:t>
                </a:r>
                <a:endParaRPr lang="en-US" altLang="zh-CN" sz="9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900" b="0" i="0">
                    <a:latin typeface="Cambria Math" panose="02040503050406030204" pitchFamily="18" charset="0"/>
                  </a:rPr>
                  <a:t>𝐹</a:t>
                </a:r>
                <a:r>
                  <a:rPr lang="en-US" altLang="zh-CN" sz="900" i="0" baseline="-25000">
                    <a:latin typeface="Cambria Math" panose="02040503050406030204" pitchFamily="18" charset="0"/>
                  </a:rPr>
                  <a:t>w</a:t>
                </a:r>
                <a:r>
                  <a:rPr lang="en-US" altLang="zh-CN" sz="90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1</a:t>
                </a:r>
                <a:r>
                  <a:rPr lang="el-GR" altLang="zh-CN" sz="900" b="0" i="0">
                    <a:latin typeface="Cambria Math" panose="02040503050406030204" pitchFamily="18" charset="0"/>
                  </a:rPr>
                  <a:t>/</a:t>
                </a:r>
                <a:r>
                  <a:rPr lang="el-GR" altLang="zh-CN" sz="900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 𝐶_𝐷</a:t>
                </a:r>
                <a:r>
                  <a:rPr lang="zh-CN" altLang="en-US" sz="900" b="0" i="0">
                    <a:latin typeface="Cambria Math" panose="02040503050406030204" pitchFamily="18" charset="0"/>
                  </a:rPr>
                  <a:t> 𝜌</a:t>
                </a:r>
                <a:r>
                  <a:rPr lang="en-US" altLang="zh-CN" sz="900" i="0">
                    <a:latin typeface="Cambria Math" panose="02040503050406030204" pitchFamily="18" charset="0"/>
                  </a:rPr>
                  <a:t>d(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𝑈□(−) 𝐷 ̇ )</a:t>
                </a:r>
                <a:r>
                  <a:rPr lang="en-US" altLang="zh-CN" sz="900" i="0">
                    <a:latin typeface="Cambria Math" panose="02040503050406030204" pitchFamily="18" charset="0"/>
                  </a:rPr>
                  <a:t>|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𝑈−├ </a:t>
                </a:r>
                <a:r>
                  <a:rPr lang="en-US" altLang="zh-CN" sz="900" i="0">
                    <a:latin typeface="Cambria Math" panose="02040503050406030204" pitchFamily="18" charset="0"/>
                  </a:rPr>
                  <a:t>𝐷 ̇ ┤|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𝑙+(</a:t>
                </a:r>
                <a:r>
                  <a:rPr lang="en-US" altLang="zh-CN" sz="900" i="0">
                    <a:latin typeface="Cambria Math" panose="02040503050406030204" pitchFamily="18" charset="0"/>
                  </a:rPr>
                  <a:t>𝐶_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𝑀+1)┤</a:t>
                </a:r>
                <a:r>
                  <a:rPr lang="zh-CN" altLang="en-US" sz="900" i="0">
                    <a:latin typeface="Cambria Math" panose="02040503050406030204" pitchFamily="18" charset="0"/>
                  </a:rPr>
                  <a:t>𝜌</a:t>
                </a:r>
                <a:r>
                  <a:rPr lang="el-GR" altLang="zh-CN" sz="900" i="0">
                    <a:latin typeface="Cambria Math" panose="02040503050406030204" pitchFamily="18" charset="0"/>
                  </a:rPr>
                  <a:t> (𝜋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CN" sz="900" i="0">
                    <a:latin typeface="Cambria Math" panose="02040503050406030204" pitchFamily="18" charset="0"/>
                  </a:rPr>
                  <a:t>2</a:t>
                </a:r>
                <a:r>
                  <a:rPr lang="el-GR" altLang="zh-CN" sz="900" i="0">
                    <a:latin typeface="Cambria Math" panose="02040503050406030204" pitchFamily="18" charset="0"/>
                  </a:rPr>
                  <a:t>)/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4</a:t>
                </a:r>
                <a:r>
                  <a:rPr lang="el-GR" altLang="zh-CN" sz="900" b="0" i="0">
                    <a:latin typeface="Cambria Math" panose="02040503050406030204" pitchFamily="18" charset="0"/>
                  </a:rPr>
                  <a:t> </a:t>
                </a:r>
                <a:r>
                  <a:rPr lang="el-GR" altLang="zh-CN" sz="9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900" b="0" i="0">
                    <a:latin typeface="Cambria Math" panose="02040503050406030204" pitchFamily="18" charset="0"/>
                  </a:rPr>
                  <a:t>𝑈 ̇−𝐷 ̈ )𝑙</a:t>
                </a:r>
                <a:endParaRPr lang="en-US" altLang="zh-CN" sz="9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1B6C9-48EA-46AF-8D4C-DCC03CEDD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00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3920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2802762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87259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685800"/>
            <a:ext cx="7349400" cy="1927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225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2670300"/>
            <a:ext cx="7349400" cy="11043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349004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24" r:id="rId3"/>
    <p:sldLayoutId id="2147483727" r:id="rId4"/>
  </p:sldLayoutIdLst>
  <p:transition spd="slow">
    <p:pull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6">
            <a:extLst>
              <a:ext uri="{FF2B5EF4-FFF2-40B4-BE49-F238E27FC236}">
                <a16:creationId xmlns:a16="http://schemas.microsoft.com/office/drawing/2014/main" id="{E4D0A185-C30A-439E-B072-C3C80EE61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9" y="328994"/>
            <a:ext cx="3672796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rgbClr val="20517C"/>
                </a:solidFill>
                <a:latin typeface="+mn-ea"/>
                <a:ea typeface="+mn-ea"/>
              </a:rPr>
              <a:t>纲索布设对铜合金网衣水动力影响研究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9A06CF-42D2-49A1-92A9-0EE39CC5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30" y="325128"/>
            <a:ext cx="1859272" cy="55673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1FD29FF-6EA6-4D90-95C8-8F8D500A965A}"/>
              </a:ext>
            </a:extLst>
          </p:cNvPr>
          <p:cNvCxnSpPr>
            <a:cxnSpLocks/>
          </p:cNvCxnSpPr>
          <p:nvPr/>
        </p:nvCxnSpPr>
        <p:spPr>
          <a:xfrm>
            <a:off x="911834" y="608410"/>
            <a:ext cx="6241134" cy="0"/>
          </a:xfrm>
          <a:prstGeom prst="line">
            <a:avLst/>
          </a:prstGeom>
          <a:ln w="12700">
            <a:solidFill>
              <a:srgbClr val="2051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46">
            <a:extLst>
              <a:ext uri="{FF2B5EF4-FFF2-40B4-BE49-F238E27FC236}">
                <a16:creationId xmlns:a16="http://schemas.microsoft.com/office/drawing/2014/main" id="{6AB1D158-BF1A-4903-A3AF-D2817A8F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9" y="603494"/>
            <a:ext cx="1107992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20517C"/>
                </a:solidFill>
                <a:latin typeface="+mn-ea"/>
              </a:rPr>
              <a:t>研究方法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138412-138A-48C4-B14C-124E62AE670A}"/>
              </a:ext>
            </a:extLst>
          </p:cNvPr>
          <p:cNvCxnSpPr>
            <a:cxnSpLocks/>
          </p:cNvCxnSpPr>
          <p:nvPr/>
        </p:nvCxnSpPr>
        <p:spPr>
          <a:xfrm>
            <a:off x="911834" y="4670411"/>
            <a:ext cx="7362011" cy="0"/>
          </a:xfrm>
          <a:prstGeom prst="line">
            <a:avLst/>
          </a:prstGeom>
          <a:ln w="12700">
            <a:solidFill>
              <a:srgbClr val="2051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D8612E-3E3E-45B4-A437-5FDA56B80818}"/>
              </a:ext>
            </a:extLst>
          </p:cNvPr>
          <p:cNvSpPr/>
          <p:nvPr/>
        </p:nvSpPr>
        <p:spPr>
          <a:xfrm>
            <a:off x="8273845" y="4542505"/>
            <a:ext cx="178111" cy="23763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06644F-364D-48DA-AFA9-04F4CA8AAA54}"/>
              </a:ext>
            </a:extLst>
          </p:cNvPr>
          <p:cNvSpPr txBox="1"/>
          <p:nvPr/>
        </p:nvSpPr>
        <p:spPr>
          <a:xfrm>
            <a:off x="8474078" y="4509195"/>
            <a:ext cx="255252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fld id="{0043DA16-3474-49D0-A5EF-E48DB0208F2F}" type="slidenum">
              <a:rPr lang="en-US" altLang="zh-CN" sz="1100" dirty="0">
                <a:latin typeface="+mn-ea"/>
              </a:rPr>
              <a:pPr algn="ctr">
                <a:lnSpc>
                  <a:spcPct val="130000"/>
                </a:lnSpc>
              </a:pPr>
              <a:t>1</a:t>
            </a:fld>
            <a:endParaRPr lang="zh-CN" altLang="en-US" sz="1100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9EEFEC-D36E-4FDC-AEA9-1022520B2D76}"/>
              </a:ext>
            </a:extLst>
          </p:cNvPr>
          <p:cNvSpPr/>
          <p:nvPr/>
        </p:nvSpPr>
        <p:spPr>
          <a:xfrm>
            <a:off x="660037" y="333964"/>
            <a:ext cx="178111" cy="60808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83A0953-3CAF-4FC5-93DC-4FA0FD958476}"/>
              </a:ext>
            </a:extLst>
          </p:cNvPr>
          <p:cNvCxnSpPr>
            <a:cxnSpLocks/>
          </p:cNvCxnSpPr>
          <p:nvPr/>
        </p:nvCxnSpPr>
        <p:spPr>
          <a:xfrm>
            <a:off x="712989" y="1613946"/>
            <a:ext cx="2167315" cy="26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849CAA2-4048-453F-9792-FD2D0F049A54}"/>
              </a:ext>
            </a:extLst>
          </p:cNvPr>
          <p:cNvSpPr txBox="1"/>
          <p:nvPr/>
        </p:nvSpPr>
        <p:spPr>
          <a:xfrm>
            <a:off x="1589800" y="1211576"/>
            <a:ext cx="808074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20m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3B8D45-935F-42CB-A3C6-B8951CC94432}"/>
              </a:ext>
            </a:extLst>
          </p:cNvPr>
          <p:cNvCxnSpPr>
            <a:cxnSpLocks/>
          </p:cNvCxnSpPr>
          <p:nvPr/>
        </p:nvCxnSpPr>
        <p:spPr>
          <a:xfrm>
            <a:off x="3191207" y="1858201"/>
            <a:ext cx="0" cy="21588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7128145-B172-4680-8702-A6127428781F}"/>
              </a:ext>
            </a:extLst>
          </p:cNvPr>
          <p:cNvSpPr txBox="1"/>
          <p:nvPr/>
        </p:nvSpPr>
        <p:spPr>
          <a:xfrm rot="5400000">
            <a:off x="3162796" y="2802659"/>
            <a:ext cx="62499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20m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ECBBB6C-9446-479A-84DF-310A9A33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0929C57-EEAC-4A09-BAB8-F34136867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6" y="1673081"/>
            <a:ext cx="2511986" cy="251198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8446D4C0-1097-4D29-AFA0-50BA665A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505" y="1196762"/>
            <a:ext cx="4943199" cy="172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网片参数：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网片大小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20m×20m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，网线直径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4mm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，目脚长度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40mm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，方形网目，横向目数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纵向目数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目，网衣材料铜合金，网线密度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8499.762</a:t>
            </a:r>
            <a:r>
              <a:rPr lang="en-US" altLang="zh-CN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kg/m</a:t>
            </a:r>
            <a:r>
              <a:rPr lang="en-US" altLang="zh-CN" sz="12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，弹性模量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1.03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2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纲索参数：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纲索直径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10mm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，纲索布设间距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，即纵横方向各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根纲索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工况：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流速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1m/s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，波浪参数如下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48998E5-63F6-4DF8-A35D-E817753C1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36240"/>
              </p:ext>
            </p:extLst>
          </p:nvPr>
        </p:nvGraphicFramePr>
        <p:xfrm>
          <a:off x="3907460" y="3144755"/>
          <a:ext cx="4694244" cy="867064"/>
        </p:xfrm>
        <a:graphic>
          <a:graphicData uri="http://schemas.openxmlformats.org/drawingml/2006/table">
            <a:tbl>
              <a:tblPr firstRow="1" firstCol="1" bandRow="1"/>
              <a:tblGrid>
                <a:gridCol w="782186">
                  <a:extLst>
                    <a:ext uri="{9D8B030D-6E8A-4147-A177-3AD203B41FA5}">
                      <a16:colId xmlns:a16="http://schemas.microsoft.com/office/drawing/2014/main" val="1392952098"/>
                    </a:ext>
                  </a:extLst>
                </a:gridCol>
                <a:gridCol w="782186">
                  <a:extLst>
                    <a:ext uri="{9D8B030D-6E8A-4147-A177-3AD203B41FA5}">
                      <a16:colId xmlns:a16="http://schemas.microsoft.com/office/drawing/2014/main" val="463943833"/>
                    </a:ext>
                  </a:extLst>
                </a:gridCol>
                <a:gridCol w="782750">
                  <a:extLst>
                    <a:ext uri="{9D8B030D-6E8A-4147-A177-3AD203B41FA5}">
                      <a16:colId xmlns:a16="http://schemas.microsoft.com/office/drawing/2014/main" val="1121416040"/>
                    </a:ext>
                  </a:extLst>
                </a:gridCol>
                <a:gridCol w="782186">
                  <a:extLst>
                    <a:ext uri="{9D8B030D-6E8A-4147-A177-3AD203B41FA5}">
                      <a16:colId xmlns:a16="http://schemas.microsoft.com/office/drawing/2014/main" val="3222393493"/>
                    </a:ext>
                  </a:extLst>
                </a:gridCol>
                <a:gridCol w="782186">
                  <a:extLst>
                    <a:ext uri="{9D8B030D-6E8A-4147-A177-3AD203B41FA5}">
                      <a16:colId xmlns:a16="http://schemas.microsoft.com/office/drawing/2014/main" val="1577438307"/>
                    </a:ext>
                  </a:extLst>
                </a:gridCol>
                <a:gridCol w="782750">
                  <a:extLst>
                    <a:ext uri="{9D8B030D-6E8A-4147-A177-3AD203B41FA5}">
                      <a16:colId xmlns:a16="http://schemas.microsoft.com/office/drawing/2014/main" val="3719470146"/>
                    </a:ext>
                  </a:extLst>
                </a:gridCol>
              </a:tblGrid>
              <a:tr h="628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波浪参数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波浪频率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f/HZ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波高</a:t>
                      </a:r>
                      <a:endParaRPr lang="en-US" altLang="zh-CN" sz="105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H/m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波浪周期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T/s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波长</a:t>
                      </a:r>
                      <a:endParaRPr lang="en-US" altLang="zh-CN" sz="105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L/m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波陡</a:t>
                      </a:r>
                      <a:endParaRPr lang="en-US" altLang="zh-CN" sz="105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S=H/L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444907"/>
                  </a:ext>
                </a:extLst>
              </a:tr>
              <a:tr h="2384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Case1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19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089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13296</TotalTime>
  <Words>129</Words>
  <Application>Microsoft Office PowerPoint</Application>
  <PresentationFormat>全屏显示(16:9)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A000120140530A99PPBG</vt:lpstr>
      <vt:lpstr>PowerPoint 演示文稿</vt:lpstr>
    </vt:vector>
  </TitlesOfParts>
  <Company>号百公司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Wu QianLi</cp:lastModifiedBy>
  <cp:revision>773</cp:revision>
  <dcterms:created xsi:type="dcterms:W3CDTF">2014-06-03T07:56:23Z</dcterms:created>
  <dcterms:modified xsi:type="dcterms:W3CDTF">2022-10-31T15:07:05Z</dcterms:modified>
</cp:coreProperties>
</file>