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3"/>
  </p:notesMasterIdLst>
  <p:sldIdLst>
    <p:sldId id="256" r:id="rId2"/>
    <p:sldId id="257" r:id="rId3"/>
    <p:sldId id="258" r:id="rId4"/>
    <p:sldId id="259" r:id="rId5"/>
    <p:sldId id="260" r:id="rId6"/>
    <p:sldId id="264" r:id="rId7"/>
    <p:sldId id="265" r:id="rId8"/>
    <p:sldId id="261" r:id="rId9"/>
    <p:sldId id="262" r:id="rId10"/>
    <p:sldId id="263" r:id="rId11"/>
    <p:sldId id="266" r:id="rId12"/>
  </p:sldIdLst>
  <p:sldSz cx="14630400" cy="8229600"/>
  <p:notesSz cx="8229600" cy="14630400"/>
  <p:embeddedFontLst>
    <p:embeddedFont>
      <p:font typeface="Gelasio" pitchFamily="2" charset="77"/>
      <p:regular r:id="rId14"/>
    </p:embeddedFont>
    <p:embeddedFont>
      <p:font typeface="Gelasio Semi Bold" pitchFamily="2" charset="77"/>
      <p:regular r:id="rId15"/>
      <p:bold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7"/>
    <p:restoredTop sz="94610"/>
  </p:normalViewPr>
  <p:slideViewPr>
    <p:cSldViewPr snapToGrid="0" snapToObjects="1">
      <p:cViewPr varScale="1">
        <p:scale>
          <a:sx n="106" d="100"/>
          <a:sy n="106" d="100"/>
        </p:scale>
        <p:origin x="21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99727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3313AA-0220-474D-977F-ACEB9B7050E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663506C-B88E-D2B0-3EBE-15D08619864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2921C07-12F1-A308-C6A7-841F3CA921A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961C4B2-6164-EBE9-3A78-B729E9C1DB25}"/>
              </a:ext>
            </a:extLst>
          </p:cNvPr>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38453535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E3BFAA-8404-8613-358A-EBEAA7078A7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764AEB4-F6F8-96D3-4018-0E2F3C28D3E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D2D2E1E-33E4-185E-B992-1D6590C3D44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7BE1339-E3E6-1604-1657-63F5B6CDDB55}"/>
              </a:ext>
            </a:extLst>
          </p:cNvPr>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6330495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6B5A25-BE4F-5DC7-02BF-4C2C12D9BC6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F16B244-9074-944C-FAE1-469BD04A525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650962D-D329-6E42-CB42-38989033FF9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E77E510-F030-0B72-184E-EFCD7FAF41C4}"/>
              </a:ext>
            </a:extLst>
          </p:cNvPr>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2826378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0.xml"/><Relationship Id="rId1" Type="http://schemas.openxmlformats.org/officeDocument/2006/relationships/slideLayout" Target="../slideLayouts/slideLayout9.xml"/><Relationship Id="rId6" Type="http://schemas.openxmlformats.org/officeDocument/2006/relationships/image" Target="../media/image4.png"/><Relationship Id="rId5" Type="http://schemas.openxmlformats.org/officeDocument/2006/relationships/image" Target="../media/image35.png"/><Relationship Id="rId4" Type="http://schemas.openxmlformats.org/officeDocument/2006/relationships/image" Target="../media/image34.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8.png"/><Relationship Id="rId11" Type="http://schemas.openxmlformats.org/officeDocument/2006/relationships/image" Target="../media/image4.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28.png"/><Relationship Id="rId11" Type="http://schemas.openxmlformats.org/officeDocument/2006/relationships/image" Target="../media/image4.png"/><Relationship Id="rId5" Type="http://schemas.openxmlformats.org/officeDocument/2006/relationships/image" Target="../media/image27.png"/><Relationship Id="rId10" Type="http://schemas.openxmlformats.org/officeDocument/2006/relationships/image" Target="../media/image32.png"/><Relationship Id="rId4" Type="http://schemas.openxmlformats.org/officeDocument/2006/relationships/image" Target="../media/image26.png"/><Relationship Id="rId9" Type="http://schemas.openxmlformats.org/officeDocument/2006/relationships/image" Target="../media/image31.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pic>
        <p:nvPicPr>
          <p:cNvPr id="3" name="Image 1" descr="preencoded.png"/>
          <p:cNvPicPr>
            <a:picLocks noChangeAspect="1"/>
          </p:cNvPicPr>
          <p:nvPr/>
        </p:nvPicPr>
        <p:blipFill>
          <a:blip r:embed="rId4"/>
          <a:stretch>
            <a:fillRect/>
          </a:stretch>
        </p:blipFill>
        <p:spPr>
          <a:xfrm>
            <a:off x="977027" y="283488"/>
            <a:ext cx="3532227" cy="7662624"/>
          </a:xfrm>
          <a:prstGeom prst="rect">
            <a:avLst/>
          </a:prstGeom>
        </p:spPr>
      </p:pic>
      <p:sp>
        <p:nvSpPr>
          <p:cNvPr id="4" name="Text 0"/>
          <p:cNvSpPr/>
          <p:nvPr/>
        </p:nvSpPr>
        <p:spPr>
          <a:xfrm>
            <a:off x="6280190" y="757952"/>
            <a:ext cx="7556421" cy="2126337"/>
          </a:xfrm>
          <a:prstGeom prst="rect">
            <a:avLst/>
          </a:prstGeom>
          <a:noFill/>
          <a:ln/>
        </p:spPr>
        <p:txBody>
          <a:bodyPr wrap="square" lIns="0" tIns="0" rIns="0" bIns="0" rtlCol="0" anchor="t"/>
          <a:lstStyle/>
          <a:p>
            <a:pPr marL="0" indent="0" algn="l">
              <a:lnSpc>
                <a:spcPts val="5550"/>
              </a:lnSpc>
              <a:buNone/>
            </a:pPr>
            <a:r>
              <a:rPr lang="en-US" sz="4450" dirty="0">
                <a:solidFill>
                  <a:srgbClr val="484237"/>
                </a:solidFill>
                <a:latin typeface="Gelasio Semi Bold" pitchFamily="34" charset="0"/>
                <a:ea typeface="Gelasio Semi Bold" pitchFamily="34" charset="-122"/>
                <a:cs typeface="Gelasio Semi Bold" pitchFamily="34" charset="-120"/>
              </a:rPr>
              <a:t>MassageApp: Streamlining Massage Therapy Bookings</a:t>
            </a:r>
            <a:endParaRPr lang="en-US" sz="4450" dirty="0"/>
          </a:p>
        </p:txBody>
      </p:sp>
      <p:sp>
        <p:nvSpPr>
          <p:cNvPr id="5" name="Text 1"/>
          <p:cNvSpPr/>
          <p:nvPr/>
        </p:nvSpPr>
        <p:spPr>
          <a:xfrm>
            <a:off x="6280190" y="3224451"/>
            <a:ext cx="7556421" cy="2177415"/>
          </a:xfrm>
          <a:prstGeom prst="rect">
            <a:avLst/>
          </a:prstGeom>
          <a:noFill/>
          <a:ln/>
        </p:spPr>
        <p:txBody>
          <a:bodyPr wrap="square" lIns="0" tIns="0" rIns="0" bIns="0" rtlCol="0" anchor="t"/>
          <a:lstStyle/>
          <a:p>
            <a:pPr marL="0" indent="0" algn="l">
              <a:lnSpc>
                <a:spcPts val="2850"/>
              </a:lnSpc>
              <a:buNone/>
            </a:pPr>
            <a:r>
              <a:rPr lang="en-US" sz="1750" dirty="0">
                <a:solidFill>
                  <a:srgbClr val="746558"/>
                </a:solidFill>
                <a:latin typeface="Gelasio" pitchFamily="34" charset="0"/>
                <a:ea typeface="Gelasio" pitchFamily="34" charset="-122"/>
                <a:cs typeface="Gelasio" pitchFamily="34" charset="-120"/>
              </a:rPr>
              <a:t>MassageApp is a fully functional Android mobile application developed using Kotlin and Jetpack Compose, designed to streamline operations for massage therapy businesses. This application enables customers to conveniently book appointments, manage personal information, and accumulate loyalty points, while allowing business administrators to oversee bookings in real time.</a:t>
            </a:r>
            <a:endParaRPr lang="en-US" sz="1750" dirty="0"/>
          </a:p>
        </p:txBody>
      </p:sp>
      <p:sp>
        <p:nvSpPr>
          <p:cNvPr id="6" name="Text 2"/>
          <p:cNvSpPr/>
          <p:nvPr/>
        </p:nvSpPr>
        <p:spPr>
          <a:xfrm>
            <a:off x="6280190" y="5657017"/>
            <a:ext cx="7556421" cy="1814513"/>
          </a:xfrm>
          <a:prstGeom prst="rect">
            <a:avLst/>
          </a:prstGeom>
          <a:noFill/>
          <a:ln/>
        </p:spPr>
        <p:txBody>
          <a:bodyPr wrap="square" lIns="0" tIns="0" rIns="0" bIns="0" rtlCol="0" anchor="t"/>
          <a:lstStyle/>
          <a:p>
            <a:pPr marL="0" indent="0" algn="l">
              <a:lnSpc>
                <a:spcPts val="2850"/>
              </a:lnSpc>
              <a:buNone/>
            </a:pPr>
            <a:r>
              <a:rPr lang="en-US" sz="1750" dirty="0">
                <a:solidFill>
                  <a:srgbClr val="746558"/>
                </a:solidFill>
                <a:latin typeface="Gelasio" pitchFamily="34" charset="0"/>
                <a:ea typeface="Gelasio" pitchFamily="34" charset="-122"/>
                <a:cs typeface="Gelasio" pitchFamily="34" charset="-120"/>
              </a:rPr>
              <a:t>The app features a user-friendly interface where customers can choose a massage service, select available time slots, enter personal details, and complete a simulated payment. Upon booking, customers automatically earn points (+10), which can be redeemed for rewards. If a booking is canceled, 10 points are deducted.</a:t>
            </a:r>
            <a:endParaRPr lang="en-US" sz="1750" dirty="0"/>
          </a:p>
        </p:txBody>
      </p:sp>
      <p:pic>
        <p:nvPicPr>
          <p:cNvPr id="11" name="Picture 10">
            <a:extLst>
              <a:ext uri="{FF2B5EF4-FFF2-40B4-BE49-F238E27FC236}">
                <a16:creationId xmlns:a16="http://schemas.microsoft.com/office/drawing/2014/main" id="{38103696-2CBD-9BAC-9841-9AE0B43166B1}"/>
              </a:ext>
            </a:extLst>
          </p:cNvPr>
          <p:cNvPicPr>
            <a:picLocks noChangeAspect="1"/>
          </p:cNvPicPr>
          <p:nvPr/>
        </p:nvPicPr>
        <p:blipFill>
          <a:blip r:embed="rId5"/>
          <a:stretch>
            <a:fillRect/>
          </a:stretch>
        </p:blipFill>
        <p:spPr>
          <a:xfrm>
            <a:off x="12319909" y="7726681"/>
            <a:ext cx="2310491" cy="50291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735806" y="578168"/>
            <a:ext cx="10736937" cy="656987"/>
          </a:xfrm>
          <a:prstGeom prst="rect">
            <a:avLst/>
          </a:prstGeom>
          <a:noFill/>
          <a:ln/>
        </p:spPr>
        <p:txBody>
          <a:bodyPr wrap="none" lIns="0" tIns="0" rIns="0" bIns="0" rtlCol="0" anchor="t"/>
          <a:lstStyle/>
          <a:p>
            <a:pPr marL="0" indent="0" algn="l">
              <a:lnSpc>
                <a:spcPts val="5150"/>
              </a:lnSpc>
              <a:buNone/>
            </a:pPr>
            <a:r>
              <a:rPr lang="en-US" sz="4100" dirty="0">
                <a:solidFill>
                  <a:srgbClr val="484237"/>
                </a:solidFill>
                <a:latin typeface="Gelasio Semi Bold" pitchFamily="34" charset="0"/>
                <a:ea typeface="Gelasio Semi Bold" pitchFamily="34" charset="-122"/>
                <a:cs typeface="Gelasio Semi Bold" pitchFamily="34" charset="-120"/>
              </a:rPr>
              <a:t>Lessons Learned &amp; Future Improvements</a:t>
            </a:r>
            <a:endParaRPr lang="en-US" sz="4100" dirty="0"/>
          </a:p>
        </p:txBody>
      </p:sp>
      <p:sp>
        <p:nvSpPr>
          <p:cNvPr id="3" name="Shape 1"/>
          <p:cNvSpPr/>
          <p:nvPr/>
        </p:nvSpPr>
        <p:spPr>
          <a:xfrm>
            <a:off x="735806" y="1655564"/>
            <a:ext cx="2193012" cy="1211104"/>
          </a:xfrm>
          <a:prstGeom prst="roundRect">
            <a:avLst>
              <a:gd name="adj" fmla="val 2604"/>
            </a:avLst>
          </a:prstGeom>
          <a:solidFill>
            <a:srgbClr val="EEE8DD"/>
          </a:solidFill>
          <a:ln/>
        </p:spPr>
        <p:txBody>
          <a:bodyPr/>
          <a:lstStyle/>
          <a:p>
            <a:endParaRPr lang="en-US"/>
          </a:p>
        </p:txBody>
      </p:sp>
      <p:pic>
        <p:nvPicPr>
          <p:cNvPr id="4" name="Image 0" descr="preencoded.png"/>
          <p:cNvPicPr>
            <a:picLocks noChangeAspect="1"/>
          </p:cNvPicPr>
          <p:nvPr/>
        </p:nvPicPr>
        <p:blipFill>
          <a:blip r:embed="rId3"/>
          <a:stretch>
            <a:fillRect/>
          </a:stretch>
        </p:blipFill>
        <p:spPr>
          <a:xfrm>
            <a:off x="1684496" y="2076331"/>
            <a:ext cx="295632" cy="369570"/>
          </a:xfrm>
          <a:prstGeom prst="rect">
            <a:avLst/>
          </a:prstGeom>
        </p:spPr>
      </p:pic>
      <p:sp>
        <p:nvSpPr>
          <p:cNvPr id="5" name="Text 2"/>
          <p:cNvSpPr/>
          <p:nvPr/>
        </p:nvSpPr>
        <p:spPr>
          <a:xfrm>
            <a:off x="3138964" y="1865709"/>
            <a:ext cx="3816906" cy="328374"/>
          </a:xfrm>
          <a:prstGeom prst="rect">
            <a:avLst/>
          </a:prstGeom>
          <a:noFill/>
          <a:ln/>
        </p:spPr>
        <p:txBody>
          <a:bodyPr wrap="none" lIns="0" tIns="0" rIns="0" bIns="0" rtlCol="0" anchor="t"/>
          <a:lstStyle/>
          <a:p>
            <a:pPr marL="0" indent="0" algn="l">
              <a:lnSpc>
                <a:spcPts val="2550"/>
              </a:lnSpc>
              <a:buNone/>
            </a:pPr>
            <a:r>
              <a:rPr lang="en-US" sz="2050" dirty="0">
                <a:solidFill>
                  <a:srgbClr val="746558"/>
                </a:solidFill>
                <a:latin typeface="Gelasio Semi Bold" pitchFamily="34" charset="0"/>
                <a:ea typeface="Gelasio Semi Bold" pitchFamily="34" charset="-122"/>
                <a:cs typeface="Gelasio Semi Bold" pitchFamily="34" charset="-120"/>
              </a:rPr>
              <a:t>Jetpack Compose Advantages</a:t>
            </a:r>
            <a:endParaRPr lang="en-US" sz="2050" dirty="0"/>
          </a:p>
        </p:txBody>
      </p:sp>
      <p:sp>
        <p:nvSpPr>
          <p:cNvPr id="6" name="Text 3"/>
          <p:cNvSpPr/>
          <p:nvPr/>
        </p:nvSpPr>
        <p:spPr>
          <a:xfrm>
            <a:off x="3138964" y="2320171"/>
            <a:ext cx="4601647" cy="336352"/>
          </a:xfrm>
          <a:prstGeom prst="rect">
            <a:avLst/>
          </a:prstGeom>
          <a:noFill/>
          <a:ln/>
        </p:spPr>
        <p:txBody>
          <a:bodyPr wrap="none" lIns="0" tIns="0" rIns="0" bIns="0" rtlCol="0" anchor="t"/>
          <a:lstStyle/>
          <a:p>
            <a:pPr marL="0" indent="0" algn="l">
              <a:lnSpc>
                <a:spcPts val="2600"/>
              </a:lnSpc>
              <a:buNone/>
            </a:pPr>
            <a:r>
              <a:rPr lang="en-US" sz="1650" dirty="0">
                <a:solidFill>
                  <a:srgbClr val="746558"/>
                </a:solidFill>
                <a:latin typeface="Gelasio" pitchFamily="34" charset="0"/>
                <a:ea typeface="Gelasio" pitchFamily="34" charset="-122"/>
                <a:cs typeface="Gelasio" pitchFamily="34" charset="-120"/>
              </a:rPr>
              <a:t>Faster UI development with declarative paradigm</a:t>
            </a:r>
            <a:endParaRPr lang="en-US" sz="1650" dirty="0"/>
          </a:p>
        </p:txBody>
      </p:sp>
      <p:sp>
        <p:nvSpPr>
          <p:cNvPr id="7" name="Shape 4"/>
          <p:cNvSpPr/>
          <p:nvPr/>
        </p:nvSpPr>
        <p:spPr>
          <a:xfrm>
            <a:off x="3033832" y="2857143"/>
            <a:ext cx="10755749" cy="11430"/>
          </a:xfrm>
          <a:prstGeom prst="roundRect">
            <a:avLst>
              <a:gd name="adj" fmla="val 275915"/>
            </a:avLst>
          </a:prstGeom>
          <a:solidFill>
            <a:srgbClr val="D4CEC3"/>
          </a:solidFill>
          <a:ln/>
        </p:spPr>
        <p:txBody>
          <a:bodyPr/>
          <a:lstStyle/>
          <a:p>
            <a:endParaRPr lang="en-US"/>
          </a:p>
        </p:txBody>
      </p:sp>
      <p:sp>
        <p:nvSpPr>
          <p:cNvPr id="8" name="Shape 5"/>
          <p:cNvSpPr/>
          <p:nvPr/>
        </p:nvSpPr>
        <p:spPr>
          <a:xfrm>
            <a:off x="735806" y="2971681"/>
            <a:ext cx="4386143" cy="1211104"/>
          </a:xfrm>
          <a:prstGeom prst="roundRect">
            <a:avLst>
              <a:gd name="adj" fmla="val 2604"/>
            </a:avLst>
          </a:prstGeom>
          <a:solidFill>
            <a:srgbClr val="EEE8DD"/>
          </a:solidFill>
          <a:ln/>
        </p:spPr>
        <p:txBody>
          <a:bodyPr/>
          <a:lstStyle/>
          <a:p>
            <a:endParaRPr lang="en-US"/>
          </a:p>
        </p:txBody>
      </p:sp>
      <p:pic>
        <p:nvPicPr>
          <p:cNvPr id="9" name="Image 1" descr="preencoded.png"/>
          <p:cNvPicPr>
            <a:picLocks noChangeAspect="1"/>
          </p:cNvPicPr>
          <p:nvPr/>
        </p:nvPicPr>
        <p:blipFill>
          <a:blip r:embed="rId4"/>
          <a:stretch>
            <a:fillRect/>
          </a:stretch>
        </p:blipFill>
        <p:spPr>
          <a:xfrm>
            <a:off x="2781062" y="3392448"/>
            <a:ext cx="295632" cy="369570"/>
          </a:xfrm>
          <a:prstGeom prst="rect">
            <a:avLst/>
          </a:prstGeom>
        </p:spPr>
      </p:pic>
      <p:sp>
        <p:nvSpPr>
          <p:cNvPr id="10" name="Text 6"/>
          <p:cNvSpPr/>
          <p:nvPr/>
        </p:nvSpPr>
        <p:spPr>
          <a:xfrm>
            <a:off x="5332095" y="3181826"/>
            <a:ext cx="2628067" cy="328374"/>
          </a:xfrm>
          <a:prstGeom prst="rect">
            <a:avLst/>
          </a:prstGeom>
          <a:noFill/>
          <a:ln/>
        </p:spPr>
        <p:txBody>
          <a:bodyPr wrap="none" lIns="0" tIns="0" rIns="0" bIns="0" rtlCol="0" anchor="t"/>
          <a:lstStyle/>
          <a:p>
            <a:pPr marL="0" indent="0" algn="l">
              <a:lnSpc>
                <a:spcPts val="2550"/>
              </a:lnSpc>
              <a:buNone/>
            </a:pPr>
            <a:r>
              <a:rPr lang="en-US" sz="2050" dirty="0">
                <a:solidFill>
                  <a:srgbClr val="746558"/>
                </a:solidFill>
                <a:latin typeface="Gelasio Semi Bold" pitchFamily="34" charset="0"/>
                <a:ea typeface="Gelasio Semi Bold" pitchFamily="34" charset="-122"/>
                <a:cs typeface="Gelasio Semi Bold" pitchFamily="34" charset="-120"/>
              </a:rPr>
              <a:t>Firebase Benefits</a:t>
            </a:r>
            <a:endParaRPr lang="en-US" sz="2050" dirty="0"/>
          </a:p>
        </p:txBody>
      </p:sp>
      <p:sp>
        <p:nvSpPr>
          <p:cNvPr id="11" name="Text 7"/>
          <p:cNvSpPr/>
          <p:nvPr/>
        </p:nvSpPr>
        <p:spPr>
          <a:xfrm>
            <a:off x="5332095" y="3636288"/>
            <a:ext cx="4089083" cy="336352"/>
          </a:xfrm>
          <a:prstGeom prst="rect">
            <a:avLst/>
          </a:prstGeom>
          <a:noFill/>
          <a:ln/>
        </p:spPr>
        <p:txBody>
          <a:bodyPr wrap="none" lIns="0" tIns="0" rIns="0" bIns="0" rtlCol="0" anchor="t"/>
          <a:lstStyle/>
          <a:p>
            <a:pPr marL="0" indent="0" algn="l">
              <a:lnSpc>
                <a:spcPts val="2600"/>
              </a:lnSpc>
              <a:buNone/>
            </a:pPr>
            <a:r>
              <a:rPr lang="en-US" sz="1650" dirty="0">
                <a:solidFill>
                  <a:srgbClr val="746558"/>
                </a:solidFill>
                <a:latin typeface="Gelasio" pitchFamily="34" charset="0"/>
                <a:ea typeface="Gelasio" pitchFamily="34" charset="-122"/>
                <a:cs typeface="Gelasio" pitchFamily="34" charset="-120"/>
              </a:rPr>
              <a:t>Real-time sync simplifies state management</a:t>
            </a:r>
            <a:endParaRPr lang="en-US" sz="1650" dirty="0"/>
          </a:p>
        </p:txBody>
      </p:sp>
      <p:sp>
        <p:nvSpPr>
          <p:cNvPr id="12" name="Shape 8"/>
          <p:cNvSpPr/>
          <p:nvPr/>
        </p:nvSpPr>
        <p:spPr>
          <a:xfrm>
            <a:off x="5226963" y="4173260"/>
            <a:ext cx="8562618" cy="11430"/>
          </a:xfrm>
          <a:prstGeom prst="roundRect">
            <a:avLst>
              <a:gd name="adj" fmla="val 275915"/>
            </a:avLst>
          </a:prstGeom>
          <a:solidFill>
            <a:srgbClr val="D4CEC3"/>
          </a:solidFill>
          <a:ln/>
        </p:spPr>
        <p:txBody>
          <a:bodyPr/>
          <a:lstStyle/>
          <a:p>
            <a:endParaRPr lang="en-US"/>
          </a:p>
        </p:txBody>
      </p:sp>
      <p:sp>
        <p:nvSpPr>
          <p:cNvPr id="13" name="Shape 9"/>
          <p:cNvSpPr/>
          <p:nvPr/>
        </p:nvSpPr>
        <p:spPr>
          <a:xfrm>
            <a:off x="735806" y="4287798"/>
            <a:ext cx="6579394" cy="1211104"/>
          </a:xfrm>
          <a:prstGeom prst="roundRect">
            <a:avLst>
              <a:gd name="adj" fmla="val 2604"/>
            </a:avLst>
          </a:prstGeom>
          <a:solidFill>
            <a:srgbClr val="EEE8DD"/>
          </a:solidFill>
          <a:ln/>
        </p:spPr>
        <p:txBody>
          <a:bodyPr/>
          <a:lstStyle/>
          <a:p>
            <a:endParaRPr lang="en-US"/>
          </a:p>
        </p:txBody>
      </p:sp>
      <p:pic>
        <p:nvPicPr>
          <p:cNvPr id="14" name="Image 2" descr="preencoded.png"/>
          <p:cNvPicPr>
            <a:picLocks noChangeAspect="1"/>
          </p:cNvPicPr>
          <p:nvPr/>
        </p:nvPicPr>
        <p:blipFill>
          <a:blip r:embed="rId5"/>
          <a:stretch>
            <a:fillRect/>
          </a:stretch>
        </p:blipFill>
        <p:spPr>
          <a:xfrm>
            <a:off x="3877627" y="4708565"/>
            <a:ext cx="295632" cy="369570"/>
          </a:xfrm>
          <a:prstGeom prst="rect">
            <a:avLst/>
          </a:prstGeom>
        </p:spPr>
      </p:pic>
      <p:sp>
        <p:nvSpPr>
          <p:cNvPr id="15" name="Text 10"/>
          <p:cNvSpPr/>
          <p:nvPr/>
        </p:nvSpPr>
        <p:spPr>
          <a:xfrm>
            <a:off x="7525345" y="4497943"/>
            <a:ext cx="3215521" cy="328374"/>
          </a:xfrm>
          <a:prstGeom prst="rect">
            <a:avLst/>
          </a:prstGeom>
          <a:noFill/>
          <a:ln/>
        </p:spPr>
        <p:txBody>
          <a:bodyPr wrap="none" lIns="0" tIns="0" rIns="0" bIns="0" rtlCol="0" anchor="t"/>
          <a:lstStyle/>
          <a:p>
            <a:pPr marL="0" indent="0" algn="l">
              <a:lnSpc>
                <a:spcPts val="2550"/>
              </a:lnSpc>
              <a:buNone/>
            </a:pPr>
            <a:r>
              <a:rPr lang="en-US" sz="2050" dirty="0">
                <a:solidFill>
                  <a:srgbClr val="746558"/>
                </a:solidFill>
                <a:latin typeface="Gelasio Semi Bold" pitchFamily="34" charset="0"/>
                <a:ea typeface="Gelasio Semi Bold" pitchFamily="34" charset="-122"/>
                <a:cs typeface="Gelasio Semi Bold" pitchFamily="34" charset="-120"/>
              </a:rPr>
              <a:t>Architecture Importance</a:t>
            </a:r>
            <a:endParaRPr lang="en-US" sz="2050" dirty="0"/>
          </a:p>
        </p:txBody>
      </p:sp>
      <p:sp>
        <p:nvSpPr>
          <p:cNvPr id="16" name="Text 11"/>
          <p:cNvSpPr/>
          <p:nvPr/>
        </p:nvSpPr>
        <p:spPr>
          <a:xfrm>
            <a:off x="7525345" y="4952405"/>
            <a:ext cx="3653909" cy="336352"/>
          </a:xfrm>
          <a:prstGeom prst="rect">
            <a:avLst/>
          </a:prstGeom>
          <a:noFill/>
          <a:ln/>
        </p:spPr>
        <p:txBody>
          <a:bodyPr wrap="none" lIns="0" tIns="0" rIns="0" bIns="0" rtlCol="0" anchor="t"/>
          <a:lstStyle/>
          <a:p>
            <a:pPr marL="0" indent="0" algn="l">
              <a:lnSpc>
                <a:spcPts val="2600"/>
              </a:lnSpc>
              <a:buNone/>
            </a:pPr>
            <a:r>
              <a:rPr lang="en-US" sz="1650" dirty="0">
                <a:solidFill>
                  <a:srgbClr val="746558"/>
                </a:solidFill>
                <a:latin typeface="Gelasio" pitchFamily="34" charset="0"/>
                <a:ea typeface="Gelasio" pitchFamily="34" charset="-122"/>
                <a:cs typeface="Gelasio" pitchFamily="34" charset="-120"/>
              </a:rPr>
              <a:t>Centralized services improve scalability</a:t>
            </a:r>
            <a:endParaRPr lang="en-US" sz="1650" dirty="0"/>
          </a:p>
        </p:txBody>
      </p:sp>
      <p:sp>
        <p:nvSpPr>
          <p:cNvPr id="17" name="Text 12"/>
          <p:cNvSpPr/>
          <p:nvPr/>
        </p:nvSpPr>
        <p:spPr>
          <a:xfrm>
            <a:off x="735806" y="5735360"/>
            <a:ext cx="13158788" cy="672703"/>
          </a:xfrm>
          <a:prstGeom prst="rect">
            <a:avLst/>
          </a:prstGeom>
          <a:noFill/>
          <a:ln/>
        </p:spPr>
        <p:txBody>
          <a:bodyPr wrap="square" lIns="0" tIns="0" rIns="0" bIns="0" rtlCol="0" anchor="t"/>
          <a:lstStyle/>
          <a:p>
            <a:pPr marL="0" indent="0" algn="l">
              <a:lnSpc>
                <a:spcPts val="2600"/>
              </a:lnSpc>
              <a:buNone/>
            </a:pPr>
            <a:r>
              <a:rPr lang="en-US" sz="1650" dirty="0">
                <a:solidFill>
                  <a:srgbClr val="746558"/>
                </a:solidFill>
                <a:latin typeface="Gelasio" pitchFamily="34" charset="0"/>
                <a:ea typeface="Gelasio" pitchFamily="34" charset="-122"/>
                <a:cs typeface="Gelasio" pitchFamily="34" charset="-120"/>
              </a:rPr>
              <a:t>For future improvements, the team would implement ViewModels with StateFlow for better state management, introduce Hilt for dependency injection, separate the navigation graph into modular files, and integrate real payment APIs for a production-ready solution.</a:t>
            </a:r>
            <a:endParaRPr lang="en-US" sz="1650" dirty="0"/>
          </a:p>
        </p:txBody>
      </p:sp>
      <p:sp>
        <p:nvSpPr>
          <p:cNvPr id="18" name="Text 13"/>
          <p:cNvSpPr/>
          <p:nvPr/>
        </p:nvSpPr>
        <p:spPr>
          <a:xfrm>
            <a:off x="735806" y="6644521"/>
            <a:ext cx="13158788" cy="1009055"/>
          </a:xfrm>
          <a:prstGeom prst="rect">
            <a:avLst/>
          </a:prstGeom>
          <a:noFill/>
          <a:ln/>
        </p:spPr>
        <p:txBody>
          <a:bodyPr wrap="square" lIns="0" tIns="0" rIns="0" bIns="0" rtlCol="0" anchor="t"/>
          <a:lstStyle/>
          <a:p>
            <a:pPr marL="0" indent="0" algn="l">
              <a:lnSpc>
                <a:spcPts val="2600"/>
              </a:lnSpc>
              <a:buNone/>
            </a:pPr>
            <a:r>
              <a:rPr lang="en-US" sz="1650" dirty="0">
                <a:solidFill>
                  <a:srgbClr val="746558"/>
                </a:solidFill>
                <a:latin typeface="Gelasio" pitchFamily="34" charset="0"/>
                <a:ea typeface="Gelasio" pitchFamily="34" charset="-122"/>
                <a:cs typeface="Gelasio" pitchFamily="34" charset="-120"/>
              </a:rPr>
              <a:t>The course provided a strong foundation, but deeper instruction on advanced navigation, Firebase relationships, state management, and testing would have been beneficial. Adding project code reviews and real-world payment integration examples could further enhance the learning experience for future developers.</a:t>
            </a:r>
            <a:endParaRPr lang="en-US" sz="1650" dirty="0"/>
          </a:p>
        </p:txBody>
      </p:sp>
      <p:pic>
        <p:nvPicPr>
          <p:cNvPr id="19" name="Picture 18">
            <a:extLst>
              <a:ext uri="{FF2B5EF4-FFF2-40B4-BE49-F238E27FC236}">
                <a16:creationId xmlns:a16="http://schemas.microsoft.com/office/drawing/2014/main" id="{01A4D76A-C77D-0148-387C-133485641D3B}"/>
              </a:ext>
            </a:extLst>
          </p:cNvPr>
          <p:cNvPicPr>
            <a:picLocks noChangeAspect="1"/>
          </p:cNvPicPr>
          <p:nvPr/>
        </p:nvPicPr>
        <p:blipFill>
          <a:blip r:embed="rId6"/>
          <a:stretch>
            <a:fillRect/>
          </a:stretch>
        </p:blipFill>
        <p:spPr>
          <a:xfrm>
            <a:off x="12319909" y="7726681"/>
            <a:ext cx="2310491" cy="502919"/>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29F60E-CE1A-80EB-1BB8-925E5C80A1F6}"/>
            </a:ext>
          </a:extLst>
        </p:cNvPr>
        <p:cNvGrpSpPr/>
        <p:nvPr/>
      </p:nvGrpSpPr>
      <p:grpSpPr>
        <a:xfrm>
          <a:off x="0" y="0"/>
          <a:ext cx="0" cy="0"/>
          <a:chOff x="0" y="0"/>
          <a:chExt cx="0" cy="0"/>
        </a:xfrm>
      </p:grpSpPr>
      <p:sp>
        <p:nvSpPr>
          <p:cNvPr id="2" name="Text 0">
            <a:extLst>
              <a:ext uri="{FF2B5EF4-FFF2-40B4-BE49-F238E27FC236}">
                <a16:creationId xmlns:a16="http://schemas.microsoft.com/office/drawing/2014/main" id="{8F08F4BE-8C73-43F7-B485-EDD330430500}"/>
              </a:ext>
            </a:extLst>
          </p:cNvPr>
          <p:cNvSpPr/>
          <p:nvPr/>
        </p:nvSpPr>
        <p:spPr>
          <a:xfrm>
            <a:off x="3855118" y="3838073"/>
            <a:ext cx="7545805" cy="1143000"/>
          </a:xfrm>
          <a:prstGeom prst="rect">
            <a:avLst/>
          </a:prstGeom>
          <a:noFill/>
          <a:ln/>
        </p:spPr>
        <p:txBody>
          <a:bodyPr wrap="none" lIns="0" tIns="0" rIns="0" bIns="0" rtlCol="0" anchor="t"/>
          <a:lstStyle/>
          <a:p>
            <a:pPr marL="0" indent="0" algn="l">
              <a:lnSpc>
                <a:spcPts val="5550"/>
              </a:lnSpc>
              <a:buNone/>
            </a:pPr>
            <a:r>
              <a:rPr lang="en-US" sz="9600" b="1" i="0" dirty="0">
                <a:effectLst/>
              </a:rPr>
              <a:t>THANK YOU!</a:t>
            </a:r>
            <a:endParaRPr lang="en-US" sz="9600" b="1" dirty="0"/>
          </a:p>
        </p:txBody>
      </p:sp>
      <p:pic>
        <p:nvPicPr>
          <p:cNvPr id="16" name="Picture 15">
            <a:extLst>
              <a:ext uri="{FF2B5EF4-FFF2-40B4-BE49-F238E27FC236}">
                <a16:creationId xmlns:a16="http://schemas.microsoft.com/office/drawing/2014/main" id="{14EEFA9F-F8DA-6FE9-C69B-D14CCC0CEB5C}"/>
              </a:ext>
            </a:extLst>
          </p:cNvPr>
          <p:cNvPicPr>
            <a:picLocks noChangeAspect="1"/>
          </p:cNvPicPr>
          <p:nvPr/>
        </p:nvPicPr>
        <p:blipFill>
          <a:blip r:embed="rId3"/>
          <a:stretch>
            <a:fillRect/>
          </a:stretch>
        </p:blipFill>
        <p:spPr>
          <a:xfrm>
            <a:off x="12319909" y="7726681"/>
            <a:ext cx="2310491" cy="502919"/>
          </a:xfrm>
          <a:prstGeom prst="rect">
            <a:avLst/>
          </a:prstGeom>
        </p:spPr>
      </p:pic>
    </p:spTree>
    <p:extLst>
      <p:ext uri="{BB962C8B-B14F-4D97-AF65-F5344CB8AC3E}">
        <p14:creationId xmlns:p14="http://schemas.microsoft.com/office/powerpoint/2010/main" val="12163370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686633" y="696992"/>
            <a:ext cx="5500926" cy="613172"/>
          </a:xfrm>
          <a:prstGeom prst="rect">
            <a:avLst/>
          </a:prstGeom>
          <a:noFill/>
          <a:ln/>
        </p:spPr>
        <p:txBody>
          <a:bodyPr wrap="none" lIns="0" tIns="0" rIns="0" bIns="0" rtlCol="0" anchor="t"/>
          <a:lstStyle/>
          <a:p>
            <a:pPr marL="0" indent="0" algn="l">
              <a:lnSpc>
                <a:spcPts val="4800"/>
              </a:lnSpc>
              <a:buNone/>
            </a:pPr>
            <a:r>
              <a:rPr lang="en-US" sz="3850" dirty="0">
                <a:solidFill>
                  <a:srgbClr val="484237"/>
                </a:solidFill>
                <a:latin typeface="Gelasio Semi Bold" pitchFamily="34" charset="0"/>
                <a:ea typeface="Gelasio Semi Bold" pitchFamily="34" charset="-122"/>
                <a:cs typeface="Gelasio Semi Bold" pitchFamily="34" charset="-120"/>
              </a:rPr>
              <a:t>Technical Architecture</a:t>
            </a:r>
            <a:endParaRPr lang="en-US" sz="3850" dirty="0"/>
          </a:p>
        </p:txBody>
      </p:sp>
      <p:pic>
        <p:nvPicPr>
          <p:cNvPr id="3" name="Image 0" descr="preencoded.png"/>
          <p:cNvPicPr>
            <a:picLocks noChangeAspect="1"/>
          </p:cNvPicPr>
          <p:nvPr/>
        </p:nvPicPr>
        <p:blipFill>
          <a:blip r:embed="rId3"/>
          <a:stretch>
            <a:fillRect/>
          </a:stretch>
        </p:blipFill>
        <p:spPr>
          <a:xfrm>
            <a:off x="3180517" y="1702475"/>
            <a:ext cx="1640562" cy="1130260"/>
          </a:xfrm>
          <a:prstGeom prst="rect">
            <a:avLst/>
          </a:prstGeom>
        </p:spPr>
      </p:pic>
      <p:pic>
        <p:nvPicPr>
          <p:cNvPr id="4" name="Image 1" descr="preencoded.png"/>
          <p:cNvPicPr>
            <a:picLocks noChangeAspect="1"/>
          </p:cNvPicPr>
          <p:nvPr/>
        </p:nvPicPr>
        <p:blipFill>
          <a:blip r:embed="rId4"/>
          <a:stretch>
            <a:fillRect/>
          </a:stretch>
        </p:blipFill>
        <p:spPr>
          <a:xfrm>
            <a:off x="3862864" y="2235279"/>
            <a:ext cx="275868" cy="344805"/>
          </a:xfrm>
          <a:prstGeom prst="rect">
            <a:avLst/>
          </a:prstGeom>
        </p:spPr>
      </p:pic>
      <p:sp>
        <p:nvSpPr>
          <p:cNvPr id="5" name="Text 1"/>
          <p:cNvSpPr/>
          <p:nvPr/>
        </p:nvSpPr>
        <p:spPr>
          <a:xfrm>
            <a:off x="5017175" y="1898571"/>
            <a:ext cx="2452330" cy="306586"/>
          </a:xfrm>
          <a:prstGeom prst="rect">
            <a:avLst/>
          </a:prstGeom>
          <a:noFill/>
          <a:ln/>
        </p:spPr>
        <p:txBody>
          <a:bodyPr wrap="none" lIns="0" tIns="0" rIns="0" bIns="0" rtlCol="0" anchor="t"/>
          <a:lstStyle/>
          <a:p>
            <a:pPr marL="0" indent="0" algn="l">
              <a:lnSpc>
                <a:spcPts val="2400"/>
              </a:lnSpc>
              <a:buNone/>
            </a:pPr>
            <a:r>
              <a:rPr lang="en-US" sz="1900" dirty="0">
                <a:solidFill>
                  <a:srgbClr val="746558"/>
                </a:solidFill>
                <a:latin typeface="Gelasio Semi Bold" pitchFamily="34" charset="0"/>
                <a:ea typeface="Gelasio Semi Bold" pitchFamily="34" charset="-122"/>
                <a:cs typeface="Gelasio Semi Bold" pitchFamily="34" charset="-120"/>
              </a:rPr>
              <a:t>UI Layer</a:t>
            </a:r>
            <a:endParaRPr lang="en-US" sz="1900" dirty="0"/>
          </a:p>
        </p:txBody>
      </p:sp>
      <p:sp>
        <p:nvSpPr>
          <p:cNvPr id="6" name="Text 2"/>
          <p:cNvSpPr/>
          <p:nvPr/>
        </p:nvSpPr>
        <p:spPr>
          <a:xfrm>
            <a:off x="5017175" y="2322790"/>
            <a:ext cx="3473053" cy="313849"/>
          </a:xfrm>
          <a:prstGeom prst="rect">
            <a:avLst/>
          </a:prstGeom>
          <a:noFill/>
          <a:ln/>
        </p:spPr>
        <p:txBody>
          <a:bodyPr wrap="none" lIns="0" tIns="0" rIns="0" bIns="0" rtlCol="0" anchor="t"/>
          <a:lstStyle/>
          <a:p>
            <a:pPr marL="0" indent="0" algn="l">
              <a:lnSpc>
                <a:spcPts val="2450"/>
              </a:lnSpc>
              <a:buNone/>
            </a:pPr>
            <a:r>
              <a:rPr lang="en-US" sz="1500" dirty="0">
                <a:solidFill>
                  <a:srgbClr val="746558"/>
                </a:solidFill>
                <a:latin typeface="Gelasio" pitchFamily="34" charset="0"/>
                <a:ea typeface="Gelasio" pitchFamily="34" charset="-122"/>
                <a:cs typeface="Gelasio" pitchFamily="34" charset="-120"/>
              </a:rPr>
              <a:t>Composable screens for user interaction</a:t>
            </a:r>
            <a:endParaRPr lang="en-US" sz="1500" dirty="0"/>
          </a:p>
        </p:txBody>
      </p:sp>
      <p:sp>
        <p:nvSpPr>
          <p:cNvPr id="7" name="Shape 3"/>
          <p:cNvSpPr/>
          <p:nvPr/>
        </p:nvSpPr>
        <p:spPr>
          <a:xfrm>
            <a:off x="4870013" y="2847618"/>
            <a:ext cx="9024818" cy="11430"/>
          </a:xfrm>
          <a:prstGeom prst="roundRect">
            <a:avLst>
              <a:gd name="adj" fmla="val 257472"/>
            </a:avLst>
          </a:prstGeom>
          <a:solidFill>
            <a:srgbClr val="D4CEC3"/>
          </a:solidFill>
          <a:ln/>
        </p:spPr>
        <p:txBody>
          <a:bodyPr/>
          <a:lstStyle/>
          <a:p>
            <a:endParaRPr lang="en-US"/>
          </a:p>
        </p:txBody>
      </p:sp>
      <p:pic>
        <p:nvPicPr>
          <p:cNvPr id="8" name="Image 2" descr="preencoded.png"/>
          <p:cNvPicPr>
            <a:picLocks noChangeAspect="1"/>
          </p:cNvPicPr>
          <p:nvPr/>
        </p:nvPicPr>
        <p:blipFill>
          <a:blip r:embed="rId5"/>
          <a:stretch>
            <a:fillRect/>
          </a:stretch>
        </p:blipFill>
        <p:spPr>
          <a:xfrm>
            <a:off x="2360295" y="2881670"/>
            <a:ext cx="3281124" cy="1130260"/>
          </a:xfrm>
          <a:prstGeom prst="rect">
            <a:avLst/>
          </a:prstGeom>
        </p:spPr>
      </p:pic>
      <p:pic>
        <p:nvPicPr>
          <p:cNvPr id="9" name="Image 3" descr="preencoded.png"/>
          <p:cNvPicPr>
            <a:picLocks noChangeAspect="1"/>
          </p:cNvPicPr>
          <p:nvPr/>
        </p:nvPicPr>
        <p:blipFill>
          <a:blip r:embed="rId6"/>
          <a:stretch>
            <a:fillRect/>
          </a:stretch>
        </p:blipFill>
        <p:spPr>
          <a:xfrm>
            <a:off x="3862864" y="3274338"/>
            <a:ext cx="275868" cy="344805"/>
          </a:xfrm>
          <a:prstGeom prst="rect">
            <a:avLst/>
          </a:prstGeom>
        </p:spPr>
      </p:pic>
      <p:sp>
        <p:nvSpPr>
          <p:cNvPr id="10" name="Text 4"/>
          <p:cNvSpPr/>
          <p:nvPr/>
        </p:nvSpPr>
        <p:spPr>
          <a:xfrm>
            <a:off x="5837515" y="3077766"/>
            <a:ext cx="2452330" cy="306586"/>
          </a:xfrm>
          <a:prstGeom prst="rect">
            <a:avLst/>
          </a:prstGeom>
          <a:noFill/>
          <a:ln/>
        </p:spPr>
        <p:txBody>
          <a:bodyPr wrap="none" lIns="0" tIns="0" rIns="0" bIns="0" rtlCol="0" anchor="t"/>
          <a:lstStyle/>
          <a:p>
            <a:pPr marL="0" indent="0" algn="l">
              <a:lnSpc>
                <a:spcPts val="2400"/>
              </a:lnSpc>
              <a:buNone/>
            </a:pPr>
            <a:r>
              <a:rPr lang="en-US" sz="1900" dirty="0">
                <a:solidFill>
                  <a:srgbClr val="746558"/>
                </a:solidFill>
                <a:latin typeface="Gelasio Semi Bold" pitchFamily="34" charset="0"/>
                <a:ea typeface="Gelasio Semi Bold" pitchFamily="34" charset="-122"/>
                <a:cs typeface="Gelasio Semi Bold" pitchFamily="34" charset="-120"/>
              </a:rPr>
              <a:t>Service Layer</a:t>
            </a:r>
            <a:endParaRPr lang="en-US" sz="1900" dirty="0"/>
          </a:p>
        </p:txBody>
      </p:sp>
      <p:sp>
        <p:nvSpPr>
          <p:cNvPr id="11" name="Text 5"/>
          <p:cNvSpPr/>
          <p:nvPr/>
        </p:nvSpPr>
        <p:spPr>
          <a:xfrm>
            <a:off x="5837515" y="3501985"/>
            <a:ext cx="2477691" cy="313849"/>
          </a:xfrm>
          <a:prstGeom prst="rect">
            <a:avLst/>
          </a:prstGeom>
          <a:noFill/>
          <a:ln/>
        </p:spPr>
        <p:txBody>
          <a:bodyPr wrap="none" lIns="0" tIns="0" rIns="0" bIns="0" rtlCol="0" anchor="t"/>
          <a:lstStyle/>
          <a:p>
            <a:pPr marL="0" indent="0" algn="l">
              <a:lnSpc>
                <a:spcPts val="2450"/>
              </a:lnSpc>
              <a:buNone/>
            </a:pPr>
            <a:r>
              <a:rPr lang="en-US" sz="1500" dirty="0">
                <a:solidFill>
                  <a:srgbClr val="746558"/>
                </a:solidFill>
                <a:latin typeface="Gelasio" pitchFamily="34" charset="0"/>
                <a:ea typeface="Gelasio" pitchFamily="34" charset="-122"/>
                <a:cs typeface="Gelasio" pitchFamily="34" charset="-120"/>
              </a:rPr>
              <a:t>Firebase integration services</a:t>
            </a:r>
            <a:endParaRPr lang="en-US" sz="1500" dirty="0"/>
          </a:p>
        </p:txBody>
      </p:sp>
      <p:sp>
        <p:nvSpPr>
          <p:cNvPr id="12" name="Shape 6"/>
          <p:cNvSpPr/>
          <p:nvPr/>
        </p:nvSpPr>
        <p:spPr>
          <a:xfrm>
            <a:off x="5690354" y="4026813"/>
            <a:ext cx="8204478" cy="11430"/>
          </a:xfrm>
          <a:prstGeom prst="roundRect">
            <a:avLst>
              <a:gd name="adj" fmla="val 257472"/>
            </a:avLst>
          </a:prstGeom>
          <a:solidFill>
            <a:srgbClr val="D4CEC3"/>
          </a:solidFill>
          <a:ln/>
        </p:spPr>
        <p:txBody>
          <a:bodyPr/>
          <a:lstStyle/>
          <a:p>
            <a:endParaRPr lang="en-US"/>
          </a:p>
        </p:txBody>
      </p:sp>
      <p:pic>
        <p:nvPicPr>
          <p:cNvPr id="13" name="Image 4" descr="preencoded.png"/>
          <p:cNvPicPr>
            <a:picLocks noChangeAspect="1"/>
          </p:cNvPicPr>
          <p:nvPr/>
        </p:nvPicPr>
        <p:blipFill>
          <a:blip r:embed="rId7"/>
          <a:stretch>
            <a:fillRect/>
          </a:stretch>
        </p:blipFill>
        <p:spPr>
          <a:xfrm>
            <a:off x="1539954" y="4060865"/>
            <a:ext cx="4921687" cy="1130260"/>
          </a:xfrm>
          <a:prstGeom prst="rect">
            <a:avLst/>
          </a:prstGeom>
        </p:spPr>
      </p:pic>
      <p:pic>
        <p:nvPicPr>
          <p:cNvPr id="14" name="Image 5" descr="preencoded.png"/>
          <p:cNvPicPr>
            <a:picLocks noChangeAspect="1"/>
          </p:cNvPicPr>
          <p:nvPr/>
        </p:nvPicPr>
        <p:blipFill>
          <a:blip r:embed="rId8"/>
          <a:stretch>
            <a:fillRect/>
          </a:stretch>
        </p:blipFill>
        <p:spPr>
          <a:xfrm>
            <a:off x="3862745" y="4453533"/>
            <a:ext cx="275868" cy="344805"/>
          </a:xfrm>
          <a:prstGeom prst="rect">
            <a:avLst/>
          </a:prstGeom>
        </p:spPr>
      </p:pic>
      <p:sp>
        <p:nvSpPr>
          <p:cNvPr id="15" name="Text 7"/>
          <p:cNvSpPr/>
          <p:nvPr/>
        </p:nvSpPr>
        <p:spPr>
          <a:xfrm>
            <a:off x="6657737" y="4256961"/>
            <a:ext cx="2452330" cy="306586"/>
          </a:xfrm>
          <a:prstGeom prst="rect">
            <a:avLst/>
          </a:prstGeom>
          <a:noFill/>
          <a:ln/>
        </p:spPr>
        <p:txBody>
          <a:bodyPr wrap="none" lIns="0" tIns="0" rIns="0" bIns="0" rtlCol="0" anchor="t"/>
          <a:lstStyle/>
          <a:p>
            <a:pPr marL="0" indent="0" algn="l">
              <a:lnSpc>
                <a:spcPts val="2400"/>
              </a:lnSpc>
              <a:buNone/>
            </a:pPr>
            <a:r>
              <a:rPr lang="en-US" sz="1900" dirty="0">
                <a:solidFill>
                  <a:srgbClr val="746558"/>
                </a:solidFill>
                <a:latin typeface="Gelasio Semi Bold" pitchFamily="34" charset="0"/>
                <a:ea typeface="Gelasio Semi Bold" pitchFamily="34" charset="-122"/>
                <a:cs typeface="Gelasio Semi Bold" pitchFamily="34" charset="-120"/>
              </a:rPr>
              <a:t>Model Layer</a:t>
            </a:r>
            <a:endParaRPr lang="en-US" sz="1900" dirty="0"/>
          </a:p>
        </p:txBody>
      </p:sp>
      <p:sp>
        <p:nvSpPr>
          <p:cNvPr id="16" name="Text 8"/>
          <p:cNvSpPr/>
          <p:nvPr/>
        </p:nvSpPr>
        <p:spPr>
          <a:xfrm>
            <a:off x="6657737" y="4681180"/>
            <a:ext cx="2602349" cy="313849"/>
          </a:xfrm>
          <a:prstGeom prst="rect">
            <a:avLst/>
          </a:prstGeom>
          <a:noFill/>
          <a:ln/>
        </p:spPr>
        <p:txBody>
          <a:bodyPr wrap="none" lIns="0" tIns="0" rIns="0" bIns="0" rtlCol="0" anchor="t"/>
          <a:lstStyle/>
          <a:p>
            <a:pPr marL="0" indent="0" algn="l">
              <a:lnSpc>
                <a:spcPts val="2450"/>
              </a:lnSpc>
              <a:buNone/>
            </a:pPr>
            <a:r>
              <a:rPr lang="en-US" sz="1500" dirty="0">
                <a:solidFill>
                  <a:srgbClr val="746558"/>
                </a:solidFill>
                <a:latin typeface="Gelasio" pitchFamily="34" charset="0"/>
                <a:ea typeface="Gelasio" pitchFamily="34" charset="-122"/>
                <a:cs typeface="Gelasio" pitchFamily="34" charset="-120"/>
              </a:rPr>
              <a:t>Data classes for appointments</a:t>
            </a:r>
            <a:endParaRPr lang="en-US" sz="1500" dirty="0"/>
          </a:p>
        </p:txBody>
      </p:sp>
      <p:sp>
        <p:nvSpPr>
          <p:cNvPr id="17" name="Shape 9"/>
          <p:cNvSpPr/>
          <p:nvPr/>
        </p:nvSpPr>
        <p:spPr>
          <a:xfrm>
            <a:off x="6510576" y="5206008"/>
            <a:ext cx="7384256" cy="11430"/>
          </a:xfrm>
          <a:prstGeom prst="roundRect">
            <a:avLst>
              <a:gd name="adj" fmla="val 257472"/>
            </a:avLst>
          </a:prstGeom>
          <a:solidFill>
            <a:srgbClr val="D4CEC3"/>
          </a:solidFill>
          <a:ln/>
        </p:spPr>
        <p:txBody>
          <a:bodyPr/>
          <a:lstStyle/>
          <a:p>
            <a:endParaRPr lang="en-US"/>
          </a:p>
        </p:txBody>
      </p:sp>
      <p:pic>
        <p:nvPicPr>
          <p:cNvPr id="18" name="Image 6" descr="preencoded.png"/>
          <p:cNvPicPr>
            <a:picLocks noChangeAspect="1"/>
          </p:cNvPicPr>
          <p:nvPr/>
        </p:nvPicPr>
        <p:blipFill>
          <a:blip r:embed="rId9"/>
          <a:stretch>
            <a:fillRect/>
          </a:stretch>
        </p:blipFill>
        <p:spPr>
          <a:xfrm>
            <a:off x="719733" y="5240060"/>
            <a:ext cx="6562249" cy="1130260"/>
          </a:xfrm>
          <a:prstGeom prst="rect">
            <a:avLst/>
          </a:prstGeom>
        </p:spPr>
      </p:pic>
      <p:pic>
        <p:nvPicPr>
          <p:cNvPr id="19" name="Image 7" descr="preencoded.png"/>
          <p:cNvPicPr>
            <a:picLocks noChangeAspect="1"/>
          </p:cNvPicPr>
          <p:nvPr/>
        </p:nvPicPr>
        <p:blipFill>
          <a:blip r:embed="rId10"/>
          <a:stretch>
            <a:fillRect/>
          </a:stretch>
        </p:blipFill>
        <p:spPr>
          <a:xfrm>
            <a:off x="3862864" y="5632728"/>
            <a:ext cx="275868" cy="344805"/>
          </a:xfrm>
          <a:prstGeom prst="rect">
            <a:avLst/>
          </a:prstGeom>
        </p:spPr>
      </p:pic>
      <p:sp>
        <p:nvSpPr>
          <p:cNvPr id="20" name="Text 10"/>
          <p:cNvSpPr/>
          <p:nvPr/>
        </p:nvSpPr>
        <p:spPr>
          <a:xfrm>
            <a:off x="7478078" y="5436156"/>
            <a:ext cx="2452330" cy="306586"/>
          </a:xfrm>
          <a:prstGeom prst="rect">
            <a:avLst/>
          </a:prstGeom>
          <a:noFill/>
          <a:ln/>
        </p:spPr>
        <p:txBody>
          <a:bodyPr wrap="none" lIns="0" tIns="0" rIns="0" bIns="0" rtlCol="0" anchor="t"/>
          <a:lstStyle/>
          <a:p>
            <a:pPr marL="0" indent="0" algn="l">
              <a:lnSpc>
                <a:spcPts val="2400"/>
              </a:lnSpc>
              <a:buNone/>
            </a:pPr>
            <a:r>
              <a:rPr lang="en-US" sz="1900" dirty="0">
                <a:solidFill>
                  <a:srgbClr val="746558"/>
                </a:solidFill>
                <a:latin typeface="Gelasio Semi Bold" pitchFamily="34" charset="0"/>
                <a:ea typeface="Gelasio Semi Bold" pitchFamily="34" charset="-122"/>
                <a:cs typeface="Gelasio Semi Bold" pitchFamily="34" charset="-120"/>
              </a:rPr>
              <a:t>Navigation Layer</a:t>
            </a:r>
            <a:endParaRPr lang="en-US" sz="1900" dirty="0"/>
          </a:p>
        </p:txBody>
      </p:sp>
      <p:sp>
        <p:nvSpPr>
          <p:cNvPr id="21" name="Text 11"/>
          <p:cNvSpPr/>
          <p:nvPr/>
        </p:nvSpPr>
        <p:spPr>
          <a:xfrm>
            <a:off x="7478078" y="5860375"/>
            <a:ext cx="2692598" cy="313849"/>
          </a:xfrm>
          <a:prstGeom prst="rect">
            <a:avLst/>
          </a:prstGeom>
          <a:noFill/>
          <a:ln/>
        </p:spPr>
        <p:txBody>
          <a:bodyPr wrap="none" lIns="0" tIns="0" rIns="0" bIns="0" rtlCol="0" anchor="t"/>
          <a:lstStyle/>
          <a:p>
            <a:pPr marL="0" indent="0" algn="l">
              <a:lnSpc>
                <a:spcPts val="2450"/>
              </a:lnSpc>
              <a:buNone/>
            </a:pPr>
            <a:r>
              <a:rPr lang="en-US" sz="1500" dirty="0">
                <a:solidFill>
                  <a:srgbClr val="746558"/>
                </a:solidFill>
                <a:latin typeface="Gelasio" pitchFamily="34" charset="0"/>
                <a:ea typeface="Gelasio" pitchFamily="34" charset="-122"/>
                <a:cs typeface="Gelasio" pitchFamily="34" charset="-120"/>
              </a:rPr>
              <a:t>User flow and route transitions</a:t>
            </a:r>
            <a:endParaRPr lang="en-US" sz="1500" dirty="0"/>
          </a:p>
        </p:txBody>
      </p:sp>
      <p:sp>
        <p:nvSpPr>
          <p:cNvPr id="22" name="Text 12"/>
          <p:cNvSpPr/>
          <p:nvPr/>
        </p:nvSpPr>
        <p:spPr>
          <a:xfrm>
            <a:off x="686633" y="6590943"/>
            <a:ext cx="13257133" cy="941546"/>
          </a:xfrm>
          <a:prstGeom prst="rect">
            <a:avLst/>
          </a:prstGeom>
          <a:noFill/>
          <a:ln/>
        </p:spPr>
        <p:txBody>
          <a:bodyPr wrap="square" lIns="0" tIns="0" rIns="0" bIns="0" rtlCol="0" anchor="t"/>
          <a:lstStyle/>
          <a:p>
            <a:pPr marL="0" indent="0" algn="l">
              <a:lnSpc>
                <a:spcPts val="2450"/>
              </a:lnSpc>
              <a:buNone/>
            </a:pPr>
            <a:r>
              <a:rPr lang="en-US" sz="1500" dirty="0">
                <a:solidFill>
                  <a:srgbClr val="746558"/>
                </a:solidFill>
                <a:latin typeface="Gelasio" pitchFamily="34" charset="0"/>
                <a:ea typeface="Gelasio" pitchFamily="34" charset="-122"/>
                <a:cs typeface="Gelasio" pitchFamily="34" charset="-120"/>
              </a:rPr>
              <a:t>On the backend, the app uses Firebase Authentication for user identity management and Firestore for real-time data storage and synchronization. All bookings are associated with the authenticated user's UID, ensuring each customer only views their personal data. The application integrates Google Maps for location services and ensures data persistence through Firebase, making it scalable, real-time, and suitable for commercial deployment.</a:t>
            </a:r>
            <a:endParaRPr lang="en-US" sz="1500" dirty="0"/>
          </a:p>
        </p:txBody>
      </p:sp>
      <p:pic>
        <p:nvPicPr>
          <p:cNvPr id="23" name="Picture 22">
            <a:extLst>
              <a:ext uri="{FF2B5EF4-FFF2-40B4-BE49-F238E27FC236}">
                <a16:creationId xmlns:a16="http://schemas.microsoft.com/office/drawing/2014/main" id="{FF7344C1-BD86-BA8D-B2F3-0894B249BB8C}"/>
              </a:ext>
            </a:extLst>
          </p:cNvPr>
          <p:cNvPicPr>
            <a:picLocks noChangeAspect="1"/>
          </p:cNvPicPr>
          <p:nvPr/>
        </p:nvPicPr>
        <p:blipFill>
          <a:blip r:embed="rId11"/>
          <a:stretch>
            <a:fillRect/>
          </a:stretch>
        </p:blipFill>
        <p:spPr>
          <a:xfrm>
            <a:off x="12319909" y="7726681"/>
            <a:ext cx="2310491" cy="502919"/>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793790" y="1408867"/>
            <a:ext cx="5670590" cy="708779"/>
          </a:xfrm>
          <a:prstGeom prst="rect">
            <a:avLst/>
          </a:prstGeom>
          <a:noFill/>
          <a:ln/>
        </p:spPr>
        <p:txBody>
          <a:bodyPr wrap="none" lIns="0" tIns="0" rIns="0" bIns="0" rtlCol="0" anchor="t"/>
          <a:lstStyle/>
          <a:p>
            <a:pPr marL="0" indent="0" algn="l">
              <a:lnSpc>
                <a:spcPts val="5550"/>
              </a:lnSpc>
              <a:buNone/>
            </a:pPr>
            <a:r>
              <a:rPr lang="en-US" sz="4450" dirty="0">
                <a:solidFill>
                  <a:srgbClr val="484237"/>
                </a:solidFill>
                <a:latin typeface="Gelasio Semi Bold" pitchFamily="34" charset="0"/>
                <a:ea typeface="Gelasio Semi Bold" pitchFamily="34" charset="-122"/>
                <a:cs typeface="Gelasio Semi Bold" pitchFamily="34" charset="-120"/>
              </a:rPr>
              <a:t>Team Collaboration</a:t>
            </a:r>
            <a:endParaRPr lang="en-US" sz="4450" dirty="0"/>
          </a:p>
        </p:txBody>
      </p:sp>
      <p:sp>
        <p:nvSpPr>
          <p:cNvPr id="3" name="Text 1"/>
          <p:cNvSpPr/>
          <p:nvPr/>
        </p:nvSpPr>
        <p:spPr>
          <a:xfrm>
            <a:off x="793790" y="2831985"/>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484237"/>
                </a:solidFill>
                <a:latin typeface="Gelasio Semi Bold" pitchFamily="34" charset="0"/>
                <a:ea typeface="Gelasio Semi Bold" pitchFamily="34" charset="-122"/>
                <a:cs typeface="Gelasio Semi Bold" pitchFamily="34" charset="-120"/>
              </a:rPr>
              <a:t>Jonathan Guan</a:t>
            </a:r>
            <a:endParaRPr lang="en-US" sz="2200" dirty="0"/>
          </a:p>
        </p:txBody>
      </p:sp>
      <p:sp>
        <p:nvSpPr>
          <p:cNvPr id="4" name="Text 2"/>
          <p:cNvSpPr/>
          <p:nvPr/>
        </p:nvSpPr>
        <p:spPr>
          <a:xfrm>
            <a:off x="793790" y="3265765"/>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746558"/>
                </a:solidFill>
                <a:latin typeface="Gelasio" pitchFamily="34" charset="0"/>
                <a:ea typeface="Gelasio" pitchFamily="34" charset="-122"/>
                <a:cs typeface="Gelasio" pitchFamily="34" charset="-120"/>
              </a:rPr>
              <a:t>Core UI components using Jetpack Compose</a:t>
            </a:r>
            <a:endParaRPr lang="en-US" sz="1750" dirty="0"/>
          </a:p>
        </p:txBody>
      </p:sp>
      <p:sp>
        <p:nvSpPr>
          <p:cNvPr id="5" name="Text 3"/>
          <p:cNvSpPr/>
          <p:nvPr/>
        </p:nvSpPr>
        <p:spPr>
          <a:xfrm>
            <a:off x="793790" y="3707963"/>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746558"/>
                </a:solidFill>
                <a:latin typeface="Gelasio" pitchFamily="34" charset="0"/>
                <a:ea typeface="Gelasio" pitchFamily="34" charset="-122"/>
                <a:cs typeface="Gelasio" pitchFamily="34" charset="-120"/>
              </a:rPr>
              <a:t>Navigation architecture and role-based access</a:t>
            </a:r>
            <a:endParaRPr lang="en-US" sz="1750" dirty="0"/>
          </a:p>
        </p:txBody>
      </p:sp>
      <p:sp>
        <p:nvSpPr>
          <p:cNvPr id="6" name="Text 4"/>
          <p:cNvSpPr/>
          <p:nvPr/>
        </p:nvSpPr>
        <p:spPr>
          <a:xfrm>
            <a:off x="793790" y="4150162"/>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746558"/>
                </a:solidFill>
                <a:latin typeface="Gelasio" pitchFamily="34" charset="0"/>
                <a:ea typeface="Gelasio" pitchFamily="34" charset="-122"/>
                <a:cs typeface="Gelasio" pitchFamily="34" charset="-120"/>
              </a:rPr>
              <a:t>BookingScreen, LoginScreen, and MainScreen</a:t>
            </a:r>
            <a:endParaRPr lang="en-US" sz="1750" dirty="0"/>
          </a:p>
        </p:txBody>
      </p:sp>
      <p:sp>
        <p:nvSpPr>
          <p:cNvPr id="7" name="Text 5"/>
          <p:cNvSpPr/>
          <p:nvPr/>
        </p:nvSpPr>
        <p:spPr>
          <a:xfrm>
            <a:off x="793790" y="4592360"/>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746558"/>
                </a:solidFill>
                <a:latin typeface="Gelasio" pitchFamily="34" charset="0"/>
                <a:ea typeface="Gelasio" pitchFamily="34" charset="-122"/>
                <a:cs typeface="Gelasio" pitchFamily="34" charset="-120"/>
              </a:rPr>
              <a:t>Firestore integration for bookings</a:t>
            </a:r>
            <a:endParaRPr lang="en-US" sz="1750" dirty="0"/>
          </a:p>
        </p:txBody>
      </p:sp>
      <p:sp>
        <p:nvSpPr>
          <p:cNvPr id="8" name="Text 6"/>
          <p:cNvSpPr/>
          <p:nvPr/>
        </p:nvSpPr>
        <p:spPr>
          <a:xfrm>
            <a:off x="793790" y="5034558"/>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746558"/>
                </a:solidFill>
                <a:latin typeface="Gelasio" pitchFamily="34" charset="0"/>
                <a:ea typeface="Gelasio" pitchFamily="34" charset="-122"/>
                <a:cs typeface="Gelasio" pitchFamily="34" charset="-120"/>
              </a:rPr>
              <a:t>Points system and payment collection</a:t>
            </a:r>
            <a:endParaRPr lang="en-US" sz="1750" dirty="0"/>
          </a:p>
        </p:txBody>
      </p:sp>
      <p:sp>
        <p:nvSpPr>
          <p:cNvPr id="9" name="Text 7"/>
          <p:cNvSpPr/>
          <p:nvPr/>
        </p:nvSpPr>
        <p:spPr>
          <a:xfrm>
            <a:off x="7599521" y="2889766"/>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484237"/>
                </a:solidFill>
                <a:latin typeface="Gelasio Semi Bold" pitchFamily="34" charset="0"/>
                <a:ea typeface="Gelasio Semi Bold" pitchFamily="34" charset="-122"/>
                <a:cs typeface="Gelasio Semi Bold" pitchFamily="34" charset="-120"/>
              </a:rPr>
              <a:t>Hui Zhang</a:t>
            </a:r>
            <a:endParaRPr lang="en-US" sz="2200" dirty="0"/>
          </a:p>
        </p:txBody>
      </p:sp>
      <p:sp>
        <p:nvSpPr>
          <p:cNvPr id="10" name="Text 8"/>
          <p:cNvSpPr/>
          <p:nvPr/>
        </p:nvSpPr>
        <p:spPr>
          <a:xfrm>
            <a:off x="7599521" y="3265765"/>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746558"/>
                </a:solidFill>
                <a:latin typeface="Gelasio" pitchFamily="34" charset="0"/>
                <a:ea typeface="Gelasio" pitchFamily="34" charset="-122"/>
                <a:cs typeface="Gelasio" pitchFamily="34" charset="-120"/>
              </a:rPr>
              <a:t>AdminScreen with real-time synchronization</a:t>
            </a:r>
            <a:endParaRPr lang="en-US" sz="1750" dirty="0"/>
          </a:p>
        </p:txBody>
      </p:sp>
      <p:sp>
        <p:nvSpPr>
          <p:cNvPr id="11" name="Text 9"/>
          <p:cNvSpPr/>
          <p:nvPr/>
        </p:nvSpPr>
        <p:spPr>
          <a:xfrm>
            <a:off x="7599521" y="3707963"/>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746558"/>
                </a:solidFill>
                <a:latin typeface="Gelasio" pitchFamily="34" charset="0"/>
                <a:ea typeface="Gelasio" pitchFamily="34" charset="-122"/>
                <a:cs typeface="Gelasio" pitchFamily="34" charset="-120"/>
              </a:rPr>
              <a:t>Firebase Authentication implementation</a:t>
            </a:r>
            <a:endParaRPr lang="en-US" sz="1750" dirty="0"/>
          </a:p>
        </p:txBody>
      </p:sp>
      <p:sp>
        <p:nvSpPr>
          <p:cNvPr id="12" name="Text 10"/>
          <p:cNvSpPr/>
          <p:nvPr/>
        </p:nvSpPr>
        <p:spPr>
          <a:xfrm>
            <a:off x="7599521" y="4150162"/>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746558"/>
                </a:solidFill>
                <a:latin typeface="Gelasio" pitchFamily="34" charset="0"/>
                <a:ea typeface="Gelasio" pitchFamily="34" charset="-122"/>
                <a:cs typeface="Gelasio" pitchFamily="34" charset="-120"/>
              </a:rPr>
              <a:t>FirestoreService for data management</a:t>
            </a:r>
            <a:endParaRPr lang="en-US" sz="1750" dirty="0"/>
          </a:p>
        </p:txBody>
      </p:sp>
      <p:sp>
        <p:nvSpPr>
          <p:cNvPr id="13" name="Text 11"/>
          <p:cNvSpPr/>
          <p:nvPr/>
        </p:nvSpPr>
        <p:spPr>
          <a:xfrm>
            <a:off x="7599521" y="4592360"/>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746558"/>
                </a:solidFill>
                <a:latin typeface="Gelasio" pitchFamily="34" charset="0"/>
                <a:ea typeface="Gelasio" pitchFamily="34" charset="-122"/>
                <a:cs typeface="Gelasio" pitchFamily="34" charset="-120"/>
              </a:rPr>
              <a:t>Testing and debugging user flows</a:t>
            </a:r>
            <a:endParaRPr lang="en-US" sz="1750" dirty="0"/>
          </a:p>
        </p:txBody>
      </p:sp>
      <p:sp>
        <p:nvSpPr>
          <p:cNvPr id="14" name="Text 12"/>
          <p:cNvSpPr/>
          <p:nvPr/>
        </p:nvSpPr>
        <p:spPr>
          <a:xfrm>
            <a:off x="7599521" y="5034558"/>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746558"/>
                </a:solidFill>
                <a:latin typeface="Gelasio" pitchFamily="34" charset="0"/>
                <a:ea typeface="Gelasio" pitchFamily="34" charset="-122"/>
                <a:cs typeface="Gelasio" pitchFamily="34" charset="-120"/>
              </a:rPr>
              <a:t>Booking logic and history display</a:t>
            </a:r>
            <a:endParaRPr lang="en-US" sz="1750" dirty="0"/>
          </a:p>
        </p:txBody>
      </p:sp>
      <p:sp>
        <p:nvSpPr>
          <p:cNvPr id="15" name="Text 13"/>
          <p:cNvSpPr/>
          <p:nvPr/>
        </p:nvSpPr>
        <p:spPr>
          <a:xfrm>
            <a:off x="793790" y="5731907"/>
            <a:ext cx="13042821" cy="1088708"/>
          </a:xfrm>
          <a:prstGeom prst="rect">
            <a:avLst/>
          </a:prstGeom>
          <a:noFill/>
          <a:ln/>
        </p:spPr>
        <p:txBody>
          <a:bodyPr wrap="square" lIns="0" tIns="0" rIns="0" bIns="0" rtlCol="0" anchor="t"/>
          <a:lstStyle/>
          <a:p>
            <a:pPr marL="0" indent="0" algn="l">
              <a:lnSpc>
                <a:spcPts val="2850"/>
              </a:lnSpc>
              <a:buNone/>
            </a:pPr>
            <a:r>
              <a:rPr lang="en-US" sz="1750" dirty="0">
                <a:solidFill>
                  <a:srgbClr val="746558"/>
                </a:solidFill>
                <a:latin typeface="Gelasio" pitchFamily="34" charset="0"/>
                <a:ea typeface="Gelasio" pitchFamily="34" charset="-122"/>
                <a:cs typeface="Gelasio" pitchFamily="34" charset="-120"/>
              </a:rPr>
              <a:t>This project was collaboratively developed with balanced contributions across various aspects of the app. Both team members conducted regular code reviews, tested each other's modules, and collaborated using GitHub and Android Studio. Tasks were often discussed and then split based on feature or screen responsibility to streamline productivity.</a:t>
            </a:r>
            <a:endParaRPr lang="en-US" sz="1750" dirty="0"/>
          </a:p>
        </p:txBody>
      </p:sp>
      <p:pic>
        <p:nvPicPr>
          <p:cNvPr id="16" name="Picture 15">
            <a:extLst>
              <a:ext uri="{FF2B5EF4-FFF2-40B4-BE49-F238E27FC236}">
                <a16:creationId xmlns:a16="http://schemas.microsoft.com/office/drawing/2014/main" id="{B29834D3-2866-BDBC-8BCE-5B03436831B6}"/>
              </a:ext>
            </a:extLst>
          </p:cNvPr>
          <p:cNvPicPr>
            <a:picLocks noChangeAspect="1"/>
          </p:cNvPicPr>
          <p:nvPr/>
        </p:nvPicPr>
        <p:blipFill>
          <a:blip r:embed="rId3"/>
          <a:stretch>
            <a:fillRect/>
          </a:stretch>
        </p:blipFill>
        <p:spPr>
          <a:xfrm>
            <a:off x="12319909" y="7726681"/>
            <a:ext cx="2310491" cy="50291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pic>
        <p:nvPicPr>
          <p:cNvPr id="3" name="Image 1" descr="preencoded.png"/>
          <p:cNvPicPr>
            <a:picLocks noChangeAspect="1"/>
          </p:cNvPicPr>
          <p:nvPr/>
        </p:nvPicPr>
        <p:blipFill>
          <a:blip r:embed="rId4"/>
          <a:stretch>
            <a:fillRect/>
          </a:stretch>
        </p:blipFill>
        <p:spPr>
          <a:xfrm>
            <a:off x="9700736" y="235268"/>
            <a:ext cx="4372808" cy="7759065"/>
          </a:xfrm>
          <a:prstGeom prst="rect">
            <a:avLst/>
          </a:prstGeom>
        </p:spPr>
      </p:pic>
      <p:sp>
        <p:nvSpPr>
          <p:cNvPr id="4" name="Text 0"/>
          <p:cNvSpPr/>
          <p:nvPr/>
        </p:nvSpPr>
        <p:spPr>
          <a:xfrm>
            <a:off x="658773" y="712589"/>
            <a:ext cx="4705945" cy="588288"/>
          </a:xfrm>
          <a:prstGeom prst="rect">
            <a:avLst/>
          </a:prstGeom>
          <a:noFill/>
          <a:ln/>
        </p:spPr>
        <p:txBody>
          <a:bodyPr wrap="none" lIns="0" tIns="0" rIns="0" bIns="0" rtlCol="0" anchor="t"/>
          <a:lstStyle/>
          <a:p>
            <a:pPr marL="0" indent="0" algn="l">
              <a:lnSpc>
                <a:spcPts val="4600"/>
              </a:lnSpc>
              <a:buNone/>
            </a:pPr>
            <a:r>
              <a:rPr lang="en-US" sz="3700" dirty="0">
                <a:solidFill>
                  <a:srgbClr val="484237"/>
                </a:solidFill>
                <a:latin typeface="Gelasio Semi Bold" pitchFamily="34" charset="0"/>
                <a:ea typeface="Gelasio Semi Bold" pitchFamily="34" charset="-122"/>
                <a:cs typeface="Gelasio Semi Bold" pitchFamily="34" charset="-120"/>
              </a:rPr>
              <a:t>Navigation Flow</a:t>
            </a:r>
            <a:endParaRPr lang="en-US" sz="3700" dirty="0"/>
          </a:p>
        </p:txBody>
      </p:sp>
      <p:pic>
        <p:nvPicPr>
          <p:cNvPr id="5" name="Image 2" descr="preencoded.png"/>
          <p:cNvPicPr>
            <a:picLocks noChangeAspect="1"/>
          </p:cNvPicPr>
          <p:nvPr/>
        </p:nvPicPr>
        <p:blipFill>
          <a:blip r:embed="rId5"/>
          <a:stretch>
            <a:fillRect/>
          </a:stretch>
        </p:blipFill>
        <p:spPr>
          <a:xfrm>
            <a:off x="658773" y="1583174"/>
            <a:ext cx="941189" cy="1129427"/>
          </a:xfrm>
          <a:prstGeom prst="rect">
            <a:avLst/>
          </a:prstGeom>
        </p:spPr>
      </p:pic>
      <p:sp>
        <p:nvSpPr>
          <p:cNvPr id="6" name="Text 1"/>
          <p:cNvSpPr/>
          <p:nvPr/>
        </p:nvSpPr>
        <p:spPr>
          <a:xfrm>
            <a:off x="1882259" y="1771412"/>
            <a:ext cx="2352913" cy="294084"/>
          </a:xfrm>
          <a:prstGeom prst="rect">
            <a:avLst/>
          </a:prstGeom>
          <a:noFill/>
          <a:ln/>
        </p:spPr>
        <p:txBody>
          <a:bodyPr wrap="none" lIns="0" tIns="0" rIns="0" bIns="0" rtlCol="0" anchor="t"/>
          <a:lstStyle/>
          <a:p>
            <a:pPr marL="0" indent="0" algn="l">
              <a:lnSpc>
                <a:spcPts val="2300"/>
              </a:lnSpc>
              <a:buNone/>
            </a:pPr>
            <a:r>
              <a:rPr lang="en-US" sz="1850" dirty="0">
                <a:solidFill>
                  <a:srgbClr val="746558"/>
                </a:solidFill>
                <a:latin typeface="Gelasio Semi Bold" pitchFamily="34" charset="0"/>
                <a:ea typeface="Gelasio Semi Bold" pitchFamily="34" charset="-122"/>
                <a:cs typeface="Gelasio Semi Bold" pitchFamily="34" charset="-120"/>
              </a:rPr>
              <a:t>Authentication</a:t>
            </a:r>
            <a:endParaRPr lang="en-US" sz="1850" dirty="0"/>
          </a:p>
        </p:txBody>
      </p:sp>
      <p:sp>
        <p:nvSpPr>
          <p:cNvPr id="7" name="Text 2"/>
          <p:cNvSpPr/>
          <p:nvPr/>
        </p:nvSpPr>
        <p:spPr>
          <a:xfrm>
            <a:off x="1882259" y="2178368"/>
            <a:ext cx="6602968" cy="301109"/>
          </a:xfrm>
          <a:prstGeom prst="rect">
            <a:avLst/>
          </a:prstGeom>
          <a:noFill/>
          <a:ln/>
        </p:spPr>
        <p:txBody>
          <a:bodyPr wrap="none" lIns="0" tIns="0" rIns="0" bIns="0" rtlCol="0" anchor="t"/>
          <a:lstStyle/>
          <a:p>
            <a:pPr marL="0" indent="0" algn="l">
              <a:lnSpc>
                <a:spcPts val="2350"/>
              </a:lnSpc>
              <a:buNone/>
            </a:pPr>
            <a:r>
              <a:rPr lang="en-US" sz="1450" dirty="0">
                <a:solidFill>
                  <a:srgbClr val="746558"/>
                </a:solidFill>
                <a:latin typeface="Gelasio" pitchFamily="34" charset="0"/>
                <a:ea typeface="Gelasio" pitchFamily="34" charset="-122"/>
                <a:cs typeface="Gelasio" pitchFamily="34" charset="-120"/>
              </a:rPr>
              <a:t>Users login or register, with role detection for admin vs regular users</a:t>
            </a:r>
            <a:endParaRPr lang="en-US" sz="1450" dirty="0"/>
          </a:p>
        </p:txBody>
      </p:sp>
      <p:pic>
        <p:nvPicPr>
          <p:cNvPr id="8" name="Image 3" descr="preencoded.png"/>
          <p:cNvPicPr>
            <a:picLocks noChangeAspect="1"/>
          </p:cNvPicPr>
          <p:nvPr/>
        </p:nvPicPr>
        <p:blipFill>
          <a:blip r:embed="rId6"/>
          <a:stretch>
            <a:fillRect/>
          </a:stretch>
        </p:blipFill>
        <p:spPr>
          <a:xfrm>
            <a:off x="658773" y="2712601"/>
            <a:ext cx="941189" cy="1129427"/>
          </a:xfrm>
          <a:prstGeom prst="rect">
            <a:avLst/>
          </a:prstGeom>
        </p:spPr>
      </p:pic>
      <p:sp>
        <p:nvSpPr>
          <p:cNvPr id="9" name="Text 3"/>
          <p:cNvSpPr/>
          <p:nvPr/>
        </p:nvSpPr>
        <p:spPr>
          <a:xfrm>
            <a:off x="1882259" y="2900839"/>
            <a:ext cx="2352913" cy="294084"/>
          </a:xfrm>
          <a:prstGeom prst="rect">
            <a:avLst/>
          </a:prstGeom>
          <a:noFill/>
          <a:ln/>
        </p:spPr>
        <p:txBody>
          <a:bodyPr wrap="none" lIns="0" tIns="0" rIns="0" bIns="0" rtlCol="0" anchor="t"/>
          <a:lstStyle/>
          <a:p>
            <a:pPr marL="0" indent="0" algn="l">
              <a:lnSpc>
                <a:spcPts val="2300"/>
              </a:lnSpc>
              <a:buNone/>
            </a:pPr>
            <a:r>
              <a:rPr lang="en-US" sz="1850" dirty="0">
                <a:solidFill>
                  <a:srgbClr val="746558"/>
                </a:solidFill>
                <a:latin typeface="Gelasio Semi Bold" pitchFamily="34" charset="0"/>
                <a:ea typeface="Gelasio Semi Bold" pitchFamily="34" charset="-122"/>
                <a:cs typeface="Gelasio Semi Bold" pitchFamily="34" charset="-120"/>
              </a:rPr>
              <a:t>Main Navigation</a:t>
            </a:r>
            <a:endParaRPr lang="en-US" sz="1850" dirty="0"/>
          </a:p>
        </p:txBody>
      </p:sp>
      <p:sp>
        <p:nvSpPr>
          <p:cNvPr id="10" name="Text 4"/>
          <p:cNvSpPr/>
          <p:nvPr/>
        </p:nvSpPr>
        <p:spPr>
          <a:xfrm>
            <a:off x="1882259" y="3307794"/>
            <a:ext cx="6602968" cy="301109"/>
          </a:xfrm>
          <a:prstGeom prst="rect">
            <a:avLst/>
          </a:prstGeom>
          <a:noFill/>
          <a:ln/>
        </p:spPr>
        <p:txBody>
          <a:bodyPr wrap="none" lIns="0" tIns="0" rIns="0" bIns="0" rtlCol="0" anchor="t"/>
          <a:lstStyle/>
          <a:p>
            <a:pPr marL="0" indent="0" algn="l">
              <a:lnSpc>
                <a:spcPts val="2350"/>
              </a:lnSpc>
              <a:buNone/>
            </a:pPr>
            <a:r>
              <a:rPr lang="en-US" sz="1450" dirty="0">
                <a:solidFill>
                  <a:srgbClr val="746558"/>
                </a:solidFill>
                <a:latin typeface="Gelasio" pitchFamily="34" charset="0"/>
                <a:ea typeface="Gelasio" pitchFamily="34" charset="-122"/>
                <a:cs typeface="Gelasio" pitchFamily="34" charset="-120"/>
              </a:rPr>
              <a:t>Bottom navigation toggles between Home, Map, Booking, and Profile screens</a:t>
            </a:r>
            <a:endParaRPr lang="en-US" sz="1450" dirty="0"/>
          </a:p>
        </p:txBody>
      </p:sp>
      <p:pic>
        <p:nvPicPr>
          <p:cNvPr id="11" name="Image 4" descr="preencoded.png"/>
          <p:cNvPicPr>
            <a:picLocks noChangeAspect="1"/>
          </p:cNvPicPr>
          <p:nvPr/>
        </p:nvPicPr>
        <p:blipFill>
          <a:blip r:embed="rId7"/>
          <a:stretch>
            <a:fillRect/>
          </a:stretch>
        </p:blipFill>
        <p:spPr>
          <a:xfrm>
            <a:off x="658773" y="3842028"/>
            <a:ext cx="941189" cy="1129427"/>
          </a:xfrm>
          <a:prstGeom prst="rect">
            <a:avLst/>
          </a:prstGeom>
        </p:spPr>
      </p:pic>
      <p:sp>
        <p:nvSpPr>
          <p:cNvPr id="12" name="Text 5"/>
          <p:cNvSpPr/>
          <p:nvPr/>
        </p:nvSpPr>
        <p:spPr>
          <a:xfrm>
            <a:off x="1882259" y="4030266"/>
            <a:ext cx="2352913" cy="294084"/>
          </a:xfrm>
          <a:prstGeom prst="rect">
            <a:avLst/>
          </a:prstGeom>
          <a:noFill/>
          <a:ln/>
        </p:spPr>
        <p:txBody>
          <a:bodyPr wrap="none" lIns="0" tIns="0" rIns="0" bIns="0" rtlCol="0" anchor="t"/>
          <a:lstStyle/>
          <a:p>
            <a:pPr marL="0" indent="0" algn="l">
              <a:lnSpc>
                <a:spcPts val="2300"/>
              </a:lnSpc>
              <a:buNone/>
            </a:pPr>
            <a:r>
              <a:rPr lang="en-US" sz="1850" dirty="0">
                <a:solidFill>
                  <a:srgbClr val="746558"/>
                </a:solidFill>
                <a:latin typeface="Gelasio Semi Bold" pitchFamily="34" charset="0"/>
                <a:ea typeface="Gelasio Semi Bold" pitchFamily="34" charset="-122"/>
                <a:cs typeface="Gelasio Semi Bold" pitchFamily="34" charset="-120"/>
              </a:rPr>
              <a:t>Booking Process</a:t>
            </a:r>
            <a:endParaRPr lang="en-US" sz="1850" dirty="0"/>
          </a:p>
        </p:txBody>
      </p:sp>
      <p:sp>
        <p:nvSpPr>
          <p:cNvPr id="13" name="Text 6"/>
          <p:cNvSpPr/>
          <p:nvPr/>
        </p:nvSpPr>
        <p:spPr>
          <a:xfrm>
            <a:off x="1882259" y="4437221"/>
            <a:ext cx="6602968" cy="301109"/>
          </a:xfrm>
          <a:prstGeom prst="rect">
            <a:avLst/>
          </a:prstGeom>
          <a:noFill/>
          <a:ln/>
        </p:spPr>
        <p:txBody>
          <a:bodyPr wrap="none" lIns="0" tIns="0" rIns="0" bIns="0" rtlCol="0" anchor="t"/>
          <a:lstStyle/>
          <a:p>
            <a:pPr marL="0" indent="0" algn="l">
              <a:lnSpc>
                <a:spcPts val="2350"/>
              </a:lnSpc>
              <a:buNone/>
            </a:pPr>
            <a:r>
              <a:rPr lang="en-US" sz="1450" dirty="0">
                <a:solidFill>
                  <a:srgbClr val="746558"/>
                </a:solidFill>
                <a:latin typeface="Gelasio" pitchFamily="34" charset="0"/>
                <a:ea typeface="Gelasio" pitchFamily="34" charset="-122"/>
                <a:cs typeface="Gelasio" pitchFamily="34" charset="-120"/>
              </a:rPr>
              <a:t>Service selection, time slot booking, payment simulation, and confirmation</a:t>
            </a:r>
            <a:endParaRPr lang="en-US" sz="1450" dirty="0"/>
          </a:p>
        </p:txBody>
      </p:sp>
      <p:pic>
        <p:nvPicPr>
          <p:cNvPr id="14" name="Image 5" descr="preencoded.png"/>
          <p:cNvPicPr>
            <a:picLocks noChangeAspect="1"/>
          </p:cNvPicPr>
          <p:nvPr/>
        </p:nvPicPr>
        <p:blipFill>
          <a:blip r:embed="rId8"/>
          <a:stretch>
            <a:fillRect/>
          </a:stretch>
        </p:blipFill>
        <p:spPr>
          <a:xfrm>
            <a:off x="658773" y="4971455"/>
            <a:ext cx="941189" cy="1129427"/>
          </a:xfrm>
          <a:prstGeom prst="rect">
            <a:avLst/>
          </a:prstGeom>
        </p:spPr>
      </p:pic>
      <p:sp>
        <p:nvSpPr>
          <p:cNvPr id="15" name="Text 7"/>
          <p:cNvSpPr/>
          <p:nvPr/>
        </p:nvSpPr>
        <p:spPr>
          <a:xfrm>
            <a:off x="1882259" y="5159693"/>
            <a:ext cx="2362438" cy="294084"/>
          </a:xfrm>
          <a:prstGeom prst="rect">
            <a:avLst/>
          </a:prstGeom>
          <a:noFill/>
          <a:ln/>
        </p:spPr>
        <p:txBody>
          <a:bodyPr wrap="none" lIns="0" tIns="0" rIns="0" bIns="0" rtlCol="0" anchor="t"/>
          <a:lstStyle/>
          <a:p>
            <a:pPr marL="0" indent="0" algn="l">
              <a:lnSpc>
                <a:spcPts val="2300"/>
              </a:lnSpc>
              <a:buNone/>
            </a:pPr>
            <a:r>
              <a:rPr lang="en-US" sz="1850" dirty="0">
                <a:solidFill>
                  <a:srgbClr val="746558"/>
                </a:solidFill>
                <a:latin typeface="Gelasio Semi Bold" pitchFamily="34" charset="0"/>
                <a:ea typeface="Gelasio Semi Bold" pitchFamily="34" charset="-122"/>
                <a:cs typeface="Gelasio Semi Bold" pitchFamily="34" charset="-120"/>
              </a:rPr>
              <a:t>Profile Management</a:t>
            </a:r>
            <a:endParaRPr lang="en-US" sz="1850" dirty="0"/>
          </a:p>
        </p:txBody>
      </p:sp>
      <p:sp>
        <p:nvSpPr>
          <p:cNvPr id="16" name="Text 8"/>
          <p:cNvSpPr/>
          <p:nvPr/>
        </p:nvSpPr>
        <p:spPr>
          <a:xfrm>
            <a:off x="1882259" y="5566648"/>
            <a:ext cx="6602968" cy="301109"/>
          </a:xfrm>
          <a:prstGeom prst="rect">
            <a:avLst/>
          </a:prstGeom>
          <a:noFill/>
          <a:ln/>
        </p:spPr>
        <p:txBody>
          <a:bodyPr wrap="none" lIns="0" tIns="0" rIns="0" bIns="0" rtlCol="0" anchor="t"/>
          <a:lstStyle/>
          <a:p>
            <a:pPr marL="0" indent="0" algn="l">
              <a:lnSpc>
                <a:spcPts val="2350"/>
              </a:lnSpc>
              <a:buNone/>
            </a:pPr>
            <a:r>
              <a:rPr lang="en-US" sz="1450" dirty="0">
                <a:solidFill>
                  <a:srgbClr val="746558"/>
                </a:solidFill>
                <a:latin typeface="Gelasio" pitchFamily="34" charset="0"/>
                <a:ea typeface="Gelasio" pitchFamily="34" charset="-122"/>
                <a:cs typeface="Gelasio" pitchFamily="34" charset="-120"/>
              </a:rPr>
              <a:t>View loyalty points, booking history, and personal information</a:t>
            </a:r>
            <a:endParaRPr lang="en-US" sz="1450" dirty="0"/>
          </a:p>
        </p:txBody>
      </p:sp>
      <p:sp>
        <p:nvSpPr>
          <p:cNvPr id="17" name="Text 9"/>
          <p:cNvSpPr/>
          <p:nvPr/>
        </p:nvSpPr>
        <p:spPr>
          <a:xfrm>
            <a:off x="658773" y="6312575"/>
            <a:ext cx="7826454" cy="1204436"/>
          </a:xfrm>
          <a:prstGeom prst="rect">
            <a:avLst/>
          </a:prstGeom>
          <a:noFill/>
          <a:ln/>
        </p:spPr>
        <p:txBody>
          <a:bodyPr wrap="square" lIns="0" tIns="0" rIns="0" bIns="0" rtlCol="0" anchor="t"/>
          <a:lstStyle/>
          <a:p>
            <a:pPr marL="0" indent="0" algn="l">
              <a:lnSpc>
                <a:spcPts val="2350"/>
              </a:lnSpc>
              <a:buNone/>
            </a:pPr>
            <a:r>
              <a:rPr lang="en-US" sz="1450" dirty="0">
                <a:solidFill>
                  <a:srgbClr val="746558"/>
                </a:solidFill>
                <a:latin typeface="Gelasio" pitchFamily="34" charset="0"/>
                <a:ea typeface="Gelasio" pitchFamily="34" charset="-122"/>
                <a:cs typeface="Gelasio" pitchFamily="34" charset="-120"/>
              </a:rPr>
              <a:t>The app implements a clean navigation structure using androidx.navigation.compose.NavHost. Within MainScreen.kt, Bottom Navigation toggles between key sections while maintaining route-based transitions. Admin users receive a specialized interface for managing all bookings across the system.</a:t>
            </a:r>
            <a:endParaRPr lang="en-US" sz="14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32458"/>
          </a:xfrm>
          <a:prstGeom prst="rect">
            <a:avLst/>
          </a:prstGeom>
        </p:spPr>
      </p:pic>
      <p:pic>
        <p:nvPicPr>
          <p:cNvPr id="3" name="Image 1" descr="preencoded.png"/>
          <p:cNvPicPr>
            <a:picLocks noChangeAspect="1"/>
          </p:cNvPicPr>
          <p:nvPr/>
        </p:nvPicPr>
        <p:blipFill>
          <a:blip r:embed="rId4"/>
          <a:stretch>
            <a:fillRect/>
          </a:stretch>
        </p:blipFill>
        <p:spPr>
          <a:xfrm>
            <a:off x="10105073" y="243364"/>
            <a:ext cx="3564136" cy="7745730"/>
          </a:xfrm>
          <a:prstGeom prst="rect">
            <a:avLst/>
          </a:prstGeom>
        </p:spPr>
      </p:pic>
      <p:sp>
        <p:nvSpPr>
          <p:cNvPr id="4" name="Text 0"/>
          <p:cNvSpPr/>
          <p:nvPr/>
        </p:nvSpPr>
        <p:spPr>
          <a:xfrm>
            <a:off x="681633" y="535543"/>
            <a:ext cx="5568553" cy="608648"/>
          </a:xfrm>
          <a:prstGeom prst="rect">
            <a:avLst/>
          </a:prstGeom>
          <a:noFill/>
          <a:ln/>
        </p:spPr>
        <p:txBody>
          <a:bodyPr wrap="none" lIns="0" tIns="0" rIns="0" bIns="0" rtlCol="0" anchor="t"/>
          <a:lstStyle/>
          <a:p>
            <a:pPr marL="0" indent="0" algn="l">
              <a:lnSpc>
                <a:spcPts val="4750"/>
              </a:lnSpc>
              <a:buNone/>
            </a:pPr>
            <a:r>
              <a:rPr lang="en-US" sz="3800" dirty="0">
                <a:solidFill>
                  <a:srgbClr val="484237"/>
                </a:solidFill>
                <a:latin typeface="Gelasio Semi Bold" pitchFamily="34" charset="0"/>
                <a:ea typeface="Gelasio Semi Bold" pitchFamily="34" charset="-122"/>
                <a:cs typeface="Gelasio Semi Bold" pitchFamily="34" charset="-120"/>
              </a:rPr>
              <a:t>Key Technical Features</a:t>
            </a:r>
            <a:endParaRPr lang="en-US" sz="3800" dirty="0"/>
          </a:p>
        </p:txBody>
      </p:sp>
      <p:sp>
        <p:nvSpPr>
          <p:cNvPr id="5" name="Shape 1"/>
          <p:cNvSpPr/>
          <p:nvPr/>
        </p:nvSpPr>
        <p:spPr>
          <a:xfrm>
            <a:off x="681633" y="1655326"/>
            <a:ext cx="438150" cy="438150"/>
          </a:xfrm>
          <a:prstGeom prst="roundRect">
            <a:avLst>
              <a:gd name="adj" fmla="val 6668"/>
            </a:avLst>
          </a:prstGeom>
          <a:solidFill>
            <a:srgbClr val="EEE8DD"/>
          </a:solidFill>
          <a:ln/>
        </p:spPr>
        <p:txBody>
          <a:bodyPr/>
          <a:lstStyle/>
          <a:p>
            <a:endParaRPr lang="en-US"/>
          </a:p>
        </p:txBody>
      </p:sp>
      <p:pic>
        <p:nvPicPr>
          <p:cNvPr id="6" name="Image 2" descr="preencoded.png"/>
          <p:cNvPicPr>
            <a:picLocks noChangeAspect="1"/>
          </p:cNvPicPr>
          <p:nvPr/>
        </p:nvPicPr>
        <p:blipFill>
          <a:blip r:embed="rId5"/>
          <a:stretch>
            <a:fillRect/>
          </a:stretch>
        </p:blipFill>
        <p:spPr>
          <a:xfrm>
            <a:off x="754678" y="1691819"/>
            <a:ext cx="292060" cy="365165"/>
          </a:xfrm>
          <a:prstGeom prst="rect">
            <a:avLst/>
          </a:prstGeom>
        </p:spPr>
      </p:pic>
      <p:sp>
        <p:nvSpPr>
          <p:cNvPr id="7" name="Text 2"/>
          <p:cNvSpPr/>
          <p:nvPr/>
        </p:nvSpPr>
        <p:spPr>
          <a:xfrm>
            <a:off x="1314450" y="1655326"/>
            <a:ext cx="3305056" cy="304324"/>
          </a:xfrm>
          <a:prstGeom prst="rect">
            <a:avLst/>
          </a:prstGeom>
          <a:noFill/>
          <a:ln/>
        </p:spPr>
        <p:txBody>
          <a:bodyPr wrap="none" lIns="0" tIns="0" rIns="0" bIns="0" rtlCol="0" anchor="t"/>
          <a:lstStyle/>
          <a:p>
            <a:pPr marL="0" indent="0" algn="l">
              <a:lnSpc>
                <a:spcPts val="2350"/>
              </a:lnSpc>
              <a:buNone/>
            </a:pPr>
            <a:r>
              <a:rPr lang="en-US" sz="1900" dirty="0">
                <a:solidFill>
                  <a:srgbClr val="746558"/>
                </a:solidFill>
                <a:latin typeface="Gelasio Semi Bold" pitchFamily="34" charset="0"/>
                <a:ea typeface="Gelasio Semi Bold" pitchFamily="34" charset="-122"/>
                <a:cs typeface="Gelasio Semi Bold" pitchFamily="34" charset="-120"/>
              </a:rPr>
              <a:t>Double Booking Prevention</a:t>
            </a:r>
            <a:endParaRPr lang="en-US" sz="1900" dirty="0"/>
          </a:p>
        </p:txBody>
      </p:sp>
      <p:sp>
        <p:nvSpPr>
          <p:cNvPr id="8" name="Text 3"/>
          <p:cNvSpPr/>
          <p:nvPr/>
        </p:nvSpPr>
        <p:spPr>
          <a:xfrm>
            <a:off x="1314450" y="2076450"/>
            <a:ext cx="7147917" cy="934760"/>
          </a:xfrm>
          <a:prstGeom prst="rect">
            <a:avLst/>
          </a:prstGeom>
          <a:noFill/>
          <a:ln/>
        </p:spPr>
        <p:txBody>
          <a:bodyPr wrap="square" lIns="0" tIns="0" rIns="0" bIns="0" rtlCol="0" anchor="t"/>
          <a:lstStyle/>
          <a:p>
            <a:pPr marL="0" indent="0" algn="l">
              <a:lnSpc>
                <a:spcPts val="2450"/>
              </a:lnSpc>
              <a:buNone/>
            </a:pPr>
            <a:r>
              <a:rPr lang="en-US" sz="1500" dirty="0">
                <a:solidFill>
                  <a:srgbClr val="746558"/>
                </a:solidFill>
                <a:latin typeface="Gelasio" pitchFamily="34" charset="0"/>
                <a:ea typeface="Gelasio" pitchFamily="34" charset="-122"/>
                <a:cs typeface="Gelasio" pitchFamily="34" charset="-120"/>
              </a:rPr>
              <a:t>Before saving a new appointment, the app queries Firestore to check if any booking already exists for the selected date and time, rejecting duplicate requests to ensure scheduling integrity.</a:t>
            </a:r>
            <a:endParaRPr lang="en-US" sz="1500" dirty="0"/>
          </a:p>
        </p:txBody>
      </p:sp>
      <p:sp>
        <p:nvSpPr>
          <p:cNvPr id="9" name="Shape 4"/>
          <p:cNvSpPr/>
          <p:nvPr/>
        </p:nvSpPr>
        <p:spPr>
          <a:xfrm>
            <a:off x="681633" y="3424952"/>
            <a:ext cx="438150" cy="438150"/>
          </a:xfrm>
          <a:prstGeom prst="roundRect">
            <a:avLst>
              <a:gd name="adj" fmla="val 6668"/>
            </a:avLst>
          </a:prstGeom>
          <a:solidFill>
            <a:srgbClr val="EEE8DD"/>
          </a:solidFill>
          <a:ln/>
        </p:spPr>
        <p:txBody>
          <a:bodyPr/>
          <a:lstStyle/>
          <a:p>
            <a:endParaRPr lang="en-US"/>
          </a:p>
        </p:txBody>
      </p:sp>
      <p:pic>
        <p:nvPicPr>
          <p:cNvPr id="10" name="Image 3" descr="preencoded.png"/>
          <p:cNvPicPr>
            <a:picLocks noChangeAspect="1"/>
          </p:cNvPicPr>
          <p:nvPr/>
        </p:nvPicPr>
        <p:blipFill>
          <a:blip r:embed="rId6"/>
          <a:stretch>
            <a:fillRect/>
          </a:stretch>
        </p:blipFill>
        <p:spPr>
          <a:xfrm>
            <a:off x="754678" y="3461445"/>
            <a:ext cx="292060" cy="365165"/>
          </a:xfrm>
          <a:prstGeom prst="rect">
            <a:avLst/>
          </a:prstGeom>
        </p:spPr>
      </p:pic>
      <p:sp>
        <p:nvSpPr>
          <p:cNvPr id="11" name="Text 5"/>
          <p:cNvSpPr/>
          <p:nvPr/>
        </p:nvSpPr>
        <p:spPr>
          <a:xfrm>
            <a:off x="1314450" y="3424952"/>
            <a:ext cx="2514362" cy="304324"/>
          </a:xfrm>
          <a:prstGeom prst="rect">
            <a:avLst/>
          </a:prstGeom>
          <a:noFill/>
          <a:ln/>
        </p:spPr>
        <p:txBody>
          <a:bodyPr wrap="none" lIns="0" tIns="0" rIns="0" bIns="0" rtlCol="0" anchor="t"/>
          <a:lstStyle/>
          <a:p>
            <a:pPr marL="0" indent="0" algn="l">
              <a:lnSpc>
                <a:spcPts val="2350"/>
              </a:lnSpc>
              <a:buNone/>
            </a:pPr>
            <a:r>
              <a:rPr lang="en-US" sz="1900" dirty="0">
                <a:solidFill>
                  <a:srgbClr val="746558"/>
                </a:solidFill>
                <a:latin typeface="Gelasio Semi Bold" pitchFamily="34" charset="0"/>
                <a:ea typeface="Gelasio Semi Bold" pitchFamily="34" charset="-122"/>
                <a:cs typeface="Gelasio Semi Bold" pitchFamily="34" charset="-120"/>
              </a:rPr>
              <a:t>Loyalty Point System</a:t>
            </a:r>
            <a:endParaRPr lang="en-US" sz="1900" dirty="0"/>
          </a:p>
        </p:txBody>
      </p:sp>
      <p:sp>
        <p:nvSpPr>
          <p:cNvPr id="12" name="Text 6"/>
          <p:cNvSpPr/>
          <p:nvPr/>
        </p:nvSpPr>
        <p:spPr>
          <a:xfrm>
            <a:off x="1314450" y="3846076"/>
            <a:ext cx="7147917" cy="934760"/>
          </a:xfrm>
          <a:prstGeom prst="rect">
            <a:avLst/>
          </a:prstGeom>
          <a:noFill/>
          <a:ln/>
        </p:spPr>
        <p:txBody>
          <a:bodyPr wrap="square" lIns="0" tIns="0" rIns="0" bIns="0" rtlCol="0" anchor="t"/>
          <a:lstStyle/>
          <a:p>
            <a:pPr marL="0" indent="0" algn="l">
              <a:lnSpc>
                <a:spcPts val="2450"/>
              </a:lnSpc>
              <a:buNone/>
            </a:pPr>
            <a:r>
              <a:rPr lang="en-US" sz="1500" dirty="0">
                <a:solidFill>
                  <a:srgbClr val="746558"/>
                </a:solidFill>
                <a:latin typeface="Gelasio" pitchFamily="34" charset="0"/>
                <a:ea typeface="Gelasio" pitchFamily="34" charset="-122"/>
                <a:cs typeface="Gelasio" pitchFamily="34" charset="-120"/>
              </a:rPr>
              <a:t>After register automatically gives 20 point. Users earn +10 points for each booking and lose 10 points for cancellations, creating a lightweight yet effective retention mechanism ready for future expansion into rewards.</a:t>
            </a:r>
            <a:endParaRPr lang="en-US" sz="1500" dirty="0"/>
          </a:p>
        </p:txBody>
      </p:sp>
      <p:sp>
        <p:nvSpPr>
          <p:cNvPr id="13" name="Shape 7"/>
          <p:cNvSpPr/>
          <p:nvPr/>
        </p:nvSpPr>
        <p:spPr>
          <a:xfrm>
            <a:off x="681633" y="5194578"/>
            <a:ext cx="438150" cy="438150"/>
          </a:xfrm>
          <a:prstGeom prst="roundRect">
            <a:avLst>
              <a:gd name="adj" fmla="val 6668"/>
            </a:avLst>
          </a:prstGeom>
          <a:solidFill>
            <a:srgbClr val="EEE8DD"/>
          </a:solidFill>
          <a:ln/>
        </p:spPr>
        <p:txBody>
          <a:bodyPr/>
          <a:lstStyle/>
          <a:p>
            <a:endParaRPr lang="en-US"/>
          </a:p>
        </p:txBody>
      </p:sp>
      <p:pic>
        <p:nvPicPr>
          <p:cNvPr id="14" name="Image 4" descr="preencoded.png"/>
          <p:cNvPicPr>
            <a:picLocks noChangeAspect="1"/>
          </p:cNvPicPr>
          <p:nvPr/>
        </p:nvPicPr>
        <p:blipFill>
          <a:blip r:embed="rId7"/>
          <a:stretch>
            <a:fillRect/>
          </a:stretch>
        </p:blipFill>
        <p:spPr>
          <a:xfrm>
            <a:off x="754678" y="5231070"/>
            <a:ext cx="292060" cy="365165"/>
          </a:xfrm>
          <a:prstGeom prst="rect">
            <a:avLst/>
          </a:prstGeom>
        </p:spPr>
      </p:pic>
      <p:sp>
        <p:nvSpPr>
          <p:cNvPr id="15" name="Text 8"/>
          <p:cNvSpPr/>
          <p:nvPr/>
        </p:nvSpPr>
        <p:spPr>
          <a:xfrm>
            <a:off x="1314450" y="5194578"/>
            <a:ext cx="2989540" cy="304324"/>
          </a:xfrm>
          <a:prstGeom prst="rect">
            <a:avLst/>
          </a:prstGeom>
          <a:noFill/>
          <a:ln/>
        </p:spPr>
        <p:txBody>
          <a:bodyPr wrap="none" lIns="0" tIns="0" rIns="0" bIns="0" rtlCol="0" anchor="t"/>
          <a:lstStyle/>
          <a:p>
            <a:pPr marL="0" indent="0" algn="l">
              <a:lnSpc>
                <a:spcPts val="2350"/>
              </a:lnSpc>
              <a:buNone/>
            </a:pPr>
            <a:r>
              <a:rPr lang="en-US" sz="1900" dirty="0">
                <a:solidFill>
                  <a:srgbClr val="746558"/>
                </a:solidFill>
                <a:latin typeface="Gelasio Semi Bold" pitchFamily="34" charset="0"/>
                <a:ea typeface="Gelasio Semi Bold" pitchFamily="34" charset="-122"/>
                <a:cs typeface="Gelasio Semi Bold" pitchFamily="34" charset="-120"/>
              </a:rPr>
              <a:t>Simulated Payment Flow</a:t>
            </a:r>
            <a:endParaRPr lang="en-US" sz="1900" dirty="0"/>
          </a:p>
        </p:txBody>
      </p:sp>
      <p:sp>
        <p:nvSpPr>
          <p:cNvPr id="16" name="Text 9"/>
          <p:cNvSpPr/>
          <p:nvPr/>
        </p:nvSpPr>
        <p:spPr>
          <a:xfrm>
            <a:off x="1314450" y="5615702"/>
            <a:ext cx="7147917" cy="623173"/>
          </a:xfrm>
          <a:prstGeom prst="rect">
            <a:avLst/>
          </a:prstGeom>
          <a:noFill/>
          <a:ln/>
        </p:spPr>
        <p:txBody>
          <a:bodyPr wrap="square" lIns="0" tIns="0" rIns="0" bIns="0" rtlCol="0" anchor="t"/>
          <a:lstStyle/>
          <a:p>
            <a:pPr marL="0" indent="0" algn="l">
              <a:lnSpc>
                <a:spcPts val="2450"/>
              </a:lnSpc>
              <a:buNone/>
            </a:pPr>
            <a:r>
              <a:rPr lang="en-US" sz="1500" dirty="0">
                <a:solidFill>
                  <a:srgbClr val="746558"/>
                </a:solidFill>
                <a:latin typeface="Gelasio" pitchFamily="34" charset="0"/>
                <a:ea typeface="Gelasio" pitchFamily="34" charset="-122"/>
                <a:cs typeface="Gelasio" pitchFamily="34" charset="-120"/>
              </a:rPr>
              <a:t>A modal dialog prompts users for mock payment details, storing them securely in Firestore, with architecture ready for integration with real payment providers.</a:t>
            </a:r>
            <a:endParaRPr lang="en-US" sz="1500" dirty="0"/>
          </a:p>
        </p:txBody>
      </p:sp>
      <p:sp>
        <p:nvSpPr>
          <p:cNvPr id="17" name="Shape 10"/>
          <p:cNvSpPr/>
          <p:nvPr/>
        </p:nvSpPr>
        <p:spPr>
          <a:xfrm>
            <a:off x="681633" y="6652617"/>
            <a:ext cx="438150" cy="438150"/>
          </a:xfrm>
          <a:prstGeom prst="roundRect">
            <a:avLst>
              <a:gd name="adj" fmla="val 6668"/>
            </a:avLst>
          </a:prstGeom>
          <a:solidFill>
            <a:srgbClr val="EEE8DD"/>
          </a:solidFill>
          <a:ln/>
        </p:spPr>
        <p:txBody>
          <a:bodyPr/>
          <a:lstStyle/>
          <a:p>
            <a:endParaRPr lang="en-US"/>
          </a:p>
        </p:txBody>
      </p:sp>
      <p:pic>
        <p:nvPicPr>
          <p:cNvPr id="18" name="Image 5" descr="preencoded.png"/>
          <p:cNvPicPr>
            <a:picLocks noChangeAspect="1"/>
          </p:cNvPicPr>
          <p:nvPr/>
        </p:nvPicPr>
        <p:blipFill>
          <a:blip r:embed="rId8"/>
          <a:stretch>
            <a:fillRect/>
          </a:stretch>
        </p:blipFill>
        <p:spPr>
          <a:xfrm>
            <a:off x="754678" y="6689110"/>
            <a:ext cx="292060" cy="365165"/>
          </a:xfrm>
          <a:prstGeom prst="rect">
            <a:avLst/>
          </a:prstGeom>
        </p:spPr>
      </p:pic>
      <p:sp>
        <p:nvSpPr>
          <p:cNvPr id="19" name="Text 11"/>
          <p:cNvSpPr/>
          <p:nvPr/>
        </p:nvSpPr>
        <p:spPr>
          <a:xfrm>
            <a:off x="1314450" y="6652617"/>
            <a:ext cx="3209806" cy="304324"/>
          </a:xfrm>
          <a:prstGeom prst="rect">
            <a:avLst/>
          </a:prstGeom>
          <a:noFill/>
          <a:ln/>
        </p:spPr>
        <p:txBody>
          <a:bodyPr wrap="none" lIns="0" tIns="0" rIns="0" bIns="0" rtlCol="0" anchor="t"/>
          <a:lstStyle/>
          <a:p>
            <a:pPr marL="0" indent="0" algn="l">
              <a:lnSpc>
                <a:spcPts val="2350"/>
              </a:lnSpc>
              <a:buNone/>
            </a:pPr>
            <a:r>
              <a:rPr lang="en-US" sz="1900" dirty="0">
                <a:solidFill>
                  <a:srgbClr val="746558"/>
                </a:solidFill>
                <a:latin typeface="Gelasio Semi Bold" pitchFamily="34" charset="0"/>
                <a:ea typeface="Gelasio Semi Bold" pitchFamily="34" charset="-122"/>
                <a:cs typeface="Gelasio Semi Bold" pitchFamily="34" charset="-120"/>
              </a:rPr>
              <a:t>Real-time Synchronization</a:t>
            </a:r>
            <a:endParaRPr lang="en-US" sz="1900" dirty="0"/>
          </a:p>
        </p:txBody>
      </p:sp>
      <p:sp>
        <p:nvSpPr>
          <p:cNvPr id="20" name="Text 12"/>
          <p:cNvSpPr/>
          <p:nvPr/>
        </p:nvSpPr>
        <p:spPr>
          <a:xfrm>
            <a:off x="1314450" y="7073741"/>
            <a:ext cx="7147917" cy="623173"/>
          </a:xfrm>
          <a:prstGeom prst="rect">
            <a:avLst/>
          </a:prstGeom>
          <a:noFill/>
          <a:ln/>
        </p:spPr>
        <p:txBody>
          <a:bodyPr wrap="square" lIns="0" tIns="0" rIns="0" bIns="0" rtlCol="0" anchor="t"/>
          <a:lstStyle/>
          <a:p>
            <a:pPr marL="0" indent="0" algn="l">
              <a:lnSpc>
                <a:spcPts val="2450"/>
              </a:lnSpc>
              <a:buNone/>
            </a:pPr>
            <a:r>
              <a:rPr lang="en-US" sz="1500" dirty="0">
                <a:solidFill>
                  <a:srgbClr val="746558"/>
                </a:solidFill>
                <a:latin typeface="Gelasio" pitchFamily="34" charset="0"/>
                <a:ea typeface="Gelasio" pitchFamily="34" charset="-122"/>
                <a:cs typeface="Gelasio" pitchFamily="34" charset="-120"/>
              </a:rPr>
              <a:t>All bookings update in real-time using Firestore's addSnapshotListener, ensuring both users and admins always see the current state of appointments.</a:t>
            </a:r>
            <a:endParaRPr lang="en-US" sz="15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EFFBD1-8D40-8C11-D4AF-EAE32C9B225C}"/>
            </a:ext>
          </a:extLst>
        </p:cNvPr>
        <p:cNvGrpSpPr/>
        <p:nvPr/>
      </p:nvGrpSpPr>
      <p:grpSpPr>
        <a:xfrm>
          <a:off x="0" y="0"/>
          <a:ext cx="0" cy="0"/>
          <a:chOff x="0" y="0"/>
          <a:chExt cx="0" cy="0"/>
        </a:xfrm>
      </p:grpSpPr>
      <p:sp>
        <p:nvSpPr>
          <p:cNvPr id="2" name="Text 0">
            <a:extLst>
              <a:ext uri="{FF2B5EF4-FFF2-40B4-BE49-F238E27FC236}">
                <a16:creationId xmlns:a16="http://schemas.microsoft.com/office/drawing/2014/main" id="{6713B6A0-53FB-B04D-232F-5627BA8FF138}"/>
              </a:ext>
            </a:extLst>
          </p:cNvPr>
          <p:cNvSpPr/>
          <p:nvPr/>
        </p:nvSpPr>
        <p:spPr>
          <a:xfrm>
            <a:off x="4457700" y="3770077"/>
            <a:ext cx="5763126" cy="1143000"/>
          </a:xfrm>
          <a:prstGeom prst="rect">
            <a:avLst/>
          </a:prstGeom>
          <a:noFill/>
          <a:ln/>
        </p:spPr>
        <p:txBody>
          <a:bodyPr wrap="none" lIns="0" tIns="0" rIns="0" bIns="0" rtlCol="0" anchor="t"/>
          <a:lstStyle/>
          <a:p>
            <a:pPr marL="0" indent="0" algn="l">
              <a:lnSpc>
                <a:spcPts val="5550"/>
              </a:lnSpc>
              <a:buNone/>
            </a:pPr>
            <a:r>
              <a:rPr lang="en-US" sz="9600" b="1" dirty="0">
                <a:solidFill>
                  <a:srgbClr val="484237"/>
                </a:solidFill>
                <a:ea typeface="Gelasio Semi Bold" pitchFamily="34" charset="-122"/>
                <a:cs typeface="Gelasio Semi Bold" pitchFamily="34" charset="-120"/>
              </a:rPr>
              <a:t>Demo Time</a:t>
            </a:r>
            <a:endParaRPr lang="en-US" sz="9600" b="1" dirty="0"/>
          </a:p>
        </p:txBody>
      </p:sp>
      <p:pic>
        <p:nvPicPr>
          <p:cNvPr id="16" name="Picture 15">
            <a:extLst>
              <a:ext uri="{FF2B5EF4-FFF2-40B4-BE49-F238E27FC236}">
                <a16:creationId xmlns:a16="http://schemas.microsoft.com/office/drawing/2014/main" id="{63FAC240-CCFA-D813-8BB6-3C19225AC188}"/>
              </a:ext>
            </a:extLst>
          </p:cNvPr>
          <p:cNvPicPr>
            <a:picLocks noChangeAspect="1"/>
          </p:cNvPicPr>
          <p:nvPr/>
        </p:nvPicPr>
        <p:blipFill>
          <a:blip r:embed="rId3"/>
          <a:stretch>
            <a:fillRect/>
          </a:stretch>
        </p:blipFill>
        <p:spPr>
          <a:xfrm>
            <a:off x="12319909" y="7726681"/>
            <a:ext cx="2310491" cy="502919"/>
          </a:xfrm>
          <a:prstGeom prst="rect">
            <a:avLst/>
          </a:prstGeom>
        </p:spPr>
      </p:pic>
    </p:spTree>
    <p:extLst>
      <p:ext uri="{BB962C8B-B14F-4D97-AF65-F5344CB8AC3E}">
        <p14:creationId xmlns:p14="http://schemas.microsoft.com/office/powerpoint/2010/main" val="42141220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1E9F4D-2BA8-DC24-AC35-B0A885D2487D}"/>
            </a:ext>
          </a:extLst>
        </p:cNvPr>
        <p:cNvGrpSpPr/>
        <p:nvPr/>
      </p:nvGrpSpPr>
      <p:grpSpPr>
        <a:xfrm>
          <a:off x="0" y="0"/>
          <a:ext cx="0" cy="0"/>
          <a:chOff x="0" y="0"/>
          <a:chExt cx="0" cy="0"/>
        </a:xfrm>
      </p:grpSpPr>
      <p:sp>
        <p:nvSpPr>
          <p:cNvPr id="2" name="Text 0">
            <a:extLst>
              <a:ext uri="{FF2B5EF4-FFF2-40B4-BE49-F238E27FC236}">
                <a16:creationId xmlns:a16="http://schemas.microsoft.com/office/drawing/2014/main" id="{D099F729-A277-5610-31AE-F97EFCE7A8E2}"/>
              </a:ext>
            </a:extLst>
          </p:cNvPr>
          <p:cNvSpPr/>
          <p:nvPr/>
        </p:nvSpPr>
        <p:spPr>
          <a:xfrm>
            <a:off x="3542297" y="3838073"/>
            <a:ext cx="7545805" cy="1143000"/>
          </a:xfrm>
          <a:prstGeom prst="rect">
            <a:avLst/>
          </a:prstGeom>
          <a:noFill/>
          <a:ln/>
        </p:spPr>
        <p:txBody>
          <a:bodyPr wrap="none" lIns="0" tIns="0" rIns="0" bIns="0" rtlCol="0" anchor="t"/>
          <a:lstStyle/>
          <a:p>
            <a:pPr marL="0" indent="0" algn="l">
              <a:lnSpc>
                <a:spcPts val="5550"/>
              </a:lnSpc>
              <a:buNone/>
            </a:pPr>
            <a:r>
              <a:rPr lang="en-US" sz="9600" b="1" i="0" dirty="0">
                <a:effectLst/>
              </a:rPr>
              <a:t>Code </a:t>
            </a:r>
            <a:r>
              <a:rPr lang="en-US" sz="9600" b="1" dirty="0"/>
              <a:t>S</a:t>
            </a:r>
            <a:r>
              <a:rPr lang="en-US" sz="9600" b="1" i="0" dirty="0">
                <a:effectLst/>
              </a:rPr>
              <a:t>tructure</a:t>
            </a:r>
            <a:endParaRPr lang="en-US" sz="9600" b="1" dirty="0"/>
          </a:p>
        </p:txBody>
      </p:sp>
      <p:pic>
        <p:nvPicPr>
          <p:cNvPr id="16" name="Picture 15">
            <a:extLst>
              <a:ext uri="{FF2B5EF4-FFF2-40B4-BE49-F238E27FC236}">
                <a16:creationId xmlns:a16="http://schemas.microsoft.com/office/drawing/2014/main" id="{5587A13B-939D-F6A3-678B-93FCC7CA84F0}"/>
              </a:ext>
            </a:extLst>
          </p:cNvPr>
          <p:cNvPicPr>
            <a:picLocks noChangeAspect="1"/>
          </p:cNvPicPr>
          <p:nvPr/>
        </p:nvPicPr>
        <p:blipFill>
          <a:blip r:embed="rId3"/>
          <a:stretch>
            <a:fillRect/>
          </a:stretch>
        </p:blipFill>
        <p:spPr>
          <a:xfrm>
            <a:off x="12319909" y="7726681"/>
            <a:ext cx="2310491" cy="502919"/>
          </a:xfrm>
          <a:prstGeom prst="rect">
            <a:avLst/>
          </a:prstGeom>
        </p:spPr>
      </p:pic>
    </p:spTree>
    <p:extLst>
      <p:ext uri="{BB962C8B-B14F-4D97-AF65-F5344CB8AC3E}">
        <p14:creationId xmlns:p14="http://schemas.microsoft.com/office/powerpoint/2010/main" val="12930426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785098" y="616863"/>
            <a:ext cx="6169819" cy="700921"/>
          </a:xfrm>
          <a:prstGeom prst="rect">
            <a:avLst/>
          </a:prstGeom>
          <a:noFill/>
          <a:ln/>
        </p:spPr>
        <p:txBody>
          <a:bodyPr wrap="none" lIns="0" tIns="0" rIns="0" bIns="0" rtlCol="0" anchor="t"/>
          <a:lstStyle/>
          <a:p>
            <a:pPr marL="0" indent="0" algn="l">
              <a:lnSpc>
                <a:spcPts val="5500"/>
              </a:lnSpc>
              <a:buNone/>
            </a:pPr>
            <a:r>
              <a:rPr lang="en-US" sz="4400" dirty="0">
                <a:solidFill>
                  <a:srgbClr val="484237"/>
                </a:solidFill>
                <a:latin typeface="Gelasio Semi Bold" pitchFamily="34" charset="0"/>
                <a:ea typeface="Gelasio Semi Bold" pitchFamily="34" charset="-122"/>
                <a:cs typeface="Gelasio Semi Bold" pitchFamily="34" charset="-120"/>
              </a:rPr>
              <a:t>Reusable Components</a:t>
            </a:r>
            <a:endParaRPr lang="en-US" sz="4400" dirty="0"/>
          </a:p>
        </p:txBody>
      </p:sp>
      <p:sp>
        <p:nvSpPr>
          <p:cNvPr id="3" name="Text 1"/>
          <p:cNvSpPr/>
          <p:nvPr/>
        </p:nvSpPr>
        <p:spPr>
          <a:xfrm>
            <a:off x="1889046" y="1954530"/>
            <a:ext cx="2804160" cy="350401"/>
          </a:xfrm>
          <a:prstGeom prst="rect">
            <a:avLst/>
          </a:prstGeom>
          <a:noFill/>
          <a:ln/>
        </p:spPr>
        <p:txBody>
          <a:bodyPr wrap="none" lIns="0" tIns="0" rIns="0" bIns="0" rtlCol="0" anchor="t"/>
          <a:lstStyle/>
          <a:p>
            <a:pPr marL="0" indent="0" algn="r">
              <a:lnSpc>
                <a:spcPts val="2750"/>
              </a:lnSpc>
              <a:buNone/>
            </a:pPr>
            <a:r>
              <a:rPr lang="en-US" sz="2200" dirty="0">
                <a:solidFill>
                  <a:srgbClr val="746558"/>
                </a:solidFill>
                <a:latin typeface="Gelasio Semi Bold" pitchFamily="34" charset="0"/>
                <a:ea typeface="Gelasio Semi Bold" pitchFamily="34" charset="-122"/>
                <a:cs typeface="Gelasio Semi Bold" pitchFamily="34" charset="-120"/>
              </a:rPr>
              <a:t>AuthService.kt</a:t>
            </a:r>
            <a:endParaRPr lang="en-US" sz="2200" dirty="0"/>
          </a:p>
        </p:txBody>
      </p:sp>
      <p:sp>
        <p:nvSpPr>
          <p:cNvPr id="4" name="Text 2"/>
          <p:cNvSpPr/>
          <p:nvPr/>
        </p:nvSpPr>
        <p:spPr>
          <a:xfrm>
            <a:off x="785098" y="2439472"/>
            <a:ext cx="3908107" cy="1435418"/>
          </a:xfrm>
          <a:prstGeom prst="rect">
            <a:avLst/>
          </a:prstGeom>
          <a:noFill/>
          <a:ln/>
        </p:spPr>
        <p:txBody>
          <a:bodyPr wrap="square" lIns="0" tIns="0" rIns="0" bIns="0" rtlCol="0" anchor="t"/>
          <a:lstStyle/>
          <a:p>
            <a:pPr marL="0" indent="0" algn="r">
              <a:lnSpc>
                <a:spcPts val="2800"/>
              </a:lnSpc>
              <a:buNone/>
            </a:pPr>
            <a:r>
              <a:rPr lang="en-US" sz="1750" dirty="0">
                <a:solidFill>
                  <a:srgbClr val="746558"/>
                </a:solidFill>
                <a:latin typeface="Gelasio" pitchFamily="34" charset="0"/>
                <a:ea typeface="Gelasio" pitchFamily="34" charset="-122"/>
                <a:cs typeface="Gelasio" pitchFamily="34" charset="-120"/>
              </a:rPr>
              <a:t>Centralized wrapper for Firebase Authentication that can be reused in any app requiring user login and role verification</a:t>
            </a:r>
            <a:endParaRPr lang="en-US" sz="1750" dirty="0"/>
          </a:p>
        </p:txBody>
      </p:sp>
      <p:pic>
        <p:nvPicPr>
          <p:cNvPr id="5" name="Image 0" descr="preencoded.png"/>
          <p:cNvPicPr>
            <a:picLocks noChangeAspect="1"/>
          </p:cNvPicPr>
          <p:nvPr/>
        </p:nvPicPr>
        <p:blipFill>
          <a:blip r:embed="rId3"/>
          <a:stretch>
            <a:fillRect/>
          </a:stretch>
        </p:blipFill>
        <p:spPr>
          <a:xfrm>
            <a:off x="5029676" y="1766411"/>
            <a:ext cx="4571048" cy="4571048"/>
          </a:xfrm>
          <a:prstGeom prst="rect">
            <a:avLst/>
          </a:prstGeom>
        </p:spPr>
      </p:pic>
      <p:pic>
        <p:nvPicPr>
          <p:cNvPr id="6" name="Image 1" descr="preencoded.png"/>
          <p:cNvPicPr>
            <a:picLocks noChangeAspect="1"/>
          </p:cNvPicPr>
          <p:nvPr/>
        </p:nvPicPr>
        <p:blipFill>
          <a:blip r:embed="rId4"/>
          <a:stretch>
            <a:fillRect/>
          </a:stretch>
        </p:blipFill>
        <p:spPr>
          <a:xfrm>
            <a:off x="6227326" y="2533174"/>
            <a:ext cx="335637" cy="419576"/>
          </a:xfrm>
          <a:prstGeom prst="rect">
            <a:avLst/>
          </a:prstGeom>
        </p:spPr>
      </p:pic>
      <p:sp>
        <p:nvSpPr>
          <p:cNvPr id="7" name="Text 3"/>
          <p:cNvSpPr/>
          <p:nvPr/>
        </p:nvSpPr>
        <p:spPr>
          <a:xfrm>
            <a:off x="9937194" y="2133957"/>
            <a:ext cx="2804160" cy="350401"/>
          </a:xfrm>
          <a:prstGeom prst="rect">
            <a:avLst/>
          </a:prstGeom>
          <a:noFill/>
          <a:ln/>
        </p:spPr>
        <p:txBody>
          <a:bodyPr wrap="none" lIns="0" tIns="0" rIns="0" bIns="0" rtlCol="0" anchor="t"/>
          <a:lstStyle/>
          <a:p>
            <a:pPr marL="0" indent="0" algn="l">
              <a:lnSpc>
                <a:spcPts val="2750"/>
              </a:lnSpc>
              <a:buNone/>
            </a:pPr>
            <a:r>
              <a:rPr lang="en-US" sz="2200" dirty="0">
                <a:solidFill>
                  <a:srgbClr val="746558"/>
                </a:solidFill>
                <a:latin typeface="Gelasio Semi Bold" pitchFamily="34" charset="0"/>
                <a:ea typeface="Gelasio Semi Bold" pitchFamily="34" charset="-122"/>
                <a:cs typeface="Gelasio Semi Bold" pitchFamily="34" charset="-120"/>
              </a:rPr>
              <a:t>FirestoreService.kt</a:t>
            </a:r>
            <a:endParaRPr lang="en-US" sz="2200" dirty="0"/>
          </a:p>
        </p:txBody>
      </p:sp>
      <p:sp>
        <p:nvSpPr>
          <p:cNvPr id="8" name="Text 4"/>
          <p:cNvSpPr/>
          <p:nvPr/>
        </p:nvSpPr>
        <p:spPr>
          <a:xfrm>
            <a:off x="9937194" y="2618899"/>
            <a:ext cx="3908107" cy="1076563"/>
          </a:xfrm>
          <a:prstGeom prst="rect">
            <a:avLst/>
          </a:prstGeom>
          <a:noFill/>
          <a:ln/>
        </p:spPr>
        <p:txBody>
          <a:bodyPr wrap="square" lIns="0" tIns="0" rIns="0" bIns="0" rtlCol="0" anchor="t"/>
          <a:lstStyle/>
          <a:p>
            <a:pPr marL="0" indent="0" algn="l">
              <a:lnSpc>
                <a:spcPts val="2800"/>
              </a:lnSpc>
              <a:buNone/>
            </a:pPr>
            <a:r>
              <a:rPr lang="en-US" sz="1750" dirty="0">
                <a:solidFill>
                  <a:srgbClr val="746558"/>
                </a:solidFill>
                <a:latin typeface="Gelasio" pitchFamily="34" charset="0"/>
                <a:ea typeface="Gelasio" pitchFamily="34" charset="-122"/>
                <a:cs typeface="Gelasio" pitchFamily="34" charset="-120"/>
              </a:rPr>
              <a:t>Backbone for all Firestore operations, adaptable for various reservation-based applications</a:t>
            </a:r>
            <a:endParaRPr lang="en-US" sz="1750" dirty="0"/>
          </a:p>
        </p:txBody>
      </p:sp>
      <p:pic>
        <p:nvPicPr>
          <p:cNvPr id="9" name="Image 2" descr="preencoded.png"/>
          <p:cNvPicPr>
            <a:picLocks noChangeAspect="1"/>
          </p:cNvPicPr>
          <p:nvPr/>
        </p:nvPicPr>
        <p:blipFill>
          <a:blip r:embed="rId5"/>
          <a:stretch>
            <a:fillRect/>
          </a:stretch>
        </p:blipFill>
        <p:spPr>
          <a:xfrm>
            <a:off x="5029676" y="1766411"/>
            <a:ext cx="4571048" cy="4571048"/>
          </a:xfrm>
          <a:prstGeom prst="rect">
            <a:avLst/>
          </a:prstGeom>
        </p:spPr>
      </p:pic>
      <p:pic>
        <p:nvPicPr>
          <p:cNvPr id="10" name="Image 3" descr="preencoded.png"/>
          <p:cNvPicPr>
            <a:picLocks noChangeAspect="1"/>
          </p:cNvPicPr>
          <p:nvPr/>
        </p:nvPicPr>
        <p:blipFill>
          <a:blip r:embed="rId6"/>
          <a:stretch>
            <a:fillRect/>
          </a:stretch>
        </p:blipFill>
        <p:spPr>
          <a:xfrm>
            <a:off x="8456176" y="2922151"/>
            <a:ext cx="335637" cy="419576"/>
          </a:xfrm>
          <a:prstGeom prst="rect">
            <a:avLst/>
          </a:prstGeom>
        </p:spPr>
      </p:pic>
      <p:sp>
        <p:nvSpPr>
          <p:cNvPr id="11" name="Text 5"/>
          <p:cNvSpPr/>
          <p:nvPr/>
        </p:nvSpPr>
        <p:spPr>
          <a:xfrm>
            <a:off x="9937194" y="4587716"/>
            <a:ext cx="2804160" cy="350401"/>
          </a:xfrm>
          <a:prstGeom prst="rect">
            <a:avLst/>
          </a:prstGeom>
          <a:noFill/>
          <a:ln/>
        </p:spPr>
        <p:txBody>
          <a:bodyPr wrap="none" lIns="0" tIns="0" rIns="0" bIns="0" rtlCol="0" anchor="t"/>
          <a:lstStyle/>
          <a:p>
            <a:pPr marL="0" indent="0" algn="l">
              <a:lnSpc>
                <a:spcPts val="2750"/>
              </a:lnSpc>
              <a:buNone/>
            </a:pPr>
            <a:r>
              <a:rPr lang="en-US" sz="2200" dirty="0">
                <a:solidFill>
                  <a:srgbClr val="746558"/>
                </a:solidFill>
                <a:latin typeface="Gelasio Semi Bold" pitchFamily="34" charset="0"/>
                <a:ea typeface="Gelasio Semi Bold" pitchFamily="34" charset="-122"/>
                <a:cs typeface="Gelasio Semi Bold" pitchFamily="34" charset="-120"/>
              </a:rPr>
              <a:t>UI Patterns</a:t>
            </a:r>
            <a:endParaRPr lang="en-US" sz="2200" dirty="0"/>
          </a:p>
        </p:txBody>
      </p:sp>
      <p:sp>
        <p:nvSpPr>
          <p:cNvPr id="12" name="Text 6"/>
          <p:cNvSpPr/>
          <p:nvPr/>
        </p:nvSpPr>
        <p:spPr>
          <a:xfrm>
            <a:off x="9937194" y="5072658"/>
            <a:ext cx="3908107" cy="1076563"/>
          </a:xfrm>
          <a:prstGeom prst="rect">
            <a:avLst/>
          </a:prstGeom>
          <a:noFill/>
          <a:ln/>
        </p:spPr>
        <p:txBody>
          <a:bodyPr wrap="square" lIns="0" tIns="0" rIns="0" bIns="0" rtlCol="0" anchor="t"/>
          <a:lstStyle/>
          <a:p>
            <a:pPr marL="0" indent="0" algn="l">
              <a:lnSpc>
                <a:spcPts val="2800"/>
              </a:lnSpc>
              <a:buNone/>
            </a:pPr>
            <a:r>
              <a:rPr lang="en-US" sz="1750" dirty="0">
                <a:solidFill>
                  <a:srgbClr val="746558"/>
                </a:solidFill>
                <a:latin typeface="Gelasio" pitchFamily="34" charset="0"/>
                <a:ea typeface="Gelasio" pitchFamily="34" charset="-122"/>
                <a:cs typeface="Gelasio" pitchFamily="34" charset="-120"/>
              </a:rPr>
              <a:t>Custom dropdowns and dialog components built for reuse across different Compose projects</a:t>
            </a:r>
            <a:endParaRPr lang="en-US" sz="1750" dirty="0"/>
          </a:p>
        </p:txBody>
      </p:sp>
      <p:pic>
        <p:nvPicPr>
          <p:cNvPr id="13" name="Image 4" descr="preencoded.png"/>
          <p:cNvPicPr>
            <a:picLocks noChangeAspect="1"/>
          </p:cNvPicPr>
          <p:nvPr/>
        </p:nvPicPr>
        <p:blipFill>
          <a:blip r:embed="rId7"/>
          <a:stretch>
            <a:fillRect/>
          </a:stretch>
        </p:blipFill>
        <p:spPr>
          <a:xfrm>
            <a:off x="5029676" y="1766411"/>
            <a:ext cx="4571048" cy="4571048"/>
          </a:xfrm>
          <a:prstGeom prst="rect">
            <a:avLst/>
          </a:prstGeom>
        </p:spPr>
      </p:pic>
      <p:pic>
        <p:nvPicPr>
          <p:cNvPr id="14" name="Image 5" descr="preencoded.png"/>
          <p:cNvPicPr>
            <a:picLocks noChangeAspect="1"/>
          </p:cNvPicPr>
          <p:nvPr/>
        </p:nvPicPr>
        <p:blipFill>
          <a:blip r:embed="rId8"/>
          <a:stretch>
            <a:fillRect/>
          </a:stretch>
        </p:blipFill>
        <p:spPr>
          <a:xfrm>
            <a:off x="8067199" y="5151001"/>
            <a:ext cx="335637" cy="419576"/>
          </a:xfrm>
          <a:prstGeom prst="rect">
            <a:avLst/>
          </a:prstGeom>
        </p:spPr>
      </p:pic>
      <p:sp>
        <p:nvSpPr>
          <p:cNvPr id="15" name="Text 7"/>
          <p:cNvSpPr/>
          <p:nvPr/>
        </p:nvSpPr>
        <p:spPr>
          <a:xfrm>
            <a:off x="1889046" y="4587716"/>
            <a:ext cx="2804160" cy="350401"/>
          </a:xfrm>
          <a:prstGeom prst="rect">
            <a:avLst/>
          </a:prstGeom>
          <a:noFill/>
          <a:ln/>
        </p:spPr>
        <p:txBody>
          <a:bodyPr wrap="none" lIns="0" tIns="0" rIns="0" bIns="0" rtlCol="0" anchor="t"/>
          <a:lstStyle/>
          <a:p>
            <a:pPr marL="0" indent="0" algn="r">
              <a:lnSpc>
                <a:spcPts val="2750"/>
              </a:lnSpc>
              <a:buNone/>
            </a:pPr>
            <a:r>
              <a:rPr lang="en-US" sz="2200" dirty="0">
                <a:solidFill>
                  <a:srgbClr val="746558"/>
                </a:solidFill>
                <a:latin typeface="Gelasio Semi Bold" pitchFamily="34" charset="0"/>
                <a:ea typeface="Gelasio Semi Bold" pitchFamily="34" charset="-122"/>
                <a:cs typeface="Gelasio Semi Bold" pitchFamily="34" charset="-120"/>
              </a:rPr>
              <a:t>Booking Model</a:t>
            </a:r>
            <a:endParaRPr lang="en-US" sz="2200" dirty="0"/>
          </a:p>
        </p:txBody>
      </p:sp>
      <p:sp>
        <p:nvSpPr>
          <p:cNvPr id="16" name="Text 8"/>
          <p:cNvSpPr/>
          <p:nvPr/>
        </p:nvSpPr>
        <p:spPr>
          <a:xfrm>
            <a:off x="785098" y="5072658"/>
            <a:ext cx="3908107" cy="1076563"/>
          </a:xfrm>
          <a:prstGeom prst="rect">
            <a:avLst/>
          </a:prstGeom>
          <a:noFill/>
          <a:ln/>
        </p:spPr>
        <p:txBody>
          <a:bodyPr wrap="square" lIns="0" tIns="0" rIns="0" bIns="0" rtlCol="0" anchor="t"/>
          <a:lstStyle/>
          <a:p>
            <a:pPr marL="0" indent="0" algn="r">
              <a:lnSpc>
                <a:spcPts val="2800"/>
              </a:lnSpc>
              <a:buNone/>
            </a:pPr>
            <a:r>
              <a:rPr lang="en-US" sz="1750" dirty="0">
                <a:solidFill>
                  <a:srgbClr val="746558"/>
                </a:solidFill>
                <a:latin typeface="Gelasio" pitchFamily="34" charset="0"/>
                <a:ea typeface="Gelasio" pitchFamily="34" charset="-122"/>
                <a:cs typeface="Gelasio" pitchFamily="34" charset="-120"/>
              </a:rPr>
              <a:t>Data class and time generators designed for any scheduling application</a:t>
            </a:r>
            <a:endParaRPr lang="en-US" sz="1750" dirty="0"/>
          </a:p>
        </p:txBody>
      </p:sp>
      <p:pic>
        <p:nvPicPr>
          <p:cNvPr id="17" name="Image 6" descr="preencoded.png"/>
          <p:cNvPicPr>
            <a:picLocks noChangeAspect="1"/>
          </p:cNvPicPr>
          <p:nvPr/>
        </p:nvPicPr>
        <p:blipFill>
          <a:blip r:embed="rId9"/>
          <a:stretch>
            <a:fillRect/>
          </a:stretch>
        </p:blipFill>
        <p:spPr>
          <a:xfrm>
            <a:off x="5029676" y="1766411"/>
            <a:ext cx="4571048" cy="4571048"/>
          </a:xfrm>
          <a:prstGeom prst="rect">
            <a:avLst/>
          </a:prstGeom>
        </p:spPr>
      </p:pic>
      <p:pic>
        <p:nvPicPr>
          <p:cNvPr id="18" name="Image 7" descr="preencoded.png"/>
          <p:cNvPicPr>
            <a:picLocks noChangeAspect="1"/>
          </p:cNvPicPr>
          <p:nvPr/>
        </p:nvPicPr>
        <p:blipFill>
          <a:blip r:embed="rId10"/>
          <a:stretch>
            <a:fillRect/>
          </a:stretch>
        </p:blipFill>
        <p:spPr>
          <a:xfrm>
            <a:off x="5838349" y="4762024"/>
            <a:ext cx="335637" cy="419576"/>
          </a:xfrm>
          <a:prstGeom prst="rect">
            <a:avLst/>
          </a:prstGeom>
        </p:spPr>
      </p:pic>
      <p:sp>
        <p:nvSpPr>
          <p:cNvPr id="19" name="Text 9"/>
          <p:cNvSpPr/>
          <p:nvPr/>
        </p:nvSpPr>
        <p:spPr>
          <a:xfrm>
            <a:off x="785098" y="6589752"/>
            <a:ext cx="13060204" cy="1076563"/>
          </a:xfrm>
          <a:prstGeom prst="rect">
            <a:avLst/>
          </a:prstGeom>
          <a:noFill/>
          <a:ln/>
        </p:spPr>
        <p:txBody>
          <a:bodyPr wrap="square" lIns="0" tIns="0" rIns="0" bIns="0" rtlCol="0" anchor="t"/>
          <a:lstStyle/>
          <a:p>
            <a:pPr marL="0" indent="0" algn="l">
              <a:lnSpc>
                <a:spcPts val="2800"/>
              </a:lnSpc>
              <a:buNone/>
            </a:pPr>
            <a:r>
              <a:rPr lang="en-US" sz="1750" dirty="0">
                <a:solidFill>
                  <a:srgbClr val="746558"/>
                </a:solidFill>
                <a:latin typeface="Gelasio" pitchFamily="34" charset="0"/>
                <a:ea typeface="Gelasio" pitchFamily="34" charset="-122"/>
                <a:cs typeface="Gelasio" pitchFamily="34" charset="-120"/>
              </a:rPr>
              <a:t>The app was intentionally built using modular, decoupled components that can be easily reused in other Android applications. Each service encapsulates specific functionality, from authentication to data persistence, making them portable across projects. The UI components follow consistent patterns that can be adapted for various booking or reservation systems.</a:t>
            </a:r>
            <a:endParaRPr lang="en-US" sz="1750" dirty="0"/>
          </a:p>
        </p:txBody>
      </p:sp>
      <p:pic>
        <p:nvPicPr>
          <p:cNvPr id="20" name="Picture 19">
            <a:extLst>
              <a:ext uri="{FF2B5EF4-FFF2-40B4-BE49-F238E27FC236}">
                <a16:creationId xmlns:a16="http://schemas.microsoft.com/office/drawing/2014/main" id="{58F27AA9-FEC2-4337-7DCB-B8FB86886ED4}"/>
              </a:ext>
            </a:extLst>
          </p:cNvPr>
          <p:cNvPicPr>
            <a:picLocks noChangeAspect="1"/>
          </p:cNvPicPr>
          <p:nvPr/>
        </p:nvPicPr>
        <p:blipFill>
          <a:blip r:embed="rId11"/>
          <a:stretch>
            <a:fillRect/>
          </a:stretch>
        </p:blipFill>
        <p:spPr>
          <a:xfrm>
            <a:off x="12319909" y="7726681"/>
            <a:ext cx="2310491" cy="50291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793790" y="715447"/>
            <a:ext cx="5879068" cy="708779"/>
          </a:xfrm>
          <a:prstGeom prst="rect">
            <a:avLst/>
          </a:prstGeom>
          <a:noFill/>
          <a:ln/>
        </p:spPr>
        <p:txBody>
          <a:bodyPr wrap="none" lIns="0" tIns="0" rIns="0" bIns="0" rtlCol="0" anchor="t"/>
          <a:lstStyle/>
          <a:p>
            <a:pPr marL="0" indent="0" algn="l">
              <a:lnSpc>
                <a:spcPts val="5550"/>
              </a:lnSpc>
              <a:buNone/>
            </a:pPr>
            <a:r>
              <a:rPr lang="en-US" sz="4450" dirty="0">
                <a:solidFill>
                  <a:srgbClr val="484237"/>
                </a:solidFill>
                <a:latin typeface="Gelasio Semi Bold" pitchFamily="34" charset="0"/>
                <a:ea typeface="Gelasio Semi Bold" pitchFamily="34" charset="-122"/>
                <a:cs typeface="Gelasio Semi Bold" pitchFamily="34" charset="-120"/>
              </a:rPr>
              <a:t>Admin Control Panel</a:t>
            </a:r>
            <a:endParaRPr lang="en-US" sz="4450" dirty="0"/>
          </a:p>
        </p:txBody>
      </p:sp>
      <p:sp>
        <p:nvSpPr>
          <p:cNvPr id="3" name="Shape 1"/>
          <p:cNvSpPr/>
          <p:nvPr/>
        </p:nvSpPr>
        <p:spPr>
          <a:xfrm>
            <a:off x="793790" y="1877854"/>
            <a:ext cx="6408063" cy="2032754"/>
          </a:xfrm>
          <a:prstGeom prst="roundRect">
            <a:avLst>
              <a:gd name="adj" fmla="val 1674"/>
            </a:avLst>
          </a:prstGeom>
          <a:solidFill>
            <a:srgbClr val="EEE8DD"/>
          </a:solidFill>
          <a:ln/>
        </p:spPr>
        <p:txBody>
          <a:bodyPr/>
          <a:lstStyle/>
          <a:p>
            <a:endParaRPr lang="en-US"/>
          </a:p>
        </p:txBody>
      </p:sp>
      <p:sp>
        <p:nvSpPr>
          <p:cNvPr id="4" name="Text 2"/>
          <p:cNvSpPr/>
          <p:nvPr/>
        </p:nvSpPr>
        <p:spPr>
          <a:xfrm>
            <a:off x="1020604" y="2104668"/>
            <a:ext cx="4175165" cy="354330"/>
          </a:xfrm>
          <a:prstGeom prst="rect">
            <a:avLst/>
          </a:prstGeom>
          <a:noFill/>
          <a:ln/>
        </p:spPr>
        <p:txBody>
          <a:bodyPr wrap="none" lIns="0" tIns="0" rIns="0" bIns="0" rtlCol="0" anchor="t"/>
          <a:lstStyle/>
          <a:p>
            <a:pPr marL="0" indent="0" algn="l">
              <a:lnSpc>
                <a:spcPts val="2750"/>
              </a:lnSpc>
              <a:buNone/>
            </a:pPr>
            <a:r>
              <a:rPr lang="en-US" sz="2200" dirty="0">
                <a:solidFill>
                  <a:srgbClr val="746558"/>
                </a:solidFill>
                <a:latin typeface="Gelasio Semi Bold" pitchFamily="34" charset="0"/>
                <a:ea typeface="Gelasio Semi Bold" pitchFamily="34" charset="-122"/>
                <a:cs typeface="Gelasio Semi Bold" pitchFamily="34" charset="-120"/>
              </a:rPr>
              <a:t>Comprehensive Booking View</a:t>
            </a:r>
            <a:endParaRPr lang="en-US" sz="2200" dirty="0"/>
          </a:p>
        </p:txBody>
      </p:sp>
      <p:sp>
        <p:nvSpPr>
          <p:cNvPr id="5" name="Text 3"/>
          <p:cNvSpPr/>
          <p:nvPr/>
        </p:nvSpPr>
        <p:spPr>
          <a:xfrm>
            <a:off x="1020604" y="2595086"/>
            <a:ext cx="5954435" cy="1088708"/>
          </a:xfrm>
          <a:prstGeom prst="rect">
            <a:avLst/>
          </a:prstGeom>
          <a:noFill/>
          <a:ln/>
        </p:spPr>
        <p:txBody>
          <a:bodyPr wrap="square" lIns="0" tIns="0" rIns="0" bIns="0" rtlCol="0" anchor="t"/>
          <a:lstStyle/>
          <a:p>
            <a:pPr marL="0" indent="0" algn="l">
              <a:lnSpc>
                <a:spcPts val="2850"/>
              </a:lnSpc>
              <a:buNone/>
            </a:pPr>
            <a:r>
              <a:rPr lang="en-US" sz="1750" dirty="0">
                <a:solidFill>
                  <a:srgbClr val="746558"/>
                </a:solidFill>
                <a:latin typeface="Gelasio" pitchFamily="34" charset="0"/>
                <a:ea typeface="Gelasio" pitchFamily="34" charset="-122"/>
                <a:cs typeface="Gelasio" pitchFamily="34" charset="-120"/>
              </a:rPr>
              <a:t>Admins can see all bookings across all users in a single interface, with real-time updates as new appointments are created.</a:t>
            </a:r>
            <a:endParaRPr lang="en-US" sz="1750" dirty="0"/>
          </a:p>
        </p:txBody>
      </p:sp>
      <p:sp>
        <p:nvSpPr>
          <p:cNvPr id="6" name="Shape 4"/>
          <p:cNvSpPr/>
          <p:nvPr/>
        </p:nvSpPr>
        <p:spPr>
          <a:xfrm>
            <a:off x="7428667" y="1877854"/>
            <a:ext cx="6408063" cy="2032754"/>
          </a:xfrm>
          <a:prstGeom prst="roundRect">
            <a:avLst>
              <a:gd name="adj" fmla="val 1674"/>
            </a:avLst>
          </a:prstGeom>
          <a:solidFill>
            <a:srgbClr val="EEE8DD"/>
          </a:solidFill>
          <a:ln/>
        </p:spPr>
        <p:txBody>
          <a:bodyPr/>
          <a:lstStyle/>
          <a:p>
            <a:endParaRPr lang="en-US"/>
          </a:p>
        </p:txBody>
      </p:sp>
      <p:sp>
        <p:nvSpPr>
          <p:cNvPr id="7" name="Text 5"/>
          <p:cNvSpPr/>
          <p:nvPr/>
        </p:nvSpPr>
        <p:spPr>
          <a:xfrm>
            <a:off x="7655481" y="2104668"/>
            <a:ext cx="3649266" cy="354330"/>
          </a:xfrm>
          <a:prstGeom prst="rect">
            <a:avLst/>
          </a:prstGeom>
          <a:noFill/>
          <a:ln/>
        </p:spPr>
        <p:txBody>
          <a:bodyPr wrap="none" lIns="0" tIns="0" rIns="0" bIns="0" rtlCol="0" anchor="t"/>
          <a:lstStyle/>
          <a:p>
            <a:pPr marL="0" indent="0" algn="l">
              <a:lnSpc>
                <a:spcPts val="2750"/>
              </a:lnSpc>
              <a:buNone/>
            </a:pPr>
            <a:r>
              <a:rPr lang="en-US" sz="2200" dirty="0">
                <a:solidFill>
                  <a:srgbClr val="746558"/>
                </a:solidFill>
                <a:latin typeface="Gelasio Semi Bold" pitchFamily="34" charset="0"/>
                <a:ea typeface="Gelasio Semi Bold" pitchFamily="34" charset="-122"/>
                <a:cs typeface="Gelasio Semi Bold" pitchFamily="34" charset="-120"/>
              </a:rPr>
              <a:t>Cancellation Management</a:t>
            </a:r>
            <a:endParaRPr lang="en-US" sz="2200" dirty="0"/>
          </a:p>
        </p:txBody>
      </p:sp>
      <p:sp>
        <p:nvSpPr>
          <p:cNvPr id="8" name="Text 6"/>
          <p:cNvSpPr/>
          <p:nvPr/>
        </p:nvSpPr>
        <p:spPr>
          <a:xfrm>
            <a:off x="7655481" y="2595086"/>
            <a:ext cx="5954435" cy="725805"/>
          </a:xfrm>
          <a:prstGeom prst="rect">
            <a:avLst/>
          </a:prstGeom>
          <a:noFill/>
          <a:ln/>
        </p:spPr>
        <p:txBody>
          <a:bodyPr wrap="square" lIns="0" tIns="0" rIns="0" bIns="0" rtlCol="0" anchor="t"/>
          <a:lstStyle/>
          <a:p>
            <a:pPr marL="0" indent="0" algn="l">
              <a:lnSpc>
                <a:spcPts val="2850"/>
              </a:lnSpc>
              <a:buNone/>
            </a:pPr>
            <a:r>
              <a:rPr lang="en-US" sz="1750" dirty="0">
                <a:solidFill>
                  <a:srgbClr val="746558"/>
                </a:solidFill>
                <a:latin typeface="Gelasio" pitchFamily="34" charset="0"/>
                <a:ea typeface="Gelasio" pitchFamily="34" charset="-122"/>
                <a:cs typeface="Gelasio" pitchFamily="34" charset="-120"/>
              </a:rPr>
              <a:t>One-tap cancellation of any appointment, with automatic point deduction and immediate removal from the database.</a:t>
            </a:r>
            <a:endParaRPr lang="en-US" sz="1750" dirty="0"/>
          </a:p>
        </p:txBody>
      </p:sp>
      <p:sp>
        <p:nvSpPr>
          <p:cNvPr id="9" name="Shape 7"/>
          <p:cNvSpPr/>
          <p:nvPr/>
        </p:nvSpPr>
        <p:spPr>
          <a:xfrm>
            <a:off x="793790" y="4137422"/>
            <a:ext cx="6408063" cy="2032754"/>
          </a:xfrm>
          <a:prstGeom prst="roundRect">
            <a:avLst>
              <a:gd name="adj" fmla="val 1674"/>
            </a:avLst>
          </a:prstGeom>
          <a:solidFill>
            <a:srgbClr val="EEE8DD"/>
          </a:solidFill>
          <a:ln/>
        </p:spPr>
        <p:txBody>
          <a:bodyPr/>
          <a:lstStyle/>
          <a:p>
            <a:endParaRPr lang="en-US"/>
          </a:p>
        </p:txBody>
      </p:sp>
      <p:sp>
        <p:nvSpPr>
          <p:cNvPr id="10" name="Text 8"/>
          <p:cNvSpPr/>
          <p:nvPr/>
        </p:nvSpPr>
        <p:spPr>
          <a:xfrm>
            <a:off x="1020604" y="4364236"/>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746558"/>
                </a:solidFill>
                <a:latin typeface="Gelasio Semi Bold" pitchFamily="34" charset="0"/>
                <a:ea typeface="Gelasio Semi Bold" pitchFamily="34" charset="-122"/>
                <a:cs typeface="Gelasio Semi Bold" pitchFamily="34" charset="-120"/>
              </a:rPr>
              <a:t>Role-Based Access</a:t>
            </a:r>
            <a:endParaRPr lang="en-US" sz="2200" dirty="0"/>
          </a:p>
        </p:txBody>
      </p:sp>
      <p:sp>
        <p:nvSpPr>
          <p:cNvPr id="11" name="Text 9"/>
          <p:cNvSpPr/>
          <p:nvPr/>
        </p:nvSpPr>
        <p:spPr>
          <a:xfrm>
            <a:off x="1020604" y="4854654"/>
            <a:ext cx="5954435" cy="1088708"/>
          </a:xfrm>
          <a:prstGeom prst="rect">
            <a:avLst/>
          </a:prstGeom>
          <a:noFill/>
          <a:ln/>
        </p:spPr>
        <p:txBody>
          <a:bodyPr wrap="square" lIns="0" tIns="0" rIns="0" bIns="0" rtlCol="0" anchor="t"/>
          <a:lstStyle/>
          <a:p>
            <a:pPr marL="0" indent="0" algn="l">
              <a:lnSpc>
                <a:spcPts val="2850"/>
              </a:lnSpc>
              <a:buNone/>
            </a:pPr>
            <a:r>
              <a:rPr lang="en-US" sz="1750" dirty="0">
                <a:solidFill>
                  <a:srgbClr val="746558"/>
                </a:solidFill>
                <a:latin typeface="Gelasio" pitchFamily="34" charset="0"/>
                <a:ea typeface="Gelasio" pitchFamily="34" charset="-122"/>
                <a:cs typeface="Gelasio" pitchFamily="34" charset="-120"/>
              </a:rPr>
              <a:t>Admin privileges are granted by checking for the email admin@spa.com, providing a simple but effective authorization mechanism.</a:t>
            </a:r>
            <a:endParaRPr lang="en-US" sz="1750" dirty="0"/>
          </a:p>
        </p:txBody>
      </p:sp>
      <p:sp>
        <p:nvSpPr>
          <p:cNvPr id="12" name="Shape 10"/>
          <p:cNvSpPr/>
          <p:nvPr/>
        </p:nvSpPr>
        <p:spPr>
          <a:xfrm>
            <a:off x="7428667" y="4137422"/>
            <a:ext cx="6408063" cy="2032754"/>
          </a:xfrm>
          <a:prstGeom prst="roundRect">
            <a:avLst>
              <a:gd name="adj" fmla="val 1674"/>
            </a:avLst>
          </a:prstGeom>
          <a:solidFill>
            <a:srgbClr val="EEE8DD"/>
          </a:solidFill>
          <a:ln/>
        </p:spPr>
        <p:txBody>
          <a:bodyPr/>
          <a:lstStyle/>
          <a:p>
            <a:endParaRPr lang="en-US"/>
          </a:p>
        </p:txBody>
      </p:sp>
      <p:sp>
        <p:nvSpPr>
          <p:cNvPr id="13" name="Text 11"/>
          <p:cNvSpPr/>
          <p:nvPr/>
        </p:nvSpPr>
        <p:spPr>
          <a:xfrm>
            <a:off x="7655481" y="4364236"/>
            <a:ext cx="2959060" cy="354330"/>
          </a:xfrm>
          <a:prstGeom prst="rect">
            <a:avLst/>
          </a:prstGeom>
          <a:noFill/>
          <a:ln/>
        </p:spPr>
        <p:txBody>
          <a:bodyPr wrap="none" lIns="0" tIns="0" rIns="0" bIns="0" rtlCol="0" anchor="t"/>
          <a:lstStyle/>
          <a:p>
            <a:pPr marL="0" indent="0" algn="l">
              <a:lnSpc>
                <a:spcPts val="2750"/>
              </a:lnSpc>
              <a:buNone/>
            </a:pPr>
            <a:r>
              <a:rPr lang="en-US" sz="2200" dirty="0">
                <a:solidFill>
                  <a:srgbClr val="746558"/>
                </a:solidFill>
                <a:latin typeface="Gelasio Semi Bold" pitchFamily="34" charset="0"/>
                <a:ea typeface="Gelasio Semi Bold" pitchFamily="34" charset="-122"/>
                <a:cs typeface="Gelasio Semi Bold" pitchFamily="34" charset="-120"/>
              </a:rPr>
              <a:t>Business Intelligence</a:t>
            </a:r>
            <a:endParaRPr lang="en-US" sz="2200" dirty="0"/>
          </a:p>
        </p:txBody>
      </p:sp>
      <p:sp>
        <p:nvSpPr>
          <p:cNvPr id="14" name="Text 12"/>
          <p:cNvSpPr/>
          <p:nvPr/>
        </p:nvSpPr>
        <p:spPr>
          <a:xfrm>
            <a:off x="7655481" y="4854654"/>
            <a:ext cx="5954435" cy="725805"/>
          </a:xfrm>
          <a:prstGeom prst="rect">
            <a:avLst/>
          </a:prstGeom>
          <a:noFill/>
          <a:ln/>
        </p:spPr>
        <p:txBody>
          <a:bodyPr wrap="square" lIns="0" tIns="0" rIns="0" bIns="0" rtlCol="0" anchor="t"/>
          <a:lstStyle/>
          <a:p>
            <a:pPr marL="0" indent="0" algn="l">
              <a:lnSpc>
                <a:spcPts val="2850"/>
              </a:lnSpc>
              <a:buNone/>
            </a:pPr>
            <a:r>
              <a:rPr lang="en-US" sz="1750" dirty="0">
                <a:solidFill>
                  <a:srgbClr val="746558"/>
                </a:solidFill>
                <a:latin typeface="Gelasio" pitchFamily="34" charset="0"/>
                <a:ea typeface="Gelasio" pitchFamily="34" charset="-122"/>
                <a:cs typeface="Gelasio" pitchFamily="34" charset="-120"/>
              </a:rPr>
              <a:t>The admin view provides insights into booking patterns and customer preferences to inform business decisions.</a:t>
            </a:r>
            <a:endParaRPr lang="en-US" sz="1750" dirty="0"/>
          </a:p>
        </p:txBody>
      </p:sp>
      <p:sp>
        <p:nvSpPr>
          <p:cNvPr id="15" name="Text 13"/>
          <p:cNvSpPr/>
          <p:nvPr/>
        </p:nvSpPr>
        <p:spPr>
          <a:xfrm>
            <a:off x="793790" y="6425327"/>
            <a:ext cx="13042821" cy="1088708"/>
          </a:xfrm>
          <a:prstGeom prst="rect">
            <a:avLst/>
          </a:prstGeom>
          <a:noFill/>
          <a:ln/>
        </p:spPr>
        <p:txBody>
          <a:bodyPr wrap="square" lIns="0" tIns="0" rIns="0" bIns="0" rtlCol="0" anchor="t"/>
          <a:lstStyle/>
          <a:p>
            <a:pPr marL="0" indent="0" algn="l">
              <a:lnSpc>
                <a:spcPts val="2850"/>
              </a:lnSpc>
              <a:buNone/>
            </a:pPr>
            <a:r>
              <a:rPr lang="en-US" sz="1750" dirty="0">
                <a:solidFill>
                  <a:srgbClr val="746558"/>
                </a:solidFill>
                <a:latin typeface="Gelasio" pitchFamily="34" charset="0"/>
                <a:ea typeface="Gelasio" pitchFamily="34" charset="-122"/>
                <a:cs typeface="Gelasio" pitchFamily="34" charset="-120"/>
              </a:rPr>
              <a:t>The AdminScreen.kt provides a centralized control panel where business administrators can oversee all bookings in real time. This specialized interface is only accessible to authenticated admin users and provides powerful tools for managing the massage therapy business operations.</a:t>
            </a:r>
            <a:endParaRPr lang="en-US" sz="1750" dirty="0"/>
          </a:p>
        </p:txBody>
      </p:sp>
      <p:pic>
        <p:nvPicPr>
          <p:cNvPr id="16" name="Picture 15">
            <a:extLst>
              <a:ext uri="{FF2B5EF4-FFF2-40B4-BE49-F238E27FC236}">
                <a16:creationId xmlns:a16="http://schemas.microsoft.com/office/drawing/2014/main" id="{5BCA7A7A-7235-C2C2-5533-2C2482F8C300}"/>
              </a:ext>
            </a:extLst>
          </p:cNvPr>
          <p:cNvPicPr>
            <a:picLocks noChangeAspect="1"/>
          </p:cNvPicPr>
          <p:nvPr/>
        </p:nvPicPr>
        <p:blipFill>
          <a:blip r:embed="rId3"/>
          <a:stretch>
            <a:fillRect/>
          </a:stretch>
        </p:blipFill>
        <p:spPr>
          <a:xfrm>
            <a:off x="12319909" y="7726681"/>
            <a:ext cx="2310491" cy="502919"/>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3312</TotalTime>
  <Words>931</Words>
  <Application>Microsoft Macintosh PowerPoint</Application>
  <PresentationFormat>Custom</PresentationFormat>
  <Paragraphs>89</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Gelasio</vt:lpstr>
      <vt:lpstr>Gelasio Semi Bold</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Zhang HuiM</cp:lastModifiedBy>
  <cp:revision>3</cp:revision>
  <dcterms:created xsi:type="dcterms:W3CDTF">2025-04-22T18:22:23Z</dcterms:created>
  <dcterms:modified xsi:type="dcterms:W3CDTF">2025-04-25T01:35:28Z</dcterms:modified>
</cp:coreProperties>
</file>