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slide" Target="slides/slide20.xml"/><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We are the smart city and for the last 3 weeks we’ve been working with C-tran on a project called StopSpot. Bruce presented the project to our class on slack, and our group seize the opportunity and take on the project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f7905137d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f7905137d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f7905137d_7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f7905137d_7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5f7905137d_5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5f7905137d_5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f7905137d_5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f7905137d_5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f7905137d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f7905137d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5f7905137d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f7905137d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5f7905137d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f7905137d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t/>
            </a:r>
            <a:endParaRPr sz="900">
              <a:solidFill>
                <a:schemeClr val="dk2"/>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f7905137d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f7905137d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5f7905137d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5f7905137d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5f7905137d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5f7905137d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5f6c11bd1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5f6c11bd1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what’s the goal of the project?</a:t>
            </a:r>
            <a:endParaRPr/>
          </a:p>
          <a:p>
            <a:pPr indent="0" lvl="0" marL="0" rtl="0" algn="l">
              <a:spcBef>
                <a:spcPts val="0"/>
              </a:spcBef>
              <a:spcAft>
                <a:spcPts val="0"/>
              </a:spcAft>
              <a:buNone/>
            </a:pPr>
            <a:r>
              <a:rPr lang="en"/>
              <a:t>The goal is to improve the accuracy of the static stop locations using the dynamic vehicle location data. C-Tran want to see how often are the vehicles stopping at the stop location. So if there is one specific stop that the vehicle is not stopping at, they might want to send some people to take a look at. Some reasons the vehicles are not stopping at the stop location could be </a:t>
            </a:r>
            <a:r>
              <a:rPr lang="en"/>
              <a:t>branches</a:t>
            </a:r>
            <a:r>
              <a:rPr lang="en"/>
              <a:t> are in the way or the increase activity of construction work.</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Because we only had 3 weeks to work on the data, our MVP is to deliver a list of stops from worst to best accurate stops and a stretch goal of developing a visualization tool.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f7905137d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f7905137d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5e473d1f4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5e473d1f4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solidFill>
                  <a:schemeClr val="dk2"/>
                </a:solidFill>
              </a:rPr>
              <a:t>Before our analysis we have to determine what count as an accurate stop. In the document provided by Bruce, it says that if the vehicle is stopping within 98ft of the stop location then it means that vehicle is stopping within the range and it is to be view as accurate. So, our group started </a:t>
            </a:r>
            <a:r>
              <a:rPr lang="en" sz="900">
                <a:solidFill>
                  <a:schemeClr val="dk2"/>
                </a:solidFill>
              </a:rPr>
              <a:t>thinking</a:t>
            </a:r>
            <a:r>
              <a:rPr lang="en" sz="900">
                <a:solidFill>
                  <a:schemeClr val="dk2"/>
                </a:solidFill>
              </a:rPr>
              <a:t> about type of analysis we can do. The firs</a:t>
            </a:r>
            <a:r>
              <a:rPr lang="en" sz="900">
                <a:solidFill>
                  <a:schemeClr val="dk2"/>
                </a:solidFill>
              </a:rPr>
              <a:t>t </a:t>
            </a:r>
            <a:r>
              <a:rPr lang="en" sz="900">
                <a:solidFill>
                  <a:schemeClr val="dk2"/>
                </a:solidFill>
              </a:rPr>
              <a:t>idea was to simply check that the average and median has to be below 98ft for it to be accurate. But then we thought of problem with that analysis is that if there are even number of time it stopped within 98ft and half stopping outside of 98ft. The 50% of time it is stopping within 98ft doesn’t seem correct to us. The second idea was to simply find the percent error of each stop location. Since the distance between the vehicle and stop location is already given to us in the dataset it’s easier to list out the stop from worst to best accuracy.</a:t>
            </a:r>
            <a:endParaRPr sz="900">
              <a:solidFill>
                <a:schemeClr val="dk2"/>
              </a:solidFill>
            </a:endParaRPr>
          </a:p>
          <a:p>
            <a:pPr indent="0" lvl="0" marL="0" rtl="0" algn="l">
              <a:lnSpc>
                <a:spcPct val="115000"/>
              </a:lnSpc>
              <a:spcBef>
                <a:spcPts val="1600"/>
              </a:spcBef>
              <a:spcAft>
                <a:spcPts val="1600"/>
              </a:spcAft>
              <a:buNone/>
            </a:pPr>
            <a:r>
              <a:rPr lang="en" sz="900">
                <a:solidFill>
                  <a:schemeClr val="dk2"/>
                </a:solidFill>
              </a:rPr>
              <a:t>For our analysis process, we decided to work our own individual analysis and implementations. The reason behind it is because we want to make sure that our list match one another. When we finally came together to look at the result our percent error for the stop location did not match. The reason is because we all had different method of cleaning the data and some of us load in csv file which only takes 1.5mil rows and some of us use a database to load in all the data. However, our list from worst to best accurate stops were close with one another that we felt confident presenting the list to C-tran</a:t>
            </a:r>
            <a:endParaRPr sz="900">
              <a:solidFill>
                <a:schemeClr val="dk2"/>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f6c11bd1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f6c11bd1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our end of sprint meeting with David, we successfully deliver a list of worst to best accurate stops. Then we presented different type of visualization that our group developed and demo it to David. That lead to future development of this project and how for the next team can pick up where we left off.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f7905137d_9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f7905137d_9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5f7905137d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5f7905137d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f7905137d_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f7905137d_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f7905137d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f7905137d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f7905137d_7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f7905137d_7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2063100" y="4785000"/>
            <a:ext cx="5017800" cy="35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latin typeface="Lato"/>
                <a:ea typeface="Lato"/>
                <a:cs typeface="Lato"/>
                <a:sym typeface="Lato"/>
              </a:rPr>
              <a:t>Brian Allen, Marcus Kwong, Tarun Singh, Hui-Yu Sim</a:t>
            </a:r>
            <a:endParaRPr sz="1600">
              <a:latin typeface="Lato"/>
              <a:ea typeface="Lato"/>
              <a:cs typeface="Lato"/>
              <a:sym typeface="Lato"/>
            </a:endParaRPr>
          </a:p>
          <a:p>
            <a:pPr indent="0" lvl="0" marL="0" rtl="0" algn="ctr">
              <a:spcBef>
                <a:spcPts val="0"/>
              </a:spcBef>
              <a:spcAft>
                <a:spcPts val="0"/>
              </a:spcAft>
              <a:buNone/>
            </a:pPr>
            <a:r>
              <a:t/>
            </a:r>
            <a:endParaRPr/>
          </a:p>
        </p:txBody>
      </p:sp>
      <p:sp>
        <p:nvSpPr>
          <p:cNvPr id="55" name="Google Shape;55;p13"/>
          <p:cNvSpPr txBox="1"/>
          <p:nvPr>
            <p:ph type="ctrTitle"/>
          </p:nvPr>
        </p:nvSpPr>
        <p:spPr>
          <a:xfrm>
            <a:off x="279850" y="0"/>
            <a:ext cx="8520600" cy="806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Smart City: StopSpot</a:t>
            </a:r>
            <a:endParaRPr/>
          </a:p>
        </p:txBody>
      </p:sp>
      <p:pic>
        <p:nvPicPr>
          <p:cNvPr id="56" name="Google Shape;56;p13"/>
          <p:cNvPicPr preferRelativeResize="0"/>
          <p:nvPr/>
        </p:nvPicPr>
        <p:blipFill>
          <a:blip r:embed="rId3">
            <a:alphaModFix/>
          </a:blip>
          <a:stretch>
            <a:fillRect/>
          </a:stretch>
        </p:blipFill>
        <p:spPr>
          <a:xfrm>
            <a:off x="2141788" y="959100"/>
            <a:ext cx="4796736" cy="367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pic>
        <p:nvPicPr>
          <p:cNvPr id="116" name="Google Shape;116;p22"/>
          <p:cNvPicPr preferRelativeResize="0"/>
          <p:nvPr/>
        </p:nvPicPr>
        <p:blipFill>
          <a:blip r:embed="rId3">
            <a:alphaModFix/>
          </a:blip>
          <a:stretch>
            <a:fillRect/>
          </a:stretch>
        </p:blipFill>
        <p:spPr>
          <a:xfrm>
            <a:off x="152400" y="858600"/>
            <a:ext cx="8443025" cy="4361099"/>
          </a:xfrm>
          <a:prstGeom prst="rect">
            <a:avLst/>
          </a:prstGeom>
          <a:noFill/>
          <a:ln>
            <a:noFill/>
          </a:ln>
        </p:spPr>
      </p:pic>
      <p:sp>
        <p:nvSpPr>
          <p:cNvPr id="117" name="Google Shape;117;p22"/>
          <p:cNvSpPr txBox="1"/>
          <p:nvPr/>
        </p:nvSpPr>
        <p:spPr>
          <a:xfrm>
            <a:off x="152400" y="103450"/>
            <a:ext cx="54162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Filtering above 85% error with number of bus stopping iterations.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3">
            <a:alphaModFix/>
          </a:blip>
          <a:stretch>
            <a:fillRect/>
          </a:stretch>
        </p:blipFill>
        <p:spPr>
          <a:xfrm>
            <a:off x="1354049" y="864575"/>
            <a:ext cx="6070575" cy="4117125"/>
          </a:xfrm>
          <a:prstGeom prst="rect">
            <a:avLst/>
          </a:prstGeom>
          <a:noFill/>
          <a:ln>
            <a:noFill/>
          </a:ln>
        </p:spPr>
      </p:pic>
      <p:sp>
        <p:nvSpPr>
          <p:cNvPr id="123" name="Google Shape;123;p23"/>
          <p:cNvSpPr txBox="1"/>
          <p:nvPr/>
        </p:nvSpPr>
        <p:spPr>
          <a:xfrm>
            <a:off x="1863900" y="232775"/>
            <a:ext cx="54162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Data with f</a:t>
            </a:r>
            <a:r>
              <a:rPr lang="en">
                <a:solidFill>
                  <a:schemeClr val="dk1"/>
                </a:solidFill>
              </a:rPr>
              <a:t>iltering of 85% above error and number of bus stopping iterations.</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Graphical Results: The Good</a:t>
            </a:r>
            <a:endParaRPr/>
          </a:p>
        </p:txBody>
      </p:sp>
      <p:sp>
        <p:nvSpPr>
          <p:cNvPr id="129" name="Google Shape;129;p24"/>
          <p:cNvSpPr txBox="1"/>
          <p:nvPr>
            <p:ph idx="1" type="body"/>
          </p:nvPr>
        </p:nvSpPr>
        <p:spPr>
          <a:xfrm>
            <a:off x="259875"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Stop 102</a:t>
            </a:r>
            <a:endParaRPr/>
          </a:p>
        </p:txBody>
      </p:sp>
      <p:pic>
        <p:nvPicPr>
          <p:cNvPr id="130" name="Google Shape;130;p24"/>
          <p:cNvPicPr preferRelativeResize="0"/>
          <p:nvPr/>
        </p:nvPicPr>
        <p:blipFill>
          <a:blip r:embed="rId3">
            <a:alphaModFix/>
          </a:blip>
          <a:stretch>
            <a:fillRect/>
          </a:stretch>
        </p:blipFill>
        <p:spPr>
          <a:xfrm>
            <a:off x="97600" y="1483518"/>
            <a:ext cx="9144000" cy="34965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Graphical Results: The Bad</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Stop 2329</a:t>
            </a:r>
            <a:endParaRPr/>
          </a:p>
        </p:txBody>
      </p:sp>
      <p:pic>
        <p:nvPicPr>
          <p:cNvPr id="137" name="Google Shape;137;p25"/>
          <p:cNvPicPr preferRelativeResize="0"/>
          <p:nvPr/>
        </p:nvPicPr>
        <p:blipFill>
          <a:blip r:embed="rId3">
            <a:alphaModFix/>
          </a:blip>
          <a:stretch>
            <a:fillRect/>
          </a:stretch>
        </p:blipFill>
        <p:spPr>
          <a:xfrm>
            <a:off x="103625" y="1623425"/>
            <a:ext cx="8803576" cy="2381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pic>
        <p:nvPicPr>
          <p:cNvPr id="142" name="Google Shape;142;p26"/>
          <p:cNvPicPr preferRelativeResize="0"/>
          <p:nvPr/>
        </p:nvPicPr>
        <p:blipFill>
          <a:blip r:embed="rId3">
            <a:alphaModFix/>
          </a:blip>
          <a:stretch>
            <a:fillRect/>
          </a:stretch>
        </p:blipFill>
        <p:spPr>
          <a:xfrm>
            <a:off x="800963" y="438150"/>
            <a:ext cx="7210425" cy="426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277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Data Wrangling</a:t>
            </a:r>
            <a:endParaRPr sz="4800"/>
          </a:p>
        </p:txBody>
      </p:sp>
      <p:sp>
        <p:nvSpPr>
          <p:cNvPr id="148" name="Google Shape;148;p27"/>
          <p:cNvSpPr txBox="1"/>
          <p:nvPr>
            <p:ph idx="1" type="body"/>
          </p:nvPr>
        </p:nvSpPr>
        <p:spPr>
          <a:xfrm>
            <a:off x="311700" y="1152475"/>
            <a:ext cx="3157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Trying to get the data</a:t>
            </a:r>
            <a:endParaRPr sz="1400"/>
          </a:p>
          <a:p>
            <a:pPr indent="0" lvl="0" marL="0" rtl="0" algn="l">
              <a:spcBef>
                <a:spcPts val="1600"/>
              </a:spcBef>
              <a:spcAft>
                <a:spcPts val="0"/>
              </a:spcAft>
              <a:buNone/>
            </a:pPr>
            <a:r>
              <a:rPr lang="en" sz="1400"/>
              <a:t>From PGE to C-Tran </a:t>
            </a:r>
            <a:endParaRPr sz="1400"/>
          </a:p>
          <a:p>
            <a:pPr indent="0" lvl="0" marL="0" rtl="0" algn="l">
              <a:spcBef>
                <a:spcPts val="1600"/>
              </a:spcBef>
              <a:spcAft>
                <a:spcPts val="1600"/>
              </a:spcAft>
              <a:buNone/>
            </a:pPr>
            <a:r>
              <a:rPr lang="en" sz="1400"/>
              <a:t>Getting the actual data</a:t>
            </a:r>
            <a:endParaRPr sz="1400"/>
          </a:p>
        </p:txBody>
      </p:sp>
      <p:pic>
        <p:nvPicPr>
          <p:cNvPr id="149" name="Google Shape;149;p27"/>
          <p:cNvPicPr preferRelativeResize="0"/>
          <p:nvPr/>
        </p:nvPicPr>
        <p:blipFill>
          <a:blip r:embed="rId3">
            <a:alphaModFix/>
          </a:blip>
          <a:stretch>
            <a:fillRect/>
          </a:stretch>
        </p:blipFill>
        <p:spPr>
          <a:xfrm>
            <a:off x="3468825" y="1152475"/>
            <a:ext cx="5363464" cy="34164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8"/>
          <p:cNvSpPr txBox="1"/>
          <p:nvPr/>
        </p:nvSpPr>
        <p:spPr>
          <a:xfrm>
            <a:off x="503400" y="298950"/>
            <a:ext cx="8137200" cy="9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t>Analysis Reflection </a:t>
            </a:r>
            <a:endParaRPr sz="4800"/>
          </a:p>
        </p:txBody>
      </p:sp>
      <p:sp>
        <p:nvSpPr>
          <p:cNvPr id="155" name="Google Shape;155;p28"/>
          <p:cNvSpPr txBox="1"/>
          <p:nvPr/>
        </p:nvSpPr>
        <p:spPr>
          <a:xfrm>
            <a:off x="804000" y="1288350"/>
            <a:ext cx="8081100" cy="241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t>Writing</a:t>
            </a:r>
            <a:r>
              <a:rPr lang="en"/>
              <a:t> queries vs writing code</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Statistical</a:t>
            </a:r>
            <a:r>
              <a:rPr lang="en"/>
              <a:t> analysis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Lazy spreadsheets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What do you mean we have different data? </a:t>
            </a:r>
            <a:endParaRPr/>
          </a:p>
        </p:txBody>
      </p:sp>
      <p:pic>
        <p:nvPicPr>
          <p:cNvPr id="156" name="Google Shape;156;p28"/>
          <p:cNvPicPr preferRelativeResize="0"/>
          <p:nvPr/>
        </p:nvPicPr>
        <p:blipFill>
          <a:blip r:embed="rId3">
            <a:alphaModFix/>
          </a:blip>
          <a:stretch>
            <a:fillRect/>
          </a:stretch>
        </p:blipFill>
        <p:spPr>
          <a:xfrm>
            <a:off x="5131602" y="2139899"/>
            <a:ext cx="3753500" cy="2915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368875"/>
            <a:ext cx="8337600" cy="78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800"/>
              <a:t>What we would change?</a:t>
            </a:r>
            <a:endParaRPr sz="4800"/>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63" name="Google Shape;163;p29"/>
          <p:cNvPicPr preferRelativeResize="0"/>
          <p:nvPr/>
        </p:nvPicPr>
        <p:blipFill>
          <a:blip r:embed="rId3">
            <a:alphaModFix/>
          </a:blip>
          <a:stretch>
            <a:fillRect/>
          </a:stretch>
        </p:blipFill>
        <p:spPr>
          <a:xfrm>
            <a:off x="1565850" y="1198200"/>
            <a:ext cx="5829300" cy="3537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800"/>
              <a:t>What would we change? </a:t>
            </a:r>
            <a:endParaRPr sz="4800"/>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tech stack </a:t>
            </a:r>
            <a:endParaRPr/>
          </a:p>
          <a:p>
            <a:pPr indent="0" lvl="0" marL="0" rtl="0" algn="l">
              <a:spcBef>
                <a:spcPts val="1600"/>
              </a:spcBef>
              <a:spcAft>
                <a:spcPts val="0"/>
              </a:spcAft>
              <a:buNone/>
            </a:pPr>
            <a:r>
              <a:rPr lang="en"/>
              <a:t>Cleaning process </a:t>
            </a:r>
            <a:endParaRPr/>
          </a:p>
          <a:p>
            <a:pPr indent="0" lvl="0" marL="0" rtl="0" algn="l">
              <a:spcBef>
                <a:spcPts val="1600"/>
              </a:spcBef>
              <a:spcAft>
                <a:spcPts val="0"/>
              </a:spcAft>
              <a:buNone/>
            </a:pPr>
            <a:r>
              <a:rPr lang="en"/>
              <a:t>Better questions leads to better answers </a:t>
            </a:r>
            <a:endParaRPr/>
          </a:p>
          <a:p>
            <a:pPr indent="0" lvl="0" marL="0" rtl="0" algn="l">
              <a:spcBef>
                <a:spcPts val="1600"/>
              </a:spcBef>
              <a:spcAft>
                <a:spcPts val="1600"/>
              </a:spcAft>
              <a:buNone/>
            </a:pPr>
            <a:r>
              <a:rPr lang="en"/>
              <a:t>Read the documentation then read it again.  </a:t>
            </a:r>
            <a:endParaRPr/>
          </a:p>
        </p:txBody>
      </p:sp>
      <p:pic>
        <p:nvPicPr>
          <p:cNvPr id="170" name="Google Shape;170;p30"/>
          <p:cNvPicPr preferRelativeResize="0"/>
          <p:nvPr/>
        </p:nvPicPr>
        <p:blipFill>
          <a:blip r:embed="rId3">
            <a:alphaModFix/>
          </a:blip>
          <a:stretch>
            <a:fillRect/>
          </a:stretch>
        </p:blipFill>
        <p:spPr>
          <a:xfrm>
            <a:off x="6660600" y="2663875"/>
            <a:ext cx="2171700" cy="1905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Backlog </a:t>
            </a:r>
            <a:endParaRPr/>
          </a:p>
        </p:txBody>
      </p:sp>
      <p:sp>
        <p:nvSpPr>
          <p:cNvPr id="176" name="Google Shape;176;p31"/>
          <p:cNvSpPr txBox="1"/>
          <p:nvPr>
            <p:ph idx="1" type="body"/>
          </p:nvPr>
        </p:nvSpPr>
        <p:spPr>
          <a:xfrm>
            <a:off x="311700" y="1017725"/>
            <a:ext cx="4679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rPr>
              <a:t>UI</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Create a front end that can run a set of queries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Show highest percent error</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At X ft away</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Remove stops X away </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With door flag on or off</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Remove stops with less than X occurrences </a:t>
            </a:r>
            <a:endParaRPr sz="1200">
              <a:solidFill>
                <a:schemeClr val="dk1"/>
              </a:solidFill>
            </a:endParaRPr>
          </a:p>
          <a:p>
            <a:pPr indent="0" lvl="0" marL="0" rtl="0" algn="l">
              <a:spcBef>
                <a:spcPts val="0"/>
              </a:spcBef>
              <a:spcAft>
                <a:spcPts val="0"/>
              </a:spcAft>
              <a:buNone/>
            </a:pPr>
            <a:r>
              <a:rPr lang="en" sz="1200">
                <a:solidFill>
                  <a:schemeClr val="dk1"/>
                </a:solidFill>
              </a:rPr>
              <a:t>Add “sliders” for accuracy of stops (David ask)</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(Show all ←→ Only show highest error)</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Create a front end that displays maps pins for a single stop</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Create a front end that displays pins for all stops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Create a front end that can click on a stop to get single stop map</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Create a front end that can be fed quarterly data and stop info for analysis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a:p>
        </p:txBody>
      </p:sp>
      <p:sp>
        <p:nvSpPr>
          <p:cNvPr id="177" name="Google Shape;177;p31"/>
          <p:cNvSpPr txBox="1"/>
          <p:nvPr>
            <p:ph idx="1" type="body"/>
          </p:nvPr>
        </p:nvSpPr>
        <p:spPr>
          <a:xfrm>
            <a:off x="5150400" y="1017725"/>
            <a:ext cx="368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Backend</a:t>
            </a:r>
            <a:endParaRPr b="1" sz="1200">
              <a:solidFill>
                <a:schemeClr val="dk1"/>
              </a:solidFill>
            </a:endParaRPr>
          </a:p>
          <a:p>
            <a:pPr indent="0" lvl="0" marL="0" rtl="0" algn="l">
              <a:spcBef>
                <a:spcPts val="0"/>
              </a:spcBef>
              <a:spcAft>
                <a:spcPts val="0"/>
              </a:spcAft>
              <a:buNone/>
            </a:pPr>
            <a:r>
              <a:rPr lang="en" sz="1200">
                <a:solidFill>
                  <a:schemeClr val="dk1"/>
                </a:solidFill>
              </a:rPr>
              <a:t>Choose and setup database </a:t>
            </a:r>
            <a:endParaRPr sz="1200">
              <a:solidFill>
                <a:schemeClr val="dk1"/>
              </a:solidFill>
            </a:endParaRPr>
          </a:p>
          <a:p>
            <a:pPr indent="0" lvl="0" marL="0" rtl="0" algn="l">
              <a:spcBef>
                <a:spcPts val="0"/>
              </a:spcBef>
              <a:spcAft>
                <a:spcPts val="0"/>
              </a:spcAft>
              <a:buNone/>
            </a:pPr>
            <a:r>
              <a:rPr lang="en" sz="1200">
                <a:solidFill>
                  <a:schemeClr val="dk1"/>
                </a:solidFill>
              </a:rPr>
              <a:t>Choose framework to use to serve pages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Flask?</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Django?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t>
            </a:r>
            <a:endParaRPr sz="1200">
              <a:solidFill>
                <a:schemeClr val="dk1"/>
              </a:solidFill>
            </a:endParaRPr>
          </a:p>
          <a:p>
            <a:pPr indent="0" lvl="0" marL="0" rtl="0" algn="l">
              <a:spcBef>
                <a:spcPts val="0"/>
              </a:spcBef>
              <a:spcAft>
                <a:spcPts val="0"/>
              </a:spcAft>
              <a:buNone/>
            </a:pPr>
            <a:r>
              <a:rPr lang="en" sz="1200">
                <a:solidFill>
                  <a:schemeClr val="dk1"/>
                </a:solidFill>
              </a:rPr>
              <a:t>What Map package to use? </a:t>
            </a:r>
            <a:endParaRPr sz="12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a:p>
        </p:txBody>
      </p:sp>
      <p:pic>
        <p:nvPicPr>
          <p:cNvPr id="178" name="Google Shape;178;p31"/>
          <p:cNvPicPr preferRelativeResize="0"/>
          <p:nvPr/>
        </p:nvPicPr>
        <p:blipFill>
          <a:blip r:embed="rId3">
            <a:alphaModFix/>
          </a:blip>
          <a:stretch>
            <a:fillRect/>
          </a:stretch>
        </p:blipFill>
        <p:spPr>
          <a:xfrm>
            <a:off x="5344413" y="2622650"/>
            <a:ext cx="3293875" cy="2121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nvSpPr>
        <p:spPr>
          <a:xfrm>
            <a:off x="284800" y="207150"/>
            <a:ext cx="83538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t>C-Tran’s Goal and </a:t>
            </a:r>
            <a:r>
              <a:rPr lang="en" sz="3000">
                <a:solidFill>
                  <a:schemeClr val="dk1"/>
                </a:solidFill>
              </a:rPr>
              <a:t>Minimum Viable Product</a:t>
            </a:r>
            <a:endParaRPr sz="3000">
              <a:solidFill>
                <a:schemeClr val="dk1"/>
              </a:solidFill>
            </a:endParaRPr>
          </a:p>
          <a:p>
            <a:pPr indent="0" lvl="0" marL="0" rtl="0" algn="l">
              <a:spcBef>
                <a:spcPts val="0"/>
              </a:spcBef>
              <a:spcAft>
                <a:spcPts val="0"/>
              </a:spcAft>
              <a:buNone/>
            </a:pPr>
            <a:r>
              <a:rPr lang="en" sz="3000"/>
              <a:t> </a:t>
            </a:r>
            <a:endParaRPr sz="3000"/>
          </a:p>
        </p:txBody>
      </p:sp>
      <p:sp>
        <p:nvSpPr>
          <p:cNvPr id="62" name="Google Shape;62;p14"/>
          <p:cNvSpPr txBox="1"/>
          <p:nvPr/>
        </p:nvSpPr>
        <p:spPr>
          <a:xfrm>
            <a:off x="655875" y="1152775"/>
            <a:ext cx="4260900" cy="3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Goal:</a:t>
            </a:r>
            <a:endParaRPr/>
          </a:p>
          <a:p>
            <a:pPr indent="-317500" lvl="0" marL="457200" rtl="0" algn="l">
              <a:spcBef>
                <a:spcPts val="0"/>
              </a:spcBef>
              <a:spcAft>
                <a:spcPts val="0"/>
              </a:spcAft>
              <a:buSzPts val="1400"/>
              <a:buChar char="●"/>
            </a:pPr>
            <a:r>
              <a:rPr lang="en"/>
              <a:t>The goal of C-Tran is to improve the accuracy of static GPS positioning data of C-Tran transit stop using dynamic vehicle location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MVP:</a:t>
            </a:r>
            <a:endParaRPr/>
          </a:p>
          <a:p>
            <a:pPr indent="-317500" lvl="0" marL="457200" rtl="0" algn="l">
              <a:spcBef>
                <a:spcPts val="0"/>
              </a:spcBef>
              <a:spcAft>
                <a:spcPts val="0"/>
              </a:spcAft>
              <a:buSzPts val="1400"/>
              <a:buChar char="●"/>
            </a:pPr>
            <a:r>
              <a:rPr lang="en"/>
              <a:t>A list ranking from worst to best accurate stops.</a:t>
            </a:r>
            <a:endParaRPr/>
          </a:p>
          <a:p>
            <a:pPr indent="-317500" lvl="0" marL="457200" rtl="0" algn="l">
              <a:spcBef>
                <a:spcPts val="0"/>
              </a:spcBef>
              <a:spcAft>
                <a:spcPts val="0"/>
              </a:spcAft>
              <a:buSzPts val="1400"/>
              <a:buChar char="●"/>
            </a:pPr>
            <a:r>
              <a:rPr lang="en"/>
              <a:t>Stretch goal</a:t>
            </a:r>
            <a:endParaRPr/>
          </a:p>
          <a:p>
            <a:pPr indent="-317500" lvl="1" marL="914400" rtl="0" algn="l">
              <a:spcBef>
                <a:spcPts val="0"/>
              </a:spcBef>
              <a:spcAft>
                <a:spcPts val="0"/>
              </a:spcAft>
              <a:buSzPts val="1400"/>
              <a:buAutoNum type="alphaLcPeriod"/>
            </a:pPr>
            <a:r>
              <a:rPr lang="en"/>
              <a:t>Visualization tools</a:t>
            </a:r>
            <a:endParaRPr/>
          </a:p>
          <a:p>
            <a:pPr indent="0" lvl="0" marL="0" rtl="0" algn="l">
              <a:spcBef>
                <a:spcPts val="0"/>
              </a:spcBef>
              <a:spcAft>
                <a:spcPts val="0"/>
              </a:spcAft>
              <a:buNone/>
            </a:pPr>
            <a:r>
              <a:t/>
            </a:r>
            <a:endParaRPr/>
          </a:p>
        </p:txBody>
      </p:sp>
      <p:pic>
        <p:nvPicPr>
          <p:cNvPr id="63" name="Google Shape;63;p14"/>
          <p:cNvPicPr preferRelativeResize="0"/>
          <p:nvPr/>
        </p:nvPicPr>
        <p:blipFill>
          <a:blip r:embed="rId3">
            <a:alphaModFix/>
          </a:blip>
          <a:stretch>
            <a:fillRect/>
          </a:stretch>
        </p:blipFill>
        <p:spPr>
          <a:xfrm>
            <a:off x="5079500" y="1503750"/>
            <a:ext cx="3922426" cy="255254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Backlog (cont)</a:t>
            </a:r>
            <a:endParaRPr/>
          </a:p>
        </p:txBody>
      </p:sp>
      <p:sp>
        <p:nvSpPr>
          <p:cNvPr id="184" name="Google Shape;18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rPr>
              <a:t>Science </a:t>
            </a:r>
            <a:endParaRPr b="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Looks for vehicles with consistent GPS issues</a:t>
            </a:r>
            <a:endParaRPr sz="1200">
              <a:solidFill>
                <a:schemeClr val="dk1"/>
              </a:solidFill>
            </a:endParaRPr>
          </a:p>
          <a:p>
            <a:pPr indent="0" lvl="0" marL="0" rtl="0" algn="l">
              <a:spcBef>
                <a:spcPts val="0"/>
              </a:spcBef>
              <a:spcAft>
                <a:spcPts val="0"/>
              </a:spcAft>
              <a:buNone/>
            </a:pPr>
            <a:r>
              <a:rPr lang="en" sz="1200">
                <a:solidFill>
                  <a:schemeClr val="dk1"/>
                </a:solidFill>
              </a:rPr>
              <a:t>Double check accuracy of location_distance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Investigate geographic impacts on gps accuracy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Technical Debt</a:t>
            </a:r>
            <a:endParaRPr b="1"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Create shared work space for Marcus and I</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Docker on the cloud? PSU space?</a:t>
            </a:r>
            <a:endParaRPr sz="1200">
              <a:solidFill>
                <a:schemeClr val="dk1"/>
              </a:solidFill>
            </a:endParaRPr>
          </a:p>
          <a:p>
            <a:pPr indent="0" lvl="0" marL="0" rtl="0" algn="l">
              <a:spcBef>
                <a:spcPts val="0"/>
              </a:spcBef>
              <a:spcAft>
                <a:spcPts val="0"/>
              </a:spcAft>
              <a:buNone/>
            </a:pPr>
            <a:r>
              <a:rPr lang="en" sz="1200">
                <a:solidFill>
                  <a:schemeClr val="dk1"/>
                </a:solidFill>
              </a:rPr>
              <a:t>New github?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b="1" lang="en" sz="1200">
                <a:solidFill>
                  <a:schemeClr val="dk1"/>
                </a:solidFill>
              </a:rPr>
              <a:t>Other</a:t>
            </a:r>
            <a:endParaRPr b="1" sz="1200">
              <a:solidFill>
                <a:schemeClr val="dk1"/>
              </a:solidFill>
            </a:endParaRPr>
          </a:p>
          <a:p>
            <a:pPr indent="0" lvl="0" marL="0" rtl="0" algn="l">
              <a:spcBef>
                <a:spcPts val="0"/>
              </a:spcBef>
              <a:spcAft>
                <a:spcPts val="0"/>
              </a:spcAft>
              <a:buNone/>
            </a:pPr>
            <a:r>
              <a:rPr lang="en" sz="1200">
                <a:solidFill>
                  <a:schemeClr val="dk1"/>
                </a:solidFill>
              </a:rPr>
              <a:t>Create a mastery query that can clean and analyze data is one go</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Just use python for analysis?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Flag for checked or accurate stops  </a:t>
            </a:r>
            <a:endParaRPr sz="1200"/>
          </a:p>
        </p:txBody>
      </p:sp>
      <p:pic>
        <p:nvPicPr>
          <p:cNvPr id="185" name="Google Shape;185;p32"/>
          <p:cNvPicPr preferRelativeResize="0"/>
          <p:nvPr/>
        </p:nvPicPr>
        <p:blipFill>
          <a:blip r:embed="rId3">
            <a:alphaModFix/>
          </a:blip>
          <a:stretch>
            <a:fillRect/>
          </a:stretch>
        </p:blipFill>
        <p:spPr>
          <a:xfrm>
            <a:off x="5344413" y="2447625"/>
            <a:ext cx="3293875" cy="2121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5"/>
          <p:cNvSpPr txBox="1"/>
          <p:nvPr/>
        </p:nvSpPr>
        <p:spPr>
          <a:xfrm>
            <a:off x="503400" y="298950"/>
            <a:ext cx="8137200" cy="9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800"/>
              <a:t>Analysis</a:t>
            </a:r>
            <a:endParaRPr sz="4800"/>
          </a:p>
        </p:txBody>
      </p:sp>
      <p:sp>
        <p:nvSpPr>
          <p:cNvPr id="69" name="Google Shape;69;p15"/>
          <p:cNvSpPr txBox="1"/>
          <p:nvPr/>
        </p:nvSpPr>
        <p:spPr>
          <a:xfrm>
            <a:off x="804000" y="1288350"/>
            <a:ext cx="8081100" cy="2412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What count as an accurate stop?</a:t>
            </a:r>
            <a:endParaRPr/>
          </a:p>
          <a:p>
            <a:pPr indent="-317500" lvl="0" marL="457200" rtl="0" algn="l">
              <a:spcBef>
                <a:spcPts val="0"/>
              </a:spcBef>
              <a:spcAft>
                <a:spcPts val="0"/>
              </a:spcAft>
              <a:buSzPts val="1400"/>
              <a:buAutoNum type="arabicPeriod"/>
            </a:pPr>
            <a:r>
              <a:rPr lang="en"/>
              <a:t>Finding percent error of each stop location using the dynamic vehicle location data  </a:t>
            </a:r>
            <a:endParaRPr/>
          </a:p>
          <a:p>
            <a:pPr indent="-317500" lvl="0" marL="457200" rtl="0" algn="l">
              <a:spcBef>
                <a:spcPts val="0"/>
              </a:spcBef>
              <a:spcAft>
                <a:spcPts val="0"/>
              </a:spcAft>
              <a:buSzPts val="1400"/>
              <a:buAutoNum type="arabicPeriod"/>
            </a:pPr>
            <a:r>
              <a:rPr lang="en"/>
              <a:t>Each one of us did our own analysis and implementation</a:t>
            </a:r>
            <a:endParaRPr/>
          </a:p>
          <a:p>
            <a:pPr indent="-317500" lvl="1" marL="914400" rtl="0" algn="l">
              <a:spcBef>
                <a:spcPts val="0"/>
              </a:spcBef>
              <a:spcAft>
                <a:spcPts val="0"/>
              </a:spcAft>
              <a:buSzPts val="1400"/>
              <a:buAutoNum type="alphaLcPeriod"/>
            </a:pPr>
            <a:r>
              <a:rPr lang="en"/>
              <a:t>Data cleaning</a:t>
            </a:r>
            <a:endParaRPr/>
          </a:p>
          <a:p>
            <a:pPr indent="-317500" lvl="1" marL="914400" rtl="0" algn="l">
              <a:spcBef>
                <a:spcPts val="0"/>
              </a:spcBef>
              <a:spcAft>
                <a:spcPts val="0"/>
              </a:spcAft>
              <a:buSzPts val="1400"/>
              <a:buAutoNum type="alphaLcPeriod"/>
            </a:pPr>
            <a:r>
              <a:rPr lang="en"/>
              <a:t>Creating visualization </a:t>
            </a:r>
            <a:endParaRPr/>
          </a:p>
        </p:txBody>
      </p:sp>
      <p:pic>
        <p:nvPicPr>
          <p:cNvPr id="70" name="Google Shape;70;p15"/>
          <p:cNvPicPr preferRelativeResize="0"/>
          <p:nvPr/>
        </p:nvPicPr>
        <p:blipFill>
          <a:blip r:embed="rId3">
            <a:alphaModFix/>
          </a:blip>
          <a:stretch>
            <a:fillRect/>
          </a:stretch>
        </p:blipFill>
        <p:spPr>
          <a:xfrm>
            <a:off x="5131602" y="2139899"/>
            <a:ext cx="3753500" cy="2915400"/>
          </a:xfrm>
          <a:prstGeom prst="rect">
            <a:avLst/>
          </a:prstGeom>
          <a:noFill/>
          <a:ln>
            <a:noFill/>
          </a:ln>
        </p:spPr>
      </p:pic>
      <p:pic>
        <p:nvPicPr>
          <p:cNvPr id="71" name="Google Shape;71;p15"/>
          <p:cNvPicPr preferRelativeResize="0"/>
          <p:nvPr/>
        </p:nvPicPr>
        <p:blipFill>
          <a:blip r:embed="rId4">
            <a:alphaModFix/>
          </a:blip>
          <a:stretch>
            <a:fillRect/>
          </a:stretch>
        </p:blipFill>
        <p:spPr>
          <a:xfrm>
            <a:off x="178200" y="2872738"/>
            <a:ext cx="4076700" cy="2066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End of two-week Sprint</a:t>
            </a:r>
            <a:endParaRPr/>
          </a:p>
        </p:txBody>
      </p:sp>
      <p:sp>
        <p:nvSpPr>
          <p:cNvPr id="77" name="Google Shape;77;p16"/>
          <p:cNvSpPr txBox="1"/>
          <p:nvPr>
            <p:ph idx="1" type="body"/>
          </p:nvPr>
        </p:nvSpPr>
        <p:spPr>
          <a:xfrm>
            <a:off x="311700" y="1134050"/>
            <a:ext cx="39747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Successfully deliver the list</a:t>
            </a:r>
            <a:endParaRPr/>
          </a:p>
          <a:p>
            <a:pPr indent="-342900" lvl="0" marL="457200" rtl="0" algn="l">
              <a:spcBef>
                <a:spcPts val="0"/>
              </a:spcBef>
              <a:spcAft>
                <a:spcPts val="0"/>
              </a:spcAft>
              <a:buSzPts val="1800"/>
              <a:buAutoNum type="arabicPeriod"/>
            </a:pPr>
            <a:r>
              <a:rPr lang="en"/>
              <a:t>Demo our visualization </a:t>
            </a:r>
            <a:endParaRPr/>
          </a:p>
        </p:txBody>
      </p:sp>
      <p:pic>
        <p:nvPicPr>
          <p:cNvPr id="78" name="Google Shape;78;p16"/>
          <p:cNvPicPr preferRelativeResize="0"/>
          <p:nvPr/>
        </p:nvPicPr>
        <p:blipFill>
          <a:blip r:embed="rId3">
            <a:alphaModFix/>
          </a:blip>
          <a:stretch>
            <a:fillRect/>
          </a:stretch>
        </p:blipFill>
        <p:spPr>
          <a:xfrm>
            <a:off x="4438800" y="1170125"/>
            <a:ext cx="4431105" cy="38209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 Decision Making</a:t>
            </a:r>
            <a:endParaRPr/>
          </a:p>
        </p:txBody>
      </p:sp>
      <p:sp>
        <p:nvSpPr>
          <p:cNvPr id="84" name="Google Shape;84;p17"/>
          <p:cNvSpPr txBox="1"/>
          <p:nvPr>
            <p:ph idx="1" type="body"/>
          </p:nvPr>
        </p:nvSpPr>
        <p:spPr>
          <a:xfrm>
            <a:off x="311700" y="1152475"/>
            <a:ext cx="52713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Restricting Attributes</a:t>
            </a:r>
            <a:endParaRPr sz="2400"/>
          </a:p>
          <a:p>
            <a:pPr indent="-381000" lvl="1" marL="914400" rtl="0" algn="l">
              <a:spcBef>
                <a:spcPts val="0"/>
              </a:spcBef>
              <a:spcAft>
                <a:spcPts val="0"/>
              </a:spcAft>
              <a:buSzPts val="2400"/>
              <a:buChar char="○"/>
            </a:pPr>
            <a:r>
              <a:rPr lang="en" sz="2400"/>
              <a:t>Removal of excess attributes</a:t>
            </a:r>
            <a:endParaRPr sz="2400"/>
          </a:p>
          <a:p>
            <a:pPr indent="-381000" lvl="0" marL="457200" rtl="0" algn="l">
              <a:spcBef>
                <a:spcPts val="0"/>
              </a:spcBef>
              <a:spcAft>
                <a:spcPts val="0"/>
              </a:spcAft>
              <a:buSzPts val="2400"/>
              <a:buChar char="●"/>
            </a:pPr>
            <a:r>
              <a:rPr lang="en" sz="2400"/>
              <a:t>Removal of Outliers</a:t>
            </a:r>
            <a:endParaRPr sz="2400"/>
          </a:p>
          <a:p>
            <a:pPr indent="-381000" lvl="1" marL="914400" rtl="0" algn="l">
              <a:spcBef>
                <a:spcPts val="0"/>
              </a:spcBef>
              <a:spcAft>
                <a:spcPts val="0"/>
              </a:spcAft>
              <a:buSzPts val="2400"/>
              <a:buChar char="○"/>
            </a:pPr>
            <a:r>
              <a:rPr lang="en" sz="2400"/>
              <a:t>Null X &amp; Y Coordinates</a:t>
            </a:r>
            <a:endParaRPr sz="2400"/>
          </a:p>
          <a:p>
            <a:pPr indent="-381000" lvl="1" marL="914400" rtl="0" algn="l">
              <a:spcBef>
                <a:spcPts val="0"/>
              </a:spcBef>
              <a:spcAft>
                <a:spcPts val="0"/>
              </a:spcAft>
              <a:buSzPts val="2400"/>
              <a:buChar char="○"/>
            </a:pPr>
            <a:r>
              <a:rPr lang="en" sz="2400"/>
              <a:t>Multi-stops</a:t>
            </a:r>
            <a:endParaRPr sz="2400"/>
          </a:p>
          <a:p>
            <a:pPr indent="-381000" lvl="0" marL="457200" rtl="0" algn="l">
              <a:spcBef>
                <a:spcPts val="0"/>
              </a:spcBef>
              <a:spcAft>
                <a:spcPts val="0"/>
              </a:spcAft>
              <a:buSzPts val="2400"/>
              <a:buChar char="●"/>
            </a:pPr>
            <a:r>
              <a:rPr lang="en" sz="2400"/>
              <a:t>Unscheduled/Temporary Stops</a:t>
            </a:r>
            <a:endParaRPr sz="2400"/>
          </a:p>
          <a:p>
            <a:pPr indent="-381000" lvl="1" marL="914400" rtl="0" algn="l">
              <a:spcBef>
                <a:spcPts val="0"/>
              </a:spcBef>
              <a:spcAft>
                <a:spcPts val="0"/>
              </a:spcAft>
              <a:buSzPts val="2400"/>
              <a:buChar char="○"/>
            </a:pPr>
            <a:r>
              <a:rPr lang="en" sz="2400"/>
              <a:t>Schedule Status values 0, 1, 3</a:t>
            </a:r>
            <a:endParaRPr sz="2400"/>
          </a:p>
        </p:txBody>
      </p:sp>
      <p:pic>
        <p:nvPicPr>
          <p:cNvPr id="85" name="Google Shape;85;p17"/>
          <p:cNvPicPr preferRelativeResize="0"/>
          <p:nvPr/>
        </p:nvPicPr>
        <p:blipFill>
          <a:blip r:embed="rId3">
            <a:alphaModFix/>
          </a:blip>
          <a:stretch>
            <a:fillRect/>
          </a:stretch>
        </p:blipFill>
        <p:spPr>
          <a:xfrm>
            <a:off x="5583080" y="1017713"/>
            <a:ext cx="3121550" cy="3186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Results: Tables and Graphs</a:t>
            </a:r>
            <a:endParaRPr/>
          </a:p>
        </p:txBody>
      </p:sp>
      <p:sp>
        <p:nvSpPr>
          <p:cNvPr id="91" name="Google Shape;91;p18"/>
          <p:cNvSpPr txBox="1"/>
          <p:nvPr>
            <p:ph idx="1" type="body"/>
          </p:nvPr>
        </p:nvSpPr>
        <p:spPr>
          <a:xfrm>
            <a:off x="311700" y="1152475"/>
            <a:ext cx="36375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Preprocessing Data for Analysis</a:t>
            </a:r>
            <a:endParaRPr/>
          </a:p>
          <a:p>
            <a:pPr indent="-342900" lvl="0" marL="457200" rtl="0" algn="l">
              <a:spcBef>
                <a:spcPts val="0"/>
              </a:spcBef>
              <a:spcAft>
                <a:spcPts val="0"/>
              </a:spcAft>
              <a:buSzPts val="1800"/>
              <a:buChar char="●"/>
            </a:pPr>
            <a:r>
              <a:rPr lang="en"/>
              <a:t>Produce Results through SQL query</a:t>
            </a:r>
            <a:endParaRPr/>
          </a:p>
          <a:p>
            <a:pPr indent="-342900" lvl="0" marL="457200" rtl="0" algn="l">
              <a:spcBef>
                <a:spcPts val="0"/>
              </a:spcBef>
              <a:spcAft>
                <a:spcPts val="0"/>
              </a:spcAft>
              <a:buSzPts val="1800"/>
              <a:buChar char="●"/>
            </a:pPr>
            <a:r>
              <a:rPr lang="en"/>
              <a:t>Use .csv file from SQL results for Visualization data</a:t>
            </a:r>
            <a:endParaRPr/>
          </a:p>
        </p:txBody>
      </p:sp>
      <p:pic>
        <p:nvPicPr>
          <p:cNvPr id="92" name="Google Shape;92;p18"/>
          <p:cNvPicPr preferRelativeResize="0"/>
          <p:nvPr/>
        </p:nvPicPr>
        <p:blipFill>
          <a:blip r:embed="rId3">
            <a:alphaModFix/>
          </a:blip>
          <a:stretch>
            <a:fillRect/>
          </a:stretch>
        </p:blipFill>
        <p:spPr>
          <a:xfrm>
            <a:off x="3949195" y="1017725"/>
            <a:ext cx="4883076" cy="2074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9" name="Google Shape;99;p19"/>
          <p:cNvPicPr preferRelativeResize="0"/>
          <p:nvPr/>
        </p:nvPicPr>
        <p:blipFill>
          <a:blip r:embed="rId3">
            <a:alphaModFix/>
          </a:blip>
          <a:stretch>
            <a:fillRect/>
          </a:stretch>
        </p:blipFill>
        <p:spPr>
          <a:xfrm>
            <a:off x="-37025" y="30589"/>
            <a:ext cx="9144000" cy="491947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0"/>
          <p:cNvSpPr txBox="1"/>
          <p:nvPr/>
        </p:nvSpPr>
        <p:spPr>
          <a:xfrm>
            <a:off x="757275" y="112850"/>
            <a:ext cx="5416200" cy="3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Percent error from 0.0001 to 1.0000 for all stops.</a:t>
            </a:r>
            <a:endParaRPr/>
          </a:p>
        </p:txBody>
      </p:sp>
      <p:pic>
        <p:nvPicPr>
          <p:cNvPr id="105" name="Google Shape;105;p20"/>
          <p:cNvPicPr preferRelativeResize="0"/>
          <p:nvPr/>
        </p:nvPicPr>
        <p:blipFill>
          <a:blip r:embed="rId3">
            <a:alphaModFix/>
          </a:blip>
          <a:stretch>
            <a:fillRect/>
          </a:stretch>
        </p:blipFill>
        <p:spPr>
          <a:xfrm>
            <a:off x="152400" y="641450"/>
            <a:ext cx="8404424" cy="4349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152400" y="611200"/>
            <a:ext cx="8443025" cy="4379901"/>
          </a:xfrm>
          <a:prstGeom prst="rect">
            <a:avLst/>
          </a:prstGeom>
          <a:noFill/>
          <a:ln>
            <a:noFill/>
          </a:ln>
        </p:spPr>
      </p:pic>
      <p:sp>
        <p:nvSpPr>
          <p:cNvPr id="111" name="Google Shape;111;p21"/>
          <p:cNvSpPr txBox="1"/>
          <p:nvPr/>
        </p:nvSpPr>
        <p:spPr>
          <a:xfrm>
            <a:off x="152400" y="131650"/>
            <a:ext cx="5416200" cy="63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Percent error above 85%</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